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1"/>
    <p:sldMasterId id="2147483936" r:id="rId2"/>
  </p:sldMasterIdLst>
  <p:notesMasterIdLst>
    <p:notesMasterId r:id="rId63"/>
  </p:notesMasterIdLst>
  <p:sldIdLst>
    <p:sldId id="415" r:id="rId3"/>
    <p:sldId id="388" r:id="rId4"/>
    <p:sldId id="463" r:id="rId5"/>
    <p:sldId id="416" r:id="rId6"/>
    <p:sldId id="417" r:id="rId7"/>
    <p:sldId id="495" r:id="rId8"/>
    <p:sldId id="419" r:id="rId9"/>
    <p:sldId id="421" r:id="rId10"/>
    <p:sldId id="422" r:id="rId11"/>
    <p:sldId id="423" r:id="rId12"/>
    <p:sldId id="424" r:id="rId13"/>
    <p:sldId id="460" r:id="rId14"/>
    <p:sldId id="427" r:id="rId15"/>
    <p:sldId id="462" r:id="rId16"/>
    <p:sldId id="464" r:id="rId17"/>
    <p:sldId id="497" r:id="rId18"/>
    <p:sldId id="430" r:id="rId19"/>
    <p:sldId id="431" r:id="rId20"/>
    <p:sldId id="432" r:id="rId21"/>
    <p:sldId id="437" r:id="rId22"/>
    <p:sldId id="438" r:id="rId23"/>
    <p:sldId id="440" r:id="rId24"/>
    <p:sldId id="441" r:id="rId25"/>
    <p:sldId id="442" r:id="rId26"/>
    <p:sldId id="465" r:id="rId27"/>
    <p:sldId id="443" r:id="rId28"/>
    <p:sldId id="444" r:id="rId29"/>
    <p:sldId id="496" r:id="rId30"/>
    <p:sldId id="446" r:id="rId31"/>
    <p:sldId id="447" r:id="rId32"/>
    <p:sldId id="448" r:id="rId33"/>
    <p:sldId id="449" r:id="rId34"/>
    <p:sldId id="452" r:id="rId35"/>
    <p:sldId id="455" r:id="rId36"/>
    <p:sldId id="456" r:id="rId37"/>
    <p:sldId id="467" r:id="rId38"/>
    <p:sldId id="466" r:id="rId39"/>
    <p:sldId id="475" r:id="rId40"/>
    <p:sldId id="476" r:id="rId41"/>
    <p:sldId id="468" r:id="rId42"/>
    <p:sldId id="469" r:id="rId43"/>
    <p:sldId id="477" r:id="rId44"/>
    <p:sldId id="478" r:id="rId45"/>
    <p:sldId id="479" r:id="rId46"/>
    <p:sldId id="480" r:id="rId47"/>
    <p:sldId id="481" r:id="rId48"/>
    <p:sldId id="482" r:id="rId49"/>
    <p:sldId id="483" r:id="rId50"/>
    <p:sldId id="484" r:id="rId51"/>
    <p:sldId id="487" r:id="rId52"/>
    <p:sldId id="490" r:id="rId53"/>
    <p:sldId id="491" r:id="rId54"/>
    <p:sldId id="492" r:id="rId55"/>
    <p:sldId id="493" r:id="rId56"/>
    <p:sldId id="499" r:id="rId57"/>
    <p:sldId id="500" r:id="rId58"/>
    <p:sldId id="501" r:id="rId59"/>
    <p:sldId id="498" r:id="rId60"/>
    <p:sldId id="412" r:id="rId61"/>
    <p:sldId id="413" r:id="rId62"/>
  </p:sldIdLst>
  <p:sldSz cx="12188825" cy="6858000"/>
  <p:notesSz cx="6858000" cy="9144000"/>
  <p:defaultTextStyle>
    <a:defPPr>
      <a:defRPr lang="en-US"/>
    </a:defPPr>
    <a:lvl1pPr marL="0" algn="l" defTabSz="1015898" rtl="0" eaLnBrk="1" latinLnBrk="0" hangingPunct="1">
      <a:defRPr sz="2000" kern="1200">
        <a:solidFill>
          <a:schemeClr val="tx1"/>
        </a:solidFill>
        <a:latin typeface="+mn-lt"/>
        <a:ea typeface="+mn-ea"/>
        <a:cs typeface="+mn-cs"/>
      </a:defRPr>
    </a:lvl1pPr>
    <a:lvl2pPr marL="507949" algn="l" defTabSz="1015898" rtl="0" eaLnBrk="1" latinLnBrk="0" hangingPunct="1">
      <a:defRPr sz="2000" kern="1200">
        <a:solidFill>
          <a:schemeClr val="tx1"/>
        </a:solidFill>
        <a:latin typeface="+mn-lt"/>
        <a:ea typeface="+mn-ea"/>
        <a:cs typeface="+mn-cs"/>
      </a:defRPr>
    </a:lvl2pPr>
    <a:lvl3pPr marL="1015898" algn="l" defTabSz="1015898" rtl="0" eaLnBrk="1" latinLnBrk="0" hangingPunct="1">
      <a:defRPr sz="2000" kern="1200">
        <a:solidFill>
          <a:schemeClr val="tx1"/>
        </a:solidFill>
        <a:latin typeface="+mn-lt"/>
        <a:ea typeface="+mn-ea"/>
        <a:cs typeface="+mn-cs"/>
      </a:defRPr>
    </a:lvl3pPr>
    <a:lvl4pPr marL="1523848" algn="l" defTabSz="1015898" rtl="0" eaLnBrk="1" latinLnBrk="0" hangingPunct="1">
      <a:defRPr sz="2000" kern="1200">
        <a:solidFill>
          <a:schemeClr val="tx1"/>
        </a:solidFill>
        <a:latin typeface="+mn-lt"/>
        <a:ea typeface="+mn-ea"/>
        <a:cs typeface="+mn-cs"/>
      </a:defRPr>
    </a:lvl4pPr>
    <a:lvl5pPr marL="2031797" algn="l" defTabSz="1015898" rtl="0" eaLnBrk="1" latinLnBrk="0" hangingPunct="1">
      <a:defRPr sz="2000" kern="1200">
        <a:solidFill>
          <a:schemeClr val="tx1"/>
        </a:solidFill>
        <a:latin typeface="+mn-lt"/>
        <a:ea typeface="+mn-ea"/>
        <a:cs typeface="+mn-cs"/>
      </a:defRPr>
    </a:lvl5pPr>
    <a:lvl6pPr marL="2539746" algn="l" defTabSz="1015898" rtl="0" eaLnBrk="1" latinLnBrk="0" hangingPunct="1">
      <a:defRPr sz="2000" kern="1200">
        <a:solidFill>
          <a:schemeClr val="tx1"/>
        </a:solidFill>
        <a:latin typeface="+mn-lt"/>
        <a:ea typeface="+mn-ea"/>
        <a:cs typeface="+mn-cs"/>
      </a:defRPr>
    </a:lvl6pPr>
    <a:lvl7pPr marL="3047695" algn="l" defTabSz="1015898" rtl="0" eaLnBrk="1" latinLnBrk="0" hangingPunct="1">
      <a:defRPr sz="2000" kern="1200">
        <a:solidFill>
          <a:schemeClr val="tx1"/>
        </a:solidFill>
        <a:latin typeface="+mn-lt"/>
        <a:ea typeface="+mn-ea"/>
        <a:cs typeface="+mn-cs"/>
      </a:defRPr>
    </a:lvl7pPr>
    <a:lvl8pPr marL="3555644" algn="l" defTabSz="1015898" rtl="0" eaLnBrk="1" latinLnBrk="0" hangingPunct="1">
      <a:defRPr sz="2000" kern="1200">
        <a:solidFill>
          <a:schemeClr val="tx1"/>
        </a:solidFill>
        <a:latin typeface="+mn-lt"/>
        <a:ea typeface="+mn-ea"/>
        <a:cs typeface="+mn-cs"/>
      </a:defRPr>
    </a:lvl8pPr>
    <a:lvl9pPr marL="4063594" algn="l" defTabSz="1015898" rtl="0" eaLnBrk="1" latinLnBrk="0" hangingPunct="1">
      <a:defRPr sz="20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guide id="3" pos="3839">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Aseel" initials="A" lastIdx="6" clrIdx="0"/>
  <p:cmAuthor id="2" name="Alaa" initials="A" lastIdx="1" clrIdx="1"/>
  <p:cmAuthor id="3" name="lelo HM" initials="lH" lastIdx="1" clrIdx="2">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C197"/>
    <a:srgbClr val="DEDC9C"/>
    <a:srgbClr val="FDEDBB"/>
    <a:srgbClr val="D0CE72"/>
    <a:srgbClr val="FFE4D1"/>
    <a:srgbClr val="FF40FC"/>
    <a:srgbClr val="FF6600"/>
    <a:srgbClr val="FFB481"/>
    <a:srgbClr val="FF9147"/>
    <a:srgbClr val="FF832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17292A2E-F333-43FB-9621-5CBBE7FDCDCB}" styleName="Light Style 2 - Accent 4">
    <a:wholeTbl>
      <a:tcTxStyle>
        <a:fontRef idx="minor">
          <a:scrgbClr r="0" g="0" b="0"/>
        </a:fontRef>
        <a:schemeClr val="tx1"/>
      </a:tcTxStyle>
      <a:tcStyle>
        <a:tcBdr>
          <a:left>
            <a:lnRef idx="1">
              <a:schemeClr val="accent4"/>
            </a:lnRef>
          </a:left>
          <a:right>
            <a:lnRef idx="1">
              <a:schemeClr val="accent4"/>
            </a:lnRef>
          </a:right>
          <a:top>
            <a:lnRef idx="1">
              <a:schemeClr val="accent4"/>
            </a:lnRef>
          </a:top>
          <a:bottom>
            <a:lnRef idx="1">
              <a:schemeClr val="accent4"/>
            </a:lnRef>
          </a:bottom>
          <a:insideH>
            <a:ln>
              <a:noFill/>
            </a:ln>
          </a:insideH>
          <a:insideV>
            <a:ln>
              <a:noFill/>
            </a:ln>
          </a:insideV>
        </a:tcBdr>
        <a:fill>
          <a:noFill/>
        </a:fill>
      </a:tcStyle>
    </a:wholeTbl>
    <a:band1H>
      <a:tcStyle>
        <a:tcBdr>
          <a:top>
            <a:lnRef idx="1">
              <a:schemeClr val="accent4"/>
            </a:lnRef>
          </a:top>
          <a:bottom>
            <a:lnRef idx="1">
              <a:schemeClr val="accent4"/>
            </a:lnRef>
          </a:bottom>
        </a:tcBdr>
      </a:tcStyle>
    </a:band1H>
    <a:band1V>
      <a:tcStyle>
        <a:tcBdr>
          <a:left>
            <a:lnRef idx="1">
              <a:schemeClr val="accent4"/>
            </a:lnRef>
          </a:left>
          <a:right>
            <a:lnRef idx="1">
              <a:schemeClr val="accent4"/>
            </a:lnRef>
          </a:right>
        </a:tcBdr>
      </a:tcStyle>
    </a:band1V>
    <a:band2V>
      <a:tcStyle>
        <a:tcBdr>
          <a:left>
            <a:lnRef idx="1">
              <a:schemeClr val="accent4"/>
            </a:lnRef>
          </a:left>
          <a:right>
            <a:lnRef idx="1">
              <a:schemeClr val="accent4"/>
            </a:lnRef>
          </a:right>
        </a:tcBdr>
      </a:tcStyle>
    </a:band2V>
    <a:lastCol>
      <a:tcTxStyle b="on"/>
      <a:tcStyle>
        <a:tcBdr/>
      </a:tcStyle>
    </a:lastCol>
    <a:firstCol>
      <a:tcTxStyle b="on"/>
      <a:tcStyle>
        <a:tcBdr/>
      </a:tcStyle>
    </a:firstCol>
    <a:lastRow>
      <a:tcTxStyle b="on"/>
      <a:tcStyle>
        <a:tcBdr>
          <a:top>
            <a:ln w="50800" cmpd="dbl">
              <a:solidFill>
                <a:schemeClr val="accent4"/>
              </a:solidFill>
            </a:ln>
          </a:top>
        </a:tcBdr>
      </a:tcStyle>
    </a:lastRow>
    <a:firstRow>
      <a:tcTxStyle b="on">
        <a:fontRef idx="minor">
          <a:scrgbClr r="0" g="0" b="0"/>
        </a:fontRef>
        <a:schemeClr val="bg1"/>
      </a:tcTxStyle>
      <a:tcStyle>
        <a:tcBdr/>
        <a:fillRef idx="1">
          <a:schemeClr val="accent4"/>
        </a:fillRef>
      </a:tcStyle>
    </a:firstRow>
  </a:tblStyle>
  <a:tblStyle styleId="{775DCB02-9BB8-47FD-8907-85C794F793BA}" styleName="Themed Style 1 - Accent 4">
    <a:tblBg>
      <a:fillRef idx="2">
        <a:schemeClr val="accent4"/>
      </a:fillRef>
      <a:effectRef idx="1">
        <a:schemeClr val="accent4"/>
      </a:effectRef>
    </a:tblBg>
    <a:wholeTbl>
      <a:tcTxStyle>
        <a:fontRef idx="minor">
          <a:scrgbClr r="0" g="0" b="0"/>
        </a:fontRef>
        <a:schemeClr val="dk1"/>
      </a:tcTxStyle>
      <a:tcStyle>
        <a:tcBdr>
          <a:left>
            <a:lnRef idx="1">
              <a:schemeClr val="accent4"/>
            </a:lnRef>
          </a:left>
          <a:right>
            <a:lnRef idx="1">
              <a:schemeClr val="accent4"/>
            </a:lnRef>
          </a:right>
          <a:top>
            <a:lnRef idx="1">
              <a:schemeClr val="accent4"/>
            </a:lnRef>
          </a:top>
          <a:bottom>
            <a:lnRef idx="1">
              <a:schemeClr val="accent4"/>
            </a:lnRef>
          </a:bottom>
          <a:insideH>
            <a:lnRef idx="1">
              <a:schemeClr val="accent4"/>
            </a:lnRef>
          </a:insideH>
          <a:insideV>
            <a:lnRef idx="1">
              <a:schemeClr val="accent4"/>
            </a:lnRef>
          </a:insideV>
        </a:tcBdr>
        <a:fill>
          <a:noFill/>
        </a:fill>
      </a:tcStyle>
    </a:wholeTbl>
    <a:band1H>
      <a:tcStyle>
        <a:tcBdr/>
        <a:fill>
          <a:solidFill>
            <a:schemeClr val="accent4">
              <a:alpha val="40000"/>
            </a:schemeClr>
          </a:solidFill>
        </a:fill>
      </a:tcStyle>
    </a:band1H>
    <a:band2H>
      <a:tcStyle>
        <a:tcBdr/>
      </a:tcStyle>
    </a:band2H>
    <a:band1V>
      <a:tcStyle>
        <a:tcBdr>
          <a:top>
            <a:lnRef idx="1">
              <a:schemeClr val="accent4"/>
            </a:lnRef>
          </a:top>
          <a:bottom>
            <a:lnRef idx="1">
              <a:schemeClr val="accent4"/>
            </a:lnRef>
          </a:bottom>
        </a:tcBdr>
        <a:fill>
          <a:solidFill>
            <a:schemeClr val="accent4">
              <a:alpha val="40000"/>
            </a:schemeClr>
          </a:solidFill>
        </a:fill>
      </a:tcStyle>
    </a:band1V>
    <a:band2V>
      <a:tcStyle>
        <a:tcBdr/>
      </a:tcStyle>
    </a:band2V>
    <a:lastCol>
      <a:tcTxStyle b="on"/>
      <a:tcStyle>
        <a:tcBdr>
          <a:left>
            <a:lnRef idx="2">
              <a:schemeClr val="accent4"/>
            </a:lnRef>
          </a:left>
          <a:right>
            <a:lnRef idx="1">
              <a:schemeClr val="accent4"/>
            </a:lnRef>
          </a:right>
          <a:top>
            <a:lnRef idx="1">
              <a:schemeClr val="accent4"/>
            </a:lnRef>
          </a:top>
          <a:bottom>
            <a:lnRef idx="1">
              <a:schemeClr val="accent4"/>
            </a:lnRef>
          </a:bottom>
          <a:insideH>
            <a:lnRef idx="1">
              <a:schemeClr val="accent4"/>
            </a:lnRef>
          </a:insideH>
          <a:insideV>
            <a:ln>
              <a:noFill/>
            </a:ln>
          </a:insideV>
        </a:tcBdr>
      </a:tcStyle>
    </a:lastCol>
    <a:firstCol>
      <a:tcTxStyle b="on"/>
      <a:tcStyle>
        <a:tcBdr>
          <a:left>
            <a:lnRef idx="1">
              <a:schemeClr val="accent4"/>
            </a:lnRef>
          </a:left>
          <a:right>
            <a:lnRef idx="2">
              <a:schemeClr val="accent4"/>
            </a:lnRef>
          </a:right>
          <a:top>
            <a:lnRef idx="1">
              <a:schemeClr val="accent4"/>
            </a:lnRef>
          </a:top>
          <a:bottom>
            <a:lnRef idx="1">
              <a:schemeClr val="accent4"/>
            </a:lnRef>
          </a:bottom>
          <a:insideH>
            <a:lnRef idx="1">
              <a:schemeClr val="accent4"/>
            </a:lnRef>
          </a:insideH>
          <a:insideV>
            <a:ln>
              <a:noFill/>
            </a:ln>
          </a:insideV>
        </a:tcBdr>
      </a:tcStyle>
    </a:firstCol>
    <a:lastRow>
      <a:tcTxStyle b="on"/>
      <a:tcStyle>
        <a:tcBdr>
          <a:left>
            <a:lnRef idx="1">
              <a:schemeClr val="accent4"/>
            </a:lnRef>
          </a:left>
          <a:right>
            <a:lnRef idx="1">
              <a:schemeClr val="accent4"/>
            </a:lnRef>
          </a:right>
          <a:top>
            <a:lnRef idx="2">
              <a:schemeClr val="accent4"/>
            </a:lnRef>
          </a:top>
          <a:bottom>
            <a:lnRef idx="2">
              <a:schemeClr val="accent4"/>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4"/>
            </a:lnRef>
          </a:left>
          <a:right>
            <a:lnRef idx="1">
              <a:schemeClr val="accent4"/>
            </a:lnRef>
          </a:right>
          <a:top>
            <a:lnRef idx="1">
              <a:schemeClr val="accent4"/>
            </a:lnRef>
          </a:top>
          <a:bottom>
            <a:lnRef idx="2">
              <a:schemeClr val="lt1"/>
            </a:lnRef>
          </a:bottom>
          <a:insideH>
            <a:ln>
              <a:noFill/>
            </a:ln>
          </a:insideH>
          <a:insideV>
            <a:ln>
              <a:noFill/>
            </a:ln>
          </a:insideV>
        </a:tcBdr>
        <a:fill>
          <a:solidFill>
            <a:schemeClr val="accent4"/>
          </a:solidFill>
        </a:fill>
      </a:tcStyle>
    </a:firstRow>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 styleId="{5DA37D80-6434-44D0-A028-1B22A696006F}" styleName="نمط فاتح 3 - تمييز 2">
    <a:wholeTbl>
      <a:tcTxStyle>
        <a:fontRef idx="minor">
          <a:scrgbClr r="0" g="0" b="0"/>
        </a:fontRef>
        <a:schemeClr val="tx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noFill/>
        </a:fill>
      </a:tcStyle>
    </a:wholeTbl>
    <a:band1H>
      <a:tcStyle>
        <a:tcBdr/>
        <a:fill>
          <a:solidFill>
            <a:schemeClr val="accent2">
              <a:alpha val="20000"/>
            </a:schemeClr>
          </a:solidFill>
        </a:fill>
      </a:tcStyle>
    </a:band1H>
    <a:band1V>
      <a:tcStyle>
        <a:tcBdr/>
        <a:fill>
          <a:solidFill>
            <a:schemeClr val="accent2">
              <a:alpha val="20000"/>
            </a:schemeClr>
          </a:solidFill>
        </a:fill>
      </a:tcStyle>
    </a:band1V>
    <a:lastCol>
      <a:tcTxStyle b="on"/>
      <a:tcStyle>
        <a:tcBdr/>
      </a:tcStyle>
    </a:lastCol>
    <a:firstCol>
      <a:tcTxStyle b="on"/>
      <a:tcStyle>
        <a:tcBdr/>
      </a:tcStyle>
    </a:firstCol>
    <a:lastRow>
      <a:tcTxStyle b="on"/>
      <a:tcStyle>
        <a:tcBdr>
          <a:top>
            <a:ln w="50800" cmpd="dbl">
              <a:solidFill>
                <a:schemeClr val="accent2"/>
              </a:solidFill>
            </a:ln>
          </a:top>
        </a:tcBdr>
        <a:fill>
          <a:noFill/>
        </a:fill>
      </a:tcStyle>
    </a:lastRow>
    <a:firstRow>
      <a:tcTxStyle b="on"/>
      <a:tcStyle>
        <a:tcBdr>
          <a:bottom>
            <a:ln w="25400" cmpd="sng">
              <a:solidFill>
                <a:schemeClr val="accent2"/>
              </a:solidFill>
            </a:ln>
          </a:bottom>
        </a:tcBdr>
        <a:fill>
          <a:noFill/>
        </a:fill>
      </a:tcStyle>
    </a:firstRow>
  </a:tblStyle>
  <a:tblStyle styleId="{72833802-FEF1-4C79-8D5D-14CF1EAF98D9}" styleName="نمط فاتح 2 - تمييز 2">
    <a:wholeTbl>
      <a:tcTxStyle>
        <a:fontRef idx="minor">
          <a:scrgbClr r="0" g="0" b="0"/>
        </a:fontRef>
        <a:schemeClr val="tx1"/>
      </a:tcTxStyle>
      <a:tcStyle>
        <a:tcBdr>
          <a:left>
            <a:lnRef idx="1">
              <a:schemeClr val="accent2"/>
            </a:lnRef>
          </a:left>
          <a:right>
            <a:lnRef idx="1">
              <a:schemeClr val="accent2"/>
            </a:lnRef>
          </a:right>
          <a:top>
            <a:lnRef idx="1">
              <a:schemeClr val="accent2"/>
            </a:lnRef>
          </a:top>
          <a:bottom>
            <a:lnRef idx="1">
              <a:schemeClr val="accent2"/>
            </a:lnRef>
          </a:bottom>
          <a:insideH>
            <a:ln>
              <a:noFill/>
            </a:ln>
          </a:insideH>
          <a:insideV>
            <a:ln>
              <a:noFill/>
            </a:ln>
          </a:insideV>
        </a:tcBdr>
        <a:fill>
          <a:noFill/>
        </a:fill>
      </a:tcStyle>
    </a:wholeTbl>
    <a:band1H>
      <a:tcStyle>
        <a:tcBdr>
          <a:top>
            <a:lnRef idx="1">
              <a:schemeClr val="accent2"/>
            </a:lnRef>
          </a:top>
          <a:bottom>
            <a:lnRef idx="1">
              <a:schemeClr val="accent2"/>
            </a:lnRef>
          </a:bottom>
        </a:tcBdr>
      </a:tcStyle>
    </a:band1H>
    <a:band1V>
      <a:tcStyle>
        <a:tcBdr>
          <a:left>
            <a:lnRef idx="1">
              <a:schemeClr val="accent2"/>
            </a:lnRef>
          </a:left>
          <a:right>
            <a:lnRef idx="1">
              <a:schemeClr val="accent2"/>
            </a:lnRef>
          </a:right>
        </a:tcBdr>
      </a:tcStyle>
    </a:band1V>
    <a:band2V>
      <a:tcStyle>
        <a:tcBdr>
          <a:left>
            <a:lnRef idx="1">
              <a:schemeClr val="accent2"/>
            </a:lnRef>
          </a:left>
          <a:right>
            <a:lnRef idx="1">
              <a:schemeClr val="accent2"/>
            </a:lnRef>
          </a:right>
        </a:tcBdr>
      </a:tcStyle>
    </a:band2V>
    <a:lastCol>
      <a:tcTxStyle b="on"/>
      <a:tcStyle>
        <a:tcBdr/>
      </a:tcStyle>
    </a:lastCol>
    <a:firstCol>
      <a:tcTxStyle b="on"/>
      <a:tcStyle>
        <a:tcBdr/>
      </a:tcStyle>
    </a:firstCol>
    <a:lastRow>
      <a:tcTxStyle b="on"/>
      <a:tcStyle>
        <a:tcBdr>
          <a:top>
            <a:ln w="50800" cmpd="dbl">
              <a:solidFill>
                <a:schemeClr val="accent2"/>
              </a:solidFill>
            </a:ln>
          </a:top>
        </a:tcBdr>
      </a:tcStyle>
    </a:lastRow>
    <a:firstRow>
      <a:tcTxStyle b="on">
        <a:fontRef idx="minor">
          <a:scrgbClr r="0" g="0" b="0"/>
        </a:fontRef>
        <a:schemeClr val="bg1"/>
      </a:tcTxStyle>
      <a:tcStyle>
        <a:tcBdr/>
        <a:fillRef idx="1">
          <a:schemeClr val="accent2"/>
        </a:fillRef>
      </a:tcStyle>
    </a:firstRow>
  </a:tblStyle>
  <a:tblStyle styleId="{1FECB4D8-DB02-4DC6-A0A2-4F2EBAE1DC90}" styleName="نمط متوسط 1 - تمييز 3">
    <a:wholeTbl>
      <a:tcTxStyle>
        <a:fontRef idx="minor">
          <a:scrgbClr r="0" g="0" b="0"/>
        </a:fontRef>
        <a:schemeClr val="dk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a:noFill/>
            </a:ln>
          </a:insideV>
        </a:tcBdr>
        <a:fill>
          <a:solidFill>
            <a:schemeClr val="lt1"/>
          </a:solidFill>
        </a:fill>
      </a:tcStyle>
    </a:wholeTbl>
    <a:band1H>
      <a:tcStyle>
        <a:tcBdr/>
        <a:fill>
          <a:solidFill>
            <a:schemeClr val="accent3">
              <a:tint val="20000"/>
            </a:schemeClr>
          </a:solidFill>
        </a:fill>
      </a:tcStyle>
    </a:band1H>
    <a:band1V>
      <a:tcStyle>
        <a:tcBdr/>
        <a:fill>
          <a:solidFill>
            <a:schemeClr val="accent3">
              <a:tint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solidFill>
            <a:schemeClr val="lt1"/>
          </a:solidFill>
        </a:fill>
      </a:tcStyle>
    </a:lastRow>
    <a:firstRow>
      <a:tcTxStyle b="on">
        <a:fontRef idx="minor">
          <a:scrgbClr r="0" g="0" b="0"/>
        </a:fontRef>
        <a:schemeClr val="lt1"/>
      </a:tcTxStyle>
      <a:tcStyle>
        <a:tcBdr/>
        <a:fill>
          <a:solidFill>
            <a:schemeClr val="accent3"/>
          </a:solidFill>
        </a:fill>
      </a:tcStyle>
    </a:firstRow>
  </a:tblStyle>
  <a:tblStyle styleId="{5940675A-B579-460E-94D1-54222C63F5DA}" styleName="بلا نمط، شبكة جدول">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6237" autoAdjust="0"/>
    <p:restoredTop sz="94942"/>
  </p:normalViewPr>
  <p:slideViewPr>
    <p:cSldViewPr>
      <p:cViewPr varScale="1">
        <p:scale>
          <a:sx n="91" d="100"/>
          <a:sy n="91" d="100"/>
        </p:scale>
        <p:origin x="64" y="152"/>
      </p:cViewPr>
      <p:guideLst>
        <p:guide orient="horz" pos="2160"/>
        <p:guide pos="2880"/>
        <p:guide pos="3839"/>
      </p:guideLst>
    </p:cSldViewPr>
  </p:slideViewPr>
  <p:notesTextViewPr>
    <p:cViewPr>
      <p:scale>
        <a:sx n="1" d="1"/>
        <a:sy n="1" d="1"/>
      </p:scale>
      <p:origin x="0" y="0"/>
    </p:cViewPr>
  </p:notesTextViewPr>
  <p:sorterViewPr>
    <p:cViewPr>
      <p:scale>
        <a:sx n="100" d="100"/>
        <a:sy n="100" d="100"/>
      </p:scale>
      <p:origin x="0" y="6"/>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notesMaster" Target="notesMasters/notesMaster1.xml"/><Relationship Id="rId68"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viewProps" Target="view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61" Type="http://schemas.openxmlformats.org/officeDocument/2006/relationships/slide" Target="slides/slide59.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commentAuthors" Target="commentAuthors.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2">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2_2">
  <dgm:title val=""/>
  <dgm:desc val=""/>
  <dgm:catLst>
    <dgm:cat type="accent2" pri="11200"/>
  </dgm:catLst>
  <dgm:styleLbl name="node0">
    <dgm:fillClrLst meth="repeat">
      <a:schemeClr val="accent2"/>
    </dgm:fillClrLst>
    <dgm:linClrLst meth="repeat">
      <a:schemeClr val="lt1"/>
    </dgm:linClrLst>
    <dgm:effectClrLst/>
    <dgm:txLinClrLst/>
    <dgm:txFillClrLst/>
    <dgm:txEffectClrLst/>
  </dgm:styleLbl>
  <dgm:styleLbl name="node1">
    <dgm:fillClrLst meth="repeat">
      <a:schemeClr val="accent2"/>
    </dgm:fillClrLst>
    <dgm:linClrLst meth="repeat">
      <a:schemeClr val="lt1"/>
    </dgm:linClrLst>
    <dgm:effectClrLst/>
    <dgm:txLinClrLst/>
    <dgm:txFillClrLst/>
    <dgm:txEffectClrLst/>
  </dgm:styleLbl>
  <dgm:styleLbl name="alignNode1">
    <dgm:fillClrLst meth="repeat">
      <a:schemeClr val="accent2"/>
    </dgm:fillClrLst>
    <dgm:linClrLst meth="repeat">
      <a:schemeClr val="accent2"/>
    </dgm:linClrLst>
    <dgm:effectClrLst/>
    <dgm:txLinClrLst/>
    <dgm:txFillClrLst/>
    <dgm:txEffectClrLst/>
  </dgm:styleLbl>
  <dgm:styleLbl name="lnNode1">
    <dgm:fillClrLst meth="repeat">
      <a:schemeClr val="accent2"/>
    </dgm:fillClrLst>
    <dgm:linClrLst meth="repeat">
      <a:schemeClr val="lt1"/>
    </dgm:linClrLst>
    <dgm:effectClrLst/>
    <dgm:txLinClrLst/>
    <dgm:txFillClrLst/>
    <dgm:txEffectClrLst/>
  </dgm:styleLbl>
  <dgm:styleLbl name="vennNode1">
    <dgm:fillClrLst meth="repeat">
      <a:schemeClr val="accent2">
        <a:alpha val="50000"/>
      </a:schemeClr>
    </dgm:fillClrLst>
    <dgm:linClrLst meth="repeat">
      <a:schemeClr val="lt1"/>
    </dgm:linClrLst>
    <dgm:effectClrLst/>
    <dgm:txLinClrLst/>
    <dgm:txFillClrLst/>
    <dgm:txEffectClrLst/>
  </dgm:styleLbl>
  <dgm:styleLbl name="node2">
    <dgm:fillClrLst meth="repeat">
      <a:schemeClr val="accent2"/>
    </dgm:fillClrLst>
    <dgm:linClrLst meth="repeat">
      <a:schemeClr val="lt1"/>
    </dgm:linClrLst>
    <dgm:effectClrLst/>
    <dgm:txLinClrLst/>
    <dgm:txFillClrLst/>
    <dgm:txEffectClrLst/>
  </dgm:styleLbl>
  <dgm:styleLbl name="node3">
    <dgm:fillClrLst meth="repeat">
      <a:schemeClr val="accent2"/>
    </dgm:fillClrLst>
    <dgm:linClrLst meth="repeat">
      <a:schemeClr val="lt1"/>
    </dgm:linClrLst>
    <dgm:effectClrLst/>
    <dgm:txLinClrLst/>
    <dgm:txFillClrLst/>
    <dgm:txEffectClrLst/>
  </dgm:styleLbl>
  <dgm:styleLbl name="node4">
    <dgm:fillClrLst meth="repeat">
      <a:schemeClr val="accent2"/>
    </dgm:fillClrLst>
    <dgm:linClrLst meth="repeat">
      <a:schemeClr val="lt1"/>
    </dgm:linClrLst>
    <dgm:effectClrLst/>
    <dgm:txLinClrLst/>
    <dgm:txFillClrLst/>
    <dgm:txEffectClrLst/>
  </dgm:styleLbl>
  <dgm:styleLbl name="f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2">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meth="repeat">
      <a:schemeClr val="accent2"/>
    </dgm:fillClrLst>
    <dgm:linClrLst meth="repeat">
      <a:schemeClr val="lt1"/>
    </dgm:linClrLst>
    <dgm:effectClrLst/>
    <dgm:txLinClrLst/>
    <dgm:txFillClrLst/>
    <dgm:txEffectClrLst/>
  </dgm:styleLbl>
  <dgm:styleLbl name="asst3">
    <dgm:fillClrLst meth="repeat">
      <a:schemeClr val="accent2"/>
    </dgm:fillClrLst>
    <dgm:linClrLst meth="repeat">
      <a:schemeClr val="lt1"/>
    </dgm:linClrLst>
    <dgm:effectClrLst/>
    <dgm:txLinClrLst/>
    <dgm:txFillClrLst/>
    <dgm:txEffectClrLst/>
  </dgm:styleLbl>
  <dgm:styleLbl name="asst4">
    <dgm:fillClrLst meth="repeat">
      <a:schemeClr val="accent2"/>
    </dgm:fillClrLst>
    <dgm:linClrLst meth="repeat">
      <a:schemeClr val="lt1"/>
    </dgm:linClrLst>
    <dgm:effectClrLst/>
    <dgm:txLinClrLst/>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meth="repeat">
      <a:schemeClr val="lt1"/>
    </dgm:txFillClrLst>
    <dgm:txEffectClrLst/>
  </dgm:styleLbl>
  <dgm:styleLbl name="parChTrans2D2">
    <dgm:fillClrLst meth="repeat">
      <a:schemeClr val="accent2"/>
    </dgm:fillClrLst>
    <dgm:linClrLst meth="repeat">
      <a:schemeClr val="accent2"/>
    </dgm:linClrLst>
    <dgm:effectClrLst/>
    <dgm:txLinClrLst/>
    <dgm:txFillClrLst meth="repeat">
      <a:schemeClr val="lt1"/>
    </dgm:txFillClrLst>
    <dgm:txEffectClrLst/>
  </dgm:styleLbl>
  <dgm:styleLbl name="parChTrans2D3">
    <dgm:fillClrLst meth="repeat">
      <a:schemeClr val="accent2"/>
    </dgm:fillClrLst>
    <dgm:linClrLst meth="repeat">
      <a:schemeClr val="accent2"/>
    </dgm:linClrLst>
    <dgm:effectClrLst/>
    <dgm:txLinClrLst/>
    <dgm:txFillClrLst meth="repeat">
      <a:schemeClr val="lt1"/>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align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bgAccFollowNode1">
    <dgm:fillClrLst meth="repeat">
      <a:schemeClr val="accent2">
        <a:alpha val="90000"/>
        <a:tint val="40000"/>
      </a:schemeClr>
    </dgm:fillClrLst>
    <dgm:linClrLst meth="repeat">
      <a:schemeClr val="accent2">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295B319-67AA-4298-945E-FEE30557993B}" type="doc">
      <dgm:prSet loTypeId="urn:microsoft.com/office/officeart/2008/layout/NameandTitleOrganizationalChart" loCatId="hierarchy" qsTypeId="urn:microsoft.com/office/officeart/2005/8/quickstyle/simple1" qsCatId="simple" csTypeId="urn:microsoft.com/office/officeart/2005/8/colors/colorful2" csCatId="colorful" phldr="1"/>
      <dgm:spPr/>
      <dgm:t>
        <a:bodyPr/>
        <a:lstStyle/>
        <a:p>
          <a:pPr rtl="1"/>
          <a:endParaRPr lang="ar-SA"/>
        </a:p>
      </dgm:t>
    </dgm:pt>
    <dgm:pt modelId="{18F6179C-291A-4BD4-9A79-9602338BBA5E}">
      <dgm:prSet phldrT="[Text]" custT="1"/>
      <dgm:spPr/>
      <dgm:t>
        <a:bodyPr/>
        <a:lstStyle/>
        <a:p>
          <a:pPr algn="ctr" rtl="1"/>
          <a:r>
            <a:rPr lang="en-US" sz="2000" dirty="0"/>
            <a:t>Electrical event            Excitation and ECG changes  </a:t>
          </a:r>
          <a:endParaRPr lang="ar-SA" sz="2000" dirty="0"/>
        </a:p>
      </dgm:t>
    </dgm:pt>
    <dgm:pt modelId="{84B7AF22-B041-4246-AFA6-3FFA4AA3EC64}" type="parTrans" cxnId="{F06C8915-0093-4D8B-90B5-027C1103B967}">
      <dgm:prSet/>
      <dgm:spPr/>
      <dgm:t>
        <a:bodyPr/>
        <a:lstStyle/>
        <a:p>
          <a:pPr rtl="1"/>
          <a:endParaRPr lang="ar-SA"/>
        </a:p>
      </dgm:t>
    </dgm:pt>
    <dgm:pt modelId="{79696860-A1D4-46B8-8F31-35C6096FEEEC}" type="sibTrans" cxnId="{F06C8915-0093-4D8B-90B5-027C1103B967}">
      <dgm:prSet/>
      <dgm:spPr>
        <a:noFill/>
        <a:ln>
          <a:noFill/>
        </a:ln>
      </dgm:spPr>
      <dgm:t>
        <a:bodyPr/>
        <a:lstStyle/>
        <a:p>
          <a:pPr rtl="1"/>
          <a:endParaRPr lang="ar-SA"/>
        </a:p>
      </dgm:t>
    </dgm:pt>
    <dgm:pt modelId="{C5667C99-E9A8-43CD-B3DB-CAB6104B9A82}">
      <dgm:prSet phldrT="[Text]" custT="1"/>
      <dgm:spPr/>
      <dgm:t>
        <a:bodyPr/>
        <a:lstStyle/>
        <a:p>
          <a:pPr rtl="1"/>
          <a:r>
            <a:rPr lang="en-US" sz="2000" dirty="0"/>
            <a:t>Contraction followed by relaxation              Mechanical event  </a:t>
          </a:r>
          <a:endParaRPr lang="ar-SA" sz="2000" dirty="0"/>
        </a:p>
      </dgm:t>
    </dgm:pt>
    <dgm:pt modelId="{F316803E-108E-402B-877B-4CC3E58C3CBC}" type="parTrans" cxnId="{29BB5BA7-CB7E-46EF-9953-A4511B4C2DF1}">
      <dgm:prSet/>
      <dgm:spPr>
        <a:solidFill>
          <a:schemeClr val="accent3">
            <a:lumMod val="75000"/>
          </a:schemeClr>
        </a:solidFill>
      </dgm:spPr>
      <dgm:t>
        <a:bodyPr/>
        <a:lstStyle/>
        <a:p>
          <a:pPr rtl="1"/>
          <a:endParaRPr lang="ar-SA"/>
        </a:p>
      </dgm:t>
    </dgm:pt>
    <dgm:pt modelId="{80DF8808-52B0-4DFF-BDC5-F6697CF76DEC}" type="sibTrans" cxnId="{29BB5BA7-CB7E-46EF-9953-A4511B4C2DF1}">
      <dgm:prSet/>
      <dgm:spPr>
        <a:ln>
          <a:noFill/>
        </a:ln>
      </dgm:spPr>
      <dgm:t>
        <a:bodyPr/>
        <a:lstStyle/>
        <a:p>
          <a:pPr rtl="1"/>
          <a:endParaRPr lang="ar-SA"/>
        </a:p>
      </dgm:t>
    </dgm:pt>
    <dgm:pt modelId="{2BE6C995-B53F-47BB-9E09-AB004D8831B8}">
      <dgm:prSet/>
      <dgm:spPr/>
      <dgm:t>
        <a:bodyPr/>
        <a:lstStyle/>
        <a:p>
          <a:pPr rtl="1"/>
          <a:r>
            <a:rPr lang="en-US" dirty="0"/>
            <a:t>Ventricular pressure changes</a:t>
          </a:r>
          <a:endParaRPr lang="ar-SA" dirty="0"/>
        </a:p>
      </dgm:t>
    </dgm:pt>
    <dgm:pt modelId="{4FDF7098-4D5A-4F7E-856F-D85D8ACFE2A2}" type="parTrans" cxnId="{50ACD983-7B70-4E8F-9C27-1446CA701EFF}">
      <dgm:prSet/>
      <dgm:spPr/>
      <dgm:t>
        <a:bodyPr/>
        <a:lstStyle/>
        <a:p>
          <a:pPr rtl="1"/>
          <a:endParaRPr lang="ar-SA"/>
        </a:p>
      </dgm:t>
    </dgm:pt>
    <dgm:pt modelId="{30F34A86-E0B1-4913-8440-10C8B32EA21B}" type="sibTrans" cxnId="{50ACD983-7B70-4E8F-9C27-1446CA701EFF}">
      <dgm:prSet/>
      <dgm:spPr>
        <a:ln>
          <a:noFill/>
        </a:ln>
      </dgm:spPr>
      <dgm:t>
        <a:bodyPr/>
        <a:lstStyle/>
        <a:p>
          <a:pPr rtl="1"/>
          <a:endParaRPr lang="ar-SA" dirty="0"/>
        </a:p>
      </dgm:t>
    </dgm:pt>
    <dgm:pt modelId="{1C118B50-B47A-451D-953B-E8F1B1A165BF}">
      <dgm:prSet/>
      <dgm:spPr/>
      <dgm:t>
        <a:bodyPr/>
        <a:lstStyle/>
        <a:p>
          <a:pPr rtl="1"/>
          <a:r>
            <a:rPr lang="en-US" dirty="0"/>
            <a:t>Aortic  </a:t>
          </a:r>
        </a:p>
        <a:p>
          <a:pPr rtl="1"/>
          <a:r>
            <a:rPr lang="en-US" dirty="0"/>
            <a:t>Pressure changes</a:t>
          </a:r>
          <a:endParaRPr lang="ar-SA" dirty="0"/>
        </a:p>
      </dgm:t>
    </dgm:pt>
    <dgm:pt modelId="{E59046E6-A77D-45B0-BD3B-AFEEE25FE6CF}" type="parTrans" cxnId="{F1C63BFC-9630-42CD-AFAD-A95290064266}">
      <dgm:prSet/>
      <dgm:spPr/>
      <dgm:t>
        <a:bodyPr/>
        <a:lstStyle/>
        <a:p>
          <a:pPr rtl="1"/>
          <a:endParaRPr lang="ar-SA"/>
        </a:p>
      </dgm:t>
    </dgm:pt>
    <dgm:pt modelId="{E4AEA11B-B8B7-4031-B8A9-8124C3AC271D}" type="sibTrans" cxnId="{F1C63BFC-9630-42CD-AFAD-A95290064266}">
      <dgm:prSet/>
      <dgm:spPr>
        <a:noFill/>
        <a:ln>
          <a:noFill/>
        </a:ln>
      </dgm:spPr>
      <dgm:t>
        <a:bodyPr/>
        <a:lstStyle/>
        <a:p>
          <a:pPr rtl="1"/>
          <a:endParaRPr lang="ar-SA" dirty="0"/>
        </a:p>
      </dgm:t>
    </dgm:pt>
    <dgm:pt modelId="{AD41EA36-F3FE-4E0C-9741-BF028C276075}">
      <dgm:prSet/>
      <dgm:spPr/>
      <dgm:t>
        <a:bodyPr/>
        <a:lstStyle/>
        <a:p>
          <a:pPr rtl="1"/>
          <a:r>
            <a:rPr lang="en-US" dirty="0"/>
            <a:t>Right atrial pressure changes</a:t>
          </a:r>
          <a:endParaRPr lang="ar-SA" dirty="0"/>
        </a:p>
      </dgm:t>
    </dgm:pt>
    <dgm:pt modelId="{1A0C2E5B-FFE9-4AF6-BEEC-1CCC0CB1ADE6}" type="parTrans" cxnId="{11DA38DE-8A48-473F-B8F7-0D6A6BA1A6E8}">
      <dgm:prSet/>
      <dgm:spPr/>
      <dgm:t>
        <a:bodyPr/>
        <a:lstStyle/>
        <a:p>
          <a:pPr rtl="1"/>
          <a:endParaRPr lang="ar-SA"/>
        </a:p>
      </dgm:t>
    </dgm:pt>
    <dgm:pt modelId="{7F041177-C01D-45D0-AA80-0B2036497443}" type="sibTrans" cxnId="{11DA38DE-8A48-473F-B8F7-0D6A6BA1A6E8}">
      <dgm:prSet/>
      <dgm:spPr>
        <a:noFill/>
        <a:ln>
          <a:noFill/>
        </a:ln>
      </dgm:spPr>
      <dgm:t>
        <a:bodyPr/>
        <a:lstStyle/>
        <a:p>
          <a:pPr rtl="1"/>
          <a:endParaRPr lang="ar-SA"/>
        </a:p>
      </dgm:t>
    </dgm:pt>
    <dgm:pt modelId="{721F9F2D-E1B9-40BD-9B1A-65CBD8ADBC22}">
      <dgm:prSet/>
      <dgm:spPr/>
      <dgm:t>
        <a:bodyPr/>
        <a:lstStyle/>
        <a:p>
          <a:pPr rtl="1"/>
          <a:r>
            <a:rPr lang="en-US" dirty="0"/>
            <a:t>Jugular venous waveforms</a:t>
          </a:r>
          <a:endParaRPr lang="ar-SA" dirty="0"/>
        </a:p>
      </dgm:t>
    </dgm:pt>
    <dgm:pt modelId="{B08CD6F2-EFAD-4111-8C36-63C62F402380}" type="parTrans" cxnId="{C3E7BC3C-D069-44B5-9F9A-699B5D1106F1}">
      <dgm:prSet>
        <dgm:style>
          <a:lnRef idx="1">
            <a:schemeClr val="accent3"/>
          </a:lnRef>
          <a:fillRef idx="0">
            <a:schemeClr val="accent3"/>
          </a:fillRef>
          <a:effectRef idx="0">
            <a:schemeClr val="accent3"/>
          </a:effectRef>
          <a:fontRef idx="minor">
            <a:schemeClr val="tx1"/>
          </a:fontRef>
        </dgm:style>
      </dgm:prSet>
      <dgm:spPr>
        <a:solidFill>
          <a:schemeClr val="accent3">
            <a:lumMod val="75000"/>
          </a:schemeClr>
        </a:solidFill>
        <a:ln w="3175">
          <a:noFill/>
        </a:ln>
      </dgm:spPr>
      <dgm:t>
        <a:bodyPr/>
        <a:lstStyle/>
        <a:p>
          <a:pPr rtl="1"/>
          <a:endParaRPr lang="ar-SA"/>
        </a:p>
      </dgm:t>
    </dgm:pt>
    <dgm:pt modelId="{949E978A-7117-4D5B-90DC-4EF0241F105F}" type="sibTrans" cxnId="{C3E7BC3C-D069-44B5-9F9A-699B5D1106F1}">
      <dgm:prSet/>
      <dgm:spPr>
        <a:solidFill>
          <a:schemeClr val="bg1">
            <a:alpha val="90000"/>
          </a:schemeClr>
        </a:solidFill>
        <a:ln>
          <a:solidFill>
            <a:schemeClr val="bg1"/>
          </a:solidFill>
        </a:ln>
      </dgm:spPr>
      <dgm:t>
        <a:bodyPr/>
        <a:lstStyle/>
        <a:p>
          <a:pPr rtl="1"/>
          <a:endParaRPr lang="ar-SA" dirty="0">
            <a:solidFill>
              <a:schemeClr val="bg2">
                <a:lumMod val="50000"/>
              </a:schemeClr>
            </a:solidFill>
          </a:endParaRPr>
        </a:p>
      </dgm:t>
    </dgm:pt>
    <dgm:pt modelId="{E9C344AA-E855-43C3-8A92-8061618BA549}">
      <dgm:prSet/>
      <dgm:spPr/>
      <dgm:t>
        <a:bodyPr/>
        <a:lstStyle/>
        <a:p>
          <a:pPr rtl="1"/>
          <a:r>
            <a:rPr lang="en-US" dirty="0"/>
            <a:t>Ventricular volume changes </a:t>
          </a:r>
          <a:endParaRPr lang="ar-SA" dirty="0"/>
        </a:p>
      </dgm:t>
    </dgm:pt>
    <dgm:pt modelId="{C1E39FC9-7A42-4525-B234-D2AC2486543D}" type="parTrans" cxnId="{5F8688FB-3B8E-4D92-8C22-E9B239CA6FCB}">
      <dgm:prSet/>
      <dgm:spPr/>
      <dgm:t>
        <a:bodyPr/>
        <a:lstStyle/>
        <a:p>
          <a:pPr rtl="1"/>
          <a:endParaRPr lang="ar-SA"/>
        </a:p>
      </dgm:t>
    </dgm:pt>
    <dgm:pt modelId="{A802AF48-DDCC-4424-BB83-318828ABCF29}" type="sibTrans" cxnId="{5F8688FB-3B8E-4D92-8C22-E9B239CA6FCB}">
      <dgm:prSet/>
      <dgm:spPr>
        <a:noFill/>
        <a:ln>
          <a:noFill/>
        </a:ln>
      </dgm:spPr>
      <dgm:t>
        <a:bodyPr/>
        <a:lstStyle/>
        <a:p>
          <a:pPr rtl="1"/>
          <a:endParaRPr lang="ar-SA"/>
        </a:p>
      </dgm:t>
    </dgm:pt>
    <dgm:pt modelId="{72BD27D0-283C-484E-89DD-A83659E53677}">
      <dgm:prSet/>
      <dgm:spPr/>
      <dgm:t>
        <a:bodyPr/>
        <a:lstStyle/>
        <a:p>
          <a:pPr rtl="1"/>
          <a:r>
            <a:rPr lang="en-US" dirty="0"/>
            <a:t>Valve closure</a:t>
          </a:r>
        </a:p>
        <a:p>
          <a:pPr rtl="1"/>
          <a:endParaRPr lang="en-US" dirty="0"/>
        </a:p>
        <a:p>
          <a:pPr rtl="1"/>
          <a:r>
            <a:rPr lang="en-US" dirty="0"/>
            <a:t>Heart sound</a:t>
          </a:r>
          <a:endParaRPr lang="ar-SA" dirty="0"/>
        </a:p>
      </dgm:t>
    </dgm:pt>
    <dgm:pt modelId="{D640FADC-F230-4C1E-8849-7DB3EE70D332}" type="parTrans" cxnId="{D5CCA3D3-ECCD-46FF-B0E2-1700CA9D90E0}">
      <dgm:prSet/>
      <dgm:spPr/>
      <dgm:t>
        <a:bodyPr/>
        <a:lstStyle/>
        <a:p>
          <a:pPr rtl="1"/>
          <a:endParaRPr lang="ar-SA"/>
        </a:p>
      </dgm:t>
    </dgm:pt>
    <dgm:pt modelId="{65637AC3-2971-479F-9FCE-44BCE0D1BCE0}" type="sibTrans" cxnId="{D5CCA3D3-ECCD-46FF-B0E2-1700CA9D90E0}">
      <dgm:prSet custT="1"/>
      <dgm:spPr>
        <a:solidFill>
          <a:schemeClr val="bg1">
            <a:alpha val="90000"/>
          </a:schemeClr>
        </a:solidFill>
        <a:ln>
          <a:solidFill>
            <a:schemeClr val="bg1"/>
          </a:solidFill>
        </a:ln>
      </dgm:spPr>
      <dgm:t>
        <a:bodyPr/>
        <a:lstStyle/>
        <a:p>
          <a:pPr rtl="1"/>
          <a:endParaRPr lang="ar-SA" sz="1050" dirty="0">
            <a:solidFill>
              <a:schemeClr val="bg2">
                <a:lumMod val="50000"/>
              </a:schemeClr>
            </a:solidFill>
          </a:endParaRPr>
        </a:p>
      </dgm:t>
    </dgm:pt>
    <dgm:pt modelId="{5DED8C80-FB06-4896-AEC2-0BE5C0C76126}">
      <dgm:prSet/>
      <dgm:spPr/>
      <dgm:t>
        <a:bodyPr/>
        <a:lstStyle/>
        <a:p>
          <a:pPr rtl="1"/>
          <a:r>
            <a:rPr lang="en-US" dirty="0"/>
            <a:t>Valve opening </a:t>
          </a:r>
          <a:endParaRPr lang="ar-SA" dirty="0"/>
        </a:p>
      </dgm:t>
    </dgm:pt>
    <dgm:pt modelId="{2AF3DF36-38CC-409E-84FB-B42C73B63784}" type="parTrans" cxnId="{058E1967-F77E-4A1A-851B-4AAA9787C502}">
      <dgm:prSet/>
      <dgm:spPr/>
      <dgm:t>
        <a:bodyPr/>
        <a:lstStyle/>
        <a:p>
          <a:pPr rtl="1"/>
          <a:endParaRPr lang="ar-SA"/>
        </a:p>
      </dgm:t>
    </dgm:pt>
    <dgm:pt modelId="{477056B6-5CCC-475C-8448-5FEC5DCA48F4}" type="sibTrans" cxnId="{058E1967-F77E-4A1A-851B-4AAA9787C502}">
      <dgm:prSet/>
      <dgm:spPr>
        <a:noFill/>
        <a:ln>
          <a:noFill/>
        </a:ln>
      </dgm:spPr>
      <dgm:t>
        <a:bodyPr/>
        <a:lstStyle/>
        <a:p>
          <a:pPr rtl="1"/>
          <a:endParaRPr lang="ar-SA"/>
        </a:p>
      </dgm:t>
    </dgm:pt>
    <dgm:pt modelId="{2893FAE4-759D-480D-A217-A100721A24F5}" type="pres">
      <dgm:prSet presAssocID="{1295B319-67AA-4298-945E-FEE30557993B}" presName="hierChild1" presStyleCnt="0">
        <dgm:presLayoutVars>
          <dgm:orgChart val="1"/>
          <dgm:chPref val="1"/>
          <dgm:dir/>
          <dgm:animOne val="branch"/>
          <dgm:animLvl val="lvl"/>
          <dgm:resizeHandles/>
        </dgm:presLayoutVars>
      </dgm:prSet>
      <dgm:spPr/>
    </dgm:pt>
    <dgm:pt modelId="{D70063CA-66C4-4BA4-9357-ABBFFA392D5B}" type="pres">
      <dgm:prSet presAssocID="{18F6179C-291A-4BD4-9A79-9602338BBA5E}" presName="hierRoot1" presStyleCnt="0">
        <dgm:presLayoutVars>
          <dgm:hierBranch val="init"/>
        </dgm:presLayoutVars>
      </dgm:prSet>
      <dgm:spPr/>
    </dgm:pt>
    <dgm:pt modelId="{A0D55F89-8072-4EF5-B25A-714CB0B8151A}" type="pres">
      <dgm:prSet presAssocID="{18F6179C-291A-4BD4-9A79-9602338BBA5E}" presName="rootComposite1" presStyleCnt="0"/>
      <dgm:spPr/>
    </dgm:pt>
    <dgm:pt modelId="{1805C63B-838B-49DA-863A-06C6B0CC859C}" type="pres">
      <dgm:prSet presAssocID="{18F6179C-291A-4BD4-9A79-9602338BBA5E}" presName="rootText1" presStyleLbl="node0" presStyleIdx="0" presStyleCnt="1" custScaleX="513151" custScaleY="71282">
        <dgm:presLayoutVars>
          <dgm:chMax/>
          <dgm:chPref val="3"/>
        </dgm:presLayoutVars>
      </dgm:prSet>
      <dgm:spPr/>
    </dgm:pt>
    <dgm:pt modelId="{592A28D8-899C-4D67-AF2F-9C45710FB3A6}" type="pres">
      <dgm:prSet presAssocID="{18F6179C-291A-4BD4-9A79-9602338BBA5E}" presName="titleText1" presStyleLbl="fgAcc0" presStyleIdx="0" presStyleCnt="1" custLinFactNeighborX="-29417" custLinFactNeighborY="68488">
        <dgm:presLayoutVars>
          <dgm:chMax val="0"/>
          <dgm:chPref val="0"/>
        </dgm:presLayoutVars>
      </dgm:prSet>
      <dgm:spPr/>
    </dgm:pt>
    <dgm:pt modelId="{3E2F42B1-9C92-45CE-8293-668519520570}" type="pres">
      <dgm:prSet presAssocID="{18F6179C-291A-4BD4-9A79-9602338BBA5E}" presName="rootConnector1" presStyleLbl="node1" presStyleIdx="0" presStyleCnt="8"/>
      <dgm:spPr/>
    </dgm:pt>
    <dgm:pt modelId="{C84C0FE7-7124-4418-8F64-B11D9AAE20F6}" type="pres">
      <dgm:prSet presAssocID="{18F6179C-291A-4BD4-9A79-9602338BBA5E}" presName="hierChild2" presStyleCnt="0"/>
      <dgm:spPr/>
    </dgm:pt>
    <dgm:pt modelId="{BC20EFD2-B32E-4C6A-8590-9CA8BF9A84A7}" type="pres">
      <dgm:prSet presAssocID="{F316803E-108E-402B-877B-4CC3E58C3CBC}" presName="Name37" presStyleLbl="parChTrans1D2" presStyleIdx="0" presStyleCnt="1"/>
      <dgm:spPr>
        <a:prstGeom prst="arc">
          <a:avLst/>
        </a:prstGeom>
      </dgm:spPr>
    </dgm:pt>
    <dgm:pt modelId="{D51AAB05-7A47-4E64-835B-AB0527D0FDF3}" type="pres">
      <dgm:prSet presAssocID="{C5667C99-E9A8-43CD-B3DB-CAB6104B9A82}" presName="hierRoot2" presStyleCnt="0">
        <dgm:presLayoutVars>
          <dgm:hierBranch val="init"/>
        </dgm:presLayoutVars>
      </dgm:prSet>
      <dgm:spPr/>
    </dgm:pt>
    <dgm:pt modelId="{4E119DDC-4A02-43F3-A1E7-8DCFC09CE102}" type="pres">
      <dgm:prSet presAssocID="{C5667C99-E9A8-43CD-B3DB-CAB6104B9A82}" presName="rootComposite" presStyleCnt="0"/>
      <dgm:spPr/>
    </dgm:pt>
    <dgm:pt modelId="{7794645D-5FC8-469F-84D2-4BEF29E1BB89}" type="pres">
      <dgm:prSet presAssocID="{C5667C99-E9A8-43CD-B3DB-CAB6104B9A82}" presName="rootText" presStyleLbl="node1" presStyleIdx="0" presStyleCnt="8" custScaleX="588117" custScaleY="79947" custLinFactNeighborX="-5948" custLinFactNeighborY="-23524">
        <dgm:presLayoutVars>
          <dgm:chMax/>
          <dgm:chPref val="3"/>
        </dgm:presLayoutVars>
      </dgm:prSet>
      <dgm:spPr/>
    </dgm:pt>
    <dgm:pt modelId="{D05A73DC-0C36-45DC-8F0D-DFE3C7A393B2}" type="pres">
      <dgm:prSet presAssocID="{C5667C99-E9A8-43CD-B3DB-CAB6104B9A82}" presName="titleText2" presStyleLbl="fgAcc1" presStyleIdx="0" presStyleCnt="8" custFlipVert="1" custScaleY="20037" custLinFactNeighborX="77372" custLinFactNeighborY="43200">
        <dgm:presLayoutVars>
          <dgm:chMax val="0"/>
          <dgm:chPref val="0"/>
        </dgm:presLayoutVars>
      </dgm:prSet>
      <dgm:spPr/>
    </dgm:pt>
    <dgm:pt modelId="{E883FC8C-5BD4-4651-AB68-FD7760D9D570}" type="pres">
      <dgm:prSet presAssocID="{C5667C99-E9A8-43CD-B3DB-CAB6104B9A82}" presName="rootConnector" presStyleLbl="node2" presStyleIdx="0" presStyleCnt="0"/>
      <dgm:spPr/>
    </dgm:pt>
    <dgm:pt modelId="{89D172B2-DD3B-4AB3-8B17-A56168D9B81B}" type="pres">
      <dgm:prSet presAssocID="{C5667C99-E9A8-43CD-B3DB-CAB6104B9A82}" presName="hierChild4" presStyleCnt="0"/>
      <dgm:spPr/>
    </dgm:pt>
    <dgm:pt modelId="{6D352DBF-56F3-4D63-B16C-7B265C8C18E8}" type="pres">
      <dgm:prSet presAssocID="{4FDF7098-4D5A-4F7E-856F-D85D8ACFE2A2}" presName="Name37" presStyleLbl="parChTrans1D3" presStyleIdx="0" presStyleCnt="5"/>
      <dgm:spPr/>
    </dgm:pt>
    <dgm:pt modelId="{DF073679-FBA0-49B3-A183-29A0680B06F9}" type="pres">
      <dgm:prSet presAssocID="{2BE6C995-B53F-47BB-9E09-AB004D8831B8}" presName="hierRoot2" presStyleCnt="0">
        <dgm:presLayoutVars>
          <dgm:hierBranch val="init"/>
        </dgm:presLayoutVars>
      </dgm:prSet>
      <dgm:spPr/>
    </dgm:pt>
    <dgm:pt modelId="{95777CFF-7996-476E-A573-B3A816D0191B}" type="pres">
      <dgm:prSet presAssocID="{2BE6C995-B53F-47BB-9E09-AB004D8831B8}" presName="rootComposite" presStyleCnt="0"/>
      <dgm:spPr/>
    </dgm:pt>
    <dgm:pt modelId="{F2E4D6C2-FF8B-43E6-ABF9-F3751891C9FB}" type="pres">
      <dgm:prSet presAssocID="{2BE6C995-B53F-47BB-9E09-AB004D8831B8}" presName="rootText" presStyleLbl="node1" presStyleIdx="1" presStyleCnt="8">
        <dgm:presLayoutVars>
          <dgm:chMax/>
          <dgm:chPref val="3"/>
        </dgm:presLayoutVars>
      </dgm:prSet>
      <dgm:spPr/>
    </dgm:pt>
    <dgm:pt modelId="{86EF5748-C6B8-42C9-A0D6-9714C0C7D584}" type="pres">
      <dgm:prSet presAssocID="{2BE6C995-B53F-47BB-9E09-AB004D8831B8}" presName="titleText2" presStyleLbl="fgAcc1" presStyleIdx="1" presStyleCnt="8" custLinFactY="100000" custLinFactNeighborX="-18362" custLinFactNeighborY="160833">
        <dgm:presLayoutVars>
          <dgm:chMax val="0"/>
          <dgm:chPref val="0"/>
        </dgm:presLayoutVars>
      </dgm:prSet>
      <dgm:spPr/>
    </dgm:pt>
    <dgm:pt modelId="{3AAC8238-C8E7-4CBF-8E7E-F1E6A2A2CACF}" type="pres">
      <dgm:prSet presAssocID="{2BE6C995-B53F-47BB-9E09-AB004D8831B8}" presName="rootConnector" presStyleLbl="node3" presStyleIdx="0" presStyleCnt="0"/>
      <dgm:spPr/>
    </dgm:pt>
    <dgm:pt modelId="{D4E14E7E-6822-415A-BB35-7B42F863BC74}" type="pres">
      <dgm:prSet presAssocID="{2BE6C995-B53F-47BB-9E09-AB004D8831B8}" presName="hierChild4" presStyleCnt="0"/>
      <dgm:spPr/>
    </dgm:pt>
    <dgm:pt modelId="{BB4E058C-7B24-4A5A-887A-1EE4E96B4346}" type="pres">
      <dgm:prSet presAssocID="{2BE6C995-B53F-47BB-9E09-AB004D8831B8}" presName="hierChild5" presStyleCnt="0"/>
      <dgm:spPr/>
    </dgm:pt>
    <dgm:pt modelId="{FA1ADE3F-895A-4FAC-A0C4-425649C46186}" type="pres">
      <dgm:prSet presAssocID="{C1E39FC9-7A42-4525-B234-D2AC2486543D}" presName="Name37" presStyleLbl="parChTrans1D3" presStyleIdx="1" presStyleCnt="5"/>
      <dgm:spPr/>
    </dgm:pt>
    <dgm:pt modelId="{C8013932-2914-4E10-9462-58DD1A2194D7}" type="pres">
      <dgm:prSet presAssocID="{E9C344AA-E855-43C3-8A92-8061618BA549}" presName="hierRoot2" presStyleCnt="0">
        <dgm:presLayoutVars>
          <dgm:hierBranch val="init"/>
        </dgm:presLayoutVars>
      </dgm:prSet>
      <dgm:spPr/>
    </dgm:pt>
    <dgm:pt modelId="{40C27E22-177E-4AA9-A8D9-63C06F83B794}" type="pres">
      <dgm:prSet presAssocID="{E9C344AA-E855-43C3-8A92-8061618BA549}" presName="rootComposite" presStyleCnt="0"/>
      <dgm:spPr/>
    </dgm:pt>
    <dgm:pt modelId="{19921423-B2CD-4205-B9FB-11079CEDE1D1}" type="pres">
      <dgm:prSet presAssocID="{E9C344AA-E855-43C3-8A92-8061618BA549}" presName="rootText" presStyleLbl="node1" presStyleIdx="2" presStyleCnt="8" custScaleX="113531">
        <dgm:presLayoutVars>
          <dgm:chMax/>
          <dgm:chPref val="3"/>
        </dgm:presLayoutVars>
      </dgm:prSet>
      <dgm:spPr/>
    </dgm:pt>
    <dgm:pt modelId="{E6C4E5FC-6D07-4FCE-8081-BD78F4D9ECEE}" type="pres">
      <dgm:prSet presAssocID="{E9C344AA-E855-43C3-8A92-8061618BA549}" presName="titleText2" presStyleLbl="fgAcc1" presStyleIdx="2" presStyleCnt="8">
        <dgm:presLayoutVars>
          <dgm:chMax val="0"/>
          <dgm:chPref val="0"/>
        </dgm:presLayoutVars>
      </dgm:prSet>
      <dgm:spPr/>
    </dgm:pt>
    <dgm:pt modelId="{F58EC382-AB2B-4541-9F8B-B67CFB1E15AF}" type="pres">
      <dgm:prSet presAssocID="{E9C344AA-E855-43C3-8A92-8061618BA549}" presName="rootConnector" presStyleLbl="node3" presStyleIdx="0" presStyleCnt="0"/>
      <dgm:spPr/>
    </dgm:pt>
    <dgm:pt modelId="{5276EB09-7208-4AF3-BB90-215F28EFEEFB}" type="pres">
      <dgm:prSet presAssocID="{E9C344AA-E855-43C3-8A92-8061618BA549}" presName="hierChild4" presStyleCnt="0"/>
      <dgm:spPr/>
    </dgm:pt>
    <dgm:pt modelId="{A21321E1-D94F-4828-B4A8-DAD262C6387D}" type="pres">
      <dgm:prSet presAssocID="{E9C344AA-E855-43C3-8A92-8061618BA549}" presName="hierChild5" presStyleCnt="0"/>
      <dgm:spPr/>
    </dgm:pt>
    <dgm:pt modelId="{68679C08-2BB9-4C65-B87D-578CFA74EF8E}" type="pres">
      <dgm:prSet presAssocID="{D640FADC-F230-4C1E-8849-7DB3EE70D332}" presName="Name37" presStyleLbl="parChTrans1D3" presStyleIdx="2" presStyleCnt="5"/>
      <dgm:spPr/>
    </dgm:pt>
    <dgm:pt modelId="{9E5AFD5B-85CB-4377-9D78-D0226AEF0EC6}" type="pres">
      <dgm:prSet presAssocID="{72BD27D0-283C-484E-89DD-A83659E53677}" presName="hierRoot2" presStyleCnt="0">
        <dgm:presLayoutVars>
          <dgm:hierBranch val="init"/>
        </dgm:presLayoutVars>
      </dgm:prSet>
      <dgm:spPr/>
    </dgm:pt>
    <dgm:pt modelId="{0C48B5B0-F66F-430F-976B-CD27A95030DB}" type="pres">
      <dgm:prSet presAssocID="{72BD27D0-283C-484E-89DD-A83659E53677}" presName="rootComposite" presStyleCnt="0"/>
      <dgm:spPr/>
    </dgm:pt>
    <dgm:pt modelId="{D8E600EE-7A14-45BA-8BB9-FBA3440BA84F}" type="pres">
      <dgm:prSet presAssocID="{72BD27D0-283C-484E-89DD-A83659E53677}" presName="rootText" presStyleLbl="node1" presStyleIdx="3" presStyleCnt="8" custScaleY="116258">
        <dgm:presLayoutVars>
          <dgm:chMax/>
          <dgm:chPref val="3"/>
        </dgm:presLayoutVars>
      </dgm:prSet>
      <dgm:spPr/>
    </dgm:pt>
    <dgm:pt modelId="{C62DFE90-08D9-4743-AC40-FCF262D33181}" type="pres">
      <dgm:prSet presAssocID="{72BD27D0-283C-484E-89DD-A83659E53677}" presName="titleText2" presStyleLbl="fgAcc1" presStyleIdx="3" presStyleCnt="8" custScaleY="180213" custLinFactY="31657" custLinFactNeighborX="-14507" custLinFactNeighborY="100000">
        <dgm:presLayoutVars>
          <dgm:chMax val="0"/>
          <dgm:chPref val="0"/>
        </dgm:presLayoutVars>
      </dgm:prSet>
      <dgm:spPr/>
    </dgm:pt>
    <dgm:pt modelId="{B5555F3A-34A1-44D2-951D-3B86C967ACA4}" type="pres">
      <dgm:prSet presAssocID="{72BD27D0-283C-484E-89DD-A83659E53677}" presName="rootConnector" presStyleLbl="node3" presStyleIdx="0" presStyleCnt="0"/>
      <dgm:spPr/>
    </dgm:pt>
    <dgm:pt modelId="{5161AD7C-9C4B-4DA5-A853-1417D966F879}" type="pres">
      <dgm:prSet presAssocID="{72BD27D0-283C-484E-89DD-A83659E53677}" presName="hierChild4" presStyleCnt="0"/>
      <dgm:spPr/>
    </dgm:pt>
    <dgm:pt modelId="{3897F1DE-446A-4F46-911E-822479CDE702}" type="pres">
      <dgm:prSet presAssocID="{2AF3DF36-38CC-409E-84FB-B42C73B63784}" presName="Name37" presStyleLbl="parChTrans1D4" presStyleIdx="0" presStyleCnt="2"/>
      <dgm:spPr/>
    </dgm:pt>
    <dgm:pt modelId="{DA4B7E4C-ACE9-48F7-91A4-C3C353850EF8}" type="pres">
      <dgm:prSet presAssocID="{5DED8C80-FB06-4896-AEC2-0BE5C0C76126}" presName="hierRoot2" presStyleCnt="0">
        <dgm:presLayoutVars>
          <dgm:hierBranch val="init"/>
        </dgm:presLayoutVars>
      </dgm:prSet>
      <dgm:spPr/>
    </dgm:pt>
    <dgm:pt modelId="{CC6674FE-E817-4531-A312-22C6ECDC36B0}" type="pres">
      <dgm:prSet presAssocID="{5DED8C80-FB06-4896-AEC2-0BE5C0C76126}" presName="rootComposite" presStyleCnt="0"/>
      <dgm:spPr/>
    </dgm:pt>
    <dgm:pt modelId="{41794D6D-71A8-4288-A19E-D325074D81EA}" type="pres">
      <dgm:prSet presAssocID="{5DED8C80-FB06-4896-AEC2-0BE5C0C76126}" presName="rootText" presStyleLbl="node1" presStyleIdx="4" presStyleCnt="8" custScaleY="57802" custLinFactNeighborX="407" custLinFactNeighborY="37374">
        <dgm:presLayoutVars>
          <dgm:chMax/>
          <dgm:chPref val="3"/>
        </dgm:presLayoutVars>
      </dgm:prSet>
      <dgm:spPr/>
    </dgm:pt>
    <dgm:pt modelId="{484DD4DA-D575-4519-A621-221DE9996FA3}" type="pres">
      <dgm:prSet presAssocID="{5DED8C80-FB06-4896-AEC2-0BE5C0C76126}" presName="titleText2" presStyleLbl="fgAcc1" presStyleIdx="4" presStyleCnt="8">
        <dgm:presLayoutVars>
          <dgm:chMax val="0"/>
          <dgm:chPref val="0"/>
        </dgm:presLayoutVars>
      </dgm:prSet>
      <dgm:spPr/>
    </dgm:pt>
    <dgm:pt modelId="{733AA732-87CC-4CBE-8868-73640A91CE28}" type="pres">
      <dgm:prSet presAssocID="{5DED8C80-FB06-4896-AEC2-0BE5C0C76126}" presName="rootConnector" presStyleLbl="node4" presStyleIdx="0" presStyleCnt="0"/>
      <dgm:spPr/>
    </dgm:pt>
    <dgm:pt modelId="{07F87AFA-436B-4597-9BC3-A16B54E496A9}" type="pres">
      <dgm:prSet presAssocID="{5DED8C80-FB06-4896-AEC2-0BE5C0C76126}" presName="hierChild4" presStyleCnt="0"/>
      <dgm:spPr/>
    </dgm:pt>
    <dgm:pt modelId="{BDEDB729-51F9-40D7-BDA7-2AC19347CA18}" type="pres">
      <dgm:prSet presAssocID="{5DED8C80-FB06-4896-AEC2-0BE5C0C76126}" presName="hierChild5" presStyleCnt="0"/>
      <dgm:spPr/>
    </dgm:pt>
    <dgm:pt modelId="{E90D2340-9064-43D2-B965-7EF6F35E39F0}" type="pres">
      <dgm:prSet presAssocID="{72BD27D0-283C-484E-89DD-A83659E53677}" presName="hierChild5" presStyleCnt="0"/>
      <dgm:spPr/>
    </dgm:pt>
    <dgm:pt modelId="{DFAFD45D-E51D-4158-B566-633A2A2A43B1}" type="pres">
      <dgm:prSet presAssocID="{E59046E6-A77D-45B0-BD3B-AFEEE25FE6CF}" presName="Name37" presStyleLbl="parChTrans1D3" presStyleIdx="3" presStyleCnt="5"/>
      <dgm:spPr/>
    </dgm:pt>
    <dgm:pt modelId="{E272671E-9FB8-4475-800D-D74FDB4FF57F}" type="pres">
      <dgm:prSet presAssocID="{1C118B50-B47A-451D-953B-E8F1B1A165BF}" presName="hierRoot2" presStyleCnt="0">
        <dgm:presLayoutVars>
          <dgm:hierBranch val="init"/>
        </dgm:presLayoutVars>
      </dgm:prSet>
      <dgm:spPr/>
    </dgm:pt>
    <dgm:pt modelId="{9AA53DA2-EFAB-4C2B-A83A-BECDDDB128AB}" type="pres">
      <dgm:prSet presAssocID="{1C118B50-B47A-451D-953B-E8F1B1A165BF}" presName="rootComposite" presStyleCnt="0"/>
      <dgm:spPr/>
    </dgm:pt>
    <dgm:pt modelId="{41B1D0A1-2299-41D8-8175-E73B140E7061}" type="pres">
      <dgm:prSet presAssocID="{1C118B50-B47A-451D-953B-E8F1B1A165BF}" presName="rootText" presStyleLbl="node1" presStyleIdx="5" presStyleCnt="8">
        <dgm:presLayoutVars>
          <dgm:chMax/>
          <dgm:chPref val="3"/>
        </dgm:presLayoutVars>
      </dgm:prSet>
      <dgm:spPr/>
    </dgm:pt>
    <dgm:pt modelId="{C14949A8-AA17-4D44-82BA-583EDE071A74}" type="pres">
      <dgm:prSet presAssocID="{1C118B50-B47A-451D-953B-E8F1B1A165BF}" presName="titleText2" presStyleLbl="fgAcc1" presStyleIdx="5" presStyleCnt="8" custLinFactY="30556" custLinFactNeighborX="-10599" custLinFactNeighborY="100000">
        <dgm:presLayoutVars>
          <dgm:chMax val="0"/>
          <dgm:chPref val="0"/>
        </dgm:presLayoutVars>
      </dgm:prSet>
      <dgm:spPr/>
    </dgm:pt>
    <dgm:pt modelId="{F9632342-B42F-4D51-AB49-A8B9C150E79A}" type="pres">
      <dgm:prSet presAssocID="{1C118B50-B47A-451D-953B-E8F1B1A165BF}" presName="rootConnector" presStyleLbl="node3" presStyleIdx="0" presStyleCnt="0"/>
      <dgm:spPr/>
    </dgm:pt>
    <dgm:pt modelId="{D607343C-55E8-42A5-80AF-608C0A34DF5B}" type="pres">
      <dgm:prSet presAssocID="{1C118B50-B47A-451D-953B-E8F1B1A165BF}" presName="hierChild4" presStyleCnt="0"/>
      <dgm:spPr/>
    </dgm:pt>
    <dgm:pt modelId="{613151A0-24B3-4538-A83F-12AC402E75A7}" type="pres">
      <dgm:prSet presAssocID="{1C118B50-B47A-451D-953B-E8F1B1A165BF}" presName="hierChild5" presStyleCnt="0"/>
      <dgm:spPr/>
    </dgm:pt>
    <dgm:pt modelId="{CA982C0F-0D50-49BE-9C50-9335C7E2B6B0}" type="pres">
      <dgm:prSet presAssocID="{1A0C2E5B-FFE9-4AF6-BEEC-1CCC0CB1ADE6}" presName="Name37" presStyleLbl="parChTrans1D3" presStyleIdx="4" presStyleCnt="5"/>
      <dgm:spPr/>
    </dgm:pt>
    <dgm:pt modelId="{6B400483-0898-4997-B1D9-39BCEA171721}" type="pres">
      <dgm:prSet presAssocID="{AD41EA36-F3FE-4E0C-9741-BF028C276075}" presName="hierRoot2" presStyleCnt="0">
        <dgm:presLayoutVars>
          <dgm:hierBranch val="init"/>
        </dgm:presLayoutVars>
      </dgm:prSet>
      <dgm:spPr/>
    </dgm:pt>
    <dgm:pt modelId="{60BD738D-17CA-4519-9F6B-A5F1D433E249}" type="pres">
      <dgm:prSet presAssocID="{AD41EA36-F3FE-4E0C-9741-BF028C276075}" presName="rootComposite" presStyleCnt="0"/>
      <dgm:spPr/>
    </dgm:pt>
    <dgm:pt modelId="{C9BBA3E1-BF6A-4BF1-99D6-0B0827CE8EF4}" type="pres">
      <dgm:prSet presAssocID="{AD41EA36-F3FE-4E0C-9741-BF028C276075}" presName="rootText" presStyleLbl="node1" presStyleIdx="6" presStyleCnt="8">
        <dgm:presLayoutVars>
          <dgm:chMax/>
          <dgm:chPref val="3"/>
        </dgm:presLayoutVars>
      </dgm:prSet>
      <dgm:spPr/>
    </dgm:pt>
    <dgm:pt modelId="{80984569-6E4D-4519-BAC7-4621C20A47A2}" type="pres">
      <dgm:prSet presAssocID="{AD41EA36-F3FE-4E0C-9741-BF028C276075}" presName="titleText2" presStyleLbl="fgAcc1" presStyleIdx="6" presStyleCnt="8">
        <dgm:presLayoutVars>
          <dgm:chMax val="0"/>
          <dgm:chPref val="0"/>
        </dgm:presLayoutVars>
      </dgm:prSet>
      <dgm:spPr/>
    </dgm:pt>
    <dgm:pt modelId="{FDBC0BB2-33BD-418C-AD2A-392AE72283EF}" type="pres">
      <dgm:prSet presAssocID="{AD41EA36-F3FE-4E0C-9741-BF028C276075}" presName="rootConnector" presStyleLbl="node3" presStyleIdx="0" presStyleCnt="0"/>
      <dgm:spPr/>
    </dgm:pt>
    <dgm:pt modelId="{B69864D9-2971-44FB-8D09-23A1940C9504}" type="pres">
      <dgm:prSet presAssocID="{AD41EA36-F3FE-4E0C-9741-BF028C276075}" presName="hierChild4" presStyleCnt="0"/>
      <dgm:spPr/>
    </dgm:pt>
    <dgm:pt modelId="{3F3844BC-A9C1-4600-B1BE-3F2937341894}" type="pres">
      <dgm:prSet presAssocID="{B08CD6F2-EFAD-4111-8C36-63C62F402380}" presName="Name37" presStyleLbl="parChTrans1D4" presStyleIdx="1" presStyleCnt="2"/>
      <dgm:spPr>
        <a:prstGeom prst="rect">
          <a:avLst/>
        </a:prstGeom>
      </dgm:spPr>
    </dgm:pt>
    <dgm:pt modelId="{59F4FF28-51BE-482C-8DDC-4CD856026E1B}" type="pres">
      <dgm:prSet presAssocID="{721F9F2D-E1B9-40BD-9B1A-65CBD8ADBC22}" presName="hierRoot2" presStyleCnt="0">
        <dgm:presLayoutVars>
          <dgm:hierBranch val="init"/>
        </dgm:presLayoutVars>
      </dgm:prSet>
      <dgm:spPr/>
    </dgm:pt>
    <dgm:pt modelId="{49BDC68F-8D73-4A52-BD7D-461B8FE68034}" type="pres">
      <dgm:prSet presAssocID="{721F9F2D-E1B9-40BD-9B1A-65CBD8ADBC22}" presName="rootComposite" presStyleCnt="0"/>
      <dgm:spPr/>
    </dgm:pt>
    <dgm:pt modelId="{C4232D7E-01BC-455B-A8FF-115E572D550F}" type="pres">
      <dgm:prSet presAssocID="{721F9F2D-E1B9-40BD-9B1A-65CBD8ADBC22}" presName="rootText" presStyleLbl="node1" presStyleIdx="7" presStyleCnt="8" custLinFactNeighborX="13739" custLinFactNeighborY="-22783">
        <dgm:presLayoutVars>
          <dgm:chMax/>
          <dgm:chPref val="3"/>
        </dgm:presLayoutVars>
      </dgm:prSet>
      <dgm:spPr/>
    </dgm:pt>
    <dgm:pt modelId="{D808B0F5-F054-4A02-A8C3-63E57B1C2196}" type="pres">
      <dgm:prSet presAssocID="{721F9F2D-E1B9-40BD-9B1A-65CBD8ADBC22}" presName="titleText2" presStyleLbl="fgAcc1" presStyleIdx="7" presStyleCnt="8" custScaleX="149080" custScaleY="169228" custLinFactY="99131" custLinFactNeighborX="24484" custLinFactNeighborY="100000">
        <dgm:presLayoutVars>
          <dgm:chMax val="0"/>
          <dgm:chPref val="0"/>
        </dgm:presLayoutVars>
      </dgm:prSet>
      <dgm:spPr/>
    </dgm:pt>
    <dgm:pt modelId="{E203B94D-599C-4738-8934-98D98DD3698D}" type="pres">
      <dgm:prSet presAssocID="{721F9F2D-E1B9-40BD-9B1A-65CBD8ADBC22}" presName="rootConnector" presStyleLbl="node4" presStyleIdx="0" presStyleCnt="0"/>
      <dgm:spPr/>
    </dgm:pt>
    <dgm:pt modelId="{2EC15017-28A7-4880-8B56-4274B991F87E}" type="pres">
      <dgm:prSet presAssocID="{721F9F2D-E1B9-40BD-9B1A-65CBD8ADBC22}" presName="hierChild4" presStyleCnt="0"/>
      <dgm:spPr/>
    </dgm:pt>
    <dgm:pt modelId="{0D1E3014-4F44-4FC3-8924-C4206FBEEA1E}" type="pres">
      <dgm:prSet presAssocID="{721F9F2D-E1B9-40BD-9B1A-65CBD8ADBC22}" presName="hierChild5" presStyleCnt="0"/>
      <dgm:spPr/>
    </dgm:pt>
    <dgm:pt modelId="{404E3025-DBFE-4798-AEE2-3DA2F4FE97EE}" type="pres">
      <dgm:prSet presAssocID="{AD41EA36-F3FE-4E0C-9741-BF028C276075}" presName="hierChild5" presStyleCnt="0"/>
      <dgm:spPr/>
    </dgm:pt>
    <dgm:pt modelId="{09714307-ED82-4499-8718-B6339F3C6CC0}" type="pres">
      <dgm:prSet presAssocID="{C5667C99-E9A8-43CD-B3DB-CAB6104B9A82}" presName="hierChild5" presStyleCnt="0"/>
      <dgm:spPr/>
    </dgm:pt>
    <dgm:pt modelId="{D72AD0BE-2885-418C-9094-577DD7E315D8}" type="pres">
      <dgm:prSet presAssocID="{18F6179C-291A-4BD4-9A79-9602338BBA5E}" presName="hierChild3" presStyleCnt="0"/>
      <dgm:spPr/>
    </dgm:pt>
  </dgm:ptLst>
  <dgm:cxnLst>
    <dgm:cxn modelId="{2D4F2401-B7C0-7B47-B654-9F7F6AF712AC}" type="presOf" srcId="{1C118B50-B47A-451D-953B-E8F1B1A165BF}" destId="{F9632342-B42F-4D51-AB49-A8B9C150E79A}" srcOrd="1" destOrd="0" presId="urn:microsoft.com/office/officeart/2008/layout/NameandTitleOrganizationalChart"/>
    <dgm:cxn modelId="{4756F907-338B-F047-BA8A-5D159B224C54}" type="presOf" srcId="{7F041177-C01D-45D0-AA80-0B2036497443}" destId="{80984569-6E4D-4519-BAC7-4621C20A47A2}" srcOrd="0" destOrd="0" presId="urn:microsoft.com/office/officeart/2008/layout/NameandTitleOrganizationalChart"/>
    <dgm:cxn modelId="{1459C40B-BFE2-E444-9FDB-386C87A18A16}" type="presOf" srcId="{4FDF7098-4D5A-4F7E-856F-D85D8ACFE2A2}" destId="{6D352DBF-56F3-4D63-B16C-7B265C8C18E8}" srcOrd="0" destOrd="0" presId="urn:microsoft.com/office/officeart/2008/layout/NameandTitleOrganizationalChart"/>
    <dgm:cxn modelId="{DD3BD113-8981-B347-966D-1428D7D7C134}" type="presOf" srcId="{C5667C99-E9A8-43CD-B3DB-CAB6104B9A82}" destId="{7794645D-5FC8-469F-84D2-4BEF29E1BB89}" srcOrd="0" destOrd="0" presId="urn:microsoft.com/office/officeart/2008/layout/NameandTitleOrganizationalChart"/>
    <dgm:cxn modelId="{F06C8915-0093-4D8B-90B5-027C1103B967}" srcId="{1295B319-67AA-4298-945E-FEE30557993B}" destId="{18F6179C-291A-4BD4-9A79-9602338BBA5E}" srcOrd="0" destOrd="0" parTransId="{84B7AF22-B041-4246-AFA6-3FFA4AA3EC64}" sibTransId="{79696860-A1D4-46B8-8F31-35C6096FEEEC}"/>
    <dgm:cxn modelId="{C93BFD18-0506-BC40-AA82-15C6511FC812}" type="presOf" srcId="{5DED8C80-FB06-4896-AEC2-0BE5C0C76126}" destId="{41794D6D-71A8-4288-A19E-D325074D81EA}" srcOrd="0" destOrd="0" presId="urn:microsoft.com/office/officeart/2008/layout/NameandTitleOrganizationalChart"/>
    <dgm:cxn modelId="{D63DA61A-92E0-0444-9593-65551E7C25FC}" type="presOf" srcId="{D640FADC-F230-4C1E-8849-7DB3EE70D332}" destId="{68679C08-2BB9-4C65-B87D-578CFA74EF8E}" srcOrd="0" destOrd="0" presId="urn:microsoft.com/office/officeart/2008/layout/NameandTitleOrganizationalChart"/>
    <dgm:cxn modelId="{88480521-52A5-C94A-8520-7A2B9A185E52}" type="presOf" srcId="{79696860-A1D4-46B8-8F31-35C6096FEEEC}" destId="{592A28D8-899C-4D67-AF2F-9C45710FB3A6}" srcOrd="0" destOrd="0" presId="urn:microsoft.com/office/officeart/2008/layout/NameandTitleOrganizationalChart"/>
    <dgm:cxn modelId="{1DE53728-86F2-6846-B9B7-701691D715E7}" type="presOf" srcId="{E59046E6-A77D-45B0-BD3B-AFEEE25FE6CF}" destId="{DFAFD45D-E51D-4158-B566-633A2A2A43B1}" srcOrd="0" destOrd="0" presId="urn:microsoft.com/office/officeart/2008/layout/NameandTitleOrganizationalChart"/>
    <dgm:cxn modelId="{F6EAFE33-17BE-C445-8DDC-50455715AD4A}" type="presOf" srcId="{E9C344AA-E855-43C3-8A92-8061618BA549}" destId="{19921423-B2CD-4205-B9FB-11079CEDE1D1}" srcOrd="0" destOrd="0" presId="urn:microsoft.com/office/officeart/2008/layout/NameandTitleOrganizationalChart"/>
    <dgm:cxn modelId="{63E2A434-1D54-2649-B4EF-0E5594F6036A}" type="presOf" srcId="{30F34A86-E0B1-4913-8440-10C8B32EA21B}" destId="{86EF5748-C6B8-42C9-A0D6-9714C0C7D584}" srcOrd="0" destOrd="0" presId="urn:microsoft.com/office/officeart/2008/layout/NameandTitleOrganizationalChart"/>
    <dgm:cxn modelId="{C3E7BC3C-D069-44B5-9F9A-699B5D1106F1}" srcId="{AD41EA36-F3FE-4E0C-9741-BF028C276075}" destId="{721F9F2D-E1B9-40BD-9B1A-65CBD8ADBC22}" srcOrd="0" destOrd="0" parTransId="{B08CD6F2-EFAD-4111-8C36-63C62F402380}" sibTransId="{949E978A-7117-4D5B-90DC-4EF0241F105F}"/>
    <dgm:cxn modelId="{06D0D13C-ECA9-5042-AD2A-C6239538AC03}" type="presOf" srcId="{C1E39FC9-7A42-4525-B234-D2AC2486543D}" destId="{FA1ADE3F-895A-4FAC-A0C4-425649C46186}" srcOrd="0" destOrd="0" presId="urn:microsoft.com/office/officeart/2008/layout/NameandTitleOrganizationalChart"/>
    <dgm:cxn modelId="{5075B25D-9377-3B43-B774-00AF097022F4}" type="presOf" srcId="{477056B6-5CCC-475C-8448-5FEC5DCA48F4}" destId="{484DD4DA-D575-4519-A621-221DE9996FA3}" srcOrd="0" destOrd="0" presId="urn:microsoft.com/office/officeart/2008/layout/NameandTitleOrganizationalChart"/>
    <dgm:cxn modelId="{D5C40163-FC37-7041-9CFB-F73CF9634D83}" type="presOf" srcId="{949E978A-7117-4D5B-90DC-4EF0241F105F}" destId="{D808B0F5-F054-4A02-A8C3-63E57B1C2196}" srcOrd="0" destOrd="0" presId="urn:microsoft.com/office/officeart/2008/layout/NameandTitleOrganizationalChart"/>
    <dgm:cxn modelId="{BEFA9763-A81D-8149-AADF-67EC04099BDC}" type="presOf" srcId="{18F6179C-291A-4BD4-9A79-9602338BBA5E}" destId="{1805C63B-838B-49DA-863A-06C6B0CC859C}" srcOrd="0" destOrd="0" presId="urn:microsoft.com/office/officeart/2008/layout/NameandTitleOrganizationalChart"/>
    <dgm:cxn modelId="{07DE0D46-C65F-0F42-8D10-99F330B12E98}" type="presOf" srcId="{721F9F2D-E1B9-40BD-9B1A-65CBD8ADBC22}" destId="{C4232D7E-01BC-455B-A8FF-115E572D550F}" srcOrd="0" destOrd="0" presId="urn:microsoft.com/office/officeart/2008/layout/NameandTitleOrganizationalChart"/>
    <dgm:cxn modelId="{31273566-3053-D04A-8D54-70E645F4658D}" type="presOf" srcId="{721F9F2D-E1B9-40BD-9B1A-65CBD8ADBC22}" destId="{E203B94D-599C-4738-8934-98D98DD3698D}" srcOrd="1" destOrd="0" presId="urn:microsoft.com/office/officeart/2008/layout/NameandTitleOrganizationalChart"/>
    <dgm:cxn modelId="{058E1967-F77E-4A1A-851B-4AAA9787C502}" srcId="{72BD27D0-283C-484E-89DD-A83659E53677}" destId="{5DED8C80-FB06-4896-AEC2-0BE5C0C76126}" srcOrd="0" destOrd="0" parTransId="{2AF3DF36-38CC-409E-84FB-B42C73B63784}" sibTransId="{477056B6-5CCC-475C-8448-5FEC5DCA48F4}"/>
    <dgm:cxn modelId="{2C7AAE48-45C8-EB4D-8A7D-FCD0B6F43B2B}" type="presOf" srcId="{18F6179C-291A-4BD4-9A79-9602338BBA5E}" destId="{3E2F42B1-9C92-45CE-8293-668519520570}" srcOrd="1" destOrd="0" presId="urn:microsoft.com/office/officeart/2008/layout/NameandTitleOrganizationalChart"/>
    <dgm:cxn modelId="{103B734C-A4CF-7743-8FE3-DF8E3F98C1E9}" type="presOf" srcId="{AD41EA36-F3FE-4E0C-9741-BF028C276075}" destId="{FDBC0BB2-33BD-418C-AD2A-392AE72283EF}" srcOrd="1" destOrd="0" presId="urn:microsoft.com/office/officeart/2008/layout/NameandTitleOrganizationalChart"/>
    <dgm:cxn modelId="{65323172-F425-114C-8E56-1B169785A874}" type="presOf" srcId="{A802AF48-DDCC-4424-BB83-318828ABCF29}" destId="{E6C4E5FC-6D07-4FCE-8081-BD78F4D9ECEE}" srcOrd="0" destOrd="0" presId="urn:microsoft.com/office/officeart/2008/layout/NameandTitleOrganizationalChart"/>
    <dgm:cxn modelId="{663AE856-4753-BE45-BB9D-EDD27EFBBA78}" type="presOf" srcId="{E9C344AA-E855-43C3-8A92-8061618BA549}" destId="{F58EC382-AB2B-4541-9F8B-B67CFB1E15AF}" srcOrd="1" destOrd="0" presId="urn:microsoft.com/office/officeart/2008/layout/NameandTitleOrganizationalChart"/>
    <dgm:cxn modelId="{B6C57A78-6D8B-3149-8A0B-B1AE19DF8DCB}" type="presOf" srcId="{1C118B50-B47A-451D-953B-E8F1B1A165BF}" destId="{41B1D0A1-2299-41D8-8175-E73B140E7061}" srcOrd="0" destOrd="0" presId="urn:microsoft.com/office/officeart/2008/layout/NameandTitleOrganizationalChart"/>
    <dgm:cxn modelId="{1545C379-4797-E543-9956-39A6ECA4AEE9}" type="presOf" srcId="{AD41EA36-F3FE-4E0C-9741-BF028C276075}" destId="{C9BBA3E1-BF6A-4BF1-99D6-0B0827CE8EF4}" srcOrd="0" destOrd="0" presId="urn:microsoft.com/office/officeart/2008/layout/NameandTitleOrganizationalChart"/>
    <dgm:cxn modelId="{0BA6EB82-730D-0B4D-BC7F-78FC32DF8867}" type="presOf" srcId="{5DED8C80-FB06-4896-AEC2-0BE5C0C76126}" destId="{733AA732-87CC-4CBE-8868-73640A91CE28}" srcOrd="1" destOrd="0" presId="urn:microsoft.com/office/officeart/2008/layout/NameandTitleOrganizationalChart"/>
    <dgm:cxn modelId="{50ACD983-7B70-4E8F-9C27-1446CA701EFF}" srcId="{C5667C99-E9A8-43CD-B3DB-CAB6104B9A82}" destId="{2BE6C995-B53F-47BB-9E09-AB004D8831B8}" srcOrd="0" destOrd="0" parTransId="{4FDF7098-4D5A-4F7E-856F-D85D8ACFE2A2}" sibTransId="{30F34A86-E0B1-4913-8440-10C8B32EA21B}"/>
    <dgm:cxn modelId="{89DDD790-3DF4-6A4A-A50D-DF68057F1309}" type="presOf" srcId="{F316803E-108E-402B-877B-4CC3E58C3CBC}" destId="{BC20EFD2-B32E-4C6A-8590-9CA8BF9A84A7}" srcOrd="0" destOrd="0" presId="urn:microsoft.com/office/officeart/2008/layout/NameandTitleOrganizationalChart"/>
    <dgm:cxn modelId="{2FEC0A92-E627-EC4E-A12D-DDF97B82D625}" type="presOf" srcId="{2BE6C995-B53F-47BB-9E09-AB004D8831B8}" destId="{F2E4D6C2-FF8B-43E6-ABF9-F3751891C9FB}" srcOrd="0" destOrd="0" presId="urn:microsoft.com/office/officeart/2008/layout/NameandTitleOrganizationalChart"/>
    <dgm:cxn modelId="{A4AD5295-8572-BB40-9E6C-F91C3AAFC2F4}" type="presOf" srcId="{1A0C2E5B-FFE9-4AF6-BEEC-1CCC0CB1ADE6}" destId="{CA982C0F-0D50-49BE-9C50-9335C7E2B6B0}" srcOrd="0" destOrd="0" presId="urn:microsoft.com/office/officeart/2008/layout/NameandTitleOrganizationalChart"/>
    <dgm:cxn modelId="{D0FB57A3-17C4-934C-B1B4-B72E766CDA3E}" type="presOf" srcId="{72BD27D0-283C-484E-89DD-A83659E53677}" destId="{B5555F3A-34A1-44D2-951D-3B86C967ACA4}" srcOrd="1" destOrd="0" presId="urn:microsoft.com/office/officeart/2008/layout/NameandTitleOrganizationalChart"/>
    <dgm:cxn modelId="{29BB5BA7-CB7E-46EF-9953-A4511B4C2DF1}" srcId="{18F6179C-291A-4BD4-9A79-9602338BBA5E}" destId="{C5667C99-E9A8-43CD-B3DB-CAB6104B9A82}" srcOrd="0" destOrd="0" parTransId="{F316803E-108E-402B-877B-4CC3E58C3CBC}" sibTransId="{80DF8808-52B0-4DFF-BDC5-F6697CF76DEC}"/>
    <dgm:cxn modelId="{AAE486AC-32D7-C04B-AF06-50FA44FE78D3}" type="presOf" srcId="{B08CD6F2-EFAD-4111-8C36-63C62F402380}" destId="{3F3844BC-A9C1-4600-B1BE-3F2937341894}" srcOrd="0" destOrd="0" presId="urn:microsoft.com/office/officeart/2008/layout/NameandTitleOrganizationalChart"/>
    <dgm:cxn modelId="{0800D7BE-A4F0-E94E-A2B7-CF9330EFDE29}" type="presOf" srcId="{E4AEA11B-B8B7-4031-B8A9-8124C3AC271D}" destId="{C14949A8-AA17-4D44-82BA-583EDE071A74}" srcOrd="0" destOrd="0" presId="urn:microsoft.com/office/officeart/2008/layout/NameandTitleOrganizationalChart"/>
    <dgm:cxn modelId="{D5CCA3D3-ECCD-46FF-B0E2-1700CA9D90E0}" srcId="{C5667C99-E9A8-43CD-B3DB-CAB6104B9A82}" destId="{72BD27D0-283C-484E-89DD-A83659E53677}" srcOrd="2" destOrd="0" parTransId="{D640FADC-F230-4C1E-8849-7DB3EE70D332}" sibTransId="{65637AC3-2971-479F-9FCE-44BCE0D1BCE0}"/>
    <dgm:cxn modelId="{E0B1ADD6-BFF4-9C4F-A018-29ADCC96DF26}" type="presOf" srcId="{2BE6C995-B53F-47BB-9E09-AB004D8831B8}" destId="{3AAC8238-C8E7-4CBF-8E7E-F1E6A2A2CACF}" srcOrd="1" destOrd="0" presId="urn:microsoft.com/office/officeart/2008/layout/NameandTitleOrganizationalChart"/>
    <dgm:cxn modelId="{782CC6DC-625A-6F44-9D1F-7AE9C723FCBE}" type="presOf" srcId="{1295B319-67AA-4298-945E-FEE30557993B}" destId="{2893FAE4-759D-480D-A217-A100721A24F5}" srcOrd="0" destOrd="0" presId="urn:microsoft.com/office/officeart/2008/layout/NameandTitleOrganizationalChart"/>
    <dgm:cxn modelId="{3C32F6DC-37D2-D84D-8CCC-20E39D9617D3}" type="presOf" srcId="{65637AC3-2971-479F-9FCE-44BCE0D1BCE0}" destId="{C62DFE90-08D9-4743-AC40-FCF262D33181}" srcOrd="0" destOrd="0" presId="urn:microsoft.com/office/officeart/2008/layout/NameandTitleOrganizationalChart"/>
    <dgm:cxn modelId="{11DA38DE-8A48-473F-B8F7-0D6A6BA1A6E8}" srcId="{C5667C99-E9A8-43CD-B3DB-CAB6104B9A82}" destId="{AD41EA36-F3FE-4E0C-9741-BF028C276075}" srcOrd="4" destOrd="0" parTransId="{1A0C2E5B-FFE9-4AF6-BEEC-1CCC0CB1ADE6}" sibTransId="{7F041177-C01D-45D0-AA80-0B2036497443}"/>
    <dgm:cxn modelId="{A176B2E2-0FAC-AA4B-931D-4D0C03374FE6}" type="presOf" srcId="{C5667C99-E9A8-43CD-B3DB-CAB6104B9A82}" destId="{E883FC8C-5BD4-4651-AB68-FD7760D9D570}" srcOrd="1" destOrd="0" presId="urn:microsoft.com/office/officeart/2008/layout/NameandTitleOrganizationalChart"/>
    <dgm:cxn modelId="{9714AFE7-D7C6-A742-9664-C31EE850F704}" type="presOf" srcId="{72BD27D0-283C-484E-89DD-A83659E53677}" destId="{D8E600EE-7A14-45BA-8BB9-FBA3440BA84F}" srcOrd="0" destOrd="0" presId="urn:microsoft.com/office/officeart/2008/layout/NameandTitleOrganizationalChart"/>
    <dgm:cxn modelId="{8F07F6EA-56D0-E746-A580-449366C09ABD}" type="presOf" srcId="{80DF8808-52B0-4DFF-BDC5-F6697CF76DEC}" destId="{D05A73DC-0C36-45DC-8F0D-DFE3C7A393B2}" srcOrd="0" destOrd="0" presId="urn:microsoft.com/office/officeart/2008/layout/NameandTitleOrganizationalChart"/>
    <dgm:cxn modelId="{A5E49EF9-F0BA-6547-94B7-84F3EC6883D3}" type="presOf" srcId="{2AF3DF36-38CC-409E-84FB-B42C73B63784}" destId="{3897F1DE-446A-4F46-911E-822479CDE702}" srcOrd="0" destOrd="0" presId="urn:microsoft.com/office/officeart/2008/layout/NameandTitleOrganizationalChart"/>
    <dgm:cxn modelId="{5F8688FB-3B8E-4D92-8C22-E9B239CA6FCB}" srcId="{C5667C99-E9A8-43CD-B3DB-CAB6104B9A82}" destId="{E9C344AA-E855-43C3-8A92-8061618BA549}" srcOrd="1" destOrd="0" parTransId="{C1E39FC9-7A42-4525-B234-D2AC2486543D}" sibTransId="{A802AF48-DDCC-4424-BB83-318828ABCF29}"/>
    <dgm:cxn modelId="{F1C63BFC-9630-42CD-AFAD-A95290064266}" srcId="{C5667C99-E9A8-43CD-B3DB-CAB6104B9A82}" destId="{1C118B50-B47A-451D-953B-E8F1B1A165BF}" srcOrd="3" destOrd="0" parTransId="{E59046E6-A77D-45B0-BD3B-AFEEE25FE6CF}" sibTransId="{E4AEA11B-B8B7-4031-B8A9-8124C3AC271D}"/>
    <dgm:cxn modelId="{50AAF8A4-ED29-424E-80A0-0292E6A8E9DA}" type="presParOf" srcId="{2893FAE4-759D-480D-A217-A100721A24F5}" destId="{D70063CA-66C4-4BA4-9357-ABBFFA392D5B}" srcOrd="0" destOrd="0" presId="urn:microsoft.com/office/officeart/2008/layout/NameandTitleOrganizationalChart"/>
    <dgm:cxn modelId="{9743A766-E9C4-F846-9236-615102F9A723}" type="presParOf" srcId="{D70063CA-66C4-4BA4-9357-ABBFFA392D5B}" destId="{A0D55F89-8072-4EF5-B25A-714CB0B8151A}" srcOrd="0" destOrd="0" presId="urn:microsoft.com/office/officeart/2008/layout/NameandTitleOrganizationalChart"/>
    <dgm:cxn modelId="{2E634963-870E-F94D-BCA5-CC1EF4ABDA7A}" type="presParOf" srcId="{A0D55F89-8072-4EF5-B25A-714CB0B8151A}" destId="{1805C63B-838B-49DA-863A-06C6B0CC859C}" srcOrd="0" destOrd="0" presId="urn:microsoft.com/office/officeart/2008/layout/NameandTitleOrganizationalChart"/>
    <dgm:cxn modelId="{5D6BFFB6-CCE2-4447-A98B-491BBC05A0D5}" type="presParOf" srcId="{A0D55F89-8072-4EF5-B25A-714CB0B8151A}" destId="{592A28D8-899C-4D67-AF2F-9C45710FB3A6}" srcOrd="1" destOrd="0" presId="urn:microsoft.com/office/officeart/2008/layout/NameandTitleOrganizationalChart"/>
    <dgm:cxn modelId="{877031D4-7D5E-8F43-A0D1-CA813AE51CD4}" type="presParOf" srcId="{A0D55F89-8072-4EF5-B25A-714CB0B8151A}" destId="{3E2F42B1-9C92-45CE-8293-668519520570}" srcOrd="2" destOrd="0" presId="urn:microsoft.com/office/officeart/2008/layout/NameandTitleOrganizationalChart"/>
    <dgm:cxn modelId="{35B98797-A63F-4145-AFD3-60E3D8FF4E62}" type="presParOf" srcId="{D70063CA-66C4-4BA4-9357-ABBFFA392D5B}" destId="{C84C0FE7-7124-4418-8F64-B11D9AAE20F6}" srcOrd="1" destOrd="0" presId="urn:microsoft.com/office/officeart/2008/layout/NameandTitleOrganizationalChart"/>
    <dgm:cxn modelId="{C8F434EA-7E6A-9542-9E9D-EF6BD4AF3D00}" type="presParOf" srcId="{C84C0FE7-7124-4418-8F64-B11D9AAE20F6}" destId="{BC20EFD2-B32E-4C6A-8590-9CA8BF9A84A7}" srcOrd="0" destOrd="0" presId="urn:microsoft.com/office/officeart/2008/layout/NameandTitleOrganizationalChart"/>
    <dgm:cxn modelId="{961B78FE-2412-8248-932E-3F0552CC81EA}" type="presParOf" srcId="{C84C0FE7-7124-4418-8F64-B11D9AAE20F6}" destId="{D51AAB05-7A47-4E64-835B-AB0527D0FDF3}" srcOrd="1" destOrd="0" presId="urn:microsoft.com/office/officeart/2008/layout/NameandTitleOrganizationalChart"/>
    <dgm:cxn modelId="{57E93061-87EE-C544-A56D-8CB57919B757}" type="presParOf" srcId="{D51AAB05-7A47-4E64-835B-AB0527D0FDF3}" destId="{4E119DDC-4A02-43F3-A1E7-8DCFC09CE102}" srcOrd="0" destOrd="0" presId="urn:microsoft.com/office/officeart/2008/layout/NameandTitleOrganizationalChart"/>
    <dgm:cxn modelId="{B584742C-CC61-3D4B-BC3A-797538AC67D3}" type="presParOf" srcId="{4E119DDC-4A02-43F3-A1E7-8DCFC09CE102}" destId="{7794645D-5FC8-469F-84D2-4BEF29E1BB89}" srcOrd="0" destOrd="0" presId="urn:microsoft.com/office/officeart/2008/layout/NameandTitleOrganizationalChart"/>
    <dgm:cxn modelId="{C6AAF47A-BA3C-AB4B-B246-54AEE188CE17}" type="presParOf" srcId="{4E119DDC-4A02-43F3-A1E7-8DCFC09CE102}" destId="{D05A73DC-0C36-45DC-8F0D-DFE3C7A393B2}" srcOrd="1" destOrd="0" presId="urn:microsoft.com/office/officeart/2008/layout/NameandTitleOrganizationalChart"/>
    <dgm:cxn modelId="{C14A9007-EBF3-BE48-A9D3-F27FF5243E97}" type="presParOf" srcId="{4E119DDC-4A02-43F3-A1E7-8DCFC09CE102}" destId="{E883FC8C-5BD4-4651-AB68-FD7760D9D570}" srcOrd="2" destOrd="0" presId="urn:microsoft.com/office/officeart/2008/layout/NameandTitleOrganizationalChart"/>
    <dgm:cxn modelId="{3E3E021D-189B-3A4F-9992-91D8E1CEA1F2}" type="presParOf" srcId="{D51AAB05-7A47-4E64-835B-AB0527D0FDF3}" destId="{89D172B2-DD3B-4AB3-8B17-A56168D9B81B}" srcOrd="1" destOrd="0" presId="urn:microsoft.com/office/officeart/2008/layout/NameandTitleOrganizationalChart"/>
    <dgm:cxn modelId="{D60FCEC3-4933-DD43-9B7F-82058E42503F}" type="presParOf" srcId="{89D172B2-DD3B-4AB3-8B17-A56168D9B81B}" destId="{6D352DBF-56F3-4D63-B16C-7B265C8C18E8}" srcOrd="0" destOrd="0" presId="urn:microsoft.com/office/officeart/2008/layout/NameandTitleOrganizationalChart"/>
    <dgm:cxn modelId="{9E5915A2-5775-294F-A1B4-EBC7F8FFD562}" type="presParOf" srcId="{89D172B2-DD3B-4AB3-8B17-A56168D9B81B}" destId="{DF073679-FBA0-49B3-A183-29A0680B06F9}" srcOrd="1" destOrd="0" presId="urn:microsoft.com/office/officeart/2008/layout/NameandTitleOrganizationalChart"/>
    <dgm:cxn modelId="{E6826C20-BBF0-6D4D-8B4E-175579857B05}" type="presParOf" srcId="{DF073679-FBA0-49B3-A183-29A0680B06F9}" destId="{95777CFF-7996-476E-A573-B3A816D0191B}" srcOrd="0" destOrd="0" presId="urn:microsoft.com/office/officeart/2008/layout/NameandTitleOrganizationalChart"/>
    <dgm:cxn modelId="{79454D12-03BD-FB4A-9315-CEF1A2501528}" type="presParOf" srcId="{95777CFF-7996-476E-A573-B3A816D0191B}" destId="{F2E4D6C2-FF8B-43E6-ABF9-F3751891C9FB}" srcOrd="0" destOrd="0" presId="urn:microsoft.com/office/officeart/2008/layout/NameandTitleOrganizationalChart"/>
    <dgm:cxn modelId="{995BC2EC-7A24-804B-86EA-3AB4C249CCA7}" type="presParOf" srcId="{95777CFF-7996-476E-A573-B3A816D0191B}" destId="{86EF5748-C6B8-42C9-A0D6-9714C0C7D584}" srcOrd="1" destOrd="0" presId="urn:microsoft.com/office/officeart/2008/layout/NameandTitleOrganizationalChart"/>
    <dgm:cxn modelId="{6C4A4EBD-CF3A-C84A-AC7C-4E942EDA7B25}" type="presParOf" srcId="{95777CFF-7996-476E-A573-B3A816D0191B}" destId="{3AAC8238-C8E7-4CBF-8E7E-F1E6A2A2CACF}" srcOrd="2" destOrd="0" presId="urn:microsoft.com/office/officeart/2008/layout/NameandTitleOrganizationalChart"/>
    <dgm:cxn modelId="{0E3C32D1-F420-BC4F-8EAF-928178484022}" type="presParOf" srcId="{DF073679-FBA0-49B3-A183-29A0680B06F9}" destId="{D4E14E7E-6822-415A-BB35-7B42F863BC74}" srcOrd="1" destOrd="0" presId="urn:microsoft.com/office/officeart/2008/layout/NameandTitleOrganizationalChart"/>
    <dgm:cxn modelId="{F8DB11B8-4179-4D44-AB5C-F11794BFF1D8}" type="presParOf" srcId="{DF073679-FBA0-49B3-A183-29A0680B06F9}" destId="{BB4E058C-7B24-4A5A-887A-1EE4E96B4346}" srcOrd="2" destOrd="0" presId="urn:microsoft.com/office/officeart/2008/layout/NameandTitleOrganizationalChart"/>
    <dgm:cxn modelId="{F33717C6-80E4-3B44-9917-8602F8C8EF93}" type="presParOf" srcId="{89D172B2-DD3B-4AB3-8B17-A56168D9B81B}" destId="{FA1ADE3F-895A-4FAC-A0C4-425649C46186}" srcOrd="2" destOrd="0" presId="urn:microsoft.com/office/officeart/2008/layout/NameandTitleOrganizationalChart"/>
    <dgm:cxn modelId="{3EF374B1-E2CC-044C-B735-C1AF9B26F29A}" type="presParOf" srcId="{89D172B2-DD3B-4AB3-8B17-A56168D9B81B}" destId="{C8013932-2914-4E10-9462-58DD1A2194D7}" srcOrd="3" destOrd="0" presId="urn:microsoft.com/office/officeart/2008/layout/NameandTitleOrganizationalChart"/>
    <dgm:cxn modelId="{FFF6F07E-E1DD-D240-9B9C-230E47C46E18}" type="presParOf" srcId="{C8013932-2914-4E10-9462-58DD1A2194D7}" destId="{40C27E22-177E-4AA9-A8D9-63C06F83B794}" srcOrd="0" destOrd="0" presId="urn:microsoft.com/office/officeart/2008/layout/NameandTitleOrganizationalChart"/>
    <dgm:cxn modelId="{7DEA6409-5BD2-4C49-821F-E8458FABF546}" type="presParOf" srcId="{40C27E22-177E-4AA9-A8D9-63C06F83B794}" destId="{19921423-B2CD-4205-B9FB-11079CEDE1D1}" srcOrd="0" destOrd="0" presId="urn:microsoft.com/office/officeart/2008/layout/NameandTitleOrganizationalChart"/>
    <dgm:cxn modelId="{83B33207-5B15-0A4B-A518-BDE5A38BA6A5}" type="presParOf" srcId="{40C27E22-177E-4AA9-A8D9-63C06F83B794}" destId="{E6C4E5FC-6D07-4FCE-8081-BD78F4D9ECEE}" srcOrd="1" destOrd="0" presId="urn:microsoft.com/office/officeart/2008/layout/NameandTitleOrganizationalChart"/>
    <dgm:cxn modelId="{68A3B1D8-F409-6F42-AAFA-44A2C053B436}" type="presParOf" srcId="{40C27E22-177E-4AA9-A8D9-63C06F83B794}" destId="{F58EC382-AB2B-4541-9F8B-B67CFB1E15AF}" srcOrd="2" destOrd="0" presId="urn:microsoft.com/office/officeart/2008/layout/NameandTitleOrganizationalChart"/>
    <dgm:cxn modelId="{A346D57F-5088-6B42-BDE5-15BC71F73F46}" type="presParOf" srcId="{C8013932-2914-4E10-9462-58DD1A2194D7}" destId="{5276EB09-7208-4AF3-BB90-215F28EFEEFB}" srcOrd="1" destOrd="0" presId="urn:microsoft.com/office/officeart/2008/layout/NameandTitleOrganizationalChart"/>
    <dgm:cxn modelId="{F4DCC1BD-BEC4-3F4F-A8F6-BBA93B1375F4}" type="presParOf" srcId="{C8013932-2914-4E10-9462-58DD1A2194D7}" destId="{A21321E1-D94F-4828-B4A8-DAD262C6387D}" srcOrd="2" destOrd="0" presId="urn:microsoft.com/office/officeart/2008/layout/NameandTitleOrganizationalChart"/>
    <dgm:cxn modelId="{7493FD9B-3870-A448-B963-83DF5F45F294}" type="presParOf" srcId="{89D172B2-DD3B-4AB3-8B17-A56168D9B81B}" destId="{68679C08-2BB9-4C65-B87D-578CFA74EF8E}" srcOrd="4" destOrd="0" presId="urn:microsoft.com/office/officeart/2008/layout/NameandTitleOrganizationalChart"/>
    <dgm:cxn modelId="{D4B63BEA-1F36-B044-85A1-E22EEE8357ED}" type="presParOf" srcId="{89D172B2-DD3B-4AB3-8B17-A56168D9B81B}" destId="{9E5AFD5B-85CB-4377-9D78-D0226AEF0EC6}" srcOrd="5" destOrd="0" presId="urn:microsoft.com/office/officeart/2008/layout/NameandTitleOrganizationalChart"/>
    <dgm:cxn modelId="{A5485D79-0C84-4045-A8D5-72D36DD2F04A}" type="presParOf" srcId="{9E5AFD5B-85CB-4377-9D78-D0226AEF0EC6}" destId="{0C48B5B0-F66F-430F-976B-CD27A95030DB}" srcOrd="0" destOrd="0" presId="urn:microsoft.com/office/officeart/2008/layout/NameandTitleOrganizationalChart"/>
    <dgm:cxn modelId="{60BC160F-7F39-3248-99B6-E895AB3E22FD}" type="presParOf" srcId="{0C48B5B0-F66F-430F-976B-CD27A95030DB}" destId="{D8E600EE-7A14-45BA-8BB9-FBA3440BA84F}" srcOrd="0" destOrd="0" presId="urn:microsoft.com/office/officeart/2008/layout/NameandTitleOrganizationalChart"/>
    <dgm:cxn modelId="{D189F676-5922-8B40-AEDD-5C54CE7F04DA}" type="presParOf" srcId="{0C48B5B0-F66F-430F-976B-CD27A95030DB}" destId="{C62DFE90-08D9-4743-AC40-FCF262D33181}" srcOrd="1" destOrd="0" presId="urn:microsoft.com/office/officeart/2008/layout/NameandTitleOrganizationalChart"/>
    <dgm:cxn modelId="{70636443-78E2-0745-893E-3BD1CF6B704D}" type="presParOf" srcId="{0C48B5B0-F66F-430F-976B-CD27A95030DB}" destId="{B5555F3A-34A1-44D2-951D-3B86C967ACA4}" srcOrd="2" destOrd="0" presId="urn:microsoft.com/office/officeart/2008/layout/NameandTitleOrganizationalChart"/>
    <dgm:cxn modelId="{A0F43783-EF18-1F46-A776-463CD777E6AA}" type="presParOf" srcId="{9E5AFD5B-85CB-4377-9D78-D0226AEF0EC6}" destId="{5161AD7C-9C4B-4DA5-A853-1417D966F879}" srcOrd="1" destOrd="0" presId="urn:microsoft.com/office/officeart/2008/layout/NameandTitleOrganizationalChart"/>
    <dgm:cxn modelId="{0F6856A7-538E-9C4A-9723-E43BC5425059}" type="presParOf" srcId="{5161AD7C-9C4B-4DA5-A853-1417D966F879}" destId="{3897F1DE-446A-4F46-911E-822479CDE702}" srcOrd="0" destOrd="0" presId="urn:microsoft.com/office/officeart/2008/layout/NameandTitleOrganizationalChart"/>
    <dgm:cxn modelId="{649A5008-EB54-9841-B2AD-FD6E0100A7A2}" type="presParOf" srcId="{5161AD7C-9C4B-4DA5-A853-1417D966F879}" destId="{DA4B7E4C-ACE9-48F7-91A4-C3C353850EF8}" srcOrd="1" destOrd="0" presId="urn:microsoft.com/office/officeart/2008/layout/NameandTitleOrganizationalChart"/>
    <dgm:cxn modelId="{2965A978-D760-DF4A-ADEE-26D03CA25F6C}" type="presParOf" srcId="{DA4B7E4C-ACE9-48F7-91A4-C3C353850EF8}" destId="{CC6674FE-E817-4531-A312-22C6ECDC36B0}" srcOrd="0" destOrd="0" presId="urn:microsoft.com/office/officeart/2008/layout/NameandTitleOrganizationalChart"/>
    <dgm:cxn modelId="{15192249-66C9-534C-A03E-9208D0B57420}" type="presParOf" srcId="{CC6674FE-E817-4531-A312-22C6ECDC36B0}" destId="{41794D6D-71A8-4288-A19E-D325074D81EA}" srcOrd="0" destOrd="0" presId="urn:microsoft.com/office/officeart/2008/layout/NameandTitleOrganizationalChart"/>
    <dgm:cxn modelId="{9A796D54-F7A8-9448-BEC8-5B01386B4341}" type="presParOf" srcId="{CC6674FE-E817-4531-A312-22C6ECDC36B0}" destId="{484DD4DA-D575-4519-A621-221DE9996FA3}" srcOrd="1" destOrd="0" presId="urn:microsoft.com/office/officeart/2008/layout/NameandTitleOrganizationalChart"/>
    <dgm:cxn modelId="{26F74D3C-4EE7-5146-867A-99E465718D63}" type="presParOf" srcId="{CC6674FE-E817-4531-A312-22C6ECDC36B0}" destId="{733AA732-87CC-4CBE-8868-73640A91CE28}" srcOrd="2" destOrd="0" presId="urn:microsoft.com/office/officeart/2008/layout/NameandTitleOrganizationalChart"/>
    <dgm:cxn modelId="{036365F6-7772-5B4E-AE7C-8ECFFE666336}" type="presParOf" srcId="{DA4B7E4C-ACE9-48F7-91A4-C3C353850EF8}" destId="{07F87AFA-436B-4597-9BC3-A16B54E496A9}" srcOrd="1" destOrd="0" presId="urn:microsoft.com/office/officeart/2008/layout/NameandTitleOrganizationalChart"/>
    <dgm:cxn modelId="{D7A3F213-1CE0-3B44-A31A-E3153733EE46}" type="presParOf" srcId="{DA4B7E4C-ACE9-48F7-91A4-C3C353850EF8}" destId="{BDEDB729-51F9-40D7-BDA7-2AC19347CA18}" srcOrd="2" destOrd="0" presId="urn:microsoft.com/office/officeart/2008/layout/NameandTitleOrganizationalChart"/>
    <dgm:cxn modelId="{D35DB0F8-7A81-F64D-867D-46271F300693}" type="presParOf" srcId="{9E5AFD5B-85CB-4377-9D78-D0226AEF0EC6}" destId="{E90D2340-9064-43D2-B965-7EF6F35E39F0}" srcOrd="2" destOrd="0" presId="urn:microsoft.com/office/officeart/2008/layout/NameandTitleOrganizationalChart"/>
    <dgm:cxn modelId="{0545D4FD-B461-0847-B8B7-AAD29DD12FE9}" type="presParOf" srcId="{89D172B2-DD3B-4AB3-8B17-A56168D9B81B}" destId="{DFAFD45D-E51D-4158-B566-633A2A2A43B1}" srcOrd="6" destOrd="0" presId="urn:microsoft.com/office/officeart/2008/layout/NameandTitleOrganizationalChart"/>
    <dgm:cxn modelId="{62651989-C506-C24C-BB82-00FCDB1E8926}" type="presParOf" srcId="{89D172B2-DD3B-4AB3-8B17-A56168D9B81B}" destId="{E272671E-9FB8-4475-800D-D74FDB4FF57F}" srcOrd="7" destOrd="0" presId="urn:microsoft.com/office/officeart/2008/layout/NameandTitleOrganizationalChart"/>
    <dgm:cxn modelId="{DBE295EF-FFE3-564A-8E94-A78C9DC3708E}" type="presParOf" srcId="{E272671E-9FB8-4475-800D-D74FDB4FF57F}" destId="{9AA53DA2-EFAB-4C2B-A83A-BECDDDB128AB}" srcOrd="0" destOrd="0" presId="urn:microsoft.com/office/officeart/2008/layout/NameandTitleOrganizationalChart"/>
    <dgm:cxn modelId="{EC6FDAFE-07F7-9B4B-958E-7F8819C25086}" type="presParOf" srcId="{9AA53DA2-EFAB-4C2B-A83A-BECDDDB128AB}" destId="{41B1D0A1-2299-41D8-8175-E73B140E7061}" srcOrd="0" destOrd="0" presId="urn:microsoft.com/office/officeart/2008/layout/NameandTitleOrganizationalChart"/>
    <dgm:cxn modelId="{B17A25CC-1FB7-9248-9E47-49D35AE3A0B8}" type="presParOf" srcId="{9AA53DA2-EFAB-4C2B-A83A-BECDDDB128AB}" destId="{C14949A8-AA17-4D44-82BA-583EDE071A74}" srcOrd="1" destOrd="0" presId="urn:microsoft.com/office/officeart/2008/layout/NameandTitleOrganizationalChart"/>
    <dgm:cxn modelId="{6453EA1F-99CB-D64F-B202-0D022B7998BF}" type="presParOf" srcId="{9AA53DA2-EFAB-4C2B-A83A-BECDDDB128AB}" destId="{F9632342-B42F-4D51-AB49-A8B9C150E79A}" srcOrd="2" destOrd="0" presId="urn:microsoft.com/office/officeart/2008/layout/NameandTitleOrganizationalChart"/>
    <dgm:cxn modelId="{0EEC942B-8796-5048-8E59-A23B59895856}" type="presParOf" srcId="{E272671E-9FB8-4475-800D-D74FDB4FF57F}" destId="{D607343C-55E8-42A5-80AF-608C0A34DF5B}" srcOrd="1" destOrd="0" presId="urn:microsoft.com/office/officeart/2008/layout/NameandTitleOrganizationalChart"/>
    <dgm:cxn modelId="{D58024AA-B2D9-0349-92E9-E9CE82742B08}" type="presParOf" srcId="{E272671E-9FB8-4475-800D-D74FDB4FF57F}" destId="{613151A0-24B3-4538-A83F-12AC402E75A7}" srcOrd="2" destOrd="0" presId="urn:microsoft.com/office/officeart/2008/layout/NameandTitleOrganizationalChart"/>
    <dgm:cxn modelId="{CAB59006-66D7-A640-A949-F5363812B79D}" type="presParOf" srcId="{89D172B2-DD3B-4AB3-8B17-A56168D9B81B}" destId="{CA982C0F-0D50-49BE-9C50-9335C7E2B6B0}" srcOrd="8" destOrd="0" presId="urn:microsoft.com/office/officeart/2008/layout/NameandTitleOrganizationalChart"/>
    <dgm:cxn modelId="{EFCEEB87-AC2A-9E49-8333-72F165EFF96E}" type="presParOf" srcId="{89D172B2-DD3B-4AB3-8B17-A56168D9B81B}" destId="{6B400483-0898-4997-B1D9-39BCEA171721}" srcOrd="9" destOrd="0" presId="urn:microsoft.com/office/officeart/2008/layout/NameandTitleOrganizationalChart"/>
    <dgm:cxn modelId="{A714B575-5208-FD47-ADE2-2EB836616545}" type="presParOf" srcId="{6B400483-0898-4997-B1D9-39BCEA171721}" destId="{60BD738D-17CA-4519-9F6B-A5F1D433E249}" srcOrd="0" destOrd="0" presId="urn:microsoft.com/office/officeart/2008/layout/NameandTitleOrganizationalChart"/>
    <dgm:cxn modelId="{DAC8070E-7B4A-4144-BDE0-6A9E0EB5CFCA}" type="presParOf" srcId="{60BD738D-17CA-4519-9F6B-A5F1D433E249}" destId="{C9BBA3E1-BF6A-4BF1-99D6-0B0827CE8EF4}" srcOrd="0" destOrd="0" presId="urn:microsoft.com/office/officeart/2008/layout/NameandTitleOrganizationalChart"/>
    <dgm:cxn modelId="{5A4DEDFD-AE3C-AA41-A7FD-E681921B5FCE}" type="presParOf" srcId="{60BD738D-17CA-4519-9F6B-A5F1D433E249}" destId="{80984569-6E4D-4519-BAC7-4621C20A47A2}" srcOrd="1" destOrd="0" presId="urn:microsoft.com/office/officeart/2008/layout/NameandTitleOrganizationalChart"/>
    <dgm:cxn modelId="{5637D047-8FA9-9B4B-85FF-51B5B434271D}" type="presParOf" srcId="{60BD738D-17CA-4519-9F6B-A5F1D433E249}" destId="{FDBC0BB2-33BD-418C-AD2A-392AE72283EF}" srcOrd="2" destOrd="0" presId="urn:microsoft.com/office/officeart/2008/layout/NameandTitleOrganizationalChart"/>
    <dgm:cxn modelId="{A5EDB72A-D18C-054A-8FA5-15F6BFC54D02}" type="presParOf" srcId="{6B400483-0898-4997-B1D9-39BCEA171721}" destId="{B69864D9-2971-44FB-8D09-23A1940C9504}" srcOrd="1" destOrd="0" presId="urn:microsoft.com/office/officeart/2008/layout/NameandTitleOrganizationalChart"/>
    <dgm:cxn modelId="{6ED7F82F-60D0-3B4E-B2DD-8C86188B54C7}" type="presParOf" srcId="{B69864D9-2971-44FB-8D09-23A1940C9504}" destId="{3F3844BC-A9C1-4600-B1BE-3F2937341894}" srcOrd="0" destOrd="0" presId="urn:microsoft.com/office/officeart/2008/layout/NameandTitleOrganizationalChart"/>
    <dgm:cxn modelId="{8A59B658-52D9-C346-93F8-83C1B3991545}" type="presParOf" srcId="{B69864D9-2971-44FB-8D09-23A1940C9504}" destId="{59F4FF28-51BE-482C-8DDC-4CD856026E1B}" srcOrd="1" destOrd="0" presId="urn:microsoft.com/office/officeart/2008/layout/NameandTitleOrganizationalChart"/>
    <dgm:cxn modelId="{2532F44B-7B32-7949-BC3F-9955B11F3D06}" type="presParOf" srcId="{59F4FF28-51BE-482C-8DDC-4CD856026E1B}" destId="{49BDC68F-8D73-4A52-BD7D-461B8FE68034}" srcOrd="0" destOrd="0" presId="urn:microsoft.com/office/officeart/2008/layout/NameandTitleOrganizationalChart"/>
    <dgm:cxn modelId="{1DFBF24E-C892-FC4A-B55F-A6F91F9DC8A6}" type="presParOf" srcId="{49BDC68F-8D73-4A52-BD7D-461B8FE68034}" destId="{C4232D7E-01BC-455B-A8FF-115E572D550F}" srcOrd="0" destOrd="0" presId="urn:microsoft.com/office/officeart/2008/layout/NameandTitleOrganizationalChart"/>
    <dgm:cxn modelId="{37AB34D9-0E4A-5E46-9E84-9B9FA182C90D}" type="presParOf" srcId="{49BDC68F-8D73-4A52-BD7D-461B8FE68034}" destId="{D808B0F5-F054-4A02-A8C3-63E57B1C2196}" srcOrd="1" destOrd="0" presId="urn:microsoft.com/office/officeart/2008/layout/NameandTitleOrganizationalChart"/>
    <dgm:cxn modelId="{5EC680D0-5426-9A4D-B430-625BCFD8DBEB}" type="presParOf" srcId="{49BDC68F-8D73-4A52-BD7D-461B8FE68034}" destId="{E203B94D-599C-4738-8934-98D98DD3698D}" srcOrd="2" destOrd="0" presId="urn:microsoft.com/office/officeart/2008/layout/NameandTitleOrganizationalChart"/>
    <dgm:cxn modelId="{50030AE2-0E05-E745-BE5C-61574D6954B8}" type="presParOf" srcId="{59F4FF28-51BE-482C-8DDC-4CD856026E1B}" destId="{2EC15017-28A7-4880-8B56-4274B991F87E}" srcOrd="1" destOrd="0" presId="urn:microsoft.com/office/officeart/2008/layout/NameandTitleOrganizationalChart"/>
    <dgm:cxn modelId="{4FB9D11B-EA92-FE42-AD32-C8F14C59C6BF}" type="presParOf" srcId="{59F4FF28-51BE-482C-8DDC-4CD856026E1B}" destId="{0D1E3014-4F44-4FC3-8924-C4206FBEEA1E}" srcOrd="2" destOrd="0" presId="urn:microsoft.com/office/officeart/2008/layout/NameandTitleOrganizationalChart"/>
    <dgm:cxn modelId="{1D6C88E2-D968-7841-A5ED-44075BEFBA05}" type="presParOf" srcId="{6B400483-0898-4997-B1D9-39BCEA171721}" destId="{404E3025-DBFE-4798-AEE2-3DA2F4FE97EE}" srcOrd="2" destOrd="0" presId="urn:microsoft.com/office/officeart/2008/layout/NameandTitleOrganizationalChart"/>
    <dgm:cxn modelId="{D98821F0-9383-3340-91DE-AED6A5FCBEE2}" type="presParOf" srcId="{D51AAB05-7A47-4E64-835B-AB0527D0FDF3}" destId="{09714307-ED82-4499-8718-B6339F3C6CC0}" srcOrd="2" destOrd="0" presId="urn:microsoft.com/office/officeart/2008/layout/NameandTitleOrganizationalChart"/>
    <dgm:cxn modelId="{87B07BB9-8760-6543-B937-58F4032B499E}" type="presParOf" srcId="{D70063CA-66C4-4BA4-9357-ABBFFA392D5B}" destId="{D72AD0BE-2885-418C-9094-577DD7E315D8}" srcOrd="2" destOrd="0" presId="urn:microsoft.com/office/officeart/2008/layout/NameandTitleOrganizationalChar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7660832F-4F58-4086-B188-C2043CDA6C40}" type="doc">
      <dgm:prSet loTypeId="urn:microsoft.com/office/officeart/2005/8/layout/vList5" loCatId="list" qsTypeId="urn:microsoft.com/office/officeart/2005/8/quickstyle/simple1" qsCatId="simple" csTypeId="urn:microsoft.com/office/officeart/2005/8/colors/colorful2" csCatId="colorful" phldr="1"/>
      <dgm:spPr/>
      <dgm:t>
        <a:bodyPr/>
        <a:lstStyle/>
        <a:p>
          <a:endParaRPr lang="en-US"/>
        </a:p>
      </dgm:t>
    </dgm:pt>
    <dgm:pt modelId="{B25D0885-8788-4831-975E-6A64B1BCCABB}">
      <dgm:prSet phldrT="[Text]" custT="1"/>
      <dgm:spPr/>
      <dgm:t>
        <a:bodyPr/>
        <a:lstStyle/>
        <a:p>
          <a:pPr rtl="1"/>
          <a:r>
            <a:rPr lang="en-US" sz="1050" dirty="0">
              <a:solidFill>
                <a:schemeClr val="bg1"/>
              </a:solidFill>
            </a:rPr>
            <a:t>Stroke volume (SV)</a:t>
          </a:r>
        </a:p>
      </dgm:t>
    </dgm:pt>
    <dgm:pt modelId="{F545C88E-1F59-4203-824D-A05AF3A372DE}" type="parTrans" cxnId="{6F3C618D-BA76-453E-8476-E63E94960FB2}">
      <dgm:prSet/>
      <dgm:spPr/>
      <dgm:t>
        <a:bodyPr/>
        <a:lstStyle/>
        <a:p>
          <a:endParaRPr lang="en-US" sz="2000"/>
        </a:p>
      </dgm:t>
    </dgm:pt>
    <dgm:pt modelId="{CB91D45A-2D96-441B-B943-A393A537AB65}" type="sibTrans" cxnId="{6F3C618D-BA76-453E-8476-E63E94960FB2}">
      <dgm:prSet/>
      <dgm:spPr/>
      <dgm:t>
        <a:bodyPr/>
        <a:lstStyle/>
        <a:p>
          <a:endParaRPr lang="en-US" sz="2000"/>
        </a:p>
      </dgm:t>
    </dgm:pt>
    <dgm:pt modelId="{381B1463-D614-4E21-ABB7-F6F97E4E0A8D}">
      <dgm:prSet phldrT="[Text]" custT="1"/>
      <dgm:spPr/>
      <dgm:t>
        <a:bodyPr/>
        <a:lstStyle/>
        <a:p>
          <a:pPr rtl="0"/>
          <a:r>
            <a:rPr lang="en-US" sz="1200" kern="1200" dirty="0"/>
            <a:t>Is volume of blood that pumped by each ventricle per beat.  </a:t>
          </a:r>
        </a:p>
      </dgm:t>
    </dgm:pt>
    <dgm:pt modelId="{83AD6715-2242-4C03-A104-53D604B87185}" type="parTrans" cxnId="{B1B8F79E-60E2-4490-902D-BFAC1BE56222}">
      <dgm:prSet/>
      <dgm:spPr/>
      <dgm:t>
        <a:bodyPr/>
        <a:lstStyle/>
        <a:p>
          <a:endParaRPr lang="en-US" sz="2000"/>
        </a:p>
      </dgm:t>
    </dgm:pt>
    <dgm:pt modelId="{649C83EF-997B-4CA0-9439-65563C3A8914}" type="sibTrans" cxnId="{B1B8F79E-60E2-4490-902D-BFAC1BE56222}">
      <dgm:prSet/>
      <dgm:spPr/>
      <dgm:t>
        <a:bodyPr/>
        <a:lstStyle/>
        <a:p>
          <a:endParaRPr lang="en-US" sz="2000"/>
        </a:p>
      </dgm:t>
    </dgm:pt>
    <dgm:pt modelId="{D26F24CE-846C-459A-94CE-0AD9A0F8DAFA}">
      <dgm:prSet phldrT="[Text]" custT="1"/>
      <dgm:spPr/>
      <dgm:t>
        <a:bodyPr/>
        <a:lstStyle/>
        <a:p>
          <a:pPr rtl="1"/>
          <a:r>
            <a:rPr lang="en-US" sz="1050" dirty="0">
              <a:solidFill>
                <a:schemeClr val="bg1"/>
              </a:solidFill>
            </a:rPr>
            <a:t>Ejection fraction (EF)</a:t>
          </a:r>
        </a:p>
      </dgm:t>
    </dgm:pt>
    <dgm:pt modelId="{2E83F950-5156-4DAE-8F3E-C3A84E325D62}" type="parTrans" cxnId="{0374EF5A-3C1B-4DCF-9716-AEE9C3FB485B}">
      <dgm:prSet/>
      <dgm:spPr/>
      <dgm:t>
        <a:bodyPr/>
        <a:lstStyle/>
        <a:p>
          <a:endParaRPr lang="en-US" sz="2000"/>
        </a:p>
      </dgm:t>
    </dgm:pt>
    <dgm:pt modelId="{9D9CCDC2-379E-4714-A22D-7D44B5F8398E}" type="sibTrans" cxnId="{0374EF5A-3C1B-4DCF-9716-AEE9C3FB485B}">
      <dgm:prSet/>
      <dgm:spPr/>
      <dgm:t>
        <a:bodyPr/>
        <a:lstStyle/>
        <a:p>
          <a:endParaRPr lang="en-US" sz="2000"/>
        </a:p>
      </dgm:t>
    </dgm:pt>
    <dgm:pt modelId="{28B40625-8655-4DC8-8A2E-2FDF8B23F449}">
      <dgm:prSet phldrT="[Text]" custT="1"/>
      <dgm:spPr/>
      <dgm:t>
        <a:bodyPr/>
        <a:lstStyle/>
        <a:p>
          <a:pPr rtl="0"/>
          <a:r>
            <a:rPr lang="en-US" sz="1200" kern="1200" dirty="0"/>
            <a:t>Fraction of end-diastolic volume that is ejected.</a:t>
          </a:r>
        </a:p>
      </dgm:t>
    </dgm:pt>
    <dgm:pt modelId="{36D7D3A0-D338-4953-AAEA-FC0A32EDEEAF}" type="parTrans" cxnId="{EA68AE33-119A-4256-9B81-A3BFA566E165}">
      <dgm:prSet/>
      <dgm:spPr/>
      <dgm:t>
        <a:bodyPr/>
        <a:lstStyle/>
        <a:p>
          <a:endParaRPr lang="en-US" sz="2000"/>
        </a:p>
      </dgm:t>
    </dgm:pt>
    <dgm:pt modelId="{B894925E-8E97-4E43-B458-E42F725DB9CB}" type="sibTrans" cxnId="{EA68AE33-119A-4256-9B81-A3BFA566E165}">
      <dgm:prSet/>
      <dgm:spPr/>
      <dgm:t>
        <a:bodyPr/>
        <a:lstStyle/>
        <a:p>
          <a:endParaRPr lang="en-US" sz="2000"/>
        </a:p>
      </dgm:t>
    </dgm:pt>
    <dgm:pt modelId="{AAC5E335-C226-48F4-ADB5-D4A2D48301FA}">
      <dgm:prSet phldrT="[Text]" custT="1"/>
      <dgm:spPr/>
      <dgm:t>
        <a:bodyPr/>
        <a:lstStyle/>
        <a:p>
          <a:pPr rtl="1"/>
          <a:r>
            <a:rPr lang="en-US" sz="1000" dirty="0">
              <a:solidFill>
                <a:schemeClr val="bg1"/>
              </a:solidFill>
            </a:rPr>
            <a:t>Diastolic filling volume(DFV)</a:t>
          </a:r>
        </a:p>
      </dgm:t>
    </dgm:pt>
    <dgm:pt modelId="{F51515D3-DCFC-4F34-BDAB-13496E909037}" type="parTrans" cxnId="{E47379E0-9D0F-4B2B-B508-3834435DF2DD}">
      <dgm:prSet/>
      <dgm:spPr/>
      <dgm:t>
        <a:bodyPr/>
        <a:lstStyle/>
        <a:p>
          <a:endParaRPr lang="en-US" sz="2000"/>
        </a:p>
      </dgm:t>
    </dgm:pt>
    <dgm:pt modelId="{40E46ED0-4354-4E1D-8890-4DAA4A568771}" type="sibTrans" cxnId="{E47379E0-9D0F-4B2B-B508-3834435DF2DD}">
      <dgm:prSet/>
      <dgm:spPr/>
      <dgm:t>
        <a:bodyPr/>
        <a:lstStyle/>
        <a:p>
          <a:endParaRPr lang="en-US" sz="2000"/>
        </a:p>
      </dgm:t>
    </dgm:pt>
    <dgm:pt modelId="{AC8DC172-5F76-4535-BC2A-03DF2149114F}">
      <dgm:prSet phldrT="[Text]" custT="1"/>
      <dgm:spPr/>
      <dgm:t>
        <a:bodyPr/>
        <a:lstStyle/>
        <a:p>
          <a:pPr rtl="0"/>
          <a:r>
            <a:rPr lang="en-US" sz="1200" kern="1200" dirty="0"/>
            <a:t>Is the volume of blood which flows from the atrium into ventricle during diastole.</a:t>
          </a:r>
        </a:p>
      </dgm:t>
    </dgm:pt>
    <dgm:pt modelId="{5A642CCF-4AD8-4D74-BA39-18DF95180C97}" type="parTrans" cxnId="{05D3D8E9-C11C-4126-B482-D53E49877227}">
      <dgm:prSet/>
      <dgm:spPr/>
      <dgm:t>
        <a:bodyPr/>
        <a:lstStyle/>
        <a:p>
          <a:endParaRPr lang="en-US" sz="2000"/>
        </a:p>
      </dgm:t>
    </dgm:pt>
    <dgm:pt modelId="{6093A184-50C6-4B28-BB20-9CDA4C3067B7}" type="sibTrans" cxnId="{05D3D8E9-C11C-4126-B482-D53E49877227}">
      <dgm:prSet/>
      <dgm:spPr/>
      <dgm:t>
        <a:bodyPr/>
        <a:lstStyle/>
        <a:p>
          <a:endParaRPr lang="en-US" sz="2000"/>
        </a:p>
      </dgm:t>
    </dgm:pt>
    <dgm:pt modelId="{78DF3B3E-57BD-4821-9FBF-07B3364D0564}">
      <dgm:prSet custT="1"/>
      <dgm:spPr/>
      <dgm:t>
        <a:bodyPr/>
        <a:lstStyle/>
        <a:p>
          <a:pPr rtl="1"/>
          <a:r>
            <a:rPr lang="en-US" sz="1050" b="0" dirty="0">
              <a:solidFill>
                <a:schemeClr val="bg1"/>
              </a:solidFill>
            </a:rPr>
            <a:t>End- diastole volume (EDV)</a:t>
          </a:r>
          <a:endParaRPr lang="en-US" sz="1050" dirty="0">
            <a:solidFill>
              <a:schemeClr val="bg1"/>
            </a:solidFill>
          </a:endParaRPr>
        </a:p>
      </dgm:t>
    </dgm:pt>
    <dgm:pt modelId="{A16236DD-8277-4245-8781-D5D63139FABE}" type="parTrans" cxnId="{C9365233-CBE5-4925-9234-2B65B822C47F}">
      <dgm:prSet/>
      <dgm:spPr/>
      <dgm:t>
        <a:bodyPr/>
        <a:lstStyle/>
        <a:p>
          <a:endParaRPr lang="en-US" sz="2000"/>
        </a:p>
      </dgm:t>
    </dgm:pt>
    <dgm:pt modelId="{AF1F4903-483C-416C-ADA5-49170738BA7F}" type="sibTrans" cxnId="{C9365233-CBE5-4925-9234-2B65B822C47F}">
      <dgm:prSet/>
      <dgm:spPr/>
      <dgm:t>
        <a:bodyPr/>
        <a:lstStyle/>
        <a:p>
          <a:endParaRPr lang="en-US" sz="2000"/>
        </a:p>
      </dgm:t>
    </dgm:pt>
    <dgm:pt modelId="{8E73F868-719B-44D6-A9EB-32B776F27617}">
      <dgm:prSet custT="1"/>
      <dgm:spPr/>
      <dgm:t>
        <a:bodyPr/>
        <a:lstStyle/>
        <a:p>
          <a:pPr rtl="0"/>
          <a:r>
            <a:rPr lang="en-US" sz="1200" kern="1200" dirty="0"/>
            <a:t>is the volume of blood in each ventricle at end of diastole.</a:t>
          </a:r>
        </a:p>
      </dgm:t>
    </dgm:pt>
    <dgm:pt modelId="{324A4BDD-2154-4E8B-A093-606CA9429E7B}" type="parTrans" cxnId="{CD520D03-EE6D-4DA2-9225-B2C5AA204A71}">
      <dgm:prSet/>
      <dgm:spPr/>
      <dgm:t>
        <a:bodyPr/>
        <a:lstStyle/>
        <a:p>
          <a:endParaRPr lang="en-US" sz="2000"/>
        </a:p>
      </dgm:t>
    </dgm:pt>
    <dgm:pt modelId="{EF0C1247-4384-4E87-8713-D011CAD3C404}" type="sibTrans" cxnId="{CD520D03-EE6D-4DA2-9225-B2C5AA204A71}">
      <dgm:prSet/>
      <dgm:spPr/>
      <dgm:t>
        <a:bodyPr/>
        <a:lstStyle/>
        <a:p>
          <a:endParaRPr lang="en-US" sz="2000"/>
        </a:p>
      </dgm:t>
    </dgm:pt>
    <dgm:pt modelId="{255B3373-1222-4685-ABE2-CEE7D504EB7B}">
      <dgm:prSet custT="1"/>
      <dgm:spPr/>
      <dgm:t>
        <a:bodyPr/>
        <a:lstStyle/>
        <a:p>
          <a:pPr rtl="0"/>
          <a:r>
            <a:rPr lang="en-US" sz="1200" kern="1200" dirty="0"/>
            <a:t>It is about </a:t>
          </a:r>
          <a:r>
            <a:rPr kumimoji="0" lang="en-US" sz="1200" b="0" kern="1200" dirty="0">
              <a:solidFill>
                <a:srgbClr val="FADA7A">
                  <a:lumMod val="75000"/>
                </a:srgbClr>
              </a:solidFill>
              <a:latin typeface="+mn-lt"/>
              <a:ea typeface="+mn-ea"/>
              <a:cs typeface="+mn-cs"/>
            </a:rPr>
            <a:t>110-130 ml</a:t>
          </a:r>
          <a:r>
            <a:rPr lang="en-US" sz="1200" kern="1200" dirty="0"/>
            <a:t>.</a:t>
          </a:r>
          <a:endParaRPr lang="ar-SA" sz="1200" kern="1200" dirty="0"/>
        </a:p>
      </dgm:t>
    </dgm:pt>
    <dgm:pt modelId="{5FF7F166-7D17-443B-B842-8D6B24AE081A}" type="parTrans" cxnId="{F4668B6E-D01F-4629-BA69-CAB1DEABBB3F}">
      <dgm:prSet/>
      <dgm:spPr/>
      <dgm:t>
        <a:bodyPr/>
        <a:lstStyle/>
        <a:p>
          <a:endParaRPr lang="en-US" sz="2000"/>
        </a:p>
      </dgm:t>
    </dgm:pt>
    <dgm:pt modelId="{111D20C1-7614-4C96-805A-B929960D8F9C}" type="sibTrans" cxnId="{F4668B6E-D01F-4629-BA69-CAB1DEABBB3F}">
      <dgm:prSet/>
      <dgm:spPr/>
      <dgm:t>
        <a:bodyPr/>
        <a:lstStyle/>
        <a:p>
          <a:endParaRPr lang="en-US" sz="2000"/>
        </a:p>
      </dgm:t>
    </dgm:pt>
    <dgm:pt modelId="{DBFDD5B1-754D-4DE0-A009-33EB266EF5BD}">
      <dgm:prSet custT="1"/>
      <dgm:spPr/>
      <dgm:t>
        <a:bodyPr/>
        <a:lstStyle/>
        <a:p>
          <a:pPr rtl="1"/>
          <a:r>
            <a:rPr lang="en-US" sz="1050" dirty="0">
              <a:solidFill>
                <a:schemeClr val="bg1"/>
              </a:solidFill>
            </a:rPr>
            <a:t>End-systolic volume(ESV)</a:t>
          </a:r>
          <a:endParaRPr lang="ar-SA" sz="1050" dirty="0">
            <a:solidFill>
              <a:schemeClr val="bg1"/>
            </a:solidFill>
          </a:endParaRPr>
        </a:p>
      </dgm:t>
    </dgm:pt>
    <dgm:pt modelId="{07EE0DCB-6A8B-4C3F-B97A-EB1E3ABD374E}" type="parTrans" cxnId="{6423338A-F469-4566-A076-08780AF79796}">
      <dgm:prSet/>
      <dgm:spPr/>
      <dgm:t>
        <a:bodyPr/>
        <a:lstStyle/>
        <a:p>
          <a:endParaRPr lang="en-US" sz="2000"/>
        </a:p>
      </dgm:t>
    </dgm:pt>
    <dgm:pt modelId="{932FFE6F-70E9-4141-ABF3-04BD1E66EA09}" type="sibTrans" cxnId="{6423338A-F469-4566-A076-08780AF79796}">
      <dgm:prSet/>
      <dgm:spPr/>
      <dgm:t>
        <a:bodyPr/>
        <a:lstStyle/>
        <a:p>
          <a:endParaRPr lang="en-US" sz="2000"/>
        </a:p>
      </dgm:t>
    </dgm:pt>
    <dgm:pt modelId="{BD974623-9FDC-46A9-9D03-873E0CC2BF25}">
      <dgm:prSet custT="1"/>
      <dgm:spPr/>
      <dgm:t>
        <a:bodyPr/>
        <a:lstStyle/>
        <a:p>
          <a:pPr rtl="0"/>
          <a:r>
            <a:rPr lang="en-US" sz="1200" kern="1200" dirty="0"/>
            <a:t>is the volume of blood left in each ventricle at end of systole.</a:t>
          </a:r>
        </a:p>
      </dgm:t>
    </dgm:pt>
    <dgm:pt modelId="{4100DE0F-66C0-4954-989D-D8C6FF8A7C10}" type="parTrans" cxnId="{F3FB561F-254F-4E11-8380-B2BD8BD92533}">
      <dgm:prSet/>
      <dgm:spPr/>
      <dgm:t>
        <a:bodyPr/>
        <a:lstStyle/>
        <a:p>
          <a:endParaRPr lang="en-US" sz="2000"/>
        </a:p>
      </dgm:t>
    </dgm:pt>
    <dgm:pt modelId="{A396C734-B125-4668-AC73-7C96B988B026}" type="sibTrans" cxnId="{F3FB561F-254F-4E11-8380-B2BD8BD92533}">
      <dgm:prSet/>
      <dgm:spPr/>
      <dgm:t>
        <a:bodyPr/>
        <a:lstStyle/>
        <a:p>
          <a:endParaRPr lang="en-US" sz="2000"/>
        </a:p>
      </dgm:t>
    </dgm:pt>
    <dgm:pt modelId="{29100BD5-5B8C-4D38-8A17-B5637638B31B}">
      <dgm:prSet custT="1"/>
      <dgm:spPr/>
      <dgm:t>
        <a:bodyPr/>
        <a:lstStyle/>
        <a:p>
          <a:pPr rtl="0"/>
          <a:r>
            <a:rPr lang="en-US" sz="1200" kern="1200" dirty="0"/>
            <a:t>It is about </a:t>
          </a:r>
          <a:r>
            <a:rPr kumimoji="0" lang="en-US" sz="1200" b="0" kern="1200" dirty="0">
              <a:solidFill>
                <a:srgbClr val="FADA7A">
                  <a:lumMod val="75000"/>
                </a:srgbClr>
              </a:solidFill>
              <a:latin typeface="+mn-lt"/>
              <a:ea typeface="+mn-ea"/>
              <a:cs typeface="+mn-cs"/>
            </a:rPr>
            <a:t>40-60</a:t>
          </a:r>
          <a:r>
            <a:rPr lang="en-US" sz="1200" kern="1200" dirty="0"/>
            <a:t> </a:t>
          </a:r>
          <a:r>
            <a:rPr kumimoji="0" lang="en-US" sz="1200" b="0" kern="1200" dirty="0">
              <a:solidFill>
                <a:srgbClr val="FADA7A">
                  <a:lumMod val="75000"/>
                </a:srgbClr>
              </a:solidFill>
              <a:latin typeface="+mn-lt"/>
              <a:ea typeface="+mn-ea"/>
              <a:cs typeface="+mn-cs"/>
            </a:rPr>
            <a:t>ml</a:t>
          </a:r>
          <a:r>
            <a:rPr lang="en-US" sz="1200" kern="1200" dirty="0"/>
            <a:t>.</a:t>
          </a:r>
          <a:endParaRPr lang="ar-SA" sz="1200" kern="1200" dirty="0"/>
        </a:p>
      </dgm:t>
    </dgm:pt>
    <dgm:pt modelId="{C158FEBD-610E-48F9-8EE2-99FDA8EA233F}" type="parTrans" cxnId="{36BF8E53-AA88-43F7-9F82-08CC64231445}">
      <dgm:prSet/>
      <dgm:spPr/>
      <dgm:t>
        <a:bodyPr/>
        <a:lstStyle/>
        <a:p>
          <a:endParaRPr lang="en-US" sz="2000"/>
        </a:p>
      </dgm:t>
    </dgm:pt>
    <dgm:pt modelId="{FBC5BBCA-C451-4264-9F34-4740D01B74DD}" type="sibTrans" cxnId="{36BF8E53-AA88-43F7-9F82-08CC64231445}">
      <dgm:prSet/>
      <dgm:spPr/>
      <dgm:t>
        <a:bodyPr/>
        <a:lstStyle/>
        <a:p>
          <a:endParaRPr lang="en-US" sz="2000"/>
        </a:p>
      </dgm:t>
    </dgm:pt>
    <dgm:pt modelId="{B0995F8C-B195-408F-8310-D85EE502E637}">
      <dgm:prSet custT="1"/>
      <dgm:spPr/>
      <dgm:t>
        <a:bodyPr/>
        <a:lstStyle/>
        <a:p>
          <a:pPr rtl="0"/>
          <a:r>
            <a:rPr lang="en-US" sz="1200" kern="1200" spc="60" dirty="0">
              <a:latin typeface="+mn-lt"/>
              <a:cs typeface="Calibri"/>
            </a:rPr>
            <a:t>Amount of blood ejected from ventricles during systole.</a:t>
          </a:r>
          <a:endParaRPr lang="ar-SA" sz="1200" kern="1200" dirty="0">
            <a:latin typeface="+mn-lt"/>
          </a:endParaRPr>
        </a:p>
      </dgm:t>
    </dgm:pt>
    <dgm:pt modelId="{6B9DEBB7-A4FD-4093-9EED-632FD6D2430E}" type="parTrans" cxnId="{2B0CFD99-7A69-423F-80A3-83553F783A99}">
      <dgm:prSet/>
      <dgm:spPr/>
      <dgm:t>
        <a:bodyPr/>
        <a:lstStyle/>
        <a:p>
          <a:endParaRPr lang="en-US" sz="2000"/>
        </a:p>
      </dgm:t>
    </dgm:pt>
    <dgm:pt modelId="{497C7645-EDC1-4AF1-8709-9007B5C894B3}" type="sibTrans" cxnId="{2B0CFD99-7A69-423F-80A3-83553F783A99}">
      <dgm:prSet/>
      <dgm:spPr/>
      <dgm:t>
        <a:bodyPr/>
        <a:lstStyle/>
        <a:p>
          <a:endParaRPr lang="en-US" sz="2000"/>
        </a:p>
      </dgm:t>
    </dgm:pt>
    <dgm:pt modelId="{D19E8DFB-98F0-4B6E-ADE2-790A85D5C4C6}">
      <dgm:prSet custT="1"/>
      <dgm:spPr/>
      <dgm:t>
        <a:bodyPr/>
        <a:lstStyle/>
        <a:p>
          <a:pPr rtl="0"/>
          <a:r>
            <a:rPr lang="en-US" sz="1200" kern="1200" dirty="0"/>
            <a:t>It is equal to the difference between the EDV and ESV. </a:t>
          </a:r>
          <a:endParaRPr lang="ar-SA" sz="1200" kern="1200" dirty="0">
            <a:solidFill>
              <a:schemeClr val="tx1"/>
            </a:solidFill>
          </a:endParaRPr>
        </a:p>
      </dgm:t>
    </dgm:pt>
    <dgm:pt modelId="{FBBE8B93-B0DB-4B25-97D1-C00C6DFC36AC}" type="parTrans" cxnId="{6DCB82DF-C72C-4B34-8775-20CCE7281B90}">
      <dgm:prSet/>
      <dgm:spPr/>
      <dgm:t>
        <a:bodyPr/>
        <a:lstStyle/>
        <a:p>
          <a:endParaRPr lang="en-US" sz="2000"/>
        </a:p>
      </dgm:t>
    </dgm:pt>
    <dgm:pt modelId="{372E21E5-E9EA-42B5-AB57-37EDF500DDAB}" type="sibTrans" cxnId="{6DCB82DF-C72C-4B34-8775-20CCE7281B90}">
      <dgm:prSet/>
      <dgm:spPr/>
      <dgm:t>
        <a:bodyPr/>
        <a:lstStyle/>
        <a:p>
          <a:endParaRPr lang="en-US" sz="2000"/>
        </a:p>
      </dgm:t>
    </dgm:pt>
    <dgm:pt modelId="{6785AE0A-DB32-44D7-9367-1774C90D2DCE}">
      <dgm:prSet custT="1"/>
      <dgm:spPr/>
      <dgm:t>
        <a:bodyPr/>
        <a:lstStyle/>
        <a:p>
          <a:pPr rtl="0"/>
          <a:r>
            <a:rPr lang="en-US" sz="1400" kern="1200" dirty="0"/>
            <a:t>It is  about </a:t>
          </a:r>
          <a:r>
            <a:rPr kumimoji="0" lang="en-US" sz="1400" b="0" kern="1200" dirty="0">
              <a:solidFill>
                <a:srgbClr val="FADA7A">
                  <a:lumMod val="75000"/>
                </a:srgbClr>
              </a:solidFill>
              <a:latin typeface="+mn-lt"/>
              <a:ea typeface="+mn-ea"/>
              <a:cs typeface="+mn-cs"/>
            </a:rPr>
            <a:t>70 ml</a:t>
          </a:r>
          <a:r>
            <a:rPr kumimoji="0" lang="en-US" sz="1400" b="0" kern="1200" dirty="0">
              <a:solidFill>
                <a:schemeClr val="tx1"/>
              </a:solidFill>
              <a:latin typeface="+mn-lt"/>
              <a:ea typeface="+mn-ea"/>
              <a:cs typeface="+mn-cs"/>
            </a:rPr>
            <a:t>.</a:t>
          </a:r>
          <a:r>
            <a:rPr kumimoji="0" lang="en-US" sz="1400" b="0" kern="1200" dirty="0">
              <a:solidFill>
                <a:srgbClr val="FADA7A">
                  <a:lumMod val="75000"/>
                </a:srgbClr>
              </a:solidFill>
              <a:latin typeface="+mn-lt"/>
              <a:ea typeface="+mn-ea"/>
              <a:cs typeface="+mn-cs"/>
            </a:rPr>
            <a:t> </a:t>
          </a:r>
          <a:endParaRPr kumimoji="0" lang="ar-SA" sz="1400" b="0" kern="1200" dirty="0">
            <a:solidFill>
              <a:srgbClr val="FADA7A">
                <a:lumMod val="75000"/>
              </a:srgbClr>
            </a:solidFill>
            <a:latin typeface="+mn-lt"/>
            <a:ea typeface="+mn-ea"/>
            <a:cs typeface="+mn-cs"/>
          </a:endParaRPr>
        </a:p>
      </dgm:t>
    </dgm:pt>
    <dgm:pt modelId="{2F8B647E-52C5-430B-A602-20BBE94713B8}" type="parTrans" cxnId="{0B6563D3-5F5E-4C78-8A28-141E88850872}">
      <dgm:prSet/>
      <dgm:spPr/>
      <dgm:t>
        <a:bodyPr/>
        <a:lstStyle/>
        <a:p>
          <a:endParaRPr lang="en-US" sz="2000"/>
        </a:p>
      </dgm:t>
    </dgm:pt>
    <dgm:pt modelId="{00B1FD0A-F3F3-4A63-8BE7-DF00D2A4F559}" type="sibTrans" cxnId="{0B6563D3-5F5E-4C78-8A28-141E88850872}">
      <dgm:prSet/>
      <dgm:spPr/>
      <dgm:t>
        <a:bodyPr/>
        <a:lstStyle/>
        <a:p>
          <a:endParaRPr lang="en-US" sz="2000"/>
        </a:p>
      </dgm:t>
    </dgm:pt>
    <dgm:pt modelId="{D41F2141-4E88-4E27-8F5A-41F2E5A289A6}">
      <dgm:prSet custT="1"/>
      <dgm:spPr/>
      <dgm:t>
        <a:bodyPr/>
        <a:lstStyle/>
        <a:p>
          <a:pPr rtl="0"/>
          <a:r>
            <a:rPr kumimoji="0" lang="en-US" sz="1200" b="0" kern="1200" dirty="0">
              <a:solidFill>
                <a:srgbClr val="FADA7A">
                  <a:lumMod val="75000"/>
                </a:srgbClr>
              </a:solidFill>
              <a:latin typeface="+mn-lt"/>
              <a:ea typeface="+mn-ea"/>
              <a:cs typeface="+mn-cs"/>
            </a:rPr>
            <a:t>60-65 %</a:t>
          </a:r>
          <a:r>
            <a:rPr lang="en-US" sz="1200" kern="1200" dirty="0"/>
            <a:t>.</a:t>
          </a:r>
        </a:p>
      </dgm:t>
    </dgm:pt>
    <dgm:pt modelId="{AA89D8F1-1CD1-4899-B281-C5F0D74BFE74}" type="parTrans" cxnId="{2DD47AA3-BC37-4CFD-996A-0D2BDB9796A8}">
      <dgm:prSet/>
      <dgm:spPr/>
      <dgm:t>
        <a:bodyPr/>
        <a:lstStyle/>
        <a:p>
          <a:endParaRPr lang="en-US" sz="1600"/>
        </a:p>
      </dgm:t>
    </dgm:pt>
    <dgm:pt modelId="{505CDCC8-6FA6-4010-B3EB-1C6C7161A510}" type="sibTrans" cxnId="{2DD47AA3-BC37-4CFD-996A-0D2BDB9796A8}">
      <dgm:prSet/>
      <dgm:spPr/>
      <dgm:t>
        <a:bodyPr/>
        <a:lstStyle/>
        <a:p>
          <a:endParaRPr lang="en-US" sz="1600"/>
        </a:p>
      </dgm:t>
    </dgm:pt>
    <dgm:pt modelId="{8AC525D6-C9F0-4F21-82B5-938E97908D5E}">
      <dgm:prSet custT="1"/>
      <dgm:spPr/>
      <dgm:t>
        <a:bodyPr/>
        <a:lstStyle/>
        <a:p>
          <a:pPr rtl="0"/>
          <a:r>
            <a:rPr lang="en-US" sz="1200" kern="1200" dirty="0"/>
            <a:t>It is equal to the difference between the EDV and ESV.</a:t>
          </a:r>
          <a:endParaRPr lang="ar-SA" sz="1200" kern="1200" dirty="0"/>
        </a:p>
      </dgm:t>
    </dgm:pt>
    <dgm:pt modelId="{CAC2B4B1-FF07-403E-AB35-5128C9D9F0D1}" type="parTrans" cxnId="{39FA909F-9F3F-4545-9AAC-E77756BD9059}">
      <dgm:prSet/>
      <dgm:spPr/>
      <dgm:t>
        <a:bodyPr/>
        <a:lstStyle/>
        <a:p>
          <a:endParaRPr lang="en-US" sz="1600"/>
        </a:p>
      </dgm:t>
    </dgm:pt>
    <dgm:pt modelId="{8152B38C-BC94-4ECF-B023-21C831C1611D}" type="sibTrans" cxnId="{39FA909F-9F3F-4545-9AAC-E77756BD9059}">
      <dgm:prSet/>
      <dgm:spPr/>
      <dgm:t>
        <a:bodyPr/>
        <a:lstStyle/>
        <a:p>
          <a:endParaRPr lang="en-US" sz="1600"/>
        </a:p>
      </dgm:t>
    </dgm:pt>
    <dgm:pt modelId="{9D6B6473-AD3E-4777-9E7A-B96223707963}">
      <dgm:prSet custT="1"/>
      <dgm:spPr/>
      <dgm:t>
        <a:bodyPr/>
        <a:lstStyle/>
        <a:p>
          <a:pPr rtl="0"/>
          <a:r>
            <a:rPr lang="en-US" sz="1200" kern="1200" dirty="0"/>
            <a:t>It is about </a:t>
          </a:r>
          <a:r>
            <a:rPr kumimoji="0" lang="en-US" sz="1200" b="0" kern="1200" dirty="0">
              <a:solidFill>
                <a:srgbClr val="FADA7A">
                  <a:lumMod val="75000"/>
                </a:srgbClr>
              </a:solidFill>
              <a:latin typeface="+mn-lt"/>
              <a:ea typeface="+mn-ea"/>
              <a:cs typeface="+mn-cs"/>
            </a:rPr>
            <a:t>70 ml</a:t>
          </a:r>
          <a:r>
            <a:rPr lang="en-US" sz="1200" kern="1200" dirty="0"/>
            <a:t>.</a:t>
          </a:r>
          <a:endParaRPr lang="ar-SA" sz="1200" kern="1200" dirty="0"/>
        </a:p>
      </dgm:t>
    </dgm:pt>
    <dgm:pt modelId="{4FDAEB06-87E8-4148-AB23-D17671647763}" type="parTrans" cxnId="{ECBB9F5B-AE96-492B-AE25-11F4E8E06233}">
      <dgm:prSet/>
      <dgm:spPr/>
      <dgm:t>
        <a:bodyPr/>
        <a:lstStyle/>
        <a:p>
          <a:endParaRPr lang="en-US" sz="1600"/>
        </a:p>
      </dgm:t>
    </dgm:pt>
    <dgm:pt modelId="{6BBDB746-70F3-4CE8-B925-FDB825D3D536}" type="sibTrans" cxnId="{ECBB9F5B-AE96-492B-AE25-11F4E8E06233}">
      <dgm:prSet/>
      <dgm:spPr/>
      <dgm:t>
        <a:bodyPr/>
        <a:lstStyle/>
        <a:p>
          <a:endParaRPr lang="en-US" sz="1600"/>
        </a:p>
      </dgm:t>
    </dgm:pt>
    <dgm:pt modelId="{80607805-5D0F-49D2-8512-E2A5F1E0FDDA}">
      <dgm:prSet custT="1"/>
      <dgm:spPr/>
      <dgm:t>
        <a:bodyPr/>
        <a:lstStyle/>
        <a:p>
          <a:pPr rtl="0"/>
          <a:r>
            <a:rPr lang="en-US" altLang="en-US" sz="1200" kern="1200" dirty="0">
              <a:cs typeface="Times New Roman" panose="02020603050405020304" pitchFamily="18" charset="0"/>
            </a:rPr>
            <a:t>↑ contraction force results in an ↑ SV  </a:t>
          </a:r>
          <a:r>
            <a:rPr lang="en-US" altLang="en-US" sz="1200" kern="1200" dirty="0">
              <a:solidFill>
                <a:schemeClr val="bg1">
                  <a:lumMod val="65000"/>
                </a:schemeClr>
              </a:solidFill>
              <a:cs typeface="Times New Roman" panose="02020603050405020304" pitchFamily="18" charset="0"/>
            </a:rPr>
            <a:t>(example: during exercise)</a:t>
          </a:r>
          <a:endParaRPr lang="ar-SA" sz="1200" kern="1200" dirty="0"/>
        </a:p>
      </dgm:t>
    </dgm:pt>
    <dgm:pt modelId="{BEC47C26-B90B-4332-8AC3-0773C080F46D}" type="parTrans" cxnId="{99F7F587-EC92-4F0B-BE02-B4CF9A2DEFCF}">
      <dgm:prSet/>
      <dgm:spPr/>
      <dgm:t>
        <a:bodyPr/>
        <a:lstStyle/>
        <a:p>
          <a:endParaRPr lang="en-US" sz="1600"/>
        </a:p>
      </dgm:t>
    </dgm:pt>
    <dgm:pt modelId="{DAB28C9D-87E3-4981-B4AC-CE0B6AA1D286}" type="sibTrans" cxnId="{99F7F587-EC92-4F0B-BE02-B4CF9A2DEFCF}">
      <dgm:prSet/>
      <dgm:spPr/>
      <dgm:t>
        <a:bodyPr/>
        <a:lstStyle/>
        <a:p>
          <a:endParaRPr lang="en-US" sz="1600"/>
        </a:p>
      </dgm:t>
    </dgm:pt>
    <dgm:pt modelId="{64905AF1-C8A3-4E9F-BF6D-AD2F01EE75CE}">
      <dgm:prSet phldrT="[Text]" custT="1"/>
      <dgm:spPr/>
      <dgm:t>
        <a:bodyPr/>
        <a:lstStyle/>
        <a:p>
          <a:pPr rtl="0"/>
          <a:r>
            <a:rPr lang="en-US" altLang="en-US" sz="1200" kern="1200" dirty="0"/>
            <a:t>EF is the proportion of EDV pumped in a one heartbeat. </a:t>
          </a:r>
          <a:endParaRPr lang="en-US" sz="1200" kern="1200" dirty="0">
            <a:solidFill>
              <a:srgbClr val="C76B9B"/>
            </a:solidFill>
            <a:latin typeface="+mn-lt"/>
            <a:ea typeface="+mn-ea"/>
            <a:cs typeface="+mn-cs"/>
          </a:endParaRPr>
        </a:p>
      </dgm:t>
    </dgm:pt>
    <dgm:pt modelId="{559595FB-5353-4FD5-8FC3-8F1D0C0EA676}" type="parTrans" cxnId="{AD1C1C06-A6FB-4B96-A985-FF486F33C5CE}">
      <dgm:prSet/>
      <dgm:spPr/>
      <dgm:t>
        <a:bodyPr/>
        <a:lstStyle/>
        <a:p>
          <a:endParaRPr lang="en-US" sz="1600"/>
        </a:p>
      </dgm:t>
    </dgm:pt>
    <dgm:pt modelId="{C20C0C43-04C6-40E4-87A2-FFA048ACCE9C}" type="sibTrans" cxnId="{AD1C1C06-A6FB-4B96-A985-FF486F33C5CE}">
      <dgm:prSet/>
      <dgm:spPr/>
      <dgm:t>
        <a:bodyPr/>
        <a:lstStyle/>
        <a:p>
          <a:endParaRPr lang="en-US" sz="1600"/>
        </a:p>
      </dgm:t>
    </dgm:pt>
    <dgm:pt modelId="{992711EE-B4C8-48AF-8D92-A5C8993F8657}">
      <dgm:prSet phldrT="[Text]" custT="1"/>
      <dgm:spPr/>
      <dgm:t>
        <a:bodyPr/>
        <a:lstStyle/>
        <a:p>
          <a:pPr rtl="0"/>
          <a:r>
            <a:rPr lang="en-US" altLang="en-US" sz="1200" kern="1200" dirty="0"/>
            <a:t>EF can be a diagnostic indicator of heart function. </a:t>
          </a:r>
          <a:endParaRPr lang="en-US" sz="1200" kern="1200" dirty="0"/>
        </a:p>
      </dgm:t>
    </dgm:pt>
    <dgm:pt modelId="{7B3E8DEC-DDBF-44F2-85D1-E6D0F213C9B6}" type="parTrans" cxnId="{AFC739E8-C4B6-4DC4-A5C8-FBBC5B37AC76}">
      <dgm:prSet/>
      <dgm:spPr/>
      <dgm:t>
        <a:bodyPr/>
        <a:lstStyle/>
        <a:p>
          <a:endParaRPr lang="en-US" sz="1600"/>
        </a:p>
      </dgm:t>
    </dgm:pt>
    <dgm:pt modelId="{3BAF10A8-3106-4D8D-847F-A07B121CEFAA}" type="sibTrans" cxnId="{AFC739E8-C4B6-4DC4-A5C8-FBBC5B37AC76}">
      <dgm:prSet/>
      <dgm:spPr/>
      <dgm:t>
        <a:bodyPr/>
        <a:lstStyle/>
        <a:p>
          <a:endParaRPr lang="en-US" sz="1600"/>
        </a:p>
      </dgm:t>
    </dgm:pt>
    <dgm:pt modelId="{00BF3623-58F4-4954-A97C-CCAFEF151869}">
      <dgm:prSet phldrT="[Text]" custT="1"/>
      <dgm:spPr/>
      <dgm:t>
        <a:bodyPr/>
        <a:lstStyle/>
        <a:p>
          <a:pPr rtl="0"/>
          <a:r>
            <a:rPr lang="en-US" altLang="en-US" sz="1200" kern="1200" dirty="0"/>
            <a:t>(</a:t>
          </a:r>
          <a:r>
            <a:rPr lang="en-US" altLang="en-US" sz="1200" kern="1200" dirty="0">
              <a:solidFill>
                <a:srgbClr val="FF0000"/>
              </a:solidFill>
              <a:latin typeface="+mn-lt"/>
              <a:ea typeface="+mn-ea"/>
              <a:cs typeface="+mn-cs"/>
            </a:rPr>
            <a:t>Ejection Fraction (EF)  =  (SV/EDV) * 100)</a:t>
          </a:r>
          <a:r>
            <a:rPr lang="en-US" altLang="en-US" sz="1200" kern="1200" dirty="0">
              <a:solidFill>
                <a:schemeClr val="tx1"/>
              </a:solidFill>
              <a:latin typeface="+mn-lt"/>
              <a:ea typeface="+mn-ea"/>
              <a:cs typeface="+mn-cs"/>
            </a:rPr>
            <a:t>)</a:t>
          </a:r>
          <a:r>
            <a:rPr lang="en-US" altLang="en-US" sz="1200" kern="1200" dirty="0">
              <a:solidFill>
                <a:srgbClr val="C76B9B"/>
              </a:solidFill>
              <a:latin typeface="+mn-lt"/>
              <a:ea typeface="+mn-ea"/>
              <a:cs typeface="+mn-cs"/>
            </a:rPr>
            <a:t> </a:t>
          </a:r>
          <a:endParaRPr lang="en-US" sz="1200" kern="1200" dirty="0">
            <a:solidFill>
              <a:srgbClr val="C76B9B"/>
            </a:solidFill>
            <a:latin typeface="+mn-lt"/>
            <a:ea typeface="+mn-ea"/>
            <a:cs typeface="+mn-cs"/>
          </a:endParaRPr>
        </a:p>
      </dgm:t>
    </dgm:pt>
    <dgm:pt modelId="{1EC3112A-36B9-4D1F-A182-304EEC9C51D3}" type="parTrans" cxnId="{F6E67EFC-55B6-4156-8BA4-0DFDE16CC08C}">
      <dgm:prSet/>
      <dgm:spPr/>
      <dgm:t>
        <a:bodyPr/>
        <a:lstStyle/>
        <a:p>
          <a:endParaRPr lang="en-US" sz="1600"/>
        </a:p>
      </dgm:t>
    </dgm:pt>
    <dgm:pt modelId="{07C70ACA-F429-4221-8731-E6F3F2110DF8}" type="sibTrans" cxnId="{F6E67EFC-55B6-4156-8BA4-0DFDE16CC08C}">
      <dgm:prSet/>
      <dgm:spPr/>
      <dgm:t>
        <a:bodyPr/>
        <a:lstStyle/>
        <a:p>
          <a:endParaRPr lang="en-US" sz="1600"/>
        </a:p>
      </dgm:t>
    </dgm:pt>
    <dgm:pt modelId="{50F8D791-61BC-41D3-B440-7A21A50C17CC}">
      <dgm:prSet custT="1"/>
      <dgm:spPr/>
      <dgm:t>
        <a:bodyPr/>
        <a:lstStyle/>
        <a:p>
          <a:pPr rtl="0"/>
          <a:r>
            <a:rPr lang="en-US" sz="1200" kern="1200" dirty="0"/>
            <a:t>(</a:t>
          </a:r>
          <a:r>
            <a:rPr lang="en-US" altLang="en-US" sz="1200" kern="1200" dirty="0">
              <a:solidFill>
                <a:srgbClr val="FF0000"/>
              </a:solidFill>
              <a:latin typeface="+mn-lt"/>
              <a:ea typeface="+mn-ea"/>
              <a:cs typeface="+mn-cs"/>
            </a:rPr>
            <a:t>Stroke Volume (SV)  =   EDV – ESV (ml))</a:t>
          </a:r>
          <a:endParaRPr lang="ar-SA" sz="1200" kern="1200" dirty="0">
            <a:solidFill>
              <a:srgbClr val="FF0000"/>
            </a:solidFill>
          </a:endParaRPr>
        </a:p>
      </dgm:t>
    </dgm:pt>
    <dgm:pt modelId="{0DF82873-6852-4546-BCCA-7F1EEC4ED8E8}" type="parTrans" cxnId="{0D556BF5-456A-4014-8826-4681FD94FD23}">
      <dgm:prSet/>
      <dgm:spPr/>
      <dgm:t>
        <a:bodyPr/>
        <a:lstStyle/>
        <a:p>
          <a:endParaRPr lang="en-US" sz="1600"/>
        </a:p>
      </dgm:t>
    </dgm:pt>
    <dgm:pt modelId="{FF989976-927B-4D2C-8B99-7F1397BE95C6}" type="sibTrans" cxnId="{0D556BF5-456A-4014-8826-4681FD94FD23}">
      <dgm:prSet/>
      <dgm:spPr/>
      <dgm:t>
        <a:bodyPr/>
        <a:lstStyle/>
        <a:p>
          <a:endParaRPr lang="en-US" sz="1600"/>
        </a:p>
      </dgm:t>
    </dgm:pt>
    <dgm:pt modelId="{6C99CE11-9180-4CC1-BB27-B0C916F3BF71}" type="pres">
      <dgm:prSet presAssocID="{7660832F-4F58-4086-B188-C2043CDA6C40}" presName="Name0" presStyleCnt="0">
        <dgm:presLayoutVars>
          <dgm:dir/>
          <dgm:animLvl val="lvl"/>
          <dgm:resizeHandles val="exact"/>
        </dgm:presLayoutVars>
      </dgm:prSet>
      <dgm:spPr/>
    </dgm:pt>
    <dgm:pt modelId="{3EC84387-4D1F-4083-A115-33A1D8854296}" type="pres">
      <dgm:prSet presAssocID="{78DF3B3E-57BD-4821-9FBF-07B3364D0564}" presName="linNode" presStyleCnt="0"/>
      <dgm:spPr/>
    </dgm:pt>
    <dgm:pt modelId="{E4B68B68-8138-4D18-99B5-F946C3037ABB}" type="pres">
      <dgm:prSet presAssocID="{78DF3B3E-57BD-4821-9FBF-07B3364D0564}" presName="parentText" presStyleLbl="node1" presStyleIdx="0" presStyleCnt="5">
        <dgm:presLayoutVars>
          <dgm:chMax val="1"/>
          <dgm:bulletEnabled val="1"/>
        </dgm:presLayoutVars>
      </dgm:prSet>
      <dgm:spPr/>
    </dgm:pt>
    <dgm:pt modelId="{5D9C5568-7499-40F8-8108-0F45F0EF59C9}" type="pres">
      <dgm:prSet presAssocID="{78DF3B3E-57BD-4821-9FBF-07B3364D0564}" presName="descendantText" presStyleLbl="alignAccFollowNode1" presStyleIdx="0" presStyleCnt="5" custScaleX="505096">
        <dgm:presLayoutVars>
          <dgm:bulletEnabled val="1"/>
        </dgm:presLayoutVars>
      </dgm:prSet>
      <dgm:spPr/>
    </dgm:pt>
    <dgm:pt modelId="{90F76C8F-54E1-407C-8885-2D6FAEAD3FED}" type="pres">
      <dgm:prSet presAssocID="{AF1F4903-483C-416C-ADA5-49170738BA7F}" presName="sp" presStyleCnt="0"/>
      <dgm:spPr/>
    </dgm:pt>
    <dgm:pt modelId="{ACFDB023-ECE2-4B9A-98F5-DD6FD3A305B1}" type="pres">
      <dgm:prSet presAssocID="{DBFDD5B1-754D-4DE0-A009-33EB266EF5BD}" presName="linNode" presStyleCnt="0"/>
      <dgm:spPr/>
    </dgm:pt>
    <dgm:pt modelId="{71F9603B-91CA-4FA2-B14B-EF61E90DA95C}" type="pres">
      <dgm:prSet presAssocID="{DBFDD5B1-754D-4DE0-A009-33EB266EF5BD}" presName="parentText" presStyleLbl="node1" presStyleIdx="1" presStyleCnt="5">
        <dgm:presLayoutVars>
          <dgm:chMax val="1"/>
          <dgm:bulletEnabled val="1"/>
        </dgm:presLayoutVars>
      </dgm:prSet>
      <dgm:spPr/>
    </dgm:pt>
    <dgm:pt modelId="{F9FB9691-E8DC-47D9-8EC7-36188802EE7A}" type="pres">
      <dgm:prSet presAssocID="{DBFDD5B1-754D-4DE0-A009-33EB266EF5BD}" presName="descendantText" presStyleLbl="alignAccFollowNode1" presStyleIdx="1" presStyleCnt="5" custScaleX="505084">
        <dgm:presLayoutVars>
          <dgm:bulletEnabled val="1"/>
        </dgm:presLayoutVars>
      </dgm:prSet>
      <dgm:spPr/>
    </dgm:pt>
    <dgm:pt modelId="{6D3AC985-CF26-4E67-89AD-B756D3080968}" type="pres">
      <dgm:prSet presAssocID="{932FFE6F-70E9-4141-ABF3-04BD1E66EA09}" presName="sp" presStyleCnt="0"/>
      <dgm:spPr/>
    </dgm:pt>
    <dgm:pt modelId="{D61A18E0-CCDE-4BF8-A114-2A8FF1B2340F}" type="pres">
      <dgm:prSet presAssocID="{B25D0885-8788-4831-975E-6A64B1BCCABB}" presName="linNode" presStyleCnt="0"/>
      <dgm:spPr/>
    </dgm:pt>
    <dgm:pt modelId="{2F01F5D1-A617-47DF-B93D-8543E8827864}" type="pres">
      <dgm:prSet presAssocID="{B25D0885-8788-4831-975E-6A64B1BCCABB}" presName="parentText" presStyleLbl="node1" presStyleIdx="2" presStyleCnt="5">
        <dgm:presLayoutVars>
          <dgm:chMax val="1"/>
          <dgm:bulletEnabled val="1"/>
        </dgm:presLayoutVars>
      </dgm:prSet>
      <dgm:spPr/>
    </dgm:pt>
    <dgm:pt modelId="{B503D3B6-9E52-4F30-9657-A40B677FA401}" type="pres">
      <dgm:prSet presAssocID="{B25D0885-8788-4831-975E-6A64B1BCCABB}" presName="descendantText" presStyleLbl="alignAccFollowNode1" presStyleIdx="2" presStyleCnt="5" custScaleX="481516" custScaleY="183155" custLinFactNeighborX="79" custLinFactNeighborY="-4794">
        <dgm:presLayoutVars>
          <dgm:bulletEnabled val="1"/>
        </dgm:presLayoutVars>
      </dgm:prSet>
      <dgm:spPr/>
    </dgm:pt>
    <dgm:pt modelId="{31A70A17-CCE0-435E-8109-D8AC639B7801}" type="pres">
      <dgm:prSet presAssocID="{CB91D45A-2D96-441B-B943-A393A537AB65}" presName="sp" presStyleCnt="0"/>
      <dgm:spPr/>
    </dgm:pt>
    <dgm:pt modelId="{72EFB38B-9959-47CF-A016-05F26E75BF5F}" type="pres">
      <dgm:prSet presAssocID="{D26F24CE-846C-459A-94CE-0AD9A0F8DAFA}" presName="linNode" presStyleCnt="0"/>
      <dgm:spPr/>
    </dgm:pt>
    <dgm:pt modelId="{926E7FB0-D2B2-437F-9102-45435513E994}" type="pres">
      <dgm:prSet presAssocID="{D26F24CE-846C-459A-94CE-0AD9A0F8DAFA}" presName="parentText" presStyleLbl="node1" presStyleIdx="3" presStyleCnt="5">
        <dgm:presLayoutVars>
          <dgm:chMax val="1"/>
          <dgm:bulletEnabled val="1"/>
        </dgm:presLayoutVars>
      </dgm:prSet>
      <dgm:spPr/>
    </dgm:pt>
    <dgm:pt modelId="{ADB7DF17-E1EF-4D0C-8B3D-467D494A2B8B}" type="pres">
      <dgm:prSet presAssocID="{D26F24CE-846C-459A-94CE-0AD9A0F8DAFA}" presName="descendantText" presStyleLbl="alignAccFollowNode1" presStyleIdx="3" presStyleCnt="5" custScaleX="503172" custScaleY="165698">
        <dgm:presLayoutVars>
          <dgm:bulletEnabled val="1"/>
        </dgm:presLayoutVars>
      </dgm:prSet>
      <dgm:spPr/>
    </dgm:pt>
    <dgm:pt modelId="{D035B5A6-3D90-498B-9587-A4A1C596DAE6}" type="pres">
      <dgm:prSet presAssocID="{9D9CCDC2-379E-4714-A22D-7D44B5F8398E}" presName="sp" presStyleCnt="0"/>
      <dgm:spPr/>
    </dgm:pt>
    <dgm:pt modelId="{19EBF415-9CB6-49A2-8CEB-2958741C9FE3}" type="pres">
      <dgm:prSet presAssocID="{AAC5E335-C226-48F4-ADB5-D4A2D48301FA}" presName="linNode" presStyleCnt="0"/>
      <dgm:spPr/>
    </dgm:pt>
    <dgm:pt modelId="{193A10CC-25A4-4D8A-9AF7-92B00457F31D}" type="pres">
      <dgm:prSet presAssocID="{AAC5E335-C226-48F4-ADB5-D4A2D48301FA}" presName="parentText" presStyleLbl="node1" presStyleIdx="4" presStyleCnt="5">
        <dgm:presLayoutVars>
          <dgm:chMax val="1"/>
          <dgm:bulletEnabled val="1"/>
        </dgm:presLayoutVars>
      </dgm:prSet>
      <dgm:spPr/>
    </dgm:pt>
    <dgm:pt modelId="{C399CCD7-F3C1-483B-B39D-4650C9997743}" type="pres">
      <dgm:prSet presAssocID="{AAC5E335-C226-48F4-ADB5-D4A2D48301FA}" presName="descendantText" presStyleLbl="alignAccFollowNode1" presStyleIdx="4" presStyleCnt="5" custScaleX="537431">
        <dgm:presLayoutVars>
          <dgm:bulletEnabled val="1"/>
        </dgm:presLayoutVars>
      </dgm:prSet>
      <dgm:spPr/>
    </dgm:pt>
  </dgm:ptLst>
  <dgm:cxnLst>
    <dgm:cxn modelId="{CD520D03-EE6D-4DA2-9225-B2C5AA204A71}" srcId="{78DF3B3E-57BD-4821-9FBF-07B3364D0564}" destId="{8E73F868-719B-44D6-A9EB-32B776F27617}" srcOrd="0" destOrd="0" parTransId="{324A4BDD-2154-4E8B-A093-606CA9429E7B}" sibTransId="{EF0C1247-4384-4E87-8713-D011CAD3C404}"/>
    <dgm:cxn modelId="{DECEC305-BE76-4E04-878D-E80973944E4C}" type="presOf" srcId="{00BF3623-58F4-4954-A97C-CCAFEF151869}" destId="{ADB7DF17-E1EF-4D0C-8B3D-467D494A2B8B}" srcOrd="0" destOrd="1" presId="urn:microsoft.com/office/officeart/2005/8/layout/vList5"/>
    <dgm:cxn modelId="{AD1C1C06-A6FB-4B96-A985-FF486F33C5CE}" srcId="{D26F24CE-846C-459A-94CE-0AD9A0F8DAFA}" destId="{64905AF1-C8A3-4E9F-BF6D-AD2F01EE75CE}" srcOrd="0" destOrd="0" parTransId="{559595FB-5353-4FD5-8FC3-8F1D0C0EA676}" sibTransId="{C20C0C43-04C6-40E4-87A2-FFA048ACCE9C}"/>
    <dgm:cxn modelId="{34B45C1A-CAB9-4878-9C89-B96B2B77BA4C}" type="presOf" srcId="{255B3373-1222-4685-ABE2-CEE7D504EB7B}" destId="{5D9C5568-7499-40F8-8108-0F45F0EF59C9}" srcOrd="0" destOrd="1" presId="urn:microsoft.com/office/officeart/2005/8/layout/vList5"/>
    <dgm:cxn modelId="{F3FB561F-254F-4E11-8380-B2BD8BD92533}" srcId="{DBFDD5B1-754D-4DE0-A009-33EB266EF5BD}" destId="{BD974623-9FDC-46A9-9D03-873E0CC2BF25}" srcOrd="0" destOrd="0" parTransId="{4100DE0F-66C0-4954-989D-D8C6FF8A7C10}" sibTransId="{A396C734-B125-4668-AC73-7C96B988B026}"/>
    <dgm:cxn modelId="{3B633B20-7FA4-44B7-9BE9-1CD7F4F1ED1B}" type="presOf" srcId="{6785AE0A-DB32-44D7-9367-1774C90D2DCE}" destId="{B503D3B6-9E52-4F30-9657-A40B677FA401}" srcOrd="0" destOrd="5" presId="urn:microsoft.com/office/officeart/2005/8/layout/vList5"/>
    <dgm:cxn modelId="{D1C9F022-4A9A-4B8D-826E-543F2A68614B}" type="presOf" srcId="{50F8D791-61BC-41D3-B440-7A21A50C17CC}" destId="{B503D3B6-9E52-4F30-9657-A40B677FA401}" srcOrd="0" destOrd="3" presId="urn:microsoft.com/office/officeart/2005/8/layout/vList5"/>
    <dgm:cxn modelId="{1E715726-9876-4594-938A-FF21C70CA1A0}" type="presOf" srcId="{D41F2141-4E88-4E27-8F5A-41F2E5A289A6}" destId="{ADB7DF17-E1EF-4D0C-8B3D-467D494A2B8B}" srcOrd="0" destOrd="4" presId="urn:microsoft.com/office/officeart/2005/8/layout/vList5"/>
    <dgm:cxn modelId="{C9365233-CBE5-4925-9234-2B65B822C47F}" srcId="{7660832F-4F58-4086-B188-C2043CDA6C40}" destId="{78DF3B3E-57BD-4821-9FBF-07B3364D0564}" srcOrd="0" destOrd="0" parTransId="{A16236DD-8277-4245-8781-D5D63139FABE}" sibTransId="{AF1F4903-483C-416C-ADA5-49170738BA7F}"/>
    <dgm:cxn modelId="{EA68AE33-119A-4256-9B81-A3BFA566E165}" srcId="{D26F24CE-846C-459A-94CE-0AD9A0F8DAFA}" destId="{28B40625-8655-4DC8-8A2E-2FDF8B23F449}" srcOrd="2" destOrd="0" parTransId="{36D7D3A0-D338-4953-AAEA-FC0A32EDEEAF}" sibTransId="{B894925E-8E97-4E43-B458-E42F725DB9CB}"/>
    <dgm:cxn modelId="{43262740-A349-4FAD-ADE8-54639ACC7ABC}" type="presOf" srcId="{29100BD5-5B8C-4D38-8A17-B5637638B31B}" destId="{F9FB9691-E8DC-47D9-8EC7-36188802EE7A}" srcOrd="0" destOrd="1" presId="urn:microsoft.com/office/officeart/2005/8/layout/vList5"/>
    <dgm:cxn modelId="{ECBB9F5B-AE96-492B-AE25-11F4E8E06233}" srcId="{AAC5E335-C226-48F4-ADB5-D4A2D48301FA}" destId="{9D6B6473-AD3E-4777-9E7A-B96223707963}" srcOrd="2" destOrd="0" parTransId="{4FDAEB06-87E8-4148-AB23-D17671647763}" sibTransId="{6BBDB746-70F3-4CE8-B925-FDB825D3D536}"/>
    <dgm:cxn modelId="{F80C235C-E8A5-4D4D-B638-C0E127BD28D2}" type="presOf" srcId="{B25D0885-8788-4831-975E-6A64B1BCCABB}" destId="{2F01F5D1-A617-47DF-B93D-8543E8827864}" srcOrd="0" destOrd="0" presId="urn:microsoft.com/office/officeart/2005/8/layout/vList5"/>
    <dgm:cxn modelId="{FA6DA761-40D9-4A6C-AC08-9DE6079EA5C1}" type="presOf" srcId="{78DF3B3E-57BD-4821-9FBF-07B3364D0564}" destId="{E4B68B68-8138-4D18-99B5-F946C3037ABB}" srcOrd="0" destOrd="0" presId="urn:microsoft.com/office/officeart/2005/8/layout/vList5"/>
    <dgm:cxn modelId="{F4668B6E-D01F-4629-BA69-CAB1DEABBB3F}" srcId="{78DF3B3E-57BD-4821-9FBF-07B3364D0564}" destId="{255B3373-1222-4685-ABE2-CEE7D504EB7B}" srcOrd="1" destOrd="0" parTransId="{5FF7F166-7D17-443B-B842-8D6B24AE081A}" sibTransId="{111D20C1-7614-4C96-805A-B929960D8F9C}"/>
    <dgm:cxn modelId="{36BF8E53-AA88-43F7-9F82-08CC64231445}" srcId="{DBFDD5B1-754D-4DE0-A009-33EB266EF5BD}" destId="{29100BD5-5B8C-4D38-8A17-B5637638B31B}" srcOrd="1" destOrd="0" parTransId="{C158FEBD-610E-48F9-8EE2-99FDA8EA233F}" sibTransId="{FBC5BBCA-C451-4264-9F34-4740D01B74DD}"/>
    <dgm:cxn modelId="{0374EF5A-3C1B-4DCF-9716-AEE9C3FB485B}" srcId="{7660832F-4F58-4086-B188-C2043CDA6C40}" destId="{D26F24CE-846C-459A-94CE-0AD9A0F8DAFA}" srcOrd="3" destOrd="0" parTransId="{2E83F950-5156-4DAE-8F3E-C3A84E325D62}" sibTransId="{9D9CCDC2-379E-4714-A22D-7D44B5F8398E}"/>
    <dgm:cxn modelId="{99F7F587-EC92-4F0B-BE02-B4CF9A2DEFCF}" srcId="{B25D0885-8788-4831-975E-6A64B1BCCABB}" destId="{80607805-5D0F-49D2-8512-E2A5F1E0FDDA}" srcOrd="4" destOrd="0" parTransId="{BEC47C26-B90B-4332-8AC3-0773C080F46D}" sibTransId="{DAB28C9D-87E3-4981-B4AC-CE0B6AA1D286}"/>
    <dgm:cxn modelId="{6423338A-F469-4566-A076-08780AF79796}" srcId="{7660832F-4F58-4086-B188-C2043CDA6C40}" destId="{DBFDD5B1-754D-4DE0-A009-33EB266EF5BD}" srcOrd="1" destOrd="0" parTransId="{07EE0DCB-6A8B-4C3F-B97A-EB1E3ABD374E}" sibTransId="{932FFE6F-70E9-4141-ABF3-04BD1E66EA09}"/>
    <dgm:cxn modelId="{6F3C618D-BA76-453E-8476-E63E94960FB2}" srcId="{7660832F-4F58-4086-B188-C2043CDA6C40}" destId="{B25D0885-8788-4831-975E-6A64B1BCCABB}" srcOrd="2" destOrd="0" parTransId="{F545C88E-1F59-4203-824D-A05AF3A372DE}" sibTransId="{CB91D45A-2D96-441B-B943-A393A537AB65}"/>
    <dgm:cxn modelId="{2B0CFD99-7A69-423F-80A3-83553F783A99}" srcId="{B25D0885-8788-4831-975E-6A64B1BCCABB}" destId="{B0995F8C-B195-408F-8310-D85EE502E637}" srcOrd="1" destOrd="0" parTransId="{6B9DEBB7-A4FD-4093-9EED-632FD6D2430E}" sibTransId="{497C7645-EDC1-4AF1-8709-9007B5C894B3}"/>
    <dgm:cxn modelId="{B1B8F79E-60E2-4490-902D-BFAC1BE56222}" srcId="{B25D0885-8788-4831-975E-6A64B1BCCABB}" destId="{381B1463-D614-4E21-ABB7-F6F97E4E0A8D}" srcOrd="0" destOrd="0" parTransId="{83AD6715-2242-4C03-A104-53D604B87185}" sibTransId="{649C83EF-997B-4CA0-9439-65563C3A8914}"/>
    <dgm:cxn modelId="{39FA909F-9F3F-4545-9AAC-E77756BD9059}" srcId="{AAC5E335-C226-48F4-ADB5-D4A2D48301FA}" destId="{8AC525D6-C9F0-4F21-82B5-938E97908D5E}" srcOrd="1" destOrd="0" parTransId="{CAC2B4B1-FF07-403E-AB35-5128C9D9F0D1}" sibTransId="{8152B38C-BC94-4ECF-B023-21C831C1611D}"/>
    <dgm:cxn modelId="{2A464EA3-24B1-4DD8-A174-29FCD2D47E5E}" type="presOf" srcId="{AAC5E335-C226-48F4-ADB5-D4A2D48301FA}" destId="{193A10CC-25A4-4D8A-9AF7-92B00457F31D}" srcOrd="0" destOrd="0" presId="urn:microsoft.com/office/officeart/2005/8/layout/vList5"/>
    <dgm:cxn modelId="{2DD47AA3-BC37-4CFD-996A-0D2BDB9796A8}" srcId="{D26F24CE-846C-459A-94CE-0AD9A0F8DAFA}" destId="{D41F2141-4E88-4E27-8F5A-41F2E5A289A6}" srcOrd="4" destOrd="0" parTransId="{AA89D8F1-1CD1-4899-B281-C5F0D74BFE74}" sibTransId="{505CDCC8-6FA6-4010-B3EB-1C6C7161A510}"/>
    <dgm:cxn modelId="{4E9AA8A5-AAA7-40DD-81A0-A145910A6310}" type="presOf" srcId="{D26F24CE-846C-459A-94CE-0AD9A0F8DAFA}" destId="{926E7FB0-D2B2-437F-9102-45435513E994}" srcOrd="0" destOrd="0" presId="urn:microsoft.com/office/officeart/2005/8/layout/vList5"/>
    <dgm:cxn modelId="{E05C72AA-3488-45B5-9B59-75B8B27630ED}" type="presOf" srcId="{D19E8DFB-98F0-4B6E-ADE2-790A85D5C4C6}" destId="{B503D3B6-9E52-4F30-9657-A40B677FA401}" srcOrd="0" destOrd="2" presId="urn:microsoft.com/office/officeart/2005/8/layout/vList5"/>
    <dgm:cxn modelId="{7AFE12B6-55DA-45C4-A045-67E3D9FF5647}" type="presOf" srcId="{64905AF1-C8A3-4E9F-BF6D-AD2F01EE75CE}" destId="{ADB7DF17-E1EF-4D0C-8B3D-467D494A2B8B}" srcOrd="0" destOrd="0" presId="urn:microsoft.com/office/officeart/2005/8/layout/vList5"/>
    <dgm:cxn modelId="{FEBB51C2-195D-4535-A7E2-FB77A0ABB116}" type="presOf" srcId="{BD974623-9FDC-46A9-9D03-873E0CC2BF25}" destId="{F9FB9691-E8DC-47D9-8EC7-36188802EE7A}" srcOrd="0" destOrd="0" presId="urn:microsoft.com/office/officeart/2005/8/layout/vList5"/>
    <dgm:cxn modelId="{AF3C62CD-B80C-4F54-9382-38DEE7A68045}" type="presOf" srcId="{AC8DC172-5F76-4535-BC2A-03DF2149114F}" destId="{C399CCD7-F3C1-483B-B39D-4650C9997743}" srcOrd="0" destOrd="0" presId="urn:microsoft.com/office/officeart/2005/8/layout/vList5"/>
    <dgm:cxn modelId="{0B6563D3-5F5E-4C78-8A28-141E88850872}" srcId="{B25D0885-8788-4831-975E-6A64B1BCCABB}" destId="{6785AE0A-DB32-44D7-9367-1774C90D2DCE}" srcOrd="5" destOrd="0" parTransId="{2F8B647E-52C5-430B-A602-20BBE94713B8}" sibTransId="{00B1FD0A-F3F3-4A63-8BE7-DF00D2A4F559}"/>
    <dgm:cxn modelId="{58D7DBD6-9F2A-4BBF-90D4-E8E019D40E11}" type="presOf" srcId="{DBFDD5B1-754D-4DE0-A009-33EB266EF5BD}" destId="{71F9603B-91CA-4FA2-B14B-EF61E90DA95C}" srcOrd="0" destOrd="0" presId="urn:microsoft.com/office/officeart/2005/8/layout/vList5"/>
    <dgm:cxn modelId="{6A2CF5D8-E524-458C-888E-3AE717B985B0}" type="presOf" srcId="{381B1463-D614-4E21-ABB7-F6F97E4E0A8D}" destId="{B503D3B6-9E52-4F30-9657-A40B677FA401}" srcOrd="0" destOrd="0" presId="urn:microsoft.com/office/officeart/2005/8/layout/vList5"/>
    <dgm:cxn modelId="{63A786DA-235B-42EC-BBE9-19E04DD778D7}" type="presOf" srcId="{9D6B6473-AD3E-4777-9E7A-B96223707963}" destId="{C399CCD7-F3C1-483B-B39D-4650C9997743}" srcOrd="0" destOrd="2" presId="urn:microsoft.com/office/officeart/2005/8/layout/vList5"/>
    <dgm:cxn modelId="{D1D93DDD-8189-42FD-A8E9-3AEE283DEC7F}" type="presOf" srcId="{80607805-5D0F-49D2-8512-E2A5F1E0FDDA}" destId="{B503D3B6-9E52-4F30-9657-A40B677FA401}" srcOrd="0" destOrd="4" presId="urn:microsoft.com/office/officeart/2005/8/layout/vList5"/>
    <dgm:cxn modelId="{6DCB82DF-C72C-4B34-8775-20CCE7281B90}" srcId="{B25D0885-8788-4831-975E-6A64B1BCCABB}" destId="{D19E8DFB-98F0-4B6E-ADE2-790A85D5C4C6}" srcOrd="2" destOrd="0" parTransId="{FBBE8B93-B0DB-4B25-97D1-C00C6DFC36AC}" sibTransId="{372E21E5-E9EA-42B5-AB57-37EDF500DDAB}"/>
    <dgm:cxn modelId="{7B243FE0-87CF-4CA9-AB67-D27A4A797272}" type="presOf" srcId="{B0995F8C-B195-408F-8310-D85EE502E637}" destId="{B503D3B6-9E52-4F30-9657-A40B677FA401}" srcOrd="0" destOrd="1" presId="urn:microsoft.com/office/officeart/2005/8/layout/vList5"/>
    <dgm:cxn modelId="{E47379E0-9D0F-4B2B-B508-3834435DF2DD}" srcId="{7660832F-4F58-4086-B188-C2043CDA6C40}" destId="{AAC5E335-C226-48F4-ADB5-D4A2D48301FA}" srcOrd="4" destOrd="0" parTransId="{F51515D3-DCFC-4F34-BDAB-13496E909037}" sibTransId="{40E46ED0-4354-4E1D-8890-4DAA4A568771}"/>
    <dgm:cxn modelId="{3734FDE0-9561-4533-A047-56299668D0D2}" type="presOf" srcId="{7660832F-4F58-4086-B188-C2043CDA6C40}" destId="{6C99CE11-9180-4CC1-BB27-B0C916F3BF71}" srcOrd="0" destOrd="0" presId="urn:microsoft.com/office/officeart/2005/8/layout/vList5"/>
    <dgm:cxn modelId="{B39F16E2-6640-49DF-836F-61EF21D588DD}" type="presOf" srcId="{992711EE-B4C8-48AF-8D92-A5C8993F8657}" destId="{ADB7DF17-E1EF-4D0C-8B3D-467D494A2B8B}" srcOrd="0" destOrd="3" presId="urn:microsoft.com/office/officeart/2005/8/layout/vList5"/>
    <dgm:cxn modelId="{AFC739E8-C4B6-4DC4-A5C8-FBBC5B37AC76}" srcId="{D26F24CE-846C-459A-94CE-0AD9A0F8DAFA}" destId="{992711EE-B4C8-48AF-8D92-A5C8993F8657}" srcOrd="3" destOrd="0" parTransId="{7B3E8DEC-DDBF-44F2-85D1-E6D0F213C9B6}" sibTransId="{3BAF10A8-3106-4D8D-847F-A07B121CEFAA}"/>
    <dgm:cxn modelId="{05D3D8E9-C11C-4126-B482-D53E49877227}" srcId="{AAC5E335-C226-48F4-ADB5-D4A2D48301FA}" destId="{AC8DC172-5F76-4535-BC2A-03DF2149114F}" srcOrd="0" destOrd="0" parTransId="{5A642CCF-4AD8-4D74-BA39-18DF95180C97}" sibTransId="{6093A184-50C6-4B28-BB20-9CDA4C3067B7}"/>
    <dgm:cxn modelId="{8BF044ED-1A29-4213-98E0-D1EA304DEED0}" type="presOf" srcId="{8E73F868-719B-44D6-A9EB-32B776F27617}" destId="{5D9C5568-7499-40F8-8108-0F45F0EF59C9}" srcOrd="0" destOrd="0" presId="urn:microsoft.com/office/officeart/2005/8/layout/vList5"/>
    <dgm:cxn modelId="{54E420F4-8A4F-4BAE-8497-17CB98C39CF6}" type="presOf" srcId="{8AC525D6-C9F0-4F21-82B5-938E97908D5E}" destId="{C399CCD7-F3C1-483B-B39D-4650C9997743}" srcOrd="0" destOrd="1" presId="urn:microsoft.com/office/officeart/2005/8/layout/vList5"/>
    <dgm:cxn modelId="{0D556BF5-456A-4014-8826-4681FD94FD23}" srcId="{B25D0885-8788-4831-975E-6A64B1BCCABB}" destId="{50F8D791-61BC-41D3-B440-7A21A50C17CC}" srcOrd="3" destOrd="0" parTransId="{0DF82873-6852-4546-BCCA-7F1EEC4ED8E8}" sibTransId="{FF989976-927B-4D2C-8B99-7F1397BE95C6}"/>
    <dgm:cxn modelId="{2865A5FA-D22A-452F-A466-97EF8044DAD7}" type="presOf" srcId="{28B40625-8655-4DC8-8A2E-2FDF8B23F449}" destId="{ADB7DF17-E1EF-4D0C-8B3D-467D494A2B8B}" srcOrd="0" destOrd="2" presId="urn:microsoft.com/office/officeart/2005/8/layout/vList5"/>
    <dgm:cxn modelId="{F6E67EFC-55B6-4156-8BA4-0DFDE16CC08C}" srcId="{D26F24CE-846C-459A-94CE-0AD9A0F8DAFA}" destId="{00BF3623-58F4-4954-A97C-CCAFEF151869}" srcOrd="1" destOrd="0" parTransId="{1EC3112A-36B9-4D1F-A182-304EEC9C51D3}" sibTransId="{07C70ACA-F429-4221-8731-E6F3F2110DF8}"/>
    <dgm:cxn modelId="{92D226D5-BBDD-4676-9A6B-996F3383816B}" type="presParOf" srcId="{6C99CE11-9180-4CC1-BB27-B0C916F3BF71}" destId="{3EC84387-4D1F-4083-A115-33A1D8854296}" srcOrd="0" destOrd="0" presId="urn:microsoft.com/office/officeart/2005/8/layout/vList5"/>
    <dgm:cxn modelId="{D703CE38-EB65-409B-86D3-100D3746BC8D}" type="presParOf" srcId="{3EC84387-4D1F-4083-A115-33A1D8854296}" destId="{E4B68B68-8138-4D18-99B5-F946C3037ABB}" srcOrd="0" destOrd="0" presId="urn:microsoft.com/office/officeart/2005/8/layout/vList5"/>
    <dgm:cxn modelId="{22AF429A-1C24-4262-A5AC-9B07AFC034E0}" type="presParOf" srcId="{3EC84387-4D1F-4083-A115-33A1D8854296}" destId="{5D9C5568-7499-40F8-8108-0F45F0EF59C9}" srcOrd="1" destOrd="0" presId="urn:microsoft.com/office/officeart/2005/8/layout/vList5"/>
    <dgm:cxn modelId="{DCFAEC89-19B6-4EC9-99C8-EEADB505DD60}" type="presParOf" srcId="{6C99CE11-9180-4CC1-BB27-B0C916F3BF71}" destId="{90F76C8F-54E1-407C-8885-2D6FAEAD3FED}" srcOrd="1" destOrd="0" presId="urn:microsoft.com/office/officeart/2005/8/layout/vList5"/>
    <dgm:cxn modelId="{B20ECF05-C8D4-4018-96F8-A2B3174C3EA5}" type="presParOf" srcId="{6C99CE11-9180-4CC1-BB27-B0C916F3BF71}" destId="{ACFDB023-ECE2-4B9A-98F5-DD6FD3A305B1}" srcOrd="2" destOrd="0" presId="urn:microsoft.com/office/officeart/2005/8/layout/vList5"/>
    <dgm:cxn modelId="{D780645B-7747-4217-9837-DF4F531CBA34}" type="presParOf" srcId="{ACFDB023-ECE2-4B9A-98F5-DD6FD3A305B1}" destId="{71F9603B-91CA-4FA2-B14B-EF61E90DA95C}" srcOrd="0" destOrd="0" presId="urn:microsoft.com/office/officeart/2005/8/layout/vList5"/>
    <dgm:cxn modelId="{3249A6A9-D88D-406E-BBB3-8C655F651C0C}" type="presParOf" srcId="{ACFDB023-ECE2-4B9A-98F5-DD6FD3A305B1}" destId="{F9FB9691-E8DC-47D9-8EC7-36188802EE7A}" srcOrd="1" destOrd="0" presId="urn:microsoft.com/office/officeart/2005/8/layout/vList5"/>
    <dgm:cxn modelId="{06929ED0-B767-4ED2-97AC-3B86DBE900C1}" type="presParOf" srcId="{6C99CE11-9180-4CC1-BB27-B0C916F3BF71}" destId="{6D3AC985-CF26-4E67-89AD-B756D3080968}" srcOrd="3" destOrd="0" presId="urn:microsoft.com/office/officeart/2005/8/layout/vList5"/>
    <dgm:cxn modelId="{12766CD9-B1C4-4824-8987-C4D35C67DD3B}" type="presParOf" srcId="{6C99CE11-9180-4CC1-BB27-B0C916F3BF71}" destId="{D61A18E0-CCDE-4BF8-A114-2A8FF1B2340F}" srcOrd="4" destOrd="0" presId="urn:microsoft.com/office/officeart/2005/8/layout/vList5"/>
    <dgm:cxn modelId="{DD8022CE-7DB3-4AE5-A988-1D870F5678BE}" type="presParOf" srcId="{D61A18E0-CCDE-4BF8-A114-2A8FF1B2340F}" destId="{2F01F5D1-A617-47DF-B93D-8543E8827864}" srcOrd="0" destOrd="0" presId="urn:microsoft.com/office/officeart/2005/8/layout/vList5"/>
    <dgm:cxn modelId="{524B36A9-55BF-418B-99F5-2259F5C07363}" type="presParOf" srcId="{D61A18E0-CCDE-4BF8-A114-2A8FF1B2340F}" destId="{B503D3B6-9E52-4F30-9657-A40B677FA401}" srcOrd="1" destOrd="0" presId="urn:microsoft.com/office/officeart/2005/8/layout/vList5"/>
    <dgm:cxn modelId="{5A8831CF-811E-4855-9DB0-118DA2C95DA6}" type="presParOf" srcId="{6C99CE11-9180-4CC1-BB27-B0C916F3BF71}" destId="{31A70A17-CCE0-435E-8109-D8AC639B7801}" srcOrd="5" destOrd="0" presId="urn:microsoft.com/office/officeart/2005/8/layout/vList5"/>
    <dgm:cxn modelId="{EADCD02A-0D32-456B-9790-023536D3FBFF}" type="presParOf" srcId="{6C99CE11-9180-4CC1-BB27-B0C916F3BF71}" destId="{72EFB38B-9959-47CF-A016-05F26E75BF5F}" srcOrd="6" destOrd="0" presId="urn:microsoft.com/office/officeart/2005/8/layout/vList5"/>
    <dgm:cxn modelId="{DCEEB27C-4D00-463E-B48F-9B835B43DDDA}" type="presParOf" srcId="{72EFB38B-9959-47CF-A016-05F26E75BF5F}" destId="{926E7FB0-D2B2-437F-9102-45435513E994}" srcOrd="0" destOrd="0" presId="urn:microsoft.com/office/officeart/2005/8/layout/vList5"/>
    <dgm:cxn modelId="{7FC264C6-F0D2-49A8-8638-1C7D1D5AA1A9}" type="presParOf" srcId="{72EFB38B-9959-47CF-A016-05F26E75BF5F}" destId="{ADB7DF17-E1EF-4D0C-8B3D-467D494A2B8B}" srcOrd="1" destOrd="0" presId="urn:microsoft.com/office/officeart/2005/8/layout/vList5"/>
    <dgm:cxn modelId="{447F791F-9326-46B1-B838-BB1F5339E6F1}" type="presParOf" srcId="{6C99CE11-9180-4CC1-BB27-B0C916F3BF71}" destId="{D035B5A6-3D90-498B-9587-A4A1C596DAE6}" srcOrd="7" destOrd="0" presId="urn:microsoft.com/office/officeart/2005/8/layout/vList5"/>
    <dgm:cxn modelId="{BD6B3D95-907F-4377-967D-1C2891EC6A15}" type="presParOf" srcId="{6C99CE11-9180-4CC1-BB27-B0C916F3BF71}" destId="{19EBF415-9CB6-49A2-8CEB-2958741C9FE3}" srcOrd="8" destOrd="0" presId="urn:microsoft.com/office/officeart/2005/8/layout/vList5"/>
    <dgm:cxn modelId="{09AF6C36-82F5-4819-B06B-8F6A6125B410}" type="presParOf" srcId="{19EBF415-9CB6-49A2-8CEB-2958741C9FE3}" destId="{193A10CC-25A4-4D8A-9AF7-92B00457F31D}" srcOrd="0" destOrd="0" presId="urn:microsoft.com/office/officeart/2005/8/layout/vList5"/>
    <dgm:cxn modelId="{15F07F23-1A68-40A0-8AED-6D1E2593C524}" type="presParOf" srcId="{19EBF415-9CB6-49A2-8CEB-2958741C9FE3}" destId="{C399CCD7-F3C1-483B-B39D-4650C9997743}" srcOrd="1" destOrd="0" presId="urn:microsoft.com/office/officeart/2005/8/layout/vList5"/>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20C37F9-16B5-42B3-B597-EBFD1B7045EC}" type="doc">
      <dgm:prSet loTypeId="urn:microsoft.com/office/officeart/2005/8/layout/hierarchy1" loCatId="hierarchy" qsTypeId="urn:microsoft.com/office/officeart/2005/8/quickstyle/simple1" qsCatId="simple" csTypeId="urn:microsoft.com/office/officeart/2005/8/colors/colorful1#2" csCatId="colorful" phldr="1"/>
      <dgm:spPr/>
      <dgm:t>
        <a:bodyPr/>
        <a:lstStyle/>
        <a:p>
          <a:pPr rtl="1"/>
          <a:endParaRPr lang="ar-SA"/>
        </a:p>
      </dgm:t>
    </dgm:pt>
    <dgm:pt modelId="{E19E3548-81BB-4275-B234-0ED68EFBDC6E}">
      <dgm:prSet phldrT="[Text]" custT="1"/>
      <dgm:spPr/>
      <dgm:t>
        <a:bodyPr/>
        <a:lstStyle/>
        <a:p>
          <a:pPr rtl="1"/>
          <a:r>
            <a:rPr lang="en-US" sz="1600" dirty="0"/>
            <a:t>Mechanical event </a:t>
          </a:r>
          <a:endParaRPr lang="ar-SA" sz="1600" dirty="0"/>
        </a:p>
      </dgm:t>
    </dgm:pt>
    <dgm:pt modelId="{F51734FE-B4A2-493C-99D2-78EFA9F39590}" type="parTrans" cxnId="{A53FD631-112D-439F-8388-14A9A0755202}">
      <dgm:prSet/>
      <dgm:spPr/>
      <dgm:t>
        <a:bodyPr/>
        <a:lstStyle/>
        <a:p>
          <a:pPr rtl="1"/>
          <a:endParaRPr lang="ar-SA"/>
        </a:p>
      </dgm:t>
    </dgm:pt>
    <dgm:pt modelId="{65497F8E-D181-4CC9-A4BB-323CF5EC22D0}" type="sibTrans" cxnId="{A53FD631-112D-439F-8388-14A9A0755202}">
      <dgm:prSet/>
      <dgm:spPr/>
      <dgm:t>
        <a:bodyPr/>
        <a:lstStyle/>
        <a:p>
          <a:pPr rtl="1"/>
          <a:endParaRPr lang="ar-SA"/>
        </a:p>
      </dgm:t>
    </dgm:pt>
    <dgm:pt modelId="{D9886407-888E-4062-9EEA-6CF168AF26BB}">
      <dgm:prSet phldrT="[Text]" custT="1"/>
      <dgm:spPr/>
      <dgm:t>
        <a:bodyPr/>
        <a:lstStyle/>
        <a:p>
          <a:pPr rtl="1"/>
          <a:r>
            <a:rPr lang="en-US" sz="1600" dirty="0"/>
            <a:t>Ventricular diastole</a:t>
          </a:r>
          <a:endParaRPr lang="ar-SA" sz="1600" dirty="0"/>
        </a:p>
      </dgm:t>
    </dgm:pt>
    <dgm:pt modelId="{97B04D2D-922C-4733-A7A2-86BF789D1673}" type="parTrans" cxnId="{88FAC7F5-5933-48DD-873B-523BC72D3895}">
      <dgm:prSet/>
      <dgm:spPr/>
      <dgm:t>
        <a:bodyPr/>
        <a:lstStyle/>
        <a:p>
          <a:pPr rtl="1"/>
          <a:endParaRPr lang="ar-SA"/>
        </a:p>
      </dgm:t>
    </dgm:pt>
    <dgm:pt modelId="{D1BFE4F9-B775-42D5-9B7D-47D23BB24093}" type="sibTrans" cxnId="{88FAC7F5-5933-48DD-873B-523BC72D3895}">
      <dgm:prSet/>
      <dgm:spPr/>
      <dgm:t>
        <a:bodyPr/>
        <a:lstStyle/>
        <a:p>
          <a:pPr rtl="1"/>
          <a:endParaRPr lang="ar-SA"/>
        </a:p>
      </dgm:t>
    </dgm:pt>
    <dgm:pt modelId="{31EE6286-CEA6-4535-8F16-F204EFB27E20}">
      <dgm:prSet phldrT="[Text]" custT="1"/>
      <dgm:spPr/>
      <dgm:t>
        <a:bodyPr/>
        <a:lstStyle/>
        <a:p>
          <a:pPr rtl="1"/>
          <a:r>
            <a:rPr lang="en-US" sz="1200" dirty="0" err="1"/>
            <a:t>Protodiastole</a:t>
          </a:r>
          <a:r>
            <a:rPr lang="en-US" sz="1200" dirty="0"/>
            <a:t>*</a:t>
          </a:r>
          <a:endParaRPr lang="ar-SA" sz="1200" dirty="0"/>
        </a:p>
      </dgm:t>
    </dgm:pt>
    <dgm:pt modelId="{4FAF917B-5655-4096-9AEF-49760A65E93D}" type="parTrans" cxnId="{1DE29078-02C9-4B66-8A40-019AC50B1DBA}">
      <dgm:prSet/>
      <dgm:spPr/>
      <dgm:t>
        <a:bodyPr/>
        <a:lstStyle/>
        <a:p>
          <a:pPr rtl="1"/>
          <a:endParaRPr lang="ar-SA"/>
        </a:p>
      </dgm:t>
    </dgm:pt>
    <dgm:pt modelId="{3F40093F-791B-4B10-AD1D-95D65F5D8CA9}" type="sibTrans" cxnId="{1DE29078-02C9-4B66-8A40-019AC50B1DBA}">
      <dgm:prSet/>
      <dgm:spPr/>
      <dgm:t>
        <a:bodyPr/>
        <a:lstStyle/>
        <a:p>
          <a:pPr rtl="1"/>
          <a:endParaRPr lang="ar-SA"/>
        </a:p>
      </dgm:t>
    </dgm:pt>
    <dgm:pt modelId="{D45D5D4F-9296-496E-B912-81A467F42560}">
      <dgm:prSet phldrT="[Text]" custT="1"/>
      <dgm:spPr/>
      <dgm:t>
        <a:bodyPr/>
        <a:lstStyle/>
        <a:p>
          <a:pPr rtl="1"/>
          <a:r>
            <a:rPr lang="en-US" sz="1400" dirty="0"/>
            <a:t>Isometric relaxation phase </a:t>
          </a:r>
          <a:endParaRPr lang="ar-SA" sz="1400" dirty="0"/>
        </a:p>
      </dgm:t>
    </dgm:pt>
    <dgm:pt modelId="{09BD5465-C2B5-4B02-95AD-0AEBBC0E4546}" type="parTrans" cxnId="{CBCF63F0-91F3-4FD5-914E-104F28422FE6}">
      <dgm:prSet/>
      <dgm:spPr/>
      <dgm:t>
        <a:bodyPr/>
        <a:lstStyle/>
        <a:p>
          <a:pPr rtl="1"/>
          <a:endParaRPr lang="ar-SA"/>
        </a:p>
      </dgm:t>
    </dgm:pt>
    <dgm:pt modelId="{C85CA196-5EC0-475B-9C9A-89E774887514}" type="sibTrans" cxnId="{CBCF63F0-91F3-4FD5-914E-104F28422FE6}">
      <dgm:prSet/>
      <dgm:spPr/>
      <dgm:t>
        <a:bodyPr/>
        <a:lstStyle/>
        <a:p>
          <a:pPr rtl="1"/>
          <a:endParaRPr lang="ar-SA"/>
        </a:p>
      </dgm:t>
    </dgm:pt>
    <dgm:pt modelId="{05F30B69-0869-42BB-8BD5-9081101CDA78}">
      <dgm:prSet phldrT="[Text]" custT="1"/>
      <dgm:spPr/>
      <dgm:t>
        <a:bodyPr/>
        <a:lstStyle/>
        <a:p>
          <a:pPr rtl="1"/>
          <a:r>
            <a:rPr lang="en-US" sz="1600" dirty="0"/>
            <a:t>Ventricular systole </a:t>
          </a:r>
          <a:endParaRPr lang="ar-SA" sz="1600" dirty="0"/>
        </a:p>
      </dgm:t>
    </dgm:pt>
    <dgm:pt modelId="{B937F2C8-CCD6-4054-AE24-EBFBB1DB1CB2}" type="parTrans" cxnId="{D1BF6D09-757D-428C-BD40-96FF461F0DA5}">
      <dgm:prSet/>
      <dgm:spPr/>
      <dgm:t>
        <a:bodyPr/>
        <a:lstStyle/>
        <a:p>
          <a:pPr rtl="1"/>
          <a:endParaRPr lang="ar-SA"/>
        </a:p>
      </dgm:t>
    </dgm:pt>
    <dgm:pt modelId="{8D9FE7DD-964D-45F4-A6A7-7FAB1603F6AA}" type="sibTrans" cxnId="{D1BF6D09-757D-428C-BD40-96FF461F0DA5}">
      <dgm:prSet/>
      <dgm:spPr/>
      <dgm:t>
        <a:bodyPr/>
        <a:lstStyle/>
        <a:p>
          <a:pPr rtl="1"/>
          <a:endParaRPr lang="ar-SA"/>
        </a:p>
      </dgm:t>
    </dgm:pt>
    <dgm:pt modelId="{2C503764-B31C-4CFA-A69B-75E3AF33C339}">
      <dgm:prSet phldrT="[Text]" custT="1"/>
      <dgm:spPr/>
      <dgm:t>
        <a:bodyPr/>
        <a:lstStyle/>
        <a:p>
          <a:pPr rtl="1"/>
          <a:r>
            <a:rPr lang="en-US" sz="1600" dirty="0"/>
            <a:t>Isometric contraction phase</a:t>
          </a:r>
          <a:endParaRPr lang="ar-SA" sz="1600" dirty="0"/>
        </a:p>
      </dgm:t>
    </dgm:pt>
    <dgm:pt modelId="{2C0E0A3C-CB1E-4C33-A5D7-B5136934FBA7}" type="parTrans" cxnId="{E7F4151B-D048-4310-B289-29C82D3F6CC1}">
      <dgm:prSet/>
      <dgm:spPr/>
      <dgm:t>
        <a:bodyPr/>
        <a:lstStyle/>
        <a:p>
          <a:pPr rtl="1"/>
          <a:endParaRPr lang="ar-SA"/>
        </a:p>
      </dgm:t>
    </dgm:pt>
    <dgm:pt modelId="{F7CA588E-30C7-47EA-B174-8321B2CC802C}" type="sibTrans" cxnId="{E7F4151B-D048-4310-B289-29C82D3F6CC1}">
      <dgm:prSet/>
      <dgm:spPr/>
      <dgm:t>
        <a:bodyPr/>
        <a:lstStyle/>
        <a:p>
          <a:pPr rtl="1"/>
          <a:endParaRPr lang="ar-SA"/>
        </a:p>
      </dgm:t>
    </dgm:pt>
    <dgm:pt modelId="{F2F913DE-A58A-47CB-9B1B-1D54DB435F93}">
      <dgm:prSet custT="1"/>
      <dgm:spPr/>
      <dgm:t>
        <a:bodyPr/>
        <a:lstStyle/>
        <a:p>
          <a:pPr rtl="1"/>
          <a:r>
            <a:rPr lang="en-US" sz="1600" dirty="0"/>
            <a:t>Early ventricular diastole </a:t>
          </a:r>
          <a:endParaRPr lang="ar-SA" sz="1600" dirty="0"/>
        </a:p>
      </dgm:t>
    </dgm:pt>
    <dgm:pt modelId="{494D7B13-9207-4A40-B977-150A05E0A9BD}" type="parTrans" cxnId="{1A25F08F-13D9-4E19-B4BB-79591186A20B}">
      <dgm:prSet/>
      <dgm:spPr/>
      <dgm:t>
        <a:bodyPr/>
        <a:lstStyle/>
        <a:p>
          <a:endParaRPr lang="en-US"/>
        </a:p>
      </dgm:t>
    </dgm:pt>
    <dgm:pt modelId="{A21740AA-3717-4439-9E4F-86E686800274}" type="sibTrans" cxnId="{1A25F08F-13D9-4E19-B4BB-79591186A20B}">
      <dgm:prSet/>
      <dgm:spPr/>
      <dgm:t>
        <a:bodyPr/>
        <a:lstStyle/>
        <a:p>
          <a:endParaRPr lang="en-US"/>
        </a:p>
      </dgm:t>
    </dgm:pt>
    <dgm:pt modelId="{69F878E4-5AF7-4D89-AAE4-2D6A7DDD2F5D}">
      <dgm:prSet custT="1"/>
      <dgm:spPr/>
      <dgm:t>
        <a:bodyPr/>
        <a:lstStyle/>
        <a:p>
          <a:pPr rtl="1"/>
          <a:r>
            <a:rPr lang="en-US" sz="1600" dirty="0"/>
            <a:t>7</a:t>
          </a:r>
          <a:endParaRPr lang="ar-SA" sz="1600" dirty="0"/>
        </a:p>
      </dgm:t>
    </dgm:pt>
    <dgm:pt modelId="{386F56B9-6A4D-4D26-B616-6316D6BBC144}" type="parTrans" cxnId="{5718FC34-CDA8-4C29-80F8-9BB6D5C92B6D}">
      <dgm:prSet/>
      <dgm:spPr/>
      <dgm:t>
        <a:bodyPr/>
        <a:lstStyle/>
        <a:p>
          <a:endParaRPr lang="en-US"/>
        </a:p>
      </dgm:t>
    </dgm:pt>
    <dgm:pt modelId="{AF9537B5-99FE-4950-BABA-C35199F4CD4F}" type="sibTrans" cxnId="{5718FC34-CDA8-4C29-80F8-9BB6D5C92B6D}">
      <dgm:prSet/>
      <dgm:spPr/>
      <dgm:t>
        <a:bodyPr/>
        <a:lstStyle/>
        <a:p>
          <a:endParaRPr lang="en-US"/>
        </a:p>
      </dgm:t>
    </dgm:pt>
    <dgm:pt modelId="{A9A4A0AC-AB0B-499B-8F9E-FED2698EB1E0}">
      <dgm:prSet custT="1"/>
      <dgm:spPr/>
      <dgm:t>
        <a:bodyPr/>
        <a:lstStyle/>
        <a:p>
          <a:pPr rtl="1"/>
          <a:r>
            <a:rPr lang="en-US" sz="1600" dirty="0"/>
            <a:t>Early ventricular diastole </a:t>
          </a:r>
          <a:endParaRPr lang="ar-SA" sz="1600" dirty="0"/>
        </a:p>
      </dgm:t>
    </dgm:pt>
    <dgm:pt modelId="{A4A185EC-277A-456B-96E9-0E084464B19D}" type="parTrans" cxnId="{7DF4A703-BB90-4F83-A9E2-C83D9314FACE}">
      <dgm:prSet/>
      <dgm:spPr/>
      <dgm:t>
        <a:bodyPr/>
        <a:lstStyle/>
        <a:p>
          <a:pPr rtl="1"/>
          <a:endParaRPr lang="ar-SA"/>
        </a:p>
      </dgm:t>
    </dgm:pt>
    <dgm:pt modelId="{6B466C38-B4FC-4A9D-9D20-3D770CAA9914}" type="sibTrans" cxnId="{7DF4A703-BB90-4F83-A9E2-C83D9314FACE}">
      <dgm:prSet/>
      <dgm:spPr/>
      <dgm:t>
        <a:bodyPr/>
        <a:lstStyle/>
        <a:p>
          <a:pPr rtl="1"/>
          <a:endParaRPr lang="ar-SA"/>
        </a:p>
      </dgm:t>
    </dgm:pt>
    <dgm:pt modelId="{C44EC4F2-0C9E-4DA5-A76F-38A91A1B0D1A}">
      <dgm:prSet custT="1"/>
      <dgm:spPr/>
      <dgm:t>
        <a:bodyPr/>
        <a:lstStyle/>
        <a:p>
          <a:pPr rtl="1"/>
          <a:r>
            <a:rPr lang="en-US" sz="1600" dirty="0"/>
            <a:t>8</a:t>
          </a:r>
          <a:endParaRPr lang="ar-SA" sz="1600" dirty="0"/>
        </a:p>
      </dgm:t>
    </dgm:pt>
    <dgm:pt modelId="{CE4FC76E-81A2-42AB-B7E0-A904F73E8EB7}" type="parTrans" cxnId="{D63091F2-4A91-4141-AF01-F7B0592C2108}">
      <dgm:prSet/>
      <dgm:spPr/>
      <dgm:t>
        <a:bodyPr/>
        <a:lstStyle/>
        <a:p>
          <a:endParaRPr lang="en-US"/>
        </a:p>
      </dgm:t>
    </dgm:pt>
    <dgm:pt modelId="{0724A519-09BE-4619-9595-E28553013740}" type="sibTrans" cxnId="{D63091F2-4A91-4141-AF01-F7B0592C2108}">
      <dgm:prSet/>
      <dgm:spPr/>
      <dgm:t>
        <a:bodyPr/>
        <a:lstStyle/>
        <a:p>
          <a:endParaRPr lang="en-US"/>
        </a:p>
      </dgm:t>
    </dgm:pt>
    <dgm:pt modelId="{C9F4F299-CAF3-452F-B8DD-05A964B84673}">
      <dgm:prSet custT="1"/>
      <dgm:spPr/>
      <dgm:t>
        <a:bodyPr/>
        <a:lstStyle/>
        <a:p>
          <a:pPr rtl="1"/>
          <a:r>
            <a:rPr lang="en-US" sz="1600" dirty="0"/>
            <a:t>Rapid filling phase </a:t>
          </a:r>
          <a:endParaRPr lang="ar-SA" sz="1600" dirty="0"/>
        </a:p>
      </dgm:t>
    </dgm:pt>
    <dgm:pt modelId="{AB2CE128-B7AC-4E66-9EB4-EBECBF2711BD}" type="parTrans" cxnId="{A6642FD6-B0E4-4FC0-B610-2B96CF3FBD5F}">
      <dgm:prSet/>
      <dgm:spPr/>
      <dgm:t>
        <a:bodyPr/>
        <a:lstStyle/>
        <a:p>
          <a:endParaRPr lang="en-US"/>
        </a:p>
      </dgm:t>
    </dgm:pt>
    <dgm:pt modelId="{95F1CE75-7B28-4AD1-8CED-F180B12A15DE}" type="sibTrans" cxnId="{A6642FD6-B0E4-4FC0-B610-2B96CF3FBD5F}">
      <dgm:prSet/>
      <dgm:spPr/>
      <dgm:t>
        <a:bodyPr/>
        <a:lstStyle/>
        <a:p>
          <a:endParaRPr lang="en-US"/>
        </a:p>
      </dgm:t>
    </dgm:pt>
    <dgm:pt modelId="{0F727A8C-B52A-4DEA-B32A-9073FC65F645}">
      <dgm:prSet custT="1"/>
      <dgm:spPr/>
      <dgm:t>
        <a:bodyPr/>
        <a:lstStyle/>
        <a:p>
          <a:pPr rtl="1"/>
          <a:r>
            <a:rPr lang="en-US" sz="1600" dirty="0"/>
            <a:t>Early ventricular diastole </a:t>
          </a:r>
          <a:endParaRPr lang="ar-SA" sz="1600" dirty="0"/>
        </a:p>
      </dgm:t>
    </dgm:pt>
    <dgm:pt modelId="{14D4B327-4D62-4663-B3C6-13E2BFDD0DAC}" type="parTrans" cxnId="{5D29B5B1-86FF-4EF5-8926-0FC912569E06}">
      <dgm:prSet/>
      <dgm:spPr/>
      <dgm:t>
        <a:bodyPr/>
        <a:lstStyle/>
        <a:p>
          <a:pPr rtl="1"/>
          <a:endParaRPr lang="ar-SA"/>
        </a:p>
      </dgm:t>
    </dgm:pt>
    <dgm:pt modelId="{DCC6FBCB-B48D-4251-842D-846C59C9B6F3}" type="sibTrans" cxnId="{5D29B5B1-86FF-4EF5-8926-0FC912569E06}">
      <dgm:prSet/>
      <dgm:spPr/>
      <dgm:t>
        <a:bodyPr/>
        <a:lstStyle/>
        <a:p>
          <a:pPr rtl="1"/>
          <a:endParaRPr lang="ar-SA"/>
        </a:p>
      </dgm:t>
    </dgm:pt>
    <dgm:pt modelId="{163B66F7-07AB-4CC4-B36B-7F66D2D500C8}">
      <dgm:prSet custT="1"/>
      <dgm:spPr/>
      <dgm:t>
        <a:bodyPr/>
        <a:lstStyle/>
        <a:p>
          <a:pPr rtl="1"/>
          <a:r>
            <a:rPr lang="en-US" sz="1600" dirty="0"/>
            <a:t>1</a:t>
          </a:r>
          <a:endParaRPr lang="ar-SA" sz="1600" dirty="0"/>
        </a:p>
      </dgm:t>
    </dgm:pt>
    <dgm:pt modelId="{5A1A6C2B-A6E0-43CD-BB6C-A190795B4CF7}" type="parTrans" cxnId="{14931A88-05BE-49C2-854A-1C73C0C8F2F6}">
      <dgm:prSet/>
      <dgm:spPr/>
      <dgm:t>
        <a:bodyPr/>
        <a:lstStyle/>
        <a:p>
          <a:endParaRPr lang="en-US"/>
        </a:p>
      </dgm:t>
    </dgm:pt>
    <dgm:pt modelId="{69D2422B-CE4D-49EB-B973-68405CAF1874}" type="sibTrans" cxnId="{14931A88-05BE-49C2-854A-1C73C0C8F2F6}">
      <dgm:prSet/>
      <dgm:spPr/>
      <dgm:t>
        <a:bodyPr/>
        <a:lstStyle/>
        <a:p>
          <a:endParaRPr lang="en-US"/>
        </a:p>
      </dgm:t>
    </dgm:pt>
    <dgm:pt modelId="{0C6C442B-FAF4-4F44-9E3B-FE77CA1CD33B}">
      <dgm:prSet custT="1"/>
      <dgm:spPr/>
      <dgm:t>
        <a:bodyPr/>
        <a:lstStyle/>
        <a:p>
          <a:pPr rtl="1"/>
          <a:r>
            <a:rPr lang="en-US" sz="1600" dirty="0"/>
            <a:t>Reduced (slow)filling phase </a:t>
          </a:r>
          <a:endParaRPr lang="ar-SA" sz="1600" dirty="0"/>
        </a:p>
      </dgm:t>
    </dgm:pt>
    <dgm:pt modelId="{844A0B46-706C-4C8D-8E83-7C06A3343F43}" type="parTrans" cxnId="{15AEBB05-4514-4B58-8DBC-25641530D799}">
      <dgm:prSet/>
      <dgm:spPr/>
      <dgm:t>
        <a:bodyPr/>
        <a:lstStyle/>
        <a:p>
          <a:endParaRPr lang="en-US"/>
        </a:p>
      </dgm:t>
    </dgm:pt>
    <dgm:pt modelId="{FD981E3A-01F0-4F68-95E1-79E65C0A6287}" type="sibTrans" cxnId="{15AEBB05-4514-4B58-8DBC-25641530D799}">
      <dgm:prSet/>
      <dgm:spPr/>
      <dgm:t>
        <a:bodyPr/>
        <a:lstStyle/>
        <a:p>
          <a:endParaRPr lang="en-US"/>
        </a:p>
      </dgm:t>
    </dgm:pt>
    <dgm:pt modelId="{DE370FC6-A6BA-4364-AB56-DA5A7DB2A157}">
      <dgm:prSet custT="1"/>
      <dgm:spPr/>
      <dgm:t>
        <a:bodyPr/>
        <a:lstStyle/>
        <a:p>
          <a:pPr rtl="1"/>
          <a:r>
            <a:rPr lang="en-US" sz="1600" dirty="0"/>
            <a:t>Mid  ventricular diastole </a:t>
          </a:r>
          <a:endParaRPr lang="ar-SA" sz="1600" dirty="0"/>
        </a:p>
      </dgm:t>
    </dgm:pt>
    <dgm:pt modelId="{9EF18975-D6EB-4A9C-80EA-839C607F4558}" type="parTrans" cxnId="{0C8892DC-C425-47C9-8EA0-13D5280A8B78}">
      <dgm:prSet/>
      <dgm:spPr/>
      <dgm:t>
        <a:bodyPr/>
        <a:lstStyle/>
        <a:p>
          <a:pPr rtl="1"/>
          <a:endParaRPr lang="ar-SA"/>
        </a:p>
      </dgm:t>
    </dgm:pt>
    <dgm:pt modelId="{46AB5B8C-E66F-4160-98E0-FA4CC1D8340F}" type="sibTrans" cxnId="{0C8892DC-C425-47C9-8EA0-13D5280A8B78}">
      <dgm:prSet/>
      <dgm:spPr/>
      <dgm:t>
        <a:bodyPr/>
        <a:lstStyle/>
        <a:p>
          <a:pPr rtl="1"/>
          <a:endParaRPr lang="ar-SA"/>
        </a:p>
      </dgm:t>
    </dgm:pt>
    <dgm:pt modelId="{B4BA0579-BD71-4C15-83E9-B93E50E746BE}">
      <dgm:prSet custT="1"/>
      <dgm:spPr/>
      <dgm:t>
        <a:bodyPr/>
        <a:lstStyle/>
        <a:p>
          <a:pPr rtl="1"/>
          <a:r>
            <a:rPr lang="en-US" sz="1600" dirty="0"/>
            <a:t>2</a:t>
          </a:r>
          <a:endParaRPr lang="ar-SA" sz="1600" dirty="0"/>
        </a:p>
      </dgm:t>
    </dgm:pt>
    <dgm:pt modelId="{1B463F94-7071-4294-98E6-1A6C696E729C}" type="parTrans" cxnId="{F8175A2E-AA04-49B3-8D8D-41B90A4F229B}">
      <dgm:prSet/>
      <dgm:spPr/>
      <dgm:t>
        <a:bodyPr/>
        <a:lstStyle/>
        <a:p>
          <a:endParaRPr lang="en-US"/>
        </a:p>
      </dgm:t>
    </dgm:pt>
    <dgm:pt modelId="{EEF0F530-00CC-4F4D-A649-BDA16792A1C9}" type="sibTrans" cxnId="{F8175A2E-AA04-49B3-8D8D-41B90A4F229B}">
      <dgm:prSet/>
      <dgm:spPr/>
      <dgm:t>
        <a:bodyPr/>
        <a:lstStyle/>
        <a:p>
          <a:endParaRPr lang="en-US"/>
        </a:p>
      </dgm:t>
    </dgm:pt>
    <dgm:pt modelId="{35784AC4-FDC8-41AA-B800-7B6EA06294D9}">
      <dgm:prSet custT="1"/>
      <dgm:spPr/>
      <dgm:t>
        <a:bodyPr/>
        <a:lstStyle/>
        <a:p>
          <a:pPr rtl="1"/>
          <a:r>
            <a:rPr lang="en-US" sz="1600" dirty="0"/>
            <a:t>Atrial systole</a:t>
          </a:r>
          <a:endParaRPr lang="ar-SA" sz="1600" dirty="0"/>
        </a:p>
      </dgm:t>
    </dgm:pt>
    <dgm:pt modelId="{61A9D634-A9CB-4EA3-A960-54A7ED447341}" type="parTrans" cxnId="{C8ADA34A-DC87-4662-A52F-F109E3AFC23F}">
      <dgm:prSet/>
      <dgm:spPr/>
      <dgm:t>
        <a:bodyPr/>
        <a:lstStyle/>
        <a:p>
          <a:endParaRPr lang="en-US"/>
        </a:p>
      </dgm:t>
    </dgm:pt>
    <dgm:pt modelId="{6B694AC5-47BC-45A7-A905-1F5C57F3D4CD}" type="sibTrans" cxnId="{C8ADA34A-DC87-4662-A52F-F109E3AFC23F}">
      <dgm:prSet/>
      <dgm:spPr/>
      <dgm:t>
        <a:bodyPr/>
        <a:lstStyle/>
        <a:p>
          <a:endParaRPr lang="en-US"/>
        </a:p>
      </dgm:t>
    </dgm:pt>
    <dgm:pt modelId="{58113A17-0D4A-497B-8613-302959756BA4}">
      <dgm:prSet custT="1"/>
      <dgm:spPr/>
      <dgm:t>
        <a:bodyPr/>
        <a:lstStyle/>
        <a:p>
          <a:pPr rtl="1"/>
          <a:r>
            <a:rPr lang="en-US" sz="1600" dirty="0"/>
            <a:t>Late ventricular diastole </a:t>
          </a:r>
          <a:endParaRPr lang="ar-SA" sz="1600" dirty="0"/>
        </a:p>
      </dgm:t>
    </dgm:pt>
    <dgm:pt modelId="{8D5C1ED0-086C-4A55-B31E-7916BDDBB4A9}" type="parTrans" cxnId="{60093A3D-3BA8-4234-A64A-6665C0786DC8}">
      <dgm:prSet/>
      <dgm:spPr/>
      <dgm:t>
        <a:bodyPr/>
        <a:lstStyle/>
        <a:p>
          <a:pPr rtl="1"/>
          <a:endParaRPr lang="ar-SA"/>
        </a:p>
      </dgm:t>
    </dgm:pt>
    <dgm:pt modelId="{9CC2E4DB-7057-40DC-8C05-F35CDFA4ECE3}" type="sibTrans" cxnId="{60093A3D-3BA8-4234-A64A-6665C0786DC8}">
      <dgm:prSet/>
      <dgm:spPr/>
      <dgm:t>
        <a:bodyPr/>
        <a:lstStyle/>
        <a:p>
          <a:pPr rtl="1"/>
          <a:endParaRPr lang="ar-SA"/>
        </a:p>
      </dgm:t>
    </dgm:pt>
    <dgm:pt modelId="{237C8E55-FAC3-4A4F-8EB5-CF5FD259F636}">
      <dgm:prSet custT="1"/>
      <dgm:spPr/>
      <dgm:t>
        <a:bodyPr/>
        <a:lstStyle/>
        <a:p>
          <a:pPr rtl="1"/>
          <a:r>
            <a:rPr lang="en-US" sz="1600" dirty="0"/>
            <a:t>3</a:t>
          </a:r>
          <a:endParaRPr lang="ar-SA" sz="1600" dirty="0"/>
        </a:p>
      </dgm:t>
    </dgm:pt>
    <dgm:pt modelId="{183F7F3F-149B-43FC-9FBB-1D264C418E70}" type="parTrans" cxnId="{63B5A228-1D59-4D3E-B3F4-AEC33046E4C3}">
      <dgm:prSet/>
      <dgm:spPr/>
      <dgm:t>
        <a:bodyPr/>
        <a:lstStyle/>
        <a:p>
          <a:endParaRPr lang="en-US"/>
        </a:p>
      </dgm:t>
    </dgm:pt>
    <dgm:pt modelId="{2F408A4E-B04B-4460-ADB5-483874898BF2}" type="sibTrans" cxnId="{63B5A228-1D59-4D3E-B3F4-AEC33046E4C3}">
      <dgm:prSet/>
      <dgm:spPr/>
      <dgm:t>
        <a:bodyPr/>
        <a:lstStyle/>
        <a:p>
          <a:endParaRPr lang="en-US"/>
        </a:p>
      </dgm:t>
    </dgm:pt>
    <dgm:pt modelId="{62A1148A-D2A8-4907-848E-909939AA10A5}">
      <dgm:prSet custT="1"/>
      <dgm:spPr/>
      <dgm:t>
        <a:bodyPr/>
        <a:lstStyle/>
        <a:p>
          <a:pPr rtl="1"/>
          <a:r>
            <a:rPr lang="en-US" sz="1600" dirty="0"/>
            <a:t>4</a:t>
          </a:r>
          <a:endParaRPr lang="ar-SA" sz="1600" dirty="0"/>
        </a:p>
      </dgm:t>
    </dgm:pt>
    <dgm:pt modelId="{98F7CD11-C5D9-4079-A134-335D3D314AC3}" type="parTrans" cxnId="{54B5D83A-828C-460D-8573-30F64681FFA1}">
      <dgm:prSet/>
      <dgm:spPr/>
      <dgm:t>
        <a:bodyPr/>
        <a:lstStyle/>
        <a:p>
          <a:endParaRPr lang="en-US"/>
        </a:p>
      </dgm:t>
    </dgm:pt>
    <dgm:pt modelId="{8692C318-60BA-4077-817D-B09FA0CEF87C}" type="sibTrans" cxnId="{54B5D83A-828C-460D-8573-30F64681FFA1}">
      <dgm:prSet/>
      <dgm:spPr/>
      <dgm:t>
        <a:bodyPr/>
        <a:lstStyle/>
        <a:p>
          <a:endParaRPr lang="en-US"/>
        </a:p>
      </dgm:t>
    </dgm:pt>
    <dgm:pt modelId="{F780B415-BF5B-4821-93E7-CF878737C024}">
      <dgm:prSet custT="1"/>
      <dgm:spPr/>
      <dgm:t>
        <a:bodyPr/>
        <a:lstStyle/>
        <a:p>
          <a:pPr rtl="1"/>
          <a:r>
            <a:rPr lang="en-US" sz="1600" dirty="0"/>
            <a:t>Rapid ejection phase</a:t>
          </a:r>
          <a:endParaRPr lang="ar-SA" sz="1600" dirty="0"/>
        </a:p>
      </dgm:t>
    </dgm:pt>
    <dgm:pt modelId="{B7256F61-31E1-4B4C-86F1-5C3E535FE303}" type="parTrans" cxnId="{2F1A695A-B553-4851-B059-976D137714F3}">
      <dgm:prSet/>
      <dgm:spPr/>
      <dgm:t>
        <a:bodyPr/>
        <a:lstStyle/>
        <a:p>
          <a:endParaRPr lang="en-US"/>
        </a:p>
      </dgm:t>
    </dgm:pt>
    <dgm:pt modelId="{655BE57D-2C34-4BCB-8237-8B5C629ACD9C}" type="sibTrans" cxnId="{2F1A695A-B553-4851-B059-976D137714F3}">
      <dgm:prSet/>
      <dgm:spPr/>
      <dgm:t>
        <a:bodyPr/>
        <a:lstStyle/>
        <a:p>
          <a:endParaRPr lang="en-US"/>
        </a:p>
      </dgm:t>
    </dgm:pt>
    <dgm:pt modelId="{D7C76768-2044-4183-AF7E-4D4429918100}">
      <dgm:prSet custT="1"/>
      <dgm:spPr/>
      <dgm:t>
        <a:bodyPr/>
        <a:lstStyle/>
        <a:p>
          <a:pPr rtl="1"/>
          <a:r>
            <a:rPr lang="en-US" sz="1600" dirty="0"/>
            <a:t>5</a:t>
          </a:r>
          <a:endParaRPr lang="ar-SA" sz="1600" dirty="0"/>
        </a:p>
      </dgm:t>
    </dgm:pt>
    <dgm:pt modelId="{8A2925BA-B599-45BD-8B6F-56698D5AE00E}" type="parTrans" cxnId="{61505572-15E8-471A-9B67-D37A872D56B4}">
      <dgm:prSet/>
      <dgm:spPr/>
      <dgm:t>
        <a:bodyPr/>
        <a:lstStyle/>
        <a:p>
          <a:endParaRPr lang="en-US"/>
        </a:p>
      </dgm:t>
    </dgm:pt>
    <dgm:pt modelId="{0B4C2CAA-5827-4D8D-BBC6-039E6A6964A2}" type="sibTrans" cxnId="{61505572-15E8-471A-9B67-D37A872D56B4}">
      <dgm:prSet/>
      <dgm:spPr/>
      <dgm:t>
        <a:bodyPr/>
        <a:lstStyle/>
        <a:p>
          <a:endParaRPr lang="en-US"/>
        </a:p>
      </dgm:t>
    </dgm:pt>
    <dgm:pt modelId="{0BF76030-A1E3-4170-B79B-50B3D00A7D9D}">
      <dgm:prSet custT="1"/>
      <dgm:spPr/>
      <dgm:t>
        <a:bodyPr/>
        <a:lstStyle/>
        <a:p>
          <a:pPr rtl="1"/>
          <a:r>
            <a:rPr lang="en-US" sz="1400" dirty="0"/>
            <a:t>Reduced(slow)ejection phase</a:t>
          </a:r>
          <a:endParaRPr lang="ar-SA" sz="1400" dirty="0"/>
        </a:p>
      </dgm:t>
    </dgm:pt>
    <dgm:pt modelId="{7710D78E-60AE-4675-B1B5-9FA763870EE6}" type="parTrans" cxnId="{4BBC8AFB-7CBB-4160-9F95-87B029273ABD}">
      <dgm:prSet/>
      <dgm:spPr/>
      <dgm:t>
        <a:bodyPr/>
        <a:lstStyle/>
        <a:p>
          <a:endParaRPr lang="en-US"/>
        </a:p>
      </dgm:t>
    </dgm:pt>
    <dgm:pt modelId="{2E691CBA-4FDD-4594-AF93-393E7D3AC0EC}" type="sibTrans" cxnId="{4BBC8AFB-7CBB-4160-9F95-87B029273ABD}">
      <dgm:prSet/>
      <dgm:spPr/>
      <dgm:t>
        <a:bodyPr/>
        <a:lstStyle/>
        <a:p>
          <a:endParaRPr lang="en-US"/>
        </a:p>
      </dgm:t>
    </dgm:pt>
    <dgm:pt modelId="{9FF1FD0E-3F60-4FF6-9223-6457307F8063}">
      <dgm:prSet custT="1"/>
      <dgm:spPr/>
      <dgm:t>
        <a:bodyPr/>
        <a:lstStyle/>
        <a:p>
          <a:pPr rtl="1"/>
          <a:r>
            <a:rPr lang="en-US" sz="1600" dirty="0"/>
            <a:t>6</a:t>
          </a:r>
          <a:endParaRPr lang="ar-SA" sz="1600" dirty="0"/>
        </a:p>
      </dgm:t>
    </dgm:pt>
    <dgm:pt modelId="{5A47E7BF-38DC-4300-8CA0-864E4ACBC0D9}" type="parTrans" cxnId="{C9DBA94B-366B-41F2-9222-71303CA404B8}">
      <dgm:prSet/>
      <dgm:spPr/>
      <dgm:t>
        <a:bodyPr/>
        <a:lstStyle/>
        <a:p>
          <a:endParaRPr lang="en-US"/>
        </a:p>
      </dgm:t>
    </dgm:pt>
    <dgm:pt modelId="{73D9F1AD-9081-47E8-844A-5A0BC8B7E521}" type="sibTrans" cxnId="{C9DBA94B-366B-41F2-9222-71303CA404B8}">
      <dgm:prSet/>
      <dgm:spPr/>
      <dgm:t>
        <a:bodyPr/>
        <a:lstStyle/>
        <a:p>
          <a:endParaRPr lang="en-US"/>
        </a:p>
      </dgm:t>
    </dgm:pt>
    <dgm:pt modelId="{B360F9CF-AB15-4F84-8BC3-65964A000F9D}" type="pres">
      <dgm:prSet presAssocID="{920C37F9-16B5-42B3-B597-EBFD1B7045EC}" presName="hierChild1" presStyleCnt="0">
        <dgm:presLayoutVars>
          <dgm:chPref val="1"/>
          <dgm:dir/>
          <dgm:animOne val="branch"/>
          <dgm:animLvl val="lvl"/>
          <dgm:resizeHandles/>
        </dgm:presLayoutVars>
      </dgm:prSet>
      <dgm:spPr/>
    </dgm:pt>
    <dgm:pt modelId="{A6DB276D-02F0-48E4-8022-D0578DCBB3C0}" type="pres">
      <dgm:prSet presAssocID="{E19E3548-81BB-4275-B234-0ED68EFBDC6E}" presName="hierRoot1" presStyleCnt="0"/>
      <dgm:spPr/>
    </dgm:pt>
    <dgm:pt modelId="{38BD80C1-6EBD-44EF-B291-A9EA45E32F37}" type="pres">
      <dgm:prSet presAssocID="{E19E3548-81BB-4275-B234-0ED68EFBDC6E}" presName="composite" presStyleCnt="0"/>
      <dgm:spPr/>
    </dgm:pt>
    <dgm:pt modelId="{78F29DEF-D9A7-4986-945D-ABD6F9393B15}" type="pres">
      <dgm:prSet presAssocID="{E19E3548-81BB-4275-B234-0ED68EFBDC6E}" presName="background" presStyleLbl="node0" presStyleIdx="0" presStyleCnt="1"/>
      <dgm:spPr/>
    </dgm:pt>
    <dgm:pt modelId="{403E32E3-D4EE-4FD2-943A-5978A78C31B6}" type="pres">
      <dgm:prSet presAssocID="{E19E3548-81BB-4275-B234-0ED68EFBDC6E}" presName="text" presStyleLbl="fgAcc0" presStyleIdx="0" presStyleCnt="1">
        <dgm:presLayoutVars>
          <dgm:chPref val="3"/>
        </dgm:presLayoutVars>
      </dgm:prSet>
      <dgm:spPr/>
    </dgm:pt>
    <dgm:pt modelId="{A66A30DC-BC21-47DB-8F36-E41367B21A43}" type="pres">
      <dgm:prSet presAssocID="{E19E3548-81BB-4275-B234-0ED68EFBDC6E}" presName="hierChild2" presStyleCnt="0"/>
      <dgm:spPr/>
    </dgm:pt>
    <dgm:pt modelId="{78E2AF7F-10D1-4C5B-BAE8-B831503B80B1}" type="pres">
      <dgm:prSet presAssocID="{97B04D2D-922C-4733-A7A2-86BF789D1673}" presName="Name10" presStyleLbl="parChTrans1D2" presStyleIdx="0" presStyleCnt="2"/>
      <dgm:spPr/>
    </dgm:pt>
    <dgm:pt modelId="{38241606-2A45-439F-B93A-94AE27535636}" type="pres">
      <dgm:prSet presAssocID="{D9886407-888E-4062-9EEA-6CF168AF26BB}" presName="hierRoot2" presStyleCnt="0"/>
      <dgm:spPr/>
    </dgm:pt>
    <dgm:pt modelId="{E216BEE7-A650-4311-B0ED-74E8030C8CBD}" type="pres">
      <dgm:prSet presAssocID="{D9886407-888E-4062-9EEA-6CF168AF26BB}" presName="composite2" presStyleCnt="0"/>
      <dgm:spPr/>
    </dgm:pt>
    <dgm:pt modelId="{6B662DE3-BC57-4B01-938E-2BF0A32B327B}" type="pres">
      <dgm:prSet presAssocID="{D9886407-888E-4062-9EEA-6CF168AF26BB}" presName="background2" presStyleLbl="node2" presStyleIdx="0" presStyleCnt="2"/>
      <dgm:spPr/>
    </dgm:pt>
    <dgm:pt modelId="{D93DAE6F-91A7-4FF6-A22E-DB0C4881235B}" type="pres">
      <dgm:prSet presAssocID="{D9886407-888E-4062-9EEA-6CF168AF26BB}" presName="text2" presStyleLbl="fgAcc2" presStyleIdx="0" presStyleCnt="2">
        <dgm:presLayoutVars>
          <dgm:chPref val="3"/>
        </dgm:presLayoutVars>
      </dgm:prSet>
      <dgm:spPr/>
    </dgm:pt>
    <dgm:pt modelId="{EAB0147D-CEEE-4BD2-9BE8-101E89D07782}" type="pres">
      <dgm:prSet presAssocID="{D9886407-888E-4062-9EEA-6CF168AF26BB}" presName="hierChild3" presStyleCnt="0"/>
      <dgm:spPr/>
    </dgm:pt>
    <dgm:pt modelId="{79D73068-2C90-4531-BE9B-45455C019377}" type="pres">
      <dgm:prSet presAssocID="{4FAF917B-5655-4096-9AEF-49760A65E93D}" presName="Name17" presStyleLbl="parChTrans1D3" presStyleIdx="0" presStyleCnt="8"/>
      <dgm:spPr/>
    </dgm:pt>
    <dgm:pt modelId="{69F27F00-3016-4C3C-9D3D-C7404106A04E}" type="pres">
      <dgm:prSet presAssocID="{31EE6286-CEA6-4535-8F16-F204EFB27E20}" presName="hierRoot3" presStyleCnt="0"/>
      <dgm:spPr/>
    </dgm:pt>
    <dgm:pt modelId="{E428D694-C801-4A4F-BE21-1719DB2EB26E}" type="pres">
      <dgm:prSet presAssocID="{31EE6286-CEA6-4535-8F16-F204EFB27E20}" presName="composite3" presStyleCnt="0"/>
      <dgm:spPr/>
    </dgm:pt>
    <dgm:pt modelId="{F5B1B71A-CAFE-43B8-95CD-CE8D3369DC4A}" type="pres">
      <dgm:prSet presAssocID="{31EE6286-CEA6-4535-8F16-F204EFB27E20}" presName="background3" presStyleLbl="node3" presStyleIdx="0" presStyleCnt="8"/>
      <dgm:spPr/>
    </dgm:pt>
    <dgm:pt modelId="{2581EE43-67CE-4360-9D0F-B7D4F0B0BA77}" type="pres">
      <dgm:prSet presAssocID="{31EE6286-CEA6-4535-8F16-F204EFB27E20}" presName="text3" presStyleLbl="fgAcc3" presStyleIdx="0" presStyleCnt="8">
        <dgm:presLayoutVars>
          <dgm:chPref val="3"/>
        </dgm:presLayoutVars>
      </dgm:prSet>
      <dgm:spPr/>
    </dgm:pt>
    <dgm:pt modelId="{F6028F5E-128A-4833-B91C-AFE4E5073376}" type="pres">
      <dgm:prSet presAssocID="{31EE6286-CEA6-4535-8F16-F204EFB27E20}" presName="hierChild4" presStyleCnt="0"/>
      <dgm:spPr/>
    </dgm:pt>
    <dgm:pt modelId="{4E2849A6-4A1F-45D3-A41D-01A2F1147D46}" type="pres">
      <dgm:prSet presAssocID="{494D7B13-9207-4A40-B977-150A05E0A9BD}" presName="Name23" presStyleLbl="parChTrans1D4" presStyleIdx="0" presStyleCnt="13"/>
      <dgm:spPr/>
    </dgm:pt>
    <dgm:pt modelId="{80008227-1122-4953-91DC-2B123AAF09DD}" type="pres">
      <dgm:prSet presAssocID="{F2F913DE-A58A-47CB-9B1B-1D54DB435F93}" presName="hierRoot4" presStyleCnt="0"/>
      <dgm:spPr/>
    </dgm:pt>
    <dgm:pt modelId="{58BB731B-1BD7-4D6C-874D-FBB9D29D9AAC}" type="pres">
      <dgm:prSet presAssocID="{F2F913DE-A58A-47CB-9B1B-1D54DB435F93}" presName="composite4" presStyleCnt="0"/>
      <dgm:spPr/>
    </dgm:pt>
    <dgm:pt modelId="{43CAD5C6-6240-4431-A5A6-45F63BF9CF9C}" type="pres">
      <dgm:prSet presAssocID="{F2F913DE-A58A-47CB-9B1B-1D54DB435F93}" presName="background4" presStyleLbl="node4" presStyleIdx="0" presStyleCnt="13"/>
      <dgm:spPr/>
    </dgm:pt>
    <dgm:pt modelId="{A11C53BC-50C4-4A95-B796-912FB678878F}" type="pres">
      <dgm:prSet presAssocID="{F2F913DE-A58A-47CB-9B1B-1D54DB435F93}" presName="text4" presStyleLbl="fgAcc4" presStyleIdx="0" presStyleCnt="13">
        <dgm:presLayoutVars>
          <dgm:chPref val="3"/>
        </dgm:presLayoutVars>
      </dgm:prSet>
      <dgm:spPr/>
    </dgm:pt>
    <dgm:pt modelId="{D1F944D9-EDF3-4BED-B97D-DD0996FE14D7}" type="pres">
      <dgm:prSet presAssocID="{F2F913DE-A58A-47CB-9B1B-1D54DB435F93}" presName="hierChild5" presStyleCnt="0"/>
      <dgm:spPr/>
    </dgm:pt>
    <dgm:pt modelId="{50E9FFC0-CBFD-4F7C-8FA2-D6DAF69439D0}" type="pres">
      <dgm:prSet presAssocID="{386F56B9-6A4D-4D26-B616-6316D6BBC144}" presName="Name23" presStyleLbl="parChTrans1D4" presStyleIdx="1" presStyleCnt="13"/>
      <dgm:spPr/>
    </dgm:pt>
    <dgm:pt modelId="{6AAD794F-AE4F-40E4-B6D9-1EBE7E6C3CAA}" type="pres">
      <dgm:prSet presAssocID="{69F878E4-5AF7-4D89-AAE4-2D6A7DDD2F5D}" presName="hierRoot4" presStyleCnt="0"/>
      <dgm:spPr/>
    </dgm:pt>
    <dgm:pt modelId="{3BB71150-4D4C-488E-BA14-A36ACBA02270}" type="pres">
      <dgm:prSet presAssocID="{69F878E4-5AF7-4D89-AAE4-2D6A7DDD2F5D}" presName="composite4" presStyleCnt="0"/>
      <dgm:spPr/>
    </dgm:pt>
    <dgm:pt modelId="{65064A6B-2D58-4709-BC57-FFA63DD8CD0E}" type="pres">
      <dgm:prSet presAssocID="{69F878E4-5AF7-4D89-AAE4-2D6A7DDD2F5D}" presName="background4" presStyleLbl="node4" presStyleIdx="1" presStyleCnt="13"/>
      <dgm:spPr/>
    </dgm:pt>
    <dgm:pt modelId="{4EE0CFCC-F75F-4EFD-BF2D-8D244066CA01}" type="pres">
      <dgm:prSet presAssocID="{69F878E4-5AF7-4D89-AAE4-2D6A7DDD2F5D}" presName="text4" presStyleLbl="fgAcc4" presStyleIdx="1" presStyleCnt="13">
        <dgm:presLayoutVars>
          <dgm:chPref val="3"/>
        </dgm:presLayoutVars>
      </dgm:prSet>
      <dgm:spPr/>
    </dgm:pt>
    <dgm:pt modelId="{FB31B18E-B0EA-4275-A62E-80CE674BD6B5}" type="pres">
      <dgm:prSet presAssocID="{69F878E4-5AF7-4D89-AAE4-2D6A7DDD2F5D}" presName="hierChild5" presStyleCnt="0"/>
      <dgm:spPr/>
    </dgm:pt>
    <dgm:pt modelId="{EF894DBA-EF9D-4318-AFCB-23A68A170A60}" type="pres">
      <dgm:prSet presAssocID="{09BD5465-C2B5-4B02-95AD-0AEBBC0E4546}" presName="Name17" presStyleLbl="parChTrans1D3" presStyleIdx="1" presStyleCnt="8"/>
      <dgm:spPr/>
    </dgm:pt>
    <dgm:pt modelId="{329A8A2A-C710-4EFA-A413-A76B497369FB}" type="pres">
      <dgm:prSet presAssocID="{D45D5D4F-9296-496E-B912-81A467F42560}" presName="hierRoot3" presStyleCnt="0"/>
      <dgm:spPr/>
    </dgm:pt>
    <dgm:pt modelId="{7F175C98-3CC8-41F5-8C68-49FAF930CD22}" type="pres">
      <dgm:prSet presAssocID="{D45D5D4F-9296-496E-B912-81A467F42560}" presName="composite3" presStyleCnt="0"/>
      <dgm:spPr/>
    </dgm:pt>
    <dgm:pt modelId="{7D04E9A2-2AE7-4506-B439-F67D01E4B96A}" type="pres">
      <dgm:prSet presAssocID="{D45D5D4F-9296-496E-B912-81A467F42560}" presName="background3" presStyleLbl="node3" presStyleIdx="1" presStyleCnt="8"/>
      <dgm:spPr/>
    </dgm:pt>
    <dgm:pt modelId="{EC393FA8-CCB1-49F0-AD7F-2C1FF6B52EC1}" type="pres">
      <dgm:prSet presAssocID="{D45D5D4F-9296-496E-B912-81A467F42560}" presName="text3" presStyleLbl="fgAcc3" presStyleIdx="1" presStyleCnt="8">
        <dgm:presLayoutVars>
          <dgm:chPref val="3"/>
        </dgm:presLayoutVars>
      </dgm:prSet>
      <dgm:spPr/>
    </dgm:pt>
    <dgm:pt modelId="{9A18C31F-6ACF-4C69-A3FB-5005CF3429BB}" type="pres">
      <dgm:prSet presAssocID="{D45D5D4F-9296-496E-B912-81A467F42560}" presName="hierChild4" presStyleCnt="0"/>
      <dgm:spPr/>
    </dgm:pt>
    <dgm:pt modelId="{78505408-E45C-4CD2-B185-2129D9B9E0F9}" type="pres">
      <dgm:prSet presAssocID="{A4A185EC-277A-456B-96E9-0E084464B19D}" presName="Name23" presStyleLbl="parChTrans1D4" presStyleIdx="2" presStyleCnt="13"/>
      <dgm:spPr/>
    </dgm:pt>
    <dgm:pt modelId="{5EC3525C-F071-4FE8-898B-30D4F10F476C}" type="pres">
      <dgm:prSet presAssocID="{A9A4A0AC-AB0B-499B-8F9E-FED2698EB1E0}" presName="hierRoot4" presStyleCnt="0"/>
      <dgm:spPr/>
    </dgm:pt>
    <dgm:pt modelId="{5EF64EE1-41FF-4BE8-89AA-C35AD58754EE}" type="pres">
      <dgm:prSet presAssocID="{A9A4A0AC-AB0B-499B-8F9E-FED2698EB1E0}" presName="composite4" presStyleCnt="0"/>
      <dgm:spPr/>
    </dgm:pt>
    <dgm:pt modelId="{8EDFFD8B-BAC7-4EFA-964F-7D76189451C7}" type="pres">
      <dgm:prSet presAssocID="{A9A4A0AC-AB0B-499B-8F9E-FED2698EB1E0}" presName="background4" presStyleLbl="node4" presStyleIdx="2" presStyleCnt="13"/>
      <dgm:spPr/>
    </dgm:pt>
    <dgm:pt modelId="{E9386121-4032-4BBB-BA78-3D464B358CAD}" type="pres">
      <dgm:prSet presAssocID="{A9A4A0AC-AB0B-499B-8F9E-FED2698EB1E0}" presName="text4" presStyleLbl="fgAcc4" presStyleIdx="2" presStyleCnt="13">
        <dgm:presLayoutVars>
          <dgm:chPref val="3"/>
        </dgm:presLayoutVars>
      </dgm:prSet>
      <dgm:spPr/>
    </dgm:pt>
    <dgm:pt modelId="{B5EEA81A-18C9-45E8-96FB-A59B033EF185}" type="pres">
      <dgm:prSet presAssocID="{A9A4A0AC-AB0B-499B-8F9E-FED2698EB1E0}" presName="hierChild5" presStyleCnt="0"/>
      <dgm:spPr/>
    </dgm:pt>
    <dgm:pt modelId="{A8B3A831-02B0-49A9-B554-4E936B7FCF79}" type="pres">
      <dgm:prSet presAssocID="{CE4FC76E-81A2-42AB-B7E0-A904F73E8EB7}" presName="Name23" presStyleLbl="parChTrans1D4" presStyleIdx="3" presStyleCnt="13"/>
      <dgm:spPr/>
    </dgm:pt>
    <dgm:pt modelId="{0F4F90F2-6807-4059-84ED-357D59FEEE31}" type="pres">
      <dgm:prSet presAssocID="{C44EC4F2-0C9E-4DA5-A76F-38A91A1B0D1A}" presName="hierRoot4" presStyleCnt="0"/>
      <dgm:spPr/>
    </dgm:pt>
    <dgm:pt modelId="{2E6AFA2B-4936-45C9-925E-75FA4DDFA7C6}" type="pres">
      <dgm:prSet presAssocID="{C44EC4F2-0C9E-4DA5-A76F-38A91A1B0D1A}" presName="composite4" presStyleCnt="0"/>
      <dgm:spPr/>
    </dgm:pt>
    <dgm:pt modelId="{BD8A8D7D-6763-4AAD-85E5-08C6E3407031}" type="pres">
      <dgm:prSet presAssocID="{C44EC4F2-0C9E-4DA5-A76F-38A91A1B0D1A}" presName="background4" presStyleLbl="node4" presStyleIdx="3" presStyleCnt="13"/>
      <dgm:spPr/>
    </dgm:pt>
    <dgm:pt modelId="{E167517D-D341-475A-AC79-19A616CB867B}" type="pres">
      <dgm:prSet presAssocID="{C44EC4F2-0C9E-4DA5-A76F-38A91A1B0D1A}" presName="text4" presStyleLbl="fgAcc4" presStyleIdx="3" presStyleCnt="13">
        <dgm:presLayoutVars>
          <dgm:chPref val="3"/>
        </dgm:presLayoutVars>
      </dgm:prSet>
      <dgm:spPr/>
    </dgm:pt>
    <dgm:pt modelId="{CEEC105F-E63F-48EF-B17D-F8DE84946D19}" type="pres">
      <dgm:prSet presAssocID="{C44EC4F2-0C9E-4DA5-A76F-38A91A1B0D1A}" presName="hierChild5" presStyleCnt="0"/>
      <dgm:spPr/>
    </dgm:pt>
    <dgm:pt modelId="{8C016166-6834-472E-ABF6-38C087F1C6EE}" type="pres">
      <dgm:prSet presAssocID="{AB2CE128-B7AC-4E66-9EB4-EBECBF2711BD}" presName="Name17" presStyleLbl="parChTrans1D3" presStyleIdx="2" presStyleCnt="8"/>
      <dgm:spPr/>
    </dgm:pt>
    <dgm:pt modelId="{22289AFE-BBF3-41D5-A215-C8D8F3091B32}" type="pres">
      <dgm:prSet presAssocID="{C9F4F299-CAF3-452F-B8DD-05A964B84673}" presName="hierRoot3" presStyleCnt="0"/>
      <dgm:spPr/>
    </dgm:pt>
    <dgm:pt modelId="{225EBB49-4D88-44FB-BEE0-FF6E1E0E53A1}" type="pres">
      <dgm:prSet presAssocID="{C9F4F299-CAF3-452F-B8DD-05A964B84673}" presName="composite3" presStyleCnt="0"/>
      <dgm:spPr/>
    </dgm:pt>
    <dgm:pt modelId="{2B84AC2F-8C0F-488E-8854-F6C3026B4B88}" type="pres">
      <dgm:prSet presAssocID="{C9F4F299-CAF3-452F-B8DD-05A964B84673}" presName="background3" presStyleLbl="node3" presStyleIdx="2" presStyleCnt="8"/>
      <dgm:spPr/>
    </dgm:pt>
    <dgm:pt modelId="{701961DB-3BE0-456E-9429-C3046C094BFD}" type="pres">
      <dgm:prSet presAssocID="{C9F4F299-CAF3-452F-B8DD-05A964B84673}" presName="text3" presStyleLbl="fgAcc3" presStyleIdx="2" presStyleCnt="8">
        <dgm:presLayoutVars>
          <dgm:chPref val="3"/>
        </dgm:presLayoutVars>
      </dgm:prSet>
      <dgm:spPr/>
    </dgm:pt>
    <dgm:pt modelId="{E738FF04-7AC6-453C-8ECC-2BE5DB2E311B}" type="pres">
      <dgm:prSet presAssocID="{C9F4F299-CAF3-452F-B8DD-05A964B84673}" presName="hierChild4" presStyleCnt="0"/>
      <dgm:spPr/>
    </dgm:pt>
    <dgm:pt modelId="{205E49ED-242D-4FCB-8FE4-530A25593F8E}" type="pres">
      <dgm:prSet presAssocID="{14D4B327-4D62-4663-B3C6-13E2BFDD0DAC}" presName="Name23" presStyleLbl="parChTrans1D4" presStyleIdx="4" presStyleCnt="13"/>
      <dgm:spPr/>
    </dgm:pt>
    <dgm:pt modelId="{D7503506-E775-46A7-A423-35F2EF160CC0}" type="pres">
      <dgm:prSet presAssocID="{0F727A8C-B52A-4DEA-B32A-9073FC65F645}" presName="hierRoot4" presStyleCnt="0"/>
      <dgm:spPr/>
    </dgm:pt>
    <dgm:pt modelId="{A94DA2E2-E001-4631-B176-BFDC3790FEBB}" type="pres">
      <dgm:prSet presAssocID="{0F727A8C-B52A-4DEA-B32A-9073FC65F645}" presName="composite4" presStyleCnt="0"/>
      <dgm:spPr/>
    </dgm:pt>
    <dgm:pt modelId="{856E6AB8-EF99-4688-BA9A-1F948245AC1A}" type="pres">
      <dgm:prSet presAssocID="{0F727A8C-B52A-4DEA-B32A-9073FC65F645}" presName="background4" presStyleLbl="node4" presStyleIdx="4" presStyleCnt="13"/>
      <dgm:spPr/>
    </dgm:pt>
    <dgm:pt modelId="{4C5513E1-F4F4-4539-BF3E-EDB4627BC8E6}" type="pres">
      <dgm:prSet presAssocID="{0F727A8C-B52A-4DEA-B32A-9073FC65F645}" presName="text4" presStyleLbl="fgAcc4" presStyleIdx="4" presStyleCnt="13">
        <dgm:presLayoutVars>
          <dgm:chPref val="3"/>
        </dgm:presLayoutVars>
      </dgm:prSet>
      <dgm:spPr/>
    </dgm:pt>
    <dgm:pt modelId="{E735FAAB-E9F4-4302-98ED-104D60A17B70}" type="pres">
      <dgm:prSet presAssocID="{0F727A8C-B52A-4DEA-B32A-9073FC65F645}" presName="hierChild5" presStyleCnt="0"/>
      <dgm:spPr/>
    </dgm:pt>
    <dgm:pt modelId="{4CADC49C-F994-470B-BD40-BE96557EB6B9}" type="pres">
      <dgm:prSet presAssocID="{5A1A6C2B-A6E0-43CD-BB6C-A190795B4CF7}" presName="Name23" presStyleLbl="parChTrans1D4" presStyleIdx="5" presStyleCnt="13"/>
      <dgm:spPr/>
    </dgm:pt>
    <dgm:pt modelId="{6120BD93-EF65-4BAC-8DD1-AB49BC955EC3}" type="pres">
      <dgm:prSet presAssocID="{163B66F7-07AB-4CC4-B36B-7F66D2D500C8}" presName="hierRoot4" presStyleCnt="0"/>
      <dgm:spPr/>
    </dgm:pt>
    <dgm:pt modelId="{D4DB43D2-9832-420C-BF7E-BE1B61F30875}" type="pres">
      <dgm:prSet presAssocID="{163B66F7-07AB-4CC4-B36B-7F66D2D500C8}" presName="composite4" presStyleCnt="0"/>
      <dgm:spPr/>
    </dgm:pt>
    <dgm:pt modelId="{495DC997-E7B2-4ED0-9673-5987D1E9DC36}" type="pres">
      <dgm:prSet presAssocID="{163B66F7-07AB-4CC4-B36B-7F66D2D500C8}" presName="background4" presStyleLbl="node4" presStyleIdx="5" presStyleCnt="13"/>
      <dgm:spPr/>
    </dgm:pt>
    <dgm:pt modelId="{CBE2530C-AAEE-494A-9C2C-76F4984EE488}" type="pres">
      <dgm:prSet presAssocID="{163B66F7-07AB-4CC4-B36B-7F66D2D500C8}" presName="text4" presStyleLbl="fgAcc4" presStyleIdx="5" presStyleCnt="13">
        <dgm:presLayoutVars>
          <dgm:chPref val="3"/>
        </dgm:presLayoutVars>
      </dgm:prSet>
      <dgm:spPr/>
    </dgm:pt>
    <dgm:pt modelId="{BA5DA1E6-796B-495A-A228-36F5911D6FE9}" type="pres">
      <dgm:prSet presAssocID="{163B66F7-07AB-4CC4-B36B-7F66D2D500C8}" presName="hierChild5" presStyleCnt="0"/>
      <dgm:spPr/>
    </dgm:pt>
    <dgm:pt modelId="{5C285D39-1CD8-4881-B4F8-D69744DB8F33}" type="pres">
      <dgm:prSet presAssocID="{844A0B46-706C-4C8D-8E83-7C06A3343F43}" presName="Name17" presStyleLbl="parChTrans1D3" presStyleIdx="3" presStyleCnt="8"/>
      <dgm:spPr/>
    </dgm:pt>
    <dgm:pt modelId="{9E6EBF1C-4DB1-444D-809C-E73037AB4134}" type="pres">
      <dgm:prSet presAssocID="{0C6C442B-FAF4-4F44-9E3B-FE77CA1CD33B}" presName="hierRoot3" presStyleCnt="0"/>
      <dgm:spPr/>
    </dgm:pt>
    <dgm:pt modelId="{07962C6F-D15E-4B37-AA60-38ED7073DDBF}" type="pres">
      <dgm:prSet presAssocID="{0C6C442B-FAF4-4F44-9E3B-FE77CA1CD33B}" presName="composite3" presStyleCnt="0"/>
      <dgm:spPr/>
    </dgm:pt>
    <dgm:pt modelId="{2007355C-8768-40C7-BE49-88ABA7CB855D}" type="pres">
      <dgm:prSet presAssocID="{0C6C442B-FAF4-4F44-9E3B-FE77CA1CD33B}" presName="background3" presStyleLbl="node3" presStyleIdx="3" presStyleCnt="8"/>
      <dgm:spPr/>
    </dgm:pt>
    <dgm:pt modelId="{9F1E4A59-6A95-478D-844E-0F5EF008ECEF}" type="pres">
      <dgm:prSet presAssocID="{0C6C442B-FAF4-4F44-9E3B-FE77CA1CD33B}" presName="text3" presStyleLbl="fgAcc3" presStyleIdx="3" presStyleCnt="8">
        <dgm:presLayoutVars>
          <dgm:chPref val="3"/>
        </dgm:presLayoutVars>
      </dgm:prSet>
      <dgm:spPr/>
    </dgm:pt>
    <dgm:pt modelId="{713DA7D3-E614-468F-82A7-17C254037DBF}" type="pres">
      <dgm:prSet presAssocID="{0C6C442B-FAF4-4F44-9E3B-FE77CA1CD33B}" presName="hierChild4" presStyleCnt="0"/>
      <dgm:spPr/>
    </dgm:pt>
    <dgm:pt modelId="{E752E8A7-8F3B-4BC5-889C-2ED19F93FCE4}" type="pres">
      <dgm:prSet presAssocID="{9EF18975-D6EB-4A9C-80EA-839C607F4558}" presName="Name23" presStyleLbl="parChTrans1D4" presStyleIdx="6" presStyleCnt="13"/>
      <dgm:spPr/>
    </dgm:pt>
    <dgm:pt modelId="{86121C35-388B-4E05-8F9A-23B943993E32}" type="pres">
      <dgm:prSet presAssocID="{DE370FC6-A6BA-4364-AB56-DA5A7DB2A157}" presName="hierRoot4" presStyleCnt="0"/>
      <dgm:spPr/>
    </dgm:pt>
    <dgm:pt modelId="{00E949C3-2552-40E3-A12B-98F7A41F118C}" type="pres">
      <dgm:prSet presAssocID="{DE370FC6-A6BA-4364-AB56-DA5A7DB2A157}" presName="composite4" presStyleCnt="0"/>
      <dgm:spPr/>
    </dgm:pt>
    <dgm:pt modelId="{9C7DDBC5-D57D-4858-AF5E-8D84E8F1EEF2}" type="pres">
      <dgm:prSet presAssocID="{DE370FC6-A6BA-4364-AB56-DA5A7DB2A157}" presName="background4" presStyleLbl="node4" presStyleIdx="6" presStyleCnt="13"/>
      <dgm:spPr/>
    </dgm:pt>
    <dgm:pt modelId="{76E3FF51-B3E4-4487-AF3F-5D5B8F8FCD43}" type="pres">
      <dgm:prSet presAssocID="{DE370FC6-A6BA-4364-AB56-DA5A7DB2A157}" presName="text4" presStyleLbl="fgAcc4" presStyleIdx="6" presStyleCnt="13">
        <dgm:presLayoutVars>
          <dgm:chPref val="3"/>
        </dgm:presLayoutVars>
      </dgm:prSet>
      <dgm:spPr/>
    </dgm:pt>
    <dgm:pt modelId="{A5CD4D99-F707-49DE-9DEC-2002B8BE9AC7}" type="pres">
      <dgm:prSet presAssocID="{DE370FC6-A6BA-4364-AB56-DA5A7DB2A157}" presName="hierChild5" presStyleCnt="0"/>
      <dgm:spPr/>
    </dgm:pt>
    <dgm:pt modelId="{743A4C6C-D3E0-49D9-9F9C-0E07DE7394C0}" type="pres">
      <dgm:prSet presAssocID="{1B463F94-7071-4294-98E6-1A6C696E729C}" presName="Name23" presStyleLbl="parChTrans1D4" presStyleIdx="7" presStyleCnt="13"/>
      <dgm:spPr/>
    </dgm:pt>
    <dgm:pt modelId="{99BF6283-7428-4618-9201-5C050C2F3E8C}" type="pres">
      <dgm:prSet presAssocID="{B4BA0579-BD71-4C15-83E9-B93E50E746BE}" presName="hierRoot4" presStyleCnt="0"/>
      <dgm:spPr/>
    </dgm:pt>
    <dgm:pt modelId="{06F9F0D8-90FE-4B03-A660-54153E7EF325}" type="pres">
      <dgm:prSet presAssocID="{B4BA0579-BD71-4C15-83E9-B93E50E746BE}" presName="composite4" presStyleCnt="0"/>
      <dgm:spPr/>
    </dgm:pt>
    <dgm:pt modelId="{9FC97050-173C-490F-A7D4-52B7F92CB677}" type="pres">
      <dgm:prSet presAssocID="{B4BA0579-BD71-4C15-83E9-B93E50E746BE}" presName="background4" presStyleLbl="node4" presStyleIdx="7" presStyleCnt="13"/>
      <dgm:spPr/>
    </dgm:pt>
    <dgm:pt modelId="{4B9291E4-3FB3-49C1-B2EA-72C6193601D4}" type="pres">
      <dgm:prSet presAssocID="{B4BA0579-BD71-4C15-83E9-B93E50E746BE}" presName="text4" presStyleLbl="fgAcc4" presStyleIdx="7" presStyleCnt="13">
        <dgm:presLayoutVars>
          <dgm:chPref val="3"/>
        </dgm:presLayoutVars>
      </dgm:prSet>
      <dgm:spPr/>
    </dgm:pt>
    <dgm:pt modelId="{D5B04DFA-D164-4379-8D3C-38BAAB472AE6}" type="pres">
      <dgm:prSet presAssocID="{B4BA0579-BD71-4C15-83E9-B93E50E746BE}" presName="hierChild5" presStyleCnt="0"/>
      <dgm:spPr/>
    </dgm:pt>
    <dgm:pt modelId="{9BF8E5C3-6D93-422E-AC65-EE5E19A8EDF5}" type="pres">
      <dgm:prSet presAssocID="{61A9D634-A9CB-4EA3-A960-54A7ED447341}" presName="Name17" presStyleLbl="parChTrans1D3" presStyleIdx="4" presStyleCnt="8"/>
      <dgm:spPr/>
    </dgm:pt>
    <dgm:pt modelId="{4A2F30BC-6D69-4AA6-9C11-8EFC8FD5BC41}" type="pres">
      <dgm:prSet presAssocID="{35784AC4-FDC8-41AA-B800-7B6EA06294D9}" presName="hierRoot3" presStyleCnt="0"/>
      <dgm:spPr/>
    </dgm:pt>
    <dgm:pt modelId="{311B906B-CFBE-45D5-B524-18EFD784988A}" type="pres">
      <dgm:prSet presAssocID="{35784AC4-FDC8-41AA-B800-7B6EA06294D9}" presName="composite3" presStyleCnt="0"/>
      <dgm:spPr/>
    </dgm:pt>
    <dgm:pt modelId="{D4F6BDE9-2522-40C4-9059-9C464CD73A8C}" type="pres">
      <dgm:prSet presAssocID="{35784AC4-FDC8-41AA-B800-7B6EA06294D9}" presName="background3" presStyleLbl="node3" presStyleIdx="4" presStyleCnt="8"/>
      <dgm:spPr/>
    </dgm:pt>
    <dgm:pt modelId="{B3B2722B-A418-45EF-A2A4-9B01AEDC3421}" type="pres">
      <dgm:prSet presAssocID="{35784AC4-FDC8-41AA-B800-7B6EA06294D9}" presName="text3" presStyleLbl="fgAcc3" presStyleIdx="4" presStyleCnt="8">
        <dgm:presLayoutVars>
          <dgm:chPref val="3"/>
        </dgm:presLayoutVars>
      </dgm:prSet>
      <dgm:spPr/>
    </dgm:pt>
    <dgm:pt modelId="{8953F51B-CB0B-4DAA-9C54-0C6625F51A26}" type="pres">
      <dgm:prSet presAssocID="{35784AC4-FDC8-41AA-B800-7B6EA06294D9}" presName="hierChild4" presStyleCnt="0"/>
      <dgm:spPr/>
    </dgm:pt>
    <dgm:pt modelId="{D53E9303-30FE-4182-B3E4-FF504F3BBDF4}" type="pres">
      <dgm:prSet presAssocID="{8D5C1ED0-086C-4A55-B31E-7916BDDBB4A9}" presName="Name23" presStyleLbl="parChTrans1D4" presStyleIdx="8" presStyleCnt="13"/>
      <dgm:spPr/>
    </dgm:pt>
    <dgm:pt modelId="{71AF00A6-8627-47C4-8E02-B1C926EC3F3E}" type="pres">
      <dgm:prSet presAssocID="{58113A17-0D4A-497B-8613-302959756BA4}" presName="hierRoot4" presStyleCnt="0"/>
      <dgm:spPr/>
    </dgm:pt>
    <dgm:pt modelId="{D38C95CC-61D8-4749-902B-8F6FE2045F29}" type="pres">
      <dgm:prSet presAssocID="{58113A17-0D4A-497B-8613-302959756BA4}" presName="composite4" presStyleCnt="0"/>
      <dgm:spPr/>
    </dgm:pt>
    <dgm:pt modelId="{3EDCD4AD-02C0-444E-B451-DD3CCE312480}" type="pres">
      <dgm:prSet presAssocID="{58113A17-0D4A-497B-8613-302959756BA4}" presName="background4" presStyleLbl="node4" presStyleIdx="8" presStyleCnt="13"/>
      <dgm:spPr/>
    </dgm:pt>
    <dgm:pt modelId="{1C90C644-BCC1-426C-A807-4F598A1E7585}" type="pres">
      <dgm:prSet presAssocID="{58113A17-0D4A-497B-8613-302959756BA4}" presName="text4" presStyleLbl="fgAcc4" presStyleIdx="8" presStyleCnt="13">
        <dgm:presLayoutVars>
          <dgm:chPref val="3"/>
        </dgm:presLayoutVars>
      </dgm:prSet>
      <dgm:spPr/>
    </dgm:pt>
    <dgm:pt modelId="{81D75860-D6F0-4381-A5F8-700B44BDE45B}" type="pres">
      <dgm:prSet presAssocID="{58113A17-0D4A-497B-8613-302959756BA4}" presName="hierChild5" presStyleCnt="0"/>
      <dgm:spPr/>
    </dgm:pt>
    <dgm:pt modelId="{46C08F63-87C7-402F-9884-6E48CBBBFB21}" type="pres">
      <dgm:prSet presAssocID="{183F7F3F-149B-43FC-9FBB-1D264C418E70}" presName="Name23" presStyleLbl="parChTrans1D4" presStyleIdx="9" presStyleCnt="13"/>
      <dgm:spPr/>
    </dgm:pt>
    <dgm:pt modelId="{5D7D078C-EA18-4809-8DFB-B6580558FAB3}" type="pres">
      <dgm:prSet presAssocID="{237C8E55-FAC3-4A4F-8EB5-CF5FD259F636}" presName="hierRoot4" presStyleCnt="0"/>
      <dgm:spPr/>
    </dgm:pt>
    <dgm:pt modelId="{D16CFA68-920D-4C0A-8E90-79F087AB5821}" type="pres">
      <dgm:prSet presAssocID="{237C8E55-FAC3-4A4F-8EB5-CF5FD259F636}" presName="composite4" presStyleCnt="0"/>
      <dgm:spPr/>
    </dgm:pt>
    <dgm:pt modelId="{E23EFBFD-50D6-4DBF-9368-1812D4970F61}" type="pres">
      <dgm:prSet presAssocID="{237C8E55-FAC3-4A4F-8EB5-CF5FD259F636}" presName="background4" presStyleLbl="node4" presStyleIdx="9" presStyleCnt="13"/>
      <dgm:spPr/>
    </dgm:pt>
    <dgm:pt modelId="{9C8A33BD-0707-40B4-B749-4AC4F7DD2E1E}" type="pres">
      <dgm:prSet presAssocID="{237C8E55-FAC3-4A4F-8EB5-CF5FD259F636}" presName="text4" presStyleLbl="fgAcc4" presStyleIdx="9" presStyleCnt="13">
        <dgm:presLayoutVars>
          <dgm:chPref val="3"/>
        </dgm:presLayoutVars>
      </dgm:prSet>
      <dgm:spPr/>
    </dgm:pt>
    <dgm:pt modelId="{E0691A1D-B10E-4F2F-938C-E3D3DEC5A9A9}" type="pres">
      <dgm:prSet presAssocID="{237C8E55-FAC3-4A4F-8EB5-CF5FD259F636}" presName="hierChild5" presStyleCnt="0"/>
      <dgm:spPr/>
    </dgm:pt>
    <dgm:pt modelId="{795E2057-A5A2-4747-8493-9EE4A07EAB7A}" type="pres">
      <dgm:prSet presAssocID="{B937F2C8-CCD6-4054-AE24-EBFBB1DB1CB2}" presName="Name10" presStyleLbl="parChTrans1D2" presStyleIdx="1" presStyleCnt="2"/>
      <dgm:spPr/>
    </dgm:pt>
    <dgm:pt modelId="{9F1FBF2B-686A-47D0-910E-2BA6301B7196}" type="pres">
      <dgm:prSet presAssocID="{05F30B69-0869-42BB-8BD5-9081101CDA78}" presName="hierRoot2" presStyleCnt="0"/>
      <dgm:spPr/>
    </dgm:pt>
    <dgm:pt modelId="{031EF244-7B2A-4699-8FD5-F3E7F1A1D710}" type="pres">
      <dgm:prSet presAssocID="{05F30B69-0869-42BB-8BD5-9081101CDA78}" presName="composite2" presStyleCnt="0"/>
      <dgm:spPr/>
    </dgm:pt>
    <dgm:pt modelId="{A6F064F5-FD3B-4568-AF10-4720CA6C1A04}" type="pres">
      <dgm:prSet presAssocID="{05F30B69-0869-42BB-8BD5-9081101CDA78}" presName="background2" presStyleLbl="node2" presStyleIdx="1" presStyleCnt="2"/>
      <dgm:spPr/>
    </dgm:pt>
    <dgm:pt modelId="{914250AB-7E67-4215-A6DC-961D3B7ED9B5}" type="pres">
      <dgm:prSet presAssocID="{05F30B69-0869-42BB-8BD5-9081101CDA78}" presName="text2" presStyleLbl="fgAcc2" presStyleIdx="1" presStyleCnt="2">
        <dgm:presLayoutVars>
          <dgm:chPref val="3"/>
        </dgm:presLayoutVars>
      </dgm:prSet>
      <dgm:spPr/>
    </dgm:pt>
    <dgm:pt modelId="{3AA8AF96-C9A2-4DF3-AB00-B51CB0AFDA09}" type="pres">
      <dgm:prSet presAssocID="{05F30B69-0869-42BB-8BD5-9081101CDA78}" presName="hierChild3" presStyleCnt="0"/>
      <dgm:spPr/>
    </dgm:pt>
    <dgm:pt modelId="{8156BC7C-FF3E-42AB-8946-CC620A42F449}" type="pres">
      <dgm:prSet presAssocID="{2C0E0A3C-CB1E-4C33-A5D7-B5136934FBA7}" presName="Name17" presStyleLbl="parChTrans1D3" presStyleIdx="5" presStyleCnt="8"/>
      <dgm:spPr/>
    </dgm:pt>
    <dgm:pt modelId="{8BFBC492-941E-452A-8748-067FF63DCFC4}" type="pres">
      <dgm:prSet presAssocID="{2C503764-B31C-4CFA-A69B-75E3AF33C339}" presName="hierRoot3" presStyleCnt="0"/>
      <dgm:spPr/>
    </dgm:pt>
    <dgm:pt modelId="{89272A0F-1034-440C-A2FF-AD08FCA89B1F}" type="pres">
      <dgm:prSet presAssocID="{2C503764-B31C-4CFA-A69B-75E3AF33C339}" presName="composite3" presStyleCnt="0"/>
      <dgm:spPr/>
    </dgm:pt>
    <dgm:pt modelId="{E0C35BF7-FCFB-4355-9F9B-6D72ED27114D}" type="pres">
      <dgm:prSet presAssocID="{2C503764-B31C-4CFA-A69B-75E3AF33C339}" presName="background3" presStyleLbl="node3" presStyleIdx="5" presStyleCnt="8"/>
      <dgm:spPr/>
    </dgm:pt>
    <dgm:pt modelId="{D8045F72-C1B0-4E90-89FC-ED5E75259190}" type="pres">
      <dgm:prSet presAssocID="{2C503764-B31C-4CFA-A69B-75E3AF33C339}" presName="text3" presStyleLbl="fgAcc3" presStyleIdx="5" presStyleCnt="8">
        <dgm:presLayoutVars>
          <dgm:chPref val="3"/>
        </dgm:presLayoutVars>
      </dgm:prSet>
      <dgm:spPr/>
    </dgm:pt>
    <dgm:pt modelId="{07799EA4-B388-4032-9CDB-76D43D474291}" type="pres">
      <dgm:prSet presAssocID="{2C503764-B31C-4CFA-A69B-75E3AF33C339}" presName="hierChild4" presStyleCnt="0"/>
      <dgm:spPr/>
    </dgm:pt>
    <dgm:pt modelId="{AB656D78-907E-49EE-ABB9-EBB3DE1FA921}" type="pres">
      <dgm:prSet presAssocID="{98F7CD11-C5D9-4079-A134-335D3D314AC3}" presName="Name23" presStyleLbl="parChTrans1D4" presStyleIdx="10" presStyleCnt="13"/>
      <dgm:spPr/>
    </dgm:pt>
    <dgm:pt modelId="{62652F67-3571-4CFE-81D7-573235DFF73B}" type="pres">
      <dgm:prSet presAssocID="{62A1148A-D2A8-4907-848E-909939AA10A5}" presName="hierRoot4" presStyleCnt="0"/>
      <dgm:spPr/>
    </dgm:pt>
    <dgm:pt modelId="{4847E866-F42B-4D23-83AA-7AAFA8A5C02D}" type="pres">
      <dgm:prSet presAssocID="{62A1148A-D2A8-4907-848E-909939AA10A5}" presName="composite4" presStyleCnt="0"/>
      <dgm:spPr/>
    </dgm:pt>
    <dgm:pt modelId="{2689A3E5-AA11-47D3-8D50-FA476D0205C9}" type="pres">
      <dgm:prSet presAssocID="{62A1148A-D2A8-4907-848E-909939AA10A5}" presName="background4" presStyleLbl="node4" presStyleIdx="10" presStyleCnt="13"/>
      <dgm:spPr/>
    </dgm:pt>
    <dgm:pt modelId="{5753FF4A-EF08-44A0-931B-EBCE1EFBC4F2}" type="pres">
      <dgm:prSet presAssocID="{62A1148A-D2A8-4907-848E-909939AA10A5}" presName="text4" presStyleLbl="fgAcc4" presStyleIdx="10" presStyleCnt="13">
        <dgm:presLayoutVars>
          <dgm:chPref val="3"/>
        </dgm:presLayoutVars>
      </dgm:prSet>
      <dgm:spPr/>
    </dgm:pt>
    <dgm:pt modelId="{B3344D8D-8F85-48BE-A494-537794EC2DCD}" type="pres">
      <dgm:prSet presAssocID="{62A1148A-D2A8-4907-848E-909939AA10A5}" presName="hierChild5" presStyleCnt="0"/>
      <dgm:spPr/>
    </dgm:pt>
    <dgm:pt modelId="{9FB08F38-EDDC-47EE-B656-5EEFB30021C4}" type="pres">
      <dgm:prSet presAssocID="{B7256F61-31E1-4B4C-86F1-5C3E535FE303}" presName="Name17" presStyleLbl="parChTrans1D3" presStyleIdx="6" presStyleCnt="8"/>
      <dgm:spPr/>
    </dgm:pt>
    <dgm:pt modelId="{EA71D9D3-1131-4193-ACC8-5A92851848D5}" type="pres">
      <dgm:prSet presAssocID="{F780B415-BF5B-4821-93E7-CF878737C024}" presName="hierRoot3" presStyleCnt="0"/>
      <dgm:spPr/>
    </dgm:pt>
    <dgm:pt modelId="{BB841359-BED2-48A0-A960-3CD93A9537D5}" type="pres">
      <dgm:prSet presAssocID="{F780B415-BF5B-4821-93E7-CF878737C024}" presName="composite3" presStyleCnt="0"/>
      <dgm:spPr/>
    </dgm:pt>
    <dgm:pt modelId="{C9AE7964-CC46-4EBE-9A09-D3A6991F83B1}" type="pres">
      <dgm:prSet presAssocID="{F780B415-BF5B-4821-93E7-CF878737C024}" presName="background3" presStyleLbl="node3" presStyleIdx="6" presStyleCnt="8"/>
      <dgm:spPr/>
    </dgm:pt>
    <dgm:pt modelId="{BA5C7932-F71A-414A-9393-EEE3D88E920A}" type="pres">
      <dgm:prSet presAssocID="{F780B415-BF5B-4821-93E7-CF878737C024}" presName="text3" presStyleLbl="fgAcc3" presStyleIdx="6" presStyleCnt="8">
        <dgm:presLayoutVars>
          <dgm:chPref val="3"/>
        </dgm:presLayoutVars>
      </dgm:prSet>
      <dgm:spPr/>
    </dgm:pt>
    <dgm:pt modelId="{61037EFA-E9D2-4EC1-BA3F-294F82B09314}" type="pres">
      <dgm:prSet presAssocID="{F780B415-BF5B-4821-93E7-CF878737C024}" presName="hierChild4" presStyleCnt="0"/>
      <dgm:spPr/>
    </dgm:pt>
    <dgm:pt modelId="{751E56AC-71D6-4340-BAF2-93EC2D906361}" type="pres">
      <dgm:prSet presAssocID="{8A2925BA-B599-45BD-8B6F-56698D5AE00E}" presName="Name23" presStyleLbl="parChTrans1D4" presStyleIdx="11" presStyleCnt="13"/>
      <dgm:spPr/>
    </dgm:pt>
    <dgm:pt modelId="{0F417168-97AB-4E7A-816D-B00FCA73274C}" type="pres">
      <dgm:prSet presAssocID="{D7C76768-2044-4183-AF7E-4D4429918100}" presName="hierRoot4" presStyleCnt="0"/>
      <dgm:spPr/>
    </dgm:pt>
    <dgm:pt modelId="{059A915F-119D-4ADF-A9F6-E805BD685D6F}" type="pres">
      <dgm:prSet presAssocID="{D7C76768-2044-4183-AF7E-4D4429918100}" presName="composite4" presStyleCnt="0"/>
      <dgm:spPr/>
    </dgm:pt>
    <dgm:pt modelId="{66998F1A-F3A8-472D-8715-469205E84D97}" type="pres">
      <dgm:prSet presAssocID="{D7C76768-2044-4183-AF7E-4D4429918100}" presName="background4" presStyleLbl="node4" presStyleIdx="11" presStyleCnt="13"/>
      <dgm:spPr/>
    </dgm:pt>
    <dgm:pt modelId="{1FB38BB2-87B8-404C-BADF-2D9BA4A18FF1}" type="pres">
      <dgm:prSet presAssocID="{D7C76768-2044-4183-AF7E-4D4429918100}" presName="text4" presStyleLbl="fgAcc4" presStyleIdx="11" presStyleCnt="13">
        <dgm:presLayoutVars>
          <dgm:chPref val="3"/>
        </dgm:presLayoutVars>
      </dgm:prSet>
      <dgm:spPr/>
    </dgm:pt>
    <dgm:pt modelId="{7A8F06E6-E005-4788-A39C-2F3ACD23330F}" type="pres">
      <dgm:prSet presAssocID="{D7C76768-2044-4183-AF7E-4D4429918100}" presName="hierChild5" presStyleCnt="0"/>
      <dgm:spPr/>
    </dgm:pt>
    <dgm:pt modelId="{32D0D716-B1DE-49D8-8AEF-605C2341F58F}" type="pres">
      <dgm:prSet presAssocID="{7710D78E-60AE-4675-B1B5-9FA763870EE6}" presName="Name17" presStyleLbl="parChTrans1D3" presStyleIdx="7" presStyleCnt="8"/>
      <dgm:spPr/>
    </dgm:pt>
    <dgm:pt modelId="{F106614C-E01F-498C-8548-0231E84B7116}" type="pres">
      <dgm:prSet presAssocID="{0BF76030-A1E3-4170-B79B-50B3D00A7D9D}" presName="hierRoot3" presStyleCnt="0"/>
      <dgm:spPr/>
    </dgm:pt>
    <dgm:pt modelId="{F7B8736B-8031-4FBB-9B37-7C4114A9AF51}" type="pres">
      <dgm:prSet presAssocID="{0BF76030-A1E3-4170-B79B-50B3D00A7D9D}" presName="composite3" presStyleCnt="0"/>
      <dgm:spPr/>
    </dgm:pt>
    <dgm:pt modelId="{56029AB0-01B8-46CA-9404-94DA7AD48538}" type="pres">
      <dgm:prSet presAssocID="{0BF76030-A1E3-4170-B79B-50B3D00A7D9D}" presName="background3" presStyleLbl="node3" presStyleIdx="7" presStyleCnt="8"/>
      <dgm:spPr/>
    </dgm:pt>
    <dgm:pt modelId="{ECB226EE-61FF-49F0-B277-83B0EE1CDF6D}" type="pres">
      <dgm:prSet presAssocID="{0BF76030-A1E3-4170-B79B-50B3D00A7D9D}" presName="text3" presStyleLbl="fgAcc3" presStyleIdx="7" presStyleCnt="8" custScaleX="139002" custScaleY="116772">
        <dgm:presLayoutVars>
          <dgm:chPref val="3"/>
        </dgm:presLayoutVars>
      </dgm:prSet>
      <dgm:spPr/>
    </dgm:pt>
    <dgm:pt modelId="{AAC37812-C7F4-44FC-A5C9-641C469835CB}" type="pres">
      <dgm:prSet presAssocID="{0BF76030-A1E3-4170-B79B-50B3D00A7D9D}" presName="hierChild4" presStyleCnt="0"/>
      <dgm:spPr/>
    </dgm:pt>
    <dgm:pt modelId="{6631DA76-A5F1-4080-9A9D-EDB2B168673E}" type="pres">
      <dgm:prSet presAssocID="{5A47E7BF-38DC-4300-8CA0-864E4ACBC0D9}" presName="Name23" presStyleLbl="parChTrans1D4" presStyleIdx="12" presStyleCnt="13"/>
      <dgm:spPr/>
    </dgm:pt>
    <dgm:pt modelId="{CF965E3D-9285-420F-9D82-868B77E0406A}" type="pres">
      <dgm:prSet presAssocID="{9FF1FD0E-3F60-4FF6-9223-6457307F8063}" presName="hierRoot4" presStyleCnt="0"/>
      <dgm:spPr/>
    </dgm:pt>
    <dgm:pt modelId="{8D1A9237-023A-4492-BC28-41850929F70A}" type="pres">
      <dgm:prSet presAssocID="{9FF1FD0E-3F60-4FF6-9223-6457307F8063}" presName="composite4" presStyleCnt="0"/>
      <dgm:spPr/>
    </dgm:pt>
    <dgm:pt modelId="{29BAFB3A-14F6-45C5-A438-CB92494E1F74}" type="pres">
      <dgm:prSet presAssocID="{9FF1FD0E-3F60-4FF6-9223-6457307F8063}" presName="background4" presStyleLbl="node4" presStyleIdx="12" presStyleCnt="13"/>
      <dgm:spPr/>
    </dgm:pt>
    <dgm:pt modelId="{A85FB9EE-07EF-4120-B84F-7FEDC2FBC379}" type="pres">
      <dgm:prSet presAssocID="{9FF1FD0E-3F60-4FF6-9223-6457307F8063}" presName="text4" presStyleLbl="fgAcc4" presStyleIdx="12" presStyleCnt="13">
        <dgm:presLayoutVars>
          <dgm:chPref val="3"/>
        </dgm:presLayoutVars>
      </dgm:prSet>
      <dgm:spPr/>
    </dgm:pt>
    <dgm:pt modelId="{29E42724-D077-449A-8319-4F37BA8D6283}" type="pres">
      <dgm:prSet presAssocID="{9FF1FD0E-3F60-4FF6-9223-6457307F8063}" presName="hierChild5" presStyleCnt="0"/>
      <dgm:spPr/>
    </dgm:pt>
  </dgm:ptLst>
  <dgm:cxnLst>
    <dgm:cxn modelId="{7DF4A703-BB90-4F83-A9E2-C83D9314FACE}" srcId="{D45D5D4F-9296-496E-B912-81A467F42560}" destId="{A9A4A0AC-AB0B-499B-8F9E-FED2698EB1E0}" srcOrd="0" destOrd="0" parTransId="{A4A185EC-277A-456B-96E9-0E084464B19D}" sibTransId="{6B466C38-B4FC-4A9D-9D20-3D770CAA9914}"/>
    <dgm:cxn modelId="{F085C903-7552-6D4E-B223-B4FBCA0A9BC3}" type="presOf" srcId="{4FAF917B-5655-4096-9AEF-49760A65E93D}" destId="{79D73068-2C90-4531-BE9B-45455C019377}" srcOrd="0" destOrd="0" presId="urn:microsoft.com/office/officeart/2005/8/layout/hierarchy1"/>
    <dgm:cxn modelId="{15AEBB05-4514-4B58-8DBC-25641530D799}" srcId="{D9886407-888E-4062-9EEA-6CF168AF26BB}" destId="{0C6C442B-FAF4-4F44-9E3B-FE77CA1CD33B}" srcOrd="3" destOrd="0" parTransId="{844A0B46-706C-4C8D-8E83-7C06A3343F43}" sibTransId="{FD981E3A-01F0-4F68-95E1-79E65C0A6287}"/>
    <dgm:cxn modelId="{A52DAD08-487B-6948-B6C1-F33EE2B1767A}" type="presOf" srcId="{B7256F61-31E1-4B4C-86F1-5C3E535FE303}" destId="{9FB08F38-EDDC-47EE-B656-5EEFB30021C4}" srcOrd="0" destOrd="0" presId="urn:microsoft.com/office/officeart/2005/8/layout/hierarchy1"/>
    <dgm:cxn modelId="{D1BF6D09-757D-428C-BD40-96FF461F0DA5}" srcId="{E19E3548-81BB-4275-B234-0ED68EFBDC6E}" destId="{05F30B69-0869-42BB-8BD5-9081101CDA78}" srcOrd="1" destOrd="0" parTransId="{B937F2C8-CCD6-4054-AE24-EBFBB1DB1CB2}" sibTransId="{8D9FE7DD-964D-45F4-A6A7-7FAB1603F6AA}"/>
    <dgm:cxn modelId="{024B4B15-E9DE-664E-8B30-FD8D1A92B9FF}" type="presOf" srcId="{AB2CE128-B7AC-4E66-9EB4-EBECBF2711BD}" destId="{8C016166-6834-472E-ABF6-38C087F1C6EE}" srcOrd="0" destOrd="0" presId="urn:microsoft.com/office/officeart/2005/8/layout/hierarchy1"/>
    <dgm:cxn modelId="{E9289819-E7EA-1748-A402-A3AAC512D53F}" type="presOf" srcId="{A4A185EC-277A-456B-96E9-0E084464B19D}" destId="{78505408-E45C-4CD2-B185-2129D9B9E0F9}" srcOrd="0" destOrd="0" presId="urn:microsoft.com/office/officeart/2005/8/layout/hierarchy1"/>
    <dgm:cxn modelId="{E7F4151B-D048-4310-B289-29C82D3F6CC1}" srcId="{05F30B69-0869-42BB-8BD5-9081101CDA78}" destId="{2C503764-B31C-4CFA-A69B-75E3AF33C339}" srcOrd="0" destOrd="0" parTransId="{2C0E0A3C-CB1E-4C33-A5D7-B5136934FBA7}" sibTransId="{F7CA588E-30C7-47EA-B174-8321B2CC802C}"/>
    <dgm:cxn modelId="{20F2EB1B-995C-6E49-9623-6893263CD63B}" type="presOf" srcId="{DE370FC6-A6BA-4364-AB56-DA5A7DB2A157}" destId="{76E3FF51-B3E4-4487-AF3F-5D5B8F8FCD43}" srcOrd="0" destOrd="0" presId="urn:microsoft.com/office/officeart/2005/8/layout/hierarchy1"/>
    <dgm:cxn modelId="{CB265820-0C50-FB4E-A832-A24541259089}" type="presOf" srcId="{CE4FC76E-81A2-42AB-B7E0-A904F73E8EB7}" destId="{A8B3A831-02B0-49A9-B554-4E936B7FCF79}" srcOrd="0" destOrd="0" presId="urn:microsoft.com/office/officeart/2005/8/layout/hierarchy1"/>
    <dgm:cxn modelId="{2B713522-0391-6042-B202-219B1EA9F05E}" type="presOf" srcId="{9EF18975-D6EB-4A9C-80EA-839C607F4558}" destId="{E752E8A7-8F3B-4BC5-889C-2ED19F93FCE4}" srcOrd="0" destOrd="0" presId="urn:microsoft.com/office/officeart/2005/8/layout/hierarchy1"/>
    <dgm:cxn modelId="{EC516022-DF88-6E47-B8FB-B1B51520C5B5}" type="presOf" srcId="{5A47E7BF-38DC-4300-8CA0-864E4ACBC0D9}" destId="{6631DA76-A5F1-4080-9A9D-EDB2B168673E}" srcOrd="0" destOrd="0" presId="urn:microsoft.com/office/officeart/2005/8/layout/hierarchy1"/>
    <dgm:cxn modelId="{2FFC8326-DA8D-9C40-BF40-4926E80C018A}" type="presOf" srcId="{E19E3548-81BB-4275-B234-0ED68EFBDC6E}" destId="{403E32E3-D4EE-4FD2-943A-5978A78C31B6}" srcOrd="0" destOrd="0" presId="urn:microsoft.com/office/officeart/2005/8/layout/hierarchy1"/>
    <dgm:cxn modelId="{63B5A228-1D59-4D3E-B3F4-AEC33046E4C3}" srcId="{58113A17-0D4A-497B-8613-302959756BA4}" destId="{237C8E55-FAC3-4A4F-8EB5-CF5FD259F636}" srcOrd="0" destOrd="0" parTransId="{183F7F3F-149B-43FC-9FBB-1D264C418E70}" sibTransId="{2F408A4E-B04B-4460-ADB5-483874898BF2}"/>
    <dgm:cxn modelId="{7DAFF12B-934E-B44E-B060-E0247B14A7C0}" type="presOf" srcId="{F780B415-BF5B-4821-93E7-CF878737C024}" destId="{BA5C7932-F71A-414A-9393-EEE3D88E920A}" srcOrd="0" destOrd="0" presId="urn:microsoft.com/office/officeart/2005/8/layout/hierarchy1"/>
    <dgm:cxn modelId="{80A5402D-A6B4-AE40-B5E6-9F4376D867BC}" type="presOf" srcId="{D7C76768-2044-4183-AF7E-4D4429918100}" destId="{1FB38BB2-87B8-404C-BADF-2D9BA4A18FF1}" srcOrd="0" destOrd="0" presId="urn:microsoft.com/office/officeart/2005/8/layout/hierarchy1"/>
    <dgm:cxn modelId="{F8175A2E-AA04-49B3-8D8D-41B90A4F229B}" srcId="{DE370FC6-A6BA-4364-AB56-DA5A7DB2A157}" destId="{B4BA0579-BD71-4C15-83E9-B93E50E746BE}" srcOrd="0" destOrd="0" parTransId="{1B463F94-7071-4294-98E6-1A6C696E729C}" sibTransId="{EEF0F530-00CC-4F4D-A649-BDA16792A1C9}"/>
    <dgm:cxn modelId="{A53FD631-112D-439F-8388-14A9A0755202}" srcId="{920C37F9-16B5-42B3-B597-EBFD1B7045EC}" destId="{E19E3548-81BB-4275-B234-0ED68EFBDC6E}" srcOrd="0" destOrd="0" parTransId="{F51734FE-B4A2-493C-99D2-78EFA9F39590}" sibTransId="{65497F8E-D181-4CC9-A4BB-323CF5EC22D0}"/>
    <dgm:cxn modelId="{5718FC34-CDA8-4C29-80F8-9BB6D5C92B6D}" srcId="{F2F913DE-A58A-47CB-9B1B-1D54DB435F93}" destId="{69F878E4-5AF7-4D89-AAE4-2D6A7DDD2F5D}" srcOrd="0" destOrd="0" parTransId="{386F56B9-6A4D-4D26-B616-6316D6BBC144}" sibTransId="{AF9537B5-99FE-4950-BABA-C35199F4CD4F}"/>
    <dgm:cxn modelId="{B43C9F39-F2B2-0541-A306-EFCA4C7F6E28}" type="presOf" srcId="{8D5C1ED0-086C-4A55-B31E-7916BDDBB4A9}" destId="{D53E9303-30FE-4182-B3E4-FF504F3BBDF4}" srcOrd="0" destOrd="0" presId="urn:microsoft.com/office/officeart/2005/8/layout/hierarchy1"/>
    <dgm:cxn modelId="{54B5D83A-828C-460D-8573-30F64681FFA1}" srcId="{2C503764-B31C-4CFA-A69B-75E3AF33C339}" destId="{62A1148A-D2A8-4907-848E-909939AA10A5}" srcOrd="0" destOrd="0" parTransId="{98F7CD11-C5D9-4079-A134-335D3D314AC3}" sibTransId="{8692C318-60BA-4077-817D-B09FA0CEF87C}"/>
    <dgm:cxn modelId="{60093A3D-3BA8-4234-A64A-6665C0786DC8}" srcId="{35784AC4-FDC8-41AA-B800-7B6EA06294D9}" destId="{58113A17-0D4A-497B-8613-302959756BA4}" srcOrd="0" destOrd="0" parTransId="{8D5C1ED0-086C-4A55-B31E-7916BDDBB4A9}" sibTransId="{9CC2E4DB-7057-40DC-8C05-F35CDFA4ECE3}"/>
    <dgm:cxn modelId="{A2CEB53D-B1A3-A447-97C1-CE1046EE25F3}" type="presOf" srcId="{494D7B13-9207-4A40-B977-150A05E0A9BD}" destId="{4E2849A6-4A1F-45D3-A41D-01A2F1147D46}" srcOrd="0" destOrd="0" presId="urn:microsoft.com/office/officeart/2005/8/layout/hierarchy1"/>
    <dgm:cxn modelId="{5BC1293E-6482-0E4B-8989-F0EEE2913E12}" type="presOf" srcId="{0BF76030-A1E3-4170-B79B-50B3D00A7D9D}" destId="{ECB226EE-61FF-49F0-B277-83B0EE1CDF6D}" srcOrd="0" destOrd="0" presId="urn:microsoft.com/office/officeart/2005/8/layout/hierarchy1"/>
    <dgm:cxn modelId="{890E2A40-E0E3-844A-9A10-C44964B3EF2A}" type="presOf" srcId="{237C8E55-FAC3-4A4F-8EB5-CF5FD259F636}" destId="{9C8A33BD-0707-40B4-B749-4AC4F7DD2E1E}" srcOrd="0" destOrd="0" presId="urn:microsoft.com/office/officeart/2005/8/layout/hierarchy1"/>
    <dgm:cxn modelId="{7A9C9141-7966-D745-82B3-BF7CBBBFB50B}" type="presOf" srcId="{14D4B327-4D62-4663-B3C6-13E2BFDD0DAC}" destId="{205E49ED-242D-4FCB-8FE4-530A25593F8E}" srcOrd="0" destOrd="0" presId="urn:microsoft.com/office/officeart/2005/8/layout/hierarchy1"/>
    <dgm:cxn modelId="{10D91243-E503-3940-BA76-F1FF2DC4548F}" type="presOf" srcId="{B4BA0579-BD71-4C15-83E9-B93E50E746BE}" destId="{4B9291E4-3FB3-49C1-B2EA-72C6193601D4}" srcOrd="0" destOrd="0" presId="urn:microsoft.com/office/officeart/2005/8/layout/hierarchy1"/>
    <dgm:cxn modelId="{B0C2C564-A8ED-B043-8168-924DF5809171}" type="presOf" srcId="{386F56B9-6A4D-4D26-B616-6316D6BBC144}" destId="{50E9FFC0-CBFD-4F7C-8FA2-D6DAF69439D0}" srcOrd="0" destOrd="0" presId="urn:microsoft.com/office/officeart/2005/8/layout/hierarchy1"/>
    <dgm:cxn modelId="{C8ADA34A-DC87-4662-A52F-F109E3AFC23F}" srcId="{D9886407-888E-4062-9EEA-6CF168AF26BB}" destId="{35784AC4-FDC8-41AA-B800-7B6EA06294D9}" srcOrd="4" destOrd="0" parTransId="{61A9D634-A9CB-4EA3-A960-54A7ED447341}" sibTransId="{6B694AC5-47BC-45A7-A905-1F5C57F3D4CD}"/>
    <dgm:cxn modelId="{C9DBA94B-366B-41F2-9222-71303CA404B8}" srcId="{0BF76030-A1E3-4170-B79B-50B3D00A7D9D}" destId="{9FF1FD0E-3F60-4FF6-9223-6457307F8063}" srcOrd="0" destOrd="0" parTransId="{5A47E7BF-38DC-4300-8CA0-864E4ACBC0D9}" sibTransId="{73D9F1AD-9081-47E8-844A-5A0BC8B7E521}"/>
    <dgm:cxn modelId="{E848E06B-A1CA-264E-A4A3-CD51B76AAF8D}" type="presOf" srcId="{05F30B69-0869-42BB-8BD5-9081101CDA78}" destId="{914250AB-7E67-4215-A6DC-961D3B7ED9B5}" srcOrd="0" destOrd="0" presId="urn:microsoft.com/office/officeart/2005/8/layout/hierarchy1"/>
    <dgm:cxn modelId="{49AA474C-F5B8-A546-9F8B-6004D51032A1}" type="presOf" srcId="{A9A4A0AC-AB0B-499B-8F9E-FED2698EB1E0}" destId="{E9386121-4032-4BBB-BA78-3D464B358CAD}" srcOrd="0" destOrd="0" presId="urn:microsoft.com/office/officeart/2005/8/layout/hierarchy1"/>
    <dgm:cxn modelId="{2E8EF571-43E5-3445-9647-1BF099B8ECAE}" type="presOf" srcId="{58113A17-0D4A-497B-8613-302959756BA4}" destId="{1C90C644-BCC1-426C-A807-4F598A1E7585}" srcOrd="0" destOrd="0" presId="urn:microsoft.com/office/officeart/2005/8/layout/hierarchy1"/>
    <dgm:cxn modelId="{61505572-15E8-471A-9B67-D37A872D56B4}" srcId="{F780B415-BF5B-4821-93E7-CF878737C024}" destId="{D7C76768-2044-4183-AF7E-4D4429918100}" srcOrd="0" destOrd="0" parTransId="{8A2925BA-B599-45BD-8B6F-56698D5AE00E}" sibTransId="{0B4C2CAA-5827-4D8D-BBC6-039E6A6964A2}"/>
    <dgm:cxn modelId="{9B322855-2153-684B-8632-B189672BC1BD}" type="presOf" srcId="{1B463F94-7071-4294-98E6-1A6C696E729C}" destId="{743A4C6C-D3E0-49D9-9F9C-0E07DE7394C0}" srcOrd="0" destOrd="0" presId="urn:microsoft.com/office/officeart/2005/8/layout/hierarchy1"/>
    <dgm:cxn modelId="{5DE53256-81A8-CB4C-B532-26E860C843F2}" type="presOf" srcId="{0C6C442B-FAF4-4F44-9E3B-FE77CA1CD33B}" destId="{9F1E4A59-6A95-478D-844E-0F5EF008ECEF}" srcOrd="0" destOrd="0" presId="urn:microsoft.com/office/officeart/2005/8/layout/hierarchy1"/>
    <dgm:cxn modelId="{1DE29078-02C9-4B66-8A40-019AC50B1DBA}" srcId="{D9886407-888E-4062-9EEA-6CF168AF26BB}" destId="{31EE6286-CEA6-4535-8F16-F204EFB27E20}" srcOrd="0" destOrd="0" parTransId="{4FAF917B-5655-4096-9AEF-49760A65E93D}" sibTransId="{3F40093F-791B-4B10-AD1D-95D65F5D8CA9}"/>
    <dgm:cxn modelId="{2F1A695A-B553-4851-B059-976D137714F3}" srcId="{05F30B69-0869-42BB-8BD5-9081101CDA78}" destId="{F780B415-BF5B-4821-93E7-CF878737C024}" srcOrd="1" destOrd="0" parTransId="{B7256F61-31E1-4B4C-86F1-5C3E535FE303}" sibTransId="{655BE57D-2C34-4BCB-8237-8B5C629ACD9C}"/>
    <dgm:cxn modelId="{67D8495A-FB5F-CB4C-BBE4-64149ED0B9FB}" type="presOf" srcId="{61A9D634-A9CB-4EA3-A960-54A7ED447341}" destId="{9BF8E5C3-6D93-422E-AC65-EE5E19A8EDF5}" srcOrd="0" destOrd="0" presId="urn:microsoft.com/office/officeart/2005/8/layout/hierarchy1"/>
    <dgm:cxn modelId="{B717807A-B044-7E44-B886-8C7350B711FE}" type="presOf" srcId="{2C0E0A3C-CB1E-4C33-A5D7-B5136934FBA7}" destId="{8156BC7C-FF3E-42AB-8946-CC620A42F449}" srcOrd="0" destOrd="0" presId="urn:microsoft.com/office/officeart/2005/8/layout/hierarchy1"/>
    <dgm:cxn modelId="{4146657D-C127-B846-9736-D0D71950E5DD}" type="presOf" srcId="{9FF1FD0E-3F60-4FF6-9223-6457307F8063}" destId="{A85FB9EE-07EF-4120-B84F-7FEDC2FBC379}" srcOrd="0" destOrd="0" presId="urn:microsoft.com/office/officeart/2005/8/layout/hierarchy1"/>
    <dgm:cxn modelId="{CCD3C87D-EA86-6040-8703-99BA20CC5293}" type="presOf" srcId="{5A1A6C2B-A6E0-43CD-BB6C-A190795B4CF7}" destId="{4CADC49C-F994-470B-BD40-BE96557EB6B9}" srcOrd="0" destOrd="0" presId="urn:microsoft.com/office/officeart/2005/8/layout/hierarchy1"/>
    <dgm:cxn modelId="{14931A88-05BE-49C2-854A-1C73C0C8F2F6}" srcId="{0F727A8C-B52A-4DEA-B32A-9073FC65F645}" destId="{163B66F7-07AB-4CC4-B36B-7F66D2D500C8}" srcOrd="0" destOrd="0" parTransId="{5A1A6C2B-A6E0-43CD-BB6C-A190795B4CF7}" sibTransId="{69D2422B-CE4D-49EB-B973-68405CAF1874}"/>
    <dgm:cxn modelId="{1A25F08F-13D9-4E19-B4BB-79591186A20B}" srcId="{31EE6286-CEA6-4535-8F16-F204EFB27E20}" destId="{F2F913DE-A58A-47CB-9B1B-1D54DB435F93}" srcOrd="0" destOrd="0" parTransId="{494D7B13-9207-4A40-B977-150A05E0A9BD}" sibTransId="{A21740AA-3717-4439-9E4F-86E686800274}"/>
    <dgm:cxn modelId="{D8BC4293-A323-4640-889D-6B64FA80CC33}" type="presOf" srcId="{D9886407-888E-4062-9EEA-6CF168AF26BB}" destId="{D93DAE6F-91A7-4FF6-A22E-DB0C4881235B}" srcOrd="0" destOrd="0" presId="urn:microsoft.com/office/officeart/2005/8/layout/hierarchy1"/>
    <dgm:cxn modelId="{5FDE7FA7-3508-7241-BBA0-BD9CAE3D962B}" type="presOf" srcId="{183F7F3F-149B-43FC-9FBB-1D264C418E70}" destId="{46C08F63-87C7-402F-9884-6E48CBBBFB21}" srcOrd="0" destOrd="0" presId="urn:microsoft.com/office/officeart/2005/8/layout/hierarchy1"/>
    <dgm:cxn modelId="{4C0498AC-DF0E-3846-A408-4E7C027F4264}" type="presOf" srcId="{844A0B46-706C-4C8D-8E83-7C06A3343F43}" destId="{5C285D39-1CD8-4881-B4F8-D69744DB8F33}" srcOrd="0" destOrd="0" presId="urn:microsoft.com/office/officeart/2005/8/layout/hierarchy1"/>
    <dgm:cxn modelId="{5D29B5B1-86FF-4EF5-8926-0FC912569E06}" srcId="{C9F4F299-CAF3-452F-B8DD-05A964B84673}" destId="{0F727A8C-B52A-4DEA-B32A-9073FC65F645}" srcOrd="0" destOrd="0" parTransId="{14D4B327-4D62-4663-B3C6-13E2BFDD0DAC}" sibTransId="{DCC6FBCB-B48D-4251-842D-846C59C9B6F3}"/>
    <dgm:cxn modelId="{06A201B9-15A5-B540-8602-D6F73BF7A568}" type="presOf" srcId="{97B04D2D-922C-4733-A7A2-86BF789D1673}" destId="{78E2AF7F-10D1-4C5B-BAE8-B831503B80B1}" srcOrd="0" destOrd="0" presId="urn:microsoft.com/office/officeart/2005/8/layout/hierarchy1"/>
    <dgm:cxn modelId="{21F472C0-E139-A84B-A3E8-740612580DBD}" type="presOf" srcId="{7710D78E-60AE-4675-B1B5-9FA763870EE6}" destId="{32D0D716-B1DE-49D8-8AEF-605C2341F58F}" srcOrd="0" destOrd="0" presId="urn:microsoft.com/office/officeart/2005/8/layout/hierarchy1"/>
    <dgm:cxn modelId="{01F8A9C1-89D9-4444-AC17-71CBC7B6805D}" type="presOf" srcId="{09BD5465-C2B5-4B02-95AD-0AEBBC0E4546}" destId="{EF894DBA-EF9D-4318-AFCB-23A68A170A60}" srcOrd="0" destOrd="0" presId="urn:microsoft.com/office/officeart/2005/8/layout/hierarchy1"/>
    <dgm:cxn modelId="{2C140CC2-DAA4-E04C-98CC-F5EFC3756DF4}" type="presOf" srcId="{31EE6286-CEA6-4535-8F16-F204EFB27E20}" destId="{2581EE43-67CE-4360-9D0F-B7D4F0B0BA77}" srcOrd="0" destOrd="0" presId="urn:microsoft.com/office/officeart/2005/8/layout/hierarchy1"/>
    <dgm:cxn modelId="{D250ACD0-E891-0B41-8E1A-09D891C527B4}" type="presOf" srcId="{920C37F9-16B5-42B3-B597-EBFD1B7045EC}" destId="{B360F9CF-AB15-4F84-8BC3-65964A000F9D}" srcOrd="0" destOrd="0" presId="urn:microsoft.com/office/officeart/2005/8/layout/hierarchy1"/>
    <dgm:cxn modelId="{A7732BD5-0051-E14B-8D17-6F00CA1D457C}" type="presOf" srcId="{98F7CD11-C5D9-4079-A134-335D3D314AC3}" destId="{AB656D78-907E-49EE-ABB9-EBB3DE1FA921}" srcOrd="0" destOrd="0" presId="urn:microsoft.com/office/officeart/2005/8/layout/hierarchy1"/>
    <dgm:cxn modelId="{107B93D5-2637-3245-85DD-307A91323952}" type="presOf" srcId="{163B66F7-07AB-4CC4-B36B-7F66D2D500C8}" destId="{CBE2530C-AAEE-494A-9C2C-76F4984EE488}" srcOrd="0" destOrd="0" presId="urn:microsoft.com/office/officeart/2005/8/layout/hierarchy1"/>
    <dgm:cxn modelId="{A6642FD6-B0E4-4FC0-B610-2B96CF3FBD5F}" srcId="{D9886407-888E-4062-9EEA-6CF168AF26BB}" destId="{C9F4F299-CAF3-452F-B8DD-05A964B84673}" srcOrd="2" destOrd="0" parTransId="{AB2CE128-B7AC-4E66-9EB4-EBECBF2711BD}" sibTransId="{95F1CE75-7B28-4AD1-8CED-F180B12A15DE}"/>
    <dgm:cxn modelId="{1D6F10DB-FB4D-2E4D-AAB4-92D67D91A986}" type="presOf" srcId="{F2F913DE-A58A-47CB-9B1B-1D54DB435F93}" destId="{A11C53BC-50C4-4A95-B796-912FB678878F}" srcOrd="0" destOrd="0" presId="urn:microsoft.com/office/officeart/2005/8/layout/hierarchy1"/>
    <dgm:cxn modelId="{0C8892DC-C425-47C9-8EA0-13D5280A8B78}" srcId="{0C6C442B-FAF4-4F44-9E3B-FE77CA1CD33B}" destId="{DE370FC6-A6BA-4364-AB56-DA5A7DB2A157}" srcOrd="0" destOrd="0" parTransId="{9EF18975-D6EB-4A9C-80EA-839C607F4558}" sibTransId="{46AB5B8C-E66F-4160-98E0-FA4CC1D8340F}"/>
    <dgm:cxn modelId="{AD8A92DF-1B8E-5549-BD74-6AB4E912D24A}" type="presOf" srcId="{C9F4F299-CAF3-452F-B8DD-05A964B84673}" destId="{701961DB-3BE0-456E-9429-C3046C094BFD}" srcOrd="0" destOrd="0" presId="urn:microsoft.com/office/officeart/2005/8/layout/hierarchy1"/>
    <dgm:cxn modelId="{44853BE8-CB3C-6444-89DF-0731ED92C203}" type="presOf" srcId="{C44EC4F2-0C9E-4DA5-A76F-38A91A1B0D1A}" destId="{E167517D-D341-475A-AC79-19A616CB867B}" srcOrd="0" destOrd="0" presId="urn:microsoft.com/office/officeart/2005/8/layout/hierarchy1"/>
    <dgm:cxn modelId="{757C99E9-C1E4-5F44-87C5-867C8B5C71E1}" type="presOf" srcId="{0F727A8C-B52A-4DEA-B32A-9073FC65F645}" destId="{4C5513E1-F4F4-4539-BF3E-EDB4627BC8E6}" srcOrd="0" destOrd="0" presId="urn:microsoft.com/office/officeart/2005/8/layout/hierarchy1"/>
    <dgm:cxn modelId="{99ED06EA-2855-D340-A9E8-386968ED6440}" type="presOf" srcId="{D45D5D4F-9296-496E-B912-81A467F42560}" destId="{EC393FA8-CCB1-49F0-AD7F-2C1FF6B52EC1}" srcOrd="0" destOrd="0" presId="urn:microsoft.com/office/officeart/2005/8/layout/hierarchy1"/>
    <dgm:cxn modelId="{225478EA-7308-1246-A52F-7FBE7E0C9B56}" type="presOf" srcId="{62A1148A-D2A8-4907-848E-909939AA10A5}" destId="{5753FF4A-EF08-44A0-931B-EBCE1EFBC4F2}" srcOrd="0" destOrd="0" presId="urn:microsoft.com/office/officeart/2005/8/layout/hierarchy1"/>
    <dgm:cxn modelId="{0D2EA7ED-34ED-5D40-AEF7-DF2E5172AD6B}" type="presOf" srcId="{8A2925BA-B599-45BD-8B6F-56698D5AE00E}" destId="{751E56AC-71D6-4340-BAF2-93EC2D906361}" srcOrd="0" destOrd="0" presId="urn:microsoft.com/office/officeart/2005/8/layout/hierarchy1"/>
    <dgm:cxn modelId="{CBCF63F0-91F3-4FD5-914E-104F28422FE6}" srcId="{D9886407-888E-4062-9EEA-6CF168AF26BB}" destId="{D45D5D4F-9296-496E-B912-81A467F42560}" srcOrd="1" destOrd="0" parTransId="{09BD5465-C2B5-4B02-95AD-0AEBBC0E4546}" sibTransId="{C85CA196-5EC0-475B-9C9A-89E774887514}"/>
    <dgm:cxn modelId="{6977ABF0-2EB8-724A-8945-0D2E4AAA54D5}" type="presOf" srcId="{35784AC4-FDC8-41AA-B800-7B6EA06294D9}" destId="{B3B2722B-A418-45EF-A2A4-9B01AEDC3421}" srcOrd="0" destOrd="0" presId="urn:microsoft.com/office/officeart/2005/8/layout/hierarchy1"/>
    <dgm:cxn modelId="{C22F5EF1-4DA0-334D-8CE6-FA43E881CB23}" type="presOf" srcId="{B937F2C8-CCD6-4054-AE24-EBFBB1DB1CB2}" destId="{795E2057-A5A2-4747-8493-9EE4A07EAB7A}" srcOrd="0" destOrd="0" presId="urn:microsoft.com/office/officeart/2005/8/layout/hierarchy1"/>
    <dgm:cxn modelId="{D63091F2-4A91-4141-AF01-F7B0592C2108}" srcId="{A9A4A0AC-AB0B-499B-8F9E-FED2698EB1E0}" destId="{C44EC4F2-0C9E-4DA5-A76F-38A91A1B0D1A}" srcOrd="0" destOrd="0" parTransId="{CE4FC76E-81A2-42AB-B7E0-A904F73E8EB7}" sibTransId="{0724A519-09BE-4619-9595-E28553013740}"/>
    <dgm:cxn modelId="{BAD394F4-9BE0-4649-BA84-7D1E01160B65}" type="presOf" srcId="{2C503764-B31C-4CFA-A69B-75E3AF33C339}" destId="{D8045F72-C1B0-4E90-89FC-ED5E75259190}" srcOrd="0" destOrd="0" presId="urn:microsoft.com/office/officeart/2005/8/layout/hierarchy1"/>
    <dgm:cxn modelId="{88FAC7F5-5933-48DD-873B-523BC72D3895}" srcId="{E19E3548-81BB-4275-B234-0ED68EFBDC6E}" destId="{D9886407-888E-4062-9EEA-6CF168AF26BB}" srcOrd="0" destOrd="0" parTransId="{97B04D2D-922C-4733-A7A2-86BF789D1673}" sibTransId="{D1BFE4F9-B775-42D5-9B7D-47D23BB24093}"/>
    <dgm:cxn modelId="{AAF19DFA-3D78-B049-AE6F-730AB95DB554}" type="presOf" srcId="{69F878E4-5AF7-4D89-AAE4-2D6A7DDD2F5D}" destId="{4EE0CFCC-F75F-4EFD-BF2D-8D244066CA01}" srcOrd="0" destOrd="0" presId="urn:microsoft.com/office/officeart/2005/8/layout/hierarchy1"/>
    <dgm:cxn modelId="{4BBC8AFB-7CBB-4160-9F95-87B029273ABD}" srcId="{05F30B69-0869-42BB-8BD5-9081101CDA78}" destId="{0BF76030-A1E3-4170-B79B-50B3D00A7D9D}" srcOrd="2" destOrd="0" parTransId="{7710D78E-60AE-4675-B1B5-9FA763870EE6}" sibTransId="{2E691CBA-4FDD-4594-AF93-393E7D3AC0EC}"/>
    <dgm:cxn modelId="{684AD2E4-153F-E44E-B983-A8D2E85E1389}" type="presParOf" srcId="{B360F9CF-AB15-4F84-8BC3-65964A000F9D}" destId="{A6DB276D-02F0-48E4-8022-D0578DCBB3C0}" srcOrd="0" destOrd="0" presId="urn:microsoft.com/office/officeart/2005/8/layout/hierarchy1"/>
    <dgm:cxn modelId="{5FC84024-CD3A-BA42-9820-E927A4410EF6}" type="presParOf" srcId="{A6DB276D-02F0-48E4-8022-D0578DCBB3C0}" destId="{38BD80C1-6EBD-44EF-B291-A9EA45E32F37}" srcOrd="0" destOrd="0" presId="urn:microsoft.com/office/officeart/2005/8/layout/hierarchy1"/>
    <dgm:cxn modelId="{CED9E8FC-D649-4E42-B69D-7DF05A8D5AD5}" type="presParOf" srcId="{38BD80C1-6EBD-44EF-B291-A9EA45E32F37}" destId="{78F29DEF-D9A7-4986-945D-ABD6F9393B15}" srcOrd="0" destOrd="0" presId="urn:microsoft.com/office/officeart/2005/8/layout/hierarchy1"/>
    <dgm:cxn modelId="{9762C65D-BD86-FA4D-AD75-B721F3DECD4E}" type="presParOf" srcId="{38BD80C1-6EBD-44EF-B291-A9EA45E32F37}" destId="{403E32E3-D4EE-4FD2-943A-5978A78C31B6}" srcOrd="1" destOrd="0" presId="urn:microsoft.com/office/officeart/2005/8/layout/hierarchy1"/>
    <dgm:cxn modelId="{6DF42714-6863-7D42-9370-50B09F15344C}" type="presParOf" srcId="{A6DB276D-02F0-48E4-8022-D0578DCBB3C0}" destId="{A66A30DC-BC21-47DB-8F36-E41367B21A43}" srcOrd="1" destOrd="0" presId="urn:microsoft.com/office/officeart/2005/8/layout/hierarchy1"/>
    <dgm:cxn modelId="{A798AE34-A58D-1C4E-85AC-5003140667C1}" type="presParOf" srcId="{A66A30DC-BC21-47DB-8F36-E41367B21A43}" destId="{78E2AF7F-10D1-4C5B-BAE8-B831503B80B1}" srcOrd="0" destOrd="0" presId="urn:microsoft.com/office/officeart/2005/8/layout/hierarchy1"/>
    <dgm:cxn modelId="{641BCA06-82A1-144B-8235-82BD0F2D47DB}" type="presParOf" srcId="{A66A30DC-BC21-47DB-8F36-E41367B21A43}" destId="{38241606-2A45-439F-B93A-94AE27535636}" srcOrd="1" destOrd="0" presId="urn:microsoft.com/office/officeart/2005/8/layout/hierarchy1"/>
    <dgm:cxn modelId="{C2FB739C-C506-F447-8200-F6EAA3718872}" type="presParOf" srcId="{38241606-2A45-439F-B93A-94AE27535636}" destId="{E216BEE7-A650-4311-B0ED-74E8030C8CBD}" srcOrd="0" destOrd="0" presId="urn:microsoft.com/office/officeart/2005/8/layout/hierarchy1"/>
    <dgm:cxn modelId="{0A20ACC6-66B4-7B45-BC8E-C37B6477B6B1}" type="presParOf" srcId="{E216BEE7-A650-4311-B0ED-74E8030C8CBD}" destId="{6B662DE3-BC57-4B01-938E-2BF0A32B327B}" srcOrd="0" destOrd="0" presId="urn:microsoft.com/office/officeart/2005/8/layout/hierarchy1"/>
    <dgm:cxn modelId="{D8B0DB95-19F1-9346-89CF-1A049FCC5C21}" type="presParOf" srcId="{E216BEE7-A650-4311-B0ED-74E8030C8CBD}" destId="{D93DAE6F-91A7-4FF6-A22E-DB0C4881235B}" srcOrd="1" destOrd="0" presId="urn:microsoft.com/office/officeart/2005/8/layout/hierarchy1"/>
    <dgm:cxn modelId="{F1E55101-8F39-C341-A90E-9376CBC99C9B}" type="presParOf" srcId="{38241606-2A45-439F-B93A-94AE27535636}" destId="{EAB0147D-CEEE-4BD2-9BE8-101E89D07782}" srcOrd="1" destOrd="0" presId="urn:microsoft.com/office/officeart/2005/8/layout/hierarchy1"/>
    <dgm:cxn modelId="{AB5E0F50-CA35-8C4A-BE20-B2DB529EC8B5}" type="presParOf" srcId="{EAB0147D-CEEE-4BD2-9BE8-101E89D07782}" destId="{79D73068-2C90-4531-BE9B-45455C019377}" srcOrd="0" destOrd="0" presId="urn:microsoft.com/office/officeart/2005/8/layout/hierarchy1"/>
    <dgm:cxn modelId="{9EC847D2-03A8-CD4C-BFD3-486A1C34BE34}" type="presParOf" srcId="{EAB0147D-CEEE-4BD2-9BE8-101E89D07782}" destId="{69F27F00-3016-4C3C-9D3D-C7404106A04E}" srcOrd="1" destOrd="0" presId="urn:microsoft.com/office/officeart/2005/8/layout/hierarchy1"/>
    <dgm:cxn modelId="{7794D867-44CE-9144-AE6C-1665077477ED}" type="presParOf" srcId="{69F27F00-3016-4C3C-9D3D-C7404106A04E}" destId="{E428D694-C801-4A4F-BE21-1719DB2EB26E}" srcOrd="0" destOrd="0" presId="urn:microsoft.com/office/officeart/2005/8/layout/hierarchy1"/>
    <dgm:cxn modelId="{F5DF9851-A9F8-1640-A3C9-BD29CBCE8253}" type="presParOf" srcId="{E428D694-C801-4A4F-BE21-1719DB2EB26E}" destId="{F5B1B71A-CAFE-43B8-95CD-CE8D3369DC4A}" srcOrd="0" destOrd="0" presId="urn:microsoft.com/office/officeart/2005/8/layout/hierarchy1"/>
    <dgm:cxn modelId="{3977B3DC-2E5A-3E48-94DF-120D8E2DD8C3}" type="presParOf" srcId="{E428D694-C801-4A4F-BE21-1719DB2EB26E}" destId="{2581EE43-67CE-4360-9D0F-B7D4F0B0BA77}" srcOrd="1" destOrd="0" presId="urn:microsoft.com/office/officeart/2005/8/layout/hierarchy1"/>
    <dgm:cxn modelId="{5C7F0D54-FB8B-7D4B-95B2-8F3960F23749}" type="presParOf" srcId="{69F27F00-3016-4C3C-9D3D-C7404106A04E}" destId="{F6028F5E-128A-4833-B91C-AFE4E5073376}" srcOrd="1" destOrd="0" presId="urn:microsoft.com/office/officeart/2005/8/layout/hierarchy1"/>
    <dgm:cxn modelId="{653815CD-3096-7F45-92FB-184BBE0B18E4}" type="presParOf" srcId="{F6028F5E-128A-4833-B91C-AFE4E5073376}" destId="{4E2849A6-4A1F-45D3-A41D-01A2F1147D46}" srcOrd="0" destOrd="0" presId="urn:microsoft.com/office/officeart/2005/8/layout/hierarchy1"/>
    <dgm:cxn modelId="{F23156BC-C956-3342-BF25-51D3488DD9FC}" type="presParOf" srcId="{F6028F5E-128A-4833-B91C-AFE4E5073376}" destId="{80008227-1122-4953-91DC-2B123AAF09DD}" srcOrd="1" destOrd="0" presId="urn:microsoft.com/office/officeart/2005/8/layout/hierarchy1"/>
    <dgm:cxn modelId="{E8395BF5-DBED-674E-80DB-6EB2B79B6CCB}" type="presParOf" srcId="{80008227-1122-4953-91DC-2B123AAF09DD}" destId="{58BB731B-1BD7-4D6C-874D-FBB9D29D9AAC}" srcOrd="0" destOrd="0" presId="urn:microsoft.com/office/officeart/2005/8/layout/hierarchy1"/>
    <dgm:cxn modelId="{B33ED81A-0B8C-264F-92D0-06510A232AD9}" type="presParOf" srcId="{58BB731B-1BD7-4D6C-874D-FBB9D29D9AAC}" destId="{43CAD5C6-6240-4431-A5A6-45F63BF9CF9C}" srcOrd="0" destOrd="0" presId="urn:microsoft.com/office/officeart/2005/8/layout/hierarchy1"/>
    <dgm:cxn modelId="{CADC4EF9-927A-1A45-9B75-46389EDC39C0}" type="presParOf" srcId="{58BB731B-1BD7-4D6C-874D-FBB9D29D9AAC}" destId="{A11C53BC-50C4-4A95-B796-912FB678878F}" srcOrd="1" destOrd="0" presId="urn:microsoft.com/office/officeart/2005/8/layout/hierarchy1"/>
    <dgm:cxn modelId="{74F619E2-E01F-8F49-BCA2-0BF94890B643}" type="presParOf" srcId="{80008227-1122-4953-91DC-2B123AAF09DD}" destId="{D1F944D9-EDF3-4BED-B97D-DD0996FE14D7}" srcOrd="1" destOrd="0" presId="urn:microsoft.com/office/officeart/2005/8/layout/hierarchy1"/>
    <dgm:cxn modelId="{38555A08-C56A-1243-BD61-6D13D80464A9}" type="presParOf" srcId="{D1F944D9-EDF3-4BED-B97D-DD0996FE14D7}" destId="{50E9FFC0-CBFD-4F7C-8FA2-D6DAF69439D0}" srcOrd="0" destOrd="0" presId="urn:microsoft.com/office/officeart/2005/8/layout/hierarchy1"/>
    <dgm:cxn modelId="{23E1AFE5-B24C-D842-A8A4-792012CC1E02}" type="presParOf" srcId="{D1F944D9-EDF3-4BED-B97D-DD0996FE14D7}" destId="{6AAD794F-AE4F-40E4-B6D9-1EBE7E6C3CAA}" srcOrd="1" destOrd="0" presId="urn:microsoft.com/office/officeart/2005/8/layout/hierarchy1"/>
    <dgm:cxn modelId="{F06485EC-4F3B-7741-9FAB-8424EC610749}" type="presParOf" srcId="{6AAD794F-AE4F-40E4-B6D9-1EBE7E6C3CAA}" destId="{3BB71150-4D4C-488E-BA14-A36ACBA02270}" srcOrd="0" destOrd="0" presId="urn:microsoft.com/office/officeart/2005/8/layout/hierarchy1"/>
    <dgm:cxn modelId="{9B96985D-A3EE-FA44-A469-FCF08DA57A57}" type="presParOf" srcId="{3BB71150-4D4C-488E-BA14-A36ACBA02270}" destId="{65064A6B-2D58-4709-BC57-FFA63DD8CD0E}" srcOrd="0" destOrd="0" presId="urn:microsoft.com/office/officeart/2005/8/layout/hierarchy1"/>
    <dgm:cxn modelId="{E7B65424-880B-6640-AA6B-C848161AD762}" type="presParOf" srcId="{3BB71150-4D4C-488E-BA14-A36ACBA02270}" destId="{4EE0CFCC-F75F-4EFD-BF2D-8D244066CA01}" srcOrd="1" destOrd="0" presId="urn:microsoft.com/office/officeart/2005/8/layout/hierarchy1"/>
    <dgm:cxn modelId="{BE31C3F6-8A63-844D-A0C5-2168BB849008}" type="presParOf" srcId="{6AAD794F-AE4F-40E4-B6D9-1EBE7E6C3CAA}" destId="{FB31B18E-B0EA-4275-A62E-80CE674BD6B5}" srcOrd="1" destOrd="0" presId="urn:microsoft.com/office/officeart/2005/8/layout/hierarchy1"/>
    <dgm:cxn modelId="{0F80F881-3E7D-7B44-8626-A81DC9F37E67}" type="presParOf" srcId="{EAB0147D-CEEE-4BD2-9BE8-101E89D07782}" destId="{EF894DBA-EF9D-4318-AFCB-23A68A170A60}" srcOrd="2" destOrd="0" presId="urn:microsoft.com/office/officeart/2005/8/layout/hierarchy1"/>
    <dgm:cxn modelId="{5F95A4EB-6FDA-6445-B170-0F11602CC1AB}" type="presParOf" srcId="{EAB0147D-CEEE-4BD2-9BE8-101E89D07782}" destId="{329A8A2A-C710-4EFA-A413-A76B497369FB}" srcOrd="3" destOrd="0" presId="urn:microsoft.com/office/officeart/2005/8/layout/hierarchy1"/>
    <dgm:cxn modelId="{FD41A087-504D-6746-8ACD-ED97EA072112}" type="presParOf" srcId="{329A8A2A-C710-4EFA-A413-A76B497369FB}" destId="{7F175C98-3CC8-41F5-8C68-49FAF930CD22}" srcOrd="0" destOrd="0" presId="urn:microsoft.com/office/officeart/2005/8/layout/hierarchy1"/>
    <dgm:cxn modelId="{776E9A88-2F3C-EE44-B914-C38110F743B6}" type="presParOf" srcId="{7F175C98-3CC8-41F5-8C68-49FAF930CD22}" destId="{7D04E9A2-2AE7-4506-B439-F67D01E4B96A}" srcOrd="0" destOrd="0" presId="urn:microsoft.com/office/officeart/2005/8/layout/hierarchy1"/>
    <dgm:cxn modelId="{23225F98-1DF1-6945-B317-74837A280C2C}" type="presParOf" srcId="{7F175C98-3CC8-41F5-8C68-49FAF930CD22}" destId="{EC393FA8-CCB1-49F0-AD7F-2C1FF6B52EC1}" srcOrd="1" destOrd="0" presId="urn:microsoft.com/office/officeart/2005/8/layout/hierarchy1"/>
    <dgm:cxn modelId="{E5EEAB9D-3F32-654B-8CA8-E0CD7EAAF4CD}" type="presParOf" srcId="{329A8A2A-C710-4EFA-A413-A76B497369FB}" destId="{9A18C31F-6ACF-4C69-A3FB-5005CF3429BB}" srcOrd="1" destOrd="0" presId="urn:microsoft.com/office/officeart/2005/8/layout/hierarchy1"/>
    <dgm:cxn modelId="{445F8AA8-2F83-184D-B1D5-F752E32DECA4}" type="presParOf" srcId="{9A18C31F-6ACF-4C69-A3FB-5005CF3429BB}" destId="{78505408-E45C-4CD2-B185-2129D9B9E0F9}" srcOrd="0" destOrd="0" presId="urn:microsoft.com/office/officeart/2005/8/layout/hierarchy1"/>
    <dgm:cxn modelId="{8925A365-08E4-B046-A8BE-79A290DD565F}" type="presParOf" srcId="{9A18C31F-6ACF-4C69-A3FB-5005CF3429BB}" destId="{5EC3525C-F071-4FE8-898B-30D4F10F476C}" srcOrd="1" destOrd="0" presId="urn:microsoft.com/office/officeart/2005/8/layout/hierarchy1"/>
    <dgm:cxn modelId="{7573FEFF-CFAD-BC49-AFF8-ACF92CB63858}" type="presParOf" srcId="{5EC3525C-F071-4FE8-898B-30D4F10F476C}" destId="{5EF64EE1-41FF-4BE8-89AA-C35AD58754EE}" srcOrd="0" destOrd="0" presId="urn:microsoft.com/office/officeart/2005/8/layout/hierarchy1"/>
    <dgm:cxn modelId="{8E8DAF0B-D514-614A-8441-387BC8CFE410}" type="presParOf" srcId="{5EF64EE1-41FF-4BE8-89AA-C35AD58754EE}" destId="{8EDFFD8B-BAC7-4EFA-964F-7D76189451C7}" srcOrd="0" destOrd="0" presId="urn:microsoft.com/office/officeart/2005/8/layout/hierarchy1"/>
    <dgm:cxn modelId="{FB7ABFE9-6056-8E4D-A9C1-12A4E925B6B6}" type="presParOf" srcId="{5EF64EE1-41FF-4BE8-89AA-C35AD58754EE}" destId="{E9386121-4032-4BBB-BA78-3D464B358CAD}" srcOrd="1" destOrd="0" presId="urn:microsoft.com/office/officeart/2005/8/layout/hierarchy1"/>
    <dgm:cxn modelId="{47046C2D-CBD4-7C40-B2BF-167D1AC8D099}" type="presParOf" srcId="{5EC3525C-F071-4FE8-898B-30D4F10F476C}" destId="{B5EEA81A-18C9-45E8-96FB-A59B033EF185}" srcOrd="1" destOrd="0" presId="urn:microsoft.com/office/officeart/2005/8/layout/hierarchy1"/>
    <dgm:cxn modelId="{87BA9132-14CC-3644-80C4-B8E4AAE88FB1}" type="presParOf" srcId="{B5EEA81A-18C9-45E8-96FB-A59B033EF185}" destId="{A8B3A831-02B0-49A9-B554-4E936B7FCF79}" srcOrd="0" destOrd="0" presId="urn:microsoft.com/office/officeart/2005/8/layout/hierarchy1"/>
    <dgm:cxn modelId="{AB7AA375-1241-E04A-B2C5-E5F0E441524A}" type="presParOf" srcId="{B5EEA81A-18C9-45E8-96FB-A59B033EF185}" destId="{0F4F90F2-6807-4059-84ED-357D59FEEE31}" srcOrd="1" destOrd="0" presId="urn:microsoft.com/office/officeart/2005/8/layout/hierarchy1"/>
    <dgm:cxn modelId="{575ED8D6-F09A-FB4A-8705-ED62BA09963E}" type="presParOf" srcId="{0F4F90F2-6807-4059-84ED-357D59FEEE31}" destId="{2E6AFA2B-4936-45C9-925E-75FA4DDFA7C6}" srcOrd="0" destOrd="0" presId="urn:microsoft.com/office/officeart/2005/8/layout/hierarchy1"/>
    <dgm:cxn modelId="{F3FDD3C7-46BB-004D-AB78-BE7185849A40}" type="presParOf" srcId="{2E6AFA2B-4936-45C9-925E-75FA4DDFA7C6}" destId="{BD8A8D7D-6763-4AAD-85E5-08C6E3407031}" srcOrd="0" destOrd="0" presId="urn:microsoft.com/office/officeart/2005/8/layout/hierarchy1"/>
    <dgm:cxn modelId="{ECA68253-8448-9C40-8D2B-2865B94A3A2F}" type="presParOf" srcId="{2E6AFA2B-4936-45C9-925E-75FA4DDFA7C6}" destId="{E167517D-D341-475A-AC79-19A616CB867B}" srcOrd="1" destOrd="0" presId="urn:microsoft.com/office/officeart/2005/8/layout/hierarchy1"/>
    <dgm:cxn modelId="{41A43CC0-4D43-EF4F-BF14-2F64174EE1C5}" type="presParOf" srcId="{0F4F90F2-6807-4059-84ED-357D59FEEE31}" destId="{CEEC105F-E63F-48EF-B17D-F8DE84946D19}" srcOrd="1" destOrd="0" presId="urn:microsoft.com/office/officeart/2005/8/layout/hierarchy1"/>
    <dgm:cxn modelId="{427C5150-0D40-794E-A3F6-37F4DCA9D48C}" type="presParOf" srcId="{EAB0147D-CEEE-4BD2-9BE8-101E89D07782}" destId="{8C016166-6834-472E-ABF6-38C087F1C6EE}" srcOrd="4" destOrd="0" presId="urn:microsoft.com/office/officeart/2005/8/layout/hierarchy1"/>
    <dgm:cxn modelId="{4B792796-D239-E041-ACC5-2ADC9F7E3DA0}" type="presParOf" srcId="{EAB0147D-CEEE-4BD2-9BE8-101E89D07782}" destId="{22289AFE-BBF3-41D5-A215-C8D8F3091B32}" srcOrd="5" destOrd="0" presId="urn:microsoft.com/office/officeart/2005/8/layout/hierarchy1"/>
    <dgm:cxn modelId="{37875339-1714-264F-9838-358246BB4E76}" type="presParOf" srcId="{22289AFE-BBF3-41D5-A215-C8D8F3091B32}" destId="{225EBB49-4D88-44FB-BEE0-FF6E1E0E53A1}" srcOrd="0" destOrd="0" presId="urn:microsoft.com/office/officeart/2005/8/layout/hierarchy1"/>
    <dgm:cxn modelId="{B3DAE537-15CC-3340-9A6F-3FA131641E98}" type="presParOf" srcId="{225EBB49-4D88-44FB-BEE0-FF6E1E0E53A1}" destId="{2B84AC2F-8C0F-488E-8854-F6C3026B4B88}" srcOrd="0" destOrd="0" presId="urn:microsoft.com/office/officeart/2005/8/layout/hierarchy1"/>
    <dgm:cxn modelId="{5FA25EA0-172F-D741-BF1B-0DDE1803725F}" type="presParOf" srcId="{225EBB49-4D88-44FB-BEE0-FF6E1E0E53A1}" destId="{701961DB-3BE0-456E-9429-C3046C094BFD}" srcOrd="1" destOrd="0" presId="urn:microsoft.com/office/officeart/2005/8/layout/hierarchy1"/>
    <dgm:cxn modelId="{0C4A4976-071A-504E-8FB0-7CE3E2D8EA42}" type="presParOf" srcId="{22289AFE-BBF3-41D5-A215-C8D8F3091B32}" destId="{E738FF04-7AC6-453C-8ECC-2BE5DB2E311B}" srcOrd="1" destOrd="0" presId="urn:microsoft.com/office/officeart/2005/8/layout/hierarchy1"/>
    <dgm:cxn modelId="{5DD685EC-1858-6646-A6F2-F668F6D3C909}" type="presParOf" srcId="{E738FF04-7AC6-453C-8ECC-2BE5DB2E311B}" destId="{205E49ED-242D-4FCB-8FE4-530A25593F8E}" srcOrd="0" destOrd="0" presId="urn:microsoft.com/office/officeart/2005/8/layout/hierarchy1"/>
    <dgm:cxn modelId="{13095566-F0D7-914E-A158-4FE53CF9161F}" type="presParOf" srcId="{E738FF04-7AC6-453C-8ECC-2BE5DB2E311B}" destId="{D7503506-E775-46A7-A423-35F2EF160CC0}" srcOrd="1" destOrd="0" presId="urn:microsoft.com/office/officeart/2005/8/layout/hierarchy1"/>
    <dgm:cxn modelId="{392977FC-ED6E-004B-BF17-FE3A601B19CD}" type="presParOf" srcId="{D7503506-E775-46A7-A423-35F2EF160CC0}" destId="{A94DA2E2-E001-4631-B176-BFDC3790FEBB}" srcOrd="0" destOrd="0" presId="urn:microsoft.com/office/officeart/2005/8/layout/hierarchy1"/>
    <dgm:cxn modelId="{65222EB4-ADB5-F749-AB03-16777464AF11}" type="presParOf" srcId="{A94DA2E2-E001-4631-B176-BFDC3790FEBB}" destId="{856E6AB8-EF99-4688-BA9A-1F948245AC1A}" srcOrd="0" destOrd="0" presId="urn:microsoft.com/office/officeart/2005/8/layout/hierarchy1"/>
    <dgm:cxn modelId="{C99A360A-E045-174C-9106-D9E323744322}" type="presParOf" srcId="{A94DA2E2-E001-4631-B176-BFDC3790FEBB}" destId="{4C5513E1-F4F4-4539-BF3E-EDB4627BC8E6}" srcOrd="1" destOrd="0" presId="urn:microsoft.com/office/officeart/2005/8/layout/hierarchy1"/>
    <dgm:cxn modelId="{F9CCD605-A428-C64D-93DF-0C7635BB703F}" type="presParOf" srcId="{D7503506-E775-46A7-A423-35F2EF160CC0}" destId="{E735FAAB-E9F4-4302-98ED-104D60A17B70}" srcOrd="1" destOrd="0" presId="urn:microsoft.com/office/officeart/2005/8/layout/hierarchy1"/>
    <dgm:cxn modelId="{922FB9A6-EC0E-164A-9577-A9DE4411FFDC}" type="presParOf" srcId="{E735FAAB-E9F4-4302-98ED-104D60A17B70}" destId="{4CADC49C-F994-470B-BD40-BE96557EB6B9}" srcOrd="0" destOrd="0" presId="urn:microsoft.com/office/officeart/2005/8/layout/hierarchy1"/>
    <dgm:cxn modelId="{2AA649D6-13EC-F242-9ADC-D8C0E119DB29}" type="presParOf" srcId="{E735FAAB-E9F4-4302-98ED-104D60A17B70}" destId="{6120BD93-EF65-4BAC-8DD1-AB49BC955EC3}" srcOrd="1" destOrd="0" presId="urn:microsoft.com/office/officeart/2005/8/layout/hierarchy1"/>
    <dgm:cxn modelId="{D0C87C77-18D0-314D-9662-13C264E36A64}" type="presParOf" srcId="{6120BD93-EF65-4BAC-8DD1-AB49BC955EC3}" destId="{D4DB43D2-9832-420C-BF7E-BE1B61F30875}" srcOrd="0" destOrd="0" presId="urn:microsoft.com/office/officeart/2005/8/layout/hierarchy1"/>
    <dgm:cxn modelId="{9D0D49A4-241B-DA4F-9048-338774DD0405}" type="presParOf" srcId="{D4DB43D2-9832-420C-BF7E-BE1B61F30875}" destId="{495DC997-E7B2-4ED0-9673-5987D1E9DC36}" srcOrd="0" destOrd="0" presId="urn:microsoft.com/office/officeart/2005/8/layout/hierarchy1"/>
    <dgm:cxn modelId="{2F1FEA31-65B4-CD4C-8580-2C801BC1ADC1}" type="presParOf" srcId="{D4DB43D2-9832-420C-BF7E-BE1B61F30875}" destId="{CBE2530C-AAEE-494A-9C2C-76F4984EE488}" srcOrd="1" destOrd="0" presId="urn:microsoft.com/office/officeart/2005/8/layout/hierarchy1"/>
    <dgm:cxn modelId="{CD26E8F5-8E71-7D45-BCA9-2E8FDE1AA07E}" type="presParOf" srcId="{6120BD93-EF65-4BAC-8DD1-AB49BC955EC3}" destId="{BA5DA1E6-796B-495A-A228-36F5911D6FE9}" srcOrd="1" destOrd="0" presId="urn:microsoft.com/office/officeart/2005/8/layout/hierarchy1"/>
    <dgm:cxn modelId="{13214028-208B-3D45-9B35-23A6FA4320F4}" type="presParOf" srcId="{EAB0147D-CEEE-4BD2-9BE8-101E89D07782}" destId="{5C285D39-1CD8-4881-B4F8-D69744DB8F33}" srcOrd="6" destOrd="0" presId="urn:microsoft.com/office/officeart/2005/8/layout/hierarchy1"/>
    <dgm:cxn modelId="{E9565726-C4B8-5946-A662-A6E5FBD1957F}" type="presParOf" srcId="{EAB0147D-CEEE-4BD2-9BE8-101E89D07782}" destId="{9E6EBF1C-4DB1-444D-809C-E73037AB4134}" srcOrd="7" destOrd="0" presId="urn:microsoft.com/office/officeart/2005/8/layout/hierarchy1"/>
    <dgm:cxn modelId="{AEF69AC1-0508-A440-9633-7DA838C598E2}" type="presParOf" srcId="{9E6EBF1C-4DB1-444D-809C-E73037AB4134}" destId="{07962C6F-D15E-4B37-AA60-38ED7073DDBF}" srcOrd="0" destOrd="0" presId="urn:microsoft.com/office/officeart/2005/8/layout/hierarchy1"/>
    <dgm:cxn modelId="{658A76CA-F1A5-844E-9AC8-9A7B28AB3DFF}" type="presParOf" srcId="{07962C6F-D15E-4B37-AA60-38ED7073DDBF}" destId="{2007355C-8768-40C7-BE49-88ABA7CB855D}" srcOrd="0" destOrd="0" presId="urn:microsoft.com/office/officeart/2005/8/layout/hierarchy1"/>
    <dgm:cxn modelId="{CA46B021-2B30-2E49-9C13-12BCE40BA737}" type="presParOf" srcId="{07962C6F-D15E-4B37-AA60-38ED7073DDBF}" destId="{9F1E4A59-6A95-478D-844E-0F5EF008ECEF}" srcOrd="1" destOrd="0" presId="urn:microsoft.com/office/officeart/2005/8/layout/hierarchy1"/>
    <dgm:cxn modelId="{AAE38F11-FA2D-3444-B91E-52A52902E1F3}" type="presParOf" srcId="{9E6EBF1C-4DB1-444D-809C-E73037AB4134}" destId="{713DA7D3-E614-468F-82A7-17C254037DBF}" srcOrd="1" destOrd="0" presId="urn:microsoft.com/office/officeart/2005/8/layout/hierarchy1"/>
    <dgm:cxn modelId="{00DCE1E1-7653-5948-BC42-A60766134352}" type="presParOf" srcId="{713DA7D3-E614-468F-82A7-17C254037DBF}" destId="{E752E8A7-8F3B-4BC5-889C-2ED19F93FCE4}" srcOrd="0" destOrd="0" presId="urn:microsoft.com/office/officeart/2005/8/layout/hierarchy1"/>
    <dgm:cxn modelId="{CA00B966-7872-A54F-9AB8-AEA5648BEEE9}" type="presParOf" srcId="{713DA7D3-E614-468F-82A7-17C254037DBF}" destId="{86121C35-388B-4E05-8F9A-23B943993E32}" srcOrd="1" destOrd="0" presId="urn:microsoft.com/office/officeart/2005/8/layout/hierarchy1"/>
    <dgm:cxn modelId="{CF901772-D6C9-5D47-8521-3A57FC17228C}" type="presParOf" srcId="{86121C35-388B-4E05-8F9A-23B943993E32}" destId="{00E949C3-2552-40E3-A12B-98F7A41F118C}" srcOrd="0" destOrd="0" presId="urn:microsoft.com/office/officeart/2005/8/layout/hierarchy1"/>
    <dgm:cxn modelId="{9ACE6DD8-89E5-5544-B454-66FA4C6A20CF}" type="presParOf" srcId="{00E949C3-2552-40E3-A12B-98F7A41F118C}" destId="{9C7DDBC5-D57D-4858-AF5E-8D84E8F1EEF2}" srcOrd="0" destOrd="0" presId="urn:microsoft.com/office/officeart/2005/8/layout/hierarchy1"/>
    <dgm:cxn modelId="{1E590CCE-1D26-6F40-A04C-AF34AB121A6B}" type="presParOf" srcId="{00E949C3-2552-40E3-A12B-98F7A41F118C}" destId="{76E3FF51-B3E4-4487-AF3F-5D5B8F8FCD43}" srcOrd="1" destOrd="0" presId="urn:microsoft.com/office/officeart/2005/8/layout/hierarchy1"/>
    <dgm:cxn modelId="{27F3B411-122C-C345-9D06-FB2EDC17E7F3}" type="presParOf" srcId="{86121C35-388B-4E05-8F9A-23B943993E32}" destId="{A5CD4D99-F707-49DE-9DEC-2002B8BE9AC7}" srcOrd="1" destOrd="0" presId="urn:microsoft.com/office/officeart/2005/8/layout/hierarchy1"/>
    <dgm:cxn modelId="{AAC8CDBF-838E-6A4F-BD8E-300A7BC53E62}" type="presParOf" srcId="{A5CD4D99-F707-49DE-9DEC-2002B8BE9AC7}" destId="{743A4C6C-D3E0-49D9-9F9C-0E07DE7394C0}" srcOrd="0" destOrd="0" presId="urn:microsoft.com/office/officeart/2005/8/layout/hierarchy1"/>
    <dgm:cxn modelId="{E8D01692-1CEF-5C4B-8AEF-282848202A55}" type="presParOf" srcId="{A5CD4D99-F707-49DE-9DEC-2002B8BE9AC7}" destId="{99BF6283-7428-4618-9201-5C050C2F3E8C}" srcOrd="1" destOrd="0" presId="urn:microsoft.com/office/officeart/2005/8/layout/hierarchy1"/>
    <dgm:cxn modelId="{13A0582B-B1C0-004D-8D9A-6849C6571477}" type="presParOf" srcId="{99BF6283-7428-4618-9201-5C050C2F3E8C}" destId="{06F9F0D8-90FE-4B03-A660-54153E7EF325}" srcOrd="0" destOrd="0" presId="urn:microsoft.com/office/officeart/2005/8/layout/hierarchy1"/>
    <dgm:cxn modelId="{062DBBD6-B180-D140-ACB8-182BB337C5D0}" type="presParOf" srcId="{06F9F0D8-90FE-4B03-A660-54153E7EF325}" destId="{9FC97050-173C-490F-A7D4-52B7F92CB677}" srcOrd="0" destOrd="0" presId="urn:microsoft.com/office/officeart/2005/8/layout/hierarchy1"/>
    <dgm:cxn modelId="{571F45A8-6CDD-724C-A922-4EBA24F1DA12}" type="presParOf" srcId="{06F9F0D8-90FE-4B03-A660-54153E7EF325}" destId="{4B9291E4-3FB3-49C1-B2EA-72C6193601D4}" srcOrd="1" destOrd="0" presId="urn:microsoft.com/office/officeart/2005/8/layout/hierarchy1"/>
    <dgm:cxn modelId="{865E0F1E-21D9-2F48-A847-E28DBDCEA011}" type="presParOf" srcId="{99BF6283-7428-4618-9201-5C050C2F3E8C}" destId="{D5B04DFA-D164-4379-8D3C-38BAAB472AE6}" srcOrd="1" destOrd="0" presId="urn:microsoft.com/office/officeart/2005/8/layout/hierarchy1"/>
    <dgm:cxn modelId="{2FE9FDA8-7143-E345-B658-776EFFE3A9B0}" type="presParOf" srcId="{EAB0147D-CEEE-4BD2-9BE8-101E89D07782}" destId="{9BF8E5C3-6D93-422E-AC65-EE5E19A8EDF5}" srcOrd="8" destOrd="0" presId="urn:microsoft.com/office/officeart/2005/8/layout/hierarchy1"/>
    <dgm:cxn modelId="{7EF096E1-6CCE-844C-A211-C42D4F71E372}" type="presParOf" srcId="{EAB0147D-CEEE-4BD2-9BE8-101E89D07782}" destId="{4A2F30BC-6D69-4AA6-9C11-8EFC8FD5BC41}" srcOrd="9" destOrd="0" presId="urn:microsoft.com/office/officeart/2005/8/layout/hierarchy1"/>
    <dgm:cxn modelId="{FC951A3D-24DC-4745-8A2E-740B6019537F}" type="presParOf" srcId="{4A2F30BC-6D69-4AA6-9C11-8EFC8FD5BC41}" destId="{311B906B-CFBE-45D5-B524-18EFD784988A}" srcOrd="0" destOrd="0" presId="urn:microsoft.com/office/officeart/2005/8/layout/hierarchy1"/>
    <dgm:cxn modelId="{6B947AB4-74D7-FB47-B71B-432C5661A962}" type="presParOf" srcId="{311B906B-CFBE-45D5-B524-18EFD784988A}" destId="{D4F6BDE9-2522-40C4-9059-9C464CD73A8C}" srcOrd="0" destOrd="0" presId="urn:microsoft.com/office/officeart/2005/8/layout/hierarchy1"/>
    <dgm:cxn modelId="{AEBD6524-6E89-2742-AF8E-834BE2ACFF99}" type="presParOf" srcId="{311B906B-CFBE-45D5-B524-18EFD784988A}" destId="{B3B2722B-A418-45EF-A2A4-9B01AEDC3421}" srcOrd="1" destOrd="0" presId="urn:microsoft.com/office/officeart/2005/8/layout/hierarchy1"/>
    <dgm:cxn modelId="{B76B2EFD-8058-6B41-B4A0-C8AEA852693C}" type="presParOf" srcId="{4A2F30BC-6D69-4AA6-9C11-8EFC8FD5BC41}" destId="{8953F51B-CB0B-4DAA-9C54-0C6625F51A26}" srcOrd="1" destOrd="0" presId="urn:microsoft.com/office/officeart/2005/8/layout/hierarchy1"/>
    <dgm:cxn modelId="{B68A9B70-C532-0D4A-A5B7-6707FE98E5C3}" type="presParOf" srcId="{8953F51B-CB0B-4DAA-9C54-0C6625F51A26}" destId="{D53E9303-30FE-4182-B3E4-FF504F3BBDF4}" srcOrd="0" destOrd="0" presId="urn:microsoft.com/office/officeart/2005/8/layout/hierarchy1"/>
    <dgm:cxn modelId="{3AC2D058-8279-B04F-B230-25B096A737B0}" type="presParOf" srcId="{8953F51B-CB0B-4DAA-9C54-0C6625F51A26}" destId="{71AF00A6-8627-47C4-8E02-B1C926EC3F3E}" srcOrd="1" destOrd="0" presId="urn:microsoft.com/office/officeart/2005/8/layout/hierarchy1"/>
    <dgm:cxn modelId="{07C42702-4E2E-0B4F-AFE3-3027497B339B}" type="presParOf" srcId="{71AF00A6-8627-47C4-8E02-B1C926EC3F3E}" destId="{D38C95CC-61D8-4749-902B-8F6FE2045F29}" srcOrd="0" destOrd="0" presId="urn:microsoft.com/office/officeart/2005/8/layout/hierarchy1"/>
    <dgm:cxn modelId="{D14FC150-488D-8542-9506-7C4EAF8A1F65}" type="presParOf" srcId="{D38C95CC-61D8-4749-902B-8F6FE2045F29}" destId="{3EDCD4AD-02C0-444E-B451-DD3CCE312480}" srcOrd="0" destOrd="0" presId="urn:microsoft.com/office/officeart/2005/8/layout/hierarchy1"/>
    <dgm:cxn modelId="{83F01471-735A-4748-977A-0ADEAD5B94BF}" type="presParOf" srcId="{D38C95CC-61D8-4749-902B-8F6FE2045F29}" destId="{1C90C644-BCC1-426C-A807-4F598A1E7585}" srcOrd="1" destOrd="0" presId="urn:microsoft.com/office/officeart/2005/8/layout/hierarchy1"/>
    <dgm:cxn modelId="{4D7D263B-A711-5441-962F-6816023834BD}" type="presParOf" srcId="{71AF00A6-8627-47C4-8E02-B1C926EC3F3E}" destId="{81D75860-D6F0-4381-A5F8-700B44BDE45B}" srcOrd="1" destOrd="0" presId="urn:microsoft.com/office/officeart/2005/8/layout/hierarchy1"/>
    <dgm:cxn modelId="{756E6574-B4F8-AB4E-B56B-F82492A03E63}" type="presParOf" srcId="{81D75860-D6F0-4381-A5F8-700B44BDE45B}" destId="{46C08F63-87C7-402F-9884-6E48CBBBFB21}" srcOrd="0" destOrd="0" presId="urn:microsoft.com/office/officeart/2005/8/layout/hierarchy1"/>
    <dgm:cxn modelId="{D8E82D7C-2199-0649-85F4-C2DCDB8C9581}" type="presParOf" srcId="{81D75860-D6F0-4381-A5F8-700B44BDE45B}" destId="{5D7D078C-EA18-4809-8DFB-B6580558FAB3}" srcOrd="1" destOrd="0" presId="urn:microsoft.com/office/officeart/2005/8/layout/hierarchy1"/>
    <dgm:cxn modelId="{9C9DE9EB-5DBF-BD4E-9E6D-C95737CEC900}" type="presParOf" srcId="{5D7D078C-EA18-4809-8DFB-B6580558FAB3}" destId="{D16CFA68-920D-4C0A-8E90-79F087AB5821}" srcOrd="0" destOrd="0" presId="urn:microsoft.com/office/officeart/2005/8/layout/hierarchy1"/>
    <dgm:cxn modelId="{C0FD5CB0-A86C-EF48-8A2B-FCB158FA4664}" type="presParOf" srcId="{D16CFA68-920D-4C0A-8E90-79F087AB5821}" destId="{E23EFBFD-50D6-4DBF-9368-1812D4970F61}" srcOrd="0" destOrd="0" presId="urn:microsoft.com/office/officeart/2005/8/layout/hierarchy1"/>
    <dgm:cxn modelId="{696D0AFB-5578-AD40-81A0-67BB2AC2ECD2}" type="presParOf" srcId="{D16CFA68-920D-4C0A-8E90-79F087AB5821}" destId="{9C8A33BD-0707-40B4-B749-4AC4F7DD2E1E}" srcOrd="1" destOrd="0" presId="urn:microsoft.com/office/officeart/2005/8/layout/hierarchy1"/>
    <dgm:cxn modelId="{3EB4D05D-327F-134C-BDFB-4C4001F237A2}" type="presParOf" srcId="{5D7D078C-EA18-4809-8DFB-B6580558FAB3}" destId="{E0691A1D-B10E-4F2F-938C-E3D3DEC5A9A9}" srcOrd="1" destOrd="0" presId="urn:microsoft.com/office/officeart/2005/8/layout/hierarchy1"/>
    <dgm:cxn modelId="{5B87ABED-8169-8642-9D76-23EC309FB710}" type="presParOf" srcId="{A66A30DC-BC21-47DB-8F36-E41367B21A43}" destId="{795E2057-A5A2-4747-8493-9EE4A07EAB7A}" srcOrd="2" destOrd="0" presId="urn:microsoft.com/office/officeart/2005/8/layout/hierarchy1"/>
    <dgm:cxn modelId="{BD23BABD-3B43-FF41-9EA3-F8114C012C47}" type="presParOf" srcId="{A66A30DC-BC21-47DB-8F36-E41367B21A43}" destId="{9F1FBF2B-686A-47D0-910E-2BA6301B7196}" srcOrd="3" destOrd="0" presId="urn:microsoft.com/office/officeart/2005/8/layout/hierarchy1"/>
    <dgm:cxn modelId="{9682B55D-BC81-A44F-BEE0-DD475651D866}" type="presParOf" srcId="{9F1FBF2B-686A-47D0-910E-2BA6301B7196}" destId="{031EF244-7B2A-4699-8FD5-F3E7F1A1D710}" srcOrd="0" destOrd="0" presId="urn:microsoft.com/office/officeart/2005/8/layout/hierarchy1"/>
    <dgm:cxn modelId="{12FB6D19-C344-C148-B70E-1A1B41F5D3AB}" type="presParOf" srcId="{031EF244-7B2A-4699-8FD5-F3E7F1A1D710}" destId="{A6F064F5-FD3B-4568-AF10-4720CA6C1A04}" srcOrd="0" destOrd="0" presId="urn:microsoft.com/office/officeart/2005/8/layout/hierarchy1"/>
    <dgm:cxn modelId="{2D4D1AA0-04CF-4745-B347-790FEB3F8B60}" type="presParOf" srcId="{031EF244-7B2A-4699-8FD5-F3E7F1A1D710}" destId="{914250AB-7E67-4215-A6DC-961D3B7ED9B5}" srcOrd="1" destOrd="0" presId="urn:microsoft.com/office/officeart/2005/8/layout/hierarchy1"/>
    <dgm:cxn modelId="{99618011-3C60-EE48-AFA3-D94B327BEC89}" type="presParOf" srcId="{9F1FBF2B-686A-47D0-910E-2BA6301B7196}" destId="{3AA8AF96-C9A2-4DF3-AB00-B51CB0AFDA09}" srcOrd="1" destOrd="0" presId="urn:microsoft.com/office/officeart/2005/8/layout/hierarchy1"/>
    <dgm:cxn modelId="{9AEDE426-877C-164E-89DE-2AEEFDD59BCB}" type="presParOf" srcId="{3AA8AF96-C9A2-4DF3-AB00-B51CB0AFDA09}" destId="{8156BC7C-FF3E-42AB-8946-CC620A42F449}" srcOrd="0" destOrd="0" presId="urn:microsoft.com/office/officeart/2005/8/layout/hierarchy1"/>
    <dgm:cxn modelId="{75D359A3-BF39-B243-B6FC-7073F9738143}" type="presParOf" srcId="{3AA8AF96-C9A2-4DF3-AB00-B51CB0AFDA09}" destId="{8BFBC492-941E-452A-8748-067FF63DCFC4}" srcOrd="1" destOrd="0" presId="urn:microsoft.com/office/officeart/2005/8/layout/hierarchy1"/>
    <dgm:cxn modelId="{D5563205-497C-984E-8E43-BEAA3443251F}" type="presParOf" srcId="{8BFBC492-941E-452A-8748-067FF63DCFC4}" destId="{89272A0F-1034-440C-A2FF-AD08FCA89B1F}" srcOrd="0" destOrd="0" presId="urn:microsoft.com/office/officeart/2005/8/layout/hierarchy1"/>
    <dgm:cxn modelId="{C0F5D562-E3DD-184E-B00B-46EB8E8A9709}" type="presParOf" srcId="{89272A0F-1034-440C-A2FF-AD08FCA89B1F}" destId="{E0C35BF7-FCFB-4355-9F9B-6D72ED27114D}" srcOrd="0" destOrd="0" presId="urn:microsoft.com/office/officeart/2005/8/layout/hierarchy1"/>
    <dgm:cxn modelId="{979C665E-BBD8-7D4A-9F95-F7F8C5C0EF94}" type="presParOf" srcId="{89272A0F-1034-440C-A2FF-AD08FCA89B1F}" destId="{D8045F72-C1B0-4E90-89FC-ED5E75259190}" srcOrd="1" destOrd="0" presId="urn:microsoft.com/office/officeart/2005/8/layout/hierarchy1"/>
    <dgm:cxn modelId="{C719D255-A1E4-D047-BE91-69074739CB74}" type="presParOf" srcId="{8BFBC492-941E-452A-8748-067FF63DCFC4}" destId="{07799EA4-B388-4032-9CDB-76D43D474291}" srcOrd="1" destOrd="0" presId="urn:microsoft.com/office/officeart/2005/8/layout/hierarchy1"/>
    <dgm:cxn modelId="{7B28D8AC-E2C4-E442-985B-F7FC0AEE6054}" type="presParOf" srcId="{07799EA4-B388-4032-9CDB-76D43D474291}" destId="{AB656D78-907E-49EE-ABB9-EBB3DE1FA921}" srcOrd="0" destOrd="0" presId="urn:microsoft.com/office/officeart/2005/8/layout/hierarchy1"/>
    <dgm:cxn modelId="{F83ED9F8-871F-5A43-8730-4CBA2CDF10DA}" type="presParOf" srcId="{07799EA4-B388-4032-9CDB-76D43D474291}" destId="{62652F67-3571-4CFE-81D7-573235DFF73B}" srcOrd="1" destOrd="0" presId="urn:microsoft.com/office/officeart/2005/8/layout/hierarchy1"/>
    <dgm:cxn modelId="{17DB3EDC-B9B6-B44D-BAD0-8EA87853C319}" type="presParOf" srcId="{62652F67-3571-4CFE-81D7-573235DFF73B}" destId="{4847E866-F42B-4D23-83AA-7AAFA8A5C02D}" srcOrd="0" destOrd="0" presId="urn:microsoft.com/office/officeart/2005/8/layout/hierarchy1"/>
    <dgm:cxn modelId="{AAC2100B-0F83-B141-A4A0-8A6D92856CFC}" type="presParOf" srcId="{4847E866-F42B-4D23-83AA-7AAFA8A5C02D}" destId="{2689A3E5-AA11-47D3-8D50-FA476D0205C9}" srcOrd="0" destOrd="0" presId="urn:microsoft.com/office/officeart/2005/8/layout/hierarchy1"/>
    <dgm:cxn modelId="{C68F6BE9-D4CF-C147-AC9C-D4652B7A62A8}" type="presParOf" srcId="{4847E866-F42B-4D23-83AA-7AAFA8A5C02D}" destId="{5753FF4A-EF08-44A0-931B-EBCE1EFBC4F2}" srcOrd="1" destOrd="0" presId="urn:microsoft.com/office/officeart/2005/8/layout/hierarchy1"/>
    <dgm:cxn modelId="{49E652EA-4654-BC48-9ED1-C62248157D3A}" type="presParOf" srcId="{62652F67-3571-4CFE-81D7-573235DFF73B}" destId="{B3344D8D-8F85-48BE-A494-537794EC2DCD}" srcOrd="1" destOrd="0" presId="urn:microsoft.com/office/officeart/2005/8/layout/hierarchy1"/>
    <dgm:cxn modelId="{5637C9C7-54DC-CB4D-81B0-FBA5CF7750AA}" type="presParOf" srcId="{3AA8AF96-C9A2-4DF3-AB00-B51CB0AFDA09}" destId="{9FB08F38-EDDC-47EE-B656-5EEFB30021C4}" srcOrd="2" destOrd="0" presId="urn:microsoft.com/office/officeart/2005/8/layout/hierarchy1"/>
    <dgm:cxn modelId="{A74D1207-4DDA-A54E-81D3-E9DF798AFA9B}" type="presParOf" srcId="{3AA8AF96-C9A2-4DF3-AB00-B51CB0AFDA09}" destId="{EA71D9D3-1131-4193-ACC8-5A92851848D5}" srcOrd="3" destOrd="0" presId="urn:microsoft.com/office/officeart/2005/8/layout/hierarchy1"/>
    <dgm:cxn modelId="{1F898FC5-5796-7647-8FD5-C5748279952E}" type="presParOf" srcId="{EA71D9D3-1131-4193-ACC8-5A92851848D5}" destId="{BB841359-BED2-48A0-A960-3CD93A9537D5}" srcOrd="0" destOrd="0" presId="urn:microsoft.com/office/officeart/2005/8/layout/hierarchy1"/>
    <dgm:cxn modelId="{5B86EA42-5B51-3D4E-85F2-8A26F35727E5}" type="presParOf" srcId="{BB841359-BED2-48A0-A960-3CD93A9537D5}" destId="{C9AE7964-CC46-4EBE-9A09-D3A6991F83B1}" srcOrd="0" destOrd="0" presId="urn:microsoft.com/office/officeart/2005/8/layout/hierarchy1"/>
    <dgm:cxn modelId="{E0D110C1-A510-C34A-A847-9C368A3F9C1D}" type="presParOf" srcId="{BB841359-BED2-48A0-A960-3CD93A9537D5}" destId="{BA5C7932-F71A-414A-9393-EEE3D88E920A}" srcOrd="1" destOrd="0" presId="urn:microsoft.com/office/officeart/2005/8/layout/hierarchy1"/>
    <dgm:cxn modelId="{A79432E8-4A1A-E149-8129-F9117D56C1F3}" type="presParOf" srcId="{EA71D9D3-1131-4193-ACC8-5A92851848D5}" destId="{61037EFA-E9D2-4EC1-BA3F-294F82B09314}" srcOrd="1" destOrd="0" presId="urn:microsoft.com/office/officeart/2005/8/layout/hierarchy1"/>
    <dgm:cxn modelId="{DA3548F8-1F72-824A-AF71-58899D941981}" type="presParOf" srcId="{61037EFA-E9D2-4EC1-BA3F-294F82B09314}" destId="{751E56AC-71D6-4340-BAF2-93EC2D906361}" srcOrd="0" destOrd="0" presId="urn:microsoft.com/office/officeart/2005/8/layout/hierarchy1"/>
    <dgm:cxn modelId="{BFC1980D-8738-5D49-8712-84C013D15E5A}" type="presParOf" srcId="{61037EFA-E9D2-4EC1-BA3F-294F82B09314}" destId="{0F417168-97AB-4E7A-816D-B00FCA73274C}" srcOrd="1" destOrd="0" presId="urn:microsoft.com/office/officeart/2005/8/layout/hierarchy1"/>
    <dgm:cxn modelId="{5287621B-961F-F54B-800A-674CF28AB45B}" type="presParOf" srcId="{0F417168-97AB-4E7A-816D-B00FCA73274C}" destId="{059A915F-119D-4ADF-A9F6-E805BD685D6F}" srcOrd="0" destOrd="0" presId="urn:microsoft.com/office/officeart/2005/8/layout/hierarchy1"/>
    <dgm:cxn modelId="{6FD794FB-B4B4-D14A-A334-7C91CF19EA4D}" type="presParOf" srcId="{059A915F-119D-4ADF-A9F6-E805BD685D6F}" destId="{66998F1A-F3A8-472D-8715-469205E84D97}" srcOrd="0" destOrd="0" presId="urn:microsoft.com/office/officeart/2005/8/layout/hierarchy1"/>
    <dgm:cxn modelId="{853DA0A2-F046-8142-AB64-1D190CA90065}" type="presParOf" srcId="{059A915F-119D-4ADF-A9F6-E805BD685D6F}" destId="{1FB38BB2-87B8-404C-BADF-2D9BA4A18FF1}" srcOrd="1" destOrd="0" presId="urn:microsoft.com/office/officeart/2005/8/layout/hierarchy1"/>
    <dgm:cxn modelId="{D2DFF11D-66CB-AF42-9A6A-7CA641749ECB}" type="presParOf" srcId="{0F417168-97AB-4E7A-816D-B00FCA73274C}" destId="{7A8F06E6-E005-4788-A39C-2F3ACD23330F}" srcOrd="1" destOrd="0" presId="urn:microsoft.com/office/officeart/2005/8/layout/hierarchy1"/>
    <dgm:cxn modelId="{AB21BF2A-E3CF-4043-B6B9-3BAAD48F7D6B}" type="presParOf" srcId="{3AA8AF96-C9A2-4DF3-AB00-B51CB0AFDA09}" destId="{32D0D716-B1DE-49D8-8AEF-605C2341F58F}" srcOrd="4" destOrd="0" presId="urn:microsoft.com/office/officeart/2005/8/layout/hierarchy1"/>
    <dgm:cxn modelId="{80267E78-9E41-3E46-9A6E-A54A8D65BCC6}" type="presParOf" srcId="{3AA8AF96-C9A2-4DF3-AB00-B51CB0AFDA09}" destId="{F106614C-E01F-498C-8548-0231E84B7116}" srcOrd="5" destOrd="0" presId="urn:microsoft.com/office/officeart/2005/8/layout/hierarchy1"/>
    <dgm:cxn modelId="{024584FF-B055-2E4B-AFEC-C15238F294B1}" type="presParOf" srcId="{F106614C-E01F-498C-8548-0231E84B7116}" destId="{F7B8736B-8031-4FBB-9B37-7C4114A9AF51}" srcOrd="0" destOrd="0" presId="urn:microsoft.com/office/officeart/2005/8/layout/hierarchy1"/>
    <dgm:cxn modelId="{2E3492A0-2DE3-AA44-B00C-BDCA84AF33C4}" type="presParOf" srcId="{F7B8736B-8031-4FBB-9B37-7C4114A9AF51}" destId="{56029AB0-01B8-46CA-9404-94DA7AD48538}" srcOrd="0" destOrd="0" presId="urn:microsoft.com/office/officeart/2005/8/layout/hierarchy1"/>
    <dgm:cxn modelId="{B6751DAF-ACD9-6B48-BFA6-7D1DBF5F1198}" type="presParOf" srcId="{F7B8736B-8031-4FBB-9B37-7C4114A9AF51}" destId="{ECB226EE-61FF-49F0-B277-83B0EE1CDF6D}" srcOrd="1" destOrd="0" presId="urn:microsoft.com/office/officeart/2005/8/layout/hierarchy1"/>
    <dgm:cxn modelId="{982E679E-52D8-AF49-865D-45C565EDBECF}" type="presParOf" srcId="{F106614C-E01F-498C-8548-0231E84B7116}" destId="{AAC37812-C7F4-44FC-A5C9-641C469835CB}" srcOrd="1" destOrd="0" presId="urn:microsoft.com/office/officeart/2005/8/layout/hierarchy1"/>
    <dgm:cxn modelId="{2925D116-4E9F-504B-807E-B8A629EFE33E}" type="presParOf" srcId="{AAC37812-C7F4-44FC-A5C9-641C469835CB}" destId="{6631DA76-A5F1-4080-9A9D-EDB2B168673E}" srcOrd="0" destOrd="0" presId="urn:microsoft.com/office/officeart/2005/8/layout/hierarchy1"/>
    <dgm:cxn modelId="{2EAF80F9-9B22-B64F-857C-E45F3F7067DD}" type="presParOf" srcId="{AAC37812-C7F4-44FC-A5C9-641C469835CB}" destId="{CF965E3D-9285-420F-9D82-868B77E0406A}" srcOrd="1" destOrd="0" presId="urn:microsoft.com/office/officeart/2005/8/layout/hierarchy1"/>
    <dgm:cxn modelId="{A18B0410-7055-1941-8B5D-BB192EDA7AA8}" type="presParOf" srcId="{CF965E3D-9285-420F-9D82-868B77E0406A}" destId="{8D1A9237-023A-4492-BC28-41850929F70A}" srcOrd="0" destOrd="0" presId="urn:microsoft.com/office/officeart/2005/8/layout/hierarchy1"/>
    <dgm:cxn modelId="{A5686358-86BF-344E-9B1C-1454DAC8EB18}" type="presParOf" srcId="{8D1A9237-023A-4492-BC28-41850929F70A}" destId="{29BAFB3A-14F6-45C5-A438-CB92494E1F74}" srcOrd="0" destOrd="0" presId="urn:microsoft.com/office/officeart/2005/8/layout/hierarchy1"/>
    <dgm:cxn modelId="{4017A026-4239-2B49-B8E7-3C7C6DECF428}" type="presParOf" srcId="{8D1A9237-023A-4492-BC28-41850929F70A}" destId="{A85FB9EE-07EF-4120-B84F-7FEDC2FBC379}" srcOrd="1" destOrd="0" presId="urn:microsoft.com/office/officeart/2005/8/layout/hierarchy1"/>
    <dgm:cxn modelId="{06F678C7-D4CF-284B-8F6F-319D510353D0}" type="presParOf" srcId="{CF965E3D-9285-420F-9D82-868B77E0406A}" destId="{29E42724-D077-449A-8319-4F37BA8D6283}" srcOrd="1" destOrd="0" presId="urn:microsoft.com/office/officeart/2005/8/layout/hierarchy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9AD4E36-9051-664A-B8DF-865A0E529320}" type="doc">
      <dgm:prSet loTypeId="urn:microsoft.com/office/officeart/2005/8/layout/StepDownProcess" loCatId="" qsTypeId="urn:microsoft.com/office/officeart/2005/8/quickstyle/simple1" qsCatId="simple" csTypeId="urn:microsoft.com/office/officeart/2005/8/colors/accent2_2" csCatId="accent2" phldr="1"/>
      <dgm:spPr/>
      <dgm:t>
        <a:bodyPr/>
        <a:lstStyle/>
        <a:p>
          <a:endParaRPr lang="en-US"/>
        </a:p>
      </dgm:t>
    </dgm:pt>
    <dgm:pt modelId="{5B363E81-BDDF-8A46-9C47-A19B0CD26874}">
      <dgm:prSet phldrT="[Text]" custT="1"/>
      <dgm:spPr/>
      <dgm:t>
        <a:bodyPr/>
        <a:lstStyle/>
        <a:p>
          <a:pPr algn="ctr"/>
          <a:r>
            <a:rPr lang="en-US" sz="1800" b="1">
              <a:latin typeface="+mn-lt"/>
              <a:cs typeface="Calibri"/>
            </a:rPr>
            <a:t>↓Aortic pressure</a:t>
          </a:r>
          <a:endParaRPr lang="en-US" sz="1800" dirty="0">
            <a:latin typeface="+mn-lt"/>
          </a:endParaRPr>
        </a:p>
      </dgm:t>
    </dgm:pt>
    <dgm:pt modelId="{A90B4BBD-D82A-CA48-8E9B-9AE2C29780FE}" type="parTrans" cxnId="{52EC4215-215F-9748-8FEA-5DCD2EB40A97}">
      <dgm:prSet/>
      <dgm:spPr/>
      <dgm:t>
        <a:bodyPr/>
        <a:lstStyle/>
        <a:p>
          <a:endParaRPr lang="en-US"/>
        </a:p>
      </dgm:t>
    </dgm:pt>
    <dgm:pt modelId="{CF3A98D7-5D3C-8041-9DB3-991B4C446BC1}" type="sibTrans" cxnId="{52EC4215-215F-9748-8FEA-5DCD2EB40A97}">
      <dgm:prSet/>
      <dgm:spPr/>
      <dgm:t>
        <a:bodyPr/>
        <a:lstStyle/>
        <a:p>
          <a:endParaRPr lang="en-US"/>
        </a:p>
      </dgm:t>
    </dgm:pt>
    <dgm:pt modelId="{7B41582A-98B4-0043-8CC9-7C21C8B04A26}">
      <dgm:prSet phldrT="[Text]" custT="1"/>
      <dgm:spPr/>
      <dgm:t>
        <a:bodyPr/>
        <a:lstStyle/>
        <a:p>
          <a:r>
            <a:rPr lang="en-US" sz="1800" b="1" dirty="0"/>
            <a:t>Dicrotic wave</a:t>
          </a:r>
        </a:p>
      </dgm:t>
    </dgm:pt>
    <dgm:pt modelId="{4818099C-672F-5546-A957-3D882CECC06A}" type="parTrans" cxnId="{D8CF2430-82D1-6E40-922A-2DA49372B778}">
      <dgm:prSet/>
      <dgm:spPr/>
      <dgm:t>
        <a:bodyPr/>
        <a:lstStyle/>
        <a:p>
          <a:endParaRPr lang="en-US"/>
        </a:p>
      </dgm:t>
    </dgm:pt>
    <dgm:pt modelId="{B22A6C3A-204B-C745-9E48-F995E749797A}" type="sibTrans" cxnId="{D8CF2430-82D1-6E40-922A-2DA49372B778}">
      <dgm:prSet/>
      <dgm:spPr/>
      <dgm:t>
        <a:bodyPr/>
        <a:lstStyle/>
        <a:p>
          <a:endParaRPr lang="en-US"/>
        </a:p>
      </dgm:t>
    </dgm:pt>
    <dgm:pt modelId="{24367D0A-2827-FB4E-A63E-2799F017D25E}">
      <dgm:prSet phldrT="[Text]" custT="1"/>
      <dgm:spPr/>
      <dgm:t>
        <a:bodyPr/>
        <a:lstStyle/>
        <a:p>
          <a:r>
            <a:rPr lang="en-US" sz="1800" b="1"/>
            <a:t>Slow </a:t>
          </a:r>
          <a:r>
            <a:rPr lang="en-US" sz="1800" b="1">
              <a:latin typeface="+mn-lt"/>
              <a:cs typeface="Calibri"/>
            </a:rPr>
            <a:t>↓</a:t>
          </a:r>
          <a:r>
            <a:rPr lang="en-US" sz="1800" b="1"/>
            <a:t> aortic press</a:t>
          </a:r>
          <a:endParaRPr lang="en-US" sz="1800" b="1" dirty="0"/>
        </a:p>
      </dgm:t>
    </dgm:pt>
    <dgm:pt modelId="{B815F2D1-7234-1042-99ED-56F48FF5F486}" type="parTrans" cxnId="{A39F61BF-4CB8-1B4F-8F9C-0CA13B72BE20}">
      <dgm:prSet/>
      <dgm:spPr/>
      <dgm:t>
        <a:bodyPr/>
        <a:lstStyle/>
        <a:p>
          <a:endParaRPr lang="en-US"/>
        </a:p>
      </dgm:t>
    </dgm:pt>
    <dgm:pt modelId="{46F9E7DB-8D9E-734D-A3C3-A792B6DFC84F}" type="sibTrans" cxnId="{A39F61BF-4CB8-1B4F-8F9C-0CA13B72BE20}">
      <dgm:prSet/>
      <dgm:spPr/>
      <dgm:t>
        <a:bodyPr/>
        <a:lstStyle/>
        <a:p>
          <a:endParaRPr lang="en-US"/>
        </a:p>
      </dgm:t>
    </dgm:pt>
    <dgm:pt modelId="{7FD8012B-5345-6543-B95B-65BF2011A723}">
      <dgm:prSet custT="1"/>
      <dgm:spPr/>
      <dgm:t>
        <a:bodyPr/>
        <a:lstStyle/>
        <a:p>
          <a:r>
            <a:rPr lang="en-US" sz="1800" b="1">
              <a:latin typeface="+mn-lt"/>
              <a:cs typeface="Calibri" pitchFamily="34" charset="0"/>
            </a:rPr>
            <a:t>Dicrotic notch (incisura): </a:t>
          </a:r>
          <a:endParaRPr lang="en-US" sz="1800" b="1" dirty="0">
            <a:latin typeface="+mn-lt"/>
          </a:endParaRPr>
        </a:p>
      </dgm:t>
    </dgm:pt>
    <dgm:pt modelId="{15A07706-8F0E-2A42-B323-DFB566750797}" type="parTrans" cxnId="{AA1EAC5F-EC49-9B47-BE9E-CA70908BCCFE}">
      <dgm:prSet/>
      <dgm:spPr/>
      <dgm:t>
        <a:bodyPr/>
        <a:lstStyle/>
        <a:p>
          <a:endParaRPr lang="en-US"/>
        </a:p>
      </dgm:t>
    </dgm:pt>
    <dgm:pt modelId="{AF4B8748-ED85-B44B-82DF-EC2AD962C302}" type="sibTrans" cxnId="{AA1EAC5F-EC49-9B47-BE9E-CA70908BCCFE}">
      <dgm:prSet/>
      <dgm:spPr/>
      <dgm:t>
        <a:bodyPr/>
        <a:lstStyle/>
        <a:p>
          <a:endParaRPr lang="en-US"/>
        </a:p>
      </dgm:t>
    </dgm:pt>
    <dgm:pt modelId="{4AA3F78F-494A-D545-9E57-5BE2E779376C}" type="pres">
      <dgm:prSet presAssocID="{99AD4E36-9051-664A-B8DF-865A0E529320}" presName="rootnode" presStyleCnt="0">
        <dgm:presLayoutVars>
          <dgm:chMax/>
          <dgm:chPref/>
          <dgm:dir/>
          <dgm:animLvl val="lvl"/>
        </dgm:presLayoutVars>
      </dgm:prSet>
      <dgm:spPr/>
    </dgm:pt>
    <dgm:pt modelId="{526985C4-1386-604C-8EC8-B532AB4E1C25}" type="pres">
      <dgm:prSet presAssocID="{5B363E81-BDDF-8A46-9C47-A19B0CD26874}" presName="composite" presStyleCnt="0"/>
      <dgm:spPr/>
    </dgm:pt>
    <dgm:pt modelId="{F1D0FAA4-539C-0C42-9C32-ADD2C23190F6}" type="pres">
      <dgm:prSet presAssocID="{5B363E81-BDDF-8A46-9C47-A19B0CD26874}" presName="bentUpArrow1" presStyleLbl="alignImgPlace1" presStyleIdx="0" presStyleCnt="3" custScaleX="44345" custLinFactNeighborX="-89926" custLinFactNeighborY="-7153"/>
      <dgm:spPr/>
    </dgm:pt>
    <dgm:pt modelId="{BEAD3813-15F8-154A-BEB5-F3CF1770F61A}" type="pres">
      <dgm:prSet presAssocID="{5B363E81-BDDF-8A46-9C47-A19B0CD26874}" presName="ParentText" presStyleLbl="node1" presStyleIdx="0" presStyleCnt="4" custScaleX="123433" custLinFactNeighborX="-25849" custLinFactNeighborY="1838">
        <dgm:presLayoutVars>
          <dgm:chMax val="1"/>
          <dgm:chPref val="1"/>
          <dgm:bulletEnabled val="1"/>
        </dgm:presLayoutVars>
      </dgm:prSet>
      <dgm:spPr/>
    </dgm:pt>
    <dgm:pt modelId="{772B2C4F-FBD9-D54B-AE3B-FE992B694114}" type="pres">
      <dgm:prSet presAssocID="{5B363E81-BDDF-8A46-9C47-A19B0CD26874}" presName="ChildText" presStyleLbl="revTx" presStyleIdx="0" presStyleCnt="3" custLinFactNeighborX="4274" custLinFactNeighborY="-1548">
        <dgm:presLayoutVars>
          <dgm:chMax val="0"/>
          <dgm:chPref val="0"/>
          <dgm:bulletEnabled val="1"/>
        </dgm:presLayoutVars>
      </dgm:prSet>
      <dgm:spPr/>
    </dgm:pt>
    <dgm:pt modelId="{7C6A887B-626A-6B40-B563-4A3463E54D99}" type="pres">
      <dgm:prSet presAssocID="{CF3A98D7-5D3C-8041-9DB3-991B4C446BC1}" presName="sibTrans" presStyleCnt="0"/>
      <dgm:spPr/>
    </dgm:pt>
    <dgm:pt modelId="{B1CBE0D6-0346-854F-9695-9A81FFDB3051}" type="pres">
      <dgm:prSet presAssocID="{7FD8012B-5345-6543-B95B-65BF2011A723}" presName="composite" presStyleCnt="0"/>
      <dgm:spPr/>
    </dgm:pt>
    <dgm:pt modelId="{5072851B-6741-614B-96E8-2160E17DAC9D}" type="pres">
      <dgm:prSet presAssocID="{7FD8012B-5345-6543-B95B-65BF2011A723}" presName="bentUpArrow1" presStyleLbl="alignImgPlace1" presStyleIdx="1" presStyleCnt="3" custScaleX="46828" custScaleY="99806" custLinFactX="-55294" custLinFactNeighborX="-100000" custLinFactNeighborY="-658"/>
      <dgm:spPr/>
    </dgm:pt>
    <dgm:pt modelId="{BEF489EE-CD0A-3747-B909-E9D4E5973792}" type="pres">
      <dgm:prSet presAssocID="{7FD8012B-5345-6543-B95B-65BF2011A723}" presName="ParentText" presStyleLbl="node1" presStyleIdx="1" presStyleCnt="4" custScaleX="123519" custLinFactNeighborX="-76529" custLinFactNeighborY="80">
        <dgm:presLayoutVars>
          <dgm:chMax val="1"/>
          <dgm:chPref val="1"/>
          <dgm:bulletEnabled val="1"/>
        </dgm:presLayoutVars>
      </dgm:prSet>
      <dgm:spPr/>
    </dgm:pt>
    <dgm:pt modelId="{F2229D45-3A4B-FA4B-96AF-45ADA807972F}" type="pres">
      <dgm:prSet presAssocID="{7FD8012B-5345-6543-B95B-65BF2011A723}" presName="ChildText" presStyleLbl="revTx" presStyleIdx="1" presStyleCnt="3" custLinFactNeighborX="-82238" custLinFactNeighborY="-4903">
        <dgm:presLayoutVars>
          <dgm:chMax val="0"/>
          <dgm:chPref val="0"/>
          <dgm:bulletEnabled val="1"/>
        </dgm:presLayoutVars>
      </dgm:prSet>
      <dgm:spPr/>
    </dgm:pt>
    <dgm:pt modelId="{C6979635-4E97-D24C-93B8-3877D8577472}" type="pres">
      <dgm:prSet presAssocID="{AF4B8748-ED85-B44B-82DF-EC2AD962C302}" presName="sibTrans" presStyleCnt="0"/>
      <dgm:spPr/>
    </dgm:pt>
    <dgm:pt modelId="{50F2F20F-261E-574C-A579-9C26FE90EDA6}" type="pres">
      <dgm:prSet presAssocID="{7B41582A-98B4-0043-8CC9-7C21C8B04A26}" presName="composite" presStyleCnt="0"/>
      <dgm:spPr/>
    </dgm:pt>
    <dgm:pt modelId="{0392F6D3-6F59-C442-BACC-C9653907314A}" type="pres">
      <dgm:prSet presAssocID="{7B41582A-98B4-0043-8CC9-7C21C8B04A26}" presName="bentUpArrow1" presStyleLbl="alignImgPlace1" presStyleIdx="2" presStyleCnt="3" custScaleX="53760" custLinFactX="-100000" custLinFactNeighborX="-115941" custLinFactNeighborY="-3660"/>
      <dgm:spPr/>
    </dgm:pt>
    <dgm:pt modelId="{4F482D6F-8440-CD4F-9039-64C7D170D6FF}" type="pres">
      <dgm:prSet presAssocID="{7B41582A-98B4-0043-8CC9-7C21C8B04A26}" presName="ParentText" presStyleLbl="node1" presStyleIdx="2" presStyleCnt="4" custScaleX="123433" custLinFactX="-20597" custLinFactNeighborX="-100000" custLinFactNeighborY="-1497">
        <dgm:presLayoutVars>
          <dgm:chMax val="1"/>
          <dgm:chPref val="1"/>
          <dgm:bulletEnabled val="1"/>
        </dgm:presLayoutVars>
      </dgm:prSet>
      <dgm:spPr/>
    </dgm:pt>
    <dgm:pt modelId="{BF85E698-EAC8-2C44-B747-50F96DE40DBC}" type="pres">
      <dgm:prSet presAssocID="{7B41582A-98B4-0043-8CC9-7C21C8B04A26}" presName="ChildText" presStyleLbl="revTx" presStyleIdx="2" presStyleCnt="3" custLinFactX="-21764" custLinFactNeighborX="-100000" custLinFactNeighborY="-8157">
        <dgm:presLayoutVars>
          <dgm:chMax val="0"/>
          <dgm:chPref val="0"/>
          <dgm:bulletEnabled val="1"/>
        </dgm:presLayoutVars>
      </dgm:prSet>
      <dgm:spPr/>
    </dgm:pt>
    <dgm:pt modelId="{86203CDC-2C14-6B45-AE60-A0745425037A}" type="pres">
      <dgm:prSet presAssocID="{B22A6C3A-204B-C745-9E48-F995E749797A}" presName="sibTrans" presStyleCnt="0"/>
      <dgm:spPr/>
    </dgm:pt>
    <dgm:pt modelId="{A062778E-9DB2-A842-8833-E76E705B8F76}" type="pres">
      <dgm:prSet presAssocID="{24367D0A-2827-FB4E-A63E-2799F017D25E}" presName="composite" presStyleCnt="0"/>
      <dgm:spPr/>
    </dgm:pt>
    <dgm:pt modelId="{6F699C81-9BA9-3048-9D59-432DB20B0FC1}" type="pres">
      <dgm:prSet presAssocID="{24367D0A-2827-FB4E-A63E-2799F017D25E}" presName="ParentText" presStyleLbl="node1" presStyleIdx="3" presStyleCnt="4" custScaleX="123433" custLinFactX="-59483" custLinFactNeighborX="-100000" custLinFactNeighborY="-2592">
        <dgm:presLayoutVars>
          <dgm:chMax val="1"/>
          <dgm:chPref val="1"/>
          <dgm:bulletEnabled val="1"/>
        </dgm:presLayoutVars>
      </dgm:prSet>
      <dgm:spPr/>
    </dgm:pt>
  </dgm:ptLst>
  <dgm:cxnLst>
    <dgm:cxn modelId="{52EC4215-215F-9748-8FEA-5DCD2EB40A97}" srcId="{99AD4E36-9051-664A-B8DF-865A0E529320}" destId="{5B363E81-BDDF-8A46-9C47-A19B0CD26874}" srcOrd="0" destOrd="0" parTransId="{A90B4BBD-D82A-CA48-8E9B-9AE2C29780FE}" sibTransId="{CF3A98D7-5D3C-8041-9DB3-991B4C446BC1}"/>
    <dgm:cxn modelId="{D8CF2430-82D1-6E40-922A-2DA49372B778}" srcId="{99AD4E36-9051-664A-B8DF-865A0E529320}" destId="{7B41582A-98B4-0043-8CC9-7C21C8B04A26}" srcOrd="2" destOrd="0" parTransId="{4818099C-672F-5546-A957-3D882CECC06A}" sibTransId="{B22A6C3A-204B-C745-9E48-F995E749797A}"/>
    <dgm:cxn modelId="{AA1EAC5F-EC49-9B47-BE9E-CA70908BCCFE}" srcId="{99AD4E36-9051-664A-B8DF-865A0E529320}" destId="{7FD8012B-5345-6543-B95B-65BF2011A723}" srcOrd="1" destOrd="0" parTransId="{15A07706-8F0E-2A42-B323-DFB566750797}" sibTransId="{AF4B8748-ED85-B44B-82DF-EC2AD962C302}"/>
    <dgm:cxn modelId="{99347E58-633E-3D4B-8740-439950AC90EE}" type="presOf" srcId="{7FD8012B-5345-6543-B95B-65BF2011A723}" destId="{BEF489EE-CD0A-3747-B909-E9D4E5973792}" srcOrd="0" destOrd="0" presId="urn:microsoft.com/office/officeart/2005/8/layout/StepDownProcess"/>
    <dgm:cxn modelId="{7AA25792-FAC5-E947-A7E3-F8219E1140CF}" type="presOf" srcId="{7B41582A-98B4-0043-8CC9-7C21C8B04A26}" destId="{4F482D6F-8440-CD4F-9039-64C7D170D6FF}" srcOrd="0" destOrd="0" presId="urn:microsoft.com/office/officeart/2005/8/layout/StepDownProcess"/>
    <dgm:cxn modelId="{BC61F59B-4DC2-544B-8421-4CD0689F74C0}" type="presOf" srcId="{5B363E81-BDDF-8A46-9C47-A19B0CD26874}" destId="{BEAD3813-15F8-154A-BEB5-F3CF1770F61A}" srcOrd="0" destOrd="0" presId="urn:microsoft.com/office/officeart/2005/8/layout/StepDownProcess"/>
    <dgm:cxn modelId="{4D5C1CAB-BC2E-574A-9376-6A99EC2A28B3}" type="presOf" srcId="{24367D0A-2827-FB4E-A63E-2799F017D25E}" destId="{6F699C81-9BA9-3048-9D59-432DB20B0FC1}" srcOrd="0" destOrd="0" presId="urn:microsoft.com/office/officeart/2005/8/layout/StepDownProcess"/>
    <dgm:cxn modelId="{147023B2-676B-3B47-BD8A-7293C0B43375}" type="presOf" srcId="{99AD4E36-9051-664A-B8DF-865A0E529320}" destId="{4AA3F78F-494A-D545-9E57-5BE2E779376C}" srcOrd="0" destOrd="0" presId="urn:microsoft.com/office/officeart/2005/8/layout/StepDownProcess"/>
    <dgm:cxn modelId="{A39F61BF-4CB8-1B4F-8F9C-0CA13B72BE20}" srcId="{99AD4E36-9051-664A-B8DF-865A0E529320}" destId="{24367D0A-2827-FB4E-A63E-2799F017D25E}" srcOrd="3" destOrd="0" parTransId="{B815F2D1-7234-1042-99ED-56F48FF5F486}" sibTransId="{46F9E7DB-8D9E-734D-A3C3-A792B6DFC84F}"/>
    <dgm:cxn modelId="{3F8E4327-9270-F04D-8685-2D304076CB39}" type="presParOf" srcId="{4AA3F78F-494A-D545-9E57-5BE2E779376C}" destId="{526985C4-1386-604C-8EC8-B532AB4E1C25}" srcOrd="0" destOrd="0" presId="urn:microsoft.com/office/officeart/2005/8/layout/StepDownProcess"/>
    <dgm:cxn modelId="{E3C934CF-FA90-F04D-8F0C-7E1EDDE05D5E}" type="presParOf" srcId="{526985C4-1386-604C-8EC8-B532AB4E1C25}" destId="{F1D0FAA4-539C-0C42-9C32-ADD2C23190F6}" srcOrd="0" destOrd="0" presId="urn:microsoft.com/office/officeart/2005/8/layout/StepDownProcess"/>
    <dgm:cxn modelId="{5EB1B659-C68B-3644-8473-40CE2546439D}" type="presParOf" srcId="{526985C4-1386-604C-8EC8-B532AB4E1C25}" destId="{BEAD3813-15F8-154A-BEB5-F3CF1770F61A}" srcOrd="1" destOrd="0" presId="urn:microsoft.com/office/officeart/2005/8/layout/StepDownProcess"/>
    <dgm:cxn modelId="{2645D8A0-AF4B-4B46-8D6D-0E61F37D12A2}" type="presParOf" srcId="{526985C4-1386-604C-8EC8-B532AB4E1C25}" destId="{772B2C4F-FBD9-D54B-AE3B-FE992B694114}" srcOrd="2" destOrd="0" presId="urn:microsoft.com/office/officeart/2005/8/layout/StepDownProcess"/>
    <dgm:cxn modelId="{3C2AB51D-4578-6C48-B6D6-F5C11E60EB1E}" type="presParOf" srcId="{4AA3F78F-494A-D545-9E57-5BE2E779376C}" destId="{7C6A887B-626A-6B40-B563-4A3463E54D99}" srcOrd="1" destOrd="0" presId="urn:microsoft.com/office/officeart/2005/8/layout/StepDownProcess"/>
    <dgm:cxn modelId="{08E5581C-32E1-144D-9AD4-F84641A77109}" type="presParOf" srcId="{4AA3F78F-494A-D545-9E57-5BE2E779376C}" destId="{B1CBE0D6-0346-854F-9695-9A81FFDB3051}" srcOrd="2" destOrd="0" presId="urn:microsoft.com/office/officeart/2005/8/layout/StepDownProcess"/>
    <dgm:cxn modelId="{E3B10AC5-0F5F-3D46-BD4D-E77AA12F7CD1}" type="presParOf" srcId="{B1CBE0D6-0346-854F-9695-9A81FFDB3051}" destId="{5072851B-6741-614B-96E8-2160E17DAC9D}" srcOrd="0" destOrd="0" presId="urn:microsoft.com/office/officeart/2005/8/layout/StepDownProcess"/>
    <dgm:cxn modelId="{6D8FEDE1-D934-DA46-8C61-DAA108A5BD70}" type="presParOf" srcId="{B1CBE0D6-0346-854F-9695-9A81FFDB3051}" destId="{BEF489EE-CD0A-3747-B909-E9D4E5973792}" srcOrd="1" destOrd="0" presId="urn:microsoft.com/office/officeart/2005/8/layout/StepDownProcess"/>
    <dgm:cxn modelId="{F5514256-3537-5540-9B6F-DA5860186564}" type="presParOf" srcId="{B1CBE0D6-0346-854F-9695-9A81FFDB3051}" destId="{F2229D45-3A4B-FA4B-96AF-45ADA807972F}" srcOrd="2" destOrd="0" presId="urn:microsoft.com/office/officeart/2005/8/layout/StepDownProcess"/>
    <dgm:cxn modelId="{36E2870A-B5A0-364E-A740-C876DB851890}" type="presParOf" srcId="{4AA3F78F-494A-D545-9E57-5BE2E779376C}" destId="{C6979635-4E97-D24C-93B8-3877D8577472}" srcOrd="3" destOrd="0" presId="urn:microsoft.com/office/officeart/2005/8/layout/StepDownProcess"/>
    <dgm:cxn modelId="{DE152540-E27D-6142-9C96-1B3D645B1087}" type="presParOf" srcId="{4AA3F78F-494A-D545-9E57-5BE2E779376C}" destId="{50F2F20F-261E-574C-A579-9C26FE90EDA6}" srcOrd="4" destOrd="0" presId="urn:microsoft.com/office/officeart/2005/8/layout/StepDownProcess"/>
    <dgm:cxn modelId="{FA0FE838-BBA7-094B-88EC-2FCC88C99115}" type="presParOf" srcId="{50F2F20F-261E-574C-A579-9C26FE90EDA6}" destId="{0392F6D3-6F59-C442-BACC-C9653907314A}" srcOrd="0" destOrd="0" presId="urn:microsoft.com/office/officeart/2005/8/layout/StepDownProcess"/>
    <dgm:cxn modelId="{9557F0F7-D086-3143-98F6-3BCCFE0AA041}" type="presParOf" srcId="{50F2F20F-261E-574C-A579-9C26FE90EDA6}" destId="{4F482D6F-8440-CD4F-9039-64C7D170D6FF}" srcOrd="1" destOrd="0" presId="urn:microsoft.com/office/officeart/2005/8/layout/StepDownProcess"/>
    <dgm:cxn modelId="{B06720D6-2BC1-9F4E-A0C6-7DD03009F062}" type="presParOf" srcId="{50F2F20F-261E-574C-A579-9C26FE90EDA6}" destId="{BF85E698-EAC8-2C44-B747-50F96DE40DBC}" srcOrd="2" destOrd="0" presId="urn:microsoft.com/office/officeart/2005/8/layout/StepDownProcess"/>
    <dgm:cxn modelId="{45FB6C31-EBF6-0545-A15E-AF68FE059AB0}" type="presParOf" srcId="{4AA3F78F-494A-D545-9E57-5BE2E779376C}" destId="{86203CDC-2C14-6B45-AE60-A0745425037A}" srcOrd="5" destOrd="0" presId="urn:microsoft.com/office/officeart/2005/8/layout/StepDownProcess"/>
    <dgm:cxn modelId="{CFB3162A-849F-114F-8EBE-0E47EF103888}" type="presParOf" srcId="{4AA3F78F-494A-D545-9E57-5BE2E779376C}" destId="{A062778E-9DB2-A842-8833-E76E705B8F76}" srcOrd="6" destOrd="0" presId="urn:microsoft.com/office/officeart/2005/8/layout/StepDownProcess"/>
    <dgm:cxn modelId="{E2BC5DA0-4CDC-2143-861C-40ABE70CAE0E}" type="presParOf" srcId="{A062778E-9DB2-A842-8833-E76E705B8F76}" destId="{6F699C81-9BA9-3048-9D59-432DB20B0FC1}" srcOrd="0" destOrd="0" presId="urn:microsoft.com/office/officeart/2005/8/layout/StepDownProcess"/>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B4DFB031-5637-441D-ADC3-AFD731168544}" type="doc">
      <dgm:prSet loTypeId="urn:microsoft.com/office/officeart/2005/8/layout/hProcess4" loCatId="process" qsTypeId="urn:microsoft.com/office/officeart/2005/8/quickstyle/simple1" qsCatId="simple" csTypeId="urn:microsoft.com/office/officeart/2005/8/colors/accent1_2" csCatId="accent1" phldr="1"/>
      <dgm:spPr/>
      <dgm:t>
        <a:bodyPr/>
        <a:lstStyle/>
        <a:p>
          <a:endParaRPr lang="en-US"/>
        </a:p>
      </dgm:t>
    </dgm:pt>
    <dgm:pt modelId="{DE7489BE-2498-4339-919C-7FEC39270B1A}">
      <dgm:prSet phldrT="[Text]"/>
      <dgm:spPr/>
      <dgm:t>
        <a:bodyPr/>
        <a:lstStyle/>
        <a:p>
          <a:r>
            <a:rPr lang="en-US" dirty="0"/>
            <a:t>Action potential (AP)</a:t>
          </a:r>
        </a:p>
      </dgm:t>
    </dgm:pt>
    <dgm:pt modelId="{C3DA4B1E-905B-4A70-B578-05863BAABC8A}" type="parTrans" cxnId="{62B6B2DB-51CC-463B-90C8-2699FED04DAE}">
      <dgm:prSet/>
      <dgm:spPr/>
      <dgm:t>
        <a:bodyPr/>
        <a:lstStyle/>
        <a:p>
          <a:endParaRPr lang="en-US"/>
        </a:p>
      </dgm:t>
    </dgm:pt>
    <dgm:pt modelId="{B991B684-CFF0-4EB0-8E7E-7B94372A3231}" type="sibTrans" cxnId="{62B6B2DB-51CC-463B-90C8-2699FED04DAE}">
      <dgm:prSet/>
      <dgm:spPr/>
      <dgm:t>
        <a:bodyPr/>
        <a:lstStyle/>
        <a:p>
          <a:endParaRPr lang="en-US"/>
        </a:p>
      </dgm:t>
    </dgm:pt>
    <dgm:pt modelId="{5B8EF13E-F864-4A83-ACED-D20E8F05DABB}">
      <dgm:prSet phldrT="[Text]" custT="1"/>
      <dgm:spPr/>
      <dgm:t>
        <a:bodyPr/>
        <a:lstStyle/>
        <a:p>
          <a:r>
            <a:rPr lang="en-US" sz="1100" spc="-10" dirty="0">
              <a:latin typeface="Arial"/>
              <a:cs typeface="Arial"/>
            </a:rPr>
            <a:t>Originates </a:t>
          </a:r>
          <a:r>
            <a:rPr lang="en-US" sz="1100" spc="-25" dirty="0">
              <a:latin typeface="Arial"/>
              <a:cs typeface="Arial"/>
            </a:rPr>
            <a:t>in SA- </a:t>
          </a:r>
          <a:r>
            <a:rPr lang="en-US" sz="1100" spc="-15" dirty="0">
              <a:latin typeface="Arial"/>
              <a:cs typeface="Arial"/>
            </a:rPr>
            <a:t>node </a:t>
          </a:r>
          <a:r>
            <a:rPr lang="en-US" sz="1100" spc="-10" dirty="0">
              <a:latin typeface="Arial"/>
              <a:cs typeface="Arial"/>
            </a:rPr>
            <a:t>at </a:t>
          </a:r>
          <a:r>
            <a:rPr lang="en-US" sz="1100" spc="5" dirty="0">
              <a:latin typeface="Arial"/>
              <a:cs typeface="Arial"/>
            </a:rPr>
            <a:t>time</a:t>
          </a:r>
          <a:r>
            <a:rPr lang="en-US" sz="1100" spc="254" dirty="0">
              <a:latin typeface="Arial"/>
              <a:cs typeface="Arial"/>
            </a:rPr>
            <a:t> </a:t>
          </a:r>
          <a:r>
            <a:rPr lang="en-US" sz="1100" dirty="0">
              <a:solidFill>
                <a:schemeClr val="accent4">
                  <a:lumMod val="75000"/>
                </a:schemeClr>
              </a:solidFill>
              <a:latin typeface="Arial"/>
              <a:cs typeface="Arial"/>
            </a:rPr>
            <a:t>zero</a:t>
          </a:r>
          <a:r>
            <a:rPr lang="en-US" sz="1100" dirty="0">
              <a:latin typeface="Arial"/>
              <a:cs typeface="Arial"/>
            </a:rPr>
            <a:t>.</a:t>
          </a:r>
          <a:endParaRPr lang="en-US" sz="1100" dirty="0"/>
        </a:p>
      </dgm:t>
    </dgm:pt>
    <dgm:pt modelId="{EC947EC1-E620-4100-A376-46E2379C2C01}" type="parTrans" cxnId="{D74F8C24-AD60-4ACC-9814-750C3CE406FB}">
      <dgm:prSet/>
      <dgm:spPr/>
      <dgm:t>
        <a:bodyPr/>
        <a:lstStyle/>
        <a:p>
          <a:endParaRPr lang="en-US"/>
        </a:p>
      </dgm:t>
    </dgm:pt>
    <dgm:pt modelId="{FB6D6273-9286-49C5-BF99-7FF1F99F39A8}" type="sibTrans" cxnId="{D74F8C24-AD60-4ACC-9814-750C3CE406FB}">
      <dgm:prSet/>
      <dgm:spPr/>
      <dgm:t>
        <a:bodyPr/>
        <a:lstStyle/>
        <a:p>
          <a:endParaRPr lang="en-US"/>
        </a:p>
      </dgm:t>
    </dgm:pt>
    <dgm:pt modelId="{4E7A1C38-31DF-4CF9-A4B9-301A5C8843DC}">
      <dgm:prSet phldrT="[Text]"/>
      <dgm:spPr/>
      <dgm:t>
        <a:bodyPr/>
        <a:lstStyle/>
        <a:p>
          <a:r>
            <a:rPr lang="en-US" dirty="0"/>
            <a:t>spread through the atria.</a:t>
          </a:r>
        </a:p>
      </dgm:t>
    </dgm:pt>
    <dgm:pt modelId="{7A34BB5C-051F-4D96-B5E8-8BEBBD31B447}" type="parTrans" cxnId="{8F978366-1660-4066-88D6-7113E6CC2E4E}">
      <dgm:prSet/>
      <dgm:spPr/>
      <dgm:t>
        <a:bodyPr/>
        <a:lstStyle/>
        <a:p>
          <a:endParaRPr lang="en-US"/>
        </a:p>
      </dgm:t>
    </dgm:pt>
    <dgm:pt modelId="{932A5C0D-A943-4EE5-84EE-1EACA4289BDE}" type="sibTrans" cxnId="{8F978366-1660-4066-88D6-7113E6CC2E4E}">
      <dgm:prSet/>
      <dgm:spPr/>
      <dgm:t>
        <a:bodyPr/>
        <a:lstStyle/>
        <a:p>
          <a:endParaRPr lang="en-US"/>
        </a:p>
      </dgm:t>
    </dgm:pt>
    <dgm:pt modelId="{BE445AB0-F238-4801-B804-D808ADF7DEF5}">
      <dgm:prSet phldrT="[Text]"/>
      <dgm:spPr/>
      <dgm:t>
        <a:bodyPr/>
        <a:lstStyle/>
        <a:p>
          <a:r>
            <a:rPr lang="en-US" dirty="0"/>
            <a:t>Ventricles contract </a:t>
          </a:r>
        </a:p>
      </dgm:t>
    </dgm:pt>
    <dgm:pt modelId="{A1F9F516-BE24-4BAF-8FDC-92B48638E6B7}" type="parTrans" cxnId="{3D1BD551-0E44-4E3B-9F2F-AB403E57B0CD}">
      <dgm:prSet/>
      <dgm:spPr/>
      <dgm:t>
        <a:bodyPr/>
        <a:lstStyle/>
        <a:p>
          <a:endParaRPr lang="en-US"/>
        </a:p>
      </dgm:t>
    </dgm:pt>
    <dgm:pt modelId="{6F004060-6CE7-4FD3-8DA9-8BD89C1C2F46}" type="sibTrans" cxnId="{3D1BD551-0E44-4E3B-9F2F-AB403E57B0CD}">
      <dgm:prSet/>
      <dgm:spPr/>
      <dgm:t>
        <a:bodyPr/>
        <a:lstStyle/>
        <a:p>
          <a:endParaRPr lang="en-US"/>
        </a:p>
      </dgm:t>
    </dgm:pt>
    <dgm:pt modelId="{EEC1A8F7-07E3-4231-8E10-A85738E1ADB5}">
      <dgm:prSet phldrT="[Text]"/>
      <dgm:spPr/>
      <dgm:t>
        <a:bodyPr/>
        <a:lstStyle/>
        <a:p>
          <a:pPr marL="57150" lvl="1" indent="0" algn="l" defTabSz="400050">
            <a:lnSpc>
              <a:spcPct val="90000"/>
            </a:lnSpc>
            <a:spcBef>
              <a:spcPct val="0"/>
            </a:spcBef>
            <a:spcAft>
              <a:spcPct val="15000"/>
            </a:spcAft>
            <a:buNone/>
          </a:pPr>
          <a:r>
            <a:rPr lang="en-US" spc="5" dirty="0">
              <a:latin typeface="Arial"/>
              <a:cs typeface="Arial"/>
            </a:rPr>
            <a:t>For </a:t>
          </a:r>
          <a:r>
            <a:rPr lang="en-US" dirty="0">
              <a:latin typeface="Arial"/>
              <a:cs typeface="Arial"/>
            </a:rPr>
            <a:t>a </a:t>
          </a:r>
          <a:r>
            <a:rPr lang="en-US" spc="10" dirty="0">
              <a:latin typeface="Arial"/>
              <a:cs typeface="Arial"/>
            </a:rPr>
            <a:t>total </a:t>
          </a:r>
          <a:r>
            <a:rPr lang="en-US" spc="5" dirty="0">
              <a:latin typeface="Arial"/>
              <a:cs typeface="Arial"/>
            </a:rPr>
            <a:t>time </a:t>
          </a:r>
          <a:r>
            <a:rPr lang="en-US" spc="-10" dirty="0">
              <a:latin typeface="Arial"/>
              <a:cs typeface="Arial"/>
            </a:rPr>
            <a:t>period of </a:t>
          </a:r>
          <a:r>
            <a:rPr lang="en-US" spc="10" dirty="0">
              <a:latin typeface="Arial"/>
              <a:cs typeface="Arial"/>
            </a:rPr>
            <a:t>(</a:t>
          </a:r>
          <a:r>
            <a:rPr lang="en-US" spc="10" dirty="0">
              <a:solidFill>
                <a:schemeClr val="accent4">
                  <a:lumMod val="75000"/>
                </a:schemeClr>
              </a:solidFill>
              <a:latin typeface="Arial"/>
              <a:cs typeface="Arial"/>
            </a:rPr>
            <a:t>0.3</a:t>
          </a:r>
          <a:r>
            <a:rPr lang="en-US" spc="-215" dirty="0">
              <a:solidFill>
                <a:schemeClr val="accent4">
                  <a:lumMod val="75000"/>
                </a:schemeClr>
              </a:solidFill>
              <a:latin typeface="Arial"/>
              <a:cs typeface="Arial"/>
            </a:rPr>
            <a:t> </a:t>
          </a:r>
          <a:r>
            <a:rPr lang="en-US" spc="5" dirty="0">
              <a:latin typeface="Arial"/>
              <a:cs typeface="Arial"/>
            </a:rPr>
            <a:t>sec.)</a:t>
          </a:r>
          <a:endParaRPr lang="en-US" dirty="0"/>
        </a:p>
      </dgm:t>
    </dgm:pt>
    <dgm:pt modelId="{65956D13-73C7-47D6-8C43-8A85CD4B0C60}" type="parTrans" cxnId="{377653F3-935D-476F-BA65-7E49AFB2418E}">
      <dgm:prSet/>
      <dgm:spPr/>
      <dgm:t>
        <a:bodyPr/>
        <a:lstStyle/>
        <a:p>
          <a:endParaRPr lang="en-US"/>
        </a:p>
      </dgm:t>
    </dgm:pt>
    <dgm:pt modelId="{0109B44A-F769-4D5D-98FB-7AA74531B7C2}" type="sibTrans" cxnId="{377653F3-935D-476F-BA65-7E49AFB2418E}">
      <dgm:prSet/>
      <dgm:spPr/>
      <dgm:t>
        <a:bodyPr/>
        <a:lstStyle/>
        <a:p>
          <a:endParaRPr lang="en-US"/>
        </a:p>
      </dgm:t>
    </dgm:pt>
    <dgm:pt modelId="{59101F86-EE11-4E2D-B33A-54FF6E6DB99D}">
      <dgm:prSet phldrT="[Text]" phldr="1"/>
      <dgm:spPr/>
      <dgm:t>
        <a:bodyPr/>
        <a:lstStyle/>
        <a:p>
          <a:pPr marL="57150" marR="0" lvl="1" indent="-57150" algn="l" defTabSz="400050" rtl="0" eaLnBrk="1" fontAlgn="auto" latinLnBrk="0" hangingPunct="1">
            <a:lnSpc>
              <a:spcPct val="90000"/>
            </a:lnSpc>
            <a:spcBef>
              <a:spcPct val="0"/>
            </a:spcBef>
            <a:spcAft>
              <a:spcPct val="15000"/>
            </a:spcAft>
            <a:buClrTx/>
            <a:buSzTx/>
            <a:buFontTx/>
            <a:buNone/>
            <a:tabLst/>
            <a:defRPr/>
          </a:pPr>
          <a:endParaRPr lang="en-US" dirty="0"/>
        </a:p>
      </dgm:t>
    </dgm:pt>
    <dgm:pt modelId="{12EB7052-A3EC-457F-8747-7F73EDC9E4F4}" type="parTrans" cxnId="{5E3AACE8-D4C2-413D-A8B8-9E561B63DB3D}">
      <dgm:prSet/>
      <dgm:spPr/>
      <dgm:t>
        <a:bodyPr/>
        <a:lstStyle/>
        <a:p>
          <a:endParaRPr lang="en-US"/>
        </a:p>
      </dgm:t>
    </dgm:pt>
    <dgm:pt modelId="{EE70A956-AEDA-49A6-A126-5A6E8422A191}" type="sibTrans" cxnId="{5E3AACE8-D4C2-413D-A8B8-9E561B63DB3D}">
      <dgm:prSet/>
      <dgm:spPr/>
      <dgm:t>
        <a:bodyPr/>
        <a:lstStyle/>
        <a:p>
          <a:endParaRPr lang="en-US"/>
        </a:p>
      </dgm:t>
    </dgm:pt>
    <dgm:pt modelId="{0F5988A5-32B1-4BA1-991D-B988D097E1BA}">
      <dgm:prSet phldrT="[Text]"/>
      <dgm:spPr/>
      <dgm:t>
        <a:bodyPr/>
        <a:lstStyle/>
        <a:p>
          <a:r>
            <a:rPr lang="en-US" spc="-5" dirty="0">
              <a:latin typeface="Arial"/>
              <a:cs typeface="Arial"/>
            </a:rPr>
            <a:t>atrial </a:t>
          </a:r>
          <a:r>
            <a:rPr lang="en-US" dirty="0">
              <a:latin typeface="Arial"/>
              <a:cs typeface="Arial"/>
            </a:rPr>
            <a:t>contraction </a:t>
          </a:r>
          <a:endParaRPr lang="en-US" dirty="0"/>
        </a:p>
      </dgm:t>
    </dgm:pt>
    <dgm:pt modelId="{BD9652BE-B3CB-4969-949F-5BC5E62CB3BA}" type="parTrans" cxnId="{A3999E5C-9CE5-4502-82BA-FCC5533CBD9F}">
      <dgm:prSet/>
      <dgm:spPr/>
      <dgm:t>
        <a:bodyPr/>
        <a:lstStyle/>
        <a:p>
          <a:endParaRPr lang="en-US"/>
        </a:p>
      </dgm:t>
    </dgm:pt>
    <dgm:pt modelId="{9E196CBB-0164-4480-8801-32C20A942826}" type="sibTrans" cxnId="{A3999E5C-9CE5-4502-82BA-FCC5533CBD9F}">
      <dgm:prSet/>
      <dgm:spPr/>
      <dgm:t>
        <a:bodyPr/>
        <a:lstStyle/>
        <a:p>
          <a:endParaRPr lang="en-US"/>
        </a:p>
      </dgm:t>
    </dgm:pt>
    <dgm:pt modelId="{94508112-626F-4041-9FDF-89FBB9050F26}">
      <dgm:prSet custT="1"/>
      <dgm:spPr/>
      <dgm:t>
        <a:bodyPr/>
        <a:lstStyle/>
        <a:p>
          <a:r>
            <a:rPr lang="en-US" sz="1400" dirty="0"/>
            <a:t>It takes  a total of (</a:t>
          </a:r>
          <a:r>
            <a:rPr lang="en-US" sz="1400" dirty="0">
              <a:solidFill>
                <a:schemeClr val="accent4">
                  <a:lumMod val="75000"/>
                </a:schemeClr>
              </a:solidFill>
            </a:rPr>
            <a:t>0.1</a:t>
          </a:r>
          <a:r>
            <a:rPr lang="en-US" sz="1400" dirty="0"/>
            <a:t> sec.) </a:t>
          </a:r>
        </a:p>
      </dgm:t>
    </dgm:pt>
    <dgm:pt modelId="{047C82E5-DFFA-4E70-AA9F-6B21A466CFE4}" type="parTrans" cxnId="{8ED2E1CD-988B-425E-B22A-B7248FEE4A8E}">
      <dgm:prSet/>
      <dgm:spPr/>
      <dgm:t>
        <a:bodyPr/>
        <a:lstStyle/>
        <a:p>
          <a:endParaRPr lang="en-US"/>
        </a:p>
      </dgm:t>
    </dgm:pt>
    <dgm:pt modelId="{15C9D5A4-BE79-428C-BD4D-53EB83A0FC4B}" type="sibTrans" cxnId="{8ED2E1CD-988B-425E-B22A-B7248FEE4A8E}">
      <dgm:prSet/>
      <dgm:spPr/>
      <dgm:t>
        <a:bodyPr/>
        <a:lstStyle/>
        <a:p>
          <a:endParaRPr lang="en-US"/>
        </a:p>
      </dgm:t>
    </dgm:pt>
    <dgm:pt modelId="{ABE47F07-3E4C-416B-8FB8-326A1ECBF7D8}">
      <dgm:prSet phldrT="[Text]" custT="1"/>
      <dgm:spPr/>
      <dgm:t>
        <a:bodyPr/>
        <a:lstStyle/>
        <a:p>
          <a:r>
            <a:rPr lang="en-US" sz="1100" dirty="0"/>
            <a:t>Atrial depolarization</a:t>
          </a:r>
          <a:r>
            <a:rPr lang="en-US" sz="1000" dirty="0"/>
            <a:t>.</a:t>
          </a:r>
        </a:p>
      </dgm:t>
    </dgm:pt>
    <dgm:pt modelId="{B70634BD-674C-4B6D-9DEA-243FE4AF387E}" type="parTrans" cxnId="{9F6D0000-C4E3-4B4B-B050-A5A81911D631}">
      <dgm:prSet/>
      <dgm:spPr/>
      <dgm:t>
        <a:bodyPr/>
        <a:lstStyle/>
        <a:p>
          <a:endParaRPr lang="en-US"/>
        </a:p>
      </dgm:t>
    </dgm:pt>
    <dgm:pt modelId="{3F298A65-B0E8-452D-A915-0AA4E2D55971}" type="sibTrans" cxnId="{9F6D0000-C4E3-4B4B-B050-A5A81911D631}">
      <dgm:prSet/>
      <dgm:spPr/>
      <dgm:t>
        <a:bodyPr/>
        <a:lstStyle/>
        <a:p>
          <a:endParaRPr lang="en-US"/>
        </a:p>
      </dgm:t>
    </dgm:pt>
    <dgm:pt modelId="{87BFFC07-6DA5-4751-9FA7-3349DB7E716B}">
      <dgm:prSet custT="1"/>
      <dgm:spPr/>
      <dgm:t>
        <a:bodyPr/>
        <a:lstStyle/>
        <a:p>
          <a:r>
            <a:rPr lang="en-US" sz="1400" dirty="0"/>
            <a:t>For </a:t>
          </a:r>
          <a:r>
            <a:rPr lang="en-US" sz="1400" dirty="0">
              <a:solidFill>
                <a:schemeClr val="accent4">
                  <a:lumMod val="75000"/>
                </a:schemeClr>
              </a:solidFill>
            </a:rPr>
            <a:t>0.1</a:t>
          </a:r>
          <a:r>
            <a:rPr lang="en-US" sz="1400" dirty="0"/>
            <a:t> sec.</a:t>
          </a:r>
        </a:p>
      </dgm:t>
    </dgm:pt>
    <dgm:pt modelId="{057A4F97-D1B3-4247-83F8-B05F15FC5853}" type="parTrans" cxnId="{56665762-7ECF-4920-AE7A-48894F894D4B}">
      <dgm:prSet/>
      <dgm:spPr/>
      <dgm:t>
        <a:bodyPr/>
        <a:lstStyle/>
        <a:p>
          <a:endParaRPr lang="en-US"/>
        </a:p>
      </dgm:t>
    </dgm:pt>
    <dgm:pt modelId="{C43E004F-78F3-470B-8978-70E05AAA6810}" type="sibTrans" cxnId="{56665762-7ECF-4920-AE7A-48894F894D4B}">
      <dgm:prSet/>
      <dgm:spPr/>
      <dgm:t>
        <a:bodyPr/>
        <a:lstStyle/>
        <a:p>
          <a:endParaRPr lang="en-US"/>
        </a:p>
      </dgm:t>
    </dgm:pt>
    <dgm:pt modelId="{405F5381-D865-45AB-9779-BAE54436E388}">
      <dgm:prSet/>
      <dgm:spPr/>
      <dgm:t>
        <a:bodyPr/>
        <a:lstStyle/>
        <a:p>
          <a:r>
            <a:rPr lang="en-US" spc="-15" dirty="0">
              <a:latin typeface="Arial"/>
              <a:cs typeface="Arial"/>
            </a:rPr>
            <a:t>The impulse </a:t>
          </a:r>
          <a:r>
            <a:rPr lang="en-US" dirty="0">
              <a:latin typeface="Arial"/>
              <a:cs typeface="Arial"/>
            </a:rPr>
            <a:t>then </a:t>
          </a:r>
          <a:r>
            <a:rPr lang="en-US" spc="-5" dirty="0">
              <a:latin typeface="Arial"/>
              <a:cs typeface="Arial"/>
            </a:rPr>
            <a:t>reaches </a:t>
          </a:r>
          <a:r>
            <a:rPr lang="en-US" spc="-90" dirty="0">
              <a:latin typeface="Arial"/>
              <a:cs typeface="Arial"/>
            </a:rPr>
            <a:t>AV- </a:t>
          </a:r>
          <a:r>
            <a:rPr lang="en-US" spc="-15" dirty="0">
              <a:latin typeface="Arial"/>
              <a:cs typeface="Arial"/>
            </a:rPr>
            <a:t>node, </a:t>
          </a:r>
          <a:r>
            <a:rPr lang="en-US" spc="-30" dirty="0">
              <a:latin typeface="Arial"/>
              <a:cs typeface="Arial"/>
            </a:rPr>
            <a:t>His </a:t>
          </a:r>
          <a:r>
            <a:rPr lang="en-US" spc="-25" dirty="0">
              <a:latin typeface="Arial"/>
              <a:cs typeface="Arial"/>
            </a:rPr>
            <a:t>Bundle </a:t>
          </a:r>
          <a:r>
            <a:rPr lang="en-US" dirty="0">
              <a:latin typeface="Arial"/>
              <a:cs typeface="Arial"/>
            </a:rPr>
            <a:t>&amp; </a:t>
          </a:r>
          <a:r>
            <a:rPr lang="en-US" spc="5" dirty="0">
              <a:latin typeface="Arial"/>
              <a:cs typeface="Arial"/>
            </a:rPr>
            <a:t>the </a:t>
          </a:r>
          <a:r>
            <a:rPr lang="en-US" spc="-20" dirty="0">
              <a:latin typeface="Arial"/>
              <a:cs typeface="Arial"/>
            </a:rPr>
            <a:t>Purkinje  </a:t>
          </a:r>
          <a:r>
            <a:rPr lang="en-US" dirty="0">
              <a:latin typeface="Arial"/>
              <a:cs typeface="Arial"/>
            </a:rPr>
            <a:t>system </a:t>
          </a:r>
          <a:r>
            <a:rPr lang="en-US" spc="20" dirty="0">
              <a:latin typeface="Arial"/>
              <a:cs typeface="Arial"/>
            </a:rPr>
            <a:t>to </a:t>
          </a:r>
          <a:r>
            <a:rPr lang="en-US" spc="5" dirty="0">
              <a:latin typeface="Arial"/>
              <a:cs typeface="Arial"/>
            </a:rPr>
            <a:t>the farthest </a:t>
          </a:r>
          <a:r>
            <a:rPr lang="en-US" spc="-20" dirty="0">
              <a:latin typeface="Arial"/>
              <a:cs typeface="Arial"/>
            </a:rPr>
            <a:t>point </a:t>
          </a:r>
          <a:r>
            <a:rPr lang="en-US" spc="-25" dirty="0">
              <a:latin typeface="Arial"/>
              <a:cs typeface="Arial"/>
            </a:rPr>
            <a:t>in </a:t>
          </a:r>
          <a:r>
            <a:rPr lang="en-US" spc="-10" dirty="0">
              <a:latin typeface="Arial"/>
              <a:cs typeface="Arial"/>
            </a:rPr>
            <a:t>ventricles </a:t>
          </a:r>
          <a:endParaRPr lang="en-US" dirty="0"/>
        </a:p>
      </dgm:t>
    </dgm:pt>
    <dgm:pt modelId="{4E4A38D9-E3C3-4B6A-A27E-DFD7C44F8C42}" type="parTrans" cxnId="{56F39514-5665-4247-BB90-F3ADAB19488E}">
      <dgm:prSet/>
      <dgm:spPr/>
      <dgm:t>
        <a:bodyPr/>
        <a:lstStyle/>
        <a:p>
          <a:endParaRPr lang="en-US"/>
        </a:p>
      </dgm:t>
    </dgm:pt>
    <dgm:pt modelId="{9AC52ECB-46A2-4880-ADAF-2C0940B520D3}" type="sibTrans" cxnId="{56F39514-5665-4247-BB90-F3ADAB19488E}">
      <dgm:prSet/>
      <dgm:spPr/>
      <dgm:t>
        <a:bodyPr/>
        <a:lstStyle/>
        <a:p>
          <a:endParaRPr lang="en-US"/>
        </a:p>
      </dgm:t>
    </dgm:pt>
    <dgm:pt modelId="{47A2322A-B9DE-46E2-B7FD-0838F94522C4}">
      <dgm:prSet custT="1"/>
      <dgm:spPr/>
      <dgm:t>
        <a:bodyPr/>
        <a:lstStyle/>
        <a:p>
          <a:r>
            <a:rPr lang="en-US" sz="1200" dirty="0">
              <a:solidFill>
                <a:schemeClr val="accent4">
                  <a:lumMod val="75000"/>
                </a:schemeClr>
              </a:solidFill>
            </a:rPr>
            <a:t>0.08 - 0.1 </a:t>
          </a:r>
          <a:r>
            <a:rPr lang="en-US" sz="1200" dirty="0"/>
            <a:t>sec</a:t>
          </a:r>
        </a:p>
      </dgm:t>
    </dgm:pt>
    <dgm:pt modelId="{AE6298D5-9D29-4199-9175-D2C8491F8038}" type="parTrans" cxnId="{0B49797A-CD76-4A25-9ECD-3AB5FA7F9CBD}">
      <dgm:prSet/>
      <dgm:spPr/>
      <dgm:t>
        <a:bodyPr/>
        <a:lstStyle/>
        <a:p>
          <a:endParaRPr lang="en-US"/>
        </a:p>
      </dgm:t>
    </dgm:pt>
    <dgm:pt modelId="{B957A4D5-F0BC-493D-BF79-67B925643B44}" type="sibTrans" cxnId="{0B49797A-CD76-4A25-9ECD-3AB5FA7F9CBD}">
      <dgm:prSet/>
      <dgm:spPr/>
      <dgm:t>
        <a:bodyPr/>
        <a:lstStyle/>
        <a:p>
          <a:endParaRPr lang="en-US"/>
        </a:p>
      </dgm:t>
    </dgm:pt>
    <dgm:pt modelId="{006AFAFD-33EF-4EF5-B4DA-02223A453F3A}">
      <dgm:prSet/>
      <dgm:spPr/>
      <dgm:t>
        <a:bodyPr/>
        <a:lstStyle/>
        <a:p>
          <a:endParaRPr lang="en-US" sz="1100" dirty="0"/>
        </a:p>
      </dgm:t>
    </dgm:pt>
    <dgm:pt modelId="{626CEBE2-0E24-4F25-83D5-F10B9ADE6C0D}" type="parTrans" cxnId="{DDF28560-E299-4566-AF08-6B6F56F159CC}">
      <dgm:prSet/>
      <dgm:spPr/>
      <dgm:t>
        <a:bodyPr/>
        <a:lstStyle/>
        <a:p>
          <a:endParaRPr lang="en-US"/>
        </a:p>
      </dgm:t>
    </dgm:pt>
    <dgm:pt modelId="{735D7118-5C66-4984-9527-D77A58AF4F68}" type="sibTrans" cxnId="{DDF28560-E299-4566-AF08-6B6F56F159CC}">
      <dgm:prSet/>
      <dgm:spPr/>
      <dgm:t>
        <a:bodyPr/>
        <a:lstStyle/>
        <a:p>
          <a:endParaRPr lang="en-US"/>
        </a:p>
      </dgm:t>
    </dgm:pt>
    <dgm:pt modelId="{ADF6B52B-F61C-4F4A-A34C-1B9B2D89EDAF}">
      <dgm:prSet/>
      <dgm:spPr/>
      <dgm:t>
        <a:bodyPr/>
        <a:lstStyle/>
        <a:p>
          <a:endParaRPr lang="en-US" sz="1100" dirty="0"/>
        </a:p>
      </dgm:t>
    </dgm:pt>
    <dgm:pt modelId="{520C4211-59A7-4BF8-9A51-34CB26C5C432}" type="parTrans" cxnId="{6EDBF47E-4E06-42FB-82D8-D14E25C76F35}">
      <dgm:prSet/>
      <dgm:spPr/>
      <dgm:t>
        <a:bodyPr/>
        <a:lstStyle/>
        <a:p>
          <a:endParaRPr lang="en-US"/>
        </a:p>
      </dgm:t>
    </dgm:pt>
    <dgm:pt modelId="{A3EFA8BC-2189-4434-836B-DE501B62BCA9}" type="sibTrans" cxnId="{6EDBF47E-4E06-42FB-82D8-D14E25C76F35}">
      <dgm:prSet/>
      <dgm:spPr/>
      <dgm:t>
        <a:bodyPr/>
        <a:lstStyle/>
        <a:p>
          <a:endParaRPr lang="en-US"/>
        </a:p>
      </dgm:t>
    </dgm:pt>
    <dgm:pt modelId="{6D6EBF64-D552-4DBE-92E6-8C67CB03A966}">
      <dgm:prSet/>
      <dgm:spPr/>
      <dgm:t>
        <a:bodyPr/>
        <a:lstStyle/>
        <a:p>
          <a:endParaRPr lang="en-US" sz="1100" dirty="0"/>
        </a:p>
      </dgm:t>
    </dgm:pt>
    <dgm:pt modelId="{29ADA496-142E-42C1-B1FB-7BA8A15A3A7E}" type="parTrans" cxnId="{725FFDFF-4749-4928-BBEC-6905609F2C90}">
      <dgm:prSet/>
      <dgm:spPr/>
      <dgm:t>
        <a:bodyPr/>
        <a:lstStyle/>
        <a:p>
          <a:pPr rtl="1"/>
          <a:endParaRPr lang="ar-SA"/>
        </a:p>
      </dgm:t>
    </dgm:pt>
    <dgm:pt modelId="{3925144E-317F-4248-A0AA-345F0205B02B}" type="sibTrans" cxnId="{725FFDFF-4749-4928-BBEC-6905609F2C90}">
      <dgm:prSet/>
      <dgm:spPr/>
      <dgm:t>
        <a:bodyPr/>
        <a:lstStyle/>
        <a:p>
          <a:pPr rtl="1"/>
          <a:endParaRPr lang="ar-SA"/>
        </a:p>
      </dgm:t>
    </dgm:pt>
    <dgm:pt modelId="{2C1BD760-1552-494A-BC75-A93255336CE9}" type="pres">
      <dgm:prSet presAssocID="{B4DFB031-5637-441D-ADC3-AFD731168544}" presName="Name0" presStyleCnt="0">
        <dgm:presLayoutVars>
          <dgm:dir/>
          <dgm:animLvl val="lvl"/>
          <dgm:resizeHandles val="exact"/>
        </dgm:presLayoutVars>
      </dgm:prSet>
      <dgm:spPr/>
    </dgm:pt>
    <dgm:pt modelId="{5F08B89B-2027-4FED-8B89-252599B594E9}" type="pres">
      <dgm:prSet presAssocID="{B4DFB031-5637-441D-ADC3-AFD731168544}" presName="tSp" presStyleCnt="0"/>
      <dgm:spPr/>
    </dgm:pt>
    <dgm:pt modelId="{F944EE4C-0B8E-4075-89D6-6F7F66F72ECE}" type="pres">
      <dgm:prSet presAssocID="{B4DFB031-5637-441D-ADC3-AFD731168544}" presName="bSp" presStyleCnt="0"/>
      <dgm:spPr/>
    </dgm:pt>
    <dgm:pt modelId="{0892AF86-ED87-47DE-AD48-F0C620E894EC}" type="pres">
      <dgm:prSet presAssocID="{B4DFB031-5637-441D-ADC3-AFD731168544}" presName="process" presStyleCnt="0"/>
      <dgm:spPr/>
    </dgm:pt>
    <dgm:pt modelId="{02807DE2-A87D-4CE1-9990-117453A4B12A}" type="pres">
      <dgm:prSet presAssocID="{DE7489BE-2498-4339-919C-7FEC39270B1A}" presName="composite1" presStyleCnt="0"/>
      <dgm:spPr/>
    </dgm:pt>
    <dgm:pt modelId="{B821ACA7-2C6F-48D8-AF27-77E2BA8A35C9}" type="pres">
      <dgm:prSet presAssocID="{DE7489BE-2498-4339-919C-7FEC39270B1A}" presName="dummyNode1" presStyleLbl="node1" presStyleIdx="0" presStyleCnt="5"/>
      <dgm:spPr/>
    </dgm:pt>
    <dgm:pt modelId="{9D92E3A6-C6DE-4406-8A1F-613447743BA9}" type="pres">
      <dgm:prSet presAssocID="{DE7489BE-2498-4339-919C-7FEC39270B1A}" presName="childNode1" presStyleLbl="bgAcc1" presStyleIdx="0" presStyleCnt="5" custScaleX="142427">
        <dgm:presLayoutVars>
          <dgm:bulletEnabled val="1"/>
        </dgm:presLayoutVars>
      </dgm:prSet>
      <dgm:spPr/>
    </dgm:pt>
    <dgm:pt modelId="{37E471B6-2712-482B-81AF-CF47E4003B88}" type="pres">
      <dgm:prSet presAssocID="{DE7489BE-2498-4339-919C-7FEC39270B1A}" presName="childNode1tx" presStyleLbl="bgAcc1" presStyleIdx="0" presStyleCnt="5">
        <dgm:presLayoutVars>
          <dgm:bulletEnabled val="1"/>
        </dgm:presLayoutVars>
      </dgm:prSet>
      <dgm:spPr/>
    </dgm:pt>
    <dgm:pt modelId="{8981124E-94BC-4A8A-90D4-0F54D6951B85}" type="pres">
      <dgm:prSet presAssocID="{DE7489BE-2498-4339-919C-7FEC39270B1A}" presName="parentNode1" presStyleLbl="node1" presStyleIdx="0" presStyleCnt="5" custLinFactNeighborX="-2528" custLinFactNeighborY="34157">
        <dgm:presLayoutVars>
          <dgm:chMax val="1"/>
          <dgm:bulletEnabled val="1"/>
        </dgm:presLayoutVars>
      </dgm:prSet>
      <dgm:spPr/>
    </dgm:pt>
    <dgm:pt modelId="{B3CFE3B0-E92C-4461-B994-EB81A82A88CD}" type="pres">
      <dgm:prSet presAssocID="{DE7489BE-2498-4339-919C-7FEC39270B1A}" presName="connSite1" presStyleCnt="0"/>
      <dgm:spPr/>
    </dgm:pt>
    <dgm:pt modelId="{783001C2-02FF-4855-9D55-506224BF4757}" type="pres">
      <dgm:prSet presAssocID="{B991B684-CFF0-4EB0-8E7E-7B94372A3231}" presName="Name9" presStyleLbl="sibTrans2D1" presStyleIdx="0" presStyleCnt="4"/>
      <dgm:spPr/>
    </dgm:pt>
    <dgm:pt modelId="{8BC397B9-07AA-45C6-A009-FDEC8783EC35}" type="pres">
      <dgm:prSet presAssocID="{4E7A1C38-31DF-4CF9-A4B9-301A5C8843DC}" presName="composite2" presStyleCnt="0"/>
      <dgm:spPr/>
    </dgm:pt>
    <dgm:pt modelId="{BE2F4A19-4D03-4798-80BF-54B152469544}" type="pres">
      <dgm:prSet presAssocID="{4E7A1C38-31DF-4CF9-A4B9-301A5C8843DC}" presName="dummyNode2" presStyleLbl="node1" presStyleIdx="0" presStyleCnt="5"/>
      <dgm:spPr/>
    </dgm:pt>
    <dgm:pt modelId="{805F3D5E-FA55-4184-9B3C-8366CB78EC9D}" type="pres">
      <dgm:prSet presAssocID="{4E7A1C38-31DF-4CF9-A4B9-301A5C8843DC}" presName="childNode2" presStyleLbl="bgAcc1" presStyleIdx="1" presStyleCnt="5">
        <dgm:presLayoutVars>
          <dgm:bulletEnabled val="1"/>
        </dgm:presLayoutVars>
      </dgm:prSet>
      <dgm:spPr/>
    </dgm:pt>
    <dgm:pt modelId="{0F8A70EF-3E40-494B-B0BB-2D49749DD865}" type="pres">
      <dgm:prSet presAssocID="{4E7A1C38-31DF-4CF9-A4B9-301A5C8843DC}" presName="childNode2tx" presStyleLbl="bgAcc1" presStyleIdx="1" presStyleCnt="5">
        <dgm:presLayoutVars>
          <dgm:bulletEnabled val="1"/>
        </dgm:presLayoutVars>
      </dgm:prSet>
      <dgm:spPr/>
    </dgm:pt>
    <dgm:pt modelId="{B28AF0F3-D8CB-45F3-BEDD-E54147425604}" type="pres">
      <dgm:prSet presAssocID="{4E7A1C38-31DF-4CF9-A4B9-301A5C8843DC}" presName="parentNode2" presStyleLbl="node1" presStyleIdx="1" presStyleCnt="5">
        <dgm:presLayoutVars>
          <dgm:chMax val="0"/>
          <dgm:bulletEnabled val="1"/>
        </dgm:presLayoutVars>
      </dgm:prSet>
      <dgm:spPr/>
    </dgm:pt>
    <dgm:pt modelId="{A90B500E-D597-4036-9D2B-EA8B67940B6A}" type="pres">
      <dgm:prSet presAssocID="{4E7A1C38-31DF-4CF9-A4B9-301A5C8843DC}" presName="connSite2" presStyleCnt="0"/>
      <dgm:spPr/>
    </dgm:pt>
    <dgm:pt modelId="{624E92CF-D1AE-40B9-BBE8-7B030988E200}" type="pres">
      <dgm:prSet presAssocID="{932A5C0D-A943-4EE5-84EE-1EACA4289BDE}" presName="Name18" presStyleLbl="sibTrans2D1" presStyleIdx="1" presStyleCnt="4"/>
      <dgm:spPr/>
    </dgm:pt>
    <dgm:pt modelId="{38520401-BA0B-4957-8F2C-997A5FCFC628}" type="pres">
      <dgm:prSet presAssocID="{0F5988A5-32B1-4BA1-991D-B988D097E1BA}" presName="composite1" presStyleCnt="0"/>
      <dgm:spPr/>
    </dgm:pt>
    <dgm:pt modelId="{C1C45D21-E8E0-4028-84E7-75249F2FBECA}" type="pres">
      <dgm:prSet presAssocID="{0F5988A5-32B1-4BA1-991D-B988D097E1BA}" presName="dummyNode1" presStyleLbl="node1" presStyleIdx="1" presStyleCnt="5"/>
      <dgm:spPr/>
    </dgm:pt>
    <dgm:pt modelId="{A198B605-DA9E-4076-B78D-68EB295D4C0D}" type="pres">
      <dgm:prSet presAssocID="{0F5988A5-32B1-4BA1-991D-B988D097E1BA}" presName="childNode1" presStyleLbl="bgAcc1" presStyleIdx="2" presStyleCnt="5">
        <dgm:presLayoutVars>
          <dgm:bulletEnabled val="1"/>
        </dgm:presLayoutVars>
      </dgm:prSet>
      <dgm:spPr/>
    </dgm:pt>
    <dgm:pt modelId="{59668131-2B33-4A71-BFAA-842E38A3819E}" type="pres">
      <dgm:prSet presAssocID="{0F5988A5-32B1-4BA1-991D-B988D097E1BA}" presName="childNode1tx" presStyleLbl="bgAcc1" presStyleIdx="2" presStyleCnt="5">
        <dgm:presLayoutVars>
          <dgm:bulletEnabled val="1"/>
        </dgm:presLayoutVars>
      </dgm:prSet>
      <dgm:spPr/>
    </dgm:pt>
    <dgm:pt modelId="{C3E33C9C-5445-4539-968D-9DB1BAFA2BA0}" type="pres">
      <dgm:prSet presAssocID="{0F5988A5-32B1-4BA1-991D-B988D097E1BA}" presName="parentNode1" presStyleLbl="node1" presStyleIdx="2" presStyleCnt="5">
        <dgm:presLayoutVars>
          <dgm:chMax val="1"/>
          <dgm:bulletEnabled val="1"/>
        </dgm:presLayoutVars>
      </dgm:prSet>
      <dgm:spPr/>
    </dgm:pt>
    <dgm:pt modelId="{4E230143-1700-468A-8595-FA4F8E84EE60}" type="pres">
      <dgm:prSet presAssocID="{0F5988A5-32B1-4BA1-991D-B988D097E1BA}" presName="connSite1" presStyleCnt="0"/>
      <dgm:spPr/>
    </dgm:pt>
    <dgm:pt modelId="{3A346061-2CF7-43B7-A164-8DDAA551D2E6}" type="pres">
      <dgm:prSet presAssocID="{9E196CBB-0164-4480-8801-32C20A942826}" presName="Name9" presStyleLbl="sibTrans2D1" presStyleIdx="2" presStyleCnt="4"/>
      <dgm:spPr/>
    </dgm:pt>
    <dgm:pt modelId="{EF5637F8-D751-4051-8844-B9686CF894FD}" type="pres">
      <dgm:prSet presAssocID="{405F5381-D865-45AB-9779-BAE54436E388}" presName="composite2" presStyleCnt="0"/>
      <dgm:spPr/>
    </dgm:pt>
    <dgm:pt modelId="{59CB900B-2A47-4823-9F35-7745085378B1}" type="pres">
      <dgm:prSet presAssocID="{405F5381-D865-45AB-9779-BAE54436E388}" presName="dummyNode2" presStyleLbl="node1" presStyleIdx="2" presStyleCnt="5"/>
      <dgm:spPr/>
    </dgm:pt>
    <dgm:pt modelId="{AFDFBC68-EEC7-43A3-9ED4-3D97D789FBDD}" type="pres">
      <dgm:prSet presAssocID="{405F5381-D865-45AB-9779-BAE54436E388}" presName="childNode2" presStyleLbl="bgAcc1" presStyleIdx="3" presStyleCnt="5" custScaleX="127472" custScaleY="119085" custLinFactNeighborX="-4036" custLinFactNeighborY="-5023">
        <dgm:presLayoutVars>
          <dgm:bulletEnabled val="1"/>
        </dgm:presLayoutVars>
      </dgm:prSet>
      <dgm:spPr/>
    </dgm:pt>
    <dgm:pt modelId="{5FBD1D49-6DE4-4EB4-A9D0-40B9AD34F0BC}" type="pres">
      <dgm:prSet presAssocID="{405F5381-D865-45AB-9779-BAE54436E388}" presName="childNode2tx" presStyleLbl="bgAcc1" presStyleIdx="3" presStyleCnt="5">
        <dgm:presLayoutVars>
          <dgm:bulletEnabled val="1"/>
        </dgm:presLayoutVars>
      </dgm:prSet>
      <dgm:spPr/>
    </dgm:pt>
    <dgm:pt modelId="{4304828E-ACBA-4D30-914C-9A1D00908090}" type="pres">
      <dgm:prSet presAssocID="{405F5381-D865-45AB-9779-BAE54436E388}" presName="parentNode2" presStyleLbl="node1" presStyleIdx="3" presStyleCnt="5" custScaleX="169606" custScaleY="302939">
        <dgm:presLayoutVars>
          <dgm:chMax val="0"/>
          <dgm:bulletEnabled val="1"/>
        </dgm:presLayoutVars>
      </dgm:prSet>
      <dgm:spPr/>
    </dgm:pt>
    <dgm:pt modelId="{E7162DC5-3649-45C7-A7DE-91D877C7EED9}" type="pres">
      <dgm:prSet presAssocID="{405F5381-D865-45AB-9779-BAE54436E388}" presName="connSite2" presStyleCnt="0"/>
      <dgm:spPr/>
    </dgm:pt>
    <dgm:pt modelId="{854D1577-2F05-4FD5-AAE5-4850B523B515}" type="pres">
      <dgm:prSet presAssocID="{9AC52ECB-46A2-4880-ADAF-2C0940B520D3}" presName="Name18" presStyleLbl="sibTrans2D1" presStyleIdx="3" presStyleCnt="4"/>
      <dgm:spPr/>
    </dgm:pt>
    <dgm:pt modelId="{E2359D73-DCE6-4BB8-A5E0-199AB98D5A5A}" type="pres">
      <dgm:prSet presAssocID="{BE445AB0-F238-4801-B804-D808ADF7DEF5}" presName="composite1" presStyleCnt="0"/>
      <dgm:spPr/>
    </dgm:pt>
    <dgm:pt modelId="{2DFC40AB-5C7F-44E7-B335-669867A39FCF}" type="pres">
      <dgm:prSet presAssocID="{BE445AB0-F238-4801-B804-D808ADF7DEF5}" presName="dummyNode1" presStyleLbl="node1" presStyleIdx="3" presStyleCnt="5"/>
      <dgm:spPr/>
    </dgm:pt>
    <dgm:pt modelId="{840B2CE6-AB96-4007-B764-9B5FC7DB9CFE}" type="pres">
      <dgm:prSet presAssocID="{BE445AB0-F238-4801-B804-D808ADF7DEF5}" presName="childNode1" presStyleLbl="bgAcc1" presStyleIdx="4" presStyleCnt="5">
        <dgm:presLayoutVars>
          <dgm:bulletEnabled val="1"/>
        </dgm:presLayoutVars>
      </dgm:prSet>
      <dgm:spPr/>
    </dgm:pt>
    <dgm:pt modelId="{58B91BD4-9704-4C67-86AE-1AC4A82AAB8C}" type="pres">
      <dgm:prSet presAssocID="{BE445AB0-F238-4801-B804-D808ADF7DEF5}" presName="childNode1tx" presStyleLbl="bgAcc1" presStyleIdx="4" presStyleCnt="5">
        <dgm:presLayoutVars>
          <dgm:bulletEnabled val="1"/>
        </dgm:presLayoutVars>
      </dgm:prSet>
      <dgm:spPr/>
    </dgm:pt>
    <dgm:pt modelId="{8EA18BC6-4E9E-48EC-B91E-E70753262820}" type="pres">
      <dgm:prSet presAssocID="{BE445AB0-F238-4801-B804-D808ADF7DEF5}" presName="parentNode1" presStyleLbl="node1" presStyleIdx="4" presStyleCnt="5">
        <dgm:presLayoutVars>
          <dgm:chMax val="1"/>
          <dgm:bulletEnabled val="1"/>
        </dgm:presLayoutVars>
      </dgm:prSet>
      <dgm:spPr/>
    </dgm:pt>
    <dgm:pt modelId="{55041826-F7A6-4DD9-9F0B-72869126C558}" type="pres">
      <dgm:prSet presAssocID="{BE445AB0-F238-4801-B804-D808ADF7DEF5}" presName="connSite1" presStyleCnt="0"/>
      <dgm:spPr/>
    </dgm:pt>
  </dgm:ptLst>
  <dgm:cxnLst>
    <dgm:cxn modelId="{9F6D0000-C4E3-4B4B-B050-A5A81911D631}" srcId="{DE7489BE-2498-4339-919C-7FEC39270B1A}" destId="{ABE47F07-3E4C-416B-8FB8-326A1ECBF7D8}" srcOrd="1" destOrd="0" parTransId="{B70634BD-674C-4B6D-9DEA-243FE4AF387E}" sibTransId="{3F298A65-B0E8-452D-A915-0AA4E2D55971}"/>
    <dgm:cxn modelId="{9D9A4D03-D268-9645-99CA-0F4A5ED253DF}" type="presOf" srcId="{94508112-626F-4041-9FDF-89FBB9050F26}" destId="{805F3D5E-FA55-4184-9B3C-8366CB78EC9D}" srcOrd="0" destOrd="0" presId="urn:microsoft.com/office/officeart/2005/8/layout/hProcess4"/>
    <dgm:cxn modelId="{E298C309-2607-634A-A637-78A250879059}" type="presOf" srcId="{B991B684-CFF0-4EB0-8E7E-7B94372A3231}" destId="{783001C2-02FF-4855-9D55-506224BF4757}" srcOrd="0" destOrd="0" presId="urn:microsoft.com/office/officeart/2005/8/layout/hProcess4"/>
    <dgm:cxn modelId="{56F39514-5665-4247-BB90-F3ADAB19488E}" srcId="{B4DFB031-5637-441D-ADC3-AFD731168544}" destId="{405F5381-D865-45AB-9779-BAE54436E388}" srcOrd="3" destOrd="0" parTransId="{4E4A38D9-E3C3-4B6A-A27E-DFD7C44F8C42}" sibTransId="{9AC52ECB-46A2-4880-ADAF-2C0940B520D3}"/>
    <dgm:cxn modelId="{7AB21E17-3514-694B-AB05-2FB7C07FBF4B}" type="presOf" srcId="{87BFFC07-6DA5-4751-9FA7-3349DB7E716B}" destId="{A198B605-DA9E-4076-B78D-68EB295D4C0D}" srcOrd="0" destOrd="0" presId="urn:microsoft.com/office/officeart/2005/8/layout/hProcess4"/>
    <dgm:cxn modelId="{FE60611A-7A13-5049-9B8D-45190D43C3C2}" type="presOf" srcId="{5B8EF13E-F864-4A83-ACED-D20E8F05DABB}" destId="{9D92E3A6-C6DE-4406-8A1F-613447743BA9}" srcOrd="0" destOrd="0" presId="urn:microsoft.com/office/officeart/2005/8/layout/hProcess4"/>
    <dgm:cxn modelId="{00A5FA1B-E7C3-6A4B-98C3-ED147D977478}" type="presOf" srcId="{ADF6B52B-F61C-4F4A-A34C-1B9B2D89EDAF}" destId="{5FBD1D49-6DE4-4EB4-A9D0-40B9AD34F0BC}" srcOrd="1" destOrd="0" presId="urn:microsoft.com/office/officeart/2005/8/layout/hProcess4"/>
    <dgm:cxn modelId="{8A139522-B197-EC4B-9715-862A43391812}" type="presOf" srcId="{ABE47F07-3E4C-416B-8FB8-326A1ECBF7D8}" destId="{37E471B6-2712-482B-81AF-CF47E4003B88}" srcOrd="1" destOrd="1" presId="urn:microsoft.com/office/officeart/2005/8/layout/hProcess4"/>
    <dgm:cxn modelId="{D74F8C24-AD60-4ACC-9814-750C3CE406FB}" srcId="{DE7489BE-2498-4339-919C-7FEC39270B1A}" destId="{5B8EF13E-F864-4A83-ACED-D20E8F05DABB}" srcOrd="0" destOrd="0" parTransId="{EC947EC1-E620-4100-A376-46E2379C2C01}" sibTransId="{FB6D6273-9286-49C5-BF99-7FF1F99F39A8}"/>
    <dgm:cxn modelId="{B32AC22D-B7C0-0E48-911B-F663E12F8F12}" type="presOf" srcId="{9E196CBB-0164-4480-8801-32C20A942826}" destId="{3A346061-2CF7-43B7-A164-8DDAA551D2E6}" srcOrd="0" destOrd="0" presId="urn:microsoft.com/office/officeart/2005/8/layout/hProcess4"/>
    <dgm:cxn modelId="{5F10E431-8298-BE45-90EC-BFF4BE0CD28D}" type="presOf" srcId="{47A2322A-B9DE-46E2-B7FD-0838F94522C4}" destId="{AFDFBC68-EEC7-43A3-9ED4-3D97D789FBDD}" srcOrd="0" destOrd="3" presId="urn:microsoft.com/office/officeart/2005/8/layout/hProcess4"/>
    <dgm:cxn modelId="{CB528334-D23D-0E4B-B4E4-5784019480C6}" type="presOf" srcId="{5B8EF13E-F864-4A83-ACED-D20E8F05DABB}" destId="{37E471B6-2712-482B-81AF-CF47E4003B88}" srcOrd="1" destOrd="0" presId="urn:microsoft.com/office/officeart/2005/8/layout/hProcess4"/>
    <dgm:cxn modelId="{5C05993D-5CC9-3049-9CB1-2350E04EF50A}" type="presOf" srcId="{94508112-626F-4041-9FDF-89FBB9050F26}" destId="{0F8A70EF-3E40-494B-B0BB-2D49749DD865}" srcOrd="1" destOrd="0" presId="urn:microsoft.com/office/officeart/2005/8/layout/hProcess4"/>
    <dgm:cxn modelId="{A3999E5C-9CE5-4502-82BA-FCC5533CBD9F}" srcId="{B4DFB031-5637-441D-ADC3-AFD731168544}" destId="{0F5988A5-32B1-4BA1-991D-B988D097E1BA}" srcOrd="2" destOrd="0" parTransId="{BD9652BE-B3CB-4969-949F-5BC5E62CB3BA}" sibTransId="{9E196CBB-0164-4480-8801-32C20A942826}"/>
    <dgm:cxn modelId="{6880245E-871C-3F4B-998C-46A035AEAD46}" type="presOf" srcId="{6D6EBF64-D552-4DBE-92E6-8C67CB03A966}" destId="{5FBD1D49-6DE4-4EB4-A9D0-40B9AD34F0BC}" srcOrd="1" destOrd="1" presId="urn:microsoft.com/office/officeart/2005/8/layout/hProcess4"/>
    <dgm:cxn modelId="{DDF28560-E299-4566-AF08-6B6F56F159CC}" srcId="{405F5381-D865-45AB-9779-BAE54436E388}" destId="{006AFAFD-33EF-4EF5-B4DA-02223A453F3A}" srcOrd="2" destOrd="0" parTransId="{626CEBE2-0E24-4F25-83D5-F10B9ADE6C0D}" sibTransId="{735D7118-5C66-4984-9527-D77A58AF4F68}"/>
    <dgm:cxn modelId="{56665762-7ECF-4920-AE7A-48894F894D4B}" srcId="{0F5988A5-32B1-4BA1-991D-B988D097E1BA}" destId="{87BFFC07-6DA5-4751-9FA7-3349DB7E716B}" srcOrd="0" destOrd="0" parTransId="{057A4F97-D1B3-4247-83F8-B05F15FC5853}" sibTransId="{C43E004F-78F3-470B-8978-70E05AAA6810}"/>
    <dgm:cxn modelId="{9D00FB45-A0E7-AA47-83C6-565E0CAF5D87}" type="presOf" srcId="{59101F86-EE11-4E2D-B33A-54FF6E6DB99D}" destId="{840B2CE6-AB96-4007-B764-9B5FC7DB9CFE}" srcOrd="0" destOrd="1" presId="urn:microsoft.com/office/officeart/2005/8/layout/hProcess4"/>
    <dgm:cxn modelId="{8F978366-1660-4066-88D6-7113E6CC2E4E}" srcId="{B4DFB031-5637-441D-ADC3-AFD731168544}" destId="{4E7A1C38-31DF-4CF9-A4B9-301A5C8843DC}" srcOrd="1" destOrd="0" parTransId="{7A34BB5C-051F-4D96-B5E8-8BEBBD31B447}" sibTransId="{932A5C0D-A943-4EE5-84EE-1EACA4289BDE}"/>
    <dgm:cxn modelId="{8AA39049-F819-B84A-8A42-A9B8A9BEC113}" type="presOf" srcId="{DE7489BE-2498-4339-919C-7FEC39270B1A}" destId="{8981124E-94BC-4A8A-90D4-0F54D6951B85}" srcOrd="0" destOrd="0" presId="urn:microsoft.com/office/officeart/2005/8/layout/hProcess4"/>
    <dgm:cxn modelId="{3D1BD551-0E44-4E3B-9F2F-AB403E57B0CD}" srcId="{B4DFB031-5637-441D-ADC3-AFD731168544}" destId="{BE445AB0-F238-4801-B804-D808ADF7DEF5}" srcOrd="4" destOrd="0" parTransId="{A1F9F516-BE24-4BAF-8FDC-92B48638E6B7}" sibTransId="{6F004060-6CE7-4FD3-8DA9-8BD89C1C2F46}"/>
    <dgm:cxn modelId="{58418E73-5C52-D440-8366-FDFA6B63F82F}" type="presOf" srcId="{BE445AB0-F238-4801-B804-D808ADF7DEF5}" destId="{8EA18BC6-4E9E-48EC-B91E-E70753262820}" srcOrd="0" destOrd="0" presId="urn:microsoft.com/office/officeart/2005/8/layout/hProcess4"/>
    <dgm:cxn modelId="{6455C857-AABE-3E40-9619-6A3557D60AC6}" type="presOf" srcId="{006AFAFD-33EF-4EF5-B4DA-02223A453F3A}" destId="{AFDFBC68-EEC7-43A3-9ED4-3D97D789FBDD}" srcOrd="0" destOrd="2" presId="urn:microsoft.com/office/officeart/2005/8/layout/hProcess4"/>
    <dgm:cxn modelId="{0B49797A-CD76-4A25-9ECD-3AB5FA7F9CBD}" srcId="{405F5381-D865-45AB-9779-BAE54436E388}" destId="{47A2322A-B9DE-46E2-B7FD-0838F94522C4}" srcOrd="3" destOrd="0" parTransId="{AE6298D5-9D29-4199-9175-D2C8491F8038}" sibTransId="{B957A4D5-F0BC-493D-BF79-67B925643B44}"/>
    <dgm:cxn modelId="{6EDBF47E-4E06-42FB-82D8-D14E25C76F35}" srcId="{405F5381-D865-45AB-9779-BAE54436E388}" destId="{ADF6B52B-F61C-4F4A-A34C-1B9B2D89EDAF}" srcOrd="0" destOrd="0" parTransId="{520C4211-59A7-4BF8-9A51-34CB26C5C432}" sibTransId="{A3EFA8BC-2189-4434-836B-DE501B62BCA9}"/>
    <dgm:cxn modelId="{6BC4637F-0885-E143-9FDF-60DA04C36F37}" type="presOf" srcId="{6D6EBF64-D552-4DBE-92E6-8C67CB03A966}" destId="{AFDFBC68-EEC7-43A3-9ED4-3D97D789FBDD}" srcOrd="0" destOrd="1" presId="urn:microsoft.com/office/officeart/2005/8/layout/hProcess4"/>
    <dgm:cxn modelId="{B300CF80-433B-DB41-A91F-A0B1657ECBB9}" type="presOf" srcId="{006AFAFD-33EF-4EF5-B4DA-02223A453F3A}" destId="{5FBD1D49-6DE4-4EB4-A9D0-40B9AD34F0BC}" srcOrd="1" destOrd="2" presId="urn:microsoft.com/office/officeart/2005/8/layout/hProcess4"/>
    <dgm:cxn modelId="{8EA8B685-8427-4D42-BA91-16B45CB33018}" type="presOf" srcId="{EEC1A8F7-07E3-4231-8E10-A85738E1ADB5}" destId="{840B2CE6-AB96-4007-B764-9B5FC7DB9CFE}" srcOrd="0" destOrd="0" presId="urn:microsoft.com/office/officeart/2005/8/layout/hProcess4"/>
    <dgm:cxn modelId="{61B3E48C-66C3-9540-B243-9489175E5B27}" type="presOf" srcId="{47A2322A-B9DE-46E2-B7FD-0838F94522C4}" destId="{5FBD1D49-6DE4-4EB4-A9D0-40B9AD34F0BC}" srcOrd="1" destOrd="3" presId="urn:microsoft.com/office/officeart/2005/8/layout/hProcess4"/>
    <dgm:cxn modelId="{42BBC092-48D0-E54E-B91C-4CC8FE6B7503}" type="presOf" srcId="{ADF6B52B-F61C-4F4A-A34C-1B9B2D89EDAF}" destId="{AFDFBC68-EEC7-43A3-9ED4-3D97D789FBDD}" srcOrd="0" destOrd="0" presId="urn:microsoft.com/office/officeart/2005/8/layout/hProcess4"/>
    <dgm:cxn modelId="{4C3FFF93-DC87-3942-863A-903CC7A3A88C}" type="presOf" srcId="{87BFFC07-6DA5-4751-9FA7-3349DB7E716B}" destId="{59668131-2B33-4A71-BFAA-842E38A3819E}" srcOrd="1" destOrd="0" presId="urn:microsoft.com/office/officeart/2005/8/layout/hProcess4"/>
    <dgm:cxn modelId="{83D5A498-C62A-EF48-87F9-7723F2ACEC6A}" type="presOf" srcId="{405F5381-D865-45AB-9779-BAE54436E388}" destId="{4304828E-ACBA-4D30-914C-9A1D00908090}" srcOrd="0" destOrd="0" presId="urn:microsoft.com/office/officeart/2005/8/layout/hProcess4"/>
    <dgm:cxn modelId="{7FA7139E-3155-F544-BA22-32795817EFB6}" type="presOf" srcId="{B4DFB031-5637-441D-ADC3-AFD731168544}" destId="{2C1BD760-1552-494A-BC75-A93255336CE9}" srcOrd="0" destOrd="0" presId="urn:microsoft.com/office/officeart/2005/8/layout/hProcess4"/>
    <dgm:cxn modelId="{559954B6-FEA2-9D4F-8CDC-0D2082DDDDFD}" type="presOf" srcId="{59101F86-EE11-4E2D-B33A-54FF6E6DB99D}" destId="{58B91BD4-9704-4C67-86AE-1AC4A82AAB8C}" srcOrd="1" destOrd="1" presId="urn:microsoft.com/office/officeart/2005/8/layout/hProcess4"/>
    <dgm:cxn modelId="{20A9F3B7-AF20-284E-B9ED-185BF2773956}" type="presOf" srcId="{0F5988A5-32B1-4BA1-991D-B988D097E1BA}" destId="{C3E33C9C-5445-4539-968D-9DB1BAFA2BA0}" srcOrd="0" destOrd="0" presId="urn:microsoft.com/office/officeart/2005/8/layout/hProcess4"/>
    <dgm:cxn modelId="{DFEB37B8-7DD6-484E-9C24-42F6B19E133F}" type="presOf" srcId="{932A5C0D-A943-4EE5-84EE-1EACA4289BDE}" destId="{624E92CF-D1AE-40B9-BBE8-7B030988E200}" srcOrd="0" destOrd="0" presId="urn:microsoft.com/office/officeart/2005/8/layout/hProcess4"/>
    <dgm:cxn modelId="{8ED2E1CD-988B-425E-B22A-B7248FEE4A8E}" srcId="{4E7A1C38-31DF-4CF9-A4B9-301A5C8843DC}" destId="{94508112-626F-4041-9FDF-89FBB9050F26}" srcOrd="0" destOrd="0" parTransId="{047C82E5-DFFA-4E70-AA9F-6B21A466CFE4}" sibTransId="{15C9D5A4-BE79-428C-BD4D-53EB83A0FC4B}"/>
    <dgm:cxn modelId="{1FC477D9-57DE-8141-8DD1-D8AB519D32C1}" type="presOf" srcId="{9AC52ECB-46A2-4880-ADAF-2C0940B520D3}" destId="{854D1577-2F05-4FD5-AAE5-4850B523B515}" srcOrd="0" destOrd="0" presId="urn:microsoft.com/office/officeart/2005/8/layout/hProcess4"/>
    <dgm:cxn modelId="{62B6B2DB-51CC-463B-90C8-2699FED04DAE}" srcId="{B4DFB031-5637-441D-ADC3-AFD731168544}" destId="{DE7489BE-2498-4339-919C-7FEC39270B1A}" srcOrd="0" destOrd="0" parTransId="{C3DA4B1E-905B-4A70-B578-05863BAABC8A}" sibTransId="{B991B684-CFF0-4EB0-8E7E-7B94372A3231}"/>
    <dgm:cxn modelId="{5E3AACE8-D4C2-413D-A8B8-9E561B63DB3D}" srcId="{BE445AB0-F238-4801-B804-D808ADF7DEF5}" destId="{59101F86-EE11-4E2D-B33A-54FF6E6DB99D}" srcOrd="1" destOrd="0" parTransId="{12EB7052-A3EC-457F-8747-7F73EDC9E4F4}" sibTransId="{EE70A956-AEDA-49A6-A126-5A6E8422A191}"/>
    <dgm:cxn modelId="{E440F6EB-BF5D-3A46-9EFE-FB06A32FC40D}" type="presOf" srcId="{4E7A1C38-31DF-4CF9-A4B9-301A5C8843DC}" destId="{B28AF0F3-D8CB-45F3-BEDD-E54147425604}" srcOrd="0" destOrd="0" presId="urn:microsoft.com/office/officeart/2005/8/layout/hProcess4"/>
    <dgm:cxn modelId="{CCC641F0-DAEB-B54E-A2B0-DA770DA4EF70}" type="presOf" srcId="{EEC1A8F7-07E3-4231-8E10-A85738E1ADB5}" destId="{58B91BD4-9704-4C67-86AE-1AC4A82AAB8C}" srcOrd="1" destOrd="0" presId="urn:microsoft.com/office/officeart/2005/8/layout/hProcess4"/>
    <dgm:cxn modelId="{377653F3-935D-476F-BA65-7E49AFB2418E}" srcId="{BE445AB0-F238-4801-B804-D808ADF7DEF5}" destId="{EEC1A8F7-07E3-4231-8E10-A85738E1ADB5}" srcOrd="0" destOrd="0" parTransId="{65956D13-73C7-47D6-8C43-8A85CD4B0C60}" sibTransId="{0109B44A-F769-4D5D-98FB-7AA74531B7C2}"/>
    <dgm:cxn modelId="{8532A7F4-1F62-554E-BA76-FBDFD2F699CA}" type="presOf" srcId="{ABE47F07-3E4C-416B-8FB8-326A1ECBF7D8}" destId="{9D92E3A6-C6DE-4406-8A1F-613447743BA9}" srcOrd="0" destOrd="1" presId="urn:microsoft.com/office/officeart/2005/8/layout/hProcess4"/>
    <dgm:cxn modelId="{725FFDFF-4749-4928-BBEC-6905609F2C90}" srcId="{405F5381-D865-45AB-9779-BAE54436E388}" destId="{6D6EBF64-D552-4DBE-92E6-8C67CB03A966}" srcOrd="1" destOrd="0" parTransId="{29ADA496-142E-42C1-B1FB-7BA8A15A3A7E}" sibTransId="{3925144E-317F-4248-A0AA-345F0205B02B}"/>
    <dgm:cxn modelId="{51C5562E-A663-3744-A750-21A5A82F1196}" type="presParOf" srcId="{2C1BD760-1552-494A-BC75-A93255336CE9}" destId="{5F08B89B-2027-4FED-8B89-252599B594E9}" srcOrd="0" destOrd="0" presId="urn:microsoft.com/office/officeart/2005/8/layout/hProcess4"/>
    <dgm:cxn modelId="{15EBF8E9-B46B-6E48-ADCC-FD3A9215EF80}" type="presParOf" srcId="{2C1BD760-1552-494A-BC75-A93255336CE9}" destId="{F944EE4C-0B8E-4075-89D6-6F7F66F72ECE}" srcOrd="1" destOrd="0" presId="urn:microsoft.com/office/officeart/2005/8/layout/hProcess4"/>
    <dgm:cxn modelId="{024B749D-D863-D041-8B3B-F990F4A66CBE}" type="presParOf" srcId="{2C1BD760-1552-494A-BC75-A93255336CE9}" destId="{0892AF86-ED87-47DE-AD48-F0C620E894EC}" srcOrd="2" destOrd="0" presId="urn:microsoft.com/office/officeart/2005/8/layout/hProcess4"/>
    <dgm:cxn modelId="{D26B2968-6D0D-A847-B8D6-6D358DA1FD42}" type="presParOf" srcId="{0892AF86-ED87-47DE-AD48-F0C620E894EC}" destId="{02807DE2-A87D-4CE1-9990-117453A4B12A}" srcOrd="0" destOrd="0" presId="urn:microsoft.com/office/officeart/2005/8/layout/hProcess4"/>
    <dgm:cxn modelId="{4A019D00-4C16-B549-8585-754422A13732}" type="presParOf" srcId="{02807DE2-A87D-4CE1-9990-117453A4B12A}" destId="{B821ACA7-2C6F-48D8-AF27-77E2BA8A35C9}" srcOrd="0" destOrd="0" presId="urn:microsoft.com/office/officeart/2005/8/layout/hProcess4"/>
    <dgm:cxn modelId="{13886FDE-AB87-6C42-8A32-B03FCCF892F5}" type="presParOf" srcId="{02807DE2-A87D-4CE1-9990-117453A4B12A}" destId="{9D92E3A6-C6DE-4406-8A1F-613447743BA9}" srcOrd="1" destOrd="0" presId="urn:microsoft.com/office/officeart/2005/8/layout/hProcess4"/>
    <dgm:cxn modelId="{167FE314-73C7-A746-87C8-90AB6694D31E}" type="presParOf" srcId="{02807DE2-A87D-4CE1-9990-117453A4B12A}" destId="{37E471B6-2712-482B-81AF-CF47E4003B88}" srcOrd="2" destOrd="0" presId="urn:microsoft.com/office/officeart/2005/8/layout/hProcess4"/>
    <dgm:cxn modelId="{435222D8-D769-1841-A098-F2714EFA0488}" type="presParOf" srcId="{02807DE2-A87D-4CE1-9990-117453A4B12A}" destId="{8981124E-94BC-4A8A-90D4-0F54D6951B85}" srcOrd="3" destOrd="0" presId="urn:microsoft.com/office/officeart/2005/8/layout/hProcess4"/>
    <dgm:cxn modelId="{E569B321-9C93-6A46-AE4E-59E9C996E618}" type="presParOf" srcId="{02807DE2-A87D-4CE1-9990-117453A4B12A}" destId="{B3CFE3B0-E92C-4461-B994-EB81A82A88CD}" srcOrd="4" destOrd="0" presId="urn:microsoft.com/office/officeart/2005/8/layout/hProcess4"/>
    <dgm:cxn modelId="{CECBA3FD-11D0-3347-99F8-3E2A5A0C7935}" type="presParOf" srcId="{0892AF86-ED87-47DE-AD48-F0C620E894EC}" destId="{783001C2-02FF-4855-9D55-506224BF4757}" srcOrd="1" destOrd="0" presId="urn:microsoft.com/office/officeart/2005/8/layout/hProcess4"/>
    <dgm:cxn modelId="{2D7082D3-08B5-D248-AC80-51CBA7A462CE}" type="presParOf" srcId="{0892AF86-ED87-47DE-AD48-F0C620E894EC}" destId="{8BC397B9-07AA-45C6-A009-FDEC8783EC35}" srcOrd="2" destOrd="0" presId="urn:microsoft.com/office/officeart/2005/8/layout/hProcess4"/>
    <dgm:cxn modelId="{BB75FE36-104B-F549-8EBD-C4B20500A155}" type="presParOf" srcId="{8BC397B9-07AA-45C6-A009-FDEC8783EC35}" destId="{BE2F4A19-4D03-4798-80BF-54B152469544}" srcOrd="0" destOrd="0" presId="urn:microsoft.com/office/officeart/2005/8/layout/hProcess4"/>
    <dgm:cxn modelId="{0D40C5CF-61A4-A74A-B451-1704E00BB128}" type="presParOf" srcId="{8BC397B9-07AA-45C6-A009-FDEC8783EC35}" destId="{805F3D5E-FA55-4184-9B3C-8366CB78EC9D}" srcOrd="1" destOrd="0" presId="urn:microsoft.com/office/officeart/2005/8/layout/hProcess4"/>
    <dgm:cxn modelId="{850C2363-4526-0346-A64C-7289A5263606}" type="presParOf" srcId="{8BC397B9-07AA-45C6-A009-FDEC8783EC35}" destId="{0F8A70EF-3E40-494B-B0BB-2D49749DD865}" srcOrd="2" destOrd="0" presId="urn:microsoft.com/office/officeart/2005/8/layout/hProcess4"/>
    <dgm:cxn modelId="{5961893C-7693-C84A-A629-210B5E754007}" type="presParOf" srcId="{8BC397B9-07AA-45C6-A009-FDEC8783EC35}" destId="{B28AF0F3-D8CB-45F3-BEDD-E54147425604}" srcOrd="3" destOrd="0" presId="urn:microsoft.com/office/officeart/2005/8/layout/hProcess4"/>
    <dgm:cxn modelId="{05ACDE0A-38E5-5A40-A1D4-FAF04BC1A915}" type="presParOf" srcId="{8BC397B9-07AA-45C6-A009-FDEC8783EC35}" destId="{A90B500E-D597-4036-9D2B-EA8B67940B6A}" srcOrd="4" destOrd="0" presId="urn:microsoft.com/office/officeart/2005/8/layout/hProcess4"/>
    <dgm:cxn modelId="{25C26998-0C21-794D-A31A-5332BEBD8F5F}" type="presParOf" srcId="{0892AF86-ED87-47DE-AD48-F0C620E894EC}" destId="{624E92CF-D1AE-40B9-BBE8-7B030988E200}" srcOrd="3" destOrd="0" presId="urn:microsoft.com/office/officeart/2005/8/layout/hProcess4"/>
    <dgm:cxn modelId="{D3207769-DF6D-8E47-8B3A-822E62F1567E}" type="presParOf" srcId="{0892AF86-ED87-47DE-AD48-F0C620E894EC}" destId="{38520401-BA0B-4957-8F2C-997A5FCFC628}" srcOrd="4" destOrd="0" presId="urn:microsoft.com/office/officeart/2005/8/layout/hProcess4"/>
    <dgm:cxn modelId="{2DC1D846-5DB5-044F-9E21-AD8BD1A85A1A}" type="presParOf" srcId="{38520401-BA0B-4957-8F2C-997A5FCFC628}" destId="{C1C45D21-E8E0-4028-84E7-75249F2FBECA}" srcOrd="0" destOrd="0" presId="urn:microsoft.com/office/officeart/2005/8/layout/hProcess4"/>
    <dgm:cxn modelId="{0D120159-1FCD-E543-9706-8211BAB402FD}" type="presParOf" srcId="{38520401-BA0B-4957-8F2C-997A5FCFC628}" destId="{A198B605-DA9E-4076-B78D-68EB295D4C0D}" srcOrd="1" destOrd="0" presId="urn:microsoft.com/office/officeart/2005/8/layout/hProcess4"/>
    <dgm:cxn modelId="{80DE7FBB-D1E7-2549-AEF6-C27DDF85FC68}" type="presParOf" srcId="{38520401-BA0B-4957-8F2C-997A5FCFC628}" destId="{59668131-2B33-4A71-BFAA-842E38A3819E}" srcOrd="2" destOrd="0" presId="urn:microsoft.com/office/officeart/2005/8/layout/hProcess4"/>
    <dgm:cxn modelId="{DF58EB6C-5C40-BC48-B528-0A6DFA4BD82C}" type="presParOf" srcId="{38520401-BA0B-4957-8F2C-997A5FCFC628}" destId="{C3E33C9C-5445-4539-968D-9DB1BAFA2BA0}" srcOrd="3" destOrd="0" presId="urn:microsoft.com/office/officeart/2005/8/layout/hProcess4"/>
    <dgm:cxn modelId="{8F87123F-E2D9-8642-B39C-3B6B7B4E7857}" type="presParOf" srcId="{38520401-BA0B-4957-8F2C-997A5FCFC628}" destId="{4E230143-1700-468A-8595-FA4F8E84EE60}" srcOrd="4" destOrd="0" presId="urn:microsoft.com/office/officeart/2005/8/layout/hProcess4"/>
    <dgm:cxn modelId="{700A3CF0-C3C7-504F-B261-91A5B64DB78E}" type="presParOf" srcId="{0892AF86-ED87-47DE-AD48-F0C620E894EC}" destId="{3A346061-2CF7-43B7-A164-8DDAA551D2E6}" srcOrd="5" destOrd="0" presId="urn:microsoft.com/office/officeart/2005/8/layout/hProcess4"/>
    <dgm:cxn modelId="{C867217E-C830-1C40-88F8-10524043CADE}" type="presParOf" srcId="{0892AF86-ED87-47DE-AD48-F0C620E894EC}" destId="{EF5637F8-D751-4051-8844-B9686CF894FD}" srcOrd="6" destOrd="0" presId="urn:microsoft.com/office/officeart/2005/8/layout/hProcess4"/>
    <dgm:cxn modelId="{287B8C60-E064-B249-BA00-7E3494E6CAED}" type="presParOf" srcId="{EF5637F8-D751-4051-8844-B9686CF894FD}" destId="{59CB900B-2A47-4823-9F35-7745085378B1}" srcOrd="0" destOrd="0" presId="urn:microsoft.com/office/officeart/2005/8/layout/hProcess4"/>
    <dgm:cxn modelId="{31F7F22F-694D-3944-A683-513A040EBDA5}" type="presParOf" srcId="{EF5637F8-D751-4051-8844-B9686CF894FD}" destId="{AFDFBC68-EEC7-43A3-9ED4-3D97D789FBDD}" srcOrd="1" destOrd="0" presId="urn:microsoft.com/office/officeart/2005/8/layout/hProcess4"/>
    <dgm:cxn modelId="{C073AC72-0057-BE49-9B9A-5C2C8B546D21}" type="presParOf" srcId="{EF5637F8-D751-4051-8844-B9686CF894FD}" destId="{5FBD1D49-6DE4-4EB4-A9D0-40B9AD34F0BC}" srcOrd="2" destOrd="0" presId="urn:microsoft.com/office/officeart/2005/8/layout/hProcess4"/>
    <dgm:cxn modelId="{B3BC491A-9FC9-CD40-A9D3-8116D0420D2A}" type="presParOf" srcId="{EF5637F8-D751-4051-8844-B9686CF894FD}" destId="{4304828E-ACBA-4D30-914C-9A1D00908090}" srcOrd="3" destOrd="0" presId="urn:microsoft.com/office/officeart/2005/8/layout/hProcess4"/>
    <dgm:cxn modelId="{B518ABBE-6B9D-C143-BE4F-617D8440D963}" type="presParOf" srcId="{EF5637F8-D751-4051-8844-B9686CF894FD}" destId="{E7162DC5-3649-45C7-A7DE-91D877C7EED9}" srcOrd="4" destOrd="0" presId="urn:microsoft.com/office/officeart/2005/8/layout/hProcess4"/>
    <dgm:cxn modelId="{D2BE9EDE-7F09-1748-A5A9-6F45F2764CF2}" type="presParOf" srcId="{0892AF86-ED87-47DE-AD48-F0C620E894EC}" destId="{854D1577-2F05-4FD5-AAE5-4850B523B515}" srcOrd="7" destOrd="0" presId="urn:microsoft.com/office/officeart/2005/8/layout/hProcess4"/>
    <dgm:cxn modelId="{C356EB51-A667-144D-A5EC-6A6F30FB89AA}" type="presParOf" srcId="{0892AF86-ED87-47DE-AD48-F0C620E894EC}" destId="{E2359D73-DCE6-4BB8-A5E0-199AB98D5A5A}" srcOrd="8" destOrd="0" presId="urn:microsoft.com/office/officeart/2005/8/layout/hProcess4"/>
    <dgm:cxn modelId="{5CE99233-BCDB-6F42-8033-C49AEDD44ECB}" type="presParOf" srcId="{E2359D73-DCE6-4BB8-A5E0-199AB98D5A5A}" destId="{2DFC40AB-5C7F-44E7-B335-669867A39FCF}" srcOrd="0" destOrd="0" presId="urn:microsoft.com/office/officeart/2005/8/layout/hProcess4"/>
    <dgm:cxn modelId="{26F9AD2E-F205-8748-AC60-344D19876814}" type="presParOf" srcId="{E2359D73-DCE6-4BB8-A5E0-199AB98D5A5A}" destId="{840B2CE6-AB96-4007-B764-9B5FC7DB9CFE}" srcOrd="1" destOrd="0" presId="urn:microsoft.com/office/officeart/2005/8/layout/hProcess4"/>
    <dgm:cxn modelId="{C6B21E10-9A13-6D40-9180-44EDCDB60F9F}" type="presParOf" srcId="{E2359D73-DCE6-4BB8-A5E0-199AB98D5A5A}" destId="{58B91BD4-9704-4C67-86AE-1AC4A82AAB8C}" srcOrd="2" destOrd="0" presId="urn:microsoft.com/office/officeart/2005/8/layout/hProcess4"/>
    <dgm:cxn modelId="{0975CCE4-6CE8-DF48-98FF-E1E4E4CA59AC}" type="presParOf" srcId="{E2359D73-DCE6-4BB8-A5E0-199AB98D5A5A}" destId="{8EA18BC6-4E9E-48EC-B91E-E70753262820}" srcOrd="3" destOrd="0" presId="urn:microsoft.com/office/officeart/2005/8/layout/hProcess4"/>
    <dgm:cxn modelId="{EF2B8252-FEA2-3A49-9051-45EFCECD8436}" type="presParOf" srcId="{E2359D73-DCE6-4BB8-A5E0-199AB98D5A5A}" destId="{55041826-F7A6-4DD9-9F0B-72869126C558}" srcOrd="4" destOrd="0" presId="urn:microsoft.com/office/officeart/2005/8/layout/hProcess4"/>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72BB2CCE-75FC-473F-8908-8D914008DB88}" type="doc">
      <dgm:prSet loTypeId="urn:microsoft.com/office/officeart/2005/8/layout/hList1" loCatId="list" qsTypeId="urn:microsoft.com/office/officeart/2005/8/quickstyle/simple1" qsCatId="simple" csTypeId="urn:microsoft.com/office/officeart/2005/8/colors/accent2_2" csCatId="accent2" phldr="1"/>
      <dgm:spPr/>
      <dgm:t>
        <a:bodyPr/>
        <a:lstStyle/>
        <a:p>
          <a:endParaRPr lang="en-US"/>
        </a:p>
      </dgm:t>
    </dgm:pt>
    <dgm:pt modelId="{FBF0F6E4-161B-4E52-93F2-82DCFD918694}">
      <dgm:prSet phldrT="[Text]"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n-US" sz="1800" dirty="0">
              <a:solidFill>
                <a:schemeClr val="tx1"/>
              </a:solidFill>
            </a:rPr>
            <a:t>3 waves: (depolarize &amp; repolarize)</a:t>
          </a:r>
        </a:p>
      </dgm:t>
    </dgm:pt>
    <dgm:pt modelId="{AB2B3D8C-9CEF-4A2E-9323-AAC14BFB09DE}" type="parTrans" cxnId="{46B54DF3-C05E-4AA0-834D-34108874D46D}">
      <dgm:prSet/>
      <dgm:spPr/>
      <dgm:t>
        <a:bodyPr/>
        <a:lstStyle/>
        <a:p>
          <a:endParaRPr lang="en-US"/>
        </a:p>
      </dgm:t>
    </dgm:pt>
    <dgm:pt modelId="{B897FEF6-DF81-4E8B-996B-B5F36C75D0D3}" type="sibTrans" cxnId="{46B54DF3-C05E-4AA0-834D-34108874D46D}">
      <dgm:prSet/>
      <dgm:spPr/>
      <dgm:t>
        <a:bodyPr/>
        <a:lstStyle/>
        <a:p>
          <a:endParaRPr lang="en-US"/>
        </a:p>
      </dgm:t>
    </dgm:pt>
    <dgm:pt modelId="{0F9F846F-94BD-4DCF-AB44-0434AE8ADFA8}">
      <dgm:prSet phldrT="[Text]" custT="1"/>
      <dgm:spPr/>
      <dgm:t>
        <a:bodyPr/>
        <a:lstStyle/>
        <a:p>
          <a:pPr lvl="2"/>
          <a:r>
            <a:rPr lang="en-US" sz="1800" dirty="0">
              <a:solidFill>
                <a:schemeClr val="tx1"/>
              </a:solidFill>
            </a:rPr>
            <a:t>P- wave</a:t>
          </a:r>
          <a:endParaRPr lang="en-US" sz="1800" dirty="0"/>
        </a:p>
      </dgm:t>
    </dgm:pt>
    <dgm:pt modelId="{ABE6AB6B-E7CB-4D77-AE57-35C9D11B5745}" type="parTrans" cxnId="{3A7F6502-D69A-490B-965F-A5438DDE6F70}">
      <dgm:prSet/>
      <dgm:spPr/>
      <dgm:t>
        <a:bodyPr/>
        <a:lstStyle/>
        <a:p>
          <a:endParaRPr lang="en-US"/>
        </a:p>
      </dgm:t>
    </dgm:pt>
    <dgm:pt modelId="{CC03CF17-0241-4645-83E4-8C8EC5E786AB}" type="sibTrans" cxnId="{3A7F6502-D69A-490B-965F-A5438DDE6F70}">
      <dgm:prSet/>
      <dgm:spPr/>
      <dgm:t>
        <a:bodyPr/>
        <a:lstStyle/>
        <a:p>
          <a:endParaRPr lang="en-US"/>
        </a:p>
      </dgm:t>
    </dgm:pt>
    <dgm:pt modelId="{8C2AA6DF-1889-4AB9-B36B-D64CBDF80CA1}">
      <dgm:prSet phldrT="[Text]"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n-US" sz="1800" dirty="0">
              <a:solidFill>
                <a:schemeClr val="tx1"/>
              </a:solidFill>
            </a:rPr>
            <a:t>3 time intervals: (include waves)</a:t>
          </a:r>
        </a:p>
      </dgm:t>
    </dgm:pt>
    <dgm:pt modelId="{E1DD87EB-597D-46FF-BBD0-9ACA1708CB18}" type="parTrans" cxnId="{901FAD72-9AC7-4779-826A-067F9C63793D}">
      <dgm:prSet/>
      <dgm:spPr/>
      <dgm:t>
        <a:bodyPr/>
        <a:lstStyle/>
        <a:p>
          <a:endParaRPr lang="en-US"/>
        </a:p>
      </dgm:t>
    </dgm:pt>
    <dgm:pt modelId="{6EDE32BA-C7D9-41A2-9887-7AB5A68EC572}" type="sibTrans" cxnId="{901FAD72-9AC7-4779-826A-067F9C63793D}">
      <dgm:prSet/>
      <dgm:spPr/>
      <dgm:t>
        <a:bodyPr/>
        <a:lstStyle/>
        <a:p>
          <a:endParaRPr lang="en-US"/>
        </a:p>
      </dgm:t>
    </dgm:pt>
    <dgm:pt modelId="{29DD0D86-D9AB-48DD-A8DF-202289E83A3E}">
      <dgm:prSet phldrT="[Text]" custT="1"/>
      <dgm:spPr/>
      <dgm:t>
        <a:bodyPr/>
        <a:lstStyle/>
        <a:p>
          <a:pPr lvl="2"/>
          <a:r>
            <a:rPr lang="en-US" sz="1800" dirty="0">
              <a:solidFill>
                <a:schemeClr val="tx1"/>
              </a:solidFill>
            </a:rPr>
            <a:t>P-R interval</a:t>
          </a:r>
          <a:endParaRPr lang="en-US" sz="1800" dirty="0"/>
        </a:p>
      </dgm:t>
    </dgm:pt>
    <dgm:pt modelId="{E33634E2-954D-4B88-8A4B-28220C06D27D}" type="parTrans" cxnId="{5387F1BF-6433-4982-B691-37563E51D914}">
      <dgm:prSet/>
      <dgm:spPr/>
      <dgm:t>
        <a:bodyPr/>
        <a:lstStyle/>
        <a:p>
          <a:endParaRPr lang="en-US"/>
        </a:p>
      </dgm:t>
    </dgm:pt>
    <dgm:pt modelId="{6B1FBDB3-1D5C-4162-BBE4-0017D718652A}" type="sibTrans" cxnId="{5387F1BF-6433-4982-B691-37563E51D914}">
      <dgm:prSet/>
      <dgm:spPr/>
      <dgm:t>
        <a:bodyPr/>
        <a:lstStyle/>
        <a:p>
          <a:endParaRPr lang="en-US"/>
        </a:p>
      </dgm:t>
    </dgm:pt>
    <dgm:pt modelId="{0AE370E9-6580-42ED-9690-C8054E18237C}">
      <dgm:prSet phldrT="[Text]" custT="1"/>
      <dgm:spPr/>
      <dgm:t>
        <a:bodyPr/>
        <a:lstStyle/>
        <a:p>
          <a:pPr marL="0" marR="0" lvl="1" indent="0" defTabSz="914400" eaLnBrk="1" fontAlgn="auto" latinLnBrk="0" hangingPunct="1">
            <a:lnSpc>
              <a:spcPct val="100000"/>
            </a:lnSpc>
            <a:spcBef>
              <a:spcPts val="0"/>
            </a:spcBef>
            <a:spcAft>
              <a:spcPts val="0"/>
            </a:spcAft>
            <a:buClrTx/>
            <a:buSzTx/>
            <a:buFontTx/>
            <a:buNone/>
            <a:tabLst/>
            <a:defRPr/>
          </a:pPr>
          <a:r>
            <a:rPr lang="en-US" sz="1800" dirty="0">
              <a:solidFill>
                <a:schemeClr val="tx1"/>
              </a:solidFill>
            </a:rPr>
            <a:t>3 segments: (isoelectric, &amp; does not include waves)</a:t>
          </a:r>
        </a:p>
        <a:p>
          <a:pPr defTabSz="844550">
            <a:lnSpc>
              <a:spcPct val="90000"/>
            </a:lnSpc>
            <a:spcBef>
              <a:spcPct val="0"/>
            </a:spcBef>
            <a:spcAft>
              <a:spcPct val="35000"/>
            </a:spcAft>
          </a:pPr>
          <a:endParaRPr lang="en-US" sz="1800" dirty="0"/>
        </a:p>
      </dgm:t>
    </dgm:pt>
    <dgm:pt modelId="{29572806-9C9C-4018-B282-CE18C672430B}" type="parTrans" cxnId="{5D2B49A8-B243-4CD9-A3F8-D656B2DA98C0}">
      <dgm:prSet/>
      <dgm:spPr/>
      <dgm:t>
        <a:bodyPr/>
        <a:lstStyle/>
        <a:p>
          <a:endParaRPr lang="en-US"/>
        </a:p>
      </dgm:t>
    </dgm:pt>
    <dgm:pt modelId="{355F32C2-88A1-4BBB-920D-77D1852D4B00}" type="sibTrans" cxnId="{5D2B49A8-B243-4CD9-A3F8-D656B2DA98C0}">
      <dgm:prSet/>
      <dgm:spPr/>
      <dgm:t>
        <a:bodyPr/>
        <a:lstStyle/>
        <a:p>
          <a:endParaRPr lang="en-US"/>
        </a:p>
      </dgm:t>
    </dgm:pt>
    <dgm:pt modelId="{21DA187C-1335-4D70-9485-ADB62C46077D}">
      <dgm:prSet phldrT="[Text]" custT="1"/>
      <dgm:spPr/>
      <dgm:t>
        <a:bodyPr/>
        <a:lstStyle/>
        <a:p>
          <a:pPr lvl="2"/>
          <a:r>
            <a:rPr lang="en-US" sz="1800" dirty="0">
              <a:solidFill>
                <a:schemeClr val="tx1"/>
              </a:solidFill>
            </a:rPr>
            <a:t>PR segment</a:t>
          </a:r>
          <a:endParaRPr lang="en-US" sz="1800" dirty="0"/>
        </a:p>
      </dgm:t>
    </dgm:pt>
    <dgm:pt modelId="{26BD8377-4BDE-498F-940B-CC97D1E6FAE7}" type="parTrans" cxnId="{6A2D3B37-1A8C-4FAA-ABB5-E3658AFBF3D0}">
      <dgm:prSet/>
      <dgm:spPr/>
      <dgm:t>
        <a:bodyPr/>
        <a:lstStyle/>
        <a:p>
          <a:endParaRPr lang="en-US"/>
        </a:p>
      </dgm:t>
    </dgm:pt>
    <dgm:pt modelId="{B744787B-FD81-470B-84B4-E2AEFC8C24C7}" type="sibTrans" cxnId="{6A2D3B37-1A8C-4FAA-ABB5-E3658AFBF3D0}">
      <dgm:prSet/>
      <dgm:spPr/>
      <dgm:t>
        <a:bodyPr/>
        <a:lstStyle/>
        <a:p>
          <a:endParaRPr lang="en-US"/>
        </a:p>
      </dgm:t>
    </dgm:pt>
    <dgm:pt modelId="{B3A87092-ECA0-4B87-809F-335AA30078D8}">
      <dgm:prSet phldrT="[Text]" custT="1"/>
      <dgm:spPr/>
      <dgm:t>
        <a:bodyPr/>
        <a:lstStyle/>
        <a:p>
          <a:pPr lvl="2"/>
          <a:r>
            <a:rPr lang="en-US" sz="1800" dirty="0">
              <a:solidFill>
                <a:schemeClr val="tx1"/>
              </a:solidFill>
            </a:rPr>
            <a:t>QRS complex</a:t>
          </a:r>
          <a:endParaRPr lang="en-US" sz="1800" dirty="0"/>
        </a:p>
      </dgm:t>
    </dgm:pt>
    <dgm:pt modelId="{F3725320-F7AF-4058-8C69-5BEB825054DC}" type="parTrans" cxnId="{EB59D81D-AC6B-42FC-84AF-BB9AFE8A98FC}">
      <dgm:prSet/>
      <dgm:spPr/>
      <dgm:t>
        <a:bodyPr/>
        <a:lstStyle/>
        <a:p>
          <a:endParaRPr lang="en-US"/>
        </a:p>
      </dgm:t>
    </dgm:pt>
    <dgm:pt modelId="{C30E1F95-4AFA-4968-9250-13470583A3CA}" type="sibTrans" cxnId="{EB59D81D-AC6B-42FC-84AF-BB9AFE8A98FC}">
      <dgm:prSet/>
      <dgm:spPr/>
      <dgm:t>
        <a:bodyPr/>
        <a:lstStyle/>
        <a:p>
          <a:endParaRPr lang="en-US"/>
        </a:p>
      </dgm:t>
    </dgm:pt>
    <dgm:pt modelId="{97634A69-A72A-4F6E-AD04-297586A1C19C}">
      <dgm:prSet phldrT="[Text]" custT="1"/>
      <dgm:spPr/>
      <dgm:t>
        <a:bodyPr/>
        <a:lstStyle/>
        <a:p>
          <a:pPr lvl="2"/>
          <a:r>
            <a:rPr lang="en-US" sz="1800" dirty="0">
              <a:solidFill>
                <a:schemeClr val="tx1"/>
              </a:solidFill>
            </a:rPr>
            <a:t>T- wave</a:t>
          </a:r>
        </a:p>
      </dgm:t>
    </dgm:pt>
    <dgm:pt modelId="{7ACDFD42-7BAA-403D-8F3C-4D95F46E3EDE}" type="parTrans" cxnId="{4EEC5E6C-9B7B-44A8-B11A-DF7F13339A10}">
      <dgm:prSet/>
      <dgm:spPr/>
      <dgm:t>
        <a:bodyPr/>
        <a:lstStyle/>
        <a:p>
          <a:endParaRPr lang="en-US"/>
        </a:p>
      </dgm:t>
    </dgm:pt>
    <dgm:pt modelId="{CBBC83C1-F1FC-4D3A-B882-C8578D47766D}" type="sibTrans" cxnId="{4EEC5E6C-9B7B-44A8-B11A-DF7F13339A10}">
      <dgm:prSet/>
      <dgm:spPr/>
      <dgm:t>
        <a:bodyPr/>
        <a:lstStyle/>
        <a:p>
          <a:endParaRPr lang="en-US"/>
        </a:p>
      </dgm:t>
    </dgm:pt>
    <dgm:pt modelId="{BA0224DE-6C8F-4099-88F3-DB9367330AC5}">
      <dgm:prSet phldrT="[Text]" custT="1"/>
      <dgm:spPr/>
      <dgm:t>
        <a:bodyPr/>
        <a:lstStyle/>
        <a:p>
          <a:pPr lvl="2"/>
          <a:r>
            <a:rPr lang="en-US" sz="1800" dirty="0">
              <a:solidFill>
                <a:schemeClr val="tx1"/>
              </a:solidFill>
            </a:rPr>
            <a:t>3 positive waves(P,R,T)</a:t>
          </a:r>
        </a:p>
      </dgm:t>
    </dgm:pt>
    <dgm:pt modelId="{EAEDA4D6-AB6D-43E6-9E8B-9D21271A6DC2}" type="parTrans" cxnId="{43AE7F06-3D72-4402-ABB9-CF070BCD670C}">
      <dgm:prSet/>
      <dgm:spPr/>
      <dgm:t>
        <a:bodyPr/>
        <a:lstStyle/>
        <a:p>
          <a:endParaRPr lang="en-US"/>
        </a:p>
      </dgm:t>
    </dgm:pt>
    <dgm:pt modelId="{A7AE5934-69C6-43A7-A723-3B49FC5F3170}" type="sibTrans" cxnId="{43AE7F06-3D72-4402-ABB9-CF070BCD670C}">
      <dgm:prSet/>
      <dgm:spPr/>
      <dgm:t>
        <a:bodyPr/>
        <a:lstStyle/>
        <a:p>
          <a:endParaRPr lang="en-US"/>
        </a:p>
      </dgm:t>
    </dgm:pt>
    <dgm:pt modelId="{26662560-4530-4512-8626-DAA5259B97BC}">
      <dgm:prSet phldrT="[Text]" custT="1"/>
      <dgm:spPr/>
      <dgm:t>
        <a:bodyPr/>
        <a:lstStyle/>
        <a:p>
          <a:pPr lvl="2"/>
          <a:r>
            <a:rPr lang="en-US" sz="1800" dirty="0">
              <a:solidFill>
                <a:schemeClr val="tx1"/>
              </a:solidFill>
            </a:rPr>
            <a:t>2 negative waves (Q,S) </a:t>
          </a:r>
        </a:p>
      </dgm:t>
    </dgm:pt>
    <dgm:pt modelId="{EA9E9953-3AB8-4F75-A6DA-CE7CB9CE23FF}" type="parTrans" cxnId="{DE58FA0C-5869-453E-A3CE-B8F827715C2A}">
      <dgm:prSet/>
      <dgm:spPr/>
      <dgm:t>
        <a:bodyPr/>
        <a:lstStyle/>
        <a:p>
          <a:endParaRPr lang="en-US"/>
        </a:p>
      </dgm:t>
    </dgm:pt>
    <dgm:pt modelId="{E8E88D83-4B4B-47EE-9F65-68FBC93977D9}" type="sibTrans" cxnId="{DE58FA0C-5869-453E-A3CE-B8F827715C2A}">
      <dgm:prSet/>
      <dgm:spPr/>
      <dgm:t>
        <a:bodyPr/>
        <a:lstStyle/>
        <a:p>
          <a:endParaRPr lang="en-US"/>
        </a:p>
      </dgm:t>
    </dgm:pt>
    <dgm:pt modelId="{B7DFD4CA-7B13-4AEA-911C-34C75BC57B3D}">
      <dgm:prSet phldrT="[Text]" custT="1"/>
      <dgm:spPr/>
      <dgm:t>
        <a:bodyPr/>
        <a:lstStyle/>
        <a:p>
          <a:pPr lvl="2"/>
          <a:r>
            <a:rPr lang="en-US" sz="1800" dirty="0">
              <a:solidFill>
                <a:schemeClr val="tx1"/>
              </a:solidFill>
            </a:rPr>
            <a:t>Q-T interval</a:t>
          </a:r>
          <a:endParaRPr lang="en-US" sz="1800" dirty="0"/>
        </a:p>
      </dgm:t>
    </dgm:pt>
    <dgm:pt modelId="{062CA47F-0D89-4DB0-A08D-3247837499FA}" type="parTrans" cxnId="{869A2ECC-49DB-4DD5-A8EB-D0773A9D425A}">
      <dgm:prSet/>
      <dgm:spPr/>
      <dgm:t>
        <a:bodyPr/>
        <a:lstStyle/>
        <a:p>
          <a:endParaRPr lang="en-US"/>
        </a:p>
      </dgm:t>
    </dgm:pt>
    <dgm:pt modelId="{EABEA30B-4BEB-4F42-B72A-75F64ADC3E05}" type="sibTrans" cxnId="{869A2ECC-49DB-4DD5-A8EB-D0773A9D425A}">
      <dgm:prSet/>
      <dgm:spPr/>
      <dgm:t>
        <a:bodyPr/>
        <a:lstStyle/>
        <a:p>
          <a:endParaRPr lang="en-US"/>
        </a:p>
      </dgm:t>
    </dgm:pt>
    <dgm:pt modelId="{78704F36-A5D5-43DF-84CB-59D27AE397B4}">
      <dgm:prSet phldrT="[Text]" custT="1"/>
      <dgm:spPr/>
      <dgm:t>
        <a:bodyPr/>
        <a:lstStyle/>
        <a:p>
          <a:pPr lvl="2"/>
          <a:r>
            <a:rPr lang="en-US" sz="1800" dirty="0">
              <a:solidFill>
                <a:schemeClr val="tx1"/>
              </a:solidFill>
            </a:rPr>
            <a:t>R-R interval</a:t>
          </a:r>
        </a:p>
      </dgm:t>
    </dgm:pt>
    <dgm:pt modelId="{021A8F23-C015-4769-ADCE-2DF93892CB9F}" type="parTrans" cxnId="{D11CA3CC-69CD-4EA8-B291-5BB7327B7CEA}">
      <dgm:prSet/>
      <dgm:spPr/>
      <dgm:t>
        <a:bodyPr/>
        <a:lstStyle/>
        <a:p>
          <a:endParaRPr lang="en-US"/>
        </a:p>
      </dgm:t>
    </dgm:pt>
    <dgm:pt modelId="{AFD091DA-C559-4DCD-8051-9D1391693B7A}" type="sibTrans" cxnId="{D11CA3CC-69CD-4EA8-B291-5BB7327B7CEA}">
      <dgm:prSet/>
      <dgm:spPr/>
      <dgm:t>
        <a:bodyPr/>
        <a:lstStyle/>
        <a:p>
          <a:endParaRPr lang="en-US"/>
        </a:p>
      </dgm:t>
    </dgm:pt>
    <dgm:pt modelId="{7F398EEB-EBF9-4AB2-B42F-7A8897038075}">
      <dgm:prSet phldrT="[Text]" custT="1"/>
      <dgm:spPr/>
      <dgm:t>
        <a:bodyPr/>
        <a:lstStyle/>
        <a:p>
          <a:pPr lvl="2"/>
          <a:r>
            <a:rPr lang="en-US" sz="1800" dirty="0">
              <a:solidFill>
                <a:schemeClr val="tx1"/>
              </a:solidFill>
            </a:rPr>
            <a:t>ST segment</a:t>
          </a:r>
          <a:endParaRPr lang="en-US" sz="1800" dirty="0"/>
        </a:p>
      </dgm:t>
    </dgm:pt>
    <dgm:pt modelId="{F78252D6-24EB-4DCA-932D-80F332E1E5B7}" type="parTrans" cxnId="{9C209128-1F1E-4F9D-9ED7-C41E4B3F4D44}">
      <dgm:prSet/>
      <dgm:spPr/>
      <dgm:t>
        <a:bodyPr/>
        <a:lstStyle/>
        <a:p>
          <a:endParaRPr lang="en-US"/>
        </a:p>
      </dgm:t>
    </dgm:pt>
    <dgm:pt modelId="{9700B4F2-D39D-44A1-9A2D-EBCD7AAF5C8F}" type="sibTrans" cxnId="{9C209128-1F1E-4F9D-9ED7-C41E4B3F4D44}">
      <dgm:prSet/>
      <dgm:spPr/>
      <dgm:t>
        <a:bodyPr/>
        <a:lstStyle/>
        <a:p>
          <a:endParaRPr lang="en-US"/>
        </a:p>
      </dgm:t>
    </dgm:pt>
    <dgm:pt modelId="{AAB5262D-1CE6-45CA-ABE5-7D9B09858C5C}">
      <dgm:prSet phldrT="[Text]" custT="1"/>
      <dgm:spPr/>
      <dgm:t>
        <a:bodyPr/>
        <a:lstStyle/>
        <a:p>
          <a:pPr lvl="2"/>
          <a:r>
            <a:rPr lang="en-US" sz="1800" dirty="0">
              <a:solidFill>
                <a:schemeClr val="tx1"/>
              </a:solidFill>
            </a:rPr>
            <a:t>TP segment</a:t>
          </a:r>
        </a:p>
        <a:p>
          <a:endParaRPr lang="en-US" sz="1800" dirty="0"/>
        </a:p>
      </dgm:t>
    </dgm:pt>
    <dgm:pt modelId="{CB4FC68B-9104-47BE-9C95-8D3D2677D37A}" type="parTrans" cxnId="{DB017294-3E23-4E0F-A7CE-E29D76D307C6}">
      <dgm:prSet/>
      <dgm:spPr/>
      <dgm:t>
        <a:bodyPr/>
        <a:lstStyle/>
        <a:p>
          <a:endParaRPr lang="en-US"/>
        </a:p>
      </dgm:t>
    </dgm:pt>
    <dgm:pt modelId="{DF635FB4-E2D8-48A7-91CF-98539F1379BC}" type="sibTrans" cxnId="{DB017294-3E23-4E0F-A7CE-E29D76D307C6}">
      <dgm:prSet/>
      <dgm:spPr/>
      <dgm:t>
        <a:bodyPr/>
        <a:lstStyle/>
        <a:p>
          <a:endParaRPr lang="en-US"/>
        </a:p>
      </dgm:t>
    </dgm:pt>
    <dgm:pt modelId="{2A0FC141-1771-4B79-B944-6D714CB4992C}" type="pres">
      <dgm:prSet presAssocID="{72BB2CCE-75FC-473F-8908-8D914008DB88}" presName="Name0" presStyleCnt="0">
        <dgm:presLayoutVars>
          <dgm:dir/>
          <dgm:animLvl val="lvl"/>
          <dgm:resizeHandles val="exact"/>
        </dgm:presLayoutVars>
      </dgm:prSet>
      <dgm:spPr/>
    </dgm:pt>
    <dgm:pt modelId="{46B05AC8-37DE-406A-AB67-56963B0B573D}" type="pres">
      <dgm:prSet presAssocID="{FBF0F6E4-161B-4E52-93F2-82DCFD918694}" presName="composite" presStyleCnt="0"/>
      <dgm:spPr/>
    </dgm:pt>
    <dgm:pt modelId="{0EA7D840-4BE3-497E-9368-4863D410D101}" type="pres">
      <dgm:prSet presAssocID="{FBF0F6E4-161B-4E52-93F2-82DCFD918694}" presName="parTx" presStyleLbl="alignNode1" presStyleIdx="0" presStyleCnt="3" custScaleX="108437" custScaleY="92105">
        <dgm:presLayoutVars>
          <dgm:chMax val="0"/>
          <dgm:chPref val="0"/>
          <dgm:bulletEnabled val="1"/>
        </dgm:presLayoutVars>
      </dgm:prSet>
      <dgm:spPr/>
    </dgm:pt>
    <dgm:pt modelId="{2FCA9C62-808D-42E6-8024-BEDB2A0F4038}" type="pres">
      <dgm:prSet presAssocID="{FBF0F6E4-161B-4E52-93F2-82DCFD918694}" presName="desTx" presStyleLbl="alignAccFollowNode1" presStyleIdx="0" presStyleCnt="3" custScaleX="108179">
        <dgm:presLayoutVars>
          <dgm:bulletEnabled val="1"/>
        </dgm:presLayoutVars>
      </dgm:prSet>
      <dgm:spPr/>
    </dgm:pt>
    <dgm:pt modelId="{1B682BA3-0BE3-4EAE-BAC5-FFBF2726A546}" type="pres">
      <dgm:prSet presAssocID="{B897FEF6-DF81-4E8B-996B-B5F36C75D0D3}" presName="space" presStyleCnt="0"/>
      <dgm:spPr/>
    </dgm:pt>
    <dgm:pt modelId="{E3CC3767-7AE0-4D59-B0AA-85CA65101774}" type="pres">
      <dgm:prSet presAssocID="{8C2AA6DF-1889-4AB9-B36B-D64CBDF80CA1}" presName="composite" presStyleCnt="0"/>
      <dgm:spPr/>
    </dgm:pt>
    <dgm:pt modelId="{3CCD8CFE-4CDB-4831-AD53-7C0D55897366}" type="pres">
      <dgm:prSet presAssocID="{8C2AA6DF-1889-4AB9-B36B-D64CBDF80CA1}" presName="parTx" presStyleLbl="alignNode1" presStyleIdx="1" presStyleCnt="3" custScaleY="92105">
        <dgm:presLayoutVars>
          <dgm:chMax val="0"/>
          <dgm:chPref val="0"/>
          <dgm:bulletEnabled val="1"/>
        </dgm:presLayoutVars>
      </dgm:prSet>
      <dgm:spPr/>
    </dgm:pt>
    <dgm:pt modelId="{937A8653-893E-4412-AA5C-8D54CB9D8207}" type="pres">
      <dgm:prSet presAssocID="{8C2AA6DF-1889-4AB9-B36B-D64CBDF80CA1}" presName="desTx" presStyleLbl="alignAccFollowNode1" presStyleIdx="1" presStyleCnt="3">
        <dgm:presLayoutVars>
          <dgm:bulletEnabled val="1"/>
        </dgm:presLayoutVars>
      </dgm:prSet>
      <dgm:spPr/>
    </dgm:pt>
    <dgm:pt modelId="{A36A32B3-F01E-4114-868E-376880315753}" type="pres">
      <dgm:prSet presAssocID="{6EDE32BA-C7D9-41A2-9887-7AB5A68EC572}" presName="space" presStyleCnt="0"/>
      <dgm:spPr/>
    </dgm:pt>
    <dgm:pt modelId="{D26FFB35-AE8F-4150-A473-CABED7615F06}" type="pres">
      <dgm:prSet presAssocID="{0AE370E9-6580-42ED-9690-C8054E18237C}" presName="composite" presStyleCnt="0"/>
      <dgm:spPr/>
    </dgm:pt>
    <dgm:pt modelId="{DC3BD4C8-20F9-498B-A6BB-C3894DA72084}" type="pres">
      <dgm:prSet presAssocID="{0AE370E9-6580-42ED-9690-C8054E18237C}" presName="parTx" presStyleLbl="alignNode1" presStyleIdx="2" presStyleCnt="3" custScaleY="92105">
        <dgm:presLayoutVars>
          <dgm:chMax val="0"/>
          <dgm:chPref val="0"/>
          <dgm:bulletEnabled val="1"/>
        </dgm:presLayoutVars>
      </dgm:prSet>
      <dgm:spPr/>
    </dgm:pt>
    <dgm:pt modelId="{38AB0547-B3F5-472B-97C0-A1ECE8235204}" type="pres">
      <dgm:prSet presAssocID="{0AE370E9-6580-42ED-9690-C8054E18237C}" presName="desTx" presStyleLbl="alignAccFollowNode1" presStyleIdx="2" presStyleCnt="3">
        <dgm:presLayoutVars>
          <dgm:bulletEnabled val="1"/>
        </dgm:presLayoutVars>
      </dgm:prSet>
      <dgm:spPr/>
    </dgm:pt>
  </dgm:ptLst>
  <dgm:cxnLst>
    <dgm:cxn modelId="{3A7F6502-D69A-490B-965F-A5438DDE6F70}" srcId="{FBF0F6E4-161B-4E52-93F2-82DCFD918694}" destId="{0F9F846F-94BD-4DCF-AB44-0434AE8ADFA8}" srcOrd="0" destOrd="0" parTransId="{ABE6AB6B-E7CB-4D77-AE57-35C9D11B5745}" sibTransId="{CC03CF17-0241-4645-83E4-8C8EC5E786AB}"/>
    <dgm:cxn modelId="{43AE7F06-3D72-4402-ABB9-CF070BCD670C}" srcId="{FBF0F6E4-161B-4E52-93F2-82DCFD918694}" destId="{BA0224DE-6C8F-4099-88F3-DB9367330AC5}" srcOrd="3" destOrd="0" parTransId="{EAEDA4D6-AB6D-43E6-9E8B-9D21271A6DC2}" sibTransId="{A7AE5934-69C6-43A7-A723-3B49FC5F3170}"/>
    <dgm:cxn modelId="{DE58FA0C-5869-453E-A3CE-B8F827715C2A}" srcId="{FBF0F6E4-161B-4E52-93F2-82DCFD918694}" destId="{26662560-4530-4512-8626-DAA5259B97BC}" srcOrd="4" destOrd="0" parTransId="{EA9E9953-3AB8-4F75-A6DA-CE7CB9CE23FF}" sibTransId="{E8E88D83-4B4B-47EE-9F65-68FBC93977D9}"/>
    <dgm:cxn modelId="{2E4CED17-F363-0A42-BE58-FF5B530201CA}" type="presOf" srcId="{7F398EEB-EBF9-4AB2-B42F-7A8897038075}" destId="{38AB0547-B3F5-472B-97C0-A1ECE8235204}" srcOrd="0" destOrd="1" presId="urn:microsoft.com/office/officeart/2005/8/layout/hList1"/>
    <dgm:cxn modelId="{EB59D81D-AC6B-42FC-84AF-BB9AFE8A98FC}" srcId="{FBF0F6E4-161B-4E52-93F2-82DCFD918694}" destId="{B3A87092-ECA0-4B87-809F-335AA30078D8}" srcOrd="1" destOrd="0" parTransId="{F3725320-F7AF-4058-8C69-5BEB825054DC}" sibTransId="{C30E1F95-4AFA-4968-9250-13470583A3CA}"/>
    <dgm:cxn modelId="{9C209128-1F1E-4F9D-9ED7-C41E4B3F4D44}" srcId="{0AE370E9-6580-42ED-9690-C8054E18237C}" destId="{7F398EEB-EBF9-4AB2-B42F-7A8897038075}" srcOrd="1" destOrd="0" parTransId="{F78252D6-24EB-4DCA-932D-80F332E1E5B7}" sibTransId="{9700B4F2-D39D-44A1-9A2D-EBCD7AAF5C8F}"/>
    <dgm:cxn modelId="{6A2D3B37-1A8C-4FAA-ABB5-E3658AFBF3D0}" srcId="{0AE370E9-6580-42ED-9690-C8054E18237C}" destId="{21DA187C-1335-4D70-9485-ADB62C46077D}" srcOrd="0" destOrd="0" parTransId="{26BD8377-4BDE-498F-940B-CC97D1E6FAE7}" sibTransId="{B744787B-FD81-470B-84B4-E2AEFC8C24C7}"/>
    <dgm:cxn modelId="{89107441-0AE0-844A-B5B7-44A40194E1E1}" type="presOf" srcId="{FBF0F6E4-161B-4E52-93F2-82DCFD918694}" destId="{0EA7D840-4BE3-497E-9368-4863D410D101}" srcOrd="0" destOrd="0" presId="urn:microsoft.com/office/officeart/2005/8/layout/hList1"/>
    <dgm:cxn modelId="{4EEC5E6C-9B7B-44A8-B11A-DF7F13339A10}" srcId="{FBF0F6E4-161B-4E52-93F2-82DCFD918694}" destId="{97634A69-A72A-4F6E-AD04-297586A1C19C}" srcOrd="2" destOrd="0" parTransId="{7ACDFD42-7BAA-403D-8F3C-4D95F46E3EDE}" sibTransId="{CBBC83C1-F1FC-4D3A-B882-C8578D47766D}"/>
    <dgm:cxn modelId="{9CCE826D-D589-CE41-B2CD-0BD362418B07}" type="presOf" srcId="{0F9F846F-94BD-4DCF-AB44-0434AE8ADFA8}" destId="{2FCA9C62-808D-42E6-8024-BEDB2A0F4038}" srcOrd="0" destOrd="0" presId="urn:microsoft.com/office/officeart/2005/8/layout/hList1"/>
    <dgm:cxn modelId="{065A694E-D1BE-234F-A6BB-D6CE79424DA1}" type="presOf" srcId="{AAB5262D-1CE6-45CA-ABE5-7D9B09858C5C}" destId="{38AB0547-B3F5-472B-97C0-A1ECE8235204}" srcOrd="0" destOrd="2" presId="urn:microsoft.com/office/officeart/2005/8/layout/hList1"/>
    <dgm:cxn modelId="{901FAD72-9AC7-4779-826A-067F9C63793D}" srcId="{72BB2CCE-75FC-473F-8908-8D914008DB88}" destId="{8C2AA6DF-1889-4AB9-B36B-D64CBDF80CA1}" srcOrd="1" destOrd="0" parTransId="{E1DD87EB-597D-46FF-BBD0-9ACA1708CB18}" sibTransId="{6EDE32BA-C7D9-41A2-9887-7AB5A68EC572}"/>
    <dgm:cxn modelId="{0FE5048D-323C-A448-B458-C7DA496EEA3F}" type="presOf" srcId="{BA0224DE-6C8F-4099-88F3-DB9367330AC5}" destId="{2FCA9C62-808D-42E6-8024-BEDB2A0F4038}" srcOrd="0" destOrd="3" presId="urn:microsoft.com/office/officeart/2005/8/layout/hList1"/>
    <dgm:cxn modelId="{DB017294-3E23-4E0F-A7CE-E29D76D307C6}" srcId="{0AE370E9-6580-42ED-9690-C8054E18237C}" destId="{AAB5262D-1CE6-45CA-ABE5-7D9B09858C5C}" srcOrd="2" destOrd="0" parTransId="{CB4FC68B-9104-47BE-9C95-8D3D2677D37A}" sibTransId="{DF635FB4-E2D8-48A7-91CF-98539F1379BC}"/>
    <dgm:cxn modelId="{8286C1A0-81B4-DB48-9606-172E6785EA7D}" type="presOf" srcId="{8C2AA6DF-1889-4AB9-B36B-D64CBDF80CA1}" destId="{3CCD8CFE-4CDB-4831-AD53-7C0D55897366}" srcOrd="0" destOrd="0" presId="urn:microsoft.com/office/officeart/2005/8/layout/hList1"/>
    <dgm:cxn modelId="{7A0336A3-2EA0-D14C-B979-538860489A3B}" type="presOf" srcId="{72BB2CCE-75FC-473F-8908-8D914008DB88}" destId="{2A0FC141-1771-4B79-B944-6D714CB4992C}" srcOrd="0" destOrd="0" presId="urn:microsoft.com/office/officeart/2005/8/layout/hList1"/>
    <dgm:cxn modelId="{5D2B49A8-B243-4CD9-A3F8-D656B2DA98C0}" srcId="{72BB2CCE-75FC-473F-8908-8D914008DB88}" destId="{0AE370E9-6580-42ED-9690-C8054E18237C}" srcOrd="2" destOrd="0" parTransId="{29572806-9C9C-4018-B282-CE18C672430B}" sibTransId="{355F32C2-88A1-4BBB-920D-77D1852D4B00}"/>
    <dgm:cxn modelId="{6DB99AAE-4E24-B347-8BEC-8BC09D9E5B99}" type="presOf" srcId="{78704F36-A5D5-43DF-84CB-59D27AE397B4}" destId="{937A8653-893E-4412-AA5C-8D54CB9D8207}" srcOrd="0" destOrd="2" presId="urn:microsoft.com/office/officeart/2005/8/layout/hList1"/>
    <dgm:cxn modelId="{642B5ABC-16CF-2448-B4CD-25D2740F4799}" type="presOf" srcId="{29DD0D86-D9AB-48DD-A8DF-202289E83A3E}" destId="{937A8653-893E-4412-AA5C-8D54CB9D8207}" srcOrd="0" destOrd="0" presId="urn:microsoft.com/office/officeart/2005/8/layout/hList1"/>
    <dgm:cxn modelId="{5387F1BF-6433-4982-B691-37563E51D914}" srcId="{8C2AA6DF-1889-4AB9-B36B-D64CBDF80CA1}" destId="{29DD0D86-D9AB-48DD-A8DF-202289E83A3E}" srcOrd="0" destOrd="0" parTransId="{E33634E2-954D-4B88-8A4B-28220C06D27D}" sibTransId="{6B1FBDB3-1D5C-4162-BBE4-0017D718652A}"/>
    <dgm:cxn modelId="{49FD03C1-3A67-8740-9C55-EFBAFD1F6B91}" type="presOf" srcId="{B3A87092-ECA0-4B87-809F-335AA30078D8}" destId="{2FCA9C62-808D-42E6-8024-BEDB2A0F4038}" srcOrd="0" destOrd="1" presId="urn:microsoft.com/office/officeart/2005/8/layout/hList1"/>
    <dgm:cxn modelId="{869A2ECC-49DB-4DD5-A8EB-D0773A9D425A}" srcId="{8C2AA6DF-1889-4AB9-B36B-D64CBDF80CA1}" destId="{B7DFD4CA-7B13-4AEA-911C-34C75BC57B3D}" srcOrd="1" destOrd="0" parTransId="{062CA47F-0D89-4DB0-A08D-3247837499FA}" sibTransId="{EABEA30B-4BEB-4F42-B72A-75F64ADC3E05}"/>
    <dgm:cxn modelId="{D11CA3CC-69CD-4EA8-B291-5BB7327B7CEA}" srcId="{8C2AA6DF-1889-4AB9-B36B-D64CBDF80CA1}" destId="{78704F36-A5D5-43DF-84CB-59D27AE397B4}" srcOrd="2" destOrd="0" parTransId="{021A8F23-C015-4769-ADCE-2DF93892CB9F}" sibTransId="{AFD091DA-C559-4DCD-8051-9D1391693B7A}"/>
    <dgm:cxn modelId="{53A572E1-6FC9-164D-9F81-463C28ADAC50}" type="presOf" srcId="{0AE370E9-6580-42ED-9690-C8054E18237C}" destId="{DC3BD4C8-20F9-498B-A6BB-C3894DA72084}" srcOrd="0" destOrd="0" presId="urn:microsoft.com/office/officeart/2005/8/layout/hList1"/>
    <dgm:cxn modelId="{31419EE5-D52F-4D4B-944A-41B30E00EF6C}" type="presOf" srcId="{97634A69-A72A-4F6E-AD04-297586A1C19C}" destId="{2FCA9C62-808D-42E6-8024-BEDB2A0F4038}" srcOrd="0" destOrd="2" presId="urn:microsoft.com/office/officeart/2005/8/layout/hList1"/>
    <dgm:cxn modelId="{46B54DF3-C05E-4AA0-834D-34108874D46D}" srcId="{72BB2CCE-75FC-473F-8908-8D914008DB88}" destId="{FBF0F6E4-161B-4E52-93F2-82DCFD918694}" srcOrd="0" destOrd="0" parTransId="{AB2B3D8C-9CEF-4A2E-9323-AAC14BFB09DE}" sibTransId="{B897FEF6-DF81-4E8B-996B-B5F36C75D0D3}"/>
    <dgm:cxn modelId="{C72B87F6-65D0-F94F-B0B1-C45FB4412CFB}" type="presOf" srcId="{26662560-4530-4512-8626-DAA5259B97BC}" destId="{2FCA9C62-808D-42E6-8024-BEDB2A0F4038}" srcOrd="0" destOrd="4" presId="urn:microsoft.com/office/officeart/2005/8/layout/hList1"/>
    <dgm:cxn modelId="{8E4DD3F9-D1B7-654A-92D6-87ED624B3F88}" type="presOf" srcId="{B7DFD4CA-7B13-4AEA-911C-34C75BC57B3D}" destId="{937A8653-893E-4412-AA5C-8D54CB9D8207}" srcOrd="0" destOrd="1" presId="urn:microsoft.com/office/officeart/2005/8/layout/hList1"/>
    <dgm:cxn modelId="{0E51EFFD-D32D-AC4E-849B-32942C15999D}" type="presOf" srcId="{21DA187C-1335-4D70-9485-ADB62C46077D}" destId="{38AB0547-B3F5-472B-97C0-A1ECE8235204}" srcOrd="0" destOrd="0" presId="urn:microsoft.com/office/officeart/2005/8/layout/hList1"/>
    <dgm:cxn modelId="{3F7BCE32-C4CC-2E42-A323-F74F93FC0919}" type="presParOf" srcId="{2A0FC141-1771-4B79-B944-6D714CB4992C}" destId="{46B05AC8-37DE-406A-AB67-56963B0B573D}" srcOrd="0" destOrd="0" presId="urn:microsoft.com/office/officeart/2005/8/layout/hList1"/>
    <dgm:cxn modelId="{FA5F2F6C-2496-EB47-992A-B55ED2C10ABA}" type="presParOf" srcId="{46B05AC8-37DE-406A-AB67-56963B0B573D}" destId="{0EA7D840-4BE3-497E-9368-4863D410D101}" srcOrd="0" destOrd="0" presId="urn:microsoft.com/office/officeart/2005/8/layout/hList1"/>
    <dgm:cxn modelId="{6B6EAEF1-C872-6545-8D5C-D527DDC3B5B2}" type="presParOf" srcId="{46B05AC8-37DE-406A-AB67-56963B0B573D}" destId="{2FCA9C62-808D-42E6-8024-BEDB2A0F4038}" srcOrd="1" destOrd="0" presId="urn:microsoft.com/office/officeart/2005/8/layout/hList1"/>
    <dgm:cxn modelId="{467D1CF8-9870-5D48-BAC5-54B49B9D1D51}" type="presParOf" srcId="{2A0FC141-1771-4B79-B944-6D714CB4992C}" destId="{1B682BA3-0BE3-4EAE-BAC5-FFBF2726A546}" srcOrd="1" destOrd="0" presId="urn:microsoft.com/office/officeart/2005/8/layout/hList1"/>
    <dgm:cxn modelId="{4E60F56D-598C-3A4A-8047-A95DA52F18DE}" type="presParOf" srcId="{2A0FC141-1771-4B79-B944-6D714CB4992C}" destId="{E3CC3767-7AE0-4D59-B0AA-85CA65101774}" srcOrd="2" destOrd="0" presId="urn:microsoft.com/office/officeart/2005/8/layout/hList1"/>
    <dgm:cxn modelId="{C1D14C68-B09F-DD4E-9DDA-60B8E2FE6353}" type="presParOf" srcId="{E3CC3767-7AE0-4D59-B0AA-85CA65101774}" destId="{3CCD8CFE-4CDB-4831-AD53-7C0D55897366}" srcOrd="0" destOrd="0" presId="urn:microsoft.com/office/officeart/2005/8/layout/hList1"/>
    <dgm:cxn modelId="{EF66EADD-FC20-274D-9E0B-FDC7A5A53A79}" type="presParOf" srcId="{E3CC3767-7AE0-4D59-B0AA-85CA65101774}" destId="{937A8653-893E-4412-AA5C-8D54CB9D8207}" srcOrd="1" destOrd="0" presId="urn:microsoft.com/office/officeart/2005/8/layout/hList1"/>
    <dgm:cxn modelId="{57C6E284-032E-D04E-AA17-BA893A65315D}" type="presParOf" srcId="{2A0FC141-1771-4B79-B944-6D714CB4992C}" destId="{A36A32B3-F01E-4114-868E-376880315753}" srcOrd="3" destOrd="0" presId="urn:microsoft.com/office/officeart/2005/8/layout/hList1"/>
    <dgm:cxn modelId="{2D20D9A4-0FEE-6140-B87F-C9CDEDD4A4EB}" type="presParOf" srcId="{2A0FC141-1771-4B79-B944-6D714CB4992C}" destId="{D26FFB35-AE8F-4150-A473-CABED7615F06}" srcOrd="4" destOrd="0" presId="urn:microsoft.com/office/officeart/2005/8/layout/hList1"/>
    <dgm:cxn modelId="{FBA57843-5F45-C143-BE84-B51111166582}" type="presParOf" srcId="{D26FFB35-AE8F-4150-A473-CABED7615F06}" destId="{DC3BD4C8-20F9-498B-A6BB-C3894DA72084}" srcOrd="0" destOrd="0" presId="urn:microsoft.com/office/officeart/2005/8/layout/hList1"/>
    <dgm:cxn modelId="{757D6112-0B71-1E46-ADDA-54B7D872E2D1}" type="presParOf" srcId="{D26FFB35-AE8F-4150-A473-CABED7615F06}" destId="{38AB0547-B3F5-472B-97C0-A1ECE8235204}" srcOrd="1" destOrd="0" presId="urn:microsoft.com/office/officeart/2005/8/layout/hList1"/>
  </dgm:cxnLst>
  <dgm:bg/>
  <dgm:whole/>
  <dgm:extLst>
    <a:ext uri="http://schemas.microsoft.com/office/drawing/2008/diagram">
      <dsp:dataModelExt xmlns:dsp="http://schemas.microsoft.com/office/drawing/2008/diagram" relId="rId10"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F3844BC-A9C1-4600-B1BE-3F2937341894}">
      <dsp:nvSpPr>
        <dsp:cNvPr id="0" name=""/>
        <dsp:cNvSpPr/>
      </dsp:nvSpPr>
      <dsp:spPr>
        <a:xfrm>
          <a:off x="8056999" y="3269602"/>
          <a:ext cx="91440" cy="244554"/>
        </a:xfrm>
        <a:prstGeom prst="rect">
          <a:avLst/>
        </a:prstGeom>
        <a:noFill/>
        <a:ln w="3175" cap="flat" cmpd="sng" algn="ctr">
          <a:noFill/>
          <a:prstDash val="solid"/>
        </a:ln>
        <a:effectLst/>
      </dsp:spPr>
      <dsp:style>
        <a:lnRef idx="1">
          <a:schemeClr val="accent3"/>
        </a:lnRef>
        <a:fillRef idx="0">
          <a:schemeClr val="accent3"/>
        </a:fillRef>
        <a:effectRef idx="0">
          <a:schemeClr val="accent3"/>
        </a:effectRef>
        <a:fontRef idx="minor">
          <a:schemeClr val="tx1"/>
        </a:fontRef>
      </dsp:style>
    </dsp:sp>
    <dsp:sp modelId="{CA982C0F-0D50-49BE-9C50-9335C7E2B6B0}">
      <dsp:nvSpPr>
        <dsp:cNvPr id="0" name=""/>
        <dsp:cNvSpPr/>
      </dsp:nvSpPr>
      <dsp:spPr>
        <a:xfrm>
          <a:off x="4422606" y="2025672"/>
          <a:ext cx="3680112" cy="545097"/>
        </a:xfrm>
        <a:custGeom>
          <a:avLst/>
          <a:gdLst/>
          <a:ahLst/>
          <a:cxnLst/>
          <a:rect l="0" t="0" r="0" b="0"/>
          <a:pathLst>
            <a:path>
              <a:moveTo>
                <a:pt x="0" y="0"/>
              </a:moveTo>
              <a:lnTo>
                <a:pt x="0" y="382036"/>
              </a:lnTo>
              <a:lnTo>
                <a:pt x="3680112" y="382036"/>
              </a:lnTo>
              <a:lnTo>
                <a:pt x="3680112" y="54509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AFD45D-E51D-4158-B566-633A2A2A43B1}">
      <dsp:nvSpPr>
        <dsp:cNvPr id="0" name=""/>
        <dsp:cNvSpPr/>
      </dsp:nvSpPr>
      <dsp:spPr>
        <a:xfrm>
          <a:off x="4422606" y="2025672"/>
          <a:ext cx="1869283" cy="545097"/>
        </a:xfrm>
        <a:custGeom>
          <a:avLst/>
          <a:gdLst/>
          <a:ahLst/>
          <a:cxnLst/>
          <a:rect l="0" t="0" r="0" b="0"/>
          <a:pathLst>
            <a:path>
              <a:moveTo>
                <a:pt x="0" y="0"/>
              </a:moveTo>
              <a:lnTo>
                <a:pt x="0" y="382036"/>
              </a:lnTo>
              <a:lnTo>
                <a:pt x="1869283" y="382036"/>
              </a:lnTo>
              <a:lnTo>
                <a:pt x="1869283" y="54509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897F1DE-446A-4F46-911E-822479CDE702}">
      <dsp:nvSpPr>
        <dsp:cNvPr id="0" name=""/>
        <dsp:cNvSpPr/>
      </dsp:nvSpPr>
      <dsp:spPr>
        <a:xfrm>
          <a:off x="4435340" y="3383218"/>
          <a:ext cx="91440" cy="701569"/>
        </a:xfrm>
        <a:custGeom>
          <a:avLst/>
          <a:gdLst/>
          <a:ahLst/>
          <a:cxnLst/>
          <a:rect l="0" t="0" r="0" b="0"/>
          <a:pathLst>
            <a:path>
              <a:moveTo>
                <a:pt x="45720" y="0"/>
              </a:moveTo>
              <a:lnTo>
                <a:pt x="45720" y="538508"/>
              </a:lnTo>
              <a:lnTo>
                <a:pt x="51213" y="538508"/>
              </a:lnTo>
              <a:lnTo>
                <a:pt x="51213" y="701569"/>
              </a:lnTo>
            </a:path>
          </a:pathLst>
        </a:custGeom>
        <a:noFill/>
        <a:ln w="19050" cap="flat" cmpd="sng" algn="ctr">
          <a:solidFill>
            <a:schemeClr val="accent5">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8679C08-2BB9-4C65-B87D-578CFA74EF8E}">
      <dsp:nvSpPr>
        <dsp:cNvPr id="0" name=""/>
        <dsp:cNvSpPr/>
      </dsp:nvSpPr>
      <dsp:spPr>
        <a:xfrm>
          <a:off x="4376886" y="2025672"/>
          <a:ext cx="91440" cy="545097"/>
        </a:xfrm>
        <a:custGeom>
          <a:avLst/>
          <a:gdLst/>
          <a:ahLst/>
          <a:cxnLst/>
          <a:rect l="0" t="0" r="0" b="0"/>
          <a:pathLst>
            <a:path>
              <a:moveTo>
                <a:pt x="45720" y="0"/>
              </a:moveTo>
              <a:lnTo>
                <a:pt x="45720" y="382036"/>
              </a:lnTo>
              <a:lnTo>
                <a:pt x="104173" y="382036"/>
              </a:lnTo>
              <a:lnTo>
                <a:pt x="104173" y="54509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A1ADE3F-895A-4FAC-A0C4-425649C46186}">
      <dsp:nvSpPr>
        <dsp:cNvPr id="0" name=""/>
        <dsp:cNvSpPr/>
      </dsp:nvSpPr>
      <dsp:spPr>
        <a:xfrm>
          <a:off x="2670230" y="2025672"/>
          <a:ext cx="1752375" cy="545097"/>
        </a:xfrm>
        <a:custGeom>
          <a:avLst/>
          <a:gdLst/>
          <a:ahLst/>
          <a:cxnLst/>
          <a:rect l="0" t="0" r="0" b="0"/>
          <a:pathLst>
            <a:path>
              <a:moveTo>
                <a:pt x="1752375" y="0"/>
              </a:moveTo>
              <a:lnTo>
                <a:pt x="1752375" y="382036"/>
              </a:lnTo>
              <a:lnTo>
                <a:pt x="0" y="382036"/>
              </a:lnTo>
              <a:lnTo>
                <a:pt x="0" y="54509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6D352DBF-56F3-4D63-B16C-7B265C8C18E8}">
      <dsp:nvSpPr>
        <dsp:cNvPr id="0" name=""/>
        <dsp:cNvSpPr/>
      </dsp:nvSpPr>
      <dsp:spPr>
        <a:xfrm>
          <a:off x="768085" y="2025672"/>
          <a:ext cx="3654521" cy="545097"/>
        </a:xfrm>
        <a:custGeom>
          <a:avLst/>
          <a:gdLst/>
          <a:ahLst/>
          <a:cxnLst/>
          <a:rect l="0" t="0" r="0" b="0"/>
          <a:pathLst>
            <a:path>
              <a:moveTo>
                <a:pt x="3654521" y="0"/>
              </a:moveTo>
              <a:lnTo>
                <a:pt x="3654521" y="382036"/>
              </a:lnTo>
              <a:lnTo>
                <a:pt x="0" y="382036"/>
              </a:lnTo>
              <a:lnTo>
                <a:pt x="0" y="545097"/>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BC20EFD2-B32E-4C6A-8590-9CA8BF9A84A7}">
      <dsp:nvSpPr>
        <dsp:cNvPr id="0" name=""/>
        <dsp:cNvSpPr/>
      </dsp:nvSpPr>
      <dsp:spPr>
        <a:xfrm>
          <a:off x="4376886" y="1127255"/>
          <a:ext cx="91440" cy="339721"/>
        </a:xfrm>
        <a:prstGeom prst="arc">
          <a:avLst/>
        </a:pr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805C63B-838B-49DA-863A-06C6B0CC859C}">
      <dsp:nvSpPr>
        <dsp:cNvPr id="0" name=""/>
        <dsp:cNvSpPr/>
      </dsp:nvSpPr>
      <dsp:spPr>
        <a:xfrm>
          <a:off x="1039801" y="629113"/>
          <a:ext cx="6926174" cy="498141"/>
        </a:xfrm>
        <a:prstGeom prst="rect">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98613" numCol="1" spcCol="1270" anchor="ctr" anchorCtr="0">
          <a:noAutofit/>
        </a:bodyPr>
        <a:lstStyle/>
        <a:p>
          <a:pPr marL="0" lvl="0" indent="0" algn="ctr" defTabSz="889000" rtl="1">
            <a:lnSpc>
              <a:spcPct val="90000"/>
            </a:lnSpc>
            <a:spcBef>
              <a:spcPct val="0"/>
            </a:spcBef>
            <a:spcAft>
              <a:spcPct val="35000"/>
            </a:spcAft>
            <a:buNone/>
          </a:pPr>
          <a:r>
            <a:rPr lang="en-US" sz="2000" kern="1200" dirty="0"/>
            <a:t>Electrical event            Excitation and ECG changes  </a:t>
          </a:r>
          <a:endParaRPr lang="ar-SA" sz="2000" kern="1200" dirty="0"/>
        </a:p>
      </dsp:txBody>
      <dsp:txXfrm>
        <a:off x="1039801" y="629113"/>
        <a:ext cx="6926174" cy="498141"/>
      </dsp:txXfrm>
    </dsp:sp>
    <dsp:sp modelId="{592A28D8-899C-4D67-AF2F-9C45710FB3A6}">
      <dsp:nvSpPr>
        <dsp:cNvPr id="0" name=""/>
        <dsp:cNvSpPr/>
      </dsp:nvSpPr>
      <dsp:spPr>
        <a:xfrm>
          <a:off x="3740622" y="1231843"/>
          <a:ext cx="1214760" cy="232944"/>
        </a:xfrm>
        <a:prstGeom prst="rect">
          <a:avLst/>
        </a:prstGeom>
        <a:noFill/>
        <a:ln w="1905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ctr" defTabSz="711200" rtl="1">
            <a:lnSpc>
              <a:spcPct val="90000"/>
            </a:lnSpc>
            <a:spcBef>
              <a:spcPct val="0"/>
            </a:spcBef>
            <a:spcAft>
              <a:spcPct val="35000"/>
            </a:spcAft>
            <a:buNone/>
          </a:pPr>
          <a:endParaRPr lang="ar-SA" sz="1600" kern="1200"/>
        </a:p>
      </dsp:txBody>
      <dsp:txXfrm>
        <a:off x="3740622" y="1231843"/>
        <a:ext cx="1214760" cy="232944"/>
      </dsp:txXfrm>
    </dsp:sp>
    <dsp:sp modelId="{7794645D-5FC8-469F-84D2-4BEF29E1BB89}">
      <dsp:nvSpPr>
        <dsp:cNvPr id="0" name=""/>
        <dsp:cNvSpPr/>
      </dsp:nvSpPr>
      <dsp:spPr>
        <a:xfrm>
          <a:off x="453598" y="1466977"/>
          <a:ext cx="7938016" cy="558695"/>
        </a:xfrm>
        <a:prstGeom prst="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98613" numCol="1" spcCol="1270" anchor="ctr" anchorCtr="0">
          <a:noAutofit/>
        </a:bodyPr>
        <a:lstStyle/>
        <a:p>
          <a:pPr marL="0" lvl="0" indent="0" algn="ctr" defTabSz="889000" rtl="1">
            <a:lnSpc>
              <a:spcPct val="90000"/>
            </a:lnSpc>
            <a:spcBef>
              <a:spcPct val="0"/>
            </a:spcBef>
            <a:spcAft>
              <a:spcPct val="35000"/>
            </a:spcAft>
            <a:buNone/>
          </a:pPr>
          <a:r>
            <a:rPr lang="en-US" sz="2000" kern="1200" dirty="0"/>
            <a:t>Contraction followed by relaxation              Mechanical event  </a:t>
          </a:r>
          <a:endParaRPr lang="ar-SA" sz="2000" kern="1200" dirty="0"/>
        </a:p>
      </dsp:txBody>
      <dsp:txXfrm>
        <a:off x="453598" y="1466977"/>
        <a:ext cx="7938016" cy="558695"/>
      </dsp:txXfrm>
    </dsp:sp>
    <dsp:sp modelId="{D05A73DC-0C36-45DC-8F0D-DFE3C7A393B2}">
      <dsp:nvSpPr>
        <dsp:cNvPr id="0" name=""/>
        <dsp:cNvSpPr/>
      </dsp:nvSpPr>
      <dsp:spPr>
        <a:xfrm flipV="1">
          <a:off x="5037853" y="2298605"/>
          <a:ext cx="1214760" cy="46675"/>
        </a:xfrm>
        <a:prstGeom prst="rect">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12700" tIns="3175" rIns="12700" bIns="3175" numCol="1" spcCol="1270" anchor="ctr" anchorCtr="0">
          <a:noAutofit/>
        </a:bodyPr>
        <a:lstStyle/>
        <a:p>
          <a:pPr marL="0" lvl="0" indent="0" algn="ctr" defTabSz="222250" rtl="1">
            <a:lnSpc>
              <a:spcPct val="90000"/>
            </a:lnSpc>
            <a:spcBef>
              <a:spcPct val="0"/>
            </a:spcBef>
            <a:spcAft>
              <a:spcPct val="35000"/>
            </a:spcAft>
            <a:buNone/>
          </a:pPr>
          <a:endParaRPr lang="ar-SA" sz="500" kern="1200"/>
        </a:p>
      </dsp:txBody>
      <dsp:txXfrm rot="10800000">
        <a:off x="5037853" y="2298605"/>
        <a:ext cx="1214760" cy="46675"/>
      </dsp:txXfrm>
    </dsp:sp>
    <dsp:sp modelId="{F2E4D6C2-FF8B-43E6-ABF9-F3751891C9FB}">
      <dsp:nvSpPr>
        <dsp:cNvPr id="0" name=""/>
        <dsp:cNvSpPr/>
      </dsp:nvSpPr>
      <dsp:spPr>
        <a:xfrm>
          <a:off x="93218" y="2570770"/>
          <a:ext cx="1349734" cy="698832"/>
        </a:xfrm>
        <a:prstGeom prst="rect">
          <a:avLst/>
        </a:prstGeom>
        <a:solidFill>
          <a:schemeClr val="accent2">
            <a:hueOff val="-1220499"/>
            <a:satOff val="3566"/>
            <a:lumOff val="-672"/>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98613" numCol="1" spcCol="1270" anchor="ctr" anchorCtr="0">
          <a:noAutofit/>
        </a:bodyPr>
        <a:lstStyle/>
        <a:p>
          <a:pPr marL="0" lvl="0" indent="0" algn="ctr" defTabSz="577850" rtl="1">
            <a:lnSpc>
              <a:spcPct val="90000"/>
            </a:lnSpc>
            <a:spcBef>
              <a:spcPct val="0"/>
            </a:spcBef>
            <a:spcAft>
              <a:spcPct val="35000"/>
            </a:spcAft>
            <a:buNone/>
          </a:pPr>
          <a:r>
            <a:rPr lang="en-US" sz="1300" kern="1200" dirty="0"/>
            <a:t>Ventricular pressure changes</a:t>
          </a:r>
          <a:endParaRPr lang="ar-SA" sz="1300" kern="1200" dirty="0"/>
        </a:p>
      </dsp:txBody>
      <dsp:txXfrm>
        <a:off x="93218" y="2570770"/>
        <a:ext cx="1349734" cy="698832"/>
      </dsp:txXfrm>
    </dsp:sp>
    <dsp:sp modelId="{86EF5748-C6B8-42C9-A0D6-9714C0C7D584}">
      <dsp:nvSpPr>
        <dsp:cNvPr id="0" name=""/>
        <dsp:cNvSpPr/>
      </dsp:nvSpPr>
      <dsp:spPr>
        <a:xfrm>
          <a:off x="140110" y="3721901"/>
          <a:ext cx="1214760" cy="232944"/>
        </a:xfrm>
        <a:prstGeom prst="rect">
          <a:avLst/>
        </a:prstGeom>
        <a:solidFill>
          <a:schemeClr val="lt1">
            <a:alpha val="90000"/>
            <a:hueOff val="0"/>
            <a:satOff val="0"/>
            <a:lumOff val="0"/>
            <a:alphaOff val="0"/>
          </a:schemeClr>
        </a:solidFill>
        <a:ln w="1905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ctr" defTabSz="711200" rtl="1">
            <a:lnSpc>
              <a:spcPct val="90000"/>
            </a:lnSpc>
            <a:spcBef>
              <a:spcPct val="0"/>
            </a:spcBef>
            <a:spcAft>
              <a:spcPct val="35000"/>
            </a:spcAft>
            <a:buNone/>
          </a:pPr>
          <a:endParaRPr lang="ar-SA" sz="1600" kern="1200" dirty="0"/>
        </a:p>
      </dsp:txBody>
      <dsp:txXfrm>
        <a:off x="140110" y="3721901"/>
        <a:ext cx="1214760" cy="232944"/>
      </dsp:txXfrm>
    </dsp:sp>
    <dsp:sp modelId="{19921423-B2CD-4205-B9FB-11079CEDE1D1}">
      <dsp:nvSpPr>
        <dsp:cNvPr id="0" name=""/>
        <dsp:cNvSpPr/>
      </dsp:nvSpPr>
      <dsp:spPr>
        <a:xfrm>
          <a:off x="1904047" y="2570770"/>
          <a:ext cx="1532366" cy="698832"/>
        </a:xfrm>
        <a:prstGeom prst="rect">
          <a:avLst/>
        </a:prstGeom>
        <a:solidFill>
          <a:schemeClr val="accent2">
            <a:hueOff val="-2440997"/>
            <a:satOff val="7132"/>
            <a:lumOff val="-1345"/>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98613" numCol="1" spcCol="1270" anchor="ctr" anchorCtr="0">
          <a:noAutofit/>
        </a:bodyPr>
        <a:lstStyle/>
        <a:p>
          <a:pPr marL="0" lvl="0" indent="0" algn="ctr" defTabSz="577850" rtl="1">
            <a:lnSpc>
              <a:spcPct val="90000"/>
            </a:lnSpc>
            <a:spcBef>
              <a:spcPct val="0"/>
            </a:spcBef>
            <a:spcAft>
              <a:spcPct val="35000"/>
            </a:spcAft>
            <a:buNone/>
          </a:pPr>
          <a:r>
            <a:rPr lang="en-US" sz="1300" kern="1200" dirty="0"/>
            <a:t>Ventricular volume changes </a:t>
          </a:r>
          <a:endParaRPr lang="ar-SA" sz="1300" kern="1200" dirty="0"/>
        </a:p>
      </dsp:txBody>
      <dsp:txXfrm>
        <a:off x="1904047" y="2570770"/>
        <a:ext cx="1532366" cy="698832"/>
      </dsp:txXfrm>
    </dsp:sp>
    <dsp:sp modelId="{E6C4E5FC-6D07-4FCE-8081-BD78F4D9ECEE}">
      <dsp:nvSpPr>
        <dsp:cNvPr id="0" name=""/>
        <dsp:cNvSpPr/>
      </dsp:nvSpPr>
      <dsp:spPr>
        <a:xfrm>
          <a:off x="2265310" y="3114306"/>
          <a:ext cx="1214760" cy="232944"/>
        </a:xfrm>
        <a:prstGeom prst="rect">
          <a:avLst/>
        </a:prstGeom>
        <a:noFill/>
        <a:ln w="1905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ctr" defTabSz="711200" rtl="1">
            <a:lnSpc>
              <a:spcPct val="90000"/>
            </a:lnSpc>
            <a:spcBef>
              <a:spcPct val="0"/>
            </a:spcBef>
            <a:spcAft>
              <a:spcPct val="35000"/>
            </a:spcAft>
            <a:buNone/>
          </a:pPr>
          <a:endParaRPr lang="ar-SA" sz="1600" kern="1200"/>
        </a:p>
      </dsp:txBody>
      <dsp:txXfrm>
        <a:off x="2265310" y="3114306"/>
        <a:ext cx="1214760" cy="232944"/>
      </dsp:txXfrm>
    </dsp:sp>
    <dsp:sp modelId="{D8E600EE-7A14-45BA-8BB9-FBA3440BA84F}">
      <dsp:nvSpPr>
        <dsp:cNvPr id="0" name=""/>
        <dsp:cNvSpPr/>
      </dsp:nvSpPr>
      <dsp:spPr>
        <a:xfrm>
          <a:off x="3806193" y="2570770"/>
          <a:ext cx="1349734" cy="812448"/>
        </a:xfrm>
        <a:prstGeom prst="rect">
          <a:avLst/>
        </a:prstGeom>
        <a:solidFill>
          <a:schemeClr val="accent2">
            <a:hueOff val="-3661496"/>
            <a:satOff val="10698"/>
            <a:lumOff val="-2017"/>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98613" numCol="1" spcCol="1270" anchor="ctr" anchorCtr="0">
          <a:noAutofit/>
        </a:bodyPr>
        <a:lstStyle/>
        <a:p>
          <a:pPr marL="0" lvl="0" indent="0" algn="ctr" defTabSz="577850" rtl="1">
            <a:lnSpc>
              <a:spcPct val="90000"/>
            </a:lnSpc>
            <a:spcBef>
              <a:spcPct val="0"/>
            </a:spcBef>
            <a:spcAft>
              <a:spcPct val="35000"/>
            </a:spcAft>
            <a:buNone/>
          </a:pPr>
          <a:r>
            <a:rPr lang="en-US" sz="1300" kern="1200" dirty="0"/>
            <a:t>Valve closure</a:t>
          </a:r>
        </a:p>
        <a:p>
          <a:pPr marL="0" lvl="0" indent="0" algn="ctr" defTabSz="577850" rtl="1">
            <a:lnSpc>
              <a:spcPct val="90000"/>
            </a:lnSpc>
            <a:spcBef>
              <a:spcPct val="0"/>
            </a:spcBef>
            <a:spcAft>
              <a:spcPct val="35000"/>
            </a:spcAft>
            <a:buNone/>
          </a:pPr>
          <a:endParaRPr lang="en-US" sz="1300" kern="1200" dirty="0"/>
        </a:p>
        <a:p>
          <a:pPr marL="0" lvl="0" indent="0" algn="ctr" defTabSz="577850" rtl="1">
            <a:lnSpc>
              <a:spcPct val="90000"/>
            </a:lnSpc>
            <a:spcBef>
              <a:spcPct val="0"/>
            </a:spcBef>
            <a:spcAft>
              <a:spcPct val="35000"/>
            </a:spcAft>
            <a:buNone/>
          </a:pPr>
          <a:r>
            <a:rPr lang="en-US" sz="1300" kern="1200" dirty="0"/>
            <a:t>Heart sound</a:t>
          </a:r>
          <a:endParaRPr lang="ar-SA" sz="1300" kern="1200" dirty="0"/>
        </a:p>
      </dsp:txBody>
      <dsp:txXfrm>
        <a:off x="3806193" y="2570770"/>
        <a:ext cx="1349734" cy="812448"/>
      </dsp:txXfrm>
    </dsp:sp>
    <dsp:sp modelId="{C62DFE90-08D9-4743-AC40-FCF262D33181}">
      <dsp:nvSpPr>
        <dsp:cNvPr id="0" name=""/>
        <dsp:cNvSpPr/>
      </dsp:nvSpPr>
      <dsp:spPr>
        <a:xfrm>
          <a:off x="3899914" y="3384376"/>
          <a:ext cx="1214760" cy="419795"/>
        </a:xfrm>
        <a:prstGeom prst="rect">
          <a:avLst/>
        </a:prstGeom>
        <a:solidFill>
          <a:schemeClr val="bg1">
            <a:alpha val="9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27940" tIns="6985" rIns="27940" bIns="6985" numCol="1" spcCol="1270" anchor="ctr" anchorCtr="0">
          <a:noAutofit/>
        </a:bodyPr>
        <a:lstStyle/>
        <a:p>
          <a:pPr marL="0" lvl="0" indent="0" algn="ctr" defTabSz="466725" rtl="1">
            <a:lnSpc>
              <a:spcPct val="90000"/>
            </a:lnSpc>
            <a:spcBef>
              <a:spcPct val="0"/>
            </a:spcBef>
            <a:spcAft>
              <a:spcPct val="35000"/>
            </a:spcAft>
            <a:buNone/>
          </a:pPr>
          <a:endParaRPr lang="ar-SA" sz="1050" kern="1200" dirty="0">
            <a:solidFill>
              <a:schemeClr val="bg2">
                <a:lumMod val="50000"/>
              </a:schemeClr>
            </a:solidFill>
          </a:endParaRPr>
        </a:p>
      </dsp:txBody>
      <dsp:txXfrm>
        <a:off x="3899914" y="3384376"/>
        <a:ext cx="1214760" cy="419795"/>
      </dsp:txXfrm>
    </dsp:sp>
    <dsp:sp modelId="{41794D6D-71A8-4288-A19E-D325074D81EA}">
      <dsp:nvSpPr>
        <dsp:cNvPr id="0" name=""/>
        <dsp:cNvSpPr/>
      </dsp:nvSpPr>
      <dsp:spPr>
        <a:xfrm>
          <a:off x="3811686" y="4084788"/>
          <a:ext cx="1349734" cy="403939"/>
        </a:xfrm>
        <a:prstGeom prst="rect">
          <a:avLst/>
        </a:prstGeom>
        <a:solidFill>
          <a:schemeClr val="accent2">
            <a:hueOff val="-4881995"/>
            <a:satOff val="14264"/>
            <a:lumOff val="-268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98613" numCol="1" spcCol="1270" anchor="ctr" anchorCtr="0">
          <a:noAutofit/>
        </a:bodyPr>
        <a:lstStyle/>
        <a:p>
          <a:pPr marL="0" lvl="0" indent="0" algn="ctr" defTabSz="577850" rtl="1">
            <a:lnSpc>
              <a:spcPct val="90000"/>
            </a:lnSpc>
            <a:spcBef>
              <a:spcPct val="0"/>
            </a:spcBef>
            <a:spcAft>
              <a:spcPct val="35000"/>
            </a:spcAft>
            <a:buNone/>
          </a:pPr>
          <a:r>
            <a:rPr lang="en-US" sz="1300" kern="1200" dirty="0"/>
            <a:t>Valve opening </a:t>
          </a:r>
          <a:endParaRPr lang="ar-SA" sz="1300" kern="1200" dirty="0"/>
        </a:p>
      </dsp:txBody>
      <dsp:txXfrm>
        <a:off x="3811686" y="4084788"/>
        <a:ext cx="1349734" cy="403939"/>
      </dsp:txXfrm>
    </dsp:sp>
    <dsp:sp modelId="{484DD4DA-D575-4519-A621-221DE9996FA3}">
      <dsp:nvSpPr>
        <dsp:cNvPr id="0" name=""/>
        <dsp:cNvSpPr/>
      </dsp:nvSpPr>
      <dsp:spPr>
        <a:xfrm>
          <a:off x="4076140" y="4219696"/>
          <a:ext cx="1214760" cy="232944"/>
        </a:xfrm>
        <a:prstGeom prst="rect">
          <a:avLst/>
        </a:prstGeom>
        <a:noFill/>
        <a:ln w="1905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ctr" defTabSz="711200" rtl="1">
            <a:lnSpc>
              <a:spcPct val="90000"/>
            </a:lnSpc>
            <a:spcBef>
              <a:spcPct val="0"/>
            </a:spcBef>
            <a:spcAft>
              <a:spcPct val="35000"/>
            </a:spcAft>
            <a:buNone/>
          </a:pPr>
          <a:endParaRPr lang="ar-SA" sz="1600" kern="1200"/>
        </a:p>
      </dsp:txBody>
      <dsp:txXfrm>
        <a:off x="4076140" y="4219696"/>
        <a:ext cx="1214760" cy="232944"/>
      </dsp:txXfrm>
    </dsp:sp>
    <dsp:sp modelId="{41B1D0A1-2299-41D8-8175-E73B140E7061}">
      <dsp:nvSpPr>
        <dsp:cNvPr id="0" name=""/>
        <dsp:cNvSpPr/>
      </dsp:nvSpPr>
      <dsp:spPr>
        <a:xfrm>
          <a:off x="5617022" y="2570770"/>
          <a:ext cx="1349734" cy="698832"/>
        </a:xfrm>
        <a:prstGeom prst="rect">
          <a:avLst/>
        </a:prstGeom>
        <a:solidFill>
          <a:schemeClr val="accent2">
            <a:hueOff val="-6102493"/>
            <a:satOff val="17830"/>
            <a:lumOff val="-3361"/>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98613" numCol="1" spcCol="1270" anchor="ctr" anchorCtr="0">
          <a:noAutofit/>
        </a:bodyPr>
        <a:lstStyle/>
        <a:p>
          <a:pPr marL="0" lvl="0" indent="0" algn="ctr" defTabSz="577850" rtl="1">
            <a:lnSpc>
              <a:spcPct val="90000"/>
            </a:lnSpc>
            <a:spcBef>
              <a:spcPct val="0"/>
            </a:spcBef>
            <a:spcAft>
              <a:spcPct val="35000"/>
            </a:spcAft>
            <a:buNone/>
          </a:pPr>
          <a:r>
            <a:rPr lang="en-US" sz="1300" kern="1200" dirty="0"/>
            <a:t>Aortic  </a:t>
          </a:r>
        </a:p>
        <a:p>
          <a:pPr marL="0" lvl="0" indent="0" algn="ctr" defTabSz="577850" rtl="1">
            <a:lnSpc>
              <a:spcPct val="90000"/>
            </a:lnSpc>
            <a:spcBef>
              <a:spcPct val="0"/>
            </a:spcBef>
            <a:spcAft>
              <a:spcPct val="35000"/>
            </a:spcAft>
            <a:buNone/>
          </a:pPr>
          <a:r>
            <a:rPr lang="en-US" sz="1300" kern="1200" dirty="0"/>
            <a:t>Pressure changes</a:t>
          </a:r>
          <a:endParaRPr lang="ar-SA" sz="1300" kern="1200" dirty="0"/>
        </a:p>
      </dsp:txBody>
      <dsp:txXfrm>
        <a:off x="5617022" y="2570770"/>
        <a:ext cx="1349734" cy="698832"/>
      </dsp:txXfrm>
    </dsp:sp>
    <dsp:sp modelId="{C14949A8-AA17-4D44-82BA-583EDE071A74}">
      <dsp:nvSpPr>
        <dsp:cNvPr id="0" name=""/>
        <dsp:cNvSpPr/>
      </dsp:nvSpPr>
      <dsp:spPr>
        <a:xfrm>
          <a:off x="5758217" y="3418429"/>
          <a:ext cx="1214760" cy="232944"/>
        </a:xfrm>
        <a:prstGeom prst="rect">
          <a:avLst/>
        </a:prstGeom>
        <a:noFill/>
        <a:ln w="1905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ctr" defTabSz="711200" rtl="1">
            <a:lnSpc>
              <a:spcPct val="90000"/>
            </a:lnSpc>
            <a:spcBef>
              <a:spcPct val="0"/>
            </a:spcBef>
            <a:spcAft>
              <a:spcPct val="35000"/>
            </a:spcAft>
            <a:buNone/>
          </a:pPr>
          <a:endParaRPr lang="ar-SA" sz="1600" kern="1200" dirty="0"/>
        </a:p>
      </dsp:txBody>
      <dsp:txXfrm>
        <a:off x="5758217" y="3418429"/>
        <a:ext cx="1214760" cy="232944"/>
      </dsp:txXfrm>
    </dsp:sp>
    <dsp:sp modelId="{C9BBA3E1-BF6A-4BF1-99D6-0B0827CE8EF4}">
      <dsp:nvSpPr>
        <dsp:cNvPr id="0" name=""/>
        <dsp:cNvSpPr/>
      </dsp:nvSpPr>
      <dsp:spPr>
        <a:xfrm>
          <a:off x="7427852" y="2570770"/>
          <a:ext cx="1349734" cy="698832"/>
        </a:xfrm>
        <a:prstGeom prst="rect">
          <a:avLst/>
        </a:prstGeom>
        <a:solidFill>
          <a:schemeClr val="accent2">
            <a:hueOff val="-7322992"/>
            <a:satOff val="21396"/>
            <a:lumOff val="-4034"/>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98613" numCol="1" spcCol="1270" anchor="ctr" anchorCtr="0">
          <a:noAutofit/>
        </a:bodyPr>
        <a:lstStyle/>
        <a:p>
          <a:pPr marL="0" lvl="0" indent="0" algn="ctr" defTabSz="577850" rtl="1">
            <a:lnSpc>
              <a:spcPct val="90000"/>
            </a:lnSpc>
            <a:spcBef>
              <a:spcPct val="0"/>
            </a:spcBef>
            <a:spcAft>
              <a:spcPct val="35000"/>
            </a:spcAft>
            <a:buNone/>
          </a:pPr>
          <a:r>
            <a:rPr lang="en-US" sz="1300" kern="1200" dirty="0"/>
            <a:t>Right atrial pressure changes</a:t>
          </a:r>
          <a:endParaRPr lang="ar-SA" sz="1300" kern="1200" dirty="0"/>
        </a:p>
      </dsp:txBody>
      <dsp:txXfrm>
        <a:off x="7427852" y="2570770"/>
        <a:ext cx="1349734" cy="698832"/>
      </dsp:txXfrm>
    </dsp:sp>
    <dsp:sp modelId="{80984569-6E4D-4519-BAC7-4621C20A47A2}">
      <dsp:nvSpPr>
        <dsp:cNvPr id="0" name=""/>
        <dsp:cNvSpPr/>
      </dsp:nvSpPr>
      <dsp:spPr>
        <a:xfrm>
          <a:off x="7697799" y="3114306"/>
          <a:ext cx="1214760" cy="232944"/>
        </a:xfrm>
        <a:prstGeom prst="rect">
          <a:avLst/>
        </a:prstGeom>
        <a:noFill/>
        <a:ln w="19050" cap="flat" cmpd="sng" algn="ctr">
          <a:noFill/>
          <a:prstDash val="solid"/>
        </a:ln>
        <a:effectLst/>
      </dsp:spPr>
      <dsp:style>
        <a:lnRef idx="2">
          <a:scrgbClr r="0" g="0" b="0"/>
        </a:lnRef>
        <a:fillRef idx="1">
          <a:scrgbClr r="0" g="0" b="0"/>
        </a:fillRef>
        <a:effectRef idx="0">
          <a:scrgbClr r="0" g="0" b="0"/>
        </a:effectRef>
        <a:fontRef idx="minor"/>
      </dsp:style>
      <dsp:txBody>
        <a:bodyPr spcFirstLastPara="0" vert="horz" wrap="square" lIns="40640" tIns="10160" rIns="40640" bIns="10160" numCol="1" spcCol="1270" anchor="ctr" anchorCtr="0">
          <a:noAutofit/>
        </a:bodyPr>
        <a:lstStyle/>
        <a:p>
          <a:pPr marL="0" lvl="0" indent="0" algn="ctr" defTabSz="711200" rtl="1">
            <a:lnSpc>
              <a:spcPct val="90000"/>
            </a:lnSpc>
            <a:spcBef>
              <a:spcPct val="0"/>
            </a:spcBef>
            <a:spcAft>
              <a:spcPct val="35000"/>
            </a:spcAft>
            <a:buNone/>
          </a:pPr>
          <a:endParaRPr lang="ar-SA" sz="1600" kern="1200"/>
        </a:p>
      </dsp:txBody>
      <dsp:txXfrm>
        <a:off x="7697799" y="3114306"/>
        <a:ext cx="1214760" cy="232944"/>
      </dsp:txXfrm>
    </dsp:sp>
    <dsp:sp modelId="{C4232D7E-01BC-455B-A8FF-115E572D550F}">
      <dsp:nvSpPr>
        <dsp:cNvPr id="0" name=""/>
        <dsp:cNvSpPr/>
      </dsp:nvSpPr>
      <dsp:spPr>
        <a:xfrm>
          <a:off x="7478318" y="3514157"/>
          <a:ext cx="1349734" cy="698832"/>
        </a:xfrm>
        <a:prstGeom prst="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255" tIns="8255" rIns="8255" bIns="98613" numCol="1" spcCol="1270" anchor="ctr" anchorCtr="0">
          <a:noAutofit/>
        </a:bodyPr>
        <a:lstStyle/>
        <a:p>
          <a:pPr marL="0" lvl="0" indent="0" algn="ctr" defTabSz="577850" rtl="1">
            <a:lnSpc>
              <a:spcPct val="90000"/>
            </a:lnSpc>
            <a:spcBef>
              <a:spcPct val="0"/>
            </a:spcBef>
            <a:spcAft>
              <a:spcPct val="35000"/>
            </a:spcAft>
            <a:buNone/>
          </a:pPr>
          <a:r>
            <a:rPr lang="en-US" sz="1300" kern="1200" dirty="0"/>
            <a:t>Jugular venous waveforms</a:t>
          </a:r>
          <a:endParaRPr lang="ar-SA" sz="1300" kern="1200" dirty="0"/>
        </a:p>
      </dsp:txBody>
      <dsp:txXfrm>
        <a:off x="7478318" y="3514157"/>
        <a:ext cx="1349734" cy="698832"/>
      </dsp:txXfrm>
    </dsp:sp>
    <dsp:sp modelId="{D808B0F5-F054-4A02-A8C3-63E57B1C2196}">
      <dsp:nvSpPr>
        <dsp:cNvPr id="0" name=""/>
        <dsp:cNvSpPr/>
      </dsp:nvSpPr>
      <dsp:spPr>
        <a:xfrm>
          <a:off x="7357941" y="4600141"/>
          <a:ext cx="1810965" cy="394206"/>
        </a:xfrm>
        <a:prstGeom prst="rect">
          <a:avLst/>
        </a:prstGeom>
        <a:solidFill>
          <a:schemeClr val="bg1">
            <a:alpha val="90000"/>
          </a:schemeClr>
        </a:solidFill>
        <a:ln w="19050" cap="flat" cmpd="sng" algn="ctr">
          <a:solidFill>
            <a:schemeClr val="bg1"/>
          </a:solidFill>
          <a:prstDash val="solid"/>
        </a:ln>
        <a:effectLst/>
      </dsp:spPr>
      <dsp:style>
        <a:lnRef idx="2">
          <a:scrgbClr r="0" g="0" b="0"/>
        </a:lnRef>
        <a:fillRef idx="1">
          <a:scrgbClr r="0" g="0" b="0"/>
        </a:fillRef>
        <a:effectRef idx="0">
          <a:scrgbClr r="0" g="0" b="0"/>
        </a:effectRef>
        <a:fontRef idx="minor"/>
      </dsp:style>
      <dsp:txBody>
        <a:bodyPr spcFirstLastPara="0" vert="horz" wrap="square" lIns="63500" tIns="15875" rIns="63500" bIns="15875" numCol="1" spcCol="1270" anchor="ctr" anchorCtr="0">
          <a:noAutofit/>
        </a:bodyPr>
        <a:lstStyle/>
        <a:p>
          <a:pPr marL="0" lvl="0" indent="0" algn="ctr" defTabSz="1111250" rtl="1">
            <a:lnSpc>
              <a:spcPct val="90000"/>
            </a:lnSpc>
            <a:spcBef>
              <a:spcPct val="0"/>
            </a:spcBef>
            <a:spcAft>
              <a:spcPct val="35000"/>
            </a:spcAft>
            <a:buNone/>
          </a:pPr>
          <a:endParaRPr lang="ar-SA" sz="2500" kern="1200" dirty="0">
            <a:solidFill>
              <a:schemeClr val="bg2">
                <a:lumMod val="50000"/>
              </a:schemeClr>
            </a:solidFill>
          </a:endParaRPr>
        </a:p>
      </dsp:txBody>
      <dsp:txXfrm>
        <a:off x="7357941" y="4600141"/>
        <a:ext cx="1810965" cy="394206"/>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D9C5568-7499-40F8-8108-0F45F0EF59C9}">
      <dsp:nvSpPr>
        <dsp:cNvPr id="0" name=""/>
        <dsp:cNvSpPr/>
      </dsp:nvSpPr>
      <dsp:spPr>
        <a:xfrm rot="5400000">
          <a:off x="4072017" y="-3184439"/>
          <a:ext cx="662626" cy="7202336"/>
        </a:xfrm>
        <a:prstGeom prst="round2SameRect">
          <a:avLst/>
        </a:prstGeom>
        <a:solidFill>
          <a:schemeClr val="accent2">
            <a:tint val="40000"/>
            <a:alpha val="90000"/>
            <a:hueOff val="0"/>
            <a:satOff val="0"/>
            <a:lumOff val="0"/>
            <a:alphaOff val="0"/>
          </a:schemeClr>
        </a:solidFill>
        <a:ln w="19050" cap="flat" cmpd="sng" algn="ctr">
          <a:solidFill>
            <a:schemeClr val="accent2">
              <a:tint val="40000"/>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is the volume of blood in each ventricle at end of diastole.</a:t>
          </a:r>
        </a:p>
        <a:p>
          <a:pPr marL="114300" lvl="1" indent="-114300" algn="l" defTabSz="533400" rtl="0">
            <a:lnSpc>
              <a:spcPct val="90000"/>
            </a:lnSpc>
            <a:spcBef>
              <a:spcPct val="0"/>
            </a:spcBef>
            <a:spcAft>
              <a:spcPct val="15000"/>
            </a:spcAft>
            <a:buChar char="•"/>
          </a:pPr>
          <a:r>
            <a:rPr lang="en-US" sz="1200" kern="1200" dirty="0"/>
            <a:t>It is about </a:t>
          </a:r>
          <a:r>
            <a:rPr kumimoji="0" lang="en-US" sz="1200" b="0" kern="1200" dirty="0">
              <a:solidFill>
                <a:srgbClr val="FADA7A">
                  <a:lumMod val="75000"/>
                </a:srgbClr>
              </a:solidFill>
              <a:latin typeface="+mn-lt"/>
              <a:ea typeface="+mn-ea"/>
              <a:cs typeface="+mn-cs"/>
            </a:rPr>
            <a:t>110-130 ml</a:t>
          </a:r>
          <a:r>
            <a:rPr lang="en-US" sz="1200" kern="1200" dirty="0"/>
            <a:t>.</a:t>
          </a:r>
          <a:endParaRPr lang="ar-SA" sz="1200" kern="1200" dirty="0"/>
        </a:p>
      </dsp:txBody>
      <dsp:txXfrm rot="-5400000">
        <a:off x="802163" y="117762"/>
        <a:ext cx="7169989" cy="597932"/>
      </dsp:txXfrm>
    </dsp:sp>
    <dsp:sp modelId="{E4B68B68-8138-4D18-99B5-F946C3037ABB}">
      <dsp:nvSpPr>
        <dsp:cNvPr id="0" name=""/>
        <dsp:cNvSpPr/>
      </dsp:nvSpPr>
      <dsp:spPr>
        <a:xfrm>
          <a:off x="74" y="2587"/>
          <a:ext cx="802087" cy="828283"/>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rtl="1">
            <a:lnSpc>
              <a:spcPct val="90000"/>
            </a:lnSpc>
            <a:spcBef>
              <a:spcPct val="0"/>
            </a:spcBef>
            <a:spcAft>
              <a:spcPct val="35000"/>
            </a:spcAft>
            <a:buNone/>
          </a:pPr>
          <a:r>
            <a:rPr lang="en-US" sz="1050" b="0" kern="1200" dirty="0">
              <a:solidFill>
                <a:schemeClr val="bg1"/>
              </a:solidFill>
            </a:rPr>
            <a:t>End- diastole volume (EDV)</a:t>
          </a:r>
          <a:endParaRPr lang="en-US" sz="1050" kern="1200" dirty="0">
            <a:solidFill>
              <a:schemeClr val="bg1"/>
            </a:solidFill>
          </a:endParaRPr>
        </a:p>
      </dsp:txBody>
      <dsp:txXfrm>
        <a:off x="39229" y="41742"/>
        <a:ext cx="723777" cy="749973"/>
      </dsp:txXfrm>
    </dsp:sp>
    <dsp:sp modelId="{F9FB9691-E8DC-47D9-8EC7-36188802EE7A}">
      <dsp:nvSpPr>
        <dsp:cNvPr id="0" name=""/>
        <dsp:cNvSpPr/>
      </dsp:nvSpPr>
      <dsp:spPr>
        <a:xfrm rot="5400000">
          <a:off x="4071931" y="-2314656"/>
          <a:ext cx="662626" cy="7202164"/>
        </a:xfrm>
        <a:prstGeom prst="round2SameRect">
          <a:avLst/>
        </a:prstGeom>
        <a:solidFill>
          <a:schemeClr val="accent2">
            <a:tint val="40000"/>
            <a:alpha val="90000"/>
            <a:hueOff val="-2144608"/>
            <a:satOff val="5409"/>
            <a:lumOff val="-192"/>
            <a:alphaOff val="0"/>
          </a:schemeClr>
        </a:solidFill>
        <a:ln w="19050" cap="flat" cmpd="sng" algn="ctr">
          <a:solidFill>
            <a:schemeClr val="accent2">
              <a:tint val="40000"/>
              <a:alpha val="90000"/>
              <a:hueOff val="-2144608"/>
              <a:satOff val="5409"/>
              <a:lumOff val="-192"/>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is the volume of blood left in each ventricle at end of systole.</a:t>
          </a:r>
        </a:p>
        <a:p>
          <a:pPr marL="114300" lvl="1" indent="-114300" algn="l" defTabSz="533400" rtl="0">
            <a:lnSpc>
              <a:spcPct val="90000"/>
            </a:lnSpc>
            <a:spcBef>
              <a:spcPct val="0"/>
            </a:spcBef>
            <a:spcAft>
              <a:spcPct val="15000"/>
            </a:spcAft>
            <a:buChar char="•"/>
          </a:pPr>
          <a:r>
            <a:rPr lang="en-US" sz="1200" kern="1200" dirty="0"/>
            <a:t>It is about </a:t>
          </a:r>
          <a:r>
            <a:rPr kumimoji="0" lang="en-US" sz="1200" b="0" kern="1200" dirty="0">
              <a:solidFill>
                <a:srgbClr val="FADA7A">
                  <a:lumMod val="75000"/>
                </a:srgbClr>
              </a:solidFill>
              <a:latin typeface="+mn-lt"/>
              <a:ea typeface="+mn-ea"/>
              <a:cs typeface="+mn-cs"/>
            </a:rPr>
            <a:t>40-60</a:t>
          </a:r>
          <a:r>
            <a:rPr lang="en-US" sz="1200" kern="1200" dirty="0"/>
            <a:t> </a:t>
          </a:r>
          <a:r>
            <a:rPr kumimoji="0" lang="en-US" sz="1200" b="0" kern="1200" dirty="0">
              <a:solidFill>
                <a:srgbClr val="FADA7A">
                  <a:lumMod val="75000"/>
                </a:srgbClr>
              </a:solidFill>
              <a:latin typeface="+mn-lt"/>
              <a:ea typeface="+mn-ea"/>
              <a:cs typeface="+mn-cs"/>
            </a:rPr>
            <a:t>ml</a:t>
          </a:r>
          <a:r>
            <a:rPr lang="en-US" sz="1200" kern="1200" dirty="0"/>
            <a:t>.</a:t>
          </a:r>
          <a:endParaRPr lang="ar-SA" sz="1200" kern="1200" dirty="0"/>
        </a:p>
      </dsp:txBody>
      <dsp:txXfrm rot="-5400000">
        <a:off x="802163" y="987459"/>
        <a:ext cx="7169817" cy="597932"/>
      </dsp:txXfrm>
    </dsp:sp>
    <dsp:sp modelId="{71F9603B-91CA-4FA2-B14B-EF61E90DA95C}">
      <dsp:nvSpPr>
        <dsp:cNvPr id="0" name=""/>
        <dsp:cNvSpPr/>
      </dsp:nvSpPr>
      <dsp:spPr>
        <a:xfrm>
          <a:off x="74" y="872284"/>
          <a:ext cx="802087" cy="828283"/>
        </a:xfrm>
        <a:prstGeom prst="roundRect">
          <a:avLst/>
        </a:prstGeom>
        <a:solidFill>
          <a:schemeClr val="accent2">
            <a:hueOff val="-2135873"/>
            <a:satOff val="6241"/>
            <a:lumOff val="-117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rtl="1">
            <a:lnSpc>
              <a:spcPct val="90000"/>
            </a:lnSpc>
            <a:spcBef>
              <a:spcPct val="0"/>
            </a:spcBef>
            <a:spcAft>
              <a:spcPct val="35000"/>
            </a:spcAft>
            <a:buNone/>
          </a:pPr>
          <a:r>
            <a:rPr lang="en-US" sz="1050" kern="1200" dirty="0">
              <a:solidFill>
                <a:schemeClr val="bg1"/>
              </a:solidFill>
            </a:rPr>
            <a:t>End-systolic volume(ESV)</a:t>
          </a:r>
          <a:endParaRPr lang="ar-SA" sz="1050" kern="1200" dirty="0">
            <a:solidFill>
              <a:schemeClr val="bg1"/>
            </a:solidFill>
          </a:endParaRPr>
        </a:p>
      </dsp:txBody>
      <dsp:txXfrm>
        <a:off x="39229" y="911439"/>
        <a:ext cx="723777" cy="749973"/>
      </dsp:txXfrm>
    </dsp:sp>
    <dsp:sp modelId="{B503D3B6-9E52-4F30-9657-A40B677FA401}">
      <dsp:nvSpPr>
        <dsp:cNvPr id="0" name=""/>
        <dsp:cNvSpPr/>
      </dsp:nvSpPr>
      <dsp:spPr>
        <a:xfrm rot="5400000">
          <a:off x="3814804" y="-1266590"/>
          <a:ext cx="1213633" cy="7167245"/>
        </a:xfrm>
        <a:prstGeom prst="round2SameRect">
          <a:avLst/>
        </a:prstGeom>
        <a:solidFill>
          <a:schemeClr val="accent2">
            <a:tint val="40000"/>
            <a:alpha val="90000"/>
            <a:hueOff val="-4289216"/>
            <a:satOff val="10818"/>
            <a:lumOff val="-383"/>
            <a:alphaOff val="0"/>
          </a:schemeClr>
        </a:solidFill>
        <a:ln w="19050" cap="flat" cmpd="sng" algn="ctr">
          <a:solidFill>
            <a:schemeClr val="accent2">
              <a:tint val="40000"/>
              <a:alpha val="90000"/>
              <a:hueOff val="-4289216"/>
              <a:satOff val="10818"/>
              <a:lumOff val="-383"/>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Is volume of blood that pumped by each ventricle per beat.  </a:t>
          </a:r>
        </a:p>
        <a:p>
          <a:pPr marL="114300" lvl="1" indent="-114300" algn="l" defTabSz="533400" rtl="0">
            <a:lnSpc>
              <a:spcPct val="90000"/>
            </a:lnSpc>
            <a:spcBef>
              <a:spcPct val="0"/>
            </a:spcBef>
            <a:spcAft>
              <a:spcPct val="15000"/>
            </a:spcAft>
            <a:buChar char="•"/>
          </a:pPr>
          <a:r>
            <a:rPr lang="en-US" sz="1200" kern="1200" spc="60" dirty="0">
              <a:latin typeface="+mn-lt"/>
              <a:cs typeface="Calibri"/>
            </a:rPr>
            <a:t>Amount of blood ejected from ventricles during systole.</a:t>
          </a:r>
          <a:endParaRPr lang="ar-SA" sz="1200" kern="1200" dirty="0">
            <a:latin typeface="+mn-lt"/>
          </a:endParaRPr>
        </a:p>
        <a:p>
          <a:pPr marL="114300" lvl="1" indent="-114300" algn="l" defTabSz="533400" rtl="0">
            <a:lnSpc>
              <a:spcPct val="90000"/>
            </a:lnSpc>
            <a:spcBef>
              <a:spcPct val="0"/>
            </a:spcBef>
            <a:spcAft>
              <a:spcPct val="15000"/>
            </a:spcAft>
            <a:buChar char="•"/>
          </a:pPr>
          <a:r>
            <a:rPr lang="en-US" sz="1200" kern="1200" dirty="0"/>
            <a:t>It is equal to the difference between the EDV and ESV. </a:t>
          </a:r>
          <a:endParaRPr lang="ar-SA" sz="1200" kern="1200" dirty="0">
            <a:solidFill>
              <a:schemeClr val="tx1"/>
            </a:solidFill>
          </a:endParaRPr>
        </a:p>
        <a:p>
          <a:pPr marL="114300" lvl="1" indent="-114300" algn="l" defTabSz="533400" rtl="0">
            <a:lnSpc>
              <a:spcPct val="90000"/>
            </a:lnSpc>
            <a:spcBef>
              <a:spcPct val="0"/>
            </a:spcBef>
            <a:spcAft>
              <a:spcPct val="15000"/>
            </a:spcAft>
            <a:buChar char="•"/>
          </a:pPr>
          <a:r>
            <a:rPr lang="en-US" sz="1200" kern="1200" dirty="0"/>
            <a:t>(</a:t>
          </a:r>
          <a:r>
            <a:rPr lang="en-US" altLang="en-US" sz="1200" kern="1200" dirty="0">
              <a:solidFill>
                <a:srgbClr val="FF0000"/>
              </a:solidFill>
              <a:latin typeface="+mn-lt"/>
              <a:ea typeface="+mn-ea"/>
              <a:cs typeface="+mn-cs"/>
            </a:rPr>
            <a:t>Stroke Volume (SV)  =   EDV – ESV (ml))</a:t>
          </a:r>
          <a:endParaRPr lang="ar-SA" sz="1200" kern="1200" dirty="0">
            <a:solidFill>
              <a:srgbClr val="FF0000"/>
            </a:solidFill>
          </a:endParaRPr>
        </a:p>
        <a:p>
          <a:pPr marL="114300" lvl="1" indent="-114300" algn="l" defTabSz="533400" rtl="0">
            <a:lnSpc>
              <a:spcPct val="90000"/>
            </a:lnSpc>
            <a:spcBef>
              <a:spcPct val="0"/>
            </a:spcBef>
            <a:spcAft>
              <a:spcPct val="15000"/>
            </a:spcAft>
            <a:buChar char="•"/>
          </a:pPr>
          <a:r>
            <a:rPr lang="en-US" altLang="en-US" sz="1200" kern="1200" dirty="0">
              <a:cs typeface="Times New Roman" panose="02020603050405020304" pitchFamily="18" charset="0"/>
            </a:rPr>
            <a:t>↑ contraction force results in an ↑ SV  </a:t>
          </a:r>
          <a:r>
            <a:rPr lang="en-US" altLang="en-US" sz="1200" kern="1200" dirty="0">
              <a:solidFill>
                <a:schemeClr val="bg1">
                  <a:lumMod val="65000"/>
                </a:schemeClr>
              </a:solidFill>
              <a:cs typeface="Times New Roman" panose="02020603050405020304" pitchFamily="18" charset="0"/>
            </a:rPr>
            <a:t>(example: during exercise)</a:t>
          </a:r>
          <a:endParaRPr lang="ar-SA" sz="1200" kern="1200" dirty="0"/>
        </a:p>
        <a:p>
          <a:pPr marL="114300" lvl="1" indent="-114300" algn="l" defTabSz="622300" rtl="0">
            <a:lnSpc>
              <a:spcPct val="90000"/>
            </a:lnSpc>
            <a:spcBef>
              <a:spcPct val="0"/>
            </a:spcBef>
            <a:spcAft>
              <a:spcPct val="15000"/>
            </a:spcAft>
            <a:buChar char="•"/>
          </a:pPr>
          <a:r>
            <a:rPr lang="en-US" sz="1400" kern="1200" dirty="0"/>
            <a:t>It is  about </a:t>
          </a:r>
          <a:r>
            <a:rPr kumimoji="0" lang="en-US" sz="1400" b="0" kern="1200" dirty="0">
              <a:solidFill>
                <a:srgbClr val="FADA7A">
                  <a:lumMod val="75000"/>
                </a:srgbClr>
              </a:solidFill>
              <a:latin typeface="+mn-lt"/>
              <a:ea typeface="+mn-ea"/>
              <a:cs typeface="+mn-cs"/>
            </a:rPr>
            <a:t>70 ml</a:t>
          </a:r>
          <a:r>
            <a:rPr kumimoji="0" lang="en-US" sz="1400" b="0" kern="1200" dirty="0">
              <a:solidFill>
                <a:schemeClr val="tx1"/>
              </a:solidFill>
              <a:latin typeface="+mn-lt"/>
              <a:ea typeface="+mn-ea"/>
              <a:cs typeface="+mn-cs"/>
            </a:rPr>
            <a:t>.</a:t>
          </a:r>
          <a:r>
            <a:rPr kumimoji="0" lang="en-US" sz="1400" b="0" kern="1200" dirty="0">
              <a:solidFill>
                <a:srgbClr val="FADA7A">
                  <a:lumMod val="75000"/>
                </a:srgbClr>
              </a:solidFill>
              <a:latin typeface="+mn-lt"/>
              <a:ea typeface="+mn-ea"/>
              <a:cs typeface="+mn-cs"/>
            </a:rPr>
            <a:t> </a:t>
          </a:r>
          <a:endParaRPr kumimoji="0" lang="ar-SA" sz="1400" b="0" kern="1200" dirty="0">
            <a:solidFill>
              <a:srgbClr val="FADA7A">
                <a:lumMod val="75000"/>
              </a:srgbClr>
            </a:solidFill>
            <a:latin typeface="+mn-lt"/>
            <a:ea typeface="+mn-ea"/>
            <a:cs typeface="+mn-cs"/>
          </a:endParaRPr>
        </a:p>
      </dsp:txBody>
      <dsp:txXfrm rot="-5400000">
        <a:off x="837999" y="1769460"/>
        <a:ext cx="7108000" cy="1095143"/>
      </dsp:txXfrm>
    </dsp:sp>
    <dsp:sp modelId="{2F01F5D1-A617-47DF-B93D-8543E8827864}">
      <dsp:nvSpPr>
        <dsp:cNvPr id="0" name=""/>
        <dsp:cNvSpPr/>
      </dsp:nvSpPr>
      <dsp:spPr>
        <a:xfrm>
          <a:off x="74" y="1934657"/>
          <a:ext cx="837267" cy="828283"/>
        </a:xfrm>
        <a:prstGeom prst="roundRect">
          <a:avLst/>
        </a:prstGeom>
        <a:solidFill>
          <a:schemeClr val="accent2">
            <a:hueOff val="-4271745"/>
            <a:satOff val="12481"/>
            <a:lumOff val="-2353"/>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rtl="1">
            <a:lnSpc>
              <a:spcPct val="90000"/>
            </a:lnSpc>
            <a:spcBef>
              <a:spcPct val="0"/>
            </a:spcBef>
            <a:spcAft>
              <a:spcPct val="35000"/>
            </a:spcAft>
            <a:buNone/>
          </a:pPr>
          <a:r>
            <a:rPr lang="en-US" sz="1050" kern="1200" dirty="0">
              <a:solidFill>
                <a:schemeClr val="bg1"/>
              </a:solidFill>
            </a:rPr>
            <a:t>Stroke volume (SV)</a:t>
          </a:r>
        </a:p>
      </dsp:txBody>
      <dsp:txXfrm>
        <a:off x="40507" y="1975090"/>
        <a:ext cx="756401" cy="747417"/>
      </dsp:txXfrm>
    </dsp:sp>
    <dsp:sp modelId="{ADB7DF17-E1EF-4D0C-8B3D-467D494A2B8B}">
      <dsp:nvSpPr>
        <dsp:cNvPr id="0" name=""/>
        <dsp:cNvSpPr/>
      </dsp:nvSpPr>
      <dsp:spPr>
        <a:xfrm rot="5400000">
          <a:off x="3856035" y="-54029"/>
          <a:ext cx="1097958" cy="7200076"/>
        </a:xfrm>
        <a:prstGeom prst="round2SameRect">
          <a:avLst/>
        </a:prstGeom>
        <a:solidFill>
          <a:schemeClr val="accent2">
            <a:tint val="40000"/>
            <a:alpha val="90000"/>
            <a:hueOff val="-6433824"/>
            <a:satOff val="16227"/>
            <a:lumOff val="-575"/>
            <a:alphaOff val="0"/>
          </a:schemeClr>
        </a:solidFill>
        <a:ln w="19050" cap="flat" cmpd="sng" algn="ctr">
          <a:solidFill>
            <a:schemeClr val="accent2">
              <a:tint val="40000"/>
              <a:alpha val="90000"/>
              <a:hueOff val="-6433824"/>
              <a:satOff val="16227"/>
              <a:lumOff val="-575"/>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altLang="en-US" sz="1200" kern="1200" dirty="0"/>
            <a:t>EF is the proportion of EDV pumped in a one heartbeat. </a:t>
          </a:r>
          <a:endParaRPr lang="en-US" sz="1200" kern="1200" dirty="0">
            <a:solidFill>
              <a:srgbClr val="C76B9B"/>
            </a:solidFill>
            <a:latin typeface="+mn-lt"/>
            <a:ea typeface="+mn-ea"/>
            <a:cs typeface="+mn-cs"/>
          </a:endParaRPr>
        </a:p>
        <a:p>
          <a:pPr marL="114300" lvl="1" indent="-114300" algn="l" defTabSz="533400" rtl="0">
            <a:lnSpc>
              <a:spcPct val="90000"/>
            </a:lnSpc>
            <a:spcBef>
              <a:spcPct val="0"/>
            </a:spcBef>
            <a:spcAft>
              <a:spcPct val="15000"/>
            </a:spcAft>
            <a:buChar char="•"/>
          </a:pPr>
          <a:r>
            <a:rPr lang="en-US" altLang="en-US" sz="1200" kern="1200" dirty="0"/>
            <a:t>(</a:t>
          </a:r>
          <a:r>
            <a:rPr lang="en-US" altLang="en-US" sz="1200" kern="1200" dirty="0">
              <a:solidFill>
                <a:srgbClr val="FF0000"/>
              </a:solidFill>
              <a:latin typeface="+mn-lt"/>
              <a:ea typeface="+mn-ea"/>
              <a:cs typeface="+mn-cs"/>
            </a:rPr>
            <a:t>Ejection Fraction (EF)  =  (SV/EDV) * 100)</a:t>
          </a:r>
          <a:r>
            <a:rPr lang="en-US" altLang="en-US" sz="1200" kern="1200" dirty="0">
              <a:solidFill>
                <a:schemeClr val="tx1"/>
              </a:solidFill>
              <a:latin typeface="+mn-lt"/>
              <a:ea typeface="+mn-ea"/>
              <a:cs typeface="+mn-cs"/>
            </a:rPr>
            <a:t>)</a:t>
          </a:r>
          <a:r>
            <a:rPr lang="en-US" altLang="en-US" sz="1200" kern="1200" dirty="0">
              <a:solidFill>
                <a:srgbClr val="C76B9B"/>
              </a:solidFill>
              <a:latin typeface="+mn-lt"/>
              <a:ea typeface="+mn-ea"/>
              <a:cs typeface="+mn-cs"/>
            </a:rPr>
            <a:t> </a:t>
          </a:r>
          <a:endParaRPr lang="en-US" sz="1200" kern="1200" dirty="0">
            <a:solidFill>
              <a:srgbClr val="C76B9B"/>
            </a:solidFill>
            <a:latin typeface="+mn-lt"/>
            <a:ea typeface="+mn-ea"/>
            <a:cs typeface="+mn-cs"/>
          </a:endParaRPr>
        </a:p>
        <a:p>
          <a:pPr marL="114300" lvl="1" indent="-114300" algn="l" defTabSz="533400" rtl="0">
            <a:lnSpc>
              <a:spcPct val="90000"/>
            </a:lnSpc>
            <a:spcBef>
              <a:spcPct val="0"/>
            </a:spcBef>
            <a:spcAft>
              <a:spcPct val="15000"/>
            </a:spcAft>
            <a:buChar char="•"/>
          </a:pPr>
          <a:r>
            <a:rPr lang="en-US" sz="1200" kern="1200" dirty="0"/>
            <a:t>Fraction of end-diastolic volume that is ejected.</a:t>
          </a:r>
        </a:p>
        <a:p>
          <a:pPr marL="114300" lvl="1" indent="-114300" algn="l" defTabSz="533400" rtl="0">
            <a:lnSpc>
              <a:spcPct val="90000"/>
            </a:lnSpc>
            <a:spcBef>
              <a:spcPct val="0"/>
            </a:spcBef>
            <a:spcAft>
              <a:spcPct val="15000"/>
            </a:spcAft>
            <a:buChar char="•"/>
          </a:pPr>
          <a:r>
            <a:rPr lang="en-US" altLang="en-US" sz="1200" kern="1200" dirty="0"/>
            <a:t>EF can be a diagnostic indicator of heart function. </a:t>
          </a:r>
          <a:endParaRPr lang="en-US" sz="1200" kern="1200" dirty="0"/>
        </a:p>
        <a:p>
          <a:pPr marL="114300" lvl="1" indent="-114300" algn="l" defTabSz="533400" rtl="0">
            <a:lnSpc>
              <a:spcPct val="90000"/>
            </a:lnSpc>
            <a:spcBef>
              <a:spcPct val="0"/>
            </a:spcBef>
            <a:spcAft>
              <a:spcPct val="15000"/>
            </a:spcAft>
            <a:buChar char="•"/>
          </a:pPr>
          <a:r>
            <a:rPr kumimoji="0" lang="en-US" sz="1200" b="0" kern="1200" dirty="0">
              <a:solidFill>
                <a:srgbClr val="FADA7A">
                  <a:lumMod val="75000"/>
                </a:srgbClr>
              </a:solidFill>
              <a:latin typeface="+mn-lt"/>
              <a:ea typeface="+mn-ea"/>
              <a:cs typeface="+mn-cs"/>
            </a:rPr>
            <a:t>60-65 %</a:t>
          </a:r>
          <a:r>
            <a:rPr lang="en-US" sz="1200" kern="1200" dirty="0"/>
            <a:t>.</a:t>
          </a:r>
        </a:p>
      </dsp:txBody>
      <dsp:txXfrm rot="-5400000">
        <a:off x="804976" y="3050628"/>
        <a:ext cx="7146478" cy="990762"/>
      </dsp:txXfrm>
    </dsp:sp>
    <dsp:sp modelId="{926E7FB0-D2B2-437F-9102-45435513E994}">
      <dsp:nvSpPr>
        <dsp:cNvPr id="0" name=""/>
        <dsp:cNvSpPr/>
      </dsp:nvSpPr>
      <dsp:spPr>
        <a:xfrm>
          <a:off x="74" y="3131867"/>
          <a:ext cx="804902" cy="828283"/>
        </a:xfrm>
        <a:prstGeom prst="roundRect">
          <a:avLst/>
        </a:prstGeom>
        <a:solidFill>
          <a:schemeClr val="accent2">
            <a:hueOff val="-6407618"/>
            <a:satOff val="18722"/>
            <a:lumOff val="-3529"/>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20955" rIns="41910" bIns="20955" numCol="1" spcCol="1270" anchor="ctr" anchorCtr="0">
          <a:noAutofit/>
        </a:bodyPr>
        <a:lstStyle/>
        <a:p>
          <a:pPr marL="0" lvl="0" indent="0" algn="ctr" defTabSz="466725" rtl="1">
            <a:lnSpc>
              <a:spcPct val="90000"/>
            </a:lnSpc>
            <a:spcBef>
              <a:spcPct val="0"/>
            </a:spcBef>
            <a:spcAft>
              <a:spcPct val="35000"/>
            </a:spcAft>
            <a:buNone/>
          </a:pPr>
          <a:r>
            <a:rPr lang="en-US" sz="1050" kern="1200" dirty="0">
              <a:solidFill>
                <a:schemeClr val="bg1"/>
              </a:solidFill>
            </a:rPr>
            <a:t>Ejection fraction (EF)</a:t>
          </a:r>
        </a:p>
      </dsp:txBody>
      <dsp:txXfrm>
        <a:off x="39366" y="3171159"/>
        <a:ext cx="726318" cy="749699"/>
      </dsp:txXfrm>
    </dsp:sp>
    <dsp:sp modelId="{C399CCD7-F3C1-483B-B39D-4650C9997743}">
      <dsp:nvSpPr>
        <dsp:cNvPr id="0" name=""/>
        <dsp:cNvSpPr/>
      </dsp:nvSpPr>
      <dsp:spPr>
        <a:xfrm rot="5400000">
          <a:off x="4050541" y="927229"/>
          <a:ext cx="662626" cy="7246629"/>
        </a:xfrm>
        <a:prstGeom prst="round2SameRect">
          <a:avLst/>
        </a:prstGeom>
        <a:solidFill>
          <a:schemeClr val="accent2">
            <a:tint val="40000"/>
            <a:alpha val="90000"/>
            <a:hueOff val="-8578433"/>
            <a:satOff val="21636"/>
            <a:lumOff val="-767"/>
            <a:alphaOff val="0"/>
          </a:schemeClr>
        </a:solidFill>
        <a:ln w="19050" cap="flat" cmpd="sng" algn="ctr">
          <a:solidFill>
            <a:schemeClr val="accent2">
              <a:tint val="40000"/>
              <a:alpha val="90000"/>
              <a:hueOff val="-8578433"/>
              <a:satOff val="21636"/>
              <a:lumOff val="-767"/>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533400" rtl="0">
            <a:lnSpc>
              <a:spcPct val="90000"/>
            </a:lnSpc>
            <a:spcBef>
              <a:spcPct val="0"/>
            </a:spcBef>
            <a:spcAft>
              <a:spcPct val="15000"/>
            </a:spcAft>
            <a:buChar char="•"/>
          </a:pPr>
          <a:r>
            <a:rPr lang="en-US" sz="1200" kern="1200" dirty="0"/>
            <a:t>Is the volume of blood which flows from the atrium into ventricle during diastole.</a:t>
          </a:r>
        </a:p>
        <a:p>
          <a:pPr marL="114300" lvl="1" indent="-114300" algn="l" defTabSz="533400" rtl="0">
            <a:lnSpc>
              <a:spcPct val="90000"/>
            </a:lnSpc>
            <a:spcBef>
              <a:spcPct val="0"/>
            </a:spcBef>
            <a:spcAft>
              <a:spcPct val="15000"/>
            </a:spcAft>
            <a:buChar char="•"/>
          </a:pPr>
          <a:r>
            <a:rPr lang="en-US" sz="1200" kern="1200" dirty="0"/>
            <a:t>It is equal to the difference between the EDV and ESV.</a:t>
          </a:r>
          <a:endParaRPr lang="ar-SA" sz="1200" kern="1200" dirty="0"/>
        </a:p>
        <a:p>
          <a:pPr marL="114300" lvl="1" indent="-114300" algn="l" defTabSz="533400" rtl="0">
            <a:lnSpc>
              <a:spcPct val="90000"/>
            </a:lnSpc>
            <a:spcBef>
              <a:spcPct val="0"/>
            </a:spcBef>
            <a:spcAft>
              <a:spcPct val="15000"/>
            </a:spcAft>
            <a:buChar char="•"/>
          </a:pPr>
          <a:r>
            <a:rPr lang="en-US" sz="1200" kern="1200" dirty="0"/>
            <a:t>It is about </a:t>
          </a:r>
          <a:r>
            <a:rPr kumimoji="0" lang="en-US" sz="1200" b="0" kern="1200" dirty="0">
              <a:solidFill>
                <a:srgbClr val="FADA7A">
                  <a:lumMod val="75000"/>
                </a:srgbClr>
              </a:solidFill>
              <a:latin typeface="+mn-lt"/>
              <a:ea typeface="+mn-ea"/>
              <a:cs typeface="+mn-cs"/>
            </a:rPr>
            <a:t>70 ml</a:t>
          </a:r>
          <a:r>
            <a:rPr lang="en-US" sz="1200" kern="1200" dirty="0"/>
            <a:t>.</a:t>
          </a:r>
          <a:endParaRPr lang="ar-SA" sz="1200" kern="1200" dirty="0"/>
        </a:p>
      </dsp:txBody>
      <dsp:txXfrm rot="-5400000">
        <a:off x="758540" y="4251578"/>
        <a:ext cx="7214282" cy="597932"/>
      </dsp:txXfrm>
    </dsp:sp>
    <dsp:sp modelId="{193A10CC-25A4-4D8A-9AF7-92B00457F31D}">
      <dsp:nvSpPr>
        <dsp:cNvPr id="0" name=""/>
        <dsp:cNvSpPr/>
      </dsp:nvSpPr>
      <dsp:spPr>
        <a:xfrm>
          <a:off x="74" y="4136402"/>
          <a:ext cx="758465" cy="828283"/>
        </a:xfrm>
        <a:prstGeom prst="roundRect">
          <a:avLst/>
        </a:prstGeom>
        <a:solidFill>
          <a:schemeClr val="accent2">
            <a:hueOff val="-8543491"/>
            <a:satOff val="24962"/>
            <a:lumOff val="-4706"/>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38100" tIns="19050" rIns="38100" bIns="19050" numCol="1" spcCol="1270" anchor="ctr" anchorCtr="0">
          <a:noAutofit/>
        </a:bodyPr>
        <a:lstStyle/>
        <a:p>
          <a:pPr marL="0" lvl="0" indent="0" algn="ctr" defTabSz="444500" rtl="1">
            <a:lnSpc>
              <a:spcPct val="90000"/>
            </a:lnSpc>
            <a:spcBef>
              <a:spcPct val="0"/>
            </a:spcBef>
            <a:spcAft>
              <a:spcPct val="35000"/>
            </a:spcAft>
            <a:buNone/>
          </a:pPr>
          <a:r>
            <a:rPr lang="en-US" sz="1000" kern="1200" dirty="0">
              <a:solidFill>
                <a:schemeClr val="bg1"/>
              </a:solidFill>
            </a:rPr>
            <a:t>Diastolic filling volume(DFV)</a:t>
          </a:r>
        </a:p>
      </dsp:txBody>
      <dsp:txXfrm>
        <a:off x="37099" y="4173427"/>
        <a:ext cx="684415" cy="75423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31DA76-A5F1-4080-9A9D-EDB2B168673E}">
      <dsp:nvSpPr>
        <dsp:cNvPr id="0" name=""/>
        <dsp:cNvSpPr/>
      </dsp:nvSpPr>
      <dsp:spPr>
        <a:xfrm>
          <a:off x="10705471" y="2933159"/>
          <a:ext cx="91440" cy="328858"/>
        </a:xfrm>
        <a:custGeom>
          <a:avLst/>
          <a:gdLst/>
          <a:ahLst/>
          <a:cxnLst/>
          <a:rect l="0" t="0" r="0" b="0"/>
          <a:pathLst>
            <a:path>
              <a:moveTo>
                <a:pt x="45720" y="0"/>
              </a:moveTo>
              <a:lnTo>
                <a:pt x="45720" y="328858"/>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32D0D716-B1DE-49D8-8AEF-605C2341F58F}">
      <dsp:nvSpPr>
        <dsp:cNvPr id="0" name=""/>
        <dsp:cNvSpPr/>
      </dsp:nvSpPr>
      <dsp:spPr>
        <a:xfrm>
          <a:off x="9369170" y="1765851"/>
          <a:ext cx="1382020" cy="328858"/>
        </a:xfrm>
        <a:custGeom>
          <a:avLst/>
          <a:gdLst/>
          <a:ahLst/>
          <a:cxnLst/>
          <a:rect l="0" t="0" r="0" b="0"/>
          <a:pathLst>
            <a:path>
              <a:moveTo>
                <a:pt x="0" y="0"/>
              </a:moveTo>
              <a:lnTo>
                <a:pt x="0" y="224107"/>
              </a:lnTo>
              <a:lnTo>
                <a:pt x="1382020" y="224107"/>
              </a:lnTo>
              <a:lnTo>
                <a:pt x="1382020" y="328858"/>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51E56AC-71D6-4340-BAF2-93EC2D906361}">
      <dsp:nvSpPr>
        <dsp:cNvPr id="0" name=""/>
        <dsp:cNvSpPr/>
      </dsp:nvSpPr>
      <dsp:spPr>
        <a:xfrm>
          <a:off x="9102944" y="2812732"/>
          <a:ext cx="91440" cy="328858"/>
        </a:xfrm>
        <a:custGeom>
          <a:avLst/>
          <a:gdLst/>
          <a:ahLst/>
          <a:cxnLst/>
          <a:rect l="0" t="0" r="0" b="0"/>
          <a:pathLst>
            <a:path>
              <a:moveTo>
                <a:pt x="45720" y="0"/>
              </a:moveTo>
              <a:lnTo>
                <a:pt x="45720" y="328858"/>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FB08F38-EDDC-47EE-B656-5EEFB30021C4}">
      <dsp:nvSpPr>
        <dsp:cNvPr id="0" name=""/>
        <dsp:cNvSpPr/>
      </dsp:nvSpPr>
      <dsp:spPr>
        <a:xfrm>
          <a:off x="9148664" y="1765851"/>
          <a:ext cx="220506" cy="328858"/>
        </a:xfrm>
        <a:custGeom>
          <a:avLst/>
          <a:gdLst/>
          <a:ahLst/>
          <a:cxnLst/>
          <a:rect l="0" t="0" r="0" b="0"/>
          <a:pathLst>
            <a:path>
              <a:moveTo>
                <a:pt x="220506" y="0"/>
              </a:moveTo>
              <a:lnTo>
                <a:pt x="220506" y="224107"/>
              </a:lnTo>
              <a:lnTo>
                <a:pt x="0" y="224107"/>
              </a:lnTo>
              <a:lnTo>
                <a:pt x="0" y="328858"/>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B656D78-907E-49EE-ABB9-EBB3DE1FA921}">
      <dsp:nvSpPr>
        <dsp:cNvPr id="0" name=""/>
        <dsp:cNvSpPr/>
      </dsp:nvSpPr>
      <dsp:spPr>
        <a:xfrm>
          <a:off x="7720923" y="2812732"/>
          <a:ext cx="91440" cy="328858"/>
        </a:xfrm>
        <a:custGeom>
          <a:avLst/>
          <a:gdLst/>
          <a:ahLst/>
          <a:cxnLst/>
          <a:rect l="0" t="0" r="0" b="0"/>
          <a:pathLst>
            <a:path>
              <a:moveTo>
                <a:pt x="45720" y="0"/>
              </a:moveTo>
              <a:lnTo>
                <a:pt x="45720" y="328858"/>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156BC7C-FF3E-42AB-8946-CC620A42F449}">
      <dsp:nvSpPr>
        <dsp:cNvPr id="0" name=""/>
        <dsp:cNvSpPr/>
      </dsp:nvSpPr>
      <dsp:spPr>
        <a:xfrm>
          <a:off x="7766643" y="1765851"/>
          <a:ext cx="1602527" cy="328858"/>
        </a:xfrm>
        <a:custGeom>
          <a:avLst/>
          <a:gdLst/>
          <a:ahLst/>
          <a:cxnLst/>
          <a:rect l="0" t="0" r="0" b="0"/>
          <a:pathLst>
            <a:path>
              <a:moveTo>
                <a:pt x="1602527" y="0"/>
              </a:moveTo>
              <a:lnTo>
                <a:pt x="1602527" y="224107"/>
              </a:lnTo>
              <a:lnTo>
                <a:pt x="0" y="224107"/>
              </a:lnTo>
              <a:lnTo>
                <a:pt x="0" y="328858"/>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5E2057-A5A2-4747-8493-9EE4A07EAB7A}">
      <dsp:nvSpPr>
        <dsp:cNvPr id="0" name=""/>
        <dsp:cNvSpPr/>
      </dsp:nvSpPr>
      <dsp:spPr>
        <a:xfrm>
          <a:off x="6494875" y="718971"/>
          <a:ext cx="2874294" cy="328858"/>
        </a:xfrm>
        <a:custGeom>
          <a:avLst/>
          <a:gdLst/>
          <a:ahLst/>
          <a:cxnLst/>
          <a:rect l="0" t="0" r="0" b="0"/>
          <a:pathLst>
            <a:path>
              <a:moveTo>
                <a:pt x="0" y="0"/>
              </a:moveTo>
              <a:lnTo>
                <a:pt x="0" y="224107"/>
              </a:lnTo>
              <a:lnTo>
                <a:pt x="2874294" y="224107"/>
              </a:lnTo>
              <a:lnTo>
                <a:pt x="2874294" y="328858"/>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6C08F63-87C7-402F-9884-6E48CBBBFB21}">
      <dsp:nvSpPr>
        <dsp:cNvPr id="0" name=""/>
        <dsp:cNvSpPr/>
      </dsp:nvSpPr>
      <dsp:spPr>
        <a:xfrm>
          <a:off x="6338902" y="3859613"/>
          <a:ext cx="91440" cy="328858"/>
        </a:xfrm>
        <a:custGeom>
          <a:avLst/>
          <a:gdLst/>
          <a:ahLst/>
          <a:cxnLst/>
          <a:rect l="0" t="0" r="0" b="0"/>
          <a:pathLst>
            <a:path>
              <a:moveTo>
                <a:pt x="45720" y="0"/>
              </a:moveTo>
              <a:lnTo>
                <a:pt x="45720" y="328858"/>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53E9303-30FE-4182-B3E4-FF504F3BBDF4}">
      <dsp:nvSpPr>
        <dsp:cNvPr id="0" name=""/>
        <dsp:cNvSpPr/>
      </dsp:nvSpPr>
      <dsp:spPr>
        <a:xfrm>
          <a:off x="6338902" y="2812732"/>
          <a:ext cx="91440" cy="328858"/>
        </a:xfrm>
        <a:custGeom>
          <a:avLst/>
          <a:gdLst/>
          <a:ahLst/>
          <a:cxnLst/>
          <a:rect l="0" t="0" r="0" b="0"/>
          <a:pathLst>
            <a:path>
              <a:moveTo>
                <a:pt x="45720" y="0"/>
              </a:moveTo>
              <a:lnTo>
                <a:pt x="45720" y="328858"/>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BF8E5C3-6D93-422E-AC65-EE5E19A8EDF5}">
      <dsp:nvSpPr>
        <dsp:cNvPr id="0" name=""/>
        <dsp:cNvSpPr/>
      </dsp:nvSpPr>
      <dsp:spPr>
        <a:xfrm>
          <a:off x="3620580" y="1765851"/>
          <a:ext cx="2764041" cy="328858"/>
        </a:xfrm>
        <a:custGeom>
          <a:avLst/>
          <a:gdLst/>
          <a:ahLst/>
          <a:cxnLst/>
          <a:rect l="0" t="0" r="0" b="0"/>
          <a:pathLst>
            <a:path>
              <a:moveTo>
                <a:pt x="0" y="0"/>
              </a:moveTo>
              <a:lnTo>
                <a:pt x="0" y="224107"/>
              </a:lnTo>
              <a:lnTo>
                <a:pt x="2764041" y="224107"/>
              </a:lnTo>
              <a:lnTo>
                <a:pt x="2764041" y="328858"/>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43A4C6C-D3E0-49D9-9F9C-0E07DE7394C0}">
      <dsp:nvSpPr>
        <dsp:cNvPr id="0" name=""/>
        <dsp:cNvSpPr/>
      </dsp:nvSpPr>
      <dsp:spPr>
        <a:xfrm>
          <a:off x="4956881" y="3859613"/>
          <a:ext cx="91440" cy="328858"/>
        </a:xfrm>
        <a:custGeom>
          <a:avLst/>
          <a:gdLst/>
          <a:ahLst/>
          <a:cxnLst/>
          <a:rect l="0" t="0" r="0" b="0"/>
          <a:pathLst>
            <a:path>
              <a:moveTo>
                <a:pt x="45720" y="0"/>
              </a:moveTo>
              <a:lnTo>
                <a:pt x="45720" y="328858"/>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752E8A7-8F3B-4BC5-889C-2ED19F93FCE4}">
      <dsp:nvSpPr>
        <dsp:cNvPr id="0" name=""/>
        <dsp:cNvSpPr/>
      </dsp:nvSpPr>
      <dsp:spPr>
        <a:xfrm>
          <a:off x="4956881" y="2812732"/>
          <a:ext cx="91440" cy="328858"/>
        </a:xfrm>
        <a:custGeom>
          <a:avLst/>
          <a:gdLst/>
          <a:ahLst/>
          <a:cxnLst/>
          <a:rect l="0" t="0" r="0" b="0"/>
          <a:pathLst>
            <a:path>
              <a:moveTo>
                <a:pt x="45720" y="0"/>
              </a:moveTo>
              <a:lnTo>
                <a:pt x="45720" y="328858"/>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C285D39-1CD8-4881-B4F8-D69744DB8F33}">
      <dsp:nvSpPr>
        <dsp:cNvPr id="0" name=""/>
        <dsp:cNvSpPr/>
      </dsp:nvSpPr>
      <dsp:spPr>
        <a:xfrm>
          <a:off x="3620580" y="1765851"/>
          <a:ext cx="1382020" cy="328858"/>
        </a:xfrm>
        <a:custGeom>
          <a:avLst/>
          <a:gdLst/>
          <a:ahLst/>
          <a:cxnLst/>
          <a:rect l="0" t="0" r="0" b="0"/>
          <a:pathLst>
            <a:path>
              <a:moveTo>
                <a:pt x="0" y="0"/>
              </a:moveTo>
              <a:lnTo>
                <a:pt x="0" y="224107"/>
              </a:lnTo>
              <a:lnTo>
                <a:pt x="1382020" y="224107"/>
              </a:lnTo>
              <a:lnTo>
                <a:pt x="1382020" y="328858"/>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CADC49C-F994-470B-BD40-BE96557EB6B9}">
      <dsp:nvSpPr>
        <dsp:cNvPr id="0" name=""/>
        <dsp:cNvSpPr/>
      </dsp:nvSpPr>
      <dsp:spPr>
        <a:xfrm>
          <a:off x="3574860" y="3859613"/>
          <a:ext cx="91440" cy="328858"/>
        </a:xfrm>
        <a:custGeom>
          <a:avLst/>
          <a:gdLst/>
          <a:ahLst/>
          <a:cxnLst/>
          <a:rect l="0" t="0" r="0" b="0"/>
          <a:pathLst>
            <a:path>
              <a:moveTo>
                <a:pt x="45720" y="0"/>
              </a:moveTo>
              <a:lnTo>
                <a:pt x="45720" y="328858"/>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05E49ED-242D-4FCB-8FE4-530A25593F8E}">
      <dsp:nvSpPr>
        <dsp:cNvPr id="0" name=""/>
        <dsp:cNvSpPr/>
      </dsp:nvSpPr>
      <dsp:spPr>
        <a:xfrm>
          <a:off x="3574860" y="2812732"/>
          <a:ext cx="91440" cy="328858"/>
        </a:xfrm>
        <a:custGeom>
          <a:avLst/>
          <a:gdLst/>
          <a:ahLst/>
          <a:cxnLst/>
          <a:rect l="0" t="0" r="0" b="0"/>
          <a:pathLst>
            <a:path>
              <a:moveTo>
                <a:pt x="45720" y="0"/>
              </a:moveTo>
              <a:lnTo>
                <a:pt x="45720" y="328858"/>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C016166-6834-472E-ABF6-38C087F1C6EE}">
      <dsp:nvSpPr>
        <dsp:cNvPr id="0" name=""/>
        <dsp:cNvSpPr/>
      </dsp:nvSpPr>
      <dsp:spPr>
        <a:xfrm>
          <a:off x="3574860" y="1765851"/>
          <a:ext cx="91440" cy="328858"/>
        </a:xfrm>
        <a:custGeom>
          <a:avLst/>
          <a:gdLst/>
          <a:ahLst/>
          <a:cxnLst/>
          <a:rect l="0" t="0" r="0" b="0"/>
          <a:pathLst>
            <a:path>
              <a:moveTo>
                <a:pt x="45720" y="0"/>
              </a:moveTo>
              <a:lnTo>
                <a:pt x="45720" y="328858"/>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8B3A831-02B0-49A9-B554-4E936B7FCF79}">
      <dsp:nvSpPr>
        <dsp:cNvPr id="0" name=""/>
        <dsp:cNvSpPr/>
      </dsp:nvSpPr>
      <dsp:spPr>
        <a:xfrm>
          <a:off x="2192839" y="3859613"/>
          <a:ext cx="91440" cy="328858"/>
        </a:xfrm>
        <a:custGeom>
          <a:avLst/>
          <a:gdLst/>
          <a:ahLst/>
          <a:cxnLst/>
          <a:rect l="0" t="0" r="0" b="0"/>
          <a:pathLst>
            <a:path>
              <a:moveTo>
                <a:pt x="45720" y="0"/>
              </a:moveTo>
              <a:lnTo>
                <a:pt x="45720" y="328858"/>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505408-E45C-4CD2-B185-2129D9B9E0F9}">
      <dsp:nvSpPr>
        <dsp:cNvPr id="0" name=""/>
        <dsp:cNvSpPr/>
      </dsp:nvSpPr>
      <dsp:spPr>
        <a:xfrm>
          <a:off x="2192839" y="2812732"/>
          <a:ext cx="91440" cy="328858"/>
        </a:xfrm>
        <a:custGeom>
          <a:avLst/>
          <a:gdLst/>
          <a:ahLst/>
          <a:cxnLst/>
          <a:rect l="0" t="0" r="0" b="0"/>
          <a:pathLst>
            <a:path>
              <a:moveTo>
                <a:pt x="45720" y="0"/>
              </a:moveTo>
              <a:lnTo>
                <a:pt x="45720" y="328858"/>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EF894DBA-EF9D-4318-AFCB-23A68A170A60}">
      <dsp:nvSpPr>
        <dsp:cNvPr id="0" name=""/>
        <dsp:cNvSpPr/>
      </dsp:nvSpPr>
      <dsp:spPr>
        <a:xfrm>
          <a:off x="2238559" y="1765851"/>
          <a:ext cx="1382020" cy="328858"/>
        </a:xfrm>
        <a:custGeom>
          <a:avLst/>
          <a:gdLst/>
          <a:ahLst/>
          <a:cxnLst/>
          <a:rect l="0" t="0" r="0" b="0"/>
          <a:pathLst>
            <a:path>
              <a:moveTo>
                <a:pt x="1382020" y="0"/>
              </a:moveTo>
              <a:lnTo>
                <a:pt x="1382020" y="224107"/>
              </a:lnTo>
              <a:lnTo>
                <a:pt x="0" y="224107"/>
              </a:lnTo>
              <a:lnTo>
                <a:pt x="0" y="328858"/>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50E9FFC0-CBFD-4F7C-8FA2-D6DAF69439D0}">
      <dsp:nvSpPr>
        <dsp:cNvPr id="0" name=""/>
        <dsp:cNvSpPr/>
      </dsp:nvSpPr>
      <dsp:spPr>
        <a:xfrm>
          <a:off x="810818" y="3859613"/>
          <a:ext cx="91440" cy="328858"/>
        </a:xfrm>
        <a:custGeom>
          <a:avLst/>
          <a:gdLst/>
          <a:ahLst/>
          <a:cxnLst/>
          <a:rect l="0" t="0" r="0" b="0"/>
          <a:pathLst>
            <a:path>
              <a:moveTo>
                <a:pt x="45720" y="0"/>
              </a:moveTo>
              <a:lnTo>
                <a:pt x="45720" y="328858"/>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4E2849A6-4A1F-45D3-A41D-01A2F1147D46}">
      <dsp:nvSpPr>
        <dsp:cNvPr id="0" name=""/>
        <dsp:cNvSpPr/>
      </dsp:nvSpPr>
      <dsp:spPr>
        <a:xfrm>
          <a:off x="810818" y="2812732"/>
          <a:ext cx="91440" cy="328858"/>
        </a:xfrm>
        <a:custGeom>
          <a:avLst/>
          <a:gdLst/>
          <a:ahLst/>
          <a:cxnLst/>
          <a:rect l="0" t="0" r="0" b="0"/>
          <a:pathLst>
            <a:path>
              <a:moveTo>
                <a:pt x="45720" y="0"/>
              </a:moveTo>
              <a:lnTo>
                <a:pt x="45720" y="328858"/>
              </a:lnTo>
            </a:path>
          </a:pathLst>
        </a:custGeom>
        <a:noFill/>
        <a:ln w="19050" cap="flat" cmpd="sng" algn="ctr">
          <a:solidFill>
            <a:schemeClr val="accent4">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9D73068-2C90-4531-BE9B-45455C019377}">
      <dsp:nvSpPr>
        <dsp:cNvPr id="0" name=""/>
        <dsp:cNvSpPr/>
      </dsp:nvSpPr>
      <dsp:spPr>
        <a:xfrm>
          <a:off x="856538" y="1765851"/>
          <a:ext cx="2764041" cy="328858"/>
        </a:xfrm>
        <a:custGeom>
          <a:avLst/>
          <a:gdLst/>
          <a:ahLst/>
          <a:cxnLst/>
          <a:rect l="0" t="0" r="0" b="0"/>
          <a:pathLst>
            <a:path>
              <a:moveTo>
                <a:pt x="2764041" y="0"/>
              </a:moveTo>
              <a:lnTo>
                <a:pt x="2764041" y="224107"/>
              </a:lnTo>
              <a:lnTo>
                <a:pt x="0" y="224107"/>
              </a:lnTo>
              <a:lnTo>
                <a:pt x="0" y="328858"/>
              </a:lnTo>
            </a:path>
          </a:pathLst>
        </a:custGeom>
        <a:noFill/>
        <a:ln w="19050" cap="flat" cmpd="sng" algn="ctr">
          <a:solidFill>
            <a:schemeClr val="accent3">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E2AF7F-10D1-4C5B-BAE8-B831503B80B1}">
      <dsp:nvSpPr>
        <dsp:cNvPr id="0" name=""/>
        <dsp:cNvSpPr/>
      </dsp:nvSpPr>
      <dsp:spPr>
        <a:xfrm>
          <a:off x="3620580" y="718971"/>
          <a:ext cx="2874294" cy="328858"/>
        </a:xfrm>
        <a:custGeom>
          <a:avLst/>
          <a:gdLst/>
          <a:ahLst/>
          <a:cxnLst/>
          <a:rect l="0" t="0" r="0" b="0"/>
          <a:pathLst>
            <a:path>
              <a:moveTo>
                <a:pt x="2874294" y="0"/>
              </a:moveTo>
              <a:lnTo>
                <a:pt x="2874294" y="224107"/>
              </a:lnTo>
              <a:lnTo>
                <a:pt x="0" y="224107"/>
              </a:lnTo>
              <a:lnTo>
                <a:pt x="0" y="328858"/>
              </a:lnTo>
            </a:path>
          </a:pathLst>
        </a:custGeom>
        <a:noFill/>
        <a:ln w="19050" cap="flat" cmpd="sng" algn="ctr">
          <a:solidFill>
            <a:schemeClr val="accent2">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78F29DEF-D9A7-4986-945D-ABD6F9393B15}">
      <dsp:nvSpPr>
        <dsp:cNvPr id="0" name=""/>
        <dsp:cNvSpPr/>
      </dsp:nvSpPr>
      <dsp:spPr>
        <a:xfrm>
          <a:off x="5929503" y="948"/>
          <a:ext cx="1130744" cy="718022"/>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03E32E3-D4EE-4FD2-943A-5978A78C31B6}">
      <dsp:nvSpPr>
        <dsp:cNvPr id="0" name=""/>
        <dsp:cNvSpPr/>
      </dsp:nvSpPr>
      <dsp:spPr>
        <a:xfrm>
          <a:off x="6055141" y="120304"/>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Mechanical event </a:t>
          </a:r>
          <a:endParaRPr lang="ar-SA" sz="1600" kern="1200" dirty="0"/>
        </a:p>
      </dsp:txBody>
      <dsp:txXfrm>
        <a:off x="6076171" y="141334"/>
        <a:ext cx="1088684" cy="675962"/>
      </dsp:txXfrm>
    </dsp:sp>
    <dsp:sp modelId="{6B662DE3-BC57-4B01-938E-2BF0A32B327B}">
      <dsp:nvSpPr>
        <dsp:cNvPr id="0" name=""/>
        <dsp:cNvSpPr/>
      </dsp:nvSpPr>
      <dsp:spPr>
        <a:xfrm>
          <a:off x="3055208" y="1047829"/>
          <a:ext cx="1130744" cy="71802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93DAE6F-91A7-4FF6-A22E-DB0C4881235B}">
      <dsp:nvSpPr>
        <dsp:cNvPr id="0" name=""/>
        <dsp:cNvSpPr/>
      </dsp:nvSpPr>
      <dsp:spPr>
        <a:xfrm>
          <a:off x="3180846" y="1167185"/>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Ventricular diastole</a:t>
          </a:r>
          <a:endParaRPr lang="ar-SA" sz="1600" kern="1200" dirty="0"/>
        </a:p>
      </dsp:txBody>
      <dsp:txXfrm>
        <a:off x="3201876" y="1188215"/>
        <a:ext cx="1088684" cy="675962"/>
      </dsp:txXfrm>
    </dsp:sp>
    <dsp:sp modelId="{F5B1B71A-CAFE-43B8-95CD-CE8D3369DC4A}">
      <dsp:nvSpPr>
        <dsp:cNvPr id="0" name=""/>
        <dsp:cNvSpPr/>
      </dsp:nvSpPr>
      <dsp:spPr>
        <a:xfrm>
          <a:off x="291166" y="2094709"/>
          <a:ext cx="1130744" cy="71802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2581EE43-67CE-4360-9D0F-B7D4F0B0BA77}">
      <dsp:nvSpPr>
        <dsp:cNvPr id="0" name=""/>
        <dsp:cNvSpPr/>
      </dsp:nvSpPr>
      <dsp:spPr>
        <a:xfrm>
          <a:off x="416804" y="2214066"/>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45720" tIns="45720" rIns="45720" bIns="45720" numCol="1" spcCol="1270" anchor="ctr" anchorCtr="0">
          <a:noAutofit/>
        </a:bodyPr>
        <a:lstStyle/>
        <a:p>
          <a:pPr marL="0" lvl="0" indent="0" algn="ctr" defTabSz="533400" rtl="1">
            <a:lnSpc>
              <a:spcPct val="90000"/>
            </a:lnSpc>
            <a:spcBef>
              <a:spcPct val="0"/>
            </a:spcBef>
            <a:spcAft>
              <a:spcPct val="35000"/>
            </a:spcAft>
            <a:buNone/>
          </a:pPr>
          <a:r>
            <a:rPr lang="en-US" sz="1200" kern="1200" dirty="0" err="1"/>
            <a:t>Protodiastole</a:t>
          </a:r>
          <a:r>
            <a:rPr lang="en-US" sz="1200" kern="1200" dirty="0"/>
            <a:t>*</a:t>
          </a:r>
          <a:endParaRPr lang="ar-SA" sz="1200" kern="1200" dirty="0"/>
        </a:p>
      </dsp:txBody>
      <dsp:txXfrm>
        <a:off x="437834" y="2235096"/>
        <a:ext cx="1088684" cy="675962"/>
      </dsp:txXfrm>
    </dsp:sp>
    <dsp:sp modelId="{43CAD5C6-6240-4431-A5A6-45F63BF9CF9C}">
      <dsp:nvSpPr>
        <dsp:cNvPr id="0" name=""/>
        <dsp:cNvSpPr/>
      </dsp:nvSpPr>
      <dsp:spPr>
        <a:xfrm>
          <a:off x="291166" y="3141590"/>
          <a:ext cx="1130744" cy="7180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11C53BC-50C4-4A95-B796-912FB678878F}">
      <dsp:nvSpPr>
        <dsp:cNvPr id="0" name=""/>
        <dsp:cNvSpPr/>
      </dsp:nvSpPr>
      <dsp:spPr>
        <a:xfrm>
          <a:off x="416804" y="3260947"/>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Early ventricular diastole </a:t>
          </a:r>
          <a:endParaRPr lang="ar-SA" sz="1600" kern="1200" dirty="0"/>
        </a:p>
      </dsp:txBody>
      <dsp:txXfrm>
        <a:off x="437834" y="3281977"/>
        <a:ext cx="1088684" cy="675962"/>
      </dsp:txXfrm>
    </dsp:sp>
    <dsp:sp modelId="{65064A6B-2D58-4709-BC57-FFA63DD8CD0E}">
      <dsp:nvSpPr>
        <dsp:cNvPr id="0" name=""/>
        <dsp:cNvSpPr/>
      </dsp:nvSpPr>
      <dsp:spPr>
        <a:xfrm>
          <a:off x="291166" y="4188471"/>
          <a:ext cx="1130744" cy="7180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E0CFCC-F75F-4EFD-BF2D-8D244066CA01}">
      <dsp:nvSpPr>
        <dsp:cNvPr id="0" name=""/>
        <dsp:cNvSpPr/>
      </dsp:nvSpPr>
      <dsp:spPr>
        <a:xfrm>
          <a:off x="416804" y="4307827"/>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7</a:t>
          </a:r>
          <a:endParaRPr lang="ar-SA" sz="1600" kern="1200" dirty="0"/>
        </a:p>
      </dsp:txBody>
      <dsp:txXfrm>
        <a:off x="437834" y="4328857"/>
        <a:ext cx="1088684" cy="675962"/>
      </dsp:txXfrm>
    </dsp:sp>
    <dsp:sp modelId="{7D04E9A2-2AE7-4506-B439-F67D01E4B96A}">
      <dsp:nvSpPr>
        <dsp:cNvPr id="0" name=""/>
        <dsp:cNvSpPr/>
      </dsp:nvSpPr>
      <dsp:spPr>
        <a:xfrm>
          <a:off x="1673187" y="2094709"/>
          <a:ext cx="1130744" cy="71802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393FA8-CCB1-49F0-AD7F-2C1FF6B52EC1}">
      <dsp:nvSpPr>
        <dsp:cNvPr id="0" name=""/>
        <dsp:cNvSpPr/>
      </dsp:nvSpPr>
      <dsp:spPr>
        <a:xfrm>
          <a:off x="1798825" y="2214066"/>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en-US" sz="1400" kern="1200" dirty="0"/>
            <a:t>Isometric relaxation phase </a:t>
          </a:r>
          <a:endParaRPr lang="ar-SA" sz="1400" kern="1200" dirty="0"/>
        </a:p>
      </dsp:txBody>
      <dsp:txXfrm>
        <a:off x="1819855" y="2235096"/>
        <a:ext cx="1088684" cy="675962"/>
      </dsp:txXfrm>
    </dsp:sp>
    <dsp:sp modelId="{8EDFFD8B-BAC7-4EFA-964F-7D76189451C7}">
      <dsp:nvSpPr>
        <dsp:cNvPr id="0" name=""/>
        <dsp:cNvSpPr/>
      </dsp:nvSpPr>
      <dsp:spPr>
        <a:xfrm>
          <a:off x="1673187" y="3141590"/>
          <a:ext cx="1130744" cy="7180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9386121-4032-4BBB-BA78-3D464B358CAD}">
      <dsp:nvSpPr>
        <dsp:cNvPr id="0" name=""/>
        <dsp:cNvSpPr/>
      </dsp:nvSpPr>
      <dsp:spPr>
        <a:xfrm>
          <a:off x="1798825" y="3260947"/>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Early ventricular diastole </a:t>
          </a:r>
          <a:endParaRPr lang="ar-SA" sz="1600" kern="1200" dirty="0"/>
        </a:p>
      </dsp:txBody>
      <dsp:txXfrm>
        <a:off x="1819855" y="3281977"/>
        <a:ext cx="1088684" cy="675962"/>
      </dsp:txXfrm>
    </dsp:sp>
    <dsp:sp modelId="{BD8A8D7D-6763-4AAD-85E5-08C6E3407031}">
      <dsp:nvSpPr>
        <dsp:cNvPr id="0" name=""/>
        <dsp:cNvSpPr/>
      </dsp:nvSpPr>
      <dsp:spPr>
        <a:xfrm>
          <a:off x="1673187" y="4188471"/>
          <a:ext cx="1130744" cy="7180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167517D-D341-475A-AC79-19A616CB867B}">
      <dsp:nvSpPr>
        <dsp:cNvPr id="0" name=""/>
        <dsp:cNvSpPr/>
      </dsp:nvSpPr>
      <dsp:spPr>
        <a:xfrm>
          <a:off x="1798825" y="4307827"/>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8</a:t>
          </a:r>
          <a:endParaRPr lang="ar-SA" sz="1600" kern="1200" dirty="0"/>
        </a:p>
      </dsp:txBody>
      <dsp:txXfrm>
        <a:off x="1819855" y="4328857"/>
        <a:ext cx="1088684" cy="675962"/>
      </dsp:txXfrm>
    </dsp:sp>
    <dsp:sp modelId="{2B84AC2F-8C0F-488E-8854-F6C3026B4B88}">
      <dsp:nvSpPr>
        <dsp:cNvPr id="0" name=""/>
        <dsp:cNvSpPr/>
      </dsp:nvSpPr>
      <dsp:spPr>
        <a:xfrm>
          <a:off x="3055208" y="2094709"/>
          <a:ext cx="1130744" cy="71802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01961DB-3BE0-456E-9429-C3046C094BFD}">
      <dsp:nvSpPr>
        <dsp:cNvPr id="0" name=""/>
        <dsp:cNvSpPr/>
      </dsp:nvSpPr>
      <dsp:spPr>
        <a:xfrm>
          <a:off x="3180846" y="2214066"/>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Rapid filling phase </a:t>
          </a:r>
          <a:endParaRPr lang="ar-SA" sz="1600" kern="1200" dirty="0"/>
        </a:p>
      </dsp:txBody>
      <dsp:txXfrm>
        <a:off x="3201876" y="2235096"/>
        <a:ext cx="1088684" cy="675962"/>
      </dsp:txXfrm>
    </dsp:sp>
    <dsp:sp modelId="{856E6AB8-EF99-4688-BA9A-1F948245AC1A}">
      <dsp:nvSpPr>
        <dsp:cNvPr id="0" name=""/>
        <dsp:cNvSpPr/>
      </dsp:nvSpPr>
      <dsp:spPr>
        <a:xfrm>
          <a:off x="3055208" y="3141590"/>
          <a:ext cx="1130744" cy="7180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C5513E1-F4F4-4539-BF3E-EDB4627BC8E6}">
      <dsp:nvSpPr>
        <dsp:cNvPr id="0" name=""/>
        <dsp:cNvSpPr/>
      </dsp:nvSpPr>
      <dsp:spPr>
        <a:xfrm>
          <a:off x="3180846" y="3260947"/>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Early ventricular diastole </a:t>
          </a:r>
          <a:endParaRPr lang="ar-SA" sz="1600" kern="1200" dirty="0"/>
        </a:p>
      </dsp:txBody>
      <dsp:txXfrm>
        <a:off x="3201876" y="3281977"/>
        <a:ext cx="1088684" cy="675962"/>
      </dsp:txXfrm>
    </dsp:sp>
    <dsp:sp modelId="{495DC997-E7B2-4ED0-9673-5987D1E9DC36}">
      <dsp:nvSpPr>
        <dsp:cNvPr id="0" name=""/>
        <dsp:cNvSpPr/>
      </dsp:nvSpPr>
      <dsp:spPr>
        <a:xfrm>
          <a:off x="3055208" y="4188471"/>
          <a:ext cx="1130744" cy="7180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CBE2530C-AAEE-494A-9C2C-76F4984EE488}">
      <dsp:nvSpPr>
        <dsp:cNvPr id="0" name=""/>
        <dsp:cNvSpPr/>
      </dsp:nvSpPr>
      <dsp:spPr>
        <a:xfrm>
          <a:off x="3180846" y="4307827"/>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1</a:t>
          </a:r>
          <a:endParaRPr lang="ar-SA" sz="1600" kern="1200" dirty="0"/>
        </a:p>
      </dsp:txBody>
      <dsp:txXfrm>
        <a:off x="3201876" y="4328857"/>
        <a:ext cx="1088684" cy="675962"/>
      </dsp:txXfrm>
    </dsp:sp>
    <dsp:sp modelId="{2007355C-8768-40C7-BE49-88ABA7CB855D}">
      <dsp:nvSpPr>
        <dsp:cNvPr id="0" name=""/>
        <dsp:cNvSpPr/>
      </dsp:nvSpPr>
      <dsp:spPr>
        <a:xfrm>
          <a:off x="4437229" y="2094709"/>
          <a:ext cx="1130744" cy="71802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F1E4A59-6A95-478D-844E-0F5EF008ECEF}">
      <dsp:nvSpPr>
        <dsp:cNvPr id="0" name=""/>
        <dsp:cNvSpPr/>
      </dsp:nvSpPr>
      <dsp:spPr>
        <a:xfrm>
          <a:off x="4562867" y="2214066"/>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Reduced (slow)filling phase </a:t>
          </a:r>
          <a:endParaRPr lang="ar-SA" sz="1600" kern="1200" dirty="0"/>
        </a:p>
      </dsp:txBody>
      <dsp:txXfrm>
        <a:off x="4583897" y="2235096"/>
        <a:ext cx="1088684" cy="675962"/>
      </dsp:txXfrm>
    </dsp:sp>
    <dsp:sp modelId="{9C7DDBC5-D57D-4858-AF5E-8D84E8F1EEF2}">
      <dsp:nvSpPr>
        <dsp:cNvPr id="0" name=""/>
        <dsp:cNvSpPr/>
      </dsp:nvSpPr>
      <dsp:spPr>
        <a:xfrm>
          <a:off x="4437229" y="3141590"/>
          <a:ext cx="1130744" cy="7180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6E3FF51-B3E4-4487-AF3F-5D5B8F8FCD43}">
      <dsp:nvSpPr>
        <dsp:cNvPr id="0" name=""/>
        <dsp:cNvSpPr/>
      </dsp:nvSpPr>
      <dsp:spPr>
        <a:xfrm>
          <a:off x="4562867" y="3260947"/>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Mid  ventricular diastole </a:t>
          </a:r>
          <a:endParaRPr lang="ar-SA" sz="1600" kern="1200" dirty="0"/>
        </a:p>
      </dsp:txBody>
      <dsp:txXfrm>
        <a:off x="4583897" y="3281977"/>
        <a:ext cx="1088684" cy="675962"/>
      </dsp:txXfrm>
    </dsp:sp>
    <dsp:sp modelId="{9FC97050-173C-490F-A7D4-52B7F92CB677}">
      <dsp:nvSpPr>
        <dsp:cNvPr id="0" name=""/>
        <dsp:cNvSpPr/>
      </dsp:nvSpPr>
      <dsp:spPr>
        <a:xfrm>
          <a:off x="4437229" y="4188471"/>
          <a:ext cx="1130744" cy="7180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B9291E4-3FB3-49C1-B2EA-72C6193601D4}">
      <dsp:nvSpPr>
        <dsp:cNvPr id="0" name=""/>
        <dsp:cNvSpPr/>
      </dsp:nvSpPr>
      <dsp:spPr>
        <a:xfrm>
          <a:off x="4562867" y="4307827"/>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2</a:t>
          </a:r>
          <a:endParaRPr lang="ar-SA" sz="1600" kern="1200" dirty="0"/>
        </a:p>
      </dsp:txBody>
      <dsp:txXfrm>
        <a:off x="4583897" y="4328857"/>
        <a:ext cx="1088684" cy="675962"/>
      </dsp:txXfrm>
    </dsp:sp>
    <dsp:sp modelId="{D4F6BDE9-2522-40C4-9059-9C464CD73A8C}">
      <dsp:nvSpPr>
        <dsp:cNvPr id="0" name=""/>
        <dsp:cNvSpPr/>
      </dsp:nvSpPr>
      <dsp:spPr>
        <a:xfrm>
          <a:off x="5819250" y="2094709"/>
          <a:ext cx="1130744" cy="71802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3B2722B-A418-45EF-A2A4-9B01AEDC3421}">
      <dsp:nvSpPr>
        <dsp:cNvPr id="0" name=""/>
        <dsp:cNvSpPr/>
      </dsp:nvSpPr>
      <dsp:spPr>
        <a:xfrm>
          <a:off x="5944888" y="2214066"/>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Atrial systole</a:t>
          </a:r>
          <a:endParaRPr lang="ar-SA" sz="1600" kern="1200" dirty="0"/>
        </a:p>
      </dsp:txBody>
      <dsp:txXfrm>
        <a:off x="5965918" y="2235096"/>
        <a:ext cx="1088684" cy="675962"/>
      </dsp:txXfrm>
    </dsp:sp>
    <dsp:sp modelId="{3EDCD4AD-02C0-444E-B451-DD3CCE312480}">
      <dsp:nvSpPr>
        <dsp:cNvPr id="0" name=""/>
        <dsp:cNvSpPr/>
      </dsp:nvSpPr>
      <dsp:spPr>
        <a:xfrm>
          <a:off x="5819250" y="3141590"/>
          <a:ext cx="1130744" cy="7180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C90C644-BCC1-426C-A807-4F598A1E7585}">
      <dsp:nvSpPr>
        <dsp:cNvPr id="0" name=""/>
        <dsp:cNvSpPr/>
      </dsp:nvSpPr>
      <dsp:spPr>
        <a:xfrm>
          <a:off x="5944888" y="3260947"/>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Late ventricular diastole </a:t>
          </a:r>
          <a:endParaRPr lang="ar-SA" sz="1600" kern="1200" dirty="0"/>
        </a:p>
      </dsp:txBody>
      <dsp:txXfrm>
        <a:off x="5965918" y="3281977"/>
        <a:ext cx="1088684" cy="675962"/>
      </dsp:txXfrm>
    </dsp:sp>
    <dsp:sp modelId="{E23EFBFD-50D6-4DBF-9368-1812D4970F61}">
      <dsp:nvSpPr>
        <dsp:cNvPr id="0" name=""/>
        <dsp:cNvSpPr/>
      </dsp:nvSpPr>
      <dsp:spPr>
        <a:xfrm>
          <a:off x="5819250" y="4188471"/>
          <a:ext cx="1130744" cy="7180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C8A33BD-0707-40B4-B749-4AC4F7DD2E1E}">
      <dsp:nvSpPr>
        <dsp:cNvPr id="0" name=""/>
        <dsp:cNvSpPr/>
      </dsp:nvSpPr>
      <dsp:spPr>
        <a:xfrm>
          <a:off x="5944888" y="4307827"/>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3</a:t>
          </a:r>
          <a:endParaRPr lang="ar-SA" sz="1600" kern="1200" dirty="0"/>
        </a:p>
      </dsp:txBody>
      <dsp:txXfrm>
        <a:off x="5965918" y="4328857"/>
        <a:ext cx="1088684" cy="675962"/>
      </dsp:txXfrm>
    </dsp:sp>
    <dsp:sp modelId="{A6F064F5-FD3B-4568-AF10-4720CA6C1A04}">
      <dsp:nvSpPr>
        <dsp:cNvPr id="0" name=""/>
        <dsp:cNvSpPr/>
      </dsp:nvSpPr>
      <dsp:spPr>
        <a:xfrm>
          <a:off x="8803798" y="1047829"/>
          <a:ext cx="1130744" cy="718022"/>
        </a:xfrm>
        <a:prstGeom prst="roundRect">
          <a:avLst>
            <a:gd name="adj" fmla="val 1000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14250AB-7E67-4215-A6DC-961D3B7ED9B5}">
      <dsp:nvSpPr>
        <dsp:cNvPr id="0" name=""/>
        <dsp:cNvSpPr/>
      </dsp:nvSpPr>
      <dsp:spPr>
        <a:xfrm>
          <a:off x="8929436" y="1167185"/>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Ventricular systole </a:t>
          </a:r>
          <a:endParaRPr lang="ar-SA" sz="1600" kern="1200" dirty="0"/>
        </a:p>
      </dsp:txBody>
      <dsp:txXfrm>
        <a:off x="8950466" y="1188215"/>
        <a:ext cx="1088684" cy="675962"/>
      </dsp:txXfrm>
    </dsp:sp>
    <dsp:sp modelId="{E0C35BF7-FCFB-4355-9F9B-6D72ED27114D}">
      <dsp:nvSpPr>
        <dsp:cNvPr id="0" name=""/>
        <dsp:cNvSpPr/>
      </dsp:nvSpPr>
      <dsp:spPr>
        <a:xfrm>
          <a:off x="7201271" y="2094709"/>
          <a:ext cx="1130744" cy="71802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D8045F72-C1B0-4E90-89FC-ED5E75259190}">
      <dsp:nvSpPr>
        <dsp:cNvPr id="0" name=""/>
        <dsp:cNvSpPr/>
      </dsp:nvSpPr>
      <dsp:spPr>
        <a:xfrm>
          <a:off x="7326909" y="2214066"/>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Isometric contraction phase</a:t>
          </a:r>
          <a:endParaRPr lang="ar-SA" sz="1600" kern="1200" dirty="0"/>
        </a:p>
      </dsp:txBody>
      <dsp:txXfrm>
        <a:off x="7347939" y="2235096"/>
        <a:ext cx="1088684" cy="675962"/>
      </dsp:txXfrm>
    </dsp:sp>
    <dsp:sp modelId="{2689A3E5-AA11-47D3-8D50-FA476D0205C9}">
      <dsp:nvSpPr>
        <dsp:cNvPr id="0" name=""/>
        <dsp:cNvSpPr/>
      </dsp:nvSpPr>
      <dsp:spPr>
        <a:xfrm>
          <a:off x="7201271" y="3141590"/>
          <a:ext cx="1130744" cy="7180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5753FF4A-EF08-44A0-931B-EBCE1EFBC4F2}">
      <dsp:nvSpPr>
        <dsp:cNvPr id="0" name=""/>
        <dsp:cNvSpPr/>
      </dsp:nvSpPr>
      <dsp:spPr>
        <a:xfrm>
          <a:off x="7326909" y="3260947"/>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4</a:t>
          </a:r>
          <a:endParaRPr lang="ar-SA" sz="1600" kern="1200" dirty="0"/>
        </a:p>
      </dsp:txBody>
      <dsp:txXfrm>
        <a:off x="7347939" y="3281977"/>
        <a:ext cx="1088684" cy="675962"/>
      </dsp:txXfrm>
    </dsp:sp>
    <dsp:sp modelId="{C9AE7964-CC46-4EBE-9A09-D3A6991F83B1}">
      <dsp:nvSpPr>
        <dsp:cNvPr id="0" name=""/>
        <dsp:cNvSpPr/>
      </dsp:nvSpPr>
      <dsp:spPr>
        <a:xfrm>
          <a:off x="8583291" y="2094709"/>
          <a:ext cx="1130744" cy="718022"/>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BA5C7932-F71A-414A-9393-EEE3D88E920A}">
      <dsp:nvSpPr>
        <dsp:cNvPr id="0" name=""/>
        <dsp:cNvSpPr/>
      </dsp:nvSpPr>
      <dsp:spPr>
        <a:xfrm>
          <a:off x="8708930" y="2214066"/>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Rapid ejection phase</a:t>
          </a:r>
          <a:endParaRPr lang="ar-SA" sz="1600" kern="1200" dirty="0"/>
        </a:p>
      </dsp:txBody>
      <dsp:txXfrm>
        <a:off x="8729960" y="2235096"/>
        <a:ext cx="1088684" cy="675962"/>
      </dsp:txXfrm>
    </dsp:sp>
    <dsp:sp modelId="{66998F1A-F3A8-472D-8715-469205E84D97}">
      <dsp:nvSpPr>
        <dsp:cNvPr id="0" name=""/>
        <dsp:cNvSpPr/>
      </dsp:nvSpPr>
      <dsp:spPr>
        <a:xfrm>
          <a:off x="8583291" y="3141590"/>
          <a:ext cx="1130744" cy="7180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FB38BB2-87B8-404C-BADF-2D9BA4A18FF1}">
      <dsp:nvSpPr>
        <dsp:cNvPr id="0" name=""/>
        <dsp:cNvSpPr/>
      </dsp:nvSpPr>
      <dsp:spPr>
        <a:xfrm>
          <a:off x="8708930" y="3260947"/>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5</a:t>
          </a:r>
          <a:endParaRPr lang="ar-SA" sz="1600" kern="1200" dirty="0"/>
        </a:p>
      </dsp:txBody>
      <dsp:txXfrm>
        <a:off x="8729960" y="3281977"/>
        <a:ext cx="1088684" cy="675962"/>
      </dsp:txXfrm>
    </dsp:sp>
    <dsp:sp modelId="{56029AB0-01B8-46CA-9404-94DA7AD48538}">
      <dsp:nvSpPr>
        <dsp:cNvPr id="0" name=""/>
        <dsp:cNvSpPr/>
      </dsp:nvSpPr>
      <dsp:spPr>
        <a:xfrm>
          <a:off x="9965312" y="2094709"/>
          <a:ext cx="1571757" cy="838449"/>
        </a:xfrm>
        <a:prstGeom prst="roundRect">
          <a:avLst>
            <a:gd name="adj" fmla="val 10000"/>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CB226EE-61FF-49F0-B277-83B0EE1CDF6D}">
      <dsp:nvSpPr>
        <dsp:cNvPr id="0" name=""/>
        <dsp:cNvSpPr/>
      </dsp:nvSpPr>
      <dsp:spPr>
        <a:xfrm>
          <a:off x="10090951" y="2214066"/>
          <a:ext cx="1571757" cy="838449"/>
        </a:xfrm>
        <a:prstGeom prst="roundRect">
          <a:avLst>
            <a:gd name="adj" fmla="val 10000"/>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3340" tIns="53340" rIns="53340" bIns="53340" numCol="1" spcCol="1270" anchor="ctr" anchorCtr="0">
          <a:noAutofit/>
        </a:bodyPr>
        <a:lstStyle/>
        <a:p>
          <a:pPr marL="0" lvl="0" indent="0" algn="ctr" defTabSz="622300" rtl="1">
            <a:lnSpc>
              <a:spcPct val="90000"/>
            </a:lnSpc>
            <a:spcBef>
              <a:spcPct val="0"/>
            </a:spcBef>
            <a:spcAft>
              <a:spcPct val="35000"/>
            </a:spcAft>
            <a:buNone/>
          </a:pPr>
          <a:r>
            <a:rPr lang="en-US" sz="1400" kern="1200" dirty="0"/>
            <a:t>Reduced(slow)ejection phase</a:t>
          </a:r>
          <a:endParaRPr lang="ar-SA" sz="1400" kern="1200" dirty="0"/>
        </a:p>
      </dsp:txBody>
      <dsp:txXfrm>
        <a:off x="10115508" y="2238623"/>
        <a:ext cx="1522643" cy="789335"/>
      </dsp:txXfrm>
    </dsp:sp>
    <dsp:sp modelId="{29BAFB3A-14F6-45C5-A438-CB92494E1F74}">
      <dsp:nvSpPr>
        <dsp:cNvPr id="0" name=""/>
        <dsp:cNvSpPr/>
      </dsp:nvSpPr>
      <dsp:spPr>
        <a:xfrm>
          <a:off x="10185819" y="3262017"/>
          <a:ext cx="1130744" cy="718022"/>
        </a:xfrm>
        <a:prstGeom prst="roundRect">
          <a:avLst>
            <a:gd name="adj" fmla="val 10000"/>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85FB9EE-07EF-4120-B84F-7FEDC2FBC379}">
      <dsp:nvSpPr>
        <dsp:cNvPr id="0" name=""/>
        <dsp:cNvSpPr/>
      </dsp:nvSpPr>
      <dsp:spPr>
        <a:xfrm>
          <a:off x="10311457" y="3381373"/>
          <a:ext cx="1130744" cy="718022"/>
        </a:xfrm>
        <a:prstGeom prst="roundRect">
          <a:avLst>
            <a:gd name="adj" fmla="val 10000"/>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60960" tIns="60960" rIns="60960" bIns="60960" numCol="1" spcCol="1270" anchor="ctr" anchorCtr="0">
          <a:noAutofit/>
        </a:bodyPr>
        <a:lstStyle/>
        <a:p>
          <a:pPr marL="0" lvl="0" indent="0" algn="ctr" defTabSz="711200" rtl="1">
            <a:lnSpc>
              <a:spcPct val="90000"/>
            </a:lnSpc>
            <a:spcBef>
              <a:spcPct val="0"/>
            </a:spcBef>
            <a:spcAft>
              <a:spcPct val="35000"/>
            </a:spcAft>
            <a:buNone/>
          </a:pPr>
          <a:r>
            <a:rPr lang="en-US" sz="1600" kern="1200" dirty="0"/>
            <a:t>6</a:t>
          </a:r>
          <a:endParaRPr lang="ar-SA" sz="1600" kern="1200" dirty="0"/>
        </a:p>
      </dsp:txBody>
      <dsp:txXfrm>
        <a:off x="10332487" y="3402403"/>
        <a:ext cx="1088684" cy="675962"/>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1D0FAA4-539C-0C42-9C32-ADD2C23190F6}">
      <dsp:nvSpPr>
        <dsp:cNvPr id="0" name=""/>
        <dsp:cNvSpPr/>
      </dsp:nvSpPr>
      <dsp:spPr>
        <a:xfrm rot="5400000">
          <a:off x="223030" y="1312021"/>
          <a:ext cx="947696" cy="478446"/>
        </a:xfrm>
        <a:prstGeom prst="bentUpArrow">
          <a:avLst>
            <a:gd name="adj1" fmla="val 32840"/>
            <a:gd name="adj2" fmla="val 25000"/>
            <a:gd name="adj3" fmla="val 3578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AD3813-15F8-154A-BEB5-F3CF1770F61A}">
      <dsp:nvSpPr>
        <dsp:cNvPr id="0" name=""/>
        <dsp:cNvSpPr/>
      </dsp:nvSpPr>
      <dsp:spPr>
        <a:xfrm>
          <a:off x="342870" y="49557"/>
          <a:ext cx="1969204" cy="1116702"/>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mn-lt"/>
              <a:cs typeface="Calibri"/>
            </a:rPr>
            <a:t>↓Aortic pressure</a:t>
          </a:r>
          <a:endParaRPr lang="en-US" sz="1800" kern="1200" dirty="0">
            <a:latin typeface="+mn-lt"/>
          </a:endParaRPr>
        </a:p>
      </dsp:txBody>
      <dsp:txXfrm>
        <a:off x="397393" y="104080"/>
        <a:ext cx="1860158" cy="1007656"/>
      </dsp:txXfrm>
    </dsp:sp>
    <dsp:sp modelId="{772B2C4F-FBD9-D54B-AE3B-FE992B694114}">
      <dsp:nvSpPr>
        <dsp:cNvPr id="0" name=""/>
        <dsp:cNvSpPr/>
      </dsp:nvSpPr>
      <dsp:spPr>
        <a:xfrm>
          <a:off x="2587132" y="121564"/>
          <a:ext cx="1160315" cy="902568"/>
        </a:xfrm>
        <a:prstGeom prst="rect">
          <a:avLst/>
        </a:prstGeom>
        <a:noFill/>
        <a:ln>
          <a:noFill/>
        </a:ln>
        <a:effectLst/>
      </dsp:spPr>
      <dsp:style>
        <a:lnRef idx="0">
          <a:scrgbClr r="0" g="0" b="0"/>
        </a:lnRef>
        <a:fillRef idx="0">
          <a:scrgbClr r="0" g="0" b="0"/>
        </a:fillRef>
        <a:effectRef idx="0">
          <a:scrgbClr r="0" g="0" b="0"/>
        </a:effectRef>
        <a:fontRef idx="minor"/>
      </dsp:style>
    </dsp:sp>
    <dsp:sp modelId="{5072851B-6741-614B-96E8-2160E17DAC9D}">
      <dsp:nvSpPr>
        <dsp:cNvPr id="0" name=""/>
        <dsp:cNvSpPr/>
      </dsp:nvSpPr>
      <dsp:spPr>
        <a:xfrm rot="5400000">
          <a:off x="931815" y="2614604"/>
          <a:ext cx="945858" cy="505236"/>
        </a:xfrm>
        <a:prstGeom prst="bentUpArrow">
          <a:avLst>
            <a:gd name="adj1" fmla="val 32840"/>
            <a:gd name="adj2" fmla="val 25000"/>
            <a:gd name="adj3" fmla="val 3578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BEF489EE-CD0A-3747-B909-E9D4E5973792}">
      <dsp:nvSpPr>
        <dsp:cNvPr id="0" name=""/>
        <dsp:cNvSpPr/>
      </dsp:nvSpPr>
      <dsp:spPr>
        <a:xfrm>
          <a:off x="946788" y="1284351"/>
          <a:ext cx="1970576" cy="1116702"/>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latin typeface="+mn-lt"/>
              <a:cs typeface="Calibri" pitchFamily="34" charset="0"/>
            </a:rPr>
            <a:t>Dicrotic notch (incisura): </a:t>
          </a:r>
          <a:endParaRPr lang="en-US" sz="1800" b="1" kern="1200" dirty="0">
            <a:latin typeface="+mn-lt"/>
          </a:endParaRPr>
        </a:p>
      </dsp:txBody>
      <dsp:txXfrm>
        <a:off x="1001311" y="1338874"/>
        <a:ext cx="1861530" cy="1007656"/>
      </dsp:txXfrm>
    </dsp:sp>
    <dsp:sp modelId="{F2229D45-3A4B-FA4B-96AF-45ADA807972F}">
      <dsp:nvSpPr>
        <dsp:cNvPr id="0" name=""/>
        <dsp:cNvSpPr/>
      </dsp:nvSpPr>
      <dsp:spPr>
        <a:xfrm>
          <a:off x="2996453" y="1345708"/>
          <a:ext cx="1160315" cy="902568"/>
        </a:xfrm>
        <a:prstGeom prst="rect">
          <a:avLst/>
        </a:prstGeom>
        <a:noFill/>
        <a:ln>
          <a:noFill/>
        </a:ln>
        <a:effectLst/>
      </dsp:spPr>
      <dsp:style>
        <a:lnRef idx="0">
          <a:scrgbClr r="0" g="0" b="0"/>
        </a:lnRef>
        <a:fillRef idx="0">
          <a:scrgbClr r="0" g="0" b="0"/>
        </a:fillRef>
        <a:effectRef idx="0">
          <a:scrgbClr r="0" g="0" b="0"/>
        </a:effectRef>
        <a:fontRef idx="minor"/>
      </dsp:style>
    </dsp:sp>
    <dsp:sp modelId="{0392F6D3-6F59-C442-BACC-C9653907314A}">
      <dsp:nvSpPr>
        <dsp:cNvPr id="0" name=""/>
        <dsp:cNvSpPr/>
      </dsp:nvSpPr>
      <dsp:spPr>
        <a:xfrm rot="5400000">
          <a:off x="1688325" y="3802265"/>
          <a:ext cx="947696" cy="580026"/>
        </a:xfrm>
        <a:prstGeom prst="bentUpArrow">
          <a:avLst>
            <a:gd name="adj1" fmla="val 32840"/>
            <a:gd name="adj2" fmla="val 25000"/>
            <a:gd name="adj3" fmla="val 35780"/>
          </a:avLst>
        </a:prstGeom>
        <a:solidFill>
          <a:schemeClr val="accent2">
            <a:tint val="50000"/>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4F482D6F-8440-CD4F-9039-64C7D170D6FF}">
      <dsp:nvSpPr>
        <dsp:cNvPr id="0" name=""/>
        <dsp:cNvSpPr/>
      </dsp:nvSpPr>
      <dsp:spPr>
        <a:xfrm>
          <a:off x="1656191" y="2520247"/>
          <a:ext cx="1969204" cy="1116702"/>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dirty="0"/>
            <a:t>Dicrotic wave</a:t>
          </a:r>
        </a:p>
      </dsp:txBody>
      <dsp:txXfrm>
        <a:off x="1710714" y="2574770"/>
        <a:ext cx="1860158" cy="1007656"/>
      </dsp:txXfrm>
    </dsp:sp>
    <dsp:sp modelId="{BF85E698-EAC8-2C44-B747-50F96DE40DBC}">
      <dsp:nvSpPr>
        <dsp:cNvPr id="0" name=""/>
        <dsp:cNvSpPr/>
      </dsp:nvSpPr>
      <dsp:spPr>
        <a:xfrm>
          <a:off x="3949589" y="2569844"/>
          <a:ext cx="1160315" cy="902568"/>
        </a:xfrm>
        <a:prstGeom prst="rect">
          <a:avLst/>
        </a:prstGeom>
        <a:noFill/>
        <a:ln>
          <a:noFill/>
        </a:ln>
        <a:effectLst/>
      </dsp:spPr>
      <dsp:style>
        <a:lnRef idx="0">
          <a:scrgbClr r="0" g="0" b="0"/>
        </a:lnRef>
        <a:fillRef idx="0">
          <a:scrgbClr r="0" g="0" b="0"/>
        </a:fillRef>
        <a:effectRef idx="0">
          <a:scrgbClr r="0" g="0" b="0"/>
        </a:effectRef>
        <a:fontRef idx="minor"/>
      </dsp:style>
    </dsp:sp>
    <dsp:sp modelId="{6F699C81-9BA9-3048-9D59-432DB20B0FC1}">
      <dsp:nvSpPr>
        <dsp:cNvPr id="0" name=""/>
        <dsp:cNvSpPr/>
      </dsp:nvSpPr>
      <dsp:spPr>
        <a:xfrm>
          <a:off x="2448265" y="3762444"/>
          <a:ext cx="1969204" cy="1116702"/>
        </a:xfrm>
        <a:prstGeom prst="roundRect">
          <a:avLst>
            <a:gd name="adj" fmla="val 16670"/>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68580" rIns="68580" bIns="68580" numCol="1" spcCol="1270" anchor="ctr" anchorCtr="0">
          <a:noAutofit/>
        </a:bodyPr>
        <a:lstStyle/>
        <a:p>
          <a:pPr marL="0" lvl="0" indent="0" algn="ctr" defTabSz="800100">
            <a:lnSpc>
              <a:spcPct val="90000"/>
            </a:lnSpc>
            <a:spcBef>
              <a:spcPct val="0"/>
            </a:spcBef>
            <a:spcAft>
              <a:spcPct val="35000"/>
            </a:spcAft>
            <a:buNone/>
          </a:pPr>
          <a:r>
            <a:rPr lang="en-US" sz="1800" b="1" kern="1200"/>
            <a:t>Slow </a:t>
          </a:r>
          <a:r>
            <a:rPr lang="en-US" sz="1800" b="1" kern="1200">
              <a:latin typeface="+mn-lt"/>
              <a:cs typeface="Calibri"/>
            </a:rPr>
            <a:t>↓</a:t>
          </a:r>
          <a:r>
            <a:rPr lang="en-US" sz="1800" b="1" kern="1200"/>
            <a:t> aortic press</a:t>
          </a:r>
          <a:endParaRPr lang="en-US" sz="1800" b="1" kern="1200" dirty="0"/>
        </a:p>
      </dsp:txBody>
      <dsp:txXfrm>
        <a:off x="2502788" y="3816967"/>
        <a:ext cx="1860158" cy="1007656"/>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D92E3A6-C6DE-4406-8A1F-613447743BA9}">
      <dsp:nvSpPr>
        <dsp:cNvPr id="0" name=""/>
        <dsp:cNvSpPr/>
      </dsp:nvSpPr>
      <dsp:spPr>
        <a:xfrm>
          <a:off x="2876310" y="407727"/>
          <a:ext cx="1352925" cy="7834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88950">
            <a:lnSpc>
              <a:spcPct val="90000"/>
            </a:lnSpc>
            <a:spcBef>
              <a:spcPct val="0"/>
            </a:spcBef>
            <a:spcAft>
              <a:spcPct val="15000"/>
            </a:spcAft>
            <a:buChar char="•"/>
          </a:pPr>
          <a:r>
            <a:rPr lang="en-US" sz="1100" kern="1200" spc="-10" dirty="0">
              <a:latin typeface="Arial"/>
              <a:cs typeface="Arial"/>
            </a:rPr>
            <a:t>Originates </a:t>
          </a:r>
          <a:r>
            <a:rPr lang="en-US" sz="1100" kern="1200" spc="-25" dirty="0">
              <a:latin typeface="Arial"/>
              <a:cs typeface="Arial"/>
            </a:rPr>
            <a:t>in SA- </a:t>
          </a:r>
          <a:r>
            <a:rPr lang="en-US" sz="1100" kern="1200" spc="-15" dirty="0">
              <a:latin typeface="Arial"/>
              <a:cs typeface="Arial"/>
            </a:rPr>
            <a:t>node </a:t>
          </a:r>
          <a:r>
            <a:rPr lang="en-US" sz="1100" kern="1200" spc="-10" dirty="0">
              <a:latin typeface="Arial"/>
              <a:cs typeface="Arial"/>
            </a:rPr>
            <a:t>at </a:t>
          </a:r>
          <a:r>
            <a:rPr lang="en-US" sz="1100" kern="1200" spc="5" dirty="0">
              <a:latin typeface="Arial"/>
              <a:cs typeface="Arial"/>
            </a:rPr>
            <a:t>time</a:t>
          </a:r>
          <a:r>
            <a:rPr lang="en-US" sz="1100" kern="1200" spc="254" dirty="0">
              <a:latin typeface="Arial"/>
              <a:cs typeface="Arial"/>
            </a:rPr>
            <a:t> </a:t>
          </a:r>
          <a:r>
            <a:rPr lang="en-US" sz="1100" kern="1200" dirty="0">
              <a:solidFill>
                <a:schemeClr val="accent4">
                  <a:lumMod val="75000"/>
                </a:schemeClr>
              </a:solidFill>
              <a:latin typeface="Arial"/>
              <a:cs typeface="Arial"/>
            </a:rPr>
            <a:t>zero</a:t>
          </a:r>
          <a:r>
            <a:rPr lang="en-US" sz="1100" kern="1200" dirty="0">
              <a:latin typeface="Arial"/>
              <a:cs typeface="Arial"/>
            </a:rPr>
            <a:t>.</a:t>
          </a:r>
          <a:endParaRPr lang="en-US" sz="1100" kern="1200" dirty="0"/>
        </a:p>
        <a:p>
          <a:pPr marL="57150" lvl="1" indent="-57150" algn="l" defTabSz="488950">
            <a:lnSpc>
              <a:spcPct val="90000"/>
            </a:lnSpc>
            <a:spcBef>
              <a:spcPct val="0"/>
            </a:spcBef>
            <a:spcAft>
              <a:spcPct val="15000"/>
            </a:spcAft>
            <a:buChar char="•"/>
          </a:pPr>
          <a:r>
            <a:rPr lang="en-US" sz="1100" kern="1200" dirty="0"/>
            <a:t>Atrial depolarization</a:t>
          </a:r>
          <a:r>
            <a:rPr lang="en-US" sz="1000" kern="1200" dirty="0"/>
            <a:t>.</a:t>
          </a:r>
        </a:p>
      </dsp:txBody>
      <dsp:txXfrm>
        <a:off x="2894340" y="425757"/>
        <a:ext cx="1316865" cy="579528"/>
      </dsp:txXfrm>
    </dsp:sp>
    <dsp:sp modelId="{783001C2-02FF-4855-9D55-506224BF4757}">
      <dsp:nvSpPr>
        <dsp:cNvPr id="0" name=""/>
        <dsp:cNvSpPr/>
      </dsp:nvSpPr>
      <dsp:spPr>
        <a:xfrm>
          <a:off x="3371905" y="-78555"/>
          <a:ext cx="2113663" cy="2113663"/>
        </a:xfrm>
        <a:prstGeom prst="leftCircularArrow">
          <a:avLst>
            <a:gd name="adj1" fmla="val 7297"/>
            <a:gd name="adj2" fmla="val 996743"/>
            <a:gd name="adj3" fmla="val 2517215"/>
            <a:gd name="adj4" fmla="val 8769450"/>
            <a:gd name="adj5" fmla="val 8514"/>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8981124E-94BC-4A8A-90D4-0F54D6951B85}">
      <dsp:nvSpPr>
        <dsp:cNvPr id="0" name=""/>
        <dsp:cNvSpPr/>
      </dsp:nvSpPr>
      <dsp:spPr>
        <a:xfrm>
          <a:off x="3267564" y="1138005"/>
          <a:ext cx="844362" cy="33577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Action potential (AP)</a:t>
          </a:r>
        </a:p>
      </dsp:txBody>
      <dsp:txXfrm>
        <a:off x="3277399" y="1147840"/>
        <a:ext cx="824692" cy="316105"/>
      </dsp:txXfrm>
    </dsp:sp>
    <dsp:sp modelId="{805F3D5E-FA55-4184-9B3C-8366CB78EC9D}">
      <dsp:nvSpPr>
        <dsp:cNvPr id="0" name=""/>
        <dsp:cNvSpPr/>
      </dsp:nvSpPr>
      <dsp:spPr>
        <a:xfrm>
          <a:off x="4963718" y="407727"/>
          <a:ext cx="949908" cy="7834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It takes  a total of (</a:t>
          </a:r>
          <a:r>
            <a:rPr lang="en-US" sz="1400" kern="1200" dirty="0">
              <a:solidFill>
                <a:schemeClr val="accent4">
                  <a:lumMod val="75000"/>
                </a:schemeClr>
              </a:solidFill>
            </a:rPr>
            <a:t>0.1</a:t>
          </a:r>
          <a:r>
            <a:rPr lang="en-US" sz="1400" kern="1200" dirty="0"/>
            <a:t> sec.) </a:t>
          </a:r>
        </a:p>
      </dsp:txBody>
      <dsp:txXfrm>
        <a:off x="4981748" y="593644"/>
        <a:ext cx="913848" cy="579528"/>
      </dsp:txXfrm>
    </dsp:sp>
    <dsp:sp modelId="{624E92CF-D1AE-40B9-BBE8-7B030988E200}">
      <dsp:nvSpPr>
        <dsp:cNvPr id="0" name=""/>
        <dsp:cNvSpPr/>
      </dsp:nvSpPr>
      <dsp:spPr>
        <a:xfrm>
          <a:off x="5315044" y="-372961"/>
          <a:ext cx="2095240" cy="2095240"/>
        </a:xfrm>
        <a:prstGeom prst="circularArrow">
          <a:avLst>
            <a:gd name="adj1" fmla="val 7361"/>
            <a:gd name="adj2" fmla="val 1007246"/>
            <a:gd name="adj3" fmla="val 18817244"/>
            <a:gd name="adj4" fmla="val 12575511"/>
            <a:gd name="adj5" fmla="val 858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B28AF0F3-D8CB-45F3-BEDD-E54147425604}">
      <dsp:nvSpPr>
        <dsp:cNvPr id="0" name=""/>
        <dsp:cNvSpPr/>
      </dsp:nvSpPr>
      <dsp:spPr>
        <a:xfrm>
          <a:off x="5174809" y="239839"/>
          <a:ext cx="844362" cy="33577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spread through the atria.</a:t>
          </a:r>
        </a:p>
      </dsp:txBody>
      <dsp:txXfrm>
        <a:off x="5184644" y="249674"/>
        <a:ext cx="824692" cy="316105"/>
      </dsp:txXfrm>
    </dsp:sp>
    <dsp:sp modelId="{A198B605-DA9E-4076-B78D-68EB295D4C0D}">
      <dsp:nvSpPr>
        <dsp:cNvPr id="0" name=""/>
        <dsp:cNvSpPr/>
      </dsp:nvSpPr>
      <dsp:spPr>
        <a:xfrm>
          <a:off x="6753653" y="407727"/>
          <a:ext cx="949908" cy="7834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114300" lvl="1" indent="-114300" algn="l" defTabSz="622300">
            <a:lnSpc>
              <a:spcPct val="90000"/>
            </a:lnSpc>
            <a:spcBef>
              <a:spcPct val="0"/>
            </a:spcBef>
            <a:spcAft>
              <a:spcPct val="15000"/>
            </a:spcAft>
            <a:buChar char="•"/>
          </a:pPr>
          <a:r>
            <a:rPr lang="en-US" sz="1400" kern="1200" dirty="0"/>
            <a:t>For </a:t>
          </a:r>
          <a:r>
            <a:rPr lang="en-US" sz="1400" kern="1200" dirty="0">
              <a:solidFill>
                <a:schemeClr val="accent4">
                  <a:lumMod val="75000"/>
                </a:schemeClr>
              </a:solidFill>
            </a:rPr>
            <a:t>0.1</a:t>
          </a:r>
          <a:r>
            <a:rPr lang="en-US" sz="1400" kern="1200" dirty="0"/>
            <a:t> sec.</a:t>
          </a:r>
        </a:p>
      </dsp:txBody>
      <dsp:txXfrm>
        <a:off x="6771683" y="425757"/>
        <a:ext cx="913848" cy="579528"/>
      </dsp:txXfrm>
    </dsp:sp>
    <dsp:sp modelId="{3A346061-2CF7-43B7-A164-8DDAA551D2E6}">
      <dsp:nvSpPr>
        <dsp:cNvPr id="0" name=""/>
        <dsp:cNvSpPr/>
      </dsp:nvSpPr>
      <dsp:spPr>
        <a:xfrm>
          <a:off x="7140063" y="-49339"/>
          <a:ext cx="2086367" cy="2086367"/>
        </a:xfrm>
        <a:prstGeom prst="leftCircularArrow">
          <a:avLst>
            <a:gd name="adj1" fmla="val 7393"/>
            <a:gd name="adj2" fmla="val 1012383"/>
            <a:gd name="adj3" fmla="val 3085044"/>
            <a:gd name="adj4" fmla="val 9321639"/>
            <a:gd name="adj5" fmla="val 8625"/>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C3E33C9C-5445-4539-968D-9DB1BAFA2BA0}">
      <dsp:nvSpPr>
        <dsp:cNvPr id="0" name=""/>
        <dsp:cNvSpPr/>
      </dsp:nvSpPr>
      <dsp:spPr>
        <a:xfrm>
          <a:off x="6964744" y="1023315"/>
          <a:ext cx="844362" cy="33577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spc="-5" dirty="0">
              <a:latin typeface="Arial"/>
              <a:cs typeface="Arial"/>
            </a:rPr>
            <a:t>atrial </a:t>
          </a:r>
          <a:r>
            <a:rPr lang="en-US" sz="900" kern="1200" dirty="0">
              <a:latin typeface="Arial"/>
              <a:cs typeface="Arial"/>
            </a:rPr>
            <a:t>contraction </a:t>
          </a:r>
          <a:endParaRPr lang="en-US" sz="900" kern="1200" dirty="0"/>
        </a:p>
      </dsp:txBody>
      <dsp:txXfrm>
        <a:off x="6974579" y="1033150"/>
        <a:ext cx="824692" cy="316105"/>
      </dsp:txXfrm>
    </dsp:sp>
    <dsp:sp modelId="{AFDFBC68-EEC7-43A3-9ED4-3D97D789FBDD}">
      <dsp:nvSpPr>
        <dsp:cNvPr id="0" name=""/>
        <dsp:cNvSpPr/>
      </dsp:nvSpPr>
      <dsp:spPr>
        <a:xfrm>
          <a:off x="8505250" y="463430"/>
          <a:ext cx="1210867" cy="933002"/>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endParaRPr lang="en-US" sz="1100" kern="1200" dirty="0"/>
        </a:p>
        <a:p>
          <a:pPr marL="57150" lvl="1" indent="-57150" algn="l" defTabSz="488950">
            <a:lnSpc>
              <a:spcPct val="90000"/>
            </a:lnSpc>
            <a:spcBef>
              <a:spcPct val="0"/>
            </a:spcBef>
            <a:spcAft>
              <a:spcPct val="15000"/>
            </a:spcAft>
            <a:buChar char="•"/>
          </a:pPr>
          <a:endParaRPr lang="en-US" sz="1100" kern="1200" dirty="0"/>
        </a:p>
        <a:p>
          <a:pPr marL="114300" lvl="1" indent="-114300" algn="l" defTabSz="533400">
            <a:lnSpc>
              <a:spcPct val="90000"/>
            </a:lnSpc>
            <a:spcBef>
              <a:spcPct val="0"/>
            </a:spcBef>
            <a:spcAft>
              <a:spcPct val="15000"/>
            </a:spcAft>
            <a:buChar char="•"/>
          </a:pPr>
          <a:r>
            <a:rPr lang="en-US" sz="1200" kern="1200" dirty="0">
              <a:solidFill>
                <a:schemeClr val="accent4">
                  <a:lumMod val="75000"/>
                </a:schemeClr>
              </a:solidFill>
            </a:rPr>
            <a:t>0.08 - 0.1 </a:t>
          </a:r>
          <a:r>
            <a:rPr lang="en-US" sz="1200" kern="1200" dirty="0"/>
            <a:t>sec</a:t>
          </a:r>
        </a:p>
      </dsp:txBody>
      <dsp:txXfrm>
        <a:off x="8526721" y="684830"/>
        <a:ext cx="1167925" cy="690131"/>
      </dsp:txXfrm>
    </dsp:sp>
    <dsp:sp modelId="{854D1577-2F05-4FD5-AAE5-4850B523B515}">
      <dsp:nvSpPr>
        <dsp:cNvPr id="0" name=""/>
        <dsp:cNvSpPr/>
      </dsp:nvSpPr>
      <dsp:spPr>
        <a:xfrm>
          <a:off x="8950242" y="-548525"/>
          <a:ext cx="2442363" cy="2442363"/>
        </a:xfrm>
        <a:prstGeom prst="circularArrow">
          <a:avLst>
            <a:gd name="adj1" fmla="val 6315"/>
            <a:gd name="adj2" fmla="val 840482"/>
            <a:gd name="adj3" fmla="val 19304937"/>
            <a:gd name="adj4" fmla="val 12896440"/>
            <a:gd name="adj5" fmla="val 7368"/>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sp>
    <dsp:sp modelId="{4304828E-ACBA-4D30-914C-9A1D00908090}">
      <dsp:nvSpPr>
        <dsp:cNvPr id="0" name=""/>
        <dsp:cNvSpPr/>
      </dsp:nvSpPr>
      <dsp:spPr>
        <a:xfrm>
          <a:off x="8591295" y="68950"/>
          <a:ext cx="1432090" cy="1017194"/>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spc="-15" dirty="0">
              <a:latin typeface="Arial"/>
              <a:cs typeface="Arial"/>
            </a:rPr>
            <a:t>The impulse </a:t>
          </a:r>
          <a:r>
            <a:rPr lang="en-US" sz="900" kern="1200" dirty="0">
              <a:latin typeface="Arial"/>
              <a:cs typeface="Arial"/>
            </a:rPr>
            <a:t>then </a:t>
          </a:r>
          <a:r>
            <a:rPr lang="en-US" sz="900" kern="1200" spc="-5" dirty="0">
              <a:latin typeface="Arial"/>
              <a:cs typeface="Arial"/>
            </a:rPr>
            <a:t>reaches </a:t>
          </a:r>
          <a:r>
            <a:rPr lang="en-US" sz="900" kern="1200" spc="-90" dirty="0">
              <a:latin typeface="Arial"/>
              <a:cs typeface="Arial"/>
            </a:rPr>
            <a:t>AV- </a:t>
          </a:r>
          <a:r>
            <a:rPr lang="en-US" sz="900" kern="1200" spc="-15" dirty="0">
              <a:latin typeface="Arial"/>
              <a:cs typeface="Arial"/>
            </a:rPr>
            <a:t>node, </a:t>
          </a:r>
          <a:r>
            <a:rPr lang="en-US" sz="900" kern="1200" spc="-30" dirty="0">
              <a:latin typeface="Arial"/>
              <a:cs typeface="Arial"/>
            </a:rPr>
            <a:t>His </a:t>
          </a:r>
          <a:r>
            <a:rPr lang="en-US" sz="900" kern="1200" spc="-25" dirty="0">
              <a:latin typeface="Arial"/>
              <a:cs typeface="Arial"/>
            </a:rPr>
            <a:t>Bundle </a:t>
          </a:r>
          <a:r>
            <a:rPr lang="en-US" sz="900" kern="1200" dirty="0">
              <a:latin typeface="Arial"/>
              <a:cs typeface="Arial"/>
            </a:rPr>
            <a:t>&amp; </a:t>
          </a:r>
          <a:r>
            <a:rPr lang="en-US" sz="900" kern="1200" spc="5" dirty="0">
              <a:latin typeface="Arial"/>
              <a:cs typeface="Arial"/>
            </a:rPr>
            <a:t>the </a:t>
          </a:r>
          <a:r>
            <a:rPr lang="en-US" sz="900" kern="1200" spc="-20" dirty="0">
              <a:latin typeface="Arial"/>
              <a:cs typeface="Arial"/>
            </a:rPr>
            <a:t>Purkinje  </a:t>
          </a:r>
          <a:r>
            <a:rPr lang="en-US" sz="900" kern="1200" dirty="0">
              <a:latin typeface="Arial"/>
              <a:cs typeface="Arial"/>
            </a:rPr>
            <a:t>system </a:t>
          </a:r>
          <a:r>
            <a:rPr lang="en-US" sz="900" kern="1200" spc="20" dirty="0">
              <a:latin typeface="Arial"/>
              <a:cs typeface="Arial"/>
            </a:rPr>
            <a:t>to </a:t>
          </a:r>
          <a:r>
            <a:rPr lang="en-US" sz="900" kern="1200" spc="5" dirty="0">
              <a:latin typeface="Arial"/>
              <a:cs typeface="Arial"/>
            </a:rPr>
            <a:t>the farthest </a:t>
          </a:r>
          <a:r>
            <a:rPr lang="en-US" sz="900" kern="1200" spc="-20" dirty="0">
              <a:latin typeface="Arial"/>
              <a:cs typeface="Arial"/>
            </a:rPr>
            <a:t>point </a:t>
          </a:r>
          <a:r>
            <a:rPr lang="en-US" sz="900" kern="1200" spc="-25" dirty="0">
              <a:latin typeface="Arial"/>
              <a:cs typeface="Arial"/>
            </a:rPr>
            <a:t>in </a:t>
          </a:r>
          <a:r>
            <a:rPr lang="en-US" sz="900" kern="1200" spc="-10" dirty="0">
              <a:latin typeface="Arial"/>
              <a:cs typeface="Arial"/>
            </a:rPr>
            <a:t>ventricles </a:t>
          </a:r>
          <a:endParaRPr lang="en-US" sz="900" kern="1200" dirty="0"/>
        </a:p>
      </dsp:txBody>
      <dsp:txXfrm>
        <a:off x="8621088" y="98743"/>
        <a:ext cx="1372504" cy="957608"/>
      </dsp:txXfrm>
    </dsp:sp>
    <dsp:sp modelId="{840B2CE6-AB96-4007-B764-9B5FC7DB9CFE}">
      <dsp:nvSpPr>
        <dsp:cNvPr id="0" name=""/>
        <dsp:cNvSpPr/>
      </dsp:nvSpPr>
      <dsp:spPr>
        <a:xfrm>
          <a:off x="10757867" y="407727"/>
          <a:ext cx="949908" cy="783475"/>
        </a:xfrm>
        <a:prstGeom prst="roundRect">
          <a:avLst>
            <a:gd name="adj" fmla="val 10000"/>
          </a:avLst>
        </a:prstGeom>
        <a:solidFill>
          <a:schemeClr val="lt1">
            <a:alpha val="90000"/>
            <a:hueOff val="0"/>
            <a:satOff val="0"/>
            <a:lumOff val="0"/>
            <a:alphaOff val="0"/>
          </a:schemeClr>
        </a:solidFill>
        <a:ln w="19050" cap="flat" cmpd="sng" algn="ctr">
          <a:solidFill>
            <a:schemeClr val="accent1">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7145" tIns="17145" rIns="17145" bIns="17145" numCol="1" spcCol="1270" anchor="t" anchorCtr="0">
          <a:noAutofit/>
        </a:bodyPr>
        <a:lstStyle/>
        <a:p>
          <a:pPr marL="57150" lvl="1" indent="0" algn="l" defTabSz="400050">
            <a:lnSpc>
              <a:spcPct val="90000"/>
            </a:lnSpc>
            <a:spcBef>
              <a:spcPct val="0"/>
            </a:spcBef>
            <a:spcAft>
              <a:spcPct val="15000"/>
            </a:spcAft>
            <a:buNone/>
          </a:pPr>
          <a:r>
            <a:rPr lang="en-US" sz="900" kern="1200" spc="5" dirty="0">
              <a:latin typeface="Arial"/>
              <a:cs typeface="Arial"/>
            </a:rPr>
            <a:t>For </a:t>
          </a:r>
          <a:r>
            <a:rPr lang="en-US" sz="900" kern="1200" dirty="0">
              <a:latin typeface="Arial"/>
              <a:cs typeface="Arial"/>
            </a:rPr>
            <a:t>a </a:t>
          </a:r>
          <a:r>
            <a:rPr lang="en-US" sz="900" kern="1200" spc="10" dirty="0">
              <a:latin typeface="Arial"/>
              <a:cs typeface="Arial"/>
            </a:rPr>
            <a:t>total </a:t>
          </a:r>
          <a:r>
            <a:rPr lang="en-US" sz="900" kern="1200" spc="5" dirty="0">
              <a:latin typeface="Arial"/>
              <a:cs typeface="Arial"/>
            </a:rPr>
            <a:t>time </a:t>
          </a:r>
          <a:r>
            <a:rPr lang="en-US" sz="900" kern="1200" spc="-10" dirty="0">
              <a:latin typeface="Arial"/>
              <a:cs typeface="Arial"/>
            </a:rPr>
            <a:t>period of </a:t>
          </a:r>
          <a:r>
            <a:rPr lang="en-US" sz="900" kern="1200" spc="10" dirty="0">
              <a:latin typeface="Arial"/>
              <a:cs typeface="Arial"/>
            </a:rPr>
            <a:t>(</a:t>
          </a:r>
          <a:r>
            <a:rPr lang="en-US" sz="900" kern="1200" spc="10" dirty="0">
              <a:solidFill>
                <a:schemeClr val="accent4">
                  <a:lumMod val="75000"/>
                </a:schemeClr>
              </a:solidFill>
              <a:latin typeface="Arial"/>
              <a:cs typeface="Arial"/>
            </a:rPr>
            <a:t>0.3</a:t>
          </a:r>
          <a:r>
            <a:rPr lang="en-US" sz="900" kern="1200" spc="-215" dirty="0">
              <a:solidFill>
                <a:schemeClr val="accent4">
                  <a:lumMod val="75000"/>
                </a:schemeClr>
              </a:solidFill>
              <a:latin typeface="Arial"/>
              <a:cs typeface="Arial"/>
            </a:rPr>
            <a:t> </a:t>
          </a:r>
          <a:r>
            <a:rPr lang="en-US" sz="900" kern="1200" spc="5" dirty="0">
              <a:latin typeface="Arial"/>
              <a:cs typeface="Arial"/>
            </a:rPr>
            <a:t>sec.)</a:t>
          </a:r>
          <a:endParaRPr lang="en-US" sz="900" kern="1200" dirty="0"/>
        </a:p>
        <a:p>
          <a:pPr marL="57150" marR="0" lvl="1" indent="-57150" algn="l" defTabSz="400050" rtl="0" eaLnBrk="1" fontAlgn="auto" latinLnBrk="0" hangingPunct="1">
            <a:lnSpc>
              <a:spcPct val="90000"/>
            </a:lnSpc>
            <a:spcBef>
              <a:spcPct val="0"/>
            </a:spcBef>
            <a:spcAft>
              <a:spcPct val="15000"/>
            </a:spcAft>
            <a:buClrTx/>
            <a:buSzTx/>
            <a:buFontTx/>
            <a:buNone/>
            <a:tabLst/>
            <a:defRPr/>
          </a:pPr>
          <a:endParaRPr lang="en-US" sz="900" kern="1200" dirty="0"/>
        </a:p>
      </dsp:txBody>
      <dsp:txXfrm>
        <a:off x="10775897" y="425757"/>
        <a:ext cx="913848" cy="579528"/>
      </dsp:txXfrm>
    </dsp:sp>
    <dsp:sp modelId="{8EA18BC6-4E9E-48EC-B91E-E70753262820}">
      <dsp:nvSpPr>
        <dsp:cNvPr id="0" name=""/>
        <dsp:cNvSpPr/>
      </dsp:nvSpPr>
      <dsp:spPr>
        <a:xfrm>
          <a:off x="10968958" y="1023315"/>
          <a:ext cx="844362" cy="335775"/>
        </a:xfrm>
        <a:prstGeom prst="roundRect">
          <a:avLst>
            <a:gd name="adj" fmla="val 10000"/>
          </a:avLst>
        </a:prstGeom>
        <a:solidFill>
          <a:schemeClr val="accent1">
            <a:hueOff val="0"/>
            <a:satOff val="0"/>
            <a:lumOff val="0"/>
            <a:alphaOff val="0"/>
          </a:schemeClr>
        </a:solidFill>
        <a:ln w="1905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7145" tIns="11430" rIns="17145" bIns="11430" numCol="1" spcCol="1270" anchor="ctr" anchorCtr="0">
          <a:noAutofit/>
        </a:bodyPr>
        <a:lstStyle/>
        <a:p>
          <a:pPr marL="0" lvl="0" indent="0" algn="ctr" defTabSz="400050">
            <a:lnSpc>
              <a:spcPct val="90000"/>
            </a:lnSpc>
            <a:spcBef>
              <a:spcPct val="0"/>
            </a:spcBef>
            <a:spcAft>
              <a:spcPct val="35000"/>
            </a:spcAft>
            <a:buNone/>
          </a:pPr>
          <a:r>
            <a:rPr lang="en-US" sz="900" kern="1200" dirty="0"/>
            <a:t>Ventricles contract </a:t>
          </a:r>
        </a:p>
      </dsp:txBody>
      <dsp:txXfrm>
        <a:off x="10978793" y="1033150"/>
        <a:ext cx="824692" cy="31610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EA7D840-4BE3-497E-9368-4863D410D101}">
      <dsp:nvSpPr>
        <dsp:cNvPr id="0" name=""/>
        <dsp:cNvSpPr/>
      </dsp:nvSpPr>
      <dsp:spPr>
        <a:xfrm>
          <a:off x="5604" y="51274"/>
          <a:ext cx="3000419" cy="1007997"/>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n-US" sz="1800" kern="1200" dirty="0">
              <a:solidFill>
                <a:schemeClr val="tx1"/>
              </a:solidFill>
            </a:rPr>
            <a:t>3 waves: (depolarize &amp; repolarize)</a:t>
          </a:r>
        </a:p>
      </dsp:txBody>
      <dsp:txXfrm>
        <a:off x="5604" y="51274"/>
        <a:ext cx="3000419" cy="1007997"/>
      </dsp:txXfrm>
    </dsp:sp>
    <dsp:sp modelId="{2FCA9C62-808D-42E6-8024-BEDB2A0F4038}">
      <dsp:nvSpPr>
        <dsp:cNvPr id="0" name=""/>
        <dsp:cNvSpPr/>
      </dsp:nvSpPr>
      <dsp:spPr>
        <a:xfrm>
          <a:off x="9173" y="1016069"/>
          <a:ext cx="2993280" cy="1668960"/>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2" indent="-171450" algn="l" defTabSz="800100">
            <a:lnSpc>
              <a:spcPct val="90000"/>
            </a:lnSpc>
            <a:spcBef>
              <a:spcPct val="0"/>
            </a:spcBef>
            <a:spcAft>
              <a:spcPct val="15000"/>
            </a:spcAft>
            <a:buChar char="•"/>
          </a:pPr>
          <a:r>
            <a:rPr lang="en-US" sz="1800" kern="1200" dirty="0">
              <a:solidFill>
                <a:schemeClr val="tx1"/>
              </a:solidFill>
            </a:rPr>
            <a:t>P- wave</a:t>
          </a:r>
          <a:endParaRPr lang="en-US" sz="1800" kern="1200" dirty="0"/>
        </a:p>
        <a:p>
          <a:pPr marL="171450" lvl="2" indent="-171450" algn="l" defTabSz="800100">
            <a:lnSpc>
              <a:spcPct val="90000"/>
            </a:lnSpc>
            <a:spcBef>
              <a:spcPct val="0"/>
            </a:spcBef>
            <a:spcAft>
              <a:spcPct val="15000"/>
            </a:spcAft>
            <a:buChar char="•"/>
          </a:pPr>
          <a:r>
            <a:rPr lang="en-US" sz="1800" kern="1200" dirty="0">
              <a:solidFill>
                <a:schemeClr val="tx1"/>
              </a:solidFill>
            </a:rPr>
            <a:t>QRS complex</a:t>
          </a:r>
          <a:endParaRPr lang="en-US" sz="1800" kern="1200" dirty="0"/>
        </a:p>
        <a:p>
          <a:pPr marL="171450" lvl="2" indent="-171450" algn="l" defTabSz="800100">
            <a:lnSpc>
              <a:spcPct val="90000"/>
            </a:lnSpc>
            <a:spcBef>
              <a:spcPct val="0"/>
            </a:spcBef>
            <a:spcAft>
              <a:spcPct val="15000"/>
            </a:spcAft>
            <a:buChar char="•"/>
          </a:pPr>
          <a:r>
            <a:rPr lang="en-US" sz="1800" kern="1200" dirty="0">
              <a:solidFill>
                <a:schemeClr val="tx1"/>
              </a:solidFill>
            </a:rPr>
            <a:t>T- wave</a:t>
          </a:r>
        </a:p>
        <a:p>
          <a:pPr marL="171450" lvl="2" indent="-171450" algn="l" defTabSz="800100">
            <a:lnSpc>
              <a:spcPct val="90000"/>
            </a:lnSpc>
            <a:spcBef>
              <a:spcPct val="0"/>
            </a:spcBef>
            <a:spcAft>
              <a:spcPct val="15000"/>
            </a:spcAft>
            <a:buChar char="•"/>
          </a:pPr>
          <a:r>
            <a:rPr lang="en-US" sz="1800" kern="1200" dirty="0">
              <a:solidFill>
                <a:schemeClr val="tx1"/>
              </a:solidFill>
            </a:rPr>
            <a:t>3 positive waves(P,R,T)</a:t>
          </a:r>
        </a:p>
        <a:p>
          <a:pPr marL="171450" lvl="2" indent="-171450" algn="l" defTabSz="800100">
            <a:lnSpc>
              <a:spcPct val="90000"/>
            </a:lnSpc>
            <a:spcBef>
              <a:spcPct val="0"/>
            </a:spcBef>
            <a:spcAft>
              <a:spcPct val="15000"/>
            </a:spcAft>
            <a:buChar char="•"/>
          </a:pPr>
          <a:r>
            <a:rPr lang="en-US" sz="1800" kern="1200" dirty="0">
              <a:solidFill>
                <a:schemeClr val="tx1"/>
              </a:solidFill>
            </a:rPr>
            <a:t>2 negative waves (Q,S) </a:t>
          </a:r>
        </a:p>
      </dsp:txBody>
      <dsp:txXfrm>
        <a:off x="9173" y="1016069"/>
        <a:ext cx="2993280" cy="1668960"/>
      </dsp:txXfrm>
    </dsp:sp>
    <dsp:sp modelId="{3CCD8CFE-4CDB-4831-AD53-7C0D55897366}">
      <dsp:nvSpPr>
        <dsp:cNvPr id="0" name=""/>
        <dsp:cNvSpPr/>
      </dsp:nvSpPr>
      <dsp:spPr>
        <a:xfrm>
          <a:off x="3393399" y="51274"/>
          <a:ext cx="2766970" cy="1007997"/>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n-US" sz="1800" kern="1200" dirty="0">
              <a:solidFill>
                <a:schemeClr val="tx1"/>
              </a:solidFill>
            </a:rPr>
            <a:t>3 time intervals: (include waves)</a:t>
          </a:r>
        </a:p>
      </dsp:txBody>
      <dsp:txXfrm>
        <a:off x="3393399" y="51274"/>
        <a:ext cx="2766970" cy="1007997"/>
      </dsp:txXfrm>
    </dsp:sp>
    <dsp:sp modelId="{937A8653-893E-4412-AA5C-8D54CB9D8207}">
      <dsp:nvSpPr>
        <dsp:cNvPr id="0" name=""/>
        <dsp:cNvSpPr/>
      </dsp:nvSpPr>
      <dsp:spPr>
        <a:xfrm>
          <a:off x="3393399" y="1016069"/>
          <a:ext cx="2766970" cy="1668960"/>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2" indent="-171450" algn="l" defTabSz="800100">
            <a:lnSpc>
              <a:spcPct val="90000"/>
            </a:lnSpc>
            <a:spcBef>
              <a:spcPct val="0"/>
            </a:spcBef>
            <a:spcAft>
              <a:spcPct val="15000"/>
            </a:spcAft>
            <a:buChar char="•"/>
          </a:pPr>
          <a:r>
            <a:rPr lang="en-US" sz="1800" kern="1200" dirty="0">
              <a:solidFill>
                <a:schemeClr val="tx1"/>
              </a:solidFill>
            </a:rPr>
            <a:t>P-R interval</a:t>
          </a:r>
          <a:endParaRPr lang="en-US" sz="1800" kern="1200" dirty="0"/>
        </a:p>
        <a:p>
          <a:pPr marL="171450" lvl="2" indent="-171450" algn="l" defTabSz="800100">
            <a:lnSpc>
              <a:spcPct val="90000"/>
            </a:lnSpc>
            <a:spcBef>
              <a:spcPct val="0"/>
            </a:spcBef>
            <a:spcAft>
              <a:spcPct val="15000"/>
            </a:spcAft>
            <a:buChar char="•"/>
          </a:pPr>
          <a:r>
            <a:rPr lang="en-US" sz="1800" kern="1200" dirty="0">
              <a:solidFill>
                <a:schemeClr val="tx1"/>
              </a:solidFill>
            </a:rPr>
            <a:t>Q-T interval</a:t>
          </a:r>
          <a:endParaRPr lang="en-US" sz="1800" kern="1200" dirty="0"/>
        </a:p>
        <a:p>
          <a:pPr marL="171450" lvl="2" indent="-171450" algn="l" defTabSz="800100">
            <a:lnSpc>
              <a:spcPct val="90000"/>
            </a:lnSpc>
            <a:spcBef>
              <a:spcPct val="0"/>
            </a:spcBef>
            <a:spcAft>
              <a:spcPct val="15000"/>
            </a:spcAft>
            <a:buChar char="•"/>
          </a:pPr>
          <a:r>
            <a:rPr lang="en-US" sz="1800" kern="1200" dirty="0">
              <a:solidFill>
                <a:schemeClr val="tx1"/>
              </a:solidFill>
            </a:rPr>
            <a:t>R-R interval</a:t>
          </a:r>
        </a:p>
      </dsp:txBody>
      <dsp:txXfrm>
        <a:off x="3393399" y="1016069"/>
        <a:ext cx="2766970" cy="1668960"/>
      </dsp:txXfrm>
    </dsp:sp>
    <dsp:sp modelId="{DC3BD4C8-20F9-498B-A6BB-C3894DA72084}">
      <dsp:nvSpPr>
        <dsp:cNvPr id="0" name=""/>
        <dsp:cNvSpPr/>
      </dsp:nvSpPr>
      <dsp:spPr>
        <a:xfrm>
          <a:off x="6547746" y="51274"/>
          <a:ext cx="2766970" cy="1007997"/>
        </a:xfrm>
        <a:prstGeom prst="rect">
          <a:avLst/>
        </a:prstGeom>
        <a:solidFill>
          <a:schemeClr val="accent2">
            <a:hueOff val="0"/>
            <a:satOff val="0"/>
            <a:lumOff val="0"/>
            <a:alphaOff val="0"/>
          </a:schemeClr>
        </a:solidFill>
        <a:ln w="1905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28016" tIns="73152" rIns="128016" bIns="73152" numCol="1" spcCol="1270" anchor="ctr" anchorCtr="0">
          <a:noAutofit/>
        </a:bodyPr>
        <a:lstStyle/>
        <a:p>
          <a:pPr marL="0" marR="0" lvl="1" indent="0" algn="ctr" defTabSz="914400" eaLnBrk="1" fontAlgn="auto" latinLnBrk="0" hangingPunct="1">
            <a:lnSpc>
              <a:spcPct val="100000"/>
            </a:lnSpc>
            <a:spcBef>
              <a:spcPct val="0"/>
            </a:spcBef>
            <a:spcAft>
              <a:spcPts val="0"/>
            </a:spcAft>
            <a:buClrTx/>
            <a:buSzTx/>
            <a:buFontTx/>
            <a:buNone/>
            <a:tabLst/>
            <a:defRPr/>
          </a:pPr>
          <a:r>
            <a:rPr lang="en-US" sz="1800" kern="1200" dirty="0">
              <a:solidFill>
                <a:schemeClr val="tx1"/>
              </a:solidFill>
            </a:rPr>
            <a:t>3 segments: (isoelectric, &amp; does not include waves)</a:t>
          </a:r>
        </a:p>
        <a:p>
          <a:pPr algn="ctr" defTabSz="844550">
            <a:lnSpc>
              <a:spcPct val="90000"/>
            </a:lnSpc>
            <a:spcBef>
              <a:spcPct val="0"/>
            </a:spcBef>
            <a:spcAft>
              <a:spcPct val="35000"/>
            </a:spcAft>
            <a:buNone/>
          </a:pPr>
          <a:endParaRPr lang="en-US" sz="1800" kern="1200" dirty="0"/>
        </a:p>
      </dsp:txBody>
      <dsp:txXfrm>
        <a:off x="6547746" y="51274"/>
        <a:ext cx="2766970" cy="1007997"/>
      </dsp:txXfrm>
    </dsp:sp>
    <dsp:sp modelId="{38AB0547-B3F5-472B-97C0-A1ECE8235204}">
      <dsp:nvSpPr>
        <dsp:cNvPr id="0" name=""/>
        <dsp:cNvSpPr/>
      </dsp:nvSpPr>
      <dsp:spPr>
        <a:xfrm>
          <a:off x="6547746" y="1016069"/>
          <a:ext cx="2766970" cy="1668960"/>
        </a:xfrm>
        <a:prstGeom prst="rect">
          <a:avLst/>
        </a:prstGeom>
        <a:solidFill>
          <a:schemeClr val="accent2">
            <a:alpha val="90000"/>
            <a:tint val="40000"/>
            <a:hueOff val="0"/>
            <a:satOff val="0"/>
            <a:lumOff val="0"/>
            <a:alphaOff val="0"/>
          </a:schemeClr>
        </a:solidFill>
        <a:ln w="19050" cap="flat" cmpd="sng" algn="ctr">
          <a:solidFill>
            <a:schemeClr val="accent2">
              <a:alpha val="90000"/>
              <a:tint val="4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96012" tIns="96012" rIns="128016" bIns="144018" numCol="1" spcCol="1270" anchor="t" anchorCtr="0">
          <a:noAutofit/>
        </a:bodyPr>
        <a:lstStyle/>
        <a:p>
          <a:pPr marL="171450" lvl="2" indent="-171450" algn="l" defTabSz="800100">
            <a:lnSpc>
              <a:spcPct val="90000"/>
            </a:lnSpc>
            <a:spcBef>
              <a:spcPct val="0"/>
            </a:spcBef>
            <a:spcAft>
              <a:spcPct val="15000"/>
            </a:spcAft>
            <a:buChar char="•"/>
          </a:pPr>
          <a:r>
            <a:rPr lang="en-US" sz="1800" kern="1200" dirty="0">
              <a:solidFill>
                <a:schemeClr val="tx1"/>
              </a:solidFill>
            </a:rPr>
            <a:t>PR segment</a:t>
          </a:r>
          <a:endParaRPr lang="en-US" sz="1800" kern="1200" dirty="0"/>
        </a:p>
        <a:p>
          <a:pPr marL="171450" lvl="2" indent="-171450" algn="l" defTabSz="800100">
            <a:lnSpc>
              <a:spcPct val="90000"/>
            </a:lnSpc>
            <a:spcBef>
              <a:spcPct val="0"/>
            </a:spcBef>
            <a:spcAft>
              <a:spcPct val="15000"/>
            </a:spcAft>
            <a:buChar char="•"/>
          </a:pPr>
          <a:r>
            <a:rPr lang="en-US" sz="1800" kern="1200" dirty="0">
              <a:solidFill>
                <a:schemeClr val="tx1"/>
              </a:solidFill>
            </a:rPr>
            <a:t>ST segment</a:t>
          </a:r>
          <a:endParaRPr lang="en-US" sz="1800" kern="1200" dirty="0"/>
        </a:p>
        <a:p>
          <a:pPr marL="171450" lvl="2" indent="-171450" algn="l" defTabSz="800100">
            <a:lnSpc>
              <a:spcPct val="90000"/>
            </a:lnSpc>
            <a:spcBef>
              <a:spcPct val="0"/>
            </a:spcBef>
            <a:spcAft>
              <a:spcPct val="15000"/>
            </a:spcAft>
            <a:buChar char="•"/>
          </a:pPr>
          <a:r>
            <a:rPr lang="en-US" sz="1800" kern="1200" dirty="0">
              <a:solidFill>
                <a:schemeClr val="tx1"/>
              </a:solidFill>
            </a:rPr>
            <a:t>TP segment</a:t>
          </a:r>
        </a:p>
        <a:p>
          <a:pPr marL="171450" indent="-171450" algn="l" defTabSz="800100">
            <a:lnSpc>
              <a:spcPct val="90000"/>
            </a:lnSpc>
            <a:spcBef>
              <a:spcPct val="0"/>
            </a:spcBef>
            <a:spcAft>
              <a:spcPct val="15000"/>
            </a:spcAft>
            <a:buChar char="•"/>
          </a:pPr>
          <a:endParaRPr lang="en-US" sz="1800" kern="1200" dirty="0"/>
        </a:p>
      </dsp:txBody>
      <dsp:txXfrm>
        <a:off x="6547746" y="1016069"/>
        <a:ext cx="2766970" cy="1668960"/>
      </dsp:txXfrm>
    </dsp:sp>
  </dsp:spTree>
</dsp:drawing>
</file>

<file path=ppt/diagrams/layout1.xml><?xml version="1.0" encoding="utf-8"?>
<dgm:layoutDef xmlns:dgm="http://schemas.openxmlformats.org/drawingml/2006/diagram" xmlns:a="http://schemas.openxmlformats.org/drawingml/2006/main" uniqueId="urn:microsoft.com/office/officeart/2008/layout/NameandTitleOrganizationalChart">
  <dgm:title val=""/>
  <dgm:desc val=""/>
  <dgm:catLst>
    <dgm:cat type="hierarchy" pri="1250"/>
  </dgm:catLst>
  <dgm:sampData>
    <dgm:dataModel>
      <dgm:ptLst>
        <dgm:pt modelId="0" type="doc"/>
        <dgm:pt modelId="1">
          <dgm:prSet phldr="1"/>
        </dgm:pt>
        <dgm:pt modelId="2" type="asst">
          <dgm:prSet phldr="1"/>
        </dgm:pt>
        <dgm:pt modelId="3">
          <dgm:prSet phldr="1"/>
        </dgm:pt>
        <dgm:pt modelId="4">
          <dgm:prSet phldr="1"/>
        </dgm:pt>
        <dgm:pt modelId="5">
          <dgm:prSet phldr="1"/>
        </dgm:pt>
      </dgm:ptLst>
      <dgm:cxnLst>
        <dgm:cxn modelId="5" srcId="0" destId="1" srcOrd="0" destOrd="0"/>
        <dgm:cxn modelId="6" srcId="1" destId="2" srcOrd="0" destOrd="0"/>
        <dgm:cxn modelId="7" srcId="1" destId="3" srcOrd="1" destOrd="0"/>
        <dgm:cxn modelId="8" srcId="1" destId="4" srcOrd="2" destOrd="0"/>
        <dgm:cxn modelId="9" srcId="1" destId="5" srcOrd="3" destOrd="0"/>
      </dgm:cxnLst>
      <dgm:bg/>
      <dgm:whole/>
    </dgm:dataModel>
  </dgm:sampData>
  <dgm:styleData>
    <dgm:dataModel>
      <dgm:ptLst>
        <dgm:pt modelId="0" type="doc"/>
        <dgm:pt modelId="1"/>
        <dgm:pt modelId="12"/>
        <dgm:pt modelId="13"/>
      </dgm:ptLst>
      <dgm:cxnLst>
        <dgm:cxn modelId="2" srcId="0" destId="1" srcOrd="0" destOrd="0"/>
        <dgm:cxn modelId="16" srcId="1" destId="12" srcOrd="1" destOrd="0"/>
        <dgm:cxn modelId="17" srcId="1" destId="13" srcOrd="2" destOrd="0"/>
      </dgm:cxnLst>
      <dgm:bg/>
      <dgm:whole/>
    </dgm:dataModel>
  </dgm:styleData>
  <dgm:clrData>
    <dgm:dataModel>
      <dgm:ptLst>
        <dgm:pt modelId="0" type="doc"/>
        <dgm:pt modelId="1"/>
        <dgm:pt modelId="11" type="asst"/>
        <dgm:pt modelId="12"/>
        <dgm:pt modelId="13"/>
        <dgm:pt modelId="14"/>
      </dgm:ptLst>
      <dgm:cxnLst>
        <dgm:cxn modelId="2" srcId="0" destId="1" srcOrd="0" destOrd="0"/>
        <dgm:cxn modelId="15" srcId="1" destId="11" srcOrd="0" destOrd="0"/>
        <dgm:cxn modelId="16" srcId="1" destId="12" srcOrd="1" destOrd="0"/>
        <dgm:cxn modelId="17" srcId="1" destId="13" srcOrd="2" destOrd="0"/>
        <dgm:cxn modelId="18" srcId="1" destId="14" srcOrd="2" destOrd="0"/>
      </dgm:cxnLst>
      <dgm:bg/>
      <dgm:whole/>
    </dgm:dataModel>
  </dgm:clrData>
  <dgm:layoutNode name="hierChild1">
    <dgm:varLst>
      <dgm:orgChart val="1"/>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w" for="des" forName="rootComposite1" refType="w" fact="10"/>
      <dgm:constr type="h" for="des" forName="rootComposite1" refType="w" refFor="des" refForName="rootComposite1" fact="0.5"/>
      <dgm:constr type="w" for="des" forName="rootComposite" refType="w" fact="10"/>
      <dgm:constr type="h" for="des" forName="rootComposite" refType="w" refFor="des" refForName="rootComposite1" fact="0.5"/>
      <dgm:constr type="w" for="des" forName="rootComposite3" refType="w" fact="10"/>
      <dgm:constr type="h" for="des" forName="rootComposite3" refType="w" refFor="des" refForName="rootComposite1" fact="0.5"/>
      <dgm:constr type="primFontSz" for="des" ptType="node" op="equ"/>
      <dgm:constr type="sp" for="des" op="equ"/>
      <dgm:constr type="sp" for="des" forName="hierRoot1" refType="w" refFor="des" refForName="rootComposite1" fact="0.21"/>
      <dgm:constr type="sp" for="des" forName="hierRoot2" refType="sp" refFor="des" refForName="hierRoot1"/>
      <dgm:constr type="sp" for="des" forName="hierRoot3" refType="sp" refFor="des" refForName="hierRoot1"/>
      <dgm:constr type="sibSp" refType="w" refFor="des" refForName="rootComposite1" fact="0.2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ibSp" for="des" forName="hierChild7" refType="sibSp"/>
      <dgm:constr type="secSibSp" refType="w" refFor="des" refForName="rootComposite1" fact="0.21"/>
      <dgm:constr type="secSibSp" for="des" forName="hierChild2" refType="secSibSp"/>
      <dgm:constr type="secSibSp" for="des" forName="hierChild3" refType="secSibSp"/>
      <dgm:constr type="secSibSp" for="des" forName="hierChild4" refType="secSibSp"/>
      <dgm:constr type="secSibSp" for="des" forName="hierChild5" refType="secSibSp"/>
      <dgm:constr type="secSibSp" for="des" forName="hierChild6" refType="secSibSp"/>
      <dgm:constr type="secSibSp" for="des" forName="hierChild7" refType="secSibSp"/>
    </dgm:constrLst>
    <dgm:ruleLst/>
    <dgm:forEach name="Name3" axis="ch">
      <dgm:forEach name="Name4" axis="self" ptType="node">
        <dgm:layoutNode name="hierRoot1">
          <dgm:varLst>
            <dgm:hierBranch val="init"/>
          </dgm:varLst>
          <dgm:choose name="Name5">
            <dgm:if name="Name6" func="var" arg="hierBranch" op="equ" val="l">
              <dgm:choose name="Name7">
                <dgm:if name="Name8" axis="ch" ptType="asst" func="cnt" op="gte" val="1">
                  <dgm:alg type="hierRoot">
                    <dgm:param type="hierAlign" val="tR"/>
                  </dgm:alg>
                  <dgm:constrLst>
                    <dgm:constr type="alignOff" val="0.65"/>
                  </dgm:constrLst>
                </dgm:if>
                <dgm:else name="Name9">
                  <dgm:alg type="hierRoot">
                    <dgm:param type="hierAlign" val="tR"/>
                  </dgm:alg>
                  <dgm:constrLst>
                    <dgm:constr type="alignOff" val="0.25"/>
                  </dgm:constrLst>
                </dgm:else>
              </dgm:choose>
            </dgm:if>
            <dgm:if name="Name10" func="var" arg="hierBranch" op="equ" val="r">
              <dgm:choose name="Name11">
                <dgm:if name="Name12" axis="ch" ptType="asst" func="cnt" op="gte" val="1">
                  <dgm:alg type="hierRoot">
                    <dgm:param type="hierAlign" val="tL"/>
                  </dgm:alg>
                  <dgm:constrLst>
                    <dgm:constr type="alignOff" val="0.65"/>
                  </dgm:constrLst>
                </dgm:if>
                <dgm:else name="Name13">
                  <dgm:alg type="hierRoot">
                    <dgm:param type="hierAlign" val="tL"/>
                  </dgm:alg>
                  <dgm:constrLst>
                    <dgm:constr type="alignOff" val="0.25"/>
                  </dgm:constrLst>
                </dgm:else>
              </dgm:choose>
            </dgm:if>
            <dgm:if name="Name14" func="var" arg="hierBranch" op="equ" val="hang">
              <dgm:alg type="hierRoot"/>
              <dgm:constrLst>
                <dgm:constr type="alignOff" val="0.65"/>
              </dgm:constrLst>
            </dgm:if>
            <dgm:else name="Name15">
              <dgm:alg type="hierRoot"/>
              <dgm:constrLst>
                <dgm:constr type="alignOff"/>
                <dgm:constr type="bendDist" for="des" ptType="parTrans" refType="sp" fact="0.5"/>
              </dgm:constrLst>
            </dgm:else>
          </dgm:choose>
          <dgm:shape xmlns:r="http://schemas.openxmlformats.org/officeDocument/2006/relationships" r:blip="">
            <dgm:adjLst/>
          </dgm:shape>
          <dgm:presOf/>
          <dgm:ruleLst/>
          <dgm:layoutNode name="rootComposite1">
            <dgm:alg type="composite"/>
            <dgm:shape xmlns:r="http://schemas.openxmlformats.org/officeDocument/2006/relationships" r:blip="">
              <dgm:adjLst/>
            </dgm:shape>
            <dgm:presOf axis="self" ptType="node" cnt="1"/>
            <dgm:choose name="Name16">
              <dgm:if name="Name17" func="var" arg="hierBranch" op="equ" val="init">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if name="Name18" func="var" arg="hierBranch" op="equ" val="l">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if>
              <dgm:if name="Name19" func="var" arg="hierBranch" op="equ" val="r">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l" for="ch" forName="rootConnector1"/>
                  <dgm:constr type="t" for="ch" forName="rootConnector1"/>
                  <dgm:constr type="w" for="ch" forName="rootConnector1" refType="w" refFor="ch" refForName="rootText1" fact="0.2"/>
                  <dgm:constr type="h" for="ch" forName="rootConnector1" refType="h" refFor="ch" refForName="rootText1"/>
                </dgm:constrLst>
              </dgm:if>
              <dgm:else name="Name20">
                <dgm:constrLst>
                  <dgm:constr type="l" for="ch" forName="rootText1"/>
                  <dgm:constr type="t" for="ch" forName="rootText1"/>
                  <dgm:constr type="w" for="ch" forName="rootText1" refType="w"/>
                  <dgm:constr type="h" for="ch" forName="rootText1" refType="h" fact="0.9"/>
                  <dgm:constr type="l" for="ch" forName="titleText1" refType="w" fact="0.2"/>
                  <dgm:constr type="t" for="ch" forName="titleText1" refType="h" fact="0.7"/>
                  <dgm:constr type="w" for="ch" forName="titleText1" refType="w" fact="0.9"/>
                  <dgm:constr type="h" for="ch" forName="titleText1" refType="h" fact="0.3"/>
                  <dgm:constr type="primFontSz" for="des" forName="titleText1" refType="primFontSz" refFor="des" refForName="rootText1" op="lte"/>
                  <dgm:constr type="r" for="ch" forName="rootConnector1" refType="w"/>
                  <dgm:constr type="t" for="ch" forName="rootConnector1"/>
                  <dgm:constr type="w" for="ch" forName="rootConnector1" refType="w" refFor="ch" refForName="rootText1" fact="0.2"/>
                  <dgm:constr type="h" for="ch" forName="rootConnector1" refType="h" refFor="ch" refForName="rootText1"/>
                </dgm:constrLst>
              </dgm:else>
            </dgm:choose>
            <dgm:ruleLst/>
            <dgm:layoutNode name="rootText1" styleLbl="node0">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1" styleLbl="fgAcc0">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1" moveWith="rootText1">
              <dgm:alg type="sp"/>
              <dgm:shape xmlns:r="http://schemas.openxmlformats.org/officeDocument/2006/relationships" type="rect" r:blip="" hideGeom="1">
                <dgm:adjLst/>
              </dgm:shape>
              <dgm:presOf axis="self" ptType="node" cnt="1"/>
              <dgm:constrLst/>
              <dgm:ruleLst/>
            </dgm:layoutNode>
          </dgm:layoutNode>
          <dgm:layoutNode name="hierChild2">
            <dgm:choose name="Name21">
              <dgm:if name="Name22" func="var" arg="hierBranch" op="equ" val="l">
                <dgm:alg type="hierChild">
                  <dgm:param type="chAlign" val="r"/>
                  <dgm:param type="linDir" val="fromT"/>
                </dgm:alg>
              </dgm:if>
              <dgm:if name="Name23" func="var" arg="hierBranch" op="equ" val="r">
                <dgm:alg type="hierChild">
                  <dgm:param type="chAlign" val="l"/>
                  <dgm:param type="linDir" val="fromT"/>
                </dgm:alg>
              </dgm:if>
              <dgm:if name="Name24" func="var" arg="hierBranch" op="equ" val="hang">
                <dgm:choose name="Name25">
                  <dgm:if name="Name26" func="var" arg="dir" op="equ" val="norm">
                    <dgm:alg type="hierChild">
                      <dgm:param type="chAlign" val="l"/>
                      <dgm:param type="linDir" val="fromL"/>
                      <dgm:param type="secChAlign" val="t"/>
                      <dgm:param type="secLinDir" val="fromT"/>
                    </dgm:alg>
                  </dgm:if>
                  <dgm:else name="Name27">
                    <dgm:alg type="hierChild">
                      <dgm:param type="chAlign" val="l"/>
                      <dgm:param type="linDir" val="fromR"/>
                      <dgm:param type="secChAlign" val="t"/>
                      <dgm:param type="secLinDir" val="fromT"/>
                    </dgm:alg>
                  </dgm:else>
                </dgm:choose>
              </dgm:if>
              <dgm:else name="Name28">
                <dgm:choose name="Name29">
                  <dgm:if name="Name30" func="var" arg="dir" op="equ" val="norm">
                    <dgm:alg type="hierChild"/>
                  </dgm:if>
                  <dgm:else name="Name31">
                    <dgm:alg type="hierChild">
                      <dgm:param type="linDir" val="fromR"/>
                    </dgm:alg>
                  </dgm:else>
                </dgm:choose>
              </dgm:else>
            </dgm:choose>
            <dgm:shape xmlns:r="http://schemas.openxmlformats.org/officeDocument/2006/relationships" r:blip="">
              <dgm:adjLst/>
            </dgm:shape>
            <dgm:presOf/>
            <dgm:constrLst/>
            <dgm:ruleLst/>
            <dgm:forEach name="rep2a" axis="ch" ptType="nonAsst">
              <dgm:forEach name="Name32" axis="precedSib" ptType="parTrans" st="-1" cnt="1">
                <dgm:choose name="Name33">
                  <dgm:if name="Name34" func="var" arg="hierBranch" op="equ" val="std">
                    <dgm:layoutNode name="Name35">
                      <dgm:alg type="conn">
                        <dgm:param type="connRout" val="bend"/>
                        <dgm:param type="dim" val="1D"/>
                        <dgm:param type="endSty" val="noArr"/>
                        <dgm:param type="begPts" val="bCtr"/>
                        <dgm:param type="endPts" val="tCtr"/>
                        <dgm:param type="bendPt" val="end"/>
                      </dgm:alg>
                      <dgm:shape xmlns:r="http://schemas.openxmlformats.org/officeDocument/2006/relationships" type="conn" r:blip="" zOrderOff="-99999">
                        <dgm:adjLst/>
                      </dgm:shape>
                      <dgm:presOf axis="self"/>
                      <dgm:constrLst>
                        <dgm:constr type="begPad"/>
                        <dgm:constr type="endPad"/>
                      </dgm:constrLst>
                      <dgm:ruleLst/>
                    </dgm:layoutNode>
                  </dgm:if>
                  <dgm:if name="Name36" func="var" arg="hierBranch" op="equ" val="init">
                    <dgm:layoutNode name="Name37">
                      <dgm:choose name="Name38">
                        <dgm:if name="Name39" axis="self" func="depth" op="lte" val="2">
                          <dgm:alg type="conn">
                            <dgm:param type="connRout" val="bend"/>
                            <dgm:param type="dim" val="1D"/>
                            <dgm:param type="endSty" val="noArr"/>
                            <dgm:param type="begPts" val="bCtr"/>
                            <dgm:param type="endPts" val="tCtr"/>
                            <dgm:param type="bendPt" val="end"/>
                          </dgm:alg>
                        </dgm:if>
                        <dgm:else name="Name40">
                          <dgm:alg type="conn">
                            <dgm:param type="connRout" val="bend"/>
                            <dgm:param type="dim" val="1D"/>
                            <dgm:param type="endSty" val="noArr"/>
                            <dgm:param type="begPts" val="bCtr"/>
                            <dgm:param type="endPts" val="tCtr"/>
                            <dgm:param type="bendPt" val="end"/>
                          </dgm:alg>
                        </dgm:else>
                      </dgm:choose>
                      <dgm:shape xmlns:r="http://schemas.openxmlformats.org/officeDocument/2006/relationships" type="conn" r:blip="" zOrderOff="-99999">
                        <dgm:adjLst/>
                      </dgm:shape>
                      <dgm:presOf axis="self"/>
                      <dgm:constrLst>
                        <dgm:constr type="begPad"/>
                        <dgm:constr type="endPad"/>
                      </dgm:constrLst>
                      <dgm:ruleLst/>
                    </dgm:layoutNode>
                  </dgm:if>
                  <dgm:if name="Name41" func="var" arg="hierBranch" op="equ" val="hang">
                    <dgm:layoutNode name="Name42">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if>
                  <dgm:else name="Name43">
                    <dgm:layoutNode name="Name44">
                      <dgm:choose name="Name45">
                        <dgm:if name="Name46" axis="self" func="depth" op="lte" val="2">
                          <dgm:choose name="Name47">
                            <dgm:if name="Name48" axis="par ch" ptType="node asst" func="cnt" op="gte" val="1">
                              <dgm:alg type="conn">
                                <dgm:param type="connRout" val="bend"/>
                                <dgm:param type="dim" val="1D"/>
                                <dgm:param type="endSty" val="noArr"/>
                                <dgm:param type="begPts" val="bCtr"/>
                                <dgm:param type="endPts" val="midL midR"/>
                              </dgm:alg>
                            </dgm:if>
                            <dgm:else name="Name49">
                              <dgm:alg type="conn">
                                <dgm:param type="connRout" val="bend"/>
                                <dgm:param type="dim" val="1D"/>
                                <dgm:param type="endSty" val="noArr"/>
                                <dgm:param type="begPts" val="bCtr"/>
                                <dgm:param type="endPts" val="midL midR"/>
                                <dgm:param type="srcNode" val="rootConnector1"/>
                              </dgm:alg>
                            </dgm:else>
                          </dgm:choose>
                        </dgm:if>
                        <dgm:else name="Name50">
                          <dgm:choose name="Name51">
                            <dgm:if name="Name52" axis="par ch" ptType="node asst" func="cnt" op="gte" val="1">
                              <dgm:alg type="conn">
                                <dgm:param type="connRout" val="bend"/>
                                <dgm:param type="dim" val="1D"/>
                                <dgm:param type="endSty" val="noArr"/>
                                <dgm:param type="begPts" val="bCtr"/>
                                <dgm:param type="endPts" val="midL midR"/>
                              </dgm:alg>
                            </dgm:if>
                            <dgm:else name="Name53">
                              <dgm:alg type="conn">
                                <dgm:param type="connRout" val="bend"/>
                                <dgm:param type="dim" val="1D"/>
                                <dgm:param type="endSty" val="noArr"/>
                                <dgm:param type="begPts" val="bCtr"/>
                                <dgm:param type="endPts" val="midL midR"/>
                                <dgm:param type="srcNode" val="rootConnector"/>
                              </dgm:alg>
                            </dgm:else>
                          </dgm:choose>
                        </dgm:else>
                      </dgm:choose>
                      <dgm:shape xmlns:r="http://schemas.openxmlformats.org/officeDocument/2006/relationships" type="conn" r:blip="" zOrderOff="-99999">
                        <dgm:adjLst/>
                      </dgm:shape>
                      <dgm:presOf axis="self"/>
                      <dgm:constrLst>
                        <dgm:constr type="begPad"/>
                        <dgm:constr type="endPad"/>
                      </dgm:constrLst>
                      <dgm:ruleLst/>
                    </dgm:layoutNode>
                  </dgm:else>
                </dgm:choose>
              </dgm:forEach>
              <dgm:layoutNode name="hierRoot2">
                <dgm:varLst>
                  <dgm:hierBranch val="init"/>
                </dgm:varLst>
                <dgm:choose name="Name54">
                  <dgm:if name="Name55" func="var" arg="hierBranch" op="equ" val="l">
                    <dgm:choose name="Name56">
                      <dgm:if name="Name57" axis="ch" ptType="asst" func="cnt" op="gte" val="1">
                        <dgm:alg type="hierRoot">
                          <dgm:param type="hierAlign" val="tR"/>
                        </dgm:alg>
                        <dgm:shape xmlns:r="http://schemas.openxmlformats.org/officeDocument/2006/relationships" r:blip="">
                          <dgm:adjLst/>
                        </dgm:shape>
                        <dgm:presOf/>
                        <dgm:constrLst>
                          <dgm:constr type="alignOff" val="0.65"/>
                        </dgm:constrLst>
                      </dgm:if>
                      <dgm:else name="Name58">
                        <dgm:alg type="hierRoot">
                          <dgm:param type="hierAlign" val="tR"/>
                        </dgm:alg>
                        <dgm:shape xmlns:r="http://schemas.openxmlformats.org/officeDocument/2006/relationships" r:blip="">
                          <dgm:adjLst/>
                        </dgm:shape>
                        <dgm:presOf/>
                        <dgm:constrLst>
                          <dgm:constr type="alignOff" val="0.25"/>
                        </dgm:constrLst>
                      </dgm:else>
                    </dgm:choose>
                  </dgm:if>
                  <dgm:if name="Name59" func="var" arg="hierBranch" op="equ" val="r">
                    <dgm:choose name="Name60">
                      <dgm:if name="Name61" axis="ch" ptType="asst" func="cnt" op="gte" val="1">
                        <dgm:alg type="hierRoot">
                          <dgm:param type="hierAlign" val="tL"/>
                        </dgm:alg>
                        <dgm:shape xmlns:r="http://schemas.openxmlformats.org/officeDocument/2006/relationships" r:blip="">
                          <dgm:adjLst/>
                        </dgm:shape>
                        <dgm:presOf/>
                        <dgm:constrLst>
                          <dgm:constr type="alignOff" val="0.65"/>
                        </dgm:constrLst>
                      </dgm:if>
                      <dgm:else name="Name62">
                        <dgm:alg type="hierRoot">
                          <dgm:param type="hierAlign" val="tL"/>
                        </dgm:alg>
                        <dgm:shape xmlns:r="http://schemas.openxmlformats.org/officeDocument/2006/relationships" r:blip="">
                          <dgm:adjLst/>
                        </dgm:shape>
                        <dgm:presOf/>
                        <dgm:constrLst>
                          <dgm:constr type="alignOff" val="0.25"/>
                        </dgm:constrLst>
                      </dgm:else>
                    </dgm:choose>
                  </dgm:if>
                  <dgm:if name="Name63"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64"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65">
                    <dgm:alg type="hierRoot"/>
                    <dgm:shape xmlns:r="http://schemas.openxmlformats.org/officeDocument/2006/relationships" r:blip="">
                      <dgm:adjLst/>
                    </dgm:shape>
                    <dgm:presOf/>
                    <dgm:constrLst>
                      <dgm:constr type="alignOff" val="0.65"/>
                    </dgm:constrLst>
                  </dgm:else>
                </dgm:choose>
                <dgm:ruleLst/>
                <dgm:layoutNode name="rootComposite">
                  <dgm:alg type="composite"/>
                  <dgm:shape xmlns:r="http://schemas.openxmlformats.org/officeDocument/2006/relationships" r:blip="">
                    <dgm:adjLst/>
                  </dgm:shape>
                  <dgm:presOf axis="self" ptType="node" cnt="1"/>
                  <dgm:choose name="Name66">
                    <dgm:if name="Name67" func="var" arg="hierBranch" op="equ" val="init">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if name="Name68" func="var" arg="hierBranch" op="equ" val="l">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if>
                    <dgm:if name="Name69" func="var" arg="hierBranch" op="equ" val="r">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l" for="ch" forName="rootConnector"/>
                        <dgm:constr type="t" for="ch" forName="rootConnector"/>
                        <dgm:constr type="w" for="ch" forName="rootConnector" refType="w" refFor="ch" refForName="rootText" fact="0.2"/>
                        <dgm:constr type="h" for="ch" forName="rootConnector" refType="h" refFor="ch" refForName="rootText"/>
                      </dgm:constrLst>
                    </dgm:if>
                    <dgm:else name="Name70">
                      <dgm:constrLst>
                        <dgm:constr type="l" for="ch" forName="rootText"/>
                        <dgm:constr type="t" for="ch" forName="rootText"/>
                        <dgm:constr type="w" for="ch" forName="rootText" refType="w"/>
                        <dgm:constr type="h" for="ch" forName="rootText" refType="h" fact="0.9"/>
                        <dgm:constr type="l" for="ch" forName="titleText2" refType="w" fact="0.2"/>
                        <dgm:constr type="t" for="ch" forName="titleText2" refType="h" fact="0.7"/>
                        <dgm:constr type="w" for="ch" forName="titleText2" refType="w" fact="0.9"/>
                        <dgm:constr type="h" for="ch" forName="titleText2" refType="h" fact="0.3"/>
                        <dgm:constr type="primFontSz" for="des" forName="titleText2" refType="primFontSz" refFor="des" refForName="rootText1" op="lte"/>
                        <dgm:constr type="r" for="ch" forName="rootConnector" refType="w"/>
                        <dgm:constr type="t" for="ch" forName="rootConnector"/>
                        <dgm:constr type="w" for="ch" forName="rootConnector" refType="w" refFor="ch" refForName="rootText" fact="0.2"/>
                        <dgm:constr type="h" for="ch" forName="rootConnector" refType="h" refFor="ch" refForName="rootText"/>
                      </dgm:constrLst>
                    </dgm:else>
                  </dgm:choose>
                  <dgm:ruleLst/>
                  <dgm:layoutNode name="rootText" styleLbl="node1">
                    <dgm:varLst>
                      <dgm:chMax/>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2" styleLbl="fgAcc1">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 moveWith="rootText">
                    <dgm:alg type="sp"/>
                    <dgm:shape xmlns:r="http://schemas.openxmlformats.org/officeDocument/2006/relationships" type="rect" r:blip="" hideGeom="1">
                      <dgm:adjLst/>
                    </dgm:shape>
                    <dgm:presOf axis="self" ptType="node" cnt="1"/>
                    <dgm:constrLst/>
                    <dgm:ruleLst/>
                  </dgm:layoutNode>
                </dgm:layoutNode>
                <dgm:layoutNode name="hierChild4">
                  <dgm:choose name="Name71">
                    <dgm:if name="Name72" func="var" arg="hierBranch" op="equ" val="l">
                      <dgm:alg type="hierChild">
                        <dgm:param type="chAlign" val="r"/>
                        <dgm:param type="linDir" val="fromT"/>
                      </dgm:alg>
                    </dgm:if>
                    <dgm:if name="Name73" func="var" arg="hierBranch" op="equ" val="r">
                      <dgm:alg type="hierChild">
                        <dgm:param type="chAlign" val="l"/>
                        <dgm:param type="linDir" val="fromT"/>
                      </dgm:alg>
                    </dgm:if>
                    <dgm:if name="Name74" func="var" arg="hierBranch" op="equ" val="hang">
                      <dgm:choose name="Name75">
                        <dgm:if name="Name76" func="var" arg="dir" op="equ" val="norm">
                          <dgm:alg type="hierChild">
                            <dgm:param type="chAlign" val="l"/>
                            <dgm:param type="linDir" val="fromL"/>
                            <dgm:param type="secChAlign" val="t"/>
                            <dgm:param type="secLinDir" val="fromT"/>
                          </dgm:alg>
                        </dgm:if>
                        <dgm:else name="Name77">
                          <dgm:alg type="hierChild">
                            <dgm:param type="chAlign" val="l"/>
                            <dgm:param type="linDir" val="fromR"/>
                            <dgm:param type="secChAlign" val="t"/>
                            <dgm:param type="secLinDir" val="fromT"/>
                          </dgm:alg>
                        </dgm:else>
                      </dgm:choose>
                    </dgm:if>
                    <dgm:if name="Name78" func="var" arg="hierBranch" op="equ" val="std">
                      <dgm:choose name="Name79">
                        <dgm:if name="Name80" func="var" arg="dir" op="equ" val="norm">
                          <dgm:alg type="hierChild"/>
                        </dgm:if>
                        <dgm:else name="Name81">
                          <dgm:alg type="hierChild">
                            <dgm:param type="linDir" val="fromR"/>
                          </dgm:alg>
                        </dgm:else>
                      </dgm:choose>
                    </dgm:if>
                    <dgm:if name="Name82" func="var" arg="hierBranch" op="equ" val="init">
                      <dgm:choose name="Name83">
                        <dgm:if name="Name84" func="var" arg="dir" op="equ" val="norm">
                          <dgm:alg type="hierChild"/>
                        </dgm:if>
                        <dgm:else name="Name85">
                          <dgm:alg type="hierChild">
                            <dgm:param type="linDir" val="fromR"/>
                          </dgm:alg>
                        </dgm:else>
                      </dgm:choose>
                    </dgm:if>
                    <dgm:else name="Name86"/>
                  </dgm:choose>
                  <dgm:shape xmlns:r="http://schemas.openxmlformats.org/officeDocument/2006/relationships" r:blip="">
                    <dgm:adjLst/>
                  </dgm:shape>
                  <dgm:presOf/>
                  <dgm:constrLst/>
                  <dgm:ruleLst/>
                  <dgm:forEach name="Name87" ref="rep2a"/>
                </dgm:layoutNode>
                <dgm:layoutNode name="hierChild5">
                  <dgm:choose name="Name88">
                    <dgm:if name="Name89" func="var" arg="dir" op="equ" val="norm">
                      <dgm:alg type="hierChild">
                        <dgm:param type="chAlign" val="l"/>
                        <dgm:param type="linDir" val="fromL"/>
                        <dgm:param type="secChAlign" val="t"/>
                        <dgm:param type="secLinDir" val="fromT"/>
                      </dgm:alg>
                    </dgm:if>
                    <dgm:else name="Name90">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91" ref="rep2b"/>
                </dgm:layoutNode>
              </dgm:layoutNode>
            </dgm:forEach>
          </dgm:layoutNode>
          <dgm:layoutNode name="hierChild3">
            <dgm:choose name="Name92">
              <dgm:if name="Name93" func="var" arg="dir" op="equ" val="norm">
                <dgm:alg type="hierChild">
                  <dgm:param type="chAlign" val="l"/>
                  <dgm:param type="linDir" val="fromL"/>
                  <dgm:param type="secChAlign" val="t"/>
                  <dgm:param type="secLinDir" val="fromT"/>
                </dgm:alg>
              </dgm:if>
              <dgm:else name="Name94">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rep2b" axis="ch" ptType="asst">
              <dgm:forEach name="Name95" axis="precedSib" ptType="parTrans" st="-1" cnt="1">
                <dgm:layoutNode name="Name96">
                  <dgm:alg type="conn">
                    <dgm:param type="connRout" val="bend"/>
                    <dgm:param type="dim" val="1D"/>
                    <dgm:param type="endSty" val="noArr"/>
                    <dgm:param type="begPts" val="bCtr"/>
                    <dgm:param type="endPts" val="midL midR"/>
                  </dgm:alg>
                  <dgm:shape xmlns:r="http://schemas.openxmlformats.org/officeDocument/2006/relationships" type="conn" r:blip="" zOrderOff="-99999">
                    <dgm:adjLst/>
                  </dgm:shape>
                  <dgm:presOf axis="self"/>
                  <dgm:constrLst>
                    <dgm:constr type="begPad"/>
                    <dgm:constr type="endPad"/>
                  </dgm:constrLst>
                  <dgm:ruleLst/>
                </dgm:layoutNode>
              </dgm:forEach>
              <dgm:layoutNode name="hierRoot3">
                <dgm:varLst>
                  <dgm:hierBranch val="init"/>
                </dgm:varLst>
                <dgm:choose name="Name97">
                  <dgm:if name="Name98" func="var" arg="hierBranch" op="equ" val="l">
                    <dgm:alg type="hierRoot">
                      <dgm:param type="hierAlign" val="tR"/>
                    </dgm:alg>
                    <dgm:shape xmlns:r="http://schemas.openxmlformats.org/officeDocument/2006/relationships" r:blip="">
                      <dgm:adjLst/>
                    </dgm:shape>
                    <dgm:presOf/>
                    <dgm:constrLst>
                      <dgm:constr type="alignOff" val="0.65"/>
                    </dgm:constrLst>
                  </dgm:if>
                  <dgm:if name="Name99" func="var" arg="hierBranch" op="equ" val="r">
                    <dgm:alg type="hierRoot">
                      <dgm:param type="hierAlign" val="tL"/>
                    </dgm:alg>
                    <dgm:shape xmlns:r="http://schemas.openxmlformats.org/officeDocument/2006/relationships" r:blip="">
                      <dgm:adjLst/>
                    </dgm:shape>
                    <dgm:presOf/>
                    <dgm:constrLst>
                      <dgm:constr type="alignOff" val="0.65"/>
                    </dgm:constrLst>
                  </dgm:if>
                  <dgm:if name="Name100" func="var" arg="hierBranch" op="equ" val="hang">
                    <dgm:alg type="hierRoot"/>
                    <dgm:shape xmlns:r="http://schemas.openxmlformats.org/officeDocument/2006/relationships" r:blip="">
                      <dgm:adjLst/>
                    </dgm:shape>
                    <dgm:presOf/>
                    <dgm:constrLst>
                      <dgm:constr type="alignOff" val="0.65"/>
                    </dgm:constrLst>
                  </dgm:if>
                  <dgm:if name="Name101" func="var" arg="hierBranch" op="equ" val="std">
                    <dgm:alg type="hierRoot"/>
                    <dgm:shape xmlns:r="http://schemas.openxmlformats.org/officeDocument/2006/relationships" r:blip="">
                      <dgm:adjLst/>
                    </dgm:shape>
                    <dgm:presOf/>
                    <dgm:constrLst>
                      <dgm:constr type="alignOff"/>
                      <dgm:constr type="bendDist" for="des" ptType="parTrans" refType="sp" fact="0.5"/>
                    </dgm:constrLst>
                  </dgm:if>
                  <dgm:if name="Name102" func="var" arg="hierBranch" op="equ" val="init">
                    <dgm:alg type="hierRoot"/>
                    <dgm:shape xmlns:r="http://schemas.openxmlformats.org/officeDocument/2006/relationships" r:blip="">
                      <dgm:adjLst/>
                    </dgm:shape>
                    <dgm:presOf/>
                    <dgm:constrLst>
                      <dgm:constr type="alignOff"/>
                      <dgm:constr type="bendDist" for="des" ptType="parTrans" refType="sp" fact="0.5"/>
                    </dgm:constrLst>
                  </dgm:if>
                  <dgm:else name="Name103"/>
                </dgm:choose>
                <dgm:ruleLst/>
                <dgm:layoutNode name="rootComposite3">
                  <dgm:alg type="composite"/>
                  <dgm:shape xmlns:r="http://schemas.openxmlformats.org/officeDocument/2006/relationships" r:blip="">
                    <dgm:adjLst/>
                  </dgm:shape>
                  <dgm:presOf axis="self" ptType="node" cnt="1"/>
                  <dgm:choose name="Name104">
                    <dgm:if name="Name105" func="var" arg="hierBranch" op="equ" val="init">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if name="Name106" func="var" arg="hierBranch" op="equ" val="l">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if>
                    <dgm:if name="Name107" func="var" arg="hierBranch" op="equ" val="r">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l" for="ch" forName="rootConnector3"/>
                        <dgm:constr type="t" for="ch" forName="rootConnector3"/>
                        <dgm:constr type="w" for="ch" forName="rootConnector3" refType="w" refFor="ch" refForName="rootText3" fact="0.2"/>
                        <dgm:constr type="h" for="ch" forName="rootConnector3" refType="h" refFor="ch" refForName="rootText3"/>
                      </dgm:constrLst>
                    </dgm:if>
                    <dgm:else name="Name108">
                      <dgm:constrLst>
                        <dgm:constr type="l" for="ch" forName="rootText3"/>
                        <dgm:constr type="t" for="ch" forName="rootText3"/>
                        <dgm:constr type="w" for="ch" forName="rootText3" refType="w"/>
                        <dgm:constr type="h" for="ch" forName="rootText3" refType="h" fact="0.9"/>
                        <dgm:constr type="l" for="ch" forName="titleText3" refType="w" fact="0.2"/>
                        <dgm:constr type="t" for="ch" forName="titleText3" refType="h" fact="0.7"/>
                        <dgm:constr type="w" for="ch" forName="titleText3" refType="w" fact="0.9"/>
                        <dgm:constr type="h" for="ch" forName="titleText3" refType="h" fact="0.3"/>
                        <dgm:constr type="primFontSz" for="des" forName="titleText3" refType="primFontSz" refFor="des" refForName="rootText3" op="lte"/>
                        <dgm:constr type="r" for="ch" forName="rootConnector3" refType="w"/>
                        <dgm:constr type="t" for="ch" forName="rootConnector3"/>
                        <dgm:constr type="w" for="ch" forName="rootConnector3" refType="w" refFor="ch" refForName="rootText3" fact="0.2"/>
                        <dgm:constr type="h" for="ch" forName="rootConnector3" refType="h" refFor="ch" refForName="rootText3"/>
                      </dgm:constrLst>
                    </dgm:else>
                  </dgm:choose>
                  <dgm:ruleLst/>
                  <dgm:layoutNode name="rootText3" styleLbl="asst1">
                    <dgm:varLst>
                      <dgm:chPref val="3"/>
                    </dgm:varLst>
                    <dgm:alg type="tx"/>
                    <dgm:shape xmlns:r="http://schemas.openxmlformats.org/officeDocument/2006/relationships" type="rect" r:blip="">
                      <dgm:adjLst/>
                    </dgm:shape>
                    <dgm:presOf axis="self" ptType="node" cnt="1"/>
                    <dgm:constrLst>
                      <dgm:constr type="primFontSz" val="65"/>
                      <dgm:constr type="lMarg" refType="primFontSz" fact="0.05"/>
                      <dgm:constr type="rMarg" refType="primFontSz" fact="0.05"/>
                      <dgm:constr type="tMarg" refType="primFontSz" fact="0.05"/>
                      <dgm:constr type="bMarg" refType="h" fact="0.4"/>
                    </dgm:constrLst>
                    <dgm:ruleLst>
                      <dgm:rule type="primFontSz" val="5" fact="NaN" max="NaN"/>
                    </dgm:ruleLst>
                  </dgm:layoutNode>
                  <dgm:layoutNode name="titleText3" styleLbl="fgAcc2">
                    <dgm:varLst>
                      <dgm:chMax val="0"/>
                      <dgm:chPref val="0"/>
                    </dgm:varLst>
                    <dgm:alg type="tx">
                      <dgm:param type="parTxLTRAlign" val="r"/>
                    </dgm:alg>
                    <dgm:shape xmlns:r="http://schemas.openxmlformats.org/officeDocument/2006/relationships" type="rect" r:blip="">
                      <dgm:adjLst/>
                    </dgm:shape>
                    <dgm:presOf axis="followSib" ptType="sibTrans" hideLastTrans="0" cnt="1"/>
                    <dgm:constrLst>
                      <dgm:constr type="primFontSz" val="65"/>
                      <dgm:constr type="lMarg" refType="primFontSz" fact="0.2"/>
                      <dgm:constr type="rMarg" refType="primFontSz" fact="0.2"/>
                      <dgm:constr type="tMarg" refType="primFontSz" fact="0.05"/>
                      <dgm:constr type="bMarg" refType="primFontSz" fact="0.05"/>
                    </dgm:constrLst>
                    <dgm:ruleLst>
                      <dgm:rule type="primFontSz" val="5" fact="NaN" max="NaN"/>
                    </dgm:ruleLst>
                  </dgm:layoutNode>
                  <dgm:layoutNode name="rootConnector3" moveWith="rootText1">
                    <dgm:alg type="sp"/>
                    <dgm:shape xmlns:r="http://schemas.openxmlformats.org/officeDocument/2006/relationships" type="rect" r:blip="" hideGeom="1">
                      <dgm:adjLst/>
                    </dgm:shape>
                    <dgm:presOf axis="self" ptType="node" cnt="1"/>
                    <dgm:constrLst/>
                    <dgm:ruleLst/>
                  </dgm:layoutNode>
                </dgm:layoutNode>
                <dgm:layoutNode name="hierChild6">
                  <dgm:choose name="Name109">
                    <dgm:if name="Name110" func="var" arg="hierBranch" op="equ" val="l">
                      <dgm:alg type="hierChild">
                        <dgm:param type="chAlign" val="r"/>
                        <dgm:param type="linDir" val="fromT"/>
                      </dgm:alg>
                    </dgm:if>
                    <dgm:if name="Name111" func="var" arg="hierBranch" op="equ" val="r">
                      <dgm:alg type="hierChild">
                        <dgm:param type="chAlign" val="l"/>
                        <dgm:param type="linDir" val="fromT"/>
                      </dgm:alg>
                    </dgm:if>
                    <dgm:if name="Name112" func="var" arg="hierBranch" op="equ" val="hang">
                      <dgm:choose name="Name113">
                        <dgm:if name="Name114" func="var" arg="dir" op="equ" val="norm">
                          <dgm:alg type="hierChild">
                            <dgm:param type="chAlign" val="l"/>
                            <dgm:param type="linDir" val="fromL"/>
                            <dgm:param type="secChAlign" val="t"/>
                            <dgm:param type="secLinDir" val="fromT"/>
                          </dgm:alg>
                        </dgm:if>
                        <dgm:else name="Name115">
                          <dgm:alg type="hierChild">
                            <dgm:param type="chAlign" val="l"/>
                            <dgm:param type="linDir" val="fromR"/>
                            <dgm:param type="secChAlign" val="t"/>
                            <dgm:param type="secLinDir" val="fromT"/>
                          </dgm:alg>
                        </dgm:else>
                      </dgm:choose>
                    </dgm:if>
                    <dgm:if name="Name116" func="var" arg="hierBranch" op="equ" val="std">
                      <dgm:choose name="Name117">
                        <dgm:if name="Name118" func="var" arg="dir" op="equ" val="norm">
                          <dgm:alg type="hierChild"/>
                        </dgm:if>
                        <dgm:else name="Name119">
                          <dgm:alg type="hierChild">
                            <dgm:param type="linDir" val="fromR"/>
                          </dgm:alg>
                        </dgm:else>
                      </dgm:choose>
                    </dgm:if>
                    <dgm:if name="Name120" func="var" arg="hierBranch" op="equ" val="init">
                      <dgm:alg type="hierChild"/>
                    </dgm:if>
                    <dgm:else name="Name121"/>
                  </dgm:choose>
                  <dgm:shape xmlns:r="http://schemas.openxmlformats.org/officeDocument/2006/relationships" r:blip="">
                    <dgm:adjLst/>
                  </dgm:shape>
                  <dgm:presOf/>
                  <dgm:constrLst/>
                  <dgm:ruleLst/>
                  <dgm:forEach name="Name122" ref="rep2a"/>
                </dgm:layoutNode>
                <dgm:layoutNode name="hierChild7">
                  <dgm:choose name="Name123">
                    <dgm:if name="Name124" func="var" arg="dir" op="equ" val="norm">
                      <dgm:alg type="hierChild">
                        <dgm:param type="chAlign" val="l"/>
                        <dgm:param type="linDir" val="fromL"/>
                        <dgm:param type="secChAlign" val="t"/>
                        <dgm:param type="secLinDir" val="fromT"/>
                      </dgm:alg>
                    </dgm:if>
                    <dgm:else name="Name125">
                      <dgm:alg type="hierChild">
                        <dgm:param type="chAlign" val="l"/>
                        <dgm:param type="linDir" val="fromR"/>
                        <dgm:param type="secChAlign" val="t"/>
                        <dgm:param type="secLinDir" val="fromT"/>
                      </dgm:alg>
                    </dgm:else>
                  </dgm:choose>
                  <dgm:shape xmlns:r="http://schemas.openxmlformats.org/officeDocument/2006/relationships" r:blip="">
                    <dgm:adjLst/>
                  </dgm:shape>
                  <dgm:presOf/>
                  <dgm:constrLst/>
                  <dgm:ruleLst/>
                  <dgm:forEach name="Name126" ref="rep2b"/>
                </dgm:layoutNode>
              </dgm:layoutNode>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hierarchy1">
  <dgm:title val=""/>
  <dgm:desc val=""/>
  <dgm:catLst>
    <dgm:cat type="hierarchy" pri="2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hierChild1">
    <dgm:varLst>
      <dgm:chPref val="1"/>
      <dgm:dir/>
      <dgm:animOne val="branch"/>
      <dgm:animLvl val="lvl"/>
      <dgm:resizeHandles/>
    </dgm:varLst>
    <dgm:choose name="Name0">
      <dgm:if name="Name1" func="var" arg="dir" op="equ" val="norm">
        <dgm:alg type="hierChild">
          <dgm:param type="linDir" val="fromL"/>
        </dgm:alg>
      </dgm:if>
      <dgm:else name="Name2">
        <dgm:alg type="hierChild">
          <dgm:param type="linDir" val="fromR"/>
        </dgm:alg>
      </dgm:else>
    </dgm:choose>
    <dgm:shape xmlns:r="http://schemas.openxmlformats.org/officeDocument/2006/relationships" r:blip="">
      <dgm:adjLst/>
    </dgm:shape>
    <dgm:presOf/>
    <dgm:constrLst>
      <dgm:constr type="primFontSz" for="des" ptType="node" op="equ" val="65"/>
      <dgm:constr type="w" for="des" forName="composite" refType="w"/>
      <dgm:constr type="h" for="des" forName="composite" refType="w" refFor="des" refForName="composite" fact="0.667"/>
      <dgm:constr type="w" for="des" forName="composite2" refType="w" refFor="des" refForName="composite"/>
      <dgm:constr type="h" for="des" forName="composite2" refType="h" refFor="des" refForName="composite"/>
      <dgm:constr type="w" for="des" forName="composite3" refType="w" refFor="des" refForName="composite"/>
      <dgm:constr type="h" for="des" forName="composite3" refType="h" refFor="des" refForName="composite"/>
      <dgm:constr type="w" for="des" forName="composite4" refType="w" refFor="des" refForName="composite"/>
      <dgm:constr type="h" for="des" forName="composite4" refType="h" refFor="des" refForName="composite"/>
      <dgm:constr type="w" for="des" forName="composite5" refType="w" refFor="des" refForName="composite"/>
      <dgm:constr type="h" for="des" forName="composite5" refType="h" refFor="des" refForName="composite"/>
      <dgm:constr type="sibSp" refType="w" refFor="des" refForName="composite" fact="0.1"/>
      <dgm:constr type="sibSp" for="des" forName="hierChild2" refType="sibSp"/>
      <dgm:constr type="sibSp" for="des" forName="hierChild3" refType="sibSp"/>
      <dgm:constr type="sibSp" for="des" forName="hierChild4" refType="sibSp"/>
      <dgm:constr type="sibSp" for="des" forName="hierChild5" refType="sibSp"/>
      <dgm:constr type="sibSp" for="des" forName="hierChild6" refType="sibSp"/>
      <dgm:constr type="sp" for="des" forName="hierRoot1" refType="h" refFor="des" refForName="composite" fact="0.25"/>
      <dgm:constr type="sp" for="des" forName="hierRoot2" refType="sp" refFor="des" refForName="hierRoot1"/>
      <dgm:constr type="sp" for="des" forName="hierRoot3" refType="sp" refFor="des" refForName="hierRoot1"/>
      <dgm:constr type="sp" for="des" forName="hierRoot4" refType="sp" refFor="des" refForName="hierRoot1"/>
      <dgm:constr type="sp" for="des" forName="hierRoot5" refType="sp" refFor="des" refForName="hierRoot1"/>
    </dgm:constrLst>
    <dgm:ruleLst/>
    <dgm:forEach name="Name3" axis="ch">
      <dgm:forEach name="Name4" axis="self" ptType="node">
        <dgm:layoutNode name="hierRoot1">
          <dgm:alg type="hierRoot"/>
          <dgm:shape xmlns:r="http://schemas.openxmlformats.org/officeDocument/2006/relationships" r:blip="">
            <dgm:adjLst/>
          </dgm:shape>
          <dgm:presOf/>
          <dgm:constrLst>
            <dgm:constr type="bendDist" for="des" ptType="parTrans" refType="sp" fact="0.5"/>
          </dgm:constrLst>
          <dgm:ruleLst/>
          <dgm:layoutNode name="composite">
            <dgm:alg type="composite"/>
            <dgm:shape xmlns:r="http://schemas.openxmlformats.org/officeDocument/2006/relationships" r:blip="">
              <dgm:adjLst/>
            </dgm:shape>
            <dgm:presOf/>
            <dgm:constrLst>
              <dgm:constr type="w" for="ch" forName="background" refType="w" fact="0.9"/>
              <dgm:constr type="h" for="ch" forName="background" refType="w" refFor="ch" refForName="background" fact="0.635"/>
              <dgm:constr type="t" for="ch" forName="background"/>
              <dgm:constr type="l" for="ch" forName="background"/>
              <dgm:constr type="w" for="ch" forName="text" refType="w" fact="0.9"/>
              <dgm:constr type="h" for="ch" forName="text" refType="w" refFor="ch" refForName="text" fact="0.635"/>
              <dgm:constr type="t" for="ch" forName="text" refType="w" fact="0.095"/>
              <dgm:constr type="l" for="ch" forName="text" refType="w" fact="0.1"/>
            </dgm:constrLst>
            <dgm:ruleLst/>
            <dgm:layoutNode name="background" styleLbl="node0" moveWith="text">
              <dgm:alg type="sp"/>
              <dgm:shape xmlns:r="http://schemas.openxmlformats.org/officeDocument/2006/relationships" type="roundRect" r:blip="">
                <dgm:adjLst>
                  <dgm:adj idx="1" val="0.1"/>
                </dgm:adjLst>
              </dgm:shape>
              <dgm:presOf/>
              <dgm:constrLst/>
              <dgm:ruleLst/>
            </dgm:layoutNode>
            <dgm:layoutNode name="text" styleLbl="fgAcc0">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2">
            <dgm:choose name="Name5">
              <dgm:if name="Name6" func="var" arg="dir" op="equ" val="norm">
                <dgm:alg type="hierChild">
                  <dgm:param type="linDir" val="fromL"/>
                </dgm:alg>
              </dgm:if>
              <dgm:else name="Name7">
                <dgm:alg type="hierChild">
                  <dgm:param type="linDir" val="fromR"/>
                </dgm:alg>
              </dgm:else>
            </dgm:choose>
            <dgm:shape xmlns:r="http://schemas.openxmlformats.org/officeDocument/2006/relationships" r:blip="">
              <dgm:adjLst/>
            </dgm:shape>
            <dgm:presOf/>
            <dgm:constrLst/>
            <dgm:ruleLst/>
            <dgm:forEach name="Name8" axis="ch">
              <dgm:forEach name="Name9" axis="self" ptType="parTrans" cnt="1">
                <dgm:layoutNode name="Name10">
                  <dgm:alg type="conn">
                    <dgm:param type="dim" val="1D"/>
                    <dgm:param type="endSty" val="noArr"/>
                    <dgm:param type="connRout" val="bend"/>
                    <dgm:param type="bendPt" val="end"/>
                    <dgm:param type="begPts" val="bCtr"/>
                    <dgm:param type="endPts" val="tCtr"/>
                    <dgm:param type="srcNode" val="background"/>
                    <dgm:param type="dstNode" val="background2"/>
                  </dgm:alg>
                  <dgm:shape xmlns:r="http://schemas.openxmlformats.org/officeDocument/2006/relationships" type="conn" r:blip="" zOrderOff="-999">
                    <dgm:adjLst/>
                  </dgm:shape>
                  <dgm:presOf axis="self"/>
                  <dgm:constrLst>
                    <dgm:constr type="begPad"/>
                    <dgm:constr type="endPad"/>
                  </dgm:constrLst>
                  <dgm:ruleLst/>
                </dgm:layoutNode>
              </dgm:forEach>
              <dgm:forEach name="Name11" axis="self" ptType="node">
                <dgm:layoutNode name="hierRoot2">
                  <dgm:alg type="hierRoot"/>
                  <dgm:shape xmlns:r="http://schemas.openxmlformats.org/officeDocument/2006/relationships" r:blip="">
                    <dgm:adjLst/>
                  </dgm:shape>
                  <dgm:presOf/>
                  <dgm:constrLst>
                    <dgm:constr type="bendDist" for="des" ptType="parTrans" refType="sp" fact="0.5"/>
                  </dgm:constrLst>
                  <dgm:ruleLst/>
                  <dgm:layoutNode name="composite2">
                    <dgm:alg type="composite"/>
                    <dgm:shape xmlns:r="http://schemas.openxmlformats.org/officeDocument/2006/relationships" r:blip="">
                      <dgm:adjLst/>
                    </dgm:shape>
                    <dgm:presOf/>
                    <dgm:constrLst>
                      <dgm:constr type="w" for="ch" forName="background2" refType="w" fact="0.9"/>
                      <dgm:constr type="h" for="ch" forName="background2" refType="w" refFor="ch" refForName="background2" fact="0.635"/>
                      <dgm:constr type="t" for="ch" forName="background2"/>
                      <dgm:constr type="l" for="ch" forName="background2"/>
                      <dgm:constr type="w" for="ch" forName="text2" refType="w" fact="0.9"/>
                      <dgm:constr type="h" for="ch" forName="text2" refType="w" refFor="ch" refForName="text2" fact="0.635"/>
                      <dgm:constr type="t" for="ch" forName="text2" refType="w" fact="0.095"/>
                      <dgm:constr type="l" for="ch" forName="text2" refType="w" fact="0.1"/>
                    </dgm:constrLst>
                    <dgm:ruleLst/>
                    <dgm:layoutNode name="background2" moveWith="text2">
                      <dgm:alg type="sp"/>
                      <dgm:shape xmlns:r="http://schemas.openxmlformats.org/officeDocument/2006/relationships" type="roundRect" r:blip="">
                        <dgm:adjLst>
                          <dgm:adj idx="1" val="0.1"/>
                        </dgm:adjLst>
                      </dgm:shape>
                      <dgm:presOf/>
                      <dgm:constrLst/>
                      <dgm:ruleLst/>
                    </dgm:layoutNode>
                    <dgm:layoutNode name="text2" styleLbl="fgAcc2">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3">
                    <dgm:choose name="Name12">
                      <dgm:if name="Name13" func="var" arg="dir" op="equ" val="norm">
                        <dgm:alg type="hierChild">
                          <dgm:param type="linDir" val="fromL"/>
                        </dgm:alg>
                      </dgm:if>
                      <dgm:else name="Name14">
                        <dgm:alg type="hierChild">
                          <dgm:param type="linDir" val="fromR"/>
                        </dgm:alg>
                      </dgm:else>
                    </dgm:choose>
                    <dgm:shape xmlns:r="http://schemas.openxmlformats.org/officeDocument/2006/relationships" r:blip="">
                      <dgm:adjLst/>
                    </dgm:shape>
                    <dgm:presOf/>
                    <dgm:constrLst/>
                    <dgm:ruleLst/>
                    <dgm:forEach name="Name15" axis="ch">
                      <dgm:forEach name="Name16" axis="self" ptType="parTrans" cnt="1">
                        <dgm:layoutNode name="Name17">
                          <dgm:alg type="conn">
                            <dgm:param type="dim" val="1D"/>
                            <dgm:param type="endSty" val="noArr"/>
                            <dgm:param type="connRout" val="bend"/>
                            <dgm:param type="bendPt" val="end"/>
                            <dgm:param type="begPts" val="bCtr"/>
                            <dgm:param type="endPts" val="tCtr"/>
                            <dgm:param type="srcNode" val="background2"/>
                            <dgm:param type="dstNode" val="background3"/>
                          </dgm:alg>
                          <dgm:shape xmlns:r="http://schemas.openxmlformats.org/officeDocument/2006/relationships" type="conn" r:blip="" zOrderOff="-999">
                            <dgm:adjLst/>
                          </dgm:shape>
                          <dgm:presOf axis="self"/>
                          <dgm:constrLst>
                            <dgm:constr type="begPad"/>
                            <dgm:constr type="endPad"/>
                          </dgm:constrLst>
                          <dgm:ruleLst/>
                        </dgm:layoutNode>
                      </dgm:forEach>
                      <dgm:forEach name="Name18" axis="self" ptType="node">
                        <dgm:layoutNode name="hierRoot3">
                          <dgm:alg type="hierRoot"/>
                          <dgm:shape xmlns:r="http://schemas.openxmlformats.org/officeDocument/2006/relationships" r:blip="">
                            <dgm:adjLst/>
                          </dgm:shape>
                          <dgm:presOf/>
                          <dgm:constrLst>
                            <dgm:constr type="bendDist" for="des" ptType="parTrans" refType="sp" fact="0.5"/>
                          </dgm:constrLst>
                          <dgm:ruleLst/>
                          <dgm:layoutNode name="composite3">
                            <dgm:alg type="composite"/>
                            <dgm:shape xmlns:r="http://schemas.openxmlformats.org/officeDocument/2006/relationships" r:blip="">
                              <dgm:adjLst/>
                            </dgm:shape>
                            <dgm:presOf/>
                            <dgm:constrLst>
                              <dgm:constr type="w" for="ch" forName="background3" refType="w" fact="0.9"/>
                              <dgm:constr type="h" for="ch" forName="background3" refType="w" refFor="ch" refForName="background3" fact="0.635"/>
                              <dgm:constr type="t" for="ch" forName="background3"/>
                              <dgm:constr type="l" for="ch" forName="background3"/>
                              <dgm:constr type="w" for="ch" forName="text3" refType="w" fact="0.9"/>
                              <dgm:constr type="h" for="ch" forName="text3" refType="w" refFor="ch" refForName="text3" fact="0.635"/>
                              <dgm:constr type="t" for="ch" forName="text3" refType="w" fact="0.095"/>
                              <dgm:constr type="l" for="ch" forName="text3" refType="w" fact="0.1"/>
                            </dgm:constrLst>
                            <dgm:ruleLst/>
                            <dgm:layoutNode name="background3" moveWith="text3">
                              <dgm:alg type="sp"/>
                              <dgm:shape xmlns:r="http://schemas.openxmlformats.org/officeDocument/2006/relationships" type="roundRect" r:blip="">
                                <dgm:adjLst>
                                  <dgm:adj idx="1" val="0.1"/>
                                </dgm:adjLst>
                              </dgm:shape>
                              <dgm:presOf/>
                              <dgm:constrLst/>
                              <dgm:ruleLst/>
                            </dgm:layoutNode>
                            <dgm:layoutNode name="text3" styleLbl="fgAcc3">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4">
                            <dgm:choose name="Name19">
                              <dgm:if name="Name20" func="var" arg="dir" op="equ" val="norm">
                                <dgm:alg type="hierChild">
                                  <dgm:param type="linDir" val="fromL"/>
                                </dgm:alg>
                              </dgm:if>
                              <dgm:else name="Name21">
                                <dgm:alg type="hierChild">
                                  <dgm:param type="linDir" val="fromR"/>
                                </dgm:alg>
                              </dgm:else>
                            </dgm:choose>
                            <dgm:shape xmlns:r="http://schemas.openxmlformats.org/officeDocument/2006/relationships" r:blip="">
                              <dgm:adjLst/>
                            </dgm:shape>
                            <dgm:presOf/>
                            <dgm:constrLst/>
                            <dgm:ruleLst/>
                            <dgm:forEach name="repeat" axis="ch">
                              <dgm:forEach name="Name22" axis="self" ptType="parTrans" cnt="1">
                                <dgm:layoutNode name="Name23">
                                  <dgm:choose name="Name24">
                                    <dgm:if name="Name25" axis="self" func="depth" op="lte" val="4">
                                      <dgm:alg type="conn">
                                        <dgm:param type="dim" val="1D"/>
                                        <dgm:param type="endSty" val="noArr"/>
                                        <dgm:param type="connRout" val="bend"/>
                                        <dgm:param type="bendPt" val="end"/>
                                        <dgm:param type="begPts" val="bCtr"/>
                                        <dgm:param type="endPts" val="tCtr"/>
                                        <dgm:param type="srcNode" val="background3"/>
                                        <dgm:param type="dstNode" val="background4"/>
                                      </dgm:alg>
                                    </dgm:if>
                                    <dgm:else name="Name26">
                                      <dgm:alg type="conn">
                                        <dgm:param type="dim" val="1D"/>
                                        <dgm:param type="endSty" val="noArr"/>
                                        <dgm:param type="connRout" val="bend"/>
                                        <dgm:param type="bendPt" val="end"/>
                                        <dgm:param type="begPts" val="bCtr"/>
                                        <dgm:param type="endPts" val="tCtr"/>
                                        <dgm:param type="srcNode" val="background4"/>
                                        <dgm:param type="dstNode" val="background4"/>
                                      </dgm:alg>
                                    </dgm:else>
                                  </dgm:choose>
                                  <dgm:shape xmlns:r="http://schemas.openxmlformats.org/officeDocument/2006/relationships" type="conn" r:blip="" zOrderOff="-999">
                                    <dgm:adjLst/>
                                  </dgm:shape>
                                  <dgm:presOf axis="self"/>
                                  <dgm:constrLst>
                                    <dgm:constr type="begPad"/>
                                    <dgm:constr type="endPad"/>
                                  </dgm:constrLst>
                                  <dgm:ruleLst/>
                                </dgm:layoutNode>
                              </dgm:forEach>
                              <dgm:forEach name="Name27" axis="self" ptType="node">
                                <dgm:layoutNode name="hierRoot4">
                                  <dgm:alg type="hierRoot"/>
                                  <dgm:shape xmlns:r="http://schemas.openxmlformats.org/officeDocument/2006/relationships" r:blip="">
                                    <dgm:adjLst/>
                                  </dgm:shape>
                                  <dgm:presOf/>
                                  <dgm:constrLst>
                                    <dgm:constr type="bendDist" for="des" ptType="parTrans" refType="sp" fact="0.5"/>
                                  </dgm:constrLst>
                                  <dgm:ruleLst/>
                                  <dgm:layoutNode name="composite4">
                                    <dgm:alg type="composite"/>
                                    <dgm:shape xmlns:r="http://schemas.openxmlformats.org/officeDocument/2006/relationships" r:blip="">
                                      <dgm:adjLst/>
                                    </dgm:shape>
                                    <dgm:presOf/>
                                    <dgm:constrLst>
                                      <dgm:constr type="w" for="ch" forName="background4" refType="w" fact="0.9"/>
                                      <dgm:constr type="h" for="ch" forName="background4" refType="w" refFor="ch" refForName="background4" fact="0.635"/>
                                      <dgm:constr type="t" for="ch" forName="background4"/>
                                      <dgm:constr type="l" for="ch" forName="background4"/>
                                      <dgm:constr type="w" for="ch" forName="text4" refType="w" fact="0.9"/>
                                      <dgm:constr type="h" for="ch" forName="text4" refType="w" refFor="ch" refForName="text4" fact="0.635"/>
                                      <dgm:constr type="t" for="ch" forName="text4" refType="w" fact="0.095"/>
                                      <dgm:constr type="l" for="ch" forName="text4" refType="w" fact="0.1"/>
                                    </dgm:constrLst>
                                    <dgm:ruleLst/>
                                    <dgm:layoutNode name="background4" moveWith="text4">
                                      <dgm:alg type="sp"/>
                                      <dgm:shape xmlns:r="http://schemas.openxmlformats.org/officeDocument/2006/relationships" type="roundRect" r:blip="">
                                        <dgm:adjLst>
                                          <dgm:adj idx="1" val="0.1"/>
                                        </dgm:adjLst>
                                      </dgm:shape>
                                      <dgm:presOf/>
                                      <dgm:constrLst/>
                                      <dgm:ruleLst/>
                                    </dgm:layoutNode>
                                    <dgm:layoutNode name="text4" styleLbl="fgAcc4">
                                      <dgm:varLst>
                                        <dgm:chPref val="3"/>
                                      </dgm:varLst>
                                      <dgm:alg type="tx"/>
                                      <dgm:shape xmlns:r="http://schemas.openxmlformats.org/officeDocument/2006/relationships" type="roundRect" r:blip="">
                                        <dgm:adjLst>
                                          <dgm:adj idx="1" val="0.1"/>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layoutNode name="hierChild5">
                                    <dgm:choose name="Name28">
                                      <dgm:if name="Name29" func="var" arg="dir" op="equ" val="norm">
                                        <dgm:alg type="hierChild">
                                          <dgm:param type="linDir" val="fromL"/>
                                        </dgm:alg>
                                      </dgm:if>
                                      <dgm:else name="Name30">
                                        <dgm:alg type="hierChild">
                                          <dgm:param type="linDir" val="fromR"/>
                                        </dgm:alg>
                                      </dgm:else>
                                    </dgm:choose>
                                    <dgm:shape xmlns:r="http://schemas.openxmlformats.org/officeDocument/2006/relationships" r:blip="">
                                      <dgm:adjLst/>
                                    </dgm:shape>
                                    <dgm:presOf/>
                                    <dgm:constrLst/>
                                    <dgm:ruleLst/>
                                    <dgm:forEach name="Name31" ref="repeat"/>
                                  </dgm:layoutNode>
                                </dgm:layoutNode>
                              </dgm:forEach>
                            </dgm:forEach>
                          </dgm:layoutNode>
                        </dgm:layoutNode>
                      </dgm:forEach>
                    </dgm:forEach>
                  </dgm:layoutNode>
                </dgm:layoutNode>
              </dgm:forEach>
            </dgm:forEach>
          </dgm:layoutNode>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hProcess4">
  <dgm:title val=""/>
  <dgm:desc val=""/>
  <dgm:catLst>
    <dgm:cat type="process" pri="4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alg type="composite"/>
    <dgm:shape xmlns:r="http://schemas.openxmlformats.org/officeDocument/2006/relationships" r:blip="">
      <dgm:adjLst/>
    </dgm:shape>
    <dgm:presOf/>
    <dgm:constrLst>
      <dgm:constr type="w" for="ch" forName="tSp" refType="w"/>
      <dgm:constr type="h" for="ch" forName="tSp" refType="h" fact="0.15"/>
      <dgm:constr type="l" for="ch" forName="tSp"/>
      <dgm:constr type="t" for="ch" forName="tSp"/>
      <dgm:constr type="w" for="ch" forName="bSp" refType="w"/>
      <dgm:constr type="h" for="ch" forName="bSp" refType="h" fact="0.15"/>
      <dgm:constr type="l" for="ch" forName="bSp"/>
      <dgm:constr type="t" for="ch" forName="bSp" refType="h" fact="0.85"/>
      <dgm:constr type="w" for="ch" forName="process" refType="w"/>
      <dgm:constr type="h" for="ch" forName="process" refType="h" fact="0.7"/>
      <dgm:constr type="l" for="ch" forName="process"/>
      <dgm:constr type="t" for="ch" forName="process" refType="h" fact="0.15"/>
    </dgm:constrLst>
    <dgm:ruleLst/>
    <dgm:layoutNode name="tSp">
      <dgm:alg type="sp"/>
      <dgm:shape xmlns:r="http://schemas.openxmlformats.org/officeDocument/2006/relationships" r:blip="">
        <dgm:adjLst/>
      </dgm:shape>
      <dgm:presOf/>
      <dgm:constrLst/>
      <dgm:ruleLst/>
    </dgm:layoutNode>
    <dgm:layoutNode name="bSp">
      <dgm:alg type="sp"/>
      <dgm:shape xmlns:r="http://schemas.openxmlformats.org/officeDocument/2006/relationships" r:blip="">
        <dgm:adjLst/>
      </dgm:shape>
      <dgm:presOf/>
      <dgm:constrLst/>
      <dgm:ruleLst/>
    </dgm:layoutNode>
    <dgm:layoutNode name="process">
      <dgm:choose name="Name1">
        <dgm:if name="Name2" func="var" arg="dir" op="equ" val="norm">
          <dgm:alg type="lin">
            <dgm:param type="linDir" val="fromL"/>
          </dgm:alg>
        </dgm:if>
        <dgm:else name="Name3">
          <dgm:alg type="lin">
            <dgm:param type="linDir" val="fromR"/>
          </dgm:alg>
        </dgm:else>
      </dgm:choose>
      <dgm:shape xmlns:r="http://schemas.openxmlformats.org/officeDocument/2006/relationships" r:blip="">
        <dgm:adjLst/>
      </dgm:shape>
      <dgm:presOf/>
      <dgm:constrLst>
        <dgm:constr type="w" for="ch" forName="composite1" refType="w"/>
        <dgm:constr type="w" for="ch" forName="composite2" refType="w" refFor="ch" refForName="composite1" op="equ"/>
        <dgm:constr type="h" for="ch" forName="composite1" refType="h"/>
        <dgm:constr type="h" for="ch" forName="composite2" refType="h" refFor="ch" refForName="composite1" op="equ"/>
        <dgm:constr type="primFontSz" for="des" forName="parentNode1" val="65"/>
        <dgm:constr type="primFontSz" for="des" forName="parentNode2" refType="primFontSz" refFor="des" refForName="parentNode1" op="equ"/>
        <dgm:constr type="secFontSz" for="des" forName="childNode1tx" val="65"/>
        <dgm:constr type="secFontSz" for="des" forName="childNode2tx" refType="secFontSz" refFor="des" refForName="childNode1tx" op="equ"/>
        <dgm:constr type="w" for="des" ptType="sibTrans" refType="w" refFor="ch" refForName="composite1" op="equ" fact="0.05"/>
      </dgm:constrLst>
      <dgm:ruleLst/>
      <dgm:forEach name="Name4" axis="ch" ptType="node" step="2">
        <dgm:layoutNode name="composite1">
          <dgm:alg type="composite">
            <dgm:param type="ar" val="0.943"/>
          </dgm:alg>
          <dgm:shape xmlns:r="http://schemas.openxmlformats.org/officeDocument/2006/relationships" r:blip="">
            <dgm:adjLst/>
          </dgm:shape>
          <dgm:presOf/>
          <dgm:choose name="Name5">
            <dgm:if name="Name6" func="var" arg="dir" op="equ" val="norm">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dgm:constr type="w" for="ch" forName="childNode1tx" refType="w" fact="0.9"/>
                <dgm:constr type="h" for="ch" forName="childNode1tx" refType="h" fact="0.55"/>
                <dgm:constr type="t" for="ch" forName="childNode1tx" refType="h" fact="0.15"/>
                <dgm:constr type="l" for="ch" forName="childNode1tx"/>
                <dgm:constr type="w" for="ch" forName="parentNode1" refType="w" fact="0.8"/>
                <dgm:constr type="h" for="ch" forName="parentNode1" refType="h" fact="0.3"/>
                <dgm:constr type="t" for="ch" forName="parentNode1" refType="h" fact="0.7"/>
                <dgm:constr type="l" for="ch" forName="parentNode1" refType="w" fact="0.2"/>
                <dgm:constr type="w" for="ch" forName="connSite1" refType="w" fact="0.01"/>
                <dgm:constr type="h" for="ch" forName="connSite1" refType="h" fact="0.01"/>
                <dgm:constr type="t" for="ch" forName="connSite1"/>
                <dgm:constr type="l" for="ch" forName="connSite1" refType="w" fact="0.35"/>
              </dgm:constrLst>
            </dgm:if>
            <dgm:else name="Name7">
              <dgm:constrLst>
                <dgm:constr type="h" refType="w" fact="1.06"/>
                <dgm:constr type="w" for="ch" forName="dummyNode1" refType="w"/>
                <dgm:constr type="h" for="ch" forName="dummyNode1" refType="h"/>
                <dgm:constr type="t" for="ch" forName="dummyNode1"/>
                <dgm:constr type="l" for="ch" forName="dummyNode1"/>
                <dgm:constr type="w" for="ch" forName="childNode1" refType="w" fact="0.9"/>
                <dgm:constr type="h" for="ch" forName="childNode1" refType="h" fact="0.7"/>
                <dgm:constr type="t" for="ch" forName="childNode1" refType="h" fact="0.15"/>
                <dgm:constr type="l" for="ch" forName="childNode1" refType="w" fact="0.1"/>
                <dgm:constr type="w" for="ch" forName="childNode1tx" refType="w" fact="0.9"/>
                <dgm:constr type="h" for="ch" forName="childNode1tx" refType="h" fact="0.55"/>
                <dgm:constr type="t" for="ch" forName="childNode1tx" refType="h" fact="0.15"/>
                <dgm:constr type="l" for="ch" forName="childNode1tx" refType="w" fact="0.1"/>
                <dgm:constr type="w" for="ch" forName="parentNode1" refType="w" fact="0.8"/>
                <dgm:constr type="h" for="ch" forName="parentNode1" refType="h" fact="0.3"/>
                <dgm:constr type="t" for="ch" forName="parentNode1" refType="h" fact="0.7"/>
                <dgm:constr type="l" for="ch" forName="parentNode1"/>
                <dgm:constr type="w" for="ch" forName="connSite1" refType="w" fact="0.01"/>
                <dgm:constr type="h" for="ch" forName="connSite1" refType="h" fact="0.01"/>
                <dgm:constr type="t" for="ch" forName="connSite1"/>
                <dgm:constr type="l" for="ch" forName="connSite1" refType="w" fact="0.65"/>
              </dgm:constrLst>
            </dgm:else>
          </dgm:choose>
          <dgm:ruleLst/>
          <dgm:layoutNode name="dummyNode1">
            <dgm:alg type="sp"/>
            <dgm:shape xmlns:r="http://schemas.openxmlformats.org/officeDocument/2006/relationships" type="rect" r:blip="" hideGeom="1">
              <dgm:adjLst/>
            </dgm:shape>
            <dgm:presOf/>
            <dgm:constrLst/>
            <dgm:ruleLst/>
          </dgm:layoutNode>
          <dgm:layoutNode name="childNode1"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1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1" styleLbl="node1">
            <dgm:varLst>
              <dgm:chMax val="1"/>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1" moveWith="childNode1">
            <dgm:alg type="sp"/>
            <dgm:shape xmlns:r="http://schemas.openxmlformats.org/officeDocument/2006/relationships" r:blip="">
              <dgm:adjLst/>
            </dgm:shape>
            <dgm:presOf/>
            <dgm:constrLst/>
            <dgm:ruleLst/>
          </dgm:layoutNode>
        </dgm:layoutNode>
        <dgm:forEach name="Name8" axis="followSib" ptType="sibTrans" cnt="1">
          <dgm:layoutNode name="Name9">
            <dgm:alg type="conn">
              <dgm:param type="connRout" val="curve"/>
              <dgm:param type="srcNode" val="parentNode1"/>
              <dgm:param type="dstNode" val="connSite2"/>
              <dgm:param type="begPts" val="bCtr"/>
              <dgm:param type="endPts" val="bCtr"/>
            </dgm:alg>
            <dgm:shape xmlns:r="http://schemas.openxmlformats.org/officeDocument/2006/relationships" type="conn" r:blip="" zOrderOff="-2">
              <dgm:adjLst/>
            </dgm:shape>
            <dgm:presOf axis="self"/>
            <dgm:choose name="Name10">
              <dgm:if name="Name11" func="var" arg="dir" op="equ" val="norm">
                <dgm:constrLst>
                  <dgm:constr type="h" refType="w" fact="0.35"/>
                  <dgm:constr type="wArH" refType="h"/>
                  <dgm:constr type="hArH" refType="h"/>
                  <dgm:constr type="connDist"/>
                  <dgm:constr type="diam" refType="connDist" fact="-1.15"/>
                  <dgm:constr type="begPad"/>
                  <dgm:constr type="endPad"/>
                </dgm:constrLst>
              </dgm:if>
              <dgm:else name="Name12">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name="Name13" axis="followSib" ptType="node" cnt="1">
          <dgm:layoutNode name="composite2">
            <dgm:alg type="composite">
              <dgm:param type="ar" val="0.943"/>
            </dgm:alg>
            <dgm:shape xmlns:r="http://schemas.openxmlformats.org/officeDocument/2006/relationships" r:blip="">
              <dgm:adjLst/>
            </dgm:shape>
            <dgm:presOf/>
            <dgm:choose name="Name14">
              <dgm:if name="Name15" func="var" arg="dir" op="equ" val="norm">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dgm:constr type="w" for="ch" forName="childNode2tx" refType="w" fact="0.9"/>
                  <dgm:constr type="h" for="ch" forName="childNode2tx" refType="h" fact="0.55"/>
                  <dgm:constr type="t" for="ch" forName="childNode2tx" refType="h" fact="0.3"/>
                  <dgm:constr type="l" for="ch" forName="childNode2tx"/>
                  <dgm:constr type="w" for="ch" forName="parentNode2" refType="w" fact="0.8"/>
                  <dgm:constr type="h" for="ch" forName="parentNode2" refType="h" fact="0.3"/>
                  <dgm:constr type="t" for="ch" forName="parentNode2"/>
                  <dgm:constr type="l" for="ch" forName="parentNode2" refType="w" fact="0.2"/>
                  <dgm:constr type="w" for="ch" forName="connSite2" refType="w" fact="0.01"/>
                  <dgm:constr type="h" for="ch" forName="connSite2" refType="h" fact="0.01"/>
                  <dgm:constr type="t" for="ch" forName="connSite2" refType="h" fact="0.99"/>
                  <dgm:constr type="l" for="ch" forName="connSite2" refType="w" fact="0.25"/>
                </dgm:constrLst>
              </dgm:if>
              <dgm:else name="Name16">
                <dgm:constrLst>
                  <dgm:constr type="h" refType="w" fact="1.06"/>
                  <dgm:constr type="w" for="ch" forName="dummyNode2" refType="w"/>
                  <dgm:constr type="h" for="ch" forName="dummyNode2" refType="h"/>
                  <dgm:constr type="t" for="ch" forName="dummyNode2"/>
                  <dgm:constr type="l" for="ch" forName="dummyNode2"/>
                  <dgm:constr type="w" for="ch" forName="childNode2" refType="w" fact="0.9"/>
                  <dgm:constr type="h" for="ch" forName="childNode2" refType="h" fact="0.7"/>
                  <dgm:constr type="t" for="ch" forName="childNode2" refType="h" fact="0.15"/>
                  <dgm:constr type="l" for="ch" forName="childNode2" refType="w" fact="0.1"/>
                  <dgm:constr type="w" for="ch" forName="childNode2tx" refType="w" fact="0.9"/>
                  <dgm:constr type="h" for="ch" forName="childNode2tx" refType="h" fact="0.55"/>
                  <dgm:constr type="t" for="ch" forName="childNode2tx" refType="h" fact="0.3"/>
                  <dgm:constr type="l" for="ch" forName="childNode2tx" refType="w" fact="0.1"/>
                  <dgm:constr type="w" for="ch" forName="parentNode2" refType="w" fact="0.8"/>
                  <dgm:constr type="h" for="ch" forName="parentNode2" refType="h" fact="0.3"/>
                  <dgm:constr type="t" for="ch" forName="parentNode2"/>
                  <dgm:constr type="l" for="ch" forName="parentNode2"/>
                  <dgm:constr type="w" for="ch" forName="connSite2" refType="w" fact="0.01"/>
                  <dgm:constr type="h" for="ch" forName="connSite2" refType="h" fact="0.01"/>
                  <dgm:constr type="t" for="ch" forName="connSite2" refType="h" fact="0.99"/>
                  <dgm:constr type="l" for="ch" forName="connSite2" refType="w" fact="0.85"/>
                </dgm:constrLst>
              </dgm:else>
            </dgm:choose>
            <dgm:ruleLst/>
            <dgm:layoutNode name="dummyNode2">
              <dgm:alg type="sp"/>
              <dgm:shape xmlns:r="http://schemas.openxmlformats.org/officeDocument/2006/relationships" type="rect" r:blip="" hideGeom="1">
                <dgm:adjLst/>
              </dgm:shape>
              <dgm:presOf/>
              <dgm:constrLst/>
              <dgm:ruleLst/>
            </dgm:layoutNode>
            <dgm:layoutNode name="childNode2" styleLbl="bgAcc1">
              <dgm:varLst>
                <dgm:bulletEnabled val="1"/>
              </dgm:varLst>
              <dgm:alg type="sp"/>
              <dgm:shape xmlns:r="http://schemas.openxmlformats.org/officeDocument/2006/relationships" type="roundRect" r:blip="">
                <dgm:adjLst>
                  <dgm:adj idx="1" val="0.1"/>
                </dgm:adjLst>
              </dgm:shape>
              <dgm:presOf axis="des" ptType="node"/>
              <dgm:constrLst/>
              <dgm:ruleLst/>
            </dgm:layoutNode>
            <dgm:layoutNode name="childNode2tx" styleLbl="bgAcc1">
              <dgm:varLst>
                <dgm:bulletEnabled val="1"/>
              </dgm:varLst>
              <dgm:alg type="tx">
                <dgm:param type="stBulletLvl" val="1"/>
              </dgm:alg>
              <dgm:shape xmlns:r="http://schemas.openxmlformats.org/officeDocument/2006/relationships" type="roundRect" r:blip="" hideGeom="1">
                <dgm:adjLst>
                  <dgm:adj idx="1" val="0.1"/>
                </dgm:adjLst>
              </dgm:shape>
              <dgm:presOf axis="des" ptType="node"/>
              <dgm:constrLst>
                <dgm:constr type="secFontSz" val="65"/>
                <dgm:constr type="primFontSz" refType="secFontSz"/>
                <dgm:constr type="tMarg" refType="secFontSz" fact="0.15"/>
                <dgm:constr type="bMarg" refType="secFontSz" fact="0.15"/>
                <dgm:constr type="lMarg" refType="secFontSz" fact="0.15"/>
                <dgm:constr type="rMarg" refType="secFontSz" fact="0.15"/>
              </dgm:constrLst>
              <dgm:ruleLst>
                <dgm:rule type="secFontSz" val="5" fact="NaN" max="NaN"/>
              </dgm:ruleLst>
            </dgm:layoutNode>
            <dgm:layoutNode name="parentNode2" styleLbl="node1">
              <dgm:varLst>
                <dgm:chMax val="0"/>
                <dgm:bulletEnabled val="1"/>
              </dgm:varLst>
              <dgm:alg type="tx"/>
              <dgm:shape xmlns:r="http://schemas.openxmlformats.org/officeDocument/2006/relationships" type="roundRect" r:blip="">
                <dgm:adjLst>
                  <dgm:adj idx="1" val="0.1"/>
                </dgm:adjLst>
              </dgm:shape>
              <dgm:presOf axis="self"/>
              <dgm:constrLst>
                <dgm:constr type="tMarg" refType="primFontSz" fact="0.1"/>
                <dgm:constr type="bMarg" refType="primFontSz" fact="0.1"/>
                <dgm:constr type="lMarg" refType="primFontSz" fact="0.15"/>
                <dgm:constr type="rMarg" refType="primFontSz" fact="0.15"/>
              </dgm:constrLst>
              <dgm:ruleLst>
                <dgm:rule type="primFontSz" val="5" fact="NaN" max="NaN"/>
              </dgm:ruleLst>
            </dgm:layoutNode>
            <dgm:layoutNode name="connSite2" moveWith="childNode2">
              <dgm:alg type="sp"/>
              <dgm:shape xmlns:r="http://schemas.openxmlformats.org/officeDocument/2006/relationships" r:blip="">
                <dgm:adjLst/>
              </dgm:shape>
              <dgm:presOf/>
              <dgm:constrLst/>
              <dgm:ruleLst/>
            </dgm:layoutNode>
          </dgm:layoutNode>
          <dgm:forEach name="Name17" axis="followSib" ptType="sibTrans" cnt="1">
            <dgm:layoutNode name="Name18">
              <dgm:alg type="conn">
                <dgm:param type="connRout" val="curve"/>
                <dgm:param type="srcNode" val="parentNode2"/>
                <dgm:param type="dstNode" val="connSite1"/>
                <dgm:param type="begPts" val="tCtr"/>
                <dgm:param type="endPts" val="tCtr"/>
              </dgm:alg>
              <dgm:shape xmlns:r="http://schemas.openxmlformats.org/officeDocument/2006/relationships" type="conn" r:blip="" zOrderOff="-2">
                <dgm:adjLst/>
              </dgm:shape>
              <dgm:presOf axis="self"/>
              <dgm:choose name="Name19">
                <dgm:if name="Name20" func="var" arg="dir" op="equ" val="norm">
                  <dgm:constrLst>
                    <dgm:constr type="h" refType="w" fact="0.35"/>
                    <dgm:constr type="wArH" refType="h"/>
                    <dgm:constr type="hArH" refType="h"/>
                    <dgm:constr type="connDist"/>
                    <dgm:constr type="diam" refType="connDist" fact="1.15"/>
                    <dgm:constr type="begPad"/>
                    <dgm:constr type="endPad"/>
                  </dgm:constrLst>
                </dgm:if>
                <dgm:else name="Name21">
                  <dgm:constrLst>
                    <dgm:constr type="h" refType="w" fact="0.35"/>
                    <dgm:constr type="wArH" refType="h"/>
                    <dgm:constr type="hArH" refType="h"/>
                    <dgm:constr type="connDist"/>
                    <dgm:constr type="diam" refType="connDist" fact="-1.15"/>
                    <dgm:constr type="begPad"/>
                    <dgm:constr type="endPad"/>
                  </dgm:constrLst>
                </dgm:else>
              </dgm:choose>
              <dgm:ruleLst/>
            </dgm:layoutNode>
          </dgm:forEach>
        </dgm:forEach>
      </dgm:forEach>
    </dgm:layoutNode>
  </dgm:layoutNode>
</dgm:layoutDef>
</file>

<file path=ppt/diagrams/layout6.xml><?xml version="1.0" encoding="utf-8"?>
<dgm:layoutDef xmlns:dgm="http://schemas.openxmlformats.org/drawingml/2006/diagram" xmlns:a="http://schemas.openxmlformats.org/drawingml/2006/main" uniqueId="urn:microsoft.com/office/officeart/2005/8/layout/hList1">
  <dgm:title val=""/>
  <dgm:desc val=""/>
  <dgm:catLst>
    <dgm:cat type="list" pri="5000"/>
    <dgm:cat type="convert" pri="5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0.8"/>
      <dgm:constr type="h" for="des" forName="desTx" refType="primFontSz" refFor="des" refForName="parTx" fact="1.22"/>
      <dgm:constr type="w" for="ch" forName="space" refType="w" refFor="ch" refForName="composite" op="equ" fact="0.14"/>
    </dgm:constrLst>
    <dgm:ruleLst>
      <dgm:rule type="w" for="ch" forName="composite" val="0" fact="NaN" max="NaN"/>
      <dgm:rule type="primFontSz" for="des" forName="parTx" val="5" fact="NaN" max="NaN"/>
    </dgm:ruleLst>
    <dgm:forEach name="Name4" axis="ch" ptType="node">
      <dgm:layoutNode name="composite">
        <dgm:alg type="composite"/>
        <dgm:shape xmlns:r="http://schemas.openxmlformats.org/officeDocument/2006/relationships" r:blip="">
          <dgm:adjLst/>
        </dgm:shape>
        <dgm:presOf/>
        <dgm:constrLst>
          <dgm:constr type="l" for="ch" forName="parTx"/>
          <dgm:constr type="w" for="ch" forName="parTx" refType="w"/>
          <dgm:constr type="t" for="ch" forName="parTx"/>
          <dgm:constr type="l" for="ch" forName="desTx"/>
          <dgm:constr type="w" for="ch" forName="desTx" refType="w" refFor="ch" refForName="parTx"/>
          <dgm:constr type="t" for="ch" forName="desTx" refType="h" refFor="ch" refForName="parTx"/>
        </dgm:constrLst>
        <dgm:ruleLst>
          <dgm:rule type="h" val="INF" fact="NaN" max="NaN"/>
        </dgm:ruleLst>
        <dgm:layoutNode name="parTx" styleLbl="alignNode1">
          <dgm:varLst>
            <dgm:chMax val="0"/>
            <dgm:chPref val="0"/>
            <dgm:bulletEnabled val="1"/>
          </dgm:varLst>
          <dgm:alg type="tx"/>
          <dgm:shape xmlns:r="http://schemas.openxmlformats.org/officeDocument/2006/relationships" type="rect" r:blip="">
            <dgm:adjLst/>
          </dgm:shape>
          <dgm:presOf axis="self" ptType="node"/>
          <dgm:constrLst>
            <dgm:constr type="h" refType="w" op="lte" fact="0.4"/>
            <dgm:constr type="h"/>
            <dgm:constr type="tMarg" refType="primFontSz" fact="0.32"/>
            <dgm:constr type="bMarg" refType="primFontSz" fact="0.32"/>
          </dgm:constrLst>
          <dgm:ruleLst>
            <dgm:rule type="h" val="INF" fact="NaN" max="NaN"/>
          </dgm:ruleLst>
        </dgm:layoutNode>
        <dgm:layoutNode name="desTx" styleLbl="alignAccFollowNode1">
          <dgm:varLst>
            <dgm:bulletEnabled val="1"/>
          </dgm:varLst>
          <dgm:alg type="tx">
            <dgm:param type="stBulletLvl" val="1"/>
          </dgm:alg>
          <dgm:shape xmlns:r="http://schemas.openxmlformats.org/officeDocument/2006/relationships" type="rect" r:blip="">
            <dgm:adjLst/>
          </dgm:shape>
          <dgm:presOf axis="des" ptType="node"/>
          <dgm:constrLst>
            <dgm:constr type="secFontSz" val="65"/>
            <dgm:constr type="primFontSz" refType="secFontSz"/>
            <dgm:constr type="h"/>
            <dgm:constr type="lMarg" refType="primFontSz" fact="0.42"/>
            <dgm:constr type="tMarg" refType="primFontSz" fact="0.42"/>
            <dgm:constr type="bMarg" refType="primFontSz" fact="0.63"/>
          </dgm:constrLst>
          <dgm:ruleLst>
            <dgm:rule type="h" val="INF" fact="NaN" max="NaN"/>
          </dgm:ruleLst>
        </dgm:layoutNode>
      </dgm:layoutNode>
      <dgm:forEach name="Name5" axis="followSib" ptType="sibTrans" cnt="1">
        <dgm:layoutNode name="space">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4T22:20:57.249"/>
    </inkml:context>
    <inkml:brush xml:id="br0">
      <inkml:brushProperty name="width" value="0.02" units="cm"/>
      <inkml:brushProperty name="height" value="0.02" units="cm"/>
    </inkml:brush>
  </inkml:definitions>
  <inkml:trace contextRef="#ctx0" brushRef="#br0">50367 25338 8160,'-21'0'-256,"0"0"-160,21 0-1696,0 0-832,0 0 1504</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17-03-14T22:20:59.656"/>
    </inkml:context>
    <inkml:brush xml:id="br0">
      <inkml:brushProperty name="width" value="0.02" units="cm"/>
      <inkml:brushProperty name="height" value="0.02" units="cm"/>
    </inkml:brush>
  </inkml:definitions>
  <inkml:trace contextRef="#ctx0" brushRef="#br0">65977 19495 8576,'0'0'3232,"21"0"-1728,-21 0-2592,0 0 160,0 0 128,0 0 288,0 0-2368,21 0-992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A4A95C3-525D-4F91-BA2A-BE8EDE06AC10}" type="datetimeFigureOut">
              <a:rPr lang="en-US" smtClean="0"/>
              <a:pPr/>
              <a:t>4/14/2017</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DB205093-C804-447C-A940-865EF0339665}" type="slidenum">
              <a:rPr lang="en-US" smtClean="0"/>
              <a:pPr/>
              <a:t>‹#›</a:t>
            </a:fld>
            <a:endParaRPr lang="en-US" dirty="0"/>
          </a:p>
        </p:txBody>
      </p:sp>
    </p:spTree>
    <p:extLst>
      <p:ext uri="{BB962C8B-B14F-4D97-AF65-F5344CB8AC3E}">
        <p14:creationId xmlns:p14="http://schemas.microsoft.com/office/powerpoint/2010/main" val="695063854"/>
      </p:ext>
    </p:extLst>
  </p:cSld>
  <p:clrMap bg1="lt1" tx1="dk1" bg2="lt2" tx2="dk2" accent1="accent1" accent2="accent2" accent3="accent3" accent4="accent4" accent5="accent5" accent6="accent6" hlink="hlink" folHlink="folHlink"/>
  <p:notesStyle>
    <a:lvl1pPr marL="0" algn="l" defTabSz="1015898" rtl="0" eaLnBrk="1" latinLnBrk="0" hangingPunct="1">
      <a:defRPr sz="1300" kern="1200">
        <a:solidFill>
          <a:schemeClr val="tx1"/>
        </a:solidFill>
        <a:latin typeface="+mn-lt"/>
        <a:ea typeface="+mn-ea"/>
        <a:cs typeface="+mn-cs"/>
      </a:defRPr>
    </a:lvl1pPr>
    <a:lvl2pPr marL="507949" algn="l" defTabSz="1015898" rtl="0" eaLnBrk="1" latinLnBrk="0" hangingPunct="1">
      <a:defRPr sz="1300" kern="1200">
        <a:solidFill>
          <a:schemeClr val="tx1"/>
        </a:solidFill>
        <a:latin typeface="+mn-lt"/>
        <a:ea typeface="+mn-ea"/>
        <a:cs typeface="+mn-cs"/>
      </a:defRPr>
    </a:lvl2pPr>
    <a:lvl3pPr marL="1015898" algn="l" defTabSz="1015898" rtl="0" eaLnBrk="1" latinLnBrk="0" hangingPunct="1">
      <a:defRPr sz="1300" kern="1200">
        <a:solidFill>
          <a:schemeClr val="tx1"/>
        </a:solidFill>
        <a:latin typeface="+mn-lt"/>
        <a:ea typeface="+mn-ea"/>
        <a:cs typeface="+mn-cs"/>
      </a:defRPr>
    </a:lvl3pPr>
    <a:lvl4pPr marL="1523848" algn="l" defTabSz="1015898" rtl="0" eaLnBrk="1" latinLnBrk="0" hangingPunct="1">
      <a:defRPr sz="1300" kern="1200">
        <a:solidFill>
          <a:schemeClr val="tx1"/>
        </a:solidFill>
        <a:latin typeface="+mn-lt"/>
        <a:ea typeface="+mn-ea"/>
        <a:cs typeface="+mn-cs"/>
      </a:defRPr>
    </a:lvl4pPr>
    <a:lvl5pPr marL="2031797" algn="l" defTabSz="1015898" rtl="0" eaLnBrk="1" latinLnBrk="0" hangingPunct="1">
      <a:defRPr sz="1300" kern="1200">
        <a:solidFill>
          <a:schemeClr val="tx1"/>
        </a:solidFill>
        <a:latin typeface="+mn-lt"/>
        <a:ea typeface="+mn-ea"/>
        <a:cs typeface="+mn-cs"/>
      </a:defRPr>
    </a:lvl5pPr>
    <a:lvl6pPr marL="2539746" algn="l" defTabSz="1015898" rtl="0" eaLnBrk="1" latinLnBrk="0" hangingPunct="1">
      <a:defRPr sz="1300" kern="1200">
        <a:solidFill>
          <a:schemeClr val="tx1"/>
        </a:solidFill>
        <a:latin typeface="+mn-lt"/>
        <a:ea typeface="+mn-ea"/>
        <a:cs typeface="+mn-cs"/>
      </a:defRPr>
    </a:lvl6pPr>
    <a:lvl7pPr marL="3047695" algn="l" defTabSz="1015898" rtl="0" eaLnBrk="1" latinLnBrk="0" hangingPunct="1">
      <a:defRPr sz="1300" kern="1200">
        <a:solidFill>
          <a:schemeClr val="tx1"/>
        </a:solidFill>
        <a:latin typeface="+mn-lt"/>
        <a:ea typeface="+mn-ea"/>
        <a:cs typeface="+mn-cs"/>
      </a:defRPr>
    </a:lvl7pPr>
    <a:lvl8pPr marL="3555644" algn="l" defTabSz="1015898" rtl="0" eaLnBrk="1" latinLnBrk="0" hangingPunct="1">
      <a:defRPr sz="1300" kern="1200">
        <a:solidFill>
          <a:schemeClr val="tx1"/>
        </a:solidFill>
        <a:latin typeface="+mn-lt"/>
        <a:ea typeface="+mn-ea"/>
        <a:cs typeface="+mn-cs"/>
      </a:defRPr>
    </a:lvl8pPr>
    <a:lvl9pPr marL="4063594" algn="l" defTabSz="1015898" rtl="0" eaLnBrk="1" latinLnBrk="0" hangingPunct="1">
      <a:defRPr sz="13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dirty="0"/>
          </a:p>
        </p:txBody>
      </p:sp>
      <p:sp>
        <p:nvSpPr>
          <p:cNvPr id="4" name="Slide Number Placeholder 3"/>
          <p:cNvSpPr>
            <a:spLocks noGrp="1"/>
          </p:cNvSpPr>
          <p:nvPr>
            <p:ph type="sldNum" sz="quarter" idx="10"/>
          </p:nvPr>
        </p:nvSpPr>
        <p:spPr/>
        <p:txBody>
          <a:bodyPr/>
          <a:lstStyle/>
          <a:p>
            <a:fld id="{DB205093-C804-447C-A940-865EF0339665}" type="slidenum">
              <a:rPr lang="en-US" smtClean="0">
                <a:solidFill>
                  <a:prstClr val="black"/>
                </a:solidFill>
              </a:rPr>
              <a:pPr/>
              <a:t>1</a:t>
            </a:fld>
            <a:endParaRPr lang="en-US" dirty="0">
              <a:solidFill>
                <a:prstClr val="black"/>
              </a:solidFill>
            </a:endParaRPr>
          </a:p>
        </p:txBody>
      </p:sp>
    </p:spTree>
    <p:extLst>
      <p:ext uri="{BB962C8B-B14F-4D97-AF65-F5344CB8AC3E}">
        <p14:creationId xmlns:p14="http://schemas.microsoft.com/office/powerpoint/2010/main" val="2296708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a:p>
        </p:txBody>
      </p:sp>
      <p:sp>
        <p:nvSpPr>
          <p:cNvPr id="4" name="Slide Number Placeholder 3"/>
          <p:cNvSpPr>
            <a:spLocks noGrp="1"/>
          </p:cNvSpPr>
          <p:nvPr>
            <p:ph type="sldNum" sz="quarter" idx="10"/>
          </p:nvPr>
        </p:nvSpPr>
        <p:spPr/>
        <p:txBody>
          <a:bodyPr/>
          <a:lstStyle/>
          <a:p>
            <a:fld id="{DB205093-C804-447C-A940-865EF0339665}" type="slidenum">
              <a:rPr lang="en-US" smtClean="0"/>
              <a:pPr/>
              <a:t>9</a:t>
            </a:fld>
            <a:endParaRPr lang="en-US" dirty="0"/>
          </a:p>
        </p:txBody>
      </p:sp>
    </p:spTree>
    <p:extLst>
      <p:ext uri="{BB962C8B-B14F-4D97-AF65-F5344CB8AC3E}">
        <p14:creationId xmlns:p14="http://schemas.microsoft.com/office/powerpoint/2010/main" val="128249963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a:p>
        </p:txBody>
      </p:sp>
      <p:sp>
        <p:nvSpPr>
          <p:cNvPr id="4" name="Slide Number Placeholder 3"/>
          <p:cNvSpPr>
            <a:spLocks noGrp="1"/>
          </p:cNvSpPr>
          <p:nvPr>
            <p:ph type="sldNum" sz="quarter" idx="10"/>
          </p:nvPr>
        </p:nvSpPr>
        <p:spPr/>
        <p:txBody>
          <a:bodyPr/>
          <a:lstStyle/>
          <a:p>
            <a:fld id="{DB205093-C804-447C-A940-865EF0339665}" type="slidenum">
              <a:rPr lang="en-US" smtClean="0"/>
              <a:pPr/>
              <a:t>10</a:t>
            </a:fld>
            <a:endParaRPr lang="en-US" dirty="0"/>
          </a:p>
        </p:txBody>
      </p:sp>
    </p:spTree>
    <p:extLst>
      <p:ext uri="{BB962C8B-B14F-4D97-AF65-F5344CB8AC3E}">
        <p14:creationId xmlns:p14="http://schemas.microsoft.com/office/powerpoint/2010/main" val="382890855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ar-SA"/>
          </a:p>
        </p:txBody>
      </p:sp>
      <p:sp>
        <p:nvSpPr>
          <p:cNvPr id="4" name="Slide Number Placeholder 3"/>
          <p:cNvSpPr>
            <a:spLocks noGrp="1"/>
          </p:cNvSpPr>
          <p:nvPr>
            <p:ph type="sldNum" sz="quarter" idx="10"/>
          </p:nvPr>
        </p:nvSpPr>
        <p:spPr/>
        <p:txBody>
          <a:bodyPr/>
          <a:lstStyle/>
          <a:p>
            <a:fld id="{DB205093-C804-447C-A940-865EF0339665}" type="slidenum">
              <a:rPr lang="en-US" smtClean="0"/>
              <a:pPr/>
              <a:t>11</a:t>
            </a:fld>
            <a:endParaRPr lang="en-US" dirty="0"/>
          </a:p>
        </p:txBody>
      </p:sp>
    </p:spTree>
    <p:extLst>
      <p:ext uri="{BB962C8B-B14F-4D97-AF65-F5344CB8AC3E}">
        <p14:creationId xmlns:p14="http://schemas.microsoft.com/office/powerpoint/2010/main" val="41731753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pPr/>
              <a:t>14</a:t>
            </a:fld>
            <a:endParaRPr lang="en-US" dirty="0"/>
          </a:p>
        </p:txBody>
      </p:sp>
    </p:spTree>
    <p:extLst>
      <p:ext uri="{BB962C8B-B14F-4D97-AF65-F5344CB8AC3E}">
        <p14:creationId xmlns:p14="http://schemas.microsoft.com/office/powerpoint/2010/main" val="19166209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pPr/>
              <a:t>21</a:t>
            </a:fld>
            <a:endParaRPr lang="en-US" dirty="0"/>
          </a:p>
        </p:txBody>
      </p:sp>
    </p:spTree>
    <p:extLst>
      <p:ext uri="{BB962C8B-B14F-4D97-AF65-F5344CB8AC3E}">
        <p14:creationId xmlns:p14="http://schemas.microsoft.com/office/powerpoint/2010/main" val="42073869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pPr/>
              <a:t>55</a:t>
            </a:fld>
            <a:endParaRPr lang="en-US" dirty="0"/>
          </a:p>
        </p:txBody>
      </p:sp>
    </p:spTree>
    <p:extLst>
      <p:ext uri="{BB962C8B-B14F-4D97-AF65-F5344CB8AC3E}">
        <p14:creationId xmlns:p14="http://schemas.microsoft.com/office/powerpoint/2010/main" val="188620595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DB205093-C804-447C-A940-865EF0339665}" type="slidenum">
              <a:rPr lang="en-US" smtClean="0">
                <a:solidFill>
                  <a:prstClr val="black"/>
                </a:solidFill>
              </a:rPr>
              <a:pPr/>
              <a:t>60</a:t>
            </a:fld>
            <a:endParaRPr lang="en-US" dirty="0">
              <a:solidFill>
                <a:prstClr val="black"/>
              </a:solidFill>
            </a:endParaRPr>
          </a:p>
        </p:txBody>
      </p:sp>
    </p:spTree>
    <p:extLst>
      <p:ext uri="{BB962C8B-B14F-4D97-AF65-F5344CB8AC3E}">
        <p14:creationId xmlns:p14="http://schemas.microsoft.com/office/powerpoint/2010/main" val="8306361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177" y="3886200"/>
            <a:ext cx="9141618" cy="990600"/>
          </a:xfrm>
        </p:spPr>
        <p:txBody>
          <a:bodyPr anchor="t" anchorCtr="0"/>
          <a:lstStyle>
            <a:lvl1pPr algn="r">
              <a:defRPr sz="36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177" y="5124453"/>
            <a:ext cx="9141618" cy="533400"/>
          </a:xfrm>
        </p:spPr>
        <p:txBody>
          <a:bodyPr/>
          <a:lstStyle>
            <a:lvl1pPr marL="0" indent="0" algn="r">
              <a:buNone/>
              <a:defRPr sz="2200">
                <a:solidFill>
                  <a:schemeClr val="tx2"/>
                </a:solidFill>
                <a:latin typeface="+mj-lt"/>
                <a:ea typeface="+mj-ea"/>
                <a:cs typeface="+mj-cs"/>
              </a:defRPr>
            </a:lvl1pPr>
            <a:lvl2pPr marL="507949" indent="0" algn="ctr">
              <a:buNone/>
            </a:lvl2pPr>
            <a:lvl3pPr marL="1015898" indent="0" algn="ctr">
              <a:buNone/>
            </a:lvl3pPr>
            <a:lvl4pPr marL="1523848" indent="0" algn="ctr">
              <a:buNone/>
            </a:lvl4pPr>
            <a:lvl5pPr marL="2031797" indent="0" algn="ctr">
              <a:buNone/>
            </a:lvl5pPr>
            <a:lvl6pPr marL="2539746" indent="0" algn="ctr">
              <a:buNone/>
            </a:lvl6pPr>
            <a:lvl7pPr marL="3047695" indent="0" algn="ctr">
              <a:buNone/>
            </a:lvl7pPr>
            <a:lvl8pPr marL="3555644" indent="0" algn="ctr">
              <a:buNone/>
            </a:lvl8pPr>
            <a:lvl9pPr marL="4063594" indent="0" algn="ctr">
              <a:buNone/>
            </a:lvl9pPr>
          </a:lstStyle>
          <a:p>
            <a:r>
              <a:rPr kumimoji="0" lang="en-US"/>
              <a:t>Click to edit Master subtitle style</a:t>
            </a:r>
          </a:p>
        </p:txBody>
      </p:sp>
      <p:sp>
        <p:nvSpPr>
          <p:cNvPr id="28" name="Date Placeholder 27"/>
          <p:cNvSpPr>
            <a:spLocks noGrp="1"/>
          </p:cNvSpPr>
          <p:nvPr>
            <p:ph type="dt" sz="half" idx="10"/>
          </p:nvPr>
        </p:nvSpPr>
        <p:spPr>
          <a:xfrm>
            <a:off x="8532195" y="6355080"/>
            <a:ext cx="3047207" cy="365760"/>
          </a:xfrm>
        </p:spPr>
        <p:txBody>
          <a:bodyPr/>
          <a:lstStyle>
            <a:lvl1pPr>
              <a:defRPr sz="1600"/>
            </a:lvl1pPr>
          </a:lstStyle>
          <a:p>
            <a:fld id="{0913F949-505C-49A5-A9BA-5C8AA7EAB769}" type="datetime1">
              <a:rPr lang="en-US" smtClean="0"/>
              <a:pPr/>
              <a:t>4/14/2017</a:t>
            </a:fld>
            <a:endParaRPr lang="en-US" dirty="0"/>
          </a:p>
        </p:txBody>
      </p:sp>
      <p:sp>
        <p:nvSpPr>
          <p:cNvPr id="17" name="Footer Placeholder 16"/>
          <p:cNvSpPr>
            <a:spLocks noGrp="1"/>
          </p:cNvSpPr>
          <p:nvPr>
            <p:ph type="ftr" sz="quarter" idx="11"/>
          </p:nvPr>
        </p:nvSpPr>
        <p:spPr>
          <a:xfrm>
            <a:off x="3863860" y="6355080"/>
            <a:ext cx="4631754" cy="365760"/>
          </a:xfrm>
        </p:spPr>
        <p:txBody>
          <a:bodyPr/>
          <a:lstStyle/>
          <a:p>
            <a:endParaRPr lang="en-US" dirty="0"/>
          </a:p>
        </p:txBody>
      </p:sp>
      <p:sp>
        <p:nvSpPr>
          <p:cNvPr id="29" name="Slide Number Placeholder 28"/>
          <p:cNvSpPr>
            <a:spLocks noGrp="1"/>
          </p:cNvSpPr>
          <p:nvPr>
            <p:ph type="sldNum" sz="quarter" idx="12"/>
          </p:nvPr>
        </p:nvSpPr>
        <p:spPr>
          <a:xfrm>
            <a:off x="1621132" y="6355080"/>
            <a:ext cx="1625177" cy="365760"/>
          </a:xfrm>
        </p:spPr>
        <p:txBody>
          <a:bodyPr/>
          <a:lstStyle/>
          <a:p>
            <a:fld id="{4929A69E-7D8F-4515-9605-0315ABD4F316}" type="slidenum">
              <a:rPr lang="en-US" smtClean="0"/>
              <a:pPr/>
              <a:t>‹#›</a:t>
            </a:fld>
            <a:endParaRPr lang="en-US" dirty="0"/>
          </a:p>
        </p:txBody>
      </p:sp>
      <p:sp>
        <p:nvSpPr>
          <p:cNvPr id="21" name="Rectangle 20"/>
          <p:cNvSpPr/>
          <p:nvPr/>
        </p:nvSpPr>
        <p:spPr>
          <a:xfrm>
            <a:off x="1206186" y="3648075"/>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3" name="Rectangle 32"/>
          <p:cNvSpPr/>
          <p:nvPr/>
        </p:nvSpPr>
        <p:spPr>
          <a:xfrm>
            <a:off x="1218883" y="5048250"/>
            <a:ext cx="975106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22" name="Rectangle 21"/>
          <p:cNvSpPr/>
          <p:nvPr/>
        </p:nvSpPr>
        <p:spPr>
          <a:xfrm>
            <a:off x="1206204" y="3648075"/>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32" name="Rectangle 31"/>
          <p:cNvSpPr/>
          <p:nvPr/>
        </p:nvSpPr>
        <p:spPr>
          <a:xfrm>
            <a:off x="1218882" y="5048250"/>
            <a:ext cx="304721"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62C0C720-DC12-44AE-9243-6BBE6FDA51AF}" type="datetime1">
              <a:rPr lang="en-US" smtClean="0"/>
              <a:pPr/>
              <a:t>4/14/2017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81"/>
            <a:ext cx="2742486"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1" y="274681"/>
            <a:ext cx="802431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1CB3B9B7-EBEF-46FE-9107-5EDE3947D553}" type="datetime1">
              <a:rPr lang="en-US" smtClean="0"/>
              <a:pPr/>
              <a:t>4/14/2017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pPr/>
              <a:t>‹#›</a:t>
            </a:fld>
            <a:endParaRPr lang="en-US" dirty="0"/>
          </a:p>
        </p:txBody>
      </p:sp>
      <p:sp>
        <p:nvSpPr>
          <p:cNvPr id="7" name="Straight Connector 6"/>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8" name="Isosceles Triangle 7"/>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9" name="Straight Connector 8"/>
          <p:cNvSpPr>
            <a:spLocks noChangeShapeType="1"/>
          </p:cNvSpPr>
          <p:nvPr/>
        </p:nvSpPr>
        <p:spPr bwMode="auto">
          <a:xfrm rot="5400000">
            <a:off x="5812560"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8" name="Title 7"/>
          <p:cNvSpPr>
            <a:spLocks noGrp="1"/>
          </p:cNvSpPr>
          <p:nvPr>
            <p:ph type="ctrTitle"/>
          </p:nvPr>
        </p:nvSpPr>
        <p:spPr>
          <a:xfrm>
            <a:off x="1625184" y="3886200"/>
            <a:ext cx="9141619" cy="990600"/>
          </a:xfrm>
        </p:spPr>
        <p:txBody>
          <a:bodyPr anchor="t" anchorCtr="0"/>
          <a:lstStyle>
            <a:lvl1pPr algn="r">
              <a:defRPr sz="3200">
                <a:solidFill>
                  <a:schemeClr val="tx1"/>
                </a:solidFill>
              </a:defRPr>
            </a:lvl1pPr>
          </a:lstStyle>
          <a:p>
            <a:r>
              <a:rPr kumimoji="0" lang="en-US"/>
              <a:t>Click to edit Master title style</a:t>
            </a:r>
          </a:p>
        </p:txBody>
      </p:sp>
      <p:sp>
        <p:nvSpPr>
          <p:cNvPr id="9" name="Subtitle 8"/>
          <p:cNvSpPr>
            <a:spLocks noGrp="1"/>
          </p:cNvSpPr>
          <p:nvPr>
            <p:ph type="subTitle" idx="1"/>
          </p:nvPr>
        </p:nvSpPr>
        <p:spPr>
          <a:xfrm>
            <a:off x="1625184" y="5124450"/>
            <a:ext cx="9141619" cy="533400"/>
          </a:xfrm>
        </p:spPr>
        <p:txBody>
          <a:bodyPr/>
          <a:lstStyle>
            <a:lvl1pPr marL="0" indent="0" algn="r">
              <a:buNone/>
              <a:defRPr sz="2000">
                <a:solidFill>
                  <a:schemeClr val="tx2"/>
                </a:solidFill>
                <a:latin typeface="+mj-lt"/>
                <a:ea typeface="+mj-ea"/>
                <a:cs typeface="+mj-cs"/>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en-US"/>
              <a:t>Click to edit Master subtitle style</a:t>
            </a:r>
          </a:p>
        </p:txBody>
      </p:sp>
      <p:sp>
        <p:nvSpPr>
          <p:cNvPr id="28" name="Date Placeholder 27"/>
          <p:cNvSpPr>
            <a:spLocks noGrp="1"/>
          </p:cNvSpPr>
          <p:nvPr>
            <p:ph type="dt" sz="half" idx="10"/>
          </p:nvPr>
        </p:nvSpPr>
        <p:spPr>
          <a:xfrm>
            <a:off x="8532178" y="6355080"/>
            <a:ext cx="3047206" cy="365760"/>
          </a:xfrm>
        </p:spPr>
        <p:txBody>
          <a:bodyPr/>
          <a:lstStyle>
            <a:lvl1pPr>
              <a:defRPr sz="1400"/>
            </a:lvl1pPr>
          </a:lstStyle>
          <a:p>
            <a:fld id="{7158BBD9-96B8-F24C-BA3D-5D90B7566753}" type="datetime1">
              <a:rPr lang="en-US" smtClean="0">
                <a:solidFill>
                  <a:srgbClr val="464653"/>
                </a:solidFill>
              </a:rPr>
              <a:pPr/>
              <a:t>4/14/2017</a:t>
            </a:fld>
            <a:endParaRPr lang="en-US" dirty="0">
              <a:solidFill>
                <a:srgbClr val="464653"/>
              </a:solidFill>
            </a:endParaRPr>
          </a:p>
        </p:txBody>
      </p:sp>
      <p:sp>
        <p:nvSpPr>
          <p:cNvPr id="17" name="Footer Placeholder 16"/>
          <p:cNvSpPr>
            <a:spLocks noGrp="1"/>
          </p:cNvSpPr>
          <p:nvPr>
            <p:ph type="ftr" sz="quarter" idx="11"/>
          </p:nvPr>
        </p:nvSpPr>
        <p:spPr>
          <a:xfrm>
            <a:off x="3863857" y="6355080"/>
            <a:ext cx="4631754" cy="365760"/>
          </a:xfrm>
        </p:spPr>
        <p:txBody>
          <a:bodyPr/>
          <a:lstStyle/>
          <a:p>
            <a:r>
              <a:rPr lang="ar-SA" dirty="0">
                <a:solidFill>
                  <a:srgbClr val="464653"/>
                </a:solidFill>
              </a:rPr>
              <a:t>خروج البوتاسيوم</a:t>
            </a:r>
            <a:endParaRPr lang="en-US" dirty="0">
              <a:solidFill>
                <a:srgbClr val="464653"/>
              </a:solidFill>
            </a:endParaRPr>
          </a:p>
        </p:txBody>
      </p:sp>
      <p:sp>
        <p:nvSpPr>
          <p:cNvPr id="29" name="Slide Number Placeholder 28"/>
          <p:cNvSpPr>
            <a:spLocks noGrp="1"/>
          </p:cNvSpPr>
          <p:nvPr>
            <p:ph type="sldNum" sz="quarter" idx="12"/>
          </p:nvPr>
        </p:nvSpPr>
        <p:spPr>
          <a:xfrm>
            <a:off x="1621121" y="6355080"/>
            <a:ext cx="1625177" cy="365760"/>
          </a:xfrm>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21" name="Rectangle 20"/>
          <p:cNvSpPr/>
          <p:nvPr/>
        </p:nvSpPr>
        <p:spPr>
          <a:xfrm>
            <a:off x="1206186" y="3648075"/>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33" name="Rectangle 32"/>
          <p:cNvSpPr/>
          <p:nvPr/>
        </p:nvSpPr>
        <p:spPr>
          <a:xfrm>
            <a:off x="1218883" y="5048250"/>
            <a:ext cx="9751060" cy="685800"/>
          </a:xfrm>
          <a:prstGeom prst="rect">
            <a:avLst/>
          </a:prstGeom>
          <a:noFill/>
          <a:ln w="6350" cap="rnd" cmpd="sng" algn="ctr">
            <a:solidFill>
              <a:schemeClr val="accent2"/>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22" name="Rectangle 21"/>
          <p:cNvSpPr/>
          <p:nvPr/>
        </p:nvSpPr>
        <p:spPr>
          <a:xfrm>
            <a:off x="1206193" y="3648075"/>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32" name="Rectangle 31"/>
          <p:cNvSpPr/>
          <p:nvPr/>
        </p:nvSpPr>
        <p:spPr>
          <a:xfrm>
            <a:off x="1218882" y="5048250"/>
            <a:ext cx="304721" cy="685800"/>
          </a:xfrm>
          <a:prstGeom prst="rect">
            <a:avLst/>
          </a:prstGeom>
          <a:solidFill>
            <a:schemeClr val="accent2"/>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Tree>
    <p:extLst>
      <p:ext uri="{BB962C8B-B14F-4D97-AF65-F5344CB8AC3E}">
        <p14:creationId xmlns:p14="http://schemas.microsoft.com/office/powerpoint/2010/main" val="138996136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7CB94B0B-2719-3446-B535-E965A7C3EDFC}" type="datetime1">
              <a:rPr lang="en-US" smtClean="0">
                <a:solidFill>
                  <a:srgbClr val="464653"/>
                </a:solidFill>
              </a:rPr>
              <a:pPr/>
              <a:t>4/14/2017</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8" name="Content Placeholder 7"/>
          <p:cNvSpPr>
            <a:spLocks noGrp="1"/>
          </p:cNvSpPr>
          <p:nvPr>
            <p:ph sz="quarter" idx="1"/>
          </p:nvPr>
        </p:nvSpPr>
        <p:spPr>
          <a:xfrm>
            <a:off x="609448" y="1219200"/>
            <a:ext cx="10969943"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143184228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184" y="2971800"/>
            <a:ext cx="9141619" cy="1066800"/>
          </a:xfrm>
        </p:spPr>
        <p:txBody>
          <a:bodyPr anchor="t" anchorCtr="0"/>
          <a:lstStyle>
            <a:lvl1pPr algn="r">
              <a:buNone/>
              <a:defRPr sz="3200" b="0" cap="none" baseline="0"/>
            </a:lvl1pPr>
          </a:lstStyle>
          <a:p>
            <a:r>
              <a:rPr kumimoji="0" lang="en-US"/>
              <a:t>Click to edit Master title style</a:t>
            </a:r>
          </a:p>
        </p:txBody>
      </p:sp>
      <p:sp>
        <p:nvSpPr>
          <p:cNvPr id="3" name="Text Placeholder 2"/>
          <p:cNvSpPr>
            <a:spLocks noGrp="1"/>
          </p:cNvSpPr>
          <p:nvPr>
            <p:ph type="body" idx="1"/>
          </p:nvPr>
        </p:nvSpPr>
        <p:spPr>
          <a:xfrm>
            <a:off x="1726750" y="4267200"/>
            <a:ext cx="9040045" cy="1143000"/>
          </a:xfrm>
        </p:spPr>
        <p:txBody>
          <a:bodyPr anchor="t" anchorCtr="0"/>
          <a:lstStyle>
            <a:lvl1pPr marL="0" indent="0" algn="r">
              <a:buNone/>
              <a:defRPr sz="2000">
                <a:solidFill>
                  <a:schemeClr val="tx1">
                    <a:tint val="75000"/>
                  </a:schemeClr>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2178" y="6355080"/>
            <a:ext cx="3047206" cy="365760"/>
          </a:xfrm>
        </p:spPr>
        <p:txBody>
          <a:bodyPr/>
          <a:lstStyle/>
          <a:p>
            <a:fld id="{C6888400-FA99-314B-BEFD-3828E0312FE7}" type="datetime1">
              <a:rPr lang="en-US" smtClean="0">
                <a:solidFill>
                  <a:srgbClr val="DDE9EC"/>
                </a:solidFill>
              </a:rPr>
              <a:pPr/>
              <a:t>4/14/2017</a:t>
            </a:fld>
            <a:endParaRPr lang="en-US" dirty="0">
              <a:solidFill>
                <a:srgbClr val="DDE9EC"/>
              </a:solidFill>
            </a:endParaRPr>
          </a:p>
        </p:txBody>
      </p:sp>
      <p:sp>
        <p:nvSpPr>
          <p:cNvPr id="5" name="Footer Placeholder 4"/>
          <p:cNvSpPr>
            <a:spLocks noGrp="1"/>
          </p:cNvSpPr>
          <p:nvPr>
            <p:ph type="ftr" sz="quarter" idx="11"/>
          </p:nvPr>
        </p:nvSpPr>
        <p:spPr>
          <a:xfrm>
            <a:off x="3863857" y="6355080"/>
            <a:ext cx="4631754" cy="365760"/>
          </a:xfrm>
        </p:spPr>
        <p:txBody>
          <a:bodyPr/>
          <a:lstStyle/>
          <a:p>
            <a:r>
              <a:rPr lang="ar-SA" dirty="0">
                <a:solidFill>
                  <a:srgbClr val="DDE9EC"/>
                </a:solidFill>
              </a:rPr>
              <a:t>خروج البوتاسيوم</a:t>
            </a:r>
            <a:endParaRPr lang="en-US" dirty="0">
              <a:solidFill>
                <a:srgbClr val="DDE9EC"/>
              </a:solidFill>
            </a:endParaRPr>
          </a:p>
        </p:txBody>
      </p:sp>
      <p:sp>
        <p:nvSpPr>
          <p:cNvPr id="6" name="Slide Number Placeholder 5"/>
          <p:cNvSpPr>
            <a:spLocks noGrp="1"/>
          </p:cNvSpPr>
          <p:nvPr>
            <p:ph type="sldNum" sz="quarter" idx="12"/>
          </p:nvPr>
        </p:nvSpPr>
        <p:spPr>
          <a:xfrm>
            <a:off x="1426092" y="6355080"/>
            <a:ext cx="2027408" cy="365760"/>
          </a:xfrm>
        </p:spPr>
        <p:txBody>
          <a:bodyPr/>
          <a:lstStyle/>
          <a:p>
            <a:fld id="{4929A69E-7D8F-4515-9605-0315ABD4F316}" type="slidenum">
              <a:rPr lang="en-US" smtClean="0">
                <a:solidFill>
                  <a:srgbClr val="DDE9EC"/>
                </a:solidFill>
              </a:rPr>
              <a:pPr/>
              <a:t>‹#›</a:t>
            </a:fld>
            <a:endParaRPr lang="en-US" dirty="0">
              <a:solidFill>
                <a:srgbClr val="DDE9EC"/>
              </a:solidFill>
            </a:endParaRPr>
          </a:p>
        </p:txBody>
      </p:sp>
      <p:sp>
        <p:nvSpPr>
          <p:cNvPr id="7" name="Rectangle 6"/>
          <p:cNvSpPr/>
          <p:nvPr/>
        </p:nvSpPr>
        <p:spPr>
          <a:xfrm>
            <a:off x="1218883" y="2819400"/>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8" name="Rectangle 7"/>
          <p:cNvSpPr/>
          <p:nvPr/>
        </p:nvSpPr>
        <p:spPr>
          <a:xfrm>
            <a:off x="1218882" y="2819400"/>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Tree>
    <p:extLst>
      <p:ext uri="{BB962C8B-B14F-4D97-AF65-F5344CB8AC3E}">
        <p14:creationId xmlns:p14="http://schemas.microsoft.com/office/powerpoint/2010/main" val="3215180864"/>
      </p:ext>
    </p:extLst>
  </p:cSld>
  <p:clrMapOvr>
    <a:overrideClrMapping bg1="dk1" tx1="lt1" bg2="dk2" tx2="lt2" accent1="accent1" accent2="accent2" accent3="accent3" accent4="accent4" accent5="accent5" accent6="accent6" hlink="hlink" folHlink="folHlink"/>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48" y="228600"/>
            <a:ext cx="10969943"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5648FC85-8B52-3A45-B43E-255D2F752733}" type="datetime1">
              <a:rPr lang="en-US" smtClean="0">
                <a:solidFill>
                  <a:srgbClr val="464653"/>
                </a:solidFill>
              </a:rPr>
              <a:pPr/>
              <a:t>4/14/2017</a:t>
            </a:fld>
            <a:endParaRPr lang="en-US" dirty="0">
              <a:solidFill>
                <a:srgbClr val="464653"/>
              </a:solidFill>
            </a:endParaRPr>
          </a:p>
        </p:txBody>
      </p:sp>
      <p:sp>
        <p:nvSpPr>
          <p:cNvPr id="6" name="Footer Placeholder 5"/>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7" name="Slide Number Placeholder 6"/>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9" name="Content Placeholder 8"/>
          <p:cNvSpPr>
            <a:spLocks noGrp="1"/>
          </p:cNvSpPr>
          <p:nvPr>
            <p:ph sz="quarter" idx="1"/>
          </p:nvPr>
        </p:nvSpPr>
        <p:spPr>
          <a:xfrm>
            <a:off x="609441" y="1219200"/>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4655" y="1216152"/>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18556326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48" y="228600"/>
            <a:ext cx="10969943"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449" y="1285875"/>
            <a:ext cx="5385514" cy="685800"/>
          </a:xfrm>
          <a:noFill/>
          <a:ln>
            <a:noFill/>
          </a:ln>
        </p:spPr>
        <p:txBody>
          <a:bodyPr lIns="91440" anchor="b" anchorCtr="0">
            <a:noAutofit/>
          </a:bodyPr>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5987" y="1295400"/>
            <a:ext cx="5387630" cy="685800"/>
          </a:xfrm>
          <a:noFill/>
          <a:ln>
            <a:noFill/>
          </a:ln>
        </p:spPr>
        <p:txBody>
          <a:bodyPr lIns="91440" anchor="b" anchorCtr="0"/>
          <a:lstStyle>
            <a:lvl1pPr marL="0" indent="0">
              <a:buNone/>
              <a:defRPr sz="2400" b="1">
                <a:solidFill>
                  <a:schemeClr val="accent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5B89184-E8D0-8C49-B3F1-56EF569C4FEC}" type="datetime1">
              <a:rPr lang="en-US" smtClean="0">
                <a:solidFill>
                  <a:srgbClr val="464653"/>
                </a:solidFill>
              </a:rPr>
              <a:pPr/>
              <a:t>4/14/2017</a:t>
            </a:fld>
            <a:endParaRPr lang="en-US" dirty="0">
              <a:solidFill>
                <a:srgbClr val="464653"/>
              </a:solidFill>
            </a:endParaRPr>
          </a:p>
        </p:txBody>
      </p:sp>
      <p:sp>
        <p:nvSpPr>
          <p:cNvPr id="8" name="Footer Placeholder 7"/>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9" name="Slide Number Placeholder 8"/>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11" name="Content Placeholder 10"/>
          <p:cNvSpPr>
            <a:spLocks noGrp="1"/>
          </p:cNvSpPr>
          <p:nvPr>
            <p:ph sz="quarter" idx="2"/>
          </p:nvPr>
        </p:nvSpPr>
        <p:spPr>
          <a:xfrm>
            <a:off x="609441" y="2133600"/>
            <a:ext cx="5383398"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5986" y="2133600"/>
            <a:ext cx="5383398"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264479884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48" y="228600"/>
            <a:ext cx="10969943"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D11DCB05-41DF-4544-B6FD-995B9B89C18D}" type="datetime1">
              <a:rPr lang="en-US" smtClean="0">
                <a:solidFill>
                  <a:srgbClr val="464653"/>
                </a:solidFill>
              </a:rPr>
              <a:pPr/>
              <a:t>4/14/2017</a:t>
            </a:fld>
            <a:endParaRPr lang="en-US" dirty="0">
              <a:solidFill>
                <a:srgbClr val="464653"/>
              </a:solidFill>
            </a:endParaRPr>
          </a:p>
        </p:txBody>
      </p:sp>
      <p:sp>
        <p:nvSpPr>
          <p:cNvPr id="4" name="Footer Placeholder 3"/>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5" name="Slide Number Placeholder 4"/>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6" name="Isosceles Triangle 5"/>
          <p:cNvSpPr>
            <a:spLocks noChangeAspect="1"/>
          </p:cNvSpPr>
          <p:nvPr/>
        </p:nvSpPr>
        <p:spPr>
          <a:xfrm rot="5400000">
            <a:off x="590438" y="6447459"/>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Tree>
    <p:extLst>
      <p:ext uri="{BB962C8B-B14F-4D97-AF65-F5344CB8AC3E}">
        <p14:creationId xmlns:p14="http://schemas.microsoft.com/office/powerpoint/2010/main" val="31835744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FB3C735-62E0-2546-A2FD-62FD57D747BD}" type="datetime1">
              <a:rPr lang="en-US" smtClean="0">
                <a:solidFill>
                  <a:srgbClr val="464653"/>
                </a:solidFill>
              </a:rPr>
              <a:pPr/>
              <a:t>4/14/2017</a:t>
            </a:fld>
            <a:endParaRPr lang="en-US" dirty="0">
              <a:solidFill>
                <a:srgbClr val="464653"/>
              </a:solidFill>
            </a:endParaRPr>
          </a:p>
        </p:txBody>
      </p:sp>
      <p:sp>
        <p:nvSpPr>
          <p:cNvPr id="3" name="Footer Placeholder 2"/>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4" name="Slide Number Placeholder 3"/>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5" name="Straight Connector 4"/>
          <p:cNvSpPr>
            <a:spLocks noChangeShapeType="1"/>
          </p:cNvSpPr>
          <p:nvPr/>
        </p:nvSpPr>
        <p:spPr bwMode="auto">
          <a:xfrm>
            <a:off x="609448"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
        <p:nvSpPr>
          <p:cNvPr id="6" name="Isosceles Triangle 5"/>
          <p:cNvSpPr>
            <a:spLocks noChangeAspect="1"/>
          </p:cNvSpPr>
          <p:nvPr/>
        </p:nvSpPr>
        <p:spPr>
          <a:xfrm rot="5400000">
            <a:off x="590438" y="6447459"/>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Tree>
    <p:extLst>
      <p:ext uri="{BB962C8B-B14F-4D97-AF65-F5344CB8AC3E}">
        <p14:creationId xmlns:p14="http://schemas.microsoft.com/office/powerpoint/2010/main" val="19203290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0611" y="304800"/>
            <a:ext cx="3351927" cy="838200"/>
          </a:xfrm>
        </p:spPr>
        <p:txBody>
          <a:bodyPr anchor="b" anchorCtr="0">
            <a:noAutofit/>
          </a:bodyPr>
          <a:lstStyle>
            <a:lvl1pPr algn="l">
              <a:buNone/>
              <a:defRPr sz="20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0611" y="1219203"/>
            <a:ext cx="3351927" cy="4843463"/>
          </a:xfrm>
        </p:spPr>
        <p:txBody>
          <a:bodyPr/>
          <a:lstStyle>
            <a:lvl1pPr marL="0" indent="0">
              <a:lnSpc>
                <a:spcPts val="22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A217C586-6EF4-824C-A059-CFB683D7118C}" type="datetime1">
              <a:rPr lang="en-US" smtClean="0">
                <a:solidFill>
                  <a:srgbClr val="464653"/>
                </a:solidFill>
              </a:rPr>
              <a:pPr/>
              <a:t>4/14/2017</a:t>
            </a:fld>
            <a:endParaRPr lang="en-US" dirty="0">
              <a:solidFill>
                <a:srgbClr val="464653"/>
              </a:solidFill>
            </a:endParaRPr>
          </a:p>
        </p:txBody>
      </p:sp>
      <p:sp>
        <p:nvSpPr>
          <p:cNvPr id="6" name="Footer Placeholder 5"/>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7" name="Slide Number Placeholder 6"/>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8" name="Straight Connector 7"/>
          <p:cNvSpPr>
            <a:spLocks noChangeShapeType="1"/>
          </p:cNvSpPr>
          <p:nvPr/>
        </p:nvSpPr>
        <p:spPr bwMode="auto">
          <a:xfrm>
            <a:off x="609448"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
        <p:nvSpPr>
          <p:cNvPr id="10" name="Straight Connector 9"/>
          <p:cNvSpPr>
            <a:spLocks noChangeShapeType="1"/>
          </p:cNvSpPr>
          <p:nvPr/>
        </p:nvSpPr>
        <p:spPr bwMode="auto">
          <a:xfrm rot="5400000">
            <a:off x="5217888"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
        <p:nvSpPr>
          <p:cNvPr id="9" name="Isosceles Triangle 8"/>
          <p:cNvSpPr>
            <a:spLocks noChangeAspect="1"/>
          </p:cNvSpPr>
          <p:nvPr/>
        </p:nvSpPr>
        <p:spPr>
          <a:xfrm rot="5400000">
            <a:off x="590438" y="6447459"/>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12" name="Content Placeholder 11"/>
          <p:cNvSpPr>
            <a:spLocks noGrp="1"/>
          </p:cNvSpPr>
          <p:nvPr>
            <p:ph sz="quarter" idx="1"/>
          </p:nvPr>
        </p:nvSpPr>
        <p:spPr>
          <a:xfrm>
            <a:off x="406294" y="304800"/>
            <a:ext cx="7618016"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extLst>
      <p:ext uri="{BB962C8B-B14F-4D97-AF65-F5344CB8AC3E}">
        <p14:creationId xmlns:p14="http://schemas.microsoft.com/office/powerpoint/2010/main" val="369531075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4" name="Date Placeholder 3"/>
          <p:cNvSpPr>
            <a:spLocks noGrp="1"/>
          </p:cNvSpPr>
          <p:nvPr>
            <p:ph type="dt" sz="half" idx="10"/>
          </p:nvPr>
        </p:nvSpPr>
        <p:spPr/>
        <p:txBody>
          <a:bodyPr/>
          <a:lstStyle/>
          <a:p>
            <a:fld id="{9F9D199A-4B87-4D69-A7AD-2135E617C58D}" type="datetime1">
              <a:rPr lang="en-US" smtClean="0"/>
              <a:pPr/>
              <a:t>4/14/2017</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929A69E-7D8F-4515-9605-0315ABD4F316}" type="slidenum">
              <a:rPr lang="en-US" smtClean="0"/>
              <a:pPr/>
              <a:t>‹#›</a:t>
            </a:fld>
            <a:endParaRPr lang="en-US" dirty="0"/>
          </a:p>
        </p:txBody>
      </p:sp>
      <p:sp>
        <p:nvSpPr>
          <p:cNvPr id="8" name="Content Placeholder 7"/>
          <p:cNvSpPr>
            <a:spLocks noGrp="1"/>
          </p:cNvSpPr>
          <p:nvPr>
            <p:ph sz="quarter" idx="1"/>
          </p:nvPr>
        </p:nvSpPr>
        <p:spPr>
          <a:xfrm>
            <a:off x="609460" y="1219200"/>
            <a:ext cx="10969943"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48" y="500856"/>
            <a:ext cx="10969943" cy="674688"/>
          </a:xfrm>
          <a:ln>
            <a:solidFill>
              <a:schemeClr val="accent1"/>
            </a:solidFill>
          </a:ln>
        </p:spPr>
        <p:txBody>
          <a:bodyPr lIns="274320" anchor="ctr"/>
          <a:lstStyle>
            <a:lvl1pPr algn="r">
              <a:buNone/>
              <a:defRPr sz="20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448" y="1905000"/>
            <a:ext cx="10969943" cy="4270248"/>
          </a:xfrm>
          <a:solidFill>
            <a:schemeClr val="tx1">
              <a:shade val="50000"/>
            </a:schemeClr>
          </a:solidFill>
          <a:ln>
            <a:noFill/>
          </a:ln>
          <a:effectLst/>
        </p:spPr>
        <p:txBody>
          <a:bodyPr/>
          <a:lstStyle>
            <a:lvl1pPr marL="0" indent="0">
              <a:spcBef>
                <a:spcPts val="600"/>
              </a:spcBef>
              <a:buNone/>
              <a:defRPr sz="3200"/>
            </a:lvl1pPr>
          </a:lstStyle>
          <a:p>
            <a:r>
              <a:rPr kumimoji="0" lang="en-US" dirty="0"/>
              <a:t>Click icon to add picture</a:t>
            </a:r>
          </a:p>
        </p:txBody>
      </p:sp>
      <p:sp>
        <p:nvSpPr>
          <p:cNvPr id="4" name="Text Placeholder 3"/>
          <p:cNvSpPr>
            <a:spLocks noGrp="1"/>
          </p:cNvSpPr>
          <p:nvPr>
            <p:ph type="body" sz="half" idx="2"/>
          </p:nvPr>
        </p:nvSpPr>
        <p:spPr>
          <a:xfrm>
            <a:off x="609448" y="1219200"/>
            <a:ext cx="10969943" cy="533400"/>
          </a:xfrm>
        </p:spPr>
        <p:txBody>
          <a:bodyPr anchor="ctr" anchorCtr="0"/>
          <a:lstStyle>
            <a:lvl1pPr marL="0" indent="0" algn="l">
              <a:buFontTx/>
              <a:buNone/>
              <a:defRPr sz="1400"/>
            </a:lvl1pPr>
            <a:lvl2pPr>
              <a:defRPr sz="1200"/>
            </a:lvl2pPr>
            <a:lvl3pPr>
              <a:defRPr sz="1000"/>
            </a:lvl3pPr>
            <a:lvl4pPr>
              <a:defRPr sz="900"/>
            </a:lvl4pPr>
            <a:lvl5pPr>
              <a:defRPr sz="9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CF43612B-F6ED-7647-A1E5-BB2684808146}" type="datetime1">
              <a:rPr lang="en-US" smtClean="0">
                <a:solidFill>
                  <a:srgbClr val="DDE9EC"/>
                </a:solidFill>
              </a:rPr>
              <a:pPr/>
              <a:t>4/14/2017</a:t>
            </a:fld>
            <a:endParaRPr lang="en-US" dirty="0">
              <a:solidFill>
                <a:srgbClr val="DDE9EC"/>
              </a:solidFill>
            </a:endParaRPr>
          </a:p>
        </p:txBody>
      </p:sp>
      <p:sp>
        <p:nvSpPr>
          <p:cNvPr id="6" name="Footer Placeholder 5"/>
          <p:cNvSpPr>
            <a:spLocks noGrp="1"/>
          </p:cNvSpPr>
          <p:nvPr>
            <p:ph type="ftr" sz="quarter" idx="11"/>
          </p:nvPr>
        </p:nvSpPr>
        <p:spPr/>
        <p:txBody>
          <a:bodyPr/>
          <a:lstStyle/>
          <a:p>
            <a:r>
              <a:rPr lang="ar-SA" dirty="0">
                <a:solidFill>
                  <a:srgbClr val="DDE9EC"/>
                </a:solidFill>
              </a:rPr>
              <a:t>خروج البوتاسيوم</a:t>
            </a:r>
            <a:endParaRPr lang="en-US" dirty="0">
              <a:solidFill>
                <a:srgbClr val="DDE9EC"/>
              </a:solidFill>
            </a:endParaRPr>
          </a:p>
        </p:txBody>
      </p:sp>
      <p:sp>
        <p:nvSpPr>
          <p:cNvPr id="7" name="Slide Number Placeholder 6"/>
          <p:cNvSpPr>
            <a:spLocks noGrp="1"/>
          </p:cNvSpPr>
          <p:nvPr>
            <p:ph type="sldNum" sz="quarter" idx="12"/>
          </p:nvPr>
        </p:nvSpPr>
        <p:spPr/>
        <p:txBody>
          <a:bodyPr/>
          <a:lstStyle/>
          <a:p>
            <a:fld id="{4929A69E-7D8F-4515-9605-0315ABD4F316}" type="slidenum">
              <a:rPr lang="en-US" smtClean="0">
                <a:solidFill>
                  <a:srgbClr val="DDE9EC"/>
                </a:solidFill>
              </a:rPr>
              <a:pPr/>
              <a:t>‹#›</a:t>
            </a:fld>
            <a:endParaRPr lang="en-US" dirty="0">
              <a:solidFill>
                <a:srgbClr val="DDE9EC"/>
              </a:solidFill>
            </a:endParaRPr>
          </a:p>
        </p:txBody>
      </p:sp>
      <p:sp>
        <p:nvSpPr>
          <p:cNvPr id="8" name="Straight Connector 7"/>
          <p:cNvSpPr>
            <a:spLocks noChangeShapeType="1"/>
          </p:cNvSpPr>
          <p:nvPr/>
        </p:nvSpPr>
        <p:spPr bwMode="auto">
          <a:xfrm>
            <a:off x="609448"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white"/>
              </a:solidFill>
            </a:endParaRPr>
          </a:p>
        </p:txBody>
      </p:sp>
      <p:sp>
        <p:nvSpPr>
          <p:cNvPr id="9" name="Isosceles Triangle 8"/>
          <p:cNvSpPr>
            <a:spLocks noChangeAspect="1"/>
          </p:cNvSpPr>
          <p:nvPr/>
        </p:nvSpPr>
        <p:spPr>
          <a:xfrm rot="5400000">
            <a:off x="590438" y="6447459"/>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10" name="Rectangle 9"/>
          <p:cNvSpPr/>
          <p:nvPr/>
        </p:nvSpPr>
        <p:spPr>
          <a:xfrm>
            <a:off x="609448" y="500856"/>
            <a:ext cx="243777"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Tree>
    <p:extLst>
      <p:ext uri="{BB962C8B-B14F-4D97-AF65-F5344CB8AC3E}">
        <p14:creationId xmlns:p14="http://schemas.microsoft.com/office/powerpoint/2010/main" val="3608166671"/>
      </p:ext>
    </p:extLst>
  </p:cSld>
  <p:clrMapOvr>
    <a:overrideClrMapping bg1="dk1" tx1="lt1" bg2="dk2" tx2="lt2" accent1="accent1" accent2="accent2" accent3="accent3" accent4="accent4" accent5="accent5" accent6="accent6" hlink="hlink" folHlink="folHlink"/>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kumimoji="0" lang="en-US"/>
              <a:t>Click to edit Master title style</a:t>
            </a:r>
          </a:p>
        </p:txBody>
      </p:sp>
      <p:sp>
        <p:nvSpPr>
          <p:cNvPr id="3" name="Vertical Text Placeholder 2"/>
          <p:cNvSpPr>
            <a:spLocks noGrp="1"/>
          </p:cNvSpPr>
          <p:nvPr>
            <p:ph type="body" orient="vert" idx="1"/>
          </p:nvPr>
        </p:nvSpPr>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ED1CE1A9-40D5-CB48-B5E9-6C25DBD57021}" type="datetime1">
              <a:rPr lang="en-US" smtClean="0">
                <a:solidFill>
                  <a:srgbClr val="464653"/>
                </a:solidFill>
              </a:rPr>
              <a:pPr/>
              <a:t>4/14/2017</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Tree>
    <p:extLst>
      <p:ext uri="{BB962C8B-B14F-4D97-AF65-F5344CB8AC3E}">
        <p14:creationId xmlns:p14="http://schemas.microsoft.com/office/powerpoint/2010/main" val="338370941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6898" y="274654"/>
            <a:ext cx="2742486" cy="5851525"/>
          </a:xfrm>
        </p:spPr>
        <p:txBody>
          <a:bodyPr vert="eaVert"/>
          <a:lstStyle/>
          <a:p>
            <a:r>
              <a:rPr kumimoji="0" lang="en-US"/>
              <a:t>Click to edit Master title style</a:t>
            </a:r>
          </a:p>
        </p:txBody>
      </p:sp>
      <p:sp>
        <p:nvSpPr>
          <p:cNvPr id="3" name="Vertical Text Placeholder 2"/>
          <p:cNvSpPr>
            <a:spLocks noGrp="1"/>
          </p:cNvSpPr>
          <p:nvPr>
            <p:ph type="body" orient="vert" idx="1"/>
          </p:nvPr>
        </p:nvSpPr>
        <p:spPr>
          <a:xfrm>
            <a:off x="609441" y="274654"/>
            <a:ext cx="8024310" cy="5851525"/>
          </a:xfrm>
        </p:spPr>
        <p:txBody>
          <a:bodyPr vert="eaVert"/>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4" name="Date Placeholder 3"/>
          <p:cNvSpPr>
            <a:spLocks noGrp="1"/>
          </p:cNvSpPr>
          <p:nvPr>
            <p:ph type="dt" sz="half" idx="10"/>
          </p:nvPr>
        </p:nvSpPr>
        <p:spPr/>
        <p:txBody>
          <a:bodyPr/>
          <a:lstStyle/>
          <a:p>
            <a:fld id="{475994A2-BACB-274B-9F04-199B86E9F8AA}" type="datetime1">
              <a:rPr lang="en-US" smtClean="0">
                <a:solidFill>
                  <a:srgbClr val="464653"/>
                </a:solidFill>
              </a:rPr>
              <a:pPr/>
              <a:t>4/14/2017</a:t>
            </a:fld>
            <a:endParaRPr lang="en-US" dirty="0">
              <a:solidFill>
                <a:srgbClr val="464653"/>
              </a:solidFill>
            </a:endParaRPr>
          </a:p>
        </p:txBody>
      </p:sp>
      <p:sp>
        <p:nvSpPr>
          <p:cNvPr id="5" name="Footer Placeholder 4"/>
          <p:cNvSpPr>
            <a:spLocks noGrp="1"/>
          </p:cNvSpPr>
          <p:nvPr>
            <p:ph type="ftr" sz="quarter" idx="11"/>
          </p:nvPr>
        </p:nvSpPr>
        <p:spPr/>
        <p:txBody>
          <a:bodyPr/>
          <a:lstStyle/>
          <a:p>
            <a:r>
              <a:rPr lang="ar-SA" dirty="0">
                <a:solidFill>
                  <a:srgbClr val="464653"/>
                </a:solidFill>
              </a:rPr>
              <a:t>خروج البوتاسيوم</a:t>
            </a:r>
            <a:endParaRPr lang="en-US" dirty="0">
              <a:solidFill>
                <a:srgbClr val="464653"/>
              </a:solidFill>
            </a:endParaRPr>
          </a:p>
        </p:txBody>
      </p:sp>
      <p:sp>
        <p:nvSpPr>
          <p:cNvPr id="6" name="Slide Number Placeholder 5"/>
          <p:cNvSpPr>
            <a:spLocks noGrp="1"/>
          </p:cNvSpPr>
          <p:nvPr>
            <p:ph type="sldNum" sz="quarter" idx="12"/>
          </p:nvPr>
        </p:nvSpPr>
        <p:spPr/>
        <p:txBody>
          <a:bodyPr/>
          <a:lstStyle/>
          <a:p>
            <a:fld id="{4929A69E-7D8F-4515-9605-0315ABD4F316}" type="slidenum">
              <a:rPr lang="en-US" smtClean="0">
                <a:solidFill>
                  <a:srgbClr val="464653"/>
                </a:solidFill>
              </a:rPr>
              <a:pPr/>
              <a:t>‹#›</a:t>
            </a:fld>
            <a:endParaRPr lang="en-US" dirty="0">
              <a:solidFill>
                <a:srgbClr val="464653"/>
              </a:solidFill>
            </a:endParaRPr>
          </a:p>
        </p:txBody>
      </p:sp>
      <p:sp>
        <p:nvSpPr>
          <p:cNvPr id="7" name="Straight Connector 6"/>
          <p:cNvSpPr>
            <a:spLocks noChangeShapeType="1"/>
          </p:cNvSpPr>
          <p:nvPr/>
        </p:nvSpPr>
        <p:spPr bwMode="auto">
          <a:xfrm>
            <a:off x="609448"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
        <p:nvSpPr>
          <p:cNvPr id="8" name="Isosceles Triangle 7"/>
          <p:cNvSpPr>
            <a:spLocks noChangeAspect="1"/>
          </p:cNvSpPr>
          <p:nvPr/>
        </p:nvSpPr>
        <p:spPr>
          <a:xfrm rot="5400000">
            <a:off x="590438" y="6447459"/>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
        <p:nvSpPr>
          <p:cNvPr id="9" name="Straight Connector 8"/>
          <p:cNvSpPr>
            <a:spLocks noChangeShapeType="1"/>
          </p:cNvSpPr>
          <p:nvPr/>
        </p:nvSpPr>
        <p:spPr bwMode="auto">
          <a:xfrm rot="5400000">
            <a:off x="5812560" y="3201952"/>
            <a:ext cx="585216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Tree>
    <p:extLst>
      <p:ext uri="{BB962C8B-B14F-4D97-AF65-F5344CB8AC3E}">
        <p14:creationId xmlns:p14="http://schemas.microsoft.com/office/powerpoint/2010/main" val="17965131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625177" y="2971803"/>
            <a:ext cx="9141618" cy="1066800"/>
          </a:xfrm>
        </p:spPr>
        <p:txBody>
          <a:bodyPr anchor="t" anchorCtr="0"/>
          <a:lstStyle>
            <a:lvl1pPr algn="r">
              <a:buNone/>
              <a:defRPr sz="3600" b="0" cap="none" baseline="0"/>
            </a:lvl1pPr>
          </a:lstStyle>
          <a:p>
            <a:r>
              <a:rPr kumimoji="0" lang="en-US"/>
              <a:t>Click to edit Master title style</a:t>
            </a:r>
          </a:p>
        </p:txBody>
      </p:sp>
      <p:sp>
        <p:nvSpPr>
          <p:cNvPr id="3" name="Text Placeholder 2"/>
          <p:cNvSpPr>
            <a:spLocks noGrp="1"/>
          </p:cNvSpPr>
          <p:nvPr>
            <p:ph type="body" idx="1"/>
          </p:nvPr>
        </p:nvSpPr>
        <p:spPr>
          <a:xfrm>
            <a:off x="1726753" y="4267200"/>
            <a:ext cx="9040045" cy="1143000"/>
          </a:xfrm>
        </p:spPr>
        <p:txBody>
          <a:bodyPr anchor="t" anchorCtr="0"/>
          <a:lstStyle>
            <a:lvl1pPr marL="0" indent="0" algn="r">
              <a:buNone/>
              <a:defRPr sz="2200">
                <a:solidFill>
                  <a:schemeClr val="tx1">
                    <a:tint val="75000"/>
                  </a:schemeClr>
                </a:solidFill>
              </a:defRPr>
            </a:lvl1pPr>
            <a:lvl2pPr>
              <a:buNone/>
              <a:defRPr sz="2000">
                <a:solidFill>
                  <a:schemeClr val="tx1">
                    <a:tint val="75000"/>
                  </a:schemeClr>
                </a:solidFill>
              </a:defRPr>
            </a:lvl2pPr>
            <a:lvl3pPr>
              <a:buNone/>
              <a:defRPr sz="1800">
                <a:solidFill>
                  <a:schemeClr val="tx1">
                    <a:tint val="75000"/>
                  </a:schemeClr>
                </a:solidFill>
              </a:defRPr>
            </a:lvl3pPr>
            <a:lvl4pPr>
              <a:buNone/>
              <a:defRPr sz="1600">
                <a:solidFill>
                  <a:schemeClr val="tx1">
                    <a:tint val="75000"/>
                  </a:schemeClr>
                </a:solidFill>
              </a:defRPr>
            </a:lvl4pPr>
            <a:lvl5pPr>
              <a:buNone/>
              <a:defRPr sz="1600">
                <a:solidFill>
                  <a:schemeClr val="tx1">
                    <a:tint val="75000"/>
                  </a:schemeClr>
                </a:solidFill>
              </a:defRPr>
            </a:lvl5pPr>
          </a:lstStyle>
          <a:p>
            <a:pPr lvl="0" eaLnBrk="1" latinLnBrk="0" hangingPunct="1"/>
            <a:r>
              <a:rPr kumimoji="0" lang="en-US"/>
              <a:t>Click to edit Master text styles</a:t>
            </a:r>
          </a:p>
        </p:txBody>
      </p:sp>
      <p:sp>
        <p:nvSpPr>
          <p:cNvPr id="4" name="Date Placeholder 3"/>
          <p:cNvSpPr>
            <a:spLocks noGrp="1"/>
          </p:cNvSpPr>
          <p:nvPr>
            <p:ph type="dt" sz="half" idx="10"/>
          </p:nvPr>
        </p:nvSpPr>
        <p:spPr>
          <a:xfrm>
            <a:off x="8532195" y="6355080"/>
            <a:ext cx="3047207" cy="365760"/>
          </a:xfrm>
        </p:spPr>
        <p:txBody>
          <a:bodyPr/>
          <a:lstStyle/>
          <a:p>
            <a:fld id="{13BCAABC-0083-4558-BD3E-E213F47F580C}" type="datetime1">
              <a:rPr lang="en-US" smtClean="0"/>
              <a:pPr/>
              <a:t>4/14/2017</a:t>
            </a:fld>
            <a:endParaRPr lang="en-US" dirty="0"/>
          </a:p>
        </p:txBody>
      </p:sp>
      <p:sp>
        <p:nvSpPr>
          <p:cNvPr id="5" name="Footer Placeholder 4"/>
          <p:cNvSpPr>
            <a:spLocks noGrp="1"/>
          </p:cNvSpPr>
          <p:nvPr>
            <p:ph type="ftr" sz="quarter" idx="11"/>
          </p:nvPr>
        </p:nvSpPr>
        <p:spPr>
          <a:xfrm>
            <a:off x="3863860" y="6355080"/>
            <a:ext cx="4631754" cy="365760"/>
          </a:xfrm>
        </p:spPr>
        <p:txBody>
          <a:bodyPr/>
          <a:lstStyle/>
          <a:p>
            <a:endParaRPr lang="en-US" dirty="0"/>
          </a:p>
        </p:txBody>
      </p:sp>
      <p:sp>
        <p:nvSpPr>
          <p:cNvPr id="6" name="Slide Number Placeholder 5"/>
          <p:cNvSpPr>
            <a:spLocks noGrp="1"/>
          </p:cNvSpPr>
          <p:nvPr>
            <p:ph type="sldNum" sz="quarter" idx="12"/>
          </p:nvPr>
        </p:nvSpPr>
        <p:spPr>
          <a:xfrm>
            <a:off x="1426095" y="6355080"/>
            <a:ext cx="2027408" cy="365760"/>
          </a:xfrm>
        </p:spPr>
        <p:txBody>
          <a:bodyPr/>
          <a:lstStyle/>
          <a:p>
            <a:fld id="{4929A69E-7D8F-4515-9605-0315ABD4F316}" type="slidenum">
              <a:rPr lang="en-US" smtClean="0"/>
              <a:pPr/>
              <a:t>‹#›</a:t>
            </a:fld>
            <a:endParaRPr lang="en-US" dirty="0"/>
          </a:p>
        </p:txBody>
      </p:sp>
      <p:sp>
        <p:nvSpPr>
          <p:cNvPr id="7" name="Rectangle 6"/>
          <p:cNvSpPr/>
          <p:nvPr/>
        </p:nvSpPr>
        <p:spPr>
          <a:xfrm>
            <a:off x="1218883" y="2819400"/>
            <a:ext cx="9751060" cy="1280160"/>
          </a:xfrm>
          <a:prstGeom prst="rect">
            <a:avLst/>
          </a:prstGeom>
          <a:noFill/>
          <a:ln w="6350" cap="rnd" cmpd="sng" algn="ctr">
            <a:solidFill>
              <a:schemeClr val="accent1"/>
            </a:solid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8" name="Rectangle 7"/>
          <p:cNvSpPr/>
          <p:nvPr/>
        </p:nvSpPr>
        <p:spPr>
          <a:xfrm>
            <a:off x="1218882" y="2819400"/>
            <a:ext cx="304721" cy="128016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5" name="Date Placeholder 4"/>
          <p:cNvSpPr>
            <a:spLocks noGrp="1"/>
          </p:cNvSpPr>
          <p:nvPr>
            <p:ph type="dt" sz="half" idx="10"/>
          </p:nvPr>
        </p:nvSpPr>
        <p:spPr/>
        <p:txBody>
          <a:bodyPr/>
          <a:lstStyle/>
          <a:p>
            <a:fld id="{15E99BD8-F43F-4F4A-9712-C32578EEC8F8}" type="datetime1">
              <a:rPr lang="en-US" smtClean="0"/>
              <a:pPr/>
              <a:t>4/14/2017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pPr/>
              <a:t>‹#›</a:t>
            </a:fld>
            <a:endParaRPr lang="en-US" dirty="0"/>
          </a:p>
        </p:txBody>
      </p:sp>
      <p:sp>
        <p:nvSpPr>
          <p:cNvPr id="9" name="Content Placeholder 8"/>
          <p:cNvSpPr>
            <a:spLocks noGrp="1"/>
          </p:cNvSpPr>
          <p:nvPr>
            <p:ph sz="quarter" idx="1"/>
          </p:nvPr>
        </p:nvSpPr>
        <p:spPr>
          <a:xfrm>
            <a:off x="609442" y="1219200"/>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1" name="Content Placeholder 10"/>
          <p:cNvSpPr>
            <a:spLocks noGrp="1"/>
          </p:cNvSpPr>
          <p:nvPr>
            <p:ph sz="quarter" idx="2"/>
          </p:nvPr>
        </p:nvSpPr>
        <p:spPr>
          <a:xfrm>
            <a:off x="6174658" y="1216155"/>
            <a:ext cx="5387461" cy="493776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nchor="ctr"/>
          <a:lstStyle>
            <a:lvl1pPr>
              <a:defRPr/>
            </a:lvl1pPr>
          </a:lstStyle>
          <a:p>
            <a:r>
              <a:rPr kumimoji="0" lang="en-US"/>
              <a:t>Click to edit Master title style</a:t>
            </a:r>
          </a:p>
        </p:txBody>
      </p:sp>
      <p:sp>
        <p:nvSpPr>
          <p:cNvPr id="3" name="Text Placeholder 2"/>
          <p:cNvSpPr>
            <a:spLocks noGrp="1"/>
          </p:cNvSpPr>
          <p:nvPr>
            <p:ph type="body" idx="1"/>
          </p:nvPr>
        </p:nvSpPr>
        <p:spPr>
          <a:xfrm>
            <a:off x="609460" y="1285875"/>
            <a:ext cx="5385514" cy="685800"/>
          </a:xfrm>
          <a:noFill/>
          <a:ln>
            <a:noFill/>
          </a:ln>
        </p:spPr>
        <p:txBody>
          <a:bodyPr lIns="101590" anchor="b" anchorCtr="0">
            <a:noAutofit/>
          </a:bodyPr>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4" name="Text Placeholder 3"/>
          <p:cNvSpPr>
            <a:spLocks noGrp="1"/>
          </p:cNvSpPr>
          <p:nvPr>
            <p:ph type="body" sz="half" idx="3"/>
          </p:nvPr>
        </p:nvSpPr>
        <p:spPr>
          <a:xfrm>
            <a:off x="6195990" y="1295400"/>
            <a:ext cx="5387630" cy="685800"/>
          </a:xfrm>
          <a:noFill/>
          <a:ln>
            <a:noFill/>
          </a:ln>
        </p:spPr>
        <p:txBody>
          <a:bodyPr lIns="101590" anchor="b" anchorCtr="0"/>
          <a:lstStyle>
            <a:lvl1pPr marL="0" indent="0">
              <a:buNone/>
              <a:defRPr sz="2700" b="1">
                <a:solidFill>
                  <a:schemeClr val="accent2"/>
                </a:solidFill>
              </a:defRPr>
            </a:lvl1pPr>
            <a:lvl2pPr>
              <a:buNone/>
              <a:defRPr sz="2200" b="1"/>
            </a:lvl2pPr>
            <a:lvl3pPr>
              <a:buNone/>
              <a:defRPr sz="2000" b="1"/>
            </a:lvl3pPr>
            <a:lvl4pPr>
              <a:buNone/>
              <a:defRPr sz="1800" b="1"/>
            </a:lvl4pPr>
            <a:lvl5pPr>
              <a:buNone/>
              <a:defRPr sz="1800" b="1"/>
            </a:lvl5pPr>
          </a:lstStyle>
          <a:p>
            <a:pPr lvl="0" eaLnBrk="1" latinLnBrk="0" hangingPunct="1"/>
            <a:r>
              <a:rPr kumimoji="0" lang="en-US"/>
              <a:t>Click to edit Master text styles</a:t>
            </a:r>
          </a:p>
        </p:txBody>
      </p:sp>
      <p:sp>
        <p:nvSpPr>
          <p:cNvPr id="7" name="Date Placeholder 6"/>
          <p:cNvSpPr>
            <a:spLocks noGrp="1"/>
          </p:cNvSpPr>
          <p:nvPr>
            <p:ph type="dt" sz="half" idx="10"/>
          </p:nvPr>
        </p:nvSpPr>
        <p:spPr/>
        <p:txBody>
          <a:bodyPr/>
          <a:lstStyle/>
          <a:p>
            <a:fld id="{EBCBBD9B-FB65-4512-B226-A267B89893CD}" type="datetime1">
              <a:rPr lang="en-US" smtClean="0"/>
              <a:pPr/>
              <a:t>4/14/2017</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929A69E-7D8F-4515-9605-0315ABD4F316}" type="slidenum">
              <a:rPr lang="en-US" smtClean="0"/>
              <a:pPr/>
              <a:t>‹#›</a:t>
            </a:fld>
            <a:endParaRPr lang="en-US" dirty="0"/>
          </a:p>
        </p:txBody>
      </p:sp>
      <p:sp>
        <p:nvSpPr>
          <p:cNvPr id="11" name="Content Placeholder 10"/>
          <p:cNvSpPr>
            <a:spLocks noGrp="1"/>
          </p:cNvSpPr>
          <p:nvPr>
            <p:ph sz="quarter" idx="2"/>
          </p:nvPr>
        </p:nvSpPr>
        <p:spPr>
          <a:xfrm>
            <a:off x="609462"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
        <p:nvSpPr>
          <p:cNvPr id="13" name="Content Placeholder 12"/>
          <p:cNvSpPr>
            <a:spLocks noGrp="1"/>
          </p:cNvSpPr>
          <p:nvPr>
            <p:ph sz="quarter" idx="4"/>
          </p:nvPr>
        </p:nvSpPr>
        <p:spPr>
          <a:xfrm>
            <a:off x="6196004" y="2133600"/>
            <a:ext cx="5383397" cy="40386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460" y="228600"/>
            <a:ext cx="10969943" cy="914400"/>
          </a:xfrm>
        </p:spPr>
        <p:txBody>
          <a:bodyPr/>
          <a:lstStyle/>
          <a:p>
            <a:r>
              <a:rPr kumimoji="0" lang="en-US"/>
              <a:t>Click to edit Master title style</a:t>
            </a:r>
          </a:p>
        </p:txBody>
      </p:sp>
      <p:sp>
        <p:nvSpPr>
          <p:cNvPr id="3" name="Date Placeholder 2"/>
          <p:cNvSpPr>
            <a:spLocks noGrp="1"/>
          </p:cNvSpPr>
          <p:nvPr>
            <p:ph type="dt" sz="half" idx="10"/>
          </p:nvPr>
        </p:nvSpPr>
        <p:spPr/>
        <p:txBody>
          <a:bodyPr/>
          <a:lstStyle/>
          <a:p>
            <a:fld id="{5D48513D-2C2F-481B-B49D-4ED5F0B98A06}" type="datetime1">
              <a:rPr lang="en-US" smtClean="0"/>
              <a:pPr/>
              <a:t>4/14/2017</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4929A69E-7D8F-4515-9605-0315ABD4F316}" type="slidenum">
              <a:rPr lang="en-US" smtClean="0"/>
              <a:pPr/>
              <a:t>‹#›</a:t>
            </a:fld>
            <a:endParaRPr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7C0A81-C7E1-4C84-AA25-9616F335CBC3}" type="datetime1">
              <a:rPr lang="en-US" smtClean="0"/>
              <a:pPr/>
              <a:t>4/14/2017</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4929A69E-7D8F-4515-9605-0315ABD4F316}" type="slidenum">
              <a:rPr lang="en-US" smtClean="0"/>
              <a:pPr/>
              <a:t>‹#›</a:t>
            </a:fld>
            <a:endParaRPr lang="en-US" dirty="0"/>
          </a:p>
        </p:txBody>
      </p:sp>
      <p:sp>
        <p:nvSpPr>
          <p:cNvPr id="5" name="Straight Connector 4"/>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6" name="Isosceles Triangle 5"/>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30625" y="304800"/>
            <a:ext cx="3351927" cy="838200"/>
          </a:xfrm>
        </p:spPr>
        <p:txBody>
          <a:bodyPr anchor="b" anchorCtr="0">
            <a:noAutofit/>
          </a:bodyPr>
          <a:lstStyle>
            <a:lvl1pPr algn="l">
              <a:buNone/>
              <a:defRPr sz="2200" b="1">
                <a:solidFill>
                  <a:schemeClr val="tx2"/>
                </a:solidFill>
                <a:latin typeface="+mn-lt"/>
                <a:ea typeface="+mn-ea"/>
                <a:cs typeface="+mn-cs"/>
              </a:defRPr>
            </a:lvl1pPr>
          </a:lstStyle>
          <a:p>
            <a:r>
              <a:rPr kumimoji="0" lang="en-US"/>
              <a:t>Click to edit Master title style</a:t>
            </a:r>
          </a:p>
        </p:txBody>
      </p:sp>
      <p:sp>
        <p:nvSpPr>
          <p:cNvPr id="3" name="Text Placeholder 2"/>
          <p:cNvSpPr>
            <a:spLocks noGrp="1"/>
          </p:cNvSpPr>
          <p:nvPr>
            <p:ph type="body" idx="2"/>
          </p:nvPr>
        </p:nvSpPr>
        <p:spPr>
          <a:xfrm>
            <a:off x="8430625" y="1219213"/>
            <a:ext cx="3351927" cy="4843463"/>
          </a:xfrm>
        </p:spPr>
        <p:txBody>
          <a:bodyPr/>
          <a:lstStyle>
            <a:lvl1pPr marL="0" indent="0">
              <a:lnSpc>
                <a:spcPts val="2444"/>
              </a:lnSpc>
              <a:spcAft>
                <a:spcPts val="1111"/>
              </a:spcAft>
              <a:buNone/>
              <a:defRPr sz="1800">
                <a:solidFill>
                  <a:schemeClr val="tx2"/>
                </a:solidFill>
              </a:defRPr>
            </a:lvl1pPr>
            <a:lvl2pPr>
              <a:buNone/>
              <a:defRPr sz="1300"/>
            </a:lvl2pPr>
            <a:lvl3pPr>
              <a:buNone/>
              <a:defRPr sz="1100"/>
            </a:lvl3pPr>
            <a:lvl4pPr>
              <a:buNone/>
              <a:defRPr sz="1000"/>
            </a:lvl4pPr>
            <a:lvl5pPr>
              <a:buNone/>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111FFE9B-C467-4500-911F-EB066E6458F3}" type="datetime1">
              <a:rPr lang="en-US" smtClean="0"/>
              <a:pPr/>
              <a:t>4/14/2017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pPr/>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Straight Connector 9"/>
          <p:cNvSpPr>
            <a:spLocks noChangeShapeType="1"/>
          </p:cNvSpPr>
          <p:nvPr/>
        </p:nvSpPr>
        <p:spPr bwMode="auto">
          <a:xfrm rot="5400000">
            <a:off x="5217889" y="3324225"/>
            <a:ext cx="6035040"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2" name="Content Placeholder 11"/>
          <p:cNvSpPr>
            <a:spLocks noGrp="1"/>
          </p:cNvSpPr>
          <p:nvPr>
            <p:ph sz="quarter" idx="1"/>
          </p:nvPr>
        </p:nvSpPr>
        <p:spPr>
          <a:xfrm>
            <a:off x="406294" y="304803"/>
            <a:ext cx="7618016" cy="5715000"/>
          </a:xfrm>
        </p:spPr>
        <p:txBody>
          <a:bodyPr/>
          <a:lstStyle/>
          <a:p>
            <a:pPr lvl="0" eaLnBrk="1" latinLnBrk="0" hangingPunct="1"/>
            <a:r>
              <a:rPr lang="en-US"/>
              <a:t>Click to edit Master text styles</a:t>
            </a:r>
          </a:p>
          <a:p>
            <a:pPr lvl="1" eaLnBrk="1" latinLnBrk="0" hangingPunct="1"/>
            <a:r>
              <a:rPr lang="en-US"/>
              <a:t>Second level</a:t>
            </a:r>
          </a:p>
          <a:p>
            <a:pPr lvl="2" eaLnBrk="1" latinLnBrk="0" hangingPunct="1"/>
            <a:r>
              <a:rPr lang="en-US"/>
              <a:t>Third level</a:t>
            </a:r>
          </a:p>
          <a:p>
            <a:pPr lvl="3" eaLnBrk="1" latinLnBrk="0" hangingPunct="1"/>
            <a:r>
              <a:rPr lang="en-US"/>
              <a:t>Fourth level</a:t>
            </a:r>
          </a:p>
          <a:p>
            <a:pPr lvl="4" eaLnBrk="1" latinLnBrk="0" hangingPunct="1"/>
            <a:r>
              <a:rPr lang="en-US"/>
              <a:t>Fifth level</a:t>
            </a:r>
            <a:endParaRPr kumimoji="0"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609460" y="500856"/>
            <a:ext cx="10969943" cy="674688"/>
          </a:xfrm>
          <a:ln>
            <a:solidFill>
              <a:schemeClr val="accent1"/>
            </a:solidFill>
          </a:ln>
        </p:spPr>
        <p:txBody>
          <a:bodyPr lIns="304770" anchor="ctr"/>
          <a:lstStyle>
            <a:lvl1pPr algn="r">
              <a:buNone/>
              <a:defRPr sz="2200" b="0">
                <a:solidFill>
                  <a:schemeClr val="tx1"/>
                </a:solidFill>
              </a:defRPr>
            </a:lvl1pPr>
          </a:lstStyle>
          <a:p>
            <a:r>
              <a:rPr kumimoji="0" lang="en-US"/>
              <a:t>Click to edit Master title style</a:t>
            </a:r>
          </a:p>
        </p:txBody>
      </p:sp>
      <p:sp>
        <p:nvSpPr>
          <p:cNvPr id="3" name="Picture Placeholder 2"/>
          <p:cNvSpPr>
            <a:spLocks noGrp="1"/>
          </p:cNvSpPr>
          <p:nvPr>
            <p:ph type="pic" idx="1"/>
          </p:nvPr>
        </p:nvSpPr>
        <p:spPr>
          <a:xfrm>
            <a:off x="609460" y="1905000"/>
            <a:ext cx="10969943" cy="4270248"/>
          </a:xfrm>
          <a:solidFill>
            <a:schemeClr val="tx1">
              <a:shade val="50000"/>
            </a:schemeClr>
          </a:solidFill>
          <a:ln>
            <a:noFill/>
          </a:ln>
          <a:effectLst/>
        </p:spPr>
        <p:txBody>
          <a:bodyPr/>
          <a:lstStyle>
            <a:lvl1pPr marL="0" indent="0">
              <a:spcBef>
                <a:spcPts val="667"/>
              </a:spcBef>
              <a:buNone/>
              <a:defRPr sz="3600"/>
            </a:lvl1pPr>
          </a:lstStyle>
          <a:p>
            <a:r>
              <a:rPr kumimoji="0" lang="en-US" dirty="0"/>
              <a:t>Click icon to add picture</a:t>
            </a:r>
          </a:p>
        </p:txBody>
      </p:sp>
      <p:sp>
        <p:nvSpPr>
          <p:cNvPr id="4" name="Text Placeholder 3"/>
          <p:cNvSpPr>
            <a:spLocks noGrp="1"/>
          </p:cNvSpPr>
          <p:nvPr>
            <p:ph type="body" sz="half" idx="2"/>
          </p:nvPr>
        </p:nvSpPr>
        <p:spPr>
          <a:xfrm>
            <a:off x="609460" y="1219200"/>
            <a:ext cx="10969943" cy="533400"/>
          </a:xfrm>
        </p:spPr>
        <p:txBody>
          <a:bodyPr anchor="ctr" anchorCtr="0"/>
          <a:lstStyle>
            <a:lvl1pPr marL="0" indent="0" algn="l">
              <a:buFontTx/>
              <a:buNone/>
              <a:defRPr sz="1600"/>
            </a:lvl1pPr>
            <a:lvl2pPr>
              <a:defRPr sz="1300"/>
            </a:lvl2pPr>
            <a:lvl3pPr>
              <a:defRPr sz="1100"/>
            </a:lvl3pPr>
            <a:lvl4pPr>
              <a:defRPr sz="1000"/>
            </a:lvl4pPr>
            <a:lvl5pPr>
              <a:defRPr sz="1000"/>
            </a:lvl5pPr>
          </a:lstStyle>
          <a:p>
            <a:pPr lvl="0" eaLnBrk="1" latinLnBrk="0" hangingPunct="1"/>
            <a:r>
              <a:rPr kumimoji="0" lang="en-US"/>
              <a:t>Click to edit Master text styles</a:t>
            </a:r>
          </a:p>
        </p:txBody>
      </p:sp>
      <p:sp>
        <p:nvSpPr>
          <p:cNvPr id="5" name="Date Placeholder 4"/>
          <p:cNvSpPr>
            <a:spLocks noGrp="1"/>
          </p:cNvSpPr>
          <p:nvPr>
            <p:ph type="dt" sz="half" idx="10"/>
          </p:nvPr>
        </p:nvSpPr>
        <p:spPr/>
        <p:txBody>
          <a:bodyPr/>
          <a:lstStyle/>
          <a:p>
            <a:fld id="{2F8A292B-EAD1-4F54-95E3-BE47A2A44626}" type="datetime1">
              <a:rPr lang="en-US" smtClean="0"/>
              <a:pPr/>
              <a:t>4/14/2017</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929A69E-7D8F-4515-9605-0315ABD4F316}" type="slidenum">
              <a:rPr lang="en-US" smtClean="0"/>
              <a:pPr/>
              <a:t>‹#›</a:t>
            </a:fld>
            <a:endParaRPr lang="en-US" dirty="0"/>
          </a:p>
        </p:txBody>
      </p:sp>
      <p:sp>
        <p:nvSpPr>
          <p:cNvPr id="8" name="Straight Connector 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9" name="Isosceles Triangle 8"/>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
        <p:nvSpPr>
          <p:cNvPr id="10" name="Rectangle 9"/>
          <p:cNvSpPr/>
          <p:nvPr/>
        </p:nvSpPr>
        <p:spPr>
          <a:xfrm>
            <a:off x="609460" y="500856"/>
            <a:ext cx="243777" cy="685800"/>
          </a:xfrm>
          <a:prstGeom prst="rect">
            <a:avLst/>
          </a:prstGeom>
          <a:solidFill>
            <a:schemeClr val="accent1"/>
          </a:solidFill>
          <a:ln w="635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460" y="152400"/>
            <a:ext cx="10969943" cy="990600"/>
          </a:xfrm>
          <a:prstGeom prst="rect">
            <a:avLst/>
          </a:prstGeom>
        </p:spPr>
        <p:txBody>
          <a:bodyPr vert="horz" lIns="101590" tIns="50795" rIns="101590" bIns="50795" anchor="b" anchorCtr="0">
            <a:normAutofit/>
          </a:bodyPr>
          <a:lstStyle/>
          <a:p>
            <a:r>
              <a:rPr kumimoji="0" lang="en-US"/>
              <a:t>Click to edit Master title style</a:t>
            </a:r>
          </a:p>
        </p:txBody>
      </p:sp>
      <p:sp>
        <p:nvSpPr>
          <p:cNvPr id="13" name="Text Placeholder 12"/>
          <p:cNvSpPr>
            <a:spLocks noGrp="1"/>
          </p:cNvSpPr>
          <p:nvPr>
            <p:ph type="body" idx="1"/>
          </p:nvPr>
        </p:nvSpPr>
        <p:spPr>
          <a:xfrm>
            <a:off x="609460" y="1219200"/>
            <a:ext cx="10969943" cy="4910328"/>
          </a:xfrm>
          <a:prstGeom prst="rect">
            <a:avLst/>
          </a:prstGeom>
        </p:spPr>
        <p:txBody>
          <a:bodyPr vert="horz" lIns="101590" tIns="50795" rIns="101590" bIns="50795">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2195" y="6356350"/>
            <a:ext cx="3051269"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F8F8016E-CF0A-4A5A-B6EA-F667F63DFDEA}" type="datetime1">
              <a:rPr lang="en-US" smtClean="0"/>
              <a:pPr/>
              <a:t>4/14/2017</a:t>
            </a:fld>
            <a:endParaRPr lang="en-US" dirty="0"/>
          </a:p>
        </p:txBody>
      </p:sp>
      <p:sp>
        <p:nvSpPr>
          <p:cNvPr id="3" name="Footer Placeholder 2"/>
          <p:cNvSpPr>
            <a:spLocks noGrp="1"/>
          </p:cNvSpPr>
          <p:nvPr>
            <p:ph type="ftr" sz="quarter" idx="3"/>
          </p:nvPr>
        </p:nvSpPr>
        <p:spPr>
          <a:xfrm>
            <a:off x="3863876" y="6356350"/>
            <a:ext cx="4672382" cy="365760"/>
          </a:xfrm>
          <a:prstGeom prst="rect">
            <a:avLst/>
          </a:prstGeom>
        </p:spPr>
        <p:txBody>
          <a:bodyPr vert="horz" lIns="101590" tIns="50795" rIns="101590" bIns="50795"/>
          <a:lstStyle>
            <a:lvl1pPr algn="r" eaLnBrk="1" latinLnBrk="0" hangingPunct="1">
              <a:defRPr kumimoji="0" sz="1600">
                <a:solidFill>
                  <a:schemeClr val="tx2"/>
                </a:solidFill>
              </a:defRPr>
            </a:lvl1pPr>
          </a:lstStyle>
          <a:p>
            <a:endParaRPr lang="en-US" dirty="0"/>
          </a:p>
        </p:txBody>
      </p:sp>
      <p:sp>
        <p:nvSpPr>
          <p:cNvPr id="23" name="Slide Number Placeholder 22"/>
          <p:cNvSpPr>
            <a:spLocks noGrp="1"/>
          </p:cNvSpPr>
          <p:nvPr>
            <p:ph type="sldNum" sz="quarter" idx="4"/>
          </p:nvPr>
        </p:nvSpPr>
        <p:spPr>
          <a:xfrm>
            <a:off x="816669" y="6356350"/>
            <a:ext cx="2640913" cy="365760"/>
          </a:xfrm>
          <a:prstGeom prst="rect">
            <a:avLst/>
          </a:prstGeom>
        </p:spPr>
        <p:txBody>
          <a:bodyPr vert="horz" lIns="101590" tIns="50795" rIns="101590" bIns="50795"/>
          <a:lstStyle>
            <a:lvl1pPr algn="l" eaLnBrk="1" latinLnBrk="0" hangingPunct="1">
              <a:defRPr kumimoji="0" sz="1600">
                <a:solidFill>
                  <a:schemeClr val="tx2"/>
                </a:solidFill>
              </a:defRPr>
            </a:lvl1pPr>
          </a:lstStyle>
          <a:p>
            <a:fld id="{4929A69E-7D8F-4515-9605-0315ABD4F316}" type="slidenum">
              <a:rPr lang="en-US" smtClean="0"/>
              <a:pPr/>
              <a:t>‹#›</a:t>
            </a:fld>
            <a:endParaRPr lang="en-US" dirty="0"/>
          </a:p>
        </p:txBody>
      </p:sp>
      <p:sp>
        <p:nvSpPr>
          <p:cNvPr id="28" name="Straight Connector 27"/>
          <p:cNvSpPr>
            <a:spLocks noChangeShapeType="1"/>
          </p:cNvSpPr>
          <p:nvPr/>
        </p:nvSpPr>
        <p:spPr bwMode="auto">
          <a:xfrm>
            <a:off x="609460"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29" name="Straight Connector 28"/>
          <p:cNvSpPr>
            <a:spLocks noChangeShapeType="1"/>
          </p:cNvSpPr>
          <p:nvPr/>
        </p:nvSpPr>
        <p:spPr bwMode="auto">
          <a:xfrm>
            <a:off x="609460" y="1143000"/>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101590" tIns="50795" rIns="101590" bIns="50795" anchor="t" compatLnSpc="1"/>
          <a:lstStyle/>
          <a:p>
            <a:endParaRPr kumimoji="0" lang="en-US" dirty="0"/>
          </a:p>
        </p:txBody>
      </p:sp>
      <p:sp>
        <p:nvSpPr>
          <p:cNvPr id="10" name="Isosceles Triangle 9"/>
          <p:cNvSpPr>
            <a:spLocks noChangeAspect="1"/>
          </p:cNvSpPr>
          <p:nvPr/>
        </p:nvSpPr>
        <p:spPr>
          <a:xfrm rot="5400000">
            <a:off x="590454" y="6447449"/>
            <a:ext cx="190849" cy="160376"/>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lIns="101590" tIns="50795" rIns="101590" bIns="50795" anchor="ctr"/>
          <a:lstStyle/>
          <a:p>
            <a:pPr algn="ctr" eaLnBrk="1" latinLnBrk="0" hangingPunct="1"/>
            <a:endParaRPr kumimoji="0" lang="en-US" dirty="0"/>
          </a:p>
        </p:txBody>
      </p:sp>
    </p:spTree>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hf hdr="0" ftr="0" dt="0"/>
  <p:txStyles>
    <p:titleStyle>
      <a:lvl1pPr algn="l" rtl="0" eaLnBrk="1" latinLnBrk="0" hangingPunct="1">
        <a:spcBef>
          <a:spcPct val="0"/>
        </a:spcBef>
        <a:buNone/>
        <a:defRPr kumimoji="0" sz="3600" kern="1200">
          <a:solidFill>
            <a:schemeClr val="tx2"/>
          </a:solidFill>
          <a:latin typeface="+mj-lt"/>
          <a:ea typeface="+mj-ea"/>
          <a:cs typeface="+mj-cs"/>
        </a:defRPr>
      </a:lvl1pPr>
    </p:titleStyle>
    <p:body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507949" algn="l" rtl="0" eaLnBrk="1" latinLnBrk="0" hangingPunct="1">
        <a:defRPr kumimoji="0" kern="1200">
          <a:solidFill>
            <a:schemeClr val="tx1"/>
          </a:solidFill>
          <a:latin typeface="+mn-lt"/>
          <a:ea typeface="+mn-ea"/>
          <a:cs typeface="+mn-cs"/>
        </a:defRPr>
      </a:lvl2pPr>
      <a:lvl3pPr marL="1015898" algn="l" rtl="0" eaLnBrk="1" latinLnBrk="0" hangingPunct="1">
        <a:defRPr kumimoji="0" kern="1200">
          <a:solidFill>
            <a:schemeClr val="tx1"/>
          </a:solidFill>
          <a:latin typeface="+mn-lt"/>
          <a:ea typeface="+mn-ea"/>
          <a:cs typeface="+mn-cs"/>
        </a:defRPr>
      </a:lvl3pPr>
      <a:lvl4pPr marL="1523848" algn="l" rtl="0" eaLnBrk="1" latinLnBrk="0" hangingPunct="1">
        <a:defRPr kumimoji="0" kern="1200">
          <a:solidFill>
            <a:schemeClr val="tx1"/>
          </a:solidFill>
          <a:latin typeface="+mn-lt"/>
          <a:ea typeface="+mn-ea"/>
          <a:cs typeface="+mn-cs"/>
        </a:defRPr>
      </a:lvl4pPr>
      <a:lvl5pPr marL="2031797" algn="l" rtl="0" eaLnBrk="1" latinLnBrk="0" hangingPunct="1">
        <a:defRPr kumimoji="0" kern="1200">
          <a:solidFill>
            <a:schemeClr val="tx1"/>
          </a:solidFill>
          <a:latin typeface="+mn-lt"/>
          <a:ea typeface="+mn-ea"/>
          <a:cs typeface="+mn-cs"/>
        </a:defRPr>
      </a:lvl5pPr>
      <a:lvl6pPr marL="2539746" algn="l" rtl="0" eaLnBrk="1" latinLnBrk="0" hangingPunct="1">
        <a:defRPr kumimoji="0" kern="1200">
          <a:solidFill>
            <a:schemeClr val="tx1"/>
          </a:solidFill>
          <a:latin typeface="+mn-lt"/>
          <a:ea typeface="+mn-ea"/>
          <a:cs typeface="+mn-cs"/>
        </a:defRPr>
      </a:lvl6pPr>
      <a:lvl7pPr marL="3047695" algn="l" rtl="0" eaLnBrk="1" latinLnBrk="0" hangingPunct="1">
        <a:defRPr kumimoji="0" kern="1200">
          <a:solidFill>
            <a:schemeClr val="tx1"/>
          </a:solidFill>
          <a:latin typeface="+mn-lt"/>
          <a:ea typeface="+mn-ea"/>
          <a:cs typeface="+mn-cs"/>
        </a:defRPr>
      </a:lvl7pPr>
      <a:lvl8pPr marL="3555644" algn="l" rtl="0" eaLnBrk="1" latinLnBrk="0" hangingPunct="1">
        <a:defRPr kumimoji="0" kern="1200">
          <a:solidFill>
            <a:schemeClr val="tx1"/>
          </a:solidFill>
          <a:latin typeface="+mn-lt"/>
          <a:ea typeface="+mn-ea"/>
          <a:cs typeface="+mn-cs"/>
        </a:defRPr>
      </a:lvl8pPr>
      <a:lvl9pPr marL="4063594" algn="l" rtl="0" eaLnBrk="1" latinLnBrk="0" hangingPunct="1">
        <a:defRPr kumimoji="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2" name="Title Placeholder 21"/>
          <p:cNvSpPr>
            <a:spLocks noGrp="1"/>
          </p:cNvSpPr>
          <p:nvPr>
            <p:ph type="title"/>
          </p:nvPr>
        </p:nvSpPr>
        <p:spPr>
          <a:xfrm>
            <a:off x="609448" y="152400"/>
            <a:ext cx="10969943" cy="990600"/>
          </a:xfrm>
          <a:prstGeom prst="rect">
            <a:avLst/>
          </a:prstGeom>
        </p:spPr>
        <p:txBody>
          <a:bodyPr vert="horz" anchor="b" anchorCtr="0">
            <a:normAutofit/>
          </a:bodyPr>
          <a:lstStyle/>
          <a:p>
            <a:r>
              <a:rPr kumimoji="0" lang="en-US"/>
              <a:t>Click to edit Master title style</a:t>
            </a:r>
          </a:p>
        </p:txBody>
      </p:sp>
      <p:sp>
        <p:nvSpPr>
          <p:cNvPr id="13" name="Text Placeholder 12"/>
          <p:cNvSpPr>
            <a:spLocks noGrp="1"/>
          </p:cNvSpPr>
          <p:nvPr>
            <p:ph type="body" idx="1"/>
          </p:nvPr>
        </p:nvSpPr>
        <p:spPr>
          <a:xfrm>
            <a:off x="609448" y="1219200"/>
            <a:ext cx="10969943" cy="4910328"/>
          </a:xfrm>
          <a:prstGeom prst="rect">
            <a:avLst/>
          </a:prstGeom>
        </p:spPr>
        <p:txBody>
          <a:bodyPr vert="horz">
            <a:normAutofit/>
          </a:bodyPr>
          <a:lstStyle/>
          <a:p>
            <a:pPr lvl="0" eaLnBrk="1" latinLnBrk="0" hangingPunct="1"/>
            <a:r>
              <a:rPr kumimoji="0" lang="en-US"/>
              <a:t>Click to edit Master text styles</a:t>
            </a:r>
          </a:p>
          <a:p>
            <a:pPr lvl="1" eaLnBrk="1" latinLnBrk="0" hangingPunct="1"/>
            <a:r>
              <a:rPr kumimoji="0" lang="en-US"/>
              <a:t>Second level</a:t>
            </a:r>
          </a:p>
          <a:p>
            <a:pPr lvl="2" eaLnBrk="1" latinLnBrk="0" hangingPunct="1"/>
            <a:r>
              <a:rPr kumimoji="0" lang="en-US"/>
              <a:t>Third level</a:t>
            </a:r>
          </a:p>
          <a:p>
            <a:pPr lvl="3" eaLnBrk="1" latinLnBrk="0" hangingPunct="1"/>
            <a:r>
              <a:rPr kumimoji="0" lang="en-US"/>
              <a:t>Fourth level</a:t>
            </a:r>
          </a:p>
          <a:p>
            <a:pPr lvl="4" eaLnBrk="1" latinLnBrk="0" hangingPunct="1"/>
            <a:r>
              <a:rPr kumimoji="0" lang="en-US"/>
              <a:t>Fifth level</a:t>
            </a:r>
          </a:p>
        </p:txBody>
      </p:sp>
      <p:sp>
        <p:nvSpPr>
          <p:cNvPr id="14" name="Date Placeholder 13"/>
          <p:cNvSpPr>
            <a:spLocks noGrp="1"/>
          </p:cNvSpPr>
          <p:nvPr>
            <p:ph type="dt" sz="half" idx="2"/>
          </p:nvPr>
        </p:nvSpPr>
        <p:spPr>
          <a:xfrm>
            <a:off x="8532185" y="6356350"/>
            <a:ext cx="3051269" cy="365760"/>
          </a:xfrm>
          <a:prstGeom prst="rect">
            <a:avLst/>
          </a:prstGeom>
        </p:spPr>
        <p:txBody>
          <a:bodyPr vert="horz"/>
          <a:lstStyle>
            <a:lvl1pPr algn="l" eaLnBrk="1" latinLnBrk="0" hangingPunct="1">
              <a:defRPr kumimoji="0" sz="1400">
                <a:solidFill>
                  <a:schemeClr val="tx2"/>
                </a:solidFill>
              </a:defRPr>
            </a:lvl1pPr>
          </a:lstStyle>
          <a:p>
            <a:pPr defTabSz="914400"/>
            <a:fld id="{D158F633-9764-2845-A074-813977D81419}" type="datetime1">
              <a:rPr lang="en-US" smtClean="0">
                <a:solidFill>
                  <a:srgbClr val="464653"/>
                </a:solidFill>
              </a:rPr>
              <a:pPr defTabSz="914400"/>
              <a:t>4/14/2017</a:t>
            </a:fld>
            <a:endParaRPr lang="en-US" dirty="0">
              <a:solidFill>
                <a:srgbClr val="464653"/>
              </a:solidFill>
            </a:endParaRPr>
          </a:p>
        </p:txBody>
      </p:sp>
      <p:sp>
        <p:nvSpPr>
          <p:cNvPr id="3" name="Footer Placeholder 2"/>
          <p:cNvSpPr>
            <a:spLocks noGrp="1"/>
          </p:cNvSpPr>
          <p:nvPr>
            <p:ph type="ftr" sz="quarter" idx="3"/>
          </p:nvPr>
        </p:nvSpPr>
        <p:spPr>
          <a:xfrm>
            <a:off x="3863857" y="6356350"/>
            <a:ext cx="4672383" cy="365760"/>
          </a:xfrm>
          <a:prstGeom prst="rect">
            <a:avLst/>
          </a:prstGeom>
        </p:spPr>
        <p:txBody>
          <a:bodyPr vert="horz"/>
          <a:lstStyle>
            <a:lvl1pPr algn="r" eaLnBrk="1" latinLnBrk="0" hangingPunct="1">
              <a:defRPr kumimoji="0" sz="1400">
                <a:solidFill>
                  <a:schemeClr val="tx2"/>
                </a:solidFill>
              </a:defRPr>
            </a:lvl1pPr>
          </a:lstStyle>
          <a:p>
            <a:pPr defTabSz="914400"/>
            <a:r>
              <a:rPr lang="ar-SA" dirty="0">
                <a:solidFill>
                  <a:srgbClr val="464653"/>
                </a:solidFill>
              </a:rPr>
              <a:t>خروج البوتاسيوم</a:t>
            </a:r>
            <a:endParaRPr lang="en-US" dirty="0">
              <a:solidFill>
                <a:srgbClr val="464653"/>
              </a:solidFill>
            </a:endParaRPr>
          </a:p>
        </p:txBody>
      </p:sp>
      <p:sp>
        <p:nvSpPr>
          <p:cNvPr id="23" name="Slide Number Placeholder 22"/>
          <p:cNvSpPr>
            <a:spLocks noGrp="1"/>
          </p:cNvSpPr>
          <p:nvPr>
            <p:ph type="sldNum" sz="quarter" idx="4"/>
          </p:nvPr>
        </p:nvSpPr>
        <p:spPr>
          <a:xfrm>
            <a:off x="816651" y="6356350"/>
            <a:ext cx="2640912" cy="365760"/>
          </a:xfrm>
          <a:prstGeom prst="rect">
            <a:avLst/>
          </a:prstGeom>
        </p:spPr>
        <p:txBody>
          <a:bodyPr vert="horz"/>
          <a:lstStyle>
            <a:lvl1pPr algn="l" eaLnBrk="1" latinLnBrk="0" hangingPunct="1">
              <a:defRPr kumimoji="0" sz="1400">
                <a:solidFill>
                  <a:schemeClr val="tx2"/>
                </a:solidFill>
              </a:defRPr>
            </a:lvl1pPr>
          </a:lstStyle>
          <a:p>
            <a:pPr defTabSz="914400"/>
            <a:fld id="{4929A69E-7D8F-4515-9605-0315ABD4F316}" type="slidenum">
              <a:rPr lang="en-US" smtClean="0">
                <a:solidFill>
                  <a:srgbClr val="464653"/>
                </a:solidFill>
              </a:rPr>
              <a:pPr defTabSz="914400"/>
              <a:t>‹#›</a:t>
            </a:fld>
            <a:endParaRPr lang="en-US" dirty="0">
              <a:solidFill>
                <a:srgbClr val="464653"/>
              </a:solidFill>
            </a:endParaRPr>
          </a:p>
        </p:txBody>
      </p:sp>
      <p:sp>
        <p:nvSpPr>
          <p:cNvPr id="28" name="Straight Connector 27"/>
          <p:cNvSpPr>
            <a:spLocks noChangeShapeType="1"/>
          </p:cNvSpPr>
          <p:nvPr/>
        </p:nvSpPr>
        <p:spPr bwMode="auto">
          <a:xfrm>
            <a:off x="609448" y="6353175"/>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
        <p:nvSpPr>
          <p:cNvPr id="29" name="Straight Connector 28"/>
          <p:cNvSpPr>
            <a:spLocks noChangeShapeType="1"/>
          </p:cNvSpPr>
          <p:nvPr/>
        </p:nvSpPr>
        <p:spPr bwMode="auto">
          <a:xfrm>
            <a:off x="609448" y="1143000"/>
            <a:ext cx="10969943" cy="0"/>
          </a:xfrm>
          <a:prstGeom prst="line">
            <a:avLst/>
          </a:prstGeom>
          <a:noFill/>
          <a:ln w="9525" cap="flat" cmpd="sng" algn="ctr">
            <a:solidFill>
              <a:schemeClr val="accent2"/>
            </a:solidFill>
            <a:prstDash val="dash"/>
            <a:round/>
            <a:headEnd type="none" w="med" len="med"/>
            <a:tailEnd type="none" w="med" len="med"/>
          </a:ln>
          <a:effectLst/>
        </p:spPr>
        <p:txBody>
          <a:bodyPr vert="horz" wrap="square" lIns="91440" tIns="45720" rIns="91440" bIns="45720" anchor="t" compatLnSpc="1"/>
          <a:lstStyle/>
          <a:p>
            <a:pPr defTabSz="914400"/>
            <a:endParaRPr lang="en-US" sz="1800" dirty="0">
              <a:solidFill>
                <a:prstClr val="black"/>
              </a:solidFill>
            </a:endParaRPr>
          </a:p>
        </p:txBody>
      </p:sp>
      <p:sp>
        <p:nvSpPr>
          <p:cNvPr id="10" name="Isosceles Triangle 9"/>
          <p:cNvSpPr>
            <a:spLocks noChangeAspect="1"/>
          </p:cNvSpPr>
          <p:nvPr/>
        </p:nvSpPr>
        <p:spPr>
          <a:xfrm rot="5400000">
            <a:off x="590438" y="6447459"/>
            <a:ext cx="190849" cy="160377"/>
          </a:xfrm>
          <a:prstGeom prst="triangle">
            <a:avLst>
              <a:gd name="adj" fmla="val 50000"/>
            </a:avLst>
          </a:prstGeom>
          <a:solidFill>
            <a:schemeClr val="accent2"/>
          </a:solidFill>
          <a:ln w="25400" cap="rnd" cmpd="sng" algn="ctr">
            <a:noFill/>
            <a:prstDash val="solid"/>
          </a:ln>
          <a:effectLst/>
        </p:spPr>
        <p:style>
          <a:lnRef idx="3">
            <a:schemeClr val="lt1"/>
          </a:lnRef>
          <a:fillRef idx="1">
            <a:schemeClr val="accent1"/>
          </a:fillRef>
          <a:effectRef idx="1">
            <a:schemeClr val="accent1"/>
          </a:effectRef>
          <a:fontRef idx="minor">
            <a:schemeClr val="lt1"/>
          </a:fontRef>
        </p:style>
        <p:txBody>
          <a:bodyPr anchor="ctr"/>
          <a:lstStyle/>
          <a:p>
            <a:pPr algn="ctr" defTabSz="914400"/>
            <a:endParaRPr lang="en-US" sz="1800" dirty="0">
              <a:solidFill>
                <a:prstClr val="white"/>
              </a:solidFill>
            </a:endParaRPr>
          </a:p>
        </p:txBody>
      </p:sp>
    </p:spTree>
    <p:extLst>
      <p:ext uri="{BB962C8B-B14F-4D97-AF65-F5344CB8AC3E}">
        <p14:creationId xmlns:p14="http://schemas.microsoft.com/office/powerpoint/2010/main" val="766723545"/>
      </p:ext>
    </p:extLst>
  </p:cSld>
  <p:clrMap bg1="lt1" tx1="dk1" bg2="lt2" tx2="dk2" accent1="accent1" accent2="accent2" accent3="accent3" accent4="accent4" accent5="accent5" accent6="accent6" hlink="hlink" folHlink="folHlink"/>
  <p:sldLayoutIdLst>
    <p:sldLayoutId id="2147483937" r:id="rId1"/>
    <p:sldLayoutId id="2147483938" r:id="rId2"/>
    <p:sldLayoutId id="2147483939" r:id="rId3"/>
    <p:sldLayoutId id="2147483940" r:id="rId4"/>
    <p:sldLayoutId id="2147483941" r:id="rId5"/>
    <p:sldLayoutId id="2147483942" r:id="rId6"/>
    <p:sldLayoutId id="2147483943" r:id="rId7"/>
    <p:sldLayoutId id="2147483944" r:id="rId8"/>
    <p:sldLayoutId id="2147483945" r:id="rId9"/>
    <p:sldLayoutId id="2147483946" r:id="rId10"/>
    <p:sldLayoutId id="2147483947" r:id="rId11"/>
  </p:sldLayoutIdLst>
  <p:hf hdr="0" ftr="0" dt="0"/>
  <p:txStyles>
    <p:titleStyle>
      <a:lvl1pPr algn="l" rtl="0" eaLnBrk="1" latinLnBrk="0" hangingPunct="1">
        <a:spcBef>
          <a:spcPct val="0"/>
        </a:spcBef>
        <a:buNone/>
        <a:defRPr kumimoji="0" sz="3200" kern="1200">
          <a:solidFill>
            <a:schemeClr val="tx2"/>
          </a:solidFill>
          <a:latin typeface="+mj-lt"/>
          <a:ea typeface="+mj-ea"/>
          <a:cs typeface="+mj-cs"/>
        </a:defRPr>
      </a:lvl1pPr>
    </p:titleStyle>
    <p:bodyStyle>
      <a:lvl1pPr marL="274320" indent="-274320" algn="l" rtl="0" eaLnBrk="1" latinLnBrk="0" hangingPunct="1">
        <a:spcBef>
          <a:spcPts val="600"/>
        </a:spcBef>
        <a:buClr>
          <a:schemeClr val="accent1"/>
        </a:buClr>
        <a:buSzPct val="76000"/>
        <a:buFont typeface="Wingdings 3"/>
        <a:buChar char=""/>
        <a:defRPr kumimoji="0" sz="2600" kern="1200">
          <a:solidFill>
            <a:schemeClr val="tx1"/>
          </a:solidFill>
          <a:latin typeface="+mn-lt"/>
          <a:ea typeface="+mn-ea"/>
          <a:cs typeface="+mn-cs"/>
        </a:defRPr>
      </a:lvl1pPr>
      <a:lvl2pPr marL="548640" indent="-274320" algn="l" rtl="0" eaLnBrk="1" latinLnBrk="0" hangingPunct="1">
        <a:spcBef>
          <a:spcPts val="500"/>
        </a:spcBef>
        <a:buClr>
          <a:schemeClr val="accent2"/>
        </a:buClr>
        <a:buSzPct val="76000"/>
        <a:buFont typeface="Wingdings 3"/>
        <a:buChar char=""/>
        <a:defRPr kumimoji="0" sz="2300" kern="1200">
          <a:solidFill>
            <a:schemeClr val="tx2"/>
          </a:solidFill>
          <a:latin typeface="+mn-lt"/>
          <a:ea typeface="+mn-ea"/>
          <a:cs typeface="+mn-cs"/>
        </a:defRPr>
      </a:lvl2pPr>
      <a:lvl3pPr marL="822960" indent="-228600" algn="l" rtl="0" eaLnBrk="1" latinLnBrk="0" hangingPunct="1">
        <a:spcBef>
          <a:spcPts val="500"/>
        </a:spcBef>
        <a:buClr>
          <a:schemeClr val="bg1">
            <a:shade val="50000"/>
          </a:schemeClr>
        </a:buClr>
        <a:buSzPct val="76000"/>
        <a:buFont typeface="Wingdings 3"/>
        <a:buChar char=""/>
        <a:defRPr kumimoji="0" sz="2000" kern="1200">
          <a:solidFill>
            <a:schemeClr val="tx1"/>
          </a:solidFill>
          <a:latin typeface="+mn-lt"/>
          <a:ea typeface="+mn-ea"/>
          <a:cs typeface="+mn-cs"/>
        </a:defRPr>
      </a:lvl3pPr>
      <a:lvl4pPr marL="1097280" indent="-228600" algn="l" rtl="0" eaLnBrk="1" latinLnBrk="0" hangingPunct="1">
        <a:spcBef>
          <a:spcPts val="400"/>
        </a:spcBef>
        <a:buClr>
          <a:schemeClr val="accent2">
            <a:shade val="75000"/>
          </a:schemeClr>
        </a:buClr>
        <a:buSzPct val="70000"/>
        <a:buFont typeface="Wingdings"/>
        <a:buChar char=""/>
        <a:defRPr kumimoji="0" sz="1800" kern="1200">
          <a:solidFill>
            <a:schemeClr val="tx1"/>
          </a:solidFill>
          <a:latin typeface="+mn-lt"/>
          <a:ea typeface="+mn-ea"/>
          <a:cs typeface="+mn-cs"/>
        </a:defRPr>
      </a:lvl4pPr>
      <a:lvl5pPr marL="1371600" indent="-228600" algn="l" rtl="0" eaLnBrk="1" latinLnBrk="0" hangingPunct="1">
        <a:spcBef>
          <a:spcPts val="300"/>
        </a:spcBef>
        <a:buClr>
          <a:schemeClr val="accent2"/>
        </a:buClr>
        <a:buSzPct val="70000"/>
        <a:buFont typeface="Wingdings"/>
        <a:buChar char=""/>
        <a:defRPr kumimoji="0" sz="1600" kern="1200">
          <a:solidFill>
            <a:schemeClr val="tx1"/>
          </a:solidFill>
          <a:latin typeface="+mn-lt"/>
          <a:ea typeface="+mn-ea"/>
          <a:cs typeface="+mn-cs"/>
        </a:defRPr>
      </a:lvl5pPr>
      <a:lvl6pPr marL="1645920" indent="-182880" algn="l" rtl="0" eaLnBrk="1" latinLnBrk="0" hangingPunct="1">
        <a:spcBef>
          <a:spcPts val="300"/>
        </a:spcBef>
        <a:buClr>
          <a:srgbClr val="9FB8CD">
            <a:shade val="75000"/>
          </a:srgbClr>
        </a:buClr>
        <a:buSzPct val="75000"/>
        <a:buFont typeface="Wingdings 3"/>
        <a:buChar char=""/>
        <a:defRPr kumimoji="0" lang="en-US" sz="1600" kern="1200" smtClean="0">
          <a:solidFill>
            <a:schemeClr val="tx1"/>
          </a:solidFill>
          <a:latin typeface="+mn-lt"/>
          <a:ea typeface="+mn-ea"/>
          <a:cs typeface="+mn-cs"/>
        </a:defRPr>
      </a:lvl6pPr>
      <a:lvl7pPr marL="1828800" indent="-182880" algn="l" rtl="0" eaLnBrk="1" latinLnBrk="0" hangingPunct="1">
        <a:spcBef>
          <a:spcPts val="300"/>
        </a:spcBef>
        <a:buClr>
          <a:srgbClr val="727CA3">
            <a:shade val="75000"/>
          </a:srgbClr>
        </a:buClr>
        <a:buSzPct val="75000"/>
        <a:buFont typeface="Wingdings 3"/>
        <a:buChar char=""/>
        <a:defRPr kumimoji="0" lang="en-US" sz="1400" kern="1200" smtClean="0">
          <a:solidFill>
            <a:schemeClr val="tx1"/>
          </a:solidFill>
          <a:latin typeface="+mn-lt"/>
          <a:ea typeface="+mn-ea"/>
          <a:cs typeface="+mn-cs"/>
        </a:defRPr>
      </a:lvl7pPr>
      <a:lvl8pPr marL="2011680" indent="-182880" algn="l" rtl="0" eaLnBrk="1" latinLnBrk="0" hangingPunct="1">
        <a:spcBef>
          <a:spcPts val="300"/>
        </a:spcBef>
        <a:buClr>
          <a:prstClr val="white">
            <a:shade val="50000"/>
          </a:prstClr>
        </a:buClr>
        <a:buSzPct val="75000"/>
        <a:buFont typeface="Wingdings 3"/>
        <a:buChar char=""/>
        <a:defRPr kumimoji="0" lang="en-US" sz="1400" kern="1200" smtClean="0">
          <a:solidFill>
            <a:schemeClr val="tx1"/>
          </a:solidFill>
          <a:latin typeface="+mn-lt"/>
          <a:ea typeface="+mn-ea"/>
          <a:cs typeface="+mn-cs"/>
        </a:defRPr>
      </a:lvl8pPr>
      <a:lvl9pPr marL="2194560" indent="-182880" algn="l" rtl="0" eaLnBrk="1" latinLnBrk="0" hangingPunct="1">
        <a:spcBef>
          <a:spcPts val="300"/>
        </a:spcBef>
        <a:buClr>
          <a:srgbClr val="9FB8CD"/>
        </a:buClr>
        <a:buSzPct val="75000"/>
        <a:buFont typeface="Wingdings 3"/>
        <a:buChar char=""/>
        <a:defRPr kumimoji="0" lang="en-US" sz="1200" kern="1200" smtClean="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3.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8" Type="http://schemas.openxmlformats.org/officeDocument/2006/relationships/hyperlink" Target="https://www.youtube.com/watch?v=MxO2xTtJzH0" TargetMode="External"/><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hyperlink" Target="https://www.youtube.com/watch?v=jVvQaqFOJpY" TargetMode="Externa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22.xml.rels><?xml version="1.0" encoding="UTF-8" standalone="yes"?>
<Relationships xmlns="http://schemas.openxmlformats.org/package/2006/relationships"><Relationship Id="rId8" Type="http://schemas.openxmlformats.org/officeDocument/2006/relationships/image" Target="NULL"/><Relationship Id="rId3" Type="http://schemas.openxmlformats.org/officeDocument/2006/relationships/customXml" Target="../ink/ink1.xml"/><Relationship Id="rId2" Type="http://schemas.openxmlformats.org/officeDocument/2006/relationships/image" Target="../media/image21.jpeg"/><Relationship Id="rId1" Type="http://schemas.openxmlformats.org/officeDocument/2006/relationships/slideLayout" Target="../slideLayouts/slideLayout2.xml"/><Relationship Id="rId5" Type="http://schemas.openxmlformats.org/officeDocument/2006/relationships/customXml" Target="../ink/ink2.xml"/><Relationship Id="rId4" Type="http://schemas.openxmlformats.org/officeDocument/2006/relationships/image" Target="NUL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2.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2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0.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35.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png"/><Relationship Id="rId1" Type="http://schemas.openxmlformats.org/officeDocument/2006/relationships/slideLayout" Target="../slideLayouts/slideLayout4.xml"/><Relationship Id="rId5" Type="http://schemas.openxmlformats.org/officeDocument/2006/relationships/image" Target="../media/image40.png"/><Relationship Id="rId4" Type="http://schemas.openxmlformats.org/officeDocument/2006/relationships/image" Target="../media/image39.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41.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26.png"/><Relationship Id="rId1" Type="http://schemas.openxmlformats.org/officeDocument/2006/relationships/slideLayout" Target="../slideLayouts/slideLayout2.xml"/><Relationship Id="rId4" Type="http://schemas.openxmlformats.org/officeDocument/2006/relationships/image" Target="../media/image43.png"/></Relationships>
</file>

<file path=ppt/slides/_rels/slide39.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8" Type="http://schemas.openxmlformats.org/officeDocument/2006/relationships/image" Target="../media/image46.png"/><Relationship Id="rId3" Type="http://schemas.openxmlformats.org/officeDocument/2006/relationships/diagramLayout" Target="../diagrams/layout5.xml"/><Relationship Id="rId7" Type="http://schemas.openxmlformats.org/officeDocument/2006/relationships/image" Target="../media/image26.png"/><Relationship Id="rId2" Type="http://schemas.openxmlformats.org/officeDocument/2006/relationships/diagramData" Target="../diagrams/data5.xml"/><Relationship Id="rId1" Type="http://schemas.openxmlformats.org/officeDocument/2006/relationships/slideLayout" Target="../slideLayouts/slideLayout2.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 Id="rId9" Type="http://schemas.openxmlformats.org/officeDocument/2006/relationships/image" Target="../media/image47.png"/></Relationships>
</file>

<file path=ppt/slides/_rels/slide41.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43.xml.rels><?xml version="1.0" encoding="UTF-8" standalone="yes"?>
<Relationships xmlns="http://schemas.openxmlformats.org/package/2006/relationships"><Relationship Id="rId8" Type="http://schemas.openxmlformats.org/officeDocument/2006/relationships/diagramQuickStyle" Target="../diagrams/quickStyle6.xml"/><Relationship Id="rId3" Type="http://schemas.openxmlformats.org/officeDocument/2006/relationships/image" Target="../media/image51.png"/><Relationship Id="rId7" Type="http://schemas.openxmlformats.org/officeDocument/2006/relationships/diagramLayout" Target="../diagrams/layout6.xml"/><Relationship Id="rId2" Type="http://schemas.openxmlformats.org/officeDocument/2006/relationships/image" Target="../media/image50.png"/><Relationship Id="rId1" Type="http://schemas.openxmlformats.org/officeDocument/2006/relationships/slideLayout" Target="../slideLayouts/slideLayout2.xml"/><Relationship Id="rId6" Type="http://schemas.openxmlformats.org/officeDocument/2006/relationships/diagramData" Target="../diagrams/data6.xml"/><Relationship Id="rId5" Type="http://schemas.openxmlformats.org/officeDocument/2006/relationships/image" Target="../media/image26.png"/><Relationship Id="rId10" Type="http://schemas.microsoft.com/office/2007/relationships/diagramDrawing" Target="../diagrams/drawing6.xml"/><Relationship Id="rId4" Type="http://schemas.openxmlformats.org/officeDocument/2006/relationships/image" Target="../media/image52.png"/><Relationship Id="rId9" Type="http://schemas.openxmlformats.org/officeDocument/2006/relationships/diagramColors" Target="../diagrams/colors6.xml"/></Relationships>
</file>

<file path=ppt/slides/_rels/slide4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image" Target="../media/image54.png"/><Relationship Id="rId1" Type="http://schemas.openxmlformats.org/officeDocument/2006/relationships/slideLayout" Target="../slideLayouts/slideLayout7.xml"/><Relationship Id="rId6" Type="http://schemas.openxmlformats.org/officeDocument/2006/relationships/image" Target="../media/image26.png"/><Relationship Id="rId5" Type="http://schemas.openxmlformats.org/officeDocument/2006/relationships/image" Target="../media/image57.jpeg"/><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image" Target="../media/image58.jpeg"/><Relationship Id="rId1" Type="http://schemas.openxmlformats.org/officeDocument/2006/relationships/slideLayout" Target="../slideLayouts/slideLayout7.xml"/><Relationship Id="rId6" Type="http://schemas.openxmlformats.org/officeDocument/2006/relationships/image" Target="../media/image61.png"/><Relationship Id="rId5" Type="http://schemas.openxmlformats.org/officeDocument/2006/relationships/image" Target="../media/image26.png"/><Relationship Id="rId4" Type="http://schemas.openxmlformats.org/officeDocument/2006/relationships/image" Target="../media/image60.png"/></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3.jpe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66.jpeg"/><Relationship Id="rId1" Type="http://schemas.openxmlformats.org/officeDocument/2006/relationships/slideLayout" Target="../slideLayouts/slideLayout4.xml"/><Relationship Id="rId4" Type="http://schemas.openxmlformats.org/officeDocument/2006/relationships/image" Target="../media/image67.pn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26.png"/><Relationship Id="rId1" Type="http://schemas.openxmlformats.org/officeDocument/2006/relationships/slideLayout" Target="../slideLayouts/slideLayout4.xml"/></Relationships>
</file>

<file path=ppt/slides/_rels/slide5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youtube.com/watch?v=jVvQaqFOJpY" TargetMode="External"/><Relationship Id="rId2" Type="http://schemas.openxmlformats.org/officeDocument/2006/relationships/hyperlink" Target="https://docs.google.com/document/d/1LoawAdvXBg92MWvPPuFp3LEG0jDWJYd6_cMBV_9aNww/edit" TargetMode="External"/><Relationship Id="rId1" Type="http://schemas.openxmlformats.org/officeDocument/2006/relationships/slideLayout" Target="../slideLayouts/slideLayout13.xml"/><Relationship Id="rId5" Type="http://schemas.openxmlformats.org/officeDocument/2006/relationships/hyperlink" Target="https://www.onlineexambuilder.com/cardiac-cycle-2/exam-138437" TargetMode="External"/><Relationship Id="rId4" Type="http://schemas.openxmlformats.org/officeDocument/2006/relationships/hyperlink" Target="https://www.onlineexambuilder.com/cardiac-cycle-1/exam-137301"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60.xml.rels><?xml version="1.0" encoding="UTF-8" standalone="yes"?>
<Relationships xmlns="http://schemas.openxmlformats.org/package/2006/relationships"><Relationship Id="rId3" Type="http://schemas.openxmlformats.org/officeDocument/2006/relationships/hyperlink" Target="mailto:Physiology436@gmail.com" TargetMode="External"/><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2.xml"/><Relationship Id="rId1" Type="http://schemas.openxmlformats.org/officeDocument/2006/relationships/slideLayout" Target="../slideLayouts/slideLayout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317209" y="2203816"/>
            <a:ext cx="7770376" cy="1470025"/>
          </a:xfrm>
        </p:spPr>
        <p:txBody>
          <a:bodyPr>
            <a:noAutofit/>
          </a:bodyPr>
          <a:lstStyle/>
          <a:p>
            <a:pPr algn="ctr"/>
            <a:r>
              <a:rPr lang="en-US" sz="4000" b="1" dirty="0">
                <a:solidFill>
                  <a:schemeClr val="accent2">
                    <a:lumMod val="75000"/>
                  </a:schemeClr>
                </a:solidFill>
              </a:rPr>
              <a:t>Cardiac Cycle (I,II)</a:t>
            </a:r>
          </a:p>
        </p:txBody>
      </p:sp>
      <p:sp>
        <p:nvSpPr>
          <p:cNvPr id="3" name="Subtitle 2"/>
          <p:cNvSpPr>
            <a:spLocks noGrp="1"/>
          </p:cNvSpPr>
          <p:nvPr>
            <p:ph type="subTitle" idx="1"/>
          </p:nvPr>
        </p:nvSpPr>
        <p:spPr>
          <a:xfrm>
            <a:off x="2680335" y="5183474"/>
            <a:ext cx="7481067" cy="720080"/>
          </a:xfrm>
        </p:spPr>
        <p:txBody>
          <a:bodyPr>
            <a:normAutofit/>
          </a:bodyPr>
          <a:lstStyle/>
          <a:p>
            <a:pPr algn="ctr"/>
            <a:r>
              <a:rPr lang="en-GB" sz="1800" b="1" dirty="0">
                <a:solidFill>
                  <a:schemeClr val="accent1">
                    <a:lumMod val="75000"/>
                  </a:schemeClr>
                </a:solidFill>
              </a:rPr>
              <a:t>Physiology Team 436 – Cardiovascular Block Lectures 3&amp;4</a:t>
            </a:r>
          </a:p>
        </p:txBody>
      </p:sp>
      <p:cxnSp>
        <p:nvCxnSpPr>
          <p:cNvPr id="6" name="Straight Connector 5"/>
          <p:cNvCxnSpPr/>
          <p:nvPr/>
        </p:nvCxnSpPr>
        <p:spPr>
          <a:xfrm>
            <a:off x="2710919" y="3212976"/>
            <a:ext cx="6982957" cy="0"/>
          </a:xfrm>
          <a:prstGeom prst="line">
            <a:avLst/>
          </a:prstGeom>
          <a:ln w="38100">
            <a:solidFill>
              <a:schemeClr val="accent2">
                <a:lumMod val="60000"/>
                <a:lumOff val="40000"/>
              </a:schemeClr>
            </a:solidFill>
          </a:ln>
        </p:spPr>
        <p:style>
          <a:lnRef idx="1">
            <a:schemeClr val="accent1"/>
          </a:lnRef>
          <a:fillRef idx="0">
            <a:schemeClr val="accent1"/>
          </a:fillRef>
          <a:effectRef idx="0">
            <a:schemeClr val="accent1"/>
          </a:effectRef>
          <a:fontRef idx="minor">
            <a:schemeClr val="tx1"/>
          </a:fontRef>
        </p:style>
      </p:cxnSp>
      <p:pic>
        <p:nvPicPr>
          <p:cNvPr id="8" name="Picture 4" descr="C:\Users\user\AppData\Local\Microsoft\Windows\INetCache\IE\K75KFYI6\IMG_7032.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23231" y="364439"/>
            <a:ext cx="1655753" cy="1656184"/>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8"/>
          <p:cNvSpPr txBox="1"/>
          <p:nvPr/>
        </p:nvSpPr>
        <p:spPr>
          <a:xfrm>
            <a:off x="1631079" y="3617729"/>
            <a:ext cx="6479032" cy="1323439"/>
          </a:xfrm>
          <a:prstGeom prst="rect">
            <a:avLst/>
          </a:prstGeom>
          <a:noFill/>
        </p:spPr>
        <p:txBody>
          <a:bodyPr wrap="square" rtlCol="0">
            <a:spAutoFit/>
          </a:bodyPr>
          <a:lstStyle/>
          <a:p>
            <a:pPr defTabSz="914363"/>
            <a:r>
              <a:rPr lang="en-US" sz="1600" dirty="0">
                <a:solidFill>
                  <a:srgbClr val="FF0000"/>
                </a:solidFill>
              </a:rPr>
              <a:t>Red: very important.</a:t>
            </a:r>
          </a:p>
          <a:p>
            <a:pPr defTabSz="914363"/>
            <a:r>
              <a:rPr lang="en-US" sz="1600" dirty="0">
                <a:solidFill>
                  <a:srgbClr val="DDE9EC">
                    <a:lumMod val="50000"/>
                  </a:srgbClr>
                </a:solidFill>
              </a:rPr>
              <a:t>Green:  Doctor’s notes.</a:t>
            </a:r>
          </a:p>
          <a:p>
            <a:pPr defTabSz="914363"/>
            <a:r>
              <a:rPr lang="en-US" sz="1600" dirty="0">
                <a:solidFill>
                  <a:srgbClr val="C76B9B"/>
                </a:solidFill>
              </a:rPr>
              <a:t>Pink:  formulas. </a:t>
            </a:r>
            <a:endParaRPr lang="en-US" sz="1600" dirty="0">
              <a:solidFill>
                <a:srgbClr val="DDE9EC">
                  <a:lumMod val="50000"/>
                </a:srgbClr>
              </a:solidFill>
            </a:endParaRPr>
          </a:p>
          <a:p>
            <a:pPr defTabSz="914363"/>
            <a:r>
              <a:rPr lang="en-US" sz="1600" dirty="0">
                <a:solidFill>
                  <a:srgbClr val="FADA7A">
                    <a:lumMod val="75000"/>
                  </a:srgbClr>
                </a:solidFill>
              </a:rPr>
              <a:t>Yellow:  numbers.</a:t>
            </a:r>
          </a:p>
          <a:p>
            <a:pPr defTabSz="914363"/>
            <a:r>
              <a:rPr lang="en-US" sz="1600" dirty="0">
                <a:solidFill>
                  <a:prstClr val="white">
                    <a:lumMod val="65000"/>
                  </a:prstClr>
                </a:solidFill>
              </a:rPr>
              <a:t>Gray: notes and explanation.</a:t>
            </a:r>
          </a:p>
        </p:txBody>
      </p:sp>
      <p:pic>
        <p:nvPicPr>
          <p:cNvPr id="10" name="Picture 9"/>
          <p:cNvPicPr/>
          <p:nvPr/>
        </p:nvPicPr>
        <p:blipFill>
          <a:blip r:embed="rId4" cstate="print">
            <a:extLst>
              <a:ext uri="{28A0092B-C50C-407E-A947-70E740481C1C}">
                <a14:useLocalDpi xmlns:a14="http://schemas.microsoft.com/office/drawing/2010/main" val="0"/>
              </a:ext>
            </a:extLst>
          </a:blip>
          <a:stretch>
            <a:fillRect/>
          </a:stretch>
        </p:blipFill>
        <p:spPr>
          <a:xfrm>
            <a:off x="9915954" y="364440"/>
            <a:ext cx="1795082" cy="1099403"/>
          </a:xfrm>
          <a:prstGeom prst="rect">
            <a:avLst/>
          </a:prstGeom>
        </p:spPr>
      </p:pic>
      <p:sp>
        <p:nvSpPr>
          <p:cNvPr id="4" name="TextBox 3"/>
          <p:cNvSpPr txBox="1"/>
          <p:nvPr/>
        </p:nvSpPr>
        <p:spPr>
          <a:xfrm>
            <a:off x="9117961" y="6137850"/>
            <a:ext cx="4247366" cy="400110"/>
          </a:xfrm>
          <a:prstGeom prst="rect">
            <a:avLst/>
          </a:prstGeom>
          <a:noFill/>
        </p:spPr>
        <p:txBody>
          <a:bodyPr wrap="square" rtlCol="0">
            <a:spAutoFit/>
          </a:bodyPr>
          <a:lstStyle/>
          <a:p>
            <a:pPr defTabSz="914363"/>
            <a:r>
              <a:rPr lang="en-US" sz="1000" dirty="0">
                <a:solidFill>
                  <a:prstClr val="white">
                    <a:lumMod val="65000"/>
                  </a:prstClr>
                </a:solidFill>
              </a:rPr>
              <a:t>Lecture:  If work is intended for initial studying.</a:t>
            </a:r>
          </a:p>
          <a:p>
            <a:pPr defTabSz="914363"/>
            <a:r>
              <a:rPr lang="en-US" sz="1000" dirty="0">
                <a:solidFill>
                  <a:prstClr val="white">
                    <a:lumMod val="65000"/>
                  </a:prstClr>
                </a:solidFill>
              </a:rPr>
              <a:t>Review:  If work is intended for revision. </a:t>
            </a:r>
          </a:p>
        </p:txBody>
      </p:sp>
      <p:sp>
        <p:nvSpPr>
          <p:cNvPr id="11" name="Slide Number Placeholder 10"/>
          <p:cNvSpPr>
            <a:spLocks noGrp="1"/>
          </p:cNvSpPr>
          <p:nvPr>
            <p:ph type="sldNum" sz="quarter" idx="12"/>
          </p:nvPr>
        </p:nvSpPr>
        <p:spPr/>
        <p:txBody>
          <a:bodyPr/>
          <a:lstStyle/>
          <a:p>
            <a:fld id="{4929A69E-7D8F-4515-9605-0315ABD4F316}" type="slidenum">
              <a:rPr lang="en-US" smtClean="0">
                <a:solidFill>
                  <a:srgbClr val="464653"/>
                </a:solidFill>
              </a:rPr>
              <a:pPr/>
              <a:t>1</a:t>
            </a:fld>
            <a:endParaRPr lang="en-US" dirty="0">
              <a:solidFill>
                <a:srgbClr val="464653"/>
              </a:solidFill>
            </a:endParaRPr>
          </a:p>
        </p:txBody>
      </p:sp>
      <p:pic>
        <p:nvPicPr>
          <p:cNvPr id="5" name="Picture 4"/>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23231" y="1915369"/>
            <a:ext cx="1681275" cy="1341312"/>
          </a:xfrm>
          <a:prstGeom prst="rect">
            <a:avLst/>
          </a:prstGeom>
        </p:spPr>
      </p:pic>
      <p:grpSp>
        <p:nvGrpSpPr>
          <p:cNvPr id="16" name="Group 15"/>
          <p:cNvGrpSpPr/>
          <p:nvPr/>
        </p:nvGrpSpPr>
        <p:grpSpPr>
          <a:xfrm>
            <a:off x="10037201" y="1725032"/>
            <a:ext cx="1673835" cy="1531649"/>
            <a:chOff x="8957081" y="3180340"/>
            <a:chExt cx="1673835" cy="1531649"/>
          </a:xfrm>
        </p:grpSpPr>
        <p:pic>
          <p:nvPicPr>
            <p:cNvPr id="13" name="Picture 12"/>
            <p:cNvPicPr>
              <a:picLocks noChangeAspect="1"/>
            </p:cNvPicPr>
            <p:nvPr/>
          </p:nvPicPr>
          <p:blipFill rotWithShape="1">
            <a:blip r:embed="rId6" cstate="print">
              <a:extLst>
                <a:ext uri="{28A0092B-C50C-407E-A947-70E740481C1C}">
                  <a14:useLocalDpi xmlns:a14="http://schemas.microsoft.com/office/drawing/2010/main" val="0"/>
                </a:ext>
              </a:extLst>
            </a:blip>
            <a:srcRect r="4229" b="13595"/>
            <a:stretch/>
          </p:blipFill>
          <p:spPr>
            <a:xfrm>
              <a:off x="8957081" y="3180340"/>
              <a:ext cx="1621225" cy="1504216"/>
            </a:xfrm>
            <a:prstGeom prst="rect">
              <a:avLst/>
            </a:prstGeom>
          </p:spPr>
        </p:pic>
        <p:sp>
          <p:nvSpPr>
            <p:cNvPr id="15" name="Rectangle 14"/>
            <p:cNvSpPr/>
            <p:nvPr/>
          </p:nvSpPr>
          <p:spPr>
            <a:xfrm>
              <a:off x="9117961" y="4666270"/>
              <a:ext cx="1512955" cy="4571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spTree>
    <p:extLst>
      <p:ext uri="{BB962C8B-B14F-4D97-AF65-F5344CB8AC3E}">
        <p14:creationId xmlns:p14="http://schemas.microsoft.com/office/powerpoint/2010/main" val="17763162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ctangle 10"/>
          <p:cNvSpPr/>
          <p:nvPr/>
        </p:nvSpPr>
        <p:spPr>
          <a:xfrm>
            <a:off x="609449" y="4413482"/>
            <a:ext cx="7069139" cy="864096"/>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0" name="Rectangle 9"/>
          <p:cNvSpPr/>
          <p:nvPr/>
        </p:nvSpPr>
        <p:spPr>
          <a:xfrm>
            <a:off x="609449" y="3522370"/>
            <a:ext cx="7069139" cy="864096"/>
          </a:xfrm>
          <a:prstGeom prst="rect">
            <a:avLst/>
          </a:prstGeom>
          <a:solidFill>
            <a:schemeClr val="accent1">
              <a:alpha val="1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Rectangle 8"/>
          <p:cNvSpPr/>
          <p:nvPr/>
        </p:nvSpPr>
        <p:spPr>
          <a:xfrm>
            <a:off x="609449" y="1268761"/>
            <a:ext cx="7069139" cy="4896544"/>
          </a:xfrm>
          <a:prstGeom prst="rect">
            <a:avLst/>
          </a:prstGeom>
          <a:solidFill>
            <a:schemeClr val="accent2">
              <a:alpha val="1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Content Placeholder 3"/>
          <p:cNvSpPr>
            <a:spLocks noGrp="1"/>
          </p:cNvSpPr>
          <p:nvPr>
            <p:ph sz="quarter" idx="1"/>
          </p:nvPr>
        </p:nvSpPr>
        <p:spPr>
          <a:xfrm>
            <a:off x="609449" y="1391581"/>
            <a:ext cx="7296734" cy="5330529"/>
          </a:xfrm>
        </p:spPr>
        <p:txBody>
          <a:bodyPr>
            <a:normAutofit fontScale="62500" lnSpcReduction="20000"/>
          </a:bodyPr>
          <a:lstStyle/>
          <a:p>
            <a:pPr>
              <a:buFont typeface="Wingdings" panose="05000000000000000000" pitchFamily="2" charset="2"/>
              <a:buChar char="q"/>
            </a:pPr>
            <a:r>
              <a:rPr lang="en-US" dirty="0"/>
              <a:t>Each cardiac  cycle (heartbeat) consists of 2 major periods (phases):</a:t>
            </a:r>
          </a:p>
          <a:p>
            <a:pPr>
              <a:buFont typeface="Arial" panose="020B0604020202020204" pitchFamily="34" charset="0"/>
              <a:buChar char="•"/>
            </a:pPr>
            <a:r>
              <a:rPr lang="en-US" dirty="0"/>
              <a:t>Systole (contraction) and Diastole (relaxation).</a:t>
            </a:r>
          </a:p>
          <a:p>
            <a:pPr>
              <a:buFont typeface="Arial" panose="020B0604020202020204" pitchFamily="34" charset="0"/>
              <a:buChar char="•"/>
            </a:pPr>
            <a:r>
              <a:rPr lang="en-US" dirty="0"/>
              <a:t>repeated in (Relaxation) next beat (Contraction).</a:t>
            </a:r>
          </a:p>
          <a:p>
            <a:pPr>
              <a:buFont typeface="Wingdings" panose="05000000000000000000" pitchFamily="2" charset="2"/>
              <a:buChar char="q"/>
            </a:pPr>
            <a:r>
              <a:rPr lang="en-US" dirty="0"/>
              <a:t>The atria and ventricles go through separate cycle of Systole and Diastole.</a:t>
            </a:r>
          </a:p>
          <a:p>
            <a:pPr>
              <a:buFont typeface="Wingdings" panose="05000000000000000000" pitchFamily="2" charset="2"/>
              <a:buChar char="q"/>
            </a:pPr>
            <a:r>
              <a:rPr lang="en-US" dirty="0"/>
              <a:t>Normally,  diastole is </a:t>
            </a:r>
            <a:r>
              <a:rPr lang="en-US" dirty="0">
                <a:solidFill>
                  <a:srgbClr val="FF0000"/>
                </a:solidFill>
              </a:rPr>
              <a:t>longer </a:t>
            </a:r>
            <a:r>
              <a:rPr lang="en-US" dirty="0"/>
              <a:t>than systole, </a:t>
            </a:r>
            <a:r>
              <a:rPr lang="en-US" dirty="0">
                <a:solidFill>
                  <a:srgbClr val="DDE9EC">
                    <a:lumMod val="50000"/>
                  </a:srgbClr>
                </a:solidFill>
              </a:rPr>
              <a:t>systole is shorter but strong.                                               </a:t>
            </a:r>
          </a:p>
          <a:p>
            <a:pPr>
              <a:buFont typeface="Arial" panose="020B0604020202020204" pitchFamily="34" charset="0"/>
              <a:buChar char="•"/>
            </a:pPr>
            <a:r>
              <a:rPr lang="en-US" altLang="en-US" dirty="0">
                <a:solidFill>
                  <a:srgbClr val="FF0000"/>
                </a:solidFill>
              </a:rPr>
              <a:t>Tissues receive blood during systole and diastole </a:t>
            </a:r>
          </a:p>
          <a:p>
            <a:pPr>
              <a:buFont typeface="Arial" panose="020B0604020202020204" pitchFamily="34" charset="0"/>
              <a:buChar char="•"/>
            </a:pPr>
            <a:r>
              <a:rPr lang="en-US" altLang="en-US" dirty="0">
                <a:solidFill>
                  <a:srgbClr val="DDE9EC">
                    <a:lumMod val="50000"/>
                  </a:srgbClr>
                </a:solidFill>
              </a:rPr>
              <a:t>Starling law of the heart states that contractility depends on the initial length of the muscle fiber. </a:t>
            </a:r>
            <a:r>
              <a:rPr lang="ar-SA" altLang="en-US" dirty="0">
                <a:solidFill>
                  <a:srgbClr val="DDE9EC">
                    <a:lumMod val="50000"/>
                  </a:srgbClr>
                </a:solidFill>
              </a:rPr>
              <a:t>مثل النبيطة لمن نشدها و نضرب</a:t>
            </a:r>
            <a:endParaRPr lang="en-US" altLang="en-US" dirty="0">
              <a:solidFill>
                <a:srgbClr val="DDE9EC">
                  <a:lumMod val="50000"/>
                </a:srgbClr>
              </a:solidFill>
            </a:endParaRPr>
          </a:p>
          <a:p>
            <a:pPr>
              <a:buFont typeface="Arial" panose="020B0604020202020204" pitchFamily="34" charset="0"/>
              <a:buChar char="•"/>
            </a:pPr>
            <a:endParaRPr lang="en-US" sz="200" dirty="0"/>
          </a:p>
          <a:p>
            <a:pPr>
              <a:buFont typeface="Arial" panose="020B0604020202020204" pitchFamily="34" charset="0"/>
              <a:buChar char="•"/>
            </a:pPr>
            <a:endParaRPr lang="en-US" sz="800" dirty="0"/>
          </a:p>
          <a:p>
            <a:pPr>
              <a:buFont typeface="Arial" panose="020B0604020202020204" pitchFamily="34" charset="0"/>
              <a:buChar char="•"/>
            </a:pPr>
            <a:r>
              <a:rPr lang="en-US" dirty="0"/>
              <a:t>Ventricular systole= </a:t>
            </a:r>
            <a:r>
              <a:rPr lang="en-US" dirty="0">
                <a:solidFill>
                  <a:srgbClr val="FADA7A">
                    <a:lumMod val="75000"/>
                  </a:srgbClr>
                </a:solidFill>
              </a:rPr>
              <a:t>0.3</a:t>
            </a:r>
            <a:r>
              <a:rPr lang="en-US" dirty="0"/>
              <a:t> </a:t>
            </a:r>
            <a:r>
              <a:rPr lang="en-US" dirty="0">
                <a:solidFill>
                  <a:srgbClr val="FADA7A">
                    <a:lumMod val="75000"/>
                  </a:srgbClr>
                </a:solidFill>
              </a:rPr>
              <a:t>sec</a:t>
            </a:r>
          </a:p>
          <a:p>
            <a:pPr>
              <a:buFont typeface="Arial" panose="020B0604020202020204" pitchFamily="34" charset="0"/>
              <a:buChar char="•"/>
            </a:pPr>
            <a:r>
              <a:rPr lang="en-US" dirty="0"/>
              <a:t> Ventricular diastole= </a:t>
            </a:r>
            <a:r>
              <a:rPr lang="en-US" dirty="0">
                <a:solidFill>
                  <a:srgbClr val="FADA7A">
                    <a:lumMod val="75000"/>
                  </a:srgbClr>
                </a:solidFill>
              </a:rPr>
              <a:t>0.5 sec                                     </a:t>
            </a:r>
          </a:p>
          <a:p>
            <a:pPr algn="l">
              <a:buFont typeface="Arial" panose="020B0604020202020204" pitchFamily="34" charset="0"/>
              <a:buChar char="•"/>
            </a:pPr>
            <a:endParaRPr lang="en-US" dirty="0"/>
          </a:p>
          <a:p>
            <a:pPr algn="l">
              <a:buFont typeface="Arial" panose="020B0604020202020204" pitchFamily="34" charset="0"/>
              <a:buChar char="•"/>
            </a:pPr>
            <a:r>
              <a:rPr lang="en-US" dirty="0"/>
              <a:t>Atrial systole= </a:t>
            </a:r>
            <a:r>
              <a:rPr lang="en-US" dirty="0">
                <a:solidFill>
                  <a:srgbClr val="FADA7A">
                    <a:lumMod val="75000"/>
                  </a:srgbClr>
                </a:solidFill>
              </a:rPr>
              <a:t>0.1</a:t>
            </a:r>
            <a:r>
              <a:rPr lang="en-US" dirty="0"/>
              <a:t> </a:t>
            </a:r>
            <a:r>
              <a:rPr lang="en-US" dirty="0">
                <a:solidFill>
                  <a:srgbClr val="FADA7A">
                    <a:lumMod val="75000"/>
                  </a:srgbClr>
                </a:solidFill>
              </a:rPr>
              <a:t>sec</a:t>
            </a:r>
          </a:p>
          <a:p>
            <a:pPr>
              <a:buFont typeface="Arial" panose="020B0604020202020204" pitchFamily="34" charset="0"/>
              <a:buChar char="•"/>
            </a:pPr>
            <a:r>
              <a:rPr lang="en-US" dirty="0"/>
              <a:t>Atrial diastole = </a:t>
            </a:r>
            <a:r>
              <a:rPr lang="en-US" dirty="0">
                <a:solidFill>
                  <a:srgbClr val="FADA7A">
                    <a:lumMod val="75000"/>
                  </a:srgbClr>
                </a:solidFill>
              </a:rPr>
              <a:t>0.7</a:t>
            </a:r>
            <a:r>
              <a:rPr lang="en-US" dirty="0"/>
              <a:t> </a:t>
            </a:r>
            <a:r>
              <a:rPr lang="en-US" dirty="0">
                <a:solidFill>
                  <a:srgbClr val="FADA7A">
                    <a:lumMod val="75000"/>
                  </a:srgbClr>
                </a:solidFill>
              </a:rPr>
              <a:t>sec</a:t>
            </a:r>
          </a:p>
          <a:p>
            <a:pPr>
              <a:buFont typeface="Wingdings" panose="05000000000000000000" pitchFamily="2" charset="2"/>
              <a:buChar char="q"/>
            </a:pPr>
            <a:endParaRPr lang="en-US" dirty="0"/>
          </a:p>
          <a:p>
            <a:pPr>
              <a:buFont typeface="Wingdings" panose="05000000000000000000" pitchFamily="2" charset="2"/>
              <a:buChar char="q"/>
            </a:pPr>
            <a:r>
              <a:rPr lang="en-US" dirty="0"/>
              <a:t>Importance of the long ventricular diastole? </a:t>
            </a:r>
          </a:p>
          <a:p>
            <a:pPr>
              <a:buFont typeface="Arial" panose="020B0604020202020204" pitchFamily="34" charset="0"/>
              <a:buChar char="•"/>
            </a:pPr>
            <a:r>
              <a:rPr lang="en-US" dirty="0"/>
              <a:t>Coronary blood flow  </a:t>
            </a:r>
          </a:p>
          <a:p>
            <a:pPr>
              <a:buFont typeface="Arial" panose="020B0604020202020204" pitchFamily="34" charset="0"/>
              <a:buChar char="•"/>
            </a:pPr>
            <a:r>
              <a:rPr lang="en-US" dirty="0"/>
              <a:t>Ventricular filling</a:t>
            </a:r>
          </a:p>
          <a:p>
            <a:pPr marL="0" indent="0">
              <a:buNone/>
            </a:pPr>
            <a:r>
              <a:rPr lang="ar-SA" dirty="0"/>
              <a:t>  </a:t>
            </a:r>
            <a:endParaRPr lang="en-US" dirty="0"/>
          </a:p>
          <a:p>
            <a:pPr marL="0" indent="0">
              <a:buNone/>
            </a:pPr>
            <a:endParaRPr lang="ar-SA" dirty="0"/>
          </a:p>
        </p:txBody>
      </p:sp>
      <p:sp>
        <p:nvSpPr>
          <p:cNvPr id="2" name="Title 1"/>
          <p:cNvSpPr>
            <a:spLocks noGrp="1"/>
          </p:cNvSpPr>
          <p:nvPr>
            <p:ph type="title"/>
          </p:nvPr>
        </p:nvSpPr>
        <p:spPr>
          <a:xfrm>
            <a:off x="594948" y="155419"/>
            <a:ext cx="10969943" cy="990600"/>
          </a:xfrm>
        </p:spPr>
        <p:txBody>
          <a:bodyPr/>
          <a:lstStyle/>
          <a:p>
            <a:r>
              <a:rPr lang="en-US" dirty="0"/>
              <a:t>Mechanical Events (Phases) During the Cardiac Cycle</a:t>
            </a:r>
            <a:endParaRPr lang="ar-SA"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10</a:t>
            </a:fld>
            <a:endParaRPr lang="en-US" dirty="0">
              <a:solidFill>
                <a:srgbClr val="464653"/>
              </a:solidFill>
            </a:endParaRPr>
          </a:p>
        </p:txBody>
      </p:sp>
      <p:sp>
        <p:nvSpPr>
          <p:cNvPr id="12" name="Right Brace 11"/>
          <p:cNvSpPr/>
          <p:nvPr/>
        </p:nvSpPr>
        <p:spPr>
          <a:xfrm>
            <a:off x="3454217" y="3573016"/>
            <a:ext cx="432048" cy="72008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Right Brace 12"/>
          <p:cNvSpPr/>
          <p:nvPr/>
        </p:nvSpPr>
        <p:spPr>
          <a:xfrm>
            <a:off x="3454217" y="4486475"/>
            <a:ext cx="432048" cy="720080"/>
          </a:xfrm>
          <a:prstGeom prst="rightBrace">
            <a:avLst/>
          </a:prstGeom>
          <a:ln w="25400">
            <a:solidFill>
              <a:schemeClr val="tx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4" name="TextBox 13"/>
          <p:cNvSpPr txBox="1"/>
          <p:nvPr/>
        </p:nvSpPr>
        <p:spPr>
          <a:xfrm>
            <a:off x="4028256" y="3594302"/>
            <a:ext cx="3168352" cy="707886"/>
          </a:xfrm>
          <a:prstGeom prst="rect">
            <a:avLst/>
          </a:prstGeom>
          <a:noFill/>
        </p:spPr>
        <p:txBody>
          <a:bodyPr wrap="square" rtlCol="0">
            <a:spAutoFit/>
          </a:bodyPr>
          <a:lstStyle/>
          <a:p>
            <a:r>
              <a:rPr lang="en-US" dirty="0">
                <a:solidFill>
                  <a:schemeClr val="bg1">
                    <a:lumMod val="75000"/>
                  </a:schemeClr>
                </a:solidFill>
              </a:rPr>
              <a:t>Cardiac cycle is 0.8 Sec </a:t>
            </a:r>
          </a:p>
          <a:p>
            <a:r>
              <a:rPr lang="en-US" dirty="0">
                <a:solidFill>
                  <a:schemeClr val="bg1">
                    <a:lumMod val="75000"/>
                  </a:schemeClr>
                </a:solidFill>
              </a:rPr>
              <a:t>0.3 + 0.5 = 0.8 Sec</a:t>
            </a:r>
          </a:p>
        </p:txBody>
      </p:sp>
      <p:sp>
        <p:nvSpPr>
          <p:cNvPr id="15" name="TextBox 14"/>
          <p:cNvSpPr txBox="1"/>
          <p:nvPr/>
        </p:nvSpPr>
        <p:spPr>
          <a:xfrm flipH="1">
            <a:off x="4119181" y="4511034"/>
            <a:ext cx="4384961" cy="707886"/>
          </a:xfrm>
          <a:prstGeom prst="rect">
            <a:avLst/>
          </a:prstGeom>
          <a:noFill/>
        </p:spPr>
        <p:txBody>
          <a:bodyPr wrap="square" rtlCol="0">
            <a:spAutoFit/>
          </a:bodyPr>
          <a:lstStyle/>
          <a:p>
            <a:r>
              <a:rPr lang="en-US" dirty="0">
                <a:solidFill>
                  <a:schemeClr val="bg1">
                    <a:lumMod val="75000"/>
                  </a:schemeClr>
                </a:solidFill>
              </a:rPr>
              <a:t>Cardiac cycle is 0.8 Sec</a:t>
            </a:r>
          </a:p>
          <a:p>
            <a:r>
              <a:rPr lang="en-US" dirty="0">
                <a:solidFill>
                  <a:schemeClr val="bg1">
                    <a:lumMod val="75000"/>
                  </a:schemeClr>
                </a:solidFill>
              </a:rPr>
              <a:t>0.1 + 0.7 = 0.8 Sec</a:t>
            </a:r>
          </a:p>
        </p:txBody>
      </p:sp>
      <p:sp>
        <p:nvSpPr>
          <p:cNvPr id="16" name="Rectangle 15"/>
          <p:cNvSpPr/>
          <p:nvPr/>
        </p:nvSpPr>
        <p:spPr>
          <a:xfrm>
            <a:off x="7836712" y="4995754"/>
            <a:ext cx="3809648" cy="1169551"/>
          </a:xfrm>
          <a:prstGeom prst="rect">
            <a:avLst/>
          </a:prstGeom>
        </p:spPr>
        <p:txBody>
          <a:bodyPr wrap="square">
            <a:spAutoFit/>
          </a:bodyPr>
          <a:lstStyle/>
          <a:p>
            <a:pPr algn="just"/>
            <a:r>
              <a:rPr lang="en-US" altLang="en-US" sz="1400" dirty="0">
                <a:solidFill>
                  <a:srgbClr val="DDE9EC">
                    <a:lumMod val="50000"/>
                  </a:srgbClr>
                </a:solidFill>
              </a:rPr>
              <a:t>Coronary blood flow:</a:t>
            </a:r>
          </a:p>
          <a:p>
            <a:pPr marL="285750" indent="-285750" algn="just">
              <a:buFont typeface="Arial" pitchFamily="34" charset="0"/>
              <a:buChar char="•"/>
            </a:pPr>
            <a:r>
              <a:rPr lang="en-US" altLang="en-US" sz="1400" dirty="0">
                <a:solidFill>
                  <a:srgbClr val="DDE9EC">
                    <a:lumMod val="50000"/>
                  </a:srgbClr>
                </a:solidFill>
              </a:rPr>
              <a:t>In Systole, coronary arteries get squeezed so there’s limited supply of blood to the heart </a:t>
            </a:r>
          </a:p>
          <a:p>
            <a:pPr marL="285750" indent="-285750" algn="just">
              <a:buFont typeface="Arial" pitchFamily="34" charset="0"/>
              <a:buChar char="•"/>
            </a:pPr>
            <a:r>
              <a:rPr lang="en-US" altLang="en-US" sz="1400" dirty="0">
                <a:solidFill>
                  <a:srgbClr val="DDE9EC">
                    <a:lumMod val="50000"/>
                  </a:srgbClr>
                </a:solidFill>
              </a:rPr>
              <a:t>In Diastole, heart relaxes oxygenated blood can pass through coronary arteries</a:t>
            </a:r>
          </a:p>
        </p:txBody>
      </p:sp>
      <p:pic>
        <p:nvPicPr>
          <p:cNvPr id="409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433"/>
          <a:stretch/>
        </p:blipFill>
        <p:spPr bwMode="auto">
          <a:xfrm>
            <a:off x="7836712" y="1420925"/>
            <a:ext cx="3809648" cy="3242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3362630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a:xfrm>
            <a:off x="816651" y="6356350"/>
            <a:ext cx="6133526" cy="354166"/>
          </a:xfrm>
        </p:spPr>
        <p:txBody>
          <a:bodyPr/>
          <a:lstStyle/>
          <a:p>
            <a:fld id="{4929A69E-7D8F-4515-9605-0315ABD4F316}" type="slidenum">
              <a:rPr lang="en-US" smtClean="0">
                <a:solidFill>
                  <a:srgbClr val="464653"/>
                </a:solidFill>
              </a:rPr>
              <a:pPr/>
              <a:t>11</a:t>
            </a:fld>
            <a:endParaRPr lang="en-US" dirty="0">
              <a:solidFill>
                <a:srgbClr val="464653"/>
              </a:solidFill>
            </a:endParaRPr>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336146972"/>
              </p:ext>
            </p:extLst>
          </p:nvPr>
        </p:nvGraphicFramePr>
        <p:xfrm>
          <a:off x="117475" y="1129526"/>
          <a:ext cx="11953875" cy="5026799"/>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itle 1"/>
          <p:cNvSpPr txBox="1">
            <a:spLocks/>
          </p:cNvSpPr>
          <p:nvPr/>
        </p:nvSpPr>
        <p:spPr>
          <a:xfrm>
            <a:off x="609440" y="100343"/>
            <a:ext cx="10969943"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defTabSz="914400"/>
            <a:r>
              <a:rPr lang="en-US" dirty="0"/>
              <a:t>Mechanical Events (phases) During The Cardiac Cycle</a:t>
            </a:r>
            <a:endParaRPr lang="ar-SA" dirty="0"/>
          </a:p>
        </p:txBody>
      </p:sp>
      <p:sp>
        <p:nvSpPr>
          <p:cNvPr id="8" name="TextBox 7"/>
          <p:cNvSpPr txBox="1"/>
          <p:nvPr/>
        </p:nvSpPr>
        <p:spPr>
          <a:xfrm>
            <a:off x="6598468" y="5517232"/>
            <a:ext cx="4661591" cy="338554"/>
          </a:xfrm>
          <a:prstGeom prst="rect">
            <a:avLst/>
          </a:prstGeom>
          <a:noFill/>
        </p:spPr>
        <p:txBody>
          <a:bodyPr wrap="square" rtlCol="0">
            <a:spAutoFit/>
          </a:bodyPr>
          <a:lstStyle/>
          <a:p>
            <a:pPr marL="0" algn="r" defTabSz="1015898" rtl="1" eaLnBrk="1" latinLnBrk="0" hangingPunct="1"/>
            <a:r>
              <a:rPr lang="ar-SA" sz="1600" dirty="0">
                <a:solidFill>
                  <a:schemeClr val="bg1">
                    <a:lumMod val="75000"/>
                  </a:schemeClr>
                </a:solidFill>
              </a:rPr>
              <a:t>احفظوا المراحل بالترتيب الرقمي أفضل </a:t>
            </a:r>
            <a:endParaRPr lang="en-US" sz="1600" dirty="0">
              <a:solidFill>
                <a:schemeClr val="bg1">
                  <a:lumMod val="75000"/>
                </a:schemeClr>
              </a:solidFill>
            </a:endParaRPr>
          </a:p>
        </p:txBody>
      </p:sp>
      <p:sp>
        <p:nvSpPr>
          <p:cNvPr id="9" name="Rectangle 8"/>
          <p:cNvSpPr/>
          <p:nvPr/>
        </p:nvSpPr>
        <p:spPr>
          <a:xfrm>
            <a:off x="7901950" y="5765714"/>
            <a:ext cx="4078189" cy="338554"/>
          </a:xfrm>
          <a:prstGeom prst="rect">
            <a:avLst/>
          </a:prstGeom>
        </p:spPr>
        <p:txBody>
          <a:bodyPr wrap="square">
            <a:spAutoFit/>
          </a:bodyPr>
          <a:lstStyle/>
          <a:p>
            <a:r>
              <a:rPr lang="en-US" altLang="en-US" sz="1600" u="sng" dirty="0">
                <a:solidFill>
                  <a:srgbClr val="DDE9EC">
                    <a:lumMod val="50000"/>
                  </a:srgbClr>
                </a:solidFill>
              </a:rPr>
              <a:t>It</a:t>
            </a:r>
            <a:r>
              <a:rPr lang="fr-FR" altLang="en-US" sz="1600" u="sng" dirty="0">
                <a:solidFill>
                  <a:srgbClr val="DDE9EC">
                    <a:lumMod val="50000"/>
                  </a:srgbClr>
                </a:solidFill>
              </a:rPr>
              <a:t> </a:t>
            </a:r>
            <a:r>
              <a:rPr lang="fr-FR" altLang="en-US" sz="1600" u="sng" dirty="0" err="1">
                <a:solidFill>
                  <a:srgbClr val="DDE9EC">
                    <a:lumMod val="50000"/>
                  </a:srgbClr>
                </a:solidFill>
              </a:rPr>
              <a:t>is</a:t>
            </a:r>
            <a:r>
              <a:rPr lang="en-US" altLang="en-US" sz="1600" u="sng" dirty="0">
                <a:solidFill>
                  <a:srgbClr val="DDE9EC">
                    <a:lumMod val="50000"/>
                  </a:srgbClr>
                </a:solidFill>
              </a:rPr>
              <a:t> a cycle, it can be started at any phase </a:t>
            </a:r>
          </a:p>
        </p:txBody>
      </p:sp>
      <p:sp>
        <p:nvSpPr>
          <p:cNvPr id="10" name="TextBox 15"/>
          <p:cNvSpPr txBox="1"/>
          <p:nvPr/>
        </p:nvSpPr>
        <p:spPr>
          <a:xfrm>
            <a:off x="609440" y="2060848"/>
            <a:ext cx="2253425" cy="492443"/>
          </a:xfrm>
          <a:prstGeom prst="rect">
            <a:avLst/>
          </a:prstGeom>
          <a:solidFill>
            <a:schemeClr val="accent2">
              <a:lumMod val="60000"/>
              <a:lumOff val="40000"/>
            </a:schemeClr>
          </a:solidFill>
          <a:ln>
            <a:solidFill>
              <a:schemeClr val="accent1"/>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marL="0" marR="0" lvl="0" indent="0" algn="ctr" defTabSz="101589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Gill Sans MT"/>
                <a:hlinkClick r:id="rId8"/>
              </a:rPr>
              <a:t>Video of (</a:t>
            </a:r>
            <a:r>
              <a:rPr lang="en-US" sz="1400" b="1" u="sng" dirty="0">
                <a:solidFill>
                  <a:prstClr val="black"/>
                </a:solidFill>
                <a:latin typeface="Gill Sans MT"/>
                <a:hlinkClick r:id="rId8"/>
              </a:rPr>
              <a:t>C</a:t>
            </a:r>
            <a:r>
              <a:rPr kumimoji="0" lang="en-US" sz="1400" b="1" i="0" u="sng" strike="noStrike" kern="1200" cap="none" spc="0" normalizeH="0" baseline="0" noProof="0" dirty="0">
                <a:ln>
                  <a:noFill/>
                </a:ln>
                <a:solidFill>
                  <a:prstClr val="black"/>
                </a:solidFill>
                <a:effectLst/>
                <a:uLnTx/>
                <a:uFillTx/>
                <a:latin typeface="Gill Sans MT"/>
                <a:hlinkClick r:id="rId8"/>
              </a:rPr>
              <a:t>ardiac </a:t>
            </a:r>
            <a:r>
              <a:rPr lang="en-US" sz="1400" b="1" u="sng" dirty="0">
                <a:solidFill>
                  <a:prstClr val="black"/>
                </a:solidFill>
                <a:latin typeface="Gill Sans MT"/>
                <a:hlinkClick r:id="rId8"/>
              </a:rPr>
              <a:t>C</a:t>
            </a:r>
            <a:r>
              <a:rPr kumimoji="0" lang="en-US" sz="1400" b="1" i="0" u="sng" strike="noStrike" kern="1200" cap="none" spc="0" normalizeH="0" baseline="0" noProof="0" dirty="0">
                <a:ln>
                  <a:noFill/>
                </a:ln>
                <a:solidFill>
                  <a:prstClr val="black"/>
                </a:solidFill>
                <a:effectLst/>
                <a:uLnTx/>
                <a:uFillTx/>
                <a:latin typeface="Gill Sans MT"/>
                <a:hlinkClick r:id="rId8"/>
              </a:rPr>
              <a:t>ycle</a:t>
            </a:r>
            <a:r>
              <a:rPr kumimoji="0" lang="en-US" sz="1200" b="1" i="0" u="sng" strike="noStrike" kern="1200" cap="none" spc="0" normalizeH="0" baseline="0" noProof="0" dirty="0">
                <a:ln>
                  <a:noFill/>
                </a:ln>
                <a:solidFill>
                  <a:prstClr val="black"/>
                </a:solidFill>
                <a:effectLst/>
                <a:uLnTx/>
                <a:uFillTx/>
                <a:latin typeface="Gill Sans MT"/>
                <a:hlinkClick r:id="rId8"/>
              </a:rPr>
              <a:t>) </a:t>
            </a:r>
          </a:p>
          <a:p>
            <a:pPr marL="0" marR="0" lvl="0" indent="0" algn="ctr" defTabSz="1015898" rtl="0" eaLnBrk="1" fontAlgn="auto" latinLnBrk="0" hangingPunct="1">
              <a:lnSpc>
                <a:spcPct val="100000"/>
              </a:lnSpc>
              <a:spcBef>
                <a:spcPts val="0"/>
              </a:spcBef>
              <a:spcAft>
                <a:spcPts val="0"/>
              </a:spcAft>
              <a:buClrTx/>
              <a:buSzTx/>
              <a:buFontTx/>
              <a:buNone/>
              <a:tabLst/>
              <a:defRPr/>
            </a:pPr>
            <a:r>
              <a:rPr kumimoji="0" lang="en-US" sz="1200" b="1" i="0" u="sng" strike="noStrike" kern="1200" cap="none" spc="0" normalizeH="0" baseline="0" noProof="0" dirty="0">
                <a:ln>
                  <a:noFill/>
                </a:ln>
                <a:solidFill>
                  <a:prstClr val="black"/>
                </a:solidFill>
                <a:effectLst/>
                <a:uLnTx/>
                <a:uFillTx/>
                <a:latin typeface="Gill Sans MT"/>
                <a:hlinkClick r:id="rId8"/>
              </a:rPr>
              <a:t>Duration: (3:16</a:t>
            </a:r>
            <a:r>
              <a:rPr kumimoji="0" lang="en-US" sz="1200" b="1" i="0" u="sng" strike="noStrike" kern="1200" cap="none" spc="0" normalizeH="0" noProof="0" dirty="0">
                <a:ln>
                  <a:noFill/>
                </a:ln>
                <a:solidFill>
                  <a:prstClr val="black"/>
                </a:solidFill>
                <a:effectLst/>
                <a:uLnTx/>
                <a:uFillTx/>
                <a:latin typeface="Gill Sans MT"/>
                <a:hlinkClick r:id="rId8"/>
              </a:rPr>
              <a:t> </a:t>
            </a:r>
            <a:r>
              <a:rPr kumimoji="0" lang="en-US" sz="1200" b="1" i="0" u="sng" strike="noStrike" kern="1200" cap="none" spc="0" normalizeH="0" baseline="0" noProof="0" dirty="0">
                <a:ln>
                  <a:noFill/>
                </a:ln>
                <a:solidFill>
                  <a:prstClr val="black"/>
                </a:solidFill>
                <a:effectLst/>
                <a:uLnTx/>
                <a:uFillTx/>
                <a:latin typeface="Gill Sans MT"/>
                <a:hlinkClick r:id="rId8"/>
              </a:rPr>
              <a:t>mins)</a:t>
            </a:r>
            <a:endParaRPr kumimoji="0" lang="en-US" sz="1200" b="1" i="0" u="sng" strike="noStrike" kern="1200" cap="none" spc="0" normalizeH="0" baseline="0" noProof="0" dirty="0">
              <a:ln>
                <a:noFill/>
              </a:ln>
              <a:solidFill>
                <a:prstClr val="black"/>
              </a:solidFill>
              <a:effectLst/>
              <a:uLnTx/>
              <a:uFillTx/>
              <a:latin typeface="Gill Sans MT"/>
            </a:endParaRPr>
          </a:p>
        </p:txBody>
      </p:sp>
      <p:sp>
        <p:nvSpPr>
          <p:cNvPr id="11" name="مربع نص 18"/>
          <p:cNvSpPr txBox="1"/>
          <p:nvPr/>
        </p:nvSpPr>
        <p:spPr>
          <a:xfrm>
            <a:off x="511425" y="1691546"/>
            <a:ext cx="2449453" cy="338554"/>
          </a:xfrm>
          <a:prstGeom prst="rect">
            <a:avLst/>
          </a:prstGeom>
          <a:noFill/>
        </p:spPr>
        <p:txBody>
          <a:bodyPr wrap="none" rtlCol="1">
            <a:spAutoFit/>
          </a:bodyPr>
          <a:lstStyle/>
          <a:p>
            <a:pPr marL="0" marR="0" lvl="0" indent="0" algn="l" defTabSz="1015898"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lumMod val="65000"/>
                    <a:lumOff val="35000"/>
                  </a:prstClr>
                </a:solidFill>
                <a:effectLst/>
                <a:uLnTx/>
                <a:uFillTx/>
                <a:latin typeface="Gill Sans MT"/>
                <a:ea typeface="+mn-ea"/>
              </a:rPr>
              <a:t>Made </a:t>
            </a:r>
            <a:r>
              <a:rPr kumimoji="0" lang="en-US" sz="1600" b="0" i="0" u="none" strike="noStrike" kern="1200" cap="none" spc="0" normalizeH="0" baseline="0" noProof="0">
                <a:ln>
                  <a:noFill/>
                </a:ln>
                <a:solidFill>
                  <a:prstClr val="black">
                    <a:lumMod val="65000"/>
                    <a:lumOff val="35000"/>
                  </a:prstClr>
                </a:solidFill>
                <a:effectLst/>
                <a:uLnTx/>
                <a:uFillTx/>
                <a:latin typeface="Gill Sans MT"/>
                <a:ea typeface="+mn-ea"/>
              </a:rPr>
              <a:t>ridiculously simple </a:t>
            </a:r>
            <a:r>
              <a:rPr kumimoji="0" lang="en-US" sz="1600" b="0" i="0" u="none" strike="noStrike" kern="1200" cap="none" spc="0" normalizeH="0" baseline="0" noProof="0" dirty="0">
                <a:ln>
                  <a:noFill/>
                </a:ln>
                <a:solidFill>
                  <a:prstClr val="black">
                    <a:lumMod val="65000"/>
                    <a:lumOff val="35000"/>
                  </a:prstClr>
                </a:solidFill>
                <a:effectLst/>
                <a:uLnTx/>
                <a:uFillTx/>
                <a:latin typeface="Gill Sans MT"/>
                <a:ea typeface="+mn-ea"/>
                <a:sym typeface="Wingdings" panose="05000000000000000000" pitchFamily="2" charset="2"/>
              </a:rPr>
              <a:t></a:t>
            </a:r>
            <a:endParaRPr kumimoji="0" lang="ar-SA" sz="1600" b="0" i="0" u="none" strike="noStrike" kern="1200" cap="none" spc="0" normalizeH="0" baseline="0" noProof="0" dirty="0">
              <a:ln>
                <a:noFill/>
              </a:ln>
              <a:solidFill>
                <a:prstClr val="black">
                  <a:lumMod val="65000"/>
                  <a:lumOff val="35000"/>
                </a:prstClr>
              </a:solidFill>
              <a:effectLst/>
              <a:uLnTx/>
              <a:uFillTx/>
              <a:latin typeface="Gill Sans MT"/>
              <a:ea typeface="+mn-ea"/>
              <a:cs typeface="Arial" panose="020B0604020202020204" pitchFamily="34" charset="0"/>
            </a:endParaRPr>
          </a:p>
        </p:txBody>
      </p:sp>
      <p:sp>
        <p:nvSpPr>
          <p:cNvPr id="2" name="Rectangle 1"/>
          <p:cNvSpPr/>
          <p:nvPr/>
        </p:nvSpPr>
        <p:spPr>
          <a:xfrm>
            <a:off x="1413892" y="6394933"/>
            <a:ext cx="4536504" cy="276999"/>
          </a:xfrm>
          <a:prstGeom prst="rect">
            <a:avLst/>
          </a:prstGeom>
        </p:spPr>
        <p:txBody>
          <a:bodyPr wrap="square">
            <a:spAutoFit/>
          </a:bodyPr>
          <a:lstStyle/>
          <a:p>
            <a:r>
              <a:rPr lang="en-US" sz="1200">
                <a:solidFill>
                  <a:schemeClr val="bg1">
                    <a:lumMod val="65000"/>
                  </a:schemeClr>
                </a:solidFill>
              </a:rPr>
              <a:t>*</a:t>
            </a:r>
            <a:r>
              <a:rPr lang="en-US" sz="1200" dirty="0" err="1">
                <a:solidFill>
                  <a:schemeClr val="bg1">
                    <a:lumMod val="65000"/>
                  </a:schemeClr>
                </a:solidFill>
              </a:rPr>
              <a:t>Protodiastole</a:t>
            </a:r>
            <a:r>
              <a:rPr lang="en-US" sz="1200" dirty="0">
                <a:solidFill>
                  <a:schemeClr val="bg1">
                    <a:lumMod val="65000"/>
                  </a:schemeClr>
                </a:solidFill>
              </a:rPr>
              <a:t>: the first of four phases of ventricular diastole</a:t>
            </a:r>
          </a:p>
        </p:txBody>
      </p:sp>
    </p:spTree>
    <p:extLst>
      <p:ext uri="{BB962C8B-B14F-4D97-AF65-F5344CB8AC3E}">
        <p14:creationId xmlns:p14="http://schemas.microsoft.com/office/powerpoint/2010/main" val="346442534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22"/>
          <p:cNvSpPr/>
          <p:nvPr/>
        </p:nvSpPr>
        <p:spPr>
          <a:xfrm>
            <a:off x="6454452" y="1427599"/>
            <a:ext cx="5324336" cy="1855562"/>
          </a:xfrm>
          <a:prstGeom prst="rect">
            <a:avLst/>
          </a:prstGeom>
          <a:solidFill>
            <a:schemeClr val="accent2">
              <a:alpha val="1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Rectangle 19"/>
          <p:cNvSpPr/>
          <p:nvPr/>
        </p:nvSpPr>
        <p:spPr>
          <a:xfrm>
            <a:off x="621803" y="1426106"/>
            <a:ext cx="5586596" cy="3913448"/>
          </a:xfrm>
          <a:prstGeom prst="rect">
            <a:avLst/>
          </a:prstGeom>
          <a:solidFill>
            <a:schemeClr val="accent2">
              <a:alpha val="1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dirty="0"/>
          </a:p>
        </p:txBody>
      </p:sp>
      <p:sp>
        <p:nvSpPr>
          <p:cNvPr id="3" name="Slide Number Placeholder 2"/>
          <p:cNvSpPr>
            <a:spLocks noGrp="1"/>
          </p:cNvSpPr>
          <p:nvPr>
            <p:ph type="sldNum" sz="quarter" idx="12"/>
          </p:nvPr>
        </p:nvSpPr>
        <p:spPr/>
        <p:txBody>
          <a:bodyPr/>
          <a:lstStyle/>
          <a:p>
            <a:fld id="{4929A69E-7D8F-4515-9605-0315ABD4F316}" type="slidenum">
              <a:rPr lang="en-US" smtClean="0"/>
              <a:pPr/>
              <a:t>12</a:t>
            </a:fld>
            <a:endParaRPr lang="en-US" dirty="0"/>
          </a:p>
        </p:txBody>
      </p:sp>
      <p:sp>
        <p:nvSpPr>
          <p:cNvPr id="5" name="Title 1"/>
          <p:cNvSpPr>
            <a:spLocks noGrp="1"/>
          </p:cNvSpPr>
          <p:nvPr>
            <p:ph type="title" idx="4294967295"/>
          </p:nvPr>
        </p:nvSpPr>
        <p:spPr>
          <a:xfrm>
            <a:off x="603600" y="-446281"/>
            <a:ext cx="4978400" cy="2106613"/>
          </a:xfrm>
        </p:spPr>
        <p:txBody>
          <a:bodyPr>
            <a:noAutofit/>
          </a:bodyPr>
          <a:lstStyle/>
          <a:p>
            <a:r>
              <a:rPr lang="en-US" sz="2000" dirty="0"/>
              <a:t>(Phase 1): Rapid Filling Phase</a:t>
            </a:r>
            <a:r>
              <a:rPr lang="en-US" sz="2000"/>
              <a:t>; </a:t>
            </a:r>
            <a:br>
              <a:rPr lang="en-US" sz="2000"/>
            </a:br>
            <a:r>
              <a:rPr lang="en-US" sz="2000"/>
              <a:t>Early </a:t>
            </a:r>
            <a:r>
              <a:rPr lang="en-US" sz="2000" dirty="0"/>
              <a:t>Diastole</a:t>
            </a:r>
            <a:br>
              <a:rPr lang="en-US" sz="2400" dirty="0">
                <a:solidFill>
                  <a:schemeClr val="tx1"/>
                </a:solidFill>
              </a:rPr>
            </a:br>
            <a:endParaRPr lang="en-US" sz="2400" dirty="0">
              <a:solidFill>
                <a:schemeClr val="tx1"/>
              </a:solidFill>
            </a:endParaRPr>
          </a:p>
        </p:txBody>
      </p:sp>
      <p:sp>
        <p:nvSpPr>
          <p:cNvPr id="7" name="Rectangle 6"/>
          <p:cNvSpPr/>
          <p:nvPr/>
        </p:nvSpPr>
        <p:spPr>
          <a:xfrm>
            <a:off x="694784" y="1532092"/>
            <a:ext cx="5327620" cy="3939540"/>
          </a:xfrm>
          <a:prstGeom prst="rect">
            <a:avLst/>
          </a:prstGeom>
        </p:spPr>
        <p:txBody>
          <a:bodyPr wrap="square">
            <a:spAutoFit/>
          </a:bodyPr>
          <a:lstStyle/>
          <a:p>
            <a:pPr marL="342900" lvl="0" indent="-342900" algn="just" defTabSz="914400">
              <a:buFont typeface="Arial" panose="020B0604020202020204" pitchFamily="34" charset="0"/>
              <a:buChar char="•"/>
              <a:defRPr/>
            </a:pPr>
            <a:r>
              <a:rPr lang="en-US" sz="1600" kern="0" dirty="0">
                <a:solidFill>
                  <a:sysClr val="windowText" lastClr="000000"/>
                </a:solidFill>
              </a:rPr>
              <a:t>The </a:t>
            </a:r>
            <a:r>
              <a:rPr lang="en-US" sz="1600" kern="0" dirty="0"/>
              <a:t>SA node</a:t>
            </a:r>
            <a:r>
              <a:rPr lang="en-US" sz="1600" kern="0" dirty="0">
                <a:solidFill>
                  <a:sysClr val="windowText" lastClr="000000"/>
                </a:solidFill>
              </a:rPr>
              <a:t> did not reach threshold which means it did not get the AP yet</a:t>
            </a:r>
          </a:p>
          <a:p>
            <a:pPr marL="342900" indent="-342900" algn="just" defTabSz="914400">
              <a:buFont typeface="Arial" panose="020B0604020202020204" pitchFamily="34" charset="0"/>
              <a:buChar char="•"/>
              <a:defRPr/>
            </a:pPr>
            <a:r>
              <a:rPr lang="en-US" sz="1600" dirty="0">
                <a:cs typeface="Calibri" pitchFamily="34" charset="0"/>
              </a:rPr>
              <a:t>The atrium is still also in diastole.</a:t>
            </a:r>
            <a:endParaRPr lang="en-US" sz="1600" kern="0" dirty="0"/>
          </a:p>
          <a:p>
            <a:pPr marL="342900" indent="-342900" algn="just" defTabSz="914400">
              <a:buFont typeface="Arial" panose="020B0604020202020204" pitchFamily="34" charset="0"/>
              <a:buChar char="•"/>
              <a:defRPr/>
            </a:pPr>
            <a:r>
              <a:rPr lang="en-US" sz="1600" kern="0" dirty="0">
                <a:solidFill>
                  <a:sysClr val="windowText" lastClr="000000"/>
                </a:solidFill>
              </a:rPr>
              <a:t>The continuous inflow of blood results in increased pressure at the atrium which exceeds the pressure of the ventricles </a:t>
            </a:r>
            <a:r>
              <a:rPr lang="en-US" sz="1600" kern="0" dirty="0">
                <a:solidFill>
                  <a:schemeClr val="bg1">
                    <a:lumMod val="75000"/>
                  </a:schemeClr>
                </a:solidFill>
              </a:rPr>
              <a:t>(0 atm) </a:t>
            </a:r>
            <a:r>
              <a:rPr lang="en-US" sz="1600" kern="0" dirty="0">
                <a:solidFill>
                  <a:sysClr val="windowText" lastClr="000000"/>
                </a:solidFill>
                <a:sym typeface="Wingdings"/>
              </a:rPr>
              <a:t></a:t>
            </a:r>
            <a:r>
              <a:rPr lang="en-US" sz="1600" kern="0" dirty="0">
                <a:solidFill>
                  <a:sysClr val="windowText" lastClr="000000"/>
                </a:solidFill>
              </a:rPr>
              <a:t> opening the mitral cusp (bicuspid)</a:t>
            </a:r>
          </a:p>
          <a:p>
            <a:pPr marL="342900" indent="-342900" algn="just" defTabSz="914400">
              <a:buFont typeface="Arial" panose="020B0604020202020204" pitchFamily="34" charset="0"/>
              <a:buChar char="•"/>
              <a:defRPr/>
            </a:pPr>
            <a:r>
              <a:rPr lang="en-US" sz="1600" kern="0" dirty="0">
                <a:solidFill>
                  <a:sysClr val="windowText" lastClr="000000"/>
                </a:solidFill>
              </a:rPr>
              <a:t>Atrial pressure &gt; ventricular pressure.</a:t>
            </a:r>
          </a:p>
          <a:p>
            <a:pPr marL="342900" indent="-342900" algn="just" defTabSz="914400">
              <a:buFont typeface="Arial" panose="020B0604020202020204" pitchFamily="34" charset="0"/>
              <a:buChar char="•"/>
              <a:defRPr/>
            </a:pPr>
            <a:r>
              <a:rPr lang="en-US" sz="1600" dirty="0">
                <a:cs typeface="Calibri" pitchFamily="34" charset="0"/>
              </a:rPr>
              <a:t>This pressure differential, the AV valve is open, and blood flows directly from the atrium into the ventricle.</a:t>
            </a:r>
            <a:r>
              <a:rPr lang="en-US" sz="1600" kern="0" dirty="0"/>
              <a:t> </a:t>
            </a:r>
            <a:r>
              <a:rPr lang="en-US" sz="1600" kern="0" dirty="0">
                <a:solidFill>
                  <a:sysClr val="windowText" lastClr="000000"/>
                </a:solidFill>
              </a:rPr>
              <a:t>  </a:t>
            </a:r>
          </a:p>
          <a:p>
            <a:pPr marL="342900" indent="-342900" algn="just" defTabSz="914400">
              <a:buFont typeface="Arial" panose="020B0604020202020204" pitchFamily="34" charset="0"/>
              <a:buChar char="•"/>
              <a:defRPr/>
            </a:pPr>
            <a:r>
              <a:rPr lang="en-US" sz="1600" dirty="0">
                <a:solidFill>
                  <a:srgbClr val="FADA7A">
                    <a:lumMod val="75000"/>
                  </a:srgbClr>
                </a:solidFill>
              </a:rPr>
              <a:t>60-70 % </a:t>
            </a:r>
            <a:r>
              <a:rPr lang="en-US" sz="1600" kern="0" dirty="0">
                <a:solidFill>
                  <a:sysClr val="windowText" lastClr="000000"/>
                </a:solidFill>
              </a:rPr>
              <a:t>of the blood passes </a:t>
            </a:r>
            <a:r>
              <a:rPr lang="en-US" sz="1600" kern="0" dirty="0">
                <a:solidFill>
                  <a:srgbClr val="FF0000"/>
                </a:solidFill>
              </a:rPr>
              <a:t>Passively </a:t>
            </a:r>
            <a:r>
              <a:rPr lang="en-US" sz="1600" spc="-20" dirty="0">
                <a:solidFill>
                  <a:prstClr val="black"/>
                </a:solidFill>
                <a:cs typeface="Calibri"/>
              </a:rPr>
              <a:t>to</a:t>
            </a:r>
            <a:r>
              <a:rPr lang="en-US" sz="1600" spc="-60" dirty="0">
                <a:solidFill>
                  <a:prstClr val="black"/>
                </a:solidFill>
                <a:cs typeface="Calibri"/>
              </a:rPr>
              <a:t> </a:t>
            </a:r>
            <a:r>
              <a:rPr lang="en-US" sz="1600" dirty="0">
                <a:solidFill>
                  <a:prstClr val="black"/>
                </a:solidFill>
                <a:cs typeface="Calibri"/>
              </a:rPr>
              <a:t>the</a:t>
            </a:r>
            <a:r>
              <a:rPr lang="en-US" sz="1600" spc="10" dirty="0">
                <a:solidFill>
                  <a:prstClr val="black"/>
                </a:solidFill>
                <a:cs typeface="Calibri"/>
              </a:rPr>
              <a:t> </a:t>
            </a:r>
            <a:r>
              <a:rPr lang="en-US" sz="1600" spc="-5" dirty="0">
                <a:solidFill>
                  <a:prstClr val="black"/>
                </a:solidFill>
                <a:cs typeface="Calibri"/>
              </a:rPr>
              <a:t>ventricles</a:t>
            </a:r>
            <a:r>
              <a:rPr lang="en-US" sz="1600" spc="-60" dirty="0">
                <a:solidFill>
                  <a:prstClr val="black"/>
                </a:solidFill>
                <a:cs typeface="Calibri"/>
              </a:rPr>
              <a:t> </a:t>
            </a:r>
            <a:r>
              <a:rPr lang="en-US" sz="1600" spc="20" dirty="0">
                <a:solidFill>
                  <a:prstClr val="black"/>
                </a:solidFill>
                <a:cs typeface="Calibri"/>
              </a:rPr>
              <a:t>along </a:t>
            </a:r>
            <a:r>
              <a:rPr lang="en-US" sz="1600" spc="25" dirty="0">
                <a:solidFill>
                  <a:prstClr val="black"/>
                </a:solidFill>
                <a:cs typeface="Calibri"/>
              </a:rPr>
              <a:t>pressure</a:t>
            </a:r>
            <a:r>
              <a:rPr lang="en-US" sz="1600" spc="-254" dirty="0">
                <a:solidFill>
                  <a:prstClr val="black"/>
                </a:solidFill>
                <a:cs typeface="Calibri"/>
              </a:rPr>
              <a:t> </a:t>
            </a:r>
            <a:r>
              <a:rPr lang="en-US" sz="1600" spc="5" dirty="0">
                <a:solidFill>
                  <a:prstClr val="black"/>
                </a:solidFill>
                <a:cs typeface="Calibri"/>
              </a:rPr>
              <a:t>gradient </a:t>
            </a:r>
            <a:r>
              <a:rPr lang="en-US" sz="1600" kern="0" dirty="0">
                <a:solidFill>
                  <a:sysClr val="windowText" lastClr="000000"/>
                </a:solidFill>
              </a:rPr>
              <a:t>resulting in:</a:t>
            </a:r>
          </a:p>
          <a:p>
            <a:pPr marL="285750" lvl="0" indent="-285750" algn="just" defTabSz="914400">
              <a:buFont typeface="Wingdings" charset="2"/>
              <a:buChar char="Ø"/>
              <a:defRPr/>
            </a:pPr>
            <a:r>
              <a:rPr lang="en-US" sz="1400" kern="0" dirty="0">
                <a:solidFill>
                  <a:sysClr val="windowText" lastClr="000000"/>
                </a:solidFill>
              </a:rPr>
              <a:t>Increase in ventricular volume rapidly </a:t>
            </a:r>
          </a:p>
          <a:p>
            <a:pPr marL="342900" lvl="0" indent="-342900" algn="just" defTabSz="914400">
              <a:buFont typeface="Wingdings" charset="2"/>
              <a:buChar char="Ø"/>
              <a:defRPr/>
            </a:pPr>
            <a:r>
              <a:rPr lang="en-US" sz="1400" kern="0" dirty="0">
                <a:solidFill>
                  <a:sysClr val="windowText" lastClr="000000"/>
                </a:solidFill>
              </a:rPr>
              <a:t>Increase in Ventricular pressure (</a:t>
            </a:r>
            <a:r>
              <a:rPr lang="en-US" sz="1400" kern="0" dirty="0">
                <a:solidFill>
                  <a:srgbClr val="B2B2B2"/>
                </a:solidFill>
              </a:rPr>
              <a:t>because of filling</a:t>
            </a:r>
            <a:r>
              <a:rPr lang="en-US" sz="1400" kern="0" dirty="0">
                <a:solidFill>
                  <a:sysClr val="windowText" lastClr="000000"/>
                </a:solidFill>
              </a:rPr>
              <a:t>) </a:t>
            </a:r>
          </a:p>
          <a:p>
            <a:pPr marL="342900" lvl="0" indent="-342900" algn="just" defTabSz="914400">
              <a:buFont typeface="Wingdings" charset="2"/>
              <a:buChar char="Ø"/>
              <a:defRPr/>
            </a:pPr>
            <a:r>
              <a:rPr lang="en-US" sz="1400" kern="0" dirty="0">
                <a:solidFill>
                  <a:sysClr val="windowText" lastClr="000000"/>
                </a:solidFill>
              </a:rPr>
              <a:t>Decrease in Atrial pressure (</a:t>
            </a:r>
            <a:r>
              <a:rPr lang="en-US" sz="1400" kern="0" dirty="0">
                <a:solidFill>
                  <a:srgbClr val="B2B2B2"/>
                </a:solidFill>
              </a:rPr>
              <a:t>Because of emptying</a:t>
            </a:r>
            <a:r>
              <a:rPr lang="en-US" sz="1400" kern="0" dirty="0">
                <a:solidFill>
                  <a:sysClr val="windowText" lastClr="000000"/>
                </a:solidFill>
              </a:rPr>
              <a:t>) </a:t>
            </a:r>
          </a:p>
          <a:p>
            <a:pPr marL="342900" lvl="0" indent="-342900" algn="just" defTabSz="914400">
              <a:buFont typeface="Arial" charset="0"/>
              <a:buChar char="•"/>
              <a:defRPr/>
            </a:pPr>
            <a:r>
              <a:rPr lang="en-US" sz="1600" kern="0" dirty="0">
                <a:solidFill>
                  <a:srgbClr val="FF0000"/>
                </a:solidFill>
              </a:rPr>
              <a:t>3rd</a:t>
            </a:r>
            <a:r>
              <a:rPr lang="en-US" sz="1600" kern="0" dirty="0">
                <a:solidFill>
                  <a:sysClr val="windowText" lastClr="000000"/>
                </a:solidFill>
              </a:rPr>
              <a:t> heart sound is heard  </a:t>
            </a:r>
          </a:p>
          <a:p>
            <a:pPr marL="342900" lvl="0" indent="-342900" algn="just" defTabSz="914400">
              <a:buFont typeface="Arial" panose="020B0604020202020204" pitchFamily="34" charset="0"/>
              <a:buChar char="•"/>
              <a:defRPr/>
            </a:pPr>
            <a:endParaRPr lang="en-US" sz="1600" kern="0" dirty="0">
              <a:solidFill>
                <a:sysClr val="windowText" lastClr="000000"/>
              </a:solidFill>
            </a:endParaRPr>
          </a:p>
        </p:txBody>
      </p:sp>
      <p:sp>
        <p:nvSpPr>
          <p:cNvPr id="8" name="Rectangle 7"/>
          <p:cNvSpPr/>
          <p:nvPr/>
        </p:nvSpPr>
        <p:spPr>
          <a:xfrm>
            <a:off x="694784" y="6182083"/>
            <a:ext cx="11519336" cy="923330"/>
          </a:xfrm>
          <a:prstGeom prst="rect">
            <a:avLst/>
          </a:prstGeom>
        </p:spPr>
        <p:txBody>
          <a:bodyPr wrap="square">
            <a:spAutoFit/>
          </a:bodyPr>
          <a:lstStyle/>
          <a:p>
            <a:pPr marL="342900" lvl="0" indent="-342900" defTabSz="914400">
              <a:buFont typeface="Arial" panose="020B0604020202020204" pitchFamily="34" charset="0"/>
              <a:buChar char="•"/>
              <a:defRPr/>
            </a:pPr>
            <a:endParaRPr lang="en-US" sz="1800" kern="0" dirty="0">
              <a:solidFill>
                <a:sysClr val="windowText" lastClr="000000"/>
              </a:solidFill>
            </a:endParaRPr>
          </a:p>
          <a:p>
            <a:pPr marL="342900" indent="-342900" defTabSz="914400">
              <a:buFont typeface="Arial" charset="0"/>
              <a:buChar char="•"/>
              <a:defRPr/>
            </a:pPr>
            <a:endParaRPr lang="en-US" sz="1800" kern="0" dirty="0">
              <a:solidFill>
                <a:sysClr val="windowText" lastClr="000000"/>
              </a:solidFill>
            </a:endParaRPr>
          </a:p>
          <a:p>
            <a:pPr marL="342900" lvl="0" indent="-342900" defTabSz="914400">
              <a:buFont typeface="Arial" charset="0"/>
              <a:buChar char="•"/>
              <a:defRPr/>
            </a:pPr>
            <a:endParaRPr lang="en-US" sz="1800" kern="0" dirty="0">
              <a:solidFill>
                <a:sysClr val="windowText" lastClr="000000"/>
              </a:solidFill>
            </a:endParaRPr>
          </a:p>
        </p:txBody>
      </p:sp>
      <p:sp>
        <p:nvSpPr>
          <p:cNvPr id="14" name="Title 1"/>
          <p:cNvSpPr txBox="1">
            <a:spLocks/>
          </p:cNvSpPr>
          <p:nvPr/>
        </p:nvSpPr>
        <p:spPr>
          <a:xfrm>
            <a:off x="6454451" y="146812"/>
            <a:ext cx="5770730" cy="1075153"/>
          </a:xfrm>
          <a:prstGeom prst="rect">
            <a:avLst/>
          </a:prstGeom>
        </p:spPr>
        <p:txBody>
          <a:bodyPr vert="horz" lIns="101590" tIns="50795" rIns="101590" bIns="50795" anchor="b" anchorCtr="0">
            <a:noAutofit/>
          </a:bodyPr>
          <a:lstStyle>
            <a:lvl1pPr algn="l" rtl="0" eaLnBrk="1" latinLnBrk="0" hangingPunct="1">
              <a:spcBef>
                <a:spcPct val="0"/>
              </a:spcBef>
              <a:buNone/>
              <a:defRPr kumimoji="0" sz="3600" kern="1200">
                <a:solidFill>
                  <a:schemeClr val="tx2"/>
                </a:solidFill>
                <a:latin typeface="+mj-lt"/>
                <a:ea typeface="+mj-ea"/>
                <a:cs typeface="+mj-cs"/>
              </a:defRPr>
            </a:lvl1pPr>
          </a:lstStyle>
          <a:p>
            <a:pPr defTabSz="914400"/>
            <a:r>
              <a:rPr lang="en-US" sz="2000" dirty="0"/>
              <a:t>(Phase 2): Reduced Filling </a:t>
            </a:r>
          </a:p>
          <a:p>
            <a:pPr defTabSz="914400"/>
            <a:r>
              <a:rPr lang="en-US" sz="2000" dirty="0"/>
              <a:t>Phase (diastasis); Mid Diastole</a:t>
            </a:r>
          </a:p>
        </p:txBody>
      </p:sp>
      <p:sp>
        <p:nvSpPr>
          <p:cNvPr id="15" name="Content Placeholder 3"/>
          <p:cNvSpPr txBox="1">
            <a:spLocks/>
          </p:cNvSpPr>
          <p:nvPr/>
        </p:nvSpPr>
        <p:spPr>
          <a:xfrm>
            <a:off x="6454451" y="1488411"/>
            <a:ext cx="5256586" cy="2089474"/>
          </a:xfrm>
          <a:prstGeom prst="rect">
            <a:avLst/>
          </a:prstGeom>
        </p:spPr>
        <p:txBody>
          <a:bodyPr vert="horz" lIns="101590" tIns="50795" rIns="101590" bIns="50795">
            <a:noAutofit/>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algn="just" defTabSz="914400">
              <a:buFont typeface="Arial" panose="020B0604020202020204" pitchFamily="34" charset="0"/>
              <a:buChar char="•"/>
            </a:pPr>
            <a:r>
              <a:rPr lang="en-US" sz="1600" dirty="0"/>
              <a:t>AV valves are still open </a:t>
            </a:r>
          </a:p>
          <a:p>
            <a:pPr algn="just" defTabSz="914400">
              <a:buFont typeface="Arial" panose="020B0604020202020204" pitchFamily="34" charset="0"/>
              <a:buChar char="•"/>
            </a:pPr>
            <a:r>
              <a:rPr lang="en-US" sz="1600" dirty="0"/>
              <a:t>The remaining atrial blood flows slowly into the ventricles.</a:t>
            </a:r>
          </a:p>
          <a:p>
            <a:pPr algn="just" defTabSz="914400">
              <a:buFont typeface="Arial" panose="020B0604020202020204" pitchFamily="34" charset="0"/>
              <a:buChar char="•"/>
            </a:pPr>
            <a:r>
              <a:rPr lang="en-US" sz="1600" dirty="0"/>
              <a:t>LV volume </a:t>
            </a:r>
            <a:r>
              <a:rPr lang="en-US" sz="1600" dirty="0">
                <a:ea typeface="Arial Unicode MS" panose="020B0604020202020204" pitchFamily="34" charset="-128"/>
                <a:cs typeface="Arial Unicode MS" panose="020B0604020202020204" pitchFamily="34" charset="-128"/>
              </a:rPr>
              <a:t>↑</a:t>
            </a:r>
            <a:r>
              <a:rPr lang="en-US" sz="1600" dirty="0"/>
              <a:t> (slowly. )</a:t>
            </a:r>
          </a:p>
          <a:p>
            <a:pPr algn="just" defTabSz="914400">
              <a:buFont typeface="Arial" panose="020B0604020202020204" pitchFamily="34" charset="0"/>
              <a:buChar char="•"/>
            </a:pPr>
            <a:r>
              <a:rPr lang="en-US" sz="1600" b="1" dirty="0"/>
              <a:t>LV </a:t>
            </a:r>
            <a:r>
              <a:rPr lang="en-US" sz="1600" dirty="0"/>
              <a:t>pressure</a:t>
            </a:r>
            <a:r>
              <a:rPr lang="en-US" sz="1600" b="1" dirty="0"/>
              <a:t> </a:t>
            </a:r>
            <a:r>
              <a:rPr lang="en-US" sz="1600" dirty="0"/>
              <a:t>gradually </a:t>
            </a:r>
            <a:r>
              <a:rPr lang="en-US" sz="1600" dirty="0">
                <a:ea typeface="Arial Unicode MS" panose="020B0604020202020204" pitchFamily="34" charset="-128"/>
                <a:cs typeface="Arial Unicode MS" panose="020B0604020202020204" pitchFamily="34" charset="-128"/>
              </a:rPr>
              <a:t>↑(Because of filling)</a:t>
            </a:r>
          </a:p>
          <a:p>
            <a:pPr marL="0" indent="0" algn="just" defTabSz="914400">
              <a:buNone/>
            </a:pPr>
            <a:endParaRPr lang="en-US" sz="1800" b="1" dirty="0">
              <a:ea typeface="Arial Unicode MS" panose="020B0604020202020204" pitchFamily="34" charset="-128"/>
              <a:cs typeface="Arial Unicode MS" panose="020B0604020202020204" pitchFamily="34" charset="-128"/>
            </a:endParaRPr>
          </a:p>
        </p:txBody>
      </p:sp>
      <p:graphicFrame>
        <p:nvGraphicFramePr>
          <p:cNvPr id="22" name="Table 21"/>
          <p:cNvGraphicFramePr>
            <a:graphicFrameLocks noGrp="1"/>
          </p:cNvGraphicFramePr>
          <p:nvPr>
            <p:extLst>
              <p:ext uri="{D42A27DB-BD31-4B8C-83A1-F6EECF244321}">
                <p14:modId xmlns:p14="http://schemas.microsoft.com/office/powerpoint/2010/main" val="384925986"/>
              </p:ext>
            </p:extLst>
          </p:nvPr>
        </p:nvGraphicFramePr>
        <p:xfrm>
          <a:off x="621803" y="5544653"/>
          <a:ext cx="10945215" cy="741680"/>
        </p:xfrm>
        <a:graphic>
          <a:graphicData uri="http://schemas.openxmlformats.org/drawingml/2006/table">
            <a:tbl>
              <a:tblPr firstRow="1" bandRow="1">
                <a:tableStyleId>{00A15C55-8517-42AA-B614-E9B94910E393}</a:tableStyleId>
              </a:tblPr>
              <a:tblGrid>
                <a:gridCol w="2189043">
                  <a:extLst>
                    <a:ext uri="{9D8B030D-6E8A-4147-A177-3AD203B41FA5}">
                      <a16:colId xmlns:a16="http://schemas.microsoft.com/office/drawing/2014/main" val="20000"/>
                    </a:ext>
                  </a:extLst>
                </a:gridCol>
                <a:gridCol w="2189043">
                  <a:extLst>
                    <a:ext uri="{9D8B030D-6E8A-4147-A177-3AD203B41FA5}">
                      <a16:colId xmlns:a16="http://schemas.microsoft.com/office/drawing/2014/main" val="20001"/>
                    </a:ext>
                  </a:extLst>
                </a:gridCol>
                <a:gridCol w="2189043">
                  <a:extLst>
                    <a:ext uri="{9D8B030D-6E8A-4147-A177-3AD203B41FA5}">
                      <a16:colId xmlns:a16="http://schemas.microsoft.com/office/drawing/2014/main" val="20002"/>
                    </a:ext>
                  </a:extLst>
                </a:gridCol>
                <a:gridCol w="2189043">
                  <a:extLst>
                    <a:ext uri="{9D8B030D-6E8A-4147-A177-3AD203B41FA5}">
                      <a16:colId xmlns:a16="http://schemas.microsoft.com/office/drawing/2014/main" val="20003"/>
                    </a:ext>
                  </a:extLst>
                </a:gridCol>
                <a:gridCol w="2189043">
                  <a:extLst>
                    <a:ext uri="{9D8B030D-6E8A-4147-A177-3AD203B41FA5}">
                      <a16:colId xmlns:a16="http://schemas.microsoft.com/office/drawing/2014/main" val="20004"/>
                    </a:ext>
                  </a:extLst>
                </a:gridCol>
              </a:tblGrid>
              <a:tr h="370840">
                <a:tc>
                  <a:txBody>
                    <a:bodyPr/>
                    <a:lstStyle/>
                    <a:p>
                      <a:pPr algn="ctr"/>
                      <a:r>
                        <a:rPr lang="en-US" dirty="0"/>
                        <a:t>Atria </a:t>
                      </a:r>
                    </a:p>
                  </a:txBody>
                  <a:tcPr>
                    <a:solidFill>
                      <a:schemeClr val="tx2">
                        <a:lumMod val="20000"/>
                        <a:lumOff val="80000"/>
                      </a:schemeClr>
                    </a:solidFill>
                  </a:tcPr>
                </a:tc>
                <a:tc>
                  <a:txBody>
                    <a:bodyPr/>
                    <a:lstStyle/>
                    <a:p>
                      <a:pPr algn="ctr"/>
                      <a:r>
                        <a:rPr lang="en-US" dirty="0"/>
                        <a:t>Ventricles </a:t>
                      </a:r>
                    </a:p>
                  </a:txBody>
                  <a:tcPr>
                    <a:solidFill>
                      <a:schemeClr val="tx2">
                        <a:lumMod val="20000"/>
                        <a:lumOff val="80000"/>
                      </a:schemeClr>
                    </a:solidFill>
                  </a:tcPr>
                </a:tc>
                <a:tc>
                  <a:txBody>
                    <a:bodyPr/>
                    <a:lstStyle/>
                    <a:p>
                      <a:pPr algn="ctr"/>
                      <a:r>
                        <a:rPr lang="en-US" dirty="0"/>
                        <a:t>AV</a:t>
                      </a:r>
                      <a:r>
                        <a:rPr lang="en-US" baseline="0" dirty="0"/>
                        <a:t>  Valves </a:t>
                      </a:r>
                      <a:endParaRPr lang="en-US" dirty="0"/>
                    </a:p>
                  </a:txBody>
                  <a:tcPr>
                    <a:solidFill>
                      <a:schemeClr val="tx2">
                        <a:lumMod val="20000"/>
                        <a:lumOff val="80000"/>
                      </a:schemeClr>
                    </a:solidFill>
                  </a:tcPr>
                </a:tc>
                <a:tc>
                  <a:txBody>
                    <a:bodyPr/>
                    <a:lstStyle/>
                    <a:p>
                      <a:pPr algn="ctr"/>
                      <a:r>
                        <a:rPr lang="en-US" dirty="0"/>
                        <a:t>Semilunar Valves</a:t>
                      </a:r>
                    </a:p>
                  </a:txBody>
                  <a:tcPr>
                    <a:solidFill>
                      <a:schemeClr val="tx2">
                        <a:lumMod val="20000"/>
                        <a:lumOff val="80000"/>
                      </a:schemeClr>
                    </a:solidFill>
                  </a:tcPr>
                </a:tc>
                <a:tc>
                  <a:txBody>
                    <a:bodyPr/>
                    <a:lstStyle/>
                    <a:p>
                      <a:pPr algn="ctr"/>
                      <a:r>
                        <a:rPr lang="en-US" dirty="0"/>
                        <a:t>ECG</a:t>
                      </a:r>
                    </a:p>
                  </a:txBody>
                  <a:tcPr>
                    <a:solidFill>
                      <a:schemeClr val="tx2">
                        <a:lumMod val="20000"/>
                        <a:lumOff val="80000"/>
                      </a:schemeClr>
                    </a:solidFill>
                  </a:tcPr>
                </a:tc>
                <a:extLst>
                  <a:ext uri="{0D108BD9-81ED-4DB2-BD59-A6C34878D82A}">
                    <a16:rowId xmlns:a16="http://schemas.microsoft.com/office/drawing/2014/main" val="10000"/>
                  </a:ext>
                </a:extLst>
              </a:tr>
              <a:tr h="370840">
                <a:tc>
                  <a:txBody>
                    <a:bodyPr/>
                    <a:lstStyle/>
                    <a:p>
                      <a:pPr algn="ctr"/>
                      <a:r>
                        <a:rPr lang="en-US" dirty="0"/>
                        <a:t>Diastole </a:t>
                      </a:r>
                    </a:p>
                  </a:txBody>
                  <a:tcPr/>
                </a:tc>
                <a:tc>
                  <a:txBody>
                    <a:bodyPr/>
                    <a:lstStyle/>
                    <a:p>
                      <a:pPr algn="ctr"/>
                      <a:r>
                        <a:rPr lang="en-US" dirty="0"/>
                        <a:t>Diastole</a:t>
                      </a:r>
                    </a:p>
                  </a:txBody>
                  <a:tcPr/>
                </a:tc>
                <a:tc>
                  <a:txBody>
                    <a:bodyPr/>
                    <a:lstStyle/>
                    <a:p>
                      <a:pPr algn="ctr"/>
                      <a:r>
                        <a:rPr lang="en-US" dirty="0"/>
                        <a:t>Opened</a:t>
                      </a:r>
                    </a:p>
                  </a:txBody>
                  <a:tcPr/>
                </a:tc>
                <a:tc>
                  <a:txBody>
                    <a:bodyPr/>
                    <a:lstStyle/>
                    <a:p>
                      <a:pPr algn="ctr"/>
                      <a:r>
                        <a:rPr lang="en-US" dirty="0"/>
                        <a:t>Closed </a:t>
                      </a:r>
                    </a:p>
                  </a:txBody>
                  <a:tcPr/>
                </a:tc>
                <a:tc>
                  <a:txBody>
                    <a:bodyPr/>
                    <a:lstStyle/>
                    <a:p>
                      <a:pPr algn="ctr"/>
                      <a:r>
                        <a:rPr lang="en-US" dirty="0"/>
                        <a:t>T-P interval</a:t>
                      </a:r>
                      <a:r>
                        <a:rPr lang="en-US" baseline="0" dirty="0"/>
                        <a:t> </a:t>
                      </a:r>
                      <a:endParaRPr lang="en-US" dirty="0"/>
                    </a:p>
                  </a:txBody>
                  <a:tcPr/>
                </a:tc>
                <a:extLst>
                  <a:ext uri="{0D108BD9-81ED-4DB2-BD59-A6C34878D82A}">
                    <a16:rowId xmlns:a16="http://schemas.microsoft.com/office/drawing/2014/main" val="10001"/>
                  </a:ext>
                </a:extLst>
              </a:tr>
            </a:tbl>
          </a:graphicData>
        </a:graphic>
      </p:graphicFrame>
      <p:sp>
        <p:nvSpPr>
          <p:cNvPr id="25" name="TextBox 24"/>
          <p:cNvSpPr txBox="1"/>
          <p:nvPr/>
        </p:nvSpPr>
        <p:spPr>
          <a:xfrm>
            <a:off x="8186717" y="3630752"/>
            <a:ext cx="1859805" cy="400110"/>
          </a:xfrm>
          <a:prstGeom prst="rect">
            <a:avLst/>
          </a:prstGeom>
          <a:noFill/>
        </p:spPr>
        <p:txBody>
          <a:bodyPr wrap="none" rtlCol="0">
            <a:spAutoFit/>
          </a:bodyPr>
          <a:lstStyle/>
          <a:p>
            <a:r>
              <a:rPr lang="en-US" u="sng" dirty="0">
                <a:solidFill>
                  <a:schemeClr val="bg1">
                    <a:lumMod val="65000"/>
                  </a:schemeClr>
                </a:solidFill>
              </a:rPr>
              <a:t>In both phases</a:t>
            </a:r>
            <a:r>
              <a:rPr lang="en-US" dirty="0">
                <a:solidFill>
                  <a:schemeClr val="bg1">
                    <a:lumMod val="65000"/>
                  </a:schemeClr>
                </a:solidFill>
              </a:rPr>
              <a:t>: </a:t>
            </a:r>
          </a:p>
        </p:txBody>
      </p:sp>
      <p:sp>
        <p:nvSpPr>
          <p:cNvPr id="26" name="TextBox 25"/>
          <p:cNvSpPr txBox="1"/>
          <p:nvPr/>
        </p:nvSpPr>
        <p:spPr>
          <a:xfrm>
            <a:off x="6454452" y="4100879"/>
            <a:ext cx="5324336" cy="1200329"/>
          </a:xfrm>
          <a:prstGeom prst="rect">
            <a:avLst/>
          </a:prstGeom>
          <a:solidFill>
            <a:schemeClr val="tx2">
              <a:lumMod val="20000"/>
              <a:lumOff val="80000"/>
            </a:schemeClr>
          </a:solidFill>
        </p:spPr>
        <p:style>
          <a:lnRef idx="3">
            <a:schemeClr val="lt1"/>
          </a:lnRef>
          <a:fillRef idx="1">
            <a:schemeClr val="accent3"/>
          </a:fillRef>
          <a:effectRef idx="1">
            <a:schemeClr val="accent3"/>
          </a:effectRef>
          <a:fontRef idx="minor">
            <a:schemeClr val="lt1"/>
          </a:fontRef>
        </p:style>
        <p:txBody>
          <a:bodyPr wrap="square" rtlCol="0">
            <a:spAutoFit/>
          </a:bodyPr>
          <a:lstStyle/>
          <a:p>
            <a:pPr marL="285750" indent="-285750">
              <a:buFont typeface="Arial" charset="0"/>
              <a:buChar char="•"/>
            </a:pPr>
            <a:r>
              <a:rPr lang="en-US" sz="1800" dirty="0">
                <a:solidFill>
                  <a:schemeClr val="tx1"/>
                </a:solidFill>
                <a:cs typeface="Calibri" pitchFamily="34" charset="0"/>
              </a:rPr>
              <a:t>TP interval is seen on the ECG (the interval after ventricular repolarization and before another atrial depolarization)</a:t>
            </a:r>
          </a:p>
          <a:p>
            <a:pPr marL="285750" indent="-285750">
              <a:buFont typeface="Arial" charset="0"/>
              <a:buChar char="•"/>
            </a:pPr>
            <a:r>
              <a:rPr lang="en-US" sz="1800" dirty="0">
                <a:solidFill>
                  <a:srgbClr val="FF0000"/>
                </a:solidFill>
                <a:cs typeface="Calibri" pitchFamily="34" charset="0"/>
              </a:rPr>
              <a:t>Aortic pressure is still decreasing </a:t>
            </a:r>
            <a:endParaRPr lang="en-US" sz="1800" dirty="0">
              <a:solidFill>
                <a:srgbClr val="FF0000"/>
              </a:solidFill>
            </a:endParaRPr>
          </a:p>
        </p:txBody>
      </p:sp>
      <p:pic>
        <p:nvPicPr>
          <p:cNvPr id="13"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596" t="51571" r="51487" b="13005"/>
          <a:stretch/>
        </p:blipFill>
        <p:spPr bwMode="auto">
          <a:xfrm>
            <a:off x="5156332" y="365483"/>
            <a:ext cx="1005926" cy="854989"/>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73" t="51571" r="73710" b="13005"/>
          <a:stretch/>
        </p:blipFill>
        <p:spPr bwMode="auto">
          <a:xfrm>
            <a:off x="10772862" y="368739"/>
            <a:ext cx="1005926" cy="85261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Curved Connector 3"/>
          <p:cNvCxnSpPr/>
          <p:nvPr/>
        </p:nvCxnSpPr>
        <p:spPr>
          <a:xfrm rot="5400000">
            <a:off x="11366434" y="5200049"/>
            <a:ext cx="411265" cy="277941"/>
          </a:xfrm>
          <a:prstGeom prst="curvedConnector3">
            <a:avLst>
              <a:gd name="adj1" fmla="val 50000"/>
            </a:avLst>
          </a:prstGeom>
          <a:ln>
            <a:headEnd type="arrow"/>
            <a:tailEnd type="arrow"/>
          </a:ln>
        </p:spPr>
        <p:style>
          <a:lnRef idx="1">
            <a:schemeClr val="accent6"/>
          </a:lnRef>
          <a:fillRef idx="0">
            <a:schemeClr val="accent6"/>
          </a:fillRef>
          <a:effectRef idx="0">
            <a:schemeClr val="accent6"/>
          </a:effectRef>
          <a:fontRef idx="minor">
            <a:schemeClr val="tx1"/>
          </a:fontRef>
        </p:style>
      </p:cxnSp>
    </p:spTree>
    <p:extLst>
      <p:ext uri="{BB962C8B-B14F-4D97-AF65-F5344CB8AC3E}">
        <p14:creationId xmlns:p14="http://schemas.microsoft.com/office/powerpoint/2010/main" val="193471385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Rectangle 16"/>
          <p:cNvSpPr/>
          <p:nvPr/>
        </p:nvSpPr>
        <p:spPr>
          <a:xfrm>
            <a:off x="363801" y="1284192"/>
            <a:ext cx="7170771" cy="4918512"/>
          </a:xfrm>
          <a:prstGeom prst="rect">
            <a:avLst/>
          </a:prstGeom>
          <a:no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p:cNvSpPr>
            <a:spLocks noGrp="1"/>
          </p:cNvSpPr>
          <p:nvPr>
            <p:ph type="title"/>
          </p:nvPr>
        </p:nvSpPr>
        <p:spPr>
          <a:xfrm>
            <a:off x="549796" y="92479"/>
            <a:ext cx="10385258" cy="990600"/>
          </a:xfrm>
        </p:spPr>
        <p:txBody>
          <a:bodyPr>
            <a:noAutofit/>
          </a:bodyPr>
          <a:lstStyle/>
          <a:p>
            <a:r>
              <a:rPr lang="en-US" sz="3200" dirty="0"/>
              <a:t>(Phase 3): Atrial Systole; Late Ventricular Diastole </a:t>
            </a:r>
          </a:p>
        </p:txBody>
      </p:sp>
      <p:sp>
        <p:nvSpPr>
          <p:cNvPr id="4" name="Content Placeholder 3"/>
          <p:cNvSpPr>
            <a:spLocks noGrp="1"/>
          </p:cNvSpPr>
          <p:nvPr>
            <p:ph sz="quarter" idx="1"/>
          </p:nvPr>
        </p:nvSpPr>
        <p:spPr>
          <a:xfrm>
            <a:off x="670218" y="1284192"/>
            <a:ext cx="10876612" cy="4425210"/>
          </a:xfrm>
        </p:spPr>
        <p:txBody>
          <a:bodyPr>
            <a:noAutofit/>
          </a:bodyPr>
          <a:lstStyle/>
          <a:p>
            <a:pPr algn="just">
              <a:buFont typeface="Arial" panose="020B0604020202020204" pitchFamily="34" charset="0"/>
              <a:buChar char="•"/>
            </a:pPr>
            <a:r>
              <a:rPr lang="en-US" sz="1600" spc="-10" dirty="0"/>
              <a:t>Preceded </a:t>
            </a:r>
            <a:r>
              <a:rPr lang="en-US" sz="1600" spc="15" dirty="0"/>
              <a:t>by </a:t>
            </a:r>
            <a:r>
              <a:rPr lang="en-US" sz="1600" spc="-20" dirty="0"/>
              <a:t>atrial</a:t>
            </a:r>
            <a:r>
              <a:rPr lang="en-US" sz="1600" spc="40" dirty="0"/>
              <a:t> </a:t>
            </a:r>
            <a:r>
              <a:rPr lang="en-US" sz="1600" spc="5" dirty="0"/>
              <a:t>depolarization.</a:t>
            </a:r>
            <a:endParaRPr lang="en-US" sz="1600" dirty="0"/>
          </a:p>
          <a:p>
            <a:pPr algn="just">
              <a:buFont typeface="Arial" panose="020B0604020202020204" pitchFamily="34" charset="0"/>
              <a:buChar char="•"/>
            </a:pPr>
            <a:r>
              <a:rPr lang="en-GB" altLang="en-US" sz="1600" dirty="0"/>
              <a:t>The SA node reaches threshold and fires</a:t>
            </a:r>
          </a:p>
          <a:p>
            <a:pPr algn="just">
              <a:buFont typeface="Arial" panose="020B0604020202020204" pitchFamily="34" charset="0"/>
              <a:buChar char="•"/>
            </a:pPr>
            <a:r>
              <a:rPr lang="en-GB" sz="1600" dirty="0"/>
              <a:t>Atrial contraction (-</a:t>
            </a:r>
            <a:r>
              <a:rPr lang="en-US" sz="1600" dirty="0"/>
              <a:t>At end of ventricular diastole- </a:t>
            </a:r>
            <a:r>
              <a:rPr lang="en-GB" sz="1600" dirty="0"/>
              <a:t>systole duration </a:t>
            </a:r>
            <a:r>
              <a:rPr lang="en-GB" sz="1600" dirty="0">
                <a:solidFill>
                  <a:srgbClr val="FADA7A">
                    <a:lumMod val="75000"/>
                  </a:srgbClr>
                </a:solidFill>
              </a:rPr>
              <a:t>0.1</a:t>
            </a:r>
            <a:r>
              <a:rPr lang="en-GB" sz="1600" dirty="0"/>
              <a:t>)</a:t>
            </a:r>
            <a:r>
              <a:rPr lang="en-GB" altLang="en-US" sz="1600" b="1" dirty="0"/>
              <a:t> → </a:t>
            </a:r>
            <a:r>
              <a:rPr lang="en-GB" altLang="en-US" sz="1600" dirty="0"/>
              <a:t>rise in</a:t>
            </a:r>
            <a:r>
              <a:rPr lang="en-GB" altLang="en-US" sz="1600" b="1" dirty="0"/>
              <a:t> </a:t>
            </a:r>
            <a:r>
              <a:rPr lang="en-GB" altLang="en-US" sz="1600" dirty="0"/>
              <a:t>atrial pressure which is see as </a:t>
            </a:r>
            <a:r>
              <a:rPr lang="en-GB" altLang="en-US" sz="1600" b="1" u="sng" dirty="0"/>
              <a:t>a</a:t>
            </a:r>
            <a:r>
              <a:rPr lang="en-GB" altLang="en-US" sz="1600" b="1" dirty="0"/>
              <a:t> </a:t>
            </a:r>
            <a:r>
              <a:rPr lang="en-GB" altLang="en-US" sz="1600" dirty="0"/>
              <a:t>wave </a:t>
            </a:r>
            <a:r>
              <a:rPr lang="en-GB" altLang="en-US" sz="1600" dirty="0">
                <a:solidFill>
                  <a:schemeClr val="bg1">
                    <a:lumMod val="75000"/>
                  </a:schemeClr>
                </a:solidFill>
              </a:rPr>
              <a:t>(will be explained later)</a:t>
            </a:r>
          </a:p>
          <a:p>
            <a:pPr algn="just">
              <a:buFont typeface="Arial" panose="020B0604020202020204" pitchFamily="34" charset="0"/>
              <a:buChar char="•"/>
            </a:pPr>
            <a:r>
              <a:rPr lang="en-GB" altLang="en-US" sz="1600" dirty="0"/>
              <a:t>The atrial pressure exceeds the ventricle pressure means AV valve remains open and semilunar is closed.</a:t>
            </a:r>
          </a:p>
          <a:p>
            <a:pPr algn="just">
              <a:buFont typeface="Arial" panose="020B0604020202020204" pitchFamily="34" charset="0"/>
              <a:buChar char="•"/>
            </a:pPr>
            <a:r>
              <a:rPr lang="en-US" altLang="en-US" sz="1600" dirty="0"/>
              <a:t>More blood is squeezed into the ventricle </a:t>
            </a:r>
          </a:p>
          <a:p>
            <a:pPr algn="just">
              <a:buFont typeface="Arial" panose="020B0604020202020204" pitchFamily="34" charset="0"/>
              <a:buChar char="•"/>
            </a:pPr>
            <a:r>
              <a:rPr lang="en-US" altLang="en-US" sz="1600" dirty="0"/>
              <a:t>Tops off last </a:t>
            </a:r>
            <a:r>
              <a:rPr lang="en-US" altLang="en-US" sz="1600" dirty="0">
                <a:solidFill>
                  <a:srgbClr val="FADA7A">
                    <a:lumMod val="75000"/>
                  </a:srgbClr>
                </a:solidFill>
              </a:rPr>
              <a:t>27-30% </a:t>
            </a:r>
            <a:r>
              <a:rPr lang="en-US" altLang="en-US" sz="1600" dirty="0"/>
              <a:t>of ventricular filling ≈ </a:t>
            </a:r>
            <a:r>
              <a:rPr lang="en-US" altLang="en-US" sz="1600" dirty="0">
                <a:solidFill>
                  <a:srgbClr val="FADA7A">
                    <a:lumMod val="75000"/>
                  </a:srgbClr>
                </a:solidFill>
              </a:rPr>
              <a:t>40 ml</a:t>
            </a:r>
            <a:r>
              <a:rPr lang="en-US" altLang="en-US" sz="1600" dirty="0"/>
              <a:t>  → rise in ventricular pressure.</a:t>
            </a:r>
          </a:p>
          <a:p>
            <a:pPr algn="just">
              <a:buFont typeface="Arial" panose="020B0604020202020204" pitchFamily="34" charset="0"/>
              <a:buChar char="•"/>
            </a:pPr>
            <a:r>
              <a:rPr lang="en-GB" altLang="en-US" sz="1600" dirty="0"/>
              <a:t>Here it reaches EDV=average </a:t>
            </a:r>
            <a:r>
              <a:rPr lang="en-GB" altLang="en-US" sz="1600" dirty="0">
                <a:solidFill>
                  <a:srgbClr val="FADA7A">
                    <a:lumMod val="75000"/>
                  </a:srgbClr>
                </a:solidFill>
              </a:rPr>
              <a:t>135ml</a:t>
            </a:r>
            <a:r>
              <a:rPr lang="en-GB" altLang="en-US" sz="1600" dirty="0"/>
              <a:t>.</a:t>
            </a:r>
          </a:p>
          <a:p>
            <a:pPr algn="just">
              <a:buFont typeface="Arial" panose="020B0604020202020204" pitchFamily="34" charset="0"/>
              <a:buChar char="•"/>
            </a:pPr>
            <a:r>
              <a:rPr lang="en-GB" altLang="en-US" sz="1600" dirty="0"/>
              <a:t>In this phase blood can</a:t>
            </a:r>
            <a:r>
              <a:rPr lang="en-US" altLang="en-US" sz="1600" dirty="0"/>
              <a:t>no</a:t>
            </a:r>
            <a:r>
              <a:rPr lang="en-GB" altLang="en-US" sz="1600" dirty="0"/>
              <a:t>t enter the atria which result in back flow to the jugular vein </a:t>
            </a:r>
          </a:p>
          <a:p>
            <a:pPr marL="0" indent="0" algn="just">
              <a:buNone/>
            </a:pPr>
            <a:r>
              <a:rPr lang="en-GB" altLang="en-US" sz="1600" dirty="0"/>
              <a:t>(which make us see the pulse)</a:t>
            </a:r>
          </a:p>
          <a:p>
            <a:pPr algn="just">
              <a:buFont typeface="Arial" panose="020B0604020202020204" pitchFamily="34" charset="0"/>
              <a:buChar char="•"/>
            </a:pPr>
            <a:r>
              <a:rPr lang="en-GB" altLang="en-US" sz="1600" dirty="0"/>
              <a:t>A </a:t>
            </a:r>
            <a:r>
              <a:rPr lang="en-US" sz="1600" dirty="0">
                <a:solidFill>
                  <a:srgbClr val="FF0000"/>
                </a:solidFill>
              </a:rPr>
              <a:t>4th</a:t>
            </a:r>
            <a:r>
              <a:rPr lang="en-US" sz="1600" b="1" dirty="0"/>
              <a:t> heart sound is heard here. </a:t>
            </a:r>
          </a:p>
          <a:p>
            <a:pPr algn="just">
              <a:buFont typeface="Arial" panose="020B0604020202020204" pitchFamily="34" charset="0"/>
              <a:buChar char="•"/>
            </a:pPr>
            <a:r>
              <a:rPr lang="en-GB" altLang="en-US" sz="1600" dirty="0">
                <a:solidFill>
                  <a:srgbClr val="FF0000"/>
                </a:solidFill>
              </a:rPr>
              <a:t>Aortic pressure is still ↓</a:t>
            </a:r>
            <a:r>
              <a:rPr lang="en-GB" altLang="en-US" sz="1600" dirty="0"/>
              <a:t>.</a:t>
            </a:r>
          </a:p>
          <a:p>
            <a:pPr algn="just">
              <a:buFont typeface="Arial" panose="020B0604020202020204" pitchFamily="34" charset="0"/>
              <a:buChar char="•"/>
            </a:pPr>
            <a:r>
              <a:rPr lang="en-GB" altLang="en-US" sz="1600" dirty="0"/>
              <a:t>At ECG we see it as P wave.</a:t>
            </a:r>
          </a:p>
          <a:p>
            <a:pPr algn="just">
              <a:buFont typeface="Arial" panose="020B0604020202020204" pitchFamily="34" charset="0"/>
              <a:buChar char="•"/>
            </a:pPr>
            <a:endParaRPr lang="en-GB" altLang="en-US" sz="1600" dirty="0"/>
          </a:p>
          <a:p>
            <a:pPr marL="0" indent="0" algn="just">
              <a:buNone/>
            </a:pPr>
            <a:endParaRPr lang="en-GB" sz="1600" dirty="0"/>
          </a:p>
        </p:txBody>
      </p:sp>
      <p:graphicFrame>
        <p:nvGraphicFramePr>
          <p:cNvPr id="6" name="Table 5"/>
          <p:cNvGraphicFramePr>
            <a:graphicFrameLocks noGrp="1"/>
          </p:cNvGraphicFramePr>
          <p:nvPr>
            <p:extLst>
              <p:ext uri="{D42A27DB-BD31-4B8C-83A1-F6EECF244321}">
                <p14:modId xmlns:p14="http://schemas.microsoft.com/office/powerpoint/2010/main" val="1005396724"/>
              </p:ext>
            </p:extLst>
          </p:nvPr>
        </p:nvGraphicFramePr>
        <p:xfrm>
          <a:off x="8609784" y="3975752"/>
          <a:ext cx="2937046" cy="2042160"/>
        </p:xfrm>
        <a:graphic>
          <a:graphicData uri="http://schemas.openxmlformats.org/drawingml/2006/table">
            <a:tbl>
              <a:tblPr firstRow="1" bandRow="1">
                <a:tableStyleId>{21E4AEA4-8DFA-4A89-87EB-49C32662AFE0}</a:tableStyleId>
              </a:tblPr>
              <a:tblGrid>
                <a:gridCol w="1468523">
                  <a:extLst>
                    <a:ext uri="{9D8B030D-6E8A-4147-A177-3AD203B41FA5}">
                      <a16:colId xmlns:a16="http://schemas.microsoft.com/office/drawing/2014/main" val="20000"/>
                    </a:ext>
                  </a:extLst>
                </a:gridCol>
                <a:gridCol w="1468523">
                  <a:extLst>
                    <a:ext uri="{9D8B030D-6E8A-4147-A177-3AD203B41FA5}">
                      <a16:colId xmlns:a16="http://schemas.microsoft.com/office/drawing/2014/main" val="20001"/>
                    </a:ext>
                  </a:extLst>
                </a:gridCol>
              </a:tblGrid>
              <a:tr h="267422">
                <a:tc gridSpan="2">
                  <a:txBody>
                    <a:bodyPr/>
                    <a:lstStyle/>
                    <a:p>
                      <a:pPr algn="ctr"/>
                      <a:r>
                        <a:rPr lang="en-US" sz="1400" dirty="0"/>
                        <a:t>Major Changes</a:t>
                      </a:r>
                      <a:r>
                        <a:rPr lang="en-US" sz="1400" baseline="0" dirty="0"/>
                        <a:t> In Phase 3</a:t>
                      </a:r>
                      <a:endParaRPr lang="en-US" sz="1400" dirty="0"/>
                    </a:p>
                  </a:txBody>
                  <a:tcPr/>
                </a:tc>
                <a:tc hMerge="1">
                  <a:txBody>
                    <a:bodyPr/>
                    <a:lstStyle/>
                    <a:p>
                      <a:endParaRPr lang="en-US" dirty="0"/>
                    </a:p>
                  </a:txBody>
                  <a:tcPr/>
                </a:tc>
                <a:extLst>
                  <a:ext uri="{0D108BD9-81ED-4DB2-BD59-A6C34878D82A}">
                    <a16:rowId xmlns:a16="http://schemas.microsoft.com/office/drawing/2014/main" val="10000"/>
                  </a:ext>
                </a:extLst>
              </a:tr>
              <a:tr h="267422">
                <a:tc>
                  <a:txBody>
                    <a:bodyPr/>
                    <a:lstStyle/>
                    <a:p>
                      <a:r>
                        <a:rPr lang="en-US" sz="1400" b="1" dirty="0"/>
                        <a:t>Atria </a:t>
                      </a:r>
                    </a:p>
                  </a:txBody>
                  <a:tcPr/>
                </a:tc>
                <a:tc>
                  <a:txBody>
                    <a:bodyPr/>
                    <a:lstStyle/>
                    <a:p>
                      <a:r>
                        <a:rPr lang="en-US" sz="1400" dirty="0"/>
                        <a:t>Systole</a:t>
                      </a:r>
                    </a:p>
                  </a:txBody>
                  <a:tcPr/>
                </a:tc>
                <a:extLst>
                  <a:ext uri="{0D108BD9-81ED-4DB2-BD59-A6C34878D82A}">
                    <a16:rowId xmlns:a16="http://schemas.microsoft.com/office/drawing/2014/main" val="10001"/>
                  </a:ext>
                </a:extLst>
              </a:tr>
              <a:tr h="267422">
                <a:tc>
                  <a:txBody>
                    <a:bodyPr/>
                    <a:lstStyle/>
                    <a:p>
                      <a:r>
                        <a:rPr lang="en-US" sz="1400" b="1" dirty="0"/>
                        <a:t>Ventricle </a:t>
                      </a:r>
                    </a:p>
                  </a:txBody>
                  <a:tcPr/>
                </a:tc>
                <a:tc>
                  <a:txBody>
                    <a:bodyPr/>
                    <a:lstStyle/>
                    <a:p>
                      <a:r>
                        <a:rPr lang="en-US" sz="1400" dirty="0"/>
                        <a:t>Diastole</a:t>
                      </a:r>
                    </a:p>
                  </a:txBody>
                  <a:tcPr/>
                </a:tc>
                <a:extLst>
                  <a:ext uri="{0D108BD9-81ED-4DB2-BD59-A6C34878D82A}">
                    <a16:rowId xmlns:a16="http://schemas.microsoft.com/office/drawing/2014/main" val="10002"/>
                  </a:ext>
                </a:extLst>
              </a:tr>
              <a:tr h="267422">
                <a:tc>
                  <a:txBody>
                    <a:bodyPr/>
                    <a:lstStyle/>
                    <a:p>
                      <a:r>
                        <a:rPr lang="en-US" sz="1400" b="1" dirty="0"/>
                        <a:t>AV Valves </a:t>
                      </a:r>
                    </a:p>
                  </a:txBody>
                  <a:tcPr/>
                </a:tc>
                <a:tc>
                  <a:txBody>
                    <a:bodyPr/>
                    <a:lstStyle/>
                    <a:p>
                      <a:r>
                        <a:rPr lang="en-US" sz="1400" dirty="0"/>
                        <a:t>Opened </a:t>
                      </a:r>
                    </a:p>
                  </a:txBody>
                  <a:tcPr/>
                </a:tc>
                <a:extLst>
                  <a:ext uri="{0D108BD9-81ED-4DB2-BD59-A6C34878D82A}">
                    <a16:rowId xmlns:a16="http://schemas.microsoft.com/office/drawing/2014/main" val="10003"/>
                  </a:ext>
                </a:extLst>
              </a:tr>
              <a:tr h="454617">
                <a:tc>
                  <a:txBody>
                    <a:bodyPr/>
                    <a:lstStyle/>
                    <a:p>
                      <a:r>
                        <a:rPr lang="en-US" sz="1400" b="1" dirty="0"/>
                        <a:t>Semilunar Valves </a:t>
                      </a:r>
                    </a:p>
                  </a:txBody>
                  <a:tcPr/>
                </a:tc>
                <a:tc>
                  <a:txBody>
                    <a:bodyPr/>
                    <a:lstStyle/>
                    <a:p>
                      <a:r>
                        <a:rPr lang="en-US" sz="1400" dirty="0"/>
                        <a:t>Closed</a:t>
                      </a:r>
                    </a:p>
                  </a:txBody>
                  <a:tcPr/>
                </a:tc>
                <a:extLst>
                  <a:ext uri="{0D108BD9-81ED-4DB2-BD59-A6C34878D82A}">
                    <a16:rowId xmlns:a16="http://schemas.microsoft.com/office/drawing/2014/main" val="10004"/>
                  </a:ext>
                </a:extLst>
              </a:tr>
              <a:tr h="267422">
                <a:tc>
                  <a:txBody>
                    <a:bodyPr/>
                    <a:lstStyle/>
                    <a:p>
                      <a:r>
                        <a:rPr lang="en-US" sz="1400" b="1" dirty="0"/>
                        <a:t>ECG</a:t>
                      </a:r>
                    </a:p>
                  </a:txBody>
                  <a:tcPr/>
                </a:tc>
                <a:tc>
                  <a:txBody>
                    <a:bodyPr/>
                    <a:lstStyle/>
                    <a:p>
                      <a:r>
                        <a:rPr lang="en-US" sz="1400" dirty="0"/>
                        <a:t>P wave</a:t>
                      </a:r>
                    </a:p>
                  </a:txBody>
                  <a:tcPr/>
                </a:tc>
                <a:extLst>
                  <a:ext uri="{0D108BD9-81ED-4DB2-BD59-A6C34878D82A}">
                    <a16:rowId xmlns:a16="http://schemas.microsoft.com/office/drawing/2014/main" val="10005"/>
                  </a:ext>
                </a:extLst>
              </a:tr>
            </a:tbl>
          </a:graphicData>
        </a:graphic>
      </p:graphicFrame>
      <p:sp>
        <p:nvSpPr>
          <p:cNvPr id="7" name="Rectangle 6"/>
          <p:cNvSpPr/>
          <p:nvPr/>
        </p:nvSpPr>
        <p:spPr>
          <a:xfrm>
            <a:off x="670218" y="5540858"/>
            <a:ext cx="8475719" cy="954107"/>
          </a:xfrm>
          <a:prstGeom prst="rect">
            <a:avLst/>
          </a:prstGeom>
        </p:spPr>
        <p:txBody>
          <a:bodyPr wrap="square">
            <a:spAutoFit/>
          </a:bodyPr>
          <a:lstStyle/>
          <a:p>
            <a:pPr marL="342900" indent="-342900" algn="just">
              <a:buFont typeface="Arial" charset="0"/>
              <a:buChar char="•"/>
            </a:pPr>
            <a:r>
              <a:rPr lang="en-US" altLang="en-US" sz="1400" dirty="0">
                <a:solidFill>
                  <a:srgbClr val="DDE9EC">
                    <a:lumMod val="50000"/>
                  </a:srgbClr>
                </a:solidFill>
                <a:sym typeface="Wingdings"/>
              </a:rPr>
              <a:t>At the end of this phase EDV is achieved (110-130 mL) Ventricular diastole is finished here </a:t>
            </a:r>
          </a:p>
          <a:p>
            <a:pPr algn="just"/>
            <a:endParaRPr lang="en-US" altLang="en-US" sz="1200" dirty="0">
              <a:solidFill>
                <a:srgbClr val="DDE9EC">
                  <a:lumMod val="50000"/>
                </a:srgbClr>
              </a:solidFill>
              <a:sym typeface="Wingdings"/>
            </a:endParaRPr>
          </a:p>
          <a:p>
            <a:pPr marL="342900" indent="-342900" algn="just">
              <a:buFont typeface="Arial" charset="0"/>
              <a:buChar char="•"/>
            </a:pPr>
            <a:r>
              <a:rPr lang="en-US" altLang="en-US" sz="1400" dirty="0">
                <a:solidFill>
                  <a:srgbClr val="DDE9EC">
                    <a:lumMod val="50000"/>
                  </a:srgbClr>
                </a:solidFill>
                <a:sym typeface="Wingdings"/>
              </a:rPr>
              <a:t>In this phase aortic pressure reaches its minimum value which is 80 atm </a:t>
            </a:r>
          </a:p>
          <a:p>
            <a:pPr algn="just"/>
            <a:endParaRPr lang="en-US" altLang="en-US" sz="1600" dirty="0">
              <a:solidFill>
                <a:srgbClr val="DDE9EC">
                  <a:lumMod val="50000"/>
                </a:srgbClr>
              </a:solidFill>
              <a:sym typeface="Wingdings"/>
            </a:endParaRPr>
          </a:p>
        </p:txBody>
      </p:sp>
      <p:sp>
        <p:nvSpPr>
          <p:cNvPr id="8" name="Rectangle 7"/>
          <p:cNvSpPr/>
          <p:nvPr/>
        </p:nvSpPr>
        <p:spPr>
          <a:xfrm>
            <a:off x="8110636" y="4178895"/>
            <a:ext cx="3597560" cy="2034381"/>
          </a:xfrm>
          <a:prstGeom prst="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372" t="1978" r="75018" b="62599"/>
          <a:stretch/>
        </p:blipFill>
        <p:spPr bwMode="auto">
          <a:xfrm>
            <a:off x="10806268" y="294515"/>
            <a:ext cx="740562" cy="740562"/>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Slide Number Placeholder 2"/>
          <p:cNvSpPr txBox="1">
            <a:spLocks/>
          </p:cNvSpPr>
          <p:nvPr/>
        </p:nvSpPr>
        <p:spPr>
          <a:xfrm>
            <a:off x="816669" y="6356350"/>
            <a:ext cx="2640913" cy="365760"/>
          </a:xfrm>
          <a:prstGeom prst="rect">
            <a:avLst/>
          </a:prstGeom>
        </p:spPr>
        <p:txBody>
          <a:bodyPr vert="horz" lIns="101590" tIns="50795" rIns="101590" bIns="50795"/>
          <a:lstStyle>
            <a:defPPr>
              <a:defRPr lang="en-US"/>
            </a:defPPr>
            <a:lvl1pPr marL="0" algn="l" defTabSz="1015898" rtl="0" eaLnBrk="1" latinLnBrk="0" hangingPunct="1">
              <a:defRPr kumimoji="0" sz="1600" kern="1200">
                <a:solidFill>
                  <a:schemeClr val="tx2"/>
                </a:solidFill>
                <a:latin typeface="+mn-lt"/>
                <a:ea typeface="+mn-ea"/>
                <a:cs typeface="+mn-cs"/>
              </a:defRPr>
            </a:lvl1pPr>
            <a:lvl2pPr marL="507949" algn="l" defTabSz="1015898" rtl="0" eaLnBrk="1" latinLnBrk="0" hangingPunct="1">
              <a:defRPr sz="2000" kern="1200">
                <a:solidFill>
                  <a:schemeClr val="tx1"/>
                </a:solidFill>
                <a:latin typeface="+mn-lt"/>
                <a:ea typeface="+mn-ea"/>
                <a:cs typeface="+mn-cs"/>
              </a:defRPr>
            </a:lvl2pPr>
            <a:lvl3pPr marL="1015898" algn="l" defTabSz="1015898" rtl="0" eaLnBrk="1" latinLnBrk="0" hangingPunct="1">
              <a:defRPr sz="2000" kern="1200">
                <a:solidFill>
                  <a:schemeClr val="tx1"/>
                </a:solidFill>
                <a:latin typeface="+mn-lt"/>
                <a:ea typeface="+mn-ea"/>
                <a:cs typeface="+mn-cs"/>
              </a:defRPr>
            </a:lvl3pPr>
            <a:lvl4pPr marL="1523848" algn="l" defTabSz="1015898" rtl="0" eaLnBrk="1" latinLnBrk="0" hangingPunct="1">
              <a:defRPr sz="2000" kern="1200">
                <a:solidFill>
                  <a:schemeClr val="tx1"/>
                </a:solidFill>
                <a:latin typeface="+mn-lt"/>
                <a:ea typeface="+mn-ea"/>
                <a:cs typeface="+mn-cs"/>
              </a:defRPr>
            </a:lvl4pPr>
            <a:lvl5pPr marL="2031797" algn="l" defTabSz="1015898" rtl="0" eaLnBrk="1" latinLnBrk="0" hangingPunct="1">
              <a:defRPr sz="2000" kern="1200">
                <a:solidFill>
                  <a:schemeClr val="tx1"/>
                </a:solidFill>
                <a:latin typeface="+mn-lt"/>
                <a:ea typeface="+mn-ea"/>
                <a:cs typeface="+mn-cs"/>
              </a:defRPr>
            </a:lvl5pPr>
            <a:lvl6pPr marL="2539746" algn="l" defTabSz="1015898" rtl="0" eaLnBrk="1" latinLnBrk="0" hangingPunct="1">
              <a:defRPr sz="2000" kern="1200">
                <a:solidFill>
                  <a:schemeClr val="tx1"/>
                </a:solidFill>
                <a:latin typeface="+mn-lt"/>
                <a:ea typeface="+mn-ea"/>
                <a:cs typeface="+mn-cs"/>
              </a:defRPr>
            </a:lvl6pPr>
            <a:lvl7pPr marL="3047695" algn="l" defTabSz="1015898" rtl="0" eaLnBrk="1" latinLnBrk="0" hangingPunct="1">
              <a:defRPr sz="2000" kern="1200">
                <a:solidFill>
                  <a:schemeClr val="tx1"/>
                </a:solidFill>
                <a:latin typeface="+mn-lt"/>
                <a:ea typeface="+mn-ea"/>
                <a:cs typeface="+mn-cs"/>
              </a:defRPr>
            </a:lvl7pPr>
            <a:lvl8pPr marL="3555644" algn="l" defTabSz="1015898" rtl="0" eaLnBrk="1" latinLnBrk="0" hangingPunct="1">
              <a:defRPr sz="2000" kern="1200">
                <a:solidFill>
                  <a:schemeClr val="tx1"/>
                </a:solidFill>
                <a:latin typeface="+mn-lt"/>
                <a:ea typeface="+mn-ea"/>
                <a:cs typeface="+mn-cs"/>
              </a:defRPr>
            </a:lvl8pPr>
            <a:lvl9pPr marL="4063594" algn="l" defTabSz="1015898" rtl="0" eaLnBrk="1" latinLnBrk="0" hangingPunct="1">
              <a:defRPr sz="2000" kern="1200">
                <a:solidFill>
                  <a:schemeClr val="tx1"/>
                </a:solidFill>
                <a:latin typeface="+mn-lt"/>
                <a:ea typeface="+mn-ea"/>
                <a:cs typeface="+mn-cs"/>
              </a:defRPr>
            </a:lvl9pPr>
          </a:lstStyle>
          <a:p>
            <a:r>
              <a:rPr lang="en-US" dirty="0"/>
              <a:t>13</a:t>
            </a:r>
          </a:p>
        </p:txBody>
      </p:sp>
    </p:spTree>
    <p:extLst>
      <p:ext uri="{BB962C8B-B14F-4D97-AF65-F5344CB8AC3E}">
        <p14:creationId xmlns:p14="http://schemas.microsoft.com/office/powerpoint/2010/main" val="5317084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pPr/>
              <a:t>14</a:t>
            </a:fld>
            <a:endParaRPr lang="en-US" dirty="0"/>
          </a:p>
        </p:txBody>
      </p:sp>
      <p:sp>
        <p:nvSpPr>
          <p:cNvPr id="5" name="Title 1"/>
          <p:cNvSpPr>
            <a:spLocks noGrp="1"/>
          </p:cNvSpPr>
          <p:nvPr>
            <p:ph type="title"/>
          </p:nvPr>
        </p:nvSpPr>
        <p:spPr>
          <a:xfrm>
            <a:off x="609461" y="152400"/>
            <a:ext cx="9517399" cy="990600"/>
          </a:xfrm>
        </p:spPr>
        <p:txBody>
          <a:bodyPr>
            <a:normAutofit/>
          </a:bodyPr>
          <a:lstStyle/>
          <a:p>
            <a:r>
              <a:rPr lang="en-US" sz="3200" dirty="0"/>
              <a:t>Effect of Atrial Contraction on Ventricle Filling </a:t>
            </a:r>
          </a:p>
        </p:txBody>
      </p:sp>
      <p:pic>
        <p:nvPicPr>
          <p:cNvPr id="6" name="Picture 4" descr="D:\Lecture 5\atrfil.jpg"/>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val="0"/>
              </a:ext>
            </a:extLst>
          </a:blip>
          <a:srcRect l="1" r="-3037" b="49607"/>
          <a:stretch/>
        </p:blipFill>
        <p:spPr bwMode="auto">
          <a:xfrm>
            <a:off x="874633" y="3952424"/>
            <a:ext cx="4928966" cy="2171142"/>
          </a:xfrm>
          <a:prstGeom prst="rect">
            <a:avLst/>
          </a:prstGeom>
          <a:noFill/>
          <a:ln>
            <a:noFill/>
          </a:ln>
          <a:extLst/>
        </p:spPr>
        <p:style>
          <a:lnRef idx="0">
            <a:scrgbClr r="0" g="0" b="0"/>
          </a:lnRef>
          <a:fillRef idx="0">
            <a:scrgbClr r="0" g="0" b="0"/>
          </a:fillRef>
          <a:effectRef idx="0">
            <a:scrgbClr r="0" g="0" b="0"/>
          </a:effectRef>
          <a:fontRef idx="minor">
            <a:schemeClr val="dk1"/>
          </a:fontRef>
        </p:style>
      </p:pic>
      <p:sp>
        <p:nvSpPr>
          <p:cNvPr id="8" name="Rectangle 7"/>
          <p:cNvSpPr/>
          <p:nvPr/>
        </p:nvSpPr>
        <p:spPr>
          <a:xfrm>
            <a:off x="1015205" y="5037995"/>
            <a:ext cx="585417" cy="400110"/>
          </a:xfrm>
          <a:prstGeom prst="rect">
            <a:avLst/>
          </a:prstGeom>
        </p:spPr>
        <p:txBody>
          <a:bodyPr wrap="none">
            <a:spAutoFit/>
          </a:bodyPr>
          <a:lstStyle/>
          <a:p>
            <a:r>
              <a:rPr lang="en-GB">
                <a:solidFill>
                  <a:schemeClr val="accent1"/>
                </a:solidFill>
                <a:cs typeface="Calibri" pitchFamily="34" charset="0"/>
              </a:rPr>
              <a:t>ESV</a:t>
            </a:r>
            <a:endParaRPr lang="en-GB" dirty="0">
              <a:solidFill>
                <a:schemeClr val="accent1"/>
              </a:solidFill>
              <a:cs typeface="Calibri" pitchFamily="34" charset="0"/>
            </a:endParaRPr>
          </a:p>
        </p:txBody>
      </p:sp>
      <p:sp>
        <p:nvSpPr>
          <p:cNvPr id="11" name="TextBox 10"/>
          <p:cNvSpPr txBox="1"/>
          <p:nvPr/>
        </p:nvSpPr>
        <p:spPr>
          <a:xfrm>
            <a:off x="3484979" y="3956388"/>
            <a:ext cx="648191" cy="400110"/>
          </a:xfrm>
          <a:prstGeom prst="rect">
            <a:avLst/>
          </a:prstGeom>
          <a:noFill/>
        </p:spPr>
        <p:txBody>
          <a:bodyPr wrap="none" rtlCol="0">
            <a:spAutoFit/>
          </a:bodyPr>
          <a:lstStyle/>
          <a:p>
            <a:r>
              <a:rPr lang="en-US"/>
              <a:t>EDV</a:t>
            </a:r>
          </a:p>
        </p:txBody>
      </p:sp>
      <p:pic>
        <p:nvPicPr>
          <p:cNvPr id="12" name="Picture 4" descr="D:\Lecture 5\atrfil.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t="53221" r="-1368"/>
          <a:stretch/>
        </p:blipFill>
        <p:spPr bwMode="auto">
          <a:xfrm>
            <a:off x="6779429" y="3959530"/>
            <a:ext cx="4842111" cy="2164036"/>
          </a:xfrm>
          <a:prstGeom prst="rect">
            <a:avLst/>
          </a:prstGeom>
          <a:extLst/>
        </p:spPr>
        <p:style>
          <a:lnRef idx="0">
            <a:scrgbClr r="0" g="0" b="0"/>
          </a:lnRef>
          <a:fillRef idx="0">
            <a:scrgbClr r="0" g="0" b="0"/>
          </a:fillRef>
          <a:effectRef idx="0">
            <a:scrgbClr r="0" g="0" b="0"/>
          </a:effectRef>
          <a:fontRef idx="minor">
            <a:schemeClr val="dk1"/>
          </a:fontRef>
        </p:style>
      </p:pic>
      <p:sp>
        <p:nvSpPr>
          <p:cNvPr id="14" name="Rectangle 13"/>
          <p:cNvSpPr/>
          <p:nvPr/>
        </p:nvSpPr>
        <p:spPr>
          <a:xfrm>
            <a:off x="1015204" y="1484784"/>
            <a:ext cx="4788395" cy="400110"/>
          </a:xfrm>
          <a:prstGeom prst="rect">
            <a:avLst/>
          </a:prstGeom>
        </p:spPr>
        <p:txBody>
          <a:bodyPr wrap="square">
            <a:spAutoFit/>
          </a:bodyPr>
          <a:lstStyle/>
          <a:p>
            <a:pPr algn="ctr"/>
            <a:r>
              <a:rPr lang="en-GB" u="sng">
                <a:cs typeface="Calibri" pitchFamily="34" charset="0"/>
              </a:rPr>
              <a:t>At Rest</a:t>
            </a:r>
            <a:endParaRPr lang="en-US" u="sng" dirty="0"/>
          </a:p>
        </p:txBody>
      </p:sp>
      <p:cxnSp>
        <p:nvCxnSpPr>
          <p:cNvPr id="16" name="Straight Arrow Connector 15"/>
          <p:cNvCxnSpPr/>
          <p:nvPr/>
        </p:nvCxnSpPr>
        <p:spPr>
          <a:xfrm>
            <a:off x="1600622" y="5238050"/>
            <a:ext cx="299838" cy="0"/>
          </a:xfrm>
          <a:prstGeom prst="straightConnector1">
            <a:avLst/>
          </a:prstGeom>
          <a:ln w="34925">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H="1">
            <a:off x="3484979" y="4356498"/>
            <a:ext cx="324095" cy="0"/>
          </a:xfrm>
          <a:prstGeom prst="straightConnector1">
            <a:avLst/>
          </a:prstGeom>
          <a:ln w="317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 name="Rectangle 19"/>
          <p:cNvSpPr/>
          <p:nvPr/>
        </p:nvSpPr>
        <p:spPr>
          <a:xfrm>
            <a:off x="874633" y="2136427"/>
            <a:ext cx="5069535" cy="1323439"/>
          </a:xfrm>
          <a:prstGeom prst="rect">
            <a:avLst/>
          </a:prstGeom>
        </p:spPr>
        <p:txBody>
          <a:bodyPr wrap="square">
            <a:spAutoFit/>
          </a:bodyPr>
          <a:lstStyle/>
          <a:p>
            <a:pPr>
              <a:buClr>
                <a:schemeClr val="accent2"/>
              </a:buClr>
            </a:pPr>
            <a:r>
              <a:rPr lang="en-GB" dirty="0">
                <a:cs typeface="Calibri" pitchFamily="34" charset="0"/>
              </a:rPr>
              <a:t>Atrial contraction adds little extra blood to the ventricles.</a:t>
            </a:r>
          </a:p>
          <a:p>
            <a:pPr>
              <a:buClr>
                <a:schemeClr val="accent2"/>
              </a:buClr>
            </a:pPr>
            <a:r>
              <a:rPr lang="en-GB" dirty="0">
                <a:solidFill>
                  <a:srgbClr val="DDE9EC">
                    <a:lumMod val="50000"/>
                  </a:srgbClr>
                </a:solidFill>
              </a:rPr>
              <a:t>At rest, </a:t>
            </a:r>
            <a:r>
              <a:rPr lang="en-US" dirty="0">
                <a:solidFill>
                  <a:srgbClr val="DDE9EC">
                    <a:lumMod val="50000"/>
                  </a:srgbClr>
                </a:solidFill>
              </a:rPr>
              <a:t>a</a:t>
            </a:r>
            <a:r>
              <a:rPr lang="en-US" altLang="en-US" dirty="0">
                <a:solidFill>
                  <a:srgbClr val="DDE9EC">
                    <a:lumMod val="50000"/>
                  </a:srgbClr>
                </a:solidFill>
              </a:rPr>
              <a:t>trial systole is not important (only important during exercise) </a:t>
            </a:r>
            <a:endParaRPr lang="en-US" dirty="0">
              <a:solidFill>
                <a:srgbClr val="DDE9EC">
                  <a:lumMod val="50000"/>
                </a:srgbClr>
              </a:solidFill>
            </a:endParaRPr>
          </a:p>
        </p:txBody>
      </p:sp>
      <p:sp>
        <p:nvSpPr>
          <p:cNvPr id="21" name="TextBox 20"/>
          <p:cNvSpPr txBox="1"/>
          <p:nvPr/>
        </p:nvSpPr>
        <p:spPr>
          <a:xfrm>
            <a:off x="6751332" y="1484784"/>
            <a:ext cx="4870208" cy="400110"/>
          </a:xfrm>
          <a:prstGeom prst="rect">
            <a:avLst/>
          </a:prstGeom>
          <a:noFill/>
        </p:spPr>
        <p:txBody>
          <a:bodyPr wrap="square" rtlCol="0">
            <a:spAutoFit/>
          </a:bodyPr>
          <a:lstStyle/>
          <a:p>
            <a:pPr algn="ctr"/>
            <a:r>
              <a:rPr lang="en-US" u="sng" dirty="0"/>
              <a:t>During Exercise</a:t>
            </a:r>
          </a:p>
        </p:txBody>
      </p:sp>
      <p:sp>
        <p:nvSpPr>
          <p:cNvPr id="22" name="Content Placeholder 3"/>
          <p:cNvSpPr txBox="1">
            <a:spLocks/>
          </p:cNvSpPr>
          <p:nvPr/>
        </p:nvSpPr>
        <p:spPr>
          <a:xfrm>
            <a:off x="6661836" y="2132856"/>
            <a:ext cx="5049200" cy="4937760"/>
          </a:xfrm>
          <a:prstGeom prst="rect">
            <a:avLst/>
          </a:prstGeom>
        </p:spPr>
        <p:txBody>
          <a:bodyPr vert="horz" lIns="101590" tIns="50795" rIns="101590" bIns="50795">
            <a:normAutofit/>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marL="0" indent="0" defTabSz="914400">
              <a:buNone/>
            </a:pPr>
            <a:r>
              <a:rPr lang="en-US" sz="2000" dirty="0">
                <a:cs typeface="Calibri" pitchFamily="34" charset="0"/>
              </a:rPr>
              <a:t>When the heart rate is high, </a:t>
            </a:r>
            <a:r>
              <a:rPr lang="en-US" sz="2000" dirty="0">
                <a:solidFill>
                  <a:srgbClr val="FF0000"/>
                </a:solidFill>
                <a:cs typeface="Calibri" pitchFamily="34" charset="0"/>
              </a:rPr>
              <a:t>ventricle filling time is reduced. </a:t>
            </a:r>
            <a:r>
              <a:rPr lang="en-US" sz="2000" dirty="0">
                <a:solidFill>
                  <a:schemeClr val="tx1">
                    <a:lumMod val="50000"/>
                    <a:lumOff val="50000"/>
                  </a:schemeClr>
                </a:solidFill>
                <a:cs typeface="Calibri" pitchFamily="34" charset="0"/>
              </a:rPr>
              <a:t>(during exercise)</a:t>
            </a:r>
            <a:endParaRPr lang="en-US" sz="2000" dirty="0">
              <a:cs typeface="Calibri" pitchFamily="34" charset="0"/>
            </a:endParaRPr>
          </a:p>
          <a:p>
            <a:pPr marL="0" indent="0" defTabSz="914400">
              <a:buNone/>
            </a:pPr>
            <a:r>
              <a:rPr lang="en-GB" sz="2000" dirty="0">
                <a:cs typeface="Calibri" pitchFamily="34" charset="0"/>
              </a:rPr>
              <a:t>During exercise, atrial contraction adds a substantial amount of blood to the ventricles. </a:t>
            </a:r>
            <a:r>
              <a:rPr lang="en-GB" sz="2000" dirty="0">
                <a:solidFill>
                  <a:srgbClr val="B2B2B2"/>
                </a:solidFill>
                <a:cs typeface="Calibri" pitchFamily="34" charset="0"/>
              </a:rPr>
              <a:t>(Extra volume adds up)</a:t>
            </a:r>
            <a:endParaRPr lang="en-GB" sz="2000" dirty="0">
              <a:cs typeface="Calibri" pitchFamily="34" charset="0"/>
            </a:endParaRPr>
          </a:p>
          <a:p>
            <a:pPr defTabSz="914400"/>
            <a:endParaRPr lang="en-US" dirty="0"/>
          </a:p>
        </p:txBody>
      </p:sp>
      <p:sp>
        <p:nvSpPr>
          <p:cNvPr id="17" name="Slide Number Placeholder 2"/>
          <p:cNvSpPr txBox="1">
            <a:spLocks/>
          </p:cNvSpPr>
          <p:nvPr/>
        </p:nvSpPr>
        <p:spPr>
          <a:xfrm>
            <a:off x="2638028" y="6375608"/>
            <a:ext cx="10771599" cy="365760"/>
          </a:xfrm>
          <a:prstGeom prst="rect">
            <a:avLst/>
          </a:prstGeom>
        </p:spPr>
        <p:txBody>
          <a:bodyPr vert="horz" lIns="101590" tIns="50795" rIns="101590" bIns="50795"/>
          <a:lstStyle>
            <a:defPPr>
              <a:defRPr lang="en-US"/>
            </a:defPPr>
            <a:lvl1pPr marL="0" algn="l" defTabSz="1015898" rtl="0" eaLnBrk="1" latinLnBrk="0" hangingPunct="1">
              <a:defRPr kumimoji="0" sz="1600" kern="1200">
                <a:solidFill>
                  <a:schemeClr val="tx2"/>
                </a:solidFill>
                <a:latin typeface="+mn-lt"/>
                <a:ea typeface="+mn-ea"/>
                <a:cs typeface="+mn-cs"/>
              </a:defRPr>
            </a:lvl1pPr>
            <a:lvl2pPr marL="507949" algn="l" defTabSz="1015898" rtl="0" eaLnBrk="1" latinLnBrk="0" hangingPunct="1">
              <a:defRPr sz="2000" kern="1200">
                <a:solidFill>
                  <a:schemeClr val="tx1"/>
                </a:solidFill>
                <a:latin typeface="+mn-lt"/>
                <a:ea typeface="+mn-ea"/>
                <a:cs typeface="+mn-cs"/>
              </a:defRPr>
            </a:lvl2pPr>
            <a:lvl3pPr marL="1015898" algn="l" defTabSz="1015898" rtl="0" eaLnBrk="1" latinLnBrk="0" hangingPunct="1">
              <a:defRPr sz="2000" kern="1200">
                <a:solidFill>
                  <a:schemeClr val="tx1"/>
                </a:solidFill>
                <a:latin typeface="+mn-lt"/>
                <a:ea typeface="+mn-ea"/>
                <a:cs typeface="+mn-cs"/>
              </a:defRPr>
            </a:lvl3pPr>
            <a:lvl4pPr marL="1523848" algn="l" defTabSz="1015898" rtl="0" eaLnBrk="1" latinLnBrk="0" hangingPunct="1">
              <a:defRPr sz="2000" kern="1200">
                <a:solidFill>
                  <a:schemeClr val="tx1"/>
                </a:solidFill>
                <a:latin typeface="+mn-lt"/>
                <a:ea typeface="+mn-ea"/>
                <a:cs typeface="+mn-cs"/>
              </a:defRPr>
            </a:lvl4pPr>
            <a:lvl5pPr marL="2031797" algn="l" defTabSz="1015898" rtl="0" eaLnBrk="1" latinLnBrk="0" hangingPunct="1">
              <a:defRPr sz="2000" kern="1200">
                <a:solidFill>
                  <a:schemeClr val="tx1"/>
                </a:solidFill>
                <a:latin typeface="+mn-lt"/>
                <a:ea typeface="+mn-ea"/>
                <a:cs typeface="+mn-cs"/>
              </a:defRPr>
            </a:lvl5pPr>
            <a:lvl6pPr marL="2539746" algn="l" defTabSz="1015898" rtl="0" eaLnBrk="1" latinLnBrk="0" hangingPunct="1">
              <a:defRPr sz="2000" kern="1200">
                <a:solidFill>
                  <a:schemeClr val="tx1"/>
                </a:solidFill>
                <a:latin typeface="+mn-lt"/>
                <a:ea typeface="+mn-ea"/>
                <a:cs typeface="+mn-cs"/>
              </a:defRPr>
            </a:lvl6pPr>
            <a:lvl7pPr marL="3047695" algn="l" defTabSz="1015898" rtl="0" eaLnBrk="1" latinLnBrk="0" hangingPunct="1">
              <a:defRPr sz="2000" kern="1200">
                <a:solidFill>
                  <a:schemeClr val="tx1"/>
                </a:solidFill>
                <a:latin typeface="+mn-lt"/>
                <a:ea typeface="+mn-ea"/>
                <a:cs typeface="+mn-cs"/>
              </a:defRPr>
            </a:lvl7pPr>
            <a:lvl8pPr marL="3555644" algn="l" defTabSz="1015898" rtl="0" eaLnBrk="1" latinLnBrk="0" hangingPunct="1">
              <a:defRPr sz="2000" kern="1200">
                <a:solidFill>
                  <a:schemeClr val="tx1"/>
                </a:solidFill>
                <a:latin typeface="+mn-lt"/>
                <a:ea typeface="+mn-ea"/>
                <a:cs typeface="+mn-cs"/>
              </a:defRPr>
            </a:lvl8pPr>
            <a:lvl9pPr marL="4063594" algn="l" defTabSz="1015898" rtl="0" eaLnBrk="1" latinLnBrk="0" hangingPunct="1">
              <a:defRPr sz="2000" kern="1200">
                <a:solidFill>
                  <a:schemeClr val="tx1"/>
                </a:solidFill>
                <a:latin typeface="+mn-lt"/>
                <a:ea typeface="+mn-ea"/>
                <a:cs typeface="+mn-cs"/>
              </a:defRPr>
            </a:lvl9pPr>
          </a:lstStyle>
          <a:p>
            <a:pPr defTabSz="914400">
              <a:defRPr/>
            </a:pPr>
            <a:r>
              <a:rPr lang="ar-SA" sz="1400" kern="0" dirty="0">
                <a:solidFill>
                  <a:schemeClr val="bg1">
                    <a:lumMod val="50000"/>
                  </a:schemeClr>
                </a:solidFill>
              </a:rPr>
              <a:t>     اللي لازم تعرفه انه في حالة الراحة ما نحتاج دم ينضخ بكثرة بس في التمرين نحتاج دم اكثر لأنه نبغى اكسجين اكثر </a:t>
            </a:r>
            <a:endParaRPr lang="en-US" sz="1200" kern="0" dirty="0">
              <a:solidFill>
                <a:schemeClr val="bg1">
                  <a:lumMod val="50000"/>
                </a:schemeClr>
              </a:solidFill>
            </a:endParaRPr>
          </a:p>
        </p:txBody>
      </p:sp>
      <p:pic>
        <p:nvPicPr>
          <p:cNvPr id="1229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720112" y="-17367"/>
            <a:ext cx="256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4" name="Straight Connector 3"/>
          <p:cNvCxnSpPr/>
          <p:nvPr/>
        </p:nvCxnSpPr>
        <p:spPr>
          <a:xfrm>
            <a:off x="6220940" y="1412776"/>
            <a:ext cx="17488" cy="47107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6337737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96" y="111478"/>
            <a:ext cx="10969943" cy="990600"/>
          </a:xfrm>
        </p:spPr>
        <p:txBody>
          <a:bodyPr>
            <a:normAutofit/>
          </a:bodyPr>
          <a:lstStyle/>
          <a:p>
            <a:r>
              <a:rPr lang="en-US" sz="3200" dirty="0"/>
              <a:t>(Phase 4</a:t>
            </a:r>
            <a:r>
              <a:rPr lang="en-US" sz="3200" dirty="0">
                <a:sym typeface="Wingdings"/>
              </a:rPr>
              <a:t>): </a:t>
            </a:r>
            <a:r>
              <a:rPr lang="en-US" sz="3200" dirty="0"/>
              <a:t>Isovolumetric Ventricular Contraction </a:t>
            </a:r>
          </a:p>
        </p:txBody>
      </p:sp>
      <p:sp>
        <p:nvSpPr>
          <p:cNvPr id="3" name="Content Placeholder 2"/>
          <p:cNvSpPr>
            <a:spLocks noGrp="1"/>
          </p:cNvSpPr>
          <p:nvPr>
            <p:ph sz="quarter" idx="1"/>
          </p:nvPr>
        </p:nvSpPr>
        <p:spPr>
          <a:xfrm>
            <a:off x="688799" y="1340768"/>
            <a:ext cx="10830940" cy="4937760"/>
          </a:xfrm>
        </p:spPr>
        <p:txBody>
          <a:bodyPr>
            <a:noAutofit/>
          </a:bodyPr>
          <a:lstStyle/>
          <a:p>
            <a:pPr algn="just">
              <a:buClr>
                <a:schemeClr val="tx1">
                  <a:lumMod val="95000"/>
                  <a:lumOff val="5000"/>
                </a:schemeClr>
              </a:buClr>
            </a:pPr>
            <a:r>
              <a:rPr lang="en-GB" altLang="en-US" sz="1600" dirty="0"/>
              <a:t>The impulse passes through the AV node and specialized conduction system to excite the ventricles → ventricular depolarization → QRS complex in the ECG </a:t>
            </a:r>
          </a:p>
          <a:p>
            <a:pPr algn="just">
              <a:buClr>
                <a:schemeClr val="tx1">
                  <a:lumMod val="95000"/>
                  <a:lumOff val="5000"/>
                </a:schemeClr>
              </a:buClr>
              <a:buFont typeface="Courier New" panose="02070309020205020404" pitchFamily="49" charset="0"/>
              <a:buChar char="o"/>
            </a:pPr>
            <a:r>
              <a:rPr lang="en-GB" altLang="en-US" sz="1600" dirty="0"/>
              <a:t>At the beginning of ventricular systole </a:t>
            </a:r>
            <a:r>
              <a:rPr lang="en-US" altLang="en-US" sz="1600" dirty="0"/>
              <a:t>period between closure of AV- vs. &amp; opening of Semilunar- vs. Preceded by ventricular depolarization. Starts with closure of AV- vs.</a:t>
            </a:r>
            <a:endParaRPr lang="en-GB" altLang="en-US" sz="1600" dirty="0"/>
          </a:p>
          <a:p>
            <a:pPr algn="just">
              <a:buClr>
                <a:schemeClr val="tx1">
                  <a:lumMod val="95000"/>
                  <a:lumOff val="5000"/>
                </a:schemeClr>
              </a:buClr>
              <a:buFont typeface="Courier New" panose="02070309020205020404" pitchFamily="49" charset="0"/>
              <a:buChar char="o"/>
            </a:pPr>
            <a:r>
              <a:rPr lang="en-GB" altLang="en-US" sz="1600" dirty="0"/>
              <a:t>This is followed by ventricular contraction → ventricular pressure immediately exceeds atrial pressure → The AV valve is closed →  </a:t>
            </a:r>
            <a:r>
              <a:rPr lang="en-GB" altLang="en-US" sz="1600" dirty="0">
                <a:solidFill>
                  <a:srgbClr val="FF0000"/>
                </a:solidFill>
              </a:rPr>
              <a:t>1</a:t>
            </a:r>
            <a:r>
              <a:rPr lang="en-GB" altLang="en-US" sz="1600" baseline="30000" dirty="0">
                <a:solidFill>
                  <a:srgbClr val="FF0000"/>
                </a:solidFill>
              </a:rPr>
              <a:t>st</a:t>
            </a:r>
            <a:r>
              <a:rPr lang="en-GB" altLang="en-US" sz="1600" dirty="0"/>
              <a:t> heart sound is heard.</a:t>
            </a:r>
          </a:p>
          <a:p>
            <a:pPr algn="just">
              <a:buClr>
                <a:schemeClr val="tx1">
                  <a:lumMod val="95000"/>
                  <a:lumOff val="5000"/>
                </a:schemeClr>
              </a:buClr>
              <a:buFont typeface="Courier New" panose="02070309020205020404" pitchFamily="49" charset="0"/>
              <a:buChar char="o"/>
            </a:pPr>
            <a:r>
              <a:rPr lang="en-GB" altLang="en-US" sz="1600" dirty="0"/>
              <a:t> The aortic valve is still closed.</a:t>
            </a:r>
          </a:p>
          <a:p>
            <a:pPr algn="just">
              <a:buClr>
                <a:schemeClr val="tx1">
                  <a:lumMod val="95000"/>
                  <a:lumOff val="5000"/>
                </a:schemeClr>
              </a:buClr>
              <a:buFont typeface="Courier New" panose="02070309020205020404" pitchFamily="49" charset="0"/>
              <a:buChar char="o"/>
            </a:pPr>
            <a:r>
              <a:rPr lang="en-GB" altLang="en-US" sz="1600" dirty="0"/>
              <a:t> Ventricular pressure must continue to increase before it exceeds aortic pressure to open the aortic valve.</a:t>
            </a:r>
          </a:p>
          <a:p>
            <a:pPr algn="just">
              <a:buClr>
                <a:schemeClr val="tx1">
                  <a:lumMod val="95000"/>
                  <a:lumOff val="5000"/>
                </a:schemeClr>
              </a:buClr>
              <a:buFont typeface="Courier New" panose="02070309020205020404" pitchFamily="49" charset="0"/>
              <a:buChar char="o"/>
            </a:pPr>
            <a:r>
              <a:rPr lang="en-GB" altLang="en-US" sz="1600" dirty="0"/>
              <a:t> Because no blood enters or leaves the ventricle, the ventricular chamber remains at constant volume, and the muscle fibres remain at constant length.</a:t>
            </a:r>
          </a:p>
          <a:p>
            <a:pPr algn="just">
              <a:buClr>
                <a:schemeClr val="tx1">
                  <a:lumMod val="95000"/>
                  <a:lumOff val="5000"/>
                </a:schemeClr>
              </a:buClr>
              <a:buFont typeface="Courier New" panose="02070309020205020404" pitchFamily="49" charset="0"/>
              <a:buChar char="o"/>
            </a:pPr>
            <a:r>
              <a:rPr lang="en-GB" altLang="en-US" sz="1600" dirty="0"/>
              <a:t> This period </a:t>
            </a:r>
            <a:r>
              <a:rPr lang="en-US" sz="1600" dirty="0"/>
              <a:t>lasts about </a:t>
            </a:r>
            <a:r>
              <a:rPr lang="en-US" sz="1600" dirty="0">
                <a:solidFill>
                  <a:srgbClr val="FADA7A">
                    <a:lumMod val="75000"/>
                  </a:srgbClr>
                </a:solidFill>
              </a:rPr>
              <a:t>0.04 - 0.05 s, </a:t>
            </a:r>
            <a:r>
              <a:rPr lang="en-US" sz="1600" dirty="0"/>
              <a:t>until the pressures in the left ventricle exceeds the pressures in the aorta (</a:t>
            </a:r>
            <a:r>
              <a:rPr lang="en-US" sz="1600" dirty="0">
                <a:solidFill>
                  <a:srgbClr val="FADA7A">
                    <a:lumMod val="75000"/>
                  </a:srgbClr>
                </a:solidFill>
              </a:rPr>
              <a:t>80 mm Hg</a:t>
            </a:r>
            <a:r>
              <a:rPr lang="en-US" sz="1600" dirty="0"/>
              <a:t>) and the aortic valve opens.</a:t>
            </a:r>
          </a:p>
          <a:p>
            <a:pPr algn="just">
              <a:buClr>
                <a:schemeClr val="tx1">
                  <a:lumMod val="95000"/>
                  <a:lumOff val="5000"/>
                </a:schemeClr>
              </a:buClr>
              <a:buFont typeface="Courier New" panose="02070309020205020404" pitchFamily="49" charset="0"/>
              <a:buChar char="o"/>
            </a:pPr>
            <a:r>
              <a:rPr lang="en-US" sz="1600" dirty="0"/>
              <a:t> During isovolumetric contraction, the AV valves bulge into the atria, causing a small but sharp rise in atrial pressure </a:t>
            </a:r>
            <a:r>
              <a:rPr lang="en-US" sz="1600" dirty="0">
                <a:cs typeface="Calibri"/>
              </a:rPr>
              <a:t>→ </a:t>
            </a:r>
            <a:r>
              <a:rPr lang="en-US" sz="1600" i="1" dirty="0">
                <a:cs typeface="Calibri"/>
              </a:rPr>
              <a:t>c</a:t>
            </a:r>
            <a:r>
              <a:rPr lang="en-US" sz="1600" dirty="0">
                <a:cs typeface="Calibri"/>
              </a:rPr>
              <a:t> wave in the atrial pressure curve (will be explained later)</a:t>
            </a:r>
            <a:endParaRPr lang="en-US" sz="1600" dirty="0"/>
          </a:p>
          <a:p>
            <a:pPr algn="just">
              <a:buClr>
                <a:schemeClr val="tx1">
                  <a:lumMod val="95000"/>
                  <a:lumOff val="5000"/>
                </a:schemeClr>
              </a:buClr>
              <a:buFont typeface="Courier New" panose="02070309020205020404" pitchFamily="49" charset="0"/>
              <a:buChar char="o"/>
            </a:pPr>
            <a:r>
              <a:rPr lang="en-US" altLang="en-US" sz="1600" dirty="0">
                <a:solidFill>
                  <a:srgbClr val="FF0000"/>
                </a:solidFill>
              </a:rPr>
              <a:t> </a:t>
            </a:r>
            <a:r>
              <a:rPr lang="en-US" sz="1600" dirty="0">
                <a:solidFill>
                  <a:srgbClr val="FF0000"/>
                </a:solidFill>
              </a:rPr>
              <a:t>Aortic pressure is still ↓</a:t>
            </a:r>
            <a:r>
              <a:rPr lang="en-US" sz="1600" dirty="0"/>
              <a:t>.</a:t>
            </a:r>
            <a:endParaRPr lang="ar-SA" sz="1600" dirty="0"/>
          </a:p>
          <a:p>
            <a:pPr algn="just"/>
            <a:r>
              <a:rPr lang="en-US" sz="1600" dirty="0"/>
              <a:t>Ventricular pressure ↑.</a:t>
            </a:r>
          </a:p>
          <a:p>
            <a:pPr algn="just">
              <a:buClr>
                <a:srgbClr val="99FF33"/>
              </a:buClr>
            </a:pPr>
            <a:endParaRPr lang="en-GB" altLang="en-US" sz="1600" dirty="0"/>
          </a:p>
          <a:p>
            <a:pPr algn="just">
              <a:buFont typeface="Courier New" panose="02070309020205020404" pitchFamily="49" charset="0"/>
              <a:buChar char="o"/>
            </a:pPr>
            <a:endParaRPr lang="en-US" sz="1600" dirty="0">
              <a:ea typeface="Malgun Gothic Semilight" panose="020B0502040204020203" pitchFamily="34" charset="-128"/>
              <a:cs typeface="Arabic Typesetting" panose="03020402040406030203" pitchFamily="66" charset="-78"/>
            </a:endParaRPr>
          </a:p>
          <a:p>
            <a:pPr algn="just">
              <a:buFont typeface="Courier New" panose="02070309020205020404" pitchFamily="49" charset="0"/>
              <a:buChar char="o"/>
            </a:pPr>
            <a:endParaRPr lang="en-US" sz="1600" dirty="0">
              <a:ea typeface="Malgun Gothic Semilight" panose="020B0502040204020203" pitchFamily="34" charset="-128"/>
              <a:cs typeface="Arabic Typesetting" panose="03020402040406030203" pitchFamily="66" charset="-78"/>
            </a:endParaRPr>
          </a:p>
        </p:txBody>
      </p:sp>
      <p:sp>
        <p:nvSpPr>
          <p:cNvPr id="4" name="Slide Number Placeholder 3"/>
          <p:cNvSpPr>
            <a:spLocks noGrp="1"/>
          </p:cNvSpPr>
          <p:nvPr>
            <p:ph type="sldNum" sz="quarter" idx="12"/>
          </p:nvPr>
        </p:nvSpPr>
        <p:spPr/>
        <p:txBody>
          <a:bodyPr/>
          <a:lstStyle/>
          <a:p>
            <a:pPr>
              <a:defRPr/>
            </a:pPr>
            <a:fld id="{4929A69E-7D8F-4515-9605-0315ABD4F316}" type="slidenum">
              <a:rPr lang="en-US" smtClean="0">
                <a:solidFill>
                  <a:srgbClr val="464653"/>
                </a:solidFill>
              </a:rPr>
              <a:pPr>
                <a:defRPr/>
              </a:pPr>
              <a:t>15</a:t>
            </a:fld>
            <a:endParaRPr lang="en-US" dirty="0">
              <a:solidFill>
                <a:srgbClr val="464653"/>
              </a:solidFill>
            </a:endParaRPr>
          </a:p>
        </p:txBody>
      </p:sp>
      <p:pic>
        <p:nvPicPr>
          <p:cNvPr id="10"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30211" r="51486" b="62598"/>
          <a:stretch/>
        </p:blipFill>
        <p:spPr bwMode="auto">
          <a:xfrm>
            <a:off x="10774932" y="185494"/>
            <a:ext cx="744807" cy="842567"/>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0917029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pPr/>
              <a:t>16</a:t>
            </a:fld>
            <a:endParaRPr lang="en-US" dirty="0"/>
          </a:p>
        </p:txBody>
      </p:sp>
      <p:sp>
        <p:nvSpPr>
          <p:cNvPr id="2" name="Title 1"/>
          <p:cNvSpPr>
            <a:spLocks noGrp="1"/>
          </p:cNvSpPr>
          <p:nvPr>
            <p:ph type="title" idx="4294967295"/>
          </p:nvPr>
        </p:nvSpPr>
        <p:spPr>
          <a:xfrm>
            <a:off x="1227258" y="115142"/>
            <a:ext cx="4011116" cy="914400"/>
          </a:xfrm>
        </p:spPr>
        <p:txBody>
          <a:bodyPr>
            <a:normAutofit/>
          </a:bodyPr>
          <a:lstStyle/>
          <a:p>
            <a:pPr algn="ctr"/>
            <a:r>
              <a:rPr lang="en-US" sz="2400"/>
              <a:t>For the previous slide:</a:t>
            </a:r>
            <a:endParaRPr lang="en-US" sz="2400" dirty="0"/>
          </a:p>
        </p:txBody>
      </p:sp>
      <p:graphicFrame>
        <p:nvGraphicFramePr>
          <p:cNvPr id="4" name="Table 3"/>
          <p:cNvGraphicFramePr>
            <a:graphicFrameLocks noGrp="1"/>
          </p:cNvGraphicFramePr>
          <p:nvPr>
            <p:extLst>
              <p:ext uri="{D42A27DB-BD31-4B8C-83A1-F6EECF244321}">
                <p14:modId xmlns:p14="http://schemas.microsoft.com/office/powerpoint/2010/main" val="1930234560"/>
              </p:ext>
            </p:extLst>
          </p:nvPr>
        </p:nvGraphicFramePr>
        <p:xfrm>
          <a:off x="1019273" y="1387687"/>
          <a:ext cx="4499075" cy="2255520"/>
        </p:xfrm>
        <a:graphic>
          <a:graphicData uri="http://schemas.openxmlformats.org/drawingml/2006/table">
            <a:tbl>
              <a:tblPr firstRow="1" bandRow="1">
                <a:tableStyleId>{21E4AEA4-8DFA-4A89-87EB-49C32662AFE0}</a:tableStyleId>
              </a:tblPr>
              <a:tblGrid>
                <a:gridCol w="1866058">
                  <a:extLst>
                    <a:ext uri="{9D8B030D-6E8A-4147-A177-3AD203B41FA5}">
                      <a16:colId xmlns:a16="http://schemas.microsoft.com/office/drawing/2014/main" val="20000"/>
                    </a:ext>
                  </a:extLst>
                </a:gridCol>
                <a:gridCol w="2633017">
                  <a:extLst>
                    <a:ext uri="{9D8B030D-6E8A-4147-A177-3AD203B41FA5}">
                      <a16:colId xmlns:a16="http://schemas.microsoft.com/office/drawing/2014/main" val="20001"/>
                    </a:ext>
                  </a:extLst>
                </a:gridCol>
              </a:tblGrid>
              <a:tr h="244975">
                <a:tc gridSpan="2">
                  <a:txBody>
                    <a:bodyPr/>
                    <a:lstStyle/>
                    <a:p>
                      <a:pPr algn="ctr"/>
                      <a:r>
                        <a:rPr lang="en-US" sz="1600" dirty="0"/>
                        <a:t>Major Changes</a:t>
                      </a:r>
                      <a:r>
                        <a:rPr lang="en-US" sz="1600" baseline="0" dirty="0"/>
                        <a:t> In Phase 4</a:t>
                      </a:r>
                      <a:endParaRPr lang="en-US" sz="1600" dirty="0"/>
                    </a:p>
                  </a:txBody>
                  <a:tcPr/>
                </a:tc>
                <a:tc hMerge="1">
                  <a:txBody>
                    <a:bodyPr/>
                    <a:lstStyle/>
                    <a:p>
                      <a:endParaRPr lang="en-US" dirty="0"/>
                    </a:p>
                  </a:txBody>
                  <a:tcPr/>
                </a:tc>
                <a:extLst>
                  <a:ext uri="{0D108BD9-81ED-4DB2-BD59-A6C34878D82A}">
                    <a16:rowId xmlns:a16="http://schemas.microsoft.com/office/drawing/2014/main" val="10000"/>
                  </a:ext>
                </a:extLst>
              </a:tr>
              <a:tr h="244975">
                <a:tc>
                  <a:txBody>
                    <a:bodyPr/>
                    <a:lstStyle/>
                    <a:p>
                      <a:r>
                        <a:rPr lang="en-US" sz="1600" b="1" dirty="0"/>
                        <a:t>Atria </a:t>
                      </a:r>
                    </a:p>
                  </a:txBody>
                  <a:tcPr/>
                </a:tc>
                <a:tc>
                  <a:txBody>
                    <a:bodyPr/>
                    <a:lstStyle/>
                    <a:p>
                      <a:r>
                        <a:rPr lang="en-US" sz="1600" dirty="0"/>
                        <a:t>Diastole</a:t>
                      </a:r>
                    </a:p>
                  </a:txBody>
                  <a:tcPr/>
                </a:tc>
                <a:extLst>
                  <a:ext uri="{0D108BD9-81ED-4DB2-BD59-A6C34878D82A}">
                    <a16:rowId xmlns:a16="http://schemas.microsoft.com/office/drawing/2014/main" val="10001"/>
                  </a:ext>
                </a:extLst>
              </a:tr>
              <a:tr h="244975">
                <a:tc>
                  <a:txBody>
                    <a:bodyPr/>
                    <a:lstStyle/>
                    <a:p>
                      <a:r>
                        <a:rPr lang="en-US" sz="1600" b="1" dirty="0"/>
                        <a:t>Ventricle </a:t>
                      </a:r>
                    </a:p>
                  </a:txBody>
                  <a:tcPr/>
                </a:tc>
                <a:tc>
                  <a:txBody>
                    <a:bodyPr/>
                    <a:lstStyle/>
                    <a:p>
                      <a:r>
                        <a:rPr lang="en-US" sz="1600" dirty="0"/>
                        <a:t>Systole</a:t>
                      </a:r>
                    </a:p>
                  </a:txBody>
                  <a:tcPr/>
                </a:tc>
                <a:extLst>
                  <a:ext uri="{0D108BD9-81ED-4DB2-BD59-A6C34878D82A}">
                    <a16:rowId xmlns:a16="http://schemas.microsoft.com/office/drawing/2014/main" val="10002"/>
                  </a:ext>
                </a:extLst>
              </a:tr>
              <a:tr h="244975">
                <a:tc>
                  <a:txBody>
                    <a:bodyPr/>
                    <a:lstStyle/>
                    <a:p>
                      <a:r>
                        <a:rPr lang="en-US" sz="1600" b="1" dirty="0"/>
                        <a:t>AV Valves </a:t>
                      </a:r>
                    </a:p>
                  </a:txBody>
                  <a:tcPr/>
                </a:tc>
                <a:tc>
                  <a:txBody>
                    <a:bodyPr/>
                    <a:lstStyle/>
                    <a:p>
                      <a:r>
                        <a:rPr lang="en-US" sz="1600" dirty="0"/>
                        <a:t>Closed</a:t>
                      </a:r>
                    </a:p>
                  </a:txBody>
                  <a:tcPr/>
                </a:tc>
                <a:extLst>
                  <a:ext uri="{0D108BD9-81ED-4DB2-BD59-A6C34878D82A}">
                    <a16:rowId xmlns:a16="http://schemas.microsoft.com/office/drawing/2014/main" val="10003"/>
                  </a:ext>
                </a:extLst>
              </a:tr>
              <a:tr h="357518">
                <a:tc>
                  <a:txBody>
                    <a:bodyPr/>
                    <a:lstStyle/>
                    <a:p>
                      <a:r>
                        <a:rPr lang="en-US" sz="1600" b="1" dirty="0"/>
                        <a:t>Semilunar Valves</a:t>
                      </a:r>
                      <a:r>
                        <a:rPr lang="en-US" sz="1600" b="1" baseline="0" dirty="0"/>
                        <a:t> (aortic)</a:t>
                      </a:r>
                      <a:r>
                        <a:rPr lang="en-US" sz="1600" b="1" dirty="0"/>
                        <a:t> </a:t>
                      </a:r>
                    </a:p>
                  </a:txBody>
                  <a:tcPr/>
                </a:tc>
                <a:tc>
                  <a:txBody>
                    <a:bodyPr/>
                    <a:lstStyle/>
                    <a:p>
                      <a:r>
                        <a:rPr lang="en-US" sz="1600" dirty="0"/>
                        <a:t>At beginning:</a:t>
                      </a:r>
                      <a:r>
                        <a:rPr lang="en-US" sz="1600" baseline="0" dirty="0"/>
                        <a:t> closed</a:t>
                      </a:r>
                    </a:p>
                    <a:p>
                      <a:r>
                        <a:rPr lang="en-US" sz="1600" baseline="0" dirty="0"/>
                        <a:t>End: opened</a:t>
                      </a:r>
                      <a:endParaRPr lang="en-US" sz="1600" dirty="0"/>
                    </a:p>
                  </a:txBody>
                  <a:tcPr/>
                </a:tc>
                <a:extLst>
                  <a:ext uri="{0D108BD9-81ED-4DB2-BD59-A6C34878D82A}">
                    <a16:rowId xmlns:a16="http://schemas.microsoft.com/office/drawing/2014/main" val="10004"/>
                  </a:ext>
                </a:extLst>
              </a:tr>
              <a:tr h="244975">
                <a:tc>
                  <a:txBody>
                    <a:bodyPr/>
                    <a:lstStyle/>
                    <a:p>
                      <a:r>
                        <a:rPr lang="en-US" sz="1600" b="1" dirty="0"/>
                        <a:t>ECG</a:t>
                      </a:r>
                    </a:p>
                  </a:txBody>
                  <a:tcPr/>
                </a:tc>
                <a:tc>
                  <a:txBody>
                    <a:bodyPr/>
                    <a:lstStyle/>
                    <a:p>
                      <a:r>
                        <a:rPr lang="en-US" sz="1600" dirty="0"/>
                        <a:t>QRS complex </a:t>
                      </a:r>
                    </a:p>
                  </a:txBody>
                  <a:tcPr/>
                </a:tc>
                <a:extLst>
                  <a:ext uri="{0D108BD9-81ED-4DB2-BD59-A6C34878D82A}">
                    <a16:rowId xmlns:a16="http://schemas.microsoft.com/office/drawing/2014/main" val="10005"/>
                  </a:ext>
                </a:extLst>
              </a:tr>
            </a:tbl>
          </a:graphicData>
        </a:graphic>
      </p:graphicFrame>
      <p:sp>
        <p:nvSpPr>
          <p:cNvPr id="5" name="Rectangle 4"/>
          <p:cNvSpPr/>
          <p:nvPr/>
        </p:nvSpPr>
        <p:spPr>
          <a:xfrm>
            <a:off x="947284" y="3953369"/>
            <a:ext cx="4571064" cy="1077218"/>
          </a:xfrm>
          <a:prstGeom prst="rect">
            <a:avLst/>
          </a:prstGeom>
        </p:spPr>
        <p:txBody>
          <a:bodyPr wrap="square">
            <a:spAutoFit/>
          </a:bodyPr>
          <a:lstStyle/>
          <a:p>
            <a:r>
              <a:rPr lang="en-US" altLang="en-US" sz="1600" dirty="0">
                <a:solidFill>
                  <a:srgbClr val="DDE9EC">
                    <a:lumMod val="50000"/>
                  </a:srgbClr>
                </a:solidFill>
                <a:sym typeface="Wingdings"/>
              </a:rPr>
              <a:t>Pressure of aorta is lowest at the end of this phase</a:t>
            </a:r>
          </a:p>
          <a:p>
            <a:r>
              <a:rPr lang="en-US" altLang="en-US" sz="1600" dirty="0">
                <a:solidFill>
                  <a:srgbClr val="DDE9EC">
                    <a:lumMod val="50000"/>
                  </a:srgbClr>
                </a:solidFill>
                <a:sym typeface="Wingdings"/>
              </a:rPr>
              <a:t> ( P= 80 )  opening of aortic valve </a:t>
            </a:r>
          </a:p>
          <a:p>
            <a:r>
              <a:rPr lang="en-US" altLang="en-US" sz="1600" dirty="0">
                <a:solidFill>
                  <a:srgbClr val="DDE9EC">
                    <a:lumMod val="50000"/>
                  </a:srgbClr>
                </a:solidFill>
                <a:sym typeface="Wingdings"/>
              </a:rPr>
              <a:t>The closure of AV valves at the beginning of this phase is heard as the sound “lob” </a:t>
            </a:r>
          </a:p>
        </p:txBody>
      </p:sp>
      <p:sp>
        <p:nvSpPr>
          <p:cNvPr id="7" name="TextBox 6"/>
          <p:cNvSpPr txBox="1"/>
          <p:nvPr/>
        </p:nvSpPr>
        <p:spPr>
          <a:xfrm>
            <a:off x="1024291" y="5262299"/>
            <a:ext cx="4494057" cy="830997"/>
          </a:xfrm>
          <a:prstGeom prst="rect">
            <a:avLst/>
          </a:prstGeom>
          <a:solidFill>
            <a:schemeClr val="accent2">
              <a:lumMod val="20000"/>
              <a:lumOff val="80000"/>
            </a:schemeClr>
          </a:solidFill>
          <a:ln w="38100">
            <a:solidFill>
              <a:schemeClr val="accent2"/>
            </a:solidFill>
          </a:ln>
        </p:spPr>
        <p:txBody>
          <a:bodyPr wrap="square" rtlCol="0">
            <a:spAutoFit/>
          </a:bodyPr>
          <a:lstStyle/>
          <a:p>
            <a:pPr marL="285750" indent="-285750">
              <a:buFont typeface="Arial" pitchFamily="34" charset="0"/>
              <a:buChar char="•"/>
            </a:pPr>
            <a:r>
              <a:rPr lang="en-US" sz="1600" dirty="0"/>
              <a:t>Ventricle is a closed chamber.</a:t>
            </a:r>
          </a:p>
          <a:p>
            <a:pPr marL="285750" indent="-285750">
              <a:buFont typeface="Arial" pitchFamily="34" charset="0"/>
              <a:buChar char="•"/>
            </a:pPr>
            <a:r>
              <a:rPr lang="en-US" sz="1600" dirty="0"/>
              <a:t>Volume in ventricle = EDV</a:t>
            </a:r>
          </a:p>
          <a:p>
            <a:pPr marL="285750" indent="-285750">
              <a:buFont typeface="Arial" pitchFamily="34" charset="0"/>
              <a:buChar char="•"/>
            </a:pPr>
            <a:r>
              <a:rPr lang="en-US" sz="1600" dirty="0"/>
              <a:t>Ventricle contracts with no changes in volume.</a:t>
            </a:r>
          </a:p>
        </p:txBody>
      </p:sp>
      <p:sp>
        <p:nvSpPr>
          <p:cNvPr id="8" name="Rectangle 7"/>
          <p:cNvSpPr/>
          <p:nvPr/>
        </p:nvSpPr>
        <p:spPr>
          <a:xfrm>
            <a:off x="6450700" y="1387687"/>
            <a:ext cx="4972304" cy="4524315"/>
          </a:xfrm>
          <a:prstGeom prst="rect">
            <a:avLst/>
          </a:prstGeom>
        </p:spPr>
        <p:txBody>
          <a:bodyPr wrap="square">
            <a:spAutoFit/>
          </a:bodyPr>
          <a:lstStyle/>
          <a:p>
            <a:pPr marL="285750" indent="-285750" algn="just">
              <a:buFont typeface="Arial" charset="0"/>
              <a:buChar char="•"/>
            </a:pPr>
            <a:r>
              <a:rPr lang="en-US" altLang="en-US" sz="1800" dirty="0">
                <a:solidFill>
                  <a:srgbClr val="DDE9EC">
                    <a:lumMod val="50000"/>
                  </a:srgbClr>
                </a:solidFill>
              </a:rPr>
              <a:t>Left ventricle is highest in pressure at this phase (P=120)</a:t>
            </a:r>
          </a:p>
          <a:p>
            <a:pPr marL="285750" indent="-285750" algn="just">
              <a:buFont typeface="Arial" charset="0"/>
              <a:buChar char="•"/>
            </a:pPr>
            <a:r>
              <a:rPr lang="en-US" altLang="en-US" sz="1800" dirty="0">
                <a:solidFill>
                  <a:srgbClr val="DDE9EC">
                    <a:lumMod val="50000"/>
                  </a:srgbClr>
                </a:solidFill>
              </a:rPr>
              <a:t>Left ventricle lowest during diastole ( P=0)  </a:t>
            </a:r>
          </a:p>
          <a:p>
            <a:pPr marL="285750" indent="-285750" algn="just">
              <a:buFont typeface="Wingdings" charset="2"/>
              <a:buChar char="Ø"/>
            </a:pPr>
            <a:r>
              <a:rPr lang="en-US" altLang="en-US" sz="1800" dirty="0">
                <a:solidFill>
                  <a:srgbClr val="DDE9EC">
                    <a:lumMod val="50000"/>
                  </a:srgbClr>
                </a:solidFill>
              </a:rPr>
              <a:t>Generally LV pressure is 120/0 </a:t>
            </a:r>
          </a:p>
          <a:p>
            <a:pPr algn="just"/>
            <a:endParaRPr lang="en-US" altLang="en-US" sz="1800" dirty="0">
              <a:solidFill>
                <a:srgbClr val="DDE9EC">
                  <a:lumMod val="50000"/>
                </a:srgbClr>
              </a:solidFill>
            </a:endParaRPr>
          </a:p>
          <a:p>
            <a:pPr marL="285750" indent="-285750" algn="just">
              <a:buFont typeface="Arial" charset="0"/>
              <a:buChar char="•"/>
            </a:pPr>
            <a:r>
              <a:rPr lang="en-US" altLang="en-US" sz="1800" dirty="0">
                <a:solidFill>
                  <a:srgbClr val="DDE9EC">
                    <a:lumMod val="50000"/>
                  </a:srgbClr>
                </a:solidFill>
              </a:rPr>
              <a:t>Aortic valve is highest 120 at this phase ( blood keeps on pouring after aortic valve opens) </a:t>
            </a:r>
          </a:p>
          <a:p>
            <a:pPr marL="285750" indent="-285750" algn="just">
              <a:buFont typeface="Arial" charset="0"/>
              <a:buChar char="•"/>
            </a:pPr>
            <a:r>
              <a:rPr lang="en-US" altLang="en-US" sz="1800" dirty="0">
                <a:solidFill>
                  <a:srgbClr val="DDE9EC">
                    <a:lumMod val="50000"/>
                  </a:srgbClr>
                </a:solidFill>
              </a:rPr>
              <a:t>Aortic valve is minimum 80 when aortic valve opens </a:t>
            </a:r>
          </a:p>
          <a:p>
            <a:pPr algn="just"/>
            <a:r>
              <a:rPr lang="en-US" altLang="en-US" sz="1800" dirty="0">
                <a:solidFill>
                  <a:srgbClr val="DDE9EC">
                    <a:lumMod val="50000"/>
                  </a:srgbClr>
                </a:solidFill>
              </a:rPr>
              <a:t>(end of isovolumetric contraction) </a:t>
            </a:r>
          </a:p>
          <a:p>
            <a:pPr marL="285750" indent="-285750" algn="just">
              <a:buFont typeface="Wingdings" charset="2"/>
              <a:buChar char="Ø"/>
            </a:pPr>
            <a:r>
              <a:rPr lang="en-US" altLang="en-US" sz="1800" dirty="0">
                <a:solidFill>
                  <a:srgbClr val="DDE9EC">
                    <a:lumMod val="50000"/>
                  </a:srgbClr>
                </a:solidFill>
              </a:rPr>
              <a:t>Generally aortic pressure is 120/80 </a:t>
            </a:r>
          </a:p>
          <a:p>
            <a:pPr algn="just"/>
            <a:endParaRPr lang="en-US" altLang="en-US" sz="1800" dirty="0">
              <a:solidFill>
                <a:srgbClr val="DDE9EC">
                  <a:lumMod val="50000"/>
                </a:srgbClr>
              </a:solidFill>
            </a:endParaRPr>
          </a:p>
          <a:p>
            <a:pPr algn="just"/>
            <a:r>
              <a:rPr lang="en-US" altLang="en-US" sz="1800" dirty="0">
                <a:solidFill>
                  <a:srgbClr val="DDE9EC">
                    <a:lumMod val="50000"/>
                  </a:srgbClr>
                </a:solidFill>
              </a:rPr>
              <a:t>IN THIS PHASE BLOOD GOING FROM LV TO AORTA &gt; THAN BLOOD LEAVING AORTA TO TISSUES </a:t>
            </a:r>
          </a:p>
          <a:p>
            <a:pPr algn="just"/>
            <a:r>
              <a:rPr lang="en-US" altLang="en-US" sz="1800" dirty="0">
                <a:solidFill>
                  <a:srgbClr val="DDE9EC">
                    <a:lumMod val="50000"/>
                  </a:srgbClr>
                </a:solidFill>
              </a:rPr>
              <a:t>( aortic pressure is highest) </a:t>
            </a:r>
          </a:p>
        </p:txBody>
      </p:sp>
      <p:sp>
        <p:nvSpPr>
          <p:cNvPr id="10" name="Title 1"/>
          <p:cNvSpPr txBox="1">
            <a:spLocks/>
          </p:cNvSpPr>
          <p:nvPr/>
        </p:nvSpPr>
        <p:spPr>
          <a:xfrm>
            <a:off x="6931294" y="115142"/>
            <a:ext cx="4011116" cy="914400"/>
          </a:xfrm>
          <a:prstGeom prst="rect">
            <a:avLst/>
          </a:prstGeom>
        </p:spPr>
        <p:txBody>
          <a:bodyPr vert="horz" lIns="101590" tIns="50795" rIns="101590" bIns="50795" anchor="b" anchorCtr="0">
            <a:normAutofit/>
          </a:bodyPr>
          <a:lstStyle>
            <a:lvl1pPr algn="l" rtl="0" eaLnBrk="1" latinLnBrk="0" hangingPunct="1">
              <a:spcBef>
                <a:spcPct val="0"/>
              </a:spcBef>
              <a:buNone/>
              <a:defRPr kumimoji="0" sz="3600" kern="1200">
                <a:solidFill>
                  <a:schemeClr val="tx2"/>
                </a:solidFill>
                <a:latin typeface="+mj-lt"/>
                <a:ea typeface="+mj-ea"/>
                <a:cs typeface="+mj-cs"/>
              </a:defRPr>
            </a:lvl1pPr>
          </a:lstStyle>
          <a:p>
            <a:pPr algn="ctr" defTabSz="914400"/>
            <a:r>
              <a:rPr lang="en-US" sz="2400" dirty="0"/>
              <a:t>For the next slide:</a:t>
            </a:r>
          </a:p>
        </p:txBody>
      </p:sp>
      <p:cxnSp>
        <p:nvCxnSpPr>
          <p:cNvPr id="11" name="Straight Connector 10"/>
          <p:cNvCxnSpPr/>
          <p:nvPr/>
        </p:nvCxnSpPr>
        <p:spPr>
          <a:xfrm>
            <a:off x="6022404" y="1196752"/>
            <a:ext cx="17488" cy="471079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8818969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(Phase 5): Rapid (maximum) Ejection Phase </a:t>
            </a:r>
            <a:endParaRPr lang="en-US" sz="2800" dirty="0"/>
          </a:p>
        </p:txBody>
      </p:sp>
      <p:sp>
        <p:nvSpPr>
          <p:cNvPr id="3" name="Content Placeholder 2"/>
          <p:cNvSpPr>
            <a:spLocks noGrp="1"/>
          </p:cNvSpPr>
          <p:nvPr>
            <p:ph sz="quarter" idx="1"/>
          </p:nvPr>
        </p:nvSpPr>
        <p:spPr>
          <a:xfrm>
            <a:off x="609460" y="1434185"/>
            <a:ext cx="10998389" cy="5523207"/>
          </a:xfrm>
        </p:spPr>
        <p:txBody>
          <a:bodyPr>
            <a:noAutofit/>
          </a:bodyPr>
          <a:lstStyle/>
          <a:p>
            <a:pPr algn="just">
              <a:buFont typeface="Courier New" panose="02070309020205020404" pitchFamily="49" charset="0"/>
              <a:buChar char="o"/>
            </a:pPr>
            <a:r>
              <a:rPr lang="en-US" sz="1800" dirty="0">
                <a:ea typeface="Malgun Gothic Semilight" panose="020B0502040204020203" pitchFamily="34" charset="-128"/>
                <a:cs typeface="Arabic Typesetting" panose="03020402040406030203" pitchFamily="66" charset="-78"/>
              </a:rPr>
              <a:t>Contraction of the ventricle → ↑ </a:t>
            </a:r>
            <a:r>
              <a:rPr lang="en-US" sz="1800" dirty="0" err="1">
                <a:ea typeface="Malgun Gothic Semilight" panose="020B0502040204020203" pitchFamily="34" charset="-128"/>
                <a:cs typeface="Arabic Typesetting" panose="03020402040406030203" pitchFamily="66" charset="-78"/>
              </a:rPr>
              <a:t>intraventricular</a:t>
            </a:r>
            <a:r>
              <a:rPr lang="en-US" sz="1800" dirty="0">
                <a:ea typeface="Malgun Gothic Semilight" panose="020B0502040204020203" pitchFamily="34" charset="-128"/>
                <a:cs typeface="Arabic Typesetting" panose="03020402040406030203" pitchFamily="66" charset="-78"/>
              </a:rPr>
              <a:t> pressure. When ventricular pressure exceeds aortic pressure, i.e., at </a:t>
            </a:r>
            <a:r>
              <a:rPr lang="en-US" sz="1600" dirty="0">
                <a:solidFill>
                  <a:srgbClr val="FADA7A">
                    <a:lumMod val="75000"/>
                  </a:srgbClr>
                </a:solidFill>
              </a:rPr>
              <a:t>≈ 80 mmHg </a:t>
            </a:r>
            <a:r>
              <a:rPr lang="en-US" sz="1800" dirty="0">
                <a:ea typeface="Malgun Gothic Semilight" panose="020B0502040204020203" pitchFamily="34" charset="-128"/>
                <a:cs typeface="Arabic Typesetting" panose="03020402040406030203" pitchFamily="66" charset="-78"/>
              </a:rPr>
              <a:t>→ the aortic valve is forced open  → ejection of blood begins. Semilunar valve is open </a:t>
            </a:r>
          </a:p>
          <a:p>
            <a:pPr algn="just">
              <a:buFont typeface="Courier New" panose="02070309020205020404" pitchFamily="49" charset="0"/>
              <a:buChar char="o"/>
            </a:pPr>
            <a:r>
              <a:rPr lang="en-US" sz="1800" dirty="0">
                <a:ea typeface="Malgun Gothic Semilight" panose="020B0502040204020203" pitchFamily="34" charset="-128"/>
                <a:cs typeface="Arabic Typesetting" panose="03020402040406030203" pitchFamily="66" charset="-78"/>
              </a:rPr>
              <a:t> Ejection is rapid  during this phase,  then slowing down as systole progresses during the slow ejection phase (next phase ).</a:t>
            </a:r>
          </a:p>
          <a:p>
            <a:pPr algn="just">
              <a:buFont typeface="Courier New" panose="02070309020205020404" pitchFamily="49" charset="0"/>
              <a:buChar char="o"/>
            </a:pPr>
            <a:r>
              <a:rPr lang="en-US" sz="1800" dirty="0">
                <a:ea typeface="Malgun Gothic Semilight" panose="020B0502040204020203" pitchFamily="34" charset="-128"/>
                <a:cs typeface="Arabic Typesetting" panose="03020402040406030203" pitchFamily="66" charset="-78"/>
              </a:rPr>
              <a:t>Ventricular volume decreases substantially as blood is rapidly pumped out.</a:t>
            </a:r>
          </a:p>
          <a:p>
            <a:pPr algn="just">
              <a:buFont typeface="Courier New" panose="02070309020205020404" pitchFamily="49" charset="0"/>
              <a:buChar char="o"/>
            </a:pPr>
            <a:r>
              <a:rPr lang="en-US" sz="1800" dirty="0">
                <a:ea typeface="Malgun Gothic Semilight" panose="020B0502040204020203" pitchFamily="34" charset="-128"/>
                <a:cs typeface="Arabic Typesetting" panose="03020402040406030203" pitchFamily="66" charset="-78"/>
              </a:rPr>
              <a:t> The ejected volume is the </a:t>
            </a:r>
            <a:r>
              <a:rPr lang="en-US" sz="1600" dirty="0">
                <a:solidFill>
                  <a:srgbClr val="FADA7A">
                    <a:lumMod val="75000"/>
                  </a:srgbClr>
                </a:solidFill>
              </a:rPr>
              <a:t>SV. ≈ 75% </a:t>
            </a:r>
            <a:r>
              <a:rPr lang="en-US" sz="1800" dirty="0">
                <a:ea typeface="Malgun Gothic Semilight" panose="020B0502040204020203" pitchFamily="34" charset="-128"/>
                <a:cs typeface="Arabic Typesetting" panose="03020402040406030203" pitchFamily="66" charset="-78"/>
              </a:rPr>
              <a:t>of SV is ejected during this phase.</a:t>
            </a:r>
          </a:p>
          <a:p>
            <a:pPr algn="just">
              <a:buFont typeface="Courier New" panose="02070309020205020404" pitchFamily="49" charset="0"/>
              <a:buChar char="o"/>
            </a:pPr>
            <a:r>
              <a:rPr lang="en-US" sz="1800" dirty="0">
                <a:ea typeface="Malgun Gothic Semilight" panose="020B0502040204020203" pitchFamily="34" charset="-128"/>
                <a:cs typeface="Arabic Typesetting" panose="03020402040406030203" pitchFamily="66" charset="-78"/>
              </a:rPr>
              <a:t> the remaining volume is the ESV (averages about </a:t>
            </a:r>
            <a:r>
              <a:rPr lang="en-US" sz="1600" dirty="0">
                <a:solidFill>
                  <a:srgbClr val="FADA7A">
                    <a:lumMod val="75000"/>
                  </a:srgbClr>
                </a:solidFill>
              </a:rPr>
              <a:t>65 ml</a:t>
            </a:r>
            <a:r>
              <a:rPr lang="en-US" sz="1800" dirty="0">
                <a:ea typeface="Malgun Gothic Semilight" panose="020B0502040204020203" pitchFamily="34" charset="-128"/>
                <a:cs typeface="Arabic Typesetting" panose="03020402040406030203" pitchFamily="66" charset="-78"/>
              </a:rPr>
              <a:t>).</a:t>
            </a:r>
          </a:p>
          <a:p>
            <a:pPr algn="just">
              <a:buFont typeface="Courier New" panose="02070309020205020404" pitchFamily="49" charset="0"/>
              <a:buChar char="o"/>
            </a:pPr>
            <a:r>
              <a:rPr lang="en-US" sz="1800" dirty="0">
                <a:ea typeface="Malgun Gothic Semilight" panose="020B0502040204020203" pitchFamily="34" charset="-128"/>
                <a:cs typeface="Arabic Typesetting" panose="03020402040406030203" pitchFamily="66" charset="-78"/>
              </a:rPr>
              <a:t> Blood is forced into the aorta faster than blood is draining off into the smaller vessels at the other end → </a:t>
            </a:r>
            <a:r>
              <a:rPr lang="en-US" sz="1800" dirty="0">
                <a:solidFill>
                  <a:srgbClr val="FF0000"/>
                </a:solidFill>
                <a:ea typeface="Malgun Gothic Semilight" panose="020B0502040204020203" pitchFamily="34" charset="-128"/>
                <a:cs typeface="Arabic Typesetting" panose="03020402040406030203" pitchFamily="66" charset="-78"/>
              </a:rPr>
              <a:t>↑ of aortic pressure</a:t>
            </a:r>
            <a:r>
              <a:rPr lang="en-US" sz="1800" dirty="0">
                <a:ea typeface="Malgun Gothic Semilight" panose="020B0502040204020203" pitchFamily="34" charset="-128"/>
                <a:cs typeface="Arabic Typesetting" panose="03020402040406030203" pitchFamily="66" charset="-78"/>
              </a:rPr>
              <a:t>.</a:t>
            </a:r>
          </a:p>
          <a:p>
            <a:pPr algn="just">
              <a:buFont typeface="Courier New" panose="02070309020205020404" pitchFamily="49" charset="0"/>
              <a:buChar char="o"/>
            </a:pPr>
            <a:r>
              <a:rPr lang="en-US" sz="1800" dirty="0">
                <a:ea typeface="Malgun Gothic Semilight" panose="020B0502040204020203" pitchFamily="34" charset="-128"/>
                <a:cs typeface="Arabic Typesetting" panose="03020402040406030203" pitchFamily="66" charset="-78"/>
              </a:rPr>
              <a:t> Peak pressures in the left ventricle is about </a:t>
            </a:r>
            <a:r>
              <a:rPr lang="en-US" sz="1600" dirty="0">
                <a:solidFill>
                  <a:srgbClr val="FADA7A">
                    <a:lumMod val="75000"/>
                  </a:srgbClr>
                </a:solidFill>
              </a:rPr>
              <a:t>120 mm Hg. </a:t>
            </a:r>
            <a:r>
              <a:rPr lang="en-US" sz="1800" dirty="0">
                <a:ea typeface="Malgun Gothic Semilight" panose="020B0502040204020203" pitchFamily="34" charset="-128"/>
                <a:cs typeface="Arabic Typesetting" panose="03020402040406030203" pitchFamily="66" charset="-78"/>
              </a:rPr>
              <a:t>Late in systole, pressure in the aorta actually exceeds that in the left ventricle, but for a short period momentum (</a:t>
            </a:r>
            <a:r>
              <a:rPr lang="ar-SA" sz="1800" dirty="0">
                <a:ea typeface="Malgun Gothic Semilight" panose="020B0502040204020203" pitchFamily="34" charset="-128"/>
                <a:cs typeface="Arabic Typesetting" panose="03020402040406030203" pitchFamily="66" charset="-78"/>
              </a:rPr>
              <a:t>الشخص اذا قرر يوقف وهو يركض ، يوقف بشوي شوي </a:t>
            </a:r>
            <a:r>
              <a:rPr lang="en-US" sz="1800" dirty="0">
                <a:ea typeface="Malgun Gothic Semilight" panose="020B0502040204020203" pitchFamily="34" charset="-128"/>
                <a:cs typeface="Arabic Typesetting" panose="03020402040406030203" pitchFamily="66" charset="-78"/>
              </a:rPr>
              <a:t> ) keeps the blood moving forward. </a:t>
            </a:r>
          </a:p>
          <a:p>
            <a:pPr lvl="0" algn="just">
              <a:buFont typeface="Courier New" panose="02070309020205020404" pitchFamily="49" charset="0"/>
              <a:buChar char="o"/>
            </a:pPr>
            <a:r>
              <a:rPr lang="en-US" sz="1800" dirty="0">
                <a:ea typeface="Malgun Gothic Semilight" panose="020B0502040204020203" pitchFamily="34" charset="-128"/>
                <a:cs typeface="Arabic Typesetting" panose="03020402040406030203" pitchFamily="66" charset="-78"/>
              </a:rPr>
              <a:t>The atria are in diastole . The </a:t>
            </a:r>
            <a:r>
              <a:rPr lang="en-US" sz="1800" b="1" dirty="0">
                <a:ea typeface="Malgun Gothic Semilight" panose="020B0502040204020203" pitchFamily="34" charset="-128"/>
                <a:cs typeface="Arabic Typesetting" panose="03020402040406030203" pitchFamily="66" charset="-78"/>
              </a:rPr>
              <a:t>AV valves </a:t>
            </a:r>
            <a:r>
              <a:rPr lang="en-US" sz="1800" dirty="0">
                <a:ea typeface="Malgun Gothic Semilight" panose="020B0502040204020203" pitchFamily="34" charset="-128"/>
                <a:cs typeface="Arabic Typesetting" panose="03020402040406030203" pitchFamily="66" charset="-78"/>
              </a:rPr>
              <a:t>are </a:t>
            </a:r>
            <a:r>
              <a:rPr lang="en-US" sz="1800" dirty="0">
                <a:solidFill>
                  <a:srgbClr val="FF0000"/>
                </a:solidFill>
                <a:ea typeface="Malgun Gothic Semilight" panose="020B0502040204020203" pitchFamily="34" charset="-128"/>
                <a:cs typeface="Arabic Typesetting" panose="03020402040406030203" pitchFamily="66" charset="-78"/>
              </a:rPr>
              <a:t>pulled down </a:t>
            </a:r>
            <a:r>
              <a:rPr lang="en-US" sz="1800" dirty="0">
                <a:ea typeface="Malgun Gothic Semilight" panose="020B0502040204020203" pitchFamily="34" charset="-128"/>
                <a:cs typeface="Arabic Typesetting" panose="03020402040406030203" pitchFamily="66" charset="-78"/>
              </a:rPr>
              <a:t>by the contractions of the ventricular muscle, and atrial pressure drops  → x decent in the atrial pressure curve. (explained later) </a:t>
            </a:r>
          </a:p>
          <a:p>
            <a:pPr algn="just">
              <a:buFont typeface="Courier New" panose="02070309020205020404" pitchFamily="49" charset="0"/>
              <a:buChar char="o"/>
            </a:pPr>
            <a:endParaRPr lang="en-US" sz="1800" dirty="0">
              <a:ea typeface="Malgun Gothic Semilight" panose="020B0502040204020203" pitchFamily="34" charset="-128"/>
              <a:cs typeface="Arabic Typesetting" panose="03020402040406030203" pitchFamily="66" charset="-78"/>
            </a:endParaRPr>
          </a:p>
          <a:p>
            <a:pPr algn="just">
              <a:buFont typeface="Courier New" panose="02070309020205020404" pitchFamily="49" charset="0"/>
              <a:buChar char="o"/>
            </a:pPr>
            <a:endParaRPr lang="en-US" sz="1800" dirty="0">
              <a:ea typeface="Malgun Gothic Semilight" panose="020B0502040204020203" pitchFamily="34" charset="-128"/>
              <a:cs typeface="Arabic Typesetting" panose="03020402040406030203" pitchFamily="66" charset="-78"/>
            </a:endParaRPr>
          </a:p>
        </p:txBody>
      </p:sp>
      <p:sp>
        <p:nvSpPr>
          <p:cNvPr id="4" name="Slide Number Placeholder 3"/>
          <p:cNvSpPr>
            <a:spLocks noGrp="1"/>
          </p:cNvSpPr>
          <p:nvPr>
            <p:ph type="sldNum" sz="quarter" idx="12"/>
          </p:nvPr>
        </p:nvSpPr>
        <p:spPr/>
        <p:txBody>
          <a:bodyPr/>
          <a:lstStyle/>
          <a:p>
            <a:pPr marL="0" marR="0" lvl="0" indent="0" algn="l" defTabSz="1015898" rtl="0" eaLnBrk="1" fontAlgn="auto" latinLnBrk="0" hangingPunct="1">
              <a:lnSpc>
                <a:spcPct val="100000"/>
              </a:lnSpc>
              <a:spcBef>
                <a:spcPts val="0"/>
              </a:spcBef>
              <a:spcAft>
                <a:spcPts val="0"/>
              </a:spcAft>
              <a:buClrTx/>
              <a:buSzTx/>
              <a:buFontTx/>
              <a:buNone/>
              <a:tabLst/>
              <a:defRPr/>
            </a:pPr>
            <a:fld id="{4929A69E-7D8F-4515-9605-0315ABD4F316}" type="slidenum">
              <a:rPr kumimoji="0" lang="en-US" sz="1600" b="0" i="0" u="none" strike="noStrike" kern="1200" cap="none" spc="0" normalizeH="0" baseline="0" noProof="0" smtClean="0">
                <a:ln>
                  <a:noFill/>
                </a:ln>
                <a:solidFill>
                  <a:srgbClr val="464653"/>
                </a:solidFill>
                <a:effectLst/>
                <a:uLnTx/>
                <a:uFillTx/>
                <a:latin typeface="Gill Sans MT"/>
                <a:ea typeface="+mn-ea"/>
                <a:cs typeface="+mn-cs"/>
              </a:rPr>
              <a:pPr marL="0" marR="0" lvl="0" indent="0" algn="l" defTabSz="1015898" rtl="0" eaLnBrk="1" fontAlgn="auto" latinLnBrk="0" hangingPunct="1">
                <a:lnSpc>
                  <a:spcPct val="100000"/>
                </a:lnSpc>
                <a:spcBef>
                  <a:spcPts val="0"/>
                </a:spcBef>
                <a:spcAft>
                  <a:spcPts val="0"/>
                </a:spcAft>
                <a:buClrTx/>
                <a:buSzTx/>
                <a:buFontTx/>
                <a:buNone/>
                <a:tabLst/>
                <a:defRPr/>
              </a:pPr>
              <a:t>17</a:t>
            </a:fld>
            <a:endParaRPr kumimoji="0" lang="en-US" sz="1600" b="0" i="0" u="none" strike="noStrike" kern="1200" cap="none" spc="0" normalizeH="0" baseline="0" noProof="0" dirty="0">
              <a:ln>
                <a:noFill/>
              </a:ln>
              <a:solidFill>
                <a:srgbClr val="464653"/>
              </a:solidFill>
              <a:effectLst/>
              <a:uLnTx/>
              <a:uFillTx/>
              <a:latin typeface="Gill Sans MT"/>
              <a:ea typeface="+mn-ea"/>
              <a:cs typeface="+mn-cs"/>
            </a:endParaRPr>
          </a:p>
        </p:txBody>
      </p:sp>
      <p:pic>
        <p:nvPicPr>
          <p:cNvPr id="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128" r="31877" b="64960"/>
          <a:stretch/>
        </p:blipFill>
        <p:spPr bwMode="auto">
          <a:xfrm>
            <a:off x="10877937" y="263907"/>
            <a:ext cx="686721" cy="7675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3540898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(Phase 6): Slow (Reduced) Ejection Phase </a:t>
            </a:r>
          </a:p>
        </p:txBody>
      </p:sp>
      <p:sp>
        <p:nvSpPr>
          <p:cNvPr id="3" name="Content Placeholder 2"/>
          <p:cNvSpPr>
            <a:spLocks noGrp="1"/>
          </p:cNvSpPr>
          <p:nvPr>
            <p:ph sz="quarter" idx="1"/>
          </p:nvPr>
        </p:nvSpPr>
        <p:spPr>
          <a:xfrm>
            <a:off x="732621" y="1737487"/>
            <a:ext cx="5289783" cy="4931873"/>
          </a:xfrm>
        </p:spPr>
        <p:txBody>
          <a:bodyPr>
            <a:noAutofit/>
          </a:bodyPr>
          <a:lstStyle/>
          <a:p>
            <a:pPr algn="just">
              <a:buFont typeface="Courier New" panose="02070309020205020404" pitchFamily="49" charset="0"/>
              <a:buChar char="o"/>
            </a:pPr>
            <a:r>
              <a:rPr lang="en-US" sz="1600" dirty="0">
                <a:ea typeface="Malgun Gothic Semilight" panose="020B0502040204020203" pitchFamily="34" charset="-128"/>
                <a:cs typeface="Arabic Typesetting" panose="03020402040406030203" pitchFamily="66" charset="-78"/>
              </a:rPr>
              <a:t>This is the last phase of ventricular systole, atria are in diastole </a:t>
            </a:r>
          </a:p>
          <a:p>
            <a:pPr algn="just">
              <a:buFont typeface="Courier New" panose="02070309020205020404" pitchFamily="49" charset="0"/>
              <a:buChar char="o"/>
            </a:pPr>
            <a:r>
              <a:rPr lang="en-US" sz="1600" dirty="0">
                <a:ea typeface="Malgun Gothic Semilight" panose="020B0502040204020203" pitchFamily="34" charset="-128"/>
                <a:cs typeface="Arabic Typesetting" panose="03020402040406030203" pitchFamily="66" charset="-78"/>
              </a:rPr>
              <a:t>Ejection is slow → ventricular volume ↓ more slowly.</a:t>
            </a:r>
          </a:p>
          <a:p>
            <a:pPr algn="just">
              <a:buFont typeface="Courier New" panose="02070309020205020404" pitchFamily="49" charset="0"/>
              <a:buChar char="o"/>
            </a:pPr>
            <a:r>
              <a:rPr lang="en-US" sz="1600" dirty="0">
                <a:ea typeface="Malgun Gothic Semilight" panose="020B0502040204020203" pitchFamily="34" charset="-128"/>
                <a:cs typeface="Arabic Typesetting" panose="03020402040406030203" pitchFamily="66" charset="-78"/>
              </a:rPr>
              <a:t> ≈ </a:t>
            </a:r>
            <a:r>
              <a:rPr lang="en-US" sz="1600" dirty="0">
                <a:solidFill>
                  <a:srgbClr val="FADA7A">
                    <a:lumMod val="75000"/>
                  </a:srgbClr>
                </a:solidFill>
              </a:rPr>
              <a:t>25% </a:t>
            </a:r>
            <a:r>
              <a:rPr lang="en-US" sz="1600" dirty="0">
                <a:ea typeface="Malgun Gothic Semilight" panose="020B0502040204020203" pitchFamily="34" charset="-128"/>
                <a:cs typeface="Arabic Typesetting" panose="03020402040406030203" pitchFamily="66" charset="-78"/>
              </a:rPr>
              <a:t>of SV is ejected during this phase. Almost </a:t>
            </a:r>
            <a:r>
              <a:rPr lang="en-US" sz="1600" dirty="0">
                <a:solidFill>
                  <a:schemeClr val="accent4">
                    <a:lumMod val="75000"/>
                  </a:schemeClr>
                </a:solidFill>
                <a:ea typeface="Malgun Gothic Semilight" panose="020B0502040204020203" pitchFamily="34" charset="-128"/>
                <a:cs typeface="Arabic Typesetting" panose="03020402040406030203" pitchFamily="66" charset="-78"/>
              </a:rPr>
              <a:t>25% </a:t>
            </a:r>
            <a:r>
              <a:rPr lang="en-US" sz="1600" dirty="0">
                <a:ea typeface="Malgun Gothic Semilight" panose="020B0502040204020203" pitchFamily="34" charset="-128"/>
                <a:cs typeface="Arabic Typesetting" panose="03020402040406030203" pitchFamily="66" charset="-78"/>
              </a:rPr>
              <a:t>of ventricular blood </a:t>
            </a:r>
          </a:p>
          <a:p>
            <a:pPr algn="just">
              <a:buFont typeface="Courier New" panose="02070309020205020404" pitchFamily="49" charset="0"/>
              <a:buChar char="o"/>
            </a:pPr>
            <a:r>
              <a:rPr lang="en-US" sz="1600" dirty="0">
                <a:ea typeface="Malgun Gothic Semilight" panose="020B0502040204020203" pitchFamily="34" charset="-128"/>
                <a:cs typeface="Arabic Typesetting" panose="03020402040406030203" pitchFamily="66" charset="-78"/>
              </a:rPr>
              <a:t> The intraventricular pressure declines somewhat before ventricular systole ends.</a:t>
            </a:r>
          </a:p>
          <a:p>
            <a:pPr algn="just">
              <a:buFont typeface="Courier New" panose="02070309020205020404" pitchFamily="49" charset="0"/>
              <a:buChar char="o"/>
            </a:pPr>
            <a:r>
              <a:rPr lang="en-US" sz="1600" dirty="0">
                <a:ea typeface="Malgun Gothic Semilight" panose="020B0502040204020203" pitchFamily="34" charset="-128"/>
                <a:cs typeface="Arabic Typesetting" panose="03020402040406030203" pitchFamily="66" charset="-78"/>
              </a:rPr>
              <a:t>Aortic valve closes at the end of this phase, as a result of: </a:t>
            </a:r>
          </a:p>
          <a:p>
            <a:pPr marL="0" indent="0" algn="just">
              <a:buNone/>
            </a:pPr>
            <a:r>
              <a:rPr lang="en-US" sz="1600" dirty="0">
                <a:ea typeface="Malgun Gothic Semilight" panose="020B0502040204020203" pitchFamily="34" charset="-128"/>
                <a:cs typeface="Arabic Typesetting" panose="03020402040406030203" pitchFamily="66" charset="-78"/>
              </a:rPr>
              <a:t>    -  </a:t>
            </a:r>
            <a:r>
              <a:rPr lang="en-US" sz="1600" dirty="0">
                <a:solidFill>
                  <a:srgbClr val="FF0000"/>
                </a:solidFill>
                <a:ea typeface="Malgun Gothic Semilight" panose="020B0502040204020203" pitchFamily="34" charset="-128"/>
                <a:cs typeface="Arabic Typesetting" panose="03020402040406030203" pitchFamily="66" charset="-78"/>
              </a:rPr>
              <a:t>↓ Ventricular pressure &lt; aortic pressure</a:t>
            </a:r>
          </a:p>
          <a:p>
            <a:pPr algn="just">
              <a:buFont typeface="Courier New" panose="02070309020205020404" pitchFamily="49" charset="0"/>
              <a:buChar char="o"/>
            </a:pPr>
            <a:r>
              <a:rPr lang="en-US" sz="1600" dirty="0">
                <a:ea typeface="Malgun Gothic Semilight" panose="020B0502040204020203" pitchFamily="34" charset="-128"/>
                <a:cs typeface="Arabic Typesetting" panose="03020402040406030203" pitchFamily="66" charset="-78"/>
              </a:rPr>
              <a:t>When LV pressure </a:t>
            </a:r>
            <a:r>
              <a:rPr lang="en-US" sz="1600" dirty="0">
                <a:solidFill>
                  <a:srgbClr val="FADA7A">
                    <a:lumMod val="75000"/>
                  </a:srgbClr>
                </a:solidFill>
              </a:rPr>
              <a:t>110 mmHg </a:t>
            </a:r>
            <a:r>
              <a:rPr lang="en-US" sz="1600" dirty="0">
                <a:ea typeface="Malgun Gothic Semilight" panose="020B0502040204020203" pitchFamily="34" charset="-128"/>
                <a:cs typeface="Arabic Typesetting" panose="03020402040406030203" pitchFamily="66" charset="-78"/>
              </a:rPr>
              <a:t>(Aortic back pressure&amp;</a:t>
            </a:r>
            <a:r>
              <a:rPr lang="en-US" sz="1600" dirty="0"/>
              <a:t> Aortic-v closes</a:t>
            </a:r>
            <a:r>
              <a:rPr lang="en-US" sz="1600" dirty="0">
                <a:ea typeface="Malgun Gothic Semilight" panose="020B0502040204020203" pitchFamily="34" charset="-128"/>
                <a:cs typeface="Arabic Typesetting" panose="03020402040406030203" pitchFamily="66" charset="-78"/>
              </a:rPr>
              <a:t>) </a:t>
            </a:r>
          </a:p>
          <a:p>
            <a:pPr algn="just">
              <a:buFont typeface="Courier New" panose="02070309020205020404" pitchFamily="49" charset="0"/>
              <a:buChar char="o"/>
            </a:pPr>
            <a:r>
              <a:rPr lang="en-US" sz="1600" dirty="0"/>
              <a:t>The atria are in diastole. </a:t>
            </a:r>
          </a:p>
          <a:p>
            <a:pPr marL="0" indent="0" algn="just">
              <a:buNone/>
            </a:pPr>
            <a:endParaRPr lang="en-US" sz="1600" dirty="0">
              <a:latin typeface="Gill Sans MT" panose="020B0502020104020203" pitchFamily="34" charset="0"/>
              <a:ea typeface="Malgun Gothic Semilight" panose="020B0502040204020203" pitchFamily="34" charset="-128"/>
              <a:cs typeface="Arabic Typesetting" panose="03020402040406030203" pitchFamily="66" charset="-78"/>
            </a:endParaRPr>
          </a:p>
          <a:p>
            <a:pPr algn="just">
              <a:buFont typeface="Courier New" panose="02070309020205020404" pitchFamily="49" charset="0"/>
              <a:buChar char="o"/>
            </a:pPr>
            <a:endParaRPr lang="en-US" sz="1600" dirty="0">
              <a:latin typeface="Gill Sans MT" panose="020B0502020104020203" pitchFamily="34" charset="0"/>
              <a:ea typeface="Malgun Gothic Semilight" panose="020B0502040204020203" pitchFamily="34" charset="-128"/>
              <a:cs typeface="Arabic Typesetting" panose="03020402040406030203" pitchFamily="66" charset="-78"/>
            </a:endParaRPr>
          </a:p>
          <a:p>
            <a:pPr marL="0" indent="0" algn="just">
              <a:buNone/>
            </a:pPr>
            <a:endParaRPr lang="en-US" sz="1600" dirty="0">
              <a:latin typeface="Sylfaen" panose="010A0502050306030303" pitchFamily="18" charset="0"/>
              <a:ea typeface="Malgun Gothic Semilight" panose="020B0502040204020203" pitchFamily="34" charset="-128"/>
              <a:cs typeface="Arabic Typesetting" panose="03020402040406030203" pitchFamily="66" charset="-78"/>
            </a:endParaRPr>
          </a:p>
          <a:p>
            <a:pPr algn="just">
              <a:buFont typeface="Courier New" panose="02070309020205020404" pitchFamily="49" charset="0"/>
              <a:buChar char="o"/>
            </a:pPr>
            <a:endParaRPr lang="en-US" sz="1600" dirty="0">
              <a:latin typeface="Sylfaen" panose="010A0502050306030303" pitchFamily="18" charset="0"/>
              <a:ea typeface="Malgun Gothic Semilight" panose="020B0502040204020203" pitchFamily="34" charset="-128"/>
              <a:cs typeface="Arabic Typesetting" panose="03020402040406030203" pitchFamily="66" charset="-78"/>
            </a:endParaRPr>
          </a:p>
        </p:txBody>
      </p:sp>
      <p:sp>
        <p:nvSpPr>
          <p:cNvPr id="4" name="Slide Number Placeholder 3"/>
          <p:cNvSpPr>
            <a:spLocks noGrp="1"/>
          </p:cNvSpPr>
          <p:nvPr>
            <p:ph type="sldNum" sz="quarter" idx="12"/>
          </p:nvPr>
        </p:nvSpPr>
        <p:spPr/>
        <p:txBody>
          <a:bodyPr/>
          <a:lstStyle/>
          <a:p>
            <a:pPr marL="0" marR="0" lvl="0" indent="0" algn="l" defTabSz="1015898" rtl="0" eaLnBrk="1" fontAlgn="auto" latinLnBrk="0" hangingPunct="1">
              <a:lnSpc>
                <a:spcPct val="100000"/>
              </a:lnSpc>
              <a:spcBef>
                <a:spcPts val="0"/>
              </a:spcBef>
              <a:spcAft>
                <a:spcPts val="0"/>
              </a:spcAft>
              <a:buClrTx/>
              <a:buSzTx/>
              <a:buFontTx/>
              <a:buNone/>
              <a:tabLst/>
              <a:defRPr/>
            </a:pPr>
            <a:fld id="{4929A69E-7D8F-4515-9605-0315ABD4F316}" type="slidenum">
              <a:rPr kumimoji="0" lang="en-US" sz="1600" b="0" i="0" u="none" strike="noStrike" kern="1200" cap="none" spc="0" normalizeH="0" baseline="0" noProof="0" smtClean="0">
                <a:ln>
                  <a:noFill/>
                </a:ln>
                <a:solidFill>
                  <a:srgbClr val="464653"/>
                </a:solidFill>
                <a:effectLst/>
                <a:uLnTx/>
                <a:uFillTx/>
                <a:latin typeface="Gill Sans MT"/>
                <a:ea typeface="+mn-ea"/>
                <a:cs typeface="+mn-cs"/>
              </a:rPr>
              <a:pPr marL="0" marR="0" lvl="0" indent="0" algn="l" defTabSz="1015898" rtl="0" eaLnBrk="1" fontAlgn="auto" latinLnBrk="0" hangingPunct="1">
                <a:lnSpc>
                  <a:spcPct val="100000"/>
                </a:lnSpc>
                <a:spcBef>
                  <a:spcPts val="0"/>
                </a:spcBef>
                <a:spcAft>
                  <a:spcPts val="0"/>
                </a:spcAft>
                <a:buClrTx/>
                <a:buSzTx/>
                <a:buFontTx/>
                <a:buNone/>
                <a:tabLst/>
                <a:defRPr/>
              </a:pPr>
              <a:t>18</a:t>
            </a:fld>
            <a:endParaRPr kumimoji="0" lang="en-US" sz="1600" b="0" i="0" u="none" strike="noStrike" kern="1200" cap="none" spc="0" normalizeH="0" baseline="0" noProof="0" dirty="0">
              <a:ln>
                <a:noFill/>
              </a:ln>
              <a:solidFill>
                <a:srgbClr val="464653"/>
              </a:solidFill>
              <a:effectLst/>
              <a:uLnTx/>
              <a:uFillTx/>
              <a:latin typeface="Gill Sans MT"/>
              <a:ea typeface="+mn-ea"/>
              <a:cs typeface="+mn-cs"/>
            </a:endParaRPr>
          </a:p>
        </p:txBody>
      </p:sp>
      <p:sp>
        <p:nvSpPr>
          <p:cNvPr id="6" name="Rectangle 5"/>
          <p:cNvSpPr/>
          <p:nvPr/>
        </p:nvSpPr>
        <p:spPr>
          <a:xfrm>
            <a:off x="6742484" y="1737487"/>
            <a:ext cx="4836919" cy="4139595"/>
          </a:xfrm>
          <a:prstGeom prst="rect">
            <a:avLst/>
          </a:prstGeom>
        </p:spPr>
        <p:txBody>
          <a:bodyPr wrap="square">
            <a:spAutoFit/>
          </a:bodyPr>
          <a:lstStyle/>
          <a:p>
            <a:pPr marL="285750" indent="-285750" algn="just">
              <a:buFont typeface="Arial" charset="0"/>
              <a:buChar char="•"/>
            </a:pPr>
            <a:r>
              <a:rPr lang="en-US" altLang="en-US" sz="1600" dirty="0">
                <a:solidFill>
                  <a:srgbClr val="DDE9EC">
                    <a:lumMod val="50000"/>
                  </a:srgbClr>
                </a:solidFill>
              </a:rPr>
              <a:t>Volume of left ventricle is decreased </a:t>
            </a:r>
            <a:r>
              <a:rPr lang="en-US" altLang="en-US" sz="1600" dirty="0">
                <a:solidFill>
                  <a:srgbClr val="DDE9EC">
                    <a:lumMod val="50000"/>
                  </a:srgbClr>
                </a:solidFill>
                <a:sym typeface="Wingdings"/>
              </a:rPr>
              <a:t> pressure is decreased </a:t>
            </a:r>
          </a:p>
          <a:p>
            <a:pPr marL="285750" indent="-285750" algn="just"/>
            <a:endParaRPr lang="en-US" altLang="en-US" sz="1600" dirty="0">
              <a:solidFill>
                <a:srgbClr val="DDE9EC">
                  <a:lumMod val="50000"/>
                </a:srgbClr>
              </a:solidFill>
              <a:sym typeface="Wingdings"/>
            </a:endParaRPr>
          </a:p>
          <a:p>
            <a:pPr marL="285750" indent="-285750" algn="just" fontAlgn="base">
              <a:spcBef>
                <a:spcPct val="30000"/>
              </a:spcBef>
              <a:spcAft>
                <a:spcPct val="0"/>
              </a:spcAft>
              <a:buFont typeface="Arial" charset="0"/>
              <a:buChar char="•"/>
              <a:defRPr/>
            </a:pPr>
            <a:r>
              <a:rPr lang="en-US" altLang="en-US" sz="1400" dirty="0">
                <a:solidFill>
                  <a:srgbClr val="DDE9EC">
                    <a:lumMod val="50000"/>
                  </a:srgbClr>
                </a:solidFill>
              </a:rPr>
              <a:t>IN THIS PHASE BLOOD GOING FROM LV TO AORTA &lt; THAN BLOOD LEAVING AORTA TO TISSUES </a:t>
            </a:r>
          </a:p>
          <a:p>
            <a:pPr marL="285750" indent="-285750" algn="just" fontAlgn="base">
              <a:spcBef>
                <a:spcPct val="30000"/>
              </a:spcBef>
              <a:spcAft>
                <a:spcPct val="0"/>
              </a:spcAft>
              <a:defRPr/>
            </a:pPr>
            <a:r>
              <a:rPr lang="en-US" altLang="en-US" sz="1400" dirty="0">
                <a:solidFill>
                  <a:srgbClr val="DDE9EC">
                    <a:lumMod val="50000"/>
                  </a:srgbClr>
                </a:solidFill>
                <a:sym typeface="Wingdings"/>
              </a:rPr>
              <a:t></a:t>
            </a:r>
            <a:r>
              <a:rPr lang="en-US" altLang="en-US" sz="1400" dirty="0">
                <a:solidFill>
                  <a:srgbClr val="DDE9EC">
                    <a:lumMod val="50000"/>
                  </a:srgbClr>
                </a:solidFill>
              </a:rPr>
              <a:t>(aortic pressure </a:t>
            </a:r>
            <a:r>
              <a:rPr lang="en-US" altLang="en-US" sz="1600" dirty="0">
                <a:solidFill>
                  <a:srgbClr val="DDE9EC">
                    <a:lumMod val="50000"/>
                  </a:srgbClr>
                </a:solidFill>
              </a:rPr>
              <a:t>decreases) </a:t>
            </a:r>
          </a:p>
          <a:p>
            <a:pPr marL="285750" indent="-285750" algn="just"/>
            <a:endParaRPr lang="en-US" altLang="en-US" sz="1600" dirty="0">
              <a:solidFill>
                <a:srgbClr val="DDE9EC">
                  <a:lumMod val="50000"/>
                </a:srgbClr>
              </a:solidFill>
            </a:endParaRPr>
          </a:p>
          <a:p>
            <a:pPr marL="285750" indent="-285750" algn="just">
              <a:buFont typeface="Arial" charset="0"/>
              <a:buChar char="•"/>
            </a:pPr>
            <a:r>
              <a:rPr lang="en-US" altLang="en-US" sz="1600" dirty="0">
                <a:solidFill>
                  <a:srgbClr val="DDE9EC">
                    <a:lumMod val="50000"/>
                  </a:srgbClr>
                </a:solidFill>
              </a:rPr>
              <a:t>At the end of this phase </a:t>
            </a:r>
            <a:r>
              <a:rPr lang="en-US" altLang="en-US" sz="1600" dirty="0">
                <a:solidFill>
                  <a:srgbClr val="DDE9EC">
                    <a:lumMod val="50000"/>
                  </a:srgbClr>
                </a:solidFill>
                <a:sym typeface="Wingdings"/>
              </a:rPr>
              <a:t> aortic valve closes </a:t>
            </a:r>
          </a:p>
          <a:p>
            <a:pPr marL="285750" indent="-285750" algn="just">
              <a:buFont typeface="Arial" charset="0"/>
              <a:buChar char="•"/>
            </a:pPr>
            <a:r>
              <a:rPr lang="en-US" altLang="en-US" sz="1600" dirty="0">
                <a:solidFill>
                  <a:srgbClr val="DDE9EC">
                    <a:lumMod val="50000"/>
                  </a:srgbClr>
                </a:solidFill>
                <a:sym typeface="Wingdings"/>
              </a:rPr>
              <a:t>The closure of aortic and pulmonary valves produces second heart sound and is heard as ”dub”</a:t>
            </a:r>
          </a:p>
          <a:p>
            <a:pPr marL="285750" indent="-285750" algn="just">
              <a:buFont typeface="Arial" charset="0"/>
              <a:buChar char="•"/>
            </a:pPr>
            <a:r>
              <a:rPr lang="en-US" altLang="en-US" sz="1600" dirty="0">
                <a:solidFill>
                  <a:srgbClr val="DDE9EC">
                    <a:lumMod val="50000"/>
                  </a:srgbClr>
                </a:solidFill>
                <a:sym typeface="Wingdings"/>
              </a:rPr>
              <a:t>The time between lub and dub is a systole.</a:t>
            </a:r>
          </a:p>
          <a:p>
            <a:pPr marL="285750" indent="-285750" algn="just">
              <a:buFont typeface="Arial" charset="0"/>
              <a:buChar char="•"/>
            </a:pPr>
            <a:r>
              <a:rPr lang="en-US" altLang="en-US" sz="1600" dirty="0">
                <a:solidFill>
                  <a:srgbClr val="DDE9EC">
                    <a:lumMod val="50000"/>
                  </a:srgbClr>
                </a:solidFill>
                <a:sym typeface="Wingdings"/>
              </a:rPr>
              <a:t>3</a:t>
            </a:r>
            <a:r>
              <a:rPr lang="en-US" altLang="en-US" sz="1600" baseline="30000" dirty="0">
                <a:solidFill>
                  <a:srgbClr val="DDE9EC">
                    <a:lumMod val="50000"/>
                  </a:srgbClr>
                </a:solidFill>
                <a:sym typeface="Wingdings"/>
              </a:rPr>
              <a:t>rd</a:t>
            </a:r>
            <a:r>
              <a:rPr lang="en-US" altLang="en-US" sz="1600" dirty="0">
                <a:solidFill>
                  <a:srgbClr val="DDE9EC">
                    <a:lumMod val="50000"/>
                  </a:srgbClr>
                </a:solidFill>
                <a:sym typeface="Wingdings"/>
              </a:rPr>
              <a:t> and 4</a:t>
            </a:r>
            <a:r>
              <a:rPr lang="en-US" altLang="en-US" sz="1600" baseline="30000" dirty="0">
                <a:solidFill>
                  <a:srgbClr val="DDE9EC">
                    <a:lumMod val="50000"/>
                  </a:srgbClr>
                </a:solidFill>
                <a:sym typeface="Wingdings"/>
              </a:rPr>
              <a:t>th</a:t>
            </a:r>
            <a:r>
              <a:rPr lang="en-US" altLang="en-US" sz="1600" dirty="0">
                <a:solidFill>
                  <a:srgbClr val="DDE9EC">
                    <a:lumMod val="50000"/>
                  </a:srgbClr>
                </a:solidFill>
                <a:sym typeface="Wingdings"/>
              </a:rPr>
              <a:t> sound during diastole.</a:t>
            </a:r>
          </a:p>
          <a:p>
            <a:pPr marL="285750" indent="-285750" algn="just">
              <a:buFont typeface="Arial" charset="0"/>
              <a:buChar char="•"/>
            </a:pPr>
            <a:endParaRPr lang="en-US" altLang="en-US" sz="1600" dirty="0">
              <a:solidFill>
                <a:srgbClr val="DDE9EC">
                  <a:lumMod val="50000"/>
                </a:srgbClr>
              </a:solidFill>
              <a:sym typeface="Wingdings"/>
            </a:endParaRPr>
          </a:p>
          <a:p>
            <a:pPr marL="285750" indent="-285750" algn="just">
              <a:buFont typeface="Arial" charset="0"/>
              <a:buChar char="•"/>
            </a:pPr>
            <a:r>
              <a:rPr lang="en-US" altLang="en-US" sz="1600" dirty="0">
                <a:solidFill>
                  <a:srgbClr val="DDE9EC">
                    <a:lumMod val="50000"/>
                  </a:srgbClr>
                </a:solidFill>
                <a:sym typeface="Wingdings"/>
              </a:rPr>
              <a:t>The blood ejected in both rapid and reduced ejection phase is the stroke volume . </a:t>
            </a:r>
          </a:p>
          <a:p>
            <a:pPr marL="285750" indent="-285750" algn="just"/>
            <a:endParaRPr lang="en-US" altLang="en-US" sz="1800" dirty="0">
              <a:solidFill>
                <a:srgbClr val="DDE9EC">
                  <a:lumMod val="50000"/>
                </a:srgbClr>
              </a:solidFill>
              <a:sym typeface="Wingdings"/>
            </a:endParaRPr>
          </a:p>
        </p:txBody>
      </p:sp>
      <p:pic>
        <p:nvPicPr>
          <p:cNvPr id="9"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72045" r="7038" b="62598"/>
          <a:stretch/>
        </p:blipFill>
        <p:spPr bwMode="auto">
          <a:xfrm>
            <a:off x="10643299" y="225957"/>
            <a:ext cx="936104" cy="84348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0" name="Straight Connector 9"/>
          <p:cNvCxnSpPr/>
          <p:nvPr/>
        </p:nvCxnSpPr>
        <p:spPr>
          <a:xfrm>
            <a:off x="6373700" y="1772816"/>
            <a:ext cx="17488" cy="363067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927809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6592" y="194903"/>
            <a:ext cx="10969943" cy="990600"/>
          </a:xfrm>
        </p:spPr>
        <p:txBody>
          <a:bodyPr>
            <a:normAutofit fontScale="90000"/>
          </a:bodyPr>
          <a:lstStyle/>
          <a:p>
            <a:br>
              <a:rPr lang="en-US" sz="2800" dirty="0"/>
            </a:br>
            <a:r>
              <a:rPr lang="en-US" dirty="0"/>
              <a:t>(Phase 7): Protodiastolic Phase</a:t>
            </a:r>
          </a:p>
        </p:txBody>
      </p:sp>
      <p:sp>
        <p:nvSpPr>
          <p:cNvPr id="3" name="Content Placeholder 2"/>
          <p:cNvSpPr>
            <a:spLocks noGrp="1"/>
          </p:cNvSpPr>
          <p:nvPr>
            <p:ph sz="quarter" idx="1"/>
          </p:nvPr>
        </p:nvSpPr>
        <p:spPr>
          <a:xfrm>
            <a:off x="549796" y="1371560"/>
            <a:ext cx="11089232" cy="4937760"/>
          </a:xfrm>
        </p:spPr>
        <p:txBody>
          <a:bodyPr>
            <a:noAutofit/>
          </a:bodyPr>
          <a:lstStyle/>
          <a:p>
            <a:pPr algn="just">
              <a:buFont typeface="Courier New" panose="02070309020205020404" pitchFamily="49" charset="0"/>
              <a:buChar char="o"/>
            </a:pPr>
            <a:r>
              <a:rPr lang="en-US" sz="1600" dirty="0">
                <a:ea typeface="Malgun Gothic Semilight" panose="020B0502040204020203" pitchFamily="34" charset="-128"/>
                <a:cs typeface="Arabic Typesetting" panose="03020402040406030203" pitchFamily="66" charset="-78"/>
              </a:rPr>
              <a:t>The T wave on the ECG signifies ventricular repolarization </a:t>
            </a:r>
            <a:r>
              <a:rPr lang="en-US" sz="1600" u="sng" dirty="0">
                <a:ea typeface="Malgun Gothic Semilight" panose="020B0502040204020203" pitchFamily="34" charset="-128"/>
                <a:cs typeface="Arabic Typesetting" panose="03020402040406030203" pitchFamily="66" charset="-78"/>
              </a:rPr>
              <a:t>occurring</a:t>
            </a:r>
            <a:r>
              <a:rPr lang="en-US" sz="1600" dirty="0">
                <a:ea typeface="Malgun Gothic Semilight" panose="020B0502040204020203" pitchFamily="34" charset="-128"/>
                <a:cs typeface="Arabic Typesetting" panose="03020402040406030203" pitchFamily="66" charset="-78"/>
              </a:rPr>
              <a:t> at the end of ventricular systole.</a:t>
            </a:r>
          </a:p>
          <a:p>
            <a:pPr algn="just">
              <a:buFont typeface="Courier New" panose="02070309020205020404" pitchFamily="49" charset="0"/>
              <a:buChar char="o"/>
            </a:pPr>
            <a:r>
              <a:rPr lang="en-US" sz="1600" dirty="0">
                <a:ea typeface="Malgun Gothic Semilight" panose="020B0502040204020203" pitchFamily="34" charset="-128"/>
                <a:cs typeface="Arabic Typesetting" panose="03020402040406030203" pitchFamily="66" charset="-78"/>
              </a:rPr>
              <a:t>The already falling ventricular pressures drop more rapidly. This is the period of protodiastole, which lasts for a very short period of time; ≈ </a:t>
            </a:r>
            <a:r>
              <a:rPr lang="en-US" sz="1400" dirty="0">
                <a:solidFill>
                  <a:srgbClr val="FADA7A">
                    <a:lumMod val="75000"/>
                  </a:srgbClr>
                </a:solidFill>
              </a:rPr>
              <a:t>0.04 s. </a:t>
            </a:r>
            <a:r>
              <a:rPr lang="ar-SA" sz="1600" dirty="0">
                <a:ea typeface="Malgun Gothic Semilight" panose="020B0502040204020203" pitchFamily="34" charset="-128"/>
                <a:cs typeface="Arabic Typesetting" panose="03020402040406030203" pitchFamily="66" charset="-78"/>
              </a:rPr>
              <a:t>( </a:t>
            </a:r>
            <a:r>
              <a:rPr lang="ar-SA" sz="1600" dirty="0">
                <a:solidFill>
                  <a:schemeClr val="bg1">
                    <a:lumMod val="65000"/>
                  </a:schemeClr>
                </a:solidFill>
                <a:ea typeface="Malgun Gothic Semilight" panose="020B0502040204020203" pitchFamily="34" charset="-128"/>
                <a:cs typeface="Arabic Typesetting" panose="03020402040406030203" pitchFamily="66" charset="-78"/>
              </a:rPr>
              <a:t>بعض الكتب تعترف بعها والبعض لا )</a:t>
            </a:r>
            <a:endParaRPr lang="en-US" sz="1600" dirty="0">
              <a:solidFill>
                <a:schemeClr val="bg1">
                  <a:lumMod val="65000"/>
                </a:schemeClr>
              </a:solidFill>
              <a:ea typeface="Malgun Gothic Semilight" panose="020B0502040204020203" pitchFamily="34" charset="-128"/>
              <a:cs typeface="Arabic Typesetting" panose="03020402040406030203" pitchFamily="66" charset="-78"/>
            </a:endParaRPr>
          </a:p>
          <a:p>
            <a:pPr algn="just">
              <a:buFont typeface="Courier New" panose="02070309020205020404" pitchFamily="49" charset="0"/>
              <a:buChar char="o"/>
            </a:pPr>
            <a:r>
              <a:rPr lang="en-US" sz="1600" dirty="0">
                <a:ea typeface="Malgun Gothic Semilight" panose="020B0502040204020203" pitchFamily="34" charset="-128"/>
                <a:cs typeface="Arabic Typesetting" panose="03020402040406030203" pitchFamily="66" charset="-78"/>
              </a:rPr>
              <a:t>Physiologists have different opinion about the existence of this phase. Physiologists  believe in its existence think that the aortic valve has not yet closed by the end of the slow ejection phase and that the protodiatolic phase is the period between the end of ventricular systole and closure of the aortic valve.</a:t>
            </a:r>
          </a:p>
          <a:p>
            <a:pPr algn="just">
              <a:buFont typeface="Courier New" panose="02070309020205020404" pitchFamily="49" charset="0"/>
              <a:buChar char="o"/>
            </a:pPr>
            <a:r>
              <a:rPr lang="en-US" sz="1600" dirty="0">
                <a:ea typeface="Malgun Gothic Semilight" panose="020B0502040204020203" pitchFamily="34" charset="-128"/>
                <a:cs typeface="Arabic Typesetting" panose="03020402040406030203" pitchFamily="66" charset="-78"/>
              </a:rPr>
              <a:t>Thus, protodiastole ends when the </a:t>
            </a:r>
            <a:r>
              <a:rPr lang="en-US" sz="1600" u="sng" dirty="0">
                <a:ea typeface="Malgun Gothic Semilight" panose="020B0502040204020203" pitchFamily="34" charset="-128"/>
                <a:cs typeface="Arabic Typesetting" panose="03020402040406030203" pitchFamily="66" charset="-78"/>
              </a:rPr>
              <a:t>momentum</a:t>
            </a:r>
            <a:r>
              <a:rPr lang="en-US" sz="1600" dirty="0">
                <a:ea typeface="Malgun Gothic Semilight" panose="020B0502040204020203" pitchFamily="34" charset="-128"/>
                <a:cs typeface="Arabic Typesetting" panose="03020402040406030203" pitchFamily="66" charset="-78"/>
              </a:rPr>
              <a:t> of the ejected blood is overcome and the aortic valve closes, setting up transient vibrations in the blood and blood vessel walls</a:t>
            </a:r>
          </a:p>
          <a:p>
            <a:pPr algn="just">
              <a:buFont typeface="Courier New" panose="02070309020205020404" pitchFamily="49" charset="0"/>
              <a:buChar char="o"/>
            </a:pPr>
            <a:r>
              <a:rPr lang="en-US" sz="1600" dirty="0">
                <a:ea typeface="Malgun Gothic Semilight" panose="020B0502040204020203" pitchFamily="34" charset="-128"/>
                <a:cs typeface="Arabic Typesetting" panose="03020402040406030203" pitchFamily="66" charset="-78"/>
              </a:rPr>
              <a:t> → </a:t>
            </a:r>
            <a:r>
              <a:rPr lang="en-US" sz="1600" dirty="0">
                <a:solidFill>
                  <a:srgbClr val="FF0000"/>
                </a:solidFill>
                <a:ea typeface="Malgun Gothic Semilight" panose="020B0502040204020203" pitchFamily="34" charset="-128"/>
                <a:cs typeface="Arabic Typesetting" panose="03020402040406030203" pitchFamily="66" charset="-78"/>
              </a:rPr>
              <a:t>second heart sound (S2)</a:t>
            </a:r>
            <a:r>
              <a:rPr lang="en-US" sz="1600" dirty="0">
                <a:ea typeface="Malgun Gothic Semilight" panose="020B0502040204020203" pitchFamily="34" charset="-128"/>
                <a:cs typeface="Arabic Typesetting" panose="03020402040406030203" pitchFamily="66" charset="-78"/>
              </a:rPr>
              <a:t>.</a:t>
            </a:r>
          </a:p>
          <a:p>
            <a:pPr algn="just">
              <a:buFont typeface="Courier New" panose="02070309020205020404" pitchFamily="49" charset="0"/>
              <a:buChar char="o"/>
            </a:pPr>
            <a:r>
              <a:rPr lang="en-US" sz="1600" dirty="0">
                <a:ea typeface="Malgun Gothic Semilight" panose="020B0502040204020203" pitchFamily="34" charset="-128"/>
                <a:cs typeface="Arabic Typesetting" panose="03020402040406030203" pitchFamily="66" charset="-78"/>
              </a:rPr>
              <a:t>After the valves are closed, pressure </a:t>
            </a:r>
            <a:r>
              <a:rPr lang="en-US" sz="1600" u="sng" dirty="0">
                <a:ea typeface="Malgun Gothic Semilight" panose="020B0502040204020203" pitchFamily="34" charset="-128"/>
                <a:cs typeface="Arabic Typesetting" panose="03020402040406030203" pitchFamily="66" charset="-78"/>
              </a:rPr>
              <a:t>continues to drop</a:t>
            </a:r>
            <a:r>
              <a:rPr lang="en-US" sz="1600" dirty="0">
                <a:ea typeface="Malgun Gothic Semilight" panose="020B0502040204020203" pitchFamily="34" charset="-128"/>
                <a:cs typeface="Arabic Typesetting" panose="03020402040406030203" pitchFamily="66" charset="-78"/>
              </a:rPr>
              <a:t> rapidly during the period of isovolumetric ventricular relaxation, which follows.</a:t>
            </a:r>
          </a:p>
          <a:p>
            <a:pPr algn="just">
              <a:buFont typeface="Courier New" panose="02070309020205020404" pitchFamily="49" charset="0"/>
              <a:buChar char="o"/>
            </a:pPr>
            <a:r>
              <a:rPr lang="en-US" sz="1600" dirty="0">
                <a:ea typeface="Malgun Gothic Semilight" panose="020B0502040204020203" pitchFamily="34" charset="-128"/>
                <a:cs typeface="Arabic Typesetting" panose="03020402040406030203" pitchFamily="66" charset="-78"/>
              </a:rPr>
              <a:t>The atria are still in diastole. The atrial pressure continues to rise due to continuous venous return. However, atrial pressure is still lower than the ventricular pressure .</a:t>
            </a:r>
          </a:p>
          <a:p>
            <a:pPr algn="just">
              <a:buFont typeface="Courier New" panose="02070309020205020404" pitchFamily="49" charset="0"/>
              <a:buChar char="o"/>
            </a:pPr>
            <a:endParaRPr lang="en-US" sz="1600" dirty="0">
              <a:ea typeface="Malgun Gothic Semilight" panose="020B0502040204020203" pitchFamily="34" charset="-128"/>
              <a:cs typeface="Arabic Typesetting" panose="03020402040406030203" pitchFamily="66" charset="-78"/>
            </a:endParaRPr>
          </a:p>
          <a:p>
            <a:pPr algn="just">
              <a:buFont typeface="Courier New" panose="02070309020205020404" pitchFamily="49" charset="0"/>
              <a:buChar char="o"/>
            </a:pPr>
            <a:endParaRPr lang="en-US" sz="1600" dirty="0">
              <a:ea typeface="Malgun Gothic Semilight" panose="020B0502040204020203" pitchFamily="34" charset="-128"/>
              <a:cs typeface="Arabic Typesetting" panose="03020402040406030203" pitchFamily="66" charset="-78"/>
            </a:endParaRPr>
          </a:p>
        </p:txBody>
      </p:sp>
      <p:sp>
        <p:nvSpPr>
          <p:cNvPr id="4" name="Slide Number Placeholder 3"/>
          <p:cNvSpPr>
            <a:spLocks noGrp="1"/>
          </p:cNvSpPr>
          <p:nvPr>
            <p:ph type="sldNum" sz="quarter" idx="12"/>
          </p:nvPr>
        </p:nvSpPr>
        <p:spPr/>
        <p:txBody>
          <a:bodyPr/>
          <a:lstStyle/>
          <a:p>
            <a:pPr marL="0" marR="0" lvl="0" indent="0" algn="l" defTabSz="1015898" rtl="0" eaLnBrk="1" fontAlgn="auto" latinLnBrk="0" hangingPunct="1">
              <a:lnSpc>
                <a:spcPct val="100000"/>
              </a:lnSpc>
              <a:spcBef>
                <a:spcPts val="0"/>
              </a:spcBef>
              <a:spcAft>
                <a:spcPts val="0"/>
              </a:spcAft>
              <a:buClrTx/>
              <a:buSzTx/>
              <a:buFontTx/>
              <a:buNone/>
              <a:tabLst/>
              <a:defRPr/>
            </a:pPr>
            <a:fld id="{4929A69E-7D8F-4515-9605-0315ABD4F316}" type="slidenum">
              <a:rPr kumimoji="0" lang="en-US" sz="1600" b="0" i="0" u="none" strike="noStrike" kern="1200" cap="none" spc="0" normalizeH="0" baseline="0" noProof="0" smtClean="0">
                <a:ln>
                  <a:noFill/>
                </a:ln>
                <a:solidFill>
                  <a:srgbClr val="464653"/>
                </a:solidFill>
                <a:effectLst/>
                <a:uLnTx/>
                <a:uFillTx/>
                <a:latin typeface="Gill Sans MT"/>
                <a:ea typeface="+mn-ea"/>
                <a:cs typeface="+mn-cs"/>
              </a:rPr>
              <a:pPr marL="0" marR="0" lvl="0" indent="0" algn="l" defTabSz="1015898" rtl="0" eaLnBrk="1" fontAlgn="auto" latinLnBrk="0" hangingPunct="1">
                <a:lnSpc>
                  <a:spcPct val="100000"/>
                </a:lnSpc>
                <a:spcBef>
                  <a:spcPts val="0"/>
                </a:spcBef>
                <a:spcAft>
                  <a:spcPts val="0"/>
                </a:spcAft>
                <a:buClrTx/>
                <a:buSzTx/>
                <a:buFontTx/>
                <a:buNone/>
                <a:tabLst/>
                <a:defRPr/>
              </a:pPr>
              <a:t>19</a:t>
            </a:fld>
            <a:endParaRPr kumimoji="0" lang="en-US" sz="1600" b="0" i="0" u="none" strike="noStrike" kern="1200" cap="none" spc="0" normalizeH="0" baseline="0" noProof="0" dirty="0">
              <a:ln>
                <a:noFill/>
              </a:ln>
              <a:solidFill>
                <a:srgbClr val="464653"/>
              </a:solidFill>
              <a:effectLst/>
              <a:uLnTx/>
              <a:uFillTx/>
              <a:latin typeface="Gill Sans MT"/>
              <a:ea typeface="+mn-ea"/>
              <a:cs typeface="+mn-cs"/>
            </a:endParaRPr>
          </a:p>
        </p:txBody>
      </p:sp>
      <p:sp>
        <p:nvSpPr>
          <p:cNvPr id="5" name="Rectangle 4"/>
          <p:cNvSpPr/>
          <p:nvPr/>
        </p:nvSpPr>
        <p:spPr>
          <a:xfrm>
            <a:off x="549796" y="5238376"/>
            <a:ext cx="11089232" cy="954107"/>
          </a:xfrm>
          <a:prstGeom prst="rect">
            <a:avLst/>
          </a:prstGeom>
        </p:spPr>
        <p:txBody>
          <a:bodyPr wrap="square">
            <a:spAutoFit/>
          </a:bodyPr>
          <a:lstStyle/>
          <a:p>
            <a:pPr algn="just"/>
            <a:r>
              <a:rPr lang="en-US" altLang="en-US" sz="1400" dirty="0">
                <a:solidFill>
                  <a:srgbClr val="DDE9EC">
                    <a:lumMod val="50000"/>
                  </a:srgbClr>
                </a:solidFill>
              </a:rPr>
              <a:t>Some physiologists believe that at the end of the systole (reduced ejection phase) aortic valve is still not closed </a:t>
            </a:r>
          </a:p>
          <a:p>
            <a:pPr algn="just"/>
            <a:r>
              <a:rPr lang="en-US" altLang="en-US" sz="1400" dirty="0">
                <a:solidFill>
                  <a:srgbClr val="DDE9EC">
                    <a:lumMod val="50000"/>
                  </a:srgbClr>
                </a:solidFill>
              </a:rPr>
              <a:t>They believe that the LV has stopped contraction but blood is still moving due to momentum. They believe aortic valve closes in protodiastolic phase</a:t>
            </a:r>
            <a:endParaRPr lang="ar-SA" altLang="en-US" sz="1400" dirty="0">
              <a:solidFill>
                <a:srgbClr val="DDE9EC">
                  <a:lumMod val="50000"/>
                </a:srgbClr>
              </a:solidFill>
            </a:endParaRPr>
          </a:p>
          <a:p>
            <a:pPr algn="just"/>
            <a:r>
              <a:rPr lang="ar-SA" altLang="en-US" sz="1400" dirty="0" err="1">
                <a:solidFill>
                  <a:schemeClr val="bg1">
                    <a:lumMod val="65000"/>
                  </a:schemeClr>
                </a:solidFill>
              </a:rPr>
              <a:t>مومنتم</a:t>
            </a:r>
            <a:r>
              <a:rPr lang="ar-SA" altLang="en-US" sz="1400" dirty="0">
                <a:solidFill>
                  <a:schemeClr val="bg1">
                    <a:lumMod val="65000"/>
                  </a:schemeClr>
                </a:solidFill>
              </a:rPr>
              <a:t>: تخيل نفسك تركض وتبي توقف فجأة، منت قادر. الي </a:t>
            </a:r>
            <a:r>
              <a:rPr lang="ar-SA" altLang="en-US" sz="1400" dirty="0" err="1">
                <a:solidFill>
                  <a:schemeClr val="bg1">
                    <a:lumMod val="65000"/>
                  </a:schemeClr>
                </a:solidFill>
              </a:rPr>
              <a:t>بيصير</a:t>
            </a:r>
            <a:r>
              <a:rPr lang="ar-SA" altLang="en-US" sz="1400" dirty="0">
                <a:solidFill>
                  <a:schemeClr val="bg1">
                    <a:lumMod val="65000"/>
                  </a:schemeClr>
                </a:solidFill>
              </a:rPr>
              <a:t> هو انك بتمشي شوي زيادة وتتباطأ سرعتك لين ما تقدر توقف. هذا </a:t>
            </a:r>
            <a:r>
              <a:rPr lang="ar-SA" altLang="en-US" sz="1400" dirty="0" err="1">
                <a:solidFill>
                  <a:schemeClr val="bg1">
                    <a:lumMod val="65000"/>
                  </a:schemeClr>
                </a:solidFill>
              </a:rPr>
              <a:t>المومنتم</a:t>
            </a:r>
            <a:r>
              <a:rPr lang="ar-SA" altLang="en-US" sz="1400" dirty="0">
                <a:solidFill>
                  <a:schemeClr val="bg1">
                    <a:lumMod val="65000"/>
                  </a:schemeClr>
                </a:solidFill>
              </a:rPr>
              <a:t> بالضبط والدم </a:t>
            </a:r>
            <a:r>
              <a:rPr lang="ar-SA" altLang="en-US" sz="1400" dirty="0" err="1">
                <a:solidFill>
                  <a:schemeClr val="bg1">
                    <a:lumMod val="65000"/>
                  </a:schemeClr>
                </a:solidFill>
              </a:rPr>
              <a:t>يصيرله</a:t>
            </a:r>
            <a:r>
              <a:rPr lang="ar-SA" altLang="en-US" sz="1400" dirty="0">
                <a:solidFill>
                  <a:schemeClr val="bg1">
                    <a:lumMod val="65000"/>
                  </a:schemeClr>
                </a:solidFill>
              </a:rPr>
              <a:t> نفس الشي. ما </a:t>
            </a:r>
            <a:r>
              <a:rPr lang="ar-SA" altLang="en-US" sz="1400" dirty="0" err="1">
                <a:solidFill>
                  <a:schemeClr val="bg1">
                    <a:lumMod val="65000"/>
                  </a:schemeClr>
                </a:solidFill>
              </a:rPr>
              <a:t>يتسكر</a:t>
            </a:r>
            <a:r>
              <a:rPr lang="ar-SA" altLang="en-US" sz="1400" dirty="0">
                <a:solidFill>
                  <a:schemeClr val="bg1">
                    <a:lumMod val="65000"/>
                  </a:schemeClr>
                </a:solidFill>
              </a:rPr>
              <a:t> </a:t>
            </a:r>
            <a:r>
              <a:rPr lang="ar-SA" altLang="en-US" sz="1400" dirty="0" err="1">
                <a:solidFill>
                  <a:schemeClr val="bg1">
                    <a:lumMod val="65000"/>
                  </a:schemeClr>
                </a:solidFill>
              </a:rPr>
              <a:t>الاورتك</a:t>
            </a:r>
            <a:r>
              <a:rPr lang="ar-SA" altLang="en-US" sz="1400" dirty="0">
                <a:solidFill>
                  <a:schemeClr val="bg1">
                    <a:lumMod val="65000"/>
                  </a:schemeClr>
                </a:solidFill>
              </a:rPr>
              <a:t> </a:t>
            </a:r>
            <a:r>
              <a:rPr lang="ar-SA" altLang="en-US" sz="1400" dirty="0" err="1">
                <a:solidFill>
                  <a:schemeClr val="bg1">
                    <a:lumMod val="65000"/>
                  </a:schemeClr>
                </a:solidFill>
              </a:rPr>
              <a:t>ڤالڤ</a:t>
            </a:r>
            <a:r>
              <a:rPr lang="ar-SA" altLang="en-US" sz="1400" dirty="0">
                <a:solidFill>
                  <a:schemeClr val="bg1">
                    <a:lumMod val="65000"/>
                  </a:schemeClr>
                </a:solidFill>
              </a:rPr>
              <a:t> الا لما نتغلب على </a:t>
            </a:r>
            <a:r>
              <a:rPr lang="ar-SA" altLang="en-US" sz="1400" dirty="0" err="1">
                <a:solidFill>
                  <a:schemeClr val="bg1">
                    <a:lumMod val="65000"/>
                  </a:schemeClr>
                </a:solidFill>
              </a:rPr>
              <a:t>المومنتم</a:t>
            </a:r>
            <a:r>
              <a:rPr lang="ar-SA" altLang="en-US" sz="1400" dirty="0">
                <a:solidFill>
                  <a:schemeClr val="bg1">
                    <a:lumMod val="65000"/>
                  </a:schemeClr>
                </a:solidFill>
              </a:rPr>
              <a:t>   </a:t>
            </a:r>
            <a:endParaRPr lang="en-US" altLang="en-US" sz="1400" dirty="0">
              <a:solidFill>
                <a:schemeClr val="bg1">
                  <a:lumMod val="65000"/>
                </a:schemeClr>
              </a:solidFill>
            </a:endParaRPr>
          </a:p>
        </p:txBody>
      </p:sp>
      <p:pic>
        <p:nvPicPr>
          <p:cNvPr id="1536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694812" y="-52536"/>
            <a:ext cx="256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6696743" y="825520"/>
            <a:ext cx="4798269" cy="276999"/>
          </a:xfrm>
          <a:prstGeom prst="rect">
            <a:avLst/>
          </a:prstGeom>
        </p:spPr>
        <p:txBody>
          <a:bodyPr wrap="square">
            <a:spAutoFit/>
          </a:bodyPr>
          <a:lstStyle/>
          <a:p>
            <a:r>
              <a:rPr lang="en-US" sz="1200" dirty="0">
                <a:solidFill>
                  <a:schemeClr val="bg1">
                    <a:lumMod val="50000"/>
                  </a:schemeClr>
                </a:solidFill>
              </a:rPr>
              <a:t>Female </a:t>
            </a:r>
            <a:r>
              <a:rPr lang="en-US" sz="1200">
                <a:solidFill>
                  <a:schemeClr val="bg1">
                    <a:lumMod val="50000"/>
                  </a:schemeClr>
                </a:solidFill>
              </a:rPr>
              <a:t>doctor does not </a:t>
            </a:r>
            <a:r>
              <a:rPr lang="en-US" sz="1200" dirty="0">
                <a:solidFill>
                  <a:schemeClr val="bg1">
                    <a:lumMod val="50000"/>
                  </a:schemeClr>
                </a:solidFill>
              </a:rPr>
              <a:t>consider this phase in the cardiac cycle.</a:t>
            </a:r>
          </a:p>
        </p:txBody>
      </p:sp>
    </p:spTree>
    <p:extLst>
      <p:ext uri="{BB962C8B-B14F-4D97-AF65-F5344CB8AC3E}">
        <p14:creationId xmlns:p14="http://schemas.microsoft.com/office/powerpoint/2010/main" val="2876434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Objectives</a:t>
            </a:r>
          </a:p>
        </p:txBody>
      </p:sp>
      <p:sp>
        <p:nvSpPr>
          <p:cNvPr id="3" name="Content Placeholder 2"/>
          <p:cNvSpPr>
            <a:spLocks noGrp="1"/>
          </p:cNvSpPr>
          <p:nvPr>
            <p:ph sz="quarter" idx="1"/>
          </p:nvPr>
        </p:nvSpPr>
        <p:spPr>
          <a:xfrm>
            <a:off x="609458" y="1624875"/>
            <a:ext cx="10969943" cy="4937760"/>
          </a:xfrm>
        </p:spPr>
        <p:txBody>
          <a:bodyPr>
            <a:normAutofit fontScale="70000" lnSpcReduction="20000"/>
          </a:bodyPr>
          <a:lstStyle/>
          <a:p>
            <a:pPr marL="0" indent="0" algn="just">
              <a:buNone/>
            </a:pPr>
            <a:endParaRPr lang="en-US" sz="3100" dirty="0">
              <a:solidFill>
                <a:schemeClr val="accent1">
                  <a:lumMod val="75000"/>
                </a:schemeClr>
              </a:solidFill>
              <a:ea typeface="Malgun Gothic Semilight" panose="020B0502040204020203" pitchFamily="34" charset="-128"/>
              <a:cs typeface="Arabic Typesetting" panose="03020402040406030203" pitchFamily="66" charset="-78"/>
            </a:endParaRPr>
          </a:p>
          <a:p>
            <a:pPr algn="just">
              <a:spcBef>
                <a:spcPct val="20000"/>
              </a:spcBef>
              <a:buClr>
                <a:schemeClr val="accent1">
                  <a:lumMod val="50000"/>
                </a:schemeClr>
              </a:buClr>
              <a:buSzPct val="100000"/>
              <a:buFont typeface="Courier New" panose="02070309020205020404" pitchFamily="49" charset="0"/>
              <a:buChar char="o"/>
              <a:defRPr/>
            </a:pPr>
            <a:r>
              <a:rPr lang="en-GB" dirty="0"/>
              <a:t>Define cardiac cycle and state its duration at rest.</a:t>
            </a:r>
          </a:p>
          <a:p>
            <a:pPr algn="just">
              <a:spcBef>
                <a:spcPct val="20000"/>
              </a:spcBef>
              <a:buClr>
                <a:schemeClr val="accent1">
                  <a:lumMod val="50000"/>
                </a:schemeClr>
              </a:buClr>
              <a:buSzPct val="100000"/>
              <a:buFont typeface="Courier New" panose="02070309020205020404" pitchFamily="49" charset="0"/>
              <a:buChar char="o"/>
              <a:defRPr/>
            </a:pPr>
            <a:r>
              <a:rPr lang="en-GB" dirty="0"/>
              <a:t>State the function of the heart valves.</a:t>
            </a:r>
          </a:p>
          <a:p>
            <a:pPr algn="just">
              <a:spcBef>
                <a:spcPct val="20000"/>
              </a:spcBef>
              <a:buClr>
                <a:schemeClr val="accent1">
                  <a:lumMod val="50000"/>
                </a:schemeClr>
              </a:buClr>
              <a:buSzPct val="100000"/>
              <a:buFont typeface="Courier New" panose="02070309020205020404" pitchFamily="49" charset="0"/>
              <a:buChar char="o"/>
              <a:defRPr/>
            </a:pPr>
            <a:r>
              <a:rPr lang="en-GB" dirty="0"/>
              <a:t>Identify the phases of the cardiac cycle.</a:t>
            </a:r>
          </a:p>
          <a:p>
            <a:pPr algn="just">
              <a:spcBef>
                <a:spcPct val="20000"/>
              </a:spcBef>
              <a:buClr>
                <a:schemeClr val="accent1">
                  <a:lumMod val="50000"/>
                </a:schemeClr>
              </a:buClr>
              <a:buSzPct val="100000"/>
              <a:buFont typeface="Courier New" panose="02070309020205020404" pitchFamily="49" charset="0"/>
              <a:buChar char="o"/>
              <a:defRPr/>
            </a:pPr>
            <a:r>
              <a:rPr lang="en-GB" dirty="0"/>
              <a:t>Explain the relationship between the electrical and mechanical events during the cardiac cycle.</a:t>
            </a:r>
          </a:p>
          <a:p>
            <a:pPr algn="just">
              <a:spcBef>
                <a:spcPct val="20000"/>
              </a:spcBef>
              <a:buClr>
                <a:schemeClr val="accent1">
                  <a:lumMod val="50000"/>
                </a:schemeClr>
              </a:buClr>
              <a:buSzPct val="100000"/>
              <a:buFont typeface="Courier New" panose="02070309020205020404" pitchFamily="49" charset="0"/>
              <a:buChar char="o"/>
              <a:defRPr/>
            </a:pPr>
            <a:r>
              <a:rPr lang="en-GB" dirty="0"/>
              <a:t>Discuss left ventricular pressures and volumes changes during the normal cardiac cycle.</a:t>
            </a:r>
          </a:p>
          <a:p>
            <a:pPr algn="just">
              <a:spcBef>
                <a:spcPct val="20000"/>
              </a:spcBef>
              <a:buClr>
                <a:schemeClr val="accent1">
                  <a:lumMod val="50000"/>
                </a:schemeClr>
              </a:buClr>
              <a:buSzPct val="100000"/>
              <a:buFont typeface="Courier New" panose="02070309020205020404" pitchFamily="49" charset="0"/>
              <a:buChar char="o"/>
              <a:defRPr/>
            </a:pPr>
            <a:r>
              <a:rPr lang="en-GB" dirty="0"/>
              <a:t>Compare and contrast left and right ventricular pressures and volumes during the normal cardiac cycle.</a:t>
            </a:r>
          </a:p>
          <a:p>
            <a:pPr algn="just">
              <a:spcBef>
                <a:spcPct val="20000"/>
              </a:spcBef>
              <a:buClr>
                <a:schemeClr val="accent1">
                  <a:lumMod val="50000"/>
                </a:schemeClr>
              </a:buClr>
              <a:buSzPct val="100000"/>
              <a:buFont typeface="Courier New" panose="02070309020205020404" pitchFamily="49" charset="0"/>
              <a:buChar char="o"/>
              <a:defRPr/>
            </a:pPr>
            <a:r>
              <a:rPr lang="en-GB" dirty="0"/>
              <a:t>Define and state the normal values for the end-diastolic volume, end-systolic volume, stroke volume and ejection fraction.</a:t>
            </a:r>
          </a:p>
          <a:p>
            <a:pPr algn="just">
              <a:spcBef>
                <a:spcPct val="20000"/>
              </a:spcBef>
              <a:buClr>
                <a:schemeClr val="accent1">
                  <a:lumMod val="50000"/>
                </a:schemeClr>
              </a:buClr>
              <a:buSzPct val="100000"/>
              <a:buFont typeface="Courier New" panose="02070309020205020404" pitchFamily="49" charset="0"/>
              <a:buChar char="o"/>
              <a:defRPr/>
            </a:pPr>
            <a:r>
              <a:rPr lang="en-GB" dirty="0"/>
              <a:t>Describe the use of the pressure-volume loop in describing the phases of the cardiac cycle.</a:t>
            </a:r>
          </a:p>
          <a:p>
            <a:pPr algn="just">
              <a:spcBef>
                <a:spcPct val="20000"/>
              </a:spcBef>
              <a:buClr>
                <a:schemeClr val="accent1">
                  <a:lumMod val="50000"/>
                </a:schemeClr>
              </a:buClr>
              <a:buSzPct val="100000"/>
              <a:buFont typeface="Courier New" panose="02070309020205020404" pitchFamily="49" charset="0"/>
              <a:buChar char="o"/>
              <a:defRPr/>
            </a:pPr>
            <a:r>
              <a:rPr lang="en-GB" dirty="0"/>
              <a:t>Explain changes in aortic pressure during the normal cardiac cycle.</a:t>
            </a:r>
          </a:p>
          <a:p>
            <a:pPr algn="just">
              <a:spcBef>
                <a:spcPct val="20000"/>
              </a:spcBef>
              <a:buClr>
                <a:schemeClr val="accent1">
                  <a:lumMod val="50000"/>
                </a:schemeClr>
              </a:buClr>
              <a:buSzPct val="100000"/>
              <a:buFont typeface="Courier New" panose="02070309020205020404" pitchFamily="49" charset="0"/>
              <a:buChar char="o"/>
              <a:defRPr/>
            </a:pPr>
            <a:r>
              <a:rPr lang="en-GB" dirty="0"/>
              <a:t>Calculate pulse pressure and mean arterial pressure.</a:t>
            </a:r>
          </a:p>
          <a:p>
            <a:pPr algn="just">
              <a:spcBef>
                <a:spcPct val="20000"/>
              </a:spcBef>
              <a:buClr>
                <a:schemeClr val="accent1">
                  <a:lumMod val="50000"/>
                </a:schemeClr>
              </a:buClr>
              <a:buSzPct val="100000"/>
              <a:buFont typeface="Courier New" panose="02070309020205020404" pitchFamily="49" charset="0"/>
              <a:buChar char="o"/>
              <a:defRPr/>
            </a:pPr>
            <a:r>
              <a:rPr lang="en-GB" dirty="0"/>
              <a:t>Describe right atrial pressure changes during the cardiac cycle.</a:t>
            </a:r>
          </a:p>
          <a:p>
            <a:pPr algn="just">
              <a:spcBef>
                <a:spcPct val="20000"/>
              </a:spcBef>
              <a:buClr>
                <a:schemeClr val="accent1">
                  <a:lumMod val="50000"/>
                </a:schemeClr>
              </a:buClr>
              <a:buSzPct val="100000"/>
              <a:buFont typeface="Courier New" panose="02070309020205020404" pitchFamily="49" charset="0"/>
              <a:buChar char="o"/>
              <a:defRPr/>
            </a:pPr>
            <a:r>
              <a:rPr lang="en-GB" dirty="0"/>
              <a:t>Outline the venous pulse waves during the cardiac cycle.</a:t>
            </a:r>
          </a:p>
          <a:p>
            <a:pPr algn="just">
              <a:spcBef>
                <a:spcPct val="20000"/>
              </a:spcBef>
              <a:buClrTx/>
              <a:buSzPct val="75000"/>
              <a:buFont typeface="Courier New" panose="02070309020205020404" pitchFamily="49" charset="0"/>
              <a:buChar char="o"/>
              <a:defRPr/>
            </a:pPr>
            <a:endParaRPr lang="en-GB" dirty="0"/>
          </a:p>
        </p:txBody>
      </p:sp>
      <p:sp>
        <p:nvSpPr>
          <p:cNvPr id="4" name="Slide Number Placeholder 3"/>
          <p:cNvSpPr>
            <a:spLocks noGrp="1"/>
          </p:cNvSpPr>
          <p:nvPr>
            <p:ph type="sldNum" sz="quarter" idx="12"/>
          </p:nvPr>
        </p:nvSpPr>
        <p:spPr/>
        <p:txBody>
          <a:bodyPr/>
          <a:lstStyle/>
          <a:p>
            <a:fld id="{4929A69E-7D8F-4515-9605-0315ABD4F316}" type="slidenum">
              <a:rPr lang="en-US" smtClean="0"/>
              <a:pPr/>
              <a:t>2</a:t>
            </a:fld>
            <a:endParaRPr lang="en-US" dirty="0"/>
          </a:p>
        </p:txBody>
      </p:sp>
      <p:sp>
        <p:nvSpPr>
          <p:cNvPr id="5" name="Rectangle 4"/>
          <p:cNvSpPr/>
          <p:nvPr/>
        </p:nvSpPr>
        <p:spPr>
          <a:xfrm>
            <a:off x="4098275" y="634275"/>
            <a:ext cx="3992311" cy="400110"/>
          </a:xfrm>
          <a:prstGeom prst="rect">
            <a:avLst/>
          </a:prstGeom>
        </p:spPr>
        <p:txBody>
          <a:bodyPr wrap="none">
            <a:spAutoFit/>
          </a:bodyPr>
          <a:lstStyle/>
          <a:p>
            <a:r>
              <a:rPr lang="en-US" u="sng" dirty="0">
                <a:solidFill>
                  <a:srgbClr val="FF0000"/>
                </a:solidFill>
                <a:latin typeface="GillSansMT" charset="0"/>
              </a:rPr>
              <a:t>Study Smart: focus on mutual topics. </a:t>
            </a:r>
            <a:endParaRPr lang="en-US" u="sng" dirty="0">
              <a:effectLst/>
            </a:endParaRPr>
          </a:p>
        </p:txBody>
      </p:sp>
      <p:sp>
        <p:nvSpPr>
          <p:cNvPr id="6" name="Rectangle 5"/>
          <p:cNvSpPr/>
          <p:nvPr/>
        </p:nvSpPr>
        <p:spPr>
          <a:xfrm>
            <a:off x="1701924" y="1424820"/>
            <a:ext cx="8494761" cy="400110"/>
          </a:xfrm>
          <a:prstGeom prst="rect">
            <a:avLst/>
          </a:prstGeom>
        </p:spPr>
        <p:txBody>
          <a:bodyPr wrap="none">
            <a:spAutoFit/>
          </a:bodyPr>
          <a:lstStyle/>
          <a:p>
            <a:r>
              <a:rPr lang="en-US" u="sng" dirty="0">
                <a:solidFill>
                  <a:srgbClr val="FF0000"/>
                </a:solidFill>
                <a:latin typeface="GillSansMT" charset="0"/>
                <a:hlinkClick r:id="rId2"/>
              </a:rPr>
              <a:t>We strongly recommend watching Dr. </a:t>
            </a:r>
            <a:r>
              <a:rPr lang="en-US" u="sng" dirty="0" err="1">
                <a:solidFill>
                  <a:srgbClr val="FF0000"/>
                </a:solidFill>
                <a:latin typeface="GillSansMT" charset="0"/>
                <a:hlinkClick r:id="rId2"/>
              </a:rPr>
              <a:t>Najeeb’s</a:t>
            </a:r>
            <a:r>
              <a:rPr lang="en-US" u="sng" dirty="0">
                <a:solidFill>
                  <a:srgbClr val="FF0000"/>
                </a:solidFill>
                <a:latin typeface="GillSansMT" charset="0"/>
                <a:hlinkClick r:id="rId2"/>
              </a:rPr>
              <a:t> explanation of the cardiac cycles!</a:t>
            </a:r>
            <a:endParaRPr lang="en-US" u="sng" dirty="0"/>
          </a:p>
        </p:txBody>
      </p:sp>
    </p:spTree>
    <p:extLst>
      <p:ext uri="{BB962C8B-B14F-4D97-AF65-F5344CB8AC3E}">
        <p14:creationId xmlns:p14="http://schemas.microsoft.com/office/powerpoint/2010/main" val="41109718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94882"/>
            <a:ext cx="9657610" cy="990342"/>
          </a:xfrm>
        </p:spPr>
        <p:txBody>
          <a:bodyPr>
            <a:noAutofit/>
          </a:bodyPr>
          <a:lstStyle/>
          <a:p>
            <a:pPr>
              <a:defRPr/>
            </a:pPr>
            <a:r>
              <a:rPr lang="en-US" sz="3200" dirty="0">
                <a:cs typeface="Times New Roman" pitchFamily="18" charset="0"/>
              </a:rPr>
              <a:t>(Phase 8): Isovolumetric Ventricular Relaxation</a:t>
            </a:r>
            <a:r>
              <a:rPr lang="en-US" sz="3200" dirty="0"/>
              <a:t> </a:t>
            </a:r>
          </a:p>
        </p:txBody>
      </p:sp>
      <p:sp>
        <p:nvSpPr>
          <p:cNvPr id="3" name="Slide Number Placeholder 2"/>
          <p:cNvSpPr>
            <a:spLocks noGrp="1"/>
          </p:cNvSpPr>
          <p:nvPr>
            <p:ph type="sldNum" sz="quarter" idx="12"/>
          </p:nvPr>
        </p:nvSpPr>
        <p:spPr/>
        <p:txBody>
          <a:bodyPr/>
          <a:lstStyle/>
          <a:p>
            <a:fld id="{4929A69E-7D8F-4515-9605-0315ABD4F316}" type="slidenum">
              <a:rPr lang="en-US" smtClean="0"/>
              <a:pPr/>
              <a:t>20</a:t>
            </a:fld>
            <a:endParaRPr lang="en-US" dirty="0"/>
          </a:p>
        </p:txBody>
      </p:sp>
      <p:sp>
        <p:nvSpPr>
          <p:cNvPr id="143" name="Rectangle 55"/>
          <p:cNvSpPr>
            <a:spLocks noChangeArrowheads="1"/>
          </p:cNvSpPr>
          <p:nvPr/>
        </p:nvSpPr>
        <p:spPr bwMode="auto">
          <a:xfrm>
            <a:off x="931558" y="5562045"/>
            <a:ext cx="292024" cy="168231"/>
          </a:xfrm>
          <a:prstGeom prst="rect">
            <a:avLst/>
          </a:prstGeom>
          <a:solidFill>
            <a:srgbClr val="FAFAFA"/>
          </a:solidFill>
          <a:ln>
            <a:noFill/>
          </a:ln>
          <a:extLst>
            <a:ext uri="{91240B29-F687-4F45-9708-019B960494DF}">
              <a14:hiddenLine xmlns:a14="http://schemas.microsoft.com/office/drawing/2010/main" w="12700">
                <a:solidFill>
                  <a:srgbClr val="000000"/>
                </a:solidFill>
                <a:miter lim="800000"/>
                <a:headEnd/>
                <a:tailEnd/>
              </a14:hiddenLine>
            </a:ext>
          </a:extLst>
        </p:spPr>
        <p:txBody>
          <a:bodyPr/>
          <a:lstStyle>
            <a:lvl1pPr>
              <a:defRPr sz="2000">
                <a:solidFill>
                  <a:schemeClr val="folHlink"/>
                </a:solidFill>
                <a:latin typeface="Times New Roman" panose="02020603050405020304" pitchFamily="18" charset="0"/>
              </a:defRPr>
            </a:lvl1pPr>
            <a:lvl2pPr marL="742950" indent="-285750">
              <a:defRPr sz="2000">
                <a:solidFill>
                  <a:schemeClr val="folHlink"/>
                </a:solidFill>
                <a:latin typeface="Times New Roman" panose="02020603050405020304" pitchFamily="18" charset="0"/>
              </a:defRPr>
            </a:lvl2pPr>
            <a:lvl3pPr marL="1143000" indent="-228600">
              <a:defRPr sz="2000">
                <a:solidFill>
                  <a:schemeClr val="folHlink"/>
                </a:solidFill>
                <a:latin typeface="Times New Roman" panose="02020603050405020304" pitchFamily="18" charset="0"/>
              </a:defRPr>
            </a:lvl3pPr>
            <a:lvl4pPr marL="1600200" indent="-228600">
              <a:defRPr sz="2000">
                <a:solidFill>
                  <a:schemeClr val="folHlink"/>
                </a:solidFill>
                <a:latin typeface="Times New Roman" panose="02020603050405020304" pitchFamily="18" charset="0"/>
              </a:defRPr>
            </a:lvl4pPr>
            <a:lvl5pPr marL="2057400" indent="-228600">
              <a:defRPr sz="2000">
                <a:solidFill>
                  <a:schemeClr val="folHlink"/>
                </a:solidFill>
                <a:latin typeface="Times New Roman" panose="02020603050405020304" pitchFamily="18" charset="0"/>
              </a:defRPr>
            </a:lvl5pPr>
            <a:lvl6pPr marL="2514600" indent="-228600" eaLnBrk="0" fontAlgn="base" hangingPunct="0">
              <a:spcBef>
                <a:spcPct val="0"/>
              </a:spcBef>
              <a:spcAft>
                <a:spcPct val="0"/>
              </a:spcAft>
              <a:defRPr sz="2000">
                <a:solidFill>
                  <a:schemeClr val="folHlink"/>
                </a:solidFill>
                <a:latin typeface="Times New Roman" panose="02020603050405020304" pitchFamily="18" charset="0"/>
              </a:defRPr>
            </a:lvl6pPr>
            <a:lvl7pPr marL="2971800" indent="-228600" eaLnBrk="0" fontAlgn="base" hangingPunct="0">
              <a:spcBef>
                <a:spcPct val="0"/>
              </a:spcBef>
              <a:spcAft>
                <a:spcPct val="0"/>
              </a:spcAft>
              <a:defRPr sz="2000">
                <a:solidFill>
                  <a:schemeClr val="folHlink"/>
                </a:solidFill>
                <a:latin typeface="Times New Roman" panose="02020603050405020304" pitchFamily="18" charset="0"/>
              </a:defRPr>
            </a:lvl7pPr>
            <a:lvl8pPr marL="3429000" indent="-228600" eaLnBrk="0" fontAlgn="base" hangingPunct="0">
              <a:spcBef>
                <a:spcPct val="0"/>
              </a:spcBef>
              <a:spcAft>
                <a:spcPct val="0"/>
              </a:spcAft>
              <a:defRPr sz="2000">
                <a:solidFill>
                  <a:schemeClr val="folHlink"/>
                </a:solidFill>
                <a:latin typeface="Times New Roman" panose="02020603050405020304" pitchFamily="18" charset="0"/>
              </a:defRPr>
            </a:lvl8pPr>
            <a:lvl9pPr marL="3886200" indent="-228600" eaLnBrk="0" fontAlgn="base" hangingPunct="0">
              <a:spcBef>
                <a:spcPct val="0"/>
              </a:spcBef>
              <a:spcAft>
                <a:spcPct val="0"/>
              </a:spcAft>
              <a:defRPr sz="2000">
                <a:solidFill>
                  <a:schemeClr val="folHlink"/>
                </a:solidFill>
                <a:latin typeface="Times New Roman" panose="02020603050405020304" pitchFamily="18" charset="0"/>
              </a:defRPr>
            </a:lvl9pPr>
          </a:lstStyle>
          <a:p>
            <a:endParaRPr lang="en-US" altLang="en-US" sz="1999">
              <a:latin typeface="Calibri" panose="020F0502020204030204" pitchFamily="34" charset="0"/>
            </a:endParaRPr>
          </a:p>
        </p:txBody>
      </p:sp>
      <p:sp>
        <p:nvSpPr>
          <p:cNvPr id="9" name="Text Box 63"/>
          <p:cNvSpPr txBox="1">
            <a:spLocks noChangeArrowheads="1"/>
          </p:cNvSpPr>
          <p:nvPr/>
        </p:nvSpPr>
        <p:spPr bwMode="auto">
          <a:xfrm>
            <a:off x="816669" y="1453857"/>
            <a:ext cx="5760640" cy="461664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Lst>
        </p:spPr>
        <p:txBody>
          <a:bodyPr wrap="square">
            <a:spAutoFit/>
          </a:bodyPr>
          <a:lstStyle>
            <a:lvl1pPr>
              <a:defRPr sz="2000">
                <a:solidFill>
                  <a:schemeClr val="folHlink"/>
                </a:solidFill>
                <a:latin typeface="Times New Roman" panose="02020603050405020304" pitchFamily="18" charset="0"/>
              </a:defRPr>
            </a:lvl1pPr>
            <a:lvl2pPr marL="742950" indent="-285750">
              <a:defRPr sz="2000">
                <a:solidFill>
                  <a:schemeClr val="folHlink"/>
                </a:solidFill>
                <a:latin typeface="Times New Roman" panose="02020603050405020304" pitchFamily="18" charset="0"/>
              </a:defRPr>
            </a:lvl2pPr>
            <a:lvl3pPr marL="1143000" indent="-228600">
              <a:defRPr sz="2000">
                <a:solidFill>
                  <a:schemeClr val="folHlink"/>
                </a:solidFill>
                <a:latin typeface="Times New Roman" panose="02020603050405020304" pitchFamily="18" charset="0"/>
              </a:defRPr>
            </a:lvl3pPr>
            <a:lvl4pPr marL="1600200" indent="-228600">
              <a:defRPr sz="2000">
                <a:solidFill>
                  <a:schemeClr val="folHlink"/>
                </a:solidFill>
                <a:latin typeface="Times New Roman" panose="02020603050405020304" pitchFamily="18" charset="0"/>
              </a:defRPr>
            </a:lvl4pPr>
            <a:lvl5pPr marL="2057400" indent="-228600">
              <a:defRPr sz="2000">
                <a:solidFill>
                  <a:schemeClr val="folHlink"/>
                </a:solidFill>
                <a:latin typeface="Times New Roman" panose="02020603050405020304" pitchFamily="18" charset="0"/>
              </a:defRPr>
            </a:lvl5pPr>
            <a:lvl6pPr marL="2514600" indent="-228600" eaLnBrk="0" fontAlgn="base" hangingPunct="0">
              <a:spcBef>
                <a:spcPct val="0"/>
              </a:spcBef>
              <a:spcAft>
                <a:spcPct val="0"/>
              </a:spcAft>
              <a:defRPr sz="2000">
                <a:solidFill>
                  <a:schemeClr val="folHlink"/>
                </a:solidFill>
                <a:latin typeface="Times New Roman" panose="02020603050405020304" pitchFamily="18" charset="0"/>
              </a:defRPr>
            </a:lvl6pPr>
            <a:lvl7pPr marL="2971800" indent="-228600" eaLnBrk="0" fontAlgn="base" hangingPunct="0">
              <a:spcBef>
                <a:spcPct val="0"/>
              </a:spcBef>
              <a:spcAft>
                <a:spcPct val="0"/>
              </a:spcAft>
              <a:defRPr sz="2000">
                <a:solidFill>
                  <a:schemeClr val="folHlink"/>
                </a:solidFill>
                <a:latin typeface="Times New Roman" panose="02020603050405020304" pitchFamily="18" charset="0"/>
              </a:defRPr>
            </a:lvl7pPr>
            <a:lvl8pPr marL="3429000" indent="-228600" eaLnBrk="0" fontAlgn="base" hangingPunct="0">
              <a:spcBef>
                <a:spcPct val="0"/>
              </a:spcBef>
              <a:spcAft>
                <a:spcPct val="0"/>
              </a:spcAft>
              <a:defRPr sz="2000">
                <a:solidFill>
                  <a:schemeClr val="folHlink"/>
                </a:solidFill>
                <a:latin typeface="Times New Roman" panose="02020603050405020304" pitchFamily="18" charset="0"/>
              </a:defRPr>
            </a:lvl8pPr>
            <a:lvl9pPr marL="3886200" indent="-228600" eaLnBrk="0" fontAlgn="base" hangingPunct="0">
              <a:spcBef>
                <a:spcPct val="0"/>
              </a:spcBef>
              <a:spcAft>
                <a:spcPct val="0"/>
              </a:spcAft>
              <a:defRPr sz="2000">
                <a:solidFill>
                  <a:schemeClr val="folHlink"/>
                </a:solidFill>
                <a:latin typeface="Times New Roman" panose="02020603050405020304" pitchFamily="18" charset="0"/>
              </a:defRPr>
            </a:lvl9pPr>
          </a:lstStyle>
          <a:p>
            <a:pPr algn="just"/>
            <a:r>
              <a:rPr lang="en-GB" altLang="en-US" sz="1800" dirty="0">
                <a:solidFill>
                  <a:schemeClr val="tx1"/>
                </a:solidFill>
                <a:latin typeface="+mn-lt"/>
              </a:rPr>
              <a:t> </a:t>
            </a:r>
            <a:r>
              <a:rPr lang="en-GB" altLang="en-US" sz="1600" dirty="0">
                <a:solidFill>
                  <a:schemeClr val="tx1"/>
                </a:solidFill>
                <a:latin typeface="+mn-lt"/>
              </a:rPr>
              <a:t>In beginning of diastole when the aortic valve closes, the AV valve is not yet open, because the ventricular pressure still exceeds atrial pressure, so all valves are once again closed for a brief period of time and no blood can enter or leave the ventricle.  Preceded by ventricular repolarization. </a:t>
            </a:r>
          </a:p>
          <a:p>
            <a:pPr algn="just"/>
            <a:r>
              <a:rPr lang="en-US" sz="1600" dirty="0">
                <a:solidFill>
                  <a:schemeClr val="tx1"/>
                </a:solidFill>
                <a:latin typeface="+mn-lt"/>
              </a:rPr>
              <a:t>Period between closure of semilunar-vs&amp; opening of AV-vs.</a:t>
            </a:r>
            <a:endParaRPr lang="en-GB" altLang="en-US" sz="1600" dirty="0">
              <a:solidFill>
                <a:schemeClr val="tx1"/>
              </a:solidFill>
              <a:latin typeface="+mn-lt"/>
            </a:endParaRPr>
          </a:p>
          <a:p>
            <a:pPr marL="285750" indent="-285750" algn="just">
              <a:buClr>
                <a:schemeClr val="accent2"/>
              </a:buClr>
              <a:buFont typeface="Arial" charset="0"/>
              <a:buChar char="•"/>
            </a:pPr>
            <a:r>
              <a:rPr lang="en-GB" altLang="en-US" sz="1600" dirty="0">
                <a:solidFill>
                  <a:schemeClr val="tx1"/>
                </a:solidFill>
                <a:latin typeface="+mn-lt"/>
              </a:rPr>
              <a:t> The muscle fibre length and chamber volume remain constant.</a:t>
            </a:r>
          </a:p>
          <a:p>
            <a:pPr marL="285750" indent="-285750" algn="just">
              <a:buClr>
                <a:schemeClr val="accent2"/>
              </a:buClr>
              <a:buFont typeface="Arial" charset="0"/>
              <a:buChar char="•"/>
            </a:pPr>
            <a:r>
              <a:rPr lang="en-GB" altLang="en-US" sz="1600" dirty="0">
                <a:solidFill>
                  <a:schemeClr val="tx1"/>
                </a:solidFill>
                <a:latin typeface="+mn-lt"/>
              </a:rPr>
              <a:t> As the ventricle continues to relax  → the pressure steadily falls.</a:t>
            </a:r>
          </a:p>
          <a:p>
            <a:pPr marL="285750" indent="-285750" algn="just">
              <a:buClr>
                <a:schemeClr val="accent2"/>
              </a:buClr>
              <a:buFont typeface="Arial" charset="0"/>
              <a:buChar char="•"/>
            </a:pPr>
            <a:r>
              <a:rPr lang="en-GB" altLang="en-US" sz="1600" dirty="0">
                <a:solidFill>
                  <a:schemeClr val="tx1"/>
                </a:solidFill>
                <a:latin typeface="+mn-lt"/>
              </a:rPr>
              <a:t> </a:t>
            </a:r>
            <a:r>
              <a:rPr lang="en-US" sz="1600" dirty="0">
                <a:solidFill>
                  <a:schemeClr val="tx1"/>
                </a:solidFill>
                <a:latin typeface="+mn-lt"/>
                <a:cs typeface="Times New Roman" pitchFamily="18" charset="0"/>
              </a:rPr>
              <a:t>The atria are still in diastole. The atrial pressure continues to rise due to continuous venous return </a:t>
            </a:r>
            <a:r>
              <a:rPr lang="en-US" sz="1600" dirty="0">
                <a:solidFill>
                  <a:schemeClr val="tx1"/>
                </a:solidFill>
                <a:latin typeface="+mn-lt"/>
                <a:cs typeface="Calibri"/>
              </a:rPr>
              <a:t>→ </a:t>
            </a:r>
            <a:r>
              <a:rPr lang="en-US" sz="1600" i="1" dirty="0">
                <a:solidFill>
                  <a:schemeClr val="tx1"/>
                </a:solidFill>
                <a:latin typeface="+mn-lt"/>
                <a:cs typeface="Calibri"/>
              </a:rPr>
              <a:t>v</a:t>
            </a:r>
            <a:r>
              <a:rPr lang="en-US" sz="1600" dirty="0">
                <a:solidFill>
                  <a:schemeClr val="tx1"/>
                </a:solidFill>
                <a:latin typeface="+mn-lt"/>
                <a:cs typeface="Calibri"/>
              </a:rPr>
              <a:t> wave in the atrial pressure curve</a:t>
            </a:r>
            <a:r>
              <a:rPr lang="en-US" sz="1600" dirty="0">
                <a:solidFill>
                  <a:schemeClr val="tx1"/>
                </a:solidFill>
                <a:latin typeface="+mn-lt"/>
                <a:cs typeface="Times New Roman" pitchFamily="18" charset="0"/>
              </a:rPr>
              <a:t>. However, atrial pressure is still lower than the ventricular pressure.</a:t>
            </a:r>
          </a:p>
          <a:p>
            <a:pPr marL="285750" indent="-285750" algn="just">
              <a:buClr>
                <a:schemeClr val="accent2"/>
              </a:buClr>
              <a:buFont typeface="Arial" charset="0"/>
              <a:buChar char="•"/>
            </a:pPr>
            <a:r>
              <a:rPr lang="en-US" sz="1600" dirty="0">
                <a:solidFill>
                  <a:schemeClr val="tx1"/>
                </a:solidFill>
                <a:latin typeface="+mn-lt"/>
                <a:cs typeface="Times New Roman" pitchFamily="18" charset="0"/>
              </a:rPr>
              <a:t> The mitral valve opens at the end of this phase.</a:t>
            </a:r>
          </a:p>
          <a:p>
            <a:pPr marL="285750" indent="-285750" algn="just">
              <a:buClr>
                <a:schemeClr val="accent2"/>
              </a:buClr>
              <a:buFont typeface="Arial" charset="0"/>
              <a:buChar char="•"/>
            </a:pPr>
            <a:r>
              <a:rPr lang="en-US" sz="1600" dirty="0">
                <a:solidFill>
                  <a:schemeClr val="tx1"/>
                </a:solidFill>
                <a:latin typeface="+mn-lt"/>
                <a:cs typeface="Times New Roman" pitchFamily="18" charset="0"/>
              </a:rPr>
              <a:t> This phase thus represents the beginning of diastole and it’s the quiescent period between closure of the aortic valve and opening of the mitral valve.</a:t>
            </a:r>
          </a:p>
          <a:p>
            <a:pPr marL="285750" indent="-285750" algn="just">
              <a:buClr>
                <a:schemeClr val="accent2"/>
              </a:buClr>
              <a:buFont typeface="Arial" charset="0"/>
              <a:buChar char="•"/>
            </a:pPr>
            <a:r>
              <a:rPr lang="en-US" sz="1600" dirty="0">
                <a:solidFill>
                  <a:schemeClr val="tx1"/>
                </a:solidFill>
                <a:latin typeface="+mn-lt"/>
                <a:cs typeface="Times New Roman" pitchFamily="18" charset="0"/>
              </a:rPr>
              <a:t> It lasts for </a:t>
            </a:r>
            <a:r>
              <a:rPr lang="en-US" sz="1600" dirty="0">
                <a:solidFill>
                  <a:schemeClr val="tx1"/>
                </a:solidFill>
                <a:latin typeface="+mn-lt"/>
                <a:cs typeface="Calibri"/>
              </a:rPr>
              <a:t>≈ </a:t>
            </a:r>
            <a:r>
              <a:rPr lang="en-US" sz="1600" dirty="0">
                <a:solidFill>
                  <a:srgbClr val="FADA7A">
                    <a:lumMod val="75000"/>
                  </a:srgbClr>
                </a:solidFill>
                <a:latin typeface="+mn-lt"/>
              </a:rPr>
              <a:t>0.04</a:t>
            </a:r>
            <a:r>
              <a:rPr lang="en-US" dirty="0">
                <a:solidFill>
                  <a:srgbClr val="FADA7A">
                    <a:lumMod val="75000"/>
                  </a:srgbClr>
                </a:solidFill>
                <a:latin typeface="+mn-lt"/>
              </a:rPr>
              <a:t> sec</a:t>
            </a:r>
            <a:r>
              <a:rPr lang="en-US" dirty="0">
                <a:solidFill>
                  <a:schemeClr val="tx1"/>
                </a:solidFill>
                <a:latin typeface="+mn-lt"/>
              </a:rPr>
              <a:t>.</a:t>
            </a:r>
            <a:endParaRPr lang="en-GB" altLang="en-US" dirty="0">
              <a:solidFill>
                <a:schemeClr val="tx1"/>
              </a:solidFill>
              <a:latin typeface="+mn-lt"/>
            </a:endParaRPr>
          </a:p>
        </p:txBody>
      </p:sp>
      <p:sp>
        <p:nvSpPr>
          <p:cNvPr id="4" name="Rectangle 3"/>
          <p:cNvSpPr/>
          <p:nvPr/>
        </p:nvSpPr>
        <p:spPr>
          <a:xfrm>
            <a:off x="7093932" y="4129960"/>
            <a:ext cx="4320480" cy="1569660"/>
          </a:xfrm>
          <a:prstGeom prst="rect">
            <a:avLst/>
          </a:prstGeom>
        </p:spPr>
        <p:txBody>
          <a:bodyPr wrap="square">
            <a:spAutoFit/>
          </a:bodyPr>
          <a:lstStyle/>
          <a:p>
            <a:pPr marL="285750" indent="-285750">
              <a:buFont typeface="Arial" pitchFamily="34" charset="0"/>
              <a:buChar char="•"/>
            </a:pPr>
            <a:r>
              <a:rPr lang="en-US" altLang="en-US" sz="1200" dirty="0">
                <a:solidFill>
                  <a:srgbClr val="DDE9EC">
                    <a:lumMod val="50000"/>
                  </a:srgbClr>
                </a:solidFill>
              </a:rPr>
              <a:t>Isovolumetric relaxation </a:t>
            </a:r>
            <a:r>
              <a:rPr lang="en-US" altLang="en-US" sz="1200" dirty="0">
                <a:solidFill>
                  <a:srgbClr val="DDE9EC">
                    <a:lumMod val="50000"/>
                  </a:srgbClr>
                </a:solidFill>
                <a:sym typeface="Wingdings"/>
              </a:rPr>
              <a:t> </a:t>
            </a:r>
            <a:r>
              <a:rPr lang="en-US" altLang="en-US" sz="1200" dirty="0">
                <a:solidFill>
                  <a:srgbClr val="DDE9EC">
                    <a:lumMod val="50000"/>
                  </a:srgbClr>
                </a:solidFill>
              </a:rPr>
              <a:t>Ventricles relax without changing volume </a:t>
            </a:r>
            <a:r>
              <a:rPr lang="en-US" altLang="en-US" sz="1200" dirty="0">
                <a:solidFill>
                  <a:srgbClr val="DDE9EC">
                    <a:lumMod val="50000"/>
                  </a:srgbClr>
                </a:solidFill>
                <a:sym typeface="Wingdings"/>
              </a:rPr>
              <a:t> to reduce Pressure in LV</a:t>
            </a:r>
          </a:p>
          <a:p>
            <a:r>
              <a:rPr lang="en-US" altLang="en-US" sz="1200" dirty="0">
                <a:solidFill>
                  <a:srgbClr val="DDE9EC">
                    <a:lumMod val="50000"/>
                  </a:srgbClr>
                </a:solidFill>
                <a:sym typeface="Wingdings"/>
              </a:rPr>
              <a:t>Isovolumetric contraction  ventricles contract without changing volume  to increase pressure in LV </a:t>
            </a:r>
          </a:p>
          <a:p>
            <a:pPr marL="285750" indent="-285750">
              <a:buFont typeface="Arial" pitchFamily="34" charset="0"/>
              <a:buChar char="•"/>
            </a:pPr>
            <a:r>
              <a:rPr lang="en-US" altLang="en-US" sz="1200" dirty="0">
                <a:solidFill>
                  <a:srgbClr val="DDE9EC">
                    <a:lumMod val="50000"/>
                  </a:srgbClr>
                </a:solidFill>
                <a:sym typeface="Wingdings"/>
              </a:rPr>
              <a:t>Ventricles relax  pressure decrease  atria is filling  with blood  pressure increases </a:t>
            </a:r>
          </a:p>
          <a:p>
            <a:r>
              <a:rPr lang="en-US" altLang="en-US" sz="1200" dirty="0">
                <a:solidFill>
                  <a:srgbClr val="DDE9EC">
                    <a:lumMod val="50000"/>
                  </a:srgbClr>
                </a:solidFill>
                <a:sym typeface="Wingdings"/>
              </a:rPr>
              <a:t>Pressure of atria more than LV  mitral valve opens </a:t>
            </a:r>
          </a:p>
          <a:p>
            <a:pPr marL="285750" indent="-285750">
              <a:buFont typeface="Arial" pitchFamily="34" charset="0"/>
              <a:buChar char="•"/>
            </a:pPr>
            <a:r>
              <a:rPr lang="en-US" altLang="en-US" sz="1200" dirty="0">
                <a:solidFill>
                  <a:srgbClr val="DDE9EC">
                    <a:lumMod val="50000"/>
                  </a:srgbClr>
                </a:solidFill>
                <a:sym typeface="Wingdings"/>
              </a:rPr>
              <a:t> Rapid filling phase  (repeat cycle)</a:t>
            </a:r>
            <a:endParaRPr lang="en-US" altLang="en-US" sz="1200" dirty="0">
              <a:solidFill>
                <a:srgbClr val="DDE9EC">
                  <a:lumMod val="50000"/>
                </a:srgbClr>
              </a:solidFill>
            </a:endParaRPr>
          </a:p>
        </p:txBody>
      </p:sp>
      <p:graphicFrame>
        <p:nvGraphicFramePr>
          <p:cNvPr id="10" name="Table 9"/>
          <p:cNvGraphicFramePr>
            <a:graphicFrameLocks noGrp="1"/>
          </p:cNvGraphicFramePr>
          <p:nvPr>
            <p:extLst>
              <p:ext uri="{D42A27DB-BD31-4B8C-83A1-F6EECF244321}">
                <p14:modId xmlns:p14="http://schemas.microsoft.com/office/powerpoint/2010/main" val="1557448417"/>
              </p:ext>
            </p:extLst>
          </p:nvPr>
        </p:nvGraphicFramePr>
        <p:xfrm>
          <a:off x="7093932" y="2217993"/>
          <a:ext cx="4320480" cy="1836240"/>
        </p:xfrm>
        <a:graphic>
          <a:graphicData uri="http://schemas.openxmlformats.org/drawingml/2006/table">
            <a:tbl>
              <a:tblPr firstRow="1" bandRow="1">
                <a:tableStyleId>{21E4AEA4-8DFA-4A89-87EB-49C32662AFE0}</a:tableStyleId>
              </a:tblPr>
              <a:tblGrid>
                <a:gridCol w="2256472">
                  <a:extLst>
                    <a:ext uri="{9D8B030D-6E8A-4147-A177-3AD203B41FA5}">
                      <a16:colId xmlns:a16="http://schemas.microsoft.com/office/drawing/2014/main" val="20000"/>
                    </a:ext>
                  </a:extLst>
                </a:gridCol>
                <a:gridCol w="2064008">
                  <a:extLst>
                    <a:ext uri="{9D8B030D-6E8A-4147-A177-3AD203B41FA5}">
                      <a16:colId xmlns:a16="http://schemas.microsoft.com/office/drawing/2014/main" val="20001"/>
                    </a:ext>
                  </a:extLst>
                </a:gridCol>
              </a:tblGrid>
              <a:tr h="309575">
                <a:tc gridSpan="2">
                  <a:txBody>
                    <a:bodyPr/>
                    <a:lstStyle/>
                    <a:p>
                      <a:pPr algn="ctr"/>
                      <a:r>
                        <a:rPr lang="en-US" sz="1400" dirty="0"/>
                        <a:t>Major Changes</a:t>
                      </a:r>
                      <a:r>
                        <a:rPr lang="en-US" sz="1400" baseline="0" dirty="0"/>
                        <a:t> In Phase 8</a:t>
                      </a:r>
                      <a:endParaRPr lang="en-US" sz="1400" dirty="0"/>
                    </a:p>
                  </a:txBody>
                  <a:tcPr/>
                </a:tc>
                <a:tc hMerge="1">
                  <a:txBody>
                    <a:bodyPr/>
                    <a:lstStyle/>
                    <a:p>
                      <a:endParaRPr lang="en-US" dirty="0"/>
                    </a:p>
                  </a:txBody>
                  <a:tcPr/>
                </a:tc>
                <a:extLst>
                  <a:ext uri="{0D108BD9-81ED-4DB2-BD59-A6C34878D82A}">
                    <a16:rowId xmlns:a16="http://schemas.microsoft.com/office/drawing/2014/main" val="10000"/>
                  </a:ext>
                </a:extLst>
              </a:tr>
              <a:tr h="309575">
                <a:tc>
                  <a:txBody>
                    <a:bodyPr/>
                    <a:lstStyle/>
                    <a:p>
                      <a:r>
                        <a:rPr lang="en-US" sz="1400" b="1" dirty="0"/>
                        <a:t>Atria </a:t>
                      </a:r>
                    </a:p>
                  </a:txBody>
                  <a:tcPr/>
                </a:tc>
                <a:tc>
                  <a:txBody>
                    <a:bodyPr/>
                    <a:lstStyle/>
                    <a:p>
                      <a:r>
                        <a:rPr lang="en-US" sz="1400" dirty="0"/>
                        <a:t>Diastole</a:t>
                      </a:r>
                    </a:p>
                  </a:txBody>
                  <a:tcPr/>
                </a:tc>
                <a:extLst>
                  <a:ext uri="{0D108BD9-81ED-4DB2-BD59-A6C34878D82A}">
                    <a16:rowId xmlns:a16="http://schemas.microsoft.com/office/drawing/2014/main" val="10001"/>
                  </a:ext>
                </a:extLst>
              </a:tr>
              <a:tr h="309575">
                <a:tc>
                  <a:txBody>
                    <a:bodyPr/>
                    <a:lstStyle/>
                    <a:p>
                      <a:r>
                        <a:rPr lang="en-US" sz="1400" b="1" dirty="0"/>
                        <a:t>Ventricle </a:t>
                      </a:r>
                    </a:p>
                  </a:txBody>
                  <a:tcPr/>
                </a:tc>
                <a:tc>
                  <a:txBody>
                    <a:bodyPr/>
                    <a:lstStyle/>
                    <a:p>
                      <a:r>
                        <a:rPr lang="en-US" sz="1400" dirty="0"/>
                        <a:t>Diastole</a:t>
                      </a:r>
                    </a:p>
                  </a:txBody>
                  <a:tcPr/>
                </a:tc>
                <a:extLst>
                  <a:ext uri="{0D108BD9-81ED-4DB2-BD59-A6C34878D82A}">
                    <a16:rowId xmlns:a16="http://schemas.microsoft.com/office/drawing/2014/main" val="10002"/>
                  </a:ext>
                </a:extLst>
              </a:tr>
              <a:tr h="537203">
                <a:tc>
                  <a:txBody>
                    <a:bodyPr/>
                    <a:lstStyle/>
                    <a:p>
                      <a:r>
                        <a:rPr lang="en-US" sz="1400" b="1" dirty="0"/>
                        <a:t>AV Valves </a:t>
                      </a:r>
                    </a:p>
                  </a:txBody>
                  <a:tcPr/>
                </a:tc>
                <a:tc>
                  <a:txBody>
                    <a:bodyPr/>
                    <a:lstStyle/>
                    <a:p>
                      <a:r>
                        <a:rPr lang="en-US" sz="1400" dirty="0"/>
                        <a:t>Beginning:</a:t>
                      </a:r>
                      <a:r>
                        <a:rPr lang="en-US" sz="1400" baseline="0" dirty="0"/>
                        <a:t> </a:t>
                      </a:r>
                      <a:r>
                        <a:rPr lang="en-US" sz="1400" dirty="0"/>
                        <a:t>Closed</a:t>
                      </a:r>
                    </a:p>
                    <a:p>
                      <a:r>
                        <a:rPr lang="en-US" sz="1400" dirty="0"/>
                        <a:t>End: opened </a:t>
                      </a:r>
                    </a:p>
                  </a:txBody>
                  <a:tcPr/>
                </a:tc>
                <a:extLst>
                  <a:ext uri="{0D108BD9-81ED-4DB2-BD59-A6C34878D82A}">
                    <a16:rowId xmlns:a16="http://schemas.microsoft.com/office/drawing/2014/main" val="10003"/>
                  </a:ext>
                </a:extLst>
              </a:tr>
              <a:tr h="370312">
                <a:tc>
                  <a:txBody>
                    <a:bodyPr/>
                    <a:lstStyle/>
                    <a:p>
                      <a:r>
                        <a:rPr lang="en-US" sz="1400" b="1" dirty="0"/>
                        <a:t>Semilunar Valves</a:t>
                      </a:r>
                      <a:r>
                        <a:rPr lang="en-US" sz="1400" b="1" baseline="0" dirty="0"/>
                        <a:t> (aortic)</a:t>
                      </a:r>
                      <a:r>
                        <a:rPr lang="en-US" sz="1400" b="1" dirty="0"/>
                        <a:t> </a:t>
                      </a:r>
                    </a:p>
                  </a:txBody>
                  <a:tcPr/>
                </a:tc>
                <a:tc>
                  <a:txBody>
                    <a:bodyPr/>
                    <a:lstStyle/>
                    <a:p>
                      <a:r>
                        <a:rPr lang="en-US" sz="1400" dirty="0"/>
                        <a:t>closed</a:t>
                      </a:r>
                    </a:p>
                  </a:txBody>
                  <a:tcPr/>
                </a:tc>
                <a:extLst>
                  <a:ext uri="{0D108BD9-81ED-4DB2-BD59-A6C34878D82A}">
                    <a16:rowId xmlns:a16="http://schemas.microsoft.com/office/drawing/2014/main" val="10004"/>
                  </a:ext>
                </a:extLst>
              </a:tr>
            </a:tbl>
          </a:graphicData>
        </a:graphic>
      </p:graphicFrame>
      <p:sp>
        <p:nvSpPr>
          <p:cNvPr id="6" name="TextBox 5"/>
          <p:cNvSpPr txBox="1"/>
          <p:nvPr/>
        </p:nvSpPr>
        <p:spPr>
          <a:xfrm>
            <a:off x="7093932" y="1399413"/>
            <a:ext cx="4320480" cy="646331"/>
          </a:xfrm>
          <a:prstGeom prst="rect">
            <a:avLst/>
          </a:prstGeom>
          <a:solidFill>
            <a:schemeClr val="accent2">
              <a:lumMod val="20000"/>
              <a:lumOff val="80000"/>
            </a:schemeClr>
          </a:solidFill>
          <a:ln w="38100">
            <a:solidFill>
              <a:schemeClr val="accent2"/>
            </a:solidFill>
          </a:ln>
        </p:spPr>
        <p:txBody>
          <a:bodyPr wrap="square" rtlCol="0">
            <a:spAutoFit/>
          </a:bodyPr>
          <a:lstStyle/>
          <a:p>
            <a:pPr marL="342900" indent="-342900">
              <a:buFont typeface="Arial" pitchFamily="34" charset="0"/>
              <a:buChar char="•"/>
            </a:pPr>
            <a:r>
              <a:rPr lang="en-US" sz="1200" dirty="0"/>
              <a:t>LV is a closed chamber, i.e. relax with no changes in volume.  </a:t>
            </a:r>
          </a:p>
          <a:p>
            <a:pPr marL="342900" indent="-342900">
              <a:buFont typeface="Arial" pitchFamily="34" charset="0"/>
              <a:buChar char="•"/>
            </a:pPr>
            <a:r>
              <a:rPr lang="en-US" sz="1200" dirty="0"/>
              <a:t>Volume of blood in ventricle = ESV.</a:t>
            </a:r>
          </a:p>
          <a:p>
            <a:pPr marL="342900" indent="-342900">
              <a:buFont typeface="Arial" pitchFamily="34" charset="0"/>
              <a:buChar char="•"/>
            </a:pPr>
            <a:r>
              <a:rPr lang="en-US" sz="1200" dirty="0"/>
              <a:t>AV- vs open at the end of this phase.</a:t>
            </a:r>
            <a:endParaRPr lang="en-US" sz="1400" dirty="0"/>
          </a:p>
        </p:txBody>
      </p:sp>
      <p:pic>
        <p:nvPicPr>
          <p:cNvPr id="1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51128" t="51571" r="29262" b="13005"/>
          <a:stretch/>
        </p:blipFill>
        <p:spPr bwMode="auto">
          <a:xfrm>
            <a:off x="10702924" y="158005"/>
            <a:ext cx="864096" cy="864096"/>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7093932" y="5762353"/>
            <a:ext cx="4320480" cy="415498"/>
          </a:xfrm>
          <a:prstGeom prst="rect">
            <a:avLst/>
          </a:prstGeom>
        </p:spPr>
        <p:txBody>
          <a:bodyPr wrap="square">
            <a:spAutoFit/>
          </a:bodyPr>
          <a:lstStyle/>
          <a:p>
            <a:r>
              <a:rPr lang="en-US" sz="1050" dirty="0">
                <a:solidFill>
                  <a:srgbClr val="FF0000"/>
                </a:solidFill>
              </a:rPr>
              <a:t>In males’ slides 2nd heart sound is heard in </a:t>
            </a:r>
            <a:r>
              <a:rPr lang="en-US" sz="1050" dirty="0" err="1">
                <a:solidFill>
                  <a:srgbClr val="FF0000"/>
                </a:solidFill>
              </a:rPr>
              <a:t>protodiastolic</a:t>
            </a:r>
            <a:r>
              <a:rPr lang="en-US" sz="1050" dirty="0">
                <a:solidFill>
                  <a:srgbClr val="FF0000"/>
                </a:solidFill>
              </a:rPr>
              <a:t> phase </a:t>
            </a:r>
          </a:p>
          <a:p>
            <a:r>
              <a:rPr lang="en-US" sz="1050" dirty="0">
                <a:solidFill>
                  <a:srgbClr val="FF0000"/>
                </a:solidFill>
              </a:rPr>
              <a:t>In females’ slides 2nd heart sound is heard in </a:t>
            </a:r>
            <a:r>
              <a:rPr lang="en-US" sz="1050" dirty="0" err="1">
                <a:solidFill>
                  <a:srgbClr val="FF0000"/>
                </a:solidFill>
              </a:rPr>
              <a:t>Isovolumetric</a:t>
            </a:r>
            <a:r>
              <a:rPr lang="en-US" sz="1050" dirty="0">
                <a:solidFill>
                  <a:srgbClr val="FF0000"/>
                </a:solidFill>
              </a:rPr>
              <a:t> relaxation phase</a:t>
            </a:r>
            <a:endParaRPr lang="en-US" sz="1050" dirty="0"/>
          </a:p>
        </p:txBody>
      </p:sp>
    </p:spTree>
    <p:extLst>
      <p:ext uri="{BB962C8B-B14F-4D97-AF65-F5344CB8AC3E}">
        <p14:creationId xmlns:p14="http://schemas.microsoft.com/office/powerpoint/2010/main" val="593842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9">
                                            <p:txEl>
                                              <p:pRg st="4" end="4"/>
                                            </p:txEl>
                                          </p:spTgt>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nodeType="clickEffect">
                                  <p:stCondLst>
                                    <p:cond delay="0"/>
                                  </p:stCondLst>
                                  <p:childTnLst>
                                    <p:set>
                                      <p:cBhvr>
                                        <p:cTn id="24" dur="1" fill="hold">
                                          <p:stCondLst>
                                            <p:cond delay="0"/>
                                          </p:stCondLst>
                                        </p:cTn>
                                        <p:tgtEl>
                                          <p:spTgt spid="9">
                                            <p:txEl>
                                              <p:pRg st="5" end="5"/>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9">
                                            <p:txEl>
                                              <p:pRg st="6" end="6"/>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9">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7788" y="162335"/>
            <a:ext cx="10969943" cy="990600"/>
          </a:xfrm>
        </p:spPr>
        <p:txBody>
          <a:bodyPr>
            <a:normAutofit/>
          </a:bodyPr>
          <a:lstStyle/>
          <a:p>
            <a:pPr>
              <a:defRPr/>
            </a:pPr>
            <a:r>
              <a:rPr lang="en-US" sz="3200" dirty="0">
                <a:cs typeface="Times New Roman" pitchFamily="18" charset="0"/>
              </a:rPr>
              <a:t>Ventricular Filling</a:t>
            </a:r>
            <a:r>
              <a:rPr lang="en-US" sz="3200" dirty="0"/>
              <a:t> </a:t>
            </a:r>
          </a:p>
        </p:txBody>
      </p:sp>
      <p:sp>
        <p:nvSpPr>
          <p:cNvPr id="3" name="Slide Number Placeholder 2"/>
          <p:cNvSpPr>
            <a:spLocks noGrp="1"/>
          </p:cNvSpPr>
          <p:nvPr>
            <p:ph type="sldNum" sz="quarter" idx="12"/>
          </p:nvPr>
        </p:nvSpPr>
        <p:spPr/>
        <p:txBody>
          <a:bodyPr/>
          <a:lstStyle/>
          <a:p>
            <a:fld id="{4929A69E-7D8F-4515-9605-0315ABD4F316}" type="slidenum">
              <a:rPr lang="en-US" smtClean="0"/>
              <a:pPr/>
              <a:t>21</a:t>
            </a:fld>
            <a:endParaRPr lang="en-US" dirty="0"/>
          </a:p>
        </p:txBody>
      </p:sp>
      <p:sp>
        <p:nvSpPr>
          <p:cNvPr id="4" name="Content Placeholder 3"/>
          <p:cNvSpPr>
            <a:spLocks noGrp="1"/>
          </p:cNvSpPr>
          <p:nvPr>
            <p:ph sz="quarter" idx="1"/>
          </p:nvPr>
        </p:nvSpPr>
        <p:spPr>
          <a:xfrm>
            <a:off x="616074" y="1492408"/>
            <a:ext cx="10847086" cy="4699186"/>
          </a:xfrm>
        </p:spPr>
        <p:txBody>
          <a:bodyPr>
            <a:noAutofit/>
          </a:bodyPr>
          <a:lstStyle/>
          <a:p>
            <a:pPr algn="just">
              <a:buClrTx/>
              <a:buFont typeface="Wingdings" panose="05000000000000000000" pitchFamily="2" charset="2"/>
              <a:buChar char="v"/>
              <a:defRPr/>
            </a:pPr>
            <a:r>
              <a:rPr lang="en-GB" sz="1400" dirty="0"/>
              <a:t>While the left atrium in diastole, the blood continues to flow from the pulmonary veins into the left atrium and therefore, atrial pressure rises continuously.</a:t>
            </a:r>
          </a:p>
          <a:p>
            <a:pPr algn="just">
              <a:buClrTx/>
              <a:buFont typeface="Wingdings" panose="05000000000000000000" pitchFamily="2" charset="2"/>
              <a:buChar char="v"/>
              <a:defRPr/>
            </a:pPr>
            <a:r>
              <a:rPr lang="en-GB" sz="1400" dirty="0"/>
              <a:t> When the ventricular pressure falls below the atrial pressure (as at the end of </a:t>
            </a:r>
            <a:r>
              <a:rPr lang="en-US" sz="1400" dirty="0">
                <a:cs typeface="Times New Roman" pitchFamily="18" charset="0"/>
              </a:rPr>
              <a:t>Isovolumetric Ventricular Relaxation)</a:t>
            </a:r>
            <a:r>
              <a:rPr lang="en-GB" sz="1400" dirty="0"/>
              <a:t>, the AV valve opens, and ventricular filling occurs once again.</a:t>
            </a:r>
          </a:p>
          <a:p>
            <a:pPr algn="just">
              <a:buClrTx/>
              <a:buFont typeface="Wingdings" panose="05000000000000000000" pitchFamily="2" charset="2"/>
              <a:buChar char="v"/>
              <a:defRPr/>
            </a:pPr>
            <a:r>
              <a:rPr lang="en-GB" sz="1400" dirty="0"/>
              <a:t>When the AV valve opens, and ventricular filling occurs once again, the atrial pressure drops. (</a:t>
            </a:r>
            <a:r>
              <a:rPr lang="en-GB" sz="1400" dirty="0">
                <a:cs typeface="Calibri"/>
              </a:rPr>
              <a:t>y descent in the atrial pressure curve.)</a:t>
            </a:r>
          </a:p>
          <a:p>
            <a:pPr algn="just">
              <a:buClrTx/>
              <a:buFont typeface="Wingdings" panose="05000000000000000000" pitchFamily="2" charset="2"/>
              <a:buChar char="v"/>
              <a:defRPr/>
            </a:pPr>
            <a:r>
              <a:rPr lang="en-US" altLang="en-US" sz="1400" dirty="0">
                <a:cs typeface="Calibri" pitchFamily="34" charset="0"/>
              </a:rPr>
              <a:t>Normal LV pressure during the cardiac cycle </a:t>
            </a:r>
            <a:r>
              <a:rPr lang="en-US" altLang="en-US" sz="1400" dirty="0">
                <a:cs typeface="Calibri"/>
              </a:rPr>
              <a:t>≈ </a:t>
            </a:r>
            <a:r>
              <a:rPr lang="en-US" altLang="en-US" sz="1400" dirty="0">
                <a:solidFill>
                  <a:schemeClr val="accent4">
                    <a:lumMod val="75000"/>
                  </a:schemeClr>
                </a:solidFill>
                <a:cs typeface="Calibri"/>
              </a:rPr>
              <a:t>120/3-12</a:t>
            </a:r>
            <a:r>
              <a:rPr lang="en-US" altLang="en-US" sz="1400" dirty="0">
                <a:cs typeface="Calibri"/>
              </a:rPr>
              <a:t> </a:t>
            </a:r>
            <a:r>
              <a:rPr lang="en-US" altLang="en-US" sz="1400" dirty="0">
                <a:solidFill>
                  <a:srgbClr val="DDE9EC">
                    <a:lumMod val="50000"/>
                  </a:srgbClr>
                </a:solidFill>
              </a:rPr>
              <a:t>(120/0) </a:t>
            </a:r>
            <a:r>
              <a:rPr lang="en-US" altLang="en-US" sz="1400" dirty="0">
                <a:solidFill>
                  <a:schemeClr val="accent4">
                    <a:lumMod val="75000"/>
                  </a:schemeClr>
                </a:solidFill>
                <a:cs typeface="Calibri"/>
              </a:rPr>
              <a:t>mmHg</a:t>
            </a:r>
          </a:p>
          <a:p>
            <a:pPr algn="just">
              <a:buClrTx/>
              <a:buFont typeface="Wingdings" panose="05000000000000000000" pitchFamily="2" charset="2"/>
              <a:buChar char="v"/>
              <a:defRPr/>
            </a:pPr>
            <a:endParaRPr lang="en-GB" sz="1400" dirty="0"/>
          </a:p>
          <a:p>
            <a:pPr algn="just">
              <a:buClrTx/>
              <a:buFont typeface="Wingdings" panose="05000000000000000000" pitchFamily="2" charset="2"/>
              <a:buChar char="v"/>
              <a:defRPr/>
            </a:pPr>
            <a:endParaRPr lang="en-GB" sz="1400" dirty="0">
              <a:solidFill>
                <a:srgbClr val="00FFFF"/>
              </a:solidFill>
            </a:endParaRPr>
          </a:p>
          <a:p>
            <a:pPr algn="just">
              <a:buClrTx/>
              <a:buFont typeface="Wingdings" panose="05000000000000000000" pitchFamily="2" charset="2"/>
              <a:buChar char="v"/>
            </a:pPr>
            <a:endParaRPr lang="en-US" sz="1400" dirty="0"/>
          </a:p>
        </p:txBody>
      </p:sp>
      <p:pic>
        <p:nvPicPr>
          <p:cNvPr id="6" name="Picture 5"/>
          <p:cNvPicPr>
            <a:picLocks noChangeAspect="1"/>
          </p:cNvPicPr>
          <p:nvPr/>
        </p:nvPicPr>
        <p:blipFill rotWithShape="1">
          <a:blip r:embed="rId3" cstate="print"/>
          <a:srcRect l="31633" t="25431" r="44080" b="11962"/>
          <a:stretch/>
        </p:blipFill>
        <p:spPr>
          <a:xfrm>
            <a:off x="8737142" y="2965983"/>
            <a:ext cx="2726018" cy="3293939"/>
          </a:xfrm>
          <a:prstGeom prst="rect">
            <a:avLst/>
          </a:prstGeom>
        </p:spPr>
      </p:pic>
      <p:sp>
        <p:nvSpPr>
          <p:cNvPr id="7" name="TextBox 6"/>
          <p:cNvSpPr txBox="1"/>
          <p:nvPr/>
        </p:nvSpPr>
        <p:spPr>
          <a:xfrm>
            <a:off x="804637" y="5899635"/>
            <a:ext cx="4463333" cy="276927"/>
          </a:xfrm>
          <a:prstGeom prst="rect">
            <a:avLst/>
          </a:prstGeom>
          <a:noFill/>
        </p:spPr>
        <p:txBody>
          <a:bodyPr wrap="square" rtlCol="0">
            <a:spAutoFit/>
          </a:bodyPr>
          <a:lstStyle/>
          <a:p>
            <a:r>
              <a:rPr lang="en-US" sz="1200" dirty="0">
                <a:solidFill>
                  <a:schemeClr val="bg1">
                    <a:lumMod val="65000"/>
                  </a:schemeClr>
                </a:solidFill>
              </a:rPr>
              <a:t>Note: LV pressure during cardiac cycle is LV systole / LV diastole </a:t>
            </a:r>
          </a:p>
        </p:txBody>
      </p:sp>
      <p:sp>
        <p:nvSpPr>
          <p:cNvPr id="8" name="TextBox 7"/>
          <p:cNvSpPr txBox="1"/>
          <p:nvPr/>
        </p:nvSpPr>
        <p:spPr>
          <a:xfrm>
            <a:off x="821655" y="5607676"/>
            <a:ext cx="4463333" cy="276927"/>
          </a:xfrm>
          <a:prstGeom prst="rect">
            <a:avLst/>
          </a:prstGeom>
          <a:noFill/>
        </p:spPr>
        <p:txBody>
          <a:bodyPr wrap="square" rtlCol="0">
            <a:spAutoFit/>
          </a:bodyPr>
          <a:lstStyle/>
          <a:p>
            <a:r>
              <a:rPr lang="en-US" sz="1200" dirty="0">
                <a:solidFill>
                  <a:schemeClr val="bg1">
                    <a:lumMod val="65000"/>
                  </a:schemeClr>
                </a:solidFill>
              </a:rPr>
              <a:t>LV = left Ventricle</a:t>
            </a:r>
          </a:p>
        </p:txBody>
      </p:sp>
      <p:sp>
        <p:nvSpPr>
          <p:cNvPr id="12" name="Rectangle 11"/>
          <p:cNvSpPr/>
          <p:nvPr/>
        </p:nvSpPr>
        <p:spPr>
          <a:xfrm>
            <a:off x="816669" y="4631366"/>
            <a:ext cx="2905047" cy="954107"/>
          </a:xfrm>
          <a:prstGeom prst="rect">
            <a:avLst/>
          </a:prstGeom>
        </p:spPr>
        <p:txBody>
          <a:bodyPr wrap="square">
            <a:spAutoFit/>
          </a:bodyPr>
          <a:lstStyle/>
          <a:p>
            <a:pPr algn="just"/>
            <a:r>
              <a:rPr lang="en-US" altLang="en-US" sz="1400" dirty="0">
                <a:solidFill>
                  <a:srgbClr val="DDE9EC">
                    <a:lumMod val="50000"/>
                  </a:srgbClr>
                </a:solidFill>
                <a:sym typeface="Wingdings"/>
              </a:rPr>
              <a:t>1 closure mitral valve </a:t>
            </a:r>
            <a:r>
              <a:rPr lang="en-US" altLang="en-US" sz="1400" dirty="0" err="1">
                <a:solidFill>
                  <a:srgbClr val="DDE9EC">
                    <a:lumMod val="50000"/>
                  </a:srgbClr>
                </a:solidFill>
                <a:sym typeface="Wingdings"/>
              </a:rPr>
              <a:t>lub</a:t>
            </a:r>
            <a:r>
              <a:rPr lang="en-US" altLang="en-US" sz="1400" dirty="0">
                <a:solidFill>
                  <a:srgbClr val="DDE9EC">
                    <a:lumMod val="50000"/>
                  </a:srgbClr>
                </a:solidFill>
                <a:sym typeface="Wingdings"/>
              </a:rPr>
              <a:t> </a:t>
            </a:r>
          </a:p>
          <a:p>
            <a:pPr algn="just"/>
            <a:r>
              <a:rPr lang="en-US" altLang="en-US" sz="1400" dirty="0">
                <a:solidFill>
                  <a:srgbClr val="DDE9EC">
                    <a:lumMod val="50000"/>
                  </a:srgbClr>
                </a:solidFill>
                <a:sym typeface="Wingdings"/>
              </a:rPr>
              <a:t>2  closure of aortic dub </a:t>
            </a:r>
          </a:p>
          <a:p>
            <a:pPr algn="just"/>
            <a:r>
              <a:rPr lang="en-US" altLang="en-US" sz="1400" dirty="0">
                <a:solidFill>
                  <a:srgbClr val="DDE9EC">
                    <a:lumMod val="50000"/>
                  </a:srgbClr>
                </a:solidFill>
                <a:sym typeface="Wingdings"/>
              </a:rPr>
              <a:t>Between </a:t>
            </a:r>
            <a:r>
              <a:rPr lang="en-US" altLang="en-US" sz="1400" dirty="0" err="1">
                <a:solidFill>
                  <a:srgbClr val="DDE9EC">
                    <a:lumMod val="50000"/>
                  </a:srgbClr>
                </a:solidFill>
                <a:sym typeface="Wingdings"/>
              </a:rPr>
              <a:t>lub</a:t>
            </a:r>
            <a:r>
              <a:rPr lang="en-US" altLang="en-US" sz="1400" dirty="0">
                <a:solidFill>
                  <a:srgbClr val="DDE9EC">
                    <a:lumMod val="50000"/>
                  </a:srgbClr>
                </a:solidFill>
                <a:sym typeface="Wingdings"/>
              </a:rPr>
              <a:t> and dub (systole)</a:t>
            </a:r>
          </a:p>
          <a:p>
            <a:pPr algn="just"/>
            <a:r>
              <a:rPr lang="en-US" altLang="en-US" sz="1400" dirty="0">
                <a:solidFill>
                  <a:srgbClr val="DDE9EC">
                    <a:lumMod val="50000"/>
                  </a:srgbClr>
                </a:solidFill>
                <a:sym typeface="Wingdings"/>
              </a:rPr>
              <a:t>Between dub and </a:t>
            </a:r>
            <a:r>
              <a:rPr lang="en-US" altLang="en-US" sz="1400" dirty="0" err="1">
                <a:solidFill>
                  <a:srgbClr val="DDE9EC">
                    <a:lumMod val="50000"/>
                  </a:srgbClr>
                </a:solidFill>
                <a:sym typeface="Wingdings"/>
              </a:rPr>
              <a:t>lub</a:t>
            </a:r>
            <a:r>
              <a:rPr lang="en-US" altLang="en-US" sz="1400" dirty="0">
                <a:solidFill>
                  <a:srgbClr val="DDE9EC">
                    <a:lumMod val="50000"/>
                  </a:srgbClr>
                </a:solidFill>
                <a:sym typeface="Wingdings"/>
              </a:rPr>
              <a:t> (diastole) </a:t>
            </a:r>
          </a:p>
        </p:txBody>
      </p:sp>
      <p:sp>
        <p:nvSpPr>
          <p:cNvPr id="13" name="Rectangle 12"/>
          <p:cNvSpPr/>
          <p:nvPr/>
        </p:nvSpPr>
        <p:spPr>
          <a:xfrm>
            <a:off x="810290" y="3326212"/>
            <a:ext cx="7798023" cy="1169551"/>
          </a:xfrm>
          <a:prstGeom prst="rect">
            <a:avLst/>
          </a:prstGeom>
        </p:spPr>
        <p:txBody>
          <a:bodyPr wrap="square">
            <a:spAutoFit/>
          </a:bodyPr>
          <a:lstStyle/>
          <a:p>
            <a:pPr algn="just"/>
            <a:r>
              <a:rPr lang="en-US" altLang="en-US" sz="1400" dirty="0">
                <a:solidFill>
                  <a:srgbClr val="DDE9EC">
                    <a:lumMod val="50000"/>
                  </a:srgbClr>
                </a:solidFill>
              </a:rPr>
              <a:t>M</a:t>
            </a:r>
            <a:r>
              <a:rPr lang="en-US" altLang="en-US" sz="1400">
                <a:solidFill>
                  <a:srgbClr val="DDE9EC">
                    <a:lumMod val="50000"/>
                  </a:srgbClr>
                </a:solidFill>
              </a:rPr>
              <a:t>itral </a:t>
            </a:r>
            <a:r>
              <a:rPr lang="en-US" altLang="en-US" sz="1400" dirty="0">
                <a:solidFill>
                  <a:srgbClr val="DDE9EC">
                    <a:lumMod val="50000"/>
                  </a:srgbClr>
                </a:solidFill>
              </a:rPr>
              <a:t>valve closes S1 </a:t>
            </a:r>
            <a:r>
              <a:rPr lang="en-US" altLang="en-US" sz="1400" dirty="0">
                <a:solidFill>
                  <a:srgbClr val="DDE9EC">
                    <a:lumMod val="50000"/>
                  </a:srgbClr>
                </a:solidFill>
                <a:sym typeface="Wingdings"/>
              </a:rPr>
              <a:t> (isovolumertic contraction) aortic valve opens  end of isovolumetric contraction </a:t>
            </a:r>
          </a:p>
          <a:p>
            <a:pPr algn="just"/>
            <a:r>
              <a:rPr lang="en-US" altLang="en-US" sz="1400" dirty="0">
                <a:solidFill>
                  <a:srgbClr val="DDE9EC">
                    <a:lumMod val="50000"/>
                  </a:srgbClr>
                </a:solidFill>
                <a:sym typeface="Wingdings"/>
              </a:rPr>
              <a:t>Peak of graph  “Rapid ejection phase” where aortic and LV pressure are highest) </a:t>
            </a:r>
          </a:p>
          <a:p>
            <a:pPr algn="just"/>
            <a:r>
              <a:rPr lang="en-US" altLang="en-US" sz="1400" dirty="0">
                <a:solidFill>
                  <a:srgbClr val="DDE9EC">
                    <a:lumMod val="50000"/>
                  </a:srgbClr>
                </a:solidFill>
                <a:sym typeface="Wingdings"/>
              </a:rPr>
              <a:t>aortic valve closes  end of reduced ejection phase or protodiastole </a:t>
            </a:r>
          </a:p>
          <a:p>
            <a:pPr algn="just"/>
            <a:r>
              <a:rPr lang="en-US" altLang="en-US" sz="1400" dirty="0">
                <a:solidFill>
                  <a:srgbClr val="DDE9EC">
                    <a:lumMod val="50000"/>
                  </a:srgbClr>
                </a:solidFill>
                <a:sym typeface="Wingdings"/>
              </a:rPr>
              <a:t>mitral valve opens  rapid filling phase </a:t>
            </a:r>
          </a:p>
        </p:txBody>
      </p:sp>
      <p:pic>
        <p:nvPicPr>
          <p:cNvPr id="1331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694812" y="-54502"/>
            <a:ext cx="256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065942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60" y="187221"/>
            <a:ext cx="11883182" cy="990600"/>
          </a:xfrm>
        </p:spPr>
        <p:txBody>
          <a:bodyPr>
            <a:noAutofit/>
          </a:bodyPr>
          <a:lstStyle/>
          <a:p>
            <a:r>
              <a:rPr lang="en-US" sz="2800" dirty="0"/>
              <a:t>LV Pressure-Volume Relationship During The Cardiac Cycle:</a:t>
            </a:r>
          </a:p>
        </p:txBody>
      </p:sp>
      <p:sp>
        <p:nvSpPr>
          <p:cNvPr id="3" name="Content Placeholder 2"/>
          <p:cNvSpPr>
            <a:spLocks noGrp="1"/>
          </p:cNvSpPr>
          <p:nvPr>
            <p:ph sz="quarter" idx="1"/>
          </p:nvPr>
        </p:nvSpPr>
        <p:spPr/>
        <p:txBody>
          <a:bodyPr>
            <a:normAutofit/>
          </a:bodyPr>
          <a:lstStyle/>
          <a:p>
            <a:pPr marL="0" indent="0">
              <a:buNone/>
            </a:pPr>
            <a:endParaRPr lang="en-US" sz="3100" dirty="0">
              <a:solidFill>
                <a:schemeClr val="accent1">
                  <a:lumMod val="75000"/>
                </a:schemeClr>
              </a:solidFill>
              <a:latin typeface="Sylfaen" panose="010A0502050306030303" pitchFamily="18" charset="0"/>
              <a:ea typeface="Malgun Gothic Semilight" panose="020B0502040204020203" pitchFamily="34" charset="-128"/>
              <a:cs typeface="Arabic Typesetting" panose="03020402040406030203" pitchFamily="66" charset="-78"/>
            </a:endParaRPr>
          </a:p>
          <a:p>
            <a:pPr marL="0" indent="0">
              <a:buNone/>
            </a:pPr>
            <a:endParaRPr lang="en-US" sz="3100" dirty="0">
              <a:solidFill>
                <a:schemeClr val="accent1">
                  <a:lumMod val="75000"/>
                </a:schemeClr>
              </a:solidFill>
              <a:latin typeface="Sylfaen" panose="010A0502050306030303" pitchFamily="18" charset="0"/>
              <a:ea typeface="Malgun Gothic Semilight" panose="020B0502040204020203" pitchFamily="34" charset="-128"/>
              <a:cs typeface="Arabic Typesetting" panose="03020402040406030203" pitchFamily="66" charset="-78"/>
            </a:endParaRPr>
          </a:p>
        </p:txBody>
      </p:sp>
      <p:sp>
        <p:nvSpPr>
          <p:cNvPr id="4" name="Slide Number Placeholder 3"/>
          <p:cNvSpPr>
            <a:spLocks noGrp="1"/>
          </p:cNvSpPr>
          <p:nvPr>
            <p:ph type="sldNum" sz="quarter" idx="12"/>
          </p:nvPr>
        </p:nvSpPr>
        <p:spPr/>
        <p:txBody>
          <a:bodyPr/>
          <a:lstStyle/>
          <a:p>
            <a:fld id="{4929A69E-7D8F-4515-9605-0315ABD4F316}" type="slidenum">
              <a:rPr lang="en-US" smtClean="0"/>
              <a:pPr/>
              <a:t>22</a:t>
            </a:fld>
            <a:endParaRPr lang="en-US" dirty="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244499" y="1973116"/>
            <a:ext cx="4227963" cy="3959891"/>
          </a:xfrm>
          <a:prstGeom prst="rect">
            <a:avLst/>
          </a:prstGeom>
          <a:scene3d>
            <a:camera prst="orthographicFront"/>
            <a:lightRig rig="threePt" dir="t"/>
          </a:scene3d>
          <a:sp3d>
            <a:bevelT/>
            <a:bevelB/>
          </a:sp3d>
        </p:spPr>
      </p:pic>
      <p:sp>
        <p:nvSpPr>
          <p:cNvPr id="8" name="TextBox 7"/>
          <p:cNvSpPr txBox="1"/>
          <p:nvPr/>
        </p:nvSpPr>
        <p:spPr>
          <a:xfrm>
            <a:off x="609460" y="1347506"/>
            <a:ext cx="10998497" cy="830997"/>
          </a:xfrm>
          <a:prstGeom prst="rect">
            <a:avLst/>
          </a:prstGeom>
          <a:noFill/>
        </p:spPr>
        <p:txBody>
          <a:bodyPr wrap="square" rtlCol="0">
            <a:spAutoFit/>
          </a:bodyPr>
          <a:lstStyle/>
          <a:p>
            <a:pPr algn="ctr"/>
            <a:r>
              <a:rPr lang="fr-FR" sz="1600" dirty="0">
                <a:ea typeface="Malgun Gothic Semilight" panose="020B0502040204020203" pitchFamily="34" charset="-128"/>
                <a:cs typeface="Arabic Typesetting" panose="03020402040406030203" pitchFamily="66" charset="-78"/>
              </a:rPr>
              <a:t>LV pressure–volume cycle ‘</a:t>
            </a:r>
            <a:r>
              <a:rPr lang="en-US" sz="1600" dirty="0">
                <a:ea typeface="Malgun Gothic Semilight" panose="020B0502040204020203" pitchFamily="34" charset="-128"/>
                <a:cs typeface="Arabic Typesetting" panose="03020402040406030203" pitchFamily="66" charset="-78"/>
              </a:rPr>
              <a:t>loop</a:t>
            </a:r>
            <a:r>
              <a:rPr lang="fr-FR" sz="1600" dirty="0">
                <a:ea typeface="Malgun Gothic Semilight" panose="020B0502040204020203" pitchFamily="34" charset="-128"/>
                <a:cs typeface="Arabic Typesetting" panose="03020402040406030203" pitchFamily="66" charset="-78"/>
              </a:rPr>
              <a:t>’ </a:t>
            </a:r>
            <a:r>
              <a:rPr lang="fr-FR" sz="1400" dirty="0">
                <a:solidFill>
                  <a:prstClr val="white">
                    <a:lumMod val="65000"/>
                  </a:prstClr>
                </a:solidFill>
              </a:rPr>
              <a:t>(It </a:t>
            </a:r>
            <a:r>
              <a:rPr lang="fr-FR" sz="1400" dirty="0" err="1">
                <a:solidFill>
                  <a:prstClr val="white">
                    <a:lumMod val="65000"/>
                  </a:prstClr>
                </a:solidFill>
              </a:rPr>
              <a:t>is</a:t>
            </a:r>
            <a:r>
              <a:rPr lang="fr-FR" sz="1400" dirty="0">
                <a:solidFill>
                  <a:prstClr val="white">
                    <a:lumMod val="65000"/>
                  </a:prstClr>
                </a:solidFill>
              </a:rPr>
              <a:t> a </a:t>
            </a:r>
            <a:r>
              <a:rPr lang="en-US" sz="1400" dirty="0">
                <a:solidFill>
                  <a:prstClr val="white">
                    <a:lumMod val="65000"/>
                  </a:prstClr>
                </a:solidFill>
              </a:rPr>
              <a:t>combined</a:t>
            </a:r>
            <a:r>
              <a:rPr lang="fr-FR" sz="1400" dirty="0">
                <a:solidFill>
                  <a:prstClr val="white">
                    <a:lumMod val="65000"/>
                  </a:prstClr>
                </a:solidFill>
              </a:rPr>
              <a:t> graph of</a:t>
            </a:r>
            <a:r>
              <a:rPr lang="en-US" sz="1400" dirty="0">
                <a:solidFill>
                  <a:prstClr val="white">
                    <a:lumMod val="65000"/>
                  </a:prstClr>
                </a:solidFill>
              </a:rPr>
              <a:t> </a:t>
            </a:r>
            <a:r>
              <a:rPr lang="fr-FR" sz="1400" dirty="0">
                <a:solidFill>
                  <a:prstClr val="white">
                    <a:lumMod val="65000"/>
                  </a:prstClr>
                </a:solidFill>
              </a:rPr>
              <a:t>volume and pressure, as x-axis </a:t>
            </a:r>
            <a:r>
              <a:rPr lang="en-US" sz="1400" dirty="0">
                <a:solidFill>
                  <a:prstClr val="white">
                    <a:lumMod val="65000"/>
                  </a:prstClr>
                </a:solidFill>
              </a:rPr>
              <a:t>represent</a:t>
            </a:r>
            <a:r>
              <a:rPr lang="fr-FR" sz="1400" dirty="0">
                <a:solidFill>
                  <a:prstClr val="white">
                    <a:lumMod val="65000"/>
                  </a:prstClr>
                </a:solidFill>
              </a:rPr>
              <a:t> volume and y-axis </a:t>
            </a:r>
            <a:r>
              <a:rPr lang="en-US" sz="1400" dirty="0">
                <a:solidFill>
                  <a:prstClr val="white">
                    <a:lumMod val="65000"/>
                  </a:prstClr>
                </a:solidFill>
              </a:rPr>
              <a:t>represent pressure</a:t>
            </a:r>
            <a:r>
              <a:rPr lang="fr-FR" sz="1400" dirty="0">
                <a:solidFill>
                  <a:prstClr val="white">
                    <a:lumMod val="65000"/>
                  </a:prstClr>
                </a:solidFill>
              </a:rPr>
              <a:t>) </a:t>
            </a:r>
            <a:endParaRPr lang="en-US" sz="1400" dirty="0">
              <a:solidFill>
                <a:prstClr val="white">
                  <a:lumMod val="65000"/>
                </a:prstClr>
              </a:solidFill>
            </a:endParaRPr>
          </a:p>
          <a:p>
            <a:pPr algn="ctr"/>
            <a:endParaRPr lang="en-US" sz="1800" dirty="0">
              <a:solidFill>
                <a:schemeClr val="accent1">
                  <a:lumMod val="75000"/>
                </a:schemeClr>
              </a:solidFill>
              <a:ea typeface="Malgun Gothic Semilight" panose="020B0502040204020203" pitchFamily="34" charset="-128"/>
              <a:cs typeface="Arabic Typesetting" panose="03020402040406030203" pitchFamily="66" charset="-78"/>
            </a:endParaRPr>
          </a:p>
          <a:p>
            <a:pPr algn="ctr"/>
            <a:endParaRPr lang="en-US" sz="1400" dirty="0"/>
          </a:p>
        </p:txBody>
      </p:sp>
      <p:sp>
        <p:nvSpPr>
          <p:cNvPr id="9" name="Oval 8"/>
          <p:cNvSpPr/>
          <p:nvPr/>
        </p:nvSpPr>
        <p:spPr>
          <a:xfrm>
            <a:off x="9118748" y="5026087"/>
            <a:ext cx="574128" cy="635161"/>
          </a:xfrm>
          <a:prstGeom prst="ellipse">
            <a:avLst/>
          </a:prstGeom>
          <a:noFill/>
          <a:ln w="57150">
            <a:solidFill>
              <a:schemeClr val="accent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5" name="Straight Arrow Connector 14"/>
          <p:cNvCxnSpPr>
            <a:cxnSpLocks/>
          </p:cNvCxnSpPr>
          <p:nvPr/>
        </p:nvCxnSpPr>
        <p:spPr>
          <a:xfrm flipV="1">
            <a:off x="9595037" y="2747334"/>
            <a:ext cx="1179895" cy="2334044"/>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p14="http://schemas.microsoft.com/office/powerpoint/2010/main">
        <mc:Choice Requires="p14">
          <p:contentPart p14:bwMode="auto" r:id="rId3">
            <p14:nvContentPartPr>
              <p14:cNvPr id="17" name="Ink 16"/>
              <p14:cNvContentPartPr/>
              <p14:nvPr/>
            </p14:nvContentPartPr>
            <p14:xfrm>
              <a:off x="9524868" y="5112948"/>
              <a:ext cx="15408" cy="144"/>
            </p14:xfrm>
          </p:contentPart>
        </mc:Choice>
        <mc:Fallback xmlns="">
          <p:pic>
            <p:nvPicPr>
              <p:cNvPr id="17" name="Ink 16"/>
              <p:cNvPicPr/>
              <p:nvPr/>
            </p:nvPicPr>
            <p:blipFill>
              <a:blip r:embed="rId4"/>
              <a:stretch>
                <a:fillRect/>
              </a:stretch>
            </p:blipFill>
            <p:spPr>
              <a:xfrm>
                <a:off x="9523428" y="5111508"/>
                <a:ext cx="18144" cy="28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19" name="Ink 18"/>
              <p14:cNvContentPartPr/>
              <p14:nvPr/>
            </p14:nvContentPartPr>
            <p14:xfrm>
              <a:off x="13281540" y="3710820"/>
              <a:ext cx="15408" cy="144"/>
            </p14:xfrm>
          </p:contentPart>
        </mc:Choice>
        <mc:Fallback xmlns="">
          <p:pic>
            <p:nvPicPr>
              <p:cNvPr id="19" name="Ink 18"/>
              <p:cNvPicPr/>
              <p:nvPr/>
            </p:nvPicPr>
            <p:blipFill>
              <a:blip r:embed="rId8"/>
              <a:stretch>
                <a:fillRect/>
              </a:stretch>
            </p:blipFill>
            <p:spPr>
              <a:xfrm>
                <a:off x="13280100" y="3709380"/>
                <a:ext cx="18144" cy="2880"/>
              </a:xfrm>
              <a:prstGeom prst="rect">
                <a:avLst/>
              </a:prstGeom>
            </p:spPr>
          </p:pic>
        </mc:Fallback>
      </mc:AlternateContent>
      <p:sp>
        <p:nvSpPr>
          <p:cNvPr id="30" name="TextBox 29"/>
          <p:cNvSpPr txBox="1"/>
          <p:nvPr/>
        </p:nvSpPr>
        <p:spPr>
          <a:xfrm>
            <a:off x="10573061" y="1898946"/>
            <a:ext cx="1433591" cy="830997"/>
          </a:xfrm>
          <a:prstGeom prst="rect">
            <a:avLst/>
          </a:prstGeom>
          <a:noFill/>
        </p:spPr>
        <p:txBody>
          <a:bodyPr wrap="square" rtlCol="0">
            <a:spAutoFit/>
          </a:bodyPr>
          <a:lstStyle/>
          <a:p>
            <a:pPr algn="ctr"/>
            <a:r>
              <a:rPr lang="en-US" sz="1200" dirty="0">
                <a:solidFill>
                  <a:schemeClr val="tx2">
                    <a:lumMod val="40000"/>
                    <a:lumOff val="60000"/>
                  </a:schemeClr>
                </a:solidFill>
              </a:rPr>
              <a:t>This slight increase in pressure is caused by ‘atrial systole’</a:t>
            </a:r>
          </a:p>
        </p:txBody>
      </p:sp>
      <p:graphicFrame>
        <p:nvGraphicFramePr>
          <p:cNvPr id="13" name="Table 12"/>
          <p:cNvGraphicFramePr>
            <a:graphicFrameLocks noGrp="1"/>
          </p:cNvGraphicFramePr>
          <p:nvPr>
            <p:extLst>
              <p:ext uri="{D42A27DB-BD31-4B8C-83A1-F6EECF244321}">
                <p14:modId xmlns:p14="http://schemas.microsoft.com/office/powerpoint/2010/main" val="1422324852"/>
              </p:ext>
            </p:extLst>
          </p:nvPr>
        </p:nvGraphicFramePr>
        <p:xfrm>
          <a:off x="1488059" y="2927557"/>
          <a:ext cx="3939045" cy="2123440"/>
        </p:xfrm>
        <a:graphic>
          <a:graphicData uri="http://schemas.openxmlformats.org/drawingml/2006/table">
            <a:tbl>
              <a:tblPr firstRow="1" bandRow="1">
                <a:tableStyleId>{ED083AE6-46FA-4A59-8FB0-9F97EB10719F}</a:tableStyleId>
              </a:tblPr>
              <a:tblGrid>
                <a:gridCol w="1050379">
                  <a:extLst>
                    <a:ext uri="{9D8B030D-6E8A-4147-A177-3AD203B41FA5}">
                      <a16:colId xmlns:a16="http://schemas.microsoft.com/office/drawing/2014/main" val="20000"/>
                    </a:ext>
                  </a:extLst>
                </a:gridCol>
                <a:gridCol w="2888666">
                  <a:extLst>
                    <a:ext uri="{9D8B030D-6E8A-4147-A177-3AD203B41FA5}">
                      <a16:colId xmlns:a16="http://schemas.microsoft.com/office/drawing/2014/main" val="20001"/>
                    </a:ext>
                  </a:extLst>
                </a:gridCol>
              </a:tblGrid>
              <a:tr h="370840">
                <a:tc>
                  <a:txBody>
                    <a:bodyPr/>
                    <a:lstStyle/>
                    <a:p>
                      <a:pPr algn="ctr"/>
                      <a:r>
                        <a:rPr lang="en-US" dirty="0"/>
                        <a:t>Heart Sound</a:t>
                      </a:r>
                    </a:p>
                  </a:txBody>
                  <a:tcPr/>
                </a:tc>
                <a:tc>
                  <a:txBody>
                    <a:bodyPr/>
                    <a:lstStyle/>
                    <a:p>
                      <a:pPr algn="ctr"/>
                      <a:r>
                        <a:rPr lang="en-US" dirty="0"/>
                        <a:t>Phase </a:t>
                      </a:r>
                    </a:p>
                  </a:txBody>
                  <a:tcPr/>
                </a:tc>
                <a:extLst>
                  <a:ext uri="{0D108BD9-81ED-4DB2-BD59-A6C34878D82A}">
                    <a16:rowId xmlns:a16="http://schemas.microsoft.com/office/drawing/2014/main" val="10000"/>
                  </a:ext>
                </a:extLst>
              </a:tr>
              <a:tr h="370840">
                <a:tc>
                  <a:txBody>
                    <a:bodyPr/>
                    <a:lstStyle/>
                    <a:p>
                      <a:r>
                        <a:rPr lang="en-US" dirty="0"/>
                        <a:t>3</a:t>
                      </a:r>
                      <a:r>
                        <a:rPr lang="en-US" baseline="30000" dirty="0"/>
                        <a:t>rd</a:t>
                      </a:r>
                      <a:r>
                        <a:rPr lang="en-US" dirty="0"/>
                        <a:t> </a:t>
                      </a:r>
                    </a:p>
                  </a:txBody>
                  <a:tcPr/>
                </a:tc>
                <a:tc>
                  <a:txBody>
                    <a:bodyPr/>
                    <a:lstStyle/>
                    <a:p>
                      <a:r>
                        <a:rPr lang="en-US" dirty="0"/>
                        <a:t>Rapid</a:t>
                      </a:r>
                      <a:r>
                        <a:rPr lang="en-US" baseline="0" dirty="0"/>
                        <a:t> filling phase</a:t>
                      </a:r>
                      <a:endParaRPr lang="en-US" dirty="0"/>
                    </a:p>
                  </a:txBody>
                  <a:tcPr/>
                </a:tc>
                <a:extLst>
                  <a:ext uri="{0D108BD9-81ED-4DB2-BD59-A6C34878D82A}">
                    <a16:rowId xmlns:a16="http://schemas.microsoft.com/office/drawing/2014/main" val="10001"/>
                  </a:ext>
                </a:extLst>
              </a:tr>
              <a:tr h="370840">
                <a:tc>
                  <a:txBody>
                    <a:bodyPr/>
                    <a:lstStyle/>
                    <a:p>
                      <a:r>
                        <a:rPr lang="en-US" dirty="0"/>
                        <a:t>4</a:t>
                      </a:r>
                      <a:r>
                        <a:rPr lang="en-US" baseline="30000" dirty="0"/>
                        <a:t>th</a:t>
                      </a:r>
                      <a:r>
                        <a:rPr lang="en-US" dirty="0"/>
                        <a:t> </a:t>
                      </a:r>
                    </a:p>
                  </a:txBody>
                  <a:tcPr/>
                </a:tc>
                <a:tc>
                  <a:txBody>
                    <a:bodyPr/>
                    <a:lstStyle/>
                    <a:p>
                      <a:r>
                        <a:rPr lang="en-US" dirty="0"/>
                        <a:t>Atrial</a:t>
                      </a:r>
                      <a:r>
                        <a:rPr lang="en-US" baseline="0" dirty="0"/>
                        <a:t> systole </a:t>
                      </a:r>
                      <a:endParaRPr lang="en-US" dirty="0"/>
                    </a:p>
                  </a:txBody>
                  <a:tcPr/>
                </a:tc>
                <a:extLst>
                  <a:ext uri="{0D108BD9-81ED-4DB2-BD59-A6C34878D82A}">
                    <a16:rowId xmlns:a16="http://schemas.microsoft.com/office/drawing/2014/main" val="10002"/>
                  </a:ext>
                </a:extLst>
              </a:tr>
              <a:tr h="370840">
                <a:tc>
                  <a:txBody>
                    <a:bodyPr/>
                    <a:lstStyle/>
                    <a:p>
                      <a:r>
                        <a:rPr lang="en-US" dirty="0"/>
                        <a:t>1</a:t>
                      </a:r>
                      <a:r>
                        <a:rPr lang="en-US" baseline="30000" dirty="0"/>
                        <a:t>st</a:t>
                      </a:r>
                      <a:r>
                        <a:rPr lang="en-US" dirty="0"/>
                        <a:t> </a:t>
                      </a:r>
                    </a:p>
                  </a:txBody>
                  <a:tcPr/>
                </a:tc>
                <a:tc>
                  <a:txBody>
                    <a:bodyPr/>
                    <a:lstStyle/>
                    <a:p>
                      <a:r>
                        <a:rPr lang="en-US" dirty="0"/>
                        <a:t>Isovolumetric</a:t>
                      </a:r>
                      <a:r>
                        <a:rPr lang="en-US" baseline="0" dirty="0"/>
                        <a:t> contraction </a:t>
                      </a:r>
                      <a:endParaRPr lang="en-US" dirty="0"/>
                    </a:p>
                  </a:txBody>
                  <a:tcPr/>
                </a:tc>
                <a:extLst>
                  <a:ext uri="{0D108BD9-81ED-4DB2-BD59-A6C34878D82A}">
                    <a16:rowId xmlns:a16="http://schemas.microsoft.com/office/drawing/2014/main" val="10003"/>
                  </a:ext>
                </a:extLst>
              </a:tr>
              <a:tr h="370840">
                <a:tc>
                  <a:txBody>
                    <a:bodyPr/>
                    <a:lstStyle/>
                    <a:p>
                      <a:r>
                        <a:rPr lang="en-US" dirty="0"/>
                        <a:t>2</a:t>
                      </a:r>
                      <a:r>
                        <a:rPr lang="en-US" baseline="30000" dirty="0"/>
                        <a:t>nd</a:t>
                      </a:r>
                      <a:r>
                        <a:rPr lang="en-US" dirty="0"/>
                        <a:t> </a:t>
                      </a:r>
                    </a:p>
                  </a:txBody>
                  <a:tcPr/>
                </a:tc>
                <a:tc>
                  <a:txBody>
                    <a:bodyPr/>
                    <a:lstStyle/>
                    <a:p>
                      <a:r>
                        <a:rPr lang="en-US" dirty="0"/>
                        <a:t>Reduced ejection</a:t>
                      </a:r>
                      <a:r>
                        <a:rPr lang="en-US" baseline="0" dirty="0"/>
                        <a:t> phase </a:t>
                      </a:r>
                      <a:endParaRPr lang="en-US" dirty="0"/>
                    </a:p>
                  </a:txBody>
                  <a:tcPr/>
                </a:tc>
                <a:extLst>
                  <a:ext uri="{0D108BD9-81ED-4DB2-BD59-A6C34878D82A}">
                    <a16:rowId xmlns:a16="http://schemas.microsoft.com/office/drawing/2014/main" val="10004"/>
                  </a:ext>
                </a:extLst>
              </a:tr>
            </a:tbl>
          </a:graphicData>
        </a:graphic>
      </p:graphicFrame>
      <p:sp>
        <p:nvSpPr>
          <p:cNvPr id="14" name="TextBox 13"/>
          <p:cNvSpPr txBox="1"/>
          <p:nvPr/>
        </p:nvSpPr>
        <p:spPr>
          <a:xfrm>
            <a:off x="9730146"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314684309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09460" y="548680"/>
            <a:ext cx="10969943" cy="594320"/>
          </a:xfrm>
        </p:spPr>
        <p:txBody>
          <a:bodyPr>
            <a:normAutofit fontScale="90000"/>
          </a:bodyPr>
          <a:lstStyle/>
          <a:p>
            <a:pPr lvl="0">
              <a:spcBef>
                <a:spcPts val="667"/>
              </a:spcBef>
              <a:buClr>
                <a:srgbClr val="727CA3"/>
              </a:buClr>
              <a:buSzPct val="76000"/>
            </a:pPr>
            <a:r>
              <a:rPr lang="en-US" dirty="0"/>
              <a:t>Basic Myocardial Mechanics </a:t>
            </a:r>
            <a:r>
              <a:rPr lang="en-US" sz="2000" dirty="0">
                <a:solidFill>
                  <a:srgbClr val="464653">
                    <a:lumMod val="40000"/>
                    <a:lumOff val="60000"/>
                  </a:srgbClr>
                </a:solidFill>
                <a:latin typeface="Gill Sans MT"/>
                <a:ea typeface="+mn-ea"/>
                <a:cs typeface="+mn-cs"/>
              </a:rPr>
              <a:t>(brief description of the cardiac cycle phases)</a:t>
            </a:r>
            <a:endParaRPr lang="en-US" sz="2700" dirty="0"/>
          </a:p>
        </p:txBody>
      </p:sp>
      <p:sp>
        <p:nvSpPr>
          <p:cNvPr id="3" name="Slide Number Placeholder 2"/>
          <p:cNvSpPr>
            <a:spLocks noGrp="1"/>
          </p:cNvSpPr>
          <p:nvPr>
            <p:ph type="sldNum" sz="quarter" idx="12"/>
          </p:nvPr>
        </p:nvSpPr>
        <p:spPr/>
        <p:txBody>
          <a:bodyPr/>
          <a:lstStyle/>
          <a:p>
            <a:fld id="{4929A69E-7D8F-4515-9605-0315ABD4F316}" type="slidenum">
              <a:rPr lang="en-US" smtClean="0"/>
              <a:pPr/>
              <a:t>23</a:t>
            </a:fld>
            <a:endParaRPr lang="en-US" dirty="0"/>
          </a:p>
        </p:txBody>
      </p:sp>
      <p:sp>
        <p:nvSpPr>
          <p:cNvPr id="4" name="Content Placeholder 3"/>
          <p:cNvSpPr>
            <a:spLocks noGrp="1"/>
          </p:cNvSpPr>
          <p:nvPr>
            <p:ph sz="quarter" idx="1"/>
          </p:nvPr>
        </p:nvSpPr>
        <p:spPr>
          <a:xfrm>
            <a:off x="713017" y="1556792"/>
            <a:ext cx="5628968" cy="5184576"/>
          </a:xfrm>
        </p:spPr>
        <p:txBody>
          <a:bodyPr>
            <a:normAutofit/>
          </a:bodyPr>
          <a:lstStyle/>
          <a:p>
            <a:pPr>
              <a:buFont typeface="Courier New" panose="02070309020205020404" pitchFamily="49" charset="0"/>
              <a:buChar char="o"/>
            </a:pPr>
            <a:r>
              <a:rPr lang="en-US" sz="1800" dirty="0"/>
              <a:t>Ventricular systole and diastole can be divided into early and late phases.</a:t>
            </a:r>
          </a:p>
          <a:p>
            <a:pPr>
              <a:buFont typeface="Courier New" panose="02070309020205020404" pitchFamily="49" charset="0"/>
              <a:buChar char="o"/>
            </a:pPr>
            <a:endParaRPr lang="en-US" sz="1800" dirty="0"/>
          </a:p>
          <a:p>
            <a:pPr>
              <a:buFont typeface="Courier New" panose="02070309020205020404" pitchFamily="49" charset="0"/>
              <a:buChar char="o"/>
            </a:pPr>
            <a:r>
              <a:rPr lang="en-US" sz="1800" dirty="0"/>
              <a:t>Systole:</a:t>
            </a:r>
          </a:p>
          <a:p>
            <a:pPr marL="514350" indent="-514350">
              <a:buFont typeface="+mj-lt"/>
              <a:buAutoNum type="arabicParenR"/>
            </a:pPr>
            <a:r>
              <a:rPr lang="en-US" sz="1800" dirty="0"/>
              <a:t>Early systole = ‘Isovolumetric Contraction’ </a:t>
            </a:r>
          </a:p>
          <a:p>
            <a:pPr marL="514350" indent="-514350">
              <a:buFont typeface="+mj-lt"/>
              <a:buAutoNum type="arabicParenR"/>
            </a:pPr>
            <a:r>
              <a:rPr lang="en-US" sz="1800" dirty="0"/>
              <a:t>Late systole = ‘Isotonic Contraction’ = ‘Ejection Phase’ </a:t>
            </a:r>
            <a:r>
              <a:rPr lang="en-US" sz="1800" dirty="0">
                <a:solidFill>
                  <a:schemeClr val="bg1">
                    <a:lumMod val="75000"/>
                  </a:schemeClr>
                </a:solidFill>
              </a:rPr>
              <a:t>(rapid and reduced)</a:t>
            </a:r>
          </a:p>
          <a:p>
            <a:pPr>
              <a:buFont typeface="Courier New" panose="02070309020205020404" pitchFamily="49" charset="0"/>
              <a:buChar char="o"/>
            </a:pPr>
            <a:endParaRPr lang="en-US" sz="1800" dirty="0"/>
          </a:p>
          <a:p>
            <a:pPr>
              <a:buFont typeface="Courier New" panose="02070309020205020404" pitchFamily="49" charset="0"/>
              <a:buChar char="o"/>
            </a:pPr>
            <a:r>
              <a:rPr lang="en-US" sz="1800" dirty="0"/>
              <a:t>Diastole:</a:t>
            </a:r>
          </a:p>
          <a:p>
            <a:pPr marL="514350" indent="-514350">
              <a:buFont typeface="+mj-lt"/>
              <a:buAutoNum type="arabicParenR"/>
            </a:pPr>
            <a:r>
              <a:rPr lang="en-US" sz="1800" dirty="0"/>
              <a:t>Early diastole = ‘Isovolumetric Relaxation’ </a:t>
            </a:r>
          </a:p>
          <a:p>
            <a:pPr marL="514350" indent="-514350">
              <a:buFont typeface="+mj-lt"/>
              <a:buAutoNum type="arabicParenR"/>
            </a:pPr>
            <a:r>
              <a:rPr lang="en-US" sz="1800" dirty="0"/>
              <a:t>Late diastole = ‘Isotonic Relaxation’ = ‘Filling Phase’ </a:t>
            </a:r>
            <a:r>
              <a:rPr lang="en-US" sz="1800" dirty="0">
                <a:solidFill>
                  <a:schemeClr val="bg1">
                    <a:lumMod val="75000"/>
                  </a:schemeClr>
                </a:solidFill>
              </a:rPr>
              <a:t>(rapid and reduced)</a:t>
            </a:r>
          </a:p>
          <a:p>
            <a:pPr marL="514350" indent="-514350">
              <a:buFont typeface="+mj-lt"/>
              <a:buAutoNum type="arabicParenR"/>
            </a:pPr>
            <a:endParaRPr lang="en-US" sz="1800" dirty="0"/>
          </a:p>
        </p:txBody>
      </p:sp>
      <p:pic>
        <p:nvPicPr>
          <p:cNvPr id="5" name="Picture 4"/>
          <p:cNvPicPr>
            <a:picLocks noChangeAspect="1"/>
          </p:cNvPicPr>
          <p:nvPr/>
        </p:nvPicPr>
        <p:blipFill>
          <a:blip r:embed="rId2" cstate="print"/>
          <a:stretch>
            <a:fillRect/>
          </a:stretch>
        </p:blipFill>
        <p:spPr>
          <a:xfrm>
            <a:off x="6898883" y="1628800"/>
            <a:ext cx="4680520" cy="4242738"/>
          </a:xfrm>
          <a:prstGeom prst="rect">
            <a:avLst/>
          </a:prstGeom>
        </p:spPr>
      </p:pic>
      <p:sp>
        <p:nvSpPr>
          <p:cNvPr id="6" name="Rectangle 5"/>
          <p:cNvSpPr/>
          <p:nvPr/>
        </p:nvSpPr>
        <p:spPr>
          <a:xfrm>
            <a:off x="713017" y="5837563"/>
            <a:ext cx="9289032" cy="307777"/>
          </a:xfrm>
          <a:prstGeom prst="rect">
            <a:avLst/>
          </a:prstGeom>
        </p:spPr>
        <p:txBody>
          <a:bodyPr wrap="square">
            <a:spAutoFit/>
          </a:bodyPr>
          <a:lstStyle/>
          <a:p>
            <a:r>
              <a:rPr lang="en-US" altLang="en-US" sz="1400" dirty="0">
                <a:solidFill>
                  <a:srgbClr val="DDE9EC">
                    <a:lumMod val="50000"/>
                  </a:srgbClr>
                </a:solidFill>
              </a:rPr>
              <a:t>Some physiologists prefer this classification of cardiac </a:t>
            </a:r>
            <a:r>
              <a:rPr lang="en-US" altLang="en-US" sz="1400">
                <a:solidFill>
                  <a:srgbClr val="DDE9EC">
                    <a:lumMod val="50000"/>
                  </a:srgbClr>
                </a:solidFill>
              </a:rPr>
              <a:t>cycle (not </a:t>
            </a:r>
            <a:r>
              <a:rPr lang="en-US" altLang="en-US" sz="1400" dirty="0">
                <a:solidFill>
                  <a:srgbClr val="DDE9EC">
                    <a:lumMod val="50000"/>
                  </a:srgbClr>
                </a:solidFill>
              </a:rPr>
              <a:t>the </a:t>
            </a:r>
            <a:r>
              <a:rPr lang="en-US" altLang="en-US" sz="1400">
                <a:solidFill>
                  <a:srgbClr val="DDE9EC">
                    <a:lumMod val="50000"/>
                  </a:srgbClr>
                </a:solidFill>
              </a:rPr>
              <a:t>8 phases)</a:t>
            </a:r>
            <a:endParaRPr lang="en-US" altLang="en-US" sz="1400" dirty="0">
              <a:solidFill>
                <a:srgbClr val="DDE9EC">
                  <a:lumMod val="50000"/>
                </a:srgbClr>
              </a:solidFill>
            </a:endParaRPr>
          </a:p>
        </p:txBody>
      </p:sp>
      <p:sp>
        <p:nvSpPr>
          <p:cNvPr id="8" name="TextBox 7"/>
          <p:cNvSpPr txBox="1"/>
          <p:nvPr/>
        </p:nvSpPr>
        <p:spPr>
          <a:xfrm>
            <a:off x="9740553" y="-28873"/>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8457569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ctangle 15"/>
          <p:cNvSpPr/>
          <p:nvPr/>
        </p:nvSpPr>
        <p:spPr>
          <a:xfrm>
            <a:off x="621804" y="4171320"/>
            <a:ext cx="10945216" cy="2079707"/>
          </a:xfrm>
          <a:prstGeom prst="rect">
            <a:avLst/>
          </a:prstGeom>
          <a:solidFill>
            <a:schemeClr val="accent2">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621804" y="889461"/>
            <a:ext cx="10945216" cy="2609785"/>
          </a:xfrm>
          <a:prstGeom prst="rect">
            <a:avLst/>
          </a:prstGeom>
          <a:solidFill>
            <a:schemeClr val="accent2">
              <a:alpha val="4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4929A69E-7D8F-4515-9605-0315ABD4F316}" type="slidenum">
              <a:rPr lang="en-US" smtClean="0"/>
              <a:pPr/>
              <a:t>24</a:t>
            </a:fld>
            <a:endParaRPr lang="en-US" dirty="0"/>
          </a:p>
        </p:txBody>
      </p:sp>
      <p:sp>
        <p:nvSpPr>
          <p:cNvPr id="2" name="Title 1"/>
          <p:cNvSpPr>
            <a:spLocks noGrp="1"/>
          </p:cNvSpPr>
          <p:nvPr>
            <p:ph type="title" idx="4294967295"/>
          </p:nvPr>
        </p:nvSpPr>
        <p:spPr>
          <a:xfrm>
            <a:off x="0" y="-243408"/>
            <a:ext cx="12188825" cy="990600"/>
          </a:xfrm>
        </p:spPr>
        <p:txBody>
          <a:bodyPr>
            <a:normAutofit/>
          </a:bodyPr>
          <a:lstStyle/>
          <a:p>
            <a:pPr algn="ctr"/>
            <a:r>
              <a:rPr lang="en-US" sz="2400" dirty="0"/>
              <a:t>Ventricle Systole and Diastole </a:t>
            </a:r>
            <a:r>
              <a:rPr lang="en-US" sz="1800" dirty="0">
                <a:solidFill>
                  <a:schemeClr val="bg1">
                    <a:lumMod val="75000"/>
                  </a:schemeClr>
                </a:solidFill>
              </a:rPr>
              <a:t>(will be discussed later)</a:t>
            </a:r>
            <a:endParaRPr lang="en-US" sz="2400" dirty="0">
              <a:solidFill>
                <a:schemeClr val="bg1">
                  <a:lumMod val="75000"/>
                </a:schemeClr>
              </a:solidFill>
            </a:endParaRPr>
          </a:p>
        </p:txBody>
      </p:sp>
      <p:sp>
        <p:nvSpPr>
          <p:cNvPr id="4" name="Content Placeholder 3"/>
          <p:cNvSpPr>
            <a:spLocks noGrp="1"/>
          </p:cNvSpPr>
          <p:nvPr>
            <p:ph sz="quarter" idx="4294967295"/>
          </p:nvPr>
        </p:nvSpPr>
        <p:spPr>
          <a:xfrm>
            <a:off x="981844" y="1036678"/>
            <a:ext cx="4042067" cy="2263822"/>
          </a:xfrm>
          <a:ln w="28575">
            <a:solidFill>
              <a:schemeClr val="accent2">
                <a:lumMod val="60000"/>
                <a:lumOff val="40000"/>
              </a:schemeClr>
            </a:solidFill>
            <a:prstDash val="solid"/>
          </a:ln>
        </p:spPr>
        <p:txBody>
          <a:bodyPr anchor="t">
            <a:normAutofit fontScale="55000" lnSpcReduction="20000"/>
          </a:bodyPr>
          <a:lstStyle/>
          <a:p>
            <a:pPr>
              <a:buFont typeface="Courier New" panose="02070309020205020404" pitchFamily="49" charset="0"/>
              <a:buChar char="o"/>
            </a:pPr>
            <a:r>
              <a:rPr lang="en-US" dirty="0">
                <a:ea typeface="Malgun Gothic Semilight" panose="020B0502040204020203" pitchFamily="34" charset="-128"/>
                <a:cs typeface="Arabic Typesetting" panose="03020402040406030203" pitchFamily="66" charset="-78"/>
              </a:rPr>
              <a:t>Ventricle </a:t>
            </a:r>
            <a:r>
              <a:rPr lang="en-US" dirty="0">
                <a:solidFill>
                  <a:srgbClr val="FF0000"/>
                </a:solidFill>
                <a:ea typeface="Malgun Gothic Semilight" panose="020B0502040204020203" pitchFamily="34" charset="-128"/>
                <a:cs typeface="Arabic Typesetting" panose="03020402040406030203" pitchFamily="66" charset="-78"/>
              </a:rPr>
              <a:t>systole</a:t>
            </a:r>
            <a:r>
              <a:rPr lang="en-US" dirty="0">
                <a:ea typeface="Malgun Gothic Semilight" panose="020B0502040204020203" pitchFamily="34" charset="-128"/>
                <a:cs typeface="Arabic Typesetting" panose="03020402040406030203" pitchFamily="66" charset="-78"/>
              </a:rPr>
              <a:t>:</a:t>
            </a:r>
          </a:p>
          <a:p>
            <a:pPr marL="0" indent="0">
              <a:buNone/>
            </a:pPr>
            <a:endParaRPr lang="en-US" dirty="0">
              <a:ea typeface="Malgun Gothic Semilight" panose="020B0502040204020203" pitchFamily="34" charset="-128"/>
              <a:cs typeface="Arabic Typesetting" panose="03020402040406030203" pitchFamily="66" charset="-78"/>
            </a:endParaRPr>
          </a:p>
          <a:p>
            <a:pPr lvl="0" eaLnBrk="0" fontAlgn="base" hangingPunct="0">
              <a:spcBef>
                <a:spcPct val="0"/>
              </a:spcBef>
              <a:spcAft>
                <a:spcPct val="0"/>
              </a:spcAft>
              <a:buClrTx/>
              <a:buSzTx/>
              <a:buFont typeface="Wingdings" panose="05000000000000000000" pitchFamily="2" charset="2"/>
              <a:buChar char="Ø"/>
            </a:pPr>
            <a:r>
              <a:rPr lang="en-US" dirty="0">
                <a:ea typeface="Malgun Gothic Semilight" panose="020B0502040204020203" pitchFamily="34" charset="-128"/>
                <a:cs typeface="Arabic Typesetting" panose="03020402040406030203" pitchFamily="66" charset="-78"/>
              </a:rPr>
              <a:t>It is measured by ‘</a:t>
            </a:r>
            <a:r>
              <a:rPr lang="en-US" dirty="0">
                <a:solidFill>
                  <a:srgbClr val="FF0000"/>
                </a:solidFill>
                <a:ea typeface="Malgun Gothic Semilight" panose="020B0502040204020203" pitchFamily="34" charset="-128"/>
                <a:cs typeface="Arabic Typesetting" panose="03020402040406030203" pitchFamily="66" charset="-78"/>
              </a:rPr>
              <a:t>Contractility</a:t>
            </a:r>
            <a:r>
              <a:rPr lang="en-US" dirty="0">
                <a:ea typeface="Malgun Gothic Semilight" panose="020B0502040204020203" pitchFamily="34" charset="-128"/>
                <a:cs typeface="Arabic Typesetting" panose="03020402040406030203" pitchFamily="66" charset="-78"/>
              </a:rPr>
              <a:t>’.</a:t>
            </a:r>
          </a:p>
          <a:p>
            <a:pPr marL="0" lvl="0" indent="0" eaLnBrk="0" fontAlgn="base" hangingPunct="0">
              <a:spcBef>
                <a:spcPct val="0"/>
              </a:spcBef>
              <a:spcAft>
                <a:spcPct val="0"/>
              </a:spcAft>
              <a:buClrTx/>
              <a:buSzTx/>
              <a:buNone/>
            </a:pPr>
            <a:r>
              <a:rPr lang="en-US" dirty="0">
                <a:ea typeface="Malgun Gothic Semilight" panose="020B0502040204020203" pitchFamily="34" charset="-128"/>
                <a:cs typeface="Arabic Typesetting" panose="03020402040406030203" pitchFamily="66" charset="-78"/>
              </a:rPr>
              <a:t> </a:t>
            </a:r>
          </a:p>
          <a:p>
            <a:pPr lvl="0" eaLnBrk="0" fontAlgn="base" hangingPunct="0">
              <a:spcBef>
                <a:spcPct val="0"/>
              </a:spcBef>
              <a:spcAft>
                <a:spcPct val="0"/>
              </a:spcAft>
              <a:buClrTx/>
              <a:buSzTx/>
              <a:buFont typeface="Wingdings" panose="05000000000000000000" pitchFamily="2" charset="2"/>
              <a:buChar char="Ø"/>
            </a:pPr>
            <a:r>
              <a:rPr lang="en-US" dirty="0">
                <a:ea typeface="Malgun Gothic Semilight" panose="020B0502040204020203" pitchFamily="34" charset="-128"/>
                <a:cs typeface="Arabic Typesetting" panose="03020402040406030203" pitchFamily="66" charset="-78"/>
              </a:rPr>
              <a:t>Affected by: </a:t>
            </a:r>
          </a:p>
          <a:p>
            <a:pPr marL="457200" lvl="0" indent="-457200" eaLnBrk="0" fontAlgn="base" hangingPunct="0">
              <a:spcBef>
                <a:spcPct val="0"/>
              </a:spcBef>
              <a:spcAft>
                <a:spcPct val="0"/>
              </a:spcAft>
              <a:buClrTx/>
              <a:buSzTx/>
              <a:buFont typeface="+mj-lt"/>
              <a:buAutoNum type="arabicPeriod"/>
            </a:pPr>
            <a:r>
              <a:rPr lang="en-US" dirty="0">
                <a:ea typeface="Malgun Gothic Semilight" panose="020B0502040204020203" pitchFamily="34" charset="-128"/>
                <a:cs typeface="Arabic Typesetting" panose="03020402040406030203" pitchFamily="66" charset="-78"/>
              </a:rPr>
              <a:t>Function of the muscle </a:t>
            </a:r>
          </a:p>
          <a:p>
            <a:pPr marL="457200" lvl="0" indent="-457200" eaLnBrk="0" fontAlgn="base" hangingPunct="0">
              <a:spcBef>
                <a:spcPct val="0"/>
              </a:spcBef>
              <a:spcAft>
                <a:spcPct val="0"/>
              </a:spcAft>
              <a:buClrTx/>
              <a:buSzTx/>
              <a:buFont typeface="+mj-lt"/>
              <a:buAutoNum type="arabicPeriod"/>
            </a:pPr>
            <a:r>
              <a:rPr lang="en-US" dirty="0">
                <a:ea typeface="Malgun Gothic Semilight" panose="020B0502040204020203" pitchFamily="34" charset="-128"/>
                <a:cs typeface="Arabic Typesetting" panose="03020402040406030203" pitchFamily="66" charset="-78"/>
              </a:rPr>
              <a:t>Initial volume (Preload)</a:t>
            </a:r>
            <a:r>
              <a:rPr lang="en-US" dirty="0">
                <a:solidFill>
                  <a:schemeClr val="bg1">
                    <a:lumMod val="75000"/>
                  </a:schemeClr>
                </a:solidFill>
                <a:ea typeface="Malgun Gothic Semilight" panose="020B0502040204020203" pitchFamily="34" charset="-128"/>
                <a:cs typeface="Arabic Typesetting" panose="03020402040406030203" pitchFamily="66" charset="-78"/>
              </a:rPr>
              <a:t>’before systole’ </a:t>
            </a:r>
          </a:p>
          <a:p>
            <a:pPr marL="457200" lvl="0" indent="-457200" eaLnBrk="0" fontAlgn="base" hangingPunct="0">
              <a:spcBef>
                <a:spcPct val="0"/>
              </a:spcBef>
              <a:spcAft>
                <a:spcPct val="0"/>
              </a:spcAft>
              <a:buClrTx/>
              <a:buSzTx/>
              <a:buFont typeface="+mj-lt"/>
              <a:buAutoNum type="arabicPeriod"/>
            </a:pPr>
            <a:r>
              <a:rPr lang="en-US" dirty="0">
                <a:ea typeface="Malgun Gothic Semilight" panose="020B0502040204020203" pitchFamily="34" charset="-128"/>
                <a:cs typeface="Arabic Typesetting" panose="03020402040406030203" pitchFamily="66" charset="-78"/>
              </a:rPr>
              <a:t>Initial pressure (Afterload)‘</a:t>
            </a:r>
            <a:r>
              <a:rPr lang="en-US" dirty="0">
                <a:solidFill>
                  <a:schemeClr val="tx2">
                    <a:lumMod val="40000"/>
                    <a:lumOff val="60000"/>
                  </a:schemeClr>
                </a:solidFill>
                <a:ea typeface="Malgun Gothic Semilight" panose="020B0502040204020203" pitchFamily="34" charset="-128"/>
                <a:cs typeface="Arabic Typesetting" panose="03020402040406030203" pitchFamily="66" charset="-78"/>
              </a:rPr>
              <a:t>the pressure when ventricle begins contraction’</a:t>
            </a:r>
            <a:endParaRPr lang="en-US" dirty="0">
              <a:solidFill>
                <a:schemeClr val="accent1">
                  <a:lumMod val="75000"/>
                </a:schemeClr>
              </a:solidFill>
              <a:ea typeface="Malgun Gothic Semilight" panose="020B0502040204020203" pitchFamily="34" charset="-128"/>
              <a:cs typeface="Arabic Typesetting" panose="03020402040406030203" pitchFamily="66" charset="-78"/>
            </a:endParaRPr>
          </a:p>
          <a:p>
            <a:pPr>
              <a:buFont typeface="Courier New" panose="02070309020205020404" pitchFamily="49" charset="0"/>
              <a:buChar char="o"/>
            </a:pPr>
            <a:endParaRPr lang="en-US" dirty="0"/>
          </a:p>
        </p:txBody>
      </p:sp>
      <p:sp>
        <p:nvSpPr>
          <p:cNvPr id="6" name="Content Placeholder 3"/>
          <p:cNvSpPr txBox="1">
            <a:spLocks/>
          </p:cNvSpPr>
          <p:nvPr/>
        </p:nvSpPr>
        <p:spPr>
          <a:xfrm>
            <a:off x="7174532" y="1036678"/>
            <a:ext cx="4032448" cy="2263554"/>
          </a:xfrm>
          <a:prstGeom prst="rect">
            <a:avLst/>
          </a:prstGeom>
          <a:ln w="28575">
            <a:solidFill>
              <a:schemeClr val="accent2">
                <a:lumMod val="60000"/>
                <a:lumOff val="40000"/>
              </a:schemeClr>
            </a:solidFill>
            <a:prstDash val="solid"/>
          </a:ln>
        </p:spPr>
        <p:txBody>
          <a:bodyPr vert="horz" lIns="101590" tIns="50795" rIns="101590" bIns="50795">
            <a:normAutofit fontScale="55000" lnSpcReduction="20000"/>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defTabSz="914400">
              <a:buFont typeface="Courier New" panose="02070309020205020404" pitchFamily="49" charset="0"/>
              <a:buChar char="o"/>
            </a:pPr>
            <a:r>
              <a:rPr lang="en-US" sz="3200" dirty="0">
                <a:ea typeface="Malgun Gothic Semilight" panose="020B0502040204020203" pitchFamily="34" charset="-128"/>
                <a:cs typeface="Arabic Typesetting" panose="03020402040406030203" pitchFamily="66" charset="-78"/>
              </a:rPr>
              <a:t>Ventricle </a:t>
            </a:r>
            <a:r>
              <a:rPr lang="en-US" sz="3200" dirty="0">
                <a:solidFill>
                  <a:srgbClr val="FF0000"/>
                </a:solidFill>
                <a:ea typeface="Malgun Gothic Semilight" panose="020B0502040204020203" pitchFamily="34" charset="-128"/>
                <a:cs typeface="Arabic Typesetting" panose="03020402040406030203" pitchFamily="66" charset="-78"/>
              </a:rPr>
              <a:t>diastole</a:t>
            </a:r>
            <a:r>
              <a:rPr lang="en-US" sz="3200" dirty="0">
                <a:ea typeface="Malgun Gothic Semilight" panose="020B0502040204020203" pitchFamily="34" charset="-128"/>
                <a:cs typeface="Arabic Typesetting" panose="03020402040406030203" pitchFamily="66" charset="-78"/>
              </a:rPr>
              <a:t>:</a:t>
            </a:r>
          </a:p>
          <a:p>
            <a:pPr marL="0" indent="0" defTabSz="914400">
              <a:buFont typeface="Wingdings 3"/>
              <a:buNone/>
            </a:pPr>
            <a:endParaRPr lang="en-US" sz="3200" dirty="0">
              <a:ea typeface="Malgun Gothic Semilight" panose="020B0502040204020203" pitchFamily="34" charset="-128"/>
              <a:cs typeface="Arabic Typesetting" panose="03020402040406030203" pitchFamily="66" charset="-78"/>
            </a:endParaRPr>
          </a:p>
          <a:p>
            <a:pPr defTabSz="914400" eaLnBrk="0" fontAlgn="base" hangingPunct="0">
              <a:spcBef>
                <a:spcPct val="0"/>
              </a:spcBef>
              <a:spcAft>
                <a:spcPct val="0"/>
              </a:spcAft>
              <a:buClrTx/>
              <a:buSzTx/>
              <a:buFont typeface="Wingdings" panose="05000000000000000000" pitchFamily="2" charset="2"/>
              <a:buChar char="Ø"/>
            </a:pPr>
            <a:r>
              <a:rPr lang="en-US" sz="3200" dirty="0">
                <a:ea typeface="Malgun Gothic Semilight" panose="020B0502040204020203" pitchFamily="34" charset="-128"/>
                <a:cs typeface="Arabic Typesetting" panose="03020402040406030203" pitchFamily="66" charset="-78"/>
              </a:rPr>
              <a:t>It is measured by ‘</a:t>
            </a:r>
            <a:r>
              <a:rPr lang="en-US" sz="3200" dirty="0">
                <a:solidFill>
                  <a:srgbClr val="FF0000"/>
                </a:solidFill>
                <a:ea typeface="Malgun Gothic Semilight" panose="020B0502040204020203" pitchFamily="34" charset="-128"/>
                <a:cs typeface="Arabic Typesetting" panose="03020402040406030203" pitchFamily="66" charset="-78"/>
              </a:rPr>
              <a:t>Compliance</a:t>
            </a:r>
            <a:r>
              <a:rPr lang="en-US" sz="3200" dirty="0">
                <a:ea typeface="Malgun Gothic Semilight" panose="020B0502040204020203" pitchFamily="34" charset="-128"/>
                <a:cs typeface="Arabic Typesetting" panose="03020402040406030203" pitchFamily="66" charset="-78"/>
              </a:rPr>
              <a:t>’:    </a:t>
            </a:r>
          </a:p>
          <a:p>
            <a:pPr marL="0" lvl="0" indent="0" defTabSz="914400" eaLnBrk="0" fontAlgn="base" hangingPunct="0">
              <a:spcBef>
                <a:spcPct val="0"/>
              </a:spcBef>
              <a:spcAft>
                <a:spcPct val="0"/>
              </a:spcAft>
              <a:buClrTx/>
              <a:buSzTx/>
              <a:buNone/>
            </a:pPr>
            <a:r>
              <a:rPr lang="en-US" sz="3200" dirty="0">
                <a:solidFill>
                  <a:srgbClr val="C76B9B"/>
                </a:solidFill>
              </a:rPr>
              <a:t>C = ΔV / ΔP</a:t>
            </a:r>
          </a:p>
          <a:p>
            <a:pPr marL="0" lvl="0" indent="0" defTabSz="914400" eaLnBrk="0" fontAlgn="base" hangingPunct="0">
              <a:spcBef>
                <a:spcPct val="0"/>
              </a:spcBef>
              <a:spcAft>
                <a:spcPct val="0"/>
              </a:spcAft>
              <a:buClrTx/>
              <a:buSzTx/>
              <a:buNone/>
            </a:pPr>
            <a:r>
              <a:rPr lang="en-US" sz="3200" dirty="0">
                <a:ea typeface="Malgun Gothic Semilight" panose="020B0502040204020203" pitchFamily="34" charset="-128"/>
                <a:cs typeface="Arabic Typesetting" panose="03020402040406030203" pitchFamily="66" charset="-78"/>
              </a:rPr>
              <a:t> </a:t>
            </a:r>
          </a:p>
          <a:p>
            <a:pPr lvl="0" defTabSz="914400" eaLnBrk="0" fontAlgn="base" hangingPunct="0">
              <a:spcBef>
                <a:spcPct val="0"/>
              </a:spcBef>
              <a:spcAft>
                <a:spcPct val="0"/>
              </a:spcAft>
              <a:buClrTx/>
              <a:buSzTx/>
              <a:buFont typeface="Wingdings" panose="05000000000000000000" pitchFamily="2" charset="2"/>
              <a:buChar char="Ø"/>
            </a:pPr>
            <a:r>
              <a:rPr lang="en-US" sz="3200" dirty="0">
                <a:ea typeface="Malgun Gothic Semilight" panose="020B0502040204020203" pitchFamily="34" charset="-128"/>
                <a:cs typeface="Arabic Typesetting" panose="03020402040406030203" pitchFamily="66" charset="-78"/>
              </a:rPr>
              <a:t>Affected by: </a:t>
            </a:r>
          </a:p>
          <a:p>
            <a:pPr marL="514350" lvl="0" indent="-514350" defTabSz="914400" eaLnBrk="0" fontAlgn="base" hangingPunct="0">
              <a:spcBef>
                <a:spcPct val="0"/>
              </a:spcBef>
              <a:spcAft>
                <a:spcPct val="0"/>
              </a:spcAft>
              <a:buClrTx/>
              <a:buSzTx/>
              <a:buFont typeface="+mj-lt"/>
              <a:buAutoNum type="arabicPeriod"/>
            </a:pPr>
            <a:r>
              <a:rPr lang="en-US" sz="3200" dirty="0">
                <a:ea typeface="Malgun Gothic Semilight" panose="020B0502040204020203" pitchFamily="34" charset="-128"/>
                <a:cs typeface="Arabic Typesetting" panose="03020402040406030203" pitchFamily="66" charset="-78"/>
              </a:rPr>
              <a:t>Connective tissue </a:t>
            </a:r>
          </a:p>
          <a:p>
            <a:pPr marL="514350" lvl="0" indent="-514350" defTabSz="914400" eaLnBrk="0" fontAlgn="base" hangingPunct="0">
              <a:spcBef>
                <a:spcPct val="0"/>
              </a:spcBef>
              <a:spcAft>
                <a:spcPct val="0"/>
              </a:spcAft>
              <a:buClrTx/>
              <a:buSzTx/>
              <a:buFont typeface="+mj-lt"/>
              <a:buAutoNum type="arabicPeriod"/>
            </a:pPr>
            <a:r>
              <a:rPr lang="en-US" sz="3200" dirty="0">
                <a:ea typeface="Malgun Gothic Semilight" panose="020B0502040204020203" pitchFamily="34" charset="-128"/>
                <a:cs typeface="Arabic Typesetting" panose="03020402040406030203" pitchFamily="66" charset="-78"/>
              </a:rPr>
              <a:t>Venous pressure </a:t>
            </a:r>
          </a:p>
          <a:p>
            <a:pPr marL="514350" lvl="0" indent="-514350" defTabSz="914400" eaLnBrk="0" fontAlgn="base" hangingPunct="0">
              <a:spcBef>
                <a:spcPct val="0"/>
              </a:spcBef>
              <a:spcAft>
                <a:spcPct val="0"/>
              </a:spcAft>
              <a:buClrTx/>
              <a:buSzTx/>
              <a:buFont typeface="+mj-lt"/>
              <a:buAutoNum type="arabicPeriod"/>
            </a:pPr>
            <a:r>
              <a:rPr lang="en-US" sz="3200" dirty="0">
                <a:ea typeface="Malgun Gothic Semilight" panose="020B0502040204020203" pitchFamily="34" charset="-128"/>
                <a:cs typeface="Arabic Typesetting" panose="03020402040406030203" pitchFamily="66" charset="-78"/>
              </a:rPr>
              <a:t>Venous resistance </a:t>
            </a:r>
          </a:p>
          <a:p>
            <a:pPr defTabSz="914400">
              <a:buFont typeface="Courier New" panose="02070309020205020404" pitchFamily="49" charset="0"/>
              <a:buChar char="o"/>
            </a:pPr>
            <a:endParaRPr lang="en-US" dirty="0"/>
          </a:p>
        </p:txBody>
      </p:sp>
      <p:sp>
        <p:nvSpPr>
          <p:cNvPr id="7" name="TextBox 6"/>
          <p:cNvSpPr txBox="1"/>
          <p:nvPr/>
        </p:nvSpPr>
        <p:spPr>
          <a:xfrm>
            <a:off x="0" y="3709718"/>
            <a:ext cx="12188825" cy="461665"/>
          </a:xfrm>
          <a:prstGeom prst="rect">
            <a:avLst/>
          </a:prstGeom>
          <a:noFill/>
        </p:spPr>
        <p:txBody>
          <a:bodyPr wrap="square" rtlCol="0">
            <a:spAutoFit/>
          </a:bodyPr>
          <a:lstStyle/>
          <a:p>
            <a:pPr algn="ctr"/>
            <a:r>
              <a:rPr lang="en-US" sz="2400" dirty="0">
                <a:solidFill>
                  <a:schemeClr val="tx2"/>
                </a:solidFill>
                <a:latin typeface="+mj-lt"/>
              </a:rPr>
              <a:t>Aortic Pressure in Systole and Diastole</a:t>
            </a:r>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014292" y="4300467"/>
            <a:ext cx="6407891" cy="1648317"/>
          </a:xfrm>
          <a:prstGeom prst="rect">
            <a:avLst/>
          </a:prstGeom>
          <a:scene3d>
            <a:camera prst="orthographicFront"/>
            <a:lightRig rig="threePt" dir="t"/>
          </a:scene3d>
          <a:sp3d>
            <a:bevelT/>
            <a:bevelB/>
          </a:sp3d>
        </p:spPr>
      </p:pic>
      <p:sp>
        <p:nvSpPr>
          <p:cNvPr id="5" name="Rectangle 4"/>
          <p:cNvSpPr/>
          <p:nvPr/>
        </p:nvSpPr>
        <p:spPr>
          <a:xfrm>
            <a:off x="5159129" y="5652541"/>
            <a:ext cx="10719065" cy="584775"/>
          </a:xfrm>
          <a:prstGeom prst="rect">
            <a:avLst/>
          </a:prstGeom>
        </p:spPr>
        <p:txBody>
          <a:bodyPr wrap="square">
            <a:spAutoFit/>
          </a:bodyPr>
          <a:lstStyle/>
          <a:p>
            <a:endParaRPr lang="en-US" sz="1600" dirty="0">
              <a:sym typeface="Wingdings"/>
            </a:endParaRPr>
          </a:p>
          <a:p>
            <a:r>
              <a:rPr lang="en-US" sz="1600" dirty="0" err="1">
                <a:solidFill>
                  <a:srgbClr val="DDE9EC">
                    <a:lumMod val="50000"/>
                  </a:srgbClr>
                </a:solidFill>
                <a:sym typeface="Wingdings"/>
              </a:rPr>
              <a:t>Isovolumetric</a:t>
            </a:r>
            <a:r>
              <a:rPr lang="en-US" sz="1600" dirty="0">
                <a:solidFill>
                  <a:srgbClr val="DDE9EC">
                    <a:lumMod val="50000"/>
                  </a:srgbClr>
                </a:solidFill>
                <a:sym typeface="Wingdings"/>
              </a:rPr>
              <a:t> contraction phase (aortic pressure decreasing) </a:t>
            </a:r>
          </a:p>
        </p:txBody>
      </p:sp>
      <p:sp>
        <p:nvSpPr>
          <p:cNvPr id="9" name="Rectangle 8"/>
          <p:cNvSpPr/>
          <p:nvPr/>
        </p:nvSpPr>
        <p:spPr>
          <a:xfrm>
            <a:off x="621804" y="4077072"/>
            <a:ext cx="4099921" cy="2246769"/>
          </a:xfrm>
          <a:prstGeom prst="rect">
            <a:avLst/>
          </a:prstGeom>
        </p:spPr>
        <p:txBody>
          <a:bodyPr wrap="square">
            <a:spAutoFit/>
          </a:bodyPr>
          <a:lstStyle/>
          <a:p>
            <a:pPr algn="just"/>
            <a:endParaRPr lang="en-US" dirty="0"/>
          </a:p>
          <a:p>
            <a:pPr algn="just"/>
            <a:r>
              <a:rPr lang="en-US" dirty="0">
                <a:solidFill>
                  <a:srgbClr val="DDE9EC">
                    <a:lumMod val="50000"/>
                  </a:srgbClr>
                </a:solidFill>
              </a:rPr>
              <a:t>Aortic pressure:</a:t>
            </a:r>
          </a:p>
          <a:p>
            <a:pPr algn="just"/>
            <a:r>
              <a:rPr lang="en-US" dirty="0">
                <a:solidFill>
                  <a:srgbClr val="DDE9EC">
                    <a:lumMod val="50000"/>
                  </a:srgbClr>
                </a:solidFill>
              </a:rPr>
              <a:t>Systolic (systole of LV) = 120 mmHg</a:t>
            </a:r>
          </a:p>
          <a:p>
            <a:pPr algn="just"/>
            <a:r>
              <a:rPr lang="en-US" dirty="0">
                <a:solidFill>
                  <a:srgbClr val="DDE9EC">
                    <a:lumMod val="50000"/>
                  </a:srgbClr>
                </a:solidFill>
              </a:rPr>
              <a:t>Diastolic  (diastole of LV)  80 mmHg</a:t>
            </a:r>
          </a:p>
          <a:p>
            <a:pPr algn="just"/>
            <a:r>
              <a:rPr lang="en-US" dirty="0">
                <a:solidFill>
                  <a:srgbClr val="DDE9EC">
                    <a:lumMod val="50000"/>
                  </a:srgbClr>
                </a:solidFill>
                <a:sym typeface="Wingdings"/>
              </a:rPr>
              <a:t>Yellow part represents Ejection in systole </a:t>
            </a:r>
          </a:p>
          <a:p>
            <a:pPr algn="just"/>
            <a:r>
              <a:rPr lang="en-US" dirty="0">
                <a:solidFill>
                  <a:srgbClr val="DDE9EC">
                    <a:lumMod val="50000"/>
                  </a:srgbClr>
                </a:solidFill>
              </a:rPr>
              <a:t> </a:t>
            </a:r>
          </a:p>
        </p:txBody>
      </p:sp>
      <p:sp>
        <p:nvSpPr>
          <p:cNvPr id="10" name="Rectangle 9"/>
          <p:cNvSpPr/>
          <p:nvPr/>
        </p:nvSpPr>
        <p:spPr>
          <a:xfrm>
            <a:off x="8048651" y="5221826"/>
            <a:ext cx="199262" cy="553888"/>
          </a:xfrm>
          <a:prstGeom prst="rect">
            <a:avLst/>
          </a:prstGeom>
          <a:noFill/>
          <a:ln w="31750">
            <a:solidFill>
              <a:schemeClr val="bg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2" name="Straight Arrow Connector 11"/>
          <p:cNvCxnSpPr/>
          <p:nvPr/>
        </p:nvCxnSpPr>
        <p:spPr>
          <a:xfrm flipV="1">
            <a:off x="7751158" y="5662576"/>
            <a:ext cx="270958" cy="286208"/>
          </a:xfrm>
          <a:prstGeom prst="straightConnector1">
            <a:avLst/>
          </a:prstGeom>
          <a:ln>
            <a:solidFill>
              <a:schemeClr val="bg2">
                <a:lumMod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5" name="TextBox 14"/>
          <p:cNvSpPr txBox="1"/>
          <p:nvPr/>
        </p:nvSpPr>
        <p:spPr>
          <a:xfrm>
            <a:off x="9740553" y="0"/>
            <a:ext cx="2448272" cy="307777"/>
          </a:xfrm>
          <a:prstGeom prst="rect">
            <a:avLst/>
          </a:prstGeom>
          <a:solidFill>
            <a:schemeClr val="accent3">
              <a:lumMod val="40000"/>
              <a:lumOff val="60000"/>
            </a:schemeClr>
          </a:solidFill>
          <a:ln>
            <a:solidFill>
              <a:schemeClr val="accent3">
                <a:lumMod val="75000"/>
              </a:schemeClr>
            </a:solidFill>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en-US" sz="1400" b="1" u="sng" dirty="0"/>
              <a:t>ONLY IN MALES’ SLIDES </a:t>
            </a:r>
          </a:p>
        </p:txBody>
      </p:sp>
    </p:spTree>
    <p:extLst>
      <p:ext uri="{BB962C8B-B14F-4D97-AF65-F5344CB8AC3E}">
        <p14:creationId xmlns:p14="http://schemas.microsoft.com/office/powerpoint/2010/main" val="130443995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2800" dirty="0"/>
              <a:t>Recorded pressure changes &amp; Ventricular Volume Changes </a:t>
            </a:r>
          </a:p>
        </p:txBody>
      </p:sp>
      <p:sp>
        <p:nvSpPr>
          <p:cNvPr id="3" name="Slide Number Placeholder 2"/>
          <p:cNvSpPr>
            <a:spLocks noGrp="1"/>
          </p:cNvSpPr>
          <p:nvPr>
            <p:ph type="sldNum" sz="quarter" idx="12"/>
          </p:nvPr>
        </p:nvSpPr>
        <p:spPr/>
        <p:txBody>
          <a:bodyPr/>
          <a:lstStyle/>
          <a:p>
            <a:fld id="{4929A69E-7D8F-4515-9605-0315ABD4F316}" type="slidenum">
              <a:rPr lang="en-US" smtClean="0"/>
              <a:pPr/>
              <a:t>25</a:t>
            </a:fld>
            <a:endParaRPr lang="en-US" dirty="0"/>
          </a:p>
        </p:txBody>
      </p:sp>
      <p:pic>
        <p:nvPicPr>
          <p:cNvPr id="5122" name="Picture 2"/>
          <p:cNvPicPr>
            <a:picLocks noGrp="1" noChangeAspect="1" noChangeArrowheads="1"/>
          </p:cNvPicPr>
          <p:nvPr>
            <p:ph sz="quarter" idx="1"/>
          </p:nvPr>
        </p:nvPicPr>
        <p:blipFill>
          <a:blip r:embed="rId2"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5806380" y="1270657"/>
            <a:ext cx="5928539" cy="38012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ounded Rectangle 5"/>
          <p:cNvSpPr/>
          <p:nvPr/>
        </p:nvSpPr>
        <p:spPr>
          <a:xfrm>
            <a:off x="621803" y="1346811"/>
            <a:ext cx="4896544" cy="2179229"/>
          </a:xfrm>
          <a:prstGeom prst="roundRect">
            <a:avLst/>
          </a:prstGeom>
          <a:solidFill>
            <a:schemeClr val="accent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719236" y="1488306"/>
            <a:ext cx="4701679" cy="2031325"/>
          </a:xfrm>
          <a:prstGeom prst="rect">
            <a:avLst/>
          </a:prstGeom>
          <a:noFill/>
        </p:spPr>
        <p:txBody>
          <a:bodyPr wrap="square" rtlCol="0">
            <a:spAutoFit/>
          </a:bodyPr>
          <a:lstStyle/>
          <a:p>
            <a:pPr marL="355600" indent="-342900">
              <a:lnSpc>
                <a:spcPct val="100000"/>
              </a:lnSpc>
              <a:buFont typeface="Arial" pitchFamily="34" charset="0"/>
              <a:buChar char="•"/>
            </a:pPr>
            <a:r>
              <a:rPr lang="en-US" sz="1800" spc="-25" dirty="0">
                <a:cs typeface="Calibri"/>
              </a:rPr>
              <a:t>Ventricular</a:t>
            </a:r>
            <a:r>
              <a:rPr lang="en-US" sz="1800" spc="45" dirty="0">
                <a:cs typeface="Calibri"/>
              </a:rPr>
              <a:t> </a:t>
            </a:r>
            <a:r>
              <a:rPr lang="en-US" sz="1800" spc="-20" dirty="0">
                <a:cs typeface="Calibri"/>
              </a:rPr>
              <a:t>pressure changes </a:t>
            </a:r>
            <a:r>
              <a:rPr lang="en-US" sz="1800" dirty="0">
                <a:solidFill>
                  <a:schemeClr val="accent4">
                    <a:lumMod val="75000"/>
                  </a:schemeClr>
                </a:solidFill>
              </a:rPr>
              <a:t>120/3-12 mmHg</a:t>
            </a:r>
          </a:p>
          <a:p>
            <a:pPr marL="355600" indent="-342900">
              <a:lnSpc>
                <a:spcPct val="100000"/>
              </a:lnSpc>
              <a:buFont typeface="Arial" pitchFamily="34" charset="0"/>
              <a:buChar char="•"/>
            </a:pPr>
            <a:r>
              <a:rPr lang="en-US" sz="1800" spc="-10" dirty="0">
                <a:cs typeface="Calibri"/>
              </a:rPr>
              <a:t>Aortic</a:t>
            </a:r>
            <a:r>
              <a:rPr lang="en-US" sz="1800" spc="-50" dirty="0">
                <a:cs typeface="Calibri"/>
              </a:rPr>
              <a:t> </a:t>
            </a:r>
            <a:r>
              <a:rPr lang="en-US" sz="1800" spc="-20" dirty="0">
                <a:cs typeface="Calibri"/>
              </a:rPr>
              <a:t>pressure</a:t>
            </a:r>
            <a:endParaRPr lang="en-US" sz="1800" dirty="0">
              <a:cs typeface="Calibri"/>
            </a:endParaRPr>
          </a:p>
          <a:p>
            <a:pPr marL="12700">
              <a:lnSpc>
                <a:spcPct val="100000"/>
              </a:lnSpc>
            </a:pPr>
            <a:r>
              <a:rPr lang="en-US" sz="1800" spc="-10" dirty="0">
                <a:cs typeface="Calibri"/>
              </a:rPr>
              <a:t>          Arterial </a:t>
            </a:r>
            <a:r>
              <a:rPr lang="en-US" sz="1800" spc="-15" dirty="0">
                <a:cs typeface="Calibri"/>
              </a:rPr>
              <a:t>pressure </a:t>
            </a:r>
            <a:r>
              <a:rPr lang="en-US" sz="1800" spc="-10" dirty="0">
                <a:cs typeface="Calibri"/>
              </a:rPr>
              <a:t>waves  </a:t>
            </a:r>
          </a:p>
          <a:p>
            <a:pPr marL="12700">
              <a:lnSpc>
                <a:spcPct val="100000"/>
              </a:lnSpc>
            </a:pPr>
            <a:r>
              <a:rPr lang="en-US" sz="1800" spc="-5" dirty="0">
                <a:cs typeface="Calibri"/>
              </a:rPr>
              <a:t>          Pulmonary </a:t>
            </a:r>
            <a:r>
              <a:rPr lang="en-US" sz="1800" spc="-25" dirty="0">
                <a:cs typeface="Calibri"/>
              </a:rPr>
              <a:t>artery</a:t>
            </a:r>
            <a:r>
              <a:rPr lang="en-US" sz="1800" spc="30" dirty="0">
                <a:cs typeface="Calibri"/>
              </a:rPr>
              <a:t> </a:t>
            </a:r>
            <a:r>
              <a:rPr lang="en-US" sz="1800" spc="-15" dirty="0">
                <a:cs typeface="Calibri"/>
              </a:rPr>
              <a:t>pressure</a:t>
            </a:r>
            <a:endParaRPr lang="en-US" sz="1800" dirty="0">
              <a:cs typeface="Calibri"/>
            </a:endParaRPr>
          </a:p>
          <a:p>
            <a:pPr marL="355600" indent="-342900">
              <a:lnSpc>
                <a:spcPct val="100000"/>
              </a:lnSpc>
              <a:buFont typeface="Arial" pitchFamily="34" charset="0"/>
              <a:buChar char="•"/>
            </a:pPr>
            <a:r>
              <a:rPr lang="en-US" sz="1800" spc="-25" dirty="0">
                <a:cs typeface="Calibri"/>
              </a:rPr>
              <a:t>Atrial</a:t>
            </a:r>
            <a:r>
              <a:rPr lang="en-US" sz="1800" spc="15" dirty="0">
                <a:cs typeface="Calibri"/>
              </a:rPr>
              <a:t> </a:t>
            </a:r>
            <a:r>
              <a:rPr lang="en-US" sz="1800" spc="-20" dirty="0">
                <a:cs typeface="Calibri"/>
              </a:rPr>
              <a:t>pressure</a:t>
            </a:r>
            <a:endParaRPr lang="en-US" sz="1800" dirty="0">
              <a:cs typeface="Calibri"/>
            </a:endParaRPr>
          </a:p>
          <a:p>
            <a:pPr marL="12700">
              <a:lnSpc>
                <a:spcPct val="100000"/>
              </a:lnSpc>
            </a:pPr>
            <a:r>
              <a:rPr lang="en-US" sz="1800" spc="10" dirty="0">
                <a:cs typeface="Calibri"/>
              </a:rPr>
              <a:t>          Jugular </a:t>
            </a:r>
            <a:r>
              <a:rPr lang="en-US" sz="1800" spc="20" dirty="0">
                <a:cs typeface="Calibri"/>
              </a:rPr>
              <a:t>venous</a:t>
            </a:r>
            <a:r>
              <a:rPr lang="en-US" sz="1800" spc="-340" dirty="0">
                <a:cs typeface="Calibri"/>
              </a:rPr>
              <a:t> </a:t>
            </a:r>
            <a:r>
              <a:rPr lang="en-US" sz="1800" spc="-15" dirty="0">
                <a:cs typeface="Calibri"/>
              </a:rPr>
              <a:t>pressure</a:t>
            </a:r>
            <a:endParaRPr lang="en-US" sz="1800" dirty="0">
              <a:cs typeface="Calibri"/>
            </a:endParaRPr>
          </a:p>
          <a:p>
            <a:endParaRPr lang="en-US" sz="1800" dirty="0"/>
          </a:p>
        </p:txBody>
      </p:sp>
      <p:pic>
        <p:nvPicPr>
          <p:cNvPr id="5123" name="Picture 3" descr="C:\Users\Aseel\Desktop\Picture4.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6419" y="3690114"/>
            <a:ext cx="4464496" cy="2502161"/>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038" y="-27384"/>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object 17"/>
          <p:cNvSpPr txBox="1"/>
          <p:nvPr/>
        </p:nvSpPr>
        <p:spPr>
          <a:xfrm>
            <a:off x="4510236" y="5322645"/>
            <a:ext cx="1343660" cy="369332"/>
          </a:xfrm>
          <a:prstGeom prst="rect">
            <a:avLst/>
          </a:prstGeom>
        </p:spPr>
        <p:txBody>
          <a:bodyPr vert="horz" wrap="square" lIns="0" tIns="0" rIns="0" bIns="0" rtlCol="0">
            <a:spAutoFit/>
          </a:bodyPr>
          <a:lstStyle/>
          <a:p>
            <a:pPr marL="12700" marR="5080" algn="ctr">
              <a:lnSpc>
                <a:spcPct val="100000"/>
              </a:lnSpc>
            </a:pPr>
            <a:r>
              <a:rPr sz="1200" b="1" spc="-135" dirty="0">
                <a:solidFill>
                  <a:srgbClr val="002060"/>
                </a:solidFill>
                <a:latin typeface="Arial"/>
                <a:cs typeface="Arial"/>
              </a:rPr>
              <a:t>V</a:t>
            </a:r>
            <a:r>
              <a:rPr sz="1200" b="1" spc="-15" dirty="0">
                <a:solidFill>
                  <a:srgbClr val="002060"/>
                </a:solidFill>
                <a:latin typeface="Arial"/>
                <a:cs typeface="Arial"/>
              </a:rPr>
              <a:t>e</a:t>
            </a:r>
            <a:r>
              <a:rPr sz="1200" b="1" spc="-25" dirty="0">
                <a:solidFill>
                  <a:srgbClr val="002060"/>
                </a:solidFill>
                <a:latin typeface="Arial"/>
                <a:cs typeface="Arial"/>
              </a:rPr>
              <a:t>n</a:t>
            </a:r>
            <a:r>
              <a:rPr sz="1200" b="1" spc="30" dirty="0">
                <a:solidFill>
                  <a:srgbClr val="002060"/>
                </a:solidFill>
                <a:latin typeface="Arial"/>
                <a:cs typeface="Arial"/>
              </a:rPr>
              <a:t>t</a:t>
            </a:r>
            <a:r>
              <a:rPr sz="1200" b="1" spc="20" dirty="0">
                <a:solidFill>
                  <a:srgbClr val="002060"/>
                </a:solidFill>
                <a:latin typeface="Arial"/>
                <a:cs typeface="Arial"/>
              </a:rPr>
              <a:t>r</a:t>
            </a:r>
            <a:r>
              <a:rPr sz="1200" b="1" spc="40" dirty="0">
                <a:solidFill>
                  <a:srgbClr val="002060"/>
                </a:solidFill>
                <a:latin typeface="Arial"/>
                <a:cs typeface="Arial"/>
              </a:rPr>
              <a:t>i</a:t>
            </a:r>
            <a:r>
              <a:rPr sz="1200" b="1" spc="-15" dirty="0">
                <a:solidFill>
                  <a:srgbClr val="002060"/>
                </a:solidFill>
                <a:latin typeface="Arial"/>
                <a:cs typeface="Arial"/>
              </a:rPr>
              <a:t>c</a:t>
            </a:r>
            <a:r>
              <a:rPr sz="1200" b="1" spc="-25" dirty="0">
                <a:solidFill>
                  <a:srgbClr val="002060"/>
                </a:solidFill>
                <a:latin typeface="Arial"/>
                <a:cs typeface="Arial"/>
              </a:rPr>
              <a:t>u</a:t>
            </a:r>
            <a:r>
              <a:rPr sz="1200" b="1" spc="40" dirty="0">
                <a:solidFill>
                  <a:srgbClr val="002060"/>
                </a:solidFill>
                <a:latin typeface="Arial"/>
                <a:cs typeface="Arial"/>
              </a:rPr>
              <a:t>l</a:t>
            </a:r>
            <a:r>
              <a:rPr sz="1200" b="1" spc="-15" dirty="0">
                <a:solidFill>
                  <a:srgbClr val="002060"/>
                </a:solidFill>
                <a:latin typeface="Arial"/>
                <a:cs typeface="Arial"/>
              </a:rPr>
              <a:t>a</a:t>
            </a:r>
            <a:r>
              <a:rPr sz="1200" b="1" dirty="0">
                <a:solidFill>
                  <a:srgbClr val="002060"/>
                </a:solidFill>
                <a:latin typeface="Arial"/>
                <a:cs typeface="Arial"/>
              </a:rPr>
              <a:t>r  </a:t>
            </a:r>
            <a:r>
              <a:rPr sz="1200" b="1" spc="-10" dirty="0">
                <a:solidFill>
                  <a:srgbClr val="002060"/>
                </a:solidFill>
                <a:latin typeface="Arial"/>
                <a:cs typeface="Arial"/>
              </a:rPr>
              <a:t>Pressure</a:t>
            </a:r>
            <a:endParaRPr sz="1200" dirty="0">
              <a:latin typeface="Arial"/>
              <a:cs typeface="Arial"/>
            </a:endParaRPr>
          </a:p>
        </p:txBody>
      </p:sp>
      <p:sp>
        <p:nvSpPr>
          <p:cNvPr id="11" name="Rectangle 4"/>
          <p:cNvSpPr/>
          <p:nvPr/>
        </p:nvSpPr>
        <p:spPr>
          <a:xfrm>
            <a:off x="5813910" y="5155454"/>
            <a:ext cx="5928539" cy="991731"/>
          </a:xfrm>
          <a:prstGeom prst="foldedCorner">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algn="ctr"/>
            <a:r>
              <a:rPr lang="en-US" sz="1200" dirty="0">
                <a:solidFill>
                  <a:schemeClr val="bg1">
                    <a:lumMod val="65000"/>
                  </a:schemeClr>
                </a:solidFill>
              </a:rPr>
              <a:t>In general we are going to record the pressure changes in the ventricles , arteries and veins.</a:t>
            </a:r>
          </a:p>
          <a:p>
            <a:pPr algn="ctr"/>
            <a:r>
              <a:rPr lang="en-US" sz="1200" dirty="0">
                <a:solidFill>
                  <a:schemeClr val="bg1">
                    <a:lumMod val="65000"/>
                  </a:schemeClr>
                </a:solidFill>
              </a:rPr>
              <a:t>Then we will have the ventricular pressure ,  aortic pressure , pulmonary pressure  and the atrial pressure in which the atrium is a continuation with the jugular vein because there is no valve between them so that is why the atrial pressure is the venous pressure.</a:t>
            </a:r>
          </a:p>
        </p:txBody>
      </p:sp>
    </p:spTree>
    <p:extLst>
      <p:ext uri="{BB962C8B-B14F-4D97-AF65-F5344CB8AC3E}">
        <p14:creationId xmlns:p14="http://schemas.microsoft.com/office/powerpoint/2010/main" val="32607169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Changes in Aortic Pressure</a:t>
            </a:r>
          </a:p>
        </p:txBody>
      </p:sp>
      <p:sp>
        <p:nvSpPr>
          <p:cNvPr id="3" name="Slide Number Placeholder 2"/>
          <p:cNvSpPr>
            <a:spLocks noGrp="1"/>
          </p:cNvSpPr>
          <p:nvPr>
            <p:ph type="sldNum" sz="quarter" idx="12"/>
          </p:nvPr>
        </p:nvSpPr>
        <p:spPr/>
        <p:txBody>
          <a:bodyPr/>
          <a:lstStyle/>
          <a:p>
            <a:fld id="{4929A69E-7D8F-4515-9605-0315ABD4F316}" type="slidenum">
              <a:rPr lang="en-US" smtClean="0"/>
              <a:pPr/>
              <a:t>26</a:t>
            </a:fld>
            <a:endParaRPr lang="en-US" dirty="0"/>
          </a:p>
        </p:txBody>
      </p:sp>
      <p:graphicFrame>
        <p:nvGraphicFramePr>
          <p:cNvPr id="6" name="Content Placeholder 5"/>
          <p:cNvGraphicFramePr>
            <a:graphicFrameLocks noGrp="1"/>
          </p:cNvGraphicFramePr>
          <p:nvPr>
            <p:ph sz="quarter" idx="1"/>
            <p:extLst>
              <p:ext uri="{D42A27DB-BD31-4B8C-83A1-F6EECF244321}">
                <p14:modId xmlns:p14="http://schemas.microsoft.com/office/powerpoint/2010/main" val="1437329841"/>
              </p:ext>
            </p:extLst>
          </p:nvPr>
        </p:nvGraphicFramePr>
        <p:xfrm>
          <a:off x="825484" y="1340768"/>
          <a:ext cx="6853104" cy="3598778"/>
        </p:xfrm>
        <a:graphic>
          <a:graphicData uri="http://schemas.openxmlformats.org/drawingml/2006/table">
            <a:tbl>
              <a:tblPr firstRow="1" bandRow="1">
                <a:tableStyleId>{21E4AEA4-8DFA-4A89-87EB-49C32662AFE0}</a:tableStyleId>
              </a:tblPr>
              <a:tblGrid>
                <a:gridCol w="3426552">
                  <a:extLst>
                    <a:ext uri="{9D8B030D-6E8A-4147-A177-3AD203B41FA5}">
                      <a16:colId xmlns:a16="http://schemas.microsoft.com/office/drawing/2014/main" val="20000"/>
                    </a:ext>
                  </a:extLst>
                </a:gridCol>
                <a:gridCol w="3426552">
                  <a:extLst>
                    <a:ext uri="{9D8B030D-6E8A-4147-A177-3AD203B41FA5}">
                      <a16:colId xmlns:a16="http://schemas.microsoft.com/office/drawing/2014/main" val="20001"/>
                    </a:ext>
                  </a:extLst>
                </a:gridCol>
              </a:tblGrid>
              <a:tr h="855256">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Ascending or anacrotic limb</a:t>
                      </a:r>
                      <a:endParaRPr lang="en-US" sz="2000" b="1" dirty="0"/>
                    </a:p>
                  </a:txBody>
                  <a:tcPr anchor="ct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sz="2000" dirty="0"/>
                        <a:t>Descending or catacrotic limb</a:t>
                      </a:r>
                    </a:p>
                  </a:txBody>
                  <a:tcPr anchor="ctr"/>
                </a:tc>
                <a:extLst>
                  <a:ext uri="{0D108BD9-81ED-4DB2-BD59-A6C34878D82A}">
                    <a16:rowId xmlns:a16="http://schemas.microsoft.com/office/drawing/2014/main" val="10000"/>
                  </a:ext>
                </a:extLst>
              </a:tr>
              <a:tr h="2743522">
                <a:tc>
                  <a:txBody>
                    <a:bodyPr/>
                    <a:lstStyle/>
                    <a:p>
                      <a:endParaRPr lang="en-US" dirty="0"/>
                    </a:p>
                  </a:txBody>
                  <a:tcPr/>
                </a:tc>
                <a:tc>
                  <a:txBody>
                    <a:bodyPr/>
                    <a:lstStyle/>
                    <a:p>
                      <a:endParaRPr lang="en-US" dirty="0"/>
                    </a:p>
                  </a:txBody>
                  <a:tcPr/>
                </a:tc>
                <a:extLst>
                  <a:ext uri="{0D108BD9-81ED-4DB2-BD59-A6C34878D82A}">
                    <a16:rowId xmlns:a16="http://schemas.microsoft.com/office/drawing/2014/main" val="10001"/>
                  </a:ext>
                </a:extLst>
              </a:tr>
            </a:tbl>
          </a:graphicData>
        </a:graphic>
      </p:graphicFrame>
      <p:sp>
        <p:nvSpPr>
          <p:cNvPr id="7" name="Content Placeholder 3"/>
          <p:cNvSpPr txBox="1">
            <a:spLocks/>
          </p:cNvSpPr>
          <p:nvPr/>
        </p:nvSpPr>
        <p:spPr>
          <a:xfrm>
            <a:off x="825484" y="2393182"/>
            <a:ext cx="3396720" cy="2592288"/>
          </a:xfrm>
          <a:prstGeom prst="rect">
            <a:avLst/>
          </a:prstGeom>
        </p:spPr>
        <p:txBody>
          <a:bodyPr vert="horz" lIns="101590" tIns="50795" rIns="101590" bIns="50795">
            <a:normAutofit/>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defTabSz="914400"/>
            <a:r>
              <a:rPr lang="en-US" sz="1800" dirty="0"/>
              <a:t>This coincides with the ‘rapid ejection phase’.</a:t>
            </a:r>
          </a:p>
          <a:p>
            <a:pPr defTabSz="914400"/>
            <a:r>
              <a:rPr lang="en-US" sz="1800" dirty="0"/>
              <a:t>The amount of blood that enters aorta &gt; the amount that leaves</a:t>
            </a:r>
          </a:p>
          <a:p>
            <a:pPr defTabSz="914400"/>
            <a:r>
              <a:rPr lang="en-US" sz="1800" dirty="0"/>
              <a:t>Aortic pressure ↑ up to </a:t>
            </a:r>
            <a:r>
              <a:rPr lang="en-US" sz="1800" dirty="0">
                <a:solidFill>
                  <a:schemeClr val="accent4">
                    <a:lumMod val="75000"/>
                  </a:schemeClr>
                </a:solidFill>
              </a:rPr>
              <a:t>120</a:t>
            </a:r>
            <a:r>
              <a:rPr lang="en-US" sz="1800" dirty="0"/>
              <a:t> </a:t>
            </a:r>
            <a:r>
              <a:rPr lang="en-US" sz="1800" dirty="0">
                <a:solidFill>
                  <a:schemeClr val="accent4">
                    <a:lumMod val="75000"/>
                  </a:schemeClr>
                </a:solidFill>
              </a:rPr>
              <a:t>mmHg </a:t>
            </a:r>
          </a:p>
          <a:p>
            <a:pPr marL="0" indent="0" defTabSz="914400">
              <a:buNone/>
            </a:pPr>
            <a:endParaRPr lang="en-US" sz="2000" dirty="0"/>
          </a:p>
        </p:txBody>
      </p:sp>
      <p:sp>
        <p:nvSpPr>
          <p:cNvPr id="8" name="Content Placeholder 3"/>
          <p:cNvSpPr txBox="1">
            <a:spLocks/>
          </p:cNvSpPr>
          <p:nvPr/>
        </p:nvSpPr>
        <p:spPr>
          <a:xfrm>
            <a:off x="4252036" y="2323582"/>
            <a:ext cx="3456384" cy="1800200"/>
          </a:xfrm>
          <a:prstGeom prst="rect">
            <a:avLst/>
          </a:prstGeom>
        </p:spPr>
        <p:txBody>
          <a:bodyPr vert="horz" lIns="101590" tIns="50795" rIns="101590" bIns="50795">
            <a:normAutofit/>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defTabSz="914400"/>
            <a:r>
              <a:rPr lang="en-US" sz="1800" dirty="0"/>
              <a:t>Passes in </a:t>
            </a:r>
            <a:r>
              <a:rPr lang="en-US" sz="1800" dirty="0">
                <a:solidFill>
                  <a:schemeClr val="accent4">
                    <a:lumMod val="75000"/>
                  </a:schemeClr>
                </a:solidFill>
              </a:rPr>
              <a:t>4 stages </a:t>
            </a:r>
            <a:r>
              <a:rPr lang="en-US" sz="1800" dirty="0"/>
              <a:t>(next slide)</a:t>
            </a:r>
          </a:p>
          <a:p>
            <a:pPr defTabSz="914400"/>
            <a:r>
              <a:rPr lang="en-US" sz="1800" dirty="0">
                <a:solidFill>
                  <a:schemeClr val="bg1">
                    <a:lumMod val="65000"/>
                  </a:schemeClr>
                </a:solidFill>
              </a:rPr>
              <a:t>This coincides with the ‘reduced ejection phase’.</a:t>
            </a:r>
          </a:p>
          <a:p>
            <a:pPr defTabSz="914400"/>
            <a:endParaRPr lang="en-US" sz="2000" dirty="0"/>
          </a:p>
        </p:txBody>
      </p:sp>
      <mc:AlternateContent xmlns:mc="http://schemas.openxmlformats.org/markup-compatibility/2006" xmlns:a14="http://schemas.microsoft.com/office/drawing/2010/main">
        <mc:Choice Requires="a14">
          <p:sp>
            <p:nvSpPr>
              <p:cNvPr id="13" name="Rectangle 4"/>
              <p:cNvSpPr/>
              <p:nvPr/>
            </p:nvSpPr>
            <p:spPr>
              <a:xfrm>
                <a:off x="825485" y="5031393"/>
                <a:ext cx="6853103" cy="1138654"/>
              </a:xfrm>
              <a:prstGeom prst="foldedCorner">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algn="ctr"/>
                <a:r>
                  <a:rPr lang="en-US" sz="1400" dirty="0">
                    <a:solidFill>
                      <a:schemeClr val="bg1">
                        <a:lumMod val="65000"/>
                      </a:schemeClr>
                    </a:solidFill>
                  </a:rPr>
                  <a:t>The clinical importance of the aortic pressure is in the ICU , operation room and in the ER for calculating the mean arterial pressure . </a:t>
                </a:r>
              </a:p>
              <a:p>
                <a:pPr marL="285750" indent="-285750">
                  <a:buFont typeface="Arial" panose="020B0604020202020204" pitchFamily="34" charset="0"/>
                  <a:buChar char="•"/>
                </a:pPr>
                <a:r>
                  <a:rPr lang="en-US" sz="1400" dirty="0">
                    <a:solidFill>
                      <a:schemeClr val="bg1">
                        <a:lumMod val="65000"/>
                      </a:schemeClr>
                    </a:solidFill>
                  </a:rPr>
                  <a:t>The mean arterial pressure = diastolic pressure + (1/3 x pulse pressure ).</a:t>
                </a:r>
              </a:p>
              <a:p>
                <a:pPr marL="285750" indent="-285750">
                  <a:buFont typeface="Arial" panose="020B0604020202020204" pitchFamily="34" charset="0"/>
                  <a:buChar char="•"/>
                </a:pPr>
                <a:r>
                  <a:rPr lang="en-US" sz="1400" b="0" dirty="0">
                    <a:solidFill>
                      <a:schemeClr val="bg1">
                        <a:lumMod val="65000"/>
                      </a:schemeClr>
                    </a:solidFill>
                    <a:ea typeface="Cambria Math" panose="02040503050406030204" pitchFamily="18" charset="0"/>
                  </a:rPr>
                  <a:t>The pulse pressure = systolic pressure – diastolic pressure.</a:t>
                </a:r>
                <a14:m>
                  <m:oMath xmlns:m="http://schemas.openxmlformats.org/officeDocument/2006/math">
                    <m:r>
                      <a:rPr lang="en-US" sz="1400" b="0" i="1" smtClean="0">
                        <a:solidFill>
                          <a:schemeClr val="bg1">
                            <a:lumMod val="65000"/>
                          </a:schemeClr>
                        </a:solidFill>
                        <a:latin typeface="Cambria Math" panose="02040503050406030204" pitchFamily="18" charset="0"/>
                        <a:ea typeface="Cambria Math" panose="02040503050406030204" pitchFamily="18" charset="0"/>
                      </a:rPr>
                      <m:t> </m:t>
                    </m:r>
                  </m:oMath>
                </a14:m>
                <a:endParaRPr lang="en-US" sz="1400" dirty="0">
                  <a:solidFill>
                    <a:schemeClr val="bg1">
                      <a:lumMod val="65000"/>
                    </a:schemeClr>
                  </a:solidFill>
                </a:endParaRPr>
              </a:p>
            </p:txBody>
          </p:sp>
        </mc:Choice>
        <mc:Fallback xmlns="">
          <p:sp>
            <p:nvSpPr>
              <p:cNvPr id="13" name="Rectangle 4"/>
              <p:cNvSpPr>
                <a:spLocks noRot="1" noChangeAspect="1" noMove="1" noResize="1" noEditPoints="1" noAdjustHandles="1" noChangeArrowheads="1" noChangeShapeType="1" noTextEdit="1"/>
              </p:cNvSpPr>
              <p:nvPr/>
            </p:nvSpPr>
            <p:spPr>
              <a:xfrm>
                <a:off x="825485" y="5031393"/>
                <a:ext cx="6853103" cy="1138654"/>
              </a:xfrm>
              <a:prstGeom prst="foldedCorner">
                <a:avLst/>
              </a:prstGeom>
              <a:blipFill rotWithShape="0">
                <a:blip r:embed="rId2"/>
                <a:stretch>
                  <a:fillRect/>
                </a:stretch>
              </a:blipFill>
              <a:effectLst>
                <a:outerShdw blurRad="50800" dist="38100" dir="2700000" algn="tl" rotWithShape="0">
                  <a:prstClr val="black">
                    <a:alpha val="40000"/>
                  </a:prstClr>
                </a:outerShdw>
              </a:effectLst>
            </p:spPr>
            <p:txBody>
              <a:bodyPr/>
              <a:lstStyle/>
              <a:p>
                <a:r>
                  <a:rPr lang="en-US">
                    <a:noFill/>
                  </a:rPr>
                  <a:t> </a:t>
                </a:r>
              </a:p>
            </p:txBody>
          </p:sp>
        </mc:Fallback>
      </mc:AlternateContent>
      <p:sp>
        <p:nvSpPr>
          <p:cNvPr id="19" name="Rectangle 4"/>
          <p:cNvSpPr/>
          <p:nvPr/>
        </p:nvSpPr>
        <p:spPr>
          <a:xfrm>
            <a:off x="4381770" y="3338374"/>
            <a:ext cx="3170940" cy="1432500"/>
          </a:xfrm>
          <a:prstGeom prst="foldedCorner">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algn="ctr"/>
            <a:r>
              <a:rPr lang="en-US" sz="1200" dirty="0">
                <a:solidFill>
                  <a:schemeClr val="bg1">
                    <a:lumMod val="65000"/>
                  </a:schemeClr>
                </a:solidFill>
              </a:rPr>
              <a:t>The pressure in the aorta will decrease until 110 mmHg (because the blood is going to the systemic ) at this point the aortic valve will close forming a notch which is because of the elastic reoil of the aorta and then it will again decrease till it reach 80 again . </a:t>
            </a:r>
          </a:p>
        </p:txBody>
      </p:sp>
      <p:pic>
        <p:nvPicPr>
          <p:cNvPr id="15" name="Picture 14"/>
          <p:cNvPicPr>
            <a:picLocks noChangeAspect="1"/>
          </p:cNvPicPr>
          <p:nvPr/>
        </p:nvPicPr>
        <p:blipFill>
          <a:blip r:embed="rId3" cstate="print"/>
          <a:stretch>
            <a:fillRect/>
          </a:stretch>
        </p:blipFill>
        <p:spPr>
          <a:xfrm>
            <a:off x="8339510" y="1340768"/>
            <a:ext cx="3239893" cy="4829279"/>
          </a:xfrm>
          <a:prstGeom prst="rect">
            <a:avLst/>
          </a:prstGeom>
        </p:spPr>
      </p:pic>
    </p:spTree>
    <p:extLst>
      <p:ext uri="{BB962C8B-B14F-4D97-AF65-F5344CB8AC3E}">
        <p14:creationId xmlns:p14="http://schemas.microsoft.com/office/powerpoint/2010/main" val="2086991519"/>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Rectangle 21"/>
          <p:cNvSpPr/>
          <p:nvPr/>
        </p:nvSpPr>
        <p:spPr>
          <a:xfrm>
            <a:off x="609460" y="1196752"/>
            <a:ext cx="10969943" cy="5131890"/>
          </a:xfrm>
          <a:prstGeom prst="rect">
            <a:avLst/>
          </a:prstGeom>
          <a:solidFill>
            <a:schemeClr val="accent2">
              <a:alpha val="10000"/>
            </a:schemeClr>
          </a:solidFill>
          <a:ln w="317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Title 1"/>
          <p:cNvSpPr>
            <a:spLocks noGrp="1"/>
          </p:cNvSpPr>
          <p:nvPr>
            <p:ph type="title"/>
          </p:nvPr>
        </p:nvSpPr>
        <p:spPr/>
        <p:txBody>
          <a:bodyPr>
            <a:normAutofit/>
          </a:bodyPr>
          <a:lstStyle/>
          <a:p>
            <a:r>
              <a:rPr lang="en-US" sz="2800" dirty="0"/>
              <a:t>Stages of the Descending (</a:t>
            </a:r>
            <a:r>
              <a:rPr lang="en-US" sz="2800" dirty="0" err="1"/>
              <a:t>Catacrotic</a:t>
            </a:r>
            <a:r>
              <a:rPr lang="en-US" sz="2800" dirty="0"/>
              <a:t>) Limb In Aortic Pressure</a:t>
            </a:r>
          </a:p>
        </p:txBody>
      </p:sp>
      <p:sp>
        <p:nvSpPr>
          <p:cNvPr id="3" name="Slide Number Placeholder 2"/>
          <p:cNvSpPr>
            <a:spLocks noGrp="1"/>
          </p:cNvSpPr>
          <p:nvPr>
            <p:ph type="sldNum" sz="quarter" idx="12"/>
          </p:nvPr>
        </p:nvSpPr>
        <p:spPr/>
        <p:txBody>
          <a:bodyPr/>
          <a:lstStyle/>
          <a:p>
            <a:fld id="{4929A69E-7D8F-4515-9605-0315ABD4F316}" type="slidenum">
              <a:rPr lang="en-US" smtClean="0"/>
              <a:pPr/>
              <a:t>27</a:t>
            </a:fld>
            <a:endParaRPr lang="en-US" dirty="0"/>
          </a:p>
        </p:txBody>
      </p:sp>
      <p:graphicFrame>
        <p:nvGraphicFramePr>
          <p:cNvPr id="11" name="Content Placeholder 10"/>
          <p:cNvGraphicFramePr>
            <a:graphicFrameLocks noGrp="1"/>
          </p:cNvGraphicFramePr>
          <p:nvPr>
            <p:ph sz="quarter" idx="1"/>
            <p:extLst>
              <p:ext uri="{D42A27DB-BD31-4B8C-83A1-F6EECF244321}">
                <p14:modId xmlns:p14="http://schemas.microsoft.com/office/powerpoint/2010/main" val="2047573092"/>
              </p:ext>
            </p:extLst>
          </p:nvPr>
        </p:nvGraphicFramePr>
        <p:xfrm>
          <a:off x="537592" y="1235802"/>
          <a:ext cx="7717060" cy="493712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2" name="TextBox 11"/>
          <p:cNvSpPr txBox="1"/>
          <p:nvPr/>
        </p:nvSpPr>
        <p:spPr>
          <a:xfrm>
            <a:off x="2938570" y="1425047"/>
            <a:ext cx="5316082" cy="646331"/>
          </a:xfrm>
          <a:prstGeom prst="rect">
            <a:avLst/>
          </a:prstGeom>
          <a:noFill/>
        </p:spPr>
        <p:txBody>
          <a:bodyPr wrap="square" rtlCol="0">
            <a:spAutoFit/>
          </a:bodyPr>
          <a:lstStyle/>
          <a:p>
            <a:pPr marL="342900" indent="-342900" algn="just">
              <a:buFont typeface="Arial" charset="0"/>
              <a:buChar char="•"/>
            </a:pPr>
            <a:r>
              <a:rPr lang="en-US" sz="1800" dirty="0"/>
              <a:t>This coincides with the ‘reduced ejection phase’</a:t>
            </a:r>
          </a:p>
          <a:p>
            <a:pPr marL="342900" indent="-342900" algn="just">
              <a:buFont typeface="Arial" charset="0"/>
              <a:buChar char="•"/>
            </a:pPr>
            <a:r>
              <a:rPr lang="en-US" sz="1800" dirty="0"/>
              <a:t>The amount of blood enters aorta &lt; leaves </a:t>
            </a:r>
          </a:p>
        </p:txBody>
      </p:sp>
      <p:sp>
        <p:nvSpPr>
          <p:cNvPr id="13" name="TextBox 12"/>
          <p:cNvSpPr txBox="1"/>
          <p:nvPr/>
        </p:nvSpPr>
        <p:spPr>
          <a:xfrm>
            <a:off x="3514634" y="2490085"/>
            <a:ext cx="7836362" cy="923330"/>
          </a:xfrm>
          <a:prstGeom prst="rect">
            <a:avLst/>
          </a:prstGeom>
          <a:noFill/>
        </p:spPr>
        <p:txBody>
          <a:bodyPr wrap="square" rtlCol="0">
            <a:spAutoFit/>
          </a:bodyPr>
          <a:lstStyle/>
          <a:p>
            <a:pPr algn="just"/>
            <a:r>
              <a:rPr lang="en-US" sz="1800" dirty="0"/>
              <a:t>Due to closure of aortic valve</a:t>
            </a:r>
          </a:p>
          <a:p>
            <a:pPr marL="285750" indent="-285750" algn="just">
              <a:buFont typeface="Arial" charset="0"/>
              <a:buChar char="•"/>
            </a:pPr>
            <a:r>
              <a:rPr lang="en-US" sz="1800" dirty="0"/>
              <a:t>There is sudden drop in aortic pressure.</a:t>
            </a:r>
          </a:p>
          <a:p>
            <a:pPr marL="285750" indent="-285750" algn="just">
              <a:buFont typeface="Arial" charset="0"/>
              <a:buChar char="•"/>
            </a:pPr>
            <a:r>
              <a:rPr lang="en-US" sz="1800" dirty="0"/>
              <a:t>This notch is seen in the aortic pressure curve at end of ventricular systole.</a:t>
            </a:r>
          </a:p>
        </p:txBody>
      </p:sp>
      <p:sp>
        <p:nvSpPr>
          <p:cNvPr id="14" name="TextBox 13"/>
          <p:cNvSpPr txBox="1"/>
          <p:nvPr/>
        </p:nvSpPr>
        <p:spPr>
          <a:xfrm>
            <a:off x="4234714" y="3911297"/>
            <a:ext cx="3515882" cy="646331"/>
          </a:xfrm>
          <a:prstGeom prst="rect">
            <a:avLst/>
          </a:prstGeom>
          <a:noFill/>
        </p:spPr>
        <p:txBody>
          <a:bodyPr wrap="square" rtlCol="0">
            <a:spAutoFit/>
          </a:bodyPr>
          <a:lstStyle/>
          <a:p>
            <a:pPr algn="just"/>
            <a:r>
              <a:rPr lang="en-US" sz="1800" dirty="0"/>
              <a:t>Due to elastic recoil of the aorta </a:t>
            </a:r>
          </a:p>
          <a:p>
            <a:pPr marL="342900" indent="-342900" algn="just">
              <a:buFont typeface="Arial" charset="0"/>
              <a:buChar char="•"/>
            </a:pPr>
            <a:r>
              <a:rPr lang="en-US" sz="1800" dirty="0"/>
              <a:t>Slight ↑ in aortic pressure </a:t>
            </a:r>
          </a:p>
        </p:txBody>
      </p:sp>
      <p:sp>
        <p:nvSpPr>
          <p:cNvPr id="15" name="TextBox 14"/>
          <p:cNvSpPr txBox="1"/>
          <p:nvPr/>
        </p:nvSpPr>
        <p:spPr>
          <a:xfrm>
            <a:off x="5026801" y="5128313"/>
            <a:ext cx="6552601" cy="646331"/>
          </a:xfrm>
          <a:prstGeom prst="rect">
            <a:avLst/>
          </a:prstGeom>
          <a:noFill/>
        </p:spPr>
        <p:txBody>
          <a:bodyPr wrap="square" rtlCol="0">
            <a:spAutoFit/>
          </a:bodyPr>
          <a:lstStyle/>
          <a:p>
            <a:pPr algn="just"/>
            <a:r>
              <a:rPr lang="en-US" sz="1800" dirty="0"/>
              <a:t>Up </a:t>
            </a:r>
            <a:r>
              <a:rPr lang="mr-IN" sz="1800" dirty="0"/>
              <a:t>to </a:t>
            </a:r>
            <a:r>
              <a:rPr lang="en-US" sz="1800" dirty="0">
                <a:solidFill>
                  <a:schemeClr val="accent4">
                    <a:lumMod val="75000"/>
                  </a:schemeClr>
                </a:solidFill>
              </a:rPr>
              <a:t>80</a:t>
            </a:r>
            <a:r>
              <a:rPr lang="mr-IN" sz="1800" dirty="0">
                <a:solidFill>
                  <a:schemeClr val="accent4">
                    <a:lumMod val="75000"/>
                  </a:schemeClr>
                </a:solidFill>
              </a:rPr>
              <a:t> mmHg</a:t>
            </a:r>
          </a:p>
          <a:p>
            <a:pPr algn="just"/>
            <a:r>
              <a:rPr lang="en-US" sz="1800" dirty="0"/>
              <a:t>Due to continuous blood flow from aorta</a:t>
            </a:r>
            <a:r>
              <a:rPr lang="mr-IN" sz="1800" dirty="0"/>
              <a:t>→ </a:t>
            </a:r>
            <a:r>
              <a:rPr lang="en-US" sz="1800" dirty="0"/>
              <a:t>systemic circulation</a:t>
            </a:r>
            <a:endParaRPr lang="mr-IN" sz="1800" dirty="0"/>
          </a:p>
        </p:txBody>
      </p:sp>
      <p:sp>
        <p:nvSpPr>
          <p:cNvPr id="4" name="Rectangle 3"/>
          <p:cNvSpPr/>
          <p:nvPr/>
        </p:nvSpPr>
        <p:spPr>
          <a:xfrm>
            <a:off x="8433769" y="1235802"/>
            <a:ext cx="3073575" cy="1754326"/>
          </a:xfrm>
          <a:prstGeom prst="rect">
            <a:avLst/>
          </a:prstGeom>
          <a:ln>
            <a:solidFill>
              <a:schemeClr val="accent2"/>
            </a:solidFill>
          </a:ln>
        </p:spPr>
        <p:txBody>
          <a:bodyPr wrap="square">
            <a:spAutoFit/>
          </a:bodyPr>
          <a:lstStyle/>
          <a:p>
            <a:pPr algn="just"/>
            <a:r>
              <a:rPr lang="en-US" sz="1200" dirty="0">
                <a:solidFill>
                  <a:srgbClr val="DDE9EC">
                    <a:lumMod val="50000"/>
                  </a:srgbClr>
                </a:solidFill>
                <a:sym typeface="Wingdings"/>
              </a:rPr>
              <a:t>Why did the pressure increase in Dicrotic notch? </a:t>
            </a:r>
          </a:p>
          <a:p>
            <a:pPr algn="just"/>
            <a:r>
              <a:rPr lang="en-US" sz="1200" dirty="0">
                <a:solidFill>
                  <a:srgbClr val="DDE9EC">
                    <a:lumMod val="50000"/>
                  </a:srgbClr>
                </a:solidFill>
                <a:sym typeface="Wingdings"/>
              </a:rPr>
              <a:t>Aorta is an elastic artery ( has elastic fibers on its wall) </a:t>
            </a:r>
          </a:p>
          <a:p>
            <a:pPr algn="just"/>
            <a:r>
              <a:rPr lang="en-US" sz="1200" dirty="0">
                <a:solidFill>
                  <a:srgbClr val="DDE9EC">
                    <a:lumMod val="50000"/>
                  </a:srgbClr>
                </a:solidFill>
                <a:sym typeface="Wingdings"/>
              </a:rPr>
              <a:t>Those fibers allow aorta to expand during ventricular systole to accommodate stroke volume. When diastole starts, aorta recoils</a:t>
            </a:r>
            <a:r>
              <a:rPr lang="ar-SA" sz="1200" dirty="0">
                <a:solidFill>
                  <a:srgbClr val="DDE9EC">
                    <a:lumMod val="50000"/>
                  </a:srgbClr>
                </a:solidFill>
                <a:sym typeface="Wingdings"/>
              </a:rPr>
              <a:t>(ينكمش بعد ما توسع في السايستولي)</a:t>
            </a:r>
            <a:r>
              <a:rPr lang="en-US" sz="1200" dirty="0">
                <a:solidFill>
                  <a:srgbClr val="DDE9EC">
                    <a:lumMod val="50000"/>
                  </a:srgbClr>
                </a:solidFill>
                <a:sym typeface="Wingdings"/>
              </a:rPr>
              <a:t>  increases pressure</a:t>
            </a:r>
          </a:p>
        </p:txBody>
      </p:sp>
      <p:sp>
        <p:nvSpPr>
          <p:cNvPr id="5" name="مربع نص 4"/>
          <p:cNvSpPr txBox="1"/>
          <p:nvPr/>
        </p:nvSpPr>
        <p:spPr>
          <a:xfrm>
            <a:off x="1117211" y="1334000"/>
            <a:ext cx="325730" cy="400110"/>
          </a:xfrm>
          <a:prstGeom prst="rect">
            <a:avLst/>
          </a:prstGeom>
          <a:noFill/>
        </p:spPr>
        <p:txBody>
          <a:bodyPr wrap="none" rtlCol="0">
            <a:spAutoFit/>
          </a:bodyPr>
          <a:lstStyle/>
          <a:p>
            <a:r>
              <a:rPr lang="en-US" b="1" dirty="0">
                <a:solidFill>
                  <a:schemeClr val="bg1"/>
                </a:solidFill>
              </a:rPr>
              <a:t>1</a:t>
            </a:r>
          </a:p>
        </p:txBody>
      </p:sp>
      <p:sp>
        <p:nvSpPr>
          <p:cNvPr id="16" name="مربع نص 15"/>
          <p:cNvSpPr txBox="1"/>
          <p:nvPr/>
        </p:nvSpPr>
        <p:spPr>
          <a:xfrm>
            <a:off x="1501714" y="2490085"/>
            <a:ext cx="325730" cy="400110"/>
          </a:xfrm>
          <a:prstGeom prst="rect">
            <a:avLst/>
          </a:prstGeom>
          <a:noFill/>
        </p:spPr>
        <p:txBody>
          <a:bodyPr wrap="none" rtlCol="0">
            <a:spAutoFit/>
          </a:bodyPr>
          <a:lstStyle/>
          <a:p>
            <a:r>
              <a:rPr lang="en-US" b="1" dirty="0">
                <a:solidFill>
                  <a:schemeClr val="bg1"/>
                </a:solidFill>
              </a:rPr>
              <a:t>2</a:t>
            </a:r>
          </a:p>
        </p:txBody>
      </p:sp>
      <p:sp>
        <p:nvSpPr>
          <p:cNvPr id="17" name="مربع نص 16"/>
          <p:cNvSpPr txBox="1"/>
          <p:nvPr/>
        </p:nvSpPr>
        <p:spPr>
          <a:xfrm>
            <a:off x="2301446" y="3809808"/>
            <a:ext cx="325730" cy="400110"/>
          </a:xfrm>
          <a:prstGeom prst="rect">
            <a:avLst/>
          </a:prstGeom>
          <a:noFill/>
        </p:spPr>
        <p:txBody>
          <a:bodyPr wrap="none" rtlCol="0">
            <a:spAutoFit/>
          </a:bodyPr>
          <a:lstStyle/>
          <a:p>
            <a:r>
              <a:rPr lang="en-US" b="1" dirty="0">
                <a:solidFill>
                  <a:schemeClr val="bg1"/>
                </a:solidFill>
              </a:rPr>
              <a:t>3</a:t>
            </a:r>
          </a:p>
        </p:txBody>
      </p:sp>
      <p:sp>
        <p:nvSpPr>
          <p:cNvPr id="6" name="مستطيل 5"/>
          <p:cNvSpPr/>
          <p:nvPr/>
        </p:nvSpPr>
        <p:spPr>
          <a:xfrm>
            <a:off x="3028830" y="4928258"/>
            <a:ext cx="325730" cy="400110"/>
          </a:xfrm>
          <a:prstGeom prst="rect">
            <a:avLst/>
          </a:prstGeom>
        </p:spPr>
        <p:txBody>
          <a:bodyPr wrap="none">
            <a:spAutoFit/>
          </a:bodyPr>
          <a:lstStyle/>
          <a:p>
            <a:r>
              <a:rPr lang="en-US" b="1" dirty="0">
                <a:solidFill>
                  <a:schemeClr val="bg1"/>
                </a:solidFill>
              </a:rPr>
              <a:t>4</a:t>
            </a:r>
          </a:p>
        </p:txBody>
      </p:sp>
    </p:spTree>
    <p:extLst>
      <p:ext uri="{BB962C8B-B14F-4D97-AF65-F5344CB8AC3E}">
        <p14:creationId xmlns:p14="http://schemas.microsoft.com/office/powerpoint/2010/main" val="68697701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1804" y="136323"/>
            <a:ext cx="10969943" cy="990600"/>
          </a:xfrm>
        </p:spPr>
        <p:txBody>
          <a:bodyPr/>
          <a:lstStyle/>
          <a:p>
            <a:r>
              <a:rPr lang="en-US" sz="3200" dirty="0"/>
              <a:t>Cont.</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pPr/>
              <a:t>28</a:t>
            </a:fld>
            <a:endParaRPr lang="en-US" dirty="0"/>
          </a:p>
        </p:txBody>
      </p:sp>
      <p:pic>
        <p:nvPicPr>
          <p:cNvPr id="5" name="Picture 4"/>
          <p:cNvPicPr>
            <a:picLocks noChangeAspect="1"/>
          </p:cNvPicPr>
          <p:nvPr/>
        </p:nvPicPr>
        <p:blipFill>
          <a:blip r:embed="rId2" cstate="print"/>
          <a:stretch>
            <a:fillRect/>
          </a:stretch>
        </p:blipFill>
        <p:spPr>
          <a:xfrm>
            <a:off x="1180365" y="1384881"/>
            <a:ext cx="9852819" cy="4780982"/>
          </a:xfrm>
          <a:prstGeom prst="rect">
            <a:avLst/>
          </a:prstGeom>
        </p:spPr>
      </p:pic>
      <p:pic>
        <p:nvPicPr>
          <p:cNvPr id="6"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8788" y="-52536"/>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8198433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4" name="Picture 83"/>
          <p:cNvPicPr>
            <a:picLocks noChangeAspect="1"/>
          </p:cNvPicPr>
          <p:nvPr/>
        </p:nvPicPr>
        <p:blipFill rotWithShape="1">
          <a:blip r:embed="rId2" cstate="print"/>
          <a:srcRect r="1404"/>
          <a:stretch/>
        </p:blipFill>
        <p:spPr>
          <a:xfrm>
            <a:off x="7585424" y="1221700"/>
            <a:ext cx="3995799" cy="4226024"/>
          </a:xfrm>
          <a:prstGeom prst="rect">
            <a:avLst/>
          </a:prstGeom>
        </p:spPr>
      </p:pic>
      <p:sp>
        <p:nvSpPr>
          <p:cNvPr id="2" name="Title 1"/>
          <p:cNvSpPr>
            <a:spLocks noGrp="1"/>
          </p:cNvSpPr>
          <p:nvPr>
            <p:ph type="title"/>
          </p:nvPr>
        </p:nvSpPr>
        <p:spPr/>
        <p:txBody>
          <a:bodyPr/>
          <a:lstStyle/>
          <a:p>
            <a:r>
              <a:rPr lang="en-US" dirty="0"/>
              <a:t>Pulse Pressure</a:t>
            </a:r>
          </a:p>
        </p:txBody>
      </p:sp>
      <p:sp>
        <p:nvSpPr>
          <p:cNvPr id="3" name="Slide Number Placeholder 2"/>
          <p:cNvSpPr>
            <a:spLocks noGrp="1"/>
          </p:cNvSpPr>
          <p:nvPr>
            <p:ph type="sldNum" sz="quarter" idx="12"/>
          </p:nvPr>
        </p:nvSpPr>
        <p:spPr/>
        <p:txBody>
          <a:bodyPr/>
          <a:lstStyle/>
          <a:p>
            <a:fld id="{4929A69E-7D8F-4515-9605-0315ABD4F316}" type="slidenum">
              <a:rPr lang="en-US" smtClean="0"/>
              <a:pPr/>
              <a:t>29</a:t>
            </a:fld>
            <a:endParaRPr lang="en-US" dirty="0"/>
          </a:p>
        </p:txBody>
      </p:sp>
      <p:sp>
        <p:nvSpPr>
          <p:cNvPr id="4" name="Content Placeholder 3"/>
          <p:cNvSpPr>
            <a:spLocks noGrp="1"/>
          </p:cNvSpPr>
          <p:nvPr>
            <p:ph sz="quarter" idx="1"/>
          </p:nvPr>
        </p:nvSpPr>
        <p:spPr>
          <a:xfrm>
            <a:off x="549673" y="1628800"/>
            <a:ext cx="6468622" cy="4937760"/>
          </a:xfrm>
        </p:spPr>
        <p:txBody>
          <a:bodyPr>
            <a:normAutofit/>
          </a:bodyPr>
          <a:lstStyle/>
          <a:p>
            <a:pPr algn="just"/>
            <a:r>
              <a:rPr lang="en-US" sz="1800" dirty="0"/>
              <a:t>Maximum aortic pressure = Systolic pressure (SP)= </a:t>
            </a:r>
            <a:r>
              <a:rPr lang="en-US" sz="1800" dirty="0">
                <a:solidFill>
                  <a:schemeClr val="accent4">
                    <a:lumMod val="75000"/>
                  </a:schemeClr>
                </a:solidFill>
              </a:rPr>
              <a:t>120</a:t>
            </a:r>
            <a:r>
              <a:rPr lang="en-US" sz="1800" dirty="0"/>
              <a:t> mmHg</a:t>
            </a:r>
          </a:p>
          <a:p>
            <a:pPr algn="just"/>
            <a:r>
              <a:rPr lang="en-US" sz="1800" dirty="0"/>
              <a:t>Minimum aortic pressure = Diastolic pressure (DP)= </a:t>
            </a:r>
            <a:r>
              <a:rPr lang="en-US" sz="1800" dirty="0">
                <a:solidFill>
                  <a:schemeClr val="accent4">
                    <a:lumMod val="75000"/>
                  </a:schemeClr>
                </a:solidFill>
              </a:rPr>
              <a:t>80</a:t>
            </a:r>
            <a:r>
              <a:rPr lang="en-US" sz="1800" dirty="0"/>
              <a:t> mmHg</a:t>
            </a:r>
          </a:p>
          <a:p>
            <a:pPr algn="just"/>
            <a:r>
              <a:rPr lang="en-US" sz="1800" dirty="0"/>
              <a:t>Pulse pressure (PP)= SP </a:t>
            </a:r>
            <a:r>
              <a:rPr lang="mr-IN" sz="1800" dirty="0"/>
              <a:t>–</a:t>
            </a:r>
            <a:r>
              <a:rPr lang="en-US" sz="1800" dirty="0"/>
              <a:t> DP= </a:t>
            </a:r>
            <a:r>
              <a:rPr lang="en-US" sz="1800" dirty="0">
                <a:solidFill>
                  <a:schemeClr val="accent4">
                    <a:lumMod val="75000"/>
                  </a:schemeClr>
                </a:solidFill>
              </a:rPr>
              <a:t>120</a:t>
            </a:r>
            <a:r>
              <a:rPr lang="en-US" sz="1800" dirty="0"/>
              <a:t> </a:t>
            </a:r>
            <a:r>
              <a:rPr lang="mr-IN" sz="1800" dirty="0"/>
              <a:t>–</a:t>
            </a:r>
            <a:r>
              <a:rPr lang="en-US" sz="1800" dirty="0"/>
              <a:t> </a:t>
            </a:r>
            <a:r>
              <a:rPr lang="en-US" sz="1800" dirty="0">
                <a:solidFill>
                  <a:schemeClr val="accent4">
                    <a:lumMod val="75000"/>
                  </a:schemeClr>
                </a:solidFill>
              </a:rPr>
              <a:t>80</a:t>
            </a:r>
            <a:r>
              <a:rPr lang="en-US" sz="1800" dirty="0"/>
              <a:t>= </a:t>
            </a:r>
            <a:r>
              <a:rPr lang="en-US" sz="1800" dirty="0">
                <a:solidFill>
                  <a:schemeClr val="accent4">
                    <a:lumMod val="75000"/>
                  </a:schemeClr>
                </a:solidFill>
              </a:rPr>
              <a:t>40</a:t>
            </a:r>
            <a:r>
              <a:rPr lang="en-US" sz="1800" dirty="0"/>
              <a:t> mmHg</a:t>
            </a:r>
          </a:p>
          <a:p>
            <a:pPr algn="just"/>
            <a:r>
              <a:rPr lang="en-US" sz="1800" dirty="0"/>
              <a:t>An increase in pulse pressure can indicate a hardening of the arteries. (arteries are pressure reservoirs).</a:t>
            </a:r>
          </a:p>
        </p:txBody>
      </p:sp>
      <p:sp>
        <p:nvSpPr>
          <p:cNvPr id="5" name="Rectangle 4"/>
          <p:cNvSpPr/>
          <p:nvPr/>
        </p:nvSpPr>
        <p:spPr>
          <a:xfrm>
            <a:off x="612532" y="3886324"/>
            <a:ext cx="6349046" cy="2062103"/>
          </a:xfrm>
          <a:prstGeom prst="rect">
            <a:avLst/>
          </a:prstGeom>
        </p:spPr>
        <p:txBody>
          <a:bodyPr wrap="square">
            <a:spAutoFit/>
          </a:bodyPr>
          <a:lstStyle/>
          <a:p>
            <a:pPr algn="just"/>
            <a:r>
              <a:rPr lang="en-US" sz="1600" dirty="0">
                <a:solidFill>
                  <a:srgbClr val="DDE9EC">
                    <a:lumMod val="50000"/>
                  </a:srgbClr>
                </a:solidFill>
              </a:rPr>
              <a:t>Hardening of aorta </a:t>
            </a:r>
            <a:r>
              <a:rPr lang="en-US" sz="1600" dirty="0">
                <a:solidFill>
                  <a:srgbClr val="DDE9EC">
                    <a:lumMod val="50000"/>
                  </a:srgbClr>
                </a:solidFill>
                <a:sym typeface="Wingdings"/>
              </a:rPr>
              <a:t> increase in pulse pressure due to increases in systolic aortic pressure +120 and decrease in diastolic aortic pressure less than 80</a:t>
            </a:r>
          </a:p>
          <a:p>
            <a:pPr algn="just"/>
            <a:endParaRPr lang="en-US" sz="1600" dirty="0">
              <a:solidFill>
                <a:srgbClr val="DDE9EC">
                  <a:lumMod val="50000"/>
                </a:srgbClr>
              </a:solidFill>
              <a:sym typeface="Wingdings"/>
            </a:endParaRPr>
          </a:p>
          <a:p>
            <a:pPr algn="just"/>
            <a:r>
              <a:rPr lang="en-US" sz="1600" dirty="0">
                <a:solidFill>
                  <a:srgbClr val="DDE9EC">
                    <a:lumMod val="50000"/>
                  </a:srgbClr>
                </a:solidFill>
                <a:sym typeface="Wingdings"/>
              </a:rPr>
              <a:t>In systole blood will flow from LV to aorta, aorta won’t be able to expand  increased systolic pressure </a:t>
            </a:r>
          </a:p>
          <a:p>
            <a:pPr algn="just"/>
            <a:r>
              <a:rPr lang="en-US" sz="1600" dirty="0">
                <a:solidFill>
                  <a:srgbClr val="DDE9EC">
                    <a:lumMod val="50000"/>
                  </a:srgbClr>
                </a:solidFill>
                <a:sym typeface="Wingdings"/>
              </a:rPr>
              <a:t>In Diastole aorta wont be able to recoil  increase in diastolic pressure </a:t>
            </a:r>
          </a:p>
          <a:p>
            <a:pPr algn="just"/>
            <a:endParaRPr lang="en-US" sz="1600" dirty="0">
              <a:solidFill>
                <a:srgbClr val="DDE9EC">
                  <a:lumMod val="50000"/>
                </a:srgbClr>
              </a:solidFill>
            </a:endParaRPr>
          </a:p>
        </p:txBody>
      </p:sp>
      <p:sp>
        <p:nvSpPr>
          <p:cNvPr id="6" name="TextBox 5"/>
          <p:cNvSpPr txBox="1"/>
          <p:nvPr/>
        </p:nvSpPr>
        <p:spPr>
          <a:xfrm>
            <a:off x="7246540" y="2708920"/>
            <a:ext cx="447558" cy="400110"/>
          </a:xfrm>
          <a:prstGeom prst="rect">
            <a:avLst/>
          </a:prstGeom>
          <a:noFill/>
        </p:spPr>
        <p:txBody>
          <a:bodyPr wrap="square" rtlCol="0">
            <a:spAutoFit/>
          </a:bodyPr>
          <a:lstStyle/>
          <a:p>
            <a:r>
              <a:rPr lang="en-US" dirty="0"/>
              <a:t>PP</a:t>
            </a:r>
          </a:p>
        </p:txBody>
      </p:sp>
      <p:sp>
        <p:nvSpPr>
          <p:cNvPr id="10" name="مربع نص 4"/>
          <p:cNvSpPr txBox="1"/>
          <p:nvPr/>
        </p:nvSpPr>
        <p:spPr>
          <a:xfrm>
            <a:off x="8470676" y="5436481"/>
            <a:ext cx="3240360" cy="1138773"/>
          </a:xfrm>
          <a:prstGeom prst="rect">
            <a:avLst/>
          </a:prstGeom>
          <a:noFill/>
        </p:spPr>
        <p:txBody>
          <a:bodyPr wrap="square" rtlCol="0">
            <a:spAutoFit/>
          </a:bodyPr>
          <a:lstStyle/>
          <a:p>
            <a:r>
              <a:rPr lang="en-US" altLang="en-US" sz="1600" dirty="0"/>
              <a:t>SP= systolic pressure</a:t>
            </a:r>
          </a:p>
          <a:p>
            <a:r>
              <a:rPr lang="en-US" altLang="en-US" sz="1600" dirty="0"/>
              <a:t>DP = diastolic pressure</a:t>
            </a:r>
          </a:p>
          <a:p>
            <a:r>
              <a:rPr lang="en-US" altLang="en-US" sz="1600" dirty="0"/>
              <a:t>PP = pulse pressure</a:t>
            </a:r>
          </a:p>
          <a:p>
            <a:endParaRPr lang="en-US" sz="1800" dirty="0"/>
          </a:p>
        </p:txBody>
      </p:sp>
      <p:pic>
        <p:nvPicPr>
          <p:cNvPr id="11"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711271" y="-31507"/>
            <a:ext cx="256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2" name="Straight Connector 11"/>
          <p:cNvCxnSpPr/>
          <p:nvPr/>
        </p:nvCxnSpPr>
        <p:spPr>
          <a:xfrm flipH="1">
            <a:off x="7123673" y="1867718"/>
            <a:ext cx="1637" cy="3865538"/>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281739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Function of the Heart</a:t>
            </a:r>
          </a:p>
        </p:txBody>
      </p:sp>
      <p:sp>
        <p:nvSpPr>
          <p:cNvPr id="3" name="Slide Number Placeholder 2"/>
          <p:cNvSpPr>
            <a:spLocks noGrp="1"/>
          </p:cNvSpPr>
          <p:nvPr>
            <p:ph type="sldNum" sz="quarter" idx="12"/>
          </p:nvPr>
        </p:nvSpPr>
        <p:spPr/>
        <p:txBody>
          <a:bodyPr/>
          <a:lstStyle/>
          <a:p>
            <a:fld id="{4929A69E-7D8F-4515-9605-0315ABD4F316}" type="slidenum">
              <a:rPr lang="en-US" smtClean="0"/>
              <a:pPr/>
              <a:t>3</a:t>
            </a:fld>
            <a:endParaRPr lang="en-US" dirty="0"/>
          </a:p>
        </p:txBody>
      </p:sp>
      <p:sp>
        <p:nvSpPr>
          <p:cNvPr id="4" name="Content Placeholder 3"/>
          <p:cNvSpPr>
            <a:spLocks noGrp="1"/>
          </p:cNvSpPr>
          <p:nvPr>
            <p:ph sz="quarter" idx="1"/>
          </p:nvPr>
        </p:nvSpPr>
        <p:spPr>
          <a:xfrm>
            <a:off x="609461" y="4864022"/>
            <a:ext cx="5124912" cy="1201688"/>
          </a:xfrm>
          <a:solidFill>
            <a:schemeClr val="accent4">
              <a:lumMod val="20000"/>
              <a:lumOff val="80000"/>
            </a:schemeClr>
          </a:solidFill>
          <a:ln>
            <a:solidFill>
              <a:schemeClr val="accent4">
                <a:lumMod val="20000"/>
                <a:lumOff val="80000"/>
              </a:schemeClr>
            </a:solidFill>
          </a:ln>
        </p:spPr>
        <p:txBody>
          <a:bodyPr>
            <a:normAutofit fontScale="92500" lnSpcReduction="20000"/>
          </a:bodyPr>
          <a:lstStyle/>
          <a:p>
            <a:pPr algn="just"/>
            <a:r>
              <a:rPr lang="en-US" sz="2000" dirty="0"/>
              <a:t>The function of the heart is to pump blood.</a:t>
            </a:r>
          </a:p>
          <a:p>
            <a:pPr algn="just"/>
            <a:r>
              <a:rPr lang="en-US" sz="2000" dirty="0"/>
              <a:t>The heart is a double pump,  consisting of pulmonary and systemic circulations that work together.</a:t>
            </a:r>
          </a:p>
        </p:txBody>
      </p:sp>
      <p:pic>
        <p:nvPicPr>
          <p:cNvPr id="1026" name="Picture 2" descr="C:\Users\Aseel\Desktop\Picture1.pn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0037" t="13561" r="9808" b="12592"/>
          <a:stretch/>
        </p:blipFill>
        <p:spPr bwMode="auto">
          <a:xfrm>
            <a:off x="5950396" y="1336844"/>
            <a:ext cx="5629007" cy="4728866"/>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seel\Desktop\Picture2.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8933" y="1336844"/>
            <a:ext cx="5155439" cy="3360919"/>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5512" y="-52536"/>
            <a:ext cx="2786063"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4264253" y="4068340"/>
            <a:ext cx="1296144" cy="504056"/>
          </a:xfrm>
          <a:prstGeom prst="rect">
            <a:avLst/>
          </a:prstGeom>
          <a:solidFill>
            <a:schemeClr val="accent4">
              <a:lumMod val="20000"/>
              <a:lumOff val="80000"/>
            </a:schemeClr>
          </a:solidFill>
          <a:ln>
            <a:solidFill>
              <a:schemeClr val="accent4">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u="sng" dirty="0">
                <a:solidFill>
                  <a:schemeClr val="tx1"/>
                </a:solidFill>
              </a:rPr>
              <a:t>Intra-cardiac circulation</a:t>
            </a:r>
          </a:p>
        </p:txBody>
      </p:sp>
    </p:spTree>
    <p:extLst>
      <p:ext uri="{BB962C8B-B14F-4D97-AF65-F5344CB8AC3E}">
        <p14:creationId xmlns:p14="http://schemas.microsoft.com/office/powerpoint/2010/main" val="23202432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6833865" y="1417031"/>
            <a:ext cx="4733155" cy="4823393"/>
          </a:xfrm>
          <a:prstGeom prst="rect">
            <a:avLst/>
          </a:prstGeom>
          <a:solidFill>
            <a:schemeClr val="accent2">
              <a:alpha val="1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2" name="عنوان 1"/>
          <p:cNvSpPr>
            <a:spLocks noGrp="1"/>
          </p:cNvSpPr>
          <p:nvPr>
            <p:ph type="title"/>
          </p:nvPr>
        </p:nvSpPr>
        <p:spPr>
          <a:xfrm>
            <a:off x="537452" y="-86504"/>
            <a:ext cx="6205032" cy="990600"/>
          </a:xfrm>
        </p:spPr>
        <p:txBody>
          <a:bodyPr>
            <a:normAutofit fontScale="90000"/>
          </a:bodyPr>
          <a:lstStyle/>
          <a:p>
            <a:r>
              <a:rPr lang="en-US" dirty="0"/>
              <a:t>Mean Arterial Pressure (MAP)</a:t>
            </a:r>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pPr/>
              <a:t>30</a:t>
            </a:fld>
            <a:endParaRPr lang="en-US" dirty="0"/>
          </a:p>
        </p:txBody>
      </p:sp>
      <p:sp>
        <p:nvSpPr>
          <p:cNvPr id="4" name="عنصر نائب للمحتوى 3"/>
          <p:cNvSpPr>
            <a:spLocks noGrp="1"/>
          </p:cNvSpPr>
          <p:nvPr>
            <p:ph sz="quarter" idx="1"/>
          </p:nvPr>
        </p:nvSpPr>
        <p:spPr>
          <a:xfrm>
            <a:off x="6863026" y="1447526"/>
            <a:ext cx="4737640" cy="4908824"/>
          </a:xfrm>
        </p:spPr>
        <p:txBody>
          <a:bodyPr>
            <a:normAutofit/>
          </a:bodyPr>
          <a:lstStyle/>
          <a:p>
            <a:pPr>
              <a:buSzPct val="135000"/>
            </a:pPr>
            <a:r>
              <a:rPr lang="en-US" altLang="en-US" sz="1800" dirty="0">
                <a:solidFill>
                  <a:schemeClr val="bg1">
                    <a:lumMod val="50000"/>
                  </a:schemeClr>
                </a:solidFill>
              </a:rPr>
              <a:t>Calculations:-</a:t>
            </a:r>
            <a:endParaRPr lang="en-US" altLang="en-US" sz="1800" dirty="0">
              <a:solidFill>
                <a:schemeClr val="tx1">
                  <a:lumMod val="95000"/>
                  <a:lumOff val="5000"/>
                </a:schemeClr>
              </a:solidFill>
            </a:endParaRPr>
          </a:p>
          <a:p>
            <a:pPr marL="0" indent="0">
              <a:buSzPct val="135000"/>
              <a:buNone/>
            </a:pPr>
            <a:r>
              <a:rPr lang="en-US" altLang="en-US" sz="1800" dirty="0"/>
              <a:t>Mean Arterial Pressure (MAP) = </a:t>
            </a:r>
            <a:r>
              <a:rPr lang="en-US" altLang="en-US" sz="1800" dirty="0">
                <a:solidFill>
                  <a:schemeClr val="accent4">
                    <a:lumMod val="75000"/>
                  </a:schemeClr>
                </a:solidFill>
              </a:rPr>
              <a:t>1/3</a:t>
            </a:r>
            <a:r>
              <a:rPr lang="en-US" altLang="en-US" sz="1800" dirty="0"/>
              <a:t> SP + </a:t>
            </a:r>
            <a:r>
              <a:rPr lang="en-US" altLang="en-US" sz="1800" dirty="0">
                <a:solidFill>
                  <a:schemeClr val="accent4">
                    <a:lumMod val="75000"/>
                  </a:schemeClr>
                </a:solidFill>
              </a:rPr>
              <a:t>2/3</a:t>
            </a:r>
            <a:r>
              <a:rPr lang="en-US" altLang="en-US" sz="1800" dirty="0"/>
              <a:t> DP</a:t>
            </a:r>
          </a:p>
          <a:p>
            <a:pPr marL="0" indent="0">
              <a:buNone/>
            </a:pPr>
            <a:r>
              <a:rPr lang="en-US" altLang="en-US" sz="1800" dirty="0"/>
              <a:t>= </a:t>
            </a:r>
            <a:r>
              <a:rPr lang="en-US" altLang="en-US" sz="1800" dirty="0">
                <a:solidFill>
                  <a:schemeClr val="accent4">
                    <a:lumMod val="75000"/>
                  </a:schemeClr>
                </a:solidFill>
              </a:rPr>
              <a:t>1/3</a:t>
            </a:r>
            <a:r>
              <a:rPr lang="en-US" altLang="en-US" sz="1800" dirty="0"/>
              <a:t> (</a:t>
            </a:r>
            <a:r>
              <a:rPr lang="en-US" altLang="en-US" sz="1800" dirty="0">
                <a:solidFill>
                  <a:schemeClr val="accent4">
                    <a:lumMod val="75000"/>
                  </a:schemeClr>
                </a:solidFill>
              </a:rPr>
              <a:t>120</a:t>
            </a:r>
            <a:r>
              <a:rPr lang="en-US" altLang="en-US" sz="1800" dirty="0"/>
              <a:t> mmHg) + </a:t>
            </a:r>
            <a:r>
              <a:rPr lang="en-US" altLang="en-US" sz="1800" dirty="0">
                <a:solidFill>
                  <a:schemeClr val="accent4">
                    <a:lumMod val="75000"/>
                  </a:schemeClr>
                </a:solidFill>
              </a:rPr>
              <a:t>2/3</a:t>
            </a:r>
            <a:r>
              <a:rPr lang="en-US" altLang="en-US" sz="1800" dirty="0"/>
              <a:t> (</a:t>
            </a:r>
            <a:r>
              <a:rPr lang="en-US" altLang="en-US" sz="1800" dirty="0">
                <a:solidFill>
                  <a:schemeClr val="accent4">
                    <a:lumMod val="75000"/>
                  </a:schemeClr>
                </a:solidFill>
              </a:rPr>
              <a:t>80</a:t>
            </a:r>
            <a:r>
              <a:rPr lang="en-US" altLang="en-US" sz="1800" dirty="0"/>
              <a:t>mmHg)</a:t>
            </a:r>
          </a:p>
          <a:p>
            <a:pPr marL="0" indent="0">
              <a:buNone/>
            </a:pPr>
            <a:r>
              <a:rPr lang="en-US" altLang="en-US" sz="1800" dirty="0"/>
              <a:t>= </a:t>
            </a:r>
            <a:r>
              <a:rPr lang="en-US" altLang="en-US" sz="1800" dirty="0">
                <a:solidFill>
                  <a:schemeClr val="accent4">
                    <a:lumMod val="75000"/>
                  </a:schemeClr>
                </a:solidFill>
              </a:rPr>
              <a:t>40</a:t>
            </a:r>
            <a:r>
              <a:rPr lang="en-US" altLang="en-US" sz="1800" dirty="0"/>
              <a:t> mmHg + </a:t>
            </a:r>
            <a:r>
              <a:rPr lang="en-US" altLang="en-US" sz="1800" dirty="0">
                <a:solidFill>
                  <a:schemeClr val="accent4">
                    <a:lumMod val="75000"/>
                  </a:schemeClr>
                </a:solidFill>
              </a:rPr>
              <a:t>53</a:t>
            </a:r>
            <a:r>
              <a:rPr lang="en-US" altLang="en-US" sz="1800" dirty="0"/>
              <a:t> mmHg</a:t>
            </a:r>
          </a:p>
          <a:p>
            <a:pPr marL="0" indent="0">
              <a:buNone/>
            </a:pPr>
            <a:r>
              <a:rPr lang="en-US" altLang="en-US" sz="1800" dirty="0"/>
              <a:t>= </a:t>
            </a:r>
            <a:r>
              <a:rPr lang="en-US" altLang="en-US" sz="1800" dirty="0">
                <a:solidFill>
                  <a:schemeClr val="accent4">
                    <a:lumMod val="75000"/>
                  </a:schemeClr>
                </a:solidFill>
              </a:rPr>
              <a:t>93 </a:t>
            </a:r>
            <a:r>
              <a:rPr lang="en-US" altLang="en-US" sz="1800" dirty="0"/>
              <a:t>mmHg</a:t>
            </a:r>
          </a:p>
          <a:p>
            <a:pPr marL="0" indent="0">
              <a:buSzPct val="135000"/>
              <a:buNone/>
            </a:pPr>
            <a:r>
              <a:rPr lang="en-US" altLang="en-US" sz="1800" dirty="0"/>
              <a:t> </a:t>
            </a:r>
          </a:p>
          <a:p>
            <a:pPr marL="0" indent="0">
              <a:buSzPct val="135000"/>
              <a:buNone/>
            </a:pPr>
            <a:r>
              <a:rPr lang="en-US" altLang="en-US" sz="1800" b="1" u="sng" dirty="0"/>
              <a:t>Or</a:t>
            </a:r>
            <a:r>
              <a:rPr lang="en-US" altLang="en-US" sz="1800" dirty="0"/>
              <a:t> Mean Arterial Pressure (MAP) = PP/</a:t>
            </a:r>
            <a:r>
              <a:rPr lang="en-US" altLang="en-US" sz="1800" dirty="0">
                <a:solidFill>
                  <a:schemeClr val="accent4">
                    <a:lumMod val="75000"/>
                  </a:schemeClr>
                </a:solidFill>
              </a:rPr>
              <a:t>3</a:t>
            </a:r>
            <a:r>
              <a:rPr lang="en-US" altLang="en-US" sz="1800" dirty="0"/>
              <a:t>  + DP</a:t>
            </a:r>
          </a:p>
          <a:p>
            <a:pPr marL="0" indent="0">
              <a:buNone/>
            </a:pPr>
            <a:r>
              <a:rPr lang="en-US" altLang="en-US" sz="1800" dirty="0"/>
              <a:t>= </a:t>
            </a:r>
            <a:r>
              <a:rPr lang="en-US" altLang="en-US" sz="1800" dirty="0">
                <a:solidFill>
                  <a:schemeClr val="accent4">
                    <a:lumMod val="75000"/>
                  </a:schemeClr>
                </a:solidFill>
              </a:rPr>
              <a:t>40</a:t>
            </a:r>
            <a:r>
              <a:rPr lang="en-US" altLang="en-US" sz="1800" dirty="0"/>
              <a:t> mmHg/</a:t>
            </a:r>
            <a:r>
              <a:rPr lang="en-US" altLang="en-US" sz="1800" dirty="0">
                <a:solidFill>
                  <a:schemeClr val="accent4">
                    <a:lumMod val="75000"/>
                  </a:schemeClr>
                </a:solidFill>
              </a:rPr>
              <a:t>3</a:t>
            </a:r>
            <a:r>
              <a:rPr lang="en-US" altLang="en-US" sz="1800" dirty="0"/>
              <a:t> + </a:t>
            </a:r>
            <a:r>
              <a:rPr lang="en-US" altLang="en-US" sz="1800" dirty="0">
                <a:solidFill>
                  <a:schemeClr val="accent4">
                    <a:lumMod val="75000"/>
                  </a:schemeClr>
                </a:solidFill>
              </a:rPr>
              <a:t>80</a:t>
            </a:r>
            <a:r>
              <a:rPr lang="en-US" altLang="en-US" sz="1800" dirty="0"/>
              <a:t> mmHg</a:t>
            </a:r>
          </a:p>
          <a:p>
            <a:pPr marL="0" indent="0">
              <a:buNone/>
            </a:pPr>
            <a:r>
              <a:rPr lang="en-US" altLang="en-US" sz="1800" dirty="0"/>
              <a:t>= </a:t>
            </a:r>
            <a:r>
              <a:rPr lang="en-US" altLang="en-US" sz="1800" dirty="0">
                <a:solidFill>
                  <a:schemeClr val="accent4">
                    <a:lumMod val="75000"/>
                  </a:schemeClr>
                </a:solidFill>
              </a:rPr>
              <a:t>13</a:t>
            </a:r>
            <a:r>
              <a:rPr lang="en-US" altLang="en-US" sz="1800" dirty="0"/>
              <a:t> mmHg + </a:t>
            </a:r>
            <a:r>
              <a:rPr lang="en-US" altLang="en-US" sz="1800" dirty="0">
                <a:solidFill>
                  <a:schemeClr val="accent4">
                    <a:lumMod val="75000"/>
                  </a:schemeClr>
                </a:solidFill>
              </a:rPr>
              <a:t>80</a:t>
            </a:r>
            <a:r>
              <a:rPr lang="en-US" altLang="en-US" sz="1800" dirty="0"/>
              <a:t> mmHg</a:t>
            </a:r>
          </a:p>
          <a:p>
            <a:pPr marL="0" indent="0">
              <a:buNone/>
            </a:pPr>
            <a:r>
              <a:rPr lang="en-US" altLang="en-US" sz="1800" dirty="0"/>
              <a:t>= </a:t>
            </a:r>
            <a:r>
              <a:rPr lang="en-US" altLang="en-US" sz="1800" dirty="0">
                <a:solidFill>
                  <a:schemeClr val="accent4">
                    <a:lumMod val="75000"/>
                  </a:schemeClr>
                </a:solidFill>
              </a:rPr>
              <a:t>93</a:t>
            </a:r>
            <a:r>
              <a:rPr lang="en-US" altLang="en-US" sz="1800" dirty="0"/>
              <a:t> mmHg</a:t>
            </a:r>
          </a:p>
          <a:p>
            <a:pPr marL="0" indent="0">
              <a:buSzPct val="135000"/>
              <a:buNone/>
            </a:pPr>
            <a:endParaRPr lang="en-US" altLang="en-US" sz="1800" dirty="0">
              <a:solidFill>
                <a:schemeClr val="tx1">
                  <a:lumMod val="95000"/>
                  <a:lumOff val="5000"/>
                </a:schemeClr>
              </a:solidFill>
            </a:endParaRPr>
          </a:p>
          <a:p>
            <a:pPr marL="0" indent="0">
              <a:buSzPct val="135000"/>
              <a:buNone/>
            </a:pPr>
            <a:endParaRPr lang="en-US" altLang="en-US" sz="1800" dirty="0"/>
          </a:p>
          <a:p>
            <a:endParaRPr lang="en-US" sz="1800" dirty="0"/>
          </a:p>
        </p:txBody>
      </p:sp>
      <p:sp>
        <p:nvSpPr>
          <p:cNvPr id="6" name="مربع نص 5"/>
          <p:cNvSpPr txBox="1"/>
          <p:nvPr/>
        </p:nvSpPr>
        <p:spPr>
          <a:xfrm>
            <a:off x="924681" y="3237771"/>
            <a:ext cx="5268927" cy="400110"/>
          </a:xfrm>
          <a:prstGeom prst="rect">
            <a:avLst/>
          </a:prstGeom>
          <a:noFill/>
        </p:spPr>
        <p:txBody>
          <a:bodyPr wrap="square" rtlCol="0">
            <a:spAutoFit/>
          </a:bodyPr>
          <a:lstStyle/>
          <a:p>
            <a:pPr>
              <a:buSzPct val="135000"/>
            </a:pPr>
            <a:r>
              <a:rPr lang="en-US" altLang="en-US" b="1" dirty="0"/>
              <a:t> MAP is the driving force for blood flow.</a:t>
            </a:r>
          </a:p>
        </p:txBody>
      </p:sp>
      <p:sp>
        <p:nvSpPr>
          <p:cNvPr id="7" name="Rectangle 6"/>
          <p:cNvSpPr/>
          <p:nvPr/>
        </p:nvSpPr>
        <p:spPr>
          <a:xfrm>
            <a:off x="6863026" y="5211777"/>
            <a:ext cx="4703994" cy="1169551"/>
          </a:xfrm>
          <a:prstGeom prst="rect">
            <a:avLst/>
          </a:prstGeom>
        </p:spPr>
        <p:txBody>
          <a:bodyPr wrap="square">
            <a:spAutoFit/>
          </a:bodyPr>
          <a:lstStyle/>
          <a:p>
            <a:r>
              <a:rPr lang="en-US" sz="1400" dirty="0">
                <a:solidFill>
                  <a:srgbClr val="DDE9EC">
                    <a:lumMod val="50000"/>
                  </a:srgbClr>
                </a:solidFill>
              </a:rPr>
              <a:t>Why did we multiply by </a:t>
            </a:r>
            <a:r>
              <a:rPr lang="en-US" sz="1400" dirty="0">
                <a:solidFill>
                  <a:schemeClr val="accent4">
                    <a:lumMod val="75000"/>
                  </a:schemeClr>
                </a:solidFill>
              </a:rPr>
              <a:t>1/3</a:t>
            </a:r>
            <a:r>
              <a:rPr lang="en-US" sz="1400" dirty="0">
                <a:solidFill>
                  <a:srgbClr val="DDE9EC">
                    <a:lumMod val="50000"/>
                  </a:srgbClr>
                </a:solidFill>
              </a:rPr>
              <a:t> &amp; </a:t>
            </a:r>
            <a:r>
              <a:rPr lang="en-US" sz="1400" dirty="0">
                <a:solidFill>
                  <a:schemeClr val="accent4">
                    <a:lumMod val="75000"/>
                  </a:schemeClr>
                </a:solidFill>
              </a:rPr>
              <a:t>2/3</a:t>
            </a:r>
          </a:p>
          <a:p>
            <a:r>
              <a:rPr lang="en-US" sz="1400" dirty="0">
                <a:solidFill>
                  <a:srgbClr val="DDE9EC">
                    <a:lumMod val="50000"/>
                  </a:srgbClr>
                </a:solidFill>
              </a:rPr>
              <a:t>Ventricular systole ( p= </a:t>
            </a:r>
            <a:r>
              <a:rPr lang="en-US" sz="1400" dirty="0">
                <a:solidFill>
                  <a:schemeClr val="accent4">
                    <a:lumMod val="75000"/>
                  </a:schemeClr>
                </a:solidFill>
              </a:rPr>
              <a:t>120</a:t>
            </a:r>
            <a:r>
              <a:rPr lang="en-US" sz="1400" dirty="0">
                <a:solidFill>
                  <a:srgbClr val="DDE9EC">
                    <a:lumMod val="50000"/>
                  </a:srgbClr>
                </a:solidFill>
              </a:rPr>
              <a:t>)</a:t>
            </a:r>
            <a:r>
              <a:rPr lang="en-US" sz="1400" dirty="0">
                <a:solidFill>
                  <a:srgbClr val="DDE9EC">
                    <a:lumMod val="50000"/>
                  </a:srgbClr>
                </a:solidFill>
                <a:sym typeface="Wingdings"/>
              </a:rPr>
              <a:t> </a:t>
            </a:r>
            <a:r>
              <a:rPr lang="en-US" sz="1400" dirty="0">
                <a:solidFill>
                  <a:schemeClr val="accent4">
                    <a:lumMod val="75000"/>
                  </a:schemeClr>
                </a:solidFill>
                <a:sym typeface="Wingdings"/>
              </a:rPr>
              <a:t>0.3</a:t>
            </a:r>
            <a:r>
              <a:rPr lang="en-US" sz="1400" dirty="0">
                <a:solidFill>
                  <a:srgbClr val="DDE9EC">
                    <a:lumMod val="50000"/>
                  </a:srgbClr>
                </a:solidFill>
                <a:sym typeface="Wingdings"/>
              </a:rPr>
              <a:t> sec  </a:t>
            </a:r>
            <a:r>
              <a:rPr lang="en-US" sz="1400" dirty="0">
                <a:solidFill>
                  <a:schemeClr val="accent4">
                    <a:lumMod val="75000"/>
                  </a:schemeClr>
                </a:solidFill>
                <a:sym typeface="Wingdings"/>
              </a:rPr>
              <a:t>0.3/0.8</a:t>
            </a:r>
            <a:r>
              <a:rPr lang="en-US" sz="1400" dirty="0">
                <a:solidFill>
                  <a:srgbClr val="DDE9EC">
                    <a:lumMod val="50000"/>
                  </a:srgbClr>
                </a:solidFill>
                <a:sym typeface="Wingdings"/>
              </a:rPr>
              <a:t>= </a:t>
            </a:r>
            <a:r>
              <a:rPr lang="en-US" sz="1400" dirty="0">
                <a:solidFill>
                  <a:schemeClr val="accent4">
                    <a:lumMod val="75000"/>
                  </a:schemeClr>
                </a:solidFill>
                <a:sym typeface="Wingdings"/>
              </a:rPr>
              <a:t>1/3</a:t>
            </a:r>
            <a:r>
              <a:rPr lang="en-US" sz="1400" dirty="0">
                <a:solidFill>
                  <a:srgbClr val="DDE9EC">
                    <a:lumMod val="50000"/>
                  </a:srgbClr>
                </a:solidFill>
                <a:sym typeface="Wingdings"/>
              </a:rPr>
              <a:t> of cardiac output </a:t>
            </a:r>
          </a:p>
          <a:p>
            <a:r>
              <a:rPr lang="en-US" sz="1400" dirty="0">
                <a:solidFill>
                  <a:srgbClr val="DDE9EC">
                    <a:lumMod val="50000"/>
                  </a:srgbClr>
                </a:solidFill>
                <a:sym typeface="Wingdings"/>
              </a:rPr>
              <a:t>Ventricular Diastole (p=</a:t>
            </a:r>
            <a:r>
              <a:rPr lang="en-US" sz="1400" dirty="0">
                <a:solidFill>
                  <a:schemeClr val="accent4">
                    <a:lumMod val="75000"/>
                  </a:schemeClr>
                </a:solidFill>
                <a:sym typeface="Wingdings"/>
              </a:rPr>
              <a:t>80</a:t>
            </a:r>
            <a:r>
              <a:rPr lang="en-US" sz="1400" dirty="0">
                <a:solidFill>
                  <a:srgbClr val="DDE9EC">
                    <a:lumMod val="50000"/>
                  </a:srgbClr>
                </a:solidFill>
                <a:sym typeface="Wingdings"/>
              </a:rPr>
              <a:t>)  </a:t>
            </a:r>
            <a:r>
              <a:rPr lang="en-US" sz="1400" dirty="0">
                <a:solidFill>
                  <a:schemeClr val="accent4">
                    <a:lumMod val="75000"/>
                  </a:schemeClr>
                </a:solidFill>
                <a:sym typeface="Wingdings"/>
              </a:rPr>
              <a:t>0.5 </a:t>
            </a:r>
            <a:r>
              <a:rPr lang="en-US" sz="1400" dirty="0">
                <a:solidFill>
                  <a:srgbClr val="DDE9EC">
                    <a:lumMod val="50000"/>
                  </a:srgbClr>
                </a:solidFill>
                <a:sym typeface="Wingdings"/>
              </a:rPr>
              <a:t>sec  </a:t>
            </a:r>
            <a:r>
              <a:rPr lang="en-US" sz="1400" dirty="0">
                <a:solidFill>
                  <a:schemeClr val="accent4">
                    <a:lumMod val="75000"/>
                  </a:schemeClr>
                </a:solidFill>
                <a:sym typeface="Wingdings"/>
              </a:rPr>
              <a:t>0.5/0.8</a:t>
            </a:r>
            <a:r>
              <a:rPr lang="en-US" sz="1400" dirty="0">
                <a:solidFill>
                  <a:srgbClr val="DDE9EC">
                    <a:lumMod val="50000"/>
                  </a:srgbClr>
                </a:solidFill>
                <a:sym typeface="Wingdings"/>
              </a:rPr>
              <a:t>= </a:t>
            </a:r>
            <a:r>
              <a:rPr lang="en-US" sz="1400" dirty="0">
                <a:solidFill>
                  <a:schemeClr val="accent4">
                    <a:lumMod val="75000"/>
                  </a:schemeClr>
                </a:solidFill>
                <a:sym typeface="Wingdings"/>
              </a:rPr>
              <a:t>2/3 </a:t>
            </a:r>
          </a:p>
          <a:p>
            <a:endParaRPr lang="en-US" sz="1400" dirty="0">
              <a:solidFill>
                <a:srgbClr val="DDE9EC">
                  <a:lumMod val="50000"/>
                </a:srgbClr>
              </a:solidFill>
            </a:endParaRPr>
          </a:p>
        </p:txBody>
      </p:sp>
      <p:sp>
        <p:nvSpPr>
          <p:cNvPr id="12" name="Rectangle 11"/>
          <p:cNvSpPr/>
          <p:nvPr/>
        </p:nvSpPr>
        <p:spPr>
          <a:xfrm>
            <a:off x="537452" y="858198"/>
            <a:ext cx="8422703" cy="338554"/>
          </a:xfrm>
          <a:prstGeom prst="rect">
            <a:avLst/>
          </a:prstGeom>
        </p:spPr>
        <p:txBody>
          <a:bodyPr wrap="square">
            <a:spAutoFit/>
          </a:bodyPr>
          <a:lstStyle/>
          <a:p>
            <a:r>
              <a:rPr lang="en-US" sz="1600" dirty="0">
                <a:solidFill>
                  <a:srgbClr val="DDE9EC">
                    <a:lumMod val="50000"/>
                  </a:srgbClr>
                </a:solidFill>
              </a:rPr>
              <a:t>Pressure of aorta and systemic arteries in cardiac cycle (during LV systole and diastole) </a:t>
            </a:r>
          </a:p>
        </p:txBody>
      </p:sp>
      <p:pic>
        <p:nvPicPr>
          <p:cNvPr id="11" name="Picture 10"/>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16669" y="3851739"/>
            <a:ext cx="2676639" cy="2385573"/>
          </a:xfrm>
          <a:prstGeom prst="rect">
            <a:avLst/>
          </a:prstGeom>
        </p:spPr>
      </p:pic>
      <p:sp>
        <p:nvSpPr>
          <p:cNvPr id="5" name="Rectangle 4"/>
          <p:cNvSpPr/>
          <p:nvPr/>
        </p:nvSpPr>
        <p:spPr>
          <a:xfrm>
            <a:off x="3554297" y="3845774"/>
            <a:ext cx="2819047" cy="1323439"/>
          </a:xfrm>
          <a:prstGeom prst="rect">
            <a:avLst/>
          </a:prstGeom>
        </p:spPr>
        <p:txBody>
          <a:bodyPr wrap="square">
            <a:spAutoFit/>
          </a:bodyPr>
          <a:lstStyle/>
          <a:p>
            <a:pPr algn="just"/>
            <a:r>
              <a:rPr lang="en-US" sz="1600" dirty="0">
                <a:solidFill>
                  <a:srgbClr val="DDE9EC">
                    <a:lumMod val="50000"/>
                  </a:srgbClr>
                </a:solidFill>
              </a:rPr>
              <a:t>As can be seen in the graph, MAP is closer to diastolic pressure because diastole accounts more time of the cardiac cycle </a:t>
            </a:r>
          </a:p>
        </p:txBody>
      </p:sp>
      <p:pic>
        <p:nvPicPr>
          <p:cNvPr id="1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670371" y="-13419"/>
            <a:ext cx="256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Rectangle 16"/>
          <p:cNvSpPr/>
          <p:nvPr/>
        </p:nvSpPr>
        <p:spPr>
          <a:xfrm>
            <a:off x="816669" y="1417032"/>
            <a:ext cx="5484952" cy="1701701"/>
          </a:xfrm>
          <a:prstGeom prst="rect">
            <a:avLst/>
          </a:prstGeom>
          <a:solidFill>
            <a:schemeClr val="accent2">
              <a:alpha val="10000"/>
            </a:schemeClr>
          </a:solidFill>
          <a:ln w="317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buSzPct val="135000"/>
            </a:pPr>
            <a:r>
              <a:rPr lang="en-US" altLang="en-US" sz="1800" dirty="0">
                <a:solidFill>
                  <a:prstClr val="black"/>
                </a:solidFill>
              </a:rPr>
              <a:t>(MAP) </a:t>
            </a:r>
            <a:r>
              <a:rPr lang="en-US" altLang="en-US" sz="1800" dirty="0">
                <a:solidFill>
                  <a:srgbClr val="FF0000"/>
                </a:solidFill>
              </a:rPr>
              <a:t>does not </a:t>
            </a:r>
            <a:r>
              <a:rPr lang="en-US" altLang="en-US" sz="1800" dirty="0">
                <a:solidFill>
                  <a:prstClr val="black"/>
                </a:solidFill>
              </a:rPr>
              <a:t>equal (SP + DP) / 2</a:t>
            </a:r>
          </a:p>
          <a:p>
            <a:pPr lvl="0" algn="just">
              <a:buSzPct val="135000"/>
            </a:pPr>
            <a:r>
              <a:rPr lang="en-US" altLang="en-US" sz="1800" dirty="0">
                <a:solidFill>
                  <a:prstClr val="black"/>
                </a:solidFill>
              </a:rPr>
              <a:t>Aortic pressure is closer to the minimum value for longer than it is close to the maximum value</a:t>
            </a:r>
            <a:r>
              <a:rPr lang="en-US" altLang="en-US" sz="2800" dirty="0">
                <a:solidFill>
                  <a:prstClr val="black"/>
                </a:solidFill>
              </a:rPr>
              <a:t>.</a:t>
            </a:r>
            <a:r>
              <a:rPr lang="en-US" altLang="en-US" sz="1400" dirty="0">
                <a:solidFill>
                  <a:prstClr val="white">
                    <a:lumMod val="50000"/>
                  </a:prstClr>
                </a:solidFill>
              </a:rPr>
              <a:t>(because the time that atrial pressure spend in the minimum pressure more than in high pressure)</a:t>
            </a:r>
          </a:p>
        </p:txBody>
      </p:sp>
      <p:sp>
        <p:nvSpPr>
          <p:cNvPr id="18" name="Text Box 13"/>
          <p:cNvSpPr txBox="1">
            <a:spLocks noChangeArrowheads="1"/>
          </p:cNvSpPr>
          <p:nvPr/>
        </p:nvSpPr>
        <p:spPr bwMode="auto">
          <a:xfrm>
            <a:off x="3554297" y="5239566"/>
            <a:ext cx="2116225"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folHlink"/>
                </a:solidFill>
                <a:latin typeface="Times New Roman" panose="02020603050405020304" pitchFamily="18" charset="0"/>
              </a:defRPr>
            </a:lvl1pPr>
            <a:lvl2pPr marL="742950" indent="-285750">
              <a:defRPr sz="2000">
                <a:solidFill>
                  <a:schemeClr val="folHlink"/>
                </a:solidFill>
                <a:latin typeface="Times New Roman" panose="02020603050405020304" pitchFamily="18" charset="0"/>
              </a:defRPr>
            </a:lvl2pPr>
            <a:lvl3pPr marL="1143000" indent="-228600">
              <a:defRPr sz="2000">
                <a:solidFill>
                  <a:schemeClr val="folHlink"/>
                </a:solidFill>
                <a:latin typeface="Times New Roman" panose="02020603050405020304" pitchFamily="18" charset="0"/>
              </a:defRPr>
            </a:lvl3pPr>
            <a:lvl4pPr marL="1600200" indent="-228600">
              <a:defRPr sz="2000">
                <a:solidFill>
                  <a:schemeClr val="folHlink"/>
                </a:solidFill>
                <a:latin typeface="Times New Roman" panose="02020603050405020304" pitchFamily="18" charset="0"/>
              </a:defRPr>
            </a:lvl4pPr>
            <a:lvl5pPr marL="2057400" indent="-228600">
              <a:defRPr sz="2000">
                <a:solidFill>
                  <a:schemeClr val="folHlink"/>
                </a:solidFill>
                <a:latin typeface="Times New Roman" panose="02020603050405020304" pitchFamily="18" charset="0"/>
              </a:defRPr>
            </a:lvl5pPr>
            <a:lvl6pPr marL="2514600" indent="-228600" eaLnBrk="0" fontAlgn="base" hangingPunct="0">
              <a:spcBef>
                <a:spcPct val="0"/>
              </a:spcBef>
              <a:spcAft>
                <a:spcPct val="0"/>
              </a:spcAft>
              <a:defRPr sz="2000">
                <a:solidFill>
                  <a:schemeClr val="folHlink"/>
                </a:solidFill>
                <a:latin typeface="Times New Roman" panose="02020603050405020304" pitchFamily="18" charset="0"/>
              </a:defRPr>
            </a:lvl6pPr>
            <a:lvl7pPr marL="2971800" indent="-228600" eaLnBrk="0" fontAlgn="base" hangingPunct="0">
              <a:spcBef>
                <a:spcPct val="0"/>
              </a:spcBef>
              <a:spcAft>
                <a:spcPct val="0"/>
              </a:spcAft>
              <a:defRPr sz="2000">
                <a:solidFill>
                  <a:schemeClr val="folHlink"/>
                </a:solidFill>
                <a:latin typeface="Times New Roman" panose="02020603050405020304" pitchFamily="18" charset="0"/>
              </a:defRPr>
            </a:lvl7pPr>
            <a:lvl8pPr marL="3429000" indent="-228600" eaLnBrk="0" fontAlgn="base" hangingPunct="0">
              <a:spcBef>
                <a:spcPct val="0"/>
              </a:spcBef>
              <a:spcAft>
                <a:spcPct val="0"/>
              </a:spcAft>
              <a:defRPr sz="2000">
                <a:solidFill>
                  <a:schemeClr val="folHlink"/>
                </a:solidFill>
                <a:latin typeface="Times New Roman" panose="02020603050405020304" pitchFamily="18" charset="0"/>
              </a:defRPr>
            </a:lvl8pPr>
            <a:lvl9pPr marL="3886200" indent="-228600" eaLnBrk="0" fontAlgn="base" hangingPunct="0">
              <a:spcBef>
                <a:spcPct val="0"/>
              </a:spcBef>
              <a:spcAft>
                <a:spcPct val="0"/>
              </a:spcAft>
              <a:defRPr sz="2000">
                <a:solidFill>
                  <a:schemeClr val="folHlink"/>
                </a:solidFill>
                <a:latin typeface="Times New Roman" panose="02020603050405020304" pitchFamily="18" charset="0"/>
              </a:defRPr>
            </a:lvl9pPr>
          </a:lstStyle>
          <a:p>
            <a:pPr eaLnBrk="1" hangingPunct="1"/>
            <a:r>
              <a:rPr lang="en-US" altLang="en-US" sz="1600" dirty="0">
                <a:solidFill>
                  <a:prstClr val="white">
                    <a:lumMod val="50000"/>
                  </a:prstClr>
                </a:solidFill>
                <a:latin typeface="+mn-lt"/>
              </a:rPr>
              <a:t>SP= systolic pressure</a:t>
            </a:r>
          </a:p>
          <a:p>
            <a:pPr eaLnBrk="1" hangingPunct="1"/>
            <a:r>
              <a:rPr lang="en-US" altLang="en-US" sz="1600" dirty="0">
                <a:solidFill>
                  <a:prstClr val="white">
                    <a:lumMod val="50000"/>
                  </a:prstClr>
                </a:solidFill>
                <a:latin typeface="+mn-lt"/>
              </a:rPr>
              <a:t>DP = diastolic pressure</a:t>
            </a:r>
          </a:p>
          <a:p>
            <a:pPr eaLnBrk="1" hangingPunct="1"/>
            <a:r>
              <a:rPr lang="en-US" altLang="en-US" sz="1600" dirty="0">
                <a:solidFill>
                  <a:prstClr val="white">
                    <a:lumMod val="50000"/>
                  </a:prstClr>
                </a:solidFill>
                <a:latin typeface="+mn-lt"/>
              </a:rPr>
              <a:t>PP = pulse pressure</a:t>
            </a:r>
          </a:p>
        </p:txBody>
      </p:sp>
    </p:spTree>
    <p:extLst>
      <p:ext uri="{BB962C8B-B14F-4D97-AF65-F5344CB8AC3E}">
        <p14:creationId xmlns:p14="http://schemas.microsoft.com/office/powerpoint/2010/main" val="314415796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p:cNvSpPr/>
          <p:nvPr/>
        </p:nvSpPr>
        <p:spPr>
          <a:xfrm>
            <a:off x="814811" y="1293447"/>
            <a:ext cx="5484952" cy="1961909"/>
          </a:xfrm>
          <a:prstGeom prst="rect">
            <a:avLst/>
          </a:prstGeom>
          <a:solidFill>
            <a:schemeClr val="accent2">
              <a:alpha val="10000"/>
            </a:schemeClr>
          </a:solidFill>
          <a:ln w="31750">
            <a:solidFill>
              <a:schemeClr val="accent2">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5" name="عنوان 1"/>
          <p:cNvSpPr txBox="1">
            <a:spLocks/>
          </p:cNvSpPr>
          <p:nvPr/>
        </p:nvSpPr>
        <p:spPr>
          <a:xfrm>
            <a:off x="609460" y="152400"/>
            <a:ext cx="10969943" cy="990600"/>
          </a:xfrm>
          <a:prstGeom prst="rect">
            <a:avLst/>
          </a:prstGeom>
        </p:spPr>
        <p:txBody>
          <a:bodyPr vert="horz" lIns="101590" tIns="50795" rIns="101590" bIns="50795" anchor="b" anchorCtr="0">
            <a:normAutofit/>
          </a:bodyPr>
          <a:lstStyle>
            <a:lvl1pPr algn="l" rtl="0" eaLnBrk="1" latinLnBrk="0" hangingPunct="1">
              <a:spcBef>
                <a:spcPct val="0"/>
              </a:spcBef>
              <a:buNone/>
              <a:defRPr kumimoji="0" sz="3600" kern="1200">
                <a:solidFill>
                  <a:schemeClr val="tx2"/>
                </a:solidFill>
                <a:latin typeface="+mj-lt"/>
                <a:ea typeface="+mj-ea"/>
                <a:cs typeface="+mj-cs"/>
              </a:defRPr>
            </a:lvl1pPr>
          </a:lstStyle>
          <a:p>
            <a:pPr defTabSz="914400"/>
            <a:r>
              <a:rPr lang="en-US" sz="3200" dirty="0"/>
              <a:t>Cont.</a:t>
            </a:r>
          </a:p>
        </p:txBody>
      </p:sp>
      <p:sp>
        <p:nvSpPr>
          <p:cNvPr id="16" name="عنصر نائب للمحتوى 3"/>
          <p:cNvSpPr txBox="1">
            <a:spLocks/>
          </p:cNvSpPr>
          <p:nvPr/>
        </p:nvSpPr>
        <p:spPr>
          <a:xfrm>
            <a:off x="897493" y="1347648"/>
            <a:ext cx="5340935" cy="1961909"/>
          </a:xfrm>
          <a:prstGeom prst="rect">
            <a:avLst/>
          </a:prstGeom>
        </p:spPr>
        <p:txBody>
          <a:bodyPr vert="horz" lIns="101590" tIns="50795" rIns="101590" bIns="50795">
            <a:normAutofit/>
          </a:bodyPr>
          <a:lstStyle>
            <a:lvl1pPr marL="304770" indent="-304770" algn="l" rtl="0" eaLnBrk="1" latinLnBrk="0" hangingPunct="1">
              <a:spcBef>
                <a:spcPts val="667"/>
              </a:spcBef>
              <a:buClr>
                <a:schemeClr val="accent1"/>
              </a:buClr>
              <a:buSzPct val="76000"/>
              <a:buFont typeface="Wingdings 3"/>
              <a:buChar char=""/>
              <a:defRPr kumimoji="0" sz="2900" kern="1200">
                <a:solidFill>
                  <a:schemeClr val="tx1"/>
                </a:solidFill>
                <a:latin typeface="+mn-lt"/>
                <a:ea typeface="+mn-ea"/>
                <a:cs typeface="+mn-cs"/>
              </a:defRPr>
            </a:lvl1pPr>
            <a:lvl2pPr marL="609539" indent="-304770" algn="l" rtl="0" eaLnBrk="1" latinLnBrk="0" hangingPunct="1">
              <a:spcBef>
                <a:spcPts val="556"/>
              </a:spcBef>
              <a:buClr>
                <a:schemeClr val="accent2"/>
              </a:buClr>
              <a:buSzPct val="76000"/>
              <a:buFont typeface="Wingdings 3"/>
              <a:buChar char=""/>
              <a:defRPr kumimoji="0" sz="2600"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Char char=""/>
              <a:defRPr kumimoji="0" sz="2200"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Char char=""/>
              <a:defRPr kumimoji="0" sz="2000"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Char char=""/>
              <a:defRPr kumimoji="0" sz="1800"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marL="0" indent="0" algn="just" defTabSz="914400">
              <a:buNone/>
            </a:pPr>
            <a:r>
              <a:rPr lang="en-US" altLang="en-US" sz="2000" dirty="0">
                <a:solidFill>
                  <a:schemeClr val="tx1">
                    <a:lumMod val="95000"/>
                    <a:lumOff val="5000"/>
                  </a:schemeClr>
                </a:solidFill>
                <a:cs typeface="Calibri"/>
              </a:rPr>
              <a:t>Pulmonary artery pressure changes are similar to the aortic pressure changes but with difference in magnitude</a:t>
            </a:r>
            <a:r>
              <a:rPr lang="ar-SA" altLang="en-US" sz="2000" dirty="0">
                <a:solidFill>
                  <a:schemeClr val="bg1">
                    <a:lumMod val="50000"/>
                  </a:schemeClr>
                </a:solidFill>
                <a:cs typeface="Calibri"/>
              </a:rPr>
              <a:t> الضغوط تختلف</a:t>
            </a:r>
            <a:r>
              <a:rPr lang="en-US" altLang="en-US" sz="2000" dirty="0">
                <a:solidFill>
                  <a:schemeClr val="bg1">
                    <a:lumMod val="50000"/>
                  </a:schemeClr>
                </a:solidFill>
                <a:cs typeface="Calibri"/>
              </a:rPr>
              <a:t>.</a:t>
            </a:r>
            <a:r>
              <a:rPr lang="en-US" altLang="en-US" sz="2000" dirty="0">
                <a:solidFill>
                  <a:schemeClr val="tx1">
                    <a:lumMod val="95000"/>
                    <a:lumOff val="5000"/>
                  </a:schemeClr>
                </a:solidFill>
                <a:cs typeface="Calibri"/>
              </a:rPr>
              <a:t> Normal pulmonary artery pressure during the cardiac cycle ≈ </a:t>
            </a:r>
            <a:r>
              <a:rPr lang="en-US" altLang="en-US" sz="2000" dirty="0">
                <a:solidFill>
                  <a:schemeClr val="accent4">
                    <a:lumMod val="75000"/>
                  </a:schemeClr>
                </a:solidFill>
                <a:cs typeface="Calibri"/>
              </a:rPr>
              <a:t>25-30/4-12</a:t>
            </a:r>
            <a:r>
              <a:rPr lang="en-US" altLang="en-US" sz="2000" dirty="0">
                <a:solidFill>
                  <a:schemeClr val="tx1">
                    <a:lumMod val="95000"/>
                    <a:lumOff val="5000"/>
                  </a:schemeClr>
                </a:solidFill>
                <a:cs typeface="Calibri"/>
              </a:rPr>
              <a:t> mmHg</a:t>
            </a:r>
            <a:endParaRPr lang="en-US" altLang="en-US" sz="2000" dirty="0">
              <a:solidFill>
                <a:schemeClr val="tx1">
                  <a:lumMod val="95000"/>
                  <a:lumOff val="5000"/>
                </a:schemeClr>
              </a:solidFill>
              <a:cs typeface="Calibri" pitchFamily="34" charset="0"/>
            </a:endParaRPr>
          </a:p>
          <a:p>
            <a:pPr algn="just" defTabSz="914400"/>
            <a:endParaRPr lang="en-US" sz="2000" dirty="0">
              <a:solidFill>
                <a:schemeClr val="tx1">
                  <a:lumMod val="95000"/>
                  <a:lumOff val="5000"/>
                </a:schemeClr>
              </a:solidFill>
            </a:endParaRPr>
          </a:p>
        </p:txBody>
      </p:sp>
      <p:pic>
        <p:nvPicPr>
          <p:cNvPr id="17" name="Picture 4" descr="Image result for pressure changes in the peripheral arteries"/>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946125" y="4807158"/>
            <a:ext cx="4404871" cy="1443826"/>
          </a:xfrm>
          <a:prstGeom prst="rect">
            <a:avLst/>
          </a:prstGeom>
          <a:noFill/>
          <a:ln w="28575">
            <a:solidFill>
              <a:schemeClr val="accent3">
                <a:lumMod val="75000"/>
              </a:schemeClr>
            </a:solidFill>
          </a:ln>
          <a:extLst>
            <a:ext uri="{909E8E84-426E-40DD-AFC4-6F175D3DCCD1}">
              <a14:hiddenFill xmlns:a14="http://schemas.microsoft.com/office/drawing/2010/main">
                <a:solidFill>
                  <a:srgbClr val="FFFFFF"/>
                </a:solidFill>
              </a14:hiddenFill>
            </a:ext>
          </a:extLst>
        </p:spPr>
      </p:pic>
      <p:sp>
        <p:nvSpPr>
          <p:cNvPr id="19" name="Rectangle 4"/>
          <p:cNvSpPr/>
          <p:nvPr/>
        </p:nvSpPr>
        <p:spPr>
          <a:xfrm>
            <a:off x="6935601" y="1291125"/>
            <a:ext cx="4404872" cy="1395770"/>
          </a:xfrm>
          <a:prstGeom prst="foldedCorner">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algn="ctr"/>
            <a:r>
              <a:rPr lang="en-US" sz="1400" dirty="0">
                <a:solidFill>
                  <a:schemeClr val="bg1">
                    <a:lumMod val="65000"/>
                  </a:schemeClr>
                </a:solidFill>
              </a:rPr>
              <a:t>Note</a:t>
            </a:r>
            <a:r>
              <a:rPr lang="ar-SA" sz="1400" dirty="0">
                <a:solidFill>
                  <a:schemeClr val="bg1">
                    <a:lumMod val="65000"/>
                  </a:schemeClr>
                </a:solidFill>
              </a:rPr>
              <a:t>:</a:t>
            </a:r>
            <a:r>
              <a:rPr lang="en-US" sz="1400" dirty="0">
                <a:solidFill>
                  <a:schemeClr val="bg1">
                    <a:lumMod val="65000"/>
                  </a:schemeClr>
                </a:solidFill>
              </a:rPr>
              <a:t> pressure in aorta is 6 times higher than pressure in pulmonary trunk </a:t>
            </a:r>
          </a:p>
          <a:p>
            <a:pPr algn="ctr"/>
            <a:r>
              <a:rPr lang="en-US" sz="1400" dirty="0">
                <a:solidFill>
                  <a:schemeClr val="bg1">
                    <a:lumMod val="65000"/>
                  </a:schemeClr>
                </a:solidFill>
              </a:rPr>
              <a:t>Because Resistance of flow  in systemic circulation is 6 times higher than resistance of flow in pulmonary circulation</a:t>
            </a:r>
          </a:p>
        </p:txBody>
      </p:sp>
      <p:sp>
        <p:nvSpPr>
          <p:cNvPr id="20" name="Rectangle 8"/>
          <p:cNvSpPr/>
          <p:nvPr/>
        </p:nvSpPr>
        <p:spPr>
          <a:xfrm>
            <a:off x="814811" y="5626561"/>
            <a:ext cx="5484952" cy="624423"/>
          </a:xfrm>
          <a:prstGeom prst="foldedCorner">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algn="ctr"/>
            <a:r>
              <a:rPr lang="en-US" sz="1400" dirty="0">
                <a:solidFill>
                  <a:schemeClr val="bg1">
                    <a:lumMod val="65000"/>
                  </a:schemeClr>
                </a:solidFill>
              </a:rPr>
              <a:t>As we move further away from aorta, the elasticity of arteries decrease demanding more pressure </a:t>
            </a:r>
          </a:p>
        </p:txBody>
      </p:sp>
      <p:sp>
        <p:nvSpPr>
          <p:cNvPr id="21" name="Rectangle 20"/>
          <p:cNvSpPr/>
          <p:nvPr/>
        </p:nvSpPr>
        <p:spPr>
          <a:xfrm>
            <a:off x="825485" y="3402363"/>
            <a:ext cx="5474278" cy="2171515"/>
          </a:xfrm>
          <a:prstGeom prst="rect">
            <a:avLst/>
          </a:prstGeom>
          <a:solidFill>
            <a:schemeClr val="accent2">
              <a:alpha val="10000"/>
            </a:schemeClr>
          </a:solidFill>
          <a:ln w="317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en-US" altLang="en-US" dirty="0">
                <a:solidFill>
                  <a:prstClr val="black"/>
                </a:solidFill>
              </a:rPr>
              <a:t>Pressure changes in peripheral arteries:</a:t>
            </a:r>
            <a:endParaRPr lang="en-US" dirty="0">
              <a:solidFill>
                <a:prstClr val="black"/>
              </a:solidFill>
              <a:cs typeface="Calibri" pitchFamily="34" charset="0"/>
            </a:endParaRPr>
          </a:p>
          <a:p>
            <a:pPr marL="342900" lvl="0" indent="-342900" algn="just">
              <a:buFont typeface="Wingdings" panose="05000000000000000000" pitchFamily="2" charset="2"/>
              <a:buChar char="Ø"/>
            </a:pPr>
            <a:r>
              <a:rPr lang="en-US" dirty="0">
                <a:solidFill>
                  <a:prstClr val="black"/>
                </a:solidFill>
                <a:cs typeface="Calibri" pitchFamily="34" charset="0"/>
              </a:rPr>
              <a:t>Similar to aortic pressure waves but sharper </a:t>
            </a:r>
          </a:p>
          <a:p>
            <a:pPr marL="342900" lvl="0" indent="-342900" algn="just">
              <a:buFont typeface="Wingdings" panose="05000000000000000000" pitchFamily="2" charset="2"/>
              <a:buChar char="Ø"/>
            </a:pPr>
            <a:r>
              <a:rPr lang="en-US" dirty="0">
                <a:solidFill>
                  <a:prstClr val="black"/>
                </a:solidFill>
                <a:cs typeface="Calibri" pitchFamily="34" charset="0"/>
              </a:rPr>
              <a:t>Reflects a systolic peak pressure of </a:t>
            </a:r>
            <a:r>
              <a:rPr lang="en-US" dirty="0">
                <a:solidFill>
                  <a:srgbClr val="FADA7A">
                    <a:lumMod val="75000"/>
                  </a:srgbClr>
                </a:solidFill>
                <a:cs typeface="Calibri" pitchFamily="34" charset="0"/>
              </a:rPr>
              <a:t>110-130 </a:t>
            </a:r>
            <a:r>
              <a:rPr lang="en-US" dirty="0">
                <a:solidFill>
                  <a:prstClr val="black"/>
                </a:solidFill>
                <a:cs typeface="Calibri" pitchFamily="34" charset="0"/>
              </a:rPr>
              <a:t>mmHg &amp; a diastolic pressure of </a:t>
            </a:r>
            <a:r>
              <a:rPr lang="en-US" dirty="0">
                <a:solidFill>
                  <a:srgbClr val="FADA7A">
                    <a:lumMod val="75000"/>
                  </a:srgbClr>
                </a:solidFill>
                <a:cs typeface="Calibri" pitchFamily="34" charset="0"/>
              </a:rPr>
              <a:t>70-90 </a:t>
            </a:r>
            <a:r>
              <a:rPr lang="en-US" dirty="0">
                <a:solidFill>
                  <a:prstClr val="black"/>
                </a:solidFill>
                <a:cs typeface="Calibri" pitchFamily="34" charset="0"/>
              </a:rPr>
              <a:t>mmHg(in girls slides </a:t>
            </a:r>
            <a:r>
              <a:rPr lang="en-US" dirty="0">
                <a:solidFill>
                  <a:schemeClr val="accent4">
                    <a:lumMod val="75000"/>
                  </a:schemeClr>
                </a:solidFill>
                <a:cs typeface="Calibri" pitchFamily="34" charset="0"/>
              </a:rPr>
              <a:t>70-85</a:t>
            </a:r>
            <a:r>
              <a:rPr lang="en-US" dirty="0">
                <a:solidFill>
                  <a:prstClr val="black"/>
                </a:solidFill>
                <a:cs typeface="Calibri" pitchFamily="34" charset="0"/>
              </a:rPr>
              <a:t>mmHg) </a:t>
            </a:r>
          </a:p>
        </p:txBody>
      </p:sp>
      <p:sp>
        <p:nvSpPr>
          <p:cNvPr id="22" name="object 11"/>
          <p:cNvSpPr/>
          <p:nvPr/>
        </p:nvSpPr>
        <p:spPr>
          <a:xfrm>
            <a:off x="6936025" y="2863221"/>
            <a:ext cx="4414971" cy="1755679"/>
          </a:xfrm>
          <a:prstGeom prst="rect">
            <a:avLst/>
          </a:prstGeom>
          <a:blipFill>
            <a:blip r:embed="rId3" cstate="print"/>
            <a:stretch>
              <a:fillRect/>
            </a:stretch>
          </a:blipFill>
          <a:ln w="28575">
            <a:solidFill>
              <a:schemeClr val="accent3">
                <a:lumMod val="75000"/>
              </a:schemeClr>
            </a:solidFill>
          </a:ln>
          <a:effectLst/>
        </p:spPr>
        <p:txBody>
          <a:bodyPr wrap="square" lIns="0" tIns="0" rIns="0" bIns="0" rtlCol="0"/>
          <a:lstStyle/>
          <a:p>
            <a:endParaRPr/>
          </a:p>
        </p:txBody>
      </p:sp>
      <p:sp>
        <p:nvSpPr>
          <p:cNvPr id="23" name="عنصر نائب لرقم الشريحة 2"/>
          <p:cNvSpPr>
            <a:spLocks noGrp="1"/>
          </p:cNvSpPr>
          <p:nvPr>
            <p:ph type="sldNum" sz="quarter" idx="12"/>
          </p:nvPr>
        </p:nvSpPr>
        <p:spPr>
          <a:xfrm>
            <a:off x="816669" y="6356350"/>
            <a:ext cx="2640913" cy="365760"/>
          </a:xfrm>
        </p:spPr>
        <p:txBody>
          <a:bodyPr/>
          <a:lstStyle/>
          <a:p>
            <a:r>
              <a:rPr lang="en-US" dirty="0"/>
              <a:t>31</a:t>
            </a:r>
          </a:p>
          <a:p>
            <a:endParaRPr lang="en-US" dirty="0"/>
          </a:p>
        </p:txBody>
      </p:sp>
    </p:spTree>
    <p:extLst>
      <p:ext uri="{BB962C8B-B14F-4D97-AF65-F5344CB8AC3E}">
        <p14:creationId xmlns:p14="http://schemas.microsoft.com/office/powerpoint/2010/main" val="424126325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Title 1"/>
          <p:cNvSpPr>
            <a:spLocks noGrp="1"/>
          </p:cNvSpPr>
          <p:nvPr>
            <p:ph type="title"/>
          </p:nvPr>
        </p:nvSpPr>
        <p:spPr>
          <a:xfrm>
            <a:off x="609460" y="152400"/>
            <a:ext cx="10969943" cy="990600"/>
          </a:xfrm>
        </p:spPr>
        <p:txBody>
          <a:bodyPr>
            <a:normAutofit fontScale="90000"/>
          </a:bodyPr>
          <a:lstStyle/>
          <a:p>
            <a:r>
              <a:rPr lang="en-US" dirty="0"/>
              <a:t>Atrial Pressure Changes During the Cardiac Cycle</a:t>
            </a:r>
          </a:p>
        </p:txBody>
      </p:sp>
      <p:sp>
        <p:nvSpPr>
          <p:cNvPr id="21" name="Slide Number Placeholder 2"/>
          <p:cNvSpPr>
            <a:spLocks noGrp="1"/>
          </p:cNvSpPr>
          <p:nvPr>
            <p:ph type="sldNum" sz="quarter" idx="12"/>
          </p:nvPr>
        </p:nvSpPr>
        <p:spPr>
          <a:xfrm>
            <a:off x="816669" y="6356350"/>
            <a:ext cx="2640913" cy="365760"/>
          </a:xfrm>
        </p:spPr>
        <p:txBody>
          <a:bodyPr/>
          <a:lstStyle/>
          <a:p>
            <a:r>
              <a:rPr lang="en-US" dirty="0"/>
              <a:t>32</a:t>
            </a:r>
          </a:p>
        </p:txBody>
      </p:sp>
      <p:sp>
        <p:nvSpPr>
          <p:cNvPr id="22" name="Content Placeholder 3"/>
          <p:cNvSpPr>
            <a:spLocks noGrp="1"/>
          </p:cNvSpPr>
          <p:nvPr>
            <p:ph sz="quarter" idx="1"/>
          </p:nvPr>
        </p:nvSpPr>
        <p:spPr>
          <a:xfrm>
            <a:off x="613899" y="1171256"/>
            <a:ext cx="10969943" cy="774832"/>
          </a:xfrm>
        </p:spPr>
        <p:txBody>
          <a:bodyPr>
            <a:normAutofit/>
          </a:bodyPr>
          <a:lstStyle/>
          <a:p>
            <a:r>
              <a:rPr lang="en-US" sz="1600" dirty="0">
                <a:cs typeface="Calibri" pitchFamily="34" charset="0"/>
              </a:rPr>
              <a:t>3 upward deflections (waves):</a:t>
            </a:r>
          </a:p>
          <a:p>
            <a:pPr lvl="1"/>
            <a:r>
              <a:rPr lang="en-US" sz="1400" dirty="0">
                <a:solidFill>
                  <a:schemeClr val="tx1"/>
                </a:solidFill>
                <a:cs typeface="Calibri" pitchFamily="34" charset="0"/>
              </a:rPr>
              <a:t>2 components in each wave: +</a:t>
            </a:r>
            <a:r>
              <a:rPr lang="en-US" sz="1400" dirty="0" err="1">
                <a:solidFill>
                  <a:schemeClr val="tx1"/>
                </a:solidFill>
                <a:cs typeface="Calibri" pitchFamily="34" charset="0"/>
              </a:rPr>
              <a:t>ve</a:t>
            </a:r>
            <a:r>
              <a:rPr lang="en-US" sz="1400" dirty="0">
                <a:solidFill>
                  <a:schemeClr val="tx1"/>
                </a:solidFill>
                <a:cs typeface="Calibri" pitchFamily="34" charset="0"/>
              </a:rPr>
              <a:t> (</a:t>
            </a:r>
            <a:r>
              <a:rPr lang="en-US" sz="1400" dirty="0">
                <a:solidFill>
                  <a:schemeClr val="tx1"/>
                </a:solidFill>
                <a:cs typeface="Calibri"/>
              </a:rPr>
              <a:t>↑</a:t>
            </a:r>
            <a:r>
              <a:rPr lang="en-US" sz="1400" dirty="0">
                <a:solidFill>
                  <a:schemeClr val="tx1"/>
                </a:solidFill>
                <a:cs typeface="Calibri" pitchFamily="34" charset="0"/>
              </a:rPr>
              <a:t> pressure), -</a:t>
            </a:r>
            <a:r>
              <a:rPr lang="en-US" sz="1400" dirty="0" err="1">
                <a:solidFill>
                  <a:schemeClr val="tx1"/>
                </a:solidFill>
                <a:cs typeface="Calibri" pitchFamily="34" charset="0"/>
              </a:rPr>
              <a:t>ve</a:t>
            </a:r>
            <a:r>
              <a:rPr lang="en-US" sz="1400" dirty="0">
                <a:solidFill>
                  <a:schemeClr val="tx1"/>
                </a:solidFill>
                <a:cs typeface="Calibri" pitchFamily="34" charset="0"/>
              </a:rPr>
              <a:t> (</a:t>
            </a:r>
            <a:r>
              <a:rPr lang="en-US" sz="1400" dirty="0">
                <a:solidFill>
                  <a:schemeClr val="tx1"/>
                </a:solidFill>
                <a:cs typeface="Calibri"/>
              </a:rPr>
              <a:t>↓</a:t>
            </a:r>
            <a:r>
              <a:rPr lang="en-US" sz="1400" dirty="0">
                <a:solidFill>
                  <a:schemeClr val="tx1"/>
                </a:solidFill>
                <a:cs typeface="Calibri" pitchFamily="34" charset="0"/>
              </a:rPr>
              <a:t> pressure).  The 3 wave (a, c, &amp; v) are equal to ONE cardiac cycle = </a:t>
            </a:r>
            <a:r>
              <a:rPr lang="en-US" sz="1400" dirty="0">
                <a:solidFill>
                  <a:schemeClr val="accent4">
                    <a:lumMod val="75000"/>
                  </a:schemeClr>
                </a:solidFill>
                <a:cs typeface="Calibri" pitchFamily="34" charset="0"/>
              </a:rPr>
              <a:t>0.8</a:t>
            </a:r>
            <a:r>
              <a:rPr lang="en-US" sz="1400" dirty="0">
                <a:solidFill>
                  <a:schemeClr val="tx1"/>
                </a:solidFill>
                <a:cs typeface="Calibri" pitchFamily="34" charset="0"/>
              </a:rPr>
              <a:t> sec  </a:t>
            </a:r>
          </a:p>
          <a:p>
            <a:pPr marL="342900" indent="-342900">
              <a:buFont typeface="Wingdings" pitchFamily="2" charset="2"/>
              <a:buChar char="q"/>
            </a:pPr>
            <a:endParaRPr lang="en-US" sz="1600" dirty="0">
              <a:cs typeface="Calibri" pitchFamily="34" charset="0"/>
            </a:endParaRPr>
          </a:p>
          <a:p>
            <a:pPr marL="342900" indent="-342900">
              <a:buFont typeface="Wingdings" pitchFamily="2" charset="2"/>
              <a:buChar char="q"/>
            </a:pPr>
            <a:endParaRPr lang="en-US" sz="1600" dirty="0">
              <a:cs typeface="Calibri" pitchFamily="34" charset="0"/>
            </a:endParaRPr>
          </a:p>
          <a:p>
            <a:pPr marL="342900" indent="-342900">
              <a:buFont typeface="Wingdings" pitchFamily="2" charset="2"/>
              <a:buChar char="q"/>
            </a:pPr>
            <a:endParaRPr lang="en-US" sz="1600" dirty="0">
              <a:cs typeface="Calibri" pitchFamily="34" charset="0"/>
            </a:endParaRPr>
          </a:p>
          <a:p>
            <a:endParaRPr lang="en-US" sz="2000" dirty="0"/>
          </a:p>
        </p:txBody>
      </p:sp>
      <p:graphicFrame>
        <p:nvGraphicFramePr>
          <p:cNvPr id="23" name="جدول 5"/>
          <p:cNvGraphicFramePr>
            <a:graphicFrameLocks noGrp="1"/>
          </p:cNvGraphicFramePr>
          <p:nvPr>
            <p:extLst>
              <p:ext uri="{D42A27DB-BD31-4B8C-83A1-F6EECF244321}">
                <p14:modId xmlns:p14="http://schemas.microsoft.com/office/powerpoint/2010/main" val="586659295"/>
              </p:ext>
            </p:extLst>
          </p:nvPr>
        </p:nvGraphicFramePr>
        <p:xfrm>
          <a:off x="1257491" y="1923219"/>
          <a:ext cx="9805473" cy="3322320"/>
        </p:xfrm>
        <a:graphic>
          <a:graphicData uri="http://schemas.openxmlformats.org/drawingml/2006/table">
            <a:tbl>
              <a:tblPr firstRow="1" bandRow="1">
                <a:tableStyleId>{5DA37D80-6434-44D0-A028-1B22A696006F}</a:tableStyleId>
              </a:tblPr>
              <a:tblGrid>
                <a:gridCol w="1224136">
                  <a:extLst>
                    <a:ext uri="{9D8B030D-6E8A-4147-A177-3AD203B41FA5}">
                      <a16:colId xmlns:a16="http://schemas.microsoft.com/office/drawing/2014/main" val="478768897"/>
                    </a:ext>
                  </a:extLst>
                </a:gridCol>
                <a:gridCol w="1656185">
                  <a:extLst>
                    <a:ext uri="{9D8B030D-6E8A-4147-A177-3AD203B41FA5}">
                      <a16:colId xmlns:a16="http://schemas.microsoft.com/office/drawing/2014/main" val="1960948761"/>
                    </a:ext>
                  </a:extLst>
                </a:gridCol>
                <a:gridCol w="2591824">
                  <a:extLst>
                    <a:ext uri="{9D8B030D-6E8A-4147-A177-3AD203B41FA5}">
                      <a16:colId xmlns:a16="http://schemas.microsoft.com/office/drawing/2014/main" val="614544047"/>
                    </a:ext>
                  </a:extLst>
                </a:gridCol>
                <a:gridCol w="1817201">
                  <a:extLst>
                    <a:ext uri="{9D8B030D-6E8A-4147-A177-3AD203B41FA5}">
                      <a16:colId xmlns:a16="http://schemas.microsoft.com/office/drawing/2014/main" val="372621215"/>
                    </a:ext>
                  </a:extLst>
                </a:gridCol>
                <a:gridCol w="1397847">
                  <a:extLst>
                    <a:ext uri="{9D8B030D-6E8A-4147-A177-3AD203B41FA5}">
                      <a16:colId xmlns:a16="http://schemas.microsoft.com/office/drawing/2014/main" val="2570000977"/>
                    </a:ext>
                  </a:extLst>
                </a:gridCol>
                <a:gridCol w="1118280">
                  <a:extLst>
                    <a:ext uri="{9D8B030D-6E8A-4147-A177-3AD203B41FA5}">
                      <a16:colId xmlns:a16="http://schemas.microsoft.com/office/drawing/2014/main" val="1401211666"/>
                    </a:ext>
                  </a:extLst>
                </a:gridCol>
              </a:tblGrid>
              <a:tr h="317143">
                <a:tc gridSpan="6">
                  <a:txBody>
                    <a:bodyPr/>
                    <a:lstStyle/>
                    <a:p>
                      <a:pPr algn="ctr"/>
                      <a:r>
                        <a:rPr lang="en-US" sz="1600" dirty="0"/>
                        <a:t>Wave </a:t>
                      </a:r>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dirty="0"/>
                    </a:p>
                  </a:txBody>
                  <a:tcPr/>
                </a:tc>
                <a:extLst>
                  <a:ext uri="{0D108BD9-81ED-4DB2-BD59-A6C34878D82A}">
                    <a16:rowId xmlns:a16="http://schemas.microsoft.com/office/drawing/2014/main" val="573767901"/>
                  </a:ext>
                </a:extLst>
              </a:tr>
              <a:tr h="345974">
                <a:tc gridSpan="4">
                  <a:txBody>
                    <a:bodyPr/>
                    <a:lstStyle/>
                    <a:p>
                      <a:pPr algn="ctr"/>
                      <a:r>
                        <a:rPr lang="en-US" sz="1800" dirty="0"/>
                        <a:t>upward deflection</a:t>
                      </a:r>
                      <a:endParaRPr lang="en-US" sz="1800" b="1" dirty="0">
                        <a:solidFill>
                          <a:schemeClr val="bg1"/>
                        </a:solidFill>
                      </a:endParaRPr>
                    </a:p>
                  </a:txBody>
                  <a:tcPr/>
                </a:tc>
                <a:tc hMerge="1">
                  <a:txBody>
                    <a:bodyPr/>
                    <a:lstStyle/>
                    <a:p>
                      <a:endParaRPr lang="en-US"/>
                    </a:p>
                  </a:txBody>
                  <a:tcPr/>
                </a:tc>
                <a:tc hMerge="1">
                  <a:txBody>
                    <a:bodyPr/>
                    <a:lstStyle/>
                    <a:p>
                      <a:endParaRPr lang="en-US"/>
                    </a:p>
                  </a:txBody>
                  <a:tcPr/>
                </a:tc>
                <a:tc hMerge="1">
                  <a:txBody>
                    <a:bodyPr/>
                    <a:lstStyle/>
                    <a:p>
                      <a:pPr algn="ctr"/>
                      <a:endParaRPr lang="en-US" dirty="0"/>
                    </a:p>
                  </a:txBody>
                  <a:tcPr>
                    <a:lnR w="12700" cap="flat" cmpd="sng" algn="ctr">
                      <a:solidFill>
                        <a:schemeClr val="tx1"/>
                      </a:solidFill>
                      <a:prstDash val="solid"/>
                      <a:round/>
                      <a:headEnd type="none" w="med" len="med"/>
                      <a:tailEnd type="none" w="med" len="med"/>
                    </a:lnR>
                  </a:tcPr>
                </a:tc>
                <a:tc gridSpan="2">
                  <a:txBody>
                    <a:bodyPr/>
                    <a:lstStyle/>
                    <a:p>
                      <a:pPr algn="ctr"/>
                      <a:r>
                        <a:rPr lang="en-US" sz="1800" dirty="0"/>
                        <a:t>downward</a:t>
                      </a:r>
                      <a:r>
                        <a:rPr lang="en-US" sz="1800" baseline="0" dirty="0"/>
                        <a:t> deflection</a:t>
                      </a:r>
                      <a:endParaRPr lang="en-US" sz="1800" b="1" dirty="0">
                        <a:solidFill>
                          <a:schemeClr val="bg1"/>
                        </a:solidFill>
                      </a:endParaRPr>
                    </a:p>
                  </a:txBody>
                  <a:tcPr/>
                </a:tc>
                <a:tc hMerge="1">
                  <a:txBody>
                    <a:bodyPr/>
                    <a:lstStyle/>
                    <a:p>
                      <a:endParaRPr lang="en-US"/>
                    </a:p>
                  </a:txBody>
                  <a:tcPr/>
                </a:tc>
                <a:extLst>
                  <a:ext uri="{0D108BD9-81ED-4DB2-BD59-A6C34878D82A}">
                    <a16:rowId xmlns:a16="http://schemas.microsoft.com/office/drawing/2014/main" val="989930585"/>
                  </a:ext>
                </a:extLst>
              </a:tr>
              <a:tr h="490130">
                <a:tc>
                  <a:txBody>
                    <a:bodyPr/>
                    <a:lstStyle/>
                    <a:p>
                      <a:pPr algn="ctr"/>
                      <a:endParaRPr lang="en-US" sz="16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400" dirty="0">
                          <a:solidFill>
                            <a:srgbClr val="0070C0"/>
                          </a:solidFill>
                        </a:rPr>
                        <a:t>a</a:t>
                      </a:r>
                      <a:r>
                        <a:rPr lang="en-US" sz="1400" baseline="0" dirty="0">
                          <a:solidFill>
                            <a:srgbClr val="0070C0"/>
                          </a:solidFill>
                        </a:rPr>
                        <a:t> wave </a:t>
                      </a:r>
                      <a:endParaRPr lang="en-US" sz="1400" dirty="0">
                        <a:solidFill>
                          <a:srgbClr val="0070C0"/>
                        </a:solidFill>
                      </a:endParaRPr>
                    </a:p>
                    <a:p>
                      <a:pPr algn="ctr"/>
                      <a:endParaRPr lang="en-US" sz="1400" b="1" dirty="0">
                        <a:solidFill>
                          <a:srgbClr val="0070C0"/>
                        </a:solidFill>
                      </a:endParaRPr>
                    </a:p>
                  </a:txBody>
                  <a:tcPr/>
                </a:tc>
                <a:tc>
                  <a:txBody>
                    <a:bodyPr/>
                    <a:lstStyle/>
                    <a:p>
                      <a:pPr algn="ctr"/>
                      <a:r>
                        <a:rPr lang="en-US" sz="1400" dirty="0">
                          <a:solidFill>
                            <a:srgbClr val="0070C0"/>
                          </a:solidFill>
                        </a:rPr>
                        <a:t>c wave</a:t>
                      </a:r>
                      <a:endParaRPr lang="en-US" sz="1400" b="1" dirty="0">
                        <a:solidFill>
                          <a:srgbClr val="0070C0"/>
                        </a:solidFill>
                      </a:endParaRPr>
                    </a:p>
                  </a:txBody>
                  <a:tcPr/>
                </a:tc>
                <a:tc>
                  <a:txBody>
                    <a:bodyPr/>
                    <a:lstStyle/>
                    <a:p>
                      <a:pPr algn="ctr"/>
                      <a:r>
                        <a:rPr lang="en-US" sz="1400" dirty="0">
                          <a:solidFill>
                            <a:srgbClr val="0070C0"/>
                          </a:solidFill>
                        </a:rPr>
                        <a:t>v</a:t>
                      </a:r>
                      <a:r>
                        <a:rPr lang="en-US" sz="1400" baseline="0" dirty="0">
                          <a:solidFill>
                            <a:srgbClr val="0070C0"/>
                          </a:solidFill>
                        </a:rPr>
                        <a:t> wave</a:t>
                      </a:r>
                      <a:endParaRPr lang="en-US" sz="1400" b="1" dirty="0">
                        <a:solidFill>
                          <a:srgbClr val="0070C0"/>
                        </a:solidFill>
                      </a:endParaRPr>
                    </a:p>
                  </a:txBody>
                  <a:tcPr/>
                </a:tc>
                <a:tc>
                  <a:txBody>
                    <a:bodyPr/>
                    <a:lstStyle/>
                    <a:p>
                      <a:pPr algn="ctr"/>
                      <a:r>
                        <a:rPr lang="en-US" sz="1400" dirty="0">
                          <a:solidFill>
                            <a:srgbClr val="0070C0"/>
                          </a:solidFill>
                        </a:rPr>
                        <a:t>x</a:t>
                      </a:r>
                      <a:r>
                        <a:rPr lang="en-US" sz="1400" baseline="0" dirty="0">
                          <a:solidFill>
                            <a:srgbClr val="0070C0"/>
                          </a:solidFill>
                        </a:rPr>
                        <a:t> descent</a:t>
                      </a:r>
                    </a:p>
                    <a:p>
                      <a:pPr algn="ctr"/>
                      <a:r>
                        <a:rPr lang="en-US" sz="1200" baseline="0" dirty="0">
                          <a:solidFill>
                            <a:srgbClr val="0070C0"/>
                          </a:solidFill>
                        </a:rPr>
                        <a:t>(wave)  </a:t>
                      </a:r>
                      <a:endParaRPr lang="en-US" sz="1200" b="1" dirty="0">
                        <a:solidFill>
                          <a:srgbClr val="0070C0"/>
                        </a:solidFill>
                      </a:endParaRPr>
                    </a:p>
                  </a:txBody>
                  <a:tcPr/>
                </a:tc>
                <a:tc>
                  <a:txBody>
                    <a:bodyPr/>
                    <a:lstStyle/>
                    <a:p>
                      <a:pPr algn="ctr"/>
                      <a:r>
                        <a:rPr lang="en-US" sz="1400" dirty="0">
                          <a:solidFill>
                            <a:srgbClr val="0070C0"/>
                          </a:solidFill>
                        </a:rPr>
                        <a:t>y</a:t>
                      </a:r>
                      <a:r>
                        <a:rPr lang="en-US" sz="1400" baseline="0" dirty="0">
                          <a:solidFill>
                            <a:srgbClr val="0070C0"/>
                          </a:solidFill>
                        </a:rPr>
                        <a:t> descent </a:t>
                      </a:r>
                    </a:p>
                    <a:p>
                      <a:pPr algn="ctr"/>
                      <a:r>
                        <a:rPr lang="en-US" sz="1200" baseline="0" dirty="0">
                          <a:solidFill>
                            <a:srgbClr val="0070C0"/>
                          </a:solidFill>
                        </a:rPr>
                        <a:t>(wave) </a:t>
                      </a:r>
                      <a:endParaRPr lang="en-US" sz="1200" b="1" dirty="0">
                        <a:solidFill>
                          <a:srgbClr val="0070C0"/>
                        </a:solidFill>
                      </a:endParaRPr>
                    </a:p>
                  </a:txBody>
                  <a:tcPr/>
                </a:tc>
                <a:extLst>
                  <a:ext uri="{0D108BD9-81ED-4DB2-BD59-A6C34878D82A}">
                    <a16:rowId xmlns:a16="http://schemas.microsoft.com/office/drawing/2014/main" val="2585484976"/>
                  </a:ext>
                </a:extLst>
              </a:tr>
              <a:tr h="2080727">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endParaRPr lang="en-US" sz="1600" dirty="0"/>
                    </a:p>
                    <a:p>
                      <a:pPr marL="0" marR="0" lvl="0" indent="0" algn="ctr" defTabSz="914400" rtl="0" eaLnBrk="1" fontAlgn="auto" latinLnBrk="0" hangingPunct="1">
                        <a:lnSpc>
                          <a:spcPct val="100000"/>
                        </a:lnSpc>
                        <a:spcBef>
                          <a:spcPts val="0"/>
                        </a:spcBef>
                        <a:spcAft>
                          <a:spcPts val="0"/>
                        </a:spcAft>
                        <a:buClrTx/>
                        <a:buSzTx/>
                        <a:buFontTx/>
                        <a:buNone/>
                        <a:tabLst/>
                        <a:defRPr/>
                      </a:pPr>
                      <a:r>
                        <a:rPr lang="en-US" sz="1600" dirty="0">
                          <a:solidFill>
                            <a:srgbClr val="0070C0"/>
                          </a:solidFill>
                        </a:rPr>
                        <a:t>Represents</a:t>
                      </a:r>
                    </a:p>
                    <a:p>
                      <a:pPr algn="ctr"/>
                      <a:endParaRPr lang="en-US" sz="1200" dirty="0"/>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Atrial systole: ↑ atrial pressure during atrial systole (contraction)</a:t>
                      </a:r>
                    </a:p>
                    <a:p>
                      <a:pPr algn="ctr"/>
                      <a:endParaRPr lang="en-US" sz="1200" dirty="0">
                        <a:solidFill>
                          <a:schemeClr val="accent1">
                            <a:lumMod val="50000"/>
                          </a:schemeClr>
                        </a:solidFill>
                      </a:endParaRPr>
                    </a:p>
                  </a:txBody>
                  <a:tcPr/>
                </a:tc>
                <a:tc>
                  <a:txBody>
                    <a:bodyPr/>
                    <a:lstStyle/>
                    <a:p>
                      <a:pPr lvl="0" algn="l"/>
                      <a:r>
                        <a:rPr lang="en-US" sz="1200" dirty="0"/>
                        <a:t>+</a:t>
                      </a:r>
                      <a:r>
                        <a:rPr lang="en-US" sz="1200" dirty="0" err="1"/>
                        <a:t>ve</a:t>
                      </a:r>
                      <a:r>
                        <a:rPr lang="en-US" sz="1200" dirty="0"/>
                        <a:t> as a result of bulging of AV valve into the atria during ‘isovolumetric contraction phase’ </a:t>
                      </a:r>
                      <a:r>
                        <a:rPr lang="ar-SA" sz="1100" dirty="0"/>
                        <a:t>دخل </a:t>
                      </a:r>
                      <a:r>
                        <a:rPr lang="ar-SA" sz="1100" dirty="0" err="1"/>
                        <a:t>الڤالڤ</a:t>
                      </a:r>
                      <a:r>
                        <a:rPr lang="ar-SA" sz="1100" dirty="0"/>
                        <a:t> على </a:t>
                      </a:r>
                      <a:r>
                        <a:rPr lang="ar-SA" sz="1100" dirty="0" err="1"/>
                        <a:t>الآتريا</a:t>
                      </a:r>
                      <a:r>
                        <a:rPr lang="ar-SA" sz="1100" dirty="0"/>
                        <a:t> فزود الضغط فيها</a:t>
                      </a:r>
                      <a:endParaRPr lang="en-US" sz="1100" dirty="0"/>
                    </a:p>
                    <a:p>
                      <a:pPr lvl="0" algn="l"/>
                      <a:r>
                        <a:rPr lang="en-US" sz="1200" dirty="0"/>
                        <a:t> -</a:t>
                      </a:r>
                      <a:r>
                        <a:rPr lang="en-US" sz="1200" dirty="0" err="1"/>
                        <a:t>ve</a:t>
                      </a:r>
                      <a:r>
                        <a:rPr lang="en-US" sz="1200" dirty="0"/>
                        <a:t> as a result of pulling of the atrial muscle &amp; AV cusps down during ‘rapid  ejection phase’, resulting in ↓ atrial pressure </a:t>
                      </a:r>
                      <a:r>
                        <a:rPr lang="ar-SA" sz="1100" dirty="0" err="1"/>
                        <a:t>الڤالڤ</a:t>
                      </a:r>
                      <a:r>
                        <a:rPr lang="ar-SA" sz="1100" dirty="0"/>
                        <a:t> انسحب وصار داخل في اتجاه </a:t>
                      </a:r>
                      <a:r>
                        <a:rPr lang="ar-SA" sz="1100" dirty="0" err="1"/>
                        <a:t>الڤنتركل</a:t>
                      </a:r>
                      <a:r>
                        <a:rPr lang="ar-SA" sz="1100" dirty="0"/>
                        <a:t> </a:t>
                      </a:r>
                      <a:r>
                        <a:rPr lang="ar-SA" sz="1100" dirty="0" err="1"/>
                        <a:t>فبيقل</a:t>
                      </a:r>
                      <a:r>
                        <a:rPr lang="ar-SA" sz="1100" dirty="0"/>
                        <a:t> ضغط </a:t>
                      </a:r>
                      <a:r>
                        <a:rPr lang="ar-SA" sz="1100" dirty="0" err="1"/>
                        <a:t>الآتريا</a:t>
                      </a:r>
                      <a:endParaRPr lang="en-US" sz="1100" dirty="0"/>
                    </a:p>
                    <a:p>
                      <a:pPr algn="ctr"/>
                      <a:endParaRPr lang="en-US" sz="1200" dirty="0">
                        <a:solidFill>
                          <a:schemeClr val="accent1">
                            <a:lumMod val="50000"/>
                          </a:schemeClr>
                        </a:solidFill>
                      </a:endParaRPr>
                    </a:p>
                  </a:txBody>
                  <a:tcPr/>
                </a:tc>
                <a:tc>
                  <a:txBody>
                    <a:bodyPr/>
                    <a:lstStyle/>
                    <a:p>
                      <a:r>
                        <a:rPr lang="en-US" sz="1200" dirty="0"/>
                        <a:t>Atrial diastole or ↑ venous return (VR) </a:t>
                      </a:r>
                    </a:p>
                    <a:p>
                      <a:endParaRPr lang="en-US" sz="1200" dirty="0"/>
                    </a:p>
                    <a:p>
                      <a:pPr lvl="0" algn="l"/>
                      <a:r>
                        <a:rPr lang="en-US" sz="1200" dirty="0"/>
                        <a:t>+</a:t>
                      </a:r>
                      <a:r>
                        <a:rPr lang="en-US" sz="1200" dirty="0" err="1"/>
                        <a:t>ve</a:t>
                      </a:r>
                      <a:r>
                        <a:rPr lang="en-US" sz="1200" dirty="0"/>
                        <a:t>: atrial pressure ↑ gradually due to continuous VR </a:t>
                      </a:r>
                    </a:p>
                    <a:p>
                      <a:pPr lvl="0" algn="l"/>
                      <a:endParaRPr lang="en-US" sz="1200" dirty="0"/>
                    </a:p>
                    <a:p>
                      <a:pPr lvl="0"/>
                      <a:r>
                        <a:rPr lang="en-US" sz="1200" dirty="0"/>
                        <a:t>-</a:t>
                      </a:r>
                      <a:r>
                        <a:rPr lang="en-US" sz="1200" dirty="0" err="1"/>
                        <a:t>ve</a:t>
                      </a:r>
                      <a:r>
                        <a:rPr lang="en-US" sz="1200" dirty="0"/>
                        <a:t> as a result of ↓ atrial pressure during ‘rapid filling phase’ </a:t>
                      </a:r>
                    </a:p>
                    <a:p>
                      <a:pPr algn="ctr"/>
                      <a:endParaRPr lang="en-US" sz="12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Downward displacement or movement</a:t>
                      </a:r>
                      <a:r>
                        <a:rPr lang="en-US" sz="1200" baseline="0" dirty="0"/>
                        <a:t> </a:t>
                      </a:r>
                      <a:r>
                        <a:rPr lang="en-US" sz="1200" dirty="0"/>
                        <a:t>of AV valves during ‘reduced ejection phase’ </a:t>
                      </a:r>
                    </a:p>
                    <a:p>
                      <a:pPr algn="ctr"/>
                      <a:endParaRPr lang="en-US" sz="1200" dirty="0">
                        <a:solidFill>
                          <a:schemeClr val="accent1">
                            <a:lumMod val="50000"/>
                          </a:schemeClr>
                        </a:solidFill>
                      </a:endParaRPr>
                    </a:p>
                  </a:txBody>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1200" dirty="0"/>
                        <a:t>↓ atrial pressure during ‘reduced filling phase’ </a:t>
                      </a:r>
                    </a:p>
                    <a:p>
                      <a:pPr algn="ctr"/>
                      <a:endParaRPr lang="en-US" sz="1200" dirty="0">
                        <a:solidFill>
                          <a:schemeClr val="accent1">
                            <a:lumMod val="50000"/>
                          </a:schemeClr>
                        </a:solidFill>
                      </a:endParaRPr>
                    </a:p>
                  </a:txBody>
                  <a:tcPr/>
                </a:tc>
                <a:extLst>
                  <a:ext uri="{0D108BD9-81ED-4DB2-BD59-A6C34878D82A}">
                    <a16:rowId xmlns:a16="http://schemas.microsoft.com/office/drawing/2014/main" val="2797621646"/>
                  </a:ext>
                </a:extLst>
              </a:tr>
            </a:tbl>
          </a:graphicData>
        </a:graphic>
      </p:graphicFrame>
      <p:pic>
        <p:nvPicPr>
          <p:cNvPr id="24" name="Picture 23"/>
          <p:cNvPicPr>
            <a:picLocks noChangeAspect="1"/>
          </p:cNvPicPr>
          <p:nvPr/>
        </p:nvPicPr>
        <p:blipFill rotWithShape="1">
          <a:blip r:embed="rId2" cstate="print"/>
          <a:srcRect t="54862" r="1905"/>
          <a:stretch/>
        </p:blipFill>
        <p:spPr>
          <a:xfrm>
            <a:off x="2277988" y="5422146"/>
            <a:ext cx="3435376" cy="757596"/>
          </a:xfrm>
          <a:prstGeom prst="rect">
            <a:avLst/>
          </a:prstGeom>
        </p:spPr>
      </p:pic>
      <p:pic>
        <p:nvPicPr>
          <p:cNvPr id="7" name="Picture 6"/>
          <p:cNvPicPr>
            <a:picLocks noChangeAspect="1"/>
          </p:cNvPicPr>
          <p:nvPr/>
        </p:nvPicPr>
        <p:blipFill rotWithShape="1">
          <a:blip r:embed="rId2" cstate="print"/>
          <a:srcRect r="-750" b="46590"/>
          <a:stretch/>
        </p:blipFill>
        <p:spPr>
          <a:xfrm>
            <a:off x="6958508" y="5422146"/>
            <a:ext cx="3528392" cy="757596"/>
          </a:xfrm>
          <a:prstGeom prst="rect">
            <a:avLst/>
          </a:prstGeom>
        </p:spPr>
      </p:pic>
    </p:spTree>
    <p:extLst>
      <p:ext uri="{BB962C8B-B14F-4D97-AF65-F5344CB8AC3E}">
        <p14:creationId xmlns:p14="http://schemas.microsoft.com/office/powerpoint/2010/main" val="315446206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a:spLocks noGrp="1"/>
          </p:cNvSpPr>
          <p:nvPr>
            <p:ph type="title"/>
          </p:nvPr>
        </p:nvSpPr>
        <p:spPr>
          <a:xfrm>
            <a:off x="609460" y="152400"/>
            <a:ext cx="10969943" cy="990600"/>
          </a:xfrm>
        </p:spPr>
        <p:txBody>
          <a:bodyPr>
            <a:normAutofit/>
          </a:bodyPr>
          <a:lstStyle/>
          <a:p>
            <a:r>
              <a:rPr lang="en-US" sz="3200" dirty="0"/>
              <a:t>Jugular Venous Pulse Waveforms</a:t>
            </a:r>
          </a:p>
        </p:txBody>
      </p:sp>
      <p:sp>
        <p:nvSpPr>
          <p:cNvPr id="12" name="Slide Number Placeholder 2"/>
          <p:cNvSpPr>
            <a:spLocks noGrp="1"/>
          </p:cNvSpPr>
          <p:nvPr>
            <p:ph type="sldNum" sz="quarter" idx="12"/>
          </p:nvPr>
        </p:nvSpPr>
        <p:spPr>
          <a:xfrm>
            <a:off x="816669" y="6356350"/>
            <a:ext cx="2640913" cy="365760"/>
          </a:xfrm>
        </p:spPr>
        <p:txBody>
          <a:bodyPr/>
          <a:lstStyle/>
          <a:p>
            <a:r>
              <a:rPr lang="en-US" dirty="0"/>
              <a:t>33</a:t>
            </a:r>
          </a:p>
        </p:txBody>
      </p:sp>
      <p:sp>
        <p:nvSpPr>
          <p:cNvPr id="13" name="Content Placeholder 3"/>
          <p:cNvSpPr>
            <a:spLocks noGrp="1"/>
          </p:cNvSpPr>
          <p:nvPr>
            <p:ph sz="quarter" idx="1"/>
          </p:nvPr>
        </p:nvSpPr>
        <p:spPr>
          <a:xfrm>
            <a:off x="802606" y="1453638"/>
            <a:ext cx="5795862" cy="4711666"/>
          </a:xfrm>
        </p:spPr>
        <p:txBody>
          <a:bodyPr>
            <a:normAutofit/>
          </a:bodyPr>
          <a:lstStyle/>
          <a:p>
            <a:pPr algn="just"/>
            <a:r>
              <a:rPr lang="en-US" sz="2000" dirty="0"/>
              <a:t>Similar recordings of transmitted delayed atrial waves:</a:t>
            </a:r>
          </a:p>
          <a:p>
            <a:pPr marL="0" indent="0" algn="just">
              <a:buNone/>
            </a:pPr>
            <a:r>
              <a:rPr lang="en-US" sz="2000" dirty="0">
                <a:solidFill>
                  <a:schemeClr val="accent2">
                    <a:lumMod val="60000"/>
                    <a:lumOff val="40000"/>
                  </a:schemeClr>
                </a:solidFill>
              </a:rPr>
              <a:t>      </a:t>
            </a:r>
            <a:r>
              <a:rPr lang="en-US" sz="2000" dirty="0">
                <a:solidFill>
                  <a:srgbClr val="FF0000"/>
                </a:solidFill>
              </a:rPr>
              <a:t>3 upward waves: a, c, &amp; v</a:t>
            </a:r>
          </a:p>
          <a:p>
            <a:pPr marL="0" indent="0" algn="just">
              <a:buNone/>
            </a:pPr>
            <a:r>
              <a:rPr lang="en-US" sz="2000" dirty="0">
                <a:solidFill>
                  <a:srgbClr val="FF0000"/>
                </a:solidFill>
              </a:rPr>
              <a:t>      2 downward waves: x &amp; y</a:t>
            </a:r>
          </a:p>
          <a:p>
            <a:pPr algn="just"/>
            <a:r>
              <a:rPr lang="en-US" sz="2000" dirty="0"/>
              <a:t>The atrial pressure changes are transmitted to the great veins, producing three characteristic waves in the record of jugular pressure.</a:t>
            </a:r>
          </a:p>
          <a:p>
            <a:pPr algn="just"/>
            <a:endParaRPr lang="en-US" sz="2000" dirty="0"/>
          </a:p>
          <a:p>
            <a:pPr algn="just"/>
            <a:r>
              <a:rPr lang="en-US" sz="2000" dirty="0"/>
              <a:t>A and  V waves are visible waves </a:t>
            </a:r>
          </a:p>
          <a:p>
            <a:pPr marL="0" indent="0" algn="just">
              <a:buNone/>
            </a:pPr>
            <a:r>
              <a:rPr lang="en-US" sz="2000" dirty="0"/>
              <a:t>and are seen in internal Jugular vein  </a:t>
            </a:r>
          </a:p>
          <a:p>
            <a:pPr algn="just"/>
            <a:endParaRPr lang="en-US" sz="2000" dirty="0"/>
          </a:p>
          <a:p>
            <a:pPr algn="just"/>
            <a:endParaRPr lang="en-US" sz="2000" dirty="0"/>
          </a:p>
        </p:txBody>
      </p:sp>
      <p:pic>
        <p:nvPicPr>
          <p:cNvPr id="14" name="Picture 1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176636" y="3933056"/>
            <a:ext cx="4402767" cy="2194251"/>
          </a:xfrm>
          <a:prstGeom prst="rect">
            <a:avLst/>
          </a:prstGeom>
          <a:scene3d>
            <a:camera prst="orthographicFront"/>
            <a:lightRig rig="threePt" dir="t"/>
          </a:scene3d>
          <a:sp3d>
            <a:bevelT/>
            <a:bevelB/>
          </a:sp3d>
        </p:spPr>
      </p:pic>
      <p:sp>
        <p:nvSpPr>
          <p:cNvPr id="15" name="Rectangle 14"/>
          <p:cNvSpPr/>
          <p:nvPr/>
        </p:nvSpPr>
        <p:spPr>
          <a:xfrm>
            <a:off x="802606" y="5303530"/>
            <a:ext cx="3929921" cy="861774"/>
          </a:xfrm>
          <a:prstGeom prst="rect">
            <a:avLst/>
          </a:prstGeom>
        </p:spPr>
        <p:txBody>
          <a:bodyPr wrap="square">
            <a:spAutoFit/>
          </a:bodyPr>
          <a:lstStyle/>
          <a:p>
            <a:pPr marL="285750" indent="-285750">
              <a:buFont typeface="Arial" panose="020B0604020202020204" pitchFamily="34" charset="0"/>
              <a:buChar char="•"/>
            </a:pPr>
            <a:r>
              <a:rPr lang="en-US" sz="1600" dirty="0">
                <a:solidFill>
                  <a:srgbClr val="DDE9EC">
                    <a:lumMod val="50000"/>
                  </a:srgbClr>
                </a:solidFill>
              </a:rPr>
              <a:t>Venous pulsations: seen not felt  </a:t>
            </a:r>
          </a:p>
          <a:p>
            <a:pPr marL="285750" indent="-285750">
              <a:buFont typeface="Arial" panose="020B0604020202020204" pitchFamily="34" charset="0"/>
              <a:buChar char="•"/>
            </a:pPr>
            <a:r>
              <a:rPr lang="en-US" sz="1600" dirty="0">
                <a:solidFill>
                  <a:srgbClr val="DDE9EC">
                    <a:lumMod val="50000"/>
                  </a:srgbClr>
                </a:solidFill>
              </a:rPr>
              <a:t> Arterial pulsations: felt but not seen</a:t>
            </a:r>
          </a:p>
          <a:p>
            <a:endParaRPr lang="en-US" sz="1800" dirty="0"/>
          </a:p>
        </p:txBody>
      </p:sp>
      <p:pic>
        <p:nvPicPr>
          <p:cNvPr id="16" name="Picture 15"/>
          <p:cNvPicPr>
            <a:picLocks noChangeAspect="1"/>
          </p:cNvPicPr>
          <p:nvPr/>
        </p:nvPicPr>
        <p:blipFill>
          <a:blip r:embed="rId3" cstate="print"/>
          <a:stretch>
            <a:fillRect/>
          </a:stretch>
        </p:blipFill>
        <p:spPr>
          <a:xfrm>
            <a:off x="7176637" y="1438511"/>
            <a:ext cx="4402767" cy="2287768"/>
          </a:xfrm>
          <a:prstGeom prst="rect">
            <a:avLst/>
          </a:prstGeom>
        </p:spPr>
      </p:pic>
    </p:spTree>
    <p:extLst>
      <p:ext uri="{BB962C8B-B14F-4D97-AF65-F5344CB8AC3E}">
        <p14:creationId xmlns:p14="http://schemas.microsoft.com/office/powerpoint/2010/main" val="251946325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Cardiac Cycle Timing </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pPr/>
              <a:t>34</a:t>
            </a:fld>
            <a:endParaRPr lang="en-US" dirty="0"/>
          </a:p>
        </p:txBody>
      </p:sp>
      <p:sp>
        <p:nvSpPr>
          <p:cNvPr id="4" name="Content Placeholder 3"/>
          <p:cNvSpPr>
            <a:spLocks noGrp="1"/>
          </p:cNvSpPr>
          <p:nvPr>
            <p:ph sz="quarter" idx="1"/>
          </p:nvPr>
        </p:nvSpPr>
        <p:spPr>
          <a:xfrm>
            <a:off x="609459" y="1556792"/>
            <a:ext cx="10969943" cy="4937760"/>
          </a:xfrm>
        </p:spPr>
        <p:txBody>
          <a:bodyPr>
            <a:normAutofit/>
          </a:bodyPr>
          <a:lstStyle/>
          <a:p>
            <a:pPr algn="just"/>
            <a:r>
              <a:rPr lang="en-US" sz="1800" dirty="0"/>
              <a:t>Although the events of the cardiac cycle on the two sides of the heart are similar, they are somewhat asynchronous. </a:t>
            </a:r>
            <a:r>
              <a:rPr lang="ar-SA" sz="1800" dirty="0">
                <a:solidFill>
                  <a:schemeClr val="bg1">
                    <a:lumMod val="65000"/>
                  </a:schemeClr>
                </a:solidFill>
              </a:rPr>
              <a:t>غير متزامنين</a:t>
            </a:r>
            <a:endParaRPr lang="en-US" sz="1800" dirty="0">
              <a:solidFill>
                <a:schemeClr val="bg1">
                  <a:lumMod val="65000"/>
                </a:schemeClr>
              </a:solidFill>
            </a:endParaRPr>
          </a:p>
          <a:p>
            <a:pPr algn="just"/>
            <a:endParaRPr lang="en-US" sz="1800" dirty="0"/>
          </a:p>
          <a:p>
            <a:pPr algn="just"/>
            <a:r>
              <a:rPr lang="en-US" sz="1800" dirty="0"/>
              <a:t> Right atrial systole precedes left atrial systole. </a:t>
            </a:r>
          </a:p>
          <a:p>
            <a:pPr algn="just"/>
            <a:endParaRPr lang="en-US" sz="1800" dirty="0"/>
          </a:p>
          <a:p>
            <a:pPr algn="just"/>
            <a:r>
              <a:rPr lang="en-US" sz="1800" dirty="0"/>
              <a:t> Right ventricular systole starts after that of the left. However, since pulmonary arterial pressure is lower than aortic pressure, right ventricular ejection begins before that of the left. </a:t>
            </a:r>
          </a:p>
          <a:p>
            <a:pPr algn="just"/>
            <a:endParaRPr lang="en-US" sz="1800" dirty="0"/>
          </a:p>
          <a:p>
            <a:pPr algn="just"/>
            <a:r>
              <a:rPr lang="en-US" sz="1800" dirty="0"/>
              <a:t> During expiration, the pulmonary and aortic valves close at the same time; but during inspiration, the aortic valve closes slightly before the pulmonary. </a:t>
            </a:r>
          </a:p>
          <a:p>
            <a:pPr algn="just"/>
            <a:endParaRPr lang="en-US" sz="1800" dirty="0"/>
          </a:p>
          <a:p>
            <a:pPr algn="just"/>
            <a:r>
              <a:rPr lang="en-US" sz="1800" dirty="0"/>
              <a:t> When measured over a period of minutes, the outputs of the two ventricles are equal, but transient differences in output during the respiratory cycle occur in normal individuals</a:t>
            </a:r>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0112" y="-12660"/>
            <a:ext cx="256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565383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Length of Systole and Diastole </a:t>
            </a:r>
          </a:p>
        </p:txBody>
      </p:sp>
      <p:sp>
        <p:nvSpPr>
          <p:cNvPr id="3" name="Slide Number Placeholder 2"/>
          <p:cNvSpPr>
            <a:spLocks noGrp="1"/>
          </p:cNvSpPr>
          <p:nvPr>
            <p:ph type="sldNum" sz="quarter" idx="12"/>
          </p:nvPr>
        </p:nvSpPr>
        <p:spPr/>
        <p:txBody>
          <a:bodyPr/>
          <a:lstStyle/>
          <a:p>
            <a:fld id="{4929A69E-7D8F-4515-9605-0315ABD4F316}" type="slidenum">
              <a:rPr lang="en-US" smtClean="0"/>
              <a:pPr/>
              <a:t>35</a:t>
            </a:fld>
            <a:endParaRPr lang="en-US" dirty="0"/>
          </a:p>
        </p:txBody>
      </p:sp>
      <p:sp>
        <p:nvSpPr>
          <p:cNvPr id="4" name="Content Placeholder 3"/>
          <p:cNvSpPr>
            <a:spLocks noGrp="1"/>
          </p:cNvSpPr>
          <p:nvPr>
            <p:ph sz="quarter" idx="1"/>
          </p:nvPr>
        </p:nvSpPr>
        <p:spPr>
          <a:xfrm>
            <a:off x="609459" y="1601470"/>
            <a:ext cx="10969943" cy="4937760"/>
          </a:xfrm>
        </p:spPr>
        <p:txBody>
          <a:bodyPr>
            <a:normAutofit/>
          </a:bodyPr>
          <a:lstStyle/>
          <a:p>
            <a:pPr algn="just"/>
            <a:r>
              <a:rPr lang="en-US" sz="1600" dirty="0"/>
              <a:t>The duration of systole decreases from </a:t>
            </a:r>
            <a:r>
              <a:rPr lang="en-US" sz="1600" dirty="0">
                <a:solidFill>
                  <a:schemeClr val="accent4">
                    <a:lumMod val="75000"/>
                  </a:schemeClr>
                </a:solidFill>
              </a:rPr>
              <a:t>0.27</a:t>
            </a:r>
            <a:r>
              <a:rPr lang="en-US" sz="1600" dirty="0"/>
              <a:t> s at a heart rate of </a:t>
            </a:r>
            <a:r>
              <a:rPr lang="en-US" sz="1600" dirty="0">
                <a:solidFill>
                  <a:schemeClr val="accent4">
                    <a:lumMod val="75000"/>
                  </a:schemeClr>
                </a:solidFill>
              </a:rPr>
              <a:t>65</a:t>
            </a:r>
            <a:r>
              <a:rPr lang="en-US" sz="1600" dirty="0"/>
              <a:t> beats/min to </a:t>
            </a:r>
            <a:r>
              <a:rPr lang="en-US" sz="1600" dirty="0">
                <a:solidFill>
                  <a:schemeClr val="accent4">
                    <a:lumMod val="75000"/>
                  </a:schemeClr>
                </a:solidFill>
              </a:rPr>
              <a:t>0.16</a:t>
            </a:r>
            <a:r>
              <a:rPr lang="en-US" sz="1600" dirty="0"/>
              <a:t> s at a heart rate of </a:t>
            </a:r>
            <a:r>
              <a:rPr lang="en-US" sz="1600" dirty="0">
                <a:solidFill>
                  <a:schemeClr val="accent4">
                    <a:lumMod val="75000"/>
                  </a:schemeClr>
                </a:solidFill>
              </a:rPr>
              <a:t>200</a:t>
            </a:r>
            <a:r>
              <a:rPr lang="en-US" sz="1600" dirty="0"/>
              <a:t> beats/min. </a:t>
            </a:r>
          </a:p>
          <a:p>
            <a:pPr algn="just"/>
            <a:endParaRPr lang="en-US" sz="1600" dirty="0"/>
          </a:p>
          <a:p>
            <a:pPr algn="just"/>
            <a:r>
              <a:rPr lang="en-US" sz="1600" dirty="0"/>
              <a:t> However, the duration of systole is much more fixed than that of diastole. </a:t>
            </a:r>
          </a:p>
          <a:p>
            <a:pPr algn="just"/>
            <a:endParaRPr lang="en-US" sz="1600" dirty="0"/>
          </a:p>
          <a:p>
            <a:pPr algn="just"/>
            <a:r>
              <a:rPr lang="en-US" sz="1600" dirty="0"/>
              <a:t> When the heart rate is increased, diastole is shortened to a much greater degree. For example, at a heart rate of </a:t>
            </a:r>
            <a:r>
              <a:rPr lang="en-US" sz="1600" dirty="0">
                <a:solidFill>
                  <a:schemeClr val="accent4">
                    <a:lumMod val="75000"/>
                  </a:schemeClr>
                </a:solidFill>
              </a:rPr>
              <a:t>65</a:t>
            </a:r>
            <a:r>
              <a:rPr lang="en-US" sz="1600" dirty="0"/>
              <a:t> beats/min, the duration of diastole is </a:t>
            </a:r>
            <a:r>
              <a:rPr lang="en-US" sz="1600" dirty="0">
                <a:solidFill>
                  <a:schemeClr val="accent4">
                    <a:lumMod val="75000"/>
                  </a:schemeClr>
                </a:solidFill>
              </a:rPr>
              <a:t>0.62</a:t>
            </a:r>
            <a:r>
              <a:rPr lang="en-US" sz="1600" dirty="0"/>
              <a:t> s, whereas at a heart rate of </a:t>
            </a:r>
            <a:r>
              <a:rPr lang="en-US" sz="1600" dirty="0">
                <a:solidFill>
                  <a:schemeClr val="accent4">
                    <a:lumMod val="75000"/>
                  </a:schemeClr>
                </a:solidFill>
              </a:rPr>
              <a:t>200</a:t>
            </a:r>
            <a:r>
              <a:rPr lang="en-US" sz="1600" dirty="0"/>
              <a:t> beats/min, it is only </a:t>
            </a:r>
            <a:r>
              <a:rPr lang="en-US" sz="1600" dirty="0">
                <a:solidFill>
                  <a:schemeClr val="accent4">
                    <a:lumMod val="75000"/>
                  </a:schemeClr>
                </a:solidFill>
              </a:rPr>
              <a:t>0.14</a:t>
            </a:r>
            <a:r>
              <a:rPr lang="en-US" sz="1600" dirty="0"/>
              <a:t> s. </a:t>
            </a:r>
            <a:endParaRPr lang="en-US" sz="1600" dirty="0">
              <a:solidFill>
                <a:schemeClr val="accent4">
                  <a:lumMod val="75000"/>
                </a:schemeClr>
              </a:solidFill>
            </a:endParaRPr>
          </a:p>
          <a:p>
            <a:pPr algn="just"/>
            <a:endParaRPr lang="en-US" sz="1600" dirty="0"/>
          </a:p>
          <a:p>
            <a:pPr algn="just"/>
            <a:r>
              <a:rPr lang="en-US" sz="1600" dirty="0"/>
              <a:t> Physiologic and clinical implications of shortened diastole: The heart muscle rests during diastole. Coronary blood flows to the subendocardial portions of the left ventricle only during diastole. Furthermore, most of the ventricular filling occurs in diastole. </a:t>
            </a:r>
          </a:p>
          <a:p>
            <a:pPr algn="just"/>
            <a:endParaRPr lang="en-US" sz="1600" dirty="0"/>
          </a:p>
          <a:p>
            <a:pPr algn="just"/>
            <a:r>
              <a:rPr lang="en-US" sz="1600" dirty="0"/>
              <a:t> At heart rates up to about </a:t>
            </a:r>
            <a:r>
              <a:rPr lang="en-US" sz="1600" dirty="0">
                <a:solidFill>
                  <a:schemeClr val="accent4">
                    <a:lumMod val="75000"/>
                  </a:schemeClr>
                </a:solidFill>
              </a:rPr>
              <a:t>180</a:t>
            </a:r>
            <a:r>
              <a:rPr lang="en-US" sz="1600" dirty="0"/>
              <a:t>, filling is adequate as long as there is enough venous return, and cardiac output per minute is increased by an increase in rate. However, at very high heart rates, filling may be compromised to such a degree that cardiac output per minute falls.</a:t>
            </a:r>
          </a:p>
          <a:p>
            <a:pPr algn="just"/>
            <a:endParaRPr lang="en-US" sz="1600" dirty="0"/>
          </a:p>
        </p:txBody>
      </p:sp>
      <p:pic>
        <p:nvPicPr>
          <p:cNvPr id="5"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720112" y="-27384"/>
            <a:ext cx="2566988"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1186771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Heart Sounds</a:t>
            </a:r>
            <a:endParaRPr lang="en-US" dirty="0"/>
          </a:p>
        </p:txBody>
      </p:sp>
      <p:sp>
        <p:nvSpPr>
          <p:cNvPr id="3" name="Slide Number Placeholder 2"/>
          <p:cNvSpPr>
            <a:spLocks noGrp="1"/>
          </p:cNvSpPr>
          <p:nvPr>
            <p:ph type="sldNum" sz="quarter" idx="12"/>
          </p:nvPr>
        </p:nvSpPr>
        <p:spPr/>
        <p:txBody>
          <a:bodyPr/>
          <a:lstStyle/>
          <a:p>
            <a:fld id="{4929A69E-7D8F-4515-9605-0315ABD4F316}" type="slidenum">
              <a:rPr lang="en-US" smtClean="0"/>
              <a:pPr/>
              <a:t>36</a:t>
            </a:fld>
            <a:endParaRPr lang="en-US" dirty="0"/>
          </a:p>
        </p:txBody>
      </p:sp>
      <p:sp>
        <p:nvSpPr>
          <p:cNvPr id="4" name="Content Placeholder 3"/>
          <p:cNvSpPr>
            <a:spLocks noGrp="1"/>
          </p:cNvSpPr>
          <p:nvPr>
            <p:ph sz="quarter" idx="1"/>
          </p:nvPr>
        </p:nvSpPr>
        <p:spPr>
          <a:xfrm>
            <a:off x="627994" y="1587584"/>
            <a:ext cx="6677781" cy="4937760"/>
          </a:xfrm>
        </p:spPr>
        <p:txBody>
          <a:bodyPr>
            <a:normAutofit/>
          </a:bodyPr>
          <a:lstStyle/>
          <a:p>
            <a:pPr algn="just"/>
            <a:r>
              <a:rPr lang="en-US" sz="2000" u="sng" spc="-15" dirty="0"/>
              <a:t>Detected </a:t>
            </a:r>
            <a:r>
              <a:rPr lang="en-US" sz="2000" u="sng" spc="-10" dirty="0"/>
              <a:t>over </a:t>
            </a:r>
            <a:r>
              <a:rPr lang="en-US" sz="2000" u="sng" spc="5" dirty="0"/>
              <a:t>anterior chest wall</a:t>
            </a:r>
            <a:r>
              <a:rPr lang="en-US" sz="2000" u="sng" spc="-295" dirty="0"/>
              <a:t> </a:t>
            </a:r>
            <a:r>
              <a:rPr lang="en-US" sz="2000" u="sng" spc="-10" dirty="0"/>
              <a:t>by:</a:t>
            </a:r>
          </a:p>
          <a:p>
            <a:pPr marL="12700" indent="0" algn="just">
              <a:lnSpc>
                <a:spcPct val="100000"/>
              </a:lnSpc>
              <a:buClr>
                <a:srgbClr val="F67534"/>
              </a:buClr>
              <a:buNone/>
              <a:tabLst>
                <a:tab pos="444500" algn="l"/>
              </a:tabLst>
            </a:pPr>
            <a:r>
              <a:rPr lang="en-US" sz="2000" spc="10" dirty="0">
                <a:cs typeface="Calibri"/>
              </a:rPr>
              <a:t>1- Auscultation (Stethoscope.)</a:t>
            </a:r>
            <a:endParaRPr lang="en-US" sz="2000" dirty="0">
              <a:cs typeface="Calibri"/>
            </a:endParaRPr>
          </a:p>
          <a:p>
            <a:pPr marL="12700" indent="0" algn="just">
              <a:lnSpc>
                <a:spcPct val="100000"/>
              </a:lnSpc>
              <a:spcBef>
                <a:spcPts val="300"/>
              </a:spcBef>
              <a:buClr>
                <a:srgbClr val="F67534"/>
              </a:buClr>
              <a:buNone/>
              <a:tabLst>
                <a:tab pos="444500" algn="l"/>
              </a:tabLst>
            </a:pPr>
            <a:r>
              <a:rPr lang="en-US" sz="2000" dirty="0">
                <a:cs typeface="Calibri"/>
              </a:rPr>
              <a:t>2- Phonocardiography </a:t>
            </a:r>
            <a:r>
              <a:rPr lang="en-US" sz="2000" spc="20" dirty="0">
                <a:cs typeface="Calibri"/>
              </a:rPr>
              <a:t>(sound</a:t>
            </a:r>
            <a:r>
              <a:rPr lang="en-US" sz="2000" spc="-105" dirty="0">
                <a:cs typeface="Calibri"/>
              </a:rPr>
              <a:t> </a:t>
            </a:r>
            <a:r>
              <a:rPr lang="en-US" sz="2000" dirty="0">
                <a:cs typeface="Calibri"/>
              </a:rPr>
              <a:t>recording</a:t>
            </a:r>
            <a:r>
              <a:rPr lang="en-US" sz="2000" spc="-195" dirty="0">
                <a:cs typeface="Calibri"/>
              </a:rPr>
              <a:t> </a:t>
            </a:r>
            <a:r>
              <a:rPr lang="en-US" sz="2000" dirty="0">
                <a:cs typeface="Calibri"/>
              </a:rPr>
              <a:t>device.)</a:t>
            </a:r>
          </a:p>
          <a:p>
            <a:pPr algn="just">
              <a:lnSpc>
                <a:spcPct val="100000"/>
              </a:lnSpc>
              <a:spcBef>
                <a:spcPts val="30"/>
              </a:spcBef>
            </a:pPr>
            <a:endParaRPr lang="en-US" sz="2000" dirty="0">
              <a:cs typeface="Times New Roman"/>
            </a:endParaRPr>
          </a:p>
          <a:p>
            <a:pPr marL="12700" algn="just">
              <a:lnSpc>
                <a:spcPct val="100000"/>
              </a:lnSpc>
            </a:pPr>
            <a:r>
              <a:rPr lang="en-US" sz="2000" u="sng" spc="-15" dirty="0">
                <a:cs typeface="Calibri"/>
              </a:rPr>
              <a:t>The 4 </a:t>
            </a:r>
            <a:r>
              <a:rPr lang="en-US" sz="2000" u="sng" spc="10" dirty="0">
                <a:cs typeface="Calibri"/>
              </a:rPr>
              <a:t>heart sounds </a:t>
            </a:r>
            <a:r>
              <a:rPr lang="en-US" sz="2000" u="sng" dirty="0">
                <a:cs typeface="Calibri"/>
              </a:rPr>
              <a:t>can </a:t>
            </a:r>
            <a:r>
              <a:rPr lang="en-US" sz="2000" u="sng" spc="5" dirty="0">
                <a:cs typeface="Calibri"/>
              </a:rPr>
              <a:t>be</a:t>
            </a:r>
            <a:r>
              <a:rPr lang="en-US" sz="2000" u="sng" spc="-195" dirty="0">
                <a:cs typeface="Calibri"/>
              </a:rPr>
              <a:t> </a:t>
            </a:r>
            <a:r>
              <a:rPr lang="en-US" sz="2000" u="sng" spc="-10" dirty="0">
                <a:cs typeface="Calibri"/>
              </a:rPr>
              <a:t>detected:</a:t>
            </a:r>
            <a:endParaRPr lang="en-US" sz="2000" u="sng" dirty="0">
              <a:cs typeface="Calibri"/>
            </a:endParaRPr>
          </a:p>
          <a:p>
            <a:pPr marL="12700" indent="0" algn="just">
              <a:lnSpc>
                <a:spcPct val="100000"/>
              </a:lnSpc>
              <a:spcBef>
                <a:spcPts val="420"/>
              </a:spcBef>
              <a:buClr>
                <a:srgbClr val="0070C0"/>
              </a:buClr>
              <a:buNone/>
              <a:tabLst>
                <a:tab pos="342265" algn="l"/>
                <a:tab pos="342900" algn="l"/>
              </a:tabLst>
            </a:pPr>
            <a:r>
              <a:rPr lang="en-US" sz="2000" spc="-10" dirty="0">
                <a:cs typeface="Calibri"/>
              </a:rPr>
              <a:t>- 1</a:t>
            </a:r>
            <a:r>
              <a:rPr lang="en-US" sz="2000" spc="-15" baseline="25641" dirty="0">
                <a:cs typeface="Calibri"/>
              </a:rPr>
              <a:t>st</a:t>
            </a:r>
            <a:r>
              <a:rPr lang="en-US" sz="2000" spc="-7" baseline="25641" dirty="0">
                <a:cs typeface="Calibri"/>
              </a:rPr>
              <a:t> </a:t>
            </a:r>
            <a:r>
              <a:rPr lang="en-US" sz="2000" dirty="0">
                <a:cs typeface="Calibri"/>
              </a:rPr>
              <a:t>&amp;</a:t>
            </a:r>
            <a:r>
              <a:rPr lang="en-US" sz="2000" spc="-30" dirty="0">
                <a:cs typeface="Calibri"/>
              </a:rPr>
              <a:t> </a:t>
            </a:r>
            <a:r>
              <a:rPr lang="en-US" sz="2000" dirty="0">
                <a:cs typeface="Calibri"/>
              </a:rPr>
              <a:t>2</a:t>
            </a:r>
            <a:r>
              <a:rPr lang="en-US" sz="2000" baseline="25641" dirty="0">
                <a:cs typeface="Calibri"/>
              </a:rPr>
              <a:t>nd</a:t>
            </a:r>
            <a:r>
              <a:rPr lang="en-US" sz="2000" spc="52" baseline="25641" dirty="0">
                <a:cs typeface="Calibri"/>
              </a:rPr>
              <a:t> </a:t>
            </a:r>
            <a:r>
              <a:rPr lang="en-US" sz="2000" spc="15" dirty="0">
                <a:cs typeface="Calibri"/>
              </a:rPr>
              <a:t>heart</a:t>
            </a:r>
            <a:r>
              <a:rPr lang="en-US" sz="2000" spc="-135" dirty="0">
                <a:cs typeface="Calibri"/>
              </a:rPr>
              <a:t> </a:t>
            </a:r>
            <a:r>
              <a:rPr lang="en-US" sz="2000" spc="30" dirty="0">
                <a:cs typeface="Calibri"/>
              </a:rPr>
              <a:t>sounds</a:t>
            </a:r>
            <a:r>
              <a:rPr lang="en-US" sz="2000" spc="-145" dirty="0">
                <a:cs typeface="Calibri"/>
              </a:rPr>
              <a:t> </a:t>
            </a:r>
            <a:r>
              <a:rPr lang="en-US" sz="2000" dirty="0">
                <a:cs typeface="Calibri"/>
              </a:rPr>
              <a:t> </a:t>
            </a:r>
            <a:r>
              <a:rPr lang="en-US" sz="2000" spc="25" dirty="0">
                <a:cs typeface="Calibri"/>
              </a:rPr>
              <a:t>(usually</a:t>
            </a:r>
            <a:r>
              <a:rPr lang="en-US" sz="2000" spc="-170" dirty="0">
                <a:cs typeface="Calibri"/>
              </a:rPr>
              <a:t> </a:t>
            </a:r>
            <a:r>
              <a:rPr lang="en-US" sz="2000" spc="30" dirty="0">
                <a:cs typeface="Calibri"/>
              </a:rPr>
              <a:t>audible)</a:t>
            </a:r>
            <a:endParaRPr lang="en-US" sz="2000" dirty="0">
              <a:cs typeface="Calibri"/>
            </a:endParaRPr>
          </a:p>
          <a:p>
            <a:pPr marL="12700" indent="0" algn="just">
              <a:lnSpc>
                <a:spcPct val="100000"/>
              </a:lnSpc>
              <a:spcBef>
                <a:spcPts val="300"/>
              </a:spcBef>
              <a:buClr>
                <a:srgbClr val="0070C0"/>
              </a:buClr>
              <a:buNone/>
              <a:tabLst>
                <a:tab pos="342265" algn="l"/>
                <a:tab pos="342900" algn="l"/>
              </a:tabLst>
            </a:pPr>
            <a:r>
              <a:rPr lang="en-US" sz="2000" spc="10" dirty="0">
                <a:cs typeface="Calibri"/>
              </a:rPr>
              <a:t>- 3</a:t>
            </a:r>
            <a:r>
              <a:rPr lang="en-US" sz="2000" spc="15" baseline="25641" dirty="0">
                <a:cs typeface="Calibri"/>
              </a:rPr>
              <a:t>rd</a:t>
            </a:r>
            <a:r>
              <a:rPr lang="en-US" sz="2000" spc="-22" baseline="25641" dirty="0">
                <a:cs typeface="Calibri"/>
              </a:rPr>
              <a:t> </a:t>
            </a:r>
            <a:r>
              <a:rPr lang="en-US" sz="2000" dirty="0">
                <a:cs typeface="Calibri"/>
              </a:rPr>
              <a:t>&amp;</a:t>
            </a:r>
            <a:r>
              <a:rPr lang="en-US" sz="2000" spc="-25" dirty="0">
                <a:cs typeface="Calibri"/>
              </a:rPr>
              <a:t> </a:t>
            </a:r>
            <a:r>
              <a:rPr lang="en-US" sz="2000" spc="-20" dirty="0">
                <a:cs typeface="Calibri"/>
              </a:rPr>
              <a:t>4</a:t>
            </a:r>
            <a:r>
              <a:rPr lang="en-US" sz="2000" spc="-30" baseline="25641" dirty="0">
                <a:cs typeface="Calibri"/>
              </a:rPr>
              <a:t>th</a:t>
            </a:r>
            <a:r>
              <a:rPr lang="en-US" sz="2000" spc="30" baseline="25641" dirty="0">
                <a:cs typeface="Calibri"/>
              </a:rPr>
              <a:t> </a:t>
            </a:r>
            <a:r>
              <a:rPr lang="en-US" sz="2000" spc="15" dirty="0">
                <a:cs typeface="Calibri"/>
              </a:rPr>
              <a:t>heart</a:t>
            </a:r>
            <a:r>
              <a:rPr lang="en-US" sz="2000" spc="-130" dirty="0">
                <a:cs typeface="Calibri"/>
              </a:rPr>
              <a:t> </a:t>
            </a:r>
            <a:r>
              <a:rPr lang="en-US" sz="2000" spc="30" dirty="0">
                <a:cs typeface="Calibri"/>
              </a:rPr>
              <a:t>sounds</a:t>
            </a:r>
            <a:r>
              <a:rPr lang="en-US" sz="2000" spc="-140" dirty="0">
                <a:cs typeface="Calibri"/>
              </a:rPr>
              <a:t> </a:t>
            </a:r>
            <a:r>
              <a:rPr lang="en-US" sz="2000" spc="-40" dirty="0">
                <a:cs typeface="Calibri"/>
              </a:rPr>
              <a:t> </a:t>
            </a:r>
            <a:r>
              <a:rPr lang="en-US" sz="2000" spc="10" dirty="0">
                <a:cs typeface="Calibri"/>
              </a:rPr>
              <a:t>(of</a:t>
            </a:r>
            <a:r>
              <a:rPr lang="en-US" sz="2000" spc="-70" dirty="0">
                <a:cs typeface="Calibri"/>
              </a:rPr>
              <a:t> </a:t>
            </a:r>
            <a:r>
              <a:rPr lang="en-US" sz="2000" spc="25" dirty="0">
                <a:cs typeface="Calibri"/>
              </a:rPr>
              <a:t>low</a:t>
            </a:r>
            <a:r>
              <a:rPr lang="en-US" sz="2000" spc="-90" dirty="0">
                <a:cs typeface="Calibri"/>
              </a:rPr>
              <a:t> </a:t>
            </a:r>
            <a:r>
              <a:rPr lang="en-US" sz="2000" spc="15" dirty="0">
                <a:cs typeface="Calibri"/>
              </a:rPr>
              <a:t>pitch,</a:t>
            </a:r>
            <a:r>
              <a:rPr lang="en-US" sz="2000" spc="-160" dirty="0">
                <a:cs typeface="Calibri"/>
              </a:rPr>
              <a:t> </a:t>
            </a:r>
            <a:r>
              <a:rPr lang="en-US" sz="2000" spc="30" dirty="0">
                <a:cs typeface="Calibri"/>
              </a:rPr>
              <a:t>usually</a:t>
            </a:r>
            <a:r>
              <a:rPr lang="en-US" sz="2000" spc="-165" dirty="0">
                <a:cs typeface="Calibri"/>
              </a:rPr>
              <a:t> </a:t>
            </a:r>
            <a:r>
              <a:rPr lang="en-US" sz="2000" spc="30" dirty="0">
                <a:cs typeface="Calibri"/>
              </a:rPr>
              <a:t>not</a:t>
            </a:r>
            <a:r>
              <a:rPr lang="en-US" sz="2000" spc="-130" dirty="0">
                <a:cs typeface="Calibri"/>
              </a:rPr>
              <a:t> </a:t>
            </a:r>
            <a:r>
              <a:rPr lang="en-US" sz="2000" spc="30" dirty="0">
                <a:cs typeface="Calibri"/>
              </a:rPr>
              <a:t>audible</a:t>
            </a:r>
            <a:endParaRPr lang="en-US" sz="2000" dirty="0"/>
          </a:p>
          <a:p>
            <a:pPr marL="12700" indent="0" algn="just">
              <a:lnSpc>
                <a:spcPct val="100000"/>
              </a:lnSpc>
              <a:spcBef>
                <a:spcPts val="300"/>
              </a:spcBef>
              <a:buClr>
                <a:srgbClr val="0070C0"/>
              </a:buClr>
              <a:buNone/>
              <a:tabLst>
                <a:tab pos="342265" algn="l"/>
                <a:tab pos="342900" algn="l"/>
              </a:tabLst>
            </a:pPr>
            <a:endParaRPr lang="en-US" sz="2000" b="1" spc="5" dirty="0">
              <a:cs typeface="Calibri"/>
            </a:endParaRPr>
          </a:p>
          <a:p>
            <a:pPr marL="12700" indent="0" algn="just">
              <a:lnSpc>
                <a:spcPct val="100000"/>
              </a:lnSpc>
              <a:spcBef>
                <a:spcPts val="300"/>
              </a:spcBef>
              <a:buClr>
                <a:srgbClr val="0070C0"/>
              </a:buClr>
              <a:buNone/>
              <a:tabLst>
                <a:tab pos="342265" algn="l"/>
                <a:tab pos="342900" algn="l"/>
              </a:tabLst>
            </a:pPr>
            <a:endParaRPr lang="en-US" sz="2000" b="1" spc="5" dirty="0">
              <a:cs typeface="Calibri"/>
            </a:endParaRPr>
          </a:p>
          <a:p>
            <a:pPr marL="355600" indent="-342900" algn="just">
              <a:spcBef>
                <a:spcPts val="300"/>
              </a:spcBef>
              <a:buClr>
                <a:schemeClr val="accent1">
                  <a:lumMod val="75000"/>
                </a:schemeClr>
              </a:buClr>
              <a:tabLst>
                <a:tab pos="342265" algn="l"/>
                <a:tab pos="342900" algn="l"/>
              </a:tabLst>
            </a:pPr>
            <a:r>
              <a:rPr lang="en-US" sz="2000" spc="5" dirty="0">
                <a:cs typeface="Calibri"/>
              </a:rPr>
              <a:t>Important</a:t>
            </a:r>
            <a:r>
              <a:rPr lang="en-US" sz="2000" spc="-90" dirty="0">
                <a:cs typeface="Calibri"/>
              </a:rPr>
              <a:t> </a:t>
            </a:r>
            <a:r>
              <a:rPr lang="en-US" sz="2000" spc="15" dirty="0">
                <a:cs typeface="Calibri"/>
              </a:rPr>
              <a:t>for</a:t>
            </a:r>
            <a:r>
              <a:rPr lang="en-US" sz="2000" spc="-105" dirty="0">
                <a:cs typeface="Calibri"/>
              </a:rPr>
              <a:t> </a:t>
            </a:r>
            <a:r>
              <a:rPr lang="en-US" sz="2000" spc="5" dirty="0">
                <a:cs typeface="Calibri"/>
              </a:rPr>
              <a:t>diagnosis</a:t>
            </a:r>
            <a:r>
              <a:rPr lang="en-US" sz="2000" spc="-110" dirty="0">
                <a:cs typeface="Calibri"/>
              </a:rPr>
              <a:t> </a:t>
            </a:r>
            <a:r>
              <a:rPr lang="en-US" sz="2000" spc="5" dirty="0">
                <a:cs typeface="Calibri"/>
              </a:rPr>
              <a:t>of</a:t>
            </a:r>
            <a:r>
              <a:rPr lang="en-US" sz="2000" spc="-20" dirty="0">
                <a:cs typeface="Calibri"/>
              </a:rPr>
              <a:t> </a:t>
            </a:r>
            <a:r>
              <a:rPr lang="en-US" sz="2000" spc="-5" dirty="0">
                <a:cs typeface="Calibri"/>
              </a:rPr>
              <a:t>valvular</a:t>
            </a:r>
            <a:r>
              <a:rPr lang="en-US" sz="2000" spc="-110" dirty="0">
                <a:cs typeface="Calibri"/>
              </a:rPr>
              <a:t> </a:t>
            </a:r>
            <a:r>
              <a:rPr lang="en-US" sz="2000" spc="10" dirty="0">
                <a:cs typeface="Calibri"/>
              </a:rPr>
              <a:t>heart</a:t>
            </a:r>
            <a:r>
              <a:rPr lang="en-US" sz="2000" spc="15" dirty="0">
                <a:cs typeface="Calibri"/>
              </a:rPr>
              <a:t> </a:t>
            </a:r>
            <a:r>
              <a:rPr lang="en-US" sz="2000" spc="10" dirty="0">
                <a:cs typeface="Calibri"/>
              </a:rPr>
              <a:t>diseases  </a:t>
            </a:r>
            <a:r>
              <a:rPr lang="en-US" sz="2000" spc="20" dirty="0">
                <a:cs typeface="Calibri"/>
              </a:rPr>
              <a:t>(murmurs)</a:t>
            </a:r>
            <a:endParaRPr lang="en-US" sz="2000" dirty="0">
              <a:cs typeface="Calibri"/>
            </a:endParaRPr>
          </a:p>
          <a:p>
            <a:pPr marL="12700" indent="0" algn="just">
              <a:lnSpc>
                <a:spcPct val="100000"/>
              </a:lnSpc>
              <a:spcBef>
                <a:spcPts val="300"/>
              </a:spcBef>
              <a:buClr>
                <a:srgbClr val="0070C0"/>
              </a:buClr>
              <a:buNone/>
              <a:tabLst>
                <a:tab pos="342265" algn="l"/>
                <a:tab pos="342900" algn="l"/>
              </a:tabLst>
            </a:pPr>
            <a:endParaRPr lang="en-US" sz="1800" spc="30" dirty="0">
              <a:cs typeface="Calibri"/>
            </a:endParaRPr>
          </a:p>
        </p:txBody>
      </p:sp>
      <p:sp>
        <p:nvSpPr>
          <p:cNvPr id="6" name="مربع نص 5"/>
          <p:cNvSpPr txBox="1"/>
          <p:nvPr/>
        </p:nvSpPr>
        <p:spPr>
          <a:xfrm>
            <a:off x="785216" y="4056464"/>
            <a:ext cx="3857659" cy="400110"/>
          </a:xfrm>
          <a:prstGeom prst="rect">
            <a:avLst/>
          </a:prstGeom>
          <a:noFill/>
        </p:spPr>
        <p:txBody>
          <a:bodyPr wrap="none" rtlCol="0">
            <a:spAutoFit/>
          </a:bodyPr>
          <a:lstStyle/>
          <a:p>
            <a:r>
              <a:rPr lang="en-US" sz="1600" dirty="0">
                <a:solidFill>
                  <a:schemeClr val="bg1">
                    <a:lumMod val="65000"/>
                  </a:schemeClr>
                </a:solidFill>
              </a:rPr>
              <a:t>The fourth 4 sound is a pathological sound</a:t>
            </a:r>
            <a:r>
              <a:rPr lang="en-US" dirty="0">
                <a:solidFill>
                  <a:schemeClr val="bg1">
                    <a:lumMod val="65000"/>
                  </a:schemeClr>
                </a:solidFill>
              </a:rPr>
              <a:t>.</a:t>
            </a:r>
          </a:p>
        </p:txBody>
      </p:sp>
      <p:sp>
        <p:nvSpPr>
          <p:cNvPr id="7" name="object 15"/>
          <p:cNvSpPr/>
          <p:nvPr/>
        </p:nvSpPr>
        <p:spPr>
          <a:xfrm>
            <a:off x="7462563" y="1514378"/>
            <a:ext cx="4116839" cy="1586496"/>
          </a:xfrm>
          <a:prstGeom prst="rect">
            <a:avLst/>
          </a:prstGeom>
          <a:blipFill>
            <a:blip r:embed="rId2" cstate="print"/>
            <a:stretch>
              <a:fillRect/>
            </a:stretch>
          </a:blipFill>
        </p:spPr>
        <p:txBody>
          <a:bodyPr wrap="square" lIns="0" tIns="0" rIns="0" bIns="0" rtlCol="0"/>
          <a:lstStyle/>
          <a:p>
            <a:endParaRPr/>
          </a:p>
        </p:txBody>
      </p:sp>
      <p:grpSp>
        <p:nvGrpSpPr>
          <p:cNvPr id="8" name="مجموعة 7"/>
          <p:cNvGrpSpPr/>
          <p:nvPr/>
        </p:nvGrpSpPr>
        <p:grpSpPr>
          <a:xfrm>
            <a:off x="7462564" y="3333836"/>
            <a:ext cx="4116839" cy="2902654"/>
            <a:chOff x="12700" y="0"/>
            <a:chExt cx="9131300" cy="6857999"/>
          </a:xfrm>
        </p:grpSpPr>
        <p:sp>
          <p:nvSpPr>
            <p:cNvPr id="9" name="object 2"/>
            <p:cNvSpPr/>
            <p:nvPr/>
          </p:nvSpPr>
          <p:spPr>
            <a:xfrm>
              <a:off x="12700" y="0"/>
              <a:ext cx="9131300" cy="6857999"/>
            </a:xfrm>
            <a:prstGeom prst="rect">
              <a:avLst/>
            </a:prstGeom>
            <a:blipFill>
              <a:blip r:embed="rId3" cstate="print"/>
              <a:stretch>
                <a:fillRect/>
              </a:stretch>
            </a:blipFill>
          </p:spPr>
          <p:txBody>
            <a:bodyPr wrap="square" lIns="0" tIns="0" rIns="0" bIns="0" rtlCol="0"/>
            <a:lstStyle/>
            <a:p>
              <a:endParaRPr/>
            </a:p>
          </p:txBody>
        </p:sp>
        <p:sp>
          <p:nvSpPr>
            <p:cNvPr id="10" name="object 5"/>
            <p:cNvSpPr/>
            <p:nvPr/>
          </p:nvSpPr>
          <p:spPr>
            <a:xfrm>
              <a:off x="6766712" y="1970074"/>
              <a:ext cx="2230755" cy="1963420"/>
            </a:xfrm>
            <a:custGeom>
              <a:avLst/>
              <a:gdLst/>
              <a:ahLst/>
              <a:cxnLst/>
              <a:rect l="l" t="t" r="r" b="b"/>
              <a:pathLst>
                <a:path w="2230754" h="1963420">
                  <a:moveTo>
                    <a:pt x="393992" y="0"/>
                  </a:moveTo>
                  <a:lnTo>
                    <a:pt x="334200" y="229692"/>
                  </a:lnTo>
                  <a:lnTo>
                    <a:pt x="303275" y="358990"/>
                  </a:lnTo>
                  <a:lnTo>
                    <a:pt x="270687" y="494029"/>
                  </a:lnTo>
                  <a:lnTo>
                    <a:pt x="230276" y="656323"/>
                  </a:lnTo>
                  <a:lnTo>
                    <a:pt x="0" y="1503895"/>
                  </a:lnTo>
                  <a:lnTo>
                    <a:pt x="312826" y="1588389"/>
                  </a:lnTo>
                  <a:lnTo>
                    <a:pt x="611657" y="1665757"/>
                  </a:lnTo>
                  <a:lnTo>
                    <a:pt x="1862175" y="1963153"/>
                  </a:lnTo>
                  <a:lnTo>
                    <a:pt x="1946300" y="1620888"/>
                  </a:lnTo>
                  <a:lnTo>
                    <a:pt x="2015566" y="1348892"/>
                  </a:lnTo>
                  <a:lnTo>
                    <a:pt x="2045677" y="1231772"/>
                  </a:lnTo>
                  <a:lnTo>
                    <a:pt x="2090407" y="1076159"/>
                  </a:lnTo>
                  <a:lnTo>
                    <a:pt x="2109584" y="1003261"/>
                  </a:lnTo>
                  <a:lnTo>
                    <a:pt x="2146071" y="860805"/>
                  </a:lnTo>
                  <a:lnTo>
                    <a:pt x="2173084" y="751344"/>
                  </a:lnTo>
                  <a:lnTo>
                    <a:pt x="2182152" y="707364"/>
                  </a:lnTo>
                  <a:lnTo>
                    <a:pt x="2230221" y="428497"/>
                  </a:lnTo>
                  <a:lnTo>
                    <a:pt x="393992" y="0"/>
                  </a:lnTo>
                </a:path>
              </a:pathLst>
            </a:custGeom>
          </p:spPr>
          <p:txBody>
            <a:bodyPr wrap="square" lIns="0" tIns="0" rIns="0" bIns="0" rtlCol="0"/>
            <a:lstStyle/>
            <a:p>
              <a:endParaRPr/>
            </a:p>
          </p:txBody>
        </p:sp>
        <p:sp>
          <p:nvSpPr>
            <p:cNvPr id="11" name="object 6"/>
            <p:cNvSpPr/>
            <p:nvPr/>
          </p:nvSpPr>
          <p:spPr>
            <a:xfrm>
              <a:off x="6766712" y="1970074"/>
              <a:ext cx="2230221" cy="1963153"/>
            </a:xfrm>
            <a:prstGeom prst="rect">
              <a:avLst/>
            </a:prstGeom>
            <a:blipFill>
              <a:blip r:embed="rId4" cstate="print"/>
              <a:stretch>
                <a:fillRect/>
              </a:stretch>
            </a:blipFill>
            <a:effectLst>
              <a:outerShdw blurRad="50800" dist="38100" dir="2700000" algn="tl" rotWithShape="0">
                <a:prstClr val="black">
                  <a:alpha val="40000"/>
                </a:prstClr>
              </a:outerShdw>
            </a:effectLst>
          </p:spPr>
          <p:txBody>
            <a:bodyPr wrap="square" lIns="0" tIns="0" rIns="0" bIns="0" rtlCol="0"/>
            <a:lstStyle/>
            <a:p>
              <a:endParaRPr/>
            </a:p>
          </p:txBody>
        </p:sp>
        <p:sp>
          <p:nvSpPr>
            <p:cNvPr id="12" name="object 7"/>
            <p:cNvSpPr/>
            <p:nvPr/>
          </p:nvSpPr>
          <p:spPr>
            <a:xfrm>
              <a:off x="6766712" y="1970074"/>
              <a:ext cx="2230755" cy="1963420"/>
            </a:xfrm>
            <a:custGeom>
              <a:avLst/>
              <a:gdLst/>
              <a:ahLst/>
              <a:cxnLst/>
              <a:rect l="l" t="t" r="r" b="b"/>
              <a:pathLst>
                <a:path w="2230754" h="1963420">
                  <a:moveTo>
                    <a:pt x="393992" y="0"/>
                  </a:moveTo>
                  <a:lnTo>
                    <a:pt x="334200" y="229692"/>
                  </a:lnTo>
                  <a:lnTo>
                    <a:pt x="303275" y="358990"/>
                  </a:lnTo>
                  <a:lnTo>
                    <a:pt x="270687" y="494029"/>
                  </a:lnTo>
                  <a:lnTo>
                    <a:pt x="230276" y="656323"/>
                  </a:lnTo>
                  <a:lnTo>
                    <a:pt x="0" y="1503895"/>
                  </a:lnTo>
                  <a:lnTo>
                    <a:pt x="312826" y="1588389"/>
                  </a:lnTo>
                  <a:lnTo>
                    <a:pt x="611657" y="1665757"/>
                  </a:lnTo>
                  <a:lnTo>
                    <a:pt x="1862175" y="1963153"/>
                  </a:lnTo>
                  <a:lnTo>
                    <a:pt x="1946300" y="1620888"/>
                  </a:lnTo>
                  <a:lnTo>
                    <a:pt x="2015566" y="1348892"/>
                  </a:lnTo>
                  <a:lnTo>
                    <a:pt x="2045677" y="1231772"/>
                  </a:lnTo>
                  <a:lnTo>
                    <a:pt x="2090407" y="1076159"/>
                  </a:lnTo>
                  <a:lnTo>
                    <a:pt x="2109584" y="1003261"/>
                  </a:lnTo>
                  <a:lnTo>
                    <a:pt x="2146071" y="860805"/>
                  </a:lnTo>
                  <a:lnTo>
                    <a:pt x="2173084" y="751344"/>
                  </a:lnTo>
                  <a:lnTo>
                    <a:pt x="2182152" y="707364"/>
                  </a:lnTo>
                  <a:lnTo>
                    <a:pt x="2230221" y="428497"/>
                  </a:lnTo>
                  <a:lnTo>
                    <a:pt x="393992" y="0"/>
                  </a:lnTo>
                </a:path>
              </a:pathLst>
            </a:custGeom>
          </p:spPr>
          <p:txBody>
            <a:bodyPr wrap="square" lIns="0" tIns="0" rIns="0" bIns="0" rtlCol="0"/>
            <a:lstStyle/>
            <a:p>
              <a:endParaRPr/>
            </a:p>
          </p:txBody>
        </p:sp>
        <p:sp>
          <p:nvSpPr>
            <p:cNvPr id="13" name="object 8"/>
            <p:cNvSpPr/>
            <p:nvPr/>
          </p:nvSpPr>
          <p:spPr>
            <a:xfrm>
              <a:off x="7176782" y="2512999"/>
              <a:ext cx="1511160" cy="958727"/>
            </a:xfrm>
            <a:prstGeom prst="rect">
              <a:avLst/>
            </a:prstGeom>
            <a:blipFill>
              <a:blip r:embed="rId5" cstate="print"/>
              <a:stretch>
                <a:fillRect/>
              </a:stretch>
            </a:blipFill>
          </p:spPr>
          <p:txBody>
            <a:bodyPr wrap="square" lIns="0" tIns="0" rIns="0" bIns="0" rtlCol="0"/>
            <a:lstStyle/>
            <a:p>
              <a:endParaRPr/>
            </a:p>
          </p:txBody>
        </p:sp>
      </p:grpSp>
    </p:spTree>
    <p:extLst>
      <p:ext uri="{BB962C8B-B14F-4D97-AF65-F5344CB8AC3E}">
        <p14:creationId xmlns:p14="http://schemas.microsoft.com/office/powerpoint/2010/main" val="352562836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Heart sounds</a:t>
            </a:r>
          </a:p>
        </p:txBody>
      </p:sp>
      <p:sp>
        <p:nvSpPr>
          <p:cNvPr id="3" name="Slide Number Placeholder 2"/>
          <p:cNvSpPr>
            <a:spLocks noGrp="1"/>
          </p:cNvSpPr>
          <p:nvPr>
            <p:ph type="sldNum" sz="quarter" idx="12"/>
          </p:nvPr>
        </p:nvSpPr>
        <p:spPr/>
        <p:txBody>
          <a:bodyPr/>
          <a:lstStyle/>
          <a:p>
            <a:fld id="{4929A69E-7D8F-4515-9605-0315ABD4F316}" type="slidenum">
              <a:rPr lang="en-US" smtClean="0"/>
              <a:pPr/>
              <a:t>37</a:t>
            </a:fld>
            <a:endParaRPr lang="en-US" dirty="0"/>
          </a:p>
        </p:txBody>
      </p:sp>
      <p:sp>
        <p:nvSpPr>
          <p:cNvPr id="4" name="مستطيل 3"/>
          <p:cNvSpPr/>
          <p:nvPr/>
        </p:nvSpPr>
        <p:spPr>
          <a:xfrm>
            <a:off x="609460" y="1302543"/>
            <a:ext cx="6199069" cy="4983544"/>
          </a:xfrm>
          <a:prstGeom prst="rect">
            <a:avLst/>
          </a:prstGeom>
        </p:spPr>
        <p:txBody>
          <a:bodyPr wrap="none">
            <a:spAutoFit/>
          </a:bodyPr>
          <a:lstStyle/>
          <a:p>
            <a:r>
              <a:rPr lang="en-US" sz="3200" u="sng" dirty="0"/>
              <a:t>Heart sounds windows:</a:t>
            </a:r>
          </a:p>
          <a:p>
            <a:endParaRPr lang="en-US" dirty="0"/>
          </a:p>
          <a:p>
            <a:r>
              <a:rPr lang="en-US" u="sng" dirty="0"/>
              <a:t>It is best heard at </a:t>
            </a:r>
            <a:r>
              <a:rPr lang="en-US" u="sng" dirty="0">
                <a:solidFill>
                  <a:schemeClr val="accent4">
                    <a:lumMod val="75000"/>
                  </a:schemeClr>
                </a:solidFill>
              </a:rPr>
              <a:t>4</a:t>
            </a:r>
            <a:r>
              <a:rPr lang="en-US" u="sng" dirty="0"/>
              <a:t> certain areas:</a:t>
            </a:r>
          </a:p>
          <a:p>
            <a:endParaRPr lang="en-US" dirty="0"/>
          </a:p>
          <a:p>
            <a:pPr marL="12700">
              <a:lnSpc>
                <a:spcPct val="100000"/>
              </a:lnSpc>
              <a:buClr>
                <a:srgbClr val="EAAC35"/>
              </a:buClr>
              <a:buSzPct val="83333"/>
              <a:tabLst>
                <a:tab pos="406400" algn="l"/>
              </a:tabLst>
            </a:pPr>
            <a:r>
              <a:rPr lang="en-US" sz="2400" b="1" spc="15" dirty="0">
                <a:cs typeface="Calibri"/>
              </a:rPr>
              <a:t>Pulmonary</a:t>
            </a:r>
            <a:r>
              <a:rPr lang="en-US" sz="2400" b="1" spc="-265" dirty="0">
                <a:cs typeface="Calibri"/>
              </a:rPr>
              <a:t> </a:t>
            </a:r>
            <a:r>
              <a:rPr lang="en-US" sz="2400" b="1" spc="10" dirty="0">
                <a:cs typeface="Calibri"/>
              </a:rPr>
              <a:t>area:</a:t>
            </a:r>
            <a:endParaRPr lang="en-US" sz="2400" dirty="0">
              <a:cs typeface="Calibri"/>
            </a:endParaRPr>
          </a:p>
          <a:p>
            <a:pPr marL="711200" lvl="1" indent="-342900">
              <a:lnSpc>
                <a:spcPct val="100000"/>
              </a:lnSpc>
              <a:spcBef>
                <a:spcPts val="620"/>
              </a:spcBef>
              <a:buClr>
                <a:schemeClr val="tx1"/>
              </a:buClr>
              <a:buSzPct val="147368"/>
              <a:buFont typeface="Arial" panose="020B0604020202020204" pitchFamily="34" charset="0"/>
              <a:buChar char="•"/>
              <a:tabLst>
                <a:tab pos="622300" algn="l"/>
              </a:tabLst>
            </a:pPr>
            <a:r>
              <a:rPr lang="en-US" sz="1900" spc="15" dirty="0">
                <a:solidFill>
                  <a:schemeClr val="accent4">
                    <a:lumMod val="75000"/>
                  </a:schemeClr>
                </a:solidFill>
                <a:cs typeface="Calibri"/>
              </a:rPr>
              <a:t>2</a:t>
            </a:r>
            <a:r>
              <a:rPr lang="en-US" sz="1950" spc="22" baseline="25641" dirty="0">
                <a:solidFill>
                  <a:schemeClr val="accent4">
                    <a:lumMod val="75000"/>
                  </a:schemeClr>
                </a:solidFill>
                <a:cs typeface="Calibri"/>
              </a:rPr>
              <a:t>nd</a:t>
            </a:r>
            <a:r>
              <a:rPr lang="en-US" sz="1950" spc="22" baseline="25641" dirty="0">
                <a:cs typeface="Calibri"/>
              </a:rPr>
              <a:t> </a:t>
            </a:r>
            <a:r>
              <a:rPr lang="en-US" sz="1900" dirty="0">
                <a:cs typeface="Calibri"/>
              </a:rPr>
              <a:t>Lt </a:t>
            </a:r>
            <a:r>
              <a:rPr lang="en-US" sz="1900" spc="-20" dirty="0">
                <a:cs typeface="Calibri"/>
              </a:rPr>
              <a:t>intercostal</a:t>
            </a:r>
            <a:r>
              <a:rPr lang="en-US" sz="1900" spc="-95" dirty="0">
                <a:cs typeface="Calibri"/>
              </a:rPr>
              <a:t> </a:t>
            </a:r>
            <a:r>
              <a:rPr lang="en-US" sz="1900" spc="-20" dirty="0">
                <a:cs typeface="Calibri"/>
              </a:rPr>
              <a:t>space.</a:t>
            </a:r>
            <a:endParaRPr lang="en-US" sz="1900" dirty="0">
              <a:cs typeface="Calibri"/>
            </a:endParaRPr>
          </a:p>
          <a:p>
            <a:pPr marL="38100">
              <a:lnSpc>
                <a:spcPct val="100000"/>
              </a:lnSpc>
              <a:spcBef>
                <a:spcPts val="620"/>
              </a:spcBef>
              <a:buClr>
                <a:schemeClr val="accent4">
                  <a:lumMod val="75000"/>
                </a:schemeClr>
              </a:buClr>
              <a:buSzPct val="83333"/>
              <a:tabLst>
                <a:tab pos="431800" algn="l"/>
              </a:tabLst>
            </a:pPr>
            <a:r>
              <a:rPr lang="en-US" sz="2400" b="1" spc="10" dirty="0">
                <a:cs typeface="Calibri"/>
              </a:rPr>
              <a:t>Aortic</a:t>
            </a:r>
            <a:r>
              <a:rPr lang="en-US" sz="2400" b="1" spc="-225" dirty="0">
                <a:cs typeface="Calibri"/>
              </a:rPr>
              <a:t> </a:t>
            </a:r>
            <a:r>
              <a:rPr lang="en-US" sz="2400" b="1" spc="10" dirty="0">
                <a:cs typeface="Calibri"/>
              </a:rPr>
              <a:t>area:</a:t>
            </a:r>
            <a:endParaRPr lang="en-US" sz="2400" dirty="0">
              <a:cs typeface="Calibri"/>
            </a:endParaRPr>
          </a:p>
          <a:p>
            <a:pPr marL="711200" lvl="1" indent="-342900">
              <a:lnSpc>
                <a:spcPct val="100000"/>
              </a:lnSpc>
              <a:spcBef>
                <a:spcPts val="1019"/>
              </a:spcBef>
              <a:buClr>
                <a:schemeClr val="tx1"/>
              </a:buClr>
              <a:buSzPct val="147368"/>
              <a:buFont typeface="Arial" panose="020B0604020202020204" pitchFamily="34" charset="0"/>
              <a:buChar char="•"/>
              <a:tabLst>
                <a:tab pos="622300" algn="l"/>
              </a:tabLst>
            </a:pPr>
            <a:r>
              <a:rPr lang="en-US" sz="1900" spc="15" dirty="0">
                <a:solidFill>
                  <a:schemeClr val="accent4">
                    <a:lumMod val="75000"/>
                  </a:schemeClr>
                </a:solidFill>
                <a:cs typeface="Calibri"/>
              </a:rPr>
              <a:t>2</a:t>
            </a:r>
            <a:r>
              <a:rPr lang="en-US" sz="1950" spc="22" baseline="25641" dirty="0">
                <a:solidFill>
                  <a:schemeClr val="accent4">
                    <a:lumMod val="75000"/>
                  </a:schemeClr>
                </a:solidFill>
                <a:cs typeface="Calibri"/>
              </a:rPr>
              <a:t>nd</a:t>
            </a:r>
            <a:r>
              <a:rPr lang="en-US" sz="1950" spc="22" baseline="25641" dirty="0">
                <a:cs typeface="Calibri"/>
              </a:rPr>
              <a:t> </a:t>
            </a:r>
            <a:r>
              <a:rPr lang="en-US" sz="1900" spc="-20" dirty="0" err="1">
                <a:cs typeface="Calibri"/>
              </a:rPr>
              <a:t>Rt</a:t>
            </a:r>
            <a:r>
              <a:rPr lang="en-US" sz="1900" spc="-20" dirty="0">
                <a:cs typeface="Calibri"/>
              </a:rPr>
              <a:t> costal</a:t>
            </a:r>
            <a:r>
              <a:rPr lang="en-US" sz="1900" spc="-85" dirty="0">
                <a:cs typeface="Calibri"/>
              </a:rPr>
              <a:t> </a:t>
            </a:r>
            <a:r>
              <a:rPr lang="en-US" sz="1900" spc="-15" dirty="0">
                <a:cs typeface="Calibri"/>
              </a:rPr>
              <a:t>cartilage.</a:t>
            </a:r>
            <a:endParaRPr lang="en-US" sz="1900" dirty="0">
              <a:cs typeface="Calibri"/>
            </a:endParaRPr>
          </a:p>
          <a:p>
            <a:pPr marL="12700">
              <a:lnSpc>
                <a:spcPts val="2690"/>
              </a:lnSpc>
              <a:buClr>
                <a:srgbClr val="EAAC35"/>
              </a:buClr>
              <a:buSzPct val="79166"/>
              <a:tabLst>
                <a:tab pos="381000" algn="l"/>
              </a:tabLst>
            </a:pPr>
            <a:r>
              <a:rPr lang="en-US" sz="2400" b="1" spc="-15" dirty="0">
                <a:cs typeface="Calibri"/>
              </a:rPr>
              <a:t>Mitral</a:t>
            </a:r>
            <a:r>
              <a:rPr lang="en-US" sz="2400" b="1" spc="-100" dirty="0">
                <a:cs typeface="Calibri"/>
              </a:rPr>
              <a:t> </a:t>
            </a:r>
            <a:r>
              <a:rPr lang="en-US" sz="2400" b="1" spc="10" dirty="0">
                <a:cs typeface="Calibri"/>
              </a:rPr>
              <a:t>area:</a:t>
            </a:r>
            <a:endParaRPr lang="en-US" sz="2400" dirty="0">
              <a:cs typeface="Calibri"/>
            </a:endParaRPr>
          </a:p>
          <a:p>
            <a:pPr marL="711200" marR="5080" lvl="1" indent="-342900">
              <a:lnSpc>
                <a:spcPct val="78900"/>
              </a:lnSpc>
              <a:spcBef>
                <a:spcPts val="290"/>
              </a:spcBef>
              <a:buClr>
                <a:schemeClr val="tx1"/>
              </a:buClr>
              <a:buSzPct val="140000"/>
              <a:buFont typeface="Arial" panose="020B0604020202020204" pitchFamily="34" charset="0"/>
              <a:buChar char="•"/>
              <a:tabLst>
                <a:tab pos="634365" algn="l"/>
                <a:tab pos="635000" algn="l"/>
              </a:tabLst>
            </a:pPr>
            <a:r>
              <a:rPr lang="en-US" sz="1900" spc="15" dirty="0">
                <a:solidFill>
                  <a:schemeClr val="accent4">
                    <a:lumMod val="75000"/>
                  </a:schemeClr>
                </a:solidFill>
                <a:cs typeface="Calibri"/>
              </a:rPr>
              <a:t>5</a:t>
            </a:r>
            <a:r>
              <a:rPr lang="en-US" sz="1950" spc="22" baseline="25641" dirty="0">
                <a:solidFill>
                  <a:schemeClr val="accent4">
                    <a:lumMod val="75000"/>
                  </a:schemeClr>
                </a:solidFill>
                <a:cs typeface="Calibri"/>
              </a:rPr>
              <a:t>th </a:t>
            </a:r>
            <a:r>
              <a:rPr lang="en-US" sz="1900" dirty="0">
                <a:cs typeface="Calibri"/>
              </a:rPr>
              <a:t>Lt </a:t>
            </a:r>
            <a:r>
              <a:rPr lang="en-US" sz="1900" spc="-20" dirty="0">
                <a:cs typeface="Calibri"/>
              </a:rPr>
              <a:t>intercostal </a:t>
            </a:r>
            <a:r>
              <a:rPr lang="en-US" sz="1900" spc="-15" dirty="0">
                <a:cs typeface="Calibri"/>
              </a:rPr>
              <a:t>space crossing mid-  clavicular </a:t>
            </a:r>
            <a:r>
              <a:rPr lang="en-US" sz="1900" spc="-30" dirty="0">
                <a:cs typeface="Calibri"/>
              </a:rPr>
              <a:t>line,</a:t>
            </a:r>
            <a:r>
              <a:rPr lang="en-US" sz="1900" spc="180" dirty="0">
                <a:cs typeface="Calibri"/>
              </a:rPr>
              <a:t> </a:t>
            </a:r>
            <a:r>
              <a:rPr lang="en-US" sz="1900" spc="-5" dirty="0">
                <a:cs typeface="Calibri"/>
              </a:rPr>
              <a:t>or</a:t>
            </a:r>
            <a:endParaRPr lang="en-US" sz="1900" dirty="0">
              <a:cs typeface="Calibri"/>
            </a:endParaRPr>
          </a:p>
          <a:p>
            <a:pPr marL="711200" lvl="1" indent="-342900">
              <a:lnSpc>
                <a:spcPct val="100000"/>
              </a:lnSpc>
              <a:spcBef>
                <a:spcPts val="120"/>
              </a:spcBef>
              <a:buClr>
                <a:schemeClr val="tx1"/>
              </a:buClr>
              <a:buSzPct val="140000"/>
              <a:buFont typeface="Arial" panose="020B0604020202020204" pitchFamily="34" charset="0"/>
              <a:buChar char="•"/>
              <a:tabLst>
                <a:tab pos="659765" algn="l"/>
                <a:tab pos="660400" algn="l"/>
              </a:tabLst>
            </a:pPr>
            <a:r>
              <a:rPr lang="en-US" sz="1900" dirty="0">
                <a:solidFill>
                  <a:schemeClr val="accent4">
                    <a:lumMod val="75000"/>
                  </a:schemeClr>
                </a:solidFill>
                <a:cs typeface="Calibri"/>
              </a:rPr>
              <a:t>9 </a:t>
            </a:r>
            <a:r>
              <a:rPr lang="en-US" sz="1900" spc="-5" dirty="0">
                <a:solidFill>
                  <a:schemeClr val="accent4">
                    <a:lumMod val="75000"/>
                  </a:schemeClr>
                </a:solidFill>
                <a:cs typeface="Calibri"/>
              </a:rPr>
              <a:t>cm</a:t>
            </a:r>
            <a:r>
              <a:rPr lang="en-US" sz="1900" spc="5" dirty="0">
                <a:solidFill>
                  <a:schemeClr val="accent4">
                    <a:lumMod val="75000"/>
                  </a:schemeClr>
                </a:solidFill>
                <a:cs typeface="Calibri"/>
              </a:rPr>
              <a:t> </a:t>
            </a:r>
            <a:r>
              <a:rPr lang="en-US" sz="1900" spc="20" dirty="0">
                <a:solidFill>
                  <a:schemeClr val="accent4">
                    <a:lumMod val="75000"/>
                  </a:schemeClr>
                </a:solidFill>
                <a:cs typeface="Calibri"/>
              </a:rPr>
              <a:t>(2.5-3 </a:t>
            </a:r>
            <a:r>
              <a:rPr lang="en-US" sz="1900" spc="-15" dirty="0">
                <a:solidFill>
                  <a:schemeClr val="accent4">
                    <a:lumMod val="75000"/>
                  </a:schemeClr>
                </a:solidFill>
                <a:cs typeface="Calibri"/>
              </a:rPr>
              <a:t>in) </a:t>
            </a:r>
            <a:r>
              <a:rPr lang="en-US" sz="1900" spc="10" dirty="0">
                <a:cs typeface="Calibri"/>
              </a:rPr>
              <a:t>from </a:t>
            </a:r>
            <a:r>
              <a:rPr lang="en-US" sz="1900" spc="-15" dirty="0">
                <a:cs typeface="Calibri"/>
              </a:rPr>
              <a:t>sternum.</a:t>
            </a:r>
            <a:endParaRPr lang="en-US" sz="1900" dirty="0">
              <a:cs typeface="Calibri"/>
            </a:endParaRPr>
          </a:p>
          <a:p>
            <a:pPr marL="12700">
              <a:lnSpc>
                <a:spcPts val="2790"/>
              </a:lnSpc>
              <a:spcBef>
                <a:spcPts val="20"/>
              </a:spcBef>
              <a:buClr>
                <a:srgbClr val="EAAC35"/>
              </a:buClr>
              <a:buSzPct val="79166"/>
              <a:tabLst>
                <a:tab pos="381000" algn="l"/>
              </a:tabLst>
            </a:pPr>
            <a:r>
              <a:rPr lang="en-US" sz="2400" b="1" dirty="0">
                <a:cs typeface="Calibri"/>
              </a:rPr>
              <a:t>Tricuspid</a:t>
            </a:r>
            <a:r>
              <a:rPr lang="en-US" sz="2400" b="1" spc="-200" dirty="0">
                <a:cs typeface="Calibri"/>
              </a:rPr>
              <a:t> </a:t>
            </a:r>
            <a:r>
              <a:rPr lang="en-US" sz="2400" b="1" spc="10" dirty="0">
                <a:cs typeface="Calibri"/>
              </a:rPr>
              <a:t>area:</a:t>
            </a:r>
            <a:endParaRPr lang="en-US" sz="2400" dirty="0">
              <a:cs typeface="Calibri"/>
            </a:endParaRPr>
          </a:p>
          <a:p>
            <a:pPr marL="711200" marR="319405" lvl="1" indent="-342900">
              <a:lnSpc>
                <a:spcPts val="1900"/>
              </a:lnSpc>
              <a:spcBef>
                <a:spcPts val="290"/>
              </a:spcBef>
              <a:buClr>
                <a:schemeClr val="tx1"/>
              </a:buClr>
              <a:buSzPct val="140000"/>
              <a:buFont typeface="Arial" panose="020B0604020202020204" pitchFamily="34" charset="0"/>
              <a:buChar char="•"/>
              <a:tabLst>
                <a:tab pos="634365" algn="l"/>
                <a:tab pos="635000" algn="l"/>
              </a:tabLst>
            </a:pPr>
            <a:r>
              <a:rPr lang="en-US" sz="1900" spc="-15" dirty="0">
                <a:cs typeface="Calibri"/>
              </a:rPr>
              <a:t>lower </a:t>
            </a:r>
            <a:r>
              <a:rPr lang="en-US" sz="1900" spc="5" dirty="0">
                <a:cs typeface="Calibri"/>
              </a:rPr>
              <a:t>part </a:t>
            </a:r>
            <a:r>
              <a:rPr lang="en-US" sz="1900" spc="-5" dirty="0">
                <a:cs typeface="Calibri"/>
              </a:rPr>
              <a:t>of </a:t>
            </a:r>
            <a:r>
              <a:rPr lang="en-US" sz="1900" spc="-15" dirty="0">
                <a:cs typeface="Calibri"/>
              </a:rPr>
              <a:t>sternum </a:t>
            </a:r>
            <a:r>
              <a:rPr lang="en-US" sz="1900" dirty="0">
                <a:cs typeface="Calibri"/>
              </a:rPr>
              <a:t>towards</a:t>
            </a:r>
            <a:r>
              <a:rPr lang="en-US" sz="1900" spc="-125" dirty="0">
                <a:cs typeface="Calibri"/>
              </a:rPr>
              <a:t> </a:t>
            </a:r>
            <a:r>
              <a:rPr lang="en-US" sz="1900" spc="-35" dirty="0">
                <a:cs typeface="Calibri"/>
              </a:rPr>
              <a:t>Rt  </a:t>
            </a:r>
            <a:r>
              <a:rPr lang="en-US" sz="1900" spc="-30" dirty="0">
                <a:cs typeface="Calibri"/>
              </a:rPr>
              <a:t>side.</a:t>
            </a:r>
            <a:endParaRPr lang="en-US" sz="1900" dirty="0">
              <a:cs typeface="Calibri"/>
            </a:endParaRPr>
          </a:p>
          <a:p>
            <a:r>
              <a:rPr lang="en-US" dirty="0"/>
              <a:t> </a:t>
            </a:r>
          </a:p>
        </p:txBody>
      </p:sp>
      <p:sp>
        <p:nvSpPr>
          <p:cNvPr id="7" name="object 12"/>
          <p:cNvSpPr/>
          <p:nvPr/>
        </p:nvSpPr>
        <p:spPr>
          <a:xfrm>
            <a:off x="6808529" y="1772816"/>
            <a:ext cx="4476879" cy="3726770"/>
          </a:xfrm>
          <a:prstGeom prst="rect">
            <a:avLst/>
          </a:prstGeom>
          <a:blipFill>
            <a:blip r:embed="rId2" cstate="print"/>
            <a:stretch>
              <a:fillRect/>
            </a:stretch>
          </a:blipFill>
        </p:spPr>
        <p:txBody>
          <a:bodyPr wrap="square" lIns="0" tIns="0" rIns="0" bIns="0" rtlCol="0"/>
          <a:lstStyle/>
          <a:p>
            <a:endParaRPr/>
          </a:p>
        </p:txBody>
      </p:sp>
      <p:pic>
        <p:nvPicPr>
          <p:cNvPr id="8"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1038" y="-27384"/>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0295451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3200"/>
              <a:t>Normal Heart </a:t>
            </a:r>
            <a:r>
              <a:rPr lang="en-US" sz="3200" dirty="0"/>
              <a:t>S</a:t>
            </a:r>
            <a:r>
              <a:rPr lang="en-US" sz="3200"/>
              <a:t>ounds</a:t>
            </a:r>
            <a:endParaRPr lang="en-US" sz="3200"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pPr/>
              <a:t>38</a:t>
            </a:fld>
            <a:endParaRPr lang="en-US" dirty="0"/>
          </a:p>
        </p:txBody>
      </p:sp>
      <p:graphicFrame>
        <p:nvGraphicFramePr>
          <p:cNvPr id="8" name="جدول 7"/>
          <p:cNvGraphicFramePr>
            <a:graphicFrameLocks noGrp="1"/>
          </p:cNvGraphicFramePr>
          <p:nvPr>
            <p:extLst>
              <p:ext uri="{D42A27DB-BD31-4B8C-83A1-F6EECF244321}">
                <p14:modId xmlns:p14="http://schemas.microsoft.com/office/powerpoint/2010/main" val="1376516012"/>
              </p:ext>
            </p:extLst>
          </p:nvPr>
        </p:nvGraphicFramePr>
        <p:xfrm>
          <a:off x="685926" y="3239859"/>
          <a:ext cx="10988688" cy="2969717"/>
        </p:xfrm>
        <a:graphic>
          <a:graphicData uri="http://schemas.openxmlformats.org/drawingml/2006/table">
            <a:tbl>
              <a:tblPr firstRow="1" bandRow="1">
                <a:tableStyleId>{5940675A-B579-460E-94D1-54222C63F5DA}</a:tableStyleId>
              </a:tblPr>
              <a:tblGrid>
                <a:gridCol w="5653619">
                  <a:extLst>
                    <a:ext uri="{9D8B030D-6E8A-4147-A177-3AD203B41FA5}">
                      <a16:colId xmlns:a16="http://schemas.microsoft.com/office/drawing/2014/main" val="430035784"/>
                    </a:ext>
                  </a:extLst>
                </a:gridCol>
                <a:gridCol w="5335069">
                  <a:extLst>
                    <a:ext uri="{9D8B030D-6E8A-4147-A177-3AD203B41FA5}">
                      <a16:colId xmlns:a16="http://schemas.microsoft.com/office/drawing/2014/main" val="3697640894"/>
                    </a:ext>
                  </a:extLst>
                </a:gridCol>
              </a:tblGrid>
              <a:tr h="552955">
                <a:tc>
                  <a:txBody>
                    <a:bodyPr/>
                    <a:lstStyle/>
                    <a:p>
                      <a:pPr algn="ctr"/>
                      <a:r>
                        <a:rPr lang="en-US" sz="3200" dirty="0">
                          <a:solidFill>
                            <a:srgbClr val="00B0F0"/>
                          </a:solidFill>
                        </a:rPr>
                        <a:t>S1</a:t>
                      </a:r>
                    </a:p>
                  </a:txBody>
                  <a:tcPr>
                    <a:lnB w="12700" cap="flat" cmpd="sng" algn="ctr">
                      <a:solidFill>
                        <a:srgbClr val="00B0F0"/>
                      </a:solidFill>
                      <a:prstDash val="solid"/>
                      <a:round/>
                      <a:headEnd type="none" w="med" len="med"/>
                      <a:tailEnd type="none" w="med" len="med"/>
                    </a:lnB>
                  </a:tcPr>
                </a:tc>
                <a:tc>
                  <a:txBody>
                    <a:bodyPr/>
                    <a:lstStyle/>
                    <a:p>
                      <a:pPr algn="ctr"/>
                      <a:r>
                        <a:rPr lang="en-US" sz="3200" dirty="0">
                          <a:solidFill>
                            <a:srgbClr val="FF40FC"/>
                          </a:solidFill>
                        </a:rPr>
                        <a:t>S2</a:t>
                      </a:r>
                    </a:p>
                  </a:txBody>
                  <a:tcPr>
                    <a:lnB w="12700" cap="flat" cmpd="sng" algn="ctr">
                      <a:solidFill>
                        <a:srgbClr val="FF40FC"/>
                      </a:solidFill>
                      <a:prstDash val="solid"/>
                      <a:round/>
                      <a:headEnd type="none" w="med" len="med"/>
                      <a:tailEnd type="none" w="med" len="med"/>
                    </a:lnB>
                  </a:tcPr>
                </a:tc>
                <a:extLst>
                  <a:ext uri="{0D108BD9-81ED-4DB2-BD59-A6C34878D82A}">
                    <a16:rowId xmlns:a16="http://schemas.microsoft.com/office/drawing/2014/main" val="1940719012"/>
                  </a:ext>
                </a:extLst>
              </a:tr>
              <a:tr h="2390597">
                <a:tc>
                  <a:txBody>
                    <a:bodyPr/>
                    <a:lstStyle/>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dirty="0">
                          <a:solidFill>
                            <a:schemeClr val="accent1">
                              <a:lumMod val="50000"/>
                            </a:schemeClr>
                          </a:solidFill>
                        </a:rPr>
                        <a:t>Due </a:t>
                      </a:r>
                      <a:r>
                        <a:rPr lang="en-US" sz="1600" spc="15" dirty="0">
                          <a:solidFill>
                            <a:schemeClr val="accent1">
                              <a:lumMod val="50000"/>
                            </a:schemeClr>
                          </a:solidFill>
                        </a:rPr>
                        <a:t>to </a:t>
                      </a:r>
                      <a:r>
                        <a:rPr lang="en-US" sz="1600" spc="10" dirty="0">
                          <a:solidFill>
                            <a:schemeClr val="accent1">
                              <a:lumMod val="50000"/>
                            </a:schemeClr>
                          </a:solidFill>
                        </a:rPr>
                        <a:t>closure </a:t>
                      </a:r>
                      <a:r>
                        <a:rPr lang="en-US" sz="1600" spc="20" dirty="0">
                          <a:solidFill>
                            <a:schemeClr val="accent1">
                              <a:lumMod val="50000"/>
                            </a:schemeClr>
                          </a:solidFill>
                        </a:rPr>
                        <a:t>of </a:t>
                      </a:r>
                      <a:r>
                        <a:rPr lang="en-US" sz="1600" spc="25" dirty="0">
                          <a:solidFill>
                            <a:schemeClr val="accent1">
                              <a:lumMod val="50000"/>
                            </a:schemeClr>
                          </a:solidFill>
                        </a:rPr>
                        <a:t>the</a:t>
                      </a:r>
                      <a:r>
                        <a:rPr lang="en-US" sz="1600" spc="-325" dirty="0">
                          <a:solidFill>
                            <a:schemeClr val="accent1">
                              <a:lumMod val="50000"/>
                            </a:schemeClr>
                          </a:solidFill>
                        </a:rPr>
                        <a:t> </a:t>
                      </a:r>
                      <a:r>
                        <a:rPr lang="en-US" sz="1600" spc="-65" dirty="0">
                          <a:solidFill>
                            <a:schemeClr val="accent1">
                              <a:lumMod val="50000"/>
                            </a:schemeClr>
                          </a:solidFill>
                        </a:rPr>
                        <a:t>AV- </a:t>
                      </a:r>
                      <a:r>
                        <a:rPr lang="en-US" sz="1600" dirty="0">
                          <a:solidFill>
                            <a:schemeClr val="accent1">
                              <a:lumMod val="50000"/>
                            </a:schemeClr>
                          </a:solidFill>
                        </a:rPr>
                        <a:t>vs.</a:t>
                      </a:r>
                    </a:p>
                    <a:p>
                      <a:pPr marL="298450" marR="5080" indent="-285750">
                        <a:lnSpc>
                          <a:spcPct val="116700"/>
                        </a:lnSpc>
                        <a:spcBef>
                          <a:spcPts val="100"/>
                        </a:spcBef>
                        <a:buFont typeface="Arial" panose="020B0604020202020204" pitchFamily="34" charset="0"/>
                        <a:buChar char="•"/>
                      </a:pPr>
                      <a:r>
                        <a:rPr lang="en-US" sz="1600" spc="5" dirty="0">
                          <a:solidFill>
                            <a:schemeClr val="accent1">
                              <a:lumMod val="50000"/>
                            </a:schemeClr>
                          </a:solidFill>
                        </a:rPr>
                        <a:t>Recorded</a:t>
                      </a:r>
                      <a:r>
                        <a:rPr lang="en-US" sz="1600" spc="-110" dirty="0">
                          <a:solidFill>
                            <a:schemeClr val="accent1">
                              <a:lumMod val="50000"/>
                            </a:schemeClr>
                          </a:solidFill>
                        </a:rPr>
                        <a:t> </a:t>
                      </a:r>
                      <a:r>
                        <a:rPr lang="en-US" sz="1600" spc="20" dirty="0">
                          <a:solidFill>
                            <a:schemeClr val="accent1">
                              <a:lumMod val="50000"/>
                            </a:schemeClr>
                          </a:solidFill>
                        </a:rPr>
                        <a:t>at</a:t>
                      </a:r>
                      <a:r>
                        <a:rPr lang="en-US" sz="1600" spc="-130" dirty="0">
                          <a:solidFill>
                            <a:schemeClr val="accent1">
                              <a:lumMod val="50000"/>
                            </a:schemeClr>
                          </a:solidFill>
                        </a:rPr>
                        <a:t> </a:t>
                      </a:r>
                      <a:r>
                        <a:rPr lang="en-US" sz="1600" spc="25" dirty="0">
                          <a:solidFill>
                            <a:schemeClr val="accent1">
                              <a:lumMod val="50000"/>
                            </a:schemeClr>
                          </a:solidFill>
                        </a:rPr>
                        <a:t>the</a:t>
                      </a:r>
                      <a:r>
                        <a:rPr lang="en-US" sz="1600" spc="-55" dirty="0">
                          <a:solidFill>
                            <a:schemeClr val="accent1">
                              <a:lumMod val="50000"/>
                            </a:schemeClr>
                          </a:solidFill>
                        </a:rPr>
                        <a:t> </a:t>
                      </a:r>
                      <a:r>
                        <a:rPr lang="en-US" sz="1600" spc="20" dirty="0">
                          <a:solidFill>
                            <a:schemeClr val="accent1">
                              <a:lumMod val="50000"/>
                            </a:schemeClr>
                          </a:solidFill>
                        </a:rPr>
                        <a:t>beginning</a:t>
                      </a:r>
                      <a:r>
                        <a:rPr lang="en-US" sz="1600" spc="-200" dirty="0">
                          <a:solidFill>
                            <a:schemeClr val="accent1">
                              <a:lumMod val="50000"/>
                            </a:schemeClr>
                          </a:solidFill>
                        </a:rPr>
                        <a:t> </a:t>
                      </a:r>
                      <a:r>
                        <a:rPr lang="en-US" sz="1600" spc="20" dirty="0">
                          <a:solidFill>
                            <a:schemeClr val="accent1">
                              <a:lumMod val="50000"/>
                            </a:schemeClr>
                          </a:solidFill>
                        </a:rPr>
                        <a:t>of</a:t>
                      </a:r>
                      <a:r>
                        <a:rPr lang="en-US" sz="1600" spc="-70" dirty="0">
                          <a:solidFill>
                            <a:schemeClr val="accent1">
                              <a:lumMod val="50000"/>
                            </a:schemeClr>
                          </a:solidFill>
                        </a:rPr>
                        <a:t> </a:t>
                      </a:r>
                      <a:r>
                        <a:rPr lang="en-US" sz="1600" spc="25" dirty="0">
                          <a:solidFill>
                            <a:schemeClr val="accent1">
                              <a:lumMod val="50000"/>
                            </a:schemeClr>
                          </a:solidFill>
                        </a:rPr>
                        <a:t>the</a:t>
                      </a:r>
                      <a:r>
                        <a:rPr lang="en-US" sz="1600" spc="-155" dirty="0">
                          <a:solidFill>
                            <a:schemeClr val="accent1">
                              <a:lumMod val="50000"/>
                            </a:schemeClr>
                          </a:solidFill>
                        </a:rPr>
                        <a:t> </a:t>
                      </a:r>
                      <a:r>
                        <a:rPr lang="en-US" sz="1600" spc="20" dirty="0">
                          <a:solidFill>
                            <a:schemeClr val="accent1">
                              <a:lumMod val="50000"/>
                            </a:schemeClr>
                          </a:solidFill>
                        </a:rPr>
                        <a:t> ‘isovolumetric</a:t>
                      </a:r>
                      <a:r>
                        <a:rPr lang="en-US" sz="1600" spc="-204" dirty="0">
                          <a:solidFill>
                            <a:schemeClr val="accent1">
                              <a:lumMod val="50000"/>
                            </a:schemeClr>
                          </a:solidFill>
                        </a:rPr>
                        <a:t> </a:t>
                      </a:r>
                      <a:r>
                        <a:rPr lang="en-US" sz="1600" spc="5" dirty="0">
                          <a:solidFill>
                            <a:schemeClr val="accent1">
                              <a:lumMod val="50000"/>
                            </a:schemeClr>
                          </a:solidFill>
                        </a:rPr>
                        <a:t>contraction</a:t>
                      </a:r>
                      <a:r>
                        <a:rPr lang="en-US" sz="1600" spc="-110" dirty="0">
                          <a:solidFill>
                            <a:schemeClr val="accent1">
                              <a:lumMod val="50000"/>
                            </a:schemeClr>
                          </a:solidFill>
                        </a:rPr>
                        <a:t> </a:t>
                      </a:r>
                      <a:r>
                        <a:rPr lang="en-US" sz="1600" spc="-10" dirty="0">
                          <a:solidFill>
                            <a:schemeClr val="accent1">
                              <a:lumMod val="50000"/>
                            </a:schemeClr>
                          </a:solidFill>
                        </a:rPr>
                        <a:t>phase.’</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5" dirty="0">
                          <a:solidFill>
                            <a:schemeClr val="accent1">
                              <a:lumMod val="50000"/>
                            </a:schemeClr>
                          </a:solidFill>
                        </a:rPr>
                        <a:t>It</a:t>
                      </a:r>
                      <a:r>
                        <a:rPr lang="en-US" sz="1600" spc="-30" dirty="0">
                          <a:solidFill>
                            <a:schemeClr val="accent1">
                              <a:lumMod val="50000"/>
                            </a:schemeClr>
                          </a:solidFill>
                        </a:rPr>
                        <a:t> </a:t>
                      </a:r>
                      <a:r>
                        <a:rPr lang="en-US" sz="1600" spc="5" dirty="0">
                          <a:solidFill>
                            <a:schemeClr val="accent1">
                              <a:lumMod val="50000"/>
                            </a:schemeClr>
                          </a:solidFill>
                        </a:rPr>
                        <a:t>marks</a:t>
                      </a:r>
                      <a:r>
                        <a:rPr lang="en-US" sz="1600" spc="-40" dirty="0">
                          <a:solidFill>
                            <a:schemeClr val="accent1">
                              <a:lumMod val="50000"/>
                            </a:schemeClr>
                          </a:solidFill>
                        </a:rPr>
                        <a:t> </a:t>
                      </a:r>
                      <a:r>
                        <a:rPr lang="en-US" sz="1600" spc="20" dirty="0">
                          <a:solidFill>
                            <a:schemeClr val="accent1">
                              <a:lumMod val="50000"/>
                            </a:schemeClr>
                          </a:solidFill>
                        </a:rPr>
                        <a:t>beginning</a:t>
                      </a:r>
                      <a:r>
                        <a:rPr lang="en-US" sz="1600" spc="-200" dirty="0">
                          <a:solidFill>
                            <a:schemeClr val="accent1">
                              <a:lumMod val="50000"/>
                            </a:schemeClr>
                          </a:solidFill>
                        </a:rPr>
                        <a:t> </a:t>
                      </a:r>
                      <a:r>
                        <a:rPr lang="en-US" sz="1600" spc="20" dirty="0">
                          <a:solidFill>
                            <a:schemeClr val="accent1">
                              <a:lumMod val="50000"/>
                            </a:schemeClr>
                          </a:solidFill>
                        </a:rPr>
                        <a:t>of</a:t>
                      </a:r>
                      <a:r>
                        <a:rPr lang="en-US" sz="1600" spc="-70" dirty="0">
                          <a:solidFill>
                            <a:schemeClr val="accent1">
                              <a:lumMod val="50000"/>
                            </a:schemeClr>
                          </a:solidFill>
                        </a:rPr>
                        <a:t> </a:t>
                      </a:r>
                      <a:r>
                        <a:rPr lang="en-US" sz="1600" spc="15" dirty="0">
                          <a:solidFill>
                            <a:schemeClr val="accent1">
                              <a:lumMod val="50000"/>
                            </a:schemeClr>
                          </a:solidFill>
                        </a:rPr>
                        <a:t>ventricular</a:t>
                      </a:r>
                      <a:r>
                        <a:rPr lang="en-US" sz="1600" spc="-155" dirty="0">
                          <a:solidFill>
                            <a:schemeClr val="accent1">
                              <a:lumMod val="50000"/>
                            </a:schemeClr>
                          </a:solidFill>
                        </a:rPr>
                        <a:t> </a:t>
                      </a:r>
                      <a:r>
                        <a:rPr lang="en-US" sz="1600" spc="15" dirty="0">
                          <a:solidFill>
                            <a:schemeClr val="accent1">
                              <a:lumMod val="50000"/>
                            </a:schemeClr>
                          </a:solidFill>
                        </a:rPr>
                        <a:t>systole.</a:t>
                      </a:r>
                      <a:endParaRPr lang="en-US" sz="1600" dirty="0">
                        <a:solidFill>
                          <a:schemeClr val="accent1">
                            <a:lumMod val="50000"/>
                          </a:schemeClr>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10" dirty="0">
                          <a:solidFill>
                            <a:schemeClr val="accent1">
                              <a:lumMod val="50000"/>
                            </a:schemeClr>
                          </a:solidFill>
                        </a:rPr>
                        <a:t>Long </a:t>
                      </a:r>
                      <a:r>
                        <a:rPr lang="en-US" sz="1600" spc="20" dirty="0">
                          <a:solidFill>
                            <a:schemeClr val="accent1">
                              <a:lumMod val="50000"/>
                            </a:schemeClr>
                          </a:solidFill>
                        </a:rPr>
                        <a:t>in </a:t>
                      </a:r>
                      <a:r>
                        <a:rPr lang="en-US" sz="1600" spc="30" dirty="0">
                          <a:solidFill>
                            <a:schemeClr val="accent1">
                              <a:lumMod val="50000"/>
                            </a:schemeClr>
                          </a:solidFill>
                        </a:rPr>
                        <a:t>duration </a:t>
                      </a:r>
                      <a:r>
                        <a:rPr lang="en-US" sz="1600" spc="-10" dirty="0">
                          <a:solidFill>
                            <a:schemeClr val="accent4">
                              <a:lumMod val="75000"/>
                            </a:schemeClr>
                          </a:solidFill>
                        </a:rPr>
                        <a:t>0.15</a:t>
                      </a:r>
                      <a:r>
                        <a:rPr lang="en-US" sz="1600" spc="-10" dirty="0">
                          <a:solidFill>
                            <a:schemeClr val="accent1">
                              <a:lumMod val="50000"/>
                            </a:schemeClr>
                          </a:solidFill>
                        </a:rPr>
                        <a:t>sec.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10" dirty="0">
                          <a:solidFill>
                            <a:schemeClr val="accent1">
                              <a:lumMod val="50000"/>
                            </a:schemeClr>
                          </a:solidFill>
                        </a:rPr>
                        <a:t>o</a:t>
                      </a:r>
                      <a:r>
                        <a:rPr lang="en-US" sz="1600" spc="-15" dirty="0">
                          <a:solidFill>
                            <a:schemeClr val="accent1">
                              <a:lumMod val="50000"/>
                            </a:schemeClr>
                          </a:solidFill>
                        </a:rPr>
                        <a:t>f </a:t>
                      </a:r>
                      <a:r>
                        <a:rPr lang="en-US" sz="1600" spc="25" dirty="0">
                          <a:solidFill>
                            <a:schemeClr val="accent1">
                              <a:lumMod val="50000"/>
                            </a:schemeClr>
                          </a:solidFill>
                        </a:rPr>
                        <a:t>low </a:t>
                      </a:r>
                      <a:r>
                        <a:rPr lang="en-US" sz="1600" spc="10" dirty="0">
                          <a:solidFill>
                            <a:schemeClr val="accent1">
                              <a:lumMod val="50000"/>
                            </a:schemeClr>
                          </a:solidFill>
                        </a:rPr>
                        <a:t>pitch </a:t>
                      </a:r>
                      <a:r>
                        <a:rPr lang="en-US" sz="1600" spc="-10" dirty="0">
                          <a:solidFill>
                            <a:schemeClr val="accent1">
                              <a:lumMod val="50000"/>
                            </a:schemeClr>
                          </a:solidFill>
                        </a:rPr>
                        <a:t>(LUB) </a:t>
                      </a:r>
                      <a:r>
                        <a:rPr lang="en-US" sz="1600" spc="-5" dirty="0">
                          <a:solidFill>
                            <a:schemeClr val="accent1">
                              <a:lumMod val="50000"/>
                            </a:schemeClr>
                          </a:solidFill>
                        </a:rPr>
                        <a:t>..</a:t>
                      </a:r>
                      <a:r>
                        <a:rPr lang="en-US" sz="1600" spc="-220" dirty="0">
                          <a:solidFill>
                            <a:schemeClr val="accent1">
                              <a:lumMod val="50000"/>
                            </a:schemeClr>
                          </a:solidFill>
                        </a:rPr>
                        <a:t> </a:t>
                      </a:r>
                      <a:r>
                        <a:rPr lang="en-US" sz="1600" spc="15" dirty="0">
                          <a:solidFill>
                            <a:schemeClr val="accent1">
                              <a:lumMod val="50000"/>
                            </a:schemeClr>
                          </a:solidFill>
                        </a:rPr>
                        <a:t>Loud.</a:t>
                      </a:r>
                      <a:endParaRPr lang="en-US" sz="1600" dirty="0">
                        <a:solidFill>
                          <a:schemeClr val="accent1">
                            <a:lumMod val="50000"/>
                          </a:schemeClr>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15" dirty="0">
                          <a:solidFill>
                            <a:schemeClr val="accent4">
                              <a:lumMod val="75000"/>
                            </a:schemeClr>
                          </a:solidFill>
                        </a:rPr>
                        <a:t>25-35</a:t>
                      </a:r>
                      <a:r>
                        <a:rPr lang="en-US" sz="1600" spc="-50" dirty="0">
                          <a:solidFill>
                            <a:schemeClr val="accent1">
                              <a:lumMod val="50000"/>
                            </a:schemeClr>
                          </a:solidFill>
                        </a:rPr>
                        <a:t> </a:t>
                      </a:r>
                      <a:r>
                        <a:rPr lang="en-US" sz="1600" spc="-15" dirty="0">
                          <a:solidFill>
                            <a:schemeClr val="accent1">
                              <a:lumMod val="50000"/>
                            </a:schemeClr>
                          </a:solidFill>
                        </a:rPr>
                        <a:t>Hz.</a:t>
                      </a:r>
                      <a:endParaRPr lang="en-US" sz="1600" dirty="0">
                        <a:solidFill>
                          <a:schemeClr val="accent1">
                            <a:lumMod val="50000"/>
                          </a:schemeClr>
                        </a:solidFil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600" spc="5" dirty="0">
                          <a:solidFill>
                            <a:schemeClr val="accent1">
                              <a:lumMod val="50000"/>
                            </a:schemeClr>
                          </a:solidFill>
                        </a:rPr>
                        <a:t>Best</a:t>
                      </a:r>
                      <a:r>
                        <a:rPr lang="en-US" sz="1600" spc="-40" dirty="0">
                          <a:solidFill>
                            <a:schemeClr val="accent1">
                              <a:lumMod val="50000"/>
                            </a:schemeClr>
                          </a:solidFill>
                        </a:rPr>
                        <a:t> </a:t>
                      </a:r>
                      <a:r>
                        <a:rPr lang="en-US" sz="1600" spc="15" dirty="0">
                          <a:solidFill>
                            <a:schemeClr val="accent1">
                              <a:lumMod val="50000"/>
                            </a:schemeClr>
                          </a:solidFill>
                        </a:rPr>
                        <a:t>heard</a:t>
                      </a:r>
                      <a:r>
                        <a:rPr lang="en-US" sz="1600" spc="-114" dirty="0">
                          <a:solidFill>
                            <a:schemeClr val="accent1">
                              <a:lumMod val="50000"/>
                            </a:schemeClr>
                          </a:solidFill>
                        </a:rPr>
                        <a:t> </a:t>
                      </a:r>
                      <a:r>
                        <a:rPr lang="en-US" sz="1600" spc="20" dirty="0">
                          <a:solidFill>
                            <a:schemeClr val="accent1">
                              <a:lumMod val="50000"/>
                            </a:schemeClr>
                          </a:solidFill>
                        </a:rPr>
                        <a:t>at</a:t>
                      </a:r>
                      <a:r>
                        <a:rPr lang="en-US" sz="1600" spc="-135" dirty="0">
                          <a:solidFill>
                            <a:schemeClr val="accent1">
                              <a:lumMod val="50000"/>
                            </a:schemeClr>
                          </a:solidFill>
                        </a:rPr>
                        <a:t> </a:t>
                      </a:r>
                      <a:r>
                        <a:rPr lang="en-US" sz="1600" spc="15" dirty="0">
                          <a:solidFill>
                            <a:schemeClr val="accent1">
                              <a:lumMod val="50000"/>
                            </a:schemeClr>
                          </a:solidFill>
                        </a:rPr>
                        <a:t>Mitral</a:t>
                      </a:r>
                      <a:r>
                        <a:rPr lang="en-US" sz="1600" spc="-125" dirty="0">
                          <a:solidFill>
                            <a:schemeClr val="accent1">
                              <a:lumMod val="50000"/>
                            </a:schemeClr>
                          </a:solidFill>
                        </a:rPr>
                        <a:t> </a:t>
                      </a:r>
                      <a:r>
                        <a:rPr lang="en-US" sz="1600" dirty="0">
                          <a:solidFill>
                            <a:schemeClr val="accent1">
                              <a:lumMod val="50000"/>
                            </a:schemeClr>
                          </a:solidFill>
                        </a:rPr>
                        <a:t>&amp;</a:t>
                      </a:r>
                      <a:r>
                        <a:rPr lang="en-US" sz="1600" spc="-35" dirty="0">
                          <a:solidFill>
                            <a:schemeClr val="accent1">
                              <a:lumMod val="50000"/>
                            </a:schemeClr>
                          </a:solidFill>
                        </a:rPr>
                        <a:t> </a:t>
                      </a:r>
                      <a:r>
                        <a:rPr lang="en-US" sz="1600" spc="5" dirty="0">
                          <a:solidFill>
                            <a:schemeClr val="accent1">
                              <a:lumMod val="50000"/>
                            </a:schemeClr>
                          </a:solidFill>
                        </a:rPr>
                        <a:t>Tricuspid</a:t>
                      </a:r>
                      <a:r>
                        <a:rPr lang="en-US" sz="1600" spc="-114" dirty="0">
                          <a:solidFill>
                            <a:schemeClr val="accent1">
                              <a:lumMod val="50000"/>
                            </a:schemeClr>
                          </a:solidFill>
                        </a:rPr>
                        <a:t> </a:t>
                      </a:r>
                      <a:r>
                        <a:rPr lang="en-US" sz="1600" spc="15" dirty="0">
                          <a:solidFill>
                            <a:schemeClr val="accent1">
                              <a:lumMod val="50000"/>
                            </a:schemeClr>
                          </a:solidFill>
                        </a:rPr>
                        <a:t>areas.</a:t>
                      </a:r>
                      <a:endParaRPr lang="en-US" sz="1600" dirty="0">
                        <a:solidFill>
                          <a:schemeClr val="accent1">
                            <a:lumMod val="50000"/>
                          </a:schemeClr>
                        </a:solidFill>
                      </a:endParaRPr>
                    </a:p>
                    <a:p>
                      <a:endParaRPr lang="en-US" sz="1600" dirty="0">
                        <a:solidFill>
                          <a:schemeClr val="accent1">
                            <a:lumMod val="50000"/>
                          </a:schemeClr>
                        </a:solidFill>
                      </a:endParaRPr>
                    </a:p>
                  </a:txBody>
                  <a:tcPr>
                    <a:lnT w="12700" cap="flat" cmpd="sng" algn="ctr">
                      <a:solidFill>
                        <a:srgbClr val="00B0F0"/>
                      </a:solidFill>
                      <a:prstDash val="solid"/>
                      <a:round/>
                      <a:headEnd type="none" w="med" len="med"/>
                      <a:tailEnd type="none" w="med" len="med"/>
                    </a:lnT>
                  </a:tcPr>
                </a:tc>
                <a:tc>
                  <a:txBody>
                    <a:bodyPr/>
                    <a:lstStyle/>
                    <a:p>
                      <a:pPr marL="12700">
                        <a:lnSpc>
                          <a:spcPct val="100000"/>
                        </a:lnSpc>
                      </a:pPr>
                      <a:r>
                        <a:rPr lang="en-US" sz="1600" spc="25" dirty="0">
                          <a:solidFill>
                            <a:schemeClr val="accent1">
                              <a:lumMod val="50000"/>
                            </a:schemeClr>
                          </a:solidFill>
                          <a:latin typeface="+mn-lt"/>
                          <a:cs typeface="Calibri"/>
                        </a:rPr>
                        <a:t>Due</a:t>
                      </a:r>
                      <a:r>
                        <a:rPr lang="en-US" sz="1600" spc="-110" dirty="0">
                          <a:solidFill>
                            <a:schemeClr val="accent1">
                              <a:lumMod val="50000"/>
                            </a:schemeClr>
                          </a:solidFill>
                          <a:latin typeface="+mn-lt"/>
                          <a:cs typeface="Calibri"/>
                        </a:rPr>
                        <a:t> </a:t>
                      </a:r>
                      <a:r>
                        <a:rPr lang="en-US" sz="1600" spc="-20" dirty="0">
                          <a:solidFill>
                            <a:schemeClr val="accent1">
                              <a:lumMod val="50000"/>
                            </a:schemeClr>
                          </a:solidFill>
                          <a:latin typeface="+mn-lt"/>
                          <a:cs typeface="Calibri"/>
                        </a:rPr>
                        <a:t>to</a:t>
                      </a:r>
                      <a:r>
                        <a:rPr lang="en-US" sz="1600" spc="25" dirty="0">
                          <a:solidFill>
                            <a:schemeClr val="accent1">
                              <a:lumMod val="50000"/>
                            </a:schemeClr>
                          </a:solidFill>
                          <a:latin typeface="+mn-lt"/>
                          <a:cs typeface="Calibri"/>
                        </a:rPr>
                        <a:t> </a:t>
                      </a:r>
                      <a:r>
                        <a:rPr lang="en-US" sz="1600" spc="15" dirty="0">
                          <a:solidFill>
                            <a:schemeClr val="accent1">
                              <a:lumMod val="50000"/>
                            </a:schemeClr>
                          </a:solidFill>
                          <a:latin typeface="+mn-lt"/>
                          <a:cs typeface="Calibri"/>
                        </a:rPr>
                        <a:t>closure</a:t>
                      </a:r>
                      <a:r>
                        <a:rPr lang="en-US" sz="1600" spc="-204" dirty="0">
                          <a:solidFill>
                            <a:schemeClr val="accent1">
                              <a:lumMod val="50000"/>
                            </a:schemeClr>
                          </a:solidFill>
                          <a:latin typeface="+mn-lt"/>
                          <a:cs typeface="Calibri"/>
                        </a:rPr>
                        <a:t> </a:t>
                      </a:r>
                      <a:r>
                        <a:rPr lang="en-US" sz="1600" spc="15" dirty="0">
                          <a:solidFill>
                            <a:schemeClr val="accent1">
                              <a:lumMod val="50000"/>
                            </a:schemeClr>
                          </a:solidFill>
                          <a:latin typeface="+mn-lt"/>
                          <a:cs typeface="Calibri"/>
                        </a:rPr>
                        <a:t>of </a:t>
                      </a:r>
                      <a:r>
                        <a:rPr lang="en-US" sz="1600" spc="10" dirty="0">
                          <a:solidFill>
                            <a:schemeClr val="accent1">
                              <a:lumMod val="50000"/>
                            </a:schemeClr>
                          </a:solidFill>
                          <a:latin typeface="+mn-lt"/>
                          <a:cs typeface="Calibri"/>
                        </a:rPr>
                        <a:t>semilunar-</a:t>
                      </a:r>
                      <a:r>
                        <a:rPr lang="en-US" sz="1600" spc="-185" dirty="0">
                          <a:solidFill>
                            <a:schemeClr val="accent1">
                              <a:lumMod val="50000"/>
                            </a:schemeClr>
                          </a:solidFill>
                          <a:latin typeface="+mn-lt"/>
                          <a:cs typeface="Calibri"/>
                        </a:rPr>
                        <a:t> </a:t>
                      </a:r>
                      <a:r>
                        <a:rPr lang="en-US" sz="1600" spc="15" dirty="0">
                          <a:solidFill>
                            <a:schemeClr val="accent1">
                              <a:lumMod val="50000"/>
                            </a:schemeClr>
                          </a:solidFill>
                          <a:latin typeface="+mn-lt"/>
                          <a:cs typeface="Calibri"/>
                        </a:rPr>
                        <a:t>vs.</a:t>
                      </a:r>
                      <a:endParaRPr lang="en-US" sz="1600" dirty="0">
                        <a:solidFill>
                          <a:schemeClr val="accent1">
                            <a:lumMod val="50000"/>
                          </a:schemeClr>
                        </a:solidFill>
                        <a:latin typeface="+mn-lt"/>
                        <a:cs typeface="Calibri"/>
                      </a:endParaRPr>
                    </a:p>
                    <a:p>
                      <a:pPr marL="12700" marR="5080">
                        <a:lnSpc>
                          <a:spcPct val="100000"/>
                        </a:lnSpc>
                      </a:pPr>
                      <a:r>
                        <a:rPr lang="en-US" sz="1600" spc="10" dirty="0">
                          <a:solidFill>
                            <a:schemeClr val="accent1">
                              <a:lumMod val="50000"/>
                            </a:schemeClr>
                          </a:solidFill>
                          <a:latin typeface="+mn-lt"/>
                          <a:cs typeface="Calibri"/>
                        </a:rPr>
                        <a:t>Recorded</a:t>
                      </a:r>
                      <a:r>
                        <a:rPr lang="en-US" sz="1600" spc="-155" dirty="0">
                          <a:solidFill>
                            <a:schemeClr val="accent1">
                              <a:lumMod val="50000"/>
                            </a:schemeClr>
                          </a:solidFill>
                          <a:latin typeface="+mn-lt"/>
                          <a:cs typeface="Calibri"/>
                        </a:rPr>
                        <a:t> </a:t>
                      </a:r>
                      <a:r>
                        <a:rPr lang="en-US" sz="1600" spc="20" dirty="0">
                          <a:solidFill>
                            <a:schemeClr val="accent1">
                              <a:lumMod val="50000"/>
                            </a:schemeClr>
                          </a:solidFill>
                          <a:latin typeface="+mn-lt"/>
                          <a:cs typeface="Calibri"/>
                        </a:rPr>
                        <a:t>at</a:t>
                      </a:r>
                      <a:r>
                        <a:rPr lang="en-US" sz="1600" spc="-135" dirty="0">
                          <a:solidFill>
                            <a:schemeClr val="accent1">
                              <a:lumMod val="50000"/>
                            </a:schemeClr>
                          </a:solidFill>
                          <a:latin typeface="+mn-lt"/>
                          <a:cs typeface="Calibri"/>
                        </a:rPr>
                        <a:t> </a:t>
                      </a:r>
                      <a:r>
                        <a:rPr lang="en-US" sz="1600" dirty="0">
                          <a:solidFill>
                            <a:schemeClr val="accent1">
                              <a:lumMod val="50000"/>
                            </a:schemeClr>
                          </a:solidFill>
                          <a:latin typeface="+mn-lt"/>
                          <a:cs typeface="Calibri"/>
                        </a:rPr>
                        <a:t>the</a:t>
                      </a:r>
                      <a:r>
                        <a:rPr lang="en-US" sz="1600" spc="5" dirty="0">
                          <a:solidFill>
                            <a:schemeClr val="accent1">
                              <a:lumMod val="50000"/>
                            </a:schemeClr>
                          </a:solidFill>
                          <a:latin typeface="+mn-lt"/>
                          <a:cs typeface="Calibri"/>
                        </a:rPr>
                        <a:t> </a:t>
                      </a:r>
                      <a:r>
                        <a:rPr lang="en-US" sz="1600" spc="10" dirty="0">
                          <a:solidFill>
                            <a:schemeClr val="accent1">
                              <a:lumMod val="50000"/>
                            </a:schemeClr>
                          </a:solidFill>
                          <a:latin typeface="+mn-lt"/>
                          <a:cs typeface="Calibri"/>
                        </a:rPr>
                        <a:t>beginning</a:t>
                      </a:r>
                      <a:r>
                        <a:rPr lang="en-US" sz="1600" spc="-135" dirty="0">
                          <a:solidFill>
                            <a:schemeClr val="accent1">
                              <a:lumMod val="50000"/>
                            </a:schemeClr>
                          </a:solidFill>
                          <a:latin typeface="+mn-lt"/>
                          <a:cs typeface="Calibri"/>
                        </a:rPr>
                        <a:t> </a:t>
                      </a:r>
                      <a:r>
                        <a:rPr lang="en-US" sz="1600" spc="20" dirty="0">
                          <a:solidFill>
                            <a:schemeClr val="accent1">
                              <a:lumMod val="50000"/>
                            </a:schemeClr>
                          </a:solidFill>
                          <a:latin typeface="+mn-lt"/>
                          <a:cs typeface="Calibri"/>
                        </a:rPr>
                        <a:t>of</a:t>
                      </a:r>
                      <a:r>
                        <a:rPr lang="en-US" sz="1600" spc="-70" dirty="0">
                          <a:solidFill>
                            <a:schemeClr val="accent1">
                              <a:lumMod val="50000"/>
                            </a:schemeClr>
                          </a:solidFill>
                          <a:latin typeface="+mn-lt"/>
                          <a:cs typeface="Calibri"/>
                        </a:rPr>
                        <a:t> </a:t>
                      </a:r>
                      <a:r>
                        <a:rPr lang="en-US" sz="1600" dirty="0">
                          <a:solidFill>
                            <a:schemeClr val="accent1">
                              <a:lumMod val="50000"/>
                            </a:schemeClr>
                          </a:solidFill>
                          <a:latin typeface="+mn-lt"/>
                          <a:cs typeface="Calibri"/>
                        </a:rPr>
                        <a:t>the</a:t>
                      </a:r>
                      <a:r>
                        <a:rPr lang="en-US" sz="1600" spc="5" dirty="0">
                          <a:solidFill>
                            <a:schemeClr val="accent1">
                              <a:lumMod val="50000"/>
                            </a:schemeClr>
                          </a:solidFill>
                          <a:latin typeface="+mn-lt"/>
                          <a:cs typeface="Calibri"/>
                        </a:rPr>
                        <a:t> ‘isovolumetric</a:t>
                      </a:r>
                      <a:r>
                        <a:rPr lang="en-US" sz="1600" spc="-229" dirty="0">
                          <a:solidFill>
                            <a:schemeClr val="accent1">
                              <a:lumMod val="50000"/>
                            </a:schemeClr>
                          </a:solidFill>
                          <a:latin typeface="+mn-lt"/>
                          <a:cs typeface="Calibri"/>
                        </a:rPr>
                        <a:t> </a:t>
                      </a:r>
                      <a:r>
                        <a:rPr lang="en-US" sz="1600" spc="15" dirty="0">
                          <a:solidFill>
                            <a:schemeClr val="accent1">
                              <a:lumMod val="50000"/>
                            </a:schemeClr>
                          </a:solidFill>
                          <a:latin typeface="+mn-lt"/>
                          <a:cs typeface="Calibri"/>
                        </a:rPr>
                        <a:t>relaxation</a:t>
                      </a:r>
                      <a:r>
                        <a:rPr lang="en-US" sz="1600" spc="-155" dirty="0">
                          <a:solidFill>
                            <a:schemeClr val="accent1">
                              <a:lumMod val="50000"/>
                            </a:schemeClr>
                          </a:solidFill>
                          <a:latin typeface="+mn-lt"/>
                          <a:cs typeface="Calibri"/>
                        </a:rPr>
                        <a:t> </a:t>
                      </a:r>
                      <a:r>
                        <a:rPr lang="en-US" sz="1600" dirty="0">
                          <a:solidFill>
                            <a:schemeClr val="accent1">
                              <a:lumMod val="50000"/>
                            </a:schemeClr>
                          </a:solidFill>
                          <a:latin typeface="+mn-lt"/>
                          <a:cs typeface="Calibri"/>
                        </a:rPr>
                        <a:t>phase.’  </a:t>
                      </a:r>
                    </a:p>
                    <a:p>
                      <a:pPr marL="12700" marR="5080">
                        <a:lnSpc>
                          <a:spcPct val="100000"/>
                        </a:lnSpc>
                      </a:pPr>
                      <a:r>
                        <a:rPr lang="en-US" sz="1600" spc="15" dirty="0">
                          <a:solidFill>
                            <a:schemeClr val="accent1">
                              <a:lumMod val="50000"/>
                            </a:schemeClr>
                          </a:solidFill>
                          <a:latin typeface="+mn-lt"/>
                          <a:cs typeface="Calibri"/>
                        </a:rPr>
                        <a:t>Marks</a:t>
                      </a:r>
                      <a:r>
                        <a:rPr lang="en-US" sz="1600" spc="-165" dirty="0">
                          <a:solidFill>
                            <a:schemeClr val="accent1">
                              <a:lumMod val="50000"/>
                            </a:schemeClr>
                          </a:solidFill>
                          <a:latin typeface="+mn-lt"/>
                          <a:cs typeface="Calibri"/>
                        </a:rPr>
                        <a:t> </a:t>
                      </a:r>
                      <a:r>
                        <a:rPr lang="en-US" sz="1600" dirty="0">
                          <a:solidFill>
                            <a:schemeClr val="accent1">
                              <a:lumMod val="50000"/>
                            </a:schemeClr>
                          </a:solidFill>
                          <a:latin typeface="+mn-lt"/>
                          <a:cs typeface="Calibri"/>
                        </a:rPr>
                        <a:t>the</a:t>
                      </a:r>
                      <a:r>
                        <a:rPr lang="en-US" sz="1600" spc="-5" dirty="0">
                          <a:solidFill>
                            <a:schemeClr val="accent1">
                              <a:lumMod val="50000"/>
                            </a:schemeClr>
                          </a:solidFill>
                          <a:latin typeface="+mn-lt"/>
                          <a:cs typeface="Calibri"/>
                        </a:rPr>
                        <a:t> </a:t>
                      </a:r>
                      <a:r>
                        <a:rPr lang="en-US" sz="1600" spc="10" dirty="0">
                          <a:solidFill>
                            <a:schemeClr val="accent1">
                              <a:lumMod val="50000"/>
                            </a:schemeClr>
                          </a:solidFill>
                          <a:latin typeface="+mn-lt"/>
                          <a:cs typeface="Calibri"/>
                        </a:rPr>
                        <a:t>beginning</a:t>
                      </a:r>
                      <a:r>
                        <a:rPr lang="en-US" sz="1600" spc="-140" dirty="0">
                          <a:solidFill>
                            <a:schemeClr val="accent1">
                              <a:lumMod val="50000"/>
                            </a:schemeClr>
                          </a:solidFill>
                          <a:latin typeface="+mn-lt"/>
                          <a:cs typeface="Calibri"/>
                        </a:rPr>
                        <a:t> </a:t>
                      </a:r>
                      <a:r>
                        <a:rPr lang="en-US" sz="1600" spc="20" dirty="0">
                          <a:solidFill>
                            <a:schemeClr val="accent1">
                              <a:lumMod val="50000"/>
                            </a:schemeClr>
                          </a:solidFill>
                          <a:latin typeface="+mn-lt"/>
                          <a:cs typeface="Calibri"/>
                        </a:rPr>
                        <a:t>of</a:t>
                      </a:r>
                      <a:r>
                        <a:rPr lang="en-US" sz="1600" spc="-75" dirty="0">
                          <a:solidFill>
                            <a:schemeClr val="accent1">
                              <a:lumMod val="50000"/>
                            </a:schemeClr>
                          </a:solidFill>
                          <a:latin typeface="+mn-lt"/>
                          <a:cs typeface="Calibri"/>
                        </a:rPr>
                        <a:t> </a:t>
                      </a:r>
                      <a:r>
                        <a:rPr lang="en-US" sz="1600" spc="5" dirty="0">
                          <a:solidFill>
                            <a:schemeClr val="accent1">
                              <a:lumMod val="50000"/>
                            </a:schemeClr>
                          </a:solidFill>
                          <a:latin typeface="+mn-lt"/>
                          <a:cs typeface="Calibri"/>
                        </a:rPr>
                        <a:t>ventricular</a:t>
                      </a:r>
                      <a:r>
                        <a:rPr lang="en-US" sz="1600" spc="-170" dirty="0">
                          <a:solidFill>
                            <a:schemeClr val="accent1">
                              <a:lumMod val="50000"/>
                            </a:schemeClr>
                          </a:solidFill>
                          <a:latin typeface="+mn-lt"/>
                          <a:cs typeface="Calibri"/>
                        </a:rPr>
                        <a:t> </a:t>
                      </a:r>
                      <a:r>
                        <a:rPr lang="en-US" sz="1600" spc="10" dirty="0">
                          <a:solidFill>
                            <a:schemeClr val="accent1">
                              <a:lumMod val="50000"/>
                            </a:schemeClr>
                          </a:solidFill>
                          <a:latin typeface="+mn-lt"/>
                          <a:cs typeface="Calibri"/>
                        </a:rPr>
                        <a:t>diastole.</a:t>
                      </a:r>
                    </a:p>
                    <a:p>
                      <a:pPr marL="12700" marR="5080">
                        <a:lnSpc>
                          <a:spcPct val="100000"/>
                        </a:lnSpc>
                      </a:pPr>
                      <a:r>
                        <a:rPr lang="en-US" sz="1600" spc="15" dirty="0">
                          <a:solidFill>
                            <a:schemeClr val="accent1">
                              <a:lumMod val="50000"/>
                            </a:schemeClr>
                          </a:solidFill>
                          <a:latin typeface="+mn-lt"/>
                          <a:cs typeface="Calibri"/>
                        </a:rPr>
                        <a:t>Short </a:t>
                      </a:r>
                      <a:r>
                        <a:rPr lang="en-US" sz="1600" spc="-5" dirty="0">
                          <a:solidFill>
                            <a:schemeClr val="accent1">
                              <a:lumMod val="50000"/>
                            </a:schemeClr>
                          </a:solidFill>
                          <a:latin typeface="+mn-lt"/>
                          <a:cs typeface="Calibri"/>
                        </a:rPr>
                        <a:t>in </a:t>
                      </a:r>
                      <a:r>
                        <a:rPr lang="en-US" sz="1600" spc="15" dirty="0">
                          <a:solidFill>
                            <a:schemeClr val="accent1">
                              <a:lumMod val="50000"/>
                            </a:schemeClr>
                          </a:solidFill>
                          <a:latin typeface="+mn-lt"/>
                          <a:cs typeface="Calibri"/>
                        </a:rPr>
                        <a:t>duration </a:t>
                      </a:r>
                      <a:r>
                        <a:rPr lang="en-US" sz="1600" spc="20" dirty="0">
                          <a:solidFill>
                            <a:schemeClr val="accent1">
                              <a:lumMod val="50000"/>
                            </a:schemeClr>
                          </a:solidFill>
                          <a:latin typeface="+mn-lt"/>
                          <a:cs typeface="Calibri"/>
                        </a:rPr>
                        <a:t>.. </a:t>
                      </a:r>
                      <a:r>
                        <a:rPr lang="en-US" sz="1600" dirty="0">
                          <a:solidFill>
                            <a:schemeClr val="accent4">
                              <a:lumMod val="75000"/>
                            </a:schemeClr>
                          </a:solidFill>
                          <a:latin typeface="+mn-lt"/>
                          <a:cs typeface="Calibri"/>
                        </a:rPr>
                        <a:t>0.11-0.125</a:t>
                      </a:r>
                      <a:r>
                        <a:rPr lang="en-US" sz="1600" dirty="0">
                          <a:solidFill>
                            <a:schemeClr val="accent1">
                              <a:lumMod val="50000"/>
                            </a:schemeClr>
                          </a:solidFill>
                          <a:latin typeface="+mn-lt"/>
                          <a:cs typeface="Calibri"/>
                        </a:rPr>
                        <a:t> sec.</a:t>
                      </a:r>
                      <a:endParaRPr lang="en-US" sz="1600" spc="10" dirty="0">
                        <a:solidFill>
                          <a:schemeClr val="accent1">
                            <a:lumMod val="50000"/>
                          </a:schemeClr>
                        </a:solidFill>
                        <a:latin typeface="+mn-lt"/>
                        <a:cs typeface="Calibri"/>
                      </a:endParaRPr>
                    </a:p>
                    <a:p>
                      <a:pPr marL="12700" marR="5080">
                        <a:lnSpc>
                          <a:spcPct val="100000"/>
                        </a:lnSpc>
                      </a:pPr>
                      <a:r>
                        <a:rPr lang="en-US" sz="1600" spc="20" dirty="0">
                          <a:solidFill>
                            <a:schemeClr val="accent1">
                              <a:lumMod val="50000"/>
                            </a:schemeClr>
                          </a:solidFill>
                          <a:latin typeface="+mn-lt"/>
                          <a:cs typeface="Calibri"/>
                        </a:rPr>
                        <a:t>Of </a:t>
                      </a:r>
                      <a:r>
                        <a:rPr lang="en-US" sz="1600" dirty="0">
                          <a:solidFill>
                            <a:schemeClr val="accent1">
                              <a:lumMod val="50000"/>
                            </a:schemeClr>
                          </a:solidFill>
                          <a:latin typeface="+mn-lt"/>
                          <a:cs typeface="Calibri"/>
                        </a:rPr>
                        <a:t>high </a:t>
                      </a:r>
                      <a:r>
                        <a:rPr lang="en-US" sz="1600" spc="-10" dirty="0">
                          <a:solidFill>
                            <a:schemeClr val="accent1">
                              <a:lumMod val="50000"/>
                            </a:schemeClr>
                          </a:solidFill>
                          <a:latin typeface="+mn-lt"/>
                          <a:cs typeface="Calibri"/>
                        </a:rPr>
                        <a:t>pitch </a:t>
                      </a:r>
                      <a:r>
                        <a:rPr lang="en-US" sz="1600" spc="10" dirty="0">
                          <a:solidFill>
                            <a:schemeClr val="accent1">
                              <a:lumMod val="50000"/>
                            </a:schemeClr>
                          </a:solidFill>
                          <a:latin typeface="+mn-lt"/>
                          <a:cs typeface="Calibri"/>
                        </a:rPr>
                        <a:t>(DUB) </a:t>
                      </a:r>
                      <a:r>
                        <a:rPr lang="en-US" sz="1600" spc="20" dirty="0">
                          <a:solidFill>
                            <a:schemeClr val="accent1">
                              <a:lumMod val="50000"/>
                            </a:schemeClr>
                          </a:solidFill>
                          <a:latin typeface="+mn-lt"/>
                          <a:cs typeface="Calibri"/>
                        </a:rPr>
                        <a:t>..</a:t>
                      </a:r>
                      <a:r>
                        <a:rPr lang="en-US" sz="1600" spc="-350" dirty="0">
                          <a:solidFill>
                            <a:schemeClr val="accent1">
                              <a:lumMod val="50000"/>
                            </a:schemeClr>
                          </a:solidFill>
                          <a:latin typeface="+mn-lt"/>
                          <a:cs typeface="Calibri"/>
                        </a:rPr>
                        <a:t> </a:t>
                      </a:r>
                      <a:r>
                        <a:rPr lang="en-US" sz="1600" spc="10" dirty="0">
                          <a:solidFill>
                            <a:schemeClr val="accent1">
                              <a:lumMod val="50000"/>
                            </a:schemeClr>
                          </a:solidFill>
                          <a:latin typeface="+mn-lt"/>
                          <a:cs typeface="Calibri"/>
                        </a:rPr>
                        <a:t>Soft </a:t>
                      </a:r>
                      <a:r>
                        <a:rPr lang="en-US" sz="1600" dirty="0">
                          <a:solidFill>
                            <a:schemeClr val="accent1">
                              <a:lumMod val="50000"/>
                            </a:schemeClr>
                          </a:solidFill>
                          <a:latin typeface="+mn-lt"/>
                          <a:cs typeface="Calibri"/>
                        </a:rPr>
                        <a:t>&amp; </a:t>
                      </a:r>
                      <a:r>
                        <a:rPr lang="en-US" sz="1600" spc="25" dirty="0">
                          <a:solidFill>
                            <a:schemeClr val="accent1">
                              <a:lumMod val="50000"/>
                            </a:schemeClr>
                          </a:solidFill>
                          <a:latin typeface="+mn-lt"/>
                          <a:cs typeface="Calibri"/>
                        </a:rPr>
                        <a:t>Sharp.</a:t>
                      </a:r>
                      <a:endParaRPr lang="en-US" sz="1600" dirty="0">
                        <a:solidFill>
                          <a:schemeClr val="accent1">
                            <a:lumMod val="50000"/>
                          </a:schemeClr>
                        </a:solidFill>
                        <a:latin typeface="+mn-lt"/>
                        <a:cs typeface="Calibri"/>
                      </a:endParaRPr>
                    </a:p>
                    <a:p>
                      <a:pPr marL="12700">
                        <a:lnSpc>
                          <a:spcPct val="100000"/>
                        </a:lnSpc>
                        <a:spcBef>
                          <a:spcPts val="700"/>
                        </a:spcBef>
                      </a:pPr>
                      <a:r>
                        <a:rPr lang="en-US" sz="1600" spc="-10" dirty="0">
                          <a:solidFill>
                            <a:schemeClr val="accent4">
                              <a:lumMod val="75000"/>
                            </a:schemeClr>
                          </a:solidFill>
                          <a:latin typeface="+mn-lt"/>
                          <a:cs typeface="Calibri"/>
                        </a:rPr>
                        <a:t>50</a:t>
                      </a:r>
                      <a:r>
                        <a:rPr lang="en-US" sz="1600" spc="-100" dirty="0">
                          <a:solidFill>
                            <a:schemeClr val="accent1">
                              <a:lumMod val="50000"/>
                            </a:schemeClr>
                          </a:solidFill>
                          <a:latin typeface="+mn-lt"/>
                          <a:cs typeface="Calibri"/>
                        </a:rPr>
                        <a:t> </a:t>
                      </a:r>
                      <a:r>
                        <a:rPr lang="en-US" sz="1600" spc="15" dirty="0">
                          <a:solidFill>
                            <a:schemeClr val="accent1">
                              <a:lumMod val="50000"/>
                            </a:schemeClr>
                          </a:solidFill>
                          <a:latin typeface="+mn-lt"/>
                          <a:cs typeface="Calibri"/>
                        </a:rPr>
                        <a:t>Hz.</a:t>
                      </a:r>
                      <a:endParaRPr lang="en-US" sz="1600" dirty="0">
                        <a:solidFill>
                          <a:schemeClr val="accent1">
                            <a:lumMod val="50000"/>
                          </a:schemeClr>
                        </a:solidFill>
                        <a:latin typeface="+mn-lt"/>
                        <a:cs typeface="Calibri"/>
                      </a:endParaRPr>
                    </a:p>
                    <a:p>
                      <a:pPr marL="12700">
                        <a:lnSpc>
                          <a:spcPct val="100000"/>
                        </a:lnSpc>
                        <a:spcBef>
                          <a:spcPts val="860"/>
                        </a:spcBef>
                      </a:pPr>
                      <a:r>
                        <a:rPr lang="en-US" sz="1600" spc="10" dirty="0">
                          <a:solidFill>
                            <a:schemeClr val="accent1">
                              <a:lumMod val="50000"/>
                            </a:schemeClr>
                          </a:solidFill>
                          <a:latin typeface="+mn-lt"/>
                          <a:cs typeface="Calibri"/>
                        </a:rPr>
                        <a:t>Best</a:t>
                      </a:r>
                      <a:r>
                        <a:rPr lang="en-US" sz="1600" spc="-40" dirty="0">
                          <a:solidFill>
                            <a:schemeClr val="accent1">
                              <a:lumMod val="50000"/>
                            </a:schemeClr>
                          </a:solidFill>
                          <a:latin typeface="+mn-lt"/>
                          <a:cs typeface="Calibri"/>
                        </a:rPr>
                        <a:t> </a:t>
                      </a:r>
                      <a:r>
                        <a:rPr lang="en-US" sz="1600" spc="20" dirty="0">
                          <a:solidFill>
                            <a:schemeClr val="accent1">
                              <a:lumMod val="50000"/>
                            </a:schemeClr>
                          </a:solidFill>
                          <a:latin typeface="+mn-lt"/>
                          <a:cs typeface="Calibri"/>
                        </a:rPr>
                        <a:t>heard</a:t>
                      </a:r>
                      <a:r>
                        <a:rPr lang="en-US" sz="1600" spc="-160" dirty="0">
                          <a:solidFill>
                            <a:schemeClr val="accent1">
                              <a:lumMod val="50000"/>
                            </a:schemeClr>
                          </a:solidFill>
                          <a:latin typeface="+mn-lt"/>
                          <a:cs typeface="Calibri"/>
                        </a:rPr>
                        <a:t> </a:t>
                      </a:r>
                      <a:r>
                        <a:rPr lang="en-US" sz="1600" spc="20" dirty="0">
                          <a:solidFill>
                            <a:schemeClr val="accent1">
                              <a:lumMod val="50000"/>
                            </a:schemeClr>
                          </a:solidFill>
                          <a:latin typeface="+mn-lt"/>
                          <a:cs typeface="Calibri"/>
                        </a:rPr>
                        <a:t>at</a:t>
                      </a:r>
                      <a:r>
                        <a:rPr lang="en-US" sz="1600" spc="-140" dirty="0">
                          <a:solidFill>
                            <a:schemeClr val="accent1">
                              <a:lumMod val="50000"/>
                            </a:schemeClr>
                          </a:solidFill>
                          <a:latin typeface="+mn-lt"/>
                          <a:cs typeface="Calibri"/>
                        </a:rPr>
                        <a:t> </a:t>
                      </a:r>
                      <a:r>
                        <a:rPr lang="en-US" sz="1600" spc="5" dirty="0">
                          <a:solidFill>
                            <a:schemeClr val="accent1">
                              <a:lumMod val="50000"/>
                            </a:schemeClr>
                          </a:solidFill>
                          <a:latin typeface="+mn-lt"/>
                          <a:cs typeface="Calibri"/>
                        </a:rPr>
                        <a:t>Aortic</a:t>
                      </a:r>
                      <a:r>
                        <a:rPr lang="en-US" sz="1600" spc="-35" dirty="0">
                          <a:solidFill>
                            <a:schemeClr val="accent1">
                              <a:lumMod val="50000"/>
                            </a:schemeClr>
                          </a:solidFill>
                          <a:latin typeface="+mn-lt"/>
                          <a:cs typeface="Calibri"/>
                        </a:rPr>
                        <a:t> </a:t>
                      </a:r>
                      <a:r>
                        <a:rPr lang="en-US" sz="1600" dirty="0">
                          <a:solidFill>
                            <a:schemeClr val="accent1">
                              <a:lumMod val="50000"/>
                            </a:schemeClr>
                          </a:solidFill>
                          <a:latin typeface="+mn-lt"/>
                          <a:cs typeface="Calibri"/>
                        </a:rPr>
                        <a:t>&amp;</a:t>
                      </a:r>
                      <a:r>
                        <a:rPr lang="en-US" sz="1600" spc="-10" dirty="0">
                          <a:solidFill>
                            <a:schemeClr val="accent1">
                              <a:lumMod val="50000"/>
                            </a:schemeClr>
                          </a:solidFill>
                          <a:latin typeface="+mn-lt"/>
                          <a:cs typeface="Calibri"/>
                        </a:rPr>
                        <a:t> </a:t>
                      </a:r>
                      <a:r>
                        <a:rPr lang="en-US" sz="1600" spc="20" dirty="0">
                          <a:solidFill>
                            <a:schemeClr val="accent1">
                              <a:lumMod val="50000"/>
                            </a:schemeClr>
                          </a:solidFill>
                          <a:latin typeface="+mn-lt"/>
                          <a:cs typeface="Calibri"/>
                        </a:rPr>
                        <a:t>Pulmonary</a:t>
                      </a:r>
                      <a:r>
                        <a:rPr lang="en-US" sz="1600" spc="-200" dirty="0">
                          <a:solidFill>
                            <a:schemeClr val="accent1">
                              <a:lumMod val="50000"/>
                            </a:schemeClr>
                          </a:solidFill>
                          <a:latin typeface="+mn-lt"/>
                          <a:cs typeface="Calibri"/>
                        </a:rPr>
                        <a:t> </a:t>
                      </a:r>
                      <a:r>
                        <a:rPr lang="en-US" sz="1600" spc="25" dirty="0">
                          <a:solidFill>
                            <a:schemeClr val="accent1">
                              <a:lumMod val="50000"/>
                            </a:schemeClr>
                          </a:solidFill>
                          <a:latin typeface="+mn-lt"/>
                          <a:cs typeface="Calibri"/>
                        </a:rPr>
                        <a:t>areas.</a:t>
                      </a:r>
                      <a:endParaRPr lang="en-US" sz="1600" dirty="0">
                        <a:solidFill>
                          <a:schemeClr val="accent1">
                            <a:lumMod val="50000"/>
                          </a:schemeClr>
                        </a:solidFill>
                        <a:latin typeface="+mn-lt"/>
                      </a:endParaRPr>
                    </a:p>
                  </a:txBody>
                  <a:tcPr>
                    <a:lnT w="12700" cap="flat" cmpd="sng" algn="ctr">
                      <a:solidFill>
                        <a:srgbClr val="FF40FC"/>
                      </a:solidFill>
                      <a:prstDash val="solid"/>
                      <a:round/>
                      <a:headEnd type="none" w="med" len="med"/>
                      <a:tailEnd type="none" w="med" len="med"/>
                    </a:lnT>
                  </a:tcPr>
                </a:tc>
                <a:extLst>
                  <a:ext uri="{0D108BD9-81ED-4DB2-BD59-A6C34878D82A}">
                    <a16:rowId xmlns:a16="http://schemas.microsoft.com/office/drawing/2014/main" val="1581780138"/>
                  </a:ext>
                </a:extLst>
              </a:tr>
            </a:tbl>
          </a:graphicData>
        </a:graphic>
      </p:graphicFrame>
      <p:pic>
        <p:nvPicPr>
          <p:cNvPr id="35"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038" y="-27384"/>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37" name="مجموعة 36"/>
          <p:cNvGrpSpPr/>
          <p:nvPr/>
        </p:nvGrpSpPr>
        <p:grpSpPr>
          <a:xfrm>
            <a:off x="10131318" y="5160966"/>
            <a:ext cx="1543295" cy="1092222"/>
            <a:chOff x="6553200" y="5232400"/>
            <a:chExt cx="2451100" cy="1181100"/>
          </a:xfrm>
        </p:grpSpPr>
        <p:sp>
          <p:nvSpPr>
            <p:cNvPr id="38" name="object 6"/>
            <p:cNvSpPr/>
            <p:nvPr/>
          </p:nvSpPr>
          <p:spPr>
            <a:xfrm>
              <a:off x="6553200" y="5232400"/>
              <a:ext cx="2451100" cy="1181100"/>
            </a:xfrm>
            <a:prstGeom prst="rect">
              <a:avLst/>
            </a:prstGeom>
            <a:blipFill>
              <a:blip r:embed="rId3" cstate="print"/>
              <a:stretch>
                <a:fillRect/>
              </a:stretch>
            </a:blipFill>
          </p:spPr>
          <p:txBody>
            <a:bodyPr wrap="square" lIns="0" tIns="0" rIns="0" bIns="0" rtlCol="0"/>
            <a:lstStyle/>
            <a:p>
              <a:endParaRPr/>
            </a:p>
          </p:txBody>
        </p:sp>
        <p:sp>
          <p:nvSpPr>
            <p:cNvPr id="39" name="object 7"/>
            <p:cNvSpPr/>
            <p:nvPr/>
          </p:nvSpPr>
          <p:spPr>
            <a:xfrm>
              <a:off x="7778750" y="5518150"/>
              <a:ext cx="431800" cy="292100"/>
            </a:xfrm>
            <a:custGeom>
              <a:avLst/>
              <a:gdLst/>
              <a:ahLst/>
              <a:cxnLst/>
              <a:rect l="l" t="t" r="r" b="b"/>
              <a:pathLst>
                <a:path w="431800" h="292100">
                  <a:moveTo>
                    <a:pt x="0" y="146050"/>
                  </a:moveTo>
                  <a:lnTo>
                    <a:pt x="7712" y="107224"/>
                  </a:lnTo>
                  <a:lnTo>
                    <a:pt x="29476" y="72335"/>
                  </a:lnTo>
                  <a:lnTo>
                    <a:pt x="63235" y="42777"/>
                  </a:lnTo>
                  <a:lnTo>
                    <a:pt x="106931" y="19940"/>
                  </a:lnTo>
                  <a:lnTo>
                    <a:pt x="158505" y="5217"/>
                  </a:lnTo>
                  <a:lnTo>
                    <a:pt x="215900" y="0"/>
                  </a:lnTo>
                  <a:lnTo>
                    <a:pt x="273294" y="5217"/>
                  </a:lnTo>
                  <a:lnTo>
                    <a:pt x="324868" y="19940"/>
                  </a:lnTo>
                  <a:lnTo>
                    <a:pt x="368564" y="42777"/>
                  </a:lnTo>
                  <a:lnTo>
                    <a:pt x="402323" y="72335"/>
                  </a:lnTo>
                  <a:lnTo>
                    <a:pt x="424088" y="107224"/>
                  </a:lnTo>
                  <a:lnTo>
                    <a:pt x="431800" y="146050"/>
                  </a:lnTo>
                  <a:lnTo>
                    <a:pt x="424088" y="184875"/>
                  </a:lnTo>
                  <a:lnTo>
                    <a:pt x="402323" y="219764"/>
                  </a:lnTo>
                  <a:lnTo>
                    <a:pt x="368564" y="249323"/>
                  </a:lnTo>
                  <a:lnTo>
                    <a:pt x="324868" y="272160"/>
                  </a:lnTo>
                  <a:lnTo>
                    <a:pt x="273294" y="286883"/>
                  </a:lnTo>
                  <a:lnTo>
                    <a:pt x="215900" y="292100"/>
                  </a:lnTo>
                  <a:lnTo>
                    <a:pt x="158505" y="286883"/>
                  </a:lnTo>
                  <a:lnTo>
                    <a:pt x="106931" y="272160"/>
                  </a:lnTo>
                  <a:lnTo>
                    <a:pt x="63235" y="249323"/>
                  </a:lnTo>
                  <a:lnTo>
                    <a:pt x="29476" y="219764"/>
                  </a:lnTo>
                  <a:lnTo>
                    <a:pt x="7712" y="184875"/>
                  </a:lnTo>
                  <a:lnTo>
                    <a:pt x="0" y="146050"/>
                  </a:lnTo>
                  <a:close/>
                </a:path>
              </a:pathLst>
            </a:custGeom>
            <a:ln w="63500">
              <a:solidFill>
                <a:srgbClr val="FF0000"/>
              </a:solidFill>
            </a:ln>
          </p:spPr>
          <p:txBody>
            <a:bodyPr wrap="square" lIns="0" tIns="0" rIns="0" bIns="0" rtlCol="0"/>
            <a:lstStyle/>
            <a:p>
              <a:endParaRPr/>
            </a:p>
          </p:txBody>
        </p:sp>
      </p:grpSp>
      <p:pic>
        <p:nvPicPr>
          <p:cNvPr id="4" name="Picture 3"/>
          <p:cNvPicPr>
            <a:picLocks noChangeAspect="1"/>
          </p:cNvPicPr>
          <p:nvPr/>
        </p:nvPicPr>
        <p:blipFill>
          <a:blip r:embed="rId4" cstate="print"/>
          <a:stretch>
            <a:fillRect/>
          </a:stretch>
        </p:blipFill>
        <p:spPr>
          <a:xfrm>
            <a:off x="685926" y="1424781"/>
            <a:ext cx="7218981" cy="1646063"/>
          </a:xfrm>
          <a:prstGeom prst="rect">
            <a:avLst/>
          </a:prstGeom>
        </p:spPr>
      </p:pic>
      <p:sp>
        <p:nvSpPr>
          <p:cNvPr id="5" name="Rectangle 4"/>
          <p:cNvSpPr/>
          <p:nvPr/>
        </p:nvSpPr>
        <p:spPr>
          <a:xfrm>
            <a:off x="8110636" y="1512125"/>
            <a:ext cx="3743482" cy="1323439"/>
          </a:xfrm>
          <a:prstGeom prst="rect">
            <a:avLst/>
          </a:prstGeom>
        </p:spPr>
        <p:txBody>
          <a:bodyPr wrap="square">
            <a:spAutoFit/>
          </a:bodyPr>
          <a:lstStyle/>
          <a:p>
            <a:pPr marL="12700"/>
            <a:r>
              <a:rPr lang="en-US" sz="1600" u="sng" dirty="0">
                <a:cs typeface="Calibri"/>
              </a:rPr>
              <a:t>Physiological</a:t>
            </a:r>
            <a:r>
              <a:rPr lang="en-US" sz="1600" u="sng" spc="-215" dirty="0">
                <a:cs typeface="Calibri"/>
              </a:rPr>
              <a:t> </a:t>
            </a:r>
            <a:r>
              <a:rPr lang="en-US" sz="1600" u="sng" spc="-10" dirty="0">
                <a:cs typeface="Calibri"/>
              </a:rPr>
              <a:t>Splitting:</a:t>
            </a:r>
          </a:p>
          <a:p>
            <a:pPr marL="355600" indent="-342900">
              <a:buFont typeface="Arial" panose="020B0604020202020204" pitchFamily="34" charset="0"/>
              <a:buChar char="•"/>
            </a:pPr>
            <a:r>
              <a:rPr lang="en-US" sz="1600" spc="-10" dirty="0">
                <a:cs typeface="Calibri"/>
              </a:rPr>
              <a:t>S2 </a:t>
            </a:r>
            <a:r>
              <a:rPr lang="en-US" sz="1600" dirty="0">
                <a:cs typeface="Calibri"/>
              </a:rPr>
              <a:t>splits</a:t>
            </a:r>
            <a:r>
              <a:rPr lang="en-US" sz="1600" spc="-55" dirty="0">
                <a:cs typeface="Calibri"/>
              </a:rPr>
              <a:t> </a:t>
            </a:r>
            <a:r>
              <a:rPr lang="en-US" sz="1600" spc="5" dirty="0">
                <a:cs typeface="Calibri"/>
              </a:rPr>
              <a:t>physiologically</a:t>
            </a:r>
            <a:r>
              <a:rPr lang="en-US" sz="1600" spc="-190" dirty="0">
                <a:cs typeface="Calibri"/>
              </a:rPr>
              <a:t> </a:t>
            </a:r>
            <a:r>
              <a:rPr lang="en-US" sz="1600" spc="-5" dirty="0">
                <a:cs typeface="Calibri"/>
              </a:rPr>
              <a:t>into</a:t>
            </a:r>
            <a:r>
              <a:rPr lang="en-US" sz="1600" spc="-55" dirty="0">
                <a:cs typeface="Calibri"/>
              </a:rPr>
              <a:t> </a:t>
            </a:r>
            <a:r>
              <a:rPr lang="en-US" sz="1600" dirty="0">
                <a:cs typeface="Calibri"/>
              </a:rPr>
              <a:t>2</a:t>
            </a:r>
            <a:r>
              <a:rPr lang="en-US" sz="1600" spc="-10" dirty="0">
                <a:cs typeface="Calibri"/>
              </a:rPr>
              <a:t> </a:t>
            </a:r>
            <a:r>
              <a:rPr lang="en-US" sz="1600" spc="30" dirty="0">
                <a:cs typeface="Calibri"/>
              </a:rPr>
              <a:t>sounds</a:t>
            </a:r>
            <a:r>
              <a:rPr lang="en-US" sz="1600" spc="-155" dirty="0">
                <a:cs typeface="Calibri"/>
              </a:rPr>
              <a:t> </a:t>
            </a:r>
            <a:r>
              <a:rPr lang="en-US" sz="1600" spc="30" dirty="0">
                <a:cs typeface="Calibri"/>
              </a:rPr>
              <a:t>during inspiration.</a:t>
            </a:r>
          </a:p>
          <a:p>
            <a:pPr marL="355600" indent="-342900">
              <a:buFont typeface="Arial" panose="020B0604020202020204" pitchFamily="34" charset="0"/>
              <a:buChar char="•"/>
            </a:pPr>
            <a:r>
              <a:rPr lang="en-US" sz="1600" spc="15" dirty="0">
                <a:cs typeface="Calibri"/>
              </a:rPr>
              <a:t>This</a:t>
            </a:r>
            <a:r>
              <a:rPr lang="en-US" sz="1600" spc="-75" dirty="0">
                <a:cs typeface="Calibri"/>
              </a:rPr>
              <a:t> </a:t>
            </a:r>
            <a:r>
              <a:rPr lang="en-US" sz="1600" dirty="0">
                <a:cs typeface="Calibri"/>
              </a:rPr>
              <a:t>splitting</a:t>
            </a:r>
            <a:r>
              <a:rPr lang="en-US" sz="1600" spc="-145" dirty="0">
                <a:cs typeface="Calibri"/>
              </a:rPr>
              <a:t> </a:t>
            </a:r>
            <a:r>
              <a:rPr lang="en-US" sz="1600" spc="5" dirty="0">
                <a:cs typeface="Calibri"/>
              </a:rPr>
              <a:t>occurs</a:t>
            </a:r>
            <a:r>
              <a:rPr lang="en-US" sz="1600" spc="-75" dirty="0">
                <a:cs typeface="Calibri"/>
              </a:rPr>
              <a:t> </a:t>
            </a:r>
            <a:r>
              <a:rPr lang="en-US" sz="1600" spc="30" dirty="0">
                <a:cs typeface="Calibri"/>
              </a:rPr>
              <a:t>due</a:t>
            </a:r>
            <a:r>
              <a:rPr lang="en-US" sz="1600" spc="-105" dirty="0">
                <a:cs typeface="Calibri"/>
              </a:rPr>
              <a:t> </a:t>
            </a:r>
            <a:r>
              <a:rPr lang="en-US" sz="1600" spc="-20" dirty="0">
                <a:cs typeface="Calibri"/>
              </a:rPr>
              <a:t>to</a:t>
            </a:r>
            <a:r>
              <a:rPr lang="en-US" sz="1600" spc="25" dirty="0">
                <a:cs typeface="Calibri"/>
              </a:rPr>
              <a:t> </a:t>
            </a:r>
            <a:r>
              <a:rPr lang="en-US" sz="1600" spc="15" dirty="0">
                <a:cs typeface="Calibri"/>
              </a:rPr>
              <a:t>delay</a:t>
            </a:r>
            <a:r>
              <a:rPr lang="en-US" sz="1600" spc="-210" dirty="0">
                <a:cs typeface="Calibri"/>
              </a:rPr>
              <a:t> </a:t>
            </a:r>
            <a:r>
              <a:rPr lang="en-US" sz="1600" spc="15" dirty="0">
                <a:cs typeface="Calibri"/>
              </a:rPr>
              <a:t>closure </a:t>
            </a:r>
            <a:r>
              <a:rPr lang="en-US" sz="1600" spc="20" dirty="0">
                <a:cs typeface="Calibri"/>
              </a:rPr>
              <a:t>of </a:t>
            </a:r>
            <a:r>
              <a:rPr lang="en-US" sz="1600" spc="30" dirty="0">
                <a:cs typeface="Calibri"/>
              </a:rPr>
              <a:t>pulmonary </a:t>
            </a:r>
            <a:r>
              <a:rPr lang="en-US" sz="1600" spc="-370" dirty="0">
                <a:cs typeface="Calibri"/>
              </a:rPr>
              <a:t> </a:t>
            </a:r>
            <a:r>
              <a:rPr lang="en-US" sz="1600" spc="5" dirty="0">
                <a:cs typeface="Calibri"/>
              </a:rPr>
              <a:t>valve.</a:t>
            </a:r>
            <a:endParaRPr lang="en-US" sz="1600" spc="30" dirty="0">
              <a:cs typeface="Calibri"/>
            </a:endParaRPr>
          </a:p>
        </p:txBody>
      </p:sp>
    </p:spTree>
    <p:extLst>
      <p:ext uri="{BB962C8B-B14F-4D97-AF65-F5344CB8AC3E}">
        <p14:creationId xmlns:p14="http://schemas.microsoft.com/office/powerpoint/2010/main" val="411158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sz="3200"/>
              <a:t>Heart Sounds</a:t>
            </a:r>
            <a:endParaRPr lang="en-US" sz="3200" dirty="0"/>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pPr/>
              <a:t>39</a:t>
            </a:fld>
            <a:endParaRPr lang="en-US" dirty="0"/>
          </a:p>
        </p:txBody>
      </p:sp>
      <p:grpSp>
        <p:nvGrpSpPr>
          <p:cNvPr id="5" name="مجموعة 4"/>
          <p:cNvGrpSpPr/>
          <p:nvPr/>
        </p:nvGrpSpPr>
        <p:grpSpPr>
          <a:xfrm>
            <a:off x="1045833" y="4474869"/>
            <a:ext cx="4794822" cy="1491266"/>
            <a:chOff x="679450" y="1339850"/>
            <a:chExt cx="8216900" cy="2603500"/>
          </a:xfrm>
        </p:grpSpPr>
        <p:sp>
          <p:nvSpPr>
            <p:cNvPr id="6" name="object 3"/>
            <p:cNvSpPr/>
            <p:nvPr/>
          </p:nvSpPr>
          <p:spPr>
            <a:xfrm>
              <a:off x="685800" y="1346200"/>
              <a:ext cx="8204200" cy="2590800"/>
            </a:xfrm>
            <a:prstGeom prst="rect">
              <a:avLst/>
            </a:prstGeom>
            <a:blipFill>
              <a:blip r:embed="rId2" cstate="print"/>
              <a:stretch>
                <a:fillRect/>
              </a:stretch>
            </a:blipFill>
            <a:ln w="28575">
              <a:solidFill>
                <a:schemeClr val="accent3">
                  <a:lumMod val="75000"/>
                </a:schemeClr>
              </a:solidFill>
            </a:ln>
          </p:spPr>
          <p:txBody>
            <a:bodyPr wrap="square" lIns="0" tIns="0" rIns="0" bIns="0" rtlCol="0"/>
            <a:lstStyle/>
            <a:p>
              <a:endParaRPr/>
            </a:p>
          </p:txBody>
        </p:sp>
        <p:sp>
          <p:nvSpPr>
            <p:cNvPr id="7" name="object 4"/>
            <p:cNvSpPr/>
            <p:nvPr/>
          </p:nvSpPr>
          <p:spPr>
            <a:xfrm>
              <a:off x="679450" y="1339850"/>
              <a:ext cx="8216900" cy="2603500"/>
            </a:xfrm>
            <a:custGeom>
              <a:avLst/>
              <a:gdLst/>
              <a:ahLst/>
              <a:cxnLst/>
              <a:rect l="l" t="t" r="r" b="b"/>
              <a:pathLst>
                <a:path w="8216900" h="2603500">
                  <a:moveTo>
                    <a:pt x="0" y="0"/>
                  </a:moveTo>
                  <a:lnTo>
                    <a:pt x="8216904" y="0"/>
                  </a:lnTo>
                  <a:lnTo>
                    <a:pt x="8216904" y="2603501"/>
                  </a:lnTo>
                  <a:lnTo>
                    <a:pt x="0" y="2603501"/>
                  </a:lnTo>
                  <a:lnTo>
                    <a:pt x="0" y="0"/>
                  </a:lnTo>
                  <a:close/>
                </a:path>
              </a:pathLst>
            </a:custGeom>
            <a:ln w="12700">
              <a:solidFill>
                <a:srgbClr val="BC1C1C"/>
              </a:solidFill>
            </a:ln>
          </p:spPr>
          <p:txBody>
            <a:bodyPr wrap="square" lIns="0" tIns="0" rIns="0" bIns="0" rtlCol="0"/>
            <a:lstStyle/>
            <a:p>
              <a:endParaRPr/>
            </a:p>
          </p:txBody>
        </p:sp>
        <p:sp>
          <p:nvSpPr>
            <p:cNvPr id="8" name="object 11"/>
            <p:cNvSpPr/>
            <p:nvPr/>
          </p:nvSpPr>
          <p:spPr>
            <a:xfrm>
              <a:off x="5111750" y="1492250"/>
              <a:ext cx="76200" cy="228600"/>
            </a:xfrm>
            <a:custGeom>
              <a:avLst/>
              <a:gdLst/>
              <a:ahLst/>
              <a:cxnLst/>
              <a:rect l="l" t="t" r="r" b="b"/>
              <a:pathLst>
                <a:path w="76200" h="228600">
                  <a:moveTo>
                    <a:pt x="76200" y="152400"/>
                  </a:moveTo>
                  <a:lnTo>
                    <a:pt x="0" y="152400"/>
                  </a:lnTo>
                  <a:lnTo>
                    <a:pt x="38100" y="228600"/>
                  </a:lnTo>
                  <a:lnTo>
                    <a:pt x="76200" y="152400"/>
                  </a:lnTo>
                  <a:close/>
                </a:path>
                <a:path w="76200" h="228600">
                  <a:moveTo>
                    <a:pt x="44450" y="0"/>
                  </a:moveTo>
                  <a:lnTo>
                    <a:pt x="31750" y="0"/>
                  </a:lnTo>
                  <a:lnTo>
                    <a:pt x="31750" y="152400"/>
                  </a:lnTo>
                  <a:lnTo>
                    <a:pt x="44450" y="152400"/>
                  </a:lnTo>
                  <a:lnTo>
                    <a:pt x="44450" y="0"/>
                  </a:lnTo>
                  <a:close/>
                </a:path>
              </a:pathLst>
            </a:custGeom>
            <a:solidFill>
              <a:srgbClr val="000000"/>
            </a:solidFill>
          </p:spPr>
          <p:txBody>
            <a:bodyPr wrap="square" lIns="0" tIns="0" rIns="0" bIns="0" rtlCol="0"/>
            <a:lstStyle/>
            <a:p>
              <a:endParaRPr/>
            </a:p>
          </p:txBody>
        </p:sp>
        <p:sp>
          <p:nvSpPr>
            <p:cNvPr id="9" name="object 12"/>
            <p:cNvSpPr/>
            <p:nvPr/>
          </p:nvSpPr>
          <p:spPr>
            <a:xfrm>
              <a:off x="3498850" y="1492250"/>
              <a:ext cx="76200" cy="228600"/>
            </a:xfrm>
            <a:custGeom>
              <a:avLst/>
              <a:gdLst/>
              <a:ahLst/>
              <a:cxnLst/>
              <a:rect l="l" t="t" r="r" b="b"/>
              <a:pathLst>
                <a:path w="76200" h="228600">
                  <a:moveTo>
                    <a:pt x="76200" y="152400"/>
                  </a:moveTo>
                  <a:lnTo>
                    <a:pt x="0" y="152400"/>
                  </a:lnTo>
                  <a:lnTo>
                    <a:pt x="38100" y="228600"/>
                  </a:lnTo>
                  <a:lnTo>
                    <a:pt x="76200" y="152400"/>
                  </a:lnTo>
                  <a:close/>
                </a:path>
                <a:path w="76200" h="228600">
                  <a:moveTo>
                    <a:pt x="44450" y="0"/>
                  </a:moveTo>
                  <a:lnTo>
                    <a:pt x="31750" y="0"/>
                  </a:lnTo>
                  <a:lnTo>
                    <a:pt x="31750" y="152400"/>
                  </a:lnTo>
                  <a:lnTo>
                    <a:pt x="44450" y="152400"/>
                  </a:lnTo>
                  <a:lnTo>
                    <a:pt x="44450" y="0"/>
                  </a:lnTo>
                  <a:close/>
                </a:path>
              </a:pathLst>
            </a:custGeom>
            <a:solidFill>
              <a:srgbClr val="000000"/>
            </a:solidFill>
          </p:spPr>
          <p:txBody>
            <a:bodyPr wrap="square" lIns="0" tIns="0" rIns="0" bIns="0" rtlCol="0"/>
            <a:lstStyle/>
            <a:p>
              <a:endParaRPr/>
            </a:p>
          </p:txBody>
        </p:sp>
        <p:sp>
          <p:nvSpPr>
            <p:cNvPr id="10" name="object 13"/>
            <p:cNvSpPr/>
            <p:nvPr/>
          </p:nvSpPr>
          <p:spPr>
            <a:xfrm>
              <a:off x="2025650" y="1492250"/>
              <a:ext cx="76200" cy="228600"/>
            </a:xfrm>
            <a:custGeom>
              <a:avLst/>
              <a:gdLst/>
              <a:ahLst/>
              <a:cxnLst/>
              <a:rect l="l" t="t" r="r" b="b"/>
              <a:pathLst>
                <a:path w="76200" h="228600">
                  <a:moveTo>
                    <a:pt x="76200" y="152400"/>
                  </a:moveTo>
                  <a:lnTo>
                    <a:pt x="0" y="152400"/>
                  </a:lnTo>
                  <a:lnTo>
                    <a:pt x="38100" y="228600"/>
                  </a:lnTo>
                  <a:lnTo>
                    <a:pt x="76200" y="152400"/>
                  </a:lnTo>
                  <a:close/>
                </a:path>
                <a:path w="76200" h="228600">
                  <a:moveTo>
                    <a:pt x="44450" y="0"/>
                  </a:moveTo>
                  <a:lnTo>
                    <a:pt x="31750" y="0"/>
                  </a:lnTo>
                  <a:lnTo>
                    <a:pt x="31750" y="152400"/>
                  </a:lnTo>
                  <a:lnTo>
                    <a:pt x="44450" y="152400"/>
                  </a:lnTo>
                  <a:lnTo>
                    <a:pt x="44450" y="0"/>
                  </a:lnTo>
                  <a:close/>
                </a:path>
              </a:pathLst>
            </a:custGeom>
            <a:solidFill>
              <a:srgbClr val="000000"/>
            </a:solidFill>
          </p:spPr>
          <p:txBody>
            <a:bodyPr wrap="square" lIns="0" tIns="0" rIns="0" bIns="0" rtlCol="0"/>
            <a:lstStyle/>
            <a:p>
              <a:endParaRPr/>
            </a:p>
          </p:txBody>
        </p:sp>
        <p:sp>
          <p:nvSpPr>
            <p:cNvPr id="11" name="object 14"/>
            <p:cNvSpPr/>
            <p:nvPr/>
          </p:nvSpPr>
          <p:spPr>
            <a:xfrm>
              <a:off x="6661150" y="1492250"/>
              <a:ext cx="76200" cy="228600"/>
            </a:xfrm>
            <a:custGeom>
              <a:avLst/>
              <a:gdLst/>
              <a:ahLst/>
              <a:cxnLst/>
              <a:rect l="l" t="t" r="r" b="b"/>
              <a:pathLst>
                <a:path w="76200" h="228600">
                  <a:moveTo>
                    <a:pt x="76200" y="152400"/>
                  </a:moveTo>
                  <a:lnTo>
                    <a:pt x="0" y="152400"/>
                  </a:lnTo>
                  <a:lnTo>
                    <a:pt x="38100" y="228600"/>
                  </a:lnTo>
                  <a:lnTo>
                    <a:pt x="76200" y="152400"/>
                  </a:lnTo>
                  <a:close/>
                </a:path>
                <a:path w="76200" h="228600">
                  <a:moveTo>
                    <a:pt x="44450" y="0"/>
                  </a:moveTo>
                  <a:lnTo>
                    <a:pt x="31750" y="0"/>
                  </a:lnTo>
                  <a:lnTo>
                    <a:pt x="31750" y="152400"/>
                  </a:lnTo>
                  <a:lnTo>
                    <a:pt x="44450" y="152400"/>
                  </a:lnTo>
                  <a:lnTo>
                    <a:pt x="44450" y="0"/>
                  </a:lnTo>
                  <a:close/>
                </a:path>
              </a:pathLst>
            </a:custGeom>
            <a:solidFill>
              <a:srgbClr val="000000"/>
            </a:solidFill>
          </p:spPr>
          <p:txBody>
            <a:bodyPr wrap="square" lIns="0" tIns="0" rIns="0" bIns="0" rtlCol="0"/>
            <a:lstStyle/>
            <a:p>
              <a:endParaRPr/>
            </a:p>
          </p:txBody>
        </p:sp>
      </p:grpSp>
      <p:sp>
        <p:nvSpPr>
          <p:cNvPr id="12" name="مربع نص 11"/>
          <p:cNvSpPr txBox="1"/>
          <p:nvPr/>
        </p:nvSpPr>
        <p:spPr>
          <a:xfrm>
            <a:off x="1060171" y="1811068"/>
            <a:ext cx="4794822" cy="2369880"/>
          </a:xfrm>
          <a:prstGeom prst="rect">
            <a:avLst/>
          </a:prstGeom>
          <a:noFill/>
          <a:ln>
            <a:solidFill>
              <a:schemeClr val="accent3">
                <a:lumMod val="50000"/>
              </a:schemeClr>
            </a:solidFill>
          </a:ln>
        </p:spPr>
        <p:txBody>
          <a:bodyPr wrap="square" rtlCol="0">
            <a:spAutoFit/>
          </a:bodyPr>
          <a:lstStyle/>
          <a:p>
            <a:r>
              <a:rPr lang="en-US" sz="2800" b="1" dirty="0">
                <a:solidFill>
                  <a:schemeClr val="accent3">
                    <a:lumMod val="50000"/>
                  </a:schemeClr>
                </a:solidFill>
              </a:rPr>
              <a:t>S3</a:t>
            </a:r>
          </a:p>
          <a:p>
            <a:pPr marL="342900" indent="-342900">
              <a:buFont typeface="Arial" panose="020B0604020202020204" pitchFamily="34" charset="0"/>
              <a:buChar char="•"/>
            </a:pPr>
            <a:r>
              <a:rPr lang="en-US" dirty="0">
                <a:latin typeface="Calibri"/>
                <a:cs typeface="Calibri"/>
              </a:rPr>
              <a:t>Recorded</a:t>
            </a:r>
            <a:r>
              <a:rPr lang="en-US" spc="-105" dirty="0">
                <a:latin typeface="Calibri"/>
                <a:cs typeface="Calibri"/>
              </a:rPr>
              <a:t> </a:t>
            </a:r>
            <a:r>
              <a:rPr lang="en-US" spc="15" dirty="0">
                <a:latin typeface="Calibri"/>
                <a:cs typeface="Calibri"/>
              </a:rPr>
              <a:t>during</a:t>
            </a:r>
            <a:r>
              <a:rPr lang="en-US" spc="-175" dirty="0">
                <a:latin typeface="Calibri"/>
                <a:cs typeface="Calibri"/>
              </a:rPr>
              <a:t> </a:t>
            </a:r>
            <a:r>
              <a:rPr lang="en-US" spc="10" dirty="0">
                <a:latin typeface="Calibri"/>
                <a:cs typeface="Calibri"/>
              </a:rPr>
              <a:t>the</a:t>
            </a:r>
            <a:r>
              <a:rPr lang="en-US" spc="-40" dirty="0">
                <a:latin typeface="Calibri"/>
                <a:cs typeface="Calibri"/>
              </a:rPr>
              <a:t> </a:t>
            </a:r>
            <a:r>
              <a:rPr lang="en-US" u="sng" spc="-5" dirty="0">
                <a:latin typeface="Calibri"/>
                <a:cs typeface="Calibri"/>
              </a:rPr>
              <a:t>‘rapid </a:t>
            </a:r>
            <a:r>
              <a:rPr lang="en-US" u="sng" spc="25" dirty="0">
                <a:latin typeface="Calibri"/>
                <a:cs typeface="Calibri"/>
              </a:rPr>
              <a:t>filling</a:t>
            </a:r>
            <a:r>
              <a:rPr lang="en-US" u="sng" spc="-275" dirty="0">
                <a:latin typeface="Calibri"/>
                <a:cs typeface="Calibri"/>
              </a:rPr>
              <a:t> </a:t>
            </a:r>
            <a:r>
              <a:rPr lang="en-US" u="sng" spc="-5" dirty="0">
                <a:latin typeface="Calibri"/>
                <a:cs typeface="Calibri"/>
              </a:rPr>
              <a:t>phase’</a:t>
            </a:r>
            <a:r>
              <a:rPr lang="en-US" u="sng" spc="55" dirty="0">
                <a:latin typeface="Calibri"/>
                <a:cs typeface="Calibri"/>
              </a:rPr>
              <a:t> </a:t>
            </a:r>
            <a:r>
              <a:rPr lang="en-US" spc="20" dirty="0">
                <a:latin typeface="Calibri"/>
                <a:cs typeface="Calibri"/>
              </a:rPr>
              <a:t>due</a:t>
            </a:r>
            <a:r>
              <a:rPr lang="en-US" spc="-140" dirty="0">
                <a:latin typeface="Calibri"/>
                <a:cs typeface="Calibri"/>
              </a:rPr>
              <a:t> </a:t>
            </a:r>
            <a:r>
              <a:rPr lang="en-US" spc="-5" dirty="0">
                <a:latin typeface="Calibri"/>
                <a:cs typeface="Calibri"/>
              </a:rPr>
              <a:t>to</a:t>
            </a:r>
            <a:r>
              <a:rPr lang="en-US" spc="-10" dirty="0">
                <a:latin typeface="Calibri"/>
                <a:cs typeface="Calibri"/>
              </a:rPr>
              <a:t> </a:t>
            </a:r>
            <a:r>
              <a:rPr lang="en-US" spc="-15" dirty="0">
                <a:latin typeface="Calibri"/>
                <a:cs typeface="Calibri"/>
              </a:rPr>
              <a:t>rush</a:t>
            </a:r>
            <a:r>
              <a:rPr lang="en-US" spc="95" dirty="0">
                <a:latin typeface="Calibri"/>
                <a:cs typeface="Calibri"/>
              </a:rPr>
              <a:t> </a:t>
            </a:r>
            <a:r>
              <a:rPr lang="en-US" spc="15" dirty="0">
                <a:latin typeface="Calibri"/>
                <a:cs typeface="Calibri"/>
              </a:rPr>
              <a:t>of  </a:t>
            </a:r>
            <a:r>
              <a:rPr lang="en-US" spc="25" dirty="0">
                <a:latin typeface="Calibri"/>
                <a:cs typeface="Calibri"/>
              </a:rPr>
              <a:t>blood</a:t>
            </a:r>
            <a:r>
              <a:rPr lang="en-US" spc="-415" dirty="0">
                <a:latin typeface="Calibri"/>
                <a:cs typeface="Calibri"/>
              </a:rPr>
              <a:t> </a:t>
            </a:r>
            <a:r>
              <a:rPr lang="en-US" spc="15" dirty="0">
                <a:latin typeface="Calibri"/>
                <a:cs typeface="Calibri"/>
              </a:rPr>
              <a:t>into </a:t>
            </a:r>
            <a:r>
              <a:rPr lang="en-US" spc="10" dirty="0">
                <a:latin typeface="Calibri"/>
                <a:cs typeface="Calibri"/>
              </a:rPr>
              <a:t>the </a:t>
            </a:r>
            <a:r>
              <a:rPr lang="en-US" spc="5" dirty="0">
                <a:latin typeface="Calibri"/>
                <a:cs typeface="Calibri"/>
              </a:rPr>
              <a:t>ventricle.</a:t>
            </a:r>
          </a:p>
          <a:p>
            <a:pPr marL="342900" indent="-342900">
              <a:buFont typeface="Arial" panose="020B0604020202020204" pitchFamily="34" charset="0"/>
              <a:buChar char="•"/>
            </a:pPr>
            <a:r>
              <a:rPr lang="en-US" spc="-5" dirty="0">
                <a:latin typeface="Calibri"/>
                <a:cs typeface="Calibri"/>
              </a:rPr>
              <a:t>S3</a:t>
            </a:r>
            <a:r>
              <a:rPr lang="en-US" spc="30" dirty="0">
                <a:latin typeface="Calibri"/>
                <a:cs typeface="Calibri"/>
              </a:rPr>
              <a:t> </a:t>
            </a:r>
            <a:r>
              <a:rPr lang="en-US" spc="25" dirty="0">
                <a:latin typeface="Calibri"/>
                <a:cs typeface="Calibri"/>
              </a:rPr>
              <a:t>is</a:t>
            </a:r>
            <a:r>
              <a:rPr lang="en-US" spc="-95" dirty="0">
                <a:latin typeface="Calibri"/>
                <a:cs typeface="Calibri"/>
              </a:rPr>
              <a:t> </a:t>
            </a:r>
            <a:r>
              <a:rPr lang="en-US" spc="10" dirty="0">
                <a:latin typeface="Calibri"/>
                <a:cs typeface="Calibri"/>
              </a:rPr>
              <a:t>usually</a:t>
            </a:r>
            <a:r>
              <a:rPr lang="en-US" spc="-140" dirty="0">
                <a:latin typeface="Calibri"/>
                <a:cs typeface="Calibri"/>
              </a:rPr>
              <a:t> </a:t>
            </a:r>
            <a:r>
              <a:rPr lang="en-US" u="sng" spc="20" dirty="0">
                <a:latin typeface="Calibri"/>
                <a:cs typeface="Calibri"/>
              </a:rPr>
              <a:t>not</a:t>
            </a:r>
            <a:r>
              <a:rPr lang="en-US" u="sng" spc="-60" dirty="0">
                <a:latin typeface="Calibri"/>
                <a:cs typeface="Calibri"/>
              </a:rPr>
              <a:t> </a:t>
            </a:r>
            <a:r>
              <a:rPr lang="en-US" u="sng" spc="20" dirty="0">
                <a:latin typeface="Calibri"/>
                <a:cs typeface="Calibri"/>
              </a:rPr>
              <a:t>audible</a:t>
            </a:r>
            <a:r>
              <a:rPr lang="en-US" u="sng" spc="-150" dirty="0">
                <a:latin typeface="Calibri"/>
                <a:cs typeface="Calibri"/>
              </a:rPr>
              <a:t> </a:t>
            </a:r>
            <a:r>
              <a:rPr lang="en-US" spc="-10" dirty="0">
                <a:latin typeface="Calibri"/>
                <a:cs typeface="Calibri"/>
              </a:rPr>
              <a:t>(very</a:t>
            </a:r>
            <a:r>
              <a:rPr lang="en-US" spc="-40" dirty="0">
                <a:latin typeface="Calibri"/>
                <a:cs typeface="Calibri"/>
              </a:rPr>
              <a:t> </a:t>
            </a:r>
            <a:r>
              <a:rPr lang="en-US" spc="25" dirty="0">
                <a:latin typeface="Calibri"/>
                <a:cs typeface="Calibri"/>
              </a:rPr>
              <a:t>low</a:t>
            </a:r>
            <a:r>
              <a:rPr lang="en-US" spc="-70" dirty="0">
                <a:latin typeface="Calibri"/>
                <a:cs typeface="Calibri"/>
              </a:rPr>
              <a:t> </a:t>
            </a:r>
            <a:r>
              <a:rPr lang="en-US" spc="10" dirty="0">
                <a:latin typeface="Calibri"/>
                <a:cs typeface="Calibri"/>
              </a:rPr>
              <a:t>pitch).</a:t>
            </a:r>
          </a:p>
          <a:p>
            <a:pPr marL="342900" indent="-342900">
              <a:buFont typeface="Arial" panose="020B0604020202020204" pitchFamily="34" charset="0"/>
              <a:buChar char="•"/>
            </a:pPr>
            <a:r>
              <a:rPr lang="en-US" spc="-15" dirty="0">
                <a:latin typeface="Calibri"/>
                <a:cs typeface="Calibri"/>
              </a:rPr>
              <a:t>0.05</a:t>
            </a:r>
            <a:r>
              <a:rPr lang="en-US" spc="-40" dirty="0">
                <a:latin typeface="Calibri"/>
                <a:cs typeface="Calibri"/>
              </a:rPr>
              <a:t> </a:t>
            </a:r>
            <a:r>
              <a:rPr lang="en-US" spc="-15" dirty="0">
                <a:latin typeface="Calibri"/>
                <a:cs typeface="Calibri"/>
              </a:rPr>
              <a:t>sec.</a:t>
            </a:r>
          </a:p>
          <a:p>
            <a:pPr marL="342900" indent="-342900">
              <a:buFont typeface="Arial" panose="020B0604020202020204" pitchFamily="34" charset="0"/>
              <a:buChar char="•"/>
            </a:pPr>
            <a:r>
              <a:rPr lang="en-US" spc="-10" dirty="0">
                <a:latin typeface="Calibri"/>
                <a:cs typeface="Calibri"/>
              </a:rPr>
              <a:t>heard </a:t>
            </a:r>
            <a:r>
              <a:rPr lang="en-US" spc="25" dirty="0">
                <a:latin typeface="Calibri"/>
                <a:cs typeface="Calibri"/>
              </a:rPr>
              <a:t>in</a:t>
            </a:r>
            <a:r>
              <a:rPr lang="en-US" spc="-145" dirty="0">
                <a:latin typeface="Calibri"/>
                <a:cs typeface="Calibri"/>
              </a:rPr>
              <a:t> </a:t>
            </a:r>
            <a:r>
              <a:rPr lang="en-US" spc="15" dirty="0">
                <a:latin typeface="Calibri"/>
                <a:cs typeface="Calibri"/>
              </a:rPr>
              <a:t>children.</a:t>
            </a:r>
          </a:p>
          <a:p>
            <a:pPr marL="342900" indent="-342900">
              <a:buFont typeface="Arial" panose="020B0604020202020204" pitchFamily="34" charset="0"/>
              <a:buChar char="•"/>
            </a:pPr>
            <a:r>
              <a:rPr lang="en-US" spc="-15" dirty="0">
                <a:latin typeface="Calibri"/>
                <a:cs typeface="Calibri"/>
              </a:rPr>
              <a:t>Best </a:t>
            </a:r>
            <a:r>
              <a:rPr lang="en-US" spc="-10" dirty="0">
                <a:latin typeface="Calibri"/>
                <a:cs typeface="Calibri"/>
              </a:rPr>
              <a:t>heard </a:t>
            </a:r>
            <a:r>
              <a:rPr lang="en-US" spc="-25" dirty="0">
                <a:latin typeface="Calibri"/>
                <a:cs typeface="Calibri"/>
              </a:rPr>
              <a:t>at </a:t>
            </a:r>
            <a:r>
              <a:rPr lang="en-US" spc="-5" dirty="0">
                <a:latin typeface="Calibri"/>
                <a:cs typeface="Calibri"/>
              </a:rPr>
              <a:t>Mitral</a:t>
            </a:r>
            <a:r>
              <a:rPr lang="en-US" spc="15" dirty="0">
                <a:latin typeface="Calibri"/>
                <a:cs typeface="Calibri"/>
              </a:rPr>
              <a:t> </a:t>
            </a:r>
            <a:r>
              <a:rPr lang="en-US" spc="-30" dirty="0">
                <a:latin typeface="Calibri"/>
                <a:cs typeface="Calibri"/>
              </a:rPr>
              <a:t>area.</a:t>
            </a:r>
            <a:endParaRPr lang="en-US" dirty="0">
              <a:latin typeface="Calibri"/>
              <a:cs typeface="Calibri"/>
            </a:endParaRPr>
          </a:p>
        </p:txBody>
      </p:sp>
      <p:grpSp>
        <p:nvGrpSpPr>
          <p:cNvPr id="13" name="مجموعة 12"/>
          <p:cNvGrpSpPr/>
          <p:nvPr/>
        </p:nvGrpSpPr>
        <p:grpSpPr>
          <a:xfrm>
            <a:off x="6469566" y="4474869"/>
            <a:ext cx="4798485" cy="1495023"/>
            <a:chOff x="577850" y="1479550"/>
            <a:chExt cx="8318500" cy="2527300"/>
          </a:xfrm>
        </p:grpSpPr>
        <p:sp>
          <p:nvSpPr>
            <p:cNvPr id="14" name="object 3"/>
            <p:cNvSpPr/>
            <p:nvPr/>
          </p:nvSpPr>
          <p:spPr>
            <a:xfrm>
              <a:off x="584200" y="1485900"/>
              <a:ext cx="8305800" cy="2514600"/>
            </a:xfrm>
            <a:prstGeom prst="rect">
              <a:avLst/>
            </a:prstGeom>
            <a:blipFill>
              <a:blip r:embed="rId3" cstate="print"/>
              <a:stretch>
                <a:fillRect/>
              </a:stretch>
            </a:blipFill>
          </p:spPr>
          <p:txBody>
            <a:bodyPr wrap="square" lIns="0" tIns="0" rIns="0" bIns="0" rtlCol="0"/>
            <a:lstStyle/>
            <a:p>
              <a:endParaRPr/>
            </a:p>
          </p:txBody>
        </p:sp>
        <p:sp>
          <p:nvSpPr>
            <p:cNvPr id="15" name="object 4"/>
            <p:cNvSpPr/>
            <p:nvPr/>
          </p:nvSpPr>
          <p:spPr>
            <a:xfrm>
              <a:off x="577850" y="1479550"/>
              <a:ext cx="8318500" cy="2527300"/>
            </a:xfrm>
            <a:custGeom>
              <a:avLst/>
              <a:gdLst/>
              <a:ahLst/>
              <a:cxnLst/>
              <a:rect l="l" t="t" r="r" b="b"/>
              <a:pathLst>
                <a:path w="8318500" h="2527300">
                  <a:moveTo>
                    <a:pt x="0" y="0"/>
                  </a:moveTo>
                  <a:lnTo>
                    <a:pt x="8318504" y="0"/>
                  </a:lnTo>
                  <a:lnTo>
                    <a:pt x="8318504" y="2527301"/>
                  </a:lnTo>
                  <a:lnTo>
                    <a:pt x="0" y="2527301"/>
                  </a:lnTo>
                  <a:lnTo>
                    <a:pt x="0" y="0"/>
                  </a:lnTo>
                  <a:close/>
                </a:path>
              </a:pathLst>
            </a:custGeom>
            <a:ln w="19050">
              <a:solidFill>
                <a:schemeClr val="accent2">
                  <a:lumMod val="75000"/>
                </a:schemeClr>
              </a:solidFill>
            </a:ln>
          </p:spPr>
          <p:txBody>
            <a:bodyPr wrap="square" lIns="0" tIns="0" rIns="0" bIns="0" rtlCol="0"/>
            <a:lstStyle/>
            <a:p>
              <a:endParaRPr/>
            </a:p>
          </p:txBody>
        </p:sp>
        <p:sp>
          <p:nvSpPr>
            <p:cNvPr id="16" name="object 6"/>
            <p:cNvSpPr/>
            <p:nvPr/>
          </p:nvSpPr>
          <p:spPr>
            <a:xfrm>
              <a:off x="4121150" y="1492250"/>
              <a:ext cx="76200" cy="228600"/>
            </a:xfrm>
            <a:custGeom>
              <a:avLst/>
              <a:gdLst/>
              <a:ahLst/>
              <a:cxnLst/>
              <a:rect l="l" t="t" r="r" b="b"/>
              <a:pathLst>
                <a:path w="76200" h="228600">
                  <a:moveTo>
                    <a:pt x="76200" y="152400"/>
                  </a:moveTo>
                  <a:lnTo>
                    <a:pt x="0" y="152400"/>
                  </a:lnTo>
                  <a:lnTo>
                    <a:pt x="38100" y="228600"/>
                  </a:lnTo>
                  <a:lnTo>
                    <a:pt x="76200" y="152400"/>
                  </a:lnTo>
                  <a:close/>
                </a:path>
                <a:path w="76200" h="228600">
                  <a:moveTo>
                    <a:pt x="44450" y="0"/>
                  </a:moveTo>
                  <a:lnTo>
                    <a:pt x="31750" y="0"/>
                  </a:lnTo>
                  <a:lnTo>
                    <a:pt x="31750" y="152400"/>
                  </a:lnTo>
                  <a:lnTo>
                    <a:pt x="44450" y="152400"/>
                  </a:lnTo>
                  <a:lnTo>
                    <a:pt x="44450" y="0"/>
                  </a:lnTo>
                  <a:close/>
                </a:path>
              </a:pathLst>
            </a:custGeom>
            <a:solidFill>
              <a:srgbClr val="000000"/>
            </a:solidFill>
          </p:spPr>
          <p:txBody>
            <a:bodyPr wrap="square" lIns="0" tIns="0" rIns="0" bIns="0" rtlCol="0"/>
            <a:lstStyle/>
            <a:p>
              <a:endParaRPr/>
            </a:p>
          </p:txBody>
        </p:sp>
        <p:sp>
          <p:nvSpPr>
            <p:cNvPr id="17" name="object 7"/>
            <p:cNvSpPr/>
            <p:nvPr/>
          </p:nvSpPr>
          <p:spPr>
            <a:xfrm>
              <a:off x="2432050" y="1492250"/>
              <a:ext cx="76200" cy="228600"/>
            </a:xfrm>
            <a:custGeom>
              <a:avLst/>
              <a:gdLst/>
              <a:ahLst/>
              <a:cxnLst/>
              <a:rect l="l" t="t" r="r" b="b"/>
              <a:pathLst>
                <a:path w="76200" h="228600">
                  <a:moveTo>
                    <a:pt x="76200" y="152400"/>
                  </a:moveTo>
                  <a:lnTo>
                    <a:pt x="0" y="152400"/>
                  </a:lnTo>
                  <a:lnTo>
                    <a:pt x="38100" y="228600"/>
                  </a:lnTo>
                  <a:lnTo>
                    <a:pt x="76200" y="152400"/>
                  </a:lnTo>
                  <a:close/>
                </a:path>
                <a:path w="76200" h="228600">
                  <a:moveTo>
                    <a:pt x="44450" y="0"/>
                  </a:moveTo>
                  <a:lnTo>
                    <a:pt x="31750" y="0"/>
                  </a:lnTo>
                  <a:lnTo>
                    <a:pt x="31750" y="152400"/>
                  </a:lnTo>
                  <a:lnTo>
                    <a:pt x="44450" y="152400"/>
                  </a:lnTo>
                  <a:lnTo>
                    <a:pt x="44450" y="0"/>
                  </a:lnTo>
                  <a:close/>
                </a:path>
              </a:pathLst>
            </a:custGeom>
            <a:solidFill>
              <a:srgbClr val="000000"/>
            </a:solidFill>
          </p:spPr>
          <p:txBody>
            <a:bodyPr wrap="square" lIns="0" tIns="0" rIns="0" bIns="0" rtlCol="0"/>
            <a:lstStyle/>
            <a:p>
              <a:endParaRPr/>
            </a:p>
          </p:txBody>
        </p:sp>
        <p:sp>
          <p:nvSpPr>
            <p:cNvPr id="18" name="object 8"/>
            <p:cNvSpPr/>
            <p:nvPr/>
          </p:nvSpPr>
          <p:spPr>
            <a:xfrm>
              <a:off x="831851" y="1492250"/>
              <a:ext cx="76200" cy="228600"/>
            </a:xfrm>
            <a:custGeom>
              <a:avLst/>
              <a:gdLst/>
              <a:ahLst/>
              <a:cxnLst/>
              <a:rect l="l" t="t" r="r" b="b"/>
              <a:pathLst>
                <a:path w="76200" h="228600">
                  <a:moveTo>
                    <a:pt x="76198" y="152400"/>
                  </a:moveTo>
                  <a:lnTo>
                    <a:pt x="0" y="152400"/>
                  </a:lnTo>
                  <a:lnTo>
                    <a:pt x="38100" y="228600"/>
                  </a:lnTo>
                  <a:lnTo>
                    <a:pt x="76198" y="152400"/>
                  </a:lnTo>
                  <a:close/>
                </a:path>
                <a:path w="76200" h="228600">
                  <a:moveTo>
                    <a:pt x="44448" y="0"/>
                  </a:moveTo>
                  <a:lnTo>
                    <a:pt x="31748" y="0"/>
                  </a:lnTo>
                  <a:lnTo>
                    <a:pt x="31750" y="152400"/>
                  </a:lnTo>
                  <a:lnTo>
                    <a:pt x="44448" y="152400"/>
                  </a:lnTo>
                  <a:lnTo>
                    <a:pt x="44448" y="0"/>
                  </a:lnTo>
                  <a:close/>
                </a:path>
              </a:pathLst>
            </a:custGeom>
            <a:solidFill>
              <a:srgbClr val="000000"/>
            </a:solidFill>
          </p:spPr>
          <p:txBody>
            <a:bodyPr wrap="square" lIns="0" tIns="0" rIns="0" bIns="0" rtlCol="0"/>
            <a:lstStyle/>
            <a:p>
              <a:endParaRPr/>
            </a:p>
          </p:txBody>
        </p:sp>
        <p:sp>
          <p:nvSpPr>
            <p:cNvPr id="19" name="object 9"/>
            <p:cNvSpPr/>
            <p:nvPr/>
          </p:nvSpPr>
          <p:spPr>
            <a:xfrm>
              <a:off x="5784850" y="1492250"/>
              <a:ext cx="76200" cy="228600"/>
            </a:xfrm>
            <a:custGeom>
              <a:avLst/>
              <a:gdLst/>
              <a:ahLst/>
              <a:cxnLst/>
              <a:rect l="l" t="t" r="r" b="b"/>
              <a:pathLst>
                <a:path w="76200" h="228600">
                  <a:moveTo>
                    <a:pt x="76200" y="152400"/>
                  </a:moveTo>
                  <a:lnTo>
                    <a:pt x="0" y="152400"/>
                  </a:lnTo>
                  <a:lnTo>
                    <a:pt x="38100" y="228600"/>
                  </a:lnTo>
                  <a:lnTo>
                    <a:pt x="76200" y="152400"/>
                  </a:lnTo>
                  <a:close/>
                </a:path>
                <a:path w="76200" h="228600">
                  <a:moveTo>
                    <a:pt x="44450" y="0"/>
                  </a:moveTo>
                  <a:lnTo>
                    <a:pt x="31750" y="0"/>
                  </a:lnTo>
                  <a:lnTo>
                    <a:pt x="31750" y="152400"/>
                  </a:lnTo>
                  <a:lnTo>
                    <a:pt x="44450" y="152400"/>
                  </a:lnTo>
                  <a:lnTo>
                    <a:pt x="44450" y="0"/>
                  </a:lnTo>
                  <a:close/>
                </a:path>
              </a:pathLst>
            </a:custGeom>
            <a:solidFill>
              <a:srgbClr val="000000"/>
            </a:solidFill>
          </p:spPr>
          <p:txBody>
            <a:bodyPr wrap="square" lIns="0" tIns="0" rIns="0" bIns="0" rtlCol="0"/>
            <a:lstStyle/>
            <a:p>
              <a:endParaRPr/>
            </a:p>
          </p:txBody>
        </p:sp>
      </p:grpSp>
      <p:sp>
        <p:nvSpPr>
          <p:cNvPr id="20" name="object 5"/>
          <p:cNvSpPr txBox="1"/>
          <p:nvPr/>
        </p:nvSpPr>
        <p:spPr>
          <a:xfrm>
            <a:off x="6469566" y="1811068"/>
            <a:ext cx="4798485" cy="2277547"/>
          </a:xfrm>
          <a:prstGeom prst="rect">
            <a:avLst/>
          </a:prstGeom>
          <a:ln>
            <a:solidFill>
              <a:schemeClr val="accent2">
                <a:lumMod val="75000"/>
              </a:schemeClr>
            </a:solidFill>
          </a:ln>
        </p:spPr>
        <p:txBody>
          <a:bodyPr vert="horz" wrap="square" lIns="0" tIns="0" rIns="0" bIns="0" rtlCol="0">
            <a:spAutoFit/>
          </a:bodyPr>
          <a:lstStyle/>
          <a:p>
            <a:pPr marL="12700" algn="l">
              <a:lnSpc>
                <a:spcPct val="100000"/>
              </a:lnSpc>
              <a:buClr>
                <a:srgbClr val="002776"/>
              </a:buClr>
              <a:buSzPct val="95833"/>
              <a:tabLst>
                <a:tab pos="380365" algn="l"/>
                <a:tab pos="381000" algn="l"/>
              </a:tabLst>
            </a:pPr>
            <a:r>
              <a:rPr lang="en-US" sz="2800" b="1" dirty="0">
                <a:solidFill>
                  <a:schemeClr val="accent2">
                    <a:lumMod val="75000"/>
                  </a:schemeClr>
                </a:solidFill>
                <a:cs typeface="Calibri"/>
              </a:rPr>
              <a:t>S4</a:t>
            </a:r>
          </a:p>
          <a:p>
            <a:pPr marL="355600" indent="-342900" algn="l">
              <a:lnSpc>
                <a:spcPct val="100000"/>
              </a:lnSpc>
              <a:buClr>
                <a:srgbClr val="002776"/>
              </a:buClr>
              <a:buSzPct val="95833"/>
              <a:buFont typeface="Arial" panose="020B0604020202020204" pitchFamily="34" charset="0"/>
              <a:buChar char="•"/>
              <a:tabLst>
                <a:tab pos="380365" algn="l"/>
                <a:tab pos="381000" algn="l"/>
              </a:tabLst>
            </a:pPr>
            <a:r>
              <a:rPr dirty="0">
                <a:cs typeface="Calibri"/>
              </a:rPr>
              <a:t>Recorded </a:t>
            </a:r>
            <a:r>
              <a:rPr spc="15" dirty="0">
                <a:cs typeface="Calibri"/>
              </a:rPr>
              <a:t>during </a:t>
            </a:r>
            <a:r>
              <a:rPr u="sng" spc="-30" dirty="0">
                <a:cs typeface="Calibri"/>
              </a:rPr>
              <a:t>‘atrial</a:t>
            </a:r>
            <a:r>
              <a:rPr u="sng" spc="-225" dirty="0">
                <a:cs typeface="Calibri"/>
              </a:rPr>
              <a:t> </a:t>
            </a:r>
            <a:r>
              <a:rPr u="sng" spc="-25" dirty="0">
                <a:cs typeface="Calibri"/>
              </a:rPr>
              <a:t>systole.’</a:t>
            </a:r>
            <a:endParaRPr u="sng" dirty="0">
              <a:cs typeface="Calibri"/>
            </a:endParaRPr>
          </a:p>
          <a:p>
            <a:pPr marL="355600" indent="-342900" algn="l">
              <a:lnSpc>
                <a:spcPct val="100000"/>
              </a:lnSpc>
              <a:spcBef>
                <a:spcPts val="620"/>
              </a:spcBef>
              <a:buClr>
                <a:srgbClr val="002776"/>
              </a:buClr>
              <a:buSzPct val="95833"/>
              <a:buFont typeface="Arial" panose="020B0604020202020204" pitchFamily="34" charset="0"/>
              <a:buChar char="•"/>
              <a:tabLst>
                <a:tab pos="380365" algn="l"/>
                <a:tab pos="381000" algn="l"/>
              </a:tabLst>
            </a:pPr>
            <a:r>
              <a:rPr spc="-5" dirty="0">
                <a:cs typeface="Calibri"/>
              </a:rPr>
              <a:t>S4</a:t>
            </a:r>
            <a:r>
              <a:rPr spc="30" dirty="0">
                <a:cs typeface="Calibri"/>
              </a:rPr>
              <a:t> </a:t>
            </a:r>
            <a:r>
              <a:rPr spc="25" dirty="0">
                <a:cs typeface="Calibri"/>
              </a:rPr>
              <a:t>is</a:t>
            </a:r>
            <a:r>
              <a:rPr spc="-95" dirty="0">
                <a:cs typeface="Calibri"/>
              </a:rPr>
              <a:t> </a:t>
            </a:r>
            <a:r>
              <a:rPr spc="10" dirty="0">
                <a:cs typeface="Calibri"/>
              </a:rPr>
              <a:t>usually</a:t>
            </a:r>
            <a:r>
              <a:rPr spc="-140" dirty="0">
                <a:cs typeface="Calibri"/>
              </a:rPr>
              <a:t> </a:t>
            </a:r>
            <a:r>
              <a:rPr u="sng" spc="20" dirty="0">
                <a:cs typeface="Calibri"/>
              </a:rPr>
              <a:t>not</a:t>
            </a:r>
            <a:r>
              <a:rPr u="sng" spc="-60" dirty="0">
                <a:cs typeface="Calibri"/>
              </a:rPr>
              <a:t> </a:t>
            </a:r>
            <a:r>
              <a:rPr u="sng" spc="20" dirty="0">
                <a:cs typeface="Calibri"/>
              </a:rPr>
              <a:t>audible</a:t>
            </a:r>
            <a:r>
              <a:rPr u="sng" spc="-150" dirty="0">
                <a:cs typeface="Calibri"/>
              </a:rPr>
              <a:t> </a:t>
            </a:r>
            <a:r>
              <a:rPr spc="-10" dirty="0">
                <a:cs typeface="Calibri"/>
              </a:rPr>
              <a:t>(very</a:t>
            </a:r>
            <a:r>
              <a:rPr spc="-40" dirty="0">
                <a:cs typeface="Calibri"/>
              </a:rPr>
              <a:t> </a:t>
            </a:r>
            <a:r>
              <a:rPr spc="25" dirty="0">
                <a:cs typeface="Calibri"/>
              </a:rPr>
              <a:t>low</a:t>
            </a:r>
            <a:r>
              <a:rPr spc="-70" dirty="0">
                <a:cs typeface="Calibri"/>
              </a:rPr>
              <a:t> </a:t>
            </a:r>
            <a:r>
              <a:rPr spc="10" dirty="0">
                <a:cs typeface="Calibri"/>
              </a:rPr>
              <a:t>pitch.)</a:t>
            </a:r>
            <a:endParaRPr dirty="0">
              <a:cs typeface="Calibri"/>
            </a:endParaRPr>
          </a:p>
          <a:p>
            <a:pPr marL="355600" indent="-342900" algn="l">
              <a:lnSpc>
                <a:spcPct val="100000"/>
              </a:lnSpc>
              <a:spcBef>
                <a:spcPts val="620"/>
              </a:spcBef>
              <a:buFont typeface="Arial" panose="020B0604020202020204" pitchFamily="34" charset="0"/>
              <a:buChar char="•"/>
              <a:tabLst>
                <a:tab pos="380365" algn="l"/>
              </a:tabLst>
            </a:pPr>
            <a:r>
              <a:rPr dirty="0">
                <a:cs typeface="Malgun Gothic"/>
              </a:rPr>
              <a:t>	</a:t>
            </a:r>
            <a:r>
              <a:rPr spc="-15" dirty="0">
                <a:cs typeface="Calibri"/>
              </a:rPr>
              <a:t>0.04</a:t>
            </a:r>
            <a:r>
              <a:rPr spc="-40" dirty="0">
                <a:cs typeface="Calibri"/>
              </a:rPr>
              <a:t> </a:t>
            </a:r>
            <a:r>
              <a:rPr spc="-15" dirty="0">
                <a:cs typeface="Calibri"/>
              </a:rPr>
              <a:t>sec.</a:t>
            </a:r>
            <a:endParaRPr dirty="0">
              <a:cs typeface="Calibri"/>
            </a:endParaRPr>
          </a:p>
          <a:p>
            <a:pPr marL="355600" indent="-342900" algn="l">
              <a:lnSpc>
                <a:spcPct val="100000"/>
              </a:lnSpc>
              <a:spcBef>
                <a:spcPts val="620"/>
              </a:spcBef>
              <a:buClr>
                <a:srgbClr val="002776"/>
              </a:buClr>
              <a:buSzPct val="95833"/>
              <a:buFont typeface="Arial" panose="020B0604020202020204" pitchFamily="34" charset="0"/>
              <a:buChar char="•"/>
              <a:tabLst>
                <a:tab pos="380365" algn="l"/>
                <a:tab pos="381000" algn="l"/>
              </a:tabLst>
            </a:pPr>
            <a:r>
              <a:rPr spc="-10" dirty="0">
                <a:cs typeface="Calibri"/>
              </a:rPr>
              <a:t>heard </a:t>
            </a:r>
            <a:r>
              <a:rPr spc="25" dirty="0">
                <a:cs typeface="Calibri"/>
              </a:rPr>
              <a:t>in</a:t>
            </a:r>
            <a:r>
              <a:rPr spc="-125" dirty="0">
                <a:cs typeface="Calibri"/>
              </a:rPr>
              <a:t> </a:t>
            </a:r>
            <a:r>
              <a:rPr spc="-15" dirty="0">
                <a:cs typeface="Calibri"/>
              </a:rPr>
              <a:t>elderly.</a:t>
            </a:r>
            <a:endParaRPr dirty="0">
              <a:cs typeface="Calibri"/>
            </a:endParaRPr>
          </a:p>
          <a:p>
            <a:pPr marL="355600" indent="-342900" algn="l">
              <a:lnSpc>
                <a:spcPct val="100000"/>
              </a:lnSpc>
              <a:spcBef>
                <a:spcPts val="620"/>
              </a:spcBef>
              <a:buClr>
                <a:srgbClr val="002776"/>
              </a:buClr>
              <a:buSzPct val="95833"/>
              <a:buFont typeface="Arial" panose="020B0604020202020204" pitchFamily="34" charset="0"/>
              <a:buChar char="•"/>
              <a:tabLst>
                <a:tab pos="380365" algn="l"/>
                <a:tab pos="381000" algn="l"/>
              </a:tabLst>
            </a:pPr>
            <a:r>
              <a:rPr spc="-15" dirty="0">
                <a:cs typeface="Calibri"/>
              </a:rPr>
              <a:t>Best </a:t>
            </a:r>
            <a:r>
              <a:rPr spc="-10" dirty="0">
                <a:cs typeface="Calibri"/>
              </a:rPr>
              <a:t>heard </a:t>
            </a:r>
            <a:r>
              <a:rPr spc="-25" dirty="0">
                <a:cs typeface="Calibri"/>
              </a:rPr>
              <a:t>at </a:t>
            </a:r>
            <a:r>
              <a:rPr spc="-5" dirty="0">
                <a:cs typeface="Calibri"/>
              </a:rPr>
              <a:t>Mitral</a:t>
            </a:r>
            <a:r>
              <a:rPr spc="15" dirty="0">
                <a:cs typeface="Calibri"/>
              </a:rPr>
              <a:t> </a:t>
            </a:r>
            <a:r>
              <a:rPr spc="-30" dirty="0">
                <a:cs typeface="Calibri"/>
              </a:rPr>
              <a:t>area</a:t>
            </a:r>
            <a:r>
              <a:rPr spc="-30" dirty="0">
                <a:latin typeface="Calibri"/>
                <a:cs typeface="Calibri"/>
              </a:rPr>
              <a:t>.</a:t>
            </a:r>
            <a:endParaRPr dirty="0">
              <a:latin typeface="Calibri"/>
              <a:cs typeface="Calibri"/>
            </a:endParaRPr>
          </a:p>
        </p:txBody>
      </p:sp>
      <p:pic>
        <p:nvPicPr>
          <p:cNvPr id="21"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478788" y="-27384"/>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833728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p:txBody>
          <a:bodyPr>
            <a:normAutofit/>
          </a:bodyPr>
          <a:lstStyle/>
          <a:p>
            <a:r>
              <a:rPr lang="en-US" dirty="0"/>
              <a:t>Valves of the Heart</a:t>
            </a:r>
          </a:p>
        </p:txBody>
      </p:sp>
      <p:sp>
        <p:nvSpPr>
          <p:cNvPr id="3" name="عنصر نائب لرقم الشريحة 2"/>
          <p:cNvSpPr>
            <a:spLocks noGrp="1"/>
          </p:cNvSpPr>
          <p:nvPr>
            <p:ph type="sldNum" sz="quarter" idx="12"/>
          </p:nvPr>
        </p:nvSpPr>
        <p:spPr/>
        <p:txBody>
          <a:bodyPr/>
          <a:lstStyle/>
          <a:p>
            <a:fld id="{4929A69E-7D8F-4515-9605-0315ABD4F316}" type="slidenum">
              <a:rPr lang="en-US" smtClean="0">
                <a:solidFill>
                  <a:srgbClr val="464653"/>
                </a:solidFill>
              </a:rPr>
              <a:pPr/>
              <a:t>4</a:t>
            </a:fld>
            <a:endParaRPr lang="en-US" dirty="0">
              <a:solidFill>
                <a:srgbClr val="464653"/>
              </a:solidFill>
            </a:endParaRPr>
          </a:p>
        </p:txBody>
      </p:sp>
      <p:sp>
        <p:nvSpPr>
          <p:cNvPr id="4" name="عنصر نائب للمحتوى 3"/>
          <p:cNvSpPr>
            <a:spLocks noGrp="1"/>
          </p:cNvSpPr>
          <p:nvPr>
            <p:ph sz="quarter" idx="1"/>
          </p:nvPr>
        </p:nvSpPr>
        <p:spPr>
          <a:xfrm>
            <a:off x="609449" y="1556792"/>
            <a:ext cx="7020382" cy="4392490"/>
          </a:xfrm>
        </p:spPr>
        <p:txBody>
          <a:bodyPr>
            <a:noAutofit/>
          </a:bodyPr>
          <a:lstStyle/>
          <a:p>
            <a:pPr algn="just"/>
            <a:r>
              <a:rPr lang="en-US" sz="1600" dirty="0"/>
              <a:t>There are 4 valves. Found at entry &amp; exit of each  ventricle.  </a:t>
            </a:r>
            <a:r>
              <a:rPr lang="en-US" sz="1600" dirty="0">
                <a:solidFill>
                  <a:srgbClr val="DDE9EC">
                    <a:lumMod val="50000"/>
                  </a:srgbClr>
                </a:solidFill>
              </a:rPr>
              <a:t>On the fibrous tissue ring separating the atria from the ventricles. </a:t>
            </a:r>
          </a:p>
          <a:p>
            <a:pPr algn="just"/>
            <a:r>
              <a:rPr lang="en-US" sz="1600" dirty="0"/>
              <a:t>Each Ventricle has an entrance and an exit which are guarded by Cardiac Valves.</a:t>
            </a:r>
          </a:p>
          <a:p>
            <a:pPr algn="just"/>
            <a:r>
              <a:rPr lang="en-US" sz="1600" dirty="0"/>
              <a:t>The valves allow blood flow in only </a:t>
            </a:r>
            <a:r>
              <a:rPr lang="en-US" sz="1600" dirty="0">
                <a:solidFill>
                  <a:srgbClr val="FF0000"/>
                </a:solidFill>
              </a:rPr>
              <a:t>one direction</a:t>
            </a:r>
            <a:r>
              <a:rPr lang="en-US" sz="1600" dirty="0"/>
              <a:t>.</a:t>
            </a:r>
          </a:p>
          <a:p>
            <a:pPr algn="just"/>
            <a:r>
              <a:rPr lang="en-US" sz="1600" dirty="0"/>
              <a:t>When the AV valves (</a:t>
            </a:r>
            <a:r>
              <a:rPr lang="en-US" sz="1600" dirty="0">
                <a:solidFill>
                  <a:schemeClr val="bg1">
                    <a:lumMod val="65000"/>
                  </a:schemeClr>
                </a:solidFill>
              </a:rPr>
              <a:t>Atrio-Ventricular valves which are the tricuspid and bicuspid</a:t>
            </a:r>
            <a:r>
              <a:rPr lang="en-US" sz="1600" dirty="0"/>
              <a:t>) are open,  Semilunar valves are closed and the opposite is true. </a:t>
            </a:r>
            <a:r>
              <a:rPr lang="en-US" sz="1600" dirty="0">
                <a:solidFill>
                  <a:srgbClr val="DDE9EC">
                    <a:lumMod val="50000"/>
                  </a:srgbClr>
                </a:solidFill>
              </a:rPr>
              <a:t>(This is to prevent back-flow of blood from aorta or pulmonary artery to their perspective Ventricles).  They open in pairs they NEVER open all together.</a:t>
            </a:r>
          </a:p>
          <a:p>
            <a:pPr algn="just"/>
            <a:r>
              <a:rPr lang="en-US" sz="1600" dirty="0"/>
              <a:t>Opening and closure of the valves is based on the </a:t>
            </a:r>
            <a:r>
              <a:rPr lang="en-US" sz="1600" dirty="0">
                <a:solidFill>
                  <a:srgbClr val="FF0000"/>
                </a:solidFill>
              </a:rPr>
              <a:t>pressure gradient</a:t>
            </a:r>
            <a:r>
              <a:rPr lang="en-US" sz="1600" dirty="0"/>
              <a:t> across the valves. </a:t>
            </a:r>
            <a:endParaRPr lang="en-US" sz="1600" dirty="0">
              <a:cs typeface="Calibri" pitchFamily="34" charset="0"/>
            </a:endParaRPr>
          </a:p>
          <a:p>
            <a:pPr algn="just"/>
            <a:r>
              <a:rPr lang="en-US" sz="1600" dirty="0">
                <a:cs typeface="Calibri" pitchFamily="34" charset="0"/>
              </a:rPr>
              <a:t>AV valve cusps are held by the Chorda Tendinea to Papillary muscles; this is to limit movements and eversions of the valves during ventricular systole.  </a:t>
            </a:r>
            <a:r>
              <a:rPr lang="en-US" sz="1600" dirty="0">
                <a:solidFill>
                  <a:srgbClr val="DDE9EC">
                    <a:lumMod val="50000"/>
                  </a:srgbClr>
                </a:solidFill>
              </a:rPr>
              <a:t>To hold it in place </a:t>
            </a:r>
            <a:r>
              <a:rPr lang="ar-SA" sz="1600" dirty="0">
                <a:solidFill>
                  <a:srgbClr val="DDE9EC">
                    <a:lumMod val="50000"/>
                  </a:srgbClr>
                </a:solidFill>
              </a:rPr>
              <a:t>(يعني لمن تسكر ما تفتح من جهه ثانيه)</a:t>
            </a:r>
            <a:endParaRPr lang="en-US" sz="1600" dirty="0">
              <a:solidFill>
                <a:srgbClr val="DDE9EC">
                  <a:lumMod val="50000"/>
                </a:srgbClr>
              </a:solidFill>
            </a:endParaRPr>
          </a:p>
          <a:p>
            <a:pPr algn="just"/>
            <a:r>
              <a:rPr lang="en-US" sz="1600" dirty="0">
                <a:cs typeface="Calibri" pitchFamily="34" charset="0"/>
              </a:rPr>
              <a:t>While the papillary muscles are connected to the AV valves they </a:t>
            </a:r>
            <a:r>
              <a:rPr lang="en-US" sz="1600" dirty="0">
                <a:solidFill>
                  <a:srgbClr val="FF0000"/>
                </a:solidFill>
              </a:rPr>
              <a:t>DO NOT open or close them.</a:t>
            </a:r>
          </a:p>
          <a:p>
            <a:pPr algn="just"/>
            <a:endParaRPr lang="en-US" sz="1600" dirty="0">
              <a:solidFill>
                <a:srgbClr val="FF0000"/>
              </a:solidFill>
            </a:endParaRPr>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15375" y="3411632"/>
            <a:ext cx="3371243" cy="2361186"/>
          </a:xfrm>
          <a:prstGeom prst="rect">
            <a:avLst/>
          </a:prstGeom>
          <a:scene3d>
            <a:camera prst="orthographicFront"/>
            <a:lightRig rig="threePt" dir="t"/>
          </a:scene3d>
          <a:sp3d>
            <a:bevelT/>
            <a:bevelB/>
          </a:sp3d>
        </p:spPr>
      </p:pic>
      <p:sp>
        <p:nvSpPr>
          <p:cNvPr id="6" name="Rectangle 5"/>
          <p:cNvSpPr/>
          <p:nvPr/>
        </p:nvSpPr>
        <p:spPr>
          <a:xfrm>
            <a:off x="7867529" y="1580934"/>
            <a:ext cx="3666934" cy="1600438"/>
          </a:xfrm>
          <a:prstGeom prst="rect">
            <a:avLst/>
          </a:prstGeom>
        </p:spPr>
        <p:txBody>
          <a:bodyPr wrap="square">
            <a:spAutoFit/>
          </a:bodyPr>
          <a:lstStyle/>
          <a:p>
            <a:pPr algn="just"/>
            <a:endParaRPr lang="en-US" altLang="en-US" sz="1400" dirty="0"/>
          </a:p>
          <a:p>
            <a:pPr algn="just"/>
            <a:r>
              <a:rPr lang="en-US" altLang="en-US" sz="1400" dirty="0">
                <a:solidFill>
                  <a:schemeClr val="bg2">
                    <a:lumMod val="50000"/>
                  </a:schemeClr>
                </a:solidFill>
              </a:rPr>
              <a:t>Ventricular diastole:  AV valves are opened, Semilunar are closed</a:t>
            </a:r>
          </a:p>
          <a:p>
            <a:pPr algn="just"/>
            <a:r>
              <a:rPr lang="en-US" altLang="en-US" sz="1400" dirty="0">
                <a:solidFill>
                  <a:schemeClr val="bg2">
                    <a:lumMod val="50000"/>
                  </a:schemeClr>
                </a:solidFill>
              </a:rPr>
              <a:t>Ventricular systole: AV valves are closed, Semilunar valves are opened</a:t>
            </a:r>
          </a:p>
          <a:p>
            <a:pPr algn="just"/>
            <a:r>
              <a:rPr lang="en-US" altLang="en-US" sz="1400" dirty="0">
                <a:solidFill>
                  <a:schemeClr val="bg2">
                    <a:lumMod val="50000"/>
                  </a:schemeClr>
                </a:solidFill>
              </a:rPr>
              <a:t>Papillary muscles have no  role in opening or closing the valves</a:t>
            </a:r>
          </a:p>
        </p:txBody>
      </p:sp>
      <p:sp>
        <p:nvSpPr>
          <p:cNvPr id="8" name="Rectangle 7"/>
          <p:cNvSpPr/>
          <p:nvPr/>
        </p:nvSpPr>
        <p:spPr>
          <a:xfrm>
            <a:off x="7822604" y="1556792"/>
            <a:ext cx="3756787" cy="4392490"/>
          </a:xfrm>
          <a:prstGeom prst="rect">
            <a:avLst/>
          </a:prstGeom>
          <a:noFill/>
          <a:ln w="317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158987690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ECG</a:t>
            </a:r>
          </a:p>
        </p:txBody>
      </p:sp>
      <p:sp>
        <p:nvSpPr>
          <p:cNvPr id="3" name="Slide Number Placeholder 2"/>
          <p:cNvSpPr>
            <a:spLocks noGrp="1"/>
          </p:cNvSpPr>
          <p:nvPr>
            <p:ph type="sldNum" sz="quarter" idx="12"/>
          </p:nvPr>
        </p:nvSpPr>
        <p:spPr/>
        <p:txBody>
          <a:bodyPr/>
          <a:lstStyle/>
          <a:p>
            <a:fld id="{4929A69E-7D8F-4515-9605-0315ABD4F316}" type="slidenum">
              <a:rPr lang="en-US" smtClean="0"/>
              <a:pPr/>
              <a:t>40</a:t>
            </a:fld>
            <a:endParaRPr lang="en-US" dirty="0"/>
          </a:p>
        </p:txBody>
      </p:sp>
      <p:sp>
        <p:nvSpPr>
          <p:cNvPr id="4" name="Content Placeholder 3"/>
          <p:cNvSpPr>
            <a:spLocks noGrp="1"/>
          </p:cNvSpPr>
          <p:nvPr>
            <p:ph sz="quarter" idx="1"/>
          </p:nvPr>
        </p:nvSpPr>
        <p:spPr>
          <a:xfrm>
            <a:off x="631138" y="1362962"/>
            <a:ext cx="10948266" cy="4937760"/>
          </a:xfrm>
        </p:spPr>
        <p:txBody>
          <a:bodyPr>
            <a:normAutofit/>
          </a:bodyPr>
          <a:lstStyle/>
          <a:p>
            <a:r>
              <a:rPr lang="en-US" sz="1600" dirty="0"/>
              <a:t>It is a diagnostic tool that records the electrical activity (action potentials) generated by the heart from chest surface, per unit time. </a:t>
            </a:r>
          </a:p>
          <a:p>
            <a:r>
              <a:rPr lang="en-US" sz="1600" spc="-85" dirty="0">
                <a:cs typeface="Arial"/>
              </a:rPr>
              <a:t>To </a:t>
            </a:r>
            <a:r>
              <a:rPr lang="en-US" sz="1600" spc="5" dirty="0">
                <a:cs typeface="Arial"/>
              </a:rPr>
              <a:t>produce </a:t>
            </a:r>
            <a:r>
              <a:rPr lang="en-US" sz="1600" spc="-10" dirty="0">
                <a:cs typeface="Arial"/>
              </a:rPr>
              <a:t>normal </a:t>
            </a:r>
            <a:r>
              <a:rPr lang="en-US" sz="1600" spc="10" dirty="0">
                <a:cs typeface="Arial"/>
              </a:rPr>
              <a:t>sinus </a:t>
            </a:r>
            <a:r>
              <a:rPr lang="en-US" sz="1600" spc="-10" dirty="0">
                <a:cs typeface="Arial"/>
              </a:rPr>
              <a:t>rhythm, </a:t>
            </a:r>
            <a:r>
              <a:rPr lang="en-US" sz="1600" spc="-15" dirty="0">
                <a:cs typeface="Arial"/>
              </a:rPr>
              <a:t>(</a:t>
            </a:r>
            <a:r>
              <a:rPr lang="en-US" sz="1600" spc="-15" dirty="0">
                <a:solidFill>
                  <a:schemeClr val="accent4">
                    <a:lumMod val="75000"/>
                  </a:schemeClr>
                </a:solidFill>
                <a:cs typeface="Arial"/>
              </a:rPr>
              <a:t>3</a:t>
            </a:r>
            <a:r>
              <a:rPr lang="en-US" sz="1600" spc="-15" dirty="0">
                <a:cs typeface="Arial"/>
              </a:rPr>
              <a:t>) </a:t>
            </a:r>
            <a:r>
              <a:rPr lang="en-US" sz="1600" spc="-10" dirty="0">
                <a:cs typeface="Arial"/>
              </a:rPr>
              <a:t>criteria </a:t>
            </a:r>
            <a:r>
              <a:rPr lang="en-US" sz="1600" spc="-20" dirty="0">
                <a:cs typeface="Arial"/>
              </a:rPr>
              <a:t>must  </a:t>
            </a:r>
            <a:r>
              <a:rPr lang="en-US" sz="1600" spc="15" dirty="0">
                <a:cs typeface="Arial"/>
              </a:rPr>
              <a:t>be</a:t>
            </a:r>
            <a:r>
              <a:rPr lang="en-US" sz="1600" spc="-95" dirty="0">
                <a:cs typeface="Arial"/>
              </a:rPr>
              <a:t> </a:t>
            </a:r>
            <a:r>
              <a:rPr lang="en-US" sz="1600" spc="-20" dirty="0">
                <a:cs typeface="Arial"/>
              </a:rPr>
              <a:t>met:</a:t>
            </a:r>
            <a:endParaRPr lang="en-US" sz="1600" dirty="0">
              <a:cs typeface="Arial"/>
            </a:endParaRPr>
          </a:p>
          <a:p>
            <a:pPr marL="825500" lvl="1" indent="-317500">
              <a:lnSpc>
                <a:spcPct val="100000"/>
              </a:lnSpc>
              <a:spcBef>
                <a:spcPts val="1120"/>
              </a:spcBef>
              <a:buAutoNum type="arabicPeriod"/>
              <a:tabLst>
                <a:tab pos="850265" algn="l"/>
                <a:tab pos="850900" algn="l"/>
              </a:tabLst>
            </a:pPr>
            <a:r>
              <a:rPr lang="en-US" sz="1400" spc="-10" dirty="0">
                <a:solidFill>
                  <a:schemeClr val="tx1"/>
                </a:solidFill>
                <a:cs typeface="Arial"/>
              </a:rPr>
              <a:t>Action </a:t>
            </a:r>
            <a:r>
              <a:rPr lang="en-US" sz="1400" spc="-5" dirty="0">
                <a:solidFill>
                  <a:schemeClr val="tx1"/>
                </a:solidFill>
                <a:cs typeface="Arial"/>
              </a:rPr>
              <a:t>potential </a:t>
            </a:r>
            <a:r>
              <a:rPr lang="en-US" sz="1400" dirty="0">
                <a:solidFill>
                  <a:schemeClr val="tx1"/>
                </a:solidFill>
                <a:cs typeface="Arial"/>
              </a:rPr>
              <a:t>must </a:t>
            </a:r>
            <a:r>
              <a:rPr lang="en-US" sz="1400" spc="-10" dirty="0">
                <a:solidFill>
                  <a:schemeClr val="tx1"/>
                </a:solidFill>
                <a:cs typeface="Arial"/>
              </a:rPr>
              <a:t>originate </a:t>
            </a:r>
            <a:r>
              <a:rPr lang="en-US" sz="1400" spc="-25" dirty="0">
                <a:solidFill>
                  <a:schemeClr val="tx1"/>
                </a:solidFill>
                <a:cs typeface="Arial"/>
              </a:rPr>
              <a:t>in SA-</a:t>
            </a:r>
            <a:r>
              <a:rPr lang="en-US" sz="1400" spc="45" dirty="0">
                <a:solidFill>
                  <a:schemeClr val="tx1"/>
                </a:solidFill>
                <a:cs typeface="Arial"/>
              </a:rPr>
              <a:t> </a:t>
            </a:r>
            <a:r>
              <a:rPr lang="en-US" sz="1400" spc="-15" dirty="0">
                <a:solidFill>
                  <a:schemeClr val="tx1"/>
                </a:solidFill>
                <a:cs typeface="Arial"/>
              </a:rPr>
              <a:t>node.</a:t>
            </a:r>
            <a:endParaRPr lang="en-US" sz="1400" dirty="0">
              <a:solidFill>
                <a:schemeClr val="tx1"/>
              </a:solidFill>
              <a:cs typeface="Arial"/>
            </a:endParaRPr>
          </a:p>
          <a:p>
            <a:pPr marL="825500" marR="10160" lvl="1" indent="-317500">
              <a:lnSpc>
                <a:spcPct val="100000"/>
              </a:lnSpc>
              <a:spcBef>
                <a:spcPts val="1100"/>
              </a:spcBef>
              <a:buAutoNum type="arabicPeriod"/>
              <a:tabLst>
                <a:tab pos="862965" algn="l"/>
                <a:tab pos="863600" algn="l"/>
              </a:tabLst>
            </a:pPr>
            <a:r>
              <a:rPr lang="en-US" sz="1400" spc="-20" dirty="0">
                <a:solidFill>
                  <a:schemeClr val="tx1"/>
                </a:solidFill>
                <a:cs typeface="Arial"/>
              </a:rPr>
              <a:t>SA </a:t>
            </a:r>
            <a:r>
              <a:rPr lang="en-US" sz="1400" spc="-15" dirty="0">
                <a:solidFill>
                  <a:schemeClr val="tx1"/>
                </a:solidFill>
                <a:cs typeface="Arial"/>
              </a:rPr>
              <a:t>nodal impulse </a:t>
            </a:r>
            <a:r>
              <a:rPr lang="en-US" sz="1400" dirty="0">
                <a:solidFill>
                  <a:schemeClr val="tx1"/>
                </a:solidFill>
                <a:cs typeface="Arial"/>
              </a:rPr>
              <a:t>must </a:t>
            </a:r>
            <a:r>
              <a:rPr lang="en-US" sz="1400" spc="-10" dirty="0">
                <a:solidFill>
                  <a:schemeClr val="tx1"/>
                </a:solidFill>
                <a:cs typeface="Arial"/>
              </a:rPr>
              <a:t>occur regularly at </a:t>
            </a:r>
            <a:r>
              <a:rPr lang="en-US" sz="1400" dirty="0">
                <a:solidFill>
                  <a:schemeClr val="tx1"/>
                </a:solidFill>
                <a:cs typeface="Arial"/>
              </a:rPr>
              <a:t>a </a:t>
            </a:r>
            <a:r>
              <a:rPr lang="en-US" sz="1400" spc="10" dirty="0">
                <a:solidFill>
                  <a:schemeClr val="tx1"/>
                </a:solidFill>
                <a:cs typeface="Arial"/>
              </a:rPr>
              <a:t>rate </a:t>
            </a:r>
            <a:r>
              <a:rPr lang="en-US" sz="1400" spc="-10" dirty="0">
                <a:solidFill>
                  <a:schemeClr val="tx1"/>
                </a:solidFill>
                <a:cs typeface="Arial"/>
              </a:rPr>
              <a:t>of </a:t>
            </a:r>
            <a:r>
              <a:rPr lang="en-US" sz="1400" spc="-10" dirty="0">
                <a:solidFill>
                  <a:schemeClr val="accent4">
                    <a:lumMod val="75000"/>
                  </a:schemeClr>
                </a:solidFill>
                <a:cs typeface="Arial"/>
              </a:rPr>
              <a:t>60 </a:t>
            </a:r>
            <a:r>
              <a:rPr lang="en-US" sz="1400" dirty="0">
                <a:solidFill>
                  <a:schemeClr val="accent4">
                    <a:lumMod val="75000"/>
                  </a:schemeClr>
                </a:solidFill>
                <a:cs typeface="Arial"/>
              </a:rPr>
              <a:t>– </a:t>
            </a:r>
            <a:r>
              <a:rPr lang="en-US" sz="1400" spc="-15" dirty="0">
                <a:solidFill>
                  <a:schemeClr val="accent4">
                    <a:lumMod val="75000"/>
                  </a:schemeClr>
                </a:solidFill>
                <a:cs typeface="Arial"/>
              </a:rPr>
              <a:t>100  </a:t>
            </a:r>
            <a:r>
              <a:rPr lang="en-US" sz="1400" spc="-15" dirty="0">
                <a:solidFill>
                  <a:schemeClr val="tx1"/>
                </a:solidFill>
                <a:cs typeface="Arial"/>
              </a:rPr>
              <a:t>impulses </a:t>
            </a:r>
            <a:r>
              <a:rPr lang="en-US" sz="1400" spc="-10" dirty="0">
                <a:solidFill>
                  <a:schemeClr val="tx1"/>
                </a:solidFill>
                <a:cs typeface="Arial"/>
              </a:rPr>
              <a:t>per</a:t>
            </a:r>
            <a:r>
              <a:rPr lang="en-US" sz="1400" spc="60" dirty="0">
                <a:solidFill>
                  <a:schemeClr val="tx1"/>
                </a:solidFill>
                <a:cs typeface="Arial"/>
              </a:rPr>
              <a:t> </a:t>
            </a:r>
            <a:r>
              <a:rPr lang="en-US" sz="1400" spc="-5" dirty="0">
                <a:solidFill>
                  <a:schemeClr val="tx1"/>
                </a:solidFill>
                <a:cs typeface="Arial"/>
              </a:rPr>
              <a:t>minute.</a:t>
            </a:r>
            <a:endParaRPr lang="en-US" sz="1400" dirty="0">
              <a:solidFill>
                <a:schemeClr val="tx1"/>
              </a:solidFill>
              <a:cs typeface="Arial"/>
            </a:endParaRPr>
          </a:p>
          <a:p>
            <a:pPr marL="825500" marR="5080" lvl="1" indent="-317500">
              <a:lnSpc>
                <a:spcPct val="100000"/>
              </a:lnSpc>
              <a:spcBef>
                <a:spcPts val="1000"/>
              </a:spcBef>
              <a:buAutoNum type="arabicPeriod"/>
              <a:tabLst>
                <a:tab pos="850265" algn="l"/>
                <a:tab pos="850900" algn="l"/>
              </a:tabLst>
            </a:pPr>
            <a:r>
              <a:rPr lang="en-US" sz="1400" spc="-10" dirty="0">
                <a:solidFill>
                  <a:schemeClr val="tx1"/>
                </a:solidFill>
                <a:cs typeface="Arial"/>
              </a:rPr>
              <a:t>Activation of </a:t>
            </a:r>
            <a:r>
              <a:rPr lang="en-US" sz="1400" spc="-5" dirty="0">
                <a:solidFill>
                  <a:schemeClr val="tx1"/>
                </a:solidFill>
                <a:cs typeface="Arial"/>
              </a:rPr>
              <a:t>myocardium </a:t>
            </a:r>
            <a:r>
              <a:rPr lang="en-US" sz="1400" dirty="0">
                <a:solidFill>
                  <a:schemeClr val="tx1"/>
                </a:solidFill>
                <a:cs typeface="Arial"/>
              </a:rPr>
              <a:t>must </a:t>
            </a:r>
            <a:r>
              <a:rPr lang="en-US" sz="1400" spc="-10" dirty="0">
                <a:solidFill>
                  <a:schemeClr val="tx1"/>
                </a:solidFill>
                <a:cs typeface="Arial"/>
              </a:rPr>
              <a:t>occur </a:t>
            </a:r>
            <a:r>
              <a:rPr lang="en-US" sz="1400" spc="-25" dirty="0">
                <a:solidFill>
                  <a:schemeClr val="tx1"/>
                </a:solidFill>
                <a:cs typeface="Arial"/>
              </a:rPr>
              <a:t>in </a:t>
            </a:r>
            <a:r>
              <a:rPr lang="en-US" sz="1400" dirty="0">
                <a:solidFill>
                  <a:schemeClr val="tx1"/>
                </a:solidFill>
                <a:cs typeface="Arial"/>
              </a:rPr>
              <a:t>correct </a:t>
            </a:r>
            <a:r>
              <a:rPr lang="en-US" sz="1400" spc="-10" dirty="0">
                <a:solidFill>
                  <a:schemeClr val="tx1"/>
                </a:solidFill>
                <a:cs typeface="Arial"/>
              </a:rPr>
              <a:t>sequence </a:t>
            </a:r>
            <a:r>
              <a:rPr lang="en-US" sz="1400" dirty="0">
                <a:solidFill>
                  <a:schemeClr val="tx1"/>
                </a:solidFill>
                <a:cs typeface="Arial"/>
              </a:rPr>
              <a:t>&amp; correct </a:t>
            </a:r>
            <a:r>
              <a:rPr lang="en-US" sz="1400" spc="-10" dirty="0">
                <a:solidFill>
                  <a:schemeClr val="tx1"/>
                </a:solidFill>
                <a:cs typeface="Arial"/>
              </a:rPr>
              <a:t>timing </a:t>
            </a:r>
            <a:r>
              <a:rPr lang="en-US" sz="1400" dirty="0">
                <a:solidFill>
                  <a:schemeClr val="tx1"/>
                </a:solidFill>
                <a:cs typeface="Arial"/>
              </a:rPr>
              <a:t>&amp;</a:t>
            </a:r>
            <a:r>
              <a:rPr lang="en-US" sz="1400" spc="-95" dirty="0">
                <a:solidFill>
                  <a:schemeClr val="tx1"/>
                </a:solidFill>
                <a:cs typeface="Arial"/>
              </a:rPr>
              <a:t> </a:t>
            </a:r>
            <a:r>
              <a:rPr lang="en-US" sz="1400" spc="-15" dirty="0">
                <a:solidFill>
                  <a:schemeClr val="tx1"/>
                </a:solidFill>
                <a:cs typeface="Arial"/>
              </a:rPr>
              <a:t>delays.</a:t>
            </a:r>
            <a:endParaRPr lang="en-US" sz="1400" dirty="0">
              <a:solidFill>
                <a:schemeClr val="tx1"/>
              </a:solidFill>
              <a:cs typeface="Arial"/>
            </a:endParaRPr>
          </a:p>
          <a:p>
            <a:pPr marL="12700" indent="0">
              <a:lnSpc>
                <a:spcPts val="3820"/>
              </a:lnSpc>
              <a:buClr>
                <a:srgbClr val="8D1515"/>
              </a:buClr>
              <a:buSzPct val="145454"/>
              <a:buNone/>
              <a:tabLst>
                <a:tab pos="304800" algn="l"/>
              </a:tabLst>
            </a:pPr>
            <a:r>
              <a:rPr lang="en-US" sz="1600" spc="15" dirty="0">
                <a:cs typeface="Arial"/>
              </a:rPr>
              <a:t>SA </a:t>
            </a:r>
            <a:r>
              <a:rPr lang="en-US" sz="1600" spc="-20" dirty="0">
                <a:cs typeface="Arial"/>
              </a:rPr>
              <a:t>node rate: </a:t>
            </a:r>
            <a:r>
              <a:rPr lang="en-US" sz="1600" spc="-25" dirty="0">
                <a:solidFill>
                  <a:schemeClr val="accent4">
                    <a:lumMod val="75000"/>
                  </a:schemeClr>
                </a:solidFill>
                <a:cs typeface="Arial"/>
              </a:rPr>
              <a:t>60-100</a:t>
            </a:r>
            <a:r>
              <a:rPr lang="en-US" sz="1600" spc="70" dirty="0">
                <a:solidFill>
                  <a:schemeClr val="accent4">
                    <a:lumMod val="75000"/>
                  </a:schemeClr>
                </a:solidFill>
                <a:cs typeface="Arial"/>
              </a:rPr>
              <a:t> </a:t>
            </a:r>
            <a:r>
              <a:rPr lang="en-US" sz="1600" spc="-20" dirty="0">
                <a:solidFill>
                  <a:schemeClr val="accent4">
                    <a:lumMod val="75000"/>
                  </a:schemeClr>
                </a:solidFill>
                <a:cs typeface="Arial"/>
              </a:rPr>
              <a:t>b/min</a:t>
            </a:r>
            <a:r>
              <a:rPr lang="en-US" sz="1600" spc="-20" dirty="0">
                <a:cs typeface="Arial"/>
              </a:rPr>
              <a:t>.</a:t>
            </a:r>
            <a:r>
              <a:rPr lang="en-US" sz="1600" dirty="0">
                <a:cs typeface="Arial"/>
              </a:rPr>
              <a:t>  </a:t>
            </a:r>
            <a:r>
              <a:rPr lang="en-US" sz="1600" spc="-15" dirty="0">
                <a:cs typeface="Arial"/>
              </a:rPr>
              <a:t>Under vagal influence </a:t>
            </a:r>
            <a:r>
              <a:rPr lang="en-US" sz="1600" spc="-25" dirty="0">
                <a:solidFill>
                  <a:schemeClr val="accent4">
                    <a:lumMod val="75000"/>
                  </a:schemeClr>
                </a:solidFill>
                <a:cs typeface="Arial"/>
              </a:rPr>
              <a:t>70-80</a:t>
            </a:r>
            <a:r>
              <a:rPr lang="en-US" sz="1600" spc="400" dirty="0">
                <a:solidFill>
                  <a:schemeClr val="accent4">
                    <a:lumMod val="75000"/>
                  </a:schemeClr>
                </a:solidFill>
                <a:cs typeface="Arial"/>
              </a:rPr>
              <a:t> </a:t>
            </a:r>
            <a:r>
              <a:rPr lang="en-US" sz="1600" spc="-20" dirty="0">
                <a:solidFill>
                  <a:schemeClr val="accent4">
                    <a:lumMod val="75000"/>
                  </a:schemeClr>
                </a:solidFill>
                <a:cs typeface="Arial"/>
              </a:rPr>
              <a:t>b/min</a:t>
            </a:r>
            <a:r>
              <a:rPr lang="en-US" sz="1600" spc="-20" dirty="0">
                <a:cs typeface="Arial"/>
              </a:rPr>
              <a:t>.</a:t>
            </a:r>
            <a:endParaRPr lang="en-US" sz="1600" dirty="0">
              <a:cs typeface="Arial"/>
            </a:endParaRPr>
          </a:p>
          <a:p>
            <a:endParaRPr lang="en-US" sz="1800" dirty="0"/>
          </a:p>
          <a:p>
            <a:endParaRPr lang="en-US" sz="1800" dirty="0"/>
          </a:p>
          <a:p>
            <a:endParaRPr lang="en-US" sz="2400" dirty="0"/>
          </a:p>
        </p:txBody>
      </p:sp>
      <p:graphicFrame>
        <p:nvGraphicFramePr>
          <p:cNvPr id="5" name="Diagram 4"/>
          <p:cNvGraphicFramePr/>
          <p:nvPr>
            <p:extLst>
              <p:ext uri="{D42A27DB-BD31-4B8C-83A1-F6EECF244321}">
                <p14:modId xmlns:p14="http://schemas.microsoft.com/office/powerpoint/2010/main" val="760228517"/>
              </p:ext>
            </p:extLst>
          </p:nvPr>
        </p:nvGraphicFramePr>
        <p:xfrm>
          <a:off x="-1178396" y="4049171"/>
          <a:ext cx="14689632" cy="1598930"/>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6147"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9478788" y="-15279"/>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7" name="مجموعة 6"/>
          <p:cNvGrpSpPr/>
          <p:nvPr/>
        </p:nvGrpSpPr>
        <p:grpSpPr>
          <a:xfrm>
            <a:off x="8830716" y="1837106"/>
            <a:ext cx="2604671" cy="1672500"/>
            <a:chOff x="9118748" y="1644353"/>
            <a:chExt cx="2901206" cy="1947996"/>
          </a:xfrm>
        </p:grpSpPr>
        <p:pic>
          <p:nvPicPr>
            <p:cNvPr id="6146" name="Picture 2" descr="C:\Users\Aseel\Desktop\e.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9255568" y="1903601"/>
              <a:ext cx="2764386" cy="1688747"/>
            </a:xfrm>
            <a:prstGeom prst="rect">
              <a:avLst/>
            </a:prstGeom>
            <a:noFill/>
            <a:extLst>
              <a:ext uri="{909E8E84-426E-40DD-AFC4-6F175D3DCCD1}">
                <a14:hiddenFill xmlns:a14="http://schemas.microsoft.com/office/drawing/2010/main">
                  <a:solidFill>
                    <a:srgbClr val="FFFFFF"/>
                  </a:solidFill>
                </a14:hiddenFill>
              </a:ext>
            </a:extLst>
          </p:spPr>
        </p:pic>
        <p:sp>
          <p:nvSpPr>
            <p:cNvPr id="8" name="object 11"/>
            <p:cNvSpPr/>
            <p:nvPr/>
          </p:nvSpPr>
          <p:spPr>
            <a:xfrm>
              <a:off x="9255568" y="1714917"/>
              <a:ext cx="2471137" cy="201234"/>
            </a:xfrm>
            <a:prstGeom prst="rect">
              <a:avLst/>
            </a:prstGeom>
            <a:blipFill>
              <a:blip r:embed="rId9" cstate="print"/>
              <a:stretch>
                <a:fillRect/>
              </a:stretch>
            </a:blipFill>
          </p:spPr>
          <p:txBody>
            <a:bodyPr wrap="square" lIns="0" tIns="0" rIns="0" bIns="0" rtlCol="0"/>
            <a:lstStyle/>
            <a:p>
              <a:endParaRPr sz="1800"/>
            </a:p>
          </p:txBody>
        </p:sp>
        <p:sp>
          <p:nvSpPr>
            <p:cNvPr id="6" name="مستطيل 5"/>
            <p:cNvSpPr/>
            <p:nvPr/>
          </p:nvSpPr>
          <p:spPr>
            <a:xfrm>
              <a:off x="9118748" y="1644353"/>
              <a:ext cx="2896440" cy="1947996"/>
            </a:xfrm>
            <a:prstGeom prst="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9" name="مستطيل 8"/>
          <p:cNvSpPr/>
          <p:nvPr/>
        </p:nvSpPr>
        <p:spPr>
          <a:xfrm>
            <a:off x="609460" y="5900612"/>
            <a:ext cx="9383117" cy="400110"/>
          </a:xfrm>
          <a:prstGeom prst="rect">
            <a:avLst/>
          </a:prstGeom>
        </p:spPr>
        <p:txBody>
          <a:bodyPr wrap="square">
            <a:spAutoFit/>
          </a:bodyPr>
          <a:lstStyle/>
          <a:p>
            <a:r>
              <a:rPr lang="en-US" sz="1600" spc="-45" dirty="0">
                <a:cs typeface="Arial"/>
              </a:rPr>
              <a:t>Total </a:t>
            </a:r>
            <a:r>
              <a:rPr lang="en-US" sz="1600" spc="5" dirty="0">
                <a:cs typeface="Arial"/>
              </a:rPr>
              <a:t>time </a:t>
            </a:r>
            <a:r>
              <a:rPr lang="en-US" sz="1600" spc="-10" dirty="0">
                <a:cs typeface="Arial"/>
              </a:rPr>
              <a:t>period </a:t>
            </a:r>
            <a:r>
              <a:rPr lang="en-US" sz="1600" spc="5" dirty="0">
                <a:cs typeface="Arial"/>
              </a:rPr>
              <a:t>for </a:t>
            </a:r>
            <a:r>
              <a:rPr lang="en-US" sz="1600" spc="-10" dirty="0">
                <a:cs typeface="Arial"/>
              </a:rPr>
              <a:t>one cardiac cycle </a:t>
            </a:r>
            <a:r>
              <a:rPr lang="en-US" sz="1600" dirty="0">
                <a:cs typeface="Arial"/>
              </a:rPr>
              <a:t>= </a:t>
            </a:r>
            <a:r>
              <a:rPr lang="en-US" sz="1600" spc="5" dirty="0">
                <a:solidFill>
                  <a:schemeClr val="accent4">
                    <a:lumMod val="75000"/>
                  </a:schemeClr>
                </a:solidFill>
                <a:cs typeface="Arial"/>
              </a:rPr>
              <a:t>0.8 </a:t>
            </a:r>
            <a:r>
              <a:rPr lang="en-US" sz="1600" dirty="0">
                <a:solidFill>
                  <a:schemeClr val="accent4">
                    <a:lumMod val="75000"/>
                  </a:schemeClr>
                </a:solidFill>
                <a:cs typeface="Arial"/>
              </a:rPr>
              <a:t>- 0.83 </a:t>
            </a:r>
            <a:r>
              <a:rPr lang="en-US" sz="1600" spc="-5" dirty="0">
                <a:cs typeface="Arial"/>
              </a:rPr>
              <a:t>sec. </a:t>
            </a:r>
            <a:r>
              <a:rPr lang="en-US" sz="1600" spc="-20" dirty="0">
                <a:cs typeface="Arial"/>
              </a:rPr>
              <a:t>when </a:t>
            </a:r>
            <a:r>
              <a:rPr lang="en-US" sz="1600" spc="-5" dirty="0">
                <a:cs typeface="Arial"/>
              </a:rPr>
              <a:t>heart  </a:t>
            </a:r>
            <a:r>
              <a:rPr lang="en-US" sz="1600" spc="10" dirty="0">
                <a:cs typeface="Arial"/>
              </a:rPr>
              <a:t>rate </a:t>
            </a:r>
            <a:r>
              <a:rPr lang="en-US" sz="1600" dirty="0">
                <a:cs typeface="Arial"/>
              </a:rPr>
              <a:t>= </a:t>
            </a:r>
            <a:r>
              <a:rPr lang="en-US" sz="1600" spc="-10" dirty="0">
                <a:solidFill>
                  <a:schemeClr val="accent4">
                    <a:lumMod val="75000"/>
                  </a:schemeClr>
                </a:solidFill>
                <a:cs typeface="Arial"/>
              </a:rPr>
              <a:t>72</a:t>
            </a:r>
            <a:r>
              <a:rPr lang="en-US" sz="1600" spc="-145" dirty="0">
                <a:cs typeface="Arial"/>
              </a:rPr>
              <a:t> </a:t>
            </a:r>
            <a:r>
              <a:rPr lang="en-US" sz="1600" spc="5" dirty="0">
                <a:cs typeface="Arial"/>
              </a:rPr>
              <a:t>bpm</a:t>
            </a:r>
            <a:r>
              <a:rPr lang="en-US" spc="5" dirty="0">
                <a:latin typeface="Arial"/>
                <a:cs typeface="Arial"/>
              </a:rPr>
              <a:t>.</a:t>
            </a:r>
            <a:endParaRPr lang="en-US" dirty="0"/>
          </a:p>
        </p:txBody>
      </p:sp>
    </p:spTree>
    <p:extLst>
      <p:ext uri="{BB962C8B-B14F-4D97-AF65-F5344CB8AC3E}">
        <p14:creationId xmlns:p14="http://schemas.microsoft.com/office/powerpoint/2010/main" val="337710222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t>Ectopic </a:t>
            </a:r>
            <a:r>
              <a:rPr lang="en-US" sz="3200"/>
              <a:t>and Latent Pacemakers</a:t>
            </a:r>
            <a:endParaRPr lang="en-US" sz="3200" dirty="0"/>
          </a:p>
        </p:txBody>
      </p:sp>
      <p:sp>
        <p:nvSpPr>
          <p:cNvPr id="3" name="Slide Number Placeholder 2"/>
          <p:cNvSpPr>
            <a:spLocks noGrp="1"/>
          </p:cNvSpPr>
          <p:nvPr>
            <p:ph type="sldNum" sz="quarter" idx="12"/>
          </p:nvPr>
        </p:nvSpPr>
        <p:spPr/>
        <p:txBody>
          <a:bodyPr/>
          <a:lstStyle/>
          <a:p>
            <a:fld id="{4929A69E-7D8F-4515-9605-0315ABD4F316}" type="slidenum">
              <a:rPr lang="en-US" smtClean="0"/>
              <a:pPr/>
              <a:t>41</a:t>
            </a:fld>
            <a:endParaRPr lang="en-US" dirty="0"/>
          </a:p>
        </p:txBody>
      </p:sp>
      <p:sp>
        <p:nvSpPr>
          <p:cNvPr id="4" name="Content Placeholder 3"/>
          <p:cNvSpPr>
            <a:spLocks noGrp="1"/>
          </p:cNvSpPr>
          <p:nvPr>
            <p:ph sz="quarter" idx="1"/>
          </p:nvPr>
        </p:nvSpPr>
        <p:spPr>
          <a:xfrm>
            <a:off x="601698" y="1601470"/>
            <a:ext cx="10969943" cy="4937760"/>
          </a:xfrm>
        </p:spPr>
        <p:txBody>
          <a:bodyPr>
            <a:normAutofit/>
          </a:bodyPr>
          <a:lstStyle/>
          <a:p>
            <a:pPr algn="just"/>
            <a:r>
              <a:rPr lang="en-US" sz="1800" dirty="0"/>
              <a:t>In addition to the SA- node the AV- node, His bundle &amp; Purkinje fibers have intrinsic automaticity &amp; ability to set a pace. They are called </a:t>
            </a:r>
            <a:r>
              <a:rPr lang="en-US" sz="1800" u="sng" dirty="0">
                <a:solidFill>
                  <a:srgbClr val="FF0000"/>
                </a:solidFill>
              </a:rPr>
              <a:t>latent Pacemakers</a:t>
            </a:r>
            <a:r>
              <a:rPr lang="en-US" sz="1800" dirty="0"/>
              <a:t>.</a:t>
            </a:r>
          </a:p>
          <a:p>
            <a:pPr algn="just"/>
            <a:r>
              <a:rPr lang="en-US" sz="1800" dirty="0"/>
              <a:t>Latent Pacemakers are normally suppressed &amp; function only if the SA- node is damaged, or its impulse is blocked, or if the rate of firing of the latent pacemakers increases.</a:t>
            </a:r>
          </a:p>
          <a:p>
            <a:pPr algn="just"/>
            <a:r>
              <a:rPr lang="en-US" sz="1800" dirty="0"/>
              <a:t> AV- node discharges at </a:t>
            </a:r>
            <a:r>
              <a:rPr lang="en-US" sz="1800" dirty="0">
                <a:solidFill>
                  <a:schemeClr val="accent4">
                    <a:lumMod val="75000"/>
                  </a:schemeClr>
                </a:solidFill>
              </a:rPr>
              <a:t>40 –60 </a:t>
            </a:r>
            <a:r>
              <a:rPr lang="en-US" sz="1800" dirty="0"/>
              <a:t>b/min.</a:t>
            </a:r>
          </a:p>
          <a:p>
            <a:pPr algn="just"/>
            <a:r>
              <a:rPr lang="en-US" sz="1800" dirty="0"/>
              <a:t>If both damaged then bundle of His or Purkinje fibers fires at </a:t>
            </a:r>
            <a:r>
              <a:rPr lang="en-US" sz="1800" dirty="0">
                <a:solidFill>
                  <a:schemeClr val="accent4">
                    <a:lumMod val="75000"/>
                  </a:schemeClr>
                </a:solidFill>
              </a:rPr>
              <a:t>20- 40 </a:t>
            </a:r>
            <a:r>
              <a:rPr lang="en-US" sz="1800" dirty="0"/>
              <a:t>beats/min.</a:t>
            </a:r>
          </a:p>
          <a:p>
            <a:pPr algn="just"/>
            <a:r>
              <a:rPr lang="en-US" sz="1800" dirty="0"/>
              <a:t>Sometimes atrial or ventricular fiber is excessively excitable &amp; become pacemaker.</a:t>
            </a:r>
          </a:p>
          <a:p>
            <a:pPr algn="just"/>
            <a:r>
              <a:rPr lang="en-US" sz="1800" dirty="0"/>
              <a:t>A pacemaker elsewhere than the SA- node is called </a:t>
            </a:r>
            <a:r>
              <a:rPr lang="en-US" sz="1800" dirty="0">
                <a:solidFill>
                  <a:srgbClr val="FF0000"/>
                </a:solidFill>
              </a:rPr>
              <a:t>Ectopic Pacemaker</a:t>
            </a:r>
            <a:r>
              <a:rPr lang="en-US" sz="1800" dirty="0"/>
              <a:t>.</a:t>
            </a:r>
          </a:p>
        </p:txBody>
      </p:sp>
      <p:pic>
        <p:nvPicPr>
          <p:cNvPr id="717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7542" y="-23063"/>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9" name="مجموعة 18"/>
          <p:cNvGrpSpPr/>
          <p:nvPr/>
        </p:nvGrpSpPr>
        <p:grpSpPr>
          <a:xfrm>
            <a:off x="1651987" y="4766836"/>
            <a:ext cx="8869367" cy="893053"/>
            <a:chOff x="2710035" y="4747360"/>
            <a:chExt cx="8869367" cy="893053"/>
          </a:xfrm>
        </p:grpSpPr>
        <p:grpSp>
          <p:nvGrpSpPr>
            <p:cNvPr id="7" name="مجموعة 6"/>
            <p:cNvGrpSpPr/>
            <p:nvPr/>
          </p:nvGrpSpPr>
          <p:grpSpPr>
            <a:xfrm>
              <a:off x="2710035" y="4747361"/>
              <a:ext cx="8869367" cy="893052"/>
              <a:chOff x="2710035" y="4747361"/>
              <a:chExt cx="8869367" cy="893052"/>
            </a:xfrm>
          </p:grpSpPr>
          <p:sp>
            <p:nvSpPr>
              <p:cNvPr id="6" name="Rectangle 4"/>
              <p:cNvSpPr/>
              <p:nvPr/>
            </p:nvSpPr>
            <p:spPr>
              <a:xfrm>
                <a:off x="2710035" y="4758874"/>
                <a:ext cx="8869367" cy="881539"/>
              </a:xfrm>
              <a:prstGeom prst="foldedCorner">
                <a:avLst/>
              </a:prstGeom>
              <a:solidFill>
                <a:schemeClr val="accent2">
                  <a:lumMod val="20000"/>
                  <a:lumOff val="80000"/>
                </a:schemeClr>
              </a:solidFill>
              <a:effectLst>
                <a:outerShdw blurRad="50800" dist="38100" dir="2700000" algn="tl" rotWithShape="0">
                  <a:prstClr val="black">
                    <a:alpha val="40000"/>
                  </a:prstClr>
                </a:outerShdw>
              </a:effectLst>
            </p:spPr>
            <p:txBody>
              <a:bodyPr wrap="square">
                <a:spAutoFit/>
              </a:bodyPr>
              <a:lstStyle/>
              <a:p>
                <a:pPr algn="r"/>
                <a:r>
                  <a:rPr lang="ar-SA" sz="1400" dirty="0">
                    <a:solidFill>
                      <a:schemeClr val="bg1">
                        <a:lumMod val="65000"/>
                      </a:schemeClr>
                    </a:solidFill>
                  </a:rPr>
                  <a:t>-لما تتعطل الـ          راح تشتغل الـ            وتطلع الـ               وبيكون اسمها                              ولكن را يكون عند الشخص                     </a:t>
                </a:r>
              </a:p>
              <a:p>
                <a:pPr algn="r"/>
                <a:r>
                  <a:rPr lang="ar-SA" sz="1400" dirty="0">
                    <a:solidFill>
                      <a:schemeClr val="bg1">
                        <a:lumMod val="65000"/>
                      </a:schemeClr>
                    </a:solidFill>
                  </a:rPr>
                  <a:t>-أما لو تعطل الاثنين          و          را تشتغل الـ                         وبيكون اسمها                             وممكن الشخص ما يعيش .</a:t>
                </a:r>
              </a:p>
              <a:p>
                <a:pPr algn="r"/>
                <a:r>
                  <a:rPr lang="ar-SA" sz="1400" dirty="0">
                    <a:solidFill>
                      <a:schemeClr val="bg1">
                        <a:lumMod val="65000"/>
                      </a:schemeClr>
                    </a:solidFill>
                  </a:rPr>
                  <a:t>-أما لو طلعت الـ                  من                  أو                 فاسمهم                                                           </a:t>
                </a:r>
                <a:endParaRPr lang="en-US" sz="1400" dirty="0">
                  <a:solidFill>
                    <a:schemeClr val="bg1">
                      <a:lumMod val="65000"/>
                    </a:schemeClr>
                  </a:solidFill>
                </a:endParaRPr>
              </a:p>
            </p:txBody>
          </p:sp>
          <p:sp>
            <p:nvSpPr>
              <p:cNvPr id="5" name="مستطيل 4"/>
              <p:cNvSpPr/>
              <p:nvPr/>
            </p:nvSpPr>
            <p:spPr>
              <a:xfrm>
                <a:off x="5459522" y="4748233"/>
                <a:ext cx="1432893" cy="307777"/>
              </a:xfrm>
              <a:prstGeom prst="rect">
                <a:avLst/>
              </a:prstGeom>
            </p:spPr>
            <p:txBody>
              <a:bodyPr wrap="none">
                <a:spAutoFit/>
              </a:bodyPr>
              <a:lstStyle/>
              <a:p>
                <a:r>
                  <a:rPr lang="en-US" sz="1400" dirty="0">
                    <a:solidFill>
                      <a:schemeClr val="bg1">
                        <a:lumMod val="65000"/>
                      </a:schemeClr>
                    </a:solidFill>
                  </a:rPr>
                  <a:t>latent Pacemaker</a:t>
                </a:r>
              </a:p>
            </p:txBody>
          </p:sp>
          <p:sp>
            <p:nvSpPr>
              <p:cNvPr id="8" name="مستطيل 7"/>
              <p:cNvSpPr/>
              <p:nvPr/>
            </p:nvSpPr>
            <p:spPr>
              <a:xfrm>
                <a:off x="5670832" y="5199643"/>
                <a:ext cx="1625253" cy="307777"/>
              </a:xfrm>
              <a:prstGeom prst="rect">
                <a:avLst/>
              </a:prstGeom>
            </p:spPr>
            <p:txBody>
              <a:bodyPr wrap="none">
                <a:spAutoFit/>
              </a:bodyPr>
              <a:lstStyle/>
              <a:p>
                <a:r>
                  <a:rPr lang="en-US" sz="1400" dirty="0">
                    <a:solidFill>
                      <a:schemeClr val="bg1">
                        <a:lumMod val="65000"/>
                      </a:schemeClr>
                    </a:solidFill>
                  </a:rPr>
                  <a:t>Ectopic Pacemakers</a:t>
                </a:r>
              </a:p>
            </p:txBody>
          </p:sp>
          <p:sp>
            <p:nvSpPr>
              <p:cNvPr id="9" name="مستطيل 8"/>
              <p:cNvSpPr/>
              <p:nvPr/>
            </p:nvSpPr>
            <p:spPr>
              <a:xfrm>
                <a:off x="5179835" y="4960877"/>
                <a:ext cx="1432893" cy="307777"/>
              </a:xfrm>
              <a:prstGeom prst="rect">
                <a:avLst/>
              </a:prstGeom>
            </p:spPr>
            <p:txBody>
              <a:bodyPr wrap="none">
                <a:spAutoFit/>
              </a:bodyPr>
              <a:lstStyle/>
              <a:p>
                <a:r>
                  <a:rPr lang="en-US" sz="1400" dirty="0">
                    <a:solidFill>
                      <a:schemeClr val="bg1">
                        <a:lumMod val="65000"/>
                      </a:schemeClr>
                    </a:solidFill>
                  </a:rPr>
                  <a:t>latent Pacemaker</a:t>
                </a:r>
              </a:p>
            </p:txBody>
          </p:sp>
          <p:sp>
            <p:nvSpPr>
              <p:cNvPr id="10" name="مستطيل 9"/>
              <p:cNvSpPr/>
              <p:nvPr/>
            </p:nvSpPr>
            <p:spPr>
              <a:xfrm>
                <a:off x="10297090" y="4748232"/>
                <a:ext cx="433773" cy="307777"/>
              </a:xfrm>
              <a:prstGeom prst="rect">
                <a:avLst/>
              </a:prstGeom>
            </p:spPr>
            <p:txBody>
              <a:bodyPr wrap="square">
                <a:spAutoFit/>
              </a:bodyPr>
              <a:lstStyle/>
              <a:p>
                <a:r>
                  <a:rPr lang="en-US" sz="1400" dirty="0">
                    <a:solidFill>
                      <a:schemeClr val="bg1">
                        <a:lumMod val="65000"/>
                      </a:schemeClr>
                    </a:solidFill>
                  </a:rPr>
                  <a:t>SA</a:t>
                </a:r>
              </a:p>
            </p:txBody>
          </p:sp>
          <p:sp>
            <p:nvSpPr>
              <p:cNvPr id="11" name="مستطيل 10"/>
              <p:cNvSpPr/>
              <p:nvPr/>
            </p:nvSpPr>
            <p:spPr>
              <a:xfrm>
                <a:off x="8990989" y="4760294"/>
                <a:ext cx="399533" cy="307777"/>
              </a:xfrm>
              <a:prstGeom prst="rect">
                <a:avLst/>
              </a:prstGeom>
            </p:spPr>
            <p:txBody>
              <a:bodyPr wrap="none">
                <a:spAutoFit/>
              </a:bodyPr>
              <a:lstStyle/>
              <a:p>
                <a:r>
                  <a:rPr lang="en-US" sz="1400" dirty="0">
                    <a:solidFill>
                      <a:schemeClr val="bg1">
                        <a:lumMod val="65000"/>
                      </a:schemeClr>
                    </a:solidFill>
                  </a:rPr>
                  <a:t>AV</a:t>
                </a:r>
              </a:p>
            </p:txBody>
          </p:sp>
          <p:sp>
            <p:nvSpPr>
              <p:cNvPr id="12" name="مستطيل 11"/>
              <p:cNvSpPr/>
              <p:nvPr/>
            </p:nvSpPr>
            <p:spPr>
              <a:xfrm>
                <a:off x="7613527" y="4747361"/>
                <a:ext cx="806631" cy="307777"/>
              </a:xfrm>
              <a:prstGeom prst="rect">
                <a:avLst/>
              </a:prstGeom>
            </p:spPr>
            <p:txBody>
              <a:bodyPr wrap="none">
                <a:spAutoFit/>
              </a:bodyPr>
              <a:lstStyle/>
              <a:p>
                <a:r>
                  <a:rPr lang="en-US" sz="1400" dirty="0">
                    <a:solidFill>
                      <a:schemeClr val="bg1">
                        <a:lumMod val="65000"/>
                      </a:schemeClr>
                    </a:solidFill>
                  </a:rPr>
                  <a:t>impulses</a:t>
                </a:r>
              </a:p>
            </p:txBody>
          </p:sp>
          <p:sp>
            <p:nvSpPr>
              <p:cNvPr id="13" name="مستطيل 12"/>
              <p:cNvSpPr/>
              <p:nvPr/>
            </p:nvSpPr>
            <p:spPr>
              <a:xfrm>
                <a:off x="9918465" y="4981536"/>
                <a:ext cx="433773" cy="307777"/>
              </a:xfrm>
              <a:prstGeom prst="rect">
                <a:avLst/>
              </a:prstGeom>
            </p:spPr>
            <p:txBody>
              <a:bodyPr wrap="square">
                <a:spAutoFit/>
              </a:bodyPr>
              <a:lstStyle/>
              <a:p>
                <a:r>
                  <a:rPr lang="en-US" sz="1400" dirty="0">
                    <a:solidFill>
                      <a:schemeClr val="bg1">
                        <a:lumMod val="65000"/>
                      </a:schemeClr>
                    </a:solidFill>
                  </a:rPr>
                  <a:t>SA</a:t>
                </a:r>
              </a:p>
            </p:txBody>
          </p:sp>
          <p:sp>
            <p:nvSpPr>
              <p:cNvPr id="14" name="مستطيل 13"/>
              <p:cNvSpPr/>
              <p:nvPr/>
            </p:nvSpPr>
            <p:spPr>
              <a:xfrm>
                <a:off x="9359426" y="4981536"/>
                <a:ext cx="399533" cy="307777"/>
              </a:xfrm>
              <a:prstGeom prst="rect">
                <a:avLst/>
              </a:prstGeom>
            </p:spPr>
            <p:txBody>
              <a:bodyPr wrap="none">
                <a:spAutoFit/>
              </a:bodyPr>
              <a:lstStyle/>
              <a:p>
                <a:r>
                  <a:rPr lang="en-US" sz="1400" dirty="0">
                    <a:solidFill>
                      <a:schemeClr val="bg1">
                        <a:lumMod val="65000"/>
                      </a:schemeClr>
                    </a:solidFill>
                  </a:rPr>
                  <a:t>AV</a:t>
                </a:r>
              </a:p>
            </p:txBody>
          </p:sp>
          <p:sp>
            <p:nvSpPr>
              <p:cNvPr id="15" name="مستطيل 14"/>
              <p:cNvSpPr/>
              <p:nvPr/>
            </p:nvSpPr>
            <p:spPr>
              <a:xfrm>
                <a:off x="7430546" y="4960877"/>
                <a:ext cx="1229824" cy="307777"/>
              </a:xfrm>
              <a:prstGeom prst="rect">
                <a:avLst/>
              </a:prstGeom>
            </p:spPr>
            <p:txBody>
              <a:bodyPr wrap="none">
                <a:spAutoFit/>
              </a:bodyPr>
              <a:lstStyle/>
              <a:p>
                <a:r>
                  <a:rPr lang="en-US" sz="1400" dirty="0">
                    <a:solidFill>
                      <a:schemeClr val="bg1">
                        <a:lumMod val="65000"/>
                      </a:schemeClr>
                    </a:solidFill>
                  </a:rPr>
                  <a:t>Purkinje fibers</a:t>
                </a:r>
              </a:p>
            </p:txBody>
          </p:sp>
          <p:sp>
            <p:nvSpPr>
              <p:cNvPr id="16" name="مستطيل 15"/>
              <p:cNvSpPr/>
              <p:nvPr/>
            </p:nvSpPr>
            <p:spPr>
              <a:xfrm>
                <a:off x="7756912" y="5170788"/>
                <a:ext cx="702436" cy="307777"/>
              </a:xfrm>
              <a:prstGeom prst="rect">
                <a:avLst/>
              </a:prstGeom>
            </p:spPr>
            <p:txBody>
              <a:bodyPr wrap="none">
                <a:spAutoFit/>
              </a:bodyPr>
              <a:lstStyle/>
              <a:p>
                <a:r>
                  <a:rPr lang="en-US" sz="1400" dirty="0">
                    <a:solidFill>
                      <a:schemeClr val="bg1">
                        <a:lumMod val="65000"/>
                      </a:schemeClr>
                    </a:solidFill>
                  </a:rPr>
                  <a:t>Atrium</a:t>
                </a:r>
              </a:p>
            </p:txBody>
          </p:sp>
          <p:sp>
            <p:nvSpPr>
              <p:cNvPr id="17" name="مستطيل 16"/>
              <p:cNvSpPr/>
              <p:nvPr/>
            </p:nvSpPr>
            <p:spPr>
              <a:xfrm>
                <a:off x="8676069" y="5189772"/>
                <a:ext cx="811056" cy="307777"/>
              </a:xfrm>
              <a:prstGeom prst="rect">
                <a:avLst/>
              </a:prstGeom>
            </p:spPr>
            <p:txBody>
              <a:bodyPr wrap="none">
                <a:spAutoFit/>
              </a:bodyPr>
              <a:lstStyle/>
              <a:p>
                <a:r>
                  <a:rPr lang="en-US" sz="1400" dirty="0">
                    <a:solidFill>
                      <a:schemeClr val="bg1">
                        <a:lumMod val="65000"/>
                      </a:schemeClr>
                    </a:solidFill>
                  </a:rPr>
                  <a:t>ventricle</a:t>
                </a:r>
              </a:p>
            </p:txBody>
          </p:sp>
          <p:sp>
            <p:nvSpPr>
              <p:cNvPr id="18" name="مستطيل 17"/>
              <p:cNvSpPr/>
              <p:nvPr/>
            </p:nvSpPr>
            <p:spPr>
              <a:xfrm>
                <a:off x="9758959" y="5137701"/>
                <a:ext cx="806631" cy="307777"/>
              </a:xfrm>
              <a:prstGeom prst="rect">
                <a:avLst/>
              </a:prstGeom>
            </p:spPr>
            <p:txBody>
              <a:bodyPr wrap="none">
                <a:spAutoFit/>
              </a:bodyPr>
              <a:lstStyle/>
              <a:p>
                <a:r>
                  <a:rPr lang="en-US" sz="1400" dirty="0">
                    <a:solidFill>
                      <a:schemeClr val="bg1">
                        <a:lumMod val="65000"/>
                      </a:schemeClr>
                    </a:solidFill>
                  </a:rPr>
                  <a:t>impulses</a:t>
                </a:r>
              </a:p>
            </p:txBody>
          </p:sp>
        </p:grpSp>
        <p:sp>
          <p:nvSpPr>
            <p:cNvPr id="20" name="مستطيل 19"/>
            <p:cNvSpPr/>
            <p:nvPr/>
          </p:nvSpPr>
          <p:spPr>
            <a:xfrm>
              <a:off x="2876305" y="4747360"/>
              <a:ext cx="1034770" cy="307777"/>
            </a:xfrm>
            <a:prstGeom prst="rect">
              <a:avLst/>
            </a:prstGeom>
          </p:spPr>
          <p:txBody>
            <a:bodyPr wrap="none">
              <a:spAutoFit/>
            </a:bodyPr>
            <a:lstStyle>
              <a:defPPr>
                <a:defRPr lang="en-US"/>
              </a:defPPr>
              <a:lvl1pPr marL="0" algn="l" defTabSz="1015898" rtl="0" eaLnBrk="1" latinLnBrk="0" hangingPunct="1">
                <a:defRPr sz="2000" kern="1200">
                  <a:solidFill>
                    <a:schemeClr val="tx1"/>
                  </a:solidFill>
                  <a:latin typeface="+mn-lt"/>
                  <a:ea typeface="+mn-ea"/>
                  <a:cs typeface="+mn-cs"/>
                </a:defRPr>
              </a:lvl1pPr>
              <a:lvl2pPr marL="507949" algn="l" defTabSz="1015898" rtl="0" eaLnBrk="1" latinLnBrk="0" hangingPunct="1">
                <a:defRPr sz="2000" kern="1200">
                  <a:solidFill>
                    <a:schemeClr val="tx1"/>
                  </a:solidFill>
                  <a:latin typeface="+mn-lt"/>
                  <a:ea typeface="+mn-ea"/>
                  <a:cs typeface="+mn-cs"/>
                </a:defRPr>
              </a:lvl2pPr>
              <a:lvl3pPr marL="1015898" algn="l" defTabSz="1015898" rtl="0" eaLnBrk="1" latinLnBrk="0" hangingPunct="1">
                <a:defRPr sz="2000" kern="1200">
                  <a:solidFill>
                    <a:schemeClr val="tx1"/>
                  </a:solidFill>
                  <a:latin typeface="+mn-lt"/>
                  <a:ea typeface="+mn-ea"/>
                  <a:cs typeface="+mn-cs"/>
                </a:defRPr>
              </a:lvl3pPr>
              <a:lvl4pPr marL="1523848" algn="l" defTabSz="1015898" rtl="0" eaLnBrk="1" latinLnBrk="0" hangingPunct="1">
                <a:defRPr sz="2000" kern="1200">
                  <a:solidFill>
                    <a:schemeClr val="tx1"/>
                  </a:solidFill>
                  <a:latin typeface="+mn-lt"/>
                  <a:ea typeface="+mn-ea"/>
                  <a:cs typeface="+mn-cs"/>
                </a:defRPr>
              </a:lvl4pPr>
              <a:lvl5pPr marL="2031797" algn="l" defTabSz="1015898" rtl="0" eaLnBrk="1" latinLnBrk="0" hangingPunct="1">
                <a:defRPr sz="2000" kern="1200">
                  <a:solidFill>
                    <a:schemeClr val="tx1"/>
                  </a:solidFill>
                  <a:latin typeface="+mn-lt"/>
                  <a:ea typeface="+mn-ea"/>
                  <a:cs typeface="+mn-cs"/>
                </a:defRPr>
              </a:lvl5pPr>
              <a:lvl6pPr marL="2539746" algn="l" defTabSz="1015898" rtl="0" eaLnBrk="1" latinLnBrk="0" hangingPunct="1">
                <a:defRPr sz="2000" kern="1200">
                  <a:solidFill>
                    <a:schemeClr val="tx1"/>
                  </a:solidFill>
                  <a:latin typeface="+mn-lt"/>
                  <a:ea typeface="+mn-ea"/>
                  <a:cs typeface="+mn-cs"/>
                </a:defRPr>
              </a:lvl6pPr>
              <a:lvl7pPr marL="3047695" algn="l" defTabSz="1015898" rtl="0" eaLnBrk="1" latinLnBrk="0" hangingPunct="1">
                <a:defRPr sz="2000" kern="1200">
                  <a:solidFill>
                    <a:schemeClr val="tx1"/>
                  </a:solidFill>
                  <a:latin typeface="+mn-lt"/>
                  <a:ea typeface="+mn-ea"/>
                  <a:cs typeface="+mn-cs"/>
                </a:defRPr>
              </a:lvl7pPr>
              <a:lvl8pPr marL="3555644" algn="l" defTabSz="1015898" rtl="0" eaLnBrk="1" latinLnBrk="0" hangingPunct="1">
                <a:defRPr sz="2000" kern="1200">
                  <a:solidFill>
                    <a:schemeClr val="tx1"/>
                  </a:solidFill>
                  <a:latin typeface="+mn-lt"/>
                  <a:ea typeface="+mn-ea"/>
                  <a:cs typeface="+mn-cs"/>
                </a:defRPr>
              </a:lvl8pPr>
              <a:lvl9pPr marL="4063594" algn="l" defTabSz="1015898" rtl="0" eaLnBrk="1" latinLnBrk="0" hangingPunct="1">
                <a:defRPr sz="2000" kern="1200">
                  <a:solidFill>
                    <a:schemeClr val="tx1"/>
                  </a:solidFill>
                  <a:latin typeface="+mn-lt"/>
                  <a:ea typeface="+mn-ea"/>
                  <a:cs typeface="+mn-cs"/>
                </a:defRPr>
              </a:lvl9pPr>
            </a:lstStyle>
            <a:p>
              <a:r>
                <a:rPr lang="en-US" sz="1400" dirty="0">
                  <a:solidFill>
                    <a:schemeClr val="bg1">
                      <a:lumMod val="65000"/>
                    </a:schemeClr>
                  </a:solidFill>
                </a:rPr>
                <a:t>Bradycardia</a:t>
              </a:r>
            </a:p>
          </p:txBody>
        </p:sp>
      </p:grpSp>
    </p:spTree>
    <p:extLst>
      <p:ext uri="{BB962C8B-B14F-4D97-AF65-F5344CB8AC3E}">
        <p14:creationId xmlns:p14="http://schemas.microsoft.com/office/powerpoint/2010/main" val="69737037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ECG Paper Calibration: Time and Voltage</a:t>
            </a:r>
          </a:p>
        </p:txBody>
      </p:sp>
      <p:sp>
        <p:nvSpPr>
          <p:cNvPr id="3" name="Slide Number Placeholder 2"/>
          <p:cNvSpPr>
            <a:spLocks noGrp="1"/>
          </p:cNvSpPr>
          <p:nvPr>
            <p:ph type="sldNum" sz="quarter" idx="12"/>
          </p:nvPr>
        </p:nvSpPr>
        <p:spPr/>
        <p:txBody>
          <a:bodyPr/>
          <a:lstStyle/>
          <a:p>
            <a:fld id="{4929A69E-7D8F-4515-9605-0315ABD4F316}" type="slidenum">
              <a:rPr lang="en-US" smtClean="0"/>
              <a:pPr/>
              <a:t>42</a:t>
            </a:fld>
            <a:endParaRPr lang="en-US" dirty="0"/>
          </a:p>
        </p:txBody>
      </p:sp>
      <p:pic>
        <p:nvPicPr>
          <p:cNvPr id="8194" name="Picture 2"/>
          <p:cNvPicPr>
            <a:picLocks noGrp="1" noChangeAspect="1" noChangeArrowheads="1"/>
          </p:cNvPicPr>
          <p:nvPr>
            <p:ph sz="quarter" idx="1"/>
          </p:nvPr>
        </p:nvPicPr>
        <p:blipFill>
          <a:blip r:embed="rId2" cstate="print">
            <a:extLst>
              <a:ext uri="{28A0092B-C50C-407E-A947-70E740481C1C}">
                <a14:useLocalDpi xmlns:a14="http://schemas.microsoft.com/office/drawing/2010/main" val="0"/>
              </a:ext>
            </a:extLst>
          </a:blip>
          <a:srcRect/>
          <a:stretch>
            <a:fillRect/>
          </a:stretch>
        </p:blipFill>
        <p:spPr bwMode="auto">
          <a:xfrm>
            <a:off x="7894612" y="1613826"/>
            <a:ext cx="3684791" cy="2450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149225" y="4160225"/>
            <a:ext cx="3508906"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861638" y="1765029"/>
            <a:ext cx="7304677" cy="3969292"/>
          </a:xfrm>
          <a:prstGeom prst="rect">
            <a:avLst/>
          </a:prstGeom>
          <a:noFill/>
        </p:spPr>
        <p:txBody>
          <a:bodyPr wrap="square" rtlCol="0">
            <a:spAutoFit/>
          </a:bodyPr>
          <a:lstStyle/>
          <a:p>
            <a:pPr marL="304770" indent="-304770">
              <a:lnSpc>
                <a:spcPct val="80000"/>
              </a:lnSpc>
              <a:spcBef>
                <a:spcPts val="667"/>
              </a:spcBef>
              <a:buClr>
                <a:schemeClr val="accent1"/>
              </a:buClr>
              <a:buSzPct val="76000"/>
              <a:buFont typeface="Wingdings 3"/>
              <a:buChar char=""/>
            </a:pPr>
            <a:r>
              <a:rPr lang="en-US" dirty="0"/>
              <a:t> </a:t>
            </a:r>
            <a:r>
              <a:rPr lang="en-US" sz="2200" dirty="0"/>
              <a:t>ECG	is displayed on a graph paper as waves.</a:t>
            </a:r>
          </a:p>
          <a:p>
            <a:pPr>
              <a:lnSpc>
                <a:spcPct val="80000"/>
              </a:lnSpc>
              <a:spcBef>
                <a:spcPts val="667"/>
              </a:spcBef>
              <a:buClr>
                <a:schemeClr val="accent1"/>
              </a:buClr>
              <a:buSzPct val="76000"/>
            </a:pPr>
            <a:endParaRPr lang="en-US" sz="2200" dirty="0"/>
          </a:p>
          <a:p>
            <a:pPr marL="304770" indent="-304770">
              <a:lnSpc>
                <a:spcPct val="80000"/>
              </a:lnSpc>
              <a:spcBef>
                <a:spcPts val="667"/>
              </a:spcBef>
              <a:buClr>
                <a:schemeClr val="accent1"/>
              </a:buClr>
              <a:buSzPct val="76000"/>
              <a:buFont typeface="Wingdings 3"/>
              <a:buChar char=""/>
            </a:pPr>
            <a:r>
              <a:rPr lang="en-US" sz="2200" dirty="0"/>
              <a:t>Speed: ECG machine runs at </a:t>
            </a:r>
            <a:r>
              <a:rPr lang="en-US" sz="2200" dirty="0">
                <a:solidFill>
                  <a:schemeClr val="accent4">
                    <a:lumMod val="75000"/>
                  </a:schemeClr>
                </a:solidFill>
              </a:rPr>
              <a:t>25</a:t>
            </a:r>
            <a:r>
              <a:rPr lang="en-US" sz="2200" dirty="0"/>
              <a:t>mm/sec.</a:t>
            </a:r>
          </a:p>
          <a:p>
            <a:pPr>
              <a:lnSpc>
                <a:spcPct val="80000"/>
              </a:lnSpc>
              <a:spcBef>
                <a:spcPts val="667"/>
              </a:spcBef>
              <a:buClr>
                <a:schemeClr val="accent1"/>
              </a:buClr>
              <a:buSzPct val="76000"/>
            </a:pPr>
            <a:r>
              <a:rPr lang="en-US" sz="2200" dirty="0"/>
              <a:t>	</a:t>
            </a:r>
          </a:p>
          <a:p>
            <a:pPr marL="304770" lvl="1" indent="-304770">
              <a:lnSpc>
                <a:spcPct val="80000"/>
              </a:lnSpc>
              <a:spcBef>
                <a:spcPts val="667"/>
              </a:spcBef>
              <a:buClr>
                <a:schemeClr val="accent1"/>
              </a:buClr>
              <a:buSzPct val="76000"/>
              <a:buFont typeface="Wingdings 3"/>
              <a:buChar char=""/>
            </a:pPr>
            <a:r>
              <a:rPr lang="en-US" sz="2200" dirty="0"/>
              <a:t> X-axis is the time.</a:t>
            </a:r>
          </a:p>
          <a:p>
            <a:pPr marL="0" lvl="1">
              <a:lnSpc>
                <a:spcPct val="80000"/>
              </a:lnSpc>
              <a:spcBef>
                <a:spcPts val="667"/>
              </a:spcBef>
              <a:buClr>
                <a:schemeClr val="accent1"/>
              </a:buClr>
              <a:buSzPct val="76000"/>
            </a:pPr>
            <a:endParaRPr lang="en-US" sz="2200" dirty="0"/>
          </a:p>
          <a:p>
            <a:pPr marL="304770" lvl="1" indent="-304770">
              <a:lnSpc>
                <a:spcPct val="80000"/>
              </a:lnSpc>
              <a:spcBef>
                <a:spcPts val="667"/>
              </a:spcBef>
              <a:buClr>
                <a:schemeClr val="accent1"/>
              </a:buClr>
              <a:buSzPct val="76000"/>
              <a:buFont typeface="Wingdings 3"/>
              <a:buChar char=""/>
            </a:pPr>
            <a:r>
              <a:rPr lang="en-US" sz="2200" dirty="0"/>
              <a:t> 1mm	square corresponds to </a:t>
            </a:r>
            <a:r>
              <a:rPr lang="en-US" sz="2200" dirty="0">
                <a:solidFill>
                  <a:schemeClr val="accent4">
                    <a:lumMod val="75000"/>
                  </a:schemeClr>
                </a:solidFill>
              </a:rPr>
              <a:t>0.04</a:t>
            </a:r>
            <a:r>
              <a:rPr lang="en-US" sz="2200" dirty="0"/>
              <a:t> sec.</a:t>
            </a:r>
          </a:p>
          <a:p>
            <a:pPr marL="304770" indent="-304770">
              <a:lnSpc>
                <a:spcPct val="80000"/>
              </a:lnSpc>
              <a:spcBef>
                <a:spcPts val="667"/>
              </a:spcBef>
              <a:buClr>
                <a:schemeClr val="accent1"/>
              </a:buClr>
              <a:buSzPct val="76000"/>
              <a:buFont typeface="Wingdings 3"/>
              <a:buChar char=""/>
            </a:pPr>
            <a:endParaRPr lang="en-US" sz="2200" dirty="0"/>
          </a:p>
          <a:p>
            <a:pPr marL="304770" indent="-304770">
              <a:lnSpc>
                <a:spcPct val="80000"/>
              </a:lnSpc>
              <a:spcBef>
                <a:spcPts val="667"/>
              </a:spcBef>
              <a:buClr>
                <a:schemeClr val="accent1"/>
              </a:buClr>
              <a:buSzPct val="76000"/>
              <a:buFont typeface="Wingdings 3"/>
              <a:buChar char=""/>
            </a:pPr>
            <a:r>
              <a:rPr lang="en-US" sz="2200" dirty="0"/>
              <a:t> Voltage is measured on vertical Y-axis. </a:t>
            </a:r>
          </a:p>
          <a:p>
            <a:pPr>
              <a:lnSpc>
                <a:spcPct val="80000"/>
              </a:lnSpc>
              <a:spcBef>
                <a:spcPts val="667"/>
              </a:spcBef>
              <a:buClr>
                <a:schemeClr val="accent1"/>
              </a:buClr>
              <a:buSzPct val="76000"/>
            </a:pPr>
            <a:endParaRPr lang="en-US" sz="2200" dirty="0"/>
          </a:p>
          <a:p>
            <a:pPr marL="304770" lvl="1" indent="-304770">
              <a:lnSpc>
                <a:spcPct val="80000"/>
              </a:lnSpc>
              <a:spcBef>
                <a:spcPts val="667"/>
              </a:spcBef>
              <a:buClr>
                <a:schemeClr val="accent1"/>
              </a:buClr>
              <a:buSzPct val="76000"/>
              <a:buFont typeface="Wingdings 3"/>
              <a:buChar char=""/>
            </a:pPr>
            <a:r>
              <a:rPr lang="en-US" sz="2200" dirty="0">
                <a:solidFill>
                  <a:schemeClr val="accent4">
                    <a:lumMod val="75000"/>
                  </a:schemeClr>
                </a:solidFill>
              </a:rPr>
              <a:t>0.1</a:t>
            </a:r>
            <a:r>
              <a:rPr lang="en-US" sz="2200" dirty="0"/>
              <a:t>mV/mm </a:t>
            </a:r>
            <a:r>
              <a:rPr lang="en-US" dirty="0"/>
              <a:t>(</a:t>
            </a:r>
            <a:r>
              <a:rPr lang="en-US" dirty="0">
                <a:solidFill>
                  <a:schemeClr val="accent4">
                    <a:lumMod val="75000"/>
                  </a:schemeClr>
                </a:solidFill>
              </a:rPr>
              <a:t>1</a:t>
            </a:r>
            <a:r>
              <a:rPr lang="en-US" dirty="0"/>
              <a:t>mV=</a:t>
            </a:r>
            <a:r>
              <a:rPr lang="en-US" dirty="0">
                <a:solidFill>
                  <a:schemeClr val="accent4">
                    <a:lumMod val="75000"/>
                  </a:schemeClr>
                </a:solidFill>
              </a:rPr>
              <a:t>10</a:t>
            </a:r>
            <a:r>
              <a:rPr lang="en-US" dirty="0"/>
              <a:t>mm.)</a:t>
            </a:r>
          </a:p>
        </p:txBody>
      </p:sp>
      <p:pic>
        <p:nvPicPr>
          <p:cNvPr id="8196"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9501038" y="-16366"/>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8512871" y="1219688"/>
            <a:ext cx="2448272" cy="307777"/>
          </a:xfrm>
          <a:prstGeom prst="rect">
            <a:avLst/>
          </a:prstGeom>
          <a:noFill/>
        </p:spPr>
        <p:txBody>
          <a:bodyPr wrap="square" rtlCol="0">
            <a:spAutoFit/>
          </a:bodyPr>
          <a:lstStyle/>
          <a:p>
            <a:r>
              <a:rPr lang="en-US" sz="1400" dirty="0">
                <a:solidFill>
                  <a:srgbClr val="DDE9EC">
                    <a:lumMod val="50000"/>
                  </a:srgbClr>
                </a:solidFill>
              </a:rPr>
              <a:t>X-axis = time - Y-axis = voltage </a:t>
            </a:r>
          </a:p>
        </p:txBody>
      </p:sp>
    </p:spTree>
    <p:extLst>
      <p:ext uri="{BB962C8B-B14F-4D97-AF65-F5344CB8AC3E}">
        <p14:creationId xmlns:p14="http://schemas.microsoft.com/office/powerpoint/2010/main" val="46854356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a:t>ECG Waveforms, Intervals, </a:t>
            </a:r>
            <a:r>
              <a:rPr lang="en-US" sz="3200" dirty="0"/>
              <a:t>&amp; Segments</a:t>
            </a:r>
          </a:p>
        </p:txBody>
      </p:sp>
      <p:sp>
        <p:nvSpPr>
          <p:cNvPr id="3" name="Slide Number Placeholder 2"/>
          <p:cNvSpPr>
            <a:spLocks noGrp="1"/>
          </p:cNvSpPr>
          <p:nvPr>
            <p:ph type="sldNum" sz="quarter" idx="12"/>
          </p:nvPr>
        </p:nvSpPr>
        <p:spPr/>
        <p:txBody>
          <a:bodyPr/>
          <a:lstStyle/>
          <a:p>
            <a:fld id="{4929A69E-7D8F-4515-9605-0315ABD4F316}" type="slidenum">
              <a:rPr lang="en-US" smtClean="0"/>
              <a:pPr/>
              <a:t>43</a:t>
            </a:fld>
            <a:endParaRPr lang="en-US" dirty="0"/>
          </a:p>
        </p:txBody>
      </p:sp>
      <p:sp>
        <p:nvSpPr>
          <p:cNvPr id="4" name="Content Placeholder 3"/>
          <p:cNvSpPr>
            <a:spLocks noGrp="1"/>
          </p:cNvSpPr>
          <p:nvPr>
            <p:ph sz="quarter" idx="1"/>
          </p:nvPr>
        </p:nvSpPr>
        <p:spPr>
          <a:xfrm>
            <a:off x="609460" y="1280795"/>
            <a:ext cx="10969943" cy="4937760"/>
          </a:xfrm>
        </p:spPr>
        <p:txBody>
          <a:bodyPr>
            <a:normAutofit/>
          </a:bodyPr>
          <a:lstStyle/>
          <a:p>
            <a:r>
              <a:rPr lang="en-US" sz="2000" dirty="0"/>
              <a:t>One heartbeat is normally recorded as:</a:t>
            </a:r>
          </a:p>
          <a:p>
            <a:endParaRPr lang="en-US" dirty="0"/>
          </a:p>
        </p:txBody>
      </p:sp>
      <p:pic>
        <p:nvPicPr>
          <p:cNvPr id="9218"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709" r="3093" b="5614"/>
          <a:stretch/>
        </p:blipFill>
        <p:spPr bwMode="auto">
          <a:xfrm>
            <a:off x="909836" y="4653136"/>
            <a:ext cx="3240360" cy="1584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1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256632" y="4836296"/>
            <a:ext cx="4256088" cy="1292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22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8702096" y="5122073"/>
            <a:ext cx="2877307" cy="9509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10159520" y="4595949"/>
            <a:ext cx="1700659" cy="400110"/>
          </a:xfrm>
          <a:prstGeom prst="rect">
            <a:avLst/>
          </a:prstGeom>
          <a:noFill/>
        </p:spPr>
        <p:txBody>
          <a:bodyPr wrap="square" rtlCol="0">
            <a:spAutoFit/>
          </a:bodyPr>
          <a:lstStyle/>
          <a:p>
            <a:r>
              <a:rPr lang="en-US" dirty="0"/>
              <a:t>TP segment </a:t>
            </a:r>
          </a:p>
        </p:txBody>
      </p:sp>
      <p:pic>
        <p:nvPicPr>
          <p:cNvPr id="9223"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90041" y="-9487"/>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aphicFrame>
        <p:nvGraphicFramePr>
          <p:cNvPr id="8" name="Diagram 7"/>
          <p:cNvGraphicFramePr/>
          <p:nvPr>
            <p:extLst>
              <p:ext uri="{D42A27DB-BD31-4B8C-83A1-F6EECF244321}">
                <p14:modId xmlns:p14="http://schemas.microsoft.com/office/powerpoint/2010/main" val="1090303872"/>
              </p:ext>
            </p:extLst>
          </p:nvPr>
        </p:nvGraphicFramePr>
        <p:xfrm>
          <a:off x="1514555" y="1760881"/>
          <a:ext cx="9320321" cy="2736304"/>
        </p:xfrm>
        <a:graphic>
          <a:graphicData uri="http://schemas.openxmlformats.org/drawingml/2006/diagram">
            <dgm:relIds xmlns:dgm="http://schemas.openxmlformats.org/drawingml/2006/diagram" xmlns:r="http://schemas.openxmlformats.org/officeDocument/2006/relationships" r:dm="rId6" r:lo="rId7" r:qs="rId8" r:cs="rId9"/>
          </a:graphicData>
        </a:graphic>
      </p:graphicFrame>
      <p:cxnSp>
        <p:nvCxnSpPr>
          <p:cNvPr id="10" name="Straight Arrow Connector 9"/>
          <p:cNvCxnSpPr/>
          <p:nvPr/>
        </p:nvCxnSpPr>
        <p:spPr>
          <a:xfrm flipV="1">
            <a:off x="10774932" y="4926681"/>
            <a:ext cx="0" cy="719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p:cNvCxnSpPr/>
          <p:nvPr/>
        </p:nvCxnSpPr>
        <p:spPr>
          <a:xfrm flipV="1">
            <a:off x="11206980" y="4926681"/>
            <a:ext cx="0" cy="719539"/>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816669" y="4581128"/>
            <a:ext cx="3621559" cy="72008"/>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8572030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621804" y="548680"/>
            <a:ext cx="5386070" cy="492443"/>
          </a:xfrm>
          <a:prstGeom prst="rect">
            <a:avLst/>
          </a:prstGeom>
        </p:spPr>
        <p:txBody>
          <a:bodyPr vert="horz" wrap="square" lIns="0" tIns="0" rIns="0" bIns="0" rtlCol="0" anchor="b" anchorCtr="0">
            <a:spAutoFit/>
          </a:bodyPr>
          <a:lstStyle/>
          <a:p>
            <a:pPr marL="12700"/>
            <a:r>
              <a:rPr sz="3200" dirty="0"/>
              <a:t>Causes of ECG </a:t>
            </a:r>
            <a:r>
              <a:rPr lang="en-US" sz="3200" dirty="0"/>
              <a:t>W</a:t>
            </a:r>
            <a:r>
              <a:rPr sz="3200" dirty="0"/>
              <a:t>aves</a:t>
            </a:r>
          </a:p>
        </p:txBody>
      </p:sp>
      <p:sp>
        <p:nvSpPr>
          <p:cNvPr id="13" name="object 13"/>
          <p:cNvSpPr txBox="1"/>
          <p:nvPr/>
        </p:nvSpPr>
        <p:spPr>
          <a:xfrm>
            <a:off x="4582245" y="5524102"/>
            <a:ext cx="6840762" cy="641201"/>
          </a:xfrm>
          <a:prstGeom prst="rect">
            <a:avLst/>
          </a:prstGeom>
        </p:spPr>
        <p:style>
          <a:lnRef idx="2">
            <a:schemeClr val="accent2"/>
          </a:lnRef>
          <a:fillRef idx="1">
            <a:schemeClr val="lt1"/>
          </a:fillRef>
          <a:effectRef idx="0">
            <a:schemeClr val="accent2"/>
          </a:effectRef>
          <a:fontRef idx="minor">
            <a:schemeClr val="dk1"/>
          </a:fontRef>
        </p:style>
        <p:txBody>
          <a:bodyPr vert="horz" wrap="square" lIns="0" tIns="0" rIns="0" bIns="0" rtlCol="0">
            <a:spAutoFit/>
          </a:bodyPr>
          <a:lstStyle/>
          <a:p>
            <a:pPr marL="12700">
              <a:lnSpc>
                <a:spcPts val="1639"/>
              </a:lnSpc>
            </a:pPr>
            <a:r>
              <a:rPr sz="1200" b="1" spc="-10" dirty="0">
                <a:solidFill>
                  <a:srgbClr val="FF0000"/>
                </a:solidFill>
                <a:latin typeface="Arial"/>
                <a:cs typeface="Arial"/>
              </a:rPr>
              <a:t>N.B.</a:t>
            </a:r>
            <a:endParaRPr sz="1200" dirty="0">
              <a:solidFill>
                <a:srgbClr val="FF0000"/>
              </a:solidFill>
              <a:latin typeface="Arial"/>
              <a:cs typeface="Arial"/>
            </a:endParaRPr>
          </a:p>
          <a:p>
            <a:pPr marL="190500" marR="5080" indent="-38100">
              <a:lnSpc>
                <a:spcPts val="1700"/>
              </a:lnSpc>
            </a:pPr>
            <a:r>
              <a:rPr sz="1200" dirty="0">
                <a:solidFill>
                  <a:srgbClr val="FF0000"/>
                </a:solidFill>
                <a:latin typeface="Arial"/>
                <a:cs typeface="Arial"/>
              </a:rPr>
              <a:t>Atrial </a:t>
            </a:r>
            <a:r>
              <a:rPr sz="1200" spc="10" dirty="0">
                <a:solidFill>
                  <a:srgbClr val="FF0000"/>
                </a:solidFill>
                <a:latin typeface="Arial"/>
                <a:cs typeface="Arial"/>
              </a:rPr>
              <a:t>repolarization</a:t>
            </a:r>
            <a:r>
              <a:rPr sz="1200" spc="-70" dirty="0">
                <a:solidFill>
                  <a:srgbClr val="FF0000"/>
                </a:solidFill>
                <a:latin typeface="Arial"/>
                <a:cs typeface="Arial"/>
              </a:rPr>
              <a:t> </a:t>
            </a:r>
            <a:r>
              <a:rPr sz="1200" spc="10" dirty="0">
                <a:solidFill>
                  <a:srgbClr val="FF0000"/>
                </a:solidFill>
                <a:latin typeface="Arial"/>
                <a:cs typeface="Arial"/>
              </a:rPr>
              <a:t>occurs</a:t>
            </a:r>
            <a:r>
              <a:rPr sz="1200" spc="-90" dirty="0">
                <a:solidFill>
                  <a:srgbClr val="FF0000"/>
                </a:solidFill>
                <a:latin typeface="Arial"/>
                <a:cs typeface="Arial"/>
              </a:rPr>
              <a:t> </a:t>
            </a:r>
            <a:r>
              <a:rPr sz="1200" spc="10" dirty="0">
                <a:solidFill>
                  <a:srgbClr val="FF0000"/>
                </a:solidFill>
                <a:latin typeface="Arial"/>
                <a:cs typeface="Arial"/>
              </a:rPr>
              <a:t>at</a:t>
            </a:r>
            <a:r>
              <a:rPr sz="1200" spc="-80" dirty="0">
                <a:solidFill>
                  <a:srgbClr val="FF0000"/>
                </a:solidFill>
                <a:latin typeface="Arial"/>
                <a:cs typeface="Arial"/>
              </a:rPr>
              <a:t> </a:t>
            </a:r>
            <a:r>
              <a:rPr sz="1200" spc="10" dirty="0">
                <a:solidFill>
                  <a:srgbClr val="FF0000"/>
                </a:solidFill>
                <a:latin typeface="Arial"/>
                <a:cs typeface="Arial"/>
              </a:rPr>
              <a:t>the</a:t>
            </a:r>
            <a:r>
              <a:rPr sz="1200" spc="-70" dirty="0">
                <a:solidFill>
                  <a:srgbClr val="FF0000"/>
                </a:solidFill>
                <a:latin typeface="Arial"/>
                <a:cs typeface="Arial"/>
              </a:rPr>
              <a:t> </a:t>
            </a:r>
            <a:r>
              <a:rPr sz="1200" spc="10" dirty="0">
                <a:solidFill>
                  <a:srgbClr val="FF0000"/>
                </a:solidFill>
                <a:latin typeface="Arial"/>
                <a:cs typeface="Arial"/>
              </a:rPr>
              <a:t>same</a:t>
            </a:r>
            <a:r>
              <a:rPr sz="1200" spc="-70" dirty="0">
                <a:solidFill>
                  <a:srgbClr val="FF0000"/>
                </a:solidFill>
                <a:latin typeface="Arial"/>
                <a:cs typeface="Arial"/>
              </a:rPr>
              <a:t> </a:t>
            </a:r>
            <a:r>
              <a:rPr sz="1200" spc="5" dirty="0">
                <a:solidFill>
                  <a:srgbClr val="FF0000"/>
                </a:solidFill>
                <a:latin typeface="Arial"/>
                <a:cs typeface="Arial"/>
              </a:rPr>
              <a:t>time</a:t>
            </a:r>
            <a:r>
              <a:rPr sz="1200" spc="-70" dirty="0">
                <a:solidFill>
                  <a:srgbClr val="FF0000"/>
                </a:solidFill>
                <a:latin typeface="Arial"/>
                <a:cs typeface="Arial"/>
              </a:rPr>
              <a:t> </a:t>
            </a:r>
            <a:r>
              <a:rPr sz="1200" spc="-5" dirty="0">
                <a:solidFill>
                  <a:srgbClr val="FF0000"/>
                </a:solidFill>
                <a:latin typeface="Arial"/>
                <a:cs typeface="Arial"/>
              </a:rPr>
              <a:t>with</a:t>
            </a:r>
            <a:r>
              <a:rPr sz="1200" spc="-70" dirty="0">
                <a:solidFill>
                  <a:srgbClr val="FF0000"/>
                </a:solidFill>
                <a:latin typeface="Arial"/>
                <a:cs typeface="Arial"/>
              </a:rPr>
              <a:t> </a:t>
            </a:r>
            <a:r>
              <a:rPr sz="1200" spc="5" dirty="0">
                <a:solidFill>
                  <a:srgbClr val="FF0000"/>
                </a:solidFill>
                <a:latin typeface="Arial"/>
                <a:cs typeface="Arial"/>
              </a:rPr>
              <a:t>ventricular</a:t>
            </a:r>
            <a:r>
              <a:rPr sz="1200" spc="-60" dirty="0">
                <a:solidFill>
                  <a:srgbClr val="FF0000"/>
                </a:solidFill>
                <a:latin typeface="Arial"/>
                <a:cs typeface="Arial"/>
              </a:rPr>
              <a:t> </a:t>
            </a:r>
            <a:r>
              <a:rPr sz="1200" spc="10" dirty="0">
                <a:solidFill>
                  <a:srgbClr val="FF0000"/>
                </a:solidFill>
                <a:latin typeface="Arial"/>
                <a:cs typeface="Arial"/>
              </a:rPr>
              <a:t>depolarization.</a:t>
            </a:r>
            <a:r>
              <a:rPr sz="1200" spc="-80" dirty="0">
                <a:solidFill>
                  <a:srgbClr val="FF0000"/>
                </a:solidFill>
                <a:latin typeface="Arial"/>
                <a:cs typeface="Arial"/>
              </a:rPr>
              <a:t> </a:t>
            </a:r>
            <a:r>
              <a:rPr sz="1200" spc="-5" dirty="0">
                <a:solidFill>
                  <a:srgbClr val="FF0000"/>
                </a:solidFill>
                <a:latin typeface="Arial"/>
                <a:cs typeface="Arial"/>
              </a:rPr>
              <a:t>But,</a:t>
            </a:r>
            <a:r>
              <a:rPr sz="1200" spc="-80" dirty="0">
                <a:solidFill>
                  <a:srgbClr val="FF0000"/>
                </a:solidFill>
                <a:latin typeface="Arial"/>
                <a:cs typeface="Arial"/>
              </a:rPr>
              <a:t> </a:t>
            </a:r>
            <a:r>
              <a:rPr sz="1200" dirty="0">
                <a:solidFill>
                  <a:srgbClr val="FF0000"/>
                </a:solidFill>
                <a:latin typeface="Arial"/>
                <a:cs typeface="Arial"/>
              </a:rPr>
              <a:t>since</a:t>
            </a:r>
            <a:r>
              <a:rPr sz="1200" spc="-70" dirty="0">
                <a:solidFill>
                  <a:srgbClr val="FF0000"/>
                </a:solidFill>
                <a:latin typeface="Arial"/>
                <a:cs typeface="Arial"/>
              </a:rPr>
              <a:t> </a:t>
            </a:r>
            <a:r>
              <a:rPr sz="1200" spc="5" dirty="0">
                <a:solidFill>
                  <a:srgbClr val="FF0000"/>
                </a:solidFill>
                <a:latin typeface="Arial"/>
                <a:cs typeface="Arial"/>
              </a:rPr>
              <a:t>ventricular  depolarization</a:t>
            </a:r>
            <a:r>
              <a:rPr sz="1200" spc="-70" dirty="0">
                <a:solidFill>
                  <a:srgbClr val="FF0000"/>
                </a:solidFill>
                <a:latin typeface="Arial"/>
                <a:cs typeface="Arial"/>
              </a:rPr>
              <a:t> </a:t>
            </a:r>
            <a:r>
              <a:rPr sz="1200" dirty="0">
                <a:solidFill>
                  <a:srgbClr val="FF0000"/>
                </a:solidFill>
                <a:latin typeface="Arial"/>
                <a:cs typeface="Arial"/>
              </a:rPr>
              <a:t>wave</a:t>
            </a:r>
            <a:r>
              <a:rPr sz="1200" spc="-70" dirty="0">
                <a:solidFill>
                  <a:srgbClr val="FF0000"/>
                </a:solidFill>
                <a:latin typeface="Arial"/>
                <a:cs typeface="Arial"/>
              </a:rPr>
              <a:t> </a:t>
            </a:r>
            <a:r>
              <a:rPr sz="1200" spc="-10" dirty="0">
                <a:solidFill>
                  <a:srgbClr val="FF0000"/>
                </a:solidFill>
                <a:latin typeface="Arial"/>
                <a:cs typeface="Arial"/>
              </a:rPr>
              <a:t>is</a:t>
            </a:r>
            <a:r>
              <a:rPr sz="1200" spc="-90" dirty="0">
                <a:solidFill>
                  <a:srgbClr val="FF0000"/>
                </a:solidFill>
                <a:latin typeface="Arial"/>
                <a:cs typeface="Arial"/>
              </a:rPr>
              <a:t> </a:t>
            </a:r>
            <a:r>
              <a:rPr sz="1200" spc="5" dirty="0">
                <a:solidFill>
                  <a:srgbClr val="FF0000"/>
                </a:solidFill>
                <a:latin typeface="Arial"/>
                <a:cs typeface="Arial"/>
              </a:rPr>
              <a:t>giant,</a:t>
            </a:r>
            <a:r>
              <a:rPr sz="1200" spc="-80" dirty="0">
                <a:solidFill>
                  <a:srgbClr val="FF0000"/>
                </a:solidFill>
                <a:latin typeface="Arial"/>
                <a:cs typeface="Arial"/>
              </a:rPr>
              <a:t> </a:t>
            </a:r>
            <a:r>
              <a:rPr sz="1200" spc="-10" dirty="0">
                <a:solidFill>
                  <a:srgbClr val="FF0000"/>
                </a:solidFill>
                <a:latin typeface="Arial"/>
                <a:cs typeface="Arial"/>
              </a:rPr>
              <a:t>it</a:t>
            </a:r>
            <a:r>
              <a:rPr sz="1200" spc="20" dirty="0">
                <a:solidFill>
                  <a:srgbClr val="FF0000"/>
                </a:solidFill>
                <a:latin typeface="Arial"/>
                <a:cs typeface="Arial"/>
              </a:rPr>
              <a:t> </a:t>
            </a:r>
            <a:r>
              <a:rPr sz="1200" spc="10" dirty="0">
                <a:solidFill>
                  <a:srgbClr val="FF0000"/>
                </a:solidFill>
                <a:latin typeface="Arial"/>
                <a:cs typeface="Arial"/>
              </a:rPr>
              <a:t>masks</a:t>
            </a:r>
            <a:r>
              <a:rPr sz="1200" spc="-90" dirty="0">
                <a:solidFill>
                  <a:srgbClr val="FF0000"/>
                </a:solidFill>
                <a:latin typeface="Arial"/>
                <a:cs typeface="Arial"/>
              </a:rPr>
              <a:t> </a:t>
            </a:r>
            <a:r>
              <a:rPr sz="1200" spc="10" dirty="0">
                <a:solidFill>
                  <a:srgbClr val="FF0000"/>
                </a:solidFill>
                <a:latin typeface="Arial"/>
                <a:cs typeface="Arial"/>
              </a:rPr>
              <a:t>the</a:t>
            </a:r>
            <a:r>
              <a:rPr sz="1200" spc="30" dirty="0">
                <a:solidFill>
                  <a:srgbClr val="FF0000"/>
                </a:solidFill>
                <a:latin typeface="Arial"/>
                <a:cs typeface="Arial"/>
              </a:rPr>
              <a:t> </a:t>
            </a:r>
            <a:r>
              <a:rPr sz="1200" spc="10" dirty="0">
                <a:solidFill>
                  <a:srgbClr val="FF0000"/>
                </a:solidFill>
                <a:latin typeface="Arial"/>
                <a:cs typeface="Arial"/>
              </a:rPr>
              <a:t>atrial</a:t>
            </a:r>
            <a:r>
              <a:rPr sz="1200" spc="-100" dirty="0">
                <a:solidFill>
                  <a:srgbClr val="FF0000"/>
                </a:solidFill>
                <a:latin typeface="Arial"/>
                <a:cs typeface="Arial"/>
              </a:rPr>
              <a:t> </a:t>
            </a:r>
            <a:r>
              <a:rPr sz="1200" spc="10" dirty="0">
                <a:solidFill>
                  <a:srgbClr val="FF0000"/>
                </a:solidFill>
                <a:latin typeface="Arial"/>
                <a:cs typeface="Arial"/>
              </a:rPr>
              <a:t>repolarization</a:t>
            </a:r>
            <a:r>
              <a:rPr sz="1200" spc="-70" dirty="0">
                <a:solidFill>
                  <a:srgbClr val="FF0000"/>
                </a:solidFill>
                <a:latin typeface="Arial"/>
                <a:cs typeface="Arial"/>
              </a:rPr>
              <a:t> </a:t>
            </a:r>
            <a:r>
              <a:rPr sz="1200" dirty="0">
                <a:solidFill>
                  <a:srgbClr val="FF0000"/>
                </a:solidFill>
                <a:latin typeface="Arial"/>
                <a:cs typeface="Arial"/>
              </a:rPr>
              <a:t>wave</a:t>
            </a:r>
          </a:p>
        </p:txBody>
      </p:sp>
      <p:graphicFrame>
        <p:nvGraphicFramePr>
          <p:cNvPr id="22" name="object 22"/>
          <p:cNvGraphicFramePr>
            <a:graphicFrameLocks noGrp="1"/>
          </p:cNvGraphicFramePr>
          <p:nvPr>
            <p:extLst>
              <p:ext uri="{D42A27DB-BD31-4B8C-83A1-F6EECF244321}">
                <p14:modId xmlns:p14="http://schemas.microsoft.com/office/powerpoint/2010/main" val="279723746"/>
              </p:ext>
            </p:extLst>
          </p:nvPr>
        </p:nvGraphicFramePr>
        <p:xfrm>
          <a:off x="765820" y="1340768"/>
          <a:ext cx="10657186" cy="3979636"/>
        </p:xfrm>
        <a:graphic>
          <a:graphicData uri="http://schemas.openxmlformats.org/drawingml/2006/table">
            <a:tbl>
              <a:tblPr firstRow="1" bandRow="1">
                <a:tableStyleId>{72833802-FEF1-4C79-8D5D-14CF1EAF98D9}</a:tableStyleId>
              </a:tblPr>
              <a:tblGrid>
                <a:gridCol w="1145502">
                  <a:extLst>
                    <a:ext uri="{9D8B030D-6E8A-4147-A177-3AD203B41FA5}">
                      <a16:colId xmlns:a16="http://schemas.microsoft.com/office/drawing/2014/main" val="20000"/>
                    </a:ext>
                  </a:extLst>
                </a:gridCol>
                <a:gridCol w="1304358">
                  <a:extLst>
                    <a:ext uri="{9D8B030D-6E8A-4147-A177-3AD203B41FA5}">
                      <a16:colId xmlns:a16="http://schemas.microsoft.com/office/drawing/2014/main" val="20001"/>
                    </a:ext>
                  </a:extLst>
                </a:gridCol>
                <a:gridCol w="2257349">
                  <a:extLst>
                    <a:ext uri="{9D8B030D-6E8A-4147-A177-3AD203B41FA5}">
                      <a16:colId xmlns:a16="http://schemas.microsoft.com/office/drawing/2014/main" val="20002"/>
                    </a:ext>
                  </a:extLst>
                </a:gridCol>
                <a:gridCol w="5949977">
                  <a:extLst>
                    <a:ext uri="{9D8B030D-6E8A-4147-A177-3AD203B41FA5}">
                      <a16:colId xmlns:a16="http://schemas.microsoft.com/office/drawing/2014/main" val="20003"/>
                    </a:ext>
                  </a:extLst>
                </a:gridCol>
              </a:tblGrid>
              <a:tr h="335278">
                <a:tc>
                  <a:txBody>
                    <a:bodyPr/>
                    <a:lstStyle/>
                    <a:p>
                      <a:pPr marR="12700" algn="ctr">
                        <a:lnSpc>
                          <a:spcPct val="100000"/>
                        </a:lnSpc>
                        <a:spcBef>
                          <a:spcPts val="160"/>
                        </a:spcBef>
                      </a:pPr>
                      <a:r>
                        <a:rPr sz="1400" spc="-5" dirty="0"/>
                        <a:t>ECG</a:t>
                      </a:r>
                      <a:r>
                        <a:rPr sz="1400" spc="-50" dirty="0"/>
                        <a:t> </a:t>
                      </a:r>
                      <a:r>
                        <a:rPr sz="1400" spc="10" dirty="0"/>
                        <a:t>Wave</a:t>
                      </a:r>
                      <a:endParaRPr sz="1400" dirty="0">
                        <a:latin typeface="Arial Black"/>
                        <a:cs typeface="Arial Black"/>
                      </a:endParaRPr>
                    </a:p>
                  </a:txBody>
                  <a:tcPr marL="0" marR="0" marT="0" marB="0"/>
                </a:tc>
                <a:tc>
                  <a:txBody>
                    <a:bodyPr/>
                    <a:lstStyle/>
                    <a:p>
                      <a:pPr marL="344170">
                        <a:lnSpc>
                          <a:spcPct val="100000"/>
                        </a:lnSpc>
                        <a:spcBef>
                          <a:spcPts val="160"/>
                        </a:spcBef>
                      </a:pPr>
                      <a:r>
                        <a:rPr sz="1400" spc="5" dirty="0"/>
                        <a:t>Cause</a:t>
                      </a:r>
                      <a:endParaRPr sz="1400" dirty="0">
                        <a:latin typeface="Arial Black"/>
                        <a:cs typeface="Arial Black"/>
                      </a:endParaRPr>
                    </a:p>
                  </a:txBody>
                  <a:tcPr marL="0" marR="0" marT="0" marB="0"/>
                </a:tc>
                <a:tc>
                  <a:txBody>
                    <a:bodyPr/>
                    <a:lstStyle/>
                    <a:p>
                      <a:pPr marL="344170">
                        <a:lnSpc>
                          <a:spcPct val="100000"/>
                        </a:lnSpc>
                        <a:spcBef>
                          <a:spcPts val="160"/>
                        </a:spcBef>
                      </a:pPr>
                      <a:endParaRPr sz="1400" dirty="0">
                        <a:latin typeface="Arial Black"/>
                        <a:cs typeface="Arial Black"/>
                      </a:endParaRPr>
                    </a:p>
                  </a:txBody>
                  <a:tcPr marL="0" marR="0" marT="0" marB="0"/>
                </a:tc>
                <a:tc>
                  <a:txBody>
                    <a:bodyPr/>
                    <a:lstStyle/>
                    <a:p>
                      <a:pPr marL="19050" algn="ctr">
                        <a:lnSpc>
                          <a:spcPct val="100000"/>
                        </a:lnSpc>
                        <a:spcBef>
                          <a:spcPts val="160"/>
                        </a:spcBef>
                      </a:pPr>
                      <a:r>
                        <a:rPr sz="1400" spc="10" dirty="0"/>
                        <a:t>Represent</a:t>
                      </a:r>
                      <a:endParaRPr sz="1400" dirty="0">
                        <a:latin typeface="Arial Black"/>
                        <a:cs typeface="Arial Black"/>
                      </a:endParaRPr>
                    </a:p>
                  </a:txBody>
                  <a:tcPr marL="0" marR="0" marT="0" marB="0"/>
                </a:tc>
                <a:extLst>
                  <a:ext uri="{0D108BD9-81ED-4DB2-BD59-A6C34878D82A}">
                    <a16:rowId xmlns:a16="http://schemas.microsoft.com/office/drawing/2014/main" val="10000"/>
                  </a:ext>
                </a:extLst>
              </a:tr>
              <a:tr h="744842">
                <a:tc>
                  <a:txBody>
                    <a:bodyPr/>
                    <a:lstStyle/>
                    <a:p>
                      <a:pPr algn="ctr">
                        <a:lnSpc>
                          <a:spcPct val="100000"/>
                        </a:lnSpc>
                        <a:spcBef>
                          <a:spcPts val="260"/>
                        </a:spcBef>
                      </a:pPr>
                      <a:r>
                        <a:rPr sz="1200" dirty="0"/>
                        <a:t>P- wave</a:t>
                      </a:r>
                      <a:endParaRPr sz="1200" b="1" dirty="0">
                        <a:solidFill>
                          <a:schemeClr val="tx1"/>
                        </a:solidFill>
                      </a:endParaRPr>
                    </a:p>
                  </a:txBody>
                  <a:tcPr marL="0" marR="0" marT="0" marB="0"/>
                </a:tc>
                <a:tc>
                  <a:txBody>
                    <a:bodyPr/>
                    <a:lstStyle/>
                    <a:p>
                      <a:pPr marL="64769" marR="80010" indent="393700">
                        <a:lnSpc>
                          <a:spcPts val="1600"/>
                        </a:lnSpc>
                        <a:spcBef>
                          <a:spcPts val="380"/>
                        </a:spcBef>
                      </a:pPr>
                      <a:r>
                        <a:rPr sz="1200" dirty="0"/>
                        <a:t>Atrial  depolarization</a:t>
                      </a:r>
                      <a:endParaRPr sz="1200" dirty="0">
                        <a:solidFill>
                          <a:schemeClr val="tx1"/>
                        </a:solidFill>
                      </a:endParaRPr>
                    </a:p>
                  </a:txBody>
                  <a:tcPr marL="0" marR="0" marT="0" marB="0"/>
                </a:tc>
                <a:tc>
                  <a:txBody>
                    <a:bodyPr/>
                    <a:lstStyle/>
                    <a:p>
                      <a:pPr marL="64769" marR="80010" lvl="0" indent="393700" algn="l" defTabSz="914400" rtl="0" eaLnBrk="1" fontAlgn="auto" latinLnBrk="0" hangingPunct="1">
                        <a:lnSpc>
                          <a:spcPts val="1600"/>
                        </a:lnSpc>
                        <a:spcBef>
                          <a:spcPts val="380"/>
                        </a:spcBef>
                        <a:spcAft>
                          <a:spcPts val="0"/>
                        </a:spcAft>
                        <a:buClrTx/>
                        <a:buSzTx/>
                        <a:buFontTx/>
                        <a:buNone/>
                        <a:tabLst/>
                        <a:defRPr/>
                      </a:pPr>
                      <a:r>
                        <a:rPr lang="en-US" sz="1200" dirty="0"/>
                        <a:t>P-wave is recorded before the onset of atrial systole</a:t>
                      </a:r>
                    </a:p>
                    <a:p>
                      <a:pPr marL="64769" marR="80010" lvl="0" indent="393700" algn="l" rtl="0">
                        <a:lnSpc>
                          <a:spcPts val="1600"/>
                        </a:lnSpc>
                        <a:spcBef>
                          <a:spcPts val="380"/>
                        </a:spcBef>
                      </a:pPr>
                      <a:endParaRPr sz="1200" dirty="0">
                        <a:solidFill>
                          <a:schemeClr val="tx1"/>
                        </a:solidFill>
                      </a:endParaRPr>
                    </a:p>
                  </a:txBody>
                  <a:tcPr marL="0" marR="0" marT="0" marB="0"/>
                </a:tc>
                <a:tc>
                  <a:txBody>
                    <a:bodyPr/>
                    <a:lstStyle/>
                    <a:p>
                      <a:pPr marL="321310" marR="222885" indent="0">
                        <a:lnSpc>
                          <a:spcPts val="1600"/>
                        </a:lnSpc>
                        <a:spcBef>
                          <a:spcPts val="380"/>
                        </a:spcBef>
                        <a:buFont typeface="Arial" panose="020B0604020202020204" pitchFamily="34" charset="0"/>
                        <a:buNone/>
                      </a:pPr>
                      <a:r>
                        <a:rPr lang="en-US" sz="1200" dirty="0"/>
                        <a:t>-</a:t>
                      </a:r>
                      <a:r>
                        <a:rPr sz="1200" dirty="0"/>
                        <a:t>Time of electrical impulse from SA node to spread through atrial muscle.</a:t>
                      </a:r>
                      <a:endParaRPr lang="en-US" sz="1200" dirty="0"/>
                    </a:p>
                    <a:p>
                      <a:pPr marL="321310" marR="222885" indent="0">
                        <a:lnSpc>
                          <a:spcPts val="1600"/>
                        </a:lnSpc>
                        <a:spcBef>
                          <a:spcPts val="380"/>
                        </a:spcBef>
                        <a:buFont typeface="Arial" panose="020B0604020202020204" pitchFamily="34" charset="0"/>
                        <a:buNone/>
                      </a:pPr>
                      <a:r>
                        <a:rPr lang="en-US" sz="1200" dirty="0"/>
                        <a:t>-</a:t>
                      </a:r>
                      <a:r>
                        <a:rPr sz="1200" dirty="0"/>
                        <a:t>Duration = 0.08 – 0.1 sec</a:t>
                      </a:r>
                    </a:p>
                    <a:p>
                      <a:pPr marL="321310" indent="0">
                        <a:lnSpc>
                          <a:spcPts val="1660"/>
                        </a:lnSpc>
                        <a:buFont typeface="Arial" panose="020B0604020202020204" pitchFamily="34" charset="0"/>
                        <a:buNone/>
                      </a:pPr>
                      <a:r>
                        <a:rPr lang="en-US" sz="1200" dirty="0"/>
                        <a:t>-</a:t>
                      </a:r>
                      <a:r>
                        <a:rPr sz="1200" dirty="0"/>
                        <a:t>Precedes atrial contraction by </a:t>
                      </a:r>
                      <a:r>
                        <a:rPr lang="en-US" sz="1200" baseline="0" dirty="0"/>
                        <a:t> </a:t>
                      </a:r>
                      <a:r>
                        <a:rPr sz="1200" dirty="0"/>
                        <a:t>0.01 - 0.02 sec</a:t>
                      </a:r>
                      <a:endParaRPr sz="1200" dirty="0">
                        <a:solidFill>
                          <a:schemeClr val="tx1"/>
                        </a:solidFill>
                      </a:endParaRPr>
                    </a:p>
                  </a:txBody>
                  <a:tcPr marL="0" marR="0" marT="0" marB="0"/>
                </a:tc>
                <a:extLst>
                  <a:ext uri="{0D108BD9-81ED-4DB2-BD59-A6C34878D82A}">
                    <a16:rowId xmlns:a16="http://schemas.microsoft.com/office/drawing/2014/main" val="10001"/>
                  </a:ext>
                </a:extLst>
              </a:tr>
              <a:tr h="2167988">
                <a:tc>
                  <a:txBody>
                    <a:bodyPr/>
                    <a:lstStyle/>
                    <a:p>
                      <a:pPr marR="8890" algn="ctr">
                        <a:lnSpc>
                          <a:spcPts val="1910"/>
                        </a:lnSpc>
                        <a:spcBef>
                          <a:spcPts val="260"/>
                        </a:spcBef>
                      </a:pPr>
                      <a:r>
                        <a:rPr sz="1200" dirty="0"/>
                        <a:t>QRS</a:t>
                      </a:r>
                    </a:p>
                    <a:p>
                      <a:pPr marR="4445" algn="ctr">
                        <a:lnSpc>
                          <a:spcPts val="1910"/>
                        </a:lnSpc>
                      </a:pPr>
                      <a:r>
                        <a:rPr sz="1200" dirty="0"/>
                        <a:t>complex</a:t>
                      </a:r>
                      <a:endParaRPr sz="1200" b="1" dirty="0">
                        <a:solidFill>
                          <a:schemeClr val="tx1"/>
                        </a:solidFill>
                      </a:endParaRPr>
                    </a:p>
                  </a:txBody>
                  <a:tcPr marL="0" marR="0" marT="0" marB="0"/>
                </a:tc>
                <a:tc>
                  <a:txBody>
                    <a:bodyPr/>
                    <a:lstStyle/>
                    <a:p>
                      <a:pPr marL="78740" marR="67310" indent="152400">
                        <a:lnSpc>
                          <a:spcPts val="1600"/>
                        </a:lnSpc>
                        <a:spcBef>
                          <a:spcPts val="380"/>
                        </a:spcBef>
                      </a:pPr>
                      <a:r>
                        <a:rPr sz="1200" dirty="0"/>
                        <a:t>Ventricular  depolarization</a:t>
                      </a:r>
                      <a:endParaRPr sz="1200" dirty="0">
                        <a:solidFill>
                          <a:schemeClr val="tx1"/>
                        </a:solidFill>
                      </a:endParaRPr>
                    </a:p>
                  </a:txBody>
                  <a:tcPr marL="0" marR="0" marT="0" marB="0"/>
                </a:tc>
                <a:tc>
                  <a:txBody>
                    <a:bodyPr/>
                    <a:lstStyle/>
                    <a:p>
                      <a:pPr marL="78740" marR="67310" indent="152400">
                        <a:lnSpc>
                          <a:spcPts val="1600"/>
                        </a:lnSpc>
                        <a:spcBef>
                          <a:spcPts val="380"/>
                        </a:spcBef>
                      </a:pPr>
                      <a:r>
                        <a:rPr lang="en-US" sz="1200" dirty="0"/>
                        <a:t>QRS complex is recorded before the onset of ventricular systole (isometric contraction phase)</a:t>
                      </a:r>
                      <a:endParaRPr sz="1200" dirty="0">
                        <a:solidFill>
                          <a:schemeClr val="tx1"/>
                        </a:solidFill>
                      </a:endParaRPr>
                    </a:p>
                  </a:txBody>
                  <a:tcPr marL="0" marR="0" marT="0" marB="0"/>
                </a:tc>
                <a:tc>
                  <a:txBody>
                    <a:bodyPr/>
                    <a:lstStyle/>
                    <a:p>
                      <a:pPr marL="370840" indent="0">
                        <a:lnSpc>
                          <a:spcPct val="100000"/>
                        </a:lnSpc>
                        <a:spcBef>
                          <a:spcPts val="260"/>
                        </a:spcBef>
                        <a:buFont typeface="Arial" panose="020B0604020202020204" pitchFamily="34" charset="0"/>
                        <a:buNone/>
                      </a:pPr>
                      <a:r>
                        <a:rPr lang="en-US" sz="1200" dirty="0"/>
                        <a:t>-</a:t>
                      </a:r>
                      <a:r>
                        <a:rPr sz="1200" dirty="0"/>
                        <a:t>Measured from beginning of Q wave till end of S wave.</a:t>
                      </a:r>
                    </a:p>
                    <a:p>
                      <a:pPr marL="370840" indent="0">
                        <a:lnSpc>
                          <a:spcPct val="100000"/>
                        </a:lnSpc>
                        <a:spcBef>
                          <a:spcPts val="520"/>
                        </a:spcBef>
                        <a:buFont typeface="Arial" panose="020B0604020202020204" pitchFamily="34" charset="0"/>
                        <a:buNone/>
                      </a:pPr>
                      <a:r>
                        <a:rPr lang="en-US" sz="1200" dirty="0"/>
                        <a:t>-</a:t>
                      </a:r>
                      <a:r>
                        <a:rPr sz="1200" dirty="0"/>
                        <a:t>Consists of 3 waves:</a:t>
                      </a:r>
                    </a:p>
                    <a:p>
                      <a:pPr marL="1215339" lvl="1" indent="-285750">
                        <a:lnSpc>
                          <a:spcPct val="100000"/>
                        </a:lnSpc>
                        <a:spcBef>
                          <a:spcPts val="620"/>
                        </a:spcBef>
                        <a:buFont typeface="Arial" panose="020B0604020202020204" pitchFamily="34" charset="0"/>
                        <a:buChar char="•"/>
                      </a:pPr>
                      <a:r>
                        <a:rPr sz="1200" dirty="0"/>
                        <a:t>Q wave: (-ve): Produced by depolarization of interventricular septum.</a:t>
                      </a:r>
                    </a:p>
                    <a:p>
                      <a:pPr marL="1215339" lvl="1" indent="-285750">
                        <a:lnSpc>
                          <a:spcPct val="100000"/>
                        </a:lnSpc>
                        <a:spcBef>
                          <a:spcPts val="120"/>
                        </a:spcBef>
                        <a:buFont typeface="Arial" panose="020B0604020202020204" pitchFamily="34" charset="0"/>
                        <a:buChar char="•"/>
                      </a:pPr>
                      <a:r>
                        <a:rPr sz="1200" dirty="0"/>
                        <a:t>R wave: (+ve): Produced by depolarization of ventricular wall.</a:t>
                      </a:r>
                    </a:p>
                    <a:p>
                      <a:pPr marL="1215339" lvl="1" indent="-285750">
                        <a:lnSpc>
                          <a:spcPct val="100000"/>
                        </a:lnSpc>
                        <a:spcBef>
                          <a:spcPts val="320"/>
                        </a:spcBef>
                        <a:buFont typeface="Arial" panose="020B0604020202020204" pitchFamily="34" charset="0"/>
                        <a:buChar char="•"/>
                      </a:pPr>
                      <a:r>
                        <a:rPr sz="1200" dirty="0"/>
                        <a:t>S wave: (-ve): Produced by depolarization of the base of the heart.</a:t>
                      </a:r>
                    </a:p>
                    <a:p>
                      <a:pPr marL="370840" indent="0">
                        <a:lnSpc>
                          <a:spcPct val="100000"/>
                        </a:lnSpc>
                        <a:spcBef>
                          <a:spcPts val="620"/>
                        </a:spcBef>
                        <a:buFont typeface="Arial" panose="020B0604020202020204" pitchFamily="34" charset="0"/>
                        <a:buNone/>
                      </a:pPr>
                      <a:r>
                        <a:rPr lang="en-US" sz="1200" dirty="0"/>
                        <a:t>-</a:t>
                      </a:r>
                      <a:r>
                        <a:rPr sz="1200" dirty="0"/>
                        <a:t>Duration </a:t>
                      </a:r>
                      <a:r>
                        <a:rPr lang="en-US" sz="1200" dirty="0"/>
                        <a:t>=</a:t>
                      </a:r>
                      <a:r>
                        <a:rPr sz="1200" dirty="0"/>
                        <a:t> 0.1 sec.</a:t>
                      </a:r>
                    </a:p>
                    <a:p>
                      <a:pPr marL="370840" marR="1745614" indent="0">
                        <a:lnSpc>
                          <a:spcPct val="136900"/>
                        </a:lnSpc>
                        <a:buFont typeface="Arial" panose="020B0604020202020204" pitchFamily="34" charset="0"/>
                        <a:buNone/>
                      </a:pPr>
                      <a:r>
                        <a:rPr lang="en-US" sz="1200" dirty="0"/>
                        <a:t>-</a:t>
                      </a:r>
                      <a:r>
                        <a:rPr sz="1200" dirty="0"/>
                        <a:t>Precedes ventricular contraction by 0.02 sec.</a:t>
                      </a:r>
                      <a:endParaRPr lang="en-US" sz="1200" dirty="0"/>
                    </a:p>
                    <a:p>
                      <a:pPr marL="370840" marR="1745614" indent="0">
                        <a:lnSpc>
                          <a:spcPct val="136900"/>
                        </a:lnSpc>
                        <a:buFont typeface="Arial" panose="020B0604020202020204" pitchFamily="34" charset="0"/>
                        <a:buNone/>
                      </a:pPr>
                      <a:r>
                        <a:rPr lang="en-US" sz="1200" dirty="0"/>
                        <a:t>-</a:t>
                      </a:r>
                      <a:r>
                        <a:rPr sz="1200" dirty="0"/>
                        <a:t>Occurs after P-wave by 0.12-0.2 sec = PR interval</a:t>
                      </a:r>
                      <a:endParaRPr sz="1200" dirty="0">
                        <a:solidFill>
                          <a:schemeClr val="tx1"/>
                        </a:solidFill>
                      </a:endParaRPr>
                    </a:p>
                  </a:txBody>
                  <a:tcPr marL="0" marR="0" marT="0" marB="0"/>
                </a:tc>
                <a:extLst>
                  <a:ext uri="{0D108BD9-81ED-4DB2-BD59-A6C34878D82A}">
                    <a16:rowId xmlns:a16="http://schemas.microsoft.com/office/drawing/2014/main" val="10002"/>
                  </a:ext>
                </a:extLst>
              </a:tr>
              <a:tr h="731528">
                <a:tc>
                  <a:txBody>
                    <a:bodyPr/>
                    <a:lstStyle/>
                    <a:p>
                      <a:pPr marR="25400" algn="ctr">
                        <a:lnSpc>
                          <a:spcPct val="100000"/>
                        </a:lnSpc>
                        <a:spcBef>
                          <a:spcPts val="260"/>
                        </a:spcBef>
                      </a:pPr>
                      <a:r>
                        <a:rPr sz="1200" dirty="0"/>
                        <a:t>T- wave</a:t>
                      </a:r>
                      <a:endParaRPr sz="1200" b="1" dirty="0">
                        <a:solidFill>
                          <a:schemeClr val="tx1"/>
                        </a:solidFill>
                      </a:endParaRPr>
                    </a:p>
                  </a:txBody>
                  <a:tcPr marL="0" marR="0" marT="0" marB="0"/>
                </a:tc>
                <a:tc>
                  <a:txBody>
                    <a:bodyPr/>
                    <a:lstStyle/>
                    <a:p>
                      <a:pPr marL="91440" marR="104139" indent="139700">
                        <a:lnSpc>
                          <a:spcPts val="1600"/>
                        </a:lnSpc>
                        <a:spcBef>
                          <a:spcPts val="380"/>
                        </a:spcBef>
                      </a:pPr>
                      <a:r>
                        <a:rPr sz="1200" dirty="0"/>
                        <a:t>Ventricular  repolarization</a:t>
                      </a:r>
                      <a:endParaRPr sz="1200" dirty="0">
                        <a:solidFill>
                          <a:schemeClr val="tx1"/>
                        </a:solidFill>
                      </a:endParaRPr>
                    </a:p>
                  </a:txBody>
                  <a:tcPr marL="0" marR="0" marT="0" marB="0"/>
                </a:tc>
                <a:tc>
                  <a:txBody>
                    <a:bodyPr/>
                    <a:lstStyle/>
                    <a:p>
                      <a:pPr marL="91440" marR="104139" indent="139700">
                        <a:lnSpc>
                          <a:spcPts val="1600"/>
                        </a:lnSpc>
                        <a:spcBef>
                          <a:spcPts val="380"/>
                        </a:spcBef>
                      </a:pPr>
                      <a:r>
                        <a:rPr lang="en-US" sz="1200" dirty="0"/>
                        <a:t>T-wave is recorded before the onset of ventricular diastole (isometric relaxation phase)</a:t>
                      </a:r>
                      <a:endParaRPr sz="1200" dirty="0">
                        <a:solidFill>
                          <a:schemeClr val="tx1"/>
                        </a:solidFill>
                      </a:endParaRPr>
                    </a:p>
                  </a:txBody>
                  <a:tcPr marL="0" marR="0" marT="0" marB="0"/>
                </a:tc>
                <a:tc>
                  <a:txBody>
                    <a:bodyPr/>
                    <a:lstStyle/>
                    <a:p>
                      <a:pPr marL="307340" marR="262890" indent="0">
                        <a:lnSpc>
                          <a:spcPct val="98200"/>
                        </a:lnSpc>
                        <a:spcBef>
                          <a:spcPts val="290"/>
                        </a:spcBef>
                        <a:buFont typeface="Arial" panose="020B0604020202020204" pitchFamily="34" charset="0"/>
                        <a:buNone/>
                      </a:pPr>
                      <a:r>
                        <a:rPr lang="en-US" sz="1200" dirty="0"/>
                        <a:t>-</a:t>
                      </a:r>
                      <a:r>
                        <a:rPr sz="1200" dirty="0"/>
                        <a:t>Occurs during latter part of systole, before the onset of diastole.  </a:t>
                      </a:r>
                      <a:endParaRPr lang="en-US" sz="1200" dirty="0"/>
                    </a:p>
                    <a:p>
                      <a:pPr marL="307340" marR="262890" indent="0">
                        <a:lnSpc>
                          <a:spcPct val="98200"/>
                        </a:lnSpc>
                        <a:spcBef>
                          <a:spcPts val="290"/>
                        </a:spcBef>
                        <a:buFont typeface="Arial" panose="020B0604020202020204" pitchFamily="34" charset="0"/>
                        <a:buNone/>
                      </a:pPr>
                      <a:r>
                        <a:rPr lang="en-US" sz="1200" dirty="0"/>
                        <a:t>-</a:t>
                      </a:r>
                      <a:r>
                        <a:rPr sz="1200" dirty="0"/>
                        <a:t>Ventricular repolarization progresses from apex to the base of the heart.</a:t>
                      </a:r>
                      <a:endParaRPr lang="en-US" sz="1200" dirty="0"/>
                    </a:p>
                    <a:p>
                      <a:pPr marL="307340" marR="262890" indent="0">
                        <a:lnSpc>
                          <a:spcPct val="98200"/>
                        </a:lnSpc>
                        <a:spcBef>
                          <a:spcPts val="290"/>
                        </a:spcBef>
                        <a:buFont typeface="Arial" panose="020B0604020202020204" pitchFamily="34" charset="0"/>
                        <a:buNone/>
                      </a:pPr>
                      <a:r>
                        <a:rPr lang="en-US" sz="1200" dirty="0"/>
                        <a:t>-</a:t>
                      </a:r>
                      <a:r>
                        <a:rPr sz="1200" dirty="0"/>
                        <a:t>Duration = 0.27 sec.</a:t>
                      </a:r>
                      <a:endParaRPr sz="1200" dirty="0">
                        <a:solidFill>
                          <a:schemeClr val="tx1"/>
                        </a:solidFill>
                      </a:endParaRPr>
                    </a:p>
                  </a:txBody>
                  <a:tcPr marL="0" marR="0" marT="0" marB="0"/>
                </a:tc>
                <a:extLst>
                  <a:ext uri="{0D108BD9-81ED-4DB2-BD59-A6C34878D82A}">
                    <a16:rowId xmlns:a16="http://schemas.microsoft.com/office/drawing/2014/main" val="10003"/>
                  </a:ext>
                </a:extLst>
              </a:tr>
            </a:tbl>
          </a:graphicData>
        </a:graphic>
      </p:graphicFrame>
      <p:pic>
        <p:nvPicPr>
          <p:cNvPr id="5" name="Picture 3" descr="C:\Users\Aseel\Desktop\ergPNG.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65820" y="5524102"/>
            <a:ext cx="3706792" cy="655875"/>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478788" y="-27384"/>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Slide Number Placeholder 2"/>
          <p:cNvSpPr>
            <a:spLocks noGrp="1"/>
          </p:cNvSpPr>
          <p:nvPr>
            <p:ph type="sldNum" sz="quarter" idx="12"/>
          </p:nvPr>
        </p:nvSpPr>
        <p:spPr>
          <a:xfrm>
            <a:off x="816669" y="6356350"/>
            <a:ext cx="2640913" cy="365760"/>
          </a:xfrm>
        </p:spPr>
        <p:txBody>
          <a:bodyPr/>
          <a:lstStyle/>
          <a:p>
            <a:r>
              <a:rPr lang="en-US" dirty="0"/>
              <a:t>44</a:t>
            </a:r>
          </a:p>
        </p:txBody>
      </p:sp>
    </p:spTree>
    <p:extLst>
      <p:ext uri="{BB962C8B-B14F-4D97-AF65-F5344CB8AC3E}">
        <p14:creationId xmlns:p14="http://schemas.microsoft.com/office/powerpoint/2010/main" val="385511878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bject 12"/>
          <p:cNvSpPr txBox="1"/>
          <p:nvPr/>
        </p:nvSpPr>
        <p:spPr>
          <a:xfrm>
            <a:off x="594314" y="693605"/>
            <a:ext cx="7978787" cy="2077572"/>
          </a:xfrm>
          <a:prstGeom prst="roundRect">
            <a:avLst>
              <a:gd name="adj" fmla="val 15646"/>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wrap="square" lIns="0" tIns="0" rIns="0" bIns="0" rtlCol="0">
            <a:spAutoFit/>
          </a:bodyPr>
          <a:lstStyle/>
          <a:p>
            <a:pPr marL="304770" marR="386080" indent="-304770">
              <a:lnSpc>
                <a:spcPct val="80000"/>
              </a:lnSpc>
              <a:spcBef>
                <a:spcPts val="667"/>
              </a:spcBef>
              <a:buClr>
                <a:schemeClr val="accent1"/>
              </a:buClr>
              <a:buSzPct val="76000"/>
              <a:buFont typeface="Wingdings 3"/>
              <a:buChar char=""/>
            </a:pPr>
            <a:r>
              <a:rPr sz="1800" dirty="0"/>
              <a:t>P-R interval is the time from the initial  depolarization of atria to the initial  depolarization of ventricles.</a:t>
            </a:r>
          </a:p>
          <a:p>
            <a:pPr marL="304770" marR="5080" indent="-304770">
              <a:lnSpc>
                <a:spcPct val="80000"/>
              </a:lnSpc>
              <a:spcBef>
                <a:spcPts val="667"/>
              </a:spcBef>
              <a:buClr>
                <a:schemeClr val="accent1"/>
              </a:buClr>
              <a:buSzPct val="76000"/>
              <a:buFont typeface="Wingdings 3"/>
              <a:buChar char=""/>
            </a:pPr>
            <a:r>
              <a:rPr sz="1800" dirty="0"/>
              <a:t>Time period measured from start of P-  wave to start of QRS complex; Thus P-R  interval includes P- wave &amp; PR segment</a:t>
            </a:r>
          </a:p>
          <a:p>
            <a:pPr marL="304770" indent="-304770">
              <a:lnSpc>
                <a:spcPct val="80000"/>
              </a:lnSpc>
              <a:spcBef>
                <a:spcPts val="667"/>
              </a:spcBef>
              <a:buClr>
                <a:schemeClr val="accent1"/>
              </a:buClr>
              <a:buSzPct val="76000"/>
              <a:buFont typeface="Wingdings 3"/>
              <a:buChar char=""/>
            </a:pPr>
            <a:r>
              <a:rPr sz="1800" dirty="0"/>
              <a:t>P-R interval range = </a:t>
            </a:r>
            <a:r>
              <a:rPr sz="1800" dirty="0">
                <a:solidFill>
                  <a:schemeClr val="accent4">
                    <a:lumMod val="75000"/>
                  </a:schemeClr>
                </a:solidFill>
              </a:rPr>
              <a:t>0.12-0.2</a:t>
            </a:r>
            <a:r>
              <a:rPr sz="1800" dirty="0"/>
              <a:t> sec.</a:t>
            </a:r>
          </a:p>
          <a:p>
            <a:pPr marL="304770" marR="123189" indent="-304770">
              <a:lnSpc>
                <a:spcPct val="80000"/>
              </a:lnSpc>
              <a:spcBef>
                <a:spcPts val="667"/>
              </a:spcBef>
              <a:buClr>
                <a:schemeClr val="accent1"/>
              </a:buClr>
              <a:buSzPct val="76000"/>
              <a:buFont typeface="Wingdings 3"/>
              <a:buChar char=""/>
            </a:pPr>
            <a:r>
              <a:rPr sz="1800" spc="-20" dirty="0">
                <a:latin typeface="Arial"/>
                <a:cs typeface="Arial"/>
              </a:rPr>
              <a:t>An </a:t>
            </a:r>
            <a:r>
              <a:rPr sz="1800" spc="-10" dirty="0">
                <a:latin typeface="Arial"/>
                <a:cs typeface="Arial"/>
              </a:rPr>
              <a:t>increase </a:t>
            </a:r>
            <a:r>
              <a:rPr sz="1800" spc="-25" dirty="0">
                <a:latin typeface="Arial"/>
                <a:cs typeface="Arial"/>
              </a:rPr>
              <a:t>in </a:t>
            </a:r>
            <a:r>
              <a:rPr sz="1800" spc="-10" dirty="0">
                <a:latin typeface="Arial"/>
                <a:cs typeface="Arial"/>
              </a:rPr>
              <a:t>conduction velocity  </a:t>
            </a:r>
            <a:r>
              <a:rPr sz="1800" dirty="0">
                <a:latin typeface="Arial"/>
                <a:cs typeface="Arial"/>
              </a:rPr>
              <a:t>through </a:t>
            </a:r>
            <a:r>
              <a:rPr sz="1800" spc="-70" dirty="0">
                <a:latin typeface="Arial"/>
                <a:cs typeface="Arial"/>
              </a:rPr>
              <a:t>AV </a:t>
            </a:r>
            <a:r>
              <a:rPr sz="1800" spc="-15" dirty="0">
                <a:latin typeface="Arial"/>
                <a:cs typeface="Arial"/>
              </a:rPr>
              <a:t>node </a:t>
            </a:r>
            <a:r>
              <a:rPr sz="1800" spc="-35" dirty="0">
                <a:latin typeface="Arial"/>
                <a:cs typeface="Arial"/>
              </a:rPr>
              <a:t>will </a:t>
            </a:r>
            <a:r>
              <a:rPr sz="1800" spc="-5" dirty="0">
                <a:latin typeface="Arial"/>
                <a:cs typeface="Arial"/>
              </a:rPr>
              <a:t>decrease P-R  interval </a:t>
            </a:r>
            <a:r>
              <a:rPr sz="1800" dirty="0">
                <a:latin typeface="Arial"/>
                <a:cs typeface="Arial"/>
              </a:rPr>
              <a:t>(sympathetic </a:t>
            </a:r>
            <a:r>
              <a:rPr sz="1800" spc="-10" dirty="0">
                <a:latin typeface="Arial"/>
                <a:cs typeface="Arial"/>
              </a:rPr>
              <a:t>stimulation) </a:t>
            </a:r>
            <a:r>
              <a:rPr sz="1800" dirty="0">
                <a:latin typeface="Arial"/>
                <a:cs typeface="Arial"/>
              </a:rPr>
              <a:t>&amp; </a:t>
            </a:r>
            <a:r>
              <a:rPr sz="1800" spc="-15" dirty="0">
                <a:latin typeface="Arial"/>
                <a:cs typeface="Arial"/>
              </a:rPr>
              <a:t>vice  </a:t>
            </a:r>
            <a:r>
              <a:rPr sz="1800" dirty="0">
                <a:latin typeface="Arial"/>
                <a:cs typeface="Arial"/>
              </a:rPr>
              <a:t>versa.</a:t>
            </a:r>
          </a:p>
        </p:txBody>
      </p:sp>
      <p:sp>
        <p:nvSpPr>
          <p:cNvPr id="7" name="Rounded Rectangle 6"/>
          <p:cNvSpPr/>
          <p:nvPr/>
        </p:nvSpPr>
        <p:spPr>
          <a:xfrm rot="10800000" flipH="1" flipV="1">
            <a:off x="8856360" y="514045"/>
            <a:ext cx="2854053" cy="1846634"/>
          </a:xfrm>
          <a:prstGeom prst="roundRect">
            <a:avLst>
              <a:gd name="adj" fmla="val 10000"/>
            </a:avLst>
          </a:prstGeom>
          <a:blipFill rotWithShape="1">
            <a:blip r:embed="rId2" cstate="print"/>
            <a:stretch>
              <a:fillRect/>
            </a:stretch>
          </a:blipFill>
        </p:spPr>
        <p:style>
          <a:lnRef idx="2">
            <a:schemeClr val="lt1">
              <a:hueOff val="0"/>
              <a:satOff val="0"/>
              <a:lumOff val="0"/>
              <a:alphaOff val="0"/>
            </a:schemeClr>
          </a:lnRef>
          <a:fillRef idx="1">
            <a:scrgbClr r="0" g="0" b="0"/>
          </a:fillRef>
          <a:effectRef idx="0">
            <a:schemeClr val="accent1">
              <a:tint val="50000"/>
              <a:hueOff val="0"/>
              <a:satOff val="0"/>
              <a:lumOff val="0"/>
              <a:alphaOff val="0"/>
            </a:schemeClr>
          </a:effectRef>
          <a:fontRef idx="minor">
            <a:schemeClr val="lt1">
              <a:hueOff val="0"/>
              <a:satOff val="0"/>
              <a:lumOff val="0"/>
              <a:alphaOff val="0"/>
            </a:schemeClr>
          </a:fontRef>
        </p:style>
      </p:sp>
      <p:sp>
        <p:nvSpPr>
          <p:cNvPr id="4" name="Rectangle 3"/>
          <p:cNvSpPr/>
          <p:nvPr/>
        </p:nvSpPr>
        <p:spPr>
          <a:xfrm rot="16200000">
            <a:off x="-947619" y="1818572"/>
            <a:ext cx="2650044" cy="400110"/>
          </a:xfrm>
          <a:prstGeom prst="rect">
            <a:avLst/>
          </a:prstGeom>
        </p:spPr>
        <p:txBody>
          <a:bodyPr wrap="square">
            <a:spAutoFit/>
          </a:bodyPr>
          <a:lstStyle/>
          <a:p>
            <a:pPr marL="1054100"/>
            <a:r>
              <a:rPr lang="en-US" dirty="0">
                <a:solidFill>
                  <a:schemeClr val="dk1"/>
                </a:solidFill>
              </a:rPr>
              <a:t>P-R interval</a:t>
            </a:r>
          </a:p>
        </p:txBody>
      </p:sp>
      <p:sp>
        <p:nvSpPr>
          <p:cNvPr id="16" name="object 12"/>
          <p:cNvSpPr txBox="1">
            <a:spLocks/>
          </p:cNvSpPr>
          <p:nvPr/>
        </p:nvSpPr>
        <p:spPr>
          <a:xfrm rot="16200000">
            <a:off x="-893929" y="3098871"/>
            <a:ext cx="2472690" cy="307777"/>
          </a:xfrm>
          <a:prstGeom prst="rect">
            <a:avLst/>
          </a:prstGeom>
        </p:spPr>
        <p:txBody>
          <a:bodyPr vert="horz" wrap="square" lIns="0" tIns="0" rIns="0" bIns="0" rtlCol="0" anchor="b" anchorCtr="0">
            <a:spAutoFit/>
          </a:bodyPr>
          <a:lstStyle>
            <a:lvl1pPr algn="l" rtl="0" eaLnBrk="1" latinLnBrk="0" hangingPunct="1">
              <a:spcBef>
                <a:spcPct val="0"/>
              </a:spcBef>
              <a:buNone/>
              <a:defRPr kumimoji="0" sz="3600" kern="1200">
                <a:solidFill>
                  <a:schemeClr val="tx2"/>
                </a:solidFill>
                <a:latin typeface="+mj-lt"/>
                <a:ea typeface="+mj-ea"/>
                <a:cs typeface="+mj-cs"/>
              </a:defRPr>
            </a:lvl1pPr>
          </a:lstStyle>
          <a:p>
            <a:pPr marL="12700" defTabSz="914400"/>
            <a:r>
              <a:rPr lang="en-US" sz="2000" dirty="0">
                <a:solidFill>
                  <a:schemeClr val="dk1"/>
                </a:solidFill>
                <a:latin typeface="+mn-lt"/>
                <a:ea typeface="+mn-ea"/>
                <a:cs typeface="+mn-cs"/>
              </a:rPr>
              <a:t>Q-T interval</a:t>
            </a:r>
          </a:p>
        </p:txBody>
      </p:sp>
      <p:sp>
        <p:nvSpPr>
          <p:cNvPr id="17" name="object 14"/>
          <p:cNvSpPr txBox="1"/>
          <p:nvPr/>
        </p:nvSpPr>
        <p:spPr>
          <a:xfrm>
            <a:off x="577887" y="3001929"/>
            <a:ext cx="7995214" cy="1578304"/>
          </a:xfrm>
          <a:prstGeom prst="round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wrap="square" lIns="0" tIns="0" rIns="0" bIns="0" rtlCol="0">
            <a:spAutoFit/>
          </a:bodyPr>
          <a:lstStyle>
            <a:defPPr>
              <a:defRPr lang="en-US"/>
            </a:defPPr>
            <a:lvl1pPr marL="304770" marR="386080" indent="-304770">
              <a:lnSpc>
                <a:spcPct val="80000"/>
              </a:lnSpc>
              <a:spcBef>
                <a:spcPts val="667"/>
              </a:spcBef>
              <a:buClr>
                <a:schemeClr val="accent1"/>
              </a:buClr>
              <a:buSzPct val="76000"/>
              <a:buFont typeface="Wingdings 3"/>
              <a:buChar cha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sz="1800" dirty="0"/>
              <a:t>The Q-T interval includes the QRS complex, ST segment &amp;  T- wave.</a:t>
            </a:r>
          </a:p>
          <a:p>
            <a:r>
              <a:rPr sz="1800" dirty="0"/>
              <a:t>It represents  total time taken by ventricle to depolarize &amp; repolarize [contraction of ventricles]</a:t>
            </a:r>
          </a:p>
          <a:p>
            <a:r>
              <a:rPr sz="1800" dirty="0"/>
              <a:t>Q-T interval range =</a:t>
            </a:r>
            <a:r>
              <a:rPr sz="1800" dirty="0">
                <a:solidFill>
                  <a:schemeClr val="accent4">
                    <a:lumMod val="75000"/>
                  </a:schemeClr>
                </a:solidFill>
              </a:rPr>
              <a:t>0.35 – 0.45 </a:t>
            </a:r>
            <a:r>
              <a:rPr sz="1800" dirty="0"/>
              <a:t>sec.</a:t>
            </a:r>
          </a:p>
          <a:p>
            <a:r>
              <a:rPr sz="1800" dirty="0"/>
              <a:t>Approximate Refractory period of ventricle.</a:t>
            </a:r>
          </a:p>
        </p:txBody>
      </p:sp>
      <p:sp>
        <p:nvSpPr>
          <p:cNvPr id="18" name="object 15"/>
          <p:cNvSpPr/>
          <p:nvPr/>
        </p:nvSpPr>
        <p:spPr>
          <a:xfrm>
            <a:off x="8914135" y="2454915"/>
            <a:ext cx="2854053" cy="1890174"/>
          </a:xfrm>
          <a:prstGeom prst="rect">
            <a:avLst/>
          </a:prstGeom>
          <a:blipFill>
            <a:blip r:embed="rId3" cstate="print"/>
            <a:stretch>
              <a:fillRect/>
            </a:stretch>
          </a:blipFill>
        </p:spPr>
        <p:txBody>
          <a:bodyPr wrap="square" lIns="0" tIns="0" rIns="0" bIns="0" rtlCol="0"/>
          <a:lstStyle/>
          <a:p>
            <a:endParaRPr dirty="0"/>
          </a:p>
        </p:txBody>
      </p:sp>
      <p:sp>
        <p:nvSpPr>
          <p:cNvPr id="19" name="object 11"/>
          <p:cNvSpPr txBox="1">
            <a:spLocks/>
          </p:cNvSpPr>
          <p:nvPr/>
        </p:nvSpPr>
        <p:spPr>
          <a:xfrm rot="16200000">
            <a:off x="-970870" y="4657337"/>
            <a:ext cx="2523490" cy="492443"/>
          </a:xfrm>
          <a:prstGeom prst="rect">
            <a:avLst/>
          </a:prstGeom>
        </p:spPr>
        <p:txBody>
          <a:bodyPr vert="horz" wrap="square" lIns="0" tIns="0" rIns="0" bIns="0" rtlCol="0" anchor="b" anchorCtr="0">
            <a:spAutoFit/>
          </a:bodyPr>
          <a:lstStyle>
            <a:lvl1pPr algn="l" rtl="0" eaLnBrk="1" latinLnBrk="0" hangingPunct="1">
              <a:spcBef>
                <a:spcPct val="0"/>
              </a:spcBef>
              <a:buNone/>
              <a:defRPr kumimoji="0" sz="3600" kern="1200">
                <a:solidFill>
                  <a:schemeClr val="tx2"/>
                </a:solidFill>
                <a:latin typeface="+mj-lt"/>
                <a:ea typeface="+mj-ea"/>
                <a:cs typeface="+mj-cs"/>
              </a:defRPr>
            </a:lvl1pPr>
          </a:lstStyle>
          <a:p>
            <a:pPr marL="12700" defTabSz="914400"/>
            <a:r>
              <a:rPr lang="en-US" sz="2000" dirty="0">
                <a:solidFill>
                  <a:schemeClr val="dk1"/>
                </a:solidFill>
                <a:latin typeface="+mn-lt"/>
                <a:ea typeface="+mn-ea"/>
                <a:cs typeface="+mn-cs"/>
              </a:rPr>
              <a:t>R-R</a:t>
            </a:r>
            <a:r>
              <a:rPr lang="en-US" sz="3200" dirty="0"/>
              <a:t> </a:t>
            </a:r>
            <a:r>
              <a:rPr lang="en-US" sz="2000" dirty="0">
                <a:solidFill>
                  <a:schemeClr val="dk1"/>
                </a:solidFill>
                <a:latin typeface="+mn-lt"/>
                <a:ea typeface="+mn-ea"/>
                <a:cs typeface="+mn-cs"/>
              </a:rPr>
              <a:t>interval</a:t>
            </a:r>
          </a:p>
        </p:txBody>
      </p:sp>
      <p:sp>
        <p:nvSpPr>
          <p:cNvPr id="20" name="object 12"/>
          <p:cNvSpPr txBox="1"/>
          <p:nvPr/>
        </p:nvSpPr>
        <p:spPr>
          <a:xfrm>
            <a:off x="568061" y="4903558"/>
            <a:ext cx="7965576" cy="1179330"/>
          </a:xfrm>
          <a:prstGeom prst="round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wrap="square" lIns="0" tIns="0" rIns="0" bIns="0" rtlCol="0">
            <a:spAutoFit/>
          </a:bodyPr>
          <a:lstStyle>
            <a:defPPr>
              <a:defRPr lang="en-US"/>
            </a:defPPr>
            <a:lvl1pPr marL="304770" marR="386080" indent="-304770">
              <a:lnSpc>
                <a:spcPct val="80000"/>
              </a:lnSpc>
              <a:spcBef>
                <a:spcPts val="667"/>
              </a:spcBef>
              <a:buClr>
                <a:schemeClr val="accent1"/>
              </a:buClr>
              <a:buSzPct val="76000"/>
              <a:buFont typeface="Wingdings 3"/>
              <a:buChar cha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sz="1800" dirty="0"/>
              <a:t>The interval between two  successive R- waves.</a:t>
            </a:r>
          </a:p>
          <a:p>
            <a:r>
              <a:rPr sz="1800" dirty="0"/>
              <a:t>It determines the heart rate &amp;  cardiac cycle length.</a:t>
            </a:r>
          </a:p>
          <a:p>
            <a:r>
              <a:rPr sz="1800" dirty="0"/>
              <a:t>Heart rate can be measured  by counting the number of R-  waves per minute.</a:t>
            </a:r>
          </a:p>
        </p:txBody>
      </p:sp>
      <p:sp>
        <p:nvSpPr>
          <p:cNvPr id="21" name="object 13"/>
          <p:cNvSpPr/>
          <p:nvPr/>
        </p:nvSpPr>
        <p:spPr>
          <a:xfrm>
            <a:off x="8914135" y="4435715"/>
            <a:ext cx="2854053" cy="1229016"/>
          </a:xfrm>
          <a:prstGeom prst="rect">
            <a:avLst/>
          </a:prstGeom>
          <a:blipFill>
            <a:blip r:embed="rId4" cstate="print"/>
            <a:srcRect/>
            <a:stretch>
              <a:fillRect t="-10180"/>
            </a:stretch>
          </a:blipFill>
        </p:spPr>
        <p:txBody>
          <a:bodyPr wrap="square" lIns="0" tIns="0" rIns="0" bIns="0" rtlCol="0"/>
          <a:lstStyle/>
          <a:p>
            <a:endParaRPr dirty="0"/>
          </a:p>
        </p:txBody>
      </p:sp>
      <p:sp>
        <p:nvSpPr>
          <p:cNvPr id="22" name="object 14"/>
          <p:cNvSpPr/>
          <p:nvPr/>
        </p:nvSpPr>
        <p:spPr>
          <a:xfrm>
            <a:off x="8856360" y="5692004"/>
            <a:ext cx="2911828" cy="590760"/>
          </a:xfrm>
          <a:prstGeom prst="rect">
            <a:avLst/>
          </a:prstGeom>
          <a:blipFill>
            <a:blip r:embed="rId5" cstate="print"/>
            <a:stretch>
              <a:fillRect/>
            </a:stretch>
          </a:blipFill>
        </p:spPr>
        <p:txBody>
          <a:bodyPr wrap="square" lIns="0" tIns="0" rIns="0" bIns="0" rtlCol="0"/>
          <a:lstStyle/>
          <a:p>
            <a:endParaRPr dirty="0"/>
          </a:p>
        </p:txBody>
      </p:sp>
      <p:pic>
        <p:nvPicPr>
          <p:cNvPr id="23" name="Picture 3"/>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632490" y="-27384"/>
            <a:ext cx="2632792" cy="432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77493667"/>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46</a:t>
            </a:fld>
            <a:endParaRPr lang="en-US" dirty="0">
              <a:solidFill>
                <a:srgbClr val="464653"/>
              </a:solidFill>
            </a:endParaRPr>
          </a:p>
        </p:txBody>
      </p:sp>
      <p:sp>
        <p:nvSpPr>
          <p:cNvPr id="4" name="object 9"/>
          <p:cNvSpPr txBox="1">
            <a:spLocks noGrp="1"/>
          </p:cNvSpPr>
          <p:nvPr>
            <p:ph type="title" idx="4294967295"/>
          </p:nvPr>
        </p:nvSpPr>
        <p:spPr>
          <a:xfrm rot="16200000">
            <a:off x="-422391" y="573333"/>
            <a:ext cx="2436813" cy="307975"/>
          </a:xfrm>
          <a:prstGeom prst="rect">
            <a:avLst/>
          </a:prstGeom>
        </p:spPr>
        <p:txBody>
          <a:bodyPr vert="horz" wrap="square" lIns="0" tIns="0" rIns="0" bIns="0" rtlCol="0" anchor="b" anchorCtr="0">
            <a:spAutoFit/>
          </a:bodyPr>
          <a:lstStyle/>
          <a:p>
            <a:pPr marL="12700"/>
            <a:r>
              <a:rPr sz="2000" dirty="0">
                <a:solidFill>
                  <a:schemeClr val="dk1"/>
                </a:solidFill>
                <a:latin typeface="+mn-lt"/>
                <a:ea typeface="+mn-ea"/>
                <a:cs typeface="+mn-cs"/>
              </a:rPr>
              <a:t>PR segment</a:t>
            </a:r>
          </a:p>
        </p:txBody>
      </p:sp>
      <p:sp>
        <p:nvSpPr>
          <p:cNvPr id="5" name="object 10"/>
          <p:cNvSpPr txBox="1"/>
          <p:nvPr/>
        </p:nvSpPr>
        <p:spPr>
          <a:xfrm>
            <a:off x="1166528" y="865715"/>
            <a:ext cx="7232139" cy="1080012"/>
          </a:xfrm>
          <a:prstGeom prst="round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wrap="square" lIns="0" tIns="0" rIns="0" bIns="0" rtlCol="0">
            <a:spAutoFit/>
          </a:bodyPr>
          <a:lstStyle>
            <a:defPPr>
              <a:defRPr lang="en-US"/>
            </a:defPPr>
            <a:lvl1pPr marL="304770" marR="386080" indent="-304770">
              <a:lnSpc>
                <a:spcPct val="80000"/>
              </a:lnSpc>
              <a:spcBef>
                <a:spcPts val="667"/>
              </a:spcBef>
              <a:buClr>
                <a:schemeClr val="accent1"/>
              </a:buClr>
              <a:buSzPct val="76000"/>
              <a:buFont typeface="Wingdings 3"/>
              <a:buChar cha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sz="1800" dirty="0"/>
              <a:t>P- wave is followed by brief  isoelectric (zero voltage) flat portion  of ECG that corresponds to AV-  node conduction à PR segment.</a:t>
            </a:r>
          </a:p>
          <a:p>
            <a:r>
              <a:rPr sz="1800" dirty="0"/>
              <a:t>This segment correlates with  conduction time through the AV-  node &amp; AV bundle or AV nodal  delay = </a:t>
            </a:r>
            <a:r>
              <a:rPr sz="1800" dirty="0">
                <a:solidFill>
                  <a:schemeClr val="accent4">
                    <a:lumMod val="75000"/>
                  </a:schemeClr>
                </a:solidFill>
              </a:rPr>
              <a:t>0.13 sec.</a:t>
            </a:r>
          </a:p>
        </p:txBody>
      </p:sp>
      <p:sp>
        <p:nvSpPr>
          <p:cNvPr id="6" name="object 11"/>
          <p:cNvSpPr/>
          <p:nvPr/>
        </p:nvSpPr>
        <p:spPr>
          <a:xfrm>
            <a:off x="8676220" y="865715"/>
            <a:ext cx="2942821" cy="1123125"/>
          </a:xfrm>
          <a:prstGeom prst="roundRect">
            <a:avLst/>
          </a:prstGeom>
          <a:blipFill>
            <a:blip r:embed="rId2" cstate="print"/>
            <a:stretch>
              <a:fillRect/>
            </a:stretch>
          </a:blipFill>
        </p:spPr>
        <p:txBody>
          <a:bodyPr wrap="square" lIns="0" tIns="0" rIns="0" bIns="0" rtlCol="0"/>
          <a:lstStyle/>
          <a:p>
            <a:endParaRPr dirty="0"/>
          </a:p>
        </p:txBody>
      </p:sp>
      <p:sp>
        <p:nvSpPr>
          <p:cNvPr id="7" name="object 9"/>
          <p:cNvSpPr txBox="1">
            <a:spLocks/>
          </p:cNvSpPr>
          <p:nvPr/>
        </p:nvSpPr>
        <p:spPr>
          <a:xfrm rot="16200000">
            <a:off x="-396930" y="2576646"/>
            <a:ext cx="2385695" cy="307777"/>
          </a:xfrm>
          <a:prstGeom prst="rect">
            <a:avLst/>
          </a:prstGeom>
        </p:spPr>
        <p:txBody>
          <a:bodyPr vert="horz" wrap="square" lIns="0" tIns="0" rIns="0" bIns="0" rtlCol="0" anchor="b" anchorCtr="0">
            <a:sp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12700" defTabSz="914400"/>
            <a:r>
              <a:rPr lang="en-US" sz="2000" dirty="0">
                <a:solidFill>
                  <a:schemeClr val="dk1"/>
                </a:solidFill>
                <a:latin typeface="+mn-lt"/>
                <a:ea typeface="+mn-ea"/>
                <a:cs typeface="+mn-cs"/>
              </a:rPr>
              <a:t>ST segment</a:t>
            </a:r>
          </a:p>
        </p:txBody>
      </p:sp>
      <p:sp>
        <p:nvSpPr>
          <p:cNvPr id="8" name="object 10"/>
          <p:cNvSpPr txBox="1"/>
          <p:nvPr/>
        </p:nvSpPr>
        <p:spPr>
          <a:xfrm>
            <a:off x="1166528" y="2506958"/>
            <a:ext cx="7232139" cy="1914850"/>
          </a:xfrm>
          <a:prstGeom prst="round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wrap="square" lIns="0" tIns="0" rIns="0" bIns="0" rtlCol="0">
            <a:spAutoFit/>
          </a:bodyPr>
          <a:lstStyle>
            <a:defPPr>
              <a:defRPr lang="en-US"/>
            </a:defPPr>
            <a:lvl1pPr marL="304770" marR="386080" indent="-304770">
              <a:lnSpc>
                <a:spcPct val="80000"/>
              </a:lnSpc>
              <a:spcBef>
                <a:spcPts val="667"/>
              </a:spcBef>
              <a:buClr>
                <a:schemeClr val="accent1"/>
              </a:buClr>
              <a:buSzPct val="76000"/>
              <a:buFont typeface="Wingdings 3"/>
              <a:buChar cha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sz="1800" dirty="0"/>
              <a:t>Isoelectric segment follows the  QRS complex, showing that there  is no potential difference between</a:t>
            </a:r>
            <a:r>
              <a:rPr lang="en-US" sz="1800" dirty="0"/>
              <a:t> </a:t>
            </a:r>
            <a:r>
              <a:rPr sz="1800" dirty="0"/>
              <a:t>areas of myocardium at this  stage.</a:t>
            </a:r>
          </a:p>
          <a:p>
            <a:r>
              <a:rPr sz="1800" dirty="0"/>
              <a:t>At this time, both ventricles  depolarized &amp; roughly  corresponds to the plateau phase  of the ventricular action potential.</a:t>
            </a:r>
            <a:endParaRPr lang="en-US" sz="1800" dirty="0"/>
          </a:p>
          <a:p>
            <a:r>
              <a:rPr lang="en-US" sz="1800" dirty="0"/>
              <a:t>J point: at end of QRS, zero  reference potential for analyzing  current of injury.</a:t>
            </a:r>
          </a:p>
        </p:txBody>
      </p:sp>
      <p:sp>
        <p:nvSpPr>
          <p:cNvPr id="9" name="object 12"/>
          <p:cNvSpPr/>
          <p:nvPr/>
        </p:nvSpPr>
        <p:spPr>
          <a:xfrm>
            <a:off x="8676220" y="3864661"/>
            <a:ext cx="2942821" cy="776509"/>
          </a:xfrm>
          <a:prstGeom prst="rect">
            <a:avLst/>
          </a:prstGeom>
          <a:blipFill>
            <a:blip r:embed="rId3" cstate="print"/>
            <a:stretch>
              <a:fillRect/>
            </a:stretch>
          </a:blipFill>
        </p:spPr>
        <p:txBody>
          <a:bodyPr wrap="square" lIns="0" tIns="0" rIns="0" bIns="0" rtlCol="0"/>
          <a:lstStyle/>
          <a:p>
            <a:endParaRPr dirty="0"/>
          </a:p>
        </p:txBody>
      </p:sp>
      <p:sp>
        <p:nvSpPr>
          <p:cNvPr id="10" name="object 13"/>
          <p:cNvSpPr/>
          <p:nvPr/>
        </p:nvSpPr>
        <p:spPr>
          <a:xfrm>
            <a:off x="8687197" y="2129811"/>
            <a:ext cx="2942821" cy="1515213"/>
          </a:xfrm>
          <a:prstGeom prst="rect">
            <a:avLst/>
          </a:prstGeom>
          <a:blipFill>
            <a:blip r:embed="rId4" cstate="print"/>
            <a:srcRect/>
            <a:stretch>
              <a:fillRect t="-3720"/>
            </a:stretch>
          </a:blipFill>
        </p:spPr>
        <p:txBody>
          <a:bodyPr wrap="square" lIns="0" tIns="0" rIns="0" bIns="0" rtlCol="0"/>
          <a:lstStyle/>
          <a:p>
            <a:endParaRPr dirty="0"/>
          </a:p>
        </p:txBody>
      </p:sp>
      <p:sp>
        <p:nvSpPr>
          <p:cNvPr id="11" name="object 15"/>
          <p:cNvSpPr txBox="1"/>
          <p:nvPr/>
        </p:nvSpPr>
        <p:spPr>
          <a:xfrm>
            <a:off x="11259001" y="3248939"/>
            <a:ext cx="596051" cy="215444"/>
          </a:xfrm>
          <a:prstGeom prst="rect">
            <a:avLst/>
          </a:prstGeom>
          <a:solidFill>
            <a:schemeClr val="bg1"/>
          </a:solidFill>
        </p:spPr>
        <p:txBody>
          <a:bodyPr vert="horz" wrap="square" lIns="0" tIns="0" rIns="0" bIns="0" rtlCol="0">
            <a:spAutoFit/>
          </a:bodyPr>
          <a:lstStyle/>
          <a:p>
            <a:pPr marL="12700"/>
            <a:r>
              <a:rPr lang="en-US" sz="1400" dirty="0">
                <a:solidFill>
                  <a:schemeClr val="dk1"/>
                </a:solidFill>
              </a:rPr>
              <a:t> </a:t>
            </a:r>
            <a:r>
              <a:rPr sz="1400" dirty="0">
                <a:solidFill>
                  <a:schemeClr val="dk1"/>
                </a:solidFill>
              </a:rPr>
              <a:t>J point</a:t>
            </a:r>
          </a:p>
        </p:txBody>
      </p:sp>
      <p:sp>
        <p:nvSpPr>
          <p:cNvPr id="12" name="object 17"/>
          <p:cNvSpPr/>
          <p:nvPr/>
        </p:nvSpPr>
        <p:spPr>
          <a:xfrm rot="5400000" flipV="1">
            <a:off x="10959642" y="2956849"/>
            <a:ext cx="237461" cy="361257"/>
          </a:xfrm>
          <a:custGeom>
            <a:avLst/>
            <a:gdLst/>
            <a:ahLst/>
            <a:cxnLst/>
            <a:rect l="l" t="t" r="r" b="b"/>
            <a:pathLst>
              <a:path w="739775" h="859154">
                <a:moveTo>
                  <a:pt x="637324" y="796404"/>
                </a:moveTo>
                <a:lnTo>
                  <a:pt x="630085" y="799909"/>
                </a:lnTo>
                <a:lnTo>
                  <a:pt x="625487" y="813168"/>
                </a:lnTo>
                <a:lnTo>
                  <a:pt x="628992" y="820407"/>
                </a:lnTo>
                <a:lnTo>
                  <a:pt x="739533" y="858748"/>
                </a:lnTo>
                <a:lnTo>
                  <a:pt x="731031" y="812215"/>
                </a:lnTo>
                <a:lnTo>
                  <a:pt x="682917" y="812215"/>
                </a:lnTo>
                <a:lnTo>
                  <a:pt x="637324" y="796404"/>
                </a:lnTo>
                <a:close/>
              </a:path>
              <a:path w="739775" h="859154">
                <a:moveTo>
                  <a:pt x="11938" y="0"/>
                </a:moveTo>
                <a:lnTo>
                  <a:pt x="8610" y="990"/>
                </a:lnTo>
                <a:lnTo>
                  <a:pt x="622" y="7835"/>
                </a:lnTo>
                <a:lnTo>
                  <a:pt x="0" y="15862"/>
                </a:lnTo>
                <a:lnTo>
                  <a:pt x="682917" y="812215"/>
                </a:lnTo>
                <a:lnTo>
                  <a:pt x="731031" y="812215"/>
                </a:lnTo>
                <a:lnTo>
                  <a:pt x="728009" y="795680"/>
                </a:lnTo>
                <a:lnTo>
                  <a:pt x="702195" y="795680"/>
                </a:lnTo>
                <a:lnTo>
                  <a:pt x="21564" y="1981"/>
                </a:lnTo>
                <a:lnTo>
                  <a:pt x="18427" y="508"/>
                </a:lnTo>
                <a:lnTo>
                  <a:pt x="11938" y="0"/>
                </a:lnTo>
                <a:close/>
              </a:path>
              <a:path w="739775" h="859154">
                <a:moveTo>
                  <a:pt x="711885" y="739076"/>
                </a:moveTo>
                <a:lnTo>
                  <a:pt x="698093" y="741603"/>
                </a:lnTo>
                <a:lnTo>
                  <a:pt x="693521" y="748207"/>
                </a:lnTo>
                <a:lnTo>
                  <a:pt x="702195" y="795680"/>
                </a:lnTo>
                <a:lnTo>
                  <a:pt x="728009" y="795680"/>
                </a:lnTo>
                <a:lnTo>
                  <a:pt x="718502" y="743648"/>
                </a:lnTo>
                <a:lnTo>
                  <a:pt x="711885" y="739076"/>
                </a:lnTo>
                <a:close/>
              </a:path>
            </a:pathLst>
          </a:custGeom>
          <a:solidFill>
            <a:schemeClr val="tx1"/>
          </a:solidFill>
          <a:ln>
            <a:solidFill>
              <a:schemeClr val="accent2"/>
            </a:solidFill>
          </a:ln>
        </p:spPr>
        <p:txBody>
          <a:bodyPr wrap="square" lIns="0" tIns="0" rIns="0" bIns="0" rtlCol="0"/>
          <a:lstStyle/>
          <a:p>
            <a:endParaRPr dirty="0"/>
          </a:p>
        </p:txBody>
      </p:sp>
      <p:sp>
        <p:nvSpPr>
          <p:cNvPr id="19" name="object 9"/>
          <p:cNvSpPr txBox="1">
            <a:spLocks/>
          </p:cNvSpPr>
          <p:nvPr/>
        </p:nvSpPr>
        <p:spPr>
          <a:xfrm rot="16200000">
            <a:off x="90323" y="5170665"/>
            <a:ext cx="1411190" cy="492443"/>
          </a:xfrm>
          <a:prstGeom prst="rect">
            <a:avLst/>
          </a:prstGeom>
        </p:spPr>
        <p:txBody>
          <a:bodyPr vert="horz" wrap="square" lIns="0" tIns="0" rIns="0" bIns="0" rtlCol="0" anchor="b" anchorCtr="0">
            <a:sp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marL="12700" defTabSz="914400"/>
            <a:r>
              <a:rPr lang="en-US" sz="2000" dirty="0">
                <a:solidFill>
                  <a:schemeClr val="dk1"/>
                </a:solidFill>
                <a:latin typeface="+mn-lt"/>
                <a:ea typeface="+mn-ea"/>
                <a:cs typeface="+mn-cs"/>
              </a:rPr>
              <a:t>TP</a:t>
            </a:r>
            <a:r>
              <a:rPr lang="en-US" dirty="0"/>
              <a:t> </a:t>
            </a:r>
            <a:r>
              <a:rPr lang="en-US" sz="2000" dirty="0">
                <a:solidFill>
                  <a:schemeClr val="dk1"/>
                </a:solidFill>
                <a:latin typeface="+mn-lt"/>
                <a:ea typeface="+mn-ea"/>
                <a:cs typeface="+mn-cs"/>
              </a:rPr>
              <a:t>segment</a:t>
            </a:r>
          </a:p>
        </p:txBody>
      </p:sp>
      <p:sp>
        <p:nvSpPr>
          <p:cNvPr id="20" name="object 10"/>
          <p:cNvSpPr txBox="1"/>
          <p:nvPr/>
        </p:nvSpPr>
        <p:spPr>
          <a:xfrm>
            <a:off x="1166528" y="4943152"/>
            <a:ext cx="7232139" cy="1179330"/>
          </a:xfrm>
          <a:prstGeom prst="roundRect">
            <a:avLst/>
          </a:prstGeom>
          <a:solidFill>
            <a:schemeClr val="accent2">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vert="horz" wrap="square" lIns="0" tIns="0" rIns="0" bIns="0" rtlCol="0">
            <a:spAutoFit/>
          </a:bodyPr>
          <a:lstStyle>
            <a:defPPr>
              <a:defRPr lang="en-US"/>
            </a:defPPr>
            <a:lvl1pPr marL="304770" marR="386080" indent="-304770">
              <a:lnSpc>
                <a:spcPct val="80000"/>
              </a:lnSpc>
              <a:spcBef>
                <a:spcPts val="667"/>
              </a:spcBef>
              <a:buClr>
                <a:schemeClr val="accent1"/>
              </a:buClr>
              <a:buSzPct val="76000"/>
              <a:buFont typeface="Wingdings 3"/>
              <a:buChar char=""/>
              <a:defRPr>
                <a:solidFill>
                  <a:schemeClr val="dk1"/>
                </a:solidFill>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r>
              <a:rPr sz="1800" dirty="0"/>
              <a:t>Time interval from ventricular repolarization till next atrial  depolarization.</a:t>
            </a:r>
          </a:p>
          <a:p>
            <a:r>
              <a:rPr sz="1800" dirty="0"/>
              <a:t>Calculated from end of T- wave to beginning of P- wave.</a:t>
            </a:r>
          </a:p>
          <a:p>
            <a:r>
              <a:rPr sz="1800" dirty="0"/>
              <a:t>It represents  ventricular filling.</a:t>
            </a:r>
          </a:p>
        </p:txBody>
      </p:sp>
      <p:pic>
        <p:nvPicPr>
          <p:cNvPr id="26"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489303" y="-22072"/>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5590356" y="2060438"/>
            <a:ext cx="2736304" cy="336066"/>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1600" dirty="0">
                <a:solidFill>
                  <a:srgbClr val="DDE9EC">
                    <a:lumMod val="50000"/>
                  </a:srgbClr>
                </a:solidFill>
              </a:rPr>
              <a:t>All segments are isoelectric</a:t>
            </a:r>
          </a:p>
        </p:txBody>
      </p:sp>
      <p:pic>
        <p:nvPicPr>
          <p:cNvPr id="13" name="Picture 12"/>
          <p:cNvPicPr>
            <a:picLocks noChangeAspect="1"/>
          </p:cNvPicPr>
          <p:nvPr/>
        </p:nvPicPr>
        <p:blipFill>
          <a:blip r:embed="rId6" cstate="print"/>
          <a:stretch>
            <a:fillRect/>
          </a:stretch>
        </p:blipFill>
        <p:spPr>
          <a:xfrm>
            <a:off x="8687197" y="4952252"/>
            <a:ext cx="2931844" cy="1463167"/>
          </a:xfrm>
          <a:prstGeom prst="rect">
            <a:avLst/>
          </a:prstGeom>
        </p:spPr>
      </p:pic>
    </p:spTree>
    <p:extLst>
      <p:ext uri="{BB962C8B-B14F-4D97-AF65-F5344CB8AC3E}">
        <p14:creationId xmlns:p14="http://schemas.microsoft.com/office/powerpoint/2010/main" val="238976240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txBox="1">
            <a:spLocks noGrp="1"/>
          </p:cNvSpPr>
          <p:nvPr>
            <p:ph type="title"/>
          </p:nvPr>
        </p:nvSpPr>
        <p:spPr>
          <a:xfrm>
            <a:off x="693222" y="548680"/>
            <a:ext cx="3961030" cy="492443"/>
          </a:xfrm>
          <a:prstGeom prst="rect">
            <a:avLst/>
          </a:prstGeom>
        </p:spPr>
        <p:txBody>
          <a:bodyPr vert="horz" wrap="square" lIns="0" tIns="0" rIns="0" bIns="0" rtlCol="0" anchor="b" anchorCtr="0">
            <a:spAutoFit/>
          </a:bodyPr>
          <a:lstStyle/>
          <a:p>
            <a:pPr>
              <a:lnSpc>
                <a:spcPct val="100000"/>
              </a:lnSpc>
            </a:pPr>
            <a:r>
              <a:rPr sz="3200" dirty="0">
                <a:solidFill>
                  <a:schemeClr val="bg1">
                    <a:lumMod val="65000"/>
                  </a:schemeClr>
                </a:solidFill>
              </a:rPr>
              <a:t>Note</a:t>
            </a:r>
            <a:endParaRPr sz="2400" dirty="0">
              <a:solidFill>
                <a:schemeClr val="bg1">
                  <a:lumMod val="65000"/>
                </a:schemeClr>
              </a:solidFill>
            </a:endParaRPr>
          </a:p>
        </p:txBody>
      </p:sp>
      <p:pic>
        <p:nvPicPr>
          <p:cNvPr id="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038" y="-27384"/>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6" name="object 9"/>
          <p:cNvSpPr txBox="1"/>
          <p:nvPr/>
        </p:nvSpPr>
        <p:spPr>
          <a:xfrm>
            <a:off x="841396" y="1758768"/>
            <a:ext cx="6120680" cy="923330"/>
          </a:xfrm>
          <a:prstGeom prst="rect">
            <a:avLst/>
          </a:prstGeom>
        </p:spPr>
        <p:txBody>
          <a:bodyPr vert="horz" wrap="square" lIns="0" tIns="0" rIns="0" bIns="0" rtlCol="0">
            <a:spAutoFit/>
          </a:bodyPr>
          <a:lstStyle/>
          <a:p>
            <a:pPr marL="406400" indent="-393700">
              <a:buAutoNum type="arabicPeriod"/>
              <a:tabLst>
                <a:tab pos="405765" algn="l"/>
                <a:tab pos="406400" algn="l"/>
              </a:tabLst>
            </a:pPr>
            <a:r>
              <a:rPr dirty="0">
                <a:solidFill>
                  <a:schemeClr val="dk1"/>
                </a:solidFill>
              </a:rPr>
              <a:t>PR segment: AV- node delay.</a:t>
            </a:r>
          </a:p>
          <a:p>
            <a:pPr marL="406400" indent="-393700">
              <a:buAutoNum type="arabicPeriod"/>
              <a:tabLst>
                <a:tab pos="405765" algn="l"/>
                <a:tab pos="406400" algn="l"/>
              </a:tabLst>
            </a:pPr>
            <a:r>
              <a:rPr dirty="0">
                <a:solidFill>
                  <a:schemeClr val="dk1"/>
                </a:solidFill>
              </a:rPr>
              <a:t>ST segment: Cardiac muscle completely depolarized.</a:t>
            </a:r>
          </a:p>
          <a:p>
            <a:pPr marL="406400" indent="-393700">
              <a:buAutoNum type="arabicPeriod"/>
              <a:tabLst>
                <a:tab pos="405765" algn="l"/>
                <a:tab pos="406400" algn="l"/>
              </a:tabLst>
            </a:pPr>
            <a:r>
              <a:rPr dirty="0">
                <a:solidFill>
                  <a:schemeClr val="dk1"/>
                </a:solidFill>
              </a:rPr>
              <a:t>TP segment: </a:t>
            </a:r>
            <a:r>
              <a:rPr lang="en-US" dirty="0">
                <a:solidFill>
                  <a:schemeClr val="dk1"/>
                </a:solidFill>
              </a:rPr>
              <a:t> </a:t>
            </a:r>
            <a:r>
              <a:rPr dirty="0">
                <a:solidFill>
                  <a:schemeClr val="dk1"/>
                </a:solidFill>
              </a:rPr>
              <a:t>Ventricular filling takes place.</a:t>
            </a:r>
          </a:p>
        </p:txBody>
      </p:sp>
      <p:sp>
        <p:nvSpPr>
          <p:cNvPr id="17" name="Rectangle 16"/>
          <p:cNvSpPr/>
          <p:nvPr/>
        </p:nvSpPr>
        <p:spPr>
          <a:xfrm>
            <a:off x="553364" y="1357542"/>
            <a:ext cx="6518639" cy="338554"/>
          </a:xfrm>
          <a:prstGeom prst="rect">
            <a:avLst/>
          </a:prstGeom>
        </p:spPr>
        <p:txBody>
          <a:bodyPr wrap="square">
            <a:spAutoFit/>
          </a:bodyPr>
          <a:lstStyle/>
          <a:p>
            <a:pPr marL="304770" indent="-304770">
              <a:lnSpc>
                <a:spcPct val="80000"/>
              </a:lnSpc>
              <a:spcBef>
                <a:spcPts val="667"/>
              </a:spcBef>
              <a:buClr>
                <a:schemeClr val="accent1"/>
              </a:buClr>
              <a:buSzPct val="76000"/>
              <a:buFont typeface="Wingdings 3"/>
              <a:buChar char=""/>
            </a:pPr>
            <a:r>
              <a:rPr lang="en-US" dirty="0">
                <a:solidFill>
                  <a:schemeClr val="dk1"/>
                </a:solidFill>
              </a:rPr>
              <a:t>No current flow in the heart during segment’s time.</a:t>
            </a:r>
          </a:p>
        </p:txBody>
      </p:sp>
      <p:pic>
        <p:nvPicPr>
          <p:cNvPr id="18" name="Picture 17"/>
          <p:cNvPicPr>
            <a:picLocks noChangeAspect="1"/>
          </p:cNvPicPr>
          <p:nvPr/>
        </p:nvPicPr>
        <p:blipFill rotWithShape="1">
          <a:blip r:embed="rId3" cstate="print"/>
          <a:srcRect b="2121"/>
          <a:stretch/>
        </p:blipFill>
        <p:spPr>
          <a:xfrm>
            <a:off x="2137125" y="2857466"/>
            <a:ext cx="8280920" cy="3323515"/>
          </a:xfrm>
          <a:prstGeom prst="rect">
            <a:avLst/>
          </a:prstGeom>
        </p:spPr>
      </p:pic>
      <p:sp>
        <p:nvSpPr>
          <p:cNvPr id="19" name="Slide Number Placeholder 2"/>
          <p:cNvSpPr>
            <a:spLocks noGrp="1"/>
          </p:cNvSpPr>
          <p:nvPr>
            <p:ph type="sldNum" sz="quarter" idx="12"/>
          </p:nvPr>
        </p:nvSpPr>
        <p:spPr>
          <a:xfrm>
            <a:off x="816669" y="6356350"/>
            <a:ext cx="2640913" cy="365760"/>
          </a:xfrm>
        </p:spPr>
        <p:txBody>
          <a:bodyPr/>
          <a:lstStyle/>
          <a:p>
            <a:r>
              <a:rPr lang="en-US" dirty="0">
                <a:solidFill>
                  <a:srgbClr val="464653"/>
                </a:solidFill>
              </a:rPr>
              <a:t>47</a:t>
            </a:r>
          </a:p>
        </p:txBody>
      </p:sp>
    </p:spTree>
    <p:extLst>
      <p:ext uri="{BB962C8B-B14F-4D97-AF65-F5344CB8AC3E}">
        <p14:creationId xmlns:p14="http://schemas.microsoft.com/office/powerpoint/2010/main" val="3527054654"/>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object 8"/>
          <p:cNvSpPr/>
          <p:nvPr/>
        </p:nvSpPr>
        <p:spPr>
          <a:xfrm>
            <a:off x="549796" y="614400"/>
            <a:ext cx="11089232" cy="5685159"/>
          </a:xfrm>
          <a:prstGeom prst="rect">
            <a:avLst/>
          </a:prstGeom>
          <a:blipFill>
            <a:blip r:embed="rId2" cstate="print"/>
            <a:stretch>
              <a:fillRect/>
            </a:stretch>
          </a:blipFill>
        </p:spPr>
        <p:txBody>
          <a:bodyPr wrap="square" lIns="0" tIns="0" rIns="0" bIns="0" rtlCol="0"/>
          <a:lstStyle/>
          <a:p>
            <a:endParaRPr dirty="0"/>
          </a:p>
        </p:txBody>
      </p:sp>
      <p:pic>
        <p:nvPicPr>
          <p:cNvPr id="3"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1038" y="-52536"/>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Slide Number Placeholder 2"/>
          <p:cNvSpPr>
            <a:spLocks noGrp="1"/>
          </p:cNvSpPr>
          <p:nvPr>
            <p:ph type="sldNum" sz="quarter" idx="12"/>
          </p:nvPr>
        </p:nvSpPr>
        <p:spPr>
          <a:xfrm>
            <a:off x="816669" y="6356350"/>
            <a:ext cx="2640913" cy="365760"/>
          </a:xfrm>
        </p:spPr>
        <p:txBody>
          <a:bodyPr/>
          <a:lstStyle/>
          <a:p>
            <a:r>
              <a:rPr lang="en-US" dirty="0">
                <a:solidFill>
                  <a:srgbClr val="464653"/>
                </a:solidFill>
              </a:rPr>
              <a:t>48</a:t>
            </a:r>
          </a:p>
        </p:txBody>
      </p:sp>
    </p:spTree>
    <p:extLst>
      <p:ext uri="{BB962C8B-B14F-4D97-AF65-F5344CB8AC3E}">
        <p14:creationId xmlns:p14="http://schemas.microsoft.com/office/powerpoint/2010/main" val="3934028561"/>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object 10"/>
          <p:cNvSpPr txBox="1">
            <a:spLocks noGrp="1"/>
          </p:cNvSpPr>
          <p:nvPr>
            <p:ph type="title"/>
          </p:nvPr>
        </p:nvSpPr>
        <p:spPr>
          <a:xfrm>
            <a:off x="693812" y="548680"/>
            <a:ext cx="7800340" cy="492443"/>
          </a:xfrm>
          <a:prstGeom prst="rect">
            <a:avLst/>
          </a:prstGeom>
        </p:spPr>
        <p:txBody>
          <a:bodyPr vert="horz" wrap="square" lIns="0" tIns="0" rIns="0" bIns="0" rtlCol="0" anchor="b" anchorCtr="0">
            <a:spAutoFit/>
          </a:bodyPr>
          <a:lstStyle/>
          <a:p>
            <a:pPr marL="12700"/>
            <a:r>
              <a:rPr sz="3200" dirty="0"/>
              <a:t>ECG Waves, Intervals &amp; Segments</a:t>
            </a:r>
          </a:p>
        </p:txBody>
      </p:sp>
      <p:pic>
        <p:nvPicPr>
          <p:cNvPr id="7"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038" y="-27384"/>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Slide Number Placeholder 2"/>
          <p:cNvSpPr>
            <a:spLocks noGrp="1"/>
          </p:cNvSpPr>
          <p:nvPr>
            <p:ph type="sldNum" sz="quarter" idx="12"/>
          </p:nvPr>
        </p:nvSpPr>
        <p:spPr>
          <a:xfrm>
            <a:off x="816669" y="6356350"/>
            <a:ext cx="2640913" cy="365760"/>
          </a:xfrm>
        </p:spPr>
        <p:txBody>
          <a:bodyPr/>
          <a:lstStyle/>
          <a:p>
            <a:r>
              <a:rPr lang="en-US" dirty="0">
                <a:solidFill>
                  <a:srgbClr val="464653"/>
                </a:solidFill>
              </a:rPr>
              <a:t>49</a:t>
            </a:r>
          </a:p>
        </p:txBody>
      </p:sp>
      <p:pic>
        <p:nvPicPr>
          <p:cNvPr id="11" name="Picture 10"/>
          <p:cNvPicPr>
            <a:picLocks noChangeAspect="1"/>
          </p:cNvPicPr>
          <p:nvPr/>
        </p:nvPicPr>
        <p:blipFill>
          <a:blip r:embed="rId3" cstate="print"/>
          <a:stretch>
            <a:fillRect/>
          </a:stretch>
        </p:blipFill>
        <p:spPr>
          <a:xfrm>
            <a:off x="1671227" y="1337442"/>
            <a:ext cx="8637807" cy="4724809"/>
          </a:xfrm>
          <a:prstGeom prst="rect">
            <a:avLst/>
          </a:prstGeom>
        </p:spPr>
      </p:pic>
      <p:sp>
        <p:nvSpPr>
          <p:cNvPr id="2" name="TextBox 1"/>
          <p:cNvSpPr txBox="1"/>
          <p:nvPr/>
        </p:nvSpPr>
        <p:spPr>
          <a:xfrm>
            <a:off x="7822604" y="741544"/>
            <a:ext cx="2486430" cy="338554"/>
          </a:xfrm>
          <a:prstGeom prst="rect">
            <a:avLst/>
          </a:prstGeom>
          <a:noFill/>
        </p:spPr>
        <p:txBody>
          <a:bodyPr wrap="square" rtlCol="0">
            <a:spAutoFit/>
          </a:bodyPr>
          <a:lstStyle/>
          <a:p>
            <a:r>
              <a:rPr lang="en-US" sz="1600" dirty="0">
                <a:solidFill>
                  <a:schemeClr val="bg2">
                    <a:lumMod val="50000"/>
                  </a:schemeClr>
                </a:solidFill>
              </a:rPr>
              <a:t>(Memorize the values!)</a:t>
            </a:r>
          </a:p>
        </p:txBody>
      </p:sp>
    </p:spTree>
    <p:extLst>
      <p:ext uri="{BB962C8B-B14F-4D97-AF65-F5344CB8AC3E}">
        <p14:creationId xmlns:p14="http://schemas.microsoft.com/office/powerpoint/2010/main" val="383660439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عنوان 1"/>
          <p:cNvSpPr>
            <a:spLocks noGrp="1"/>
          </p:cNvSpPr>
          <p:nvPr>
            <p:ph type="title"/>
          </p:nvPr>
        </p:nvSpPr>
        <p:spPr>
          <a:xfrm>
            <a:off x="549796" y="476672"/>
            <a:ext cx="5504931" cy="914400"/>
          </a:xfrm>
        </p:spPr>
        <p:txBody>
          <a:bodyPr>
            <a:noAutofit/>
          </a:bodyPr>
          <a:lstStyle/>
          <a:p>
            <a:r>
              <a:rPr lang="en-US" sz="3200" dirty="0"/>
              <a:t>Valves of The Heart</a:t>
            </a:r>
          </a:p>
        </p:txBody>
      </p:sp>
      <p:sp>
        <p:nvSpPr>
          <p:cNvPr id="3" name="عنصر نائب للنص 2"/>
          <p:cNvSpPr>
            <a:spLocks noGrp="1"/>
          </p:cNvSpPr>
          <p:nvPr>
            <p:ph type="body" idx="1"/>
          </p:nvPr>
        </p:nvSpPr>
        <p:spPr>
          <a:xfrm>
            <a:off x="902059" y="4949062"/>
            <a:ext cx="4968553" cy="1136340"/>
          </a:xfrm>
          <a:solidFill>
            <a:schemeClr val="accent4">
              <a:lumMod val="20000"/>
              <a:lumOff val="80000"/>
            </a:schemeClr>
          </a:solidFill>
          <a:ln>
            <a:solidFill>
              <a:schemeClr val="accent4">
                <a:lumMod val="20000"/>
                <a:lumOff val="80000"/>
              </a:schemeClr>
            </a:solidFill>
          </a:ln>
        </p:spPr>
        <p:txBody>
          <a:bodyPr/>
          <a:lstStyle/>
          <a:p>
            <a:pPr algn="just"/>
            <a:r>
              <a:rPr lang="en-US" sz="1600" b="0" dirty="0">
                <a:solidFill>
                  <a:schemeClr val="bg1">
                    <a:lumMod val="65000"/>
                  </a:schemeClr>
                </a:solidFill>
              </a:rPr>
              <a:t>In this picture we see the left AV valve open to allow blood to move and fill the left ventricle.  And like we said before the semilunar valve (aortic valve here) will be closed to prevent backflow of blood from the aorta.</a:t>
            </a:r>
          </a:p>
        </p:txBody>
      </p:sp>
      <p:sp>
        <p:nvSpPr>
          <p:cNvPr id="4" name="عنصر نائب للنص 3"/>
          <p:cNvSpPr>
            <a:spLocks noGrp="1"/>
          </p:cNvSpPr>
          <p:nvPr>
            <p:ph type="body" sz="half" idx="3"/>
          </p:nvPr>
        </p:nvSpPr>
        <p:spPr>
          <a:xfrm>
            <a:off x="6386346" y="4949062"/>
            <a:ext cx="4987513" cy="647122"/>
          </a:xfrm>
          <a:solidFill>
            <a:schemeClr val="accent4">
              <a:lumMod val="20000"/>
              <a:lumOff val="80000"/>
            </a:schemeClr>
          </a:solidFill>
          <a:ln>
            <a:solidFill>
              <a:schemeClr val="accent4">
                <a:lumMod val="20000"/>
                <a:lumOff val="80000"/>
              </a:schemeClr>
            </a:solidFill>
          </a:ln>
        </p:spPr>
        <p:txBody>
          <a:bodyPr>
            <a:normAutofit/>
          </a:bodyPr>
          <a:lstStyle/>
          <a:p>
            <a:r>
              <a:rPr lang="en-US" sz="1600" b="0" dirty="0">
                <a:solidFill>
                  <a:schemeClr val="bg1">
                    <a:lumMod val="65000"/>
                  </a:schemeClr>
                </a:solidFill>
              </a:rPr>
              <a:t>In this picture we see the opposite, the left AV valve is closed and the Semilunar valve is open</a:t>
            </a:r>
            <a:r>
              <a:rPr lang="en-US" sz="1600" b="0">
                <a:solidFill>
                  <a:schemeClr val="bg1">
                    <a:lumMod val="65000"/>
                  </a:schemeClr>
                </a:solidFill>
              </a:rPr>
              <a:t>. </a:t>
            </a:r>
            <a:endParaRPr lang="en-US" sz="1600" b="0" dirty="0">
              <a:solidFill>
                <a:schemeClr val="bg1">
                  <a:lumMod val="65000"/>
                </a:schemeClr>
              </a:solidFill>
            </a:endParaRPr>
          </a:p>
        </p:txBody>
      </p:sp>
      <p:sp>
        <p:nvSpPr>
          <p:cNvPr id="5" name="عنصر نائب لرقم الشريحة 4"/>
          <p:cNvSpPr>
            <a:spLocks noGrp="1"/>
          </p:cNvSpPr>
          <p:nvPr>
            <p:ph type="sldNum" sz="quarter" idx="12"/>
          </p:nvPr>
        </p:nvSpPr>
        <p:spPr/>
        <p:txBody>
          <a:bodyPr/>
          <a:lstStyle/>
          <a:p>
            <a:fld id="{4929A69E-7D8F-4515-9605-0315ABD4F316}" type="slidenum">
              <a:rPr lang="en-US" smtClean="0"/>
              <a:pPr/>
              <a:t>5</a:t>
            </a:fld>
            <a:endParaRPr lang="en-US" dirty="0"/>
          </a:p>
        </p:txBody>
      </p:sp>
      <p:pic>
        <p:nvPicPr>
          <p:cNvPr id="10" name="Picture 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bwMode="auto">
          <a:xfrm>
            <a:off x="816669" y="1492316"/>
            <a:ext cx="5139334" cy="3016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pic>
        <p:nvPicPr>
          <p:cNvPr id="11" name="Picture 3"/>
          <p:cNvPicPr>
            <a:picLocks noGrp="1" noChangeAspect="1" noChangeArrowheads="1"/>
          </p:cNvPicPr>
          <p:nvPr>
            <p:ph sz="quarter" idx="4"/>
          </p:nvPr>
        </p:nvPicPr>
        <p:blipFill>
          <a:blip r:embed="rId3" cstate="print">
            <a:extLst>
              <a:ext uri="{28A0092B-C50C-407E-A947-70E740481C1C}">
                <a14:useLocalDpi xmlns:a14="http://schemas.microsoft.com/office/drawing/2010/main" val="0"/>
              </a:ext>
            </a:extLst>
          </a:blip>
          <a:srcRect/>
          <a:stretch>
            <a:fillRect/>
          </a:stretch>
        </p:blipFill>
        <p:spPr bwMode="auto">
          <a:xfrm>
            <a:off x="6310436" y="1492316"/>
            <a:ext cx="5139334" cy="3016803"/>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a:extLst>
            <a:ext uri="{909E8E84-426E-40DD-AFC4-6F175D3DCCD1}">
              <a14:hiddenFill xmlns:a14="http://schemas.microsoft.com/office/drawing/2010/main">
                <a:solidFill>
                  <a:schemeClr val="accent1"/>
                </a:solidFill>
              </a14:hiddenFill>
            </a:ext>
          </a:extLst>
        </p:spPr>
      </p:pic>
    </p:spTree>
    <p:extLst>
      <p:ext uri="{BB962C8B-B14F-4D97-AF65-F5344CB8AC3E}">
        <p14:creationId xmlns:p14="http://schemas.microsoft.com/office/powerpoint/2010/main" val="3044842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038" y="-27384"/>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4"/>
          <p:cNvSpPr>
            <a:spLocks noGrp="1"/>
          </p:cNvSpPr>
          <p:nvPr>
            <p:ph type="title"/>
          </p:nvPr>
        </p:nvSpPr>
        <p:spPr>
          <a:xfrm>
            <a:off x="549796" y="739655"/>
            <a:ext cx="13321480" cy="914400"/>
          </a:xfrm>
        </p:spPr>
        <p:txBody>
          <a:bodyPr>
            <a:noAutofit/>
          </a:bodyPr>
          <a:lstStyle/>
          <a:p>
            <a:pPr marR="2540">
              <a:lnSpc>
                <a:spcPts val="4310"/>
              </a:lnSpc>
            </a:pPr>
            <a:r>
              <a:rPr lang="en-US" sz="2400" dirty="0"/>
              <a:t>Left Ventricular Pressure – Volume Curve  “The Complete Picture”</a:t>
            </a:r>
            <a:br>
              <a:rPr lang="en-US" sz="2400" dirty="0"/>
            </a:br>
            <a:endParaRPr lang="en-US" sz="2400" dirty="0"/>
          </a:p>
        </p:txBody>
      </p:sp>
      <p:pic>
        <p:nvPicPr>
          <p:cNvPr id="9" name="Picture 8"/>
          <p:cNvPicPr>
            <a:picLocks noChangeAspect="1"/>
          </p:cNvPicPr>
          <p:nvPr/>
        </p:nvPicPr>
        <p:blipFill>
          <a:blip r:embed="rId3" cstate="print"/>
          <a:stretch>
            <a:fillRect/>
          </a:stretch>
        </p:blipFill>
        <p:spPr>
          <a:xfrm>
            <a:off x="2566020" y="1124744"/>
            <a:ext cx="7206097" cy="5079746"/>
          </a:xfrm>
          <a:prstGeom prst="rect">
            <a:avLst/>
          </a:prstGeom>
        </p:spPr>
      </p:pic>
      <p:sp>
        <p:nvSpPr>
          <p:cNvPr id="10" name="Slide Number Placeholder 2"/>
          <p:cNvSpPr>
            <a:spLocks noGrp="1"/>
          </p:cNvSpPr>
          <p:nvPr>
            <p:ph type="sldNum" sz="quarter" idx="12"/>
          </p:nvPr>
        </p:nvSpPr>
        <p:spPr>
          <a:xfrm>
            <a:off x="816669" y="6356350"/>
            <a:ext cx="2640913" cy="365760"/>
          </a:xfrm>
        </p:spPr>
        <p:txBody>
          <a:bodyPr/>
          <a:lstStyle/>
          <a:p>
            <a:r>
              <a:rPr lang="en-US" dirty="0">
                <a:solidFill>
                  <a:srgbClr val="464653"/>
                </a:solidFill>
              </a:rPr>
              <a:t>50</a:t>
            </a:r>
          </a:p>
        </p:txBody>
      </p:sp>
      <p:sp>
        <p:nvSpPr>
          <p:cNvPr id="2" name="TextBox 1"/>
          <p:cNvSpPr txBox="1"/>
          <p:nvPr/>
        </p:nvSpPr>
        <p:spPr>
          <a:xfrm>
            <a:off x="2710036" y="6414333"/>
            <a:ext cx="6912768" cy="307777"/>
          </a:xfrm>
          <a:prstGeom prst="rect">
            <a:avLst/>
          </a:prstGeom>
          <a:noFill/>
        </p:spPr>
        <p:txBody>
          <a:bodyPr wrap="square" rtlCol="0">
            <a:spAutoFit/>
          </a:bodyPr>
          <a:lstStyle/>
          <a:p>
            <a:r>
              <a:rPr lang="en-US" sz="1400" dirty="0">
                <a:solidFill>
                  <a:schemeClr val="bg1">
                    <a:lumMod val="65000"/>
                  </a:schemeClr>
                </a:solidFill>
              </a:rPr>
              <a:t>This slide brings all the phases and events together; try reviewing the lecture from it.</a:t>
            </a:r>
          </a:p>
        </p:txBody>
      </p:sp>
      <p:sp>
        <p:nvSpPr>
          <p:cNvPr id="4" name="TextBox 3"/>
          <p:cNvSpPr txBox="1"/>
          <p:nvPr/>
        </p:nvSpPr>
        <p:spPr>
          <a:xfrm>
            <a:off x="549796" y="1253945"/>
            <a:ext cx="3240360" cy="400110"/>
          </a:xfrm>
          <a:prstGeom prst="rect">
            <a:avLst/>
          </a:prstGeom>
          <a:noFill/>
        </p:spPr>
        <p:txBody>
          <a:bodyPr wrap="square" rtlCol="0">
            <a:spAutoFit/>
          </a:bodyPr>
          <a:lstStyle/>
          <a:p>
            <a:r>
              <a:rPr lang="en-US">
                <a:solidFill>
                  <a:srgbClr val="FF0000"/>
                </a:solidFill>
              </a:rPr>
              <a:t>VERY IMPORTANT GRAPH!</a:t>
            </a:r>
          </a:p>
        </p:txBody>
      </p:sp>
    </p:spTree>
    <p:extLst>
      <p:ext uri="{BB962C8B-B14F-4D97-AF65-F5344CB8AC3E}">
        <p14:creationId xmlns:p14="http://schemas.microsoft.com/office/powerpoint/2010/main" val="52144701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p:nvPr/>
        </p:nvSpPr>
        <p:spPr>
          <a:xfrm>
            <a:off x="1006723" y="2924944"/>
            <a:ext cx="9577064" cy="2311402"/>
          </a:xfrm>
          <a:prstGeom prst="rect">
            <a:avLst/>
          </a:prstGeom>
        </p:spPr>
        <p:txBody>
          <a:bodyPr vert="horz" wrap="square" lIns="0" tIns="0" rIns="0" bIns="0" rtlCol="0">
            <a:spAutoFit/>
          </a:bodyPr>
          <a:lstStyle/>
          <a:p>
            <a:pPr marL="304770" marR="198120" indent="-304770">
              <a:lnSpc>
                <a:spcPct val="80000"/>
              </a:lnSpc>
              <a:spcBef>
                <a:spcPts val="667"/>
              </a:spcBef>
              <a:buClr>
                <a:schemeClr val="accent1"/>
              </a:buClr>
              <a:buSzPct val="76000"/>
              <a:buFont typeface="Wingdings 3"/>
              <a:buChar char=""/>
            </a:pPr>
            <a:r>
              <a:rPr dirty="0">
                <a:solidFill>
                  <a:schemeClr val="dk1"/>
                </a:solidFill>
              </a:rPr>
              <a:t>Both ventricular systole &amp; diastole can be divided  into </a:t>
            </a:r>
            <a:r>
              <a:rPr dirty="0">
                <a:solidFill>
                  <a:srgbClr val="FF0000"/>
                </a:solidFill>
              </a:rPr>
              <a:t>early &amp; late phases</a:t>
            </a:r>
            <a:r>
              <a:rPr dirty="0">
                <a:solidFill>
                  <a:schemeClr val="dk1"/>
                </a:solidFill>
              </a:rPr>
              <a:t>.</a:t>
            </a:r>
          </a:p>
          <a:p>
            <a:pPr marL="304770" indent="-304770">
              <a:lnSpc>
                <a:spcPct val="80000"/>
              </a:lnSpc>
              <a:spcBef>
                <a:spcPts val="667"/>
              </a:spcBef>
              <a:buClr>
                <a:schemeClr val="accent1"/>
              </a:buClr>
              <a:buSzPct val="76000"/>
              <a:buFont typeface="Wingdings 3"/>
              <a:buChar char=""/>
            </a:pPr>
            <a:r>
              <a:rPr dirty="0">
                <a:solidFill>
                  <a:schemeClr val="dk1"/>
                </a:solidFill>
              </a:rPr>
              <a:t>Systole:</a:t>
            </a:r>
          </a:p>
          <a:p>
            <a:pPr lvl="1">
              <a:lnSpc>
                <a:spcPct val="80000"/>
              </a:lnSpc>
              <a:spcBef>
                <a:spcPts val="667"/>
              </a:spcBef>
              <a:buClr>
                <a:schemeClr val="accent1"/>
              </a:buClr>
              <a:buSzPct val="76000"/>
            </a:pPr>
            <a:r>
              <a:rPr dirty="0">
                <a:solidFill>
                  <a:schemeClr val="dk1"/>
                </a:solidFill>
              </a:rPr>
              <a:t>Early systole = ‘</a:t>
            </a:r>
            <a:r>
              <a:rPr dirty="0">
                <a:solidFill>
                  <a:srgbClr val="FF0000"/>
                </a:solidFill>
              </a:rPr>
              <a:t>Isovolumetric</a:t>
            </a:r>
            <a:r>
              <a:rPr dirty="0">
                <a:solidFill>
                  <a:schemeClr val="dk1"/>
                </a:solidFill>
              </a:rPr>
              <a:t> Contraction’</a:t>
            </a:r>
          </a:p>
          <a:p>
            <a:pPr lvl="1">
              <a:lnSpc>
                <a:spcPct val="80000"/>
              </a:lnSpc>
              <a:spcBef>
                <a:spcPts val="667"/>
              </a:spcBef>
              <a:buClr>
                <a:schemeClr val="accent1"/>
              </a:buClr>
              <a:buSzPct val="76000"/>
              <a:tabLst>
                <a:tab pos="2259965" algn="l"/>
              </a:tabLst>
            </a:pPr>
            <a:r>
              <a:rPr dirty="0">
                <a:solidFill>
                  <a:schemeClr val="dk1"/>
                </a:solidFill>
              </a:rPr>
              <a:t>Late systole =</a:t>
            </a:r>
            <a:r>
              <a:rPr lang="en-US" dirty="0">
                <a:solidFill>
                  <a:schemeClr val="dk1"/>
                </a:solidFill>
              </a:rPr>
              <a:t> ‘</a:t>
            </a:r>
            <a:r>
              <a:rPr dirty="0">
                <a:solidFill>
                  <a:srgbClr val="FF0000"/>
                </a:solidFill>
              </a:rPr>
              <a:t>Isotonic</a:t>
            </a:r>
            <a:r>
              <a:rPr dirty="0">
                <a:solidFill>
                  <a:schemeClr val="dk1"/>
                </a:solidFill>
              </a:rPr>
              <a:t> Contraction ‘Ejection Phase’</a:t>
            </a:r>
          </a:p>
          <a:p>
            <a:pPr marL="304770" indent="-304770">
              <a:lnSpc>
                <a:spcPct val="80000"/>
              </a:lnSpc>
              <a:spcBef>
                <a:spcPts val="667"/>
              </a:spcBef>
              <a:buClr>
                <a:schemeClr val="accent1"/>
              </a:buClr>
              <a:buSzPct val="76000"/>
              <a:buFont typeface="Wingdings 3"/>
              <a:buChar char=""/>
            </a:pPr>
            <a:r>
              <a:rPr dirty="0">
                <a:solidFill>
                  <a:schemeClr val="dk1"/>
                </a:solidFill>
              </a:rPr>
              <a:t>Diastole:</a:t>
            </a:r>
          </a:p>
          <a:p>
            <a:pPr lvl="1">
              <a:lnSpc>
                <a:spcPct val="80000"/>
              </a:lnSpc>
              <a:spcBef>
                <a:spcPts val="667"/>
              </a:spcBef>
              <a:buClr>
                <a:schemeClr val="accent1"/>
              </a:buClr>
              <a:buSzPct val="76000"/>
            </a:pPr>
            <a:r>
              <a:rPr dirty="0">
                <a:solidFill>
                  <a:schemeClr val="dk1"/>
                </a:solidFill>
              </a:rPr>
              <a:t>Early diastole = ‘</a:t>
            </a:r>
            <a:r>
              <a:rPr dirty="0">
                <a:solidFill>
                  <a:srgbClr val="FF0000"/>
                </a:solidFill>
              </a:rPr>
              <a:t>Isovolumetric</a:t>
            </a:r>
            <a:r>
              <a:rPr dirty="0">
                <a:solidFill>
                  <a:schemeClr val="dk1"/>
                </a:solidFill>
              </a:rPr>
              <a:t> Relaxation’</a:t>
            </a:r>
          </a:p>
          <a:p>
            <a:pPr lvl="1">
              <a:lnSpc>
                <a:spcPct val="80000"/>
              </a:lnSpc>
              <a:spcBef>
                <a:spcPts val="667"/>
              </a:spcBef>
              <a:buClr>
                <a:schemeClr val="accent1"/>
              </a:buClr>
              <a:buSzPct val="76000"/>
              <a:tabLst>
                <a:tab pos="2386965" algn="l"/>
              </a:tabLst>
            </a:pPr>
            <a:r>
              <a:rPr dirty="0">
                <a:solidFill>
                  <a:schemeClr val="dk1"/>
                </a:solidFill>
              </a:rPr>
              <a:t>Late diastole =</a:t>
            </a:r>
            <a:r>
              <a:rPr lang="en-US" dirty="0">
                <a:solidFill>
                  <a:schemeClr val="dk1"/>
                </a:solidFill>
              </a:rPr>
              <a:t> ‘</a:t>
            </a:r>
            <a:r>
              <a:rPr dirty="0">
                <a:solidFill>
                  <a:srgbClr val="FF0000"/>
                </a:solidFill>
              </a:rPr>
              <a:t>Isotonic</a:t>
            </a:r>
            <a:r>
              <a:rPr dirty="0">
                <a:solidFill>
                  <a:schemeClr val="dk1"/>
                </a:solidFill>
              </a:rPr>
              <a:t> Relaxation ‘Filling Phase’</a:t>
            </a:r>
          </a:p>
        </p:txBody>
      </p:sp>
      <p:sp>
        <p:nvSpPr>
          <p:cNvPr id="16" name="object 16"/>
          <p:cNvSpPr txBox="1">
            <a:spLocks noGrp="1"/>
          </p:cNvSpPr>
          <p:nvPr>
            <p:ph type="title"/>
          </p:nvPr>
        </p:nvSpPr>
        <p:spPr>
          <a:xfrm>
            <a:off x="615466" y="2172021"/>
            <a:ext cx="7429500" cy="396904"/>
          </a:xfrm>
          <a:prstGeom prst="rect">
            <a:avLst/>
          </a:prstGeom>
          <a:noFill/>
          <a:ln>
            <a:noFill/>
          </a:ln>
        </p:spPr>
        <p:txBody>
          <a:bodyPr vert="horz" wrap="square" lIns="0" tIns="27305" rIns="0" bIns="0" rtlCol="0" anchor="b" anchorCtr="0">
            <a:spAutoFit/>
          </a:bodyPr>
          <a:lstStyle/>
          <a:p>
            <a:pPr marL="89535">
              <a:spcBef>
                <a:spcPts val="215"/>
              </a:spcBef>
            </a:pPr>
            <a:r>
              <a:rPr sz="2400" dirty="0"/>
              <a:t>Basic Myocardial Muscle Mechanics:</a:t>
            </a:r>
          </a:p>
        </p:txBody>
      </p:sp>
      <p:sp>
        <p:nvSpPr>
          <p:cNvPr id="5" name="object 2"/>
          <p:cNvSpPr txBox="1">
            <a:spLocks/>
          </p:cNvSpPr>
          <p:nvPr/>
        </p:nvSpPr>
        <p:spPr>
          <a:xfrm>
            <a:off x="54760" y="489199"/>
            <a:ext cx="9141618" cy="492443"/>
          </a:xfrm>
          <a:prstGeom prst="rect">
            <a:avLst/>
          </a:prstGeom>
        </p:spPr>
        <p:txBody>
          <a:bodyPr vert="horz" wrap="square" lIns="0" tIns="0" rIns="0" bIns="0" rtlCol="0" anchor="t" anchorCtr="0">
            <a:spAutoFit/>
          </a:bodyPr>
          <a:lstStyle>
            <a:lvl1pPr algn="l" rtl="0" eaLnBrk="1" latinLnBrk="0" hangingPunct="1">
              <a:spcBef>
                <a:spcPct val="0"/>
              </a:spcBef>
              <a:buNone/>
              <a:defRPr kumimoji="0" sz="3600" kern="1200">
                <a:solidFill>
                  <a:schemeClr val="tx2"/>
                </a:solidFill>
                <a:latin typeface="+mj-lt"/>
                <a:ea typeface="+mj-ea"/>
                <a:cs typeface="+mj-cs"/>
              </a:defRPr>
            </a:lvl1pPr>
          </a:lstStyle>
          <a:p>
            <a:pPr marL="161925" marR="5080" algn="ctr" defTabSz="914400"/>
            <a:r>
              <a:rPr lang="en-US" sz="3200" dirty="0"/>
              <a:t>Left Ventricular Pressure – Volume Loop:</a:t>
            </a:r>
          </a:p>
        </p:txBody>
      </p:sp>
      <p:sp>
        <p:nvSpPr>
          <p:cNvPr id="2" name="Rectangle 1"/>
          <p:cNvSpPr/>
          <p:nvPr/>
        </p:nvSpPr>
        <p:spPr>
          <a:xfrm>
            <a:off x="837828" y="1511046"/>
            <a:ext cx="10729192" cy="338554"/>
          </a:xfrm>
          <a:prstGeom prst="rect">
            <a:avLst/>
          </a:prstGeom>
        </p:spPr>
        <p:txBody>
          <a:bodyPr wrap="square">
            <a:spAutoFit/>
          </a:bodyPr>
          <a:lstStyle/>
          <a:p>
            <a:pPr marL="304770" marR="5080" indent="-304770">
              <a:lnSpc>
                <a:spcPct val="80000"/>
              </a:lnSpc>
              <a:spcBef>
                <a:spcPts val="667"/>
              </a:spcBef>
              <a:buClr>
                <a:schemeClr val="accent1"/>
              </a:buClr>
              <a:buSzPct val="76000"/>
              <a:buFont typeface="Wingdings 3"/>
              <a:buChar char=""/>
            </a:pPr>
            <a:r>
              <a:rPr lang="en-US" dirty="0">
                <a:solidFill>
                  <a:schemeClr val="dk1"/>
                </a:solidFill>
              </a:rPr>
              <a:t>Correlation of intra-ventricular changes in volume &amp; pressure that  occur </a:t>
            </a:r>
            <a:r>
              <a:rPr lang="en-US" dirty="0">
                <a:solidFill>
                  <a:srgbClr val="FF0000"/>
                </a:solidFill>
              </a:rPr>
              <a:t>during one cardiac cycle.</a:t>
            </a:r>
          </a:p>
        </p:txBody>
      </p:sp>
      <p:sp>
        <p:nvSpPr>
          <p:cNvPr id="8" name="Slide Number Placeholder 2"/>
          <p:cNvSpPr>
            <a:spLocks noGrp="1"/>
          </p:cNvSpPr>
          <p:nvPr>
            <p:ph type="sldNum" sz="quarter" idx="12"/>
          </p:nvPr>
        </p:nvSpPr>
        <p:spPr>
          <a:xfrm>
            <a:off x="816669" y="6356350"/>
            <a:ext cx="2640913" cy="365760"/>
          </a:xfrm>
        </p:spPr>
        <p:txBody>
          <a:bodyPr/>
          <a:lstStyle/>
          <a:p>
            <a:r>
              <a:rPr lang="en-US" dirty="0">
                <a:solidFill>
                  <a:srgbClr val="464653"/>
                </a:solidFill>
              </a:rPr>
              <a:t>51</a:t>
            </a:r>
          </a:p>
        </p:txBody>
      </p:sp>
      <p:sp>
        <p:nvSpPr>
          <p:cNvPr id="6" name="Rectangle 5"/>
          <p:cNvSpPr/>
          <p:nvPr/>
        </p:nvSpPr>
        <p:spPr>
          <a:xfrm>
            <a:off x="837828" y="5575566"/>
            <a:ext cx="6984776" cy="400110"/>
          </a:xfrm>
          <a:prstGeom prst="rect">
            <a:avLst/>
          </a:prstGeom>
        </p:spPr>
        <p:txBody>
          <a:bodyPr wrap="square">
            <a:spAutoFit/>
          </a:bodyPr>
          <a:lstStyle/>
          <a:p>
            <a:pPr algn="ctr"/>
            <a:r>
              <a:rPr lang="en-US" dirty="0">
                <a:solidFill>
                  <a:srgbClr val="DDE9EC">
                    <a:lumMod val="50000"/>
                  </a:srgbClr>
                </a:solidFill>
              </a:rPr>
              <a:t>In this pressure volume loop we don’t consider the 7 phases. </a:t>
            </a:r>
          </a:p>
        </p:txBody>
      </p:sp>
    </p:spTree>
    <p:extLst>
      <p:ext uri="{BB962C8B-B14F-4D97-AF65-F5344CB8AC3E}">
        <p14:creationId xmlns:p14="http://schemas.microsoft.com/office/powerpoint/2010/main" val="342749442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object 5"/>
          <p:cNvSpPr txBox="1">
            <a:spLocks noGrp="1"/>
          </p:cNvSpPr>
          <p:nvPr>
            <p:ph type="title"/>
          </p:nvPr>
        </p:nvSpPr>
        <p:spPr>
          <a:xfrm>
            <a:off x="651763" y="500005"/>
            <a:ext cx="8445499" cy="553998"/>
          </a:xfrm>
          <a:prstGeom prst="rect">
            <a:avLst/>
          </a:prstGeom>
        </p:spPr>
        <p:txBody>
          <a:bodyPr vert="horz" wrap="square" lIns="0" tIns="0" rIns="0" bIns="0" rtlCol="0" anchor="b" anchorCtr="0">
            <a:spAutoFit/>
          </a:bodyPr>
          <a:lstStyle/>
          <a:p>
            <a:pPr marL="12700"/>
            <a:r>
              <a:rPr sz="3200" dirty="0"/>
              <a:t>Ventricular</a:t>
            </a:r>
            <a:r>
              <a:rPr spc="-30" dirty="0"/>
              <a:t> </a:t>
            </a:r>
            <a:r>
              <a:rPr sz="3200" dirty="0"/>
              <a:t>Pressure - Volume Loop</a:t>
            </a:r>
          </a:p>
        </p:txBody>
      </p:sp>
      <p:sp>
        <p:nvSpPr>
          <p:cNvPr id="20" name="object 20"/>
          <p:cNvSpPr txBox="1"/>
          <p:nvPr/>
        </p:nvSpPr>
        <p:spPr>
          <a:xfrm>
            <a:off x="6977468" y="1664943"/>
            <a:ext cx="4655781" cy="615553"/>
          </a:xfrm>
          <a:prstGeom prst="rect">
            <a:avLst/>
          </a:prstGeom>
          <a:solidFill>
            <a:schemeClr val="bg2"/>
          </a:solidFill>
        </p:spPr>
        <p:txBody>
          <a:bodyPr vert="horz" wrap="square" lIns="0" tIns="0" rIns="0" bIns="0" rtlCol="0">
            <a:spAutoFit/>
          </a:bodyPr>
          <a:lstStyle/>
          <a:p>
            <a:pPr marL="355600" marR="5080" indent="-342900">
              <a:lnSpc>
                <a:spcPct val="99500"/>
              </a:lnSpc>
              <a:buFont typeface="Arial" panose="020B0604020202020204" pitchFamily="34" charset="0"/>
              <a:buChar char="•"/>
            </a:pPr>
            <a:r>
              <a:rPr dirty="0">
                <a:solidFill>
                  <a:schemeClr val="dk1"/>
                </a:solidFill>
              </a:rPr>
              <a:t>Plots LV pressure against  LV volume through one</a:t>
            </a:r>
            <a:r>
              <a:rPr lang="en-US" dirty="0">
                <a:solidFill>
                  <a:schemeClr val="dk1"/>
                </a:solidFill>
              </a:rPr>
              <a:t> </a:t>
            </a:r>
            <a:r>
              <a:rPr dirty="0">
                <a:solidFill>
                  <a:schemeClr val="dk1"/>
                </a:solidFill>
              </a:rPr>
              <a:t>complete cardiac cycle</a:t>
            </a:r>
          </a:p>
        </p:txBody>
      </p:sp>
      <p:sp>
        <p:nvSpPr>
          <p:cNvPr id="3" name="Rectangle 2"/>
          <p:cNvSpPr/>
          <p:nvPr/>
        </p:nvSpPr>
        <p:spPr>
          <a:xfrm>
            <a:off x="6977468" y="2435263"/>
            <a:ext cx="4655780" cy="1617879"/>
          </a:xfrm>
          <a:prstGeom prst="rect">
            <a:avLst/>
          </a:prstGeom>
          <a:solidFill>
            <a:schemeClr val="bg2"/>
          </a:solidFill>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890269" indent="-431800">
              <a:spcBef>
                <a:spcPts val="285"/>
              </a:spcBef>
              <a:buFont typeface="Arial" panose="020B0604020202020204" pitchFamily="34" charset="0"/>
              <a:buChar char="•"/>
            </a:pPr>
            <a:r>
              <a:rPr lang="en-US" dirty="0">
                <a:solidFill>
                  <a:schemeClr val="dk1"/>
                </a:solidFill>
              </a:rPr>
              <a:t>Systole: divided into:</a:t>
            </a:r>
          </a:p>
          <a:p>
            <a:pPr marL="890269" marR="601980">
              <a:lnSpc>
                <a:spcPct val="101899"/>
              </a:lnSpc>
              <a:spcBef>
                <a:spcPts val="495"/>
              </a:spcBef>
            </a:pPr>
            <a:r>
              <a:rPr lang="en-US" dirty="0">
                <a:solidFill>
                  <a:schemeClr val="dk1"/>
                </a:solidFill>
              </a:rPr>
              <a:t>Early systole, </a:t>
            </a:r>
            <a:r>
              <a:rPr lang="en-US" dirty="0"/>
              <a:t>l</a:t>
            </a:r>
            <a:r>
              <a:rPr lang="en-US" dirty="0">
                <a:solidFill>
                  <a:schemeClr val="dk1"/>
                </a:solidFill>
              </a:rPr>
              <a:t>ate systole</a:t>
            </a:r>
          </a:p>
          <a:p>
            <a:pPr marL="801370" indent="-342900">
              <a:spcBef>
                <a:spcPts val="1240"/>
              </a:spcBef>
              <a:buFont typeface="Arial" panose="020B0604020202020204" pitchFamily="34" charset="0"/>
              <a:buChar char="•"/>
            </a:pPr>
            <a:r>
              <a:rPr lang="en-US" dirty="0">
                <a:solidFill>
                  <a:schemeClr val="dk1"/>
                </a:solidFill>
              </a:rPr>
              <a:t>Diastole: divided into:</a:t>
            </a:r>
          </a:p>
          <a:p>
            <a:pPr marL="890269" marR="511809">
              <a:lnSpc>
                <a:spcPct val="101899"/>
              </a:lnSpc>
              <a:spcBef>
                <a:spcPts val="495"/>
              </a:spcBef>
            </a:pPr>
            <a:r>
              <a:rPr lang="en-US" dirty="0">
                <a:solidFill>
                  <a:schemeClr val="dk1"/>
                </a:solidFill>
              </a:rPr>
              <a:t>Early diastole, </a:t>
            </a:r>
            <a:r>
              <a:rPr lang="en-US" dirty="0"/>
              <a:t>l</a:t>
            </a:r>
            <a:r>
              <a:rPr lang="en-US" dirty="0">
                <a:solidFill>
                  <a:schemeClr val="dk1"/>
                </a:solidFill>
              </a:rPr>
              <a:t>ate diastole</a:t>
            </a:r>
          </a:p>
        </p:txBody>
      </p:sp>
      <p:sp>
        <p:nvSpPr>
          <p:cNvPr id="26" name="object 13"/>
          <p:cNvSpPr/>
          <p:nvPr/>
        </p:nvSpPr>
        <p:spPr>
          <a:xfrm>
            <a:off x="6983247" y="4067577"/>
            <a:ext cx="4655781" cy="2078621"/>
          </a:xfrm>
          <a:prstGeom prst="rect">
            <a:avLst/>
          </a:prstGeom>
          <a:blipFill>
            <a:blip r:embed="rId2" cstate="print"/>
            <a:stretch>
              <a:fillRect/>
            </a:stretch>
          </a:blipFill>
        </p:spPr>
        <p:txBody>
          <a:bodyPr wrap="square" lIns="0" tIns="0" rIns="0" bIns="0" rtlCol="0"/>
          <a:lstStyle/>
          <a:p>
            <a:endParaRPr dirty="0"/>
          </a:p>
        </p:txBody>
      </p:sp>
      <p:pic>
        <p:nvPicPr>
          <p:cNvPr id="27"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501038" y="-35295"/>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 name="Picture 1"/>
          <p:cNvPicPr>
            <a:picLocks noChangeAspect="1"/>
          </p:cNvPicPr>
          <p:nvPr/>
        </p:nvPicPr>
        <p:blipFill>
          <a:blip r:embed="rId4" cstate="print"/>
          <a:stretch>
            <a:fillRect/>
          </a:stretch>
        </p:blipFill>
        <p:spPr>
          <a:xfrm>
            <a:off x="648417" y="1247204"/>
            <a:ext cx="6024520" cy="4974767"/>
          </a:xfrm>
          <a:prstGeom prst="rect">
            <a:avLst/>
          </a:prstGeom>
        </p:spPr>
      </p:pic>
      <p:sp>
        <p:nvSpPr>
          <p:cNvPr id="28" name="Slide Number Placeholder 2"/>
          <p:cNvSpPr>
            <a:spLocks noGrp="1"/>
          </p:cNvSpPr>
          <p:nvPr>
            <p:ph type="sldNum" sz="quarter" idx="12"/>
          </p:nvPr>
        </p:nvSpPr>
        <p:spPr>
          <a:xfrm>
            <a:off x="816669" y="6356350"/>
            <a:ext cx="2640913" cy="365760"/>
          </a:xfrm>
        </p:spPr>
        <p:txBody>
          <a:bodyPr/>
          <a:lstStyle/>
          <a:p>
            <a:r>
              <a:rPr lang="en-US" dirty="0">
                <a:solidFill>
                  <a:srgbClr val="464653"/>
                </a:solidFill>
              </a:rPr>
              <a:t>52</a:t>
            </a:r>
          </a:p>
        </p:txBody>
      </p:sp>
    </p:spTree>
    <p:extLst>
      <p:ext uri="{BB962C8B-B14F-4D97-AF65-F5344CB8AC3E}">
        <p14:creationId xmlns:p14="http://schemas.microsoft.com/office/powerpoint/2010/main" val="336886296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a:spLocks noGrp="1"/>
          </p:cNvSpPr>
          <p:nvPr>
            <p:ph type="title"/>
          </p:nvPr>
        </p:nvSpPr>
        <p:spPr>
          <a:xfrm>
            <a:off x="683090" y="578605"/>
            <a:ext cx="8496232" cy="553998"/>
          </a:xfrm>
          <a:prstGeom prst="rect">
            <a:avLst/>
          </a:prstGeom>
        </p:spPr>
        <p:txBody>
          <a:bodyPr vert="horz" wrap="square" lIns="0" tIns="0" rIns="0" bIns="0" rtlCol="0" anchor="b" anchorCtr="0">
            <a:spAutoFit/>
          </a:bodyPr>
          <a:lstStyle/>
          <a:p>
            <a:pPr marL="12700"/>
            <a:r>
              <a:rPr sz="3200" dirty="0"/>
              <a:t>Ventricular</a:t>
            </a:r>
            <a:r>
              <a:rPr spc="-30" dirty="0"/>
              <a:t> </a:t>
            </a:r>
            <a:r>
              <a:rPr sz="3200" dirty="0"/>
              <a:t>Pressure - Volume Loop</a:t>
            </a:r>
          </a:p>
        </p:txBody>
      </p:sp>
      <p:pic>
        <p:nvPicPr>
          <p:cNvPr id="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038" y="-27384"/>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8" name="Slide Number Placeholder 2"/>
          <p:cNvSpPr>
            <a:spLocks noGrp="1"/>
          </p:cNvSpPr>
          <p:nvPr>
            <p:ph type="sldNum" sz="quarter" idx="12"/>
          </p:nvPr>
        </p:nvSpPr>
        <p:spPr>
          <a:xfrm>
            <a:off x="816669" y="6356350"/>
            <a:ext cx="2640913" cy="365760"/>
          </a:xfrm>
        </p:spPr>
        <p:txBody>
          <a:bodyPr/>
          <a:lstStyle/>
          <a:p>
            <a:r>
              <a:rPr lang="en-US" dirty="0">
                <a:solidFill>
                  <a:srgbClr val="464653"/>
                </a:solidFill>
              </a:rPr>
              <a:t>53</a:t>
            </a:r>
          </a:p>
        </p:txBody>
      </p:sp>
      <p:grpSp>
        <p:nvGrpSpPr>
          <p:cNvPr id="3" name="Group 2"/>
          <p:cNvGrpSpPr/>
          <p:nvPr/>
        </p:nvGrpSpPr>
        <p:grpSpPr>
          <a:xfrm>
            <a:off x="621804" y="1196752"/>
            <a:ext cx="10985407" cy="5102794"/>
            <a:chOff x="621804" y="1196752"/>
            <a:chExt cx="10985407" cy="5102794"/>
          </a:xfrm>
        </p:grpSpPr>
        <p:pic>
          <p:nvPicPr>
            <p:cNvPr id="6" name="Picture 5"/>
            <p:cNvPicPr>
              <a:picLocks noChangeAspect="1"/>
            </p:cNvPicPr>
            <p:nvPr/>
          </p:nvPicPr>
          <p:blipFill>
            <a:blip r:embed="rId3" cstate="print"/>
            <a:stretch>
              <a:fillRect/>
            </a:stretch>
          </p:blipFill>
          <p:spPr>
            <a:xfrm>
              <a:off x="621804" y="1196752"/>
              <a:ext cx="10985407" cy="5102794"/>
            </a:xfrm>
            <a:prstGeom prst="rect">
              <a:avLst/>
            </a:prstGeom>
          </p:spPr>
        </p:pic>
        <p:sp>
          <p:nvSpPr>
            <p:cNvPr id="2" name="Rectangle 1"/>
            <p:cNvSpPr/>
            <p:nvPr/>
          </p:nvSpPr>
          <p:spPr>
            <a:xfrm>
              <a:off x="2137125" y="1196752"/>
              <a:ext cx="5829495" cy="87212"/>
            </a:xfrm>
            <a:prstGeom prst="rect">
              <a:avLst/>
            </a:prstGeom>
            <a:solidFill>
              <a:schemeClr val="bg1"/>
            </a:solidFill>
            <a:ln>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87617199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object 15"/>
          <p:cNvSpPr txBox="1">
            <a:spLocks noGrp="1"/>
          </p:cNvSpPr>
          <p:nvPr>
            <p:ph type="body" idx="1"/>
          </p:nvPr>
        </p:nvSpPr>
        <p:spPr>
          <a:xfrm>
            <a:off x="567748" y="1627432"/>
            <a:ext cx="12529392" cy="4167808"/>
          </a:xfrm>
          <a:prstGeom prst="rect">
            <a:avLst/>
          </a:prstGeom>
        </p:spPr>
        <p:txBody>
          <a:bodyPr vert="horz" wrap="square" lIns="0" tIns="0" rIns="0" bIns="0" rtlCol="0">
            <a:spAutoFit/>
          </a:bodyPr>
          <a:lstStyle/>
          <a:p>
            <a:pPr marL="458470" marR="5080"/>
            <a:r>
              <a:rPr sz="2000" dirty="0">
                <a:solidFill>
                  <a:schemeClr val="dk1"/>
                </a:solidFill>
              </a:rPr>
              <a:t>Closer &amp; openingof mitral &amp; aortic- vs during each phase. </a:t>
            </a:r>
            <a:endParaRPr lang="en-US" sz="2000" dirty="0">
              <a:solidFill>
                <a:schemeClr val="dk1"/>
              </a:solidFill>
            </a:endParaRPr>
          </a:p>
          <a:p>
            <a:pPr marL="153700" marR="5080" indent="0">
              <a:buNone/>
            </a:pPr>
            <a:endParaRPr lang="en-US" sz="2000" dirty="0">
              <a:solidFill>
                <a:schemeClr val="dk1"/>
              </a:solidFill>
            </a:endParaRPr>
          </a:p>
          <a:p>
            <a:pPr marL="458470" marR="5080"/>
            <a:r>
              <a:rPr sz="2000" dirty="0">
                <a:solidFill>
                  <a:schemeClr val="dk1"/>
                </a:solidFill>
              </a:rPr>
              <a:t>Beginning of systole (B) &amp; end (D.)</a:t>
            </a:r>
            <a:endParaRPr lang="en-US" sz="2000" dirty="0">
              <a:solidFill>
                <a:schemeClr val="dk1"/>
              </a:solidFill>
            </a:endParaRPr>
          </a:p>
          <a:p>
            <a:pPr marL="153700" marR="5080" indent="0">
              <a:buNone/>
            </a:pPr>
            <a:endParaRPr lang="en-US" sz="2000" dirty="0">
              <a:solidFill>
                <a:schemeClr val="dk1"/>
              </a:solidFill>
            </a:endParaRPr>
          </a:p>
          <a:p>
            <a:pPr marL="458470" marR="5080"/>
            <a:r>
              <a:rPr lang="en-US" sz="2000" dirty="0">
                <a:solidFill>
                  <a:schemeClr val="dk1"/>
                </a:solidFill>
              </a:rPr>
              <a:t>Early &amp; late systolic periods.</a:t>
            </a:r>
          </a:p>
          <a:p>
            <a:pPr marL="153700" marR="5080" indent="0">
              <a:buNone/>
            </a:pPr>
            <a:endParaRPr lang="en-US" sz="2000" dirty="0">
              <a:solidFill>
                <a:schemeClr val="dk1"/>
              </a:solidFill>
            </a:endParaRPr>
          </a:p>
          <a:p>
            <a:pPr marL="458470" marR="5080"/>
            <a:r>
              <a:rPr lang="en-US" sz="2000" dirty="0">
                <a:solidFill>
                  <a:schemeClr val="dk1"/>
                </a:solidFill>
              </a:rPr>
              <a:t>Beginning of diastole (D) &amp; end (B.) Early &amp; late diastolic periods.</a:t>
            </a:r>
          </a:p>
          <a:p>
            <a:pPr marL="153700" marR="5080" indent="0">
              <a:buNone/>
            </a:pPr>
            <a:endParaRPr sz="2000" dirty="0">
              <a:solidFill>
                <a:schemeClr val="dk1"/>
              </a:solidFill>
            </a:endParaRPr>
          </a:p>
          <a:p>
            <a:pPr marL="458470" marR="1642110">
              <a:spcBef>
                <a:spcPts val="359"/>
              </a:spcBef>
            </a:pPr>
            <a:r>
              <a:rPr sz="2000" dirty="0">
                <a:solidFill>
                  <a:schemeClr val="dk1"/>
                </a:solidFill>
              </a:rPr>
              <a:t>Diastolic filling occurs between points A &amp; B. </a:t>
            </a:r>
            <a:endParaRPr lang="en-US" sz="2000" dirty="0">
              <a:solidFill>
                <a:schemeClr val="dk1"/>
              </a:solidFill>
            </a:endParaRPr>
          </a:p>
          <a:p>
            <a:pPr marL="153700" marR="1642110" indent="0">
              <a:spcBef>
                <a:spcPts val="359"/>
              </a:spcBef>
              <a:buNone/>
            </a:pPr>
            <a:endParaRPr lang="en-US" sz="2000" dirty="0">
              <a:solidFill>
                <a:schemeClr val="dk1"/>
              </a:solidFill>
            </a:endParaRPr>
          </a:p>
          <a:p>
            <a:pPr marL="458470" marR="1642110">
              <a:spcBef>
                <a:spcPts val="359"/>
              </a:spcBef>
            </a:pPr>
            <a:r>
              <a:rPr sz="2000" dirty="0">
                <a:solidFill>
                  <a:schemeClr val="dk1"/>
                </a:solidFill>
              </a:rPr>
              <a:t>Ejection occurs between points C &amp; D.</a:t>
            </a:r>
          </a:p>
        </p:txBody>
      </p:sp>
      <p:sp>
        <p:nvSpPr>
          <p:cNvPr id="16" name="object 16"/>
          <p:cNvSpPr txBox="1">
            <a:spLocks noGrp="1"/>
          </p:cNvSpPr>
          <p:nvPr>
            <p:ph type="title"/>
          </p:nvPr>
        </p:nvSpPr>
        <p:spPr>
          <a:xfrm>
            <a:off x="549796" y="620688"/>
            <a:ext cx="11494512" cy="445634"/>
          </a:xfrm>
          <a:prstGeom prst="rect">
            <a:avLst/>
          </a:prstGeom>
          <a:noFill/>
          <a:ln w="12700">
            <a:noFill/>
          </a:ln>
        </p:spPr>
        <p:txBody>
          <a:bodyPr vert="horz" wrap="square" lIns="0" tIns="14604" rIns="0" bIns="0" rtlCol="0" anchor="b" anchorCtr="0">
            <a:spAutoFit/>
          </a:bodyPr>
          <a:lstStyle/>
          <a:p>
            <a:pPr marL="93345">
              <a:spcBef>
                <a:spcPts val="114"/>
              </a:spcBef>
            </a:pPr>
            <a:r>
              <a:rPr sz="2800" dirty="0"/>
              <a:t>What you should remember about Pressure – Volume </a:t>
            </a:r>
            <a:r>
              <a:rPr lang="en-US" sz="2800" dirty="0"/>
              <a:t>L</a:t>
            </a:r>
            <a:r>
              <a:rPr sz="2800" dirty="0"/>
              <a:t>oop</a:t>
            </a:r>
          </a:p>
        </p:txBody>
      </p:sp>
      <p:pic>
        <p:nvPicPr>
          <p:cNvPr id="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9501038" y="-26374"/>
            <a:ext cx="2786062"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Slide Number Placeholder 2"/>
          <p:cNvSpPr>
            <a:spLocks noGrp="1"/>
          </p:cNvSpPr>
          <p:nvPr>
            <p:ph type="sldNum" sz="quarter" idx="12"/>
          </p:nvPr>
        </p:nvSpPr>
        <p:spPr>
          <a:xfrm>
            <a:off x="816669" y="6356350"/>
            <a:ext cx="2640913" cy="365760"/>
          </a:xfrm>
        </p:spPr>
        <p:txBody>
          <a:bodyPr/>
          <a:lstStyle/>
          <a:p>
            <a:r>
              <a:rPr lang="en-US" dirty="0">
                <a:solidFill>
                  <a:srgbClr val="464653"/>
                </a:solidFill>
              </a:rPr>
              <a:t>54</a:t>
            </a:r>
          </a:p>
        </p:txBody>
      </p:sp>
    </p:spTree>
    <p:extLst>
      <p:ext uri="{BB962C8B-B14F-4D97-AF65-F5344CB8AC3E}">
        <p14:creationId xmlns:p14="http://schemas.microsoft.com/office/powerpoint/2010/main" val="289239868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pPr/>
              <a:t>55</a:t>
            </a:fld>
            <a:endParaRPr lang="en-US" dirty="0"/>
          </a:p>
        </p:txBody>
      </p:sp>
      <p:sp>
        <p:nvSpPr>
          <p:cNvPr id="5" name="TextBox 4"/>
          <p:cNvSpPr txBox="1"/>
          <p:nvPr/>
        </p:nvSpPr>
        <p:spPr>
          <a:xfrm>
            <a:off x="6382444" y="3573176"/>
            <a:ext cx="6703929" cy="276999"/>
          </a:xfrm>
          <a:prstGeom prst="rect">
            <a:avLst/>
          </a:prstGeom>
          <a:noFill/>
        </p:spPr>
        <p:txBody>
          <a:bodyPr wrap="square" rtlCol="0">
            <a:spAutoFit/>
          </a:bodyPr>
          <a:lstStyle/>
          <a:p>
            <a:r>
              <a:rPr lang="en-US" sz="1200">
                <a:solidFill>
                  <a:schemeClr val="bg2">
                    <a:lumMod val="50000"/>
                  </a:schemeClr>
                </a:solidFill>
              </a:rPr>
              <a:t>3 phases occur </a:t>
            </a:r>
            <a:r>
              <a:rPr lang="en-US" sz="1200" dirty="0">
                <a:solidFill>
                  <a:schemeClr val="bg2">
                    <a:lumMod val="50000"/>
                  </a:schemeClr>
                </a:solidFill>
              </a:rPr>
              <a:t>during systole</a:t>
            </a:r>
          </a:p>
        </p:txBody>
      </p:sp>
      <p:sp>
        <p:nvSpPr>
          <p:cNvPr id="18" name="Title 1"/>
          <p:cNvSpPr>
            <a:spLocks noGrp="1"/>
          </p:cNvSpPr>
          <p:nvPr>
            <p:ph type="title"/>
          </p:nvPr>
        </p:nvSpPr>
        <p:spPr>
          <a:xfrm>
            <a:off x="609460" y="152400"/>
            <a:ext cx="10969943" cy="990600"/>
          </a:xfrm>
        </p:spPr>
        <p:txBody>
          <a:bodyPr>
            <a:normAutofit/>
          </a:bodyPr>
          <a:lstStyle/>
          <a:p>
            <a:r>
              <a:rPr lang="en-US" sz="3200">
                <a:solidFill>
                  <a:schemeClr val="bg2">
                    <a:lumMod val="50000"/>
                  </a:schemeClr>
                </a:solidFill>
              </a:rPr>
              <a:t>Cont.</a:t>
            </a:r>
            <a:endParaRPr lang="en-US" sz="3200" dirty="0">
              <a:solidFill>
                <a:schemeClr val="bg2">
                  <a:lumMod val="50000"/>
                </a:schemeClr>
              </a:solidFill>
            </a:endParaRPr>
          </a:p>
        </p:txBody>
      </p:sp>
      <p:grpSp>
        <p:nvGrpSpPr>
          <p:cNvPr id="12" name="Group 11"/>
          <p:cNvGrpSpPr/>
          <p:nvPr/>
        </p:nvGrpSpPr>
        <p:grpSpPr>
          <a:xfrm>
            <a:off x="609459" y="1551616"/>
            <a:ext cx="10969943" cy="4685696"/>
            <a:chOff x="609459" y="1412776"/>
            <a:chExt cx="10969943" cy="4685696"/>
          </a:xfrm>
        </p:grpSpPr>
        <p:pic>
          <p:nvPicPr>
            <p:cNvPr id="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459" y="1412776"/>
              <a:ext cx="10969943" cy="4320480"/>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ight Brace 5"/>
            <p:cNvSpPr/>
            <p:nvPr/>
          </p:nvSpPr>
          <p:spPr>
            <a:xfrm rot="5400000">
              <a:off x="7097841" y="-104075"/>
              <a:ext cx="441413" cy="6912768"/>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7" name="TextBox 6"/>
            <p:cNvSpPr txBox="1"/>
            <p:nvPr/>
          </p:nvSpPr>
          <p:spPr>
            <a:xfrm>
              <a:off x="3646140" y="5821473"/>
              <a:ext cx="6703929" cy="276999"/>
            </a:xfrm>
            <a:prstGeom prst="rect">
              <a:avLst/>
            </a:prstGeom>
            <a:noFill/>
          </p:spPr>
          <p:txBody>
            <a:bodyPr wrap="square" rtlCol="0">
              <a:spAutoFit/>
            </a:bodyPr>
            <a:lstStyle/>
            <a:p>
              <a:r>
                <a:rPr lang="en-US" sz="1200" dirty="0">
                  <a:solidFill>
                    <a:schemeClr val="bg2">
                      <a:lumMod val="50000"/>
                    </a:schemeClr>
                  </a:solidFill>
                </a:rPr>
                <a:t>4 phases occur during diastole</a:t>
              </a:r>
            </a:p>
          </p:txBody>
        </p:sp>
        <p:sp>
          <p:nvSpPr>
            <p:cNvPr id="8" name="Right Brace 7"/>
            <p:cNvSpPr/>
            <p:nvPr/>
          </p:nvSpPr>
          <p:spPr>
            <a:xfrm rot="5400000">
              <a:off x="4458970" y="1793557"/>
              <a:ext cx="441413" cy="7726015"/>
            </a:xfrm>
            <a:prstGeom prst="rightBrace">
              <a:avLst>
                <a:gd name="adj1" fmla="val 0"/>
                <a:gd name="adj2" fmla="val 50000"/>
              </a:avLst>
            </a:prstGeom>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9" name="Rounded Rectangle 8"/>
            <p:cNvSpPr/>
            <p:nvPr/>
          </p:nvSpPr>
          <p:spPr>
            <a:xfrm>
              <a:off x="3862162" y="1480461"/>
              <a:ext cx="6912769" cy="1840417"/>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1125861" y="3721201"/>
              <a:ext cx="7272807" cy="1887703"/>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p:cNvSpPr/>
            <p:nvPr/>
          </p:nvSpPr>
          <p:spPr>
            <a:xfrm>
              <a:off x="1125861" y="1520380"/>
              <a:ext cx="2146664" cy="3681456"/>
            </a:xfrm>
            <a:prstGeom prst="roundRect">
              <a:avLst/>
            </a:prstGeom>
            <a:noFill/>
            <a:ln>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Box 1"/>
            <p:cNvSpPr txBox="1"/>
            <p:nvPr/>
          </p:nvSpPr>
          <p:spPr>
            <a:xfrm>
              <a:off x="1278651" y="2629732"/>
              <a:ext cx="576064" cy="400110"/>
            </a:xfrm>
            <a:prstGeom prst="rect">
              <a:avLst/>
            </a:prstGeom>
            <a:noFill/>
          </p:spPr>
          <p:txBody>
            <a:bodyPr wrap="square" rtlCol="0">
              <a:spAutoFit/>
            </a:bodyPr>
            <a:lstStyle/>
            <a:p>
              <a:pPr algn="ctr"/>
              <a:r>
                <a:rPr lang="en-US"/>
                <a:t>1</a:t>
              </a:r>
            </a:p>
          </p:txBody>
        </p:sp>
        <p:sp>
          <p:nvSpPr>
            <p:cNvPr id="14" name="TextBox 13"/>
            <p:cNvSpPr txBox="1"/>
            <p:nvPr/>
          </p:nvSpPr>
          <p:spPr>
            <a:xfrm>
              <a:off x="3862161" y="2630453"/>
              <a:ext cx="576064" cy="400110"/>
            </a:xfrm>
            <a:prstGeom prst="rect">
              <a:avLst/>
            </a:prstGeom>
            <a:noFill/>
          </p:spPr>
          <p:txBody>
            <a:bodyPr wrap="square" rtlCol="0">
              <a:spAutoFit/>
            </a:bodyPr>
            <a:lstStyle/>
            <a:p>
              <a:pPr algn="ctr"/>
              <a:r>
                <a:rPr lang="en-US" dirty="0"/>
                <a:t>2</a:t>
              </a:r>
            </a:p>
          </p:txBody>
        </p:sp>
        <p:sp>
          <p:nvSpPr>
            <p:cNvPr id="16" name="TextBox 15"/>
            <p:cNvSpPr txBox="1"/>
            <p:nvPr/>
          </p:nvSpPr>
          <p:spPr>
            <a:xfrm>
              <a:off x="6152846" y="2630453"/>
              <a:ext cx="576064" cy="400110"/>
            </a:xfrm>
            <a:prstGeom prst="rect">
              <a:avLst/>
            </a:prstGeom>
            <a:noFill/>
          </p:spPr>
          <p:txBody>
            <a:bodyPr wrap="square" rtlCol="0">
              <a:spAutoFit/>
            </a:bodyPr>
            <a:lstStyle/>
            <a:p>
              <a:pPr algn="ctr"/>
              <a:r>
                <a:rPr lang="en-US" dirty="0"/>
                <a:t>3</a:t>
              </a:r>
            </a:p>
          </p:txBody>
        </p:sp>
        <p:sp>
          <p:nvSpPr>
            <p:cNvPr id="17" name="TextBox 16"/>
            <p:cNvSpPr txBox="1"/>
            <p:nvPr/>
          </p:nvSpPr>
          <p:spPr>
            <a:xfrm>
              <a:off x="8407540" y="2629732"/>
              <a:ext cx="576064" cy="400110"/>
            </a:xfrm>
            <a:prstGeom prst="rect">
              <a:avLst/>
            </a:prstGeom>
            <a:noFill/>
          </p:spPr>
          <p:txBody>
            <a:bodyPr wrap="square" rtlCol="0">
              <a:spAutoFit/>
            </a:bodyPr>
            <a:lstStyle/>
            <a:p>
              <a:pPr algn="ctr"/>
              <a:r>
                <a:rPr lang="en-US" dirty="0"/>
                <a:t>4</a:t>
              </a:r>
            </a:p>
          </p:txBody>
        </p:sp>
        <p:sp>
          <p:nvSpPr>
            <p:cNvPr id="20" name="TextBox 19"/>
            <p:cNvSpPr txBox="1"/>
            <p:nvPr/>
          </p:nvSpPr>
          <p:spPr>
            <a:xfrm>
              <a:off x="3718148" y="4801726"/>
              <a:ext cx="576064" cy="400110"/>
            </a:xfrm>
            <a:prstGeom prst="rect">
              <a:avLst/>
            </a:prstGeom>
            <a:noFill/>
          </p:spPr>
          <p:txBody>
            <a:bodyPr wrap="square" rtlCol="0">
              <a:spAutoFit/>
            </a:bodyPr>
            <a:lstStyle/>
            <a:p>
              <a:pPr algn="ctr"/>
              <a:r>
                <a:rPr lang="en-US" dirty="0"/>
                <a:t>6</a:t>
              </a:r>
            </a:p>
          </p:txBody>
        </p:sp>
        <p:sp>
          <p:nvSpPr>
            <p:cNvPr id="21" name="TextBox 20"/>
            <p:cNvSpPr txBox="1"/>
            <p:nvPr/>
          </p:nvSpPr>
          <p:spPr>
            <a:xfrm>
              <a:off x="6152846" y="4801726"/>
              <a:ext cx="576064" cy="400110"/>
            </a:xfrm>
            <a:prstGeom prst="rect">
              <a:avLst/>
            </a:prstGeom>
            <a:noFill/>
          </p:spPr>
          <p:txBody>
            <a:bodyPr wrap="square" rtlCol="0">
              <a:spAutoFit/>
            </a:bodyPr>
            <a:lstStyle/>
            <a:p>
              <a:pPr algn="ctr"/>
              <a:r>
                <a:rPr lang="en-US" dirty="0"/>
                <a:t>7</a:t>
              </a:r>
            </a:p>
          </p:txBody>
        </p:sp>
        <p:pic>
          <p:nvPicPr>
            <p:cNvPr id="22"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434" t="93595" r="1389" b="1961"/>
            <a:stretch/>
          </p:blipFill>
          <p:spPr bwMode="auto">
            <a:xfrm>
              <a:off x="1147102" y="3607015"/>
              <a:ext cx="2104181" cy="1407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434" t="93595" r="1389" b="1961"/>
            <a:stretch/>
          </p:blipFill>
          <p:spPr bwMode="auto">
            <a:xfrm>
              <a:off x="1278651" y="5183481"/>
              <a:ext cx="2116128" cy="4571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434" t="93595" r="1389" b="1961"/>
            <a:stretch/>
          </p:blipFill>
          <p:spPr bwMode="auto">
            <a:xfrm>
              <a:off x="1147102" y="3691358"/>
              <a:ext cx="194782" cy="4673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434" t="93595" r="1389" b="1961"/>
            <a:stretch/>
          </p:blipFill>
          <p:spPr bwMode="auto">
            <a:xfrm>
              <a:off x="1134635" y="4806486"/>
              <a:ext cx="279257" cy="375922"/>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TextBox 18"/>
            <p:cNvSpPr txBox="1"/>
            <p:nvPr/>
          </p:nvSpPr>
          <p:spPr>
            <a:xfrm>
              <a:off x="1125861" y="4801726"/>
              <a:ext cx="576064" cy="400110"/>
            </a:xfrm>
            <a:prstGeom prst="rect">
              <a:avLst/>
            </a:prstGeom>
            <a:noFill/>
          </p:spPr>
          <p:txBody>
            <a:bodyPr wrap="square" rtlCol="0">
              <a:spAutoFit/>
            </a:bodyPr>
            <a:lstStyle/>
            <a:p>
              <a:pPr algn="ctr"/>
              <a:r>
                <a:rPr lang="en-US" dirty="0"/>
                <a:t>5</a:t>
              </a:r>
            </a:p>
          </p:txBody>
        </p:sp>
        <p:pic>
          <p:nvPicPr>
            <p:cNvPr id="27"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434" t="93595" r="1389" b="1961"/>
            <a:stretch/>
          </p:blipFill>
          <p:spPr bwMode="auto">
            <a:xfrm rot="5400000">
              <a:off x="2719296" y="4543031"/>
              <a:ext cx="1061611" cy="70997"/>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8"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434" t="93595" r="1389" b="1961"/>
            <a:stretch/>
          </p:blipFill>
          <p:spPr bwMode="auto">
            <a:xfrm>
              <a:off x="3020657" y="4723100"/>
              <a:ext cx="258406" cy="467359"/>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9"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72434" t="93595" r="1389" b="1961"/>
            <a:stretch/>
          </p:blipFill>
          <p:spPr bwMode="auto">
            <a:xfrm flipH="1">
              <a:off x="3141023" y="3737875"/>
              <a:ext cx="305485" cy="253740"/>
            </a:xfrm>
            <a:prstGeom prst="rect">
              <a:avLst/>
            </a:prstGeom>
            <a:noFill/>
            <a:ln w="9525">
              <a:no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13" name="Rectangle 12"/>
          <p:cNvSpPr/>
          <p:nvPr/>
        </p:nvSpPr>
        <p:spPr>
          <a:xfrm>
            <a:off x="6277118" y="3583042"/>
            <a:ext cx="2026517" cy="276999"/>
          </a:xfrm>
          <a:prstGeom prst="rect">
            <a:avLst/>
          </a:prstGeom>
        </p:spPr>
        <p:txBody>
          <a:bodyPr wrap="none">
            <a:spAutoFit/>
          </a:bodyPr>
          <a:lstStyle/>
          <a:p>
            <a:r>
              <a:rPr lang="en-US" sz="1200" dirty="0">
                <a:solidFill>
                  <a:schemeClr val="bg2">
                    <a:lumMod val="50000"/>
                  </a:schemeClr>
                </a:solidFill>
              </a:rPr>
              <a:t>3 phases occur </a:t>
            </a:r>
            <a:r>
              <a:rPr lang="en-US" sz="1200">
                <a:solidFill>
                  <a:schemeClr val="bg2">
                    <a:lumMod val="50000"/>
                  </a:schemeClr>
                </a:solidFill>
              </a:rPr>
              <a:t>during systole</a:t>
            </a:r>
            <a:endParaRPr lang="en-US" sz="1200" dirty="0">
              <a:solidFill>
                <a:schemeClr val="bg2">
                  <a:lumMod val="50000"/>
                </a:schemeClr>
              </a:solidFill>
            </a:endParaRPr>
          </a:p>
        </p:txBody>
      </p:sp>
      <p:sp>
        <p:nvSpPr>
          <p:cNvPr id="31" name="TextBox 30"/>
          <p:cNvSpPr txBox="1"/>
          <p:nvPr/>
        </p:nvSpPr>
        <p:spPr>
          <a:xfrm>
            <a:off x="5729964" y="1124744"/>
            <a:ext cx="5625440" cy="461665"/>
          </a:xfrm>
          <a:prstGeom prst="rect">
            <a:avLst/>
          </a:prstGeom>
          <a:noFill/>
        </p:spPr>
        <p:txBody>
          <a:bodyPr wrap="square" rtlCol="0">
            <a:spAutoFit/>
          </a:bodyPr>
          <a:lstStyle/>
          <a:p>
            <a:pPr algn="ctr"/>
            <a:r>
              <a:rPr lang="en-US" sz="1200" dirty="0">
                <a:solidFill>
                  <a:schemeClr val="bg2">
                    <a:lumMod val="50000"/>
                  </a:schemeClr>
                </a:solidFill>
              </a:rPr>
              <a:t>Blood ejected in Rapid and Reduced ejection phases is the Stroke Volume</a:t>
            </a:r>
          </a:p>
          <a:p>
            <a:pPr algn="ctr"/>
            <a:r>
              <a:rPr lang="en-US" sz="1200" dirty="0">
                <a:solidFill>
                  <a:schemeClr val="bg2">
                    <a:lumMod val="50000"/>
                  </a:schemeClr>
                </a:solidFill>
              </a:rPr>
              <a:t>75% in Rapid - 25% in Reduced</a:t>
            </a:r>
          </a:p>
        </p:txBody>
      </p:sp>
    </p:spTree>
    <p:extLst>
      <p:ext uri="{BB962C8B-B14F-4D97-AF65-F5344CB8AC3E}">
        <p14:creationId xmlns:p14="http://schemas.microsoft.com/office/powerpoint/2010/main" val="25271978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pPr/>
              <a:t>56</a:t>
            </a:fld>
            <a:endParaRPr lang="en-US" dirty="0"/>
          </a:p>
        </p:txBody>
      </p:sp>
      <p:sp>
        <p:nvSpPr>
          <p:cNvPr id="4" name="Title 1"/>
          <p:cNvSpPr>
            <a:spLocks noGrp="1"/>
          </p:cNvSpPr>
          <p:nvPr>
            <p:ph type="title"/>
          </p:nvPr>
        </p:nvSpPr>
        <p:spPr>
          <a:xfrm>
            <a:off x="609460" y="152400"/>
            <a:ext cx="10969943" cy="990600"/>
          </a:xfrm>
        </p:spPr>
        <p:txBody>
          <a:bodyPr>
            <a:normAutofit/>
          </a:bodyPr>
          <a:lstStyle/>
          <a:p>
            <a:r>
              <a:rPr lang="en-US" sz="3200" dirty="0">
                <a:solidFill>
                  <a:schemeClr val="bg2">
                    <a:lumMod val="50000"/>
                  </a:schemeClr>
                </a:solidFill>
              </a:rPr>
              <a:t>Doctor’s Revision Notes</a:t>
            </a:r>
          </a:p>
        </p:txBody>
      </p:sp>
      <p:sp>
        <p:nvSpPr>
          <p:cNvPr id="6" name="TextBox 5"/>
          <p:cNvSpPr txBox="1"/>
          <p:nvPr/>
        </p:nvSpPr>
        <p:spPr>
          <a:xfrm>
            <a:off x="816669" y="1274465"/>
            <a:ext cx="4977367" cy="4862870"/>
          </a:xfrm>
          <a:prstGeom prst="rect">
            <a:avLst/>
          </a:prstGeom>
          <a:noFill/>
        </p:spPr>
        <p:txBody>
          <a:bodyPr wrap="square" rtlCol="0">
            <a:spAutoFit/>
          </a:bodyPr>
          <a:lstStyle/>
          <a:p>
            <a:pPr algn="ctr"/>
            <a:r>
              <a:rPr lang="en-US" sz="1600" u="sng" dirty="0">
                <a:solidFill>
                  <a:schemeClr val="bg2">
                    <a:lumMod val="50000"/>
                  </a:schemeClr>
                </a:solidFill>
              </a:rPr>
              <a:t>Phase 1</a:t>
            </a:r>
          </a:p>
          <a:p>
            <a:pPr marL="171450" indent="-171450" algn="ctr">
              <a:buFont typeface="Arial" charset="0"/>
              <a:buChar char="•"/>
            </a:pPr>
            <a:endParaRPr lang="en-US" sz="800" u="sng"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Atrial contraction to empty all blood in it until 0 blood is remaining; this tops up the last 27-30% of blood in the ventricles the other 70-73% flowed into the ventricle passively along a pressure gradient. </a:t>
            </a:r>
          </a:p>
          <a:p>
            <a:pPr marL="171450" indent="-171450" algn="just">
              <a:buFont typeface="Arial" charset="0"/>
              <a:buChar char="•"/>
            </a:pPr>
            <a:endParaRPr lang="en-US" sz="1100" u="sng"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Rapid atrial </a:t>
            </a:r>
            <a:r>
              <a:rPr lang="en-US" sz="1100" u="sng" dirty="0">
                <a:solidFill>
                  <a:schemeClr val="bg2">
                    <a:lumMod val="50000"/>
                  </a:schemeClr>
                </a:solidFill>
              </a:rPr>
              <a:t>depolarization</a:t>
            </a:r>
            <a:r>
              <a:rPr lang="en-US" sz="1100" dirty="0">
                <a:solidFill>
                  <a:schemeClr val="bg2">
                    <a:lumMod val="50000"/>
                  </a:schemeClr>
                </a:solidFill>
              </a:rPr>
              <a:t> happens 0.12-0.02 secs prior to this phase (atrial contraction) in order for the atria to contract (electrical event: = depolarization event which is followed by an, contraction = mechanical).</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This contraction gives the 4</a:t>
            </a:r>
            <a:r>
              <a:rPr lang="en-US" sz="1100" baseline="30000" dirty="0">
                <a:solidFill>
                  <a:schemeClr val="bg2">
                    <a:lumMod val="50000"/>
                  </a:schemeClr>
                </a:solidFill>
              </a:rPr>
              <a:t>th</a:t>
            </a:r>
            <a:r>
              <a:rPr lang="en-US" sz="1100" dirty="0">
                <a:solidFill>
                  <a:schemeClr val="bg2">
                    <a:lumMod val="50000"/>
                  </a:schemeClr>
                </a:solidFill>
              </a:rPr>
              <a:t> heart sound which cannot be heard normally as it is very low-pitched but it can be recorded an may be heard in elderly (it is not considered abnormal)</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Pressure in atria is higher than in ventricles this is due mainly to the contraction but also partially due the volume of blood</a:t>
            </a:r>
          </a:p>
          <a:p>
            <a:pPr marL="171450" indent="-171450" algn="just">
              <a:buFont typeface="Arial" charset="0"/>
              <a:buChar char="•"/>
            </a:pPr>
            <a:r>
              <a:rPr lang="en-US" sz="1100" dirty="0">
                <a:solidFill>
                  <a:schemeClr val="bg2">
                    <a:lumMod val="50000"/>
                  </a:schemeClr>
                </a:solidFill>
              </a:rPr>
              <a:t>Since atrial pressure is higher than ventricular pressure the AV valves will </a:t>
            </a:r>
            <a:r>
              <a:rPr lang="en-US" sz="1100" u="sng" dirty="0">
                <a:solidFill>
                  <a:schemeClr val="bg2">
                    <a:lumMod val="50000"/>
                  </a:schemeClr>
                </a:solidFill>
              </a:rPr>
              <a:t>remain </a:t>
            </a:r>
            <a:r>
              <a:rPr lang="en-US" sz="1100" dirty="0">
                <a:solidFill>
                  <a:schemeClr val="bg2">
                    <a:lumMod val="50000"/>
                  </a:schemeClr>
                </a:solidFill>
              </a:rPr>
              <a:t>open (as they were open prior to this).</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There is no venous return in the orifice because as the contraction is happening the openings in the returning veins are closed.</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Once you see the jugular venous pulse this means that the atria are contracting.</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By the end of this stage the atrial pressure becomes less than ventricular pressure as the blood moved to the ventricle. </a:t>
            </a:r>
          </a:p>
          <a:p>
            <a:pPr marL="171450" indent="-171450" algn="just">
              <a:buFont typeface="Arial" charset="0"/>
              <a:buChar char="•"/>
            </a:pPr>
            <a:r>
              <a:rPr lang="en-US" sz="1100" dirty="0">
                <a:solidFill>
                  <a:schemeClr val="bg2">
                    <a:lumMod val="50000"/>
                  </a:schemeClr>
                </a:solidFill>
              </a:rPr>
              <a:t>Semilunar valves are already closed.</a:t>
            </a:r>
          </a:p>
          <a:p>
            <a:pPr marL="171450" indent="-171450" algn="just">
              <a:buFont typeface="Arial" charset="0"/>
              <a:buChar char="•"/>
            </a:pPr>
            <a:r>
              <a:rPr lang="en-US" sz="1100" dirty="0">
                <a:solidFill>
                  <a:schemeClr val="bg2">
                    <a:lumMod val="50000"/>
                  </a:schemeClr>
                </a:solidFill>
              </a:rPr>
              <a:t>AV valves close -&gt; 1</a:t>
            </a:r>
            <a:r>
              <a:rPr lang="en-US" sz="1100" baseline="30000" dirty="0">
                <a:solidFill>
                  <a:schemeClr val="bg2">
                    <a:lumMod val="50000"/>
                  </a:schemeClr>
                </a:solidFill>
              </a:rPr>
              <a:t>st</a:t>
            </a:r>
            <a:r>
              <a:rPr lang="en-US" sz="1100" dirty="0">
                <a:solidFill>
                  <a:schemeClr val="bg2">
                    <a:lumMod val="50000"/>
                  </a:schemeClr>
                </a:solidFill>
              </a:rPr>
              <a:t> heart sound marks beginning of ventricular systole.</a:t>
            </a:r>
          </a:p>
        </p:txBody>
      </p:sp>
      <p:sp>
        <p:nvSpPr>
          <p:cNvPr id="7" name="TextBox 6"/>
          <p:cNvSpPr txBox="1"/>
          <p:nvPr/>
        </p:nvSpPr>
        <p:spPr>
          <a:xfrm>
            <a:off x="6238428" y="1274465"/>
            <a:ext cx="4977367" cy="4909036"/>
          </a:xfrm>
          <a:prstGeom prst="rect">
            <a:avLst/>
          </a:prstGeom>
          <a:noFill/>
        </p:spPr>
        <p:txBody>
          <a:bodyPr wrap="square" rtlCol="0">
            <a:spAutoFit/>
          </a:bodyPr>
          <a:lstStyle/>
          <a:p>
            <a:pPr algn="ctr"/>
            <a:r>
              <a:rPr lang="en-US" sz="1600" u="sng" dirty="0">
                <a:solidFill>
                  <a:schemeClr val="bg2">
                    <a:lumMod val="50000"/>
                  </a:schemeClr>
                </a:solidFill>
              </a:rPr>
              <a:t>Phases 2+3</a:t>
            </a:r>
          </a:p>
          <a:p>
            <a:pPr marL="171450" indent="-171450" algn="ctr">
              <a:buFont typeface="Arial" charset="0"/>
              <a:buChar char="•"/>
            </a:pPr>
            <a:endParaRPr lang="en-US" sz="800" u="sng"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Ventricular </a:t>
            </a:r>
            <a:r>
              <a:rPr lang="en-US" sz="1100" u="sng" dirty="0">
                <a:solidFill>
                  <a:schemeClr val="bg2">
                    <a:lumMod val="50000"/>
                  </a:schemeClr>
                </a:solidFill>
              </a:rPr>
              <a:t>depolarization</a:t>
            </a:r>
            <a:r>
              <a:rPr lang="en-US" sz="1100" dirty="0">
                <a:solidFill>
                  <a:schemeClr val="bg2">
                    <a:lumMod val="50000"/>
                  </a:schemeClr>
                </a:solidFill>
              </a:rPr>
              <a:t> precedes Ventricular contraction by 0.02 secs then the start of the 3 phases (2-3-4) of ventricular systole. </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All valves are closed, ventricles act as closed chambers, therefore there is no change in volume, only a change in pressure -&gt; ventricular pressure increases.</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Very short period, duration: 0.04 secs.</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Time interval between closing of AV valves and opening of semilunar valves.</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Valves must be closed in order to start systole/contraction as valves allow the passage of blood in one direction BUT if the valves are open during contraction the blood will move backwards to the atria.</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The blood within the ventricles at this phase is the End Diastolic Volume.</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Normal pressure within the LEFT ventricle is 120/3-12.</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Aortic pressure normally: 120/80.</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Ventricular pressure must exceed aortic pressure (exceeds 80) in order to open the aortic valve.</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Then the aorta will open and the blood will be ejected rapidly through the aorta. With maximum pressure during systole 120. </a:t>
            </a:r>
          </a:p>
          <a:p>
            <a:pPr marL="285750" indent="-285750" algn="ctr">
              <a:buFont typeface="Arial" charset="0"/>
              <a:buChar char="•"/>
            </a:pPr>
            <a:endParaRPr lang="en-US" sz="1400" dirty="0">
              <a:solidFill>
                <a:schemeClr val="bg2">
                  <a:lumMod val="50000"/>
                </a:schemeClr>
              </a:solidFill>
            </a:endParaRPr>
          </a:p>
        </p:txBody>
      </p:sp>
    </p:spTree>
    <p:extLst>
      <p:ext uri="{BB962C8B-B14F-4D97-AF65-F5344CB8AC3E}">
        <p14:creationId xmlns:p14="http://schemas.microsoft.com/office/powerpoint/2010/main" val="178542944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pPr/>
              <a:t>57</a:t>
            </a:fld>
            <a:endParaRPr lang="en-US" dirty="0"/>
          </a:p>
        </p:txBody>
      </p:sp>
      <p:sp>
        <p:nvSpPr>
          <p:cNvPr id="7" name="Title 1"/>
          <p:cNvSpPr>
            <a:spLocks noGrp="1"/>
          </p:cNvSpPr>
          <p:nvPr>
            <p:ph type="title"/>
          </p:nvPr>
        </p:nvSpPr>
        <p:spPr>
          <a:xfrm>
            <a:off x="609460" y="152400"/>
            <a:ext cx="10969943" cy="990600"/>
          </a:xfrm>
        </p:spPr>
        <p:txBody>
          <a:bodyPr>
            <a:normAutofit/>
          </a:bodyPr>
          <a:lstStyle/>
          <a:p>
            <a:r>
              <a:rPr lang="en-US" sz="3200" dirty="0">
                <a:solidFill>
                  <a:schemeClr val="bg2">
                    <a:lumMod val="50000"/>
                  </a:schemeClr>
                </a:solidFill>
              </a:rPr>
              <a:t>Doctor’s Revision Notes</a:t>
            </a:r>
          </a:p>
        </p:txBody>
      </p:sp>
      <p:sp>
        <p:nvSpPr>
          <p:cNvPr id="8" name="TextBox 7"/>
          <p:cNvSpPr txBox="1"/>
          <p:nvPr/>
        </p:nvSpPr>
        <p:spPr>
          <a:xfrm>
            <a:off x="4658241" y="1492114"/>
            <a:ext cx="3853701" cy="4524315"/>
          </a:xfrm>
          <a:prstGeom prst="rect">
            <a:avLst/>
          </a:prstGeom>
          <a:noFill/>
        </p:spPr>
        <p:txBody>
          <a:bodyPr wrap="square" rtlCol="0">
            <a:spAutoFit/>
          </a:bodyPr>
          <a:lstStyle/>
          <a:p>
            <a:pPr algn="ctr"/>
            <a:r>
              <a:rPr lang="en-US" sz="1600" u="sng" dirty="0">
                <a:solidFill>
                  <a:schemeClr val="bg2">
                    <a:lumMod val="50000"/>
                  </a:schemeClr>
                </a:solidFill>
              </a:rPr>
              <a:t>Phase 5</a:t>
            </a:r>
          </a:p>
          <a:p>
            <a:pPr marL="171450" indent="-171450" algn="ctr">
              <a:buFont typeface="Arial" charset="0"/>
              <a:buChar char="•"/>
            </a:pPr>
            <a:endParaRPr lang="en-US" sz="800" u="sng"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1</a:t>
            </a:r>
            <a:r>
              <a:rPr lang="en-US" sz="1100" baseline="30000" dirty="0">
                <a:solidFill>
                  <a:schemeClr val="bg2">
                    <a:lumMod val="50000"/>
                  </a:schemeClr>
                </a:solidFill>
              </a:rPr>
              <a:t>st</a:t>
            </a:r>
            <a:r>
              <a:rPr lang="en-US" sz="1100" dirty="0">
                <a:solidFill>
                  <a:schemeClr val="bg2">
                    <a:lumMod val="50000"/>
                  </a:schemeClr>
                </a:solidFill>
              </a:rPr>
              <a:t> phase of diastole.</a:t>
            </a:r>
          </a:p>
          <a:p>
            <a:pPr marL="171450" indent="-171450" algn="just">
              <a:buFont typeface="Arial" charset="0"/>
              <a:buChar char="•"/>
            </a:pPr>
            <a:r>
              <a:rPr lang="en-US" sz="1100" dirty="0">
                <a:solidFill>
                  <a:schemeClr val="bg2">
                    <a:lumMod val="50000"/>
                  </a:schemeClr>
                </a:solidFill>
              </a:rPr>
              <a:t>Very short phase, </a:t>
            </a:r>
          </a:p>
          <a:p>
            <a:pPr marL="171450" indent="-171450" algn="just">
              <a:buFont typeface="Arial" charset="0"/>
              <a:buChar char="•"/>
            </a:pPr>
            <a:r>
              <a:rPr lang="en-US" sz="1100" dirty="0">
                <a:solidFill>
                  <a:schemeClr val="bg2">
                    <a:lumMod val="50000"/>
                  </a:schemeClr>
                </a:solidFill>
              </a:rPr>
              <a:t>duration: 0,04 secs.</a:t>
            </a:r>
          </a:p>
          <a:p>
            <a:pPr marL="171450" indent="-171450" algn="just">
              <a:buFont typeface="Arial" charset="0"/>
              <a:buChar char="•"/>
            </a:pPr>
            <a:r>
              <a:rPr lang="en-US" sz="1100" dirty="0">
                <a:solidFill>
                  <a:schemeClr val="bg2">
                    <a:lumMod val="50000"/>
                  </a:schemeClr>
                </a:solidFill>
              </a:rPr>
              <a:t>Time interval between closure of semilunar valves and opening of AV valves.</a:t>
            </a:r>
          </a:p>
          <a:p>
            <a:pPr marL="171450" indent="-171450" algn="just">
              <a:buFont typeface="Arial" charset="0"/>
              <a:buChar char="•"/>
            </a:pPr>
            <a:r>
              <a:rPr lang="en-US" sz="1100" dirty="0">
                <a:solidFill>
                  <a:schemeClr val="bg2">
                    <a:lumMod val="50000"/>
                  </a:schemeClr>
                </a:solidFill>
              </a:rPr>
              <a:t>Blood here is End Systolic Volume.</a:t>
            </a:r>
          </a:p>
          <a:p>
            <a:pPr marL="171450" indent="-171450" algn="just">
              <a:buFont typeface="Arial" charset="0"/>
              <a:buChar char="•"/>
            </a:pPr>
            <a:r>
              <a:rPr lang="en-US" sz="1100" dirty="0">
                <a:solidFill>
                  <a:schemeClr val="bg2">
                    <a:lumMod val="50000"/>
                  </a:schemeClr>
                </a:solidFill>
              </a:rPr>
              <a:t>Closed-chamber phase.</a:t>
            </a:r>
          </a:p>
          <a:p>
            <a:pPr marL="171450" indent="-171450" algn="just">
              <a:buFont typeface="Arial" charset="0"/>
              <a:buChar char="•"/>
            </a:pPr>
            <a:r>
              <a:rPr lang="en-US" sz="1100" dirty="0">
                <a:solidFill>
                  <a:schemeClr val="bg2">
                    <a:lumMod val="50000"/>
                  </a:schemeClr>
                </a:solidFill>
              </a:rPr>
              <a:t>No change in volume, only change in pressure, it will drop until it becomes less than atrial pressure. </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When ventricular pressure becomes less than atrial pressure the AV valves will open.</a:t>
            </a:r>
          </a:p>
          <a:p>
            <a:pPr marL="171450" indent="-171450" algn="just">
              <a:buFont typeface="Arial" charset="0"/>
              <a:buChar char="•"/>
            </a:pPr>
            <a:r>
              <a:rPr lang="en-US" sz="1100" dirty="0">
                <a:solidFill>
                  <a:schemeClr val="bg2">
                    <a:lumMod val="50000"/>
                  </a:schemeClr>
                </a:solidFill>
              </a:rPr>
              <a:t> then blood will rapidly pass along pressure gradient this rush of blood causes a hemodynamic disturbance which is the 3</a:t>
            </a:r>
            <a:r>
              <a:rPr lang="en-US" sz="1100" baseline="30000" dirty="0">
                <a:solidFill>
                  <a:schemeClr val="bg2">
                    <a:lumMod val="50000"/>
                  </a:schemeClr>
                </a:solidFill>
              </a:rPr>
              <a:t>rd</a:t>
            </a:r>
            <a:r>
              <a:rPr lang="en-US" sz="1100" dirty="0">
                <a:solidFill>
                  <a:schemeClr val="bg2">
                    <a:lumMod val="50000"/>
                  </a:schemeClr>
                </a:solidFill>
              </a:rPr>
              <a:t> heart sound which is very low-pitched and is not normally heard. Sometimes heard in children.</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r>
              <a:rPr lang="en-US" sz="1100" dirty="0">
                <a:solidFill>
                  <a:schemeClr val="bg2">
                    <a:lumMod val="50000"/>
                  </a:schemeClr>
                </a:solidFill>
              </a:rPr>
              <a:t>Note that the atria have been filling blood through venous return during the past phases of ventricular systole.</a:t>
            </a: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endParaRPr lang="en-US" sz="1100" dirty="0">
              <a:solidFill>
                <a:schemeClr val="bg2">
                  <a:lumMod val="50000"/>
                </a:schemeClr>
              </a:solidFill>
            </a:endParaRPr>
          </a:p>
          <a:p>
            <a:pPr marL="171450" indent="-171450" algn="just">
              <a:buFont typeface="Arial" charset="0"/>
              <a:buChar char="•"/>
            </a:pPr>
            <a:endParaRPr lang="en-US" sz="1100" dirty="0">
              <a:solidFill>
                <a:schemeClr val="bg2">
                  <a:lumMod val="50000"/>
                </a:schemeClr>
              </a:solidFill>
            </a:endParaRPr>
          </a:p>
        </p:txBody>
      </p:sp>
      <p:sp>
        <p:nvSpPr>
          <p:cNvPr id="9" name="TextBox 8"/>
          <p:cNvSpPr txBox="1"/>
          <p:nvPr/>
        </p:nvSpPr>
        <p:spPr>
          <a:xfrm>
            <a:off x="8730360" y="1492114"/>
            <a:ext cx="2848122" cy="1477328"/>
          </a:xfrm>
          <a:prstGeom prst="rect">
            <a:avLst/>
          </a:prstGeom>
          <a:noFill/>
        </p:spPr>
        <p:txBody>
          <a:bodyPr wrap="square" rtlCol="0">
            <a:spAutoFit/>
          </a:bodyPr>
          <a:lstStyle/>
          <a:p>
            <a:pPr algn="ctr"/>
            <a:r>
              <a:rPr lang="en-US" sz="1600" u="sng" dirty="0">
                <a:solidFill>
                  <a:schemeClr val="bg2">
                    <a:lumMod val="50000"/>
                  </a:schemeClr>
                </a:solidFill>
              </a:rPr>
              <a:t>Phases 6+7</a:t>
            </a:r>
          </a:p>
          <a:p>
            <a:pPr algn="ctr"/>
            <a:endParaRPr lang="en-US" sz="800" u="sng" dirty="0">
              <a:solidFill>
                <a:schemeClr val="bg2">
                  <a:lumMod val="50000"/>
                </a:schemeClr>
              </a:solidFill>
            </a:endParaRPr>
          </a:p>
          <a:p>
            <a:pPr algn="just"/>
            <a:r>
              <a:rPr lang="en-US" sz="1100" dirty="0">
                <a:solidFill>
                  <a:schemeClr val="bg2">
                    <a:lumMod val="50000"/>
                  </a:schemeClr>
                </a:solidFill>
              </a:rPr>
              <a:t>Passive filling phases along a pressure gradient. </a:t>
            </a:r>
          </a:p>
          <a:p>
            <a:pPr algn="just"/>
            <a:endParaRPr lang="en-US" sz="1100" dirty="0">
              <a:solidFill>
                <a:schemeClr val="bg2">
                  <a:lumMod val="50000"/>
                </a:schemeClr>
              </a:solidFill>
            </a:endParaRPr>
          </a:p>
          <a:p>
            <a:pPr algn="just"/>
            <a:endParaRPr lang="en-US" sz="1100" dirty="0">
              <a:solidFill>
                <a:schemeClr val="bg2">
                  <a:lumMod val="50000"/>
                </a:schemeClr>
              </a:solidFill>
            </a:endParaRPr>
          </a:p>
          <a:p>
            <a:pPr algn="just"/>
            <a:endParaRPr lang="en-US" sz="1100" dirty="0">
              <a:solidFill>
                <a:schemeClr val="bg2">
                  <a:lumMod val="50000"/>
                </a:schemeClr>
              </a:solidFill>
            </a:endParaRPr>
          </a:p>
          <a:p>
            <a:pPr algn="just"/>
            <a:endParaRPr lang="en-US" sz="1100" dirty="0">
              <a:solidFill>
                <a:schemeClr val="bg2">
                  <a:lumMod val="50000"/>
                </a:schemeClr>
              </a:solidFill>
            </a:endParaRPr>
          </a:p>
          <a:p>
            <a:pPr algn="just"/>
            <a:endParaRPr lang="en-US" sz="1100" dirty="0">
              <a:solidFill>
                <a:schemeClr val="bg2">
                  <a:lumMod val="50000"/>
                </a:schemeClr>
              </a:solidFill>
            </a:endParaRPr>
          </a:p>
        </p:txBody>
      </p:sp>
      <p:sp>
        <p:nvSpPr>
          <p:cNvPr id="10" name="TextBox 9"/>
          <p:cNvSpPr txBox="1"/>
          <p:nvPr/>
        </p:nvSpPr>
        <p:spPr>
          <a:xfrm>
            <a:off x="586122" y="1492114"/>
            <a:ext cx="3853701" cy="1138773"/>
          </a:xfrm>
          <a:prstGeom prst="rect">
            <a:avLst/>
          </a:prstGeom>
          <a:noFill/>
        </p:spPr>
        <p:txBody>
          <a:bodyPr wrap="square" rtlCol="0">
            <a:spAutoFit/>
          </a:bodyPr>
          <a:lstStyle/>
          <a:p>
            <a:pPr algn="ctr"/>
            <a:r>
              <a:rPr lang="en-US" sz="1600" u="sng" dirty="0">
                <a:solidFill>
                  <a:schemeClr val="bg2">
                    <a:lumMod val="50000"/>
                  </a:schemeClr>
                </a:solidFill>
              </a:rPr>
              <a:t>Phase 4</a:t>
            </a:r>
          </a:p>
          <a:p>
            <a:pPr algn="ctr"/>
            <a:endParaRPr lang="en-US" sz="800" u="sng" dirty="0">
              <a:solidFill>
                <a:schemeClr val="bg2">
                  <a:lumMod val="50000"/>
                </a:schemeClr>
              </a:solidFill>
            </a:endParaRPr>
          </a:p>
          <a:p>
            <a:pPr algn="just"/>
            <a:r>
              <a:rPr lang="en-US" sz="1100" dirty="0">
                <a:solidFill>
                  <a:schemeClr val="bg2">
                    <a:lumMod val="50000"/>
                  </a:schemeClr>
                </a:solidFill>
              </a:rPr>
              <a:t>Pressure decreases in ventricles below 110 in order to close the aortic valve which gives the 2</a:t>
            </a:r>
            <a:r>
              <a:rPr lang="en-US" sz="1100" baseline="30000" dirty="0">
                <a:solidFill>
                  <a:schemeClr val="bg2">
                    <a:lumMod val="50000"/>
                  </a:schemeClr>
                </a:solidFill>
              </a:rPr>
              <a:t>nd</a:t>
            </a:r>
            <a:r>
              <a:rPr lang="en-US" sz="1100" dirty="0">
                <a:solidFill>
                  <a:schemeClr val="bg2">
                    <a:lumMod val="50000"/>
                  </a:schemeClr>
                </a:solidFill>
              </a:rPr>
              <a:t> heart sounds which marks the beginning of ventricular diastole (</a:t>
            </a:r>
            <a:r>
              <a:rPr lang="en-US" sz="1100" u="sng" dirty="0">
                <a:solidFill>
                  <a:schemeClr val="bg2">
                    <a:lumMod val="50000"/>
                  </a:schemeClr>
                </a:solidFill>
              </a:rPr>
              <a:t>ventricular repolarization</a:t>
            </a:r>
            <a:r>
              <a:rPr lang="en-US" sz="1100" dirty="0">
                <a:solidFill>
                  <a:schemeClr val="bg2">
                    <a:lumMod val="50000"/>
                  </a:schemeClr>
                </a:solidFill>
              </a:rPr>
              <a:t>) then the aorta moves blood to the systemic circulation. </a:t>
            </a:r>
          </a:p>
        </p:txBody>
      </p:sp>
    </p:spTree>
    <p:extLst>
      <p:ext uri="{BB962C8B-B14F-4D97-AF65-F5344CB8AC3E}">
        <p14:creationId xmlns:p14="http://schemas.microsoft.com/office/powerpoint/2010/main" val="20727297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solidFill>
                  <a:schemeClr val="bg2">
                    <a:lumMod val="50000"/>
                  </a:schemeClr>
                </a:solidFill>
              </a:rPr>
              <a:t>Doctor’s Revision Notes</a:t>
            </a:r>
          </a:p>
        </p:txBody>
      </p:sp>
      <p:sp>
        <p:nvSpPr>
          <p:cNvPr id="3" name="Slide Number Placeholder 2"/>
          <p:cNvSpPr>
            <a:spLocks noGrp="1"/>
          </p:cNvSpPr>
          <p:nvPr>
            <p:ph type="sldNum" sz="quarter" idx="12"/>
          </p:nvPr>
        </p:nvSpPr>
        <p:spPr/>
        <p:txBody>
          <a:bodyPr/>
          <a:lstStyle/>
          <a:p>
            <a:fld id="{4929A69E-7D8F-4515-9605-0315ABD4F316}" type="slidenum">
              <a:rPr lang="en-US" smtClean="0"/>
              <a:pPr/>
              <a:t>58</a:t>
            </a:fld>
            <a:endParaRPr lang="en-US" dirty="0"/>
          </a:p>
        </p:txBody>
      </p:sp>
      <p:sp>
        <p:nvSpPr>
          <p:cNvPr id="4" name="Content Placeholder 3"/>
          <p:cNvSpPr>
            <a:spLocks noGrp="1"/>
          </p:cNvSpPr>
          <p:nvPr>
            <p:ph sz="quarter" idx="1"/>
          </p:nvPr>
        </p:nvSpPr>
        <p:spPr>
          <a:xfrm>
            <a:off x="609460" y="1307777"/>
            <a:ext cx="10969943" cy="4937760"/>
          </a:xfrm>
        </p:spPr>
        <p:txBody>
          <a:bodyPr>
            <a:normAutofit lnSpcReduction="10000"/>
          </a:bodyPr>
          <a:lstStyle/>
          <a:p>
            <a:pPr marL="0" indent="0" algn="just">
              <a:buNone/>
            </a:pPr>
            <a:r>
              <a:rPr lang="en-US" sz="1100" b="1" dirty="0">
                <a:solidFill>
                  <a:schemeClr val="bg2">
                    <a:lumMod val="50000"/>
                  </a:schemeClr>
                </a:solidFill>
              </a:rPr>
              <a:t>Cycle 1:</a:t>
            </a:r>
          </a:p>
          <a:p>
            <a:pPr algn="just"/>
            <a:r>
              <a:rPr lang="en-US" sz="1100" dirty="0">
                <a:solidFill>
                  <a:schemeClr val="bg2">
                    <a:lumMod val="50000"/>
                  </a:schemeClr>
                </a:solidFill>
              </a:rPr>
              <a:t>We consider all sounds to be during diastole, systole is a mechanical contraction no sounds occur during it (note that the 1</a:t>
            </a:r>
            <a:r>
              <a:rPr lang="en-US" sz="1100" baseline="30000" dirty="0">
                <a:solidFill>
                  <a:schemeClr val="bg2">
                    <a:lumMod val="50000"/>
                  </a:schemeClr>
                </a:solidFill>
              </a:rPr>
              <a:t>st</a:t>
            </a:r>
            <a:r>
              <a:rPr lang="en-US" sz="1100" dirty="0">
                <a:solidFill>
                  <a:schemeClr val="bg2">
                    <a:lumMod val="50000"/>
                  </a:schemeClr>
                </a:solidFill>
              </a:rPr>
              <a:t> sound marks beginning of systole not during systole itself).</a:t>
            </a:r>
          </a:p>
          <a:p>
            <a:pPr algn="just"/>
            <a:r>
              <a:rPr lang="en-US" sz="1100" dirty="0">
                <a:solidFill>
                  <a:schemeClr val="bg2">
                    <a:lumMod val="50000"/>
                  </a:schemeClr>
                </a:solidFill>
              </a:rPr>
              <a:t>Coronary circulation: blood vessels within the muscle if the muscle contracts for a long time it will cut blood flow to cardiac tissue so diastole is longer to give enough time for vessels to supply the tissue with blood.</a:t>
            </a:r>
          </a:p>
          <a:p>
            <a:pPr algn="just"/>
            <a:r>
              <a:rPr lang="en-US" sz="1100" dirty="0">
                <a:solidFill>
                  <a:schemeClr val="bg2">
                    <a:lumMod val="50000"/>
                  </a:schemeClr>
                </a:solidFill>
              </a:rPr>
              <a:t>120/80 = systolic/diastolic = max press during systole/max press during diastole (arterial BP) </a:t>
            </a:r>
          </a:p>
          <a:p>
            <a:pPr algn="just"/>
            <a:r>
              <a:rPr lang="en-US" sz="1100" dirty="0">
                <a:solidFill>
                  <a:schemeClr val="bg2">
                    <a:lumMod val="50000"/>
                  </a:schemeClr>
                </a:solidFill>
              </a:rPr>
              <a:t>If no pressure gradient -&gt; no strong contraction -&gt; no flow. </a:t>
            </a:r>
          </a:p>
          <a:p>
            <a:pPr algn="just"/>
            <a:r>
              <a:rPr lang="en-US" sz="1100" dirty="0">
                <a:solidFill>
                  <a:schemeClr val="bg2">
                    <a:lumMod val="50000"/>
                  </a:schemeClr>
                </a:solidFill>
              </a:rPr>
              <a:t>Syncytium: works as one unit one impulse on a single cell will spread to the rest of the cells –all or none law- therefore we need two syncytium in the heart (separated fibrous tissue ring) by which separate atria from ventricle, i.e. when ventricles contract, atria relax and vice versa.  All 4 chambers NEVER contract or relax together.</a:t>
            </a:r>
          </a:p>
          <a:p>
            <a:pPr algn="just"/>
            <a:r>
              <a:rPr lang="en-US" sz="1100" dirty="0">
                <a:solidFill>
                  <a:schemeClr val="bg2">
                    <a:lumMod val="50000"/>
                  </a:schemeClr>
                </a:solidFill>
              </a:rPr>
              <a:t>Atrial systole is the only kinetic filling phase of atria, the rest are passive.</a:t>
            </a:r>
          </a:p>
          <a:p>
            <a:pPr algn="just"/>
            <a:r>
              <a:rPr lang="en-US" sz="1100" dirty="0">
                <a:solidFill>
                  <a:schemeClr val="bg2">
                    <a:lumMod val="50000"/>
                  </a:schemeClr>
                </a:solidFill>
              </a:rPr>
              <a:t>Ventricles: Systole 0.3 – Diastole 0.5</a:t>
            </a:r>
          </a:p>
          <a:p>
            <a:pPr algn="just"/>
            <a:r>
              <a:rPr lang="en-US" sz="1100" dirty="0">
                <a:solidFill>
                  <a:schemeClr val="bg2">
                    <a:lumMod val="50000"/>
                  </a:schemeClr>
                </a:solidFill>
              </a:rPr>
              <a:t>Atria: Systole 0.7 - Diastole 0.1</a:t>
            </a:r>
          </a:p>
          <a:p>
            <a:pPr algn="just"/>
            <a:r>
              <a:rPr lang="en-US" sz="1100" dirty="0">
                <a:solidFill>
                  <a:schemeClr val="bg2">
                    <a:lumMod val="50000"/>
                  </a:schemeClr>
                </a:solidFill>
              </a:rPr>
              <a:t>A full cardiac cycle is 0.8 secs long.</a:t>
            </a:r>
          </a:p>
          <a:p>
            <a:pPr algn="just"/>
            <a:endParaRPr lang="en-US" sz="1100" dirty="0">
              <a:solidFill>
                <a:schemeClr val="bg2">
                  <a:lumMod val="50000"/>
                </a:schemeClr>
              </a:solidFill>
            </a:endParaRPr>
          </a:p>
          <a:p>
            <a:pPr marL="0" indent="0" algn="just">
              <a:buNone/>
            </a:pPr>
            <a:r>
              <a:rPr lang="en-US" sz="1100" b="1" dirty="0">
                <a:solidFill>
                  <a:schemeClr val="bg2">
                    <a:lumMod val="50000"/>
                  </a:schemeClr>
                </a:solidFill>
              </a:rPr>
              <a:t>Cycle 2: </a:t>
            </a:r>
            <a:endParaRPr lang="en-US" sz="1100" dirty="0">
              <a:solidFill>
                <a:schemeClr val="bg2">
                  <a:lumMod val="50000"/>
                </a:schemeClr>
              </a:solidFill>
            </a:endParaRPr>
          </a:p>
          <a:p>
            <a:pPr algn="just"/>
            <a:r>
              <a:rPr lang="en-US" sz="1100" dirty="0">
                <a:solidFill>
                  <a:schemeClr val="bg2">
                    <a:lumMod val="50000"/>
                  </a:schemeClr>
                </a:solidFill>
              </a:rPr>
              <a:t>Sharper pressure and pressure at which valves open is related to the patient’s pressure as it varies from person to person based on their condition: (hypotensive – normal – hypertensive).</a:t>
            </a:r>
          </a:p>
          <a:p>
            <a:pPr algn="just"/>
            <a:r>
              <a:rPr lang="en-US" sz="1100" dirty="0">
                <a:solidFill>
                  <a:schemeClr val="bg2">
                    <a:lumMod val="50000"/>
                  </a:schemeClr>
                </a:solidFill>
              </a:rPr>
              <a:t>Pulse pressure = systolic pressure - diastolic pressure. This is important in calculating the MAP:</a:t>
            </a:r>
          </a:p>
          <a:p>
            <a:pPr algn="just"/>
            <a:r>
              <a:rPr lang="en-US" sz="1100" dirty="0">
                <a:solidFill>
                  <a:schemeClr val="bg2">
                    <a:lumMod val="50000"/>
                  </a:schemeClr>
                </a:solidFill>
              </a:rPr>
              <a:t>Mean arterial pressure: diastolic pressure (80) + 1/3 of pulse pressure.</a:t>
            </a:r>
          </a:p>
          <a:p>
            <a:pPr algn="just"/>
            <a:r>
              <a:rPr lang="en-US" sz="1100" dirty="0">
                <a:solidFill>
                  <a:schemeClr val="bg2">
                    <a:lumMod val="50000"/>
                  </a:schemeClr>
                </a:solidFill>
              </a:rPr>
              <a:t>J point: on the isoelectric line and it marks the ST segment; it is very important in detection of ischemic heart disease if it it elevated, depressed, inverted, etc.</a:t>
            </a:r>
          </a:p>
          <a:p>
            <a:pPr algn="just"/>
            <a:r>
              <a:rPr lang="en-US" sz="1100" dirty="0">
                <a:solidFill>
                  <a:schemeClr val="bg2">
                    <a:lumMod val="50000"/>
                  </a:schemeClr>
                </a:solidFill>
              </a:rPr>
              <a:t>Why? As the ST segment is between ventricular depolarization and ventricular repolarization and therefore any ischemia is accentuated here.</a:t>
            </a:r>
          </a:p>
          <a:p>
            <a:pPr algn="just"/>
            <a:r>
              <a:rPr lang="en-US" sz="1100" dirty="0">
                <a:solidFill>
                  <a:schemeClr val="bg2">
                    <a:lumMod val="50000"/>
                  </a:schemeClr>
                </a:solidFill>
              </a:rPr>
              <a:t>DIFFERENTIATE between elevated J point: ONLY the J Point is changed – Elevated ST segment: the WHOLE segment is changed. </a:t>
            </a:r>
          </a:p>
          <a:p>
            <a:pPr algn="just"/>
            <a:endParaRPr lang="en-US" sz="1100" dirty="0">
              <a:solidFill>
                <a:schemeClr val="bg2">
                  <a:lumMod val="50000"/>
                </a:schemeClr>
              </a:solidFill>
            </a:endParaRPr>
          </a:p>
          <a:p>
            <a:pPr algn="just"/>
            <a:endParaRPr lang="en-US" sz="1100" dirty="0">
              <a:solidFill>
                <a:schemeClr val="bg2">
                  <a:lumMod val="50000"/>
                </a:schemeClr>
              </a:solidFill>
            </a:endParaRPr>
          </a:p>
          <a:p>
            <a:pPr algn="just"/>
            <a:endParaRPr lang="en-US" sz="1100" dirty="0">
              <a:solidFill>
                <a:schemeClr val="bg2">
                  <a:lumMod val="50000"/>
                </a:schemeClr>
              </a:solidFill>
            </a:endParaRPr>
          </a:p>
          <a:p>
            <a:pPr algn="just"/>
            <a:endParaRPr lang="en-US" sz="1100" dirty="0">
              <a:solidFill>
                <a:schemeClr val="bg2">
                  <a:lumMod val="50000"/>
                </a:schemeClr>
              </a:solidFill>
            </a:endParaRPr>
          </a:p>
          <a:p>
            <a:pPr algn="just"/>
            <a:endParaRPr lang="en-US" sz="1100" dirty="0">
              <a:solidFill>
                <a:schemeClr val="bg2">
                  <a:lumMod val="50000"/>
                </a:schemeClr>
              </a:solidFill>
            </a:endParaRPr>
          </a:p>
          <a:p>
            <a:pPr algn="just"/>
            <a:endParaRPr lang="en-US" sz="1100" dirty="0"/>
          </a:p>
          <a:p>
            <a:pPr algn="just"/>
            <a:endParaRPr lang="en-US" sz="1100" dirty="0"/>
          </a:p>
          <a:p>
            <a:pPr algn="just"/>
            <a:endParaRPr lang="en-US" sz="1100" dirty="0"/>
          </a:p>
        </p:txBody>
      </p:sp>
    </p:spTree>
    <p:extLst>
      <p:ext uri="{BB962C8B-B14F-4D97-AF65-F5344CB8AC3E}">
        <p14:creationId xmlns:p14="http://schemas.microsoft.com/office/powerpoint/2010/main" val="191296767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270" y="3789040"/>
            <a:ext cx="10969943" cy="990600"/>
          </a:xfrm>
        </p:spPr>
        <p:txBody>
          <a:bodyPr>
            <a:normAutofit fontScale="90000"/>
          </a:bodyPr>
          <a:lstStyle/>
          <a:p>
            <a:pPr algn="ctr"/>
            <a:r>
              <a:rPr lang="en-US" sz="2700" dirty="0">
                <a:solidFill>
                  <a:schemeClr val="bg2">
                    <a:lumMod val="50000"/>
                  </a:schemeClr>
                </a:solidFill>
                <a:hlinkClick r:id="rId2"/>
              </a:rPr>
              <a:t>Link to Editing File </a:t>
            </a:r>
            <a:br>
              <a:rPr lang="en-US" sz="2000" b="1" dirty="0">
                <a:solidFill>
                  <a:schemeClr val="bg2">
                    <a:lumMod val="50000"/>
                  </a:schemeClr>
                </a:solidFill>
                <a:hlinkClick r:id="rId2"/>
              </a:rPr>
            </a:br>
            <a:r>
              <a:rPr lang="en-US" sz="2000" dirty="0"/>
              <a:t>(Please be sure to check this file frequently for any edits or updates on all of our lectures.) </a:t>
            </a:r>
          </a:p>
        </p:txBody>
      </p:sp>
      <p:sp>
        <p:nvSpPr>
          <p:cNvPr id="4" name="Slide Number Placeholder 3"/>
          <p:cNvSpPr>
            <a:spLocks noGrp="1"/>
          </p:cNvSpPr>
          <p:nvPr>
            <p:ph type="sldNum" sz="quarter" idx="12"/>
          </p:nvPr>
        </p:nvSpPr>
        <p:spPr/>
        <p:txBody>
          <a:bodyPr/>
          <a:lstStyle/>
          <a:p>
            <a:fld id="{4929A69E-7D8F-4515-9605-0315ABD4F316}" type="slidenum">
              <a:rPr lang="en-US" smtClean="0">
                <a:solidFill>
                  <a:srgbClr val="464653"/>
                </a:solidFill>
              </a:rPr>
              <a:pPr/>
              <a:t>59</a:t>
            </a:fld>
            <a:endParaRPr lang="en-US" dirty="0">
              <a:solidFill>
                <a:srgbClr val="464653"/>
              </a:solidFill>
            </a:endParaRPr>
          </a:p>
        </p:txBody>
      </p:sp>
      <p:sp>
        <p:nvSpPr>
          <p:cNvPr id="5" name="TextBox 4"/>
          <p:cNvSpPr txBox="1"/>
          <p:nvPr/>
        </p:nvSpPr>
        <p:spPr>
          <a:xfrm>
            <a:off x="603638" y="5256281"/>
            <a:ext cx="6623011" cy="1077218"/>
          </a:xfrm>
          <a:prstGeom prst="rect">
            <a:avLst/>
          </a:prstGeom>
          <a:noFill/>
        </p:spPr>
        <p:txBody>
          <a:bodyPr wrap="square" rtlCol="0">
            <a:spAutoFit/>
          </a:bodyPr>
          <a:lstStyle/>
          <a:p>
            <a:pPr defTabSz="914400"/>
            <a:r>
              <a:rPr lang="en-US" sz="1600" u="sng" dirty="0">
                <a:solidFill>
                  <a:srgbClr val="464653"/>
                </a:solidFill>
              </a:rPr>
              <a:t>References: </a:t>
            </a:r>
          </a:p>
          <a:p>
            <a:pPr marL="285750" indent="-285750" defTabSz="914400">
              <a:buFont typeface="Arial" panose="020B0604020202020204" pitchFamily="34" charset="0"/>
              <a:buChar char="•"/>
            </a:pPr>
            <a:r>
              <a:rPr lang="en-US" sz="1600" dirty="0">
                <a:solidFill>
                  <a:srgbClr val="464653"/>
                </a:solidFill>
              </a:rPr>
              <a:t>Girls’ and boys’ slides.</a:t>
            </a:r>
          </a:p>
          <a:p>
            <a:pPr marL="285750" indent="-285750" defTabSz="914400">
              <a:buFont typeface="Arial" panose="020B0604020202020204" pitchFamily="34" charset="0"/>
              <a:buChar char="•"/>
            </a:pPr>
            <a:r>
              <a:rPr lang="en-US" sz="1600" dirty="0">
                <a:solidFill>
                  <a:srgbClr val="464653"/>
                </a:solidFill>
              </a:rPr>
              <a:t>Dr. </a:t>
            </a:r>
            <a:r>
              <a:rPr lang="en-US" sz="1600" dirty="0" err="1">
                <a:solidFill>
                  <a:srgbClr val="464653"/>
                </a:solidFill>
              </a:rPr>
              <a:t>Najeeb’s</a:t>
            </a:r>
            <a:r>
              <a:rPr lang="en-US" sz="1600" dirty="0">
                <a:solidFill>
                  <a:srgbClr val="464653"/>
                </a:solidFill>
              </a:rPr>
              <a:t> notes from this </a:t>
            </a:r>
            <a:r>
              <a:rPr lang="en-US" sz="1600" dirty="0">
                <a:solidFill>
                  <a:srgbClr val="464653"/>
                </a:solidFill>
                <a:hlinkClick r:id="rId3"/>
              </a:rPr>
              <a:t>video</a:t>
            </a:r>
            <a:r>
              <a:rPr lang="en-US" sz="1600" dirty="0">
                <a:solidFill>
                  <a:srgbClr val="464653"/>
                </a:solidFill>
              </a:rPr>
              <a:t>.</a:t>
            </a:r>
          </a:p>
          <a:p>
            <a:pPr marL="285750" indent="-285750" defTabSz="914400">
              <a:buFont typeface="Arial" panose="020B0604020202020204" pitchFamily="34" charset="0"/>
              <a:buChar char="•"/>
            </a:pPr>
            <a:r>
              <a:rPr lang="en-US" sz="1600" dirty="0">
                <a:solidFill>
                  <a:srgbClr val="464653"/>
                </a:solidFill>
              </a:rPr>
              <a:t>Guyton and Hall Textbook of Medical Physiology (Thirteenth Edition.)</a:t>
            </a:r>
          </a:p>
        </p:txBody>
      </p:sp>
      <p:cxnSp>
        <p:nvCxnSpPr>
          <p:cNvPr id="7" name="Straight Connector 6"/>
          <p:cNvCxnSpPr/>
          <p:nvPr/>
        </p:nvCxnSpPr>
        <p:spPr>
          <a:xfrm>
            <a:off x="2782907" y="3212976"/>
            <a:ext cx="6526348" cy="0"/>
          </a:xfrm>
          <a:prstGeom prst="line">
            <a:avLst/>
          </a:prstGeom>
        </p:spPr>
        <p:style>
          <a:lnRef idx="1">
            <a:schemeClr val="accent1"/>
          </a:lnRef>
          <a:fillRef idx="0">
            <a:schemeClr val="accent1"/>
          </a:fillRef>
          <a:effectRef idx="0">
            <a:schemeClr val="accent1"/>
          </a:effectRef>
          <a:fontRef idx="minor">
            <a:schemeClr val="tx1"/>
          </a:fontRef>
        </p:style>
      </p:cxnSp>
      <p:sp>
        <p:nvSpPr>
          <p:cNvPr id="10" name="Title 1"/>
          <p:cNvSpPr txBox="1">
            <a:spLocks/>
          </p:cNvSpPr>
          <p:nvPr/>
        </p:nvSpPr>
        <p:spPr>
          <a:xfrm>
            <a:off x="609449" y="152400"/>
            <a:ext cx="10969943" cy="990600"/>
          </a:xfrm>
          <a:prstGeom prst="rect">
            <a:avLst/>
          </a:prstGeom>
        </p:spPr>
        <p:txBody>
          <a:bodyPr vert="horz" anchor="b" anchorCtr="0">
            <a:normAutofit/>
          </a:bodyPr>
          <a:lstStyle>
            <a:lvl1pPr algn="l" rtl="0" eaLnBrk="1" latinLnBrk="0" hangingPunct="1">
              <a:spcBef>
                <a:spcPct val="0"/>
              </a:spcBef>
              <a:buNone/>
              <a:defRPr kumimoji="0" sz="3200" kern="1200">
                <a:solidFill>
                  <a:schemeClr val="tx2"/>
                </a:solidFill>
                <a:latin typeface="+mj-lt"/>
                <a:ea typeface="+mj-ea"/>
                <a:cs typeface="+mj-cs"/>
              </a:defRPr>
            </a:lvl1pPr>
          </a:lstStyle>
          <a:p>
            <a:pPr defTabSz="914400"/>
            <a:r>
              <a:rPr lang="en-US" dirty="0">
                <a:solidFill>
                  <a:srgbClr val="464653"/>
                </a:solidFill>
              </a:rPr>
              <a:t>Quiz</a:t>
            </a:r>
          </a:p>
        </p:txBody>
      </p:sp>
      <p:sp>
        <p:nvSpPr>
          <p:cNvPr id="11" name="Content Placeholder 2"/>
          <p:cNvSpPr>
            <a:spLocks noGrp="1"/>
          </p:cNvSpPr>
          <p:nvPr>
            <p:ph sz="quarter" idx="1"/>
          </p:nvPr>
        </p:nvSpPr>
        <p:spPr>
          <a:xfrm>
            <a:off x="603638" y="2060848"/>
            <a:ext cx="10969943" cy="553616"/>
          </a:xfrm>
        </p:spPr>
        <p:txBody>
          <a:bodyPr>
            <a:noAutofit/>
          </a:bodyPr>
          <a:lstStyle/>
          <a:p>
            <a:r>
              <a:rPr lang="en-US" sz="2400" dirty="0">
                <a:hlinkClick r:id="rId4"/>
              </a:rPr>
              <a:t>Cardiac Cycle 1: https://www.onlineexambuilder.com/cardiac-cycle-1/exam-137301</a:t>
            </a:r>
            <a:endParaRPr lang="en-US" sz="2400" dirty="0"/>
          </a:p>
          <a:p>
            <a:r>
              <a:rPr lang="en-US" sz="2400" dirty="0">
                <a:hlinkClick r:id="rId5"/>
              </a:rPr>
              <a:t>Cardiac Cycle 2: https://www.onlineexambuilder.com/cardiac-cycle-2/exam-138437</a:t>
            </a:r>
            <a:endParaRPr lang="en-US" sz="2400" dirty="0"/>
          </a:p>
        </p:txBody>
      </p:sp>
    </p:spTree>
    <p:extLst>
      <p:ext uri="{BB962C8B-B14F-4D97-AF65-F5344CB8AC3E}">
        <p14:creationId xmlns:p14="http://schemas.microsoft.com/office/powerpoint/2010/main" val="283513917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796" y="376519"/>
            <a:ext cx="11317639" cy="914400"/>
          </a:xfrm>
        </p:spPr>
        <p:txBody>
          <a:bodyPr>
            <a:normAutofit fontScale="90000"/>
          </a:bodyPr>
          <a:lstStyle/>
          <a:p>
            <a:pPr defTabSz="914400"/>
            <a:br>
              <a:rPr lang="en-US" dirty="0"/>
            </a:br>
            <a:r>
              <a:rPr lang="en-US" dirty="0"/>
              <a:t>The Cardiac Cycle; The Heart Beat</a:t>
            </a:r>
            <a:br>
              <a:rPr lang="en-US" dirty="0"/>
            </a:br>
            <a:endParaRPr lang="en-US" dirty="0"/>
          </a:p>
        </p:txBody>
      </p:sp>
      <p:sp>
        <p:nvSpPr>
          <p:cNvPr id="5" name="Slide Number Placeholder 4"/>
          <p:cNvSpPr>
            <a:spLocks noGrp="1"/>
          </p:cNvSpPr>
          <p:nvPr>
            <p:ph type="sldNum" sz="quarter" idx="12"/>
          </p:nvPr>
        </p:nvSpPr>
        <p:spPr/>
        <p:txBody>
          <a:bodyPr/>
          <a:lstStyle/>
          <a:p>
            <a:fld id="{4929A69E-7D8F-4515-9605-0315ABD4F316}" type="slidenum">
              <a:rPr lang="en-US" smtClean="0"/>
              <a:pPr/>
              <a:t>6</a:t>
            </a:fld>
            <a:endParaRPr lang="en-US" dirty="0"/>
          </a:p>
        </p:txBody>
      </p:sp>
      <p:sp>
        <p:nvSpPr>
          <p:cNvPr id="10" name="عنصر نائب للمحتوى 3"/>
          <p:cNvSpPr txBox="1">
            <a:spLocks/>
          </p:cNvSpPr>
          <p:nvPr/>
        </p:nvSpPr>
        <p:spPr>
          <a:xfrm>
            <a:off x="549796" y="1598133"/>
            <a:ext cx="10945216" cy="4451002"/>
          </a:xfrm>
          <a:prstGeom prst="rect">
            <a:avLst/>
          </a:prstGeom>
          <a:noFill/>
          <a:ln>
            <a:noFill/>
          </a:ln>
        </p:spPr>
        <p:txBody>
          <a:bodyPr vert="horz" lIns="101590" tIns="50795" rIns="101590" bIns="50795" anchor="b" anchorCtr="0">
            <a:noAutofit/>
          </a:bodyPr>
          <a:lstStyle>
            <a:lvl1pPr marL="0" indent="0" algn="l" rtl="0" eaLnBrk="1" latinLnBrk="0" hangingPunct="1">
              <a:spcBef>
                <a:spcPts val="667"/>
              </a:spcBef>
              <a:buClr>
                <a:schemeClr val="accent1"/>
              </a:buClr>
              <a:buSzPct val="76000"/>
              <a:buFont typeface="Wingdings 3"/>
              <a:buNone/>
              <a:defRPr kumimoji="0" sz="2700" b="1" kern="1200">
                <a:solidFill>
                  <a:schemeClr val="accent2"/>
                </a:solidFill>
                <a:latin typeface="+mn-lt"/>
                <a:ea typeface="+mn-ea"/>
                <a:cs typeface="+mn-cs"/>
              </a:defRPr>
            </a:lvl1pPr>
            <a:lvl2pPr marL="609539" indent="-304770" algn="l" rtl="0" eaLnBrk="1" latinLnBrk="0" hangingPunct="1">
              <a:spcBef>
                <a:spcPts val="556"/>
              </a:spcBef>
              <a:buClr>
                <a:schemeClr val="accent2"/>
              </a:buClr>
              <a:buSzPct val="76000"/>
              <a:buFont typeface="Wingdings 3"/>
              <a:buNone/>
              <a:defRPr kumimoji="0" sz="2200" b="1" kern="1200">
                <a:solidFill>
                  <a:schemeClr val="tx2"/>
                </a:solidFill>
                <a:latin typeface="+mn-lt"/>
                <a:ea typeface="+mn-ea"/>
                <a:cs typeface="+mn-cs"/>
              </a:defRPr>
            </a:lvl2pPr>
            <a:lvl3pPr marL="914309" indent="-253975" algn="l" rtl="0" eaLnBrk="1" latinLnBrk="0" hangingPunct="1">
              <a:spcBef>
                <a:spcPts val="556"/>
              </a:spcBef>
              <a:buClr>
                <a:schemeClr val="bg1">
                  <a:shade val="50000"/>
                </a:schemeClr>
              </a:buClr>
              <a:buSzPct val="76000"/>
              <a:buFont typeface="Wingdings 3"/>
              <a:buNone/>
              <a:defRPr kumimoji="0" sz="2000" b="1" kern="1200">
                <a:solidFill>
                  <a:schemeClr val="tx1"/>
                </a:solidFill>
                <a:latin typeface="+mn-lt"/>
                <a:ea typeface="+mn-ea"/>
                <a:cs typeface="+mn-cs"/>
              </a:defRPr>
            </a:lvl3pPr>
            <a:lvl4pPr marL="1219078" indent="-253975" algn="l" rtl="0" eaLnBrk="1" latinLnBrk="0" hangingPunct="1">
              <a:spcBef>
                <a:spcPts val="444"/>
              </a:spcBef>
              <a:buClr>
                <a:schemeClr val="accent2">
                  <a:shade val="75000"/>
                </a:schemeClr>
              </a:buClr>
              <a:buSzPct val="70000"/>
              <a:buFont typeface="Wingdings"/>
              <a:buNone/>
              <a:defRPr kumimoji="0" sz="1800" b="1" kern="1200">
                <a:solidFill>
                  <a:schemeClr val="tx1"/>
                </a:solidFill>
                <a:latin typeface="+mn-lt"/>
                <a:ea typeface="+mn-ea"/>
                <a:cs typeface="+mn-cs"/>
              </a:defRPr>
            </a:lvl4pPr>
            <a:lvl5pPr marL="1523848" indent="-253975" algn="l" rtl="0" eaLnBrk="1" latinLnBrk="0" hangingPunct="1">
              <a:spcBef>
                <a:spcPts val="333"/>
              </a:spcBef>
              <a:buClr>
                <a:schemeClr val="accent2"/>
              </a:buClr>
              <a:buSzPct val="70000"/>
              <a:buFont typeface="Wingdings"/>
              <a:buNone/>
              <a:defRPr kumimoji="0" sz="1800" b="1" kern="1200">
                <a:solidFill>
                  <a:schemeClr val="tx1"/>
                </a:solidFill>
                <a:latin typeface="+mn-lt"/>
                <a:ea typeface="+mn-ea"/>
                <a:cs typeface="+mn-cs"/>
              </a:defRPr>
            </a:lvl5pPr>
            <a:lvl6pPr marL="1828617" indent="-203180" algn="l" rtl="0" eaLnBrk="1" latinLnBrk="0" hangingPunct="1">
              <a:spcBef>
                <a:spcPts val="333"/>
              </a:spcBef>
              <a:buClr>
                <a:srgbClr val="9FB8CD">
                  <a:shade val="75000"/>
                </a:srgbClr>
              </a:buClr>
              <a:buSzPct val="75000"/>
              <a:buFont typeface="Wingdings 3"/>
              <a:buChar char=""/>
              <a:defRPr kumimoji="0" lang="en-US" sz="1800" kern="1200" smtClean="0">
                <a:solidFill>
                  <a:schemeClr val="tx1"/>
                </a:solidFill>
                <a:latin typeface="+mn-lt"/>
                <a:ea typeface="+mn-ea"/>
                <a:cs typeface="+mn-cs"/>
              </a:defRPr>
            </a:lvl6pPr>
            <a:lvl7pPr marL="2031797" indent="-203180" algn="l" rtl="0" eaLnBrk="1" latinLnBrk="0" hangingPunct="1">
              <a:spcBef>
                <a:spcPts val="333"/>
              </a:spcBef>
              <a:buClr>
                <a:srgbClr val="727CA3">
                  <a:shade val="75000"/>
                </a:srgbClr>
              </a:buClr>
              <a:buSzPct val="75000"/>
              <a:buFont typeface="Wingdings 3"/>
              <a:buChar char=""/>
              <a:defRPr kumimoji="0" lang="en-US" sz="1600" kern="1200" smtClean="0">
                <a:solidFill>
                  <a:schemeClr val="tx1"/>
                </a:solidFill>
                <a:latin typeface="+mn-lt"/>
                <a:ea typeface="+mn-ea"/>
                <a:cs typeface="+mn-cs"/>
              </a:defRPr>
            </a:lvl7pPr>
            <a:lvl8pPr marL="2234976" indent="-203180" algn="l" rtl="0" eaLnBrk="1" latinLnBrk="0" hangingPunct="1">
              <a:spcBef>
                <a:spcPts val="333"/>
              </a:spcBef>
              <a:buClr>
                <a:prstClr val="white">
                  <a:shade val="50000"/>
                </a:prstClr>
              </a:buClr>
              <a:buSzPct val="75000"/>
              <a:buFont typeface="Wingdings 3"/>
              <a:buChar char=""/>
              <a:defRPr kumimoji="0" lang="en-US" sz="1600" kern="1200" smtClean="0">
                <a:solidFill>
                  <a:schemeClr val="tx1"/>
                </a:solidFill>
                <a:latin typeface="+mn-lt"/>
                <a:ea typeface="+mn-ea"/>
                <a:cs typeface="+mn-cs"/>
              </a:defRPr>
            </a:lvl8pPr>
            <a:lvl9pPr marL="2438156" indent="-203180" algn="l" rtl="0" eaLnBrk="1" latinLnBrk="0" hangingPunct="1">
              <a:spcBef>
                <a:spcPts val="333"/>
              </a:spcBef>
              <a:buClr>
                <a:srgbClr val="9FB8CD"/>
              </a:buClr>
              <a:buSzPct val="75000"/>
              <a:buFont typeface="Wingdings 3"/>
              <a:buChar char=""/>
              <a:defRPr kumimoji="0" lang="en-US" sz="1300" kern="1200" smtClean="0">
                <a:solidFill>
                  <a:schemeClr val="tx1"/>
                </a:solidFill>
                <a:latin typeface="+mn-lt"/>
                <a:ea typeface="+mn-ea"/>
                <a:cs typeface="+mn-cs"/>
              </a:defRPr>
            </a:lvl9pPr>
          </a:lstStyle>
          <a:p>
            <a:pPr marL="285750" indent="-285750" algn="just" defTabSz="914400">
              <a:buFont typeface="Arial" pitchFamily="34" charset="0"/>
              <a:buChar char="•"/>
            </a:pPr>
            <a:r>
              <a:rPr lang="en-US" sz="2000" b="0" dirty="0">
                <a:solidFill>
                  <a:schemeClr val="tx1"/>
                </a:solidFill>
                <a:cs typeface="Calibri" pitchFamily="34" charset="0"/>
              </a:rPr>
              <a:t>It is a sequence of events that take place in the heart in each beat</a:t>
            </a:r>
          </a:p>
          <a:p>
            <a:pPr marL="285750" indent="-285750" algn="just" defTabSz="914400">
              <a:buFont typeface="Arial" pitchFamily="34" charset="0"/>
              <a:buChar char="•"/>
            </a:pPr>
            <a:r>
              <a:rPr lang="en-US" sz="2000" b="0" dirty="0">
                <a:solidFill>
                  <a:schemeClr val="tx1"/>
                </a:solidFill>
                <a:cs typeface="Calibri" pitchFamily="34" charset="0"/>
              </a:rPr>
              <a:t>The cardiac cycle (heart beat) consists of alternate periods of systole (contraction and emptying) and diastole (relaxation and filling).</a:t>
            </a:r>
          </a:p>
          <a:p>
            <a:pPr marL="285750" indent="-285750" algn="just" defTabSz="914400">
              <a:buFont typeface="Arial" pitchFamily="34" charset="0"/>
              <a:buChar char="•"/>
            </a:pPr>
            <a:r>
              <a:rPr lang="en-US" sz="2000" b="0" dirty="0">
                <a:solidFill>
                  <a:schemeClr val="tx1"/>
                </a:solidFill>
                <a:cs typeface="Calibri" pitchFamily="34" charset="0"/>
              </a:rPr>
              <a:t>When the heart rate is </a:t>
            </a:r>
            <a:r>
              <a:rPr lang="en-US" sz="2000" b="0" dirty="0">
                <a:solidFill>
                  <a:srgbClr val="FADA7A">
                    <a:lumMod val="75000"/>
                  </a:srgbClr>
                </a:solidFill>
              </a:rPr>
              <a:t>72 Beat/min </a:t>
            </a:r>
            <a:r>
              <a:rPr lang="en-US" sz="2000" b="0" dirty="0">
                <a:solidFill>
                  <a:schemeClr val="tx1"/>
                </a:solidFill>
                <a:cs typeface="Calibri" pitchFamily="34" charset="0"/>
              </a:rPr>
              <a:t>the duration of the cardiac cycle is </a:t>
            </a:r>
            <a:r>
              <a:rPr lang="en-US" sz="2000" b="0" dirty="0">
                <a:solidFill>
                  <a:srgbClr val="FADA7A">
                    <a:lumMod val="75000"/>
                  </a:srgbClr>
                </a:solidFill>
              </a:rPr>
              <a:t>0.8 sec</a:t>
            </a:r>
            <a:r>
              <a:rPr lang="en-US" sz="2000" b="0" dirty="0">
                <a:solidFill>
                  <a:schemeClr val="tx1"/>
                </a:solidFill>
                <a:cs typeface="Calibri" pitchFamily="34" charset="0"/>
              </a:rPr>
              <a:t>. The duration is shortened with increase in HR (Heart Rate). </a:t>
            </a:r>
          </a:p>
          <a:p>
            <a:pPr marL="285750" indent="-285750" algn="just" defTabSz="914400">
              <a:buFont typeface="Arial" pitchFamily="34" charset="0"/>
              <a:buChar char="•"/>
            </a:pPr>
            <a:r>
              <a:rPr lang="en-US" sz="2000" b="0" dirty="0">
                <a:solidFill>
                  <a:schemeClr val="tx1"/>
                </a:solidFill>
                <a:cs typeface="Calibri" pitchFamily="34" charset="0"/>
              </a:rPr>
              <a:t>The atria and ventricles go through separate cycles of systole and diastole.</a:t>
            </a:r>
          </a:p>
          <a:p>
            <a:pPr marL="285750" indent="-285750" algn="just" defTabSz="914400">
              <a:buFont typeface="Arial" pitchFamily="34" charset="0"/>
              <a:buChar char="•"/>
            </a:pPr>
            <a:r>
              <a:rPr lang="en-US" sz="2000" b="0" dirty="0">
                <a:solidFill>
                  <a:schemeClr val="tx1"/>
                </a:solidFill>
                <a:cs typeface="Calibri" pitchFamily="34" charset="0"/>
              </a:rPr>
              <a:t>Contraction happens with excitation, whereas relaxation follows the subsequent repolarization.</a:t>
            </a:r>
          </a:p>
          <a:p>
            <a:pPr marL="285750" indent="-285750" algn="just" defTabSz="914400">
              <a:buFont typeface="Arial" pitchFamily="34" charset="0"/>
              <a:buChar char="•"/>
            </a:pPr>
            <a:r>
              <a:rPr lang="en-US" sz="2000" b="0" dirty="0">
                <a:solidFill>
                  <a:schemeClr val="tx1"/>
                </a:solidFill>
                <a:cs typeface="Calibri" pitchFamily="34" charset="0"/>
              </a:rPr>
              <a:t>Ventricle contraction generate pressure which is responsible for orderly blood movement.</a:t>
            </a:r>
          </a:p>
          <a:p>
            <a:pPr marL="285750" indent="-285750" algn="just" defTabSz="914400">
              <a:buFont typeface="Arial" pitchFamily="34" charset="0"/>
              <a:buChar char="•"/>
            </a:pPr>
            <a:r>
              <a:rPr lang="en-US" sz="2000" b="0" dirty="0">
                <a:solidFill>
                  <a:schemeClr val="tx1"/>
                </a:solidFill>
                <a:cs typeface="Calibri" pitchFamily="34" charset="0"/>
              </a:rPr>
              <a:t>The </a:t>
            </a:r>
            <a:r>
              <a:rPr lang="en-US" sz="2000" dirty="0">
                <a:solidFill>
                  <a:srgbClr val="FF0000"/>
                </a:solidFill>
              </a:rPr>
              <a:t>Ventricles are flow and pressure generators.</a:t>
            </a:r>
          </a:p>
          <a:p>
            <a:pPr marL="285750" indent="-285750" algn="just" defTabSz="914400">
              <a:buFont typeface="Arial" pitchFamily="34" charset="0"/>
              <a:buChar char="•"/>
            </a:pPr>
            <a:r>
              <a:rPr lang="en-US" sz="2000" b="0" dirty="0">
                <a:solidFill>
                  <a:schemeClr val="tx1"/>
                </a:solidFill>
                <a:cs typeface="Calibri" pitchFamily="34" charset="0"/>
              </a:rPr>
              <a:t>Blood flows from an area of high pressure to  an area  of low pressure.</a:t>
            </a:r>
          </a:p>
          <a:p>
            <a:pPr marL="285750" indent="-285750" algn="just" defTabSz="914400">
              <a:buFont typeface="Arial" pitchFamily="34" charset="0"/>
              <a:buChar char="•"/>
            </a:pPr>
            <a:r>
              <a:rPr lang="en-US" sz="2000" b="0" dirty="0">
                <a:solidFill>
                  <a:schemeClr val="tx1"/>
                </a:solidFill>
                <a:cs typeface="Calibri" pitchFamily="34" charset="0"/>
              </a:rPr>
              <a:t>The actual pump is the ventricles.</a:t>
            </a:r>
          </a:p>
          <a:p>
            <a:pPr marL="285750" indent="-285750" algn="just" defTabSz="914400">
              <a:buFont typeface="Arial" pitchFamily="34" charset="0"/>
              <a:buChar char="•"/>
            </a:pPr>
            <a:endParaRPr lang="en-US" sz="2000" dirty="0">
              <a:solidFill>
                <a:srgbClr val="FF0000"/>
              </a:solidFill>
            </a:endParaRPr>
          </a:p>
        </p:txBody>
      </p:sp>
    </p:spTree>
    <p:extLst>
      <p:ext uri="{BB962C8B-B14F-4D97-AF65-F5344CB8AC3E}">
        <p14:creationId xmlns:p14="http://schemas.microsoft.com/office/powerpoint/2010/main" val="1490988720"/>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3911" y="94105"/>
            <a:ext cx="8227457" cy="990600"/>
          </a:xfrm>
        </p:spPr>
        <p:txBody>
          <a:bodyPr>
            <a:normAutofit/>
          </a:bodyPr>
          <a:lstStyle/>
          <a:p>
            <a:pPr algn="ctr"/>
            <a:r>
              <a:rPr lang="en-US" sz="4000" b="1" dirty="0">
                <a:solidFill>
                  <a:schemeClr val="bg2">
                    <a:lumMod val="50000"/>
                  </a:schemeClr>
                </a:solidFill>
              </a:rPr>
              <a:t>Thank you! </a:t>
            </a:r>
          </a:p>
        </p:txBody>
      </p:sp>
      <p:sp>
        <p:nvSpPr>
          <p:cNvPr id="5" name="Content Placeholder 2"/>
          <p:cNvSpPr txBox="1">
            <a:spLocks/>
          </p:cNvSpPr>
          <p:nvPr/>
        </p:nvSpPr>
        <p:spPr>
          <a:xfrm>
            <a:off x="8326079" y="4385090"/>
            <a:ext cx="3167527" cy="1708215"/>
          </a:xfrm>
          <a:prstGeom prst="rect">
            <a:avLst/>
          </a:prstGeom>
        </p:spPr>
        <p:txBody>
          <a:bodyPr vert="horz" lIns="91440" tIns="45720" rIns="91440" bIns="45720" rtlCol="0">
            <a:normAutofit/>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lnSpc>
                <a:spcPct val="80000"/>
              </a:lnSpc>
              <a:buFont typeface="Arial" panose="020B0604020202020204" pitchFamily="34" charset="0"/>
              <a:buNone/>
            </a:pPr>
            <a:r>
              <a:rPr lang="en-US" sz="2000" b="1" dirty="0">
                <a:solidFill>
                  <a:srgbClr val="DDE9EC">
                    <a:lumMod val="50000"/>
                  </a:srgbClr>
                </a:solidFill>
              </a:rPr>
              <a:t>Contact us:</a:t>
            </a:r>
          </a:p>
          <a:p>
            <a:pPr marL="0" indent="0">
              <a:buFont typeface="Arial" panose="020B0604020202020204" pitchFamily="34" charset="0"/>
              <a:buNone/>
            </a:pPr>
            <a:r>
              <a:rPr lang="en-US" sz="1800" dirty="0">
                <a:solidFill>
                  <a:srgbClr val="DDE9EC">
                    <a:lumMod val="75000"/>
                  </a:srgbClr>
                </a:solidFill>
                <a:hlinkClick r:id="rId3"/>
              </a:rPr>
              <a:t>Physiology436@gmail.com</a:t>
            </a:r>
            <a:r>
              <a:rPr lang="en-US" sz="1800" dirty="0">
                <a:solidFill>
                  <a:srgbClr val="DDE9EC">
                    <a:lumMod val="75000"/>
                  </a:srgbClr>
                </a:solidFill>
              </a:rPr>
              <a:t> </a:t>
            </a:r>
          </a:p>
          <a:p>
            <a:pPr marL="0" indent="0">
              <a:buFont typeface="Arial" panose="020B0604020202020204" pitchFamily="34" charset="0"/>
              <a:buNone/>
            </a:pPr>
            <a:r>
              <a:rPr lang="en-US" sz="1800" dirty="0">
                <a:solidFill>
                  <a:srgbClr val="DDE9EC">
                    <a:lumMod val="75000"/>
                  </a:srgbClr>
                </a:solidFill>
              </a:rPr>
              <a:t>@Physiology436</a:t>
            </a:r>
          </a:p>
          <a:p>
            <a:pPr marL="0" indent="0">
              <a:buFont typeface="Arial" panose="020B0604020202020204" pitchFamily="34" charset="0"/>
              <a:buNone/>
            </a:pPr>
            <a:endParaRPr lang="en-US" sz="2600" b="1" dirty="0">
              <a:solidFill>
                <a:srgbClr val="DDE9EC">
                  <a:lumMod val="75000"/>
                </a:srgbClr>
              </a:solidFill>
            </a:endParaRPr>
          </a:p>
          <a:p>
            <a:pPr marL="0" indent="0">
              <a:buFont typeface="Arial" panose="020B0604020202020204" pitchFamily="34" charset="0"/>
              <a:buNone/>
            </a:pPr>
            <a:endParaRPr lang="en-US" sz="2600" b="1" dirty="0">
              <a:solidFill>
                <a:srgbClr val="DDE9EC">
                  <a:lumMod val="75000"/>
                </a:srgbClr>
              </a:solidFill>
            </a:endParaRPr>
          </a:p>
          <a:p>
            <a:pPr marL="0" indent="0">
              <a:buFont typeface="Arial" panose="020B0604020202020204" pitchFamily="34" charset="0"/>
              <a:buNone/>
            </a:pPr>
            <a:endParaRPr lang="en-US" sz="2600" b="1" dirty="0">
              <a:solidFill>
                <a:srgbClr val="DDE9EC">
                  <a:lumMod val="75000"/>
                </a:srgbClr>
              </a:solidFill>
            </a:endParaRPr>
          </a:p>
          <a:p>
            <a:pPr marL="0" indent="0">
              <a:buFont typeface="Arial" panose="020B0604020202020204" pitchFamily="34" charset="0"/>
              <a:buNone/>
            </a:pPr>
            <a:endParaRPr lang="en-US" sz="1800" dirty="0">
              <a:solidFill>
                <a:srgbClr val="DDE9EC">
                  <a:lumMod val="75000"/>
                </a:srgbClr>
              </a:solidFill>
            </a:endParaRPr>
          </a:p>
          <a:p>
            <a:pPr marL="0" indent="0">
              <a:buFont typeface="Arial" panose="020B0604020202020204" pitchFamily="34" charset="0"/>
              <a:buNone/>
            </a:pPr>
            <a:endParaRPr lang="en-US" dirty="0">
              <a:solidFill>
                <a:srgbClr val="DDE9EC">
                  <a:lumMod val="75000"/>
                </a:srgbClr>
              </a:solidFill>
            </a:endParaRPr>
          </a:p>
        </p:txBody>
      </p:sp>
      <p:sp>
        <p:nvSpPr>
          <p:cNvPr id="6" name="Rectangle 5"/>
          <p:cNvSpPr/>
          <p:nvPr/>
        </p:nvSpPr>
        <p:spPr>
          <a:xfrm>
            <a:off x="605388" y="2451761"/>
            <a:ext cx="4491855" cy="523220"/>
          </a:xfrm>
          <a:prstGeom prst="rect">
            <a:avLst/>
          </a:prstGeom>
        </p:spPr>
        <p:txBody>
          <a:bodyPr wrap="none">
            <a:spAutoFit/>
          </a:bodyPr>
          <a:lstStyle/>
          <a:p>
            <a:pPr defTabSz="914400">
              <a:spcBef>
                <a:spcPct val="20000"/>
              </a:spcBef>
            </a:pPr>
            <a:r>
              <a:rPr lang="en-US" sz="2800" b="1" dirty="0">
                <a:solidFill>
                  <a:srgbClr val="DDE9EC">
                    <a:lumMod val="50000"/>
                  </a:srgbClr>
                </a:solidFill>
              </a:rPr>
              <a:t>The Physiology 436 Team:</a:t>
            </a:r>
          </a:p>
        </p:txBody>
      </p:sp>
      <p:sp>
        <p:nvSpPr>
          <p:cNvPr id="8" name="Content Placeholder 2"/>
          <p:cNvSpPr txBox="1">
            <a:spLocks/>
          </p:cNvSpPr>
          <p:nvPr/>
        </p:nvSpPr>
        <p:spPr>
          <a:xfrm>
            <a:off x="8326079" y="3200769"/>
            <a:ext cx="2015699" cy="1149971"/>
          </a:xfrm>
          <a:prstGeom prst="rect">
            <a:avLst/>
          </a:prstGeom>
        </p:spPr>
        <p:txBody>
          <a:bodyPr vert="horz" lIns="91440" tIns="45720" rIns="91440" bIns="45720" rtlCol="0">
            <a:normAutofit fontScale="70000" lnSpcReduction="20000"/>
          </a:bodyPr>
          <a:lst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marL="0" indent="0">
              <a:buFont typeface="Arial" panose="020B0604020202020204" pitchFamily="34" charset="0"/>
              <a:buNone/>
            </a:pPr>
            <a:r>
              <a:rPr lang="en-US" sz="2900" b="1" dirty="0">
                <a:solidFill>
                  <a:srgbClr val="DDE9EC">
                    <a:lumMod val="50000"/>
                  </a:srgbClr>
                </a:solidFill>
              </a:rPr>
              <a:t>Team Leaders: </a:t>
            </a:r>
          </a:p>
          <a:p>
            <a:pPr marL="0" indent="0">
              <a:buFont typeface="Arial" panose="020B0604020202020204" pitchFamily="34" charset="0"/>
              <a:buNone/>
            </a:pPr>
            <a:r>
              <a:rPr lang="en-US" sz="2600" dirty="0">
                <a:solidFill>
                  <a:srgbClr val="DDE9EC">
                    <a:lumMod val="75000"/>
                  </a:srgbClr>
                </a:solidFill>
              </a:rPr>
              <a:t>Qaiss  Almuhaideb </a:t>
            </a:r>
          </a:p>
          <a:p>
            <a:pPr marL="0" indent="0">
              <a:buFont typeface="Arial" panose="020B0604020202020204" pitchFamily="34" charset="0"/>
              <a:buNone/>
            </a:pPr>
            <a:r>
              <a:rPr lang="en-US" sz="2600" dirty="0">
                <a:solidFill>
                  <a:srgbClr val="DDE9EC">
                    <a:lumMod val="75000"/>
                  </a:srgbClr>
                </a:solidFill>
              </a:rPr>
              <a:t>Lulwah Alshiha  </a:t>
            </a:r>
          </a:p>
          <a:p>
            <a:pPr marL="0" indent="0">
              <a:buFont typeface="Arial" panose="020B0604020202020204" pitchFamily="34" charset="0"/>
              <a:buNone/>
            </a:pPr>
            <a:endParaRPr lang="en-US" sz="1800" dirty="0">
              <a:solidFill>
                <a:srgbClr val="DDE9EC">
                  <a:lumMod val="75000"/>
                </a:srgbClr>
              </a:solidFill>
            </a:endParaRPr>
          </a:p>
          <a:p>
            <a:pPr marL="0" indent="0">
              <a:buFont typeface="Arial" panose="020B0604020202020204" pitchFamily="34" charset="0"/>
              <a:buNone/>
            </a:pPr>
            <a:endParaRPr lang="en-US" dirty="0">
              <a:solidFill>
                <a:srgbClr val="DDE9EC">
                  <a:lumMod val="75000"/>
                </a:srgbClr>
              </a:solidFill>
            </a:endParaRPr>
          </a:p>
        </p:txBody>
      </p:sp>
      <p:sp>
        <p:nvSpPr>
          <p:cNvPr id="10" name="Slide Number Placeholder 9"/>
          <p:cNvSpPr>
            <a:spLocks noGrp="1"/>
          </p:cNvSpPr>
          <p:nvPr>
            <p:ph type="sldNum" sz="quarter" idx="12"/>
          </p:nvPr>
        </p:nvSpPr>
        <p:spPr/>
        <p:txBody>
          <a:bodyPr/>
          <a:lstStyle/>
          <a:p>
            <a:fld id="{4929A69E-7D8F-4515-9605-0315ABD4F316}" type="slidenum">
              <a:rPr lang="en-US" smtClean="0">
                <a:solidFill>
                  <a:srgbClr val="464653"/>
                </a:solidFill>
              </a:rPr>
              <a:pPr/>
              <a:t>60</a:t>
            </a:fld>
            <a:endParaRPr lang="en-US" dirty="0">
              <a:solidFill>
                <a:srgbClr val="464653"/>
              </a:solidFill>
            </a:endParaRPr>
          </a:p>
        </p:txBody>
      </p:sp>
      <p:sp>
        <p:nvSpPr>
          <p:cNvPr id="12" name="Rectangle 11"/>
          <p:cNvSpPr/>
          <p:nvPr/>
        </p:nvSpPr>
        <p:spPr>
          <a:xfrm>
            <a:off x="2063019" y="1735769"/>
            <a:ext cx="8227457" cy="369332"/>
          </a:xfrm>
          <a:prstGeom prst="rect">
            <a:avLst/>
          </a:prstGeom>
        </p:spPr>
        <p:txBody>
          <a:bodyPr wrap="square">
            <a:spAutoFit/>
          </a:bodyPr>
          <a:lstStyle/>
          <a:p>
            <a:pPr algn="ctr" defTabSz="914400"/>
            <a:r>
              <a:rPr lang="ar-SA" sz="1800" dirty="0">
                <a:solidFill>
                  <a:srgbClr val="DDE9EC">
                    <a:lumMod val="75000"/>
                  </a:srgbClr>
                </a:solidFill>
                <a:latin typeface="ArialMT" charset="0"/>
              </a:rPr>
              <a:t>اعمل لترسم بسمة، اعمل لتمسح دمعة، اعمل و أنت تعلم أن الله لا يضيع أجر من أحسن عملا.</a:t>
            </a:r>
            <a:endParaRPr lang="en-US" sz="1800" dirty="0">
              <a:solidFill>
                <a:srgbClr val="DDE9EC">
                  <a:lumMod val="75000"/>
                </a:srgbClr>
              </a:solidFill>
            </a:endParaRPr>
          </a:p>
        </p:txBody>
      </p:sp>
      <p:sp>
        <p:nvSpPr>
          <p:cNvPr id="14" name="Rectangle 13"/>
          <p:cNvSpPr/>
          <p:nvPr/>
        </p:nvSpPr>
        <p:spPr>
          <a:xfrm>
            <a:off x="2998070" y="3008347"/>
            <a:ext cx="2879569" cy="3371169"/>
          </a:xfrm>
          <a:prstGeom prst="rect">
            <a:avLst/>
          </a:prstGeom>
        </p:spPr>
        <p:txBody>
          <a:bodyPr wrap="square" lIns="101590" tIns="50795" rIns="101590" bIns="50795">
            <a:spAutoFit/>
          </a:bodyPr>
          <a:lstStyle/>
          <a:p>
            <a:pPr fontAlgn="t">
              <a:lnSpc>
                <a:spcPct val="80000"/>
              </a:lnSpc>
              <a:spcBef>
                <a:spcPct val="20000"/>
              </a:spcBef>
            </a:pPr>
            <a:r>
              <a:rPr lang="en-US" sz="1800" dirty="0">
                <a:solidFill>
                  <a:srgbClr val="DDE9EC">
                    <a:lumMod val="75000"/>
                  </a:srgbClr>
                </a:solidFill>
              </a:rPr>
              <a:t>Male Members:</a:t>
            </a:r>
          </a:p>
          <a:p>
            <a:pPr fontAlgn="t">
              <a:lnSpc>
                <a:spcPct val="80000"/>
              </a:lnSpc>
              <a:spcBef>
                <a:spcPct val="20000"/>
              </a:spcBef>
            </a:pPr>
            <a:r>
              <a:rPr lang="en-US" sz="1800" dirty="0" err="1">
                <a:solidFill>
                  <a:srgbClr val="DDE9EC">
                    <a:lumMod val="75000"/>
                  </a:srgbClr>
                </a:solidFill>
              </a:rPr>
              <a:t>Abdulmajeed</a:t>
            </a:r>
            <a:r>
              <a:rPr lang="en-US" sz="1800" dirty="0">
                <a:solidFill>
                  <a:srgbClr val="DDE9EC">
                    <a:lumMod val="75000"/>
                  </a:srgbClr>
                </a:solidFill>
              </a:rPr>
              <a:t> </a:t>
            </a:r>
            <a:r>
              <a:rPr lang="en-US" sz="1800" dirty="0" err="1">
                <a:solidFill>
                  <a:srgbClr val="DDE9EC">
                    <a:lumMod val="75000"/>
                  </a:srgbClr>
                </a:solidFill>
              </a:rPr>
              <a:t>Alammar</a:t>
            </a:r>
            <a:endParaRPr lang="en-US" sz="1800" dirty="0">
              <a:solidFill>
                <a:srgbClr val="DDE9EC">
                  <a:lumMod val="75000"/>
                </a:srgbClr>
              </a:solidFill>
            </a:endParaRPr>
          </a:p>
          <a:p>
            <a:pPr fontAlgn="t">
              <a:lnSpc>
                <a:spcPct val="80000"/>
              </a:lnSpc>
              <a:spcBef>
                <a:spcPct val="20000"/>
              </a:spcBef>
            </a:pPr>
            <a:r>
              <a:rPr lang="en-US" sz="1800" dirty="0">
                <a:solidFill>
                  <a:srgbClr val="DDE9EC">
                    <a:lumMod val="75000"/>
                  </a:srgbClr>
                </a:solidFill>
              </a:rPr>
              <a:t>Mohammed </a:t>
            </a:r>
            <a:r>
              <a:rPr lang="en-US" sz="1800" dirty="0" err="1">
                <a:solidFill>
                  <a:srgbClr val="DDE9EC">
                    <a:lumMod val="75000"/>
                  </a:srgbClr>
                </a:solidFill>
              </a:rPr>
              <a:t>Baqais</a:t>
            </a:r>
            <a:endParaRPr lang="en-US" sz="1800" dirty="0">
              <a:solidFill>
                <a:srgbClr val="DDE9EC">
                  <a:lumMod val="75000"/>
                </a:srgbClr>
              </a:solidFill>
            </a:endParaRPr>
          </a:p>
          <a:p>
            <a:pPr fontAlgn="t">
              <a:lnSpc>
                <a:spcPct val="80000"/>
              </a:lnSpc>
              <a:spcBef>
                <a:spcPct val="20000"/>
              </a:spcBef>
            </a:pPr>
            <a:r>
              <a:rPr lang="en-US" sz="1800" dirty="0">
                <a:solidFill>
                  <a:srgbClr val="DDE9EC">
                    <a:lumMod val="75000"/>
                  </a:srgbClr>
                </a:solidFill>
              </a:rPr>
              <a:t>Abdullah </a:t>
            </a:r>
            <a:r>
              <a:rPr lang="en-US" sz="1800" dirty="0" err="1">
                <a:solidFill>
                  <a:srgbClr val="DDE9EC">
                    <a:lumMod val="75000"/>
                  </a:srgbClr>
                </a:solidFill>
              </a:rPr>
              <a:t>Abuamara</a:t>
            </a:r>
            <a:endParaRPr lang="en-US" sz="1800" dirty="0">
              <a:solidFill>
                <a:srgbClr val="DDE9EC">
                  <a:lumMod val="75000"/>
                </a:srgbClr>
              </a:solidFill>
            </a:endParaRPr>
          </a:p>
          <a:p>
            <a:pPr fontAlgn="t">
              <a:lnSpc>
                <a:spcPct val="80000"/>
              </a:lnSpc>
              <a:spcBef>
                <a:spcPct val="20000"/>
              </a:spcBef>
            </a:pPr>
            <a:r>
              <a:rPr lang="en-US" sz="1800" dirty="0" err="1">
                <a:solidFill>
                  <a:srgbClr val="DDE9EC">
                    <a:lumMod val="75000"/>
                  </a:srgbClr>
                </a:solidFill>
              </a:rPr>
              <a:t>Naser</a:t>
            </a:r>
            <a:r>
              <a:rPr lang="en-US" sz="1800" dirty="0">
                <a:solidFill>
                  <a:srgbClr val="DDE9EC">
                    <a:lumMod val="75000"/>
                  </a:srgbClr>
                </a:solidFill>
              </a:rPr>
              <a:t> </a:t>
            </a:r>
            <a:r>
              <a:rPr lang="en-US" sz="1800" dirty="0" err="1">
                <a:solidFill>
                  <a:srgbClr val="DDE9EC">
                    <a:lumMod val="75000"/>
                  </a:srgbClr>
                </a:solidFill>
              </a:rPr>
              <a:t>Abudujain</a:t>
            </a:r>
            <a:r>
              <a:rPr lang="en-US" sz="1800" dirty="0">
                <a:solidFill>
                  <a:srgbClr val="DDE9EC">
                    <a:lumMod val="75000"/>
                  </a:srgbClr>
                </a:solidFill>
              </a:rPr>
              <a:t> </a:t>
            </a:r>
          </a:p>
          <a:p>
            <a:pPr fontAlgn="t">
              <a:lnSpc>
                <a:spcPct val="80000"/>
              </a:lnSpc>
              <a:spcBef>
                <a:spcPct val="20000"/>
              </a:spcBef>
            </a:pPr>
            <a:r>
              <a:rPr lang="en-US" sz="1800" dirty="0">
                <a:solidFill>
                  <a:srgbClr val="DDE9EC">
                    <a:lumMod val="75000"/>
                  </a:srgbClr>
                </a:solidFill>
              </a:rPr>
              <a:t>Hassan </a:t>
            </a:r>
            <a:r>
              <a:rPr lang="en-US" sz="1800" dirty="0" err="1">
                <a:solidFill>
                  <a:srgbClr val="DDE9EC">
                    <a:lumMod val="75000"/>
                  </a:srgbClr>
                </a:solidFill>
              </a:rPr>
              <a:t>Alshammari</a:t>
            </a:r>
            <a:endParaRPr lang="en-US" sz="1800" dirty="0">
              <a:solidFill>
                <a:srgbClr val="DDE9EC">
                  <a:lumMod val="75000"/>
                </a:srgbClr>
              </a:solidFill>
            </a:endParaRPr>
          </a:p>
          <a:p>
            <a:pPr fontAlgn="t">
              <a:lnSpc>
                <a:spcPct val="80000"/>
              </a:lnSpc>
              <a:spcBef>
                <a:spcPct val="20000"/>
              </a:spcBef>
            </a:pPr>
            <a:r>
              <a:rPr lang="en-US" sz="1800" dirty="0">
                <a:solidFill>
                  <a:srgbClr val="DDE9EC">
                    <a:lumMod val="75000"/>
                  </a:srgbClr>
                </a:solidFill>
              </a:rPr>
              <a:t>Abdullatif </a:t>
            </a:r>
            <a:r>
              <a:rPr lang="en-US" sz="1800" dirty="0" err="1">
                <a:solidFill>
                  <a:srgbClr val="DDE9EC">
                    <a:lumMod val="75000"/>
                  </a:srgbClr>
                </a:solidFill>
              </a:rPr>
              <a:t>Alabdullatif</a:t>
            </a:r>
            <a:r>
              <a:rPr lang="en-US" sz="1800" dirty="0">
                <a:solidFill>
                  <a:srgbClr val="DDE9EC">
                    <a:lumMod val="75000"/>
                  </a:srgbClr>
                </a:solidFill>
              </a:rPr>
              <a:t> </a:t>
            </a:r>
          </a:p>
          <a:p>
            <a:pPr fontAlgn="t">
              <a:lnSpc>
                <a:spcPct val="80000"/>
              </a:lnSpc>
              <a:spcBef>
                <a:spcPct val="20000"/>
              </a:spcBef>
            </a:pPr>
            <a:r>
              <a:rPr lang="en-US" sz="1800" dirty="0">
                <a:solidFill>
                  <a:srgbClr val="DDE9EC">
                    <a:lumMod val="75000"/>
                  </a:srgbClr>
                </a:solidFill>
              </a:rPr>
              <a:t>Fahad </a:t>
            </a:r>
            <a:r>
              <a:rPr lang="en-US" sz="1800" dirty="0" err="1">
                <a:solidFill>
                  <a:srgbClr val="DDE9EC">
                    <a:lumMod val="75000"/>
                  </a:srgbClr>
                </a:solidFill>
              </a:rPr>
              <a:t>Alfayez</a:t>
            </a:r>
            <a:r>
              <a:rPr lang="en-US" sz="1800" dirty="0">
                <a:solidFill>
                  <a:srgbClr val="DDE9EC">
                    <a:lumMod val="75000"/>
                  </a:srgbClr>
                </a:solidFill>
              </a:rPr>
              <a:t> </a:t>
            </a:r>
          </a:p>
          <a:p>
            <a:pPr fontAlgn="t">
              <a:lnSpc>
                <a:spcPct val="80000"/>
              </a:lnSpc>
              <a:spcBef>
                <a:spcPct val="20000"/>
              </a:spcBef>
            </a:pPr>
            <a:r>
              <a:rPr lang="en-US" sz="1800" dirty="0">
                <a:solidFill>
                  <a:srgbClr val="DDE9EC">
                    <a:lumMod val="75000"/>
                  </a:srgbClr>
                </a:solidFill>
              </a:rPr>
              <a:t>Waleed </a:t>
            </a:r>
            <a:r>
              <a:rPr lang="en-US" sz="1800" dirty="0" err="1">
                <a:solidFill>
                  <a:srgbClr val="DDE9EC">
                    <a:lumMod val="75000"/>
                  </a:srgbClr>
                </a:solidFill>
              </a:rPr>
              <a:t>Alaskah</a:t>
            </a:r>
            <a:r>
              <a:rPr lang="en-US" sz="1800" dirty="0">
                <a:solidFill>
                  <a:srgbClr val="DDE9EC">
                    <a:lumMod val="75000"/>
                  </a:srgbClr>
                </a:solidFill>
              </a:rPr>
              <a:t> </a:t>
            </a:r>
          </a:p>
          <a:p>
            <a:pPr fontAlgn="t">
              <a:lnSpc>
                <a:spcPct val="80000"/>
              </a:lnSpc>
              <a:spcBef>
                <a:spcPct val="20000"/>
              </a:spcBef>
            </a:pPr>
            <a:r>
              <a:rPr lang="en-US" sz="1800" dirty="0">
                <a:solidFill>
                  <a:srgbClr val="DDE9EC">
                    <a:lumMod val="75000"/>
                  </a:srgbClr>
                </a:solidFill>
              </a:rPr>
              <a:t>Ali </a:t>
            </a:r>
            <a:r>
              <a:rPr lang="en-US" sz="1800" dirty="0" err="1">
                <a:solidFill>
                  <a:srgbClr val="DDE9EC">
                    <a:lumMod val="75000"/>
                  </a:srgbClr>
                </a:solidFill>
              </a:rPr>
              <a:t>Alsubaie</a:t>
            </a:r>
            <a:endParaRPr lang="en-US" sz="1800" dirty="0">
              <a:solidFill>
                <a:srgbClr val="DDE9EC">
                  <a:lumMod val="75000"/>
                </a:srgbClr>
              </a:solidFill>
            </a:endParaRPr>
          </a:p>
          <a:p>
            <a:pPr fontAlgn="t">
              <a:lnSpc>
                <a:spcPct val="80000"/>
              </a:lnSpc>
              <a:spcBef>
                <a:spcPct val="20000"/>
              </a:spcBef>
            </a:pPr>
            <a:r>
              <a:rPr lang="en-US" sz="1800" dirty="0">
                <a:solidFill>
                  <a:srgbClr val="DDE9EC">
                    <a:lumMod val="75000"/>
                  </a:srgbClr>
                </a:solidFill>
              </a:rPr>
              <a:t>Muhammad </a:t>
            </a:r>
            <a:r>
              <a:rPr lang="en-US" sz="1800" dirty="0" err="1">
                <a:solidFill>
                  <a:srgbClr val="DDE9EC">
                    <a:lumMod val="75000"/>
                  </a:srgbClr>
                </a:solidFill>
              </a:rPr>
              <a:t>Almutlaq</a:t>
            </a:r>
            <a:r>
              <a:rPr lang="en-US" sz="1800" dirty="0">
                <a:solidFill>
                  <a:srgbClr val="DDE9EC">
                    <a:lumMod val="75000"/>
                  </a:srgbClr>
                </a:solidFill>
              </a:rPr>
              <a:t> </a:t>
            </a:r>
          </a:p>
          <a:p>
            <a:pPr fontAlgn="t">
              <a:lnSpc>
                <a:spcPct val="80000"/>
              </a:lnSpc>
              <a:spcBef>
                <a:spcPct val="20000"/>
              </a:spcBef>
            </a:pPr>
            <a:r>
              <a:rPr lang="en-US" sz="1800" dirty="0">
                <a:solidFill>
                  <a:srgbClr val="DDE9EC">
                    <a:lumMod val="75000"/>
                  </a:srgbClr>
                </a:solidFill>
              </a:rPr>
              <a:t>Fares </a:t>
            </a:r>
            <a:r>
              <a:rPr lang="en-US" sz="1800">
                <a:solidFill>
                  <a:srgbClr val="DDE9EC">
                    <a:lumMod val="75000"/>
                  </a:srgbClr>
                </a:solidFill>
              </a:rPr>
              <a:t>Alnafeesah</a:t>
            </a:r>
            <a:endParaRPr lang="en-US" sz="1800" dirty="0">
              <a:solidFill>
                <a:srgbClr val="DDE9EC">
                  <a:lumMod val="75000"/>
                </a:srgbClr>
              </a:solidFill>
            </a:endParaRPr>
          </a:p>
        </p:txBody>
      </p:sp>
      <p:sp>
        <p:nvSpPr>
          <p:cNvPr id="15" name="Rectangle 8"/>
          <p:cNvSpPr/>
          <p:nvPr/>
        </p:nvSpPr>
        <p:spPr>
          <a:xfrm>
            <a:off x="697322" y="3008347"/>
            <a:ext cx="2879569" cy="2263174"/>
          </a:xfrm>
          <a:prstGeom prst="rect">
            <a:avLst/>
          </a:prstGeom>
        </p:spPr>
        <p:txBody>
          <a:bodyPr wrap="square" lIns="101590" tIns="50795" rIns="101590" bIns="50795">
            <a:spAutoFit/>
          </a:bodyPr>
          <a:lstStyle/>
          <a:p>
            <a:pPr fontAlgn="t">
              <a:lnSpc>
                <a:spcPct val="80000"/>
              </a:lnSpc>
              <a:spcBef>
                <a:spcPct val="20000"/>
              </a:spcBef>
            </a:pPr>
            <a:r>
              <a:rPr lang="en-US" sz="1800" dirty="0">
                <a:solidFill>
                  <a:srgbClr val="DDE9EC">
                    <a:lumMod val="75000"/>
                  </a:srgbClr>
                </a:solidFill>
              </a:rPr>
              <a:t>Female Members:</a:t>
            </a:r>
          </a:p>
          <a:p>
            <a:pPr fontAlgn="t">
              <a:lnSpc>
                <a:spcPct val="80000"/>
              </a:lnSpc>
              <a:spcBef>
                <a:spcPct val="20000"/>
              </a:spcBef>
            </a:pPr>
            <a:r>
              <a:rPr lang="en-US" sz="1800" dirty="0" err="1">
                <a:solidFill>
                  <a:srgbClr val="DDE9EC">
                    <a:lumMod val="75000"/>
                  </a:srgbClr>
                </a:solidFill>
              </a:rPr>
              <a:t>Aseel</a:t>
            </a:r>
            <a:r>
              <a:rPr lang="en-US" sz="1800" dirty="0">
                <a:solidFill>
                  <a:srgbClr val="DDE9EC">
                    <a:lumMod val="75000"/>
                  </a:srgbClr>
                </a:solidFill>
              </a:rPr>
              <a:t> </a:t>
            </a:r>
            <a:r>
              <a:rPr lang="en-US" sz="1800" dirty="0" err="1">
                <a:solidFill>
                  <a:srgbClr val="DDE9EC">
                    <a:lumMod val="75000"/>
                  </a:srgbClr>
                </a:solidFill>
              </a:rPr>
              <a:t>Alsulimani</a:t>
            </a:r>
            <a:endParaRPr lang="en-US" sz="1800" dirty="0">
              <a:solidFill>
                <a:srgbClr val="DDE9EC">
                  <a:lumMod val="75000"/>
                </a:srgbClr>
              </a:solidFill>
            </a:endParaRPr>
          </a:p>
          <a:p>
            <a:pPr fontAlgn="t">
              <a:lnSpc>
                <a:spcPct val="80000"/>
              </a:lnSpc>
              <a:spcBef>
                <a:spcPct val="20000"/>
              </a:spcBef>
            </a:pPr>
            <a:r>
              <a:rPr lang="en-US" sz="1800" dirty="0" err="1">
                <a:solidFill>
                  <a:srgbClr val="DDE9EC">
                    <a:lumMod val="75000"/>
                  </a:srgbClr>
                </a:solidFill>
              </a:rPr>
              <a:t>Alaa</a:t>
            </a:r>
            <a:r>
              <a:rPr lang="en-US" sz="1800" dirty="0">
                <a:solidFill>
                  <a:srgbClr val="DDE9EC">
                    <a:lumMod val="75000"/>
                  </a:srgbClr>
                </a:solidFill>
              </a:rPr>
              <a:t> </a:t>
            </a:r>
            <a:r>
              <a:rPr lang="en-US" sz="1800" dirty="0" err="1">
                <a:solidFill>
                  <a:srgbClr val="DDE9EC">
                    <a:lumMod val="75000"/>
                  </a:srgbClr>
                </a:solidFill>
              </a:rPr>
              <a:t>alaqeel</a:t>
            </a:r>
            <a:endParaRPr lang="en-US" sz="1800" dirty="0">
              <a:solidFill>
                <a:srgbClr val="DDE9EC">
                  <a:lumMod val="75000"/>
                </a:srgbClr>
              </a:solidFill>
            </a:endParaRPr>
          </a:p>
          <a:p>
            <a:pPr fontAlgn="t">
              <a:lnSpc>
                <a:spcPct val="80000"/>
              </a:lnSpc>
              <a:spcBef>
                <a:spcPct val="20000"/>
              </a:spcBef>
            </a:pPr>
            <a:r>
              <a:rPr lang="en-US" sz="1800" dirty="0" err="1">
                <a:solidFill>
                  <a:srgbClr val="DDE9EC">
                    <a:lumMod val="75000"/>
                  </a:srgbClr>
                </a:solidFill>
              </a:rPr>
              <a:t>Shrooq</a:t>
            </a:r>
            <a:r>
              <a:rPr lang="en-US" sz="1800" dirty="0">
                <a:solidFill>
                  <a:srgbClr val="DDE9EC">
                    <a:lumMod val="75000"/>
                  </a:srgbClr>
                </a:solidFill>
              </a:rPr>
              <a:t> </a:t>
            </a:r>
            <a:r>
              <a:rPr lang="en-US" sz="1800" dirty="0" err="1">
                <a:solidFill>
                  <a:srgbClr val="DDE9EC">
                    <a:lumMod val="75000"/>
                  </a:srgbClr>
                </a:solidFill>
              </a:rPr>
              <a:t>Alsomali</a:t>
            </a:r>
            <a:endParaRPr lang="en-US" sz="1800" dirty="0">
              <a:solidFill>
                <a:srgbClr val="DDE9EC">
                  <a:lumMod val="75000"/>
                </a:srgbClr>
              </a:solidFill>
            </a:endParaRPr>
          </a:p>
          <a:p>
            <a:pPr fontAlgn="t">
              <a:lnSpc>
                <a:spcPct val="80000"/>
              </a:lnSpc>
              <a:spcBef>
                <a:spcPct val="20000"/>
              </a:spcBef>
            </a:pPr>
            <a:r>
              <a:rPr lang="en-US" sz="1800" dirty="0">
                <a:solidFill>
                  <a:srgbClr val="DDE9EC">
                    <a:lumMod val="75000"/>
                  </a:srgbClr>
                </a:solidFill>
              </a:rPr>
              <a:t>Deena </a:t>
            </a:r>
            <a:r>
              <a:rPr lang="en-US" sz="1800" dirty="0" err="1">
                <a:solidFill>
                  <a:srgbClr val="DDE9EC">
                    <a:lumMod val="75000"/>
                  </a:srgbClr>
                </a:solidFill>
              </a:rPr>
              <a:t>Alnowayser</a:t>
            </a:r>
            <a:endParaRPr lang="en-US" sz="1800" dirty="0">
              <a:solidFill>
                <a:srgbClr val="DDE9EC">
                  <a:lumMod val="75000"/>
                </a:srgbClr>
              </a:solidFill>
            </a:endParaRPr>
          </a:p>
          <a:p>
            <a:pPr fontAlgn="t">
              <a:lnSpc>
                <a:spcPct val="80000"/>
              </a:lnSpc>
              <a:spcBef>
                <a:spcPct val="20000"/>
              </a:spcBef>
            </a:pPr>
            <a:r>
              <a:rPr lang="en-US" sz="1800" dirty="0" err="1">
                <a:solidFill>
                  <a:srgbClr val="DDE9EC">
                    <a:lumMod val="75000"/>
                  </a:srgbClr>
                </a:solidFill>
              </a:rPr>
              <a:t>Laila</a:t>
            </a:r>
            <a:r>
              <a:rPr lang="en-US" sz="1800" dirty="0">
                <a:solidFill>
                  <a:srgbClr val="DDE9EC">
                    <a:lumMod val="75000"/>
                  </a:srgbClr>
                </a:solidFill>
              </a:rPr>
              <a:t> </a:t>
            </a:r>
            <a:r>
              <a:rPr lang="en-US" sz="1800" dirty="0" err="1">
                <a:solidFill>
                  <a:srgbClr val="DDE9EC">
                    <a:lumMod val="75000"/>
                  </a:srgbClr>
                </a:solidFill>
              </a:rPr>
              <a:t>Mathkour</a:t>
            </a:r>
            <a:endParaRPr lang="en-US" sz="1800" dirty="0">
              <a:solidFill>
                <a:srgbClr val="DDE9EC">
                  <a:lumMod val="75000"/>
                </a:srgbClr>
              </a:solidFill>
            </a:endParaRPr>
          </a:p>
          <a:p>
            <a:pPr fontAlgn="t">
              <a:lnSpc>
                <a:spcPct val="80000"/>
              </a:lnSpc>
              <a:spcBef>
                <a:spcPct val="20000"/>
              </a:spcBef>
            </a:pPr>
            <a:r>
              <a:rPr lang="en-US" sz="1800" dirty="0" err="1">
                <a:solidFill>
                  <a:srgbClr val="DDE9EC">
                    <a:lumMod val="75000"/>
                  </a:srgbClr>
                </a:solidFill>
              </a:rPr>
              <a:t>Elham</a:t>
            </a:r>
            <a:r>
              <a:rPr lang="en-US" sz="1800" dirty="0">
                <a:solidFill>
                  <a:srgbClr val="DDE9EC">
                    <a:lumMod val="75000"/>
                  </a:srgbClr>
                </a:solidFill>
              </a:rPr>
              <a:t> </a:t>
            </a:r>
            <a:r>
              <a:rPr lang="en-US" sz="1800" dirty="0" err="1">
                <a:solidFill>
                  <a:srgbClr val="DDE9EC">
                    <a:lumMod val="75000"/>
                  </a:srgbClr>
                </a:solidFill>
              </a:rPr>
              <a:t>Alami</a:t>
            </a:r>
            <a:endParaRPr lang="en-US" sz="1800" dirty="0">
              <a:solidFill>
                <a:srgbClr val="DDE9EC">
                  <a:lumMod val="75000"/>
                </a:srgbClr>
              </a:solidFill>
            </a:endParaRPr>
          </a:p>
          <a:p>
            <a:pPr fontAlgn="t">
              <a:lnSpc>
                <a:spcPct val="80000"/>
              </a:lnSpc>
              <a:spcBef>
                <a:spcPct val="20000"/>
              </a:spcBef>
            </a:pPr>
            <a:r>
              <a:rPr lang="en-US" sz="1800" dirty="0" err="1">
                <a:solidFill>
                  <a:srgbClr val="DDE9EC">
                    <a:lumMod val="75000"/>
                  </a:srgbClr>
                </a:solidFill>
              </a:rPr>
              <a:t>Ruba</a:t>
            </a:r>
            <a:r>
              <a:rPr lang="en-US" sz="1800" dirty="0">
                <a:solidFill>
                  <a:srgbClr val="DDE9EC">
                    <a:lumMod val="75000"/>
                  </a:srgbClr>
                </a:solidFill>
              </a:rPr>
              <a:t> </a:t>
            </a:r>
            <a:r>
              <a:rPr lang="en-US" sz="1800" dirty="0" err="1">
                <a:solidFill>
                  <a:srgbClr val="DDE9EC">
                    <a:lumMod val="75000"/>
                  </a:srgbClr>
                </a:solidFill>
              </a:rPr>
              <a:t>Barnawi</a:t>
            </a:r>
            <a:endParaRPr lang="en-US" sz="1800" dirty="0">
              <a:solidFill>
                <a:srgbClr val="DDE9EC">
                  <a:lumMod val="75000"/>
                </a:srgbClr>
              </a:solidFill>
            </a:endParaRPr>
          </a:p>
        </p:txBody>
      </p:sp>
    </p:spTree>
    <p:extLst>
      <p:ext uri="{BB962C8B-B14F-4D97-AF65-F5344CB8AC3E}">
        <p14:creationId xmlns:p14="http://schemas.microsoft.com/office/powerpoint/2010/main" val="228494046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310436" y="1510006"/>
            <a:ext cx="5137295" cy="2069685"/>
          </a:xfrm>
          <a:prstGeom prst="rect">
            <a:avLst/>
          </a:prstGeom>
          <a:noFill/>
          <a:ln w="952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عنوان 1"/>
          <p:cNvSpPr>
            <a:spLocks noGrp="1"/>
          </p:cNvSpPr>
          <p:nvPr>
            <p:ph type="title"/>
          </p:nvPr>
        </p:nvSpPr>
        <p:spPr>
          <a:xfrm>
            <a:off x="477788" y="325000"/>
            <a:ext cx="10969943" cy="914400"/>
          </a:xfrm>
        </p:spPr>
        <p:txBody>
          <a:bodyPr/>
          <a:lstStyle/>
          <a:p>
            <a:r>
              <a:rPr lang="en-US" dirty="0"/>
              <a:t>Events During the Cardiac Cycle	</a:t>
            </a:r>
          </a:p>
        </p:txBody>
      </p:sp>
      <p:sp>
        <p:nvSpPr>
          <p:cNvPr id="3" name="عنصر نائب للنص 2"/>
          <p:cNvSpPr>
            <a:spLocks noGrp="1"/>
          </p:cNvSpPr>
          <p:nvPr>
            <p:ph type="body" idx="1"/>
          </p:nvPr>
        </p:nvSpPr>
        <p:spPr>
          <a:xfrm>
            <a:off x="625821" y="2682512"/>
            <a:ext cx="5325679" cy="803431"/>
          </a:xfrm>
          <a:solidFill>
            <a:schemeClr val="accent4">
              <a:lumMod val="20000"/>
              <a:lumOff val="80000"/>
            </a:schemeClr>
          </a:solidFill>
          <a:ln>
            <a:solidFill>
              <a:schemeClr val="accent4">
                <a:lumMod val="20000"/>
                <a:lumOff val="80000"/>
              </a:schemeClr>
            </a:solidFill>
          </a:ln>
        </p:spPr>
        <p:txBody>
          <a:bodyPr/>
          <a:lstStyle/>
          <a:p>
            <a:pPr algn="ctr"/>
            <a:r>
              <a:rPr lang="en-US" sz="1800" b="0" dirty="0">
                <a:solidFill>
                  <a:schemeClr val="bg1">
                    <a:lumMod val="65000"/>
                  </a:schemeClr>
                </a:solidFill>
              </a:rPr>
              <a:t>There are 5 events that occur during the cardiac cycle:</a:t>
            </a:r>
          </a:p>
          <a:p>
            <a:pPr algn="ctr"/>
            <a:endParaRPr lang="en-US" sz="1800" b="0" dirty="0">
              <a:solidFill>
                <a:schemeClr val="bg1">
                  <a:lumMod val="65000"/>
                </a:schemeClr>
              </a:solidFill>
            </a:endParaRPr>
          </a:p>
        </p:txBody>
      </p:sp>
      <p:sp>
        <p:nvSpPr>
          <p:cNvPr id="5" name="عنصر نائب لرقم الشريحة 4"/>
          <p:cNvSpPr>
            <a:spLocks noGrp="1"/>
          </p:cNvSpPr>
          <p:nvPr>
            <p:ph type="sldNum" sz="quarter" idx="12"/>
          </p:nvPr>
        </p:nvSpPr>
        <p:spPr/>
        <p:txBody>
          <a:bodyPr/>
          <a:lstStyle/>
          <a:p>
            <a:fld id="{4929A69E-7D8F-4515-9605-0315ABD4F316}" type="slidenum">
              <a:rPr lang="en-US" smtClean="0">
                <a:solidFill>
                  <a:srgbClr val="464653"/>
                </a:solidFill>
              </a:rPr>
              <a:pPr/>
              <a:t>7</a:t>
            </a:fld>
            <a:endParaRPr lang="en-US" dirty="0">
              <a:solidFill>
                <a:srgbClr val="464653"/>
              </a:solidFill>
            </a:endParaRPr>
          </a:p>
        </p:txBody>
      </p:sp>
      <p:sp>
        <p:nvSpPr>
          <p:cNvPr id="9" name="مربع نص 8"/>
          <p:cNvSpPr txBox="1"/>
          <p:nvPr/>
        </p:nvSpPr>
        <p:spPr>
          <a:xfrm>
            <a:off x="625821" y="3485943"/>
            <a:ext cx="5325679" cy="2723823"/>
          </a:xfrm>
          <a:prstGeom prst="rect">
            <a:avLst/>
          </a:prstGeom>
          <a:solidFill>
            <a:schemeClr val="accent4">
              <a:lumMod val="20000"/>
              <a:lumOff val="80000"/>
            </a:schemeClr>
          </a:solidFill>
          <a:ln>
            <a:solidFill>
              <a:schemeClr val="accent4">
                <a:lumMod val="20000"/>
                <a:lumOff val="80000"/>
              </a:schemeClr>
            </a:solidFill>
          </a:ln>
        </p:spPr>
        <p:txBody>
          <a:bodyPr wrap="square" rtlCol="0">
            <a:spAutoFit/>
          </a:bodyPr>
          <a:lstStyle/>
          <a:p>
            <a:pPr marL="342900" indent="-342900" algn="just">
              <a:lnSpc>
                <a:spcPct val="150000"/>
              </a:lnSpc>
              <a:buFont typeface="+mj-lt"/>
              <a:buAutoNum type="arabicPeriod"/>
            </a:pPr>
            <a:r>
              <a:rPr lang="en-US" sz="1800" dirty="0"/>
              <a:t>Electrical events (ECG). </a:t>
            </a:r>
          </a:p>
          <a:p>
            <a:pPr marL="342900" indent="-342900" algn="just">
              <a:lnSpc>
                <a:spcPct val="150000"/>
              </a:lnSpc>
              <a:buFont typeface="+mj-lt"/>
              <a:buAutoNum type="arabicPeriod"/>
            </a:pPr>
            <a:r>
              <a:rPr lang="en-US" sz="1800" dirty="0"/>
              <a:t>Mechanical Events (mechanical phases of cardiac cycle). </a:t>
            </a:r>
          </a:p>
          <a:p>
            <a:pPr marL="342900" indent="-342900" algn="just">
              <a:lnSpc>
                <a:spcPct val="150000"/>
              </a:lnSpc>
              <a:buFont typeface="+mj-lt"/>
              <a:buAutoNum type="arabicPeriod"/>
            </a:pPr>
            <a:r>
              <a:rPr lang="en-US" sz="1800" dirty="0"/>
              <a:t>Pressure changes.          </a:t>
            </a:r>
          </a:p>
          <a:p>
            <a:pPr marL="342900" indent="-342900" algn="just">
              <a:lnSpc>
                <a:spcPct val="150000"/>
              </a:lnSpc>
              <a:buFont typeface="+mj-lt"/>
              <a:buAutoNum type="arabicPeriod"/>
            </a:pPr>
            <a:r>
              <a:rPr lang="en-US" sz="1800" dirty="0"/>
              <a:t>Volume changes.     </a:t>
            </a:r>
          </a:p>
          <a:p>
            <a:pPr marL="342900" indent="-342900" algn="just">
              <a:lnSpc>
                <a:spcPct val="150000"/>
              </a:lnSpc>
              <a:buFont typeface="+mj-lt"/>
              <a:buAutoNum type="arabicPeriod"/>
            </a:pPr>
            <a:r>
              <a:rPr lang="en-US" sz="1800" dirty="0"/>
              <a:t>Heart sounds.</a:t>
            </a:r>
          </a:p>
          <a:p>
            <a:pPr marL="342900" indent="-342900" algn="just">
              <a:lnSpc>
                <a:spcPct val="150000"/>
              </a:lnSpc>
              <a:buFont typeface="+mj-lt"/>
              <a:buAutoNum type="arabicPeriod"/>
            </a:pPr>
            <a:endParaRPr lang="en-US" sz="600" dirty="0"/>
          </a:p>
        </p:txBody>
      </p:sp>
      <p:sp>
        <p:nvSpPr>
          <p:cNvPr id="13" name="مربع نص 12"/>
          <p:cNvSpPr txBox="1"/>
          <p:nvPr/>
        </p:nvSpPr>
        <p:spPr>
          <a:xfrm>
            <a:off x="6454452" y="2397428"/>
            <a:ext cx="509881" cy="400110"/>
          </a:xfrm>
          <a:prstGeom prst="rect">
            <a:avLst/>
          </a:prstGeom>
          <a:noFill/>
        </p:spPr>
        <p:txBody>
          <a:bodyPr wrap="square" rtlCol="0">
            <a:spAutoFit/>
          </a:bodyPr>
          <a:lstStyle/>
          <a:p>
            <a:pPr algn="just"/>
            <a:r>
              <a:rPr lang="en-US" dirty="0">
                <a:solidFill>
                  <a:schemeClr val="accent2">
                    <a:lumMod val="75000"/>
                  </a:schemeClr>
                </a:solidFill>
              </a:rPr>
              <a:t>2</a:t>
            </a:r>
          </a:p>
        </p:txBody>
      </p:sp>
      <p:pic>
        <p:nvPicPr>
          <p:cNvPr id="2050" name="Picture 2" descr="C:\Users\Aseel\Desktop\2PNG.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10436" y="3833259"/>
            <a:ext cx="5137295" cy="2232248"/>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625821" y="1510006"/>
            <a:ext cx="5325679" cy="887422"/>
          </a:xfrm>
          <a:prstGeom prst="rect">
            <a:avLst/>
          </a:prstGeom>
          <a:solidFill>
            <a:schemeClr val="accent4">
              <a:lumMod val="20000"/>
              <a:lumOff val="80000"/>
            </a:schemeClr>
          </a:solidFill>
          <a:ln>
            <a:solidFill>
              <a:schemeClr val="accent4">
                <a:lumMod val="20000"/>
                <a:lumOff val="80000"/>
              </a:schemeClr>
            </a:solidFill>
          </a:ln>
        </p:spPr>
        <p:txBody>
          <a:bodyPr wrap="square">
            <a:spAutoFit/>
          </a:bodyPr>
          <a:lstStyle/>
          <a:p>
            <a:pPr marL="12700" marR="428625" algn="just">
              <a:lnSpc>
                <a:spcPts val="3100"/>
              </a:lnSpc>
            </a:pPr>
            <a:r>
              <a:rPr lang="en-US" sz="1800" dirty="0">
                <a:cs typeface="Calibri"/>
              </a:rPr>
              <a:t>Events </a:t>
            </a:r>
            <a:r>
              <a:rPr lang="en-US" sz="1800" spc="-20" dirty="0">
                <a:cs typeface="Calibri"/>
              </a:rPr>
              <a:t>are </a:t>
            </a:r>
            <a:r>
              <a:rPr lang="en-US" sz="1800" spc="20" dirty="0">
                <a:cs typeface="Calibri"/>
              </a:rPr>
              <a:t>the </a:t>
            </a:r>
            <a:r>
              <a:rPr lang="en-US" sz="1800" spc="-15" dirty="0">
                <a:cs typeface="Calibri"/>
              </a:rPr>
              <a:t>same </a:t>
            </a:r>
            <a:r>
              <a:rPr lang="en-US" sz="1800" dirty="0">
                <a:cs typeface="Calibri"/>
              </a:rPr>
              <a:t>in </a:t>
            </a:r>
            <a:r>
              <a:rPr lang="en-US" sz="1800" spc="20" dirty="0">
                <a:cs typeface="Calibri"/>
              </a:rPr>
              <a:t>the </a:t>
            </a:r>
            <a:r>
              <a:rPr lang="en-US" sz="1800" spc="-5" dirty="0">
                <a:cs typeface="Calibri"/>
              </a:rPr>
              <a:t>right </a:t>
            </a:r>
            <a:r>
              <a:rPr lang="en-US" sz="1800" dirty="0">
                <a:cs typeface="Calibri"/>
              </a:rPr>
              <a:t>&amp; left sides </a:t>
            </a:r>
            <a:r>
              <a:rPr lang="en-US" sz="1800" spc="-400" dirty="0">
                <a:cs typeface="Calibri"/>
              </a:rPr>
              <a:t> </a:t>
            </a:r>
            <a:r>
              <a:rPr lang="en-US" sz="1800" spc="10" dirty="0">
                <a:cs typeface="Calibri"/>
              </a:rPr>
              <a:t>of </a:t>
            </a:r>
            <a:r>
              <a:rPr lang="en-US" sz="1800" spc="20" dirty="0">
                <a:cs typeface="Calibri"/>
              </a:rPr>
              <a:t>the </a:t>
            </a:r>
            <a:r>
              <a:rPr lang="en-US" sz="1800" dirty="0">
                <a:cs typeface="Calibri"/>
              </a:rPr>
              <a:t>heart,</a:t>
            </a:r>
            <a:r>
              <a:rPr lang="en-US" sz="1800" spc="-45" dirty="0">
                <a:cs typeface="Calibri"/>
              </a:rPr>
              <a:t>  </a:t>
            </a:r>
            <a:r>
              <a:rPr lang="en-US" sz="1800" spc="20" dirty="0">
                <a:cs typeface="Calibri"/>
              </a:rPr>
              <a:t>but</a:t>
            </a:r>
            <a:r>
              <a:rPr lang="en-US" sz="1800" spc="-65" dirty="0">
                <a:cs typeface="Calibri"/>
              </a:rPr>
              <a:t> </a:t>
            </a:r>
            <a:r>
              <a:rPr lang="en-US" sz="1800" spc="15" dirty="0">
                <a:cs typeface="Calibri"/>
              </a:rPr>
              <a:t>with</a:t>
            </a:r>
            <a:r>
              <a:rPr lang="en-US" sz="1800" spc="-60" dirty="0">
                <a:cs typeface="Calibri"/>
              </a:rPr>
              <a:t> </a:t>
            </a:r>
            <a:r>
              <a:rPr lang="en-US" sz="1800" spc="10" dirty="0">
                <a:cs typeface="Calibri"/>
              </a:rPr>
              <a:t>lower</a:t>
            </a:r>
            <a:r>
              <a:rPr lang="en-US" sz="1800" spc="-100" dirty="0">
                <a:cs typeface="Calibri"/>
              </a:rPr>
              <a:t> </a:t>
            </a:r>
            <a:r>
              <a:rPr lang="en-US" sz="1800" dirty="0">
                <a:cs typeface="Calibri"/>
              </a:rPr>
              <a:t>pressures</a:t>
            </a:r>
            <a:r>
              <a:rPr lang="en-US" sz="1800" spc="-110" dirty="0">
                <a:cs typeface="Calibri"/>
              </a:rPr>
              <a:t> </a:t>
            </a:r>
            <a:r>
              <a:rPr lang="en-US" sz="1800" dirty="0">
                <a:cs typeface="Calibri"/>
              </a:rPr>
              <a:t>in</a:t>
            </a:r>
            <a:r>
              <a:rPr lang="en-US" sz="1800" spc="-60" dirty="0">
                <a:cs typeface="Calibri"/>
              </a:rPr>
              <a:t> </a:t>
            </a:r>
            <a:r>
              <a:rPr lang="en-US" sz="1800" spc="20" dirty="0">
                <a:cs typeface="Calibri"/>
              </a:rPr>
              <a:t>the</a:t>
            </a:r>
            <a:r>
              <a:rPr lang="en-US" sz="1800" spc="-90" dirty="0">
                <a:cs typeface="Calibri"/>
              </a:rPr>
              <a:t> </a:t>
            </a:r>
            <a:r>
              <a:rPr lang="en-US" sz="1800" spc="-5" dirty="0">
                <a:cs typeface="Calibri"/>
              </a:rPr>
              <a:t>right</a:t>
            </a:r>
            <a:r>
              <a:rPr lang="en-US" sz="1800" spc="35" dirty="0">
                <a:cs typeface="Calibri"/>
              </a:rPr>
              <a:t> </a:t>
            </a:r>
            <a:r>
              <a:rPr lang="en-US" sz="1800" dirty="0">
                <a:cs typeface="Calibri"/>
              </a:rPr>
              <a:t>side.</a:t>
            </a:r>
          </a:p>
        </p:txBody>
      </p:sp>
      <p:sp>
        <p:nvSpPr>
          <p:cNvPr id="6" name="Rectangle 5"/>
          <p:cNvSpPr/>
          <p:nvPr/>
        </p:nvSpPr>
        <p:spPr>
          <a:xfrm>
            <a:off x="765053" y="3074487"/>
            <a:ext cx="5149679" cy="369332"/>
          </a:xfrm>
          <a:prstGeom prst="rect">
            <a:avLst/>
          </a:prstGeom>
        </p:spPr>
        <p:txBody>
          <a:bodyPr wrap="none">
            <a:spAutoFit/>
          </a:bodyPr>
          <a:lstStyle/>
          <a:p>
            <a:pPr algn="ctr"/>
            <a:r>
              <a:rPr lang="en-US" altLang="en-US" sz="1800" dirty="0">
                <a:solidFill>
                  <a:schemeClr val="bg2">
                    <a:lumMod val="50000"/>
                  </a:schemeClr>
                </a:solidFill>
              </a:rPr>
              <a:t>(Electrical</a:t>
            </a:r>
            <a:r>
              <a:rPr lang="en-US" altLang="en-US" sz="1800" dirty="0">
                <a:solidFill>
                  <a:srgbClr val="DDE9EC">
                    <a:lumMod val="50000"/>
                  </a:srgbClr>
                </a:solidFill>
              </a:rPr>
              <a:t> events are followed by mechanical events) </a:t>
            </a:r>
          </a:p>
        </p:txBody>
      </p:sp>
      <p:sp>
        <p:nvSpPr>
          <p:cNvPr id="12" name="Rectangle 11"/>
          <p:cNvSpPr/>
          <p:nvPr/>
        </p:nvSpPr>
        <p:spPr>
          <a:xfrm>
            <a:off x="934490" y="5934702"/>
            <a:ext cx="4875053" cy="261610"/>
          </a:xfrm>
          <a:prstGeom prst="rect">
            <a:avLst/>
          </a:prstGeom>
        </p:spPr>
        <p:txBody>
          <a:bodyPr wrap="none">
            <a:spAutoFit/>
          </a:bodyPr>
          <a:lstStyle/>
          <a:p>
            <a:r>
              <a:rPr lang="en-US" sz="1100" dirty="0">
                <a:solidFill>
                  <a:srgbClr val="FF0000"/>
                </a:solidFill>
              </a:rPr>
              <a:t>(only present upon CLOSURE of valves! Opening of valves produces no sounds!)</a:t>
            </a:r>
          </a:p>
        </p:txBody>
      </p:sp>
    </p:spTree>
    <p:extLst>
      <p:ext uri="{BB962C8B-B14F-4D97-AF65-F5344CB8AC3E}">
        <p14:creationId xmlns:p14="http://schemas.microsoft.com/office/powerpoint/2010/main" val="363412456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lide Number Placeholder 2"/>
          <p:cNvSpPr>
            <a:spLocks noGrp="1"/>
          </p:cNvSpPr>
          <p:nvPr>
            <p:ph type="sldNum" sz="quarter" idx="12"/>
          </p:nvPr>
        </p:nvSpPr>
        <p:spPr/>
        <p:txBody>
          <a:bodyPr/>
          <a:lstStyle/>
          <a:p>
            <a:fld id="{4929A69E-7D8F-4515-9605-0315ABD4F316}" type="slidenum">
              <a:rPr lang="en-US" smtClean="0"/>
              <a:pPr/>
              <a:t>8</a:t>
            </a:fld>
            <a:endParaRPr lang="en-US" dirty="0"/>
          </a:p>
        </p:txBody>
      </p:sp>
      <p:sp>
        <p:nvSpPr>
          <p:cNvPr id="12" name="عنوان 1"/>
          <p:cNvSpPr>
            <a:spLocks noGrp="1"/>
          </p:cNvSpPr>
          <p:nvPr>
            <p:ph type="title"/>
          </p:nvPr>
        </p:nvSpPr>
        <p:spPr>
          <a:xfrm>
            <a:off x="549796" y="260648"/>
            <a:ext cx="10969943" cy="914400"/>
          </a:xfrm>
        </p:spPr>
        <p:txBody>
          <a:bodyPr>
            <a:normAutofit/>
          </a:bodyPr>
          <a:lstStyle/>
          <a:p>
            <a:r>
              <a:rPr lang="en-US" sz="3200" dirty="0"/>
              <a:t>Cont.	</a:t>
            </a:r>
          </a:p>
        </p:txBody>
      </p:sp>
      <p:grpSp>
        <p:nvGrpSpPr>
          <p:cNvPr id="17" name="مجموعة 16"/>
          <p:cNvGrpSpPr/>
          <p:nvPr/>
        </p:nvGrpSpPr>
        <p:grpSpPr>
          <a:xfrm>
            <a:off x="1390001" y="980728"/>
            <a:ext cx="9168907" cy="5159598"/>
            <a:chOff x="0" y="1196752"/>
            <a:chExt cx="8902723" cy="5159598"/>
          </a:xfrm>
        </p:grpSpPr>
        <p:graphicFrame>
          <p:nvGraphicFramePr>
            <p:cNvPr id="11" name="Diagram 10"/>
            <p:cNvGraphicFramePr/>
            <p:nvPr>
              <p:extLst>
                <p:ext uri="{D42A27DB-BD31-4B8C-83A1-F6EECF244321}">
                  <p14:modId xmlns:p14="http://schemas.microsoft.com/office/powerpoint/2010/main" val="360840634"/>
                </p:ext>
              </p:extLst>
            </p:nvPr>
          </p:nvGraphicFramePr>
          <p:xfrm>
            <a:off x="0" y="1196752"/>
            <a:ext cx="8902723" cy="515959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cxnSp>
          <p:nvCxnSpPr>
            <p:cNvPr id="27" name="Straight Arrow Connector 26"/>
            <p:cNvCxnSpPr/>
            <p:nvPr/>
          </p:nvCxnSpPr>
          <p:spPr>
            <a:xfrm>
              <a:off x="3358108" y="2060848"/>
              <a:ext cx="504056" cy="0"/>
            </a:xfrm>
            <a:prstGeom prst="straightConnector1">
              <a:avLst/>
            </a:prstGeom>
            <a:ln w="3492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8" name="Straight Arrow Connector 7"/>
            <p:cNvCxnSpPr/>
            <p:nvPr/>
          </p:nvCxnSpPr>
          <p:spPr>
            <a:xfrm>
              <a:off x="4849625" y="2924944"/>
              <a:ext cx="504056" cy="0"/>
            </a:xfrm>
            <a:prstGeom prst="straightConnector1">
              <a:avLst/>
            </a:prstGeom>
            <a:ln w="3492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6" name="Straight Arrow Connector 8"/>
            <p:cNvCxnSpPr/>
            <p:nvPr/>
          </p:nvCxnSpPr>
          <p:spPr>
            <a:xfrm>
              <a:off x="4356298" y="3996315"/>
              <a:ext cx="0" cy="216024"/>
            </a:xfrm>
            <a:prstGeom prst="straightConnector1">
              <a:avLst/>
            </a:prstGeom>
            <a:ln w="34925">
              <a:solidFill>
                <a:schemeClr val="bg1"/>
              </a:solidFill>
              <a:tailEnd type="triangle"/>
            </a:ln>
          </p:spPr>
          <p:style>
            <a:lnRef idx="1">
              <a:schemeClr val="dk1"/>
            </a:lnRef>
            <a:fillRef idx="0">
              <a:schemeClr val="dk1"/>
            </a:fillRef>
            <a:effectRef idx="0">
              <a:schemeClr val="dk1"/>
            </a:effectRef>
            <a:fontRef idx="minor">
              <a:schemeClr val="tx1"/>
            </a:fontRef>
          </p:style>
        </p:cxnSp>
        <p:cxnSp>
          <p:nvCxnSpPr>
            <p:cNvPr id="19" name="رابط مستقيم 18"/>
            <p:cNvCxnSpPr/>
            <p:nvPr/>
          </p:nvCxnSpPr>
          <p:spPr>
            <a:xfrm>
              <a:off x="7894612" y="4293096"/>
              <a:ext cx="0" cy="288032"/>
            </a:xfrm>
            <a:prstGeom prst="line">
              <a:avLst/>
            </a:prstGeom>
            <a:ln w="12700">
              <a:solidFill>
                <a:srgbClr val="92D050"/>
              </a:solidFill>
            </a:ln>
          </p:spPr>
          <p:style>
            <a:lnRef idx="1">
              <a:schemeClr val="accent1"/>
            </a:lnRef>
            <a:fillRef idx="0">
              <a:schemeClr val="accent1"/>
            </a:fillRef>
            <a:effectRef idx="0">
              <a:schemeClr val="accent1"/>
            </a:effectRef>
            <a:fontRef idx="minor">
              <a:schemeClr val="tx1"/>
            </a:fontRef>
          </p:style>
        </p:cxnSp>
        <p:sp>
          <p:nvSpPr>
            <p:cNvPr id="20" name="سهم: لأسفل 19"/>
            <p:cNvSpPr/>
            <p:nvPr/>
          </p:nvSpPr>
          <p:spPr>
            <a:xfrm>
              <a:off x="4257162" y="3212976"/>
              <a:ext cx="109057" cy="360040"/>
            </a:xfrm>
            <a:prstGeom prst="downArrow">
              <a:avLst/>
            </a:prstGeom>
            <a:solidFill>
              <a:schemeClr val="accent4">
                <a:lumMod val="75000"/>
              </a:schemeClr>
            </a:solidFill>
            <a:ln>
              <a:solidFill>
                <a:schemeClr val="accent4">
                  <a:lumMod val="75000"/>
                </a:schemeClr>
              </a:solidFill>
            </a:ln>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US" dirty="0"/>
            </a:p>
          </p:txBody>
        </p:sp>
        <p:sp>
          <p:nvSpPr>
            <p:cNvPr id="21" name="سهم: لأسفل 20"/>
            <p:cNvSpPr/>
            <p:nvPr/>
          </p:nvSpPr>
          <p:spPr>
            <a:xfrm flipH="1">
              <a:off x="4257162" y="2279980"/>
              <a:ext cx="193263" cy="383745"/>
            </a:xfrm>
            <a:prstGeom prst="downArrow">
              <a:avLst/>
            </a:prstGeom>
            <a:solidFill>
              <a:schemeClr val="accent3"/>
            </a:solidFill>
            <a:ln>
              <a:solidFill>
                <a:schemeClr val="accent3"/>
              </a:solidFill>
            </a:ln>
          </p:spPr>
          <p:style>
            <a:lnRef idx="2">
              <a:schemeClr val="accent3">
                <a:hueOff val="0"/>
                <a:satOff val="0"/>
                <a:lumOff val="0"/>
                <a:alphaOff val="0"/>
              </a:schemeClr>
            </a:lnRef>
            <a:fillRef idx="0">
              <a:scrgbClr r="0" g="0" b="0"/>
            </a:fillRef>
            <a:effectRef idx="0">
              <a:schemeClr val="accent2">
                <a:tint val="90000"/>
                <a:hueOff val="0"/>
                <a:satOff val="0"/>
                <a:lumOff val="0"/>
                <a:alphaOff val="0"/>
              </a:schemeClr>
            </a:effectRef>
            <a:fontRef idx="minor">
              <a:schemeClr val="tx1">
                <a:hueOff val="0"/>
                <a:satOff val="0"/>
                <a:lumOff val="0"/>
                <a:alphaOff val="0"/>
              </a:schemeClr>
            </a:fontRef>
          </p:style>
          <p:txBody>
            <a:bodyPr/>
            <a:lstStyle/>
            <a:p>
              <a:endParaRPr lang="en-US" dirty="0"/>
            </a:p>
          </p:txBody>
        </p:sp>
      </p:grpSp>
      <p:cxnSp>
        <p:nvCxnSpPr>
          <p:cNvPr id="15" name="Straight Arrow Connector 8"/>
          <p:cNvCxnSpPr/>
          <p:nvPr/>
        </p:nvCxnSpPr>
        <p:spPr>
          <a:xfrm>
            <a:off x="5886767" y="4440654"/>
            <a:ext cx="0" cy="648072"/>
          </a:xfrm>
          <a:prstGeom prst="straightConnector1">
            <a:avLst/>
          </a:prstGeom>
          <a:ln w="57150">
            <a:solidFill>
              <a:schemeClr val="accent3">
                <a:lumMod val="60000"/>
                <a:lumOff val="40000"/>
              </a:schemeClr>
            </a:solidFill>
            <a:tailEnd type="triangle"/>
          </a:ln>
        </p:spPr>
        <p:style>
          <a:lnRef idx="1">
            <a:schemeClr val="dk1"/>
          </a:lnRef>
          <a:fillRef idx="0">
            <a:schemeClr val="dk1"/>
          </a:fillRef>
          <a:effectRef idx="0">
            <a:schemeClr val="dk1"/>
          </a:effectRef>
          <a:fontRef idx="minor">
            <a:schemeClr val="tx1"/>
          </a:fontRef>
        </p:style>
      </p:cxnSp>
      <p:grpSp>
        <p:nvGrpSpPr>
          <p:cNvPr id="18" name="Group 17"/>
          <p:cNvGrpSpPr/>
          <p:nvPr/>
        </p:nvGrpSpPr>
        <p:grpSpPr>
          <a:xfrm>
            <a:off x="8880132" y="5263071"/>
            <a:ext cx="1296477" cy="656651"/>
            <a:chOff x="7144332" y="4608513"/>
            <a:chExt cx="1758390" cy="382762"/>
          </a:xfrm>
        </p:grpSpPr>
        <p:sp>
          <p:nvSpPr>
            <p:cNvPr id="22" name="Rectangle 21"/>
            <p:cNvSpPr/>
            <p:nvPr/>
          </p:nvSpPr>
          <p:spPr>
            <a:xfrm>
              <a:off x="7144332" y="4608513"/>
              <a:ext cx="1758390" cy="382762"/>
            </a:xfrm>
            <a:prstGeom prst="rect">
              <a:avLst/>
            </a:prstGeom>
          </p:spPr>
          <p:style>
            <a:lnRef idx="2">
              <a:schemeClr val="accent2">
                <a:hueOff val="-8543487"/>
                <a:satOff val="24962"/>
                <a:lumOff val="-4706"/>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5" name="Rectangle 24"/>
            <p:cNvSpPr/>
            <p:nvPr/>
          </p:nvSpPr>
          <p:spPr>
            <a:xfrm>
              <a:off x="7144332" y="4608513"/>
              <a:ext cx="1758390" cy="382762"/>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5400" tIns="6350" rIns="25400" bIns="6350" numCol="1" spcCol="1270" anchor="ctr" anchorCtr="0">
              <a:noAutofit/>
            </a:bodyPr>
            <a:lstStyle/>
            <a:p>
              <a:pPr lvl="0" algn="ctr" defTabSz="444500" rtl="1">
                <a:lnSpc>
                  <a:spcPct val="90000"/>
                </a:lnSpc>
                <a:spcBef>
                  <a:spcPct val="0"/>
                </a:spcBef>
                <a:spcAft>
                  <a:spcPct val="35000"/>
                </a:spcAft>
              </a:pPr>
              <a:r>
                <a:rPr lang="ar-SA" sz="1050" dirty="0">
                  <a:solidFill>
                    <a:schemeClr val="bg2">
                      <a:lumMod val="50000"/>
                    </a:schemeClr>
                  </a:solidFill>
                </a:rPr>
                <a:t>يمكننا نكشف </a:t>
              </a:r>
              <a:r>
                <a:rPr lang="en-US" sz="1050" dirty="0">
                  <a:solidFill>
                    <a:schemeClr val="bg2">
                      <a:lumMod val="50000"/>
                    </a:schemeClr>
                  </a:solidFill>
                </a:rPr>
                <a:t>change in pressure  right atrium from right atrium </a:t>
              </a:r>
              <a:endParaRPr lang="ar-SA" sz="1050" dirty="0">
                <a:solidFill>
                  <a:schemeClr val="bg2">
                    <a:lumMod val="50000"/>
                  </a:schemeClr>
                </a:solidFill>
              </a:endParaRPr>
            </a:p>
          </p:txBody>
        </p:sp>
      </p:grpSp>
      <p:grpSp>
        <p:nvGrpSpPr>
          <p:cNvPr id="26" name="Group 25"/>
          <p:cNvGrpSpPr/>
          <p:nvPr/>
        </p:nvGrpSpPr>
        <p:grpSpPr>
          <a:xfrm>
            <a:off x="5347089" y="4406639"/>
            <a:ext cx="1214760" cy="419795"/>
            <a:chOff x="3899914" y="3384376"/>
            <a:chExt cx="1214760" cy="419795"/>
          </a:xfrm>
        </p:grpSpPr>
        <p:sp>
          <p:nvSpPr>
            <p:cNvPr id="28" name="Rectangle 27"/>
            <p:cNvSpPr/>
            <p:nvPr/>
          </p:nvSpPr>
          <p:spPr>
            <a:xfrm>
              <a:off x="3899914" y="3384376"/>
              <a:ext cx="1214760" cy="419795"/>
            </a:xfrm>
            <a:prstGeom prst="rect">
              <a:avLst/>
            </a:prstGeom>
          </p:spPr>
          <p:style>
            <a:lnRef idx="2">
              <a:schemeClr val="accent2">
                <a:hueOff val="-3661494"/>
                <a:satOff val="10698"/>
                <a:lumOff val="-2017"/>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sp>
        <p:sp>
          <p:nvSpPr>
            <p:cNvPr id="29" name="Rectangle 28"/>
            <p:cNvSpPr/>
            <p:nvPr/>
          </p:nvSpPr>
          <p:spPr>
            <a:xfrm>
              <a:off x="3899914" y="3384376"/>
              <a:ext cx="1214760" cy="419795"/>
            </a:xfrm>
            <a:prstGeom prst="rect">
              <a:avLst/>
            </a:prstGeom>
          </p:spPr>
          <p:style>
            <a:lnRef idx="0">
              <a:scrgbClr r="0" g="0" b="0"/>
            </a:lnRef>
            <a:fillRef idx="0">
              <a:scrgbClr r="0" g="0" b="0"/>
            </a:fillRef>
            <a:effectRef idx="0">
              <a:scrgbClr r="0" g="0" b="0"/>
            </a:effectRef>
            <a:fontRef idx="minor">
              <a:schemeClr val="dk1">
                <a:hueOff val="0"/>
                <a:satOff val="0"/>
                <a:lumOff val="0"/>
                <a:alphaOff val="0"/>
              </a:schemeClr>
            </a:fontRef>
          </p:style>
          <p:txBody>
            <a:bodyPr spcFirstLastPara="0" vert="horz" wrap="square" lIns="27940" tIns="6985" rIns="27940" bIns="6985" numCol="1" spcCol="1270" anchor="ctr" anchorCtr="0">
              <a:noAutofit/>
            </a:bodyPr>
            <a:lstStyle/>
            <a:p>
              <a:pPr lvl="0" algn="ctr" defTabSz="466725" rtl="1">
                <a:lnSpc>
                  <a:spcPct val="90000"/>
                </a:lnSpc>
                <a:spcBef>
                  <a:spcPct val="0"/>
                </a:spcBef>
                <a:spcAft>
                  <a:spcPct val="35000"/>
                </a:spcAft>
              </a:pPr>
              <a:r>
                <a:rPr lang="ar-SA" sz="1050" dirty="0">
                  <a:solidFill>
                    <a:schemeClr val="bg2">
                      <a:lumMod val="50000"/>
                    </a:schemeClr>
                  </a:solidFill>
                </a:rPr>
                <a:t>عندما تغلق </a:t>
              </a:r>
              <a:r>
                <a:rPr lang="en-US" sz="1050" dirty="0">
                  <a:solidFill>
                    <a:schemeClr val="bg2">
                      <a:lumMod val="50000"/>
                    </a:schemeClr>
                  </a:solidFill>
                </a:rPr>
                <a:t> valve </a:t>
              </a:r>
              <a:r>
                <a:rPr lang="ar-SA" sz="1050" dirty="0">
                  <a:solidFill>
                    <a:schemeClr val="bg2">
                      <a:lumMod val="50000"/>
                    </a:schemeClr>
                  </a:solidFill>
                </a:rPr>
                <a:t>يظهر صوت القلب </a:t>
              </a:r>
            </a:p>
          </p:txBody>
        </p:sp>
      </p:grpSp>
    </p:spTree>
    <p:extLst>
      <p:ext uri="{BB962C8B-B14F-4D97-AF65-F5344CB8AC3E}">
        <p14:creationId xmlns:p14="http://schemas.microsoft.com/office/powerpoint/2010/main" val="111831683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 of Ventricular Volumes </a:t>
            </a:r>
            <a:endParaRPr lang="ar-SA" dirty="0"/>
          </a:p>
        </p:txBody>
      </p:sp>
      <p:sp>
        <p:nvSpPr>
          <p:cNvPr id="3" name="Slide Number Placeholder 2"/>
          <p:cNvSpPr>
            <a:spLocks noGrp="1"/>
          </p:cNvSpPr>
          <p:nvPr>
            <p:ph type="sldNum" sz="quarter" idx="12"/>
          </p:nvPr>
        </p:nvSpPr>
        <p:spPr/>
        <p:txBody>
          <a:bodyPr/>
          <a:lstStyle/>
          <a:p>
            <a:fld id="{4929A69E-7D8F-4515-9605-0315ABD4F316}" type="slidenum">
              <a:rPr lang="en-US" smtClean="0">
                <a:solidFill>
                  <a:srgbClr val="464653"/>
                </a:solidFill>
              </a:rPr>
              <a:pPr/>
              <a:t>9</a:t>
            </a:fld>
            <a:endParaRPr lang="en-US" dirty="0">
              <a:solidFill>
                <a:srgbClr val="464653"/>
              </a:solidFill>
            </a:endParaRPr>
          </a:p>
        </p:txBody>
      </p:sp>
      <p:graphicFrame>
        <p:nvGraphicFramePr>
          <p:cNvPr id="5" name="Diagram 4"/>
          <p:cNvGraphicFramePr/>
          <p:nvPr>
            <p:extLst>
              <p:ext uri="{D42A27DB-BD31-4B8C-83A1-F6EECF244321}">
                <p14:modId xmlns:p14="http://schemas.microsoft.com/office/powerpoint/2010/main" val="1281932146"/>
              </p:ext>
            </p:extLst>
          </p:nvPr>
        </p:nvGraphicFramePr>
        <p:xfrm>
          <a:off x="526321" y="1251261"/>
          <a:ext cx="8005244" cy="4967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TextBox 6"/>
          <p:cNvSpPr txBox="1"/>
          <p:nvPr/>
        </p:nvSpPr>
        <p:spPr>
          <a:xfrm>
            <a:off x="4655283" y="4453063"/>
            <a:ext cx="3959409" cy="307697"/>
          </a:xfrm>
          <a:prstGeom prst="rect">
            <a:avLst/>
          </a:prstGeom>
          <a:noFill/>
        </p:spPr>
        <p:txBody>
          <a:bodyPr wrap="square" rtlCol="0">
            <a:spAutoFit/>
          </a:bodyPr>
          <a:lstStyle/>
          <a:p>
            <a:pPr algn="r" rtl="1"/>
            <a:r>
              <a:rPr lang="en-US" sz="1400" dirty="0">
                <a:solidFill>
                  <a:schemeClr val="bg1">
                    <a:lumMod val="65000"/>
                  </a:schemeClr>
                </a:solidFill>
              </a:rPr>
              <a:t>EF </a:t>
            </a:r>
            <a:r>
              <a:rPr lang="ar-SA" sz="1400" dirty="0">
                <a:solidFill>
                  <a:schemeClr val="bg1">
                    <a:lumMod val="65000"/>
                  </a:schemeClr>
                </a:solidFill>
              </a:rPr>
              <a:t> عبارة عن نسبة الدم اللي طلع من القلب في النبضة الواحدة </a:t>
            </a:r>
            <a:endParaRPr lang="en-US" sz="1400" dirty="0">
              <a:solidFill>
                <a:schemeClr val="bg1">
                  <a:lumMod val="65000"/>
                </a:schemeClr>
              </a:solidFill>
            </a:endParaRPr>
          </a:p>
        </p:txBody>
      </p:sp>
      <p:sp>
        <p:nvSpPr>
          <p:cNvPr id="8" name="TextBox 7"/>
          <p:cNvSpPr txBox="1"/>
          <p:nvPr/>
        </p:nvSpPr>
        <p:spPr>
          <a:xfrm>
            <a:off x="5374332" y="4755862"/>
            <a:ext cx="3240360" cy="461665"/>
          </a:xfrm>
          <a:prstGeom prst="rect">
            <a:avLst/>
          </a:prstGeom>
          <a:noFill/>
        </p:spPr>
        <p:txBody>
          <a:bodyPr wrap="square" rtlCol="0">
            <a:spAutoFit/>
          </a:bodyPr>
          <a:lstStyle/>
          <a:p>
            <a:r>
              <a:rPr lang="en-US" sz="1200" dirty="0">
                <a:solidFill>
                  <a:schemeClr val="bg1">
                    <a:lumMod val="65000"/>
                  </a:schemeClr>
                </a:solidFill>
              </a:rPr>
              <a:t>Example: in patient with heart failure EF will be less than 65% because the heart fail to pump SV.</a:t>
            </a:r>
          </a:p>
        </p:txBody>
      </p:sp>
      <p:pic>
        <p:nvPicPr>
          <p:cNvPr id="17" name="Picture 2" descr="gr1lf1215b_a"/>
          <p:cNvPicPr>
            <a:picLocks noGrp="1" noChangeAspect="1" noChangeArrowheads="1"/>
          </p:cNvPicPr>
          <p:nvPr>
            <p:ph sz="quarter" idx="1"/>
          </p:nvPr>
        </p:nvPicPr>
        <p:blipFill>
          <a:blip r:embed="rId8" cstate="print">
            <a:extLst>
              <a:ext uri="{28A0092B-C50C-407E-A947-70E740481C1C}">
                <a14:useLocalDpi xmlns:a14="http://schemas.microsoft.com/office/drawing/2010/main" val="0"/>
              </a:ext>
            </a:extLst>
          </a:blip>
          <a:srcRect/>
          <a:stretch>
            <a:fillRect/>
          </a:stretch>
        </p:blipFill>
        <p:spPr bwMode="auto">
          <a:xfrm>
            <a:off x="9046740" y="1507718"/>
            <a:ext cx="2806756" cy="445435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5"/>
          <p:cNvSpPr txBox="1">
            <a:spLocks noChangeArrowheads="1"/>
          </p:cNvSpPr>
          <p:nvPr/>
        </p:nvSpPr>
        <p:spPr bwMode="auto">
          <a:xfrm>
            <a:off x="8806153" y="3506427"/>
            <a:ext cx="1104683"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folHlink"/>
                </a:solidFill>
                <a:latin typeface="Times New Roman" panose="02020603050405020304" pitchFamily="18" charset="0"/>
              </a:defRPr>
            </a:lvl1pPr>
            <a:lvl2pPr marL="742950" indent="-285750">
              <a:defRPr sz="2000">
                <a:solidFill>
                  <a:schemeClr val="folHlink"/>
                </a:solidFill>
                <a:latin typeface="Times New Roman" panose="02020603050405020304" pitchFamily="18" charset="0"/>
              </a:defRPr>
            </a:lvl2pPr>
            <a:lvl3pPr marL="1143000" indent="-228600">
              <a:defRPr sz="2000">
                <a:solidFill>
                  <a:schemeClr val="folHlink"/>
                </a:solidFill>
                <a:latin typeface="Times New Roman" panose="02020603050405020304" pitchFamily="18" charset="0"/>
              </a:defRPr>
            </a:lvl3pPr>
            <a:lvl4pPr marL="1600200" indent="-228600">
              <a:defRPr sz="2000">
                <a:solidFill>
                  <a:schemeClr val="folHlink"/>
                </a:solidFill>
                <a:latin typeface="Times New Roman" panose="02020603050405020304" pitchFamily="18" charset="0"/>
              </a:defRPr>
            </a:lvl4pPr>
            <a:lvl5pPr marL="2057400" indent="-228600">
              <a:defRPr sz="2000">
                <a:solidFill>
                  <a:schemeClr val="folHlink"/>
                </a:solidFill>
                <a:latin typeface="Times New Roman" panose="02020603050405020304" pitchFamily="18" charset="0"/>
              </a:defRPr>
            </a:lvl5pPr>
            <a:lvl6pPr marL="2514600" indent="-228600" eaLnBrk="0" fontAlgn="base" hangingPunct="0">
              <a:spcBef>
                <a:spcPct val="0"/>
              </a:spcBef>
              <a:spcAft>
                <a:spcPct val="0"/>
              </a:spcAft>
              <a:defRPr sz="2000">
                <a:solidFill>
                  <a:schemeClr val="folHlink"/>
                </a:solidFill>
                <a:latin typeface="Times New Roman" panose="02020603050405020304" pitchFamily="18" charset="0"/>
              </a:defRPr>
            </a:lvl6pPr>
            <a:lvl7pPr marL="2971800" indent="-228600" eaLnBrk="0" fontAlgn="base" hangingPunct="0">
              <a:spcBef>
                <a:spcPct val="0"/>
              </a:spcBef>
              <a:spcAft>
                <a:spcPct val="0"/>
              </a:spcAft>
              <a:defRPr sz="2000">
                <a:solidFill>
                  <a:schemeClr val="folHlink"/>
                </a:solidFill>
                <a:latin typeface="Times New Roman" panose="02020603050405020304" pitchFamily="18" charset="0"/>
              </a:defRPr>
            </a:lvl7pPr>
            <a:lvl8pPr marL="3429000" indent="-228600" eaLnBrk="0" fontAlgn="base" hangingPunct="0">
              <a:spcBef>
                <a:spcPct val="0"/>
              </a:spcBef>
              <a:spcAft>
                <a:spcPct val="0"/>
              </a:spcAft>
              <a:defRPr sz="2000">
                <a:solidFill>
                  <a:schemeClr val="folHlink"/>
                </a:solidFill>
                <a:latin typeface="Times New Roman" panose="02020603050405020304" pitchFamily="18" charset="0"/>
              </a:defRPr>
            </a:lvl8pPr>
            <a:lvl9pPr marL="3886200" indent="-228600" eaLnBrk="0" fontAlgn="base" hangingPunct="0">
              <a:spcBef>
                <a:spcPct val="0"/>
              </a:spcBef>
              <a:spcAft>
                <a:spcPct val="0"/>
              </a:spcAft>
              <a:defRPr sz="2000">
                <a:solidFill>
                  <a:schemeClr val="folHlink"/>
                </a:solidFill>
                <a:latin typeface="Times New Roman" panose="02020603050405020304" pitchFamily="18" charset="0"/>
              </a:defRPr>
            </a:lvl9pPr>
          </a:lstStyle>
          <a:p>
            <a:pPr eaLnBrk="1" hangingPunct="1"/>
            <a:r>
              <a:rPr lang="en-US" altLang="en-US" sz="1100" b="1" spc="60" dirty="0">
                <a:solidFill>
                  <a:schemeClr val="tx1"/>
                </a:solidFill>
                <a:latin typeface="+mn-lt"/>
                <a:cs typeface="Calibri"/>
              </a:rPr>
              <a:t>EDV</a:t>
            </a:r>
          </a:p>
        </p:txBody>
      </p:sp>
      <p:sp>
        <p:nvSpPr>
          <p:cNvPr id="19" name="Line 13"/>
          <p:cNvSpPr>
            <a:spLocks noChangeShapeType="1"/>
          </p:cNvSpPr>
          <p:nvPr/>
        </p:nvSpPr>
        <p:spPr bwMode="auto">
          <a:xfrm>
            <a:off x="9358495" y="3921017"/>
            <a:ext cx="322977" cy="0"/>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99" dirty="0">
              <a:latin typeface="Calibri" panose="020F0502020204030204" pitchFamily="34" charset="0"/>
            </a:endParaRPr>
          </a:p>
        </p:txBody>
      </p:sp>
      <p:sp>
        <p:nvSpPr>
          <p:cNvPr id="20" name="Line 14"/>
          <p:cNvSpPr>
            <a:spLocks noChangeShapeType="1"/>
          </p:cNvSpPr>
          <p:nvPr/>
        </p:nvSpPr>
        <p:spPr bwMode="auto">
          <a:xfrm>
            <a:off x="9332065" y="4696720"/>
            <a:ext cx="349407" cy="11749"/>
          </a:xfrm>
          <a:prstGeom prst="line">
            <a:avLst/>
          </a:prstGeom>
          <a:noFill/>
          <a:ln w="5715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n-US" sz="1999" dirty="0">
              <a:latin typeface="Calibri" panose="020F0502020204030204" pitchFamily="34" charset="0"/>
            </a:endParaRPr>
          </a:p>
        </p:txBody>
      </p:sp>
      <p:sp>
        <p:nvSpPr>
          <p:cNvPr id="21" name="Text Box 6"/>
          <p:cNvSpPr txBox="1">
            <a:spLocks noChangeArrowheads="1"/>
          </p:cNvSpPr>
          <p:nvPr/>
        </p:nvSpPr>
        <p:spPr bwMode="auto">
          <a:xfrm>
            <a:off x="8855488" y="4301599"/>
            <a:ext cx="600642" cy="2616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000">
                <a:solidFill>
                  <a:schemeClr val="folHlink"/>
                </a:solidFill>
                <a:latin typeface="Times New Roman" panose="02020603050405020304" pitchFamily="18" charset="0"/>
              </a:defRPr>
            </a:lvl1pPr>
            <a:lvl2pPr marL="742950" indent="-285750">
              <a:defRPr sz="2000">
                <a:solidFill>
                  <a:schemeClr val="folHlink"/>
                </a:solidFill>
                <a:latin typeface="Times New Roman" panose="02020603050405020304" pitchFamily="18" charset="0"/>
              </a:defRPr>
            </a:lvl2pPr>
            <a:lvl3pPr marL="1143000" indent="-228600">
              <a:defRPr sz="2000">
                <a:solidFill>
                  <a:schemeClr val="folHlink"/>
                </a:solidFill>
                <a:latin typeface="Times New Roman" panose="02020603050405020304" pitchFamily="18" charset="0"/>
              </a:defRPr>
            </a:lvl3pPr>
            <a:lvl4pPr marL="1600200" indent="-228600">
              <a:defRPr sz="2000">
                <a:solidFill>
                  <a:schemeClr val="folHlink"/>
                </a:solidFill>
                <a:latin typeface="Times New Roman" panose="02020603050405020304" pitchFamily="18" charset="0"/>
              </a:defRPr>
            </a:lvl4pPr>
            <a:lvl5pPr marL="2057400" indent="-228600">
              <a:defRPr sz="2000">
                <a:solidFill>
                  <a:schemeClr val="folHlink"/>
                </a:solidFill>
                <a:latin typeface="Times New Roman" panose="02020603050405020304" pitchFamily="18" charset="0"/>
              </a:defRPr>
            </a:lvl5pPr>
            <a:lvl6pPr marL="2514600" indent="-228600" eaLnBrk="0" fontAlgn="base" hangingPunct="0">
              <a:spcBef>
                <a:spcPct val="0"/>
              </a:spcBef>
              <a:spcAft>
                <a:spcPct val="0"/>
              </a:spcAft>
              <a:defRPr sz="2000">
                <a:solidFill>
                  <a:schemeClr val="folHlink"/>
                </a:solidFill>
                <a:latin typeface="Times New Roman" panose="02020603050405020304" pitchFamily="18" charset="0"/>
              </a:defRPr>
            </a:lvl6pPr>
            <a:lvl7pPr marL="2971800" indent="-228600" eaLnBrk="0" fontAlgn="base" hangingPunct="0">
              <a:spcBef>
                <a:spcPct val="0"/>
              </a:spcBef>
              <a:spcAft>
                <a:spcPct val="0"/>
              </a:spcAft>
              <a:defRPr sz="2000">
                <a:solidFill>
                  <a:schemeClr val="folHlink"/>
                </a:solidFill>
                <a:latin typeface="Times New Roman" panose="02020603050405020304" pitchFamily="18" charset="0"/>
              </a:defRPr>
            </a:lvl7pPr>
            <a:lvl8pPr marL="3429000" indent="-228600" eaLnBrk="0" fontAlgn="base" hangingPunct="0">
              <a:spcBef>
                <a:spcPct val="0"/>
              </a:spcBef>
              <a:spcAft>
                <a:spcPct val="0"/>
              </a:spcAft>
              <a:defRPr sz="2000">
                <a:solidFill>
                  <a:schemeClr val="folHlink"/>
                </a:solidFill>
                <a:latin typeface="Times New Roman" panose="02020603050405020304" pitchFamily="18" charset="0"/>
              </a:defRPr>
            </a:lvl8pPr>
            <a:lvl9pPr marL="3886200" indent="-228600" eaLnBrk="0" fontAlgn="base" hangingPunct="0">
              <a:spcBef>
                <a:spcPct val="0"/>
              </a:spcBef>
              <a:spcAft>
                <a:spcPct val="0"/>
              </a:spcAft>
              <a:defRPr sz="2000">
                <a:solidFill>
                  <a:schemeClr val="folHlink"/>
                </a:solidFill>
                <a:latin typeface="Times New Roman" panose="02020603050405020304" pitchFamily="18" charset="0"/>
              </a:defRPr>
            </a:lvl9pPr>
          </a:lstStyle>
          <a:p>
            <a:r>
              <a:rPr lang="en-US" altLang="en-US" sz="1100" b="1" spc="60" dirty="0">
                <a:solidFill>
                  <a:schemeClr val="tx1"/>
                </a:solidFill>
                <a:latin typeface="+mn-lt"/>
                <a:cs typeface="Calibri"/>
              </a:rPr>
              <a:t>ESV</a:t>
            </a:r>
          </a:p>
        </p:txBody>
      </p:sp>
      <p:sp>
        <p:nvSpPr>
          <p:cNvPr id="22" name="Text Box 15"/>
          <p:cNvSpPr txBox="1">
            <a:spLocks noChangeArrowheads="1"/>
          </p:cNvSpPr>
          <p:nvPr/>
        </p:nvSpPr>
        <p:spPr bwMode="auto">
          <a:xfrm>
            <a:off x="8556269" y="3777261"/>
            <a:ext cx="861133"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folHlink"/>
                </a:solidFill>
                <a:latin typeface="Times New Roman" panose="02020603050405020304" pitchFamily="18" charset="0"/>
              </a:defRPr>
            </a:lvl1pPr>
            <a:lvl2pPr marL="742950" indent="-285750">
              <a:defRPr sz="2000">
                <a:solidFill>
                  <a:schemeClr val="folHlink"/>
                </a:solidFill>
                <a:latin typeface="Times New Roman" panose="02020603050405020304" pitchFamily="18" charset="0"/>
              </a:defRPr>
            </a:lvl2pPr>
            <a:lvl3pPr marL="1143000" indent="-228600">
              <a:defRPr sz="2000">
                <a:solidFill>
                  <a:schemeClr val="folHlink"/>
                </a:solidFill>
                <a:latin typeface="Times New Roman" panose="02020603050405020304" pitchFamily="18" charset="0"/>
              </a:defRPr>
            </a:lvl3pPr>
            <a:lvl4pPr marL="1600200" indent="-228600">
              <a:defRPr sz="2000">
                <a:solidFill>
                  <a:schemeClr val="folHlink"/>
                </a:solidFill>
                <a:latin typeface="Times New Roman" panose="02020603050405020304" pitchFamily="18" charset="0"/>
              </a:defRPr>
            </a:lvl4pPr>
            <a:lvl5pPr marL="2057400" indent="-228600">
              <a:defRPr sz="2000">
                <a:solidFill>
                  <a:schemeClr val="folHlink"/>
                </a:solidFill>
                <a:latin typeface="Times New Roman" panose="02020603050405020304" pitchFamily="18" charset="0"/>
              </a:defRPr>
            </a:lvl5pPr>
            <a:lvl6pPr marL="2514600" indent="-228600" eaLnBrk="0" fontAlgn="base" hangingPunct="0">
              <a:spcBef>
                <a:spcPct val="0"/>
              </a:spcBef>
              <a:spcAft>
                <a:spcPct val="0"/>
              </a:spcAft>
              <a:defRPr sz="2000">
                <a:solidFill>
                  <a:schemeClr val="folHlink"/>
                </a:solidFill>
                <a:latin typeface="Times New Roman" panose="02020603050405020304" pitchFamily="18" charset="0"/>
              </a:defRPr>
            </a:lvl6pPr>
            <a:lvl7pPr marL="2971800" indent="-228600" eaLnBrk="0" fontAlgn="base" hangingPunct="0">
              <a:spcBef>
                <a:spcPct val="0"/>
              </a:spcBef>
              <a:spcAft>
                <a:spcPct val="0"/>
              </a:spcAft>
              <a:defRPr sz="2000">
                <a:solidFill>
                  <a:schemeClr val="folHlink"/>
                </a:solidFill>
                <a:latin typeface="Times New Roman" panose="02020603050405020304" pitchFamily="18" charset="0"/>
              </a:defRPr>
            </a:lvl7pPr>
            <a:lvl8pPr marL="3429000" indent="-228600" eaLnBrk="0" fontAlgn="base" hangingPunct="0">
              <a:spcBef>
                <a:spcPct val="0"/>
              </a:spcBef>
              <a:spcAft>
                <a:spcPct val="0"/>
              </a:spcAft>
              <a:defRPr sz="2000">
                <a:solidFill>
                  <a:schemeClr val="folHlink"/>
                </a:solidFill>
                <a:latin typeface="Times New Roman" panose="02020603050405020304" pitchFamily="18" charset="0"/>
              </a:defRPr>
            </a:lvl8pPr>
            <a:lvl9pPr marL="3886200" indent="-228600" eaLnBrk="0" fontAlgn="base" hangingPunct="0">
              <a:spcBef>
                <a:spcPct val="0"/>
              </a:spcBef>
              <a:spcAft>
                <a:spcPct val="0"/>
              </a:spcAft>
              <a:defRPr sz="2000">
                <a:solidFill>
                  <a:schemeClr val="folHlink"/>
                </a:solidFill>
                <a:latin typeface="Times New Roman" panose="02020603050405020304" pitchFamily="18" charset="0"/>
              </a:defRPr>
            </a:lvl9pPr>
          </a:lstStyle>
          <a:p>
            <a:pPr eaLnBrk="1" hangingPunct="1">
              <a:buSzPct val="135000"/>
              <a:buFontTx/>
              <a:buChar char="•"/>
            </a:pPr>
            <a:r>
              <a:rPr lang="en-US" altLang="en-US" sz="1050" dirty="0">
                <a:solidFill>
                  <a:schemeClr val="tx1"/>
                </a:solidFill>
                <a:latin typeface="Calibri" panose="020F0502020204030204" pitchFamily="34" charset="0"/>
              </a:rPr>
              <a:t> </a:t>
            </a:r>
            <a:r>
              <a:rPr lang="en-US" altLang="en-US" sz="1000" dirty="0">
                <a:solidFill>
                  <a:schemeClr val="tx1"/>
                </a:solidFill>
                <a:latin typeface="Calibri" panose="020F0502020204030204" pitchFamily="34" charset="0"/>
              </a:rPr>
              <a:t>Maximum </a:t>
            </a:r>
            <a:endParaRPr lang="en-US" altLang="en-US" sz="1050" dirty="0">
              <a:solidFill>
                <a:schemeClr val="tx1"/>
              </a:solidFill>
              <a:latin typeface="Calibri" panose="020F0502020204030204" pitchFamily="34" charset="0"/>
            </a:endParaRPr>
          </a:p>
        </p:txBody>
      </p:sp>
      <p:sp>
        <p:nvSpPr>
          <p:cNvPr id="23" name="Text Box 16"/>
          <p:cNvSpPr txBox="1">
            <a:spLocks noChangeArrowheads="1"/>
          </p:cNvSpPr>
          <p:nvPr/>
        </p:nvSpPr>
        <p:spPr bwMode="auto">
          <a:xfrm>
            <a:off x="8556269" y="4537803"/>
            <a:ext cx="840295" cy="25391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000">
                <a:solidFill>
                  <a:schemeClr val="folHlink"/>
                </a:solidFill>
                <a:latin typeface="Times New Roman" panose="02020603050405020304" pitchFamily="18" charset="0"/>
              </a:defRPr>
            </a:lvl1pPr>
            <a:lvl2pPr marL="742950" indent="-285750">
              <a:defRPr sz="2000">
                <a:solidFill>
                  <a:schemeClr val="folHlink"/>
                </a:solidFill>
                <a:latin typeface="Times New Roman" panose="02020603050405020304" pitchFamily="18" charset="0"/>
              </a:defRPr>
            </a:lvl2pPr>
            <a:lvl3pPr marL="1143000" indent="-228600">
              <a:defRPr sz="2000">
                <a:solidFill>
                  <a:schemeClr val="folHlink"/>
                </a:solidFill>
                <a:latin typeface="Times New Roman" panose="02020603050405020304" pitchFamily="18" charset="0"/>
              </a:defRPr>
            </a:lvl3pPr>
            <a:lvl4pPr marL="1600200" indent="-228600">
              <a:defRPr sz="2000">
                <a:solidFill>
                  <a:schemeClr val="folHlink"/>
                </a:solidFill>
                <a:latin typeface="Times New Roman" panose="02020603050405020304" pitchFamily="18" charset="0"/>
              </a:defRPr>
            </a:lvl4pPr>
            <a:lvl5pPr marL="2057400" indent="-228600">
              <a:defRPr sz="2000">
                <a:solidFill>
                  <a:schemeClr val="folHlink"/>
                </a:solidFill>
                <a:latin typeface="Times New Roman" panose="02020603050405020304" pitchFamily="18" charset="0"/>
              </a:defRPr>
            </a:lvl5pPr>
            <a:lvl6pPr marL="2514600" indent="-228600" eaLnBrk="0" fontAlgn="base" hangingPunct="0">
              <a:spcBef>
                <a:spcPct val="0"/>
              </a:spcBef>
              <a:spcAft>
                <a:spcPct val="0"/>
              </a:spcAft>
              <a:defRPr sz="2000">
                <a:solidFill>
                  <a:schemeClr val="folHlink"/>
                </a:solidFill>
                <a:latin typeface="Times New Roman" panose="02020603050405020304" pitchFamily="18" charset="0"/>
              </a:defRPr>
            </a:lvl6pPr>
            <a:lvl7pPr marL="2971800" indent="-228600" eaLnBrk="0" fontAlgn="base" hangingPunct="0">
              <a:spcBef>
                <a:spcPct val="0"/>
              </a:spcBef>
              <a:spcAft>
                <a:spcPct val="0"/>
              </a:spcAft>
              <a:defRPr sz="2000">
                <a:solidFill>
                  <a:schemeClr val="folHlink"/>
                </a:solidFill>
                <a:latin typeface="Times New Roman" panose="02020603050405020304" pitchFamily="18" charset="0"/>
              </a:defRPr>
            </a:lvl7pPr>
            <a:lvl8pPr marL="3429000" indent="-228600" eaLnBrk="0" fontAlgn="base" hangingPunct="0">
              <a:spcBef>
                <a:spcPct val="0"/>
              </a:spcBef>
              <a:spcAft>
                <a:spcPct val="0"/>
              </a:spcAft>
              <a:defRPr sz="2000">
                <a:solidFill>
                  <a:schemeClr val="folHlink"/>
                </a:solidFill>
                <a:latin typeface="Times New Roman" panose="02020603050405020304" pitchFamily="18" charset="0"/>
              </a:defRPr>
            </a:lvl8pPr>
            <a:lvl9pPr marL="3886200" indent="-228600" eaLnBrk="0" fontAlgn="base" hangingPunct="0">
              <a:spcBef>
                <a:spcPct val="0"/>
              </a:spcBef>
              <a:spcAft>
                <a:spcPct val="0"/>
              </a:spcAft>
              <a:defRPr sz="2000">
                <a:solidFill>
                  <a:schemeClr val="folHlink"/>
                </a:solidFill>
                <a:latin typeface="Times New Roman" panose="02020603050405020304" pitchFamily="18" charset="0"/>
              </a:defRPr>
            </a:lvl9pPr>
          </a:lstStyle>
          <a:p>
            <a:pPr eaLnBrk="1" hangingPunct="1">
              <a:buSzPct val="135000"/>
              <a:buFontTx/>
              <a:buChar char="•"/>
            </a:pPr>
            <a:r>
              <a:rPr lang="en-US" altLang="en-US" sz="1050" dirty="0">
                <a:solidFill>
                  <a:schemeClr val="tx1"/>
                </a:solidFill>
                <a:latin typeface="Calibri" panose="020F0502020204030204" pitchFamily="34" charset="0"/>
              </a:rPr>
              <a:t> </a:t>
            </a:r>
            <a:r>
              <a:rPr lang="en-US" altLang="en-US" sz="1000" dirty="0">
                <a:solidFill>
                  <a:schemeClr val="tx1"/>
                </a:solidFill>
                <a:latin typeface="Calibri" panose="020F0502020204030204" pitchFamily="34" charset="0"/>
              </a:rPr>
              <a:t>Minimum </a:t>
            </a:r>
            <a:endParaRPr lang="en-US" altLang="en-US" sz="1050" dirty="0">
              <a:solidFill>
                <a:schemeClr val="tx1"/>
              </a:solidFill>
              <a:latin typeface="Calibri" panose="020F0502020204030204" pitchFamily="34" charset="0"/>
            </a:endParaRPr>
          </a:p>
        </p:txBody>
      </p:sp>
    </p:spTree>
    <p:extLst>
      <p:ext uri="{BB962C8B-B14F-4D97-AF65-F5344CB8AC3E}">
        <p14:creationId xmlns:p14="http://schemas.microsoft.com/office/powerpoint/2010/main" val="30022217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p:bldP spid="23"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2.xml><?xml version="1.0" encoding="utf-8"?>
<a:theme xmlns:a="http://schemas.openxmlformats.org/drawingml/2006/main" name="2_Origin">
  <a:themeElements>
    <a:clrScheme name="Origin">
      <a:dk1>
        <a:sysClr val="windowText" lastClr="000000"/>
      </a:dk1>
      <a:lt1>
        <a:sysClr val="window" lastClr="FFFFFF"/>
      </a:lt1>
      <a:dk2>
        <a:srgbClr val="464653"/>
      </a:dk2>
      <a:lt2>
        <a:srgbClr val="DDE9EC"/>
      </a:lt2>
      <a:accent1>
        <a:srgbClr val="727CA3"/>
      </a:accent1>
      <a:accent2>
        <a:srgbClr val="9FB8CD"/>
      </a:accent2>
      <a:accent3>
        <a:srgbClr val="D2DA7A"/>
      </a:accent3>
      <a:accent4>
        <a:srgbClr val="FADA7A"/>
      </a:accent4>
      <a:accent5>
        <a:srgbClr val="B88472"/>
      </a:accent5>
      <a:accent6>
        <a:srgbClr val="8E736A"/>
      </a:accent6>
      <a:hlink>
        <a:srgbClr val="B292CA"/>
      </a:hlink>
      <a:folHlink>
        <a:srgbClr val="6B5680"/>
      </a:folHlink>
    </a:clrScheme>
    <a:fontScheme name="Origin">
      <a:majorFont>
        <a:latin typeface="Bookman Old Style"/>
        <a:ea typeface=""/>
        <a:cs typeface=""/>
        <a:font script="Grek" typeface="Cambria"/>
        <a:font script="Cyrl" typeface="Cambria"/>
        <a:font script="Jpan" typeface="HG明朝E"/>
        <a:font script="Hang" typeface="돋움"/>
        <a:font script="Hans" typeface="宋体"/>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a:ea typeface=""/>
        <a:cs typeface=""/>
        <a:font script="Grek" typeface="Calibri"/>
        <a:font script="Cyrl" typeface="Calibri"/>
        <a:font script="Jpan" typeface="ＭＳ Ｐゴシック"/>
        <a:font script="Hang" typeface="맑은 고딕"/>
        <a:font script="Hans" typeface="华文新魏"/>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rigin">
      <a:fillStyleLst>
        <a:solidFill>
          <a:schemeClr val="phClr"/>
        </a:solidFill>
        <a:gradFill rotWithShape="1">
          <a:gsLst>
            <a:gs pos="0">
              <a:schemeClr val="phClr">
                <a:tint val="45000"/>
                <a:satMod val="200000"/>
              </a:schemeClr>
            </a:gs>
            <a:gs pos="30000">
              <a:schemeClr val="phClr">
                <a:tint val="61000"/>
                <a:satMod val="200000"/>
              </a:schemeClr>
            </a:gs>
            <a:gs pos="45000">
              <a:schemeClr val="phClr">
                <a:tint val="66000"/>
                <a:satMod val="200000"/>
              </a:schemeClr>
            </a:gs>
            <a:gs pos="55000">
              <a:schemeClr val="phClr">
                <a:tint val="66000"/>
                <a:satMod val="200000"/>
              </a:schemeClr>
            </a:gs>
            <a:gs pos="73000">
              <a:schemeClr val="phClr">
                <a:tint val="61000"/>
                <a:satMod val="200000"/>
              </a:schemeClr>
            </a:gs>
            <a:gs pos="100000">
              <a:schemeClr val="phClr">
                <a:tint val="45000"/>
                <a:satMod val="200000"/>
              </a:schemeClr>
            </a:gs>
          </a:gsLst>
          <a:lin ang="950000" scaled="1"/>
        </a:gradFill>
        <a:gradFill rotWithShape="1">
          <a:gsLst>
            <a:gs pos="0">
              <a:schemeClr val="phClr">
                <a:shade val="63000"/>
              </a:schemeClr>
            </a:gs>
            <a:gs pos="30000">
              <a:schemeClr val="phClr">
                <a:shade val="90000"/>
                <a:satMod val="110000"/>
              </a:schemeClr>
            </a:gs>
            <a:gs pos="45000">
              <a:schemeClr val="phClr">
                <a:shade val="100000"/>
                <a:satMod val="118000"/>
              </a:schemeClr>
            </a:gs>
            <a:gs pos="55000">
              <a:schemeClr val="phClr">
                <a:shade val="100000"/>
                <a:satMod val="118000"/>
              </a:schemeClr>
            </a:gs>
            <a:gs pos="73000">
              <a:schemeClr val="phClr">
                <a:shade val="90000"/>
                <a:satMod val="110000"/>
              </a:schemeClr>
            </a:gs>
            <a:gs pos="100000">
              <a:schemeClr val="phClr">
                <a:shade val="63000"/>
              </a:schemeClr>
            </a:gs>
          </a:gsLst>
          <a:lin ang="950000" scaled="1"/>
        </a:gradFill>
      </a:fillStyleLst>
      <a:lnStyleLst>
        <a:ln w="9525"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outerShdw blurRad="38100" dist="25400" dir="5400000" rotWithShape="0">
              <a:srgbClr val="000000">
                <a:alpha val="40000"/>
              </a:srgbClr>
            </a:outerShdw>
          </a:effectLst>
        </a:effectStyle>
        <a:effectStyle>
          <a:effectLst>
            <a:outerShdw blurRad="50800" dist="43000" dir="5400000" rotWithShape="0">
              <a:srgbClr val="000000">
                <a:alpha val="40000"/>
              </a:srgbClr>
            </a:outerShdw>
          </a:effectLst>
          <a:scene3d>
            <a:camera prst="orthographicFront" fov="0">
              <a:rot lat="0" lon="0" rev="0"/>
            </a:camera>
            <a:lightRig rig="balanced" dir="t">
              <a:rot lat="0" lon="0" rev="0"/>
            </a:lightRig>
          </a:scene3d>
          <a:sp3d prstMaterial="matte">
            <a:bevelT w="0" h="0"/>
            <a:contourClr>
              <a:schemeClr val="phClr">
                <a:tint val="100000"/>
                <a:shade val="100000"/>
                <a:hueMod val="100000"/>
                <a:satMod val="100000"/>
              </a:schemeClr>
            </a:contourClr>
          </a:sp3d>
        </a:effectStyle>
        <a:effectStyle>
          <a:effectLst>
            <a:outerShdw blurRad="50800" dist="25400" dir="5400000" rotWithShape="0">
              <a:srgbClr val="000000">
                <a:alpha val="50000"/>
              </a:srgbClr>
            </a:outerShdw>
          </a:effectLst>
          <a:scene3d>
            <a:camera prst="orthographicFront" fov="0">
              <a:rot lat="0" lon="0" rev="0"/>
            </a:camera>
            <a:lightRig rig="soft" dir="t">
              <a:rot lat="0" lon="0" rev="2700000"/>
            </a:lightRig>
          </a:scene3d>
          <a:sp3d prstMaterial="matte">
            <a:bevelT w="50800" h="50800"/>
            <a:contourClr>
              <a:schemeClr val="phClr"/>
            </a:contourClr>
          </a:sp3d>
        </a:effectStyle>
      </a:effectStyleLst>
      <a:bgFillStyleLst>
        <a:solidFill>
          <a:schemeClr val="phClr"/>
        </a:solidFill>
        <a:gradFill rotWithShape="1">
          <a:gsLst>
            <a:gs pos="0">
              <a:schemeClr val="phClr">
                <a:shade val="60000"/>
                <a:satMod val="300000"/>
              </a:schemeClr>
            </a:gs>
            <a:gs pos="30000">
              <a:schemeClr val="phClr">
                <a:shade val="80000"/>
                <a:satMod val="230000"/>
              </a:schemeClr>
            </a:gs>
            <a:gs pos="100000">
              <a:schemeClr val="phClr">
                <a:tint val="97000"/>
                <a:satMod val="220000"/>
              </a:schemeClr>
            </a:gs>
          </a:gsLst>
          <a:lin ang="16200000" scaled="1"/>
        </a:gradFill>
        <a:blipFill>
          <a:blip xmlns:r="http://schemas.openxmlformats.org/officeDocument/2006/relationships" r:embed="rId1">
            <a:duotone>
              <a:schemeClr val="phClr">
                <a:shade val="6000"/>
                <a:satMod val="120000"/>
              </a:schemeClr>
              <a:schemeClr val="phClr">
                <a:tint val="90000"/>
              </a:schemeClr>
            </a:duotone>
          </a:blip>
          <a:tile tx="0" ty="0" sx="35000" sy="40000" flip="x" algn="tl"/>
        </a:blip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Origin</Template>
  <TotalTime>0</TotalTime>
  <Words>7947</Words>
  <Application>Microsoft Office PowerPoint</Application>
  <PresentationFormat>Custom</PresentationFormat>
  <Paragraphs>1012</Paragraphs>
  <Slides>60</Slides>
  <Notes>8</Notes>
  <HiddenSlides>0</HiddenSlides>
  <MMClips>0</MMClips>
  <ScaleCrop>false</ScaleCrop>
  <HeadingPairs>
    <vt:vector size="6" baseType="variant">
      <vt:variant>
        <vt:lpstr>Fonts Used</vt:lpstr>
      </vt:variant>
      <vt:variant>
        <vt:i4>18</vt:i4>
      </vt:variant>
      <vt:variant>
        <vt:lpstr>Theme</vt:lpstr>
      </vt:variant>
      <vt:variant>
        <vt:i4>2</vt:i4>
      </vt:variant>
      <vt:variant>
        <vt:lpstr>Slide Titles</vt:lpstr>
      </vt:variant>
      <vt:variant>
        <vt:i4>60</vt:i4>
      </vt:variant>
    </vt:vector>
  </HeadingPairs>
  <TitlesOfParts>
    <vt:vector size="80" baseType="lpstr">
      <vt:lpstr>Malgun Gothic</vt:lpstr>
      <vt:lpstr>Malgun Gothic Semilight</vt:lpstr>
      <vt:lpstr>Arabic Typesetting</vt:lpstr>
      <vt:lpstr>Arial</vt:lpstr>
      <vt:lpstr>Arial Black</vt:lpstr>
      <vt:lpstr>Arial Unicode MS</vt:lpstr>
      <vt:lpstr>ArialMT</vt:lpstr>
      <vt:lpstr>Bookman Old Style</vt:lpstr>
      <vt:lpstr>Calibri</vt:lpstr>
      <vt:lpstr>Cambria Math</vt:lpstr>
      <vt:lpstr>Courier New</vt:lpstr>
      <vt:lpstr>Gill Sans MT</vt:lpstr>
      <vt:lpstr>GillSansMT</vt:lpstr>
      <vt:lpstr>Mangal</vt:lpstr>
      <vt:lpstr>Sylfaen</vt:lpstr>
      <vt:lpstr>Times New Roman</vt:lpstr>
      <vt:lpstr>Wingdings</vt:lpstr>
      <vt:lpstr>Wingdings 3</vt:lpstr>
      <vt:lpstr>Origin</vt:lpstr>
      <vt:lpstr>2_Origin</vt:lpstr>
      <vt:lpstr>Cardiac Cycle (I,II)</vt:lpstr>
      <vt:lpstr>Objectives</vt:lpstr>
      <vt:lpstr>Function of the Heart</vt:lpstr>
      <vt:lpstr>Valves of the Heart</vt:lpstr>
      <vt:lpstr>Valves of The Heart</vt:lpstr>
      <vt:lpstr> The Cardiac Cycle; The Heart Beat </vt:lpstr>
      <vt:lpstr>Events During the Cardiac Cycle </vt:lpstr>
      <vt:lpstr>Cont. </vt:lpstr>
      <vt:lpstr>Review of Ventricular Volumes </vt:lpstr>
      <vt:lpstr>Mechanical Events (Phases) During the Cardiac Cycle</vt:lpstr>
      <vt:lpstr>PowerPoint Presentation</vt:lpstr>
      <vt:lpstr>(Phase 1): Rapid Filling Phase;  Early Diastole </vt:lpstr>
      <vt:lpstr>(Phase 3): Atrial Systole; Late Ventricular Diastole </vt:lpstr>
      <vt:lpstr>Effect of Atrial Contraction on Ventricle Filling </vt:lpstr>
      <vt:lpstr>(Phase 4): Isovolumetric Ventricular Contraction </vt:lpstr>
      <vt:lpstr>For the previous slide:</vt:lpstr>
      <vt:lpstr>(Phase 5): Rapid (maximum) Ejection Phase </vt:lpstr>
      <vt:lpstr>(Phase 6): Slow (Reduced) Ejection Phase </vt:lpstr>
      <vt:lpstr> (Phase 7): Protodiastolic Phase</vt:lpstr>
      <vt:lpstr>(Phase 8): Isovolumetric Ventricular Relaxation </vt:lpstr>
      <vt:lpstr>Ventricular Filling </vt:lpstr>
      <vt:lpstr>LV Pressure-Volume Relationship During The Cardiac Cycle:</vt:lpstr>
      <vt:lpstr>Basic Myocardial Mechanics (brief description of the cardiac cycle phases)</vt:lpstr>
      <vt:lpstr>Ventricle Systole and Diastole (will be discussed later)</vt:lpstr>
      <vt:lpstr>Recorded pressure changes &amp; Ventricular Volume Changes </vt:lpstr>
      <vt:lpstr>Changes in Aortic Pressure</vt:lpstr>
      <vt:lpstr>Stages of the Descending (Catacrotic) Limb In Aortic Pressure</vt:lpstr>
      <vt:lpstr>Cont.</vt:lpstr>
      <vt:lpstr>Pulse Pressure</vt:lpstr>
      <vt:lpstr>Mean Arterial Pressure (MAP)</vt:lpstr>
      <vt:lpstr>PowerPoint Presentation</vt:lpstr>
      <vt:lpstr>Atrial Pressure Changes During the Cardiac Cycle</vt:lpstr>
      <vt:lpstr>Jugular Venous Pulse Waveforms</vt:lpstr>
      <vt:lpstr>Cardiac Cycle Timing </vt:lpstr>
      <vt:lpstr>Length of Systole and Diastole </vt:lpstr>
      <vt:lpstr>Heart Sounds</vt:lpstr>
      <vt:lpstr>Heart sounds</vt:lpstr>
      <vt:lpstr>Normal Heart Sounds</vt:lpstr>
      <vt:lpstr>Heart Sounds</vt:lpstr>
      <vt:lpstr>ECG</vt:lpstr>
      <vt:lpstr>Ectopic and Latent Pacemakers</vt:lpstr>
      <vt:lpstr>ECG Paper Calibration: Time and Voltage</vt:lpstr>
      <vt:lpstr>ECG Waveforms, Intervals, &amp; Segments</vt:lpstr>
      <vt:lpstr>Causes of ECG Waves</vt:lpstr>
      <vt:lpstr>PowerPoint Presentation</vt:lpstr>
      <vt:lpstr>PR segment</vt:lpstr>
      <vt:lpstr>Note</vt:lpstr>
      <vt:lpstr>PowerPoint Presentation</vt:lpstr>
      <vt:lpstr>ECG Waves, Intervals &amp; Segments</vt:lpstr>
      <vt:lpstr>Left Ventricular Pressure – Volume Curve  “The Complete Picture” </vt:lpstr>
      <vt:lpstr>Basic Myocardial Muscle Mechanics:</vt:lpstr>
      <vt:lpstr>Ventricular Pressure - Volume Loop</vt:lpstr>
      <vt:lpstr>Ventricular Pressure - Volume Loop</vt:lpstr>
      <vt:lpstr>What you should remember about Pressure – Volume Loop</vt:lpstr>
      <vt:lpstr>Cont.</vt:lpstr>
      <vt:lpstr>Doctor’s Revision Notes</vt:lpstr>
      <vt:lpstr>Doctor’s Revision Notes</vt:lpstr>
      <vt:lpstr>Doctor’s Revision Notes</vt:lpstr>
      <vt:lpstr>Link to Editing File  (Please be sure to check this file frequently for any edits or updates on all of our lectures.) </vt:lpstr>
      <vt:lpstr>Thank you! </vt:lpstr>
    </vt:vector>
  </TitlesOfParts>
  <Company>Hewlett-Packard</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Levels of Organisation</dc:title>
  <dc:creator>Maha Saja</dc:creator>
  <cp:lastModifiedBy>trad</cp:lastModifiedBy>
  <cp:revision>1370</cp:revision>
  <dcterms:created xsi:type="dcterms:W3CDTF">2016-09-07T16:15:34Z</dcterms:created>
  <dcterms:modified xsi:type="dcterms:W3CDTF">2017-04-13T23:54:45Z</dcterms:modified>
</cp:coreProperties>
</file>