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25"/>
  </p:notesMasterIdLst>
  <p:handoutMasterIdLst>
    <p:handoutMasterId r:id="rId26"/>
  </p:handoutMasterIdLst>
  <p:sldIdLst>
    <p:sldId id="415" r:id="rId3"/>
    <p:sldId id="388" r:id="rId4"/>
    <p:sldId id="429" r:id="rId5"/>
    <p:sldId id="430" r:id="rId6"/>
    <p:sldId id="416" r:id="rId7"/>
    <p:sldId id="418" r:id="rId8"/>
    <p:sldId id="417" r:id="rId9"/>
    <p:sldId id="437" r:id="rId10"/>
    <p:sldId id="438" r:id="rId11"/>
    <p:sldId id="427" r:id="rId12"/>
    <p:sldId id="426" r:id="rId13"/>
    <p:sldId id="428" r:id="rId14"/>
    <p:sldId id="421" r:id="rId15"/>
    <p:sldId id="422" r:id="rId16"/>
    <p:sldId id="439" r:id="rId17"/>
    <p:sldId id="432" r:id="rId18"/>
    <p:sldId id="441" r:id="rId19"/>
    <p:sldId id="440" r:id="rId20"/>
    <p:sldId id="442" r:id="rId21"/>
    <p:sldId id="425" r:id="rId22"/>
    <p:sldId id="412" r:id="rId23"/>
    <p:sldId id="413" r:id="rId24"/>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a alfawzan" initials="l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990000"/>
    <a:srgbClr val="CC0000"/>
    <a:srgbClr val="D8B3DC"/>
    <a:srgbClr val="CCFFFF"/>
    <a:srgbClr val="933B95"/>
    <a:srgbClr val="993300"/>
    <a:srgbClr val="D6EAF6"/>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8" autoAdjust="0"/>
    <p:restoredTop sz="95210"/>
  </p:normalViewPr>
  <p:slideViewPr>
    <p:cSldViewPr>
      <p:cViewPr>
        <p:scale>
          <a:sx n="100" d="100"/>
          <a:sy n="100" d="100"/>
        </p:scale>
        <p:origin x="-144" y="38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DF5A4-9FEA-43A4-A433-29E5659C5272}" type="doc">
      <dgm:prSet loTypeId="urn:microsoft.com/office/officeart/2009/3/layout/StepUpProcess" loCatId="process" qsTypeId="urn:microsoft.com/office/officeart/2005/8/quickstyle/simple1" qsCatId="simple" csTypeId="urn:microsoft.com/office/officeart/2005/8/colors/accent3_5" csCatId="accent3" phldr="1"/>
      <dgm:spPr/>
      <dgm:t>
        <a:bodyPr/>
        <a:lstStyle/>
        <a:p>
          <a:endParaRPr lang="en-US"/>
        </a:p>
      </dgm:t>
    </dgm:pt>
    <dgm:pt modelId="{E97C1E7E-5F1F-469C-AA72-FE57448C56DE}">
      <dgm:prSet custT="1"/>
      <dgm:spPr/>
      <dgm:t>
        <a:bodyPr/>
        <a:lstStyle/>
        <a:p>
          <a:r>
            <a:rPr lang="en-US" sz="1800"/>
            <a:t>Heart rate</a:t>
          </a:r>
          <a:endParaRPr lang="en-US" sz="1800" dirty="0"/>
        </a:p>
      </dgm:t>
    </dgm:pt>
    <dgm:pt modelId="{B3344652-CAF6-4289-961E-88E609FB2068}" type="parTrans" cxnId="{5751EF64-223B-487C-8533-3D9ADCEDED39}">
      <dgm:prSet/>
      <dgm:spPr/>
      <dgm:t>
        <a:bodyPr/>
        <a:lstStyle/>
        <a:p>
          <a:endParaRPr lang="en-US" sz="4400"/>
        </a:p>
      </dgm:t>
    </dgm:pt>
    <dgm:pt modelId="{132F1D77-45AA-4255-9944-42B44ADD88EF}" type="sibTrans" cxnId="{5751EF64-223B-487C-8533-3D9ADCEDED39}">
      <dgm:prSet/>
      <dgm:spPr/>
      <dgm:t>
        <a:bodyPr/>
        <a:lstStyle/>
        <a:p>
          <a:endParaRPr lang="en-US" sz="4400"/>
        </a:p>
      </dgm:t>
    </dgm:pt>
    <dgm:pt modelId="{50C19984-4E86-4CAF-A10B-DC60F1C37088}">
      <dgm:prSet custT="1"/>
      <dgm:spPr/>
      <dgm:t>
        <a:bodyPr/>
        <a:lstStyle/>
        <a:p>
          <a:r>
            <a:rPr lang="en-US" sz="1800"/>
            <a:t>Normal intervals</a:t>
          </a:r>
          <a:endParaRPr lang="en-US" sz="1800" dirty="0"/>
        </a:p>
      </dgm:t>
    </dgm:pt>
    <dgm:pt modelId="{78F55A42-C589-4521-BEE8-92F5FBD1CE69}" type="parTrans" cxnId="{1E428D2F-F446-4B85-AB77-281D170A38DF}">
      <dgm:prSet/>
      <dgm:spPr/>
      <dgm:t>
        <a:bodyPr/>
        <a:lstStyle/>
        <a:p>
          <a:endParaRPr lang="en-US" sz="4400"/>
        </a:p>
      </dgm:t>
    </dgm:pt>
    <dgm:pt modelId="{8D179C89-670C-47A4-A5D7-7FA502246C48}" type="sibTrans" cxnId="{1E428D2F-F446-4B85-AB77-281D170A38DF}">
      <dgm:prSet/>
      <dgm:spPr/>
      <dgm:t>
        <a:bodyPr/>
        <a:lstStyle/>
        <a:p>
          <a:endParaRPr lang="en-US" sz="4400"/>
        </a:p>
      </dgm:t>
    </dgm:pt>
    <dgm:pt modelId="{DBBC78AC-777D-4F1F-A3F9-18EF04D446DC}">
      <dgm:prSet custT="1"/>
      <dgm:spPr/>
      <dgm:t>
        <a:bodyPr/>
        <a:lstStyle/>
        <a:p>
          <a:r>
            <a:rPr lang="en-US" sz="1800" dirty="0"/>
            <a:t>Rhythm</a:t>
          </a:r>
        </a:p>
      </dgm:t>
    </dgm:pt>
    <dgm:pt modelId="{BDA45FAD-7BB8-42C7-9611-1161D129562F}" type="parTrans" cxnId="{A0F0ADFF-B748-42F7-8397-036182858663}">
      <dgm:prSet/>
      <dgm:spPr/>
      <dgm:t>
        <a:bodyPr/>
        <a:lstStyle/>
        <a:p>
          <a:endParaRPr lang="en-US" sz="4400"/>
        </a:p>
      </dgm:t>
    </dgm:pt>
    <dgm:pt modelId="{6032F5E5-2AC0-417A-8C79-5C114613608F}" type="sibTrans" cxnId="{A0F0ADFF-B748-42F7-8397-036182858663}">
      <dgm:prSet/>
      <dgm:spPr/>
      <dgm:t>
        <a:bodyPr/>
        <a:lstStyle/>
        <a:p>
          <a:endParaRPr lang="en-US" sz="4400"/>
        </a:p>
      </dgm:t>
    </dgm:pt>
    <dgm:pt modelId="{935E3476-0446-4143-B5F9-D4D666B239A1}">
      <dgm:prSet custT="1"/>
      <dgm:spPr/>
      <dgm:t>
        <a:bodyPr/>
        <a:lstStyle/>
        <a:p>
          <a:r>
            <a:rPr lang="en-US" sz="1400" dirty="0"/>
            <a:t>Regular</a:t>
          </a:r>
        </a:p>
      </dgm:t>
    </dgm:pt>
    <dgm:pt modelId="{487311F0-B46C-4A2C-8FC2-12B1F29049EB}" type="parTrans" cxnId="{A3C74837-4F2E-4F98-B085-B31B0A39C6A4}">
      <dgm:prSet/>
      <dgm:spPr/>
      <dgm:t>
        <a:bodyPr/>
        <a:lstStyle/>
        <a:p>
          <a:endParaRPr lang="en-US" sz="4400"/>
        </a:p>
      </dgm:t>
    </dgm:pt>
    <dgm:pt modelId="{53BCF62B-00D6-496F-AF3C-C832BE1BF948}" type="sibTrans" cxnId="{A3C74837-4F2E-4F98-B085-B31B0A39C6A4}">
      <dgm:prSet/>
      <dgm:spPr/>
      <dgm:t>
        <a:bodyPr/>
        <a:lstStyle/>
        <a:p>
          <a:endParaRPr lang="en-US" sz="4400"/>
        </a:p>
      </dgm:t>
    </dgm:pt>
    <dgm:pt modelId="{1214F1E5-2144-4441-AD62-31A8DF119E66}">
      <dgm:prSet custT="1"/>
      <dgm:spPr/>
      <dgm:t>
        <a:bodyPr/>
        <a:lstStyle/>
        <a:p>
          <a:r>
            <a:rPr lang="en-US" sz="1400" dirty="0"/>
            <a:t>Single p-wave precedes every QRS complex</a:t>
          </a:r>
        </a:p>
      </dgm:t>
    </dgm:pt>
    <dgm:pt modelId="{C7034422-AEC3-4981-BB6E-6EEB491A62D5}" type="parTrans" cxnId="{E4A3B3FF-AABA-4897-AABF-B5C3AD4DBB74}">
      <dgm:prSet/>
      <dgm:spPr/>
      <dgm:t>
        <a:bodyPr/>
        <a:lstStyle/>
        <a:p>
          <a:endParaRPr lang="en-US" sz="4400"/>
        </a:p>
      </dgm:t>
    </dgm:pt>
    <dgm:pt modelId="{8220B35E-0723-44BA-9620-61C066F263ED}" type="sibTrans" cxnId="{E4A3B3FF-AABA-4897-AABF-B5C3AD4DBB74}">
      <dgm:prSet/>
      <dgm:spPr/>
      <dgm:t>
        <a:bodyPr/>
        <a:lstStyle/>
        <a:p>
          <a:endParaRPr lang="en-US" sz="4400"/>
        </a:p>
      </dgm:t>
    </dgm:pt>
    <dgm:pt modelId="{C602B711-7AD4-4F8D-85D8-2E455FC5AC28}">
      <dgm:prSet custT="1"/>
      <dgm:spPr/>
      <dgm:t>
        <a:bodyPr/>
        <a:lstStyle/>
        <a:p>
          <a:r>
            <a:rPr lang="en-US" sz="1400" dirty="0"/>
            <a:t>P-R interval is constant and within normal range</a:t>
          </a:r>
        </a:p>
      </dgm:t>
    </dgm:pt>
    <dgm:pt modelId="{2B520DA1-E6F5-4ADF-921C-152BC53B2834}" type="parTrans" cxnId="{0ADB6409-635E-4023-A140-31187640B7BD}">
      <dgm:prSet/>
      <dgm:spPr/>
      <dgm:t>
        <a:bodyPr/>
        <a:lstStyle/>
        <a:p>
          <a:endParaRPr lang="en-US" sz="4400"/>
        </a:p>
      </dgm:t>
    </dgm:pt>
    <dgm:pt modelId="{C84D1DF4-55A9-4D36-BB93-9BDC04897D84}" type="sibTrans" cxnId="{0ADB6409-635E-4023-A140-31187640B7BD}">
      <dgm:prSet/>
      <dgm:spPr/>
      <dgm:t>
        <a:bodyPr/>
        <a:lstStyle/>
        <a:p>
          <a:endParaRPr lang="en-US" sz="4400"/>
        </a:p>
      </dgm:t>
    </dgm:pt>
    <dgm:pt modelId="{66D3FB35-3E14-400D-ACF2-7A65EF3707D6}">
      <dgm:prSet custT="1"/>
      <dgm:spPr/>
      <dgm:t>
        <a:bodyPr/>
        <a:lstStyle/>
        <a:p>
          <a:r>
            <a:rPr lang="en-US" sz="1800" dirty="0"/>
            <a:t>Cardiac </a:t>
          </a:r>
          <a:r>
            <a:rPr lang="en-US" sz="1800" dirty="0" smtClean="0"/>
            <a:t>axis</a:t>
          </a:r>
          <a:endParaRPr lang="en-US" sz="1800" dirty="0"/>
        </a:p>
      </dgm:t>
    </dgm:pt>
    <dgm:pt modelId="{22571C14-9610-4EB7-9BBA-667C24F8C255}" type="parTrans" cxnId="{12FDA716-B8F8-4F28-8ECA-D5B70EA3337C}">
      <dgm:prSet/>
      <dgm:spPr/>
      <dgm:t>
        <a:bodyPr/>
        <a:lstStyle/>
        <a:p>
          <a:endParaRPr lang="en-US" sz="4400"/>
        </a:p>
      </dgm:t>
    </dgm:pt>
    <dgm:pt modelId="{98881060-3438-44EC-A650-13498114B555}" type="sibTrans" cxnId="{12FDA716-B8F8-4F28-8ECA-D5B70EA3337C}">
      <dgm:prSet/>
      <dgm:spPr/>
      <dgm:t>
        <a:bodyPr/>
        <a:lstStyle/>
        <a:p>
          <a:endParaRPr lang="en-US" sz="4400"/>
        </a:p>
      </dgm:t>
    </dgm:pt>
    <dgm:pt modelId="{13ECF91D-D768-4158-861B-1CFFEB8B8DB6}" type="pres">
      <dgm:prSet presAssocID="{77CDF5A4-9FEA-43A4-A433-29E5659C5272}" presName="rootnode" presStyleCnt="0">
        <dgm:presLayoutVars>
          <dgm:chMax/>
          <dgm:chPref/>
          <dgm:dir/>
          <dgm:animLvl val="lvl"/>
        </dgm:presLayoutVars>
      </dgm:prSet>
      <dgm:spPr/>
      <dgm:t>
        <a:bodyPr/>
        <a:lstStyle/>
        <a:p>
          <a:endParaRPr lang="en-US"/>
        </a:p>
      </dgm:t>
    </dgm:pt>
    <dgm:pt modelId="{A44D847F-37F2-4510-A77E-DBACD502DC04}" type="pres">
      <dgm:prSet presAssocID="{E97C1E7E-5F1F-469C-AA72-FE57448C56DE}" presName="composite" presStyleCnt="0"/>
      <dgm:spPr/>
    </dgm:pt>
    <dgm:pt modelId="{CD4C4A3A-944C-46C6-B10C-3E736A9765F2}" type="pres">
      <dgm:prSet presAssocID="{E97C1E7E-5F1F-469C-AA72-FE57448C56DE}" presName="LShape" presStyleLbl="alignNode1" presStyleIdx="0" presStyleCnt="7"/>
      <dgm:spPr/>
    </dgm:pt>
    <dgm:pt modelId="{8520DA1E-E4C5-480C-BE62-5C3CF7270B36}" type="pres">
      <dgm:prSet presAssocID="{E97C1E7E-5F1F-469C-AA72-FE57448C56DE}" presName="ParentText" presStyleLbl="revTx" presStyleIdx="0" presStyleCnt="4">
        <dgm:presLayoutVars>
          <dgm:chMax val="0"/>
          <dgm:chPref val="0"/>
          <dgm:bulletEnabled val="1"/>
        </dgm:presLayoutVars>
      </dgm:prSet>
      <dgm:spPr/>
      <dgm:t>
        <a:bodyPr/>
        <a:lstStyle/>
        <a:p>
          <a:endParaRPr lang="en-US"/>
        </a:p>
      </dgm:t>
    </dgm:pt>
    <dgm:pt modelId="{AB88634A-645B-4B0D-825B-DE368ADA36F5}" type="pres">
      <dgm:prSet presAssocID="{E97C1E7E-5F1F-469C-AA72-FE57448C56DE}" presName="Triangle" presStyleLbl="alignNode1" presStyleIdx="1" presStyleCnt="7"/>
      <dgm:spPr/>
    </dgm:pt>
    <dgm:pt modelId="{E7372464-A298-4BF1-9A52-67FD38BB9A36}" type="pres">
      <dgm:prSet presAssocID="{132F1D77-45AA-4255-9944-42B44ADD88EF}" presName="sibTrans" presStyleCnt="0"/>
      <dgm:spPr/>
    </dgm:pt>
    <dgm:pt modelId="{735764C1-FEDA-40DA-8F5D-51096F297814}" type="pres">
      <dgm:prSet presAssocID="{132F1D77-45AA-4255-9944-42B44ADD88EF}" presName="space" presStyleCnt="0"/>
      <dgm:spPr/>
    </dgm:pt>
    <dgm:pt modelId="{762A53E2-D18B-479E-B60C-0CEF553B571E}" type="pres">
      <dgm:prSet presAssocID="{50C19984-4E86-4CAF-A10B-DC60F1C37088}" presName="composite" presStyleCnt="0"/>
      <dgm:spPr/>
    </dgm:pt>
    <dgm:pt modelId="{AB4CAE85-F802-4AA0-995D-355BF6E06146}" type="pres">
      <dgm:prSet presAssocID="{50C19984-4E86-4CAF-A10B-DC60F1C37088}" presName="LShape" presStyleLbl="alignNode1" presStyleIdx="2" presStyleCnt="7"/>
      <dgm:spPr/>
    </dgm:pt>
    <dgm:pt modelId="{5096CCE6-66FD-4EE5-95EB-1C9CBCAC89F3}" type="pres">
      <dgm:prSet presAssocID="{50C19984-4E86-4CAF-A10B-DC60F1C37088}" presName="ParentText" presStyleLbl="revTx" presStyleIdx="1" presStyleCnt="4">
        <dgm:presLayoutVars>
          <dgm:chMax val="0"/>
          <dgm:chPref val="0"/>
          <dgm:bulletEnabled val="1"/>
        </dgm:presLayoutVars>
      </dgm:prSet>
      <dgm:spPr/>
      <dgm:t>
        <a:bodyPr/>
        <a:lstStyle/>
        <a:p>
          <a:endParaRPr lang="en-US"/>
        </a:p>
      </dgm:t>
    </dgm:pt>
    <dgm:pt modelId="{38753531-76A6-41D5-9FC2-0D7F68FD59AF}" type="pres">
      <dgm:prSet presAssocID="{50C19984-4E86-4CAF-A10B-DC60F1C37088}" presName="Triangle" presStyleLbl="alignNode1" presStyleIdx="3" presStyleCnt="7"/>
      <dgm:spPr/>
    </dgm:pt>
    <dgm:pt modelId="{5C52A498-0B75-407C-B28A-9C1810A13501}" type="pres">
      <dgm:prSet presAssocID="{8D179C89-670C-47A4-A5D7-7FA502246C48}" presName="sibTrans" presStyleCnt="0"/>
      <dgm:spPr/>
    </dgm:pt>
    <dgm:pt modelId="{728B967E-B937-4B6B-92CE-E4CDB7999084}" type="pres">
      <dgm:prSet presAssocID="{8D179C89-670C-47A4-A5D7-7FA502246C48}" presName="space" presStyleCnt="0"/>
      <dgm:spPr/>
    </dgm:pt>
    <dgm:pt modelId="{1982770B-6794-4205-AC8A-48B2FCDF351A}" type="pres">
      <dgm:prSet presAssocID="{DBBC78AC-777D-4F1F-A3F9-18EF04D446DC}" presName="composite" presStyleCnt="0"/>
      <dgm:spPr/>
    </dgm:pt>
    <dgm:pt modelId="{647165BE-2B59-4875-8A34-C86F63873AE3}" type="pres">
      <dgm:prSet presAssocID="{DBBC78AC-777D-4F1F-A3F9-18EF04D446DC}" presName="LShape" presStyleLbl="alignNode1" presStyleIdx="4" presStyleCnt="7" custLinFactNeighborX="-28642" custLinFactNeighborY="236"/>
      <dgm:spPr/>
    </dgm:pt>
    <dgm:pt modelId="{2E6CDFE9-E74F-4F0E-98B4-D6BE08221F17}" type="pres">
      <dgm:prSet presAssocID="{DBBC78AC-777D-4F1F-A3F9-18EF04D446DC}" presName="ParentText" presStyleLbl="revTx" presStyleIdx="2" presStyleCnt="4" custScaleX="181016" custLinFactNeighborX="8905" custLinFactNeighborY="-6790">
        <dgm:presLayoutVars>
          <dgm:chMax val="0"/>
          <dgm:chPref val="0"/>
          <dgm:bulletEnabled val="1"/>
        </dgm:presLayoutVars>
      </dgm:prSet>
      <dgm:spPr/>
      <dgm:t>
        <a:bodyPr/>
        <a:lstStyle/>
        <a:p>
          <a:endParaRPr lang="en-US"/>
        </a:p>
      </dgm:t>
    </dgm:pt>
    <dgm:pt modelId="{2ABC40DE-AE5E-435E-B404-8918F69DB97B}" type="pres">
      <dgm:prSet presAssocID="{DBBC78AC-777D-4F1F-A3F9-18EF04D446DC}" presName="Triangle" presStyleLbl="alignNode1" presStyleIdx="5" presStyleCnt="7" custLinFactX="-47246" custLinFactNeighborX="-100000" custLinFactNeighborY="25409"/>
      <dgm:spPr/>
    </dgm:pt>
    <dgm:pt modelId="{CB0B1EF5-D657-478C-A39F-50F6AF0F4FC8}" type="pres">
      <dgm:prSet presAssocID="{6032F5E5-2AC0-417A-8C79-5C114613608F}" presName="sibTrans" presStyleCnt="0"/>
      <dgm:spPr/>
    </dgm:pt>
    <dgm:pt modelId="{B31C4257-D270-4AFB-A278-82E22A3962EF}" type="pres">
      <dgm:prSet presAssocID="{6032F5E5-2AC0-417A-8C79-5C114613608F}" presName="space" presStyleCnt="0"/>
      <dgm:spPr/>
    </dgm:pt>
    <dgm:pt modelId="{01AE6992-379F-46B9-BBB5-76D197D177B5}" type="pres">
      <dgm:prSet presAssocID="{66D3FB35-3E14-400D-ACF2-7A65EF3707D6}" presName="composite" presStyleCnt="0"/>
      <dgm:spPr/>
    </dgm:pt>
    <dgm:pt modelId="{C2688DFF-00C0-427C-B52D-B589BF2BE0C2}" type="pres">
      <dgm:prSet presAssocID="{66D3FB35-3E14-400D-ACF2-7A65EF3707D6}" presName="LShape" presStyleLbl="alignNode1" presStyleIdx="6" presStyleCnt="7" custLinFactNeighborY="-2361"/>
      <dgm:spPr/>
    </dgm:pt>
    <dgm:pt modelId="{E2CF1CEA-2DB6-437C-9D5F-996C540F737A}" type="pres">
      <dgm:prSet presAssocID="{66D3FB35-3E14-400D-ACF2-7A65EF3707D6}" presName="ParentText" presStyleLbl="revTx" presStyleIdx="3" presStyleCnt="4">
        <dgm:presLayoutVars>
          <dgm:chMax val="0"/>
          <dgm:chPref val="0"/>
          <dgm:bulletEnabled val="1"/>
        </dgm:presLayoutVars>
      </dgm:prSet>
      <dgm:spPr/>
      <dgm:t>
        <a:bodyPr/>
        <a:lstStyle/>
        <a:p>
          <a:endParaRPr lang="en-US"/>
        </a:p>
      </dgm:t>
    </dgm:pt>
  </dgm:ptLst>
  <dgm:cxnLst>
    <dgm:cxn modelId="{36649299-16D7-5448-A504-5F0148A700A3}" type="presOf" srcId="{E97C1E7E-5F1F-469C-AA72-FE57448C56DE}" destId="{8520DA1E-E4C5-480C-BE62-5C3CF7270B36}" srcOrd="0" destOrd="0" presId="urn:microsoft.com/office/officeart/2009/3/layout/StepUpProcess"/>
    <dgm:cxn modelId="{0ADB6409-635E-4023-A140-31187640B7BD}" srcId="{DBBC78AC-777D-4F1F-A3F9-18EF04D446DC}" destId="{C602B711-7AD4-4F8D-85D8-2E455FC5AC28}" srcOrd="2" destOrd="0" parTransId="{2B520DA1-E6F5-4ADF-921C-152BC53B2834}" sibTransId="{C84D1DF4-55A9-4D36-BB93-9BDC04897D84}"/>
    <dgm:cxn modelId="{1D2EA755-E21E-6946-9E9C-5D07A6021458}" type="presOf" srcId="{50C19984-4E86-4CAF-A10B-DC60F1C37088}" destId="{5096CCE6-66FD-4EE5-95EB-1C9CBCAC89F3}" srcOrd="0" destOrd="0" presId="urn:microsoft.com/office/officeart/2009/3/layout/StepUpProcess"/>
    <dgm:cxn modelId="{1E428D2F-F446-4B85-AB77-281D170A38DF}" srcId="{77CDF5A4-9FEA-43A4-A433-29E5659C5272}" destId="{50C19984-4E86-4CAF-A10B-DC60F1C37088}" srcOrd="1" destOrd="0" parTransId="{78F55A42-C589-4521-BEE8-92F5FBD1CE69}" sibTransId="{8D179C89-670C-47A4-A5D7-7FA502246C48}"/>
    <dgm:cxn modelId="{A3C74837-4F2E-4F98-B085-B31B0A39C6A4}" srcId="{DBBC78AC-777D-4F1F-A3F9-18EF04D446DC}" destId="{935E3476-0446-4143-B5F9-D4D666B239A1}" srcOrd="0" destOrd="0" parTransId="{487311F0-B46C-4A2C-8FC2-12B1F29049EB}" sibTransId="{53BCF62B-00D6-496F-AF3C-C832BE1BF948}"/>
    <dgm:cxn modelId="{676F9805-8BE7-0248-A339-C3541545F746}" type="presOf" srcId="{77CDF5A4-9FEA-43A4-A433-29E5659C5272}" destId="{13ECF91D-D768-4158-861B-1CFFEB8B8DB6}" srcOrd="0" destOrd="0" presId="urn:microsoft.com/office/officeart/2009/3/layout/StepUpProcess"/>
    <dgm:cxn modelId="{E4A3B3FF-AABA-4897-AABF-B5C3AD4DBB74}" srcId="{DBBC78AC-777D-4F1F-A3F9-18EF04D446DC}" destId="{1214F1E5-2144-4441-AD62-31A8DF119E66}" srcOrd="1" destOrd="0" parTransId="{C7034422-AEC3-4981-BB6E-6EEB491A62D5}" sibTransId="{8220B35E-0723-44BA-9620-61C066F263ED}"/>
    <dgm:cxn modelId="{A0F0ADFF-B748-42F7-8397-036182858663}" srcId="{77CDF5A4-9FEA-43A4-A433-29E5659C5272}" destId="{DBBC78AC-777D-4F1F-A3F9-18EF04D446DC}" srcOrd="2" destOrd="0" parTransId="{BDA45FAD-7BB8-42C7-9611-1161D129562F}" sibTransId="{6032F5E5-2AC0-417A-8C79-5C114613608F}"/>
    <dgm:cxn modelId="{5751EF64-223B-487C-8533-3D9ADCEDED39}" srcId="{77CDF5A4-9FEA-43A4-A433-29E5659C5272}" destId="{E97C1E7E-5F1F-469C-AA72-FE57448C56DE}" srcOrd="0" destOrd="0" parTransId="{B3344652-CAF6-4289-961E-88E609FB2068}" sibTransId="{132F1D77-45AA-4255-9944-42B44ADD88EF}"/>
    <dgm:cxn modelId="{9A6529A1-E410-3B44-9613-A713D4B87CC4}" type="presOf" srcId="{C602B711-7AD4-4F8D-85D8-2E455FC5AC28}" destId="{2E6CDFE9-E74F-4F0E-98B4-D6BE08221F17}" srcOrd="0" destOrd="3" presId="urn:microsoft.com/office/officeart/2009/3/layout/StepUpProcess"/>
    <dgm:cxn modelId="{3024F54B-5BC0-CB41-96B2-1E54A0729978}" type="presOf" srcId="{66D3FB35-3E14-400D-ACF2-7A65EF3707D6}" destId="{E2CF1CEA-2DB6-437C-9D5F-996C540F737A}" srcOrd="0" destOrd="0" presId="urn:microsoft.com/office/officeart/2009/3/layout/StepUpProcess"/>
    <dgm:cxn modelId="{0BD4CD77-973F-5041-A8A9-E8E637EA00FF}" type="presOf" srcId="{935E3476-0446-4143-B5F9-D4D666B239A1}" destId="{2E6CDFE9-E74F-4F0E-98B4-D6BE08221F17}" srcOrd="0" destOrd="1" presId="urn:microsoft.com/office/officeart/2009/3/layout/StepUpProcess"/>
    <dgm:cxn modelId="{66EA0005-9154-A146-B678-DBF4BE070514}" type="presOf" srcId="{DBBC78AC-777D-4F1F-A3F9-18EF04D446DC}" destId="{2E6CDFE9-E74F-4F0E-98B4-D6BE08221F17}" srcOrd="0" destOrd="0" presId="urn:microsoft.com/office/officeart/2009/3/layout/StepUpProcess"/>
    <dgm:cxn modelId="{12FDA716-B8F8-4F28-8ECA-D5B70EA3337C}" srcId="{77CDF5A4-9FEA-43A4-A433-29E5659C5272}" destId="{66D3FB35-3E14-400D-ACF2-7A65EF3707D6}" srcOrd="3" destOrd="0" parTransId="{22571C14-9610-4EB7-9BBA-667C24F8C255}" sibTransId="{98881060-3438-44EC-A650-13498114B555}"/>
    <dgm:cxn modelId="{22DA4993-7F67-714E-89AE-7579654EEF6D}" type="presOf" srcId="{1214F1E5-2144-4441-AD62-31A8DF119E66}" destId="{2E6CDFE9-E74F-4F0E-98B4-D6BE08221F17}" srcOrd="0" destOrd="2" presId="urn:microsoft.com/office/officeart/2009/3/layout/StepUpProcess"/>
    <dgm:cxn modelId="{F467CDE9-86A3-D34C-87AB-63A71FD2F6E0}" type="presParOf" srcId="{13ECF91D-D768-4158-861B-1CFFEB8B8DB6}" destId="{A44D847F-37F2-4510-A77E-DBACD502DC04}" srcOrd="0" destOrd="0" presId="urn:microsoft.com/office/officeart/2009/3/layout/StepUpProcess"/>
    <dgm:cxn modelId="{3F741CB5-29CA-6341-9DFD-EF83B8C0F5BC}" type="presParOf" srcId="{A44D847F-37F2-4510-A77E-DBACD502DC04}" destId="{CD4C4A3A-944C-46C6-B10C-3E736A9765F2}" srcOrd="0" destOrd="0" presId="urn:microsoft.com/office/officeart/2009/3/layout/StepUpProcess"/>
    <dgm:cxn modelId="{6B0A3A29-40E8-DD46-AA59-9DDED9A11717}" type="presParOf" srcId="{A44D847F-37F2-4510-A77E-DBACD502DC04}" destId="{8520DA1E-E4C5-480C-BE62-5C3CF7270B36}" srcOrd="1" destOrd="0" presId="urn:microsoft.com/office/officeart/2009/3/layout/StepUpProcess"/>
    <dgm:cxn modelId="{7AA2BF3E-DBF6-F34E-8C95-03361B6E2A79}" type="presParOf" srcId="{A44D847F-37F2-4510-A77E-DBACD502DC04}" destId="{AB88634A-645B-4B0D-825B-DE368ADA36F5}" srcOrd="2" destOrd="0" presId="urn:microsoft.com/office/officeart/2009/3/layout/StepUpProcess"/>
    <dgm:cxn modelId="{C142FC5A-3FC8-2949-B4CD-2FD94F09279B}" type="presParOf" srcId="{13ECF91D-D768-4158-861B-1CFFEB8B8DB6}" destId="{E7372464-A298-4BF1-9A52-67FD38BB9A36}" srcOrd="1" destOrd="0" presId="urn:microsoft.com/office/officeart/2009/3/layout/StepUpProcess"/>
    <dgm:cxn modelId="{33BCAFDE-A6D7-F14D-9F64-47CC29B68C2E}" type="presParOf" srcId="{E7372464-A298-4BF1-9A52-67FD38BB9A36}" destId="{735764C1-FEDA-40DA-8F5D-51096F297814}" srcOrd="0" destOrd="0" presId="urn:microsoft.com/office/officeart/2009/3/layout/StepUpProcess"/>
    <dgm:cxn modelId="{5F200B8F-05C7-CA42-A319-1A3EADBC6678}" type="presParOf" srcId="{13ECF91D-D768-4158-861B-1CFFEB8B8DB6}" destId="{762A53E2-D18B-479E-B60C-0CEF553B571E}" srcOrd="2" destOrd="0" presId="urn:microsoft.com/office/officeart/2009/3/layout/StepUpProcess"/>
    <dgm:cxn modelId="{6507B4AF-76A3-5941-BE06-6528BF87523C}" type="presParOf" srcId="{762A53E2-D18B-479E-B60C-0CEF553B571E}" destId="{AB4CAE85-F802-4AA0-995D-355BF6E06146}" srcOrd="0" destOrd="0" presId="urn:microsoft.com/office/officeart/2009/3/layout/StepUpProcess"/>
    <dgm:cxn modelId="{330CB1A8-095A-BC4A-A5A6-828BC3A95B62}" type="presParOf" srcId="{762A53E2-D18B-479E-B60C-0CEF553B571E}" destId="{5096CCE6-66FD-4EE5-95EB-1C9CBCAC89F3}" srcOrd="1" destOrd="0" presId="urn:microsoft.com/office/officeart/2009/3/layout/StepUpProcess"/>
    <dgm:cxn modelId="{B2F00300-753D-0743-B8D9-53F461EE1DEE}" type="presParOf" srcId="{762A53E2-D18B-479E-B60C-0CEF553B571E}" destId="{38753531-76A6-41D5-9FC2-0D7F68FD59AF}" srcOrd="2" destOrd="0" presId="urn:microsoft.com/office/officeart/2009/3/layout/StepUpProcess"/>
    <dgm:cxn modelId="{5A51F4BD-EB05-804B-8CF6-ECE33F0BE4F0}" type="presParOf" srcId="{13ECF91D-D768-4158-861B-1CFFEB8B8DB6}" destId="{5C52A498-0B75-407C-B28A-9C1810A13501}" srcOrd="3" destOrd="0" presId="urn:microsoft.com/office/officeart/2009/3/layout/StepUpProcess"/>
    <dgm:cxn modelId="{4C016183-A543-4844-AF1B-13197EB007AE}" type="presParOf" srcId="{5C52A498-0B75-407C-B28A-9C1810A13501}" destId="{728B967E-B937-4B6B-92CE-E4CDB7999084}" srcOrd="0" destOrd="0" presId="urn:microsoft.com/office/officeart/2009/3/layout/StepUpProcess"/>
    <dgm:cxn modelId="{69F648F4-28EB-4643-9B46-49B28BEC1BCC}" type="presParOf" srcId="{13ECF91D-D768-4158-861B-1CFFEB8B8DB6}" destId="{1982770B-6794-4205-AC8A-48B2FCDF351A}" srcOrd="4" destOrd="0" presId="urn:microsoft.com/office/officeart/2009/3/layout/StepUpProcess"/>
    <dgm:cxn modelId="{BDFD0FB5-835E-2243-9AEF-9B3085A2DA29}" type="presParOf" srcId="{1982770B-6794-4205-AC8A-48B2FCDF351A}" destId="{647165BE-2B59-4875-8A34-C86F63873AE3}" srcOrd="0" destOrd="0" presId="urn:microsoft.com/office/officeart/2009/3/layout/StepUpProcess"/>
    <dgm:cxn modelId="{A5638417-F028-ED48-A35A-9DC348DE89F5}" type="presParOf" srcId="{1982770B-6794-4205-AC8A-48B2FCDF351A}" destId="{2E6CDFE9-E74F-4F0E-98B4-D6BE08221F17}" srcOrd="1" destOrd="0" presId="urn:microsoft.com/office/officeart/2009/3/layout/StepUpProcess"/>
    <dgm:cxn modelId="{E31D2045-80D8-6140-8A76-7D0EC2A1C045}" type="presParOf" srcId="{1982770B-6794-4205-AC8A-48B2FCDF351A}" destId="{2ABC40DE-AE5E-435E-B404-8918F69DB97B}" srcOrd="2" destOrd="0" presId="urn:microsoft.com/office/officeart/2009/3/layout/StepUpProcess"/>
    <dgm:cxn modelId="{EC098100-F0CE-CE4A-9E7C-3CFA88D1CE4A}" type="presParOf" srcId="{13ECF91D-D768-4158-861B-1CFFEB8B8DB6}" destId="{CB0B1EF5-D657-478C-A39F-50F6AF0F4FC8}" srcOrd="5" destOrd="0" presId="urn:microsoft.com/office/officeart/2009/3/layout/StepUpProcess"/>
    <dgm:cxn modelId="{BB874852-4126-804D-9AF1-1682BC785A35}" type="presParOf" srcId="{CB0B1EF5-D657-478C-A39F-50F6AF0F4FC8}" destId="{B31C4257-D270-4AFB-A278-82E22A3962EF}" srcOrd="0" destOrd="0" presId="urn:microsoft.com/office/officeart/2009/3/layout/StepUpProcess"/>
    <dgm:cxn modelId="{B972AB4E-E093-D943-A20A-29E7069159D4}" type="presParOf" srcId="{13ECF91D-D768-4158-861B-1CFFEB8B8DB6}" destId="{01AE6992-379F-46B9-BBB5-76D197D177B5}" srcOrd="6" destOrd="0" presId="urn:microsoft.com/office/officeart/2009/3/layout/StepUpProcess"/>
    <dgm:cxn modelId="{2BFC6A93-91B6-EE44-927A-013961B6D594}" type="presParOf" srcId="{01AE6992-379F-46B9-BBB5-76D197D177B5}" destId="{C2688DFF-00C0-427C-B52D-B589BF2BE0C2}" srcOrd="0" destOrd="0" presId="urn:microsoft.com/office/officeart/2009/3/layout/StepUpProcess"/>
    <dgm:cxn modelId="{7CD5EE1B-C73E-864C-9240-4E5ECCB1FB53}" type="presParOf" srcId="{01AE6992-379F-46B9-BBB5-76D197D177B5}" destId="{E2CF1CEA-2DB6-437C-9D5F-996C540F737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C2BB4-9CD5-4650-9599-370444B8EFA8}"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US"/>
        </a:p>
      </dgm:t>
    </dgm:pt>
    <dgm:pt modelId="{47C4DED8-972D-467F-BA99-5A71C9A38400}">
      <dgm:prSet phldrT="[Text]"/>
      <dgm:spPr/>
      <dgm:t>
        <a:bodyPr/>
        <a:lstStyle/>
        <a:p>
          <a:pPr algn="l"/>
          <a:r>
            <a:rPr lang="ar-SA" dirty="0"/>
            <a:t> </a:t>
          </a:r>
          <a:endParaRPr lang="en-US" dirty="0"/>
        </a:p>
      </dgm:t>
    </dgm:pt>
    <dgm:pt modelId="{2C1AEDB6-B893-45CB-BE1C-C990EC3E9727}" type="parTrans" cxnId="{DA9518C2-FBCF-4C3C-BD7B-4DBF08C635C5}">
      <dgm:prSet/>
      <dgm:spPr/>
      <dgm:t>
        <a:bodyPr/>
        <a:lstStyle/>
        <a:p>
          <a:pPr algn="l"/>
          <a:endParaRPr lang="en-US"/>
        </a:p>
      </dgm:t>
    </dgm:pt>
    <dgm:pt modelId="{87550C74-DD9D-4AE1-B694-35F6ECD5E989}" type="sibTrans" cxnId="{DA9518C2-FBCF-4C3C-BD7B-4DBF08C635C5}">
      <dgm:prSet/>
      <dgm:spPr/>
      <dgm:t>
        <a:bodyPr/>
        <a:lstStyle/>
        <a:p>
          <a:pPr algn="l"/>
          <a:endParaRPr lang="en-US"/>
        </a:p>
      </dgm:t>
    </dgm:pt>
    <dgm:pt modelId="{A3F4F401-2C9E-4E0C-9C1E-9D8AB68F891F}">
      <dgm:prSet phldrT="[Text]" custT="1"/>
      <dgm:spPr/>
      <dgm:t>
        <a:bodyPr/>
        <a:lstStyle/>
        <a:p>
          <a:pPr algn="l"/>
          <a:endParaRPr lang="en-US" sz="2000" dirty="0"/>
        </a:p>
        <a:p>
          <a:pPr algn="l"/>
          <a:r>
            <a:rPr lang="en-US" sz="2000" dirty="0"/>
            <a:t>The depolarization wave spreads through the heart</a:t>
          </a:r>
        </a:p>
      </dgm:t>
    </dgm:pt>
    <dgm:pt modelId="{0821BD44-9CE3-4008-BB20-50CC829F1085}" type="parTrans" cxnId="{6E5968F6-4B65-4178-A087-6B86A4D195E9}">
      <dgm:prSet/>
      <dgm:spPr/>
      <dgm:t>
        <a:bodyPr/>
        <a:lstStyle/>
        <a:p>
          <a:pPr algn="l"/>
          <a:endParaRPr lang="en-US"/>
        </a:p>
      </dgm:t>
    </dgm:pt>
    <dgm:pt modelId="{0A244F7C-2299-4B59-8E35-FF9310F773AC}" type="sibTrans" cxnId="{6E5968F6-4B65-4178-A087-6B86A4D195E9}">
      <dgm:prSet/>
      <dgm:spPr/>
      <dgm:t>
        <a:bodyPr/>
        <a:lstStyle/>
        <a:p>
          <a:pPr algn="l"/>
          <a:endParaRPr lang="en-US"/>
        </a:p>
      </dgm:t>
    </dgm:pt>
    <dgm:pt modelId="{B7A233C7-207F-41A1-9138-2481C68B3233}">
      <dgm:prSet phldrT="[Text]"/>
      <dgm:spPr/>
      <dgm:t>
        <a:bodyPr/>
        <a:lstStyle/>
        <a:p>
          <a:pPr algn="l"/>
          <a:endParaRPr lang="en-US" dirty="0"/>
        </a:p>
      </dgm:t>
    </dgm:pt>
    <dgm:pt modelId="{C391372E-7D2F-41F5-A0EB-96ED4B56D8D8}" type="parTrans" cxnId="{3142B383-490E-4D2D-888A-05FB36EBACBE}">
      <dgm:prSet/>
      <dgm:spPr/>
      <dgm:t>
        <a:bodyPr/>
        <a:lstStyle/>
        <a:p>
          <a:pPr algn="l"/>
          <a:endParaRPr lang="en-US"/>
        </a:p>
      </dgm:t>
    </dgm:pt>
    <dgm:pt modelId="{BB1476D9-5548-4931-AEEB-D3E5278F32AA}" type="sibTrans" cxnId="{3142B383-490E-4D2D-888A-05FB36EBACBE}">
      <dgm:prSet/>
      <dgm:spPr/>
      <dgm:t>
        <a:bodyPr/>
        <a:lstStyle/>
        <a:p>
          <a:pPr algn="l"/>
          <a:endParaRPr lang="en-US"/>
        </a:p>
      </dgm:t>
    </dgm:pt>
    <dgm:pt modelId="{FC181C67-20E7-4450-B065-6D73A7945901}">
      <dgm:prSet phldrT="[Text]" custT="1"/>
      <dgm:spPr/>
      <dgm:t>
        <a:bodyPr/>
        <a:lstStyle/>
        <a:p>
          <a:pPr algn="l"/>
          <a:r>
            <a:rPr lang="en-US" sz="2000" kern="1200" dirty="0"/>
            <a:t>electrical currents </a:t>
          </a:r>
          <a:r>
            <a:rPr lang="en-US" sz="2000" kern="1200" dirty="0" smtClean="0"/>
            <a:t>pass </a:t>
          </a:r>
          <a:r>
            <a:rPr kumimoji="0" lang="en-US" sz="1600" b="0" kern="1200" dirty="0" smtClean="0">
              <a:solidFill>
                <a:schemeClr val="bg1">
                  <a:lumMod val="50000"/>
                </a:schemeClr>
              </a:solidFill>
              <a:latin typeface="+mn-lt"/>
              <a:ea typeface="+mn-ea"/>
              <a:cs typeface="+mn-cs"/>
            </a:rPr>
            <a:t>(from bass to apex) </a:t>
          </a:r>
          <a:r>
            <a:rPr lang="en-US" sz="2000" kern="1200" dirty="0"/>
            <a:t>into the surrounding tissue</a:t>
          </a:r>
        </a:p>
      </dgm:t>
    </dgm:pt>
    <dgm:pt modelId="{2476421D-6686-43E7-830E-EE122FD9F3C3}" type="parTrans" cxnId="{A555E4B4-2C0E-4BB3-BF1B-240994C2A58F}">
      <dgm:prSet/>
      <dgm:spPr/>
      <dgm:t>
        <a:bodyPr/>
        <a:lstStyle/>
        <a:p>
          <a:pPr algn="l"/>
          <a:endParaRPr lang="en-US"/>
        </a:p>
      </dgm:t>
    </dgm:pt>
    <dgm:pt modelId="{EC214079-741B-4520-B3F8-2F57E013497A}" type="sibTrans" cxnId="{A555E4B4-2C0E-4BB3-BF1B-240994C2A58F}">
      <dgm:prSet/>
      <dgm:spPr/>
      <dgm:t>
        <a:bodyPr/>
        <a:lstStyle/>
        <a:p>
          <a:pPr algn="l"/>
          <a:endParaRPr lang="en-US"/>
        </a:p>
      </dgm:t>
    </dgm:pt>
    <dgm:pt modelId="{57B8C468-7582-4445-8A4F-78F9A435E67C}">
      <dgm:prSet phldrT="[Text]"/>
      <dgm:spPr/>
      <dgm:t>
        <a:bodyPr/>
        <a:lstStyle/>
        <a:p>
          <a:pPr algn="l"/>
          <a:r>
            <a:rPr lang="ar-SA" dirty="0"/>
            <a:t> </a:t>
          </a:r>
          <a:endParaRPr lang="en-US" dirty="0"/>
        </a:p>
      </dgm:t>
    </dgm:pt>
    <dgm:pt modelId="{BA0D5AD8-2A8E-4AAF-A8EF-CFADF58463C4}" type="parTrans" cxnId="{C42FF20A-B106-4BFB-83CD-78F2C795E2A9}">
      <dgm:prSet/>
      <dgm:spPr/>
      <dgm:t>
        <a:bodyPr/>
        <a:lstStyle/>
        <a:p>
          <a:pPr algn="l"/>
          <a:endParaRPr lang="en-US"/>
        </a:p>
      </dgm:t>
    </dgm:pt>
    <dgm:pt modelId="{9C7B4F67-0CD8-4F91-A657-A229D5BA0109}" type="sibTrans" cxnId="{C42FF20A-B106-4BFB-83CD-78F2C795E2A9}">
      <dgm:prSet/>
      <dgm:spPr/>
      <dgm:t>
        <a:bodyPr/>
        <a:lstStyle/>
        <a:p>
          <a:pPr algn="l"/>
          <a:endParaRPr lang="en-US"/>
        </a:p>
      </dgm:t>
    </dgm:pt>
    <dgm:pt modelId="{C115BFB0-CB35-4C4D-9842-241E84D32E3D}">
      <dgm:prSet phldrT="[Text]" custT="1"/>
      <dgm:spPr/>
      <dgm:t>
        <a:bodyPr/>
        <a:lstStyle/>
        <a:p>
          <a:pPr algn="l"/>
          <a:r>
            <a:rPr lang="en-US" sz="2000" dirty="0"/>
            <a:t>part of the current reaches the surface of the body</a:t>
          </a:r>
        </a:p>
      </dgm:t>
    </dgm:pt>
    <dgm:pt modelId="{82E3D2B2-BB77-43A8-B585-0B71E4D5B529}" type="parTrans" cxnId="{BE3694EE-6367-45BE-B9AA-7B0A61CF17FB}">
      <dgm:prSet/>
      <dgm:spPr/>
      <dgm:t>
        <a:bodyPr/>
        <a:lstStyle/>
        <a:p>
          <a:pPr algn="l"/>
          <a:endParaRPr lang="en-US"/>
        </a:p>
      </dgm:t>
    </dgm:pt>
    <dgm:pt modelId="{FCBBCFBD-8B2D-4877-A1CB-4142A17208E9}" type="sibTrans" cxnId="{BE3694EE-6367-45BE-B9AA-7B0A61CF17FB}">
      <dgm:prSet/>
      <dgm:spPr/>
      <dgm:t>
        <a:bodyPr/>
        <a:lstStyle/>
        <a:p>
          <a:pPr algn="l"/>
          <a:endParaRPr lang="en-US"/>
        </a:p>
      </dgm:t>
    </dgm:pt>
    <dgm:pt modelId="{A4273EA1-DF20-4BBD-90F8-0A90D533686B}" type="pres">
      <dgm:prSet presAssocID="{BB5C2BB4-9CD5-4650-9599-370444B8EFA8}" presName="Name0" presStyleCnt="0">
        <dgm:presLayoutVars>
          <dgm:dir/>
          <dgm:animLvl val="lvl"/>
          <dgm:resizeHandles val="exact"/>
        </dgm:presLayoutVars>
      </dgm:prSet>
      <dgm:spPr/>
      <dgm:t>
        <a:bodyPr/>
        <a:lstStyle/>
        <a:p>
          <a:endParaRPr lang="en-US"/>
        </a:p>
      </dgm:t>
    </dgm:pt>
    <dgm:pt modelId="{7C91E89D-3762-4472-B3A4-D46EEC8B5C82}" type="pres">
      <dgm:prSet presAssocID="{47C4DED8-972D-467F-BA99-5A71C9A38400}" presName="compositeNode" presStyleCnt="0">
        <dgm:presLayoutVars>
          <dgm:bulletEnabled val="1"/>
        </dgm:presLayoutVars>
      </dgm:prSet>
      <dgm:spPr/>
    </dgm:pt>
    <dgm:pt modelId="{F484180D-4E83-4155-8193-0C594153BD9F}" type="pres">
      <dgm:prSet presAssocID="{47C4DED8-972D-467F-BA99-5A71C9A38400}" presName="bgRect" presStyleLbl="node1" presStyleIdx="0" presStyleCnt="3" custScaleX="48805" custScaleY="63812" custLinFactNeighborX="-6090" custLinFactNeighborY="1931"/>
      <dgm:spPr/>
      <dgm:t>
        <a:bodyPr/>
        <a:lstStyle/>
        <a:p>
          <a:endParaRPr lang="en-US"/>
        </a:p>
      </dgm:t>
    </dgm:pt>
    <dgm:pt modelId="{CCF54E26-62B2-4BFC-99D6-31B445CD1A75}" type="pres">
      <dgm:prSet presAssocID="{47C4DED8-972D-467F-BA99-5A71C9A38400}" presName="parentNode" presStyleLbl="node1" presStyleIdx="0" presStyleCnt="3">
        <dgm:presLayoutVars>
          <dgm:chMax val="0"/>
          <dgm:bulletEnabled val="1"/>
        </dgm:presLayoutVars>
      </dgm:prSet>
      <dgm:spPr/>
      <dgm:t>
        <a:bodyPr/>
        <a:lstStyle/>
        <a:p>
          <a:endParaRPr lang="en-US"/>
        </a:p>
      </dgm:t>
    </dgm:pt>
    <dgm:pt modelId="{2358AC8C-DDDC-4D96-8CB1-E8D2EF68E3A6}" type="pres">
      <dgm:prSet presAssocID="{47C4DED8-972D-467F-BA99-5A71C9A38400}" presName="childNode" presStyleLbl="node1" presStyleIdx="0" presStyleCnt="3">
        <dgm:presLayoutVars>
          <dgm:bulletEnabled val="1"/>
        </dgm:presLayoutVars>
      </dgm:prSet>
      <dgm:spPr/>
      <dgm:t>
        <a:bodyPr/>
        <a:lstStyle/>
        <a:p>
          <a:endParaRPr lang="en-US"/>
        </a:p>
      </dgm:t>
    </dgm:pt>
    <dgm:pt modelId="{EA1B3CD4-D374-45BD-934A-BF3137213A53}" type="pres">
      <dgm:prSet presAssocID="{87550C74-DD9D-4AE1-B694-35F6ECD5E989}" presName="hSp" presStyleCnt="0"/>
      <dgm:spPr/>
    </dgm:pt>
    <dgm:pt modelId="{8C76CF16-2AC4-418B-A57C-920C0C0A2195}" type="pres">
      <dgm:prSet presAssocID="{87550C74-DD9D-4AE1-B694-35F6ECD5E989}" presName="vProcSp" presStyleCnt="0"/>
      <dgm:spPr/>
    </dgm:pt>
    <dgm:pt modelId="{EBFE02A1-6DB6-452A-AC52-EBFD2363131F}" type="pres">
      <dgm:prSet presAssocID="{87550C74-DD9D-4AE1-B694-35F6ECD5E989}" presName="vSp1" presStyleCnt="0"/>
      <dgm:spPr/>
    </dgm:pt>
    <dgm:pt modelId="{FA396F63-FF10-4689-B6D6-8DBFEDDB1622}" type="pres">
      <dgm:prSet presAssocID="{87550C74-DD9D-4AE1-B694-35F6ECD5E989}" presName="simulatedConn" presStyleLbl="solidFgAcc1" presStyleIdx="0" presStyleCnt="2" custLinFactY="-115539" custLinFactNeighborX="-16014" custLinFactNeighborY="-200000"/>
      <dgm:spPr/>
    </dgm:pt>
    <dgm:pt modelId="{BEB66F5E-62B5-4BB0-BC98-DC9EE535A83B}" type="pres">
      <dgm:prSet presAssocID="{87550C74-DD9D-4AE1-B694-35F6ECD5E989}" presName="vSp2" presStyleCnt="0"/>
      <dgm:spPr/>
    </dgm:pt>
    <dgm:pt modelId="{F4148329-0C9B-47F7-9EF4-DA9894B46F89}" type="pres">
      <dgm:prSet presAssocID="{87550C74-DD9D-4AE1-B694-35F6ECD5E989}" presName="sibTrans" presStyleCnt="0"/>
      <dgm:spPr/>
    </dgm:pt>
    <dgm:pt modelId="{D3DE2A38-5F37-43DE-AD93-440A07C76E6B}" type="pres">
      <dgm:prSet presAssocID="{B7A233C7-207F-41A1-9138-2481C68B3233}" presName="compositeNode" presStyleCnt="0">
        <dgm:presLayoutVars>
          <dgm:bulletEnabled val="1"/>
        </dgm:presLayoutVars>
      </dgm:prSet>
      <dgm:spPr/>
    </dgm:pt>
    <dgm:pt modelId="{32FDCE9C-0A2B-4C79-A64C-6128F4B87C83}" type="pres">
      <dgm:prSet presAssocID="{B7A233C7-207F-41A1-9138-2481C68B3233}" presName="bgRect" presStyleLbl="node1" presStyleIdx="1" presStyleCnt="3" custScaleX="53413" custScaleY="63812"/>
      <dgm:spPr/>
      <dgm:t>
        <a:bodyPr/>
        <a:lstStyle/>
        <a:p>
          <a:endParaRPr lang="en-US"/>
        </a:p>
      </dgm:t>
    </dgm:pt>
    <dgm:pt modelId="{E9E059AF-82BD-4141-B70C-45ECB08CF4B1}" type="pres">
      <dgm:prSet presAssocID="{B7A233C7-207F-41A1-9138-2481C68B3233}" presName="parentNode" presStyleLbl="node1" presStyleIdx="1" presStyleCnt="3">
        <dgm:presLayoutVars>
          <dgm:chMax val="0"/>
          <dgm:bulletEnabled val="1"/>
        </dgm:presLayoutVars>
      </dgm:prSet>
      <dgm:spPr/>
      <dgm:t>
        <a:bodyPr/>
        <a:lstStyle/>
        <a:p>
          <a:endParaRPr lang="en-US"/>
        </a:p>
      </dgm:t>
    </dgm:pt>
    <dgm:pt modelId="{DFA0931E-80B6-4EC7-B355-CCEC422ACDB8}" type="pres">
      <dgm:prSet presAssocID="{B7A233C7-207F-41A1-9138-2481C68B3233}" presName="childNode" presStyleLbl="node1" presStyleIdx="1" presStyleCnt="3">
        <dgm:presLayoutVars>
          <dgm:bulletEnabled val="1"/>
        </dgm:presLayoutVars>
      </dgm:prSet>
      <dgm:spPr/>
      <dgm:t>
        <a:bodyPr/>
        <a:lstStyle/>
        <a:p>
          <a:endParaRPr lang="en-US"/>
        </a:p>
      </dgm:t>
    </dgm:pt>
    <dgm:pt modelId="{0D05844A-EF11-4BCD-91F9-9F8C5160A0DD}" type="pres">
      <dgm:prSet presAssocID="{BB1476D9-5548-4931-AEEB-D3E5278F32AA}" presName="hSp" presStyleCnt="0"/>
      <dgm:spPr/>
    </dgm:pt>
    <dgm:pt modelId="{48746A86-CC23-46E6-9892-E61EA99A8E5D}" type="pres">
      <dgm:prSet presAssocID="{BB1476D9-5548-4931-AEEB-D3E5278F32AA}" presName="vProcSp" presStyleCnt="0"/>
      <dgm:spPr/>
    </dgm:pt>
    <dgm:pt modelId="{F646D152-BA9B-4A82-A228-D37F4675D6A1}" type="pres">
      <dgm:prSet presAssocID="{BB1476D9-5548-4931-AEEB-D3E5278F32AA}" presName="vSp1" presStyleCnt="0"/>
      <dgm:spPr/>
    </dgm:pt>
    <dgm:pt modelId="{5046D87F-A7E1-497B-BDFA-5D3ED884538B}" type="pres">
      <dgm:prSet presAssocID="{BB1476D9-5548-4931-AEEB-D3E5278F32AA}" presName="simulatedConn" presStyleLbl="solidFgAcc1" presStyleIdx="1" presStyleCnt="2" custLinFactY="-115539" custLinFactNeighborX="-16014" custLinFactNeighborY="-200000"/>
      <dgm:spPr/>
    </dgm:pt>
    <dgm:pt modelId="{94FDD24D-501A-4E2B-9295-CCC7B7908FFE}" type="pres">
      <dgm:prSet presAssocID="{BB1476D9-5548-4931-AEEB-D3E5278F32AA}" presName="vSp2" presStyleCnt="0"/>
      <dgm:spPr/>
    </dgm:pt>
    <dgm:pt modelId="{B872ED3A-FA5E-4340-A754-FCCE733EA756}" type="pres">
      <dgm:prSet presAssocID="{BB1476D9-5548-4931-AEEB-D3E5278F32AA}" presName="sibTrans" presStyleCnt="0"/>
      <dgm:spPr/>
    </dgm:pt>
    <dgm:pt modelId="{1777B2E7-1158-477C-9223-819E7D48E28B}" type="pres">
      <dgm:prSet presAssocID="{57B8C468-7582-4445-8A4F-78F9A435E67C}" presName="compositeNode" presStyleCnt="0">
        <dgm:presLayoutVars>
          <dgm:bulletEnabled val="1"/>
        </dgm:presLayoutVars>
      </dgm:prSet>
      <dgm:spPr/>
    </dgm:pt>
    <dgm:pt modelId="{C472DC65-500C-4F95-AABC-1552069D8392}" type="pres">
      <dgm:prSet presAssocID="{57B8C468-7582-4445-8A4F-78F9A435E67C}" presName="bgRect" presStyleLbl="node1" presStyleIdx="2" presStyleCnt="3" custScaleX="43936" custScaleY="63812"/>
      <dgm:spPr/>
      <dgm:t>
        <a:bodyPr/>
        <a:lstStyle/>
        <a:p>
          <a:endParaRPr lang="en-US"/>
        </a:p>
      </dgm:t>
    </dgm:pt>
    <dgm:pt modelId="{2FC0C3A0-761C-4DAB-8A32-97543D2C4B9B}" type="pres">
      <dgm:prSet presAssocID="{57B8C468-7582-4445-8A4F-78F9A435E67C}" presName="parentNode" presStyleLbl="node1" presStyleIdx="2" presStyleCnt="3">
        <dgm:presLayoutVars>
          <dgm:chMax val="0"/>
          <dgm:bulletEnabled val="1"/>
        </dgm:presLayoutVars>
      </dgm:prSet>
      <dgm:spPr/>
      <dgm:t>
        <a:bodyPr/>
        <a:lstStyle/>
        <a:p>
          <a:endParaRPr lang="en-US"/>
        </a:p>
      </dgm:t>
    </dgm:pt>
    <dgm:pt modelId="{D6E4FE88-1084-4842-BCE4-B1A44422554D}" type="pres">
      <dgm:prSet presAssocID="{57B8C468-7582-4445-8A4F-78F9A435E67C}" presName="childNode" presStyleLbl="node1" presStyleIdx="2" presStyleCnt="3">
        <dgm:presLayoutVars>
          <dgm:bulletEnabled val="1"/>
        </dgm:presLayoutVars>
      </dgm:prSet>
      <dgm:spPr/>
      <dgm:t>
        <a:bodyPr/>
        <a:lstStyle/>
        <a:p>
          <a:endParaRPr lang="en-US"/>
        </a:p>
      </dgm:t>
    </dgm:pt>
  </dgm:ptLst>
  <dgm:cxnLst>
    <dgm:cxn modelId="{A555E4B4-2C0E-4BB3-BF1B-240994C2A58F}" srcId="{B7A233C7-207F-41A1-9138-2481C68B3233}" destId="{FC181C67-20E7-4450-B065-6D73A7945901}" srcOrd="0" destOrd="0" parTransId="{2476421D-6686-43E7-830E-EE122FD9F3C3}" sibTransId="{EC214079-741B-4520-B3F8-2F57E013497A}"/>
    <dgm:cxn modelId="{6E5968F6-4B65-4178-A087-6B86A4D195E9}" srcId="{47C4DED8-972D-467F-BA99-5A71C9A38400}" destId="{A3F4F401-2C9E-4E0C-9C1E-9D8AB68F891F}" srcOrd="0" destOrd="0" parTransId="{0821BD44-9CE3-4008-BB20-50CC829F1085}" sibTransId="{0A244F7C-2299-4B59-8E35-FF9310F773AC}"/>
    <dgm:cxn modelId="{3142B383-490E-4D2D-888A-05FB36EBACBE}" srcId="{BB5C2BB4-9CD5-4650-9599-370444B8EFA8}" destId="{B7A233C7-207F-41A1-9138-2481C68B3233}" srcOrd="1" destOrd="0" parTransId="{C391372E-7D2F-41F5-A0EB-96ED4B56D8D8}" sibTransId="{BB1476D9-5548-4931-AEEB-D3E5278F32AA}"/>
    <dgm:cxn modelId="{04A4096D-432D-F249-88A3-52543E54BA87}" type="presOf" srcId="{47C4DED8-972D-467F-BA99-5A71C9A38400}" destId="{F484180D-4E83-4155-8193-0C594153BD9F}" srcOrd="0" destOrd="0" presId="urn:microsoft.com/office/officeart/2005/8/layout/hProcess7"/>
    <dgm:cxn modelId="{00AF3533-BD81-B945-B6D7-5645531CAF09}" type="presOf" srcId="{BB5C2BB4-9CD5-4650-9599-370444B8EFA8}" destId="{A4273EA1-DF20-4BBD-90F8-0A90D533686B}" srcOrd="0" destOrd="0" presId="urn:microsoft.com/office/officeart/2005/8/layout/hProcess7"/>
    <dgm:cxn modelId="{66D6AA8A-34F5-E948-BEA8-2516FEA9DECD}" type="presOf" srcId="{57B8C468-7582-4445-8A4F-78F9A435E67C}" destId="{C472DC65-500C-4F95-AABC-1552069D8392}" srcOrd="0" destOrd="0" presId="urn:microsoft.com/office/officeart/2005/8/layout/hProcess7"/>
    <dgm:cxn modelId="{B4044DFE-AA18-B74A-8144-4B7F8C864A23}" type="presOf" srcId="{FC181C67-20E7-4450-B065-6D73A7945901}" destId="{DFA0931E-80B6-4EC7-B355-CCEC422ACDB8}" srcOrd="0" destOrd="0" presId="urn:microsoft.com/office/officeart/2005/8/layout/hProcess7"/>
    <dgm:cxn modelId="{73B8975B-F195-6F43-B158-FBC188981162}" type="presOf" srcId="{B7A233C7-207F-41A1-9138-2481C68B3233}" destId="{32FDCE9C-0A2B-4C79-A64C-6128F4B87C83}" srcOrd="0" destOrd="0" presId="urn:microsoft.com/office/officeart/2005/8/layout/hProcess7"/>
    <dgm:cxn modelId="{BE3694EE-6367-45BE-B9AA-7B0A61CF17FB}" srcId="{57B8C468-7582-4445-8A4F-78F9A435E67C}" destId="{C115BFB0-CB35-4C4D-9842-241E84D32E3D}" srcOrd="0" destOrd="0" parTransId="{82E3D2B2-BB77-43A8-B585-0B71E4D5B529}" sibTransId="{FCBBCFBD-8B2D-4877-A1CB-4142A17208E9}"/>
    <dgm:cxn modelId="{C230F64F-F04B-9B44-9F38-7D683E0DE60A}" type="presOf" srcId="{47C4DED8-972D-467F-BA99-5A71C9A38400}" destId="{CCF54E26-62B2-4BFC-99D6-31B445CD1A75}" srcOrd="1" destOrd="0" presId="urn:microsoft.com/office/officeart/2005/8/layout/hProcess7"/>
    <dgm:cxn modelId="{DA9518C2-FBCF-4C3C-BD7B-4DBF08C635C5}" srcId="{BB5C2BB4-9CD5-4650-9599-370444B8EFA8}" destId="{47C4DED8-972D-467F-BA99-5A71C9A38400}" srcOrd="0" destOrd="0" parTransId="{2C1AEDB6-B893-45CB-BE1C-C990EC3E9727}" sibTransId="{87550C74-DD9D-4AE1-B694-35F6ECD5E989}"/>
    <dgm:cxn modelId="{A8876107-71EB-CC40-B11F-8BC38041E922}" type="presOf" srcId="{C115BFB0-CB35-4C4D-9842-241E84D32E3D}" destId="{D6E4FE88-1084-4842-BCE4-B1A44422554D}" srcOrd="0" destOrd="0" presId="urn:microsoft.com/office/officeart/2005/8/layout/hProcess7"/>
    <dgm:cxn modelId="{C42FF20A-B106-4BFB-83CD-78F2C795E2A9}" srcId="{BB5C2BB4-9CD5-4650-9599-370444B8EFA8}" destId="{57B8C468-7582-4445-8A4F-78F9A435E67C}" srcOrd="2" destOrd="0" parTransId="{BA0D5AD8-2A8E-4AAF-A8EF-CFADF58463C4}" sibTransId="{9C7B4F67-0CD8-4F91-A657-A229D5BA0109}"/>
    <dgm:cxn modelId="{F6AB3F23-6826-5245-8C6B-1B09CDDFB4F0}" type="presOf" srcId="{A3F4F401-2C9E-4E0C-9C1E-9D8AB68F891F}" destId="{2358AC8C-DDDC-4D96-8CB1-E8D2EF68E3A6}" srcOrd="0" destOrd="0" presId="urn:microsoft.com/office/officeart/2005/8/layout/hProcess7"/>
    <dgm:cxn modelId="{049ED8DC-BFB2-7A44-82BB-5314B30B36B2}" type="presOf" srcId="{57B8C468-7582-4445-8A4F-78F9A435E67C}" destId="{2FC0C3A0-761C-4DAB-8A32-97543D2C4B9B}" srcOrd="1" destOrd="0" presId="urn:microsoft.com/office/officeart/2005/8/layout/hProcess7"/>
    <dgm:cxn modelId="{192BF795-1CB3-5642-9E88-DD25A04451A8}" type="presOf" srcId="{B7A233C7-207F-41A1-9138-2481C68B3233}" destId="{E9E059AF-82BD-4141-B70C-45ECB08CF4B1}" srcOrd="1" destOrd="0" presId="urn:microsoft.com/office/officeart/2005/8/layout/hProcess7"/>
    <dgm:cxn modelId="{74510157-250F-CD4E-AC61-10B603E6198C}" type="presParOf" srcId="{A4273EA1-DF20-4BBD-90F8-0A90D533686B}" destId="{7C91E89D-3762-4472-B3A4-D46EEC8B5C82}" srcOrd="0" destOrd="0" presId="urn:microsoft.com/office/officeart/2005/8/layout/hProcess7"/>
    <dgm:cxn modelId="{A4927626-1C06-4142-9241-E93917A0F126}" type="presParOf" srcId="{7C91E89D-3762-4472-B3A4-D46EEC8B5C82}" destId="{F484180D-4E83-4155-8193-0C594153BD9F}" srcOrd="0" destOrd="0" presId="urn:microsoft.com/office/officeart/2005/8/layout/hProcess7"/>
    <dgm:cxn modelId="{2C7D3085-59C4-6D43-AEFF-9D53620279CD}" type="presParOf" srcId="{7C91E89D-3762-4472-B3A4-D46EEC8B5C82}" destId="{CCF54E26-62B2-4BFC-99D6-31B445CD1A75}" srcOrd="1" destOrd="0" presId="urn:microsoft.com/office/officeart/2005/8/layout/hProcess7"/>
    <dgm:cxn modelId="{AC79A407-39AD-F647-9F81-EEF7CA8500BD}" type="presParOf" srcId="{7C91E89D-3762-4472-B3A4-D46EEC8B5C82}" destId="{2358AC8C-DDDC-4D96-8CB1-E8D2EF68E3A6}" srcOrd="2" destOrd="0" presId="urn:microsoft.com/office/officeart/2005/8/layout/hProcess7"/>
    <dgm:cxn modelId="{C437ED18-0F0E-E24C-BDF3-2141B0921FF7}" type="presParOf" srcId="{A4273EA1-DF20-4BBD-90F8-0A90D533686B}" destId="{EA1B3CD4-D374-45BD-934A-BF3137213A53}" srcOrd="1" destOrd="0" presId="urn:microsoft.com/office/officeart/2005/8/layout/hProcess7"/>
    <dgm:cxn modelId="{B976E06E-A250-2843-8AFF-DFFE076D4AB6}" type="presParOf" srcId="{A4273EA1-DF20-4BBD-90F8-0A90D533686B}" destId="{8C76CF16-2AC4-418B-A57C-920C0C0A2195}" srcOrd="2" destOrd="0" presId="urn:microsoft.com/office/officeart/2005/8/layout/hProcess7"/>
    <dgm:cxn modelId="{93ABC1C2-2054-4D4F-837C-1689C8D68217}" type="presParOf" srcId="{8C76CF16-2AC4-418B-A57C-920C0C0A2195}" destId="{EBFE02A1-6DB6-452A-AC52-EBFD2363131F}" srcOrd="0" destOrd="0" presId="urn:microsoft.com/office/officeart/2005/8/layout/hProcess7"/>
    <dgm:cxn modelId="{237DBDC7-73E3-A249-A5E3-CA08DDCAFF19}" type="presParOf" srcId="{8C76CF16-2AC4-418B-A57C-920C0C0A2195}" destId="{FA396F63-FF10-4689-B6D6-8DBFEDDB1622}" srcOrd="1" destOrd="0" presId="urn:microsoft.com/office/officeart/2005/8/layout/hProcess7"/>
    <dgm:cxn modelId="{B979A0F1-79CD-CA48-A57A-B0142FF91EE0}" type="presParOf" srcId="{8C76CF16-2AC4-418B-A57C-920C0C0A2195}" destId="{BEB66F5E-62B5-4BB0-BC98-DC9EE535A83B}" srcOrd="2" destOrd="0" presId="urn:microsoft.com/office/officeart/2005/8/layout/hProcess7"/>
    <dgm:cxn modelId="{5F5E2D5F-B838-2F40-9064-FC36B758BA06}" type="presParOf" srcId="{A4273EA1-DF20-4BBD-90F8-0A90D533686B}" destId="{F4148329-0C9B-47F7-9EF4-DA9894B46F89}" srcOrd="3" destOrd="0" presId="urn:microsoft.com/office/officeart/2005/8/layout/hProcess7"/>
    <dgm:cxn modelId="{9D23914A-655A-B24A-A34D-8D7C4BF8BF98}" type="presParOf" srcId="{A4273EA1-DF20-4BBD-90F8-0A90D533686B}" destId="{D3DE2A38-5F37-43DE-AD93-440A07C76E6B}" srcOrd="4" destOrd="0" presId="urn:microsoft.com/office/officeart/2005/8/layout/hProcess7"/>
    <dgm:cxn modelId="{A03B8BB1-6135-CA4E-9561-BB236CDC34DD}" type="presParOf" srcId="{D3DE2A38-5F37-43DE-AD93-440A07C76E6B}" destId="{32FDCE9C-0A2B-4C79-A64C-6128F4B87C83}" srcOrd="0" destOrd="0" presId="urn:microsoft.com/office/officeart/2005/8/layout/hProcess7"/>
    <dgm:cxn modelId="{38D0DE8A-C885-A64C-AAC9-4912FCE16775}" type="presParOf" srcId="{D3DE2A38-5F37-43DE-AD93-440A07C76E6B}" destId="{E9E059AF-82BD-4141-B70C-45ECB08CF4B1}" srcOrd="1" destOrd="0" presId="urn:microsoft.com/office/officeart/2005/8/layout/hProcess7"/>
    <dgm:cxn modelId="{E8AF5491-389C-D248-AE21-9D04C18B3BC0}" type="presParOf" srcId="{D3DE2A38-5F37-43DE-AD93-440A07C76E6B}" destId="{DFA0931E-80B6-4EC7-B355-CCEC422ACDB8}" srcOrd="2" destOrd="0" presId="urn:microsoft.com/office/officeart/2005/8/layout/hProcess7"/>
    <dgm:cxn modelId="{3CADCB37-A4A9-464F-8F1C-32E6440A29D7}" type="presParOf" srcId="{A4273EA1-DF20-4BBD-90F8-0A90D533686B}" destId="{0D05844A-EF11-4BCD-91F9-9F8C5160A0DD}" srcOrd="5" destOrd="0" presId="urn:microsoft.com/office/officeart/2005/8/layout/hProcess7"/>
    <dgm:cxn modelId="{235EE488-8A37-EE4B-AD91-BD977CA42EB3}" type="presParOf" srcId="{A4273EA1-DF20-4BBD-90F8-0A90D533686B}" destId="{48746A86-CC23-46E6-9892-E61EA99A8E5D}" srcOrd="6" destOrd="0" presId="urn:microsoft.com/office/officeart/2005/8/layout/hProcess7"/>
    <dgm:cxn modelId="{5D24858E-1A7A-B44F-9BD4-38012F546377}" type="presParOf" srcId="{48746A86-CC23-46E6-9892-E61EA99A8E5D}" destId="{F646D152-BA9B-4A82-A228-D37F4675D6A1}" srcOrd="0" destOrd="0" presId="urn:microsoft.com/office/officeart/2005/8/layout/hProcess7"/>
    <dgm:cxn modelId="{EF4B169A-C319-024C-B249-443085F1E467}" type="presParOf" srcId="{48746A86-CC23-46E6-9892-E61EA99A8E5D}" destId="{5046D87F-A7E1-497B-BDFA-5D3ED884538B}" srcOrd="1" destOrd="0" presId="urn:microsoft.com/office/officeart/2005/8/layout/hProcess7"/>
    <dgm:cxn modelId="{2BAEE9EE-91C9-F144-9344-17BA7A14E728}" type="presParOf" srcId="{48746A86-CC23-46E6-9892-E61EA99A8E5D}" destId="{94FDD24D-501A-4E2B-9295-CCC7B7908FFE}" srcOrd="2" destOrd="0" presId="urn:microsoft.com/office/officeart/2005/8/layout/hProcess7"/>
    <dgm:cxn modelId="{7057FB25-8E6E-1E44-9289-6507CB2F7CAB}" type="presParOf" srcId="{A4273EA1-DF20-4BBD-90F8-0A90D533686B}" destId="{B872ED3A-FA5E-4340-A754-FCCE733EA756}" srcOrd="7" destOrd="0" presId="urn:microsoft.com/office/officeart/2005/8/layout/hProcess7"/>
    <dgm:cxn modelId="{5811BA80-DE0F-3D4F-AE28-2B36CD7C1F89}" type="presParOf" srcId="{A4273EA1-DF20-4BBD-90F8-0A90D533686B}" destId="{1777B2E7-1158-477C-9223-819E7D48E28B}" srcOrd="8" destOrd="0" presId="urn:microsoft.com/office/officeart/2005/8/layout/hProcess7"/>
    <dgm:cxn modelId="{1535D799-3C9F-B44F-804F-84C8F9996B59}" type="presParOf" srcId="{1777B2E7-1158-477C-9223-819E7D48E28B}" destId="{C472DC65-500C-4F95-AABC-1552069D8392}" srcOrd="0" destOrd="0" presId="urn:microsoft.com/office/officeart/2005/8/layout/hProcess7"/>
    <dgm:cxn modelId="{1FD4C2CF-7402-3F47-9549-8EAE5DF716A9}" type="presParOf" srcId="{1777B2E7-1158-477C-9223-819E7D48E28B}" destId="{2FC0C3A0-761C-4DAB-8A32-97543D2C4B9B}" srcOrd="1" destOrd="0" presId="urn:microsoft.com/office/officeart/2005/8/layout/hProcess7"/>
    <dgm:cxn modelId="{D670E4EE-739B-DC44-BB22-6EF6E6E178DD}" type="presParOf" srcId="{1777B2E7-1158-477C-9223-819E7D48E28B}" destId="{D6E4FE88-1084-4842-BCE4-B1A44422554D}"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A3AF84-EB2D-4BCF-900F-1E1209659165}" type="doc">
      <dgm:prSet loTypeId="urn:microsoft.com/office/officeart/2005/8/layout/vList3" loCatId="list" qsTypeId="urn:microsoft.com/office/officeart/2005/8/quickstyle/simple1" qsCatId="simple" csTypeId="urn:microsoft.com/office/officeart/2005/8/colors/accent2_5" csCatId="accent2" phldr="1"/>
      <dgm:spPr/>
      <dgm:t>
        <a:bodyPr/>
        <a:lstStyle/>
        <a:p>
          <a:endParaRPr lang="en-US"/>
        </a:p>
      </dgm:t>
    </dgm:pt>
    <dgm:pt modelId="{9A48FE62-8D8C-4C5B-AC2E-12BADA241C41}">
      <dgm:prSet phldrT="[Text]"/>
      <dgm:spPr/>
      <dgm:t>
        <a:bodyPr/>
        <a:lstStyle/>
        <a:p>
          <a:r>
            <a:rPr lang="en-US" u="none" dirty="0"/>
            <a:t>Computer-based and electronic display</a:t>
          </a:r>
        </a:p>
      </dgm:t>
    </dgm:pt>
    <dgm:pt modelId="{05A425B3-68FD-4574-AD93-D28B1F9390A9}" type="parTrans" cxnId="{0271EE70-CA00-492D-8112-6A5C9888D209}">
      <dgm:prSet/>
      <dgm:spPr/>
      <dgm:t>
        <a:bodyPr/>
        <a:lstStyle/>
        <a:p>
          <a:endParaRPr lang="en-US">
            <a:solidFill>
              <a:schemeClr val="tx1"/>
            </a:solidFill>
          </a:endParaRPr>
        </a:p>
      </dgm:t>
    </dgm:pt>
    <dgm:pt modelId="{6CAC5C14-5476-47C0-8458-E740A1930069}" type="sibTrans" cxnId="{0271EE70-CA00-492D-8112-6A5C9888D209}">
      <dgm:prSet/>
      <dgm:spPr/>
      <dgm:t>
        <a:bodyPr/>
        <a:lstStyle/>
        <a:p>
          <a:endParaRPr lang="en-US">
            <a:solidFill>
              <a:schemeClr val="tx1"/>
            </a:solidFill>
          </a:endParaRPr>
        </a:p>
      </dgm:t>
    </dgm:pt>
    <dgm:pt modelId="{18A54D7B-62FA-49FC-BD08-774537058C93}">
      <dgm:prSet phldrT="[Text]"/>
      <dgm:spPr/>
      <dgm:t>
        <a:bodyPr/>
        <a:lstStyle/>
        <a:p>
          <a:r>
            <a:rPr lang="en-US" u="none" dirty="0"/>
            <a:t>Pen recorder and a moving sheet</a:t>
          </a:r>
        </a:p>
        <a:p>
          <a:endParaRPr lang="en-US" u="none" dirty="0"/>
        </a:p>
      </dgm:t>
    </dgm:pt>
    <dgm:pt modelId="{84ACB725-434A-49D9-AFAA-604BD9DB4A91}" type="parTrans" cxnId="{AA5E4F6A-9703-4E39-9307-DE6BBFC7965C}">
      <dgm:prSet/>
      <dgm:spPr/>
      <dgm:t>
        <a:bodyPr/>
        <a:lstStyle/>
        <a:p>
          <a:endParaRPr lang="en-US">
            <a:solidFill>
              <a:schemeClr val="tx1"/>
            </a:solidFill>
          </a:endParaRPr>
        </a:p>
      </dgm:t>
    </dgm:pt>
    <dgm:pt modelId="{D96E5B34-5EA0-453D-AC19-29A6B1625E49}" type="sibTrans" cxnId="{AA5E4F6A-9703-4E39-9307-DE6BBFC7965C}">
      <dgm:prSet/>
      <dgm:spPr/>
      <dgm:t>
        <a:bodyPr/>
        <a:lstStyle/>
        <a:p>
          <a:endParaRPr lang="en-US">
            <a:solidFill>
              <a:schemeClr val="tx1"/>
            </a:solidFill>
          </a:endParaRPr>
        </a:p>
      </dgm:t>
    </dgm:pt>
    <dgm:pt modelId="{F6F37F6B-E4D6-4772-885A-8AED306AFAF7}" type="pres">
      <dgm:prSet presAssocID="{54A3AF84-EB2D-4BCF-900F-1E1209659165}" presName="linearFlow" presStyleCnt="0">
        <dgm:presLayoutVars>
          <dgm:dir/>
          <dgm:resizeHandles val="exact"/>
        </dgm:presLayoutVars>
      </dgm:prSet>
      <dgm:spPr/>
      <dgm:t>
        <a:bodyPr/>
        <a:lstStyle/>
        <a:p>
          <a:endParaRPr lang="en-US"/>
        </a:p>
      </dgm:t>
    </dgm:pt>
    <dgm:pt modelId="{4F60B52D-4D43-42D3-89BD-9D5DDC84B788}" type="pres">
      <dgm:prSet presAssocID="{9A48FE62-8D8C-4C5B-AC2E-12BADA241C41}" presName="composite" presStyleCnt="0"/>
      <dgm:spPr/>
    </dgm:pt>
    <dgm:pt modelId="{87A55F8E-BEE0-4B77-8339-6047E57AC1AE}" type="pres">
      <dgm:prSet presAssocID="{9A48FE62-8D8C-4C5B-AC2E-12BADA241C41}" presName="imgShp" presStyleLbl="fgImgPlace1" presStyleIdx="0" presStyleCnt="2"/>
      <dgm:spPr/>
    </dgm:pt>
    <dgm:pt modelId="{3CEA8D22-6B28-4234-AB26-743D7DC22661}" type="pres">
      <dgm:prSet presAssocID="{9A48FE62-8D8C-4C5B-AC2E-12BADA241C41}" presName="txShp" presStyleLbl="node1" presStyleIdx="0" presStyleCnt="2">
        <dgm:presLayoutVars>
          <dgm:bulletEnabled val="1"/>
        </dgm:presLayoutVars>
      </dgm:prSet>
      <dgm:spPr/>
      <dgm:t>
        <a:bodyPr/>
        <a:lstStyle/>
        <a:p>
          <a:endParaRPr lang="en-US"/>
        </a:p>
      </dgm:t>
    </dgm:pt>
    <dgm:pt modelId="{38531ACD-78C7-470C-AADE-34617251F3B7}" type="pres">
      <dgm:prSet presAssocID="{6CAC5C14-5476-47C0-8458-E740A1930069}" presName="spacing" presStyleCnt="0"/>
      <dgm:spPr/>
    </dgm:pt>
    <dgm:pt modelId="{41366E25-D70E-4F9B-A7D6-FB34486BEF24}" type="pres">
      <dgm:prSet presAssocID="{18A54D7B-62FA-49FC-BD08-774537058C93}" presName="composite" presStyleCnt="0"/>
      <dgm:spPr/>
    </dgm:pt>
    <dgm:pt modelId="{4F38AC6A-0C89-40D4-A064-EC8DBD2488D9}" type="pres">
      <dgm:prSet presAssocID="{18A54D7B-62FA-49FC-BD08-774537058C93}" presName="imgShp" presStyleLbl="fgImgPlace1" presStyleIdx="1" presStyleCnt="2"/>
      <dgm:spPr/>
    </dgm:pt>
    <dgm:pt modelId="{7D123B5B-011B-41D6-A3B3-7043A27DDDB9}" type="pres">
      <dgm:prSet presAssocID="{18A54D7B-62FA-49FC-BD08-774537058C93}" presName="txShp" presStyleLbl="node1" presStyleIdx="1" presStyleCnt="2">
        <dgm:presLayoutVars>
          <dgm:bulletEnabled val="1"/>
        </dgm:presLayoutVars>
      </dgm:prSet>
      <dgm:spPr/>
      <dgm:t>
        <a:bodyPr/>
        <a:lstStyle/>
        <a:p>
          <a:endParaRPr lang="en-US"/>
        </a:p>
      </dgm:t>
    </dgm:pt>
  </dgm:ptLst>
  <dgm:cxnLst>
    <dgm:cxn modelId="{D397DC46-34E8-3844-ACEB-52FE3AF36E00}" type="presOf" srcId="{54A3AF84-EB2D-4BCF-900F-1E1209659165}" destId="{F6F37F6B-E4D6-4772-885A-8AED306AFAF7}" srcOrd="0" destOrd="0" presId="urn:microsoft.com/office/officeart/2005/8/layout/vList3"/>
    <dgm:cxn modelId="{AA5E4F6A-9703-4E39-9307-DE6BBFC7965C}" srcId="{54A3AF84-EB2D-4BCF-900F-1E1209659165}" destId="{18A54D7B-62FA-49FC-BD08-774537058C93}" srcOrd="1" destOrd="0" parTransId="{84ACB725-434A-49D9-AFAA-604BD9DB4A91}" sibTransId="{D96E5B34-5EA0-453D-AC19-29A6B1625E49}"/>
    <dgm:cxn modelId="{0271EE70-CA00-492D-8112-6A5C9888D209}" srcId="{54A3AF84-EB2D-4BCF-900F-1E1209659165}" destId="{9A48FE62-8D8C-4C5B-AC2E-12BADA241C41}" srcOrd="0" destOrd="0" parTransId="{05A425B3-68FD-4574-AD93-D28B1F9390A9}" sibTransId="{6CAC5C14-5476-47C0-8458-E740A1930069}"/>
    <dgm:cxn modelId="{2A6CBE26-3CDE-BD48-8B4D-D3CF736A2058}" type="presOf" srcId="{9A48FE62-8D8C-4C5B-AC2E-12BADA241C41}" destId="{3CEA8D22-6B28-4234-AB26-743D7DC22661}" srcOrd="0" destOrd="0" presId="urn:microsoft.com/office/officeart/2005/8/layout/vList3"/>
    <dgm:cxn modelId="{FB9D2D1E-09FF-004A-863B-C09F0C17ACD4}" type="presOf" srcId="{18A54D7B-62FA-49FC-BD08-774537058C93}" destId="{7D123B5B-011B-41D6-A3B3-7043A27DDDB9}" srcOrd="0" destOrd="0" presId="urn:microsoft.com/office/officeart/2005/8/layout/vList3"/>
    <dgm:cxn modelId="{3DB7A782-075C-C044-B038-2DE072F02438}" type="presParOf" srcId="{F6F37F6B-E4D6-4772-885A-8AED306AFAF7}" destId="{4F60B52D-4D43-42D3-89BD-9D5DDC84B788}" srcOrd="0" destOrd="0" presId="urn:microsoft.com/office/officeart/2005/8/layout/vList3"/>
    <dgm:cxn modelId="{3F9688C7-6A6F-F54A-9B28-3C95CE54776A}" type="presParOf" srcId="{4F60B52D-4D43-42D3-89BD-9D5DDC84B788}" destId="{87A55F8E-BEE0-4B77-8339-6047E57AC1AE}" srcOrd="0" destOrd="0" presId="urn:microsoft.com/office/officeart/2005/8/layout/vList3"/>
    <dgm:cxn modelId="{8DC8E7CC-0B59-A84D-9C8C-7B9F10A40352}" type="presParOf" srcId="{4F60B52D-4D43-42D3-89BD-9D5DDC84B788}" destId="{3CEA8D22-6B28-4234-AB26-743D7DC22661}" srcOrd="1" destOrd="0" presId="urn:microsoft.com/office/officeart/2005/8/layout/vList3"/>
    <dgm:cxn modelId="{C707ABDE-D909-4148-930C-1457DB045310}" type="presParOf" srcId="{F6F37F6B-E4D6-4772-885A-8AED306AFAF7}" destId="{38531ACD-78C7-470C-AADE-34617251F3B7}" srcOrd="1" destOrd="0" presId="urn:microsoft.com/office/officeart/2005/8/layout/vList3"/>
    <dgm:cxn modelId="{79ABACB6-21A0-5947-B595-12B1BB7FF887}" type="presParOf" srcId="{F6F37F6B-E4D6-4772-885A-8AED306AFAF7}" destId="{41366E25-D70E-4F9B-A7D6-FB34486BEF24}" srcOrd="2" destOrd="0" presId="urn:microsoft.com/office/officeart/2005/8/layout/vList3"/>
    <dgm:cxn modelId="{D2840BEB-1025-BE48-8B87-0626EE8B16E2}" type="presParOf" srcId="{41366E25-D70E-4F9B-A7D6-FB34486BEF24}" destId="{4F38AC6A-0C89-40D4-A064-EC8DBD2488D9}" srcOrd="0" destOrd="0" presId="urn:microsoft.com/office/officeart/2005/8/layout/vList3"/>
    <dgm:cxn modelId="{F3F3FD06-11D5-6E44-A06A-273E703C7D8D}" type="presParOf" srcId="{41366E25-D70E-4F9B-A7D6-FB34486BEF24}" destId="{7D123B5B-011B-41D6-A3B3-7043A27DDDB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EC1D9C-9259-744F-8B56-3BA44DBEA8F3}" type="doc">
      <dgm:prSet loTypeId="urn:microsoft.com/office/officeart/2005/8/layout/hierarchy1" loCatId="cycle" qsTypeId="urn:microsoft.com/office/officeart/2005/8/quickstyle/simple4" qsCatId="simple" csTypeId="urn:microsoft.com/office/officeart/2005/8/colors/accent1_2" csCatId="accent1" phldr="1"/>
      <dgm:spPr/>
      <dgm:t>
        <a:bodyPr/>
        <a:lstStyle/>
        <a:p>
          <a:endParaRPr lang="en-US"/>
        </a:p>
      </dgm:t>
    </dgm:pt>
    <dgm:pt modelId="{B054C18F-A9DE-3143-8230-FA85401FAB6D}">
      <dgm:prSet phldrT="[Text]"/>
      <dgm:spPr/>
      <dgm:t>
        <a:bodyPr/>
        <a:lstStyle/>
        <a:p>
          <a:r>
            <a:rPr lang="en-US" b="0" i="0" u="none" dirty="0">
              <a:solidFill>
                <a:schemeClr val="tx1"/>
              </a:solidFill>
              <a:effectLst/>
            </a:rPr>
            <a:t>Lead: two wires and their </a:t>
          </a:r>
          <a:r>
            <a:rPr lang="en-US" b="0" i="0" u="none" dirty="0" smtClean="0">
              <a:solidFill>
                <a:schemeClr val="tx1"/>
              </a:solidFill>
              <a:effectLst/>
            </a:rPr>
            <a:t>electrodes </a:t>
          </a:r>
          <a:r>
            <a:rPr lang="en-US" b="0" i="0" u="none" dirty="0" smtClean="0">
              <a:solidFill>
                <a:schemeClr val="bg1">
                  <a:lumMod val="50000"/>
                </a:schemeClr>
              </a:solidFill>
              <a:effectLst/>
            </a:rPr>
            <a:t>(one positive one negative) </a:t>
          </a:r>
          <a:r>
            <a:rPr lang="en-US" b="0" i="0" u="none" dirty="0">
              <a:solidFill>
                <a:schemeClr val="tx1"/>
              </a:solidFill>
              <a:effectLst/>
            </a:rPr>
            <a:t>to make a complete circuit </a:t>
          </a:r>
          <a:endParaRPr lang="en-US" dirty="0"/>
        </a:p>
      </dgm:t>
    </dgm:pt>
    <dgm:pt modelId="{C2F374BB-029E-DE45-97B0-F13C212C99C4}" type="parTrans" cxnId="{2250F1E3-B298-214D-B8A9-221FCB01AF08}">
      <dgm:prSet/>
      <dgm:spPr/>
      <dgm:t>
        <a:bodyPr/>
        <a:lstStyle/>
        <a:p>
          <a:endParaRPr lang="en-US"/>
        </a:p>
      </dgm:t>
    </dgm:pt>
    <dgm:pt modelId="{4F115AA4-419F-5546-8724-122F262F472A}" type="sibTrans" cxnId="{2250F1E3-B298-214D-B8A9-221FCB01AF08}">
      <dgm:prSet/>
      <dgm:spPr/>
      <dgm:t>
        <a:bodyPr/>
        <a:lstStyle/>
        <a:p>
          <a:endParaRPr lang="en-US"/>
        </a:p>
      </dgm:t>
    </dgm:pt>
    <dgm:pt modelId="{8D1A1925-DF5F-DA4D-97C1-A44628E95051}">
      <dgm:prSet phldrT="[Text]"/>
      <dgm:spPr/>
      <dgm:t>
        <a:bodyPr/>
        <a:lstStyle/>
        <a:p>
          <a:r>
            <a:rPr lang="en-US" dirty="0"/>
            <a:t>Unipolar Leads</a:t>
          </a:r>
        </a:p>
      </dgm:t>
    </dgm:pt>
    <dgm:pt modelId="{AC133324-E90F-D841-A568-C65DE3981657}" type="parTrans" cxnId="{49520B98-2CEF-124B-A054-C44844B7878C}">
      <dgm:prSet/>
      <dgm:spPr/>
      <dgm:t>
        <a:bodyPr/>
        <a:lstStyle/>
        <a:p>
          <a:endParaRPr lang="en-US"/>
        </a:p>
      </dgm:t>
    </dgm:pt>
    <dgm:pt modelId="{B13C33BE-CD76-F64F-9E9D-7A76355C126F}" type="sibTrans" cxnId="{49520B98-2CEF-124B-A054-C44844B7878C}">
      <dgm:prSet/>
      <dgm:spPr/>
      <dgm:t>
        <a:bodyPr/>
        <a:lstStyle/>
        <a:p>
          <a:endParaRPr lang="en-US"/>
        </a:p>
      </dgm:t>
    </dgm:pt>
    <dgm:pt modelId="{00C496B4-B761-0141-95D7-9D6E94EBEE00}">
      <dgm:prSet phldrT="[Text]"/>
      <dgm:spPr/>
      <dgm:t>
        <a:bodyPr/>
        <a:lstStyle/>
        <a:p>
          <a:r>
            <a:rPr lang="en-US" dirty="0"/>
            <a:t>Chest</a:t>
          </a:r>
          <a:r>
            <a:rPr lang="en-US" baseline="0" dirty="0"/>
            <a:t> Leads</a:t>
          </a:r>
          <a:endParaRPr lang="en-US" dirty="0"/>
        </a:p>
      </dgm:t>
    </dgm:pt>
    <dgm:pt modelId="{F439E71B-8AC8-364B-BD43-81F2D4C0DD7A}" type="parTrans" cxnId="{6290BA54-E836-9C4C-84D2-299A0AC07FBD}">
      <dgm:prSet/>
      <dgm:spPr/>
      <dgm:t>
        <a:bodyPr/>
        <a:lstStyle/>
        <a:p>
          <a:endParaRPr lang="en-US"/>
        </a:p>
      </dgm:t>
    </dgm:pt>
    <dgm:pt modelId="{B6F1CB19-A1EF-F747-887E-98755F8082C6}" type="sibTrans" cxnId="{6290BA54-E836-9C4C-84D2-299A0AC07FBD}">
      <dgm:prSet/>
      <dgm:spPr/>
      <dgm:t>
        <a:bodyPr/>
        <a:lstStyle/>
        <a:p>
          <a:endParaRPr lang="en-US"/>
        </a:p>
      </dgm:t>
    </dgm:pt>
    <dgm:pt modelId="{2198B7F9-B6B4-014D-963B-4E1B6D72E63F}">
      <dgm:prSet phldrT="[Text]"/>
      <dgm:spPr/>
      <dgm:t>
        <a:bodyPr/>
        <a:lstStyle/>
        <a:p>
          <a:r>
            <a:rPr lang="en-US" dirty="0"/>
            <a:t>Augmented Limb Leads</a:t>
          </a:r>
        </a:p>
      </dgm:t>
    </dgm:pt>
    <dgm:pt modelId="{DDF97374-4320-B040-A904-9E028E7DBF7E}" type="parTrans" cxnId="{3026C509-1D3A-4242-843C-109208AD9B96}">
      <dgm:prSet/>
      <dgm:spPr/>
      <dgm:t>
        <a:bodyPr/>
        <a:lstStyle/>
        <a:p>
          <a:endParaRPr lang="en-US"/>
        </a:p>
      </dgm:t>
    </dgm:pt>
    <dgm:pt modelId="{3F76FD51-8AB8-BA47-8A7A-73E1741131CF}" type="sibTrans" cxnId="{3026C509-1D3A-4242-843C-109208AD9B96}">
      <dgm:prSet/>
      <dgm:spPr/>
      <dgm:t>
        <a:bodyPr/>
        <a:lstStyle/>
        <a:p>
          <a:endParaRPr lang="en-US"/>
        </a:p>
      </dgm:t>
    </dgm:pt>
    <dgm:pt modelId="{95B7B45E-4BBE-1C4F-B339-B1EAAF06D683}">
      <dgm:prSet phldrT="[Text]"/>
      <dgm:spPr/>
      <dgm:t>
        <a:bodyPr/>
        <a:lstStyle/>
        <a:p>
          <a:r>
            <a:rPr lang="en-US" dirty="0"/>
            <a:t>Bipolar Leads</a:t>
          </a:r>
        </a:p>
      </dgm:t>
    </dgm:pt>
    <dgm:pt modelId="{025C92B7-2EAC-D542-8EEE-4B0B05E2BD44}" type="parTrans" cxnId="{2A683A5D-520C-6F43-BEA6-7F1002B66F28}">
      <dgm:prSet/>
      <dgm:spPr/>
      <dgm:t>
        <a:bodyPr/>
        <a:lstStyle/>
        <a:p>
          <a:endParaRPr lang="en-US"/>
        </a:p>
      </dgm:t>
    </dgm:pt>
    <dgm:pt modelId="{DA613638-4D24-4C43-9EB3-D5663DBD63AC}" type="sibTrans" cxnId="{2A683A5D-520C-6F43-BEA6-7F1002B66F28}">
      <dgm:prSet/>
      <dgm:spPr/>
      <dgm:t>
        <a:bodyPr/>
        <a:lstStyle/>
        <a:p>
          <a:endParaRPr lang="en-US"/>
        </a:p>
      </dgm:t>
    </dgm:pt>
    <dgm:pt modelId="{51D04749-CEDF-C843-ABFF-39FEED681443}">
      <dgm:prSet phldrT="[Text]"/>
      <dgm:spPr/>
      <dgm:t>
        <a:bodyPr/>
        <a:lstStyle/>
        <a:p>
          <a:r>
            <a:rPr lang="en-US" dirty="0"/>
            <a:t>Bipolar</a:t>
          </a:r>
          <a:r>
            <a:rPr lang="en-US" baseline="0" dirty="0"/>
            <a:t> Limb Leads</a:t>
          </a:r>
          <a:endParaRPr lang="en-US" dirty="0"/>
        </a:p>
      </dgm:t>
    </dgm:pt>
    <dgm:pt modelId="{DB2DB83E-C408-8F4D-AAF9-EC35A725AB0F}" type="parTrans" cxnId="{AE7760FF-9DEC-9B47-9C4D-E995949BB36B}">
      <dgm:prSet/>
      <dgm:spPr/>
      <dgm:t>
        <a:bodyPr/>
        <a:lstStyle/>
        <a:p>
          <a:endParaRPr lang="en-US"/>
        </a:p>
      </dgm:t>
    </dgm:pt>
    <dgm:pt modelId="{404EAAAA-C5E0-5448-BD35-A7594771F703}" type="sibTrans" cxnId="{AE7760FF-9DEC-9B47-9C4D-E995949BB36B}">
      <dgm:prSet/>
      <dgm:spPr/>
      <dgm:t>
        <a:bodyPr/>
        <a:lstStyle/>
        <a:p>
          <a:pPr rtl="0"/>
          <a:endParaRPr lang="en-US"/>
        </a:p>
      </dgm:t>
    </dgm:pt>
    <dgm:pt modelId="{378DBB2B-CF99-4D4D-8962-C5FB7BB3EF53}" type="pres">
      <dgm:prSet presAssocID="{CFEC1D9C-9259-744F-8B56-3BA44DBEA8F3}" presName="hierChild1" presStyleCnt="0">
        <dgm:presLayoutVars>
          <dgm:chPref val="1"/>
          <dgm:dir/>
          <dgm:animOne val="branch"/>
          <dgm:animLvl val="lvl"/>
          <dgm:resizeHandles/>
        </dgm:presLayoutVars>
      </dgm:prSet>
      <dgm:spPr/>
      <dgm:t>
        <a:bodyPr/>
        <a:lstStyle/>
        <a:p>
          <a:endParaRPr lang="en-US"/>
        </a:p>
      </dgm:t>
    </dgm:pt>
    <dgm:pt modelId="{A3F2FE6F-BEAE-6242-B123-33202D6045D5}" type="pres">
      <dgm:prSet presAssocID="{B054C18F-A9DE-3143-8230-FA85401FAB6D}" presName="hierRoot1" presStyleCnt="0"/>
      <dgm:spPr/>
    </dgm:pt>
    <dgm:pt modelId="{B27F6533-BB04-834F-AC35-F953B6429D4F}" type="pres">
      <dgm:prSet presAssocID="{B054C18F-A9DE-3143-8230-FA85401FAB6D}" presName="composite" presStyleCnt="0"/>
      <dgm:spPr/>
    </dgm:pt>
    <dgm:pt modelId="{41A77CE0-892B-1A48-A259-FD345D167E07}" type="pres">
      <dgm:prSet presAssocID="{B054C18F-A9DE-3143-8230-FA85401FAB6D}" presName="background" presStyleLbl="node0" presStyleIdx="0" presStyleCnt="1"/>
      <dgm:spPr/>
    </dgm:pt>
    <dgm:pt modelId="{5FED3F3C-F213-F54E-815A-5BC92E5C9AAC}" type="pres">
      <dgm:prSet presAssocID="{B054C18F-A9DE-3143-8230-FA85401FAB6D}" presName="text" presStyleLbl="fgAcc0" presStyleIdx="0" presStyleCnt="1">
        <dgm:presLayoutVars>
          <dgm:chPref val="3"/>
        </dgm:presLayoutVars>
      </dgm:prSet>
      <dgm:spPr/>
      <dgm:t>
        <a:bodyPr/>
        <a:lstStyle/>
        <a:p>
          <a:endParaRPr lang="en-US"/>
        </a:p>
      </dgm:t>
    </dgm:pt>
    <dgm:pt modelId="{58AD22A1-3461-7C48-AC3C-EFB56729FD34}" type="pres">
      <dgm:prSet presAssocID="{B054C18F-A9DE-3143-8230-FA85401FAB6D}" presName="hierChild2" presStyleCnt="0"/>
      <dgm:spPr/>
    </dgm:pt>
    <dgm:pt modelId="{32F15937-5D16-0C4A-97A6-260F9CB8BB07}" type="pres">
      <dgm:prSet presAssocID="{AC133324-E90F-D841-A568-C65DE3981657}" presName="Name10" presStyleLbl="parChTrans1D2" presStyleIdx="0" presStyleCnt="2"/>
      <dgm:spPr/>
      <dgm:t>
        <a:bodyPr/>
        <a:lstStyle/>
        <a:p>
          <a:endParaRPr lang="en-US"/>
        </a:p>
      </dgm:t>
    </dgm:pt>
    <dgm:pt modelId="{908B5ECA-A6EC-544A-9DF5-BD7900C99B70}" type="pres">
      <dgm:prSet presAssocID="{8D1A1925-DF5F-DA4D-97C1-A44628E95051}" presName="hierRoot2" presStyleCnt="0"/>
      <dgm:spPr/>
    </dgm:pt>
    <dgm:pt modelId="{8F6FE5B2-B3DE-0144-9AC7-BADD5C59728C}" type="pres">
      <dgm:prSet presAssocID="{8D1A1925-DF5F-DA4D-97C1-A44628E95051}" presName="composite2" presStyleCnt="0"/>
      <dgm:spPr/>
    </dgm:pt>
    <dgm:pt modelId="{C2E7ACFD-12C9-7F4E-B1FB-4B5D8DAA40C3}" type="pres">
      <dgm:prSet presAssocID="{8D1A1925-DF5F-DA4D-97C1-A44628E95051}" presName="background2" presStyleLbl="node2" presStyleIdx="0" presStyleCnt="2"/>
      <dgm:spPr/>
    </dgm:pt>
    <dgm:pt modelId="{EAEBAA8E-6A3E-8A47-8877-78705C69C8C0}" type="pres">
      <dgm:prSet presAssocID="{8D1A1925-DF5F-DA4D-97C1-A44628E95051}" presName="text2" presStyleLbl="fgAcc2" presStyleIdx="0" presStyleCnt="2" custLinFactNeighborX="-67952" custLinFactNeighborY="-58903">
        <dgm:presLayoutVars>
          <dgm:chPref val="3"/>
        </dgm:presLayoutVars>
      </dgm:prSet>
      <dgm:spPr/>
      <dgm:t>
        <a:bodyPr/>
        <a:lstStyle/>
        <a:p>
          <a:endParaRPr lang="en-US"/>
        </a:p>
      </dgm:t>
    </dgm:pt>
    <dgm:pt modelId="{910C6122-8C67-EA42-BD30-3EDAECED238C}" type="pres">
      <dgm:prSet presAssocID="{8D1A1925-DF5F-DA4D-97C1-A44628E95051}" presName="hierChild3" presStyleCnt="0"/>
      <dgm:spPr/>
    </dgm:pt>
    <dgm:pt modelId="{7E7EE223-F860-AA4C-A5E4-0C8AEF429EF6}" type="pres">
      <dgm:prSet presAssocID="{F439E71B-8AC8-364B-BD43-81F2D4C0DD7A}" presName="Name17" presStyleLbl="parChTrans1D3" presStyleIdx="0" presStyleCnt="3"/>
      <dgm:spPr/>
      <dgm:t>
        <a:bodyPr/>
        <a:lstStyle/>
        <a:p>
          <a:endParaRPr lang="en-US"/>
        </a:p>
      </dgm:t>
    </dgm:pt>
    <dgm:pt modelId="{4FED794D-F492-994D-B1E3-A141C4A621BF}" type="pres">
      <dgm:prSet presAssocID="{00C496B4-B761-0141-95D7-9D6E94EBEE00}" presName="hierRoot3" presStyleCnt="0"/>
      <dgm:spPr/>
    </dgm:pt>
    <dgm:pt modelId="{CF6C45A0-AEDE-B541-B60F-627C2F8301BD}" type="pres">
      <dgm:prSet presAssocID="{00C496B4-B761-0141-95D7-9D6E94EBEE00}" presName="composite3" presStyleCnt="0"/>
      <dgm:spPr/>
    </dgm:pt>
    <dgm:pt modelId="{48CDC18C-3394-8446-9236-43EFA298E97C}" type="pres">
      <dgm:prSet presAssocID="{00C496B4-B761-0141-95D7-9D6E94EBEE00}" presName="background3" presStyleLbl="node3" presStyleIdx="0" presStyleCnt="3"/>
      <dgm:spPr/>
    </dgm:pt>
    <dgm:pt modelId="{C2EF7993-A079-B645-8DE8-34D0E0D2021A}" type="pres">
      <dgm:prSet presAssocID="{00C496B4-B761-0141-95D7-9D6E94EBEE00}" presName="text3" presStyleLbl="fgAcc3" presStyleIdx="0" presStyleCnt="3" custLinFactNeighborX="-96138" custLinFactNeighborY="-84782">
        <dgm:presLayoutVars>
          <dgm:chPref val="3"/>
        </dgm:presLayoutVars>
      </dgm:prSet>
      <dgm:spPr/>
      <dgm:t>
        <a:bodyPr/>
        <a:lstStyle/>
        <a:p>
          <a:endParaRPr lang="en-US"/>
        </a:p>
      </dgm:t>
    </dgm:pt>
    <dgm:pt modelId="{59077C91-5015-784A-9D45-43A1ADE31C26}" type="pres">
      <dgm:prSet presAssocID="{00C496B4-B761-0141-95D7-9D6E94EBEE00}" presName="hierChild4" presStyleCnt="0"/>
      <dgm:spPr/>
    </dgm:pt>
    <dgm:pt modelId="{A56DCF86-1F70-244B-9FB6-A588EDDD17B5}" type="pres">
      <dgm:prSet presAssocID="{DDF97374-4320-B040-A904-9E028E7DBF7E}" presName="Name17" presStyleLbl="parChTrans1D3" presStyleIdx="1" presStyleCnt="3"/>
      <dgm:spPr/>
      <dgm:t>
        <a:bodyPr/>
        <a:lstStyle/>
        <a:p>
          <a:endParaRPr lang="en-US"/>
        </a:p>
      </dgm:t>
    </dgm:pt>
    <dgm:pt modelId="{9E530502-9764-234B-A779-C082CAFD50B2}" type="pres">
      <dgm:prSet presAssocID="{2198B7F9-B6B4-014D-963B-4E1B6D72E63F}" presName="hierRoot3" presStyleCnt="0"/>
      <dgm:spPr/>
    </dgm:pt>
    <dgm:pt modelId="{C85159D5-7B9A-7D47-A4CA-099E4B6D253D}" type="pres">
      <dgm:prSet presAssocID="{2198B7F9-B6B4-014D-963B-4E1B6D72E63F}" presName="composite3" presStyleCnt="0"/>
      <dgm:spPr/>
    </dgm:pt>
    <dgm:pt modelId="{517E631E-75D2-0E44-BE4E-71934810ACDC}" type="pres">
      <dgm:prSet presAssocID="{2198B7F9-B6B4-014D-963B-4E1B6D72E63F}" presName="background3" presStyleLbl="node3" presStyleIdx="1" presStyleCnt="3"/>
      <dgm:spPr/>
    </dgm:pt>
    <dgm:pt modelId="{96CA9ABF-AC44-A647-81AD-4FF06BD7BF2B}" type="pres">
      <dgm:prSet presAssocID="{2198B7F9-B6B4-014D-963B-4E1B6D72E63F}" presName="text3" presStyleLbl="fgAcc3" presStyleIdx="1" presStyleCnt="3" custLinFactNeighborX="-42916" custLinFactNeighborY="-82646">
        <dgm:presLayoutVars>
          <dgm:chPref val="3"/>
        </dgm:presLayoutVars>
      </dgm:prSet>
      <dgm:spPr/>
      <dgm:t>
        <a:bodyPr/>
        <a:lstStyle/>
        <a:p>
          <a:endParaRPr lang="en-US"/>
        </a:p>
      </dgm:t>
    </dgm:pt>
    <dgm:pt modelId="{148EA765-91D3-F343-961B-30F30586D5C4}" type="pres">
      <dgm:prSet presAssocID="{2198B7F9-B6B4-014D-963B-4E1B6D72E63F}" presName="hierChild4" presStyleCnt="0"/>
      <dgm:spPr/>
    </dgm:pt>
    <dgm:pt modelId="{BC4B205E-FEF4-A54D-9477-03748B0D62B9}" type="pres">
      <dgm:prSet presAssocID="{025C92B7-2EAC-D542-8EEE-4B0B05E2BD44}" presName="Name10" presStyleLbl="parChTrans1D2" presStyleIdx="1" presStyleCnt="2"/>
      <dgm:spPr/>
      <dgm:t>
        <a:bodyPr/>
        <a:lstStyle/>
        <a:p>
          <a:endParaRPr lang="en-US"/>
        </a:p>
      </dgm:t>
    </dgm:pt>
    <dgm:pt modelId="{414E566D-DCB3-494B-A62D-EA582E16AD44}" type="pres">
      <dgm:prSet presAssocID="{95B7B45E-4BBE-1C4F-B339-B1EAAF06D683}" presName="hierRoot2" presStyleCnt="0"/>
      <dgm:spPr/>
    </dgm:pt>
    <dgm:pt modelId="{F8022AF0-C53B-4D46-A781-EBFE250062B9}" type="pres">
      <dgm:prSet presAssocID="{95B7B45E-4BBE-1C4F-B339-B1EAAF06D683}" presName="composite2" presStyleCnt="0"/>
      <dgm:spPr/>
    </dgm:pt>
    <dgm:pt modelId="{9756C801-E31E-3C40-B6F7-C1D8C1D0E3DE}" type="pres">
      <dgm:prSet presAssocID="{95B7B45E-4BBE-1C4F-B339-B1EAAF06D683}" presName="background2" presStyleLbl="node2" presStyleIdx="1" presStyleCnt="2"/>
      <dgm:spPr/>
    </dgm:pt>
    <dgm:pt modelId="{E19A794F-D395-5244-BDA3-9F7838E21288}" type="pres">
      <dgm:prSet presAssocID="{95B7B45E-4BBE-1C4F-B339-B1EAAF06D683}" presName="text2" presStyleLbl="fgAcc2" presStyleIdx="1" presStyleCnt="2" custLinFactNeighborX="59054" custLinFactNeighborY="-67358">
        <dgm:presLayoutVars>
          <dgm:chPref val="3"/>
        </dgm:presLayoutVars>
      </dgm:prSet>
      <dgm:spPr/>
      <dgm:t>
        <a:bodyPr/>
        <a:lstStyle/>
        <a:p>
          <a:endParaRPr lang="en-US"/>
        </a:p>
      </dgm:t>
    </dgm:pt>
    <dgm:pt modelId="{D835CB11-1303-2C42-85D2-B39D9192CF6A}" type="pres">
      <dgm:prSet presAssocID="{95B7B45E-4BBE-1C4F-B339-B1EAAF06D683}" presName="hierChild3" presStyleCnt="0"/>
      <dgm:spPr/>
    </dgm:pt>
    <dgm:pt modelId="{1BD5CFD2-A840-ED46-A33E-DF140BBCE1C4}" type="pres">
      <dgm:prSet presAssocID="{DB2DB83E-C408-8F4D-AAF9-EC35A725AB0F}" presName="Name17" presStyleLbl="parChTrans1D3" presStyleIdx="2" presStyleCnt="3"/>
      <dgm:spPr/>
      <dgm:t>
        <a:bodyPr/>
        <a:lstStyle/>
        <a:p>
          <a:endParaRPr lang="en-US"/>
        </a:p>
      </dgm:t>
    </dgm:pt>
    <dgm:pt modelId="{3EDD216D-2A5C-3146-960F-93AEA6362969}" type="pres">
      <dgm:prSet presAssocID="{51D04749-CEDF-C843-ABFF-39FEED681443}" presName="hierRoot3" presStyleCnt="0"/>
      <dgm:spPr/>
    </dgm:pt>
    <dgm:pt modelId="{0A542BD5-176A-E94F-AC36-3C73D44714DA}" type="pres">
      <dgm:prSet presAssocID="{51D04749-CEDF-C843-ABFF-39FEED681443}" presName="composite3" presStyleCnt="0"/>
      <dgm:spPr/>
    </dgm:pt>
    <dgm:pt modelId="{4DF97AAD-6A2E-8C46-9100-95486914D2CE}" type="pres">
      <dgm:prSet presAssocID="{51D04749-CEDF-C843-ABFF-39FEED681443}" presName="background3" presStyleLbl="node3" presStyleIdx="2" presStyleCnt="3"/>
      <dgm:spPr/>
    </dgm:pt>
    <dgm:pt modelId="{06CA4D8E-F300-8041-973F-7A5600E68295}" type="pres">
      <dgm:prSet presAssocID="{51D04749-CEDF-C843-ABFF-39FEED681443}" presName="text3" presStyleLbl="fgAcc3" presStyleIdx="2" presStyleCnt="3" custLinFactNeighborX="53138" custLinFactNeighborY="-87125">
        <dgm:presLayoutVars>
          <dgm:chPref val="3"/>
        </dgm:presLayoutVars>
      </dgm:prSet>
      <dgm:spPr/>
      <dgm:t>
        <a:bodyPr/>
        <a:lstStyle/>
        <a:p>
          <a:endParaRPr lang="en-US"/>
        </a:p>
      </dgm:t>
    </dgm:pt>
    <dgm:pt modelId="{2802858D-9825-6C44-B821-5CBBDE88AE27}" type="pres">
      <dgm:prSet presAssocID="{51D04749-CEDF-C843-ABFF-39FEED681443}" presName="hierChild4" presStyleCnt="0"/>
      <dgm:spPr/>
    </dgm:pt>
  </dgm:ptLst>
  <dgm:cxnLst>
    <dgm:cxn modelId="{827AB85C-266F-2042-A8AF-D5B0C8D6FB1F}" type="presOf" srcId="{00C496B4-B761-0141-95D7-9D6E94EBEE00}" destId="{C2EF7993-A079-B645-8DE8-34D0E0D2021A}" srcOrd="0" destOrd="0" presId="urn:microsoft.com/office/officeart/2005/8/layout/hierarchy1"/>
    <dgm:cxn modelId="{2FC76597-0A75-4B48-BAB7-E5B51DB4B1B7}" type="presOf" srcId="{025C92B7-2EAC-D542-8EEE-4B0B05E2BD44}" destId="{BC4B205E-FEF4-A54D-9477-03748B0D62B9}" srcOrd="0" destOrd="0" presId="urn:microsoft.com/office/officeart/2005/8/layout/hierarchy1"/>
    <dgm:cxn modelId="{2A683A5D-520C-6F43-BEA6-7F1002B66F28}" srcId="{B054C18F-A9DE-3143-8230-FA85401FAB6D}" destId="{95B7B45E-4BBE-1C4F-B339-B1EAAF06D683}" srcOrd="1" destOrd="0" parTransId="{025C92B7-2EAC-D542-8EEE-4B0B05E2BD44}" sibTransId="{DA613638-4D24-4C43-9EB3-D5663DBD63AC}"/>
    <dgm:cxn modelId="{6D2B149C-5773-E74C-BB2D-1C2A6D1EF205}" type="presOf" srcId="{AC133324-E90F-D841-A568-C65DE3981657}" destId="{32F15937-5D16-0C4A-97A6-260F9CB8BB07}" srcOrd="0" destOrd="0" presId="urn:microsoft.com/office/officeart/2005/8/layout/hierarchy1"/>
    <dgm:cxn modelId="{DA06357C-DA59-1A4B-8A1E-4AA0B5CEB042}" type="presOf" srcId="{CFEC1D9C-9259-744F-8B56-3BA44DBEA8F3}" destId="{378DBB2B-CF99-4D4D-8962-C5FB7BB3EF53}" srcOrd="0" destOrd="0" presId="urn:microsoft.com/office/officeart/2005/8/layout/hierarchy1"/>
    <dgm:cxn modelId="{47CE2F03-B1C4-F846-AB91-CD1F900A46E7}" type="presOf" srcId="{DDF97374-4320-B040-A904-9E028E7DBF7E}" destId="{A56DCF86-1F70-244B-9FB6-A588EDDD17B5}" srcOrd="0" destOrd="0" presId="urn:microsoft.com/office/officeart/2005/8/layout/hierarchy1"/>
    <dgm:cxn modelId="{3026C509-1D3A-4242-843C-109208AD9B96}" srcId="{8D1A1925-DF5F-DA4D-97C1-A44628E95051}" destId="{2198B7F9-B6B4-014D-963B-4E1B6D72E63F}" srcOrd="1" destOrd="0" parTransId="{DDF97374-4320-B040-A904-9E028E7DBF7E}" sibTransId="{3F76FD51-8AB8-BA47-8A7A-73E1741131CF}"/>
    <dgm:cxn modelId="{01239609-95A2-664D-ACDD-1996FD8ED349}" type="presOf" srcId="{DB2DB83E-C408-8F4D-AAF9-EC35A725AB0F}" destId="{1BD5CFD2-A840-ED46-A33E-DF140BBCE1C4}" srcOrd="0" destOrd="0" presId="urn:microsoft.com/office/officeart/2005/8/layout/hierarchy1"/>
    <dgm:cxn modelId="{2250F1E3-B298-214D-B8A9-221FCB01AF08}" srcId="{CFEC1D9C-9259-744F-8B56-3BA44DBEA8F3}" destId="{B054C18F-A9DE-3143-8230-FA85401FAB6D}" srcOrd="0" destOrd="0" parTransId="{C2F374BB-029E-DE45-97B0-F13C212C99C4}" sibTransId="{4F115AA4-419F-5546-8724-122F262F472A}"/>
    <dgm:cxn modelId="{C45C8CB4-931F-9A40-B2D7-09C697AE2597}" type="presOf" srcId="{95B7B45E-4BBE-1C4F-B339-B1EAAF06D683}" destId="{E19A794F-D395-5244-BDA3-9F7838E21288}" srcOrd="0" destOrd="0" presId="urn:microsoft.com/office/officeart/2005/8/layout/hierarchy1"/>
    <dgm:cxn modelId="{FC8AEEBE-AB8D-D448-9FD7-0EA751E06B3A}" type="presOf" srcId="{2198B7F9-B6B4-014D-963B-4E1B6D72E63F}" destId="{96CA9ABF-AC44-A647-81AD-4FF06BD7BF2B}" srcOrd="0" destOrd="0" presId="urn:microsoft.com/office/officeart/2005/8/layout/hierarchy1"/>
    <dgm:cxn modelId="{43E1FD03-B4FC-DF41-87EE-A2AC4AE64A49}" type="presOf" srcId="{B054C18F-A9DE-3143-8230-FA85401FAB6D}" destId="{5FED3F3C-F213-F54E-815A-5BC92E5C9AAC}" srcOrd="0" destOrd="0" presId="urn:microsoft.com/office/officeart/2005/8/layout/hierarchy1"/>
    <dgm:cxn modelId="{44215A0B-0DBE-ED4B-B609-8CD4A28D1357}" type="presOf" srcId="{F439E71B-8AC8-364B-BD43-81F2D4C0DD7A}" destId="{7E7EE223-F860-AA4C-A5E4-0C8AEF429EF6}" srcOrd="0" destOrd="0" presId="urn:microsoft.com/office/officeart/2005/8/layout/hierarchy1"/>
    <dgm:cxn modelId="{D93D7315-F1E5-4849-9CED-B8D9CEB03746}" type="presOf" srcId="{8D1A1925-DF5F-DA4D-97C1-A44628E95051}" destId="{EAEBAA8E-6A3E-8A47-8877-78705C69C8C0}" srcOrd="0" destOrd="0" presId="urn:microsoft.com/office/officeart/2005/8/layout/hierarchy1"/>
    <dgm:cxn modelId="{A86E7933-DBC6-F24C-A8D3-586BCA4DCB73}" type="presOf" srcId="{51D04749-CEDF-C843-ABFF-39FEED681443}" destId="{06CA4D8E-F300-8041-973F-7A5600E68295}" srcOrd="0" destOrd="0" presId="urn:microsoft.com/office/officeart/2005/8/layout/hierarchy1"/>
    <dgm:cxn modelId="{49520B98-2CEF-124B-A054-C44844B7878C}" srcId="{B054C18F-A9DE-3143-8230-FA85401FAB6D}" destId="{8D1A1925-DF5F-DA4D-97C1-A44628E95051}" srcOrd="0" destOrd="0" parTransId="{AC133324-E90F-D841-A568-C65DE3981657}" sibTransId="{B13C33BE-CD76-F64F-9E9D-7A76355C126F}"/>
    <dgm:cxn modelId="{AE7760FF-9DEC-9B47-9C4D-E995949BB36B}" srcId="{95B7B45E-4BBE-1C4F-B339-B1EAAF06D683}" destId="{51D04749-CEDF-C843-ABFF-39FEED681443}" srcOrd="0" destOrd="0" parTransId="{DB2DB83E-C408-8F4D-AAF9-EC35A725AB0F}" sibTransId="{404EAAAA-C5E0-5448-BD35-A7594771F703}"/>
    <dgm:cxn modelId="{6290BA54-E836-9C4C-84D2-299A0AC07FBD}" srcId="{8D1A1925-DF5F-DA4D-97C1-A44628E95051}" destId="{00C496B4-B761-0141-95D7-9D6E94EBEE00}" srcOrd="0" destOrd="0" parTransId="{F439E71B-8AC8-364B-BD43-81F2D4C0DD7A}" sibTransId="{B6F1CB19-A1EF-F747-887E-98755F8082C6}"/>
    <dgm:cxn modelId="{FE9AF184-F308-294E-8F09-C7A089BA54CE}" type="presParOf" srcId="{378DBB2B-CF99-4D4D-8962-C5FB7BB3EF53}" destId="{A3F2FE6F-BEAE-6242-B123-33202D6045D5}" srcOrd="0" destOrd="0" presId="urn:microsoft.com/office/officeart/2005/8/layout/hierarchy1"/>
    <dgm:cxn modelId="{15B30EF6-7E99-AE4F-AAC9-630BBC5844C7}" type="presParOf" srcId="{A3F2FE6F-BEAE-6242-B123-33202D6045D5}" destId="{B27F6533-BB04-834F-AC35-F953B6429D4F}" srcOrd="0" destOrd="0" presId="urn:microsoft.com/office/officeart/2005/8/layout/hierarchy1"/>
    <dgm:cxn modelId="{DFAD0563-8597-634F-B57C-841B0122BEBA}" type="presParOf" srcId="{B27F6533-BB04-834F-AC35-F953B6429D4F}" destId="{41A77CE0-892B-1A48-A259-FD345D167E07}" srcOrd="0" destOrd="0" presId="urn:microsoft.com/office/officeart/2005/8/layout/hierarchy1"/>
    <dgm:cxn modelId="{6D8C3A5A-778A-EB43-90C9-75AA931061A3}" type="presParOf" srcId="{B27F6533-BB04-834F-AC35-F953B6429D4F}" destId="{5FED3F3C-F213-F54E-815A-5BC92E5C9AAC}" srcOrd="1" destOrd="0" presId="urn:microsoft.com/office/officeart/2005/8/layout/hierarchy1"/>
    <dgm:cxn modelId="{E2D973E9-26E6-804D-86E9-7420832FEE31}" type="presParOf" srcId="{A3F2FE6F-BEAE-6242-B123-33202D6045D5}" destId="{58AD22A1-3461-7C48-AC3C-EFB56729FD34}" srcOrd="1" destOrd="0" presId="urn:microsoft.com/office/officeart/2005/8/layout/hierarchy1"/>
    <dgm:cxn modelId="{90FE8B76-7D61-254A-9FB2-521AA2C2F1C3}" type="presParOf" srcId="{58AD22A1-3461-7C48-AC3C-EFB56729FD34}" destId="{32F15937-5D16-0C4A-97A6-260F9CB8BB07}" srcOrd="0" destOrd="0" presId="urn:microsoft.com/office/officeart/2005/8/layout/hierarchy1"/>
    <dgm:cxn modelId="{F15D1975-66BD-9949-B75C-E5AF88CB199B}" type="presParOf" srcId="{58AD22A1-3461-7C48-AC3C-EFB56729FD34}" destId="{908B5ECA-A6EC-544A-9DF5-BD7900C99B70}" srcOrd="1" destOrd="0" presId="urn:microsoft.com/office/officeart/2005/8/layout/hierarchy1"/>
    <dgm:cxn modelId="{367B90AF-727C-7944-BA1F-8F4990DD6239}" type="presParOf" srcId="{908B5ECA-A6EC-544A-9DF5-BD7900C99B70}" destId="{8F6FE5B2-B3DE-0144-9AC7-BADD5C59728C}" srcOrd="0" destOrd="0" presId="urn:microsoft.com/office/officeart/2005/8/layout/hierarchy1"/>
    <dgm:cxn modelId="{7D55657E-D4C3-5947-8BB0-24E57A8EC562}" type="presParOf" srcId="{8F6FE5B2-B3DE-0144-9AC7-BADD5C59728C}" destId="{C2E7ACFD-12C9-7F4E-B1FB-4B5D8DAA40C3}" srcOrd="0" destOrd="0" presId="urn:microsoft.com/office/officeart/2005/8/layout/hierarchy1"/>
    <dgm:cxn modelId="{D8A66E3A-1654-9846-BB68-0785A17A5223}" type="presParOf" srcId="{8F6FE5B2-B3DE-0144-9AC7-BADD5C59728C}" destId="{EAEBAA8E-6A3E-8A47-8877-78705C69C8C0}" srcOrd="1" destOrd="0" presId="urn:microsoft.com/office/officeart/2005/8/layout/hierarchy1"/>
    <dgm:cxn modelId="{C17DAD24-0053-E149-9CFB-DA34229C3F99}" type="presParOf" srcId="{908B5ECA-A6EC-544A-9DF5-BD7900C99B70}" destId="{910C6122-8C67-EA42-BD30-3EDAECED238C}" srcOrd="1" destOrd="0" presId="urn:microsoft.com/office/officeart/2005/8/layout/hierarchy1"/>
    <dgm:cxn modelId="{C9326871-053C-014C-8F7E-BFB2FA1F74D6}" type="presParOf" srcId="{910C6122-8C67-EA42-BD30-3EDAECED238C}" destId="{7E7EE223-F860-AA4C-A5E4-0C8AEF429EF6}" srcOrd="0" destOrd="0" presId="urn:microsoft.com/office/officeart/2005/8/layout/hierarchy1"/>
    <dgm:cxn modelId="{271D1E00-39C3-974A-8015-9DD2DD1A7905}" type="presParOf" srcId="{910C6122-8C67-EA42-BD30-3EDAECED238C}" destId="{4FED794D-F492-994D-B1E3-A141C4A621BF}" srcOrd="1" destOrd="0" presId="urn:microsoft.com/office/officeart/2005/8/layout/hierarchy1"/>
    <dgm:cxn modelId="{56D37293-17F5-1D44-AD98-7BD1B8F9E224}" type="presParOf" srcId="{4FED794D-F492-994D-B1E3-A141C4A621BF}" destId="{CF6C45A0-AEDE-B541-B60F-627C2F8301BD}" srcOrd="0" destOrd="0" presId="urn:microsoft.com/office/officeart/2005/8/layout/hierarchy1"/>
    <dgm:cxn modelId="{94D638F0-6BDA-A94F-A348-557E03B0BE6E}" type="presParOf" srcId="{CF6C45A0-AEDE-B541-B60F-627C2F8301BD}" destId="{48CDC18C-3394-8446-9236-43EFA298E97C}" srcOrd="0" destOrd="0" presId="urn:microsoft.com/office/officeart/2005/8/layout/hierarchy1"/>
    <dgm:cxn modelId="{7D4F39E9-A809-B646-9FD8-2E19FFA53F52}" type="presParOf" srcId="{CF6C45A0-AEDE-B541-B60F-627C2F8301BD}" destId="{C2EF7993-A079-B645-8DE8-34D0E0D2021A}" srcOrd="1" destOrd="0" presId="urn:microsoft.com/office/officeart/2005/8/layout/hierarchy1"/>
    <dgm:cxn modelId="{4F1F438E-69A4-5D4F-8643-F5BA609C5E5F}" type="presParOf" srcId="{4FED794D-F492-994D-B1E3-A141C4A621BF}" destId="{59077C91-5015-784A-9D45-43A1ADE31C26}" srcOrd="1" destOrd="0" presId="urn:microsoft.com/office/officeart/2005/8/layout/hierarchy1"/>
    <dgm:cxn modelId="{66BC4FE9-8812-434C-8623-A76685201102}" type="presParOf" srcId="{910C6122-8C67-EA42-BD30-3EDAECED238C}" destId="{A56DCF86-1F70-244B-9FB6-A588EDDD17B5}" srcOrd="2" destOrd="0" presId="urn:microsoft.com/office/officeart/2005/8/layout/hierarchy1"/>
    <dgm:cxn modelId="{96EAF1AD-3B0E-C54A-A490-D44D7FD3053A}" type="presParOf" srcId="{910C6122-8C67-EA42-BD30-3EDAECED238C}" destId="{9E530502-9764-234B-A779-C082CAFD50B2}" srcOrd="3" destOrd="0" presId="urn:microsoft.com/office/officeart/2005/8/layout/hierarchy1"/>
    <dgm:cxn modelId="{82A7F351-8156-2446-A32C-EB2A1A84DDCE}" type="presParOf" srcId="{9E530502-9764-234B-A779-C082CAFD50B2}" destId="{C85159D5-7B9A-7D47-A4CA-099E4B6D253D}" srcOrd="0" destOrd="0" presId="urn:microsoft.com/office/officeart/2005/8/layout/hierarchy1"/>
    <dgm:cxn modelId="{E1F08B73-0755-2E4C-BC8B-EC7ED4919057}" type="presParOf" srcId="{C85159D5-7B9A-7D47-A4CA-099E4B6D253D}" destId="{517E631E-75D2-0E44-BE4E-71934810ACDC}" srcOrd="0" destOrd="0" presId="urn:microsoft.com/office/officeart/2005/8/layout/hierarchy1"/>
    <dgm:cxn modelId="{08F1987F-2730-784D-9EE4-887637180922}" type="presParOf" srcId="{C85159D5-7B9A-7D47-A4CA-099E4B6D253D}" destId="{96CA9ABF-AC44-A647-81AD-4FF06BD7BF2B}" srcOrd="1" destOrd="0" presId="urn:microsoft.com/office/officeart/2005/8/layout/hierarchy1"/>
    <dgm:cxn modelId="{48B8E74B-7303-B34B-8FAE-F0F2EAC31D11}" type="presParOf" srcId="{9E530502-9764-234B-A779-C082CAFD50B2}" destId="{148EA765-91D3-F343-961B-30F30586D5C4}" srcOrd="1" destOrd="0" presId="urn:microsoft.com/office/officeart/2005/8/layout/hierarchy1"/>
    <dgm:cxn modelId="{DA48E699-53C9-C74B-8A77-0C553C15B857}" type="presParOf" srcId="{58AD22A1-3461-7C48-AC3C-EFB56729FD34}" destId="{BC4B205E-FEF4-A54D-9477-03748B0D62B9}" srcOrd="2" destOrd="0" presId="urn:microsoft.com/office/officeart/2005/8/layout/hierarchy1"/>
    <dgm:cxn modelId="{DFF6BCFD-5CF4-7445-A9BA-F71823A33087}" type="presParOf" srcId="{58AD22A1-3461-7C48-AC3C-EFB56729FD34}" destId="{414E566D-DCB3-494B-A62D-EA582E16AD44}" srcOrd="3" destOrd="0" presId="urn:microsoft.com/office/officeart/2005/8/layout/hierarchy1"/>
    <dgm:cxn modelId="{0384ABCA-6983-4E4E-987D-CF1C0B2D07C1}" type="presParOf" srcId="{414E566D-DCB3-494B-A62D-EA582E16AD44}" destId="{F8022AF0-C53B-4D46-A781-EBFE250062B9}" srcOrd="0" destOrd="0" presId="urn:microsoft.com/office/officeart/2005/8/layout/hierarchy1"/>
    <dgm:cxn modelId="{14F89704-672D-A34D-949F-8656AC956788}" type="presParOf" srcId="{F8022AF0-C53B-4D46-A781-EBFE250062B9}" destId="{9756C801-E31E-3C40-B6F7-C1D8C1D0E3DE}" srcOrd="0" destOrd="0" presId="urn:microsoft.com/office/officeart/2005/8/layout/hierarchy1"/>
    <dgm:cxn modelId="{29C5875B-A354-9E45-994B-66480BAD1086}" type="presParOf" srcId="{F8022AF0-C53B-4D46-A781-EBFE250062B9}" destId="{E19A794F-D395-5244-BDA3-9F7838E21288}" srcOrd="1" destOrd="0" presId="urn:microsoft.com/office/officeart/2005/8/layout/hierarchy1"/>
    <dgm:cxn modelId="{CD914DD2-62F2-094E-A944-B352AB6033A1}" type="presParOf" srcId="{414E566D-DCB3-494B-A62D-EA582E16AD44}" destId="{D835CB11-1303-2C42-85D2-B39D9192CF6A}" srcOrd="1" destOrd="0" presId="urn:microsoft.com/office/officeart/2005/8/layout/hierarchy1"/>
    <dgm:cxn modelId="{C2A36A26-36C6-754A-9785-EA7339F2FF2C}" type="presParOf" srcId="{D835CB11-1303-2C42-85D2-B39D9192CF6A}" destId="{1BD5CFD2-A840-ED46-A33E-DF140BBCE1C4}" srcOrd="0" destOrd="0" presId="urn:microsoft.com/office/officeart/2005/8/layout/hierarchy1"/>
    <dgm:cxn modelId="{B5E408A4-7427-2948-A7AA-F49A83B29FF6}" type="presParOf" srcId="{D835CB11-1303-2C42-85D2-B39D9192CF6A}" destId="{3EDD216D-2A5C-3146-960F-93AEA6362969}" srcOrd="1" destOrd="0" presId="urn:microsoft.com/office/officeart/2005/8/layout/hierarchy1"/>
    <dgm:cxn modelId="{DB708119-725F-3348-91C7-45A89D0D3ED9}" type="presParOf" srcId="{3EDD216D-2A5C-3146-960F-93AEA6362969}" destId="{0A542BD5-176A-E94F-AC36-3C73D44714DA}" srcOrd="0" destOrd="0" presId="urn:microsoft.com/office/officeart/2005/8/layout/hierarchy1"/>
    <dgm:cxn modelId="{051C55E8-2D2F-5941-B54D-95B0A2C9B6DC}" type="presParOf" srcId="{0A542BD5-176A-E94F-AC36-3C73D44714DA}" destId="{4DF97AAD-6A2E-8C46-9100-95486914D2CE}" srcOrd="0" destOrd="0" presId="urn:microsoft.com/office/officeart/2005/8/layout/hierarchy1"/>
    <dgm:cxn modelId="{AC130E46-0A76-7F44-9707-F7D601DFB978}" type="presParOf" srcId="{0A542BD5-176A-E94F-AC36-3C73D44714DA}" destId="{06CA4D8E-F300-8041-973F-7A5600E68295}" srcOrd="1" destOrd="0" presId="urn:microsoft.com/office/officeart/2005/8/layout/hierarchy1"/>
    <dgm:cxn modelId="{5ACD6ABA-3C69-3741-AE44-8B4C678F6D0F}" type="presParOf" srcId="{3EDD216D-2A5C-3146-960F-93AEA6362969}" destId="{2802858D-9825-6C44-B821-5CBBDE88AE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C4A3A-944C-46C6-B10C-3E736A9765F2}">
      <dsp:nvSpPr>
        <dsp:cNvPr id="0" name=""/>
        <dsp:cNvSpPr/>
      </dsp:nvSpPr>
      <dsp:spPr>
        <a:xfrm rot="5400000">
          <a:off x="251417" y="1727116"/>
          <a:ext cx="748470" cy="1245437"/>
        </a:xfrm>
        <a:prstGeom prst="corner">
          <a:avLst>
            <a:gd name="adj1" fmla="val 16120"/>
            <a:gd name="adj2" fmla="val 16110"/>
          </a:avLst>
        </a:prstGeom>
        <a:solidFill>
          <a:schemeClr val="accent3">
            <a:alpha val="90000"/>
            <a:hueOff val="0"/>
            <a:satOff val="0"/>
            <a:lumOff val="0"/>
            <a:alphaOff val="0"/>
          </a:schemeClr>
        </a:solidFill>
        <a:ln w="1905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0DA1E-E4C5-480C-BE62-5C3CF7270B36}">
      <dsp:nvSpPr>
        <dsp:cNvPr id="0" name=""/>
        <dsp:cNvSpPr/>
      </dsp:nvSpPr>
      <dsp:spPr>
        <a:xfrm>
          <a:off x="126479" y="2099234"/>
          <a:ext cx="1124387" cy="98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Heart rate</a:t>
          </a:r>
          <a:endParaRPr lang="en-US" sz="1800" kern="1200" dirty="0"/>
        </a:p>
      </dsp:txBody>
      <dsp:txXfrm>
        <a:off x="126479" y="2099234"/>
        <a:ext cx="1124387" cy="985591"/>
      </dsp:txXfrm>
    </dsp:sp>
    <dsp:sp modelId="{AB88634A-645B-4B0D-825B-DE368ADA36F5}">
      <dsp:nvSpPr>
        <dsp:cNvPr id="0" name=""/>
        <dsp:cNvSpPr/>
      </dsp:nvSpPr>
      <dsp:spPr>
        <a:xfrm>
          <a:off x="1038718" y="1635426"/>
          <a:ext cx="212148" cy="212148"/>
        </a:xfrm>
        <a:prstGeom prst="triangle">
          <a:avLst>
            <a:gd name="adj" fmla="val 100000"/>
          </a:avLst>
        </a:prstGeom>
        <a:solidFill>
          <a:schemeClr val="accent3">
            <a:alpha val="90000"/>
            <a:hueOff val="0"/>
            <a:satOff val="0"/>
            <a:lumOff val="0"/>
            <a:alphaOff val="-6667"/>
          </a:schemeClr>
        </a:solidFill>
        <a:ln w="19050" cap="flat" cmpd="sng" algn="ctr">
          <a:solidFill>
            <a:schemeClr val="accent3">
              <a:alpha val="90000"/>
              <a:hueOff val="0"/>
              <a:satOff val="0"/>
              <a:lumOff val="0"/>
              <a:alphaOff val="-6667"/>
            </a:schemeClr>
          </a:solidFill>
          <a:prstDash val="solid"/>
        </a:ln>
        <a:effectLst/>
      </dsp:spPr>
      <dsp:style>
        <a:lnRef idx="2">
          <a:scrgbClr r="0" g="0" b="0"/>
        </a:lnRef>
        <a:fillRef idx="1">
          <a:scrgbClr r="0" g="0" b="0"/>
        </a:fillRef>
        <a:effectRef idx="0">
          <a:scrgbClr r="0" g="0" b="0"/>
        </a:effectRef>
        <a:fontRef idx="minor">
          <a:schemeClr val="lt1"/>
        </a:fontRef>
      </dsp:style>
    </dsp:sp>
    <dsp:sp modelId="{AB4CAE85-F802-4AA0-995D-355BF6E06146}">
      <dsp:nvSpPr>
        <dsp:cNvPr id="0" name=""/>
        <dsp:cNvSpPr/>
      </dsp:nvSpPr>
      <dsp:spPr>
        <a:xfrm rot="5400000">
          <a:off x="1627887" y="1386507"/>
          <a:ext cx="748470" cy="1245437"/>
        </a:xfrm>
        <a:prstGeom prst="corner">
          <a:avLst>
            <a:gd name="adj1" fmla="val 16120"/>
            <a:gd name="adj2" fmla="val 16110"/>
          </a:avLst>
        </a:prstGeom>
        <a:solidFill>
          <a:schemeClr val="accent3">
            <a:alpha val="90000"/>
            <a:hueOff val="0"/>
            <a:satOff val="0"/>
            <a:lumOff val="0"/>
            <a:alphaOff val="-13333"/>
          </a:schemeClr>
        </a:solidFill>
        <a:ln w="1905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sp>
    <dsp:sp modelId="{5096CCE6-66FD-4EE5-95EB-1C9CBCAC89F3}">
      <dsp:nvSpPr>
        <dsp:cNvPr id="0" name=""/>
        <dsp:cNvSpPr/>
      </dsp:nvSpPr>
      <dsp:spPr>
        <a:xfrm>
          <a:off x="1502949" y="1758625"/>
          <a:ext cx="1124387" cy="98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Normal intervals</a:t>
          </a:r>
          <a:endParaRPr lang="en-US" sz="1800" kern="1200" dirty="0"/>
        </a:p>
      </dsp:txBody>
      <dsp:txXfrm>
        <a:off x="1502949" y="1758625"/>
        <a:ext cx="1124387" cy="985591"/>
      </dsp:txXfrm>
    </dsp:sp>
    <dsp:sp modelId="{38753531-76A6-41D5-9FC2-0D7F68FD59AF}">
      <dsp:nvSpPr>
        <dsp:cNvPr id="0" name=""/>
        <dsp:cNvSpPr/>
      </dsp:nvSpPr>
      <dsp:spPr>
        <a:xfrm>
          <a:off x="2415188" y="1294817"/>
          <a:ext cx="212148" cy="212148"/>
        </a:xfrm>
        <a:prstGeom prst="triangle">
          <a:avLst>
            <a:gd name="adj" fmla="val 100000"/>
          </a:avLst>
        </a:prstGeom>
        <a:solidFill>
          <a:schemeClr val="accent3">
            <a:alpha val="90000"/>
            <a:hueOff val="0"/>
            <a:satOff val="0"/>
            <a:lumOff val="0"/>
            <a:alphaOff val="-20000"/>
          </a:schemeClr>
        </a:solidFill>
        <a:ln w="1905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647165BE-2B59-4875-8A34-C86F63873AE3}">
      <dsp:nvSpPr>
        <dsp:cNvPr id="0" name=""/>
        <dsp:cNvSpPr/>
      </dsp:nvSpPr>
      <dsp:spPr>
        <a:xfrm rot="5400000">
          <a:off x="2979561" y="1047665"/>
          <a:ext cx="748470" cy="1245437"/>
        </a:xfrm>
        <a:prstGeom prst="corner">
          <a:avLst>
            <a:gd name="adj1" fmla="val 16120"/>
            <a:gd name="adj2" fmla="val 16110"/>
          </a:avLst>
        </a:prstGeom>
        <a:solidFill>
          <a:schemeClr val="accent3">
            <a:alpha val="90000"/>
            <a:hueOff val="0"/>
            <a:satOff val="0"/>
            <a:lumOff val="0"/>
            <a:alphaOff val="-26667"/>
          </a:schemeClr>
        </a:solidFill>
        <a:ln w="1905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sp>
    <dsp:sp modelId="{2E6CDFE9-E74F-4F0E-98B4-D6BE08221F17}">
      <dsp:nvSpPr>
        <dsp:cNvPr id="0" name=""/>
        <dsp:cNvSpPr/>
      </dsp:nvSpPr>
      <dsp:spPr>
        <a:xfrm>
          <a:off x="2856001" y="1351094"/>
          <a:ext cx="2035322" cy="98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Rhythm</a:t>
          </a:r>
        </a:p>
        <a:p>
          <a:pPr marL="114300" lvl="1" indent="-114300" algn="l" defTabSz="622300">
            <a:lnSpc>
              <a:spcPct val="90000"/>
            </a:lnSpc>
            <a:spcBef>
              <a:spcPct val="0"/>
            </a:spcBef>
            <a:spcAft>
              <a:spcPct val="15000"/>
            </a:spcAft>
            <a:buChar char="••"/>
          </a:pPr>
          <a:r>
            <a:rPr lang="en-US" sz="1400" kern="1200" dirty="0"/>
            <a:t>Regular</a:t>
          </a:r>
        </a:p>
        <a:p>
          <a:pPr marL="114300" lvl="1" indent="-114300" algn="l" defTabSz="622300">
            <a:lnSpc>
              <a:spcPct val="90000"/>
            </a:lnSpc>
            <a:spcBef>
              <a:spcPct val="0"/>
            </a:spcBef>
            <a:spcAft>
              <a:spcPct val="15000"/>
            </a:spcAft>
            <a:buChar char="••"/>
          </a:pPr>
          <a:r>
            <a:rPr lang="en-US" sz="1400" kern="1200" dirty="0"/>
            <a:t>Single p-wave precedes every QRS complex</a:t>
          </a:r>
        </a:p>
        <a:p>
          <a:pPr marL="114300" lvl="1" indent="-114300" algn="l" defTabSz="622300">
            <a:lnSpc>
              <a:spcPct val="90000"/>
            </a:lnSpc>
            <a:spcBef>
              <a:spcPct val="0"/>
            </a:spcBef>
            <a:spcAft>
              <a:spcPct val="15000"/>
            </a:spcAft>
            <a:buChar char="••"/>
          </a:pPr>
          <a:r>
            <a:rPr lang="en-US" sz="1400" kern="1200" dirty="0"/>
            <a:t>P-R interval is constant and within normal range</a:t>
          </a:r>
        </a:p>
      </dsp:txBody>
      <dsp:txXfrm>
        <a:off x="2856001" y="1351094"/>
        <a:ext cx="2035322" cy="985591"/>
      </dsp:txXfrm>
    </dsp:sp>
    <dsp:sp modelId="{2ABC40DE-AE5E-435E-B404-8918F69DB97B}">
      <dsp:nvSpPr>
        <dsp:cNvPr id="0" name=""/>
        <dsp:cNvSpPr/>
      </dsp:nvSpPr>
      <dsp:spPr>
        <a:xfrm>
          <a:off x="3811200" y="1008113"/>
          <a:ext cx="212148" cy="212148"/>
        </a:xfrm>
        <a:prstGeom prst="triangle">
          <a:avLst>
            <a:gd name="adj" fmla="val 100000"/>
          </a:avLst>
        </a:prstGeom>
        <a:solidFill>
          <a:schemeClr val="accent3">
            <a:alpha val="90000"/>
            <a:hueOff val="0"/>
            <a:satOff val="0"/>
            <a:lumOff val="0"/>
            <a:alphaOff val="-33333"/>
          </a:schemeClr>
        </a:solidFill>
        <a:ln w="19050" cap="flat" cmpd="sng" algn="ctr">
          <a:solidFill>
            <a:schemeClr val="accent3">
              <a:alpha val="90000"/>
              <a:hueOff val="0"/>
              <a:satOff val="0"/>
              <a:lumOff val="0"/>
              <a:alphaOff val="-33333"/>
            </a:schemeClr>
          </a:solidFill>
          <a:prstDash val="solid"/>
        </a:ln>
        <a:effectLst/>
      </dsp:spPr>
      <dsp:style>
        <a:lnRef idx="2">
          <a:scrgbClr r="0" g="0" b="0"/>
        </a:lnRef>
        <a:fillRef idx="1">
          <a:scrgbClr r="0" g="0" b="0"/>
        </a:fillRef>
        <a:effectRef idx="0">
          <a:scrgbClr r="0" g="0" b="0"/>
        </a:effectRef>
        <a:fontRef idx="minor">
          <a:schemeClr val="lt1"/>
        </a:fontRef>
      </dsp:style>
    </dsp:sp>
    <dsp:sp modelId="{C2688DFF-00C0-427C-B52D-B589BF2BE0C2}">
      <dsp:nvSpPr>
        <dsp:cNvPr id="0" name=""/>
        <dsp:cNvSpPr/>
      </dsp:nvSpPr>
      <dsp:spPr>
        <a:xfrm rot="5400000">
          <a:off x="4380828" y="687618"/>
          <a:ext cx="748470" cy="1245437"/>
        </a:xfrm>
        <a:prstGeom prst="corner">
          <a:avLst>
            <a:gd name="adj1" fmla="val 16120"/>
            <a:gd name="adj2" fmla="val 16110"/>
          </a:avLst>
        </a:prstGeom>
        <a:solidFill>
          <a:schemeClr val="accent3">
            <a:alpha val="90000"/>
            <a:hueOff val="0"/>
            <a:satOff val="0"/>
            <a:lumOff val="0"/>
            <a:alphaOff val="-40000"/>
          </a:schemeClr>
        </a:solidFill>
        <a:ln w="1905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E2CF1CEA-2DB6-437C-9D5F-996C540F737A}">
      <dsp:nvSpPr>
        <dsp:cNvPr id="0" name=""/>
        <dsp:cNvSpPr/>
      </dsp:nvSpPr>
      <dsp:spPr>
        <a:xfrm>
          <a:off x="4255890" y="1077407"/>
          <a:ext cx="1124387" cy="98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Cardiac </a:t>
          </a:r>
          <a:r>
            <a:rPr lang="en-US" sz="1800" kern="1200" dirty="0" smtClean="0"/>
            <a:t>axis</a:t>
          </a:r>
          <a:endParaRPr lang="en-US" sz="1800" kern="1200" dirty="0"/>
        </a:p>
      </dsp:txBody>
      <dsp:txXfrm>
        <a:off x="4255890" y="1077407"/>
        <a:ext cx="1124387" cy="985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4180D-4E83-4155-8193-0C594153BD9F}">
      <dsp:nvSpPr>
        <dsp:cNvPr id="0" name=""/>
        <dsp:cNvSpPr/>
      </dsp:nvSpPr>
      <dsp:spPr>
        <a:xfrm>
          <a:off x="0" y="68460"/>
          <a:ext cx="2005908" cy="2187927"/>
        </a:xfrm>
        <a:prstGeom prst="roundRect">
          <a:avLst>
            <a:gd name="adj" fmla="val 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l" defTabSz="933450">
            <a:lnSpc>
              <a:spcPct val="90000"/>
            </a:lnSpc>
            <a:spcBef>
              <a:spcPct val="0"/>
            </a:spcBef>
            <a:spcAft>
              <a:spcPct val="35000"/>
            </a:spcAft>
          </a:pPr>
          <a:r>
            <a:rPr lang="ar-SA" sz="2100" kern="1200" dirty="0"/>
            <a:t> </a:t>
          </a:r>
          <a:endParaRPr lang="en-US" sz="2100" kern="1200" dirty="0"/>
        </a:p>
      </dsp:txBody>
      <dsp:txXfrm rot="16200000">
        <a:off x="-696459" y="764920"/>
        <a:ext cx="1794100" cy="401181"/>
      </dsp:txXfrm>
    </dsp:sp>
    <dsp:sp modelId="{2358AC8C-DDDC-4D96-8CB1-E8D2EF68E3A6}">
      <dsp:nvSpPr>
        <dsp:cNvPr id="0" name=""/>
        <dsp:cNvSpPr/>
      </dsp:nvSpPr>
      <dsp:spPr>
        <a:xfrm>
          <a:off x="553731" y="68460"/>
          <a:ext cx="1494402" cy="218792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a:p>
        <a:p>
          <a:pPr lvl="0" algn="l" defTabSz="889000">
            <a:lnSpc>
              <a:spcPct val="90000"/>
            </a:lnSpc>
            <a:spcBef>
              <a:spcPct val="0"/>
            </a:spcBef>
            <a:spcAft>
              <a:spcPct val="35000"/>
            </a:spcAft>
          </a:pPr>
          <a:r>
            <a:rPr lang="en-US" sz="2000" kern="1200" dirty="0"/>
            <a:t>The depolarization wave spreads through the heart</a:t>
          </a:r>
        </a:p>
      </dsp:txBody>
      <dsp:txXfrm>
        <a:off x="553731" y="68460"/>
        <a:ext cx="1494402" cy="2187927"/>
      </dsp:txXfrm>
    </dsp:sp>
    <dsp:sp modelId="{32FDCE9C-0A2B-4C79-A64C-6128F4B87C83}">
      <dsp:nvSpPr>
        <dsp:cNvPr id="0" name=""/>
        <dsp:cNvSpPr/>
      </dsp:nvSpPr>
      <dsp:spPr>
        <a:xfrm>
          <a:off x="2193352" y="2252"/>
          <a:ext cx="2195299" cy="2187927"/>
        </a:xfrm>
        <a:prstGeom prst="roundRect">
          <a:avLst>
            <a:gd name="adj" fmla="val 5000"/>
          </a:avLst>
        </a:prstGeom>
        <a:solidFill>
          <a:schemeClr val="accent2">
            <a:hueOff val="-4271744"/>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l" defTabSz="933450">
            <a:lnSpc>
              <a:spcPct val="90000"/>
            </a:lnSpc>
            <a:spcBef>
              <a:spcPct val="0"/>
            </a:spcBef>
            <a:spcAft>
              <a:spcPct val="35000"/>
            </a:spcAft>
          </a:pPr>
          <a:endParaRPr lang="en-US" sz="2100" kern="1200" dirty="0"/>
        </a:p>
      </dsp:txBody>
      <dsp:txXfrm rot="16200000">
        <a:off x="1515832" y="679772"/>
        <a:ext cx="1794100" cy="439059"/>
      </dsp:txXfrm>
    </dsp:sp>
    <dsp:sp modelId="{FA396F63-FF10-4689-B6D6-8DBFEDDB1622}">
      <dsp:nvSpPr>
        <dsp:cNvPr id="0" name=""/>
        <dsp:cNvSpPr/>
      </dsp:nvSpPr>
      <dsp:spPr>
        <a:xfrm rot="5400000">
          <a:off x="1863395" y="1579631"/>
          <a:ext cx="503559" cy="616507"/>
        </a:xfrm>
        <a:prstGeom prst="flowChartExtra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0931E-80B6-4EC7-B355-CCEC422ACDB8}">
      <dsp:nvSpPr>
        <dsp:cNvPr id="0" name=""/>
        <dsp:cNvSpPr/>
      </dsp:nvSpPr>
      <dsp:spPr>
        <a:xfrm>
          <a:off x="2771231" y="2252"/>
          <a:ext cx="1635498" cy="218792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electrical currents </a:t>
          </a:r>
          <a:r>
            <a:rPr lang="en-US" sz="2000" kern="1200" dirty="0" smtClean="0"/>
            <a:t>pass </a:t>
          </a:r>
          <a:r>
            <a:rPr kumimoji="0" lang="en-US" sz="1600" b="0" kern="1200" dirty="0" smtClean="0">
              <a:solidFill>
                <a:schemeClr val="bg1">
                  <a:lumMod val="50000"/>
                </a:schemeClr>
              </a:solidFill>
              <a:latin typeface="+mn-lt"/>
              <a:ea typeface="+mn-ea"/>
              <a:cs typeface="+mn-cs"/>
            </a:rPr>
            <a:t>(from bass to apex) </a:t>
          </a:r>
          <a:r>
            <a:rPr lang="en-US" sz="2000" kern="1200" dirty="0"/>
            <a:t>into the surrounding tissue</a:t>
          </a:r>
        </a:p>
      </dsp:txBody>
      <dsp:txXfrm>
        <a:off x="2771231" y="2252"/>
        <a:ext cx="1635498" cy="2187927"/>
      </dsp:txXfrm>
    </dsp:sp>
    <dsp:sp modelId="{C472DC65-500C-4F95-AABC-1552069D8392}">
      <dsp:nvSpPr>
        <dsp:cNvPr id="0" name=""/>
        <dsp:cNvSpPr/>
      </dsp:nvSpPr>
      <dsp:spPr>
        <a:xfrm>
          <a:off x="4550581" y="2252"/>
          <a:ext cx="1805790" cy="2187927"/>
        </a:xfrm>
        <a:prstGeom prst="roundRect">
          <a:avLst>
            <a:gd name="adj" fmla="val 5000"/>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l" defTabSz="933450">
            <a:lnSpc>
              <a:spcPct val="90000"/>
            </a:lnSpc>
            <a:spcBef>
              <a:spcPct val="0"/>
            </a:spcBef>
            <a:spcAft>
              <a:spcPct val="35000"/>
            </a:spcAft>
          </a:pPr>
          <a:r>
            <a:rPr lang="ar-SA" sz="2100" kern="1200" dirty="0"/>
            <a:t> </a:t>
          </a:r>
          <a:endParaRPr lang="en-US" sz="2100" kern="1200" dirty="0"/>
        </a:p>
      </dsp:txBody>
      <dsp:txXfrm rot="16200000">
        <a:off x="3834110" y="718723"/>
        <a:ext cx="1794100" cy="361158"/>
      </dsp:txXfrm>
    </dsp:sp>
    <dsp:sp modelId="{5046D87F-A7E1-497B-BDFA-5D3ED884538B}">
      <dsp:nvSpPr>
        <dsp:cNvPr id="0" name=""/>
        <dsp:cNvSpPr/>
      </dsp:nvSpPr>
      <dsp:spPr>
        <a:xfrm rot="5400000">
          <a:off x="4220624" y="1579631"/>
          <a:ext cx="503559" cy="616507"/>
        </a:xfrm>
        <a:prstGeom prst="flowChartExtract">
          <a:avLst/>
        </a:prstGeom>
        <a:solidFill>
          <a:schemeClr val="lt1">
            <a:hueOff val="0"/>
            <a:satOff val="0"/>
            <a:lumOff val="0"/>
            <a:alphaOff val="0"/>
          </a:schemeClr>
        </a:solidFill>
        <a:ln w="19050" cap="flat" cmpd="sng" algn="ctr">
          <a:solidFill>
            <a:schemeClr val="accent2">
              <a:hueOff val="-8543489"/>
              <a:satOff val="24962"/>
              <a:lumOff val="-4706"/>
              <a:alphaOff val="0"/>
            </a:schemeClr>
          </a:solidFill>
          <a:prstDash val="solid"/>
        </a:ln>
        <a:effectLst/>
      </dsp:spPr>
      <dsp:style>
        <a:lnRef idx="2">
          <a:scrgbClr r="0" g="0" b="0"/>
        </a:lnRef>
        <a:fillRef idx="1">
          <a:scrgbClr r="0" g="0" b="0"/>
        </a:fillRef>
        <a:effectRef idx="0">
          <a:scrgbClr r="0" g="0" b="0"/>
        </a:effectRef>
        <a:fontRef idx="minor"/>
      </dsp:style>
    </dsp:sp>
    <dsp:sp modelId="{D6E4FE88-1084-4842-BCE4-B1A44422554D}">
      <dsp:nvSpPr>
        <dsp:cNvPr id="0" name=""/>
        <dsp:cNvSpPr/>
      </dsp:nvSpPr>
      <dsp:spPr>
        <a:xfrm>
          <a:off x="5078798" y="2252"/>
          <a:ext cx="1345313" cy="218792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part of the current reaches the surface of the body</a:t>
          </a:r>
        </a:p>
      </dsp:txBody>
      <dsp:txXfrm>
        <a:off x="5078798" y="2252"/>
        <a:ext cx="1345313" cy="2187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A8D22-6B28-4234-AB26-743D7DC22661}">
      <dsp:nvSpPr>
        <dsp:cNvPr id="0" name=""/>
        <dsp:cNvSpPr/>
      </dsp:nvSpPr>
      <dsp:spPr>
        <a:xfrm rot="10800000">
          <a:off x="1234787" y="1378"/>
          <a:ext cx="3407973" cy="1505551"/>
        </a:xfrm>
        <a:prstGeom prst="homePlate">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907" tIns="91440" rIns="170688" bIns="91440" numCol="1" spcCol="1270" anchor="ctr" anchorCtr="0">
          <a:noAutofit/>
        </a:bodyPr>
        <a:lstStyle/>
        <a:p>
          <a:pPr lvl="0" algn="ctr" defTabSz="1066800">
            <a:lnSpc>
              <a:spcPct val="90000"/>
            </a:lnSpc>
            <a:spcBef>
              <a:spcPct val="0"/>
            </a:spcBef>
            <a:spcAft>
              <a:spcPct val="35000"/>
            </a:spcAft>
          </a:pPr>
          <a:r>
            <a:rPr lang="en-US" sz="2400" u="none" kern="1200" dirty="0"/>
            <a:t>Computer-based and electronic display</a:t>
          </a:r>
        </a:p>
      </dsp:txBody>
      <dsp:txXfrm rot="10800000">
        <a:off x="1611175" y="1378"/>
        <a:ext cx="3031585" cy="1505551"/>
      </dsp:txXfrm>
    </dsp:sp>
    <dsp:sp modelId="{87A55F8E-BEE0-4B77-8339-6047E57AC1AE}">
      <dsp:nvSpPr>
        <dsp:cNvPr id="0" name=""/>
        <dsp:cNvSpPr/>
      </dsp:nvSpPr>
      <dsp:spPr>
        <a:xfrm>
          <a:off x="482011" y="1378"/>
          <a:ext cx="1505551" cy="1505551"/>
        </a:xfrm>
        <a:prstGeom prst="ellipse">
          <a:avLst/>
        </a:prstGeom>
        <a:solidFill>
          <a:schemeClr val="accent2">
            <a:tint val="50000"/>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123B5B-011B-41D6-A3B3-7043A27DDDB9}">
      <dsp:nvSpPr>
        <dsp:cNvPr id="0" name=""/>
        <dsp:cNvSpPr/>
      </dsp:nvSpPr>
      <dsp:spPr>
        <a:xfrm rot="10800000">
          <a:off x="1234787" y="1956349"/>
          <a:ext cx="3407973" cy="1505551"/>
        </a:xfrm>
        <a:prstGeom prst="homePlate">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907" tIns="91440" rIns="170688" bIns="91440" numCol="1" spcCol="1270" anchor="ctr" anchorCtr="0">
          <a:noAutofit/>
        </a:bodyPr>
        <a:lstStyle/>
        <a:p>
          <a:pPr lvl="0" algn="ctr" defTabSz="1066800">
            <a:lnSpc>
              <a:spcPct val="90000"/>
            </a:lnSpc>
            <a:spcBef>
              <a:spcPct val="0"/>
            </a:spcBef>
            <a:spcAft>
              <a:spcPct val="35000"/>
            </a:spcAft>
          </a:pPr>
          <a:r>
            <a:rPr lang="en-US" sz="2400" u="none" kern="1200" dirty="0"/>
            <a:t>Pen recorder and a moving sheet</a:t>
          </a:r>
        </a:p>
        <a:p>
          <a:pPr lvl="0" algn="ctr" defTabSz="1066800">
            <a:lnSpc>
              <a:spcPct val="90000"/>
            </a:lnSpc>
            <a:spcBef>
              <a:spcPct val="0"/>
            </a:spcBef>
            <a:spcAft>
              <a:spcPct val="35000"/>
            </a:spcAft>
          </a:pPr>
          <a:endParaRPr lang="en-US" sz="2400" u="none" kern="1200" dirty="0"/>
        </a:p>
      </dsp:txBody>
      <dsp:txXfrm rot="10800000">
        <a:off x="1611175" y="1956349"/>
        <a:ext cx="3031585" cy="1505551"/>
      </dsp:txXfrm>
    </dsp:sp>
    <dsp:sp modelId="{4F38AC6A-0C89-40D4-A064-EC8DBD2488D9}">
      <dsp:nvSpPr>
        <dsp:cNvPr id="0" name=""/>
        <dsp:cNvSpPr/>
      </dsp:nvSpPr>
      <dsp:spPr>
        <a:xfrm>
          <a:off x="482011" y="1956349"/>
          <a:ext cx="1505551" cy="1505551"/>
        </a:xfrm>
        <a:prstGeom prst="ellipse">
          <a:avLst/>
        </a:prstGeom>
        <a:solidFill>
          <a:schemeClr val="accent2">
            <a:tint val="50000"/>
            <a:alpha val="90000"/>
            <a:hueOff val="31696"/>
            <a:satOff val="-1470"/>
            <a:lumOff val="7824"/>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5CFD2-A840-ED46-A33E-DF140BBCE1C4}">
      <dsp:nvSpPr>
        <dsp:cNvPr id="0" name=""/>
        <dsp:cNvSpPr/>
      </dsp:nvSpPr>
      <dsp:spPr>
        <a:xfrm>
          <a:off x="8465888" y="2368005"/>
          <a:ext cx="92058" cy="345453"/>
        </a:xfrm>
        <a:custGeom>
          <a:avLst/>
          <a:gdLst/>
          <a:ahLst/>
          <a:cxnLst/>
          <a:rect l="0" t="0" r="0" b="0"/>
          <a:pathLst>
            <a:path>
              <a:moveTo>
                <a:pt x="92058" y="0"/>
              </a:moveTo>
              <a:lnTo>
                <a:pt x="92058" y="151866"/>
              </a:lnTo>
              <a:lnTo>
                <a:pt x="0" y="151866"/>
              </a:lnTo>
              <a:lnTo>
                <a:pt x="0" y="3454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4B205E-FEF4-A54D-9477-03748B0D62B9}">
      <dsp:nvSpPr>
        <dsp:cNvPr id="0" name=""/>
        <dsp:cNvSpPr/>
      </dsp:nvSpPr>
      <dsp:spPr>
        <a:xfrm>
          <a:off x="5439914" y="1041050"/>
          <a:ext cx="3118032" cy="286058"/>
        </a:xfrm>
        <a:custGeom>
          <a:avLst/>
          <a:gdLst/>
          <a:ahLst/>
          <a:cxnLst/>
          <a:rect l="0" t="0" r="0" b="0"/>
          <a:pathLst>
            <a:path>
              <a:moveTo>
                <a:pt x="0" y="286058"/>
              </a:moveTo>
              <a:lnTo>
                <a:pt x="311803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6DCF86-1F70-244B-9FB6-A588EDDD17B5}">
      <dsp:nvSpPr>
        <dsp:cNvPr id="0" name=""/>
        <dsp:cNvSpPr/>
      </dsp:nvSpPr>
      <dsp:spPr>
        <a:xfrm>
          <a:off x="2104373" y="2480199"/>
          <a:ext cx="1800210" cy="292693"/>
        </a:xfrm>
        <a:custGeom>
          <a:avLst/>
          <a:gdLst/>
          <a:ahLst/>
          <a:cxnLst/>
          <a:rect l="0" t="0" r="0" b="0"/>
          <a:pathLst>
            <a:path>
              <a:moveTo>
                <a:pt x="0" y="0"/>
              </a:moveTo>
              <a:lnTo>
                <a:pt x="0" y="99106"/>
              </a:lnTo>
              <a:lnTo>
                <a:pt x="1800210" y="99106"/>
              </a:lnTo>
              <a:lnTo>
                <a:pt x="1800210" y="29269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7EE223-F860-AA4C-A5E4-0C8AEF429EF6}">
      <dsp:nvSpPr>
        <dsp:cNvPr id="0" name=""/>
        <dsp:cNvSpPr/>
      </dsp:nvSpPr>
      <dsp:spPr>
        <a:xfrm>
          <a:off x="812658" y="2480199"/>
          <a:ext cx="1291714" cy="264349"/>
        </a:xfrm>
        <a:custGeom>
          <a:avLst/>
          <a:gdLst/>
          <a:ahLst/>
          <a:cxnLst/>
          <a:rect l="0" t="0" r="0" b="0"/>
          <a:pathLst>
            <a:path>
              <a:moveTo>
                <a:pt x="1291714" y="0"/>
              </a:moveTo>
              <a:lnTo>
                <a:pt x="1291714" y="70762"/>
              </a:lnTo>
              <a:lnTo>
                <a:pt x="0" y="70762"/>
              </a:lnTo>
              <a:lnTo>
                <a:pt x="0" y="26434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F15937-5D16-0C4A-97A6-260F9CB8BB07}">
      <dsp:nvSpPr>
        <dsp:cNvPr id="0" name=""/>
        <dsp:cNvSpPr/>
      </dsp:nvSpPr>
      <dsp:spPr>
        <a:xfrm>
          <a:off x="2104373" y="1153244"/>
          <a:ext cx="3335541" cy="173864"/>
        </a:xfrm>
        <a:custGeom>
          <a:avLst/>
          <a:gdLst/>
          <a:ahLst/>
          <a:cxnLst/>
          <a:rect l="0" t="0" r="0" b="0"/>
          <a:pathLst>
            <a:path>
              <a:moveTo>
                <a:pt x="3335541" y="173864"/>
              </a:move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A77CE0-892B-1A48-A259-FD345D167E07}">
      <dsp:nvSpPr>
        <dsp:cNvPr id="0" name=""/>
        <dsp:cNvSpPr/>
      </dsp:nvSpPr>
      <dsp:spPr>
        <a:xfrm>
          <a:off x="4395067" y="152"/>
          <a:ext cx="2089693" cy="132695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5FED3F3C-F213-F54E-815A-5BC92E5C9AAC}">
      <dsp:nvSpPr>
        <dsp:cNvPr id="0" name=""/>
        <dsp:cNvSpPr/>
      </dsp:nvSpPr>
      <dsp:spPr>
        <a:xfrm>
          <a:off x="4627255" y="220731"/>
          <a:ext cx="2089693" cy="13269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u="none" kern="1200" dirty="0">
              <a:solidFill>
                <a:schemeClr val="tx1"/>
              </a:solidFill>
              <a:effectLst/>
            </a:rPr>
            <a:t>Lead: two wires and their </a:t>
          </a:r>
          <a:r>
            <a:rPr lang="en-US" sz="1600" b="0" i="0" u="none" kern="1200" dirty="0" smtClean="0">
              <a:solidFill>
                <a:schemeClr val="tx1"/>
              </a:solidFill>
              <a:effectLst/>
            </a:rPr>
            <a:t>electrodes </a:t>
          </a:r>
          <a:r>
            <a:rPr lang="en-US" sz="1600" b="0" i="0" u="none" kern="1200" dirty="0" smtClean="0">
              <a:solidFill>
                <a:schemeClr val="bg1">
                  <a:lumMod val="50000"/>
                </a:schemeClr>
              </a:solidFill>
              <a:effectLst/>
            </a:rPr>
            <a:t>(one positive one negative) </a:t>
          </a:r>
          <a:r>
            <a:rPr lang="en-US" sz="1600" b="0" i="0" u="none" kern="1200" dirty="0">
              <a:solidFill>
                <a:schemeClr val="tx1"/>
              </a:solidFill>
              <a:effectLst/>
            </a:rPr>
            <a:t>to make a complete circuit </a:t>
          </a:r>
          <a:endParaRPr lang="en-US" sz="1600" kern="1200" dirty="0"/>
        </a:p>
      </dsp:txBody>
      <dsp:txXfrm>
        <a:off x="4666120" y="259596"/>
        <a:ext cx="2011963" cy="1249225"/>
      </dsp:txXfrm>
    </dsp:sp>
    <dsp:sp modelId="{C2E7ACFD-12C9-7F4E-B1FB-4B5D8DAA40C3}">
      <dsp:nvSpPr>
        <dsp:cNvPr id="0" name=""/>
        <dsp:cNvSpPr/>
      </dsp:nvSpPr>
      <dsp:spPr>
        <a:xfrm>
          <a:off x="1059526" y="1153244"/>
          <a:ext cx="2089693" cy="132695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EAEBAA8E-6A3E-8A47-8877-78705C69C8C0}">
      <dsp:nvSpPr>
        <dsp:cNvPr id="0" name=""/>
        <dsp:cNvSpPr/>
      </dsp:nvSpPr>
      <dsp:spPr>
        <a:xfrm>
          <a:off x="1291714" y="1373823"/>
          <a:ext cx="2089693" cy="13269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Unipolar Leads</a:t>
          </a:r>
        </a:p>
      </dsp:txBody>
      <dsp:txXfrm>
        <a:off x="1330579" y="1412688"/>
        <a:ext cx="2011963" cy="1249225"/>
      </dsp:txXfrm>
    </dsp:sp>
    <dsp:sp modelId="{48CDC18C-3394-8446-9236-43EFA298E97C}">
      <dsp:nvSpPr>
        <dsp:cNvPr id="0" name=""/>
        <dsp:cNvSpPr/>
      </dsp:nvSpPr>
      <dsp:spPr>
        <a:xfrm>
          <a:off x="-232188" y="2744549"/>
          <a:ext cx="2089693" cy="132695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C2EF7993-A079-B645-8DE8-34D0E0D2021A}">
      <dsp:nvSpPr>
        <dsp:cNvPr id="0" name=""/>
        <dsp:cNvSpPr/>
      </dsp:nvSpPr>
      <dsp:spPr>
        <a:xfrm>
          <a:off x="0" y="2965128"/>
          <a:ext cx="2089693" cy="13269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Chest</a:t>
          </a:r>
          <a:r>
            <a:rPr lang="en-US" sz="1600" kern="1200" baseline="0" dirty="0"/>
            <a:t> Leads</a:t>
          </a:r>
          <a:endParaRPr lang="en-US" sz="1600" kern="1200" dirty="0"/>
        </a:p>
      </dsp:txBody>
      <dsp:txXfrm>
        <a:off x="38865" y="3003993"/>
        <a:ext cx="2011963" cy="1249225"/>
      </dsp:txXfrm>
    </dsp:sp>
    <dsp:sp modelId="{517E631E-75D2-0E44-BE4E-71934810ACDC}">
      <dsp:nvSpPr>
        <dsp:cNvPr id="0" name=""/>
        <dsp:cNvSpPr/>
      </dsp:nvSpPr>
      <dsp:spPr>
        <a:xfrm>
          <a:off x="2859737" y="2772893"/>
          <a:ext cx="2089693" cy="132695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96CA9ABF-AC44-A647-81AD-4FF06BD7BF2B}">
      <dsp:nvSpPr>
        <dsp:cNvPr id="0" name=""/>
        <dsp:cNvSpPr/>
      </dsp:nvSpPr>
      <dsp:spPr>
        <a:xfrm>
          <a:off x="3091925" y="2993472"/>
          <a:ext cx="2089693" cy="13269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Augmented Limb Leads</a:t>
          </a:r>
        </a:p>
      </dsp:txBody>
      <dsp:txXfrm>
        <a:off x="3130790" y="3032337"/>
        <a:ext cx="2011963" cy="1249225"/>
      </dsp:txXfrm>
    </dsp:sp>
    <dsp:sp modelId="{9756C801-E31E-3C40-B6F7-C1D8C1D0E3DE}">
      <dsp:nvSpPr>
        <dsp:cNvPr id="0" name=""/>
        <dsp:cNvSpPr/>
      </dsp:nvSpPr>
      <dsp:spPr>
        <a:xfrm>
          <a:off x="7513100" y="1041050"/>
          <a:ext cx="2089693" cy="132695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E19A794F-D395-5244-BDA3-9F7838E21288}">
      <dsp:nvSpPr>
        <dsp:cNvPr id="0" name=""/>
        <dsp:cNvSpPr/>
      </dsp:nvSpPr>
      <dsp:spPr>
        <a:xfrm>
          <a:off x="7745288" y="1261629"/>
          <a:ext cx="2089693" cy="13269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Bipolar Leads</a:t>
          </a:r>
        </a:p>
      </dsp:txBody>
      <dsp:txXfrm>
        <a:off x="7784153" y="1300494"/>
        <a:ext cx="2011963" cy="1249225"/>
      </dsp:txXfrm>
    </dsp:sp>
    <dsp:sp modelId="{4DF97AAD-6A2E-8C46-9100-95486914D2CE}">
      <dsp:nvSpPr>
        <dsp:cNvPr id="0" name=""/>
        <dsp:cNvSpPr/>
      </dsp:nvSpPr>
      <dsp:spPr>
        <a:xfrm>
          <a:off x="7421041" y="2713458"/>
          <a:ext cx="2089693" cy="132695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06CA4D8E-F300-8041-973F-7A5600E68295}">
      <dsp:nvSpPr>
        <dsp:cNvPr id="0" name=""/>
        <dsp:cNvSpPr/>
      </dsp:nvSpPr>
      <dsp:spPr>
        <a:xfrm>
          <a:off x="7653229" y="2934037"/>
          <a:ext cx="2089693" cy="13269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Bipolar</a:t>
          </a:r>
          <a:r>
            <a:rPr lang="en-US" sz="1600" kern="1200" baseline="0" dirty="0"/>
            <a:t> Limb Leads</a:t>
          </a:r>
          <a:endParaRPr lang="en-US" sz="1600" kern="1200" dirty="0"/>
        </a:p>
      </dsp:txBody>
      <dsp:txXfrm>
        <a:off x="7692094" y="2972902"/>
        <a:ext cx="2011963" cy="124922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DD37D-E85A-F246-92FA-F75738818D74}" type="datetimeFigureOut">
              <a:rPr lang="en-US" smtClean="0"/>
              <a:t>3/31/17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B9AC9A-6E55-D344-B78E-F6376E9C0606}" type="slidenum">
              <a:rPr lang="en-US" smtClean="0"/>
              <a:t>‹#›</a:t>
            </a:fld>
            <a:endParaRPr lang="en-US"/>
          </a:p>
        </p:txBody>
      </p:sp>
    </p:spTree>
    <p:extLst>
      <p:ext uri="{BB962C8B-B14F-4D97-AF65-F5344CB8AC3E}">
        <p14:creationId xmlns:p14="http://schemas.microsoft.com/office/powerpoint/2010/main" val="122514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3/31/17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3/31/17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3/31/17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3/31/17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3/31/17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3/31/17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3/31/17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3/31/17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3/31/17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3/31/17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3/31/17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3/31/17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3/31/17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3/31/17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3/31/17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3/31/17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3/31/17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3/31/17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3/31/17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3/31/17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3/31/17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3/31/17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3/31/17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3/31/17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3/31/17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hyperlink" Target="https://www.youtube.com/watch?v=zBj6btjdYH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hyperlink" Target="https://www.youtube.com/watch?v=kwLbSx9BNbU" TargetMode="Externa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ecg/exam-13707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image" Target="../media/image7.jpeg"/><Relationship Id="rId13"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kwLbSx9BNbU" TargetMode="External"/><Relationship Id="rId3" Type="http://schemas.openxmlformats.org/officeDocument/2006/relationships/hyperlink" Target="https://www.youtube.com/watch?v=HJjTD0a8R0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8" y="1916835"/>
            <a:ext cx="7770376" cy="1470025"/>
          </a:xfrm>
        </p:spPr>
        <p:txBody>
          <a:bodyPr>
            <a:noAutofit/>
          </a:bodyPr>
          <a:lstStyle/>
          <a:p>
            <a:pPr algn="ctr"/>
            <a:r>
              <a:rPr lang="en-US" sz="4000" b="1" dirty="0">
                <a:solidFill>
                  <a:schemeClr val="accent2">
                    <a:lumMod val="75000"/>
                  </a:schemeClr>
                </a:solidFill>
                <a:latin typeface="Arial Black" panose="020B0A04020102020204" pitchFamily="34" charset="0"/>
              </a:rPr>
              <a:t>The Electrocardiogram (ECG)</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Lecture 5</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631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ECG Waves</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3995" r="3456" b="73473"/>
          <a:stretch>
            <a:fillRect/>
          </a:stretch>
        </p:blipFill>
        <p:spPr bwMode="auto">
          <a:xfrm>
            <a:off x="560841" y="2059515"/>
            <a:ext cx="4741483" cy="1327046"/>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t="25642" r="52266" b="49557"/>
          <a:stretch>
            <a:fillRect/>
          </a:stretch>
        </p:blipFill>
        <p:spPr bwMode="auto">
          <a:xfrm>
            <a:off x="6020613" y="2071913"/>
            <a:ext cx="2442661" cy="1314648"/>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560841" y="1182597"/>
            <a:ext cx="4741483" cy="58477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1600" i="0" dirty="0">
                <a:latin typeface="+mn-lt"/>
              </a:rPr>
              <a:t>The impulse originates at the SA node and spreads to the atria.</a:t>
            </a:r>
          </a:p>
        </p:txBody>
      </p:sp>
      <p:sp>
        <p:nvSpPr>
          <p:cNvPr id="12" name="Rectangle 8"/>
          <p:cNvSpPr>
            <a:spLocks noChangeArrowheads="1"/>
          </p:cNvSpPr>
          <p:nvPr/>
        </p:nvSpPr>
        <p:spPr bwMode="auto">
          <a:xfrm>
            <a:off x="7236743" y="6410453"/>
            <a:ext cx="304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sz="2000">
              <a:latin typeface="+mn-lt"/>
            </a:endParaRPr>
          </a:p>
        </p:txBody>
      </p:sp>
      <p:sp>
        <p:nvSpPr>
          <p:cNvPr id="13" name="Rectangle 9"/>
          <p:cNvSpPr>
            <a:spLocks noChangeArrowheads="1"/>
          </p:cNvSpPr>
          <p:nvPr/>
        </p:nvSpPr>
        <p:spPr bwMode="auto">
          <a:xfrm>
            <a:off x="2933700" y="6477000"/>
            <a:ext cx="3048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sz="2000">
              <a:latin typeface="+mn-lt"/>
            </a:endParaRPr>
          </a:p>
        </p:txBody>
      </p:sp>
      <p:sp>
        <p:nvSpPr>
          <p:cNvPr id="14" name="Text Box 10"/>
          <p:cNvSpPr txBox="1">
            <a:spLocks noChangeArrowheads="1"/>
          </p:cNvSpPr>
          <p:nvPr/>
        </p:nvSpPr>
        <p:spPr bwMode="auto">
          <a:xfrm>
            <a:off x="5841489" y="1182597"/>
            <a:ext cx="2773203" cy="58477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1600" i="0" dirty="0">
                <a:latin typeface="+mn-lt"/>
              </a:rPr>
              <a:t>Atrial depolarisation generates a ‘</a:t>
            </a:r>
            <a:r>
              <a:rPr lang="en-GB" altLang="en-US" sz="1600" b="1" i="0" dirty="0">
                <a:latin typeface="+mn-lt"/>
              </a:rPr>
              <a:t>P wave</a:t>
            </a:r>
            <a:r>
              <a:rPr lang="en-GB" altLang="en-US" sz="1600" i="0" dirty="0">
                <a:latin typeface="+mn-lt"/>
              </a:rPr>
              <a:t>’ on the ECG.</a:t>
            </a:r>
          </a:p>
        </p:txBody>
      </p:sp>
      <p:pic>
        <p:nvPicPr>
          <p:cNvPr id="15" name="Picture 11"/>
          <p:cNvPicPr>
            <a:picLocks noChangeAspect="1" noChangeArrowheads="1"/>
          </p:cNvPicPr>
          <p:nvPr/>
        </p:nvPicPr>
        <p:blipFill>
          <a:blip r:embed="rId2">
            <a:extLst>
              <a:ext uri="{28A0092B-C50C-407E-A947-70E740481C1C}">
                <a14:useLocalDpi xmlns:a14="http://schemas.microsoft.com/office/drawing/2010/main" val="0"/>
              </a:ext>
            </a:extLst>
          </a:blip>
          <a:srcRect l="55019" t="25642" b="49557"/>
          <a:stretch>
            <a:fillRect/>
          </a:stretch>
        </p:blipFill>
        <p:spPr bwMode="auto">
          <a:xfrm>
            <a:off x="9290189" y="2071913"/>
            <a:ext cx="2300879" cy="1314648"/>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12"/>
          <p:cNvSpPr txBox="1">
            <a:spLocks noChangeArrowheads="1"/>
          </p:cNvSpPr>
          <p:nvPr/>
        </p:nvSpPr>
        <p:spPr bwMode="auto">
          <a:xfrm>
            <a:off x="9091351" y="1182597"/>
            <a:ext cx="2667204" cy="58477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1600" i="0" dirty="0">
                <a:latin typeface="+mn-lt"/>
              </a:rPr>
              <a:t>The impulse is delayed at the </a:t>
            </a:r>
          </a:p>
          <a:p>
            <a:pPr algn="ctr"/>
            <a:r>
              <a:rPr lang="en-GB" altLang="en-US" sz="1600" i="0" dirty="0">
                <a:latin typeface="+mn-lt"/>
              </a:rPr>
              <a:t>AV node.</a:t>
            </a:r>
          </a:p>
        </p:txBody>
      </p:sp>
      <p:sp>
        <p:nvSpPr>
          <p:cNvPr id="24" name="Arrow: Right 23"/>
          <p:cNvSpPr/>
          <p:nvPr/>
        </p:nvSpPr>
        <p:spPr>
          <a:xfrm>
            <a:off x="5446339" y="2420888"/>
            <a:ext cx="28803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p:cNvSpPr/>
          <p:nvPr/>
        </p:nvSpPr>
        <p:spPr>
          <a:xfrm>
            <a:off x="8758707" y="2433870"/>
            <a:ext cx="28803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6"/>
          <p:cNvSpPr txBox="1">
            <a:spLocks noChangeArrowheads="1"/>
          </p:cNvSpPr>
          <p:nvPr/>
        </p:nvSpPr>
        <p:spPr bwMode="auto">
          <a:xfrm>
            <a:off x="7328714" y="3861048"/>
            <a:ext cx="4629997" cy="58477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1600" i="0" dirty="0">
                <a:latin typeface="+mn-lt"/>
              </a:rPr>
              <a:t>The impulse then spreads to ventricles generating a </a:t>
            </a:r>
            <a:r>
              <a:rPr lang="en-GB" altLang="en-US" sz="1600" b="1" i="0" dirty="0">
                <a:latin typeface="+mn-lt"/>
              </a:rPr>
              <a:t>QRS complex.</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t="50394" b="23915"/>
          <a:stretch>
            <a:fillRect/>
          </a:stretch>
        </p:blipFill>
        <p:spPr bwMode="auto">
          <a:xfrm>
            <a:off x="7383776" y="4631930"/>
            <a:ext cx="4574935" cy="1185872"/>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 name="Arrow: Down 27"/>
          <p:cNvSpPr/>
          <p:nvPr/>
        </p:nvSpPr>
        <p:spPr>
          <a:xfrm>
            <a:off x="10208929" y="3528040"/>
            <a:ext cx="432048" cy="26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4"/>
          <p:cNvSpPr txBox="1">
            <a:spLocks noChangeArrowheads="1"/>
          </p:cNvSpPr>
          <p:nvPr/>
        </p:nvSpPr>
        <p:spPr bwMode="auto">
          <a:xfrm>
            <a:off x="8927293" y="6021288"/>
            <a:ext cx="3071155" cy="30777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1200" i="0" dirty="0">
                <a:latin typeface="+mn-lt"/>
              </a:rPr>
              <a:t>Ventricles uniformly depolarised - ST segment</a:t>
            </a:r>
            <a:r>
              <a:rPr lang="en-GB" altLang="en-US" sz="1400" i="0" dirty="0">
                <a:latin typeface="+mn-lt"/>
              </a:rPr>
              <a:t> </a:t>
            </a:r>
          </a:p>
        </p:txBody>
      </p:sp>
      <p:sp>
        <p:nvSpPr>
          <p:cNvPr id="31" name="Arc 15"/>
          <p:cNvSpPr>
            <a:spLocks/>
          </p:cNvSpPr>
          <p:nvPr/>
        </p:nvSpPr>
        <p:spPr bwMode="auto">
          <a:xfrm rot="11124339" flipH="1">
            <a:off x="11405429" y="5622026"/>
            <a:ext cx="50786" cy="486055"/>
          </a:xfrm>
          <a:custGeom>
            <a:avLst/>
            <a:gdLst>
              <a:gd name="T0" fmla="*/ 0 w 21600"/>
              <a:gd name="T1" fmla="*/ 0 h 21600"/>
              <a:gd name="T2" fmla="*/ 533400 w 21600"/>
              <a:gd name="T3" fmla="*/ 1524000 h 21600"/>
              <a:gd name="T4" fmla="*/ 0 w 21600"/>
              <a:gd name="T5" fmla="*/ 1524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pic>
        <p:nvPicPr>
          <p:cNvPr id="33" name="Picture 3"/>
          <p:cNvPicPr>
            <a:picLocks noChangeAspect="1" noChangeArrowheads="1"/>
          </p:cNvPicPr>
          <p:nvPr/>
        </p:nvPicPr>
        <p:blipFill>
          <a:blip r:embed="rId2">
            <a:extLst>
              <a:ext uri="{28A0092B-C50C-407E-A947-70E740481C1C}">
                <a14:useLocalDpi xmlns:a14="http://schemas.microsoft.com/office/drawing/2010/main" val="0"/>
              </a:ext>
            </a:extLst>
          </a:blip>
          <a:srcRect t="74364" r="51456"/>
          <a:stretch>
            <a:fillRect/>
          </a:stretch>
        </p:blipFill>
        <p:spPr bwMode="auto">
          <a:xfrm>
            <a:off x="3051350" y="4525035"/>
            <a:ext cx="3619126" cy="1399147"/>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4" name="Text Box 17"/>
          <p:cNvSpPr txBox="1">
            <a:spLocks noChangeArrowheads="1"/>
          </p:cNvSpPr>
          <p:nvPr/>
        </p:nvSpPr>
        <p:spPr bwMode="auto">
          <a:xfrm>
            <a:off x="3051350" y="3976595"/>
            <a:ext cx="3619126" cy="35106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1600" i="0" dirty="0">
                <a:latin typeface="+mn-lt"/>
              </a:rPr>
              <a:t>Ventricles repolarize forming a </a:t>
            </a:r>
            <a:r>
              <a:rPr lang="en-GB" altLang="en-US" sz="1600" b="1" i="0" dirty="0">
                <a:latin typeface="+mn-lt"/>
              </a:rPr>
              <a:t>T wave.</a:t>
            </a:r>
          </a:p>
        </p:txBody>
      </p:sp>
      <p:sp>
        <p:nvSpPr>
          <p:cNvPr id="35" name="TextBox 34"/>
          <p:cNvSpPr txBox="1"/>
          <p:nvPr/>
        </p:nvSpPr>
        <p:spPr>
          <a:xfrm>
            <a:off x="9711600" y="1022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23" name="Rectangle 2"/>
          <p:cNvSpPr>
            <a:spLocks noChangeArrowheads="1"/>
          </p:cNvSpPr>
          <p:nvPr/>
        </p:nvSpPr>
        <p:spPr bwMode="auto">
          <a:xfrm>
            <a:off x="481247" y="3789040"/>
            <a:ext cx="242306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sz="1400" b="1" i="0" dirty="0">
                <a:solidFill>
                  <a:schemeClr val="tx2"/>
                </a:solidFill>
                <a:effectLst>
                  <a:outerShdw blurRad="38100" dist="38100" dir="2700000" algn="tl">
                    <a:srgbClr val="000000"/>
                  </a:outerShdw>
                </a:effectLst>
                <a:latin typeface="Calibri" panose="020F0502020204030204" pitchFamily="34" charset="0"/>
              </a:rPr>
              <a:t>Question :</a:t>
            </a:r>
          </a:p>
          <a:p>
            <a:pPr algn="just" eaLnBrk="1" hangingPunct="1"/>
            <a:r>
              <a:rPr lang="en-US" altLang="en-US" sz="1400" b="1" i="0" dirty="0">
                <a:latin typeface="Calibri" panose="020F0502020204030204" pitchFamily="34" charset="0"/>
              </a:rPr>
              <a:t>Why atrial repolarization does</a:t>
            </a:r>
          </a:p>
          <a:p>
            <a:pPr algn="just" eaLnBrk="1" hangingPunct="1"/>
            <a:r>
              <a:rPr lang="en-US" altLang="en-US" sz="1400" b="1" i="0" dirty="0">
                <a:latin typeface="Calibri" panose="020F0502020204030204" pitchFamily="34" charset="0"/>
              </a:rPr>
              <a:t>not appear in ECG?</a:t>
            </a:r>
          </a:p>
          <a:p>
            <a:pPr algn="just" eaLnBrk="1" hangingPunct="1"/>
            <a:r>
              <a:rPr lang="en-US" altLang="en-US" sz="1400" b="1" dirty="0">
                <a:solidFill>
                  <a:schemeClr val="bg1">
                    <a:lumMod val="65000"/>
                  </a:schemeClr>
                </a:solidFill>
                <a:latin typeface="Calibri" panose="020F0502020204030204" pitchFamily="34" charset="0"/>
              </a:rPr>
              <a:t>Because atrial repolarization happens at the same time  of ventricle </a:t>
            </a:r>
            <a:r>
              <a:rPr lang="en-US" altLang="en-US" sz="1400" b="1" dirty="0" err="1">
                <a:solidFill>
                  <a:schemeClr val="bg1">
                    <a:lumMod val="65000"/>
                  </a:schemeClr>
                </a:solidFill>
                <a:latin typeface="Calibri" panose="020F0502020204030204" pitchFamily="34" charset="0"/>
              </a:rPr>
              <a:t>depolarization,and</a:t>
            </a:r>
            <a:r>
              <a:rPr lang="en-US" altLang="en-US" sz="1400" b="1" dirty="0">
                <a:solidFill>
                  <a:schemeClr val="bg1">
                    <a:lumMod val="65000"/>
                  </a:schemeClr>
                </a:solidFill>
                <a:latin typeface="Calibri" panose="020F0502020204030204" pitchFamily="34" charset="0"/>
              </a:rPr>
              <a:t> ventricle depolarization is </a:t>
            </a:r>
            <a:r>
              <a:rPr lang="en-US" altLang="en-US" sz="1400" b="1" u="sng" dirty="0">
                <a:solidFill>
                  <a:schemeClr val="bg1">
                    <a:lumMod val="65000"/>
                  </a:schemeClr>
                </a:solidFill>
                <a:latin typeface="Calibri" panose="020F0502020204030204" pitchFamily="34" charset="0"/>
              </a:rPr>
              <a:t>stronger</a:t>
            </a:r>
            <a:r>
              <a:rPr lang="en-US" altLang="en-US" sz="1400" b="1" dirty="0">
                <a:solidFill>
                  <a:schemeClr val="bg1">
                    <a:lumMod val="65000"/>
                  </a:schemeClr>
                </a:solidFill>
                <a:latin typeface="Calibri" panose="020F0502020204030204" pitchFamily="34" charset="0"/>
              </a:rPr>
              <a:t> so it will appear instead of atrial repolarization in the </a:t>
            </a:r>
            <a:r>
              <a:rPr lang="en-US" altLang="en-US" sz="1400" b="1" dirty="0" smtClean="0">
                <a:solidFill>
                  <a:schemeClr val="bg1">
                    <a:lumMod val="65000"/>
                  </a:schemeClr>
                </a:solidFill>
                <a:latin typeface="Calibri" panose="020F0502020204030204" pitchFamily="34" charset="0"/>
              </a:rPr>
              <a:t>ECG. </a:t>
            </a:r>
            <a:endParaRPr lang="en-US" altLang="en-US" sz="1400" b="1" i="0" dirty="0">
              <a:solidFill>
                <a:schemeClr val="bg1">
                  <a:lumMod val="65000"/>
                </a:schemeClr>
              </a:solidFill>
              <a:latin typeface="Calibri" panose="020F0502020204030204" pitchFamily="34" charset="0"/>
            </a:endParaRPr>
          </a:p>
        </p:txBody>
      </p:sp>
      <p:sp>
        <p:nvSpPr>
          <p:cNvPr id="29" name="Arrow: Right 23"/>
          <p:cNvSpPr/>
          <p:nvPr/>
        </p:nvSpPr>
        <p:spPr>
          <a:xfrm flipH="1">
            <a:off x="6742484" y="4998533"/>
            <a:ext cx="494258" cy="452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hlinkClick r:id="rId3"/>
          </p:cNvPr>
          <p:cNvSpPr txBox="1"/>
          <p:nvPr/>
        </p:nvSpPr>
        <p:spPr>
          <a:xfrm>
            <a:off x="8999085" y="444542"/>
            <a:ext cx="3160787" cy="461665"/>
          </a:xfrm>
          <a:prstGeom prst="rect">
            <a:avLst/>
          </a:prstGeom>
          <a:solidFill>
            <a:schemeClr val="accent2"/>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smtClean="0">
                <a:hlinkClick r:id="rId3"/>
              </a:rPr>
              <a:t>Video </a:t>
            </a:r>
            <a:r>
              <a:rPr lang="en-US" sz="1200" b="1" dirty="0">
                <a:hlinkClick r:id="rId3"/>
              </a:rPr>
              <a:t>of </a:t>
            </a:r>
            <a:r>
              <a:rPr lang="en-US" sz="1200" b="1" dirty="0" smtClean="0">
                <a:hlinkClick r:id="rId3"/>
              </a:rPr>
              <a:t>(ECG Interpretation - Cardiac Electrical Activity) </a:t>
            </a:r>
            <a:r>
              <a:rPr lang="en-US" sz="1200" b="1" dirty="0">
                <a:hlinkClick r:id="rId3"/>
              </a:rPr>
              <a:t>Duration (7min)</a:t>
            </a:r>
            <a:endParaRPr lang="en-US" sz="1000" b="1" u="sng" dirty="0"/>
          </a:p>
        </p:txBody>
      </p:sp>
    </p:spTree>
    <p:extLst>
      <p:ext uri="{BB962C8B-B14F-4D97-AF65-F5344CB8AC3E}">
        <p14:creationId xmlns:p14="http://schemas.microsoft.com/office/powerpoint/2010/main" val="37396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59" y="134828"/>
            <a:ext cx="10969943" cy="990600"/>
          </a:xfrm>
        </p:spPr>
        <p:txBody>
          <a:bodyPr>
            <a:normAutofit/>
          </a:bodyPr>
          <a:lstStyle/>
          <a:p>
            <a:r>
              <a:rPr lang="en-US" sz="3200" dirty="0"/>
              <a:t>Normal Rate and Rhythm; Sinus Rhythm</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59" y="1614022"/>
            <a:ext cx="10969943" cy="4937760"/>
          </a:xfrm>
        </p:spPr>
        <p:txBody>
          <a:bodyPr>
            <a:normAutofit/>
          </a:bodyPr>
          <a:lstStyle/>
          <a:p>
            <a:pPr>
              <a:buFont typeface="Wingdings" panose="05000000000000000000" pitchFamily="2" charset="2"/>
              <a:buChar char="ü"/>
            </a:pPr>
            <a:r>
              <a:rPr lang="en-US" sz="2000" dirty="0"/>
              <a:t>Impulses originate in the SA node regularly</a:t>
            </a:r>
            <a:r>
              <a:rPr lang="en-US" sz="2000" dirty="0">
                <a:solidFill>
                  <a:srgbClr val="FF0000"/>
                </a:solidFill>
              </a:rPr>
              <a:t> </a:t>
            </a:r>
            <a:r>
              <a:rPr lang="en-US" sz="2000" dirty="0"/>
              <a:t>at a rate of </a:t>
            </a:r>
            <a:r>
              <a:rPr lang="en-US" sz="2000" dirty="0">
                <a:solidFill>
                  <a:schemeClr val="accent4"/>
                </a:solidFill>
              </a:rPr>
              <a:t>60-100</a:t>
            </a:r>
            <a:r>
              <a:rPr lang="en-US" sz="2000" dirty="0"/>
              <a:t> </a:t>
            </a:r>
            <a:r>
              <a:rPr lang="en-US" sz="2000" dirty="0" smtClean="0"/>
              <a:t>beats per </a:t>
            </a:r>
            <a:r>
              <a:rPr lang="en-US" sz="2000" dirty="0"/>
              <a:t>minute in adults.</a:t>
            </a:r>
          </a:p>
          <a:p>
            <a:pPr>
              <a:buFont typeface="Wingdings" panose="05000000000000000000" pitchFamily="2" charset="2"/>
              <a:buChar char="ü"/>
            </a:pPr>
            <a:r>
              <a:rPr lang="en-US" sz="2000" dirty="0"/>
              <a:t>P waves upright, uniform in size and contour from beat to beat.</a:t>
            </a:r>
          </a:p>
          <a:p>
            <a:pPr>
              <a:buFont typeface="Wingdings" panose="05000000000000000000" pitchFamily="2" charset="2"/>
              <a:buChar char="ü"/>
            </a:pPr>
            <a:r>
              <a:rPr lang="en-US" sz="2000" dirty="0"/>
              <a:t>Each P is followed by a QRS complex with a resulting P:QRS ratio </a:t>
            </a:r>
            <a:r>
              <a:rPr lang="en-US" sz="2000" dirty="0">
                <a:solidFill>
                  <a:schemeClr val="accent4"/>
                </a:solidFill>
              </a:rPr>
              <a:t>1:1.</a:t>
            </a:r>
          </a:p>
          <a:p>
            <a:pPr>
              <a:buFont typeface="Wingdings" panose="05000000000000000000" pitchFamily="2" charset="2"/>
              <a:buChar char="ü"/>
            </a:pPr>
            <a:r>
              <a:rPr lang="en-US" sz="2000" dirty="0"/>
              <a:t>All complexes are evenly spaced.</a:t>
            </a:r>
          </a:p>
          <a:p>
            <a:pPr>
              <a:buFont typeface="Wingdings" panose="05000000000000000000" pitchFamily="2" charset="2"/>
              <a:buChar char="ü"/>
            </a:pPr>
            <a:r>
              <a:rPr lang="en-US" sz="2000" dirty="0"/>
              <a:t>PR interval is constant and within normal range.</a:t>
            </a:r>
          </a:p>
          <a:p>
            <a:pPr>
              <a:buFont typeface="Wingdings" panose="05000000000000000000" pitchFamily="2" charset="2"/>
              <a:buChar char="ü"/>
            </a:pPr>
            <a:endParaRPr lang="en-US" sz="2000" dirty="0"/>
          </a:p>
        </p:txBody>
      </p:sp>
      <p:sp>
        <p:nvSpPr>
          <p:cNvPr id="10" name="TextBox 9"/>
          <p:cNvSpPr txBox="1"/>
          <p:nvPr/>
        </p:nvSpPr>
        <p:spPr>
          <a:xfrm>
            <a:off x="9714486" y="-1906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pic>
        <p:nvPicPr>
          <p:cNvPr id="11" name="Picture 4" descr="Normal Sinus Rhy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747" y="3933056"/>
            <a:ext cx="10097366" cy="1715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09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Abnormalities in ECG</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0" y="2367258"/>
            <a:ext cx="5340953" cy="2619617"/>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sz="2000" b="1" dirty="0"/>
              <a:t>What defines a normal QRS complex?</a:t>
            </a:r>
          </a:p>
          <a:p>
            <a:pPr algn="just"/>
            <a:r>
              <a:rPr lang="en-US" sz="2000" dirty="0" smtClean="0"/>
              <a:t>Duration</a:t>
            </a:r>
            <a:r>
              <a:rPr lang="en-US" sz="2000" dirty="0"/>
              <a:t>: </a:t>
            </a:r>
            <a:r>
              <a:rPr lang="en-US" sz="2000" dirty="0">
                <a:solidFill>
                  <a:schemeClr val="accent4"/>
                </a:solidFill>
              </a:rPr>
              <a:t>0.08 – 0.10 </a:t>
            </a:r>
            <a:r>
              <a:rPr lang="en-US" sz="2000" dirty="0" smtClean="0">
                <a:solidFill>
                  <a:schemeClr val="accent4"/>
                </a:solidFill>
              </a:rPr>
              <a:t>sec</a:t>
            </a:r>
          </a:p>
          <a:p>
            <a:pPr algn="just"/>
            <a:r>
              <a:rPr lang="en-GB" sz="2200" dirty="0" smtClean="0">
                <a:solidFill>
                  <a:srgbClr val="0070C0"/>
                </a:solidFill>
              </a:rPr>
              <a:t>Increased</a:t>
            </a:r>
            <a:r>
              <a:rPr lang="en-GB" sz="2000" dirty="0" smtClean="0"/>
              <a:t> </a:t>
            </a:r>
            <a:r>
              <a:rPr lang="en-GB" sz="2000" dirty="0"/>
              <a:t>width of the complex is characteristic of defects in the branch bundles or Purkinje fibres, i.e., bundle branch block.</a:t>
            </a:r>
          </a:p>
          <a:p>
            <a:pPr algn="just">
              <a:buFont typeface="Wingdings" panose="05000000000000000000" pitchFamily="2" charset="2"/>
              <a:buChar char="§"/>
            </a:pPr>
            <a:endParaRPr lang="en-US" sz="2000" dirty="0">
              <a:cs typeface="Calibri" pitchFamily="34" charset="0"/>
            </a:endParaRPr>
          </a:p>
          <a:p>
            <a:pPr algn="just">
              <a:buFont typeface="Wingdings" panose="05000000000000000000" pitchFamily="2" charset="2"/>
              <a:buChar char="§"/>
            </a:pPr>
            <a:endParaRPr lang="en-US" sz="2000" dirty="0">
              <a:cs typeface="Calibri" pitchFamily="34" charset="0"/>
            </a:endParaRPr>
          </a:p>
          <a:p>
            <a:pPr algn="just"/>
            <a:endParaRPr lang="en-US" dirty="0"/>
          </a:p>
        </p:txBody>
      </p:sp>
      <p:sp>
        <p:nvSpPr>
          <p:cNvPr id="5" name="Content Placeholder 4"/>
          <p:cNvSpPr>
            <a:spLocks noGrp="1"/>
          </p:cNvSpPr>
          <p:nvPr>
            <p:ph sz="quarter" idx="2"/>
          </p:nvPr>
        </p:nvSpPr>
        <p:spPr>
          <a:xfrm>
            <a:off x="6203553" y="2348880"/>
            <a:ext cx="5387461" cy="2635136"/>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000" b="1" dirty="0"/>
              <a:t>What defines a normal PR interval?</a:t>
            </a:r>
          </a:p>
          <a:p>
            <a:r>
              <a:rPr lang="en-US" sz="1800" dirty="0"/>
              <a:t> </a:t>
            </a:r>
            <a:r>
              <a:rPr lang="en-US" sz="1800" dirty="0">
                <a:solidFill>
                  <a:schemeClr val="accent4"/>
                </a:solidFill>
              </a:rPr>
              <a:t>0.12 – 0.21 sec</a:t>
            </a:r>
          </a:p>
          <a:p>
            <a:r>
              <a:rPr lang="en-US" sz="1800" dirty="0"/>
              <a:t>What is defined by an </a:t>
            </a:r>
            <a:r>
              <a:rPr lang="en-US" sz="1800" dirty="0">
                <a:solidFill>
                  <a:srgbClr val="0070C0"/>
                </a:solidFill>
              </a:rPr>
              <a:t>increased</a:t>
            </a:r>
            <a:r>
              <a:rPr lang="en-US" sz="1800" dirty="0"/>
              <a:t> PR interval? </a:t>
            </a:r>
            <a:r>
              <a:rPr lang="en-US" sz="1800" dirty="0">
                <a:sym typeface="Wingdings" panose="05000000000000000000" pitchFamily="2" charset="2"/>
              </a:rPr>
              <a:t></a:t>
            </a:r>
            <a:r>
              <a:rPr lang="en-US" sz="1800" dirty="0">
                <a:solidFill>
                  <a:srgbClr val="0070C0"/>
                </a:solidFill>
              </a:rPr>
              <a:t>Primary AV block</a:t>
            </a:r>
          </a:p>
          <a:p>
            <a:r>
              <a:rPr lang="en-US" sz="1800" dirty="0"/>
              <a:t>What is the significance of </a:t>
            </a:r>
            <a:r>
              <a:rPr lang="en-US" sz="1800" dirty="0">
                <a:solidFill>
                  <a:srgbClr val="CC0000"/>
                </a:solidFill>
              </a:rPr>
              <a:t>decreased</a:t>
            </a:r>
            <a:r>
              <a:rPr lang="en-US" sz="1800" dirty="0"/>
              <a:t> PR interval? </a:t>
            </a:r>
          </a:p>
          <a:p>
            <a:pPr marL="0" indent="0">
              <a:buNone/>
            </a:pPr>
            <a:r>
              <a:rPr lang="en-US" sz="1800" dirty="0">
                <a:sym typeface="Wingdings" panose="05000000000000000000" pitchFamily="2" charset="2"/>
              </a:rPr>
              <a:t>     </a:t>
            </a:r>
            <a:r>
              <a:rPr lang="en-US" sz="1800" dirty="0">
                <a:solidFill>
                  <a:srgbClr val="FF0000"/>
                </a:solidFill>
              </a:rPr>
              <a:t>Accessory pathway </a:t>
            </a:r>
            <a:r>
              <a:rPr lang="en-US" altLang="en-US" sz="1600" dirty="0">
                <a:solidFill>
                  <a:schemeClr val="bg1">
                    <a:lumMod val="65000"/>
                  </a:schemeClr>
                </a:solidFill>
                <a:sym typeface="Wingdings"/>
              </a:rPr>
              <a:t>(impulse passes from atria to ventricles without passing into AV node) </a:t>
            </a:r>
          </a:p>
          <a:p>
            <a:pPr marL="0" indent="0">
              <a:buNone/>
            </a:pPr>
            <a:endParaRPr lang="en-US" sz="1800" b="1" dirty="0">
              <a:solidFill>
                <a:srgbClr val="FF0000"/>
              </a:solidFill>
            </a:endParaRPr>
          </a:p>
        </p:txBody>
      </p:sp>
      <p:sp>
        <p:nvSpPr>
          <p:cNvPr id="6" name="TextBox 5"/>
          <p:cNvSpPr txBox="1"/>
          <p:nvPr/>
        </p:nvSpPr>
        <p:spPr>
          <a:xfrm>
            <a:off x="9740553" y="-2366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94690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a:t>Flow of Electrical </a:t>
            </a:r>
            <a:r>
              <a:rPr lang="en-US" sz="3200" dirty="0" smtClean="0"/>
              <a:t>Current </a:t>
            </a:r>
            <a:r>
              <a:rPr lang="en-US" sz="3200" dirty="0"/>
              <a:t>in the Heart</a:t>
            </a:r>
          </a:p>
        </p:txBody>
      </p:sp>
      <p:sp>
        <p:nvSpPr>
          <p:cNvPr id="5" name="Slide Number Placeholder 4"/>
          <p:cNvSpPr>
            <a:spLocks noGrp="1"/>
          </p:cNvSpPr>
          <p:nvPr>
            <p:ph type="sldNum" sz="quarter" idx="12"/>
          </p:nvPr>
        </p:nvSpPr>
        <p:spPr/>
        <p:txBody>
          <a:bodyPr/>
          <a:lstStyle/>
          <a:p>
            <a:fld id="{4929A69E-7D8F-4515-9605-0315ABD4F316}" type="slidenum">
              <a:rPr lang="en-US" smtClean="0"/>
              <a:t>13</a:t>
            </a:fld>
            <a:endParaRPr lang="en-US" dirty="0"/>
          </a:p>
        </p:txBody>
      </p:sp>
      <p:sp>
        <p:nvSpPr>
          <p:cNvPr id="9" name="Content Placeholder 8"/>
          <p:cNvSpPr>
            <a:spLocks noGrp="1"/>
          </p:cNvSpPr>
          <p:nvPr>
            <p:ph sz="quarter" idx="1"/>
          </p:nvPr>
        </p:nvSpPr>
        <p:spPr>
          <a:xfrm>
            <a:off x="609460" y="1418590"/>
            <a:ext cx="6637080" cy="4937760"/>
          </a:xfrm>
        </p:spPr>
        <p:txBody>
          <a:bodyPr>
            <a:normAutofit/>
          </a:bodyPr>
          <a:lstStyle/>
          <a:p>
            <a:pPr algn="just"/>
            <a:r>
              <a:rPr lang="en-US" sz="2000" dirty="0"/>
              <a:t>In normal ventricles , current flows</a:t>
            </a:r>
            <a:r>
              <a:rPr lang="ar-SA" sz="2000" dirty="0"/>
              <a:t>:</a:t>
            </a:r>
          </a:p>
          <a:p>
            <a:pPr marL="0" indent="0" algn="just">
              <a:buNone/>
            </a:pPr>
            <a:r>
              <a:rPr lang="en-US" sz="2000" dirty="0"/>
              <a:t>F</a:t>
            </a:r>
            <a:r>
              <a:rPr lang="en-US" sz="2000" dirty="0" smtClean="0"/>
              <a:t>rom </a:t>
            </a:r>
            <a:r>
              <a:rPr lang="en-US" sz="2000" i="1" dirty="0" smtClean="0"/>
              <a:t>negative</a:t>
            </a:r>
            <a:r>
              <a:rPr lang="en-US" sz="2000" i="1" dirty="0" smtClean="0">
                <a:sym typeface="Wingdings" panose="05000000000000000000" pitchFamily="2" charset="2"/>
              </a:rPr>
              <a:t></a:t>
            </a:r>
            <a:r>
              <a:rPr lang="en-US" sz="2000" i="1" dirty="0" smtClean="0"/>
              <a:t> </a:t>
            </a:r>
            <a:r>
              <a:rPr lang="en-US" sz="2000" i="1" dirty="0"/>
              <a:t>positive</a:t>
            </a:r>
            <a:r>
              <a:rPr lang="en-US" sz="2000" dirty="0"/>
              <a:t> </a:t>
            </a:r>
            <a:endParaRPr lang="ar-SA" sz="2000" dirty="0"/>
          </a:p>
          <a:p>
            <a:pPr marL="0" indent="0" algn="just">
              <a:buNone/>
            </a:pPr>
            <a:r>
              <a:rPr lang="en-US" sz="2000" dirty="0"/>
              <a:t>F</a:t>
            </a:r>
            <a:r>
              <a:rPr lang="en-US" sz="2000" dirty="0" smtClean="0"/>
              <a:t>rom </a:t>
            </a:r>
            <a:r>
              <a:rPr lang="en-US" sz="2000" dirty="0"/>
              <a:t>the </a:t>
            </a:r>
            <a:r>
              <a:rPr lang="en-US" sz="2000" i="1" dirty="0"/>
              <a:t>base</a:t>
            </a:r>
            <a:r>
              <a:rPr lang="en-US" sz="2000" dirty="0"/>
              <a:t> toward </a:t>
            </a:r>
            <a:r>
              <a:rPr lang="en-US" sz="2000" i="1" dirty="0">
                <a:sym typeface="Wingdings" panose="05000000000000000000" pitchFamily="2" charset="2"/>
              </a:rPr>
              <a:t> </a:t>
            </a:r>
            <a:r>
              <a:rPr lang="en-US" sz="2000" dirty="0"/>
              <a:t>the </a:t>
            </a:r>
            <a:r>
              <a:rPr lang="en-US" sz="2000" i="1" dirty="0"/>
              <a:t>apex</a:t>
            </a:r>
            <a:endParaRPr lang="ar-SA" sz="2000" i="1" dirty="0"/>
          </a:p>
          <a:p>
            <a:pPr marL="0" indent="0" algn="just">
              <a:buNone/>
            </a:pPr>
            <a:r>
              <a:rPr lang="en-US" sz="2000" dirty="0"/>
              <a:t>From</a:t>
            </a:r>
            <a:r>
              <a:rPr lang="en-US" sz="2000" i="1" dirty="0" smtClean="0"/>
              <a:t> electronegative inner surface </a:t>
            </a:r>
            <a:r>
              <a:rPr lang="en-US" sz="2000" i="1" dirty="0" smtClean="0">
                <a:sym typeface="Wingdings" panose="05000000000000000000" pitchFamily="2" charset="2"/>
              </a:rPr>
              <a:t> electropositive outer surface</a:t>
            </a:r>
            <a:endParaRPr lang="en-US" sz="2000" i="1" dirty="0"/>
          </a:p>
          <a:p>
            <a:pPr algn="just"/>
            <a:endParaRPr lang="en-US" sz="2000" dirty="0" smtClean="0"/>
          </a:p>
          <a:p>
            <a:r>
              <a:rPr lang="en-US" sz="2000" dirty="0" smtClean="0"/>
              <a:t>An </a:t>
            </a:r>
            <a:r>
              <a:rPr lang="en-US" sz="2000" dirty="0"/>
              <a:t>electrode placed near the base of the heart is electronegative, and near the apex is electropositive</a:t>
            </a:r>
          </a:p>
          <a:p>
            <a:pPr algn="just"/>
            <a:endParaRPr lang="en-US" sz="2000" dirty="0" smtClean="0"/>
          </a:p>
          <a:p>
            <a:pPr algn="just"/>
            <a:r>
              <a:rPr lang="en-US" sz="2000" dirty="0" smtClean="0"/>
              <a:t>The </a:t>
            </a:r>
            <a:r>
              <a:rPr lang="en-US" sz="2000" dirty="0"/>
              <a:t>first area that depolarizes is the </a:t>
            </a:r>
            <a:r>
              <a:rPr lang="en-US" sz="2000" b="1" i="1" dirty="0"/>
              <a:t>ventricular  septum </a:t>
            </a:r>
            <a:endParaRPr lang="ar-SA" sz="2000" b="1" i="1" dirty="0"/>
          </a:p>
          <a:p>
            <a:pPr algn="just"/>
            <a:endParaRPr lang="en-US" sz="2000" dirty="0"/>
          </a:p>
        </p:txBody>
      </p:sp>
      <p:pic>
        <p:nvPicPr>
          <p:cNvPr id="10" name="Content Placeholder 5" descr="http://www.studentconsult.com/common/showimage.cfm?mediaISBN=0721602401&amp;FigFile=S02401-011-f005.jpg&amp;size=fullsize"/>
          <p:cNvPicPr>
            <a:picLocks noGrp="1" noChangeAspect="1" noChangeArrowheads="1"/>
          </p:cNvPicPr>
          <p:nvPr/>
        </p:nvPicPr>
        <p:blipFill>
          <a:blip r:embed="rId2" cstate="print"/>
          <a:srcRect/>
          <a:stretch>
            <a:fillRect/>
          </a:stretch>
        </p:blipFill>
        <p:spPr bwMode="auto">
          <a:xfrm>
            <a:off x="7540803" y="1418590"/>
            <a:ext cx="4038600" cy="4536504"/>
          </a:xfrm>
          <a:prstGeom prst="rect">
            <a:avLst/>
          </a:prstGeom>
          <a:noFill/>
          <a:ln w="9525">
            <a:solidFill>
              <a:schemeClr val="tx1"/>
            </a:solidFill>
            <a:miter lim="800000"/>
            <a:headEnd/>
            <a:tailEnd/>
          </a:ln>
        </p:spPr>
      </p:pic>
      <p:sp>
        <p:nvSpPr>
          <p:cNvPr id="6" name="TextBox 5"/>
          <p:cNvSpPr txBox="1"/>
          <p:nvPr/>
        </p:nvSpPr>
        <p:spPr>
          <a:xfrm>
            <a:off x="9509613"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284990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61280932"/>
              </p:ext>
            </p:extLst>
          </p:nvPr>
        </p:nvGraphicFramePr>
        <p:xfrm>
          <a:off x="1020740" y="1229540"/>
          <a:ext cx="9834982"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71390" y="85557"/>
            <a:ext cx="10969943" cy="990600"/>
          </a:xfrm>
        </p:spPr>
        <p:txBody>
          <a:bodyPr/>
          <a:lstStyle/>
          <a:p>
            <a:r>
              <a:rPr lang="en-US" dirty="0"/>
              <a:t>The ECG Leads</a:t>
            </a:r>
          </a:p>
        </p:txBody>
      </p:sp>
      <p:sp>
        <p:nvSpPr>
          <p:cNvPr id="5" name="Slide Number Placeholder 4"/>
          <p:cNvSpPr>
            <a:spLocks noGrp="1"/>
          </p:cNvSpPr>
          <p:nvPr>
            <p:ph type="sldNum" sz="quarter" idx="12"/>
          </p:nvPr>
        </p:nvSpPr>
        <p:spPr>
          <a:xfrm>
            <a:off x="866462" y="6399233"/>
            <a:ext cx="2640913" cy="365760"/>
          </a:xfrm>
        </p:spPr>
        <p:txBody>
          <a:bodyPr/>
          <a:lstStyle/>
          <a:p>
            <a:fld id="{4929A69E-7D8F-4515-9605-0315ABD4F316}" type="slidenum">
              <a:rPr lang="en-US" smtClean="0"/>
              <a:t>14</a:t>
            </a:fld>
            <a:endParaRPr lang="en-US" dirty="0"/>
          </a:p>
        </p:txBody>
      </p:sp>
      <p:sp>
        <p:nvSpPr>
          <p:cNvPr id="11" name="TextBox 10"/>
          <p:cNvSpPr txBox="1"/>
          <p:nvPr/>
        </p:nvSpPr>
        <p:spPr>
          <a:xfrm>
            <a:off x="8855521" y="4866044"/>
            <a:ext cx="2000201" cy="646331"/>
          </a:xfrm>
          <a:prstGeom prst="rect">
            <a:avLst/>
          </a:prstGeom>
          <a:noFill/>
        </p:spPr>
        <p:txBody>
          <a:bodyPr wrap="square" rtlCol="0">
            <a:spAutoFit/>
          </a:bodyPr>
          <a:lstStyle/>
          <a:p>
            <a:r>
              <a:rPr lang="en-US" sz="1800" dirty="0"/>
              <a:t>(Lead I, Lead II, Lead III)</a:t>
            </a:r>
          </a:p>
        </p:txBody>
      </p:sp>
      <p:sp>
        <p:nvSpPr>
          <p:cNvPr id="12" name="TextBox 11"/>
          <p:cNvSpPr txBox="1"/>
          <p:nvPr/>
        </p:nvSpPr>
        <p:spPr>
          <a:xfrm>
            <a:off x="981844" y="5003884"/>
            <a:ext cx="2592288" cy="369332"/>
          </a:xfrm>
          <a:prstGeom prst="rect">
            <a:avLst/>
          </a:prstGeom>
          <a:noFill/>
        </p:spPr>
        <p:txBody>
          <a:bodyPr wrap="square" rtlCol="0">
            <a:spAutoFit/>
          </a:bodyPr>
          <a:lstStyle/>
          <a:p>
            <a:pPr indent="-311150"/>
            <a:r>
              <a:rPr lang="en-US" sz="1800" dirty="0"/>
              <a:t>(V1, V2, V3, V4, V5, V6)</a:t>
            </a:r>
          </a:p>
        </p:txBody>
      </p:sp>
      <p:sp>
        <p:nvSpPr>
          <p:cNvPr id="15" name="TextBox 14"/>
          <p:cNvSpPr txBox="1"/>
          <p:nvPr/>
        </p:nvSpPr>
        <p:spPr>
          <a:xfrm>
            <a:off x="4268497" y="5167741"/>
            <a:ext cx="1944216" cy="400110"/>
          </a:xfrm>
          <a:prstGeom prst="rect">
            <a:avLst/>
          </a:prstGeom>
          <a:noFill/>
        </p:spPr>
        <p:txBody>
          <a:bodyPr wrap="square" rtlCol="0">
            <a:spAutoFit/>
          </a:bodyPr>
          <a:lstStyle/>
          <a:p>
            <a:r>
              <a:rPr lang="en-US" dirty="0"/>
              <a:t>(</a:t>
            </a:r>
            <a:r>
              <a:rPr lang="en-US" dirty="0" err="1"/>
              <a:t>aVR</a:t>
            </a:r>
            <a:r>
              <a:rPr lang="en-US" dirty="0"/>
              <a:t>, </a:t>
            </a:r>
            <a:r>
              <a:rPr lang="en-US" dirty="0" err="1"/>
              <a:t>aVL</a:t>
            </a:r>
            <a:r>
              <a:rPr lang="en-US" dirty="0"/>
              <a:t>, </a:t>
            </a:r>
            <a:r>
              <a:rPr lang="en-US" dirty="0" err="1"/>
              <a:t>aVF</a:t>
            </a:r>
            <a:r>
              <a:rPr lang="en-US" dirty="0"/>
              <a:t>)</a:t>
            </a:r>
          </a:p>
        </p:txBody>
      </p:sp>
      <p:sp>
        <p:nvSpPr>
          <p:cNvPr id="16" name="Rectangle 3"/>
          <p:cNvSpPr>
            <a:spLocks noChangeArrowheads="1"/>
          </p:cNvSpPr>
          <p:nvPr/>
        </p:nvSpPr>
        <p:spPr bwMode="auto">
          <a:xfrm>
            <a:off x="665618" y="5961882"/>
            <a:ext cx="11322363" cy="369332"/>
          </a:xfrm>
          <a:prstGeom prst="rect">
            <a:avLst/>
          </a:prstGeom>
          <a:noFill/>
          <a:ln w="12700">
            <a:noFill/>
            <a:miter lim="800000"/>
            <a:headEnd type="none" w="sm" len="sm"/>
            <a:tailEnd type="none" w="sm" len="sm"/>
          </a:ln>
          <a:effectLst/>
        </p:spPr>
        <p:txBody>
          <a:bodyPr wrap="square">
            <a:spAutoFit/>
          </a:bodyPr>
          <a:lstStyle/>
          <a:p>
            <a:pPr rtl="1" eaLnBrk="1" hangingPunct="1">
              <a:defRPr/>
            </a:pPr>
            <a:r>
              <a:rPr lang="en-US" sz="1800" i="0" dirty="0"/>
              <a:t>An ECG lead is the ECG record obtained when the recording electrodes are placed at specific points on the body.</a:t>
            </a:r>
          </a:p>
        </p:txBody>
      </p:sp>
      <p:sp>
        <p:nvSpPr>
          <p:cNvPr id="9" name="TextBox 15">
            <a:hlinkClick r:id="rId7"/>
          </p:cNvPr>
          <p:cNvSpPr txBox="1"/>
          <p:nvPr/>
        </p:nvSpPr>
        <p:spPr>
          <a:xfrm>
            <a:off x="8855521" y="247695"/>
            <a:ext cx="3191063"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1015898" rtl="0" eaLnBrk="1" latinLnBrk="0" hangingPunct="1">
              <a:defRPr sz="2000" kern="1200">
                <a:solidFill>
                  <a:schemeClr val="dk1"/>
                </a:solidFill>
                <a:latin typeface="+mn-lt"/>
                <a:ea typeface="+mn-ea"/>
                <a:cs typeface="+mn-cs"/>
              </a:defRPr>
            </a:lvl1pPr>
            <a:lvl2pPr marL="507949" algn="l" defTabSz="1015898" rtl="0" eaLnBrk="1" latinLnBrk="0" hangingPunct="1">
              <a:defRPr sz="2000" kern="1200">
                <a:solidFill>
                  <a:schemeClr val="dk1"/>
                </a:solidFill>
                <a:latin typeface="+mn-lt"/>
                <a:ea typeface="+mn-ea"/>
                <a:cs typeface="+mn-cs"/>
              </a:defRPr>
            </a:lvl2pPr>
            <a:lvl3pPr marL="1015898" algn="l" defTabSz="1015898" rtl="0" eaLnBrk="1" latinLnBrk="0" hangingPunct="1">
              <a:defRPr sz="2000" kern="1200">
                <a:solidFill>
                  <a:schemeClr val="dk1"/>
                </a:solidFill>
                <a:latin typeface="+mn-lt"/>
                <a:ea typeface="+mn-ea"/>
                <a:cs typeface="+mn-cs"/>
              </a:defRPr>
            </a:lvl3pPr>
            <a:lvl4pPr marL="1523848" algn="l" defTabSz="1015898" rtl="0" eaLnBrk="1" latinLnBrk="0" hangingPunct="1">
              <a:defRPr sz="2000" kern="1200">
                <a:solidFill>
                  <a:schemeClr val="dk1"/>
                </a:solidFill>
                <a:latin typeface="+mn-lt"/>
                <a:ea typeface="+mn-ea"/>
                <a:cs typeface="+mn-cs"/>
              </a:defRPr>
            </a:lvl4pPr>
            <a:lvl5pPr marL="2031797" algn="l" defTabSz="1015898" rtl="0" eaLnBrk="1" latinLnBrk="0" hangingPunct="1">
              <a:defRPr sz="2000" kern="1200">
                <a:solidFill>
                  <a:schemeClr val="dk1"/>
                </a:solidFill>
                <a:latin typeface="+mn-lt"/>
                <a:ea typeface="+mn-ea"/>
                <a:cs typeface="+mn-cs"/>
              </a:defRPr>
            </a:lvl5pPr>
            <a:lvl6pPr marL="2539746" algn="l" defTabSz="1015898" rtl="0" eaLnBrk="1" latinLnBrk="0" hangingPunct="1">
              <a:defRPr sz="2000" kern="1200">
                <a:solidFill>
                  <a:schemeClr val="dk1"/>
                </a:solidFill>
                <a:latin typeface="+mn-lt"/>
                <a:ea typeface="+mn-ea"/>
                <a:cs typeface="+mn-cs"/>
              </a:defRPr>
            </a:lvl6pPr>
            <a:lvl7pPr marL="3047695" algn="l" defTabSz="1015898" rtl="0" eaLnBrk="1" latinLnBrk="0" hangingPunct="1">
              <a:defRPr sz="2000" kern="1200">
                <a:solidFill>
                  <a:schemeClr val="dk1"/>
                </a:solidFill>
                <a:latin typeface="+mn-lt"/>
                <a:ea typeface="+mn-ea"/>
                <a:cs typeface="+mn-cs"/>
              </a:defRPr>
            </a:lvl7pPr>
            <a:lvl8pPr marL="3555644" algn="l" defTabSz="1015898" rtl="0" eaLnBrk="1" latinLnBrk="0" hangingPunct="1">
              <a:defRPr sz="2000" kern="1200">
                <a:solidFill>
                  <a:schemeClr val="dk1"/>
                </a:solidFill>
                <a:latin typeface="+mn-lt"/>
                <a:ea typeface="+mn-ea"/>
                <a:cs typeface="+mn-cs"/>
              </a:defRPr>
            </a:lvl8pPr>
            <a:lvl9pPr marL="4063594" algn="l" defTabSz="1015898" rtl="0" eaLnBrk="1" latinLnBrk="0" hangingPunct="1">
              <a:defRPr sz="2000" kern="1200">
                <a:solidFill>
                  <a:schemeClr val="dk1"/>
                </a:solidFill>
                <a:latin typeface="+mn-lt"/>
                <a:ea typeface="+mn-ea"/>
                <a:cs typeface="+mn-cs"/>
              </a:defRPr>
            </a:lvl9pPr>
          </a:lstStyle>
          <a:p>
            <a:pPr algn="ctr"/>
            <a:r>
              <a:rPr lang="en-US" sz="1400" b="1" u="sng" dirty="0">
                <a:hlinkClick r:id="rId7"/>
              </a:rPr>
              <a:t>Video of (ECG leads) Duration: (3)mins</a:t>
            </a:r>
            <a:endParaRPr lang="en-US" sz="1400" b="1" u="sng" dirty="0"/>
          </a:p>
        </p:txBody>
      </p:sp>
      <p:sp>
        <p:nvSpPr>
          <p:cNvPr id="4" name="TextBox 3"/>
          <p:cNvSpPr txBox="1"/>
          <p:nvPr/>
        </p:nvSpPr>
        <p:spPr>
          <a:xfrm>
            <a:off x="4726260" y="2918854"/>
            <a:ext cx="3672408" cy="400110"/>
          </a:xfrm>
          <a:prstGeom prst="rect">
            <a:avLst/>
          </a:prstGeom>
          <a:noFill/>
        </p:spPr>
        <p:txBody>
          <a:bodyPr wrap="square" rtlCol="0">
            <a:spAutoFit/>
          </a:bodyPr>
          <a:lstStyle/>
          <a:p>
            <a:r>
              <a:rPr lang="en-US" dirty="0" smtClean="0">
                <a:solidFill>
                  <a:schemeClr val="bg1">
                    <a:lumMod val="50000"/>
                  </a:schemeClr>
                </a:solidFill>
              </a:rPr>
              <a:t>3 </a:t>
            </a:r>
            <a:r>
              <a:rPr lang="en-US" smtClean="0">
                <a:solidFill>
                  <a:schemeClr val="bg1">
                    <a:lumMod val="50000"/>
                  </a:schemeClr>
                </a:solidFill>
              </a:rPr>
              <a:t>categories will give us 12 lines.</a:t>
            </a:r>
            <a:endParaRPr lang="en-US">
              <a:solidFill>
                <a:schemeClr val="bg1">
                  <a:lumMod val="50000"/>
                </a:schemeClr>
              </a:solidFill>
            </a:endParaRPr>
          </a:p>
        </p:txBody>
      </p:sp>
    </p:spTree>
    <p:extLst>
      <p:ext uri="{BB962C8B-B14F-4D97-AF65-F5344CB8AC3E}">
        <p14:creationId xmlns:p14="http://schemas.microsoft.com/office/powerpoint/2010/main" val="404315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394674" y="1258286"/>
            <a:ext cx="5151959" cy="5038512"/>
          </a:xfrm>
          <a:prstGeom prst="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26649" y="1258286"/>
            <a:ext cx="5151520" cy="5038512"/>
          </a:xfrm>
          <a:prstGeom prst="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TextBox 4"/>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Rectangle 3"/>
          <p:cNvSpPr>
            <a:spLocks noChangeArrowheads="1"/>
          </p:cNvSpPr>
          <p:nvPr/>
        </p:nvSpPr>
        <p:spPr bwMode="auto">
          <a:xfrm>
            <a:off x="816669" y="1984382"/>
            <a:ext cx="504055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342900" indent="-342900">
              <a:buClr>
                <a:schemeClr val="tx2"/>
              </a:buClr>
              <a:buFont typeface="Arial" charset="0"/>
              <a:buChar char="•"/>
            </a:pPr>
            <a:r>
              <a:rPr lang="en-US" altLang="en-US" sz="2000" i="0" dirty="0">
                <a:latin typeface="+mn-lt"/>
              </a:rPr>
              <a:t> These are the ECG records obtained when the </a:t>
            </a:r>
            <a:r>
              <a:rPr lang="en-US" altLang="en-US" sz="2000" i="0" dirty="0">
                <a:solidFill>
                  <a:srgbClr val="C00000"/>
                </a:solidFill>
                <a:latin typeface="+mn-lt"/>
              </a:rPr>
              <a:t>reference electrode is at zero potential</a:t>
            </a:r>
            <a:r>
              <a:rPr lang="en-US" altLang="en-US" sz="2000" i="0" dirty="0">
                <a:latin typeface="+mn-lt"/>
              </a:rPr>
              <a:t>. The active electrode is applied to the recording points on the body surface. </a:t>
            </a:r>
          </a:p>
          <a:p>
            <a:pPr marL="342900" indent="-342900">
              <a:buClr>
                <a:schemeClr val="tx2"/>
              </a:buClr>
              <a:buFont typeface="Arial" charset="0"/>
              <a:buChar char="•"/>
            </a:pPr>
            <a:endParaRPr lang="ar-BH" altLang="en-US" sz="2000" i="0" dirty="0">
              <a:latin typeface="+mn-lt"/>
            </a:endParaRPr>
          </a:p>
          <a:p>
            <a:pPr marL="342900" indent="-342900">
              <a:buClr>
                <a:schemeClr val="tx2"/>
              </a:buClr>
              <a:buFont typeface="Arial" charset="0"/>
              <a:buChar char="•"/>
            </a:pPr>
            <a:r>
              <a:rPr lang="en-US" altLang="en-US" sz="2000" i="0" dirty="0">
                <a:latin typeface="+mn-lt"/>
              </a:rPr>
              <a:t> There are six standard unipolar </a:t>
            </a:r>
            <a:r>
              <a:rPr lang="en-US" altLang="en-US" sz="2000" i="0" u="sng" dirty="0">
                <a:latin typeface="+mn-lt"/>
              </a:rPr>
              <a:t>chest leads </a:t>
            </a:r>
            <a:r>
              <a:rPr lang="en-US" altLang="en-US" sz="2000" i="0" dirty="0">
                <a:latin typeface="+mn-lt"/>
              </a:rPr>
              <a:t>recorded from the six standard chest points and designated as V1, V2, V3, V4, V5 and V6. </a:t>
            </a:r>
          </a:p>
          <a:p>
            <a:pPr marL="342900" indent="-342900">
              <a:buClr>
                <a:schemeClr val="tx2"/>
              </a:buClr>
              <a:buFont typeface="Arial" charset="0"/>
              <a:buChar char="•"/>
            </a:pPr>
            <a:endParaRPr lang="en-US" altLang="en-US" sz="2000" i="0" dirty="0">
              <a:latin typeface="+mn-lt"/>
            </a:endParaRPr>
          </a:p>
          <a:p>
            <a:pPr marL="342900" indent="-342900">
              <a:buClr>
                <a:schemeClr val="tx2"/>
              </a:buClr>
              <a:buFont typeface="Arial" charset="0"/>
              <a:buChar char="•"/>
            </a:pPr>
            <a:r>
              <a:rPr lang="en-US" altLang="en-US" sz="2000" i="0" dirty="0">
                <a:latin typeface="+mn-lt"/>
              </a:rPr>
              <a:t> There are other three standard unipolar limb leads recorded from the standard limb points and designated as </a:t>
            </a:r>
            <a:r>
              <a:rPr lang="en-US" altLang="en-US" sz="2000" i="0" dirty="0" err="1">
                <a:latin typeface="+mn-lt"/>
              </a:rPr>
              <a:t>aVL</a:t>
            </a:r>
            <a:r>
              <a:rPr lang="en-US" altLang="en-US" sz="2000" i="0" dirty="0">
                <a:latin typeface="+mn-lt"/>
              </a:rPr>
              <a:t>, </a:t>
            </a:r>
            <a:r>
              <a:rPr lang="en-US" altLang="en-US" sz="2000" i="0" dirty="0" err="1">
                <a:latin typeface="+mn-lt"/>
              </a:rPr>
              <a:t>aVR</a:t>
            </a:r>
            <a:r>
              <a:rPr lang="en-US" altLang="en-US" sz="2000" i="0" dirty="0">
                <a:latin typeface="+mn-lt"/>
              </a:rPr>
              <a:t>, </a:t>
            </a:r>
            <a:r>
              <a:rPr lang="en-US" altLang="en-US" sz="2000" i="0" dirty="0" err="1">
                <a:latin typeface="+mn-lt"/>
              </a:rPr>
              <a:t>aVF</a:t>
            </a:r>
            <a:r>
              <a:rPr lang="en-US" altLang="en-US" sz="2000" i="0" dirty="0">
                <a:latin typeface="+mn-lt"/>
              </a:rPr>
              <a:t>.</a:t>
            </a:r>
          </a:p>
        </p:txBody>
      </p:sp>
      <p:sp>
        <p:nvSpPr>
          <p:cNvPr id="7" name="Rectangle 2"/>
          <p:cNvSpPr>
            <a:spLocks noChangeArrowheads="1"/>
          </p:cNvSpPr>
          <p:nvPr/>
        </p:nvSpPr>
        <p:spPr bwMode="auto">
          <a:xfrm>
            <a:off x="-1841091" y="1092678"/>
            <a:ext cx="10287000" cy="914400"/>
          </a:xfrm>
          <a:prstGeom prst="rect">
            <a:avLst/>
          </a:prstGeom>
          <a:noFill/>
          <a:ln w="9525">
            <a:noFill/>
            <a:miter lim="800000"/>
            <a:headEnd/>
            <a:tailEnd/>
          </a:ln>
          <a:effectLst/>
        </p:spPr>
        <p:txBody>
          <a:bodyPr anchor="ctr"/>
          <a:lstStyle/>
          <a:p>
            <a:pPr algn="ctr">
              <a:defRPr/>
            </a:pPr>
            <a:r>
              <a:rPr lang="en-GB" sz="2800" i="0" dirty="0">
                <a:solidFill>
                  <a:schemeClr val="tx2"/>
                </a:solidFill>
                <a:latin typeface="+mj-lt"/>
              </a:rPr>
              <a:t>Unipolar ECG leads</a:t>
            </a:r>
          </a:p>
        </p:txBody>
      </p:sp>
      <p:sp>
        <p:nvSpPr>
          <p:cNvPr id="8" name="Rectangle 4"/>
          <p:cNvSpPr>
            <a:spLocks noChangeArrowheads="1"/>
          </p:cNvSpPr>
          <p:nvPr/>
        </p:nvSpPr>
        <p:spPr bwMode="auto">
          <a:xfrm>
            <a:off x="3836995" y="1147791"/>
            <a:ext cx="10287000" cy="762000"/>
          </a:xfrm>
          <a:prstGeom prst="rect">
            <a:avLst/>
          </a:prstGeom>
          <a:noFill/>
          <a:ln w="9525">
            <a:noFill/>
            <a:miter lim="800000"/>
            <a:headEnd/>
            <a:tailEnd/>
          </a:ln>
          <a:effectLst/>
        </p:spPr>
        <p:txBody>
          <a:bodyPr anchor="ctr"/>
          <a:lstStyle/>
          <a:p>
            <a:pPr algn="ctr">
              <a:defRPr/>
            </a:pPr>
            <a:r>
              <a:rPr lang="en-GB" sz="2800" dirty="0">
                <a:solidFill>
                  <a:schemeClr val="tx2"/>
                </a:solidFill>
                <a:latin typeface="+mj-lt"/>
              </a:rPr>
              <a:t>Bipolar ECG leads</a:t>
            </a:r>
          </a:p>
        </p:txBody>
      </p:sp>
      <p:sp>
        <p:nvSpPr>
          <p:cNvPr id="9" name="Rectangle 2"/>
          <p:cNvSpPr>
            <a:spLocks noChangeArrowheads="1"/>
          </p:cNvSpPr>
          <p:nvPr/>
        </p:nvSpPr>
        <p:spPr bwMode="auto">
          <a:xfrm>
            <a:off x="6414357" y="1841470"/>
            <a:ext cx="513227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just">
              <a:buClr>
                <a:schemeClr val="tx2"/>
              </a:buClr>
              <a:buFont typeface="Arial" charset="0"/>
              <a:buChar char="•"/>
            </a:pPr>
            <a:r>
              <a:rPr lang="en-US" sz="2000" i="0" dirty="0">
                <a:latin typeface="+mn-lt"/>
                <a:cs typeface="Calibri" pitchFamily="34" charset="0"/>
              </a:rPr>
              <a:t>means that the ECG is recorded from two electrodes</a:t>
            </a:r>
          </a:p>
          <a:p>
            <a:pPr algn="just">
              <a:buClr>
                <a:schemeClr val="tx2"/>
              </a:buClr>
              <a:buFont typeface="Arial" charset="0"/>
              <a:buChar char="•"/>
            </a:pPr>
            <a:r>
              <a:rPr lang="en-US" altLang="en-US" sz="2000" i="0" dirty="0">
                <a:latin typeface="+mn-lt"/>
                <a:cs typeface="Calibri" pitchFamily="34" charset="0"/>
              </a:rPr>
              <a:t>These are the ECG records obtained when the active electrode is applied to a recording point and the </a:t>
            </a:r>
            <a:r>
              <a:rPr lang="en-US" altLang="en-US" sz="2000" i="0" dirty="0">
                <a:solidFill>
                  <a:srgbClr val="C00000"/>
                </a:solidFill>
                <a:latin typeface="+mn-lt"/>
                <a:cs typeface="Calibri" pitchFamily="34" charset="0"/>
              </a:rPr>
              <a:t>reference electrode is applied to another recording point. </a:t>
            </a:r>
          </a:p>
          <a:p>
            <a:pPr algn="just">
              <a:buClr>
                <a:schemeClr val="tx2"/>
              </a:buClr>
              <a:buFont typeface="Arial" charset="0"/>
              <a:buChar char="•"/>
            </a:pPr>
            <a:endParaRPr lang="en-US" altLang="en-US" sz="2000" i="0" dirty="0">
              <a:latin typeface="+mn-lt"/>
              <a:cs typeface="Calibri" pitchFamily="34" charset="0"/>
            </a:endParaRPr>
          </a:p>
          <a:p>
            <a:pPr algn="just">
              <a:buClr>
                <a:schemeClr val="tx2"/>
              </a:buClr>
              <a:buFont typeface="Arial" charset="0"/>
              <a:buChar char="•"/>
            </a:pPr>
            <a:r>
              <a:rPr lang="en-US" altLang="en-US" sz="2000" i="0" dirty="0">
                <a:latin typeface="+mn-lt"/>
                <a:cs typeface="Calibri" pitchFamily="34" charset="0"/>
              </a:rPr>
              <a:t>The ECG will be a record of the changes in electrical potential at the active electrode relative to the reference electrode.</a:t>
            </a:r>
          </a:p>
          <a:p>
            <a:pPr algn="just">
              <a:buClr>
                <a:schemeClr val="tx2"/>
              </a:buClr>
              <a:buFont typeface="Arial" charset="0"/>
              <a:buChar char="•"/>
            </a:pPr>
            <a:endParaRPr lang="en-US" altLang="en-US" sz="2000" i="0" dirty="0">
              <a:latin typeface="+mn-lt"/>
              <a:cs typeface="Calibri" pitchFamily="34" charset="0"/>
            </a:endParaRPr>
          </a:p>
          <a:p>
            <a:pPr algn="just">
              <a:buClr>
                <a:schemeClr val="tx2"/>
              </a:buClr>
              <a:buFont typeface="Arial" charset="0"/>
              <a:buChar char="•"/>
            </a:pPr>
            <a:r>
              <a:rPr lang="en-US" altLang="en-US" sz="2000" i="0" dirty="0">
                <a:latin typeface="+mn-lt"/>
                <a:cs typeface="Calibri" pitchFamily="34" charset="0"/>
              </a:rPr>
              <a:t>There are 3 bipolar leads: Lead I, Lead II and Lead III</a:t>
            </a:r>
          </a:p>
          <a:p>
            <a:pPr marL="285750" indent="-285750" algn="just">
              <a:buClr>
                <a:schemeClr val="tx2"/>
              </a:buClr>
              <a:buFont typeface="Arial" charset="0"/>
              <a:buChar char="•"/>
            </a:pPr>
            <a:endParaRPr lang="en-US" altLang="en-US" sz="2000" i="0" dirty="0">
              <a:latin typeface="+mn-lt"/>
              <a:cs typeface="Calibri" pitchFamily="34" charset="0"/>
            </a:endParaRPr>
          </a:p>
        </p:txBody>
      </p:sp>
      <p:sp>
        <p:nvSpPr>
          <p:cNvPr id="16" name="TextBox 15"/>
          <p:cNvSpPr txBox="1"/>
          <p:nvPr/>
        </p:nvSpPr>
        <p:spPr>
          <a:xfrm>
            <a:off x="510619" y="563016"/>
            <a:ext cx="5583580" cy="584775"/>
          </a:xfrm>
          <a:prstGeom prst="rect">
            <a:avLst/>
          </a:prstGeom>
          <a:noFill/>
        </p:spPr>
        <p:txBody>
          <a:bodyPr wrap="none" rtlCol="0">
            <a:spAutoFit/>
          </a:bodyPr>
          <a:lstStyle/>
          <a:p>
            <a:r>
              <a:rPr lang="en-US" sz="3200" dirty="0">
                <a:solidFill>
                  <a:schemeClr val="tx2"/>
                </a:solidFill>
                <a:latin typeface="+mj-lt"/>
              </a:rPr>
              <a:t>Unipolar and Bipolar leads</a:t>
            </a:r>
          </a:p>
        </p:txBody>
      </p:sp>
    </p:spTree>
    <p:extLst>
      <p:ext uri="{BB962C8B-B14F-4D97-AF65-F5344CB8AC3E}">
        <p14:creationId xmlns:p14="http://schemas.microsoft.com/office/powerpoint/2010/main" val="7587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352588" y="1198733"/>
            <a:ext cx="5214432" cy="5090539"/>
          </a:xfrm>
          <a:prstGeom prst="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1248" y="1198733"/>
            <a:ext cx="5599921" cy="5090539"/>
          </a:xfrm>
          <a:prstGeom prst="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16669" y="6270646"/>
            <a:ext cx="2640913" cy="365760"/>
          </a:xfrm>
        </p:spPr>
        <p:txBody>
          <a:bodyPr/>
          <a:lstStyle/>
          <a:p>
            <a:fld id="{4929A69E-7D8F-4515-9605-0315ABD4F316}" type="slidenum">
              <a:rPr lang="en-US" smtClean="0"/>
              <a:t>16</a:t>
            </a:fld>
            <a:endParaRPr lang="en-US" dirty="0"/>
          </a:p>
        </p:txBody>
      </p:sp>
      <p:sp>
        <p:nvSpPr>
          <p:cNvPr id="5" name="Rectangle 2"/>
          <p:cNvSpPr>
            <a:spLocks noChangeArrowheads="1"/>
          </p:cNvSpPr>
          <p:nvPr/>
        </p:nvSpPr>
        <p:spPr bwMode="auto">
          <a:xfrm>
            <a:off x="-590576" y="489290"/>
            <a:ext cx="6943164" cy="762000"/>
          </a:xfrm>
          <a:prstGeom prst="rect">
            <a:avLst/>
          </a:prstGeom>
          <a:noFill/>
          <a:ln w="9525">
            <a:noFill/>
            <a:miter lim="800000"/>
            <a:headEnd/>
            <a:tailEnd/>
          </a:ln>
          <a:effectLst/>
        </p:spPr>
        <p:txBody>
          <a:bodyPr anchor="ctr"/>
          <a:lstStyle/>
          <a:p>
            <a:pPr algn="ctr">
              <a:defRPr/>
            </a:pPr>
            <a:r>
              <a:rPr lang="en-GB" sz="3200" b="1" i="0" dirty="0">
                <a:solidFill>
                  <a:schemeClr val="tx2"/>
                </a:solidFill>
                <a:latin typeface="+mj-lt"/>
              </a:rPr>
              <a:t>Unipolar</a:t>
            </a:r>
            <a:r>
              <a:rPr lang="en-GB" sz="3200" i="0" dirty="0">
                <a:solidFill>
                  <a:schemeClr val="tx2"/>
                </a:solidFill>
                <a:latin typeface="+mj-lt"/>
              </a:rPr>
              <a:t> Chest </a:t>
            </a:r>
            <a:r>
              <a:rPr lang="en-GB" sz="3200" dirty="0">
                <a:solidFill>
                  <a:schemeClr val="tx2"/>
                </a:solidFill>
                <a:latin typeface="+mj-lt"/>
              </a:rPr>
              <a:t>P</a:t>
            </a:r>
            <a:r>
              <a:rPr lang="en-GB" sz="3200" i="0" dirty="0">
                <a:solidFill>
                  <a:schemeClr val="tx2"/>
                </a:solidFill>
                <a:latin typeface="+mj-lt"/>
              </a:rPr>
              <a:t>oints</a:t>
            </a:r>
          </a:p>
        </p:txBody>
      </p:sp>
      <p:sp>
        <p:nvSpPr>
          <p:cNvPr id="6" name="Rectangle 3"/>
          <p:cNvSpPr>
            <a:spLocks noChangeArrowheads="1"/>
          </p:cNvSpPr>
          <p:nvPr/>
        </p:nvSpPr>
        <p:spPr bwMode="auto">
          <a:xfrm>
            <a:off x="710515" y="1267316"/>
            <a:ext cx="5599921"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20000"/>
              </a:spcBef>
              <a:buClr>
                <a:schemeClr val="tx2"/>
              </a:buClr>
              <a:buFont typeface="Arial" charset="0"/>
              <a:buChar char="•"/>
            </a:pPr>
            <a:r>
              <a:rPr lang="en-US" altLang="en-US" sz="1800" i="0" dirty="0">
                <a:latin typeface="+mn-lt"/>
                <a:cs typeface="Calibri" pitchFamily="34" charset="0"/>
              </a:rPr>
              <a:t>V</a:t>
            </a:r>
            <a:r>
              <a:rPr lang="en-US" altLang="en-US" sz="1800" i="0" baseline="-30000" dirty="0">
                <a:latin typeface="+mn-lt"/>
                <a:cs typeface="Calibri" pitchFamily="34" charset="0"/>
              </a:rPr>
              <a:t>1</a:t>
            </a:r>
            <a:r>
              <a:rPr lang="en-US" altLang="en-US" sz="1800" i="0" dirty="0">
                <a:latin typeface="+mn-lt"/>
                <a:cs typeface="Calibri" pitchFamily="34" charset="0"/>
              </a:rPr>
              <a:t>: at the right fourth </a:t>
            </a:r>
            <a:endParaRPr lang="en-US" altLang="en-US" sz="1800" i="0" dirty="0" smtClean="0">
              <a:latin typeface="+mn-lt"/>
              <a:cs typeface="Calibri" pitchFamily="34" charset="0"/>
            </a:endParaRPr>
          </a:p>
          <a:p>
            <a:pPr marL="0" indent="0">
              <a:spcBef>
                <a:spcPct val="20000"/>
              </a:spcBef>
              <a:buClr>
                <a:schemeClr val="tx2"/>
              </a:buClr>
            </a:pPr>
            <a:r>
              <a:rPr lang="en-US" altLang="en-US" sz="1800" i="0" dirty="0" err="1" smtClean="0">
                <a:latin typeface="+mn-lt"/>
                <a:cs typeface="Calibri" pitchFamily="34" charset="0"/>
              </a:rPr>
              <a:t>intercostals</a:t>
            </a:r>
            <a:r>
              <a:rPr lang="en-US" altLang="en-US" sz="1800" i="0" dirty="0" smtClean="0">
                <a:latin typeface="+mn-lt"/>
                <a:cs typeface="Calibri" pitchFamily="34" charset="0"/>
              </a:rPr>
              <a:t> </a:t>
            </a:r>
            <a:r>
              <a:rPr lang="en-US" altLang="en-US" sz="1800" i="0" dirty="0">
                <a:latin typeface="+mn-lt"/>
                <a:cs typeface="Calibri" pitchFamily="34" charset="0"/>
              </a:rPr>
              <a:t>space near the sternum.</a:t>
            </a:r>
            <a:endParaRPr lang="ar-BH" altLang="en-US" sz="1800" i="0" dirty="0">
              <a:latin typeface="+mn-lt"/>
              <a:cs typeface="Times New Roman" panose="02020603050405020304" pitchFamily="18" charset="0"/>
            </a:endParaRPr>
          </a:p>
          <a:p>
            <a:pPr>
              <a:spcBef>
                <a:spcPct val="20000"/>
              </a:spcBef>
              <a:buClr>
                <a:schemeClr val="tx2"/>
              </a:buClr>
              <a:buFont typeface="Arial" charset="0"/>
              <a:buChar char="•"/>
            </a:pPr>
            <a:r>
              <a:rPr lang="en-US" altLang="en-US" sz="1800" i="0" dirty="0">
                <a:latin typeface="+mn-lt"/>
                <a:cs typeface="Calibri" pitchFamily="34" charset="0"/>
              </a:rPr>
              <a:t>V</a:t>
            </a:r>
            <a:r>
              <a:rPr lang="en-US" altLang="en-US" sz="1800" i="0" baseline="-30000" dirty="0">
                <a:latin typeface="+mn-lt"/>
                <a:cs typeface="Calibri" pitchFamily="34" charset="0"/>
              </a:rPr>
              <a:t>2</a:t>
            </a:r>
            <a:r>
              <a:rPr lang="en-US" altLang="en-US" sz="1800" i="0" dirty="0">
                <a:latin typeface="+mn-lt"/>
                <a:cs typeface="Calibri" pitchFamily="34" charset="0"/>
              </a:rPr>
              <a:t>: at the left fourth </a:t>
            </a:r>
            <a:r>
              <a:rPr lang="en-US" altLang="en-US" sz="1800" i="0" dirty="0" err="1">
                <a:latin typeface="+mn-lt"/>
                <a:cs typeface="Calibri" pitchFamily="34" charset="0"/>
              </a:rPr>
              <a:t>intercostals</a:t>
            </a:r>
            <a:r>
              <a:rPr lang="en-US" altLang="en-US" sz="1800" i="0" dirty="0">
                <a:latin typeface="+mn-lt"/>
                <a:cs typeface="Calibri" pitchFamily="34" charset="0"/>
              </a:rPr>
              <a:t> space near the sternum.</a:t>
            </a:r>
            <a:endParaRPr lang="ar-BH" altLang="en-US" sz="1800" i="0" dirty="0">
              <a:latin typeface="+mn-lt"/>
              <a:cs typeface="Times New Roman" panose="02020603050405020304" pitchFamily="18" charset="0"/>
            </a:endParaRPr>
          </a:p>
          <a:p>
            <a:pPr>
              <a:spcBef>
                <a:spcPct val="20000"/>
              </a:spcBef>
              <a:buClr>
                <a:schemeClr val="tx2"/>
              </a:buClr>
              <a:buFont typeface="Arial" charset="0"/>
              <a:buChar char="•"/>
            </a:pPr>
            <a:r>
              <a:rPr lang="en-US" altLang="en-US" sz="1800" i="0" dirty="0">
                <a:latin typeface="+mn-lt"/>
                <a:cs typeface="Calibri" pitchFamily="34" charset="0"/>
              </a:rPr>
              <a:t>V</a:t>
            </a:r>
            <a:r>
              <a:rPr lang="en-US" altLang="en-US" sz="1800" i="0" baseline="-30000" dirty="0">
                <a:latin typeface="+mn-lt"/>
                <a:cs typeface="Calibri" pitchFamily="34" charset="0"/>
              </a:rPr>
              <a:t>3</a:t>
            </a:r>
            <a:r>
              <a:rPr lang="en-US" altLang="en-US" sz="1800" i="0" dirty="0">
                <a:latin typeface="+mn-lt"/>
                <a:cs typeface="Calibri" pitchFamily="34" charset="0"/>
              </a:rPr>
              <a:t>: midway between V</a:t>
            </a:r>
            <a:r>
              <a:rPr lang="en-US" altLang="en-US" sz="1800" i="0" baseline="-30000" dirty="0">
                <a:latin typeface="+mn-lt"/>
                <a:cs typeface="Calibri" pitchFamily="34" charset="0"/>
              </a:rPr>
              <a:t>2</a:t>
            </a:r>
            <a:r>
              <a:rPr lang="en-US" altLang="en-US" sz="1800" i="0" dirty="0">
                <a:latin typeface="+mn-lt"/>
                <a:cs typeface="Calibri" pitchFamily="34" charset="0"/>
              </a:rPr>
              <a:t> and V</a:t>
            </a:r>
            <a:r>
              <a:rPr lang="en-US" altLang="en-US" sz="1800" i="0" baseline="-30000" dirty="0">
                <a:latin typeface="+mn-lt"/>
                <a:cs typeface="Calibri" pitchFamily="34" charset="0"/>
              </a:rPr>
              <a:t>4</a:t>
            </a:r>
            <a:r>
              <a:rPr lang="en-US" altLang="en-US" sz="1800" i="0" dirty="0">
                <a:latin typeface="+mn-lt"/>
                <a:cs typeface="Calibri" pitchFamily="34" charset="0"/>
              </a:rPr>
              <a:t>.</a:t>
            </a:r>
            <a:endParaRPr lang="ar-BH" altLang="en-US" sz="1800" i="0" dirty="0">
              <a:latin typeface="+mn-lt"/>
              <a:cs typeface="Times New Roman" panose="02020603050405020304" pitchFamily="18" charset="0"/>
            </a:endParaRPr>
          </a:p>
          <a:p>
            <a:pPr>
              <a:spcBef>
                <a:spcPct val="20000"/>
              </a:spcBef>
              <a:buClr>
                <a:schemeClr val="tx2"/>
              </a:buClr>
              <a:buFont typeface="Arial" charset="0"/>
              <a:buChar char="•"/>
            </a:pPr>
            <a:r>
              <a:rPr lang="en-US" altLang="en-US" sz="1800" i="0" dirty="0">
                <a:latin typeface="+mn-lt"/>
                <a:cs typeface="Calibri" pitchFamily="34" charset="0"/>
              </a:rPr>
              <a:t>V</a:t>
            </a:r>
            <a:r>
              <a:rPr lang="en-US" altLang="en-US" sz="1800" i="0" baseline="-30000" dirty="0">
                <a:latin typeface="+mn-lt"/>
                <a:cs typeface="Calibri" pitchFamily="34" charset="0"/>
              </a:rPr>
              <a:t>4</a:t>
            </a:r>
            <a:r>
              <a:rPr lang="en-US" altLang="en-US" sz="1800" i="0" dirty="0">
                <a:latin typeface="+mn-lt"/>
                <a:cs typeface="Calibri" pitchFamily="34" charset="0"/>
              </a:rPr>
              <a:t>: at the left fifth </a:t>
            </a:r>
            <a:r>
              <a:rPr lang="en-US" altLang="en-US" sz="1800" i="0" dirty="0" err="1">
                <a:latin typeface="+mn-lt"/>
                <a:cs typeface="Calibri" pitchFamily="34" charset="0"/>
              </a:rPr>
              <a:t>intercostals</a:t>
            </a:r>
            <a:r>
              <a:rPr lang="en-US" altLang="en-US" sz="1800" i="0" dirty="0">
                <a:latin typeface="+mn-lt"/>
                <a:cs typeface="Calibri" pitchFamily="34" charset="0"/>
              </a:rPr>
              <a:t> space at the </a:t>
            </a:r>
            <a:r>
              <a:rPr lang="en-US" altLang="en-US" sz="1800" i="0" dirty="0" err="1">
                <a:latin typeface="+mn-lt"/>
                <a:cs typeface="Calibri" pitchFamily="34" charset="0"/>
              </a:rPr>
              <a:t>midcalvicular</a:t>
            </a:r>
            <a:r>
              <a:rPr lang="en-US" altLang="en-US" sz="1800" i="0" dirty="0">
                <a:latin typeface="+mn-lt"/>
                <a:cs typeface="Calibri" pitchFamily="34" charset="0"/>
              </a:rPr>
              <a:t> line.</a:t>
            </a:r>
            <a:endParaRPr lang="ar-BH" altLang="en-US" sz="1800" i="0" dirty="0">
              <a:latin typeface="+mn-lt"/>
              <a:cs typeface="Times New Roman" panose="02020603050405020304" pitchFamily="18" charset="0"/>
            </a:endParaRPr>
          </a:p>
          <a:p>
            <a:pPr>
              <a:spcBef>
                <a:spcPct val="20000"/>
              </a:spcBef>
              <a:buClr>
                <a:schemeClr val="tx2"/>
              </a:buClr>
              <a:buFont typeface="Arial" charset="0"/>
              <a:buChar char="•"/>
            </a:pPr>
            <a:r>
              <a:rPr lang="en-US" altLang="en-US" sz="1800" i="0" dirty="0">
                <a:latin typeface="+mn-lt"/>
                <a:cs typeface="Calibri" pitchFamily="34" charset="0"/>
              </a:rPr>
              <a:t>V</a:t>
            </a:r>
            <a:r>
              <a:rPr lang="en-US" altLang="en-US" sz="1800" i="0" baseline="-30000" dirty="0">
                <a:latin typeface="+mn-lt"/>
                <a:cs typeface="Calibri" pitchFamily="34" charset="0"/>
              </a:rPr>
              <a:t>5</a:t>
            </a:r>
            <a:r>
              <a:rPr lang="en-US" altLang="en-US" sz="1800" i="0" dirty="0">
                <a:latin typeface="+mn-lt"/>
                <a:cs typeface="Calibri" pitchFamily="34" charset="0"/>
              </a:rPr>
              <a:t>: at the left fifth </a:t>
            </a:r>
            <a:r>
              <a:rPr lang="en-US" altLang="en-US" sz="1800" i="0" dirty="0" err="1">
                <a:latin typeface="+mn-lt"/>
                <a:cs typeface="Calibri" pitchFamily="34" charset="0"/>
              </a:rPr>
              <a:t>intercostals</a:t>
            </a:r>
            <a:r>
              <a:rPr lang="en-US" altLang="en-US" sz="1800" i="0" dirty="0">
                <a:latin typeface="+mn-lt"/>
                <a:cs typeface="Calibri" pitchFamily="34" charset="0"/>
              </a:rPr>
              <a:t> space at the anterior axillary line.</a:t>
            </a:r>
            <a:endParaRPr lang="ar-BH" altLang="en-US" sz="1800" i="0" dirty="0">
              <a:latin typeface="+mn-lt"/>
              <a:cs typeface="Times New Roman" panose="02020603050405020304" pitchFamily="18" charset="0"/>
            </a:endParaRPr>
          </a:p>
          <a:p>
            <a:pPr>
              <a:spcBef>
                <a:spcPct val="20000"/>
              </a:spcBef>
              <a:buClr>
                <a:schemeClr val="tx2"/>
              </a:buClr>
              <a:buFont typeface="Arial" charset="0"/>
              <a:buChar char="•"/>
            </a:pPr>
            <a:r>
              <a:rPr lang="en-US" altLang="en-US" sz="1800" i="0" dirty="0">
                <a:latin typeface="+mn-lt"/>
                <a:cs typeface="Calibri" pitchFamily="34" charset="0"/>
              </a:rPr>
              <a:t>V</a:t>
            </a:r>
            <a:r>
              <a:rPr lang="en-US" altLang="en-US" sz="1800" i="0" baseline="-30000" dirty="0">
                <a:latin typeface="+mn-lt"/>
                <a:cs typeface="Calibri" pitchFamily="34" charset="0"/>
              </a:rPr>
              <a:t>6</a:t>
            </a:r>
            <a:r>
              <a:rPr lang="en-US" altLang="en-US" sz="1800" i="0" dirty="0">
                <a:latin typeface="+mn-lt"/>
                <a:cs typeface="Calibri" pitchFamily="34" charset="0"/>
              </a:rPr>
              <a:t>: at the left fifth </a:t>
            </a:r>
            <a:r>
              <a:rPr lang="en-US" altLang="en-US" sz="1800" i="0" dirty="0" err="1">
                <a:latin typeface="+mn-lt"/>
                <a:cs typeface="Calibri" pitchFamily="34" charset="0"/>
              </a:rPr>
              <a:t>intercostals</a:t>
            </a:r>
            <a:r>
              <a:rPr lang="en-US" altLang="en-US" sz="1800" i="0" dirty="0">
                <a:latin typeface="+mn-lt"/>
                <a:cs typeface="Calibri" pitchFamily="34" charset="0"/>
              </a:rPr>
              <a:t> space at the </a:t>
            </a:r>
            <a:r>
              <a:rPr lang="en-US" altLang="en-US" sz="1800" i="0" dirty="0" err="1">
                <a:latin typeface="+mn-lt"/>
                <a:cs typeface="Calibri" pitchFamily="34" charset="0"/>
              </a:rPr>
              <a:t>midaxillary</a:t>
            </a:r>
            <a:r>
              <a:rPr lang="en-US" altLang="en-US" sz="1800" i="0" dirty="0">
                <a:latin typeface="+mn-lt"/>
                <a:cs typeface="Calibri" pitchFamily="34" charset="0"/>
              </a:rPr>
              <a:t> line.</a:t>
            </a:r>
          </a:p>
        </p:txBody>
      </p:sp>
      <p:pic>
        <p:nvPicPr>
          <p:cNvPr id="7" name="Picture 2" descr="lead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522" y="4745192"/>
            <a:ext cx="3059969" cy="154408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29" y="4725144"/>
            <a:ext cx="2157577" cy="1584176"/>
          </a:xfrm>
          <a:prstGeom prst="rect">
            <a:avLst/>
          </a:prstGeom>
          <a:scene3d>
            <a:camera prst="orthographicFront"/>
            <a:lightRig rig="threePt" dir="t"/>
          </a:scene3d>
          <a:sp3d>
            <a:bevelT/>
            <a:bevelB/>
          </a:sp3d>
        </p:spPr>
      </p:pic>
      <p:sp>
        <p:nvSpPr>
          <p:cNvPr id="2" name="Rectangle 1"/>
          <p:cNvSpPr/>
          <p:nvPr/>
        </p:nvSpPr>
        <p:spPr>
          <a:xfrm>
            <a:off x="4078188" y="5618791"/>
            <a:ext cx="6092825" cy="646331"/>
          </a:xfrm>
          <a:prstGeom prst="rect">
            <a:avLst/>
          </a:prstGeom>
        </p:spPr>
        <p:txBody>
          <a:bodyPr>
            <a:spAutoFit/>
          </a:bodyPr>
          <a:lstStyle/>
          <a:p>
            <a:endParaRPr lang="en-US" altLang="en-US" dirty="0"/>
          </a:p>
          <a:p>
            <a:r>
              <a:rPr lang="en-US" altLang="en-US" sz="1600" dirty="0">
                <a:solidFill>
                  <a:srgbClr val="DDE9EC">
                    <a:lumMod val="50000"/>
                  </a:srgbClr>
                </a:solidFill>
              </a:rPr>
              <a:t>V4 at apex of heart </a:t>
            </a:r>
          </a:p>
        </p:txBody>
      </p:sp>
      <p:sp>
        <p:nvSpPr>
          <p:cNvPr id="9" name="TextBox 8"/>
          <p:cNvSpPr txBox="1"/>
          <p:nvPr/>
        </p:nvSpPr>
        <p:spPr>
          <a:xfrm>
            <a:off x="3802389" y="119675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2" name="Content Placeholder 3"/>
          <p:cNvSpPr>
            <a:spLocks noGrp="1"/>
          </p:cNvSpPr>
          <p:nvPr>
            <p:ph sz="quarter" idx="1"/>
          </p:nvPr>
        </p:nvSpPr>
        <p:spPr>
          <a:xfrm>
            <a:off x="6379703" y="1351512"/>
            <a:ext cx="5078085" cy="4937760"/>
          </a:xfrm>
        </p:spPr>
        <p:txBody>
          <a:bodyPr>
            <a:normAutofit/>
          </a:bodyPr>
          <a:lstStyle/>
          <a:p>
            <a:pPr marL="274320" indent="-274320" algn="just">
              <a:buClr>
                <a:schemeClr val="accent3"/>
              </a:buClr>
              <a:defRPr/>
            </a:pPr>
            <a:r>
              <a:rPr lang="en-US" sz="1800" dirty="0"/>
              <a:t>Recorded from the </a:t>
            </a:r>
            <a:endParaRPr lang="en-US" sz="1800" dirty="0" smtClean="0"/>
          </a:p>
          <a:p>
            <a:pPr marL="0" indent="0" algn="just">
              <a:buClr>
                <a:schemeClr val="accent3"/>
              </a:buClr>
              <a:buNone/>
              <a:defRPr/>
            </a:pPr>
            <a:r>
              <a:rPr lang="en-US" sz="1800" dirty="0"/>
              <a:t>a</a:t>
            </a:r>
            <a:r>
              <a:rPr lang="en-US" sz="1800" dirty="0" smtClean="0"/>
              <a:t>nterior surface </a:t>
            </a:r>
            <a:r>
              <a:rPr lang="en-US" sz="1800" dirty="0"/>
              <a:t>of the chest </a:t>
            </a:r>
            <a:r>
              <a:rPr lang="en-US" sz="1800" u="sng" dirty="0"/>
              <a:t>(V1, V2, V3, V4, V5, V6)</a:t>
            </a:r>
          </a:p>
          <a:p>
            <a:pPr marL="274320" indent="-298450" algn="just">
              <a:buClr>
                <a:schemeClr val="accent3"/>
              </a:buClr>
              <a:buFont typeface="Wingdings 2"/>
              <a:buChar char=""/>
              <a:defRPr/>
            </a:pPr>
            <a:r>
              <a:rPr lang="en-US" sz="1800" u="sng" dirty="0"/>
              <a:t>Positive electrode </a:t>
            </a:r>
            <a:r>
              <a:rPr lang="en-US" sz="1800" dirty="0"/>
              <a:t>on the chest</a:t>
            </a:r>
          </a:p>
          <a:p>
            <a:pPr marL="274320" indent="-298450" algn="just">
              <a:buClr>
                <a:schemeClr val="accent3"/>
              </a:buClr>
              <a:buFont typeface="Wingdings 2"/>
              <a:buChar char=""/>
              <a:defRPr/>
            </a:pPr>
            <a:r>
              <a:rPr lang="en-US" sz="1800" u="sng" dirty="0"/>
              <a:t>The </a:t>
            </a:r>
            <a:r>
              <a:rPr lang="en-US" sz="1800" i="1" u="sng" dirty="0"/>
              <a:t>indifferent electrode </a:t>
            </a:r>
            <a:r>
              <a:rPr lang="en-US" sz="1800" dirty="0"/>
              <a:t>is the negative electrode connected to the right arm, left arm, and left leg</a:t>
            </a:r>
          </a:p>
          <a:p>
            <a:pPr marL="274320" indent="-298450" algn="just">
              <a:buClr>
                <a:schemeClr val="accent3"/>
              </a:buClr>
              <a:buFont typeface="Wingdings 2"/>
              <a:buChar char=""/>
              <a:defRPr/>
            </a:pPr>
            <a:r>
              <a:rPr lang="en-US" sz="1800" u="sng" dirty="0"/>
              <a:t>V1 and V2: </a:t>
            </a:r>
            <a:r>
              <a:rPr lang="en-US" sz="1800" dirty="0"/>
              <a:t>QRS are mainly </a:t>
            </a:r>
            <a:r>
              <a:rPr lang="en-US" sz="1800" u="sng" dirty="0"/>
              <a:t>negative</a:t>
            </a:r>
            <a:r>
              <a:rPr lang="en-US" sz="1800" dirty="0"/>
              <a:t> because the chest leads are nearer to the base of the heart</a:t>
            </a:r>
          </a:p>
          <a:p>
            <a:pPr marL="274320" indent="-298450" algn="just">
              <a:buClr>
                <a:schemeClr val="accent3"/>
              </a:buClr>
              <a:buFont typeface="Wingdings 2"/>
              <a:buChar char=""/>
              <a:defRPr/>
            </a:pPr>
            <a:r>
              <a:rPr lang="en-US" sz="1800" u="sng" dirty="0"/>
              <a:t>V3,V4 and V6 </a:t>
            </a:r>
            <a:r>
              <a:rPr lang="en-US" sz="1800" dirty="0"/>
              <a:t>are mainly </a:t>
            </a:r>
            <a:r>
              <a:rPr lang="en-US" sz="1800" u="sng" dirty="0"/>
              <a:t>positive</a:t>
            </a:r>
            <a:r>
              <a:rPr lang="en-US" sz="1800" dirty="0"/>
              <a:t> because the chest electrode are nearer to the apex</a:t>
            </a:r>
          </a:p>
          <a:p>
            <a:pPr algn="just"/>
            <a:endParaRPr lang="en-US" sz="1800" dirty="0"/>
          </a:p>
          <a:p>
            <a:pPr marL="0" indent="0" algn="just">
              <a:buNone/>
            </a:pPr>
            <a:endParaRPr lang="en-US" sz="1800" dirty="0"/>
          </a:p>
        </p:txBody>
      </p:sp>
      <p:pic>
        <p:nvPicPr>
          <p:cNvPr id="13" name="Picture 12" descr="http://www.studentconsult.com/common/showimage.cfm?mediaISBN=0721602401&amp;FigFile=S02401-011-f009.jpg&amp;size=fullsize"/>
          <p:cNvPicPr>
            <a:picLocks noChangeAspect="1" noChangeArrowheads="1"/>
          </p:cNvPicPr>
          <p:nvPr/>
        </p:nvPicPr>
        <p:blipFill rotWithShape="1">
          <a:blip r:embed="rId4" cstate="print"/>
          <a:srcRect l="18191" t="12710" r="19518" b="21141"/>
          <a:stretch/>
        </p:blipFill>
        <p:spPr bwMode="auto">
          <a:xfrm>
            <a:off x="6587590" y="4528324"/>
            <a:ext cx="4744428" cy="1652643"/>
          </a:xfrm>
          <a:prstGeom prst="rect">
            <a:avLst/>
          </a:prstGeom>
          <a:noFill/>
          <a:ln w="9525">
            <a:noFill/>
            <a:miter lim="800000"/>
            <a:headEnd/>
            <a:tailEnd/>
          </a:ln>
        </p:spPr>
      </p:pic>
      <p:sp>
        <p:nvSpPr>
          <p:cNvPr id="15" name="TextBox 14"/>
          <p:cNvSpPr txBox="1"/>
          <p:nvPr/>
        </p:nvSpPr>
        <p:spPr>
          <a:xfrm>
            <a:off x="8885143" y="1196752"/>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8945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904" y="1270741"/>
            <a:ext cx="5291483" cy="4966571"/>
          </a:xfrm>
          <a:prstGeom prst="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77576" y="1270740"/>
            <a:ext cx="5616622" cy="4966571"/>
          </a:xfrm>
          <a:prstGeom prst="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905" y="98203"/>
            <a:ext cx="10969943" cy="990600"/>
          </a:xfrm>
        </p:spPr>
        <p:txBody>
          <a:bodyPr>
            <a:normAutofit/>
          </a:bodyPr>
          <a:lstStyle/>
          <a:p>
            <a:r>
              <a:rPr lang="en-US" sz="3200" b="1" dirty="0"/>
              <a:t>Unipolar</a:t>
            </a:r>
            <a:r>
              <a:rPr lang="en-US" sz="3200" dirty="0"/>
              <a:t> Augmented Limb Leads </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Rectangle 3"/>
          <p:cNvSpPr>
            <a:spLocks noChangeArrowheads="1"/>
          </p:cNvSpPr>
          <p:nvPr/>
        </p:nvSpPr>
        <p:spPr bwMode="auto">
          <a:xfrm>
            <a:off x="2137125" y="6039112"/>
            <a:ext cx="10318056" cy="1200329"/>
          </a:xfrm>
          <a:prstGeom prst="rect">
            <a:avLst/>
          </a:prstGeom>
          <a:noFill/>
          <a:ln w="12700">
            <a:noFill/>
            <a:miter lim="800000"/>
            <a:headEnd type="none" w="sm" len="sm"/>
            <a:tailEnd type="none" w="sm" len="sm"/>
          </a:ln>
          <a:effectLst/>
        </p:spPr>
        <p:txBody>
          <a:bodyPr wrap="square">
            <a:spAutoFit/>
          </a:bodyPr>
          <a:lstStyle/>
          <a:p>
            <a:endParaRPr lang="en-US" altLang="en-US" sz="1800" dirty="0"/>
          </a:p>
          <a:p>
            <a:r>
              <a:rPr lang="en-US" altLang="en-US" sz="1800" dirty="0">
                <a:solidFill>
                  <a:srgbClr val="DDE9EC">
                    <a:lumMod val="50000"/>
                  </a:srgbClr>
                </a:solidFill>
              </a:rPr>
              <a:t>VL faces anterolateral surface, VR faces anterior surface, VF faces inferior </a:t>
            </a:r>
            <a:r>
              <a:rPr lang="en-US" altLang="en-US" sz="1800" dirty="0" smtClean="0">
                <a:solidFill>
                  <a:srgbClr val="DDE9EC">
                    <a:lumMod val="50000"/>
                  </a:srgbClr>
                </a:solidFill>
              </a:rPr>
              <a:t>surface.</a:t>
            </a:r>
            <a:endParaRPr lang="en-US" altLang="en-US" sz="1800" dirty="0">
              <a:solidFill>
                <a:srgbClr val="DDE9EC">
                  <a:lumMod val="50000"/>
                </a:srgbClr>
              </a:solidFill>
            </a:endParaRPr>
          </a:p>
          <a:p>
            <a:endParaRPr lang="en-US" altLang="en-US" sz="1800" dirty="0">
              <a:sym typeface="Wingdings"/>
            </a:endParaRPr>
          </a:p>
          <a:p>
            <a:endParaRPr lang="en-US" altLang="en-US" sz="1800" dirty="0"/>
          </a:p>
        </p:txBody>
      </p:sp>
      <p:sp>
        <p:nvSpPr>
          <p:cNvPr id="6" name="Rectangle 3"/>
          <p:cNvSpPr>
            <a:spLocks noChangeArrowheads="1"/>
          </p:cNvSpPr>
          <p:nvPr/>
        </p:nvSpPr>
        <p:spPr bwMode="auto">
          <a:xfrm>
            <a:off x="850881" y="2227788"/>
            <a:ext cx="4831757" cy="3477875"/>
          </a:xfrm>
          <a:prstGeom prst="rect">
            <a:avLst/>
          </a:prstGeom>
          <a:noFill/>
          <a:ln w="12700">
            <a:noFill/>
            <a:miter lim="800000"/>
            <a:headEnd type="none" w="sm" len="sm"/>
            <a:tailEnd type="none" w="sm" len="sm"/>
          </a:ln>
          <a:effectLst/>
        </p:spPr>
        <p:txBody>
          <a:bodyPr wrap="square">
            <a:spAutoFit/>
          </a:bodyPr>
          <a:lstStyle/>
          <a:p>
            <a:pPr marL="342900" indent="-342900" algn="just">
              <a:buClr>
                <a:schemeClr val="tx2"/>
              </a:buClr>
              <a:buFont typeface="Arial" charset="0"/>
              <a:buChar char="•"/>
              <a:defRPr/>
            </a:pPr>
            <a:r>
              <a:rPr lang="en-US" i="0" dirty="0">
                <a:effectLst>
                  <a:outerShdw blurRad="38100" dist="38100" dir="2700000" algn="tl">
                    <a:srgbClr val="000000"/>
                  </a:outerShdw>
                </a:effectLst>
              </a:rPr>
              <a:t> </a:t>
            </a:r>
            <a:r>
              <a:rPr lang="en-US" dirty="0" err="1"/>
              <a:t>a</a:t>
            </a:r>
            <a:r>
              <a:rPr lang="en-US" i="0" dirty="0" err="1"/>
              <a:t>VL</a:t>
            </a:r>
            <a:r>
              <a:rPr lang="en-US" i="0" dirty="0"/>
              <a:t>: at the junction of the left arm with the trunk. Any point on the left upper limb has the same potential.</a:t>
            </a:r>
            <a:endParaRPr lang="ar-BH" i="0" dirty="0"/>
          </a:p>
          <a:p>
            <a:pPr marL="342900" indent="-342900" algn="just">
              <a:buClr>
                <a:schemeClr val="tx2"/>
              </a:buClr>
              <a:buFont typeface="Arial" charset="0"/>
              <a:buChar char="•"/>
              <a:defRPr/>
            </a:pPr>
            <a:endParaRPr lang="ar-BH" i="0" dirty="0"/>
          </a:p>
          <a:p>
            <a:pPr marL="342900" indent="-342900" algn="just">
              <a:buClr>
                <a:schemeClr val="tx2"/>
              </a:buClr>
              <a:buFont typeface="Arial" charset="0"/>
              <a:buChar char="•"/>
              <a:defRPr/>
            </a:pPr>
            <a:r>
              <a:rPr lang="en-US" i="0" dirty="0"/>
              <a:t> </a:t>
            </a:r>
            <a:r>
              <a:rPr lang="en-US" i="0" dirty="0" err="1"/>
              <a:t>aVR</a:t>
            </a:r>
            <a:r>
              <a:rPr lang="en-US" i="0" dirty="0"/>
              <a:t>: at the junction of the right arm with the trunk. Any point on the right upper limb has the same potential.</a:t>
            </a:r>
            <a:endParaRPr lang="ar-BH" i="0" dirty="0"/>
          </a:p>
          <a:p>
            <a:pPr marL="342900" indent="-342900" algn="just">
              <a:buClr>
                <a:schemeClr val="tx2"/>
              </a:buClr>
              <a:buFont typeface="Arial" charset="0"/>
              <a:buChar char="•"/>
              <a:defRPr/>
            </a:pPr>
            <a:endParaRPr lang="ar-BH" i="0" dirty="0"/>
          </a:p>
          <a:p>
            <a:pPr marL="342900" indent="-342900" algn="just">
              <a:buClr>
                <a:schemeClr val="tx2"/>
              </a:buClr>
              <a:buFont typeface="Arial" charset="0"/>
              <a:buChar char="•"/>
              <a:defRPr/>
            </a:pPr>
            <a:r>
              <a:rPr lang="en-US" i="0" dirty="0"/>
              <a:t> </a:t>
            </a:r>
            <a:r>
              <a:rPr lang="en-US" i="0" dirty="0" err="1"/>
              <a:t>aVF</a:t>
            </a:r>
            <a:r>
              <a:rPr lang="en-US" i="0" dirty="0"/>
              <a:t>: at the junction of the left lower limb with the trunk. Any point on the left or right lower limbs has the same potential.</a:t>
            </a:r>
          </a:p>
        </p:txBody>
      </p:sp>
      <p:sp>
        <p:nvSpPr>
          <p:cNvPr id="10" name="TextBox 9"/>
          <p:cNvSpPr txBox="1"/>
          <p:nvPr/>
        </p:nvSpPr>
        <p:spPr>
          <a:xfrm>
            <a:off x="3421271" y="1280863"/>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1" name="Content Placeholder 3"/>
          <p:cNvSpPr>
            <a:spLocks noGrp="1"/>
          </p:cNvSpPr>
          <p:nvPr>
            <p:ph sz="quarter" idx="1"/>
          </p:nvPr>
        </p:nvSpPr>
        <p:spPr>
          <a:xfrm>
            <a:off x="6255648" y="1588640"/>
            <a:ext cx="4896524" cy="4937760"/>
          </a:xfrm>
        </p:spPr>
        <p:txBody>
          <a:bodyPr>
            <a:normAutofit/>
          </a:bodyPr>
          <a:lstStyle/>
          <a:p>
            <a:pPr algn="just">
              <a:defRPr/>
            </a:pPr>
            <a:r>
              <a:rPr lang="en-US" sz="1800" dirty="0"/>
              <a:t>The two limbs are connected to the negative terminal of the ECG, </a:t>
            </a:r>
            <a:r>
              <a:rPr lang="en-US" sz="1800" dirty="0" smtClean="0">
                <a:solidFill>
                  <a:schemeClr val="bg1">
                    <a:lumMod val="50000"/>
                  </a:schemeClr>
                </a:solidFill>
              </a:rPr>
              <a:t>but only one is recording. </a:t>
            </a:r>
            <a:r>
              <a:rPr lang="en-US" sz="1800" dirty="0" smtClean="0"/>
              <a:t>and </a:t>
            </a:r>
            <a:r>
              <a:rPr lang="en-US" sz="1800" dirty="0"/>
              <a:t>the third limb is connected to the positive</a:t>
            </a:r>
          </a:p>
          <a:p>
            <a:pPr algn="just">
              <a:defRPr/>
            </a:pPr>
            <a:r>
              <a:rPr lang="en-US" sz="1800" dirty="0"/>
              <a:t>When the positive terminal is on: </a:t>
            </a:r>
          </a:p>
          <a:p>
            <a:pPr lvl="1" indent="-298450" algn="just">
              <a:defRPr/>
            </a:pPr>
            <a:r>
              <a:rPr lang="en-US" sz="1800" u="sng" dirty="0">
                <a:solidFill>
                  <a:schemeClr val="tx1"/>
                </a:solidFill>
              </a:rPr>
              <a:t>The right arm (</a:t>
            </a:r>
            <a:r>
              <a:rPr lang="en-US" sz="1800" u="sng" dirty="0" err="1">
                <a:solidFill>
                  <a:schemeClr val="tx1"/>
                </a:solidFill>
              </a:rPr>
              <a:t>aVR</a:t>
            </a:r>
            <a:r>
              <a:rPr lang="en-US" sz="1800" u="sng" dirty="0" smtClean="0">
                <a:solidFill>
                  <a:schemeClr val="tx1"/>
                </a:solidFill>
              </a:rPr>
              <a:t>): </a:t>
            </a:r>
            <a:r>
              <a:rPr lang="en-US" sz="1800" dirty="0">
                <a:solidFill>
                  <a:srgbClr val="FF0000"/>
                </a:solidFill>
              </a:rPr>
              <a:t>inverted</a:t>
            </a:r>
          </a:p>
          <a:p>
            <a:pPr lvl="1" indent="-298450" algn="just">
              <a:defRPr/>
            </a:pPr>
            <a:r>
              <a:rPr lang="en-US" sz="1800" u="sng" dirty="0">
                <a:solidFill>
                  <a:schemeClr val="tx1"/>
                </a:solidFill>
              </a:rPr>
              <a:t>The left arm (</a:t>
            </a:r>
            <a:r>
              <a:rPr lang="en-US" sz="1800" u="sng" dirty="0" err="1">
                <a:solidFill>
                  <a:schemeClr val="tx1"/>
                </a:solidFill>
              </a:rPr>
              <a:t>aVL</a:t>
            </a:r>
            <a:r>
              <a:rPr lang="en-US" sz="1800" u="sng" dirty="0">
                <a:solidFill>
                  <a:schemeClr val="tx1"/>
                </a:solidFill>
              </a:rPr>
              <a:t>)</a:t>
            </a:r>
          </a:p>
          <a:p>
            <a:pPr lvl="1" indent="-298450" algn="just">
              <a:defRPr/>
            </a:pPr>
            <a:r>
              <a:rPr lang="en-US" sz="1800" u="sng" dirty="0">
                <a:solidFill>
                  <a:schemeClr val="tx1"/>
                </a:solidFill>
              </a:rPr>
              <a:t>The left leg (</a:t>
            </a:r>
            <a:r>
              <a:rPr lang="en-US" sz="1800" u="sng" dirty="0" err="1">
                <a:solidFill>
                  <a:schemeClr val="tx1"/>
                </a:solidFill>
              </a:rPr>
              <a:t>aVF</a:t>
            </a:r>
            <a:r>
              <a:rPr lang="en-US" sz="1800" u="sng" dirty="0">
                <a:solidFill>
                  <a:schemeClr val="tx1"/>
                </a:solidFill>
              </a:rPr>
              <a:t>)</a:t>
            </a:r>
          </a:p>
          <a:p>
            <a:pPr indent="-298450" algn="just">
              <a:defRPr/>
            </a:pPr>
            <a:r>
              <a:rPr lang="en-US" sz="1800" dirty="0"/>
              <a:t>All are similar to the standard limb </a:t>
            </a:r>
            <a:r>
              <a:rPr lang="en-US" sz="1800" dirty="0" smtClean="0"/>
              <a:t>leads</a:t>
            </a:r>
            <a:endParaRPr lang="en-US" sz="1800" dirty="0"/>
          </a:p>
        </p:txBody>
      </p:sp>
      <p:sp>
        <p:nvSpPr>
          <p:cNvPr id="13" name="TextBox 12"/>
          <p:cNvSpPr txBox="1"/>
          <p:nvPr/>
        </p:nvSpPr>
        <p:spPr>
          <a:xfrm>
            <a:off x="8952576" y="1280863"/>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pic>
        <p:nvPicPr>
          <p:cNvPr id="14" name="Picture 13" descr="http://www.studentconsult.com/common/showimage.cfm?mediaISBN=0721602401&amp;FigFile=S02401-011-f010.jpg&amp;size=fullsize"/>
          <p:cNvPicPr>
            <a:picLocks noChangeAspect="1" noChangeArrowheads="1"/>
          </p:cNvPicPr>
          <p:nvPr/>
        </p:nvPicPr>
        <p:blipFill rotWithShape="1">
          <a:blip r:embed="rId2" cstate="print"/>
          <a:srcRect l="23516" t="13239" r="24502" b="20183"/>
          <a:stretch/>
        </p:blipFill>
        <p:spPr bwMode="auto">
          <a:xfrm>
            <a:off x="6271399" y="4734734"/>
            <a:ext cx="4884297" cy="1491024"/>
          </a:xfrm>
          <a:prstGeom prst="rect">
            <a:avLst/>
          </a:prstGeom>
          <a:noFill/>
          <a:ln w="9525">
            <a:noFill/>
            <a:miter lim="800000"/>
            <a:headEnd/>
            <a:tailEnd/>
          </a:ln>
        </p:spPr>
      </p:pic>
    </p:spTree>
    <p:extLst>
      <p:ext uri="{BB962C8B-B14F-4D97-AF65-F5344CB8AC3E}">
        <p14:creationId xmlns:p14="http://schemas.microsoft.com/office/powerpoint/2010/main" val="1423179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075829" y="1647284"/>
            <a:ext cx="3567509" cy="3898789"/>
          </a:xfrm>
          <a:prstGeom prst="rect">
            <a:avLst/>
          </a:prstGeom>
          <a:solidFill>
            <a:schemeClr val="accent1">
              <a:alpha val="1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609460" y="1647284"/>
            <a:ext cx="7220071" cy="2569840"/>
          </a:xfrm>
        </p:spPr>
        <p:txBody>
          <a:bodyPr>
            <a:noAutofit/>
          </a:bodyPr>
          <a:lstStyle/>
          <a:p>
            <a:pPr algn="just">
              <a:buClr>
                <a:schemeClr val="tx2"/>
              </a:buClr>
              <a:buFont typeface="Arial" charset="0"/>
              <a:buChar char="•"/>
            </a:pPr>
            <a:r>
              <a:rPr lang="en-US" altLang="en-US" sz="2000" b="1" dirty="0">
                <a:cs typeface="Calibri" pitchFamily="34" charset="0"/>
              </a:rPr>
              <a:t>Lead I: </a:t>
            </a:r>
            <a:r>
              <a:rPr lang="en-US" altLang="en-US" sz="2000" dirty="0">
                <a:cs typeface="Calibri" pitchFamily="34" charset="0"/>
              </a:rPr>
              <a:t>records the potential between left arm and right arm. The active electrode is at VL and the reference electrode is at VR.</a:t>
            </a:r>
            <a:endParaRPr lang="ar-BH" altLang="en-US" sz="2000" dirty="0"/>
          </a:p>
          <a:p>
            <a:pPr algn="just">
              <a:buClr>
                <a:schemeClr val="tx2"/>
              </a:buClr>
              <a:buFont typeface="Arial" charset="0"/>
              <a:buChar char="•"/>
            </a:pPr>
            <a:r>
              <a:rPr lang="en-US" altLang="en-US" sz="2000" b="1" dirty="0">
                <a:cs typeface="Calibri" pitchFamily="34" charset="0"/>
              </a:rPr>
              <a:t>Lead II: </a:t>
            </a:r>
            <a:r>
              <a:rPr lang="en-US" altLang="en-US" sz="2000" dirty="0">
                <a:cs typeface="Calibri" pitchFamily="34" charset="0"/>
              </a:rPr>
              <a:t>records the potential between left leg and right arm. The active electrode is at VF and the reference electrode is at VR.</a:t>
            </a:r>
            <a:r>
              <a:rPr lang="ar-SA" altLang="en-US" sz="2000" dirty="0"/>
              <a:t> </a:t>
            </a:r>
          </a:p>
          <a:p>
            <a:pPr algn="just">
              <a:buClr>
                <a:schemeClr val="tx2"/>
              </a:buClr>
              <a:buFont typeface="Arial" charset="0"/>
              <a:buChar char="•"/>
            </a:pPr>
            <a:r>
              <a:rPr lang="en-US" altLang="en-US" sz="2000" b="1" dirty="0">
                <a:cs typeface="Calibri" pitchFamily="34" charset="0"/>
              </a:rPr>
              <a:t>Lead III: </a:t>
            </a:r>
            <a:r>
              <a:rPr lang="en-US" altLang="en-US" sz="2000" dirty="0">
                <a:cs typeface="Calibri" pitchFamily="34" charset="0"/>
              </a:rPr>
              <a:t>records the potential between left leg and left arm. The active electrode is at VF and the reference electrode is at VL.</a:t>
            </a:r>
          </a:p>
          <a:p>
            <a:pPr algn="just"/>
            <a:endParaRPr lang="en-US" sz="2000" dirty="0"/>
          </a:p>
        </p:txBody>
      </p:sp>
      <p:sp>
        <p:nvSpPr>
          <p:cNvPr id="5" name="Title 4"/>
          <p:cNvSpPr>
            <a:spLocks noGrp="1" noChangeArrowheads="1"/>
          </p:cNvSpPr>
          <p:nvPr>
            <p:ph type="title"/>
          </p:nvPr>
        </p:nvSpPr>
        <p:spPr bwMode="auto">
          <a:xfrm>
            <a:off x="609460" y="344158"/>
            <a:ext cx="10969943" cy="990600"/>
          </a:xfrm>
          <a:prstGeom prst="rect">
            <a:avLst/>
          </a:prstGeom>
          <a:noFill/>
          <a:ln w="9525">
            <a:noFill/>
            <a:miter lim="800000"/>
            <a:headEnd/>
            <a:tailEnd/>
          </a:ln>
          <a:effectLst/>
        </p:spPr>
        <p:txBody>
          <a:bodyPr anchor="ctr">
            <a:normAutofit/>
          </a:bodyPr>
          <a:lstStyle/>
          <a:p>
            <a:pPr defTabSz="1015898">
              <a:defRPr/>
            </a:pPr>
            <a:r>
              <a:rPr lang="en-GB" sz="3200" b="1" dirty="0">
                <a:ea typeface="+mn-ea"/>
                <a:cs typeface="+mn-cs"/>
              </a:rPr>
              <a:t>Bipolar</a:t>
            </a:r>
            <a:r>
              <a:rPr lang="en-GB" sz="3200" dirty="0">
                <a:ea typeface="+mn-ea"/>
                <a:cs typeface="+mn-cs"/>
              </a:rPr>
              <a:t> ECG </a:t>
            </a:r>
            <a:r>
              <a:rPr lang="en-GB" sz="3200" dirty="0" smtClean="0">
                <a:ea typeface="+mn-ea"/>
                <a:cs typeface="+mn-cs"/>
              </a:rPr>
              <a:t>Leads</a:t>
            </a:r>
            <a:endParaRPr lang="en-GB" sz="3200" dirty="0">
              <a:ea typeface="+mn-ea"/>
              <a:cs typeface="+mn-cs"/>
            </a:endParaRPr>
          </a:p>
        </p:txBody>
      </p:sp>
      <p:pic>
        <p:nvPicPr>
          <p:cNvPr id="6" name="Picture 3" descr="bip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59" y="4551413"/>
            <a:ext cx="5268929" cy="1632839"/>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740553" y="-626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2" name="Rectangle 11"/>
          <p:cNvSpPr/>
          <p:nvPr/>
        </p:nvSpPr>
        <p:spPr>
          <a:xfrm>
            <a:off x="8254913" y="1427519"/>
            <a:ext cx="2376264" cy="1631216"/>
          </a:xfrm>
          <a:prstGeom prst="rect">
            <a:avLst/>
          </a:prstGeom>
        </p:spPr>
        <p:txBody>
          <a:bodyPr wrap="square">
            <a:spAutoFit/>
          </a:bodyPr>
          <a:lstStyle/>
          <a:p>
            <a:endParaRPr lang="en-US" dirty="0"/>
          </a:p>
          <a:p>
            <a:endParaRPr lang="en-US" dirty="0"/>
          </a:p>
          <a:p>
            <a:r>
              <a:rPr lang="en-US" b="1" dirty="0"/>
              <a:t>Lead I: </a:t>
            </a:r>
          </a:p>
          <a:p>
            <a:r>
              <a:rPr lang="en-US" dirty="0"/>
              <a:t>The right arm : –</a:t>
            </a:r>
            <a:r>
              <a:rPr lang="en-US" dirty="0" err="1"/>
              <a:t>ve</a:t>
            </a:r>
            <a:endParaRPr lang="en-US" dirty="0"/>
          </a:p>
          <a:p>
            <a:r>
              <a:rPr lang="en-US" dirty="0"/>
              <a:t>The left arm: +</a:t>
            </a:r>
            <a:r>
              <a:rPr lang="en-US" dirty="0" err="1"/>
              <a:t>ve</a:t>
            </a:r>
            <a:endParaRPr lang="en-US" dirty="0"/>
          </a:p>
        </p:txBody>
      </p:sp>
      <p:sp>
        <p:nvSpPr>
          <p:cNvPr id="14" name="Rectangle 13"/>
          <p:cNvSpPr/>
          <p:nvPr/>
        </p:nvSpPr>
        <p:spPr>
          <a:xfrm>
            <a:off x="8326921" y="2763417"/>
            <a:ext cx="2232248" cy="1323439"/>
          </a:xfrm>
          <a:prstGeom prst="rect">
            <a:avLst/>
          </a:prstGeom>
        </p:spPr>
        <p:txBody>
          <a:bodyPr wrap="square">
            <a:spAutoFit/>
          </a:bodyPr>
          <a:lstStyle/>
          <a:p>
            <a:endParaRPr lang="en-US" dirty="0"/>
          </a:p>
          <a:p>
            <a:r>
              <a:rPr lang="en-US" b="1" dirty="0"/>
              <a:t>Lead II:</a:t>
            </a:r>
          </a:p>
          <a:p>
            <a:r>
              <a:rPr lang="en-US" dirty="0"/>
              <a:t>The right arm: -</a:t>
            </a:r>
            <a:r>
              <a:rPr lang="en-US" dirty="0" err="1"/>
              <a:t>ve</a:t>
            </a:r>
            <a:endParaRPr lang="en-US" dirty="0"/>
          </a:p>
          <a:p>
            <a:r>
              <a:rPr lang="en-US" dirty="0"/>
              <a:t>The left leg: +</a:t>
            </a:r>
            <a:r>
              <a:rPr lang="en-US" dirty="0" err="1"/>
              <a:t>ve</a:t>
            </a:r>
            <a:endParaRPr lang="en-US" dirty="0"/>
          </a:p>
        </p:txBody>
      </p:sp>
      <p:sp>
        <p:nvSpPr>
          <p:cNvPr id="15" name="Rectangle 14"/>
          <p:cNvSpPr/>
          <p:nvPr/>
        </p:nvSpPr>
        <p:spPr>
          <a:xfrm>
            <a:off x="8440552" y="4040106"/>
            <a:ext cx="2190625" cy="1323439"/>
          </a:xfrm>
          <a:prstGeom prst="rect">
            <a:avLst/>
          </a:prstGeom>
        </p:spPr>
        <p:txBody>
          <a:bodyPr wrap="square">
            <a:spAutoFit/>
          </a:bodyPr>
          <a:lstStyle/>
          <a:p>
            <a:endParaRPr lang="en-US" dirty="0"/>
          </a:p>
          <a:p>
            <a:r>
              <a:rPr lang="en-US" b="1" dirty="0"/>
              <a:t>Lead III: </a:t>
            </a:r>
          </a:p>
          <a:p>
            <a:r>
              <a:rPr lang="en-US" dirty="0"/>
              <a:t>The left arm: -</a:t>
            </a:r>
            <a:r>
              <a:rPr lang="en-US" dirty="0" err="1"/>
              <a:t>ve</a:t>
            </a:r>
            <a:endParaRPr lang="en-US" dirty="0"/>
          </a:p>
          <a:p>
            <a:r>
              <a:rPr lang="en-US" dirty="0"/>
              <a:t>The left leg: +</a:t>
            </a:r>
            <a:r>
              <a:rPr lang="en-US" dirty="0" err="1"/>
              <a:t>ve</a:t>
            </a:r>
            <a:endParaRPr lang="en-US" dirty="0"/>
          </a:p>
        </p:txBody>
      </p:sp>
      <p:sp>
        <p:nvSpPr>
          <p:cNvPr id="17" name="TextBox 16"/>
          <p:cNvSpPr txBox="1"/>
          <p:nvPr/>
        </p:nvSpPr>
        <p:spPr>
          <a:xfrm>
            <a:off x="8528923" y="1686118"/>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18" name="TextBox 17"/>
          <p:cNvSpPr txBox="1"/>
          <p:nvPr/>
        </p:nvSpPr>
        <p:spPr>
          <a:xfrm>
            <a:off x="8075829" y="5599642"/>
            <a:ext cx="615217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lumMod val="65000"/>
                  </a:schemeClr>
                </a:solidFill>
              </a:rPr>
              <a:t>Positive is the active </a:t>
            </a:r>
            <a:r>
              <a:rPr lang="en-US" sz="1600" dirty="0" smtClean="0">
                <a:solidFill>
                  <a:schemeClr val="bg1">
                    <a:lumMod val="65000"/>
                  </a:schemeClr>
                </a:solidFill>
              </a:rPr>
              <a:t>electrode.</a:t>
            </a:r>
            <a:endParaRPr lang="en-US" sz="1600" dirty="0">
              <a:solidFill>
                <a:schemeClr val="bg1">
                  <a:lumMod val="65000"/>
                </a:schemeClr>
              </a:solidFill>
            </a:endParaRPr>
          </a:p>
          <a:p>
            <a:pPr marL="285750" indent="-285750">
              <a:buFont typeface="Arial" panose="020B0604020202020204" pitchFamily="34" charset="0"/>
              <a:buChar char="•"/>
            </a:pPr>
            <a:r>
              <a:rPr lang="en-US" sz="1600" dirty="0">
                <a:solidFill>
                  <a:schemeClr val="bg1">
                    <a:lumMod val="65000"/>
                  </a:schemeClr>
                </a:solidFill>
              </a:rPr>
              <a:t>Negative is the reference </a:t>
            </a:r>
            <a:r>
              <a:rPr lang="en-US" sz="1600" dirty="0" smtClean="0">
                <a:solidFill>
                  <a:schemeClr val="bg1">
                    <a:lumMod val="65000"/>
                  </a:schemeClr>
                </a:solidFill>
              </a:rPr>
              <a:t>electrode.</a:t>
            </a:r>
            <a:endParaRPr lang="en-US" sz="1600" dirty="0">
              <a:solidFill>
                <a:schemeClr val="bg1">
                  <a:lumMod val="65000"/>
                </a:schemeClr>
              </a:solidFill>
            </a:endParaRPr>
          </a:p>
        </p:txBody>
      </p:sp>
      <p:pic>
        <p:nvPicPr>
          <p:cNvPr id="19" name="Picture 18" descr="http://www.studentconsult.com/common/showimage.cfm?mediaISBN=0721602401&amp;FigFile=S02401-011-f006.jpg&amp;size=fullsize"/>
          <p:cNvPicPr>
            <a:picLocks noGrp="1" noChangeAspect="1" noChangeArrowheads="1"/>
          </p:cNvPicPr>
          <p:nvPr/>
        </p:nvPicPr>
        <p:blipFill rotWithShape="1">
          <a:blip r:embed="rId3" cstate="print"/>
          <a:srcRect l="38917" t="19766" r="38512" b="64058"/>
          <a:stretch/>
        </p:blipFill>
        <p:spPr bwMode="auto">
          <a:xfrm>
            <a:off x="6124685" y="4551413"/>
            <a:ext cx="1704847" cy="1637301"/>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1056509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Doctor’s Notes </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1576399889"/>
              </p:ext>
            </p:extLst>
          </p:nvPr>
        </p:nvGraphicFramePr>
        <p:xfrm>
          <a:off x="609460" y="2972876"/>
          <a:ext cx="10969626" cy="1950720"/>
        </p:xfrm>
        <a:graphic>
          <a:graphicData uri="http://schemas.openxmlformats.org/drawingml/2006/table">
            <a:tbl>
              <a:tblPr firstRow="1" bandRow="1">
                <a:tableStyleId>{5C22544A-7EE6-4342-B048-85BDC9FD1C3A}</a:tableStyleId>
              </a:tblPr>
              <a:tblGrid>
                <a:gridCol w="5484813">
                  <a:extLst>
                    <a:ext uri="{9D8B030D-6E8A-4147-A177-3AD203B41FA5}">
                      <a16:colId xmlns:a16="http://schemas.microsoft.com/office/drawing/2014/main" xmlns="" val="20000"/>
                    </a:ext>
                  </a:extLst>
                </a:gridCol>
                <a:gridCol w="5484813">
                  <a:extLst>
                    <a:ext uri="{9D8B030D-6E8A-4147-A177-3AD203B41FA5}">
                      <a16:colId xmlns:a16="http://schemas.microsoft.com/office/drawing/2014/main" xmlns="" val="20001"/>
                    </a:ext>
                  </a:extLst>
                </a:gridCol>
              </a:tblGrid>
              <a:tr h="301535">
                <a:tc>
                  <a:txBody>
                    <a:bodyPr/>
                    <a:lstStyle/>
                    <a:p>
                      <a:r>
                        <a:rPr lang="en-US" dirty="0"/>
                        <a:t>Surface of the heart </a:t>
                      </a:r>
                    </a:p>
                  </a:txBody>
                  <a:tcPr/>
                </a:tc>
                <a:tc>
                  <a:txBody>
                    <a:bodyPr/>
                    <a:lstStyle/>
                    <a:p>
                      <a:r>
                        <a:rPr lang="en-US" dirty="0"/>
                        <a:t>Leads </a:t>
                      </a:r>
                    </a:p>
                  </a:txBody>
                  <a:tcPr/>
                </a:tc>
                <a:extLst>
                  <a:ext uri="{0D108BD9-81ED-4DB2-BD59-A6C34878D82A}">
                    <a16:rowId xmlns:a16="http://schemas.microsoft.com/office/drawing/2014/main" xmlns="" val="10000"/>
                  </a:ext>
                </a:extLst>
              </a:tr>
              <a:tr h="370840">
                <a:tc>
                  <a:txBody>
                    <a:bodyPr/>
                    <a:lstStyle/>
                    <a:p>
                      <a:pPr marL="0" algn="l" defTabSz="1015898" rtl="0" eaLnBrk="1" latinLnBrk="0" hangingPunct="1"/>
                      <a:r>
                        <a:rPr lang="en-US" sz="2000" kern="1200" dirty="0">
                          <a:solidFill>
                            <a:srgbClr val="DDE9EC">
                              <a:lumMod val="50000"/>
                            </a:srgbClr>
                          </a:solidFill>
                          <a:latin typeface="+mn-lt"/>
                          <a:ea typeface="+mn-ea"/>
                          <a:cs typeface="+mn-cs"/>
                        </a:rPr>
                        <a:t>Anterior surface </a:t>
                      </a:r>
                    </a:p>
                  </a:txBody>
                  <a:tcPr/>
                </a:tc>
                <a:tc>
                  <a:txBody>
                    <a:bodyPr/>
                    <a:lstStyle/>
                    <a:p>
                      <a:pPr marL="0" algn="l" defTabSz="1015898" rtl="0" eaLnBrk="1" latinLnBrk="0" hangingPunct="1"/>
                      <a:r>
                        <a:rPr lang="en-US" sz="2000" kern="1200" dirty="0">
                          <a:solidFill>
                            <a:srgbClr val="DDE9EC">
                              <a:lumMod val="50000"/>
                            </a:srgbClr>
                          </a:solidFill>
                          <a:latin typeface="+mn-lt"/>
                          <a:ea typeface="+mn-ea"/>
                          <a:cs typeface="+mn-cs"/>
                        </a:rPr>
                        <a:t>V1, V2, </a:t>
                      </a:r>
                      <a:r>
                        <a:rPr lang="en-US" sz="2000" kern="1200" dirty="0" err="1">
                          <a:solidFill>
                            <a:srgbClr val="DDE9EC">
                              <a:lumMod val="50000"/>
                            </a:srgbClr>
                          </a:solidFill>
                          <a:latin typeface="+mn-lt"/>
                          <a:ea typeface="+mn-ea"/>
                          <a:cs typeface="+mn-cs"/>
                        </a:rPr>
                        <a:t>aVR</a:t>
                      </a:r>
                      <a:endParaRPr lang="en-US" sz="2000" kern="1200" dirty="0">
                        <a:solidFill>
                          <a:srgbClr val="DDE9EC">
                            <a:lumMod val="50000"/>
                          </a:srgbClr>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pPr marL="0" algn="l" defTabSz="1015898" rtl="0" eaLnBrk="1" latinLnBrk="0" hangingPunct="1"/>
                      <a:r>
                        <a:rPr lang="en-US" sz="2000" kern="1200" dirty="0" err="1">
                          <a:solidFill>
                            <a:srgbClr val="DDE9EC">
                              <a:lumMod val="50000"/>
                            </a:srgbClr>
                          </a:solidFill>
                          <a:latin typeface="+mn-lt"/>
                          <a:ea typeface="+mn-ea"/>
                          <a:cs typeface="+mn-cs"/>
                        </a:rPr>
                        <a:t>Anteroseptal</a:t>
                      </a:r>
                      <a:r>
                        <a:rPr lang="en-US" sz="2000" kern="1200" dirty="0">
                          <a:solidFill>
                            <a:srgbClr val="DDE9EC">
                              <a:lumMod val="50000"/>
                            </a:srgbClr>
                          </a:solidFill>
                          <a:latin typeface="+mn-lt"/>
                          <a:ea typeface="+mn-ea"/>
                          <a:cs typeface="+mn-cs"/>
                        </a:rPr>
                        <a:t> surface </a:t>
                      </a:r>
                    </a:p>
                  </a:txBody>
                  <a:tcPr/>
                </a:tc>
                <a:tc>
                  <a:txBody>
                    <a:bodyPr/>
                    <a:lstStyle/>
                    <a:p>
                      <a:pPr marL="0" algn="l" defTabSz="1015898" rtl="0" eaLnBrk="1" latinLnBrk="0" hangingPunct="1"/>
                      <a:r>
                        <a:rPr lang="en-US" sz="2000" kern="1200" dirty="0">
                          <a:solidFill>
                            <a:srgbClr val="DDE9EC">
                              <a:lumMod val="50000"/>
                            </a:srgbClr>
                          </a:solidFill>
                          <a:latin typeface="+mn-lt"/>
                          <a:ea typeface="+mn-ea"/>
                          <a:cs typeface="+mn-cs"/>
                        </a:rPr>
                        <a:t>V3,V4 </a:t>
                      </a:r>
                    </a:p>
                  </a:txBody>
                  <a:tcPr/>
                </a:tc>
                <a:extLst>
                  <a:ext uri="{0D108BD9-81ED-4DB2-BD59-A6C34878D82A}">
                    <a16:rowId xmlns:a16="http://schemas.microsoft.com/office/drawing/2014/main" xmlns="" val="10002"/>
                  </a:ext>
                </a:extLst>
              </a:tr>
              <a:tr h="370840">
                <a:tc>
                  <a:txBody>
                    <a:bodyPr/>
                    <a:lstStyle/>
                    <a:p>
                      <a:pPr marL="0" algn="l" defTabSz="1015898" rtl="0" eaLnBrk="1" latinLnBrk="0" hangingPunct="1"/>
                      <a:r>
                        <a:rPr lang="en-US" sz="2000" kern="1200" dirty="0">
                          <a:solidFill>
                            <a:srgbClr val="DDE9EC">
                              <a:lumMod val="50000"/>
                            </a:srgbClr>
                          </a:solidFill>
                          <a:latin typeface="+mn-lt"/>
                          <a:ea typeface="+mn-ea"/>
                          <a:cs typeface="+mn-cs"/>
                        </a:rPr>
                        <a:t>Anterolateral surface </a:t>
                      </a:r>
                    </a:p>
                  </a:txBody>
                  <a:tcPr/>
                </a:tc>
                <a:tc>
                  <a:txBody>
                    <a:bodyPr/>
                    <a:lstStyle/>
                    <a:p>
                      <a:pPr marL="0" algn="l" defTabSz="1015898" rtl="0" eaLnBrk="1" latinLnBrk="0" hangingPunct="1"/>
                      <a:r>
                        <a:rPr lang="en-US" sz="2000" kern="1200" dirty="0">
                          <a:solidFill>
                            <a:srgbClr val="DDE9EC">
                              <a:lumMod val="50000"/>
                            </a:srgbClr>
                          </a:solidFill>
                          <a:latin typeface="+mn-lt"/>
                          <a:ea typeface="+mn-ea"/>
                          <a:cs typeface="+mn-cs"/>
                        </a:rPr>
                        <a:t>V5,V6, </a:t>
                      </a:r>
                      <a:r>
                        <a:rPr lang="en-US" sz="2000" kern="1200" dirty="0" err="1">
                          <a:solidFill>
                            <a:srgbClr val="DDE9EC">
                              <a:lumMod val="50000"/>
                            </a:srgbClr>
                          </a:solidFill>
                          <a:latin typeface="+mn-lt"/>
                          <a:ea typeface="+mn-ea"/>
                          <a:cs typeface="+mn-cs"/>
                        </a:rPr>
                        <a:t>aVL</a:t>
                      </a:r>
                      <a:r>
                        <a:rPr lang="en-US" sz="2000" kern="1200" dirty="0">
                          <a:solidFill>
                            <a:srgbClr val="DDE9EC">
                              <a:lumMod val="50000"/>
                            </a:srgbClr>
                          </a:solidFill>
                          <a:latin typeface="+mn-lt"/>
                          <a:ea typeface="+mn-ea"/>
                          <a:cs typeface="+mn-cs"/>
                        </a:rPr>
                        <a:t>, Lead I</a:t>
                      </a:r>
                    </a:p>
                  </a:txBody>
                  <a:tcPr/>
                </a:tc>
                <a:extLst>
                  <a:ext uri="{0D108BD9-81ED-4DB2-BD59-A6C34878D82A}">
                    <a16:rowId xmlns:a16="http://schemas.microsoft.com/office/drawing/2014/main" xmlns="" val="10003"/>
                  </a:ext>
                </a:extLst>
              </a:tr>
              <a:tr h="370840">
                <a:tc>
                  <a:txBody>
                    <a:bodyPr/>
                    <a:lstStyle/>
                    <a:p>
                      <a:pPr marL="0" algn="l" defTabSz="1015898" rtl="0" eaLnBrk="1" latinLnBrk="0" hangingPunct="1"/>
                      <a:r>
                        <a:rPr lang="en-US" sz="2000" kern="1200" dirty="0">
                          <a:solidFill>
                            <a:srgbClr val="DDE9EC">
                              <a:lumMod val="50000"/>
                            </a:srgbClr>
                          </a:solidFill>
                          <a:latin typeface="+mn-lt"/>
                          <a:ea typeface="+mn-ea"/>
                          <a:cs typeface="+mn-cs"/>
                        </a:rPr>
                        <a:t>Inferior Surface </a:t>
                      </a:r>
                    </a:p>
                  </a:txBody>
                  <a:tcPr/>
                </a:tc>
                <a:tc>
                  <a:txBody>
                    <a:bodyPr/>
                    <a:lstStyle/>
                    <a:p>
                      <a:pPr marL="0" algn="l" defTabSz="1015898" rtl="0" eaLnBrk="1" latinLnBrk="0" hangingPunct="1"/>
                      <a:r>
                        <a:rPr lang="en-US" sz="2000" kern="1200" dirty="0" err="1">
                          <a:solidFill>
                            <a:srgbClr val="DDE9EC">
                              <a:lumMod val="50000"/>
                            </a:srgbClr>
                          </a:solidFill>
                          <a:latin typeface="+mn-lt"/>
                          <a:ea typeface="+mn-ea"/>
                          <a:cs typeface="+mn-cs"/>
                        </a:rPr>
                        <a:t>aVF</a:t>
                      </a:r>
                      <a:r>
                        <a:rPr lang="en-US" sz="2000" kern="1200" dirty="0">
                          <a:solidFill>
                            <a:srgbClr val="DDE9EC">
                              <a:lumMod val="50000"/>
                            </a:srgbClr>
                          </a:solidFill>
                          <a:latin typeface="+mn-lt"/>
                          <a:ea typeface="+mn-ea"/>
                          <a:cs typeface="+mn-cs"/>
                        </a:rPr>
                        <a:t>, Lead II, Lead III</a:t>
                      </a:r>
                    </a:p>
                  </a:txBody>
                  <a:tcPr/>
                </a:tc>
                <a:extLst>
                  <a:ext uri="{0D108BD9-81ED-4DB2-BD59-A6C34878D82A}">
                    <a16:rowId xmlns:a16="http://schemas.microsoft.com/office/drawing/2014/main" xmlns="" val="10004"/>
                  </a:ext>
                </a:extLst>
              </a:tr>
            </a:tbl>
          </a:graphicData>
        </a:graphic>
      </p:graphicFrame>
      <p:sp>
        <p:nvSpPr>
          <p:cNvPr id="6" name="Rectangle 5"/>
          <p:cNvSpPr/>
          <p:nvPr/>
        </p:nvSpPr>
        <p:spPr>
          <a:xfrm>
            <a:off x="609460" y="5405309"/>
            <a:ext cx="11777656" cy="400110"/>
          </a:xfrm>
          <a:prstGeom prst="rect">
            <a:avLst/>
          </a:prstGeom>
        </p:spPr>
        <p:txBody>
          <a:bodyPr wrap="square">
            <a:spAutoFit/>
          </a:bodyPr>
          <a:lstStyle/>
          <a:p>
            <a:r>
              <a:rPr lang="en-US" altLang="en-US" dirty="0">
                <a:solidFill>
                  <a:srgbClr val="DDE9EC">
                    <a:lumMod val="50000"/>
                  </a:srgbClr>
                </a:solidFill>
                <a:sym typeface="Wingdings"/>
              </a:rPr>
              <a:t>If a person has an </a:t>
            </a:r>
            <a:r>
              <a:rPr lang="en-US" altLang="en-US" b="1" u="sng" dirty="0">
                <a:solidFill>
                  <a:srgbClr val="DDE9EC">
                    <a:lumMod val="50000"/>
                  </a:srgbClr>
                </a:solidFill>
                <a:sym typeface="Wingdings"/>
              </a:rPr>
              <a:t>inferior</a:t>
            </a:r>
            <a:r>
              <a:rPr lang="en-US" altLang="en-US" dirty="0">
                <a:solidFill>
                  <a:srgbClr val="DDE9EC">
                    <a:lumMod val="50000"/>
                  </a:srgbClr>
                </a:solidFill>
                <a:sym typeface="Wingdings"/>
              </a:rPr>
              <a:t> wall myocardial infarction, ECG changes will be in AVF lead 2 and lead 3 </a:t>
            </a:r>
          </a:p>
        </p:txBody>
      </p:sp>
      <p:sp>
        <p:nvSpPr>
          <p:cNvPr id="8" name="TextBox 7"/>
          <p:cNvSpPr txBox="1"/>
          <p:nvPr/>
        </p:nvSpPr>
        <p:spPr>
          <a:xfrm>
            <a:off x="9728015"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9" name="Rectangle 8"/>
          <p:cNvSpPr/>
          <p:nvPr/>
        </p:nvSpPr>
        <p:spPr>
          <a:xfrm>
            <a:off x="609460" y="1596963"/>
            <a:ext cx="6092825" cy="1015663"/>
          </a:xfrm>
          <a:prstGeom prst="rect">
            <a:avLst/>
          </a:prstGeom>
        </p:spPr>
        <p:txBody>
          <a:bodyPr>
            <a:spAutoFit/>
          </a:bodyPr>
          <a:lstStyle/>
          <a:p>
            <a:r>
              <a:rPr lang="en-US" altLang="en-US" dirty="0">
                <a:solidFill>
                  <a:srgbClr val="DDE9EC">
                    <a:lumMod val="50000"/>
                  </a:srgbClr>
                </a:solidFill>
              </a:rPr>
              <a:t>Anterior surface of heart </a:t>
            </a:r>
            <a:r>
              <a:rPr lang="en-US" altLang="en-US" dirty="0">
                <a:solidFill>
                  <a:srgbClr val="DDE9EC">
                    <a:lumMod val="50000"/>
                  </a:srgbClr>
                </a:solidFill>
                <a:sym typeface="Wingdings"/>
              </a:rPr>
              <a:t> RV </a:t>
            </a:r>
          </a:p>
          <a:p>
            <a:r>
              <a:rPr lang="en-US" altLang="en-US" dirty="0">
                <a:solidFill>
                  <a:srgbClr val="DDE9EC">
                    <a:lumMod val="50000"/>
                  </a:srgbClr>
                </a:solidFill>
                <a:sym typeface="Wingdings"/>
              </a:rPr>
              <a:t>Anterolateral surface  LV </a:t>
            </a:r>
          </a:p>
          <a:p>
            <a:r>
              <a:rPr lang="en-US" altLang="en-US" dirty="0">
                <a:solidFill>
                  <a:srgbClr val="DDE9EC">
                    <a:lumMod val="50000"/>
                  </a:srgbClr>
                </a:solidFill>
                <a:sym typeface="Wingdings"/>
              </a:rPr>
              <a:t>Inferior (diaphragmatic) surface  RV &amp; LV </a:t>
            </a:r>
          </a:p>
        </p:txBody>
      </p:sp>
    </p:spTree>
    <p:extLst>
      <p:ext uri="{BB962C8B-B14F-4D97-AF65-F5344CB8AC3E}">
        <p14:creationId xmlns:p14="http://schemas.microsoft.com/office/powerpoint/2010/main" val="560591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Objectives</a:t>
            </a: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10" name="Content Placeholder 9"/>
          <p:cNvSpPr>
            <a:spLocks noGrp="1"/>
          </p:cNvSpPr>
          <p:nvPr>
            <p:ph sz="quarter" idx="1"/>
          </p:nvPr>
        </p:nvSpPr>
        <p:spPr>
          <a:xfrm>
            <a:off x="609459" y="1773706"/>
            <a:ext cx="10969943" cy="4937760"/>
          </a:xfrm>
        </p:spPr>
        <p:txBody>
          <a:bodyPr>
            <a:normAutofit/>
          </a:bodyPr>
          <a:lstStyle/>
          <a:p>
            <a:pPr marL="0" lvl="0" indent="0">
              <a:buNone/>
            </a:pPr>
            <a:r>
              <a:rPr lang="en-US" sz="2000" dirty="0" smtClean="0"/>
              <a:t>From the students’ guide:</a:t>
            </a:r>
          </a:p>
          <a:p>
            <a:pPr lvl="0"/>
            <a:r>
              <a:rPr lang="en-US" sz="2000" dirty="0" smtClean="0"/>
              <a:t>Identify </a:t>
            </a:r>
            <a:r>
              <a:rPr lang="en-US" sz="2000" dirty="0"/>
              <a:t>waves of ECG and the physiological cause of each. </a:t>
            </a:r>
          </a:p>
          <a:p>
            <a:pPr lvl="0"/>
            <a:r>
              <a:rPr lang="en-US" sz="2000" dirty="0"/>
              <a:t>Define the normal intervals and segments. </a:t>
            </a:r>
          </a:p>
          <a:p>
            <a:pPr lvl="0"/>
            <a:r>
              <a:rPr lang="en-US" sz="2000" dirty="0"/>
              <a:t>Discuss the bipolar and unipolar leads and their locations. </a:t>
            </a:r>
          </a:p>
          <a:p>
            <a:pPr lvl="0"/>
            <a:r>
              <a:rPr lang="en-US" sz="2000" dirty="0"/>
              <a:t>Discuss the bipolar limb lead and the cardiac axis (Quick method). </a:t>
            </a:r>
          </a:p>
          <a:p>
            <a:endParaRPr lang="en-US" sz="2000" dirty="0"/>
          </a:p>
        </p:txBody>
      </p:sp>
      <p:sp>
        <p:nvSpPr>
          <p:cNvPr id="11" name="Rectangle 10"/>
          <p:cNvSpPr/>
          <p:nvPr/>
        </p:nvSpPr>
        <p:spPr>
          <a:xfrm>
            <a:off x="4098274" y="647700"/>
            <a:ext cx="3992311" cy="400110"/>
          </a:xfrm>
          <a:prstGeom prst="rect">
            <a:avLst/>
          </a:prstGeom>
        </p:spPr>
        <p:txBody>
          <a:bodyPr wrap="none">
            <a:spAutoFit/>
          </a:bodyPr>
          <a:lstStyle/>
          <a:p>
            <a:r>
              <a:rPr lang="en-US" u="sng">
                <a:solidFill>
                  <a:srgbClr val="FF0000"/>
                </a:solidFill>
                <a:latin typeface="GillSansMT" charset="0"/>
              </a:rPr>
              <a:t>Study Smart: focus on mutual topics. </a:t>
            </a:r>
            <a:endParaRPr lang="en-US" u="sng">
              <a:effectLst/>
            </a:endParaRPr>
          </a:p>
        </p:txBody>
      </p:sp>
    </p:spTree>
    <p:extLst>
      <p:ext uri="{BB962C8B-B14F-4D97-AF65-F5344CB8AC3E}">
        <p14:creationId xmlns:p14="http://schemas.microsoft.com/office/powerpoint/2010/main" val="411097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Einthoven's Triangle &amp; law</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6" name="Content Placeholder 5"/>
          <p:cNvSpPr>
            <a:spLocks noGrp="1"/>
          </p:cNvSpPr>
          <p:nvPr>
            <p:ph sz="quarter" idx="1"/>
          </p:nvPr>
        </p:nvSpPr>
        <p:spPr>
          <a:xfrm>
            <a:off x="609460" y="1412776"/>
            <a:ext cx="3688810" cy="3065067"/>
          </a:xfrm>
        </p:spPr>
        <p:txBody>
          <a:bodyPr>
            <a:normAutofit/>
          </a:bodyPr>
          <a:lstStyle/>
          <a:p>
            <a:pPr marL="0" indent="0">
              <a:buNone/>
            </a:pPr>
            <a:r>
              <a:rPr lang="en-US" sz="1800" b="1" u="sng" dirty="0"/>
              <a:t>Einthoven's Triangle</a:t>
            </a:r>
            <a:r>
              <a:rPr lang="en-US" sz="1800" dirty="0"/>
              <a:t>:</a:t>
            </a:r>
          </a:p>
          <a:p>
            <a:r>
              <a:rPr lang="en-US" sz="1800" dirty="0"/>
              <a:t>is drawn around the area of the heart</a:t>
            </a:r>
          </a:p>
          <a:p>
            <a:r>
              <a:rPr lang="en-US" sz="1800" dirty="0"/>
              <a:t>The two apices at the </a:t>
            </a:r>
            <a:r>
              <a:rPr lang="en-US" sz="1800" u="sng" dirty="0"/>
              <a:t>upper</a:t>
            </a:r>
            <a:r>
              <a:rPr lang="en-US" sz="1800" dirty="0"/>
              <a:t> part of the triangle represent the points at which the two </a:t>
            </a:r>
            <a:r>
              <a:rPr lang="en-US" sz="1800" u="sng" dirty="0"/>
              <a:t>arms</a:t>
            </a:r>
            <a:r>
              <a:rPr lang="en-US" sz="1800" dirty="0"/>
              <a:t> connect electrically</a:t>
            </a:r>
          </a:p>
          <a:p>
            <a:r>
              <a:rPr lang="en-US" sz="1800" dirty="0"/>
              <a:t>The </a:t>
            </a:r>
            <a:r>
              <a:rPr lang="en-US" sz="1800" u="sng" dirty="0"/>
              <a:t>lower</a:t>
            </a:r>
            <a:r>
              <a:rPr lang="en-US" sz="1800" dirty="0"/>
              <a:t> apex is the point at which the left </a:t>
            </a:r>
            <a:r>
              <a:rPr lang="en-US" sz="1800" u="sng" dirty="0"/>
              <a:t>leg</a:t>
            </a:r>
            <a:r>
              <a:rPr lang="en-US" sz="1800" dirty="0"/>
              <a:t> connects</a:t>
            </a:r>
          </a:p>
        </p:txBody>
      </p:sp>
      <p:sp>
        <p:nvSpPr>
          <p:cNvPr id="7" name="Content Placeholder 6"/>
          <p:cNvSpPr>
            <a:spLocks noGrp="1"/>
          </p:cNvSpPr>
          <p:nvPr>
            <p:ph sz="quarter" idx="2"/>
          </p:nvPr>
        </p:nvSpPr>
        <p:spPr>
          <a:xfrm>
            <a:off x="7792009" y="1412776"/>
            <a:ext cx="3777853" cy="3586093"/>
          </a:xfrm>
        </p:spPr>
        <p:txBody>
          <a:bodyPr>
            <a:normAutofit/>
          </a:bodyPr>
          <a:lstStyle/>
          <a:p>
            <a:pPr marL="0" indent="0">
              <a:buNone/>
            </a:pPr>
            <a:r>
              <a:rPr lang="en-US" sz="1800" b="1" u="sng" dirty="0"/>
              <a:t>Einthoven’s Law</a:t>
            </a:r>
            <a:r>
              <a:rPr lang="en-US" sz="1800" dirty="0"/>
              <a:t>: </a:t>
            </a:r>
            <a:endParaRPr lang="en-US" sz="1800" b="1" u="sng" dirty="0"/>
          </a:p>
          <a:p>
            <a:r>
              <a:rPr lang="en-US" sz="1800" dirty="0"/>
              <a:t>if the electrical potential of  any two of the three bipolar limb leads are known, the third one can be determined mathematically by summing the first two (note the +</a:t>
            </a:r>
            <a:r>
              <a:rPr lang="en-US" sz="1800" dirty="0" err="1"/>
              <a:t>ve</a:t>
            </a:r>
            <a:r>
              <a:rPr lang="en-US" sz="1800" dirty="0"/>
              <a:t> and -</a:t>
            </a:r>
            <a:r>
              <a:rPr lang="en-US" sz="1800" dirty="0" err="1"/>
              <a:t>ve</a:t>
            </a:r>
            <a:r>
              <a:rPr lang="en-US" sz="1800" dirty="0"/>
              <a:t> </a:t>
            </a:r>
            <a:r>
              <a:rPr lang="en-US" sz="1800" dirty="0" smtClean="0"/>
              <a:t>signs)</a:t>
            </a:r>
            <a:endParaRPr lang="en-US" sz="1800" i="1" dirty="0"/>
          </a:p>
          <a:p>
            <a:r>
              <a:rPr lang="en-US" sz="1800" i="1" dirty="0" smtClean="0"/>
              <a:t>The </a:t>
            </a:r>
            <a:r>
              <a:rPr lang="en-US" sz="1800" i="1" dirty="0"/>
              <a:t>sum of the voltage in               Lead I + Lead III= </a:t>
            </a:r>
            <a:r>
              <a:rPr lang="en-US" sz="1800" i="1" dirty="0" smtClean="0"/>
              <a:t>Lead</a:t>
            </a:r>
          </a:p>
          <a:p>
            <a:r>
              <a:rPr lang="en-US" sz="1800" b="1" i="1" u="sng" dirty="0" smtClean="0">
                <a:effectLst>
                  <a:outerShdw blurRad="38100" dist="38100" dir="2700000" algn="tl">
                    <a:srgbClr val="000000">
                      <a:alpha val="43137"/>
                    </a:srgbClr>
                  </a:outerShdw>
                </a:effectLst>
              </a:rPr>
              <a:t>Einthoven’s </a:t>
            </a:r>
            <a:r>
              <a:rPr lang="en-US" sz="1800" dirty="0" smtClean="0">
                <a:effectLst>
                  <a:outerShdw blurRad="38100" dist="38100" dir="2700000" algn="tl">
                    <a:srgbClr val="000000">
                      <a:alpha val="43137"/>
                    </a:srgbClr>
                  </a:outerShdw>
                </a:effectLst>
              </a:rPr>
              <a:t>law:  </a:t>
            </a:r>
            <a:r>
              <a:rPr lang="en-US" altLang="en-US" sz="1800" dirty="0" smtClean="0"/>
              <a:t>E</a:t>
            </a:r>
            <a:r>
              <a:rPr lang="en-US" altLang="en-US" sz="1800" baseline="-25000" dirty="0" smtClean="0"/>
              <a:t>I</a:t>
            </a:r>
            <a:r>
              <a:rPr lang="en-US" altLang="en-US" sz="1800" dirty="0" smtClean="0"/>
              <a:t> </a:t>
            </a:r>
            <a:r>
              <a:rPr lang="en-US" altLang="en-US" sz="1800" dirty="0"/>
              <a:t>+ E</a:t>
            </a:r>
            <a:r>
              <a:rPr lang="en-US" altLang="en-US" sz="1800" baseline="-25000" dirty="0"/>
              <a:t>III</a:t>
            </a:r>
            <a:r>
              <a:rPr lang="en-US" altLang="en-US" sz="1800" dirty="0"/>
              <a:t> = E</a:t>
            </a:r>
            <a:r>
              <a:rPr lang="en-US" altLang="en-US" sz="1800" baseline="-25000" dirty="0"/>
              <a:t>II</a:t>
            </a:r>
          </a:p>
          <a:p>
            <a:pPr marL="273050" lvl="0" indent="-273050">
              <a:spcBef>
                <a:spcPct val="20000"/>
              </a:spcBef>
              <a:buClr>
                <a:srgbClr val="0BD0D9"/>
              </a:buClr>
              <a:buSzPct val="95000"/>
            </a:pPr>
            <a:endParaRPr lang="en-US" sz="1800" b="1" i="1" u="sng" dirty="0">
              <a:effectLst>
                <a:outerShdw blurRad="38100" dist="38100" dir="2700000" algn="tl">
                  <a:srgbClr val="000000">
                    <a:alpha val="43137"/>
                  </a:srgbClr>
                </a:outerShdw>
              </a:effectLst>
            </a:endParaRPr>
          </a:p>
        </p:txBody>
      </p:sp>
      <p:pic>
        <p:nvPicPr>
          <p:cNvPr id="8" name="Content Placeholder 5" descr="http://www.studentconsult.com/common/showimage.cfm?mediaISBN=0721602401&amp;FigFile=S02401-011-f006.jpg&amp;size=fullsize"/>
          <p:cNvPicPr>
            <a:picLocks noGrp="1" noChangeAspect="1" noChangeArrowheads="1"/>
          </p:cNvPicPr>
          <p:nvPr/>
        </p:nvPicPr>
        <p:blipFill rotWithShape="1">
          <a:blip r:embed="rId2" cstate="print"/>
          <a:srcRect l="12020" t="-438" r="12020" b="2996"/>
          <a:stretch/>
        </p:blipFill>
        <p:spPr bwMode="auto">
          <a:xfrm>
            <a:off x="4497191" y="1412776"/>
            <a:ext cx="3024336" cy="3246261"/>
          </a:xfrm>
          <a:prstGeom prst="rect">
            <a:avLst/>
          </a:prstGeom>
          <a:noFill/>
          <a:ln w="9525">
            <a:solidFill>
              <a:srgbClr val="002060"/>
            </a:solidFill>
            <a:miter lim="800000"/>
            <a:headEnd/>
            <a:tailEnd/>
          </a:ln>
        </p:spPr>
      </p:pic>
      <p:sp>
        <p:nvSpPr>
          <p:cNvPr id="9" name="Rectangle 4"/>
          <p:cNvSpPr>
            <a:spLocks noChangeArrowheads="1"/>
          </p:cNvSpPr>
          <p:nvPr/>
        </p:nvSpPr>
        <p:spPr bwMode="auto">
          <a:xfrm>
            <a:off x="3812984" y="4994085"/>
            <a:ext cx="7393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i="0" dirty="0">
                <a:solidFill>
                  <a:srgbClr val="FF0000"/>
                </a:solidFill>
                <a:latin typeface="+mn-lt"/>
              </a:rPr>
              <a:t>In the ECG, at any given instant, the potential of any wave in lead II is equal to the sum of the potentials in lead I and III.</a:t>
            </a:r>
          </a:p>
        </p:txBody>
      </p:sp>
      <p:sp>
        <p:nvSpPr>
          <p:cNvPr id="10" name="Rectangle 5"/>
          <p:cNvSpPr>
            <a:spLocks noChangeArrowheads="1"/>
          </p:cNvSpPr>
          <p:nvPr/>
        </p:nvSpPr>
        <p:spPr bwMode="auto">
          <a:xfrm>
            <a:off x="1352499" y="4496107"/>
            <a:ext cx="202651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endParaRPr lang="en-US" altLang="en-US" sz="2000" i="0" dirty="0">
              <a:latin typeface="+mn-lt"/>
            </a:endParaRPr>
          </a:p>
          <a:p>
            <a:pPr eaLnBrk="1" hangingPunct="1"/>
            <a:r>
              <a:rPr lang="en-US" altLang="en-US" sz="2000" i="0" dirty="0">
                <a:latin typeface="+mn-lt"/>
              </a:rPr>
              <a:t>Lead I = E</a:t>
            </a:r>
            <a:r>
              <a:rPr lang="en-US" altLang="en-US" sz="2000" i="0" baseline="-25000" dirty="0">
                <a:latin typeface="+mn-lt"/>
              </a:rPr>
              <a:t>LA</a:t>
            </a:r>
            <a:r>
              <a:rPr lang="en-US" altLang="en-US" sz="2000" i="0" dirty="0">
                <a:latin typeface="+mn-lt"/>
              </a:rPr>
              <a:t>- E</a:t>
            </a:r>
            <a:r>
              <a:rPr lang="en-US" altLang="en-US" sz="2000" i="0" baseline="-25000" dirty="0">
                <a:latin typeface="+mn-lt"/>
              </a:rPr>
              <a:t>RA</a:t>
            </a:r>
          </a:p>
          <a:p>
            <a:pPr eaLnBrk="1" hangingPunct="1"/>
            <a:r>
              <a:rPr lang="en-US" altLang="en-US" sz="2000" i="0" dirty="0">
                <a:latin typeface="+mn-lt"/>
              </a:rPr>
              <a:t>Lead II = E</a:t>
            </a:r>
            <a:r>
              <a:rPr lang="en-US" altLang="en-US" sz="2000" i="0" baseline="-25000" dirty="0">
                <a:latin typeface="+mn-lt"/>
              </a:rPr>
              <a:t>LL</a:t>
            </a:r>
            <a:r>
              <a:rPr lang="en-US" altLang="en-US" sz="2000" i="0" dirty="0">
                <a:latin typeface="+mn-lt"/>
              </a:rPr>
              <a:t>- E</a:t>
            </a:r>
            <a:r>
              <a:rPr lang="en-US" altLang="en-US" sz="2000" i="0" baseline="-25000" dirty="0">
                <a:latin typeface="+mn-lt"/>
              </a:rPr>
              <a:t>RA</a:t>
            </a:r>
            <a:r>
              <a:rPr lang="en-US" altLang="en-US" sz="2000" i="0" dirty="0">
                <a:latin typeface="+mn-lt"/>
              </a:rPr>
              <a:t> </a:t>
            </a:r>
          </a:p>
          <a:p>
            <a:pPr eaLnBrk="1" hangingPunct="1"/>
            <a:r>
              <a:rPr lang="en-US" altLang="en-US" sz="2000" i="0" dirty="0">
                <a:latin typeface="+mn-lt"/>
              </a:rPr>
              <a:t>Lead III = E</a:t>
            </a:r>
            <a:r>
              <a:rPr lang="en-US" altLang="en-US" sz="2000" i="0" baseline="-25000" dirty="0">
                <a:latin typeface="+mn-lt"/>
              </a:rPr>
              <a:t>LL</a:t>
            </a:r>
            <a:r>
              <a:rPr lang="en-US" altLang="en-US" sz="2000" i="0" dirty="0">
                <a:latin typeface="+mn-lt"/>
              </a:rPr>
              <a:t>- E</a:t>
            </a:r>
            <a:r>
              <a:rPr lang="en-US" altLang="en-US" sz="2000" i="0" baseline="-25000" dirty="0">
                <a:latin typeface="+mn-lt"/>
              </a:rPr>
              <a:t>LA</a:t>
            </a:r>
          </a:p>
        </p:txBody>
      </p:sp>
      <p:sp>
        <p:nvSpPr>
          <p:cNvPr id="2" name="Rectangle 1"/>
          <p:cNvSpPr/>
          <p:nvPr/>
        </p:nvSpPr>
        <p:spPr>
          <a:xfrm>
            <a:off x="1066558" y="4398003"/>
            <a:ext cx="2487203" cy="153883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93276" y="4417367"/>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TextBox 3"/>
          <p:cNvSpPr txBox="1"/>
          <p:nvPr/>
        </p:nvSpPr>
        <p:spPr>
          <a:xfrm>
            <a:off x="3115919" y="6382761"/>
            <a:ext cx="6537367" cy="369332"/>
          </a:xfrm>
          <a:prstGeom prst="rect">
            <a:avLst/>
          </a:prstGeom>
          <a:noFill/>
        </p:spPr>
        <p:txBody>
          <a:bodyPr wrap="none" rtlCol="0">
            <a:spAutoFit/>
          </a:bodyPr>
          <a:lstStyle/>
          <a:p>
            <a:r>
              <a:rPr lang="en-US" sz="1800" dirty="0">
                <a:solidFill>
                  <a:schemeClr val="bg1">
                    <a:lumMod val="65000"/>
                  </a:schemeClr>
                </a:solidFill>
              </a:rPr>
              <a:t>LA= Left Arm. RA= Right Arm. LL= Left Leg. E= Electrical potential  </a:t>
            </a:r>
          </a:p>
        </p:txBody>
      </p:sp>
    </p:spTree>
    <p:extLst>
      <p:ext uri="{BB962C8B-B14F-4D97-AF65-F5344CB8AC3E}">
        <p14:creationId xmlns:p14="http://schemas.microsoft.com/office/powerpoint/2010/main" val="11821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r>
              <a:rPr lang="en-US" sz="2000" b="1" dirty="0">
                <a:solidFill>
                  <a:schemeClr val="bg2">
                    <a:lumMod val="50000"/>
                  </a:schemeClr>
                </a:solidFill>
                <a:hlinkClick r:id="rId2"/>
              </a:rPr>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21</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9448" y="2270567"/>
            <a:ext cx="10969943" cy="553616"/>
          </a:xfrm>
        </p:spPr>
        <p:txBody>
          <a:bodyPr>
            <a:noAutofit/>
          </a:bodyPr>
          <a:lstStyle/>
          <a:p>
            <a:pPr marL="0" defTabSz="1015898">
              <a:defRPr/>
            </a:pPr>
            <a:r>
              <a:rPr lang="en-US" sz="2400" dirty="0">
                <a:hlinkClick r:id="rId3"/>
              </a:rPr>
              <a:t>https://www.onlineexambuilder.com/ecg/exam-137070</a:t>
            </a:r>
            <a:endParaRPr lang="en-US" sz="2400" dirty="0">
              <a:solidFill>
                <a:schemeClr val="tx2"/>
              </a:solidFill>
              <a:latin typeface="+mj-lt"/>
            </a:endParaRPr>
          </a:p>
        </p:txBody>
      </p:sp>
    </p:spTree>
    <p:extLst>
      <p:ext uri="{BB962C8B-B14F-4D97-AF65-F5344CB8AC3E}">
        <p14:creationId xmlns:p14="http://schemas.microsoft.com/office/powerpoint/2010/main" val="2835139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22</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87817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Faisal </a:t>
            </a:r>
            <a:r>
              <a:rPr lang="en-US" sz="1800" dirty="0" err="1" smtClean="0">
                <a:solidFill>
                  <a:srgbClr val="DDE9EC">
                    <a:lumMod val="75000"/>
                  </a:srgbClr>
                </a:solidFill>
              </a:rPr>
              <a:t>Alfawaz</a:t>
            </a:r>
            <a:endParaRPr lang="en-US" sz="1800" dirty="0" smtClean="0">
              <a:solidFill>
                <a:srgbClr val="DDE9EC">
                  <a:lumMod val="75000"/>
                </a:srgbClr>
              </a:solidFill>
            </a:endParaRPr>
          </a:p>
          <a:p>
            <a:pPr fontAlgn="t">
              <a:lnSpc>
                <a:spcPct val="80000"/>
              </a:lnSpc>
              <a:spcBef>
                <a:spcPct val="20000"/>
              </a:spcBef>
            </a:pPr>
            <a:r>
              <a:rPr lang="en-US" sz="1800" dirty="0">
                <a:solidFill>
                  <a:srgbClr val="DDE9EC">
                    <a:lumMod val="75000"/>
                  </a:srgbClr>
                </a:solidFill>
              </a:rPr>
              <a:t>Mohammed </a:t>
            </a:r>
            <a:r>
              <a:rPr lang="en-US" sz="1800" dirty="0" err="1">
                <a:solidFill>
                  <a:srgbClr val="DDE9EC">
                    <a:lumMod val="75000"/>
                  </a:srgbClr>
                </a:solidFill>
              </a:rPr>
              <a:t>Almutllaq</a:t>
            </a:r>
            <a:r>
              <a:rPr lang="en-US" sz="1800" dirty="0">
                <a:solidFill>
                  <a:srgbClr val="DDE9EC">
                    <a:lumMod val="75000"/>
                  </a:srgbClr>
                </a:solidFill>
              </a:rPr>
              <a:t> </a:t>
            </a:r>
          </a:p>
        </p:txBody>
      </p:sp>
      <p:sp>
        <p:nvSpPr>
          <p:cNvPr id="15" name="Rectangle 8"/>
          <p:cNvSpPr/>
          <p:nvPr/>
        </p:nvSpPr>
        <p:spPr>
          <a:xfrm>
            <a:off x="765824" y="3198579"/>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Ghadah</a:t>
            </a:r>
            <a:r>
              <a:rPr lang="en-US" sz="1800" dirty="0">
                <a:solidFill>
                  <a:srgbClr val="DDE9EC">
                    <a:lumMod val="75000"/>
                  </a:srgbClr>
                </a:solidFill>
              </a:rPr>
              <a:t> </a:t>
            </a:r>
            <a:r>
              <a:rPr lang="en-US" sz="1800" dirty="0" err="1">
                <a:solidFill>
                  <a:srgbClr val="DDE9EC">
                    <a:lumMod val="75000"/>
                  </a:srgbClr>
                </a:solidFill>
              </a:rPr>
              <a:t>Almazrou</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Sumaya</a:t>
            </a:r>
            <a:r>
              <a:rPr lang="en-US" sz="1800" dirty="0">
                <a:solidFill>
                  <a:srgbClr val="DDE9EC">
                    <a:lumMod val="75000"/>
                  </a:srgbClr>
                </a:solidFill>
              </a:rPr>
              <a:t> </a:t>
            </a:r>
            <a:r>
              <a:rPr lang="en-US" sz="1800" dirty="0" err="1">
                <a:solidFill>
                  <a:srgbClr val="DDE9EC">
                    <a:lumMod val="75000"/>
                  </a:srgbClr>
                </a:solidFill>
              </a:rPr>
              <a:t>AlGhamdi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Nouf</a:t>
            </a:r>
            <a:r>
              <a:rPr lang="en-US" sz="1800" dirty="0">
                <a:solidFill>
                  <a:srgbClr val="DDE9EC">
                    <a:lumMod val="75000"/>
                  </a:srgbClr>
                </a:solidFill>
              </a:rPr>
              <a:t> </a:t>
            </a:r>
            <a:r>
              <a:rPr lang="en-US" sz="1800" dirty="0" err="1">
                <a:solidFill>
                  <a:srgbClr val="DDE9EC">
                    <a:lumMod val="75000"/>
                  </a:srgbClr>
                </a:solidFill>
              </a:rPr>
              <a:t>Aloqaili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Lama </a:t>
            </a:r>
            <a:r>
              <a:rPr lang="en-US" sz="1800" dirty="0" err="1" smtClean="0">
                <a:solidFill>
                  <a:srgbClr val="DDE9EC">
                    <a:lumMod val="75000"/>
                  </a:srgbClr>
                </a:solidFill>
              </a:rPr>
              <a:t>Alfawzan</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Munirah</a:t>
            </a:r>
            <a:r>
              <a:rPr lang="en-US" sz="1800" dirty="0" smtClean="0">
                <a:solidFill>
                  <a:srgbClr val="DDE9EC">
                    <a:lumMod val="75000"/>
                  </a:srgbClr>
                </a:solidFill>
              </a:rPr>
              <a:t> </a:t>
            </a:r>
            <a:r>
              <a:rPr lang="en-US" sz="1800" dirty="0" err="1">
                <a:solidFill>
                  <a:srgbClr val="DDE9EC">
                    <a:lumMod val="75000"/>
                  </a:srgbClr>
                </a:solidFill>
              </a:rPr>
              <a:t>A</a:t>
            </a:r>
            <a:r>
              <a:rPr lang="en-US" sz="1800" dirty="0" err="1" smtClean="0">
                <a:solidFill>
                  <a:srgbClr val="DDE9EC">
                    <a:lumMod val="75000"/>
                  </a:srgbClr>
                </a:solidFill>
              </a:rPr>
              <a:t>ldofyan</a:t>
            </a:r>
            <a:r>
              <a:rPr lang="en-US" sz="1800" dirty="0" smtClean="0">
                <a:solidFill>
                  <a:srgbClr val="DDE9EC">
                    <a:lumMod val="75000"/>
                  </a:srgbClr>
                </a:solidFill>
              </a:rPr>
              <a:t> </a:t>
            </a:r>
          </a:p>
        </p:txBody>
      </p:sp>
    </p:spTree>
    <p:extLst>
      <p:ext uri="{BB962C8B-B14F-4D97-AF65-F5344CB8AC3E}">
        <p14:creationId xmlns:p14="http://schemas.microsoft.com/office/powerpoint/2010/main" val="2284940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Rectangle 2"/>
          <p:cNvSpPr>
            <a:spLocks noChangeArrowheads="1"/>
          </p:cNvSpPr>
          <p:nvPr/>
        </p:nvSpPr>
        <p:spPr bwMode="auto">
          <a:xfrm>
            <a:off x="549796" y="1310903"/>
            <a:ext cx="5328592" cy="4926409"/>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Font typeface="Arial" charset="0"/>
              <a:buChar char="•"/>
              <a:defRPr/>
            </a:pPr>
            <a:endParaRPr lang="en-US" i="0" dirty="0">
              <a:cs typeface="Times New Roman" pitchFamily="18" charset="0"/>
            </a:endParaRPr>
          </a:p>
          <a:p>
            <a:pPr marL="342900" indent="-342900">
              <a:spcBef>
                <a:spcPct val="20000"/>
              </a:spcBef>
              <a:buClr>
                <a:schemeClr val="tx2"/>
              </a:buClr>
              <a:buFont typeface="Arial" charset="0"/>
              <a:buChar char="•"/>
              <a:defRPr/>
            </a:pPr>
            <a:r>
              <a:rPr lang="en-US" i="0" dirty="0">
                <a:cs typeface="Times New Roman" pitchFamily="18" charset="0"/>
              </a:rPr>
              <a:t>If a recording electrode is applied on any point on the surface of the trunk, it will detect electrical waves reflecting the electrical activity in the heart. These electrical waves  may be as small as </a:t>
            </a:r>
            <a:r>
              <a:rPr lang="en-GB" altLang="en-GB" i="0" dirty="0" smtClean="0"/>
              <a:t>1 </a:t>
            </a:r>
            <a:r>
              <a:rPr lang="en-GB" altLang="en-GB" i="0" dirty="0"/>
              <a:t>mv and are amplified, recorded on ECG paper / monitor / computer and stored.</a:t>
            </a:r>
            <a:endParaRPr lang="en-US" i="0" dirty="0">
              <a:cs typeface="Times New Roman" pitchFamily="18" charset="0"/>
            </a:endParaRPr>
          </a:p>
          <a:p>
            <a:pPr marL="342900" indent="-342900">
              <a:spcBef>
                <a:spcPct val="20000"/>
              </a:spcBef>
              <a:buClr>
                <a:schemeClr val="tx2"/>
              </a:buClr>
              <a:buFont typeface="Arial" charset="0"/>
              <a:buChar char="•"/>
              <a:defRPr/>
            </a:pPr>
            <a:endParaRPr lang="en-US" i="0" dirty="0">
              <a:cs typeface="Times New Roman" pitchFamily="18" charset="0"/>
            </a:endParaRPr>
          </a:p>
          <a:p>
            <a:pPr marL="342900" indent="-342900">
              <a:spcBef>
                <a:spcPct val="20000"/>
              </a:spcBef>
              <a:buClr>
                <a:schemeClr val="tx2"/>
              </a:buClr>
              <a:buFont typeface="Arial" charset="0"/>
              <a:buChar char="•"/>
              <a:defRPr/>
            </a:pPr>
            <a:r>
              <a:rPr lang="en-US" i="0" dirty="0">
                <a:cs typeface="Times New Roman" pitchFamily="18" charset="0"/>
              </a:rPr>
              <a:t>When there are no propagating potentials, no waves are recorded and the recording needle will be on the line of  zero potential, which is called the isoelectric line.</a:t>
            </a:r>
          </a:p>
        </p:txBody>
      </p:sp>
      <p:sp>
        <p:nvSpPr>
          <p:cNvPr id="6" name="Rectangle 10"/>
          <p:cNvSpPr>
            <a:spLocks noChangeArrowheads="1"/>
          </p:cNvSpPr>
          <p:nvPr/>
        </p:nvSpPr>
        <p:spPr bwMode="auto">
          <a:xfrm>
            <a:off x="549796" y="182786"/>
            <a:ext cx="10287000" cy="1219200"/>
          </a:xfrm>
          <a:prstGeom prst="rect">
            <a:avLst/>
          </a:prstGeom>
          <a:noFill/>
          <a:ln w="9525">
            <a:noFill/>
            <a:miter lim="800000"/>
            <a:headEnd/>
            <a:tailEnd/>
          </a:ln>
          <a:effectLst/>
        </p:spPr>
        <p:txBody>
          <a:bodyPr anchor="ctr"/>
          <a:lstStyle/>
          <a:p>
            <a:pPr>
              <a:defRPr/>
            </a:pPr>
            <a:r>
              <a:rPr lang="en-GB" sz="3200" i="0" dirty="0">
                <a:solidFill>
                  <a:schemeClr val="tx2"/>
                </a:solidFill>
                <a:latin typeface="+mj-lt"/>
              </a:rPr>
              <a:t>The </a:t>
            </a:r>
            <a:r>
              <a:rPr lang="en-GB" sz="3200" i="0" dirty="0" smtClean="0">
                <a:solidFill>
                  <a:schemeClr val="tx2"/>
                </a:solidFill>
                <a:latin typeface="+mj-lt"/>
              </a:rPr>
              <a:t>Electrocardiogram </a:t>
            </a:r>
            <a:r>
              <a:rPr lang="en-GB" sz="3200" i="0" dirty="0">
                <a:solidFill>
                  <a:schemeClr val="tx2"/>
                </a:solidFill>
                <a:latin typeface="+mj-lt"/>
              </a:rPr>
              <a:t>(ECG/EKG)</a:t>
            </a:r>
          </a:p>
        </p:txBody>
      </p:sp>
      <p:sp>
        <p:nvSpPr>
          <p:cNvPr id="16" name="Text Placeholder 5"/>
          <p:cNvSpPr txBox="1">
            <a:spLocks/>
          </p:cNvSpPr>
          <p:nvPr/>
        </p:nvSpPr>
        <p:spPr>
          <a:xfrm>
            <a:off x="6468889" y="-4703524"/>
            <a:ext cx="4041775" cy="931724"/>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marL="0" indent="0" eaLnBrk="1" hangingPunct="1">
              <a:buNone/>
            </a:pPr>
            <a:endParaRPr lang="en-US" sz="2800" b="1" i="0" dirty="0">
              <a:effectLst/>
              <a:latin typeface="Calibri" pitchFamily="34" charset="0"/>
              <a:cs typeface="Calibri"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326568514"/>
              </p:ext>
            </p:extLst>
          </p:nvPr>
        </p:nvGraphicFramePr>
        <p:xfrm>
          <a:off x="6238428" y="1268760"/>
          <a:ext cx="5599694" cy="2407908"/>
        </p:xfrm>
        <a:graphic>
          <a:graphicData uri="http://schemas.openxmlformats.org/drawingml/2006/table">
            <a:tbl>
              <a:tblPr firstRow="1" bandRow="1">
                <a:tableStyleId>{F5AB1C69-6EDB-4FF4-983F-18BD219EF322}</a:tableStyleId>
              </a:tblPr>
              <a:tblGrid>
                <a:gridCol w="2799847">
                  <a:extLst>
                    <a:ext uri="{9D8B030D-6E8A-4147-A177-3AD203B41FA5}">
                      <a16:colId xmlns:a16="http://schemas.microsoft.com/office/drawing/2014/main" xmlns="" val="20000"/>
                    </a:ext>
                  </a:extLst>
                </a:gridCol>
                <a:gridCol w="2799847">
                  <a:extLst>
                    <a:ext uri="{9D8B030D-6E8A-4147-A177-3AD203B41FA5}">
                      <a16:colId xmlns:a16="http://schemas.microsoft.com/office/drawing/2014/main" xmlns="" val="20001"/>
                    </a:ext>
                  </a:extLst>
                </a:gridCol>
              </a:tblGrid>
              <a:tr h="5974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mn-lt"/>
                          <a:cs typeface="Times New Roman" panose="02020603050405020304" pitchFamily="18" charset="0"/>
                        </a:rPr>
                        <a:t>For recording an ECG, two electrodes are required.</a:t>
                      </a:r>
                    </a:p>
                    <a:p>
                      <a:pPr algn="ctr"/>
                      <a:endParaRPr lang="en-US" b="0" dirty="0">
                        <a:solidFill>
                          <a:schemeClr val="tx1"/>
                        </a:solidFill>
                        <a:latin typeface="+mn-lt"/>
                      </a:endParaRPr>
                    </a:p>
                  </a:txBody>
                  <a:tcPr/>
                </a:tc>
                <a:tc hMerge="1">
                  <a:txBody>
                    <a:bodyPr/>
                    <a:lstStyle/>
                    <a:p>
                      <a:endParaRPr lang="en-US" dirty="0"/>
                    </a:p>
                  </a:txBody>
                  <a:tcPr/>
                </a:tc>
                <a:extLst>
                  <a:ext uri="{0D108BD9-81ED-4DB2-BD59-A6C34878D82A}">
                    <a16:rowId xmlns:a16="http://schemas.microsoft.com/office/drawing/2014/main" xmlns="" val="10000"/>
                  </a:ext>
                </a:extLst>
              </a:tr>
              <a:tr h="853428">
                <a:tc>
                  <a:txBody>
                    <a:bodyPr/>
                    <a:lstStyle/>
                    <a:p>
                      <a:pPr algn="ctr"/>
                      <a:r>
                        <a:rPr lang="en-US" altLang="en-US" sz="1800" b="0" i="0" dirty="0">
                          <a:solidFill>
                            <a:schemeClr val="tx1"/>
                          </a:solidFill>
                          <a:latin typeface="+mn-lt"/>
                          <a:cs typeface="Times New Roman" panose="02020603050405020304" pitchFamily="18" charset="0"/>
                        </a:rPr>
                        <a:t>the </a:t>
                      </a:r>
                      <a:r>
                        <a:rPr lang="en-US" altLang="en-US" sz="1800" b="0" i="0" u="sng" dirty="0">
                          <a:solidFill>
                            <a:schemeClr val="tx1"/>
                          </a:solidFill>
                          <a:latin typeface="+mn-lt"/>
                          <a:cs typeface="Times New Roman" panose="02020603050405020304" pitchFamily="18" charset="0"/>
                        </a:rPr>
                        <a:t>active electrode </a:t>
                      </a:r>
                      <a:r>
                        <a:rPr lang="en-US" altLang="en-US" sz="1800" b="0" i="0" dirty="0">
                          <a:solidFill>
                            <a:schemeClr val="tx1"/>
                          </a:solidFill>
                          <a:latin typeface="+mn-lt"/>
                          <a:cs typeface="Times New Roman" panose="02020603050405020304" pitchFamily="18" charset="0"/>
                        </a:rPr>
                        <a:t>(also called searching electrode or exploring electrode) </a:t>
                      </a:r>
                      <a:endParaRPr lang="en-US" b="0" dirty="0">
                        <a:solidFill>
                          <a:schemeClr val="tx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i="0" u="sng" dirty="0">
                          <a:solidFill>
                            <a:schemeClr val="tx1"/>
                          </a:solidFill>
                          <a:latin typeface="+mn-lt"/>
                          <a:cs typeface="Times New Roman" panose="02020603050405020304" pitchFamily="18" charset="0"/>
                        </a:rPr>
                        <a:t>reference electrode </a:t>
                      </a:r>
                      <a:endParaRPr lang="en-US" b="0" u="sng" dirty="0">
                        <a:solidFill>
                          <a:schemeClr val="tx1"/>
                        </a:solidFill>
                        <a:latin typeface="+mn-lt"/>
                      </a:endParaRPr>
                    </a:p>
                  </a:txBody>
                  <a:tcPr/>
                </a:tc>
                <a:extLst>
                  <a:ext uri="{0D108BD9-81ED-4DB2-BD59-A6C34878D82A}">
                    <a16:rowId xmlns:a16="http://schemas.microsoft.com/office/drawing/2014/main" xmlns="" val="10001"/>
                  </a:ext>
                </a:extLst>
              </a:tr>
              <a:tr h="853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mn-lt"/>
                          <a:cs typeface="Times New Roman" panose="02020603050405020304" pitchFamily="18" charset="0"/>
                        </a:rPr>
                        <a:t> applied to a recoding point on the surface of the body.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mn-lt"/>
                          <a:cs typeface="Times New Roman" panose="02020603050405020304" pitchFamily="18" charset="0"/>
                        </a:rPr>
                        <a:t>serves a reference to the active electrode. </a:t>
                      </a:r>
                      <a:endParaRPr lang="en-US" altLang="en-US" sz="1800" b="0" i="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
        <p:nvSpPr>
          <p:cNvPr id="18" name="TextBox 17"/>
          <p:cNvSpPr txBox="1"/>
          <p:nvPr/>
        </p:nvSpPr>
        <p:spPr>
          <a:xfrm>
            <a:off x="9740553" y="-1158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10" name="Content Placeholder 12"/>
          <p:cNvGraphicFramePr>
            <a:graphicFrameLocks noGrp="1"/>
          </p:cNvGraphicFramePr>
          <p:nvPr>
            <p:ph sz="quarter" idx="4294967295"/>
            <p:extLst>
              <p:ext uri="{D42A27DB-BD31-4B8C-83A1-F6EECF244321}">
                <p14:modId xmlns:p14="http://schemas.microsoft.com/office/powerpoint/2010/main" val="1328925990"/>
              </p:ext>
            </p:extLst>
          </p:nvPr>
        </p:nvGraphicFramePr>
        <p:xfrm>
          <a:off x="6395651" y="3446058"/>
          <a:ext cx="5383212"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6238428" y="3726975"/>
            <a:ext cx="5599694" cy="251033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262480" y="3769295"/>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14" name="Text Placeholder 9"/>
          <p:cNvSpPr txBox="1">
            <a:spLocks/>
          </p:cNvSpPr>
          <p:nvPr/>
        </p:nvSpPr>
        <p:spPr>
          <a:xfrm>
            <a:off x="6279456" y="4313183"/>
            <a:ext cx="5387630" cy="685800"/>
          </a:xfrm>
          <a:prstGeom prst="rect">
            <a:avLst/>
          </a:prstGeom>
        </p:spPr>
        <p:txBody>
          <a:bodyPr>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42900" indent="-342900" defTabSz="914400">
              <a:buFont typeface="Arial" panose="020B0604020202020204" pitchFamily="34" charset="0"/>
              <a:buChar char="•"/>
            </a:pPr>
            <a:r>
              <a:rPr lang="en-US" sz="2200" dirty="0"/>
              <a:t>Practical use of the ECG</a:t>
            </a:r>
          </a:p>
        </p:txBody>
      </p:sp>
    </p:spTree>
    <p:extLst>
      <p:ext uri="{BB962C8B-B14F-4D97-AF65-F5344CB8AC3E}">
        <p14:creationId xmlns:p14="http://schemas.microsoft.com/office/powerpoint/2010/main" val="12354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nodePh="1">
                                  <p:stCondLst>
                                    <p:cond delay="0"/>
                                  </p:stCondLst>
                                  <p:endCondLst>
                                    <p:cond evt="begin" delay="0">
                                      <p:tn val="13"/>
                                    </p:cond>
                                  </p:end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linds(horizontal)">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416" y="1512377"/>
            <a:ext cx="6773860" cy="236004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Rectangle 2"/>
          <p:cNvSpPr>
            <a:spLocks noChangeArrowheads="1"/>
          </p:cNvSpPr>
          <p:nvPr/>
        </p:nvSpPr>
        <p:spPr bwMode="auto">
          <a:xfrm>
            <a:off x="577416" y="62096"/>
            <a:ext cx="11269325" cy="1524000"/>
          </a:xfrm>
          <a:prstGeom prst="rect">
            <a:avLst/>
          </a:prstGeom>
          <a:noFill/>
          <a:ln w="9525">
            <a:noFill/>
            <a:miter lim="800000"/>
            <a:headEnd/>
            <a:tailEnd/>
          </a:ln>
          <a:effectLst/>
        </p:spPr>
        <p:txBody>
          <a:bodyPr anchor="ctr"/>
          <a:lstStyle/>
          <a:p>
            <a:pPr>
              <a:defRPr/>
            </a:pPr>
            <a:r>
              <a:rPr lang="en-GB" sz="3200" i="0" dirty="0">
                <a:solidFill>
                  <a:schemeClr val="tx2"/>
                </a:solidFill>
                <a:latin typeface="+mj-lt"/>
              </a:rPr>
              <a:t>The </a:t>
            </a:r>
            <a:r>
              <a:rPr lang="en-GB" sz="3200" dirty="0">
                <a:solidFill>
                  <a:schemeClr val="tx2"/>
                </a:solidFill>
                <a:latin typeface="+mj-lt"/>
              </a:rPr>
              <a:t>A</a:t>
            </a:r>
            <a:r>
              <a:rPr lang="en-GB" sz="3200" i="0" dirty="0">
                <a:solidFill>
                  <a:schemeClr val="tx2"/>
                </a:solidFill>
                <a:latin typeface="+mj-lt"/>
              </a:rPr>
              <a:t>ctive and </a:t>
            </a:r>
            <a:r>
              <a:rPr lang="en-GB" sz="3200" dirty="0">
                <a:solidFill>
                  <a:schemeClr val="tx2"/>
                </a:solidFill>
                <a:latin typeface="+mj-lt"/>
              </a:rPr>
              <a:t>R</a:t>
            </a:r>
            <a:r>
              <a:rPr lang="en-GB" sz="3200" i="0" dirty="0">
                <a:solidFill>
                  <a:schemeClr val="tx2"/>
                </a:solidFill>
                <a:latin typeface="+mj-lt"/>
              </a:rPr>
              <a:t>eference </a:t>
            </a:r>
            <a:r>
              <a:rPr lang="en-GB" sz="3200" dirty="0">
                <a:solidFill>
                  <a:schemeClr val="tx2"/>
                </a:solidFill>
                <a:latin typeface="+mj-lt"/>
              </a:rPr>
              <a:t>E</a:t>
            </a:r>
            <a:r>
              <a:rPr lang="en-GB" sz="3200" i="0" dirty="0">
                <a:solidFill>
                  <a:schemeClr val="tx2"/>
                </a:solidFill>
                <a:latin typeface="+mj-lt"/>
              </a:rPr>
              <a:t>lectrodes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73" y="1400374"/>
            <a:ext cx="3960440" cy="4794396"/>
          </a:xfrm>
          <a:prstGeom prst="rect">
            <a:avLst/>
          </a:prstGeom>
          <a:scene3d>
            <a:camera prst="orthographicFront"/>
            <a:lightRig rig="threePt" dir="t"/>
          </a:scene3d>
          <a:sp3d>
            <a:bevelT/>
            <a:bevelB/>
          </a:sp3d>
        </p:spPr>
      </p:pic>
      <p:sp>
        <p:nvSpPr>
          <p:cNvPr id="8" name="Rectangle 7"/>
          <p:cNvSpPr/>
          <p:nvPr/>
        </p:nvSpPr>
        <p:spPr>
          <a:xfrm>
            <a:off x="577416" y="3995546"/>
            <a:ext cx="6597116" cy="2062103"/>
          </a:xfrm>
          <a:prstGeom prst="rect">
            <a:avLst/>
          </a:prstGeom>
        </p:spPr>
        <p:txBody>
          <a:bodyPr wrap="square">
            <a:spAutoFit/>
          </a:bodyPr>
          <a:lstStyle/>
          <a:p>
            <a:pPr algn="just"/>
            <a:r>
              <a:rPr lang="ar-SA" altLang="en-US" sz="1600" dirty="0">
                <a:solidFill>
                  <a:schemeClr val="bg1">
                    <a:lumMod val="65000"/>
                  </a:schemeClr>
                </a:solidFill>
              </a:rPr>
              <a:t>شرح الرسمة:</a:t>
            </a:r>
            <a:endParaRPr lang="en-US" altLang="en-US" sz="1600" dirty="0">
              <a:solidFill>
                <a:schemeClr val="bg1">
                  <a:lumMod val="65000"/>
                </a:schemeClr>
              </a:solidFill>
            </a:endParaRPr>
          </a:p>
          <a:p>
            <a:pPr algn="just"/>
            <a:r>
              <a:rPr lang="en-US" altLang="en-US" sz="1600" dirty="0">
                <a:solidFill>
                  <a:schemeClr val="bg1">
                    <a:lumMod val="65000"/>
                  </a:schemeClr>
                </a:solidFill>
              </a:rPr>
              <a:t>Active electrode is attached to positive end of galvanometer. Reference electrode attached to negative end of galvanometer </a:t>
            </a:r>
          </a:p>
          <a:p>
            <a:pPr algn="just"/>
            <a:endParaRPr lang="en-US" altLang="en-US" sz="1600" dirty="0">
              <a:solidFill>
                <a:schemeClr val="bg1">
                  <a:lumMod val="65000"/>
                </a:schemeClr>
              </a:solidFill>
            </a:endParaRPr>
          </a:p>
          <a:p>
            <a:pPr algn="just"/>
            <a:r>
              <a:rPr lang="en-US" altLang="en-US" sz="1600" dirty="0">
                <a:solidFill>
                  <a:schemeClr val="bg1">
                    <a:lumMod val="65000"/>
                  </a:schemeClr>
                </a:solidFill>
              </a:rPr>
              <a:t>(A/B) Depolarization ( intracellular +)  is propagating towards Active Electrode </a:t>
            </a:r>
            <a:r>
              <a:rPr lang="en-US" altLang="en-US" sz="1600" dirty="0">
                <a:solidFill>
                  <a:schemeClr val="bg1">
                    <a:lumMod val="65000"/>
                  </a:schemeClr>
                </a:solidFill>
                <a:sym typeface="Wingdings"/>
              </a:rPr>
              <a:t> positive wave ( above isoelectric line ) </a:t>
            </a:r>
          </a:p>
          <a:p>
            <a:pPr algn="just"/>
            <a:r>
              <a:rPr lang="en-US" altLang="en-US" sz="1600" dirty="0">
                <a:solidFill>
                  <a:schemeClr val="bg1">
                    <a:lumMod val="65000"/>
                  </a:schemeClr>
                </a:solidFill>
                <a:sym typeface="Wingdings"/>
              </a:rPr>
              <a:t>C/D Repolarization ( intracellular - ) propagating towards active electrode  negative wave </a:t>
            </a:r>
            <a:endParaRPr lang="en-US" altLang="en-US" sz="1600" dirty="0">
              <a:solidFill>
                <a:schemeClr val="bg1">
                  <a:lumMod val="65000"/>
                </a:schemeClr>
              </a:solidFill>
            </a:endParaRPr>
          </a:p>
        </p:txBody>
      </p:sp>
      <p:sp>
        <p:nvSpPr>
          <p:cNvPr id="9" name="Rectangle 8"/>
          <p:cNvSpPr/>
          <p:nvPr/>
        </p:nvSpPr>
        <p:spPr>
          <a:xfrm>
            <a:off x="577416" y="1701929"/>
            <a:ext cx="6597116" cy="1809726"/>
          </a:xfrm>
          <a:prstGeom prst="rect">
            <a:avLst/>
          </a:prstGeom>
        </p:spPr>
        <p:txBody>
          <a:bodyPr wrap="square">
            <a:spAutoFit/>
          </a:bodyPr>
          <a:lstStyle/>
          <a:p>
            <a:pPr marL="342900" indent="-342900" algn="just">
              <a:spcBef>
                <a:spcPct val="20000"/>
              </a:spcBef>
              <a:buClr>
                <a:schemeClr val="tx2"/>
              </a:buClr>
              <a:buFont typeface="Arial" charset="0"/>
              <a:buChar char="•"/>
              <a:defRPr/>
            </a:pPr>
            <a:r>
              <a:rPr lang="en-US" sz="1800" dirty="0">
                <a:cs typeface="Times New Roman" pitchFamily="18" charset="0"/>
              </a:rPr>
              <a:t>A positive wave is recorded when depolarization is propagating towards the electrode or when repolarization is propagating away from the electrode.  </a:t>
            </a:r>
          </a:p>
          <a:p>
            <a:pPr marL="342900" indent="-342900" algn="just">
              <a:spcBef>
                <a:spcPct val="20000"/>
              </a:spcBef>
              <a:buClr>
                <a:schemeClr val="tx2"/>
              </a:buClr>
              <a:buFont typeface="Arial" charset="0"/>
              <a:buChar char="•"/>
              <a:defRPr/>
            </a:pPr>
            <a:r>
              <a:rPr lang="en-US" sz="1800" dirty="0">
                <a:cs typeface="Times New Roman" pitchFamily="18" charset="0"/>
              </a:rPr>
              <a:t>A negative wave is recorded when depolarization is propagating away from the electrode or when repolarization is propagating towards the electrode.  </a:t>
            </a:r>
          </a:p>
        </p:txBody>
      </p:sp>
      <p:sp>
        <p:nvSpPr>
          <p:cNvPr id="11" name="TextBox 10"/>
          <p:cNvSpPr txBox="1"/>
          <p:nvPr/>
        </p:nvSpPr>
        <p:spPr>
          <a:xfrm>
            <a:off x="9718796"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85525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Normal Electrocardiogram (ECG)</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548413" y="1566863"/>
            <a:ext cx="6626119" cy="1133872"/>
          </a:xfrm>
        </p:spPr>
        <p:txBody>
          <a:bodyPr/>
          <a:lstStyle/>
          <a:p>
            <a:pPr algn="just"/>
            <a:r>
              <a:rPr lang="en-US" sz="1800" u="sng" dirty="0"/>
              <a:t>The Electrocardiogram (ECG) </a:t>
            </a:r>
            <a:r>
              <a:rPr lang="en-US" sz="1800" dirty="0"/>
              <a:t>is a recording of the electrical activity of the heart</a:t>
            </a:r>
          </a:p>
          <a:p>
            <a:pPr algn="just"/>
            <a:endParaRPr lang="en-US" sz="1800" dirty="0"/>
          </a:p>
        </p:txBody>
      </p:sp>
      <p:graphicFrame>
        <p:nvGraphicFramePr>
          <p:cNvPr id="5" name="Diagram 4"/>
          <p:cNvGraphicFramePr/>
          <p:nvPr>
            <p:extLst>
              <p:ext uri="{D42A27DB-BD31-4B8C-83A1-F6EECF244321}">
                <p14:modId xmlns:p14="http://schemas.microsoft.com/office/powerpoint/2010/main" val="404838136"/>
              </p:ext>
            </p:extLst>
          </p:nvPr>
        </p:nvGraphicFramePr>
        <p:xfrm>
          <a:off x="749053" y="2285444"/>
          <a:ext cx="6425479" cy="3428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48413" y="4758967"/>
            <a:ext cx="6626119" cy="2054409"/>
          </a:xfrm>
          <a:prstGeom prst="rect">
            <a:avLst/>
          </a:prstGeom>
        </p:spPr>
        <p:txBody>
          <a:bodyPr wrap="square">
            <a:spAutoFit/>
          </a:bodyPr>
          <a:lstStyle/>
          <a:p>
            <a:pPr marL="304770" indent="-304770" algn="just">
              <a:spcBef>
                <a:spcPts val="667"/>
              </a:spcBef>
              <a:buClr>
                <a:schemeClr val="accent1"/>
              </a:buClr>
              <a:buSzPct val="76000"/>
              <a:buFont typeface="Wingdings 3"/>
              <a:buChar char=""/>
            </a:pPr>
            <a:r>
              <a:rPr lang="en-US" sz="1800" dirty="0"/>
              <a:t>The electrical potentials generated by these currents can be recorded from electrodes placed on the skin opposite the heart</a:t>
            </a:r>
          </a:p>
          <a:p>
            <a:pPr marL="304770" indent="-304770" algn="just">
              <a:spcBef>
                <a:spcPts val="667"/>
              </a:spcBef>
              <a:buClr>
                <a:schemeClr val="accent1"/>
              </a:buClr>
              <a:buSzPct val="76000"/>
              <a:buFont typeface="Wingdings 3"/>
              <a:buChar char=""/>
            </a:pPr>
            <a:r>
              <a:rPr lang="en-US" altLang="en-US" sz="1800" dirty="0"/>
              <a:t>This is possible as the body tissues function as electrical conductors because they contain electrolytes. </a:t>
            </a:r>
          </a:p>
          <a:p>
            <a:pPr marL="304770" indent="-304770" algn="just">
              <a:spcBef>
                <a:spcPts val="667"/>
              </a:spcBef>
              <a:buClr>
                <a:schemeClr val="accent1"/>
              </a:buClr>
              <a:buSzPct val="76000"/>
              <a:buFont typeface="Wingdings 3"/>
              <a:buChar char=""/>
            </a:pPr>
            <a:endParaRPr lang="en-US" sz="1800" dirty="0"/>
          </a:p>
          <a:p>
            <a:pPr algn="just">
              <a:spcBef>
                <a:spcPts val="667"/>
              </a:spcBef>
              <a:buClr>
                <a:schemeClr val="accent1"/>
              </a:buClr>
              <a:buSzPct val="76000"/>
            </a:pPr>
            <a:endParaRPr lang="en-US" sz="1800" dirty="0">
              <a:solidFill>
                <a:schemeClr val="bg1">
                  <a:lumMod val="50000"/>
                </a:schemeClr>
              </a:solidFill>
            </a:endParaRPr>
          </a:p>
        </p:txBody>
      </p:sp>
      <p:sp>
        <p:nvSpPr>
          <p:cNvPr id="8" name="Rectangle 7"/>
          <p:cNvSpPr/>
          <p:nvPr/>
        </p:nvSpPr>
        <p:spPr>
          <a:xfrm>
            <a:off x="1590026" y="6383556"/>
            <a:ext cx="10990957" cy="338554"/>
          </a:xfrm>
          <a:prstGeom prst="rect">
            <a:avLst/>
          </a:prstGeom>
        </p:spPr>
        <p:txBody>
          <a:bodyPr wrap="square">
            <a:spAutoFit/>
          </a:bodyPr>
          <a:lstStyle/>
          <a:p>
            <a:pPr>
              <a:spcBef>
                <a:spcPts val="667"/>
              </a:spcBef>
              <a:buClr>
                <a:schemeClr val="accent1"/>
              </a:buClr>
              <a:buSzPct val="76000"/>
            </a:pPr>
            <a:r>
              <a:rPr lang="en-US" sz="1600" dirty="0">
                <a:solidFill>
                  <a:schemeClr val="bg1">
                    <a:lumMod val="50000"/>
                  </a:schemeClr>
                </a:solidFill>
              </a:rPr>
              <a:t>The electrical waves start from the base of the heart (SA node) then move to AV node and spread to </a:t>
            </a:r>
            <a:r>
              <a:rPr lang="en-US" sz="1600">
                <a:solidFill>
                  <a:schemeClr val="bg1">
                    <a:lumMod val="50000"/>
                  </a:schemeClr>
                </a:solidFill>
              </a:rPr>
              <a:t>the </a:t>
            </a:r>
            <a:r>
              <a:rPr lang="en-US" sz="1600" smtClean="0">
                <a:solidFill>
                  <a:schemeClr val="bg1">
                    <a:lumMod val="50000"/>
                  </a:schemeClr>
                </a:solidFill>
              </a:rPr>
              <a:t>apex. </a:t>
            </a:r>
            <a:endParaRPr lang="en-US" sz="1600" dirty="0">
              <a:solidFill>
                <a:schemeClr val="bg1">
                  <a:lumMod val="50000"/>
                </a:schemeClr>
              </a:solidFill>
            </a:endParaRPr>
          </a:p>
        </p:txBody>
      </p:sp>
      <p:sp>
        <p:nvSpPr>
          <p:cNvPr id="9" name="Text Placeholder 8"/>
          <p:cNvSpPr txBox="1">
            <a:spLocks/>
          </p:cNvSpPr>
          <p:nvPr/>
        </p:nvSpPr>
        <p:spPr>
          <a:xfrm>
            <a:off x="7497503" y="1566863"/>
            <a:ext cx="5086301" cy="68580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42900" indent="-342900" defTabSz="914400">
              <a:buFont typeface="Arial" panose="020B0604020202020204" pitchFamily="34" charset="0"/>
              <a:buChar char="•"/>
            </a:pPr>
            <a:r>
              <a:rPr lang="en-US" sz="1800"/>
              <a:t>Methods for Recording Electrocardiograms</a:t>
            </a:r>
            <a:endParaRPr lang="en-US" sz="1800" dirty="0"/>
          </a:p>
        </p:txBody>
      </p:sp>
      <p:graphicFrame>
        <p:nvGraphicFramePr>
          <p:cNvPr id="11" name="Content Placeholder 4"/>
          <p:cNvGraphicFramePr>
            <a:graphicFrameLocks/>
          </p:cNvGraphicFramePr>
          <p:nvPr>
            <p:extLst>
              <p:ext uri="{D42A27DB-BD31-4B8C-83A1-F6EECF244321}">
                <p14:modId xmlns:p14="http://schemas.microsoft.com/office/powerpoint/2010/main" val="2077505596"/>
              </p:ext>
            </p:extLst>
          </p:nvPr>
        </p:nvGraphicFramePr>
        <p:xfrm>
          <a:off x="7266033" y="2224824"/>
          <a:ext cx="5124772" cy="3463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11" descr="http://www.mortonmedical.co.uk/images/Seca_CT8000i_ECG_Machine_Interpretive.jpg"/>
          <p:cNvPicPr>
            <a:picLocks noGrp="1" noChangeAspect="1" noChangeArrowheads="1"/>
          </p:cNvPicPr>
          <p:nvPr/>
        </p:nvPicPr>
        <p:blipFill>
          <a:blip r:embed="rId12" cstate="print"/>
          <a:srcRect/>
          <a:stretch>
            <a:fillRect/>
          </a:stretch>
        </p:blipFill>
        <p:spPr bwMode="auto">
          <a:xfrm>
            <a:off x="7555978" y="4022455"/>
            <a:ext cx="1872208" cy="1871306"/>
          </a:xfrm>
          <a:prstGeom prst="ellipse">
            <a:avLst/>
          </a:prstGeom>
          <a:ln>
            <a:noFill/>
          </a:ln>
          <a:effectLst>
            <a:softEdge rad="112500"/>
          </a:effectLst>
        </p:spPr>
      </p:pic>
      <p:pic>
        <p:nvPicPr>
          <p:cNvPr id="13" name="Picture 12" descr="http://www.firstaidwarehouse.co.uk/pic/280x280/10/63/seca_ct110_cardioconcept_pc_based_ecg_1063.jpg"/>
          <p:cNvPicPr>
            <a:picLocks noGrp="1" noChangeAspect="1" noChangeArrowheads="1"/>
          </p:cNvPicPr>
          <p:nvPr/>
        </p:nvPicPr>
        <p:blipFill>
          <a:blip r:embed="rId13" cstate="print"/>
          <a:srcRect t="14286" b="16326"/>
          <a:stretch>
            <a:fillRect/>
          </a:stretch>
        </p:blipFill>
        <p:spPr bwMode="auto">
          <a:xfrm>
            <a:off x="7523658" y="2045675"/>
            <a:ext cx="1887388" cy="1828322"/>
          </a:xfrm>
          <a:prstGeom prst="ellipse">
            <a:avLst/>
          </a:prstGeom>
          <a:ln>
            <a:noFill/>
          </a:ln>
          <a:effectLst>
            <a:softEdge rad="112500"/>
          </a:effectLst>
        </p:spPr>
      </p:pic>
      <p:cxnSp>
        <p:nvCxnSpPr>
          <p:cNvPr id="15" name="Straight Connector 14"/>
          <p:cNvCxnSpPr/>
          <p:nvPr/>
        </p:nvCxnSpPr>
        <p:spPr>
          <a:xfrm>
            <a:off x="7318548" y="1622382"/>
            <a:ext cx="0" cy="43268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955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Normal Electrocardiogram (ECG)</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Rectangle 4"/>
          <p:cNvSpPr/>
          <p:nvPr/>
        </p:nvSpPr>
        <p:spPr>
          <a:xfrm>
            <a:off x="753191" y="1607602"/>
            <a:ext cx="5153164" cy="2695610"/>
          </a:xfrm>
          <a:prstGeom prst="rect">
            <a:avLst/>
          </a:prstGeom>
        </p:spPr>
        <p:txBody>
          <a:bodyPr wrap="square">
            <a:spAutoFit/>
          </a:bodyPr>
          <a:lstStyle/>
          <a:p>
            <a:pPr marL="304770" indent="-304770">
              <a:spcBef>
                <a:spcPts val="667"/>
              </a:spcBef>
              <a:buClr>
                <a:schemeClr val="accent1"/>
              </a:buClr>
              <a:buSzPct val="76000"/>
              <a:buFont typeface="Wingdings 3"/>
              <a:buChar char=""/>
            </a:pPr>
            <a:r>
              <a:rPr lang="en-US" sz="1800" dirty="0"/>
              <a:t>The </a:t>
            </a:r>
            <a:r>
              <a:rPr lang="en-US" sz="1800" u="sng" dirty="0"/>
              <a:t>vertical</a:t>
            </a:r>
            <a:r>
              <a:rPr lang="en-US" sz="1800" dirty="0"/>
              <a:t> calibration lines:  Voltage(millivolt)</a:t>
            </a:r>
          </a:p>
          <a:p>
            <a:pPr marL="304770" indent="-304770">
              <a:spcBef>
                <a:spcPts val="667"/>
              </a:spcBef>
              <a:buClr>
                <a:schemeClr val="accent1"/>
              </a:buClr>
              <a:buSzPct val="76000"/>
              <a:buFont typeface="Wingdings 3"/>
              <a:buChar char=""/>
            </a:pPr>
            <a:r>
              <a:rPr lang="en-US" sz="1600" dirty="0">
                <a:cs typeface="Calibri" pitchFamily="34" charset="0"/>
              </a:rPr>
              <a:t>1 small square in the vertical calibration = 1 mm = </a:t>
            </a:r>
            <a:r>
              <a:rPr lang="en-US" sz="1600" dirty="0">
                <a:solidFill>
                  <a:schemeClr val="accent4">
                    <a:lumMod val="75000"/>
                  </a:schemeClr>
                </a:solidFill>
                <a:cs typeface="Calibri" pitchFamily="34" charset="0"/>
              </a:rPr>
              <a:t>0.1 mv.</a:t>
            </a:r>
          </a:p>
          <a:p>
            <a:pPr marL="304770" indent="-304770">
              <a:spcBef>
                <a:spcPts val="667"/>
              </a:spcBef>
              <a:buClr>
                <a:schemeClr val="accent1"/>
              </a:buClr>
              <a:buSzPct val="76000"/>
              <a:buFont typeface="Wingdings 3"/>
              <a:buChar char=""/>
            </a:pPr>
            <a:r>
              <a:rPr lang="en-US" sz="1800" dirty="0"/>
              <a:t>5 small lines (large square) = </a:t>
            </a:r>
            <a:r>
              <a:rPr lang="en-US" sz="1800" dirty="0">
                <a:solidFill>
                  <a:schemeClr val="accent4">
                    <a:lumMod val="75000"/>
                  </a:schemeClr>
                </a:solidFill>
              </a:rPr>
              <a:t>0.5 mV </a:t>
            </a:r>
            <a:r>
              <a:rPr lang="en-US" sz="1100" dirty="0">
                <a:solidFill>
                  <a:schemeClr val="bg1">
                    <a:lumMod val="50000"/>
                  </a:schemeClr>
                </a:solidFill>
              </a:rPr>
              <a:t>(</a:t>
            </a:r>
            <a:r>
              <a:rPr lang="en-US" sz="1100" b="1" u="sng" dirty="0">
                <a:solidFill>
                  <a:schemeClr val="bg1">
                    <a:lumMod val="50000"/>
                  </a:schemeClr>
                </a:solidFill>
              </a:rPr>
              <a:t>IN MALES’ SLIDES </a:t>
            </a:r>
            <a:r>
              <a:rPr lang="en-US" sz="1100" dirty="0">
                <a:solidFill>
                  <a:schemeClr val="bg1">
                    <a:lumMod val="50000"/>
                  </a:schemeClr>
                </a:solidFill>
              </a:rPr>
              <a:t>) </a:t>
            </a:r>
            <a:r>
              <a:rPr lang="en-US" sz="1800" dirty="0">
                <a:solidFill>
                  <a:schemeClr val="accent4">
                    <a:lumMod val="75000"/>
                  </a:schemeClr>
                </a:solidFill>
              </a:rPr>
              <a:t>1mV </a:t>
            </a:r>
            <a:r>
              <a:rPr lang="en-US" sz="1050" dirty="0">
                <a:solidFill>
                  <a:schemeClr val="bg1">
                    <a:lumMod val="50000"/>
                  </a:schemeClr>
                </a:solidFill>
              </a:rPr>
              <a:t>(</a:t>
            </a:r>
            <a:r>
              <a:rPr lang="en-US" sz="1050" b="1" u="sng" dirty="0">
                <a:solidFill>
                  <a:schemeClr val="bg1">
                    <a:lumMod val="50000"/>
                  </a:schemeClr>
                </a:solidFill>
              </a:rPr>
              <a:t>IN FEMALES’ SLIDES ) </a:t>
            </a:r>
            <a:endParaRPr lang="en-US" sz="1800" b="1" u="sng" dirty="0">
              <a:solidFill>
                <a:schemeClr val="bg1">
                  <a:lumMod val="50000"/>
                </a:schemeClr>
              </a:solidFill>
            </a:endParaRPr>
          </a:p>
          <a:p>
            <a:pPr marL="304770" indent="-304770">
              <a:spcBef>
                <a:spcPts val="667"/>
              </a:spcBef>
              <a:buClr>
                <a:schemeClr val="accent1"/>
              </a:buClr>
              <a:buSzPct val="76000"/>
              <a:buFont typeface="Wingdings 3"/>
              <a:buChar char=""/>
            </a:pPr>
            <a:endParaRPr lang="en-US" sz="1800" dirty="0">
              <a:solidFill>
                <a:schemeClr val="accent4">
                  <a:lumMod val="75000"/>
                </a:schemeClr>
              </a:solidFill>
            </a:endParaRPr>
          </a:p>
          <a:p>
            <a:pPr marL="304770" indent="-304770">
              <a:spcBef>
                <a:spcPts val="667"/>
              </a:spcBef>
              <a:buClr>
                <a:schemeClr val="accent1"/>
              </a:buClr>
              <a:buSzPct val="76000"/>
              <a:buFont typeface="Wingdings 3"/>
              <a:buChar char=""/>
            </a:pPr>
            <a:endParaRPr lang="ar-SA" sz="1800" dirty="0">
              <a:solidFill>
                <a:schemeClr val="accent4">
                  <a:lumMod val="75000"/>
                </a:schemeClr>
              </a:solidFill>
            </a:endParaRPr>
          </a:p>
          <a:p>
            <a:pPr marL="304770" indent="-304770">
              <a:spcBef>
                <a:spcPts val="667"/>
              </a:spcBef>
              <a:buClr>
                <a:schemeClr val="accent1"/>
              </a:buClr>
              <a:buSzPct val="76000"/>
              <a:buFont typeface="Wingdings 3"/>
              <a:buChar char=""/>
            </a:pPr>
            <a:endParaRPr lang="en-US" sz="1800" dirty="0"/>
          </a:p>
        </p:txBody>
      </p:sp>
      <p:pic>
        <p:nvPicPr>
          <p:cNvPr id="6" name="Picture 5" descr="http://www.studentconsult.com/common/showimage.cfm?mediaISBN=0721602401&amp;FigFile=S02401-011-f001.jpg&amp;size=fullsize"/>
          <p:cNvPicPr>
            <a:picLocks noGrp="1" noChangeAspect="1" noChangeArrowheads="1"/>
          </p:cNvPicPr>
          <p:nvPr/>
        </p:nvPicPr>
        <p:blipFill rotWithShape="1">
          <a:blip r:embed="rId2" cstate="print"/>
          <a:srcRect l="19098" t="7695" r="18624" b="14045"/>
          <a:stretch/>
        </p:blipFill>
        <p:spPr bwMode="auto">
          <a:xfrm>
            <a:off x="6310436" y="1453080"/>
            <a:ext cx="5268967" cy="2094304"/>
          </a:xfrm>
          <a:prstGeom prst="rect">
            <a:avLst/>
          </a:prstGeom>
          <a:noFill/>
          <a:ln w="9525">
            <a:noFill/>
            <a:miter lim="800000"/>
            <a:headEnd/>
            <a:tailEnd/>
          </a:ln>
        </p:spPr>
      </p:pic>
      <p:sp>
        <p:nvSpPr>
          <p:cNvPr id="7" name="Rectangle 6"/>
          <p:cNvSpPr/>
          <p:nvPr/>
        </p:nvSpPr>
        <p:spPr>
          <a:xfrm>
            <a:off x="753191" y="3767464"/>
            <a:ext cx="5661950" cy="2113399"/>
          </a:xfrm>
          <a:prstGeom prst="rect">
            <a:avLst/>
          </a:prstGeom>
        </p:spPr>
        <p:txBody>
          <a:bodyPr wrap="square">
            <a:spAutoFit/>
          </a:bodyPr>
          <a:lstStyle/>
          <a:p>
            <a:pPr marL="304770" indent="-304770">
              <a:spcBef>
                <a:spcPts val="667"/>
              </a:spcBef>
              <a:buClr>
                <a:schemeClr val="accent1"/>
              </a:buClr>
              <a:buSzPct val="76000"/>
              <a:buFont typeface="Wingdings 3"/>
              <a:buChar char=""/>
            </a:pPr>
            <a:r>
              <a:rPr lang="en-US" sz="1800" dirty="0"/>
              <a:t>The </a:t>
            </a:r>
            <a:r>
              <a:rPr lang="en-US" sz="1800" u="sng" dirty="0"/>
              <a:t>horizontal</a:t>
            </a:r>
            <a:r>
              <a:rPr lang="en-US" sz="1800" dirty="0"/>
              <a:t> calibration lines: Time (seconds)</a:t>
            </a:r>
          </a:p>
          <a:p>
            <a:pPr marL="304770" indent="-304770">
              <a:spcBef>
                <a:spcPts val="667"/>
              </a:spcBef>
              <a:buClr>
                <a:schemeClr val="accent1"/>
              </a:buClr>
              <a:buSzPct val="76000"/>
              <a:buFont typeface="Wingdings 3"/>
              <a:buChar char=""/>
            </a:pPr>
            <a:r>
              <a:rPr lang="en-US" sz="1800" dirty="0"/>
              <a:t>1 inch(25 small lines) = </a:t>
            </a:r>
            <a:r>
              <a:rPr lang="en-US" sz="1800" dirty="0">
                <a:solidFill>
                  <a:schemeClr val="accent4">
                    <a:lumMod val="75000"/>
                  </a:schemeClr>
                </a:solidFill>
              </a:rPr>
              <a:t>1 second</a:t>
            </a:r>
          </a:p>
          <a:p>
            <a:pPr marL="304770" indent="-304770">
              <a:spcBef>
                <a:spcPts val="667"/>
              </a:spcBef>
              <a:buClr>
                <a:schemeClr val="accent1"/>
              </a:buClr>
              <a:buSzPct val="76000"/>
              <a:buFont typeface="Wingdings 3"/>
              <a:buChar char=""/>
            </a:pPr>
            <a:r>
              <a:rPr lang="en-US" sz="1800" dirty="0"/>
              <a:t>Each inch is divided by 5 dark vertical lines </a:t>
            </a:r>
          </a:p>
          <a:p>
            <a:pPr marL="304770" indent="-304770">
              <a:spcBef>
                <a:spcPts val="667"/>
              </a:spcBef>
              <a:buClr>
                <a:schemeClr val="accent1"/>
              </a:buClr>
              <a:buSzPct val="76000"/>
              <a:buFont typeface="Wingdings 3"/>
              <a:buChar char=""/>
            </a:pPr>
            <a:r>
              <a:rPr lang="en-US" sz="1800" dirty="0"/>
              <a:t>The interval between the dark lines (large squares 5mm)= </a:t>
            </a:r>
            <a:r>
              <a:rPr lang="en-US" sz="1800" dirty="0">
                <a:solidFill>
                  <a:schemeClr val="accent4">
                    <a:lumMod val="75000"/>
                  </a:schemeClr>
                </a:solidFill>
              </a:rPr>
              <a:t>0.2 second</a:t>
            </a:r>
          </a:p>
          <a:p>
            <a:pPr marL="304770" indent="-304770">
              <a:spcBef>
                <a:spcPts val="667"/>
              </a:spcBef>
              <a:buClr>
                <a:schemeClr val="accent1"/>
              </a:buClr>
              <a:buSzPct val="76000"/>
              <a:buFont typeface="Wingdings 3"/>
              <a:buChar char=""/>
            </a:pPr>
            <a:r>
              <a:rPr lang="en-US" sz="1800" dirty="0"/>
              <a:t>thin line (small squares 1mm)= </a:t>
            </a:r>
            <a:r>
              <a:rPr lang="en-US" sz="1800" dirty="0">
                <a:solidFill>
                  <a:schemeClr val="accent4">
                    <a:lumMod val="75000"/>
                  </a:schemeClr>
                </a:solidFill>
              </a:rPr>
              <a:t>0.04 second</a:t>
            </a:r>
          </a:p>
        </p:txBody>
      </p:sp>
      <p:cxnSp>
        <p:nvCxnSpPr>
          <p:cNvPr id="12" name="Curved Connector 11"/>
          <p:cNvCxnSpPr>
            <a:endCxn id="6" idx="1"/>
          </p:cNvCxnSpPr>
          <p:nvPr/>
        </p:nvCxnSpPr>
        <p:spPr>
          <a:xfrm flipV="1">
            <a:off x="4710248" y="2500232"/>
            <a:ext cx="1600188" cy="327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56058" y="6356350"/>
            <a:ext cx="3862339" cy="369332"/>
          </a:xfrm>
          <a:prstGeom prst="rect">
            <a:avLst/>
          </a:prstGeom>
          <a:noFill/>
        </p:spPr>
        <p:txBody>
          <a:bodyPr wrap="none" rtlCol="0">
            <a:spAutoFit/>
          </a:bodyPr>
          <a:lstStyle/>
          <a:p>
            <a:r>
              <a:rPr lang="en-US" sz="1800" dirty="0">
                <a:solidFill>
                  <a:schemeClr val="bg1">
                    <a:lumMod val="65000"/>
                  </a:schemeClr>
                </a:solidFill>
              </a:rPr>
              <a:t>5 small lines (squares) = 1 large square </a:t>
            </a:r>
          </a:p>
        </p:txBody>
      </p:sp>
      <p:pic>
        <p:nvPicPr>
          <p:cNvPr id="10" name="Picture 4" descr="Image result for voltage calibration of the E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36" y="3766886"/>
            <a:ext cx="5268967" cy="2282226"/>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cxnSp>
        <p:nvCxnSpPr>
          <p:cNvPr id="14" name="Curved Connector 13"/>
          <p:cNvCxnSpPr/>
          <p:nvPr/>
        </p:nvCxnSpPr>
        <p:spPr>
          <a:xfrm flipV="1">
            <a:off x="5318397" y="3304533"/>
            <a:ext cx="3212219" cy="133035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7436" y="1340768"/>
            <a:ext cx="5304968" cy="227402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7436" y="3735307"/>
            <a:ext cx="5304967" cy="231380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60499" y="5711586"/>
            <a:ext cx="2061904" cy="338554"/>
          </a:xfrm>
          <a:prstGeom prst="rect">
            <a:avLst/>
          </a:prstGeom>
          <a:noFill/>
        </p:spPr>
        <p:txBody>
          <a:bodyPr wrap="square" rtlCol="0">
            <a:spAutoFit/>
          </a:bodyPr>
          <a:lstStyle/>
          <a:p>
            <a:r>
              <a:rPr lang="en-US" sz="1600" dirty="0">
                <a:solidFill>
                  <a:schemeClr val="bg1">
                    <a:lumMod val="50000"/>
                  </a:schemeClr>
                </a:solidFill>
              </a:rPr>
              <a:t>Because 1 / 25 = 0.04</a:t>
            </a:r>
          </a:p>
        </p:txBody>
      </p:sp>
    </p:spTree>
    <p:extLst>
      <p:ext uri="{BB962C8B-B14F-4D97-AF65-F5344CB8AC3E}">
        <p14:creationId xmlns:p14="http://schemas.microsoft.com/office/powerpoint/2010/main" val="233113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The Normal Electrocardiogram(ECG)</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11" name="Rectangle 10"/>
          <p:cNvSpPr/>
          <p:nvPr/>
        </p:nvSpPr>
        <p:spPr>
          <a:xfrm>
            <a:off x="1629916" y="5427221"/>
            <a:ext cx="9937104" cy="369332"/>
          </a:xfrm>
          <a:prstGeom prst="rect">
            <a:avLst/>
          </a:prstGeom>
        </p:spPr>
        <p:txBody>
          <a:bodyPr wrap="square">
            <a:spAutoFit/>
          </a:bodyPr>
          <a:lstStyle/>
          <a:p>
            <a:endParaRPr lang="en-US" sz="1800" dirty="0"/>
          </a:p>
        </p:txBody>
      </p:sp>
      <p:sp>
        <p:nvSpPr>
          <p:cNvPr id="10" name="Text Box 2"/>
          <p:cNvSpPr txBox="1">
            <a:spLocks noChangeArrowheads="1"/>
          </p:cNvSpPr>
          <p:nvPr/>
        </p:nvSpPr>
        <p:spPr bwMode="auto">
          <a:xfrm>
            <a:off x="-5673573" y="6225566"/>
            <a:ext cx="125660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57150" indent="-342900" eaLnBrk="1" hangingPunct="1">
              <a:buFont typeface="Wingdings" pitchFamily="2" charset="2"/>
              <a:buChar char="q"/>
            </a:pPr>
            <a:endParaRPr lang="en-US" sz="2100" b="1" i="0" dirty="0">
              <a:solidFill>
                <a:srgbClr val="66FF66"/>
              </a:solidFill>
              <a:latin typeface="Calibri" pitchFamily="34" charset="0"/>
              <a:cs typeface="Calibri" pitchFamily="34" charset="0"/>
            </a:endParaRPr>
          </a:p>
          <a:p>
            <a:endParaRPr lang="en-US" altLang="en-US" sz="2400" dirty="0"/>
          </a:p>
          <a:p>
            <a:endParaRPr lang="en-US" altLang="en-US" sz="2400" dirty="0"/>
          </a:p>
          <a:p>
            <a:pPr marL="57150" indent="-342900" eaLnBrk="1" hangingPunct="1">
              <a:buFont typeface="Wingdings" pitchFamily="2" charset="2"/>
              <a:buChar char="q"/>
            </a:pPr>
            <a:endParaRPr lang="en-US" sz="2100" b="1" i="0" dirty="0">
              <a:solidFill>
                <a:srgbClr val="FF99CC"/>
              </a:solidFill>
              <a:latin typeface="Calibri" pitchFamily="34"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2394514"/>
              </p:ext>
            </p:extLst>
          </p:nvPr>
        </p:nvGraphicFramePr>
        <p:xfrm>
          <a:off x="609460" y="1451695"/>
          <a:ext cx="7927821" cy="4632960"/>
        </p:xfrm>
        <a:graphic>
          <a:graphicData uri="http://schemas.openxmlformats.org/drawingml/2006/table">
            <a:tbl>
              <a:tblPr firstRow="1" bandRow="1">
                <a:tableStyleId>{5C22544A-7EE6-4342-B048-85BDC9FD1C3A}</a:tableStyleId>
              </a:tblPr>
              <a:tblGrid>
                <a:gridCol w="1475310">
                  <a:extLst>
                    <a:ext uri="{9D8B030D-6E8A-4147-A177-3AD203B41FA5}">
                      <a16:colId xmlns:a16="http://schemas.microsoft.com/office/drawing/2014/main" xmlns="" val="20000"/>
                    </a:ext>
                  </a:extLst>
                </a:gridCol>
                <a:gridCol w="1896827">
                  <a:extLst>
                    <a:ext uri="{9D8B030D-6E8A-4147-A177-3AD203B41FA5}">
                      <a16:colId xmlns:a16="http://schemas.microsoft.com/office/drawing/2014/main" xmlns="" val="20001"/>
                    </a:ext>
                  </a:extLst>
                </a:gridCol>
                <a:gridCol w="1736705">
                  <a:extLst>
                    <a:ext uri="{9D8B030D-6E8A-4147-A177-3AD203B41FA5}">
                      <a16:colId xmlns:a16="http://schemas.microsoft.com/office/drawing/2014/main" xmlns="" val="20002"/>
                    </a:ext>
                  </a:extLst>
                </a:gridCol>
                <a:gridCol w="2818979">
                  <a:extLst>
                    <a:ext uri="{9D8B030D-6E8A-4147-A177-3AD203B41FA5}">
                      <a16:colId xmlns:a16="http://schemas.microsoft.com/office/drawing/2014/main" xmlns="" val="20003"/>
                    </a:ext>
                  </a:extLst>
                </a:gridCol>
              </a:tblGrid>
              <a:tr h="370840">
                <a:tc>
                  <a:txBody>
                    <a:bodyPr/>
                    <a:lstStyle/>
                    <a:p>
                      <a:pPr algn="ctr"/>
                      <a:r>
                        <a:rPr lang="en-US" sz="1600" b="0" dirty="0">
                          <a:latin typeface="+mn-lt"/>
                        </a:rPr>
                        <a:t>1-Wave </a:t>
                      </a:r>
                    </a:p>
                  </a:txBody>
                  <a:tcPr/>
                </a:tc>
                <a:tc>
                  <a:txBody>
                    <a:bodyPr/>
                    <a:lstStyle/>
                    <a:p>
                      <a:pPr algn="ctr"/>
                      <a:r>
                        <a:rPr lang="en-US" sz="1600" b="0" dirty="0">
                          <a:latin typeface="+mn-lt"/>
                        </a:rPr>
                        <a:t>Caused by (represents)</a:t>
                      </a:r>
                    </a:p>
                  </a:txBody>
                  <a:tcPr/>
                </a:tc>
                <a:tc>
                  <a:txBody>
                    <a:bodyPr/>
                    <a:lstStyle/>
                    <a:p>
                      <a:pPr algn="ctr"/>
                      <a:r>
                        <a:rPr lang="en-US" sz="1600" b="0" dirty="0">
                          <a:latin typeface="+mn-lt"/>
                        </a:rPr>
                        <a:t>How To Know it’s</a:t>
                      </a:r>
                      <a:r>
                        <a:rPr lang="en-US" sz="1600" b="0" baseline="0" dirty="0">
                          <a:latin typeface="+mn-lt"/>
                        </a:rPr>
                        <a:t> Normal</a:t>
                      </a:r>
                      <a:endParaRPr lang="en-US" sz="1600" b="0" dirty="0">
                        <a:latin typeface="+mn-lt"/>
                      </a:endParaRPr>
                    </a:p>
                  </a:txBody>
                  <a:tcPr/>
                </a:tc>
                <a:tc>
                  <a:txBody>
                    <a:bodyPr/>
                    <a:lstStyle/>
                    <a:p>
                      <a:pPr algn="ctr"/>
                      <a:r>
                        <a:rPr lang="en-US" sz="1600" b="0" dirty="0">
                          <a:latin typeface="+mn-lt"/>
                        </a:rPr>
                        <a:t>Notes </a:t>
                      </a:r>
                    </a:p>
                  </a:txBody>
                  <a:tcPr/>
                </a:tc>
                <a:extLst>
                  <a:ext uri="{0D108BD9-81ED-4DB2-BD59-A6C34878D82A}">
                    <a16:rowId xmlns:a16="http://schemas.microsoft.com/office/drawing/2014/main" xmlns="" val="10000"/>
                  </a:ext>
                </a:extLst>
              </a:tr>
              <a:tr h="370840">
                <a:tc>
                  <a:txBody>
                    <a:bodyPr/>
                    <a:lstStyle/>
                    <a:p>
                      <a:r>
                        <a:rPr lang="en-US" sz="1600" b="0" dirty="0">
                          <a:latin typeface="+mn-lt"/>
                        </a:rPr>
                        <a:t>P wave</a:t>
                      </a:r>
                    </a:p>
                  </a:txBody>
                  <a:tcPr/>
                </a:tc>
                <a:tc>
                  <a:txBody>
                    <a:bodyPr/>
                    <a:lstStyle/>
                    <a:p>
                      <a:r>
                        <a:rPr lang="en-US" sz="1600" b="0" dirty="0">
                          <a:latin typeface="+mn-lt"/>
                        </a:rPr>
                        <a:t>atrial </a:t>
                      </a:r>
                      <a:r>
                        <a:rPr lang="en-US" sz="1600" b="0" dirty="0" smtClean="0">
                          <a:latin typeface="+mn-lt"/>
                        </a:rPr>
                        <a:t>depolarization</a:t>
                      </a:r>
                    </a:p>
                    <a:p>
                      <a:r>
                        <a:rPr kumimoji="0" lang="en-US" sz="1600" b="0" kern="1200" dirty="0" smtClean="0">
                          <a:solidFill>
                            <a:schemeClr val="bg1">
                              <a:lumMod val="50000"/>
                            </a:schemeClr>
                          </a:solidFill>
                          <a:latin typeface="+mn-lt"/>
                          <a:ea typeface="+mn-ea"/>
                          <a:cs typeface="+mn-cs"/>
                        </a:rPr>
                        <a:t>It is a small positive deflection caused by </a:t>
                      </a:r>
                      <a:r>
                        <a:rPr kumimoji="0" lang="en-US" sz="1600" b="0" kern="1200" dirty="0" err="1" smtClean="0">
                          <a:solidFill>
                            <a:schemeClr val="bg1">
                              <a:lumMod val="50000"/>
                            </a:schemeClr>
                          </a:solidFill>
                          <a:latin typeface="+mn-lt"/>
                          <a:ea typeface="+mn-ea"/>
                          <a:cs typeface="+mn-cs"/>
                        </a:rPr>
                        <a:t>systoli</a:t>
                      </a:r>
                      <a:r>
                        <a:rPr kumimoji="0" lang="en-US" sz="1600" b="0" kern="1200" dirty="0" smtClean="0">
                          <a:solidFill>
                            <a:schemeClr val="bg1">
                              <a:lumMod val="50000"/>
                            </a:schemeClr>
                          </a:solidFill>
                          <a:latin typeface="+mn-lt"/>
                          <a:ea typeface="+mn-ea"/>
                          <a:cs typeface="+mn-cs"/>
                        </a:rPr>
                        <a:t> or contraction of atria.</a:t>
                      </a:r>
                      <a:endParaRPr kumimoji="0" lang="en-US" sz="1600" b="0" kern="1200" dirty="0">
                        <a:solidFill>
                          <a:schemeClr val="bg1">
                            <a:lumMod val="50000"/>
                          </a:schemeClr>
                        </a:solidFill>
                        <a:latin typeface="+mn-lt"/>
                        <a:ea typeface="+mn-ea"/>
                        <a:cs typeface="+mn-cs"/>
                      </a:endParaRPr>
                    </a:p>
                  </a:txBody>
                  <a:tcPr/>
                </a:tc>
                <a:tc>
                  <a:txBody>
                    <a:bodyPr/>
                    <a:lstStyle/>
                    <a:p>
                      <a:pPr lvl="0">
                        <a:lnSpc>
                          <a:spcPct val="90000"/>
                        </a:lnSpc>
                      </a:pPr>
                      <a:r>
                        <a:rPr lang="en-US" sz="1600" b="0" dirty="0">
                          <a:solidFill>
                            <a:schemeClr val="tx1"/>
                          </a:solidFill>
                          <a:latin typeface="+mn-lt"/>
                          <a:cs typeface="Calibri" pitchFamily="34" charset="0"/>
                        </a:rPr>
                        <a:t>Amplitude</a:t>
                      </a:r>
                      <a:r>
                        <a:rPr lang="en-US" sz="1600" b="0" baseline="0" dirty="0">
                          <a:solidFill>
                            <a:schemeClr val="tx1"/>
                          </a:solidFill>
                          <a:latin typeface="+mn-lt"/>
                          <a:cs typeface="Calibri" pitchFamily="34" charset="0"/>
                        </a:rPr>
                        <a:t> </a:t>
                      </a:r>
                      <a:r>
                        <a:rPr lang="en-US" sz="1600" b="0" u="sng" dirty="0">
                          <a:solidFill>
                            <a:schemeClr val="tx1"/>
                          </a:solidFill>
                          <a:latin typeface="+mn-lt"/>
                          <a:cs typeface="Calibri" pitchFamily="34" charset="0"/>
                        </a:rPr>
                        <a:t>&lt;</a:t>
                      </a:r>
                      <a:r>
                        <a:rPr lang="en-US" sz="1600" b="0" dirty="0">
                          <a:solidFill>
                            <a:schemeClr val="tx1"/>
                          </a:solidFill>
                          <a:latin typeface="+mn-lt"/>
                          <a:cs typeface="Calibri" pitchFamily="34" charset="0"/>
                        </a:rPr>
                        <a:t> </a:t>
                      </a:r>
                      <a:r>
                        <a:rPr lang="en-US" sz="1600" b="0" dirty="0">
                          <a:solidFill>
                            <a:schemeClr val="accent4">
                              <a:lumMod val="75000"/>
                            </a:schemeClr>
                          </a:solidFill>
                          <a:latin typeface="+mn-lt"/>
                          <a:cs typeface="Calibri" pitchFamily="34" charset="0"/>
                        </a:rPr>
                        <a:t>2.5 mm</a:t>
                      </a:r>
                    </a:p>
                    <a:p>
                      <a:pPr lvl="0">
                        <a:lnSpc>
                          <a:spcPct val="90000"/>
                        </a:lnSpc>
                      </a:pPr>
                      <a:r>
                        <a:rPr lang="en-US" sz="1600" b="0" dirty="0">
                          <a:solidFill>
                            <a:schemeClr val="tx1"/>
                          </a:solidFill>
                          <a:latin typeface="+mn-lt"/>
                          <a:cs typeface="Calibri" pitchFamily="34" charset="0"/>
                        </a:rPr>
                        <a:t>Duration</a:t>
                      </a:r>
                      <a:r>
                        <a:rPr lang="en-US" sz="1600" b="0" baseline="0" dirty="0">
                          <a:solidFill>
                            <a:schemeClr val="tx1"/>
                          </a:solidFill>
                          <a:latin typeface="+mn-lt"/>
                          <a:cs typeface="Calibri" pitchFamily="34" charset="0"/>
                        </a:rPr>
                        <a:t> </a:t>
                      </a:r>
                      <a:r>
                        <a:rPr lang="en-US" sz="1600" b="0" u="sng" dirty="0">
                          <a:solidFill>
                            <a:schemeClr val="tx1"/>
                          </a:solidFill>
                          <a:latin typeface="+mn-lt"/>
                          <a:cs typeface="Calibri" pitchFamily="34" charset="0"/>
                        </a:rPr>
                        <a:t>&lt;</a:t>
                      </a:r>
                      <a:r>
                        <a:rPr lang="en-US" sz="1600" b="0" dirty="0">
                          <a:solidFill>
                            <a:schemeClr val="tx1"/>
                          </a:solidFill>
                          <a:latin typeface="+mn-lt"/>
                          <a:cs typeface="Calibri" pitchFamily="34" charset="0"/>
                        </a:rPr>
                        <a:t> </a:t>
                      </a:r>
                      <a:r>
                        <a:rPr lang="en-US" sz="1600" b="0" dirty="0">
                          <a:solidFill>
                            <a:schemeClr val="accent4">
                              <a:lumMod val="75000"/>
                            </a:schemeClr>
                          </a:solidFill>
                          <a:latin typeface="+mn-lt"/>
                          <a:cs typeface="Calibri" pitchFamily="34" charset="0"/>
                        </a:rPr>
                        <a:t>0.12 sec</a:t>
                      </a:r>
                    </a:p>
                    <a:p>
                      <a:pPr lvl="2">
                        <a:lnSpc>
                          <a:spcPct val="90000"/>
                        </a:lnSpc>
                      </a:pPr>
                      <a:endParaRPr lang="en-US" sz="1600" b="0" dirty="0">
                        <a:solidFill>
                          <a:srgbClr val="A954AB"/>
                        </a:solidFill>
                        <a:latin typeface="+mn-lt"/>
                        <a:cs typeface="Calibri" pitchFamily="34" charset="0"/>
                      </a:endParaRPr>
                    </a:p>
                    <a:p>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 </a:t>
                      </a:r>
                      <a:r>
                        <a:rPr lang="en-US" sz="1600" b="0" dirty="0">
                          <a:solidFill>
                            <a:schemeClr val="bg1">
                              <a:lumMod val="50000"/>
                            </a:schemeClr>
                          </a:solidFill>
                          <a:latin typeface="+mn-lt"/>
                        </a:rPr>
                        <a:t>Why is it small? Because the atria's walls is </a:t>
                      </a:r>
                      <a:r>
                        <a:rPr lang="en-US" sz="1600" b="0" u="sng" dirty="0">
                          <a:solidFill>
                            <a:schemeClr val="bg1">
                              <a:lumMod val="50000"/>
                            </a:schemeClr>
                          </a:solidFill>
                          <a:latin typeface="+mn-lt"/>
                        </a:rPr>
                        <a:t>thinner</a:t>
                      </a:r>
                      <a:r>
                        <a:rPr lang="en-US" sz="1600" b="0" dirty="0">
                          <a:solidFill>
                            <a:schemeClr val="bg1">
                              <a:lumMod val="50000"/>
                            </a:schemeClr>
                          </a:solidFill>
                          <a:latin typeface="+mn-lt"/>
                        </a:rPr>
                        <a:t> and its contraction is </a:t>
                      </a:r>
                      <a:r>
                        <a:rPr lang="en-US" sz="1600" b="0" u="sng" dirty="0">
                          <a:solidFill>
                            <a:schemeClr val="bg1">
                              <a:lumMod val="50000"/>
                            </a:schemeClr>
                          </a:solidFill>
                          <a:latin typeface="+mn-lt"/>
                        </a:rPr>
                        <a:t>weaker</a:t>
                      </a:r>
                      <a:r>
                        <a:rPr lang="en-US" sz="1600" b="0" dirty="0">
                          <a:solidFill>
                            <a:schemeClr val="bg1">
                              <a:lumMod val="50000"/>
                            </a:schemeClr>
                          </a:solidFill>
                          <a:latin typeface="+mn-lt"/>
                        </a:rPr>
                        <a:t> than the ventricles  </a:t>
                      </a:r>
                    </a:p>
                    <a:p>
                      <a:endParaRPr lang="en-US" sz="1600" b="0" dirty="0">
                        <a:latin typeface="+mn-lt"/>
                      </a:endParaRPr>
                    </a:p>
                  </a:txBody>
                  <a:tcPr/>
                </a:tc>
                <a:extLst>
                  <a:ext uri="{0D108BD9-81ED-4DB2-BD59-A6C34878D82A}">
                    <a16:rowId xmlns:a16="http://schemas.microsoft.com/office/drawing/2014/main" xmlns="" val="10001"/>
                  </a:ext>
                </a:extLst>
              </a:tr>
              <a:tr h="370840">
                <a:tc>
                  <a:txBody>
                    <a:bodyPr/>
                    <a:lstStyle/>
                    <a:p>
                      <a:r>
                        <a:rPr lang="en-US" sz="1600" b="0" dirty="0">
                          <a:latin typeface="+mn-lt"/>
                        </a:rPr>
                        <a:t>QRS complex</a:t>
                      </a:r>
                    </a:p>
                  </a:txBody>
                  <a:tcPr/>
                </a:tc>
                <a:tc>
                  <a:txBody>
                    <a:bodyPr/>
                    <a:lstStyle/>
                    <a:p>
                      <a:r>
                        <a:rPr lang="en-US" sz="1600" b="0" dirty="0">
                          <a:latin typeface="+mn-lt"/>
                        </a:rPr>
                        <a:t>depolarization of the </a:t>
                      </a:r>
                      <a:r>
                        <a:rPr lang="en-US" sz="1600" b="0" dirty="0" smtClean="0">
                          <a:latin typeface="+mn-lt"/>
                        </a:rPr>
                        <a:t>ventricles</a:t>
                      </a:r>
                    </a:p>
                  </a:txBody>
                  <a:tcPr/>
                </a:tc>
                <a:tc>
                  <a:txBody>
                    <a:bodyPr/>
                    <a:lstStyle/>
                    <a:p>
                      <a:endParaRPr kumimoji="0" lang="en-US" sz="1600" b="0" kern="1200" dirty="0">
                        <a:solidFill>
                          <a:schemeClr val="accent4">
                            <a:lumMod val="75000"/>
                          </a:schemeClr>
                        </a:solidFill>
                        <a:latin typeface="+mn-lt"/>
                        <a:ea typeface="+mn-ea"/>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lumMod val="50000"/>
                            </a:schemeClr>
                          </a:solidFill>
                          <a:latin typeface="+mn-lt"/>
                        </a:rPr>
                        <a:t>(ventricular contraction/systole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C00000"/>
                          </a:solidFill>
                          <a:latin typeface="+mn-lt"/>
                        </a:rPr>
                        <a:t>Where’s the atrial repolarization? It’s </a:t>
                      </a:r>
                      <a:r>
                        <a:rPr lang="en-US" sz="1600" b="0" u="sng" dirty="0">
                          <a:solidFill>
                            <a:srgbClr val="C00000"/>
                          </a:solidFill>
                          <a:latin typeface="+mn-lt"/>
                        </a:rPr>
                        <a:t>hidden</a:t>
                      </a:r>
                      <a:r>
                        <a:rPr lang="en-US" sz="1600" b="0" dirty="0">
                          <a:solidFill>
                            <a:srgbClr val="C00000"/>
                          </a:solidFill>
                          <a:latin typeface="+mn-lt"/>
                        </a:rPr>
                        <a:t> and masked by the QRS complex.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bg1">
                            <a:lumMod val="50000"/>
                          </a:schemeClr>
                        </a:solidFill>
                        <a:latin typeface="+mn-lt"/>
                      </a:endParaRPr>
                    </a:p>
                    <a:p>
                      <a:endParaRPr lang="en-US" sz="1600" b="0" dirty="0">
                        <a:latin typeface="+mn-lt"/>
                      </a:endParaRPr>
                    </a:p>
                  </a:txBody>
                  <a:tcPr/>
                </a:tc>
                <a:extLst>
                  <a:ext uri="{0D108BD9-81ED-4DB2-BD59-A6C34878D82A}">
                    <a16:rowId xmlns:a16="http://schemas.microsoft.com/office/drawing/2014/main" xmlns="" val="10002"/>
                  </a:ext>
                </a:extLst>
              </a:tr>
              <a:tr h="627668">
                <a:tc>
                  <a:txBody>
                    <a:bodyPr/>
                    <a:lstStyle/>
                    <a:p>
                      <a:r>
                        <a:rPr lang="en-US" sz="1600" b="0" dirty="0">
                          <a:latin typeface="+mn-lt"/>
                        </a:rPr>
                        <a:t>T wave</a:t>
                      </a:r>
                    </a:p>
                  </a:txBody>
                  <a:tcPr/>
                </a:tc>
                <a:tc>
                  <a:txBody>
                    <a:bodyPr/>
                    <a:lstStyle/>
                    <a:p>
                      <a:r>
                        <a:rPr lang="en-US" sz="1600" b="0" dirty="0">
                          <a:latin typeface="+mn-lt"/>
                        </a:rPr>
                        <a:t>repolarization of the ventricles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cs typeface="Calibri" pitchFamily="34" charset="0"/>
                        </a:rPr>
                        <a:t>Polarity of P wave = polarity of T wave</a:t>
                      </a:r>
                    </a:p>
                    <a:p>
                      <a:endParaRPr lang="en-US" sz="1600" b="0" dirty="0">
                        <a:latin typeface="+mn-lt"/>
                      </a:endParaRPr>
                    </a:p>
                  </a:txBody>
                  <a:tcPr/>
                </a:tc>
                <a:tc>
                  <a:txBody>
                    <a:bodyPr/>
                    <a:lstStyle/>
                    <a:p>
                      <a:endParaRPr kumimoji="0" lang="en-US" sz="1600" b="0" kern="1200" dirty="0">
                        <a:solidFill>
                          <a:schemeClr val="bg1">
                            <a:lumMod val="50000"/>
                          </a:schemeClr>
                        </a:solidFill>
                        <a:latin typeface="+mn-lt"/>
                        <a:ea typeface="+mn-ea"/>
                        <a:cs typeface="+mn-cs"/>
                      </a:endParaRPr>
                    </a:p>
                  </a:txBody>
                  <a:tcPr/>
                </a:tc>
                <a:extLst>
                  <a:ext uri="{0D108BD9-81ED-4DB2-BD59-A6C34878D82A}">
                    <a16:rowId xmlns:a16="http://schemas.microsoft.com/office/drawing/2014/main" xmlns="" val="10003"/>
                  </a:ext>
                </a:extLst>
              </a:tr>
            </a:tbl>
          </a:graphicData>
        </a:graphic>
      </p:graphicFrame>
      <p:sp>
        <p:nvSpPr>
          <p:cNvPr id="15" name="TextBox 14"/>
          <p:cNvSpPr txBox="1"/>
          <p:nvPr/>
        </p:nvSpPr>
        <p:spPr>
          <a:xfrm>
            <a:off x="8663762" y="1505388"/>
            <a:ext cx="3119282" cy="1200329"/>
          </a:xfrm>
          <a:prstGeom prst="rect">
            <a:avLst/>
          </a:prstGeom>
          <a:noFill/>
        </p:spPr>
        <p:txBody>
          <a:bodyPr wrap="square" rtlCol="0">
            <a:spAutoFit/>
          </a:bodyPr>
          <a:lstStyle/>
          <a:p>
            <a:r>
              <a:rPr lang="en-US" sz="1800" dirty="0"/>
              <a:t>1- Waves (voltage + time)</a:t>
            </a:r>
          </a:p>
          <a:p>
            <a:r>
              <a:rPr lang="en-US" sz="1800" dirty="0"/>
              <a:t>2- Intervals (time only)</a:t>
            </a:r>
          </a:p>
          <a:p>
            <a:r>
              <a:rPr lang="en-US" sz="1800" dirty="0" smtClean="0"/>
              <a:t>3- Segments </a:t>
            </a:r>
            <a:r>
              <a:rPr lang="en-US" sz="1800" dirty="0"/>
              <a:t>(part of an interval</a:t>
            </a:r>
            <a:r>
              <a:rPr lang="en-US" sz="1800" dirty="0" smtClean="0"/>
              <a:t>)</a:t>
            </a:r>
            <a:endParaRPr lang="en-US" sz="1800" dirty="0"/>
          </a:p>
        </p:txBody>
      </p:sp>
      <p:sp>
        <p:nvSpPr>
          <p:cNvPr id="8" name="Rectangle 7"/>
          <p:cNvSpPr/>
          <p:nvPr/>
        </p:nvSpPr>
        <p:spPr>
          <a:xfrm>
            <a:off x="8663762" y="2974300"/>
            <a:ext cx="3119282" cy="3046988"/>
          </a:xfrm>
          <a:prstGeom prst="rect">
            <a:avLst/>
          </a:prstGeom>
        </p:spPr>
        <p:txBody>
          <a:bodyPr wrap="square">
            <a:spAutoFit/>
          </a:bodyPr>
          <a:lstStyle/>
          <a:p>
            <a:pPr algn="just"/>
            <a:r>
              <a:rPr lang="en-US" altLang="en-US" sz="1600" dirty="0">
                <a:solidFill>
                  <a:schemeClr val="bg1">
                    <a:lumMod val="65000"/>
                  </a:schemeClr>
                </a:solidFill>
              </a:rPr>
              <a:t>In ventricles: </a:t>
            </a:r>
          </a:p>
          <a:p>
            <a:pPr algn="just"/>
            <a:r>
              <a:rPr lang="en-US" altLang="en-US" sz="1600" dirty="0">
                <a:solidFill>
                  <a:schemeClr val="bg1">
                    <a:lumMod val="65000"/>
                  </a:schemeClr>
                </a:solidFill>
              </a:rPr>
              <a:t>First part that gets depolarized is septum ( by left bundle branch) </a:t>
            </a:r>
          </a:p>
          <a:p>
            <a:pPr algn="just"/>
            <a:r>
              <a:rPr lang="en-US" altLang="en-US" sz="1600" dirty="0">
                <a:solidFill>
                  <a:schemeClr val="bg1">
                    <a:lumMod val="65000"/>
                  </a:schemeClr>
                </a:solidFill>
                <a:sym typeface="Wingdings"/>
              </a:rPr>
              <a:t>Then Depolarization of LV &amp; RV</a:t>
            </a:r>
          </a:p>
          <a:p>
            <a:pPr algn="just"/>
            <a:r>
              <a:rPr lang="en-US" altLang="en-US" sz="1600" dirty="0">
                <a:solidFill>
                  <a:schemeClr val="bg1">
                    <a:lumMod val="65000"/>
                  </a:schemeClr>
                </a:solidFill>
                <a:sym typeface="Wingdings"/>
              </a:rPr>
              <a:t>Last part of ventricles to depolarize is pulmonary conus</a:t>
            </a:r>
          </a:p>
          <a:p>
            <a:pPr algn="just"/>
            <a:endParaRPr lang="en-US" altLang="en-US" sz="1600" dirty="0">
              <a:solidFill>
                <a:schemeClr val="bg1">
                  <a:lumMod val="65000"/>
                </a:schemeClr>
              </a:solidFill>
              <a:sym typeface="Wingdings"/>
            </a:endParaRPr>
          </a:p>
          <a:p>
            <a:pPr marL="285750" indent="-285750" algn="just">
              <a:buFont typeface="Arial" charset="0"/>
              <a:buChar char="•"/>
            </a:pPr>
            <a:r>
              <a:rPr lang="en-US" altLang="en-US" sz="1600" dirty="0">
                <a:solidFill>
                  <a:schemeClr val="bg1">
                    <a:lumMod val="65000"/>
                  </a:schemeClr>
                </a:solidFill>
                <a:sym typeface="Wingdings"/>
              </a:rPr>
              <a:t>Q wave is due to depolarization of septum by left bundle branch </a:t>
            </a:r>
          </a:p>
          <a:p>
            <a:pPr marL="285750" indent="-285750" algn="just">
              <a:buFont typeface="Arial" charset="0"/>
              <a:buChar char="•"/>
            </a:pPr>
            <a:r>
              <a:rPr lang="en-US" altLang="en-US" sz="1600" dirty="0">
                <a:solidFill>
                  <a:schemeClr val="bg1">
                    <a:lumMod val="65000"/>
                  </a:schemeClr>
                </a:solidFill>
                <a:sym typeface="Wingdings"/>
              </a:rPr>
              <a:t>S wave is due to depolarization of pulmonary conus </a:t>
            </a:r>
          </a:p>
          <a:p>
            <a:pPr algn="just"/>
            <a:r>
              <a:rPr lang="en-US" altLang="en-US" sz="1600" dirty="0">
                <a:solidFill>
                  <a:schemeClr val="bg1">
                    <a:lumMod val="65000"/>
                  </a:schemeClr>
                </a:solidFill>
                <a:sym typeface="Wingdings"/>
              </a:rPr>
              <a:t> </a:t>
            </a:r>
          </a:p>
        </p:txBody>
      </p:sp>
      <p:sp>
        <p:nvSpPr>
          <p:cNvPr id="2" name="Rectangle 1"/>
          <p:cNvSpPr/>
          <p:nvPr/>
        </p:nvSpPr>
        <p:spPr>
          <a:xfrm>
            <a:off x="1639257" y="6137335"/>
            <a:ext cx="11949643" cy="584775"/>
          </a:xfrm>
          <a:prstGeom prst="rect">
            <a:avLst/>
          </a:prstGeom>
        </p:spPr>
        <p:txBody>
          <a:bodyPr wrap="square">
            <a:spAutoFit/>
          </a:bodyPr>
          <a:lstStyle/>
          <a:p>
            <a:endParaRPr lang="en-US" altLang="en-US" sz="1600" dirty="0">
              <a:solidFill>
                <a:schemeClr val="bg1">
                  <a:lumMod val="75000"/>
                </a:schemeClr>
              </a:solidFill>
              <a:sym typeface="Wingdings"/>
            </a:endParaRPr>
          </a:p>
          <a:p>
            <a:r>
              <a:rPr lang="en-US" altLang="en-US" sz="1600" dirty="0">
                <a:solidFill>
                  <a:schemeClr val="bg1">
                    <a:lumMod val="75000"/>
                  </a:schemeClr>
                </a:solidFill>
                <a:sym typeface="Wingdings"/>
              </a:rPr>
              <a:t>( depolarization is from epicardium to pericardium while repolarization is from pericardium to epicardium) </a:t>
            </a:r>
          </a:p>
        </p:txBody>
      </p:sp>
      <p:sp>
        <p:nvSpPr>
          <p:cNvPr id="13" name="TextBox 15">
            <a:hlinkClick r:id="rId2"/>
          </p:cNvPr>
          <p:cNvSpPr txBox="1"/>
          <p:nvPr/>
        </p:nvSpPr>
        <p:spPr>
          <a:xfrm>
            <a:off x="8997762" y="-35267"/>
            <a:ext cx="3191063"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1015898" rtl="0" eaLnBrk="1" latinLnBrk="0" hangingPunct="1">
              <a:defRPr sz="2000" kern="1200">
                <a:solidFill>
                  <a:schemeClr val="dk1"/>
                </a:solidFill>
                <a:latin typeface="+mn-lt"/>
                <a:ea typeface="+mn-ea"/>
                <a:cs typeface="+mn-cs"/>
              </a:defRPr>
            </a:lvl1pPr>
            <a:lvl2pPr marL="507949" algn="l" defTabSz="1015898" rtl="0" eaLnBrk="1" latinLnBrk="0" hangingPunct="1">
              <a:defRPr sz="2000" kern="1200">
                <a:solidFill>
                  <a:schemeClr val="dk1"/>
                </a:solidFill>
                <a:latin typeface="+mn-lt"/>
                <a:ea typeface="+mn-ea"/>
                <a:cs typeface="+mn-cs"/>
              </a:defRPr>
            </a:lvl2pPr>
            <a:lvl3pPr marL="1015898" algn="l" defTabSz="1015898" rtl="0" eaLnBrk="1" latinLnBrk="0" hangingPunct="1">
              <a:defRPr sz="2000" kern="1200">
                <a:solidFill>
                  <a:schemeClr val="dk1"/>
                </a:solidFill>
                <a:latin typeface="+mn-lt"/>
                <a:ea typeface="+mn-ea"/>
                <a:cs typeface="+mn-cs"/>
              </a:defRPr>
            </a:lvl3pPr>
            <a:lvl4pPr marL="1523848" algn="l" defTabSz="1015898" rtl="0" eaLnBrk="1" latinLnBrk="0" hangingPunct="1">
              <a:defRPr sz="2000" kern="1200">
                <a:solidFill>
                  <a:schemeClr val="dk1"/>
                </a:solidFill>
                <a:latin typeface="+mn-lt"/>
                <a:ea typeface="+mn-ea"/>
                <a:cs typeface="+mn-cs"/>
              </a:defRPr>
            </a:lvl4pPr>
            <a:lvl5pPr marL="2031797" algn="l" defTabSz="1015898" rtl="0" eaLnBrk="1" latinLnBrk="0" hangingPunct="1">
              <a:defRPr sz="2000" kern="1200">
                <a:solidFill>
                  <a:schemeClr val="dk1"/>
                </a:solidFill>
                <a:latin typeface="+mn-lt"/>
                <a:ea typeface="+mn-ea"/>
                <a:cs typeface="+mn-cs"/>
              </a:defRPr>
            </a:lvl5pPr>
            <a:lvl6pPr marL="2539746" algn="l" defTabSz="1015898" rtl="0" eaLnBrk="1" latinLnBrk="0" hangingPunct="1">
              <a:defRPr sz="2000" kern="1200">
                <a:solidFill>
                  <a:schemeClr val="dk1"/>
                </a:solidFill>
                <a:latin typeface="+mn-lt"/>
                <a:ea typeface="+mn-ea"/>
                <a:cs typeface="+mn-cs"/>
              </a:defRPr>
            </a:lvl6pPr>
            <a:lvl7pPr marL="3047695" algn="l" defTabSz="1015898" rtl="0" eaLnBrk="1" latinLnBrk="0" hangingPunct="1">
              <a:defRPr sz="2000" kern="1200">
                <a:solidFill>
                  <a:schemeClr val="dk1"/>
                </a:solidFill>
                <a:latin typeface="+mn-lt"/>
                <a:ea typeface="+mn-ea"/>
                <a:cs typeface="+mn-cs"/>
              </a:defRPr>
            </a:lvl7pPr>
            <a:lvl8pPr marL="3555644" algn="l" defTabSz="1015898" rtl="0" eaLnBrk="1" latinLnBrk="0" hangingPunct="1">
              <a:defRPr sz="2000" kern="1200">
                <a:solidFill>
                  <a:schemeClr val="dk1"/>
                </a:solidFill>
                <a:latin typeface="+mn-lt"/>
                <a:ea typeface="+mn-ea"/>
                <a:cs typeface="+mn-cs"/>
              </a:defRPr>
            </a:lvl8pPr>
            <a:lvl9pPr marL="4063594" algn="l" defTabSz="1015898" rtl="0" eaLnBrk="1" latinLnBrk="0" hangingPunct="1">
              <a:defRPr sz="2000" kern="1200">
                <a:solidFill>
                  <a:schemeClr val="dk1"/>
                </a:solidFill>
                <a:latin typeface="+mn-lt"/>
                <a:ea typeface="+mn-ea"/>
                <a:cs typeface="+mn-cs"/>
              </a:defRPr>
            </a:lvl9pPr>
          </a:lstStyle>
          <a:p>
            <a:pPr algn="ctr"/>
            <a:r>
              <a:rPr lang="en-US" sz="1400" b="1" u="sng" dirty="0">
                <a:hlinkClick r:id="rId3"/>
              </a:rPr>
              <a:t>Video of (</a:t>
            </a:r>
            <a:r>
              <a:rPr lang="en-US" sz="1400" b="1" dirty="0">
                <a:hlinkClick r:id="rId3"/>
              </a:rPr>
              <a:t>Understanding ECG</a:t>
            </a:r>
            <a:r>
              <a:rPr lang="en-US" sz="1400" b="1" u="sng" dirty="0">
                <a:hlinkClick r:id="rId3"/>
              </a:rPr>
              <a:t>) Duration: </a:t>
            </a:r>
            <a:r>
              <a:rPr lang="en-US" sz="1400" b="1" u="sng" dirty="0" smtClean="0">
                <a:hlinkClick r:id="rId3"/>
              </a:rPr>
              <a:t>(4)mins</a:t>
            </a:r>
            <a:endParaRPr lang="en-US" sz="1400" b="1" u="sng" dirty="0"/>
          </a:p>
        </p:txBody>
      </p:sp>
    </p:spTree>
    <p:extLst>
      <p:ext uri="{BB962C8B-B14F-4D97-AF65-F5344CB8AC3E}">
        <p14:creationId xmlns:p14="http://schemas.microsoft.com/office/powerpoint/2010/main" val="309640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67811096"/>
              </p:ext>
            </p:extLst>
          </p:nvPr>
        </p:nvGraphicFramePr>
        <p:xfrm>
          <a:off x="609460" y="1340768"/>
          <a:ext cx="10969944" cy="4871269"/>
        </p:xfrm>
        <a:graphic>
          <a:graphicData uri="http://schemas.openxmlformats.org/drawingml/2006/table">
            <a:tbl>
              <a:tblPr firstRow="1" bandRow="1">
                <a:tableStyleId>{5C22544A-7EE6-4342-B048-85BDC9FD1C3A}</a:tableStyleId>
              </a:tblPr>
              <a:tblGrid>
                <a:gridCol w="1403421">
                  <a:extLst>
                    <a:ext uri="{9D8B030D-6E8A-4147-A177-3AD203B41FA5}">
                      <a16:colId xmlns:a16="http://schemas.microsoft.com/office/drawing/2014/main" xmlns="" val="20000"/>
                    </a:ext>
                  </a:extLst>
                </a:gridCol>
                <a:gridCol w="4081551">
                  <a:extLst>
                    <a:ext uri="{9D8B030D-6E8A-4147-A177-3AD203B41FA5}">
                      <a16:colId xmlns:a16="http://schemas.microsoft.com/office/drawing/2014/main" xmlns="" val="20001"/>
                    </a:ext>
                  </a:extLst>
                </a:gridCol>
                <a:gridCol w="1497497">
                  <a:extLst>
                    <a:ext uri="{9D8B030D-6E8A-4147-A177-3AD203B41FA5}">
                      <a16:colId xmlns:a16="http://schemas.microsoft.com/office/drawing/2014/main" xmlns="" val="20002"/>
                    </a:ext>
                  </a:extLst>
                </a:gridCol>
                <a:gridCol w="3987475">
                  <a:extLst>
                    <a:ext uri="{9D8B030D-6E8A-4147-A177-3AD203B41FA5}">
                      <a16:colId xmlns:a16="http://schemas.microsoft.com/office/drawing/2014/main" xmlns="" val="20003"/>
                    </a:ext>
                  </a:extLst>
                </a:gridCol>
              </a:tblGrid>
              <a:tr h="786949">
                <a:tc>
                  <a:txBody>
                    <a:bodyPr/>
                    <a:lstStyle/>
                    <a:p>
                      <a:pPr algn="l"/>
                      <a:r>
                        <a:rPr lang="en-US" sz="1600" b="0" u="none" dirty="0">
                          <a:latin typeface="+mn-lt"/>
                          <a:cs typeface="+mn-cs"/>
                        </a:rPr>
                        <a:t>2- Interval </a:t>
                      </a:r>
                    </a:p>
                  </a:txBody>
                  <a:tcPr/>
                </a:tc>
                <a:tc>
                  <a:txBody>
                    <a:bodyPr/>
                    <a:lstStyle/>
                    <a:p>
                      <a:pPr algn="l"/>
                      <a:r>
                        <a:rPr lang="en-US" sz="1600" b="0" u="none" dirty="0">
                          <a:latin typeface="+mn-lt"/>
                          <a:cs typeface="+mn-cs"/>
                        </a:rPr>
                        <a:t>Represents</a:t>
                      </a:r>
                    </a:p>
                  </a:txBody>
                  <a:tcPr/>
                </a:tc>
                <a:tc>
                  <a:txBody>
                    <a:bodyPr/>
                    <a:lstStyle/>
                    <a:p>
                      <a:pPr algn="l"/>
                      <a:r>
                        <a:rPr lang="en-US" sz="1600" b="0" u="none" dirty="0">
                          <a:latin typeface="+mn-lt"/>
                          <a:cs typeface="+mn-cs"/>
                        </a:rPr>
                        <a:t>How to Know it’s Normal </a:t>
                      </a:r>
                    </a:p>
                  </a:txBody>
                  <a:tcPr/>
                </a:tc>
                <a:tc>
                  <a:txBody>
                    <a:bodyPr/>
                    <a:lstStyle/>
                    <a:p>
                      <a:pPr algn="l"/>
                      <a:r>
                        <a:rPr lang="en-US" sz="1600" b="0" u="none" dirty="0">
                          <a:latin typeface="+mn-lt"/>
                          <a:cs typeface="+mn-cs"/>
                        </a:rPr>
                        <a:t>Notes</a:t>
                      </a:r>
                    </a:p>
                  </a:txBody>
                  <a:tcPr/>
                </a:tc>
                <a:extLst>
                  <a:ext uri="{0D108BD9-81ED-4DB2-BD59-A6C34878D82A}">
                    <a16:rowId xmlns:a16="http://schemas.microsoft.com/office/drawing/2014/main" xmlns="" val="10000"/>
                  </a:ext>
                </a:extLst>
              </a:tr>
              <a:tr h="1731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dirty="0">
                          <a:latin typeface="+mn-lt"/>
                          <a:cs typeface="+mn-cs"/>
                        </a:rPr>
                        <a:t>P-R interval</a:t>
                      </a:r>
                    </a:p>
                  </a:txBody>
                  <a:tcPr/>
                </a:tc>
                <a:tc>
                  <a:txBody>
                    <a:bodyPr/>
                    <a:lstStyle/>
                    <a:p>
                      <a:pPr marL="285750" indent="-285750" algn="l">
                        <a:buFont typeface="Arial" charset="0"/>
                        <a:buChar char="•"/>
                      </a:pPr>
                      <a:r>
                        <a:rPr lang="en-US" sz="1600" b="0" u="none" dirty="0">
                          <a:latin typeface="+mn-lt"/>
                          <a:cs typeface="+mn-cs"/>
                        </a:rPr>
                        <a:t>It is the time between the </a:t>
                      </a:r>
                      <a:r>
                        <a:rPr lang="en-US" sz="1600" b="0" u="sng" dirty="0">
                          <a:latin typeface="+mn-lt"/>
                          <a:cs typeface="+mn-cs"/>
                        </a:rPr>
                        <a:t>beginning</a:t>
                      </a:r>
                      <a:r>
                        <a:rPr lang="en-US" sz="1600" b="0" u="none" dirty="0">
                          <a:latin typeface="+mn-lt"/>
                          <a:cs typeface="+mn-cs"/>
                        </a:rPr>
                        <a:t> of the P wave and the </a:t>
                      </a:r>
                      <a:r>
                        <a:rPr lang="en-US" sz="1600" b="0" u="sng" dirty="0">
                          <a:latin typeface="+mn-lt"/>
                          <a:cs typeface="+mn-cs"/>
                        </a:rPr>
                        <a:t>beginning</a:t>
                      </a:r>
                      <a:r>
                        <a:rPr lang="en-US" sz="1600" b="0" u="none" dirty="0">
                          <a:latin typeface="+mn-lt"/>
                          <a:cs typeface="+mn-cs"/>
                        </a:rPr>
                        <a:t> of the QRS complex</a:t>
                      </a:r>
                    </a:p>
                    <a:p>
                      <a:pPr marL="285750" indent="-285750" algn="l">
                        <a:buFont typeface="Arial" charset="0"/>
                        <a:buChar char="•"/>
                      </a:pPr>
                      <a:r>
                        <a:rPr lang="en-US" sz="1600" b="0" u="none" dirty="0">
                          <a:latin typeface="+mn-lt"/>
                          <a:cs typeface="+mn-cs"/>
                        </a:rPr>
                        <a:t>interval between the beginning of electrical excitation of the atria and the beginning of excitation of the </a:t>
                      </a:r>
                      <a:r>
                        <a:rPr lang="en-US" sz="1600" b="0" u="none" dirty="0" smtClean="0">
                          <a:latin typeface="+mn-lt"/>
                          <a:cs typeface="+mn-cs"/>
                        </a:rPr>
                        <a:t>ventricles.</a:t>
                      </a:r>
                      <a:r>
                        <a:rPr lang="en-US" sz="1600" b="0" u="none" baseline="0" dirty="0" smtClean="0">
                          <a:latin typeface="+mn-lt"/>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dirty="0">
                          <a:latin typeface="+mn-lt"/>
                          <a:cs typeface="+mn-cs"/>
                        </a:rPr>
                        <a:t>The P-R interval is about </a:t>
                      </a:r>
                      <a:r>
                        <a:rPr lang="en-US" sz="1600" b="0" u="none" dirty="0">
                          <a:solidFill>
                            <a:schemeClr val="accent4">
                              <a:lumMod val="75000"/>
                            </a:schemeClr>
                          </a:solidFill>
                          <a:latin typeface="+mn-lt"/>
                          <a:cs typeface="+mn-cs"/>
                        </a:rPr>
                        <a:t>0.16 second</a:t>
                      </a:r>
                    </a:p>
                    <a:p>
                      <a:pPr algn="l"/>
                      <a:endParaRPr lang="en-US" sz="1600" b="0" u="none" dirty="0">
                        <a:latin typeface="+mn-lt"/>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baseline="0" dirty="0" smtClean="0">
                          <a:solidFill>
                            <a:schemeClr val="bg1">
                              <a:lumMod val="50000"/>
                            </a:schemeClr>
                          </a:solidFill>
                          <a:latin typeface="+mn-lt"/>
                          <a:cs typeface="+mn-cs"/>
                        </a:rPr>
                        <a:t>(from SA node to ventricle)</a:t>
                      </a:r>
                      <a:endParaRPr lang="en-US" sz="1600" b="0" u="none" dirty="0" smtClean="0">
                        <a:solidFill>
                          <a:schemeClr val="bg1">
                            <a:lumMod val="50000"/>
                          </a:schemeClr>
                        </a:solidFill>
                        <a:latin typeface="+mn-lt"/>
                        <a:cs typeface="+mn-cs"/>
                      </a:endParaRPr>
                    </a:p>
                    <a:p>
                      <a:pPr algn="l"/>
                      <a:endParaRPr lang="en-US" sz="1600" b="0" u="none" dirty="0" smtClean="0">
                        <a:solidFill>
                          <a:schemeClr val="bg1">
                            <a:lumMod val="50000"/>
                          </a:schemeClr>
                        </a:solidFill>
                        <a:latin typeface="+mn-lt"/>
                        <a:cs typeface="+mn-cs"/>
                      </a:endParaRPr>
                    </a:p>
                    <a:p>
                      <a:pPr algn="l"/>
                      <a:r>
                        <a:rPr lang="en-US" sz="1600" b="0" u="none" dirty="0" smtClean="0">
                          <a:solidFill>
                            <a:schemeClr val="bg1">
                              <a:lumMod val="50000"/>
                            </a:schemeClr>
                          </a:solidFill>
                          <a:latin typeface="+mn-lt"/>
                          <a:cs typeface="+mn-cs"/>
                        </a:rPr>
                        <a:t>between </a:t>
                      </a:r>
                      <a:r>
                        <a:rPr lang="en-US" sz="1600" b="0" u="none" dirty="0">
                          <a:solidFill>
                            <a:schemeClr val="bg1">
                              <a:lumMod val="50000"/>
                            </a:schemeClr>
                          </a:solidFill>
                          <a:latin typeface="+mn-lt"/>
                          <a:cs typeface="+mn-cs"/>
                        </a:rPr>
                        <a:t>the beginning of the atrial contraction and the ventricular contraction) </a:t>
                      </a:r>
                      <a:endParaRPr lang="en-US" sz="1600" b="0" u="none" dirty="0" smtClean="0">
                        <a:solidFill>
                          <a:schemeClr val="bg1">
                            <a:lumMod val="50000"/>
                          </a:schemeClr>
                        </a:solidFill>
                        <a:latin typeface="+mn-lt"/>
                        <a:cs typeface="+mn-cs"/>
                      </a:endParaRPr>
                    </a:p>
                    <a:p>
                      <a:pPr algn="l"/>
                      <a:endParaRPr lang="en-US" sz="1600" b="0" u="none" dirty="0" smtClean="0">
                        <a:solidFill>
                          <a:schemeClr val="bg1">
                            <a:lumMod val="50000"/>
                          </a:schemeClr>
                        </a:solidFill>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bg1">
                              <a:lumMod val="50000"/>
                            </a:schemeClr>
                          </a:solidFill>
                          <a:latin typeface="+mn-lt"/>
                          <a:cs typeface="+mn-cs"/>
                        </a:rPr>
                        <a:t>#</a:t>
                      </a:r>
                      <a:r>
                        <a:rPr lang="en-US" sz="1600" b="0" u="none" baseline="0" dirty="0" smtClean="0">
                          <a:solidFill>
                            <a:schemeClr val="bg1">
                              <a:lumMod val="50000"/>
                            </a:schemeClr>
                          </a:solidFill>
                          <a:latin typeface="+mn-lt"/>
                          <a:cs typeface="+mn-cs"/>
                        </a:rPr>
                        <a:t> of small lines multiplied by 0.04</a:t>
                      </a:r>
                      <a:endParaRPr lang="en-US" sz="1600" b="0" u="none" dirty="0" smtClean="0">
                        <a:solidFill>
                          <a:schemeClr val="bg1">
                            <a:lumMod val="50000"/>
                          </a:schemeClr>
                        </a:solidFill>
                        <a:latin typeface="+mn-lt"/>
                        <a:cs typeface="+mn-cs"/>
                      </a:endParaRPr>
                    </a:p>
                    <a:p>
                      <a:pPr algn="l"/>
                      <a:endParaRPr lang="en-US" sz="1600" b="0" u="none" dirty="0" smtClean="0">
                        <a:solidFill>
                          <a:schemeClr val="bg1">
                            <a:lumMod val="50000"/>
                          </a:schemeClr>
                        </a:solidFill>
                        <a:latin typeface="+mn-lt"/>
                        <a:cs typeface="+mn-cs"/>
                      </a:endParaRPr>
                    </a:p>
                  </a:txBody>
                  <a:tcPr/>
                </a:tc>
                <a:extLst>
                  <a:ext uri="{0D108BD9-81ED-4DB2-BD59-A6C34878D82A}">
                    <a16:rowId xmlns:a16="http://schemas.microsoft.com/office/drawing/2014/main" xmlns="" val="10001"/>
                  </a:ext>
                </a:extLst>
              </a:tr>
              <a:tr h="2203458">
                <a:tc>
                  <a:txBody>
                    <a:bodyPr/>
                    <a:lstStyle/>
                    <a:p>
                      <a:pPr algn="l"/>
                      <a:r>
                        <a:rPr lang="en-US" sz="1600" b="0" u="none" dirty="0">
                          <a:latin typeface="+mn-lt"/>
                          <a:cs typeface="+mn-cs"/>
                        </a:rPr>
                        <a:t>Q-T interval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dirty="0">
                          <a:solidFill>
                            <a:schemeClr val="bg1">
                              <a:lumMod val="50000"/>
                            </a:schemeClr>
                          </a:solidFill>
                          <a:latin typeface="+mn-lt"/>
                          <a:cs typeface="+mn-cs"/>
                        </a:rPr>
                        <a:t>(Ventricular changes only)</a:t>
                      </a:r>
                      <a:endParaRPr lang="ar-SA" sz="1600" b="0" u="none" dirty="0">
                        <a:solidFill>
                          <a:schemeClr val="bg1">
                            <a:lumMod val="50000"/>
                          </a:schemeClr>
                        </a:solidFill>
                        <a:latin typeface="+mn-lt"/>
                        <a:cs typeface="+mn-cs"/>
                      </a:endParaRPr>
                    </a:p>
                    <a:p>
                      <a:pPr algn="l"/>
                      <a:endParaRPr lang="en-US" sz="1600" b="0" u="none" dirty="0">
                        <a:latin typeface="+mn-lt"/>
                        <a:cs typeface="+mn-cs"/>
                      </a:endParaRPr>
                    </a:p>
                  </a:txBody>
                  <a:tcPr/>
                </a:tc>
                <a:tc>
                  <a:txBody>
                    <a:bodyPr/>
                    <a:lstStyle/>
                    <a:p>
                      <a:pPr marL="285750" indent="-285750" algn="l">
                        <a:buFont typeface="Arial" charset="0"/>
                        <a:buChar char="•"/>
                      </a:pPr>
                      <a:r>
                        <a:rPr lang="en-US" sz="1600" b="0" u="none" dirty="0">
                          <a:latin typeface="+mn-lt"/>
                          <a:cs typeface="+mn-cs"/>
                        </a:rPr>
                        <a:t>is the time from the </a:t>
                      </a:r>
                      <a:r>
                        <a:rPr lang="en-US" sz="1600" b="0" u="sng" dirty="0">
                          <a:latin typeface="+mn-lt"/>
                          <a:cs typeface="+mn-cs"/>
                        </a:rPr>
                        <a:t>beginning</a:t>
                      </a:r>
                      <a:r>
                        <a:rPr lang="en-US" sz="1600" b="0" u="none" dirty="0">
                          <a:latin typeface="+mn-lt"/>
                          <a:cs typeface="+mn-cs"/>
                        </a:rPr>
                        <a:t> of the </a:t>
                      </a:r>
                      <a:r>
                        <a:rPr lang="en-US" sz="1600" b="0" i="1" u="none" dirty="0">
                          <a:latin typeface="+mn-lt"/>
                          <a:cs typeface="+mn-cs"/>
                        </a:rPr>
                        <a:t>Q wave </a:t>
                      </a:r>
                      <a:r>
                        <a:rPr lang="en-US" sz="1600" b="0" u="none" dirty="0">
                          <a:latin typeface="+mn-lt"/>
                          <a:cs typeface="+mn-cs"/>
                        </a:rPr>
                        <a:t>to the </a:t>
                      </a:r>
                      <a:r>
                        <a:rPr lang="en-US" sz="1600" b="0" u="sng" dirty="0">
                          <a:latin typeface="+mn-lt"/>
                          <a:cs typeface="+mn-cs"/>
                        </a:rPr>
                        <a:t>end</a:t>
                      </a:r>
                      <a:r>
                        <a:rPr lang="en-US" sz="1600" b="0" u="none" dirty="0">
                          <a:latin typeface="+mn-lt"/>
                          <a:cs typeface="+mn-cs"/>
                        </a:rPr>
                        <a:t> of the </a:t>
                      </a:r>
                      <a:r>
                        <a:rPr lang="en-US" sz="1600" b="0" i="1" u="none" dirty="0">
                          <a:latin typeface="+mn-lt"/>
                          <a:cs typeface="+mn-cs"/>
                        </a:rPr>
                        <a:t>T wave</a:t>
                      </a:r>
                      <a:endParaRPr lang="en-US" sz="1600" b="0" u="none" dirty="0">
                        <a:latin typeface="+mn-lt"/>
                        <a:cs typeface="+mn-cs"/>
                      </a:endParaRPr>
                    </a:p>
                    <a:p>
                      <a:pPr marL="285750" indent="-285750" algn="l">
                        <a:buFont typeface="Arial" charset="0"/>
                        <a:buChar char="•"/>
                      </a:pPr>
                      <a:r>
                        <a:rPr lang="en-US" sz="1600" b="0" u="none" dirty="0">
                          <a:latin typeface="+mn-lt"/>
                          <a:cs typeface="+mn-cs"/>
                        </a:rPr>
                        <a:t>The QT interval represents electrical depolarization and repolarization of the </a:t>
                      </a:r>
                      <a:r>
                        <a:rPr lang="en-US" sz="1600" b="0" u="none" dirty="0" smtClean="0">
                          <a:latin typeface="+mn-lt"/>
                          <a:cs typeface="+mn-cs"/>
                        </a:rPr>
                        <a:t>ventricles </a:t>
                      </a:r>
                      <a:r>
                        <a:rPr kumimoji="0" lang="en-US" sz="1600" b="0" u="none" kern="1200" baseline="0" dirty="0" smtClean="0">
                          <a:solidFill>
                            <a:schemeClr val="bg1">
                              <a:lumMod val="50000"/>
                            </a:schemeClr>
                          </a:solidFill>
                          <a:latin typeface="+mn-lt"/>
                          <a:ea typeface="+mn-ea"/>
                          <a:cs typeface="+mn-cs"/>
                        </a:rPr>
                        <a:t>(contraction of the ventricles)</a:t>
                      </a:r>
                      <a:endParaRPr kumimoji="0" lang="en-US" sz="1600" b="0" u="none" kern="1200" baseline="0" dirty="0">
                        <a:solidFill>
                          <a:schemeClr val="bg1">
                            <a:lumMod val="50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dirty="0">
                          <a:latin typeface="+mn-lt"/>
                          <a:cs typeface="+mn-cs"/>
                        </a:rPr>
                        <a:t>Q-T interval is about </a:t>
                      </a:r>
                      <a:r>
                        <a:rPr lang="en-US" sz="1600" b="0" u="none" dirty="0">
                          <a:solidFill>
                            <a:schemeClr val="accent4">
                              <a:lumMod val="75000"/>
                            </a:schemeClr>
                          </a:solidFill>
                          <a:latin typeface="+mn-lt"/>
                          <a:cs typeface="+mn-cs"/>
                        </a:rPr>
                        <a:t>0.35 second</a:t>
                      </a:r>
                    </a:p>
                    <a:p>
                      <a:pPr algn="l"/>
                      <a:endParaRPr lang="en-US" sz="1600" b="0" u="none" dirty="0">
                        <a:latin typeface="+mn-lt"/>
                        <a:cs typeface="+mn-cs"/>
                      </a:endParaRPr>
                    </a:p>
                  </a:txBody>
                  <a:tcPr/>
                </a:tc>
                <a:tc>
                  <a:txBody>
                    <a:bodyPr/>
                    <a:lstStyle/>
                    <a:p>
                      <a:pPr marL="285750" indent="-285750" algn="l" eaLnBrk="1" hangingPunct="1">
                        <a:buFont typeface="Arial" charset="0"/>
                        <a:buChar char="•"/>
                      </a:pPr>
                      <a:r>
                        <a:rPr kumimoji="0" lang="en-US" sz="1600" b="0" u="none" kern="1200" dirty="0">
                          <a:solidFill>
                            <a:schemeClr val="bg1">
                              <a:lumMod val="50000"/>
                            </a:schemeClr>
                          </a:solidFill>
                          <a:latin typeface="+mn-lt"/>
                          <a:ea typeface="+mn-ea"/>
                          <a:cs typeface="+mn-cs"/>
                        </a:rPr>
                        <a:t>Contraction of the ventricles last from the beginning of the Q wave to the end of the T wave.</a:t>
                      </a:r>
                    </a:p>
                    <a:p>
                      <a:pPr marL="285750" indent="-285750" algn="l" eaLnBrk="1" hangingPunct="1">
                        <a:buFont typeface="Arial" charset="0"/>
                        <a:buChar char="•"/>
                      </a:pPr>
                      <a:r>
                        <a:rPr kumimoji="0" lang="en-US" sz="1600" b="0" u="none" kern="1200" dirty="0">
                          <a:solidFill>
                            <a:schemeClr val="bg1">
                              <a:lumMod val="50000"/>
                            </a:schemeClr>
                          </a:solidFill>
                          <a:latin typeface="+mn-lt"/>
                          <a:ea typeface="+mn-ea"/>
                          <a:cs typeface="+mn-cs"/>
                        </a:rPr>
                        <a:t>QT interval roughly approximates the  period of ventricular systole.</a:t>
                      </a:r>
                    </a:p>
                    <a:p>
                      <a:pPr marL="285750" indent="-285750" algn="l">
                        <a:buFont typeface="Arial" charset="0"/>
                        <a:buChar char="•"/>
                      </a:pPr>
                      <a:r>
                        <a:rPr kumimoji="0" lang="en-US" altLang="en-US" sz="1600" b="0" u="none" kern="1200" dirty="0">
                          <a:solidFill>
                            <a:schemeClr val="bg1">
                              <a:lumMod val="50000"/>
                            </a:schemeClr>
                          </a:solidFill>
                          <a:latin typeface="+mn-lt"/>
                          <a:ea typeface="+mn-ea"/>
                          <a:cs typeface="+mn-cs"/>
                        </a:rPr>
                        <a:t>Relaxation hasn’t begun but </a:t>
                      </a:r>
                      <a:r>
                        <a:rPr kumimoji="0" lang="en-US" altLang="en-US" sz="1600" b="1" u="none" kern="1200" dirty="0">
                          <a:solidFill>
                            <a:schemeClr val="bg1">
                              <a:lumMod val="50000"/>
                            </a:schemeClr>
                          </a:solidFill>
                          <a:latin typeface="+mn-lt"/>
                          <a:ea typeface="+mn-ea"/>
                          <a:cs typeface="+mn-cs"/>
                        </a:rPr>
                        <a:t>repolarization </a:t>
                      </a:r>
                      <a:r>
                        <a:rPr kumimoji="0" lang="en-US" altLang="en-US" sz="1600" b="0" u="none" kern="1200" dirty="0">
                          <a:solidFill>
                            <a:schemeClr val="bg1">
                              <a:lumMod val="50000"/>
                            </a:schemeClr>
                          </a:solidFill>
                          <a:latin typeface="+mn-lt"/>
                          <a:ea typeface="+mn-ea"/>
                          <a:cs typeface="+mn-cs"/>
                        </a:rPr>
                        <a:t>has </a:t>
                      </a:r>
                    </a:p>
                    <a:p>
                      <a:pPr marL="0" indent="0" algn="l">
                        <a:buFont typeface="Arial" charset="0"/>
                        <a:buNone/>
                      </a:pPr>
                      <a:r>
                        <a:rPr lang="en-US" altLang="en-US" sz="1600" b="0" u="none" dirty="0">
                          <a:solidFill>
                            <a:schemeClr val="tx1"/>
                          </a:solidFill>
                          <a:latin typeface="+mn-lt"/>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bg1">
                              <a:lumMod val="50000"/>
                            </a:schemeClr>
                          </a:solidFill>
                          <a:latin typeface="+mn-lt"/>
                          <a:cs typeface="+mn-cs"/>
                        </a:rPr>
                        <a:t>#</a:t>
                      </a:r>
                      <a:r>
                        <a:rPr lang="en-US" sz="1600" b="0" u="none" baseline="0" dirty="0" smtClean="0">
                          <a:solidFill>
                            <a:schemeClr val="bg1">
                              <a:lumMod val="50000"/>
                            </a:schemeClr>
                          </a:solidFill>
                          <a:latin typeface="+mn-lt"/>
                          <a:cs typeface="+mn-cs"/>
                        </a:rPr>
                        <a:t> of small lines multiplied by 0.04</a:t>
                      </a:r>
                      <a:endParaRPr lang="en-US" sz="1600" b="0" u="none" dirty="0" smtClean="0">
                        <a:latin typeface="+mn-lt"/>
                        <a:cs typeface="+mn-cs"/>
                      </a:endParaRPr>
                    </a:p>
                  </a:txBody>
                  <a:tcPr/>
                </a:tc>
                <a:extLst>
                  <a:ext uri="{0D108BD9-81ED-4DB2-BD59-A6C34878D82A}">
                    <a16:rowId xmlns:a16="http://schemas.microsoft.com/office/drawing/2014/main" xmlns="" val="10002"/>
                  </a:ext>
                </a:extLst>
              </a:tr>
            </a:tbl>
          </a:graphicData>
        </a:graphic>
      </p:graphicFrame>
      <p:sp>
        <p:nvSpPr>
          <p:cNvPr id="7" name="Title 4"/>
          <p:cNvSpPr>
            <a:spLocks noGrp="1"/>
          </p:cNvSpPr>
          <p:nvPr>
            <p:ph type="title"/>
          </p:nvPr>
        </p:nvSpPr>
        <p:spPr>
          <a:xfrm>
            <a:off x="609460" y="228600"/>
            <a:ext cx="10969943" cy="914400"/>
          </a:xfrm>
        </p:spPr>
        <p:txBody>
          <a:bodyPr>
            <a:normAutofit/>
          </a:bodyPr>
          <a:lstStyle/>
          <a:p>
            <a:r>
              <a:rPr lang="en-US" sz="3200" dirty="0"/>
              <a:t>The Normal </a:t>
            </a:r>
            <a:r>
              <a:rPr lang="en-US" sz="3200" dirty="0" smtClean="0"/>
              <a:t>Electrocardiogram (</a:t>
            </a:r>
            <a:r>
              <a:rPr lang="en-US" sz="3200" dirty="0"/>
              <a:t>ECG)</a:t>
            </a:r>
          </a:p>
        </p:txBody>
      </p:sp>
    </p:spTree>
    <p:extLst>
      <p:ext uri="{BB962C8B-B14F-4D97-AF65-F5344CB8AC3E}">
        <p14:creationId xmlns:p14="http://schemas.microsoft.com/office/powerpoint/2010/main" val="82987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42323172"/>
              </p:ext>
            </p:extLst>
          </p:nvPr>
        </p:nvGraphicFramePr>
        <p:xfrm>
          <a:off x="609461" y="1511411"/>
          <a:ext cx="7883892" cy="1833880"/>
        </p:xfrm>
        <a:graphic>
          <a:graphicData uri="http://schemas.openxmlformats.org/drawingml/2006/table">
            <a:tbl>
              <a:tblPr firstRow="1" bandRow="1">
                <a:tableStyleId>{5C22544A-7EE6-4342-B048-85BDC9FD1C3A}</a:tableStyleId>
              </a:tblPr>
              <a:tblGrid>
                <a:gridCol w="1758566">
                  <a:extLst>
                    <a:ext uri="{9D8B030D-6E8A-4147-A177-3AD203B41FA5}">
                      <a16:colId xmlns:a16="http://schemas.microsoft.com/office/drawing/2014/main" xmlns="" val="20000"/>
                    </a:ext>
                  </a:extLst>
                </a:gridCol>
                <a:gridCol w="2934270">
                  <a:extLst>
                    <a:ext uri="{9D8B030D-6E8A-4147-A177-3AD203B41FA5}">
                      <a16:colId xmlns:a16="http://schemas.microsoft.com/office/drawing/2014/main" xmlns="" val="20001"/>
                    </a:ext>
                  </a:extLst>
                </a:gridCol>
                <a:gridCol w="3191056">
                  <a:extLst>
                    <a:ext uri="{9D8B030D-6E8A-4147-A177-3AD203B41FA5}">
                      <a16:colId xmlns:a16="http://schemas.microsoft.com/office/drawing/2014/main" xmlns="" val="20002"/>
                    </a:ext>
                  </a:extLst>
                </a:gridCol>
              </a:tblGrid>
              <a:tr h="370840">
                <a:tc>
                  <a:txBody>
                    <a:bodyPr/>
                    <a:lstStyle/>
                    <a:p>
                      <a:pPr algn="ctr"/>
                      <a:r>
                        <a:rPr lang="en-US" dirty="0">
                          <a:latin typeface="+mn-lt"/>
                        </a:rPr>
                        <a:t>3- Segment </a:t>
                      </a:r>
                    </a:p>
                  </a:txBody>
                  <a:tcPr/>
                </a:tc>
                <a:tc>
                  <a:txBody>
                    <a:bodyPr/>
                    <a:lstStyle/>
                    <a:p>
                      <a:pPr algn="ctr"/>
                      <a:r>
                        <a:rPr lang="en-US" dirty="0">
                          <a:latin typeface="+mn-lt"/>
                        </a:rPr>
                        <a:t>Represents</a:t>
                      </a:r>
                    </a:p>
                  </a:txBody>
                  <a:tcPr/>
                </a:tc>
                <a:tc>
                  <a:txBody>
                    <a:bodyPr/>
                    <a:lstStyle/>
                    <a:p>
                      <a:pPr algn="ctr"/>
                      <a:r>
                        <a:rPr lang="en-US" dirty="0">
                          <a:latin typeface="+mn-lt"/>
                        </a:rPr>
                        <a:t>Notes</a:t>
                      </a: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a:latin typeface="+mn-lt"/>
                        </a:rPr>
                        <a:t>S-T segment</a:t>
                      </a:r>
                    </a:p>
                    <a:p>
                      <a:endParaRPr lang="en-US" dirty="0">
                        <a:latin typeface="+mn-lt"/>
                      </a:endParaRPr>
                    </a:p>
                  </a:txBody>
                  <a:tcPr/>
                </a:tc>
                <a:tc>
                  <a:txBody>
                    <a:bodyPr/>
                    <a:lstStyle/>
                    <a:p>
                      <a:r>
                        <a:rPr lang="en-US" sz="1800" u="sng" dirty="0">
                          <a:latin typeface="+mn-lt"/>
                        </a:rPr>
                        <a:t>No</a:t>
                      </a:r>
                      <a:r>
                        <a:rPr lang="en-US" sz="1800" dirty="0">
                          <a:latin typeface="+mn-lt"/>
                        </a:rPr>
                        <a:t> electrical potentials are measured on the body surface; ventricular muscle cells are in the plateau phase of their action potentials</a:t>
                      </a:r>
                      <a:endParaRPr lang="en-US" dirty="0">
                        <a:latin typeface="+mn-lt"/>
                      </a:endParaRPr>
                    </a:p>
                  </a:txBody>
                  <a:tcPr/>
                </a:tc>
                <a:tc>
                  <a:txBody>
                    <a:bodyPr/>
                    <a:lstStyle/>
                    <a:p>
                      <a:r>
                        <a:rPr lang="en-US" dirty="0">
                          <a:solidFill>
                            <a:schemeClr val="bg1">
                              <a:lumMod val="65000"/>
                            </a:schemeClr>
                          </a:solidFill>
                          <a:latin typeface="+mn-lt"/>
                        </a:rPr>
                        <a:t>T wave represents ventricular repolarization (phase</a:t>
                      </a:r>
                      <a:r>
                        <a:rPr lang="en-US" baseline="0" dirty="0">
                          <a:solidFill>
                            <a:schemeClr val="bg1">
                              <a:lumMod val="65000"/>
                            </a:schemeClr>
                          </a:solidFill>
                          <a:latin typeface="+mn-lt"/>
                        </a:rPr>
                        <a:t> 3) </a:t>
                      </a:r>
                      <a:r>
                        <a:rPr lang="en-US" dirty="0">
                          <a:solidFill>
                            <a:schemeClr val="bg1">
                              <a:lumMod val="65000"/>
                            </a:schemeClr>
                          </a:solidFill>
                          <a:latin typeface="+mn-lt"/>
                        </a:rPr>
                        <a:t>,</a:t>
                      </a:r>
                      <a:r>
                        <a:rPr lang="en-US" baseline="0" dirty="0">
                          <a:solidFill>
                            <a:schemeClr val="bg1">
                              <a:lumMod val="65000"/>
                            </a:schemeClr>
                          </a:solidFill>
                          <a:latin typeface="+mn-lt"/>
                        </a:rPr>
                        <a:t> ST segment is before T wave </a:t>
                      </a:r>
                      <a:r>
                        <a:rPr lang="en-US" baseline="0" dirty="0">
                          <a:solidFill>
                            <a:schemeClr val="bg1">
                              <a:lumMod val="65000"/>
                            </a:schemeClr>
                          </a:solidFill>
                          <a:latin typeface="+mn-lt"/>
                          <a:sym typeface="Wingdings"/>
                        </a:rPr>
                        <a:t> so it happens in phase 2 ( plateau</a:t>
                      </a:r>
                      <a:endParaRPr lang="en-US" dirty="0">
                        <a:solidFill>
                          <a:schemeClr val="bg1">
                            <a:lumMod val="65000"/>
                          </a:schemeClr>
                        </a:solidFill>
                        <a:latin typeface="+mn-lt"/>
                      </a:endParaRPr>
                    </a:p>
                  </a:txBody>
                  <a:tcPr/>
                </a:tc>
                <a:extLst>
                  <a:ext uri="{0D108BD9-81ED-4DB2-BD59-A6C34878D82A}">
                    <a16:rowId xmlns:a16="http://schemas.microsoft.com/office/drawing/2014/main" xmlns="" val="10001"/>
                  </a:ext>
                </a:extLst>
              </a:tr>
            </a:tbl>
          </a:graphicData>
        </a:graphic>
      </p:graphicFrame>
      <p:sp>
        <p:nvSpPr>
          <p:cNvPr id="7" name="Content Placeholder 6"/>
          <p:cNvSpPr>
            <a:spLocks noGrp="1"/>
          </p:cNvSpPr>
          <p:nvPr>
            <p:ph sz="quarter" idx="2"/>
          </p:nvPr>
        </p:nvSpPr>
        <p:spPr>
          <a:xfrm>
            <a:off x="8987321" y="2084780"/>
            <a:ext cx="2378435" cy="3360444"/>
          </a:xfrm>
        </p:spPr>
        <p:txBody>
          <a:bodyPr>
            <a:noAutofit/>
          </a:bodyPr>
          <a:lstStyle/>
          <a:p>
            <a:pPr marL="0" indent="0">
              <a:buNone/>
            </a:pPr>
            <a:r>
              <a:rPr lang="en-US" sz="1600" b="1" dirty="0"/>
              <a:t>heart rate:</a:t>
            </a:r>
          </a:p>
          <a:p>
            <a:r>
              <a:rPr lang="en-US" sz="1600" dirty="0"/>
              <a:t>The heart rate is the repetition of  the time interval between two successive heartbeats </a:t>
            </a:r>
          </a:p>
          <a:p>
            <a:r>
              <a:rPr lang="en-US" sz="1600" dirty="0"/>
              <a:t>If the interval between 2 beats is 1 second , the heart rate is 60 beats per </a:t>
            </a:r>
            <a:r>
              <a:rPr lang="en-US" sz="1600" dirty="0" smtClean="0"/>
              <a:t>minute.</a:t>
            </a:r>
          </a:p>
          <a:p>
            <a:r>
              <a:rPr lang="en-US" sz="1600" dirty="0" smtClean="0">
                <a:solidFill>
                  <a:schemeClr val="bg1">
                    <a:lumMod val="50000"/>
                  </a:schemeClr>
                </a:solidFill>
              </a:rPr>
              <a:t>It is the RR interval = 0.8 seconds</a:t>
            </a:r>
          </a:p>
          <a:p>
            <a:r>
              <a:rPr lang="en-US" sz="1600" dirty="0" smtClean="0">
                <a:solidFill>
                  <a:schemeClr val="bg1">
                    <a:lumMod val="50000"/>
                  </a:schemeClr>
                </a:solidFill>
              </a:rPr>
              <a:t>0.8 </a:t>
            </a:r>
            <a:r>
              <a:rPr lang="en-US" sz="1600" dirty="0" smtClean="0">
                <a:solidFill>
                  <a:schemeClr val="bg1">
                    <a:lumMod val="50000"/>
                  </a:schemeClr>
                </a:solidFill>
              </a:rPr>
              <a:t>/ </a:t>
            </a:r>
            <a:r>
              <a:rPr lang="en-US" sz="1600" dirty="0" smtClean="0">
                <a:solidFill>
                  <a:schemeClr val="bg1">
                    <a:lumMod val="50000"/>
                  </a:schemeClr>
                </a:solidFill>
              </a:rPr>
              <a:t>60 = BPM</a:t>
            </a:r>
          </a:p>
          <a:p>
            <a:endParaRPr lang="en-US" sz="1600" dirty="0"/>
          </a:p>
        </p:txBody>
      </p:sp>
      <p:sp>
        <p:nvSpPr>
          <p:cNvPr id="8" name="Title 4"/>
          <p:cNvSpPr>
            <a:spLocks noGrp="1"/>
          </p:cNvSpPr>
          <p:nvPr>
            <p:ph type="title"/>
          </p:nvPr>
        </p:nvSpPr>
        <p:spPr/>
        <p:txBody>
          <a:bodyPr>
            <a:normAutofit/>
          </a:bodyPr>
          <a:lstStyle/>
          <a:p>
            <a:r>
              <a:rPr lang="en-US" sz="3200" dirty="0"/>
              <a:t>The </a:t>
            </a:r>
            <a:r>
              <a:rPr lang="en-US" sz="3200"/>
              <a:t>Normal </a:t>
            </a:r>
            <a:r>
              <a:rPr lang="en-US" sz="3200" smtClean="0"/>
              <a:t>Electrocardiogram (</a:t>
            </a:r>
            <a:r>
              <a:rPr lang="en-US" sz="3200" dirty="0"/>
              <a:t>ECG)</a:t>
            </a:r>
          </a:p>
        </p:txBody>
      </p:sp>
      <p:pic>
        <p:nvPicPr>
          <p:cNvPr id="9" name="Picture 8" descr="http://www.studentconsult.com/common/showimage.cfm?mediaISBN=0721602401&amp;FigFile=S02401-011-f001.jpg&amp;size=fullsize"/>
          <p:cNvPicPr>
            <a:picLocks noGrp="1" noChangeAspect="1" noChangeArrowheads="1"/>
          </p:cNvPicPr>
          <p:nvPr/>
        </p:nvPicPr>
        <p:blipFill rotWithShape="1">
          <a:blip r:embed="rId2" cstate="print"/>
          <a:srcRect l="19098" t="7695" r="18624" b="14045"/>
          <a:stretch/>
        </p:blipFill>
        <p:spPr bwMode="auto">
          <a:xfrm>
            <a:off x="609460" y="3790171"/>
            <a:ext cx="7883893" cy="2231117"/>
          </a:xfrm>
          <a:prstGeom prst="rect">
            <a:avLst/>
          </a:prstGeom>
          <a:noFill/>
          <a:ln w="9525">
            <a:noFill/>
            <a:miter lim="800000"/>
            <a:headEnd/>
            <a:tailEnd/>
          </a:ln>
        </p:spPr>
      </p:pic>
      <p:sp>
        <p:nvSpPr>
          <p:cNvPr id="2" name="Rectangle 1"/>
          <p:cNvSpPr/>
          <p:nvPr/>
        </p:nvSpPr>
        <p:spPr>
          <a:xfrm>
            <a:off x="8774957" y="1511410"/>
            <a:ext cx="2803165" cy="4149837"/>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45879" y="1626454"/>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542485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7953</TotalTime>
  <Words>2585</Words>
  <Application>Microsoft Macintosh PowerPoint</Application>
  <PresentationFormat>Custom</PresentationFormat>
  <Paragraphs>350</Paragraphs>
  <Slides>22</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Arial</vt:lpstr>
      <vt:lpstr>Arial Black</vt:lpstr>
      <vt:lpstr>ArialMT</vt:lpstr>
      <vt:lpstr>Bookman Old Style</vt:lpstr>
      <vt:lpstr>Calibri</vt:lpstr>
      <vt:lpstr>Gill Sans MT</vt:lpstr>
      <vt:lpstr>GillSansMT</vt:lpstr>
      <vt:lpstr>Monotype Sorts</vt:lpstr>
      <vt:lpstr>Times New Roman</vt:lpstr>
      <vt:lpstr>Trebuchet MS</vt:lpstr>
      <vt:lpstr>Wingdings</vt:lpstr>
      <vt:lpstr>Wingdings 2</vt:lpstr>
      <vt:lpstr>Wingdings 3</vt:lpstr>
      <vt:lpstr>Origin</vt:lpstr>
      <vt:lpstr>2_Origin</vt:lpstr>
      <vt:lpstr>The Electrocardiogram (ECG)</vt:lpstr>
      <vt:lpstr>Objectives</vt:lpstr>
      <vt:lpstr>PowerPoint Presentation</vt:lpstr>
      <vt:lpstr>PowerPoint Presentation</vt:lpstr>
      <vt:lpstr>The Normal Electrocardiogram (ECG)</vt:lpstr>
      <vt:lpstr>The Normal Electrocardiogram (ECG)</vt:lpstr>
      <vt:lpstr>The Normal Electrocardiogram(ECG)</vt:lpstr>
      <vt:lpstr>The Normal Electrocardiogram (ECG)</vt:lpstr>
      <vt:lpstr>The Normal Electrocardiogram (ECG)</vt:lpstr>
      <vt:lpstr>ECG Waves</vt:lpstr>
      <vt:lpstr>Normal Rate and Rhythm; Sinus Rhythm</vt:lpstr>
      <vt:lpstr>Abnormalities in ECG</vt:lpstr>
      <vt:lpstr>Flow of Electrical Current in the Heart</vt:lpstr>
      <vt:lpstr>The ECG Leads</vt:lpstr>
      <vt:lpstr>PowerPoint Presentation</vt:lpstr>
      <vt:lpstr>PowerPoint Presentation</vt:lpstr>
      <vt:lpstr>Unipolar Augmented Limb Leads </vt:lpstr>
      <vt:lpstr>Bipolar ECG Leads</vt:lpstr>
      <vt:lpstr>Doctor’s Notes </vt:lpstr>
      <vt:lpstr>Einthoven's Triangle &amp; law</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Microsoft Office User</cp:lastModifiedBy>
  <cp:revision>819</cp:revision>
  <dcterms:created xsi:type="dcterms:W3CDTF">2016-09-07T16:15:34Z</dcterms:created>
  <dcterms:modified xsi:type="dcterms:W3CDTF">2017-03-31T19:18:35Z</dcterms:modified>
</cp:coreProperties>
</file>