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Lst>
  <p:notesMasterIdLst>
    <p:notesMasterId r:id="rId38"/>
  </p:notesMasterIdLst>
  <p:sldIdLst>
    <p:sldId id="415" r:id="rId3"/>
    <p:sldId id="388" r:id="rId4"/>
    <p:sldId id="416" r:id="rId5"/>
    <p:sldId id="445" r:id="rId6"/>
    <p:sldId id="418" r:id="rId7"/>
    <p:sldId id="419" r:id="rId8"/>
    <p:sldId id="446" r:id="rId9"/>
    <p:sldId id="449" r:id="rId10"/>
    <p:sldId id="424" r:id="rId11"/>
    <p:sldId id="425" r:id="rId12"/>
    <p:sldId id="426" r:id="rId13"/>
    <p:sldId id="428" r:id="rId14"/>
    <p:sldId id="430" r:id="rId15"/>
    <p:sldId id="448" r:id="rId16"/>
    <p:sldId id="420" r:id="rId17"/>
    <p:sldId id="421" r:id="rId18"/>
    <p:sldId id="422" r:id="rId19"/>
    <p:sldId id="423" r:id="rId20"/>
    <p:sldId id="431" r:id="rId21"/>
    <p:sldId id="451" r:id="rId22"/>
    <p:sldId id="432" r:id="rId23"/>
    <p:sldId id="433" r:id="rId24"/>
    <p:sldId id="434" r:id="rId25"/>
    <p:sldId id="440" r:id="rId26"/>
    <p:sldId id="441" r:id="rId27"/>
    <p:sldId id="442" r:id="rId28"/>
    <p:sldId id="443" r:id="rId29"/>
    <p:sldId id="444" r:id="rId30"/>
    <p:sldId id="452" r:id="rId31"/>
    <p:sldId id="453" r:id="rId32"/>
    <p:sldId id="454" r:id="rId33"/>
    <p:sldId id="455" r:id="rId34"/>
    <p:sldId id="456" r:id="rId35"/>
    <p:sldId id="412" r:id="rId36"/>
    <p:sldId id="413" r:id="rId37"/>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2F2"/>
    <a:srgbClr val="FFCC99"/>
    <a:srgbClr val="CCCCFF"/>
    <a:srgbClr val="5F5F5F"/>
    <a:srgbClr val="FF00FF"/>
    <a:srgbClr val="0000FF"/>
    <a:srgbClr val="FF6600"/>
    <a:srgbClr val="E7D2EA"/>
    <a:srgbClr val="E4CBE7"/>
    <a:srgbClr val="7F3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1" autoAdjust="0"/>
    <p:restoredTop sz="95192"/>
  </p:normalViewPr>
  <p:slideViewPr>
    <p:cSldViewPr>
      <p:cViewPr varScale="1">
        <p:scale>
          <a:sx n="96" d="100"/>
          <a:sy n="96" d="100"/>
        </p:scale>
        <p:origin x="200" y="52"/>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8C75D-C634-8145-9A22-FCD672CD43AE}"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US"/>
        </a:p>
      </dgm:t>
    </dgm:pt>
    <dgm:pt modelId="{FB2C3F41-FD9C-4441-B5A2-21FE00FDC8E7}">
      <dgm:prSet phldrT="[Text]"/>
      <dgm:spPr/>
      <dgm:t>
        <a:bodyPr/>
        <a:lstStyle/>
        <a:p>
          <a:r>
            <a:rPr lang="en-US" dirty="0"/>
            <a:t>Pulmonary</a:t>
          </a:r>
          <a:r>
            <a:rPr lang="en-US" baseline="0" dirty="0"/>
            <a:t> </a:t>
          </a:r>
          <a:endParaRPr lang="en-US" dirty="0"/>
        </a:p>
      </dgm:t>
    </dgm:pt>
    <dgm:pt modelId="{03E428BD-4899-014E-9BA2-DABB17D63D82}" type="parTrans" cxnId="{3598CFD9-A1A7-B54C-A82C-35344099512B}">
      <dgm:prSet/>
      <dgm:spPr/>
      <dgm:t>
        <a:bodyPr/>
        <a:lstStyle/>
        <a:p>
          <a:endParaRPr lang="en-US"/>
        </a:p>
      </dgm:t>
    </dgm:pt>
    <dgm:pt modelId="{81306AB9-BE1C-3444-91E4-A9D83BA45B97}" type="sibTrans" cxnId="{3598CFD9-A1A7-B54C-A82C-35344099512B}">
      <dgm:prSet/>
      <dgm:spPr/>
      <dgm:t>
        <a:bodyPr/>
        <a:lstStyle/>
        <a:p>
          <a:endParaRPr lang="en-US"/>
        </a:p>
      </dgm:t>
    </dgm:pt>
    <dgm:pt modelId="{B9CC936F-3FD6-9B4C-97B4-7A83D7B57BCE}">
      <dgm:prSet phldrT="[Text]"/>
      <dgm:spPr/>
      <dgm:t>
        <a:bodyPr/>
        <a:lstStyle/>
        <a:p>
          <a:r>
            <a:rPr lang="en-US" dirty="0"/>
            <a:t>LV </a:t>
          </a:r>
        </a:p>
      </dgm:t>
    </dgm:pt>
    <dgm:pt modelId="{0A9B6BC3-DA12-3940-9B1C-74F6F9A1FEA5}" type="parTrans" cxnId="{5A3D49A3-43AB-9E4B-82AF-92FE5EF88525}">
      <dgm:prSet/>
      <dgm:spPr/>
      <dgm:t>
        <a:bodyPr/>
        <a:lstStyle/>
        <a:p>
          <a:endParaRPr lang="en-US"/>
        </a:p>
      </dgm:t>
    </dgm:pt>
    <dgm:pt modelId="{3D302F75-B6B9-994E-9C32-F76551CB85B9}" type="sibTrans" cxnId="{5A3D49A3-43AB-9E4B-82AF-92FE5EF88525}">
      <dgm:prSet/>
      <dgm:spPr/>
      <dgm:t>
        <a:bodyPr/>
        <a:lstStyle/>
        <a:p>
          <a:endParaRPr lang="en-US"/>
        </a:p>
      </dgm:t>
    </dgm:pt>
    <dgm:pt modelId="{BBB4610B-90B1-944D-A34F-AEAEF32D44CB}">
      <dgm:prSet phldrT="[Text]"/>
      <dgm:spPr/>
      <dgm:t>
        <a:bodyPr/>
        <a:lstStyle/>
        <a:p>
          <a:r>
            <a:rPr lang="en-US" dirty="0"/>
            <a:t>Systemic </a:t>
          </a:r>
        </a:p>
      </dgm:t>
    </dgm:pt>
    <dgm:pt modelId="{8F1C764C-7521-E04B-AC83-16F4DF2C8A21}" type="parTrans" cxnId="{68C7F186-BF75-5645-815E-BBFE889D172B}">
      <dgm:prSet/>
      <dgm:spPr/>
      <dgm:t>
        <a:bodyPr/>
        <a:lstStyle/>
        <a:p>
          <a:endParaRPr lang="en-US"/>
        </a:p>
      </dgm:t>
    </dgm:pt>
    <dgm:pt modelId="{20D3F834-D399-8640-9479-DA73892B7498}" type="sibTrans" cxnId="{68C7F186-BF75-5645-815E-BBFE889D172B}">
      <dgm:prSet/>
      <dgm:spPr/>
      <dgm:t>
        <a:bodyPr/>
        <a:lstStyle/>
        <a:p>
          <a:endParaRPr lang="en-US"/>
        </a:p>
      </dgm:t>
    </dgm:pt>
    <dgm:pt modelId="{611463F5-5D3A-264E-9302-335727C724B8}">
      <dgm:prSet phldrT="[Text]"/>
      <dgm:spPr/>
      <dgm:t>
        <a:bodyPr/>
        <a:lstStyle/>
        <a:p>
          <a:r>
            <a:rPr lang="en-US" dirty="0"/>
            <a:t>RV</a:t>
          </a:r>
        </a:p>
      </dgm:t>
    </dgm:pt>
    <dgm:pt modelId="{A2AF2E78-69F4-2B4F-8B51-9C7C1EDE0551}" type="parTrans" cxnId="{51117FC7-7D11-474A-A641-D4348762215B}">
      <dgm:prSet/>
      <dgm:spPr/>
      <dgm:t>
        <a:bodyPr/>
        <a:lstStyle/>
        <a:p>
          <a:endParaRPr lang="en-US"/>
        </a:p>
      </dgm:t>
    </dgm:pt>
    <dgm:pt modelId="{F8BC4AA7-1FB4-D846-8914-2797F70FEEF4}" type="sibTrans" cxnId="{51117FC7-7D11-474A-A641-D4348762215B}">
      <dgm:prSet/>
      <dgm:spPr/>
      <dgm:t>
        <a:bodyPr/>
        <a:lstStyle/>
        <a:p>
          <a:pPr rtl="0"/>
          <a:endParaRPr lang="en-US"/>
        </a:p>
      </dgm:t>
    </dgm:pt>
    <dgm:pt modelId="{AA983CFF-3A17-A248-8DD4-DF14FEF6AF0D}" type="pres">
      <dgm:prSet presAssocID="{1CD8C75D-C634-8145-9A22-FCD672CD43AE}" presName="cycle" presStyleCnt="0">
        <dgm:presLayoutVars>
          <dgm:dir/>
          <dgm:resizeHandles val="exact"/>
        </dgm:presLayoutVars>
      </dgm:prSet>
      <dgm:spPr/>
    </dgm:pt>
    <dgm:pt modelId="{08A1FEC2-7C3B-1048-A40A-3222E1AF4422}" type="pres">
      <dgm:prSet presAssocID="{FB2C3F41-FD9C-4441-B5A2-21FE00FDC8E7}" presName="node" presStyleLbl="node1" presStyleIdx="0" presStyleCnt="4">
        <dgm:presLayoutVars>
          <dgm:bulletEnabled val="1"/>
        </dgm:presLayoutVars>
      </dgm:prSet>
      <dgm:spPr/>
    </dgm:pt>
    <dgm:pt modelId="{E1FD8C8C-B617-1D44-9D93-6899C2B44FEF}" type="pres">
      <dgm:prSet presAssocID="{FB2C3F41-FD9C-4441-B5A2-21FE00FDC8E7}" presName="spNode" presStyleCnt="0"/>
      <dgm:spPr/>
    </dgm:pt>
    <dgm:pt modelId="{DDEA9764-0C10-2649-BDDA-FF3C627A22BC}" type="pres">
      <dgm:prSet presAssocID="{81306AB9-BE1C-3444-91E4-A9D83BA45B97}" presName="sibTrans" presStyleLbl="sibTrans1D1" presStyleIdx="0" presStyleCnt="4"/>
      <dgm:spPr/>
    </dgm:pt>
    <dgm:pt modelId="{0F9340E8-2682-EC4D-9D69-A370BD6F60F8}" type="pres">
      <dgm:prSet presAssocID="{B9CC936F-3FD6-9B4C-97B4-7A83D7B57BCE}" presName="node" presStyleLbl="node1" presStyleIdx="1" presStyleCnt="4">
        <dgm:presLayoutVars>
          <dgm:bulletEnabled val="1"/>
        </dgm:presLayoutVars>
      </dgm:prSet>
      <dgm:spPr/>
    </dgm:pt>
    <dgm:pt modelId="{D3FB7AB7-7D60-4C4B-B5E1-E8EC6194461A}" type="pres">
      <dgm:prSet presAssocID="{B9CC936F-3FD6-9B4C-97B4-7A83D7B57BCE}" presName="spNode" presStyleCnt="0"/>
      <dgm:spPr/>
    </dgm:pt>
    <dgm:pt modelId="{BB103666-E3E4-A042-B1EB-FE4D1F53D99C}" type="pres">
      <dgm:prSet presAssocID="{3D302F75-B6B9-994E-9C32-F76551CB85B9}" presName="sibTrans" presStyleLbl="sibTrans1D1" presStyleIdx="1" presStyleCnt="4"/>
      <dgm:spPr/>
    </dgm:pt>
    <dgm:pt modelId="{776B7B80-7FF4-0941-9B03-B5864D21B3F0}" type="pres">
      <dgm:prSet presAssocID="{BBB4610B-90B1-944D-A34F-AEAEF32D44CB}" presName="node" presStyleLbl="node1" presStyleIdx="2" presStyleCnt="4">
        <dgm:presLayoutVars>
          <dgm:bulletEnabled val="1"/>
        </dgm:presLayoutVars>
      </dgm:prSet>
      <dgm:spPr/>
    </dgm:pt>
    <dgm:pt modelId="{908CB903-2896-DF40-8F73-3034ECACE401}" type="pres">
      <dgm:prSet presAssocID="{BBB4610B-90B1-944D-A34F-AEAEF32D44CB}" presName="spNode" presStyleCnt="0"/>
      <dgm:spPr/>
    </dgm:pt>
    <dgm:pt modelId="{D63DB7FD-26A4-6246-8C3C-1C37D40F934D}" type="pres">
      <dgm:prSet presAssocID="{20D3F834-D399-8640-9479-DA73892B7498}" presName="sibTrans" presStyleLbl="sibTrans1D1" presStyleIdx="2" presStyleCnt="4"/>
      <dgm:spPr/>
    </dgm:pt>
    <dgm:pt modelId="{329F6EB7-520F-9B43-88CA-73BDC7D725DE}" type="pres">
      <dgm:prSet presAssocID="{611463F5-5D3A-264E-9302-335727C724B8}" presName="node" presStyleLbl="node1" presStyleIdx="3" presStyleCnt="4">
        <dgm:presLayoutVars>
          <dgm:bulletEnabled val="1"/>
        </dgm:presLayoutVars>
      </dgm:prSet>
      <dgm:spPr/>
    </dgm:pt>
    <dgm:pt modelId="{05167D2A-A019-B145-B20B-8FC787ABDE38}" type="pres">
      <dgm:prSet presAssocID="{611463F5-5D3A-264E-9302-335727C724B8}" presName="spNode" presStyleCnt="0"/>
      <dgm:spPr/>
    </dgm:pt>
    <dgm:pt modelId="{336BFAD6-984C-FC4C-BFE4-21EA0235DB93}" type="pres">
      <dgm:prSet presAssocID="{F8BC4AA7-1FB4-D846-8914-2797F70FEEF4}" presName="sibTrans" presStyleLbl="sibTrans1D1" presStyleIdx="3" presStyleCnt="4"/>
      <dgm:spPr/>
    </dgm:pt>
  </dgm:ptLst>
  <dgm:cxnLst>
    <dgm:cxn modelId="{C9653F66-BBD7-1A41-BAF0-FC37D42942DC}" type="presOf" srcId="{81306AB9-BE1C-3444-91E4-A9D83BA45B97}" destId="{DDEA9764-0C10-2649-BDDA-FF3C627A22BC}" srcOrd="0" destOrd="0" presId="urn:microsoft.com/office/officeart/2005/8/layout/cycle6"/>
    <dgm:cxn modelId="{B41FC26E-2E6E-0F46-B09D-3071F1AF5533}" type="presOf" srcId="{FB2C3F41-FD9C-4441-B5A2-21FE00FDC8E7}" destId="{08A1FEC2-7C3B-1048-A40A-3222E1AF4422}" srcOrd="0" destOrd="0" presId="urn:microsoft.com/office/officeart/2005/8/layout/cycle6"/>
    <dgm:cxn modelId="{68C7F186-BF75-5645-815E-BBFE889D172B}" srcId="{1CD8C75D-C634-8145-9A22-FCD672CD43AE}" destId="{BBB4610B-90B1-944D-A34F-AEAEF32D44CB}" srcOrd="2" destOrd="0" parTransId="{8F1C764C-7521-E04B-AC83-16F4DF2C8A21}" sibTransId="{20D3F834-D399-8640-9479-DA73892B7498}"/>
    <dgm:cxn modelId="{36CE568F-9FE2-6544-B505-DB5569B3A027}" type="presOf" srcId="{BBB4610B-90B1-944D-A34F-AEAEF32D44CB}" destId="{776B7B80-7FF4-0941-9B03-B5864D21B3F0}" srcOrd="0" destOrd="0" presId="urn:microsoft.com/office/officeart/2005/8/layout/cycle6"/>
    <dgm:cxn modelId="{5A3D49A3-43AB-9E4B-82AF-92FE5EF88525}" srcId="{1CD8C75D-C634-8145-9A22-FCD672CD43AE}" destId="{B9CC936F-3FD6-9B4C-97B4-7A83D7B57BCE}" srcOrd="1" destOrd="0" parTransId="{0A9B6BC3-DA12-3940-9B1C-74F6F9A1FEA5}" sibTransId="{3D302F75-B6B9-994E-9C32-F76551CB85B9}"/>
    <dgm:cxn modelId="{76E3A1AE-0966-434B-BF02-2A57F6DD12E3}" type="presOf" srcId="{1CD8C75D-C634-8145-9A22-FCD672CD43AE}" destId="{AA983CFF-3A17-A248-8DD4-DF14FEF6AF0D}" srcOrd="0" destOrd="0" presId="urn:microsoft.com/office/officeart/2005/8/layout/cycle6"/>
    <dgm:cxn modelId="{60843BC7-2E0C-414A-A1F5-D2D447404DED}" type="presOf" srcId="{F8BC4AA7-1FB4-D846-8914-2797F70FEEF4}" destId="{336BFAD6-984C-FC4C-BFE4-21EA0235DB93}" srcOrd="0" destOrd="0" presId="urn:microsoft.com/office/officeart/2005/8/layout/cycle6"/>
    <dgm:cxn modelId="{51117FC7-7D11-474A-A641-D4348762215B}" srcId="{1CD8C75D-C634-8145-9A22-FCD672CD43AE}" destId="{611463F5-5D3A-264E-9302-335727C724B8}" srcOrd="3" destOrd="0" parTransId="{A2AF2E78-69F4-2B4F-8B51-9C7C1EDE0551}" sibTransId="{F8BC4AA7-1FB4-D846-8914-2797F70FEEF4}"/>
    <dgm:cxn modelId="{447E55D7-2B13-384C-A612-457C210F4E3E}" type="presOf" srcId="{B9CC936F-3FD6-9B4C-97B4-7A83D7B57BCE}" destId="{0F9340E8-2682-EC4D-9D69-A370BD6F60F8}" srcOrd="0" destOrd="0" presId="urn:microsoft.com/office/officeart/2005/8/layout/cycle6"/>
    <dgm:cxn modelId="{3598CFD9-A1A7-B54C-A82C-35344099512B}" srcId="{1CD8C75D-C634-8145-9A22-FCD672CD43AE}" destId="{FB2C3F41-FD9C-4441-B5A2-21FE00FDC8E7}" srcOrd="0" destOrd="0" parTransId="{03E428BD-4899-014E-9BA2-DABB17D63D82}" sibTransId="{81306AB9-BE1C-3444-91E4-A9D83BA45B97}"/>
    <dgm:cxn modelId="{F51591DD-6169-984B-8465-AF9578C41C39}" type="presOf" srcId="{3D302F75-B6B9-994E-9C32-F76551CB85B9}" destId="{BB103666-E3E4-A042-B1EB-FE4D1F53D99C}" srcOrd="0" destOrd="0" presId="urn:microsoft.com/office/officeart/2005/8/layout/cycle6"/>
    <dgm:cxn modelId="{9ABEF9EF-D3C3-BE4C-ACB9-FA085DCD543A}" type="presOf" srcId="{611463F5-5D3A-264E-9302-335727C724B8}" destId="{329F6EB7-520F-9B43-88CA-73BDC7D725DE}" srcOrd="0" destOrd="0" presId="urn:microsoft.com/office/officeart/2005/8/layout/cycle6"/>
    <dgm:cxn modelId="{F6A348FC-921F-3641-AC93-F1534ED7C118}" type="presOf" srcId="{20D3F834-D399-8640-9479-DA73892B7498}" destId="{D63DB7FD-26A4-6246-8C3C-1C37D40F934D}" srcOrd="0" destOrd="0" presId="urn:microsoft.com/office/officeart/2005/8/layout/cycle6"/>
    <dgm:cxn modelId="{52964F29-374B-7C42-87D3-98EC142F6E44}" type="presParOf" srcId="{AA983CFF-3A17-A248-8DD4-DF14FEF6AF0D}" destId="{08A1FEC2-7C3B-1048-A40A-3222E1AF4422}" srcOrd="0" destOrd="0" presId="urn:microsoft.com/office/officeart/2005/8/layout/cycle6"/>
    <dgm:cxn modelId="{EDFF2222-14FC-724F-BE8E-DDBE51E4B1EC}" type="presParOf" srcId="{AA983CFF-3A17-A248-8DD4-DF14FEF6AF0D}" destId="{E1FD8C8C-B617-1D44-9D93-6899C2B44FEF}" srcOrd="1" destOrd="0" presId="urn:microsoft.com/office/officeart/2005/8/layout/cycle6"/>
    <dgm:cxn modelId="{10B608A0-4B32-7845-A2DA-6A478740DF8A}" type="presParOf" srcId="{AA983CFF-3A17-A248-8DD4-DF14FEF6AF0D}" destId="{DDEA9764-0C10-2649-BDDA-FF3C627A22BC}" srcOrd="2" destOrd="0" presId="urn:microsoft.com/office/officeart/2005/8/layout/cycle6"/>
    <dgm:cxn modelId="{035D0A81-0FB2-724D-B689-2F119B0F862E}" type="presParOf" srcId="{AA983CFF-3A17-A248-8DD4-DF14FEF6AF0D}" destId="{0F9340E8-2682-EC4D-9D69-A370BD6F60F8}" srcOrd="3" destOrd="0" presId="urn:microsoft.com/office/officeart/2005/8/layout/cycle6"/>
    <dgm:cxn modelId="{CB3F9C04-E7F1-1247-BE6B-D2F348EA4669}" type="presParOf" srcId="{AA983CFF-3A17-A248-8DD4-DF14FEF6AF0D}" destId="{D3FB7AB7-7D60-4C4B-B5E1-E8EC6194461A}" srcOrd="4" destOrd="0" presId="urn:microsoft.com/office/officeart/2005/8/layout/cycle6"/>
    <dgm:cxn modelId="{2751CEA9-9383-2E45-82F3-ED6A1B2F96E3}" type="presParOf" srcId="{AA983CFF-3A17-A248-8DD4-DF14FEF6AF0D}" destId="{BB103666-E3E4-A042-B1EB-FE4D1F53D99C}" srcOrd="5" destOrd="0" presId="urn:microsoft.com/office/officeart/2005/8/layout/cycle6"/>
    <dgm:cxn modelId="{9B3EBE0F-3059-B548-BDB5-5943651E07F3}" type="presParOf" srcId="{AA983CFF-3A17-A248-8DD4-DF14FEF6AF0D}" destId="{776B7B80-7FF4-0941-9B03-B5864D21B3F0}" srcOrd="6" destOrd="0" presId="urn:microsoft.com/office/officeart/2005/8/layout/cycle6"/>
    <dgm:cxn modelId="{9F7F9BD8-2B96-964A-847E-B9D75DB7E8B8}" type="presParOf" srcId="{AA983CFF-3A17-A248-8DD4-DF14FEF6AF0D}" destId="{908CB903-2896-DF40-8F73-3034ECACE401}" srcOrd="7" destOrd="0" presId="urn:microsoft.com/office/officeart/2005/8/layout/cycle6"/>
    <dgm:cxn modelId="{81E353F0-D77C-7642-ADF6-E4DBFFAAA959}" type="presParOf" srcId="{AA983CFF-3A17-A248-8DD4-DF14FEF6AF0D}" destId="{D63DB7FD-26A4-6246-8C3C-1C37D40F934D}" srcOrd="8" destOrd="0" presId="urn:microsoft.com/office/officeart/2005/8/layout/cycle6"/>
    <dgm:cxn modelId="{FDC0DD12-6A66-EF4B-9D23-6A768186B698}" type="presParOf" srcId="{AA983CFF-3A17-A248-8DD4-DF14FEF6AF0D}" destId="{329F6EB7-520F-9B43-88CA-73BDC7D725DE}" srcOrd="9" destOrd="0" presId="urn:microsoft.com/office/officeart/2005/8/layout/cycle6"/>
    <dgm:cxn modelId="{CFA3A119-2339-814C-87C9-30B8FB3C818B}" type="presParOf" srcId="{AA983CFF-3A17-A248-8DD4-DF14FEF6AF0D}" destId="{05167D2A-A019-B145-B20B-8FC787ABDE38}" srcOrd="10" destOrd="0" presId="urn:microsoft.com/office/officeart/2005/8/layout/cycle6"/>
    <dgm:cxn modelId="{27DAD2FD-DDDA-B24A-8822-14B20387B19B}" type="presParOf" srcId="{AA983CFF-3A17-A248-8DD4-DF14FEF6AF0D}" destId="{336BFAD6-984C-FC4C-BFE4-21EA0235DB93}"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9D531-C1CB-FA48-9FBE-8396E18F0A7F}" type="doc">
      <dgm:prSet loTypeId="urn:microsoft.com/office/officeart/2005/8/layout/list1" loCatId="cycle" qsTypeId="urn:microsoft.com/office/officeart/2005/8/quickstyle/simple1" qsCatId="simple" csTypeId="urn:microsoft.com/office/officeart/2005/8/colors/colorful2" csCatId="colorful" phldr="1"/>
      <dgm:spPr/>
      <dgm:t>
        <a:bodyPr/>
        <a:lstStyle/>
        <a:p>
          <a:endParaRPr lang="en-US"/>
        </a:p>
      </dgm:t>
    </dgm:pt>
    <dgm:pt modelId="{4A5D8BA8-2CE1-704F-A9BC-2399CC327CB4}">
      <dgm:prSet phldrT="[Text]" custT="1"/>
      <dgm:spPr/>
      <dgm:t>
        <a:bodyPr/>
        <a:lstStyle/>
        <a:p>
          <a:r>
            <a:rPr lang="en-US" sz="2000" dirty="0"/>
            <a:t>Blood Volume </a:t>
          </a:r>
        </a:p>
      </dgm:t>
    </dgm:pt>
    <dgm:pt modelId="{DE5EF6B3-9D2F-1C4E-8561-AA91670592F5}" type="parTrans" cxnId="{3B404150-0665-974E-9CA9-381B3F3BD56E}">
      <dgm:prSet/>
      <dgm:spPr/>
      <dgm:t>
        <a:bodyPr/>
        <a:lstStyle/>
        <a:p>
          <a:endParaRPr lang="en-US"/>
        </a:p>
      </dgm:t>
    </dgm:pt>
    <dgm:pt modelId="{177B1509-FD83-FD47-869F-A6230EF2B98F}" type="sibTrans" cxnId="{3B404150-0665-974E-9CA9-381B3F3BD56E}">
      <dgm:prSet/>
      <dgm:spPr/>
      <dgm:t>
        <a:bodyPr/>
        <a:lstStyle/>
        <a:p>
          <a:endParaRPr lang="en-US"/>
        </a:p>
      </dgm:t>
    </dgm:pt>
    <dgm:pt modelId="{59D5235B-D8A5-3F41-9C77-1EDD7045D295}">
      <dgm:prSet phldrT="[Text]" custT="1"/>
      <dgm:spPr/>
      <dgm:t>
        <a:bodyPr/>
        <a:lstStyle/>
        <a:p>
          <a:r>
            <a:rPr lang="en-US" sz="2000" dirty="0"/>
            <a:t>Venous Valves </a:t>
          </a:r>
        </a:p>
      </dgm:t>
    </dgm:pt>
    <dgm:pt modelId="{E615538F-F8C6-FD4C-9754-D265E8A0ADBC}" type="parTrans" cxnId="{3C87C0F9-F371-F340-B8FF-B7B4E4711707}">
      <dgm:prSet/>
      <dgm:spPr/>
      <dgm:t>
        <a:bodyPr/>
        <a:lstStyle/>
        <a:p>
          <a:endParaRPr lang="en-US"/>
        </a:p>
      </dgm:t>
    </dgm:pt>
    <dgm:pt modelId="{42553247-DE2F-6A47-AFC1-98B88A591399}" type="sibTrans" cxnId="{3C87C0F9-F371-F340-B8FF-B7B4E4711707}">
      <dgm:prSet/>
      <dgm:spPr/>
      <dgm:t>
        <a:bodyPr/>
        <a:lstStyle/>
        <a:p>
          <a:endParaRPr lang="en-US"/>
        </a:p>
      </dgm:t>
    </dgm:pt>
    <dgm:pt modelId="{96380098-510C-E14B-8102-FCA8EB262C38}">
      <dgm:prSet phldrT="[Text]" custT="1"/>
      <dgm:spPr/>
      <dgm:t>
        <a:bodyPr/>
        <a:lstStyle/>
        <a:p>
          <a:r>
            <a:rPr lang="en-US" sz="2000" dirty="0"/>
            <a:t>Respiratory Activity </a:t>
          </a:r>
        </a:p>
      </dgm:t>
    </dgm:pt>
    <dgm:pt modelId="{F4D41B23-EF3A-E247-8D47-C12E2C1AF70F}" type="parTrans" cxnId="{F20EA150-3648-E54D-852E-E724070D84AA}">
      <dgm:prSet/>
      <dgm:spPr/>
      <dgm:t>
        <a:bodyPr/>
        <a:lstStyle/>
        <a:p>
          <a:endParaRPr lang="en-US"/>
        </a:p>
      </dgm:t>
    </dgm:pt>
    <dgm:pt modelId="{82F2712E-16DD-CA4A-BD47-6F858DAD5375}" type="sibTrans" cxnId="{F20EA150-3648-E54D-852E-E724070D84AA}">
      <dgm:prSet/>
      <dgm:spPr/>
      <dgm:t>
        <a:bodyPr/>
        <a:lstStyle/>
        <a:p>
          <a:pPr rtl="0"/>
          <a:endParaRPr lang="en-US"/>
        </a:p>
      </dgm:t>
    </dgm:pt>
    <dgm:pt modelId="{41328B3A-5D84-2D44-A6A0-C690787C21FD}">
      <dgm:prSet phldrT="[Text]" custT="1"/>
      <dgm:spPr/>
      <dgm:t>
        <a:bodyPr/>
        <a:lstStyle/>
        <a:p>
          <a:r>
            <a:rPr lang="en-US" sz="2000" dirty="0"/>
            <a:t>Venous Capacity </a:t>
          </a:r>
        </a:p>
      </dgm:t>
    </dgm:pt>
    <dgm:pt modelId="{BA6BAAFB-4133-634D-B935-B2EA4DC37539}" type="parTrans" cxnId="{D884526D-D8B6-E544-A8E0-4DB5CDFB8F76}">
      <dgm:prSet/>
      <dgm:spPr/>
      <dgm:t>
        <a:bodyPr/>
        <a:lstStyle/>
        <a:p>
          <a:endParaRPr lang="en-US"/>
        </a:p>
      </dgm:t>
    </dgm:pt>
    <dgm:pt modelId="{C3DD2584-15DC-9442-B2E6-CC1639115C5E}" type="sibTrans" cxnId="{D884526D-D8B6-E544-A8E0-4DB5CDFB8F76}">
      <dgm:prSet/>
      <dgm:spPr/>
      <dgm:t>
        <a:bodyPr/>
        <a:lstStyle/>
        <a:p>
          <a:endParaRPr lang="en-US"/>
        </a:p>
      </dgm:t>
    </dgm:pt>
    <dgm:pt modelId="{A78902E1-3273-0145-B740-95906A26238D}">
      <dgm:prSet phldrT="[Text]" custT="1"/>
      <dgm:spPr/>
      <dgm:t>
        <a:bodyPr/>
        <a:lstStyle/>
        <a:p>
          <a:r>
            <a:rPr lang="en-US" sz="2000" dirty="0"/>
            <a:t>Sympathetic Activity </a:t>
          </a:r>
        </a:p>
      </dgm:t>
    </dgm:pt>
    <dgm:pt modelId="{FA17D649-0F35-5F48-8E3B-F1AFF2C11D27}" type="parTrans" cxnId="{A1E7C4E0-DA90-4140-81E9-359DA832E550}">
      <dgm:prSet/>
      <dgm:spPr/>
      <dgm:t>
        <a:bodyPr/>
        <a:lstStyle/>
        <a:p>
          <a:endParaRPr lang="en-US"/>
        </a:p>
      </dgm:t>
    </dgm:pt>
    <dgm:pt modelId="{88E41901-61F5-7549-AD52-4B1E523280C8}" type="sibTrans" cxnId="{A1E7C4E0-DA90-4140-81E9-359DA832E550}">
      <dgm:prSet/>
      <dgm:spPr/>
      <dgm:t>
        <a:bodyPr/>
        <a:lstStyle/>
        <a:p>
          <a:endParaRPr lang="en-US"/>
        </a:p>
      </dgm:t>
    </dgm:pt>
    <dgm:pt modelId="{B3D67762-79FD-7444-988A-4A4B6484C794}">
      <dgm:prSet phldrT="[Text]" custT="1"/>
      <dgm:spPr/>
      <dgm:t>
        <a:bodyPr/>
        <a:lstStyle/>
        <a:p>
          <a:r>
            <a:rPr lang="en-US" sz="2000" dirty="0"/>
            <a:t>Skeletal Muscle Activity </a:t>
          </a:r>
        </a:p>
      </dgm:t>
    </dgm:pt>
    <dgm:pt modelId="{42A581F1-E41C-9C41-805F-73E2180424A2}" type="parTrans" cxnId="{1547026F-9CC5-0146-A25B-D6626914D23E}">
      <dgm:prSet/>
      <dgm:spPr/>
      <dgm:t>
        <a:bodyPr/>
        <a:lstStyle/>
        <a:p>
          <a:endParaRPr lang="en-US"/>
        </a:p>
      </dgm:t>
    </dgm:pt>
    <dgm:pt modelId="{D19279BD-70D7-3343-BBFE-8A8AE34F4E36}" type="sibTrans" cxnId="{1547026F-9CC5-0146-A25B-D6626914D23E}">
      <dgm:prSet/>
      <dgm:spPr/>
      <dgm:t>
        <a:bodyPr/>
        <a:lstStyle/>
        <a:p>
          <a:endParaRPr lang="en-US"/>
        </a:p>
      </dgm:t>
    </dgm:pt>
    <dgm:pt modelId="{B17A0819-EA74-2743-AA24-2A8C3F8F8A7E}">
      <dgm:prSet phldrT="[Text]" custT="1"/>
      <dgm:spPr/>
      <dgm:t>
        <a:bodyPr/>
        <a:lstStyle/>
        <a:p>
          <a:r>
            <a:rPr lang="en-US" sz="2000" dirty="0"/>
            <a:t>Gravity</a:t>
          </a:r>
          <a:r>
            <a:rPr lang="en-US" sz="1600" dirty="0"/>
            <a:t> </a:t>
          </a:r>
        </a:p>
      </dgm:t>
    </dgm:pt>
    <dgm:pt modelId="{98F86C8F-EFDB-724E-AA1C-229EF80C366E}" type="parTrans" cxnId="{23FA7F16-95DD-5B40-BA82-662CAA6EE0B0}">
      <dgm:prSet/>
      <dgm:spPr/>
      <dgm:t>
        <a:bodyPr/>
        <a:lstStyle/>
        <a:p>
          <a:endParaRPr lang="en-US"/>
        </a:p>
      </dgm:t>
    </dgm:pt>
    <dgm:pt modelId="{403809D4-F690-E346-AAFD-E5F84A639E8F}" type="sibTrans" cxnId="{23FA7F16-95DD-5B40-BA82-662CAA6EE0B0}">
      <dgm:prSet/>
      <dgm:spPr/>
      <dgm:t>
        <a:bodyPr/>
        <a:lstStyle/>
        <a:p>
          <a:endParaRPr lang="en-US"/>
        </a:p>
      </dgm:t>
    </dgm:pt>
    <dgm:pt modelId="{CCA20A70-0908-4D4C-8744-C9BEF65F6848}" type="pres">
      <dgm:prSet presAssocID="{7229D531-C1CB-FA48-9FBE-8396E18F0A7F}" presName="linear" presStyleCnt="0">
        <dgm:presLayoutVars>
          <dgm:dir/>
          <dgm:animLvl val="lvl"/>
          <dgm:resizeHandles val="exact"/>
        </dgm:presLayoutVars>
      </dgm:prSet>
      <dgm:spPr/>
    </dgm:pt>
    <dgm:pt modelId="{924C2001-BB83-FB41-9711-246AE142F6CB}" type="pres">
      <dgm:prSet presAssocID="{4A5D8BA8-2CE1-704F-A9BC-2399CC327CB4}" presName="parentLin" presStyleCnt="0"/>
      <dgm:spPr/>
    </dgm:pt>
    <dgm:pt modelId="{096E513E-92C8-D445-9F94-15C070787E07}" type="pres">
      <dgm:prSet presAssocID="{4A5D8BA8-2CE1-704F-A9BC-2399CC327CB4}" presName="parentLeftMargin" presStyleLbl="node1" presStyleIdx="0" presStyleCnt="7"/>
      <dgm:spPr/>
    </dgm:pt>
    <dgm:pt modelId="{8891A57E-8B03-C94C-8A91-D51BBBC0F0E3}" type="pres">
      <dgm:prSet presAssocID="{4A5D8BA8-2CE1-704F-A9BC-2399CC327CB4}" presName="parentText" presStyleLbl="node1" presStyleIdx="0" presStyleCnt="7">
        <dgm:presLayoutVars>
          <dgm:chMax val="0"/>
          <dgm:bulletEnabled val="1"/>
        </dgm:presLayoutVars>
      </dgm:prSet>
      <dgm:spPr/>
    </dgm:pt>
    <dgm:pt modelId="{03299366-D7D9-F042-A924-E8B3C39FABD7}" type="pres">
      <dgm:prSet presAssocID="{4A5D8BA8-2CE1-704F-A9BC-2399CC327CB4}" presName="negativeSpace" presStyleCnt="0"/>
      <dgm:spPr/>
    </dgm:pt>
    <dgm:pt modelId="{73E34E5C-189C-BB4D-8AF5-3B4BF7EA657C}" type="pres">
      <dgm:prSet presAssocID="{4A5D8BA8-2CE1-704F-A9BC-2399CC327CB4}" presName="childText" presStyleLbl="conFgAcc1" presStyleIdx="0" presStyleCnt="7">
        <dgm:presLayoutVars>
          <dgm:bulletEnabled val="1"/>
        </dgm:presLayoutVars>
      </dgm:prSet>
      <dgm:spPr/>
    </dgm:pt>
    <dgm:pt modelId="{4D5DB3F8-DE36-5B4A-9837-5A74CEEFE29E}" type="pres">
      <dgm:prSet presAssocID="{177B1509-FD83-FD47-869F-A6230EF2B98F}" presName="spaceBetweenRectangles" presStyleCnt="0"/>
      <dgm:spPr/>
    </dgm:pt>
    <dgm:pt modelId="{DD0C1D52-87E8-024B-BC45-4027A46A3F76}" type="pres">
      <dgm:prSet presAssocID="{41328B3A-5D84-2D44-A6A0-C690787C21FD}" presName="parentLin" presStyleCnt="0"/>
      <dgm:spPr/>
    </dgm:pt>
    <dgm:pt modelId="{5A14CB82-8F02-364C-B05B-546A31AE66CF}" type="pres">
      <dgm:prSet presAssocID="{41328B3A-5D84-2D44-A6A0-C690787C21FD}" presName="parentLeftMargin" presStyleLbl="node1" presStyleIdx="0" presStyleCnt="7"/>
      <dgm:spPr/>
    </dgm:pt>
    <dgm:pt modelId="{202AA540-2C7E-F145-B543-8D89F3302EB7}" type="pres">
      <dgm:prSet presAssocID="{41328B3A-5D84-2D44-A6A0-C690787C21FD}" presName="parentText" presStyleLbl="node1" presStyleIdx="1" presStyleCnt="7">
        <dgm:presLayoutVars>
          <dgm:chMax val="0"/>
          <dgm:bulletEnabled val="1"/>
        </dgm:presLayoutVars>
      </dgm:prSet>
      <dgm:spPr/>
    </dgm:pt>
    <dgm:pt modelId="{C4418B38-D9A5-CD43-8AA9-84304ABD3C56}" type="pres">
      <dgm:prSet presAssocID="{41328B3A-5D84-2D44-A6A0-C690787C21FD}" presName="negativeSpace" presStyleCnt="0"/>
      <dgm:spPr/>
    </dgm:pt>
    <dgm:pt modelId="{E719E5AA-3793-9A4E-800F-D388EE6D94F7}" type="pres">
      <dgm:prSet presAssocID="{41328B3A-5D84-2D44-A6A0-C690787C21FD}" presName="childText" presStyleLbl="conFgAcc1" presStyleIdx="1" presStyleCnt="7">
        <dgm:presLayoutVars>
          <dgm:bulletEnabled val="1"/>
        </dgm:presLayoutVars>
      </dgm:prSet>
      <dgm:spPr/>
    </dgm:pt>
    <dgm:pt modelId="{23B4F671-9FEF-0D4C-9883-743D10B8E508}" type="pres">
      <dgm:prSet presAssocID="{C3DD2584-15DC-9442-B2E6-CC1639115C5E}" presName="spaceBetweenRectangles" presStyleCnt="0"/>
      <dgm:spPr/>
    </dgm:pt>
    <dgm:pt modelId="{7CB866C7-7225-D644-BEC7-F85867F7597D}" type="pres">
      <dgm:prSet presAssocID="{A78902E1-3273-0145-B740-95906A26238D}" presName="parentLin" presStyleCnt="0"/>
      <dgm:spPr/>
    </dgm:pt>
    <dgm:pt modelId="{AEBED01D-9302-5C45-A767-59BE2401E770}" type="pres">
      <dgm:prSet presAssocID="{A78902E1-3273-0145-B740-95906A26238D}" presName="parentLeftMargin" presStyleLbl="node1" presStyleIdx="1" presStyleCnt="7"/>
      <dgm:spPr/>
    </dgm:pt>
    <dgm:pt modelId="{924979DA-510F-2B42-82DB-4384BE475B7D}" type="pres">
      <dgm:prSet presAssocID="{A78902E1-3273-0145-B740-95906A26238D}" presName="parentText" presStyleLbl="node1" presStyleIdx="2" presStyleCnt="7">
        <dgm:presLayoutVars>
          <dgm:chMax val="0"/>
          <dgm:bulletEnabled val="1"/>
        </dgm:presLayoutVars>
      </dgm:prSet>
      <dgm:spPr/>
    </dgm:pt>
    <dgm:pt modelId="{7FCFC62A-640B-594E-A29F-2735E490BCCA}" type="pres">
      <dgm:prSet presAssocID="{A78902E1-3273-0145-B740-95906A26238D}" presName="negativeSpace" presStyleCnt="0"/>
      <dgm:spPr/>
    </dgm:pt>
    <dgm:pt modelId="{3A49BEF6-CEC4-1147-827D-B3BC6F75B9F8}" type="pres">
      <dgm:prSet presAssocID="{A78902E1-3273-0145-B740-95906A26238D}" presName="childText" presStyleLbl="conFgAcc1" presStyleIdx="2" presStyleCnt="7">
        <dgm:presLayoutVars>
          <dgm:bulletEnabled val="1"/>
        </dgm:presLayoutVars>
      </dgm:prSet>
      <dgm:spPr/>
    </dgm:pt>
    <dgm:pt modelId="{D54A2EE0-C4B4-8D4B-BD4F-771578BBCDE8}" type="pres">
      <dgm:prSet presAssocID="{88E41901-61F5-7549-AD52-4B1E523280C8}" presName="spaceBetweenRectangles" presStyleCnt="0"/>
      <dgm:spPr/>
    </dgm:pt>
    <dgm:pt modelId="{D4D6E351-1F5F-E84E-ADE5-86ECE3EB159C}" type="pres">
      <dgm:prSet presAssocID="{B3D67762-79FD-7444-988A-4A4B6484C794}" presName="parentLin" presStyleCnt="0"/>
      <dgm:spPr/>
    </dgm:pt>
    <dgm:pt modelId="{D8FAA5B9-A7D6-F546-9300-3EB218064B0C}" type="pres">
      <dgm:prSet presAssocID="{B3D67762-79FD-7444-988A-4A4B6484C794}" presName="parentLeftMargin" presStyleLbl="node1" presStyleIdx="2" presStyleCnt="7"/>
      <dgm:spPr/>
    </dgm:pt>
    <dgm:pt modelId="{7D32DE0B-F255-AB44-BD38-3EE94C23AAA5}" type="pres">
      <dgm:prSet presAssocID="{B3D67762-79FD-7444-988A-4A4B6484C794}" presName="parentText" presStyleLbl="node1" presStyleIdx="3" presStyleCnt="7">
        <dgm:presLayoutVars>
          <dgm:chMax val="0"/>
          <dgm:bulletEnabled val="1"/>
        </dgm:presLayoutVars>
      </dgm:prSet>
      <dgm:spPr/>
    </dgm:pt>
    <dgm:pt modelId="{FF3CC323-723E-D545-AB4A-83D69FF2A523}" type="pres">
      <dgm:prSet presAssocID="{B3D67762-79FD-7444-988A-4A4B6484C794}" presName="negativeSpace" presStyleCnt="0"/>
      <dgm:spPr/>
    </dgm:pt>
    <dgm:pt modelId="{F7EC23FA-5439-F94A-8BB1-14D7B66B23BD}" type="pres">
      <dgm:prSet presAssocID="{B3D67762-79FD-7444-988A-4A4B6484C794}" presName="childText" presStyleLbl="conFgAcc1" presStyleIdx="3" presStyleCnt="7">
        <dgm:presLayoutVars>
          <dgm:bulletEnabled val="1"/>
        </dgm:presLayoutVars>
      </dgm:prSet>
      <dgm:spPr/>
    </dgm:pt>
    <dgm:pt modelId="{25A7806B-F776-8A41-B2AB-A3234AEE26B5}" type="pres">
      <dgm:prSet presAssocID="{D19279BD-70D7-3343-BBFE-8A8AE34F4E36}" presName="spaceBetweenRectangles" presStyleCnt="0"/>
      <dgm:spPr/>
    </dgm:pt>
    <dgm:pt modelId="{0FAC9EAB-1D63-8B40-892A-3206C40E2CDB}" type="pres">
      <dgm:prSet presAssocID="{59D5235B-D8A5-3F41-9C77-1EDD7045D295}" presName="parentLin" presStyleCnt="0"/>
      <dgm:spPr/>
    </dgm:pt>
    <dgm:pt modelId="{6950B37C-4B6F-8346-9FC6-EA60261B5F15}" type="pres">
      <dgm:prSet presAssocID="{59D5235B-D8A5-3F41-9C77-1EDD7045D295}" presName="parentLeftMargin" presStyleLbl="node1" presStyleIdx="3" presStyleCnt="7"/>
      <dgm:spPr/>
    </dgm:pt>
    <dgm:pt modelId="{9FA7BE4E-0F60-B842-AFB0-043B5A4534A7}" type="pres">
      <dgm:prSet presAssocID="{59D5235B-D8A5-3F41-9C77-1EDD7045D295}" presName="parentText" presStyleLbl="node1" presStyleIdx="4" presStyleCnt="7">
        <dgm:presLayoutVars>
          <dgm:chMax val="0"/>
          <dgm:bulletEnabled val="1"/>
        </dgm:presLayoutVars>
      </dgm:prSet>
      <dgm:spPr/>
    </dgm:pt>
    <dgm:pt modelId="{74CA73A4-87A4-F742-9ADE-2D097674B689}" type="pres">
      <dgm:prSet presAssocID="{59D5235B-D8A5-3F41-9C77-1EDD7045D295}" presName="negativeSpace" presStyleCnt="0"/>
      <dgm:spPr/>
    </dgm:pt>
    <dgm:pt modelId="{7152C7B1-E38A-A643-AFB8-82211EC6B277}" type="pres">
      <dgm:prSet presAssocID="{59D5235B-D8A5-3F41-9C77-1EDD7045D295}" presName="childText" presStyleLbl="conFgAcc1" presStyleIdx="4" presStyleCnt="7">
        <dgm:presLayoutVars>
          <dgm:bulletEnabled val="1"/>
        </dgm:presLayoutVars>
      </dgm:prSet>
      <dgm:spPr/>
    </dgm:pt>
    <dgm:pt modelId="{04FE0C5D-5B78-7941-B98C-115646C19DE0}" type="pres">
      <dgm:prSet presAssocID="{42553247-DE2F-6A47-AFC1-98B88A591399}" presName="spaceBetweenRectangles" presStyleCnt="0"/>
      <dgm:spPr/>
    </dgm:pt>
    <dgm:pt modelId="{4DA1BFBF-4C03-934F-B5B0-08EED28EBF91}" type="pres">
      <dgm:prSet presAssocID="{96380098-510C-E14B-8102-FCA8EB262C38}" presName="parentLin" presStyleCnt="0"/>
      <dgm:spPr/>
    </dgm:pt>
    <dgm:pt modelId="{4B1A71B7-8BDB-D448-A4E2-8B49B5180629}" type="pres">
      <dgm:prSet presAssocID="{96380098-510C-E14B-8102-FCA8EB262C38}" presName="parentLeftMargin" presStyleLbl="node1" presStyleIdx="4" presStyleCnt="7"/>
      <dgm:spPr/>
    </dgm:pt>
    <dgm:pt modelId="{ABA20C0C-F6FD-994B-B2EC-7687E3748080}" type="pres">
      <dgm:prSet presAssocID="{96380098-510C-E14B-8102-FCA8EB262C38}" presName="parentText" presStyleLbl="node1" presStyleIdx="5" presStyleCnt="7">
        <dgm:presLayoutVars>
          <dgm:chMax val="0"/>
          <dgm:bulletEnabled val="1"/>
        </dgm:presLayoutVars>
      </dgm:prSet>
      <dgm:spPr/>
    </dgm:pt>
    <dgm:pt modelId="{DF1B76F0-B767-0D42-9E95-B4C17E1198EE}" type="pres">
      <dgm:prSet presAssocID="{96380098-510C-E14B-8102-FCA8EB262C38}" presName="negativeSpace" presStyleCnt="0"/>
      <dgm:spPr/>
    </dgm:pt>
    <dgm:pt modelId="{1ED47F6F-D849-0B4E-8C2F-E292E5708591}" type="pres">
      <dgm:prSet presAssocID="{96380098-510C-E14B-8102-FCA8EB262C38}" presName="childText" presStyleLbl="conFgAcc1" presStyleIdx="5" presStyleCnt="7">
        <dgm:presLayoutVars>
          <dgm:bulletEnabled val="1"/>
        </dgm:presLayoutVars>
      </dgm:prSet>
      <dgm:spPr/>
    </dgm:pt>
    <dgm:pt modelId="{BA2694C2-454E-B84A-A84D-3D01B97E6607}" type="pres">
      <dgm:prSet presAssocID="{82F2712E-16DD-CA4A-BD47-6F858DAD5375}" presName="spaceBetweenRectangles" presStyleCnt="0"/>
      <dgm:spPr/>
    </dgm:pt>
    <dgm:pt modelId="{D29CC109-90AE-624A-9ED9-57413BAD3441}" type="pres">
      <dgm:prSet presAssocID="{B17A0819-EA74-2743-AA24-2A8C3F8F8A7E}" presName="parentLin" presStyleCnt="0"/>
      <dgm:spPr/>
    </dgm:pt>
    <dgm:pt modelId="{67F438B7-6D7A-B249-AC51-CD678D2A7909}" type="pres">
      <dgm:prSet presAssocID="{B17A0819-EA74-2743-AA24-2A8C3F8F8A7E}" presName="parentLeftMargin" presStyleLbl="node1" presStyleIdx="5" presStyleCnt="7"/>
      <dgm:spPr/>
    </dgm:pt>
    <dgm:pt modelId="{A9849586-8090-2245-AC1E-2A0CD517D9FD}" type="pres">
      <dgm:prSet presAssocID="{B17A0819-EA74-2743-AA24-2A8C3F8F8A7E}" presName="parentText" presStyleLbl="node1" presStyleIdx="6" presStyleCnt="7">
        <dgm:presLayoutVars>
          <dgm:chMax val="0"/>
          <dgm:bulletEnabled val="1"/>
        </dgm:presLayoutVars>
      </dgm:prSet>
      <dgm:spPr/>
    </dgm:pt>
    <dgm:pt modelId="{91B8D28E-2843-244E-8F2F-6123529A2130}" type="pres">
      <dgm:prSet presAssocID="{B17A0819-EA74-2743-AA24-2A8C3F8F8A7E}" presName="negativeSpace" presStyleCnt="0"/>
      <dgm:spPr/>
    </dgm:pt>
    <dgm:pt modelId="{82396E1D-70AA-7C41-8B54-05E1CA14585C}" type="pres">
      <dgm:prSet presAssocID="{B17A0819-EA74-2743-AA24-2A8C3F8F8A7E}" presName="childText" presStyleLbl="conFgAcc1" presStyleIdx="6" presStyleCnt="7">
        <dgm:presLayoutVars>
          <dgm:bulletEnabled val="1"/>
        </dgm:presLayoutVars>
      </dgm:prSet>
      <dgm:spPr/>
    </dgm:pt>
  </dgm:ptLst>
  <dgm:cxnLst>
    <dgm:cxn modelId="{F3580C00-B964-0F4E-A18F-D9FFD9367075}" type="presOf" srcId="{41328B3A-5D84-2D44-A6A0-C690787C21FD}" destId="{202AA540-2C7E-F145-B543-8D89F3302EB7}" srcOrd="1" destOrd="0" presId="urn:microsoft.com/office/officeart/2005/8/layout/list1"/>
    <dgm:cxn modelId="{23FA7F16-95DD-5B40-BA82-662CAA6EE0B0}" srcId="{7229D531-C1CB-FA48-9FBE-8396E18F0A7F}" destId="{B17A0819-EA74-2743-AA24-2A8C3F8F8A7E}" srcOrd="6" destOrd="0" parTransId="{98F86C8F-EFDB-724E-AA1C-229EF80C366E}" sibTransId="{403809D4-F690-E346-AAFD-E5F84A639E8F}"/>
    <dgm:cxn modelId="{F3EB2D25-810C-3044-B278-8CAB57D26672}" type="presOf" srcId="{96380098-510C-E14B-8102-FCA8EB262C38}" destId="{4B1A71B7-8BDB-D448-A4E2-8B49B5180629}" srcOrd="0" destOrd="0" presId="urn:microsoft.com/office/officeart/2005/8/layout/list1"/>
    <dgm:cxn modelId="{8F60CE3B-5C2F-D441-8143-ED000470A89A}" type="presOf" srcId="{4A5D8BA8-2CE1-704F-A9BC-2399CC327CB4}" destId="{8891A57E-8B03-C94C-8A91-D51BBBC0F0E3}" srcOrd="1" destOrd="0" presId="urn:microsoft.com/office/officeart/2005/8/layout/list1"/>
    <dgm:cxn modelId="{96629B5B-8958-C44A-9ADF-40D7C05A5A36}" type="presOf" srcId="{B3D67762-79FD-7444-988A-4A4B6484C794}" destId="{7D32DE0B-F255-AB44-BD38-3EE94C23AAA5}" srcOrd="1" destOrd="0" presId="urn:microsoft.com/office/officeart/2005/8/layout/list1"/>
    <dgm:cxn modelId="{D884526D-D8B6-E544-A8E0-4DB5CDFB8F76}" srcId="{7229D531-C1CB-FA48-9FBE-8396E18F0A7F}" destId="{41328B3A-5D84-2D44-A6A0-C690787C21FD}" srcOrd="1" destOrd="0" parTransId="{BA6BAAFB-4133-634D-B935-B2EA4DC37539}" sibTransId="{C3DD2584-15DC-9442-B2E6-CC1639115C5E}"/>
    <dgm:cxn modelId="{1547026F-9CC5-0146-A25B-D6626914D23E}" srcId="{7229D531-C1CB-FA48-9FBE-8396E18F0A7F}" destId="{B3D67762-79FD-7444-988A-4A4B6484C794}" srcOrd="3" destOrd="0" parTransId="{42A581F1-E41C-9C41-805F-73E2180424A2}" sibTransId="{D19279BD-70D7-3343-BBFE-8A8AE34F4E36}"/>
    <dgm:cxn modelId="{3B404150-0665-974E-9CA9-381B3F3BD56E}" srcId="{7229D531-C1CB-FA48-9FBE-8396E18F0A7F}" destId="{4A5D8BA8-2CE1-704F-A9BC-2399CC327CB4}" srcOrd="0" destOrd="0" parTransId="{DE5EF6B3-9D2F-1C4E-8561-AA91670592F5}" sibTransId="{177B1509-FD83-FD47-869F-A6230EF2B98F}"/>
    <dgm:cxn modelId="{F20EA150-3648-E54D-852E-E724070D84AA}" srcId="{7229D531-C1CB-FA48-9FBE-8396E18F0A7F}" destId="{96380098-510C-E14B-8102-FCA8EB262C38}" srcOrd="5" destOrd="0" parTransId="{F4D41B23-EF3A-E247-8D47-C12E2C1AF70F}" sibTransId="{82F2712E-16DD-CA4A-BD47-6F858DAD5375}"/>
    <dgm:cxn modelId="{4656FA7A-AE80-AA4D-8503-D5CA32157722}" type="presOf" srcId="{B17A0819-EA74-2743-AA24-2A8C3F8F8A7E}" destId="{A9849586-8090-2245-AC1E-2A0CD517D9FD}" srcOrd="1" destOrd="0" presId="urn:microsoft.com/office/officeart/2005/8/layout/list1"/>
    <dgm:cxn modelId="{271B147F-81A8-044B-A189-646F69BCAC5D}" type="presOf" srcId="{A78902E1-3273-0145-B740-95906A26238D}" destId="{924979DA-510F-2B42-82DB-4384BE475B7D}" srcOrd="1" destOrd="0" presId="urn:microsoft.com/office/officeart/2005/8/layout/list1"/>
    <dgm:cxn modelId="{03683688-F8A6-DC4D-944B-4048880CCA6C}" type="presOf" srcId="{96380098-510C-E14B-8102-FCA8EB262C38}" destId="{ABA20C0C-F6FD-994B-B2EC-7687E3748080}" srcOrd="1" destOrd="0" presId="urn:microsoft.com/office/officeart/2005/8/layout/list1"/>
    <dgm:cxn modelId="{44C79B8C-BE31-9F4C-BD4E-2596CF5AEC84}" type="presOf" srcId="{4A5D8BA8-2CE1-704F-A9BC-2399CC327CB4}" destId="{096E513E-92C8-D445-9F94-15C070787E07}" srcOrd="0" destOrd="0" presId="urn:microsoft.com/office/officeart/2005/8/layout/list1"/>
    <dgm:cxn modelId="{49834F9E-1BE9-FB4F-A0CE-014F5C406F61}" type="presOf" srcId="{41328B3A-5D84-2D44-A6A0-C690787C21FD}" destId="{5A14CB82-8F02-364C-B05B-546A31AE66CF}" srcOrd="0" destOrd="0" presId="urn:microsoft.com/office/officeart/2005/8/layout/list1"/>
    <dgm:cxn modelId="{BA4A69AC-FF13-FD4C-8636-9D59A8247E4A}" type="presOf" srcId="{59D5235B-D8A5-3F41-9C77-1EDD7045D295}" destId="{9FA7BE4E-0F60-B842-AFB0-043B5A4534A7}" srcOrd="1" destOrd="0" presId="urn:microsoft.com/office/officeart/2005/8/layout/list1"/>
    <dgm:cxn modelId="{23661ABD-5405-2149-A33A-296A2AF83669}" type="presOf" srcId="{7229D531-C1CB-FA48-9FBE-8396E18F0A7F}" destId="{CCA20A70-0908-4D4C-8744-C9BEF65F6848}" srcOrd="0" destOrd="0" presId="urn:microsoft.com/office/officeart/2005/8/layout/list1"/>
    <dgm:cxn modelId="{F8F452C4-FB8B-904F-841C-DCA82A8A18E9}" type="presOf" srcId="{B3D67762-79FD-7444-988A-4A4B6484C794}" destId="{D8FAA5B9-A7D6-F546-9300-3EB218064B0C}" srcOrd="0" destOrd="0" presId="urn:microsoft.com/office/officeart/2005/8/layout/list1"/>
    <dgm:cxn modelId="{7D3ABACD-485E-9242-8FF4-0F340A7DA2D3}" type="presOf" srcId="{B17A0819-EA74-2743-AA24-2A8C3F8F8A7E}" destId="{67F438B7-6D7A-B249-AC51-CD678D2A7909}" srcOrd="0" destOrd="0" presId="urn:microsoft.com/office/officeart/2005/8/layout/list1"/>
    <dgm:cxn modelId="{5D8146CE-688F-9F4F-93B3-A1F7AAFE836A}" type="presOf" srcId="{59D5235B-D8A5-3F41-9C77-1EDD7045D295}" destId="{6950B37C-4B6F-8346-9FC6-EA60261B5F15}" srcOrd="0" destOrd="0" presId="urn:microsoft.com/office/officeart/2005/8/layout/list1"/>
    <dgm:cxn modelId="{A1E7C4E0-DA90-4140-81E9-359DA832E550}" srcId="{7229D531-C1CB-FA48-9FBE-8396E18F0A7F}" destId="{A78902E1-3273-0145-B740-95906A26238D}" srcOrd="2" destOrd="0" parTransId="{FA17D649-0F35-5F48-8E3B-F1AFF2C11D27}" sibTransId="{88E41901-61F5-7549-AD52-4B1E523280C8}"/>
    <dgm:cxn modelId="{D1B8DBF6-3A64-0B42-B5B4-42C946AACF7C}" type="presOf" srcId="{A78902E1-3273-0145-B740-95906A26238D}" destId="{AEBED01D-9302-5C45-A767-59BE2401E770}" srcOrd="0" destOrd="0" presId="urn:microsoft.com/office/officeart/2005/8/layout/list1"/>
    <dgm:cxn modelId="{3C87C0F9-F371-F340-B8FF-B7B4E4711707}" srcId="{7229D531-C1CB-FA48-9FBE-8396E18F0A7F}" destId="{59D5235B-D8A5-3F41-9C77-1EDD7045D295}" srcOrd="4" destOrd="0" parTransId="{E615538F-F8C6-FD4C-9754-D265E8A0ADBC}" sibTransId="{42553247-DE2F-6A47-AFC1-98B88A591399}"/>
    <dgm:cxn modelId="{FC6FC78D-D979-8648-B130-EDE355D072AE}" type="presParOf" srcId="{CCA20A70-0908-4D4C-8744-C9BEF65F6848}" destId="{924C2001-BB83-FB41-9711-246AE142F6CB}" srcOrd="0" destOrd="0" presId="urn:microsoft.com/office/officeart/2005/8/layout/list1"/>
    <dgm:cxn modelId="{1FE104BF-EB89-6E46-BDD6-18965ECF0727}" type="presParOf" srcId="{924C2001-BB83-FB41-9711-246AE142F6CB}" destId="{096E513E-92C8-D445-9F94-15C070787E07}" srcOrd="0" destOrd="0" presId="urn:microsoft.com/office/officeart/2005/8/layout/list1"/>
    <dgm:cxn modelId="{2B0BE89E-5BA5-614A-B77F-EC0D17466D26}" type="presParOf" srcId="{924C2001-BB83-FB41-9711-246AE142F6CB}" destId="{8891A57E-8B03-C94C-8A91-D51BBBC0F0E3}" srcOrd="1" destOrd="0" presId="urn:microsoft.com/office/officeart/2005/8/layout/list1"/>
    <dgm:cxn modelId="{75961364-AA80-2449-B36B-619E92235939}" type="presParOf" srcId="{CCA20A70-0908-4D4C-8744-C9BEF65F6848}" destId="{03299366-D7D9-F042-A924-E8B3C39FABD7}" srcOrd="1" destOrd="0" presId="urn:microsoft.com/office/officeart/2005/8/layout/list1"/>
    <dgm:cxn modelId="{31B7B7DB-EE53-2B41-9164-796C91164BDE}" type="presParOf" srcId="{CCA20A70-0908-4D4C-8744-C9BEF65F6848}" destId="{73E34E5C-189C-BB4D-8AF5-3B4BF7EA657C}" srcOrd="2" destOrd="0" presId="urn:microsoft.com/office/officeart/2005/8/layout/list1"/>
    <dgm:cxn modelId="{8BCE3DBC-0401-9E4A-9E0C-520E2C38F60B}" type="presParOf" srcId="{CCA20A70-0908-4D4C-8744-C9BEF65F6848}" destId="{4D5DB3F8-DE36-5B4A-9837-5A74CEEFE29E}" srcOrd="3" destOrd="0" presId="urn:microsoft.com/office/officeart/2005/8/layout/list1"/>
    <dgm:cxn modelId="{92A49C93-B2A7-9B42-ACD7-129F71E34475}" type="presParOf" srcId="{CCA20A70-0908-4D4C-8744-C9BEF65F6848}" destId="{DD0C1D52-87E8-024B-BC45-4027A46A3F76}" srcOrd="4" destOrd="0" presId="urn:microsoft.com/office/officeart/2005/8/layout/list1"/>
    <dgm:cxn modelId="{2CF56E86-6643-CA4C-8DFD-FEA70B3B5911}" type="presParOf" srcId="{DD0C1D52-87E8-024B-BC45-4027A46A3F76}" destId="{5A14CB82-8F02-364C-B05B-546A31AE66CF}" srcOrd="0" destOrd="0" presId="urn:microsoft.com/office/officeart/2005/8/layout/list1"/>
    <dgm:cxn modelId="{43320EAF-0E62-6741-AD6B-FBA6ECB89BC8}" type="presParOf" srcId="{DD0C1D52-87E8-024B-BC45-4027A46A3F76}" destId="{202AA540-2C7E-F145-B543-8D89F3302EB7}" srcOrd="1" destOrd="0" presId="urn:microsoft.com/office/officeart/2005/8/layout/list1"/>
    <dgm:cxn modelId="{D629077D-3DF7-3244-AE60-7D31D2A81FA8}" type="presParOf" srcId="{CCA20A70-0908-4D4C-8744-C9BEF65F6848}" destId="{C4418B38-D9A5-CD43-8AA9-84304ABD3C56}" srcOrd="5" destOrd="0" presId="urn:microsoft.com/office/officeart/2005/8/layout/list1"/>
    <dgm:cxn modelId="{CEC51988-0014-7746-A76E-004CFBED831A}" type="presParOf" srcId="{CCA20A70-0908-4D4C-8744-C9BEF65F6848}" destId="{E719E5AA-3793-9A4E-800F-D388EE6D94F7}" srcOrd="6" destOrd="0" presId="urn:microsoft.com/office/officeart/2005/8/layout/list1"/>
    <dgm:cxn modelId="{88F6A78A-408F-4D46-BB1E-65BB3D5ACE4D}" type="presParOf" srcId="{CCA20A70-0908-4D4C-8744-C9BEF65F6848}" destId="{23B4F671-9FEF-0D4C-9883-743D10B8E508}" srcOrd="7" destOrd="0" presId="urn:microsoft.com/office/officeart/2005/8/layout/list1"/>
    <dgm:cxn modelId="{AC54930F-D11A-9449-AD8F-AC9D6FF7FF29}" type="presParOf" srcId="{CCA20A70-0908-4D4C-8744-C9BEF65F6848}" destId="{7CB866C7-7225-D644-BEC7-F85867F7597D}" srcOrd="8" destOrd="0" presId="urn:microsoft.com/office/officeart/2005/8/layout/list1"/>
    <dgm:cxn modelId="{0EAFC6BC-D6BD-5F44-8059-8A4D0489ABE0}" type="presParOf" srcId="{7CB866C7-7225-D644-BEC7-F85867F7597D}" destId="{AEBED01D-9302-5C45-A767-59BE2401E770}" srcOrd="0" destOrd="0" presId="urn:microsoft.com/office/officeart/2005/8/layout/list1"/>
    <dgm:cxn modelId="{68B274C6-0EE6-8A4C-9153-E8A42DF6039D}" type="presParOf" srcId="{7CB866C7-7225-D644-BEC7-F85867F7597D}" destId="{924979DA-510F-2B42-82DB-4384BE475B7D}" srcOrd="1" destOrd="0" presId="urn:microsoft.com/office/officeart/2005/8/layout/list1"/>
    <dgm:cxn modelId="{21F7313F-CF98-5743-9EB9-7442A7457B81}" type="presParOf" srcId="{CCA20A70-0908-4D4C-8744-C9BEF65F6848}" destId="{7FCFC62A-640B-594E-A29F-2735E490BCCA}" srcOrd="9" destOrd="0" presId="urn:microsoft.com/office/officeart/2005/8/layout/list1"/>
    <dgm:cxn modelId="{ADCE8251-22E6-3F44-A71A-E4850AA48D0C}" type="presParOf" srcId="{CCA20A70-0908-4D4C-8744-C9BEF65F6848}" destId="{3A49BEF6-CEC4-1147-827D-B3BC6F75B9F8}" srcOrd="10" destOrd="0" presId="urn:microsoft.com/office/officeart/2005/8/layout/list1"/>
    <dgm:cxn modelId="{0B17C6F1-1D56-5A42-ACB1-F2E9B3082B06}" type="presParOf" srcId="{CCA20A70-0908-4D4C-8744-C9BEF65F6848}" destId="{D54A2EE0-C4B4-8D4B-BD4F-771578BBCDE8}" srcOrd="11" destOrd="0" presId="urn:microsoft.com/office/officeart/2005/8/layout/list1"/>
    <dgm:cxn modelId="{BF8BC2B9-BC4F-C749-A165-8C1059C2FD9D}" type="presParOf" srcId="{CCA20A70-0908-4D4C-8744-C9BEF65F6848}" destId="{D4D6E351-1F5F-E84E-ADE5-86ECE3EB159C}" srcOrd="12" destOrd="0" presId="urn:microsoft.com/office/officeart/2005/8/layout/list1"/>
    <dgm:cxn modelId="{098869C7-D45E-7B46-80F1-2A72E9BDCA44}" type="presParOf" srcId="{D4D6E351-1F5F-E84E-ADE5-86ECE3EB159C}" destId="{D8FAA5B9-A7D6-F546-9300-3EB218064B0C}" srcOrd="0" destOrd="0" presId="urn:microsoft.com/office/officeart/2005/8/layout/list1"/>
    <dgm:cxn modelId="{98509753-F5F1-1E44-965A-5E5FAC71BCD5}" type="presParOf" srcId="{D4D6E351-1F5F-E84E-ADE5-86ECE3EB159C}" destId="{7D32DE0B-F255-AB44-BD38-3EE94C23AAA5}" srcOrd="1" destOrd="0" presId="urn:microsoft.com/office/officeart/2005/8/layout/list1"/>
    <dgm:cxn modelId="{00ACC0F1-B63E-5047-908A-F339149E97E7}" type="presParOf" srcId="{CCA20A70-0908-4D4C-8744-C9BEF65F6848}" destId="{FF3CC323-723E-D545-AB4A-83D69FF2A523}" srcOrd="13" destOrd="0" presId="urn:microsoft.com/office/officeart/2005/8/layout/list1"/>
    <dgm:cxn modelId="{9BC1477D-10ED-4543-8C36-96B61F468013}" type="presParOf" srcId="{CCA20A70-0908-4D4C-8744-C9BEF65F6848}" destId="{F7EC23FA-5439-F94A-8BB1-14D7B66B23BD}" srcOrd="14" destOrd="0" presId="urn:microsoft.com/office/officeart/2005/8/layout/list1"/>
    <dgm:cxn modelId="{26459C0F-1F55-F944-9525-69BA45F8FEC2}" type="presParOf" srcId="{CCA20A70-0908-4D4C-8744-C9BEF65F6848}" destId="{25A7806B-F776-8A41-B2AB-A3234AEE26B5}" srcOrd="15" destOrd="0" presId="urn:microsoft.com/office/officeart/2005/8/layout/list1"/>
    <dgm:cxn modelId="{B48BE8BE-8BE2-D442-8699-AB71892E0313}" type="presParOf" srcId="{CCA20A70-0908-4D4C-8744-C9BEF65F6848}" destId="{0FAC9EAB-1D63-8B40-892A-3206C40E2CDB}" srcOrd="16" destOrd="0" presId="urn:microsoft.com/office/officeart/2005/8/layout/list1"/>
    <dgm:cxn modelId="{D074E50F-BD31-CA4A-9759-A4A985F0971B}" type="presParOf" srcId="{0FAC9EAB-1D63-8B40-892A-3206C40E2CDB}" destId="{6950B37C-4B6F-8346-9FC6-EA60261B5F15}" srcOrd="0" destOrd="0" presId="urn:microsoft.com/office/officeart/2005/8/layout/list1"/>
    <dgm:cxn modelId="{1BD460AC-5FE8-304E-9BC5-6CA4A7C66D72}" type="presParOf" srcId="{0FAC9EAB-1D63-8B40-892A-3206C40E2CDB}" destId="{9FA7BE4E-0F60-B842-AFB0-043B5A4534A7}" srcOrd="1" destOrd="0" presId="urn:microsoft.com/office/officeart/2005/8/layout/list1"/>
    <dgm:cxn modelId="{D8989393-B89B-6643-B4A3-C8C28339EDBC}" type="presParOf" srcId="{CCA20A70-0908-4D4C-8744-C9BEF65F6848}" destId="{74CA73A4-87A4-F742-9ADE-2D097674B689}" srcOrd="17" destOrd="0" presId="urn:microsoft.com/office/officeart/2005/8/layout/list1"/>
    <dgm:cxn modelId="{EB9EBE75-A248-A644-9A8F-F06F053EDDD8}" type="presParOf" srcId="{CCA20A70-0908-4D4C-8744-C9BEF65F6848}" destId="{7152C7B1-E38A-A643-AFB8-82211EC6B277}" srcOrd="18" destOrd="0" presId="urn:microsoft.com/office/officeart/2005/8/layout/list1"/>
    <dgm:cxn modelId="{878F5250-C493-2340-98E7-DE7F06F933CB}" type="presParOf" srcId="{CCA20A70-0908-4D4C-8744-C9BEF65F6848}" destId="{04FE0C5D-5B78-7941-B98C-115646C19DE0}" srcOrd="19" destOrd="0" presId="urn:microsoft.com/office/officeart/2005/8/layout/list1"/>
    <dgm:cxn modelId="{D134432E-8118-6E46-9207-9D93CCF12FAB}" type="presParOf" srcId="{CCA20A70-0908-4D4C-8744-C9BEF65F6848}" destId="{4DA1BFBF-4C03-934F-B5B0-08EED28EBF91}" srcOrd="20" destOrd="0" presId="urn:microsoft.com/office/officeart/2005/8/layout/list1"/>
    <dgm:cxn modelId="{DAA3CC44-0826-FF4B-8629-A7591B31B776}" type="presParOf" srcId="{4DA1BFBF-4C03-934F-B5B0-08EED28EBF91}" destId="{4B1A71B7-8BDB-D448-A4E2-8B49B5180629}" srcOrd="0" destOrd="0" presId="urn:microsoft.com/office/officeart/2005/8/layout/list1"/>
    <dgm:cxn modelId="{D796871D-7DA1-F445-B962-3470C4249BB2}" type="presParOf" srcId="{4DA1BFBF-4C03-934F-B5B0-08EED28EBF91}" destId="{ABA20C0C-F6FD-994B-B2EC-7687E3748080}" srcOrd="1" destOrd="0" presId="urn:microsoft.com/office/officeart/2005/8/layout/list1"/>
    <dgm:cxn modelId="{7F5F3E4C-CBDB-F640-96F3-6263CE547DA8}" type="presParOf" srcId="{CCA20A70-0908-4D4C-8744-C9BEF65F6848}" destId="{DF1B76F0-B767-0D42-9E95-B4C17E1198EE}" srcOrd="21" destOrd="0" presId="urn:microsoft.com/office/officeart/2005/8/layout/list1"/>
    <dgm:cxn modelId="{C22B7474-40E6-F44B-9F17-4A5B419557C2}" type="presParOf" srcId="{CCA20A70-0908-4D4C-8744-C9BEF65F6848}" destId="{1ED47F6F-D849-0B4E-8C2F-E292E5708591}" srcOrd="22" destOrd="0" presId="urn:microsoft.com/office/officeart/2005/8/layout/list1"/>
    <dgm:cxn modelId="{391812CD-9045-D54E-A489-EB335DD33CD0}" type="presParOf" srcId="{CCA20A70-0908-4D4C-8744-C9BEF65F6848}" destId="{BA2694C2-454E-B84A-A84D-3D01B97E6607}" srcOrd="23" destOrd="0" presId="urn:microsoft.com/office/officeart/2005/8/layout/list1"/>
    <dgm:cxn modelId="{AC576ADE-376D-EC46-BE77-55614F48CC7B}" type="presParOf" srcId="{CCA20A70-0908-4D4C-8744-C9BEF65F6848}" destId="{D29CC109-90AE-624A-9ED9-57413BAD3441}" srcOrd="24" destOrd="0" presId="urn:microsoft.com/office/officeart/2005/8/layout/list1"/>
    <dgm:cxn modelId="{152D5785-73DD-B949-8244-35F39122DA2D}" type="presParOf" srcId="{D29CC109-90AE-624A-9ED9-57413BAD3441}" destId="{67F438B7-6D7A-B249-AC51-CD678D2A7909}" srcOrd="0" destOrd="0" presId="urn:microsoft.com/office/officeart/2005/8/layout/list1"/>
    <dgm:cxn modelId="{3968FE93-DA7E-4040-B33F-3BC0989727E3}" type="presParOf" srcId="{D29CC109-90AE-624A-9ED9-57413BAD3441}" destId="{A9849586-8090-2245-AC1E-2A0CD517D9FD}" srcOrd="1" destOrd="0" presId="urn:microsoft.com/office/officeart/2005/8/layout/list1"/>
    <dgm:cxn modelId="{9006530E-1B05-1248-93C5-D94B4B98CEAA}" type="presParOf" srcId="{CCA20A70-0908-4D4C-8744-C9BEF65F6848}" destId="{91B8D28E-2843-244E-8F2F-6123529A2130}" srcOrd="25" destOrd="0" presId="urn:microsoft.com/office/officeart/2005/8/layout/list1"/>
    <dgm:cxn modelId="{CBA24FC8-ADD5-8E4F-8C67-DD83015DBDE3}" type="presParOf" srcId="{CCA20A70-0908-4D4C-8744-C9BEF65F6848}" destId="{82396E1D-70AA-7C41-8B54-05E1CA14585C}"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D8C75D-C634-8145-9A22-FCD672CD43AE}"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US"/>
        </a:p>
      </dgm:t>
    </dgm:pt>
    <dgm:pt modelId="{FB2C3F41-FD9C-4441-B5A2-21FE00FDC8E7}">
      <dgm:prSet phldrT="[Text]"/>
      <dgm:spPr/>
      <dgm:t>
        <a:bodyPr/>
        <a:lstStyle/>
        <a:p>
          <a:r>
            <a:rPr lang="en-US" dirty="0"/>
            <a:t>Pulmonary</a:t>
          </a:r>
          <a:r>
            <a:rPr lang="en-US" baseline="0" dirty="0"/>
            <a:t> </a:t>
          </a:r>
          <a:endParaRPr lang="en-US" dirty="0"/>
        </a:p>
      </dgm:t>
    </dgm:pt>
    <dgm:pt modelId="{03E428BD-4899-014E-9BA2-DABB17D63D82}" type="parTrans" cxnId="{3598CFD9-A1A7-B54C-A82C-35344099512B}">
      <dgm:prSet/>
      <dgm:spPr/>
      <dgm:t>
        <a:bodyPr/>
        <a:lstStyle/>
        <a:p>
          <a:endParaRPr lang="en-US"/>
        </a:p>
      </dgm:t>
    </dgm:pt>
    <dgm:pt modelId="{81306AB9-BE1C-3444-91E4-A9D83BA45B97}" type="sibTrans" cxnId="{3598CFD9-A1A7-B54C-A82C-35344099512B}">
      <dgm:prSet/>
      <dgm:spPr/>
      <dgm:t>
        <a:bodyPr/>
        <a:lstStyle/>
        <a:p>
          <a:endParaRPr lang="en-US"/>
        </a:p>
      </dgm:t>
    </dgm:pt>
    <dgm:pt modelId="{B9CC936F-3FD6-9B4C-97B4-7A83D7B57BCE}">
      <dgm:prSet phldrT="[Text]"/>
      <dgm:spPr/>
      <dgm:t>
        <a:bodyPr/>
        <a:lstStyle/>
        <a:p>
          <a:r>
            <a:rPr lang="en-US" dirty="0"/>
            <a:t>LV </a:t>
          </a:r>
        </a:p>
      </dgm:t>
    </dgm:pt>
    <dgm:pt modelId="{0A9B6BC3-DA12-3940-9B1C-74F6F9A1FEA5}" type="parTrans" cxnId="{5A3D49A3-43AB-9E4B-82AF-92FE5EF88525}">
      <dgm:prSet/>
      <dgm:spPr/>
      <dgm:t>
        <a:bodyPr/>
        <a:lstStyle/>
        <a:p>
          <a:endParaRPr lang="en-US"/>
        </a:p>
      </dgm:t>
    </dgm:pt>
    <dgm:pt modelId="{3D302F75-B6B9-994E-9C32-F76551CB85B9}" type="sibTrans" cxnId="{5A3D49A3-43AB-9E4B-82AF-92FE5EF88525}">
      <dgm:prSet/>
      <dgm:spPr/>
      <dgm:t>
        <a:bodyPr/>
        <a:lstStyle/>
        <a:p>
          <a:endParaRPr lang="en-US"/>
        </a:p>
      </dgm:t>
    </dgm:pt>
    <dgm:pt modelId="{BBB4610B-90B1-944D-A34F-AEAEF32D44CB}">
      <dgm:prSet phldrT="[Text]"/>
      <dgm:spPr/>
      <dgm:t>
        <a:bodyPr/>
        <a:lstStyle/>
        <a:p>
          <a:r>
            <a:rPr lang="en-US" dirty="0"/>
            <a:t>Systemic </a:t>
          </a:r>
        </a:p>
      </dgm:t>
    </dgm:pt>
    <dgm:pt modelId="{8F1C764C-7521-E04B-AC83-16F4DF2C8A21}" type="parTrans" cxnId="{68C7F186-BF75-5645-815E-BBFE889D172B}">
      <dgm:prSet/>
      <dgm:spPr/>
      <dgm:t>
        <a:bodyPr/>
        <a:lstStyle/>
        <a:p>
          <a:endParaRPr lang="en-US"/>
        </a:p>
      </dgm:t>
    </dgm:pt>
    <dgm:pt modelId="{20D3F834-D399-8640-9479-DA73892B7498}" type="sibTrans" cxnId="{68C7F186-BF75-5645-815E-BBFE889D172B}">
      <dgm:prSet/>
      <dgm:spPr/>
      <dgm:t>
        <a:bodyPr/>
        <a:lstStyle/>
        <a:p>
          <a:endParaRPr lang="en-US"/>
        </a:p>
      </dgm:t>
    </dgm:pt>
    <dgm:pt modelId="{611463F5-5D3A-264E-9302-335727C724B8}">
      <dgm:prSet phldrT="[Text]"/>
      <dgm:spPr/>
      <dgm:t>
        <a:bodyPr/>
        <a:lstStyle/>
        <a:p>
          <a:r>
            <a:rPr lang="en-US" dirty="0"/>
            <a:t>RV</a:t>
          </a:r>
        </a:p>
      </dgm:t>
    </dgm:pt>
    <dgm:pt modelId="{A2AF2E78-69F4-2B4F-8B51-9C7C1EDE0551}" type="parTrans" cxnId="{51117FC7-7D11-474A-A641-D4348762215B}">
      <dgm:prSet/>
      <dgm:spPr/>
      <dgm:t>
        <a:bodyPr/>
        <a:lstStyle/>
        <a:p>
          <a:endParaRPr lang="en-US"/>
        </a:p>
      </dgm:t>
    </dgm:pt>
    <dgm:pt modelId="{F8BC4AA7-1FB4-D846-8914-2797F70FEEF4}" type="sibTrans" cxnId="{51117FC7-7D11-474A-A641-D4348762215B}">
      <dgm:prSet/>
      <dgm:spPr/>
      <dgm:t>
        <a:bodyPr/>
        <a:lstStyle/>
        <a:p>
          <a:pPr rtl="0"/>
          <a:endParaRPr lang="en-US"/>
        </a:p>
      </dgm:t>
    </dgm:pt>
    <dgm:pt modelId="{AA983CFF-3A17-A248-8DD4-DF14FEF6AF0D}" type="pres">
      <dgm:prSet presAssocID="{1CD8C75D-C634-8145-9A22-FCD672CD43AE}" presName="cycle" presStyleCnt="0">
        <dgm:presLayoutVars>
          <dgm:dir/>
          <dgm:resizeHandles val="exact"/>
        </dgm:presLayoutVars>
      </dgm:prSet>
      <dgm:spPr/>
    </dgm:pt>
    <dgm:pt modelId="{08A1FEC2-7C3B-1048-A40A-3222E1AF4422}" type="pres">
      <dgm:prSet presAssocID="{FB2C3F41-FD9C-4441-B5A2-21FE00FDC8E7}" presName="node" presStyleLbl="node1" presStyleIdx="0" presStyleCnt="4">
        <dgm:presLayoutVars>
          <dgm:bulletEnabled val="1"/>
        </dgm:presLayoutVars>
      </dgm:prSet>
      <dgm:spPr/>
    </dgm:pt>
    <dgm:pt modelId="{E1FD8C8C-B617-1D44-9D93-6899C2B44FEF}" type="pres">
      <dgm:prSet presAssocID="{FB2C3F41-FD9C-4441-B5A2-21FE00FDC8E7}" presName="spNode" presStyleCnt="0"/>
      <dgm:spPr/>
    </dgm:pt>
    <dgm:pt modelId="{DDEA9764-0C10-2649-BDDA-FF3C627A22BC}" type="pres">
      <dgm:prSet presAssocID="{81306AB9-BE1C-3444-91E4-A9D83BA45B97}" presName="sibTrans" presStyleLbl="sibTrans1D1" presStyleIdx="0" presStyleCnt="4"/>
      <dgm:spPr/>
    </dgm:pt>
    <dgm:pt modelId="{0F9340E8-2682-EC4D-9D69-A370BD6F60F8}" type="pres">
      <dgm:prSet presAssocID="{B9CC936F-3FD6-9B4C-97B4-7A83D7B57BCE}" presName="node" presStyleLbl="node1" presStyleIdx="1" presStyleCnt="4">
        <dgm:presLayoutVars>
          <dgm:bulletEnabled val="1"/>
        </dgm:presLayoutVars>
      </dgm:prSet>
      <dgm:spPr/>
    </dgm:pt>
    <dgm:pt modelId="{D3FB7AB7-7D60-4C4B-B5E1-E8EC6194461A}" type="pres">
      <dgm:prSet presAssocID="{B9CC936F-3FD6-9B4C-97B4-7A83D7B57BCE}" presName="spNode" presStyleCnt="0"/>
      <dgm:spPr/>
    </dgm:pt>
    <dgm:pt modelId="{BB103666-E3E4-A042-B1EB-FE4D1F53D99C}" type="pres">
      <dgm:prSet presAssocID="{3D302F75-B6B9-994E-9C32-F76551CB85B9}" presName="sibTrans" presStyleLbl="sibTrans1D1" presStyleIdx="1" presStyleCnt="4"/>
      <dgm:spPr/>
    </dgm:pt>
    <dgm:pt modelId="{776B7B80-7FF4-0941-9B03-B5864D21B3F0}" type="pres">
      <dgm:prSet presAssocID="{BBB4610B-90B1-944D-A34F-AEAEF32D44CB}" presName="node" presStyleLbl="node1" presStyleIdx="2" presStyleCnt="4">
        <dgm:presLayoutVars>
          <dgm:bulletEnabled val="1"/>
        </dgm:presLayoutVars>
      </dgm:prSet>
      <dgm:spPr/>
    </dgm:pt>
    <dgm:pt modelId="{908CB903-2896-DF40-8F73-3034ECACE401}" type="pres">
      <dgm:prSet presAssocID="{BBB4610B-90B1-944D-A34F-AEAEF32D44CB}" presName="spNode" presStyleCnt="0"/>
      <dgm:spPr/>
    </dgm:pt>
    <dgm:pt modelId="{D63DB7FD-26A4-6246-8C3C-1C37D40F934D}" type="pres">
      <dgm:prSet presAssocID="{20D3F834-D399-8640-9479-DA73892B7498}" presName="sibTrans" presStyleLbl="sibTrans1D1" presStyleIdx="2" presStyleCnt="4"/>
      <dgm:spPr/>
    </dgm:pt>
    <dgm:pt modelId="{329F6EB7-520F-9B43-88CA-73BDC7D725DE}" type="pres">
      <dgm:prSet presAssocID="{611463F5-5D3A-264E-9302-335727C724B8}" presName="node" presStyleLbl="node1" presStyleIdx="3" presStyleCnt="4">
        <dgm:presLayoutVars>
          <dgm:bulletEnabled val="1"/>
        </dgm:presLayoutVars>
      </dgm:prSet>
      <dgm:spPr/>
    </dgm:pt>
    <dgm:pt modelId="{05167D2A-A019-B145-B20B-8FC787ABDE38}" type="pres">
      <dgm:prSet presAssocID="{611463F5-5D3A-264E-9302-335727C724B8}" presName="spNode" presStyleCnt="0"/>
      <dgm:spPr/>
    </dgm:pt>
    <dgm:pt modelId="{336BFAD6-984C-FC4C-BFE4-21EA0235DB93}" type="pres">
      <dgm:prSet presAssocID="{F8BC4AA7-1FB4-D846-8914-2797F70FEEF4}" presName="sibTrans" presStyleLbl="sibTrans1D1" presStyleIdx="3" presStyleCnt="4"/>
      <dgm:spPr/>
    </dgm:pt>
  </dgm:ptLst>
  <dgm:cxnLst>
    <dgm:cxn modelId="{F952FC24-0A5F-0640-B629-78F869C771A1}" type="presOf" srcId="{BBB4610B-90B1-944D-A34F-AEAEF32D44CB}" destId="{776B7B80-7FF4-0941-9B03-B5864D21B3F0}" srcOrd="0" destOrd="0" presId="urn:microsoft.com/office/officeart/2005/8/layout/cycle6"/>
    <dgm:cxn modelId="{692CB128-8A7A-8E45-BE73-3DC6D980A0FB}" type="presOf" srcId="{611463F5-5D3A-264E-9302-335727C724B8}" destId="{329F6EB7-520F-9B43-88CA-73BDC7D725DE}" srcOrd="0" destOrd="0" presId="urn:microsoft.com/office/officeart/2005/8/layout/cycle6"/>
    <dgm:cxn modelId="{FF83BE71-6143-7F42-BA15-0DA46C59F18A}" type="presOf" srcId="{20D3F834-D399-8640-9479-DA73892B7498}" destId="{D63DB7FD-26A4-6246-8C3C-1C37D40F934D}" srcOrd="0" destOrd="0" presId="urn:microsoft.com/office/officeart/2005/8/layout/cycle6"/>
    <dgm:cxn modelId="{78F26C7F-E67B-FC45-803E-169C8CE73306}" type="presOf" srcId="{3D302F75-B6B9-994E-9C32-F76551CB85B9}" destId="{BB103666-E3E4-A042-B1EB-FE4D1F53D99C}" srcOrd="0" destOrd="0" presId="urn:microsoft.com/office/officeart/2005/8/layout/cycle6"/>
    <dgm:cxn modelId="{68C7F186-BF75-5645-815E-BBFE889D172B}" srcId="{1CD8C75D-C634-8145-9A22-FCD672CD43AE}" destId="{BBB4610B-90B1-944D-A34F-AEAEF32D44CB}" srcOrd="2" destOrd="0" parTransId="{8F1C764C-7521-E04B-AC83-16F4DF2C8A21}" sibTransId="{20D3F834-D399-8640-9479-DA73892B7498}"/>
    <dgm:cxn modelId="{7744118C-C0AE-2F49-B8E4-15837EB620C2}" type="presOf" srcId="{F8BC4AA7-1FB4-D846-8914-2797F70FEEF4}" destId="{336BFAD6-984C-FC4C-BFE4-21EA0235DB93}" srcOrd="0" destOrd="0" presId="urn:microsoft.com/office/officeart/2005/8/layout/cycle6"/>
    <dgm:cxn modelId="{5A3D49A3-43AB-9E4B-82AF-92FE5EF88525}" srcId="{1CD8C75D-C634-8145-9A22-FCD672CD43AE}" destId="{B9CC936F-3FD6-9B4C-97B4-7A83D7B57BCE}" srcOrd="1" destOrd="0" parTransId="{0A9B6BC3-DA12-3940-9B1C-74F6F9A1FEA5}" sibTransId="{3D302F75-B6B9-994E-9C32-F76551CB85B9}"/>
    <dgm:cxn modelId="{17877CA5-AD8B-DF4B-B246-C870BE9BBCF8}" type="presOf" srcId="{B9CC936F-3FD6-9B4C-97B4-7A83D7B57BCE}" destId="{0F9340E8-2682-EC4D-9D69-A370BD6F60F8}" srcOrd="0" destOrd="0" presId="urn:microsoft.com/office/officeart/2005/8/layout/cycle6"/>
    <dgm:cxn modelId="{B4D85EB7-BB6A-A445-942C-41E3D6B0CEF4}" type="presOf" srcId="{81306AB9-BE1C-3444-91E4-A9D83BA45B97}" destId="{DDEA9764-0C10-2649-BDDA-FF3C627A22BC}" srcOrd="0" destOrd="0" presId="urn:microsoft.com/office/officeart/2005/8/layout/cycle6"/>
    <dgm:cxn modelId="{D2047DC4-FACB-E443-B870-094111173582}" type="presOf" srcId="{FB2C3F41-FD9C-4441-B5A2-21FE00FDC8E7}" destId="{08A1FEC2-7C3B-1048-A40A-3222E1AF4422}" srcOrd="0" destOrd="0" presId="urn:microsoft.com/office/officeart/2005/8/layout/cycle6"/>
    <dgm:cxn modelId="{51117FC7-7D11-474A-A641-D4348762215B}" srcId="{1CD8C75D-C634-8145-9A22-FCD672CD43AE}" destId="{611463F5-5D3A-264E-9302-335727C724B8}" srcOrd="3" destOrd="0" parTransId="{A2AF2E78-69F4-2B4F-8B51-9C7C1EDE0551}" sibTransId="{F8BC4AA7-1FB4-D846-8914-2797F70FEEF4}"/>
    <dgm:cxn modelId="{447240D1-C3FE-D246-83B9-38DEB00B3CC5}" type="presOf" srcId="{1CD8C75D-C634-8145-9A22-FCD672CD43AE}" destId="{AA983CFF-3A17-A248-8DD4-DF14FEF6AF0D}" srcOrd="0" destOrd="0" presId="urn:microsoft.com/office/officeart/2005/8/layout/cycle6"/>
    <dgm:cxn modelId="{3598CFD9-A1A7-B54C-A82C-35344099512B}" srcId="{1CD8C75D-C634-8145-9A22-FCD672CD43AE}" destId="{FB2C3F41-FD9C-4441-B5A2-21FE00FDC8E7}" srcOrd="0" destOrd="0" parTransId="{03E428BD-4899-014E-9BA2-DABB17D63D82}" sibTransId="{81306AB9-BE1C-3444-91E4-A9D83BA45B97}"/>
    <dgm:cxn modelId="{4448271B-1E06-2342-90FC-62F5171F6B3C}" type="presParOf" srcId="{AA983CFF-3A17-A248-8DD4-DF14FEF6AF0D}" destId="{08A1FEC2-7C3B-1048-A40A-3222E1AF4422}" srcOrd="0" destOrd="0" presId="urn:microsoft.com/office/officeart/2005/8/layout/cycle6"/>
    <dgm:cxn modelId="{1BE8B52F-5867-6841-A995-8A19C8A209FE}" type="presParOf" srcId="{AA983CFF-3A17-A248-8DD4-DF14FEF6AF0D}" destId="{E1FD8C8C-B617-1D44-9D93-6899C2B44FEF}" srcOrd="1" destOrd="0" presId="urn:microsoft.com/office/officeart/2005/8/layout/cycle6"/>
    <dgm:cxn modelId="{FB24E211-C130-1F42-9AF0-1E0BE2CD82FD}" type="presParOf" srcId="{AA983CFF-3A17-A248-8DD4-DF14FEF6AF0D}" destId="{DDEA9764-0C10-2649-BDDA-FF3C627A22BC}" srcOrd="2" destOrd="0" presId="urn:microsoft.com/office/officeart/2005/8/layout/cycle6"/>
    <dgm:cxn modelId="{FD3F1095-5874-F840-AD74-7FF871ACF266}" type="presParOf" srcId="{AA983CFF-3A17-A248-8DD4-DF14FEF6AF0D}" destId="{0F9340E8-2682-EC4D-9D69-A370BD6F60F8}" srcOrd="3" destOrd="0" presId="urn:microsoft.com/office/officeart/2005/8/layout/cycle6"/>
    <dgm:cxn modelId="{6A9BFB3A-B823-BE4E-AB6F-03E9B380DDF4}" type="presParOf" srcId="{AA983CFF-3A17-A248-8DD4-DF14FEF6AF0D}" destId="{D3FB7AB7-7D60-4C4B-B5E1-E8EC6194461A}" srcOrd="4" destOrd="0" presId="urn:microsoft.com/office/officeart/2005/8/layout/cycle6"/>
    <dgm:cxn modelId="{3871E042-7387-0941-AB49-23B7A1B69B35}" type="presParOf" srcId="{AA983CFF-3A17-A248-8DD4-DF14FEF6AF0D}" destId="{BB103666-E3E4-A042-B1EB-FE4D1F53D99C}" srcOrd="5" destOrd="0" presId="urn:microsoft.com/office/officeart/2005/8/layout/cycle6"/>
    <dgm:cxn modelId="{C64A2F58-1221-6B47-B5F1-9E8B5A1DB1BF}" type="presParOf" srcId="{AA983CFF-3A17-A248-8DD4-DF14FEF6AF0D}" destId="{776B7B80-7FF4-0941-9B03-B5864D21B3F0}" srcOrd="6" destOrd="0" presId="urn:microsoft.com/office/officeart/2005/8/layout/cycle6"/>
    <dgm:cxn modelId="{9B41653D-EAFD-B842-8374-A4FA80B3421F}" type="presParOf" srcId="{AA983CFF-3A17-A248-8DD4-DF14FEF6AF0D}" destId="{908CB903-2896-DF40-8F73-3034ECACE401}" srcOrd="7" destOrd="0" presId="urn:microsoft.com/office/officeart/2005/8/layout/cycle6"/>
    <dgm:cxn modelId="{CC8ADB04-08B7-8247-92EF-CC608EF51F2F}" type="presParOf" srcId="{AA983CFF-3A17-A248-8DD4-DF14FEF6AF0D}" destId="{D63DB7FD-26A4-6246-8C3C-1C37D40F934D}" srcOrd="8" destOrd="0" presId="urn:microsoft.com/office/officeart/2005/8/layout/cycle6"/>
    <dgm:cxn modelId="{BE6857AD-0164-F54D-931B-E0F4BD6D9118}" type="presParOf" srcId="{AA983CFF-3A17-A248-8DD4-DF14FEF6AF0D}" destId="{329F6EB7-520F-9B43-88CA-73BDC7D725DE}" srcOrd="9" destOrd="0" presId="urn:microsoft.com/office/officeart/2005/8/layout/cycle6"/>
    <dgm:cxn modelId="{84477B0C-24F8-1040-8E8B-756C360C8A42}" type="presParOf" srcId="{AA983CFF-3A17-A248-8DD4-DF14FEF6AF0D}" destId="{05167D2A-A019-B145-B20B-8FC787ABDE38}" srcOrd="10" destOrd="0" presId="urn:microsoft.com/office/officeart/2005/8/layout/cycle6"/>
    <dgm:cxn modelId="{12825F1C-97A5-604B-83B9-8BF60AE67974}" type="presParOf" srcId="{AA983CFF-3A17-A248-8DD4-DF14FEF6AF0D}" destId="{336BFAD6-984C-FC4C-BFE4-21EA0235DB93}"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4A0993-D3F8-4484-8B8A-B451E91E8302}" type="doc">
      <dgm:prSet loTypeId="urn:microsoft.com/office/officeart/2005/8/layout/default#1" loCatId="list" qsTypeId="urn:microsoft.com/office/officeart/2005/8/quickstyle/simple1" qsCatId="simple" csTypeId="urn:microsoft.com/office/officeart/2005/8/colors/accent2_2" csCatId="accent2" phldr="1"/>
      <dgm:spPr/>
      <dgm:t>
        <a:bodyPr/>
        <a:lstStyle/>
        <a:p>
          <a:endParaRPr lang="en-US"/>
        </a:p>
      </dgm:t>
    </dgm:pt>
    <dgm:pt modelId="{7BA43BC4-3C09-42DC-BD65-3C572E8D13CA}">
      <dgm:prSet phldrT="[Text]" custT="1"/>
      <dgm:spPr/>
      <dgm:t>
        <a:bodyPr/>
        <a:lstStyle/>
        <a:p>
          <a:r>
            <a:rPr lang="en-US" sz="1800" dirty="0">
              <a:latin typeface="+mn-lt"/>
              <a:cs typeface="Calibri" pitchFamily="34" charset="0"/>
            </a:rPr>
            <a:t>As the TPR decreased</a:t>
          </a:r>
          <a:r>
            <a:rPr lang="en-US" sz="1800" dirty="0">
              <a:latin typeface="+mn-lt"/>
              <a:cs typeface="Calibri" pitchFamily="34" charset="0"/>
              <a:sym typeface="Wingdings" panose="05000000000000000000" pitchFamily="2" charset="2"/>
            </a:rPr>
            <a:t> decreased arterial blood pressure  decreased  Afterload   increased Cardiac Output.</a:t>
          </a:r>
          <a:endParaRPr lang="en-US" sz="1800" dirty="0">
            <a:latin typeface="+mn-lt"/>
          </a:endParaRPr>
        </a:p>
      </dgm:t>
    </dgm:pt>
    <dgm:pt modelId="{CE071C58-6D04-4FD4-93F9-18957139571A}" type="parTrans" cxnId="{85E7FC35-A2E2-4B24-85C3-91FF1DEAA6D4}">
      <dgm:prSet/>
      <dgm:spPr/>
      <dgm:t>
        <a:bodyPr/>
        <a:lstStyle/>
        <a:p>
          <a:endParaRPr lang="en-US"/>
        </a:p>
      </dgm:t>
    </dgm:pt>
    <dgm:pt modelId="{308267D3-A91D-41C9-A791-70BEF249E541}" type="sibTrans" cxnId="{85E7FC35-A2E2-4B24-85C3-91FF1DEAA6D4}">
      <dgm:prSet/>
      <dgm:spPr/>
      <dgm:t>
        <a:bodyPr/>
        <a:lstStyle/>
        <a:p>
          <a:endParaRPr lang="en-US"/>
        </a:p>
      </dgm:t>
    </dgm:pt>
    <dgm:pt modelId="{DF712CFB-7328-4FAF-A5A6-AF8F371CA133}">
      <dgm:prSet phldrT="[Text]" custT="1"/>
      <dgm:spPr/>
      <dgm:t>
        <a:bodyPr/>
        <a:lstStyle/>
        <a:p>
          <a:r>
            <a:rPr lang="en-US" sz="1800" dirty="0">
              <a:latin typeface="+mn-lt"/>
              <a:cs typeface="Calibri" pitchFamily="34" charset="0"/>
            </a:rPr>
            <a:t>Changes in TPR will affect both curves ( CO &amp; VR ).</a:t>
          </a:r>
          <a:endParaRPr lang="en-US" sz="1800" dirty="0">
            <a:latin typeface="+mn-lt"/>
          </a:endParaRPr>
        </a:p>
      </dgm:t>
    </dgm:pt>
    <dgm:pt modelId="{555BC43A-8E86-4AB6-8355-CC50B4966717}" type="parTrans" cxnId="{8AD5AA2D-E8F0-452E-8B4F-940452DE98C5}">
      <dgm:prSet/>
      <dgm:spPr/>
      <dgm:t>
        <a:bodyPr/>
        <a:lstStyle/>
        <a:p>
          <a:endParaRPr lang="en-US"/>
        </a:p>
      </dgm:t>
    </dgm:pt>
    <dgm:pt modelId="{4B3735D7-131F-4D16-9065-3C20843115E4}" type="sibTrans" cxnId="{8AD5AA2D-E8F0-452E-8B4F-940452DE98C5}">
      <dgm:prSet/>
      <dgm:spPr/>
      <dgm:t>
        <a:bodyPr/>
        <a:lstStyle/>
        <a:p>
          <a:endParaRPr lang="en-US"/>
        </a:p>
      </dgm:t>
    </dgm:pt>
    <dgm:pt modelId="{E4AEA311-BE4F-41E0-AA74-E74AAB432C8D}">
      <dgm:prSet phldrT="[Text]" custT="1"/>
      <dgm:spPr/>
      <dgm:t>
        <a:bodyPr/>
        <a:lstStyle/>
        <a:p>
          <a:r>
            <a:rPr lang="en-US" sz="1800" dirty="0">
              <a:latin typeface="+mn-lt"/>
              <a:cs typeface="Calibri" pitchFamily="34" charset="0"/>
              <a:sym typeface="Wingdings" panose="05000000000000000000" pitchFamily="2" charset="2"/>
            </a:rPr>
            <a:t>Also the venous return will be increased while RAP is the same</a:t>
          </a:r>
          <a:r>
            <a:rPr lang="en-US" sz="2500" dirty="0">
              <a:latin typeface="Calibri" pitchFamily="34" charset="0"/>
              <a:cs typeface="Calibri" pitchFamily="34" charset="0"/>
              <a:sym typeface="Wingdings" panose="05000000000000000000" pitchFamily="2" charset="2"/>
            </a:rPr>
            <a:t>.</a:t>
          </a:r>
          <a:endParaRPr lang="en-US" sz="2500" dirty="0"/>
        </a:p>
      </dgm:t>
    </dgm:pt>
    <dgm:pt modelId="{3CBA3262-2BB4-46D5-9687-A320149D9D02}" type="parTrans" cxnId="{E729147D-E21F-4947-991A-2654D69437F9}">
      <dgm:prSet/>
      <dgm:spPr/>
      <dgm:t>
        <a:bodyPr/>
        <a:lstStyle/>
        <a:p>
          <a:endParaRPr lang="en-US"/>
        </a:p>
      </dgm:t>
    </dgm:pt>
    <dgm:pt modelId="{DD22F80D-76E2-4526-A94C-B51338A2F501}" type="sibTrans" cxnId="{E729147D-E21F-4947-991A-2654D69437F9}">
      <dgm:prSet/>
      <dgm:spPr/>
      <dgm:t>
        <a:bodyPr/>
        <a:lstStyle/>
        <a:p>
          <a:endParaRPr lang="en-US"/>
        </a:p>
      </dgm:t>
    </dgm:pt>
    <dgm:pt modelId="{114A37D6-EEF1-4FA2-959C-52E3C7CC7139}">
      <dgm:prSet phldrT="[Text]" custT="1"/>
      <dgm:spPr/>
      <dgm:t>
        <a:bodyPr/>
        <a:lstStyle/>
        <a:p>
          <a:r>
            <a:rPr lang="en-US" sz="1800" dirty="0">
              <a:latin typeface="+mn-lt"/>
              <a:cs typeface="Calibri" pitchFamily="34" charset="0"/>
            </a:rPr>
            <a:t>As the TPR increased </a:t>
          </a:r>
          <a:r>
            <a:rPr lang="en-US" sz="1800" dirty="0">
              <a:latin typeface="+mn-lt"/>
              <a:cs typeface="Calibri" pitchFamily="34" charset="0"/>
              <a:sym typeface="Wingdings" panose="05000000000000000000" pitchFamily="2" charset="2"/>
            </a:rPr>
            <a:t> increased arterial blood pressure  increased Afterload   decreased Cardiac Output.</a:t>
          </a:r>
          <a:endParaRPr lang="en-US" sz="1800" dirty="0">
            <a:latin typeface="+mn-lt"/>
          </a:endParaRPr>
        </a:p>
      </dgm:t>
    </dgm:pt>
    <dgm:pt modelId="{11C6BDFF-85EB-4B88-A742-D0256AAD75C9}" type="parTrans" cxnId="{F3096598-9BB8-48D9-9776-C2ED211996D1}">
      <dgm:prSet/>
      <dgm:spPr/>
      <dgm:t>
        <a:bodyPr/>
        <a:lstStyle/>
        <a:p>
          <a:endParaRPr lang="en-US"/>
        </a:p>
      </dgm:t>
    </dgm:pt>
    <dgm:pt modelId="{ABBF7D81-FC34-4EC2-918B-BF81E8CAE276}" type="sibTrans" cxnId="{F3096598-9BB8-48D9-9776-C2ED211996D1}">
      <dgm:prSet/>
      <dgm:spPr/>
      <dgm:t>
        <a:bodyPr/>
        <a:lstStyle/>
        <a:p>
          <a:endParaRPr lang="en-US"/>
        </a:p>
      </dgm:t>
    </dgm:pt>
    <dgm:pt modelId="{169EDA73-7EE9-465A-A6FC-20CED7F6F1ED}">
      <dgm:prSet phldrT="[Text]" custT="1"/>
      <dgm:spPr/>
      <dgm:t>
        <a:bodyPr/>
        <a:lstStyle/>
        <a:p>
          <a:r>
            <a:rPr lang="en-US" sz="1800" dirty="0">
              <a:latin typeface="+mn-lt"/>
              <a:cs typeface="Calibri" pitchFamily="34" charset="0"/>
              <a:sym typeface="Wingdings" panose="05000000000000000000" pitchFamily="2" charset="2"/>
            </a:rPr>
            <a:t>Also the venous return will be decreased while RAP is the same.</a:t>
          </a:r>
          <a:endParaRPr lang="en-US" sz="1800" dirty="0">
            <a:latin typeface="+mn-lt"/>
          </a:endParaRPr>
        </a:p>
      </dgm:t>
    </dgm:pt>
    <dgm:pt modelId="{43B0FB5B-BF01-4FA7-A625-993A153C437F}" type="parTrans" cxnId="{767670E9-CA5A-4E04-A738-595463FB515D}">
      <dgm:prSet/>
      <dgm:spPr/>
      <dgm:t>
        <a:bodyPr/>
        <a:lstStyle/>
        <a:p>
          <a:endParaRPr lang="en-US"/>
        </a:p>
      </dgm:t>
    </dgm:pt>
    <dgm:pt modelId="{D15360E4-8D74-47D7-9870-8A3B678F2B4D}" type="sibTrans" cxnId="{767670E9-CA5A-4E04-A738-595463FB515D}">
      <dgm:prSet/>
      <dgm:spPr/>
      <dgm:t>
        <a:bodyPr/>
        <a:lstStyle/>
        <a:p>
          <a:endParaRPr lang="en-US"/>
        </a:p>
      </dgm:t>
    </dgm:pt>
    <dgm:pt modelId="{42A06796-206A-48B7-82E1-200D2812FEBD}" type="pres">
      <dgm:prSet presAssocID="{1B4A0993-D3F8-4484-8B8A-B451E91E8302}" presName="diagram" presStyleCnt="0">
        <dgm:presLayoutVars>
          <dgm:dir/>
          <dgm:resizeHandles val="exact"/>
        </dgm:presLayoutVars>
      </dgm:prSet>
      <dgm:spPr/>
    </dgm:pt>
    <dgm:pt modelId="{D22A0083-104A-4B75-929C-EA2A2DDFD68B}" type="pres">
      <dgm:prSet presAssocID="{7BA43BC4-3C09-42DC-BD65-3C572E8D13CA}" presName="node" presStyleLbl="node1" presStyleIdx="0" presStyleCnt="5" custLinFactY="8491" custLinFactNeighborX="-37165" custLinFactNeighborY="100000">
        <dgm:presLayoutVars>
          <dgm:bulletEnabled val="1"/>
        </dgm:presLayoutVars>
      </dgm:prSet>
      <dgm:spPr/>
    </dgm:pt>
    <dgm:pt modelId="{C082CDEA-C8CB-43A0-96D8-F3EA0A8C2E04}" type="pres">
      <dgm:prSet presAssocID="{308267D3-A91D-41C9-A791-70BEF249E541}" presName="sibTrans" presStyleCnt="0"/>
      <dgm:spPr/>
    </dgm:pt>
    <dgm:pt modelId="{6C4C5E63-A311-4F5F-B578-E4F40AAB3A7D}" type="pres">
      <dgm:prSet presAssocID="{DF712CFB-7328-4FAF-A5A6-AF8F371CA133}" presName="node" presStyleLbl="node1" presStyleIdx="1" presStyleCnt="5" custLinFactNeighborX="-77996" custLinFactNeighborY="1893">
        <dgm:presLayoutVars>
          <dgm:bulletEnabled val="1"/>
        </dgm:presLayoutVars>
      </dgm:prSet>
      <dgm:spPr/>
    </dgm:pt>
    <dgm:pt modelId="{9C29E23F-0368-4D34-8E37-710B36FABB83}" type="pres">
      <dgm:prSet presAssocID="{4B3735D7-131F-4D16-9065-3C20843115E4}" presName="sibTrans" presStyleCnt="0"/>
      <dgm:spPr/>
    </dgm:pt>
    <dgm:pt modelId="{9F4DF980-7FD7-4F11-8157-B3633F8AD1AB}" type="pres">
      <dgm:prSet presAssocID="{E4AEA311-BE4F-41E0-AA74-E74AAB432C8D}" presName="node" presStyleLbl="node1" presStyleIdx="2" presStyleCnt="5" custLinFactY="5126" custLinFactNeighborX="-37165" custLinFactNeighborY="100000">
        <dgm:presLayoutVars>
          <dgm:bulletEnabled val="1"/>
        </dgm:presLayoutVars>
      </dgm:prSet>
      <dgm:spPr/>
    </dgm:pt>
    <dgm:pt modelId="{8C3ACDB3-65CF-4654-A7E9-ACD831B071BC}" type="pres">
      <dgm:prSet presAssocID="{DD22F80D-76E2-4526-A94C-B51338A2F501}" presName="sibTrans" presStyleCnt="0"/>
      <dgm:spPr/>
    </dgm:pt>
    <dgm:pt modelId="{B839E932-FF63-41DB-957A-24BA8E65B5BC}" type="pres">
      <dgm:prSet presAssocID="{114A37D6-EEF1-4FA2-959C-52E3C7CC7139}" presName="node" presStyleLbl="node1" presStyleIdx="3" presStyleCnt="5" custLinFactNeighborX="-337" custLinFactNeighborY="-8176">
        <dgm:presLayoutVars>
          <dgm:bulletEnabled val="1"/>
        </dgm:presLayoutVars>
      </dgm:prSet>
      <dgm:spPr/>
    </dgm:pt>
    <dgm:pt modelId="{91C5D501-3647-4EFA-BED8-0CB606EA0DC1}" type="pres">
      <dgm:prSet presAssocID="{ABBF7D81-FC34-4EC2-918B-BF81E8CAE276}" presName="sibTrans" presStyleCnt="0"/>
      <dgm:spPr/>
    </dgm:pt>
    <dgm:pt modelId="{42B9B9E7-8B45-441A-BF4B-AD0D5FD2B5B7}" type="pres">
      <dgm:prSet presAssocID="{169EDA73-7EE9-465A-A6FC-20CED7F6F1ED}" presName="node" presStyleLbl="node1" presStyleIdx="4" presStyleCnt="5" custLinFactNeighborX="54155" custLinFactNeighborY="-11897">
        <dgm:presLayoutVars>
          <dgm:bulletEnabled val="1"/>
        </dgm:presLayoutVars>
      </dgm:prSet>
      <dgm:spPr/>
    </dgm:pt>
  </dgm:ptLst>
  <dgm:cxnLst>
    <dgm:cxn modelId="{38FA5406-AC84-8244-9795-A5137FCCF324}" type="presOf" srcId="{1B4A0993-D3F8-4484-8B8A-B451E91E8302}" destId="{42A06796-206A-48B7-82E1-200D2812FEBD}" srcOrd="0" destOrd="0" presId="urn:microsoft.com/office/officeart/2005/8/layout/default#1"/>
    <dgm:cxn modelId="{8AD5AA2D-E8F0-452E-8B4F-940452DE98C5}" srcId="{1B4A0993-D3F8-4484-8B8A-B451E91E8302}" destId="{DF712CFB-7328-4FAF-A5A6-AF8F371CA133}" srcOrd="1" destOrd="0" parTransId="{555BC43A-8E86-4AB6-8355-CC50B4966717}" sibTransId="{4B3735D7-131F-4D16-9065-3C20843115E4}"/>
    <dgm:cxn modelId="{85E7FC35-A2E2-4B24-85C3-91FF1DEAA6D4}" srcId="{1B4A0993-D3F8-4484-8B8A-B451E91E8302}" destId="{7BA43BC4-3C09-42DC-BD65-3C572E8D13CA}" srcOrd="0" destOrd="0" parTransId="{CE071C58-6D04-4FD4-93F9-18957139571A}" sibTransId="{308267D3-A91D-41C9-A791-70BEF249E541}"/>
    <dgm:cxn modelId="{9831FF5E-FC9E-F44F-A542-D09EF8C02302}" type="presOf" srcId="{E4AEA311-BE4F-41E0-AA74-E74AAB432C8D}" destId="{9F4DF980-7FD7-4F11-8157-B3633F8AD1AB}" srcOrd="0" destOrd="0" presId="urn:microsoft.com/office/officeart/2005/8/layout/default#1"/>
    <dgm:cxn modelId="{95903A4F-B7EA-A346-809B-A6B7EC042739}" type="presOf" srcId="{169EDA73-7EE9-465A-A6FC-20CED7F6F1ED}" destId="{42B9B9E7-8B45-441A-BF4B-AD0D5FD2B5B7}" srcOrd="0" destOrd="0" presId="urn:microsoft.com/office/officeart/2005/8/layout/default#1"/>
    <dgm:cxn modelId="{89469C51-BD92-2440-B896-FD0FE1331091}" type="presOf" srcId="{DF712CFB-7328-4FAF-A5A6-AF8F371CA133}" destId="{6C4C5E63-A311-4F5F-B578-E4F40AAB3A7D}" srcOrd="0" destOrd="0" presId="urn:microsoft.com/office/officeart/2005/8/layout/default#1"/>
    <dgm:cxn modelId="{E729147D-E21F-4947-991A-2654D69437F9}" srcId="{1B4A0993-D3F8-4484-8B8A-B451E91E8302}" destId="{E4AEA311-BE4F-41E0-AA74-E74AAB432C8D}" srcOrd="2" destOrd="0" parTransId="{3CBA3262-2BB4-46D5-9687-A320149D9D02}" sibTransId="{DD22F80D-76E2-4526-A94C-B51338A2F501}"/>
    <dgm:cxn modelId="{F3096598-9BB8-48D9-9776-C2ED211996D1}" srcId="{1B4A0993-D3F8-4484-8B8A-B451E91E8302}" destId="{114A37D6-EEF1-4FA2-959C-52E3C7CC7139}" srcOrd="3" destOrd="0" parTransId="{11C6BDFF-85EB-4B88-A742-D0256AAD75C9}" sibTransId="{ABBF7D81-FC34-4EC2-918B-BF81E8CAE276}"/>
    <dgm:cxn modelId="{2A70B5CA-C786-E04E-BF00-A9BF8529B54A}" type="presOf" srcId="{114A37D6-EEF1-4FA2-959C-52E3C7CC7139}" destId="{B839E932-FF63-41DB-957A-24BA8E65B5BC}" srcOrd="0" destOrd="0" presId="urn:microsoft.com/office/officeart/2005/8/layout/default#1"/>
    <dgm:cxn modelId="{767670E9-CA5A-4E04-A738-595463FB515D}" srcId="{1B4A0993-D3F8-4484-8B8A-B451E91E8302}" destId="{169EDA73-7EE9-465A-A6FC-20CED7F6F1ED}" srcOrd="4" destOrd="0" parTransId="{43B0FB5B-BF01-4FA7-A625-993A153C437F}" sibTransId="{D15360E4-8D74-47D7-9870-8A3B678F2B4D}"/>
    <dgm:cxn modelId="{98FF75F0-7CC2-C449-A3D6-99A821288FD3}" type="presOf" srcId="{7BA43BC4-3C09-42DC-BD65-3C572E8D13CA}" destId="{D22A0083-104A-4B75-929C-EA2A2DDFD68B}" srcOrd="0" destOrd="0" presId="urn:microsoft.com/office/officeart/2005/8/layout/default#1"/>
    <dgm:cxn modelId="{E7967010-59FB-914A-B0FA-176C6A0AB794}" type="presParOf" srcId="{42A06796-206A-48B7-82E1-200D2812FEBD}" destId="{D22A0083-104A-4B75-929C-EA2A2DDFD68B}" srcOrd="0" destOrd="0" presId="urn:microsoft.com/office/officeart/2005/8/layout/default#1"/>
    <dgm:cxn modelId="{7DDFEE1A-0CEF-5A40-9509-4298919C5EDC}" type="presParOf" srcId="{42A06796-206A-48B7-82E1-200D2812FEBD}" destId="{C082CDEA-C8CB-43A0-96D8-F3EA0A8C2E04}" srcOrd="1" destOrd="0" presId="urn:microsoft.com/office/officeart/2005/8/layout/default#1"/>
    <dgm:cxn modelId="{78456321-B301-F64E-86CC-6E4E3C2C3A87}" type="presParOf" srcId="{42A06796-206A-48B7-82E1-200D2812FEBD}" destId="{6C4C5E63-A311-4F5F-B578-E4F40AAB3A7D}" srcOrd="2" destOrd="0" presId="urn:microsoft.com/office/officeart/2005/8/layout/default#1"/>
    <dgm:cxn modelId="{9A3C0A7D-1427-C84C-BDCB-34AC7D2E9FC2}" type="presParOf" srcId="{42A06796-206A-48B7-82E1-200D2812FEBD}" destId="{9C29E23F-0368-4D34-8E37-710B36FABB83}" srcOrd="3" destOrd="0" presId="urn:microsoft.com/office/officeart/2005/8/layout/default#1"/>
    <dgm:cxn modelId="{7B688E72-9827-C140-BA2C-56042B8A4154}" type="presParOf" srcId="{42A06796-206A-48B7-82E1-200D2812FEBD}" destId="{9F4DF980-7FD7-4F11-8157-B3633F8AD1AB}" srcOrd="4" destOrd="0" presId="urn:microsoft.com/office/officeart/2005/8/layout/default#1"/>
    <dgm:cxn modelId="{C9F33366-38E6-264F-AD4F-C455D851CAFB}" type="presParOf" srcId="{42A06796-206A-48B7-82E1-200D2812FEBD}" destId="{8C3ACDB3-65CF-4654-A7E9-ACD831B071BC}" srcOrd="5" destOrd="0" presId="urn:microsoft.com/office/officeart/2005/8/layout/default#1"/>
    <dgm:cxn modelId="{69ECAFC5-8901-3443-9103-52E3947395AB}" type="presParOf" srcId="{42A06796-206A-48B7-82E1-200D2812FEBD}" destId="{B839E932-FF63-41DB-957A-24BA8E65B5BC}" srcOrd="6" destOrd="0" presId="urn:microsoft.com/office/officeart/2005/8/layout/default#1"/>
    <dgm:cxn modelId="{592E340D-669D-DA4E-BEE9-0C6EC2CB933B}" type="presParOf" srcId="{42A06796-206A-48B7-82E1-200D2812FEBD}" destId="{91C5D501-3647-4EFA-BED8-0CB606EA0DC1}" srcOrd="7" destOrd="0" presId="urn:microsoft.com/office/officeart/2005/8/layout/default#1"/>
    <dgm:cxn modelId="{5841F78C-ED61-F94E-B88F-F3FB8507BD60}" type="presParOf" srcId="{42A06796-206A-48B7-82E1-200D2812FEBD}" destId="{42B9B9E7-8B45-441A-BF4B-AD0D5FD2B5B7}" srcOrd="8"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3ED077-B2C4-430A-8BA6-804AE8BEC070}" type="doc">
      <dgm:prSet loTypeId="urn:microsoft.com/office/officeart/2005/8/layout/orgChart1" loCatId="hierarchy" qsTypeId="urn:microsoft.com/office/officeart/2005/8/quickstyle/simple1" qsCatId="simple" csTypeId="urn:microsoft.com/office/officeart/2005/8/colors/colorful1#1" csCatId="colorful" phldr="1"/>
      <dgm:spPr/>
      <dgm:t>
        <a:bodyPr/>
        <a:lstStyle/>
        <a:p>
          <a:pPr rtl="1"/>
          <a:endParaRPr lang="ar-SA"/>
        </a:p>
      </dgm:t>
    </dgm:pt>
    <dgm:pt modelId="{A2B95564-5369-4D60-8890-4A486EAEDE86}">
      <dgm:prSet phldrT="[نص]" custT="1"/>
      <dgm:spPr/>
      <dgm:t>
        <a:bodyPr/>
        <a:lstStyle/>
        <a:p>
          <a:pPr rtl="1"/>
          <a:r>
            <a:rPr lang="en-US" altLang="en-US" sz="1800" b="0" dirty="0">
              <a:latin typeface="+mn-lt"/>
            </a:rPr>
            <a:t>Abnormalities of jugular venous pulse</a:t>
          </a:r>
          <a:endParaRPr lang="ar-SA" sz="1800" b="0" dirty="0">
            <a:latin typeface="+mn-lt"/>
          </a:endParaRPr>
        </a:p>
      </dgm:t>
    </dgm:pt>
    <dgm:pt modelId="{4F1B46E1-67D8-4AE8-B731-53AAC1FED16F}" type="parTrans" cxnId="{A79708ED-757B-4793-B657-9D2F9FD50F33}">
      <dgm:prSet/>
      <dgm:spPr/>
      <dgm:t>
        <a:bodyPr/>
        <a:lstStyle/>
        <a:p>
          <a:pPr rtl="1"/>
          <a:endParaRPr lang="ar-SA"/>
        </a:p>
      </dgm:t>
    </dgm:pt>
    <dgm:pt modelId="{20542625-E0C4-4800-9D79-FC448686A4EA}" type="sibTrans" cxnId="{A79708ED-757B-4793-B657-9D2F9FD50F33}">
      <dgm:prSet/>
      <dgm:spPr/>
      <dgm:t>
        <a:bodyPr/>
        <a:lstStyle/>
        <a:p>
          <a:pPr rtl="1"/>
          <a:endParaRPr lang="ar-SA"/>
        </a:p>
      </dgm:t>
    </dgm:pt>
    <dgm:pt modelId="{0FA7F193-26F6-446E-A076-0EECFDE8B04D}">
      <dgm:prSet phldrT="[نص]" custT="1"/>
      <dgm:spPr/>
      <dgm:t>
        <a:bodyPr/>
        <a:lstStyle/>
        <a:p>
          <a:pPr rtl="1"/>
          <a:r>
            <a:rPr lang="en-US" sz="1800" b="0" dirty="0">
              <a:effectLst/>
              <a:latin typeface="+mn-lt"/>
              <a:cs typeface="Arial" pitchFamily="34" charset="0"/>
            </a:rPr>
            <a:t>Low jugular venous pressure</a:t>
          </a:r>
          <a:endParaRPr lang="ar-SA" sz="1800" b="0" dirty="0">
            <a:latin typeface="+mn-lt"/>
          </a:endParaRPr>
        </a:p>
      </dgm:t>
    </dgm:pt>
    <dgm:pt modelId="{82C6E554-21C2-48E1-84D7-DC18FE429E7A}" type="parTrans" cxnId="{3B8A6F10-BB2C-4C99-975D-57B6F25D1256}">
      <dgm:prSet/>
      <dgm:spPr/>
      <dgm:t>
        <a:bodyPr/>
        <a:lstStyle/>
        <a:p>
          <a:pPr rtl="1"/>
          <a:endParaRPr lang="ar-SA"/>
        </a:p>
      </dgm:t>
    </dgm:pt>
    <dgm:pt modelId="{72A59B7C-F271-45C9-8161-221523E53218}" type="sibTrans" cxnId="{3B8A6F10-BB2C-4C99-975D-57B6F25D1256}">
      <dgm:prSet/>
      <dgm:spPr/>
      <dgm:t>
        <a:bodyPr/>
        <a:lstStyle/>
        <a:p>
          <a:pPr rtl="1"/>
          <a:endParaRPr lang="ar-SA"/>
        </a:p>
      </dgm:t>
    </dgm:pt>
    <dgm:pt modelId="{92E028C3-3DEC-4005-8F43-065BF4ECAE4B}">
      <dgm:prSet phldrT="[نص]" custT="1"/>
      <dgm:spPr/>
      <dgm:t>
        <a:bodyPr/>
        <a:lstStyle/>
        <a:p>
          <a:pPr rtl="1"/>
          <a:r>
            <a:rPr lang="en-US" altLang="en-US" sz="1800" b="0" dirty="0">
              <a:latin typeface="+mn-lt"/>
            </a:rPr>
            <a:t>Raised Jugular Venous Pressure</a:t>
          </a:r>
          <a:endParaRPr lang="ar-SA" sz="1800" b="0" dirty="0">
            <a:latin typeface="+mn-lt"/>
          </a:endParaRPr>
        </a:p>
      </dgm:t>
    </dgm:pt>
    <dgm:pt modelId="{02D8BC03-A736-451F-90D9-1F7F77182A17}" type="parTrans" cxnId="{CD981995-44A2-42FE-9C1B-226F4114F7FC}">
      <dgm:prSet/>
      <dgm:spPr/>
      <dgm:t>
        <a:bodyPr/>
        <a:lstStyle/>
        <a:p>
          <a:pPr rtl="1"/>
          <a:endParaRPr lang="ar-SA"/>
        </a:p>
      </dgm:t>
    </dgm:pt>
    <dgm:pt modelId="{47AEFDB3-B063-43C3-B82A-EB08FA12CD71}" type="sibTrans" cxnId="{CD981995-44A2-42FE-9C1B-226F4114F7FC}">
      <dgm:prSet/>
      <dgm:spPr/>
      <dgm:t>
        <a:bodyPr/>
        <a:lstStyle/>
        <a:p>
          <a:pPr rtl="1"/>
          <a:endParaRPr lang="ar-SA"/>
        </a:p>
      </dgm:t>
    </dgm:pt>
    <dgm:pt modelId="{0317B8F8-EC15-41F5-B0F3-CF87D4E84708}">
      <dgm:prSet custT="1"/>
      <dgm:spPr/>
      <dgm:t>
        <a:bodyPr/>
        <a:lstStyle/>
        <a:p>
          <a:pPr rtl="1"/>
          <a:r>
            <a:rPr lang="en-US" sz="1800" b="0" kern="1200" dirty="0">
              <a:effectLst/>
              <a:latin typeface="+mn-lt"/>
              <a:cs typeface="Arial" pitchFamily="34" charset="0"/>
            </a:rPr>
            <a:t>Hypovolemia</a:t>
          </a:r>
        </a:p>
        <a:p>
          <a:pPr rtl="1"/>
          <a:r>
            <a:rPr lang="en-US" sz="1200" b="1" kern="1200" dirty="0">
              <a:solidFill>
                <a:prstClr val="white">
                  <a:lumMod val="65000"/>
                </a:prstClr>
              </a:solidFill>
              <a:latin typeface="+mn-lt"/>
              <a:ea typeface="+mn-ea"/>
              <a:cs typeface="+mn-cs"/>
            </a:rPr>
            <a:t>hypo=low</a:t>
          </a:r>
        </a:p>
        <a:p>
          <a:pPr rtl="1"/>
          <a:r>
            <a:rPr lang="en-US" sz="1200" b="1" kern="1200" dirty="0">
              <a:solidFill>
                <a:prstClr val="white">
                  <a:lumMod val="65000"/>
                </a:prstClr>
              </a:solidFill>
              <a:latin typeface="+mn-lt"/>
              <a:ea typeface="+mn-ea"/>
              <a:cs typeface="+mn-cs"/>
            </a:rPr>
            <a:t> </a:t>
          </a:r>
          <a:r>
            <a:rPr lang="en-US" sz="1200" b="1" kern="1200" dirty="0" err="1">
              <a:solidFill>
                <a:prstClr val="white">
                  <a:lumMod val="65000"/>
                </a:prstClr>
              </a:solidFill>
              <a:latin typeface="+mn-lt"/>
              <a:ea typeface="+mn-ea"/>
              <a:cs typeface="+mn-cs"/>
            </a:rPr>
            <a:t>volemia</a:t>
          </a:r>
          <a:r>
            <a:rPr lang="en-US" sz="1200" b="1" kern="1200" dirty="0">
              <a:solidFill>
                <a:prstClr val="white">
                  <a:lumMod val="65000"/>
                </a:prstClr>
              </a:solidFill>
              <a:latin typeface="+mn-lt"/>
              <a:ea typeface="+mn-ea"/>
              <a:cs typeface="+mn-cs"/>
            </a:rPr>
            <a:t> = blood volume</a:t>
          </a:r>
        </a:p>
      </dgm:t>
    </dgm:pt>
    <dgm:pt modelId="{6E4CCAB7-5501-4858-B4C4-D274AF41AF72}" type="parTrans" cxnId="{4F6111C8-E8C9-481C-BA16-65D4E5606163}">
      <dgm:prSet/>
      <dgm:spPr/>
      <dgm:t>
        <a:bodyPr/>
        <a:lstStyle/>
        <a:p>
          <a:pPr rtl="1"/>
          <a:endParaRPr lang="ar-SA"/>
        </a:p>
      </dgm:t>
    </dgm:pt>
    <dgm:pt modelId="{72F6A448-BDCD-4909-8069-5E96D8CA9BA9}" type="sibTrans" cxnId="{4F6111C8-E8C9-481C-BA16-65D4E5606163}">
      <dgm:prSet/>
      <dgm:spPr/>
      <dgm:t>
        <a:bodyPr/>
        <a:lstStyle/>
        <a:p>
          <a:pPr rtl="1"/>
          <a:endParaRPr lang="ar-SA"/>
        </a:p>
      </dgm:t>
    </dgm:pt>
    <dgm:pt modelId="{3119C29B-B1AA-45EC-B48A-3386AD1A6EDA}" type="pres">
      <dgm:prSet presAssocID="{4A3ED077-B2C4-430A-8BA6-804AE8BEC070}" presName="hierChild1" presStyleCnt="0">
        <dgm:presLayoutVars>
          <dgm:orgChart val="1"/>
          <dgm:chPref val="1"/>
          <dgm:dir/>
          <dgm:animOne val="branch"/>
          <dgm:animLvl val="lvl"/>
          <dgm:resizeHandles/>
        </dgm:presLayoutVars>
      </dgm:prSet>
      <dgm:spPr/>
    </dgm:pt>
    <dgm:pt modelId="{6D4C179D-0B0D-4AAD-9E42-7B360D149CCB}" type="pres">
      <dgm:prSet presAssocID="{A2B95564-5369-4D60-8890-4A486EAEDE86}" presName="hierRoot1" presStyleCnt="0">
        <dgm:presLayoutVars>
          <dgm:hierBranch val="init"/>
        </dgm:presLayoutVars>
      </dgm:prSet>
      <dgm:spPr/>
    </dgm:pt>
    <dgm:pt modelId="{072CE71C-979E-41C7-B3C6-4549BD778B8A}" type="pres">
      <dgm:prSet presAssocID="{A2B95564-5369-4D60-8890-4A486EAEDE86}" presName="rootComposite1" presStyleCnt="0"/>
      <dgm:spPr/>
    </dgm:pt>
    <dgm:pt modelId="{858096FE-CB4A-4F4A-8B8C-A07F6FFE0902}" type="pres">
      <dgm:prSet presAssocID="{A2B95564-5369-4D60-8890-4A486EAEDE86}" presName="rootText1" presStyleLbl="node0" presStyleIdx="0" presStyleCnt="1">
        <dgm:presLayoutVars>
          <dgm:chPref val="3"/>
        </dgm:presLayoutVars>
      </dgm:prSet>
      <dgm:spPr/>
    </dgm:pt>
    <dgm:pt modelId="{A32BBF54-32F7-481E-BDE7-6DCA84EC51CC}" type="pres">
      <dgm:prSet presAssocID="{A2B95564-5369-4D60-8890-4A486EAEDE86}" presName="rootConnector1" presStyleLbl="node1" presStyleIdx="0" presStyleCnt="0"/>
      <dgm:spPr/>
    </dgm:pt>
    <dgm:pt modelId="{CEF63C5A-58AE-442F-8D49-2A9449EC3D59}" type="pres">
      <dgm:prSet presAssocID="{A2B95564-5369-4D60-8890-4A486EAEDE86}" presName="hierChild2" presStyleCnt="0"/>
      <dgm:spPr/>
    </dgm:pt>
    <dgm:pt modelId="{69C6560C-C211-460E-9D36-CB271DF22CEE}" type="pres">
      <dgm:prSet presAssocID="{82C6E554-21C2-48E1-84D7-DC18FE429E7A}" presName="Name37" presStyleLbl="parChTrans1D2" presStyleIdx="0" presStyleCnt="2"/>
      <dgm:spPr/>
    </dgm:pt>
    <dgm:pt modelId="{6769FB7A-5CF8-418D-90E1-A90795D70FA7}" type="pres">
      <dgm:prSet presAssocID="{0FA7F193-26F6-446E-A076-0EECFDE8B04D}" presName="hierRoot2" presStyleCnt="0">
        <dgm:presLayoutVars>
          <dgm:hierBranch val="init"/>
        </dgm:presLayoutVars>
      </dgm:prSet>
      <dgm:spPr/>
    </dgm:pt>
    <dgm:pt modelId="{3189A4BB-9D6C-45BF-AA6B-A0EAA56EF6C2}" type="pres">
      <dgm:prSet presAssocID="{0FA7F193-26F6-446E-A076-0EECFDE8B04D}" presName="rootComposite" presStyleCnt="0"/>
      <dgm:spPr/>
    </dgm:pt>
    <dgm:pt modelId="{38A537FC-92FD-4825-B9D9-B8957EB002FA}" type="pres">
      <dgm:prSet presAssocID="{0FA7F193-26F6-446E-A076-0EECFDE8B04D}" presName="rootText" presStyleLbl="node2" presStyleIdx="0" presStyleCnt="2">
        <dgm:presLayoutVars>
          <dgm:chPref val="3"/>
        </dgm:presLayoutVars>
      </dgm:prSet>
      <dgm:spPr/>
    </dgm:pt>
    <dgm:pt modelId="{47B400EA-7872-4393-A7BB-BD81D1BC19D1}" type="pres">
      <dgm:prSet presAssocID="{0FA7F193-26F6-446E-A076-0EECFDE8B04D}" presName="rootConnector" presStyleLbl="node2" presStyleIdx="0" presStyleCnt="2"/>
      <dgm:spPr/>
    </dgm:pt>
    <dgm:pt modelId="{48D1793A-5801-4922-B26D-CD103EF22B0E}" type="pres">
      <dgm:prSet presAssocID="{0FA7F193-26F6-446E-A076-0EECFDE8B04D}" presName="hierChild4" presStyleCnt="0"/>
      <dgm:spPr/>
    </dgm:pt>
    <dgm:pt modelId="{9C62C3A4-AE20-465B-AEA4-F4F986B91A8C}" type="pres">
      <dgm:prSet presAssocID="{6E4CCAB7-5501-4858-B4C4-D274AF41AF72}" presName="Name37" presStyleLbl="parChTrans1D3" presStyleIdx="0" presStyleCnt="1"/>
      <dgm:spPr/>
    </dgm:pt>
    <dgm:pt modelId="{6BDD101F-242D-42C0-9A4D-FA52B27864E1}" type="pres">
      <dgm:prSet presAssocID="{0317B8F8-EC15-41F5-B0F3-CF87D4E84708}" presName="hierRoot2" presStyleCnt="0">
        <dgm:presLayoutVars>
          <dgm:hierBranch val="init"/>
        </dgm:presLayoutVars>
      </dgm:prSet>
      <dgm:spPr/>
    </dgm:pt>
    <dgm:pt modelId="{B03F6CAA-7843-425C-8636-1D34E845D878}" type="pres">
      <dgm:prSet presAssocID="{0317B8F8-EC15-41F5-B0F3-CF87D4E84708}" presName="rootComposite" presStyleCnt="0"/>
      <dgm:spPr/>
    </dgm:pt>
    <dgm:pt modelId="{CDEE876B-6249-4822-AA43-3173B11211F9}" type="pres">
      <dgm:prSet presAssocID="{0317B8F8-EC15-41F5-B0F3-CF87D4E84708}" presName="rootText" presStyleLbl="node3" presStyleIdx="0" presStyleCnt="1" custScaleX="186613">
        <dgm:presLayoutVars>
          <dgm:chPref val="3"/>
        </dgm:presLayoutVars>
      </dgm:prSet>
      <dgm:spPr/>
    </dgm:pt>
    <dgm:pt modelId="{CAA5DCA9-D9F2-46FF-9D01-E44196645514}" type="pres">
      <dgm:prSet presAssocID="{0317B8F8-EC15-41F5-B0F3-CF87D4E84708}" presName="rootConnector" presStyleLbl="node3" presStyleIdx="0" presStyleCnt="1"/>
      <dgm:spPr/>
    </dgm:pt>
    <dgm:pt modelId="{8723BDD4-7322-464D-AA19-C1CC79D0A30B}" type="pres">
      <dgm:prSet presAssocID="{0317B8F8-EC15-41F5-B0F3-CF87D4E84708}" presName="hierChild4" presStyleCnt="0"/>
      <dgm:spPr/>
    </dgm:pt>
    <dgm:pt modelId="{6219C70A-73B9-4A9F-8C91-7B56D908F0C7}" type="pres">
      <dgm:prSet presAssocID="{0317B8F8-EC15-41F5-B0F3-CF87D4E84708}" presName="hierChild5" presStyleCnt="0"/>
      <dgm:spPr/>
    </dgm:pt>
    <dgm:pt modelId="{067A9117-1A3D-4FBF-8E30-863CBF1189BB}" type="pres">
      <dgm:prSet presAssocID="{0FA7F193-26F6-446E-A076-0EECFDE8B04D}" presName="hierChild5" presStyleCnt="0"/>
      <dgm:spPr/>
    </dgm:pt>
    <dgm:pt modelId="{13ADC5A1-B86F-4A66-8A9F-5FC79E36067E}" type="pres">
      <dgm:prSet presAssocID="{02D8BC03-A736-451F-90D9-1F7F77182A17}" presName="Name37" presStyleLbl="parChTrans1D2" presStyleIdx="1" presStyleCnt="2"/>
      <dgm:spPr/>
    </dgm:pt>
    <dgm:pt modelId="{13192012-3872-4184-8060-59A24AD93A62}" type="pres">
      <dgm:prSet presAssocID="{92E028C3-3DEC-4005-8F43-065BF4ECAE4B}" presName="hierRoot2" presStyleCnt="0">
        <dgm:presLayoutVars>
          <dgm:hierBranch val="init"/>
        </dgm:presLayoutVars>
      </dgm:prSet>
      <dgm:spPr/>
    </dgm:pt>
    <dgm:pt modelId="{8203160B-A2EB-4042-9C98-D31BA2D429BF}" type="pres">
      <dgm:prSet presAssocID="{92E028C3-3DEC-4005-8F43-065BF4ECAE4B}" presName="rootComposite" presStyleCnt="0"/>
      <dgm:spPr/>
    </dgm:pt>
    <dgm:pt modelId="{C93D30B6-3BC1-426B-883B-7EF84370FD93}" type="pres">
      <dgm:prSet presAssocID="{92E028C3-3DEC-4005-8F43-065BF4ECAE4B}" presName="rootText" presStyleLbl="node2" presStyleIdx="1" presStyleCnt="2">
        <dgm:presLayoutVars>
          <dgm:chPref val="3"/>
        </dgm:presLayoutVars>
      </dgm:prSet>
      <dgm:spPr/>
    </dgm:pt>
    <dgm:pt modelId="{F2F25B2A-68D2-4AC4-992F-EDDB059386A6}" type="pres">
      <dgm:prSet presAssocID="{92E028C3-3DEC-4005-8F43-065BF4ECAE4B}" presName="rootConnector" presStyleLbl="node2" presStyleIdx="1" presStyleCnt="2"/>
      <dgm:spPr/>
    </dgm:pt>
    <dgm:pt modelId="{5C71B2F1-6628-4493-93B2-DB0D3A454041}" type="pres">
      <dgm:prSet presAssocID="{92E028C3-3DEC-4005-8F43-065BF4ECAE4B}" presName="hierChild4" presStyleCnt="0"/>
      <dgm:spPr/>
    </dgm:pt>
    <dgm:pt modelId="{0E43A6E4-1442-4DF5-98CB-9B2D3CB1484C}" type="pres">
      <dgm:prSet presAssocID="{92E028C3-3DEC-4005-8F43-065BF4ECAE4B}" presName="hierChild5" presStyleCnt="0"/>
      <dgm:spPr/>
    </dgm:pt>
    <dgm:pt modelId="{1C76ADBA-97BE-4241-B282-CDADE96C6887}" type="pres">
      <dgm:prSet presAssocID="{A2B95564-5369-4D60-8890-4A486EAEDE86}" presName="hierChild3" presStyleCnt="0"/>
      <dgm:spPr/>
    </dgm:pt>
  </dgm:ptLst>
  <dgm:cxnLst>
    <dgm:cxn modelId="{3B8A6F10-BB2C-4C99-975D-57B6F25D1256}" srcId="{A2B95564-5369-4D60-8890-4A486EAEDE86}" destId="{0FA7F193-26F6-446E-A076-0EECFDE8B04D}" srcOrd="0" destOrd="0" parTransId="{82C6E554-21C2-48E1-84D7-DC18FE429E7A}" sibTransId="{72A59B7C-F271-45C9-8161-221523E53218}"/>
    <dgm:cxn modelId="{3A8C1C34-10C2-5348-8BD2-591272112816}" type="presOf" srcId="{0317B8F8-EC15-41F5-B0F3-CF87D4E84708}" destId="{CDEE876B-6249-4822-AA43-3173B11211F9}" srcOrd="0" destOrd="0" presId="urn:microsoft.com/office/officeart/2005/8/layout/orgChart1"/>
    <dgm:cxn modelId="{37916961-66B8-6344-AAD1-94DEAC711063}" type="presOf" srcId="{92E028C3-3DEC-4005-8F43-065BF4ECAE4B}" destId="{C93D30B6-3BC1-426B-883B-7EF84370FD93}" srcOrd="0" destOrd="0" presId="urn:microsoft.com/office/officeart/2005/8/layout/orgChart1"/>
    <dgm:cxn modelId="{A2CD1065-A6E8-6740-9759-A32C148254BF}" type="presOf" srcId="{0FA7F193-26F6-446E-A076-0EECFDE8B04D}" destId="{38A537FC-92FD-4825-B9D9-B8957EB002FA}" srcOrd="0" destOrd="0" presId="urn:microsoft.com/office/officeart/2005/8/layout/orgChart1"/>
    <dgm:cxn modelId="{8EA02E51-2715-7143-8E0E-75C33E4BEC07}" type="presOf" srcId="{02D8BC03-A736-451F-90D9-1F7F77182A17}" destId="{13ADC5A1-B86F-4A66-8A9F-5FC79E36067E}" srcOrd="0" destOrd="0" presId="urn:microsoft.com/office/officeart/2005/8/layout/orgChart1"/>
    <dgm:cxn modelId="{2EE47D7B-8E0D-6643-BCD3-4495E3C59C60}" type="presOf" srcId="{0FA7F193-26F6-446E-A076-0EECFDE8B04D}" destId="{47B400EA-7872-4393-A7BB-BD81D1BC19D1}" srcOrd="1" destOrd="0" presId="urn:microsoft.com/office/officeart/2005/8/layout/orgChart1"/>
    <dgm:cxn modelId="{05142282-9B6A-4B48-B67A-4B6ACF3FEFBF}" type="presOf" srcId="{0317B8F8-EC15-41F5-B0F3-CF87D4E84708}" destId="{CAA5DCA9-D9F2-46FF-9D01-E44196645514}" srcOrd="1" destOrd="0" presId="urn:microsoft.com/office/officeart/2005/8/layout/orgChart1"/>
    <dgm:cxn modelId="{CC06B083-0D1F-6344-A954-6370B2DD31F4}" type="presOf" srcId="{6E4CCAB7-5501-4858-B4C4-D274AF41AF72}" destId="{9C62C3A4-AE20-465B-AEA4-F4F986B91A8C}" srcOrd="0" destOrd="0" presId="urn:microsoft.com/office/officeart/2005/8/layout/orgChart1"/>
    <dgm:cxn modelId="{CD981995-44A2-42FE-9C1B-226F4114F7FC}" srcId="{A2B95564-5369-4D60-8890-4A486EAEDE86}" destId="{92E028C3-3DEC-4005-8F43-065BF4ECAE4B}" srcOrd="1" destOrd="0" parTransId="{02D8BC03-A736-451F-90D9-1F7F77182A17}" sibTransId="{47AEFDB3-B063-43C3-B82A-EB08FA12CD71}"/>
    <dgm:cxn modelId="{D56FB7AA-E7CD-694C-AEF7-0CBE9FF6C856}" type="presOf" srcId="{4A3ED077-B2C4-430A-8BA6-804AE8BEC070}" destId="{3119C29B-B1AA-45EC-B48A-3386AD1A6EDA}" srcOrd="0" destOrd="0" presId="urn:microsoft.com/office/officeart/2005/8/layout/orgChart1"/>
    <dgm:cxn modelId="{C68D55C0-0650-754E-ABEF-ED078F4AE84D}" type="presOf" srcId="{92E028C3-3DEC-4005-8F43-065BF4ECAE4B}" destId="{F2F25B2A-68D2-4AC4-992F-EDDB059386A6}" srcOrd="1" destOrd="0" presId="urn:microsoft.com/office/officeart/2005/8/layout/orgChart1"/>
    <dgm:cxn modelId="{4F6111C8-E8C9-481C-BA16-65D4E5606163}" srcId="{0FA7F193-26F6-446E-A076-0EECFDE8B04D}" destId="{0317B8F8-EC15-41F5-B0F3-CF87D4E84708}" srcOrd="0" destOrd="0" parTransId="{6E4CCAB7-5501-4858-B4C4-D274AF41AF72}" sibTransId="{72F6A448-BDCD-4909-8069-5E96D8CA9BA9}"/>
    <dgm:cxn modelId="{C21EDECB-1FA0-9740-9E2D-EF625117F342}" type="presOf" srcId="{82C6E554-21C2-48E1-84D7-DC18FE429E7A}" destId="{69C6560C-C211-460E-9D36-CB271DF22CEE}" srcOrd="0" destOrd="0" presId="urn:microsoft.com/office/officeart/2005/8/layout/orgChart1"/>
    <dgm:cxn modelId="{A79708ED-757B-4793-B657-9D2F9FD50F33}" srcId="{4A3ED077-B2C4-430A-8BA6-804AE8BEC070}" destId="{A2B95564-5369-4D60-8890-4A486EAEDE86}" srcOrd="0" destOrd="0" parTransId="{4F1B46E1-67D8-4AE8-B731-53AAC1FED16F}" sibTransId="{20542625-E0C4-4800-9D79-FC448686A4EA}"/>
    <dgm:cxn modelId="{D12078F5-A62E-B14D-84C5-66A364722FA4}" type="presOf" srcId="{A2B95564-5369-4D60-8890-4A486EAEDE86}" destId="{A32BBF54-32F7-481E-BDE7-6DCA84EC51CC}" srcOrd="1" destOrd="0" presId="urn:microsoft.com/office/officeart/2005/8/layout/orgChart1"/>
    <dgm:cxn modelId="{8F854CFD-715B-7D49-9697-A6587AE208F5}" type="presOf" srcId="{A2B95564-5369-4D60-8890-4A486EAEDE86}" destId="{858096FE-CB4A-4F4A-8B8C-A07F6FFE0902}" srcOrd="0" destOrd="0" presId="urn:microsoft.com/office/officeart/2005/8/layout/orgChart1"/>
    <dgm:cxn modelId="{07C309E7-BB90-384C-9E81-75D99E1EA1F0}" type="presParOf" srcId="{3119C29B-B1AA-45EC-B48A-3386AD1A6EDA}" destId="{6D4C179D-0B0D-4AAD-9E42-7B360D149CCB}" srcOrd="0" destOrd="0" presId="urn:microsoft.com/office/officeart/2005/8/layout/orgChart1"/>
    <dgm:cxn modelId="{18304CAC-CF10-FD43-A671-67E3A1E1C98D}" type="presParOf" srcId="{6D4C179D-0B0D-4AAD-9E42-7B360D149CCB}" destId="{072CE71C-979E-41C7-B3C6-4549BD778B8A}" srcOrd="0" destOrd="0" presId="urn:microsoft.com/office/officeart/2005/8/layout/orgChart1"/>
    <dgm:cxn modelId="{0DDBED5C-7198-4A4D-8889-E35E8B14CA2E}" type="presParOf" srcId="{072CE71C-979E-41C7-B3C6-4549BD778B8A}" destId="{858096FE-CB4A-4F4A-8B8C-A07F6FFE0902}" srcOrd="0" destOrd="0" presId="urn:microsoft.com/office/officeart/2005/8/layout/orgChart1"/>
    <dgm:cxn modelId="{DA8DFD80-6171-EE4B-A632-3CF8AEF7BE6A}" type="presParOf" srcId="{072CE71C-979E-41C7-B3C6-4549BD778B8A}" destId="{A32BBF54-32F7-481E-BDE7-6DCA84EC51CC}" srcOrd="1" destOrd="0" presId="urn:microsoft.com/office/officeart/2005/8/layout/orgChart1"/>
    <dgm:cxn modelId="{8CE0E9BE-9866-2E4E-B1F5-5839A79556E9}" type="presParOf" srcId="{6D4C179D-0B0D-4AAD-9E42-7B360D149CCB}" destId="{CEF63C5A-58AE-442F-8D49-2A9449EC3D59}" srcOrd="1" destOrd="0" presId="urn:microsoft.com/office/officeart/2005/8/layout/orgChart1"/>
    <dgm:cxn modelId="{473BE9FB-E516-9C49-BE39-E45752FFA5B9}" type="presParOf" srcId="{CEF63C5A-58AE-442F-8D49-2A9449EC3D59}" destId="{69C6560C-C211-460E-9D36-CB271DF22CEE}" srcOrd="0" destOrd="0" presId="urn:microsoft.com/office/officeart/2005/8/layout/orgChart1"/>
    <dgm:cxn modelId="{54139F0F-1513-8542-9AD7-D90345E19BED}" type="presParOf" srcId="{CEF63C5A-58AE-442F-8D49-2A9449EC3D59}" destId="{6769FB7A-5CF8-418D-90E1-A90795D70FA7}" srcOrd="1" destOrd="0" presId="urn:microsoft.com/office/officeart/2005/8/layout/orgChart1"/>
    <dgm:cxn modelId="{EEB5BCBF-A604-3144-A509-17F06DB44A80}" type="presParOf" srcId="{6769FB7A-5CF8-418D-90E1-A90795D70FA7}" destId="{3189A4BB-9D6C-45BF-AA6B-A0EAA56EF6C2}" srcOrd="0" destOrd="0" presId="urn:microsoft.com/office/officeart/2005/8/layout/orgChart1"/>
    <dgm:cxn modelId="{329D412F-E38F-D743-9B4C-198313297DCF}" type="presParOf" srcId="{3189A4BB-9D6C-45BF-AA6B-A0EAA56EF6C2}" destId="{38A537FC-92FD-4825-B9D9-B8957EB002FA}" srcOrd="0" destOrd="0" presId="urn:microsoft.com/office/officeart/2005/8/layout/orgChart1"/>
    <dgm:cxn modelId="{39961129-BFEF-DA44-849A-634ECC09EB23}" type="presParOf" srcId="{3189A4BB-9D6C-45BF-AA6B-A0EAA56EF6C2}" destId="{47B400EA-7872-4393-A7BB-BD81D1BC19D1}" srcOrd="1" destOrd="0" presId="urn:microsoft.com/office/officeart/2005/8/layout/orgChart1"/>
    <dgm:cxn modelId="{EEDDB40D-3D3E-944A-A5D9-685BD1207642}" type="presParOf" srcId="{6769FB7A-5CF8-418D-90E1-A90795D70FA7}" destId="{48D1793A-5801-4922-B26D-CD103EF22B0E}" srcOrd="1" destOrd="0" presId="urn:microsoft.com/office/officeart/2005/8/layout/orgChart1"/>
    <dgm:cxn modelId="{5244E4A6-291D-174E-9507-CE9EAD057F30}" type="presParOf" srcId="{48D1793A-5801-4922-B26D-CD103EF22B0E}" destId="{9C62C3A4-AE20-465B-AEA4-F4F986B91A8C}" srcOrd="0" destOrd="0" presId="urn:microsoft.com/office/officeart/2005/8/layout/orgChart1"/>
    <dgm:cxn modelId="{20EF5947-57A3-6447-855F-E171F0F4FF16}" type="presParOf" srcId="{48D1793A-5801-4922-B26D-CD103EF22B0E}" destId="{6BDD101F-242D-42C0-9A4D-FA52B27864E1}" srcOrd="1" destOrd="0" presId="urn:microsoft.com/office/officeart/2005/8/layout/orgChart1"/>
    <dgm:cxn modelId="{E77D6768-3093-3048-8FD8-E736374FE4CB}" type="presParOf" srcId="{6BDD101F-242D-42C0-9A4D-FA52B27864E1}" destId="{B03F6CAA-7843-425C-8636-1D34E845D878}" srcOrd="0" destOrd="0" presId="urn:microsoft.com/office/officeart/2005/8/layout/orgChart1"/>
    <dgm:cxn modelId="{598C9EB3-7B1C-4B42-AD9D-97B5463A3AA3}" type="presParOf" srcId="{B03F6CAA-7843-425C-8636-1D34E845D878}" destId="{CDEE876B-6249-4822-AA43-3173B11211F9}" srcOrd="0" destOrd="0" presId="urn:microsoft.com/office/officeart/2005/8/layout/orgChart1"/>
    <dgm:cxn modelId="{799C88AA-1B20-2E45-BF61-E34084ADFBF5}" type="presParOf" srcId="{B03F6CAA-7843-425C-8636-1D34E845D878}" destId="{CAA5DCA9-D9F2-46FF-9D01-E44196645514}" srcOrd="1" destOrd="0" presId="urn:microsoft.com/office/officeart/2005/8/layout/orgChart1"/>
    <dgm:cxn modelId="{4624C24D-2EE8-D646-B184-20B505EBFD2A}" type="presParOf" srcId="{6BDD101F-242D-42C0-9A4D-FA52B27864E1}" destId="{8723BDD4-7322-464D-AA19-C1CC79D0A30B}" srcOrd="1" destOrd="0" presId="urn:microsoft.com/office/officeart/2005/8/layout/orgChart1"/>
    <dgm:cxn modelId="{80C111F0-BE39-324E-9693-D28795D4887A}" type="presParOf" srcId="{6BDD101F-242D-42C0-9A4D-FA52B27864E1}" destId="{6219C70A-73B9-4A9F-8C91-7B56D908F0C7}" srcOrd="2" destOrd="0" presId="urn:microsoft.com/office/officeart/2005/8/layout/orgChart1"/>
    <dgm:cxn modelId="{319817DC-168C-9E49-A972-670E988444A7}" type="presParOf" srcId="{6769FB7A-5CF8-418D-90E1-A90795D70FA7}" destId="{067A9117-1A3D-4FBF-8E30-863CBF1189BB}" srcOrd="2" destOrd="0" presId="urn:microsoft.com/office/officeart/2005/8/layout/orgChart1"/>
    <dgm:cxn modelId="{6B9435E8-17C0-B74D-B3A9-C551F966631D}" type="presParOf" srcId="{CEF63C5A-58AE-442F-8D49-2A9449EC3D59}" destId="{13ADC5A1-B86F-4A66-8A9F-5FC79E36067E}" srcOrd="2" destOrd="0" presId="urn:microsoft.com/office/officeart/2005/8/layout/orgChart1"/>
    <dgm:cxn modelId="{FECC518B-DD30-C942-8746-295E9904BE74}" type="presParOf" srcId="{CEF63C5A-58AE-442F-8D49-2A9449EC3D59}" destId="{13192012-3872-4184-8060-59A24AD93A62}" srcOrd="3" destOrd="0" presId="urn:microsoft.com/office/officeart/2005/8/layout/orgChart1"/>
    <dgm:cxn modelId="{FBAA3B3B-8A2C-2447-82CB-E6D64ADD72D8}" type="presParOf" srcId="{13192012-3872-4184-8060-59A24AD93A62}" destId="{8203160B-A2EB-4042-9C98-D31BA2D429BF}" srcOrd="0" destOrd="0" presId="urn:microsoft.com/office/officeart/2005/8/layout/orgChart1"/>
    <dgm:cxn modelId="{BFE2D59F-3AA3-D84C-8D5A-7AB5000A3974}" type="presParOf" srcId="{8203160B-A2EB-4042-9C98-D31BA2D429BF}" destId="{C93D30B6-3BC1-426B-883B-7EF84370FD93}" srcOrd="0" destOrd="0" presId="urn:microsoft.com/office/officeart/2005/8/layout/orgChart1"/>
    <dgm:cxn modelId="{1EE1B3B6-4C3B-5C43-94B2-A5D78D8E5B17}" type="presParOf" srcId="{8203160B-A2EB-4042-9C98-D31BA2D429BF}" destId="{F2F25B2A-68D2-4AC4-992F-EDDB059386A6}" srcOrd="1" destOrd="0" presId="urn:microsoft.com/office/officeart/2005/8/layout/orgChart1"/>
    <dgm:cxn modelId="{4952319D-DC3A-BA45-A6A7-8D86B5C275D9}" type="presParOf" srcId="{13192012-3872-4184-8060-59A24AD93A62}" destId="{5C71B2F1-6628-4493-93B2-DB0D3A454041}" srcOrd="1" destOrd="0" presId="urn:microsoft.com/office/officeart/2005/8/layout/orgChart1"/>
    <dgm:cxn modelId="{008BB22D-A8E9-3F49-89BD-FB6EFF0C977F}" type="presParOf" srcId="{13192012-3872-4184-8060-59A24AD93A62}" destId="{0E43A6E4-1442-4DF5-98CB-9B2D3CB1484C}" srcOrd="2" destOrd="0" presId="urn:microsoft.com/office/officeart/2005/8/layout/orgChart1"/>
    <dgm:cxn modelId="{1CD7BADC-18EB-1947-852B-D986DB929D50}" type="presParOf" srcId="{6D4C179D-0B0D-4AAD-9E42-7B360D149CCB}" destId="{1C76ADBA-97BE-4241-B282-CDADE96C688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1FEC2-7C3B-1048-A40A-3222E1AF4422}">
      <dsp:nvSpPr>
        <dsp:cNvPr id="0" name=""/>
        <dsp:cNvSpPr/>
      </dsp:nvSpPr>
      <dsp:spPr>
        <a:xfrm>
          <a:off x="1334799" y="228313"/>
          <a:ext cx="1241229" cy="8067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Pulmonary</a:t>
          </a:r>
          <a:r>
            <a:rPr lang="en-US" sz="1800" kern="1200" baseline="0" dirty="0"/>
            <a:t> </a:t>
          </a:r>
          <a:endParaRPr lang="en-US" sz="1800" kern="1200" dirty="0"/>
        </a:p>
      </dsp:txBody>
      <dsp:txXfrm>
        <a:off x="1374184" y="267698"/>
        <a:ext cx="1162459" cy="728029"/>
      </dsp:txXfrm>
    </dsp:sp>
    <dsp:sp modelId="{DDEA9764-0C10-2649-BDDA-FF3C627A22BC}">
      <dsp:nvSpPr>
        <dsp:cNvPr id="0" name=""/>
        <dsp:cNvSpPr/>
      </dsp:nvSpPr>
      <dsp:spPr>
        <a:xfrm>
          <a:off x="621197" y="631713"/>
          <a:ext cx="2668433" cy="2668433"/>
        </a:xfrm>
        <a:custGeom>
          <a:avLst/>
          <a:gdLst/>
          <a:ahLst/>
          <a:cxnLst/>
          <a:rect l="0" t="0" r="0" b="0"/>
          <a:pathLst>
            <a:path>
              <a:moveTo>
                <a:pt x="1963792" y="157879"/>
              </a:moveTo>
              <a:arcTo wR="1334216" hR="1334216" stAng="17889342" swAng="26285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9340E8-2682-EC4D-9D69-A370BD6F60F8}">
      <dsp:nvSpPr>
        <dsp:cNvPr id="0" name=""/>
        <dsp:cNvSpPr/>
      </dsp:nvSpPr>
      <dsp:spPr>
        <a:xfrm>
          <a:off x="2669015" y="1562530"/>
          <a:ext cx="1241229" cy="8067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LV </a:t>
          </a:r>
        </a:p>
      </dsp:txBody>
      <dsp:txXfrm>
        <a:off x="2708400" y="1601915"/>
        <a:ext cx="1162459" cy="728029"/>
      </dsp:txXfrm>
    </dsp:sp>
    <dsp:sp modelId="{BB103666-E3E4-A042-B1EB-FE4D1F53D99C}">
      <dsp:nvSpPr>
        <dsp:cNvPr id="0" name=""/>
        <dsp:cNvSpPr/>
      </dsp:nvSpPr>
      <dsp:spPr>
        <a:xfrm>
          <a:off x="621197" y="631713"/>
          <a:ext cx="2668433" cy="2668433"/>
        </a:xfrm>
        <a:custGeom>
          <a:avLst/>
          <a:gdLst/>
          <a:ahLst/>
          <a:cxnLst/>
          <a:rect l="0" t="0" r="0" b="0"/>
          <a:pathLst>
            <a:path>
              <a:moveTo>
                <a:pt x="2602884" y="1747272"/>
              </a:moveTo>
              <a:arcTo wR="1334216" hR="1334216" stAng="1082061" swAng="26285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6B7B80-7FF4-0941-9B03-B5864D21B3F0}">
      <dsp:nvSpPr>
        <dsp:cNvPr id="0" name=""/>
        <dsp:cNvSpPr/>
      </dsp:nvSpPr>
      <dsp:spPr>
        <a:xfrm>
          <a:off x="1334799" y="2896747"/>
          <a:ext cx="1241229" cy="8067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Systemic </a:t>
          </a:r>
        </a:p>
      </dsp:txBody>
      <dsp:txXfrm>
        <a:off x="1374184" y="2936132"/>
        <a:ext cx="1162459" cy="728029"/>
      </dsp:txXfrm>
    </dsp:sp>
    <dsp:sp modelId="{D63DB7FD-26A4-6246-8C3C-1C37D40F934D}">
      <dsp:nvSpPr>
        <dsp:cNvPr id="0" name=""/>
        <dsp:cNvSpPr/>
      </dsp:nvSpPr>
      <dsp:spPr>
        <a:xfrm>
          <a:off x="621197" y="631713"/>
          <a:ext cx="2668433" cy="2668433"/>
        </a:xfrm>
        <a:custGeom>
          <a:avLst/>
          <a:gdLst/>
          <a:ahLst/>
          <a:cxnLst/>
          <a:rect l="0" t="0" r="0" b="0"/>
          <a:pathLst>
            <a:path>
              <a:moveTo>
                <a:pt x="704641" y="2510553"/>
              </a:moveTo>
              <a:arcTo wR="1334216" hR="1334216" stAng="7089342" swAng="26285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9F6EB7-520F-9B43-88CA-73BDC7D725DE}">
      <dsp:nvSpPr>
        <dsp:cNvPr id="0" name=""/>
        <dsp:cNvSpPr/>
      </dsp:nvSpPr>
      <dsp:spPr>
        <a:xfrm>
          <a:off x="582" y="1562530"/>
          <a:ext cx="1241229" cy="8067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RV</a:t>
          </a:r>
        </a:p>
      </dsp:txBody>
      <dsp:txXfrm>
        <a:off x="39967" y="1601915"/>
        <a:ext cx="1162459" cy="728029"/>
      </dsp:txXfrm>
    </dsp:sp>
    <dsp:sp modelId="{336BFAD6-984C-FC4C-BFE4-21EA0235DB93}">
      <dsp:nvSpPr>
        <dsp:cNvPr id="0" name=""/>
        <dsp:cNvSpPr/>
      </dsp:nvSpPr>
      <dsp:spPr>
        <a:xfrm>
          <a:off x="621197" y="631713"/>
          <a:ext cx="2668433" cy="2668433"/>
        </a:xfrm>
        <a:custGeom>
          <a:avLst/>
          <a:gdLst/>
          <a:ahLst/>
          <a:cxnLst/>
          <a:rect l="0" t="0" r="0" b="0"/>
          <a:pathLst>
            <a:path>
              <a:moveTo>
                <a:pt x="65548" y="921160"/>
              </a:moveTo>
              <a:arcTo wR="1334216" hR="1334216" stAng="11882061" swAng="26285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34E5C-189C-BB4D-8AF5-3B4BF7EA657C}">
      <dsp:nvSpPr>
        <dsp:cNvPr id="0" name=""/>
        <dsp:cNvSpPr/>
      </dsp:nvSpPr>
      <dsp:spPr>
        <a:xfrm>
          <a:off x="0" y="362938"/>
          <a:ext cx="8125883" cy="4032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91A57E-8B03-C94C-8A91-D51BBBC0F0E3}">
      <dsp:nvSpPr>
        <dsp:cNvPr id="0" name=""/>
        <dsp:cNvSpPr/>
      </dsp:nvSpPr>
      <dsp:spPr>
        <a:xfrm>
          <a:off x="406294" y="126778"/>
          <a:ext cx="5688118"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n-US" sz="2000" kern="1200" dirty="0"/>
            <a:t>Blood Volume </a:t>
          </a:r>
        </a:p>
      </dsp:txBody>
      <dsp:txXfrm>
        <a:off x="429351" y="149835"/>
        <a:ext cx="5642004" cy="426206"/>
      </dsp:txXfrm>
    </dsp:sp>
    <dsp:sp modelId="{E719E5AA-3793-9A4E-800F-D388EE6D94F7}">
      <dsp:nvSpPr>
        <dsp:cNvPr id="0" name=""/>
        <dsp:cNvSpPr/>
      </dsp:nvSpPr>
      <dsp:spPr>
        <a:xfrm>
          <a:off x="0" y="1088698"/>
          <a:ext cx="8125883" cy="403200"/>
        </a:xfrm>
        <a:prstGeom prst="rect">
          <a:avLst/>
        </a:prstGeom>
        <a:solidFill>
          <a:schemeClr val="lt1">
            <a:alpha val="90000"/>
            <a:hueOff val="0"/>
            <a:satOff val="0"/>
            <a:lumOff val="0"/>
            <a:alphaOff val="0"/>
          </a:schemeClr>
        </a:solidFill>
        <a:ln w="19050" cap="flat" cmpd="sng" algn="ctr">
          <a:solidFill>
            <a:schemeClr val="accent2">
              <a:hueOff val="-1423915"/>
              <a:satOff val="4160"/>
              <a:lumOff val="-784"/>
              <a:alphaOff val="0"/>
            </a:schemeClr>
          </a:solidFill>
          <a:prstDash val="solid"/>
        </a:ln>
        <a:effectLst/>
      </dsp:spPr>
      <dsp:style>
        <a:lnRef idx="2">
          <a:scrgbClr r="0" g="0" b="0"/>
        </a:lnRef>
        <a:fillRef idx="1">
          <a:scrgbClr r="0" g="0" b="0"/>
        </a:fillRef>
        <a:effectRef idx="0">
          <a:scrgbClr r="0" g="0" b="0"/>
        </a:effectRef>
        <a:fontRef idx="minor"/>
      </dsp:style>
    </dsp:sp>
    <dsp:sp modelId="{202AA540-2C7E-F145-B543-8D89F3302EB7}">
      <dsp:nvSpPr>
        <dsp:cNvPr id="0" name=""/>
        <dsp:cNvSpPr/>
      </dsp:nvSpPr>
      <dsp:spPr>
        <a:xfrm>
          <a:off x="406294" y="852539"/>
          <a:ext cx="5688118" cy="472320"/>
        </a:xfrm>
        <a:prstGeom prst="roundRect">
          <a:avLst/>
        </a:prstGeom>
        <a:solidFill>
          <a:schemeClr val="accent2">
            <a:hueOff val="-1423915"/>
            <a:satOff val="4160"/>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n-US" sz="2000" kern="1200" dirty="0"/>
            <a:t>Venous Capacity </a:t>
          </a:r>
        </a:p>
      </dsp:txBody>
      <dsp:txXfrm>
        <a:off x="429351" y="875596"/>
        <a:ext cx="5642004" cy="426206"/>
      </dsp:txXfrm>
    </dsp:sp>
    <dsp:sp modelId="{3A49BEF6-CEC4-1147-827D-B3BC6F75B9F8}">
      <dsp:nvSpPr>
        <dsp:cNvPr id="0" name=""/>
        <dsp:cNvSpPr/>
      </dsp:nvSpPr>
      <dsp:spPr>
        <a:xfrm>
          <a:off x="0" y="1814458"/>
          <a:ext cx="8125883" cy="403200"/>
        </a:xfrm>
        <a:prstGeom prst="rect">
          <a:avLst/>
        </a:prstGeom>
        <a:solidFill>
          <a:schemeClr val="lt1">
            <a:alpha val="90000"/>
            <a:hueOff val="0"/>
            <a:satOff val="0"/>
            <a:lumOff val="0"/>
            <a:alphaOff val="0"/>
          </a:schemeClr>
        </a:solidFill>
        <a:ln w="19050" cap="flat" cmpd="sng" algn="ctr">
          <a:solidFill>
            <a:schemeClr val="accent2">
              <a:hueOff val="-2847830"/>
              <a:satOff val="8321"/>
              <a:lumOff val="-1569"/>
              <a:alphaOff val="0"/>
            </a:schemeClr>
          </a:solidFill>
          <a:prstDash val="solid"/>
        </a:ln>
        <a:effectLst/>
      </dsp:spPr>
      <dsp:style>
        <a:lnRef idx="2">
          <a:scrgbClr r="0" g="0" b="0"/>
        </a:lnRef>
        <a:fillRef idx="1">
          <a:scrgbClr r="0" g="0" b="0"/>
        </a:fillRef>
        <a:effectRef idx="0">
          <a:scrgbClr r="0" g="0" b="0"/>
        </a:effectRef>
        <a:fontRef idx="minor"/>
      </dsp:style>
    </dsp:sp>
    <dsp:sp modelId="{924979DA-510F-2B42-82DB-4384BE475B7D}">
      <dsp:nvSpPr>
        <dsp:cNvPr id="0" name=""/>
        <dsp:cNvSpPr/>
      </dsp:nvSpPr>
      <dsp:spPr>
        <a:xfrm>
          <a:off x="406294" y="1578299"/>
          <a:ext cx="5688118" cy="472320"/>
        </a:xfrm>
        <a:prstGeom prst="roundRect">
          <a:avLst/>
        </a:prstGeom>
        <a:solidFill>
          <a:schemeClr val="accent2">
            <a:hueOff val="-2847830"/>
            <a:satOff val="832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n-US" sz="2000" kern="1200" dirty="0"/>
            <a:t>Sympathetic Activity </a:t>
          </a:r>
        </a:p>
      </dsp:txBody>
      <dsp:txXfrm>
        <a:off x="429351" y="1601356"/>
        <a:ext cx="5642004" cy="426206"/>
      </dsp:txXfrm>
    </dsp:sp>
    <dsp:sp modelId="{F7EC23FA-5439-F94A-8BB1-14D7B66B23BD}">
      <dsp:nvSpPr>
        <dsp:cNvPr id="0" name=""/>
        <dsp:cNvSpPr/>
      </dsp:nvSpPr>
      <dsp:spPr>
        <a:xfrm>
          <a:off x="0" y="2540218"/>
          <a:ext cx="8125883" cy="403200"/>
        </a:xfrm>
        <a:prstGeom prst="rect">
          <a:avLst/>
        </a:prstGeom>
        <a:solidFill>
          <a:schemeClr val="lt1">
            <a:alpha val="90000"/>
            <a:hueOff val="0"/>
            <a:satOff val="0"/>
            <a:lumOff val="0"/>
            <a:alphaOff val="0"/>
          </a:schemeClr>
        </a:solidFill>
        <a:ln w="19050" cap="flat" cmpd="sng" algn="ctr">
          <a:solidFill>
            <a:schemeClr val="accent2">
              <a:hueOff val="-4271745"/>
              <a:satOff val="12481"/>
              <a:lumOff val="-2353"/>
              <a:alphaOff val="0"/>
            </a:schemeClr>
          </a:solidFill>
          <a:prstDash val="solid"/>
        </a:ln>
        <a:effectLst/>
      </dsp:spPr>
      <dsp:style>
        <a:lnRef idx="2">
          <a:scrgbClr r="0" g="0" b="0"/>
        </a:lnRef>
        <a:fillRef idx="1">
          <a:scrgbClr r="0" g="0" b="0"/>
        </a:fillRef>
        <a:effectRef idx="0">
          <a:scrgbClr r="0" g="0" b="0"/>
        </a:effectRef>
        <a:fontRef idx="minor"/>
      </dsp:style>
    </dsp:sp>
    <dsp:sp modelId="{7D32DE0B-F255-AB44-BD38-3EE94C23AAA5}">
      <dsp:nvSpPr>
        <dsp:cNvPr id="0" name=""/>
        <dsp:cNvSpPr/>
      </dsp:nvSpPr>
      <dsp:spPr>
        <a:xfrm>
          <a:off x="406294" y="2304058"/>
          <a:ext cx="5688118" cy="472320"/>
        </a:xfrm>
        <a:prstGeom prst="roundRect">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n-US" sz="2000" kern="1200" dirty="0"/>
            <a:t>Skeletal Muscle Activity </a:t>
          </a:r>
        </a:p>
      </dsp:txBody>
      <dsp:txXfrm>
        <a:off x="429351" y="2327115"/>
        <a:ext cx="5642004" cy="426206"/>
      </dsp:txXfrm>
    </dsp:sp>
    <dsp:sp modelId="{7152C7B1-E38A-A643-AFB8-82211EC6B277}">
      <dsp:nvSpPr>
        <dsp:cNvPr id="0" name=""/>
        <dsp:cNvSpPr/>
      </dsp:nvSpPr>
      <dsp:spPr>
        <a:xfrm>
          <a:off x="0" y="3265979"/>
          <a:ext cx="8125883" cy="403200"/>
        </a:xfrm>
        <a:prstGeom prst="rect">
          <a:avLst/>
        </a:prstGeom>
        <a:solidFill>
          <a:schemeClr val="lt1">
            <a:alpha val="90000"/>
            <a:hueOff val="0"/>
            <a:satOff val="0"/>
            <a:lumOff val="0"/>
            <a:alphaOff val="0"/>
          </a:schemeClr>
        </a:solidFill>
        <a:ln w="19050" cap="flat" cmpd="sng" algn="ctr">
          <a:solidFill>
            <a:schemeClr val="accent2">
              <a:hueOff val="-5695660"/>
              <a:satOff val="16641"/>
              <a:lumOff val="-3137"/>
              <a:alphaOff val="0"/>
            </a:schemeClr>
          </a:solidFill>
          <a:prstDash val="solid"/>
        </a:ln>
        <a:effectLst/>
      </dsp:spPr>
      <dsp:style>
        <a:lnRef idx="2">
          <a:scrgbClr r="0" g="0" b="0"/>
        </a:lnRef>
        <a:fillRef idx="1">
          <a:scrgbClr r="0" g="0" b="0"/>
        </a:fillRef>
        <a:effectRef idx="0">
          <a:scrgbClr r="0" g="0" b="0"/>
        </a:effectRef>
        <a:fontRef idx="minor"/>
      </dsp:style>
    </dsp:sp>
    <dsp:sp modelId="{9FA7BE4E-0F60-B842-AFB0-043B5A4534A7}">
      <dsp:nvSpPr>
        <dsp:cNvPr id="0" name=""/>
        <dsp:cNvSpPr/>
      </dsp:nvSpPr>
      <dsp:spPr>
        <a:xfrm>
          <a:off x="406294" y="3029819"/>
          <a:ext cx="5688118" cy="472320"/>
        </a:xfrm>
        <a:prstGeom prst="roundRect">
          <a:avLst/>
        </a:prstGeom>
        <a:solidFill>
          <a:schemeClr val="accent2">
            <a:hueOff val="-5695660"/>
            <a:satOff val="166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n-US" sz="2000" kern="1200" dirty="0"/>
            <a:t>Venous Valves </a:t>
          </a:r>
        </a:p>
      </dsp:txBody>
      <dsp:txXfrm>
        <a:off x="429351" y="3052876"/>
        <a:ext cx="5642004" cy="426206"/>
      </dsp:txXfrm>
    </dsp:sp>
    <dsp:sp modelId="{1ED47F6F-D849-0B4E-8C2F-E292E5708591}">
      <dsp:nvSpPr>
        <dsp:cNvPr id="0" name=""/>
        <dsp:cNvSpPr/>
      </dsp:nvSpPr>
      <dsp:spPr>
        <a:xfrm>
          <a:off x="0" y="3991739"/>
          <a:ext cx="8125883" cy="403200"/>
        </a:xfrm>
        <a:prstGeom prst="rect">
          <a:avLst/>
        </a:prstGeom>
        <a:solidFill>
          <a:schemeClr val="lt1">
            <a:alpha val="90000"/>
            <a:hueOff val="0"/>
            <a:satOff val="0"/>
            <a:lumOff val="0"/>
            <a:alphaOff val="0"/>
          </a:schemeClr>
        </a:solidFill>
        <a:ln w="19050" cap="flat" cmpd="sng" algn="ctr">
          <a:solidFill>
            <a:schemeClr val="accent2">
              <a:hueOff val="-7119576"/>
              <a:satOff val="20802"/>
              <a:lumOff val="-3922"/>
              <a:alphaOff val="0"/>
            </a:schemeClr>
          </a:solidFill>
          <a:prstDash val="solid"/>
        </a:ln>
        <a:effectLst/>
      </dsp:spPr>
      <dsp:style>
        <a:lnRef idx="2">
          <a:scrgbClr r="0" g="0" b="0"/>
        </a:lnRef>
        <a:fillRef idx="1">
          <a:scrgbClr r="0" g="0" b="0"/>
        </a:fillRef>
        <a:effectRef idx="0">
          <a:scrgbClr r="0" g="0" b="0"/>
        </a:effectRef>
        <a:fontRef idx="minor"/>
      </dsp:style>
    </dsp:sp>
    <dsp:sp modelId="{ABA20C0C-F6FD-994B-B2EC-7687E3748080}">
      <dsp:nvSpPr>
        <dsp:cNvPr id="0" name=""/>
        <dsp:cNvSpPr/>
      </dsp:nvSpPr>
      <dsp:spPr>
        <a:xfrm>
          <a:off x="406294" y="3755579"/>
          <a:ext cx="5688118" cy="472320"/>
        </a:xfrm>
        <a:prstGeom prst="roundRect">
          <a:avLst/>
        </a:prstGeom>
        <a:solidFill>
          <a:schemeClr val="accent2">
            <a:hueOff val="-7119576"/>
            <a:satOff val="20802"/>
            <a:lumOff val="-39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n-US" sz="2000" kern="1200" dirty="0"/>
            <a:t>Respiratory Activity </a:t>
          </a:r>
        </a:p>
      </dsp:txBody>
      <dsp:txXfrm>
        <a:off x="429351" y="3778636"/>
        <a:ext cx="5642004" cy="426206"/>
      </dsp:txXfrm>
    </dsp:sp>
    <dsp:sp modelId="{82396E1D-70AA-7C41-8B54-05E1CA14585C}">
      <dsp:nvSpPr>
        <dsp:cNvPr id="0" name=""/>
        <dsp:cNvSpPr/>
      </dsp:nvSpPr>
      <dsp:spPr>
        <a:xfrm>
          <a:off x="0" y="4717499"/>
          <a:ext cx="8125883" cy="403200"/>
        </a:xfrm>
        <a:prstGeom prst="rect">
          <a:avLst/>
        </a:prstGeom>
        <a:solidFill>
          <a:schemeClr val="lt1">
            <a:alpha val="90000"/>
            <a:hueOff val="0"/>
            <a:satOff val="0"/>
            <a:lumOff val="0"/>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dsp:style>
    </dsp:sp>
    <dsp:sp modelId="{A9849586-8090-2245-AC1E-2A0CD517D9FD}">
      <dsp:nvSpPr>
        <dsp:cNvPr id="0" name=""/>
        <dsp:cNvSpPr/>
      </dsp:nvSpPr>
      <dsp:spPr>
        <a:xfrm>
          <a:off x="406294" y="4481339"/>
          <a:ext cx="5688118" cy="472320"/>
        </a:xfrm>
        <a:prstGeom prst="round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n-US" sz="2000" kern="1200" dirty="0"/>
            <a:t>Gravity</a:t>
          </a:r>
          <a:r>
            <a:rPr lang="en-US" sz="1600" kern="1200" dirty="0"/>
            <a:t> </a:t>
          </a:r>
        </a:p>
      </dsp:txBody>
      <dsp:txXfrm>
        <a:off x="429351" y="4504396"/>
        <a:ext cx="5642004"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1FEC2-7C3B-1048-A40A-3222E1AF4422}">
      <dsp:nvSpPr>
        <dsp:cNvPr id="0" name=""/>
        <dsp:cNvSpPr/>
      </dsp:nvSpPr>
      <dsp:spPr>
        <a:xfrm>
          <a:off x="3016214" y="1588"/>
          <a:ext cx="1528412" cy="99346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Pulmonary</a:t>
          </a:r>
          <a:r>
            <a:rPr lang="en-US" sz="2200" kern="1200" baseline="0" dirty="0"/>
            <a:t> </a:t>
          </a:r>
          <a:endParaRPr lang="en-US" sz="2200" kern="1200" dirty="0"/>
        </a:p>
      </dsp:txBody>
      <dsp:txXfrm>
        <a:off x="3064711" y="50085"/>
        <a:ext cx="1431418" cy="896473"/>
      </dsp:txXfrm>
    </dsp:sp>
    <dsp:sp modelId="{DDEA9764-0C10-2649-BDDA-FF3C627A22BC}">
      <dsp:nvSpPr>
        <dsp:cNvPr id="0" name=""/>
        <dsp:cNvSpPr/>
      </dsp:nvSpPr>
      <dsp:spPr>
        <a:xfrm>
          <a:off x="2140352" y="498322"/>
          <a:ext cx="3280135" cy="3280135"/>
        </a:xfrm>
        <a:custGeom>
          <a:avLst/>
          <a:gdLst/>
          <a:ahLst/>
          <a:cxnLst/>
          <a:rect l="0" t="0" r="0" b="0"/>
          <a:pathLst>
            <a:path>
              <a:moveTo>
                <a:pt x="2415264" y="194767"/>
              </a:moveTo>
              <a:arcTo wR="1640067" hR="1640067" stAng="17892430" swAng="262366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9340E8-2682-EC4D-9D69-A370BD6F60F8}">
      <dsp:nvSpPr>
        <dsp:cNvPr id="0" name=""/>
        <dsp:cNvSpPr/>
      </dsp:nvSpPr>
      <dsp:spPr>
        <a:xfrm>
          <a:off x="4656282" y="1641656"/>
          <a:ext cx="1528412" cy="99346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LV </a:t>
          </a:r>
        </a:p>
      </dsp:txBody>
      <dsp:txXfrm>
        <a:off x="4704779" y="1690153"/>
        <a:ext cx="1431418" cy="896473"/>
      </dsp:txXfrm>
    </dsp:sp>
    <dsp:sp modelId="{BB103666-E3E4-A042-B1EB-FE4D1F53D99C}">
      <dsp:nvSpPr>
        <dsp:cNvPr id="0" name=""/>
        <dsp:cNvSpPr/>
      </dsp:nvSpPr>
      <dsp:spPr>
        <a:xfrm>
          <a:off x="2140352" y="498322"/>
          <a:ext cx="3280135" cy="3280135"/>
        </a:xfrm>
        <a:custGeom>
          <a:avLst/>
          <a:gdLst/>
          <a:ahLst/>
          <a:cxnLst/>
          <a:rect l="0" t="0" r="0" b="0"/>
          <a:pathLst>
            <a:path>
              <a:moveTo>
                <a:pt x="3199288" y="2148648"/>
              </a:moveTo>
              <a:arcTo wR="1640067" hR="1640067" stAng="1083906" swAng="262366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6B7B80-7FF4-0941-9B03-B5864D21B3F0}">
      <dsp:nvSpPr>
        <dsp:cNvPr id="0" name=""/>
        <dsp:cNvSpPr/>
      </dsp:nvSpPr>
      <dsp:spPr>
        <a:xfrm>
          <a:off x="3016214" y="3281723"/>
          <a:ext cx="1528412" cy="99346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Systemic </a:t>
          </a:r>
        </a:p>
      </dsp:txBody>
      <dsp:txXfrm>
        <a:off x="3064711" y="3330220"/>
        <a:ext cx="1431418" cy="896473"/>
      </dsp:txXfrm>
    </dsp:sp>
    <dsp:sp modelId="{D63DB7FD-26A4-6246-8C3C-1C37D40F934D}">
      <dsp:nvSpPr>
        <dsp:cNvPr id="0" name=""/>
        <dsp:cNvSpPr/>
      </dsp:nvSpPr>
      <dsp:spPr>
        <a:xfrm>
          <a:off x="2140352" y="498322"/>
          <a:ext cx="3280135" cy="3280135"/>
        </a:xfrm>
        <a:custGeom>
          <a:avLst/>
          <a:gdLst/>
          <a:ahLst/>
          <a:cxnLst/>
          <a:rect l="0" t="0" r="0" b="0"/>
          <a:pathLst>
            <a:path>
              <a:moveTo>
                <a:pt x="864871" y="3085368"/>
              </a:moveTo>
              <a:arcTo wR="1640067" hR="1640067" stAng="7092430" swAng="262366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9F6EB7-520F-9B43-88CA-73BDC7D725DE}">
      <dsp:nvSpPr>
        <dsp:cNvPr id="0" name=""/>
        <dsp:cNvSpPr/>
      </dsp:nvSpPr>
      <dsp:spPr>
        <a:xfrm>
          <a:off x="1376146" y="1641656"/>
          <a:ext cx="1528412" cy="99346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RV</a:t>
          </a:r>
        </a:p>
      </dsp:txBody>
      <dsp:txXfrm>
        <a:off x="1424643" y="1690153"/>
        <a:ext cx="1431418" cy="896473"/>
      </dsp:txXfrm>
    </dsp:sp>
    <dsp:sp modelId="{336BFAD6-984C-FC4C-BFE4-21EA0235DB93}">
      <dsp:nvSpPr>
        <dsp:cNvPr id="0" name=""/>
        <dsp:cNvSpPr/>
      </dsp:nvSpPr>
      <dsp:spPr>
        <a:xfrm>
          <a:off x="2140352" y="498322"/>
          <a:ext cx="3280135" cy="3280135"/>
        </a:xfrm>
        <a:custGeom>
          <a:avLst/>
          <a:gdLst/>
          <a:ahLst/>
          <a:cxnLst/>
          <a:rect l="0" t="0" r="0" b="0"/>
          <a:pathLst>
            <a:path>
              <a:moveTo>
                <a:pt x="80847" y="1131486"/>
              </a:moveTo>
              <a:arcTo wR="1640067" hR="1640067" stAng="11883906" swAng="262366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A0083-104A-4B75-929C-EA2A2DDFD68B}">
      <dsp:nvSpPr>
        <dsp:cNvPr id="0" name=""/>
        <dsp:cNvSpPr/>
      </dsp:nvSpPr>
      <dsp:spPr>
        <a:xfrm>
          <a:off x="328025" y="1644891"/>
          <a:ext cx="2525894" cy="15155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Calibri" pitchFamily="34" charset="0"/>
            </a:rPr>
            <a:t>As the TPR decreased</a:t>
          </a:r>
          <a:r>
            <a:rPr lang="en-US" sz="1800" kern="1200" dirty="0">
              <a:latin typeface="+mn-lt"/>
              <a:cs typeface="Calibri" pitchFamily="34" charset="0"/>
              <a:sym typeface="Wingdings" panose="05000000000000000000" pitchFamily="2" charset="2"/>
            </a:rPr>
            <a:t> decreased arterial blood pressure  decreased  Afterload   increased Cardiac Output.</a:t>
          </a:r>
          <a:endParaRPr lang="en-US" sz="1800" kern="1200" dirty="0">
            <a:latin typeface="+mn-lt"/>
          </a:endParaRPr>
        </a:p>
      </dsp:txBody>
      <dsp:txXfrm>
        <a:off x="328025" y="1644891"/>
        <a:ext cx="2525894" cy="1515536"/>
      </dsp:txXfrm>
    </dsp:sp>
    <dsp:sp modelId="{6C4C5E63-A311-4F5F-B578-E4F40AAB3A7D}">
      <dsp:nvSpPr>
        <dsp:cNvPr id="0" name=""/>
        <dsp:cNvSpPr/>
      </dsp:nvSpPr>
      <dsp:spPr>
        <a:xfrm>
          <a:off x="2075161" y="29359"/>
          <a:ext cx="2525894" cy="15155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Calibri" pitchFamily="34" charset="0"/>
            </a:rPr>
            <a:t>Changes in TPR will affect both curves ( CO &amp; VR ).</a:t>
          </a:r>
          <a:endParaRPr lang="en-US" sz="1800" kern="1200" dirty="0">
            <a:latin typeface="+mn-lt"/>
          </a:endParaRPr>
        </a:p>
      </dsp:txBody>
      <dsp:txXfrm>
        <a:off x="2075161" y="29359"/>
        <a:ext cx="2525894" cy="1515536"/>
      </dsp:txXfrm>
    </dsp:sp>
    <dsp:sp modelId="{9F4DF980-7FD7-4F11-8157-B3633F8AD1AB}">
      <dsp:nvSpPr>
        <dsp:cNvPr id="0" name=""/>
        <dsp:cNvSpPr/>
      </dsp:nvSpPr>
      <dsp:spPr>
        <a:xfrm>
          <a:off x="328025" y="3362019"/>
          <a:ext cx="2525894" cy="15155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Calibri" pitchFamily="34" charset="0"/>
              <a:sym typeface="Wingdings" panose="05000000000000000000" pitchFamily="2" charset="2"/>
            </a:rPr>
            <a:t>Also the venous return will be increased while RAP is the same</a:t>
          </a:r>
          <a:r>
            <a:rPr lang="en-US" sz="2500" kern="1200" dirty="0">
              <a:latin typeface="Calibri" pitchFamily="34" charset="0"/>
              <a:cs typeface="Calibri" pitchFamily="34" charset="0"/>
              <a:sym typeface="Wingdings" panose="05000000000000000000" pitchFamily="2" charset="2"/>
            </a:rPr>
            <a:t>.</a:t>
          </a:r>
          <a:endParaRPr lang="en-US" sz="2500" kern="1200" dirty="0"/>
        </a:p>
      </dsp:txBody>
      <dsp:txXfrm>
        <a:off x="328025" y="3362019"/>
        <a:ext cx="2525894" cy="1515536"/>
      </dsp:txXfrm>
    </dsp:sp>
    <dsp:sp modelId="{B839E932-FF63-41DB-957A-24BA8E65B5BC}">
      <dsp:nvSpPr>
        <dsp:cNvPr id="0" name=""/>
        <dsp:cNvSpPr/>
      </dsp:nvSpPr>
      <dsp:spPr>
        <a:xfrm>
          <a:off x="4036745" y="1644886"/>
          <a:ext cx="2525894" cy="15155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Calibri" pitchFamily="34" charset="0"/>
            </a:rPr>
            <a:t>As the TPR increased </a:t>
          </a:r>
          <a:r>
            <a:rPr lang="en-US" sz="1800" kern="1200" dirty="0">
              <a:latin typeface="+mn-lt"/>
              <a:cs typeface="Calibri" pitchFamily="34" charset="0"/>
              <a:sym typeface="Wingdings" panose="05000000000000000000" pitchFamily="2" charset="2"/>
            </a:rPr>
            <a:t> increased arterial blood pressure  increased Afterload   decreased Cardiac Output.</a:t>
          </a:r>
          <a:endParaRPr lang="en-US" sz="1800" kern="1200" dirty="0">
            <a:latin typeface="+mn-lt"/>
          </a:endParaRPr>
        </a:p>
      </dsp:txBody>
      <dsp:txXfrm>
        <a:off x="4036745" y="1644886"/>
        <a:ext cx="2525894" cy="1515536"/>
      </dsp:txXfrm>
    </dsp:sp>
    <dsp:sp modelId="{42B9B9E7-8B45-441A-BF4B-AD0D5FD2B5B7}">
      <dsp:nvSpPr>
        <dsp:cNvPr id="0" name=""/>
        <dsp:cNvSpPr/>
      </dsp:nvSpPr>
      <dsp:spPr>
        <a:xfrm>
          <a:off x="4023913" y="3356619"/>
          <a:ext cx="2525894" cy="15155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Calibri" pitchFamily="34" charset="0"/>
              <a:sym typeface="Wingdings" panose="05000000000000000000" pitchFamily="2" charset="2"/>
            </a:rPr>
            <a:t>Also the venous return will be decreased while RAP is the same.</a:t>
          </a:r>
          <a:endParaRPr lang="en-US" sz="1800" kern="1200" dirty="0">
            <a:latin typeface="+mn-lt"/>
          </a:endParaRPr>
        </a:p>
      </dsp:txBody>
      <dsp:txXfrm>
        <a:off x="4023913" y="3356619"/>
        <a:ext cx="2525894" cy="15155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DC5A1-B86F-4A66-8A9F-5FC79E36067E}">
      <dsp:nvSpPr>
        <dsp:cNvPr id="0" name=""/>
        <dsp:cNvSpPr/>
      </dsp:nvSpPr>
      <dsp:spPr>
        <a:xfrm>
          <a:off x="3996444" y="999137"/>
          <a:ext cx="1207153" cy="419011"/>
        </a:xfrm>
        <a:custGeom>
          <a:avLst/>
          <a:gdLst/>
          <a:ahLst/>
          <a:cxnLst/>
          <a:rect l="0" t="0" r="0" b="0"/>
          <a:pathLst>
            <a:path>
              <a:moveTo>
                <a:pt x="0" y="0"/>
              </a:moveTo>
              <a:lnTo>
                <a:pt x="0" y="209505"/>
              </a:lnTo>
              <a:lnTo>
                <a:pt x="1207153" y="209505"/>
              </a:lnTo>
              <a:lnTo>
                <a:pt x="1207153" y="419011"/>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2C3A4-AE20-465B-AEA4-F4F986B91A8C}">
      <dsp:nvSpPr>
        <dsp:cNvPr id="0" name=""/>
        <dsp:cNvSpPr/>
      </dsp:nvSpPr>
      <dsp:spPr>
        <a:xfrm>
          <a:off x="1991172" y="2415797"/>
          <a:ext cx="299294" cy="917835"/>
        </a:xfrm>
        <a:custGeom>
          <a:avLst/>
          <a:gdLst/>
          <a:ahLst/>
          <a:cxnLst/>
          <a:rect l="0" t="0" r="0" b="0"/>
          <a:pathLst>
            <a:path>
              <a:moveTo>
                <a:pt x="0" y="0"/>
              </a:moveTo>
              <a:lnTo>
                <a:pt x="0" y="917835"/>
              </a:lnTo>
              <a:lnTo>
                <a:pt x="299294" y="91783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6560C-C211-460E-9D36-CB271DF22CEE}">
      <dsp:nvSpPr>
        <dsp:cNvPr id="0" name=""/>
        <dsp:cNvSpPr/>
      </dsp:nvSpPr>
      <dsp:spPr>
        <a:xfrm>
          <a:off x="2789290" y="999137"/>
          <a:ext cx="1207153" cy="419011"/>
        </a:xfrm>
        <a:custGeom>
          <a:avLst/>
          <a:gdLst/>
          <a:ahLst/>
          <a:cxnLst/>
          <a:rect l="0" t="0" r="0" b="0"/>
          <a:pathLst>
            <a:path>
              <a:moveTo>
                <a:pt x="1207153" y="0"/>
              </a:moveTo>
              <a:lnTo>
                <a:pt x="1207153" y="209505"/>
              </a:lnTo>
              <a:lnTo>
                <a:pt x="0" y="209505"/>
              </a:lnTo>
              <a:lnTo>
                <a:pt x="0" y="419011"/>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8096FE-CB4A-4F4A-8B8C-A07F6FFE0902}">
      <dsp:nvSpPr>
        <dsp:cNvPr id="0" name=""/>
        <dsp:cNvSpPr/>
      </dsp:nvSpPr>
      <dsp:spPr>
        <a:xfrm>
          <a:off x="2998796" y="1490"/>
          <a:ext cx="1995294" cy="9976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altLang="en-US" sz="1800" b="0" kern="1200" dirty="0">
              <a:latin typeface="+mn-lt"/>
            </a:rPr>
            <a:t>Abnormalities of jugular venous pulse</a:t>
          </a:r>
          <a:endParaRPr lang="ar-SA" sz="1800" b="0" kern="1200" dirty="0">
            <a:latin typeface="+mn-lt"/>
          </a:endParaRPr>
        </a:p>
      </dsp:txBody>
      <dsp:txXfrm>
        <a:off x="2998796" y="1490"/>
        <a:ext cx="1995294" cy="997647"/>
      </dsp:txXfrm>
    </dsp:sp>
    <dsp:sp modelId="{38A537FC-92FD-4825-B9D9-B8957EB002FA}">
      <dsp:nvSpPr>
        <dsp:cNvPr id="0" name=""/>
        <dsp:cNvSpPr/>
      </dsp:nvSpPr>
      <dsp:spPr>
        <a:xfrm>
          <a:off x="1791643" y="1418149"/>
          <a:ext cx="1995294" cy="99764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b="0" kern="1200" dirty="0">
              <a:effectLst/>
              <a:latin typeface="+mn-lt"/>
              <a:cs typeface="Arial" pitchFamily="34" charset="0"/>
            </a:rPr>
            <a:t>Low jugular venous pressure</a:t>
          </a:r>
          <a:endParaRPr lang="ar-SA" sz="1800" b="0" kern="1200" dirty="0">
            <a:latin typeface="+mn-lt"/>
          </a:endParaRPr>
        </a:p>
      </dsp:txBody>
      <dsp:txXfrm>
        <a:off x="1791643" y="1418149"/>
        <a:ext cx="1995294" cy="997647"/>
      </dsp:txXfrm>
    </dsp:sp>
    <dsp:sp modelId="{CDEE876B-6249-4822-AA43-3173B11211F9}">
      <dsp:nvSpPr>
        <dsp:cNvPr id="0" name=""/>
        <dsp:cNvSpPr/>
      </dsp:nvSpPr>
      <dsp:spPr>
        <a:xfrm>
          <a:off x="2290466" y="2834809"/>
          <a:ext cx="3723479" cy="99764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b="0" kern="1200" dirty="0">
              <a:effectLst/>
              <a:latin typeface="+mn-lt"/>
              <a:cs typeface="Arial" pitchFamily="34" charset="0"/>
            </a:rPr>
            <a:t>Hypovolemia</a:t>
          </a:r>
        </a:p>
        <a:p>
          <a:pPr marL="0" lvl="0" indent="0" algn="ctr" defTabSz="800100" rtl="1">
            <a:lnSpc>
              <a:spcPct val="90000"/>
            </a:lnSpc>
            <a:spcBef>
              <a:spcPct val="0"/>
            </a:spcBef>
            <a:spcAft>
              <a:spcPct val="35000"/>
            </a:spcAft>
            <a:buNone/>
          </a:pPr>
          <a:r>
            <a:rPr lang="en-US" sz="1200" b="1" kern="1200" dirty="0">
              <a:solidFill>
                <a:prstClr val="white">
                  <a:lumMod val="65000"/>
                </a:prstClr>
              </a:solidFill>
              <a:latin typeface="+mn-lt"/>
              <a:ea typeface="+mn-ea"/>
              <a:cs typeface="+mn-cs"/>
            </a:rPr>
            <a:t>hypo=low</a:t>
          </a:r>
        </a:p>
        <a:p>
          <a:pPr marL="0" lvl="0" indent="0" algn="ctr" defTabSz="800100" rtl="1">
            <a:lnSpc>
              <a:spcPct val="90000"/>
            </a:lnSpc>
            <a:spcBef>
              <a:spcPct val="0"/>
            </a:spcBef>
            <a:spcAft>
              <a:spcPct val="35000"/>
            </a:spcAft>
            <a:buNone/>
          </a:pPr>
          <a:r>
            <a:rPr lang="en-US" sz="1200" b="1" kern="1200" dirty="0">
              <a:solidFill>
                <a:prstClr val="white">
                  <a:lumMod val="65000"/>
                </a:prstClr>
              </a:solidFill>
              <a:latin typeface="+mn-lt"/>
              <a:ea typeface="+mn-ea"/>
              <a:cs typeface="+mn-cs"/>
            </a:rPr>
            <a:t> </a:t>
          </a:r>
          <a:r>
            <a:rPr lang="en-US" sz="1200" b="1" kern="1200" dirty="0" err="1">
              <a:solidFill>
                <a:prstClr val="white">
                  <a:lumMod val="65000"/>
                </a:prstClr>
              </a:solidFill>
              <a:latin typeface="+mn-lt"/>
              <a:ea typeface="+mn-ea"/>
              <a:cs typeface="+mn-cs"/>
            </a:rPr>
            <a:t>volemia</a:t>
          </a:r>
          <a:r>
            <a:rPr lang="en-US" sz="1200" b="1" kern="1200" dirty="0">
              <a:solidFill>
                <a:prstClr val="white">
                  <a:lumMod val="65000"/>
                </a:prstClr>
              </a:solidFill>
              <a:latin typeface="+mn-lt"/>
              <a:ea typeface="+mn-ea"/>
              <a:cs typeface="+mn-cs"/>
            </a:rPr>
            <a:t> = blood volume</a:t>
          </a:r>
        </a:p>
      </dsp:txBody>
      <dsp:txXfrm>
        <a:off x="2290466" y="2834809"/>
        <a:ext cx="3723479" cy="997647"/>
      </dsp:txXfrm>
    </dsp:sp>
    <dsp:sp modelId="{C93D30B6-3BC1-426B-883B-7EF84370FD93}">
      <dsp:nvSpPr>
        <dsp:cNvPr id="0" name=""/>
        <dsp:cNvSpPr/>
      </dsp:nvSpPr>
      <dsp:spPr>
        <a:xfrm>
          <a:off x="4205949" y="1418149"/>
          <a:ext cx="1995294" cy="99764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altLang="en-US" sz="1800" b="0" kern="1200" dirty="0">
              <a:latin typeface="+mn-lt"/>
            </a:rPr>
            <a:t>Raised Jugular Venous Pressure</a:t>
          </a:r>
          <a:endParaRPr lang="ar-SA" sz="1800" b="0" kern="1200" dirty="0">
            <a:latin typeface="+mn-lt"/>
          </a:endParaRPr>
        </a:p>
      </dsp:txBody>
      <dsp:txXfrm>
        <a:off x="4205949" y="1418149"/>
        <a:ext cx="1995294" cy="99764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31T15:14:49.420"/>
    </inkml:context>
    <inkml:brush xml:id="br0">
      <inkml:brushProperty name="width" value="0.02333" units="cm"/>
      <inkml:brushProperty name="height" value="0.02333" units="cm"/>
      <inkml:brushProperty name="color" value="#ED1C24"/>
    </inkml:brush>
  </inkml:definitions>
  <inkml:traceGroup>
    <inkml:annotationXML>
      <emma:emma xmlns:emma="http://www.w3.org/2003/04/emma" version="1.0">
        <emma:interpretation id="{A354C43A-E4AB-4839-BBCF-43FAEB435B27}" emma:medium="tactile" emma:mode="ink">
          <msink:context xmlns:msink="http://schemas.microsoft.com/ink/2010/main" type="inkDrawing" rotatedBoundingBox="538,9591 979,3843 1565,3888 1124,9636" shapeName="Other"/>
        </emma:interpretation>
      </emma:emma>
    </inkml:annotationXML>
    <inkml:trace contextRef="#ctx0" brushRef="#br0">1612 2062 11861,'-36'0'2402,"17"0"-1,-36 0-2321,18 19-64,-18-1-16,-1 37 16,1-36-16,18 36 0,-18 0-16,18 19 0,0 0 16,1-1-16,36 19 16,-38 19-32,20-1 32,18 19 0,0 0-16,18-1 32,1-17-32,0 36 32,17 19-16,1-38 0,0 20 32,18-1-64,1 19 32,-1-19 32,-18 19-64,-19-19 64,19 0-64,-37 0 32,-19 0-16,1-18 16,0 0 0,-38 0 0,1-37 0,37 18 16,-37-36 16,18-19 16,0 0 0,0-36 32,19 18 16,-20-37 64,2 0 48,18-37-32,-1 18 0,0-36-16,19 18-16,0-18-48,0 18-48,19-18-32,-19 0-16,0 18-48,19 0 16,-1 19-32,0 0-32,0-1-32,-18 38-32,0-19 0,0 18-16,0 18 0,-18 20 32,0-1 32,0 0 32,-1 56 0,-18-19 32,1 18 32,-2 19 16,38 0-16,-36 18-16,18-18 64,-1 36-32,19-35 0,0 16 16,0-16-16,37 17 16,-1-37-16,2 1-16,16-1-192,-16-18-689,54 18-1488</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pPr/>
              <a:t>4/1/2017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pPr/>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67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3</a:t>
            </a:fld>
            <a:endParaRPr lang="en-US" dirty="0"/>
          </a:p>
        </p:txBody>
      </p:sp>
    </p:spTree>
    <p:extLst>
      <p:ext uri="{BB962C8B-B14F-4D97-AF65-F5344CB8AC3E}">
        <p14:creationId xmlns:p14="http://schemas.microsoft.com/office/powerpoint/2010/main" val="324766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DB205093-C804-447C-A940-865EF0339665}" type="slidenum">
              <a:rPr lang="en-US" smtClean="0"/>
              <a:pPr/>
              <a:t>12</a:t>
            </a:fld>
            <a:endParaRPr lang="en-US" dirty="0"/>
          </a:p>
        </p:txBody>
      </p:sp>
    </p:spTree>
    <p:extLst>
      <p:ext uri="{BB962C8B-B14F-4D97-AF65-F5344CB8AC3E}">
        <p14:creationId xmlns:p14="http://schemas.microsoft.com/office/powerpoint/2010/main" val="122745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DB205093-C804-447C-A940-865EF0339665}" type="slidenum">
              <a:rPr lang="en-US" smtClean="0"/>
              <a:pPr/>
              <a:t>13</a:t>
            </a:fld>
            <a:endParaRPr lang="en-US" dirty="0"/>
          </a:p>
        </p:txBody>
      </p:sp>
    </p:spTree>
    <p:extLst>
      <p:ext uri="{BB962C8B-B14F-4D97-AF65-F5344CB8AC3E}">
        <p14:creationId xmlns:p14="http://schemas.microsoft.com/office/powerpoint/2010/main" val="155867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27</a:t>
            </a:fld>
            <a:endParaRPr lang="en-US" dirty="0"/>
          </a:p>
        </p:txBody>
      </p:sp>
    </p:spTree>
    <p:extLst>
      <p:ext uri="{BB962C8B-B14F-4D97-AF65-F5344CB8AC3E}">
        <p14:creationId xmlns:p14="http://schemas.microsoft.com/office/powerpoint/2010/main" val="187551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pPr/>
              <a:t>4/1/2017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pPr/>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4/1/2017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4/1/2017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4/1/2017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4/1/2017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4/1/2017</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4/1/2017</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4/1/2017</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4/1/2017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4/1/2017</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4/1/2017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4/1/2017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pPr/>
              <a:t>4/1/2017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pPr/>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pPr/>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pPr/>
              <a:t>4/1/2017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pPr/>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pPr/>
              <a:t>4/1/2017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pPr/>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pPr/>
              <a:t>4/1/2017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pPr/>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pPr/>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pPr/>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pPr/>
              <a:t>4/1/2017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pPr/>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4/1/2017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youtube.com/watch?v=Ce2TjGY-r1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youtu.be/Ce2TjGY-r1o"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customXml" Target="../ink/ink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hyperlink" Target="https://www.onlineexambuilder.com/venous-return/exam-138474" TargetMode="External"/><Relationship Id="rId2" Type="http://schemas.openxmlformats.org/officeDocument/2006/relationships/hyperlink" Target="https://docs.google.com/document/d/1LoawAdvXBg92MWvPPuFp3LEG0jDWJYd6_cMBV_9aNww/edi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209" y="2183131"/>
            <a:ext cx="7770376" cy="1470025"/>
          </a:xfrm>
        </p:spPr>
        <p:txBody>
          <a:bodyPr>
            <a:noAutofit/>
          </a:bodyPr>
          <a:lstStyle/>
          <a:p>
            <a:pPr algn="ctr"/>
            <a:r>
              <a:rPr lang="en-US" sz="4400" b="1" dirty="0">
                <a:solidFill>
                  <a:schemeClr val="accent2">
                    <a:lumMod val="75000"/>
                  </a:schemeClr>
                </a:solidFill>
              </a:rPr>
              <a:t>Venous Return</a:t>
            </a:r>
            <a:endParaRPr lang="en-US" sz="2800" b="1" dirty="0">
              <a:solidFill>
                <a:schemeClr val="accent2">
                  <a:lumMod val="75000"/>
                </a:schemeClr>
              </a:solidFill>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Cardiovascular Block Lecture 7</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31" y="1915369"/>
            <a:ext cx="1681275" cy="1341312"/>
          </a:xfrm>
          <a:prstGeom prst="rect">
            <a:avLst/>
          </a:prstGeom>
        </p:spPr>
      </p:pic>
      <p:grpSp>
        <p:nvGrpSpPr>
          <p:cNvPr id="16" name="Group 15"/>
          <p:cNvGrpSpPr/>
          <p:nvPr/>
        </p:nvGrpSpPr>
        <p:grpSpPr>
          <a:xfrm>
            <a:off x="10037201" y="1725032"/>
            <a:ext cx="1673835" cy="1531649"/>
            <a:chOff x="8957081" y="3180340"/>
            <a:chExt cx="1673835" cy="1531649"/>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4229" b="13595"/>
            <a:stretch/>
          </p:blipFill>
          <p:spPr>
            <a:xfrm>
              <a:off x="8957081" y="3180340"/>
              <a:ext cx="1621225" cy="1504216"/>
            </a:xfrm>
            <a:prstGeom prst="rect">
              <a:avLst/>
            </a:prstGeom>
          </p:spPr>
        </p:pic>
        <p:sp>
          <p:nvSpPr>
            <p:cNvPr id="15" name="Rectangle 14"/>
            <p:cNvSpPr/>
            <p:nvPr/>
          </p:nvSpPr>
          <p:spPr>
            <a:xfrm>
              <a:off x="9117961" y="4666270"/>
              <a:ext cx="151295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631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459" y="1215680"/>
            <a:ext cx="4640667" cy="5049724"/>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2236" y="1219200"/>
            <a:ext cx="6177168" cy="5046204"/>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a:t>Cont.</a:t>
            </a:r>
            <a:endParaRPr lang="en-US" sz="3200" dirty="0">
              <a:solidFill>
                <a:schemeClr val="bg1">
                  <a:lumMod val="75000"/>
                </a:schemeClr>
              </a:solidFill>
            </a:endParaRPr>
          </a:p>
        </p:txBody>
      </p:sp>
      <p:sp>
        <p:nvSpPr>
          <p:cNvPr id="3" name="Content Placeholder 2"/>
          <p:cNvSpPr>
            <a:spLocks noGrp="1"/>
          </p:cNvSpPr>
          <p:nvPr>
            <p:ph sz="quarter" idx="1"/>
          </p:nvPr>
        </p:nvSpPr>
        <p:spPr>
          <a:xfrm>
            <a:off x="477789" y="1378374"/>
            <a:ext cx="10969943" cy="4937760"/>
          </a:xfrm>
        </p:spPr>
        <p:txBody>
          <a:bodyPr>
            <a:normAutofit/>
          </a:bodyPr>
          <a:lstStyle/>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9" name="مربع نص 8"/>
          <p:cNvSpPr txBox="1"/>
          <p:nvPr/>
        </p:nvSpPr>
        <p:spPr>
          <a:xfrm>
            <a:off x="609460" y="1221545"/>
            <a:ext cx="5268928" cy="1138773"/>
          </a:xfrm>
          <a:prstGeom prst="rect">
            <a:avLst/>
          </a:prstGeom>
          <a:noFill/>
        </p:spPr>
        <p:txBody>
          <a:bodyPr wrap="square" rtlCol="1">
            <a:spAutoFit/>
          </a:bodyPr>
          <a:lstStyle/>
          <a:p>
            <a:pPr marL="0" marR="0" lvl="0" indent="0" algn="l" defTabSz="1015898"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464653"/>
                </a:solidFill>
                <a:effectLst/>
                <a:uLnTx/>
                <a:uFillTx/>
                <a:latin typeface="Gill Sans MT"/>
                <a:ea typeface="+mn-ea"/>
                <a:cs typeface="+mn-cs"/>
              </a:rPr>
              <a:t>1. </a:t>
            </a:r>
            <a:r>
              <a:rPr lang="en-US" altLang="en-US" sz="2800" dirty="0">
                <a:solidFill>
                  <a:schemeClr val="tx2"/>
                </a:solidFill>
                <a:latin typeface="+mj-lt"/>
                <a:ea typeface="+mj-ea"/>
                <a:cs typeface="+mj-cs"/>
              </a:rPr>
              <a:t>Blood Volume </a:t>
            </a:r>
            <a:endParaRPr lang="en-US" altLang="en-US" sz="3200" dirty="0">
              <a:solidFill>
                <a:schemeClr val="tx2"/>
              </a:solidFill>
              <a:latin typeface="+mj-lt"/>
              <a:ea typeface="+mj-ea"/>
              <a:cs typeface="+mj-cs"/>
            </a:endParaRPr>
          </a:p>
          <a:p>
            <a:pPr marL="0" marR="0" lvl="0" indent="0" algn="l" defTabSz="1015898"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srgbClr val="464653"/>
              </a:solidFill>
              <a:effectLst/>
              <a:uLnTx/>
              <a:uFillTx/>
              <a:latin typeface="Gill Sans MT"/>
              <a:ea typeface="+mn-ea"/>
              <a:cs typeface="+mn-cs"/>
            </a:endParaRPr>
          </a:p>
          <a:p>
            <a:pPr marL="0" marR="0" lvl="0" indent="0" algn="l" defTabSz="1015898" rtl="0" eaLnBrk="1" fontAlgn="auto" latinLnBrk="0" hangingPunct="1">
              <a:lnSpc>
                <a:spcPct val="100000"/>
              </a:lnSpc>
              <a:spcBef>
                <a:spcPts val="0"/>
              </a:spcBef>
              <a:spcAft>
                <a:spcPts val="0"/>
              </a:spcAft>
              <a:buClrTx/>
              <a:buSzTx/>
              <a:buFontTx/>
              <a:buNone/>
              <a:tabLst/>
              <a:defRPr/>
            </a:pPr>
            <a:endParaRPr kumimoji="0" lang="ar-SA" sz="2000" b="0" i="0" u="none" strike="noStrike" kern="1200" cap="none" spc="0" normalizeH="0" baseline="0" noProof="0" dirty="0">
              <a:ln>
                <a:noFill/>
              </a:ln>
              <a:solidFill>
                <a:srgbClr val="464653"/>
              </a:solidFill>
              <a:effectLst/>
              <a:uLnTx/>
              <a:uFillTx/>
              <a:latin typeface="Gill Sans MT"/>
              <a:ea typeface="+mn-ea"/>
              <a:cs typeface="Arial" panose="020B0604020202020204" pitchFamily="34" charset="0"/>
            </a:endParaRPr>
          </a:p>
        </p:txBody>
      </p:sp>
      <p:sp>
        <p:nvSpPr>
          <p:cNvPr id="10" name="مربع نص 9"/>
          <p:cNvSpPr txBox="1"/>
          <p:nvPr/>
        </p:nvSpPr>
        <p:spPr>
          <a:xfrm>
            <a:off x="5521273" y="1215680"/>
            <a:ext cx="5829723" cy="4832092"/>
          </a:xfrm>
          <a:prstGeom prst="rect">
            <a:avLst/>
          </a:prstGeom>
          <a:noFill/>
        </p:spPr>
        <p:txBody>
          <a:bodyPr wrap="square" rtlCol="1">
            <a:spAutoFit/>
          </a:bodyPr>
          <a:lstStyle/>
          <a:p>
            <a:pPr marL="0" marR="0" lvl="0" indent="0" algn="just" defTabSz="1015898"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464653"/>
                </a:solidFill>
                <a:effectLst/>
                <a:uLnTx/>
                <a:uFillTx/>
                <a:latin typeface="Gill Sans MT"/>
                <a:ea typeface="+mn-ea"/>
                <a:cs typeface="+mn-cs"/>
              </a:rPr>
              <a:t>2</a:t>
            </a:r>
            <a:r>
              <a:rPr lang="en-US" altLang="en-US" sz="3200" dirty="0">
                <a:solidFill>
                  <a:schemeClr val="tx2"/>
                </a:solidFill>
                <a:latin typeface="+mj-lt"/>
                <a:ea typeface="+mj-ea"/>
                <a:cs typeface="+mj-cs"/>
              </a:rPr>
              <a:t>. </a:t>
            </a:r>
            <a:r>
              <a:rPr lang="en-US" altLang="en-US" sz="2800" dirty="0">
                <a:solidFill>
                  <a:schemeClr val="tx2"/>
                </a:solidFill>
                <a:latin typeface="+mj-lt"/>
                <a:ea typeface="+mj-ea"/>
                <a:cs typeface="+mj-cs"/>
              </a:rPr>
              <a:t>Venous Capacity</a:t>
            </a:r>
          </a:p>
          <a:p>
            <a:pPr marL="0" marR="0" lvl="0" indent="0" algn="just" defTabSz="1015898"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464653"/>
              </a:solidFill>
              <a:effectLst/>
              <a:uLnTx/>
              <a:uFillTx/>
              <a:latin typeface="Gill Sans MT"/>
              <a:ea typeface="+mn-ea"/>
              <a:cs typeface="+mn-cs"/>
            </a:endParaRPr>
          </a:p>
          <a:p>
            <a:pPr marL="0" marR="0" lvl="0" indent="0" algn="just" defTabSz="1015898"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effectLst/>
                <a:uLnTx/>
                <a:uFillTx/>
                <a:latin typeface="Gill Sans MT"/>
                <a:ea typeface="+mn-ea"/>
                <a:cs typeface="+mn-cs"/>
              </a:rPr>
              <a:t>It</a:t>
            </a:r>
            <a:r>
              <a:rPr kumimoji="0" lang="en-US" altLang="en-US" sz="1800" b="0" i="0" u="none" strike="noStrike" kern="1200" cap="none" spc="0" normalizeH="0" noProof="0" dirty="0">
                <a:ln>
                  <a:noFill/>
                </a:ln>
                <a:effectLst/>
                <a:uLnTx/>
                <a:uFillTx/>
                <a:latin typeface="Gill Sans MT"/>
                <a:ea typeface="+mn-ea"/>
                <a:cs typeface="+mn-cs"/>
              </a:rPr>
              <a:t> is </a:t>
            </a:r>
            <a:r>
              <a:rPr kumimoji="0" lang="en-US" altLang="en-US" sz="1800" b="0" i="0" u="none" strike="noStrike" kern="1200" cap="none" spc="0" normalizeH="0" baseline="0" noProof="0" dirty="0">
                <a:ln>
                  <a:noFill/>
                </a:ln>
                <a:effectLst/>
                <a:uLnTx/>
                <a:uFillTx/>
                <a:latin typeface="Gill Sans MT"/>
                <a:ea typeface="+mn-ea"/>
                <a:cs typeface="+mn-cs"/>
              </a:rPr>
              <a:t>the volume of the blood that the veins can accommodate </a:t>
            </a:r>
            <a:endParaRPr lang="en-US" altLang="en-US" sz="1800" dirty="0">
              <a:latin typeface="Gill Sans MT"/>
            </a:endParaRPr>
          </a:p>
          <a:p>
            <a:pPr marL="0" marR="0" lvl="0" indent="0" algn="just" defTabSz="1015898" rtl="0" eaLnBrk="1" fontAlgn="auto" latinLnBrk="0" hangingPunct="1">
              <a:lnSpc>
                <a:spcPct val="100000"/>
              </a:lnSpc>
              <a:spcBef>
                <a:spcPts val="0"/>
              </a:spcBef>
              <a:spcAft>
                <a:spcPts val="0"/>
              </a:spcAft>
              <a:buClrTx/>
              <a:buSzTx/>
              <a:buFontTx/>
              <a:buNone/>
              <a:tabLst/>
              <a:defRPr/>
            </a:pPr>
            <a:endParaRPr lang="en-US" altLang="en-US" sz="1400" dirty="0">
              <a:solidFill>
                <a:srgbClr val="DDE9EC">
                  <a:lumMod val="50000"/>
                </a:srgbClr>
              </a:solidFill>
            </a:endParaRPr>
          </a:p>
          <a:p>
            <a:pPr algn="just">
              <a:defRPr/>
            </a:pPr>
            <a:r>
              <a:rPr lang="en-US" altLang="en-US" sz="1400" dirty="0">
                <a:solidFill>
                  <a:srgbClr val="DDE9EC">
                    <a:lumMod val="50000"/>
                  </a:srgbClr>
                </a:solidFill>
              </a:rPr>
              <a:t>It depends on the distensibility of the vein walls and the influence of any externally applied pressure squeezing inward on the veins.</a:t>
            </a:r>
          </a:p>
          <a:p>
            <a:pPr marL="0" marR="0" lvl="0" indent="0" algn="just" defTabSz="1015898" rtl="0" eaLnBrk="1" fontAlgn="auto" latinLnBrk="0" hangingPunct="1">
              <a:lnSpc>
                <a:spcPct val="100000"/>
              </a:lnSpc>
              <a:spcBef>
                <a:spcPts val="0"/>
              </a:spcBef>
              <a:spcAft>
                <a:spcPts val="0"/>
              </a:spcAft>
              <a:buClrTx/>
              <a:buSzTx/>
              <a:buFontTx/>
              <a:buChar char="-"/>
              <a:tabLst/>
              <a:defRPr/>
            </a:pPr>
            <a:endParaRPr kumimoji="0" lang="en-US" altLang="en-US" sz="1800" b="0" i="0" u="none" strike="noStrike" kern="1200" cap="none" spc="0" normalizeH="0" baseline="0" noProof="0" dirty="0">
              <a:ln>
                <a:noFill/>
              </a:ln>
              <a:solidFill>
                <a:srgbClr val="464653"/>
              </a:solidFill>
              <a:effectLst/>
              <a:uLnTx/>
              <a:uFillTx/>
              <a:latin typeface="Gill Sans MT"/>
              <a:ea typeface="+mn-ea"/>
              <a:cs typeface="+mn-cs"/>
            </a:endParaRPr>
          </a:p>
          <a:p>
            <a:pPr marL="342900" indent="-342900" algn="just">
              <a:buFont typeface="Arial" charset="0"/>
              <a:buChar char="•"/>
              <a:defRPr/>
            </a:pPr>
            <a:r>
              <a:rPr kumimoji="0" lang="en-US" altLang="en-US" sz="1800" b="0" i="0" u="none" strike="noStrike" kern="1200" cap="none" spc="0" normalizeH="0" baseline="0" noProof="0" dirty="0">
                <a:ln>
                  <a:noFill/>
                </a:ln>
                <a:effectLst/>
                <a:uLnTx/>
                <a:uFillTx/>
                <a:latin typeface="Gill Sans MT"/>
                <a:ea typeface="+mn-ea"/>
                <a:cs typeface="+mn-cs"/>
              </a:rPr>
              <a:t> At a constant blood volume, as the venous capacity </a:t>
            </a:r>
            <a:r>
              <a:rPr kumimoji="0" lang="en-US" altLang="en-US" sz="1800" b="0" i="0" u="none" strike="noStrike" kern="1200" cap="none" spc="0" normalizeH="0" baseline="0" noProof="0" dirty="0">
                <a:ln>
                  <a:noFill/>
                </a:ln>
                <a:effectLst/>
                <a:uLnTx/>
                <a:uFillTx/>
                <a:latin typeface="Gill Sans MT"/>
                <a:ea typeface="+mn-ea"/>
                <a:cs typeface="+mn-cs"/>
                <a:sym typeface="Wingdings 3" panose="05040102010807070707" pitchFamily="18" charset="2"/>
              </a:rPr>
              <a:t> → more blood spends a longer time in the veins instead of being returned to the heart → ↓ the effective circulating volume → ↓ VR.</a:t>
            </a:r>
          </a:p>
          <a:p>
            <a:pPr marL="285750" indent="-285750" algn="just">
              <a:buFont typeface="Arial" panose="020B0604020202020204" pitchFamily="34" charset="0"/>
              <a:buChar char="•"/>
              <a:defRPr/>
            </a:pPr>
            <a:endParaRPr kumimoji="0" lang="en-US" altLang="en-US" sz="1800" b="0" i="0" u="none" strike="noStrike" kern="1200" cap="none" spc="0" normalizeH="0" baseline="0" noProof="0" dirty="0">
              <a:ln>
                <a:noFill/>
              </a:ln>
              <a:effectLst/>
              <a:uLnTx/>
              <a:uFillTx/>
              <a:latin typeface="Gill Sans MT"/>
              <a:ea typeface="+mn-ea"/>
              <a:cs typeface="+mn-cs"/>
              <a:sym typeface="Wingdings 3" panose="05040102010807070707" pitchFamily="18" charset="2"/>
            </a:endParaRPr>
          </a:p>
          <a:p>
            <a:pPr marL="285750" indent="-285750" algn="just">
              <a:buFont typeface="Arial" panose="020B0604020202020204" pitchFamily="34" charset="0"/>
              <a:buChar char="•"/>
              <a:defRPr/>
            </a:pPr>
            <a:r>
              <a:rPr kumimoji="0" lang="en-US" altLang="en-US" sz="1800" b="0" i="0" u="none" strike="noStrike" kern="1200" cap="none" spc="0" normalizeH="0" baseline="0" noProof="0" dirty="0">
                <a:ln>
                  <a:noFill/>
                </a:ln>
                <a:effectLst/>
                <a:uLnTx/>
                <a:uFillTx/>
                <a:latin typeface="Gill Sans MT"/>
                <a:ea typeface="+mn-ea"/>
                <a:sym typeface="Wingdings 3" panose="05040102010807070707" pitchFamily="18" charset="2"/>
              </a:rPr>
              <a:t> </a:t>
            </a:r>
            <a:r>
              <a:rPr kumimoji="0" lang="en-US" altLang="en-US" sz="1800" b="0" i="0" u="none" strike="noStrike" kern="1200" cap="none" spc="0" normalizeH="0" baseline="0" noProof="0" dirty="0">
                <a:ln>
                  <a:noFill/>
                </a:ln>
                <a:effectLst/>
                <a:uLnTx/>
                <a:uFillTx/>
                <a:latin typeface="Gill Sans MT"/>
                <a:ea typeface="+mn-ea"/>
              </a:rPr>
              <a:t>At a constant blood volume, as the venous capacity </a:t>
            </a:r>
            <a:r>
              <a:rPr kumimoji="0" lang="en-US" altLang="en-US" sz="1800" b="0" i="0" u="none" strike="noStrike" kern="1200" cap="none" spc="0" normalizeH="0" baseline="0" noProof="0" dirty="0">
                <a:ln>
                  <a:noFill/>
                </a:ln>
                <a:effectLst/>
                <a:uLnTx/>
                <a:uFillTx/>
                <a:latin typeface="Gill Sans MT"/>
                <a:ea typeface="+mn-ea"/>
                <a:sym typeface="Wingdings 3" panose="05040102010807070707" pitchFamily="18" charset="2"/>
              </a:rPr>
              <a:t> → the MCP </a:t>
            </a:r>
            <a:r>
              <a:rPr kumimoji="0" lang="en-US" altLang="en-US" sz="1800" b="0" i="0" u="none" strike="noStrike" kern="1200" cap="none" spc="0" normalizeH="0" baseline="0" noProof="0" dirty="0">
                <a:ln>
                  <a:noFill/>
                </a:ln>
                <a:effectLst/>
                <a:uLnTx/>
                <a:uFillTx/>
                <a:latin typeface="Gill Sans MT"/>
                <a:ea typeface="+mn-ea"/>
                <a:cs typeface="Calibri"/>
                <a:sym typeface="Wingdings 3" panose="05040102010807070707" pitchFamily="18" charset="2"/>
              </a:rPr>
              <a:t>↓ </a:t>
            </a:r>
            <a:r>
              <a:rPr kumimoji="0" lang="en-US" altLang="en-US" sz="1800" b="0" i="0" u="none" strike="noStrike" kern="1200" cap="none" spc="0" normalizeH="0" baseline="0" noProof="0" dirty="0">
                <a:ln>
                  <a:noFill/>
                </a:ln>
                <a:effectLst/>
                <a:uLnTx/>
                <a:uFillTx/>
                <a:latin typeface="Gill Sans MT"/>
                <a:ea typeface="+mn-ea"/>
                <a:sym typeface="Wingdings 3" panose="05040102010807070707" pitchFamily="18" charset="2"/>
              </a:rPr>
              <a:t>→ ↓ VR.</a:t>
            </a:r>
          </a:p>
          <a:p>
            <a:pPr marL="285750" marR="0" lvl="0" indent="-285750" algn="just" defTabSz="10158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effectLst/>
              <a:uLnTx/>
              <a:uFillTx/>
              <a:latin typeface="Gill Sans MT"/>
              <a:ea typeface="+mn-ea"/>
              <a:cs typeface="+mn-cs"/>
              <a:sym typeface="Wingdings 3" panose="05040102010807070707" pitchFamily="18" charset="2"/>
            </a:endParaRPr>
          </a:p>
          <a:p>
            <a:pPr marL="285750" indent="-285750" algn="just">
              <a:buFont typeface="Arial" panose="020B0604020202020204" pitchFamily="34" charset="0"/>
              <a:buChar char="•"/>
              <a:defRPr/>
            </a:pPr>
            <a:r>
              <a:rPr kumimoji="0" lang="en-US" altLang="en-US" sz="1800" b="0" i="0" u="none" strike="noStrike" kern="1200" cap="none" spc="0" normalizeH="0" baseline="0" noProof="0" dirty="0">
                <a:ln>
                  <a:noFill/>
                </a:ln>
                <a:effectLst/>
                <a:uLnTx/>
                <a:uFillTx/>
                <a:latin typeface="Gill Sans MT"/>
                <a:ea typeface="+mn-ea"/>
                <a:cs typeface="+mn-cs"/>
              </a:rPr>
              <a:t> As the venous capacity </a:t>
            </a:r>
            <a:r>
              <a:rPr kumimoji="0" lang="en-US" altLang="en-US" sz="1800" b="0" i="0" u="none" strike="noStrike" kern="1200" cap="none" spc="0" normalizeH="0" baseline="0" noProof="0" dirty="0">
                <a:ln>
                  <a:noFill/>
                </a:ln>
                <a:effectLst/>
                <a:uLnTx/>
                <a:uFillTx/>
                <a:latin typeface="Gill Sans MT"/>
                <a:ea typeface="+mn-ea"/>
                <a:cs typeface="+mn-cs"/>
                <a:sym typeface="Wingdings 3" panose="05040102010807070707" pitchFamily="18" charset="2"/>
              </a:rPr>
              <a:t>↓ →  VR.</a:t>
            </a:r>
            <a:endParaRPr kumimoji="0" lang="en-US" altLang="en-US" sz="1800" b="0" i="0" u="none" strike="noStrike" kern="1200" cap="none" spc="0" normalizeH="0" baseline="0" noProof="0" dirty="0">
              <a:ln>
                <a:noFill/>
              </a:ln>
              <a:effectLst/>
              <a:uLnTx/>
              <a:uFillTx/>
              <a:latin typeface="Gill Sans MT"/>
              <a:ea typeface="+mn-ea"/>
              <a:cs typeface="+mn-cs"/>
            </a:endParaRPr>
          </a:p>
        </p:txBody>
      </p:sp>
      <p:sp>
        <p:nvSpPr>
          <p:cNvPr id="6" name="مربع نص 5"/>
          <p:cNvSpPr txBox="1"/>
          <p:nvPr/>
        </p:nvSpPr>
        <p:spPr>
          <a:xfrm>
            <a:off x="-276618" y="1791797"/>
            <a:ext cx="5313072" cy="4708981"/>
          </a:xfrm>
          <a:prstGeom prst="rect">
            <a:avLst/>
          </a:prstGeom>
          <a:noFill/>
        </p:spPr>
        <p:txBody>
          <a:bodyPr wrap="square" rtlCol="1">
            <a:spAutoFit/>
          </a:bodyPr>
          <a:lstStyle/>
          <a:p>
            <a:pPr marL="1358798" lvl="2" indent="-342900" algn="just">
              <a:buFont typeface="Arial" panose="020B0604020202020204" pitchFamily="34" charset="0"/>
              <a:buChar char="•"/>
              <a:defRPr/>
            </a:pPr>
            <a:r>
              <a:rPr lang="en-US" altLang="en-US" sz="1800" dirty="0">
                <a:solidFill>
                  <a:srgbClr val="464653"/>
                </a:solidFill>
              </a:rPr>
              <a:t> </a:t>
            </a:r>
            <a:r>
              <a:rPr lang="en-US" altLang="en-US" sz="1800" dirty="0"/>
              <a:t>At constant venous capacity, as the blood volume</a:t>
            </a:r>
            <a:r>
              <a:rPr lang="en-US" altLang="en-US" sz="1800" dirty="0">
                <a:sym typeface="Wingdings 3" panose="05040102010807070707" pitchFamily="18" charset="2"/>
              </a:rPr>
              <a:t> → the MCP  →  VR.</a:t>
            </a:r>
          </a:p>
          <a:p>
            <a:pPr lvl="0" algn="just">
              <a:defRPr/>
            </a:pPr>
            <a:endParaRPr lang="en-US" altLang="en-US" sz="1800" dirty="0">
              <a:sym typeface="Wingdings 3" panose="05040102010807070707" pitchFamily="18" charset="2"/>
            </a:endParaRPr>
          </a:p>
          <a:p>
            <a:pPr marL="1358798" lvl="2" indent="-342900" algn="just">
              <a:buFont typeface="Arial" panose="020B0604020202020204" pitchFamily="34" charset="0"/>
              <a:buChar char="•"/>
              <a:defRPr/>
            </a:pPr>
            <a:r>
              <a:rPr lang="en-US" altLang="en-US" sz="1800" dirty="0"/>
              <a:t> At constant venous capacity, as the blood volume</a:t>
            </a:r>
            <a:r>
              <a:rPr lang="en-US" altLang="en-US" sz="1800" dirty="0">
                <a:sym typeface="Wingdings 3" panose="05040102010807070707" pitchFamily="18" charset="2"/>
              </a:rPr>
              <a:t> </a:t>
            </a:r>
            <a:r>
              <a:rPr lang="en-US" altLang="en-US" sz="1800" dirty="0">
                <a:cs typeface="Calibri"/>
                <a:sym typeface="Wingdings 3" panose="05040102010807070707" pitchFamily="18" charset="2"/>
              </a:rPr>
              <a:t>↓</a:t>
            </a:r>
            <a:r>
              <a:rPr lang="en-US" altLang="en-US" sz="1800" dirty="0">
                <a:sym typeface="Wingdings 3" panose="05040102010807070707" pitchFamily="18" charset="2"/>
              </a:rPr>
              <a:t> → the MCP </a:t>
            </a:r>
            <a:r>
              <a:rPr lang="en-US" altLang="en-US" sz="1800" dirty="0">
                <a:cs typeface="Calibri"/>
                <a:sym typeface="Wingdings 3" panose="05040102010807070707" pitchFamily="18" charset="2"/>
              </a:rPr>
              <a:t>↓</a:t>
            </a:r>
            <a:r>
              <a:rPr lang="en-US" altLang="en-US" sz="1800" dirty="0">
                <a:sym typeface="Wingdings 3" panose="05040102010807070707" pitchFamily="18" charset="2"/>
              </a:rPr>
              <a:t> → </a:t>
            </a:r>
            <a:r>
              <a:rPr lang="en-US" altLang="en-US" sz="1800" dirty="0">
                <a:cs typeface="Calibri"/>
                <a:sym typeface="Wingdings 3" panose="05040102010807070707" pitchFamily="18" charset="2"/>
              </a:rPr>
              <a:t>↓</a:t>
            </a:r>
            <a:r>
              <a:rPr lang="en-US" altLang="en-US" sz="1800" dirty="0">
                <a:sym typeface="Wingdings 3" panose="05040102010807070707" pitchFamily="18" charset="2"/>
              </a:rPr>
              <a:t> VR</a:t>
            </a:r>
            <a:r>
              <a:rPr lang="en-US" altLang="en-US" sz="1800" dirty="0">
                <a:solidFill>
                  <a:srgbClr val="464653"/>
                </a:solidFill>
                <a:sym typeface="Wingdings 3" panose="05040102010807070707" pitchFamily="18" charset="2"/>
              </a:rPr>
              <a:t>.</a:t>
            </a:r>
          </a:p>
          <a:p>
            <a:pPr lvl="2" algn="just">
              <a:defRPr/>
            </a:pPr>
            <a:endParaRPr lang="en-US" altLang="en-US" sz="1800" dirty="0">
              <a:solidFill>
                <a:srgbClr val="464653"/>
              </a:solidFill>
              <a:sym typeface="Wingdings 3" panose="05040102010807070707" pitchFamily="18" charset="2"/>
            </a:endParaRPr>
          </a:p>
          <a:p>
            <a:pPr marL="1358798" lvl="2" indent="-342900" algn="just">
              <a:buFont typeface="Arial" panose="020B0604020202020204" pitchFamily="34" charset="0"/>
              <a:buChar char="•"/>
              <a:defRPr/>
            </a:pPr>
            <a:r>
              <a:rPr lang="en-US" altLang="en-US" sz="1400" dirty="0">
                <a:solidFill>
                  <a:srgbClr val="DDE9EC">
                    <a:lumMod val="50000"/>
                  </a:srgbClr>
                </a:solidFill>
                <a:sym typeface="Wingdings 3" panose="05040102010807070707" pitchFamily="18" charset="2"/>
              </a:rPr>
              <a:t>Factors increasing blood volume:</a:t>
            </a:r>
          </a:p>
          <a:p>
            <a:pPr lvl="2" algn="just">
              <a:defRPr/>
            </a:pPr>
            <a:r>
              <a:rPr lang="en-US" altLang="en-US" sz="1400" dirty="0">
                <a:solidFill>
                  <a:srgbClr val="DDE9EC">
                    <a:lumMod val="50000"/>
                  </a:srgbClr>
                </a:solidFill>
                <a:sym typeface="Wingdings 3" panose="05040102010807070707" pitchFamily="18" charset="2"/>
              </a:rPr>
              <a:t>-Decreased urine volume (water retention).</a:t>
            </a:r>
          </a:p>
          <a:p>
            <a:pPr lvl="2" algn="just">
              <a:defRPr/>
            </a:pPr>
            <a:r>
              <a:rPr lang="en-US" altLang="en-US" sz="1400" dirty="0">
                <a:solidFill>
                  <a:srgbClr val="DDE9EC">
                    <a:lumMod val="50000"/>
                  </a:srgbClr>
                </a:solidFill>
                <a:sym typeface="Wingdings 3" panose="05040102010807070707" pitchFamily="18" charset="2"/>
              </a:rPr>
              <a:t>-Oral or IV hydration.</a:t>
            </a:r>
          </a:p>
          <a:p>
            <a:pPr lvl="2" algn="just">
              <a:defRPr/>
            </a:pPr>
            <a:endParaRPr lang="en-US" altLang="en-US" sz="1400" dirty="0">
              <a:solidFill>
                <a:srgbClr val="DDE9EC">
                  <a:lumMod val="50000"/>
                </a:srgbClr>
              </a:solidFill>
              <a:sym typeface="Wingdings 3" panose="05040102010807070707" pitchFamily="18" charset="2"/>
            </a:endParaRPr>
          </a:p>
          <a:p>
            <a:pPr marL="1358798" lvl="2" indent="-342900" algn="just">
              <a:buFont typeface="Arial" panose="020B0604020202020204" pitchFamily="34" charset="0"/>
              <a:buChar char="•"/>
              <a:defRPr/>
            </a:pPr>
            <a:r>
              <a:rPr lang="en-US" altLang="en-US" sz="1400" dirty="0">
                <a:solidFill>
                  <a:srgbClr val="DDE9EC">
                    <a:lumMod val="50000"/>
                  </a:srgbClr>
                </a:solidFill>
                <a:sym typeface="Wingdings 3" panose="05040102010807070707" pitchFamily="18" charset="2"/>
              </a:rPr>
              <a:t>Factors decreasing blood volume:</a:t>
            </a:r>
          </a:p>
          <a:p>
            <a:pPr lvl="2" algn="just">
              <a:defRPr/>
            </a:pPr>
            <a:r>
              <a:rPr lang="en-US" altLang="en-US" sz="1400" dirty="0">
                <a:solidFill>
                  <a:srgbClr val="DDE9EC">
                    <a:lumMod val="50000"/>
                  </a:srgbClr>
                </a:solidFill>
                <a:sym typeface="Wingdings 3" panose="05040102010807070707" pitchFamily="18" charset="2"/>
              </a:rPr>
              <a:t>-Dehydration.</a:t>
            </a:r>
          </a:p>
          <a:p>
            <a:pPr lvl="2" algn="just">
              <a:defRPr/>
            </a:pPr>
            <a:r>
              <a:rPr lang="en-US" altLang="en-US" sz="1400" dirty="0">
                <a:solidFill>
                  <a:srgbClr val="DDE9EC">
                    <a:lumMod val="50000"/>
                  </a:srgbClr>
                </a:solidFill>
                <a:sym typeface="Wingdings 3" panose="05040102010807070707" pitchFamily="18" charset="2"/>
              </a:rPr>
              <a:t>-Diuretics.</a:t>
            </a:r>
          </a:p>
          <a:p>
            <a:pPr lvl="2" algn="just">
              <a:defRPr/>
            </a:pPr>
            <a:r>
              <a:rPr lang="en-US" altLang="en-US" sz="1400" dirty="0">
                <a:solidFill>
                  <a:srgbClr val="DDE9EC">
                    <a:lumMod val="50000"/>
                  </a:srgbClr>
                </a:solidFill>
                <a:sym typeface="Wingdings 3" panose="05040102010807070707" pitchFamily="18" charset="2"/>
              </a:rPr>
              <a:t>-Increased urine volume.</a:t>
            </a:r>
          </a:p>
          <a:p>
            <a:pPr lvl="2" algn="just">
              <a:defRPr/>
            </a:pPr>
            <a:r>
              <a:rPr lang="en-US" altLang="en-US" sz="1400" dirty="0">
                <a:solidFill>
                  <a:srgbClr val="DDE9EC">
                    <a:lumMod val="50000"/>
                  </a:srgbClr>
                </a:solidFill>
                <a:sym typeface="Wingdings 3" panose="05040102010807070707" pitchFamily="18" charset="2"/>
              </a:rPr>
              <a:t>-Increase in tissue fluid volume in pathological conditions e.g. Edema. </a:t>
            </a:r>
          </a:p>
          <a:p>
            <a:pPr lvl="2" algn="just">
              <a:defRPr/>
            </a:pPr>
            <a:endParaRPr lang="en-US" altLang="en-US" sz="1600" dirty="0">
              <a:solidFill>
                <a:srgbClr val="DDE9EC">
                  <a:lumMod val="50000"/>
                </a:srgbClr>
              </a:solidFill>
              <a:sym typeface="Wingdings 3" panose="05040102010807070707" pitchFamily="18" charset="2"/>
            </a:endParaRPr>
          </a:p>
          <a:p>
            <a:pPr algn="just"/>
            <a:endParaRPr lang="ar-SA" sz="1800" dirty="0"/>
          </a:p>
        </p:txBody>
      </p:sp>
      <p:sp>
        <p:nvSpPr>
          <p:cNvPr id="12" name="TextBox 12"/>
          <p:cNvSpPr txBox="1"/>
          <p:nvPr/>
        </p:nvSpPr>
        <p:spPr>
          <a:xfrm>
            <a:off x="9740553" y="-2414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02115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37568" y="1192184"/>
            <a:ext cx="5541836" cy="2740872"/>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7092" y="1192184"/>
            <a:ext cx="5313304" cy="5078302"/>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p:txBody>
          <a:bodyPr>
            <a:normAutofit/>
          </a:bodyPr>
          <a:lstStyle/>
          <a:p>
            <a:r>
              <a:rPr lang="en-US" sz="3200" dirty="0"/>
              <a:t>Cont.</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عنصر نائب للمحتوى 3"/>
          <p:cNvSpPr>
            <a:spLocks noGrp="1"/>
          </p:cNvSpPr>
          <p:nvPr>
            <p:ph sz="quarter" idx="1"/>
          </p:nvPr>
        </p:nvSpPr>
        <p:spPr>
          <a:xfrm>
            <a:off x="769302" y="1279133"/>
            <a:ext cx="5030159" cy="4937760"/>
          </a:xfrm>
        </p:spPr>
        <p:txBody>
          <a:bodyPr>
            <a:normAutofit fontScale="85000" lnSpcReduction="20000"/>
          </a:bodyPr>
          <a:lstStyle/>
          <a:p>
            <a:pPr marL="0" indent="0" algn="just" defTabSz="1015898">
              <a:lnSpc>
                <a:spcPct val="120000"/>
              </a:lnSpc>
              <a:spcBef>
                <a:spcPts val="0"/>
              </a:spcBef>
              <a:buClrTx/>
              <a:buSzTx/>
              <a:buNone/>
              <a:defRPr/>
            </a:pPr>
            <a:r>
              <a:rPr lang="en-US" altLang="en-US" sz="2600" b="1" dirty="0">
                <a:solidFill>
                  <a:srgbClr val="464653"/>
                </a:solidFill>
                <a:latin typeface="Gill Sans MT"/>
              </a:rPr>
              <a:t>3. </a:t>
            </a:r>
            <a:r>
              <a:rPr lang="en-US" altLang="en-US" sz="3300" dirty="0">
                <a:solidFill>
                  <a:schemeClr val="tx2"/>
                </a:solidFill>
                <a:latin typeface="+mj-lt"/>
                <a:ea typeface="+mj-ea"/>
                <a:cs typeface="+mj-cs"/>
              </a:rPr>
              <a:t>Sympathetic Activity</a:t>
            </a:r>
          </a:p>
          <a:p>
            <a:pPr marL="0" indent="0" algn="just">
              <a:buNone/>
            </a:pPr>
            <a:endParaRPr lang="en-US" altLang="en-US" sz="2300" dirty="0">
              <a:solidFill>
                <a:schemeClr val="tx2"/>
              </a:solidFill>
            </a:endParaRPr>
          </a:p>
          <a:p>
            <a:pPr algn="just"/>
            <a:r>
              <a:rPr lang="en-US" altLang="en-US" sz="2300" dirty="0"/>
              <a:t>Venous smooth muscle is profusely supplied with sympathetic nerve fibers.</a:t>
            </a:r>
          </a:p>
          <a:p>
            <a:pPr lvl="1" algn="just">
              <a:buFont typeface="Arial" panose="020B0604020202020204" pitchFamily="34" charset="0"/>
              <a:buChar char="•"/>
            </a:pPr>
            <a:r>
              <a:rPr lang="en-US" altLang="en-US" sz="2300" dirty="0">
                <a:solidFill>
                  <a:schemeClr val="tx1"/>
                </a:solidFill>
              </a:rPr>
              <a:t> Sympathetic stimulation</a:t>
            </a:r>
            <a:r>
              <a:rPr lang="en-US" altLang="en-US" sz="2300" dirty="0">
                <a:solidFill>
                  <a:schemeClr val="tx1"/>
                </a:solidFill>
                <a:sym typeface="Wingdings 3" panose="05040102010807070707" pitchFamily="18" charset="2"/>
              </a:rPr>
              <a:t> → venous vasoconstriction → modest  in mean systemic filling pressure (MCP) →  VR.</a:t>
            </a:r>
          </a:p>
          <a:p>
            <a:pPr lvl="1" algn="just">
              <a:buFont typeface="Arial" panose="020B0604020202020204" pitchFamily="34" charset="0"/>
              <a:buChar char="•"/>
            </a:pPr>
            <a:r>
              <a:rPr lang="en-US" altLang="en-US" sz="2300" dirty="0">
                <a:solidFill>
                  <a:schemeClr val="tx1"/>
                </a:solidFill>
              </a:rPr>
              <a:t> Sympathetic stimulation</a:t>
            </a:r>
            <a:r>
              <a:rPr lang="en-US" altLang="en-US" sz="2300" dirty="0">
                <a:solidFill>
                  <a:schemeClr val="tx1"/>
                </a:solidFill>
                <a:sym typeface="Wingdings 3" panose="05040102010807070707" pitchFamily="18" charset="2"/>
              </a:rPr>
              <a:t> → ↓ venous capacity →  VR.</a:t>
            </a:r>
          </a:p>
          <a:p>
            <a:pPr algn="just"/>
            <a:endParaRPr lang="en-US" altLang="en-US" sz="2300" dirty="0">
              <a:solidFill>
                <a:schemeClr val="tx2"/>
              </a:solidFill>
              <a:sym typeface="Wingdings 3" panose="05040102010807070707" pitchFamily="18" charset="2"/>
            </a:endParaRPr>
          </a:p>
          <a:p>
            <a:pPr marL="0" indent="0" algn="just">
              <a:buNone/>
            </a:pPr>
            <a:r>
              <a:rPr lang="en-US" altLang="en-US" sz="2300" u="sng" dirty="0">
                <a:sym typeface="Wingdings 3" panose="05040102010807070707" pitchFamily="18" charset="2"/>
              </a:rPr>
              <a:t>What is the effect of venoconstriction on the resistance to flow?</a:t>
            </a:r>
          </a:p>
          <a:p>
            <a:pPr marL="0" indent="0" algn="just">
              <a:buNone/>
            </a:pPr>
            <a:r>
              <a:rPr lang="en-US" altLang="en-US" sz="2300" dirty="0">
                <a:sym typeface="Wingdings 3" panose="05040102010807070707" pitchFamily="18" charset="2"/>
              </a:rPr>
              <a:t>The veins normally have such a large diameter that the moderate vasoconstriction accompanying sympathetic stimulation has little effect on resistance to flow. </a:t>
            </a:r>
            <a:endParaRPr lang="en-US" altLang="en-US" sz="2300" dirty="0"/>
          </a:p>
          <a:p>
            <a:pPr algn="just"/>
            <a:endParaRPr lang="ar-SA" dirty="0">
              <a:solidFill>
                <a:schemeClr val="tx2"/>
              </a:solidFill>
            </a:endParaRPr>
          </a:p>
        </p:txBody>
      </p:sp>
      <p:sp>
        <p:nvSpPr>
          <p:cNvPr id="5" name="مربع نص 4"/>
          <p:cNvSpPr txBox="1"/>
          <p:nvPr/>
        </p:nvSpPr>
        <p:spPr>
          <a:xfrm>
            <a:off x="6166420" y="1196752"/>
            <a:ext cx="5412983" cy="2831544"/>
          </a:xfrm>
          <a:prstGeom prst="rect">
            <a:avLst/>
          </a:prstGeom>
          <a:noFill/>
        </p:spPr>
        <p:txBody>
          <a:bodyPr wrap="square" rtlCol="1">
            <a:spAutoFit/>
          </a:bodyPr>
          <a:lstStyle/>
          <a:p>
            <a:pPr marR="0" lvl="0" algn="just" fontAlgn="auto">
              <a:spcAft>
                <a:spcPts val="0"/>
              </a:spcAft>
              <a:tabLst/>
              <a:defRPr/>
            </a:pPr>
            <a:r>
              <a:rPr kumimoji="0" lang="en-US" altLang="en-US" b="1" i="0" u="none" strike="noStrike" kern="1200" cap="none" spc="0" normalizeH="0" baseline="0" noProof="0" dirty="0">
                <a:ln>
                  <a:noFill/>
                </a:ln>
                <a:solidFill>
                  <a:srgbClr val="464653"/>
                </a:solidFill>
                <a:effectLst/>
                <a:uLnTx/>
                <a:uFillTx/>
                <a:latin typeface="Gill Sans MT"/>
                <a:ea typeface="+mn-ea"/>
              </a:rPr>
              <a:t>4. </a:t>
            </a:r>
            <a:r>
              <a:rPr lang="en-US" altLang="en-US" sz="2800" dirty="0">
                <a:solidFill>
                  <a:schemeClr val="tx2"/>
                </a:solidFill>
                <a:latin typeface="+mj-lt"/>
                <a:ea typeface="+mj-ea"/>
                <a:cs typeface="+mj-cs"/>
              </a:rPr>
              <a:t>Skeletal Muscle Activity</a:t>
            </a:r>
          </a:p>
          <a:p>
            <a:pPr marL="0" marR="0" lvl="0" indent="0" algn="just" defTabSz="1015898" rtl="0" eaLnBrk="1" fontAlgn="auto" latinLnBrk="0" hangingPunct="1">
              <a:lnSpc>
                <a:spcPct val="100000"/>
              </a:lnSpc>
              <a:spcBef>
                <a:spcPts val="0"/>
              </a:spcBef>
              <a:spcAft>
                <a:spcPts val="0"/>
              </a:spcAft>
              <a:buClrTx/>
              <a:buSzTx/>
              <a:buFontTx/>
              <a:buNone/>
              <a:tabLst/>
              <a:defRPr/>
            </a:pPr>
            <a:endParaRPr kumimoji="0" lang="en-US" altLang="en-US" b="0" i="0" u="none" strike="noStrike" kern="1200" cap="none" spc="0" normalizeH="0" baseline="0" noProof="0" dirty="0">
              <a:ln>
                <a:noFill/>
              </a:ln>
              <a:solidFill>
                <a:srgbClr val="464653"/>
              </a:solidFill>
              <a:effectLst/>
              <a:uLnTx/>
              <a:uFillTx/>
              <a:latin typeface="Gill Sans MT"/>
              <a:ea typeface="+mn-ea"/>
            </a:endParaRPr>
          </a:p>
          <a:p>
            <a:pPr marL="342900" marR="0" lvl="0" indent="-342900" algn="just" defTabSz="101589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srgbClr val="464653"/>
                </a:solidFill>
                <a:effectLst/>
                <a:uLnTx/>
                <a:uFillTx/>
                <a:latin typeface="Gill Sans MT"/>
                <a:ea typeface="+mn-ea"/>
              </a:rPr>
              <a:t> </a:t>
            </a:r>
            <a:r>
              <a:rPr kumimoji="0" lang="en-US" altLang="en-US" sz="1800" b="0" i="0" u="none" strike="noStrike" kern="1200" cap="none" spc="0" normalizeH="0" baseline="0" noProof="0" dirty="0">
                <a:ln>
                  <a:noFill/>
                </a:ln>
                <a:effectLst/>
                <a:uLnTx/>
                <a:uFillTx/>
                <a:latin typeface="Gill Sans MT"/>
                <a:ea typeface="+mn-ea"/>
              </a:rPr>
              <a:t>Skeletal muscle contraction</a:t>
            </a:r>
            <a:r>
              <a:rPr kumimoji="0" lang="en-US" altLang="en-US" sz="1800" b="0" i="0" u="none" strike="noStrike" kern="1200" cap="none" spc="0" normalizeH="0" baseline="0" noProof="0" dirty="0">
                <a:ln>
                  <a:noFill/>
                </a:ln>
                <a:effectLst/>
                <a:uLnTx/>
                <a:uFillTx/>
                <a:latin typeface="Gill Sans MT"/>
                <a:ea typeface="+mn-ea"/>
                <a:sym typeface="Wingdings 3" panose="05040102010807070707" pitchFamily="18" charset="2"/>
              </a:rPr>
              <a:t> → external venous compression → ↓ venous capacity →  VR (This is known as skeletal muscle pump).</a:t>
            </a:r>
          </a:p>
          <a:p>
            <a:pPr marL="342900" marR="0" lvl="0" indent="-342900" algn="just" defTabSz="10158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effectLst/>
              <a:uLnTx/>
              <a:uFillTx/>
              <a:latin typeface="Gill Sans MT"/>
              <a:ea typeface="+mn-ea"/>
              <a:sym typeface="Wingdings 3" panose="05040102010807070707" pitchFamily="18" charset="2"/>
            </a:endParaRPr>
          </a:p>
          <a:p>
            <a:pPr marL="342900" marR="0" lvl="0" indent="-342900" algn="just" defTabSz="101589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effectLst/>
                <a:uLnTx/>
                <a:uFillTx/>
                <a:latin typeface="Gill Sans MT"/>
                <a:ea typeface="+mn-ea"/>
                <a:sym typeface="Wingdings 3" panose="05040102010807070707" pitchFamily="18" charset="2"/>
              </a:rPr>
              <a:t> Skeletal muscle activity also counter the effects of gravity on the venous system. </a:t>
            </a:r>
            <a:endParaRPr kumimoji="0" lang="en-US" altLang="en-US" sz="1800" b="0" i="0" u="none" strike="noStrike" kern="1200" cap="none" spc="0" normalizeH="0" baseline="0" noProof="0" dirty="0">
              <a:ln>
                <a:noFill/>
              </a:ln>
              <a:effectLst/>
              <a:uLnTx/>
              <a:uFillTx/>
              <a:latin typeface="Gill Sans MT"/>
              <a:ea typeface="+mn-ea"/>
            </a:endParaRPr>
          </a:p>
          <a:p>
            <a:pPr marL="0" marR="0" lvl="0" indent="0" algn="just" defTabSz="1015898" rtl="0" eaLnBrk="1" fontAlgn="auto" latinLnBrk="0" hangingPunct="1">
              <a:lnSpc>
                <a:spcPct val="100000"/>
              </a:lnSpc>
              <a:spcBef>
                <a:spcPts val="0"/>
              </a:spcBef>
              <a:spcAft>
                <a:spcPts val="0"/>
              </a:spcAft>
              <a:buClrTx/>
              <a:buSzTx/>
              <a:buFontTx/>
              <a:buNone/>
              <a:tabLst/>
              <a:defRPr/>
            </a:pPr>
            <a:endParaRPr kumimoji="0" lang="ar-SA" b="0" i="0" u="none" strike="noStrike" kern="1200" cap="none" spc="0" normalizeH="0" baseline="0" noProof="0" dirty="0">
              <a:ln>
                <a:noFill/>
              </a:ln>
              <a:solidFill>
                <a:srgbClr val="464653"/>
              </a:solidFill>
              <a:effectLst/>
              <a:uLnTx/>
              <a:uFillTx/>
              <a:latin typeface="Gill Sans MT"/>
              <a:ea typeface="+mn-ea"/>
              <a:cs typeface="Arial" panose="020B0604020202020204" pitchFamily="34" charset="0"/>
            </a:endParaRPr>
          </a:p>
        </p:txBody>
      </p:sp>
      <p:sp>
        <p:nvSpPr>
          <p:cNvPr id="11" name="TextBox 12"/>
          <p:cNvSpPr txBox="1"/>
          <p:nvPr/>
        </p:nvSpPr>
        <p:spPr>
          <a:xfrm>
            <a:off x="9740553" y="-2608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0" name="Rectangle 9"/>
          <p:cNvSpPr/>
          <p:nvPr/>
        </p:nvSpPr>
        <p:spPr>
          <a:xfrm>
            <a:off x="6037566" y="4059074"/>
            <a:ext cx="5541837" cy="2211412"/>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ربع نص 4"/>
          <p:cNvSpPr txBox="1"/>
          <p:nvPr/>
        </p:nvSpPr>
        <p:spPr>
          <a:xfrm>
            <a:off x="6045727" y="4074726"/>
            <a:ext cx="5533676" cy="2062103"/>
          </a:xfrm>
          <a:prstGeom prst="rect">
            <a:avLst/>
          </a:prstGeom>
          <a:noFill/>
        </p:spPr>
        <p:txBody>
          <a:bodyPr wrap="square" rtlCol="1">
            <a:spAutoFit/>
          </a:bodyPr>
          <a:lstStyle/>
          <a:p>
            <a:pPr marL="0" marR="0" lvl="0" indent="0" algn="just" defTabSz="1015898" rtl="0" eaLnBrk="1" fontAlgn="auto" latinLnBrk="0" hangingPunct="1">
              <a:lnSpc>
                <a:spcPct val="100000"/>
              </a:lnSpc>
              <a:spcBef>
                <a:spcPts val="0"/>
              </a:spcBef>
              <a:spcAft>
                <a:spcPts val="0"/>
              </a:spcAft>
              <a:buClrTx/>
              <a:buSzTx/>
              <a:buFontTx/>
              <a:buNone/>
              <a:tabLst/>
              <a:defRPr/>
            </a:pPr>
            <a:r>
              <a:rPr lang="en-US" b="1" dirty="0">
                <a:solidFill>
                  <a:srgbClr val="464653"/>
                </a:solidFill>
                <a:latin typeface="Gill Sans MT"/>
              </a:rPr>
              <a:t>5. </a:t>
            </a:r>
            <a:r>
              <a:rPr lang="en-US" b="1" dirty="0">
                <a:solidFill>
                  <a:srgbClr val="DDE9EC">
                    <a:lumMod val="50000"/>
                  </a:srgbClr>
                </a:solidFill>
                <a:latin typeface="Gill Sans MT"/>
              </a:rPr>
              <a:t>Respiratory Activity </a:t>
            </a:r>
          </a:p>
          <a:p>
            <a:pPr marL="0" marR="0" lvl="0" indent="0" algn="just" defTabSz="1015898"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464653"/>
              </a:solidFill>
              <a:effectLst/>
              <a:uLnTx/>
              <a:uFillTx/>
              <a:latin typeface="Gill Sans MT"/>
              <a:ea typeface="+mn-ea"/>
              <a:cs typeface="Arial" panose="020B0604020202020204" pitchFamily="34" charset="0"/>
            </a:endParaRPr>
          </a:p>
          <a:p>
            <a:pPr marL="342900" marR="0" lvl="0" indent="-342900" algn="just" defTabSz="1015898" rtl="0" eaLnBrk="1" fontAlgn="auto" latinLnBrk="0" hangingPunct="1">
              <a:lnSpc>
                <a:spcPct val="100000"/>
              </a:lnSpc>
              <a:spcBef>
                <a:spcPts val="0"/>
              </a:spcBef>
              <a:spcAft>
                <a:spcPts val="0"/>
              </a:spcAft>
              <a:buClrTx/>
              <a:buSzTx/>
              <a:buFont typeface="Arial" pitchFamily="34" charset="0"/>
              <a:buChar char="•"/>
              <a:tabLst/>
              <a:defRPr/>
            </a:pPr>
            <a:r>
              <a:rPr lang="en-US" sz="1600" dirty="0">
                <a:solidFill>
                  <a:srgbClr val="DDE9EC">
                    <a:lumMod val="50000"/>
                  </a:srgbClr>
                </a:solidFill>
              </a:rPr>
              <a:t>During inspiration there will be a decrease of pressure inside the thorax, it will be negative. Which will pull up the blood back to the heart. Thus increasing the venous return.</a:t>
            </a:r>
          </a:p>
          <a:p>
            <a:pPr marL="342900" lvl="0" indent="-342900" algn="just">
              <a:buFont typeface="Arial" pitchFamily="34" charset="0"/>
              <a:buChar char="•"/>
              <a:defRPr/>
            </a:pPr>
            <a:r>
              <a:rPr lang="en-US" sz="1600" dirty="0">
                <a:solidFill>
                  <a:srgbClr val="DDE9EC">
                    <a:lumMod val="50000"/>
                  </a:srgbClr>
                </a:solidFill>
              </a:rPr>
              <a:t>Valsalva maneuver is forceful expiration against a closed epiglottis and nostrils, it will make the pressure positive inside the chest, which will decrease the venous return..-&gt;</a:t>
            </a:r>
            <a:endParaRPr lang="ar-SA" sz="1200" dirty="0">
              <a:solidFill>
                <a:srgbClr val="DDE9EC">
                  <a:lumMod val="50000"/>
                </a:srgbClr>
              </a:solidFill>
            </a:endParaRPr>
          </a:p>
        </p:txBody>
      </p:sp>
    </p:spTree>
    <p:extLst>
      <p:ext uri="{BB962C8B-B14F-4D97-AF65-F5344CB8AC3E}">
        <p14:creationId xmlns:p14="http://schemas.microsoft.com/office/powerpoint/2010/main" val="305141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1804" y="1219200"/>
            <a:ext cx="5313304" cy="4934715"/>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a:t>Cont. </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12</a:t>
            </a:fld>
            <a:endParaRPr lang="en-US" dirty="0"/>
          </a:p>
        </p:txBody>
      </p:sp>
      <p:sp>
        <p:nvSpPr>
          <p:cNvPr id="4" name="Content Placeholder 3"/>
          <p:cNvSpPr>
            <a:spLocks noGrp="1"/>
          </p:cNvSpPr>
          <p:nvPr>
            <p:ph sz="quarter" idx="1"/>
          </p:nvPr>
        </p:nvSpPr>
        <p:spPr>
          <a:xfrm>
            <a:off x="731252" y="1219200"/>
            <a:ext cx="5118260" cy="4934715"/>
          </a:xfrm>
        </p:spPr>
        <p:txBody>
          <a:bodyPr>
            <a:normAutofit/>
          </a:bodyPr>
          <a:lstStyle/>
          <a:p>
            <a:pPr marL="0" indent="0">
              <a:buNone/>
            </a:pPr>
            <a:r>
              <a:rPr lang="en-US" sz="1600" b="1" dirty="0"/>
              <a:t>5</a:t>
            </a:r>
            <a:r>
              <a:rPr lang="en-US" sz="2000" b="1" dirty="0"/>
              <a:t>. </a:t>
            </a:r>
            <a:r>
              <a:rPr lang="en-US" sz="2000" dirty="0">
                <a:solidFill>
                  <a:schemeClr val="tx2"/>
                </a:solidFill>
                <a:latin typeface="+mj-lt"/>
                <a:ea typeface="+mj-ea"/>
                <a:cs typeface="+mj-cs"/>
              </a:rPr>
              <a:t>Respiratory Activity (Respiratory Pump: Thoracic Pump)</a:t>
            </a:r>
          </a:p>
          <a:p>
            <a:pPr>
              <a:buFont typeface="Arial" panose="020B0604020202020204" pitchFamily="34" charset="0"/>
              <a:buChar char="•"/>
            </a:pPr>
            <a:r>
              <a:rPr lang="en-US" sz="1600" dirty="0"/>
              <a:t>As the venous system returns blood to the heart from the lower regions of the body , it travels through the chest cavity . The pressure in the chest cavity is 5 mm Hg less than atmospheric pressure. </a:t>
            </a:r>
          </a:p>
          <a:p>
            <a:pPr>
              <a:buFont typeface="Arial" panose="020B0604020202020204" pitchFamily="34" charset="0"/>
              <a:buChar char="•"/>
            </a:pPr>
            <a:endParaRPr lang="en-US" sz="1000" dirty="0"/>
          </a:p>
          <a:p>
            <a:pPr>
              <a:buFont typeface="Arial" panose="020B0604020202020204" pitchFamily="34" charset="0"/>
              <a:buChar char="•"/>
            </a:pPr>
            <a:r>
              <a:rPr lang="en-US" sz="1600" dirty="0"/>
              <a:t>The venous system in the limbs and abdomen is subjected to normal atmospheric pressure.</a:t>
            </a:r>
          </a:p>
          <a:p>
            <a:pPr>
              <a:buFont typeface="Arial" panose="020B0604020202020204" pitchFamily="34" charset="0"/>
              <a:buChar char="•"/>
            </a:pPr>
            <a:r>
              <a:rPr lang="en-US" sz="1600" dirty="0"/>
              <a:t>Thus , an externally applied pressure gradient exists between the lower veins and the chest veins , promoting venous return. </a:t>
            </a:r>
            <a:endParaRPr lang="ar-SA" sz="1600" dirty="0"/>
          </a:p>
        </p:txBody>
      </p:sp>
      <p:sp>
        <p:nvSpPr>
          <p:cNvPr id="5" name="Content Placeholder 4"/>
          <p:cNvSpPr>
            <a:spLocks noGrp="1"/>
          </p:cNvSpPr>
          <p:nvPr>
            <p:ph sz="quarter" idx="2"/>
          </p:nvPr>
        </p:nvSpPr>
        <p:spPr>
          <a:xfrm>
            <a:off x="690241" y="4730545"/>
            <a:ext cx="5174724" cy="1434759"/>
          </a:xfrm>
        </p:spPr>
        <p:txBody>
          <a:bodyPr>
            <a:normAutofit/>
          </a:bodyPr>
          <a:lstStyle/>
          <a:p>
            <a:pPr marL="0" indent="0" algn="just">
              <a:buNone/>
            </a:pPr>
            <a:r>
              <a:rPr lang="en-US" sz="1600" dirty="0"/>
              <a:t>What is the effect of  Valsalva maneuver on venous return ?</a:t>
            </a:r>
          </a:p>
          <a:p>
            <a:pPr marL="0" indent="0" algn="just">
              <a:buNone/>
            </a:pPr>
            <a:r>
              <a:rPr lang="en-US" sz="1600" dirty="0"/>
              <a:t>Return of systemic blood to the heart is impeded by the pressure inside the chest. The output of </a:t>
            </a:r>
          </a:p>
          <a:p>
            <a:pPr marL="0" indent="0" algn="just">
              <a:buNone/>
            </a:pPr>
            <a:r>
              <a:rPr lang="en-US" sz="1600" dirty="0"/>
              <a:t>the heart is reduced and stroke volume falls.</a:t>
            </a:r>
          </a:p>
          <a:p>
            <a:pPr marL="0" indent="0" algn="just">
              <a:buNone/>
            </a:pPr>
            <a:endParaRPr lang="ar-SA" sz="1600" dirty="0"/>
          </a:p>
        </p:txBody>
      </p:sp>
      <p:sp>
        <p:nvSpPr>
          <p:cNvPr id="9" name="TextBox 12"/>
          <p:cNvSpPr txBox="1"/>
          <p:nvPr/>
        </p:nvSpPr>
        <p:spPr>
          <a:xfrm>
            <a:off x="9740553" y="-2759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1" name="Rectangle 10"/>
          <p:cNvSpPr/>
          <p:nvPr/>
        </p:nvSpPr>
        <p:spPr>
          <a:xfrm>
            <a:off x="6008982" y="1226169"/>
            <a:ext cx="5535832" cy="4927746"/>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124122" y="2924944"/>
            <a:ext cx="3461948" cy="2907172"/>
          </a:xfrm>
          <a:prstGeom prst="rect">
            <a:avLst/>
          </a:prstGeom>
        </p:spPr>
      </p:pic>
      <p:sp>
        <p:nvSpPr>
          <p:cNvPr id="12" name="عنصر نائب للمحتوى 3"/>
          <p:cNvSpPr txBox="1">
            <a:spLocks/>
          </p:cNvSpPr>
          <p:nvPr/>
        </p:nvSpPr>
        <p:spPr>
          <a:xfrm>
            <a:off x="6052509" y="1258594"/>
            <a:ext cx="5348288" cy="4024104"/>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1015898">
              <a:buNone/>
              <a:defRPr/>
            </a:pPr>
            <a:r>
              <a:rPr lang="en-US" altLang="en-US" sz="1800" b="1" dirty="0">
                <a:solidFill>
                  <a:srgbClr val="464653"/>
                </a:solidFill>
              </a:rPr>
              <a:t>6. </a:t>
            </a:r>
            <a:r>
              <a:rPr lang="en-US" altLang="en-US" sz="2800" dirty="0">
                <a:solidFill>
                  <a:schemeClr val="tx2"/>
                </a:solidFill>
                <a:latin typeface="+mj-lt"/>
                <a:ea typeface="+mj-ea"/>
                <a:cs typeface="+mj-cs"/>
              </a:rPr>
              <a:t>Venous Valves</a:t>
            </a:r>
          </a:p>
          <a:p>
            <a:pPr marL="342900" indent="-342900" algn="just" defTabSz="1015898">
              <a:spcBef>
                <a:spcPts val="0"/>
              </a:spcBef>
              <a:buClrTx/>
              <a:buSzTx/>
              <a:buFont typeface="Arial" panose="020B0604020202020204" pitchFamily="34" charset="0"/>
              <a:buChar char="•"/>
              <a:defRPr/>
            </a:pPr>
            <a:r>
              <a:rPr lang="en-US" altLang="en-US" sz="1800" dirty="0"/>
              <a:t> </a:t>
            </a:r>
            <a:r>
              <a:rPr lang="en-US" altLang="en-US" sz="1600" dirty="0"/>
              <a:t>These valves permit blood to move forward towards the heart but prevent it from moving back toward the tissues.</a:t>
            </a:r>
            <a:endParaRPr lang="en-US" altLang="en-US" sz="1600" dirty="0">
              <a:sym typeface="Wingdings 3" panose="05040102010807070707" pitchFamily="18" charset="2"/>
            </a:endParaRPr>
          </a:p>
          <a:p>
            <a:pPr marL="342900" indent="-342900" algn="just" defTabSz="1015898">
              <a:spcBef>
                <a:spcPts val="0"/>
              </a:spcBef>
              <a:buClrTx/>
              <a:buSzTx/>
              <a:buFont typeface="Arial" panose="020B0604020202020204" pitchFamily="34" charset="0"/>
              <a:buChar char="•"/>
              <a:defRPr/>
            </a:pPr>
            <a:r>
              <a:rPr lang="en-US" altLang="en-US" sz="1600" dirty="0">
                <a:sym typeface="Wingdings 3" panose="05040102010807070707" pitchFamily="18" charset="2"/>
              </a:rPr>
              <a:t>These valves also play a role in counteracting the gravitational effects of the upright posture. </a:t>
            </a:r>
            <a:endParaRPr lang="en-US" altLang="en-US" sz="1600" dirty="0"/>
          </a:p>
          <a:p>
            <a:pPr marL="0" indent="0" algn="just" defTabSz="914400">
              <a:buFont typeface="Wingdings 3"/>
              <a:buNone/>
            </a:pPr>
            <a:endParaRPr lang="en-US" sz="20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2256" y="5432115"/>
            <a:ext cx="671095" cy="47981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116207" y="5432115"/>
            <a:ext cx="504056" cy="479812"/>
          </a:xfrm>
          <a:prstGeom prst="rect">
            <a:avLst/>
          </a:prstGeom>
        </p:spPr>
      </p:pic>
    </p:spTree>
    <p:extLst>
      <p:ext uri="{BB962C8B-B14F-4D97-AF65-F5344CB8AC3E}">
        <p14:creationId xmlns:p14="http://schemas.microsoft.com/office/powerpoint/2010/main" val="366193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4717" y="1269532"/>
            <a:ext cx="7677859" cy="4077304"/>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54717" y="5383693"/>
            <a:ext cx="10346946" cy="923330"/>
          </a:xfrm>
          <a:prstGeom prst="rect">
            <a:avLst/>
          </a:prstGeom>
        </p:spPr>
        <p:txBody>
          <a:bodyPr wrap="square">
            <a:spAutoFit/>
          </a:bodyPr>
          <a:lstStyle/>
          <a:p>
            <a:r>
              <a:rPr lang="en-US" sz="1800" dirty="0">
                <a:solidFill>
                  <a:schemeClr val="bg1">
                    <a:lumMod val="75000"/>
                  </a:schemeClr>
                </a:solidFill>
              </a:rPr>
              <a:t>Note: if someone standing for a long time (one hour) loses consciousness after half an hour, it is due to:</a:t>
            </a:r>
          </a:p>
          <a:p>
            <a:r>
              <a:rPr lang="en-US" sz="1800" dirty="0">
                <a:solidFill>
                  <a:schemeClr val="bg1">
                    <a:lumMod val="75000"/>
                  </a:schemeClr>
                </a:solidFill>
              </a:rPr>
              <a:t>Stagnant blood in the veins because of gravity           venous return            cardiac output            blood flow to brain           loss of consciousness.     Management: moving legs up to move blood.</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13</a:t>
            </a:fld>
            <a:endParaRPr lang="en-US" dirty="0"/>
          </a:p>
        </p:txBody>
      </p:sp>
      <p:sp>
        <p:nvSpPr>
          <p:cNvPr id="6" name="Title 1"/>
          <p:cNvSpPr>
            <a:spLocks noGrp="1"/>
          </p:cNvSpPr>
          <p:nvPr>
            <p:ph type="title"/>
          </p:nvPr>
        </p:nvSpPr>
        <p:spPr/>
        <p:txBody>
          <a:bodyPr>
            <a:normAutofit/>
          </a:bodyPr>
          <a:lstStyle/>
          <a:p>
            <a:r>
              <a:rPr lang="en-US" sz="3200" dirty="0"/>
              <a:t>Cont.</a:t>
            </a:r>
            <a:endParaRPr lang="ar-SA" sz="3200" dirty="0"/>
          </a:p>
        </p:txBody>
      </p:sp>
      <p:sp>
        <p:nvSpPr>
          <p:cNvPr id="7" name="Content Placeholder 3"/>
          <p:cNvSpPr>
            <a:spLocks noGrp="1"/>
          </p:cNvSpPr>
          <p:nvPr>
            <p:ph sz="quarter" idx="1"/>
          </p:nvPr>
        </p:nvSpPr>
        <p:spPr>
          <a:xfrm>
            <a:off x="609439" y="1229184"/>
            <a:ext cx="7568413" cy="4117652"/>
          </a:xfrm>
        </p:spPr>
        <p:txBody>
          <a:bodyPr>
            <a:normAutofit fontScale="92500" lnSpcReduction="10000"/>
          </a:bodyPr>
          <a:lstStyle/>
          <a:p>
            <a:pPr marL="0" indent="0">
              <a:buNone/>
            </a:pPr>
            <a:endParaRPr lang="en-US" sz="1400" b="1" dirty="0"/>
          </a:p>
          <a:p>
            <a:pPr marL="0" indent="0">
              <a:buNone/>
            </a:pPr>
            <a:r>
              <a:rPr lang="en-US" sz="2000" b="1" dirty="0"/>
              <a:t>7- </a:t>
            </a:r>
            <a:r>
              <a:rPr lang="en-US" sz="2800" dirty="0">
                <a:solidFill>
                  <a:schemeClr val="tx2"/>
                </a:solidFill>
                <a:latin typeface="+mj-lt"/>
                <a:ea typeface="+mj-ea"/>
                <a:cs typeface="+mj-cs"/>
              </a:rPr>
              <a:t>Effect of gravity on venous return</a:t>
            </a:r>
          </a:p>
          <a:p>
            <a:pPr>
              <a:lnSpc>
                <a:spcPct val="120000"/>
              </a:lnSpc>
              <a:buFont typeface="Wingdings" panose="05000000000000000000" pitchFamily="2" charset="2"/>
              <a:buChar char="q"/>
            </a:pPr>
            <a:r>
              <a:rPr lang="en-US" sz="1600" dirty="0"/>
              <a:t>Venous compliance is high and veins readily expand with blood. Thus , upon standing from the supine position , most of blood volume shift occurs  in the veins .</a:t>
            </a:r>
          </a:p>
          <a:p>
            <a:pPr>
              <a:lnSpc>
                <a:spcPct val="120000"/>
              </a:lnSpc>
              <a:buFont typeface="Wingdings" panose="05000000000000000000" pitchFamily="2" charset="2"/>
              <a:buChar char="q"/>
            </a:pPr>
            <a:r>
              <a:rPr lang="en-US" sz="1600" dirty="0"/>
              <a:t>This decreases right ventricular filling pressure (preload),leading to decline in stroke  volume </a:t>
            </a:r>
            <a:r>
              <a:rPr lang="en-US" sz="1600" b="1" u="sng" dirty="0"/>
              <a:t>by starling mechanism</a:t>
            </a:r>
            <a:r>
              <a:rPr lang="en-US" sz="1600" dirty="0"/>
              <a:t> .</a:t>
            </a:r>
          </a:p>
          <a:p>
            <a:pPr>
              <a:lnSpc>
                <a:spcPct val="120000"/>
              </a:lnSpc>
              <a:buFont typeface="Wingdings" panose="05000000000000000000" pitchFamily="2" charset="2"/>
              <a:buChar char="q"/>
            </a:pPr>
            <a:r>
              <a:rPr lang="en-US" sz="1600" dirty="0"/>
              <a:t>Left ventricular stroke volume also falls because of reduce pulmonary venous return (decreased left ventricular preload).this causes cardiac output and mean arterial pressure to fall.</a:t>
            </a:r>
          </a:p>
          <a:p>
            <a:pPr>
              <a:lnSpc>
                <a:spcPct val="120000"/>
              </a:lnSpc>
              <a:buFont typeface="Wingdings" panose="05000000000000000000" pitchFamily="2" charset="2"/>
              <a:buChar char="q"/>
            </a:pPr>
            <a:r>
              <a:rPr lang="en-US" sz="1600" dirty="0"/>
              <a:t>If arterial falls appreciably upon standing ,this is termed orthostatic or postural hypotension .</a:t>
            </a:r>
          </a:p>
          <a:p>
            <a:pPr>
              <a:lnSpc>
                <a:spcPct val="120000"/>
              </a:lnSpc>
              <a:buFont typeface="Wingdings" panose="05000000000000000000" pitchFamily="2" charset="2"/>
              <a:buChar char="q"/>
            </a:pPr>
            <a:r>
              <a:rPr lang="en-US" sz="1600" dirty="0"/>
              <a:t>This fall in arterial pressure can reduce cerebral blood flow to point where a person might experience syncope (fainting).</a:t>
            </a:r>
          </a:p>
          <a:p>
            <a:pPr marL="0" indent="0">
              <a:buNone/>
            </a:pPr>
            <a:endParaRPr lang="en-US" sz="900" dirty="0">
              <a:solidFill>
                <a:schemeClr val="bg1">
                  <a:lumMod val="75000"/>
                </a:schemeClr>
              </a:solidFill>
            </a:endParaRPr>
          </a:p>
        </p:txBody>
      </p:sp>
      <p:pic>
        <p:nvPicPr>
          <p:cNvPr id="8" name="Content Placeholder 7"/>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8614692" y="1229184"/>
            <a:ext cx="3002013" cy="4154508"/>
          </a:xfrm>
          <a:prstGeom prst="rect">
            <a:avLst/>
          </a:prstGeom>
          <a:scene3d>
            <a:camera prst="orthographicFront"/>
            <a:lightRig rig="threePt" dir="t"/>
          </a:scene3d>
          <a:sp3d>
            <a:bevelT/>
            <a:bevelB/>
          </a:sp3d>
        </p:spPr>
      </p:pic>
      <p:cxnSp>
        <p:nvCxnSpPr>
          <p:cNvPr id="12" name="Straight Arrow Connector 11"/>
          <p:cNvCxnSpPr/>
          <p:nvPr/>
        </p:nvCxnSpPr>
        <p:spPr>
          <a:xfrm>
            <a:off x="4870276" y="5845358"/>
            <a:ext cx="432048" cy="0"/>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9046740" y="5845358"/>
            <a:ext cx="432048" cy="0"/>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9622804" y="5683333"/>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958508" y="5863353"/>
            <a:ext cx="432048" cy="0"/>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a:off x="5401940" y="5646970"/>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485900" y="6130153"/>
            <a:ext cx="432048" cy="0"/>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sp>
        <p:nvSpPr>
          <p:cNvPr id="16" name="TextBox 12"/>
          <p:cNvSpPr txBox="1"/>
          <p:nvPr/>
        </p:nvSpPr>
        <p:spPr>
          <a:xfrm>
            <a:off x="9740553" y="156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cxnSp>
        <p:nvCxnSpPr>
          <p:cNvPr id="21" name="Straight Arrow Connector 20"/>
          <p:cNvCxnSpPr/>
          <p:nvPr/>
        </p:nvCxnSpPr>
        <p:spPr>
          <a:xfrm>
            <a:off x="7534572" y="5683333"/>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9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p:txBody>
          <a:bodyPr/>
          <a:lstStyle/>
          <a:p>
            <a:fld id="{4929A69E-7D8F-4515-9605-0315ABD4F316}" type="slidenum">
              <a:rPr lang="en-US" smtClean="0"/>
              <a:pPr/>
              <a:t>14</a:t>
            </a:fld>
            <a:endParaRPr lang="en-US" dirty="0"/>
          </a:p>
        </p:txBody>
      </p:sp>
      <p:pic>
        <p:nvPicPr>
          <p:cNvPr id="5" name="Picture 4" descr="S02401-014-f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718420" y="797966"/>
            <a:ext cx="7848600" cy="5367338"/>
          </a:xfrm>
          <a:prstGeom prst="rect">
            <a:avLst/>
          </a:prstGeom>
          <a:no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14"/>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7" name="مستطيل: زاوية مطوية 6"/>
          <p:cNvSpPr/>
          <p:nvPr/>
        </p:nvSpPr>
        <p:spPr>
          <a:xfrm>
            <a:off x="447758" y="800268"/>
            <a:ext cx="3009824" cy="1440160"/>
          </a:xfrm>
          <a:prstGeom prst="foldedCorner">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363">
              <a:buFont typeface="Arial" panose="020B0604020202020204" pitchFamily="34" charset="0"/>
              <a:buChar char="•"/>
            </a:pPr>
            <a:r>
              <a:rPr lang="en-US" sz="1600" dirty="0">
                <a:solidFill>
                  <a:prstClr val="white">
                    <a:lumMod val="65000"/>
                  </a:prstClr>
                </a:solidFill>
              </a:rPr>
              <a:t>The pressure in the aorta is the highest ”120mmhg” </a:t>
            </a:r>
          </a:p>
          <a:p>
            <a:pPr indent="-342900" algn="just" defTabSz="914363">
              <a:buFont typeface="Arial" panose="020B0604020202020204" pitchFamily="34" charset="0"/>
              <a:buChar char="•"/>
            </a:pPr>
            <a:r>
              <a:rPr lang="en-US" sz="1600" dirty="0">
                <a:solidFill>
                  <a:prstClr val="white">
                    <a:lumMod val="65000"/>
                  </a:prstClr>
                </a:solidFill>
              </a:rPr>
              <a:t>The pressure in the veins is the lowest  “almost 0mmhg” </a:t>
            </a:r>
          </a:p>
        </p:txBody>
      </p:sp>
      <p:sp>
        <p:nvSpPr>
          <p:cNvPr id="2" name="TextBox 1"/>
          <p:cNvSpPr txBox="1"/>
          <p:nvPr/>
        </p:nvSpPr>
        <p:spPr>
          <a:xfrm>
            <a:off x="447758" y="2564904"/>
            <a:ext cx="2765479" cy="3293209"/>
          </a:xfrm>
          <a:prstGeom prst="rect">
            <a:avLst/>
          </a:prstGeom>
          <a:noFill/>
        </p:spPr>
        <p:txBody>
          <a:bodyPr wrap="square" rtlCol="0">
            <a:spAutoFit/>
          </a:bodyPr>
          <a:lstStyle/>
          <a:p>
            <a:pPr marL="342900" indent="-342900" algn="just">
              <a:buFont typeface="Arial" pitchFamily="34" charset="0"/>
              <a:buChar char="•"/>
            </a:pPr>
            <a:r>
              <a:rPr lang="en-US" sz="1600" dirty="0">
                <a:solidFill>
                  <a:srgbClr val="DDE9EC">
                    <a:lumMod val="50000"/>
                  </a:srgbClr>
                </a:solidFill>
              </a:rPr>
              <a:t>X-axis represents different types of vessels in the body.</a:t>
            </a:r>
          </a:p>
          <a:p>
            <a:pPr marL="342900" indent="-342900" algn="just">
              <a:buFont typeface="Arial" pitchFamily="34" charset="0"/>
              <a:buChar char="•"/>
            </a:pPr>
            <a:r>
              <a:rPr lang="en-US" sz="1600" dirty="0">
                <a:solidFill>
                  <a:srgbClr val="DDE9EC">
                    <a:lumMod val="50000"/>
                  </a:srgbClr>
                </a:solidFill>
              </a:rPr>
              <a:t>Y-axis represents the pressure.</a:t>
            </a:r>
          </a:p>
          <a:p>
            <a:pPr marL="342900" indent="-342900" algn="just">
              <a:buFont typeface="Arial" pitchFamily="34" charset="0"/>
              <a:buChar char="•"/>
            </a:pPr>
            <a:r>
              <a:rPr lang="en-US" sz="1600" dirty="0">
                <a:solidFill>
                  <a:srgbClr val="DDE9EC">
                    <a:lumMod val="50000"/>
                  </a:srgbClr>
                </a:solidFill>
              </a:rPr>
              <a:t>Highest pressure in the vessels is in the aorta 120/80mmHg.</a:t>
            </a:r>
          </a:p>
          <a:p>
            <a:pPr marL="285750" indent="-285750" algn="just">
              <a:spcBef>
                <a:spcPct val="0"/>
              </a:spcBef>
              <a:buFont typeface="Arial" charset="0"/>
              <a:buChar char="•"/>
            </a:pPr>
            <a:r>
              <a:rPr lang="en-US" sz="1600" dirty="0">
                <a:solidFill>
                  <a:srgbClr val="DDE9EC">
                    <a:lumMod val="50000"/>
                  </a:srgbClr>
                </a:solidFill>
              </a:rPr>
              <a:t>Pressure decreases as we move onto the venous compartments. </a:t>
            </a:r>
            <a:r>
              <a:rPr lang="en-US" altLang="en-US" sz="1600" dirty="0">
                <a:solidFill>
                  <a:schemeClr val="bg2">
                    <a:lumMod val="50000"/>
                  </a:schemeClr>
                </a:solidFill>
              </a:rPr>
              <a:t>Pressure in venous compartments is very low; almost zero.</a:t>
            </a:r>
          </a:p>
        </p:txBody>
      </p:sp>
    </p:spTree>
    <p:extLst>
      <p:ext uri="{BB962C8B-B14F-4D97-AF65-F5344CB8AC3E}">
        <p14:creationId xmlns:p14="http://schemas.microsoft.com/office/powerpoint/2010/main" val="177279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Central</a:t>
            </a:r>
            <a:r>
              <a:rPr lang="en-US" sz="3200" b="1" dirty="0">
                <a:cs typeface="Calibri" pitchFamily="34" charset="0"/>
              </a:rPr>
              <a:t> </a:t>
            </a:r>
            <a:r>
              <a:rPr lang="en-US" sz="3200" dirty="0"/>
              <a:t>Venous</a:t>
            </a:r>
            <a:r>
              <a:rPr lang="en-US" sz="3200" b="1" dirty="0">
                <a:cs typeface="Calibri" pitchFamily="34" charset="0"/>
              </a:rPr>
              <a:t> </a:t>
            </a:r>
            <a:r>
              <a:rPr lang="en-US" sz="3200" dirty="0"/>
              <a:t>Pressure</a:t>
            </a:r>
            <a:r>
              <a:rPr lang="en-US" sz="3200" b="1" dirty="0">
                <a:cs typeface="Calibri" pitchFamily="34" charset="0"/>
              </a:rPr>
              <a:t> </a:t>
            </a:r>
            <a:r>
              <a:rPr lang="en-US" sz="3200" dirty="0">
                <a:cs typeface="Calibri" pitchFamily="34" charset="0"/>
              </a:rPr>
              <a:t>(</a:t>
            </a:r>
            <a:r>
              <a:rPr lang="en-US" sz="3200" dirty="0"/>
              <a:t>CVP</a:t>
            </a:r>
            <a:r>
              <a:rPr lang="en-US" sz="3200" dirty="0">
                <a:cs typeface="Calibri" pitchFamily="34" charset="0"/>
              </a:rPr>
              <a: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15</a:t>
            </a:fld>
            <a:endParaRPr lang="en-US" dirty="0"/>
          </a:p>
        </p:txBody>
      </p:sp>
      <p:pic>
        <p:nvPicPr>
          <p:cNvPr id="5" name="Picture 3" descr="CVP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0796" y="4537669"/>
            <a:ext cx="2028607" cy="1688716"/>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8" name="TextBox 12"/>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7" name="Rectangle 6"/>
          <p:cNvSpPr/>
          <p:nvPr/>
        </p:nvSpPr>
        <p:spPr>
          <a:xfrm>
            <a:off x="693812" y="1844824"/>
            <a:ext cx="10801200" cy="3188565"/>
          </a:xfrm>
          <a:prstGeom prst="rect">
            <a:avLst/>
          </a:prstGeom>
        </p:spPr>
        <p:txBody>
          <a:bodyPr wrap="square">
            <a:spAutoFit/>
          </a:bodyPr>
          <a:lstStyle/>
          <a:p>
            <a:pPr algn="just">
              <a:spcBef>
                <a:spcPct val="20000"/>
              </a:spcBef>
              <a:spcAft>
                <a:spcPts val="1200"/>
              </a:spcAft>
              <a:buClr>
                <a:schemeClr val="tx2"/>
              </a:buClr>
              <a:buSzPct val="75000"/>
              <a:buFont typeface="Arial" panose="020B0604020202020204" pitchFamily="34" charset="0"/>
              <a:buChar char="•"/>
            </a:pPr>
            <a:r>
              <a:rPr lang="en-GB" altLang="en-GB" sz="1600" dirty="0"/>
              <a:t> CVP: is the venous pressure in the right atrium and the big veins of the thorax (= right atrial pressure (RAP) = jugular venous pressure).</a:t>
            </a:r>
          </a:p>
          <a:p>
            <a:pPr algn="just">
              <a:spcBef>
                <a:spcPct val="20000"/>
              </a:spcBef>
              <a:spcAft>
                <a:spcPts val="1200"/>
              </a:spcAft>
              <a:buClr>
                <a:schemeClr val="tx2"/>
              </a:buClr>
              <a:buSzPct val="75000"/>
              <a:buFont typeface="Arial" panose="020B0604020202020204" pitchFamily="34" charset="0"/>
              <a:buChar char="•"/>
            </a:pPr>
            <a:r>
              <a:rPr lang="en-US" altLang="en-GB" sz="1600" dirty="0"/>
              <a:t> Venous pressure is measured with a catheter inserted in the central venous system, usually SVC </a:t>
            </a:r>
            <a:r>
              <a:rPr lang="en-US" altLang="en-GB" sz="1600" dirty="0">
                <a:solidFill>
                  <a:schemeClr val="tx1">
                    <a:lumMod val="50000"/>
                    <a:lumOff val="50000"/>
                  </a:schemeClr>
                </a:solidFill>
              </a:rPr>
              <a:t>(superior vena cava).</a:t>
            </a:r>
          </a:p>
          <a:p>
            <a:pPr algn="just">
              <a:spcBef>
                <a:spcPct val="20000"/>
              </a:spcBef>
              <a:spcAft>
                <a:spcPts val="1200"/>
              </a:spcAft>
              <a:buClr>
                <a:schemeClr val="tx2"/>
              </a:buClr>
              <a:buSzPct val="75000"/>
              <a:buFont typeface="Arial" panose="020B0604020202020204" pitchFamily="34" charset="0"/>
              <a:buChar char="•"/>
            </a:pPr>
            <a:r>
              <a:rPr lang="en-US" altLang="en-GB" sz="1600" dirty="0"/>
              <a:t> The normal range of the CVP = 0 - 4 mm Hg. </a:t>
            </a:r>
          </a:p>
          <a:p>
            <a:pPr algn="just">
              <a:spcBef>
                <a:spcPct val="20000"/>
              </a:spcBef>
              <a:spcAft>
                <a:spcPts val="1200"/>
              </a:spcAft>
              <a:buClr>
                <a:schemeClr val="tx2"/>
              </a:buClr>
              <a:buSzPct val="75000"/>
              <a:buFont typeface="Arial" panose="020B0604020202020204" pitchFamily="34" charset="0"/>
              <a:buChar char="•"/>
            </a:pPr>
            <a:r>
              <a:rPr lang="en-GB" altLang="en-GB" sz="1600" dirty="0">
                <a:solidFill>
                  <a:srgbClr val="FF0000"/>
                </a:solidFill>
              </a:rPr>
              <a:t> It is the force responsible for cardiac filling.</a:t>
            </a:r>
          </a:p>
          <a:p>
            <a:pPr algn="just">
              <a:spcBef>
                <a:spcPct val="20000"/>
              </a:spcBef>
              <a:spcAft>
                <a:spcPts val="1200"/>
              </a:spcAft>
              <a:buClr>
                <a:schemeClr val="tx2"/>
              </a:buClr>
              <a:buSzPct val="75000"/>
            </a:pPr>
            <a:r>
              <a:rPr lang="en-GB" altLang="en-GB" sz="1100" dirty="0">
                <a:solidFill>
                  <a:schemeClr val="tx1">
                    <a:lumMod val="50000"/>
                    <a:lumOff val="50000"/>
                  </a:schemeClr>
                </a:solidFill>
              </a:rPr>
              <a:t>This means an increase in CVP causes an increase in the blood filling to the ventricle because the pressure difference between the atrium and the ventricle is higher, and vice versa.</a:t>
            </a:r>
          </a:p>
          <a:p>
            <a:pPr algn="just">
              <a:spcBef>
                <a:spcPct val="20000"/>
              </a:spcBef>
              <a:spcAft>
                <a:spcPts val="1200"/>
              </a:spcAft>
              <a:buClr>
                <a:schemeClr val="tx2"/>
              </a:buClr>
              <a:buSzPct val="75000"/>
              <a:buFont typeface="Arial" panose="020B0604020202020204" pitchFamily="34" charset="0"/>
              <a:buChar char="•"/>
            </a:pPr>
            <a:r>
              <a:rPr lang="en-GB" altLang="en-GB" sz="1600" dirty="0"/>
              <a:t> CVP is used clinically to assess hypovolaemia and during IV transfusion to avoid volume overloading.</a:t>
            </a:r>
          </a:p>
          <a:p>
            <a:pPr algn="just">
              <a:spcBef>
                <a:spcPct val="20000"/>
              </a:spcBef>
              <a:spcAft>
                <a:spcPts val="1200"/>
              </a:spcAft>
              <a:buClr>
                <a:schemeClr val="tx2"/>
              </a:buClr>
              <a:buSzPct val="75000"/>
              <a:buFont typeface="Arial" panose="020B0604020202020204" pitchFamily="34" charset="0"/>
              <a:buChar char="•"/>
            </a:pPr>
            <a:r>
              <a:rPr lang="en-GB" altLang="en-GB" sz="1600" dirty="0"/>
              <a:t> CVP is raised in right-sided failure </a:t>
            </a:r>
            <a:r>
              <a:rPr lang="en-GB" altLang="en-GB" sz="1600" dirty="0">
                <a:solidFill>
                  <a:schemeClr val="tx1">
                    <a:lumMod val="50000"/>
                    <a:lumOff val="50000"/>
                  </a:schemeClr>
                </a:solidFill>
              </a:rPr>
              <a:t>(explained later).</a:t>
            </a:r>
          </a:p>
        </p:txBody>
      </p:sp>
    </p:spTree>
    <p:extLst>
      <p:ext uri="{BB962C8B-B14F-4D97-AF65-F5344CB8AC3E}">
        <p14:creationId xmlns:p14="http://schemas.microsoft.com/office/powerpoint/2010/main" val="428268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208586053"/>
              </p:ext>
            </p:extLst>
          </p:nvPr>
        </p:nvGraphicFramePr>
        <p:xfrm>
          <a:off x="5913073" y="1573763"/>
          <a:ext cx="7560841" cy="4276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35934" y="158805"/>
            <a:ext cx="10969943" cy="990600"/>
          </a:xfrm>
        </p:spPr>
        <p:txBody>
          <a:bodyPr>
            <a:noAutofit/>
          </a:bodyPr>
          <a:lstStyle/>
          <a:p>
            <a:pPr>
              <a:defRPr/>
            </a:pPr>
            <a:r>
              <a:rPr lang="en-US" sz="3200" dirty="0"/>
              <a:t>Mean Systemic Filling Pressure</a:t>
            </a:r>
            <a:br>
              <a:rPr lang="en-US" sz="3200" dirty="0"/>
            </a:br>
            <a:r>
              <a:rPr lang="en-US" sz="3200" dirty="0"/>
              <a:t>Mean Circulatory Pressure; MCP</a:t>
            </a:r>
          </a:p>
        </p:txBody>
      </p:sp>
      <p:sp>
        <p:nvSpPr>
          <p:cNvPr id="3" name="Slide Number Placeholder 2"/>
          <p:cNvSpPr>
            <a:spLocks noGrp="1"/>
          </p:cNvSpPr>
          <p:nvPr>
            <p:ph type="sldNum" sz="quarter" idx="12"/>
          </p:nvPr>
        </p:nvSpPr>
        <p:spPr>
          <a:xfrm>
            <a:off x="816669" y="6367047"/>
            <a:ext cx="5877870" cy="365760"/>
          </a:xfrm>
        </p:spPr>
        <p:txBody>
          <a:bodyPr/>
          <a:lstStyle/>
          <a:p>
            <a:fld id="{4929A69E-7D8F-4515-9605-0315ABD4F316}" type="slidenum">
              <a:rPr lang="en-US" smtClean="0"/>
              <a:pPr/>
              <a:t>16</a:t>
            </a:fld>
            <a:endParaRPr lang="en-US" dirty="0"/>
          </a:p>
        </p:txBody>
      </p:sp>
      <p:sp>
        <p:nvSpPr>
          <p:cNvPr id="4" name="Content Placeholder 3"/>
          <p:cNvSpPr>
            <a:spLocks noGrp="1"/>
          </p:cNvSpPr>
          <p:nvPr>
            <p:ph sz="quarter" idx="1"/>
          </p:nvPr>
        </p:nvSpPr>
        <p:spPr>
          <a:xfrm>
            <a:off x="609461" y="1219200"/>
            <a:ext cx="6421056" cy="4937760"/>
          </a:xfrm>
          <a:solidFill>
            <a:schemeClr val="accent2">
              <a:lumMod val="20000"/>
              <a:lumOff val="80000"/>
            </a:schemeClr>
          </a:solidFill>
        </p:spPr>
        <p:txBody>
          <a:bodyPr>
            <a:normAutofit/>
          </a:bodyPr>
          <a:lstStyle/>
          <a:p>
            <a:pPr algn="just">
              <a:lnSpc>
                <a:spcPct val="110000"/>
              </a:lnSpc>
              <a:spcBef>
                <a:spcPct val="50000"/>
              </a:spcBef>
              <a:buFont typeface="Wingdings" panose="05000000000000000000" pitchFamily="2" charset="2"/>
              <a:buChar char="§"/>
            </a:pPr>
            <a:r>
              <a:rPr lang="en-US" altLang="en-US" sz="1600" dirty="0"/>
              <a:t>It is the pressure nearest to the tissues.</a:t>
            </a:r>
          </a:p>
          <a:p>
            <a:pPr algn="just">
              <a:lnSpc>
                <a:spcPct val="110000"/>
              </a:lnSpc>
              <a:spcBef>
                <a:spcPct val="50000"/>
              </a:spcBef>
              <a:buFont typeface="Wingdings" panose="05000000000000000000" pitchFamily="2" charset="2"/>
              <a:buChar char="§"/>
            </a:pPr>
            <a:r>
              <a:rPr lang="en-US" altLang="en-US" sz="1600" dirty="0"/>
              <a:t>Its normal value is about 7 mmHg.</a:t>
            </a:r>
          </a:p>
          <a:p>
            <a:pPr algn="just">
              <a:lnSpc>
                <a:spcPct val="110000"/>
              </a:lnSpc>
              <a:spcBef>
                <a:spcPct val="50000"/>
              </a:spcBef>
              <a:buFont typeface="Wingdings" panose="05000000000000000000" pitchFamily="2" charset="2"/>
              <a:buChar char="§"/>
            </a:pPr>
            <a:r>
              <a:rPr lang="en-US" sz="1600" dirty="0">
                <a:solidFill>
                  <a:srgbClr val="FF0000"/>
                </a:solidFill>
                <a:cs typeface="Calibri" pitchFamily="34" charset="0"/>
              </a:rPr>
              <a:t>The value for right atrial pressure at which venous return is zero is called the mean systemic filling pressure</a:t>
            </a:r>
            <a:r>
              <a:rPr lang="en-US" sz="1600" dirty="0">
                <a:cs typeface="Calibri" pitchFamily="34" charset="0"/>
              </a:rPr>
              <a:t>. It is the point at which the vascular function curve intersects the X-axis (i.e. where venous return is zero and right atrial pressure is at its highest value).</a:t>
            </a:r>
          </a:p>
          <a:p>
            <a:pPr marL="0" indent="0" algn="just">
              <a:lnSpc>
                <a:spcPct val="110000"/>
              </a:lnSpc>
              <a:spcBef>
                <a:spcPct val="50000"/>
              </a:spcBef>
              <a:buNone/>
            </a:pPr>
            <a:r>
              <a:rPr lang="en-US" sz="1100" dirty="0">
                <a:solidFill>
                  <a:schemeClr val="tx1">
                    <a:lumMod val="50000"/>
                    <a:lumOff val="50000"/>
                  </a:schemeClr>
                </a:solidFill>
                <a:cs typeface="Calibri" pitchFamily="34" charset="0"/>
              </a:rPr>
              <a:t>When right atrial pressure reaches 7 that means it equals the pressure of MCP which will cause the blood flow to the right atrium to stop because the blood is unable to enter the atrium.</a:t>
            </a:r>
          </a:p>
          <a:p>
            <a:pPr algn="just">
              <a:spcBef>
                <a:spcPct val="50000"/>
              </a:spcBef>
              <a:buFont typeface="Wingdings" panose="05000000000000000000" pitchFamily="2" charset="2"/>
              <a:buChar char="§"/>
            </a:pPr>
            <a:endParaRPr lang="en-US" altLang="en-US" sz="1100" dirty="0"/>
          </a:p>
          <a:p>
            <a:pPr marL="0" indent="0" algn="just">
              <a:spcBef>
                <a:spcPct val="50000"/>
              </a:spcBef>
              <a:buNone/>
            </a:pPr>
            <a:r>
              <a:rPr lang="en-US" altLang="en-US" sz="1600" dirty="0"/>
              <a:t> It is affected by:</a:t>
            </a:r>
          </a:p>
          <a:p>
            <a:pPr marL="457200" indent="-457200" algn="just">
              <a:spcBef>
                <a:spcPct val="50000"/>
              </a:spcBef>
              <a:buFont typeface="+mj-lt"/>
              <a:buAutoNum type="arabicParenR"/>
            </a:pPr>
            <a:r>
              <a:rPr lang="en-US" altLang="en-US" sz="1600" dirty="0"/>
              <a:t>Blood volume (it is directly proportional to blood volume).</a:t>
            </a:r>
            <a:r>
              <a:rPr lang="en-US" altLang="en-US" sz="1600" dirty="0">
                <a:solidFill>
                  <a:schemeClr val="tx1">
                    <a:lumMod val="50000"/>
                    <a:lumOff val="50000"/>
                  </a:schemeClr>
                </a:solidFill>
              </a:rPr>
              <a:t>       </a:t>
            </a:r>
          </a:p>
          <a:p>
            <a:pPr marL="0" indent="0" algn="just">
              <a:spcBef>
                <a:spcPct val="50000"/>
              </a:spcBef>
              <a:buNone/>
            </a:pPr>
            <a:r>
              <a:rPr lang="en-US" altLang="en-US" sz="1200" dirty="0">
                <a:solidFill>
                  <a:schemeClr val="tx1">
                    <a:lumMod val="50000"/>
                    <a:lumOff val="50000"/>
                  </a:schemeClr>
                </a:solidFill>
              </a:rPr>
              <a:t>e.g. Increase in blood volume will cause an increase in MCP because there is more blood and same vessels which will cause stress on the veins </a:t>
            </a:r>
            <a:r>
              <a:rPr lang="en-US" altLang="en-US" sz="1200" dirty="0">
                <a:solidFill>
                  <a:schemeClr val="tx1">
                    <a:lumMod val="50000"/>
                    <a:lumOff val="50000"/>
                  </a:schemeClr>
                </a:solidFill>
                <a:sym typeface="Wingdings" panose="05000000000000000000" pitchFamily="2" charset="2"/>
              </a:rPr>
              <a:t> increase in pressure.</a:t>
            </a:r>
            <a:endParaRPr lang="en-US" altLang="en-US" sz="1200" dirty="0"/>
          </a:p>
          <a:p>
            <a:pPr marL="457200" indent="-457200" algn="just">
              <a:spcBef>
                <a:spcPct val="50000"/>
              </a:spcBef>
              <a:buFont typeface="+mj-lt"/>
              <a:buAutoNum type="arabicParenR"/>
            </a:pPr>
            <a:r>
              <a:rPr lang="en-US" altLang="en-US" sz="1600" dirty="0"/>
              <a:t>Venous capacity* (it is inversely proportional to the venous capacity).</a:t>
            </a:r>
            <a:endParaRPr lang="en-US" altLang="en-US" sz="1600" dirty="0">
              <a:solidFill>
                <a:schemeClr val="tx1">
                  <a:lumMod val="50000"/>
                  <a:lumOff val="50000"/>
                </a:schemeClr>
              </a:solidFill>
            </a:endParaRPr>
          </a:p>
          <a:p>
            <a:pPr marL="0" indent="0" algn="just">
              <a:spcBef>
                <a:spcPct val="50000"/>
              </a:spcBef>
              <a:buNone/>
            </a:pPr>
            <a:r>
              <a:rPr lang="en-US" altLang="en-US" sz="1200" dirty="0">
                <a:solidFill>
                  <a:schemeClr val="tx1">
                    <a:lumMod val="50000"/>
                    <a:lumOff val="50000"/>
                  </a:schemeClr>
                </a:solidFill>
              </a:rPr>
              <a:t>e.g. increase in venous capacity (</a:t>
            </a:r>
            <a:r>
              <a:rPr lang="en-US" altLang="en-US" sz="1200" dirty="0" err="1">
                <a:solidFill>
                  <a:schemeClr val="tx1">
                    <a:lumMod val="50000"/>
                    <a:lumOff val="50000"/>
                  </a:schemeClr>
                </a:solidFill>
              </a:rPr>
              <a:t>venodilation</a:t>
            </a:r>
            <a:r>
              <a:rPr lang="en-US" altLang="en-US" sz="1200" dirty="0">
                <a:solidFill>
                  <a:schemeClr val="tx1">
                    <a:lumMod val="50000"/>
                    <a:lumOff val="50000"/>
                  </a:schemeClr>
                </a:solidFill>
              </a:rPr>
              <a:t>) causes the decrease in MCP because the diameter of the veins will increase which will make blood flow easier </a:t>
            </a:r>
            <a:r>
              <a:rPr lang="en-US" altLang="en-US" sz="1200" dirty="0">
                <a:solidFill>
                  <a:schemeClr val="tx1">
                    <a:lumMod val="50000"/>
                    <a:lumOff val="50000"/>
                  </a:schemeClr>
                </a:solidFill>
                <a:sym typeface="Wingdings" panose="05000000000000000000" pitchFamily="2" charset="2"/>
              </a:rPr>
              <a:t> decrease in pressure.</a:t>
            </a:r>
            <a:endParaRPr lang="en-US" altLang="en-US" sz="1600" dirty="0"/>
          </a:p>
        </p:txBody>
      </p:sp>
      <p:sp>
        <p:nvSpPr>
          <p:cNvPr id="6" name="Oval 5"/>
          <p:cNvSpPr/>
          <p:nvPr/>
        </p:nvSpPr>
        <p:spPr>
          <a:xfrm>
            <a:off x="8454366" y="4612252"/>
            <a:ext cx="504056" cy="88654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4366220" y="1427014"/>
            <a:ext cx="2232248" cy="120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598468" y="1412776"/>
            <a:ext cx="1855898" cy="33843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40553" y="4916"/>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5" name="مربع نص 4"/>
          <p:cNvSpPr txBox="1"/>
          <p:nvPr/>
        </p:nvSpPr>
        <p:spPr>
          <a:xfrm>
            <a:off x="9740553" y="356454"/>
            <a:ext cx="2448272" cy="430887"/>
          </a:xfrm>
          <a:prstGeom prst="rect">
            <a:avLst/>
          </a:prstGeom>
          <a:noFill/>
        </p:spPr>
        <p:txBody>
          <a:bodyPr wrap="square" rtlCol="0">
            <a:spAutoFit/>
          </a:bodyPr>
          <a:lstStyle/>
          <a:p>
            <a:pPr algn="ctr"/>
            <a:r>
              <a:rPr lang="en-US" sz="1100" dirty="0">
                <a:solidFill>
                  <a:schemeClr val="bg1">
                    <a:lumMod val="65000"/>
                  </a:schemeClr>
                </a:solidFill>
              </a:rPr>
              <a:t>Only the definition of MCP “in red” is mentioned in girls slides</a:t>
            </a:r>
          </a:p>
        </p:txBody>
      </p:sp>
      <p:sp>
        <p:nvSpPr>
          <p:cNvPr id="8" name="Rectangle 7"/>
          <p:cNvSpPr/>
          <p:nvPr/>
        </p:nvSpPr>
        <p:spPr>
          <a:xfrm>
            <a:off x="7030517" y="5879961"/>
            <a:ext cx="5081297" cy="276999"/>
          </a:xfrm>
          <a:prstGeom prst="rect">
            <a:avLst/>
          </a:prstGeom>
        </p:spPr>
        <p:txBody>
          <a:bodyPr wrap="square">
            <a:spAutoFit/>
          </a:bodyPr>
          <a:lstStyle/>
          <a:p>
            <a:r>
              <a:rPr lang="en-US" sz="1200">
                <a:solidFill>
                  <a:schemeClr val="bg1">
                    <a:lumMod val="65000"/>
                  </a:schemeClr>
                </a:solidFill>
              </a:rPr>
              <a:t>venous capacity*: the diameter of the veins which accept the amount of blood.  </a:t>
            </a:r>
          </a:p>
        </p:txBody>
      </p:sp>
    </p:spTree>
    <p:extLst>
      <p:ext uri="{BB962C8B-B14F-4D97-AF65-F5344CB8AC3E}">
        <p14:creationId xmlns:p14="http://schemas.microsoft.com/office/powerpoint/2010/main" val="269154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7966620" y="1628800"/>
            <a:ext cx="3582260" cy="4206660"/>
          </a:xfrm>
          <a:prstGeom prst="rect">
            <a:avLst/>
          </a:prstGeom>
          <a:solidFill>
            <a:schemeClr val="accent2">
              <a:lumMod val="60000"/>
              <a:lumOff val="40000"/>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a:p>
        </p:txBody>
      </p:sp>
      <p:sp>
        <p:nvSpPr>
          <p:cNvPr id="2" name="Title 1"/>
          <p:cNvSpPr>
            <a:spLocks noGrp="1"/>
          </p:cNvSpPr>
          <p:nvPr>
            <p:ph type="title"/>
          </p:nvPr>
        </p:nvSpPr>
        <p:spPr>
          <a:xfrm>
            <a:off x="549796" y="133396"/>
            <a:ext cx="10969943" cy="990600"/>
          </a:xfrm>
        </p:spPr>
        <p:txBody>
          <a:bodyPr>
            <a:normAutofit/>
          </a:bodyPr>
          <a:lstStyle/>
          <a:p>
            <a:r>
              <a:rPr lang="en-US" sz="3200" dirty="0"/>
              <a:t>Mean Circulatory Pressure; MCP</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17</a:t>
            </a:fld>
            <a:endParaRPr lang="en-US" dirty="0"/>
          </a:p>
        </p:txBody>
      </p:sp>
      <p:sp>
        <p:nvSpPr>
          <p:cNvPr id="4" name="Content Placeholder 3"/>
          <p:cNvSpPr>
            <a:spLocks noGrp="1"/>
          </p:cNvSpPr>
          <p:nvPr>
            <p:ph sz="quarter" idx="1"/>
          </p:nvPr>
        </p:nvSpPr>
        <p:spPr>
          <a:xfrm>
            <a:off x="7972563" y="1687414"/>
            <a:ext cx="3549196" cy="2348782"/>
          </a:xfrm>
        </p:spPr>
        <p:txBody>
          <a:bodyPr>
            <a:normAutofit/>
          </a:bodyPr>
          <a:lstStyle/>
          <a:p>
            <a:pPr algn="just">
              <a:buFont typeface="Wingdings" panose="05000000000000000000" pitchFamily="2" charset="2"/>
              <a:buChar char="§"/>
            </a:pPr>
            <a:r>
              <a:rPr lang="en-US" sz="1400" dirty="0">
                <a:cs typeface="Calibri" pitchFamily="34" charset="0"/>
              </a:rPr>
              <a:t>The unstressed volume is the volume of blood in the vasculature that produces no pressure.</a:t>
            </a:r>
          </a:p>
          <a:p>
            <a:pPr algn="just">
              <a:buFont typeface="Wingdings" panose="05000000000000000000" pitchFamily="2" charset="2"/>
              <a:buChar char="§"/>
            </a:pPr>
            <a:endParaRPr lang="en-US" sz="1400" dirty="0">
              <a:cs typeface="Calibri" pitchFamily="34" charset="0"/>
            </a:endParaRPr>
          </a:p>
          <a:p>
            <a:pPr algn="just">
              <a:buFont typeface="Wingdings" panose="05000000000000000000" pitchFamily="2" charset="2"/>
              <a:buChar char="§"/>
            </a:pPr>
            <a:r>
              <a:rPr lang="en-US" sz="1400" dirty="0">
                <a:cs typeface="Calibri" pitchFamily="34" charset="0"/>
              </a:rPr>
              <a:t>The stressed volume is the volume that produces pressure by stretching the elastic fibers in the blood vessel walls.</a:t>
            </a:r>
          </a:p>
          <a:p>
            <a:pPr algn="just">
              <a:buFont typeface="Wingdings" panose="05000000000000000000" pitchFamily="2" charset="2"/>
              <a:buChar char="§"/>
            </a:pPr>
            <a:endParaRPr lang="ar-SA" sz="1400" dirty="0"/>
          </a:p>
          <a:p>
            <a:pPr algn="just"/>
            <a:endParaRPr lang="en-US" sz="2000" dirty="0"/>
          </a:p>
        </p:txBody>
      </p:sp>
      <p:sp>
        <p:nvSpPr>
          <p:cNvPr id="5" name="Line 3"/>
          <p:cNvSpPr>
            <a:spLocks noChangeShapeType="1"/>
          </p:cNvSpPr>
          <p:nvPr/>
        </p:nvSpPr>
        <p:spPr bwMode="auto">
          <a:xfrm>
            <a:off x="1425850" y="1481267"/>
            <a:ext cx="0" cy="3733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 name="Line 4"/>
          <p:cNvSpPr>
            <a:spLocks noChangeShapeType="1"/>
          </p:cNvSpPr>
          <p:nvPr/>
        </p:nvSpPr>
        <p:spPr bwMode="auto">
          <a:xfrm>
            <a:off x="1425850" y="5215067"/>
            <a:ext cx="525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7" name="Text Box 6"/>
          <p:cNvSpPr txBox="1">
            <a:spLocks noChangeArrowheads="1"/>
          </p:cNvSpPr>
          <p:nvPr/>
        </p:nvSpPr>
        <p:spPr bwMode="auto">
          <a:xfrm>
            <a:off x="1063900" y="2817942"/>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7-</a:t>
            </a:r>
          </a:p>
        </p:txBody>
      </p:sp>
      <p:sp>
        <p:nvSpPr>
          <p:cNvPr id="8" name="Text Box 7"/>
          <p:cNvSpPr txBox="1">
            <a:spLocks noChangeArrowheads="1"/>
          </p:cNvSpPr>
          <p:nvPr/>
        </p:nvSpPr>
        <p:spPr bwMode="auto">
          <a:xfrm>
            <a:off x="1333775" y="5180142"/>
            <a:ext cx="4495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         1        2        3        4        5        6</a:t>
            </a:r>
          </a:p>
        </p:txBody>
      </p:sp>
      <p:sp>
        <p:nvSpPr>
          <p:cNvPr id="9" name="Line 8"/>
          <p:cNvSpPr>
            <a:spLocks noChangeShapeType="1"/>
          </p:cNvSpPr>
          <p:nvPr/>
        </p:nvSpPr>
        <p:spPr bwMode="auto">
          <a:xfrm>
            <a:off x="1425850" y="5138867"/>
            <a:ext cx="3048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0" name="Line 9"/>
          <p:cNvSpPr>
            <a:spLocks noChangeShapeType="1"/>
          </p:cNvSpPr>
          <p:nvPr/>
        </p:nvSpPr>
        <p:spPr bwMode="auto">
          <a:xfrm flipV="1">
            <a:off x="4473850" y="3081467"/>
            <a:ext cx="762000" cy="2057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1" name="Line 10"/>
          <p:cNvSpPr>
            <a:spLocks noChangeShapeType="1"/>
          </p:cNvSpPr>
          <p:nvPr/>
        </p:nvSpPr>
        <p:spPr bwMode="auto">
          <a:xfrm>
            <a:off x="1425850" y="3081467"/>
            <a:ext cx="3810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2" name="Line 11"/>
          <p:cNvSpPr>
            <a:spLocks noChangeShapeType="1"/>
          </p:cNvSpPr>
          <p:nvPr/>
        </p:nvSpPr>
        <p:spPr bwMode="auto">
          <a:xfrm flipV="1">
            <a:off x="5235850" y="3081467"/>
            <a:ext cx="0" cy="2133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3" name="Line 12"/>
          <p:cNvSpPr>
            <a:spLocks noChangeShapeType="1"/>
          </p:cNvSpPr>
          <p:nvPr/>
        </p:nvSpPr>
        <p:spPr bwMode="auto">
          <a:xfrm flipV="1">
            <a:off x="4473850" y="1633667"/>
            <a:ext cx="0" cy="3505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4" name="Text Box 13"/>
          <p:cNvSpPr txBox="1">
            <a:spLocks noChangeArrowheads="1"/>
          </p:cNvSpPr>
          <p:nvPr/>
        </p:nvSpPr>
        <p:spPr bwMode="auto">
          <a:xfrm>
            <a:off x="2112709" y="1633667"/>
            <a:ext cx="160601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dirty="0">
                <a:latin typeface="Calibri" pitchFamily="34" charset="0"/>
                <a:cs typeface="Calibri" pitchFamily="34" charset="0"/>
              </a:rPr>
              <a:t>Unstressed</a:t>
            </a:r>
          </a:p>
          <a:p>
            <a:pPr algn="ctr">
              <a:lnSpc>
                <a:spcPct val="80000"/>
              </a:lnSpc>
            </a:pPr>
            <a:r>
              <a:rPr lang="en-US" sz="2400" b="1" i="0" dirty="0">
                <a:latin typeface="Calibri" pitchFamily="34" charset="0"/>
                <a:cs typeface="Calibri" pitchFamily="34" charset="0"/>
              </a:rPr>
              <a:t>Volume</a:t>
            </a:r>
          </a:p>
        </p:txBody>
      </p:sp>
      <p:sp>
        <p:nvSpPr>
          <p:cNvPr id="15" name="Line 14"/>
          <p:cNvSpPr>
            <a:spLocks noChangeShapeType="1"/>
          </p:cNvSpPr>
          <p:nvPr/>
        </p:nvSpPr>
        <p:spPr bwMode="auto">
          <a:xfrm>
            <a:off x="1425850" y="2014667"/>
            <a:ext cx="304800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6" name="Text Box 15"/>
          <p:cNvSpPr txBox="1">
            <a:spLocks noChangeArrowheads="1"/>
          </p:cNvSpPr>
          <p:nvPr/>
        </p:nvSpPr>
        <p:spPr bwMode="auto">
          <a:xfrm>
            <a:off x="4473850" y="1617921"/>
            <a:ext cx="23149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Stressed Volume</a:t>
            </a:r>
          </a:p>
        </p:txBody>
      </p:sp>
      <p:sp>
        <p:nvSpPr>
          <p:cNvPr id="17" name="AutoShape 16"/>
          <p:cNvSpPr>
            <a:spLocks/>
          </p:cNvSpPr>
          <p:nvPr/>
        </p:nvSpPr>
        <p:spPr bwMode="auto">
          <a:xfrm rot="16200000">
            <a:off x="4892950" y="1519367"/>
            <a:ext cx="457200" cy="1295400"/>
          </a:xfrm>
          <a:prstGeom prst="rightBrace">
            <a:avLst>
              <a:gd name="adj1" fmla="val 23611"/>
              <a:gd name="adj2" fmla="val 6145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8" name="Text Box 17"/>
          <p:cNvSpPr txBox="1">
            <a:spLocks noChangeArrowheads="1"/>
          </p:cNvSpPr>
          <p:nvPr/>
        </p:nvSpPr>
        <p:spPr bwMode="auto">
          <a:xfrm>
            <a:off x="2035450" y="5596067"/>
            <a:ext cx="28187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BLOOD  VOLUME  (L)</a:t>
            </a:r>
          </a:p>
        </p:txBody>
      </p:sp>
      <p:sp>
        <p:nvSpPr>
          <p:cNvPr id="19" name="Line 18"/>
          <p:cNvSpPr>
            <a:spLocks noChangeShapeType="1"/>
          </p:cNvSpPr>
          <p:nvPr/>
        </p:nvSpPr>
        <p:spPr bwMode="auto">
          <a:xfrm flipV="1">
            <a:off x="5235850" y="2395667"/>
            <a:ext cx="304800" cy="685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0" name="Line 19"/>
          <p:cNvSpPr>
            <a:spLocks noChangeShapeType="1"/>
          </p:cNvSpPr>
          <p:nvPr/>
        </p:nvSpPr>
        <p:spPr bwMode="auto">
          <a:xfrm flipH="1">
            <a:off x="1425850" y="2395667"/>
            <a:ext cx="4114800" cy="0"/>
          </a:xfrm>
          <a:prstGeom prst="line">
            <a:avLst/>
          </a:prstGeom>
          <a:noFill/>
          <a:ln w="952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1" name="Text Box 20"/>
          <p:cNvSpPr txBox="1">
            <a:spLocks noChangeArrowheads="1"/>
          </p:cNvSpPr>
          <p:nvPr/>
        </p:nvSpPr>
        <p:spPr bwMode="auto">
          <a:xfrm>
            <a:off x="5898386" y="2319467"/>
            <a:ext cx="1567352" cy="830997"/>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dirty="0">
                <a:solidFill>
                  <a:srgbClr val="FF0000"/>
                </a:solidFill>
                <a:latin typeface="Calibri" pitchFamily="34" charset="0"/>
                <a:cs typeface="Calibri" pitchFamily="34" charset="0"/>
                <a:sym typeface="Symbol" pitchFamily="18" charset="2"/>
              </a:rPr>
              <a:t> VOLUME</a:t>
            </a:r>
          </a:p>
          <a:p>
            <a:pPr algn="ctr"/>
            <a:r>
              <a:rPr lang="en-US" sz="2400" b="1" i="0" dirty="0">
                <a:solidFill>
                  <a:srgbClr val="FF0000"/>
                </a:solidFill>
                <a:latin typeface="Calibri" pitchFamily="34" charset="0"/>
                <a:cs typeface="Calibri" pitchFamily="34" charset="0"/>
                <a:sym typeface="Symbol" pitchFamily="18" charset="2"/>
              </a:rPr>
              <a:t> MCP</a:t>
            </a:r>
            <a:endParaRPr lang="en-US" sz="2400" b="1" i="0" dirty="0">
              <a:solidFill>
                <a:srgbClr val="FF0000"/>
              </a:solidFill>
              <a:latin typeface="Calibri" pitchFamily="34" charset="0"/>
              <a:cs typeface="Calibri" pitchFamily="34" charset="0"/>
            </a:endParaRPr>
          </a:p>
        </p:txBody>
      </p:sp>
      <p:sp>
        <p:nvSpPr>
          <p:cNvPr id="22" name="Line 21"/>
          <p:cNvSpPr>
            <a:spLocks noChangeShapeType="1"/>
          </p:cNvSpPr>
          <p:nvPr/>
        </p:nvSpPr>
        <p:spPr bwMode="auto">
          <a:xfrm flipH="1">
            <a:off x="4931050" y="3081467"/>
            <a:ext cx="304800" cy="762000"/>
          </a:xfrm>
          <a:prstGeom prst="line">
            <a:avLst/>
          </a:prstGeom>
          <a:noFill/>
          <a:ln w="38100">
            <a:solidFill>
              <a:srgbClr val="A954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3" name="Line 22"/>
          <p:cNvSpPr>
            <a:spLocks noChangeShapeType="1"/>
          </p:cNvSpPr>
          <p:nvPr/>
        </p:nvSpPr>
        <p:spPr bwMode="auto">
          <a:xfrm flipH="1">
            <a:off x="1425850" y="3843467"/>
            <a:ext cx="3505200" cy="0"/>
          </a:xfrm>
          <a:prstGeom prst="line">
            <a:avLst/>
          </a:prstGeom>
          <a:noFill/>
          <a:ln w="9525">
            <a:solidFill>
              <a:srgbClr val="A954AB"/>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4" name="Text Box 23"/>
          <p:cNvSpPr txBox="1">
            <a:spLocks noChangeArrowheads="1"/>
          </p:cNvSpPr>
          <p:nvPr/>
        </p:nvSpPr>
        <p:spPr bwMode="auto">
          <a:xfrm>
            <a:off x="5665024" y="3310067"/>
            <a:ext cx="1567352" cy="83099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dirty="0">
                <a:solidFill>
                  <a:srgbClr val="A954AB"/>
                </a:solidFill>
                <a:latin typeface="Calibri" pitchFamily="34" charset="0"/>
                <a:cs typeface="Calibri" pitchFamily="34" charset="0"/>
                <a:sym typeface="Symbol" pitchFamily="18" charset="2"/>
              </a:rPr>
              <a:t> VOLUME</a:t>
            </a:r>
          </a:p>
          <a:p>
            <a:pPr algn="ctr"/>
            <a:r>
              <a:rPr lang="en-US" sz="2400" b="1" i="0" dirty="0">
                <a:solidFill>
                  <a:srgbClr val="A954AB"/>
                </a:solidFill>
                <a:latin typeface="Calibri" pitchFamily="34" charset="0"/>
                <a:cs typeface="Calibri" pitchFamily="34" charset="0"/>
                <a:sym typeface="Symbol" pitchFamily="18" charset="2"/>
              </a:rPr>
              <a:t> MCP</a:t>
            </a:r>
            <a:endParaRPr lang="en-US" sz="2400" b="1" i="0" dirty="0">
              <a:solidFill>
                <a:srgbClr val="A954AB"/>
              </a:solidFill>
              <a:latin typeface="Calibri" pitchFamily="34" charset="0"/>
              <a:cs typeface="Calibri" pitchFamily="34" charset="0"/>
            </a:endParaRPr>
          </a:p>
        </p:txBody>
      </p:sp>
      <p:sp>
        <p:nvSpPr>
          <p:cNvPr id="25" name="Text Box 24"/>
          <p:cNvSpPr txBox="1">
            <a:spLocks noChangeArrowheads="1"/>
          </p:cNvSpPr>
          <p:nvPr/>
        </p:nvSpPr>
        <p:spPr bwMode="auto">
          <a:xfrm>
            <a:off x="2019575" y="2741742"/>
            <a:ext cx="11384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dirty="0">
                <a:latin typeface="Calibri" pitchFamily="34" charset="0"/>
                <a:cs typeface="Calibri" pitchFamily="34" charset="0"/>
              </a:rPr>
              <a:t>Normal</a:t>
            </a:r>
          </a:p>
        </p:txBody>
      </p:sp>
      <p:sp>
        <p:nvSpPr>
          <p:cNvPr id="26" name="Text Box 25"/>
          <p:cNvSpPr txBox="1">
            <a:spLocks noChangeArrowheads="1"/>
          </p:cNvSpPr>
          <p:nvPr/>
        </p:nvSpPr>
        <p:spPr bwMode="auto">
          <a:xfrm>
            <a:off x="1714775" y="3462467"/>
            <a:ext cx="17827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dirty="0">
                <a:solidFill>
                  <a:srgbClr val="A954AB"/>
                </a:solidFill>
                <a:latin typeface="Calibri" pitchFamily="34" charset="0"/>
                <a:cs typeface="Calibri" pitchFamily="34" charset="0"/>
              </a:rPr>
              <a:t>Hemorrhage</a:t>
            </a:r>
          </a:p>
        </p:txBody>
      </p:sp>
      <p:sp>
        <p:nvSpPr>
          <p:cNvPr id="27" name="Text Box 26"/>
          <p:cNvSpPr txBox="1">
            <a:spLocks noChangeArrowheads="1"/>
          </p:cNvSpPr>
          <p:nvPr/>
        </p:nvSpPr>
        <p:spPr bwMode="auto">
          <a:xfrm>
            <a:off x="2324375" y="2284542"/>
            <a:ext cx="12217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dirty="0">
                <a:solidFill>
                  <a:srgbClr val="FF0000"/>
                </a:solidFill>
                <a:latin typeface="Calibri" pitchFamily="34" charset="0"/>
                <a:cs typeface="Calibri" pitchFamily="34" charset="0"/>
              </a:rPr>
              <a:t>Infusion</a:t>
            </a:r>
          </a:p>
        </p:txBody>
      </p:sp>
      <p:sp>
        <p:nvSpPr>
          <p:cNvPr id="51" name="Text Box 5"/>
          <p:cNvSpPr txBox="1">
            <a:spLocks noChangeArrowheads="1"/>
          </p:cNvSpPr>
          <p:nvPr/>
        </p:nvSpPr>
        <p:spPr bwMode="auto">
          <a:xfrm rot="16200000">
            <a:off x="59288" y="3185462"/>
            <a:ext cx="1951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dirty="0">
                <a:latin typeface="Calibri" pitchFamily="34" charset="0"/>
                <a:cs typeface="Calibri" pitchFamily="34" charset="0"/>
              </a:rPr>
              <a:t>MCP  (mmHg)</a:t>
            </a:r>
          </a:p>
        </p:txBody>
      </p:sp>
      <p:sp>
        <p:nvSpPr>
          <p:cNvPr id="52" name="TextBox 51"/>
          <p:cNvSpPr txBox="1"/>
          <p:nvPr/>
        </p:nvSpPr>
        <p:spPr>
          <a:xfrm>
            <a:off x="8007886" y="3592991"/>
            <a:ext cx="3499728" cy="2123658"/>
          </a:xfrm>
          <a:prstGeom prst="rect">
            <a:avLst/>
          </a:prstGeom>
          <a:noFill/>
        </p:spPr>
        <p:txBody>
          <a:bodyPr wrap="square" rtlCol="0">
            <a:spAutoFit/>
          </a:bodyPr>
          <a:lstStyle/>
          <a:p>
            <a:pPr algn="just"/>
            <a:r>
              <a:rPr lang="en-US" sz="1200" dirty="0">
                <a:solidFill>
                  <a:schemeClr val="tx1">
                    <a:lumMod val="50000"/>
                    <a:lumOff val="50000"/>
                  </a:schemeClr>
                </a:solidFill>
              </a:rPr>
              <a:t>An </a:t>
            </a:r>
            <a:r>
              <a:rPr lang="en-US" sz="1200" dirty="0">
                <a:solidFill>
                  <a:schemeClr val="tx1">
                    <a:lumMod val="50000"/>
                    <a:lumOff val="50000"/>
                  </a:schemeClr>
                </a:solidFill>
                <a:cs typeface="Calibri" pitchFamily="34" charset="0"/>
                <a:sym typeface="Symbol" pitchFamily="18" charset="2"/>
              </a:rPr>
              <a:t> in blood volume will increase the MCP as its shown in the graph </a:t>
            </a:r>
            <a:r>
              <a:rPr lang="en-US" sz="1200" dirty="0">
                <a:solidFill>
                  <a:schemeClr val="tx1">
                    <a:lumMod val="50000"/>
                    <a:lumOff val="50000"/>
                  </a:schemeClr>
                </a:solidFill>
              </a:rPr>
              <a:t>(infusion).</a:t>
            </a:r>
          </a:p>
          <a:p>
            <a:pPr algn="just"/>
            <a:endParaRPr lang="en-US" sz="1200" dirty="0">
              <a:solidFill>
                <a:schemeClr val="tx1">
                  <a:lumMod val="50000"/>
                  <a:lumOff val="50000"/>
                </a:schemeClr>
              </a:solidFill>
            </a:endParaRPr>
          </a:p>
          <a:p>
            <a:pPr algn="just"/>
            <a:r>
              <a:rPr lang="en-US" sz="1200" dirty="0">
                <a:solidFill>
                  <a:schemeClr val="tx1">
                    <a:lumMod val="50000"/>
                    <a:lumOff val="50000"/>
                  </a:schemeClr>
                </a:solidFill>
              </a:rPr>
              <a:t>A </a:t>
            </a:r>
            <a:r>
              <a:rPr lang="en-US" sz="1200" dirty="0">
                <a:solidFill>
                  <a:schemeClr val="tx1">
                    <a:lumMod val="50000"/>
                    <a:lumOff val="50000"/>
                  </a:schemeClr>
                </a:solidFill>
                <a:cs typeface="Calibri" pitchFamily="34" charset="0"/>
                <a:sym typeface="Symbol" pitchFamily="18" charset="2"/>
              </a:rPr>
              <a:t>  in blood volume will cause a decrease in MCP (hemorrhage).</a:t>
            </a:r>
          </a:p>
          <a:p>
            <a:pPr algn="just"/>
            <a:endParaRPr lang="en-US" sz="1200" dirty="0">
              <a:solidFill>
                <a:schemeClr val="tx1">
                  <a:lumMod val="50000"/>
                  <a:lumOff val="50000"/>
                </a:schemeClr>
              </a:solidFill>
              <a:cs typeface="Calibri" pitchFamily="34" charset="0"/>
              <a:sym typeface="Symbol" pitchFamily="18" charset="2"/>
            </a:endParaRPr>
          </a:p>
          <a:p>
            <a:pPr algn="just"/>
            <a:r>
              <a:rPr lang="en-US" sz="1200" b="1" dirty="0">
                <a:solidFill>
                  <a:srgbClr val="FF0000"/>
                </a:solidFill>
                <a:cs typeface="Calibri" pitchFamily="34" charset="0"/>
                <a:sym typeface="Symbol" pitchFamily="18" charset="2"/>
              </a:rPr>
              <a:t>In blood volume change the stressed volume  is the one that changes in the graph.</a:t>
            </a:r>
          </a:p>
          <a:p>
            <a:pPr algn="just"/>
            <a:r>
              <a:rPr lang="en-US" sz="1200" b="1" dirty="0">
                <a:solidFill>
                  <a:srgbClr val="FF0000"/>
                </a:solidFill>
                <a:cs typeface="Calibri" pitchFamily="34" charset="0"/>
                <a:sym typeface="Symbol" pitchFamily="18" charset="2"/>
              </a:rPr>
              <a:t>But in the capacity change both the unstressed and the stressed change (in next slide).</a:t>
            </a:r>
            <a:endParaRPr lang="en-US" sz="1200" b="1" dirty="0">
              <a:solidFill>
                <a:srgbClr val="FF0000"/>
              </a:solidFill>
            </a:endParaRPr>
          </a:p>
        </p:txBody>
      </p:sp>
      <p:sp>
        <p:nvSpPr>
          <p:cNvPr id="31" name="TextBox 12"/>
          <p:cNvSpPr txBox="1"/>
          <p:nvPr/>
        </p:nvSpPr>
        <p:spPr>
          <a:xfrm>
            <a:off x="9740553" y="-620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43172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Mean Circulatory Pressure (MCP)</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18</a:t>
            </a:fld>
            <a:endParaRPr lang="en-US" dirty="0"/>
          </a:p>
        </p:txBody>
      </p:sp>
      <p:sp>
        <p:nvSpPr>
          <p:cNvPr id="7" name="Text Box 6"/>
          <p:cNvSpPr txBox="1">
            <a:spLocks noChangeArrowheads="1"/>
          </p:cNvSpPr>
          <p:nvPr/>
        </p:nvSpPr>
        <p:spPr bwMode="auto">
          <a:xfrm>
            <a:off x="1608430" y="2988676"/>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0" dirty="0">
                <a:latin typeface="Calibri" pitchFamily="34" charset="0"/>
                <a:cs typeface="Calibri" pitchFamily="34" charset="0"/>
              </a:rPr>
              <a:t>7-</a:t>
            </a:r>
          </a:p>
        </p:txBody>
      </p:sp>
      <p:sp>
        <p:nvSpPr>
          <p:cNvPr id="14" name="Text Box 13"/>
          <p:cNvSpPr txBox="1">
            <a:spLocks noChangeArrowheads="1"/>
          </p:cNvSpPr>
          <p:nvPr/>
        </p:nvSpPr>
        <p:spPr bwMode="auto">
          <a:xfrm>
            <a:off x="2329559" y="1952972"/>
            <a:ext cx="113063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i="0" dirty="0">
                <a:latin typeface="Calibri" pitchFamily="34" charset="0"/>
                <a:cs typeface="Calibri" pitchFamily="34" charset="0"/>
              </a:rPr>
              <a:t>Unstressed</a:t>
            </a:r>
          </a:p>
          <a:p>
            <a:pPr algn="ctr">
              <a:lnSpc>
                <a:spcPct val="80000"/>
              </a:lnSpc>
            </a:pPr>
            <a:r>
              <a:rPr lang="en-US" sz="1600" b="1" i="0" dirty="0">
                <a:latin typeface="Calibri" pitchFamily="34" charset="0"/>
                <a:cs typeface="Calibri" pitchFamily="34" charset="0"/>
              </a:rPr>
              <a:t>Volume</a:t>
            </a:r>
          </a:p>
        </p:txBody>
      </p:sp>
      <p:sp>
        <p:nvSpPr>
          <p:cNvPr id="15" name="Line 14"/>
          <p:cNvSpPr>
            <a:spLocks noChangeShapeType="1"/>
          </p:cNvSpPr>
          <p:nvPr/>
        </p:nvSpPr>
        <p:spPr bwMode="auto">
          <a:xfrm>
            <a:off x="2077534" y="2495978"/>
            <a:ext cx="1603572"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6" name="Text Box 15"/>
          <p:cNvSpPr txBox="1">
            <a:spLocks noChangeArrowheads="1"/>
          </p:cNvSpPr>
          <p:nvPr/>
        </p:nvSpPr>
        <p:spPr bwMode="auto">
          <a:xfrm>
            <a:off x="3768670" y="1980321"/>
            <a:ext cx="14246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0" dirty="0">
                <a:latin typeface="Calibri" pitchFamily="34" charset="0"/>
                <a:cs typeface="Calibri" pitchFamily="34" charset="0"/>
              </a:rPr>
              <a:t>Stressed Volume</a:t>
            </a:r>
          </a:p>
        </p:txBody>
      </p:sp>
      <p:sp>
        <p:nvSpPr>
          <p:cNvPr id="18" name="Text Box 17"/>
          <p:cNvSpPr txBox="1">
            <a:spLocks noChangeArrowheads="1"/>
          </p:cNvSpPr>
          <p:nvPr/>
        </p:nvSpPr>
        <p:spPr bwMode="auto">
          <a:xfrm>
            <a:off x="2444670" y="5103472"/>
            <a:ext cx="17205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0" dirty="0">
                <a:latin typeface="Calibri" pitchFamily="34" charset="0"/>
                <a:cs typeface="Calibri" pitchFamily="34" charset="0"/>
              </a:rPr>
              <a:t>BLOOD  VOLUME  (L)</a:t>
            </a:r>
          </a:p>
        </p:txBody>
      </p:sp>
      <p:sp>
        <p:nvSpPr>
          <p:cNvPr id="19" name="Text Box 18"/>
          <p:cNvSpPr txBox="1">
            <a:spLocks noChangeArrowheads="1"/>
          </p:cNvSpPr>
          <p:nvPr/>
        </p:nvSpPr>
        <p:spPr bwMode="auto">
          <a:xfrm>
            <a:off x="2484345" y="2932947"/>
            <a:ext cx="8210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dirty="0">
                <a:latin typeface="Calibri" pitchFamily="34" charset="0"/>
                <a:cs typeface="Calibri" pitchFamily="34" charset="0"/>
              </a:rPr>
              <a:t>Normal</a:t>
            </a:r>
          </a:p>
        </p:txBody>
      </p:sp>
      <p:sp>
        <p:nvSpPr>
          <p:cNvPr id="25" name="Text Box 5"/>
          <p:cNvSpPr txBox="1">
            <a:spLocks noChangeArrowheads="1"/>
          </p:cNvSpPr>
          <p:nvPr/>
        </p:nvSpPr>
        <p:spPr bwMode="auto">
          <a:xfrm rot="16200000">
            <a:off x="756915" y="3233215"/>
            <a:ext cx="13644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dirty="0">
                <a:latin typeface="Calibri" pitchFamily="34" charset="0"/>
                <a:cs typeface="Calibri" pitchFamily="34" charset="0"/>
              </a:rPr>
              <a:t>MCP  (mmHg)</a:t>
            </a:r>
          </a:p>
        </p:txBody>
      </p:sp>
      <p:cxnSp>
        <p:nvCxnSpPr>
          <p:cNvPr id="49" name="Straight Connector 48"/>
          <p:cNvCxnSpPr/>
          <p:nvPr/>
        </p:nvCxnSpPr>
        <p:spPr>
          <a:xfrm>
            <a:off x="2040478" y="2364876"/>
            <a:ext cx="0" cy="22759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40478" y="4640814"/>
            <a:ext cx="28083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40478" y="4581128"/>
            <a:ext cx="2016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40478" y="3296453"/>
            <a:ext cx="2376264"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768670" y="2610920"/>
            <a:ext cx="648071" cy="19702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056702" y="3296453"/>
            <a:ext cx="360040" cy="1284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416742" y="3296453"/>
            <a:ext cx="0" cy="1344361"/>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66" name="Text Box 7"/>
          <p:cNvSpPr txBox="1">
            <a:spLocks noChangeArrowheads="1"/>
          </p:cNvSpPr>
          <p:nvPr/>
        </p:nvSpPr>
        <p:spPr bwMode="auto">
          <a:xfrm>
            <a:off x="1761085" y="4725144"/>
            <a:ext cx="30877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dirty="0">
                <a:latin typeface="Calibri" pitchFamily="34" charset="0"/>
                <a:cs typeface="Calibri" pitchFamily="34" charset="0"/>
              </a:rPr>
              <a:t>         1        2        3        4        5        6</a:t>
            </a:r>
          </a:p>
        </p:txBody>
      </p:sp>
      <p:cxnSp>
        <p:nvCxnSpPr>
          <p:cNvPr id="68" name="Straight Connector 67"/>
          <p:cNvCxnSpPr/>
          <p:nvPr/>
        </p:nvCxnSpPr>
        <p:spPr>
          <a:xfrm flipV="1">
            <a:off x="3768670" y="2066846"/>
            <a:ext cx="0" cy="2514282"/>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056702" y="2066846"/>
            <a:ext cx="0" cy="2514282"/>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71" name="AutoShape 16"/>
          <p:cNvSpPr>
            <a:spLocks/>
          </p:cNvSpPr>
          <p:nvPr/>
        </p:nvSpPr>
        <p:spPr bwMode="auto">
          <a:xfrm rot="16200000">
            <a:off x="3905278" y="2111901"/>
            <a:ext cx="371013" cy="651912"/>
          </a:xfrm>
          <a:prstGeom prst="rightBrace">
            <a:avLst>
              <a:gd name="adj1" fmla="val 25000"/>
              <a:gd name="adj2" fmla="val 6145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cxnSp>
        <p:nvCxnSpPr>
          <p:cNvPr id="73" name="Straight Connector 72"/>
          <p:cNvCxnSpPr/>
          <p:nvPr/>
        </p:nvCxnSpPr>
        <p:spPr>
          <a:xfrm>
            <a:off x="2040478" y="4581128"/>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140154" y="1335841"/>
            <a:ext cx="2185663" cy="369332"/>
          </a:xfrm>
          <a:prstGeom prst="rect">
            <a:avLst/>
          </a:prstGeom>
          <a:ln>
            <a:solidFill>
              <a:srgbClr val="FF0000"/>
            </a:solidFill>
          </a:ln>
        </p:spPr>
        <p:txBody>
          <a:bodyPr wrap="none">
            <a:spAutoFit/>
          </a:bodyPr>
          <a:lstStyle/>
          <a:p>
            <a:r>
              <a:rPr lang="en-US" sz="1800" b="1" dirty="0">
                <a:solidFill>
                  <a:srgbClr val="FF0000"/>
                </a:solidFill>
                <a:latin typeface="Calibri" pitchFamily="34" charset="0"/>
                <a:cs typeface="Calibri" pitchFamily="34" charset="0"/>
              </a:rPr>
              <a:t>VENOCONSTRICTION</a:t>
            </a:r>
          </a:p>
        </p:txBody>
      </p:sp>
      <p:sp>
        <p:nvSpPr>
          <p:cNvPr id="75" name="Text Box 6"/>
          <p:cNvSpPr txBox="1">
            <a:spLocks noChangeArrowheads="1"/>
          </p:cNvSpPr>
          <p:nvPr/>
        </p:nvSpPr>
        <p:spPr bwMode="auto">
          <a:xfrm>
            <a:off x="7081038" y="3022651"/>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0" dirty="0">
                <a:latin typeface="Calibri" pitchFamily="34" charset="0"/>
                <a:cs typeface="Calibri" pitchFamily="34" charset="0"/>
              </a:rPr>
              <a:t>7-</a:t>
            </a:r>
          </a:p>
        </p:txBody>
      </p:sp>
      <p:sp>
        <p:nvSpPr>
          <p:cNvPr id="79" name="Text Box 17"/>
          <p:cNvSpPr txBox="1">
            <a:spLocks noChangeArrowheads="1"/>
          </p:cNvSpPr>
          <p:nvPr/>
        </p:nvSpPr>
        <p:spPr bwMode="auto">
          <a:xfrm>
            <a:off x="7917278" y="5137447"/>
            <a:ext cx="17205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0" dirty="0">
                <a:latin typeface="Calibri" pitchFamily="34" charset="0"/>
                <a:cs typeface="Calibri" pitchFamily="34" charset="0"/>
              </a:rPr>
              <a:t>BLOOD  VOLUME  (L)</a:t>
            </a:r>
          </a:p>
        </p:txBody>
      </p:sp>
      <p:sp>
        <p:nvSpPr>
          <p:cNvPr id="81" name="Text Box 5"/>
          <p:cNvSpPr txBox="1">
            <a:spLocks noChangeArrowheads="1"/>
          </p:cNvSpPr>
          <p:nvPr/>
        </p:nvSpPr>
        <p:spPr bwMode="auto">
          <a:xfrm rot="16200000">
            <a:off x="6229523" y="3267190"/>
            <a:ext cx="13644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dirty="0">
                <a:latin typeface="Calibri" pitchFamily="34" charset="0"/>
                <a:cs typeface="Calibri" pitchFamily="34" charset="0"/>
              </a:rPr>
              <a:t>MCP  (mmHg)</a:t>
            </a:r>
          </a:p>
        </p:txBody>
      </p:sp>
      <p:cxnSp>
        <p:nvCxnSpPr>
          <p:cNvPr id="82" name="Straight Connector 81"/>
          <p:cNvCxnSpPr/>
          <p:nvPr/>
        </p:nvCxnSpPr>
        <p:spPr>
          <a:xfrm>
            <a:off x="7513086" y="2398851"/>
            <a:ext cx="0" cy="22759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513086" y="4674789"/>
            <a:ext cx="28083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513086" y="4615103"/>
            <a:ext cx="18722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513086" y="3330428"/>
            <a:ext cx="2448272" cy="6637"/>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9385294" y="3330428"/>
            <a:ext cx="576064" cy="13292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961358" y="3337065"/>
            <a:ext cx="0" cy="1344361"/>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9" name="Text Box 7"/>
          <p:cNvSpPr txBox="1">
            <a:spLocks noChangeArrowheads="1"/>
          </p:cNvSpPr>
          <p:nvPr/>
        </p:nvSpPr>
        <p:spPr bwMode="auto">
          <a:xfrm>
            <a:off x="7252665" y="4868768"/>
            <a:ext cx="30877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dirty="0">
                <a:latin typeface="Calibri" pitchFamily="34" charset="0"/>
                <a:cs typeface="Calibri" pitchFamily="34" charset="0"/>
              </a:rPr>
              <a:t>         1        2        3        4        5        6</a:t>
            </a:r>
          </a:p>
        </p:txBody>
      </p:sp>
      <p:cxnSp>
        <p:nvCxnSpPr>
          <p:cNvPr id="91" name="Straight Connector 90"/>
          <p:cNvCxnSpPr/>
          <p:nvPr/>
        </p:nvCxnSpPr>
        <p:spPr>
          <a:xfrm flipV="1">
            <a:off x="9385294" y="2111371"/>
            <a:ext cx="0" cy="2514282"/>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513086" y="4615103"/>
            <a:ext cx="2196244" cy="0"/>
          </a:xfrm>
          <a:prstGeom prst="line">
            <a:avLst/>
          </a:prstGeom>
          <a:ln w="28575">
            <a:solidFill>
              <a:srgbClr val="D8B3DC"/>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2040478" y="2617143"/>
            <a:ext cx="2376263" cy="62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9709330" y="3972765"/>
            <a:ext cx="252028" cy="642338"/>
          </a:xfrm>
          <a:prstGeom prst="line">
            <a:avLst/>
          </a:prstGeom>
          <a:ln w="28575">
            <a:solidFill>
              <a:srgbClr val="D8B3DC"/>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7513087" y="3972765"/>
            <a:ext cx="24482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9709330" y="2100821"/>
            <a:ext cx="0" cy="2514282"/>
          </a:xfrm>
          <a:prstGeom prst="line">
            <a:avLst/>
          </a:prstGeom>
        </p:spPr>
        <p:style>
          <a:lnRef idx="1">
            <a:schemeClr val="accent1"/>
          </a:lnRef>
          <a:fillRef idx="0">
            <a:schemeClr val="accent1"/>
          </a:fillRef>
          <a:effectRef idx="0">
            <a:schemeClr val="accent1"/>
          </a:effectRef>
          <a:fontRef idx="minor">
            <a:schemeClr val="tx1"/>
          </a:fontRef>
        </p:style>
      </p:cxnSp>
      <p:sp>
        <p:nvSpPr>
          <p:cNvPr id="116" name="AutoShape 16"/>
          <p:cNvSpPr>
            <a:spLocks/>
          </p:cNvSpPr>
          <p:nvPr/>
        </p:nvSpPr>
        <p:spPr bwMode="auto">
          <a:xfrm rot="16200000">
            <a:off x="9639876" y="2102443"/>
            <a:ext cx="371013" cy="271955"/>
          </a:xfrm>
          <a:prstGeom prst="rightBrace">
            <a:avLst>
              <a:gd name="adj1" fmla="val 25000"/>
              <a:gd name="adj2" fmla="val 6145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17" name="Text Box 15"/>
          <p:cNvSpPr txBox="1">
            <a:spLocks noChangeArrowheads="1"/>
          </p:cNvSpPr>
          <p:nvPr/>
        </p:nvSpPr>
        <p:spPr bwMode="auto">
          <a:xfrm>
            <a:off x="9709330" y="1733656"/>
            <a:ext cx="14246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0" dirty="0">
                <a:latin typeface="Calibri" pitchFamily="34" charset="0"/>
                <a:cs typeface="Calibri" pitchFamily="34" charset="0"/>
              </a:rPr>
              <a:t>Stressed Volume</a:t>
            </a:r>
          </a:p>
        </p:txBody>
      </p:sp>
      <p:sp>
        <p:nvSpPr>
          <p:cNvPr id="118" name="Text Box 13"/>
          <p:cNvSpPr txBox="1">
            <a:spLocks noChangeArrowheads="1"/>
          </p:cNvSpPr>
          <p:nvPr/>
        </p:nvSpPr>
        <p:spPr bwMode="auto">
          <a:xfrm>
            <a:off x="7883875" y="1801016"/>
            <a:ext cx="113063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i="0" dirty="0">
                <a:latin typeface="Calibri" pitchFamily="34" charset="0"/>
                <a:cs typeface="Calibri" pitchFamily="34" charset="0"/>
              </a:rPr>
              <a:t>Unstressed</a:t>
            </a:r>
          </a:p>
          <a:p>
            <a:pPr algn="ctr">
              <a:lnSpc>
                <a:spcPct val="80000"/>
              </a:lnSpc>
            </a:pPr>
            <a:r>
              <a:rPr lang="en-US" sz="1600" b="1" i="0" dirty="0">
                <a:latin typeface="Calibri" pitchFamily="34" charset="0"/>
                <a:cs typeface="Calibri" pitchFamily="34" charset="0"/>
              </a:rPr>
              <a:t>Volume</a:t>
            </a:r>
          </a:p>
        </p:txBody>
      </p:sp>
      <p:sp>
        <p:nvSpPr>
          <p:cNvPr id="119" name="Line 14"/>
          <p:cNvSpPr>
            <a:spLocks noChangeShapeType="1"/>
          </p:cNvSpPr>
          <p:nvPr/>
        </p:nvSpPr>
        <p:spPr bwMode="auto">
          <a:xfrm>
            <a:off x="7513086" y="2545493"/>
            <a:ext cx="2160240" cy="12446"/>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20" name="Text Box 18"/>
          <p:cNvSpPr txBox="1">
            <a:spLocks noChangeArrowheads="1"/>
          </p:cNvSpPr>
          <p:nvPr/>
        </p:nvSpPr>
        <p:spPr bwMode="auto">
          <a:xfrm>
            <a:off x="8038660" y="2927935"/>
            <a:ext cx="8210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dirty="0">
                <a:latin typeface="Calibri" pitchFamily="34" charset="0"/>
                <a:cs typeface="Calibri" pitchFamily="34" charset="0"/>
              </a:rPr>
              <a:t>Normal</a:t>
            </a:r>
          </a:p>
        </p:txBody>
      </p:sp>
      <p:sp>
        <p:nvSpPr>
          <p:cNvPr id="121" name="Text Box 22"/>
          <p:cNvSpPr txBox="1">
            <a:spLocks noChangeArrowheads="1"/>
          </p:cNvSpPr>
          <p:nvPr/>
        </p:nvSpPr>
        <p:spPr bwMode="auto">
          <a:xfrm>
            <a:off x="8020577" y="1339354"/>
            <a:ext cx="1649426" cy="369332"/>
          </a:xfrm>
          <a:prstGeom prst="rect">
            <a:avLst/>
          </a:prstGeom>
          <a:noFill/>
          <a:ln w="9525">
            <a:solidFill>
              <a:srgbClr val="D8B3D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i="0" dirty="0">
                <a:solidFill>
                  <a:srgbClr val="D8B3DC"/>
                </a:solidFill>
                <a:latin typeface="Calibri" pitchFamily="34" charset="0"/>
                <a:cs typeface="Calibri" pitchFamily="34" charset="0"/>
              </a:rPr>
              <a:t>VENODILATION</a:t>
            </a:r>
          </a:p>
        </p:txBody>
      </p:sp>
      <p:sp>
        <p:nvSpPr>
          <p:cNvPr id="122" name="TextBox 121"/>
          <p:cNvSpPr txBox="1"/>
          <p:nvPr/>
        </p:nvSpPr>
        <p:spPr>
          <a:xfrm>
            <a:off x="628954" y="5493684"/>
            <a:ext cx="5381901" cy="584775"/>
          </a:xfrm>
          <a:prstGeom prst="rect">
            <a:avLst/>
          </a:prstGeom>
          <a:noFill/>
        </p:spPr>
        <p:txBody>
          <a:bodyPr wrap="square" rtlCol="0">
            <a:spAutoFit/>
          </a:bodyPr>
          <a:lstStyle/>
          <a:p>
            <a:pPr algn="just"/>
            <a:r>
              <a:rPr lang="en-US" sz="1600" dirty="0">
                <a:solidFill>
                  <a:schemeClr val="tx1">
                    <a:lumMod val="50000"/>
                    <a:lumOff val="50000"/>
                  </a:schemeClr>
                </a:solidFill>
              </a:rPr>
              <a:t>In </a:t>
            </a:r>
            <a:r>
              <a:rPr lang="en-US" sz="1600" dirty="0" err="1">
                <a:solidFill>
                  <a:schemeClr val="tx1">
                    <a:lumMod val="50000"/>
                    <a:lumOff val="50000"/>
                  </a:schemeClr>
                </a:solidFill>
              </a:rPr>
              <a:t>venoconstriction</a:t>
            </a:r>
            <a:r>
              <a:rPr lang="en-US" sz="1600" dirty="0">
                <a:solidFill>
                  <a:schemeClr val="tx1">
                    <a:lumMod val="50000"/>
                    <a:lumOff val="50000"/>
                  </a:schemeClr>
                </a:solidFill>
              </a:rPr>
              <a:t>: unstressed volume decrease and stressed volume increase and the blood volume does not change. </a:t>
            </a:r>
          </a:p>
        </p:txBody>
      </p:sp>
      <p:sp>
        <p:nvSpPr>
          <p:cNvPr id="125" name="TextBox 124"/>
          <p:cNvSpPr txBox="1"/>
          <p:nvPr/>
        </p:nvSpPr>
        <p:spPr>
          <a:xfrm>
            <a:off x="6252946" y="5493684"/>
            <a:ext cx="5328592" cy="584775"/>
          </a:xfrm>
          <a:prstGeom prst="rect">
            <a:avLst/>
          </a:prstGeom>
          <a:noFill/>
        </p:spPr>
        <p:txBody>
          <a:bodyPr wrap="square" rtlCol="0">
            <a:spAutoFit/>
          </a:bodyPr>
          <a:lstStyle/>
          <a:p>
            <a:r>
              <a:rPr lang="en-US" sz="1600" dirty="0">
                <a:solidFill>
                  <a:schemeClr val="tx1">
                    <a:lumMod val="50000"/>
                    <a:lumOff val="50000"/>
                  </a:schemeClr>
                </a:solidFill>
              </a:rPr>
              <a:t>In </a:t>
            </a:r>
            <a:r>
              <a:rPr lang="en-US" sz="1600" dirty="0" err="1">
                <a:solidFill>
                  <a:schemeClr val="tx1">
                    <a:lumMod val="50000"/>
                    <a:lumOff val="50000"/>
                  </a:schemeClr>
                </a:solidFill>
              </a:rPr>
              <a:t>venodilation</a:t>
            </a:r>
            <a:r>
              <a:rPr lang="en-US" sz="1600" dirty="0">
                <a:solidFill>
                  <a:schemeClr val="tx1">
                    <a:lumMod val="50000"/>
                    <a:lumOff val="50000"/>
                  </a:schemeClr>
                </a:solidFill>
              </a:rPr>
              <a:t> : unstressed volume increase and stressed volume decrease and the blood volume doesn’t change.</a:t>
            </a:r>
          </a:p>
        </p:txBody>
      </p:sp>
      <p:sp>
        <p:nvSpPr>
          <p:cNvPr id="51" name="TextBox 12"/>
          <p:cNvSpPr txBox="1"/>
          <p:nvPr/>
        </p:nvSpPr>
        <p:spPr>
          <a:xfrm>
            <a:off x="9722099" y="-9024"/>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cxnSp>
        <p:nvCxnSpPr>
          <p:cNvPr id="6" name="Straight Connector 5"/>
          <p:cNvCxnSpPr/>
          <p:nvPr/>
        </p:nvCxnSpPr>
        <p:spPr>
          <a:xfrm>
            <a:off x="6094412" y="1611708"/>
            <a:ext cx="0" cy="42655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04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89" y="259516"/>
            <a:ext cx="10969943" cy="914400"/>
          </a:xfrm>
        </p:spPr>
        <p:txBody>
          <a:bodyPr>
            <a:normAutofit/>
          </a:bodyPr>
          <a:lstStyle/>
          <a:p>
            <a:r>
              <a:rPr lang="en-US" sz="3200"/>
              <a:t>Venous Return Curve </a:t>
            </a:r>
            <a:r>
              <a:rPr lang="en-US" sz="3200" dirty="0"/>
              <a:t>(</a:t>
            </a:r>
            <a:r>
              <a:rPr lang="en-US" sz="3200"/>
              <a:t>Vascular Function Curve</a:t>
            </a:r>
            <a:r>
              <a:rPr lang="en-US" sz="3200" dirty="0"/>
              <a:t>) </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19</a:t>
            </a:fld>
            <a:endParaRPr lang="en-US" dirty="0"/>
          </a:p>
        </p:txBody>
      </p:sp>
      <p:sp>
        <p:nvSpPr>
          <p:cNvPr id="4" name="Content Placeholder 3"/>
          <p:cNvSpPr>
            <a:spLocks noGrp="1"/>
          </p:cNvSpPr>
          <p:nvPr>
            <p:ph sz="quarter" idx="1"/>
          </p:nvPr>
        </p:nvSpPr>
        <p:spPr>
          <a:xfrm>
            <a:off x="648088" y="1732463"/>
            <a:ext cx="6974268" cy="1408505"/>
          </a:xfrm>
          <a:solidFill>
            <a:schemeClr val="accent4">
              <a:lumMod val="20000"/>
              <a:lumOff val="80000"/>
            </a:schemeClr>
          </a:solidFill>
        </p:spPr>
        <p:txBody>
          <a:bodyPr>
            <a:normAutofit/>
          </a:bodyPr>
          <a:lstStyle/>
          <a:p>
            <a:pPr marL="0" indent="0" algn="just">
              <a:buNone/>
            </a:pPr>
            <a:r>
              <a:rPr lang="en-US" sz="1600" dirty="0">
                <a:solidFill>
                  <a:schemeClr val="tx2">
                    <a:lumMod val="75000"/>
                  </a:schemeClr>
                </a:solidFill>
              </a:rPr>
              <a:t>There is an inverse relationship between venous return and right atrial pressure (RAP) as The right atrial pressure (RAP) is increased when Venous return is decreased and this is explained by : Venous return back to the heart, like all blood flow, is driven by a pressure gradient. The lower the pressure in the right atrium, the higher the pressure gradient the greater the venous return.</a:t>
            </a: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7766488" y="1732463"/>
            <a:ext cx="3800475" cy="3733510"/>
          </a:xfrm>
          <a:prstGeom prst="rect">
            <a:avLst/>
          </a:prstGeom>
          <a:scene3d>
            <a:camera prst="orthographicFront"/>
            <a:lightRig rig="threePt" dir="t"/>
          </a:scene3d>
          <a:sp3d>
            <a:bevelT/>
            <a:bevelB/>
          </a:sp3d>
        </p:spPr>
      </p:pic>
      <p:cxnSp>
        <p:nvCxnSpPr>
          <p:cNvPr id="8" name="Straight Arrow Connector 7"/>
          <p:cNvCxnSpPr>
            <a:endCxn id="17" idx="2"/>
          </p:cNvCxnSpPr>
          <p:nvPr/>
        </p:nvCxnSpPr>
        <p:spPr>
          <a:xfrm flipV="1">
            <a:off x="7622356" y="2906163"/>
            <a:ext cx="1061995" cy="944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826642" y="3665773"/>
            <a:ext cx="647700" cy="369332"/>
          </a:xfrm>
          <a:prstGeom prst="rect">
            <a:avLst/>
          </a:prstGeom>
          <a:noFill/>
        </p:spPr>
        <p:txBody>
          <a:bodyPr wrap="square" rtlCol="1">
            <a:spAutoFit/>
          </a:bodyPr>
          <a:lstStyle/>
          <a:p>
            <a:r>
              <a:rPr lang="en-US" sz="1800" b="1" i="0" dirty="0">
                <a:solidFill>
                  <a:srgbClr val="FF0000"/>
                </a:solidFill>
                <a:latin typeface="Calibri" pitchFamily="34" charset="0"/>
                <a:cs typeface="Calibri" pitchFamily="34" charset="0"/>
              </a:rPr>
              <a:t>MCP</a:t>
            </a:r>
            <a:endParaRPr lang="ar-SA" sz="1800" b="1" i="0" dirty="0">
              <a:solidFill>
                <a:srgbClr val="FF0000"/>
              </a:solidFill>
              <a:latin typeface="Calibri" pitchFamily="34" charset="0"/>
            </a:endParaRPr>
          </a:p>
        </p:txBody>
      </p:sp>
      <p:cxnSp>
        <p:nvCxnSpPr>
          <p:cNvPr id="9" name="Straight Arrow Connector 8"/>
          <p:cNvCxnSpPr/>
          <p:nvPr/>
        </p:nvCxnSpPr>
        <p:spPr bwMode="auto">
          <a:xfrm flipH="1">
            <a:off x="10502792" y="3933056"/>
            <a:ext cx="600656" cy="744838"/>
          </a:xfrm>
          <a:prstGeom prst="straightConnector1">
            <a:avLst/>
          </a:prstGeom>
          <a:solidFill>
            <a:schemeClr val="accent1"/>
          </a:solidFill>
          <a:ln w="38100" cap="flat" cmpd="sng" algn="ctr">
            <a:solidFill>
              <a:srgbClr val="C00000"/>
            </a:solidFill>
            <a:prstDash val="solid"/>
            <a:round/>
            <a:headEnd type="none" w="sm" len="sm"/>
            <a:tailEnd type="arrow"/>
          </a:ln>
          <a:effectLst/>
        </p:spPr>
      </p:cxnSp>
      <p:sp>
        <p:nvSpPr>
          <p:cNvPr id="14" name="مستطيل 13"/>
          <p:cNvSpPr/>
          <p:nvPr/>
        </p:nvSpPr>
        <p:spPr>
          <a:xfrm>
            <a:off x="648087" y="3599218"/>
            <a:ext cx="6974269" cy="2062103"/>
          </a:xfrm>
          <a:prstGeom prst="rect">
            <a:avLst/>
          </a:prstGeom>
          <a:solidFill>
            <a:schemeClr val="accent2">
              <a:lumMod val="40000"/>
              <a:lumOff val="60000"/>
            </a:schemeClr>
          </a:solidFill>
          <a:ln>
            <a:noFill/>
          </a:ln>
        </p:spPr>
        <p:txBody>
          <a:bodyPr wrap="square">
            <a:spAutoFit/>
          </a:bodyPr>
          <a:lstStyle/>
          <a:p>
            <a:pPr algn="just" defTabSz="914400"/>
            <a:r>
              <a:rPr lang="en-US" sz="1600" dirty="0">
                <a:solidFill>
                  <a:schemeClr val="tx2">
                    <a:lumMod val="75000"/>
                  </a:schemeClr>
                </a:solidFill>
              </a:rPr>
              <a:t>The knee (flat portion)(</a:t>
            </a:r>
            <a:r>
              <a:rPr lang="en-US" altLang="en-US" sz="1600" dirty="0">
                <a:solidFill>
                  <a:schemeClr val="tx2">
                    <a:lumMod val="75000"/>
                  </a:schemeClr>
                </a:solidFill>
              </a:rPr>
              <a:t>plateau)</a:t>
            </a:r>
            <a:r>
              <a:rPr lang="en-US" sz="1600" dirty="0">
                <a:solidFill>
                  <a:schemeClr val="tx2">
                    <a:lumMod val="75000"/>
                  </a:schemeClr>
                </a:solidFill>
              </a:rPr>
              <a:t> of the vascular function curve occurs at negative values of RAP.  At such negative values, the veins collapse. This collapse impedes blood flow back to the heart. Thus, although the pressure gradient has increased (i.e., as RAP becomes more negative), venous return levels off because the veins have collapsed. </a:t>
            </a:r>
          </a:p>
          <a:p>
            <a:pPr algn="just" defTabSz="914400"/>
            <a:r>
              <a:rPr lang="en-US" altLang="en-US" sz="1600" dirty="0">
                <a:solidFill>
                  <a:schemeClr val="accent2">
                    <a:lumMod val="50000"/>
                  </a:schemeClr>
                </a:solidFill>
              </a:rPr>
              <a:t>(When the RAP falls below zero, no further increase in VR and a plateau is reached. Plateau in the venous return curve at negative atrial pressures is caused by the collapse of the veins entering the chest. ) </a:t>
            </a:r>
          </a:p>
        </p:txBody>
      </p:sp>
      <p:sp>
        <p:nvSpPr>
          <p:cNvPr id="17" name="مستطيل: زوايا مستديرة 16"/>
          <p:cNvSpPr/>
          <p:nvPr/>
        </p:nvSpPr>
        <p:spPr>
          <a:xfrm>
            <a:off x="8378078" y="2657661"/>
            <a:ext cx="612546" cy="2485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2"/>
          <p:cNvSpPr txBox="1"/>
          <p:nvPr/>
        </p:nvSpPr>
        <p:spPr>
          <a:xfrm>
            <a:off x="9740553" y="-424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2" name="TextBox 11"/>
          <p:cNvSpPr txBox="1"/>
          <p:nvPr/>
        </p:nvSpPr>
        <p:spPr>
          <a:xfrm>
            <a:off x="7694422" y="5456257"/>
            <a:ext cx="3944606" cy="276999"/>
          </a:xfrm>
          <a:prstGeom prst="rect">
            <a:avLst/>
          </a:prstGeom>
          <a:noFill/>
        </p:spPr>
        <p:txBody>
          <a:bodyPr wrap="none">
            <a:spAutoFit/>
          </a:bodyPr>
          <a:lstStyle/>
          <a:p>
            <a:pPr>
              <a:defRPr/>
            </a:pPr>
            <a:r>
              <a:rPr lang="en-US" sz="1200">
                <a:solidFill>
                  <a:schemeClr val="bg2">
                    <a:lumMod val="50000"/>
                  </a:schemeClr>
                </a:solidFill>
              </a:rPr>
              <a:t>Pressure </a:t>
            </a:r>
            <a:r>
              <a:rPr lang="en-US" sz="1200" dirty="0">
                <a:solidFill>
                  <a:schemeClr val="bg2">
                    <a:lumMod val="50000"/>
                  </a:schemeClr>
                </a:solidFill>
              </a:rPr>
              <a:t>increases to a certain point then begins </a:t>
            </a:r>
            <a:r>
              <a:rPr lang="en-US" sz="1200">
                <a:solidFill>
                  <a:schemeClr val="bg2">
                    <a:lumMod val="50000"/>
                  </a:schemeClr>
                </a:solidFill>
              </a:rPr>
              <a:t>to plateau. </a:t>
            </a:r>
            <a:endParaRPr lang="en-US" sz="1200" dirty="0">
              <a:solidFill>
                <a:schemeClr val="bg2">
                  <a:lumMod val="50000"/>
                </a:schemeClr>
              </a:solidFill>
            </a:endParaRPr>
          </a:p>
        </p:txBody>
      </p:sp>
    </p:spTree>
    <p:extLst>
      <p:ext uri="{BB962C8B-B14F-4D97-AF65-F5344CB8AC3E}">
        <p14:creationId xmlns:p14="http://schemas.microsoft.com/office/powerpoint/2010/main" val="11956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Objectives</a:t>
            </a:r>
          </a:p>
        </p:txBody>
      </p:sp>
      <p:sp>
        <p:nvSpPr>
          <p:cNvPr id="3" name="Content Placeholder 2"/>
          <p:cNvSpPr>
            <a:spLocks noGrp="1"/>
          </p:cNvSpPr>
          <p:nvPr>
            <p:ph sz="quarter" idx="1"/>
          </p:nvPr>
        </p:nvSpPr>
        <p:spPr>
          <a:xfrm>
            <a:off x="609460" y="1280795"/>
            <a:ext cx="11927060" cy="4937760"/>
          </a:xfrm>
        </p:spPr>
        <p:txBody>
          <a:bodyPr>
            <a:noAutofit/>
          </a:bodyPr>
          <a:lstStyle/>
          <a:p>
            <a:pPr algn="just">
              <a:buFont typeface="Courier New" panose="02070309020205020404" pitchFamily="49" charset="0"/>
              <a:buChar char="o"/>
            </a:pPr>
            <a:endParaRPr lang="en-US" sz="1400" dirty="0">
              <a:ea typeface="Malgun Gothic Semilight" panose="020B0502040204020203" pitchFamily="34" charset="-128"/>
              <a:cs typeface="Arabic Typesetting" panose="03020402040406030203" pitchFamily="66" charset="-78"/>
            </a:endParaRPr>
          </a:p>
          <a:p>
            <a:pPr algn="just">
              <a:lnSpc>
                <a:spcPct val="120000"/>
              </a:lnSpc>
              <a:buFont typeface="Courier New" panose="02070309020205020404" pitchFamily="49" charset="0"/>
              <a:buChar char="o"/>
            </a:pPr>
            <a:r>
              <a:rPr lang="en-US" sz="1600" dirty="0">
                <a:ea typeface="Malgun Gothic Semilight" panose="020B0502040204020203" pitchFamily="34" charset="-128"/>
                <a:cs typeface="Arabic Typesetting" panose="03020402040406030203" pitchFamily="66" charset="-78"/>
              </a:rPr>
              <a:t>Discuss functions of the veins as blood reservoirs. </a:t>
            </a:r>
          </a:p>
          <a:p>
            <a:pPr algn="just">
              <a:lnSpc>
                <a:spcPct val="120000"/>
              </a:lnSpc>
              <a:buFont typeface="Courier New" panose="02070309020205020404" pitchFamily="49" charset="0"/>
              <a:buChar char="o"/>
            </a:pPr>
            <a:r>
              <a:rPr lang="en-US" sz="1600" dirty="0">
                <a:ea typeface="Malgun Gothic Semilight" panose="020B0502040204020203" pitchFamily="34" charset="-128"/>
                <a:cs typeface="Arabic Typesetting" panose="03020402040406030203" pitchFamily="66" charset="-78"/>
              </a:rPr>
              <a:t>Describe measurement of central venous pressure (CVP) and state its physiological and clinical significance. </a:t>
            </a:r>
          </a:p>
          <a:p>
            <a:pPr algn="just">
              <a:lnSpc>
                <a:spcPct val="120000"/>
              </a:lnSpc>
              <a:buFont typeface="Courier New" panose="02070309020205020404" pitchFamily="49" charset="0"/>
              <a:buChar char="o"/>
            </a:pPr>
            <a:r>
              <a:rPr lang="en-US" sz="1600" dirty="0">
                <a:ea typeface="Malgun Gothic Semilight" panose="020B0502040204020203" pitchFamily="34" charset="-128"/>
                <a:cs typeface="Arabic Typesetting" panose="03020402040406030203" pitchFamily="66" charset="-78"/>
              </a:rPr>
              <a:t>State determinants of venous return and explain how they influence venous return. </a:t>
            </a:r>
          </a:p>
          <a:p>
            <a:pPr algn="just">
              <a:lnSpc>
                <a:spcPct val="120000"/>
              </a:lnSpc>
              <a:buFont typeface="Courier New" panose="02070309020205020404" pitchFamily="49" charset="0"/>
              <a:buChar char="o"/>
            </a:pPr>
            <a:r>
              <a:rPr lang="en-US" sz="1600" dirty="0">
                <a:ea typeface="Malgun Gothic Semilight" panose="020B0502040204020203" pitchFamily="34" charset="-128"/>
                <a:cs typeface="Arabic Typesetting" panose="03020402040406030203" pitchFamily="66" charset="-78"/>
              </a:rPr>
              <a:t>Define mean systemic filling pressure, give its normal value and describe the factors which affect it. </a:t>
            </a:r>
          </a:p>
          <a:p>
            <a:pPr algn="just">
              <a:lnSpc>
                <a:spcPct val="120000"/>
              </a:lnSpc>
              <a:buFont typeface="Courier New" panose="02070309020205020404" pitchFamily="49" charset="0"/>
              <a:buChar char="o"/>
            </a:pPr>
            <a:r>
              <a:rPr lang="en-US" sz="1600" dirty="0">
                <a:ea typeface="Malgun Gothic Semilight" panose="020B0502040204020203" pitchFamily="34" charset="-128"/>
                <a:cs typeface="Arabic Typesetting" panose="03020402040406030203" pitchFamily="66" charset="-78"/>
              </a:rPr>
              <a:t>Explain the effect of gravity on venous pressure and explain pathophysiology of varicose veins.</a:t>
            </a:r>
          </a:p>
          <a:p>
            <a:pPr algn="just">
              <a:lnSpc>
                <a:spcPct val="120000"/>
              </a:lnSpc>
              <a:buFont typeface="Courier New" panose="02070309020205020404" pitchFamily="49" charset="0"/>
              <a:buChar char="o"/>
            </a:pPr>
            <a:r>
              <a:rPr lang="en-US" sz="1600" dirty="0">
                <a:ea typeface="Malgun Gothic Semilight" panose="020B0502040204020203" pitchFamily="34" charset="-128"/>
                <a:cs typeface="Arabic Typesetting" panose="03020402040406030203" pitchFamily="66" charset="-78"/>
              </a:rPr>
              <a:t>Describe vascular and cardiac function curves under physiological and pathophysiological conditions.</a:t>
            </a:r>
          </a:p>
          <a:p>
            <a:pPr algn="just" defTabSz="914400">
              <a:lnSpc>
                <a:spcPct val="120000"/>
              </a:lnSpc>
              <a:buFont typeface="Courier New" panose="02070309020205020404" pitchFamily="49" charset="0"/>
              <a:buChar char="o"/>
            </a:pPr>
            <a:r>
              <a:rPr lang="en-US" altLang="en-US" sz="1600" dirty="0">
                <a:ea typeface="Malgun Gothic Semilight" panose="020B0502040204020203" pitchFamily="34" charset="-128"/>
                <a:cs typeface="Arabic Typesetting" panose="03020402040406030203" pitchFamily="66" charset="-78"/>
              </a:rPr>
              <a:t>Define venous return and identity the factors controlling it.</a:t>
            </a:r>
          </a:p>
          <a:p>
            <a:pPr algn="just" defTabSz="914400">
              <a:lnSpc>
                <a:spcPct val="120000"/>
              </a:lnSpc>
              <a:buFont typeface="Courier New" panose="02070309020205020404" pitchFamily="49" charset="0"/>
              <a:buChar char="o"/>
            </a:pPr>
            <a:r>
              <a:rPr lang="en-US" altLang="en-US" sz="1600" dirty="0">
                <a:ea typeface="Malgun Gothic Semilight" panose="020B0502040204020203" pitchFamily="34" charset="-128"/>
                <a:cs typeface="Arabic Typesetting" panose="03020402040406030203" pitchFamily="66" charset="-78"/>
              </a:rPr>
              <a:t>Recognize the distribution of blood in different vessels.</a:t>
            </a:r>
          </a:p>
          <a:p>
            <a:pPr algn="just" defTabSz="914400">
              <a:lnSpc>
                <a:spcPct val="120000"/>
              </a:lnSpc>
              <a:buFont typeface="Courier New" panose="02070309020205020404" pitchFamily="49" charset="0"/>
              <a:buChar char="o"/>
            </a:pPr>
            <a:r>
              <a:rPr lang="en-US" altLang="en-US" sz="1600" dirty="0">
                <a:ea typeface="Malgun Gothic Semilight" panose="020B0502040204020203" pitchFamily="34" charset="-128"/>
                <a:cs typeface="Arabic Typesetting" panose="03020402040406030203" pitchFamily="66" charset="-78"/>
              </a:rPr>
              <a:t>Explain the venous curve and relation between the venous return and the right atrial pressure.</a:t>
            </a:r>
          </a:p>
          <a:p>
            <a:pPr algn="just" defTabSz="914400">
              <a:lnSpc>
                <a:spcPct val="120000"/>
              </a:lnSpc>
              <a:buFont typeface="Courier New" panose="02070309020205020404" pitchFamily="49" charset="0"/>
              <a:buChar char="o"/>
            </a:pPr>
            <a:r>
              <a:rPr lang="en-US" altLang="en-US" sz="1600" dirty="0">
                <a:ea typeface="Malgun Gothic Semilight" panose="020B0502040204020203" pitchFamily="34" charset="-128"/>
                <a:cs typeface="Arabic Typesetting" panose="03020402040406030203" pitchFamily="66" charset="-78"/>
              </a:rPr>
              <a:t>Identify the jugular venous pressure.</a:t>
            </a:r>
          </a:p>
          <a:p>
            <a:pPr algn="just" defTabSz="914400">
              <a:lnSpc>
                <a:spcPct val="120000"/>
              </a:lnSpc>
              <a:buFont typeface="Courier New" panose="02070309020205020404" pitchFamily="49" charset="0"/>
              <a:buChar char="o"/>
            </a:pPr>
            <a:r>
              <a:rPr lang="en-US" altLang="en-US" sz="1600" dirty="0">
                <a:ea typeface="Malgun Gothic Semilight" panose="020B0502040204020203" pitchFamily="34" charset="-128"/>
                <a:cs typeface="Arabic Typesetting" panose="03020402040406030203" pitchFamily="66" charset="-78"/>
              </a:rPr>
              <a:t>Know the method of examination of the internal venous pressure.</a:t>
            </a:r>
            <a:endParaRPr lang="en-US" sz="1400" dirty="0">
              <a:ea typeface="Malgun Gothic Semilight" panose="020B0502040204020203" pitchFamily="34" charset="-128"/>
              <a:cs typeface="Arabic Typesetting" panose="03020402040406030203" pitchFamily="66" charset="-78"/>
            </a:endParaRPr>
          </a:p>
          <a:p>
            <a:pPr algn="just">
              <a:buFont typeface="Courier New" panose="02070309020205020404" pitchFamily="49" charset="0"/>
              <a:buChar char="o"/>
            </a:pPr>
            <a:endParaRPr lang="en-US" sz="1400" dirty="0">
              <a:ea typeface="Malgun Gothic Semilight" panose="020B0502040204020203" pitchFamily="34" charset="-12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pPr/>
              <a:t>2</a:t>
            </a:fld>
            <a:endParaRPr lang="en-US" dirty="0"/>
          </a:p>
        </p:txBody>
      </p:sp>
      <p:sp>
        <p:nvSpPr>
          <p:cNvPr id="5" name="Rectangle 4"/>
          <p:cNvSpPr/>
          <p:nvPr/>
        </p:nvSpPr>
        <p:spPr>
          <a:xfrm>
            <a:off x="4098275" y="634275"/>
            <a:ext cx="3992311" cy="400110"/>
          </a:xfrm>
          <a:prstGeom prst="rect">
            <a:avLst/>
          </a:prstGeom>
        </p:spPr>
        <p:txBody>
          <a:bodyPr wrap="none">
            <a:spAutoFit/>
          </a:bodyPr>
          <a:lstStyle/>
          <a:p>
            <a:r>
              <a:rPr lang="en-US" u="sng">
                <a:solidFill>
                  <a:srgbClr val="FF0000"/>
                </a:solidFill>
                <a:latin typeface="GillSansMT" charset="0"/>
              </a:rPr>
              <a:t>Study Smart: focus on mutual topics. </a:t>
            </a:r>
            <a:endParaRPr lang="en-US" u="sng">
              <a:effectLst/>
            </a:endParaRPr>
          </a:p>
        </p:txBody>
      </p:sp>
    </p:spTree>
    <p:extLst>
      <p:ext uri="{BB962C8B-B14F-4D97-AF65-F5344CB8AC3E}">
        <p14:creationId xmlns:p14="http://schemas.microsoft.com/office/powerpoint/2010/main" val="411097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normAutofit/>
          </a:bodyPr>
          <a:lstStyle/>
          <a:p>
            <a:r>
              <a:rPr lang="en-US" sz="3200" dirty="0"/>
              <a:t>Venous Return Curve</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pPr/>
              <a:t>20</a:t>
            </a:fld>
            <a:endParaRPr lang="en-US" dirty="0"/>
          </a:p>
        </p:txBody>
      </p:sp>
      <p:sp>
        <p:nvSpPr>
          <p:cNvPr id="7" name="مستطيل 6"/>
          <p:cNvSpPr/>
          <p:nvPr/>
        </p:nvSpPr>
        <p:spPr>
          <a:xfrm>
            <a:off x="816669" y="2628471"/>
            <a:ext cx="10969943" cy="3323987"/>
          </a:xfrm>
          <a:prstGeom prst="rect">
            <a:avLst/>
          </a:prstGeom>
        </p:spPr>
        <p:txBody>
          <a:bodyPr wrap="square">
            <a:spAutoFit/>
          </a:bodyPr>
          <a:lstStyle/>
          <a:p>
            <a:pPr>
              <a:defRPr/>
            </a:pPr>
            <a:endParaRPr lang="en-US" sz="1800" dirty="0">
              <a:solidFill>
                <a:schemeClr val="accent2">
                  <a:lumMod val="75000"/>
                </a:schemeClr>
              </a:solidFill>
              <a:cs typeface="Arial" pitchFamily="34" charset="0"/>
            </a:endParaRPr>
          </a:p>
          <a:p>
            <a:pPr>
              <a:defRPr/>
            </a:pPr>
            <a:r>
              <a:rPr lang="en-US" sz="1800" u="sng" dirty="0">
                <a:solidFill>
                  <a:schemeClr val="accent1">
                    <a:lumMod val="50000"/>
                  </a:schemeClr>
                </a:solidFill>
                <a:cs typeface="Arial" pitchFamily="34" charset="0"/>
              </a:rPr>
              <a:t>Venous return is decreased when:</a:t>
            </a:r>
          </a:p>
          <a:p>
            <a:pPr marL="552450" indent="-552450">
              <a:buFont typeface="Arial" charset="0"/>
              <a:buNone/>
              <a:defRPr/>
            </a:pPr>
            <a:r>
              <a:rPr lang="en-US" sz="1800" dirty="0">
                <a:cs typeface="Arial" pitchFamily="34" charset="0"/>
              </a:rPr>
              <a:t>1. The right atrial pressure (RAP) is </a:t>
            </a:r>
            <a:r>
              <a:rPr lang="en-US" sz="1800" u="sng" dirty="0">
                <a:cs typeface="Arial" pitchFamily="34" charset="0"/>
              </a:rPr>
              <a:t>increased</a:t>
            </a:r>
            <a:r>
              <a:rPr lang="en-US" sz="1800" dirty="0">
                <a:cs typeface="Arial" pitchFamily="34" charset="0"/>
              </a:rPr>
              <a:t>, </a:t>
            </a:r>
          </a:p>
          <a:p>
            <a:pPr marL="552450" indent="-552450">
              <a:buFont typeface="Arial" charset="0"/>
              <a:buNone/>
              <a:defRPr/>
            </a:pPr>
            <a:r>
              <a:rPr lang="en-US" sz="1800" dirty="0">
                <a:cs typeface="Arial" pitchFamily="34" charset="0"/>
              </a:rPr>
              <a:t>2. Pumping capability becomes </a:t>
            </a:r>
            <a:r>
              <a:rPr lang="en-US" sz="1800" u="sng" dirty="0">
                <a:cs typeface="Arial" pitchFamily="34" charset="0"/>
              </a:rPr>
              <a:t>diminished</a:t>
            </a:r>
            <a:r>
              <a:rPr lang="en-US" sz="1800" dirty="0">
                <a:cs typeface="Arial" pitchFamily="34" charset="0"/>
              </a:rPr>
              <a:t>.</a:t>
            </a:r>
          </a:p>
          <a:p>
            <a:pPr marL="552450" indent="-552450">
              <a:buFont typeface="Arial" charset="0"/>
              <a:buNone/>
              <a:defRPr/>
            </a:pPr>
            <a:r>
              <a:rPr lang="en-US" sz="1800" dirty="0">
                <a:cs typeface="Arial" pitchFamily="34" charset="0"/>
              </a:rPr>
              <a:t>3. The nervous circulatory reflexes are </a:t>
            </a:r>
            <a:r>
              <a:rPr lang="en-US" sz="1800" u="sng" dirty="0">
                <a:cs typeface="Arial" pitchFamily="34" charset="0"/>
              </a:rPr>
              <a:t>absent</a:t>
            </a:r>
            <a:r>
              <a:rPr lang="en-US" sz="1800" dirty="0">
                <a:cs typeface="Arial" pitchFamily="34" charset="0"/>
              </a:rPr>
              <a:t>.</a:t>
            </a:r>
            <a:r>
              <a:rPr lang="en-US" sz="1800" dirty="0">
                <a:solidFill>
                  <a:schemeClr val="accent3">
                    <a:lumMod val="50000"/>
                  </a:schemeClr>
                </a:solidFill>
                <a:cs typeface="Arial" pitchFamily="34" charset="0"/>
              </a:rPr>
              <a:t>  </a:t>
            </a:r>
          </a:p>
          <a:p>
            <a:pPr marL="552450" indent="-552450">
              <a:buFont typeface="Arial" charset="0"/>
              <a:buNone/>
              <a:defRPr/>
            </a:pPr>
            <a:endParaRPr lang="en-US" sz="1800" dirty="0">
              <a:solidFill>
                <a:schemeClr val="accent2">
                  <a:lumMod val="75000"/>
                </a:schemeClr>
              </a:solidFill>
              <a:cs typeface="Arial" pitchFamily="34" charset="0"/>
            </a:endParaRPr>
          </a:p>
          <a:p>
            <a:pPr marL="552450" indent="-552450">
              <a:buFont typeface="Arial" charset="0"/>
              <a:buNone/>
              <a:defRPr/>
            </a:pPr>
            <a:endParaRPr lang="en-US" sz="1800" dirty="0">
              <a:solidFill>
                <a:schemeClr val="accent2">
                  <a:lumMod val="75000"/>
                </a:schemeClr>
              </a:solidFill>
              <a:cs typeface="Arial" pitchFamily="34" charset="0"/>
            </a:endParaRPr>
          </a:p>
          <a:p>
            <a:pPr marL="552450" indent="-552450">
              <a:buFont typeface="Arial" charset="0"/>
              <a:buNone/>
              <a:defRPr/>
            </a:pPr>
            <a:r>
              <a:rPr lang="en-US" sz="1800" dirty="0">
                <a:solidFill>
                  <a:schemeClr val="bg2">
                    <a:lumMod val="50000"/>
                  </a:schemeClr>
                </a:solidFill>
                <a:cs typeface="Arial" pitchFamily="34" charset="0"/>
              </a:rPr>
              <a:t>The plateau is due to closure or collapse of the </a:t>
            </a:r>
          </a:p>
          <a:p>
            <a:pPr marL="552450" indent="-552450">
              <a:buFont typeface="Arial" charset="0"/>
              <a:buNone/>
              <a:defRPr/>
            </a:pPr>
            <a:r>
              <a:rPr lang="en-US" sz="1800" dirty="0">
                <a:solidFill>
                  <a:schemeClr val="bg2">
                    <a:lumMod val="50000"/>
                  </a:schemeClr>
                </a:solidFill>
                <a:cs typeface="Arial" pitchFamily="34" charset="0"/>
              </a:rPr>
              <a:t>vein by increased </a:t>
            </a:r>
            <a:r>
              <a:rPr lang="en-US" sz="1800" u="sng" dirty="0">
                <a:solidFill>
                  <a:schemeClr val="bg2">
                    <a:lumMod val="50000"/>
                  </a:schemeClr>
                </a:solidFill>
                <a:cs typeface="Arial" pitchFamily="34" charset="0"/>
              </a:rPr>
              <a:t>negative</a:t>
            </a:r>
            <a:r>
              <a:rPr lang="en-US" sz="1800" dirty="0">
                <a:solidFill>
                  <a:schemeClr val="bg2">
                    <a:lumMod val="50000"/>
                  </a:schemeClr>
                </a:solidFill>
                <a:cs typeface="Arial" pitchFamily="34" charset="0"/>
              </a:rPr>
              <a:t> pressure. </a:t>
            </a:r>
          </a:p>
          <a:p>
            <a:pPr marL="552450" indent="-552450">
              <a:buFont typeface="Arial" charset="0"/>
              <a:buNone/>
              <a:defRPr/>
            </a:pPr>
            <a:endParaRPr lang="en-US" dirty="0">
              <a:solidFill>
                <a:schemeClr val="accent2">
                  <a:lumMod val="75000"/>
                </a:schemeClr>
              </a:solidFill>
              <a:cs typeface="Arial" pitchFamily="34" charset="0"/>
            </a:endParaRPr>
          </a:p>
          <a:p>
            <a:pPr marL="552450" indent="-552450">
              <a:buFont typeface="Arial" charset="0"/>
              <a:buNone/>
              <a:defRPr/>
            </a:pPr>
            <a:endParaRPr lang="en-US" sz="1400" dirty="0">
              <a:solidFill>
                <a:schemeClr val="accent2">
                  <a:lumMod val="75000"/>
                </a:schemeClr>
              </a:solidFill>
              <a:cs typeface="Arial" pitchFamily="34" charset="0"/>
            </a:endParaRPr>
          </a:p>
          <a:p>
            <a:pPr marL="552450" indent="-552450">
              <a:buFont typeface="Arial" charset="0"/>
              <a:buNone/>
              <a:defRPr/>
            </a:pPr>
            <a:r>
              <a:rPr lang="en-US" sz="1400" dirty="0">
                <a:solidFill>
                  <a:schemeClr val="accent1">
                    <a:lumMod val="50000"/>
                  </a:schemeClr>
                </a:solidFill>
                <a:cs typeface="Arial" pitchFamily="34" charset="0"/>
              </a:rPr>
              <a:t>In Valsalva maneuver the </a:t>
            </a:r>
            <a:r>
              <a:rPr lang="en-US" sz="1400" u="sng" dirty="0">
                <a:solidFill>
                  <a:schemeClr val="accent1">
                    <a:lumMod val="50000"/>
                  </a:schemeClr>
                </a:solidFill>
                <a:cs typeface="Arial" pitchFamily="34" charset="0"/>
              </a:rPr>
              <a:t>intrapleural pressure </a:t>
            </a:r>
            <a:r>
              <a:rPr lang="en-US" sz="1400" dirty="0">
                <a:solidFill>
                  <a:schemeClr val="accent1">
                    <a:lumMod val="50000"/>
                  </a:schemeClr>
                </a:solidFill>
                <a:cs typeface="Arial" pitchFamily="34" charset="0"/>
              </a:rPr>
              <a:t>becomes </a:t>
            </a:r>
            <a:r>
              <a:rPr lang="en-US" sz="1400" u="sng" dirty="0">
                <a:solidFill>
                  <a:schemeClr val="accent1">
                    <a:lumMod val="50000"/>
                  </a:schemeClr>
                </a:solidFill>
                <a:cs typeface="Arial" pitchFamily="34" charset="0"/>
              </a:rPr>
              <a:t>positive</a:t>
            </a:r>
            <a:r>
              <a:rPr lang="en-US" sz="1400" dirty="0">
                <a:solidFill>
                  <a:schemeClr val="accent1">
                    <a:lumMod val="50000"/>
                  </a:schemeClr>
                </a:solidFill>
                <a:cs typeface="Arial" pitchFamily="34" charset="0"/>
              </a:rPr>
              <a:t> which is transmitted to the large veins in the chest  → </a:t>
            </a:r>
            <a:r>
              <a:rPr lang="en-US" sz="1400" u="sng" dirty="0">
                <a:solidFill>
                  <a:schemeClr val="accent1">
                    <a:lumMod val="50000"/>
                  </a:schemeClr>
                </a:solidFill>
                <a:cs typeface="Arial" pitchFamily="34" charset="0"/>
              </a:rPr>
              <a:t>decrease venous return</a:t>
            </a:r>
            <a:r>
              <a:rPr lang="en-US" sz="1200" b="1" dirty="0">
                <a:solidFill>
                  <a:schemeClr val="accent1">
                    <a:lumMod val="50000"/>
                  </a:schemeClr>
                </a:solidFill>
                <a:cs typeface="Arial" pitchFamily="34" charset="0"/>
              </a:rPr>
              <a:t>.</a:t>
            </a:r>
          </a:p>
        </p:txBody>
      </p:sp>
      <p:pic>
        <p:nvPicPr>
          <p:cNvPr id="8" name="Picture 5" descr="2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674076" y="2311042"/>
            <a:ext cx="5388888" cy="2846150"/>
          </a:xfrm>
          <a:prstGeom prst="rect">
            <a:avLst/>
          </a:prstGeom>
        </p:spPr>
      </p:pic>
      <p:sp>
        <p:nvSpPr>
          <p:cNvPr id="9" name="مستطيل 8"/>
          <p:cNvSpPr/>
          <p:nvPr/>
        </p:nvSpPr>
        <p:spPr>
          <a:xfrm>
            <a:off x="1917948" y="1526966"/>
            <a:ext cx="7815407" cy="400110"/>
          </a:xfrm>
          <a:prstGeom prst="rect">
            <a:avLst/>
          </a:prstGeom>
          <a:solidFill>
            <a:schemeClr val="accent2">
              <a:lumMod val="20000"/>
              <a:lumOff val="80000"/>
            </a:schemeClr>
          </a:solidFill>
        </p:spPr>
        <p:txBody>
          <a:bodyPr wrap="square">
            <a:spAutoFit/>
          </a:bodyPr>
          <a:lstStyle/>
          <a:p>
            <a:pPr algn="ctr">
              <a:defRPr/>
            </a:pPr>
            <a:r>
              <a:rPr lang="en-US" u="sng" dirty="0">
                <a:solidFill>
                  <a:schemeClr val="accent1">
                    <a:lumMod val="50000"/>
                  </a:schemeClr>
                </a:solidFill>
                <a:cs typeface="Arial" pitchFamily="34" charset="0"/>
              </a:rPr>
              <a:t>Venous return (VR) curve relates </a:t>
            </a:r>
            <a:r>
              <a:rPr lang="en-US" u="sng" dirty="0">
                <a:solidFill>
                  <a:srgbClr val="FF0000"/>
                </a:solidFill>
                <a:cs typeface="Arial" pitchFamily="34" charset="0"/>
              </a:rPr>
              <a:t>VR</a:t>
            </a:r>
            <a:r>
              <a:rPr lang="en-US" u="sng" dirty="0">
                <a:solidFill>
                  <a:schemeClr val="accent1">
                    <a:lumMod val="50000"/>
                  </a:schemeClr>
                </a:solidFill>
                <a:cs typeface="Arial" pitchFamily="34" charset="0"/>
              </a:rPr>
              <a:t> to </a:t>
            </a:r>
            <a:r>
              <a:rPr lang="en-US" u="sng" dirty="0">
                <a:solidFill>
                  <a:srgbClr val="FF0000"/>
                </a:solidFill>
                <a:cs typeface="Arial" pitchFamily="34" charset="0"/>
              </a:rPr>
              <a:t>right atrial pressure</a:t>
            </a:r>
            <a:r>
              <a:rPr lang="en-US" dirty="0">
                <a:solidFill>
                  <a:schemeClr val="accent1">
                    <a:lumMod val="50000"/>
                  </a:schemeClr>
                </a:solidFill>
                <a:cs typeface="Arial" pitchFamily="34" charset="0"/>
              </a:rPr>
              <a:t>. </a:t>
            </a:r>
          </a:p>
        </p:txBody>
      </p:sp>
      <p:sp>
        <p:nvSpPr>
          <p:cNvPr id="10" name="TextBox 14"/>
          <p:cNvSpPr txBox="1"/>
          <p:nvPr/>
        </p:nvSpPr>
        <p:spPr>
          <a:xfrm>
            <a:off x="9527505" y="2948"/>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12" name="TextBox 11"/>
          <p:cNvSpPr txBox="1">
            <a:spLocks noChangeArrowheads="1"/>
          </p:cNvSpPr>
          <p:nvPr/>
        </p:nvSpPr>
        <p:spPr bwMode="auto">
          <a:xfrm>
            <a:off x="9785775" y="3982688"/>
            <a:ext cx="1793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1400" b="1">
                <a:solidFill>
                  <a:schemeClr val="bg2">
                    <a:lumMod val="50000"/>
                  </a:schemeClr>
                </a:solidFill>
                <a:latin typeface="Arial" charset="0"/>
              </a:rPr>
              <a:t>Very important </a:t>
            </a:r>
            <a:r>
              <a:rPr lang="en-US" altLang="en-US" sz="1400" b="1" dirty="0">
                <a:solidFill>
                  <a:schemeClr val="bg2">
                    <a:lumMod val="50000"/>
                  </a:schemeClr>
                </a:solidFill>
                <a:latin typeface="Arial" charset="0"/>
              </a:rPr>
              <a:t>when it becomes 0</a:t>
            </a:r>
          </a:p>
        </p:txBody>
      </p:sp>
    </p:spTree>
    <p:extLst>
      <p:ext uri="{BB962C8B-B14F-4D97-AF65-F5344CB8AC3E}">
        <p14:creationId xmlns:p14="http://schemas.microsoft.com/office/powerpoint/2010/main" val="2158299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622479" y="595134"/>
            <a:ext cx="10969943" cy="540296"/>
          </a:xfrm>
        </p:spPr>
        <p:txBody>
          <a:bodyPr>
            <a:normAutofit fontScale="90000"/>
          </a:bodyPr>
          <a:lstStyle/>
          <a:p>
            <a:r>
              <a:rPr lang="en-US" dirty="0"/>
              <a:t>Vascular Function Curve </a:t>
            </a:r>
            <a:endParaRPr lang="ar-SA" dirty="0"/>
          </a:p>
        </p:txBody>
      </p:sp>
      <p:sp>
        <p:nvSpPr>
          <p:cNvPr id="3" name="Slide Number Placeholder 2"/>
          <p:cNvSpPr>
            <a:spLocks noGrp="1"/>
          </p:cNvSpPr>
          <p:nvPr>
            <p:ph type="sldNum" sz="quarter" idx="12"/>
          </p:nvPr>
        </p:nvSpPr>
        <p:spPr>
          <a:xfrm>
            <a:off x="784648" y="6361736"/>
            <a:ext cx="2640913" cy="365760"/>
          </a:xfrm>
        </p:spPr>
        <p:txBody>
          <a:bodyPr/>
          <a:lstStyle/>
          <a:p>
            <a:fld id="{4929A69E-7D8F-4515-9605-0315ABD4F316}" type="slidenum">
              <a:rPr lang="en-US" smtClean="0"/>
              <a:pPr/>
              <a:t>21</a:t>
            </a:fld>
            <a:endParaRPr lang="en-US" dirty="0"/>
          </a:p>
        </p:txBody>
      </p:sp>
      <p:sp>
        <p:nvSpPr>
          <p:cNvPr id="80" name="Rectangle 79"/>
          <p:cNvSpPr/>
          <p:nvPr/>
        </p:nvSpPr>
        <p:spPr>
          <a:xfrm>
            <a:off x="622148" y="4460734"/>
            <a:ext cx="10970274" cy="896727"/>
          </a:xfrm>
          <a:prstGeom prst="rect">
            <a:avLst/>
          </a:prstGeom>
          <a:solidFill>
            <a:schemeClr val="accent2">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1600" dirty="0">
                <a:solidFill>
                  <a:srgbClr val="FF0000"/>
                </a:solidFill>
                <a:cs typeface="Calibri" pitchFamily="34" charset="0"/>
              </a:rPr>
              <a:t>If blood volume increases</a:t>
            </a:r>
            <a:r>
              <a:rPr lang="en-US" sz="1600" dirty="0">
                <a:solidFill>
                  <a:schemeClr val="tx1"/>
                </a:solidFill>
                <a:cs typeface="Calibri" pitchFamily="34" charset="0"/>
              </a:rPr>
              <a:t>, the amount of blood in the unstressed volume will be unaffected, but the amount of blood in the stressed volume will increase. When stressed volume increases, mean systemic pressure increases and the vascular function curve and its intersection point with the X-axis shift to the right. The same effect is seen with </a:t>
            </a:r>
            <a:r>
              <a:rPr lang="en-US" sz="1600" dirty="0" err="1">
                <a:solidFill>
                  <a:schemeClr val="tx1"/>
                </a:solidFill>
                <a:cs typeface="Calibri" pitchFamily="34" charset="0"/>
              </a:rPr>
              <a:t>venoconstriction</a:t>
            </a:r>
            <a:r>
              <a:rPr lang="en-US" sz="1600" dirty="0">
                <a:solidFill>
                  <a:schemeClr val="tx1"/>
                </a:solidFill>
                <a:cs typeface="Calibri" pitchFamily="34" charset="0"/>
              </a:rPr>
              <a:t>. </a:t>
            </a:r>
          </a:p>
          <a:p>
            <a:pPr algn="just"/>
            <a:endParaRPr lang="ar-SA" dirty="0"/>
          </a:p>
        </p:txBody>
      </p:sp>
      <p:sp>
        <p:nvSpPr>
          <p:cNvPr id="81" name="Rectangle 80"/>
          <p:cNvSpPr/>
          <p:nvPr/>
        </p:nvSpPr>
        <p:spPr>
          <a:xfrm>
            <a:off x="622148" y="5502431"/>
            <a:ext cx="10970274" cy="635714"/>
          </a:xfrm>
          <a:prstGeom prst="rect">
            <a:avLst/>
          </a:prstGeom>
          <a:solidFill>
            <a:schemeClr val="accent2">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1600" dirty="0">
                <a:solidFill>
                  <a:srgbClr val="0070C0"/>
                </a:solidFill>
                <a:cs typeface="Calibri" pitchFamily="34" charset="0"/>
              </a:rPr>
              <a:t>If blood volume decreases</a:t>
            </a:r>
            <a:r>
              <a:rPr lang="en-US" sz="1600" dirty="0">
                <a:solidFill>
                  <a:schemeClr val="tx1"/>
                </a:solidFill>
                <a:cs typeface="Calibri" pitchFamily="34" charset="0"/>
              </a:rPr>
              <a:t>, then stressed volume decreases, mean systemic pressure decreases, and the vascular function curve and its intersection point with the X-axis shift to the left. The same effect is seen with </a:t>
            </a:r>
            <a:r>
              <a:rPr lang="en-US" sz="1600" dirty="0" err="1">
                <a:solidFill>
                  <a:schemeClr val="tx1"/>
                </a:solidFill>
                <a:cs typeface="Calibri" pitchFamily="34" charset="0"/>
              </a:rPr>
              <a:t>venodilation</a:t>
            </a:r>
            <a:r>
              <a:rPr lang="en-US" sz="1600" dirty="0">
                <a:solidFill>
                  <a:schemeClr val="tx1"/>
                </a:solidFill>
                <a:cs typeface="Calibri" pitchFamily="34" charset="0"/>
              </a:rPr>
              <a:t>. </a:t>
            </a:r>
            <a:endParaRPr lang="ar-SA" sz="1600" dirty="0">
              <a:solidFill>
                <a:schemeClr val="tx1"/>
              </a:solidFill>
            </a:endParaRPr>
          </a:p>
          <a:p>
            <a:pPr algn="just"/>
            <a:endParaRPr lang="en-US" sz="1400" dirty="0"/>
          </a:p>
        </p:txBody>
      </p:sp>
      <p:grpSp>
        <p:nvGrpSpPr>
          <p:cNvPr id="4" name="مجموعة 3"/>
          <p:cNvGrpSpPr/>
          <p:nvPr/>
        </p:nvGrpSpPr>
        <p:grpSpPr>
          <a:xfrm>
            <a:off x="5687767" y="1477056"/>
            <a:ext cx="5904655" cy="2627062"/>
            <a:chOff x="341642" y="1110255"/>
            <a:chExt cx="7669695" cy="4428523"/>
          </a:xfrm>
        </p:grpSpPr>
        <p:sp>
          <p:nvSpPr>
            <p:cNvPr id="58" name="Line 3"/>
            <p:cNvSpPr>
              <a:spLocks noChangeShapeType="1"/>
            </p:cNvSpPr>
            <p:nvPr/>
          </p:nvSpPr>
          <p:spPr bwMode="auto">
            <a:xfrm>
              <a:off x="2514202" y="1258986"/>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9" name="Text Box 4"/>
            <p:cNvSpPr txBox="1">
              <a:spLocks noChangeArrowheads="1"/>
            </p:cNvSpPr>
            <p:nvPr/>
          </p:nvSpPr>
          <p:spPr bwMode="auto">
            <a:xfrm>
              <a:off x="1798428" y="1110255"/>
              <a:ext cx="739600" cy="370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dirty="0">
                  <a:latin typeface="Calibri" pitchFamily="34" charset="0"/>
                  <a:cs typeface="Calibri" pitchFamily="34" charset="0"/>
                </a:rPr>
                <a:t>10-</a:t>
              </a:r>
            </a:p>
            <a:p>
              <a:endParaRPr lang="en-US" sz="2400" b="1" dirty="0">
                <a:latin typeface="Calibri" pitchFamily="34" charset="0"/>
                <a:cs typeface="Calibri" pitchFamily="34" charset="0"/>
              </a:endParaRPr>
            </a:p>
            <a:p>
              <a:endParaRPr lang="en-US" sz="2400" b="1" i="0" dirty="0">
                <a:latin typeface="Calibri" pitchFamily="34" charset="0"/>
                <a:cs typeface="Calibri" pitchFamily="34" charset="0"/>
              </a:endParaRPr>
            </a:p>
            <a:p>
              <a:r>
                <a:rPr lang="en-US" sz="2400" b="1" i="0" dirty="0">
                  <a:latin typeface="Calibri" pitchFamily="34" charset="0"/>
                  <a:cs typeface="Calibri" pitchFamily="34" charset="0"/>
                </a:rPr>
                <a:t>  5-</a:t>
              </a:r>
            </a:p>
            <a:p>
              <a:endParaRPr lang="en-US" sz="2400" b="1" i="0" dirty="0">
                <a:latin typeface="Calibri" pitchFamily="34" charset="0"/>
                <a:cs typeface="Calibri" pitchFamily="34" charset="0"/>
              </a:endParaRPr>
            </a:p>
            <a:p>
              <a:endParaRPr lang="en-US" sz="2400" b="1" i="0" dirty="0">
                <a:latin typeface="Calibri" pitchFamily="34" charset="0"/>
                <a:cs typeface="Calibri" pitchFamily="34" charset="0"/>
              </a:endParaRPr>
            </a:p>
            <a:p>
              <a:r>
                <a:rPr lang="en-US" sz="2400" b="1" i="0" dirty="0">
                  <a:latin typeface="Calibri" pitchFamily="34" charset="0"/>
                  <a:cs typeface="Calibri" pitchFamily="34" charset="0"/>
                </a:rPr>
                <a:t>  0-</a:t>
              </a:r>
            </a:p>
          </p:txBody>
        </p:sp>
        <p:sp>
          <p:nvSpPr>
            <p:cNvPr id="60" name="Text Box 5"/>
            <p:cNvSpPr txBox="1">
              <a:spLocks noChangeArrowheads="1"/>
            </p:cNvSpPr>
            <p:nvPr/>
          </p:nvSpPr>
          <p:spPr bwMode="auto">
            <a:xfrm>
              <a:off x="783606" y="1716186"/>
              <a:ext cx="1276791" cy="160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i="0" dirty="0">
                  <a:latin typeface="Calibri" pitchFamily="34" charset="0"/>
                  <a:cs typeface="Calibri" pitchFamily="34" charset="0"/>
                </a:rPr>
                <a:t>VENOUS</a:t>
              </a:r>
            </a:p>
            <a:p>
              <a:pPr algn="ctr"/>
              <a:r>
                <a:rPr lang="en-US" sz="1800" i="0" dirty="0">
                  <a:latin typeface="Calibri" pitchFamily="34" charset="0"/>
                  <a:cs typeface="Calibri" pitchFamily="34" charset="0"/>
                </a:rPr>
                <a:t>RETURN</a:t>
              </a:r>
            </a:p>
            <a:p>
              <a:pPr algn="ctr"/>
              <a:r>
                <a:rPr lang="en-US" sz="1800" i="0" dirty="0">
                  <a:latin typeface="Calibri" pitchFamily="34" charset="0"/>
                  <a:cs typeface="Calibri" pitchFamily="34" charset="0"/>
                </a:rPr>
                <a:t>(L/min)</a:t>
              </a:r>
            </a:p>
          </p:txBody>
        </p:sp>
        <p:sp>
          <p:nvSpPr>
            <p:cNvPr id="61" name="Line 6"/>
            <p:cNvSpPr>
              <a:spLocks noChangeShapeType="1"/>
            </p:cNvSpPr>
            <p:nvPr/>
          </p:nvSpPr>
          <p:spPr bwMode="auto">
            <a:xfrm>
              <a:off x="2514202" y="4459386"/>
              <a:ext cx="472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2" name="Text Box 7"/>
            <p:cNvSpPr txBox="1">
              <a:spLocks noChangeArrowheads="1"/>
            </p:cNvSpPr>
            <p:nvPr/>
          </p:nvSpPr>
          <p:spPr bwMode="auto">
            <a:xfrm>
              <a:off x="2514202" y="4459386"/>
              <a:ext cx="43107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               0               +4               +8</a:t>
              </a:r>
            </a:p>
          </p:txBody>
        </p:sp>
        <p:sp>
          <p:nvSpPr>
            <p:cNvPr id="63" name="Line 8"/>
            <p:cNvSpPr>
              <a:spLocks noChangeShapeType="1"/>
            </p:cNvSpPr>
            <p:nvPr/>
          </p:nvSpPr>
          <p:spPr bwMode="auto">
            <a:xfrm>
              <a:off x="3809602" y="2859186"/>
              <a:ext cx="2895600" cy="1600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4" name="Arc 9"/>
            <p:cNvSpPr>
              <a:spLocks/>
            </p:cNvSpPr>
            <p:nvPr/>
          </p:nvSpPr>
          <p:spPr bwMode="auto">
            <a:xfrm rot="10806669" flipH="1" flipV="1">
              <a:off x="2515790" y="2708374"/>
              <a:ext cx="1371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5" name="Text Box 10"/>
            <p:cNvSpPr txBox="1">
              <a:spLocks noChangeArrowheads="1"/>
            </p:cNvSpPr>
            <p:nvPr/>
          </p:nvSpPr>
          <p:spPr bwMode="auto">
            <a:xfrm>
              <a:off x="4106407" y="4919779"/>
              <a:ext cx="1616187" cy="57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dirty="0">
                  <a:latin typeface="Calibri" pitchFamily="34" charset="0"/>
                  <a:cs typeface="Calibri" pitchFamily="34" charset="0"/>
                </a:rPr>
                <a:t>RAP (mmHg)</a:t>
              </a:r>
            </a:p>
          </p:txBody>
        </p:sp>
        <p:sp>
          <p:nvSpPr>
            <p:cNvPr id="66" name="Line 11"/>
            <p:cNvSpPr>
              <a:spLocks noChangeShapeType="1"/>
            </p:cNvSpPr>
            <p:nvPr/>
          </p:nvSpPr>
          <p:spPr bwMode="auto">
            <a:xfrm>
              <a:off x="3809602" y="2630586"/>
              <a:ext cx="3276600" cy="1828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7" name="Arc 12"/>
            <p:cNvSpPr>
              <a:spLocks/>
            </p:cNvSpPr>
            <p:nvPr/>
          </p:nvSpPr>
          <p:spPr bwMode="auto">
            <a:xfrm rot="10871457" flipH="1" flipV="1">
              <a:off x="2514202" y="2478186"/>
              <a:ext cx="1371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8" name="Text Box 13"/>
            <p:cNvSpPr txBox="1">
              <a:spLocks noChangeArrowheads="1"/>
            </p:cNvSpPr>
            <p:nvPr/>
          </p:nvSpPr>
          <p:spPr bwMode="auto">
            <a:xfrm>
              <a:off x="4555726" y="2208311"/>
              <a:ext cx="1070657" cy="62259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i="0">
                  <a:solidFill>
                    <a:srgbClr val="FF0000"/>
                  </a:solidFill>
                  <a:latin typeface="Calibri" pitchFamily="34" charset="0"/>
                  <a:cs typeface="Calibri" pitchFamily="34" charset="0"/>
                  <a:sym typeface="Symbol" pitchFamily="18" charset="2"/>
                </a:rPr>
                <a:t> MCP</a:t>
              </a:r>
              <a:endParaRPr lang="en-US" sz="1800" b="1" i="0">
                <a:latin typeface="Calibri" pitchFamily="34" charset="0"/>
                <a:cs typeface="Calibri" pitchFamily="34" charset="0"/>
              </a:endParaRPr>
            </a:p>
          </p:txBody>
        </p:sp>
        <p:sp>
          <p:nvSpPr>
            <p:cNvPr id="69" name="Arc 14"/>
            <p:cNvSpPr>
              <a:spLocks/>
            </p:cNvSpPr>
            <p:nvPr/>
          </p:nvSpPr>
          <p:spPr bwMode="auto">
            <a:xfrm rot="10823781" flipH="1" flipV="1">
              <a:off x="2514202" y="3011586"/>
              <a:ext cx="1371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70" name="Text Box 15"/>
            <p:cNvSpPr txBox="1">
              <a:spLocks noChangeArrowheads="1"/>
            </p:cNvSpPr>
            <p:nvPr/>
          </p:nvSpPr>
          <p:spPr bwMode="auto">
            <a:xfrm>
              <a:off x="2986872" y="3593854"/>
              <a:ext cx="1070657" cy="62259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i="0" dirty="0">
                  <a:solidFill>
                    <a:schemeClr val="accent2"/>
                  </a:solidFill>
                  <a:latin typeface="Calibri" pitchFamily="34" charset="0"/>
                  <a:cs typeface="Calibri" pitchFamily="34" charset="0"/>
                  <a:sym typeface="Symbol" pitchFamily="18" charset="2"/>
                </a:rPr>
                <a:t> MCP</a:t>
              </a:r>
              <a:endParaRPr lang="en-US" sz="1800" b="1" i="0" dirty="0">
                <a:solidFill>
                  <a:schemeClr val="accent2"/>
                </a:solidFill>
                <a:latin typeface="Calibri" pitchFamily="34" charset="0"/>
                <a:cs typeface="Calibri" pitchFamily="34" charset="0"/>
              </a:endParaRPr>
            </a:p>
          </p:txBody>
        </p:sp>
        <p:sp>
          <p:nvSpPr>
            <p:cNvPr id="71" name="Line 16"/>
            <p:cNvSpPr>
              <a:spLocks noChangeShapeType="1"/>
            </p:cNvSpPr>
            <p:nvPr/>
          </p:nvSpPr>
          <p:spPr bwMode="auto">
            <a:xfrm flipH="1">
              <a:off x="2514202" y="3392586"/>
              <a:ext cx="2286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72" name="Line 17"/>
            <p:cNvSpPr>
              <a:spLocks noChangeShapeType="1"/>
            </p:cNvSpPr>
            <p:nvPr/>
          </p:nvSpPr>
          <p:spPr bwMode="auto">
            <a:xfrm flipV="1">
              <a:off x="4800202" y="3392586"/>
              <a:ext cx="0" cy="1066801"/>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73" name="Text Box 18"/>
            <p:cNvSpPr txBox="1">
              <a:spLocks noChangeArrowheads="1"/>
            </p:cNvSpPr>
            <p:nvPr/>
          </p:nvSpPr>
          <p:spPr bwMode="auto">
            <a:xfrm>
              <a:off x="5945630" y="1448983"/>
              <a:ext cx="1808813" cy="1011716"/>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100" b="1" i="0" dirty="0">
                  <a:solidFill>
                    <a:schemeClr val="hlink"/>
                  </a:solidFill>
                  <a:latin typeface="Calibri" pitchFamily="34" charset="0"/>
                  <a:cs typeface="Calibri" pitchFamily="34" charset="0"/>
                  <a:sym typeface="Symbol" pitchFamily="18" charset="2"/>
                </a:rPr>
                <a:t> Blood Volume</a:t>
              </a:r>
            </a:p>
            <a:p>
              <a:pPr algn="ctr"/>
              <a:r>
                <a:rPr lang="en-US" sz="1100" b="1" i="0" dirty="0">
                  <a:solidFill>
                    <a:schemeClr val="hlink"/>
                  </a:solidFill>
                  <a:latin typeface="Calibri" pitchFamily="34" charset="0"/>
                  <a:cs typeface="Calibri" pitchFamily="34" charset="0"/>
                  <a:sym typeface="Symbol" pitchFamily="18" charset="2"/>
                </a:rPr>
                <a:t>or</a:t>
              </a:r>
            </a:p>
            <a:p>
              <a:pPr algn="ctr"/>
              <a:r>
                <a:rPr lang="en-US" sz="1100" b="1" i="0" dirty="0" err="1">
                  <a:solidFill>
                    <a:schemeClr val="hlink"/>
                  </a:solidFill>
                  <a:latin typeface="Calibri" pitchFamily="34" charset="0"/>
                  <a:cs typeface="Calibri" pitchFamily="34" charset="0"/>
                  <a:sym typeface="Symbol" pitchFamily="18" charset="2"/>
                </a:rPr>
                <a:t>Venoconstriction</a:t>
              </a:r>
              <a:endParaRPr lang="en-US" sz="1100" b="1" i="0" dirty="0">
                <a:solidFill>
                  <a:schemeClr val="hlink"/>
                </a:solidFill>
                <a:latin typeface="Calibri" pitchFamily="34" charset="0"/>
                <a:cs typeface="Calibri" pitchFamily="34" charset="0"/>
              </a:endParaRPr>
            </a:p>
          </p:txBody>
        </p:sp>
        <p:sp>
          <p:nvSpPr>
            <p:cNvPr id="74" name="Text Box 19"/>
            <p:cNvSpPr txBox="1">
              <a:spLocks noChangeArrowheads="1"/>
            </p:cNvSpPr>
            <p:nvPr/>
          </p:nvSpPr>
          <p:spPr bwMode="auto">
            <a:xfrm>
              <a:off x="495711" y="4135843"/>
              <a:ext cx="1577875" cy="108954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i="0" dirty="0">
                  <a:solidFill>
                    <a:schemeClr val="accent2"/>
                  </a:solidFill>
                  <a:latin typeface="Calibri" pitchFamily="34" charset="0"/>
                  <a:cs typeface="Calibri" pitchFamily="34" charset="0"/>
                  <a:sym typeface="Symbol" pitchFamily="18" charset="2"/>
                </a:rPr>
                <a:t> Blood Volume</a:t>
              </a:r>
            </a:p>
            <a:p>
              <a:pPr algn="ctr"/>
              <a:r>
                <a:rPr lang="en-US" sz="1200" b="1" i="0" dirty="0">
                  <a:solidFill>
                    <a:schemeClr val="accent2"/>
                  </a:solidFill>
                  <a:latin typeface="Calibri" pitchFamily="34" charset="0"/>
                  <a:cs typeface="Calibri" pitchFamily="34" charset="0"/>
                  <a:sym typeface="Symbol" pitchFamily="18" charset="2"/>
                </a:rPr>
                <a:t>or</a:t>
              </a:r>
            </a:p>
            <a:p>
              <a:pPr algn="ctr"/>
              <a:r>
                <a:rPr lang="en-US" sz="1200" b="1" i="0" dirty="0" err="1">
                  <a:solidFill>
                    <a:schemeClr val="accent2"/>
                  </a:solidFill>
                  <a:latin typeface="Calibri" pitchFamily="34" charset="0"/>
                  <a:cs typeface="Calibri" pitchFamily="34" charset="0"/>
                  <a:sym typeface="Symbol" pitchFamily="18" charset="2"/>
                </a:rPr>
                <a:t>Venodilation</a:t>
              </a:r>
              <a:endParaRPr lang="en-US" sz="1200" b="1" i="0" dirty="0">
                <a:solidFill>
                  <a:schemeClr val="accent2"/>
                </a:solidFill>
                <a:latin typeface="Calibri" pitchFamily="34" charset="0"/>
                <a:cs typeface="Calibri" pitchFamily="34" charset="0"/>
              </a:endParaRPr>
            </a:p>
          </p:txBody>
        </p:sp>
        <p:sp>
          <p:nvSpPr>
            <p:cNvPr id="75" name="Line 20"/>
            <p:cNvSpPr>
              <a:spLocks noChangeShapeType="1"/>
            </p:cNvSpPr>
            <p:nvPr/>
          </p:nvSpPr>
          <p:spPr bwMode="auto">
            <a:xfrm flipH="1">
              <a:off x="2060397" y="3849786"/>
              <a:ext cx="960702" cy="499691"/>
            </a:xfrm>
            <a:prstGeom prst="line">
              <a:avLst/>
            </a:prstGeom>
            <a:noFill/>
            <a:ln w="381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76" name="Line 21"/>
            <p:cNvSpPr>
              <a:spLocks noChangeShapeType="1"/>
            </p:cNvSpPr>
            <p:nvPr/>
          </p:nvSpPr>
          <p:spPr bwMode="auto">
            <a:xfrm flipH="1">
              <a:off x="5333602" y="1944786"/>
              <a:ext cx="6096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77" name="Line 22"/>
            <p:cNvSpPr>
              <a:spLocks noChangeShapeType="1"/>
            </p:cNvSpPr>
            <p:nvPr/>
          </p:nvSpPr>
          <p:spPr bwMode="auto">
            <a:xfrm>
              <a:off x="3733402" y="3163986"/>
              <a:ext cx="2362200" cy="1295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78" name="Line 23"/>
            <p:cNvSpPr>
              <a:spLocks noChangeShapeType="1"/>
            </p:cNvSpPr>
            <p:nvPr/>
          </p:nvSpPr>
          <p:spPr bwMode="auto">
            <a:xfrm>
              <a:off x="4800202" y="3392586"/>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79" name="Line 24"/>
            <p:cNvSpPr>
              <a:spLocks noChangeShapeType="1"/>
            </p:cNvSpPr>
            <p:nvPr/>
          </p:nvSpPr>
          <p:spPr bwMode="auto">
            <a:xfrm flipH="1">
              <a:off x="2514202" y="3773586"/>
              <a:ext cx="2286000" cy="0"/>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 name="Rectangle 1"/>
            <p:cNvSpPr/>
            <p:nvPr/>
          </p:nvSpPr>
          <p:spPr>
            <a:xfrm>
              <a:off x="341642" y="1212849"/>
              <a:ext cx="7669695" cy="4325929"/>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مستطيل 32"/>
          <p:cNvSpPr/>
          <p:nvPr/>
        </p:nvSpPr>
        <p:spPr>
          <a:xfrm>
            <a:off x="647101" y="1649600"/>
            <a:ext cx="4723194" cy="2062103"/>
          </a:xfrm>
          <a:prstGeom prst="rect">
            <a:avLst/>
          </a:prstGeom>
          <a:noFill/>
          <a:ln>
            <a:noFill/>
          </a:ln>
        </p:spPr>
        <p:txBody>
          <a:bodyPr wrap="square">
            <a:spAutoFit/>
          </a:bodyPr>
          <a:lstStyle/>
          <a:p>
            <a:pPr algn="just"/>
            <a:r>
              <a:rPr lang="en-US" altLang="en-US" sz="1600" u="sng" dirty="0">
                <a:solidFill>
                  <a:srgbClr val="FF0000"/>
                </a:solidFill>
              </a:rPr>
              <a:t>Mean Circulatory Filling Pressure</a:t>
            </a:r>
            <a:r>
              <a:rPr lang="en-US" altLang="en-US" sz="1600" dirty="0">
                <a:solidFill>
                  <a:srgbClr val="FF0000"/>
                </a:solidFill>
              </a:rPr>
              <a:t>  </a:t>
            </a:r>
            <a:r>
              <a:rPr lang="en-US" altLang="en-US" sz="1600" dirty="0">
                <a:solidFill>
                  <a:schemeClr val="bg2">
                    <a:lumMod val="50000"/>
                  </a:schemeClr>
                </a:solidFill>
              </a:rPr>
              <a:t>is the value for right atrial pressure at which venous return is </a:t>
            </a:r>
            <a:r>
              <a:rPr lang="en-US" altLang="en-US" sz="1600" u="sng" dirty="0">
                <a:solidFill>
                  <a:schemeClr val="bg2">
                    <a:lumMod val="50000"/>
                  </a:schemeClr>
                </a:solidFill>
              </a:rPr>
              <a:t>zero.</a:t>
            </a:r>
            <a:r>
              <a:rPr lang="en-US" altLang="en-US" sz="1600" dirty="0">
                <a:solidFill>
                  <a:schemeClr val="bg2">
                    <a:lumMod val="50000"/>
                  </a:schemeClr>
                </a:solidFill>
              </a:rPr>
              <a:t> </a:t>
            </a:r>
          </a:p>
          <a:p>
            <a:pPr algn="just"/>
            <a:endParaRPr lang="en-US" altLang="en-US" sz="1600" dirty="0">
              <a:solidFill>
                <a:srgbClr val="00B050"/>
              </a:solidFill>
            </a:endParaRPr>
          </a:p>
          <a:p>
            <a:pPr algn="just"/>
            <a:r>
              <a:rPr lang="en-US" altLang="en-US" sz="1600" dirty="0"/>
              <a:t>When the heart is stopped by shocking the heart with electricity or any reason, flow of blood cease (stop) in the circulation.  So, without blood flow, the pressures everywhere in the circulation  become equal and is called: Mean Circulatory Filling Pressure.   </a:t>
            </a:r>
          </a:p>
        </p:txBody>
      </p:sp>
      <p:sp>
        <p:nvSpPr>
          <p:cNvPr id="31" name="TextBox 12"/>
          <p:cNvSpPr txBox="1"/>
          <p:nvPr/>
        </p:nvSpPr>
        <p:spPr>
          <a:xfrm>
            <a:off x="9740553" y="-5841"/>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173769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73" y="645939"/>
            <a:ext cx="10969943" cy="468288"/>
          </a:xfrm>
        </p:spPr>
        <p:txBody>
          <a:bodyPr>
            <a:normAutofit fontScale="90000"/>
          </a:bodyPr>
          <a:lstStyle/>
          <a:p>
            <a:r>
              <a:rPr lang="en-US" dirty="0"/>
              <a:t>Vascular Function Curve </a:t>
            </a:r>
            <a:endParaRPr lang="ar-SA" dirty="0"/>
          </a:p>
        </p:txBody>
      </p:sp>
      <p:sp>
        <p:nvSpPr>
          <p:cNvPr id="3" name="Slide Number Placeholder 2"/>
          <p:cNvSpPr>
            <a:spLocks noGrp="1"/>
          </p:cNvSpPr>
          <p:nvPr>
            <p:ph type="sldNum" sz="quarter" idx="12"/>
          </p:nvPr>
        </p:nvSpPr>
        <p:spPr>
          <a:xfrm>
            <a:off x="917903" y="6399452"/>
            <a:ext cx="2640913" cy="365760"/>
          </a:xfrm>
        </p:spPr>
        <p:txBody>
          <a:bodyPr/>
          <a:lstStyle/>
          <a:p>
            <a:fld id="{4929A69E-7D8F-4515-9605-0315ABD4F316}" type="slidenum">
              <a:rPr lang="en-US" smtClean="0"/>
              <a:pPr/>
              <a:t>22</a:t>
            </a:fld>
            <a:endParaRPr lang="en-US" dirty="0"/>
          </a:p>
        </p:txBody>
      </p:sp>
      <p:sp>
        <p:nvSpPr>
          <p:cNvPr id="5" name="Line 3"/>
          <p:cNvSpPr>
            <a:spLocks noChangeShapeType="1"/>
          </p:cNvSpPr>
          <p:nvPr/>
        </p:nvSpPr>
        <p:spPr bwMode="auto">
          <a:xfrm>
            <a:off x="2666156" y="2316832"/>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800" b="1" i="0">
              <a:latin typeface="Calibri" pitchFamily="34" charset="0"/>
            </a:endParaRPr>
          </a:p>
        </p:txBody>
      </p:sp>
      <p:sp>
        <p:nvSpPr>
          <p:cNvPr id="6" name="Text Box 4"/>
          <p:cNvSpPr txBox="1">
            <a:spLocks noChangeArrowheads="1"/>
          </p:cNvSpPr>
          <p:nvPr/>
        </p:nvSpPr>
        <p:spPr bwMode="auto">
          <a:xfrm>
            <a:off x="2151806" y="2316832"/>
            <a:ext cx="508473"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i="0">
                <a:latin typeface="Calibri" pitchFamily="34" charset="0"/>
                <a:cs typeface="Calibri" pitchFamily="34" charset="0"/>
              </a:rPr>
              <a:t>10-</a:t>
            </a:r>
          </a:p>
          <a:p>
            <a:endParaRPr lang="en-US" sz="1800" b="1" i="0">
              <a:latin typeface="Calibri" pitchFamily="34" charset="0"/>
              <a:cs typeface="Calibri" pitchFamily="34" charset="0"/>
            </a:endParaRPr>
          </a:p>
          <a:p>
            <a:endParaRPr lang="en-US" sz="1800" b="1" i="0">
              <a:latin typeface="Calibri" pitchFamily="34" charset="0"/>
              <a:cs typeface="Calibri" pitchFamily="34" charset="0"/>
            </a:endParaRPr>
          </a:p>
          <a:p>
            <a:endParaRPr lang="en-US" sz="1800" b="1" i="0">
              <a:latin typeface="Calibri" pitchFamily="34" charset="0"/>
              <a:cs typeface="Calibri" pitchFamily="34" charset="0"/>
            </a:endParaRPr>
          </a:p>
          <a:p>
            <a:r>
              <a:rPr lang="en-US" sz="1800" b="1" i="0">
                <a:latin typeface="Calibri" pitchFamily="34" charset="0"/>
                <a:cs typeface="Calibri" pitchFamily="34" charset="0"/>
              </a:rPr>
              <a:t>  5-</a:t>
            </a:r>
          </a:p>
          <a:p>
            <a:endParaRPr lang="en-US" sz="1800" b="1" i="0">
              <a:latin typeface="Calibri" pitchFamily="34" charset="0"/>
              <a:cs typeface="Calibri" pitchFamily="34" charset="0"/>
            </a:endParaRPr>
          </a:p>
          <a:p>
            <a:endParaRPr lang="en-US" sz="1800" b="1" i="0">
              <a:latin typeface="Calibri" pitchFamily="34" charset="0"/>
              <a:cs typeface="Calibri" pitchFamily="34" charset="0"/>
            </a:endParaRPr>
          </a:p>
          <a:p>
            <a:endParaRPr lang="en-US" sz="1800" b="1" i="0">
              <a:latin typeface="Calibri" pitchFamily="34" charset="0"/>
              <a:cs typeface="Calibri" pitchFamily="34" charset="0"/>
            </a:endParaRPr>
          </a:p>
          <a:p>
            <a:r>
              <a:rPr lang="en-US" sz="1800" b="1" i="0">
                <a:latin typeface="Calibri" pitchFamily="34" charset="0"/>
                <a:cs typeface="Calibri" pitchFamily="34" charset="0"/>
              </a:rPr>
              <a:t>  0-</a:t>
            </a:r>
          </a:p>
        </p:txBody>
      </p:sp>
      <p:sp>
        <p:nvSpPr>
          <p:cNvPr id="7" name="Text Box 5"/>
          <p:cNvSpPr txBox="1">
            <a:spLocks noChangeArrowheads="1"/>
          </p:cNvSpPr>
          <p:nvPr/>
        </p:nvSpPr>
        <p:spPr bwMode="auto">
          <a:xfrm>
            <a:off x="1082475" y="2774032"/>
            <a:ext cx="9829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i="0" dirty="0">
                <a:latin typeface="Calibri" pitchFamily="34" charset="0"/>
                <a:cs typeface="Calibri" pitchFamily="34" charset="0"/>
              </a:rPr>
              <a:t>VENOUS</a:t>
            </a:r>
          </a:p>
          <a:p>
            <a:pPr algn="ctr"/>
            <a:r>
              <a:rPr lang="en-US" sz="1800" i="0" dirty="0">
                <a:latin typeface="Calibri" pitchFamily="34" charset="0"/>
                <a:cs typeface="Calibri" pitchFamily="34" charset="0"/>
              </a:rPr>
              <a:t>RETURN</a:t>
            </a:r>
          </a:p>
          <a:p>
            <a:pPr algn="ctr"/>
            <a:r>
              <a:rPr lang="en-US" sz="1800" i="0" dirty="0">
                <a:latin typeface="Calibri" pitchFamily="34" charset="0"/>
                <a:cs typeface="Calibri" pitchFamily="34" charset="0"/>
              </a:rPr>
              <a:t>(L/min)</a:t>
            </a:r>
          </a:p>
        </p:txBody>
      </p:sp>
      <p:sp>
        <p:nvSpPr>
          <p:cNvPr id="8" name="Line 6"/>
          <p:cNvSpPr>
            <a:spLocks noChangeShapeType="1"/>
          </p:cNvSpPr>
          <p:nvPr/>
        </p:nvSpPr>
        <p:spPr bwMode="auto">
          <a:xfrm>
            <a:off x="2666156" y="5517232"/>
            <a:ext cx="472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800" b="1" i="0">
              <a:latin typeface="Calibri" pitchFamily="34" charset="0"/>
            </a:endParaRPr>
          </a:p>
        </p:txBody>
      </p:sp>
      <p:sp>
        <p:nvSpPr>
          <p:cNvPr id="9" name="Text Box 7"/>
          <p:cNvSpPr txBox="1">
            <a:spLocks noChangeArrowheads="1"/>
          </p:cNvSpPr>
          <p:nvPr/>
        </p:nvSpPr>
        <p:spPr bwMode="auto">
          <a:xfrm>
            <a:off x="2666156" y="5517232"/>
            <a:ext cx="33345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i="0">
                <a:latin typeface="Calibri" pitchFamily="34" charset="0"/>
                <a:cs typeface="Calibri" pitchFamily="34" charset="0"/>
              </a:rPr>
              <a:t>-4               0               +4               +8</a:t>
            </a:r>
          </a:p>
        </p:txBody>
      </p:sp>
      <p:sp>
        <p:nvSpPr>
          <p:cNvPr id="10" name="Line 8"/>
          <p:cNvSpPr>
            <a:spLocks noChangeShapeType="1"/>
          </p:cNvSpPr>
          <p:nvPr/>
        </p:nvSpPr>
        <p:spPr bwMode="auto">
          <a:xfrm>
            <a:off x="3961556" y="3917032"/>
            <a:ext cx="2895600" cy="1600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800" b="1" i="0">
              <a:latin typeface="Calibri" pitchFamily="34" charset="0"/>
            </a:endParaRPr>
          </a:p>
        </p:txBody>
      </p:sp>
      <p:sp>
        <p:nvSpPr>
          <p:cNvPr id="11" name="Arc 9"/>
          <p:cNvSpPr>
            <a:spLocks/>
          </p:cNvSpPr>
          <p:nvPr/>
        </p:nvSpPr>
        <p:spPr bwMode="auto">
          <a:xfrm rot="10791357" flipH="1" flipV="1">
            <a:off x="2666156" y="3764632"/>
            <a:ext cx="1371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800" b="1" i="0">
              <a:latin typeface="Calibri" pitchFamily="34" charset="0"/>
            </a:endParaRPr>
          </a:p>
        </p:txBody>
      </p:sp>
      <p:sp>
        <p:nvSpPr>
          <p:cNvPr id="12" name="Text Box 10"/>
          <p:cNvSpPr txBox="1">
            <a:spLocks noChangeArrowheads="1"/>
          </p:cNvSpPr>
          <p:nvPr/>
        </p:nvSpPr>
        <p:spPr bwMode="auto">
          <a:xfrm>
            <a:off x="3869481" y="5863307"/>
            <a:ext cx="1377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i="0" dirty="0">
                <a:latin typeface="Calibri" pitchFamily="34" charset="0"/>
                <a:cs typeface="Calibri" pitchFamily="34" charset="0"/>
              </a:rPr>
              <a:t>RAP (mmHg)</a:t>
            </a:r>
          </a:p>
        </p:txBody>
      </p:sp>
      <p:sp>
        <p:nvSpPr>
          <p:cNvPr id="13" name="Line 11"/>
          <p:cNvSpPr>
            <a:spLocks noChangeShapeType="1"/>
          </p:cNvSpPr>
          <p:nvPr/>
        </p:nvSpPr>
        <p:spPr bwMode="auto">
          <a:xfrm flipH="1" flipV="1">
            <a:off x="3961556" y="4374232"/>
            <a:ext cx="2895600" cy="11430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800" b="1" i="0">
              <a:latin typeface="Calibri" pitchFamily="34" charset="0"/>
            </a:endParaRPr>
          </a:p>
        </p:txBody>
      </p:sp>
      <p:sp>
        <p:nvSpPr>
          <p:cNvPr id="14" name="Arc 12"/>
          <p:cNvSpPr>
            <a:spLocks/>
          </p:cNvSpPr>
          <p:nvPr/>
        </p:nvSpPr>
        <p:spPr bwMode="auto">
          <a:xfrm rot="10791357" flipH="1" flipV="1">
            <a:off x="2666156" y="4221832"/>
            <a:ext cx="1352550" cy="228600"/>
          </a:xfrm>
          <a:custGeom>
            <a:avLst/>
            <a:gdLst>
              <a:gd name="G0" fmla="+- 0 0 0"/>
              <a:gd name="G1" fmla="+- 21600 0 0"/>
              <a:gd name="G2" fmla="+- 21600 0 0"/>
              <a:gd name="T0" fmla="*/ 0 w 21310"/>
              <a:gd name="T1" fmla="*/ 0 h 21600"/>
              <a:gd name="T2" fmla="*/ 21310 w 21310"/>
              <a:gd name="T3" fmla="*/ 18072 h 21600"/>
              <a:gd name="T4" fmla="*/ 0 w 21310"/>
              <a:gd name="T5" fmla="*/ 21600 h 21600"/>
            </a:gdLst>
            <a:ahLst/>
            <a:cxnLst>
              <a:cxn ang="0">
                <a:pos x="T0" y="T1"/>
              </a:cxn>
              <a:cxn ang="0">
                <a:pos x="T2" y="T3"/>
              </a:cxn>
              <a:cxn ang="0">
                <a:pos x="T4" y="T5"/>
              </a:cxn>
            </a:cxnLst>
            <a:rect l="0" t="0" r="r" b="b"/>
            <a:pathLst>
              <a:path w="21310" h="21600" fill="none" extrusionOk="0">
                <a:moveTo>
                  <a:pt x="-1" y="0"/>
                </a:moveTo>
                <a:cubicBezTo>
                  <a:pt x="10567" y="0"/>
                  <a:pt x="19583" y="7646"/>
                  <a:pt x="21309" y="18072"/>
                </a:cubicBezTo>
              </a:path>
              <a:path w="21310" h="21600" stroke="0" extrusionOk="0">
                <a:moveTo>
                  <a:pt x="-1" y="0"/>
                </a:moveTo>
                <a:cubicBezTo>
                  <a:pt x="10567" y="0"/>
                  <a:pt x="19583" y="7646"/>
                  <a:pt x="21309" y="18072"/>
                </a:cubicBezTo>
                <a:lnTo>
                  <a:pt x="0" y="21600"/>
                </a:lnTo>
                <a:close/>
              </a:path>
            </a:pathLst>
          </a:cu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800" b="1" i="0">
              <a:latin typeface="Calibri" pitchFamily="34" charset="0"/>
            </a:endParaRPr>
          </a:p>
        </p:txBody>
      </p:sp>
      <p:sp>
        <p:nvSpPr>
          <p:cNvPr id="15" name="Text Box 13"/>
          <p:cNvSpPr txBox="1">
            <a:spLocks noChangeArrowheads="1"/>
          </p:cNvSpPr>
          <p:nvPr/>
        </p:nvSpPr>
        <p:spPr bwMode="auto">
          <a:xfrm>
            <a:off x="2726481" y="4561557"/>
            <a:ext cx="744114" cy="369332"/>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i="0">
                <a:solidFill>
                  <a:schemeClr val="hlink"/>
                </a:solidFill>
                <a:latin typeface="Calibri" pitchFamily="34" charset="0"/>
                <a:cs typeface="Calibri" pitchFamily="34" charset="0"/>
                <a:sym typeface="Symbol" pitchFamily="18" charset="2"/>
              </a:rPr>
              <a:t> TPR</a:t>
            </a:r>
            <a:endParaRPr lang="en-US" sz="1800" b="1" i="0">
              <a:solidFill>
                <a:schemeClr val="hlink"/>
              </a:solidFill>
              <a:latin typeface="Calibri" pitchFamily="34" charset="0"/>
              <a:cs typeface="Calibri" pitchFamily="34" charset="0"/>
            </a:endParaRPr>
          </a:p>
        </p:txBody>
      </p:sp>
      <p:sp>
        <p:nvSpPr>
          <p:cNvPr id="16" name="Line 14"/>
          <p:cNvSpPr>
            <a:spLocks noChangeShapeType="1"/>
          </p:cNvSpPr>
          <p:nvPr/>
        </p:nvSpPr>
        <p:spPr bwMode="auto">
          <a:xfrm flipH="1" flipV="1">
            <a:off x="4113956" y="3307432"/>
            <a:ext cx="2743200" cy="2209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800" b="1" i="0">
              <a:latin typeface="Calibri" pitchFamily="34" charset="0"/>
            </a:endParaRPr>
          </a:p>
        </p:txBody>
      </p:sp>
      <p:sp>
        <p:nvSpPr>
          <p:cNvPr id="17" name="Arc 15"/>
          <p:cNvSpPr>
            <a:spLocks/>
          </p:cNvSpPr>
          <p:nvPr/>
        </p:nvSpPr>
        <p:spPr bwMode="auto">
          <a:xfrm rot="10972056" flipH="1" flipV="1">
            <a:off x="2666156" y="3077245"/>
            <a:ext cx="1524000" cy="303212"/>
          </a:xfrm>
          <a:custGeom>
            <a:avLst/>
            <a:gdLst>
              <a:gd name="G0" fmla="+- 0 0 0"/>
              <a:gd name="G1" fmla="+- 21600 0 0"/>
              <a:gd name="G2" fmla="+- 21600 0 0"/>
              <a:gd name="T0" fmla="*/ 0 w 21519"/>
              <a:gd name="T1" fmla="*/ 0 h 21600"/>
              <a:gd name="T2" fmla="*/ 21519 w 21519"/>
              <a:gd name="T3" fmla="*/ 19731 h 21600"/>
              <a:gd name="T4" fmla="*/ 0 w 21519"/>
              <a:gd name="T5" fmla="*/ 21600 h 21600"/>
            </a:gdLst>
            <a:ahLst/>
            <a:cxnLst>
              <a:cxn ang="0">
                <a:pos x="T0" y="T1"/>
              </a:cxn>
              <a:cxn ang="0">
                <a:pos x="T2" y="T3"/>
              </a:cxn>
              <a:cxn ang="0">
                <a:pos x="T4" y="T5"/>
              </a:cxn>
            </a:cxnLst>
            <a:rect l="0" t="0" r="r" b="b"/>
            <a:pathLst>
              <a:path w="21519" h="21600" fill="none" extrusionOk="0">
                <a:moveTo>
                  <a:pt x="-1" y="0"/>
                </a:moveTo>
                <a:cubicBezTo>
                  <a:pt x="11204" y="0"/>
                  <a:pt x="20549" y="8568"/>
                  <a:pt x="21518" y="19731"/>
                </a:cubicBezTo>
              </a:path>
              <a:path w="21519" h="21600" stroke="0" extrusionOk="0">
                <a:moveTo>
                  <a:pt x="-1" y="0"/>
                </a:moveTo>
                <a:cubicBezTo>
                  <a:pt x="11204" y="0"/>
                  <a:pt x="20549" y="8568"/>
                  <a:pt x="21518" y="19731"/>
                </a:cubicBezTo>
                <a:lnTo>
                  <a:pt x="0" y="2160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800" b="1" i="0">
              <a:latin typeface="Calibri" pitchFamily="34" charset="0"/>
            </a:endParaRPr>
          </a:p>
        </p:txBody>
      </p:sp>
      <p:sp>
        <p:nvSpPr>
          <p:cNvPr id="18" name="Text Box 16"/>
          <p:cNvSpPr txBox="1">
            <a:spLocks noChangeArrowheads="1"/>
          </p:cNvSpPr>
          <p:nvPr/>
        </p:nvSpPr>
        <p:spPr bwMode="auto">
          <a:xfrm>
            <a:off x="4631481" y="2808957"/>
            <a:ext cx="744114"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i="0">
                <a:solidFill>
                  <a:schemeClr val="accent2"/>
                </a:solidFill>
                <a:latin typeface="Calibri" pitchFamily="34" charset="0"/>
                <a:cs typeface="Calibri" pitchFamily="34" charset="0"/>
                <a:sym typeface="Symbol" pitchFamily="18" charset="2"/>
              </a:rPr>
              <a:t> TPR</a:t>
            </a:r>
            <a:endParaRPr lang="en-US" sz="1800" b="1" i="0">
              <a:solidFill>
                <a:schemeClr val="accent2"/>
              </a:solidFill>
              <a:latin typeface="Calibri" pitchFamily="34" charset="0"/>
              <a:cs typeface="Calibri" pitchFamily="34" charset="0"/>
            </a:endParaRPr>
          </a:p>
        </p:txBody>
      </p:sp>
      <p:sp>
        <p:nvSpPr>
          <p:cNvPr id="19" name="Text Box 17"/>
          <p:cNvSpPr txBox="1">
            <a:spLocks noChangeArrowheads="1"/>
          </p:cNvSpPr>
          <p:nvPr/>
        </p:nvSpPr>
        <p:spPr bwMode="auto">
          <a:xfrm>
            <a:off x="633944" y="5134446"/>
            <a:ext cx="1420838" cy="30777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0">
                <a:solidFill>
                  <a:srgbClr val="FF0000"/>
                </a:solidFill>
                <a:latin typeface="Calibri" pitchFamily="34" charset="0"/>
                <a:cs typeface="Calibri" pitchFamily="34" charset="0"/>
              </a:rPr>
              <a:t>Vasoconstriction</a:t>
            </a:r>
          </a:p>
        </p:txBody>
      </p:sp>
      <p:sp>
        <p:nvSpPr>
          <p:cNvPr id="20" name="Line 18"/>
          <p:cNvSpPr>
            <a:spLocks noChangeShapeType="1"/>
          </p:cNvSpPr>
          <p:nvPr/>
        </p:nvSpPr>
        <p:spPr bwMode="auto">
          <a:xfrm flipV="1">
            <a:off x="1446956" y="4831432"/>
            <a:ext cx="12954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800" b="1" i="0">
              <a:latin typeface="Calibri" pitchFamily="34" charset="0"/>
            </a:endParaRPr>
          </a:p>
        </p:txBody>
      </p:sp>
      <p:sp>
        <p:nvSpPr>
          <p:cNvPr id="21" name="Text Box 19"/>
          <p:cNvSpPr txBox="1">
            <a:spLocks noChangeArrowheads="1"/>
          </p:cNvSpPr>
          <p:nvPr/>
        </p:nvSpPr>
        <p:spPr bwMode="auto">
          <a:xfrm>
            <a:off x="4860081" y="2053307"/>
            <a:ext cx="1367362"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i="0">
                <a:solidFill>
                  <a:schemeClr val="accent2"/>
                </a:solidFill>
                <a:latin typeface="Calibri" pitchFamily="34" charset="0"/>
                <a:cs typeface="Calibri" pitchFamily="34" charset="0"/>
              </a:rPr>
              <a:t>Vasodilation</a:t>
            </a:r>
          </a:p>
        </p:txBody>
      </p:sp>
      <p:sp>
        <p:nvSpPr>
          <p:cNvPr id="22" name="Line 20"/>
          <p:cNvSpPr>
            <a:spLocks noChangeShapeType="1"/>
          </p:cNvSpPr>
          <p:nvPr/>
        </p:nvSpPr>
        <p:spPr bwMode="auto">
          <a:xfrm>
            <a:off x="5256956" y="2545432"/>
            <a:ext cx="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800" b="1" i="0">
              <a:latin typeface="Calibri" pitchFamily="34" charset="0"/>
            </a:endParaRPr>
          </a:p>
        </p:txBody>
      </p:sp>
      <p:sp>
        <p:nvSpPr>
          <p:cNvPr id="24" name="Rectangle 23"/>
          <p:cNvSpPr/>
          <p:nvPr/>
        </p:nvSpPr>
        <p:spPr>
          <a:xfrm>
            <a:off x="8304955" y="1592841"/>
            <a:ext cx="3276361" cy="2135298"/>
          </a:xfrm>
          <a:prstGeom prst="rect">
            <a:avLst/>
          </a:prstGeom>
          <a:solidFill>
            <a:schemeClr val="accent2">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1600" dirty="0">
                <a:solidFill>
                  <a:schemeClr val="tx1">
                    <a:lumMod val="85000"/>
                    <a:lumOff val="15000"/>
                  </a:schemeClr>
                </a:solidFill>
                <a:cs typeface="Calibri" pitchFamily="34" charset="0"/>
              </a:rPr>
              <a:t>When the TPR is decreased, for a given RAP, venous return is increased. In other words, decreased resistance of the arterioles (decreased TPR) makes it easier for blood to flow from the arterial to the venous side of the circulation and back to the heart</a:t>
            </a:r>
            <a:endParaRPr lang="ar-SA" sz="1600" dirty="0">
              <a:solidFill>
                <a:schemeClr val="tx1">
                  <a:lumMod val="85000"/>
                  <a:lumOff val="15000"/>
                </a:schemeClr>
              </a:solidFill>
            </a:endParaRPr>
          </a:p>
        </p:txBody>
      </p:sp>
      <p:sp>
        <p:nvSpPr>
          <p:cNvPr id="25" name="Rectangle 24"/>
          <p:cNvSpPr/>
          <p:nvPr/>
        </p:nvSpPr>
        <p:spPr>
          <a:xfrm>
            <a:off x="8304955" y="3997581"/>
            <a:ext cx="3276361" cy="2142356"/>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1600" dirty="0">
                <a:solidFill>
                  <a:schemeClr val="tx1"/>
                </a:solidFill>
                <a:cs typeface="Calibri" pitchFamily="34" charset="0"/>
              </a:rPr>
              <a:t>When the TPR is increased, for a given RAP, venous return is decreased. In other words, increased resistance of the arterioles (increased TPR) makes it more difficult for blood to flow from the arterial to the venous side of the circulation and back to the heart.</a:t>
            </a:r>
            <a:endParaRPr lang="ar-SA" sz="1600" dirty="0">
              <a:solidFill>
                <a:schemeClr val="tx1"/>
              </a:solidFill>
            </a:endParaRPr>
          </a:p>
          <a:p>
            <a:pPr algn="just"/>
            <a:endParaRPr lang="ar-SA" sz="1600" dirty="0"/>
          </a:p>
        </p:txBody>
      </p:sp>
      <p:sp>
        <p:nvSpPr>
          <p:cNvPr id="26" name="TextBox 12"/>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6451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Combining Cardiac and Vascular Function Curves</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23</a:t>
            </a:fld>
            <a:endParaRPr lang="en-US" dirty="0"/>
          </a:p>
        </p:txBody>
      </p:sp>
      <p:sp>
        <p:nvSpPr>
          <p:cNvPr id="6" name="Content Placeholder 5"/>
          <p:cNvSpPr>
            <a:spLocks noGrp="1"/>
          </p:cNvSpPr>
          <p:nvPr>
            <p:ph sz="quarter" idx="1"/>
          </p:nvPr>
        </p:nvSpPr>
        <p:spPr>
          <a:xfrm>
            <a:off x="629189" y="1443568"/>
            <a:ext cx="5225324" cy="4937760"/>
          </a:xfrm>
        </p:spPr>
        <p:txBody>
          <a:bodyPr>
            <a:normAutofit/>
          </a:bodyPr>
          <a:lstStyle/>
          <a:p>
            <a:pPr algn="just"/>
            <a:r>
              <a:rPr lang="en-US" sz="1800" dirty="0">
                <a:cs typeface="Calibri" pitchFamily="34" charset="0"/>
              </a:rPr>
              <a:t>When cardiac output and venous return are plotted simultaneously as a function of RAP, they intersect at a single value of RAP.</a:t>
            </a:r>
          </a:p>
          <a:p>
            <a:pPr algn="just"/>
            <a:endParaRPr lang="en-US" sz="1800" dirty="0">
              <a:cs typeface="Calibri" pitchFamily="34" charset="0"/>
            </a:endParaRPr>
          </a:p>
          <a:p>
            <a:pPr algn="just"/>
            <a:r>
              <a:rPr lang="en-US" sz="1800" dirty="0">
                <a:cs typeface="Calibri" pitchFamily="34" charset="0"/>
              </a:rPr>
              <a:t>At this one value of RAP, cardiac output equals venous return and, by definition, is the steady state operating point of the system. </a:t>
            </a:r>
          </a:p>
          <a:p>
            <a:pPr algn="just"/>
            <a:endParaRPr lang="en-US" sz="1800" dirty="0">
              <a:cs typeface="Calibri" pitchFamily="34" charset="0"/>
            </a:endParaRPr>
          </a:p>
          <a:p>
            <a:pPr algn="just"/>
            <a:r>
              <a:rPr lang="en-US" sz="1800" dirty="0">
                <a:cs typeface="Calibri" pitchFamily="34" charset="0"/>
              </a:rPr>
              <a:t>That one value of RAP satisfies both cardiac output and venous return relationships</a:t>
            </a:r>
            <a:r>
              <a:rPr lang="en-US" sz="1800" dirty="0">
                <a:solidFill>
                  <a:schemeClr val="tx1">
                    <a:lumMod val="85000"/>
                    <a:lumOff val="15000"/>
                  </a:schemeClr>
                </a:solidFill>
                <a:cs typeface="Calibri" pitchFamily="34" charset="0"/>
              </a:rPr>
              <a:t>.</a:t>
            </a:r>
          </a:p>
          <a:p>
            <a:pPr marL="0" indent="0" algn="just">
              <a:buNone/>
            </a:pPr>
            <a:r>
              <a:rPr lang="en-US" sz="1800" dirty="0">
                <a:solidFill>
                  <a:schemeClr val="bg1">
                    <a:lumMod val="75000"/>
                  </a:schemeClr>
                </a:solidFill>
                <a:cs typeface="Calibri" pitchFamily="34" charset="0"/>
              </a:rPr>
              <a:t>The value might be (0,1,2) it is different in different diagrams and resources </a:t>
            </a:r>
            <a:endParaRPr lang="ar-SA" sz="1800" dirty="0">
              <a:solidFill>
                <a:schemeClr val="bg1">
                  <a:lumMod val="75000"/>
                </a:schemeClr>
              </a:solidFill>
            </a:endParaRPr>
          </a:p>
        </p:txBody>
      </p:sp>
      <p:pic>
        <p:nvPicPr>
          <p:cNvPr id="8" name="Picture 2" descr="http://www.pathwaymedicine.org/images/cardiovascular/Cardiovascular-Function-Integration.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6273422" y="1443568"/>
            <a:ext cx="5305981" cy="4673694"/>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3862164" y="3452966"/>
            <a:ext cx="5328592" cy="72008"/>
          </a:xfrm>
          <a:prstGeom prst="straightConnector1">
            <a:avLst/>
          </a:prstGeom>
          <a:ln>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9" name="TextBox 12"/>
          <p:cNvSpPr txBox="1"/>
          <p:nvPr/>
        </p:nvSpPr>
        <p:spPr>
          <a:xfrm>
            <a:off x="9754029" y="-14937"/>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203585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14" y="153888"/>
            <a:ext cx="10969943" cy="990600"/>
          </a:xfrm>
        </p:spPr>
        <p:txBody>
          <a:bodyPr>
            <a:noAutofit/>
          </a:bodyPr>
          <a:lstStyle/>
          <a:p>
            <a:pPr>
              <a:defRPr/>
            </a:pPr>
            <a:br>
              <a:rPr lang="en-US" sz="3200" dirty="0">
                <a:solidFill>
                  <a:schemeClr val="tx1"/>
                </a:solidFill>
              </a:rPr>
            </a:br>
            <a:r>
              <a:rPr lang="en-US" sz="2600" dirty="0"/>
              <a:t>1. Effects of Changes in Blood Volume</a:t>
            </a:r>
          </a:p>
        </p:txBody>
      </p:sp>
      <p:sp>
        <p:nvSpPr>
          <p:cNvPr id="3" name="Slide Number Placeholder 2"/>
          <p:cNvSpPr>
            <a:spLocks noGrp="1"/>
          </p:cNvSpPr>
          <p:nvPr>
            <p:ph type="sldNum" sz="quarter" idx="12"/>
          </p:nvPr>
        </p:nvSpPr>
        <p:spPr/>
        <p:txBody>
          <a:bodyPr/>
          <a:lstStyle/>
          <a:p>
            <a:fld id="{4929A69E-7D8F-4515-9605-0315ABD4F316}" type="slidenum">
              <a:rPr lang="en-US" smtClean="0"/>
              <a:pPr/>
              <a:t>24</a:t>
            </a:fld>
            <a:endParaRPr lang="en-US" dirty="0"/>
          </a:p>
        </p:txBody>
      </p:sp>
      <p:pic>
        <p:nvPicPr>
          <p:cNvPr id="5" name="Picture 2" descr="http://www.pathwaymedicine.org/images/cardiovascular/Cardiovascular-Function-Integration2.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8098281" y="1767171"/>
            <a:ext cx="3656175" cy="3101989"/>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1804" y="1772816"/>
            <a:ext cx="7198794" cy="4278094"/>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797" indent="-342797" algn="just">
              <a:buFont typeface="Arial" panose="020B0604020202020204" pitchFamily="34" charset="0"/>
              <a:buChar char="•"/>
            </a:pPr>
            <a:r>
              <a:rPr lang="en-US" sz="1600" dirty="0">
                <a:cs typeface="Calibri" pitchFamily="34" charset="0"/>
              </a:rPr>
              <a:t>Increases in blood volume as a result of  transfusion of a large fluid volume into the circulation increase the amount of blood in the stressed volume and, therefore, increase the mean systemic pressure.</a:t>
            </a:r>
          </a:p>
          <a:p>
            <a:pPr marL="342797" indent="-342797" algn="just">
              <a:buFont typeface="Arial" panose="020B0604020202020204" pitchFamily="34" charset="0"/>
              <a:buChar char="•"/>
            </a:pPr>
            <a:endParaRPr lang="en-US" sz="1600" dirty="0">
              <a:cs typeface="Calibri" pitchFamily="34" charset="0"/>
            </a:endParaRPr>
          </a:p>
          <a:p>
            <a:pPr algn="just"/>
            <a:endParaRPr lang="en-US" sz="1600" dirty="0">
              <a:cs typeface="Calibri" pitchFamily="34" charset="0"/>
            </a:endParaRPr>
          </a:p>
          <a:p>
            <a:pPr marL="342797" indent="-342797" algn="just">
              <a:buFont typeface="Arial" panose="020B0604020202020204" pitchFamily="34" charset="0"/>
              <a:buChar char="•"/>
            </a:pPr>
            <a:endParaRPr lang="en-US" sz="1600" dirty="0">
              <a:cs typeface="Calibri" pitchFamily="34" charset="0"/>
            </a:endParaRPr>
          </a:p>
          <a:p>
            <a:pPr marL="342797" indent="-342797" algn="just">
              <a:buFont typeface="Arial" panose="020B0604020202020204" pitchFamily="34" charset="0"/>
              <a:buChar char="•"/>
            </a:pPr>
            <a:r>
              <a:rPr lang="en-US" sz="1600" dirty="0">
                <a:cs typeface="Calibri" pitchFamily="34" charset="0"/>
              </a:rPr>
              <a:t>The vascular function curve ( VR curve ) will be shifted to the right.</a:t>
            </a:r>
          </a:p>
          <a:p>
            <a:pPr marL="342797" indent="-342797" algn="just">
              <a:buFont typeface="Arial" panose="020B0604020202020204" pitchFamily="34" charset="0"/>
              <a:buChar char="•"/>
            </a:pPr>
            <a:endParaRPr lang="en-US" sz="1600" dirty="0">
              <a:cs typeface="Calibri" pitchFamily="34" charset="0"/>
            </a:endParaRPr>
          </a:p>
          <a:p>
            <a:pPr marL="342797" indent="-342797" algn="just">
              <a:buFont typeface="Arial" panose="020B0604020202020204" pitchFamily="34" charset="0"/>
              <a:buChar char="•"/>
            </a:pPr>
            <a:r>
              <a:rPr lang="en-US" sz="1600" dirty="0">
                <a:cs typeface="Calibri" pitchFamily="34" charset="0"/>
              </a:rPr>
              <a:t>While the cardiac function curve (CO curve ) will be the same.</a:t>
            </a:r>
          </a:p>
          <a:p>
            <a:pPr marL="342797" indent="-342797" algn="just">
              <a:buFont typeface="Arial" panose="020B0604020202020204" pitchFamily="34" charset="0"/>
              <a:buChar char="•"/>
            </a:pPr>
            <a:endParaRPr lang="en-US" sz="1600" dirty="0">
              <a:cs typeface="Calibri" pitchFamily="34" charset="0"/>
            </a:endParaRPr>
          </a:p>
          <a:p>
            <a:pPr marL="342797" indent="-342797" algn="just">
              <a:buFont typeface="Arial" panose="020B0604020202020204" pitchFamily="34" charset="0"/>
              <a:buChar char="•"/>
            </a:pPr>
            <a:r>
              <a:rPr lang="en-US" sz="1600" dirty="0">
                <a:cs typeface="Calibri" pitchFamily="34" charset="0"/>
              </a:rPr>
              <a:t>In the new steady state, the cardiac and vascular function curves intersect at a new point at which venous return and the  cardiac output  are increased. The RAP is increased.</a:t>
            </a:r>
          </a:p>
          <a:p>
            <a:pPr marL="342797" indent="-342797" algn="just">
              <a:buFont typeface="Arial" panose="020B0604020202020204" pitchFamily="34" charset="0"/>
              <a:buChar char="•"/>
            </a:pPr>
            <a:endParaRPr lang="en-US" sz="1600" dirty="0">
              <a:cs typeface="Calibri" pitchFamily="34" charset="0"/>
            </a:endParaRPr>
          </a:p>
          <a:p>
            <a:pPr marL="342797" indent="-342797" algn="just">
              <a:buFont typeface="Arial" panose="020B0604020202020204" pitchFamily="34" charset="0"/>
              <a:buChar char="•"/>
            </a:pPr>
            <a:endParaRPr lang="en-US" sz="1600" b="1" dirty="0">
              <a:solidFill>
                <a:srgbClr val="FFFF00"/>
              </a:solidFill>
              <a:latin typeface="Calibri" pitchFamily="34" charset="0"/>
            </a:endParaRPr>
          </a:p>
          <a:p>
            <a:pPr marL="342797" indent="-342797" algn="just">
              <a:buFont typeface="Arial" panose="020B0604020202020204" pitchFamily="34" charset="0"/>
              <a:buChar char="•"/>
            </a:pPr>
            <a:endParaRPr lang="en-US" sz="1600" b="1" dirty="0">
              <a:solidFill>
                <a:srgbClr val="FFFF00"/>
              </a:solidFill>
              <a:latin typeface="Calibri" pitchFamily="34" charset="0"/>
            </a:endParaRPr>
          </a:p>
          <a:p>
            <a:pPr algn="just"/>
            <a:endParaRPr lang="ar-SA" sz="1600" b="1" dirty="0">
              <a:solidFill>
                <a:srgbClr val="FFFF00"/>
              </a:solidFill>
              <a:latin typeface="Calibri" pitchFamily="34" charset="0"/>
            </a:endParaRPr>
          </a:p>
        </p:txBody>
      </p:sp>
      <p:sp>
        <p:nvSpPr>
          <p:cNvPr id="7" name="TextBox 6"/>
          <p:cNvSpPr txBox="1"/>
          <p:nvPr/>
        </p:nvSpPr>
        <p:spPr>
          <a:xfrm>
            <a:off x="581114" y="2688226"/>
            <a:ext cx="7270914" cy="523084"/>
          </a:xfrm>
          <a:prstGeom prst="rect">
            <a:avLst/>
          </a:prstGeom>
          <a:noFill/>
        </p:spPr>
        <p:txBody>
          <a:bodyPr wrap="square" rtlCol="0">
            <a:spAutoFit/>
          </a:bodyPr>
          <a:lstStyle/>
          <a:p>
            <a:pPr algn="just" rtl="1"/>
            <a:r>
              <a:rPr lang="ar-SA" sz="1400" dirty="0">
                <a:solidFill>
                  <a:schemeClr val="bg1">
                    <a:lumMod val="65000"/>
                  </a:schemeClr>
                </a:solidFill>
              </a:rPr>
              <a:t>مثال : لما الشخص ياخذ كمية كبيرة من</a:t>
            </a:r>
            <a:r>
              <a:rPr lang="en-US" sz="1400" dirty="0">
                <a:solidFill>
                  <a:schemeClr val="bg1">
                    <a:lumMod val="65000"/>
                  </a:schemeClr>
                </a:solidFill>
              </a:rPr>
              <a:t> </a:t>
            </a:r>
            <a:r>
              <a:rPr lang="ar-SA" sz="1400" dirty="0">
                <a:solidFill>
                  <a:schemeClr val="bg1">
                    <a:lumMod val="65000"/>
                  </a:schemeClr>
                </a:solidFill>
              </a:rPr>
              <a:t> السوائل عن طريق ال </a:t>
            </a:r>
            <a:r>
              <a:rPr lang="en-US" sz="1400" dirty="0">
                <a:solidFill>
                  <a:schemeClr val="bg1">
                    <a:lumMod val="65000"/>
                  </a:schemeClr>
                </a:solidFill>
              </a:rPr>
              <a:t>IV </a:t>
            </a:r>
            <a:r>
              <a:rPr lang="ar-SA" sz="1400" dirty="0">
                <a:solidFill>
                  <a:schemeClr val="bg1">
                    <a:lumMod val="65000"/>
                  </a:schemeClr>
                </a:solidFill>
              </a:rPr>
              <a:t> , راح تزيد كمية الدم</a:t>
            </a:r>
            <a:r>
              <a:rPr lang="en-US" sz="1400" dirty="0">
                <a:solidFill>
                  <a:schemeClr val="bg1">
                    <a:lumMod val="65000"/>
                  </a:schemeClr>
                </a:solidFill>
              </a:rPr>
              <a:t> </a:t>
            </a:r>
            <a:r>
              <a:rPr lang="en-US" sz="1400" dirty="0">
                <a:solidFill>
                  <a:schemeClr val="bg1">
                    <a:lumMod val="65000"/>
                  </a:schemeClr>
                </a:solidFill>
                <a:sym typeface="Wingdings" panose="05000000000000000000" pitchFamily="2" charset="2"/>
              </a:rPr>
              <a:t> </a:t>
            </a:r>
            <a:r>
              <a:rPr lang="ar-SA" sz="1400" dirty="0">
                <a:solidFill>
                  <a:schemeClr val="bg1">
                    <a:lumMod val="65000"/>
                  </a:schemeClr>
                </a:solidFill>
              </a:rPr>
              <a:t> راح يزداد ال </a:t>
            </a:r>
            <a:r>
              <a:rPr lang="en-US" sz="1400" dirty="0">
                <a:solidFill>
                  <a:schemeClr val="bg1">
                    <a:lumMod val="65000"/>
                  </a:schemeClr>
                </a:solidFill>
              </a:rPr>
              <a:t>   stressed </a:t>
            </a:r>
            <a:r>
              <a:rPr lang="ar-SA" sz="1400" dirty="0">
                <a:solidFill>
                  <a:schemeClr val="bg1">
                    <a:lumMod val="65000"/>
                  </a:schemeClr>
                </a:solidFill>
              </a:rPr>
              <a:t>  </a:t>
            </a:r>
            <a:r>
              <a:rPr lang="en-US" sz="1400" dirty="0">
                <a:solidFill>
                  <a:schemeClr val="bg1">
                    <a:lumMod val="65000"/>
                  </a:schemeClr>
                </a:solidFill>
                <a:sym typeface="Wingdings" panose="05000000000000000000" pitchFamily="2" charset="2"/>
              </a:rPr>
              <a:t> </a:t>
            </a:r>
            <a:r>
              <a:rPr lang="en-US" sz="1400" dirty="0">
                <a:solidFill>
                  <a:schemeClr val="bg1">
                    <a:lumMod val="65000"/>
                  </a:schemeClr>
                </a:solidFill>
              </a:rPr>
              <a:t>volume </a:t>
            </a:r>
            <a:r>
              <a:rPr lang="ar-SA" sz="1400" dirty="0">
                <a:solidFill>
                  <a:schemeClr val="bg1">
                    <a:lumMod val="65000"/>
                  </a:schemeClr>
                </a:solidFill>
              </a:rPr>
              <a:t>  يزداد </a:t>
            </a:r>
            <a:r>
              <a:rPr lang="en-US" sz="1400" dirty="0">
                <a:solidFill>
                  <a:schemeClr val="bg1">
                    <a:lumMod val="65000"/>
                  </a:schemeClr>
                </a:solidFill>
              </a:rPr>
              <a:t>MSP</a:t>
            </a:r>
            <a:r>
              <a:rPr lang="ar-SA" sz="1400" dirty="0">
                <a:solidFill>
                  <a:schemeClr val="bg1">
                    <a:lumMod val="65000"/>
                  </a:schemeClr>
                </a:solidFill>
              </a:rPr>
              <a:t> </a:t>
            </a:r>
            <a:r>
              <a:rPr lang="en-US" sz="1400" dirty="0">
                <a:solidFill>
                  <a:schemeClr val="bg1">
                    <a:lumMod val="65000"/>
                  </a:schemeClr>
                </a:solidFill>
                <a:sym typeface="Wingdings" panose="05000000000000000000" pitchFamily="2" charset="2"/>
              </a:rPr>
              <a:t></a:t>
            </a:r>
            <a:r>
              <a:rPr lang="ar-SA" sz="1400" dirty="0">
                <a:solidFill>
                  <a:schemeClr val="bg1">
                    <a:lumMod val="65000"/>
                  </a:schemeClr>
                </a:solidFill>
                <a:sym typeface="Wingdings" panose="05000000000000000000" pitchFamily="2" charset="2"/>
              </a:rPr>
              <a:t> يزيد ال </a:t>
            </a:r>
            <a:r>
              <a:rPr lang="en-US" sz="1400" dirty="0">
                <a:solidFill>
                  <a:schemeClr val="bg1">
                    <a:lumMod val="65000"/>
                  </a:schemeClr>
                </a:solidFill>
                <a:sym typeface="Wingdings" panose="05000000000000000000" pitchFamily="2" charset="2"/>
              </a:rPr>
              <a:t>venous return</a:t>
            </a:r>
            <a:r>
              <a:rPr lang="ar-SA" sz="1400" dirty="0">
                <a:solidFill>
                  <a:schemeClr val="bg1">
                    <a:lumMod val="65000"/>
                  </a:schemeClr>
                </a:solidFill>
                <a:sym typeface="Wingdings" panose="05000000000000000000" pitchFamily="2" charset="2"/>
              </a:rPr>
              <a:t> .</a:t>
            </a:r>
            <a:endParaRPr lang="en-US" sz="1400" dirty="0">
              <a:solidFill>
                <a:schemeClr val="bg1">
                  <a:lumMod val="65000"/>
                </a:schemeClr>
              </a:solidFill>
            </a:endParaRPr>
          </a:p>
        </p:txBody>
      </p:sp>
      <p:sp>
        <p:nvSpPr>
          <p:cNvPr id="8" name="TextBox 7"/>
          <p:cNvSpPr txBox="1"/>
          <p:nvPr/>
        </p:nvSpPr>
        <p:spPr>
          <a:xfrm>
            <a:off x="8230430" y="5095922"/>
            <a:ext cx="3391876" cy="738472"/>
          </a:xfrm>
          <a:prstGeom prst="rect">
            <a:avLst/>
          </a:prstGeom>
          <a:noFill/>
        </p:spPr>
        <p:txBody>
          <a:bodyPr wrap="square" rtlCol="0">
            <a:spAutoFit/>
          </a:bodyPr>
          <a:lstStyle/>
          <a:p>
            <a:pPr algn="just" rtl="1"/>
            <a:r>
              <a:rPr lang="ar-SA" sz="1400" dirty="0">
                <a:solidFill>
                  <a:schemeClr val="bg1">
                    <a:lumMod val="65000"/>
                  </a:schemeClr>
                </a:solidFill>
              </a:rPr>
              <a:t>توضيح : عند نقطة تقاطع ال </a:t>
            </a:r>
            <a:r>
              <a:rPr lang="en-US" sz="1400" dirty="0">
                <a:solidFill>
                  <a:schemeClr val="bg1">
                    <a:lumMod val="65000"/>
                  </a:schemeClr>
                </a:solidFill>
              </a:rPr>
              <a:t>CO curve and </a:t>
            </a:r>
            <a:r>
              <a:rPr lang="en-US" sz="1400" u="sng" dirty="0">
                <a:solidFill>
                  <a:schemeClr val="bg1">
                    <a:lumMod val="65000"/>
                  </a:schemeClr>
                </a:solidFill>
              </a:rPr>
              <a:t>new VR curve </a:t>
            </a:r>
            <a:r>
              <a:rPr lang="ar-SA" sz="1400" dirty="0">
                <a:solidFill>
                  <a:schemeClr val="bg1">
                    <a:lumMod val="65000"/>
                  </a:schemeClr>
                </a:solidFill>
              </a:rPr>
              <a:t> , راح نلاحظ أن ال </a:t>
            </a:r>
            <a:r>
              <a:rPr lang="en-US" sz="1400" dirty="0">
                <a:solidFill>
                  <a:schemeClr val="bg1">
                    <a:lumMod val="65000"/>
                  </a:schemeClr>
                </a:solidFill>
              </a:rPr>
              <a:t>CO &amp; VR </a:t>
            </a:r>
            <a:r>
              <a:rPr lang="ar-SA" sz="1400" dirty="0">
                <a:solidFill>
                  <a:schemeClr val="bg1">
                    <a:lumMod val="65000"/>
                  </a:schemeClr>
                </a:solidFill>
              </a:rPr>
              <a:t> ازدادوا , و بنفس الوقت أزداد ال </a:t>
            </a:r>
            <a:r>
              <a:rPr lang="en-US" sz="1400" dirty="0">
                <a:solidFill>
                  <a:schemeClr val="bg1">
                    <a:lumMod val="65000"/>
                  </a:schemeClr>
                </a:solidFill>
              </a:rPr>
              <a:t>right atrial pressure</a:t>
            </a:r>
            <a:r>
              <a:rPr lang="ar-SA" sz="1400" dirty="0">
                <a:solidFill>
                  <a:schemeClr val="bg1">
                    <a:lumMod val="65000"/>
                  </a:schemeClr>
                </a:solidFill>
              </a:rPr>
              <a:t>.</a:t>
            </a:r>
            <a:endParaRPr lang="en-US" sz="1400" dirty="0">
              <a:solidFill>
                <a:schemeClr val="bg1">
                  <a:lumMod val="65000"/>
                </a:schemeClr>
              </a:solidFill>
            </a:endParaRPr>
          </a:p>
        </p:txBody>
      </p:sp>
      <p:sp>
        <p:nvSpPr>
          <p:cNvPr id="9" name="TextBox 8"/>
          <p:cNvSpPr txBox="1"/>
          <p:nvPr/>
        </p:nvSpPr>
        <p:spPr>
          <a:xfrm>
            <a:off x="549684" y="5095922"/>
            <a:ext cx="7270914" cy="738472"/>
          </a:xfrm>
          <a:prstGeom prst="rect">
            <a:avLst/>
          </a:prstGeom>
          <a:noFill/>
        </p:spPr>
        <p:txBody>
          <a:bodyPr wrap="square" rtlCol="0">
            <a:spAutoFit/>
          </a:bodyPr>
          <a:lstStyle/>
          <a:p>
            <a:pPr algn="just" rtl="1"/>
            <a:r>
              <a:rPr lang="ar-SA" sz="1400" dirty="0">
                <a:solidFill>
                  <a:schemeClr val="bg1">
                    <a:lumMod val="65000"/>
                  </a:schemeClr>
                </a:solidFill>
              </a:rPr>
              <a:t>تكملة المثال : لما الشخص ياخذ كمية كبيرة من</a:t>
            </a:r>
            <a:r>
              <a:rPr lang="en-US" sz="1400" dirty="0">
                <a:solidFill>
                  <a:schemeClr val="bg1">
                    <a:lumMod val="65000"/>
                  </a:schemeClr>
                </a:solidFill>
              </a:rPr>
              <a:t> </a:t>
            </a:r>
            <a:r>
              <a:rPr lang="ar-SA" sz="1400" dirty="0">
                <a:solidFill>
                  <a:schemeClr val="bg1">
                    <a:lumMod val="65000"/>
                  </a:schemeClr>
                </a:solidFill>
              </a:rPr>
              <a:t> السوائل عن طريق ال </a:t>
            </a:r>
            <a:r>
              <a:rPr lang="en-US" sz="1400" dirty="0">
                <a:solidFill>
                  <a:schemeClr val="bg1">
                    <a:lumMod val="65000"/>
                  </a:schemeClr>
                </a:solidFill>
              </a:rPr>
              <a:t>IV </a:t>
            </a:r>
            <a:r>
              <a:rPr lang="ar-SA" sz="1400" dirty="0">
                <a:solidFill>
                  <a:schemeClr val="bg1">
                    <a:lumMod val="65000"/>
                  </a:schemeClr>
                </a:solidFill>
              </a:rPr>
              <a:t> , راح تزيد كمية الدم</a:t>
            </a:r>
            <a:r>
              <a:rPr lang="en-US" sz="1400" dirty="0">
                <a:solidFill>
                  <a:schemeClr val="bg1">
                    <a:lumMod val="65000"/>
                  </a:schemeClr>
                </a:solidFill>
              </a:rPr>
              <a:t> </a:t>
            </a:r>
            <a:r>
              <a:rPr lang="en-US" sz="1400" dirty="0">
                <a:solidFill>
                  <a:schemeClr val="bg1">
                    <a:lumMod val="65000"/>
                  </a:schemeClr>
                </a:solidFill>
                <a:sym typeface="Wingdings" panose="05000000000000000000" pitchFamily="2" charset="2"/>
              </a:rPr>
              <a:t> </a:t>
            </a:r>
            <a:r>
              <a:rPr lang="ar-SA" sz="1400" dirty="0">
                <a:solidFill>
                  <a:schemeClr val="bg1">
                    <a:lumMod val="65000"/>
                  </a:schemeClr>
                </a:solidFill>
              </a:rPr>
              <a:t> راح يزداد ال </a:t>
            </a:r>
            <a:r>
              <a:rPr lang="en-US" sz="1400" dirty="0">
                <a:solidFill>
                  <a:schemeClr val="bg1">
                    <a:lumMod val="65000"/>
                  </a:schemeClr>
                </a:solidFill>
              </a:rPr>
              <a:t>   stressed </a:t>
            </a:r>
            <a:r>
              <a:rPr lang="ar-SA" sz="1400" dirty="0">
                <a:solidFill>
                  <a:schemeClr val="bg1">
                    <a:lumMod val="65000"/>
                  </a:schemeClr>
                </a:solidFill>
              </a:rPr>
              <a:t>  </a:t>
            </a:r>
            <a:r>
              <a:rPr lang="en-US" sz="1400" dirty="0">
                <a:solidFill>
                  <a:schemeClr val="bg1">
                    <a:lumMod val="65000"/>
                  </a:schemeClr>
                </a:solidFill>
                <a:sym typeface="Wingdings" panose="05000000000000000000" pitchFamily="2" charset="2"/>
              </a:rPr>
              <a:t> </a:t>
            </a:r>
            <a:r>
              <a:rPr lang="en-US" sz="1400" dirty="0">
                <a:solidFill>
                  <a:schemeClr val="bg1">
                    <a:lumMod val="65000"/>
                  </a:schemeClr>
                </a:solidFill>
              </a:rPr>
              <a:t>volume </a:t>
            </a:r>
            <a:r>
              <a:rPr lang="ar-SA" sz="1400" dirty="0">
                <a:solidFill>
                  <a:schemeClr val="bg1">
                    <a:lumMod val="65000"/>
                  </a:schemeClr>
                </a:solidFill>
              </a:rPr>
              <a:t>  يزداد </a:t>
            </a:r>
            <a:r>
              <a:rPr lang="en-US" sz="1400" dirty="0">
                <a:solidFill>
                  <a:schemeClr val="bg1">
                    <a:lumMod val="65000"/>
                  </a:schemeClr>
                </a:solidFill>
              </a:rPr>
              <a:t>MSP</a:t>
            </a:r>
            <a:r>
              <a:rPr lang="ar-SA" sz="1400" dirty="0">
                <a:solidFill>
                  <a:schemeClr val="bg1">
                    <a:lumMod val="65000"/>
                  </a:schemeClr>
                </a:solidFill>
              </a:rPr>
              <a:t> </a:t>
            </a:r>
            <a:r>
              <a:rPr lang="en-US" sz="1400" dirty="0">
                <a:solidFill>
                  <a:schemeClr val="bg1">
                    <a:lumMod val="65000"/>
                  </a:schemeClr>
                </a:solidFill>
                <a:sym typeface="Wingdings" panose="05000000000000000000" pitchFamily="2" charset="2"/>
              </a:rPr>
              <a:t></a:t>
            </a:r>
            <a:r>
              <a:rPr lang="ar-SA" sz="1400" dirty="0">
                <a:solidFill>
                  <a:schemeClr val="bg1">
                    <a:lumMod val="65000"/>
                  </a:schemeClr>
                </a:solidFill>
                <a:sym typeface="Wingdings" panose="05000000000000000000" pitchFamily="2" charset="2"/>
              </a:rPr>
              <a:t> يزيد ال </a:t>
            </a:r>
            <a:r>
              <a:rPr lang="en-US" sz="1400" dirty="0">
                <a:solidFill>
                  <a:schemeClr val="bg1">
                    <a:lumMod val="65000"/>
                  </a:schemeClr>
                </a:solidFill>
                <a:sym typeface="Wingdings" panose="05000000000000000000" pitchFamily="2" charset="2"/>
              </a:rPr>
              <a:t>venous return</a:t>
            </a:r>
            <a:r>
              <a:rPr lang="ar-SA" sz="1400" dirty="0">
                <a:solidFill>
                  <a:schemeClr val="bg1">
                    <a:lumMod val="65000"/>
                  </a:schemeClr>
                </a:solidFill>
                <a:sym typeface="Wingdings" panose="05000000000000000000" pitchFamily="2" charset="2"/>
              </a:rPr>
              <a:t>  </a:t>
            </a:r>
            <a:r>
              <a:rPr lang="en-US" sz="1400" dirty="0">
                <a:solidFill>
                  <a:schemeClr val="bg1">
                    <a:lumMod val="65000"/>
                  </a:schemeClr>
                </a:solidFill>
                <a:sym typeface="Wingdings" panose="05000000000000000000" pitchFamily="2" charset="2"/>
              </a:rPr>
              <a:t></a:t>
            </a:r>
            <a:r>
              <a:rPr lang="ar-SA" sz="1400" dirty="0">
                <a:solidFill>
                  <a:schemeClr val="bg1">
                    <a:lumMod val="65000"/>
                  </a:schemeClr>
                </a:solidFill>
                <a:sym typeface="Wingdings" panose="05000000000000000000" pitchFamily="2" charset="2"/>
              </a:rPr>
              <a:t> يزيد ال </a:t>
            </a:r>
            <a:r>
              <a:rPr lang="en-US" sz="1400" dirty="0">
                <a:solidFill>
                  <a:schemeClr val="bg1">
                    <a:lumMod val="65000"/>
                  </a:schemeClr>
                </a:solidFill>
                <a:sym typeface="Wingdings" panose="05000000000000000000" pitchFamily="2" charset="2"/>
              </a:rPr>
              <a:t>Right atrial pressure</a:t>
            </a:r>
            <a:r>
              <a:rPr lang="ar-SA" sz="1400" dirty="0">
                <a:solidFill>
                  <a:schemeClr val="bg1">
                    <a:lumMod val="65000"/>
                  </a:schemeClr>
                </a:solidFill>
                <a:sym typeface="Wingdings" panose="05000000000000000000" pitchFamily="2" charset="2"/>
              </a:rPr>
              <a:t> </a:t>
            </a:r>
            <a:r>
              <a:rPr lang="en-US" sz="1400" dirty="0">
                <a:solidFill>
                  <a:schemeClr val="bg1">
                    <a:lumMod val="65000"/>
                  </a:schemeClr>
                </a:solidFill>
                <a:sym typeface="Wingdings" panose="05000000000000000000" pitchFamily="2" charset="2"/>
              </a:rPr>
              <a:t></a:t>
            </a:r>
            <a:r>
              <a:rPr lang="ar-SA" sz="1400" dirty="0">
                <a:solidFill>
                  <a:schemeClr val="bg1">
                    <a:lumMod val="65000"/>
                  </a:schemeClr>
                </a:solidFill>
                <a:sym typeface="Wingdings" panose="05000000000000000000" pitchFamily="2" charset="2"/>
              </a:rPr>
              <a:t> يزيد ال </a:t>
            </a:r>
            <a:r>
              <a:rPr lang="en-US" sz="1400" dirty="0">
                <a:solidFill>
                  <a:schemeClr val="bg1">
                    <a:lumMod val="65000"/>
                  </a:schemeClr>
                </a:solidFill>
                <a:sym typeface="Wingdings" panose="05000000000000000000" pitchFamily="2" charset="2"/>
              </a:rPr>
              <a:t>ventricular filling </a:t>
            </a:r>
            <a:r>
              <a:rPr lang="ar-SA" sz="1400" dirty="0">
                <a:solidFill>
                  <a:schemeClr val="bg1">
                    <a:lumMod val="65000"/>
                  </a:schemeClr>
                </a:solidFill>
                <a:sym typeface="Wingdings" panose="05000000000000000000" pitchFamily="2" charset="2"/>
              </a:rPr>
              <a:t>   </a:t>
            </a:r>
            <a:r>
              <a:rPr lang="en-US" sz="1400" dirty="0">
                <a:solidFill>
                  <a:schemeClr val="bg1">
                    <a:lumMod val="65000"/>
                  </a:schemeClr>
                </a:solidFill>
                <a:sym typeface="Wingdings" panose="05000000000000000000" pitchFamily="2" charset="2"/>
              </a:rPr>
              <a:t></a:t>
            </a:r>
            <a:r>
              <a:rPr lang="ar-SA" sz="1400" dirty="0">
                <a:solidFill>
                  <a:schemeClr val="bg1">
                    <a:lumMod val="65000"/>
                  </a:schemeClr>
                </a:solidFill>
                <a:sym typeface="Wingdings" panose="05000000000000000000" pitchFamily="2" charset="2"/>
              </a:rPr>
              <a:t>  راح يزداد ال </a:t>
            </a:r>
            <a:r>
              <a:rPr lang="en-US" sz="1400" dirty="0">
                <a:solidFill>
                  <a:schemeClr val="bg1">
                    <a:lumMod val="65000"/>
                  </a:schemeClr>
                </a:solidFill>
                <a:sym typeface="Wingdings" panose="05000000000000000000" pitchFamily="2" charset="2"/>
              </a:rPr>
              <a:t>cardiac output</a:t>
            </a:r>
            <a:endParaRPr lang="en-US" sz="1400" dirty="0">
              <a:solidFill>
                <a:schemeClr val="bg1">
                  <a:lumMod val="65000"/>
                </a:schemeClr>
              </a:solidFill>
            </a:endParaRPr>
          </a:p>
        </p:txBody>
      </p:sp>
      <p:sp>
        <p:nvSpPr>
          <p:cNvPr id="10" name="TextBox 12"/>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426436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15" y="119012"/>
            <a:ext cx="10969943" cy="990600"/>
          </a:xfrm>
        </p:spPr>
        <p:txBody>
          <a:bodyPr>
            <a:noAutofit/>
          </a:bodyPr>
          <a:lstStyle/>
          <a:p>
            <a:pPr>
              <a:defRPr/>
            </a:pPr>
            <a:br>
              <a:rPr lang="en-US" sz="3200" dirty="0">
                <a:solidFill>
                  <a:schemeClr val="tx1"/>
                </a:solidFill>
              </a:rPr>
            </a:br>
            <a:r>
              <a:rPr lang="en-US" sz="2600" dirty="0"/>
              <a:t>2. Inotropic effects</a:t>
            </a:r>
          </a:p>
        </p:txBody>
      </p:sp>
      <p:sp>
        <p:nvSpPr>
          <p:cNvPr id="3" name="Slide Number Placeholder 2"/>
          <p:cNvSpPr>
            <a:spLocks noGrp="1"/>
          </p:cNvSpPr>
          <p:nvPr>
            <p:ph type="sldNum" sz="quarter" idx="12"/>
          </p:nvPr>
        </p:nvSpPr>
        <p:spPr>
          <a:xfrm>
            <a:off x="717195" y="6381328"/>
            <a:ext cx="2640913" cy="365760"/>
          </a:xfrm>
        </p:spPr>
        <p:txBody>
          <a:bodyPr/>
          <a:lstStyle/>
          <a:p>
            <a:fld id="{4929A69E-7D8F-4515-9605-0315ABD4F316}" type="slidenum">
              <a:rPr lang="en-US" smtClean="0"/>
              <a:pPr/>
              <a:t>25</a:t>
            </a:fld>
            <a:endParaRPr lang="en-US" dirty="0"/>
          </a:p>
        </p:txBody>
      </p:sp>
      <p:pic>
        <p:nvPicPr>
          <p:cNvPr id="5" name="Content Placeholder 4"/>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r="54741"/>
          <a:stretch/>
        </p:blipFill>
        <p:spPr>
          <a:xfrm>
            <a:off x="1833325" y="1539873"/>
            <a:ext cx="2777093" cy="1806937"/>
          </a:xfrm>
          <a:prstGeom prst="rect">
            <a:avLst/>
          </a:prstGeom>
          <a:scene3d>
            <a:camera prst="orthographicFront"/>
            <a:lightRig rig="threePt" dir="t"/>
          </a:scene3d>
          <a:sp3d>
            <a:bevelT/>
            <a:bevelB/>
          </a:sp3d>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4936"/>
          <a:stretch/>
        </p:blipFill>
        <p:spPr>
          <a:xfrm>
            <a:off x="7513284" y="1539873"/>
            <a:ext cx="2880320" cy="1800970"/>
          </a:xfrm>
          <a:prstGeom prst="rect">
            <a:avLst/>
          </a:prstGeom>
          <a:scene3d>
            <a:camera prst="orthographicFront"/>
            <a:lightRig rig="threePt" dir="t"/>
          </a:scene3d>
          <a:sp3d>
            <a:bevelT/>
            <a:bevelB/>
          </a:sp3d>
        </p:spPr>
      </p:pic>
      <p:sp>
        <p:nvSpPr>
          <p:cNvPr id="9" name="TextBox 8"/>
          <p:cNvSpPr txBox="1"/>
          <p:nvPr/>
        </p:nvSpPr>
        <p:spPr>
          <a:xfrm>
            <a:off x="837828" y="3645024"/>
            <a:ext cx="4768089" cy="2554545"/>
          </a:xfrm>
          <a:prstGeom prst="rect">
            <a:avLst/>
          </a:prstGeom>
          <a:solidFill>
            <a:schemeClr val="accent2">
              <a:lumMod val="20000"/>
              <a:lumOff val="80000"/>
            </a:schemeClr>
          </a:solid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664" indent="-285664" algn="just">
              <a:buClr>
                <a:schemeClr val="bg2">
                  <a:lumMod val="50000"/>
                </a:schemeClr>
              </a:buClr>
              <a:buFont typeface="Wingdings" panose="05000000000000000000" pitchFamily="2" charset="2"/>
              <a:buChar char="v"/>
            </a:pPr>
            <a:r>
              <a:rPr lang="en-US" sz="1600" u="sng" dirty="0">
                <a:cs typeface="Calibri" pitchFamily="34" charset="0"/>
              </a:rPr>
              <a:t>Positive inotropic</a:t>
            </a:r>
            <a:r>
              <a:rPr lang="en-US" sz="1600" dirty="0">
                <a:cs typeface="Calibri" pitchFamily="34" charset="0"/>
              </a:rPr>
              <a:t> agents </a:t>
            </a:r>
            <a:r>
              <a:rPr lang="en-US" sz="1100" dirty="0">
                <a:solidFill>
                  <a:schemeClr val="bg1">
                    <a:lumMod val="65000"/>
                  </a:schemeClr>
                </a:solidFill>
                <a:cs typeface="Calibri" pitchFamily="34" charset="0"/>
              </a:rPr>
              <a:t>(ex: Digoxin) </a:t>
            </a:r>
            <a:r>
              <a:rPr lang="en-US" sz="1600" dirty="0">
                <a:cs typeface="Calibri" pitchFamily="34" charset="0"/>
              </a:rPr>
              <a:t>produce an increase in contractility , stroke volume and cardiac output for any level of RAP. Thus, the cardiac function curve </a:t>
            </a:r>
            <a:r>
              <a:rPr lang="en-US" sz="1100" dirty="0">
                <a:solidFill>
                  <a:schemeClr val="bg1">
                    <a:lumMod val="65000"/>
                  </a:schemeClr>
                </a:solidFill>
                <a:cs typeface="Calibri" pitchFamily="34" charset="0"/>
              </a:rPr>
              <a:t>(CO curve) </a:t>
            </a:r>
            <a:r>
              <a:rPr lang="en-US" sz="1600" dirty="0">
                <a:cs typeface="Calibri" pitchFamily="34" charset="0"/>
              </a:rPr>
              <a:t>shifts upward (counter-clockwise), while the vascular function curve </a:t>
            </a:r>
            <a:r>
              <a:rPr lang="en-US" sz="1100" dirty="0">
                <a:solidFill>
                  <a:schemeClr val="bg1">
                    <a:lumMod val="65000"/>
                  </a:schemeClr>
                </a:solidFill>
                <a:cs typeface="Calibri" pitchFamily="34" charset="0"/>
              </a:rPr>
              <a:t>(VR curve) </a:t>
            </a:r>
            <a:r>
              <a:rPr lang="en-US" sz="1600" dirty="0">
                <a:cs typeface="Calibri" pitchFamily="34" charset="0"/>
              </a:rPr>
              <a:t>is unaffected.</a:t>
            </a:r>
          </a:p>
          <a:p>
            <a:pPr marL="285664" indent="-285664" algn="just">
              <a:buClr>
                <a:schemeClr val="bg2">
                  <a:lumMod val="50000"/>
                </a:schemeClr>
              </a:buClr>
              <a:buFont typeface="Wingdings" panose="05000000000000000000" pitchFamily="2" charset="2"/>
              <a:buChar char="v"/>
            </a:pPr>
            <a:endParaRPr lang="en-US" sz="1600" dirty="0"/>
          </a:p>
          <a:p>
            <a:pPr marL="285664" indent="-285664" algn="just">
              <a:buClr>
                <a:schemeClr val="bg2">
                  <a:lumMod val="50000"/>
                </a:schemeClr>
              </a:buClr>
              <a:buFont typeface="Wingdings" panose="05000000000000000000" pitchFamily="2" charset="2"/>
              <a:buChar char="v"/>
            </a:pPr>
            <a:r>
              <a:rPr lang="en-US" sz="1600" dirty="0">
                <a:cs typeface="Calibri" pitchFamily="34" charset="0"/>
              </a:rPr>
              <a:t>In the new steady state there will be substantial increases in the cardiac output and venous return, while the RAP is decreased.</a:t>
            </a:r>
            <a:endParaRPr lang="en-US" sz="1600" dirty="0"/>
          </a:p>
        </p:txBody>
      </p:sp>
      <p:sp>
        <p:nvSpPr>
          <p:cNvPr id="12" name="TextBox 11"/>
          <p:cNvSpPr txBox="1"/>
          <p:nvPr/>
        </p:nvSpPr>
        <p:spPr>
          <a:xfrm>
            <a:off x="6325930" y="3645024"/>
            <a:ext cx="5255028" cy="2554545"/>
          </a:xfrm>
          <a:prstGeom prst="rect">
            <a:avLst/>
          </a:prstGeom>
          <a:solidFill>
            <a:schemeClr val="accent2">
              <a:lumMod val="20000"/>
              <a:lumOff val="80000"/>
            </a:schemeClr>
          </a:solid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664" indent="-285664" algn="just">
              <a:buClr>
                <a:schemeClr val="bg2">
                  <a:lumMod val="50000"/>
                </a:schemeClr>
              </a:buClr>
              <a:buFont typeface="Wingdings" panose="05000000000000000000" pitchFamily="2" charset="2"/>
              <a:buChar char="v"/>
            </a:pPr>
            <a:r>
              <a:rPr lang="en-US" sz="1600" u="sng" dirty="0">
                <a:cs typeface="Calibri" pitchFamily="34" charset="0"/>
              </a:rPr>
              <a:t>Negative inotropic</a:t>
            </a:r>
            <a:r>
              <a:rPr lang="en-US" sz="1600" dirty="0">
                <a:cs typeface="Calibri" pitchFamily="34" charset="0"/>
              </a:rPr>
              <a:t> agents produce a decrease in contractility, stroke volume and cardiac output for any level of RAP. Thus, the cardiac function curve </a:t>
            </a:r>
            <a:r>
              <a:rPr lang="en-US" sz="1100" dirty="0">
                <a:solidFill>
                  <a:schemeClr val="bg1">
                    <a:lumMod val="65000"/>
                  </a:schemeClr>
                </a:solidFill>
                <a:cs typeface="Calibri" pitchFamily="34" charset="0"/>
              </a:rPr>
              <a:t>(CO curve) </a:t>
            </a:r>
            <a:r>
              <a:rPr lang="en-US" sz="1600" dirty="0">
                <a:cs typeface="Calibri" pitchFamily="34" charset="0"/>
              </a:rPr>
              <a:t>shifts downwards, while the vascular function curve </a:t>
            </a:r>
            <a:r>
              <a:rPr lang="en-US" sz="1100" dirty="0">
                <a:solidFill>
                  <a:schemeClr val="bg1">
                    <a:lumMod val="65000"/>
                  </a:schemeClr>
                </a:solidFill>
                <a:cs typeface="Calibri" pitchFamily="34" charset="0"/>
              </a:rPr>
              <a:t>(VR curve)</a:t>
            </a:r>
            <a:r>
              <a:rPr lang="en-US" sz="1600" dirty="0">
                <a:cs typeface="Calibri" pitchFamily="34" charset="0"/>
              </a:rPr>
              <a:t> is unaffected.</a:t>
            </a:r>
          </a:p>
          <a:p>
            <a:pPr marL="285664" indent="-285664" algn="just">
              <a:buClr>
                <a:schemeClr val="bg2">
                  <a:lumMod val="50000"/>
                </a:schemeClr>
              </a:buClr>
              <a:buFont typeface="Wingdings" panose="05000000000000000000" pitchFamily="2" charset="2"/>
              <a:buChar char="v"/>
            </a:pPr>
            <a:endParaRPr lang="en-US" sz="1600" dirty="0">
              <a:cs typeface="Calibri" pitchFamily="34" charset="0"/>
            </a:endParaRPr>
          </a:p>
          <a:p>
            <a:pPr marL="285664" indent="-285664" algn="just">
              <a:buClr>
                <a:schemeClr val="bg2">
                  <a:lumMod val="50000"/>
                </a:schemeClr>
              </a:buClr>
              <a:buFont typeface="Wingdings" panose="05000000000000000000" pitchFamily="2" charset="2"/>
              <a:buChar char="v"/>
            </a:pPr>
            <a:endParaRPr lang="en-US" sz="1600" dirty="0"/>
          </a:p>
          <a:p>
            <a:pPr marL="285664" indent="-285664" algn="just">
              <a:buClr>
                <a:schemeClr val="bg2">
                  <a:lumMod val="50000"/>
                </a:schemeClr>
              </a:buClr>
              <a:buFont typeface="Wingdings" panose="05000000000000000000" pitchFamily="2" charset="2"/>
              <a:buChar char="v"/>
            </a:pPr>
            <a:r>
              <a:rPr lang="en-US" sz="1600" dirty="0">
                <a:cs typeface="Calibri" pitchFamily="34" charset="0"/>
              </a:rPr>
              <a:t>In the new steady state there will be substantial decrease  in the cardiac output and venous return, while the RAP is increased.</a:t>
            </a:r>
            <a:endParaRPr lang="en-US" sz="1600" dirty="0"/>
          </a:p>
        </p:txBody>
      </p:sp>
      <p:sp>
        <p:nvSpPr>
          <p:cNvPr id="10" name="TextBox 12"/>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cxnSp>
        <p:nvCxnSpPr>
          <p:cNvPr id="7" name="Straight Connector 6"/>
          <p:cNvCxnSpPr/>
          <p:nvPr/>
        </p:nvCxnSpPr>
        <p:spPr>
          <a:xfrm>
            <a:off x="5950396" y="1683889"/>
            <a:ext cx="0" cy="41933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483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99782"/>
            <a:ext cx="10969943" cy="990600"/>
          </a:xfrm>
        </p:spPr>
        <p:txBody>
          <a:bodyPr>
            <a:noAutofit/>
          </a:bodyPr>
          <a:lstStyle/>
          <a:p>
            <a:pPr>
              <a:defRPr/>
            </a:pPr>
            <a:br>
              <a:rPr lang="en-US" sz="3200" dirty="0">
                <a:solidFill>
                  <a:schemeClr val="tx1"/>
                </a:solidFill>
              </a:rPr>
            </a:br>
            <a:r>
              <a:rPr lang="en-US" sz="2600" dirty="0"/>
              <a:t>3. Increased Sympathetic Nervous System Tone</a:t>
            </a:r>
          </a:p>
        </p:txBody>
      </p:sp>
      <p:sp>
        <p:nvSpPr>
          <p:cNvPr id="3" name="Slide Number Placeholder 2"/>
          <p:cNvSpPr>
            <a:spLocks noGrp="1"/>
          </p:cNvSpPr>
          <p:nvPr>
            <p:ph type="sldNum" sz="quarter" idx="12"/>
          </p:nvPr>
        </p:nvSpPr>
        <p:spPr/>
        <p:txBody>
          <a:bodyPr/>
          <a:lstStyle/>
          <a:p>
            <a:fld id="{4929A69E-7D8F-4515-9605-0315ABD4F316}" type="slidenum">
              <a:rPr lang="en-US" smtClean="0"/>
              <a:pPr/>
              <a:t>26</a:t>
            </a:fld>
            <a:endParaRPr lang="en-US" dirty="0"/>
          </a:p>
        </p:txBody>
      </p:sp>
      <p:sp>
        <p:nvSpPr>
          <p:cNvPr id="4" name="Content Placeholder 3"/>
          <p:cNvSpPr>
            <a:spLocks noGrp="1"/>
          </p:cNvSpPr>
          <p:nvPr>
            <p:ph sz="quarter" idx="1"/>
          </p:nvPr>
        </p:nvSpPr>
        <p:spPr>
          <a:xfrm>
            <a:off x="549796" y="2996952"/>
            <a:ext cx="10969941" cy="3683987"/>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algn="just">
              <a:buFont typeface="Wingdings" panose="05000000000000000000" pitchFamily="2" charset="2"/>
              <a:buChar char="v"/>
            </a:pPr>
            <a:r>
              <a:rPr lang="en-US" sz="1600" dirty="0"/>
              <a:t>When there is sympathetic stimulation </a:t>
            </a:r>
            <a:r>
              <a:rPr lang="en-US" sz="1600" dirty="0">
                <a:solidFill>
                  <a:schemeClr val="bg1">
                    <a:lumMod val="65000"/>
                  </a:schemeClr>
                </a:solidFill>
              </a:rPr>
              <a:t>(</a:t>
            </a:r>
            <a:r>
              <a:rPr lang="en-US" sz="1600" dirty="0">
                <a:solidFill>
                  <a:schemeClr val="bg1">
                    <a:lumMod val="65000"/>
                  </a:schemeClr>
                </a:solidFill>
                <a:cs typeface="Calibri" pitchFamily="34" charset="0"/>
              </a:rPr>
              <a:t>Increased SNS tone)</a:t>
            </a:r>
            <a:r>
              <a:rPr lang="en-US" sz="1600" dirty="0">
                <a:cs typeface="Calibri" pitchFamily="34" charset="0"/>
              </a:rPr>
              <a:t>, the CO curve rotates  counter-clockwise, because sympathetic stimulation will increase HR and cardiac contractility.</a:t>
            </a:r>
          </a:p>
          <a:p>
            <a:pPr marL="0" indent="0" algn="just">
              <a:buNone/>
            </a:pPr>
            <a:endParaRPr lang="en-US" sz="1600" dirty="0">
              <a:cs typeface="Calibri" pitchFamily="34" charset="0"/>
            </a:endParaRPr>
          </a:p>
          <a:p>
            <a:pPr algn="just">
              <a:buFont typeface="Wingdings" panose="05000000000000000000" pitchFamily="2" charset="2"/>
              <a:buChar char="v"/>
            </a:pPr>
            <a:endParaRPr lang="en-US" sz="1200" dirty="0"/>
          </a:p>
          <a:p>
            <a:pPr algn="just">
              <a:buFont typeface="Wingdings" panose="05000000000000000000" pitchFamily="2" charset="2"/>
              <a:buChar char="v"/>
            </a:pPr>
            <a:r>
              <a:rPr lang="en-US" sz="1600" dirty="0">
                <a:cs typeface="Calibri" pitchFamily="34" charset="0"/>
              </a:rPr>
              <a:t>Additionally, sympathetic stimulation reduces venous vascular compliance and thus causes </a:t>
            </a:r>
            <a:r>
              <a:rPr lang="en-US" sz="1600" dirty="0" err="1">
                <a:cs typeface="Calibri" pitchFamily="34" charset="0"/>
              </a:rPr>
              <a:t>venoconstriction</a:t>
            </a:r>
            <a:r>
              <a:rPr lang="en-US" sz="1600" dirty="0">
                <a:cs typeface="Calibri" pitchFamily="34" charset="0"/>
              </a:rPr>
              <a:t> which increases the "Mean Systemic Pressure", shifting the vascular function curve to the right. </a:t>
            </a:r>
          </a:p>
          <a:p>
            <a:pPr marL="0" indent="0" algn="just">
              <a:buNone/>
            </a:pPr>
            <a:endParaRPr lang="en-US" sz="1600" dirty="0">
              <a:latin typeface="+mj-lt"/>
              <a:cs typeface="Calibri" pitchFamily="34" charset="0"/>
            </a:endParaRPr>
          </a:p>
          <a:p>
            <a:pPr algn="just">
              <a:buFont typeface="Wingdings" panose="05000000000000000000" pitchFamily="2" charset="2"/>
              <a:buChar char="v"/>
            </a:pPr>
            <a:r>
              <a:rPr lang="en-US" sz="1600" dirty="0">
                <a:cs typeface="Calibri" pitchFamily="34" charset="0"/>
              </a:rPr>
              <a:t>In the new steady state there will be substantial increases in the cardiac output and venous return without large change in right atrial pressure.</a:t>
            </a:r>
          </a:p>
          <a:p>
            <a:pPr algn="just">
              <a:buFont typeface="Wingdings" panose="05000000000000000000" pitchFamily="2" charset="2"/>
              <a:buChar char="v"/>
            </a:pPr>
            <a:endParaRPr lang="en-US" sz="1600" dirty="0"/>
          </a:p>
          <a:p>
            <a:pPr marL="0" indent="0" algn="just">
              <a:buNone/>
            </a:pPr>
            <a:endParaRPr lang="en-US" sz="1100" dirty="0"/>
          </a:p>
          <a:p>
            <a:pPr algn="just"/>
            <a:endParaRPr lang="en-US" sz="1100" dirty="0"/>
          </a:p>
        </p:txBody>
      </p:sp>
      <p:pic>
        <p:nvPicPr>
          <p:cNvPr id="6" name="Picture 2" descr="http://www.pathwaymedicine.org/images/cardiovascular/Cardiovascular-Function-Integration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8188" y="1349466"/>
            <a:ext cx="3672407" cy="1525388"/>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3881" y="3546373"/>
            <a:ext cx="10606335" cy="307777"/>
          </a:xfrm>
          <a:prstGeom prst="rect">
            <a:avLst/>
          </a:prstGeom>
          <a:noFill/>
        </p:spPr>
        <p:txBody>
          <a:bodyPr wrap="square" rtlCol="0">
            <a:spAutoFit/>
          </a:bodyPr>
          <a:lstStyle/>
          <a:p>
            <a:pPr algn="just" rtl="1"/>
            <a:r>
              <a:rPr lang="ar-SA" sz="1400" dirty="0">
                <a:solidFill>
                  <a:schemeClr val="bg1">
                    <a:lumMod val="65000"/>
                  </a:schemeClr>
                </a:solidFill>
              </a:rPr>
              <a:t>مثال : لما الشخص</a:t>
            </a:r>
            <a:r>
              <a:rPr lang="en-US" sz="1400" dirty="0">
                <a:solidFill>
                  <a:schemeClr val="bg1">
                    <a:lumMod val="65000"/>
                  </a:schemeClr>
                </a:solidFill>
              </a:rPr>
              <a:t> </a:t>
            </a:r>
            <a:r>
              <a:rPr lang="ar-SA" sz="1400" dirty="0">
                <a:solidFill>
                  <a:schemeClr val="bg1">
                    <a:lumMod val="65000"/>
                  </a:schemeClr>
                </a:solidFill>
              </a:rPr>
              <a:t> يسوي رياضة, </a:t>
            </a:r>
            <a:r>
              <a:rPr lang="en-US" sz="1400" dirty="0">
                <a:solidFill>
                  <a:schemeClr val="bg1">
                    <a:lumMod val="65000"/>
                  </a:schemeClr>
                </a:solidFill>
              </a:rPr>
              <a:t>sympathetic stimulation is happened</a:t>
            </a:r>
            <a:r>
              <a:rPr lang="ar-SA" sz="1400" dirty="0">
                <a:solidFill>
                  <a:schemeClr val="bg1">
                    <a:lumMod val="65000"/>
                  </a:schemeClr>
                </a:solidFill>
              </a:rPr>
              <a:t> مما يؤدي الى زيادة </a:t>
            </a:r>
            <a:r>
              <a:rPr lang="en-US" sz="1400" dirty="0">
                <a:solidFill>
                  <a:schemeClr val="bg1">
                    <a:lumMod val="65000"/>
                  </a:schemeClr>
                </a:solidFill>
              </a:rPr>
              <a:t>HR &amp; contractility</a:t>
            </a:r>
            <a:r>
              <a:rPr lang="ar-SA" sz="1400" dirty="0">
                <a:solidFill>
                  <a:schemeClr val="bg1">
                    <a:lumMod val="65000"/>
                  </a:schemeClr>
                </a:solidFill>
              </a:rPr>
              <a:t> فبالتالي , ال </a:t>
            </a:r>
            <a:r>
              <a:rPr lang="en-US" sz="1400" dirty="0">
                <a:solidFill>
                  <a:schemeClr val="bg1">
                    <a:lumMod val="65000"/>
                  </a:schemeClr>
                </a:solidFill>
              </a:rPr>
              <a:t>Cardiac output</a:t>
            </a:r>
            <a:r>
              <a:rPr lang="ar-SA" sz="1400" dirty="0">
                <a:solidFill>
                  <a:schemeClr val="bg1">
                    <a:lumMod val="65000"/>
                  </a:schemeClr>
                </a:solidFill>
              </a:rPr>
              <a:t> يزداد.</a:t>
            </a:r>
            <a:r>
              <a:rPr lang="en-US" sz="1400" dirty="0">
                <a:solidFill>
                  <a:schemeClr val="bg1">
                    <a:lumMod val="65000"/>
                  </a:schemeClr>
                </a:solidFill>
              </a:rPr>
              <a:t> </a:t>
            </a:r>
          </a:p>
        </p:txBody>
      </p:sp>
      <p:sp>
        <p:nvSpPr>
          <p:cNvPr id="8" name="TextBox 7"/>
          <p:cNvSpPr txBox="1"/>
          <p:nvPr/>
        </p:nvSpPr>
        <p:spPr>
          <a:xfrm>
            <a:off x="816668" y="5711168"/>
            <a:ext cx="10703069" cy="523084"/>
          </a:xfrm>
          <a:prstGeom prst="rect">
            <a:avLst/>
          </a:prstGeom>
          <a:noFill/>
        </p:spPr>
        <p:txBody>
          <a:bodyPr wrap="square" rtlCol="0">
            <a:spAutoFit/>
          </a:bodyPr>
          <a:lstStyle/>
          <a:p>
            <a:pPr algn="just" rtl="1"/>
            <a:r>
              <a:rPr lang="ar-SA" sz="1400" dirty="0">
                <a:solidFill>
                  <a:schemeClr val="bg1">
                    <a:lumMod val="65000"/>
                  </a:schemeClr>
                </a:solidFill>
              </a:rPr>
              <a:t>تكملة للمثال : لما الشخص</a:t>
            </a:r>
            <a:r>
              <a:rPr lang="en-US" sz="1400" dirty="0">
                <a:solidFill>
                  <a:schemeClr val="bg1">
                    <a:lumMod val="65000"/>
                  </a:schemeClr>
                </a:solidFill>
              </a:rPr>
              <a:t> </a:t>
            </a:r>
            <a:r>
              <a:rPr lang="ar-SA" sz="1400" dirty="0">
                <a:solidFill>
                  <a:schemeClr val="bg1">
                    <a:lumMod val="65000"/>
                  </a:schemeClr>
                </a:solidFill>
              </a:rPr>
              <a:t> يسوي رياضة, </a:t>
            </a:r>
            <a:r>
              <a:rPr lang="en-US" sz="1400" dirty="0">
                <a:solidFill>
                  <a:schemeClr val="bg1">
                    <a:lumMod val="65000"/>
                  </a:schemeClr>
                </a:solidFill>
              </a:rPr>
              <a:t>sympathetic stimulation is happened</a:t>
            </a:r>
            <a:r>
              <a:rPr lang="ar-SA" sz="1400" dirty="0">
                <a:solidFill>
                  <a:schemeClr val="bg1">
                    <a:lumMod val="65000"/>
                  </a:schemeClr>
                </a:solidFill>
              </a:rPr>
              <a:t> مما يؤدي الى </a:t>
            </a:r>
            <a:r>
              <a:rPr lang="en-US" sz="1400" dirty="0" err="1">
                <a:solidFill>
                  <a:schemeClr val="bg1">
                    <a:lumMod val="65000"/>
                  </a:schemeClr>
                </a:solidFill>
              </a:rPr>
              <a:t>venoconstriction</a:t>
            </a:r>
            <a:r>
              <a:rPr lang="ar-SA" sz="1400" dirty="0">
                <a:solidFill>
                  <a:schemeClr val="bg1">
                    <a:lumMod val="65000"/>
                  </a:schemeClr>
                </a:solidFill>
              </a:rPr>
              <a:t> فبالتالي ال </a:t>
            </a:r>
            <a:r>
              <a:rPr lang="en-US" sz="1400" dirty="0">
                <a:solidFill>
                  <a:schemeClr val="bg1">
                    <a:lumMod val="65000"/>
                  </a:schemeClr>
                </a:solidFill>
              </a:rPr>
              <a:t>Mean Systemic Pressure </a:t>
            </a:r>
            <a:r>
              <a:rPr lang="ar-SA" sz="1400" dirty="0">
                <a:solidFill>
                  <a:schemeClr val="bg1">
                    <a:lumMod val="65000"/>
                  </a:schemeClr>
                </a:solidFill>
              </a:rPr>
              <a:t> راح يزداد و بالنهاية راح يزداد ال</a:t>
            </a:r>
            <a:r>
              <a:rPr lang="en-US" sz="1400" dirty="0">
                <a:solidFill>
                  <a:schemeClr val="bg1">
                    <a:lumMod val="65000"/>
                  </a:schemeClr>
                </a:solidFill>
              </a:rPr>
              <a:t>Venous return </a:t>
            </a:r>
            <a:r>
              <a:rPr lang="ar-SA" sz="1400" dirty="0">
                <a:solidFill>
                  <a:schemeClr val="bg1">
                    <a:lumMod val="65000"/>
                  </a:schemeClr>
                </a:solidFill>
              </a:rPr>
              <a:t> . </a:t>
            </a:r>
            <a:endParaRPr lang="en-US" sz="1400" dirty="0">
              <a:solidFill>
                <a:schemeClr val="bg1">
                  <a:lumMod val="65000"/>
                </a:schemeClr>
              </a:solidFill>
            </a:endParaRPr>
          </a:p>
        </p:txBody>
      </p:sp>
      <p:sp>
        <p:nvSpPr>
          <p:cNvPr id="9" name="TextBox 12"/>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389748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61" y="136896"/>
            <a:ext cx="10969943" cy="990600"/>
          </a:xfrm>
        </p:spPr>
        <p:txBody>
          <a:bodyPr>
            <a:noAutofit/>
          </a:bodyPr>
          <a:lstStyle/>
          <a:p>
            <a:r>
              <a:rPr lang="en-US" sz="2600" dirty="0"/>
              <a:t>4. Effects of Changes in TPR</a:t>
            </a:r>
            <a:r>
              <a:rPr lang="en-US" sz="2400" dirty="0">
                <a:solidFill>
                  <a:schemeClr val="bg2">
                    <a:lumMod val="50000"/>
                  </a:schemeClr>
                </a:solidFill>
              </a:rPr>
              <a:t> </a:t>
            </a:r>
            <a:r>
              <a:rPr lang="en-US" sz="1800" dirty="0">
                <a:solidFill>
                  <a:schemeClr val="bg1">
                    <a:lumMod val="65000"/>
                  </a:schemeClr>
                </a:solidFill>
              </a:rPr>
              <a:t>(Total Peripheral Resistance)</a:t>
            </a:r>
            <a:endParaRPr lang="en-US" sz="1800"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pPr/>
              <a:t>27</a:t>
            </a:fld>
            <a:endParaRPr lang="en-US" dirty="0"/>
          </a:p>
        </p:txBody>
      </p:sp>
      <p:pic>
        <p:nvPicPr>
          <p:cNvPr id="5" name="Content Placeholder 4"/>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54150"/>
          <a:stretch/>
        </p:blipFill>
        <p:spPr>
          <a:xfrm>
            <a:off x="7961023" y="3692501"/>
            <a:ext cx="3618360" cy="2087519"/>
          </a:xfrm>
          <a:prstGeom prst="rect">
            <a:avLst/>
          </a:prstGeom>
          <a:scene3d>
            <a:camera prst="orthographicFront"/>
            <a:lightRig rig="threePt" dir="t"/>
          </a:scene3d>
          <a:sp3d>
            <a:bevelT/>
            <a:bevelB/>
          </a:sp3d>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4525"/>
          <a:stretch/>
        </p:blipFill>
        <p:spPr>
          <a:xfrm>
            <a:off x="7961023" y="1342153"/>
            <a:ext cx="3613251" cy="2087519"/>
          </a:xfrm>
          <a:prstGeom prst="rect">
            <a:avLst/>
          </a:prstGeom>
          <a:scene3d>
            <a:camera prst="orthographicFront"/>
            <a:lightRig rig="threePt" dir="t"/>
          </a:scene3d>
          <a:sp3d>
            <a:bevelT/>
            <a:bevelB/>
          </a:sp3d>
        </p:spPr>
      </p:pic>
      <p:sp>
        <p:nvSpPr>
          <p:cNvPr id="10" name="TextBox 9"/>
          <p:cNvSpPr txBox="1"/>
          <p:nvPr/>
        </p:nvSpPr>
        <p:spPr>
          <a:xfrm>
            <a:off x="6488214" y="5861482"/>
            <a:ext cx="5111237" cy="307777"/>
          </a:xfrm>
          <a:prstGeom prst="rect">
            <a:avLst/>
          </a:prstGeom>
          <a:noFill/>
        </p:spPr>
        <p:txBody>
          <a:bodyPr wrap="square" rtlCol="0">
            <a:spAutoFit/>
          </a:bodyPr>
          <a:lstStyle/>
          <a:p>
            <a:pPr algn="r" rtl="1"/>
            <a:r>
              <a:rPr lang="ar-SA" sz="1400" dirty="0">
                <a:solidFill>
                  <a:schemeClr val="bg1">
                    <a:lumMod val="65000"/>
                  </a:schemeClr>
                </a:solidFill>
              </a:rPr>
              <a:t>ال </a:t>
            </a:r>
            <a:r>
              <a:rPr lang="en-US" sz="1400" dirty="0">
                <a:solidFill>
                  <a:schemeClr val="bg1">
                    <a:lumMod val="65000"/>
                  </a:schemeClr>
                </a:solidFill>
              </a:rPr>
              <a:t>TPR</a:t>
            </a:r>
            <a:r>
              <a:rPr lang="ar-SA" sz="1400" dirty="0">
                <a:solidFill>
                  <a:schemeClr val="bg1">
                    <a:lumMod val="65000"/>
                  </a:schemeClr>
                </a:solidFill>
              </a:rPr>
              <a:t> عبارة عن مقاومة </a:t>
            </a:r>
            <a:r>
              <a:rPr lang="en-US" sz="1400" dirty="0">
                <a:solidFill>
                  <a:schemeClr val="bg1">
                    <a:lumMod val="65000"/>
                  </a:schemeClr>
                </a:solidFill>
              </a:rPr>
              <a:t>arterial blood vessels </a:t>
            </a:r>
            <a:r>
              <a:rPr lang="ar-SA" sz="1400" dirty="0">
                <a:solidFill>
                  <a:schemeClr val="bg1">
                    <a:lumMod val="65000"/>
                  </a:schemeClr>
                </a:solidFill>
              </a:rPr>
              <a:t> للدم . </a:t>
            </a:r>
            <a:endParaRPr lang="en-US" sz="1400" dirty="0">
              <a:solidFill>
                <a:schemeClr val="bg1">
                  <a:lumMod val="65000"/>
                </a:schemeClr>
              </a:solidFill>
            </a:endParaRPr>
          </a:p>
        </p:txBody>
      </p:sp>
      <p:graphicFrame>
        <p:nvGraphicFramePr>
          <p:cNvPr id="9" name="Diagram 8"/>
          <p:cNvGraphicFramePr/>
          <p:nvPr>
            <p:extLst>
              <p:ext uri="{D42A27DB-BD31-4B8C-83A1-F6EECF244321}">
                <p14:modId xmlns:p14="http://schemas.microsoft.com/office/powerpoint/2010/main" val="1327250265"/>
              </p:ext>
            </p:extLst>
          </p:nvPr>
        </p:nvGraphicFramePr>
        <p:xfrm>
          <a:off x="782843" y="1266536"/>
          <a:ext cx="7837926" cy="50531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2" name="Straight Arrow Connector 11"/>
          <p:cNvCxnSpPr/>
          <p:nvPr/>
        </p:nvCxnSpPr>
        <p:spPr>
          <a:xfrm>
            <a:off x="6094412" y="4292871"/>
            <a:ext cx="0" cy="3239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2278982" y="4292871"/>
            <a:ext cx="0" cy="3239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2"/>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999930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153888"/>
            <a:ext cx="10969943" cy="990600"/>
          </a:xfrm>
        </p:spPr>
        <p:txBody>
          <a:bodyPr>
            <a:noAutofit/>
          </a:bodyPr>
          <a:lstStyle/>
          <a:p>
            <a:pPr>
              <a:defRPr/>
            </a:pPr>
            <a:r>
              <a:rPr lang="en-US" sz="2400" dirty="0">
                <a:solidFill>
                  <a:schemeClr val="tx1"/>
                </a:solidFill>
              </a:rPr>
              <a:t>Combining Cardiac and Vascular Function Curve </a:t>
            </a:r>
            <a:r>
              <a:rPr lang="en-US" sz="2400" dirty="0">
                <a:solidFill>
                  <a:schemeClr val="bg2">
                    <a:lumMod val="50000"/>
                  </a:schemeClr>
                </a:solidFill>
              </a:rPr>
              <a:t>in Heart Failure  </a:t>
            </a:r>
            <a:endParaRPr lang="en-US" sz="1800"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pPr/>
              <a:t>28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753" y="1475604"/>
            <a:ext cx="7200800" cy="4044035"/>
          </a:xfrm>
          <a:prstGeom prst="rect">
            <a:avLst/>
          </a:prstGeom>
          <a:scene3d>
            <a:camera prst="orthographicFront"/>
            <a:lightRig rig="threePt" dir="t"/>
          </a:scene3d>
          <a:sp3d>
            <a:bevelT/>
            <a:bevelB/>
          </a:sp3d>
        </p:spPr>
      </p:pic>
      <p:sp>
        <p:nvSpPr>
          <p:cNvPr id="6" name="TextBox 5"/>
          <p:cNvSpPr txBox="1"/>
          <p:nvPr/>
        </p:nvSpPr>
        <p:spPr>
          <a:xfrm>
            <a:off x="2539753" y="5615196"/>
            <a:ext cx="7200800" cy="584775"/>
          </a:xfrm>
          <a:prstGeom prst="rect">
            <a:avLst/>
          </a:prstGeom>
          <a:noFill/>
        </p:spPr>
        <p:txBody>
          <a:bodyPr wrap="square" rtlCol="0">
            <a:spAutoFit/>
          </a:bodyPr>
          <a:lstStyle/>
          <a:p>
            <a:pPr marL="285664" indent="-285664" algn="just">
              <a:buFont typeface="Wingdings" panose="05000000000000000000" pitchFamily="2" charset="2"/>
              <a:buChar char="ü"/>
            </a:pPr>
            <a:r>
              <a:rPr lang="en-US" sz="1600" dirty="0">
                <a:solidFill>
                  <a:schemeClr val="bg1">
                    <a:lumMod val="50000"/>
                  </a:schemeClr>
                </a:solidFill>
              </a:rPr>
              <a:t>This </a:t>
            </a:r>
            <a:r>
              <a:rPr lang="en-US" sz="1600">
                <a:solidFill>
                  <a:schemeClr val="bg1">
                    <a:lumMod val="50000"/>
                  </a:schemeClr>
                </a:solidFill>
              </a:rPr>
              <a:t>diagram explains </a:t>
            </a:r>
            <a:r>
              <a:rPr lang="en-US" sz="1600" dirty="0">
                <a:solidFill>
                  <a:schemeClr val="bg1">
                    <a:lumMod val="50000"/>
                  </a:schemeClr>
                </a:solidFill>
              </a:rPr>
              <a:t>all the events that happen in  CO &amp; VR curves in patients with heart failure  … </a:t>
            </a:r>
            <a:r>
              <a:rPr lang="en-US" sz="1600">
                <a:solidFill>
                  <a:schemeClr val="bg1">
                    <a:lumMod val="50000"/>
                  </a:schemeClr>
                </a:solidFill>
              </a:rPr>
              <a:t>we also advise </a:t>
            </a:r>
            <a:r>
              <a:rPr lang="en-US" sz="1600" dirty="0">
                <a:solidFill>
                  <a:schemeClr val="bg1">
                    <a:lumMod val="50000"/>
                  </a:schemeClr>
                </a:solidFill>
              </a:rPr>
              <a:t>you to listen to the </a:t>
            </a:r>
            <a:r>
              <a:rPr lang="en-US" sz="1600">
                <a:solidFill>
                  <a:schemeClr val="bg1">
                    <a:lumMod val="50000"/>
                  </a:schemeClr>
                </a:solidFill>
              </a:rPr>
              <a:t>doctor's notes </a:t>
            </a:r>
            <a:r>
              <a:rPr lang="en-US" sz="1600" dirty="0">
                <a:solidFill>
                  <a:schemeClr val="bg1">
                    <a:lumMod val="50000"/>
                  </a:schemeClr>
                </a:solidFill>
              </a:rPr>
              <a:t>R  </a:t>
            </a:r>
            <a:r>
              <a:rPr lang="en-US" sz="1600" dirty="0">
                <a:solidFill>
                  <a:schemeClr val="bg1">
                    <a:lumMod val="50000"/>
                  </a:schemeClr>
                </a:solidFill>
                <a:sym typeface="Wingdings" panose="05000000000000000000" pitchFamily="2" charset="2"/>
              </a:rPr>
              <a:t>. </a:t>
            </a:r>
            <a:r>
              <a:rPr lang="en-US" sz="1600" dirty="0">
                <a:solidFill>
                  <a:schemeClr val="bg1">
                    <a:lumMod val="50000"/>
                  </a:schemeClr>
                </a:solidFill>
              </a:rPr>
              <a:t>  </a:t>
            </a:r>
          </a:p>
        </p:txBody>
      </p:sp>
      <p:sp>
        <p:nvSpPr>
          <p:cNvPr id="7" name="TextBox 12"/>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471408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a:t>Definitions </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pPr/>
              <a:t>29</a:t>
            </a:fld>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834451527"/>
              </p:ext>
            </p:extLst>
          </p:nvPr>
        </p:nvGraphicFramePr>
        <p:xfrm>
          <a:off x="8450338" y="1412776"/>
          <a:ext cx="3122314" cy="2086125"/>
        </p:xfrm>
        <a:graphic>
          <a:graphicData uri="http://schemas.openxmlformats.org/presentationml/2006/ole">
            <mc:AlternateContent xmlns:mc="http://schemas.openxmlformats.org/markup-compatibility/2006">
              <mc:Choice xmlns:v="urn:schemas-microsoft-com:vml" Requires="v">
                <p:oleObj spid="_x0000_s1382" name="Bitmap Image" r:id="rId3" imgW="4514286" imgH="5191850" progId="PBrush">
                  <p:embed/>
                </p:oleObj>
              </mc:Choice>
              <mc:Fallback>
                <p:oleObj name="Bitmap Image" r:id="rId3" imgW="4514286" imgH="5191850" progId="PBrush">
                  <p:embed/>
                  <p:pic>
                    <p:nvPicPr>
                      <p:cNvPr id="0" name="Picture 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0338" y="1412776"/>
                        <a:ext cx="3122314" cy="2086125"/>
                      </a:xfrm>
                      <a:prstGeom prst="rect">
                        <a:avLst/>
                      </a:prstGeom>
                      <a:noFill/>
                      <a:extLst/>
                    </p:spPr>
                  </p:pic>
                </p:oleObj>
              </mc:Fallback>
            </mc:AlternateContent>
          </a:graphicData>
        </a:graphic>
      </p:graphicFrame>
      <p:sp>
        <p:nvSpPr>
          <p:cNvPr id="11" name="TextBox 14"/>
          <p:cNvSpPr txBox="1"/>
          <p:nvPr/>
        </p:nvSpPr>
        <p:spPr>
          <a:xfrm>
            <a:off x="9527505" y="-9036"/>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5" name="TextBox 4"/>
          <p:cNvSpPr txBox="1"/>
          <p:nvPr/>
        </p:nvSpPr>
        <p:spPr>
          <a:xfrm>
            <a:off x="8450338" y="3741372"/>
            <a:ext cx="3230543" cy="2092881"/>
          </a:xfrm>
          <a:prstGeom prst="rect">
            <a:avLst/>
          </a:prstGeom>
          <a:noFill/>
        </p:spPr>
        <p:txBody>
          <a:bodyPr wrap="square" rtlCol="0">
            <a:spAutoFit/>
          </a:bodyPr>
          <a:lstStyle/>
          <a:p>
            <a:pPr algn="just"/>
            <a:r>
              <a:rPr lang="en-US" sz="1400" dirty="0"/>
              <a:t>The </a:t>
            </a:r>
            <a:r>
              <a:rPr lang="en-US" sz="1400" b="1" dirty="0"/>
              <a:t>internal jugular vein</a:t>
            </a:r>
            <a:r>
              <a:rPr lang="en-US" sz="1400" dirty="0"/>
              <a:t> begins just medial to the </a:t>
            </a:r>
            <a:r>
              <a:rPr lang="en-US" sz="1400" b="1" dirty="0"/>
              <a:t>mastoid process</a:t>
            </a:r>
            <a:r>
              <a:rPr lang="en-US" sz="1400" dirty="0"/>
              <a:t> at the base of the skull. The internal jugular vein runs directly inferior from the mastoid process,.  it joins the </a:t>
            </a:r>
            <a:r>
              <a:rPr lang="en-US" sz="1400" b="1" dirty="0" err="1"/>
              <a:t>subclavian</a:t>
            </a:r>
            <a:r>
              <a:rPr lang="en-US" sz="1400" b="1" dirty="0"/>
              <a:t> vein</a:t>
            </a:r>
            <a:r>
              <a:rPr lang="en-US" sz="1400" dirty="0"/>
              <a:t>, to form r innominate  which continue as </a:t>
            </a:r>
            <a:r>
              <a:rPr lang="en-US" sz="1400" b="1" dirty="0"/>
              <a:t>superior vena cava</a:t>
            </a:r>
            <a:r>
              <a:rPr lang="en-US" sz="1400" dirty="0"/>
              <a:t> and then into the </a:t>
            </a:r>
            <a:r>
              <a:rPr lang="en-US" sz="1400" b="1" dirty="0"/>
              <a:t>right atrium</a:t>
            </a:r>
            <a:r>
              <a:rPr lang="en-US" sz="1400" dirty="0"/>
              <a:t>.</a:t>
            </a:r>
            <a:endParaRPr lang="en-IN" sz="1400" dirty="0"/>
          </a:p>
          <a:p>
            <a:pPr algn="just"/>
            <a:endParaRPr lang="en-US" sz="1800" dirty="0"/>
          </a:p>
        </p:txBody>
      </p:sp>
      <p:sp>
        <p:nvSpPr>
          <p:cNvPr id="12" name="Oval 8"/>
          <p:cNvSpPr>
            <a:spLocks noChangeArrowheads="1"/>
          </p:cNvSpPr>
          <p:nvPr/>
        </p:nvSpPr>
        <p:spPr bwMode="auto">
          <a:xfrm>
            <a:off x="10630916" y="2593996"/>
            <a:ext cx="713053" cy="400850"/>
          </a:xfrm>
          <a:prstGeom prst="ellipse">
            <a:avLst/>
          </a:prstGeom>
          <a:noFill/>
          <a:ln w="38100">
            <a:solidFill>
              <a:srgbClr val="FF0000"/>
            </a:solidFill>
            <a:round/>
            <a:headEnd/>
            <a:tailEnd/>
          </a:ln>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IN" altLang="en-US" sz="1800">
              <a:solidFill>
                <a:srgbClr val="000000"/>
              </a:solidFill>
            </a:endParaRPr>
          </a:p>
        </p:txBody>
      </p:sp>
      <p:sp>
        <p:nvSpPr>
          <p:cNvPr id="13" name="Line 7"/>
          <p:cNvSpPr>
            <a:spLocks noChangeShapeType="1"/>
          </p:cNvSpPr>
          <p:nvPr/>
        </p:nvSpPr>
        <p:spPr bwMode="auto">
          <a:xfrm flipV="1">
            <a:off x="9406780" y="2378790"/>
            <a:ext cx="360363" cy="5032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3"/>
          <p:cNvSpPr txBox="1">
            <a:spLocks noChangeArrowheads="1"/>
          </p:cNvSpPr>
          <p:nvPr/>
        </p:nvSpPr>
        <p:spPr>
          <a:xfrm>
            <a:off x="609341" y="1412776"/>
            <a:ext cx="7518026" cy="4678413"/>
          </a:xfrm>
          <a:prstGeom prst="rect">
            <a:avLst/>
          </a:prstGeom>
          <a:solidFill>
            <a:schemeClr val="accent2">
              <a:lumMod val="20000"/>
              <a:lumOff val="80000"/>
            </a:schemeClr>
          </a:solidFill>
          <a:ln>
            <a:solidFill>
              <a:schemeClr val="tx1">
                <a:lumMod val="85000"/>
                <a:lumOff val="15000"/>
              </a:schemeClr>
            </a:solidFill>
          </a:ln>
        </p:spPr>
        <p:txBody>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gn="just">
              <a:buNone/>
              <a:defRPr/>
            </a:pPr>
            <a:r>
              <a:rPr lang="en-US" sz="1600" dirty="0">
                <a:solidFill>
                  <a:srgbClr val="FF0000"/>
                </a:solidFill>
                <a:cs typeface="Arial" pitchFamily="34" charset="0"/>
              </a:rPr>
              <a:t>Jugular Venous Pulse:</a:t>
            </a:r>
          </a:p>
          <a:p>
            <a:pPr algn="just">
              <a:defRPr/>
            </a:pPr>
            <a:r>
              <a:rPr lang="en-US" sz="1200" dirty="0">
                <a:solidFill>
                  <a:schemeClr val="accent1">
                    <a:lumMod val="50000"/>
                  </a:schemeClr>
                </a:solidFill>
                <a:cs typeface="Arial" pitchFamily="34" charset="0"/>
              </a:rPr>
              <a:t>    </a:t>
            </a:r>
            <a:r>
              <a:rPr lang="en-US" sz="1200" dirty="0">
                <a:cs typeface="Arial" pitchFamily="34" charset="0"/>
              </a:rPr>
              <a:t>Defined as the oscillating (moving up and down) top of vertical  column of blood in right internal jugular vein that reflects pressure changes in right atrium in cardiac cycle.</a:t>
            </a:r>
          </a:p>
          <a:p>
            <a:pPr algn="just">
              <a:defRPr/>
            </a:pPr>
            <a:endParaRPr lang="en-US" sz="1200" dirty="0">
              <a:cs typeface="Arial" pitchFamily="34" charset="0"/>
            </a:endParaRPr>
          </a:p>
          <a:p>
            <a:pPr marL="0" indent="0" algn="just">
              <a:buNone/>
              <a:defRPr/>
            </a:pPr>
            <a:r>
              <a:rPr lang="en-US" sz="1600" dirty="0">
                <a:solidFill>
                  <a:srgbClr val="FF0000"/>
                </a:solidFill>
                <a:cs typeface="Arial" pitchFamily="34" charset="0"/>
              </a:rPr>
              <a:t>Jugular Venous Pressure:</a:t>
            </a:r>
          </a:p>
          <a:p>
            <a:pPr algn="just">
              <a:defRPr/>
            </a:pPr>
            <a:r>
              <a:rPr lang="en-US" sz="1200" dirty="0">
                <a:cs typeface="Arial" pitchFamily="34" charset="0"/>
              </a:rPr>
              <a:t>    Vertical height of oscillating column of blood.</a:t>
            </a:r>
          </a:p>
          <a:p>
            <a:pPr algn="just">
              <a:defRPr/>
            </a:pPr>
            <a:endParaRPr lang="en-US" sz="1200" dirty="0">
              <a:cs typeface="Arial" pitchFamily="34" charset="0"/>
            </a:endParaRPr>
          </a:p>
          <a:p>
            <a:pPr marL="0" indent="0" algn="just" defTabSz="914400">
              <a:buNone/>
              <a:defRPr/>
            </a:pPr>
            <a:r>
              <a:rPr lang="en-US" sz="1600" dirty="0">
                <a:solidFill>
                  <a:srgbClr val="FF0000"/>
                </a:solidFill>
                <a:cs typeface="Arial" pitchFamily="34" charset="0"/>
              </a:rPr>
              <a:t>Why Internal Jugular Vein (IJV)?</a:t>
            </a:r>
          </a:p>
          <a:p>
            <a:pPr algn="just" defTabSz="914400">
              <a:defRPr/>
            </a:pPr>
            <a:r>
              <a:rPr lang="en-US" sz="1200" dirty="0">
                <a:cs typeface="Arial" pitchFamily="34" charset="0"/>
              </a:rPr>
              <a:t>IJV has a direct course to right atrium (RA).</a:t>
            </a:r>
          </a:p>
          <a:p>
            <a:pPr algn="just" defTabSz="914400">
              <a:defRPr/>
            </a:pPr>
            <a:r>
              <a:rPr lang="en-US" sz="1200" dirty="0">
                <a:cs typeface="Arial" pitchFamily="34" charset="0"/>
              </a:rPr>
              <a:t>IJV is anatomically closer to right atrium (RA).</a:t>
            </a:r>
          </a:p>
          <a:p>
            <a:pPr algn="just" defTabSz="914400">
              <a:defRPr/>
            </a:pPr>
            <a:r>
              <a:rPr lang="en-US" sz="1200" dirty="0">
                <a:cs typeface="Arial" pitchFamily="34" charset="0"/>
              </a:rPr>
              <a:t>IJV has no valves (Valves in EJV prevent transmission of RA pressure)</a:t>
            </a:r>
          </a:p>
          <a:p>
            <a:pPr marL="0" indent="0" algn="just" defTabSz="914400">
              <a:buNone/>
              <a:defRPr/>
            </a:pPr>
            <a:endParaRPr lang="en-US" sz="1200" dirty="0">
              <a:cs typeface="Arial" pitchFamily="34" charset="0"/>
            </a:endParaRPr>
          </a:p>
          <a:p>
            <a:pPr marL="0" indent="0" algn="just" defTabSz="914400">
              <a:buNone/>
              <a:defRPr/>
            </a:pPr>
            <a:r>
              <a:rPr lang="en-US" sz="1600" dirty="0">
                <a:solidFill>
                  <a:srgbClr val="FF0000"/>
                </a:solidFill>
                <a:latin typeface="Arial" pitchFamily="34" charset="0"/>
                <a:cs typeface="Arial" pitchFamily="34" charset="0"/>
              </a:rPr>
              <a:t>Why Right Internal Jugular Vein?</a:t>
            </a:r>
            <a:endParaRPr lang="en-US" sz="1600" dirty="0">
              <a:solidFill>
                <a:srgbClr val="FF0000"/>
              </a:solidFill>
              <a:cs typeface="Arial" pitchFamily="34" charset="0"/>
            </a:endParaRPr>
          </a:p>
          <a:p>
            <a:pPr algn="just" defTabSz="914400">
              <a:defRPr/>
            </a:pPr>
            <a:r>
              <a:rPr lang="en-US" sz="1200" dirty="0">
                <a:cs typeface="Arial" pitchFamily="34" charset="0"/>
              </a:rPr>
              <a:t>Right jugular veins extend in an almost straight line to superior vena cava, thus favoring transmission of the </a:t>
            </a:r>
            <a:r>
              <a:rPr lang="en-US" sz="1200" dirty="0" err="1">
                <a:cs typeface="Arial" pitchFamily="34" charset="0"/>
              </a:rPr>
              <a:t>haemodynamic</a:t>
            </a:r>
            <a:r>
              <a:rPr lang="en-US" sz="1200" dirty="0">
                <a:cs typeface="Arial" pitchFamily="34" charset="0"/>
              </a:rPr>
              <a:t> changes from the right atrium.</a:t>
            </a:r>
          </a:p>
          <a:p>
            <a:pPr algn="just" defTabSz="914400">
              <a:defRPr/>
            </a:pPr>
            <a:r>
              <a:rPr lang="en-US" sz="1200" dirty="0">
                <a:cs typeface="Arial" pitchFamily="34" charset="0"/>
              </a:rPr>
              <a:t>The left innominate vein is not in a straight line and may be kinked or compressed between Aortic Arch and sternum, by a dilated aorta, or by an aneurysm.</a:t>
            </a:r>
          </a:p>
          <a:p>
            <a:pPr marL="0" indent="0" algn="just" defTabSz="914400">
              <a:buNone/>
              <a:defRPr/>
            </a:pPr>
            <a:endParaRPr lang="en-US" sz="1200" dirty="0">
              <a:cs typeface="Arial" pitchFamily="34" charset="0"/>
            </a:endParaRPr>
          </a:p>
        </p:txBody>
      </p:sp>
    </p:spTree>
    <p:extLst>
      <p:ext uri="{BB962C8B-B14F-4D97-AF65-F5344CB8AC3E}">
        <p14:creationId xmlns:p14="http://schemas.microsoft.com/office/powerpoint/2010/main" val="2319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1944" y="1232432"/>
            <a:ext cx="6786590" cy="5021676"/>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62564" y="1232431"/>
            <a:ext cx="4116839" cy="5021677"/>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60" y="164422"/>
            <a:ext cx="10969943" cy="990600"/>
          </a:xfrm>
        </p:spPr>
        <p:txBody>
          <a:bodyPr>
            <a:normAutofit/>
          </a:bodyPr>
          <a:lstStyle/>
          <a:p>
            <a:r>
              <a:rPr lang="en-US" sz="3200" dirty="0"/>
              <a:t>Major Component of Cardiovascular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pPr/>
              <a:t>3</a:t>
            </a:fld>
            <a:endParaRPr lang="en-US" dirty="0"/>
          </a:p>
        </p:txBody>
      </p:sp>
      <p:sp>
        <p:nvSpPr>
          <p:cNvPr id="4" name="Content Placeholder 3"/>
          <p:cNvSpPr>
            <a:spLocks noGrp="1"/>
          </p:cNvSpPr>
          <p:nvPr>
            <p:ph sz="quarter" idx="1"/>
          </p:nvPr>
        </p:nvSpPr>
        <p:spPr>
          <a:xfrm>
            <a:off x="630653" y="1276407"/>
            <a:ext cx="6749172" cy="3744045"/>
          </a:xfrm>
        </p:spPr>
        <p:txBody>
          <a:bodyPr>
            <a:noAutofit/>
          </a:bodyPr>
          <a:lstStyle/>
          <a:p>
            <a:pPr marL="0" indent="0">
              <a:buNone/>
            </a:pPr>
            <a:r>
              <a:rPr lang="en-US" sz="1400" dirty="0">
                <a:solidFill>
                  <a:srgbClr val="0070C0"/>
                </a:solidFill>
              </a:rPr>
              <a:t>Veins</a:t>
            </a:r>
            <a:r>
              <a:rPr lang="en-US" sz="1400" dirty="0"/>
              <a:t> are thin-walled vessels with relatively large lumen*. </a:t>
            </a:r>
          </a:p>
          <a:p>
            <a:pPr>
              <a:buFont typeface="Wingdings" panose="05000000000000000000" pitchFamily="2" charset="2"/>
              <a:buChar char="§"/>
            </a:pPr>
            <a:r>
              <a:rPr lang="en-US" sz="1400" dirty="0"/>
              <a:t>They can accommodate large changes in blood volume with little change in pressure </a:t>
            </a:r>
            <a:r>
              <a:rPr lang="en-US" sz="1400" b="1" dirty="0"/>
              <a:t>until a limit is reached.</a:t>
            </a:r>
          </a:p>
          <a:p>
            <a:pPr>
              <a:buFont typeface="Wingdings" panose="05000000000000000000" pitchFamily="2" charset="2"/>
              <a:buChar char="§"/>
            </a:pPr>
            <a:r>
              <a:rPr lang="en-US" sz="1400" dirty="0"/>
              <a:t>Beyond the limit, any change in volume results in change in pressure.</a:t>
            </a:r>
          </a:p>
          <a:p>
            <a:pPr marL="0" indent="0">
              <a:buNone/>
            </a:pPr>
            <a:endParaRPr lang="en-US" sz="300" dirty="0"/>
          </a:p>
          <a:p>
            <a:pPr marL="0" indent="0">
              <a:buNone/>
            </a:pPr>
            <a:r>
              <a:rPr lang="en-US" sz="1400" u="sng" dirty="0"/>
              <a:t>Structure of veins:</a:t>
            </a:r>
          </a:p>
          <a:p>
            <a:pPr>
              <a:buFont typeface="Wingdings" panose="05000000000000000000" pitchFamily="2" charset="2"/>
              <a:buChar char="§"/>
            </a:pPr>
            <a:r>
              <a:rPr lang="en-US" sz="1400" dirty="0"/>
              <a:t>All 3 layers are present**, but thinner than in arteries of corresponding size (external diameter).</a:t>
            </a:r>
          </a:p>
          <a:p>
            <a:pPr>
              <a:buFont typeface="Wingdings" panose="05000000000000000000" pitchFamily="2" charset="2"/>
              <a:buChar char="§"/>
            </a:pPr>
            <a:r>
              <a:rPr lang="en-US" sz="1400" dirty="0"/>
              <a:t>Veins have paired semilunar, bicuspid valves to restrict backflow in lower extremities:-                      </a:t>
            </a:r>
          </a:p>
          <a:p>
            <a:pPr>
              <a:buFont typeface="Wingdings" panose="05000000000000000000" pitchFamily="2" charset="2"/>
              <a:buChar char="§"/>
            </a:pPr>
            <a:r>
              <a:rPr lang="en-US" sz="1400" dirty="0"/>
              <a:t> In varicose*** veins, blood pools in veins because the valves fail causing venous walls to expand.</a:t>
            </a:r>
          </a:p>
          <a:p>
            <a:pPr>
              <a:buFont typeface="Wingdings" panose="05000000000000000000" pitchFamily="2" charset="2"/>
              <a:buChar char="v"/>
            </a:pPr>
            <a:endParaRPr lang="en-US" sz="1400" dirty="0"/>
          </a:p>
          <a:p>
            <a:endParaRPr lang="en-US" sz="1800" dirty="0"/>
          </a:p>
        </p:txBody>
      </p:sp>
      <p:sp>
        <p:nvSpPr>
          <p:cNvPr id="5" name="TextBox 4"/>
          <p:cNvSpPr txBox="1"/>
          <p:nvPr/>
        </p:nvSpPr>
        <p:spPr>
          <a:xfrm>
            <a:off x="1053852" y="6381328"/>
            <a:ext cx="10801200" cy="461665"/>
          </a:xfrm>
          <a:prstGeom prst="rect">
            <a:avLst/>
          </a:prstGeom>
          <a:noFill/>
        </p:spPr>
        <p:txBody>
          <a:bodyPr wrap="square" rtlCol="0">
            <a:spAutoFit/>
          </a:bodyPr>
          <a:lstStyle/>
          <a:p>
            <a:r>
              <a:rPr lang="en-US" sz="1200" dirty="0">
                <a:solidFill>
                  <a:schemeClr val="tx2">
                    <a:lumMod val="40000"/>
                    <a:lumOff val="60000"/>
                  </a:schemeClr>
                </a:solidFill>
              </a:rPr>
              <a:t>Lumen*: The inside space of a tubular structure, such as an artery or vein.   -  **3 Layers of veins and arteries: tunica intima, tunica media, tunica adventitia.</a:t>
            </a:r>
          </a:p>
          <a:p>
            <a:pPr algn="ctr"/>
            <a:r>
              <a:rPr lang="en-US" sz="1200" dirty="0">
                <a:solidFill>
                  <a:schemeClr val="tx2">
                    <a:lumMod val="40000"/>
                    <a:lumOff val="60000"/>
                  </a:schemeClr>
                </a:solidFill>
              </a:rPr>
              <a:t> Varicose veins***: Swollen and enlarged veins – usually blue or dark purple due to valve failure.</a:t>
            </a:r>
          </a:p>
        </p:txBody>
      </p:sp>
      <p:pic>
        <p:nvPicPr>
          <p:cNvPr id="8" name="Picture 7"/>
          <p:cNvPicPr>
            <a:picLocks noChangeAspect="1"/>
          </p:cNvPicPr>
          <p:nvPr/>
        </p:nvPicPr>
        <p:blipFill>
          <a:blip r:embed="rId3" cstate="print"/>
          <a:stretch>
            <a:fillRect/>
          </a:stretch>
        </p:blipFill>
        <p:spPr>
          <a:xfrm>
            <a:off x="10657322" y="6381328"/>
            <a:ext cx="922081" cy="434150"/>
          </a:xfrm>
          <a:prstGeom prst="rect">
            <a:avLst/>
          </a:prstGeom>
        </p:spPr>
      </p:pic>
      <p:pic>
        <p:nvPicPr>
          <p:cNvPr id="9" name="Picture 8"/>
          <p:cNvPicPr>
            <a:picLocks noChangeAspect="1"/>
          </p:cNvPicPr>
          <p:nvPr/>
        </p:nvPicPr>
        <p:blipFill>
          <a:blip r:embed="rId4" cstate="print"/>
          <a:stretch>
            <a:fillRect/>
          </a:stretch>
        </p:blipFill>
        <p:spPr>
          <a:xfrm>
            <a:off x="6185217" y="5676207"/>
            <a:ext cx="1089248" cy="543302"/>
          </a:xfrm>
          <a:prstGeom prst="rect">
            <a:avLst/>
          </a:prstGeom>
        </p:spPr>
      </p:pic>
      <p:sp>
        <p:nvSpPr>
          <p:cNvPr id="10" name="Content Placeholder 3"/>
          <p:cNvSpPr txBox="1">
            <a:spLocks/>
          </p:cNvSpPr>
          <p:nvPr/>
        </p:nvSpPr>
        <p:spPr>
          <a:xfrm>
            <a:off x="7544752" y="1276407"/>
            <a:ext cx="3952462"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None/>
            </a:pPr>
            <a:r>
              <a:rPr lang="en-US" sz="1600" u="sng" dirty="0"/>
              <a:t>Functions of veins </a:t>
            </a:r>
          </a:p>
          <a:p>
            <a:pPr defTabSz="914400"/>
            <a:r>
              <a:rPr lang="en-US" sz="1600" dirty="0"/>
              <a:t>Veins are the capacitance vessels of the circulation.</a:t>
            </a:r>
          </a:p>
          <a:p>
            <a:pPr defTabSz="914400"/>
            <a:r>
              <a:rPr lang="en-US" sz="1600" dirty="0"/>
              <a:t> Veins function as variable reservoir of blood with ≈ </a:t>
            </a:r>
            <a:r>
              <a:rPr lang="en-US" sz="1600" dirty="0">
                <a:solidFill>
                  <a:srgbClr val="FADA7A">
                    <a:lumMod val="75000"/>
                  </a:srgbClr>
                </a:solidFill>
              </a:rPr>
              <a:t>2/3 blood volume </a:t>
            </a:r>
            <a:r>
              <a:rPr lang="en-US" sz="1600" dirty="0"/>
              <a:t>contained in them.</a:t>
            </a:r>
          </a:p>
          <a:p>
            <a:pPr defTabSz="914400"/>
            <a:r>
              <a:rPr lang="en-US" sz="1600" dirty="0"/>
              <a:t> They collect and return blood to the heart. Thus, they are important in venous return to the heart.</a:t>
            </a:r>
          </a:p>
          <a:p>
            <a:pPr defTabSz="914400"/>
            <a:endParaRPr lang="en-US" sz="1600" dirty="0"/>
          </a:p>
          <a:p>
            <a:pPr defTabSz="914400"/>
            <a:endParaRPr lang="en-US" sz="1600" dirty="0"/>
          </a:p>
        </p:txBody>
      </p:sp>
      <p:pic>
        <p:nvPicPr>
          <p:cNvPr id="11" name="Picture 10"/>
          <p:cNvPicPr>
            <a:picLocks noChangeAspect="1"/>
          </p:cNvPicPr>
          <p:nvPr/>
        </p:nvPicPr>
        <p:blipFill>
          <a:blip r:embed="rId5" cstate="print"/>
          <a:stretch>
            <a:fillRect/>
          </a:stretch>
        </p:blipFill>
        <p:spPr>
          <a:xfrm>
            <a:off x="7756787" y="4077072"/>
            <a:ext cx="3528392" cy="1926587"/>
          </a:xfrm>
          <a:prstGeom prst="rect">
            <a:avLst/>
          </a:prstGeom>
        </p:spPr>
      </p:pic>
      <p:sp>
        <p:nvSpPr>
          <p:cNvPr id="18" name="Content Placeholder 3"/>
          <p:cNvSpPr txBox="1">
            <a:spLocks/>
          </p:cNvSpPr>
          <p:nvPr/>
        </p:nvSpPr>
        <p:spPr>
          <a:xfrm>
            <a:off x="630653" y="4221088"/>
            <a:ext cx="6720590" cy="2101948"/>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gn="just" defTabSz="914400">
              <a:buFont typeface="Wingdings 3"/>
              <a:buNone/>
            </a:pPr>
            <a:r>
              <a:rPr lang="en-US" sz="1400" u="sng" dirty="0"/>
              <a:t>Venous Incompetence:</a:t>
            </a:r>
          </a:p>
          <a:p>
            <a:pPr marL="0" indent="0" algn="just" defTabSz="914400">
              <a:buFont typeface="Wingdings 3"/>
              <a:buNone/>
            </a:pPr>
            <a:r>
              <a:rPr lang="en-US" sz="1400" dirty="0"/>
              <a:t>Skeletal muscle pump is ineffective when the valves are incompetent.</a:t>
            </a:r>
          </a:p>
          <a:p>
            <a:pPr algn="just" defTabSz="914400">
              <a:buFont typeface="Wingdings" charset="2"/>
              <a:buChar char="§"/>
            </a:pPr>
            <a:r>
              <a:rPr lang="en-US" sz="1400" dirty="0"/>
              <a:t>Chronically raised pressure in the veins leads to pathological distension of veins(</a:t>
            </a:r>
            <a:r>
              <a:rPr lang="en-US" sz="1400" u="sng" dirty="0"/>
              <a:t>varicose veins</a:t>
            </a:r>
            <a:r>
              <a:rPr lang="en-US" sz="1400" dirty="0"/>
              <a:t>).</a:t>
            </a:r>
          </a:p>
          <a:p>
            <a:pPr algn="just" defTabSz="914400">
              <a:buFont typeface="Wingdings" charset="2"/>
              <a:buChar char="§"/>
            </a:pPr>
            <a:r>
              <a:rPr lang="en-US" sz="1400" dirty="0"/>
              <a:t>Increased capillary filtration leads to swelling (edema)with trophic skin changes and ulceration (venous ulcers).</a:t>
            </a:r>
          </a:p>
          <a:p>
            <a:pPr marL="0" indent="0" algn="just" defTabSz="914400">
              <a:buFont typeface="Wingdings 3"/>
              <a:buNone/>
            </a:pPr>
            <a:endParaRPr lang="en-US" sz="1200" dirty="0"/>
          </a:p>
          <a:p>
            <a:pPr marL="0" indent="0" algn="just" defTabSz="914400">
              <a:buFont typeface="Wingdings 3"/>
              <a:buNone/>
            </a:pPr>
            <a:endParaRPr lang="en-US" sz="1200" dirty="0"/>
          </a:p>
          <a:p>
            <a:pPr marL="0" indent="0" algn="just" defTabSz="914400">
              <a:buFont typeface="Wingdings 3"/>
              <a:buNone/>
            </a:pPr>
            <a:endParaRPr lang="ar-SA" sz="1200" dirty="0"/>
          </a:p>
        </p:txBody>
      </p:sp>
      <p:sp>
        <p:nvSpPr>
          <p:cNvPr id="14" name="TextBox 12"/>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9" name="TextBox 18">
            <a:hlinkClick r:id="rId6"/>
          </p:cNvPr>
          <p:cNvSpPr txBox="1"/>
          <p:nvPr/>
        </p:nvSpPr>
        <p:spPr>
          <a:xfrm>
            <a:off x="3305000" y="5705852"/>
            <a:ext cx="2798028" cy="43088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b="1" u="sng" dirty="0">
                <a:hlinkClick r:id="rId7"/>
              </a:rPr>
              <a:t>Video of (How Varicose Veins Form) </a:t>
            </a:r>
          </a:p>
          <a:p>
            <a:pPr algn="ctr"/>
            <a:r>
              <a:rPr lang="en-US" sz="1100" b="1" u="sng" dirty="0">
                <a:hlinkClick r:id="rId7"/>
              </a:rPr>
              <a:t>Duration: (2:13)mins</a:t>
            </a:r>
            <a:endParaRPr lang="en-US" sz="1100" b="1" u="sng" dirty="0"/>
          </a:p>
        </p:txBody>
      </p:sp>
    </p:spTree>
    <p:extLst>
      <p:ext uri="{BB962C8B-B14F-4D97-AF65-F5344CB8AC3E}">
        <p14:creationId xmlns:p14="http://schemas.microsoft.com/office/powerpoint/2010/main" val="1163278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Examination </a:t>
            </a:r>
            <a:r>
              <a:rPr lang="en-US" sz="1600" dirty="0">
                <a:solidFill>
                  <a:schemeClr val="bg1">
                    <a:lumMod val="65000"/>
                  </a:schemeClr>
                </a:solidFill>
              </a:rPr>
              <a:t>(Mostly Important for the Physiology Practical)</a:t>
            </a:r>
            <a:endParaRPr lang="en-US" sz="1600" dirty="0">
              <a:solidFill>
                <a:schemeClr val="bg1">
                  <a:lumMod val="65000"/>
                </a:schemeClr>
              </a:solidFill>
              <a:latin typeface="Arial" pitchFamily="34" charset="0"/>
              <a:cs typeface="Arial" pitchFamily="34" charset="0"/>
            </a:endParaRP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pPr/>
              <a:t>30</a:t>
            </a:fld>
            <a:endParaRPr lang="en-US" dirty="0"/>
          </a:p>
        </p:txBody>
      </p:sp>
      <p:sp>
        <p:nvSpPr>
          <p:cNvPr id="4" name="عنصر نائب للمحتوى 3"/>
          <p:cNvSpPr>
            <a:spLocks noGrp="1"/>
          </p:cNvSpPr>
          <p:nvPr>
            <p:ph sz="quarter" idx="1"/>
          </p:nvPr>
        </p:nvSpPr>
        <p:spPr>
          <a:xfrm>
            <a:off x="609460" y="1412776"/>
            <a:ext cx="10733693" cy="2664296"/>
          </a:xfrm>
        </p:spPr>
        <p:txBody>
          <a:bodyPr>
            <a:noAutofit/>
          </a:bodyPr>
          <a:lstStyle/>
          <a:p>
            <a:pPr marL="0" indent="0">
              <a:buNone/>
              <a:defRPr/>
            </a:pPr>
            <a:r>
              <a:rPr lang="en-US" sz="1800" b="1" u="sng" dirty="0">
                <a:solidFill>
                  <a:schemeClr val="accent2">
                    <a:lumMod val="50000"/>
                  </a:schemeClr>
                </a:solidFill>
              </a:rPr>
              <a:t>Method of Examination:</a:t>
            </a:r>
            <a:endParaRPr lang="en-US" sz="1800" b="1" u="sng" dirty="0">
              <a:solidFill>
                <a:schemeClr val="accent2">
                  <a:lumMod val="50000"/>
                </a:schemeClr>
              </a:solidFill>
              <a:cs typeface="Arial" pitchFamily="34" charset="0"/>
            </a:endParaRPr>
          </a:p>
          <a:p>
            <a:pPr>
              <a:defRPr/>
            </a:pPr>
            <a:r>
              <a:rPr lang="en-US" sz="1800" dirty="0">
                <a:cs typeface="Arial" pitchFamily="34" charset="0"/>
              </a:rPr>
              <a:t>The patient should lie comfortably during the examination. </a:t>
            </a:r>
          </a:p>
          <a:p>
            <a:pPr>
              <a:defRPr/>
            </a:pPr>
            <a:r>
              <a:rPr lang="en-US" sz="1800" dirty="0">
                <a:cs typeface="Arial" pitchFamily="34" charset="0"/>
              </a:rPr>
              <a:t>Clothing should be removed from the neck and upper thorax.</a:t>
            </a:r>
          </a:p>
          <a:p>
            <a:pPr>
              <a:defRPr/>
            </a:pPr>
            <a:r>
              <a:rPr lang="en-US" sz="1800" dirty="0">
                <a:cs typeface="Arial" pitchFamily="34" charset="0"/>
              </a:rPr>
              <a:t>Patient reclining with head elevated 45 ° </a:t>
            </a:r>
          </a:p>
          <a:p>
            <a:pPr>
              <a:defRPr/>
            </a:pPr>
            <a:r>
              <a:rPr lang="en-US" sz="1800" dirty="0">
                <a:cs typeface="Arial" pitchFamily="34" charset="0"/>
              </a:rPr>
              <a:t>Neck should not be sharply flexed. </a:t>
            </a:r>
          </a:p>
          <a:p>
            <a:pPr>
              <a:defRPr/>
            </a:pPr>
            <a:r>
              <a:rPr lang="en-US" sz="1800" dirty="0">
                <a:cs typeface="Arial" pitchFamily="34" charset="0"/>
              </a:rPr>
              <a:t>Examined effectively by shining a light  across the neck. </a:t>
            </a:r>
          </a:p>
          <a:p>
            <a:pPr>
              <a:defRPr/>
            </a:pPr>
            <a:r>
              <a:rPr lang="en-US" sz="1800" dirty="0">
                <a:cs typeface="Arial" pitchFamily="34" charset="0"/>
              </a:rPr>
              <a:t>There should not be any tight bands around abdomen</a:t>
            </a:r>
          </a:p>
          <a:p>
            <a:pPr>
              <a:defRPr/>
            </a:pPr>
            <a:r>
              <a:rPr lang="en-US" sz="1800" dirty="0">
                <a:solidFill>
                  <a:srgbClr val="DDE9EC">
                    <a:lumMod val="50000"/>
                  </a:srgbClr>
                </a:solidFill>
              </a:rPr>
              <a:t>We look into the patient’s right side.</a:t>
            </a:r>
          </a:p>
          <a:p>
            <a:pPr>
              <a:defRPr/>
            </a:pPr>
            <a:endParaRPr lang="en-US" sz="1800" dirty="0">
              <a:solidFill>
                <a:srgbClr val="DDE9EC">
                  <a:lumMod val="50000"/>
                </a:srgbClr>
              </a:solidFill>
            </a:endParaRPr>
          </a:p>
          <a:p>
            <a:pPr marL="0" indent="0">
              <a:buNone/>
              <a:defRPr/>
            </a:pPr>
            <a:r>
              <a:rPr lang="en-US" sz="1800" b="1" u="sng" dirty="0">
                <a:solidFill>
                  <a:schemeClr val="accent2">
                    <a:lumMod val="50000"/>
                  </a:schemeClr>
                </a:solidFill>
                <a:cs typeface="Arial" pitchFamily="34" charset="0"/>
              </a:rPr>
              <a:t>Observations Made:</a:t>
            </a:r>
            <a:endParaRPr lang="en-US" sz="1800" dirty="0">
              <a:solidFill>
                <a:srgbClr val="DDE9EC">
                  <a:lumMod val="50000"/>
                </a:srgbClr>
              </a:solidFill>
            </a:endParaRPr>
          </a:p>
          <a:p>
            <a:pPr>
              <a:defRPr/>
            </a:pPr>
            <a:r>
              <a:rPr lang="en-US" sz="1800" dirty="0">
                <a:cs typeface="Arial" pitchFamily="34" charset="0"/>
              </a:rPr>
              <a:t>Level of venous pressure. </a:t>
            </a:r>
            <a:r>
              <a:rPr lang="en-US" sz="1800" dirty="0">
                <a:solidFill>
                  <a:prstClr val="white">
                    <a:lumMod val="65000"/>
                  </a:prstClr>
                </a:solidFill>
              </a:rPr>
              <a:t>(next slide)</a:t>
            </a:r>
          </a:p>
          <a:p>
            <a:pPr>
              <a:defRPr/>
            </a:pPr>
            <a:r>
              <a:rPr lang="en-US" sz="1800" dirty="0">
                <a:cs typeface="Arial" pitchFamily="34" charset="0"/>
              </a:rPr>
              <a:t>Type of venous wave pattern</a:t>
            </a:r>
            <a:r>
              <a:rPr lang="en-US" sz="1800" dirty="0">
                <a:latin typeface="Arial" pitchFamily="34" charset="0"/>
                <a:cs typeface="Arial" pitchFamily="34" charset="0"/>
              </a:rPr>
              <a:t>.</a:t>
            </a:r>
          </a:p>
          <a:p>
            <a:pPr>
              <a:defRPr/>
            </a:pPr>
            <a:endParaRPr lang="en-US" sz="1800" dirty="0">
              <a:solidFill>
                <a:srgbClr val="DDE9EC">
                  <a:lumMod val="50000"/>
                </a:srgbClr>
              </a:solidFill>
            </a:endParaRPr>
          </a:p>
          <a:p>
            <a:endParaRPr lang="en-US" sz="1600" dirty="0"/>
          </a:p>
        </p:txBody>
      </p:sp>
      <p:sp>
        <p:nvSpPr>
          <p:cNvPr id="5" name="مستطيل 4"/>
          <p:cNvSpPr/>
          <p:nvPr/>
        </p:nvSpPr>
        <p:spPr>
          <a:xfrm>
            <a:off x="837828" y="4725144"/>
            <a:ext cx="184731" cy="830997"/>
          </a:xfrm>
          <a:prstGeom prst="rect">
            <a:avLst/>
          </a:prstGeom>
        </p:spPr>
        <p:txBody>
          <a:bodyPr wrap="none">
            <a:spAutoFit/>
          </a:bodyPr>
          <a:lstStyle/>
          <a:p>
            <a:pPr>
              <a:defRPr/>
            </a:pPr>
            <a:endParaRPr lang="en-US" sz="2400" b="1" dirty="0">
              <a:latin typeface="Arial" pitchFamily="34" charset="0"/>
              <a:cs typeface="Arial" pitchFamily="34" charset="0"/>
            </a:endParaRPr>
          </a:p>
          <a:p>
            <a:endParaRPr lang="en-US" sz="2400" b="1" u="sng" dirty="0">
              <a:solidFill>
                <a:schemeClr val="accent1"/>
              </a:solidFill>
            </a:endParaRPr>
          </a:p>
        </p:txBody>
      </p:sp>
      <p:sp>
        <p:nvSpPr>
          <p:cNvPr id="6" name="TextBox 14"/>
          <p:cNvSpPr txBox="1"/>
          <p:nvPr/>
        </p:nvSpPr>
        <p:spPr>
          <a:xfrm>
            <a:off x="9527505" y="165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4021839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altLang="en-US" sz="3200" dirty="0"/>
              <a:t>The Level of Venous Pressure </a:t>
            </a:r>
            <a:r>
              <a:rPr lang="en-US" sz="1600" dirty="0">
                <a:solidFill>
                  <a:schemeClr val="bg1">
                    <a:lumMod val="65000"/>
                  </a:schemeClr>
                </a:solidFill>
              </a:rPr>
              <a:t>(Mostly Important for the Physiology Practical)</a:t>
            </a:r>
            <a:endParaRPr lang="en-US" sz="16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pPr/>
              <a:t>31</a:t>
            </a:fld>
            <a:endParaRPr lang="en-US" dirty="0"/>
          </a:p>
        </p:txBody>
      </p:sp>
      <p:sp>
        <p:nvSpPr>
          <p:cNvPr id="4" name="عنصر نائب للمحتوى 3"/>
          <p:cNvSpPr>
            <a:spLocks noGrp="1"/>
          </p:cNvSpPr>
          <p:nvPr>
            <p:ph sz="quarter" idx="1"/>
          </p:nvPr>
        </p:nvSpPr>
        <p:spPr>
          <a:xfrm>
            <a:off x="601388" y="1627415"/>
            <a:ext cx="10969943" cy="4600168"/>
          </a:xfrm>
        </p:spPr>
        <p:txBody>
          <a:bodyPr>
            <a:normAutofit/>
          </a:bodyPr>
          <a:lstStyle/>
          <a:p>
            <a:pPr marL="0" indent="0" algn="just">
              <a:lnSpc>
                <a:spcPct val="80000"/>
              </a:lnSpc>
              <a:buNone/>
              <a:defRPr/>
            </a:pPr>
            <a:r>
              <a:rPr lang="en-US" sz="1800" dirty="0">
                <a:cs typeface="Arial" pitchFamily="34" charset="0"/>
              </a:rPr>
              <a:t>1. Using a centimeter ruler, measure the vertical distance between the angle of Louis and the highest level of jugular vein pulsation. </a:t>
            </a:r>
          </a:p>
          <a:p>
            <a:pPr algn="just">
              <a:lnSpc>
                <a:spcPct val="80000"/>
              </a:lnSpc>
              <a:buNone/>
              <a:defRPr/>
            </a:pPr>
            <a:endParaRPr lang="en-US" sz="1800" dirty="0">
              <a:cs typeface="Arial" pitchFamily="34" charset="0"/>
            </a:endParaRPr>
          </a:p>
          <a:p>
            <a:pPr marL="0" indent="0" algn="just">
              <a:lnSpc>
                <a:spcPct val="80000"/>
              </a:lnSpc>
              <a:buNone/>
              <a:defRPr/>
            </a:pPr>
            <a:r>
              <a:rPr lang="en-US" sz="1800" dirty="0">
                <a:cs typeface="Arial" pitchFamily="34" charset="0"/>
              </a:rPr>
              <a:t>2.  The upper limit of normal is </a:t>
            </a:r>
            <a:r>
              <a:rPr lang="en-US" sz="1800" b="1" u="sng" dirty="0">
                <a:solidFill>
                  <a:srgbClr val="FADA7A">
                    <a:lumMod val="75000"/>
                  </a:srgbClr>
                </a:solidFill>
              </a:rPr>
              <a:t>3 cm</a:t>
            </a:r>
            <a:r>
              <a:rPr lang="en-US" sz="1800" dirty="0">
                <a:cs typeface="Arial" pitchFamily="34" charset="0"/>
              </a:rPr>
              <a:t> above the sternal  angle.</a:t>
            </a:r>
          </a:p>
          <a:p>
            <a:pPr algn="just">
              <a:lnSpc>
                <a:spcPct val="80000"/>
              </a:lnSpc>
              <a:buNone/>
              <a:defRPr/>
            </a:pPr>
            <a:endParaRPr lang="en-US" sz="1800" dirty="0">
              <a:cs typeface="Arial" pitchFamily="34" charset="0"/>
            </a:endParaRPr>
          </a:p>
          <a:p>
            <a:pPr marL="0" indent="0" algn="just">
              <a:lnSpc>
                <a:spcPct val="80000"/>
              </a:lnSpc>
              <a:buNone/>
              <a:defRPr/>
            </a:pPr>
            <a:r>
              <a:rPr lang="en-US" sz="1800" dirty="0">
                <a:cs typeface="Arial" pitchFamily="34" charset="0"/>
              </a:rPr>
              <a:t>3.  Add 5 cm to measure central venous pressure since right atrium is 5 cm below the sternal angle.</a:t>
            </a:r>
          </a:p>
          <a:p>
            <a:pPr algn="just">
              <a:lnSpc>
                <a:spcPct val="80000"/>
              </a:lnSpc>
              <a:buNone/>
              <a:defRPr/>
            </a:pPr>
            <a:r>
              <a:rPr lang="en-US" sz="1800" dirty="0">
                <a:solidFill>
                  <a:schemeClr val="accent2">
                    <a:lumMod val="75000"/>
                  </a:schemeClr>
                </a:solidFill>
                <a:cs typeface="Arial" pitchFamily="34" charset="0"/>
              </a:rPr>
              <a:t> </a:t>
            </a:r>
          </a:p>
          <a:p>
            <a:pPr marL="0" indent="0" algn="just">
              <a:lnSpc>
                <a:spcPct val="80000"/>
              </a:lnSpc>
              <a:buNone/>
              <a:defRPr/>
            </a:pPr>
            <a:r>
              <a:rPr lang="en-US" sz="1800" b="1" u="sng" dirty="0">
                <a:cs typeface="Arial" pitchFamily="34" charset="0"/>
              </a:rPr>
              <a:t>Normal CVP is &lt; </a:t>
            </a:r>
            <a:r>
              <a:rPr lang="en-US" sz="1800" b="1" u="sng" dirty="0">
                <a:solidFill>
                  <a:srgbClr val="FADA7A">
                    <a:lumMod val="75000"/>
                  </a:srgbClr>
                </a:solidFill>
              </a:rPr>
              <a:t>8 cm </a:t>
            </a:r>
            <a:r>
              <a:rPr lang="en-US" sz="1800" b="1" u="sng" dirty="0">
                <a:cs typeface="Arial" pitchFamily="34" charset="0"/>
              </a:rPr>
              <a:t>H2O</a:t>
            </a:r>
          </a:p>
          <a:p>
            <a:pPr algn="just"/>
            <a:endParaRPr lang="en-US" sz="1800" dirty="0"/>
          </a:p>
        </p:txBody>
      </p:sp>
      <p:pic>
        <p:nvPicPr>
          <p:cNvPr id="5" name="Picture 2" descr="A:\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8874" y="3803240"/>
            <a:ext cx="3232457" cy="242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0844" y="3861384"/>
            <a:ext cx="3380284" cy="23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4"/>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244936" y="1398021"/>
              <a:ext cx="291840" cy="2067600"/>
            </p14:xfrm>
          </p:contentPart>
        </mc:Choice>
        <mc:Fallback xmlns="">
          <p:pic>
            <p:nvPicPr>
              <p:cNvPr id="12" name="Ink 11"/>
              <p:cNvPicPr/>
              <p:nvPr/>
            </p:nvPicPr>
            <p:blipFill>
              <a:blip r:embed="rId5"/>
              <a:stretch>
                <a:fillRect/>
              </a:stretch>
            </p:blipFill>
            <p:spPr>
              <a:xfrm>
                <a:off x="240618" y="1393701"/>
                <a:ext cx="299757" cy="2075520"/>
              </a:xfrm>
              <a:prstGeom prst="rect">
                <a:avLst/>
              </a:prstGeom>
            </p:spPr>
          </p:pic>
        </mc:Fallback>
      </mc:AlternateContent>
    </p:spTree>
    <p:extLst>
      <p:ext uri="{BB962C8B-B14F-4D97-AF65-F5344CB8AC3E}">
        <p14:creationId xmlns:p14="http://schemas.microsoft.com/office/powerpoint/2010/main" val="181888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altLang="en-US" sz="3200" dirty="0"/>
              <a:t>Normal Pattern of the Jugular Venous Pulse</a:t>
            </a:r>
            <a:endParaRPr lang="en-US"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pPr/>
              <a:t>32</a:t>
            </a:fld>
            <a:endParaRPr lang="en-US" dirty="0"/>
          </a:p>
        </p:txBody>
      </p:sp>
      <p:sp>
        <p:nvSpPr>
          <p:cNvPr id="4" name="عنصر نائب للمحتوى 3"/>
          <p:cNvSpPr>
            <a:spLocks noGrp="1"/>
          </p:cNvSpPr>
          <p:nvPr>
            <p:ph sz="quarter" idx="1"/>
          </p:nvPr>
        </p:nvSpPr>
        <p:spPr>
          <a:xfrm>
            <a:off x="781031" y="1700808"/>
            <a:ext cx="5347128" cy="662628"/>
          </a:xfrm>
        </p:spPr>
        <p:txBody>
          <a:bodyPr>
            <a:normAutofit fontScale="92500" lnSpcReduction="10000"/>
          </a:bodyPr>
          <a:lstStyle/>
          <a:p>
            <a:pPr marL="0" indent="0" algn="just">
              <a:lnSpc>
                <a:spcPct val="90000"/>
              </a:lnSpc>
              <a:buNone/>
            </a:pPr>
            <a:r>
              <a:rPr lang="en-US" altLang="en-US" sz="1600" dirty="0">
                <a:cs typeface="Arial" panose="020B0604020202020204" pitchFamily="34" charset="0"/>
              </a:rPr>
              <a:t>The normal JVP reflects phasic pressure changes in the right atrium and consists of three positive </a:t>
            </a:r>
            <a:r>
              <a:rPr lang="en-US" altLang="en-US" sz="1200" dirty="0">
                <a:solidFill>
                  <a:schemeClr val="bg1">
                    <a:lumMod val="65000"/>
                  </a:schemeClr>
                </a:solidFill>
              </a:rPr>
              <a:t>(</a:t>
            </a:r>
            <a:r>
              <a:rPr lang="en-US" altLang="en-US" sz="1200" dirty="0" err="1">
                <a:solidFill>
                  <a:schemeClr val="bg1">
                    <a:lumMod val="65000"/>
                  </a:schemeClr>
                </a:solidFill>
              </a:rPr>
              <a:t>a+c+v</a:t>
            </a:r>
            <a:r>
              <a:rPr lang="en-US" altLang="en-US" sz="1200" dirty="0">
                <a:solidFill>
                  <a:schemeClr val="bg1">
                    <a:lumMod val="65000"/>
                  </a:schemeClr>
                </a:solidFill>
              </a:rPr>
              <a:t> wave=up) </a:t>
            </a:r>
            <a:r>
              <a:rPr lang="en-US" altLang="en-US" sz="1600" dirty="0">
                <a:cs typeface="Arial" panose="020B0604020202020204" pitchFamily="34" charset="0"/>
              </a:rPr>
              <a:t>waves and two negative </a:t>
            </a:r>
            <a:r>
              <a:rPr lang="en-US" altLang="en-US" sz="1200" dirty="0">
                <a:solidFill>
                  <a:schemeClr val="bg1">
                    <a:lumMod val="65000"/>
                  </a:schemeClr>
                </a:solidFill>
              </a:rPr>
              <a:t>(</a:t>
            </a:r>
            <a:r>
              <a:rPr lang="en-US" altLang="en-US" sz="1200" dirty="0" err="1">
                <a:solidFill>
                  <a:schemeClr val="bg1">
                    <a:lumMod val="65000"/>
                  </a:schemeClr>
                </a:solidFill>
              </a:rPr>
              <a:t>x+y</a:t>
            </a:r>
            <a:r>
              <a:rPr lang="en-US" altLang="en-US" sz="1200" dirty="0">
                <a:solidFill>
                  <a:schemeClr val="bg1">
                    <a:lumMod val="65000"/>
                  </a:schemeClr>
                </a:solidFill>
              </a:rPr>
              <a:t> wave = down) </a:t>
            </a:r>
            <a:r>
              <a:rPr lang="en-US" altLang="en-US" sz="1600" dirty="0">
                <a:cs typeface="Arial" panose="020B0604020202020204" pitchFamily="34" charset="0"/>
              </a:rPr>
              <a:t>descents.</a:t>
            </a:r>
          </a:p>
          <a:p>
            <a:pPr marL="0" indent="0" algn="just">
              <a:buNone/>
            </a:pPr>
            <a:endParaRPr lang="en-US" sz="1600" dirty="0"/>
          </a:p>
        </p:txBody>
      </p:sp>
      <p:pic>
        <p:nvPicPr>
          <p:cNvPr id="8" name="Picture 2" descr="atrialheart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497" y="2788667"/>
            <a:ext cx="861069" cy="9645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مستطيل 8"/>
          <p:cNvSpPr/>
          <p:nvPr/>
        </p:nvSpPr>
        <p:spPr>
          <a:xfrm>
            <a:off x="767017" y="5163096"/>
            <a:ext cx="5361142" cy="674031"/>
          </a:xfrm>
          <a:prstGeom prst="rect">
            <a:avLst/>
          </a:prstGeom>
          <a:solidFill>
            <a:schemeClr val="accent2">
              <a:lumMod val="20000"/>
              <a:lumOff val="80000"/>
            </a:schemeClr>
          </a:solidFill>
          <a:ln>
            <a:solidFill>
              <a:schemeClr val="accent2">
                <a:lumMod val="40000"/>
                <a:lumOff val="60000"/>
              </a:schemeClr>
            </a:solidFill>
          </a:ln>
        </p:spPr>
        <p:txBody>
          <a:bodyPr wrap="square">
            <a:spAutoFit/>
          </a:bodyPr>
          <a:lstStyle/>
          <a:p>
            <a:pPr algn="ctr">
              <a:lnSpc>
                <a:spcPct val="90000"/>
              </a:lnSpc>
              <a:defRPr/>
            </a:pPr>
            <a:r>
              <a:rPr lang="en-US" sz="1400" dirty="0">
                <a:cs typeface="Arial" pitchFamily="34" charset="0"/>
              </a:rPr>
              <a:t>x DESCENT:</a:t>
            </a:r>
          </a:p>
          <a:p>
            <a:pPr>
              <a:lnSpc>
                <a:spcPct val="90000"/>
              </a:lnSpc>
              <a:defRPr/>
            </a:pPr>
            <a:r>
              <a:rPr lang="en-US" sz="1400" dirty="0">
                <a:solidFill>
                  <a:schemeClr val="accent1">
                    <a:lumMod val="75000"/>
                  </a:schemeClr>
                </a:solidFill>
                <a:cs typeface="Arial" pitchFamily="34" charset="0"/>
              </a:rPr>
              <a:t>  is due to </a:t>
            </a:r>
            <a:r>
              <a:rPr lang="en-US" sz="1400" dirty="0">
                <a:solidFill>
                  <a:srgbClr val="FF0000"/>
                </a:solidFill>
                <a:cs typeface="Arial" pitchFamily="34" charset="0"/>
              </a:rPr>
              <a:t>atrial relaxation </a:t>
            </a:r>
            <a:r>
              <a:rPr lang="en-US" sz="1400" dirty="0">
                <a:solidFill>
                  <a:schemeClr val="accent1">
                    <a:lumMod val="75000"/>
                  </a:schemeClr>
                </a:solidFill>
                <a:cs typeface="Arial" pitchFamily="34" charset="0"/>
              </a:rPr>
              <a:t>and the </a:t>
            </a:r>
            <a:r>
              <a:rPr lang="en-US" sz="1400" dirty="0">
                <a:solidFill>
                  <a:srgbClr val="FF0000"/>
                </a:solidFill>
                <a:cs typeface="Arial" pitchFamily="34" charset="0"/>
              </a:rPr>
              <a:t>tricuspid valve  </a:t>
            </a:r>
            <a:r>
              <a:rPr lang="en-US" sz="1400" dirty="0">
                <a:solidFill>
                  <a:schemeClr val="accent1">
                    <a:lumMod val="75000"/>
                  </a:schemeClr>
                </a:solidFill>
                <a:cs typeface="Arial" pitchFamily="34" charset="0"/>
              </a:rPr>
              <a:t>moves downward.</a:t>
            </a:r>
          </a:p>
          <a:p>
            <a:pPr algn="ctr">
              <a:lnSpc>
                <a:spcPct val="90000"/>
              </a:lnSpc>
              <a:defRPr/>
            </a:pPr>
            <a:r>
              <a:rPr lang="en-US" sz="1400" dirty="0">
                <a:solidFill>
                  <a:schemeClr val="accent1"/>
                </a:solidFill>
                <a:latin typeface="Arial" pitchFamily="34" charset="0"/>
                <a:cs typeface="Arial" pitchFamily="34" charset="0"/>
              </a:rPr>
              <a:t> </a:t>
            </a:r>
          </a:p>
        </p:txBody>
      </p:sp>
      <p:sp>
        <p:nvSpPr>
          <p:cNvPr id="10" name="مستطيل 9"/>
          <p:cNvSpPr/>
          <p:nvPr/>
        </p:nvSpPr>
        <p:spPr>
          <a:xfrm>
            <a:off x="781031" y="4056255"/>
            <a:ext cx="5347128" cy="717119"/>
          </a:xfrm>
          <a:prstGeom prst="rect">
            <a:avLst/>
          </a:prstGeom>
          <a:solidFill>
            <a:schemeClr val="accent2">
              <a:lumMod val="20000"/>
              <a:lumOff val="80000"/>
            </a:schemeClr>
          </a:solidFill>
          <a:ln>
            <a:solidFill>
              <a:schemeClr val="accent2">
                <a:lumMod val="40000"/>
                <a:lumOff val="60000"/>
              </a:schemeClr>
            </a:solidFill>
          </a:ln>
        </p:spPr>
        <p:txBody>
          <a:bodyPr wrap="square">
            <a:spAutoFit/>
          </a:bodyPr>
          <a:lstStyle/>
          <a:p>
            <a:pPr algn="ctr">
              <a:lnSpc>
                <a:spcPct val="90000"/>
              </a:lnSpc>
              <a:defRPr/>
            </a:pPr>
            <a:r>
              <a:rPr lang="en-US" sz="1400" dirty="0">
                <a:cs typeface="Arial" pitchFamily="34" charset="0"/>
              </a:rPr>
              <a:t>c WAVE: </a:t>
            </a:r>
          </a:p>
          <a:p>
            <a:pPr>
              <a:spcBef>
                <a:spcPct val="0"/>
              </a:spcBef>
              <a:defRPr/>
            </a:pPr>
            <a:r>
              <a:rPr lang="en-US" sz="1400" dirty="0">
                <a:solidFill>
                  <a:schemeClr val="accent1">
                    <a:lumMod val="75000"/>
                  </a:schemeClr>
                </a:solidFill>
                <a:cs typeface="Arial" pitchFamily="34" charset="0"/>
              </a:rPr>
              <a:t> is due to </a:t>
            </a:r>
            <a:r>
              <a:rPr lang="en-US" sz="1400" dirty="0">
                <a:solidFill>
                  <a:srgbClr val="FF0000"/>
                </a:solidFill>
                <a:cs typeface="Arial" pitchFamily="34" charset="0"/>
              </a:rPr>
              <a:t>Ventricular contraction </a:t>
            </a:r>
            <a:r>
              <a:rPr lang="en-US" sz="1400" dirty="0">
                <a:solidFill>
                  <a:schemeClr val="accent1">
                    <a:lumMod val="75000"/>
                  </a:schemeClr>
                </a:solidFill>
                <a:cs typeface="Arial" pitchFamily="34" charset="0"/>
              </a:rPr>
              <a:t>and resulting bulging of   </a:t>
            </a:r>
          </a:p>
          <a:p>
            <a:pPr>
              <a:spcBef>
                <a:spcPct val="0"/>
              </a:spcBef>
              <a:defRPr/>
            </a:pPr>
            <a:r>
              <a:rPr lang="en-US" sz="1400" dirty="0">
                <a:solidFill>
                  <a:schemeClr val="accent1">
                    <a:lumMod val="75000"/>
                  </a:schemeClr>
                </a:solidFill>
                <a:cs typeface="Arial" pitchFamily="34" charset="0"/>
              </a:rPr>
              <a:t> tricuspid valve into the right atrium during </a:t>
            </a:r>
            <a:r>
              <a:rPr lang="en-US" sz="1400" dirty="0" err="1">
                <a:solidFill>
                  <a:schemeClr val="accent1">
                    <a:lumMod val="75000"/>
                  </a:schemeClr>
                </a:solidFill>
                <a:cs typeface="Arial" pitchFamily="34" charset="0"/>
              </a:rPr>
              <a:t>isovolumetric</a:t>
            </a:r>
            <a:r>
              <a:rPr lang="en-US" sz="1400" dirty="0">
                <a:solidFill>
                  <a:schemeClr val="accent1">
                    <a:lumMod val="75000"/>
                  </a:schemeClr>
                </a:solidFill>
                <a:cs typeface="Arial" pitchFamily="34" charset="0"/>
              </a:rPr>
              <a:t> contraction.</a:t>
            </a:r>
            <a:endParaRPr lang="en-US" sz="1400" dirty="0">
              <a:solidFill>
                <a:schemeClr val="accent1">
                  <a:lumMod val="75000"/>
                </a:schemeClr>
              </a:solidFill>
            </a:endParaRPr>
          </a:p>
        </p:txBody>
      </p:sp>
      <p:sp>
        <p:nvSpPr>
          <p:cNvPr id="11" name="مستطيل 10"/>
          <p:cNvSpPr/>
          <p:nvPr/>
        </p:nvSpPr>
        <p:spPr>
          <a:xfrm>
            <a:off x="6294168" y="4193289"/>
            <a:ext cx="4450588" cy="781752"/>
          </a:xfrm>
          <a:prstGeom prst="rect">
            <a:avLst/>
          </a:prstGeom>
          <a:solidFill>
            <a:schemeClr val="accent2">
              <a:lumMod val="20000"/>
              <a:lumOff val="80000"/>
            </a:schemeClr>
          </a:solidFill>
          <a:ln>
            <a:solidFill>
              <a:schemeClr val="accent2">
                <a:lumMod val="40000"/>
                <a:lumOff val="60000"/>
              </a:schemeClr>
            </a:solidFill>
          </a:ln>
        </p:spPr>
        <p:txBody>
          <a:bodyPr wrap="square">
            <a:spAutoFit/>
          </a:bodyPr>
          <a:lstStyle/>
          <a:p>
            <a:pPr algn="ctr">
              <a:lnSpc>
                <a:spcPct val="80000"/>
              </a:lnSpc>
            </a:pPr>
            <a:r>
              <a:rPr lang="en-US" sz="1400" dirty="0">
                <a:cs typeface="Arial" pitchFamily="34" charset="0"/>
              </a:rPr>
              <a:t>v WAVE</a:t>
            </a:r>
          </a:p>
          <a:p>
            <a:pPr algn="ctr">
              <a:lnSpc>
                <a:spcPct val="80000"/>
              </a:lnSpc>
            </a:pPr>
            <a:r>
              <a:rPr lang="en-US" sz="1400" dirty="0">
                <a:solidFill>
                  <a:schemeClr val="accent1">
                    <a:lumMod val="75000"/>
                  </a:schemeClr>
                </a:solidFill>
                <a:cs typeface="Arial" pitchFamily="34" charset="0"/>
              </a:rPr>
              <a:t>is due to, </a:t>
            </a:r>
            <a:r>
              <a:rPr lang="en-US" altLang="en-US" sz="1400" dirty="0">
                <a:solidFill>
                  <a:schemeClr val="accent1">
                    <a:lumMod val="75000"/>
                  </a:schemeClr>
                </a:solidFill>
                <a:cs typeface="Arial" panose="020B0604020202020204" pitchFamily="34" charset="0"/>
              </a:rPr>
              <a:t>Rising right atrial pressure when </a:t>
            </a:r>
            <a:r>
              <a:rPr lang="en-US" altLang="en-US" sz="1400" dirty="0">
                <a:solidFill>
                  <a:srgbClr val="FF0000"/>
                </a:solidFill>
                <a:cs typeface="Arial" panose="020B0604020202020204" pitchFamily="34" charset="0"/>
              </a:rPr>
              <a:t>blood flows </a:t>
            </a:r>
            <a:r>
              <a:rPr lang="en-US" altLang="en-US" sz="1400" dirty="0">
                <a:solidFill>
                  <a:schemeClr val="accent1">
                    <a:lumMod val="75000"/>
                  </a:schemeClr>
                </a:solidFill>
                <a:cs typeface="Arial" panose="020B0604020202020204" pitchFamily="34" charset="0"/>
              </a:rPr>
              <a:t>into the right atrium during ventricular systole when the tricuspid valve is shut.</a:t>
            </a:r>
          </a:p>
        </p:txBody>
      </p:sp>
      <p:pic>
        <p:nvPicPr>
          <p:cNvPr id="12" name="Picture 3" descr="isovolrelhear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4756" y="4193289"/>
            <a:ext cx="834647" cy="7817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مستطيل 12"/>
          <p:cNvSpPr/>
          <p:nvPr/>
        </p:nvSpPr>
        <p:spPr>
          <a:xfrm>
            <a:off x="788968" y="2788667"/>
            <a:ext cx="4450587" cy="972574"/>
          </a:xfrm>
          <a:prstGeom prst="rect">
            <a:avLst/>
          </a:prstGeom>
          <a:solidFill>
            <a:schemeClr val="accent2">
              <a:lumMod val="20000"/>
              <a:lumOff val="80000"/>
            </a:schemeClr>
          </a:solidFill>
          <a:ln>
            <a:solidFill>
              <a:schemeClr val="accent2">
                <a:lumMod val="40000"/>
                <a:lumOff val="60000"/>
              </a:schemeClr>
            </a:solidFill>
          </a:ln>
        </p:spPr>
        <p:txBody>
          <a:bodyPr wrap="square">
            <a:spAutoFit/>
          </a:bodyPr>
          <a:lstStyle/>
          <a:p>
            <a:pPr algn="ctr"/>
            <a:r>
              <a:rPr lang="en-US" sz="1400" dirty="0">
                <a:cs typeface="Arial" pitchFamily="34" charset="0"/>
              </a:rPr>
              <a:t>a WAVE</a:t>
            </a:r>
          </a:p>
          <a:p>
            <a:pPr>
              <a:lnSpc>
                <a:spcPct val="90000"/>
              </a:lnSpc>
              <a:defRPr/>
            </a:pPr>
            <a:r>
              <a:rPr lang="en-US" sz="1400" dirty="0">
                <a:solidFill>
                  <a:schemeClr val="accent1">
                    <a:lumMod val="75000"/>
                  </a:schemeClr>
                </a:solidFill>
                <a:cs typeface="Arial" pitchFamily="34" charset="0"/>
              </a:rPr>
              <a:t>Venous distension due to </a:t>
            </a:r>
            <a:r>
              <a:rPr lang="en-US" sz="1400" dirty="0">
                <a:solidFill>
                  <a:srgbClr val="FF0000"/>
                </a:solidFill>
                <a:cs typeface="Arial" pitchFamily="34" charset="0"/>
              </a:rPr>
              <a:t>RA contraction</a:t>
            </a:r>
          </a:p>
          <a:p>
            <a:pPr>
              <a:lnSpc>
                <a:spcPct val="90000"/>
              </a:lnSpc>
              <a:defRPr/>
            </a:pPr>
            <a:r>
              <a:rPr lang="en-US" sz="1400" dirty="0">
                <a:solidFill>
                  <a:schemeClr val="accent1">
                    <a:lumMod val="75000"/>
                  </a:schemeClr>
                </a:solidFill>
                <a:cs typeface="Arial" pitchFamily="34" charset="0"/>
              </a:rPr>
              <a:t>Retrograde blood flow into SVC and IJV</a:t>
            </a:r>
          </a:p>
          <a:p>
            <a:endParaRPr lang="en-US" sz="1600" dirty="0"/>
          </a:p>
        </p:txBody>
      </p:sp>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294168" y="1700808"/>
            <a:ext cx="5285235" cy="2348465"/>
          </a:xfrm>
          <a:prstGeom prst="rect">
            <a:avLst/>
          </a:prstGeom>
          <a:ln>
            <a:solidFill>
              <a:schemeClr val="tx1"/>
            </a:solidFill>
          </a:ln>
        </p:spPr>
      </p:pic>
      <p:sp>
        <p:nvSpPr>
          <p:cNvPr id="15" name="Rectangle 8"/>
          <p:cNvSpPr txBox="1">
            <a:spLocks noChangeArrowheads="1"/>
          </p:cNvSpPr>
          <p:nvPr/>
        </p:nvSpPr>
        <p:spPr>
          <a:xfrm>
            <a:off x="6294168" y="5057385"/>
            <a:ext cx="4458524" cy="797765"/>
          </a:xfrm>
          <a:prstGeom prst="rect">
            <a:avLst/>
          </a:prstGeom>
          <a:solidFill>
            <a:schemeClr val="accent2">
              <a:lumMod val="20000"/>
              <a:lumOff val="80000"/>
            </a:schemeClr>
          </a:solidFill>
          <a:ln>
            <a:solidFill>
              <a:schemeClr val="accent2">
                <a:lumMod val="40000"/>
                <a:lumOff val="60000"/>
              </a:schemeClr>
            </a:solidFill>
          </a:ln>
        </p:spPr>
        <p:txBody>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gn="ctr" defTabSz="914400">
              <a:lnSpc>
                <a:spcPct val="80000"/>
              </a:lnSpc>
              <a:buNone/>
            </a:pPr>
            <a:r>
              <a:rPr lang="en-US" sz="1400" dirty="0">
                <a:cs typeface="Arial" pitchFamily="34" charset="0"/>
              </a:rPr>
              <a:t>y DESCENT</a:t>
            </a:r>
          </a:p>
          <a:p>
            <a:pPr marL="0" indent="0" defTabSz="914400">
              <a:lnSpc>
                <a:spcPct val="80000"/>
              </a:lnSpc>
              <a:buFont typeface="Wingdings 3"/>
              <a:buNone/>
            </a:pPr>
            <a:r>
              <a:rPr lang="en-US" sz="1400" dirty="0">
                <a:solidFill>
                  <a:schemeClr val="accent1">
                    <a:lumMod val="75000"/>
                  </a:schemeClr>
                </a:solidFill>
                <a:cs typeface="Arial" panose="020B0604020202020204" pitchFamily="34" charset="0"/>
              </a:rPr>
              <a:t>is due to t</a:t>
            </a:r>
            <a:r>
              <a:rPr lang="en-US" altLang="en-US" sz="1400" dirty="0">
                <a:solidFill>
                  <a:schemeClr val="accent1">
                    <a:lumMod val="75000"/>
                  </a:schemeClr>
                </a:solidFill>
                <a:cs typeface="Arial" panose="020B0604020202020204" pitchFamily="34" charset="0"/>
              </a:rPr>
              <a:t>he decline in right atrial pressure when the </a:t>
            </a:r>
            <a:r>
              <a:rPr lang="en-US" altLang="en-US" sz="1400" dirty="0">
                <a:solidFill>
                  <a:srgbClr val="FF0000"/>
                </a:solidFill>
                <a:cs typeface="Arial" panose="020B0604020202020204" pitchFamily="34" charset="0"/>
              </a:rPr>
              <a:t>tricuspid valve reopens</a:t>
            </a:r>
          </a:p>
        </p:txBody>
      </p:sp>
      <p:pic>
        <p:nvPicPr>
          <p:cNvPr id="16" name="Picture 3" descr="redventfillheart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2692" y="5057775"/>
            <a:ext cx="826711" cy="797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4"/>
          <p:cNvSpPr txBox="1"/>
          <p:nvPr/>
        </p:nvSpPr>
        <p:spPr>
          <a:xfrm>
            <a:off x="9527505"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4123347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وان 14"/>
          <p:cNvSpPr>
            <a:spLocks noGrp="1"/>
          </p:cNvSpPr>
          <p:nvPr>
            <p:ph type="title"/>
          </p:nvPr>
        </p:nvSpPr>
        <p:spPr/>
        <p:txBody>
          <a:bodyPr>
            <a:normAutofit/>
          </a:bodyPr>
          <a:lstStyle/>
          <a:p>
            <a:r>
              <a:rPr lang="en-US" altLang="en-US" sz="3200" dirty="0"/>
              <a:t>Abnormalities of Jugular Venous Pulse</a:t>
            </a:r>
            <a:endParaRPr lang="en-US" sz="3200" dirty="0"/>
          </a:p>
        </p:txBody>
      </p:sp>
      <p:sp>
        <p:nvSpPr>
          <p:cNvPr id="2" name="عنصر نائب لرقم الشريحة 1"/>
          <p:cNvSpPr>
            <a:spLocks noGrp="1"/>
          </p:cNvSpPr>
          <p:nvPr>
            <p:ph type="sldNum" sz="quarter" idx="12"/>
          </p:nvPr>
        </p:nvSpPr>
        <p:spPr/>
        <p:txBody>
          <a:bodyPr/>
          <a:lstStyle/>
          <a:p>
            <a:fld id="{4929A69E-7D8F-4515-9605-0315ABD4F316}" type="slidenum">
              <a:rPr lang="en-US" smtClean="0"/>
              <a:pPr/>
              <a:t>33</a:t>
            </a:fld>
            <a:endParaRPr lang="en-US" dirty="0"/>
          </a:p>
        </p:txBody>
      </p:sp>
      <p:graphicFrame>
        <p:nvGraphicFramePr>
          <p:cNvPr id="17" name="عنصر نائب للمحتوى 16"/>
          <p:cNvGraphicFramePr>
            <a:graphicFrameLocks noGrp="1"/>
          </p:cNvGraphicFramePr>
          <p:nvPr>
            <p:ph sz="quarter" idx="1"/>
            <p:extLst>
              <p:ext uri="{D42A27DB-BD31-4B8C-83A1-F6EECF244321}">
                <p14:modId xmlns:p14="http://schemas.microsoft.com/office/powerpoint/2010/main" val="1776425181"/>
              </p:ext>
            </p:extLst>
          </p:nvPr>
        </p:nvGraphicFramePr>
        <p:xfrm>
          <a:off x="-674340" y="1729878"/>
          <a:ext cx="7992888" cy="3833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مستطيل 17"/>
          <p:cNvSpPr/>
          <p:nvPr/>
        </p:nvSpPr>
        <p:spPr>
          <a:xfrm>
            <a:off x="6094430" y="1512902"/>
            <a:ext cx="5472608" cy="4616648"/>
          </a:xfrm>
          <a:prstGeom prst="rect">
            <a:avLst/>
          </a:prstGeom>
          <a:solidFill>
            <a:schemeClr val="accent2">
              <a:lumMod val="20000"/>
              <a:lumOff val="80000"/>
            </a:schemeClr>
          </a:solidFill>
          <a:ln>
            <a:solidFill>
              <a:schemeClr val="accent1"/>
            </a:solidFill>
          </a:ln>
        </p:spPr>
        <p:txBody>
          <a:bodyPr wrap="square">
            <a:spAutoFit/>
          </a:bodyPr>
          <a:lstStyle/>
          <a:p>
            <a:pPr algn="just">
              <a:spcBef>
                <a:spcPct val="0"/>
              </a:spcBef>
            </a:pPr>
            <a:r>
              <a:rPr lang="en-US" altLang="en-US" sz="1400" b="1" u="sng" dirty="0">
                <a:solidFill>
                  <a:schemeClr val="accent1">
                    <a:lumMod val="75000"/>
                  </a:schemeClr>
                </a:solidFill>
              </a:rPr>
              <a:t>Causes of a raised JVP may be classified </a:t>
            </a:r>
            <a:r>
              <a:rPr lang="en-US" altLang="en-US" sz="1600" b="1" u="sng" dirty="0">
                <a:solidFill>
                  <a:schemeClr val="accent1">
                    <a:lumMod val="75000"/>
                  </a:schemeClr>
                </a:solidFill>
              </a:rPr>
              <a:t>into</a:t>
            </a:r>
            <a:r>
              <a:rPr lang="en-US" altLang="en-US" sz="1400" b="1" u="sng" dirty="0">
                <a:solidFill>
                  <a:schemeClr val="accent1">
                    <a:lumMod val="75000"/>
                  </a:schemeClr>
                </a:solidFill>
              </a:rPr>
              <a:t> those due to:</a:t>
            </a:r>
          </a:p>
          <a:p>
            <a:pPr algn="just">
              <a:spcBef>
                <a:spcPct val="0"/>
              </a:spcBef>
            </a:pPr>
            <a:endParaRPr lang="en-US" altLang="en-US" sz="1400" u="sng" dirty="0">
              <a:solidFill>
                <a:schemeClr val="accent1">
                  <a:lumMod val="75000"/>
                </a:schemeClr>
              </a:solidFill>
            </a:endParaRPr>
          </a:p>
          <a:p>
            <a:pPr algn="just">
              <a:spcBef>
                <a:spcPct val="0"/>
              </a:spcBef>
            </a:pPr>
            <a:r>
              <a:rPr lang="en-US" altLang="en-US" sz="1400" b="1" dirty="0"/>
              <a:t>1- Increased right ventricular filling pressure e.g.  in heart failure,  fluid overload.</a:t>
            </a:r>
          </a:p>
          <a:p>
            <a:pPr algn="just">
              <a:spcBef>
                <a:spcPct val="0"/>
              </a:spcBef>
            </a:pPr>
            <a:endParaRPr lang="en-US" altLang="en-US" sz="1400" b="1" dirty="0"/>
          </a:p>
          <a:p>
            <a:pPr algn="just">
              <a:spcBef>
                <a:spcPct val="0"/>
              </a:spcBef>
            </a:pPr>
            <a:r>
              <a:rPr lang="en-US" altLang="en-US" sz="1400" b="1" dirty="0"/>
              <a:t>2- Obstruction of blood flow from the right atrium to the right ventricle e.g. tricuspid stenosis </a:t>
            </a:r>
            <a:r>
              <a:rPr lang="en-US" altLang="en-US" sz="1400" b="1" dirty="0">
                <a:solidFill>
                  <a:schemeClr val="bg1">
                    <a:lumMod val="65000"/>
                  </a:schemeClr>
                </a:solidFill>
              </a:rPr>
              <a:t>(tightening)</a:t>
            </a:r>
            <a:r>
              <a:rPr lang="en-US" altLang="en-US" sz="1400" b="1" dirty="0"/>
              <a:t>.</a:t>
            </a:r>
            <a:r>
              <a:rPr lang="en-US" altLang="en-US" sz="1400" b="1" dirty="0">
                <a:solidFill>
                  <a:schemeClr val="bg1">
                    <a:lumMod val="65000"/>
                  </a:schemeClr>
                </a:solidFill>
              </a:rPr>
              <a:t> </a:t>
            </a:r>
          </a:p>
          <a:p>
            <a:pPr algn="just">
              <a:spcBef>
                <a:spcPct val="0"/>
              </a:spcBef>
            </a:pPr>
            <a:endParaRPr lang="en-US" altLang="en-US" sz="1400" b="1" dirty="0"/>
          </a:p>
          <a:p>
            <a:pPr algn="just">
              <a:spcBef>
                <a:spcPct val="0"/>
              </a:spcBef>
            </a:pPr>
            <a:r>
              <a:rPr lang="en-US" altLang="en-US" sz="1400" b="1" dirty="0"/>
              <a:t>3- Superior vena </a:t>
            </a:r>
            <a:r>
              <a:rPr lang="en-US" altLang="en-US" sz="1400" b="1" dirty="0" err="1"/>
              <a:t>caval</a:t>
            </a:r>
            <a:r>
              <a:rPr lang="en-US" altLang="en-US" sz="1400" b="1" dirty="0"/>
              <a:t> obstruction e.g.  retrosternal thyroid goiter. </a:t>
            </a:r>
          </a:p>
          <a:p>
            <a:pPr algn="just">
              <a:spcBef>
                <a:spcPct val="0"/>
              </a:spcBef>
            </a:pPr>
            <a:endParaRPr lang="en-US" altLang="en-US" sz="1400" b="1" dirty="0"/>
          </a:p>
          <a:p>
            <a:pPr algn="just">
              <a:spcBef>
                <a:spcPct val="0"/>
              </a:spcBef>
            </a:pPr>
            <a:r>
              <a:rPr lang="en-US" altLang="en-US" sz="1400" b="1" dirty="0"/>
              <a:t>4-</a:t>
            </a:r>
            <a:r>
              <a:rPr lang="en-US" altLang="en-US" sz="500" b="1" dirty="0"/>
              <a:t> </a:t>
            </a:r>
            <a:r>
              <a:rPr lang="en-US" altLang="en-US" sz="1400" b="1" dirty="0"/>
              <a:t>Positive intrathoracic pressure e.g. pleural effusion </a:t>
            </a:r>
            <a:r>
              <a:rPr lang="en-US" altLang="en-US" sz="1400" b="1" dirty="0">
                <a:solidFill>
                  <a:schemeClr val="bg1">
                    <a:lumMod val="65000"/>
                  </a:schemeClr>
                </a:solidFill>
              </a:rPr>
              <a:t>(Abnormal collection of fluid in the lung)</a:t>
            </a:r>
            <a:r>
              <a:rPr lang="en-US" altLang="en-US" sz="1400" b="1" dirty="0"/>
              <a:t>,</a:t>
            </a:r>
            <a:r>
              <a:rPr lang="en-US" altLang="en-US" sz="1400" b="1" dirty="0">
                <a:solidFill>
                  <a:schemeClr val="bg1">
                    <a:lumMod val="65000"/>
                  </a:schemeClr>
                </a:solidFill>
              </a:rPr>
              <a:t> </a:t>
            </a:r>
            <a:r>
              <a:rPr lang="en-US" altLang="en-US" sz="1400" b="1" dirty="0"/>
              <a:t>pneumothorax </a:t>
            </a:r>
            <a:r>
              <a:rPr lang="en-US" altLang="en-US" sz="1400" b="1" dirty="0">
                <a:solidFill>
                  <a:schemeClr val="bg1">
                    <a:lumMod val="65000"/>
                  </a:schemeClr>
                </a:solidFill>
              </a:rPr>
              <a:t>(abnormal collection of air in the pleural space). </a:t>
            </a:r>
          </a:p>
          <a:p>
            <a:pPr algn="just">
              <a:spcBef>
                <a:spcPct val="0"/>
              </a:spcBef>
            </a:pPr>
            <a:endParaRPr lang="en-US" altLang="en-US" sz="1200" b="1" dirty="0">
              <a:solidFill>
                <a:schemeClr val="accent1"/>
              </a:solidFill>
            </a:endParaRPr>
          </a:p>
          <a:p>
            <a:pPr algn="just">
              <a:spcBef>
                <a:spcPct val="0"/>
              </a:spcBef>
            </a:pPr>
            <a:r>
              <a:rPr lang="en-US" altLang="en-US" sz="1200" b="1" dirty="0">
                <a:solidFill>
                  <a:schemeClr val="accent1"/>
                </a:solidFill>
              </a:rPr>
              <a:t>    </a:t>
            </a:r>
            <a:r>
              <a:rPr lang="en-US" altLang="en-US" sz="1400" b="1" dirty="0"/>
              <a:t>The JVP usually drops on inspiration along with    </a:t>
            </a:r>
          </a:p>
          <a:p>
            <a:pPr algn="just">
              <a:spcBef>
                <a:spcPct val="0"/>
              </a:spcBef>
            </a:pPr>
            <a:r>
              <a:rPr lang="en-US" altLang="en-US" sz="1400" b="1" dirty="0"/>
              <a:t>     intrathoracic pressure.</a:t>
            </a:r>
          </a:p>
          <a:p>
            <a:pPr algn="just">
              <a:spcBef>
                <a:spcPct val="0"/>
              </a:spcBef>
            </a:pPr>
            <a:endParaRPr lang="en-US" sz="1400" b="1" dirty="0"/>
          </a:p>
          <a:p>
            <a:pPr algn="just">
              <a:spcBef>
                <a:spcPct val="0"/>
              </a:spcBef>
            </a:pPr>
            <a:endParaRPr lang="en-US" sz="1400" b="1" dirty="0"/>
          </a:p>
          <a:p>
            <a:pPr algn="just">
              <a:spcBef>
                <a:spcPct val="0"/>
              </a:spcBef>
            </a:pPr>
            <a:endParaRPr lang="en-US" sz="1400" b="1" dirty="0"/>
          </a:p>
          <a:p>
            <a:pPr algn="just">
              <a:spcBef>
                <a:spcPct val="0"/>
              </a:spcBef>
            </a:pPr>
            <a:endParaRPr lang="en-US" sz="1400" b="1" dirty="0"/>
          </a:p>
        </p:txBody>
      </p:sp>
      <p:sp>
        <p:nvSpPr>
          <p:cNvPr id="19" name="TextBox 14"/>
          <p:cNvSpPr txBox="1"/>
          <p:nvPr/>
        </p:nvSpPr>
        <p:spPr>
          <a:xfrm>
            <a:off x="9527505"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pic>
        <p:nvPicPr>
          <p:cNvPr id="11" name="Picture 2" descr="http://upload.wikimedia.org/wikipedia/commons/2/2b/Elevated_JVP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90113" y="4702005"/>
            <a:ext cx="1104899" cy="131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28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a:solidFill>
                  <a:schemeClr val="bg2">
                    <a:lumMod val="50000"/>
                  </a:schemeClr>
                </a:solidFill>
                <a:hlinkClick r:id="rId2"/>
              </a:rPr>
              <a:t>Link to Editing File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34</a:t>
            </a:fld>
            <a:endParaRPr lang="en-US" dirty="0">
              <a:solidFill>
                <a:srgbClr val="464653"/>
              </a:solidFill>
            </a:endParaRPr>
          </a:p>
        </p:txBody>
      </p:sp>
      <p:sp>
        <p:nvSpPr>
          <p:cNvPr id="5" name="TextBox 4"/>
          <p:cNvSpPr txBox="1"/>
          <p:nvPr/>
        </p:nvSpPr>
        <p:spPr>
          <a:xfrm>
            <a:off x="551240" y="5445241"/>
            <a:ext cx="6623011"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a:t>
            </a:r>
          </a:p>
        </p:txBody>
      </p:sp>
      <p:sp>
        <p:nvSpPr>
          <p:cNvPr id="11" name="Content Placeholder 2"/>
          <p:cNvSpPr>
            <a:spLocks noGrp="1"/>
          </p:cNvSpPr>
          <p:nvPr>
            <p:ph sz="quarter" idx="1"/>
          </p:nvPr>
        </p:nvSpPr>
        <p:spPr>
          <a:xfrm>
            <a:off x="603638" y="2060848"/>
            <a:ext cx="10969943" cy="553616"/>
          </a:xfrm>
        </p:spPr>
        <p:txBody>
          <a:bodyPr>
            <a:noAutofit/>
          </a:bodyPr>
          <a:lstStyle/>
          <a:p>
            <a:r>
              <a:rPr lang="en-US" sz="2400" u="sng" dirty="0">
                <a:hlinkClick r:id="rId3"/>
              </a:rPr>
              <a:t>https://</a:t>
            </a:r>
            <a:r>
              <a:rPr lang="en-US" sz="2400" u="sng" dirty="0" err="1">
                <a:hlinkClick r:id="rId3"/>
              </a:rPr>
              <a:t>www.onlineexambuilder.com</a:t>
            </a:r>
            <a:r>
              <a:rPr lang="en-US" sz="2400" u="sng" dirty="0">
                <a:hlinkClick r:id="rId3"/>
              </a:rPr>
              <a:t>/venous-return/exam-138474</a:t>
            </a:r>
            <a:endParaRPr lang="en-US" sz="2200" dirty="0">
              <a:latin typeface="+mj-lt"/>
            </a:endParaRPr>
          </a:p>
        </p:txBody>
      </p:sp>
    </p:spTree>
    <p:extLst>
      <p:ext uri="{BB962C8B-B14F-4D97-AF65-F5344CB8AC3E}">
        <p14:creationId xmlns:p14="http://schemas.microsoft.com/office/powerpoint/2010/main" val="2835139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11" y="94105"/>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35</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2998071" y="3200772"/>
            <a:ext cx="2879569" cy="1709176"/>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a:solidFill>
                  <a:srgbClr val="DDE9EC">
                    <a:lumMod val="75000"/>
                  </a:srgbClr>
                </a:solidFill>
              </a:rPr>
              <a:t>Faisal </a:t>
            </a:r>
            <a:r>
              <a:rPr lang="en-US" sz="1800" dirty="0" err="1">
                <a:solidFill>
                  <a:srgbClr val="DDE9EC">
                    <a:lumMod val="75000"/>
                  </a:srgbClr>
                </a:solidFill>
              </a:rPr>
              <a:t>Alfawaz</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Hassan </a:t>
            </a:r>
            <a:r>
              <a:rPr lang="en-US" sz="1800" dirty="0" err="1">
                <a:solidFill>
                  <a:srgbClr val="DDE9EC">
                    <a:lumMod val="75000"/>
                  </a:srgbClr>
                </a:solidFill>
              </a:rPr>
              <a:t>Alshammari</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Mohammad Nasr</a:t>
            </a:r>
          </a:p>
          <a:p>
            <a:pPr fontAlgn="t">
              <a:lnSpc>
                <a:spcPct val="80000"/>
              </a:lnSpc>
              <a:spcBef>
                <a:spcPct val="20000"/>
              </a:spcBef>
            </a:pPr>
            <a:r>
              <a:rPr lang="en-US" sz="1800" dirty="0">
                <a:solidFill>
                  <a:srgbClr val="DDE9EC">
                    <a:lumMod val="75000"/>
                  </a:srgbClr>
                </a:solidFill>
              </a:rPr>
              <a:t>Muhammad </a:t>
            </a:r>
            <a:r>
              <a:rPr lang="en-US" sz="1800" dirty="0" err="1">
                <a:solidFill>
                  <a:srgbClr val="DDE9EC">
                    <a:lumMod val="75000"/>
                  </a:srgbClr>
                </a:solidFill>
              </a:rPr>
              <a:t>Almutlaq</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Mohammad </a:t>
            </a:r>
            <a:r>
              <a:rPr lang="en-US" sz="1800">
                <a:solidFill>
                  <a:srgbClr val="DDE9EC">
                    <a:lumMod val="75000"/>
                  </a:srgbClr>
                </a:solidFill>
              </a:rPr>
              <a:t>Baqais</a:t>
            </a:r>
            <a:endParaRPr lang="en-US" sz="1800" dirty="0">
              <a:solidFill>
                <a:srgbClr val="DDE9EC">
                  <a:lumMod val="75000"/>
                </a:srgbClr>
              </a:solidFill>
            </a:endParaRPr>
          </a:p>
        </p:txBody>
      </p:sp>
      <p:sp>
        <p:nvSpPr>
          <p:cNvPr id="15" name="Rectangle 8"/>
          <p:cNvSpPr/>
          <p:nvPr/>
        </p:nvSpPr>
        <p:spPr>
          <a:xfrm>
            <a:off x="765824" y="3198579"/>
            <a:ext cx="2879569" cy="1709176"/>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a:solidFill>
                  <a:srgbClr val="DDE9EC">
                    <a:lumMod val="75000"/>
                  </a:srgbClr>
                </a:solidFill>
              </a:rPr>
              <a:t>Alaa</a:t>
            </a:r>
            <a:r>
              <a:rPr lang="en-US" sz="1800" dirty="0">
                <a:solidFill>
                  <a:srgbClr val="DDE9EC">
                    <a:lumMod val="75000"/>
                  </a:srgbClr>
                </a:solidFill>
              </a:rPr>
              <a:t> </a:t>
            </a:r>
            <a:r>
              <a:rPr lang="en-US" sz="1800" dirty="0" err="1">
                <a:solidFill>
                  <a:srgbClr val="DDE9EC">
                    <a:lumMod val="75000"/>
                  </a:srgbClr>
                </a:solidFill>
              </a:rPr>
              <a:t>Alaqeel</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Aseel</a:t>
            </a:r>
            <a:r>
              <a:rPr lang="en-US" sz="1800" dirty="0">
                <a:solidFill>
                  <a:srgbClr val="DDE9EC">
                    <a:lumMod val="75000"/>
                  </a:srgbClr>
                </a:solidFill>
              </a:rPr>
              <a:t> </a:t>
            </a:r>
            <a:r>
              <a:rPr lang="en-US" sz="1800" dirty="0" err="1">
                <a:solidFill>
                  <a:srgbClr val="DDE9EC">
                    <a:lumMod val="75000"/>
                  </a:srgbClr>
                </a:solidFill>
              </a:rPr>
              <a:t>Alsulimani</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Shrooq</a:t>
            </a:r>
            <a:r>
              <a:rPr lang="en-US" sz="1800" dirty="0">
                <a:solidFill>
                  <a:srgbClr val="DDE9EC">
                    <a:lumMod val="75000"/>
                  </a:srgbClr>
                </a:solidFill>
              </a:rPr>
              <a:t> </a:t>
            </a:r>
            <a:r>
              <a:rPr lang="en-US" sz="1800" dirty="0" err="1">
                <a:solidFill>
                  <a:srgbClr val="DDE9EC">
                    <a:lumMod val="75000"/>
                  </a:srgbClr>
                </a:solidFill>
              </a:rPr>
              <a:t>Alsomali</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Ruba</a:t>
            </a:r>
            <a:r>
              <a:rPr lang="en-US" sz="1800" dirty="0">
                <a:solidFill>
                  <a:srgbClr val="DDE9EC">
                    <a:lumMod val="75000"/>
                  </a:srgbClr>
                </a:solidFill>
              </a:rPr>
              <a:t> </a:t>
            </a:r>
            <a:r>
              <a:rPr lang="en-US" sz="1800" dirty="0" err="1">
                <a:solidFill>
                  <a:srgbClr val="DDE9EC">
                    <a:lumMod val="75000"/>
                  </a:srgbClr>
                </a:solidFill>
              </a:rPr>
              <a:t>Barnawi</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Elham Alami</a:t>
            </a:r>
          </a:p>
        </p:txBody>
      </p:sp>
    </p:spTree>
    <p:extLst>
      <p:ext uri="{BB962C8B-B14F-4D97-AF65-F5344CB8AC3E}">
        <p14:creationId xmlns:p14="http://schemas.microsoft.com/office/powerpoint/2010/main" val="228494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altLang="en-US" sz="3200" dirty="0"/>
              <a:t>Veins</a:t>
            </a:r>
            <a:endParaRPr lang="en-US"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pPr/>
              <a:t>4</a:t>
            </a:fld>
            <a:endParaRPr lang="en-US" dirty="0"/>
          </a:p>
        </p:txBody>
      </p:sp>
      <p:sp>
        <p:nvSpPr>
          <p:cNvPr id="4" name="عنصر نائب للمحتوى 3"/>
          <p:cNvSpPr>
            <a:spLocks noGrp="1"/>
          </p:cNvSpPr>
          <p:nvPr>
            <p:ph sz="quarter" idx="1"/>
          </p:nvPr>
        </p:nvSpPr>
        <p:spPr>
          <a:xfrm>
            <a:off x="601988" y="1222204"/>
            <a:ext cx="9164832" cy="3862980"/>
          </a:xfrm>
        </p:spPr>
        <p:txBody>
          <a:bodyPr>
            <a:normAutofit/>
          </a:bodyPr>
          <a:lstStyle/>
          <a:p>
            <a:pPr>
              <a:lnSpc>
                <a:spcPct val="150000"/>
              </a:lnSpc>
            </a:pPr>
            <a:r>
              <a:rPr lang="en-US" altLang="en-US" sz="1800" b="1" u="sng" dirty="0">
                <a:solidFill>
                  <a:srgbClr val="0070C0"/>
                </a:solidFill>
              </a:rPr>
              <a:t>Veins:</a:t>
            </a:r>
          </a:p>
          <a:p>
            <a:pPr>
              <a:lnSpc>
                <a:spcPct val="150000"/>
              </a:lnSpc>
              <a:buFont typeface="Courier New" panose="02070309020205020404" pitchFamily="49" charset="0"/>
              <a:buChar char="o"/>
            </a:pPr>
            <a:r>
              <a:rPr lang="en-US" altLang="en-US" sz="1800" dirty="0"/>
              <a:t> Hold most of the body’s blood (</a:t>
            </a:r>
            <a:r>
              <a:rPr lang="en-US" altLang="en-US" sz="1800" dirty="0">
                <a:solidFill>
                  <a:srgbClr val="FADA7A">
                    <a:lumMod val="75000"/>
                  </a:srgbClr>
                </a:solidFill>
              </a:rPr>
              <a:t>70% </a:t>
            </a:r>
            <a:r>
              <a:rPr lang="en-US" altLang="en-US" sz="1800" dirty="0"/>
              <a:t>of blood is on the venous side as they are thin-walled)</a:t>
            </a:r>
            <a:r>
              <a:rPr lang="en-US" altLang="en-US" sz="1800" dirty="0">
                <a:solidFill>
                  <a:srgbClr val="FADA7A">
                    <a:lumMod val="75000"/>
                  </a:srgbClr>
                </a:solidFill>
              </a:rPr>
              <a:t> </a:t>
            </a:r>
            <a:r>
              <a:rPr lang="en-US" altLang="en-US" sz="1800" dirty="0"/>
              <a:t>&amp; are thus called </a:t>
            </a:r>
            <a:r>
              <a:rPr lang="en-US" altLang="en-US" sz="1800" u="sng" dirty="0">
                <a:solidFill>
                  <a:srgbClr val="FF0000"/>
                </a:solidFill>
              </a:rPr>
              <a:t>capacitance vessels</a:t>
            </a:r>
            <a:r>
              <a:rPr lang="en-US" altLang="en-US" sz="1800" dirty="0"/>
              <a:t>.</a:t>
            </a:r>
          </a:p>
          <a:p>
            <a:pPr>
              <a:lnSpc>
                <a:spcPct val="150000"/>
              </a:lnSpc>
              <a:buFont typeface="Courier New" panose="02070309020205020404" pitchFamily="49" charset="0"/>
              <a:buChar char="o"/>
            </a:pPr>
            <a:r>
              <a:rPr lang="en-US" altLang="en-US" sz="1800" dirty="0"/>
              <a:t>Have thin walls &amp; stretch easily to accommodate more blood </a:t>
            </a:r>
          </a:p>
          <a:p>
            <a:pPr marL="0" indent="0">
              <a:lnSpc>
                <a:spcPct val="150000"/>
              </a:lnSpc>
              <a:buNone/>
            </a:pPr>
            <a:r>
              <a:rPr lang="en-US" altLang="en-US" sz="1800" dirty="0"/>
              <a:t>      without increased pressure (higher compliance).</a:t>
            </a:r>
          </a:p>
          <a:p>
            <a:pPr>
              <a:lnSpc>
                <a:spcPct val="150000"/>
              </a:lnSpc>
              <a:buFont typeface="Courier New" panose="02070309020205020404" pitchFamily="49" charset="0"/>
              <a:buChar char="o"/>
            </a:pPr>
            <a:r>
              <a:rPr lang="en-US" altLang="en-US" sz="1800" dirty="0"/>
              <a:t>Have only </a:t>
            </a:r>
            <a:r>
              <a:rPr lang="en-US" altLang="en-US" sz="1800" dirty="0">
                <a:solidFill>
                  <a:srgbClr val="FADA7A">
                    <a:lumMod val="75000"/>
                  </a:srgbClr>
                </a:solidFill>
              </a:rPr>
              <a:t>0 - 10 mm Hg </a:t>
            </a:r>
            <a:r>
              <a:rPr lang="en-US" altLang="en-US" sz="1800" dirty="0"/>
              <a:t>Pressure*.</a:t>
            </a:r>
          </a:p>
          <a:p>
            <a:pPr>
              <a:lnSpc>
                <a:spcPct val="150000"/>
              </a:lnSpc>
              <a:buFont typeface="Courier New" panose="02070309020205020404" pitchFamily="49" charset="0"/>
              <a:buChar char="o"/>
            </a:pPr>
            <a:r>
              <a:rPr lang="en-US" sz="1800" dirty="0">
                <a:solidFill>
                  <a:srgbClr val="DDE9EC">
                    <a:lumMod val="50000"/>
                  </a:srgbClr>
                </a:solidFill>
              </a:rPr>
              <a:t>Surrounded by skeletal muscles.</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8890" y="2348880"/>
            <a:ext cx="3960513" cy="390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4"/>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graphicFrame>
        <p:nvGraphicFramePr>
          <p:cNvPr id="7" name="Table 6"/>
          <p:cNvGraphicFramePr>
            <a:graphicFrameLocks noGrp="1"/>
          </p:cNvGraphicFramePr>
          <p:nvPr>
            <p:extLst>
              <p:ext uri="{D42A27DB-BD31-4B8C-83A1-F6EECF244321}">
                <p14:modId xmlns:p14="http://schemas.microsoft.com/office/powerpoint/2010/main" val="1094957111"/>
              </p:ext>
            </p:extLst>
          </p:nvPr>
        </p:nvGraphicFramePr>
        <p:xfrm>
          <a:off x="1248656" y="4659711"/>
          <a:ext cx="5760640" cy="1699454"/>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tblGrid>
              <a:tr h="438247">
                <a:tc>
                  <a:txBody>
                    <a:bodyPr/>
                    <a:lstStyle/>
                    <a:p>
                      <a:pPr algn="ctr"/>
                      <a:r>
                        <a:rPr lang="en-US" dirty="0"/>
                        <a:t>Artery</a:t>
                      </a:r>
                    </a:p>
                  </a:txBody>
                  <a:tcPr>
                    <a:solidFill>
                      <a:schemeClr val="accent2">
                        <a:lumMod val="75000"/>
                      </a:schemeClr>
                    </a:solidFill>
                  </a:tcPr>
                </a:tc>
                <a:tc>
                  <a:txBody>
                    <a:bodyPr/>
                    <a:lstStyle/>
                    <a:p>
                      <a:pPr algn="ctr"/>
                      <a:r>
                        <a:rPr lang="en-US" dirty="0"/>
                        <a:t>Vein</a:t>
                      </a:r>
                    </a:p>
                  </a:txBody>
                  <a:tcPr>
                    <a:solidFill>
                      <a:schemeClr val="accent2">
                        <a:lumMod val="75000"/>
                      </a:schemeClr>
                    </a:solidFill>
                  </a:tcPr>
                </a:tc>
                <a:extLst>
                  <a:ext uri="{0D108BD9-81ED-4DB2-BD59-A6C34878D82A}">
                    <a16:rowId xmlns:a16="http://schemas.microsoft.com/office/drawing/2014/main" val="10000"/>
                  </a:ext>
                </a:extLst>
              </a:tr>
              <a:tr h="438247">
                <a:tc>
                  <a:txBody>
                    <a:bodyPr/>
                    <a:lstStyle/>
                    <a:p>
                      <a:r>
                        <a:rPr kumimoji="0" lang="en-US" sz="1600" kern="1200" dirty="0">
                          <a:solidFill>
                            <a:srgbClr val="DDE9EC">
                              <a:lumMod val="50000"/>
                            </a:srgbClr>
                          </a:solidFill>
                          <a:latin typeface="+mn-lt"/>
                          <a:ea typeface="+mn-ea"/>
                          <a:cs typeface="+mn-cs"/>
                        </a:rPr>
                        <a:t>Contain elastic fibers</a:t>
                      </a:r>
                    </a:p>
                  </a:txBody>
                  <a:tcPr>
                    <a:solidFill>
                      <a:schemeClr val="bg1">
                        <a:lumMod val="95000"/>
                      </a:schemeClr>
                    </a:solidFill>
                  </a:tcPr>
                </a:tc>
                <a:tc>
                  <a:txBody>
                    <a:bodyPr/>
                    <a:lstStyle/>
                    <a:p>
                      <a:r>
                        <a:rPr lang="en-US" sz="1600" kern="1200" dirty="0">
                          <a:solidFill>
                            <a:srgbClr val="DDE9EC">
                              <a:lumMod val="50000"/>
                            </a:srgbClr>
                          </a:solidFill>
                          <a:latin typeface="+mn-lt"/>
                          <a:ea typeface="+mn-ea"/>
                          <a:cs typeface="+mn-cs"/>
                        </a:rPr>
                        <a:t>Lack elastic fibers</a:t>
                      </a:r>
                    </a:p>
                  </a:txBody>
                  <a:tcPr>
                    <a:solidFill>
                      <a:schemeClr val="bg1">
                        <a:lumMod val="95000"/>
                      </a:schemeClr>
                    </a:solidFill>
                  </a:tcPr>
                </a:tc>
                <a:extLst>
                  <a:ext uri="{0D108BD9-81ED-4DB2-BD59-A6C34878D82A}">
                    <a16:rowId xmlns:a16="http://schemas.microsoft.com/office/drawing/2014/main" val="10001"/>
                  </a:ext>
                </a:extLst>
              </a:tr>
              <a:tr h="438247">
                <a:tc>
                  <a:txBody>
                    <a:bodyPr/>
                    <a:lstStyle/>
                    <a:p>
                      <a:r>
                        <a:rPr kumimoji="0" lang="en-US" sz="1600" kern="1200" dirty="0">
                          <a:solidFill>
                            <a:srgbClr val="DDE9EC">
                              <a:lumMod val="50000"/>
                            </a:srgbClr>
                          </a:solidFill>
                          <a:latin typeface="+mn-lt"/>
                          <a:ea typeface="+mn-ea"/>
                          <a:cs typeface="+mn-cs"/>
                        </a:rPr>
                        <a:t>Only two arteries contain valves (pulmonary trunk &amp; aorta)</a:t>
                      </a:r>
                    </a:p>
                  </a:txBody>
                  <a:tcPr>
                    <a:solidFill>
                      <a:schemeClr val="bg1">
                        <a:lumMod val="95000"/>
                      </a:schemeClr>
                    </a:solidFill>
                  </a:tcPr>
                </a:tc>
                <a:tc>
                  <a:txBody>
                    <a:bodyPr/>
                    <a:lstStyle/>
                    <a:p>
                      <a:r>
                        <a:rPr lang="en-US" sz="1600" kern="1200" dirty="0">
                          <a:solidFill>
                            <a:srgbClr val="DDE9EC">
                              <a:lumMod val="50000"/>
                            </a:srgbClr>
                          </a:solidFill>
                          <a:latin typeface="+mn-lt"/>
                          <a:ea typeface="+mn-ea"/>
                          <a:cs typeface="+mn-cs"/>
                        </a:rPr>
                        <a:t>All veins contain valves </a:t>
                      </a:r>
                    </a:p>
                    <a:p>
                      <a:r>
                        <a:rPr lang="en-US" sz="1600" kern="1200" dirty="0">
                          <a:solidFill>
                            <a:schemeClr val="tx2">
                              <a:lumMod val="60000"/>
                              <a:lumOff val="40000"/>
                            </a:schemeClr>
                          </a:solidFill>
                          <a:latin typeface="+mn-lt"/>
                          <a:ea typeface="+mn-ea"/>
                          <a:cs typeface="+mn-cs"/>
                        </a:rPr>
                        <a:t>Except : SVC , Internal </a:t>
                      </a:r>
                      <a:r>
                        <a:rPr lang="en-US" sz="1600" kern="1200">
                          <a:solidFill>
                            <a:schemeClr val="tx2">
                              <a:lumMod val="60000"/>
                              <a:lumOff val="40000"/>
                            </a:schemeClr>
                          </a:solidFill>
                          <a:latin typeface="+mn-lt"/>
                          <a:ea typeface="+mn-ea"/>
                          <a:cs typeface="+mn-cs"/>
                        </a:rPr>
                        <a:t>jugular vein , </a:t>
                      </a:r>
                      <a:r>
                        <a:rPr lang="en-US" sz="1600" kern="1200" dirty="0">
                          <a:solidFill>
                            <a:schemeClr val="tx2">
                              <a:lumMod val="60000"/>
                              <a:lumOff val="40000"/>
                            </a:schemeClr>
                          </a:solidFill>
                          <a:latin typeface="+mn-lt"/>
                          <a:ea typeface="+mn-ea"/>
                          <a:cs typeface="+mn-cs"/>
                        </a:rPr>
                        <a:t>pulmonary veins </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8" name="Rectangle 7"/>
          <p:cNvSpPr/>
          <p:nvPr/>
        </p:nvSpPr>
        <p:spPr>
          <a:xfrm>
            <a:off x="1248656" y="6211860"/>
            <a:ext cx="9334773" cy="590931"/>
          </a:xfrm>
          <a:prstGeom prst="rect">
            <a:avLst/>
          </a:prstGeom>
        </p:spPr>
        <p:txBody>
          <a:bodyPr wrap="square">
            <a:spAutoFit/>
          </a:bodyPr>
          <a:lstStyle/>
          <a:p>
            <a:pPr>
              <a:lnSpc>
                <a:spcPct val="90000"/>
              </a:lnSpc>
            </a:pPr>
            <a:endParaRPr lang="en-US" altLang="en-US" sz="1200" dirty="0">
              <a:solidFill>
                <a:schemeClr val="bg1">
                  <a:lumMod val="65000"/>
                </a:schemeClr>
              </a:solidFill>
            </a:endParaRPr>
          </a:p>
          <a:p>
            <a:pPr>
              <a:lnSpc>
                <a:spcPct val="90000"/>
              </a:lnSpc>
            </a:pPr>
            <a:r>
              <a:rPr lang="en-US" altLang="en-US" sz="1200" dirty="0">
                <a:solidFill>
                  <a:schemeClr val="bg1">
                    <a:lumMod val="65000"/>
                  </a:schemeClr>
                </a:solidFill>
              </a:rPr>
              <a:t>*In veins: Lowest pressure = 0 - Highest pressure = 10</a:t>
            </a:r>
          </a:p>
          <a:p>
            <a:pPr>
              <a:lnSpc>
                <a:spcPct val="90000"/>
              </a:lnSpc>
            </a:pPr>
            <a:r>
              <a:rPr lang="en-US" altLang="en-US" sz="1200" dirty="0">
                <a:solidFill>
                  <a:schemeClr val="bg1">
                    <a:lumMod val="65000"/>
                  </a:schemeClr>
                </a:solidFill>
              </a:rPr>
              <a:t>(Pressure rises as we move towards the arteries e.g. pressure in veins = 0 –minimum pressure-, pressure in </a:t>
            </a:r>
            <a:r>
              <a:rPr lang="en-US" altLang="en-US" sz="1200" dirty="0" err="1">
                <a:solidFill>
                  <a:schemeClr val="bg1">
                    <a:lumMod val="65000"/>
                  </a:schemeClr>
                </a:solidFill>
              </a:rPr>
              <a:t>venules</a:t>
            </a:r>
            <a:r>
              <a:rPr lang="en-US" altLang="en-US" sz="1200" dirty="0">
                <a:solidFill>
                  <a:schemeClr val="bg1">
                    <a:lumMod val="65000"/>
                  </a:schemeClr>
                </a:solidFill>
              </a:rPr>
              <a:t> = 10 –maximum pressure-)</a:t>
            </a:r>
          </a:p>
        </p:txBody>
      </p:sp>
    </p:spTree>
    <p:extLst>
      <p:ext uri="{BB962C8B-B14F-4D97-AF65-F5344CB8AC3E}">
        <p14:creationId xmlns:p14="http://schemas.microsoft.com/office/powerpoint/2010/main" val="115161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Veins Serve as Blood Reservoirs</a:t>
            </a:r>
          </a:p>
        </p:txBody>
      </p:sp>
      <p:sp>
        <p:nvSpPr>
          <p:cNvPr id="3" name="Slide Number Placeholder 2"/>
          <p:cNvSpPr>
            <a:spLocks noGrp="1"/>
          </p:cNvSpPr>
          <p:nvPr>
            <p:ph type="sldNum" sz="quarter" idx="12"/>
          </p:nvPr>
        </p:nvSpPr>
        <p:spPr/>
        <p:txBody>
          <a:bodyPr/>
          <a:lstStyle/>
          <a:p>
            <a:fld id="{4929A69E-7D8F-4515-9605-0315ABD4F316}" type="slidenum">
              <a:rPr lang="en-US" smtClean="0"/>
              <a:pPr/>
              <a:t>5</a:t>
            </a:fld>
            <a:endParaRPr lang="en-US" dirty="0"/>
          </a:p>
        </p:txBody>
      </p:sp>
      <p:sp>
        <p:nvSpPr>
          <p:cNvPr id="4" name="Content Placeholder 3"/>
          <p:cNvSpPr>
            <a:spLocks noGrp="1"/>
          </p:cNvSpPr>
          <p:nvPr>
            <p:ph sz="quarter" idx="1"/>
          </p:nvPr>
        </p:nvSpPr>
        <p:spPr>
          <a:xfrm>
            <a:off x="609459" y="1584960"/>
            <a:ext cx="10969943" cy="5137150"/>
          </a:xfrm>
        </p:spPr>
        <p:txBody>
          <a:bodyPr>
            <a:normAutofit/>
          </a:bodyPr>
          <a:lstStyle/>
          <a:p>
            <a:pPr algn="just">
              <a:buFont typeface="Arial" panose="020B0604020202020204" pitchFamily="34" charset="0"/>
              <a:buChar char="•"/>
            </a:pPr>
            <a:r>
              <a:rPr lang="en-US" sz="1800" dirty="0"/>
              <a:t>Normally all the blood is circulating all the time.</a:t>
            </a:r>
          </a:p>
          <a:p>
            <a:pPr algn="just">
              <a:buFont typeface="Arial" panose="020B0604020202020204" pitchFamily="34" charset="0"/>
              <a:buChar char="•"/>
            </a:pPr>
            <a:r>
              <a:rPr lang="en-US" sz="1800" dirty="0"/>
              <a:t> When the body is at rest and many of the capillaries are closed, the capacity of the venous reservoir is increased as extra blood bypasses the capillaries and enters the veins.</a:t>
            </a:r>
          </a:p>
          <a:p>
            <a:pPr algn="just">
              <a:buFont typeface="Arial" panose="020B0604020202020204" pitchFamily="34" charset="0"/>
              <a:buChar char="•"/>
            </a:pPr>
            <a:r>
              <a:rPr lang="en-US" sz="1800" dirty="0"/>
              <a:t> When this extra volume of blood stretches the veins, the blood moves forward through the veins more slowly because the total cross sectional area of the veins has increased as a result of the stretching.</a:t>
            </a:r>
          </a:p>
          <a:p>
            <a:pPr algn="just">
              <a:buFont typeface="Arial" panose="020B0604020202020204" pitchFamily="34" charset="0"/>
              <a:buChar char="•"/>
            </a:pPr>
            <a:r>
              <a:rPr lang="en-US" sz="1800" dirty="0"/>
              <a:t> Therefore, blood spends more time in the veins.</a:t>
            </a:r>
          </a:p>
          <a:p>
            <a:pPr algn="just">
              <a:buFont typeface="Arial" panose="020B0604020202020204" pitchFamily="34" charset="0"/>
              <a:buChar char="•"/>
            </a:pPr>
            <a:r>
              <a:rPr lang="en-US" sz="1800" dirty="0"/>
              <a:t> As a result of this slower transit time through the veins, the veins are essentially storing the extra volume of blood because it is not moving forward as quickly to the heart to be pumped out again.</a:t>
            </a:r>
          </a:p>
          <a:p>
            <a:pPr algn="just">
              <a:buFont typeface="Arial" panose="020B0604020202020204" pitchFamily="34" charset="0"/>
              <a:buChar char="•"/>
            </a:pPr>
            <a:r>
              <a:rPr lang="en-US" sz="1800" dirty="0"/>
              <a:t> When the stored blood is needed, such as during exercise, extrinsic factors reduce the capacity of the venous reservoir and drive the extra blood from the veins to the heart so that it can be pumped to the tissues. </a:t>
            </a:r>
          </a:p>
        </p:txBody>
      </p:sp>
      <p:sp>
        <p:nvSpPr>
          <p:cNvPr id="5" name="Text Box 20"/>
          <p:cNvSpPr txBox="1">
            <a:spLocks noChangeArrowheads="1"/>
          </p:cNvSpPr>
          <p:nvPr/>
        </p:nvSpPr>
        <p:spPr bwMode="auto">
          <a:xfrm>
            <a:off x="2137125" y="5373216"/>
            <a:ext cx="72728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1600" b="1" i="0" u="sng" dirty="0">
                <a:solidFill>
                  <a:srgbClr val="FF0000"/>
                </a:solidFill>
                <a:latin typeface="+mn-lt"/>
                <a:cs typeface="Calibri" pitchFamily="34" charset="0"/>
              </a:rPr>
              <a:t>Remember</a:t>
            </a:r>
            <a:r>
              <a:rPr lang="en-US" altLang="en-US" sz="1600" b="1" i="0" u="sng">
                <a:solidFill>
                  <a:srgbClr val="FF0000"/>
                </a:solidFill>
                <a:latin typeface="+mn-lt"/>
                <a:cs typeface="Calibri" pitchFamily="34" charset="0"/>
              </a:rPr>
              <a:t>:  ARTERIES  </a:t>
            </a:r>
            <a:r>
              <a:rPr lang="en-US" altLang="en-US" sz="1600" b="1" i="0" u="sng" dirty="0">
                <a:solidFill>
                  <a:srgbClr val="FF0000"/>
                </a:solidFill>
                <a:latin typeface="+mn-lt"/>
                <a:cs typeface="Calibri" pitchFamily="34" charset="0"/>
              </a:rPr>
              <a:t>(LOW COMPLIANCE)</a:t>
            </a:r>
          </a:p>
        </p:txBody>
      </p:sp>
      <p:sp>
        <p:nvSpPr>
          <p:cNvPr id="6" name="TextBox 12"/>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21141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8039" y="1291208"/>
            <a:ext cx="6746603" cy="4946104"/>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a:t>Venous Return</a:t>
            </a:r>
          </a:p>
        </p:txBody>
      </p:sp>
      <p:sp>
        <p:nvSpPr>
          <p:cNvPr id="3" name="Slide Number Placeholder 2"/>
          <p:cNvSpPr>
            <a:spLocks noGrp="1"/>
          </p:cNvSpPr>
          <p:nvPr>
            <p:ph type="sldNum" sz="quarter" idx="12"/>
          </p:nvPr>
        </p:nvSpPr>
        <p:spPr>
          <a:xfrm>
            <a:off x="598039" y="6324639"/>
            <a:ext cx="2640913" cy="365760"/>
          </a:xfrm>
        </p:spPr>
        <p:txBody>
          <a:bodyPr/>
          <a:lstStyle/>
          <a:p>
            <a:fld id="{4929A69E-7D8F-4515-9605-0315ABD4F316}" type="slidenum">
              <a:rPr lang="en-US" smtClean="0"/>
              <a:pPr/>
              <a:t>6</a:t>
            </a:fld>
            <a:endParaRPr lang="en-US" dirty="0"/>
          </a:p>
        </p:txBody>
      </p:sp>
      <p:sp>
        <p:nvSpPr>
          <p:cNvPr id="4" name="Content Placeholder 3"/>
          <p:cNvSpPr>
            <a:spLocks noGrp="1"/>
          </p:cNvSpPr>
          <p:nvPr>
            <p:ph sz="quarter" idx="1"/>
          </p:nvPr>
        </p:nvSpPr>
        <p:spPr>
          <a:xfrm>
            <a:off x="630293" y="1563787"/>
            <a:ext cx="6565940" cy="4704739"/>
          </a:xfrm>
          <a:noFill/>
        </p:spPr>
        <p:txBody>
          <a:bodyPr>
            <a:normAutofit/>
          </a:bodyPr>
          <a:lstStyle/>
          <a:p>
            <a:pPr algn="just"/>
            <a:r>
              <a:rPr lang="en-US" sz="2000" dirty="0"/>
              <a:t>Venous return (VR) is the flow of blood back to the heart.</a:t>
            </a:r>
          </a:p>
          <a:p>
            <a:pPr marL="0" indent="0" algn="just">
              <a:buNone/>
            </a:pPr>
            <a:endParaRPr lang="en-US" sz="2000" dirty="0"/>
          </a:p>
          <a:p>
            <a:pPr algn="just"/>
            <a:r>
              <a:rPr lang="en-US" sz="2000" dirty="0"/>
              <a:t>Under steady-state conditions, </a:t>
            </a:r>
            <a:r>
              <a:rPr lang="en-US" sz="2000" dirty="0">
                <a:solidFill>
                  <a:srgbClr val="0070C0"/>
                </a:solidFill>
              </a:rPr>
              <a:t>venous return (VR) </a:t>
            </a:r>
            <a:r>
              <a:rPr lang="en-US" sz="2000" dirty="0"/>
              <a:t>must equal</a:t>
            </a:r>
            <a:r>
              <a:rPr lang="en-US" sz="2000" dirty="0">
                <a:solidFill>
                  <a:schemeClr val="accent2">
                    <a:lumMod val="75000"/>
                  </a:schemeClr>
                </a:solidFill>
              </a:rPr>
              <a:t> </a:t>
            </a:r>
            <a:r>
              <a:rPr lang="en-US" sz="2000" dirty="0">
                <a:solidFill>
                  <a:srgbClr val="FF0000"/>
                </a:solidFill>
              </a:rPr>
              <a:t>cardiac output (CO) </a:t>
            </a:r>
            <a:r>
              <a:rPr lang="en-US" sz="2000" u="sng" dirty="0"/>
              <a:t>when averaged over time</a:t>
            </a:r>
            <a:r>
              <a:rPr lang="en-US" sz="2000" dirty="0"/>
              <a:t> because the cardiovascular system is essentially a closed loop. Otherwise, blood would accumulate in either the systemic or pulmonary circulations.</a:t>
            </a:r>
          </a:p>
          <a:p>
            <a:pPr algn="just"/>
            <a:endParaRPr lang="en-US" sz="2000" dirty="0"/>
          </a:p>
          <a:p>
            <a:pPr algn="just"/>
            <a:r>
              <a:rPr lang="en-US" altLang="en-US" sz="2000" dirty="0">
                <a:cs typeface="Calibri" pitchFamily="34" charset="0"/>
              </a:rPr>
              <a:t>Venous return is determined by the difference in pressure between the venous pressure nearest to the tissues (mean systemic filling pressure; mean circulatory pressure; MCP) and the venous pressure nearest to the heart (CVP).</a:t>
            </a:r>
            <a:endParaRPr lang="ar-SA" sz="2000" dirty="0"/>
          </a:p>
          <a:p>
            <a:pPr algn="just"/>
            <a:endParaRPr lang="en-US" dirty="0"/>
          </a:p>
          <a:p>
            <a:pPr algn="just"/>
            <a:endParaRPr lang="en-US" dirty="0"/>
          </a:p>
        </p:txBody>
      </p:sp>
      <p:grpSp>
        <p:nvGrpSpPr>
          <p:cNvPr id="12" name="مجموعة 11"/>
          <p:cNvGrpSpPr/>
          <p:nvPr/>
        </p:nvGrpSpPr>
        <p:grpSpPr>
          <a:xfrm>
            <a:off x="7519789" y="1291208"/>
            <a:ext cx="4059614" cy="4946104"/>
            <a:chOff x="8758708" y="3068960"/>
            <a:chExt cx="3168352" cy="3024336"/>
          </a:xfrm>
        </p:grpSpPr>
        <p:graphicFrame>
          <p:nvGraphicFramePr>
            <p:cNvPr id="5" name="Diagram 4"/>
            <p:cNvGraphicFramePr/>
            <p:nvPr>
              <p:extLst>
                <p:ext uri="{D42A27DB-BD31-4B8C-83A1-F6EECF244321}">
                  <p14:modId xmlns:p14="http://schemas.microsoft.com/office/powerpoint/2010/main" val="833279041"/>
                </p:ext>
              </p:extLst>
            </p:nvPr>
          </p:nvGraphicFramePr>
          <p:xfrm>
            <a:off x="8823938" y="3255921"/>
            <a:ext cx="3052231" cy="240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مجموعة 5"/>
            <p:cNvGrpSpPr/>
            <p:nvPr/>
          </p:nvGrpSpPr>
          <p:grpSpPr>
            <a:xfrm>
              <a:off x="8758708" y="3068960"/>
              <a:ext cx="3168352" cy="3024336"/>
              <a:chOff x="8758708" y="3068960"/>
              <a:chExt cx="3168352" cy="3024336"/>
            </a:xfrm>
          </p:grpSpPr>
          <p:sp>
            <p:nvSpPr>
              <p:cNvPr id="7" name="TextBox 6"/>
              <p:cNvSpPr txBox="1"/>
              <p:nvPr/>
            </p:nvSpPr>
            <p:spPr>
              <a:xfrm>
                <a:off x="9076905" y="5352311"/>
                <a:ext cx="486116" cy="208441"/>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dirty="0"/>
                  <a:t> VR</a:t>
                </a:r>
              </a:p>
            </p:txBody>
          </p:sp>
          <p:sp>
            <p:nvSpPr>
              <p:cNvPr id="8" name="TextBox 7"/>
              <p:cNvSpPr txBox="1"/>
              <p:nvPr/>
            </p:nvSpPr>
            <p:spPr>
              <a:xfrm>
                <a:off x="11117538" y="5352311"/>
                <a:ext cx="454498" cy="189493"/>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a:t>CO</a:t>
                </a:r>
              </a:p>
            </p:txBody>
          </p:sp>
          <p:sp>
            <p:nvSpPr>
              <p:cNvPr id="10" name="Rectangle 9"/>
              <p:cNvSpPr/>
              <p:nvPr/>
            </p:nvSpPr>
            <p:spPr>
              <a:xfrm>
                <a:off x="8758708" y="3068960"/>
                <a:ext cx="3168352" cy="302433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2"/>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57943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Venous Return</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pPr/>
              <a:t>7</a:t>
            </a:fld>
            <a:endParaRPr lang="en-US" dirty="0"/>
          </a:p>
        </p:txBody>
      </p:sp>
      <p:sp>
        <p:nvSpPr>
          <p:cNvPr id="4" name="عنصر نائب للمحتوى 3"/>
          <p:cNvSpPr>
            <a:spLocks noGrp="1"/>
          </p:cNvSpPr>
          <p:nvPr>
            <p:ph sz="quarter" idx="1"/>
          </p:nvPr>
        </p:nvSpPr>
        <p:spPr>
          <a:xfrm>
            <a:off x="609460" y="2636912"/>
            <a:ext cx="10969944" cy="3397490"/>
          </a:xfrm>
          <a:solidFill>
            <a:schemeClr val="accent2">
              <a:lumMod val="20000"/>
              <a:lumOff val="80000"/>
            </a:schemeClr>
          </a:solidFill>
        </p:spPr>
        <p:txBody>
          <a:bodyPr>
            <a:noAutofit/>
          </a:bodyPr>
          <a:lstStyle/>
          <a:p>
            <a:pPr>
              <a:buNone/>
              <a:defRPr/>
            </a:pPr>
            <a:r>
              <a:rPr lang="en-US" sz="1800" u="sng" dirty="0">
                <a:solidFill>
                  <a:srgbClr val="DDE9EC">
                    <a:lumMod val="50000"/>
                  </a:srgbClr>
                </a:solidFill>
              </a:rPr>
              <a:t>Factors controlling venous return (Determinants of  Venous Return):</a:t>
            </a:r>
          </a:p>
          <a:p>
            <a:pPr>
              <a:buNone/>
              <a:defRPr/>
            </a:pPr>
            <a:endParaRPr lang="en-US" sz="1000" u="sng" dirty="0">
              <a:solidFill>
                <a:srgbClr val="DDE9EC">
                  <a:lumMod val="50000"/>
                </a:srgbClr>
              </a:solidFill>
            </a:endParaRPr>
          </a:p>
          <a:p>
            <a:pPr>
              <a:buNone/>
              <a:defRPr/>
            </a:pPr>
            <a:r>
              <a:rPr lang="en-US" sz="1600" dirty="0"/>
              <a:t>1-  Skeletal muscle pump → ↑ venous return.</a:t>
            </a:r>
          </a:p>
          <a:p>
            <a:pPr>
              <a:buNone/>
              <a:defRPr/>
            </a:pPr>
            <a:r>
              <a:rPr lang="en-US" sz="1600" dirty="0"/>
              <a:t>2-  Pressure drop during inspiration → ↑ venous return. </a:t>
            </a:r>
          </a:p>
          <a:p>
            <a:pPr>
              <a:buNone/>
              <a:defRPr/>
            </a:pPr>
            <a:r>
              <a:rPr lang="en-US" sz="1600" dirty="0"/>
              <a:t>      Forceful expiration (Valsalva maneuver: </a:t>
            </a:r>
            <a:r>
              <a:rPr lang="en-US" altLang="en-US" sz="1200" dirty="0">
                <a:solidFill>
                  <a:srgbClr val="DDE9EC">
                    <a:lumMod val="50000"/>
                  </a:srgbClr>
                </a:solidFill>
              </a:rPr>
              <a:t>forceful expiration against closed epiglottis; breathe and close mouth and nose and try to exhale this generates positive pressure which decreases venous return</a:t>
            </a:r>
            <a:r>
              <a:rPr lang="en-US" sz="1600" dirty="0"/>
              <a:t>)→ </a:t>
            </a:r>
            <a:r>
              <a:rPr lang="en-US" sz="1600" dirty="0">
                <a:cs typeface="Times New Roman"/>
              </a:rPr>
              <a:t>↓ </a:t>
            </a:r>
            <a:r>
              <a:rPr lang="en-US" sz="1600" dirty="0"/>
              <a:t>venous return.</a:t>
            </a:r>
          </a:p>
          <a:p>
            <a:pPr>
              <a:buNone/>
              <a:defRPr/>
            </a:pPr>
            <a:r>
              <a:rPr lang="en-US" sz="1600" dirty="0"/>
              <a:t>3-  ↑Blood volume  → ↑ venous return.</a:t>
            </a:r>
            <a:endParaRPr lang="en-US" sz="600" dirty="0"/>
          </a:p>
          <a:p>
            <a:pPr>
              <a:buNone/>
              <a:defRPr/>
            </a:pPr>
            <a:r>
              <a:rPr lang="en-US" sz="1600" dirty="0"/>
              <a:t>4-  ↑Pressure gradient  → ↑ venous return.  </a:t>
            </a:r>
            <a:r>
              <a:rPr lang="en-US" sz="1200" dirty="0">
                <a:solidFill>
                  <a:schemeClr val="bg2">
                    <a:lumMod val="50000"/>
                  </a:schemeClr>
                </a:solidFill>
              </a:rPr>
              <a:t>T</a:t>
            </a:r>
            <a:r>
              <a:rPr lang="en-US" sz="1200" dirty="0">
                <a:solidFill>
                  <a:srgbClr val="DDE9EC">
                    <a:lumMod val="50000"/>
                  </a:srgbClr>
                </a:solidFill>
              </a:rPr>
              <a:t>here must be pressure difference so the blood can return to the heart. </a:t>
            </a:r>
          </a:p>
          <a:p>
            <a:pPr>
              <a:buNone/>
              <a:defRPr/>
            </a:pPr>
            <a:endParaRPr lang="en-US" sz="600" dirty="0">
              <a:solidFill>
                <a:schemeClr val="bg2">
                  <a:lumMod val="50000"/>
                </a:schemeClr>
              </a:solidFill>
            </a:endParaRPr>
          </a:p>
          <a:p>
            <a:pPr>
              <a:buNone/>
              <a:defRPr/>
            </a:pPr>
            <a:r>
              <a:rPr lang="en-US" sz="1600" dirty="0"/>
              <a:t>5-  ↑Venous pressure → ↑ venous return.</a:t>
            </a:r>
          </a:p>
          <a:p>
            <a:pPr>
              <a:buNone/>
              <a:defRPr/>
            </a:pPr>
            <a:r>
              <a:rPr lang="en-US" sz="1600" dirty="0"/>
              <a:t>6-  Gravity  → ↓ venous return.</a:t>
            </a:r>
          </a:p>
          <a:p>
            <a:endParaRPr lang="en-US" sz="500" dirty="0"/>
          </a:p>
        </p:txBody>
      </p:sp>
      <p:sp>
        <p:nvSpPr>
          <p:cNvPr id="5" name="TextBox 14"/>
          <p:cNvSpPr txBox="1"/>
          <p:nvPr/>
        </p:nvSpPr>
        <p:spPr>
          <a:xfrm>
            <a:off x="9527505"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6" name="مستطيل 5"/>
          <p:cNvSpPr/>
          <p:nvPr/>
        </p:nvSpPr>
        <p:spPr>
          <a:xfrm>
            <a:off x="609460" y="1624758"/>
            <a:ext cx="10969943" cy="584775"/>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algn="ctr">
              <a:defRPr/>
            </a:pPr>
            <a:r>
              <a:rPr lang="en-US" sz="1600" b="1" u="sng" dirty="0">
                <a:solidFill>
                  <a:srgbClr val="FF0000"/>
                </a:solidFill>
              </a:rPr>
              <a:t>Venous return </a:t>
            </a:r>
            <a:r>
              <a:rPr lang="en-US" sz="1600" dirty="0"/>
              <a:t>is the quantity of blood flowing from large veins into the right atrium each min. </a:t>
            </a:r>
          </a:p>
          <a:p>
            <a:pPr algn="ctr">
              <a:defRPr/>
            </a:pPr>
            <a:r>
              <a:rPr lang="en-US" sz="1600" dirty="0">
                <a:solidFill>
                  <a:srgbClr val="DDE9EC">
                    <a:lumMod val="50000"/>
                  </a:srgbClr>
                </a:solidFill>
              </a:rPr>
              <a:t>(And it will affect the cardiac output.)</a:t>
            </a:r>
            <a:endParaRPr lang="en-US" sz="1200" dirty="0">
              <a:solidFill>
                <a:srgbClr val="DDE9EC">
                  <a:lumMod val="50000"/>
                </a:srgbClr>
              </a:solidFill>
            </a:endParaRPr>
          </a:p>
        </p:txBody>
      </p:sp>
      <p:sp>
        <p:nvSpPr>
          <p:cNvPr id="7" name="Rectangle 6"/>
          <p:cNvSpPr/>
          <p:nvPr/>
        </p:nvSpPr>
        <p:spPr>
          <a:xfrm>
            <a:off x="610506" y="5151513"/>
            <a:ext cx="9289032" cy="221599"/>
          </a:xfrm>
          <a:prstGeom prst="rect">
            <a:avLst/>
          </a:prstGeom>
        </p:spPr>
        <p:txBody>
          <a:bodyPr wrap="square">
            <a:spAutoFit/>
          </a:bodyPr>
          <a:lstStyle/>
          <a:p>
            <a:pPr>
              <a:lnSpc>
                <a:spcPct val="70000"/>
              </a:lnSpc>
            </a:pPr>
            <a:r>
              <a:rPr lang="en-US" altLang="en-US" sz="1200" dirty="0">
                <a:solidFill>
                  <a:srgbClr val="DDE9EC">
                    <a:lumMod val="50000"/>
                  </a:srgbClr>
                </a:solidFill>
              </a:rPr>
              <a:t>Pressure negativity in chest cavity increases venous return, an increase in pressure difference or gradient increases venous return. </a:t>
            </a:r>
          </a:p>
        </p:txBody>
      </p:sp>
      <p:sp>
        <p:nvSpPr>
          <p:cNvPr id="8" name="Rectangle 7"/>
          <p:cNvSpPr/>
          <p:nvPr/>
        </p:nvSpPr>
        <p:spPr>
          <a:xfrm>
            <a:off x="609460" y="2996952"/>
            <a:ext cx="6092825" cy="261610"/>
          </a:xfrm>
          <a:prstGeom prst="rect">
            <a:avLst/>
          </a:prstGeom>
        </p:spPr>
        <p:txBody>
          <a:bodyPr>
            <a:spAutoFit/>
          </a:bodyPr>
          <a:lstStyle/>
          <a:p>
            <a:r>
              <a:rPr lang="en-US" sz="1100" dirty="0">
                <a:solidFill>
                  <a:schemeClr val="bg1">
                    <a:lumMod val="65000"/>
                  </a:schemeClr>
                </a:solidFill>
              </a:rPr>
              <a:t>(This will be explained in further detail from slide 15 to slide 21)</a:t>
            </a:r>
          </a:p>
        </p:txBody>
      </p:sp>
      <p:sp>
        <p:nvSpPr>
          <p:cNvPr id="10" name="Rectangle 9"/>
          <p:cNvSpPr/>
          <p:nvPr/>
        </p:nvSpPr>
        <p:spPr>
          <a:xfrm>
            <a:off x="3358108" y="5764715"/>
            <a:ext cx="7728912" cy="221599"/>
          </a:xfrm>
          <a:prstGeom prst="rect">
            <a:avLst/>
          </a:prstGeom>
        </p:spPr>
        <p:txBody>
          <a:bodyPr wrap="square">
            <a:spAutoFit/>
          </a:bodyPr>
          <a:lstStyle/>
          <a:p>
            <a:pPr>
              <a:lnSpc>
                <a:spcPct val="70000"/>
              </a:lnSpc>
            </a:pPr>
            <a:r>
              <a:rPr lang="en-US" altLang="en-US" sz="1200" dirty="0">
                <a:solidFill>
                  <a:srgbClr val="DDE9EC">
                    <a:lumMod val="50000"/>
                  </a:srgbClr>
                </a:solidFill>
              </a:rPr>
              <a:t>Gravity decreases venous return, gravity pulls the blood in the opposite direction so it decreases venous return.</a:t>
            </a:r>
          </a:p>
        </p:txBody>
      </p:sp>
    </p:spTree>
    <p:extLst>
      <p:ext uri="{BB962C8B-B14F-4D97-AF65-F5344CB8AC3E}">
        <p14:creationId xmlns:p14="http://schemas.microsoft.com/office/powerpoint/2010/main" val="234722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Venous Return</a:t>
            </a:r>
          </a:p>
        </p:txBody>
      </p:sp>
      <p:sp>
        <p:nvSpPr>
          <p:cNvPr id="8" name="مخطط انسيابي: مستند 7"/>
          <p:cNvSpPr/>
          <p:nvPr/>
        </p:nvSpPr>
        <p:spPr>
          <a:xfrm rot="10800000">
            <a:off x="766151" y="2727620"/>
            <a:ext cx="4938271" cy="504056"/>
          </a:xfrm>
          <a:prstGeom prst="flowChartDocument">
            <a:avLst/>
          </a:prstGeom>
          <a:solidFill>
            <a:srgbClr val="F0E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pPr/>
              <a:t>8</a:t>
            </a:fld>
            <a:endParaRPr lang="en-US" dirty="0"/>
          </a:p>
        </p:txBody>
      </p:sp>
      <p:sp>
        <p:nvSpPr>
          <p:cNvPr id="10" name="مخطط انسيابي: مستند 9"/>
          <p:cNvSpPr/>
          <p:nvPr/>
        </p:nvSpPr>
        <p:spPr>
          <a:xfrm rot="10800000">
            <a:off x="766151" y="3839082"/>
            <a:ext cx="4938271" cy="504056"/>
          </a:xfrm>
          <a:prstGeom prst="flowChartDocument">
            <a:avLst/>
          </a:prstGeom>
          <a:solidFill>
            <a:srgbClr val="E4CB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خطط انسيابي: مستند 8"/>
          <p:cNvSpPr/>
          <p:nvPr/>
        </p:nvSpPr>
        <p:spPr>
          <a:xfrm>
            <a:off x="766151" y="3301353"/>
            <a:ext cx="4938271" cy="504056"/>
          </a:xfrm>
          <a:prstGeom prst="flowChartDocument">
            <a:avLst/>
          </a:prstGeom>
          <a:solidFill>
            <a:srgbClr val="F0E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خطط انسيابي: مستند 6"/>
          <p:cNvSpPr/>
          <p:nvPr/>
        </p:nvSpPr>
        <p:spPr>
          <a:xfrm>
            <a:off x="766151" y="2223564"/>
            <a:ext cx="4938271" cy="504056"/>
          </a:xfrm>
          <a:prstGeom prst="flowChartDocument">
            <a:avLst/>
          </a:prstGeom>
          <a:solidFill>
            <a:srgbClr val="F0E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ستطيل 3"/>
          <p:cNvSpPr/>
          <p:nvPr/>
        </p:nvSpPr>
        <p:spPr>
          <a:xfrm>
            <a:off x="765820" y="1772816"/>
            <a:ext cx="6614427" cy="2917722"/>
          </a:xfrm>
          <a:prstGeom prst="rect">
            <a:avLst/>
          </a:prstGeom>
        </p:spPr>
        <p:txBody>
          <a:bodyPr wrap="square">
            <a:spAutoFit/>
          </a:bodyPr>
          <a:lstStyle/>
          <a:p>
            <a:pPr>
              <a:lnSpc>
                <a:spcPct val="90000"/>
              </a:lnSpc>
            </a:pPr>
            <a:r>
              <a:rPr lang="en-US" b="1" u="sng" dirty="0"/>
              <a:t>Venous Return D</a:t>
            </a:r>
            <a:r>
              <a:rPr lang="en-US" altLang="en-US" b="1" u="sng" dirty="0"/>
              <a:t>epends On:-</a:t>
            </a:r>
          </a:p>
          <a:p>
            <a:pPr>
              <a:lnSpc>
                <a:spcPct val="90000"/>
              </a:lnSpc>
            </a:pPr>
            <a:endParaRPr lang="en-US" altLang="en-US" b="1" dirty="0">
              <a:solidFill>
                <a:schemeClr val="bg1"/>
              </a:solidFill>
            </a:endParaRPr>
          </a:p>
          <a:p>
            <a:pPr>
              <a:lnSpc>
                <a:spcPct val="90000"/>
              </a:lnSpc>
            </a:pPr>
            <a:r>
              <a:rPr lang="en-US" altLang="en-US" dirty="0"/>
              <a:t>1- Blood volume &amp; venous pressure.</a:t>
            </a:r>
          </a:p>
          <a:p>
            <a:pPr>
              <a:lnSpc>
                <a:spcPct val="90000"/>
              </a:lnSpc>
            </a:pPr>
            <a:r>
              <a:rPr lang="en-US" altLang="en-US" dirty="0"/>
              <a:t> </a:t>
            </a:r>
          </a:p>
          <a:p>
            <a:pPr>
              <a:lnSpc>
                <a:spcPct val="90000"/>
              </a:lnSpc>
            </a:pPr>
            <a:r>
              <a:rPr lang="en-US" altLang="en-US" dirty="0"/>
              <a:t>2- </a:t>
            </a:r>
            <a:r>
              <a:rPr lang="en-US" altLang="en-US" dirty="0" err="1"/>
              <a:t>Venoconstriction</a:t>
            </a:r>
            <a:r>
              <a:rPr lang="en-US" altLang="en-US" dirty="0"/>
              <a:t> caused by sympathetic NS.</a:t>
            </a:r>
          </a:p>
          <a:p>
            <a:pPr>
              <a:lnSpc>
                <a:spcPct val="90000"/>
              </a:lnSpc>
            </a:pPr>
            <a:endParaRPr lang="en-US" altLang="en-US" dirty="0"/>
          </a:p>
          <a:p>
            <a:pPr>
              <a:lnSpc>
                <a:spcPct val="90000"/>
              </a:lnSpc>
            </a:pPr>
            <a:r>
              <a:rPr lang="en-US" altLang="en-US" dirty="0"/>
              <a:t>3- Skeletal muscle pumps.</a:t>
            </a:r>
          </a:p>
          <a:p>
            <a:pPr>
              <a:lnSpc>
                <a:spcPct val="90000"/>
              </a:lnSpc>
            </a:pPr>
            <a:endParaRPr lang="en-US" altLang="en-US" dirty="0"/>
          </a:p>
          <a:p>
            <a:pPr>
              <a:lnSpc>
                <a:spcPct val="90000"/>
              </a:lnSpc>
            </a:pPr>
            <a:r>
              <a:rPr lang="en-US" altLang="en-US" dirty="0"/>
              <a:t>4- Pressure drop during inhalation.</a:t>
            </a:r>
          </a:p>
          <a:p>
            <a:pPr>
              <a:lnSpc>
                <a:spcPct val="90000"/>
              </a:lnSpc>
            </a:pPr>
            <a:endParaRPr lang="en-US"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8843" y="1170906"/>
            <a:ext cx="5160560" cy="501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4"/>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11" name="TextBox 10"/>
          <p:cNvSpPr txBox="1"/>
          <p:nvPr/>
        </p:nvSpPr>
        <p:spPr>
          <a:xfrm>
            <a:off x="6409778" y="4242752"/>
            <a:ext cx="2448271" cy="554994"/>
          </a:xfrm>
          <a:prstGeom prst="rect">
            <a:avLst/>
          </a:prstGeom>
          <a:noFill/>
        </p:spPr>
        <p:txBody>
          <a:bodyPr wrap="square">
            <a:spAutoFit/>
          </a:bodyPr>
          <a:lstStyle/>
          <a:p>
            <a:pPr algn="ctr">
              <a:defRPr/>
            </a:pPr>
            <a:r>
              <a:rPr lang="en-US" sz="1000" dirty="0">
                <a:solidFill>
                  <a:schemeClr val="bg1">
                    <a:lumMod val="65000"/>
                  </a:schemeClr>
                </a:solidFill>
              </a:rPr>
              <a:t>Urine volume and loss of fluids increases -&gt; decreases volume -&gt; decreases venous return.</a:t>
            </a:r>
          </a:p>
        </p:txBody>
      </p:sp>
      <p:sp>
        <p:nvSpPr>
          <p:cNvPr id="12" name="TextBox 11"/>
          <p:cNvSpPr txBox="1"/>
          <p:nvPr/>
        </p:nvSpPr>
        <p:spPr>
          <a:xfrm>
            <a:off x="6461025" y="2600094"/>
            <a:ext cx="5118709" cy="253916"/>
          </a:xfrm>
          <a:prstGeom prst="rect">
            <a:avLst/>
          </a:prstGeom>
          <a:noFill/>
        </p:spPr>
        <p:txBody>
          <a:bodyPr wrap="none">
            <a:spAutoFit/>
          </a:bodyPr>
          <a:lstStyle/>
          <a:p>
            <a:pPr>
              <a:defRPr/>
            </a:pPr>
            <a:r>
              <a:rPr lang="en-US" sz="1050" dirty="0">
                <a:solidFill>
                  <a:schemeClr val="bg1">
                    <a:lumMod val="65000"/>
                  </a:schemeClr>
                </a:solidFill>
              </a:rPr>
              <a:t>When you breathe -&gt; increase of negative pressure in chest -&gt; increase in venous return.</a:t>
            </a:r>
          </a:p>
        </p:txBody>
      </p:sp>
      <p:sp>
        <p:nvSpPr>
          <p:cNvPr id="13" name="TextBox 12"/>
          <p:cNvSpPr txBox="1">
            <a:spLocks noChangeArrowheads="1"/>
          </p:cNvSpPr>
          <p:nvPr/>
        </p:nvSpPr>
        <p:spPr bwMode="auto">
          <a:xfrm>
            <a:off x="8500527" y="5261285"/>
            <a:ext cx="20762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900" dirty="0">
                <a:solidFill>
                  <a:schemeClr val="bg1">
                    <a:lumMod val="65000"/>
                  </a:schemeClr>
                </a:solidFill>
                <a:latin typeface="Arial" charset="0"/>
              </a:rPr>
              <a:t>Very low effect, very </a:t>
            </a:r>
            <a:r>
              <a:rPr lang="en-US" altLang="en-US" sz="900">
                <a:solidFill>
                  <a:schemeClr val="bg1">
                    <a:lumMod val="65000"/>
                  </a:schemeClr>
                </a:solidFill>
                <a:latin typeface="Arial" charset="0"/>
              </a:rPr>
              <a:t>low constriction.</a:t>
            </a:r>
            <a:endParaRPr lang="en-US" altLang="en-US" sz="900" dirty="0">
              <a:solidFill>
                <a:schemeClr val="bg1">
                  <a:lumMod val="65000"/>
                </a:schemeClr>
              </a:solidFill>
              <a:latin typeface="Arial" charset="0"/>
            </a:endParaRPr>
          </a:p>
        </p:txBody>
      </p:sp>
      <p:sp>
        <p:nvSpPr>
          <p:cNvPr id="14" name="TextBox 13"/>
          <p:cNvSpPr txBox="1"/>
          <p:nvPr/>
        </p:nvSpPr>
        <p:spPr>
          <a:xfrm>
            <a:off x="743824" y="4524487"/>
            <a:ext cx="4960598" cy="276999"/>
          </a:xfrm>
          <a:prstGeom prst="rect">
            <a:avLst/>
          </a:prstGeom>
          <a:noFill/>
        </p:spPr>
        <p:txBody>
          <a:bodyPr wrap="square" rtlCol="0">
            <a:spAutoFit/>
          </a:bodyPr>
          <a:lstStyle/>
          <a:p>
            <a:r>
              <a:rPr lang="en-US" sz="1200" dirty="0">
                <a:solidFill>
                  <a:srgbClr val="DDE9EC">
                    <a:lumMod val="50000"/>
                  </a:srgbClr>
                </a:solidFill>
              </a:rPr>
              <a:t>This is the same as the previous slide but with relations </a:t>
            </a:r>
            <a:r>
              <a:rPr lang="en-US" sz="1200">
                <a:solidFill>
                  <a:srgbClr val="DDE9EC">
                    <a:lumMod val="50000"/>
                  </a:srgbClr>
                </a:solidFill>
              </a:rPr>
              <a:t>between them.</a:t>
            </a:r>
            <a:endParaRPr lang="en-US" sz="1200" dirty="0">
              <a:solidFill>
                <a:srgbClr val="DDE9EC">
                  <a:lumMod val="50000"/>
                </a:srgbClr>
              </a:solidFill>
            </a:endParaRPr>
          </a:p>
        </p:txBody>
      </p:sp>
    </p:spTree>
    <p:extLst>
      <p:ext uri="{BB962C8B-B14F-4D97-AF65-F5344CB8AC3E}">
        <p14:creationId xmlns:p14="http://schemas.microsoft.com/office/powerpoint/2010/main" val="4111255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Determinants of Venous Return</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6" name="Diagram 5"/>
          <p:cNvGraphicFramePr/>
          <p:nvPr>
            <p:extLst>
              <p:ext uri="{D42A27DB-BD31-4B8C-83A1-F6EECF244321}">
                <p14:modId xmlns:p14="http://schemas.microsoft.com/office/powerpoint/2010/main" val="57744041"/>
              </p:ext>
            </p:extLst>
          </p:nvPr>
        </p:nvGraphicFramePr>
        <p:xfrm>
          <a:off x="797197" y="1101374"/>
          <a:ext cx="8125883" cy="5247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2"/>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725689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4935</Words>
  <Application>Microsoft Office PowerPoint</Application>
  <PresentationFormat>Custom</PresentationFormat>
  <Paragraphs>554</Paragraphs>
  <Slides>35</Slides>
  <Notes>6</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52" baseType="lpstr">
      <vt:lpstr>Malgun Gothic Semilight</vt:lpstr>
      <vt:lpstr>Arabic Typesetting</vt:lpstr>
      <vt:lpstr>Arial</vt:lpstr>
      <vt:lpstr>ArialMT</vt:lpstr>
      <vt:lpstr>Bookman Old Style</vt:lpstr>
      <vt:lpstr>Calibri</vt:lpstr>
      <vt:lpstr>Courier New</vt:lpstr>
      <vt:lpstr>Gill Sans MT</vt:lpstr>
      <vt:lpstr>GillSansMT</vt:lpstr>
      <vt:lpstr>Sylfaen</vt:lpstr>
      <vt:lpstr>Symbol</vt:lpstr>
      <vt:lpstr>Times New Roman</vt:lpstr>
      <vt:lpstr>Wingdings</vt:lpstr>
      <vt:lpstr>Wingdings 3</vt:lpstr>
      <vt:lpstr>Origin</vt:lpstr>
      <vt:lpstr>2_Origin</vt:lpstr>
      <vt:lpstr>Bitmap Image</vt:lpstr>
      <vt:lpstr>Venous Return</vt:lpstr>
      <vt:lpstr>Objectives</vt:lpstr>
      <vt:lpstr>Major Component of Cardiovascular System</vt:lpstr>
      <vt:lpstr>Veins</vt:lpstr>
      <vt:lpstr>Veins Serve as Blood Reservoirs</vt:lpstr>
      <vt:lpstr>Venous Return</vt:lpstr>
      <vt:lpstr>Venous Return</vt:lpstr>
      <vt:lpstr>Venous Return</vt:lpstr>
      <vt:lpstr>Determinants of Venous Return</vt:lpstr>
      <vt:lpstr>Cont.</vt:lpstr>
      <vt:lpstr>Cont.</vt:lpstr>
      <vt:lpstr>Cont. </vt:lpstr>
      <vt:lpstr>Cont.</vt:lpstr>
      <vt:lpstr>PowerPoint Presentation</vt:lpstr>
      <vt:lpstr>Central Venous Pressure (CVP)</vt:lpstr>
      <vt:lpstr>Mean Systemic Filling Pressure Mean Circulatory Pressure; MCP</vt:lpstr>
      <vt:lpstr>Mean Circulatory Pressure; MCP</vt:lpstr>
      <vt:lpstr>Mean Circulatory Pressure (MCP)</vt:lpstr>
      <vt:lpstr>Venous Return Curve (Vascular Function Curve) </vt:lpstr>
      <vt:lpstr>Venous Return Curve</vt:lpstr>
      <vt:lpstr>Vascular Function Curve </vt:lpstr>
      <vt:lpstr>Vascular Function Curve </vt:lpstr>
      <vt:lpstr>Combining Cardiac and Vascular Function Curves</vt:lpstr>
      <vt:lpstr> 1. Effects of Changes in Blood Volume</vt:lpstr>
      <vt:lpstr> 2. Inotropic effects</vt:lpstr>
      <vt:lpstr> 3. Increased Sympathetic Nervous System Tone</vt:lpstr>
      <vt:lpstr>4. Effects of Changes in TPR (Total Peripheral Resistance)</vt:lpstr>
      <vt:lpstr>Combining Cardiac and Vascular Function Curve in Heart Failure  </vt:lpstr>
      <vt:lpstr>Definitions </vt:lpstr>
      <vt:lpstr>Examination (Mostly Important for the Physiology Practical)</vt:lpstr>
      <vt:lpstr>The Level of Venous Pressure (Mostly Important for the Physiology Practical)</vt:lpstr>
      <vt:lpstr>Normal Pattern of the Jugular Venous Pulse</vt:lpstr>
      <vt:lpstr>Abnormalities of Jugular Venous Pulse</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trad</cp:lastModifiedBy>
  <cp:revision>1262</cp:revision>
  <dcterms:created xsi:type="dcterms:W3CDTF">2016-09-07T16:15:34Z</dcterms:created>
  <dcterms:modified xsi:type="dcterms:W3CDTF">2017-04-01T13:14:16Z</dcterms:modified>
</cp:coreProperties>
</file>