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9"/>
  </p:notesMasterIdLst>
  <p:sldIdLst>
    <p:sldId id="422" r:id="rId2"/>
    <p:sldId id="483" r:id="rId3"/>
    <p:sldId id="416" r:id="rId4"/>
    <p:sldId id="479" r:id="rId5"/>
    <p:sldId id="417" r:id="rId6"/>
    <p:sldId id="467" r:id="rId7"/>
    <p:sldId id="468" r:id="rId8"/>
    <p:sldId id="469" r:id="rId9"/>
    <p:sldId id="475" r:id="rId10"/>
    <p:sldId id="418" r:id="rId11"/>
    <p:sldId id="471" r:id="rId12"/>
    <p:sldId id="419" r:id="rId13"/>
    <p:sldId id="420" r:id="rId14"/>
    <p:sldId id="424" r:id="rId15"/>
    <p:sldId id="425" r:id="rId16"/>
    <p:sldId id="426" r:id="rId17"/>
    <p:sldId id="427" r:id="rId18"/>
    <p:sldId id="428" r:id="rId19"/>
    <p:sldId id="430" r:id="rId20"/>
    <p:sldId id="431" r:id="rId21"/>
    <p:sldId id="460" r:id="rId22"/>
    <p:sldId id="434" r:id="rId23"/>
    <p:sldId id="435" r:id="rId24"/>
    <p:sldId id="459" r:id="rId25"/>
    <p:sldId id="461" r:id="rId26"/>
    <p:sldId id="462" r:id="rId27"/>
    <p:sldId id="463" r:id="rId28"/>
    <p:sldId id="464" r:id="rId29"/>
    <p:sldId id="465" r:id="rId30"/>
    <p:sldId id="466" r:id="rId31"/>
    <p:sldId id="436" r:id="rId32"/>
    <p:sldId id="437" r:id="rId33"/>
    <p:sldId id="478" r:id="rId34"/>
    <p:sldId id="484" r:id="rId35"/>
    <p:sldId id="438" r:id="rId36"/>
    <p:sldId id="432" r:id="rId37"/>
    <p:sldId id="433" r:id="rId38"/>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6B9B"/>
    <a:srgbClr val="CC0000"/>
    <a:srgbClr val="FFCCCC"/>
    <a:srgbClr val="E6B6AA"/>
    <a:srgbClr val="F7FFA7"/>
    <a:srgbClr val="FF9999"/>
    <a:srgbClr val="FF3300"/>
    <a:srgbClr val="FF9933"/>
    <a:srgbClr val="B2B2B2"/>
    <a:srgbClr val="D6E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56" autoAdjust="0"/>
    <p:restoredTop sz="94935" autoAdjust="0"/>
  </p:normalViewPr>
  <p:slideViewPr>
    <p:cSldViewPr>
      <p:cViewPr varScale="1">
        <p:scale>
          <a:sx n="95" d="100"/>
          <a:sy n="95" d="100"/>
        </p:scale>
        <p:origin x="160" y="76"/>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9951E3-0FC1-4012-88A4-44070AF55A00}" type="doc">
      <dgm:prSet loTypeId="urn:microsoft.com/office/officeart/2005/8/layout/process1" loCatId="process" qsTypeId="urn:microsoft.com/office/officeart/2005/8/quickstyle/simple3" qsCatId="simple" csTypeId="urn:microsoft.com/office/officeart/2005/8/colors/accent3_1" csCatId="accent3" phldr="1"/>
      <dgm:spPr/>
    </dgm:pt>
    <dgm:pt modelId="{6EE96175-F8F0-43E6-A93A-C1E9DCB0D382}">
      <dgm:prSet phldrT="[نص]" custT="1"/>
      <dgm:spPr/>
      <dgm:t>
        <a:bodyPr/>
        <a:lstStyle/>
        <a:p>
          <a:r>
            <a:rPr lang="en-US" sz="1800" dirty="0">
              <a:solidFill>
                <a:schemeClr val="tx1"/>
              </a:solidFill>
            </a:rPr>
            <a:t>As we know Starling’s Law states that there is an intrinsic relation between EDV &amp; SV </a:t>
          </a:r>
        </a:p>
      </dgm:t>
    </dgm:pt>
    <dgm:pt modelId="{57A0B5CE-7565-4B3B-BA2D-5ED5A676B640}" type="parTrans" cxnId="{F6EB786F-009D-45EB-A735-5F26F6DD4A7A}">
      <dgm:prSet/>
      <dgm:spPr/>
      <dgm:t>
        <a:bodyPr/>
        <a:lstStyle/>
        <a:p>
          <a:endParaRPr lang="en-US"/>
        </a:p>
      </dgm:t>
    </dgm:pt>
    <dgm:pt modelId="{F566BA0A-7E78-446E-B524-E64C4C7260EC}" type="sibTrans" cxnId="{F6EB786F-009D-45EB-A735-5F26F6DD4A7A}">
      <dgm:prSet/>
      <dgm:spPr/>
      <dgm:t>
        <a:bodyPr/>
        <a:lstStyle/>
        <a:p>
          <a:endParaRPr lang="en-US"/>
        </a:p>
      </dgm:t>
    </dgm:pt>
    <dgm:pt modelId="{41E37F29-902A-4E5D-9004-2AA9A43A7631}">
      <dgm:prSet phldrT="[نص]" custT="1"/>
      <dgm:spPr/>
      <dgm:t>
        <a:bodyPr/>
        <a:lstStyle/>
        <a:p>
          <a:r>
            <a:rPr lang="en-US" sz="1800" dirty="0">
              <a:solidFill>
                <a:schemeClr val="tx1"/>
              </a:solidFill>
            </a:rPr>
            <a:t>That relation occurs because larger EDV the more stretched the ventricle is this results in</a:t>
          </a:r>
        </a:p>
      </dgm:t>
    </dgm:pt>
    <dgm:pt modelId="{4CB686D6-C8F6-4A57-A7AA-579F51763768}" type="parTrans" cxnId="{D2E28EB3-CE37-485C-8384-4419F9EFFC94}">
      <dgm:prSet/>
      <dgm:spPr/>
      <dgm:t>
        <a:bodyPr/>
        <a:lstStyle/>
        <a:p>
          <a:endParaRPr lang="en-US"/>
        </a:p>
      </dgm:t>
    </dgm:pt>
    <dgm:pt modelId="{0708938E-54B4-44E7-9410-A93834AEADF6}" type="sibTrans" cxnId="{D2E28EB3-CE37-485C-8384-4419F9EFFC94}">
      <dgm:prSet/>
      <dgm:spPr/>
      <dgm:t>
        <a:bodyPr/>
        <a:lstStyle/>
        <a:p>
          <a:endParaRPr lang="en-US"/>
        </a:p>
      </dgm:t>
    </dgm:pt>
    <dgm:pt modelId="{2D28FF23-0E5A-4B79-A4CC-DC0E9F694846}">
      <dgm:prSet phldrT="[نص]" custT="1"/>
      <dgm:spPr/>
      <dgm:t>
        <a:bodyPr/>
        <a:lstStyle/>
        <a:p>
          <a:r>
            <a:rPr lang="en-US" sz="1600" b="0" dirty="0">
              <a:solidFill>
                <a:schemeClr val="tx1"/>
              </a:solidFill>
            </a:rPr>
            <a:t>More Cross-bridges between myosin and acting because of higher degree of overlap between them</a:t>
          </a:r>
          <a:r>
            <a:rPr lang="en-US" sz="1600" dirty="0">
              <a:solidFill>
                <a:schemeClr val="tx1"/>
              </a:solidFill>
            </a:rPr>
            <a:t>.</a:t>
          </a:r>
        </a:p>
      </dgm:t>
    </dgm:pt>
    <dgm:pt modelId="{350FF330-9AE3-4EC9-B66A-0523060E924D}" type="parTrans" cxnId="{E3207600-5062-4365-9012-1165B419786B}">
      <dgm:prSet/>
      <dgm:spPr/>
      <dgm:t>
        <a:bodyPr/>
        <a:lstStyle/>
        <a:p>
          <a:endParaRPr lang="en-US"/>
        </a:p>
      </dgm:t>
    </dgm:pt>
    <dgm:pt modelId="{5D774FA8-F1A6-40D2-AD7A-B8E379E7DED2}" type="sibTrans" cxnId="{E3207600-5062-4365-9012-1165B419786B}">
      <dgm:prSet/>
      <dgm:spPr/>
      <dgm:t>
        <a:bodyPr/>
        <a:lstStyle/>
        <a:p>
          <a:endParaRPr lang="en-US"/>
        </a:p>
      </dgm:t>
    </dgm:pt>
    <dgm:pt modelId="{592A6FBB-FD96-402A-8CFF-51DE22B7D299}">
      <dgm:prSet custT="1"/>
      <dgm:spPr/>
      <dgm:t>
        <a:bodyPr/>
        <a:lstStyle/>
        <a:p>
          <a:r>
            <a:rPr lang="en-US" sz="1800" dirty="0">
              <a:solidFill>
                <a:srgbClr val="FF0000"/>
              </a:solidFill>
            </a:rPr>
            <a:t>This will result in Greater force of contraction.</a:t>
          </a:r>
        </a:p>
      </dgm:t>
    </dgm:pt>
    <dgm:pt modelId="{5F671E5C-99A4-441D-BB6A-3F2C7091F390}" type="parTrans" cxnId="{94BC76AF-B62E-4BFD-85E7-3F052647297D}">
      <dgm:prSet/>
      <dgm:spPr/>
      <dgm:t>
        <a:bodyPr/>
        <a:lstStyle/>
        <a:p>
          <a:endParaRPr lang="en-US"/>
        </a:p>
      </dgm:t>
    </dgm:pt>
    <dgm:pt modelId="{8D0A6A80-166B-492C-BB49-F40585B65E94}" type="sibTrans" cxnId="{94BC76AF-B62E-4BFD-85E7-3F052647297D}">
      <dgm:prSet/>
      <dgm:spPr/>
      <dgm:t>
        <a:bodyPr/>
        <a:lstStyle/>
        <a:p>
          <a:endParaRPr lang="en-US"/>
        </a:p>
      </dgm:t>
    </dgm:pt>
    <dgm:pt modelId="{9AC1BA50-3015-402D-B11A-1EDBF0A20E5C}" type="pres">
      <dgm:prSet presAssocID="{C69951E3-0FC1-4012-88A4-44070AF55A00}" presName="Name0" presStyleCnt="0">
        <dgm:presLayoutVars>
          <dgm:dir/>
          <dgm:resizeHandles val="exact"/>
        </dgm:presLayoutVars>
      </dgm:prSet>
      <dgm:spPr/>
    </dgm:pt>
    <dgm:pt modelId="{65878CF1-ADF7-4ACD-A73E-8EFDDD4D4BC8}" type="pres">
      <dgm:prSet presAssocID="{6EE96175-F8F0-43E6-A93A-C1E9DCB0D382}" presName="node" presStyleLbl="node1" presStyleIdx="0" presStyleCnt="4">
        <dgm:presLayoutVars>
          <dgm:bulletEnabled val="1"/>
        </dgm:presLayoutVars>
      </dgm:prSet>
      <dgm:spPr/>
    </dgm:pt>
    <dgm:pt modelId="{150082E5-2F22-4075-BE2E-139817395F1C}" type="pres">
      <dgm:prSet presAssocID="{F566BA0A-7E78-446E-B524-E64C4C7260EC}" presName="sibTrans" presStyleLbl="sibTrans2D1" presStyleIdx="0" presStyleCnt="3" custLinFactNeighborX="2959" custLinFactNeighborY="-675"/>
      <dgm:spPr/>
    </dgm:pt>
    <dgm:pt modelId="{241D5573-40CC-4835-8162-E4843C807866}" type="pres">
      <dgm:prSet presAssocID="{F566BA0A-7E78-446E-B524-E64C4C7260EC}" presName="connectorText" presStyleLbl="sibTrans2D1" presStyleIdx="0" presStyleCnt="3"/>
      <dgm:spPr/>
    </dgm:pt>
    <dgm:pt modelId="{DED57432-9BEC-44D6-9109-9C65C251A9D3}" type="pres">
      <dgm:prSet presAssocID="{41E37F29-902A-4E5D-9004-2AA9A43A7631}" presName="node" presStyleLbl="node1" presStyleIdx="1" presStyleCnt="4">
        <dgm:presLayoutVars>
          <dgm:bulletEnabled val="1"/>
        </dgm:presLayoutVars>
      </dgm:prSet>
      <dgm:spPr/>
    </dgm:pt>
    <dgm:pt modelId="{4F72B7FC-7137-4C15-87F7-DF1D4EF3FF22}" type="pres">
      <dgm:prSet presAssocID="{0708938E-54B4-44E7-9410-A93834AEADF6}" presName="sibTrans" presStyleLbl="sibTrans2D1" presStyleIdx="1" presStyleCnt="3"/>
      <dgm:spPr/>
    </dgm:pt>
    <dgm:pt modelId="{4DD7D809-4467-49C9-B9CD-57F7BFC4D81A}" type="pres">
      <dgm:prSet presAssocID="{0708938E-54B4-44E7-9410-A93834AEADF6}" presName="connectorText" presStyleLbl="sibTrans2D1" presStyleIdx="1" presStyleCnt="3"/>
      <dgm:spPr/>
    </dgm:pt>
    <dgm:pt modelId="{A6894283-8323-4C1B-B352-C2EBF9D777F7}" type="pres">
      <dgm:prSet presAssocID="{2D28FF23-0E5A-4B79-A4CC-DC0E9F694846}" presName="node" presStyleLbl="node1" presStyleIdx="2" presStyleCnt="4">
        <dgm:presLayoutVars>
          <dgm:bulletEnabled val="1"/>
        </dgm:presLayoutVars>
      </dgm:prSet>
      <dgm:spPr/>
    </dgm:pt>
    <dgm:pt modelId="{A754C3E7-E5D4-4708-83C6-1048C70402E1}" type="pres">
      <dgm:prSet presAssocID="{5D774FA8-F1A6-40D2-AD7A-B8E379E7DED2}" presName="sibTrans" presStyleLbl="sibTrans2D1" presStyleIdx="2" presStyleCnt="3"/>
      <dgm:spPr/>
    </dgm:pt>
    <dgm:pt modelId="{6008ED4E-6146-4C26-8804-BCF099367A72}" type="pres">
      <dgm:prSet presAssocID="{5D774FA8-F1A6-40D2-AD7A-B8E379E7DED2}" presName="connectorText" presStyleLbl="sibTrans2D1" presStyleIdx="2" presStyleCnt="3"/>
      <dgm:spPr/>
    </dgm:pt>
    <dgm:pt modelId="{FA31DAA9-9D05-47EE-A7DF-6C070A529305}" type="pres">
      <dgm:prSet presAssocID="{592A6FBB-FD96-402A-8CFF-51DE22B7D299}" presName="node" presStyleLbl="node1" presStyleIdx="3" presStyleCnt="4">
        <dgm:presLayoutVars>
          <dgm:bulletEnabled val="1"/>
        </dgm:presLayoutVars>
      </dgm:prSet>
      <dgm:spPr/>
    </dgm:pt>
  </dgm:ptLst>
  <dgm:cxnLst>
    <dgm:cxn modelId="{E3207600-5062-4365-9012-1165B419786B}" srcId="{C69951E3-0FC1-4012-88A4-44070AF55A00}" destId="{2D28FF23-0E5A-4B79-A4CC-DC0E9F694846}" srcOrd="2" destOrd="0" parTransId="{350FF330-9AE3-4EC9-B66A-0523060E924D}" sibTransId="{5D774FA8-F1A6-40D2-AD7A-B8E379E7DED2}"/>
    <dgm:cxn modelId="{5BEAAE0E-B3DA-418C-B49F-27CB5C1B71BE}" type="presOf" srcId="{0708938E-54B4-44E7-9410-A93834AEADF6}" destId="{4F72B7FC-7137-4C15-87F7-DF1D4EF3FF22}" srcOrd="0" destOrd="0" presId="urn:microsoft.com/office/officeart/2005/8/layout/process1"/>
    <dgm:cxn modelId="{09921517-FAF7-4B09-AD39-19E8FCA26BE1}" type="presOf" srcId="{F566BA0A-7E78-446E-B524-E64C4C7260EC}" destId="{241D5573-40CC-4835-8162-E4843C807866}" srcOrd="1" destOrd="0" presId="urn:microsoft.com/office/officeart/2005/8/layout/process1"/>
    <dgm:cxn modelId="{D2EADA29-DEF3-45BD-93CF-FE387B1A6144}" type="presOf" srcId="{6EE96175-F8F0-43E6-A93A-C1E9DCB0D382}" destId="{65878CF1-ADF7-4ACD-A73E-8EFDDD4D4BC8}" srcOrd="0" destOrd="0" presId="urn:microsoft.com/office/officeart/2005/8/layout/process1"/>
    <dgm:cxn modelId="{7368E965-2346-4350-AC82-654898815F8E}" type="presOf" srcId="{5D774FA8-F1A6-40D2-AD7A-B8E379E7DED2}" destId="{6008ED4E-6146-4C26-8804-BCF099367A72}" srcOrd="1" destOrd="0" presId="urn:microsoft.com/office/officeart/2005/8/layout/process1"/>
    <dgm:cxn modelId="{21FD2947-0390-46DF-97AC-F87C610E8989}" type="presOf" srcId="{F566BA0A-7E78-446E-B524-E64C4C7260EC}" destId="{150082E5-2F22-4075-BE2E-139817395F1C}" srcOrd="0" destOrd="0" presId="urn:microsoft.com/office/officeart/2005/8/layout/process1"/>
    <dgm:cxn modelId="{A1747968-D438-4D03-A3F6-DF4CE12AAB40}" type="presOf" srcId="{41E37F29-902A-4E5D-9004-2AA9A43A7631}" destId="{DED57432-9BEC-44D6-9109-9C65C251A9D3}" srcOrd="0" destOrd="0" presId="urn:microsoft.com/office/officeart/2005/8/layout/process1"/>
    <dgm:cxn modelId="{95E6F369-7CAB-48FE-8446-53BD1B66E63E}" type="presOf" srcId="{5D774FA8-F1A6-40D2-AD7A-B8E379E7DED2}" destId="{A754C3E7-E5D4-4708-83C6-1048C70402E1}" srcOrd="0" destOrd="0" presId="urn:microsoft.com/office/officeart/2005/8/layout/process1"/>
    <dgm:cxn modelId="{F6EB786F-009D-45EB-A735-5F26F6DD4A7A}" srcId="{C69951E3-0FC1-4012-88A4-44070AF55A00}" destId="{6EE96175-F8F0-43E6-A93A-C1E9DCB0D382}" srcOrd="0" destOrd="0" parTransId="{57A0B5CE-7565-4B3B-BA2D-5ED5A676B640}" sibTransId="{F566BA0A-7E78-446E-B524-E64C4C7260EC}"/>
    <dgm:cxn modelId="{700EB792-5AC3-435E-9567-89781D747B68}" type="presOf" srcId="{2D28FF23-0E5A-4B79-A4CC-DC0E9F694846}" destId="{A6894283-8323-4C1B-B352-C2EBF9D777F7}" srcOrd="0" destOrd="0" presId="urn:microsoft.com/office/officeart/2005/8/layout/process1"/>
    <dgm:cxn modelId="{25E8B599-7E60-4BD5-9DAD-A43C40724D35}" type="presOf" srcId="{C69951E3-0FC1-4012-88A4-44070AF55A00}" destId="{9AC1BA50-3015-402D-B11A-1EDBF0A20E5C}" srcOrd="0" destOrd="0" presId="urn:microsoft.com/office/officeart/2005/8/layout/process1"/>
    <dgm:cxn modelId="{06FDF79C-177D-4DA2-8B42-5E2D439959C3}" type="presOf" srcId="{0708938E-54B4-44E7-9410-A93834AEADF6}" destId="{4DD7D809-4467-49C9-B9CD-57F7BFC4D81A}" srcOrd="1" destOrd="0" presId="urn:microsoft.com/office/officeart/2005/8/layout/process1"/>
    <dgm:cxn modelId="{94BC76AF-B62E-4BFD-85E7-3F052647297D}" srcId="{C69951E3-0FC1-4012-88A4-44070AF55A00}" destId="{592A6FBB-FD96-402A-8CFF-51DE22B7D299}" srcOrd="3" destOrd="0" parTransId="{5F671E5C-99A4-441D-BB6A-3F2C7091F390}" sibTransId="{8D0A6A80-166B-492C-BB49-F40585B65E94}"/>
    <dgm:cxn modelId="{D2E28EB3-CE37-485C-8384-4419F9EFFC94}" srcId="{C69951E3-0FC1-4012-88A4-44070AF55A00}" destId="{41E37F29-902A-4E5D-9004-2AA9A43A7631}" srcOrd="1" destOrd="0" parTransId="{4CB686D6-C8F6-4A57-A7AA-579F51763768}" sibTransId="{0708938E-54B4-44E7-9410-A93834AEADF6}"/>
    <dgm:cxn modelId="{476F47E3-143C-470B-97E9-D8DCA1B77B47}" type="presOf" srcId="{592A6FBB-FD96-402A-8CFF-51DE22B7D299}" destId="{FA31DAA9-9D05-47EE-A7DF-6C070A529305}" srcOrd="0" destOrd="0" presId="urn:microsoft.com/office/officeart/2005/8/layout/process1"/>
    <dgm:cxn modelId="{30457CDB-4FC1-46FB-A60A-B869546B3831}" type="presParOf" srcId="{9AC1BA50-3015-402D-B11A-1EDBF0A20E5C}" destId="{65878CF1-ADF7-4ACD-A73E-8EFDDD4D4BC8}" srcOrd="0" destOrd="0" presId="urn:microsoft.com/office/officeart/2005/8/layout/process1"/>
    <dgm:cxn modelId="{C47B7A95-7FDA-40A1-8113-55C06B3191E3}" type="presParOf" srcId="{9AC1BA50-3015-402D-B11A-1EDBF0A20E5C}" destId="{150082E5-2F22-4075-BE2E-139817395F1C}" srcOrd="1" destOrd="0" presId="urn:microsoft.com/office/officeart/2005/8/layout/process1"/>
    <dgm:cxn modelId="{7109BC67-EAEF-4383-B30E-8E69E3825A25}" type="presParOf" srcId="{150082E5-2F22-4075-BE2E-139817395F1C}" destId="{241D5573-40CC-4835-8162-E4843C807866}" srcOrd="0" destOrd="0" presId="urn:microsoft.com/office/officeart/2005/8/layout/process1"/>
    <dgm:cxn modelId="{8D884C04-5BB1-4237-978C-AC5C8836A1DB}" type="presParOf" srcId="{9AC1BA50-3015-402D-B11A-1EDBF0A20E5C}" destId="{DED57432-9BEC-44D6-9109-9C65C251A9D3}" srcOrd="2" destOrd="0" presId="urn:microsoft.com/office/officeart/2005/8/layout/process1"/>
    <dgm:cxn modelId="{CE603A12-0528-4799-9B7E-074E3338324E}" type="presParOf" srcId="{9AC1BA50-3015-402D-B11A-1EDBF0A20E5C}" destId="{4F72B7FC-7137-4C15-87F7-DF1D4EF3FF22}" srcOrd="3" destOrd="0" presId="urn:microsoft.com/office/officeart/2005/8/layout/process1"/>
    <dgm:cxn modelId="{E3BC4076-D95E-4CEC-B806-EA45DACDE20E}" type="presParOf" srcId="{4F72B7FC-7137-4C15-87F7-DF1D4EF3FF22}" destId="{4DD7D809-4467-49C9-B9CD-57F7BFC4D81A}" srcOrd="0" destOrd="0" presId="urn:microsoft.com/office/officeart/2005/8/layout/process1"/>
    <dgm:cxn modelId="{DF90A19A-9914-4D8A-8B94-63B9BE15BFF8}" type="presParOf" srcId="{9AC1BA50-3015-402D-B11A-1EDBF0A20E5C}" destId="{A6894283-8323-4C1B-B352-C2EBF9D777F7}" srcOrd="4" destOrd="0" presId="urn:microsoft.com/office/officeart/2005/8/layout/process1"/>
    <dgm:cxn modelId="{3FF7B945-7EF6-4C27-9C72-49EC0593A019}" type="presParOf" srcId="{9AC1BA50-3015-402D-B11A-1EDBF0A20E5C}" destId="{A754C3E7-E5D4-4708-83C6-1048C70402E1}" srcOrd="5" destOrd="0" presId="urn:microsoft.com/office/officeart/2005/8/layout/process1"/>
    <dgm:cxn modelId="{7E48C77C-7860-484F-9A1A-9B65AEFB06E3}" type="presParOf" srcId="{A754C3E7-E5D4-4708-83C6-1048C70402E1}" destId="{6008ED4E-6146-4C26-8804-BCF099367A72}" srcOrd="0" destOrd="0" presId="urn:microsoft.com/office/officeart/2005/8/layout/process1"/>
    <dgm:cxn modelId="{E202FCB2-2D72-4D79-B311-4F008A1BAA05}" type="presParOf" srcId="{9AC1BA50-3015-402D-B11A-1EDBF0A20E5C}" destId="{FA31DAA9-9D05-47EE-A7DF-6C070A529305}"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FE8A84-22D7-4AE3-A5A8-A93E6FB8E824}"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4884E44F-8CA7-42B3-AC90-74F4304CFBA9}">
      <dgm:prSet phldrT="[Text]" custT="1"/>
      <dgm:spPr/>
      <dgm:t>
        <a:bodyPr/>
        <a:lstStyle/>
        <a:p>
          <a:r>
            <a:rPr lang="en-US" sz="2000" dirty="0">
              <a:solidFill>
                <a:schemeClr val="tx1"/>
              </a:solidFill>
            </a:rPr>
            <a:t>1-Reduction of cardiac workload, including both preload and afterload</a:t>
          </a:r>
        </a:p>
      </dgm:t>
    </dgm:pt>
    <dgm:pt modelId="{FA23EC6A-3579-4272-9CD0-7B85E27004CE}" type="parTrans" cxnId="{D85DF517-AD57-4C83-A1ED-30C9CD23FE4F}">
      <dgm:prSet/>
      <dgm:spPr/>
      <dgm:t>
        <a:bodyPr/>
        <a:lstStyle/>
        <a:p>
          <a:endParaRPr lang="en-US"/>
        </a:p>
      </dgm:t>
    </dgm:pt>
    <dgm:pt modelId="{3D085ADD-5BF3-4301-A46F-A1FD7C4A595D}" type="sibTrans" cxnId="{D85DF517-AD57-4C83-A1ED-30C9CD23FE4F}">
      <dgm:prSet/>
      <dgm:spPr/>
      <dgm:t>
        <a:bodyPr/>
        <a:lstStyle/>
        <a:p>
          <a:endParaRPr lang="en-US"/>
        </a:p>
      </dgm:t>
    </dgm:pt>
    <dgm:pt modelId="{3D941E00-05E0-4528-9999-9A8FFCB6DAF2}">
      <dgm:prSet phldrT="[Text]" custT="1"/>
      <dgm:spPr/>
      <dgm:t>
        <a:bodyPr/>
        <a:lstStyle/>
        <a:p>
          <a:r>
            <a:rPr lang="en-US" sz="2400" dirty="0">
              <a:solidFill>
                <a:schemeClr val="tx1"/>
              </a:solidFill>
            </a:rPr>
            <a:t>2-Control of excessive retention of salt and water</a:t>
          </a:r>
        </a:p>
      </dgm:t>
    </dgm:pt>
    <dgm:pt modelId="{1DEF0D1B-9E04-480D-A4C3-2D0ADC6C232B}" type="parTrans" cxnId="{2745EF89-296F-47AA-9197-CB8E04E185FF}">
      <dgm:prSet/>
      <dgm:spPr/>
      <dgm:t>
        <a:bodyPr/>
        <a:lstStyle/>
        <a:p>
          <a:endParaRPr lang="en-US"/>
        </a:p>
      </dgm:t>
    </dgm:pt>
    <dgm:pt modelId="{3CDCABF5-F713-4DE3-BA45-A90B6B45B326}" type="sibTrans" cxnId="{2745EF89-296F-47AA-9197-CB8E04E185FF}">
      <dgm:prSet/>
      <dgm:spPr/>
      <dgm:t>
        <a:bodyPr/>
        <a:lstStyle/>
        <a:p>
          <a:endParaRPr lang="en-US"/>
        </a:p>
      </dgm:t>
    </dgm:pt>
    <dgm:pt modelId="{BB4B7332-C71B-4895-884A-244713CE4F63}">
      <dgm:prSet phldrT="[Text]" custT="1"/>
      <dgm:spPr/>
      <dgm:t>
        <a:bodyPr/>
        <a:lstStyle/>
        <a:p>
          <a:r>
            <a:rPr lang="en-US" sz="2400" dirty="0">
              <a:solidFill>
                <a:schemeClr val="tx1"/>
              </a:solidFill>
            </a:rPr>
            <a:t>3-Enhancement of myocardial contractility.</a:t>
          </a:r>
        </a:p>
      </dgm:t>
    </dgm:pt>
    <dgm:pt modelId="{3813F023-42D4-4455-9EB2-D773EF4D4562}" type="parTrans" cxnId="{8F32E51D-8E17-442B-A306-987E9A174FE0}">
      <dgm:prSet/>
      <dgm:spPr/>
      <dgm:t>
        <a:bodyPr/>
        <a:lstStyle/>
        <a:p>
          <a:endParaRPr lang="en-US"/>
        </a:p>
      </dgm:t>
    </dgm:pt>
    <dgm:pt modelId="{8E2C5447-385E-4608-BC4D-ED1FA4CE7538}" type="sibTrans" cxnId="{8F32E51D-8E17-442B-A306-987E9A174FE0}">
      <dgm:prSet/>
      <dgm:spPr/>
      <dgm:t>
        <a:bodyPr/>
        <a:lstStyle/>
        <a:p>
          <a:endParaRPr lang="en-US"/>
        </a:p>
      </dgm:t>
    </dgm:pt>
    <dgm:pt modelId="{D7619F51-C4AC-4A4A-8518-DF172A6F1955}" type="pres">
      <dgm:prSet presAssocID="{F3FE8A84-22D7-4AE3-A5A8-A93E6FB8E824}" presName="linear" presStyleCnt="0">
        <dgm:presLayoutVars>
          <dgm:dir/>
          <dgm:animLvl val="lvl"/>
          <dgm:resizeHandles val="exact"/>
        </dgm:presLayoutVars>
      </dgm:prSet>
      <dgm:spPr/>
    </dgm:pt>
    <dgm:pt modelId="{11C83D0F-59EC-4346-B745-1AE650613FB3}" type="pres">
      <dgm:prSet presAssocID="{4884E44F-8CA7-42B3-AC90-74F4304CFBA9}" presName="parentLin" presStyleCnt="0"/>
      <dgm:spPr/>
    </dgm:pt>
    <dgm:pt modelId="{D6C7E436-694E-4212-8503-447185E6E59D}" type="pres">
      <dgm:prSet presAssocID="{4884E44F-8CA7-42B3-AC90-74F4304CFBA9}" presName="parentLeftMargin" presStyleLbl="node1" presStyleIdx="0" presStyleCnt="3"/>
      <dgm:spPr/>
    </dgm:pt>
    <dgm:pt modelId="{8788D618-76CC-43E0-87D4-A833879B8A1E}" type="pres">
      <dgm:prSet presAssocID="{4884E44F-8CA7-42B3-AC90-74F4304CFBA9}" presName="parentText" presStyleLbl="node1" presStyleIdx="0" presStyleCnt="3" custScaleX="109866">
        <dgm:presLayoutVars>
          <dgm:chMax val="0"/>
          <dgm:bulletEnabled val="1"/>
        </dgm:presLayoutVars>
      </dgm:prSet>
      <dgm:spPr/>
    </dgm:pt>
    <dgm:pt modelId="{EA762439-3034-4C4E-BA8C-B05FFA73DEF8}" type="pres">
      <dgm:prSet presAssocID="{4884E44F-8CA7-42B3-AC90-74F4304CFBA9}" presName="negativeSpace" presStyleCnt="0"/>
      <dgm:spPr/>
    </dgm:pt>
    <dgm:pt modelId="{FCA419C0-28A0-45DE-94A4-0509EAF9B01E}" type="pres">
      <dgm:prSet presAssocID="{4884E44F-8CA7-42B3-AC90-74F4304CFBA9}" presName="childText" presStyleLbl="conFgAcc1" presStyleIdx="0" presStyleCnt="3">
        <dgm:presLayoutVars>
          <dgm:bulletEnabled val="1"/>
        </dgm:presLayoutVars>
      </dgm:prSet>
      <dgm:spPr/>
    </dgm:pt>
    <dgm:pt modelId="{A518A44B-5D1E-43BE-B4B5-7C486BB7249D}" type="pres">
      <dgm:prSet presAssocID="{3D085ADD-5BF3-4301-A46F-A1FD7C4A595D}" presName="spaceBetweenRectangles" presStyleCnt="0"/>
      <dgm:spPr/>
    </dgm:pt>
    <dgm:pt modelId="{3C32C10C-E05A-42D1-9452-DDD700E91B82}" type="pres">
      <dgm:prSet presAssocID="{3D941E00-05E0-4528-9999-9A8FFCB6DAF2}" presName="parentLin" presStyleCnt="0"/>
      <dgm:spPr/>
    </dgm:pt>
    <dgm:pt modelId="{028201EF-48C0-4228-8DF7-3E241A155E2E}" type="pres">
      <dgm:prSet presAssocID="{3D941E00-05E0-4528-9999-9A8FFCB6DAF2}" presName="parentLeftMargin" presStyleLbl="node1" presStyleIdx="0" presStyleCnt="3"/>
      <dgm:spPr/>
    </dgm:pt>
    <dgm:pt modelId="{F2FFC13C-77C5-4E6E-B155-DF130A35D878}" type="pres">
      <dgm:prSet presAssocID="{3D941E00-05E0-4528-9999-9A8FFCB6DAF2}" presName="parentText" presStyleLbl="node1" presStyleIdx="1" presStyleCnt="3" custScaleX="109866">
        <dgm:presLayoutVars>
          <dgm:chMax val="0"/>
          <dgm:bulletEnabled val="1"/>
        </dgm:presLayoutVars>
      </dgm:prSet>
      <dgm:spPr/>
    </dgm:pt>
    <dgm:pt modelId="{00310809-184D-4492-ACE0-22DD0A345E40}" type="pres">
      <dgm:prSet presAssocID="{3D941E00-05E0-4528-9999-9A8FFCB6DAF2}" presName="negativeSpace" presStyleCnt="0"/>
      <dgm:spPr/>
    </dgm:pt>
    <dgm:pt modelId="{3AA6A129-1B99-42BF-BA00-BE7085CD121E}" type="pres">
      <dgm:prSet presAssocID="{3D941E00-05E0-4528-9999-9A8FFCB6DAF2}" presName="childText" presStyleLbl="conFgAcc1" presStyleIdx="1" presStyleCnt="3">
        <dgm:presLayoutVars>
          <dgm:bulletEnabled val="1"/>
        </dgm:presLayoutVars>
      </dgm:prSet>
      <dgm:spPr/>
    </dgm:pt>
    <dgm:pt modelId="{E407B4DF-9351-4F0E-8863-29124FB9D206}" type="pres">
      <dgm:prSet presAssocID="{3CDCABF5-F713-4DE3-BA45-A90B6B45B326}" presName="spaceBetweenRectangles" presStyleCnt="0"/>
      <dgm:spPr/>
    </dgm:pt>
    <dgm:pt modelId="{7F5E7F5C-7DFB-4AAA-9A29-F3CB93A260B0}" type="pres">
      <dgm:prSet presAssocID="{BB4B7332-C71B-4895-884A-244713CE4F63}" presName="parentLin" presStyleCnt="0"/>
      <dgm:spPr/>
    </dgm:pt>
    <dgm:pt modelId="{07770820-1111-407F-9ECA-86885C0C4B36}" type="pres">
      <dgm:prSet presAssocID="{BB4B7332-C71B-4895-884A-244713CE4F63}" presName="parentLeftMargin" presStyleLbl="node1" presStyleIdx="1" presStyleCnt="3"/>
      <dgm:spPr/>
    </dgm:pt>
    <dgm:pt modelId="{C3F8DF5B-8E3C-4288-8C87-BC690D1D4616}" type="pres">
      <dgm:prSet presAssocID="{BB4B7332-C71B-4895-884A-244713CE4F63}" presName="parentText" presStyleLbl="node1" presStyleIdx="2" presStyleCnt="3" custScaleX="110689">
        <dgm:presLayoutVars>
          <dgm:chMax val="0"/>
          <dgm:bulletEnabled val="1"/>
        </dgm:presLayoutVars>
      </dgm:prSet>
      <dgm:spPr/>
    </dgm:pt>
    <dgm:pt modelId="{06F3612C-B952-4A83-A40F-C49A3D9D3EB4}" type="pres">
      <dgm:prSet presAssocID="{BB4B7332-C71B-4895-884A-244713CE4F63}" presName="negativeSpace" presStyleCnt="0"/>
      <dgm:spPr/>
    </dgm:pt>
    <dgm:pt modelId="{AEC453D7-2F81-443E-8739-9AB42F867519}" type="pres">
      <dgm:prSet presAssocID="{BB4B7332-C71B-4895-884A-244713CE4F63}" presName="childText" presStyleLbl="conFgAcc1" presStyleIdx="2" presStyleCnt="3">
        <dgm:presLayoutVars>
          <dgm:bulletEnabled val="1"/>
        </dgm:presLayoutVars>
      </dgm:prSet>
      <dgm:spPr/>
    </dgm:pt>
  </dgm:ptLst>
  <dgm:cxnLst>
    <dgm:cxn modelId="{D85DF517-AD57-4C83-A1ED-30C9CD23FE4F}" srcId="{F3FE8A84-22D7-4AE3-A5A8-A93E6FB8E824}" destId="{4884E44F-8CA7-42B3-AC90-74F4304CFBA9}" srcOrd="0" destOrd="0" parTransId="{FA23EC6A-3579-4272-9CD0-7B85E27004CE}" sibTransId="{3D085ADD-5BF3-4301-A46F-A1FD7C4A595D}"/>
    <dgm:cxn modelId="{4B1F951B-8851-44C0-82F0-C842E891EEA4}" type="presOf" srcId="{4884E44F-8CA7-42B3-AC90-74F4304CFBA9}" destId="{D6C7E436-694E-4212-8503-447185E6E59D}" srcOrd="0" destOrd="0" presId="urn:microsoft.com/office/officeart/2005/8/layout/list1"/>
    <dgm:cxn modelId="{8F32E51D-8E17-442B-A306-987E9A174FE0}" srcId="{F3FE8A84-22D7-4AE3-A5A8-A93E6FB8E824}" destId="{BB4B7332-C71B-4895-884A-244713CE4F63}" srcOrd="2" destOrd="0" parTransId="{3813F023-42D4-4455-9EB2-D773EF4D4562}" sibTransId="{8E2C5447-385E-4608-BC4D-ED1FA4CE7538}"/>
    <dgm:cxn modelId="{AE54E747-38C9-49BC-AF9A-2CAD3CBDCCE1}" type="presOf" srcId="{BB4B7332-C71B-4895-884A-244713CE4F63}" destId="{07770820-1111-407F-9ECA-86885C0C4B36}" srcOrd="0" destOrd="0" presId="urn:microsoft.com/office/officeart/2005/8/layout/list1"/>
    <dgm:cxn modelId="{BF911E48-BF0F-4092-86A6-3AD39BCA83FC}" type="presOf" srcId="{3D941E00-05E0-4528-9999-9A8FFCB6DAF2}" destId="{F2FFC13C-77C5-4E6E-B155-DF130A35D878}" srcOrd="1" destOrd="0" presId="urn:microsoft.com/office/officeart/2005/8/layout/list1"/>
    <dgm:cxn modelId="{2745EF89-296F-47AA-9197-CB8E04E185FF}" srcId="{F3FE8A84-22D7-4AE3-A5A8-A93E6FB8E824}" destId="{3D941E00-05E0-4528-9999-9A8FFCB6DAF2}" srcOrd="1" destOrd="0" parTransId="{1DEF0D1B-9E04-480D-A4C3-2D0ADC6C232B}" sibTransId="{3CDCABF5-F713-4DE3-BA45-A90B6B45B326}"/>
    <dgm:cxn modelId="{1FC70195-77D0-45CD-A429-4670EE9B0B50}" type="presOf" srcId="{3D941E00-05E0-4528-9999-9A8FFCB6DAF2}" destId="{028201EF-48C0-4228-8DF7-3E241A155E2E}" srcOrd="0" destOrd="0" presId="urn:microsoft.com/office/officeart/2005/8/layout/list1"/>
    <dgm:cxn modelId="{9F5D27C2-B057-4A9D-8C89-BB90DF6B0D5D}" type="presOf" srcId="{BB4B7332-C71B-4895-884A-244713CE4F63}" destId="{C3F8DF5B-8E3C-4288-8C87-BC690D1D4616}" srcOrd="1" destOrd="0" presId="urn:microsoft.com/office/officeart/2005/8/layout/list1"/>
    <dgm:cxn modelId="{4A55FFFE-354D-43C8-B8D2-EE16F4A68C30}" type="presOf" srcId="{F3FE8A84-22D7-4AE3-A5A8-A93E6FB8E824}" destId="{D7619F51-C4AC-4A4A-8518-DF172A6F1955}" srcOrd="0" destOrd="0" presId="urn:microsoft.com/office/officeart/2005/8/layout/list1"/>
    <dgm:cxn modelId="{2B5E1AFF-3E6C-43C6-8021-469708F39FD3}" type="presOf" srcId="{4884E44F-8CA7-42B3-AC90-74F4304CFBA9}" destId="{8788D618-76CC-43E0-87D4-A833879B8A1E}" srcOrd="1" destOrd="0" presId="urn:microsoft.com/office/officeart/2005/8/layout/list1"/>
    <dgm:cxn modelId="{2FE079EF-1D78-4165-99AC-F5C8C7E5922C}" type="presParOf" srcId="{D7619F51-C4AC-4A4A-8518-DF172A6F1955}" destId="{11C83D0F-59EC-4346-B745-1AE650613FB3}" srcOrd="0" destOrd="0" presId="urn:microsoft.com/office/officeart/2005/8/layout/list1"/>
    <dgm:cxn modelId="{0DAE801F-1485-4EF3-9CAB-3148FEEE8DFB}" type="presParOf" srcId="{11C83D0F-59EC-4346-B745-1AE650613FB3}" destId="{D6C7E436-694E-4212-8503-447185E6E59D}" srcOrd="0" destOrd="0" presId="urn:microsoft.com/office/officeart/2005/8/layout/list1"/>
    <dgm:cxn modelId="{52FB162E-135E-4A65-90AE-B8B9DE4FB9DE}" type="presParOf" srcId="{11C83D0F-59EC-4346-B745-1AE650613FB3}" destId="{8788D618-76CC-43E0-87D4-A833879B8A1E}" srcOrd="1" destOrd="0" presId="urn:microsoft.com/office/officeart/2005/8/layout/list1"/>
    <dgm:cxn modelId="{D5F16BA6-F804-43FE-B7D7-11475090916B}" type="presParOf" srcId="{D7619F51-C4AC-4A4A-8518-DF172A6F1955}" destId="{EA762439-3034-4C4E-BA8C-B05FFA73DEF8}" srcOrd="1" destOrd="0" presId="urn:microsoft.com/office/officeart/2005/8/layout/list1"/>
    <dgm:cxn modelId="{086DF64F-0EE5-4FE9-8D5F-BA7C23D541D4}" type="presParOf" srcId="{D7619F51-C4AC-4A4A-8518-DF172A6F1955}" destId="{FCA419C0-28A0-45DE-94A4-0509EAF9B01E}" srcOrd="2" destOrd="0" presId="urn:microsoft.com/office/officeart/2005/8/layout/list1"/>
    <dgm:cxn modelId="{3768F1D5-10DC-409A-8285-325544B9B8EC}" type="presParOf" srcId="{D7619F51-C4AC-4A4A-8518-DF172A6F1955}" destId="{A518A44B-5D1E-43BE-B4B5-7C486BB7249D}" srcOrd="3" destOrd="0" presId="urn:microsoft.com/office/officeart/2005/8/layout/list1"/>
    <dgm:cxn modelId="{905CD76D-4F21-4859-935F-684356F6B00E}" type="presParOf" srcId="{D7619F51-C4AC-4A4A-8518-DF172A6F1955}" destId="{3C32C10C-E05A-42D1-9452-DDD700E91B82}" srcOrd="4" destOrd="0" presId="urn:microsoft.com/office/officeart/2005/8/layout/list1"/>
    <dgm:cxn modelId="{F0882D1D-F148-4008-8BDE-984FE10AEFDF}" type="presParOf" srcId="{3C32C10C-E05A-42D1-9452-DDD700E91B82}" destId="{028201EF-48C0-4228-8DF7-3E241A155E2E}" srcOrd="0" destOrd="0" presId="urn:microsoft.com/office/officeart/2005/8/layout/list1"/>
    <dgm:cxn modelId="{9E0C2077-D6B4-4360-BEE9-C73D217F5707}" type="presParOf" srcId="{3C32C10C-E05A-42D1-9452-DDD700E91B82}" destId="{F2FFC13C-77C5-4E6E-B155-DF130A35D878}" srcOrd="1" destOrd="0" presId="urn:microsoft.com/office/officeart/2005/8/layout/list1"/>
    <dgm:cxn modelId="{81BA6DFF-29D7-40A9-824B-28A5369BD756}" type="presParOf" srcId="{D7619F51-C4AC-4A4A-8518-DF172A6F1955}" destId="{00310809-184D-4492-ACE0-22DD0A345E40}" srcOrd="5" destOrd="0" presId="urn:microsoft.com/office/officeart/2005/8/layout/list1"/>
    <dgm:cxn modelId="{EE8C5761-C3C1-4986-B30F-E789A7947C87}" type="presParOf" srcId="{D7619F51-C4AC-4A4A-8518-DF172A6F1955}" destId="{3AA6A129-1B99-42BF-BA00-BE7085CD121E}" srcOrd="6" destOrd="0" presId="urn:microsoft.com/office/officeart/2005/8/layout/list1"/>
    <dgm:cxn modelId="{18ABA28A-4A99-473F-A281-56F2E567C5BB}" type="presParOf" srcId="{D7619F51-C4AC-4A4A-8518-DF172A6F1955}" destId="{E407B4DF-9351-4F0E-8863-29124FB9D206}" srcOrd="7" destOrd="0" presId="urn:microsoft.com/office/officeart/2005/8/layout/list1"/>
    <dgm:cxn modelId="{7AF58FC6-70E1-4276-85D6-0805648F9BCE}" type="presParOf" srcId="{D7619F51-C4AC-4A4A-8518-DF172A6F1955}" destId="{7F5E7F5C-7DFB-4AAA-9A29-F3CB93A260B0}" srcOrd="8" destOrd="0" presId="urn:microsoft.com/office/officeart/2005/8/layout/list1"/>
    <dgm:cxn modelId="{0E94FDD0-07E3-493E-B3B6-5656A4FACBF4}" type="presParOf" srcId="{7F5E7F5C-7DFB-4AAA-9A29-F3CB93A260B0}" destId="{07770820-1111-407F-9ECA-86885C0C4B36}" srcOrd="0" destOrd="0" presId="urn:microsoft.com/office/officeart/2005/8/layout/list1"/>
    <dgm:cxn modelId="{DF5D287A-5637-4858-8576-3388BCEA7773}" type="presParOf" srcId="{7F5E7F5C-7DFB-4AAA-9A29-F3CB93A260B0}" destId="{C3F8DF5B-8E3C-4288-8C87-BC690D1D4616}" srcOrd="1" destOrd="0" presId="urn:microsoft.com/office/officeart/2005/8/layout/list1"/>
    <dgm:cxn modelId="{814503C7-3247-4738-9EFC-AB4699D237B4}" type="presParOf" srcId="{D7619F51-C4AC-4A4A-8518-DF172A6F1955}" destId="{06F3612C-B952-4A83-A40F-C49A3D9D3EB4}" srcOrd="9" destOrd="0" presId="urn:microsoft.com/office/officeart/2005/8/layout/list1"/>
    <dgm:cxn modelId="{BEB6B7AD-D5A0-48D5-A751-B0C5C8F5167D}" type="presParOf" srcId="{D7619F51-C4AC-4A4A-8518-DF172A6F1955}" destId="{AEC453D7-2F81-443E-8739-9AB42F86751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2D8ABC-4554-4828-8156-BDA6AD5A5FD2}" type="doc">
      <dgm:prSet loTypeId="urn:microsoft.com/office/officeart/2005/8/layout/hList7" loCatId="process" qsTypeId="urn:microsoft.com/office/officeart/2005/8/quickstyle/simple2" qsCatId="simple" csTypeId="urn:microsoft.com/office/officeart/2005/8/colors/accent2_5" csCatId="accent2" phldr="1"/>
      <dgm:spPr/>
    </dgm:pt>
    <dgm:pt modelId="{EFAF29AA-5A80-4D47-9189-60E55B3C3380}">
      <dgm:prSet phldrT="[نص]" custT="1"/>
      <dgm:spPr/>
      <dgm:t>
        <a:bodyPr/>
        <a:lstStyle/>
        <a:p>
          <a:endParaRPr lang="en-US" altLang="en-US" sz="2000" b="1" i="0" dirty="0">
            <a:latin typeface="+mn-lt"/>
          </a:endParaRPr>
        </a:p>
        <a:p>
          <a:endParaRPr lang="en-US" altLang="en-US" sz="2000" b="1" i="0" dirty="0">
            <a:latin typeface="+mn-lt"/>
          </a:endParaRPr>
        </a:p>
        <a:p>
          <a:r>
            <a:rPr lang="en-US" altLang="en-US" sz="2000" b="0" i="0" dirty="0">
              <a:latin typeface="+mn-lt"/>
            </a:rPr>
            <a:t>In the ventricles, increases in ventricular preload increase both end-diastolic volume and stroke volume almost equally.</a:t>
          </a:r>
          <a:endParaRPr lang="en-US" sz="2000" b="0" dirty="0">
            <a:latin typeface="+mn-lt"/>
          </a:endParaRPr>
        </a:p>
      </dgm:t>
    </dgm:pt>
    <dgm:pt modelId="{6A127FE9-F49B-4DF7-A7D4-B40FBD01E4AA}" type="parTrans" cxnId="{EC648517-DC46-4F6A-AAC2-284275D73353}">
      <dgm:prSet/>
      <dgm:spPr/>
      <dgm:t>
        <a:bodyPr/>
        <a:lstStyle/>
        <a:p>
          <a:endParaRPr lang="en-US"/>
        </a:p>
      </dgm:t>
    </dgm:pt>
    <dgm:pt modelId="{D2807415-B004-4855-9C1E-CC0D4E9B4515}" type="sibTrans" cxnId="{EC648517-DC46-4F6A-AAC2-284275D73353}">
      <dgm:prSet/>
      <dgm:spPr/>
      <dgm:t>
        <a:bodyPr/>
        <a:lstStyle/>
        <a:p>
          <a:endParaRPr lang="en-US"/>
        </a:p>
      </dgm:t>
    </dgm:pt>
    <dgm:pt modelId="{98DBD7C9-5694-4250-BDD6-32533527E65C}" type="pres">
      <dgm:prSet presAssocID="{C02D8ABC-4554-4828-8156-BDA6AD5A5FD2}" presName="Name0" presStyleCnt="0">
        <dgm:presLayoutVars>
          <dgm:dir/>
          <dgm:resizeHandles val="exact"/>
        </dgm:presLayoutVars>
      </dgm:prSet>
      <dgm:spPr/>
    </dgm:pt>
    <dgm:pt modelId="{C8D8E671-5515-4D52-B345-6E49D54AC4DB}" type="pres">
      <dgm:prSet presAssocID="{C02D8ABC-4554-4828-8156-BDA6AD5A5FD2}" presName="fgShape" presStyleLbl="fgShp" presStyleIdx="0" presStyleCnt="1" custLinFactNeighborX="191" custLinFactNeighborY="20423"/>
      <dgm:spPr/>
    </dgm:pt>
    <dgm:pt modelId="{418AEC26-A0AC-4F94-9630-2B4C8908D36B}" type="pres">
      <dgm:prSet presAssocID="{C02D8ABC-4554-4828-8156-BDA6AD5A5FD2}" presName="linComp" presStyleCnt="0"/>
      <dgm:spPr/>
    </dgm:pt>
    <dgm:pt modelId="{6295F59F-6459-4D67-AEEF-D2F6095CD03A}" type="pres">
      <dgm:prSet presAssocID="{EFAF29AA-5A80-4D47-9189-60E55B3C3380}" presName="compNode" presStyleCnt="0"/>
      <dgm:spPr/>
    </dgm:pt>
    <dgm:pt modelId="{07EAFBF3-E1A0-48BF-95AF-CA1C816FBB29}" type="pres">
      <dgm:prSet presAssocID="{EFAF29AA-5A80-4D47-9189-60E55B3C3380}" presName="bkgdShape" presStyleLbl="node1" presStyleIdx="0" presStyleCnt="1" custLinFactNeighborX="-54146" custLinFactNeighborY="-2129"/>
      <dgm:spPr/>
    </dgm:pt>
    <dgm:pt modelId="{248B99EA-7D70-4FEE-B88A-90569FC1896C}" type="pres">
      <dgm:prSet presAssocID="{EFAF29AA-5A80-4D47-9189-60E55B3C3380}" presName="nodeTx" presStyleLbl="node1" presStyleIdx="0" presStyleCnt="1">
        <dgm:presLayoutVars>
          <dgm:bulletEnabled val="1"/>
        </dgm:presLayoutVars>
      </dgm:prSet>
      <dgm:spPr/>
    </dgm:pt>
    <dgm:pt modelId="{1782E5F2-A3B8-4FE8-B1F5-69ACAC284855}" type="pres">
      <dgm:prSet presAssocID="{EFAF29AA-5A80-4D47-9189-60E55B3C3380}" presName="invisiNode" presStyleLbl="node1" presStyleIdx="0" presStyleCnt="1"/>
      <dgm:spPr/>
    </dgm:pt>
    <dgm:pt modelId="{9731B660-D02B-45D3-9A99-D1353269AC24}" type="pres">
      <dgm:prSet presAssocID="{EFAF29AA-5A80-4D47-9189-60E55B3C3380}" presName="imagNode" presStyleLbl="fgImgPlace1" presStyleIdx="0" presStyleCnt="1" custScaleX="215639" custScaleY="131661" custLinFactNeighborY="13648"/>
      <dgm:spPr>
        <a:prstGeom prst="rect">
          <a:avLst/>
        </a:prstGeom>
        <a:blipFill rotWithShape="1">
          <a:blip xmlns:r="http://schemas.openxmlformats.org/officeDocument/2006/relationships" r:embed="rId1"/>
          <a:stretch>
            <a:fillRect/>
          </a:stretch>
        </a:blipFill>
      </dgm:spPr>
    </dgm:pt>
  </dgm:ptLst>
  <dgm:cxnLst>
    <dgm:cxn modelId="{EC648517-DC46-4F6A-AAC2-284275D73353}" srcId="{C02D8ABC-4554-4828-8156-BDA6AD5A5FD2}" destId="{EFAF29AA-5A80-4D47-9189-60E55B3C3380}" srcOrd="0" destOrd="0" parTransId="{6A127FE9-F49B-4DF7-A7D4-B40FBD01E4AA}" sibTransId="{D2807415-B004-4855-9C1E-CC0D4E9B4515}"/>
    <dgm:cxn modelId="{4A62BD4D-9AF7-4C4B-B109-2434E86F4652}" type="presOf" srcId="{EFAF29AA-5A80-4D47-9189-60E55B3C3380}" destId="{07EAFBF3-E1A0-48BF-95AF-CA1C816FBB29}" srcOrd="0" destOrd="0" presId="urn:microsoft.com/office/officeart/2005/8/layout/hList7"/>
    <dgm:cxn modelId="{1AFAFA78-ADB5-45D5-8998-B657982F6862}" type="presOf" srcId="{C02D8ABC-4554-4828-8156-BDA6AD5A5FD2}" destId="{98DBD7C9-5694-4250-BDD6-32533527E65C}" srcOrd="0" destOrd="0" presId="urn:microsoft.com/office/officeart/2005/8/layout/hList7"/>
    <dgm:cxn modelId="{B6622B83-1420-4CF7-A8CD-139B8288B91B}" type="presOf" srcId="{EFAF29AA-5A80-4D47-9189-60E55B3C3380}" destId="{248B99EA-7D70-4FEE-B88A-90569FC1896C}" srcOrd="1" destOrd="0" presId="urn:microsoft.com/office/officeart/2005/8/layout/hList7"/>
    <dgm:cxn modelId="{A03D4AE5-83C2-462C-A5C1-BF07FFB56113}" type="presParOf" srcId="{98DBD7C9-5694-4250-BDD6-32533527E65C}" destId="{C8D8E671-5515-4D52-B345-6E49D54AC4DB}" srcOrd="0" destOrd="0" presId="urn:microsoft.com/office/officeart/2005/8/layout/hList7"/>
    <dgm:cxn modelId="{AECC7A57-80D7-42E1-BF2F-857D217AC2C0}" type="presParOf" srcId="{98DBD7C9-5694-4250-BDD6-32533527E65C}" destId="{418AEC26-A0AC-4F94-9630-2B4C8908D36B}" srcOrd="1" destOrd="0" presId="urn:microsoft.com/office/officeart/2005/8/layout/hList7"/>
    <dgm:cxn modelId="{793AF431-B692-45AD-A48F-4608769DEE3D}" type="presParOf" srcId="{418AEC26-A0AC-4F94-9630-2B4C8908D36B}" destId="{6295F59F-6459-4D67-AEEF-D2F6095CD03A}" srcOrd="0" destOrd="0" presId="urn:microsoft.com/office/officeart/2005/8/layout/hList7"/>
    <dgm:cxn modelId="{24E9DD9D-7298-4DBA-8BF1-31471DB9AB0A}" type="presParOf" srcId="{6295F59F-6459-4D67-AEEF-D2F6095CD03A}" destId="{07EAFBF3-E1A0-48BF-95AF-CA1C816FBB29}" srcOrd="0" destOrd="0" presId="urn:microsoft.com/office/officeart/2005/8/layout/hList7"/>
    <dgm:cxn modelId="{8C4545D1-4A00-4CBA-B4E9-DC26F12DC4D9}" type="presParOf" srcId="{6295F59F-6459-4D67-AEEF-D2F6095CD03A}" destId="{248B99EA-7D70-4FEE-B88A-90569FC1896C}" srcOrd="1" destOrd="0" presId="urn:microsoft.com/office/officeart/2005/8/layout/hList7"/>
    <dgm:cxn modelId="{7870B1FF-42DF-4127-BC6E-EF1DF0A986BA}" type="presParOf" srcId="{6295F59F-6459-4D67-AEEF-D2F6095CD03A}" destId="{1782E5F2-A3B8-4FE8-B1F5-69ACAC284855}" srcOrd="2" destOrd="0" presId="urn:microsoft.com/office/officeart/2005/8/layout/hList7"/>
    <dgm:cxn modelId="{541BE4AF-DCB9-4248-A490-E2CAA590DE03}" type="presParOf" srcId="{6295F59F-6459-4D67-AEEF-D2F6095CD03A}" destId="{9731B660-D02B-45D3-9A99-D1353269AC2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5F7C11-3485-4ED8-B6C1-5F3AB01A0AB6}" type="doc">
      <dgm:prSet loTypeId="urn:microsoft.com/office/officeart/2005/8/layout/radial5" loCatId="cycle" qsTypeId="urn:microsoft.com/office/officeart/2005/8/quickstyle/simple2" qsCatId="simple" csTypeId="urn:microsoft.com/office/officeart/2005/8/colors/accent1_1" csCatId="accent1" phldr="1"/>
      <dgm:spPr/>
      <dgm:t>
        <a:bodyPr/>
        <a:lstStyle/>
        <a:p>
          <a:pPr rtl="1"/>
          <a:endParaRPr lang="ar-SA"/>
        </a:p>
      </dgm:t>
    </dgm:pt>
    <dgm:pt modelId="{8C21BF85-900A-4DA0-B92A-A7D8C13DAD81}">
      <dgm:prSet phldrT="[Text]" custT="1"/>
      <dgm:spPr/>
      <dgm:t>
        <a:bodyPr/>
        <a:lstStyle/>
        <a:p>
          <a:pPr rtl="1"/>
          <a:r>
            <a:rPr lang="en-GB" sz="1600" dirty="0"/>
            <a:t>Factors affecting myocardial contractility </a:t>
          </a:r>
        </a:p>
        <a:p>
          <a:pPr rtl="1"/>
          <a:r>
            <a:rPr lang="en-GB" sz="1600" dirty="0">
              <a:solidFill>
                <a:srgbClr val="FF0000"/>
              </a:solidFill>
            </a:rPr>
            <a:t>(Ionotropic effectors)</a:t>
          </a:r>
          <a:r>
            <a:rPr lang="en-GB" sz="1300" dirty="0">
              <a:solidFill>
                <a:srgbClr val="FF0000"/>
              </a:solidFill>
            </a:rPr>
            <a:t> </a:t>
          </a:r>
        </a:p>
      </dgm:t>
    </dgm:pt>
    <dgm:pt modelId="{3929A65E-9DE7-468B-942E-1F6085783ACD}" type="parTrans" cxnId="{58B9FEAF-4D00-467E-81B2-03604023EF94}">
      <dgm:prSet/>
      <dgm:spPr/>
      <dgm:t>
        <a:bodyPr/>
        <a:lstStyle/>
        <a:p>
          <a:pPr rtl="1"/>
          <a:endParaRPr lang="ar-SA"/>
        </a:p>
      </dgm:t>
    </dgm:pt>
    <dgm:pt modelId="{29EE00D8-F40A-47AC-A31F-A41375151B14}" type="sibTrans" cxnId="{58B9FEAF-4D00-467E-81B2-03604023EF94}">
      <dgm:prSet/>
      <dgm:spPr/>
      <dgm:t>
        <a:bodyPr/>
        <a:lstStyle/>
        <a:p>
          <a:pPr rtl="1"/>
          <a:endParaRPr lang="ar-SA"/>
        </a:p>
      </dgm:t>
    </dgm:pt>
    <dgm:pt modelId="{A69680B3-5177-4D9F-A215-16FD4666216A}">
      <dgm:prSet phldrT="[Text]"/>
      <dgm:spPr/>
      <dgm:t>
        <a:bodyPr/>
        <a:lstStyle/>
        <a:p>
          <a:pPr rtl="1"/>
          <a:r>
            <a:rPr lang="en-GB" dirty="0"/>
            <a:t>Starling’s law of the heart</a:t>
          </a:r>
        </a:p>
        <a:p>
          <a:pPr rtl="1"/>
          <a:r>
            <a:rPr lang="en-GB" dirty="0"/>
            <a:t>EDV</a:t>
          </a:r>
          <a:endParaRPr lang="ar-SA" dirty="0"/>
        </a:p>
      </dgm:t>
    </dgm:pt>
    <dgm:pt modelId="{316D04F0-BCB6-470A-97C4-E015A1AC8430}" type="parTrans" cxnId="{E7AEA6CA-7193-48D2-BA3D-9D09756D35D2}">
      <dgm:prSet/>
      <dgm:spPr/>
      <dgm:t>
        <a:bodyPr/>
        <a:lstStyle/>
        <a:p>
          <a:pPr rtl="1"/>
          <a:endParaRPr lang="ar-SA"/>
        </a:p>
      </dgm:t>
    </dgm:pt>
    <dgm:pt modelId="{EB180127-39CE-4D17-AA75-DDBCA6FED63B}" type="sibTrans" cxnId="{E7AEA6CA-7193-48D2-BA3D-9D09756D35D2}">
      <dgm:prSet/>
      <dgm:spPr/>
      <dgm:t>
        <a:bodyPr/>
        <a:lstStyle/>
        <a:p>
          <a:pPr rtl="1"/>
          <a:endParaRPr lang="ar-SA"/>
        </a:p>
      </dgm:t>
    </dgm:pt>
    <dgm:pt modelId="{95A8E5E7-C5AD-4BC3-BF35-EE144992772B}">
      <dgm:prSet phldrT="[Text]"/>
      <dgm:spPr/>
      <dgm:t>
        <a:bodyPr/>
        <a:lstStyle/>
        <a:p>
          <a:pPr rtl="1"/>
          <a:r>
            <a:rPr lang="en-GB" dirty="0"/>
            <a:t>Cardiac innervation </a:t>
          </a:r>
          <a:endParaRPr lang="ar-SA" dirty="0"/>
        </a:p>
      </dgm:t>
    </dgm:pt>
    <dgm:pt modelId="{AE82919C-4701-4A08-8724-C704E6BED438}" type="parTrans" cxnId="{A75CE6B7-F085-4ADC-BED0-CF2AD56E01EE}">
      <dgm:prSet/>
      <dgm:spPr/>
      <dgm:t>
        <a:bodyPr/>
        <a:lstStyle/>
        <a:p>
          <a:pPr rtl="1"/>
          <a:endParaRPr lang="ar-SA"/>
        </a:p>
      </dgm:t>
    </dgm:pt>
    <dgm:pt modelId="{44B26DD7-768F-4464-8BE3-88D6978A9D3D}" type="sibTrans" cxnId="{A75CE6B7-F085-4ADC-BED0-CF2AD56E01EE}">
      <dgm:prSet/>
      <dgm:spPr/>
      <dgm:t>
        <a:bodyPr/>
        <a:lstStyle/>
        <a:p>
          <a:pPr rtl="1"/>
          <a:endParaRPr lang="ar-SA"/>
        </a:p>
      </dgm:t>
    </dgm:pt>
    <dgm:pt modelId="{E65174E4-7A28-4766-97A4-9328494FFCFC}">
      <dgm:prSet phldrT="[Text]"/>
      <dgm:spPr/>
      <dgm:t>
        <a:bodyPr/>
        <a:lstStyle/>
        <a:p>
          <a:pPr rtl="1"/>
          <a:r>
            <a:rPr lang="en-GB" dirty="0"/>
            <a:t>Oxygen supply </a:t>
          </a:r>
          <a:endParaRPr lang="ar-SA" dirty="0"/>
        </a:p>
      </dgm:t>
    </dgm:pt>
    <dgm:pt modelId="{D96239ED-8887-4881-8FE6-5E5CC16DD1EE}" type="parTrans" cxnId="{62598AD4-2847-494E-80C5-3BB40D92DB5E}">
      <dgm:prSet/>
      <dgm:spPr/>
      <dgm:t>
        <a:bodyPr/>
        <a:lstStyle/>
        <a:p>
          <a:pPr rtl="1"/>
          <a:endParaRPr lang="ar-SA"/>
        </a:p>
      </dgm:t>
    </dgm:pt>
    <dgm:pt modelId="{974F4B73-9227-4563-BA7E-7E0BDD026878}" type="sibTrans" cxnId="{62598AD4-2847-494E-80C5-3BB40D92DB5E}">
      <dgm:prSet/>
      <dgm:spPr/>
      <dgm:t>
        <a:bodyPr/>
        <a:lstStyle/>
        <a:p>
          <a:pPr rtl="1"/>
          <a:endParaRPr lang="ar-SA"/>
        </a:p>
      </dgm:t>
    </dgm:pt>
    <dgm:pt modelId="{B25917A1-83F7-4F43-B444-AA06B2BD8485}">
      <dgm:prSet phldrT="[Text]"/>
      <dgm:spPr/>
      <dgm:t>
        <a:bodyPr/>
        <a:lstStyle/>
        <a:p>
          <a:pPr rtl="1"/>
          <a:r>
            <a:rPr lang="en-GB" dirty="0"/>
            <a:t>Ca &amp; K ions concentration in ECF</a:t>
          </a:r>
          <a:endParaRPr lang="ar-SA" dirty="0"/>
        </a:p>
      </dgm:t>
    </dgm:pt>
    <dgm:pt modelId="{A777D0F2-5055-4842-BFA4-17561A313FE7}" type="parTrans" cxnId="{4A09A3C9-465F-4808-A841-DA75C0A88F5F}">
      <dgm:prSet/>
      <dgm:spPr/>
      <dgm:t>
        <a:bodyPr/>
        <a:lstStyle/>
        <a:p>
          <a:pPr rtl="1"/>
          <a:endParaRPr lang="ar-SA"/>
        </a:p>
      </dgm:t>
    </dgm:pt>
    <dgm:pt modelId="{53A67EBB-83DC-43CC-9BA0-51D428DB2A72}" type="sibTrans" cxnId="{4A09A3C9-465F-4808-A841-DA75C0A88F5F}">
      <dgm:prSet/>
      <dgm:spPr/>
      <dgm:t>
        <a:bodyPr/>
        <a:lstStyle/>
        <a:p>
          <a:pPr rtl="1"/>
          <a:endParaRPr lang="ar-SA"/>
        </a:p>
      </dgm:t>
    </dgm:pt>
    <dgm:pt modelId="{F0E68E48-21BB-4498-A8CC-2A7E51665E1B}">
      <dgm:prSet/>
      <dgm:spPr/>
      <dgm:t>
        <a:bodyPr/>
        <a:lstStyle/>
        <a:p>
          <a:pPr rtl="1"/>
          <a:r>
            <a:rPr lang="en-GB" dirty="0"/>
            <a:t>Physical factors </a:t>
          </a:r>
          <a:endParaRPr lang="ar-SA" dirty="0"/>
        </a:p>
      </dgm:t>
    </dgm:pt>
    <dgm:pt modelId="{240EBA30-2102-4DF8-B382-43CC6AE7AB4E}" type="parTrans" cxnId="{CE62BDFF-774A-4070-A722-5B637579D162}">
      <dgm:prSet/>
      <dgm:spPr/>
      <dgm:t>
        <a:bodyPr/>
        <a:lstStyle/>
        <a:p>
          <a:pPr rtl="1"/>
          <a:endParaRPr lang="ar-SA"/>
        </a:p>
      </dgm:t>
    </dgm:pt>
    <dgm:pt modelId="{F7F4F94B-9A77-4D70-8723-FF8A51EF4922}" type="sibTrans" cxnId="{CE62BDFF-774A-4070-A722-5B637579D162}">
      <dgm:prSet/>
      <dgm:spPr/>
      <dgm:t>
        <a:bodyPr/>
        <a:lstStyle/>
        <a:p>
          <a:pPr rtl="1"/>
          <a:endParaRPr lang="ar-SA"/>
        </a:p>
      </dgm:t>
    </dgm:pt>
    <dgm:pt modelId="{2CF32959-BDA7-42EE-9CF9-495E306ABCF7}">
      <dgm:prSet/>
      <dgm:spPr/>
      <dgm:t>
        <a:bodyPr/>
        <a:lstStyle/>
        <a:p>
          <a:pPr rtl="1"/>
          <a:r>
            <a:rPr lang="en-GB" dirty="0"/>
            <a:t>Hormonal &amp; chemical factors </a:t>
          </a:r>
        </a:p>
        <a:p>
          <a:pPr rtl="1"/>
          <a:r>
            <a:rPr lang="en-GB" dirty="0"/>
            <a:t>(drugs)</a:t>
          </a:r>
          <a:endParaRPr lang="ar-SA" dirty="0"/>
        </a:p>
      </dgm:t>
    </dgm:pt>
    <dgm:pt modelId="{4DA65CFB-AE46-4372-9886-A0AA79F20EEE}" type="parTrans" cxnId="{5BC837DB-0ED6-47E3-AB33-CF18FA453C77}">
      <dgm:prSet/>
      <dgm:spPr/>
      <dgm:t>
        <a:bodyPr/>
        <a:lstStyle/>
        <a:p>
          <a:pPr rtl="1"/>
          <a:endParaRPr lang="ar-SA"/>
        </a:p>
      </dgm:t>
    </dgm:pt>
    <dgm:pt modelId="{48FA0B74-8E45-4C14-9E36-5F12BF569D7B}" type="sibTrans" cxnId="{5BC837DB-0ED6-47E3-AB33-CF18FA453C77}">
      <dgm:prSet/>
      <dgm:spPr/>
      <dgm:t>
        <a:bodyPr/>
        <a:lstStyle/>
        <a:p>
          <a:pPr rtl="1"/>
          <a:endParaRPr lang="ar-SA"/>
        </a:p>
      </dgm:t>
    </dgm:pt>
    <dgm:pt modelId="{BF3635D0-41D2-4DDD-922C-8BD9B7995BBF}">
      <dgm:prSet/>
      <dgm:spPr/>
      <dgm:t>
        <a:bodyPr/>
        <a:lstStyle/>
        <a:p>
          <a:pPr rtl="1"/>
          <a:r>
            <a:rPr lang="en-GB" dirty="0"/>
            <a:t>Mechanical factors</a:t>
          </a:r>
          <a:endParaRPr lang="ar-SA" dirty="0"/>
        </a:p>
      </dgm:t>
    </dgm:pt>
    <dgm:pt modelId="{5D1BAC6C-74AA-4E53-879F-FE6AEE0349DF}" type="parTrans" cxnId="{03D01635-DC70-42C0-B4FB-5C32380768E1}">
      <dgm:prSet/>
      <dgm:spPr/>
      <dgm:t>
        <a:bodyPr/>
        <a:lstStyle/>
        <a:p>
          <a:pPr rtl="1"/>
          <a:endParaRPr lang="ar-SA"/>
        </a:p>
      </dgm:t>
    </dgm:pt>
    <dgm:pt modelId="{28CBE219-B69A-416A-B382-ED0AD8D436A0}" type="sibTrans" cxnId="{03D01635-DC70-42C0-B4FB-5C32380768E1}">
      <dgm:prSet/>
      <dgm:spPr/>
      <dgm:t>
        <a:bodyPr/>
        <a:lstStyle/>
        <a:p>
          <a:pPr rtl="1"/>
          <a:endParaRPr lang="ar-SA"/>
        </a:p>
      </dgm:t>
    </dgm:pt>
    <dgm:pt modelId="{09AEFCB0-596A-41ED-BE5B-D141882FC4B4}" type="pres">
      <dgm:prSet presAssocID="{D65F7C11-3485-4ED8-B6C1-5F3AB01A0AB6}" presName="Name0" presStyleCnt="0">
        <dgm:presLayoutVars>
          <dgm:chMax val="1"/>
          <dgm:dir/>
          <dgm:animLvl val="ctr"/>
          <dgm:resizeHandles val="exact"/>
        </dgm:presLayoutVars>
      </dgm:prSet>
      <dgm:spPr/>
    </dgm:pt>
    <dgm:pt modelId="{ECC40CED-BC93-4746-AB60-B1CAF3DB7BDF}" type="pres">
      <dgm:prSet presAssocID="{8C21BF85-900A-4DA0-B92A-A7D8C13DAD81}" presName="centerShape" presStyleLbl="node0" presStyleIdx="0" presStyleCnt="1" custScaleX="168103" custScaleY="114885"/>
      <dgm:spPr/>
    </dgm:pt>
    <dgm:pt modelId="{743F8235-162D-43AE-B447-EAF4EC9C365E}" type="pres">
      <dgm:prSet presAssocID="{316D04F0-BCB6-470A-97C4-E015A1AC8430}" presName="parTrans" presStyleLbl="sibTrans2D1" presStyleIdx="0" presStyleCnt="7"/>
      <dgm:spPr/>
    </dgm:pt>
    <dgm:pt modelId="{0D8ACA86-CEA7-49FB-B111-71BAFC8174A4}" type="pres">
      <dgm:prSet presAssocID="{316D04F0-BCB6-470A-97C4-E015A1AC8430}" presName="connectorText" presStyleLbl="sibTrans2D1" presStyleIdx="0" presStyleCnt="7"/>
      <dgm:spPr/>
    </dgm:pt>
    <dgm:pt modelId="{F1D93F65-1397-4FA9-84B6-C1C7A1564B9D}" type="pres">
      <dgm:prSet presAssocID="{A69680B3-5177-4D9F-A215-16FD4666216A}" presName="node" presStyleLbl="node1" presStyleIdx="0" presStyleCnt="7" custRadScaleRad="100209" custRadScaleInc="2147">
        <dgm:presLayoutVars>
          <dgm:bulletEnabled val="1"/>
        </dgm:presLayoutVars>
      </dgm:prSet>
      <dgm:spPr/>
    </dgm:pt>
    <dgm:pt modelId="{9D101C3A-CBF1-4B14-BFAF-820A40978D92}" type="pres">
      <dgm:prSet presAssocID="{4DA65CFB-AE46-4372-9886-A0AA79F20EEE}" presName="parTrans" presStyleLbl="sibTrans2D1" presStyleIdx="1" presStyleCnt="7"/>
      <dgm:spPr/>
    </dgm:pt>
    <dgm:pt modelId="{DA2A8921-09ED-4EEC-B9EF-1F114DB23A06}" type="pres">
      <dgm:prSet presAssocID="{4DA65CFB-AE46-4372-9886-A0AA79F20EEE}" presName="connectorText" presStyleLbl="sibTrans2D1" presStyleIdx="1" presStyleCnt="7"/>
      <dgm:spPr/>
    </dgm:pt>
    <dgm:pt modelId="{7C950D87-5329-4C91-ABB5-56F4EF7361F0}" type="pres">
      <dgm:prSet presAssocID="{2CF32959-BDA7-42EE-9CF9-495E306ABCF7}" presName="node" presStyleLbl="node1" presStyleIdx="1" presStyleCnt="7" custRadScaleRad="111286" custRadScaleInc="4583">
        <dgm:presLayoutVars>
          <dgm:bulletEnabled val="1"/>
        </dgm:presLayoutVars>
      </dgm:prSet>
      <dgm:spPr/>
    </dgm:pt>
    <dgm:pt modelId="{66EE7FBA-BDE2-47E9-AD6D-6E38A430A259}" type="pres">
      <dgm:prSet presAssocID="{5D1BAC6C-74AA-4E53-879F-FE6AEE0349DF}" presName="parTrans" presStyleLbl="sibTrans2D1" presStyleIdx="2" presStyleCnt="7"/>
      <dgm:spPr/>
    </dgm:pt>
    <dgm:pt modelId="{FAF13A07-AA2F-45CE-BE12-4F0709574D68}" type="pres">
      <dgm:prSet presAssocID="{5D1BAC6C-74AA-4E53-879F-FE6AEE0349DF}" presName="connectorText" presStyleLbl="sibTrans2D1" presStyleIdx="2" presStyleCnt="7"/>
      <dgm:spPr/>
    </dgm:pt>
    <dgm:pt modelId="{0A364E5E-3911-4F40-95E3-FA981418673A}" type="pres">
      <dgm:prSet presAssocID="{BF3635D0-41D2-4DDD-922C-8BD9B7995BBF}" presName="node" presStyleLbl="node1" presStyleIdx="2" presStyleCnt="7" custRadScaleRad="114436" custRadScaleInc="2907">
        <dgm:presLayoutVars>
          <dgm:bulletEnabled val="1"/>
        </dgm:presLayoutVars>
      </dgm:prSet>
      <dgm:spPr/>
    </dgm:pt>
    <dgm:pt modelId="{1D5B3401-BC5F-41CA-B3BB-67744B96D844}" type="pres">
      <dgm:prSet presAssocID="{AE82919C-4701-4A08-8724-C704E6BED438}" presName="parTrans" presStyleLbl="sibTrans2D1" presStyleIdx="3" presStyleCnt="7"/>
      <dgm:spPr/>
    </dgm:pt>
    <dgm:pt modelId="{A3890A69-DD0E-4135-98D4-FF597172B0B1}" type="pres">
      <dgm:prSet presAssocID="{AE82919C-4701-4A08-8724-C704E6BED438}" presName="connectorText" presStyleLbl="sibTrans2D1" presStyleIdx="3" presStyleCnt="7"/>
      <dgm:spPr/>
    </dgm:pt>
    <dgm:pt modelId="{38981CC6-FFE8-4754-99DF-0A8D69056B89}" type="pres">
      <dgm:prSet presAssocID="{95A8E5E7-C5AD-4BC3-BF35-EE144992772B}" presName="node" presStyleLbl="node1" presStyleIdx="3" presStyleCnt="7" custRadScaleRad="130967" custRadScaleInc="-2251">
        <dgm:presLayoutVars>
          <dgm:bulletEnabled val="1"/>
        </dgm:presLayoutVars>
      </dgm:prSet>
      <dgm:spPr/>
    </dgm:pt>
    <dgm:pt modelId="{76AC19A0-E18E-49B0-A55F-78A01B4D8113}" type="pres">
      <dgm:prSet presAssocID="{D96239ED-8887-4881-8FE6-5E5CC16DD1EE}" presName="parTrans" presStyleLbl="sibTrans2D1" presStyleIdx="4" presStyleCnt="7"/>
      <dgm:spPr/>
    </dgm:pt>
    <dgm:pt modelId="{C147E00F-CC31-4B23-AC33-17BC9AD20107}" type="pres">
      <dgm:prSet presAssocID="{D96239ED-8887-4881-8FE6-5E5CC16DD1EE}" presName="connectorText" presStyleLbl="sibTrans2D1" presStyleIdx="4" presStyleCnt="7"/>
      <dgm:spPr/>
    </dgm:pt>
    <dgm:pt modelId="{1ED8636C-4E26-496D-9CB9-A83EE017B12F}" type="pres">
      <dgm:prSet presAssocID="{E65174E4-7A28-4766-97A4-9328494FFCFC}" presName="node" presStyleLbl="node1" presStyleIdx="4" presStyleCnt="7">
        <dgm:presLayoutVars>
          <dgm:bulletEnabled val="1"/>
        </dgm:presLayoutVars>
      </dgm:prSet>
      <dgm:spPr/>
    </dgm:pt>
    <dgm:pt modelId="{D45935FF-AC5C-48EB-8D43-7D10AE458000}" type="pres">
      <dgm:prSet presAssocID="{A777D0F2-5055-4842-BFA4-17561A313FE7}" presName="parTrans" presStyleLbl="sibTrans2D1" presStyleIdx="5" presStyleCnt="7"/>
      <dgm:spPr/>
    </dgm:pt>
    <dgm:pt modelId="{814E4DF2-201A-430C-81FF-A1140D035696}" type="pres">
      <dgm:prSet presAssocID="{A777D0F2-5055-4842-BFA4-17561A313FE7}" presName="connectorText" presStyleLbl="sibTrans2D1" presStyleIdx="5" presStyleCnt="7"/>
      <dgm:spPr/>
    </dgm:pt>
    <dgm:pt modelId="{ED319A04-65E6-495A-BABE-5326038B3E4E}" type="pres">
      <dgm:prSet presAssocID="{B25917A1-83F7-4F43-B444-AA06B2BD8485}" presName="node" presStyleLbl="node1" presStyleIdx="5" presStyleCnt="7" custRadScaleRad="123867" custRadScaleInc="-4834">
        <dgm:presLayoutVars>
          <dgm:bulletEnabled val="1"/>
        </dgm:presLayoutVars>
      </dgm:prSet>
      <dgm:spPr/>
    </dgm:pt>
    <dgm:pt modelId="{CD0693EA-FFAA-4E1E-BBDC-A53B2B747AEB}" type="pres">
      <dgm:prSet presAssocID="{240EBA30-2102-4DF8-B382-43CC6AE7AB4E}" presName="parTrans" presStyleLbl="sibTrans2D1" presStyleIdx="6" presStyleCnt="7"/>
      <dgm:spPr/>
    </dgm:pt>
    <dgm:pt modelId="{884301FF-A88F-4162-BE96-DEE6EF0D1169}" type="pres">
      <dgm:prSet presAssocID="{240EBA30-2102-4DF8-B382-43CC6AE7AB4E}" presName="connectorText" presStyleLbl="sibTrans2D1" presStyleIdx="6" presStyleCnt="7"/>
      <dgm:spPr/>
    </dgm:pt>
    <dgm:pt modelId="{B7C266D4-0A96-40E4-8A82-F294B595AE56}" type="pres">
      <dgm:prSet presAssocID="{F0E68E48-21BB-4498-A8CC-2A7E51665E1B}" presName="node" presStyleLbl="node1" presStyleIdx="6" presStyleCnt="7" custRadScaleRad="114468" custRadScaleInc="1003">
        <dgm:presLayoutVars>
          <dgm:bulletEnabled val="1"/>
        </dgm:presLayoutVars>
      </dgm:prSet>
      <dgm:spPr/>
    </dgm:pt>
  </dgm:ptLst>
  <dgm:cxnLst>
    <dgm:cxn modelId="{E3CED301-4462-4A23-BE28-B97FB4874567}" type="presOf" srcId="{316D04F0-BCB6-470A-97C4-E015A1AC8430}" destId="{0D8ACA86-CEA7-49FB-B111-71BAFC8174A4}" srcOrd="1" destOrd="0" presId="urn:microsoft.com/office/officeart/2005/8/layout/radial5"/>
    <dgm:cxn modelId="{900B7C14-FF3E-44B4-921B-A360059462C2}" type="presOf" srcId="{AE82919C-4701-4A08-8724-C704E6BED438}" destId="{A3890A69-DD0E-4135-98D4-FF597172B0B1}" srcOrd="1" destOrd="0" presId="urn:microsoft.com/office/officeart/2005/8/layout/radial5"/>
    <dgm:cxn modelId="{59707C14-6C7F-4A3C-BEBD-1A98997D696E}" type="presOf" srcId="{316D04F0-BCB6-470A-97C4-E015A1AC8430}" destId="{743F8235-162D-43AE-B447-EAF4EC9C365E}" srcOrd="0" destOrd="0" presId="urn:microsoft.com/office/officeart/2005/8/layout/radial5"/>
    <dgm:cxn modelId="{BB99D715-A29D-4A1F-B2EF-A1B169BE1943}" type="presOf" srcId="{E65174E4-7A28-4766-97A4-9328494FFCFC}" destId="{1ED8636C-4E26-496D-9CB9-A83EE017B12F}" srcOrd="0" destOrd="0" presId="urn:microsoft.com/office/officeart/2005/8/layout/radial5"/>
    <dgm:cxn modelId="{29388316-2451-4C5A-81E9-CB4A3D0EF296}" type="presOf" srcId="{240EBA30-2102-4DF8-B382-43CC6AE7AB4E}" destId="{CD0693EA-FFAA-4E1E-BBDC-A53B2B747AEB}" srcOrd="0" destOrd="0" presId="urn:microsoft.com/office/officeart/2005/8/layout/radial5"/>
    <dgm:cxn modelId="{BE19AC22-AFC5-41F1-A41D-764F35079B4A}" type="presOf" srcId="{A69680B3-5177-4D9F-A215-16FD4666216A}" destId="{F1D93F65-1397-4FA9-84B6-C1C7A1564B9D}" srcOrd="0" destOrd="0" presId="urn:microsoft.com/office/officeart/2005/8/layout/radial5"/>
    <dgm:cxn modelId="{25BA7534-AAE1-4F33-AE14-695C4BC51600}" type="presOf" srcId="{F0E68E48-21BB-4498-A8CC-2A7E51665E1B}" destId="{B7C266D4-0A96-40E4-8A82-F294B595AE56}" srcOrd="0" destOrd="0" presId="urn:microsoft.com/office/officeart/2005/8/layout/radial5"/>
    <dgm:cxn modelId="{03D01635-DC70-42C0-B4FB-5C32380768E1}" srcId="{8C21BF85-900A-4DA0-B92A-A7D8C13DAD81}" destId="{BF3635D0-41D2-4DDD-922C-8BD9B7995BBF}" srcOrd="2" destOrd="0" parTransId="{5D1BAC6C-74AA-4E53-879F-FE6AEE0349DF}" sibTransId="{28CBE219-B69A-416A-B382-ED0AD8D436A0}"/>
    <dgm:cxn modelId="{440A4B35-0A78-4561-9FB9-14D8DC03B28E}" type="presOf" srcId="{4DA65CFB-AE46-4372-9886-A0AA79F20EEE}" destId="{DA2A8921-09ED-4EEC-B9EF-1F114DB23A06}" srcOrd="1" destOrd="0" presId="urn:microsoft.com/office/officeart/2005/8/layout/radial5"/>
    <dgm:cxn modelId="{26F4343E-D6F3-4D23-9AB5-B275DB2A522E}" type="presOf" srcId="{B25917A1-83F7-4F43-B444-AA06B2BD8485}" destId="{ED319A04-65E6-495A-BABE-5326038B3E4E}" srcOrd="0" destOrd="0" presId="urn:microsoft.com/office/officeart/2005/8/layout/radial5"/>
    <dgm:cxn modelId="{4C04763F-66DB-4377-AF36-E818F7D9403E}" type="presOf" srcId="{240EBA30-2102-4DF8-B382-43CC6AE7AB4E}" destId="{884301FF-A88F-4162-BE96-DEE6EF0D1169}" srcOrd="1" destOrd="0" presId="urn:microsoft.com/office/officeart/2005/8/layout/radial5"/>
    <dgm:cxn modelId="{00D5D168-C246-4210-9A03-5181684FD65A}" type="presOf" srcId="{5D1BAC6C-74AA-4E53-879F-FE6AEE0349DF}" destId="{FAF13A07-AA2F-45CE-BE12-4F0709574D68}" srcOrd="1" destOrd="0" presId="urn:microsoft.com/office/officeart/2005/8/layout/radial5"/>
    <dgm:cxn modelId="{F23F9E6F-AE97-4502-9994-F763692F2D8F}" type="presOf" srcId="{D96239ED-8887-4881-8FE6-5E5CC16DD1EE}" destId="{76AC19A0-E18E-49B0-A55F-78A01B4D8113}" srcOrd="0" destOrd="0" presId="urn:microsoft.com/office/officeart/2005/8/layout/radial5"/>
    <dgm:cxn modelId="{A39B0470-87F7-454D-A0FB-2B431DF20B8D}" type="presOf" srcId="{BF3635D0-41D2-4DDD-922C-8BD9B7995BBF}" destId="{0A364E5E-3911-4F40-95E3-FA981418673A}" srcOrd="0" destOrd="0" presId="urn:microsoft.com/office/officeart/2005/8/layout/radial5"/>
    <dgm:cxn modelId="{0535EA54-DA1A-48EF-9C6F-BE605FA39593}" type="presOf" srcId="{8C21BF85-900A-4DA0-B92A-A7D8C13DAD81}" destId="{ECC40CED-BC93-4746-AB60-B1CAF3DB7BDF}" srcOrd="0" destOrd="0" presId="urn:microsoft.com/office/officeart/2005/8/layout/radial5"/>
    <dgm:cxn modelId="{65DCBD76-68E4-4975-B5BE-307962B76E74}" type="presOf" srcId="{4DA65CFB-AE46-4372-9886-A0AA79F20EEE}" destId="{9D101C3A-CBF1-4B14-BFAF-820A40978D92}" srcOrd="0" destOrd="0" presId="urn:microsoft.com/office/officeart/2005/8/layout/radial5"/>
    <dgm:cxn modelId="{7B9154AA-1540-44B1-A879-0C0944F50120}" type="presOf" srcId="{A777D0F2-5055-4842-BFA4-17561A313FE7}" destId="{D45935FF-AC5C-48EB-8D43-7D10AE458000}" srcOrd="0" destOrd="0" presId="urn:microsoft.com/office/officeart/2005/8/layout/radial5"/>
    <dgm:cxn modelId="{58B9FEAF-4D00-467E-81B2-03604023EF94}" srcId="{D65F7C11-3485-4ED8-B6C1-5F3AB01A0AB6}" destId="{8C21BF85-900A-4DA0-B92A-A7D8C13DAD81}" srcOrd="0" destOrd="0" parTransId="{3929A65E-9DE7-468B-942E-1F6085783ACD}" sibTransId="{29EE00D8-F40A-47AC-A31F-A41375151B14}"/>
    <dgm:cxn modelId="{A75CE6B7-F085-4ADC-BED0-CF2AD56E01EE}" srcId="{8C21BF85-900A-4DA0-B92A-A7D8C13DAD81}" destId="{95A8E5E7-C5AD-4BC3-BF35-EE144992772B}" srcOrd="3" destOrd="0" parTransId="{AE82919C-4701-4A08-8724-C704E6BED438}" sibTransId="{44B26DD7-768F-4464-8BE3-88D6978A9D3D}"/>
    <dgm:cxn modelId="{D8DB65B8-84BF-4546-B13F-4620414B51A6}" type="presOf" srcId="{D65F7C11-3485-4ED8-B6C1-5F3AB01A0AB6}" destId="{09AEFCB0-596A-41ED-BE5B-D141882FC4B4}" srcOrd="0" destOrd="0" presId="urn:microsoft.com/office/officeart/2005/8/layout/radial5"/>
    <dgm:cxn modelId="{377E88B9-FB9E-4F2A-9E9D-BFD60A016FA4}" type="presOf" srcId="{2CF32959-BDA7-42EE-9CF9-495E306ABCF7}" destId="{7C950D87-5329-4C91-ABB5-56F4EF7361F0}" srcOrd="0" destOrd="0" presId="urn:microsoft.com/office/officeart/2005/8/layout/radial5"/>
    <dgm:cxn modelId="{AF4FD5BC-E844-43B5-9082-04FB10A1250C}" type="presOf" srcId="{D96239ED-8887-4881-8FE6-5E5CC16DD1EE}" destId="{C147E00F-CC31-4B23-AC33-17BC9AD20107}" srcOrd="1" destOrd="0" presId="urn:microsoft.com/office/officeart/2005/8/layout/radial5"/>
    <dgm:cxn modelId="{B65899C9-BA4C-4955-B7D5-F7365CFA7CEB}" type="presOf" srcId="{5D1BAC6C-74AA-4E53-879F-FE6AEE0349DF}" destId="{66EE7FBA-BDE2-47E9-AD6D-6E38A430A259}" srcOrd="0" destOrd="0" presId="urn:microsoft.com/office/officeart/2005/8/layout/radial5"/>
    <dgm:cxn modelId="{4A09A3C9-465F-4808-A841-DA75C0A88F5F}" srcId="{8C21BF85-900A-4DA0-B92A-A7D8C13DAD81}" destId="{B25917A1-83F7-4F43-B444-AA06B2BD8485}" srcOrd="5" destOrd="0" parTransId="{A777D0F2-5055-4842-BFA4-17561A313FE7}" sibTransId="{53A67EBB-83DC-43CC-9BA0-51D428DB2A72}"/>
    <dgm:cxn modelId="{E7AEA6CA-7193-48D2-BA3D-9D09756D35D2}" srcId="{8C21BF85-900A-4DA0-B92A-A7D8C13DAD81}" destId="{A69680B3-5177-4D9F-A215-16FD4666216A}" srcOrd="0" destOrd="0" parTransId="{316D04F0-BCB6-470A-97C4-E015A1AC8430}" sibTransId="{EB180127-39CE-4D17-AA75-DDBCA6FED63B}"/>
    <dgm:cxn modelId="{686E9ACB-3B85-46E6-8759-2BD096221C9A}" type="presOf" srcId="{95A8E5E7-C5AD-4BC3-BF35-EE144992772B}" destId="{38981CC6-FFE8-4754-99DF-0A8D69056B89}" srcOrd="0" destOrd="0" presId="urn:microsoft.com/office/officeart/2005/8/layout/radial5"/>
    <dgm:cxn modelId="{62598AD4-2847-494E-80C5-3BB40D92DB5E}" srcId="{8C21BF85-900A-4DA0-B92A-A7D8C13DAD81}" destId="{E65174E4-7A28-4766-97A4-9328494FFCFC}" srcOrd="4" destOrd="0" parTransId="{D96239ED-8887-4881-8FE6-5E5CC16DD1EE}" sibTransId="{974F4B73-9227-4563-BA7E-7E0BDD026878}"/>
    <dgm:cxn modelId="{5BC837DB-0ED6-47E3-AB33-CF18FA453C77}" srcId="{8C21BF85-900A-4DA0-B92A-A7D8C13DAD81}" destId="{2CF32959-BDA7-42EE-9CF9-495E306ABCF7}" srcOrd="1" destOrd="0" parTransId="{4DA65CFB-AE46-4372-9886-A0AA79F20EEE}" sibTransId="{48FA0B74-8E45-4C14-9E36-5F12BF569D7B}"/>
    <dgm:cxn modelId="{5D58DEEA-D3F3-4625-80D2-3AB4FF345F79}" type="presOf" srcId="{AE82919C-4701-4A08-8724-C704E6BED438}" destId="{1D5B3401-BC5F-41CA-B3BB-67744B96D844}" srcOrd="0" destOrd="0" presId="urn:microsoft.com/office/officeart/2005/8/layout/radial5"/>
    <dgm:cxn modelId="{BD9C61FA-6C5D-4ABC-8E63-D11133ECFBE1}" type="presOf" srcId="{A777D0F2-5055-4842-BFA4-17561A313FE7}" destId="{814E4DF2-201A-430C-81FF-A1140D035696}" srcOrd="1" destOrd="0" presId="urn:microsoft.com/office/officeart/2005/8/layout/radial5"/>
    <dgm:cxn modelId="{CE62BDFF-774A-4070-A722-5B637579D162}" srcId="{8C21BF85-900A-4DA0-B92A-A7D8C13DAD81}" destId="{F0E68E48-21BB-4498-A8CC-2A7E51665E1B}" srcOrd="6" destOrd="0" parTransId="{240EBA30-2102-4DF8-B382-43CC6AE7AB4E}" sibTransId="{F7F4F94B-9A77-4D70-8723-FF8A51EF4922}"/>
    <dgm:cxn modelId="{6643C7F3-0A91-452C-9295-16A5E46C608B}" type="presParOf" srcId="{09AEFCB0-596A-41ED-BE5B-D141882FC4B4}" destId="{ECC40CED-BC93-4746-AB60-B1CAF3DB7BDF}" srcOrd="0" destOrd="0" presId="urn:microsoft.com/office/officeart/2005/8/layout/radial5"/>
    <dgm:cxn modelId="{A225BA89-2B20-4EC4-9F80-DC593C89AFED}" type="presParOf" srcId="{09AEFCB0-596A-41ED-BE5B-D141882FC4B4}" destId="{743F8235-162D-43AE-B447-EAF4EC9C365E}" srcOrd="1" destOrd="0" presId="urn:microsoft.com/office/officeart/2005/8/layout/radial5"/>
    <dgm:cxn modelId="{52094A1C-64E6-4D39-B6BA-9D43ECE3C9FA}" type="presParOf" srcId="{743F8235-162D-43AE-B447-EAF4EC9C365E}" destId="{0D8ACA86-CEA7-49FB-B111-71BAFC8174A4}" srcOrd="0" destOrd="0" presId="urn:microsoft.com/office/officeart/2005/8/layout/radial5"/>
    <dgm:cxn modelId="{EB04EAA6-58F3-4ABE-B664-214971F72460}" type="presParOf" srcId="{09AEFCB0-596A-41ED-BE5B-D141882FC4B4}" destId="{F1D93F65-1397-4FA9-84B6-C1C7A1564B9D}" srcOrd="2" destOrd="0" presId="urn:microsoft.com/office/officeart/2005/8/layout/radial5"/>
    <dgm:cxn modelId="{43210355-523B-4DEC-BD00-8832BEFF74A3}" type="presParOf" srcId="{09AEFCB0-596A-41ED-BE5B-D141882FC4B4}" destId="{9D101C3A-CBF1-4B14-BFAF-820A40978D92}" srcOrd="3" destOrd="0" presId="urn:microsoft.com/office/officeart/2005/8/layout/radial5"/>
    <dgm:cxn modelId="{EA6C334E-2C64-403E-9AA0-CCB9C0502DA2}" type="presParOf" srcId="{9D101C3A-CBF1-4B14-BFAF-820A40978D92}" destId="{DA2A8921-09ED-4EEC-B9EF-1F114DB23A06}" srcOrd="0" destOrd="0" presId="urn:microsoft.com/office/officeart/2005/8/layout/radial5"/>
    <dgm:cxn modelId="{3813B4DF-5061-4066-8FDD-EB53BD60213B}" type="presParOf" srcId="{09AEFCB0-596A-41ED-BE5B-D141882FC4B4}" destId="{7C950D87-5329-4C91-ABB5-56F4EF7361F0}" srcOrd="4" destOrd="0" presId="urn:microsoft.com/office/officeart/2005/8/layout/radial5"/>
    <dgm:cxn modelId="{BD3886B0-1604-4F0D-9800-89D4C0809703}" type="presParOf" srcId="{09AEFCB0-596A-41ED-BE5B-D141882FC4B4}" destId="{66EE7FBA-BDE2-47E9-AD6D-6E38A430A259}" srcOrd="5" destOrd="0" presId="urn:microsoft.com/office/officeart/2005/8/layout/radial5"/>
    <dgm:cxn modelId="{DEA790AD-BA37-494D-AAA0-3F73A80EA22F}" type="presParOf" srcId="{66EE7FBA-BDE2-47E9-AD6D-6E38A430A259}" destId="{FAF13A07-AA2F-45CE-BE12-4F0709574D68}" srcOrd="0" destOrd="0" presId="urn:microsoft.com/office/officeart/2005/8/layout/radial5"/>
    <dgm:cxn modelId="{B79632FD-5B94-4BF5-AB27-53BDC65443F4}" type="presParOf" srcId="{09AEFCB0-596A-41ED-BE5B-D141882FC4B4}" destId="{0A364E5E-3911-4F40-95E3-FA981418673A}" srcOrd="6" destOrd="0" presId="urn:microsoft.com/office/officeart/2005/8/layout/radial5"/>
    <dgm:cxn modelId="{6A3679FD-59A3-4842-BA3C-C7575098B285}" type="presParOf" srcId="{09AEFCB0-596A-41ED-BE5B-D141882FC4B4}" destId="{1D5B3401-BC5F-41CA-B3BB-67744B96D844}" srcOrd="7" destOrd="0" presId="urn:microsoft.com/office/officeart/2005/8/layout/radial5"/>
    <dgm:cxn modelId="{8AE98338-AFAD-4852-9040-8C3BE6A0AAC4}" type="presParOf" srcId="{1D5B3401-BC5F-41CA-B3BB-67744B96D844}" destId="{A3890A69-DD0E-4135-98D4-FF597172B0B1}" srcOrd="0" destOrd="0" presId="urn:microsoft.com/office/officeart/2005/8/layout/radial5"/>
    <dgm:cxn modelId="{1C1F2A99-8349-4ABA-B8D1-12B5AF140468}" type="presParOf" srcId="{09AEFCB0-596A-41ED-BE5B-D141882FC4B4}" destId="{38981CC6-FFE8-4754-99DF-0A8D69056B89}" srcOrd="8" destOrd="0" presId="urn:microsoft.com/office/officeart/2005/8/layout/radial5"/>
    <dgm:cxn modelId="{102AB5CE-2586-4829-BBC8-D24F4EC228A9}" type="presParOf" srcId="{09AEFCB0-596A-41ED-BE5B-D141882FC4B4}" destId="{76AC19A0-E18E-49B0-A55F-78A01B4D8113}" srcOrd="9" destOrd="0" presId="urn:microsoft.com/office/officeart/2005/8/layout/radial5"/>
    <dgm:cxn modelId="{D7E6A018-C6A5-4169-B209-4D862540AEB0}" type="presParOf" srcId="{76AC19A0-E18E-49B0-A55F-78A01B4D8113}" destId="{C147E00F-CC31-4B23-AC33-17BC9AD20107}" srcOrd="0" destOrd="0" presId="urn:microsoft.com/office/officeart/2005/8/layout/radial5"/>
    <dgm:cxn modelId="{AA6A84EB-BD3D-495B-A716-9BA19E1B0594}" type="presParOf" srcId="{09AEFCB0-596A-41ED-BE5B-D141882FC4B4}" destId="{1ED8636C-4E26-496D-9CB9-A83EE017B12F}" srcOrd="10" destOrd="0" presId="urn:microsoft.com/office/officeart/2005/8/layout/radial5"/>
    <dgm:cxn modelId="{B79B8828-6356-45D2-99CB-D470E3B18849}" type="presParOf" srcId="{09AEFCB0-596A-41ED-BE5B-D141882FC4B4}" destId="{D45935FF-AC5C-48EB-8D43-7D10AE458000}" srcOrd="11" destOrd="0" presId="urn:microsoft.com/office/officeart/2005/8/layout/radial5"/>
    <dgm:cxn modelId="{418DD1EE-EDF3-4051-92D9-C9D4E5B638F0}" type="presParOf" srcId="{D45935FF-AC5C-48EB-8D43-7D10AE458000}" destId="{814E4DF2-201A-430C-81FF-A1140D035696}" srcOrd="0" destOrd="0" presId="urn:microsoft.com/office/officeart/2005/8/layout/radial5"/>
    <dgm:cxn modelId="{13AFF083-C879-4EA2-B4D9-E7C604C607A7}" type="presParOf" srcId="{09AEFCB0-596A-41ED-BE5B-D141882FC4B4}" destId="{ED319A04-65E6-495A-BABE-5326038B3E4E}" srcOrd="12" destOrd="0" presId="urn:microsoft.com/office/officeart/2005/8/layout/radial5"/>
    <dgm:cxn modelId="{6B2B5A78-1B7A-4384-B7D4-88F529FB3D48}" type="presParOf" srcId="{09AEFCB0-596A-41ED-BE5B-D141882FC4B4}" destId="{CD0693EA-FFAA-4E1E-BBDC-A53B2B747AEB}" srcOrd="13" destOrd="0" presId="urn:microsoft.com/office/officeart/2005/8/layout/radial5"/>
    <dgm:cxn modelId="{C7627790-7AC8-4984-BA43-BCC849CEFBC0}" type="presParOf" srcId="{CD0693EA-FFAA-4E1E-BBDC-A53B2B747AEB}" destId="{884301FF-A88F-4162-BE96-DEE6EF0D1169}" srcOrd="0" destOrd="0" presId="urn:microsoft.com/office/officeart/2005/8/layout/radial5"/>
    <dgm:cxn modelId="{F20C134E-474A-4FDB-8178-D757BC9182DB}" type="presParOf" srcId="{09AEFCB0-596A-41ED-BE5B-D141882FC4B4}" destId="{B7C266D4-0A96-40E4-8A82-F294B595AE56}"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023A2C-4432-42E8-8465-C26592468B7A}" type="doc">
      <dgm:prSet loTypeId="urn:microsoft.com/office/officeart/2005/8/layout/radial5" loCatId="relationship" qsTypeId="urn:microsoft.com/office/officeart/2005/8/quickstyle/simple1" qsCatId="simple" csTypeId="urn:microsoft.com/office/officeart/2005/8/colors/colorful3" csCatId="colorful" phldr="1"/>
      <dgm:spPr/>
      <dgm:t>
        <a:bodyPr/>
        <a:lstStyle/>
        <a:p>
          <a:endParaRPr lang="en-US"/>
        </a:p>
      </dgm:t>
    </dgm:pt>
    <dgm:pt modelId="{F9E47367-921D-45EC-B9B1-E339DA2C53B1}">
      <dgm:prSet phldrT="[Text]" custT="1"/>
      <dgm:spPr/>
      <dgm:t>
        <a:bodyPr/>
        <a:lstStyle/>
        <a:p>
          <a:r>
            <a:rPr lang="en-US" sz="1800"/>
            <a:t>Compensatin</a:t>
          </a:r>
          <a:r>
            <a:rPr lang="en-US" sz="2000"/>
            <a:t>g for the loss of pumping function by </a:t>
          </a:r>
          <a:endParaRPr lang="en-US" sz="2000" dirty="0"/>
        </a:p>
      </dgm:t>
    </dgm:pt>
    <dgm:pt modelId="{F210AD9D-6D49-4FC7-B963-C0E589D7EA1B}" type="parTrans" cxnId="{8658DBE7-50E3-4A0C-9E8E-480D9DD6415C}">
      <dgm:prSet/>
      <dgm:spPr/>
      <dgm:t>
        <a:bodyPr/>
        <a:lstStyle/>
        <a:p>
          <a:endParaRPr lang="en-US" sz="2000"/>
        </a:p>
      </dgm:t>
    </dgm:pt>
    <dgm:pt modelId="{00170B82-BDD5-475F-AB82-FC8620A78A08}" type="sibTrans" cxnId="{8658DBE7-50E3-4A0C-9E8E-480D9DD6415C}">
      <dgm:prSet/>
      <dgm:spPr/>
      <dgm:t>
        <a:bodyPr/>
        <a:lstStyle/>
        <a:p>
          <a:endParaRPr lang="en-US" sz="2000"/>
        </a:p>
      </dgm:t>
    </dgm:pt>
    <dgm:pt modelId="{24FC613C-A95C-421C-B987-587E35BE1A42}">
      <dgm:prSet custT="1"/>
      <dgm:spPr/>
      <dgm:t>
        <a:bodyPr/>
        <a:lstStyle/>
        <a:p>
          <a:r>
            <a:rPr lang="en-US" sz="1800" dirty="0"/>
            <a:t>Developin</a:t>
          </a:r>
          <a:r>
            <a:rPr lang="en-US" sz="2000" dirty="0"/>
            <a:t>g more muscle mass</a:t>
          </a:r>
        </a:p>
      </dgm:t>
    </dgm:pt>
    <dgm:pt modelId="{54A4C93C-5C51-46D9-B562-ABC321991765}" type="parTrans" cxnId="{40279B5E-63F6-491F-8595-4C5B66C5ADCB}">
      <dgm:prSet/>
      <dgm:spPr/>
      <dgm:t>
        <a:bodyPr/>
        <a:lstStyle/>
        <a:p>
          <a:endParaRPr lang="en-US" sz="2000"/>
        </a:p>
      </dgm:t>
    </dgm:pt>
    <dgm:pt modelId="{69F3AB8D-EAD3-4A17-9AEF-01DEF3AD89C4}" type="sibTrans" cxnId="{40279B5E-63F6-491F-8595-4C5B66C5ADCB}">
      <dgm:prSet/>
      <dgm:spPr/>
      <dgm:t>
        <a:bodyPr/>
        <a:lstStyle/>
        <a:p>
          <a:endParaRPr lang="en-US" sz="2000"/>
        </a:p>
      </dgm:t>
    </dgm:pt>
    <dgm:pt modelId="{481E5A65-235C-4172-B672-6AFDD8845808}">
      <dgm:prSet custT="1"/>
      <dgm:spPr/>
      <dgm:t>
        <a:bodyPr/>
        <a:lstStyle/>
        <a:p>
          <a:r>
            <a:rPr lang="en-US" sz="2000" dirty="0"/>
            <a:t>Enlarging </a:t>
          </a:r>
        </a:p>
      </dgm:t>
    </dgm:pt>
    <dgm:pt modelId="{25863D3A-DFAF-4DB5-AA6D-8B26775BEC56}" type="parTrans" cxnId="{553EB50A-ABAD-464C-AB3F-AD58B6172EBB}">
      <dgm:prSet/>
      <dgm:spPr/>
      <dgm:t>
        <a:bodyPr/>
        <a:lstStyle/>
        <a:p>
          <a:endParaRPr lang="en-US" sz="2000"/>
        </a:p>
      </dgm:t>
    </dgm:pt>
    <dgm:pt modelId="{8365447D-DBB4-4737-B366-2C1141E62396}" type="sibTrans" cxnId="{553EB50A-ABAD-464C-AB3F-AD58B6172EBB}">
      <dgm:prSet/>
      <dgm:spPr/>
      <dgm:t>
        <a:bodyPr/>
        <a:lstStyle/>
        <a:p>
          <a:endParaRPr lang="en-US" sz="2000"/>
        </a:p>
      </dgm:t>
    </dgm:pt>
    <dgm:pt modelId="{085C432E-DA91-4E2F-8FA8-70BCC72B70C5}">
      <dgm:prSet custT="1"/>
      <dgm:spPr/>
      <dgm:t>
        <a:bodyPr/>
        <a:lstStyle/>
        <a:p>
          <a:r>
            <a:rPr lang="en-US" sz="2000" dirty="0"/>
            <a:t>Pumping faster</a:t>
          </a:r>
        </a:p>
      </dgm:t>
    </dgm:pt>
    <dgm:pt modelId="{202B2524-6DE7-4300-8493-1F69F3D3BB4E}" type="parTrans" cxnId="{D2AC3F44-56B2-410D-84B1-FF8282B9EFB5}">
      <dgm:prSet/>
      <dgm:spPr/>
      <dgm:t>
        <a:bodyPr/>
        <a:lstStyle/>
        <a:p>
          <a:endParaRPr lang="en-US" sz="2000"/>
        </a:p>
      </dgm:t>
    </dgm:pt>
    <dgm:pt modelId="{770693E4-7A44-426B-B335-7C1D9C2C191F}" type="sibTrans" cxnId="{D2AC3F44-56B2-410D-84B1-FF8282B9EFB5}">
      <dgm:prSet/>
      <dgm:spPr/>
      <dgm:t>
        <a:bodyPr/>
        <a:lstStyle/>
        <a:p>
          <a:endParaRPr lang="en-US" sz="2000"/>
        </a:p>
      </dgm:t>
    </dgm:pt>
    <dgm:pt modelId="{7489E09F-7E0D-4C0E-B751-2D9550C452CB}" type="pres">
      <dgm:prSet presAssocID="{A6023A2C-4432-42E8-8465-C26592468B7A}" presName="Name0" presStyleCnt="0">
        <dgm:presLayoutVars>
          <dgm:chMax val="1"/>
          <dgm:dir/>
          <dgm:animLvl val="ctr"/>
          <dgm:resizeHandles val="exact"/>
        </dgm:presLayoutVars>
      </dgm:prSet>
      <dgm:spPr/>
    </dgm:pt>
    <dgm:pt modelId="{15DE2696-BD1E-427C-A7A6-103DCA82B490}" type="pres">
      <dgm:prSet presAssocID="{F9E47367-921D-45EC-B9B1-E339DA2C53B1}" presName="centerShape" presStyleLbl="node0" presStyleIdx="0" presStyleCnt="1" custScaleX="158243" custScaleY="122320"/>
      <dgm:spPr/>
    </dgm:pt>
    <dgm:pt modelId="{A14B6C35-DC6A-4020-BAE4-B972ABF9C335}" type="pres">
      <dgm:prSet presAssocID="{54A4C93C-5C51-46D9-B562-ABC321991765}" presName="parTrans" presStyleLbl="sibTrans2D1" presStyleIdx="0" presStyleCnt="3"/>
      <dgm:spPr/>
    </dgm:pt>
    <dgm:pt modelId="{66DB4342-CDB0-44C1-933D-C805F21D534A}" type="pres">
      <dgm:prSet presAssocID="{54A4C93C-5C51-46D9-B562-ABC321991765}" presName="connectorText" presStyleLbl="sibTrans2D1" presStyleIdx="0" presStyleCnt="3"/>
      <dgm:spPr/>
    </dgm:pt>
    <dgm:pt modelId="{F57EE633-D559-4815-BE85-DCEFC6F90599}" type="pres">
      <dgm:prSet presAssocID="{24FC613C-A95C-421C-B987-587E35BE1A42}" presName="node" presStyleLbl="node1" presStyleIdx="0" presStyleCnt="3" custScaleX="121892">
        <dgm:presLayoutVars>
          <dgm:bulletEnabled val="1"/>
        </dgm:presLayoutVars>
      </dgm:prSet>
      <dgm:spPr/>
    </dgm:pt>
    <dgm:pt modelId="{DB95CEA6-A589-4330-A6C2-8081DD0EC767}" type="pres">
      <dgm:prSet presAssocID="{202B2524-6DE7-4300-8493-1F69F3D3BB4E}" presName="parTrans" presStyleLbl="sibTrans2D1" presStyleIdx="1" presStyleCnt="3"/>
      <dgm:spPr/>
    </dgm:pt>
    <dgm:pt modelId="{E1268FFC-2840-4D6D-8ECF-2D606FFFB732}" type="pres">
      <dgm:prSet presAssocID="{202B2524-6DE7-4300-8493-1F69F3D3BB4E}" presName="connectorText" presStyleLbl="sibTrans2D1" presStyleIdx="1" presStyleCnt="3"/>
      <dgm:spPr/>
    </dgm:pt>
    <dgm:pt modelId="{1BD16DC1-81D6-42ED-87FB-9F9ED43AD462}" type="pres">
      <dgm:prSet presAssocID="{085C432E-DA91-4E2F-8FA8-70BCC72B70C5}" presName="node" presStyleLbl="node1" presStyleIdx="1" presStyleCnt="3">
        <dgm:presLayoutVars>
          <dgm:bulletEnabled val="1"/>
        </dgm:presLayoutVars>
      </dgm:prSet>
      <dgm:spPr/>
    </dgm:pt>
    <dgm:pt modelId="{578CFDD0-C1E8-4E78-9B26-963AB33A6BA3}" type="pres">
      <dgm:prSet presAssocID="{25863D3A-DFAF-4DB5-AA6D-8B26775BEC56}" presName="parTrans" presStyleLbl="sibTrans2D1" presStyleIdx="2" presStyleCnt="3"/>
      <dgm:spPr/>
    </dgm:pt>
    <dgm:pt modelId="{19C37163-0F20-4770-B97F-C8097054D0F6}" type="pres">
      <dgm:prSet presAssocID="{25863D3A-DFAF-4DB5-AA6D-8B26775BEC56}" presName="connectorText" presStyleLbl="sibTrans2D1" presStyleIdx="2" presStyleCnt="3"/>
      <dgm:spPr/>
    </dgm:pt>
    <dgm:pt modelId="{FFEAFDB4-B1F0-48A7-B771-35B2EABE6906}" type="pres">
      <dgm:prSet presAssocID="{481E5A65-235C-4172-B672-6AFDD8845808}" presName="node" presStyleLbl="node1" presStyleIdx="2" presStyleCnt="3">
        <dgm:presLayoutVars>
          <dgm:bulletEnabled val="1"/>
        </dgm:presLayoutVars>
      </dgm:prSet>
      <dgm:spPr/>
    </dgm:pt>
  </dgm:ptLst>
  <dgm:cxnLst>
    <dgm:cxn modelId="{EB5EE604-1061-4634-A1E9-53DB1A6001BD}" type="presOf" srcId="{202B2524-6DE7-4300-8493-1F69F3D3BB4E}" destId="{DB95CEA6-A589-4330-A6C2-8081DD0EC767}" srcOrd="0" destOrd="0" presId="urn:microsoft.com/office/officeart/2005/8/layout/radial5"/>
    <dgm:cxn modelId="{553EB50A-ABAD-464C-AB3F-AD58B6172EBB}" srcId="{F9E47367-921D-45EC-B9B1-E339DA2C53B1}" destId="{481E5A65-235C-4172-B672-6AFDD8845808}" srcOrd="2" destOrd="0" parTransId="{25863D3A-DFAF-4DB5-AA6D-8B26775BEC56}" sibTransId="{8365447D-DBB4-4737-B366-2C1141E62396}"/>
    <dgm:cxn modelId="{D23DEC27-F724-488A-8DCA-01C8BFD3CBA6}" type="presOf" srcId="{202B2524-6DE7-4300-8493-1F69F3D3BB4E}" destId="{E1268FFC-2840-4D6D-8ECF-2D606FFFB732}" srcOrd="1" destOrd="0" presId="urn:microsoft.com/office/officeart/2005/8/layout/radial5"/>
    <dgm:cxn modelId="{7DDBF240-6FE3-41CE-AB2C-CE34F60E399F}" type="presOf" srcId="{A6023A2C-4432-42E8-8465-C26592468B7A}" destId="{7489E09F-7E0D-4C0E-B751-2D9550C452CB}" srcOrd="0" destOrd="0" presId="urn:microsoft.com/office/officeart/2005/8/layout/radial5"/>
    <dgm:cxn modelId="{40279B5E-63F6-491F-8595-4C5B66C5ADCB}" srcId="{F9E47367-921D-45EC-B9B1-E339DA2C53B1}" destId="{24FC613C-A95C-421C-B987-587E35BE1A42}" srcOrd="0" destOrd="0" parTransId="{54A4C93C-5C51-46D9-B562-ABC321991765}" sibTransId="{69F3AB8D-EAD3-4A17-9AEF-01DEF3AD89C4}"/>
    <dgm:cxn modelId="{D2AC3F44-56B2-410D-84B1-FF8282B9EFB5}" srcId="{F9E47367-921D-45EC-B9B1-E339DA2C53B1}" destId="{085C432E-DA91-4E2F-8FA8-70BCC72B70C5}" srcOrd="1" destOrd="0" parTransId="{202B2524-6DE7-4300-8493-1F69F3D3BB4E}" sibTransId="{770693E4-7A44-426B-B335-7C1D9C2C191F}"/>
    <dgm:cxn modelId="{2173CE67-FD1E-4E58-893E-F52E5AAB66BE}" type="presOf" srcId="{F9E47367-921D-45EC-B9B1-E339DA2C53B1}" destId="{15DE2696-BD1E-427C-A7A6-103DCA82B490}" srcOrd="0" destOrd="0" presId="urn:microsoft.com/office/officeart/2005/8/layout/radial5"/>
    <dgm:cxn modelId="{B7936A86-7122-49A1-9752-22A141825E82}" type="presOf" srcId="{25863D3A-DFAF-4DB5-AA6D-8B26775BEC56}" destId="{19C37163-0F20-4770-B97F-C8097054D0F6}" srcOrd="1" destOrd="0" presId="urn:microsoft.com/office/officeart/2005/8/layout/radial5"/>
    <dgm:cxn modelId="{2EE45291-01BF-412B-BBC9-A8DA0832E6B2}" type="presOf" srcId="{25863D3A-DFAF-4DB5-AA6D-8B26775BEC56}" destId="{578CFDD0-C1E8-4E78-9B26-963AB33A6BA3}" srcOrd="0" destOrd="0" presId="urn:microsoft.com/office/officeart/2005/8/layout/radial5"/>
    <dgm:cxn modelId="{01935396-F09C-4E34-96C5-859F747A0E90}" type="presOf" srcId="{54A4C93C-5C51-46D9-B562-ABC321991765}" destId="{A14B6C35-DC6A-4020-BAE4-B972ABF9C335}" srcOrd="0" destOrd="0" presId="urn:microsoft.com/office/officeart/2005/8/layout/radial5"/>
    <dgm:cxn modelId="{DE45F6BF-BA85-4BC5-88BD-708BFD71430B}" type="presOf" srcId="{54A4C93C-5C51-46D9-B562-ABC321991765}" destId="{66DB4342-CDB0-44C1-933D-C805F21D534A}" srcOrd="1" destOrd="0" presId="urn:microsoft.com/office/officeart/2005/8/layout/radial5"/>
    <dgm:cxn modelId="{30A4ACCC-5BC7-428A-9AA5-2DD7DE4CB3F3}" type="presOf" srcId="{481E5A65-235C-4172-B672-6AFDD8845808}" destId="{FFEAFDB4-B1F0-48A7-B771-35B2EABE6906}" srcOrd="0" destOrd="0" presId="urn:microsoft.com/office/officeart/2005/8/layout/radial5"/>
    <dgm:cxn modelId="{3CD614D4-057F-4F1B-A481-D21FBC2CF3DD}" type="presOf" srcId="{085C432E-DA91-4E2F-8FA8-70BCC72B70C5}" destId="{1BD16DC1-81D6-42ED-87FB-9F9ED43AD462}" srcOrd="0" destOrd="0" presId="urn:microsoft.com/office/officeart/2005/8/layout/radial5"/>
    <dgm:cxn modelId="{177F24E1-2FBD-458B-968F-4DEEE0F2CA77}" type="presOf" srcId="{24FC613C-A95C-421C-B987-587E35BE1A42}" destId="{F57EE633-D559-4815-BE85-DCEFC6F90599}" srcOrd="0" destOrd="0" presId="urn:microsoft.com/office/officeart/2005/8/layout/radial5"/>
    <dgm:cxn modelId="{8658DBE7-50E3-4A0C-9E8E-480D9DD6415C}" srcId="{A6023A2C-4432-42E8-8465-C26592468B7A}" destId="{F9E47367-921D-45EC-B9B1-E339DA2C53B1}" srcOrd="0" destOrd="0" parTransId="{F210AD9D-6D49-4FC7-B963-C0E589D7EA1B}" sibTransId="{00170B82-BDD5-475F-AB82-FC8620A78A08}"/>
    <dgm:cxn modelId="{3A51FF6E-052B-4946-9021-C4432B798FC8}" type="presParOf" srcId="{7489E09F-7E0D-4C0E-B751-2D9550C452CB}" destId="{15DE2696-BD1E-427C-A7A6-103DCA82B490}" srcOrd="0" destOrd="0" presId="urn:microsoft.com/office/officeart/2005/8/layout/radial5"/>
    <dgm:cxn modelId="{041998D2-3C69-46FB-BE36-679A2C9E9C0A}" type="presParOf" srcId="{7489E09F-7E0D-4C0E-B751-2D9550C452CB}" destId="{A14B6C35-DC6A-4020-BAE4-B972ABF9C335}" srcOrd="1" destOrd="0" presId="urn:microsoft.com/office/officeart/2005/8/layout/radial5"/>
    <dgm:cxn modelId="{960A9E6B-37C2-4C85-BDCC-68DE2FB2BE88}" type="presParOf" srcId="{A14B6C35-DC6A-4020-BAE4-B972ABF9C335}" destId="{66DB4342-CDB0-44C1-933D-C805F21D534A}" srcOrd="0" destOrd="0" presId="urn:microsoft.com/office/officeart/2005/8/layout/radial5"/>
    <dgm:cxn modelId="{43A14F09-F414-44B6-ABE4-1FF9354025CD}" type="presParOf" srcId="{7489E09F-7E0D-4C0E-B751-2D9550C452CB}" destId="{F57EE633-D559-4815-BE85-DCEFC6F90599}" srcOrd="2" destOrd="0" presId="urn:microsoft.com/office/officeart/2005/8/layout/radial5"/>
    <dgm:cxn modelId="{B8CE2872-DC60-48A7-84F6-95F88C8DB20D}" type="presParOf" srcId="{7489E09F-7E0D-4C0E-B751-2D9550C452CB}" destId="{DB95CEA6-A589-4330-A6C2-8081DD0EC767}" srcOrd="3" destOrd="0" presId="urn:microsoft.com/office/officeart/2005/8/layout/radial5"/>
    <dgm:cxn modelId="{81625466-0F28-4E95-B7C4-5F8EF3BD3125}" type="presParOf" srcId="{DB95CEA6-A589-4330-A6C2-8081DD0EC767}" destId="{E1268FFC-2840-4D6D-8ECF-2D606FFFB732}" srcOrd="0" destOrd="0" presId="urn:microsoft.com/office/officeart/2005/8/layout/radial5"/>
    <dgm:cxn modelId="{EC10218D-9014-4DB5-A859-8D8C67490229}" type="presParOf" srcId="{7489E09F-7E0D-4C0E-B751-2D9550C452CB}" destId="{1BD16DC1-81D6-42ED-87FB-9F9ED43AD462}" srcOrd="4" destOrd="0" presId="urn:microsoft.com/office/officeart/2005/8/layout/radial5"/>
    <dgm:cxn modelId="{6FA358F2-35E4-4C47-9872-D8F8646AF538}" type="presParOf" srcId="{7489E09F-7E0D-4C0E-B751-2D9550C452CB}" destId="{578CFDD0-C1E8-4E78-9B26-963AB33A6BA3}" srcOrd="5" destOrd="0" presId="urn:microsoft.com/office/officeart/2005/8/layout/radial5"/>
    <dgm:cxn modelId="{85F7E0B3-7D48-4021-A502-CA0404E9DBC2}" type="presParOf" srcId="{578CFDD0-C1E8-4E78-9B26-963AB33A6BA3}" destId="{19C37163-0F20-4770-B97F-C8097054D0F6}" srcOrd="0" destOrd="0" presId="urn:microsoft.com/office/officeart/2005/8/layout/radial5"/>
    <dgm:cxn modelId="{D8BC63E8-DBF7-481C-8ECF-8EF08957F2F7}" type="presParOf" srcId="{7489E09F-7E0D-4C0E-B751-2D9550C452CB}" destId="{FFEAFDB4-B1F0-48A7-B771-35B2EABE6906}"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C57E2C-4DAB-4C25-8A71-C20D8E400A5A}" type="doc">
      <dgm:prSet loTypeId="urn:microsoft.com/office/officeart/2008/layout/RadialCluster" loCatId="cycle" qsTypeId="urn:microsoft.com/office/officeart/2005/8/quickstyle/simple1" qsCatId="simple" csTypeId="urn:microsoft.com/office/officeart/2005/8/colors/colorful2" csCatId="colorful" phldr="1"/>
      <dgm:spPr/>
      <dgm:t>
        <a:bodyPr/>
        <a:lstStyle/>
        <a:p>
          <a:endParaRPr lang="en-US"/>
        </a:p>
      </dgm:t>
    </dgm:pt>
    <dgm:pt modelId="{C9856BA2-41C5-4B18-BD40-2522A1264292}">
      <dgm:prSet phldrT="[نص]" custT="1"/>
      <dgm:spPr/>
      <dgm:t>
        <a:bodyPr/>
        <a:lstStyle/>
        <a:p>
          <a:r>
            <a:rPr lang="en-US" sz="1400" b="1"/>
            <a:t>DIAGNOSIS</a:t>
          </a:r>
          <a:endParaRPr lang="en-US" sz="1400" b="1" dirty="0"/>
        </a:p>
      </dgm:t>
    </dgm:pt>
    <dgm:pt modelId="{EF90E27F-8009-4803-96A8-3837478A30B1}" type="parTrans" cxnId="{6A9680AC-B43E-4807-95EC-CC05DEADB5B1}">
      <dgm:prSet/>
      <dgm:spPr/>
      <dgm:t>
        <a:bodyPr/>
        <a:lstStyle/>
        <a:p>
          <a:endParaRPr lang="en-US" sz="1600"/>
        </a:p>
      </dgm:t>
    </dgm:pt>
    <dgm:pt modelId="{771ADCCF-3B27-4EF9-85C3-C7725367E619}" type="sibTrans" cxnId="{6A9680AC-B43E-4807-95EC-CC05DEADB5B1}">
      <dgm:prSet/>
      <dgm:spPr/>
      <dgm:t>
        <a:bodyPr/>
        <a:lstStyle/>
        <a:p>
          <a:endParaRPr lang="en-US" sz="1600"/>
        </a:p>
      </dgm:t>
    </dgm:pt>
    <dgm:pt modelId="{AA646E0C-989A-4F2D-9CD6-008C859C671F}">
      <dgm:prSet phldrT="[نص]" custT="1"/>
      <dgm:spPr/>
      <dgm:t>
        <a:bodyPr/>
        <a:lstStyle/>
        <a:p>
          <a:pPr algn="ctr"/>
          <a:r>
            <a:rPr lang="en-US" sz="1800" b="1" u="sng" dirty="0"/>
            <a:t>Tests </a:t>
          </a:r>
        </a:p>
        <a:p>
          <a:pPr algn="l"/>
          <a:r>
            <a:rPr lang="en-US" sz="1800" b="1" dirty="0"/>
            <a:t>- Chest X-ray</a:t>
          </a:r>
        </a:p>
        <a:p>
          <a:pPr algn="l"/>
          <a:r>
            <a:rPr lang="en-US" sz="1800" b="1" dirty="0"/>
            <a:t>- Blood tests</a:t>
          </a:r>
        </a:p>
        <a:p>
          <a:pPr algn="l"/>
          <a:r>
            <a:rPr lang="en-US" sz="1800" b="1" dirty="0"/>
            <a:t>- Electrical tracing of heart (Electrocardiogram or “ECG”)</a:t>
          </a:r>
        </a:p>
        <a:p>
          <a:pPr algn="l"/>
          <a:r>
            <a:rPr lang="en-US" sz="1800" b="1" dirty="0"/>
            <a:t>- Ultrasound of heart (Echocardiogram or “Echo”)</a:t>
          </a:r>
        </a:p>
        <a:p>
          <a:pPr algn="l"/>
          <a:r>
            <a:rPr lang="en-US" sz="1800" b="1" dirty="0"/>
            <a:t>- X-ray of the inside of blood vessels (Angiogram)</a:t>
          </a:r>
        </a:p>
      </dgm:t>
    </dgm:pt>
    <dgm:pt modelId="{B2FF547E-6840-46FD-8FF9-EA69C42FC0E7}" type="parTrans" cxnId="{E19E34CD-8015-4D9F-AFC0-5C37616DB747}">
      <dgm:prSet/>
      <dgm:spPr/>
      <dgm:t>
        <a:bodyPr/>
        <a:lstStyle/>
        <a:p>
          <a:endParaRPr lang="en-US" sz="1600"/>
        </a:p>
      </dgm:t>
    </dgm:pt>
    <dgm:pt modelId="{0E948FD9-2B4E-4CB4-80E2-1A4D7F1B522C}" type="sibTrans" cxnId="{E19E34CD-8015-4D9F-AFC0-5C37616DB747}">
      <dgm:prSet/>
      <dgm:spPr/>
      <dgm:t>
        <a:bodyPr/>
        <a:lstStyle/>
        <a:p>
          <a:endParaRPr lang="en-US" sz="1600"/>
        </a:p>
      </dgm:t>
    </dgm:pt>
    <dgm:pt modelId="{84209453-7469-426F-A443-DE3CC3F018F8}">
      <dgm:prSet phldrT="[نص]" custT="1"/>
      <dgm:spPr/>
      <dgm:t>
        <a:bodyPr/>
        <a:lstStyle/>
        <a:p>
          <a:r>
            <a:rPr lang="en-US" altLang="en-US" sz="1400" b="1" dirty="0"/>
            <a:t>Physical exam is done</a:t>
          </a:r>
          <a:endParaRPr lang="en-US" sz="1400" dirty="0"/>
        </a:p>
      </dgm:t>
    </dgm:pt>
    <dgm:pt modelId="{04B72E14-4A1C-43D4-BB50-CC7019F2D71E}" type="parTrans" cxnId="{6AF65D09-B957-4322-827F-D94A503FB835}">
      <dgm:prSet/>
      <dgm:spPr/>
      <dgm:t>
        <a:bodyPr/>
        <a:lstStyle/>
        <a:p>
          <a:endParaRPr lang="en-US" sz="1600"/>
        </a:p>
      </dgm:t>
    </dgm:pt>
    <dgm:pt modelId="{4AD0C1A8-CCC5-4156-9455-E8670F9C79CC}" type="sibTrans" cxnId="{6AF65D09-B957-4322-827F-D94A503FB835}">
      <dgm:prSet/>
      <dgm:spPr/>
      <dgm:t>
        <a:bodyPr/>
        <a:lstStyle/>
        <a:p>
          <a:endParaRPr lang="en-US" sz="1600"/>
        </a:p>
      </dgm:t>
    </dgm:pt>
    <dgm:pt modelId="{568E28C8-A810-43BE-8ABA-500639184068}">
      <dgm:prSet phldrT="[نص]" custT="1"/>
      <dgm:spPr/>
      <dgm:t>
        <a:bodyPr/>
        <a:lstStyle/>
        <a:p>
          <a:r>
            <a:rPr lang="en-US" sz="1400" b="1" dirty="0"/>
            <a:t>Medical history is taken to reveal symptoms</a:t>
          </a:r>
        </a:p>
      </dgm:t>
    </dgm:pt>
    <dgm:pt modelId="{8923D221-3935-495B-A239-3B07C5B4A1C9}" type="parTrans" cxnId="{B0FCCFC9-7DD1-4840-82C8-043EA85EA3A9}">
      <dgm:prSet/>
      <dgm:spPr/>
      <dgm:t>
        <a:bodyPr/>
        <a:lstStyle/>
        <a:p>
          <a:endParaRPr lang="en-US" sz="1600"/>
        </a:p>
      </dgm:t>
    </dgm:pt>
    <dgm:pt modelId="{CD16696F-BE05-4575-9335-A98165C238C9}" type="sibTrans" cxnId="{B0FCCFC9-7DD1-4840-82C8-043EA85EA3A9}">
      <dgm:prSet/>
      <dgm:spPr/>
      <dgm:t>
        <a:bodyPr/>
        <a:lstStyle/>
        <a:p>
          <a:endParaRPr lang="en-US" sz="1600"/>
        </a:p>
      </dgm:t>
    </dgm:pt>
    <dgm:pt modelId="{3AF3BB7C-99E7-44BF-A093-11AB9F40F8CF}" type="pres">
      <dgm:prSet presAssocID="{FDC57E2C-4DAB-4C25-8A71-C20D8E400A5A}" presName="Name0" presStyleCnt="0">
        <dgm:presLayoutVars>
          <dgm:chMax val="1"/>
          <dgm:chPref val="1"/>
          <dgm:dir/>
          <dgm:animOne val="branch"/>
          <dgm:animLvl val="lvl"/>
        </dgm:presLayoutVars>
      </dgm:prSet>
      <dgm:spPr/>
    </dgm:pt>
    <dgm:pt modelId="{6754F168-8D84-4E3D-AB82-83196AEF03DA}" type="pres">
      <dgm:prSet presAssocID="{C9856BA2-41C5-4B18-BD40-2522A1264292}" presName="singleCycle" presStyleCnt="0"/>
      <dgm:spPr/>
    </dgm:pt>
    <dgm:pt modelId="{45D50252-1E40-4EF7-9768-388D865B676B}" type="pres">
      <dgm:prSet presAssocID="{C9856BA2-41C5-4B18-BD40-2522A1264292}" presName="singleCenter" presStyleLbl="node1" presStyleIdx="0" presStyleCnt="4" custScaleX="91093" custLinFactNeighborX="1920" custLinFactNeighborY="-3759">
        <dgm:presLayoutVars>
          <dgm:chMax val="7"/>
          <dgm:chPref val="7"/>
        </dgm:presLayoutVars>
      </dgm:prSet>
      <dgm:spPr/>
    </dgm:pt>
    <dgm:pt modelId="{54949DBA-3E55-4226-B8BF-81284B52FD40}" type="pres">
      <dgm:prSet presAssocID="{B2FF547E-6840-46FD-8FF9-EA69C42FC0E7}" presName="Name56" presStyleLbl="parChTrans1D2" presStyleIdx="0" presStyleCnt="3"/>
      <dgm:spPr/>
    </dgm:pt>
    <dgm:pt modelId="{52BCB6C8-E276-4F79-806D-5A074988D9BD}" type="pres">
      <dgm:prSet presAssocID="{AA646E0C-989A-4F2D-9CD6-008C859C671F}" presName="text0" presStyleLbl="node1" presStyleIdx="1" presStyleCnt="4" custScaleX="521373" custScaleY="231663" custRadScaleRad="92702">
        <dgm:presLayoutVars>
          <dgm:bulletEnabled val="1"/>
        </dgm:presLayoutVars>
      </dgm:prSet>
      <dgm:spPr/>
    </dgm:pt>
    <dgm:pt modelId="{F20CA829-90DD-4C02-B0DF-90E32FE8573B}" type="pres">
      <dgm:prSet presAssocID="{04B72E14-4A1C-43D4-BB50-CC7019F2D71E}" presName="Name56" presStyleLbl="parChTrans1D2" presStyleIdx="1" presStyleCnt="3"/>
      <dgm:spPr/>
    </dgm:pt>
    <dgm:pt modelId="{F1AD01BB-6C38-4D7A-A751-705BDD4884FC}" type="pres">
      <dgm:prSet presAssocID="{84209453-7469-426F-A443-DE3CC3F018F8}" presName="text0" presStyleLbl="node1" presStyleIdx="2" presStyleCnt="4" custScaleX="105959" custRadScaleRad="87903" custRadScaleInc="-6291">
        <dgm:presLayoutVars>
          <dgm:bulletEnabled val="1"/>
        </dgm:presLayoutVars>
      </dgm:prSet>
      <dgm:spPr/>
    </dgm:pt>
    <dgm:pt modelId="{F691B4DA-C693-4396-804B-90580D138286}" type="pres">
      <dgm:prSet presAssocID="{8923D221-3935-495B-A239-3B07C5B4A1C9}" presName="Name56" presStyleLbl="parChTrans1D2" presStyleIdx="2" presStyleCnt="3"/>
      <dgm:spPr/>
    </dgm:pt>
    <dgm:pt modelId="{81EFCA90-22AF-46C6-98D1-FAC34DE133E7}" type="pres">
      <dgm:prSet presAssocID="{568E28C8-A810-43BE-8ABA-500639184068}" presName="text0" presStyleLbl="node1" presStyleIdx="3" presStyleCnt="4" custScaleX="146556" custRadScaleRad="95583" custRadScaleInc="10036">
        <dgm:presLayoutVars>
          <dgm:bulletEnabled val="1"/>
        </dgm:presLayoutVars>
      </dgm:prSet>
      <dgm:spPr/>
    </dgm:pt>
  </dgm:ptLst>
  <dgm:cxnLst>
    <dgm:cxn modelId="{6AF65D09-B957-4322-827F-D94A503FB835}" srcId="{C9856BA2-41C5-4B18-BD40-2522A1264292}" destId="{84209453-7469-426F-A443-DE3CC3F018F8}" srcOrd="1" destOrd="0" parTransId="{04B72E14-4A1C-43D4-BB50-CC7019F2D71E}" sibTransId="{4AD0C1A8-CCC5-4156-9455-E8670F9C79CC}"/>
    <dgm:cxn modelId="{369CD529-EF78-4964-AED9-87F5E2AB0EB7}" type="presOf" srcId="{04B72E14-4A1C-43D4-BB50-CC7019F2D71E}" destId="{F20CA829-90DD-4C02-B0DF-90E32FE8573B}" srcOrd="0" destOrd="0" presId="urn:microsoft.com/office/officeart/2008/layout/RadialCluster"/>
    <dgm:cxn modelId="{8AD3B72E-8F79-4590-8126-44B2DE3BA534}" type="presOf" srcId="{AA646E0C-989A-4F2D-9CD6-008C859C671F}" destId="{52BCB6C8-E276-4F79-806D-5A074988D9BD}" srcOrd="0" destOrd="0" presId="urn:microsoft.com/office/officeart/2008/layout/RadialCluster"/>
    <dgm:cxn modelId="{0BB65761-B37A-44A2-8549-B4B9C40ECB2F}" type="presOf" srcId="{8923D221-3935-495B-A239-3B07C5B4A1C9}" destId="{F691B4DA-C693-4396-804B-90580D138286}" srcOrd="0" destOrd="0" presId="urn:microsoft.com/office/officeart/2008/layout/RadialCluster"/>
    <dgm:cxn modelId="{6A9680AC-B43E-4807-95EC-CC05DEADB5B1}" srcId="{FDC57E2C-4DAB-4C25-8A71-C20D8E400A5A}" destId="{C9856BA2-41C5-4B18-BD40-2522A1264292}" srcOrd="0" destOrd="0" parTransId="{EF90E27F-8009-4803-96A8-3837478A30B1}" sibTransId="{771ADCCF-3B27-4EF9-85C3-C7725367E619}"/>
    <dgm:cxn modelId="{3F166AB8-7CA9-4656-B9F5-F71AB54111D0}" type="presOf" srcId="{84209453-7469-426F-A443-DE3CC3F018F8}" destId="{F1AD01BB-6C38-4D7A-A751-705BDD4884FC}" srcOrd="0" destOrd="0" presId="urn:microsoft.com/office/officeart/2008/layout/RadialCluster"/>
    <dgm:cxn modelId="{B0FCCFC9-7DD1-4840-82C8-043EA85EA3A9}" srcId="{C9856BA2-41C5-4B18-BD40-2522A1264292}" destId="{568E28C8-A810-43BE-8ABA-500639184068}" srcOrd="2" destOrd="0" parTransId="{8923D221-3935-495B-A239-3B07C5B4A1C9}" sibTransId="{CD16696F-BE05-4575-9335-A98165C238C9}"/>
    <dgm:cxn modelId="{E19E34CD-8015-4D9F-AFC0-5C37616DB747}" srcId="{C9856BA2-41C5-4B18-BD40-2522A1264292}" destId="{AA646E0C-989A-4F2D-9CD6-008C859C671F}" srcOrd="0" destOrd="0" parTransId="{B2FF547E-6840-46FD-8FF9-EA69C42FC0E7}" sibTransId="{0E948FD9-2B4E-4CB4-80E2-1A4D7F1B522C}"/>
    <dgm:cxn modelId="{D07935DF-4D8C-4AE0-8845-1409DE2C3CB7}" type="presOf" srcId="{568E28C8-A810-43BE-8ABA-500639184068}" destId="{81EFCA90-22AF-46C6-98D1-FAC34DE133E7}" srcOrd="0" destOrd="0" presId="urn:microsoft.com/office/officeart/2008/layout/RadialCluster"/>
    <dgm:cxn modelId="{9E3B00F0-CB25-4FD7-B687-C41596AAB2B1}" type="presOf" srcId="{FDC57E2C-4DAB-4C25-8A71-C20D8E400A5A}" destId="{3AF3BB7C-99E7-44BF-A093-11AB9F40F8CF}" srcOrd="0" destOrd="0" presId="urn:microsoft.com/office/officeart/2008/layout/RadialCluster"/>
    <dgm:cxn modelId="{1F6AEFF0-8347-4DCA-BF8E-2A5C7BC8656F}" type="presOf" srcId="{B2FF547E-6840-46FD-8FF9-EA69C42FC0E7}" destId="{54949DBA-3E55-4226-B8BF-81284B52FD40}" srcOrd="0" destOrd="0" presId="urn:microsoft.com/office/officeart/2008/layout/RadialCluster"/>
    <dgm:cxn modelId="{19B549F9-3439-477F-B1CD-1660636AB85D}" type="presOf" srcId="{C9856BA2-41C5-4B18-BD40-2522A1264292}" destId="{45D50252-1E40-4EF7-9768-388D865B676B}" srcOrd="0" destOrd="0" presId="urn:microsoft.com/office/officeart/2008/layout/RadialCluster"/>
    <dgm:cxn modelId="{D5967E3D-ADC5-4FB0-8AD5-5F7A89B16311}" type="presParOf" srcId="{3AF3BB7C-99E7-44BF-A093-11AB9F40F8CF}" destId="{6754F168-8D84-4E3D-AB82-83196AEF03DA}" srcOrd="0" destOrd="0" presId="urn:microsoft.com/office/officeart/2008/layout/RadialCluster"/>
    <dgm:cxn modelId="{65CBAD3B-13C1-4F61-A9BF-17DA340E336D}" type="presParOf" srcId="{6754F168-8D84-4E3D-AB82-83196AEF03DA}" destId="{45D50252-1E40-4EF7-9768-388D865B676B}" srcOrd="0" destOrd="0" presId="urn:microsoft.com/office/officeart/2008/layout/RadialCluster"/>
    <dgm:cxn modelId="{724C1E07-45BE-4102-A0AD-158C7A5C84F3}" type="presParOf" srcId="{6754F168-8D84-4E3D-AB82-83196AEF03DA}" destId="{54949DBA-3E55-4226-B8BF-81284B52FD40}" srcOrd="1" destOrd="0" presId="urn:microsoft.com/office/officeart/2008/layout/RadialCluster"/>
    <dgm:cxn modelId="{D437C10F-8F59-4820-AE9D-8CF4BCA9CBE7}" type="presParOf" srcId="{6754F168-8D84-4E3D-AB82-83196AEF03DA}" destId="{52BCB6C8-E276-4F79-806D-5A074988D9BD}" srcOrd="2" destOrd="0" presId="urn:microsoft.com/office/officeart/2008/layout/RadialCluster"/>
    <dgm:cxn modelId="{B4D68F65-1478-4148-8AE4-07FDEAC7CC36}" type="presParOf" srcId="{6754F168-8D84-4E3D-AB82-83196AEF03DA}" destId="{F20CA829-90DD-4C02-B0DF-90E32FE8573B}" srcOrd="3" destOrd="0" presId="urn:microsoft.com/office/officeart/2008/layout/RadialCluster"/>
    <dgm:cxn modelId="{7B7E0504-E4B0-492E-8C37-14359F2020CA}" type="presParOf" srcId="{6754F168-8D84-4E3D-AB82-83196AEF03DA}" destId="{F1AD01BB-6C38-4D7A-A751-705BDD4884FC}" srcOrd="4" destOrd="0" presId="urn:microsoft.com/office/officeart/2008/layout/RadialCluster"/>
    <dgm:cxn modelId="{402212F1-289D-43AF-98F8-B4C0A75F8C57}" type="presParOf" srcId="{6754F168-8D84-4E3D-AB82-83196AEF03DA}" destId="{F691B4DA-C693-4396-804B-90580D138286}" srcOrd="5" destOrd="0" presId="urn:microsoft.com/office/officeart/2008/layout/RadialCluster"/>
    <dgm:cxn modelId="{D289C7E9-641E-46DD-B4C6-1C9B869898B2}" type="presParOf" srcId="{6754F168-8D84-4E3D-AB82-83196AEF03DA}" destId="{81EFCA90-22AF-46C6-98D1-FAC34DE133E7}"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1F79B5-8461-4D0F-8067-4234F70B567E}" type="doc">
      <dgm:prSet loTypeId="urn:microsoft.com/office/officeart/2005/8/layout/bProcess3" loCatId="process" qsTypeId="urn:microsoft.com/office/officeart/2005/8/quickstyle/simple1" qsCatId="simple" csTypeId="urn:microsoft.com/office/officeart/2005/8/colors/colorful2" csCatId="colorful" phldr="1"/>
      <dgm:spPr/>
      <dgm:t>
        <a:bodyPr/>
        <a:lstStyle/>
        <a:p>
          <a:endParaRPr lang="en-US"/>
        </a:p>
      </dgm:t>
    </dgm:pt>
    <dgm:pt modelId="{665397C4-4A70-4F99-A1B5-F11208A43E13}">
      <dgm:prSet phldrT="[Text]"/>
      <dgm:spPr/>
      <dgm:t>
        <a:bodyPr/>
        <a:lstStyle/>
        <a:p>
          <a:r>
            <a:rPr lang="en-US" i="0" dirty="0">
              <a:solidFill>
                <a:schemeClr val="tx1"/>
              </a:solidFill>
              <a:effectLst>
                <a:outerShdw blurRad="38100" dist="38100" dir="2700000" algn="tl">
                  <a:srgbClr val="000000"/>
                </a:outerShdw>
              </a:effectLst>
              <a:latin typeface="Calibri" panose="020F0502020204030204" pitchFamily="34" charset="0"/>
            </a:rPr>
            <a:t>Increased systemic resistance</a:t>
          </a:r>
          <a:endParaRPr lang="en-US" dirty="0">
            <a:solidFill>
              <a:schemeClr val="tx1"/>
            </a:solidFill>
          </a:endParaRPr>
        </a:p>
      </dgm:t>
    </dgm:pt>
    <dgm:pt modelId="{359F1E65-6386-45BD-9AAB-B7281CFF4FCB}" type="parTrans" cxnId="{10AC1654-A755-4BCD-9B36-A175752C4390}">
      <dgm:prSet/>
      <dgm:spPr/>
      <dgm:t>
        <a:bodyPr/>
        <a:lstStyle/>
        <a:p>
          <a:endParaRPr lang="en-US"/>
        </a:p>
      </dgm:t>
    </dgm:pt>
    <dgm:pt modelId="{590E3290-627F-4920-BD75-5ADDCD914410}" type="sibTrans" cxnId="{10AC1654-A755-4BCD-9B36-A175752C4390}">
      <dgm:prSet/>
      <dgm:spPr/>
      <dgm:t>
        <a:bodyPr/>
        <a:lstStyle/>
        <a:p>
          <a:endParaRPr lang="en-US"/>
        </a:p>
      </dgm:t>
    </dgm:pt>
    <dgm:pt modelId="{96C10838-0196-4AC7-8327-CA5E1B48791A}">
      <dgm:prSet phldrT="[Text]"/>
      <dgm:spPr/>
      <dgm:t>
        <a:bodyPr/>
        <a:lstStyle/>
        <a:p>
          <a:r>
            <a:rPr lang="en-US" i="0" dirty="0">
              <a:solidFill>
                <a:schemeClr val="tx1"/>
              </a:solidFill>
              <a:effectLst>
                <a:outerShdw blurRad="38100" dist="38100" dir="2700000" algn="tl">
                  <a:srgbClr val="000000"/>
                </a:outerShdw>
              </a:effectLst>
              <a:latin typeface="Calibri" panose="020F0502020204030204" pitchFamily="34" charset="0"/>
            </a:rPr>
            <a:t>Increased force of left ventricular contraction</a:t>
          </a:r>
          <a:endParaRPr lang="en-US" dirty="0">
            <a:solidFill>
              <a:schemeClr val="tx1"/>
            </a:solidFill>
          </a:endParaRPr>
        </a:p>
      </dgm:t>
    </dgm:pt>
    <dgm:pt modelId="{88B4B20F-C451-4262-B06C-9A4C4C1DD22A}" type="parTrans" cxnId="{480B158B-BE97-41CD-A902-454C830E4A73}">
      <dgm:prSet/>
      <dgm:spPr/>
      <dgm:t>
        <a:bodyPr/>
        <a:lstStyle/>
        <a:p>
          <a:endParaRPr lang="en-US"/>
        </a:p>
      </dgm:t>
    </dgm:pt>
    <dgm:pt modelId="{4F4C1E9A-316D-4422-9DF3-D89B05D7B1DB}" type="sibTrans" cxnId="{480B158B-BE97-41CD-A902-454C830E4A73}">
      <dgm:prSet/>
      <dgm:spPr/>
      <dgm:t>
        <a:bodyPr/>
        <a:lstStyle/>
        <a:p>
          <a:endParaRPr lang="en-US"/>
        </a:p>
      </dgm:t>
    </dgm:pt>
    <dgm:pt modelId="{EC3467E3-CDAC-48D4-93BF-3A3DF8E8B6A4}">
      <dgm:prSet phldrT="[Text]"/>
      <dgm:spPr/>
      <dgm:t>
        <a:bodyPr/>
        <a:lstStyle/>
        <a:p>
          <a:r>
            <a:rPr lang="en-US" i="0" dirty="0">
              <a:solidFill>
                <a:schemeClr val="tx1"/>
              </a:solidFill>
              <a:effectLst>
                <a:outerShdw blurRad="38100" dist="38100" dir="2700000" algn="tl">
                  <a:srgbClr val="000000"/>
                </a:outerShdw>
              </a:effectLst>
              <a:latin typeface="Calibri" panose="020F0502020204030204" pitchFamily="34" charset="0"/>
            </a:rPr>
            <a:t>Increased left ventricular oxygen demand</a:t>
          </a:r>
          <a:endParaRPr lang="en-US" dirty="0">
            <a:solidFill>
              <a:schemeClr val="tx1"/>
            </a:solidFill>
          </a:endParaRPr>
        </a:p>
      </dgm:t>
    </dgm:pt>
    <dgm:pt modelId="{2E91AB6D-722B-4423-8FB9-EA03C7F39B16}" type="parTrans" cxnId="{03A84730-99B0-4410-941D-69CEFC2C3A85}">
      <dgm:prSet/>
      <dgm:spPr/>
      <dgm:t>
        <a:bodyPr/>
        <a:lstStyle/>
        <a:p>
          <a:endParaRPr lang="en-US"/>
        </a:p>
      </dgm:t>
    </dgm:pt>
    <dgm:pt modelId="{E04EB025-AE8A-4775-ABD6-5E606172F2B5}" type="sibTrans" cxnId="{03A84730-99B0-4410-941D-69CEFC2C3A85}">
      <dgm:prSet/>
      <dgm:spPr/>
      <dgm:t>
        <a:bodyPr/>
        <a:lstStyle/>
        <a:p>
          <a:endParaRPr lang="en-US"/>
        </a:p>
      </dgm:t>
    </dgm:pt>
    <dgm:pt modelId="{CC8EC137-F511-4B12-8FC5-D130E5B54B6B}">
      <dgm:prSet phldrT="[Text]"/>
      <dgm:spPr/>
      <dgm:t>
        <a:bodyPr/>
        <a:lstStyle/>
        <a:p>
          <a:r>
            <a:rPr lang="en-US" i="0" dirty="0">
              <a:solidFill>
                <a:schemeClr val="tx1"/>
              </a:solidFill>
              <a:effectLst>
                <a:outerShdw blurRad="38100" dist="38100" dir="2700000" algn="tl">
                  <a:srgbClr val="000000"/>
                </a:outerShdw>
              </a:effectLst>
              <a:latin typeface="Calibri" panose="020F0502020204030204" pitchFamily="34" charset="0"/>
            </a:rPr>
            <a:t>Increased left ventricular hypoxia</a:t>
          </a:r>
          <a:endParaRPr lang="en-US" dirty="0">
            <a:solidFill>
              <a:schemeClr val="tx1"/>
            </a:solidFill>
          </a:endParaRPr>
        </a:p>
      </dgm:t>
    </dgm:pt>
    <dgm:pt modelId="{CD28CEE4-2FA3-4B37-96B7-0A09D8AEED8F}" type="parTrans" cxnId="{62F24B92-DBE8-4B6D-BCBA-12710937196B}">
      <dgm:prSet/>
      <dgm:spPr/>
      <dgm:t>
        <a:bodyPr/>
        <a:lstStyle/>
        <a:p>
          <a:endParaRPr lang="en-US"/>
        </a:p>
      </dgm:t>
    </dgm:pt>
    <dgm:pt modelId="{F9D30FEC-2C1C-4C99-B257-5DDBEEF2523E}" type="sibTrans" cxnId="{62F24B92-DBE8-4B6D-BCBA-12710937196B}">
      <dgm:prSet/>
      <dgm:spPr/>
      <dgm:t>
        <a:bodyPr/>
        <a:lstStyle/>
        <a:p>
          <a:endParaRPr lang="en-US"/>
        </a:p>
      </dgm:t>
    </dgm:pt>
    <dgm:pt modelId="{1507C258-01ED-40F9-AA0B-1BCFF5C933A6}">
      <dgm:prSet phldrT="[Text]"/>
      <dgm:spPr/>
      <dgm:t>
        <a:bodyPr/>
        <a:lstStyle/>
        <a:p>
          <a:r>
            <a:rPr lang="en-US" i="0" dirty="0">
              <a:solidFill>
                <a:schemeClr val="tx1"/>
              </a:solidFill>
              <a:effectLst>
                <a:outerShdw blurRad="38100" dist="38100" dir="2700000" algn="tl">
                  <a:srgbClr val="000000"/>
                </a:outerShdw>
              </a:effectLst>
              <a:latin typeface="Calibri" panose="020F0502020204030204" pitchFamily="34" charset="0"/>
            </a:rPr>
            <a:t>Decreased left ventricular contraction</a:t>
          </a:r>
          <a:endParaRPr lang="en-US" dirty="0">
            <a:solidFill>
              <a:schemeClr val="tx1"/>
            </a:solidFill>
          </a:endParaRPr>
        </a:p>
      </dgm:t>
    </dgm:pt>
    <dgm:pt modelId="{CC62B6D3-C72F-4ED0-91D9-07B36F37C6DA}" type="parTrans" cxnId="{39D8D88D-088C-4836-9725-84F35EFE9889}">
      <dgm:prSet/>
      <dgm:spPr/>
      <dgm:t>
        <a:bodyPr/>
        <a:lstStyle/>
        <a:p>
          <a:endParaRPr lang="en-US"/>
        </a:p>
      </dgm:t>
    </dgm:pt>
    <dgm:pt modelId="{3E4FBE08-F573-4450-AB22-6C9BFBDD9895}" type="sibTrans" cxnId="{39D8D88D-088C-4836-9725-84F35EFE9889}">
      <dgm:prSet/>
      <dgm:spPr/>
      <dgm:t>
        <a:bodyPr/>
        <a:lstStyle/>
        <a:p>
          <a:endParaRPr lang="en-US"/>
        </a:p>
      </dgm:t>
    </dgm:pt>
    <dgm:pt modelId="{DC960242-3B55-4E38-8BFA-A21DB6C54AFA}">
      <dgm:prSet phldrT="[Text]"/>
      <dgm:spPr/>
      <dgm:t>
        <a:bodyPr/>
        <a:lstStyle/>
        <a:p>
          <a:r>
            <a:rPr lang="en-US" i="0" dirty="0">
              <a:solidFill>
                <a:schemeClr val="tx1"/>
              </a:solidFill>
              <a:effectLst>
                <a:outerShdw blurRad="38100" dist="38100" dir="2700000" algn="tl">
                  <a:srgbClr val="000000"/>
                </a:outerShdw>
              </a:effectLst>
              <a:latin typeface="Calibri" panose="020F0502020204030204" pitchFamily="34" charset="0"/>
            </a:rPr>
            <a:t>Increased left atrial pressure</a:t>
          </a:r>
          <a:endParaRPr lang="en-US" dirty="0">
            <a:solidFill>
              <a:schemeClr val="tx1"/>
            </a:solidFill>
          </a:endParaRPr>
        </a:p>
      </dgm:t>
    </dgm:pt>
    <dgm:pt modelId="{261466B0-B199-430F-AB2B-067610272EFD}" type="parTrans" cxnId="{CB9D174D-F628-40C3-B3F5-DEA1B54A2CA6}">
      <dgm:prSet/>
      <dgm:spPr/>
      <dgm:t>
        <a:bodyPr/>
        <a:lstStyle/>
        <a:p>
          <a:endParaRPr lang="en-US"/>
        </a:p>
      </dgm:t>
    </dgm:pt>
    <dgm:pt modelId="{B9A79315-2DEF-4DFC-84AD-17786E248E20}" type="sibTrans" cxnId="{CB9D174D-F628-40C3-B3F5-DEA1B54A2CA6}">
      <dgm:prSet/>
      <dgm:spPr/>
      <dgm:t>
        <a:bodyPr/>
        <a:lstStyle/>
        <a:p>
          <a:endParaRPr lang="en-US"/>
        </a:p>
      </dgm:t>
    </dgm:pt>
    <dgm:pt modelId="{74F50895-B7A2-419C-BD3D-FA495E5B7475}">
      <dgm:prSet/>
      <dgm:spPr/>
      <dgm:t>
        <a:bodyPr/>
        <a:lstStyle/>
        <a:p>
          <a:r>
            <a:rPr lang="en-US" i="0" dirty="0">
              <a:solidFill>
                <a:schemeClr val="tx1"/>
              </a:solidFill>
              <a:effectLst>
                <a:outerShdw blurRad="38100" dist="38100" dir="2700000" algn="tl">
                  <a:srgbClr val="000000"/>
                </a:outerShdw>
              </a:effectLst>
              <a:latin typeface="Calibri" panose="020F0502020204030204" pitchFamily="34" charset="0"/>
            </a:rPr>
            <a:t>Increased left ventricular end diastolic pressure</a:t>
          </a:r>
        </a:p>
      </dgm:t>
    </dgm:pt>
    <dgm:pt modelId="{B67D3152-8B7A-46BB-BABB-6EAD733E8B1A}" type="parTrans" cxnId="{D27CE726-08A6-477E-8226-D14906605F9F}">
      <dgm:prSet/>
      <dgm:spPr/>
      <dgm:t>
        <a:bodyPr/>
        <a:lstStyle/>
        <a:p>
          <a:endParaRPr lang="en-US"/>
        </a:p>
      </dgm:t>
    </dgm:pt>
    <dgm:pt modelId="{B9AB3C2A-AD34-47EE-9064-76DA19D90AB6}" type="sibTrans" cxnId="{D27CE726-08A6-477E-8226-D14906605F9F}">
      <dgm:prSet/>
      <dgm:spPr/>
      <dgm:t>
        <a:bodyPr/>
        <a:lstStyle/>
        <a:p>
          <a:endParaRPr lang="en-US"/>
        </a:p>
      </dgm:t>
    </dgm:pt>
    <dgm:pt modelId="{B71A5AAD-71C9-4BD7-B727-84EFEA1C450B}">
      <dgm:prSet phldrT="[Text]"/>
      <dgm:spPr/>
      <dgm:t>
        <a:bodyPr/>
        <a:lstStyle/>
        <a:p>
          <a:r>
            <a:rPr lang="en-US" i="0" dirty="0">
              <a:solidFill>
                <a:schemeClr val="tx1"/>
              </a:solidFill>
              <a:effectLst>
                <a:outerShdw blurRad="38100" dist="38100" dir="2700000" algn="tl">
                  <a:srgbClr val="000000"/>
                </a:outerShdw>
              </a:effectLst>
              <a:latin typeface="Calibri" panose="020F0502020204030204" pitchFamily="34" charset="0"/>
            </a:rPr>
            <a:t>Pulmonary congestion &amp; pulmonary edema</a:t>
          </a:r>
          <a:endParaRPr lang="en-US" dirty="0">
            <a:solidFill>
              <a:schemeClr val="tx1"/>
            </a:solidFill>
          </a:endParaRPr>
        </a:p>
      </dgm:t>
    </dgm:pt>
    <dgm:pt modelId="{81DCF042-AEDD-4A8F-A207-6B5C5BB9D69F}" type="parTrans" cxnId="{2996AF71-0CDB-4380-BFCE-9014D8958AD5}">
      <dgm:prSet/>
      <dgm:spPr/>
      <dgm:t>
        <a:bodyPr/>
        <a:lstStyle/>
        <a:p>
          <a:endParaRPr lang="en-US"/>
        </a:p>
      </dgm:t>
    </dgm:pt>
    <dgm:pt modelId="{2CB51B93-234B-43D1-8685-9DBA1CD18A6D}" type="sibTrans" cxnId="{2996AF71-0CDB-4380-BFCE-9014D8958AD5}">
      <dgm:prSet/>
      <dgm:spPr/>
      <dgm:t>
        <a:bodyPr/>
        <a:lstStyle/>
        <a:p>
          <a:endParaRPr lang="en-US"/>
        </a:p>
      </dgm:t>
    </dgm:pt>
    <dgm:pt modelId="{329FCA5D-AA66-487A-AB13-25AAFC4FC242}">
      <dgm:prSet phldrT="[Text]"/>
      <dgm:spPr/>
      <dgm:t>
        <a:bodyPr/>
        <a:lstStyle/>
        <a:p>
          <a:r>
            <a:rPr lang="en-US" i="0" dirty="0">
              <a:solidFill>
                <a:schemeClr val="tx1"/>
              </a:solidFill>
              <a:effectLst>
                <a:outerShdw blurRad="38100" dist="38100" dir="2700000" algn="tl">
                  <a:srgbClr val="000000"/>
                </a:outerShdw>
              </a:effectLst>
              <a:latin typeface="Calibri" panose="020F0502020204030204" pitchFamily="34" charset="0"/>
            </a:rPr>
            <a:t>Increased pulmonary vascular resistance</a:t>
          </a:r>
          <a:endParaRPr lang="en-US" dirty="0">
            <a:solidFill>
              <a:schemeClr val="tx1"/>
            </a:solidFill>
          </a:endParaRPr>
        </a:p>
      </dgm:t>
    </dgm:pt>
    <dgm:pt modelId="{F21CE75B-1D04-43F0-BB84-21DE27F25D15}" type="parTrans" cxnId="{D2A63B4D-8D81-439E-BB48-CA1F16E757F8}">
      <dgm:prSet/>
      <dgm:spPr/>
      <dgm:t>
        <a:bodyPr/>
        <a:lstStyle/>
        <a:p>
          <a:endParaRPr lang="en-US"/>
        </a:p>
      </dgm:t>
    </dgm:pt>
    <dgm:pt modelId="{333060F8-4C51-4A0E-9BF9-B4BBDAFC64CA}" type="sibTrans" cxnId="{D2A63B4D-8D81-439E-BB48-CA1F16E757F8}">
      <dgm:prSet/>
      <dgm:spPr/>
      <dgm:t>
        <a:bodyPr/>
        <a:lstStyle/>
        <a:p>
          <a:endParaRPr lang="en-US"/>
        </a:p>
      </dgm:t>
    </dgm:pt>
    <dgm:pt modelId="{B1B3E972-D3EC-4936-8CE1-78B1CA017898}">
      <dgm:prSet phldrT="[Text]"/>
      <dgm:spPr/>
      <dgm:t>
        <a:bodyPr/>
        <a:lstStyle/>
        <a:p>
          <a:r>
            <a:rPr lang="en-US" i="0" dirty="0">
              <a:solidFill>
                <a:schemeClr val="tx1"/>
              </a:solidFill>
              <a:effectLst>
                <a:outerShdw blurRad="38100" dist="38100" dir="2700000" algn="tl">
                  <a:srgbClr val="000000"/>
                </a:outerShdw>
              </a:effectLst>
              <a:latin typeface="Calibri" panose="020F0502020204030204" pitchFamily="34" charset="0"/>
            </a:rPr>
            <a:t>Right ventricular failure</a:t>
          </a:r>
          <a:endParaRPr lang="en-US" dirty="0">
            <a:solidFill>
              <a:schemeClr val="tx1"/>
            </a:solidFill>
          </a:endParaRPr>
        </a:p>
      </dgm:t>
    </dgm:pt>
    <dgm:pt modelId="{6E0526B1-2AEE-496F-86F9-A3BCFB30713F}" type="parTrans" cxnId="{E032B3AB-A1BB-41F5-97FA-2FFD1E784064}">
      <dgm:prSet/>
      <dgm:spPr/>
      <dgm:t>
        <a:bodyPr/>
        <a:lstStyle/>
        <a:p>
          <a:endParaRPr lang="en-US"/>
        </a:p>
      </dgm:t>
    </dgm:pt>
    <dgm:pt modelId="{6DFFFFDE-6EB4-4670-A61D-F89730D1D2EE}" type="sibTrans" cxnId="{E032B3AB-A1BB-41F5-97FA-2FFD1E784064}">
      <dgm:prSet/>
      <dgm:spPr/>
      <dgm:t>
        <a:bodyPr/>
        <a:lstStyle/>
        <a:p>
          <a:endParaRPr lang="en-US"/>
        </a:p>
      </dgm:t>
    </dgm:pt>
    <dgm:pt modelId="{5BF7DCE1-C875-49B3-A96B-A0712338E865}" type="pres">
      <dgm:prSet presAssocID="{981F79B5-8461-4D0F-8067-4234F70B567E}" presName="Name0" presStyleCnt="0">
        <dgm:presLayoutVars>
          <dgm:dir/>
          <dgm:resizeHandles val="exact"/>
        </dgm:presLayoutVars>
      </dgm:prSet>
      <dgm:spPr/>
    </dgm:pt>
    <dgm:pt modelId="{B935A874-1076-4A92-BADD-938F6A5D7728}" type="pres">
      <dgm:prSet presAssocID="{665397C4-4A70-4F99-A1B5-F11208A43E13}" presName="node" presStyleLbl="node1" presStyleIdx="0" presStyleCnt="10">
        <dgm:presLayoutVars>
          <dgm:bulletEnabled val="1"/>
        </dgm:presLayoutVars>
      </dgm:prSet>
      <dgm:spPr/>
    </dgm:pt>
    <dgm:pt modelId="{AD2EE4C4-002A-4199-8AAC-07A7B3B5AEA4}" type="pres">
      <dgm:prSet presAssocID="{590E3290-627F-4920-BD75-5ADDCD914410}" presName="sibTrans" presStyleLbl="sibTrans1D1" presStyleIdx="0" presStyleCnt="9"/>
      <dgm:spPr/>
    </dgm:pt>
    <dgm:pt modelId="{817EF8D1-D26F-4427-98E8-0A74C38D43E9}" type="pres">
      <dgm:prSet presAssocID="{590E3290-627F-4920-BD75-5ADDCD914410}" presName="connectorText" presStyleLbl="sibTrans1D1" presStyleIdx="0" presStyleCnt="9"/>
      <dgm:spPr/>
    </dgm:pt>
    <dgm:pt modelId="{4122FE72-783C-463A-918E-D973916C24B8}" type="pres">
      <dgm:prSet presAssocID="{96C10838-0196-4AC7-8327-CA5E1B48791A}" presName="node" presStyleLbl="node1" presStyleIdx="1" presStyleCnt="10">
        <dgm:presLayoutVars>
          <dgm:bulletEnabled val="1"/>
        </dgm:presLayoutVars>
      </dgm:prSet>
      <dgm:spPr/>
    </dgm:pt>
    <dgm:pt modelId="{4097EA80-BF61-4336-8C42-CDB275E55C1F}" type="pres">
      <dgm:prSet presAssocID="{4F4C1E9A-316D-4422-9DF3-D89B05D7B1DB}" presName="sibTrans" presStyleLbl="sibTrans1D1" presStyleIdx="1" presStyleCnt="9"/>
      <dgm:spPr/>
    </dgm:pt>
    <dgm:pt modelId="{4747874E-2DA0-4595-96D3-4FF8CEC9005D}" type="pres">
      <dgm:prSet presAssocID="{4F4C1E9A-316D-4422-9DF3-D89B05D7B1DB}" presName="connectorText" presStyleLbl="sibTrans1D1" presStyleIdx="1" presStyleCnt="9"/>
      <dgm:spPr/>
    </dgm:pt>
    <dgm:pt modelId="{0364B0B0-DD19-4F99-A166-CBD315561644}" type="pres">
      <dgm:prSet presAssocID="{EC3467E3-CDAC-48D4-93BF-3A3DF8E8B6A4}" presName="node" presStyleLbl="node1" presStyleIdx="2" presStyleCnt="10">
        <dgm:presLayoutVars>
          <dgm:bulletEnabled val="1"/>
        </dgm:presLayoutVars>
      </dgm:prSet>
      <dgm:spPr/>
    </dgm:pt>
    <dgm:pt modelId="{A03E1315-3721-41B1-960F-B36F60AE6C43}" type="pres">
      <dgm:prSet presAssocID="{E04EB025-AE8A-4775-ABD6-5E606172F2B5}" presName="sibTrans" presStyleLbl="sibTrans1D1" presStyleIdx="2" presStyleCnt="9"/>
      <dgm:spPr/>
    </dgm:pt>
    <dgm:pt modelId="{B5F284AF-BA91-4BF5-B35D-01BBC72EE895}" type="pres">
      <dgm:prSet presAssocID="{E04EB025-AE8A-4775-ABD6-5E606172F2B5}" presName="connectorText" presStyleLbl="sibTrans1D1" presStyleIdx="2" presStyleCnt="9"/>
      <dgm:spPr/>
    </dgm:pt>
    <dgm:pt modelId="{7E88F4F6-4CE2-4F05-B68B-9164A33F51D0}" type="pres">
      <dgm:prSet presAssocID="{CC8EC137-F511-4B12-8FC5-D130E5B54B6B}" presName="node" presStyleLbl="node1" presStyleIdx="3" presStyleCnt="10">
        <dgm:presLayoutVars>
          <dgm:bulletEnabled val="1"/>
        </dgm:presLayoutVars>
      </dgm:prSet>
      <dgm:spPr/>
    </dgm:pt>
    <dgm:pt modelId="{84824F8D-9099-4FA7-AA9F-3B4C3D618F3A}" type="pres">
      <dgm:prSet presAssocID="{F9D30FEC-2C1C-4C99-B257-5DDBEEF2523E}" presName="sibTrans" presStyleLbl="sibTrans1D1" presStyleIdx="3" presStyleCnt="9"/>
      <dgm:spPr/>
    </dgm:pt>
    <dgm:pt modelId="{5153CECB-0832-4165-99D0-18220D01B80F}" type="pres">
      <dgm:prSet presAssocID="{F9D30FEC-2C1C-4C99-B257-5DDBEEF2523E}" presName="connectorText" presStyleLbl="sibTrans1D1" presStyleIdx="3" presStyleCnt="9"/>
      <dgm:spPr/>
    </dgm:pt>
    <dgm:pt modelId="{903A5A76-E26A-4F6F-A34E-ED1F64B730EC}" type="pres">
      <dgm:prSet presAssocID="{1507C258-01ED-40F9-AA0B-1BCFF5C933A6}" presName="node" presStyleLbl="node1" presStyleIdx="4" presStyleCnt="10">
        <dgm:presLayoutVars>
          <dgm:bulletEnabled val="1"/>
        </dgm:presLayoutVars>
      </dgm:prSet>
      <dgm:spPr/>
    </dgm:pt>
    <dgm:pt modelId="{D98AF2A9-064C-4F70-B2E4-D8D9EFC1D737}" type="pres">
      <dgm:prSet presAssocID="{3E4FBE08-F573-4450-AB22-6C9BFBDD9895}" presName="sibTrans" presStyleLbl="sibTrans1D1" presStyleIdx="4" presStyleCnt="9"/>
      <dgm:spPr/>
    </dgm:pt>
    <dgm:pt modelId="{AB14C33D-639C-4CF6-B855-83760F24563C}" type="pres">
      <dgm:prSet presAssocID="{3E4FBE08-F573-4450-AB22-6C9BFBDD9895}" presName="connectorText" presStyleLbl="sibTrans1D1" presStyleIdx="4" presStyleCnt="9"/>
      <dgm:spPr/>
    </dgm:pt>
    <dgm:pt modelId="{C755D84C-A65B-41BE-BEFA-A4A3EF5DB447}" type="pres">
      <dgm:prSet presAssocID="{74F50895-B7A2-419C-BD3D-FA495E5B7475}" presName="node" presStyleLbl="node1" presStyleIdx="5" presStyleCnt="10">
        <dgm:presLayoutVars>
          <dgm:bulletEnabled val="1"/>
        </dgm:presLayoutVars>
      </dgm:prSet>
      <dgm:spPr/>
    </dgm:pt>
    <dgm:pt modelId="{DCF9B6E8-79C0-4AA1-A3FC-6648D73F17CF}" type="pres">
      <dgm:prSet presAssocID="{B9AB3C2A-AD34-47EE-9064-76DA19D90AB6}" presName="sibTrans" presStyleLbl="sibTrans1D1" presStyleIdx="5" presStyleCnt="9"/>
      <dgm:spPr/>
    </dgm:pt>
    <dgm:pt modelId="{6E45FEB9-41C3-44BF-8242-2B4007042649}" type="pres">
      <dgm:prSet presAssocID="{B9AB3C2A-AD34-47EE-9064-76DA19D90AB6}" presName="connectorText" presStyleLbl="sibTrans1D1" presStyleIdx="5" presStyleCnt="9"/>
      <dgm:spPr/>
    </dgm:pt>
    <dgm:pt modelId="{0DB01700-24F3-4466-A983-CBA1364AFC56}" type="pres">
      <dgm:prSet presAssocID="{DC960242-3B55-4E38-8BFA-A21DB6C54AFA}" presName="node" presStyleLbl="node1" presStyleIdx="6" presStyleCnt="10">
        <dgm:presLayoutVars>
          <dgm:bulletEnabled val="1"/>
        </dgm:presLayoutVars>
      </dgm:prSet>
      <dgm:spPr/>
    </dgm:pt>
    <dgm:pt modelId="{B5D6201D-05A2-4E11-8158-F334DEA4ED77}" type="pres">
      <dgm:prSet presAssocID="{B9A79315-2DEF-4DFC-84AD-17786E248E20}" presName="sibTrans" presStyleLbl="sibTrans1D1" presStyleIdx="6" presStyleCnt="9"/>
      <dgm:spPr/>
    </dgm:pt>
    <dgm:pt modelId="{56ADA293-5DFD-4636-BB2A-144357F8C89D}" type="pres">
      <dgm:prSet presAssocID="{B9A79315-2DEF-4DFC-84AD-17786E248E20}" presName="connectorText" presStyleLbl="sibTrans1D1" presStyleIdx="6" presStyleCnt="9"/>
      <dgm:spPr/>
    </dgm:pt>
    <dgm:pt modelId="{A364C97F-6C8B-4027-9A9D-3932B009B507}" type="pres">
      <dgm:prSet presAssocID="{B71A5AAD-71C9-4BD7-B727-84EFEA1C450B}" presName="node" presStyleLbl="node1" presStyleIdx="7" presStyleCnt="10">
        <dgm:presLayoutVars>
          <dgm:bulletEnabled val="1"/>
        </dgm:presLayoutVars>
      </dgm:prSet>
      <dgm:spPr/>
    </dgm:pt>
    <dgm:pt modelId="{96365CB7-8D6A-4AB3-B432-C5B3245EAFE3}" type="pres">
      <dgm:prSet presAssocID="{2CB51B93-234B-43D1-8685-9DBA1CD18A6D}" presName="sibTrans" presStyleLbl="sibTrans1D1" presStyleIdx="7" presStyleCnt="9"/>
      <dgm:spPr/>
    </dgm:pt>
    <dgm:pt modelId="{725E321F-98FA-42A9-8ADB-AA85712C55AC}" type="pres">
      <dgm:prSet presAssocID="{2CB51B93-234B-43D1-8685-9DBA1CD18A6D}" presName="connectorText" presStyleLbl="sibTrans1D1" presStyleIdx="7" presStyleCnt="9"/>
      <dgm:spPr/>
    </dgm:pt>
    <dgm:pt modelId="{2EEEDB4A-8D57-437A-8F91-84D1187F6825}" type="pres">
      <dgm:prSet presAssocID="{329FCA5D-AA66-487A-AB13-25AAFC4FC242}" presName="node" presStyleLbl="node1" presStyleIdx="8" presStyleCnt="10">
        <dgm:presLayoutVars>
          <dgm:bulletEnabled val="1"/>
        </dgm:presLayoutVars>
      </dgm:prSet>
      <dgm:spPr/>
    </dgm:pt>
    <dgm:pt modelId="{74FAB1D3-35AC-4C3F-9F54-91F4D392992C}" type="pres">
      <dgm:prSet presAssocID="{333060F8-4C51-4A0E-9BF9-B4BBDAFC64CA}" presName="sibTrans" presStyleLbl="sibTrans1D1" presStyleIdx="8" presStyleCnt="9"/>
      <dgm:spPr/>
    </dgm:pt>
    <dgm:pt modelId="{5475485F-29E9-4072-A3BF-B4B2AAEF2364}" type="pres">
      <dgm:prSet presAssocID="{333060F8-4C51-4A0E-9BF9-B4BBDAFC64CA}" presName="connectorText" presStyleLbl="sibTrans1D1" presStyleIdx="8" presStyleCnt="9"/>
      <dgm:spPr/>
    </dgm:pt>
    <dgm:pt modelId="{71096BE4-4B10-4213-BA6F-52A24842CFA8}" type="pres">
      <dgm:prSet presAssocID="{B1B3E972-D3EC-4936-8CE1-78B1CA017898}" presName="node" presStyleLbl="node1" presStyleIdx="9" presStyleCnt="10">
        <dgm:presLayoutVars>
          <dgm:bulletEnabled val="1"/>
        </dgm:presLayoutVars>
      </dgm:prSet>
      <dgm:spPr/>
    </dgm:pt>
  </dgm:ptLst>
  <dgm:cxnLst>
    <dgm:cxn modelId="{5A442605-D741-4915-8E53-1E583F9317E1}" type="presOf" srcId="{B1B3E972-D3EC-4936-8CE1-78B1CA017898}" destId="{71096BE4-4B10-4213-BA6F-52A24842CFA8}" srcOrd="0" destOrd="0" presId="urn:microsoft.com/office/officeart/2005/8/layout/bProcess3"/>
    <dgm:cxn modelId="{62CBBF0C-0E5E-442F-9313-15996645455A}" type="presOf" srcId="{E04EB025-AE8A-4775-ABD6-5E606172F2B5}" destId="{B5F284AF-BA91-4BF5-B35D-01BBC72EE895}" srcOrd="1" destOrd="0" presId="urn:microsoft.com/office/officeart/2005/8/layout/bProcess3"/>
    <dgm:cxn modelId="{283D4112-B104-4DBB-9A48-4371CA3F6D7F}" type="presOf" srcId="{B9A79315-2DEF-4DFC-84AD-17786E248E20}" destId="{B5D6201D-05A2-4E11-8158-F334DEA4ED77}" srcOrd="0" destOrd="0" presId="urn:microsoft.com/office/officeart/2005/8/layout/bProcess3"/>
    <dgm:cxn modelId="{54A8F114-0A39-4C27-B9C5-7E7D119FC8C8}" type="presOf" srcId="{4F4C1E9A-316D-4422-9DF3-D89B05D7B1DB}" destId="{4097EA80-BF61-4336-8C42-CDB275E55C1F}" srcOrd="0" destOrd="0" presId="urn:microsoft.com/office/officeart/2005/8/layout/bProcess3"/>
    <dgm:cxn modelId="{446F961C-E044-467C-836F-519C432162FB}" type="presOf" srcId="{590E3290-627F-4920-BD75-5ADDCD914410}" destId="{AD2EE4C4-002A-4199-8AAC-07A7B3B5AEA4}" srcOrd="0" destOrd="0" presId="urn:microsoft.com/office/officeart/2005/8/layout/bProcess3"/>
    <dgm:cxn modelId="{C371E220-D89B-44F8-8C76-44FFF11F0D8A}" type="presOf" srcId="{590E3290-627F-4920-BD75-5ADDCD914410}" destId="{817EF8D1-D26F-4427-98E8-0A74C38D43E9}" srcOrd="1" destOrd="0" presId="urn:microsoft.com/office/officeart/2005/8/layout/bProcess3"/>
    <dgm:cxn modelId="{97C41B26-AD86-4BE0-AEE2-08018B1895FF}" type="presOf" srcId="{96C10838-0196-4AC7-8327-CA5E1B48791A}" destId="{4122FE72-783C-463A-918E-D973916C24B8}" srcOrd="0" destOrd="0" presId="urn:microsoft.com/office/officeart/2005/8/layout/bProcess3"/>
    <dgm:cxn modelId="{D27CE726-08A6-477E-8226-D14906605F9F}" srcId="{981F79B5-8461-4D0F-8067-4234F70B567E}" destId="{74F50895-B7A2-419C-BD3D-FA495E5B7475}" srcOrd="5" destOrd="0" parTransId="{B67D3152-8B7A-46BB-BABB-6EAD733E8B1A}" sibTransId="{B9AB3C2A-AD34-47EE-9064-76DA19D90AB6}"/>
    <dgm:cxn modelId="{03A84730-99B0-4410-941D-69CEFC2C3A85}" srcId="{981F79B5-8461-4D0F-8067-4234F70B567E}" destId="{EC3467E3-CDAC-48D4-93BF-3A3DF8E8B6A4}" srcOrd="2" destOrd="0" parTransId="{2E91AB6D-722B-4423-8FB9-EA03C7F39B16}" sibTransId="{E04EB025-AE8A-4775-ABD6-5E606172F2B5}"/>
    <dgm:cxn modelId="{22204E32-6623-485E-BE0E-3778ADB4D1FA}" type="presOf" srcId="{F9D30FEC-2C1C-4C99-B257-5DDBEEF2523E}" destId="{5153CECB-0832-4165-99D0-18220D01B80F}" srcOrd="1" destOrd="0" presId="urn:microsoft.com/office/officeart/2005/8/layout/bProcess3"/>
    <dgm:cxn modelId="{27305E3A-45C7-4936-BAAC-D232FEBDA32E}" type="presOf" srcId="{333060F8-4C51-4A0E-9BF9-B4BBDAFC64CA}" destId="{5475485F-29E9-4072-A3BF-B4B2AAEF2364}" srcOrd="1" destOrd="0" presId="urn:microsoft.com/office/officeart/2005/8/layout/bProcess3"/>
    <dgm:cxn modelId="{BB08F543-75F9-47ED-9460-F2A2C89DCDB7}" type="presOf" srcId="{3E4FBE08-F573-4450-AB22-6C9BFBDD9895}" destId="{AB14C33D-639C-4CF6-B855-83760F24563C}" srcOrd="1" destOrd="0" presId="urn:microsoft.com/office/officeart/2005/8/layout/bProcess3"/>
    <dgm:cxn modelId="{80DF7066-BEEA-425F-B089-F573D8A96053}" type="presOf" srcId="{B9AB3C2A-AD34-47EE-9064-76DA19D90AB6}" destId="{6E45FEB9-41C3-44BF-8242-2B4007042649}" srcOrd="1" destOrd="0" presId="urn:microsoft.com/office/officeart/2005/8/layout/bProcess3"/>
    <dgm:cxn modelId="{72488767-D160-4C8D-9230-5FA466CD51B0}" type="presOf" srcId="{B9AB3C2A-AD34-47EE-9064-76DA19D90AB6}" destId="{DCF9B6E8-79C0-4AA1-A3FC-6648D73F17CF}" srcOrd="0" destOrd="0" presId="urn:microsoft.com/office/officeart/2005/8/layout/bProcess3"/>
    <dgm:cxn modelId="{5EA1A767-5867-46DC-A7A2-C48FF0D8EB22}" type="presOf" srcId="{EC3467E3-CDAC-48D4-93BF-3A3DF8E8B6A4}" destId="{0364B0B0-DD19-4F99-A166-CBD315561644}" srcOrd="0" destOrd="0" presId="urn:microsoft.com/office/officeart/2005/8/layout/bProcess3"/>
    <dgm:cxn modelId="{B49D7E4A-9194-400B-BA6A-5C4E3C0EEB91}" type="presOf" srcId="{2CB51B93-234B-43D1-8685-9DBA1CD18A6D}" destId="{96365CB7-8D6A-4AB3-B432-C5B3245EAFE3}" srcOrd="0" destOrd="0" presId="urn:microsoft.com/office/officeart/2005/8/layout/bProcess3"/>
    <dgm:cxn modelId="{CB9D174D-F628-40C3-B3F5-DEA1B54A2CA6}" srcId="{981F79B5-8461-4D0F-8067-4234F70B567E}" destId="{DC960242-3B55-4E38-8BFA-A21DB6C54AFA}" srcOrd="6" destOrd="0" parTransId="{261466B0-B199-430F-AB2B-067610272EFD}" sibTransId="{B9A79315-2DEF-4DFC-84AD-17786E248E20}"/>
    <dgm:cxn modelId="{D2A63B4D-8D81-439E-BB48-CA1F16E757F8}" srcId="{981F79B5-8461-4D0F-8067-4234F70B567E}" destId="{329FCA5D-AA66-487A-AB13-25AAFC4FC242}" srcOrd="8" destOrd="0" parTransId="{F21CE75B-1D04-43F0-BB84-21DE27F25D15}" sibTransId="{333060F8-4C51-4A0E-9BF9-B4BBDAFC64CA}"/>
    <dgm:cxn modelId="{2996AF71-0CDB-4380-BFCE-9014D8958AD5}" srcId="{981F79B5-8461-4D0F-8067-4234F70B567E}" destId="{B71A5AAD-71C9-4BD7-B727-84EFEA1C450B}" srcOrd="7" destOrd="0" parTransId="{81DCF042-AEDD-4A8F-A207-6B5C5BB9D69F}" sibTransId="{2CB51B93-234B-43D1-8685-9DBA1CD18A6D}"/>
    <dgm:cxn modelId="{10AC1654-A755-4BCD-9B36-A175752C4390}" srcId="{981F79B5-8461-4D0F-8067-4234F70B567E}" destId="{665397C4-4A70-4F99-A1B5-F11208A43E13}" srcOrd="0" destOrd="0" parTransId="{359F1E65-6386-45BD-9AAB-B7281CFF4FCB}" sibTransId="{590E3290-627F-4920-BD75-5ADDCD914410}"/>
    <dgm:cxn modelId="{DFAB9475-3310-40FE-99AA-2BC3407BDCD7}" type="presOf" srcId="{CC8EC137-F511-4B12-8FC5-D130E5B54B6B}" destId="{7E88F4F6-4CE2-4F05-B68B-9164A33F51D0}" srcOrd="0" destOrd="0" presId="urn:microsoft.com/office/officeart/2005/8/layout/bProcess3"/>
    <dgm:cxn modelId="{798A4576-D48A-460D-AD7D-66DA498B0AAD}" type="presOf" srcId="{1507C258-01ED-40F9-AA0B-1BCFF5C933A6}" destId="{903A5A76-E26A-4F6F-A34E-ED1F64B730EC}" srcOrd="0" destOrd="0" presId="urn:microsoft.com/office/officeart/2005/8/layout/bProcess3"/>
    <dgm:cxn modelId="{F332F659-F87A-42A2-94E0-1EDB6A7186EF}" type="presOf" srcId="{665397C4-4A70-4F99-A1B5-F11208A43E13}" destId="{B935A874-1076-4A92-BADD-938F6A5D7728}" srcOrd="0" destOrd="0" presId="urn:microsoft.com/office/officeart/2005/8/layout/bProcess3"/>
    <dgm:cxn modelId="{F560D37A-93F2-4D57-9130-69D44225A81B}" type="presOf" srcId="{2CB51B93-234B-43D1-8685-9DBA1CD18A6D}" destId="{725E321F-98FA-42A9-8ADB-AA85712C55AC}" srcOrd="1" destOrd="0" presId="urn:microsoft.com/office/officeart/2005/8/layout/bProcess3"/>
    <dgm:cxn modelId="{480B158B-BE97-41CD-A902-454C830E4A73}" srcId="{981F79B5-8461-4D0F-8067-4234F70B567E}" destId="{96C10838-0196-4AC7-8327-CA5E1B48791A}" srcOrd="1" destOrd="0" parTransId="{88B4B20F-C451-4262-B06C-9A4C4C1DD22A}" sibTransId="{4F4C1E9A-316D-4422-9DF3-D89B05D7B1DB}"/>
    <dgm:cxn modelId="{39D8D88D-088C-4836-9725-84F35EFE9889}" srcId="{981F79B5-8461-4D0F-8067-4234F70B567E}" destId="{1507C258-01ED-40F9-AA0B-1BCFF5C933A6}" srcOrd="4" destOrd="0" parTransId="{CC62B6D3-C72F-4ED0-91D9-07B36F37C6DA}" sibTransId="{3E4FBE08-F573-4450-AB22-6C9BFBDD9895}"/>
    <dgm:cxn modelId="{54FDC390-A7B3-46D6-8033-3D719BAB7A58}" type="presOf" srcId="{333060F8-4C51-4A0E-9BF9-B4BBDAFC64CA}" destId="{74FAB1D3-35AC-4C3F-9F54-91F4D392992C}" srcOrd="0" destOrd="0" presId="urn:microsoft.com/office/officeart/2005/8/layout/bProcess3"/>
    <dgm:cxn modelId="{62F24B92-DBE8-4B6D-BCBA-12710937196B}" srcId="{981F79B5-8461-4D0F-8067-4234F70B567E}" destId="{CC8EC137-F511-4B12-8FC5-D130E5B54B6B}" srcOrd="3" destOrd="0" parTransId="{CD28CEE4-2FA3-4B37-96B7-0A09D8AEED8F}" sibTransId="{F9D30FEC-2C1C-4C99-B257-5DDBEEF2523E}"/>
    <dgm:cxn modelId="{9C222494-E311-4528-B0D0-601C5FAF4EC7}" type="presOf" srcId="{DC960242-3B55-4E38-8BFA-A21DB6C54AFA}" destId="{0DB01700-24F3-4466-A983-CBA1364AFC56}" srcOrd="0" destOrd="0" presId="urn:microsoft.com/office/officeart/2005/8/layout/bProcess3"/>
    <dgm:cxn modelId="{C2FDF799-DCDA-42DF-9628-D648C6016ABB}" type="presOf" srcId="{E04EB025-AE8A-4775-ABD6-5E606172F2B5}" destId="{A03E1315-3721-41B1-960F-B36F60AE6C43}" srcOrd="0" destOrd="0" presId="urn:microsoft.com/office/officeart/2005/8/layout/bProcess3"/>
    <dgm:cxn modelId="{E032B3AB-A1BB-41F5-97FA-2FFD1E784064}" srcId="{981F79B5-8461-4D0F-8067-4234F70B567E}" destId="{B1B3E972-D3EC-4936-8CE1-78B1CA017898}" srcOrd="9" destOrd="0" parTransId="{6E0526B1-2AEE-496F-86F9-A3BCFB30713F}" sibTransId="{6DFFFFDE-6EB4-4670-A61D-F89730D1D2EE}"/>
    <dgm:cxn modelId="{F71520B2-6B56-484D-B097-D2ECC00DFD44}" type="presOf" srcId="{74F50895-B7A2-419C-BD3D-FA495E5B7475}" destId="{C755D84C-A65B-41BE-BEFA-A4A3EF5DB447}" srcOrd="0" destOrd="0" presId="urn:microsoft.com/office/officeart/2005/8/layout/bProcess3"/>
    <dgm:cxn modelId="{AFBDF6B4-0DDD-4C71-9F71-003822CD754F}" type="presOf" srcId="{F9D30FEC-2C1C-4C99-B257-5DDBEEF2523E}" destId="{84824F8D-9099-4FA7-AA9F-3B4C3D618F3A}" srcOrd="0" destOrd="0" presId="urn:microsoft.com/office/officeart/2005/8/layout/bProcess3"/>
    <dgm:cxn modelId="{0AC198B9-9096-45B6-A891-B274A1EB6E64}" type="presOf" srcId="{981F79B5-8461-4D0F-8067-4234F70B567E}" destId="{5BF7DCE1-C875-49B3-A96B-A0712338E865}" srcOrd="0" destOrd="0" presId="urn:microsoft.com/office/officeart/2005/8/layout/bProcess3"/>
    <dgm:cxn modelId="{E68DB2C0-943A-4F66-BB87-75BBD0CE8B3C}" type="presOf" srcId="{B9A79315-2DEF-4DFC-84AD-17786E248E20}" destId="{56ADA293-5DFD-4636-BB2A-144357F8C89D}" srcOrd="1" destOrd="0" presId="urn:microsoft.com/office/officeart/2005/8/layout/bProcess3"/>
    <dgm:cxn modelId="{199403CA-ACAB-411D-BFDE-22F0243052ED}" type="presOf" srcId="{329FCA5D-AA66-487A-AB13-25AAFC4FC242}" destId="{2EEEDB4A-8D57-437A-8F91-84D1187F6825}" srcOrd="0" destOrd="0" presId="urn:microsoft.com/office/officeart/2005/8/layout/bProcess3"/>
    <dgm:cxn modelId="{31D2BCD9-5F93-47EE-8A41-21ADABF0619A}" type="presOf" srcId="{B71A5AAD-71C9-4BD7-B727-84EFEA1C450B}" destId="{A364C97F-6C8B-4027-9A9D-3932B009B507}" srcOrd="0" destOrd="0" presId="urn:microsoft.com/office/officeart/2005/8/layout/bProcess3"/>
    <dgm:cxn modelId="{0D41D4DC-2998-4E06-B6B8-01D5FEB4E3BC}" type="presOf" srcId="{3E4FBE08-F573-4450-AB22-6C9BFBDD9895}" destId="{D98AF2A9-064C-4F70-B2E4-D8D9EFC1D737}" srcOrd="0" destOrd="0" presId="urn:microsoft.com/office/officeart/2005/8/layout/bProcess3"/>
    <dgm:cxn modelId="{35E8CDE3-D0EB-4631-A399-9F0244BC1B04}" type="presOf" srcId="{4F4C1E9A-316D-4422-9DF3-D89B05D7B1DB}" destId="{4747874E-2DA0-4595-96D3-4FF8CEC9005D}" srcOrd="1" destOrd="0" presId="urn:microsoft.com/office/officeart/2005/8/layout/bProcess3"/>
    <dgm:cxn modelId="{21FD0C54-B58A-4E8F-B0AC-58F0925BBC1E}" type="presParOf" srcId="{5BF7DCE1-C875-49B3-A96B-A0712338E865}" destId="{B935A874-1076-4A92-BADD-938F6A5D7728}" srcOrd="0" destOrd="0" presId="urn:microsoft.com/office/officeart/2005/8/layout/bProcess3"/>
    <dgm:cxn modelId="{1197EB83-AEDD-4B15-BB76-ADCBB073CBB4}" type="presParOf" srcId="{5BF7DCE1-C875-49B3-A96B-A0712338E865}" destId="{AD2EE4C4-002A-4199-8AAC-07A7B3B5AEA4}" srcOrd="1" destOrd="0" presId="urn:microsoft.com/office/officeart/2005/8/layout/bProcess3"/>
    <dgm:cxn modelId="{67FCA01A-AAB3-4BE6-9728-379CFCD864C0}" type="presParOf" srcId="{AD2EE4C4-002A-4199-8AAC-07A7B3B5AEA4}" destId="{817EF8D1-D26F-4427-98E8-0A74C38D43E9}" srcOrd="0" destOrd="0" presId="urn:microsoft.com/office/officeart/2005/8/layout/bProcess3"/>
    <dgm:cxn modelId="{5FF3A070-EE70-4604-A4BF-314C11090087}" type="presParOf" srcId="{5BF7DCE1-C875-49B3-A96B-A0712338E865}" destId="{4122FE72-783C-463A-918E-D973916C24B8}" srcOrd="2" destOrd="0" presId="urn:microsoft.com/office/officeart/2005/8/layout/bProcess3"/>
    <dgm:cxn modelId="{1A295037-E061-424E-BA1E-91E3CE989307}" type="presParOf" srcId="{5BF7DCE1-C875-49B3-A96B-A0712338E865}" destId="{4097EA80-BF61-4336-8C42-CDB275E55C1F}" srcOrd="3" destOrd="0" presId="urn:microsoft.com/office/officeart/2005/8/layout/bProcess3"/>
    <dgm:cxn modelId="{FEDF19F4-986A-416A-BFEB-CD1EEE024E3D}" type="presParOf" srcId="{4097EA80-BF61-4336-8C42-CDB275E55C1F}" destId="{4747874E-2DA0-4595-96D3-4FF8CEC9005D}" srcOrd="0" destOrd="0" presId="urn:microsoft.com/office/officeart/2005/8/layout/bProcess3"/>
    <dgm:cxn modelId="{A06BD7C3-C61B-4B91-BB26-C8AD86247C87}" type="presParOf" srcId="{5BF7DCE1-C875-49B3-A96B-A0712338E865}" destId="{0364B0B0-DD19-4F99-A166-CBD315561644}" srcOrd="4" destOrd="0" presId="urn:microsoft.com/office/officeart/2005/8/layout/bProcess3"/>
    <dgm:cxn modelId="{5862AD2E-8986-4E25-93A0-3DCD0804DF17}" type="presParOf" srcId="{5BF7DCE1-C875-49B3-A96B-A0712338E865}" destId="{A03E1315-3721-41B1-960F-B36F60AE6C43}" srcOrd="5" destOrd="0" presId="urn:microsoft.com/office/officeart/2005/8/layout/bProcess3"/>
    <dgm:cxn modelId="{5AEBF663-C745-4DDE-BA5F-C972AC5C9929}" type="presParOf" srcId="{A03E1315-3721-41B1-960F-B36F60AE6C43}" destId="{B5F284AF-BA91-4BF5-B35D-01BBC72EE895}" srcOrd="0" destOrd="0" presId="urn:microsoft.com/office/officeart/2005/8/layout/bProcess3"/>
    <dgm:cxn modelId="{13CA26DC-1D9B-4164-9F58-AB61ABD04B2F}" type="presParOf" srcId="{5BF7DCE1-C875-49B3-A96B-A0712338E865}" destId="{7E88F4F6-4CE2-4F05-B68B-9164A33F51D0}" srcOrd="6" destOrd="0" presId="urn:microsoft.com/office/officeart/2005/8/layout/bProcess3"/>
    <dgm:cxn modelId="{E185FD93-4A88-420F-BC33-359BCF73105C}" type="presParOf" srcId="{5BF7DCE1-C875-49B3-A96B-A0712338E865}" destId="{84824F8D-9099-4FA7-AA9F-3B4C3D618F3A}" srcOrd="7" destOrd="0" presId="urn:microsoft.com/office/officeart/2005/8/layout/bProcess3"/>
    <dgm:cxn modelId="{D86414D3-415D-44DE-8AA3-4DBBE88918FF}" type="presParOf" srcId="{84824F8D-9099-4FA7-AA9F-3B4C3D618F3A}" destId="{5153CECB-0832-4165-99D0-18220D01B80F}" srcOrd="0" destOrd="0" presId="urn:microsoft.com/office/officeart/2005/8/layout/bProcess3"/>
    <dgm:cxn modelId="{EA74C67B-F069-4E16-8AFD-33CA24F82F24}" type="presParOf" srcId="{5BF7DCE1-C875-49B3-A96B-A0712338E865}" destId="{903A5A76-E26A-4F6F-A34E-ED1F64B730EC}" srcOrd="8" destOrd="0" presId="urn:microsoft.com/office/officeart/2005/8/layout/bProcess3"/>
    <dgm:cxn modelId="{75B5A597-0317-41AB-8892-A7CC4383B1A7}" type="presParOf" srcId="{5BF7DCE1-C875-49B3-A96B-A0712338E865}" destId="{D98AF2A9-064C-4F70-B2E4-D8D9EFC1D737}" srcOrd="9" destOrd="0" presId="urn:microsoft.com/office/officeart/2005/8/layout/bProcess3"/>
    <dgm:cxn modelId="{D535FA0B-D1D2-420C-A61E-FB3E234E0391}" type="presParOf" srcId="{D98AF2A9-064C-4F70-B2E4-D8D9EFC1D737}" destId="{AB14C33D-639C-4CF6-B855-83760F24563C}" srcOrd="0" destOrd="0" presId="urn:microsoft.com/office/officeart/2005/8/layout/bProcess3"/>
    <dgm:cxn modelId="{7EF7A32F-1AD4-457A-B5F5-2557AE5D84E7}" type="presParOf" srcId="{5BF7DCE1-C875-49B3-A96B-A0712338E865}" destId="{C755D84C-A65B-41BE-BEFA-A4A3EF5DB447}" srcOrd="10" destOrd="0" presId="urn:microsoft.com/office/officeart/2005/8/layout/bProcess3"/>
    <dgm:cxn modelId="{58085ABA-6D79-4259-9B66-28CD649AF5F0}" type="presParOf" srcId="{5BF7DCE1-C875-49B3-A96B-A0712338E865}" destId="{DCF9B6E8-79C0-4AA1-A3FC-6648D73F17CF}" srcOrd="11" destOrd="0" presId="urn:microsoft.com/office/officeart/2005/8/layout/bProcess3"/>
    <dgm:cxn modelId="{226EF89F-7006-4A49-8229-9E67999E9BD7}" type="presParOf" srcId="{DCF9B6E8-79C0-4AA1-A3FC-6648D73F17CF}" destId="{6E45FEB9-41C3-44BF-8242-2B4007042649}" srcOrd="0" destOrd="0" presId="urn:microsoft.com/office/officeart/2005/8/layout/bProcess3"/>
    <dgm:cxn modelId="{CC9B8393-A9AC-48D0-9FA3-F92C78FFDBC9}" type="presParOf" srcId="{5BF7DCE1-C875-49B3-A96B-A0712338E865}" destId="{0DB01700-24F3-4466-A983-CBA1364AFC56}" srcOrd="12" destOrd="0" presId="urn:microsoft.com/office/officeart/2005/8/layout/bProcess3"/>
    <dgm:cxn modelId="{AC7EFA08-26B7-4694-BC78-95D66C9CD7A4}" type="presParOf" srcId="{5BF7DCE1-C875-49B3-A96B-A0712338E865}" destId="{B5D6201D-05A2-4E11-8158-F334DEA4ED77}" srcOrd="13" destOrd="0" presId="urn:microsoft.com/office/officeart/2005/8/layout/bProcess3"/>
    <dgm:cxn modelId="{4ED35E8F-44B9-4E25-AE35-47D34713497C}" type="presParOf" srcId="{B5D6201D-05A2-4E11-8158-F334DEA4ED77}" destId="{56ADA293-5DFD-4636-BB2A-144357F8C89D}" srcOrd="0" destOrd="0" presId="urn:microsoft.com/office/officeart/2005/8/layout/bProcess3"/>
    <dgm:cxn modelId="{451D45DF-4D21-4F8D-A790-947F63045CF8}" type="presParOf" srcId="{5BF7DCE1-C875-49B3-A96B-A0712338E865}" destId="{A364C97F-6C8B-4027-9A9D-3932B009B507}" srcOrd="14" destOrd="0" presId="urn:microsoft.com/office/officeart/2005/8/layout/bProcess3"/>
    <dgm:cxn modelId="{226FB1F6-8D4A-4DAF-A67D-CA493AAF1E48}" type="presParOf" srcId="{5BF7DCE1-C875-49B3-A96B-A0712338E865}" destId="{96365CB7-8D6A-4AB3-B432-C5B3245EAFE3}" srcOrd="15" destOrd="0" presId="urn:microsoft.com/office/officeart/2005/8/layout/bProcess3"/>
    <dgm:cxn modelId="{BF1FC6A7-DE72-46E9-B0B1-887DD320B7B1}" type="presParOf" srcId="{96365CB7-8D6A-4AB3-B432-C5B3245EAFE3}" destId="{725E321F-98FA-42A9-8ADB-AA85712C55AC}" srcOrd="0" destOrd="0" presId="urn:microsoft.com/office/officeart/2005/8/layout/bProcess3"/>
    <dgm:cxn modelId="{4E558F72-1203-4EAD-971D-DD397F8D2591}" type="presParOf" srcId="{5BF7DCE1-C875-49B3-A96B-A0712338E865}" destId="{2EEEDB4A-8D57-437A-8F91-84D1187F6825}" srcOrd="16" destOrd="0" presId="urn:microsoft.com/office/officeart/2005/8/layout/bProcess3"/>
    <dgm:cxn modelId="{EE38C6F6-C4DA-4DAF-B4F1-9842C6B07EEF}" type="presParOf" srcId="{5BF7DCE1-C875-49B3-A96B-A0712338E865}" destId="{74FAB1D3-35AC-4C3F-9F54-91F4D392992C}" srcOrd="17" destOrd="0" presId="urn:microsoft.com/office/officeart/2005/8/layout/bProcess3"/>
    <dgm:cxn modelId="{BE6432D0-034F-4AE3-A042-4DDDEBC9F70F}" type="presParOf" srcId="{74FAB1D3-35AC-4C3F-9F54-91F4D392992C}" destId="{5475485F-29E9-4072-A3BF-B4B2AAEF2364}" srcOrd="0" destOrd="0" presId="urn:microsoft.com/office/officeart/2005/8/layout/bProcess3"/>
    <dgm:cxn modelId="{4DF607BE-705B-401E-831F-89CF25DC0273}" type="presParOf" srcId="{5BF7DCE1-C875-49B3-A96B-A0712338E865}" destId="{71096BE4-4B10-4213-BA6F-52A24842CFA8}" srcOrd="1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486C43-EFF3-48CE-B279-211A86594117}"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8156AFA1-0381-405E-A292-5A8582E56BEA}">
      <dgm:prSet phldrT="[Text]"/>
      <dgm:spPr/>
      <dgm:t>
        <a:bodyPr/>
        <a:lstStyle/>
        <a:p>
          <a:pPr algn="just"/>
          <a:r>
            <a:rPr lang="en-US" dirty="0"/>
            <a:t>1-Decreased firing of carotid sinus baroreceptor → increased sympathetic stimulation: </a:t>
          </a:r>
        </a:p>
      </dgm:t>
    </dgm:pt>
    <dgm:pt modelId="{D23B0DF0-6BE5-4B90-8809-FFC5ABA6E6FE}" type="parTrans" cxnId="{C53F4466-7C67-44AD-AB8A-DF90B600D366}">
      <dgm:prSet/>
      <dgm:spPr/>
      <dgm:t>
        <a:bodyPr/>
        <a:lstStyle/>
        <a:p>
          <a:pPr algn="just"/>
          <a:endParaRPr lang="en-US"/>
        </a:p>
      </dgm:t>
    </dgm:pt>
    <dgm:pt modelId="{80D2854C-EAA1-4892-8D4A-B6A466EC3134}" type="sibTrans" cxnId="{C53F4466-7C67-44AD-AB8A-DF90B600D366}">
      <dgm:prSet/>
      <dgm:spPr/>
      <dgm:t>
        <a:bodyPr/>
        <a:lstStyle/>
        <a:p>
          <a:pPr algn="just"/>
          <a:endParaRPr lang="en-US"/>
        </a:p>
      </dgm:t>
    </dgm:pt>
    <dgm:pt modelId="{80406056-A4B9-4BF9-A86C-9546E8DC3A8D}">
      <dgm:prSet phldrT="[Text]"/>
      <dgm:spPr/>
      <dgm:t>
        <a:bodyPr/>
        <a:lstStyle/>
        <a:p>
          <a:pPr algn="just"/>
          <a:r>
            <a:rPr lang="en-US" dirty="0"/>
            <a:t>vasoconstriction of arterioles (increased afterload),</a:t>
          </a:r>
        </a:p>
      </dgm:t>
    </dgm:pt>
    <dgm:pt modelId="{F1C335E4-3778-4EBB-9014-033BC93751B4}" type="parTrans" cxnId="{96742998-8EC8-4D0C-B2B1-23AC9A4EB759}">
      <dgm:prSet/>
      <dgm:spPr/>
      <dgm:t>
        <a:bodyPr/>
        <a:lstStyle/>
        <a:p>
          <a:pPr algn="just"/>
          <a:endParaRPr lang="en-US"/>
        </a:p>
      </dgm:t>
    </dgm:pt>
    <dgm:pt modelId="{E284222E-7346-48BA-88C3-1484481DF9E6}" type="sibTrans" cxnId="{96742998-8EC8-4D0C-B2B1-23AC9A4EB759}">
      <dgm:prSet/>
      <dgm:spPr/>
      <dgm:t>
        <a:bodyPr/>
        <a:lstStyle/>
        <a:p>
          <a:pPr algn="just"/>
          <a:endParaRPr lang="en-US"/>
        </a:p>
      </dgm:t>
    </dgm:pt>
    <dgm:pt modelId="{FD47A21A-D4B0-4852-9990-6C927F9937CA}">
      <dgm:prSet phldrT="[Text]" custT="1"/>
      <dgm:spPr/>
      <dgm:t>
        <a:bodyPr/>
        <a:lstStyle/>
        <a:p>
          <a:pPr algn="just"/>
          <a:r>
            <a:rPr lang="en-US" sz="2000"/>
            <a:t>2-Decreased renal perfusion→ </a:t>
          </a:r>
          <a:r>
            <a:rPr lang="en-US" sz="1800"/>
            <a:t>Activation of RAA system</a:t>
          </a:r>
          <a:r>
            <a:rPr lang="en-US" sz="1800">
              <a:sym typeface="Wingdings"/>
            </a:rPr>
            <a:t> </a:t>
          </a:r>
          <a:r>
            <a:rPr lang="en-US" sz="1800"/>
            <a:t>renin is released by JG cells → renin cleaves angiotensinogen to Ang I → ACE in lung converts Ang I to Ang II → Ang II causes  </a:t>
          </a:r>
          <a:endParaRPr lang="en-US" sz="1800" dirty="0"/>
        </a:p>
      </dgm:t>
    </dgm:pt>
    <dgm:pt modelId="{28525E00-2070-4BEB-8604-ACB4ADD33386}" type="parTrans" cxnId="{77B2E2E7-A042-4575-9A47-9CB157D3AB7E}">
      <dgm:prSet/>
      <dgm:spPr/>
      <dgm:t>
        <a:bodyPr/>
        <a:lstStyle/>
        <a:p>
          <a:pPr algn="just"/>
          <a:endParaRPr lang="en-US"/>
        </a:p>
      </dgm:t>
    </dgm:pt>
    <dgm:pt modelId="{C9576901-4356-4C99-A6C3-2F7107429EDA}" type="sibTrans" cxnId="{77B2E2E7-A042-4575-9A47-9CB157D3AB7E}">
      <dgm:prSet/>
      <dgm:spPr/>
      <dgm:t>
        <a:bodyPr/>
        <a:lstStyle/>
        <a:p>
          <a:pPr algn="just"/>
          <a:endParaRPr lang="en-US"/>
        </a:p>
      </dgm:t>
    </dgm:pt>
    <dgm:pt modelId="{4BA16ED3-9DDF-41CE-A1A4-DF0D3BF052E8}">
      <dgm:prSet phldrT="[Text]" custT="1"/>
      <dgm:spPr/>
      <dgm:t>
        <a:bodyPr/>
        <a:lstStyle/>
        <a:p>
          <a:pPr algn="just"/>
          <a:r>
            <a:rPr lang="en-US" sz="1800" dirty="0"/>
            <a:t>Vasoconstriction (increased BP and afterload)</a:t>
          </a:r>
        </a:p>
      </dgm:t>
    </dgm:pt>
    <dgm:pt modelId="{DF1A5934-EF5C-4405-A4CC-54747D33FEE5}" type="parTrans" cxnId="{75DA93E3-0EA0-4922-8E65-6124B5C75192}">
      <dgm:prSet/>
      <dgm:spPr/>
      <dgm:t>
        <a:bodyPr/>
        <a:lstStyle/>
        <a:p>
          <a:pPr algn="just"/>
          <a:endParaRPr lang="en-US"/>
        </a:p>
      </dgm:t>
    </dgm:pt>
    <dgm:pt modelId="{848BA081-088C-40A8-A578-A99606380E70}" type="sibTrans" cxnId="{75DA93E3-0EA0-4922-8E65-6124B5C75192}">
      <dgm:prSet/>
      <dgm:spPr/>
      <dgm:t>
        <a:bodyPr/>
        <a:lstStyle/>
        <a:p>
          <a:pPr algn="just"/>
          <a:endParaRPr lang="en-US"/>
        </a:p>
      </dgm:t>
    </dgm:pt>
    <dgm:pt modelId="{C2F14DC6-FB65-4BD5-91ED-4577A566D1F4}">
      <dgm:prSet phldrT="[Text]" custT="1"/>
      <dgm:spPr/>
      <dgm:t>
        <a:bodyPr/>
        <a:lstStyle/>
        <a:p>
          <a:pPr algn="just"/>
          <a:r>
            <a:rPr lang="en-US" sz="1800"/>
            <a:t>3-Decreased effective circulating blood volume </a:t>
          </a:r>
          <a:endParaRPr lang="en-US" sz="1800" dirty="0"/>
        </a:p>
      </dgm:t>
    </dgm:pt>
    <dgm:pt modelId="{806E0BD0-D854-41CB-A118-BFC5927AA636}" type="parTrans" cxnId="{6A720B98-89D1-4496-A620-8045B0821A37}">
      <dgm:prSet/>
      <dgm:spPr/>
      <dgm:t>
        <a:bodyPr/>
        <a:lstStyle/>
        <a:p>
          <a:pPr algn="just"/>
          <a:endParaRPr lang="en-US"/>
        </a:p>
      </dgm:t>
    </dgm:pt>
    <dgm:pt modelId="{F4579C6F-7B0C-4723-83FE-B39A4311C266}" type="sibTrans" cxnId="{6A720B98-89D1-4496-A620-8045B0821A37}">
      <dgm:prSet/>
      <dgm:spPr/>
      <dgm:t>
        <a:bodyPr/>
        <a:lstStyle/>
        <a:p>
          <a:pPr algn="just"/>
          <a:endParaRPr lang="en-US"/>
        </a:p>
      </dgm:t>
    </dgm:pt>
    <dgm:pt modelId="{7ED3F017-B119-428D-BEF0-6F0BF7BF04E1}">
      <dgm:prSet phldrT="[Text]"/>
      <dgm:spPr/>
      <dgm:t>
        <a:bodyPr/>
        <a:lstStyle/>
        <a:p>
          <a:pPr algn="just"/>
          <a:r>
            <a:rPr lang="en-US" dirty="0"/>
            <a:t>posterior pituitary releases ADH (vasopressin) → increased H2O reabsorption</a:t>
          </a:r>
        </a:p>
      </dgm:t>
    </dgm:pt>
    <dgm:pt modelId="{C13894D8-C3A5-4763-9248-1ADEEB1F6E8D}" type="parTrans" cxnId="{FAB0E3A6-088A-41B9-A4A8-B09DCB3A8FD8}">
      <dgm:prSet/>
      <dgm:spPr/>
      <dgm:t>
        <a:bodyPr/>
        <a:lstStyle/>
        <a:p>
          <a:pPr algn="just"/>
          <a:endParaRPr lang="en-US"/>
        </a:p>
      </dgm:t>
    </dgm:pt>
    <dgm:pt modelId="{D960CFE9-D1A7-434D-877B-62996A52F8F6}" type="sibTrans" cxnId="{FAB0E3A6-088A-41B9-A4A8-B09DCB3A8FD8}">
      <dgm:prSet/>
      <dgm:spPr/>
      <dgm:t>
        <a:bodyPr/>
        <a:lstStyle/>
        <a:p>
          <a:pPr algn="just"/>
          <a:endParaRPr lang="en-US"/>
        </a:p>
      </dgm:t>
    </dgm:pt>
    <dgm:pt modelId="{704FB58B-BFE4-459E-BDC5-A84AB4CAA69D}">
      <dgm:prSet/>
      <dgm:spPr/>
      <dgm:t>
        <a:bodyPr/>
        <a:lstStyle/>
        <a:p>
          <a:pPr algn="just"/>
          <a:r>
            <a:rPr lang="en-US"/>
            <a:t>vasoconstriction of veins (increased preload).</a:t>
          </a:r>
        </a:p>
      </dgm:t>
    </dgm:pt>
    <dgm:pt modelId="{2D333CA4-4943-498A-95B1-B46E18529D96}" type="parTrans" cxnId="{D45EF237-83A0-4A74-832A-07F8194BBB6C}">
      <dgm:prSet/>
      <dgm:spPr/>
      <dgm:t>
        <a:bodyPr/>
        <a:lstStyle/>
        <a:p>
          <a:pPr algn="just"/>
          <a:endParaRPr lang="en-US"/>
        </a:p>
      </dgm:t>
    </dgm:pt>
    <dgm:pt modelId="{638F7C1C-CCCC-406B-A835-3E7E6B9136B0}" type="sibTrans" cxnId="{D45EF237-83A0-4A74-832A-07F8194BBB6C}">
      <dgm:prSet/>
      <dgm:spPr/>
      <dgm:t>
        <a:bodyPr/>
        <a:lstStyle/>
        <a:p>
          <a:pPr algn="just"/>
          <a:endParaRPr lang="en-US"/>
        </a:p>
      </dgm:t>
    </dgm:pt>
    <dgm:pt modelId="{E080278A-F204-4078-9482-493C70F5ED5B}">
      <dgm:prSet/>
      <dgm:spPr/>
      <dgm:t>
        <a:bodyPr/>
        <a:lstStyle/>
        <a:p>
          <a:pPr algn="just"/>
          <a:r>
            <a:rPr lang="en-US" dirty="0"/>
            <a:t>increased HR and force of contractility.</a:t>
          </a:r>
        </a:p>
      </dgm:t>
    </dgm:pt>
    <dgm:pt modelId="{FFF75092-0120-4AF5-9AD9-84C6B060757F}" type="parTrans" cxnId="{1585F41E-6A74-471B-95C7-BE589FD4F8B4}">
      <dgm:prSet/>
      <dgm:spPr/>
      <dgm:t>
        <a:bodyPr/>
        <a:lstStyle/>
        <a:p>
          <a:pPr algn="just"/>
          <a:endParaRPr lang="en-US"/>
        </a:p>
      </dgm:t>
    </dgm:pt>
    <dgm:pt modelId="{2A7C36D5-37C5-4EEF-8E61-A028294C762E}" type="sibTrans" cxnId="{1585F41E-6A74-471B-95C7-BE589FD4F8B4}">
      <dgm:prSet/>
      <dgm:spPr/>
      <dgm:t>
        <a:bodyPr/>
        <a:lstStyle/>
        <a:p>
          <a:pPr algn="just"/>
          <a:endParaRPr lang="en-US"/>
        </a:p>
      </dgm:t>
    </dgm:pt>
    <dgm:pt modelId="{BAF3DC87-FADE-4D61-9EBB-7EEA3A5382AF}">
      <dgm:prSet/>
      <dgm:spPr/>
      <dgm:t>
        <a:bodyPr/>
        <a:lstStyle/>
        <a:p>
          <a:pPr algn="just"/>
          <a:r>
            <a:rPr lang="en-US" dirty="0"/>
            <a:t>increased CO and increased BP.</a:t>
          </a:r>
        </a:p>
      </dgm:t>
    </dgm:pt>
    <dgm:pt modelId="{4058D7A3-5848-4CA5-8033-82DC6EAB1C07}" type="parTrans" cxnId="{F802F0C4-6CF9-4480-B94B-BB2DD550130E}">
      <dgm:prSet/>
      <dgm:spPr/>
      <dgm:t>
        <a:bodyPr/>
        <a:lstStyle/>
        <a:p>
          <a:pPr algn="just"/>
          <a:endParaRPr lang="en-US"/>
        </a:p>
      </dgm:t>
    </dgm:pt>
    <dgm:pt modelId="{B5708DF2-A336-4581-AEF2-FA9E7F963B46}" type="sibTrans" cxnId="{F802F0C4-6CF9-4480-B94B-BB2DD550130E}">
      <dgm:prSet/>
      <dgm:spPr/>
      <dgm:t>
        <a:bodyPr/>
        <a:lstStyle/>
        <a:p>
          <a:pPr algn="just"/>
          <a:endParaRPr lang="en-US"/>
        </a:p>
      </dgm:t>
    </dgm:pt>
    <dgm:pt modelId="{D2205C8A-B228-4FE6-8357-5A5390B1E0B2}">
      <dgm:prSet custT="1"/>
      <dgm:spPr/>
      <dgm:t>
        <a:bodyPr/>
        <a:lstStyle/>
        <a:p>
          <a:pPr algn="just"/>
          <a:r>
            <a:rPr lang="en-US" sz="1800" dirty="0"/>
            <a:t>Na+/H2O reabsorption from kidneys → increase Blood pressure </a:t>
          </a:r>
        </a:p>
      </dgm:t>
    </dgm:pt>
    <dgm:pt modelId="{436AE13E-F7B9-4C85-AEF0-893B791F9AEA}" type="parTrans" cxnId="{F33ECFBA-5443-4485-96FA-2B604396918B}">
      <dgm:prSet/>
      <dgm:spPr/>
      <dgm:t>
        <a:bodyPr/>
        <a:lstStyle/>
        <a:p>
          <a:pPr algn="just"/>
          <a:endParaRPr lang="en-US"/>
        </a:p>
      </dgm:t>
    </dgm:pt>
    <dgm:pt modelId="{9CEA6A69-BFC9-4B03-AE02-F963C9C13384}" type="sibTrans" cxnId="{F33ECFBA-5443-4485-96FA-2B604396918B}">
      <dgm:prSet/>
      <dgm:spPr/>
      <dgm:t>
        <a:bodyPr/>
        <a:lstStyle/>
        <a:p>
          <a:pPr algn="just"/>
          <a:endParaRPr lang="en-US"/>
        </a:p>
      </dgm:t>
    </dgm:pt>
    <dgm:pt modelId="{D5C35E8F-C79B-4BC7-9088-520893FB284D}">
      <dgm:prSet custT="1"/>
      <dgm:spPr/>
      <dgm:t>
        <a:bodyPr/>
        <a:lstStyle/>
        <a:p>
          <a:pPr algn="just"/>
          <a:r>
            <a:rPr lang="en-US" sz="1800" dirty="0"/>
            <a:t>Aldosterone release from adrenal cortex → reabsorption of Na+/H2O.</a:t>
          </a:r>
        </a:p>
      </dgm:t>
    </dgm:pt>
    <dgm:pt modelId="{18EDBA92-0CBD-42B2-9A72-3586EC117A1C}" type="parTrans" cxnId="{BE5B5F37-B03C-4623-B8FC-0C7805463F17}">
      <dgm:prSet/>
      <dgm:spPr/>
      <dgm:t>
        <a:bodyPr/>
        <a:lstStyle/>
        <a:p>
          <a:pPr algn="just"/>
          <a:endParaRPr lang="en-US"/>
        </a:p>
      </dgm:t>
    </dgm:pt>
    <dgm:pt modelId="{9895D8D5-57EE-4043-9CEC-D6C630F4C7DC}" type="sibTrans" cxnId="{BE5B5F37-B03C-4623-B8FC-0C7805463F17}">
      <dgm:prSet/>
      <dgm:spPr/>
      <dgm:t>
        <a:bodyPr/>
        <a:lstStyle/>
        <a:p>
          <a:pPr algn="just"/>
          <a:endParaRPr lang="en-US"/>
        </a:p>
      </dgm:t>
    </dgm:pt>
    <dgm:pt modelId="{9756BE5A-4B27-4017-B9E4-7D3E95743C52}">
      <dgm:prSet custT="1"/>
      <dgm:spPr/>
      <dgm:t>
        <a:bodyPr/>
        <a:lstStyle/>
        <a:p>
          <a:pPr algn="just"/>
          <a:r>
            <a:rPr lang="en-US" sz="1800" dirty="0"/>
            <a:t>Myocyte hypertrophy.</a:t>
          </a:r>
        </a:p>
      </dgm:t>
    </dgm:pt>
    <dgm:pt modelId="{FB5A4305-268E-4F43-92A7-521FBD74B028}" type="parTrans" cxnId="{71F3A369-B3C4-449E-B42F-BC68455D4B74}">
      <dgm:prSet/>
      <dgm:spPr/>
      <dgm:t>
        <a:bodyPr/>
        <a:lstStyle/>
        <a:p>
          <a:pPr algn="just"/>
          <a:endParaRPr lang="en-US"/>
        </a:p>
      </dgm:t>
    </dgm:pt>
    <dgm:pt modelId="{2F5E4971-5302-4ECA-9BF8-DA6867658E9E}" type="sibTrans" cxnId="{71F3A369-B3C4-449E-B42F-BC68455D4B74}">
      <dgm:prSet/>
      <dgm:spPr/>
      <dgm:t>
        <a:bodyPr/>
        <a:lstStyle/>
        <a:p>
          <a:pPr algn="just"/>
          <a:endParaRPr lang="en-US"/>
        </a:p>
      </dgm:t>
    </dgm:pt>
    <dgm:pt modelId="{54EBD91B-E88C-4C2F-9E74-86102CCAF950}">
      <dgm:prSet custT="1"/>
      <dgm:spPr/>
      <dgm:t>
        <a:bodyPr/>
        <a:lstStyle/>
        <a:p>
          <a:pPr algn="just"/>
          <a:r>
            <a:rPr lang="en-US" sz="1800" dirty="0"/>
            <a:t>Myocardial fibrosis.</a:t>
          </a:r>
        </a:p>
      </dgm:t>
    </dgm:pt>
    <dgm:pt modelId="{5DA45784-76B1-4452-AFB2-F0EE8E859CE4}" type="parTrans" cxnId="{D57F52C6-9B46-4752-94E8-4DEC9FFE4AA1}">
      <dgm:prSet/>
      <dgm:spPr/>
      <dgm:t>
        <a:bodyPr/>
        <a:lstStyle/>
        <a:p>
          <a:pPr algn="just"/>
          <a:endParaRPr lang="en-US"/>
        </a:p>
      </dgm:t>
    </dgm:pt>
    <dgm:pt modelId="{EFEE7377-AA4A-4BE0-8DB1-56B75C246158}" type="sibTrans" cxnId="{D57F52C6-9B46-4752-94E8-4DEC9FFE4AA1}">
      <dgm:prSet/>
      <dgm:spPr/>
      <dgm:t>
        <a:bodyPr/>
        <a:lstStyle/>
        <a:p>
          <a:pPr algn="just"/>
          <a:endParaRPr lang="en-US"/>
        </a:p>
      </dgm:t>
    </dgm:pt>
    <dgm:pt modelId="{92A6F0A9-F4C7-4ADC-88BA-DD47908BF6D0}">
      <dgm:prSet custT="1"/>
      <dgm:spPr/>
      <dgm:t>
        <a:bodyPr/>
        <a:lstStyle/>
        <a:p>
          <a:pPr algn="just"/>
          <a:r>
            <a:rPr lang="en-US" sz="1800" dirty="0"/>
            <a:t>Enhanced sympathetic activity</a:t>
          </a:r>
        </a:p>
      </dgm:t>
    </dgm:pt>
    <dgm:pt modelId="{18B64021-7C3E-4093-B614-2CB348E1211B}" type="parTrans" cxnId="{B6DF67B5-DAA4-4FF5-9B38-83550C856CF0}">
      <dgm:prSet/>
      <dgm:spPr/>
      <dgm:t>
        <a:bodyPr/>
        <a:lstStyle/>
        <a:p>
          <a:pPr algn="just"/>
          <a:endParaRPr lang="en-US"/>
        </a:p>
      </dgm:t>
    </dgm:pt>
    <dgm:pt modelId="{9721BED6-223A-46A5-85C3-4D308F8BB14C}" type="sibTrans" cxnId="{B6DF67B5-DAA4-4FF5-9B38-83550C856CF0}">
      <dgm:prSet/>
      <dgm:spPr/>
      <dgm:t>
        <a:bodyPr/>
        <a:lstStyle/>
        <a:p>
          <a:pPr algn="just"/>
          <a:endParaRPr lang="en-US"/>
        </a:p>
      </dgm:t>
    </dgm:pt>
    <dgm:pt modelId="{5C705556-CE4A-427F-933E-331D51CEC95D}" type="pres">
      <dgm:prSet presAssocID="{85486C43-EFF3-48CE-B279-211A86594117}" presName="Name0" presStyleCnt="0">
        <dgm:presLayoutVars>
          <dgm:dir/>
          <dgm:animLvl val="lvl"/>
          <dgm:resizeHandles val="exact"/>
        </dgm:presLayoutVars>
      </dgm:prSet>
      <dgm:spPr/>
    </dgm:pt>
    <dgm:pt modelId="{DDA3026E-3B3D-4EDE-9AA5-BB373186933A}" type="pres">
      <dgm:prSet presAssocID="{8156AFA1-0381-405E-A292-5A8582E56BEA}" presName="linNode" presStyleCnt="0"/>
      <dgm:spPr/>
    </dgm:pt>
    <dgm:pt modelId="{06824973-D961-4F44-8C22-B50F08214F39}" type="pres">
      <dgm:prSet presAssocID="{8156AFA1-0381-405E-A292-5A8582E56BEA}" presName="parentText" presStyleLbl="node1" presStyleIdx="0" presStyleCnt="3" custScaleY="79825">
        <dgm:presLayoutVars>
          <dgm:chMax val="1"/>
          <dgm:bulletEnabled val="1"/>
        </dgm:presLayoutVars>
      </dgm:prSet>
      <dgm:spPr/>
    </dgm:pt>
    <dgm:pt modelId="{9027EAA2-A245-4942-B85D-A940AC68FB68}" type="pres">
      <dgm:prSet presAssocID="{8156AFA1-0381-405E-A292-5A8582E56BEA}" presName="descendantText" presStyleLbl="alignAccFollowNode1" presStyleIdx="0" presStyleCnt="3">
        <dgm:presLayoutVars>
          <dgm:bulletEnabled val="1"/>
        </dgm:presLayoutVars>
      </dgm:prSet>
      <dgm:spPr/>
    </dgm:pt>
    <dgm:pt modelId="{B9C633F2-9C36-4E77-8843-A1DE7D0BBBBC}" type="pres">
      <dgm:prSet presAssocID="{80D2854C-EAA1-4892-8D4A-B6A466EC3134}" presName="sp" presStyleCnt="0"/>
      <dgm:spPr/>
    </dgm:pt>
    <dgm:pt modelId="{373072D0-C9C3-4728-B93C-AA513C4DA3F3}" type="pres">
      <dgm:prSet presAssocID="{FD47A21A-D4B0-4852-9990-6C927F9937CA}" presName="linNode" presStyleCnt="0"/>
      <dgm:spPr/>
    </dgm:pt>
    <dgm:pt modelId="{7C185516-7803-4C21-9AD1-C19F14E0C912}" type="pres">
      <dgm:prSet presAssocID="{FD47A21A-D4B0-4852-9990-6C927F9937CA}" presName="parentText" presStyleLbl="node1" presStyleIdx="1" presStyleCnt="3" custScaleY="148842">
        <dgm:presLayoutVars>
          <dgm:chMax val="1"/>
          <dgm:bulletEnabled val="1"/>
        </dgm:presLayoutVars>
      </dgm:prSet>
      <dgm:spPr/>
    </dgm:pt>
    <dgm:pt modelId="{1375AA40-6F36-43AF-86C6-E79FB1F158A7}" type="pres">
      <dgm:prSet presAssocID="{FD47A21A-D4B0-4852-9990-6C927F9937CA}" presName="descendantText" presStyleLbl="alignAccFollowNode1" presStyleIdx="1" presStyleCnt="3" custScaleY="190432">
        <dgm:presLayoutVars>
          <dgm:bulletEnabled val="1"/>
        </dgm:presLayoutVars>
      </dgm:prSet>
      <dgm:spPr/>
    </dgm:pt>
    <dgm:pt modelId="{E733BE76-86AB-4658-BB3F-B8773F16E07C}" type="pres">
      <dgm:prSet presAssocID="{C9576901-4356-4C99-A6C3-2F7107429EDA}" presName="sp" presStyleCnt="0"/>
      <dgm:spPr/>
    </dgm:pt>
    <dgm:pt modelId="{FB3B30B1-7F5C-4A8B-B3BA-4947405B726F}" type="pres">
      <dgm:prSet presAssocID="{C2F14DC6-FB65-4BD5-91ED-4577A566D1F4}" presName="linNode" presStyleCnt="0"/>
      <dgm:spPr/>
    </dgm:pt>
    <dgm:pt modelId="{EF070495-84C7-443F-AE33-7DB2A2894BA2}" type="pres">
      <dgm:prSet presAssocID="{C2F14DC6-FB65-4BD5-91ED-4577A566D1F4}" presName="parentText" presStyleLbl="node1" presStyleIdx="2" presStyleCnt="3" custScaleY="42317">
        <dgm:presLayoutVars>
          <dgm:chMax val="1"/>
          <dgm:bulletEnabled val="1"/>
        </dgm:presLayoutVars>
      </dgm:prSet>
      <dgm:spPr/>
    </dgm:pt>
    <dgm:pt modelId="{EF02395D-FB6E-4890-9712-E542E964AA55}" type="pres">
      <dgm:prSet presAssocID="{C2F14DC6-FB65-4BD5-91ED-4577A566D1F4}" presName="descendantText" presStyleLbl="alignAccFollowNode1" presStyleIdx="2" presStyleCnt="3" custScaleY="44858">
        <dgm:presLayoutVars>
          <dgm:bulletEnabled val="1"/>
        </dgm:presLayoutVars>
      </dgm:prSet>
      <dgm:spPr/>
    </dgm:pt>
  </dgm:ptLst>
  <dgm:cxnLst>
    <dgm:cxn modelId="{B2814B0E-EBF9-4380-A87B-5C94B3385A9F}" type="presOf" srcId="{9756BE5A-4B27-4017-B9E4-7D3E95743C52}" destId="{1375AA40-6F36-43AF-86C6-E79FB1F158A7}" srcOrd="0" destOrd="3" presId="urn:microsoft.com/office/officeart/2005/8/layout/vList5"/>
    <dgm:cxn modelId="{1585F41E-6A74-471B-95C7-BE589FD4F8B4}" srcId="{8156AFA1-0381-405E-A292-5A8582E56BEA}" destId="{E080278A-F204-4078-9482-493C70F5ED5B}" srcOrd="2" destOrd="0" parTransId="{FFF75092-0120-4AF5-9AD9-84C6B060757F}" sibTransId="{2A7C36D5-37C5-4EEF-8E61-A028294C762E}"/>
    <dgm:cxn modelId="{93DFD420-9F09-4692-8335-FD43357D9306}" type="presOf" srcId="{BAF3DC87-FADE-4D61-9EBB-7EEA3A5382AF}" destId="{9027EAA2-A245-4942-B85D-A940AC68FB68}" srcOrd="0" destOrd="3" presId="urn:microsoft.com/office/officeart/2005/8/layout/vList5"/>
    <dgm:cxn modelId="{C1513624-211F-40FE-AE52-00FDFA910FE7}" type="presOf" srcId="{704FB58B-BFE4-459E-BDC5-A84AB4CAA69D}" destId="{9027EAA2-A245-4942-B85D-A940AC68FB68}" srcOrd="0" destOrd="1" presId="urn:microsoft.com/office/officeart/2005/8/layout/vList5"/>
    <dgm:cxn modelId="{BE5B5F37-B03C-4623-B8FC-0C7805463F17}" srcId="{FD47A21A-D4B0-4852-9990-6C927F9937CA}" destId="{D5C35E8F-C79B-4BC7-9088-520893FB284D}" srcOrd="2" destOrd="0" parTransId="{18EDBA92-0CBD-42B2-9A72-3586EC117A1C}" sibTransId="{9895D8D5-57EE-4043-9CEC-D6C630F4C7DC}"/>
    <dgm:cxn modelId="{D45EF237-83A0-4A74-832A-07F8194BBB6C}" srcId="{8156AFA1-0381-405E-A292-5A8582E56BEA}" destId="{704FB58B-BFE4-459E-BDC5-A84AB4CAA69D}" srcOrd="1" destOrd="0" parTransId="{2D333CA4-4943-498A-95B1-B46E18529D96}" sibTransId="{638F7C1C-CCCC-406B-A835-3E7E6B9136B0}"/>
    <dgm:cxn modelId="{F6840040-9314-41DA-8F45-6D747A4F44A4}" type="presOf" srcId="{D5C35E8F-C79B-4BC7-9088-520893FB284D}" destId="{1375AA40-6F36-43AF-86C6-E79FB1F158A7}" srcOrd="0" destOrd="2" presId="urn:microsoft.com/office/officeart/2005/8/layout/vList5"/>
    <dgm:cxn modelId="{EF526260-B1BE-41C9-B787-5C057DEDBAC7}" type="presOf" srcId="{85486C43-EFF3-48CE-B279-211A86594117}" destId="{5C705556-CE4A-427F-933E-331D51CEC95D}" srcOrd="0" destOrd="0" presId="urn:microsoft.com/office/officeart/2005/8/layout/vList5"/>
    <dgm:cxn modelId="{2C211461-CBC4-4C37-986B-BCBE511812C2}" type="presOf" srcId="{C2F14DC6-FB65-4BD5-91ED-4577A566D1F4}" destId="{EF070495-84C7-443F-AE33-7DB2A2894BA2}" srcOrd="0" destOrd="0" presId="urn:microsoft.com/office/officeart/2005/8/layout/vList5"/>
    <dgm:cxn modelId="{E8E84465-5D8E-4B19-8F68-9C586DF422BB}" type="presOf" srcId="{80406056-A4B9-4BF9-A86C-9546E8DC3A8D}" destId="{9027EAA2-A245-4942-B85D-A940AC68FB68}" srcOrd="0" destOrd="0" presId="urn:microsoft.com/office/officeart/2005/8/layout/vList5"/>
    <dgm:cxn modelId="{C53F4466-7C67-44AD-AB8A-DF90B600D366}" srcId="{85486C43-EFF3-48CE-B279-211A86594117}" destId="{8156AFA1-0381-405E-A292-5A8582E56BEA}" srcOrd="0" destOrd="0" parTransId="{D23B0DF0-6BE5-4B90-8809-FFC5ABA6E6FE}" sibTransId="{80D2854C-EAA1-4892-8D4A-B6A466EC3134}"/>
    <dgm:cxn modelId="{53DF6D47-4313-49B3-8E99-714979398835}" type="presOf" srcId="{54EBD91B-E88C-4C2F-9E74-86102CCAF950}" destId="{1375AA40-6F36-43AF-86C6-E79FB1F158A7}" srcOrd="0" destOrd="4" presId="urn:microsoft.com/office/officeart/2005/8/layout/vList5"/>
    <dgm:cxn modelId="{71F3A369-B3C4-449E-B42F-BC68455D4B74}" srcId="{FD47A21A-D4B0-4852-9990-6C927F9937CA}" destId="{9756BE5A-4B27-4017-B9E4-7D3E95743C52}" srcOrd="3" destOrd="0" parTransId="{FB5A4305-268E-4F43-92A7-521FBD74B028}" sibTransId="{2F5E4971-5302-4ECA-9BF8-DA6867658E9E}"/>
    <dgm:cxn modelId="{D488DB6A-9674-46EA-BF6A-6B2227284BAA}" type="presOf" srcId="{4BA16ED3-9DDF-41CE-A1A4-DF0D3BF052E8}" destId="{1375AA40-6F36-43AF-86C6-E79FB1F158A7}" srcOrd="0" destOrd="0" presId="urn:microsoft.com/office/officeart/2005/8/layout/vList5"/>
    <dgm:cxn modelId="{AF51E14F-8464-4A38-AB33-161D8AC14E2B}" type="presOf" srcId="{92A6F0A9-F4C7-4ADC-88BA-DD47908BF6D0}" destId="{1375AA40-6F36-43AF-86C6-E79FB1F158A7}" srcOrd="0" destOrd="5" presId="urn:microsoft.com/office/officeart/2005/8/layout/vList5"/>
    <dgm:cxn modelId="{6A720B98-89D1-4496-A620-8045B0821A37}" srcId="{85486C43-EFF3-48CE-B279-211A86594117}" destId="{C2F14DC6-FB65-4BD5-91ED-4577A566D1F4}" srcOrd="2" destOrd="0" parTransId="{806E0BD0-D854-41CB-A118-BFC5927AA636}" sibTransId="{F4579C6F-7B0C-4723-83FE-B39A4311C266}"/>
    <dgm:cxn modelId="{96742998-8EC8-4D0C-B2B1-23AC9A4EB759}" srcId="{8156AFA1-0381-405E-A292-5A8582E56BEA}" destId="{80406056-A4B9-4BF9-A86C-9546E8DC3A8D}" srcOrd="0" destOrd="0" parTransId="{F1C335E4-3778-4EBB-9014-033BC93751B4}" sibTransId="{E284222E-7346-48BA-88C3-1484481DF9E6}"/>
    <dgm:cxn modelId="{D4985AA4-21EF-4372-B172-F23F10137255}" type="presOf" srcId="{E080278A-F204-4078-9482-493C70F5ED5B}" destId="{9027EAA2-A245-4942-B85D-A940AC68FB68}" srcOrd="0" destOrd="2" presId="urn:microsoft.com/office/officeart/2005/8/layout/vList5"/>
    <dgm:cxn modelId="{FAB0E3A6-088A-41B9-A4A8-B09DCB3A8FD8}" srcId="{C2F14DC6-FB65-4BD5-91ED-4577A566D1F4}" destId="{7ED3F017-B119-428D-BEF0-6F0BF7BF04E1}" srcOrd="0" destOrd="0" parTransId="{C13894D8-C3A5-4763-9248-1ADEEB1F6E8D}" sibTransId="{D960CFE9-D1A7-434D-877B-62996A52F8F6}"/>
    <dgm:cxn modelId="{B6DF67B5-DAA4-4FF5-9B38-83550C856CF0}" srcId="{FD47A21A-D4B0-4852-9990-6C927F9937CA}" destId="{92A6F0A9-F4C7-4ADC-88BA-DD47908BF6D0}" srcOrd="5" destOrd="0" parTransId="{18B64021-7C3E-4093-B614-2CB348E1211B}" sibTransId="{9721BED6-223A-46A5-85C3-4D308F8BB14C}"/>
    <dgm:cxn modelId="{D1135EB9-92FE-417A-B1D7-B3D0C01D6D94}" type="presOf" srcId="{D2205C8A-B228-4FE6-8357-5A5390B1E0B2}" destId="{1375AA40-6F36-43AF-86C6-E79FB1F158A7}" srcOrd="0" destOrd="1" presId="urn:microsoft.com/office/officeart/2005/8/layout/vList5"/>
    <dgm:cxn modelId="{D06D0BBA-A843-428E-83F2-A0AC6310A74F}" type="presOf" srcId="{7ED3F017-B119-428D-BEF0-6F0BF7BF04E1}" destId="{EF02395D-FB6E-4890-9712-E542E964AA55}" srcOrd="0" destOrd="0" presId="urn:microsoft.com/office/officeart/2005/8/layout/vList5"/>
    <dgm:cxn modelId="{F33ECFBA-5443-4485-96FA-2B604396918B}" srcId="{FD47A21A-D4B0-4852-9990-6C927F9937CA}" destId="{D2205C8A-B228-4FE6-8357-5A5390B1E0B2}" srcOrd="1" destOrd="0" parTransId="{436AE13E-F7B9-4C85-AEF0-893B791F9AEA}" sibTransId="{9CEA6A69-BFC9-4B03-AE02-F963C9C13384}"/>
    <dgm:cxn modelId="{F802F0C4-6CF9-4480-B94B-BB2DD550130E}" srcId="{8156AFA1-0381-405E-A292-5A8582E56BEA}" destId="{BAF3DC87-FADE-4D61-9EBB-7EEA3A5382AF}" srcOrd="3" destOrd="0" parTransId="{4058D7A3-5848-4CA5-8033-82DC6EAB1C07}" sibTransId="{B5708DF2-A336-4581-AEF2-FA9E7F963B46}"/>
    <dgm:cxn modelId="{D57F52C6-9B46-4752-94E8-4DEC9FFE4AA1}" srcId="{FD47A21A-D4B0-4852-9990-6C927F9937CA}" destId="{54EBD91B-E88C-4C2F-9E74-86102CCAF950}" srcOrd="4" destOrd="0" parTransId="{5DA45784-76B1-4452-AFB2-F0EE8E859CE4}" sibTransId="{EFEE7377-AA4A-4BE0-8DB1-56B75C246158}"/>
    <dgm:cxn modelId="{75DA93E3-0EA0-4922-8E65-6124B5C75192}" srcId="{FD47A21A-D4B0-4852-9990-6C927F9937CA}" destId="{4BA16ED3-9DDF-41CE-A1A4-DF0D3BF052E8}" srcOrd="0" destOrd="0" parTransId="{DF1A5934-EF5C-4405-A4CC-54747D33FEE5}" sibTransId="{848BA081-088C-40A8-A578-A99606380E70}"/>
    <dgm:cxn modelId="{77B2E2E7-A042-4575-9A47-9CB157D3AB7E}" srcId="{85486C43-EFF3-48CE-B279-211A86594117}" destId="{FD47A21A-D4B0-4852-9990-6C927F9937CA}" srcOrd="1" destOrd="0" parTransId="{28525E00-2070-4BEB-8604-ACB4ADD33386}" sibTransId="{C9576901-4356-4C99-A6C3-2F7107429EDA}"/>
    <dgm:cxn modelId="{C39F1DEB-2FF3-4C0D-98ED-E3C80494D864}" type="presOf" srcId="{8156AFA1-0381-405E-A292-5A8582E56BEA}" destId="{06824973-D961-4F44-8C22-B50F08214F39}" srcOrd="0" destOrd="0" presId="urn:microsoft.com/office/officeart/2005/8/layout/vList5"/>
    <dgm:cxn modelId="{16B6E1F1-EBEE-4A3F-8D4C-5C731D4BAA5A}" type="presOf" srcId="{FD47A21A-D4B0-4852-9990-6C927F9937CA}" destId="{7C185516-7803-4C21-9AD1-C19F14E0C912}" srcOrd="0" destOrd="0" presId="urn:microsoft.com/office/officeart/2005/8/layout/vList5"/>
    <dgm:cxn modelId="{B890D620-2AED-44B1-86F5-8FF21FC08A8B}" type="presParOf" srcId="{5C705556-CE4A-427F-933E-331D51CEC95D}" destId="{DDA3026E-3B3D-4EDE-9AA5-BB373186933A}" srcOrd="0" destOrd="0" presId="urn:microsoft.com/office/officeart/2005/8/layout/vList5"/>
    <dgm:cxn modelId="{B6EC607B-7F2E-49FA-8913-E70C937F48B0}" type="presParOf" srcId="{DDA3026E-3B3D-4EDE-9AA5-BB373186933A}" destId="{06824973-D961-4F44-8C22-B50F08214F39}" srcOrd="0" destOrd="0" presId="urn:microsoft.com/office/officeart/2005/8/layout/vList5"/>
    <dgm:cxn modelId="{241B1E85-B789-47C2-845A-3DECD3270BA3}" type="presParOf" srcId="{DDA3026E-3B3D-4EDE-9AA5-BB373186933A}" destId="{9027EAA2-A245-4942-B85D-A940AC68FB68}" srcOrd="1" destOrd="0" presId="urn:microsoft.com/office/officeart/2005/8/layout/vList5"/>
    <dgm:cxn modelId="{2E281754-885A-4485-A3B1-A8E97E01FAA2}" type="presParOf" srcId="{5C705556-CE4A-427F-933E-331D51CEC95D}" destId="{B9C633F2-9C36-4E77-8843-A1DE7D0BBBBC}" srcOrd="1" destOrd="0" presId="urn:microsoft.com/office/officeart/2005/8/layout/vList5"/>
    <dgm:cxn modelId="{962992D4-9532-466A-879D-75133FA63319}" type="presParOf" srcId="{5C705556-CE4A-427F-933E-331D51CEC95D}" destId="{373072D0-C9C3-4728-B93C-AA513C4DA3F3}" srcOrd="2" destOrd="0" presId="urn:microsoft.com/office/officeart/2005/8/layout/vList5"/>
    <dgm:cxn modelId="{CB48F14E-883A-46EA-8DB6-F931C68E58D6}" type="presParOf" srcId="{373072D0-C9C3-4728-B93C-AA513C4DA3F3}" destId="{7C185516-7803-4C21-9AD1-C19F14E0C912}" srcOrd="0" destOrd="0" presId="urn:microsoft.com/office/officeart/2005/8/layout/vList5"/>
    <dgm:cxn modelId="{93700F38-AB45-4060-ADFA-3C5BF9C4102D}" type="presParOf" srcId="{373072D0-C9C3-4728-B93C-AA513C4DA3F3}" destId="{1375AA40-6F36-43AF-86C6-E79FB1F158A7}" srcOrd="1" destOrd="0" presId="urn:microsoft.com/office/officeart/2005/8/layout/vList5"/>
    <dgm:cxn modelId="{4A18A021-6874-4190-8133-1FF8138890A2}" type="presParOf" srcId="{5C705556-CE4A-427F-933E-331D51CEC95D}" destId="{E733BE76-86AB-4658-BB3F-B8773F16E07C}" srcOrd="3" destOrd="0" presId="urn:microsoft.com/office/officeart/2005/8/layout/vList5"/>
    <dgm:cxn modelId="{3AC3D54F-B936-456E-AF80-4DA5561D130B}" type="presParOf" srcId="{5C705556-CE4A-427F-933E-331D51CEC95D}" destId="{FB3B30B1-7F5C-4A8B-B3BA-4947405B726F}" srcOrd="4" destOrd="0" presId="urn:microsoft.com/office/officeart/2005/8/layout/vList5"/>
    <dgm:cxn modelId="{6922BD4E-F6DA-4C2B-AA52-579EEF542DCF}" type="presParOf" srcId="{FB3B30B1-7F5C-4A8B-B3BA-4947405B726F}" destId="{EF070495-84C7-443F-AE33-7DB2A2894BA2}" srcOrd="0" destOrd="0" presId="urn:microsoft.com/office/officeart/2005/8/layout/vList5"/>
    <dgm:cxn modelId="{BC6D76A9-0DC1-437F-9195-64EA3F23DD32}" type="presParOf" srcId="{FB3B30B1-7F5C-4A8B-B3BA-4947405B726F}" destId="{EF02395D-FB6E-4890-9712-E542E964AA5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F8F6E9-BC53-4F48-A1CB-0D88C11F55AE}" type="doc">
      <dgm:prSet loTypeId="urn:microsoft.com/office/officeart/2005/8/layout/list1" loCatId="list" qsTypeId="urn:microsoft.com/office/officeart/2005/8/quickstyle/simple1" qsCatId="simple" csTypeId="urn:microsoft.com/office/officeart/2005/8/colors/colorful2" csCatId="colorful" phldr="1"/>
      <dgm:spPr/>
    </dgm:pt>
    <dgm:pt modelId="{1E2B4BB6-88F3-4986-A545-1BE28BA07A33}">
      <dgm:prSet phldrT="[Text]" custT="1"/>
      <dgm:spPr/>
      <dgm:t>
        <a:bodyPr/>
        <a:lstStyle/>
        <a:p>
          <a:r>
            <a:rPr lang="en-US" sz="2400" dirty="0"/>
            <a:t>1-Increased afterload: the failing heart has to work against.</a:t>
          </a:r>
        </a:p>
      </dgm:t>
    </dgm:pt>
    <dgm:pt modelId="{BB8F28FF-A5E0-45FC-BA89-1B0A12EABFB9}" type="parTrans" cxnId="{2EBAFB2F-F0DB-4425-AFE8-738E53E2B5F9}">
      <dgm:prSet/>
      <dgm:spPr/>
      <dgm:t>
        <a:bodyPr/>
        <a:lstStyle/>
        <a:p>
          <a:endParaRPr lang="en-US"/>
        </a:p>
      </dgm:t>
    </dgm:pt>
    <dgm:pt modelId="{20EB26B6-07A8-4915-B83F-77B6A4E1E0D6}" type="sibTrans" cxnId="{2EBAFB2F-F0DB-4425-AFE8-738E53E2B5F9}">
      <dgm:prSet/>
      <dgm:spPr/>
      <dgm:t>
        <a:bodyPr/>
        <a:lstStyle/>
        <a:p>
          <a:endParaRPr lang="en-US"/>
        </a:p>
      </dgm:t>
    </dgm:pt>
    <dgm:pt modelId="{B9B5E980-4F64-4CF3-A1D1-C2CEF67982F5}">
      <dgm:prSet custT="1"/>
      <dgm:spPr/>
      <dgm:t>
        <a:bodyPr/>
        <a:lstStyle/>
        <a:p>
          <a:r>
            <a:rPr lang="en-US" sz="2400" dirty="0"/>
            <a:t>2-Increased preload: that failing heart has to pump out. </a:t>
          </a:r>
        </a:p>
      </dgm:t>
    </dgm:pt>
    <dgm:pt modelId="{36B5E6A9-8BD4-4D3F-AECA-72BA5BBC19F7}" type="parTrans" cxnId="{D21CC448-FACF-4174-8F0D-FF22BDE5A3C7}">
      <dgm:prSet/>
      <dgm:spPr/>
      <dgm:t>
        <a:bodyPr/>
        <a:lstStyle/>
        <a:p>
          <a:endParaRPr lang="en-US"/>
        </a:p>
      </dgm:t>
    </dgm:pt>
    <dgm:pt modelId="{DB1BA797-47B3-487E-88BA-EE404F4D0A91}" type="sibTrans" cxnId="{D21CC448-FACF-4174-8F0D-FF22BDE5A3C7}">
      <dgm:prSet/>
      <dgm:spPr/>
      <dgm:t>
        <a:bodyPr/>
        <a:lstStyle/>
        <a:p>
          <a:endParaRPr lang="en-US"/>
        </a:p>
      </dgm:t>
    </dgm:pt>
    <dgm:pt modelId="{16FB03B5-6284-463E-B6D7-6DA75EC21EBF}">
      <dgm:prSet custT="1"/>
      <dgm:spPr/>
      <dgm:t>
        <a:bodyPr/>
        <a:lstStyle/>
        <a:p>
          <a:r>
            <a:rPr lang="en-US" sz="2400" dirty="0"/>
            <a:t>3-Retention of salt and water:  greater blood volume → peripheral and pulmonary edema</a:t>
          </a:r>
          <a:r>
            <a:rPr lang="en-US" sz="2000" dirty="0"/>
            <a:t>.</a:t>
          </a:r>
        </a:p>
      </dgm:t>
    </dgm:pt>
    <dgm:pt modelId="{52C5FD66-3A40-4676-8338-4EFD5BCD08D6}" type="parTrans" cxnId="{D6268042-23BB-45F4-9A21-6C4BA1861E89}">
      <dgm:prSet/>
      <dgm:spPr/>
      <dgm:t>
        <a:bodyPr/>
        <a:lstStyle/>
        <a:p>
          <a:endParaRPr lang="en-US"/>
        </a:p>
      </dgm:t>
    </dgm:pt>
    <dgm:pt modelId="{E91249D9-D5F7-4931-B00D-1626CF38825F}" type="sibTrans" cxnId="{D6268042-23BB-45F4-9A21-6C4BA1861E89}">
      <dgm:prSet/>
      <dgm:spPr/>
      <dgm:t>
        <a:bodyPr/>
        <a:lstStyle/>
        <a:p>
          <a:endParaRPr lang="en-US"/>
        </a:p>
      </dgm:t>
    </dgm:pt>
    <dgm:pt modelId="{1E775D27-BDFD-4C5C-B20F-A1D1937CC80A}" type="pres">
      <dgm:prSet presAssocID="{6FF8F6E9-BC53-4F48-A1CB-0D88C11F55AE}" presName="linear" presStyleCnt="0">
        <dgm:presLayoutVars>
          <dgm:dir/>
          <dgm:animLvl val="lvl"/>
          <dgm:resizeHandles val="exact"/>
        </dgm:presLayoutVars>
      </dgm:prSet>
      <dgm:spPr/>
    </dgm:pt>
    <dgm:pt modelId="{B6167618-B434-48D2-89D7-A4187AEAA2D3}" type="pres">
      <dgm:prSet presAssocID="{1E2B4BB6-88F3-4986-A545-1BE28BA07A33}" presName="parentLin" presStyleCnt="0"/>
      <dgm:spPr/>
    </dgm:pt>
    <dgm:pt modelId="{50A7551B-EF62-4A84-A6FF-2AE62FC0206E}" type="pres">
      <dgm:prSet presAssocID="{1E2B4BB6-88F3-4986-A545-1BE28BA07A33}" presName="parentLeftMargin" presStyleLbl="node1" presStyleIdx="0" presStyleCnt="3"/>
      <dgm:spPr/>
    </dgm:pt>
    <dgm:pt modelId="{2956A3B0-EB79-4A0B-AE37-E3237A3C5286}" type="pres">
      <dgm:prSet presAssocID="{1E2B4BB6-88F3-4986-A545-1BE28BA07A33}" presName="parentText" presStyleLbl="node1" presStyleIdx="0" presStyleCnt="3">
        <dgm:presLayoutVars>
          <dgm:chMax val="0"/>
          <dgm:bulletEnabled val="1"/>
        </dgm:presLayoutVars>
      </dgm:prSet>
      <dgm:spPr/>
    </dgm:pt>
    <dgm:pt modelId="{F3F36D53-56FD-40F3-9C9C-5ECA5CF13AAA}" type="pres">
      <dgm:prSet presAssocID="{1E2B4BB6-88F3-4986-A545-1BE28BA07A33}" presName="negativeSpace" presStyleCnt="0"/>
      <dgm:spPr/>
    </dgm:pt>
    <dgm:pt modelId="{530FC6F6-5FF2-4CC4-93D7-894DE99C567E}" type="pres">
      <dgm:prSet presAssocID="{1E2B4BB6-88F3-4986-A545-1BE28BA07A33}" presName="childText" presStyleLbl="conFgAcc1" presStyleIdx="0" presStyleCnt="3">
        <dgm:presLayoutVars>
          <dgm:bulletEnabled val="1"/>
        </dgm:presLayoutVars>
      </dgm:prSet>
      <dgm:spPr/>
    </dgm:pt>
    <dgm:pt modelId="{81D5C8C4-3603-4D23-AB8D-3D2786D210D7}" type="pres">
      <dgm:prSet presAssocID="{20EB26B6-07A8-4915-B83F-77B6A4E1E0D6}" presName="spaceBetweenRectangles" presStyleCnt="0"/>
      <dgm:spPr/>
    </dgm:pt>
    <dgm:pt modelId="{2990481C-A5CE-4262-84B1-70D2E6AF1DAC}" type="pres">
      <dgm:prSet presAssocID="{B9B5E980-4F64-4CF3-A1D1-C2CEF67982F5}" presName="parentLin" presStyleCnt="0"/>
      <dgm:spPr/>
    </dgm:pt>
    <dgm:pt modelId="{C44590C1-16E4-4F49-B501-400A053C866A}" type="pres">
      <dgm:prSet presAssocID="{B9B5E980-4F64-4CF3-A1D1-C2CEF67982F5}" presName="parentLeftMargin" presStyleLbl="node1" presStyleIdx="0" presStyleCnt="3"/>
      <dgm:spPr/>
    </dgm:pt>
    <dgm:pt modelId="{6A43859C-81D4-4DC9-B6AE-41AD8C95776F}" type="pres">
      <dgm:prSet presAssocID="{B9B5E980-4F64-4CF3-A1D1-C2CEF67982F5}" presName="parentText" presStyleLbl="node1" presStyleIdx="1" presStyleCnt="3">
        <dgm:presLayoutVars>
          <dgm:chMax val="0"/>
          <dgm:bulletEnabled val="1"/>
        </dgm:presLayoutVars>
      </dgm:prSet>
      <dgm:spPr/>
    </dgm:pt>
    <dgm:pt modelId="{3212DD95-1AE8-4315-974F-45D97C09C7EF}" type="pres">
      <dgm:prSet presAssocID="{B9B5E980-4F64-4CF3-A1D1-C2CEF67982F5}" presName="negativeSpace" presStyleCnt="0"/>
      <dgm:spPr/>
    </dgm:pt>
    <dgm:pt modelId="{5E5844A9-AB52-4C54-ACDC-D0B0EFD6A9EB}" type="pres">
      <dgm:prSet presAssocID="{B9B5E980-4F64-4CF3-A1D1-C2CEF67982F5}" presName="childText" presStyleLbl="conFgAcc1" presStyleIdx="1" presStyleCnt="3">
        <dgm:presLayoutVars>
          <dgm:bulletEnabled val="1"/>
        </dgm:presLayoutVars>
      </dgm:prSet>
      <dgm:spPr/>
    </dgm:pt>
    <dgm:pt modelId="{2CB70B8F-2F78-43AA-89DB-10C191263013}" type="pres">
      <dgm:prSet presAssocID="{DB1BA797-47B3-487E-88BA-EE404F4D0A91}" presName="spaceBetweenRectangles" presStyleCnt="0"/>
      <dgm:spPr/>
    </dgm:pt>
    <dgm:pt modelId="{DB16F6A4-8558-4D8A-83DB-535B0C93178D}" type="pres">
      <dgm:prSet presAssocID="{16FB03B5-6284-463E-B6D7-6DA75EC21EBF}" presName="parentLin" presStyleCnt="0"/>
      <dgm:spPr/>
    </dgm:pt>
    <dgm:pt modelId="{5FF06EB4-BCC9-451D-8A03-ADC09571D743}" type="pres">
      <dgm:prSet presAssocID="{16FB03B5-6284-463E-B6D7-6DA75EC21EBF}" presName="parentLeftMargin" presStyleLbl="node1" presStyleIdx="1" presStyleCnt="3"/>
      <dgm:spPr/>
    </dgm:pt>
    <dgm:pt modelId="{0B3FF79F-15EC-4E16-8A69-4B6B91B3E771}" type="pres">
      <dgm:prSet presAssocID="{16FB03B5-6284-463E-B6D7-6DA75EC21EBF}" presName="parentText" presStyleLbl="node1" presStyleIdx="2" presStyleCnt="3" custScaleY="122838">
        <dgm:presLayoutVars>
          <dgm:chMax val="0"/>
          <dgm:bulletEnabled val="1"/>
        </dgm:presLayoutVars>
      </dgm:prSet>
      <dgm:spPr/>
    </dgm:pt>
    <dgm:pt modelId="{CC7FFF5C-9548-49B4-804E-6578F5190CDF}" type="pres">
      <dgm:prSet presAssocID="{16FB03B5-6284-463E-B6D7-6DA75EC21EBF}" presName="negativeSpace" presStyleCnt="0"/>
      <dgm:spPr/>
    </dgm:pt>
    <dgm:pt modelId="{83803C8C-11A3-4D60-B96E-FCD61B0D082C}" type="pres">
      <dgm:prSet presAssocID="{16FB03B5-6284-463E-B6D7-6DA75EC21EBF}" presName="childText" presStyleLbl="conFgAcc1" presStyleIdx="2" presStyleCnt="3">
        <dgm:presLayoutVars>
          <dgm:bulletEnabled val="1"/>
        </dgm:presLayoutVars>
      </dgm:prSet>
      <dgm:spPr/>
    </dgm:pt>
  </dgm:ptLst>
  <dgm:cxnLst>
    <dgm:cxn modelId="{A98E8006-EA29-4EBA-83EE-81056A4BC1E6}" type="presOf" srcId="{6FF8F6E9-BC53-4F48-A1CB-0D88C11F55AE}" destId="{1E775D27-BDFD-4C5C-B20F-A1D1937CC80A}" srcOrd="0" destOrd="0" presId="urn:microsoft.com/office/officeart/2005/8/layout/list1"/>
    <dgm:cxn modelId="{4E2C572E-1C05-4E92-A117-AEB22EDB6055}" type="presOf" srcId="{1E2B4BB6-88F3-4986-A545-1BE28BA07A33}" destId="{50A7551B-EF62-4A84-A6FF-2AE62FC0206E}" srcOrd="0" destOrd="0" presId="urn:microsoft.com/office/officeart/2005/8/layout/list1"/>
    <dgm:cxn modelId="{4DE9202F-4A6A-47C0-AA21-F1B272A756EB}" type="presOf" srcId="{B9B5E980-4F64-4CF3-A1D1-C2CEF67982F5}" destId="{6A43859C-81D4-4DC9-B6AE-41AD8C95776F}" srcOrd="1" destOrd="0" presId="urn:microsoft.com/office/officeart/2005/8/layout/list1"/>
    <dgm:cxn modelId="{2EBAFB2F-F0DB-4425-AFE8-738E53E2B5F9}" srcId="{6FF8F6E9-BC53-4F48-A1CB-0D88C11F55AE}" destId="{1E2B4BB6-88F3-4986-A545-1BE28BA07A33}" srcOrd="0" destOrd="0" parTransId="{BB8F28FF-A5E0-45FC-BA89-1B0A12EABFB9}" sibTransId="{20EB26B6-07A8-4915-B83F-77B6A4E1E0D6}"/>
    <dgm:cxn modelId="{D6268042-23BB-45F4-9A21-6C4BA1861E89}" srcId="{6FF8F6E9-BC53-4F48-A1CB-0D88C11F55AE}" destId="{16FB03B5-6284-463E-B6D7-6DA75EC21EBF}" srcOrd="2" destOrd="0" parTransId="{52C5FD66-3A40-4676-8338-4EFD5BCD08D6}" sibTransId="{E91249D9-D5F7-4931-B00D-1626CF38825F}"/>
    <dgm:cxn modelId="{D21CC448-FACF-4174-8F0D-FF22BDE5A3C7}" srcId="{6FF8F6E9-BC53-4F48-A1CB-0D88C11F55AE}" destId="{B9B5E980-4F64-4CF3-A1D1-C2CEF67982F5}" srcOrd="1" destOrd="0" parTransId="{36B5E6A9-8BD4-4D3F-AECA-72BA5BBC19F7}" sibTransId="{DB1BA797-47B3-487E-88BA-EE404F4D0A91}"/>
    <dgm:cxn modelId="{B63EDC4B-1F02-4DA8-96BD-BD95506DBD95}" type="presOf" srcId="{1E2B4BB6-88F3-4986-A545-1BE28BA07A33}" destId="{2956A3B0-EB79-4A0B-AE37-E3237A3C5286}" srcOrd="1" destOrd="0" presId="urn:microsoft.com/office/officeart/2005/8/layout/list1"/>
    <dgm:cxn modelId="{4A575686-072A-4FC1-96B1-16FC3DE4C4D2}" type="presOf" srcId="{16FB03B5-6284-463E-B6D7-6DA75EC21EBF}" destId="{0B3FF79F-15EC-4E16-8A69-4B6B91B3E771}" srcOrd="1" destOrd="0" presId="urn:microsoft.com/office/officeart/2005/8/layout/list1"/>
    <dgm:cxn modelId="{8E213F95-9E14-434A-9331-2745EEEDB17B}" type="presOf" srcId="{16FB03B5-6284-463E-B6D7-6DA75EC21EBF}" destId="{5FF06EB4-BCC9-451D-8A03-ADC09571D743}" srcOrd="0" destOrd="0" presId="urn:microsoft.com/office/officeart/2005/8/layout/list1"/>
    <dgm:cxn modelId="{1935CEC1-AC24-46EB-B85B-175F59DAB4C3}" type="presOf" srcId="{B9B5E980-4F64-4CF3-A1D1-C2CEF67982F5}" destId="{C44590C1-16E4-4F49-B501-400A053C866A}" srcOrd="0" destOrd="0" presId="urn:microsoft.com/office/officeart/2005/8/layout/list1"/>
    <dgm:cxn modelId="{BCC6A8C3-BBDF-407E-8D16-AFEC6A658099}" type="presParOf" srcId="{1E775D27-BDFD-4C5C-B20F-A1D1937CC80A}" destId="{B6167618-B434-48D2-89D7-A4187AEAA2D3}" srcOrd="0" destOrd="0" presId="urn:microsoft.com/office/officeart/2005/8/layout/list1"/>
    <dgm:cxn modelId="{93F01A99-E9BD-4765-8CD5-606FC6F5C85D}" type="presParOf" srcId="{B6167618-B434-48D2-89D7-A4187AEAA2D3}" destId="{50A7551B-EF62-4A84-A6FF-2AE62FC0206E}" srcOrd="0" destOrd="0" presId="urn:microsoft.com/office/officeart/2005/8/layout/list1"/>
    <dgm:cxn modelId="{29C1582B-B705-401A-9BC3-C0833E6C8915}" type="presParOf" srcId="{B6167618-B434-48D2-89D7-A4187AEAA2D3}" destId="{2956A3B0-EB79-4A0B-AE37-E3237A3C5286}" srcOrd="1" destOrd="0" presId="urn:microsoft.com/office/officeart/2005/8/layout/list1"/>
    <dgm:cxn modelId="{858D00FE-7701-4365-AC9F-BB9C68618730}" type="presParOf" srcId="{1E775D27-BDFD-4C5C-B20F-A1D1937CC80A}" destId="{F3F36D53-56FD-40F3-9C9C-5ECA5CF13AAA}" srcOrd="1" destOrd="0" presId="urn:microsoft.com/office/officeart/2005/8/layout/list1"/>
    <dgm:cxn modelId="{7CDA7CD3-DBE2-4792-9659-4A4FD040B6AA}" type="presParOf" srcId="{1E775D27-BDFD-4C5C-B20F-A1D1937CC80A}" destId="{530FC6F6-5FF2-4CC4-93D7-894DE99C567E}" srcOrd="2" destOrd="0" presId="urn:microsoft.com/office/officeart/2005/8/layout/list1"/>
    <dgm:cxn modelId="{F9364DCA-8EA1-4CE0-9F8F-3717A9908664}" type="presParOf" srcId="{1E775D27-BDFD-4C5C-B20F-A1D1937CC80A}" destId="{81D5C8C4-3603-4D23-AB8D-3D2786D210D7}" srcOrd="3" destOrd="0" presId="urn:microsoft.com/office/officeart/2005/8/layout/list1"/>
    <dgm:cxn modelId="{7D0E52C1-6F8A-4D71-9E5D-378441DDCCEC}" type="presParOf" srcId="{1E775D27-BDFD-4C5C-B20F-A1D1937CC80A}" destId="{2990481C-A5CE-4262-84B1-70D2E6AF1DAC}" srcOrd="4" destOrd="0" presId="urn:microsoft.com/office/officeart/2005/8/layout/list1"/>
    <dgm:cxn modelId="{814CBDE9-404E-439C-BE8E-035FB75474FC}" type="presParOf" srcId="{2990481C-A5CE-4262-84B1-70D2E6AF1DAC}" destId="{C44590C1-16E4-4F49-B501-400A053C866A}" srcOrd="0" destOrd="0" presId="urn:microsoft.com/office/officeart/2005/8/layout/list1"/>
    <dgm:cxn modelId="{1154D1B9-5AF7-4AB5-B094-101CE467184F}" type="presParOf" srcId="{2990481C-A5CE-4262-84B1-70D2E6AF1DAC}" destId="{6A43859C-81D4-4DC9-B6AE-41AD8C95776F}" srcOrd="1" destOrd="0" presId="urn:microsoft.com/office/officeart/2005/8/layout/list1"/>
    <dgm:cxn modelId="{95E28D04-5019-4678-81CF-A78368FB4930}" type="presParOf" srcId="{1E775D27-BDFD-4C5C-B20F-A1D1937CC80A}" destId="{3212DD95-1AE8-4315-974F-45D97C09C7EF}" srcOrd="5" destOrd="0" presId="urn:microsoft.com/office/officeart/2005/8/layout/list1"/>
    <dgm:cxn modelId="{41B6B32C-5918-4363-BBDC-03347339F721}" type="presParOf" srcId="{1E775D27-BDFD-4C5C-B20F-A1D1937CC80A}" destId="{5E5844A9-AB52-4C54-ACDC-D0B0EFD6A9EB}" srcOrd="6" destOrd="0" presId="urn:microsoft.com/office/officeart/2005/8/layout/list1"/>
    <dgm:cxn modelId="{086BA03F-ADE3-4536-903B-14C5FD03E4BB}" type="presParOf" srcId="{1E775D27-BDFD-4C5C-B20F-A1D1937CC80A}" destId="{2CB70B8F-2F78-43AA-89DB-10C191263013}" srcOrd="7" destOrd="0" presId="urn:microsoft.com/office/officeart/2005/8/layout/list1"/>
    <dgm:cxn modelId="{A729D061-3015-4ECC-94C1-EEA98147D98D}" type="presParOf" srcId="{1E775D27-BDFD-4C5C-B20F-A1D1937CC80A}" destId="{DB16F6A4-8558-4D8A-83DB-535B0C93178D}" srcOrd="8" destOrd="0" presId="urn:microsoft.com/office/officeart/2005/8/layout/list1"/>
    <dgm:cxn modelId="{32436173-6B0B-4417-99CF-AD2169317AA3}" type="presParOf" srcId="{DB16F6A4-8558-4D8A-83DB-535B0C93178D}" destId="{5FF06EB4-BCC9-451D-8A03-ADC09571D743}" srcOrd="0" destOrd="0" presId="urn:microsoft.com/office/officeart/2005/8/layout/list1"/>
    <dgm:cxn modelId="{ED6E908E-3853-4A74-9461-FD61685743B4}" type="presParOf" srcId="{DB16F6A4-8558-4D8A-83DB-535B0C93178D}" destId="{0B3FF79F-15EC-4E16-8A69-4B6B91B3E771}" srcOrd="1" destOrd="0" presId="urn:microsoft.com/office/officeart/2005/8/layout/list1"/>
    <dgm:cxn modelId="{6463F204-E6AA-48E8-8157-0129745E1BE5}" type="presParOf" srcId="{1E775D27-BDFD-4C5C-B20F-A1D1937CC80A}" destId="{CC7FFF5C-9548-49B4-804E-6578F5190CDF}" srcOrd="9" destOrd="0" presId="urn:microsoft.com/office/officeart/2005/8/layout/list1"/>
    <dgm:cxn modelId="{37CE3F7C-81FD-4CC7-BC15-59BE0A3E62FA}" type="presParOf" srcId="{1E775D27-BDFD-4C5C-B20F-A1D1937CC80A}" destId="{83803C8C-11A3-4D60-B96E-FCD61B0D082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ED33FD-3CF4-49CD-8709-617544561237}" type="doc">
      <dgm:prSet loTypeId="urn:microsoft.com/office/officeart/2005/8/layout/vList5" loCatId="process" qsTypeId="urn:microsoft.com/office/officeart/2005/8/quickstyle/simple1" qsCatId="simple" csTypeId="urn:microsoft.com/office/officeart/2005/8/colors/colorful2" csCatId="colorful" phldr="1"/>
      <dgm:spPr/>
      <dgm:t>
        <a:bodyPr/>
        <a:lstStyle/>
        <a:p>
          <a:endParaRPr lang="en-US"/>
        </a:p>
      </dgm:t>
    </dgm:pt>
    <dgm:pt modelId="{3500486E-D758-41E6-87D9-CB772D7DAFDA}">
      <dgm:prSet phldrT="[Text]"/>
      <dgm:spPr/>
      <dgm:t>
        <a:bodyPr/>
        <a:lstStyle/>
        <a:p>
          <a:r>
            <a:rPr lang="en-US" dirty="0"/>
            <a:t>1-Prolonged sympathetic activation to the heart</a:t>
          </a:r>
        </a:p>
      </dgm:t>
    </dgm:pt>
    <dgm:pt modelId="{87131BCF-44A5-4143-BBF5-2B95D4649546}" type="parTrans" cxnId="{9B2DBF9D-737B-428A-952E-22A81929BEBA}">
      <dgm:prSet/>
      <dgm:spPr/>
      <dgm:t>
        <a:bodyPr/>
        <a:lstStyle/>
        <a:p>
          <a:endParaRPr lang="en-US"/>
        </a:p>
      </dgm:t>
    </dgm:pt>
    <dgm:pt modelId="{41B3D159-0393-417C-B221-C5991AAE35C4}" type="sibTrans" cxnId="{9B2DBF9D-737B-428A-952E-22A81929BEBA}">
      <dgm:prSet/>
      <dgm:spPr/>
      <dgm:t>
        <a:bodyPr/>
        <a:lstStyle/>
        <a:p>
          <a:endParaRPr lang="en-US"/>
        </a:p>
      </dgm:t>
    </dgm:pt>
    <dgm:pt modelId="{6A193E62-DF14-4EB5-A660-CF0CAA2A93CA}">
      <dgm:prSet phldrT="[Text]" custT="1"/>
      <dgm:spPr/>
      <dgm:t>
        <a:bodyPr/>
        <a:lstStyle/>
        <a:p>
          <a:r>
            <a:rPr lang="en-US" sz="1400" dirty="0"/>
            <a:t>down regulation of the myocardial adrenergic receptors → ↓ the myocardial adrenergic receptors density and sensitivity to catechol amines. Consequently, the ionotropic and chronotropic responses of the heart cannot be elevated in parallel to increased body requirements</a:t>
          </a:r>
        </a:p>
      </dgm:t>
    </dgm:pt>
    <dgm:pt modelId="{84D1D818-1009-43A3-8C29-B69D6D3FBC79}" type="parTrans" cxnId="{394CF879-3352-41E2-A5AE-E4655B2E11EA}">
      <dgm:prSet/>
      <dgm:spPr/>
      <dgm:t>
        <a:bodyPr/>
        <a:lstStyle/>
        <a:p>
          <a:endParaRPr lang="en-US"/>
        </a:p>
      </dgm:t>
    </dgm:pt>
    <dgm:pt modelId="{05D0C554-92C3-4CE4-95E3-FC79A225A3F1}" type="sibTrans" cxnId="{394CF879-3352-41E2-A5AE-E4655B2E11EA}">
      <dgm:prSet/>
      <dgm:spPr/>
      <dgm:t>
        <a:bodyPr/>
        <a:lstStyle/>
        <a:p>
          <a:endParaRPr lang="en-US"/>
        </a:p>
      </dgm:t>
    </dgm:pt>
    <dgm:pt modelId="{F6F5B332-1D29-4FB8-81DF-ACFC8D087CCA}">
      <dgm:prSet phldrT="[Text]"/>
      <dgm:spPr/>
      <dgm:t>
        <a:bodyPr/>
        <a:lstStyle/>
        <a:p>
          <a:r>
            <a:rPr lang="en-US" dirty="0"/>
            <a:t>2-Vasoconstriction of the arterioles </a:t>
          </a:r>
          <a:r>
            <a:rPr lang="en-US" altLang="en-US" b="0" i="0" dirty="0">
              <a:solidFill>
                <a:srgbClr val="FF0000"/>
              </a:solidFill>
              <a:latin typeface="Calibri" panose="020F0502020204030204" pitchFamily="34" charset="0"/>
            </a:rPr>
            <a:t>(under enhanced sympathetic activity)</a:t>
          </a:r>
          <a:endParaRPr lang="en-US" b="0" dirty="0">
            <a:solidFill>
              <a:srgbClr val="FF0000"/>
            </a:solidFill>
          </a:endParaRPr>
        </a:p>
      </dgm:t>
    </dgm:pt>
    <dgm:pt modelId="{747754BF-27B4-46B0-94D8-EB0C5CC4C0B3}" type="parTrans" cxnId="{40270EF3-E4C5-4CD3-B1C8-C5F94872F395}">
      <dgm:prSet/>
      <dgm:spPr/>
      <dgm:t>
        <a:bodyPr/>
        <a:lstStyle/>
        <a:p>
          <a:endParaRPr lang="en-US"/>
        </a:p>
      </dgm:t>
    </dgm:pt>
    <dgm:pt modelId="{64CEBB4E-DC10-4616-A167-D09233593C8F}" type="sibTrans" cxnId="{40270EF3-E4C5-4CD3-B1C8-C5F94872F395}">
      <dgm:prSet/>
      <dgm:spPr/>
      <dgm:t>
        <a:bodyPr/>
        <a:lstStyle/>
        <a:p>
          <a:endParaRPr lang="en-US"/>
        </a:p>
      </dgm:t>
    </dgm:pt>
    <dgm:pt modelId="{2BFC86FF-2821-4F9A-A755-1135177C5C22}">
      <dgm:prSet phldrT="[Text]" custT="1"/>
      <dgm:spPr/>
      <dgm:t>
        <a:bodyPr/>
        <a:lstStyle/>
        <a:p>
          <a:r>
            <a:rPr lang="en-US" sz="2400" dirty="0"/>
            <a:t>This increases resistance, thus the cardiac afterload.</a:t>
          </a:r>
        </a:p>
      </dgm:t>
    </dgm:pt>
    <dgm:pt modelId="{7631CF05-D7D1-45F0-8D56-9846E5F985AA}" type="parTrans" cxnId="{326B6011-089A-4100-B6EC-F1DCAC095139}">
      <dgm:prSet/>
      <dgm:spPr/>
      <dgm:t>
        <a:bodyPr/>
        <a:lstStyle/>
        <a:p>
          <a:endParaRPr lang="en-US"/>
        </a:p>
      </dgm:t>
    </dgm:pt>
    <dgm:pt modelId="{2C7AA453-BDA2-4C12-9AD0-57A89AEDF1BB}" type="sibTrans" cxnId="{326B6011-089A-4100-B6EC-F1DCAC095139}">
      <dgm:prSet/>
      <dgm:spPr/>
      <dgm:t>
        <a:bodyPr/>
        <a:lstStyle/>
        <a:p>
          <a:endParaRPr lang="en-US"/>
        </a:p>
      </dgm:t>
    </dgm:pt>
    <dgm:pt modelId="{E4C10D73-6104-44BE-A99C-27687D5D52F8}">
      <dgm:prSet phldrT="[Text]"/>
      <dgm:spPr/>
      <dgm:t>
        <a:bodyPr/>
        <a:lstStyle/>
        <a:p>
          <a:r>
            <a:rPr lang="en-US" dirty="0"/>
            <a:t>3-Hypertrophied heart</a:t>
          </a:r>
        </a:p>
      </dgm:t>
    </dgm:pt>
    <dgm:pt modelId="{6F7CC552-B89F-4FB2-BDC3-B2FCE390352A}" type="parTrans" cxnId="{FB44BC86-6E24-41C9-89DB-2F1C22179DA5}">
      <dgm:prSet/>
      <dgm:spPr/>
      <dgm:t>
        <a:bodyPr/>
        <a:lstStyle/>
        <a:p>
          <a:endParaRPr lang="en-US"/>
        </a:p>
      </dgm:t>
    </dgm:pt>
    <dgm:pt modelId="{276AEE81-BA08-4600-BA6B-67766DD7B6EF}" type="sibTrans" cxnId="{FB44BC86-6E24-41C9-89DB-2F1C22179DA5}">
      <dgm:prSet/>
      <dgm:spPr/>
      <dgm:t>
        <a:bodyPr/>
        <a:lstStyle/>
        <a:p>
          <a:endParaRPr lang="en-US"/>
        </a:p>
      </dgm:t>
    </dgm:pt>
    <dgm:pt modelId="{23E653AE-D8FE-4E41-8362-59FE78F00333}">
      <dgm:prSet phldrT="[Text]"/>
      <dgm:spPr/>
      <dgm:t>
        <a:bodyPr/>
        <a:lstStyle/>
        <a:p>
          <a:r>
            <a:rPr lang="en-US" dirty="0"/>
            <a:t>Has to consume more energy and generate more wall tension to develop the required ejection pressure (Laplace law)</a:t>
          </a:r>
        </a:p>
      </dgm:t>
    </dgm:pt>
    <dgm:pt modelId="{5D8E217D-C872-4042-B76E-A084BA9495B8}" type="parTrans" cxnId="{0F32A921-665E-441E-8031-F8BB4388DF15}">
      <dgm:prSet/>
      <dgm:spPr/>
      <dgm:t>
        <a:bodyPr/>
        <a:lstStyle/>
        <a:p>
          <a:endParaRPr lang="en-US"/>
        </a:p>
      </dgm:t>
    </dgm:pt>
    <dgm:pt modelId="{A8019D91-3986-430D-AD74-22BED4E4D0AC}" type="sibTrans" cxnId="{0F32A921-665E-441E-8031-F8BB4388DF15}">
      <dgm:prSet/>
      <dgm:spPr/>
      <dgm:t>
        <a:bodyPr/>
        <a:lstStyle/>
        <a:p>
          <a:endParaRPr lang="en-US"/>
        </a:p>
      </dgm:t>
    </dgm:pt>
    <dgm:pt modelId="{3228F83E-4398-4E83-A5EC-7C56E87B12A4}">
      <dgm:prSet phldrT="[Text]"/>
      <dgm:spPr/>
      <dgm:t>
        <a:bodyPr/>
        <a:lstStyle/>
        <a:p>
          <a:r>
            <a:rPr lang="en-US" altLang="en-US" b="0" i="0" dirty="0">
              <a:latin typeface="+mn-lt"/>
            </a:rPr>
            <a:t>4-Excessive salt and water retention</a:t>
          </a:r>
          <a:endParaRPr lang="en-US" b="0" dirty="0">
            <a:latin typeface="+mn-lt"/>
          </a:endParaRPr>
        </a:p>
      </dgm:t>
    </dgm:pt>
    <dgm:pt modelId="{2598174C-5AA3-49E1-99AD-535A879EDE66}" type="parTrans" cxnId="{06F4763E-436E-4201-AF91-08B6D43D97BE}">
      <dgm:prSet/>
      <dgm:spPr/>
      <dgm:t>
        <a:bodyPr/>
        <a:lstStyle/>
        <a:p>
          <a:endParaRPr lang="en-US"/>
        </a:p>
      </dgm:t>
    </dgm:pt>
    <dgm:pt modelId="{8DD36463-7FF2-408B-9E55-55C04BB5395B}" type="sibTrans" cxnId="{06F4763E-436E-4201-AF91-08B6D43D97BE}">
      <dgm:prSet/>
      <dgm:spPr/>
      <dgm:t>
        <a:bodyPr/>
        <a:lstStyle/>
        <a:p>
          <a:endParaRPr lang="en-US"/>
        </a:p>
      </dgm:t>
    </dgm:pt>
    <dgm:pt modelId="{28843ADA-7C34-47F6-988C-BEADCAFBC21C}">
      <dgm:prSet phldrT="[Text]"/>
      <dgm:spPr/>
      <dgm:t>
        <a:bodyPr/>
        <a:lstStyle/>
        <a:p>
          <a:r>
            <a:rPr lang="en-US" dirty="0"/>
            <a:t>imbalance between the O2 supply and need → deterioration of the ability to generate force.</a:t>
          </a:r>
        </a:p>
      </dgm:t>
    </dgm:pt>
    <dgm:pt modelId="{38F44E1C-A247-441A-9CDD-20D0BEC37946}" type="parTrans" cxnId="{41FB6A8F-6C6D-4203-83CC-695C0ADEBADD}">
      <dgm:prSet/>
      <dgm:spPr/>
      <dgm:t>
        <a:bodyPr/>
        <a:lstStyle/>
        <a:p>
          <a:endParaRPr lang="en-US"/>
        </a:p>
      </dgm:t>
    </dgm:pt>
    <dgm:pt modelId="{5368FC4B-B1F8-4057-B475-B5679F510885}" type="sibTrans" cxnId="{41FB6A8F-6C6D-4203-83CC-695C0ADEBADD}">
      <dgm:prSet/>
      <dgm:spPr/>
      <dgm:t>
        <a:bodyPr/>
        <a:lstStyle/>
        <a:p>
          <a:endParaRPr lang="en-US"/>
        </a:p>
      </dgm:t>
    </dgm:pt>
    <dgm:pt modelId="{6F463DD1-F1DF-42A5-A846-D53D6CE7E5FF}">
      <dgm:prSet phldrT="[Text]"/>
      <dgm:spPr/>
      <dgm:t>
        <a:bodyPr/>
        <a:lstStyle/>
        <a:p>
          <a:r>
            <a:rPr lang="en-US" dirty="0"/>
            <a:t>5-Over-distended ventricle</a:t>
          </a:r>
        </a:p>
      </dgm:t>
    </dgm:pt>
    <dgm:pt modelId="{98CAB521-A24F-46D5-ABC7-1DB91163F77C}" type="sibTrans" cxnId="{3918D536-232B-4992-A0B2-F166E9F26447}">
      <dgm:prSet/>
      <dgm:spPr/>
      <dgm:t>
        <a:bodyPr/>
        <a:lstStyle/>
        <a:p>
          <a:endParaRPr lang="en-US"/>
        </a:p>
      </dgm:t>
    </dgm:pt>
    <dgm:pt modelId="{48F5D740-933C-4651-A434-9C943F3017EF}" type="parTrans" cxnId="{3918D536-232B-4992-A0B2-F166E9F26447}">
      <dgm:prSet/>
      <dgm:spPr/>
      <dgm:t>
        <a:bodyPr/>
        <a:lstStyle/>
        <a:p>
          <a:endParaRPr lang="en-US"/>
        </a:p>
      </dgm:t>
    </dgm:pt>
    <dgm:pt modelId="{FA0E19E7-5F98-9944-BF8F-FEBD6E517B12}" type="pres">
      <dgm:prSet presAssocID="{45ED33FD-3CF4-49CD-8709-617544561237}" presName="Name0" presStyleCnt="0">
        <dgm:presLayoutVars>
          <dgm:dir/>
          <dgm:animLvl val="lvl"/>
          <dgm:resizeHandles val="exact"/>
        </dgm:presLayoutVars>
      </dgm:prSet>
      <dgm:spPr/>
    </dgm:pt>
    <dgm:pt modelId="{51E2BBE3-8909-8341-920B-08C284674AC5}" type="pres">
      <dgm:prSet presAssocID="{3500486E-D758-41E6-87D9-CB772D7DAFDA}" presName="linNode" presStyleCnt="0"/>
      <dgm:spPr/>
    </dgm:pt>
    <dgm:pt modelId="{CD8CDED1-BB83-E943-89CF-58DA307D590A}" type="pres">
      <dgm:prSet presAssocID="{3500486E-D758-41E6-87D9-CB772D7DAFDA}" presName="parentText" presStyleLbl="node1" presStyleIdx="0" presStyleCnt="5">
        <dgm:presLayoutVars>
          <dgm:chMax val="1"/>
          <dgm:bulletEnabled val="1"/>
        </dgm:presLayoutVars>
      </dgm:prSet>
      <dgm:spPr/>
    </dgm:pt>
    <dgm:pt modelId="{DDB09F46-C504-E447-9699-BAF1FF6004E7}" type="pres">
      <dgm:prSet presAssocID="{3500486E-D758-41E6-87D9-CB772D7DAFDA}" presName="descendantText" presStyleLbl="alignAccFollowNode1" presStyleIdx="0" presStyleCnt="4">
        <dgm:presLayoutVars>
          <dgm:bulletEnabled val="1"/>
        </dgm:presLayoutVars>
      </dgm:prSet>
      <dgm:spPr/>
    </dgm:pt>
    <dgm:pt modelId="{1251D1CC-EEE1-7B43-B9E0-0381BDA68BCA}" type="pres">
      <dgm:prSet presAssocID="{41B3D159-0393-417C-B221-C5991AAE35C4}" presName="sp" presStyleCnt="0"/>
      <dgm:spPr/>
    </dgm:pt>
    <dgm:pt modelId="{35D23522-8DBC-CA4D-8F4F-9B0A01A69DB7}" type="pres">
      <dgm:prSet presAssocID="{F6F5B332-1D29-4FB8-81DF-ACFC8D087CCA}" presName="linNode" presStyleCnt="0"/>
      <dgm:spPr/>
    </dgm:pt>
    <dgm:pt modelId="{22C9695E-1DB5-204E-9EC8-1D4CEBAB37D7}" type="pres">
      <dgm:prSet presAssocID="{F6F5B332-1D29-4FB8-81DF-ACFC8D087CCA}" presName="parentText" presStyleLbl="node1" presStyleIdx="1" presStyleCnt="5">
        <dgm:presLayoutVars>
          <dgm:chMax val="1"/>
          <dgm:bulletEnabled val="1"/>
        </dgm:presLayoutVars>
      </dgm:prSet>
      <dgm:spPr/>
    </dgm:pt>
    <dgm:pt modelId="{D5606DAD-9CD1-764A-BB9C-78B6EA3721A0}" type="pres">
      <dgm:prSet presAssocID="{F6F5B332-1D29-4FB8-81DF-ACFC8D087CCA}" presName="descendantText" presStyleLbl="alignAccFollowNode1" presStyleIdx="1" presStyleCnt="4">
        <dgm:presLayoutVars>
          <dgm:bulletEnabled val="1"/>
        </dgm:presLayoutVars>
      </dgm:prSet>
      <dgm:spPr/>
    </dgm:pt>
    <dgm:pt modelId="{9030562A-5F30-0B4D-88AA-5FC6CE14D9CF}" type="pres">
      <dgm:prSet presAssocID="{64CEBB4E-DC10-4616-A167-D09233593C8F}" presName="sp" presStyleCnt="0"/>
      <dgm:spPr/>
    </dgm:pt>
    <dgm:pt modelId="{B66BAE8F-8A5E-3D47-AF81-11242FA7170E}" type="pres">
      <dgm:prSet presAssocID="{E4C10D73-6104-44BE-A99C-27687D5D52F8}" presName="linNode" presStyleCnt="0"/>
      <dgm:spPr/>
    </dgm:pt>
    <dgm:pt modelId="{151811E0-BD1C-ED47-A9DB-BC09A69E1F2D}" type="pres">
      <dgm:prSet presAssocID="{E4C10D73-6104-44BE-A99C-27687D5D52F8}" presName="parentText" presStyleLbl="node1" presStyleIdx="2" presStyleCnt="5">
        <dgm:presLayoutVars>
          <dgm:chMax val="1"/>
          <dgm:bulletEnabled val="1"/>
        </dgm:presLayoutVars>
      </dgm:prSet>
      <dgm:spPr/>
    </dgm:pt>
    <dgm:pt modelId="{FB3C896B-5E81-F34E-BF92-487974648161}" type="pres">
      <dgm:prSet presAssocID="{E4C10D73-6104-44BE-A99C-27687D5D52F8}" presName="descendantText" presStyleLbl="alignAccFollowNode1" presStyleIdx="2" presStyleCnt="4">
        <dgm:presLayoutVars>
          <dgm:bulletEnabled val="1"/>
        </dgm:presLayoutVars>
      </dgm:prSet>
      <dgm:spPr/>
    </dgm:pt>
    <dgm:pt modelId="{B394DB39-C894-874C-AEA4-BE2AE21D69A2}" type="pres">
      <dgm:prSet presAssocID="{276AEE81-BA08-4600-BA6B-67766DD7B6EF}" presName="sp" presStyleCnt="0"/>
      <dgm:spPr/>
    </dgm:pt>
    <dgm:pt modelId="{8A589EF9-9D09-F343-9F9E-2C77CB12133E}" type="pres">
      <dgm:prSet presAssocID="{3228F83E-4398-4E83-A5EC-7C56E87B12A4}" presName="linNode" presStyleCnt="0"/>
      <dgm:spPr/>
    </dgm:pt>
    <dgm:pt modelId="{12C34A0C-780F-4744-88C4-07C87CFE58AD}" type="pres">
      <dgm:prSet presAssocID="{3228F83E-4398-4E83-A5EC-7C56E87B12A4}" presName="parentText" presStyleLbl="node1" presStyleIdx="3" presStyleCnt="5">
        <dgm:presLayoutVars>
          <dgm:chMax val="1"/>
          <dgm:bulletEnabled val="1"/>
        </dgm:presLayoutVars>
      </dgm:prSet>
      <dgm:spPr/>
    </dgm:pt>
    <dgm:pt modelId="{0B3269E3-3AF6-C047-8C3F-7EDECB9BE2FE}" type="pres">
      <dgm:prSet presAssocID="{8DD36463-7FF2-408B-9E55-55C04BB5395B}" presName="sp" presStyleCnt="0"/>
      <dgm:spPr/>
    </dgm:pt>
    <dgm:pt modelId="{67F4986E-4D4D-9E41-B4CB-3DFB7F2D9C67}" type="pres">
      <dgm:prSet presAssocID="{6F463DD1-F1DF-42A5-A846-D53D6CE7E5FF}" presName="linNode" presStyleCnt="0"/>
      <dgm:spPr/>
    </dgm:pt>
    <dgm:pt modelId="{069DEA74-6C11-6241-9956-9A0296E098B5}" type="pres">
      <dgm:prSet presAssocID="{6F463DD1-F1DF-42A5-A846-D53D6CE7E5FF}" presName="parentText" presStyleLbl="node1" presStyleIdx="4" presStyleCnt="5">
        <dgm:presLayoutVars>
          <dgm:chMax val="1"/>
          <dgm:bulletEnabled val="1"/>
        </dgm:presLayoutVars>
      </dgm:prSet>
      <dgm:spPr/>
    </dgm:pt>
    <dgm:pt modelId="{4D2E315E-8FC2-4F40-8FA1-A656DF9BFA3D}" type="pres">
      <dgm:prSet presAssocID="{6F463DD1-F1DF-42A5-A846-D53D6CE7E5FF}" presName="descendantText" presStyleLbl="alignAccFollowNode1" presStyleIdx="3" presStyleCnt="4">
        <dgm:presLayoutVars>
          <dgm:bulletEnabled val="1"/>
        </dgm:presLayoutVars>
      </dgm:prSet>
      <dgm:spPr/>
    </dgm:pt>
  </dgm:ptLst>
  <dgm:cxnLst>
    <dgm:cxn modelId="{326B6011-089A-4100-B6EC-F1DCAC095139}" srcId="{F6F5B332-1D29-4FB8-81DF-ACFC8D087CCA}" destId="{2BFC86FF-2821-4F9A-A755-1135177C5C22}" srcOrd="0" destOrd="0" parTransId="{7631CF05-D7D1-45F0-8D56-9846E5F985AA}" sibTransId="{2C7AA453-BDA2-4C12-9AD0-57A89AEDF1BB}"/>
    <dgm:cxn modelId="{36E6F91B-3BED-364C-AF70-58F0F9DC6FDE}" type="presOf" srcId="{23E653AE-D8FE-4E41-8362-59FE78F00333}" destId="{4D2E315E-8FC2-4F40-8FA1-A656DF9BFA3D}" srcOrd="0" destOrd="0" presId="urn:microsoft.com/office/officeart/2005/8/layout/vList5"/>
    <dgm:cxn modelId="{0F32A921-665E-441E-8031-F8BB4388DF15}" srcId="{6F463DD1-F1DF-42A5-A846-D53D6CE7E5FF}" destId="{23E653AE-D8FE-4E41-8362-59FE78F00333}" srcOrd="0" destOrd="0" parTransId="{5D8E217D-C872-4042-B76E-A084BA9495B8}" sibTransId="{A8019D91-3986-430D-AD74-22BED4E4D0AC}"/>
    <dgm:cxn modelId="{F3C4CE28-C864-DB4C-AD92-B429BDA3C050}" type="presOf" srcId="{F6F5B332-1D29-4FB8-81DF-ACFC8D087CCA}" destId="{22C9695E-1DB5-204E-9EC8-1D4CEBAB37D7}" srcOrd="0" destOrd="0" presId="urn:microsoft.com/office/officeart/2005/8/layout/vList5"/>
    <dgm:cxn modelId="{C543982B-0887-3F4B-A80D-144A7C071C94}" type="presOf" srcId="{3500486E-D758-41E6-87D9-CB772D7DAFDA}" destId="{CD8CDED1-BB83-E943-89CF-58DA307D590A}" srcOrd="0" destOrd="0" presId="urn:microsoft.com/office/officeart/2005/8/layout/vList5"/>
    <dgm:cxn modelId="{3918D536-232B-4992-A0B2-F166E9F26447}" srcId="{45ED33FD-3CF4-49CD-8709-617544561237}" destId="{6F463DD1-F1DF-42A5-A846-D53D6CE7E5FF}" srcOrd="4" destOrd="0" parTransId="{48F5D740-933C-4651-A434-9C943F3017EF}" sibTransId="{98CAB521-A24F-46D5-ABC7-1DB91163F77C}"/>
    <dgm:cxn modelId="{06F4763E-436E-4201-AF91-08B6D43D97BE}" srcId="{45ED33FD-3CF4-49CD-8709-617544561237}" destId="{3228F83E-4398-4E83-A5EC-7C56E87B12A4}" srcOrd="3" destOrd="0" parTransId="{2598174C-5AA3-49E1-99AD-535A879EDE66}" sibTransId="{8DD36463-7FF2-408B-9E55-55C04BB5395B}"/>
    <dgm:cxn modelId="{8985D672-C42C-C846-8E3D-3880B3D1DA3A}" type="presOf" srcId="{2BFC86FF-2821-4F9A-A755-1135177C5C22}" destId="{D5606DAD-9CD1-764A-BB9C-78B6EA3721A0}" srcOrd="0" destOrd="0" presId="urn:microsoft.com/office/officeart/2005/8/layout/vList5"/>
    <dgm:cxn modelId="{394CF879-3352-41E2-A5AE-E4655B2E11EA}" srcId="{3500486E-D758-41E6-87D9-CB772D7DAFDA}" destId="{6A193E62-DF14-4EB5-A660-CF0CAA2A93CA}" srcOrd="0" destOrd="0" parTransId="{84D1D818-1009-43A3-8C29-B69D6D3FBC79}" sibTransId="{05D0C554-92C3-4CE4-95E3-FC79A225A3F1}"/>
    <dgm:cxn modelId="{FB44BC86-6E24-41C9-89DB-2F1C22179DA5}" srcId="{45ED33FD-3CF4-49CD-8709-617544561237}" destId="{E4C10D73-6104-44BE-A99C-27687D5D52F8}" srcOrd="2" destOrd="0" parTransId="{6F7CC552-B89F-4FB2-BDC3-B2FCE390352A}" sibTransId="{276AEE81-BA08-4600-BA6B-67766DD7B6EF}"/>
    <dgm:cxn modelId="{41FB6A8F-6C6D-4203-83CC-695C0ADEBADD}" srcId="{E4C10D73-6104-44BE-A99C-27687D5D52F8}" destId="{28843ADA-7C34-47F6-988C-BEADCAFBC21C}" srcOrd="0" destOrd="0" parTransId="{38F44E1C-A247-441A-9CDD-20D0BEC37946}" sibTransId="{5368FC4B-B1F8-4057-B475-B5679F510885}"/>
    <dgm:cxn modelId="{65F88F8F-869F-6F4A-A674-BAE51BF49D2C}" type="presOf" srcId="{3228F83E-4398-4E83-A5EC-7C56E87B12A4}" destId="{12C34A0C-780F-4744-88C4-07C87CFE58AD}" srcOrd="0" destOrd="0" presId="urn:microsoft.com/office/officeart/2005/8/layout/vList5"/>
    <dgm:cxn modelId="{9FEA8194-8774-F14E-B2BC-68D7EDA93C61}" type="presOf" srcId="{E4C10D73-6104-44BE-A99C-27687D5D52F8}" destId="{151811E0-BD1C-ED47-A9DB-BC09A69E1F2D}" srcOrd="0" destOrd="0" presId="urn:microsoft.com/office/officeart/2005/8/layout/vList5"/>
    <dgm:cxn modelId="{A31D7996-12F4-E041-AA0A-A6D569D4E2B7}" type="presOf" srcId="{28843ADA-7C34-47F6-988C-BEADCAFBC21C}" destId="{FB3C896B-5E81-F34E-BF92-487974648161}" srcOrd="0" destOrd="0" presId="urn:microsoft.com/office/officeart/2005/8/layout/vList5"/>
    <dgm:cxn modelId="{9B2DBF9D-737B-428A-952E-22A81929BEBA}" srcId="{45ED33FD-3CF4-49CD-8709-617544561237}" destId="{3500486E-D758-41E6-87D9-CB772D7DAFDA}" srcOrd="0" destOrd="0" parTransId="{87131BCF-44A5-4143-BBF5-2B95D4649546}" sibTransId="{41B3D159-0393-417C-B221-C5991AAE35C4}"/>
    <dgm:cxn modelId="{0273F2CD-49CA-D349-A6AA-86B95C66C7C0}" type="presOf" srcId="{6F463DD1-F1DF-42A5-A846-D53D6CE7E5FF}" destId="{069DEA74-6C11-6241-9956-9A0296E098B5}" srcOrd="0" destOrd="0" presId="urn:microsoft.com/office/officeart/2005/8/layout/vList5"/>
    <dgm:cxn modelId="{75F8A8CE-E06B-FA42-9F8C-55160ECFB9EB}" type="presOf" srcId="{6A193E62-DF14-4EB5-A660-CF0CAA2A93CA}" destId="{DDB09F46-C504-E447-9699-BAF1FF6004E7}" srcOrd="0" destOrd="0" presId="urn:microsoft.com/office/officeart/2005/8/layout/vList5"/>
    <dgm:cxn modelId="{12604BEA-D56D-FE43-A79A-3760E3F51DF6}" type="presOf" srcId="{45ED33FD-3CF4-49CD-8709-617544561237}" destId="{FA0E19E7-5F98-9944-BF8F-FEBD6E517B12}" srcOrd="0" destOrd="0" presId="urn:microsoft.com/office/officeart/2005/8/layout/vList5"/>
    <dgm:cxn modelId="{40270EF3-E4C5-4CD3-B1C8-C5F94872F395}" srcId="{45ED33FD-3CF4-49CD-8709-617544561237}" destId="{F6F5B332-1D29-4FB8-81DF-ACFC8D087CCA}" srcOrd="1" destOrd="0" parTransId="{747754BF-27B4-46B0-94D8-EB0C5CC4C0B3}" sibTransId="{64CEBB4E-DC10-4616-A167-D09233593C8F}"/>
    <dgm:cxn modelId="{F50C1413-C8ED-834C-869E-0AD715BE4EE9}" type="presParOf" srcId="{FA0E19E7-5F98-9944-BF8F-FEBD6E517B12}" destId="{51E2BBE3-8909-8341-920B-08C284674AC5}" srcOrd="0" destOrd="0" presId="urn:microsoft.com/office/officeart/2005/8/layout/vList5"/>
    <dgm:cxn modelId="{A5943D51-D534-B143-BC5C-FD0FFF2A2085}" type="presParOf" srcId="{51E2BBE3-8909-8341-920B-08C284674AC5}" destId="{CD8CDED1-BB83-E943-89CF-58DA307D590A}" srcOrd="0" destOrd="0" presId="urn:microsoft.com/office/officeart/2005/8/layout/vList5"/>
    <dgm:cxn modelId="{7D83B086-8A8F-2146-A577-3EB28AB2DBBE}" type="presParOf" srcId="{51E2BBE3-8909-8341-920B-08C284674AC5}" destId="{DDB09F46-C504-E447-9699-BAF1FF6004E7}" srcOrd="1" destOrd="0" presId="urn:microsoft.com/office/officeart/2005/8/layout/vList5"/>
    <dgm:cxn modelId="{2E81ECF0-C958-F243-AB27-C09BA82A2775}" type="presParOf" srcId="{FA0E19E7-5F98-9944-BF8F-FEBD6E517B12}" destId="{1251D1CC-EEE1-7B43-B9E0-0381BDA68BCA}" srcOrd="1" destOrd="0" presId="urn:microsoft.com/office/officeart/2005/8/layout/vList5"/>
    <dgm:cxn modelId="{B8632DA3-BE0A-044D-AE41-730E773CC4C5}" type="presParOf" srcId="{FA0E19E7-5F98-9944-BF8F-FEBD6E517B12}" destId="{35D23522-8DBC-CA4D-8F4F-9B0A01A69DB7}" srcOrd="2" destOrd="0" presId="urn:microsoft.com/office/officeart/2005/8/layout/vList5"/>
    <dgm:cxn modelId="{064F575B-F074-D640-8D91-D16EAB6BFF05}" type="presParOf" srcId="{35D23522-8DBC-CA4D-8F4F-9B0A01A69DB7}" destId="{22C9695E-1DB5-204E-9EC8-1D4CEBAB37D7}" srcOrd="0" destOrd="0" presId="urn:microsoft.com/office/officeart/2005/8/layout/vList5"/>
    <dgm:cxn modelId="{8D8D9D54-FFBA-C741-8464-048868AE7CAF}" type="presParOf" srcId="{35D23522-8DBC-CA4D-8F4F-9B0A01A69DB7}" destId="{D5606DAD-9CD1-764A-BB9C-78B6EA3721A0}" srcOrd="1" destOrd="0" presId="urn:microsoft.com/office/officeart/2005/8/layout/vList5"/>
    <dgm:cxn modelId="{A3F31327-DB94-CB43-9F46-FCFC98ACFB88}" type="presParOf" srcId="{FA0E19E7-5F98-9944-BF8F-FEBD6E517B12}" destId="{9030562A-5F30-0B4D-88AA-5FC6CE14D9CF}" srcOrd="3" destOrd="0" presId="urn:microsoft.com/office/officeart/2005/8/layout/vList5"/>
    <dgm:cxn modelId="{35959341-5500-FB42-8D5E-C9B181D8CC06}" type="presParOf" srcId="{FA0E19E7-5F98-9944-BF8F-FEBD6E517B12}" destId="{B66BAE8F-8A5E-3D47-AF81-11242FA7170E}" srcOrd="4" destOrd="0" presId="urn:microsoft.com/office/officeart/2005/8/layout/vList5"/>
    <dgm:cxn modelId="{78D7ABA8-820F-C84B-A8B0-8B9F5CAF46BD}" type="presParOf" srcId="{B66BAE8F-8A5E-3D47-AF81-11242FA7170E}" destId="{151811E0-BD1C-ED47-A9DB-BC09A69E1F2D}" srcOrd="0" destOrd="0" presId="urn:microsoft.com/office/officeart/2005/8/layout/vList5"/>
    <dgm:cxn modelId="{46CB60F1-1AA2-E24E-AF86-0CF08FE18428}" type="presParOf" srcId="{B66BAE8F-8A5E-3D47-AF81-11242FA7170E}" destId="{FB3C896B-5E81-F34E-BF92-487974648161}" srcOrd="1" destOrd="0" presId="urn:microsoft.com/office/officeart/2005/8/layout/vList5"/>
    <dgm:cxn modelId="{DDA74648-57FA-034F-8C97-38805D2D62DF}" type="presParOf" srcId="{FA0E19E7-5F98-9944-BF8F-FEBD6E517B12}" destId="{B394DB39-C894-874C-AEA4-BE2AE21D69A2}" srcOrd="5" destOrd="0" presId="urn:microsoft.com/office/officeart/2005/8/layout/vList5"/>
    <dgm:cxn modelId="{694F1ACE-FEE7-6544-9C44-1BAA96E0064A}" type="presParOf" srcId="{FA0E19E7-5F98-9944-BF8F-FEBD6E517B12}" destId="{8A589EF9-9D09-F343-9F9E-2C77CB12133E}" srcOrd="6" destOrd="0" presId="urn:microsoft.com/office/officeart/2005/8/layout/vList5"/>
    <dgm:cxn modelId="{B97C59BA-9ED4-D644-A86C-DA67EF3B59B9}" type="presParOf" srcId="{8A589EF9-9D09-F343-9F9E-2C77CB12133E}" destId="{12C34A0C-780F-4744-88C4-07C87CFE58AD}" srcOrd="0" destOrd="0" presId="urn:microsoft.com/office/officeart/2005/8/layout/vList5"/>
    <dgm:cxn modelId="{45633999-F1E2-5B48-8386-CCEE1BF602D3}" type="presParOf" srcId="{FA0E19E7-5F98-9944-BF8F-FEBD6E517B12}" destId="{0B3269E3-3AF6-C047-8C3F-7EDECB9BE2FE}" srcOrd="7" destOrd="0" presId="urn:microsoft.com/office/officeart/2005/8/layout/vList5"/>
    <dgm:cxn modelId="{C3AEE492-27F6-F844-9955-BDBDF130972A}" type="presParOf" srcId="{FA0E19E7-5F98-9944-BF8F-FEBD6E517B12}" destId="{67F4986E-4D4D-9E41-B4CB-3DFB7F2D9C67}" srcOrd="8" destOrd="0" presId="urn:microsoft.com/office/officeart/2005/8/layout/vList5"/>
    <dgm:cxn modelId="{58F45BF5-0D81-3047-ABE2-D3CD98491059}" type="presParOf" srcId="{67F4986E-4D4D-9E41-B4CB-3DFB7F2D9C67}" destId="{069DEA74-6C11-6241-9956-9A0296E098B5}" srcOrd="0" destOrd="0" presId="urn:microsoft.com/office/officeart/2005/8/layout/vList5"/>
    <dgm:cxn modelId="{F1E3E3BC-9DA2-014F-AAEF-9CA78DEE7E42}" type="presParOf" srcId="{67F4986E-4D4D-9E41-B4CB-3DFB7F2D9C67}" destId="{4D2E315E-8FC2-4F40-8FA1-A656DF9BFA3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78CF1-ADF7-4ACD-A73E-8EFDDD4D4BC8}">
      <dsp:nvSpPr>
        <dsp:cNvPr id="0" name=""/>
        <dsp:cNvSpPr/>
      </dsp:nvSpPr>
      <dsp:spPr>
        <a:xfrm>
          <a:off x="4820" y="6846"/>
          <a:ext cx="2107750" cy="1442491"/>
        </a:xfrm>
        <a:prstGeom prst="roundRect">
          <a:avLst>
            <a:gd name="adj" fmla="val 10000"/>
          </a:avLst>
        </a:prstGeom>
        <a:gradFill rotWithShape="0">
          <a:gsLst>
            <a:gs pos="0">
              <a:schemeClr val="lt1">
                <a:hueOff val="0"/>
                <a:satOff val="0"/>
                <a:lumOff val="0"/>
                <a:alphaOff val="0"/>
                <a:tint val="45000"/>
                <a:satMod val="200000"/>
              </a:schemeClr>
            </a:gs>
            <a:gs pos="30000">
              <a:schemeClr val="lt1">
                <a:hueOff val="0"/>
                <a:satOff val="0"/>
                <a:lumOff val="0"/>
                <a:alphaOff val="0"/>
                <a:tint val="61000"/>
                <a:satMod val="200000"/>
              </a:schemeClr>
            </a:gs>
            <a:gs pos="45000">
              <a:schemeClr val="lt1">
                <a:hueOff val="0"/>
                <a:satOff val="0"/>
                <a:lumOff val="0"/>
                <a:alphaOff val="0"/>
                <a:tint val="66000"/>
                <a:satMod val="200000"/>
              </a:schemeClr>
            </a:gs>
            <a:gs pos="55000">
              <a:schemeClr val="lt1">
                <a:hueOff val="0"/>
                <a:satOff val="0"/>
                <a:lumOff val="0"/>
                <a:alphaOff val="0"/>
                <a:tint val="66000"/>
                <a:satMod val="200000"/>
              </a:schemeClr>
            </a:gs>
            <a:gs pos="73000">
              <a:schemeClr val="lt1">
                <a:hueOff val="0"/>
                <a:satOff val="0"/>
                <a:lumOff val="0"/>
                <a:alphaOff val="0"/>
                <a:tint val="61000"/>
                <a:satMod val="200000"/>
              </a:schemeClr>
            </a:gs>
            <a:gs pos="100000">
              <a:schemeClr val="l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As we know Starling’s Law states that there is an intrinsic relation between EDV &amp; SV </a:t>
          </a:r>
        </a:p>
      </dsp:txBody>
      <dsp:txXfrm>
        <a:off x="47069" y="49095"/>
        <a:ext cx="2023252" cy="1357993"/>
      </dsp:txXfrm>
    </dsp:sp>
    <dsp:sp modelId="{150082E5-2F22-4075-BE2E-139817395F1C}">
      <dsp:nvSpPr>
        <dsp:cNvPr id="0" name=""/>
        <dsp:cNvSpPr/>
      </dsp:nvSpPr>
      <dsp:spPr>
        <a:xfrm>
          <a:off x="2336568" y="463202"/>
          <a:ext cx="446843" cy="522722"/>
        </a:xfrm>
        <a:prstGeom prst="rightArrow">
          <a:avLst>
            <a:gd name="adj1" fmla="val 60000"/>
            <a:gd name="adj2" fmla="val 50000"/>
          </a:avLst>
        </a:prstGeom>
        <a:gradFill rotWithShape="0">
          <a:gsLst>
            <a:gs pos="0">
              <a:schemeClr val="accent3">
                <a:tint val="60000"/>
                <a:hueOff val="0"/>
                <a:satOff val="0"/>
                <a:lumOff val="0"/>
                <a:alphaOff val="0"/>
                <a:tint val="45000"/>
                <a:satMod val="200000"/>
              </a:schemeClr>
            </a:gs>
            <a:gs pos="30000">
              <a:schemeClr val="accent3">
                <a:tint val="60000"/>
                <a:hueOff val="0"/>
                <a:satOff val="0"/>
                <a:lumOff val="0"/>
                <a:alphaOff val="0"/>
                <a:tint val="61000"/>
                <a:satMod val="200000"/>
              </a:schemeClr>
            </a:gs>
            <a:gs pos="45000">
              <a:schemeClr val="accent3">
                <a:tint val="60000"/>
                <a:hueOff val="0"/>
                <a:satOff val="0"/>
                <a:lumOff val="0"/>
                <a:alphaOff val="0"/>
                <a:tint val="66000"/>
                <a:satMod val="200000"/>
              </a:schemeClr>
            </a:gs>
            <a:gs pos="55000">
              <a:schemeClr val="accent3">
                <a:tint val="60000"/>
                <a:hueOff val="0"/>
                <a:satOff val="0"/>
                <a:lumOff val="0"/>
                <a:alphaOff val="0"/>
                <a:tint val="66000"/>
                <a:satMod val="200000"/>
              </a:schemeClr>
            </a:gs>
            <a:gs pos="73000">
              <a:schemeClr val="accent3">
                <a:tint val="60000"/>
                <a:hueOff val="0"/>
                <a:satOff val="0"/>
                <a:lumOff val="0"/>
                <a:alphaOff val="0"/>
                <a:tint val="61000"/>
                <a:satMod val="200000"/>
              </a:schemeClr>
            </a:gs>
            <a:gs pos="100000">
              <a:schemeClr val="accent3">
                <a:tint val="60000"/>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336568" y="567746"/>
        <a:ext cx="312790" cy="313634"/>
      </dsp:txXfrm>
    </dsp:sp>
    <dsp:sp modelId="{DED57432-9BEC-44D6-9109-9C65C251A9D3}">
      <dsp:nvSpPr>
        <dsp:cNvPr id="0" name=""/>
        <dsp:cNvSpPr/>
      </dsp:nvSpPr>
      <dsp:spPr>
        <a:xfrm>
          <a:off x="2955671" y="6846"/>
          <a:ext cx="2107750" cy="1442491"/>
        </a:xfrm>
        <a:prstGeom prst="roundRect">
          <a:avLst>
            <a:gd name="adj" fmla="val 10000"/>
          </a:avLst>
        </a:prstGeom>
        <a:gradFill rotWithShape="0">
          <a:gsLst>
            <a:gs pos="0">
              <a:schemeClr val="lt1">
                <a:hueOff val="0"/>
                <a:satOff val="0"/>
                <a:lumOff val="0"/>
                <a:alphaOff val="0"/>
                <a:tint val="45000"/>
                <a:satMod val="200000"/>
              </a:schemeClr>
            </a:gs>
            <a:gs pos="30000">
              <a:schemeClr val="lt1">
                <a:hueOff val="0"/>
                <a:satOff val="0"/>
                <a:lumOff val="0"/>
                <a:alphaOff val="0"/>
                <a:tint val="61000"/>
                <a:satMod val="200000"/>
              </a:schemeClr>
            </a:gs>
            <a:gs pos="45000">
              <a:schemeClr val="lt1">
                <a:hueOff val="0"/>
                <a:satOff val="0"/>
                <a:lumOff val="0"/>
                <a:alphaOff val="0"/>
                <a:tint val="66000"/>
                <a:satMod val="200000"/>
              </a:schemeClr>
            </a:gs>
            <a:gs pos="55000">
              <a:schemeClr val="lt1">
                <a:hueOff val="0"/>
                <a:satOff val="0"/>
                <a:lumOff val="0"/>
                <a:alphaOff val="0"/>
                <a:tint val="66000"/>
                <a:satMod val="200000"/>
              </a:schemeClr>
            </a:gs>
            <a:gs pos="73000">
              <a:schemeClr val="lt1">
                <a:hueOff val="0"/>
                <a:satOff val="0"/>
                <a:lumOff val="0"/>
                <a:alphaOff val="0"/>
                <a:tint val="61000"/>
                <a:satMod val="200000"/>
              </a:schemeClr>
            </a:gs>
            <a:gs pos="100000">
              <a:schemeClr val="l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That relation occurs because larger EDV the more stretched the ventricle is this results in</a:t>
          </a:r>
        </a:p>
      </dsp:txBody>
      <dsp:txXfrm>
        <a:off x="2997920" y="49095"/>
        <a:ext cx="2023252" cy="1357993"/>
      </dsp:txXfrm>
    </dsp:sp>
    <dsp:sp modelId="{4F72B7FC-7137-4C15-87F7-DF1D4EF3FF22}">
      <dsp:nvSpPr>
        <dsp:cNvPr id="0" name=""/>
        <dsp:cNvSpPr/>
      </dsp:nvSpPr>
      <dsp:spPr>
        <a:xfrm>
          <a:off x="5274196" y="466730"/>
          <a:ext cx="446843" cy="522722"/>
        </a:xfrm>
        <a:prstGeom prst="rightArrow">
          <a:avLst>
            <a:gd name="adj1" fmla="val 60000"/>
            <a:gd name="adj2" fmla="val 50000"/>
          </a:avLst>
        </a:prstGeom>
        <a:gradFill rotWithShape="0">
          <a:gsLst>
            <a:gs pos="0">
              <a:schemeClr val="accent3">
                <a:tint val="60000"/>
                <a:hueOff val="0"/>
                <a:satOff val="0"/>
                <a:lumOff val="0"/>
                <a:alphaOff val="0"/>
                <a:tint val="45000"/>
                <a:satMod val="200000"/>
              </a:schemeClr>
            </a:gs>
            <a:gs pos="30000">
              <a:schemeClr val="accent3">
                <a:tint val="60000"/>
                <a:hueOff val="0"/>
                <a:satOff val="0"/>
                <a:lumOff val="0"/>
                <a:alphaOff val="0"/>
                <a:tint val="61000"/>
                <a:satMod val="200000"/>
              </a:schemeClr>
            </a:gs>
            <a:gs pos="45000">
              <a:schemeClr val="accent3">
                <a:tint val="60000"/>
                <a:hueOff val="0"/>
                <a:satOff val="0"/>
                <a:lumOff val="0"/>
                <a:alphaOff val="0"/>
                <a:tint val="66000"/>
                <a:satMod val="200000"/>
              </a:schemeClr>
            </a:gs>
            <a:gs pos="55000">
              <a:schemeClr val="accent3">
                <a:tint val="60000"/>
                <a:hueOff val="0"/>
                <a:satOff val="0"/>
                <a:lumOff val="0"/>
                <a:alphaOff val="0"/>
                <a:tint val="66000"/>
                <a:satMod val="200000"/>
              </a:schemeClr>
            </a:gs>
            <a:gs pos="73000">
              <a:schemeClr val="accent3">
                <a:tint val="60000"/>
                <a:hueOff val="0"/>
                <a:satOff val="0"/>
                <a:lumOff val="0"/>
                <a:alphaOff val="0"/>
                <a:tint val="61000"/>
                <a:satMod val="200000"/>
              </a:schemeClr>
            </a:gs>
            <a:gs pos="100000">
              <a:schemeClr val="accent3">
                <a:tint val="60000"/>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274196" y="571274"/>
        <a:ext cx="312790" cy="313634"/>
      </dsp:txXfrm>
    </dsp:sp>
    <dsp:sp modelId="{A6894283-8323-4C1B-B352-C2EBF9D777F7}">
      <dsp:nvSpPr>
        <dsp:cNvPr id="0" name=""/>
        <dsp:cNvSpPr/>
      </dsp:nvSpPr>
      <dsp:spPr>
        <a:xfrm>
          <a:off x="5906521" y="6846"/>
          <a:ext cx="2107750" cy="1442491"/>
        </a:xfrm>
        <a:prstGeom prst="roundRect">
          <a:avLst>
            <a:gd name="adj" fmla="val 10000"/>
          </a:avLst>
        </a:prstGeom>
        <a:gradFill rotWithShape="0">
          <a:gsLst>
            <a:gs pos="0">
              <a:schemeClr val="lt1">
                <a:hueOff val="0"/>
                <a:satOff val="0"/>
                <a:lumOff val="0"/>
                <a:alphaOff val="0"/>
                <a:tint val="45000"/>
                <a:satMod val="200000"/>
              </a:schemeClr>
            </a:gs>
            <a:gs pos="30000">
              <a:schemeClr val="lt1">
                <a:hueOff val="0"/>
                <a:satOff val="0"/>
                <a:lumOff val="0"/>
                <a:alphaOff val="0"/>
                <a:tint val="61000"/>
                <a:satMod val="200000"/>
              </a:schemeClr>
            </a:gs>
            <a:gs pos="45000">
              <a:schemeClr val="lt1">
                <a:hueOff val="0"/>
                <a:satOff val="0"/>
                <a:lumOff val="0"/>
                <a:alphaOff val="0"/>
                <a:tint val="66000"/>
                <a:satMod val="200000"/>
              </a:schemeClr>
            </a:gs>
            <a:gs pos="55000">
              <a:schemeClr val="lt1">
                <a:hueOff val="0"/>
                <a:satOff val="0"/>
                <a:lumOff val="0"/>
                <a:alphaOff val="0"/>
                <a:tint val="66000"/>
                <a:satMod val="200000"/>
              </a:schemeClr>
            </a:gs>
            <a:gs pos="73000">
              <a:schemeClr val="lt1">
                <a:hueOff val="0"/>
                <a:satOff val="0"/>
                <a:lumOff val="0"/>
                <a:alphaOff val="0"/>
                <a:tint val="61000"/>
                <a:satMod val="200000"/>
              </a:schemeClr>
            </a:gs>
            <a:gs pos="100000">
              <a:schemeClr val="l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tx1"/>
              </a:solidFill>
            </a:rPr>
            <a:t>More Cross-bridges between myosin and acting because of higher degree of overlap between them</a:t>
          </a:r>
          <a:r>
            <a:rPr lang="en-US" sz="1600" kern="1200" dirty="0">
              <a:solidFill>
                <a:schemeClr val="tx1"/>
              </a:solidFill>
            </a:rPr>
            <a:t>.</a:t>
          </a:r>
        </a:p>
      </dsp:txBody>
      <dsp:txXfrm>
        <a:off x="5948770" y="49095"/>
        <a:ext cx="2023252" cy="1357993"/>
      </dsp:txXfrm>
    </dsp:sp>
    <dsp:sp modelId="{A754C3E7-E5D4-4708-83C6-1048C70402E1}">
      <dsp:nvSpPr>
        <dsp:cNvPr id="0" name=""/>
        <dsp:cNvSpPr/>
      </dsp:nvSpPr>
      <dsp:spPr>
        <a:xfrm>
          <a:off x="8225046" y="466730"/>
          <a:ext cx="446843" cy="522722"/>
        </a:xfrm>
        <a:prstGeom prst="rightArrow">
          <a:avLst>
            <a:gd name="adj1" fmla="val 60000"/>
            <a:gd name="adj2" fmla="val 50000"/>
          </a:avLst>
        </a:prstGeom>
        <a:gradFill rotWithShape="0">
          <a:gsLst>
            <a:gs pos="0">
              <a:schemeClr val="accent3">
                <a:tint val="60000"/>
                <a:hueOff val="0"/>
                <a:satOff val="0"/>
                <a:lumOff val="0"/>
                <a:alphaOff val="0"/>
                <a:tint val="45000"/>
                <a:satMod val="200000"/>
              </a:schemeClr>
            </a:gs>
            <a:gs pos="30000">
              <a:schemeClr val="accent3">
                <a:tint val="60000"/>
                <a:hueOff val="0"/>
                <a:satOff val="0"/>
                <a:lumOff val="0"/>
                <a:alphaOff val="0"/>
                <a:tint val="61000"/>
                <a:satMod val="200000"/>
              </a:schemeClr>
            </a:gs>
            <a:gs pos="45000">
              <a:schemeClr val="accent3">
                <a:tint val="60000"/>
                <a:hueOff val="0"/>
                <a:satOff val="0"/>
                <a:lumOff val="0"/>
                <a:alphaOff val="0"/>
                <a:tint val="66000"/>
                <a:satMod val="200000"/>
              </a:schemeClr>
            </a:gs>
            <a:gs pos="55000">
              <a:schemeClr val="accent3">
                <a:tint val="60000"/>
                <a:hueOff val="0"/>
                <a:satOff val="0"/>
                <a:lumOff val="0"/>
                <a:alphaOff val="0"/>
                <a:tint val="66000"/>
                <a:satMod val="200000"/>
              </a:schemeClr>
            </a:gs>
            <a:gs pos="73000">
              <a:schemeClr val="accent3">
                <a:tint val="60000"/>
                <a:hueOff val="0"/>
                <a:satOff val="0"/>
                <a:lumOff val="0"/>
                <a:alphaOff val="0"/>
                <a:tint val="61000"/>
                <a:satMod val="200000"/>
              </a:schemeClr>
            </a:gs>
            <a:gs pos="100000">
              <a:schemeClr val="accent3">
                <a:tint val="60000"/>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225046" y="571274"/>
        <a:ext cx="312790" cy="313634"/>
      </dsp:txXfrm>
    </dsp:sp>
    <dsp:sp modelId="{FA31DAA9-9D05-47EE-A7DF-6C070A529305}">
      <dsp:nvSpPr>
        <dsp:cNvPr id="0" name=""/>
        <dsp:cNvSpPr/>
      </dsp:nvSpPr>
      <dsp:spPr>
        <a:xfrm>
          <a:off x="8857371" y="6846"/>
          <a:ext cx="2107750" cy="1442491"/>
        </a:xfrm>
        <a:prstGeom prst="roundRect">
          <a:avLst>
            <a:gd name="adj" fmla="val 10000"/>
          </a:avLst>
        </a:prstGeom>
        <a:gradFill rotWithShape="0">
          <a:gsLst>
            <a:gs pos="0">
              <a:schemeClr val="lt1">
                <a:hueOff val="0"/>
                <a:satOff val="0"/>
                <a:lumOff val="0"/>
                <a:alphaOff val="0"/>
                <a:tint val="45000"/>
                <a:satMod val="200000"/>
              </a:schemeClr>
            </a:gs>
            <a:gs pos="30000">
              <a:schemeClr val="lt1">
                <a:hueOff val="0"/>
                <a:satOff val="0"/>
                <a:lumOff val="0"/>
                <a:alphaOff val="0"/>
                <a:tint val="61000"/>
                <a:satMod val="200000"/>
              </a:schemeClr>
            </a:gs>
            <a:gs pos="45000">
              <a:schemeClr val="lt1">
                <a:hueOff val="0"/>
                <a:satOff val="0"/>
                <a:lumOff val="0"/>
                <a:alphaOff val="0"/>
                <a:tint val="66000"/>
                <a:satMod val="200000"/>
              </a:schemeClr>
            </a:gs>
            <a:gs pos="55000">
              <a:schemeClr val="lt1">
                <a:hueOff val="0"/>
                <a:satOff val="0"/>
                <a:lumOff val="0"/>
                <a:alphaOff val="0"/>
                <a:tint val="66000"/>
                <a:satMod val="200000"/>
              </a:schemeClr>
            </a:gs>
            <a:gs pos="73000">
              <a:schemeClr val="lt1">
                <a:hueOff val="0"/>
                <a:satOff val="0"/>
                <a:lumOff val="0"/>
                <a:alphaOff val="0"/>
                <a:tint val="61000"/>
                <a:satMod val="200000"/>
              </a:schemeClr>
            </a:gs>
            <a:gs pos="100000">
              <a:schemeClr val="lt1">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0000"/>
              </a:solidFill>
            </a:rPr>
            <a:t>This will result in Greater force of contraction.</a:t>
          </a:r>
        </a:p>
      </dsp:txBody>
      <dsp:txXfrm>
        <a:off x="8899620" y="49095"/>
        <a:ext cx="2023252" cy="13579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419C0-28A0-45DE-94A4-0509EAF9B01E}">
      <dsp:nvSpPr>
        <dsp:cNvPr id="0" name=""/>
        <dsp:cNvSpPr/>
      </dsp:nvSpPr>
      <dsp:spPr>
        <a:xfrm>
          <a:off x="0" y="503910"/>
          <a:ext cx="6079165" cy="7812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88D618-76CC-43E0-87D4-A833879B8A1E}">
      <dsp:nvSpPr>
        <dsp:cNvPr id="0" name=""/>
        <dsp:cNvSpPr/>
      </dsp:nvSpPr>
      <dsp:spPr>
        <a:xfrm>
          <a:off x="303958" y="46350"/>
          <a:ext cx="4675254" cy="9151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845" tIns="0" rIns="160845"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1-Reduction of cardiac workload, including both preload and afterload</a:t>
          </a:r>
        </a:p>
      </dsp:txBody>
      <dsp:txXfrm>
        <a:off x="348630" y="91022"/>
        <a:ext cx="4585910" cy="825776"/>
      </dsp:txXfrm>
    </dsp:sp>
    <dsp:sp modelId="{3AA6A129-1B99-42BF-BA00-BE7085CD121E}">
      <dsp:nvSpPr>
        <dsp:cNvPr id="0" name=""/>
        <dsp:cNvSpPr/>
      </dsp:nvSpPr>
      <dsp:spPr>
        <a:xfrm>
          <a:off x="0" y="1910070"/>
          <a:ext cx="6079165" cy="781200"/>
        </a:xfrm>
        <a:prstGeom prst="rect">
          <a:avLst/>
        </a:prstGeom>
        <a:solidFill>
          <a:schemeClr val="lt1">
            <a:alpha val="90000"/>
            <a:hueOff val="0"/>
            <a:satOff val="0"/>
            <a:lumOff val="0"/>
            <a:alphaOff val="0"/>
          </a:schemeClr>
        </a:solidFill>
        <a:ln w="19050" cap="flat" cmpd="sng" algn="ctr">
          <a:solidFill>
            <a:schemeClr val="accent2">
              <a:hueOff val="-4271745"/>
              <a:satOff val="12481"/>
              <a:lumOff val="-2353"/>
              <a:alphaOff val="0"/>
            </a:schemeClr>
          </a:solidFill>
          <a:prstDash val="solid"/>
        </a:ln>
        <a:effectLst/>
      </dsp:spPr>
      <dsp:style>
        <a:lnRef idx="2">
          <a:scrgbClr r="0" g="0" b="0"/>
        </a:lnRef>
        <a:fillRef idx="1">
          <a:scrgbClr r="0" g="0" b="0"/>
        </a:fillRef>
        <a:effectRef idx="0">
          <a:scrgbClr r="0" g="0" b="0"/>
        </a:effectRef>
        <a:fontRef idx="minor"/>
      </dsp:style>
    </dsp:sp>
    <dsp:sp modelId="{F2FFC13C-77C5-4E6E-B155-DF130A35D878}">
      <dsp:nvSpPr>
        <dsp:cNvPr id="0" name=""/>
        <dsp:cNvSpPr/>
      </dsp:nvSpPr>
      <dsp:spPr>
        <a:xfrm>
          <a:off x="303958" y="1452510"/>
          <a:ext cx="4675254" cy="915120"/>
        </a:xfrm>
        <a:prstGeom prst="roundRect">
          <a:avLst/>
        </a:prstGeom>
        <a:solidFill>
          <a:schemeClr val="accent2">
            <a:hueOff val="-4271745"/>
            <a:satOff val="12481"/>
            <a:lumOff val="-235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845" tIns="0" rIns="160845"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2-Control of excessive retention of salt and water</a:t>
          </a:r>
        </a:p>
      </dsp:txBody>
      <dsp:txXfrm>
        <a:off x="348630" y="1497182"/>
        <a:ext cx="4585910" cy="825776"/>
      </dsp:txXfrm>
    </dsp:sp>
    <dsp:sp modelId="{AEC453D7-2F81-443E-8739-9AB42F867519}">
      <dsp:nvSpPr>
        <dsp:cNvPr id="0" name=""/>
        <dsp:cNvSpPr/>
      </dsp:nvSpPr>
      <dsp:spPr>
        <a:xfrm>
          <a:off x="0" y="3316230"/>
          <a:ext cx="6079165" cy="781200"/>
        </a:xfrm>
        <a:prstGeom prst="rect">
          <a:avLst/>
        </a:prstGeom>
        <a:solidFill>
          <a:schemeClr val="lt1">
            <a:alpha val="90000"/>
            <a:hueOff val="0"/>
            <a:satOff val="0"/>
            <a:lumOff val="0"/>
            <a:alphaOff val="0"/>
          </a:schemeClr>
        </a:solidFill>
        <a:ln w="19050" cap="flat" cmpd="sng" algn="ctr">
          <a:solidFill>
            <a:schemeClr val="accent2">
              <a:hueOff val="-8543491"/>
              <a:satOff val="24962"/>
              <a:lumOff val="-4706"/>
              <a:alphaOff val="0"/>
            </a:schemeClr>
          </a:solidFill>
          <a:prstDash val="solid"/>
        </a:ln>
        <a:effectLst/>
      </dsp:spPr>
      <dsp:style>
        <a:lnRef idx="2">
          <a:scrgbClr r="0" g="0" b="0"/>
        </a:lnRef>
        <a:fillRef idx="1">
          <a:scrgbClr r="0" g="0" b="0"/>
        </a:fillRef>
        <a:effectRef idx="0">
          <a:scrgbClr r="0" g="0" b="0"/>
        </a:effectRef>
        <a:fontRef idx="minor"/>
      </dsp:style>
    </dsp:sp>
    <dsp:sp modelId="{C3F8DF5B-8E3C-4288-8C87-BC690D1D4616}">
      <dsp:nvSpPr>
        <dsp:cNvPr id="0" name=""/>
        <dsp:cNvSpPr/>
      </dsp:nvSpPr>
      <dsp:spPr>
        <a:xfrm>
          <a:off x="303958" y="2858670"/>
          <a:ext cx="4710276" cy="915120"/>
        </a:xfrm>
        <a:prstGeom prst="roundRect">
          <a:avLst/>
        </a:prstGeom>
        <a:solidFill>
          <a:schemeClr val="accent2">
            <a:hueOff val="-8543491"/>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845" tIns="0" rIns="160845"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3-Enhancement of myocardial contractility.</a:t>
          </a:r>
        </a:p>
      </dsp:txBody>
      <dsp:txXfrm>
        <a:off x="348630" y="2903342"/>
        <a:ext cx="4620932" cy="82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AFBF3-E1A0-48BF-95AF-CA1C816FBB29}">
      <dsp:nvSpPr>
        <dsp:cNvPr id="0" name=""/>
        <dsp:cNvSpPr/>
      </dsp:nvSpPr>
      <dsp:spPr>
        <a:xfrm>
          <a:off x="0" y="0"/>
          <a:ext cx="3765575" cy="4580836"/>
        </a:xfrm>
        <a:prstGeom prst="roundRect">
          <a:avLst>
            <a:gd name="adj" fmla="val 10000"/>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altLang="en-US" sz="2000" b="1" i="0" kern="1200" dirty="0">
            <a:latin typeface="+mn-lt"/>
          </a:endParaRPr>
        </a:p>
        <a:p>
          <a:pPr marL="0" lvl="0" indent="0" algn="ctr" defTabSz="889000">
            <a:lnSpc>
              <a:spcPct val="90000"/>
            </a:lnSpc>
            <a:spcBef>
              <a:spcPct val="0"/>
            </a:spcBef>
            <a:spcAft>
              <a:spcPct val="35000"/>
            </a:spcAft>
            <a:buNone/>
          </a:pPr>
          <a:endParaRPr lang="en-US" altLang="en-US" sz="2000" b="1" i="0" kern="1200" dirty="0">
            <a:latin typeface="+mn-lt"/>
          </a:endParaRPr>
        </a:p>
        <a:p>
          <a:pPr marL="0" lvl="0" indent="0" algn="ctr" defTabSz="889000">
            <a:lnSpc>
              <a:spcPct val="90000"/>
            </a:lnSpc>
            <a:spcBef>
              <a:spcPct val="0"/>
            </a:spcBef>
            <a:spcAft>
              <a:spcPct val="35000"/>
            </a:spcAft>
            <a:buNone/>
          </a:pPr>
          <a:r>
            <a:rPr lang="en-US" altLang="en-US" sz="2000" b="0" i="0" kern="1200" dirty="0">
              <a:latin typeface="+mn-lt"/>
            </a:rPr>
            <a:t>In the ventricles, increases in ventricular preload increase both end-diastolic volume and stroke volume almost equally.</a:t>
          </a:r>
          <a:endParaRPr lang="en-US" sz="2000" b="0" kern="1200" dirty="0">
            <a:latin typeface="+mn-lt"/>
          </a:endParaRPr>
        </a:p>
      </dsp:txBody>
      <dsp:txXfrm>
        <a:off x="0" y="1832334"/>
        <a:ext cx="3765575" cy="1832334"/>
      </dsp:txXfrm>
    </dsp:sp>
    <dsp:sp modelId="{9731B660-D02B-45D3-9A99-D1353269AC24}">
      <dsp:nvSpPr>
        <dsp:cNvPr id="0" name=""/>
        <dsp:cNvSpPr/>
      </dsp:nvSpPr>
      <dsp:spPr>
        <a:xfrm>
          <a:off x="238089" y="241557"/>
          <a:ext cx="3289396" cy="2008381"/>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dsp:style>
    </dsp:sp>
    <dsp:sp modelId="{C8D8E671-5515-4D52-B345-6E49D54AC4DB}">
      <dsp:nvSpPr>
        <dsp:cNvPr id="0" name=""/>
        <dsp:cNvSpPr/>
      </dsp:nvSpPr>
      <dsp:spPr>
        <a:xfrm>
          <a:off x="157239" y="3805000"/>
          <a:ext cx="3464329" cy="687125"/>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40CED-BC93-4746-AB60-B1CAF3DB7BDF}">
      <dsp:nvSpPr>
        <dsp:cNvPr id="0" name=""/>
        <dsp:cNvSpPr/>
      </dsp:nvSpPr>
      <dsp:spPr>
        <a:xfrm>
          <a:off x="4309437" y="1664831"/>
          <a:ext cx="2281543" cy="155925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en-GB" sz="1600" kern="1200" dirty="0"/>
            <a:t>Factors affecting myocardial contractility </a:t>
          </a:r>
        </a:p>
        <a:p>
          <a:pPr marL="0" lvl="0" indent="0" algn="ctr" defTabSz="711200" rtl="1">
            <a:lnSpc>
              <a:spcPct val="90000"/>
            </a:lnSpc>
            <a:spcBef>
              <a:spcPct val="0"/>
            </a:spcBef>
            <a:spcAft>
              <a:spcPct val="35000"/>
            </a:spcAft>
            <a:buNone/>
          </a:pPr>
          <a:r>
            <a:rPr lang="en-GB" sz="1600" kern="1200" dirty="0">
              <a:solidFill>
                <a:srgbClr val="FF0000"/>
              </a:solidFill>
            </a:rPr>
            <a:t>(Ionotropic effectors)</a:t>
          </a:r>
          <a:r>
            <a:rPr lang="en-GB" sz="1300" kern="1200" dirty="0">
              <a:solidFill>
                <a:srgbClr val="FF0000"/>
              </a:solidFill>
            </a:rPr>
            <a:t> </a:t>
          </a:r>
        </a:p>
      </dsp:txBody>
      <dsp:txXfrm>
        <a:off x="4643561" y="1893178"/>
        <a:ext cx="1613295" cy="1102559"/>
      </dsp:txXfrm>
    </dsp:sp>
    <dsp:sp modelId="{743F8235-162D-43AE-B447-EAF4EC9C365E}">
      <dsp:nvSpPr>
        <dsp:cNvPr id="0" name=""/>
        <dsp:cNvSpPr/>
      </dsp:nvSpPr>
      <dsp:spPr>
        <a:xfrm rot="16233145">
          <a:off x="5342300" y="1219084"/>
          <a:ext cx="234996" cy="461458"/>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rtl="1">
            <a:lnSpc>
              <a:spcPct val="90000"/>
            </a:lnSpc>
            <a:spcBef>
              <a:spcPct val="0"/>
            </a:spcBef>
            <a:spcAft>
              <a:spcPct val="35000"/>
            </a:spcAft>
            <a:buNone/>
          </a:pPr>
          <a:endParaRPr lang="ar-SA" sz="1100" kern="1200"/>
        </a:p>
      </dsp:txBody>
      <dsp:txXfrm>
        <a:off x="5377210" y="1346624"/>
        <a:ext cx="164497" cy="276874"/>
      </dsp:txXfrm>
    </dsp:sp>
    <dsp:sp modelId="{F1D93F65-1397-4FA9-84B6-C1C7A1564B9D}">
      <dsp:nvSpPr>
        <dsp:cNvPr id="0" name=""/>
        <dsp:cNvSpPr/>
      </dsp:nvSpPr>
      <dsp:spPr>
        <a:xfrm>
          <a:off x="4857135" y="0"/>
          <a:ext cx="1221506" cy="1221506"/>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rtl="1">
            <a:lnSpc>
              <a:spcPct val="90000"/>
            </a:lnSpc>
            <a:spcBef>
              <a:spcPct val="0"/>
            </a:spcBef>
            <a:spcAft>
              <a:spcPct val="35000"/>
            </a:spcAft>
            <a:buNone/>
          </a:pPr>
          <a:r>
            <a:rPr lang="en-GB" sz="1100" kern="1200" dirty="0"/>
            <a:t>Starling’s law of the heart</a:t>
          </a:r>
        </a:p>
        <a:p>
          <a:pPr marL="0" lvl="0" indent="0" algn="ctr" defTabSz="488950" rtl="1">
            <a:lnSpc>
              <a:spcPct val="90000"/>
            </a:lnSpc>
            <a:spcBef>
              <a:spcPct val="0"/>
            </a:spcBef>
            <a:spcAft>
              <a:spcPct val="35000"/>
            </a:spcAft>
            <a:buNone/>
          </a:pPr>
          <a:r>
            <a:rPr lang="en-GB" sz="1100" kern="1200" dirty="0"/>
            <a:t>EDV</a:t>
          </a:r>
          <a:endParaRPr lang="ar-SA" sz="1100" kern="1200" dirty="0"/>
        </a:p>
      </dsp:txBody>
      <dsp:txXfrm>
        <a:off x="5036020" y="178885"/>
        <a:ext cx="863736" cy="863736"/>
      </dsp:txXfrm>
    </dsp:sp>
    <dsp:sp modelId="{9D101C3A-CBF1-4B14-BFAF-820A40978D92}">
      <dsp:nvSpPr>
        <dsp:cNvPr id="0" name=""/>
        <dsp:cNvSpPr/>
      </dsp:nvSpPr>
      <dsp:spPr>
        <a:xfrm rot="19356423">
          <a:off x="6267116" y="1494129"/>
          <a:ext cx="249059" cy="461458"/>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rtl="1">
            <a:lnSpc>
              <a:spcPct val="90000"/>
            </a:lnSpc>
            <a:spcBef>
              <a:spcPct val="0"/>
            </a:spcBef>
            <a:spcAft>
              <a:spcPct val="35000"/>
            </a:spcAft>
            <a:buNone/>
          </a:pPr>
          <a:endParaRPr lang="ar-SA" sz="1100" kern="1200"/>
        </a:p>
      </dsp:txBody>
      <dsp:txXfrm>
        <a:off x="6274794" y="1609108"/>
        <a:ext cx="174341" cy="276874"/>
      </dsp:txXfrm>
    </dsp:sp>
    <dsp:sp modelId="{7C950D87-5329-4C91-ABB5-56F4EF7361F0}">
      <dsp:nvSpPr>
        <dsp:cNvPr id="0" name=""/>
        <dsp:cNvSpPr/>
      </dsp:nvSpPr>
      <dsp:spPr>
        <a:xfrm>
          <a:off x="6458404" y="596240"/>
          <a:ext cx="1221506" cy="1221506"/>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rtl="1">
            <a:lnSpc>
              <a:spcPct val="90000"/>
            </a:lnSpc>
            <a:spcBef>
              <a:spcPct val="0"/>
            </a:spcBef>
            <a:spcAft>
              <a:spcPct val="35000"/>
            </a:spcAft>
            <a:buNone/>
          </a:pPr>
          <a:r>
            <a:rPr lang="en-GB" sz="1100" kern="1200" dirty="0"/>
            <a:t>Hormonal &amp; chemical factors </a:t>
          </a:r>
        </a:p>
        <a:p>
          <a:pPr marL="0" lvl="0" indent="0" algn="ctr" defTabSz="488950" rtl="1">
            <a:lnSpc>
              <a:spcPct val="90000"/>
            </a:lnSpc>
            <a:spcBef>
              <a:spcPct val="0"/>
            </a:spcBef>
            <a:spcAft>
              <a:spcPct val="35000"/>
            </a:spcAft>
            <a:buNone/>
          </a:pPr>
          <a:r>
            <a:rPr lang="en-GB" sz="1100" kern="1200" dirty="0"/>
            <a:t>(drugs)</a:t>
          </a:r>
          <a:endParaRPr lang="ar-SA" sz="1100" kern="1200" dirty="0"/>
        </a:p>
      </dsp:txBody>
      <dsp:txXfrm>
        <a:off x="6637289" y="775125"/>
        <a:ext cx="863736" cy="863736"/>
      </dsp:txXfrm>
    </dsp:sp>
    <dsp:sp modelId="{66EE7FBA-BDE2-47E9-AD6D-6E38A430A259}">
      <dsp:nvSpPr>
        <dsp:cNvPr id="0" name=""/>
        <dsp:cNvSpPr/>
      </dsp:nvSpPr>
      <dsp:spPr>
        <a:xfrm rot="816279">
          <a:off x="6603619" y="2517126"/>
          <a:ext cx="200481" cy="461458"/>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rtl="1">
            <a:lnSpc>
              <a:spcPct val="90000"/>
            </a:lnSpc>
            <a:spcBef>
              <a:spcPct val="0"/>
            </a:spcBef>
            <a:spcAft>
              <a:spcPct val="35000"/>
            </a:spcAft>
            <a:buNone/>
          </a:pPr>
          <a:endParaRPr lang="ar-SA" sz="1100" kern="1200"/>
        </a:p>
      </dsp:txBody>
      <dsp:txXfrm>
        <a:off x="6604463" y="2602344"/>
        <a:ext cx="140337" cy="276874"/>
      </dsp:txXfrm>
    </dsp:sp>
    <dsp:sp modelId="{0A364E5E-3911-4F40-95E3-FA981418673A}">
      <dsp:nvSpPr>
        <dsp:cNvPr id="0" name=""/>
        <dsp:cNvSpPr/>
      </dsp:nvSpPr>
      <dsp:spPr>
        <a:xfrm>
          <a:off x="6876064" y="2326587"/>
          <a:ext cx="1221506" cy="1221506"/>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rtl="1">
            <a:lnSpc>
              <a:spcPct val="90000"/>
            </a:lnSpc>
            <a:spcBef>
              <a:spcPct val="0"/>
            </a:spcBef>
            <a:spcAft>
              <a:spcPct val="35000"/>
            </a:spcAft>
            <a:buNone/>
          </a:pPr>
          <a:r>
            <a:rPr lang="en-GB" sz="1100" kern="1200" dirty="0"/>
            <a:t>Mechanical factors</a:t>
          </a:r>
          <a:endParaRPr lang="ar-SA" sz="1100" kern="1200" dirty="0"/>
        </a:p>
      </dsp:txBody>
      <dsp:txXfrm>
        <a:off x="7054949" y="2505472"/>
        <a:ext cx="863736" cy="863736"/>
      </dsp:txXfrm>
    </dsp:sp>
    <dsp:sp modelId="{1D5B3401-BC5F-41CA-B3BB-67744B96D844}">
      <dsp:nvSpPr>
        <dsp:cNvPr id="0" name=""/>
        <dsp:cNvSpPr/>
      </dsp:nvSpPr>
      <dsp:spPr>
        <a:xfrm rot="3435843">
          <a:off x="5907699" y="3133554"/>
          <a:ext cx="267686" cy="461458"/>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rtl="1">
            <a:lnSpc>
              <a:spcPct val="90000"/>
            </a:lnSpc>
            <a:spcBef>
              <a:spcPct val="0"/>
            </a:spcBef>
            <a:spcAft>
              <a:spcPct val="35000"/>
            </a:spcAft>
            <a:buNone/>
          </a:pPr>
          <a:endParaRPr lang="ar-SA" sz="1100" kern="1200"/>
        </a:p>
      </dsp:txBody>
      <dsp:txXfrm>
        <a:off x="5926139" y="3192070"/>
        <a:ext cx="187380" cy="276874"/>
      </dsp:txXfrm>
    </dsp:sp>
    <dsp:sp modelId="{38981CC6-FFE8-4754-99DF-0A8D69056B89}">
      <dsp:nvSpPr>
        <dsp:cNvPr id="0" name=""/>
        <dsp:cNvSpPr/>
      </dsp:nvSpPr>
      <dsp:spPr>
        <a:xfrm>
          <a:off x="5901724" y="3486076"/>
          <a:ext cx="1221506" cy="1221506"/>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rtl="1">
            <a:lnSpc>
              <a:spcPct val="90000"/>
            </a:lnSpc>
            <a:spcBef>
              <a:spcPct val="0"/>
            </a:spcBef>
            <a:spcAft>
              <a:spcPct val="35000"/>
            </a:spcAft>
            <a:buNone/>
          </a:pPr>
          <a:r>
            <a:rPr lang="en-GB" sz="1100" kern="1200" dirty="0"/>
            <a:t>Cardiac innervation </a:t>
          </a:r>
          <a:endParaRPr lang="ar-SA" sz="1100" kern="1200" dirty="0"/>
        </a:p>
      </dsp:txBody>
      <dsp:txXfrm>
        <a:off x="6080609" y="3664961"/>
        <a:ext cx="863736" cy="863736"/>
      </dsp:txXfrm>
    </dsp:sp>
    <dsp:sp modelId="{76AC19A0-E18E-49B0-A55F-78A01B4D8113}">
      <dsp:nvSpPr>
        <dsp:cNvPr id="0" name=""/>
        <dsp:cNvSpPr/>
      </dsp:nvSpPr>
      <dsp:spPr>
        <a:xfrm rot="6942857">
          <a:off x="4904182" y="3128353"/>
          <a:ext cx="211134" cy="461458"/>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rtl="1">
            <a:lnSpc>
              <a:spcPct val="90000"/>
            </a:lnSpc>
            <a:spcBef>
              <a:spcPct val="0"/>
            </a:spcBef>
            <a:spcAft>
              <a:spcPct val="35000"/>
            </a:spcAft>
            <a:buNone/>
          </a:pPr>
          <a:endParaRPr lang="ar-SA" sz="1100" kern="1200"/>
        </a:p>
      </dsp:txBody>
      <dsp:txXfrm rot="10800000">
        <a:off x="4949593" y="3192111"/>
        <a:ext cx="147794" cy="276874"/>
      </dsp:txXfrm>
    </dsp:sp>
    <dsp:sp modelId="{1ED8636C-4E26-496D-9CB9-A83EE017B12F}">
      <dsp:nvSpPr>
        <dsp:cNvPr id="0" name=""/>
        <dsp:cNvSpPr/>
      </dsp:nvSpPr>
      <dsp:spPr>
        <a:xfrm>
          <a:off x="4044984" y="3483440"/>
          <a:ext cx="1221506" cy="1221506"/>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rtl="1">
            <a:lnSpc>
              <a:spcPct val="90000"/>
            </a:lnSpc>
            <a:spcBef>
              <a:spcPct val="0"/>
            </a:spcBef>
            <a:spcAft>
              <a:spcPct val="35000"/>
            </a:spcAft>
            <a:buNone/>
          </a:pPr>
          <a:r>
            <a:rPr lang="en-GB" sz="1100" kern="1200" dirty="0"/>
            <a:t>Oxygen supply </a:t>
          </a:r>
          <a:endParaRPr lang="ar-SA" sz="1100" kern="1200" dirty="0"/>
        </a:p>
      </dsp:txBody>
      <dsp:txXfrm>
        <a:off x="4223869" y="3662325"/>
        <a:ext cx="863736" cy="863736"/>
      </dsp:txXfrm>
    </dsp:sp>
    <dsp:sp modelId="{D45935FF-AC5C-48EB-8D43-7D10AE458000}">
      <dsp:nvSpPr>
        <dsp:cNvPr id="0" name=""/>
        <dsp:cNvSpPr/>
      </dsp:nvSpPr>
      <dsp:spPr>
        <a:xfrm rot="9953990">
          <a:off x="3972553" y="2548062"/>
          <a:ext cx="293266" cy="461458"/>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rtl="1">
            <a:lnSpc>
              <a:spcPct val="90000"/>
            </a:lnSpc>
            <a:spcBef>
              <a:spcPct val="0"/>
            </a:spcBef>
            <a:spcAft>
              <a:spcPct val="35000"/>
            </a:spcAft>
            <a:buNone/>
          </a:pPr>
          <a:endParaRPr lang="ar-SA" sz="1100" kern="1200"/>
        </a:p>
      </dsp:txBody>
      <dsp:txXfrm rot="10800000">
        <a:off x="4059208" y="2629637"/>
        <a:ext cx="205286" cy="276874"/>
      </dsp:txXfrm>
    </dsp:sp>
    <dsp:sp modelId="{ED319A04-65E6-495A-BABE-5326038B3E4E}">
      <dsp:nvSpPr>
        <dsp:cNvPr id="0" name=""/>
        <dsp:cNvSpPr/>
      </dsp:nvSpPr>
      <dsp:spPr>
        <a:xfrm>
          <a:off x="2639700" y="2386251"/>
          <a:ext cx="1221506" cy="1221506"/>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rtl="1">
            <a:lnSpc>
              <a:spcPct val="90000"/>
            </a:lnSpc>
            <a:spcBef>
              <a:spcPct val="0"/>
            </a:spcBef>
            <a:spcAft>
              <a:spcPct val="35000"/>
            </a:spcAft>
            <a:buNone/>
          </a:pPr>
          <a:r>
            <a:rPr lang="en-GB" sz="1100" kern="1200" dirty="0"/>
            <a:t>Ca &amp; K ions concentration in ECF</a:t>
          </a:r>
          <a:endParaRPr lang="ar-SA" sz="1100" kern="1200" dirty="0"/>
        </a:p>
      </dsp:txBody>
      <dsp:txXfrm>
        <a:off x="2818585" y="2565136"/>
        <a:ext cx="863736" cy="863736"/>
      </dsp:txXfrm>
    </dsp:sp>
    <dsp:sp modelId="{CD0693EA-FFAA-4E1E-BBDC-A53B2B747AEB}">
      <dsp:nvSpPr>
        <dsp:cNvPr id="0" name=""/>
        <dsp:cNvSpPr/>
      </dsp:nvSpPr>
      <dsp:spPr>
        <a:xfrm rot="13129761">
          <a:off x="4366378" y="1456015"/>
          <a:ext cx="284827" cy="461458"/>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rtl="1">
            <a:lnSpc>
              <a:spcPct val="90000"/>
            </a:lnSpc>
            <a:spcBef>
              <a:spcPct val="0"/>
            </a:spcBef>
            <a:spcAft>
              <a:spcPct val="35000"/>
            </a:spcAft>
            <a:buNone/>
          </a:pPr>
          <a:endParaRPr lang="ar-SA" sz="1100" kern="1200"/>
        </a:p>
      </dsp:txBody>
      <dsp:txXfrm rot="10800000">
        <a:off x="4442385" y="1575095"/>
        <a:ext cx="199379" cy="276874"/>
      </dsp:txXfrm>
    </dsp:sp>
    <dsp:sp modelId="{B7C266D4-0A96-40E4-8A82-F294B595AE56}">
      <dsp:nvSpPr>
        <dsp:cNvPr id="0" name=""/>
        <dsp:cNvSpPr/>
      </dsp:nvSpPr>
      <dsp:spPr>
        <a:xfrm>
          <a:off x="3206645" y="519514"/>
          <a:ext cx="1221506" cy="1221506"/>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rtl="1">
            <a:lnSpc>
              <a:spcPct val="90000"/>
            </a:lnSpc>
            <a:spcBef>
              <a:spcPct val="0"/>
            </a:spcBef>
            <a:spcAft>
              <a:spcPct val="35000"/>
            </a:spcAft>
            <a:buNone/>
          </a:pPr>
          <a:r>
            <a:rPr lang="en-GB" sz="1100" kern="1200" dirty="0"/>
            <a:t>Physical factors </a:t>
          </a:r>
          <a:endParaRPr lang="ar-SA" sz="1100" kern="1200" dirty="0"/>
        </a:p>
      </dsp:txBody>
      <dsp:txXfrm>
        <a:off x="3385530" y="698399"/>
        <a:ext cx="863736" cy="8637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E2696-BD1E-427C-A7A6-103DCA82B490}">
      <dsp:nvSpPr>
        <dsp:cNvPr id="0" name=""/>
        <dsp:cNvSpPr/>
      </dsp:nvSpPr>
      <dsp:spPr>
        <a:xfrm>
          <a:off x="2422991" y="2145151"/>
          <a:ext cx="2631827" cy="2034372"/>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Compensatin</a:t>
          </a:r>
          <a:r>
            <a:rPr lang="en-US" sz="2000" kern="1200"/>
            <a:t>g for the loss of pumping function by </a:t>
          </a:r>
          <a:endParaRPr lang="en-US" sz="2000" kern="1200" dirty="0"/>
        </a:p>
      </dsp:txBody>
      <dsp:txXfrm>
        <a:off x="2808413" y="2443078"/>
        <a:ext cx="1860983" cy="1438518"/>
      </dsp:txXfrm>
    </dsp:sp>
    <dsp:sp modelId="{A14B6C35-DC6A-4020-BAE4-B972ABF9C335}">
      <dsp:nvSpPr>
        <dsp:cNvPr id="0" name=""/>
        <dsp:cNvSpPr/>
      </dsp:nvSpPr>
      <dsp:spPr>
        <a:xfrm rot="16200000">
          <a:off x="3611975" y="1630109"/>
          <a:ext cx="253860" cy="56547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3650054" y="1781282"/>
        <a:ext cx="177702" cy="339284"/>
      </dsp:txXfrm>
    </dsp:sp>
    <dsp:sp modelId="{F57EE633-D559-4815-BE85-DCEFC6F90599}">
      <dsp:nvSpPr>
        <dsp:cNvPr id="0" name=""/>
        <dsp:cNvSpPr/>
      </dsp:nvSpPr>
      <dsp:spPr>
        <a:xfrm>
          <a:off x="2725278" y="3014"/>
          <a:ext cx="2027253" cy="1663155"/>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Developin</a:t>
          </a:r>
          <a:r>
            <a:rPr lang="en-US" sz="2000" kern="1200" dirty="0"/>
            <a:t>g more muscle mass</a:t>
          </a:r>
        </a:p>
      </dsp:txBody>
      <dsp:txXfrm>
        <a:off x="3022162" y="246577"/>
        <a:ext cx="1433485" cy="1176029"/>
      </dsp:txXfrm>
    </dsp:sp>
    <dsp:sp modelId="{DB95CEA6-A589-4330-A6C2-8081DD0EC767}">
      <dsp:nvSpPr>
        <dsp:cNvPr id="0" name=""/>
        <dsp:cNvSpPr/>
      </dsp:nvSpPr>
      <dsp:spPr>
        <a:xfrm rot="1800000">
          <a:off x="4836415" y="3555901"/>
          <a:ext cx="147750" cy="565472"/>
        </a:xfrm>
        <a:prstGeom prst="rightArrow">
          <a:avLst>
            <a:gd name="adj1" fmla="val 60000"/>
            <a:gd name="adj2" fmla="val 50000"/>
          </a:avLst>
        </a:prstGeom>
        <a:solidFill>
          <a:schemeClr val="accent3">
            <a:hueOff val="-599997"/>
            <a:satOff val="18141"/>
            <a:lumOff val="31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4839384" y="3657914"/>
        <a:ext cx="103425" cy="339284"/>
      </dsp:txXfrm>
    </dsp:sp>
    <dsp:sp modelId="{1BD16DC1-81D6-42ED-87FB-9F9ED43AD462}">
      <dsp:nvSpPr>
        <dsp:cNvPr id="0" name=""/>
        <dsp:cNvSpPr/>
      </dsp:nvSpPr>
      <dsp:spPr>
        <a:xfrm>
          <a:off x="4923214" y="3494632"/>
          <a:ext cx="1663155" cy="1663155"/>
        </a:xfrm>
        <a:prstGeom prst="ellipse">
          <a:avLst/>
        </a:prstGeom>
        <a:solidFill>
          <a:schemeClr val="accent3">
            <a:hueOff val="-599997"/>
            <a:satOff val="18141"/>
            <a:lumOff val="313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Pumping faster</a:t>
          </a:r>
        </a:p>
      </dsp:txBody>
      <dsp:txXfrm>
        <a:off x="5166777" y="3738195"/>
        <a:ext cx="1176029" cy="1176029"/>
      </dsp:txXfrm>
    </dsp:sp>
    <dsp:sp modelId="{578CFDD0-C1E8-4E78-9B26-963AB33A6BA3}">
      <dsp:nvSpPr>
        <dsp:cNvPr id="0" name=""/>
        <dsp:cNvSpPr/>
      </dsp:nvSpPr>
      <dsp:spPr>
        <a:xfrm rot="9000000">
          <a:off x="2493644" y="3555901"/>
          <a:ext cx="147750" cy="565472"/>
        </a:xfrm>
        <a:prstGeom prst="rightArrow">
          <a:avLst>
            <a:gd name="adj1" fmla="val 60000"/>
            <a:gd name="adj2" fmla="val 50000"/>
          </a:avLst>
        </a:prstGeom>
        <a:solidFill>
          <a:schemeClr val="accent3">
            <a:hueOff val="-1199995"/>
            <a:satOff val="36283"/>
            <a:lumOff val="627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10800000">
        <a:off x="2535000" y="3657914"/>
        <a:ext cx="103425" cy="339284"/>
      </dsp:txXfrm>
    </dsp:sp>
    <dsp:sp modelId="{FFEAFDB4-B1F0-48A7-B771-35B2EABE6906}">
      <dsp:nvSpPr>
        <dsp:cNvPr id="0" name=""/>
        <dsp:cNvSpPr/>
      </dsp:nvSpPr>
      <dsp:spPr>
        <a:xfrm>
          <a:off x="891440" y="3494632"/>
          <a:ext cx="1663155" cy="1663155"/>
        </a:xfrm>
        <a:prstGeom prst="ellipse">
          <a:avLst/>
        </a:prstGeom>
        <a:solidFill>
          <a:schemeClr val="accent3">
            <a:hueOff val="-1199995"/>
            <a:satOff val="36283"/>
            <a:lumOff val="627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Enlarging </a:t>
          </a:r>
        </a:p>
      </dsp:txBody>
      <dsp:txXfrm>
        <a:off x="1135003" y="3738195"/>
        <a:ext cx="1176029" cy="1176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50252-1E40-4EF7-9768-388D865B676B}">
      <dsp:nvSpPr>
        <dsp:cNvPr id="0" name=""/>
        <dsp:cNvSpPr/>
      </dsp:nvSpPr>
      <dsp:spPr>
        <a:xfrm>
          <a:off x="4159452" y="2673759"/>
          <a:ext cx="1470950" cy="161477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b="1" kern="1200"/>
            <a:t>DIAGNOSIS</a:t>
          </a:r>
          <a:endParaRPr lang="en-US" sz="1400" b="1" kern="1200" dirty="0"/>
        </a:p>
      </dsp:txBody>
      <dsp:txXfrm>
        <a:off x="4231258" y="2745565"/>
        <a:ext cx="1327338" cy="1471166"/>
      </dsp:txXfrm>
    </dsp:sp>
    <dsp:sp modelId="{54949DBA-3E55-4226-B8BF-81284B52FD40}">
      <dsp:nvSpPr>
        <dsp:cNvPr id="0" name=""/>
        <dsp:cNvSpPr/>
      </dsp:nvSpPr>
      <dsp:spPr>
        <a:xfrm rot="16045135">
          <a:off x="4830874" y="2647321"/>
          <a:ext cx="52930" cy="0"/>
        </a:xfrm>
        <a:custGeom>
          <a:avLst/>
          <a:gdLst/>
          <a:ahLst/>
          <a:cxnLst/>
          <a:rect l="0" t="0" r="0" b="0"/>
          <a:pathLst>
            <a:path>
              <a:moveTo>
                <a:pt x="0" y="0"/>
              </a:moveTo>
              <a:lnTo>
                <a:pt x="52930" y="0"/>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BCB6C8-E276-4F79-806D-5A074988D9BD}">
      <dsp:nvSpPr>
        <dsp:cNvPr id="0" name=""/>
        <dsp:cNvSpPr/>
      </dsp:nvSpPr>
      <dsp:spPr>
        <a:xfrm>
          <a:off x="1979284" y="114517"/>
          <a:ext cx="5640742" cy="2506365"/>
        </a:xfrm>
        <a:prstGeom prst="roundRect">
          <a:avLst/>
        </a:prstGeom>
        <a:solidFill>
          <a:schemeClr val="accent2">
            <a:hueOff val="-2847830"/>
            <a:satOff val="8321"/>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u="sng" kern="1200" dirty="0"/>
            <a:t>Tests </a:t>
          </a:r>
        </a:p>
        <a:p>
          <a:pPr marL="0" lvl="0" indent="0" algn="l" defTabSz="800100">
            <a:lnSpc>
              <a:spcPct val="90000"/>
            </a:lnSpc>
            <a:spcBef>
              <a:spcPct val="0"/>
            </a:spcBef>
            <a:spcAft>
              <a:spcPct val="35000"/>
            </a:spcAft>
            <a:buNone/>
          </a:pPr>
          <a:r>
            <a:rPr lang="en-US" sz="1800" b="1" kern="1200" dirty="0"/>
            <a:t>- Chest X-ray</a:t>
          </a:r>
        </a:p>
        <a:p>
          <a:pPr marL="0" lvl="0" indent="0" algn="l" defTabSz="800100">
            <a:lnSpc>
              <a:spcPct val="90000"/>
            </a:lnSpc>
            <a:spcBef>
              <a:spcPct val="0"/>
            </a:spcBef>
            <a:spcAft>
              <a:spcPct val="35000"/>
            </a:spcAft>
            <a:buNone/>
          </a:pPr>
          <a:r>
            <a:rPr lang="en-US" sz="1800" b="1" kern="1200" dirty="0"/>
            <a:t>- Blood tests</a:t>
          </a:r>
        </a:p>
        <a:p>
          <a:pPr marL="0" lvl="0" indent="0" algn="l" defTabSz="800100">
            <a:lnSpc>
              <a:spcPct val="90000"/>
            </a:lnSpc>
            <a:spcBef>
              <a:spcPct val="0"/>
            </a:spcBef>
            <a:spcAft>
              <a:spcPct val="35000"/>
            </a:spcAft>
            <a:buNone/>
          </a:pPr>
          <a:r>
            <a:rPr lang="en-US" sz="1800" b="1" kern="1200" dirty="0"/>
            <a:t>- Electrical tracing of heart (Electrocardiogram or “ECG”)</a:t>
          </a:r>
        </a:p>
        <a:p>
          <a:pPr marL="0" lvl="0" indent="0" algn="l" defTabSz="800100">
            <a:lnSpc>
              <a:spcPct val="90000"/>
            </a:lnSpc>
            <a:spcBef>
              <a:spcPct val="0"/>
            </a:spcBef>
            <a:spcAft>
              <a:spcPct val="35000"/>
            </a:spcAft>
            <a:buNone/>
          </a:pPr>
          <a:r>
            <a:rPr lang="en-US" sz="1800" b="1" kern="1200" dirty="0"/>
            <a:t>- Ultrasound of heart (Echocardiogram or “Echo”)</a:t>
          </a:r>
        </a:p>
        <a:p>
          <a:pPr marL="0" lvl="0" indent="0" algn="l" defTabSz="800100">
            <a:lnSpc>
              <a:spcPct val="90000"/>
            </a:lnSpc>
            <a:spcBef>
              <a:spcPct val="0"/>
            </a:spcBef>
            <a:spcAft>
              <a:spcPct val="35000"/>
            </a:spcAft>
            <a:buNone/>
          </a:pPr>
          <a:r>
            <a:rPr lang="en-US" sz="1800" b="1" kern="1200" dirty="0"/>
            <a:t>- X-ray of the inside of blood vessels (Angiogram)</a:t>
          </a:r>
        </a:p>
      </dsp:txBody>
      <dsp:txXfrm>
        <a:off x="2101635" y="236868"/>
        <a:ext cx="5396040" cy="2261663"/>
      </dsp:txXfrm>
    </dsp:sp>
    <dsp:sp modelId="{F20CA829-90DD-4C02-B0DF-90E32FE8573B}">
      <dsp:nvSpPr>
        <dsp:cNvPr id="0" name=""/>
        <dsp:cNvSpPr/>
      </dsp:nvSpPr>
      <dsp:spPr>
        <a:xfrm rot="1903086">
          <a:off x="5581900" y="4106438"/>
          <a:ext cx="649481" cy="0"/>
        </a:xfrm>
        <a:custGeom>
          <a:avLst/>
          <a:gdLst/>
          <a:ahLst/>
          <a:cxnLst/>
          <a:rect l="0" t="0" r="0" b="0"/>
          <a:pathLst>
            <a:path>
              <a:moveTo>
                <a:pt x="0" y="0"/>
              </a:moveTo>
              <a:lnTo>
                <a:pt x="649481" y="0"/>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AD01BB-6C38-4D7A-A751-705BDD4884FC}">
      <dsp:nvSpPr>
        <dsp:cNvPr id="0" name=""/>
        <dsp:cNvSpPr/>
      </dsp:nvSpPr>
      <dsp:spPr>
        <a:xfrm>
          <a:off x="6182880" y="4090473"/>
          <a:ext cx="1146372" cy="1081901"/>
        </a:xfrm>
        <a:prstGeom prst="roundRect">
          <a:avLst/>
        </a:prstGeom>
        <a:solidFill>
          <a:schemeClr val="accent2">
            <a:hueOff val="-5695660"/>
            <a:satOff val="16641"/>
            <a:lumOff val="-313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altLang="en-US" sz="1400" b="1" kern="1200" dirty="0"/>
            <a:t>Physical exam is done</a:t>
          </a:r>
          <a:endParaRPr lang="en-US" sz="1400" kern="1200" dirty="0"/>
        </a:p>
      </dsp:txBody>
      <dsp:txXfrm>
        <a:off x="6235694" y="4143287"/>
        <a:ext cx="1040744" cy="976273"/>
      </dsp:txXfrm>
    </dsp:sp>
    <dsp:sp modelId="{F691B4DA-C693-4396-804B-90580D138286}">
      <dsp:nvSpPr>
        <dsp:cNvPr id="0" name=""/>
        <dsp:cNvSpPr/>
      </dsp:nvSpPr>
      <dsp:spPr>
        <a:xfrm rot="9182795">
          <a:off x="3380947" y="4041707"/>
          <a:ext cx="823215" cy="0"/>
        </a:xfrm>
        <a:custGeom>
          <a:avLst/>
          <a:gdLst/>
          <a:ahLst/>
          <a:cxnLst/>
          <a:rect l="0" t="0" r="0" b="0"/>
          <a:pathLst>
            <a:path>
              <a:moveTo>
                <a:pt x="0" y="0"/>
              </a:moveTo>
              <a:lnTo>
                <a:pt x="823215" y="0"/>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EFCA90-22AF-46C6-98D1-FAC34DE133E7}">
      <dsp:nvSpPr>
        <dsp:cNvPr id="0" name=""/>
        <dsp:cNvSpPr/>
      </dsp:nvSpPr>
      <dsp:spPr>
        <a:xfrm>
          <a:off x="1840066" y="4090462"/>
          <a:ext cx="1585591" cy="1081901"/>
        </a:xfrm>
        <a:prstGeom prst="roundRect">
          <a:avLst/>
        </a:prstGeom>
        <a:solidFill>
          <a:schemeClr val="accent2">
            <a:hueOff val="-8543491"/>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b="1" kern="1200" dirty="0"/>
            <a:t>Medical history is taken to reveal symptoms</a:t>
          </a:r>
        </a:p>
      </dsp:txBody>
      <dsp:txXfrm>
        <a:off x="1892880" y="4143276"/>
        <a:ext cx="1479963" cy="9762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EE4C4-002A-4199-8AAC-07A7B3B5AEA4}">
      <dsp:nvSpPr>
        <dsp:cNvPr id="0" name=""/>
        <dsp:cNvSpPr/>
      </dsp:nvSpPr>
      <dsp:spPr>
        <a:xfrm>
          <a:off x="1820822" y="1187087"/>
          <a:ext cx="387007" cy="91440"/>
        </a:xfrm>
        <a:custGeom>
          <a:avLst/>
          <a:gdLst/>
          <a:ahLst/>
          <a:cxnLst/>
          <a:rect l="0" t="0" r="0" b="0"/>
          <a:pathLst>
            <a:path>
              <a:moveTo>
                <a:pt x="0" y="45720"/>
              </a:moveTo>
              <a:lnTo>
                <a:pt x="387007"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03886" y="1230719"/>
        <a:ext cx="20880" cy="4176"/>
      </dsp:txXfrm>
    </dsp:sp>
    <dsp:sp modelId="{B935A874-1076-4A92-BADD-938F6A5D7728}">
      <dsp:nvSpPr>
        <dsp:cNvPr id="0" name=""/>
        <dsp:cNvSpPr/>
      </dsp:nvSpPr>
      <dsp:spPr>
        <a:xfrm>
          <a:off x="6936" y="688101"/>
          <a:ext cx="1815685" cy="108941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i="0" kern="1200" dirty="0">
              <a:solidFill>
                <a:schemeClr val="tx1"/>
              </a:solidFill>
              <a:effectLst>
                <a:outerShdw blurRad="38100" dist="38100" dir="2700000" algn="tl">
                  <a:srgbClr val="000000"/>
                </a:outerShdw>
              </a:effectLst>
              <a:latin typeface="Calibri" panose="020F0502020204030204" pitchFamily="34" charset="0"/>
            </a:rPr>
            <a:t>Increased systemic resistance</a:t>
          </a:r>
          <a:endParaRPr lang="en-US" sz="1600" kern="1200" dirty="0">
            <a:solidFill>
              <a:schemeClr val="tx1"/>
            </a:solidFill>
          </a:endParaRPr>
        </a:p>
      </dsp:txBody>
      <dsp:txXfrm>
        <a:off x="6936" y="688101"/>
        <a:ext cx="1815685" cy="1089411"/>
      </dsp:txXfrm>
    </dsp:sp>
    <dsp:sp modelId="{4097EA80-BF61-4336-8C42-CDB275E55C1F}">
      <dsp:nvSpPr>
        <dsp:cNvPr id="0" name=""/>
        <dsp:cNvSpPr/>
      </dsp:nvSpPr>
      <dsp:spPr>
        <a:xfrm>
          <a:off x="4054116" y="1187087"/>
          <a:ext cx="387007" cy="91440"/>
        </a:xfrm>
        <a:custGeom>
          <a:avLst/>
          <a:gdLst/>
          <a:ahLst/>
          <a:cxnLst/>
          <a:rect l="0" t="0" r="0" b="0"/>
          <a:pathLst>
            <a:path>
              <a:moveTo>
                <a:pt x="0" y="45720"/>
              </a:moveTo>
              <a:lnTo>
                <a:pt x="387007" y="45720"/>
              </a:lnTo>
            </a:path>
          </a:pathLst>
        </a:custGeom>
        <a:noFill/>
        <a:ln w="9525" cap="flat" cmpd="sng" algn="ctr">
          <a:solidFill>
            <a:schemeClr val="accent2">
              <a:hueOff val="-1067936"/>
              <a:satOff val="3120"/>
              <a:lumOff val="-58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37180" y="1230719"/>
        <a:ext cx="20880" cy="4176"/>
      </dsp:txXfrm>
    </dsp:sp>
    <dsp:sp modelId="{4122FE72-783C-463A-918E-D973916C24B8}">
      <dsp:nvSpPr>
        <dsp:cNvPr id="0" name=""/>
        <dsp:cNvSpPr/>
      </dsp:nvSpPr>
      <dsp:spPr>
        <a:xfrm>
          <a:off x="2240230" y="688101"/>
          <a:ext cx="1815685" cy="1089411"/>
        </a:xfrm>
        <a:prstGeom prst="rect">
          <a:avLst/>
        </a:prstGeom>
        <a:solidFill>
          <a:schemeClr val="accent2">
            <a:hueOff val="-949277"/>
            <a:satOff val="2774"/>
            <a:lumOff val="-52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i="0" kern="1200" dirty="0">
              <a:solidFill>
                <a:schemeClr val="tx1"/>
              </a:solidFill>
              <a:effectLst>
                <a:outerShdw blurRad="38100" dist="38100" dir="2700000" algn="tl">
                  <a:srgbClr val="000000"/>
                </a:outerShdw>
              </a:effectLst>
              <a:latin typeface="Calibri" panose="020F0502020204030204" pitchFamily="34" charset="0"/>
            </a:rPr>
            <a:t>Increased force of left ventricular contraction</a:t>
          </a:r>
          <a:endParaRPr lang="en-US" sz="1600" kern="1200" dirty="0">
            <a:solidFill>
              <a:schemeClr val="tx1"/>
            </a:solidFill>
          </a:endParaRPr>
        </a:p>
      </dsp:txBody>
      <dsp:txXfrm>
        <a:off x="2240230" y="688101"/>
        <a:ext cx="1815685" cy="1089411"/>
      </dsp:txXfrm>
    </dsp:sp>
    <dsp:sp modelId="{A03E1315-3721-41B1-960F-B36F60AE6C43}">
      <dsp:nvSpPr>
        <dsp:cNvPr id="0" name=""/>
        <dsp:cNvSpPr/>
      </dsp:nvSpPr>
      <dsp:spPr>
        <a:xfrm>
          <a:off x="6287409" y="1187087"/>
          <a:ext cx="387007" cy="91440"/>
        </a:xfrm>
        <a:custGeom>
          <a:avLst/>
          <a:gdLst/>
          <a:ahLst/>
          <a:cxnLst/>
          <a:rect l="0" t="0" r="0" b="0"/>
          <a:pathLst>
            <a:path>
              <a:moveTo>
                <a:pt x="0" y="45720"/>
              </a:moveTo>
              <a:lnTo>
                <a:pt x="387007" y="45720"/>
              </a:lnTo>
            </a:path>
          </a:pathLst>
        </a:custGeom>
        <a:noFill/>
        <a:ln w="9525" cap="flat" cmpd="sng" algn="ctr">
          <a:solidFill>
            <a:schemeClr val="accent2">
              <a:hueOff val="-2135873"/>
              <a:satOff val="6241"/>
              <a:lumOff val="-117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70473" y="1230719"/>
        <a:ext cx="20880" cy="4176"/>
      </dsp:txXfrm>
    </dsp:sp>
    <dsp:sp modelId="{0364B0B0-DD19-4F99-A166-CBD315561644}">
      <dsp:nvSpPr>
        <dsp:cNvPr id="0" name=""/>
        <dsp:cNvSpPr/>
      </dsp:nvSpPr>
      <dsp:spPr>
        <a:xfrm>
          <a:off x="4473524" y="688101"/>
          <a:ext cx="1815685" cy="1089411"/>
        </a:xfrm>
        <a:prstGeom prst="rect">
          <a:avLst/>
        </a:prstGeom>
        <a:solidFill>
          <a:schemeClr val="accent2">
            <a:hueOff val="-1898553"/>
            <a:satOff val="5547"/>
            <a:lumOff val="-104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i="0" kern="1200" dirty="0">
              <a:solidFill>
                <a:schemeClr val="tx1"/>
              </a:solidFill>
              <a:effectLst>
                <a:outerShdw blurRad="38100" dist="38100" dir="2700000" algn="tl">
                  <a:srgbClr val="000000"/>
                </a:outerShdw>
              </a:effectLst>
              <a:latin typeface="Calibri" panose="020F0502020204030204" pitchFamily="34" charset="0"/>
            </a:rPr>
            <a:t>Increased left ventricular oxygen demand</a:t>
          </a:r>
          <a:endParaRPr lang="en-US" sz="1600" kern="1200" dirty="0">
            <a:solidFill>
              <a:schemeClr val="tx1"/>
            </a:solidFill>
          </a:endParaRPr>
        </a:p>
      </dsp:txBody>
      <dsp:txXfrm>
        <a:off x="4473524" y="688101"/>
        <a:ext cx="1815685" cy="1089411"/>
      </dsp:txXfrm>
    </dsp:sp>
    <dsp:sp modelId="{84824F8D-9099-4FA7-AA9F-3B4C3D618F3A}">
      <dsp:nvSpPr>
        <dsp:cNvPr id="0" name=""/>
        <dsp:cNvSpPr/>
      </dsp:nvSpPr>
      <dsp:spPr>
        <a:xfrm>
          <a:off x="8520703" y="1187087"/>
          <a:ext cx="387007" cy="91440"/>
        </a:xfrm>
        <a:custGeom>
          <a:avLst/>
          <a:gdLst/>
          <a:ahLst/>
          <a:cxnLst/>
          <a:rect l="0" t="0" r="0" b="0"/>
          <a:pathLst>
            <a:path>
              <a:moveTo>
                <a:pt x="0" y="45720"/>
              </a:moveTo>
              <a:lnTo>
                <a:pt x="387007" y="45720"/>
              </a:lnTo>
            </a:path>
          </a:pathLst>
        </a:custGeom>
        <a:noFill/>
        <a:ln w="9525" cap="flat" cmpd="sng" algn="ctr">
          <a:solidFill>
            <a:schemeClr val="accent2">
              <a:hueOff val="-3203809"/>
              <a:satOff val="9361"/>
              <a:lumOff val="-176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703767" y="1230719"/>
        <a:ext cx="20880" cy="4176"/>
      </dsp:txXfrm>
    </dsp:sp>
    <dsp:sp modelId="{7E88F4F6-4CE2-4F05-B68B-9164A33F51D0}">
      <dsp:nvSpPr>
        <dsp:cNvPr id="0" name=""/>
        <dsp:cNvSpPr/>
      </dsp:nvSpPr>
      <dsp:spPr>
        <a:xfrm>
          <a:off x="6706817" y="688101"/>
          <a:ext cx="1815685" cy="1089411"/>
        </a:xfrm>
        <a:prstGeom prst="rect">
          <a:avLst/>
        </a:prstGeom>
        <a:solidFill>
          <a:schemeClr val="accent2">
            <a:hueOff val="-2847830"/>
            <a:satOff val="8321"/>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i="0" kern="1200" dirty="0">
              <a:solidFill>
                <a:schemeClr val="tx1"/>
              </a:solidFill>
              <a:effectLst>
                <a:outerShdw blurRad="38100" dist="38100" dir="2700000" algn="tl">
                  <a:srgbClr val="000000"/>
                </a:outerShdw>
              </a:effectLst>
              <a:latin typeface="Calibri" panose="020F0502020204030204" pitchFamily="34" charset="0"/>
            </a:rPr>
            <a:t>Increased left ventricular hypoxia</a:t>
          </a:r>
          <a:endParaRPr lang="en-US" sz="1600" kern="1200" dirty="0">
            <a:solidFill>
              <a:schemeClr val="tx1"/>
            </a:solidFill>
          </a:endParaRPr>
        </a:p>
      </dsp:txBody>
      <dsp:txXfrm>
        <a:off x="6706817" y="688101"/>
        <a:ext cx="1815685" cy="1089411"/>
      </dsp:txXfrm>
    </dsp:sp>
    <dsp:sp modelId="{D98AF2A9-064C-4F70-B2E4-D8D9EFC1D737}">
      <dsp:nvSpPr>
        <dsp:cNvPr id="0" name=""/>
        <dsp:cNvSpPr/>
      </dsp:nvSpPr>
      <dsp:spPr>
        <a:xfrm>
          <a:off x="914779" y="1775713"/>
          <a:ext cx="8933174" cy="387007"/>
        </a:xfrm>
        <a:custGeom>
          <a:avLst/>
          <a:gdLst/>
          <a:ahLst/>
          <a:cxnLst/>
          <a:rect l="0" t="0" r="0" b="0"/>
          <a:pathLst>
            <a:path>
              <a:moveTo>
                <a:pt x="8933174" y="0"/>
              </a:moveTo>
              <a:lnTo>
                <a:pt x="8933174" y="210603"/>
              </a:lnTo>
              <a:lnTo>
                <a:pt x="0" y="210603"/>
              </a:lnTo>
              <a:lnTo>
                <a:pt x="0" y="387007"/>
              </a:lnTo>
            </a:path>
          </a:pathLst>
        </a:custGeom>
        <a:noFill/>
        <a:ln w="9525" cap="flat" cmpd="sng" algn="ctr">
          <a:solidFill>
            <a:schemeClr val="accent2">
              <a:hueOff val="-4271745"/>
              <a:satOff val="12481"/>
              <a:lumOff val="-235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7793" y="1967128"/>
        <a:ext cx="447146" cy="4176"/>
      </dsp:txXfrm>
    </dsp:sp>
    <dsp:sp modelId="{903A5A76-E26A-4F6F-A34E-ED1F64B730EC}">
      <dsp:nvSpPr>
        <dsp:cNvPr id="0" name=""/>
        <dsp:cNvSpPr/>
      </dsp:nvSpPr>
      <dsp:spPr>
        <a:xfrm>
          <a:off x="8940111" y="688101"/>
          <a:ext cx="1815685" cy="1089411"/>
        </a:xfrm>
        <a:prstGeom prst="rect">
          <a:avLst/>
        </a:prstGeom>
        <a:solidFill>
          <a:schemeClr val="accent2">
            <a:hueOff val="-3797107"/>
            <a:satOff val="11094"/>
            <a:lumOff val="-209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i="0" kern="1200" dirty="0">
              <a:solidFill>
                <a:schemeClr val="tx1"/>
              </a:solidFill>
              <a:effectLst>
                <a:outerShdw blurRad="38100" dist="38100" dir="2700000" algn="tl">
                  <a:srgbClr val="000000"/>
                </a:outerShdw>
              </a:effectLst>
              <a:latin typeface="Calibri" panose="020F0502020204030204" pitchFamily="34" charset="0"/>
            </a:rPr>
            <a:t>Decreased left ventricular contraction</a:t>
          </a:r>
          <a:endParaRPr lang="en-US" sz="1600" kern="1200" dirty="0">
            <a:solidFill>
              <a:schemeClr val="tx1"/>
            </a:solidFill>
          </a:endParaRPr>
        </a:p>
      </dsp:txBody>
      <dsp:txXfrm>
        <a:off x="8940111" y="688101"/>
        <a:ext cx="1815685" cy="1089411"/>
      </dsp:txXfrm>
    </dsp:sp>
    <dsp:sp modelId="{DCF9B6E8-79C0-4AA1-A3FC-6648D73F17CF}">
      <dsp:nvSpPr>
        <dsp:cNvPr id="0" name=""/>
        <dsp:cNvSpPr/>
      </dsp:nvSpPr>
      <dsp:spPr>
        <a:xfrm>
          <a:off x="1820822" y="2694106"/>
          <a:ext cx="387007" cy="91440"/>
        </a:xfrm>
        <a:custGeom>
          <a:avLst/>
          <a:gdLst/>
          <a:ahLst/>
          <a:cxnLst/>
          <a:rect l="0" t="0" r="0" b="0"/>
          <a:pathLst>
            <a:path>
              <a:moveTo>
                <a:pt x="0" y="45720"/>
              </a:moveTo>
              <a:lnTo>
                <a:pt x="387007" y="45720"/>
              </a:lnTo>
            </a:path>
          </a:pathLst>
        </a:custGeom>
        <a:noFill/>
        <a:ln w="9525" cap="flat" cmpd="sng" algn="ctr">
          <a:solidFill>
            <a:schemeClr val="accent2">
              <a:hueOff val="-5339681"/>
              <a:satOff val="15601"/>
              <a:lumOff val="-294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03886" y="2737738"/>
        <a:ext cx="20880" cy="4176"/>
      </dsp:txXfrm>
    </dsp:sp>
    <dsp:sp modelId="{C755D84C-A65B-41BE-BEFA-A4A3EF5DB447}">
      <dsp:nvSpPr>
        <dsp:cNvPr id="0" name=""/>
        <dsp:cNvSpPr/>
      </dsp:nvSpPr>
      <dsp:spPr>
        <a:xfrm>
          <a:off x="6936" y="2195120"/>
          <a:ext cx="1815685" cy="1089411"/>
        </a:xfrm>
        <a:prstGeom prst="rect">
          <a:avLst/>
        </a:prstGeom>
        <a:solidFill>
          <a:schemeClr val="accent2">
            <a:hueOff val="-4746384"/>
            <a:satOff val="13868"/>
            <a:lumOff val="-261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i="0" kern="1200" dirty="0">
              <a:solidFill>
                <a:schemeClr val="tx1"/>
              </a:solidFill>
              <a:effectLst>
                <a:outerShdw blurRad="38100" dist="38100" dir="2700000" algn="tl">
                  <a:srgbClr val="000000"/>
                </a:outerShdw>
              </a:effectLst>
              <a:latin typeface="Calibri" panose="020F0502020204030204" pitchFamily="34" charset="0"/>
            </a:rPr>
            <a:t>Increased left ventricular end diastolic pressure</a:t>
          </a:r>
        </a:p>
      </dsp:txBody>
      <dsp:txXfrm>
        <a:off x="6936" y="2195120"/>
        <a:ext cx="1815685" cy="1089411"/>
      </dsp:txXfrm>
    </dsp:sp>
    <dsp:sp modelId="{B5D6201D-05A2-4E11-8158-F334DEA4ED77}">
      <dsp:nvSpPr>
        <dsp:cNvPr id="0" name=""/>
        <dsp:cNvSpPr/>
      </dsp:nvSpPr>
      <dsp:spPr>
        <a:xfrm>
          <a:off x="4054116" y="2694106"/>
          <a:ext cx="387007" cy="91440"/>
        </a:xfrm>
        <a:custGeom>
          <a:avLst/>
          <a:gdLst/>
          <a:ahLst/>
          <a:cxnLst/>
          <a:rect l="0" t="0" r="0" b="0"/>
          <a:pathLst>
            <a:path>
              <a:moveTo>
                <a:pt x="0" y="45720"/>
              </a:moveTo>
              <a:lnTo>
                <a:pt x="387007" y="45720"/>
              </a:lnTo>
            </a:path>
          </a:pathLst>
        </a:custGeom>
        <a:noFill/>
        <a:ln w="9525" cap="flat" cmpd="sng" algn="ctr">
          <a:solidFill>
            <a:schemeClr val="accent2">
              <a:hueOff val="-6407618"/>
              <a:satOff val="18722"/>
              <a:lumOff val="-352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37180" y="2737738"/>
        <a:ext cx="20880" cy="4176"/>
      </dsp:txXfrm>
    </dsp:sp>
    <dsp:sp modelId="{0DB01700-24F3-4466-A983-CBA1364AFC56}">
      <dsp:nvSpPr>
        <dsp:cNvPr id="0" name=""/>
        <dsp:cNvSpPr/>
      </dsp:nvSpPr>
      <dsp:spPr>
        <a:xfrm>
          <a:off x="2240230" y="2195120"/>
          <a:ext cx="1815685" cy="1089411"/>
        </a:xfrm>
        <a:prstGeom prst="rect">
          <a:avLst/>
        </a:prstGeom>
        <a:solidFill>
          <a:schemeClr val="accent2">
            <a:hueOff val="-5695660"/>
            <a:satOff val="16641"/>
            <a:lumOff val="-313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i="0" kern="1200" dirty="0">
              <a:solidFill>
                <a:schemeClr val="tx1"/>
              </a:solidFill>
              <a:effectLst>
                <a:outerShdw blurRad="38100" dist="38100" dir="2700000" algn="tl">
                  <a:srgbClr val="000000"/>
                </a:outerShdw>
              </a:effectLst>
              <a:latin typeface="Calibri" panose="020F0502020204030204" pitchFamily="34" charset="0"/>
            </a:rPr>
            <a:t>Increased left atrial pressure</a:t>
          </a:r>
          <a:endParaRPr lang="en-US" sz="1600" kern="1200" dirty="0">
            <a:solidFill>
              <a:schemeClr val="tx1"/>
            </a:solidFill>
          </a:endParaRPr>
        </a:p>
      </dsp:txBody>
      <dsp:txXfrm>
        <a:off x="2240230" y="2195120"/>
        <a:ext cx="1815685" cy="1089411"/>
      </dsp:txXfrm>
    </dsp:sp>
    <dsp:sp modelId="{96365CB7-8D6A-4AB3-B432-C5B3245EAFE3}">
      <dsp:nvSpPr>
        <dsp:cNvPr id="0" name=""/>
        <dsp:cNvSpPr/>
      </dsp:nvSpPr>
      <dsp:spPr>
        <a:xfrm>
          <a:off x="6287409" y="2694106"/>
          <a:ext cx="387007" cy="91440"/>
        </a:xfrm>
        <a:custGeom>
          <a:avLst/>
          <a:gdLst/>
          <a:ahLst/>
          <a:cxnLst/>
          <a:rect l="0" t="0" r="0" b="0"/>
          <a:pathLst>
            <a:path>
              <a:moveTo>
                <a:pt x="0" y="45720"/>
              </a:moveTo>
              <a:lnTo>
                <a:pt x="387007" y="45720"/>
              </a:lnTo>
            </a:path>
          </a:pathLst>
        </a:custGeom>
        <a:noFill/>
        <a:ln w="9525" cap="flat" cmpd="sng" algn="ctr">
          <a:solidFill>
            <a:schemeClr val="accent2">
              <a:hueOff val="-7475555"/>
              <a:satOff val="21842"/>
              <a:lumOff val="-411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70473" y="2737738"/>
        <a:ext cx="20880" cy="4176"/>
      </dsp:txXfrm>
    </dsp:sp>
    <dsp:sp modelId="{A364C97F-6C8B-4027-9A9D-3932B009B507}">
      <dsp:nvSpPr>
        <dsp:cNvPr id="0" name=""/>
        <dsp:cNvSpPr/>
      </dsp:nvSpPr>
      <dsp:spPr>
        <a:xfrm>
          <a:off x="4473524" y="2195120"/>
          <a:ext cx="1815685" cy="1089411"/>
        </a:xfrm>
        <a:prstGeom prst="rect">
          <a:avLst/>
        </a:prstGeom>
        <a:solidFill>
          <a:schemeClr val="accent2">
            <a:hueOff val="-6644937"/>
            <a:satOff val="19415"/>
            <a:lumOff val="-366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i="0" kern="1200" dirty="0">
              <a:solidFill>
                <a:schemeClr val="tx1"/>
              </a:solidFill>
              <a:effectLst>
                <a:outerShdw blurRad="38100" dist="38100" dir="2700000" algn="tl">
                  <a:srgbClr val="000000"/>
                </a:outerShdw>
              </a:effectLst>
              <a:latin typeface="Calibri" panose="020F0502020204030204" pitchFamily="34" charset="0"/>
            </a:rPr>
            <a:t>Pulmonary congestion &amp; pulmonary edema</a:t>
          </a:r>
          <a:endParaRPr lang="en-US" sz="1600" kern="1200" dirty="0">
            <a:solidFill>
              <a:schemeClr val="tx1"/>
            </a:solidFill>
          </a:endParaRPr>
        </a:p>
      </dsp:txBody>
      <dsp:txXfrm>
        <a:off x="4473524" y="2195120"/>
        <a:ext cx="1815685" cy="1089411"/>
      </dsp:txXfrm>
    </dsp:sp>
    <dsp:sp modelId="{74FAB1D3-35AC-4C3F-9F54-91F4D392992C}">
      <dsp:nvSpPr>
        <dsp:cNvPr id="0" name=""/>
        <dsp:cNvSpPr/>
      </dsp:nvSpPr>
      <dsp:spPr>
        <a:xfrm>
          <a:off x="8520703" y="2694106"/>
          <a:ext cx="387007" cy="91440"/>
        </a:xfrm>
        <a:custGeom>
          <a:avLst/>
          <a:gdLst/>
          <a:ahLst/>
          <a:cxnLst/>
          <a:rect l="0" t="0" r="0" b="0"/>
          <a:pathLst>
            <a:path>
              <a:moveTo>
                <a:pt x="0" y="45720"/>
              </a:moveTo>
              <a:lnTo>
                <a:pt x="387007" y="45720"/>
              </a:lnTo>
            </a:path>
          </a:pathLst>
        </a:custGeom>
        <a:noFill/>
        <a:ln w="9525" cap="flat" cmpd="sng" algn="ctr">
          <a:solidFill>
            <a:schemeClr val="accent2">
              <a:hueOff val="-8543491"/>
              <a:satOff val="24962"/>
              <a:lumOff val="-470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703767" y="2737738"/>
        <a:ext cx="20880" cy="4176"/>
      </dsp:txXfrm>
    </dsp:sp>
    <dsp:sp modelId="{2EEEDB4A-8D57-437A-8F91-84D1187F6825}">
      <dsp:nvSpPr>
        <dsp:cNvPr id="0" name=""/>
        <dsp:cNvSpPr/>
      </dsp:nvSpPr>
      <dsp:spPr>
        <a:xfrm>
          <a:off x="6706817" y="2195120"/>
          <a:ext cx="1815685" cy="1089411"/>
        </a:xfrm>
        <a:prstGeom prst="rect">
          <a:avLst/>
        </a:prstGeom>
        <a:solidFill>
          <a:schemeClr val="accent2">
            <a:hueOff val="-7594214"/>
            <a:satOff val="22188"/>
            <a:lumOff val="-418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i="0" kern="1200" dirty="0">
              <a:solidFill>
                <a:schemeClr val="tx1"/>
              </a:solidFill>
              <a:effectLst>
                <a:outerShdw blurRad="38100" dist="38100" dir="2700000" algn="tl">
                  <a:srgbClr val="000000"/>
                </a:outerShdw>
              </a:effectLst>
              <a:latin typeface="Calibri" panose="020F0502020204030204" pitchFamily="34" charset="0"/>
            </a:rPr>
            <a:t>Increased pulmonary vascular resistance</a:t>
          </a:r>
          <a:endParaRPr lang="en-US" sz="1600" kern="1200" dirty="0">
            <a:solidFill>
              <a:schemeClr val="tx1"/>
            </a:solidFill>
          </a:endParaRPr>
        </a:p>
      </dsp:txBody>
      <dsp:txXfrm>
        <a:off x="6706817" y="2195120"/>
        <a:ext cx="1815685" cy="1089411"/>
      </dsp:txXfrm>
    </dsp:sp>
    <dsp:sp modelId="{71096BE4-4B10-4213-BA6F-52A24842CFA8}">
      <dsp:nvSpPr>
        <dsp:cNvPr id="0" name=""/>
        <dsp:cNvSpPr/>
      </dsp:nvSpPr>
      <dsp:spPr>
        <a:xfrm>
          <a:off x="8940111" y="2195120"/>
          <a:ext cx="1815685" cy="1089411"/>
        </a:xfrm>
        <a:prstGeom prst="rect">
          <a:avLst/>
        </a:prstGeom>
        <a:solidFill>
          <a:schemeClr val="accent2">
            <a:hueOff val="-8543491"/>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i="0" kern="1200" dirty="0">
              <a:solidFill>
                <a:schemeClr val="tx1"/>
              </a:solidFill>
              <a:effectLst>
                <a:outerShdw blurRad="38100" dist="38100" dir="2700000" algn="tl">
                  <a:srgbClr val="000000"/>
                </a:outerShdw>
              </a:effectLst>
              <a:latin typeface="Calibri" panose="020F0502020204030204" pitchFamily="34" charset="0"/>
            </a:rPr>
            <a:t>Right ventricular failure</a:t>
          </a:r>
          <a:endParaRPr lang="en-US" sz="1600" kern="1200" dirty="0">
            <a:solidFill>
              <a:schemeClr val="tx1"/>
            </a:solidFill>
          </a:endParaRPr>
        </a:p>
      </dsp:txBody>
      <dsp:txXfrm>
        <a:off x="8940111" y="2195120"/>
        <a:ext cx="1815685" cy="10894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7EAA2-A245-4942-B85D-A940AC68FB68}">
      <dsp:nvSpPr>
        <dsp:cNvPr id="0" name=""/>
        <dsp:cNvSpPr/>
      </dsp:nvSpPr>
      <dsp:spPr>
        <a:xfrm rot="5400000">
          <a:off x="6559141" y="-2742598"/>
          <a:ext cx="1294343" cy="6782412"/>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just" defTabSz="755650">
            <a:lnSpc>
              <a:spcPct val="90000"/>
            </a:lnSpc>
            <a:spcBef>
              <a:spcPct val="0"/>
            </a:spcBef>
            <a:spcAft>
              <a:spcPct val="15000"/>
            </a:spcAft>
            <a:buChar char="•"/>
          </a:pPr>
          <a:r>
            <a:rPr lang="en-US" sz="1700" kern="1200" dirty="0"/>
            <a:t>vasoconstriction of arterioles (increased afterload),</a:t>
          </a:r>
        </a:p>
        <a:p>
          <a:pPr marL="171450" lvl="1" indent="-171450" algn="just" defTabSz="755650">
            <a:lnSpc>
              <a:spcPct val="90000"/>
            </a:lnSpc>
            <a:spcBef>
              <a:spcPct val="0"/>
            </a:spcBef>
            <a:spcAft>
              <a:spcPct val="15000"/>
            </a:spcAft>
            <a:buChar char="•"/>
          </a:pPr>
          <a:r>
            <a:rPr lang="en-US" sz="1700" kern="1200"/>
            <a:t>vasoconstriction of veins (increased preload).</a:t>
          </a:r>
        </a:p>
        <a:p>
          <a:pPr marL="171450" lvl="1" indent="-171450" algn="just" defTabSz="755650">
            <a:lnSpc>
              <a:spcPct val="90000"/>
            </a:lnSpc>
            <a:spcBef>
              <a:spcPct val="0"/>
            </a:spcBef>
            <a:spcAft>
              <a:spcPct val="15000"/>
            </a:spcAft>
            <a:buChar char="•"/>
          </a:pPr>
          <a:r>
            <a:rPr lang="en-US" sz="1700" kern="1200" dirty="0"/>
            <a:t>increased HR and force of contractility.</a:t>
          </a:r>
        </a:p>
        <a:p>
          <a:pPr marL="171450" lvl="1" indent="-171450" algn="just" defTabSz="755650">
            <a:lnSpc>
              <a:spcPct val="90000"/>
            </a:lnSpc>
            <a:spcBef>
              <a:spcPct val="0"/>
            </a:spcBef>
            <a:spcAft>
              <a:spcPct val="15000"/>
            </a:spcAft>
            <a:buChar char="•"/>
          </a:pPr>
          <a:r>
            <a:rPr lang="en-US" sz="1700" kern="1200" dirty="0"/>
            <a:t>increased CO and increased BP.</a:t>
          </a:r>
        </a:p>
      </dsp:txBody>
      <dsp:txXfrm rot="-5400000">
        <a:off x="3815107" y="64621"/>
        <a:ext cx="6719227" cy="1167973"/>
      </dsp:txXfrm>
    </dsp:sp>
    <dsp:sp modelId="{06824973-D961-4F44-8C22-B50F08214F39}">
      <dsp:nvSpPr>
        <dsp:cNvPr id="0" name=""/>
        <dsp:cNvSpPr/>
      </dsp:nvSpPr>
      <dsp:spPr>
        <a:xfrm>
          <a:off x="0" y="2851"/>
          <a:ext cx="3815107" cy="129151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just" defTabSz="933450">
            <a:lnSpc>
              <a:spcPct val="90000"/>
            </a:lnSpc>
            <a:spcBef>
              <a:spcPct val="0"/>
            </a:spcBef>
            <a:spcAft>
              <a:spcPct val="35000"/>
            </a:spcAft>
            <a:buNone/>
          </a:pPr>
          <a:r>
            <a:rPr lang="en-US" sz="2100" kern="1200" dirty="0"/>
            <a:t>1-Decreased firing of carotid sinus baroreceptor → increased sympathetic stimulation: </a:t>
          </a:r>
        </a:p>
      </dsp:txBody>
      <dsp:txXfrm>
        <a:off x="63046" y="65897"/>
        <a:ext cx="3689015" cy="1165420"/>
      </dsp:txXfrm>
    </dsp:sp>
    <dsp:sp modelId="{1375AA40-6F36-43AF-86C6-E79FB1F158A7}">
      <dsp:nvSpPr>
        <dsp:cNvPr id="0" name=""/>
        <dsp:cNvSpPr/>
      </dsp:nvSpPr>
      <dsp:spPr>
        <a:xfrm rot="5400000">
          <a:off x="5966853" y="-778796"/>
          <a:ext cx="2464844" cy="6775789"/>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a:t>Vasoconstriction (increased BP and afterload)</a:t>
          </a:r>
        </a:p>
        <a:p>
          <a:pPr marL="171450" lvl="1" indent="-171450" algn="just" defTabSz="800100">
            <a:lnSpc>
              <a:spcPct val="90000"/>
            </a:lnSpc>
            <a:spcBef>
              <a:spcPct val="0"/>
            </a:spcBef>
            <a:spcAft>
              <a:spcPct val="15000"/>
            </a:spcAft>
            <a:buChar char="•"/>
          </a:pPr>
          <a:r>
            <a:rPr lang="en-US" sz="1800" kern="1200" dirty="0"/>
            <a:t>Na+/H2O reabsorption from kidneys → increase Blood pressure </a:t>
          </a:r>
        </a:p>
        <a:p>
          <a:pPr marL="171450" lvl="1" indent="-171450" algn="just" defTabSz="800100">
            <a:lnSpc>
              <a:spcPct val="90000"/>
            </a:lnSpc>
            <a:spcBef>
              <a:spcPct val="0"/>
            </a:spcBef>
            <a:spcAft>
              <a:spcPct val="15000"/>
            </a:spcAft>
            <a:buChar char="•"/>
          </a:pPr>
          <a:r>
            <a:rPr lang="en-US" sz="1800" kern="1200" dirty="0"/>
            <a:t>Aldosterone release from adrenal cortex → reabsorption of Na+/H2O.</a:t>
          </a:r>
        </a:p>
        <a:p>
          <a:pPr marL="171450" lvl="1" indent="-171450" algn="just" defTabSz="800100">
            <a:lnSpc>
              <a:spcPct val="90000"/>
            </a:lnSpc>
            <a:spcBef>
              <a:spcPct val="0"/>
            </a:spcBef>
            <a:spcAft>
              <a:spcPct val="15000"/>
            </a:spcAft>
            <a:buChar char="•"/>
          </a:pPr>
          <a:r>
            <a:rPr lang="en-US" sz="1800" kern="1200" dirty="0"/>
            <a:t>Myocyte hypertrophy.</a:t>
          </a:r>
        </a:p>
        <a:p>
          <a:pPr marL="171450" lvl="1" indent="-171450" algn="just" defTabSz="800100">
            <a:lnSpc>
              <a:spcPct val="90000"/>
            </a:lnSpc>
            <a:spcBef>
              <a:spcPct val="0"/>
            </a:spcBef>
            <a:spcAft>
              <a:spcPct val="15000"/>
            </a:spcAft>
            <a:buChar char="•"/>
          </a:pPr>
          <a:r>
            <a:rPr lang="en-US" sz="1800" kern="1200" dirty="0"/>
            <a:t>Myocardial fibrosis.</a:t>
          </a:r>
        </a:p>
        <a:p>
          <a:pPr marL="171450" lvl="1" indent="-171450" algn="just" defTabSz="800100">
            <a:lnSpc>
              <a:spcPct val="90000"/>
            </a:lnSpc>
            <a:spcBef>
              <a:spcPct val="0"/>
            </a:spcBef>
            <a:spcAft>
              <a:spcPct val="15000"/>
            </a:spcAft>
            <a:buChar char="•"/>
          </a:pPr>
          <a:r>
            <a:rPr lang="en-US" sz="1800" kern="1200" dirty="0"/>
            <a:t>Enhanced sympathetic activity</a:t>
          </a:r>
        </a:p>
      </dsp:txBody>
      <dsp:txXfrm rot="-5400000">
        <a:off x="3811381" y="1497000"/>
        <a:ext cx="6655465" cy="2224196"/>
      </dsp:txXfrm>
    </dsp:sp>
    <dsp:sp modelId="{7C185516-7803-4C21-9AD1-C19F14E0C912}">
      <dsp:nvSpPr>
        <dsp:cNvPr id="0" name=""/>
        <dsp:cNvSpPr/>
      </dsp:nvSpPr>
      <dsp:spPr>
        <a:xfrm>
          <a:off x="0" y="1405018"/>
          <a:ext cx="3811381" cy="240815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just" defTabSz="889000">
            <a:lnSpc>
              <a:spcPct val="90000"/>
            </a:lnSpc>
            <a:spcBef>
              <a:spcPct val="0"/>
            </a:spcBef>
            <a:spcAft>
              <a:spcPct val="35000"/>
            </a:spcAft>
            <a:buNone/>
          </a:pPr>
          <a:r>
            <a:rPr lang="en-US" sz="2000" kern="1200"/>
            <a:t>2-Decreased renal perfusion→ </a:t>
          </a:r>
          <a:r>
            <a:rPr lang="en-US" sz="1800" kern="1200"/>
            <a:t>Activation of RAA system</a:t>
          </a:r>
          <a:r>
            <a:rPr lang="en-US" sz="1800" kern="1200">
              <a:sym typeface="Wingdings"/>
            </a:rPr>
            <a:t> </a:t>
          </a:r>
          <a:r>
            <a:rPr lang="en-US" sz="1800" kern="1200"/>
            <a:t>renin is released by JG cells → renin cleaves angiotensinogen to Ang I → ACE in lung converts Ang I to Ang II → Ang II causes  </a:t>
          </a:r>
          <a:endParaRPr lang="en-US" sz="1800" kern="1200" dirty="0"/>
        </a:p>
      </dsp:txBody>
      <dsp:txXfrm>
        <a:off x="117557" y="1522575"/>
        <a:ext cx="3576267" cy="2173044"/>
      </dsp:txXfrm>
    </dsp:sp>
    <dsp:sp modelId="{EF02395D-FB6E-4890-9712-E542E964AA55}">
      <dsp:nvSpPr>
        <dsp:cNvPr id="0" name=""/>
        <dsp:cNvSpPr/>
      </dsp:nvSpPr>
      <dsp:spPr>
        <a:xfrm rot="5400000">
          <a:off x="6916005" y="873540"/>
          <a:ext cx="580616" cy="6782412"/>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just" defTabSz="755650">
            <a:lnSpc>
              <a:spcPct val="90000"/>
            </a:lnSpc>
            <a:spcBef>
              <a:spcPct val="0"/>
            </a:spcBef>
            <a:spcAft>
              <a:spcPct val="15000"/>
            </a:spcAft>
            <a:buChar char="•"/>
          </a:pPr>
          <a:r>
            <a:rPr lang="en-US" sz="1700" kern="1200" dirty="0"/>
            <a:t>posterior pituitary releases ADH (vasopressin) → increased H2O reabsorption</a:t>
          </a:r>
        </a:p>
      </dsp:txBody>
      <dsp:txXfrm rot="-5400000">
        <a:off x="3815108" y="4002781"/>
        <a:ext cx="6754069" cy="523930"/>
      </dsp:txXfrm>
    </dsp:sp>
    <dsp:sp modelId="{EF070495-84C7-443F-AE33-7DB2A2894BA2}">
      <dsp:nvSpPr>
        <dsp:cNvPr id="0" name=""/>
        <dsp:cNvSpPr/>
      </dsp:nvSpPr>
      <dsp:spPr>
        <a:xfrm>
          <a:off x="0" y="3922417"/>
          <a:ext cx="3815107" cy="68465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just" defTabSz="800100">
            <a:lnSpc>
              <a:spcPct val="90000"/>
            </a:lnSpc>
            <a:spcBef>
              <a:spcPct val="0"/>
            </a:spcBef>
            <a:spcAft>
              <a:spcPct val="35000"/>
            </a:spcAft>
            <a:buNone/>
          </a:pPr>
          <a:r>
            <a:rPr lang="en-US" sz="1800" kern="1200"/>
            <a:t>3-Decreased effective circulating blood volume </a:t>
          </a:r>
          <a:endParaRPr lang="en-US" sz="1800" kern="1200" dirty="0"/>
        </a:p>
      </dsp:txBody>
      <dsp:txXfrm>
        <a:off x="33422" y="3955839"/>
        <a:ext cx="3748263" cy="6178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FC6F6-5FF2-4CC4-93D7-894DE99C567E}">
      <dsp:nvSpPr>
        <dsp:cNvPr id="0" name=""/>
        <dsp:cNvSpPr/>
      </dsp:nvSpPr>
      <dsp:spPr>
        <a:xfrm>
          <a:off x="0" y="443907"/>
          <a:ext cx="8959485" cy="7308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56A3B0-EB79-4A0B-AE37-E3237A3C5286}">
      <dsp:nvSpPr>
        <dsp:cNvPr id="0" name=""/>
        <dsp:cNvSpPr/>
      </dsp:nvSpPr>
      <dsp:spPr>
        <a:xfrm>
          <a:off x="447974" y="15867"/>
          <a:ext cx="6271639" cy="8560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053" tIns="0" rIns="237053" bIns="0" numCol="1" spcCol="1270" anchor="ctr" anchorCtr="0">
          <a:noAutofit/>
        </a:bodyPr>
        <a:lstStyle/>
        <a:p>
          <a:pPr marL="0" lvl="0" indent="0" algn="l" defTabSz="1066800">
            <a:lnSpc>
              <a:spcPct val="90000"/>
            </a:lnSpc>
            <a:spcBef>
              <a:spcPct val="0"/>
            </a:spcBef>
            <a:spcAft>
              <a:spcPct val="35000"/>
            </a:spcAft>
            <a:buNone/>
          </a:pPr>
          <a:r>
            <a:rPr lang="en-US" sz="2400" kern="1200" dirty="0"/>
            <a:t>1-Increased afterload: the failing heart has to work against.</a:t>
          </a:r>
        </a:p>
      </dsp:txBody>
      <dsp:txXfrm>
        <a:off x="489764" y="57657"/>
        <a:ext cx="6188059" cy="772500"/>
      </dsp:txXfrm>
    </dsp:sp>
    <dsp:sp modelId="{5E5844A9-AB52-4C54-ACDC-D0B0EFD6A9EB}">
      <dsp:nvSpPr>
        <dsp:cNvPr id="0" name=""/>
        <dsp:cNvSpPr/>
      </dsp:nvSpPr>
      <dsp:spPr>
        <a:xfrm>
          <a:off x="0" y="1759347"/>
          <a:ext cx="8959485" cy="730800"/>
        </a:xfrm>
        <a:prstGeom prst="rect">
          <a:avLst/>
        </a:prstGeom>
        <a:solidFill>
          <a:schemeClr val="lt1">
            <a:alpha val="90000"/>
            <a:hueOff val="0"/>
            <a:satOff val="0"/>
            <a:lumOff val="0"/>
            <a:alphaOff val="0"/>
          </a:schemeClr>
        </a:solidFill>
        <a:ln w="19050" cap="flat" cmpd="sng" algn="ctr">
          <a:solidFill>
            <a:schemeClr val="accent2">
              <a:hueOff val="-4271745"/>
              <a:satOff val="12481"/>
              <a:lumOff val="-2353"/>
              <a:alphaOff val="0"/>
            </a:schemeClr>
          </a:solidFill>
          <a:prstDash val="solid"/>
        </a:ln>
        <a:effectLst/>
      </dsp:spPr>
      <dsp:style>
        <a:lnRef idx="2">
          <a:scrgbClr r="0" g="0" b="0"/>
        </a:lnRef>
        <a:fillRef idx="1">
          <a:scrgbClr r="0" g="0" b="0"/>
        </a:fillRef>
        <a:effectRef idx="0">
          <a:scrgbClr r="0" g="0" b="0"/>
        </a:effectRef>
        <a:fontRef idx="minor"/>
      </dsp:style>
    </dsp:sp>
    <dsp:sp modelId="{6A43859C-81D4-4DC9-B6AE-41AD8C95776F}">
      <dsp:nvSpPr>
        <dsp:cNvPr id="0" name=""/>
        <dsp:cNvSpPr/>
      </dsp:nvSpPr>
      <dsp:spPr>
        <a:xfrm>
          <a:off x="447974" y="1331307"/>
          <a:ext cx="6271639" cy="856080"/>
        </a:xfrm>
        <a:prstGeom prst="roundRect">
          <a:avLst/>
        </a:prstGeom>
        <a:solidFill>
          <a:schemeClr val="accent2">
            <a:hueOff val="-4271745"/>
            <a:satOff val="12481"/>
            <a:lumOff val="-235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053" tIns="0" rIns="237053" bIns="0" numCol="1" spcCol="1270" anchor="ctr" anchorCtr="0">
          <a:noAutofit/>
        </a:bodyPr>
        <a:lstStyle/>
        <a:p>
          <a:pPr marL="0" lvl="0" indent="0" algn="l" defTabSz="1066800">
            <a:lnSpc>
              <a:spcPct val="90000"/>
            </a:lnSpc>
            <a:spcBef>
              <a:spcPct val="0"/>
            </a:spcBef>
            <a:spcAft>
              <a:spcPct val="35000"/>
            </a:spcAft>
            <a:buNone/>
          </a:pPr>
          <a:r>
            <a:rPr lang="en-US" sz="2400" kern="1200" dirty="0"/>
            <a:t>2-Increased preload: that failing heart has to pump out. </a:t>
          </a:r>
        </a:p>
      </dsp:txBody>
      <dsp:txXfrm>
        <a:off x="489764" y="1373097"/>
        <a:ext cx="6188059" cy="772500"/>
      </dsp:txXfrm>
    </dsp:sp>
    <dsp:sp modelId="{83803C8C-11A3-4D60-B96E-FCD61B0D082C}">
      <dsp:nvSpPr>
        <dsp:cNvPr id="0" name=""/>
        <dsp:cNvSpPr/>
      </dsp:nvSpPr>
      <dsp:spPr>
        <a:xfrm>
          <a:off x="0" y="3270298"/>
          <a:ext cx="8959485" cy="730800"/>
        </a:xfrm>
        <a:prstGeom prst="rect">
          <a:avLst/>
        </a:prstGeom>
        <a:solidFill>
          <a:schemeClr val="lt1">
            <a:alpha val="90000"/>
            <a:hueOff val="0"/>
            <a:satOff val="0"/>
            <a:lumOff val="0"/>
            <a:alphaOff val="0"/>
          </a:schemeClr>
        </a:solidFill>
        <a:ln w="19050" cap="flat" cmpd="sng" algn="ctr">
          <a:solidFill>
            <a:schemeClr val="accent2">
              <a:hueOff val="-8543491"/>
              <a:satOff val="24962"/>
              <a:lumOff val="-4706"/>
              <a:alphaOff val="0"/>
            </a:schemeClr>
          </a:solidFill>
          <a:prstDash val="solid"/>
        </a:ln>
        <a:effectLst/>
      </dsp:spPr>
      <dsp:style>
        <a:lnRef idx="2">
          <a:scrgbClr r="0" g="0" b="0"/>
        </a:lnRef>
        <a:fillRef idx="1">
          <a:scrgbClr r="0" g="0" b="0"/>
        </a:fillRef>
        <a:effectRef idx="0">
          <a:scrgbClr r="0" g="0" b="0"/>
        </a:effectRef>
        <a:fontRef idx="minor"/>
      </dsp:style>
    </dsp:sp>
    <dsp:sp modelId="{0B3FF79F-15EC-4E16-8A69-4B6B91B3E771}">
      <dsp:nvSpPr>
        <dsp:cNvPr id="0" name=""/>
        <dsp:cNvSpPr/>
      </dsp:nvSpPr>
      <dsp:spPr>
        <a:xfrm>
          <a:off x="447974" y="2646747"/>
          <a:ext cx="6271639" cy="1051591"/>
        </a:xfrm>
        <a:prstGeom prst="roundRect">
          <a:avLst/>
        </a:prstGeom>
        <a:solidFill>
          <a:schemeClr val="accent2">
            <a:hueOff val="-8543491"/>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053" tIns="0" rIns="237053" bIns="0" numCol="1" spcCol="1270" anchor="ctr" anchorCtr="0">
          <a:noAutofit/>
        </a:bodyPr>
        <a:lstStyle/>
        <a:p>
          <a:pPr marL="0" lvl="0" indent="0" algn="l" defTabSz="1066800">
            <a:lnSpc>
              <a:spcPct val="90000"/>
            </a:lnSpc>
            <a:spcBef>
              <a:spcPct val="0"/>
            </a:spcBef>
            <a:spcAft>
              <a:spcPct val="35000"/>
            </a:spcAft>
            <a:buNone/>
          </a:pPr>
          <a:r>
            <a:rPr lang="en-US" sz="2400" kern="1200" dirty="0"/>
            <a:t>3-Retention of salt and water:  greater blood volume → peripheral and pulmonary edema</a:t>
          </a:r>
          <a:r>
            <a:rPr lang="en-US" sz="2000" kern="1200" dirty="0"/>
            <a:t>.</a:t>
          </a:r>
        </a:p>
      </dsp:txBody>
      <dsp:txXfrm>
        <a:off x="499308" y="2698081"/>
        <a:ext cx="6168971" cy="9489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09F46-C504-E447-9699-BAF1FF6004E7}">
      <dsp:nvSpPr>
        <dsp:cNvPr id="0" name=""/>
        <dsp:cNvSpPr/>
      </dsp:nvSpPr>
      <dsp:spPr>
        <a:xfrm rot="5400000">
          <a:off x="7079103" y="-3032634"/>
          <a:ext cx="760914" cy="7020763"/>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down regulation of the myocardial adrenergic receptors → ↓ the myocardial adrenergic receptors density and sensitivity to catechol amines. Consequently, the ionotropic and chronotropic responses of the heart cannot be elevated in parallel to increased body requirements</a:t>
          </a:r>
        </a:p>
      </dsp:txBody>
      <dsp:txXfrm rot="-5400000">
        <a:off x="3949179" y="134435"/>
        <a:ext cx="6983618" cy="686624"/>
      </dsp:txXfrm>
    </dsp:sp>
    <dsp:sp modelId="{CD8CDED1-BB83-E943-89CF-58DA307D590A}">
      <dsp:nvSpPr>
        <dsp:cNvPr id="0" name=""/>
        <dsp:cNvSpPr/>
      </dsp:nvSpPr>
      <dsp:spPr>
        <a:xfrm>
          <a:off x="0" y="2175"/>
          <a:ext cx="3949179" cy="951143"/>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1-Prolonged sympathetic activation to the heart</a:t>
          </a:r>
        </a:p>
      </dsp:txBody>
      <dsp:txXfrm>
        <a:off x="46431" y="48606"/>
        <a:ext cx="3856317" cy="858281"/>
      </dsp:txXfrm>
    </dsp:sp>
    <dsp:sp modelId="{D5606DAD-9CD1-764A-BB9C-78B6EA3721A0}">
      <dsp:nvSpPr>
        <dsp:cNvPr id="0" name=""/>
        <dsp:cNvSpPr/>
      </dsp:nvSpPr>
      <dsp:spPr>
        <a:xfrm rot="5400000">
          <a:off x="7079103" y="-2033934"/>
          <a:ext cx="760914" cy="7020763"/>
        </a:xfrm>
        <a:prstGeom prst="round2SameRect">
          <a:avLst/>
        </a:prstGeom>
        <a:solidFill>
          <a:schemeClr val="accent2">
            <a:tint val="40000"/>
            <a:alpha val="90000"/>
            <a:hueOff val="-2859478"/>
            <a:satOff val="7212"/>
            <a:lumOff val="-256"/>
            <a:alphaOff val="0"/>
          </a:schemeClr>
        </a:solidFill>
        <a:ln w="19050" cap="flat" cmpd="sng" algn="ctr">
          <a:solidFill>
            <a:schemeClr val="accent2">
              <a:tint val="40000"/>
              <a:alpha val="90000"/>
              <a:hueOff val="-2859478"/>
              <a:satOff val="7212"/>
              <a:lumOff val="-2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85725" rIns="171450" bIns="857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This increases resistance, thus the cardiac afterload.</a:t>
          </a:r>
        </a:p>
      </dsp:txBody>
      <dsp:txXfrm rot="-5400000">
        <a:off x="3949179" y="1133135"/>
        <a:ext cx="6983618" cy="686624"/>
      </dsp:txXfrm>
    </dsp:sp>
    <dsp:sp modelId="{22C9695E-1DB5-204E-9EC8-1D4CEBAB37D7}">
      <dsp:nvSpPr>
        <dsp:cNvPr id="0" name=""/>
        <dsp:cNvSpPr/>
      </dsp:nvSpPr>
      <dsp:spPr>
        <a:xfrm>
          <a:off x="0" y="1000875"/>
          <a:ext cx="3949179" cy="951143"/>
        </a:xfrm>
        <a:prstGeom prst="roundRect">
          <a:avLst/>
        </a:prstGeom>
        <a:solidFill>
          <a:schemeClr val="accent2">
            <a:hueOff val="-2135873"/>
            <a:satOff val="6241"/>
            <a:lumOff val="-117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2-Vasoconstriction of the arterioles </a:t>
          </a:r>
          <a:r>
            <a:rPr lang="en-US" altLang="en-US" sz="1900" b="0" i="0" kern="1200" dirty="0">
              <a:solidFill>
                <a:srgbClr val="FF0000"/>
              </a:solidFill>
              <a:latin typeface="Calibri" panose="020F0502020204030204" pitchFamily="34" charset="0"/>
            </a:rPr>
            <a:t>(under enhanced sympathetic activity)</a:t>
          </a:r>
          <a:endParaRPr lang="en-US" sz="1900" b="0" kern="1200" dirty="0">
            <a:solidFill>
              <a:srgbClr val="FF0000"/>
            </a:solidFill>
          </a:endParaRPr>
        </a:p>
      </dsp:txBody>
      <dsp:txXfrm>
        <a:off x="46431" y="1047306"/>
        <a:ext cx="3856317" cy="858281"/>
      </dsp:txXfrm>
    </dsp:sp>
    <dsp:sp modelId="{FB3C896B-5E81-F34E-BF92-487974648161}">
      <dsp:nvSpPr>
        <dsp:cNvPr id="0" name=""/>
        <dsp:cNvSpPr/>
      </dsp:nvSpPr>
      <dsp:spPr>
        <a:xfrm rot="5400000">
          <a:off x="7079103" y="-1035233"/>
          <a:ext cx="760914" cy="7020763"/>
        </a:xfrm>
        <a:prstGeom prst="round2SameRect">
          <a:avLst/>
        </a:prstGeom>
        <a:solidFill>
          <a:schemeClr val="accent2">
            <a:tint val="40000"/>
            <a:alpha val="90000"/>
            <a:hueOff val="-5718955"/>
            <a:satOff val="14424"/>
            <a:lumOff val="-511"/>
            <a:alphaOff val="0"/>
          </a:schemeClr>
        </a:solidFill>
        <a:ln w="19050" cap="flat" cmpd="sng" algn="ctr">
          <a:solidFill>
            <a:schemeClr val="accent2">
              <a:tint val="40000"/>
              <a:alpha val="90000"/>
              <a:hueOff val="-5718955"/>
              <a:satOff val="14424"/>
              <a:lumOff val="-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imbalance between the O2 supply and need → deterioration of the ability to generate force.</a:t>
          </a:r>
        </a:p>
      </dsp:txBody>
      <dsp:txXfrm rot="-5400000">
        <a:off x="3949179" y="2131836"/>
        <a:ext cx="6983618" cy="686624"/>
      </dsp:txXfrm>
    </dsp:sp>
    <dsp:sp modelId="{151811E0-BD1C-ED47-A9DB-BC09A69E1F2D}">
      <dsp:nvSpPr>
        <dsp:cNvPr id="0" name=""/>
        <dsp:cNvSpPr/>
      </dsp:nvSpPr>
      <dsp:spPr>
        <a:xfrm>
          <a:off x="0" y="1999576"/>
          <a:ext cx="3949179" cy="951143"/>
        </a:xfrm>
        <a:prstGeom prst="roundRect">
          <a:avLst/>
        </a:prstGeom>
        <a:solidFill>
          <a:schemeClr val="accent2">
            <a:hueOff val="-4271745"/>
            <a:satOff val="12481"/>
            <a:lumOff val="-235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3-Hypertrophied heart</a:t>
          </a:r>
        </a:p>
      </dsp:txBody>
      <dsp:txXfrm>
        <a:off x="46431" y="2046007"/>
        <a:ext cx="3856317" cy="858281"/>
      </dsp:txXfrm>
    </dsp:sp>
    <dsp:sp modelId="{12C34A0C-780F-4744-88C4-07C87CFE58AD}">
      <dsp:nvSpPr>
        <dsp:cNvPr id="0" name=""/>
        <dsp:cNvSpPr/>
      </dsp:nvSpPr>
      <dsp:spPr>
        <a:xfrm>
          <a:off x="0" y="2998276"/>
          <a:ext cx="3949179" cy="951143"/>
        </a:xfrm>
        <a:prstGeom prst="roundRect">
          <a:avLst/>
        </a:prstGeom>
        <a:solidFill>
          <a:schemeClr val="accent2">
            <a:hueOff val="-6407618"/>
            <a:satOff val="18722"/>
            <a:lumOff val="-352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altLang="en-US" sz="1900" b="0" i="0" kern="1200" dirty="0">
              <a:latin typeface="+mn-lt"/>
            </a:rPr>
            <a:t>4-Excessive salt and water retention</a:t>
          </a:r>
          <a:endParaRPr lang="en-US" sz="1900" b="0" kern="1200" dirty="0">
            <a:latin typeface="+mn-lt"/>
          </a:endParaRPr>
        </a:p>
      </dsp:txBody>
      <dsp:txXfrm>
        <a:off x="46431" y="3044707"/>
        <a:ext cx="3856317" cy="858281"/>
      </dsp:txXfrm>
    </dsp:sp>
    <dsp:sp modelId="{4D2E315E-8FC2-4F40-8FA1-A656DF9BFA3D}">
      <dsp:nvSpPr>
        <dsp:cNvPr id="0" name=""/>
        <dsp:cNvSpPr/>
      </dsp:nvSpPr>
      <dsp:spPr>
        <a:xfrm rot="5400000">
          <a:off x="7079103" y="962167"/>
          <a:ext cx="760914" cy="7020763"/>
        </a:xfrm>
        <a:prstGeom prst="round2SameRect">
          <a:avLst/>
        </a:prstGeom>
        <a:solidFill>
          <a:schemeClr val="accent2">
            <a:tint val="40000"/>
            <a:alpha val="90000"/>
            <a:hueOff val="-8578433"/>
            <a:satOff val="21636"/>
            <a:lumOff val="-767"/>
            <a:alphaOff val="0"/>
          </a:schemeClr>
        </a:solidFill>
        <a:ln w="19050" cap="flat" cmpd="sng" algn="ctr">
          <a:solidFill>
            <a:schemeClr val="accent2">
              <a:tint val="40000"/>
              <a:alpha val="90000"/>
              <a:hueOff val="-8578433"/>
              <a:satOff val="21636"/>
              <a:lumOff val="-7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Has to consume more energy and generate more wall tension to develop the required ejection pressure (Laplace law)</a:t>
          </a:r>
        </a:p>
      </dsp:txBody>
      <dsp:txXfrm rot="-5400000">
        <a:off x="3949179" y="4129237"/>
        <a:ext cx="6983618" cy="686624"/>
      </dsp:txXfrm>
    </dsp:sp>
    <dsp:sp modelId="{069DEA74-6C11-6241-9956-9A0296E098B5}">
      <dsp:nvSpPr>
        <dsp:cNvPr id="0" name=""/>
        <dsp:cNvSpPr/>
      </dsp:nvSpPr>
      <dsp:spPr>
        <a:xfrm>
          <a:off x="0" y="3996977"/>
          <a:ext cx="3949179" cy="951143"/>
        </a:xfrm>
        <a:prstGeom prst="roundRect">
          <a:avLst/>
        </a:prstGeom>
        <a:solidFill>
          <a:schemeClr val="accent2">
            <a:hueOff val="-8543491"/>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5-Over-distended ventricle</a:t>
          </a:r>
        </a:p>
      </dsp:txBody>
      <dsp:txXfrm>
        <a:off x="46431" y="4043408"/>
        <a:ext cx="3856317" cy="8582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4/5/2017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9670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11</a:t>
            </a:fld>
            <a:endParaRPr lang="en-US" dirty="0"/>
          </a:p>
        </p:txBody>
      </p:sp>
    </p:spTree>
    <p:extLst>
      <p:ext uri="{BB962C8B-B14F-4D97-AF65-F5344CB8AC3E}">
        <p14:creationId xmlns:p14="http://schemas.microsoft.com/office/powerpoint/2010/main" val="222832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14</a:t>
            </a:fld>
            <a:endParaRPr lang="en-US" dirty="0"/>
          </a:p>
        </p:txBody>
      </p:sp>
    </p:spTree>
    <p:extLst>
      <p:ext uri="{BB962C8B-B14F-4D97-AF65-F5344CB8AC3E}">
        <p14:creationId xmlns:p14="http://schemas.microsoft.com/office/powerpoint/2010/main" val="884346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830636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0913F949-505C-49A5-A9BA-5C8AA7EAB769}" type="datetime1">
              <a:rPr lang="en-US" smtClean="0"/>
              <a:t>4/5/2017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2C0C720-DC12-44AE-9243-6BBE6FDA51AF}" type="datetime1">
              <a:rPr lang="en-US" smtClean="0"/>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B3B9B7-EBEF-46FE-9107-5EDE3947D553}" type="datetime1">
              <a:rPr lang="en-US" smtClean="0"/>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F9D199A-4B87-4D69-A7AD-2135E617C58D}" type="datetime1">
              <a:rPr lang="en-US" smtClean="0"/>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13BCAABC-0083-4558-BD3E-E213F47F580C}" type="datetime1">
              <a:rPr lang="en-US" smtClean="0"/>
              <a:t>4/5/2017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5E99BD8-F43F-4F4A-9712-C32578EEC8F8}" type="datetime1">
              <a:rPr lang="en-US" smtClean="0"/>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BCBBD9B-FB65-4512-B226-A267B89893CD}" type="datetime1">
              <a:rPr lang="en-US" smtClean="0"/>
              <a:t>4/5/2017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D48513D-2C2F-481B-B49D-4ED5F0B98A06}" type="datetime1">
              <a:rPr lang="en-US" smtClean="0"/>
              <a:t>4/5/2017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C0A81-C7E1-4C84-AA25-9616F335CBC3}" type="datetime1">
              <a:rPr lang="en-US" smtClean="0"/>
              <a:t>4/5/2017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11FFE9B-C467-4500-911F-EB066E6458F3}" type="datetime1">
              <a:rPr lang="en-US" smtClean="0"/>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F8A292B-EAD1-4F54-95E3-BE47A2A44626}" type="datetime1">
              <a:rPr lang="en-US" smtClean="0"/>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F8F8016E-CF0A-4A5A-B6EA-F667F63DFDEA}" type="datetime1">
              <a:rPr lang="en-US" smtClean="0"/>
              <a:t>4/5/2017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5.jpe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hyperlink" Target="https://www.youtube.com/watch?v=ypYI_lmLD7g&amp;t=733s" TargetMode="Externa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ncbi.nlm.nih.gov/pmc/articles/PMC1128747/figure/FN0x94e77c8.0x9c6bf18/" TargetMode="Externa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hyperlink" Target="http://www.ncbi.nlm.nih.gov/core/lw/2.0/html/tileshop_pmc/tileshop_pmc_inline.html?title=An%20external%20file%20that%20holds%20a%20picture,%20illustration,%20etc.%0aObject%20name%20is%20heart03.f3.jpg%20%5bObject%20name%20is%20heart03.f3.jpg%5d&amp;p=PMC3&amp;id=1128747_heart03.f3.jp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ncbi.nlm.nih.gov/core/lw/2.0/html/tileshop_pmc/tileshop_pmc_inline.html?title=An%20external%20file%20that%20holds%20a%20picture,%20illustration,%20etc.%0aObject%20name%20is%20heart03.f2.jpg%20%5bObject%20name%20is%20heart03.f2.jpg%5d&amp;p=PMC3&amp;id=1128747_heart03.f2.jpg"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9.png"/><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CYr4n5KJ-yw&amp;feature=youtu.be" TargetMode="External"/><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hyperlink" Target="https://www.youtube.com/watch?v=pLba3OzsfDU"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onlineexambuilder.com/stroke-volume/exam-140345" TargetMode="External"/><Relationship Id="rId2" Type="http://schemas.openxmlformats.org/officeDocument/2006/relationships/hyperlink" Target="https://docs.google.com/document/d/1LoawAdvXBg92MWvPPuFp3LEG0jDWJYd6_cMBV_9aNww/edit"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Physiology436@gmail.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5SO58NndlPI" TargetMode="External"/><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7208" y="1916835"/>
            <a:ext cx="7770376" cy="1470025"/>
          </a:xfrm>
        </p:spPr>
        <p:txBody>
          <a:bodyPr>
            <a:noAutofit/>
          </a:bodyPr>
          <a:lstStyle/>
          <a:p>
            <a:pPr algn="ctr"/>
            <a:r>
              <a:rPr lang="en-US" sz="4000" b="1" dirty="0">
                <a:solidFill>
                  <a:schemeClr val="accent2">
                    <a:lumMod val="75000"/>
                  </a:schemeClr>
                </a:solidFill>
                <a:latin typeface="Arial Black" panose="020B0A04020102020204" pitchFamily="34" charset="0"/>
              </a:rPr>
              <a:t>Stroke Volume and Heart Failure</a:t>
            </a:r>
            <a:endParaRPr lang="en-US" sz="2400" b="1" dirty="0">
              <a:solidFill>
                <a:schemeClr val="accent2">
                  <a:lumMod val="75000"/>
                </a:schemeClr>
              </a:solidFill>
              <a:latin typeface="Arial Black" panose="020B0A04020102020204" pitchFamily="34" charset="0"/>
            </a:endParaRPr>
          </a:p>
        </p:txBody>
      </p:sp>
      <p:sp>
        <p:nvSpPr>
          <p:cNvPr id="3" name="Subtitle 2"/>
          <p:cNvSpPr>
            <a:spLocks noGrp="1"/>
          </p:cNvSpPr>
          <p:nvPr>
            <p:ph type="subTitle" idx="1"/>
          </p:nvPr>
        </p:nvSpPr>
        <p:spPr>
          <a:xfrm>
            <a:off x="2680335" y="5183474"/>
            <a:ext cx="7481067" cy="720080"/>
          </a:xfrm>
        </p:spPr>
        <p:txBody>
          <a:bodyPr>
            <a:normAutofit/>
          </a:bodyPr>
          <a:lstStyle/>
          <a:p>
            <a:pPr algn="ctr"/>
            <a:r>
              <a:rPr lang="en-GB" sz="1800" b="1" dirty="0">
                <a:solidFill>
                  <a:schemeClr val="accent1">
                    <a:lumMod val="75000"/>
                  </a:schemeClr>
                </a:solidFill>
              </a:rPr>
              <a:t>Physiology Team 436 – Cardiovascular Block Lecture 9</a:t>
            </a:r>
          </a:p>
        </p:txBody>
      </p:sp>
      <p:cxnSp>
        <p:nvCxnSpPr>
          <p:cNvPr id="6" name="Straight Connector 5"/>
          <p:cNvCxnSpPr/>
          <p:nvPr/>
        </p:nvCxnSpPr>
        <p:spPr>
          <a:xfrm>
            <a:off x="2710919" y="3212976"/>
            <a:ext cx="6982957"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31" y="364439"/>
            <a:ext cx="1655753" cy="16561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03624" y="3645024"/>
            <a:ext cx="6479032" cy="1292662"/>
          </a:xfrm>
          <a:prstGeom prst="rect">
            <a:avLst/>
          </a:prstGeom>
          <a:noFill/>
        </p:spPr>
        <p:txBody>
          <a:bodyPr wrap="square" rtlCol="0">
            <a:spAutoFit/>
          </a:bodyPr>
          <a:lstStyle/>
          <a:p>
            <a:pPr defTabSz="914363"/>
            <a:r>
              <a:rPr lang="en-US" sz="1300" dirty="0"/>
              <a:t>Black/</a:t>
            </a:r>
            <a:r>
              <a:rPr lang="en-US" sz="1300" dirty="0">
                <a:solidFill>
                  <a:schemeClr val="accent2">
                    <a:lumMod val="75000"/>
                  </a:schemeClr>
                </a:solidFill>
              </a:rPr>
              <a:t>Blue</a:t>
            </a:r>
            <a:r>
              <a:rPr lang="en-US" sz="1300" dirty="0"/>
              <a:t>: text.</a:t>
            </a:r>
            <a:endParaRPr lang="en-US" sz="1300" dirty="0">
              <a:solidFill>
                <a:srgbClr val="FF0000"/>
              </a:solidFill>
            </a:endParaRPr>
          </a:p>
          <a:p>
            <a:pPr defTabSz="914363"/>
            <a:r>
              <a:rPr lang="en-US" sz="1300" dirty="0">
                <a:solidFill>
                  <a:srgbClr val="FF0000"/>
                </a:solidFill>
              </a:rPr>
              <a:t>Red: very important.</a:t>
            </a:r>
          </a:p>
          <a:p>
            <a:pPr defTabSz="914363"/>
            <a:r>
              <a:rPr lang="en-US" sz="1300" dirty="0">
                <a:solidFill>
                  <a:srgbClr val="DDE9EC">
                    <a:lumMod val="50000"/>
                  </a:srgbClr>
                </a:solidFill>
              </a:rPr>
              <a:t>Green:  Doctor’s notes.</a:t>
            </a:r>
          </a:p>
          <a:p>
            <a:pPr defTabSz="914363"/>
            <a:r>
              <a:rPr lang="en-US" sz="1300" dirty="0">
                <a:solidFill>
                  <a:srgbClr val="C76B9B"/>
                </a:solidFill>
              </a:rPr>
              <a:t>Pink:  formulas. </a:t>
            </a:r>
            <a:endParaRPr lang="en-US" sz="1300" dirty="0">
              <a:solidFill>
                <a:srgbClr val="DDE9EC">
                  <a:lumMod val="50000"/>
                </a:srgbClr>
              </a:solidFill>
            </a:endParaRPr>
          </a:p>
          <a:p>
            <a:pPr defTabSz="914363"/>
            <a:r>
              <a:rPr lang="en-US" sz="1300" dirty="0">
                <a:solidFill>
                  <a:srgbClr val="FADA7A">
                    <a:lumMod val="75000"/>
                  </a:srgbClr>
                </a:solidFill>
              </a:rPr>
              <a:t>Yellow: numbers.</a:t>
            </a:r>
          </a:p>
          <a:p>
            <a:pPr defTabSz="914363"/>
            <a:r>
              <a:rPr lang="en-US" sz="1300" dirty="0">
                <a:solidFill>
                  <a:prstClr val="white">
                    <a:lumMod val="65000"/>
                  </a:prstClr>
                </a:solidFill>
              </a:rPr>
              <a:t>Gray: notes and explanation.</a:t>
            </a:r>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9915954" y="364440"/>
            <a:ext cx="1795082" cy="1099403"/>
          </a:xfrm>
          <a:prstGeom prst="rect">
            <a:avLst/>
          </a:prstGeom>
        </p:spPr>
      </p:pic>
      <p:sp>
        <p:nvSpPr>
          <p:cNvPr id="4" name="TextBox 3"/>
          <p:cNvSpPr txBox="1"/>
          <p:nvPr/>
        </p:nvSpPr>
        <p:spPr>
          <a:xfrm>
            <a:off x="9117961" y="6137850"/>
            <a:ext cx="4247366" cy="400110"/>
          </a:xfrm>
          <a:prstGeom prst="rect">
            <a:avLst/>
          </a:prstGeom>
          <a:noFill/>
        </p:spPr>
        <p:txBody>
          <a:bodyPr wrap="square" rtlCol="0">
            <a:spAutoFit/>
          </a:bodyPr>
          <a:lstStyle/>
          <a:p>
            <a:pPr defTabSz="914363"/>
            <a:r>
              <a:rPr lang="en-US" sz="1000" dirty="0">
                <a:solidFill>
                  <a:prstClr val="white">
                    <a:lumMod val="65000"/>
                  </a:prstClr>
                </a:solidFill>
              </a:rPr>
              <a:t>Lecture:  If work is intended for initial studying.</a:t>
            </a:r>
          </a:p>
          <a:p>
            <a:pPr defTabSz="914363"/>
            <a:r>
              <a:rPr lang="en-US" sz="1000" dirty="0">
                <a:solidFill>
                  <a:prstClr val="white">
                    <a:lumMod val="65000"/>
                  </a:prstClr>
                </a:solidFill>
              </a:rPr>
              <a:t>Review:  If work is intended for revision. </a:t>
            </a:r>
          </a:p>
        </p:txBody>
      </p:sp>
      <p:sp>
        <p:nvSpPr>
          <p:cNvPr id="11" name="Slide Number Placeholder 10"/>
          <p:cNvSpPr>
            <a:spLocks noGrp="1"/>
          </p:cNvSpPr>
          <p:nvPr>
            <p:ph type="sldNum" sz="quarter" idx="12"/>
          </p:nvPr>
        </p:nvSpPr>
        <p:spPr/>
        <p:txBody>
          <a:bodyPr/>
          <a:lstStyle/>
          <a:p>
            <a:fld id="{4929A69E-7D8F-4515-9605-0315ABD4F316}" type="slidenum">
              <a:rPr lang="en-US" smtClean="0">
                <a:solidFill>
                  <a:srgbClr val="464653"/>
                </a:solidFill>
              </a:rPr>
              <a:pPr/>
              <a:t>1</a:t>
            </a:fld>
            <a:endParaRPr lang="en-US" dirty="0">
              <a:solidFill>
                <a:srgbClr val="464653"/>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231" y="1915369"/>
            <a:ext cx="1681275" cy="1341312"/>
          </a:xfrm>
          <a:prstGeom prst="rect">
            <a:avLst/>
          </a:prstGeom>
        </p:spPr>
      </p:pic>
      <p:grpSp>
        <p:nvGrpSpPr>
          <p:cNvPr id="16" name="Group 15"/>
          <p:cNvGrpSpPr/>
          <p:nvPr/>
        </p:nvGrpSpPr>
        <p:grpSpPr>
          <a:xfrm>
            <a:off x="10037201" y="1725032"/>
            <a:ext cx="1673835" cy="1531649"/>
            <a:chOff x="8957081" y="3180340"/>
            <a:chExt cx="1673835" cy="1531649"/>
          </a:xfrm>
        </p:grpSpPr>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r="4229" b="13595"/>
            <a:stretch/>
          </p:blipFill>
          <p:spPr>
            <a:xfrm>
              <a:off x="8957081" y="3180340"/>
              <a:ext cx="1621225" cy="1504216"/>
            </a:xfrm>
            <a:prstGeom prst="rect">
              <a:avLst/>
            </a:prstGeom>
          </p:spPr>
        </p:pic>
        <p:sp>
          <p:nvSpPr>
            <p:cNvPr id="15" name="Rectangle 14"/>
            <p:cNvSpPr/>
            <p:nvPr/>
          </p:nvSpPr>
          <p:spPr>
            <a:xfrm>
              <a:off x="9117961" y="4666270"/>
              <a:ext cx="151295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274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1804" y="1139748"/>
            <a:ext cx="11113029" cy="502555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US" altLang="x-none" sz="1400" dirty="0">
                <a:solidFill>
                  <a:schemeClr val="accent2">
                    <a:lumMod val="75000"/>
                  </a:schemeClr>
                </a:solidFill>
                <a:ea typeface="Arial" charset="0"/>
                <a:cs typeface="Arial" charset="0"/>
              </a:rPr>
              <a:t>It is: </a:t>
            </a:r>
            <a:r>
              <a:rPr lang="en-US" altLang="x-none" sz="1400" dirty="0">
                <a:solidFill>
                  <a:schemeClr val="tx1"/>
                </a:solidFill>
                <a:ea typeface="Arial" charset="0"/>
                <a:cs typeface="Arial" charset="0"/>
              </a:rPr>
              <a:t>the load on the muscle during contraction.</a:t>
            </a:r>
          </a:p>
          <a:p>
            <a:pPr>
              <a:spcBef>
                <a:spcPct val="0"/>
              </a:spcBef>
            </a:pPr>
            <a:r>
              <a:rPr lang="en-US" altLang="en-US" sz="1400" dirty="0">
                <a:solidFill>
                  <a:schemeClr val="accent2">
                    <a:lumMod val="75000"/>
                  </a:schemeClr>
                </a:solidFill>
                <a:ea typeface="Arial" charset="0"/>
                <a:cs typeface="Arial" charset="0"/>
              </a:rPr>
              <a:t>Represents: </a:t>
            </a:r>
            <a:r>
              <a:rPr lang="en-GB" altLang="x-none" sz="1400" dirty="0">
                <a:solidFill>
                  <a:srgbClr val="FF0000"/>
                </a:solidFill>
              </a:rPr>
              <a:t>tension </a:t>
            </a:r>
            <a:r>
              <a:rPr lang="en-GB" altLang="x-none" sz="1400" dirty="0">
                <a:solidFill>
                  <a:schemeClr val="tx1"/>
                </a:solidFill>
              </a:rPr>
              <a:t>(force)</a:t>
            </a:r>
            <a:r>
              <a:rPr lang="en-GB" altLang="x-none" sz="1400" dirty="0">
                <a:solidFill>
                  <a:schemeClr val="tx1"/>
                </a:solidFill>
                <a:ea typeface="Arial" charset="0"/>
                <a:cs typeface="Arial" charset="0"/>
              </a:rPr>
              <a:t> which must be developed</a:t>
            </a:r>
            <a:r>
              <a:rPr lang="sk-SK" altLang="x-none" sz="1400" dirty="0">
                <a:solidFill>
                  <a:schemeClr val="tx1"/>
                </a:solidFill>
                <a:ea typeface="Arial" charset="0"/>
                <a:cs typeface="Arial" charset="0"/>
              </a:rPr>
              <a:t> </a:t>
            </a:r>
            <a:r>
              <a:rPr lang="en-GB" altLang="x-none" sz="1400" dirty="0">
                <a:solidFill>
                  <a:schemeClr val="tx1"/>
                </a:solidFill>
                <a:ea typeface="Arial" charset="0"/>
                <a:cs typeface="Arial" charset="0"/>
              </a:rPr>
              <a:t>in the walls of ventricles (muscle) during systole to </a:t>
            </a:r>
            <a:r>
              <a:rPr lang="en-GB" altLang="x-none" sz="1400" dirty="0">
                <a:solidFill>
                  <a:srgbClr val="FF0000"/>
                </a:solidFill>
              </a:rPr>
              <a:t>open </a:t>
            </a:r>
            <a:r>
              <a:rPr lang="en-GB" altLang="x-none" sz="1400" dirty="0">
                <a:solidFill>
                  <a:schemeClr val="tx1"/>
                </a:solidFill>
                <a:ea typeface="Arial" charset="0"/>
                <a:cs typeface="Arial" charset="0"/>
              </a:rPr>
              <a:t>the semilunar valve</a:t>
            </a:r>
            <a:r>
              <a:rPr lang="sk-SK" altLang="x-none" sz="1400" dirty="0">
                <a:solidFill>
                  <a:schemeClr val="tx1"/>
                </a:solidFill>
                <a:ea typeface="Arial" charset="0"/>
                <a:cs typeface="Arial" charset="0"/>
              </a:rPr>
              <a:t>s</a:t>
            </a:r>
            <a:r>
              <a:rPr lang="en-GB" altLang="x-none" sz="1400" dirty="0">
                <a:solidFill>
                  <a:schemeClr val="tx1"/>
                </a:solidFill>
                <a:ea typeface="Arial" charset="0"/>
                <a:cs typeface="Arial" charset="0"/>
              </a:rPr>
              <a:t> and eject blood to</a:t>
            </a:r>
            <a:r>
              <a:rPr lang="sk-SK" altLang="x-none" sz="1400" dirty="0">
                <a:solidFill>
                  <a:schemeClr val="tx1"/>
                </a:solidFill>
                <a:ea typeface="Arial" charset="0"/>
                <a:cs typeface="Arial" charset="0"/>
              </a:rPr>
              <a:t> aorta</a:t>
            </a:r>
            <a:r>
              <a:rPr lang="en-US" altLang="x-none" sz="1400" dirty="0">
                <a:solidFill>
                  <a:schemeClr val="tx1"/>
                </a:solidFill>
                <a:ea typeface="Arial" charset="0"/>
                <a:cs typeface="Arial" charset="0"/>
              </a:rPr>
              <a:t> </a:t>
            </a:r>
            <a:r>
              <a:rPr lang="sk-SK" altLang="x-none" sz="1400" dirty="0">
                <a:solidFill>
                  <a:schemeClr val="tx1"/>
                </a:solidFill>
                <a:ea typeface="Arial" charset="0"/>
                <a:cs typeface="Arial" charset="0"/>
              </a:rPr>
              <a:t>/</a:t>
            </a:r>
            <a:r>
              <a:rPr lang="sk-SK" altLang="x-none" sz="1400" dirty="0" err="1">
                <a:solidFill>
                  <a:schemeClr val="tx1"/>
                </a:solidFill>
                <a:ea typeface="Arial" charset="0"/>
                <a:cs typeface="Arial" charset="0"/>
              </a:rPr>
              <a:t>pulmonary</a:t>
            </a:r>
            <a:r>
              <a:rPr lang="sk-SK" altLang="x-none" sz="1400" dirty="0">
                <a:solidFill>
                  <a:schemeClr val="tx1"/>
                </a:solidFill>
                <a:ea typeface="Arial" charset="0"/>
                <a:cs typeface="Arial" charset="0"/>
              </a:rPr>
              <a:t> </a:t>
            </a:r>
            <a:r>
              <a:rPr lang="sk-SK" altLang="x-none" sz="1400" dirty="0" err="1">
                <a:solidFill>
                  <a:schemeClr val="tx1"/>
                </a:solidFill>
                <a:ea typeface="Arial" charset="0"/>
                <a:cs typeface="Arial" charset="0"/>
              </a:rPr>
              <a:t>artery</a:t>
            </a:r>
            <a:r>
              <a:rPr lang="en-US" altLang="x-none" sz="1400" dirty="0">
                <a:solidFill>
                  <a:schemeClr val="tx1"/>
                </a:solidFill>
                <a:ea typeface="Arial" charset="0"/>
                <a:cs typeface="Arial" charset="0"/>
              </a:rPr>
              <a:t>.</a:t>
            </a:r>
          </a:p>
          <a:p>
            <a:pPr>
              <a:spcBef>
                <a:spcPct val="0"/>
              </a:spcBef>
            </a:pPr>
            <a:endParaRPr lang="en-GB" altLang="x-none" sz="1400" dirty="0">
              <a:solidFill>
                <a:srgbClr val="CC0000"/>
              </a:solidFill>
              <a:ea typeface="Arial" charset="0"/>
              <a:cs typeface="Arial" charset="0"/>
            </a:endParaRPr>
          </a:p>
          <a:p>
            <a:pPr>
              <a:spcBef>
                <a:spcPct val="0"/>
              </a:spcBef>
            </a:pPr>
            <a:r>
              <a:rPr lang="en-US" altLang="x-none" sz="1400" dirty="0">
                <a:solidFill>
                  <a:schemeClr val="accent2">
                    <a:lumMod val="75000"/>
                  </a:schemeClr>
                </a:solidFill>
              </a:rPr>
              <a:t>Is</a:t>
            </a:r>
            <a:r>
              <a:rPr lang="en-US" altLang="x-none" sz="1400" dirty="0">
                <a:solidFill>
                  <a:srgbClr val="00B050"/>
                </a:solidFill>
              </a:rPr>
              <a:t> increased </a:t>
            </a:r>
            <a:r>
              <a:rPr lang="en-US" altLang="x-none" sz="1400" dirty="0">
                <a:solidFill>
                  <a:schemeClr val="accent2">
                    <a:lumMod val="75000"/>
                  </a:schemeClr>
                </a:solidFill>
              </a:rPr>
              <a:t>by any factor that restricts arterial blood flow like: </a:t>
            </a:r>
            <a:endParaRPr lang="en-US" altLang="x-none" sz="1400" dirty="0">
              <a:solidFill>
                <a:schemeClr val="accent2">
                  <a:lumMod val="75000"/>
                </a:schemeClr>
              </a:solidFill>
              <a:ea typeface="Arial" charset="0"/>
              <a:cs typeface="Arial" charset="0"/>
            </a:endParaRPr>
          </a:p>
          <a:p>
            <a:pPr marL="342900" indent="-342900">
              <a:spcBef>
                <a:spcPct val="0"/>
              </a:spcBef>
              <a:buFont typeface="+mj-lt"/>
              <a:buAutoNum type="arabicPeriod"/>
            </a:pPr>
            <a:r>
              <a:rPr lang="en-US" altLang="x-none" sz="1400" dirty="0">
                <a:solidFill>
                  <a:srgbClr val="00B050"/>
                </a:solidFill>
                <a:ea typeface="Arial" charset="0"/>
                <a:cs typeface="Arial" charset="0"/>
              </a:rPr>
              <a:t>Increased</a:t>
            </a:r>
            <a:r>
              <a:rPr lang="en-US" altLang="x-none" sz="1400" dirty="0">
                <a:solidFill>
                  <a:schemeClr val="tx1"/>
                </a:solidFill>
                <a:ea typeface="Arial" charset="0"/>
                <a:cs typeface="Arial" charset="0"/>
              </a:rPr>
              <a:t> arterial blood pressure (systemic </a:t>
            </a:r>
            <a:r>
              <a:rPr lang="en-US" altLang="x-none" sz="1400" u="sng" dirty="0">
                <a:solidFill>
                  <a:schemeClr val="tx1"/>
                </a:solidFill>
                <a:ea typeface="Arial" charset="0"/>
                <a:cs typeface="Arial" charset="0"/>
              </a:rPr>
              <a:t>Arterial hypertension</a:t>
            </a:r>
            <a:r>
              <a:rPr lang="en-US" altLang="x-none" sz="1400" u="sng" dirty="0">
                <a:solidFill>
                  <a:srgbClr val="002060"/>
                </a:solidFill>
                <a:ea typeface="Arial" charset="0"/>
                <a:cs typeface="Arial" charset="0"/>
              </a:rPr>
              <a:t>)</a:t>
            </a:r>
            <a:r>
              <a:rPr lang="en-US" altLang="x-none" sz="1400" dirty="0">
                <a:solidFill>
                  <a:schemeClr val="tx1"/>
                </a:solidFill>
                <a:ea typeface="Arial" charset="0"/>
                <a:cs typeface="Arial" charset="0"/>
              </a:rPr>
              <a:t>.</a:t>
            </a:r>
          </a:p>
          <a:p>
            <a:pPr marL="342900" indent="-342900">
              <a:spcBef>
                <a:spcPct val="0"/>
              </a:spcBef>
              <a:buFont typeface="+mj-lt"/>
              <a:buAutoNum type="arabicPeriod"/>
            </a:pPr>
            <a:r>
              <a:rPr lang="en-US" altLang="x-none" sz="1400" dirty="0">
                <a:solidFill>
                  <a:schemeClr val="tx1"/>
                </a:solidFill>
                <a:ea typeface="Arial" charset="0"/>
                <a:cs typeface="Arial" charset="0"/>
              </a:rPr>
              <a:t>Vasoconstriction.</a:t>
            </a:r>
          </a:p>
          <a:p>
            <a:pPr>
              <a:spcBef>
                <a:spcPct val="0"/>
              </a:spcBef>
            </a:pPr>
            <a:r>
              <a:rPr lang="en-US" altLang="x-none" sz="1400" dirty="0">
                <a:solidFill>
                  <a:schemeClr val="accent2">
                    <a:lumMod val="75000"/>
                  </a:schemeClr>
                </a:solidFill>
              </a:rPr>
              <a:t>Is </a:t>
            </a:r>
            <a:r>
              <a:rPr lang="en-US" altLang="x-none" sz="1400" dirty="0">
                <a:solidFill>
                  <a:srgbClr val="FF0000"/>
                </a:solidFill>
                <a:ea typeface="Arial" charset="0"/>
                <a:cs typeface="Arial" charset="0"/>
              </a:rPr>
              <a:t>decreased</a:t>
            </a:r>
            <a:r>
              <a:rPr lang="en-US" altLang="x-none" sz="1400" dirty="0">
                <a:solidFill>
                  <a:schemeClr val="accent2">
                    <a:lumMod val="75000"/>
                  </a:schemeClr>
                </a:solidFill>
              </a:rPr>
              <a:t> by</a:t>
            </a:r>
            <a:r>
              <a:rPr lang="en-US" altLang="x-none" sz="1400" u="sng" dirty="0">
                <a:solidFill>
                  <a:schemeClr val="tx1"/>
                </a:solidFill>
              </a:rPr>
              <a:t> systemic </a:t>
            </a:r>
            <a:r>
              <a:rPr lang="en-US" altLang="x-none" sz="1400" u="sng" dirty="0">
                <a:solidFill>
                  <a:schemeClr val="tx1"/>
                </a:solidFill>
                <a:ea typeface="Arial" charset="0"/>
                <a:cs typeface="Arial" charset="0"/>
              </a:rPr>
              <a:t>Arterial hypotension.</a:t>
            </a:r>
          </a:p>
          <a:p>
            <a:pPr>
              <a:spcBef>
                <a:spcPct val="0"/>
              </a:spcBef>
            </a:pPr>
            <a:endParaRPr lang="en-US" altLang="x-none" sz="1400" u="sng" dirty="0">
              <a:solidFill>
                <a:schemeClr val="tx1"/>
              </a:solidFill>
              <a:ea typeface="Arial" charset="0"/>
              <a:cs typeface="Arial" charset="0"/>
            </a:endParaRPr>
          </a:p>
          <a:p>
            <a:pPr marL="114300"/>
            <a:r>
              <a:rPr lang="en-US" sz="1400" dirty="0">
                <a:solidFill>
                  <a:schemeClr val="tx1"/>
                </a:solidFill>
                <a:ea typeface="Arial" charset="0"/>
                <a:cs typeface="Arial" charset="0"/>
              </a:rPr>
              <a:t>When aortic pressure is </a:t>
            </a:r>
            <a:r>
              <a:rPr lang="en-US" sz="1400" dirty="0">
                <a:solidFill>
                  <a:srgbClr val="FF0000"/>
                </a:solidFill>
                <a:ea typeface="Arial" charset="0"/>
                <a:cs typeface="Arial" charset="0"/>
              </a:rPr>
              <a:t>reduced</a:t>
            </a:r>
            <a:r>
              <a:rPr lang="en-US" sz="1400" dirty="0">
                <a:solidFill>
                  <a:schemeClr val="tx1"/>
                </a:solidFill>
                <a:ea typeface="Arial" charset="0"/>
                <a:cs typeface="Arial" charset="0"/>
              </a:rPr>
              <a:t>,</a:t>
            </a:r>
            <a:r>
              <a:rPr lang="en-US" sz="1400" dirty="0">
                <a:solidFill>
                  <a:schemeClr val="tx1"/>
                </a:solidFill>
                <a:ea typeface="Arial" charset="0"/>
                <a:cs typeface="Arial" charset="0"/>
                <a:sym typeface="Wingdings"/>
              </a:rPr>
              <a:t> </a:t>
            </a:r>
            <a:r>
              <a:rPr lang="en-US" sz="1400" dirty="0">
                <a:solidFill>
                  <a:schemeClr val="tx1"/>
                </a:solidFill>
                <a:ea typeface="Arial" charset="0"/>
                <a:cs typeface="Arial" charset="0"/>
              </a:rPr>
              <a:t>velocity of shortening of the LV myocardial </a:t>
            </a:r>
            <a:r>
              <a:rPr lang="en-US" sz="1400" dirty="0">
                <a:solidFill>
                  <a:schemeClr val="dk1"/>
                </a:solidFill>
              </a:rPr>
              <a:t>fibers </a:t>
            </a:r>
            <a:r>
              <a:rPr lang="en-US" sz="1400" dirty="0">
                <a:solidFill>
                  <a:srgbClr val="92D050"/>
                </a:solidFill>
              </a:rPr>
              <a:t>increases</a:t>
            </a:r>
            <a:r>
              <a:rPr lang="en-US" sz="1400" dirty="0">
                <a:solidFill>
                  <a:schemeClr val="dk1"/>
                </a:solidFill>
              </a:rPr>
              <a:t> </a:t>
            </a:r>
            <a:r>
              <a:rPr lang="en-US" sz="1400" dirty="0">
                <a:solidFill>
                  <a:schemeClr val="accent2">
                    <a:lumMod val="75000"/>
                  </a:schemeClr>
                </a:solidFill>
              </a:rPr>
              <a:t>so , </a:t>
            </a:r>
            <a:r>
              <a:rPr lang="en-US" sz="1400" dirty="0">
                <a:solidFill>
                  <a:schemeClr val="dk1"/>
                </a:solidFill>
              </a:rPr>
              <a:t>reduced after load, the LV can eject blood more rapidly. </a:t>
            </a:r>
            <a:r>
              <a:rPr lang="en-US" sz="1400" dirty="0">
                <a:solidFill>
                  <a:schemeClr val="dk1"/>
                </a:solidFill>
                <a:sym typeface="Wingdings"/>
              </a:rPr>
              <a:t> </a:t>
            </a:r>
            <a:r>
              <a:rPr lang="en-US" sz="1400" dirty="0">
                <a:solidFill>
                  <a:schemeClr val="dk1"/>
                </a:solidFill>
              </a:rPr>
              <a:t>This increases the rate blood ejection </a:t>
            </a:r>
            <a:r>
              <a:rPr lang="en-US" sz="1400" dirty="0">
                <a:solidFill>
                  <a:schemeClr val="dk1"/>
                </a:solidFill>
                <a:sym typeface="Wingdings"/>
              </a:rPr>
              <a:t> </a:t>
            </a:r>
            <a:r>
              <a:rPr lang="en-US" sz="1400" dirty="0">
                <a:solidFill>
                  <a:schemeClr val="dk1"/>
                </a:solidFill>
              </a:rPr>
              <a:t>less blood is left within the LV at the end of systole → ↓ ESV.</a:t>
            </a:r>
          </a:p>
          <a:p>
            <a:pPr marL="114300" algn="ctr"/>
            <a:endParaRPr lang="en-US" sz="1400" b="1" dirty="0">
              <a:solidFill>
                <a:schemeClr val="accent2">
                  <a:lumMod val="75000"/>
                </a:schemeClr>
              </a:solidFill>
            </a:endParaRPr>
          </a:p>
          <a:p>
            <a:pPr marL="114300" algn="ctr"/>
            <a:r>
              <a:rPr lang="en-US" sz="1400" b="1" dirty="0">
                <a:solidFill>
                  <a:schemeClr val="accent2">
                    <a:lumMod val="75000"/>
                  </a:schemeClr>
                </a:solidFill>
              </a:rPr>
              <a:t>Thus, </a:t>
            </a:r>
            <a:r>
              <a:rPr lang="en-US" sz="1400" b="1" dirty="0">
                <a:solidFill>
                  <a:srgbClr val="FF0000"/>
                </a:solidFill>
              </a:rPr>
              <a:t>afterload ↓ , SV </a:t>
            </a:r>
            <a:r>
              <a:rPr lang="en-US" sz="1400" b="1" dirty="0">
                <a:solidFill>
                  <a:srgbClr val="92D050"/>
                </a:solidFill>
              </a:rPr>
              <a:t>↑</a:t>
            </a:r>
            <a:r>
              <a:rPr lang="en-US" sz="1400" b="1" dirty="0">
                <a:solidFill>
                  <a:srgbClr val="FF0000"/>
                </a:solidFill>
              </a:rPr>
              <a:t> as a result of the  ↓ in ESV.</a:t>
            </a:r>
            <a:endParaRPr lang="en-US" sz="1400" dirty="0">
              <a:solidFill>
                <a:schemeClr val="dk1"/>
              </a:solidFill>
            </a:endParaRPr>
          </a:p>
          <a:p>
            <a:pPr marL="285750" indent="-171450">
              <a:buFont typeface="Arial" charset="0"/>
              <a:buChar char="•"/>
            </a:pPr>
            <a:endParaRPr lang="en-US" sz="1400" dirty="0">
              <a:solidFill>
                <a:schemeClr val="dk1"/>
              </a:solidFill>
            </a:endParaRPr>
          </a:p>
          <a:p>
            <a:pPr marL="285750" indent="-171450">
              <a:buFont typeface="Arial" charset="0"/>
              <a:buChar char="•"/>
            </a:pPr>
            <a:r>
              <a:rPr lang="en-US" sz="1400" dirty="0">
                <a:solidFill>
                  <a:schemeClr val="dk1"/>
                </a:solidFill>
              </a:rPr>
              <a:t>The opposite is true with increased LV after load.</a:t>
            </a:r>
            <a:endParaRPr lang="en-US" altLang="x-none" sz="1400" u="sng" dirty="0">
              <a:solidFill>
                <a:schemeClr val="tx1"/>
              </a:solidFill>
              <a:ea typeface="Arial" charset="0"/>
              <a:cs typeface="Arial" charset="0"/>
            </a:endParaRPr>
          </a:p>
          <a:p>
            <a:pPr>
              <a:spcBef>
                <a:spcPct val="0"/>
              </a:spcBef>
            </a:pPr>
            <a:endParaRPr lang="en-US" altLang="x-none" sz="1400" dirty="0">
              <a:solidFill>
                <a:schemeClr val="tx1"/>
              </a:solidFill>
              <a:ea typeface="Arial" charset="0"/>
              <a:cs typeface="Arial" charset="0"/>
            </a:endParaRPr>
          </a:p>
          <a:p>
            <a:pPr algn="ctr">
              <a:spcBef>
                <a:spcPct val="0"/>
              </a:spcBef>
            </a:pPr>
            <a:r>
              <a:rPr lang="en-US" altLang="x-none" sz="1400" b="1" dirty="0">
                <a:solidFill>
                  <a:schemeClr val="tx1"/>
                </a:solidFill>
                <a:ea typeface="Arial" charset="0"/>
                <a:cs typeface="Arial" charset="0"/>
              </a:rPr>
              <a:t>Left ventricular afterload </a:t>
            </a:r>
            <a:r>
              <a:rPr lang="en-US" altLang="x-none" sz="1400" b="1" dirty="0">
                <a:solidFill>
                  <a:srgbClr val="002060"/>
                </a:solidFill>
                <a:ea typeface="Arial" charset="0"/>
                <a:cs typeface="Arial" charset="0"/>
              </a:rPr>
              <a:t>= </a:t>
            </a:r>
            <a:r>
              <a:rPr lang="en-US" altLang="x-none" sz="1400" b="1" u="sng" dirty="0">
                <a:solidFill>
                  <a:srgbClr val="FF0000"/>
                </a:solidFill>
                <a:ea typeface="Arial" charset="0"/>
                <a:cs typeface="Arial" charset="0"/>
              </a:rPr>
              <a:t>Mean aortic pressure </a:t>
            </a:r>
          </a:p>
          <a:p>
            <a:pPr marL="285750" indent="-285750">
              <a:spcBef>
                <a:spcPct val="0"/>
              </a:spcBef>
              <a:buFont typeface="Arial" charset="0"/>
              <a:buChar char="•"/>
            </a:pPr>
            <a:r>
              <a:rPr lang="en-GB" altLang="en-US" sz="1400" dirty="0">
                <a:solidFill>
                  <a:schemeClr val="accent2">
                    <a:lumMod val="75000"/>
                  </a:schemeClr>
                </a:solidFill>
                <a:cs typeface="Calibri" pitchFamily="34" charset="0"/>
              </a:rPr>
              <a:t>LV afterload is increased in conditions of : 1- </a:t>
            </a:r>
            <a:r>
              <a:rPr lang="en-US" sz="1400" dirty="0">
                <a:solidFill>
                  <a:schemeClr val="tx1"/>
                </a:solidFill>
                <a:cs typeface="Calibri" pitchFamily="34" charset="0"/>
              </a:rPr>
              <a:t>aortic stenosis     2- arterial hypertension</a:t>
            </a:r>
          </a:p>
          <a:p>
            <a:pPr marL="285750" indent="-285750">
              <a:spcBef>
                <a:spcPct val="0"/>
              </a:spcBef>
              <a:buFont typeface="Arial" charset="0"/>
              <a:buChar char="•"/>
            </a:pPr>
            <a:r>
              <a:rPr lang="en-GB" altLang="en-US" sz="1400" dirty="0">
                <a:solidFill>
                  <a:srgbClr val="FF0000"/>
                </a:solidFill>
                <a:cs typeface="Calibri" pitchFamily="34" charset="0"/>
              </a:rPr>
              <a:t>The LV must respond and compensate to changes of afterload</a:t>
            </a:r>
          </a:p>
          <a:p>
            <a:pPr marL="285750" indent="-285750">
              <a:spcBef>
                <a:spcPct val="0"/>
              </a:spcBef>
              <a:buFont typeface="Arial" charset="0"/>
              <a:buChar char="•"/>
            </a:pPr>
            <a:r>
              <a:rPr lang="en-GB" altLang="en-US" sz="1400" dirty="0">
                <a:solidFill>
                  <a:schemeClr val="accent2">
                    <a:lumMod val="75000"/>
                  </a:schemeClr>
                </a:solidFill>
                <a:cs typeface="Calibri" pitchFamily="34" charset="0"/>
              </a:rPr>
              <a:t>For example : </a:t>
            </a:r>
            <a:r>
              <a:rPr lang="en-GB" altLang="en-US" sz="1400" dirty="0">
                <a:solidFill>
                  <a:schemeClr val="tx1"/>
                </a:solidFill>
                <a:cs typeface="Calibri" pitchFamily="34" charset="0"/>
              </a:rPr>
              <a:t>LV work must increase in attempt to maintain the SV constant in the face of an increased afterload.</a:t>
            </a:r>
            <a:endParaRPr lang="en-US" sz="1400" dirty="0">
              <a:solidFill>
                <a:schemeClr val="tx1"/>
              </a:solidFill>
            </a:endParaRPr>
          </a:p>
        </p:txBody>
      </p:sp>
      <p:sp>
        <p:nvSpPr>
          <p:cNvPr id="2" name="Title 1"/>
          <p:cNvSpPr>
            <a:spLocks noGrp="1"/>
          </p:cNvSpPr>
          <p:nvPr>
            <p:ph type="title"/>
          </p:nvPr>
        </p:nvSpPr>
        <p:spPr>
          <a:xfrm>
            <a:off x="525999" y="106643"/>
            <a:ext cx="10969943" cy="990600"/>
          </a:xfrm>
        </p:spPr>
        <p:txBody>
          <a:bodyPr>
            <a:normAutofit/>
          </a:bodyPr>
          <a:lstStyle/>
          <a:p>
            <a:r>
              <a:rPr lang="en-US" sz="3200" dirty="0"/>
              <a:t>Afterload</a:t>
            </a:r>
          </a:p>
        </p:txBody>
      </p:sp>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sp>
        <p:nvSpPr>
          <p:cNvPr id="6" name="Rectangle 5"/>
          <p:cNvSpPr/>
          <p:nvPr/>
        </p:nvSpPr>
        <p:spPr>
          <a:xfrm>
            <a:off x="5186163" y="2331744"/>
            <a:ext cx="6092825" cy="276999"/>
          </a:xfrm>
          <a:prstGeom prst="rect">
            <a:avLst/>
          </a:prstGeom>
        </p:spPr>
        <p:txBody>
          <a:bodyPr>
            <a:spAutoFit/>
          </a:bodyPr>
          <a:lstStyle/>
          <a:p>
            <a:r>
              <a:rPr lang="en-US" sz="1200" dirty="0">
                <a:solidFill>
                  <a:schemeClr val="bg1">
                    <a:lumMod val="65000"/>
                  </a:schemeClr>
                </a:solidFill>
              </a:rPr>
              <a:t>(afterload increases when there is resistance (by any factor that resists blood </a:t>
            </a:r>
            <a:r>
              <a:rPr lang="en-US" sz="1200">
                <a:solidFill>
                  <a:schemeClr val="bg1">
                    <a:lumMod val="65000"/>
                  </a:schemeClr>
                </a:solidFill>
              </a:rPr>
              <a:t>pumping))</a:t>
            </a:r>
            <a:endParaRPr lang="en-US" sz="1200" dirty="0">
              <a:solidFill>
                <a:schemeClr val="bg1">
                  <a:lumMod val="65000"/>
                </a:schemeClr>
              </a:solidFill>
            </a:endParaRPr>
          </a:p>
        </p:txBody>
      </p:sp>
    </p:spTree>
    <p:extLst>
      <p:ext uri="{BB962C8B-B14F-4D97-AF65-F5344CB8AC3E}">
        <p14:creationId xmlns:p14="http://schemas.microsoft.com/office/powerpoint/2010/main" val="697117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794932" y="536233"/>
            <a:ext cx="10971213" cy="533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590" tIns="50795" rIns="101590" bIns="50795" anchor="b" anchorCtr="0">
            <a:spAutoFit/>
          </a:bodyPr>
          <a:lstStyle>
            <a:lvl1pPr algn="l" rtl="0" eaLnBrk="1" latinLnBrk="0" hangingPunct="1">
              <a:spcBef>
                <a:spcPct val="0"/>
              </a:spcBef>
              <a:buNone/>
              <a:defRPr kumimoji="0" sz="3400" i="1" kern="1200">
                <a:solidFill>
                  <a:schemeClr val="tx1"/>
                </a:solidFill>
                <a:latin typeface="Trebuchet MS" panose="020B0603020202020204" pitchFamily="34" charset="0"/>
                <a:ea typeface="+mj-ea"/>
                <a:cs typeface="+mj-cs"/>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defTabSz="914400"/>
            <a:r>
              <a:rPr lang="en-US" altLang="en-US" sz="2800" i="0" dirty="0">
                <a:solidFill>
                  <a:schemeClr val="tx2"/>
                </a:solidFill>
                <a:latin typeface="Bookman Old Style" charset="0"/>
                <a:ea typeface="Bookman Old Style" charset="0"/>
                <a:cs typeface="Bookman Old Style" charset="0"/>
              </a:rPr>
              <a:t>Afterload &amp; </a:t>
            </a:r>
            <a:r>
              <a:rPr lang="en-US" altLang="en-US" sz="2800" i="0" dirty="0">
                <a:solidFill>
                  <a:srgbClr val="FF0000"/>
                </a:solidFill>
                <a:latin typeface="Bookman Old Style" charset="0"/>
                <a:ea typeface="Bookman Old Style" charset="0"/>
                <a:cs typeface="Bookman Old Style" charset="0"/>
              </a:rPr>
              <a:t>Starling’s Curve</a:t>
            </a:r>
          </a:p>
        </p:txBody>
      </p:sp>
      <p:sp>
        <p:nvSpPr>
          <p:cNvPr id="10" name="Rectangle 9"/>
          <p:cNvSpPr/>
          <p:nvPr/>
        </p:nvSpPr>
        <p:spPr>
          <a:xfrm>
            <a:off x="758747" y="1252583"/>
            <a:ext cx="5119641" cy="4920886"/>
          </a:xfrm>
          <a:prstGeom prst="rect">
            <a:avLst/>
          </a:prstGeom>
          <a:solidFill>
            <a:schemeClr val="accent2">
              <a:alpha val="1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charset="0"/>
              <a:buChar char="•"/>
              <a:defRPr/>
            </a:pPr>
            <a:r>
              <a:rPr lang="en-US" sz="1600" dirty="0">
                <a:solidFill>
                  <a:schemeClr val="tx1"/>
                </a:solidFill>
                <a:cs typeface="Calibri" pitchFamily="34" charset="0"/>
              </a:rPr>
              <a:t>Increase afterload </a:t>
            </a:r>
            <a:r>
              <a:rPr lang="en-US" sz="1600" dirty="0">
                <a:solidFill>
                  <a:schemeClr val="tx1"/>
                </a:solidFill>
                <a:cs typeface="Calibri" pitchFamily="34" charset="0"/>
                <a:sym typeface="Wingdings"/>
              </a:rPr>
              <a:t> </a:t>
            </a:r>
            <a:r>
              <a:rPr lang="en-US" sz="1600" dirty="0">
                <a:solidFill>
                  <a:schemeClr val="tx1"/>
                </a:solidFill>
                <a:cs typeface="Calibri" pitchFamily="34" charset="0"/>
              </a:rPr>
              <a:t>increase in ESV </a:t>
            </a:r>
            <a:r>
              <a:rPr lang="en-US" sz="1600" dirty="0">
                <a:solidFill>
                  <a:schemeClr val="tx1"/>
                </a:solidFill>
                <a:cs typeface="Calibri" pitchFamily="34" charset="0"/>
                <a:sym typeface="Wingdings"/>
              </a:rPr>
              <a:t></a:t>
            </a:r>
            <a:r>
              <a:rPr lang="en-US" sz="1600" dirty="0">
                <a:solidFill>
                  <a:schemeClr val="tx1"/>
                </a:solidFill>
                <a:cs typeface="Calibri" pitchFamily="34" charset="0"/>
              </a:rPr>
              <a:t>decrease in SV. </a:t>
            </a:r>
            <a:r>
              <a:rPr lang="en-US" sz="1600" dirty="0">
                <a:solidFill>
                  <a:schemeClr val="tx1"/>
                </a:solidFill>
                <a:cs typeface="Calibri" pitchFamily="34" charset="0"/>
                <a:sym typeface="Wingdings"/>
              </a:rPr>
              <a:t> </a:t>
            </a:r>
            <a:r>
              <a:rPr lang="en-US" sz="1600" dirty="0">
                <a:solidFill>
                  <a:srgbClr val="FF0000"/>
                </a:solidFill>
                <a:cs typeface="Calibri" pitchFamily="34" charset="0"/>
              </a:rPr>
              <a:t>increase in afterload shifts Starling’s curve</a:t>
            </a:r>
            <a:r>
              <a:rPr lang="ar-SA" sz="1600" dirty="0">
                <a:solidFill>
                  <a:srgbClr val="FF0000"/>
                </a:solidFill>
              </a:rPr>
              <a:t> </a:t>
            </a:r>
            <a:r>
              <a:rPr lang="en-US" sz="1600" dirty="0">
                <a:solidFill>
                  <a:srgbClr val="FF0000"/>
                </a:solidFill>
                <a:cs typeface="Calibri" pitchFamily="34" charset="0"/>
              </a:rPr>
              <a:t>down and to the right </a:t>
            </a:r>
            <a:r>
              <a:rPr lang="en-US" sz="1600" dirty="0">
                <a:solidFill>
                  <a:srgbClr val="7030A0"/>
                </a:solidFill>
                <a:cs typeface="Calibri" pitchFamily="34" charset="0"/>
              </a:rPr>
              <a:t>(from A to B). </a:t>
            </a:r>
          </a:p>
          <a:p>
            <a:pPr marL="342900" indent="-342900" algn="just">
              <a:buFont typeface="Wingdings" charset="2"/>
              <a:buChar char="Ø"/>
              <a:defRPr/>
            </a:pPr>
            <a:endParaRPr lang="en-US" sz="1600" dirty="0">
              <a:solidFill>
                <a:schemeClr val="tx1"/>
              </a:solidFill>
              <a:cs typeface="Calibri" pitchFamily="34" charset="0"/>
            </a:endParaRPr>
          </a:p>
          <a:p>
            <a:pPr marL="285750" algn="just">
              <a:defRPr/>
            </a:pPr>
            <a:r>
              <a:rPr lang="en-US" sz="1600" u="sng" dirty="0">
                <a:solidFill>
                  <a:schemeClr val="accent2">
                    <a:lumMod val="75000"/>
                  </a:schemeClr>
                </a:solidFill>
                <a:cs typeface="Calibri" pitchFamily="34" charset="0"/>
              </a:rPr>
              <a:t>Explanation</a:t>
            </a:r>
            <a:r>
              <a:rPr lang="en-US" sz="1600" dirty="0">
                <a:solidFill>
                  <a:schemeClr val="tx1"/>
                </a:solidFill>
                <a:cs typeface="Calibri" pitchFamily="34" charset="0"/>
              </a:rPr>
              <a:t>: increase in afterload </a:t>
            </a:r>
            <a:r>
              <a:rPr lang="en-US" sz="1600" dirty="0">
                <a:solidFill>
                  <a:schemeClr val="tx1"/>
                </a:solidFill>
                <a:cs typeface="Calibri" pitchFamily="34" charset="0"/>
                <a:sym typeface="Wingdings"/>
              </a:rPr>
              <a:t> </a:t>
            </a:r>
            <a:r>
              <a:rPr lang="en-US" sz="1600" dirty="0">
                <a:solidFill>
                  <a:schemeClr val="tx1"/>
                </a:solidFill>
                <a:cs typeface="Calibri" pitchFamily="34" charset="0"/>
              </a:rPr>
              <a:t>decreases the velocity of fiber shortening </a:t>
            </a:r>
            <a:r>
              <a:rPr lang="en-US" sz="1600" dirty="0">
                <a:solidFill>
                  <a:schemeClr val="tx1"/>
                </a:solidFill>
                <a:cs typeface="Calibri" pitchFamily="34" charset="0"/>
                <a:sym typeface="Wingdings"/>
              </a:rPr>
              <a:t> t</a:t>
            </a:r>
            <a:r>
              <a:rPr lang="en-US" sz="1600" dirty="0">
                <a:solidFill>
                  <a:schemeClr val="tx1"/>
                </a:solidFill>
                <a:cs typeface="Calibri" pitchFamily="34" charset="0"/>
              </a:rPr>
              <a:t>his reduces the rate of volume ejection so that more blood is left within the ventricle at the end of systole </a:t>
            </a:r>
            <a:r>
              <a:rPr lang="en-US" sz="1600" dirty="0">
                <a:solidFill>
                  <a:schemeClr val="tx1"/>
                </a:solidFill>
                <a:cs typeface="Calibri"/>
              </a:rPr>
              <a:t>→ ↑ ESV</a:t>
            </a:r>
            <a:r>
              <a:rPr lang="en-US" sz="1600" dirty="0">
                <a:solidFill>
                  <a:schemeClr val="tx1"/>
                </a:solidFill>
                <a:cs typeface="Calibri" pitchFamily="34" charset="0"/>
              </a:rPr>
              <a:t>.</a:t>
            </a:r>
          </a:p>
          <a:p>
            <a:pPr marL="342900" indent="-342900" algn="just">
              <a:buFont typeface="Arial" charset="0"/>
              <a:buChar char="•"/>
              <a:defRPr/>
            </a:pPr>
            <a:endParaRPr lang="en-US" sz="1600" dirty="0">
              <a:solidFill>
                <a:schemeClr val="tx1"/>
              </a:solidFill>
              <a:cs typeface="Calibri" pitchFamily="34" charset="0"/>
            </a:endParaRPr>
          </a:p>
          <a:p>
            <a:pPr marL="342900" indent="-342900" algn="just">
              <a:buFont typeface="Arial" charset="0"/>
              <a:buChar char="•"/>
              <a:defRPr/>
            </a:pPr>
            <a:r>
              <a:rPr lang="en-US" sz="1600" dirty="0">
                <a:solidFill>
                  <a:schemeClr val="accent2">
                    <a:lumMod val="75000"/>
                  </a:schemeClr>
                </a:solidFill>
                <a:cs typeface="Calibri" pitchFamily="34" charset="0"/>
              </a:rPr>
              <a:t>Vice versa : </a:t>
            </a:r>
            <a:r>
              <a:rPr lang="en-US" sz="1600" dirty="0">
                <a:solidFill>
                  <a:schemeClr val="tx1"/>
                </a:solidFill>
                <a:cs typeface="Calibri" pitchFamily="34" charset="0"/>
              </a:rPr>
              <a:t>A decrease in afterload shifts Starling’s curve up and to the left </a:t>
            </a:r>
            <a:r>
              <a:rPr lang="en-US" sz="1600" dirty="0">
                <a:solidFill>
                  <a:srgbClr val="7030A0"/>
                </a:solidFill>
                <a:cs typeface="Calibri" pitchFamily="34" charset="0"/>
              </a:rPr>
              <a:t>(A to C).</a:t>
            </a:r>
          </a:p>
          <a:p>
            <a:pPr marL="342900" indent="-342900" algn="just">
              <a:buFont typeface="Arial" charset="0"/>
              <a:buChar char="•"/>
              <a:defRPr/>
            </a:pPr>
            <a:endParaRPr lang="en-US" sz="1600" dirty="0">
              <a:solidFill>
                <a:schemeClr val="tx1"/>
              </a:solidFill>
              <a:cs typeface="Calibri" pitchFamily="34" charset="0"/>
            </a:endParaRPr>
          </a:p>
          <a:p>
            <a:pPr marL="342900" indent="-342900" algn="just">
              <a:buFont typeface="Arial" charset="0"/>
              <a:buChar char="•"/>
              <a:defRPr/>
            </a:pPr>
            <a:endParaRPr lang="en-US" sz="1600" dirty="0">
              <a:solidFill>
                <a:schemeClr val="tx1"/>
              </a:solidFill>
              <a:cs typeface="Calibri" pitchFamily="34" charset="0"/>
            </a:endParaRPr>
          </a:p>
          <a:p>
            <a:pPr marL="342900" indent="-342900" algn="just">
              <a:buFont typeface="Arial" charset="0"/>
              <a:buChar char="•"/>
              <a:defRPr/>
            </a:pPr>
            <a:endParaRPr lang="en-US" sz="1600" dirty="0">
              <a:solidFill>
                <a:schemeClr val="tx1"/>
              </a:solidFill>
              <a:cs typeface="Calibri" pitchFamily="34" charset="0"/>
            </a:endParaRPr>
          </a:p>
          <a:p>
            <a:pPr marL="342900" indent="-342900" algn="just">
              <a:buFont typeface="Arial" charset="0"/>
              <a:buChar char="•"/>
              <a:defRPr/>
            </a:pPr>
            <a:endParaRPr lang="en-US" sz="1600" dirty="0">
              <a:solidFill>
                <a:schemeClr val="tx1"/>
              </a:solidFill>
              <a:cs typeface="Calibri" pitchFamily="34" charset="0"/>
            </a:endParaRPr>
          </a:p>
          <a:p>
            <a:pPr marL="342900" indent="-342900" algn="just">
              <a:buFont typeface="Arial" charset="0"/>
              <a:buChar char="•"/>
              <a:defRPr/>
            </a:pPr>
            <a:endParaRPr lang="en-US" sz="1600" dirty="0">
              <a:solidFill>
                <a:schemeClr val="tx1"/>
              </a:solidFill>
              <a:cs typeface="Calibri" pitchFamily="34" charset="0"/>
            </a:endParaRPr>
          </a:p>
          <a:p>
            <a:pPr marL="342900" indent="-342900" algn="just">
              <a:buFont typeface="Arial" charset="0"/>
              <a:buChar char="•"/>
              <a:defRPr/>
            </a:pPr>
            <a:endParaRPr lang="en-US" sz="1600" dirty="0">
              <a:solidFill>
                <a:schemeClr val="tx1"/>
              </a:solidFill>
              <a:cs typeface="Calibri" pitchFamily="34" charset="0"/>
            </a:endParaRPr>
          </a:p>
          <a:p>
            <a:pPr marL="342900" indent="-342900" algn="just">
              <a:buFont typeface="Arial" charset="0"/>
              <a:buChar char="•"/>
              <a:defRPr/>
            </a:pPr>
            <a:endParaRPr lang="en-US" sz="1600" dirty="0">
              <a:solidFill>
                <a:schemeClr val="tx1"/>
              </a:solidFill>
              <a:cs typeface="Calibri"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sp>
        <p:nvSpPr>
          <p:cNvPr id="8" name="TextBox 7"/>
          <p:cNvSpPr txBox="1"/>
          <p:nvPr/>
        </p:nvSpPr>
        <p:spPr>
          <a:xfrm>
            <a:off x="9740553" y="-1598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11" name="Rectangle 10"/>
          <p:cNvSpPr/>
          <p:nvPr/>
        </p:nvSpPr>
        <p:spPr>
          <a:xfrm>
            <a:off x="6526460" y="1252583"/>
            <a:ext cx="5102195" cy="4920886"/>
          </a:xfrm>
          <a:prstGeom prst="rect">
            <a:avLst/>
          </a:prstGeom>
          <a:solidFill>
            <a:schemeClr val="accent2">
              <a:alpha val="1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defRPr/>
            </a:pPr>
            <a:endParaRPr lang="en-US" sz="1600" dirty="0">
              <a:solidFill>
                <a:schemeClr val="accent2">
                  <a:lumMod val="75000"/>
                </a:schemeClr>
              </a:solidFill>
            </a:endParaRPr>
          </a:p>
          <a:p>
            <a:pPr algn="just">
              <a:spcBef>
                <a:spcPts val="600"/>
              </a:spcBef>
              <a:defRPr/>
            </a:pPr>
            <a:endParaRPr lang="en-US" sz="1600" dirty="0">
              <a:solidFill>
                <a:schemeClr val="accent2">
                  <a:lumMod val="75000"/>
                </a:schemeClr>
              </a:solidFill>
            </a:endParaRPr>
          </a:p>
          <a:p>
            <a:pPr marL="342900" indent="-342900" algn="just">
              <a:spcBef>
                <a:spcPts val="600"/>
              </a:spcBef>
              <a:buFont typeface="Arial" charset="0"/>
              <a:buChar char="•"/>
              <a:defRPr/>
            </a:pPr>
            <a:endParaRPr lang="en-US" sz="1600" dirty="0">
              <a:solidFill>
                <a:schemeClr val="accent2">
                  <a:lumMod val="75000"/>
                </a:schemeClr>
              </a:solidFill>
            </a:endParaRPr>
          </a:p>
          <a:p>
            <a:pPr marL="342900" indent="-342900" algn="just">
              <a:spcBef>
                <a:spcPts val="600"/>
              </a:spcBef>
              <a:buFont typeface="Arial" charset="0"/>
              <a:buChar char="•"/>
              <a:defRPr/>
            </a:pPr>
            <a:endParaRPr lang="en-US" sz="1600" dirty="0">
              <a:solidFill>
                <a:schemeClr val="accent2">
                  <a:lumMod val="75000"/>
                </a:schemeClr>
              </a:solidFill>
            </a:endParaRPr>
          </a:p>
          <a:p>
            <a:pPr marL="342900" indent="-342900" algn="just">
              <a:spcBef>
                <a:spcPts val="600"/>
              </a:spcBef>
              <a:buFont typeface="Arial" charset="0"/>
              <a:buChar char="•"/>
              <a:defRPr/>
            </a:pPr>
            <a:endParaRPr lang="en-US" sz="1600" dirty="0">
              <a:solidFill>
                <a:schemeClr val="accent2">
                  <a:lumMod val="75000"/>
                </a:schemeClr>
              </a:solidFill>
            </a:endParaRPr>
          </a:p>
          <a:p>
            <a:pPr marL="342900" indent="-342900" algn="just">
              <a:spcBef>
                <a:spcPts val="600"/>
              </a:spcBef>
              <a:buFont typeface="Arial" charset="0"/>
              <a:buChar char="•"/>
              <a:defRPr/>
            </a:pPr>
            <a:endParaRPr lang="en-US" sz="1600" dirty="0">
              <a:solidFill>
                <a:schemeClr val="accent2">
                  <a:lumMod val="75000"/>
                </a:schemeClr>
              </a:solidFill>
            </a:endParaRPr>
          </a:p>
          <a:p>
            <a:pPr marL="342900" indent="-342900" algn="just">
              <a:spcBef>
                <a:spcPts val="600"/>
              </a:spcBef>
              <a:buFont typeface="Arial" charset="0"/>
              <a:buChar char="•"/>
              <a:defRPr/>
            </a:pPr>
            <a:endParaRPr lang="en-US" sz="1600" dirty="0">
              <a:solidFill>
                <a:schemeClr val="accent2">
                  <a:lumMod val="75000"/>
                </a:schemeClr>
              </a:solidFill>
            </a:endParaRPr>
          </a:p>
          <a:p>
            <a:pPr marL="342900" indent="-342900" algn="just">
              <a:spcBef>
                <a:spcPts val="600"/>
              </a:spcBef>
              <a:buFont typeface="Arial" charset="0"/>
              <a:buChar char="•"/>
              <a:defRPr/>
            </a:pPr>
            <a:r>
              <a:rPr lang="en-US" sz="1600" dirty="0">
                <a:solidFill>
                  <a:schemeClr val="accent2">
                    <a:lumMod val="75000"/>
                  </a:schemeClr>
                </a:solidFill>
              </a:rPr>
              <a:t>The figure shows : </a:t>
            </a:r>
            <a:r>
              <a:rPr lang="en-US" sz="1600" dirty="0">
                <a:solidFill>
                  <a:schemeClr val="tx1"/>
                </a:solidFill>
              </a:rPr>
              <a:t>the effect of </a:t>
            </a:r>
            <a:r>
              <a:rPr lang="en-US" sz="1600" dirty="0">
                <a:solidFill>
                  <a:srgbClr val="FF0000"/>
                </a:solidFill>
              </a:rPr>
              <a:t>changes in afterload </a:t>
            </a:r>
            <a:r>
              <a:rPr lang="en-US" sz="1600" dirty="0">
                <a:solidFill>
                  <a:schemeClr val="tx1"/>
                </a:solidFill>
              </a:rPr>
              <a:t>on </a:t>
            </a:r>
            <a:r>
              <a:rPr lang="en-US" sz="1600" dirty="0">
                <a:solidFill>
                  <a:srgbClr val="FF0000"/>
                </a:solidFill>
              </a:rPr>
              <a:t>cardiac muscle shortening; (ventricular stroke volume)</a:t>
            </a:r>
            <a:endParaRPr lang="en-US" sz="1600" dirty="0">
              <a:solidFill>
                <a:schemeClr val="tx1"/>
              </a:solidFill>
            </a:endParaRPr>
          </a:p>
          <a:p>
            <a:pPr marL="342900" indent="-342900" algn="just">
              <a:spcBef>
                <a:spcPts val="600"/>
              </a:spcBef>
              <a:buFont typeface="Arial" charset="0"/>
              <a:buChar char="•"/>
              <a:defRPr/>
            </a:pPr>
            <a:r>
              <a:rPr lang="en-US" sz="1600" dirty="0">
                <a:solidFill>
                  <a:schemeClr val="accent2">
                    <a:lumMod val="75000"/>
                  </a:schemeClr>
                </a:solidFill>
              </a:rPr>
              <a:t> In pathological situations such as : </a:t>
            </a:r>
          </a:p>
          <a:p>
            <a:pPr lvl="1" algn="just">
              <a:spcBef>
                <a:spcPts val="600"/>
              </a:spcBef>
              <a:defRPr/>
            </a:pPr>
            <a:r>
              <a:rPr lang="en-US" sz="1600" dirty="0">
                <a:solidFill>
                  <a:schemeClr val="tx1"/>
                </a:solidFill>
              </a:rPr>
              <a:t>1-</a:t>
            </a:r>
            <a:r>
              <a:rPr lang="en-US" sz="1600" dirty="0">
                <a:solidFill>
                  <a:schemeClr val="accent2">
                    <a:lumMod val="75000"/>
                  </a:schemeClr>
                </a:solidFill>
              </a:rPr>
              <a:t> </a:t>
            </a:r>
            <a:r>
              <a:rPr lang="en-US" sz="1600" dirty="0">
                <a:solidFill>
                  <a:schemeClr val="tx1"/>
                </a:solidFill>
              </a:rPr>
              <a:t>hypertension and </a:t>
            </a:r>
          </a:p>
          <a:p>
            <a:pPr lvl="1" algn="just">
              <a:spcBef>
                <a:spcPts val="600"/>
              </a:spcBef>
              <a:defRPr/>
            </a:pPr>
            <a:r>
              <a:rPr lang="en-US" sz="1600" dirty="0">
                <a:solidFill>
                  <a:schemeClr val="tx1"/>
                </a:solidFill>
              </a:rPr>
              <a:t>2- aortic valve obstruction, </a:t>
            </a:r>
          </a:p>
          <a:p>
            <a:pPr marL="850849" lvl="1" indent="-342900" algn="just">
              <a:spcBef>
                <a:spcPts val="600"/>
              </a:spcBef>
              <a:buFont typeface="Arial" charset="0"/>
              <a:buChar char="•"/>
              <a:defRPr/>
            </a:pPr>
            <a:r>
              <a:rPr lang="en-US" sz="1600" dirty="0">
                <a:solidFill>
                  <a:schemeClr val="tx1"/>
                </a:solidFill>
              </a:rPr>
              <a:t>ventricular function is adversely influenced by </a:t>
            </a:r>
            <a:r>
              <a:rPr lang="en-US" sz="1600" dirty="0">
                <a:solidFill>
                  <a:srgbClr val="FF0000"/>
                </a:solidFill>
              </a:rPr>
              <a:t>abnormally high ventricular afterload</a:t>
            </a:r>
            <a:r>
              <a:rPr lang="en-US" sz="1600" dirty="0">
                <a:solidFill>
                  <a:schemeClr val="tx1"/>
                </a:solidFill>
              </a:rPr>
              <a:t>. </a:t>
            </a:r>
            <a:r>
              <a:rPr lang="en-US" sz="1600" dirty="0">
                <a:solidFill>
                  <a:schemeClr val="tx1"/>
                </a:solidFill>
                <a:sym typeface="Wingdings"/>
              </a:rPr>
              <a:t> </a:t>
            </a:r>
            <a:r>
              <a:rPr lang="en-US" sz="1600" dirty="0">
                <a:solidFill>
                  <a:schemeClr val="tx1"/>
                </a:solidFill>
              </a:rPr>
              <a:t>stroke volume is decreased </a:t>
            </a:r>
            <a:r>
              <a:rPr lang="en-US" sz="1600" u="sng" dirty="0">
                <a:solidFill>
                  <a:schemeClr val="tx1"/>
                </a:solidFill>
              </a:rPr>
              <a:t>because end-systolic volume is increased.</a:t>
            </a:r>
          </a:p>
        </p:txBody>
      </p:sp>
      <p:sp>
        <p:nvSpPr>
          <p:cNvPr id="7" name="Rectangle 6"/>
          <p:cNvSpPr/>
          <p:nvPr/>
        </p:nvSpPr>
        <p:spPr>
          <a:xfrm>
            <a:off x="6723353" y="549184"/>
            <a:ext cx="4980851" cy="523220"/>
          </a:xfrm>
          <a:prstGeom prst="rect">
            <a:avLst/>
          </a:prstGeom>
        </p:spPr>
        <p:txBody>
          <a:bodyPr wrap="none">
            <a:spAutoFit/>
          </a:bodyPr>
          <a:lstStyle/>
          <a:p>
            <a:pPr defTabSz="914400"/>
            <a:r>
              <a:rPr lang="en-US" altLang="en-US" sz="2800" dirty="0">
                <a:solidFill>
                  <a:schemeClr val="tx2"/>
                </a:solidFill>
                <a:latin typeface="Bookman Old Style" charset="0"/>
                <a:ea typeface="Bookman Old Style" charset="0"/>
                <a:cs typeface="Bookman Old Style" charset="0"/>
              </a:rPr>
              <a:t>Afterload &amp; </a:t>
            </a:r>
            <a:r>
              <a:rPr lang="en-US" altLang="en-US" sz="2800" dirty="0">
                <a:solidFill>
                  <a:srgbClr val="FF0000"/>
                </a:solidFill>
                <a:latin typeface="Bookman Old Style" charset="0"/>
                <a:ea typeface="Bookman Old Style" charset="0"/>
                <a:cs typeface="Bookman Old Style" charset="0"/>
              </a:rPr>
              <a:t>Stroke Volume </a:t>
            </a:r>
          </a:p>
        </p:txBody>
      </p:sp>
      <p:cxnSp>
        <p:nvCxnSpPr>
          <p:cNvPr id="5" name="Straight Connector 4"/>
          <p:cNvCxnSpPr/>
          <p:nvPr/>
        </p:nvCxnSpPr>
        <p:spPr>
          <a:xfrm>
            <a:off x="6166420" y="764704"/>
            <a:ext cx="0" cy="5408765"/>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Content Placeholder 4"/>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7035188" y="1460932"/>
            <a:ext cx="4178300" cy="2016125"/>
          </a:xfrm>
          <a:prstGeom prst="rect">
            <a:avLst/>
          </a:prstGeom>
          <a:scene3d>
            <a:camera prst="orthographicFront"/>
            <a:lightRig rig="threePt" dir="t"/>
          </a:scene3d>
          <a:sp3d>
            <a:bevelT/>
            <a:bevelB/>
          </a:sp3d>
        </p:spPr>
      </p:pic>
      <p:pic>
        <p:nvPicPr>
          <p:cNvPr id="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b="20892"/>
          <a:stretch/>
        </p:blipFill>
        <p:spPr>
          <a:xfrm>
            <a:off x="1518367" y="4293096"/>
            <a:ext cx="3600400" cy="1736357"/>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1981902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Factors Affecting Stroke Volume</a:t>
            </a:r>
          </a:p>
        </p:txBody>
      </p:sp>
      <p:grpSp>
        <p:nvGrpSpPr>
          <p:cNvPr id="5" name="Group 7"/>
          <p:cNvGrpSpPr>
            <a:grpSpLocks/>
          </p:cNvGrpSpPr>
          <p:nvPr/>
        </p:nvGrpSpPr>
        <p:grpSpPr bwMode="auto">
          <a:xfrm>
            <a:off x="609460" y="1412776"/>
            <a:ext cx="11101576" cy="4719315"/>
            <a:chOff x="288" y="787"/>
            <a:chExt cx="5183" cy="2746"/>
          </a:xfrm>
        </p:grpSpPr>
        <p:pic>
          <p:nvPicPr>
            <p:cNvPr id="6" name="Picture 8" descr="Figure_13_30.1.jpg                                             00029D3E&#10;Maxtor 300                     BFF2A1C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787"/>
              <a:ext cx="5183" cy="2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p:nvSpPr>
          <p:spPr bwMode="auto">
            <a:xfrm>
              <a:off x="1469" y="3079"/>
              <a:ext cx="77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defRPr/>
              </a:pPr>
              <a:r>
                <a:rPr lang="en-US" sz="1400" b="1" kern="0">
                  <a:solidFill>
                    <a:srgbClr val="000000"/>
                  </a:solidFill>
                  <a:ea typeface="+mn-ea"/>
                </a:rPr>
                <a:t>Stroke volume</a:t>
              </a:r>
              <a:endParaRPr lang="en-US" sz="1400" b="1" kern="0">
                <a:solidFill>
                  <a:sysClr val="windowText" lastClr="000000"/>
                </a:solidFill>
                <a:ea typeface="+mn-ea"/>
              </a:endParaRPr>
            </a:p>
          </p:txBody>
        </p:sp>
        <p:sp>
          <p:nvSpPr>
            <p:cNvPr id="8" name="Rectangle 10"/>
            <p:cNvSpPr>
              <a:spLocks noChangeArrowheads="1"/>
            </p:cNvSpPr>
            <p:nvPr/>
          </p:nvSpPr>
          <p:spPr bwMode="auto">
            <a:xfrm>
              <a:off x="705" y="2173"/>
              <a:ext cx="706"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defRPr/>
              </a:pPr>
              <a:r>
                <a:rPr lang="en-US" sz="1400" b="1" kern="0" dirty="0">
                  <a:solidFill>
                    <a:srgbClr val="000000"/>
                  </a:solidFill>
                  <a:ea typeface="+mn-ea"/>
                </a:rPr>
                <a:t>End-diastolic</a:t>
              </a:r>
            </a:p>
            <a:p>
              <a:pPr fontAlgn="auto">
                <a:spcBef>
                  <a:spcPts val="0"/>
                </a:spcBef>
                <a:spcAft>
                  <a:spcPts val="0"/>
                </a:spcAft>
                <a:defRPr/>
              </a:pPr>
              <a:r>
                <a:rPr lang="en-US" sz="1400" b="1" kern="0" dirty="0">
                  <a:solidFill>
                    <a:srgbClr val="000000"/>
                  </a:solidFill>
                  <a:ea typeface="+mn-ea"/>
                </a:rPr>
                <a:t>volume</a:t>
              </a:r>
              <a:endParaRPr lang="en-US" sz="1400" b="1" kern="0" dirty="0">
                <a:solidFill>
                  <a:sysClr val="windowText" lastClr="000000"/>
                </a:solidFill>
                <a:ea typeface="+mn-ea"/>
              </a:endParaRPr>
            </a:p>
          </p:txBody>
        </p:sp>
        <p:sp>
          <p:nvSpPr>
            <p:cNvPr id="9" name="Rectangle 11"/>
            <p:cNvSpPr>
              <a:spLocks noChangeArrowheads="1"/>
            </p:cNvSpPr>
            <p:nvPr/>
          </p:nvSpPr>
          <p:spPr bwMode="auto">
            <a:xfrm>
              <a:off x="672" y="879"/>
              <a:ext cx="75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defRPr/>
              </a:pPr>
              <a:r>
                <a:rPr lang="en-US" sz="1400" b="1" kern="0">
                  <a:solidFill>
                    <a:srgbClr val="000000"/>
                  </a:solidFill>
                  <a:ea typeface="+mn-ea"/>
                </a:rPr>
                <a:t>Venous return</a:t>
              </a:r>
              <a:endParaRPr lang="en-US" sz="1400" b="1" kern="0">
                <a:solidFill>
                  <a:sysClr val="windowText" lastClr="000000"/>
                </a:solidFill>
                <a:ea typeface="+mn-ea"/>
              </a:endParaRPr>
            </a:p>
          </p:txBody>
        </p:sp>
        <p:sp>
          <p:nvSpPr>
            <p:cNvPr id="10" name="Rectangle 12"/>
            <p:cNvSpPr>
              <a:spLocks noChangeArrowheads="1"/>
            </p:cNvSpPr>
            <p:nvPr/>
          </p:nvSpPr>
          <p:spPr bwMode="auto">
            <a:xfrm>
              <a:off x="2397" y="2173"/>
              <a:ext cx="64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defRPr/>
              </a:pPr>
              <a:r>
                <a:rPr lang="en-US" sz="1400" b="1" kern="0">
                  <a:solidFill>
                    <a:srgbClr val="000000"/>
                  </a:solidFill>
                  <a:ea typeface="+mn-ea"/>
                </a:rPr>
                <a:t>Contractility</a:t>
              </a:r>
              <a:endParaRPr lang="en-US" sz="1400" b="1" kern="0">
                <a:solidFill>
                  <a:sysClr val="windowText" lastClr="000000"/>
                </a:solidFill>
                <a:ea typeface="+mn-ea"/>
              </a:endParaRPr>
            </a:p>
          </p:txBody>
        </p:sp>
        <p:sp>
          <p:nvSpPr>
            <p:cNvPr id="11" name="Rectangle 13"/>
            <p:cNvSpPr>
              <a:spLocks noChangeArrowheads="1"/>
            </p:cNvSpPr>
            <p:nvPr/>
          </p:nvSpPr>
          <p:spPr bwMode="auto">
            <a:xfrm>
              <a:off x="4069" y="2173"/>
              <a:ext cx="895"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defRPr/>
              </a:pPr>
              <a:r>
                <a:rPr lang="en-US" sz="1400" b="1" kern="0">
                  <a:solidFill>
                    <a:srgbClr val="000000"/>
                  </a:solidFill>
                  <a:ea typeface="+mn-ea"/>
                </a:rPr>
                <a:t>Arterial pressure</a:t>
              </a:r>
            </a:p>
            <a:p>
              <a:pPr fontAlgn="auto">
                <a:spcBef>
                  <a:spcPts val="0"/>
                </a:spcBef>
                <a:spcAft>
                  <a:spcPts val="0"/>
                </a:spcAft>
                <a:defRPr/>
              </a:pPr>
              <a:r>
                <a:rPr lang="en-US" sz="1400" b="1" kern="0">
                  <a:solidFill>
                    <a:srgbClr val="000000"/>
                  </a:solidFill>
                  <a:ea typeface="+mn-ea"/>
                </a:rPr>
                <a:t>(afterload)</a:t>
              </a:r>
              <a:endParaRPr lang="en-US" sz="1400" b="1" kern="0">
                <a:solidFill>
                  <a:sysClr val="windowText" lastClr="000000"/>
                </a:solidFill>
                <a:ea typeface="+mn-ea"/>
              </a:endParaRPr>
            </a:p>
          </p:txBody>
        </p:sp>
        <p:sp>
          <p:nvSpPr>
            <p:cNvPr id="12" name="Rectangle 14"/>
            <p:cNvSpPr>
              <a:spLocks noChangeArrowheads="1"/>
            </p:cNvSpPr>
            <p:nvPr/>
          </p:nvSpPr>
          <p:spPr bwMode="auto">
            <a:xfrm>
              <a:off x="2371" y="879"/>
              <a:ext cx="664"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defRPr/>
              </a:pPr>
              <a:r>
                <a:rPr lang="en-US" sz="1400" b="1" kern="0">
                  <a:solidFill>
                    <a:srgbClr val="000000"/>
                  </a:solidFill>
                  <a:ea typeface="+mn-ea"/>
                </a:rPr>
                <a:t>Sympathetic</a:t>
              </a:r>
            </a:p>
            <a:p>
              <a:pPr fontAlgn="auto">
                <a:spcBef>
                  <a:spcPts val="0"/>
                </a:spcBef>
                <a:spcAft>
                  <a:spcPts val="0"/>
                </a:spcAft>
                <a:defRPr/>
              </a:pPr>
              <a:r>
                <a:rPr lang="en-US" sz="1400" b="1" kern="0">
                  <a:solidFill>
                    <a:srgbClr val="000000"/>
                  </a:solidFill>
                  <a:ea typeface="+mn-ea"/>
                </a:rPr>
                <a:t>activity or</a:t>
              </a:r>
            </a:p>
            <a:p>
              <a:pPr fontAlgn="auto">
                <a:spcBef>
                  <a:spcPts val="0"/>
                </a:spcBef>
                <a:spcAft>
                  <a:spcPts val="0"/>
                </a:spcAft>
                <a:defRPr/>
              </a:pPr>
              <a:r>
                <a:rPr lang="en-US" sz="1400" b="1" kern="0">
                  <a:solidFill>
                    <a:srgbClr val="000000"/>
                  </a:solidFill>
                  <a:ea typeface="+mn-ea"/>
                </a:rPr>
                <a:t>Epinephrine</a:t>
              </a:r>
              <a:endParaRPr lang="en-US" sz="1400" b="1" kern="0">
                <a:solidFill>
                  <a:sysClr val="windowText" lastClr="000000"/>
                </a:solidFill>
                <a:ea typeface="+mn-ea"/>
              </a:endParaRPr>
            </a:p>
          </p:txBody>
        </p:sp>
        <p:sp>
          <p:nvSpPr>
            <p:cNvPr id="13" name="Rectangle 15"/>
            <p:cNvSpPr>
              <a:spLocks noChangeArrowheads="1"/>
            </p:cNvSpPr>
            <p:nvPr/>
          </p:nvSpPr>
          <p:spPr bwMode="auto">
            <a:xfrm>
              <a:off x="1627" y="1787"/>
              <a:ext cx="47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defRPr/>
              </a:pPr>
              <a:r>
                <a:rPr lang="en-US" sz="1400" b="1" i="1" kern="0">
                  <a:solidFill>
                    <a:srgbClr val="000000"/>
                  </a:solidFill>
                  <a:ea typeface="+mn-ea"/>
                </a:rPr>
                <a:t>Ventricle</a:t>
              </a:r>
              <a:endParaRPr lang="en-US" sz="1400" b="1" i="1" kern="0">
                <a:solidFill>
                  <a:sysClr val="windowText" lastClr="000000"/>
                </a:solidFill>
                <a:ea typeface="+mn-ea"/>
              </a:endParaRPr>
            </a:p>
          </p:txBody>
        </p:sp>
      </p:grpSp>
      <p:sp>
        <p:nvSpPr>
          <p:cNvPr id="14" name="Slide Number Placeholder 2"/>
          <p:cNvSpPr txBox="1">
            <a:spLocks/>
          </p:cNvSpPr>
          <p:nvPr/>
        </p:nvSpPr>
        <p:spPr>
          <a:xfrm>
            <a:off x="795310" y="6366966"/>
            <a:ext cx="2640913" cy="365760"/>
          </a:xfrm>
          <a:prstGeom prst="rect">
            <a:avLst/>
          </a:prstGeom>
        </p:spPr>
        <p:txBody>
          <a:bodyPr vert="horz" lIns="101590" tIns="50795" rIns="101590" bIns="50795"/>
          <a:lstStyle>
            <a:defPPr>
              <a:defRPr lang="en-US"/>
            </a:defPPr>
            <a:lvl1pPr marL="0" algn="l" defTabSz="1015898" rtl="0" eaLnBrk="1" latinLnBrk="0" hangingPunct="1">
              <a:defRPr kumimoji="0" sz="1600" kern="1200">
                <a:solidFill>
                  <a:schemeClr val="tx2"/>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a:lstStyle>
          <a:p>
            <a:r>
              <a:rPr lang="en-US" dirty="0"/>
              <a:t>11</a:t>
            </a:r>
          </a:p>
        </p:txBody>
      </p:sp>
    </p:spTree>
    <p:extLst>
      <p:ext uri="{BB962C8B-B14F-4D97-AF65-F5344CB8AC3E}">
        <p14:creationId xmlns:p14="http://schemas.microsoft.com/office/powerpoint/2010/main" val="36763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grpSp>
        <p:nvGrpSpPr>
          <p:cNvPr id="5" name="Group 14"/>
          <p:cNvGrpSpPr>
            <a:grpSpLocks/>
          </p:cNvGrpSpPr>
          <p:nvPr/>
        </p:nvGrpSpPr>
        <p:grpSpPr bwMode="auto">
          <a:xfrm>
            <a:off x="549796" y="1221730"/>
            <a:ext cx="11173584" cy="5087590"/>
            <a:chOff x="0" y="720"/>
            <a:chExt cx="5664" cy="2988"/>
          </a:xfrm>
        </p:grpSpPr>
        <p:grpSp>
          <p:nvGrpSpPr>
            <p:cNvPr id="6" name="Group 13"/>
            <p:cNvGrpSpPr>
              <a:grpSpLocks/>
            </p:cNvGrpSpPr>
            <p:nvPr/>
          </p:nvGrpSpPr>
          <p:grpSpPr bwMode="auto">
            <a:xfrm>
              <a:off x="0" y="720"/>
              <a:ext cx="5664" cy="2988"/>
              <a:chOff x="0" y="720"/>
              <a:chExt cx="5664" cy="2988"/>
            </a:xfrm>
          </p:grpSpPr>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0"/>
                <a:ext cx="5664" cy="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7"/>
              <p:cNvSpPr>
                <a:spLocks noChangeArrowheads="1"/>
              </p:cNvSpPr>
              <p:nvPr/>
            </p:nvSpPr>
            <p:spPr bwMode="auto">
              <a:xfrm>
                <a:off x="2880" y="1728"/>
                <a:ext cx="864" cy="528"/>
              </a:xfrm>
              <a:prstGeom prst="rect">
                <a:avLst/>
              </a:prstGeom>
              <a:solidFill>
                <a:srgbClr val="FFFFFF"/>
              </a:solidFill>
              <a:ln w="9525">
                <a:solidFill>
                  <a:srgbClr val="969696"/>
                </a:solidFill>
                <a:miter lim="800000"/>
                <a:headEnd/>
                <a:tailEnd/>
              </a:ln>
            </p:spPr>
            <p:txBody>
              <a:bodyPr wrap="none" anchor="ctr"/>
              <a:lstStyle/>
              <a:p>
                <a:pPr algn="ctr" eaLnBrk="1" fontAlgn="auto" hangingPunct="1">
                  <a:spcBef>
                    <a:spcPts val="0"/>
                  </a:spcBef>
                  <a:spcAft>
                    <a:spcPts val="0"/>
                  </a:spcAft>
                  <a:defRPr/>
                </a:pPr>
                <a:r>
                  <a:rPr lang="en-US" sz="1400" kern="0">
                    <a:solidFill>
                      <a:srgbClr val="000000"/>
                    </a:solidFill>
                    <a:latin typeface="Times New Roman" pitchFamily="18" charset="0"/>
                    <a:ea typeface="+mn-ea"/>
                    <a:cs typeface="Times New Roman" pitchFamily="18" charset="0"/>
                  </a:rPr>
                  <a:t>Contractility of</a:t>
                </a:r>
              </a:p>
              <a:p>
                <a:pPr algn="ctr" eaLnBrk="1" fontAlgn="auto" hangingPunct="1">
                  <a:spcBef>
                    <a:spcPts val="0"/>
                  </a:spcBef>
                  <a:spcAft>
                    <a:spcPts val="0"/>
                  </a:spcAft>
                  <a:defRPr/>
                </a:pPr>
                <a:r>
                  <a:rPr lang="en-US" sz="1400" kern="0">
                    <a:solidFill>
                      <a:srgbClr val="000000"/>
                    </a:solidFill>
                    <a:latin typeface="Times New Roman" pitchFamily="18" charset="0"/>
                    <a:ea typeface="+mn-ea"/>
                    <a:cs typeface="Times New Roman" pitchFamily="18" charset="0"/>
                  </a:rPr>
                  <a:t>Muscle cells</a:t>
                </a:r>
              </a:p>
              <a:p>
                <a:pPr algn="ctr" eaLnBrk="1" fontAlgn="auto" hangingPunct="1">
                  <a:spcBef>
                    <a:spcPts val="0"/>
                  </a:spcBef>
                  <a:spcAft>
                    <a:spcPts val="0"/>
                  </a:spcAft>
                  <a:defRPr/>
                </a:pPr>
                <a:r>
                  <a:rPr lang="en-US" sz="1400" kern="0">
                    <a:solidFill>
                      <a:srgbClr val="000000"/>
                    </a:solidFill>
                    <a:latin typeface="Times New Roman" pitchFamily="18" charset="0"/>
                    <a:ea typeface="+mn-ea"/>
                    <a:cs typeface="Times New Roman" pitchFamily="18" charset="0"/>
                  </a:rPr>
                  <a:t> Cont =   ESV</a:t>
                </a:r>
              </a:p>
              <a:p>
                <a:pPr algn="ctr" eaLnBrk="1" fontAlgn="auto" hangingPunct="1">
                  <a:spcBef>
                    <a:spcPts val="0"/>
                  </a:spcBef>
                  <a:spcAft>
                    <a:spcPts val="0"/>
                  </a:spcAft>
                  <a:defRPr/>
                </a:pPr>
                <a:r>
                  <a:rPr lang="en-US" sz="1400" kern="0">
                    <a:solidFill>
                      <a:srgbClr val="000000"/>
                    </a:solidFill>
                    <a:latin typeface="Times New Roman" pitchFamily="18" charset="0"/>
                    <a:ea typeface="+mn-ea"/>
                    <a:cs typeface="Times New Roman" pitchFamily="18" charset="0"/>
                  </a:rPr>
                  <a:t> Cont =   ESV</a:t>
                </a:r>
              </a:p>
            </p:txBody>
          </p:sp>
        </p:grpSp>
        <p:sp>
          <p:nvSpPr>
            <p:cNvPr id="7" name="Line 8"/>
            <p:cNvSpPr>
              <a:spLocks noChangeShapeType="1"/>
            </p:cNvSpPr>
            <p:nvPr/>
          </p:nvSpPr>
          <p:spPr bwMode="auto">
            <a:xfrm>
              <a:off x="2976" y="2016"/>
              <a:ext cx="0" cy="96"/>
            </a:xfrm>
            <a:prstGeom prst="line">
              <a:avLst/>
            </a:prstGeom>
            <a:noFill/>
            <a:ln w="952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kern="0">
                <a:solidFill>
                  <a:sysClr val="windowText" lastClr="000000"/>
                </a:solidFill>
                <a:latin typeface="Arial" panose="020B0604020202020204" pitchFamily="34" charset="0"/>
                <a:ea typeface="+mn-ea"/>
                <a:cs typeface="Arial" panose="020B0604020202020204" pitchFamily="34" charset="0"/>
              </a:endParaRPr>
            </a:p>
          </p:txBody>
        </p:sp>
        <p:sp>
          <p:nvSpPr>
            <p:cNvPr id="8" name="Line 9"/>
            <p:cNvSpPr>
              <a:spLocks noChangeShapeType="1"/>
            </p:cNvSpPr>
            <p:nvPr/>
          </p:nvSpPr>
          <p:spPr bwMode="auto">
            <a:xfrm>
              <a:off x="2976" y="2160"/>
              <a:ext cx="0" cy="96"/>
            </a:xfrm>
            <a:prstGeom prst="line">
              <a:avLst/>
            </a:prstGeom>
            <a:noFill/>
            <a:ln w="9525">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kern="0">
                <a:solidFill>
                  <a:sysClr val="windowText" lastClr="000000"/>
                </a:solidFill>
                <a:latin typeface="Arial" panose="020B0604020202020204" pitchFamily="34" charset="0"/>
                <a:ea typeface="+mn-ea"/>
                <a:cs typeface="Arial" panose="020B0604020202020204" pitchFamily="34" charset="0"/>
              </a:endParaRPr>
            </a:p>
          </p:txBody>
        </p:sp>
        <p:sp>
          <p:nvSpPr>
            <p:cNvPr id="9" name="Line 10"/>
            <p:cNvSpPr>
              <a:spLocks noChangeShapeType="1"/>
            </p:cNvSpPr>
            <p:nvPr/>
          </p:nvSpPr>
          <p:spPr bwMode="auto">
            <a:xfrm>
              <a:off x="3360" y="2016"/>
              <a:ext cx="0" cy="96"/>
            </a:xfrm>
            <a:prstGeom prst="line">
              <a:avLst/>
            </a:prstGeom>
            <a:noFill/>
            <a:ln w="9525">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kern="0">
                <a:solidFill>
                  <a:sysClr val="windowText" lastClr="000000"/>
                </a:solidFill>
                <a:latin typeface="Arial" panose="020B0604020202020204" pitchFamily="34" charset="0"/>
                <a:ea typeface="+mn-ea"/>
                <a:cs typeface="Arial" panose="020B0604020202020204" pitchFamily="34" charset="0"/>
              </a:endParaRPr>
            </a:p>
          </p:txBody>
        </p:sp>
        <p:sp>
          <p:nvSpPr>
            <p:cNvPr id="10" name="Line 12"/>
            <p:cNvSpPr>
              <a:spLocks noChangeShapeType="1"/>
            </p:cNvSpPr>
            <p:nvPr/>
          </p:nvSpPr>
          <p:spPr bwMode="auto">
            <a:xfrm flipV="1">
              <a:off x="3360" y="2112"/>
              <a:ext cx="0" cy="9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kern="0">
                <a:solidFill>
                  <a:sysClr val="windowText" lastClr="000000"/>
                </a:solidFill>
                <a:latin typeface="Arial" panose="020B0604020202020204" pitchFamily="34" charset="0"/>
                <a:ea typeface="+mn-ea"/>
                <a:cs typeface="Arial" panose="020B0604020202020204" pitchFamily="34" charset="0"/>
              </a:endParaRPr>
            </a:p>
          </p:txBody>
        </p:sp>
      </p:grpSp>
      <p:sp>
        <p:nvSpPr>
          <p:cNvPr id="13" name="Title 1"/>
          <p:cNvSpPr>
            <a:spLocks noGrp="1"/>
          </p:cNvSpPr>
          <p:nvPr>
            <p:ph type="title"/>
          </p:nvPr>
        </p:nvSpPr>
        <p:spPr>
          <a:xfrm>
            <a:off x="609460" y="139282"/>
            <a:ext cx="10969625" cy="990600"/>
          </a:xfrm>
        </p:spPr>
        <p:txBody>
          <a:bodyPr>
            <a:normAutofit/>
          </a:bodyPr>
          <a:lstStyle/>
          <a:p>
            <a:r>
              <a:rPr lang="en-US" sz="3200" dirty="0"/>
              <a:t>Factors Affecting Stroke Volume</a:t>
            </a:r>
          </a:p>
        </p:txBody>
      </p:sp>
    </p:spTree>
    <p:extLst>
      <p:ext uri="{BB962C8B-B14F-4D97-AF65-F5344CB8AC3E}">
        <p14:creationId xmlns:p14="http://schemas.microsoft.com/office/powerpoint/2010/main" val="1311825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274316044"/>
              </p:ext>
            </p:extLst>
          </p:nvPr>
        </p:nvGraphicFramePr>
        <p:xfrm>
          <a:off x="3862164" y="1402353"/>
          <a:ext cx="10900418" cy="4707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a:spLocks noGrp="1"/>
          </p:cNvSpPr>
          <p:nvPr>
            <p:ph type="title"/>
          </p:nvPr>
        </p:nvSpPr>
        <p:spPr>
          <a:xfrm>
            <a:off x="609460" y="139282"/>
            <a:ext cx="10969625" cy="990600"/>
          </a:xfrm>
        </p:spPr>
        <p:txBody>
          <a:bodyPr>
            <a:normAutofit/>
          </a:bodyPr>
          <a:lstStyle/>
          <a:p>
            <a:pPr>
              <a:defRPr/>
            </a:pPr>
            <a:r>
              <a:rPr lang="en-US" sz="3200" dirty="0"/>
              <a:t>Myocardial Contractility (Inotropic State)</a:t>
            </a:r>
          </a:p>
        </p:txBody>
      </p:sp>
      <p:sp>
        <p:nvSpPr>
          <p:cNvPr id="9" name="Rectangle 8"/>
          <p:cNvSpPr/>
          <p:nvPr/>
        </p:nvSpPr>
        <p:spPr>
          <a:xfrm>
            <a:off x="689081" y="1268760"/>
            <a:ext cx="5621355" cy="4960237"/>
          </a:xfrm>
          <a:prstGeom prst="rect">
            <a:avLst/>
          </a:prstGeom>
          <a:solidFill>
            <a:schemeClr val="accent2">
              <a:alpha val="1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Bef>
                <a:spcPct val="50000"/>
              </a:spcBef>
              <a:buFont typeface="Arial" charset="0"/>
              <a:buChar char="•"/>
            </a:pPr>
            <a:endParaRPr lang="en-US" altLang="en-US" dirty="0">
              <a:solidFill>
                <a:schemeClr val="tx1"/>
              </a:solidFill>
            </a:endParaRPr>
          </a:p>
          <a:p>
            <a:pPr marL="285750" indent="-285750" algn="just">
              <a:spcBef>
                <a:spcPct val="50000"/>
              </a:spcBef>
              <a:buFont typeface="Arial" charset="0"/>
              <a:buChar char="•"/>
            </a:pPr>
            <a:endParaRPr lang="en-US" altLang="en-US" dirty="0">
              <a:solidFill>
                <a:schemeClr val="tx1"/>
              </a:solidFill>
            </a:endParaRPr>
          </a:p>
          <a:p>
            <a:pPr marL="285750" indent="-285750" algn="just">
              <a:spcBef>
                <a:spcPct val="50000"/>
              </a:spcBef>
              <a:buFont typeface="Arial" charset="0"/>
              <a:buChar char="•"/>
            </a:pPr>
            <a:endParaRPr lang="en-US" altLang="en-US" dirty="0">
              <a:solidFill>
                <a:schemeClr val="tx1"/>
              </a:solidFill>
            </a:endParaRPr>
          </a:p>
          <a:p>
            <a:pPr algn="just">
              <a:spcBef>
                <a:spcPct val="50000"/>
              </a:spcBef>
            </a:pPr>
            <a:endParaRPr lang="en-US" altLang="en-US" dirty="0">
              <a:solidFill>
                <a:schemeClr val="accent1"/>
              </a:solidFill>
              <a:cs typeface="Calibri" pitchFamily="34" charset="0"/>
            </a:endParaRPr>
          </a:p>
          <a:p>
            <a:pPr algn="just">
              <a:spcBef>
                <a:spcPct val="50000"/>
              </a:spcBef>
            </a:pPr>
            <a:r>
              <a:rPr lang="en-US" altLang="en-US" sz="1800" dirty="0">
                <a:solidFill>
                  <a:schemeClr val="tx1"/>
                </a:solidFill>
                <a:cs typeface="Calibri" pitchFamily="34" charset="0"/>
              </a:rPr>
              <a:t>Inotropic effect of noradrenaline and adrenaline:</a:t>
            </a:r>
            <a:endParaRPr lang="en-US" altLang="en-US" sz="1800" dirty="0">
              <a:solidFill>
                <a:schemeClr val="tx1"/>
              </a:solidFill>
            </a:endParaRPr>
          </a:p>
          <a:p>
            <a:pPr marL="285750" indent="-285750" algn="just">
              <a:spcBef>
                <a:spcPct val="50000"/>
              </a:spcBef>
              <a:buFont typeface="Arial" charset="0"/>
              <a:buChar char="•"/>
            </a:pPr>
            <a:r>
              <a:rPr lang="en-US" altLang="en-US" sz="1600" b="1" dirty="0">
                <a:solidFill>
                  <a:schemeClr val="accent2">
                    <a:lumMod val="75000"/>
                  </a:schemeClr>
                </a:solidFill>
              </a:rPr>
              <a:t> it is:  </a:t>
            </a:r>
            <a:r>
              <a:rPr lang="en-US" altLang="en-US" sz="1600" dirty="0">
                <a:solidFill>
                  <a:schemeClr val="tx1"/>
                </a:solidFill>
              </a:rPr>
              <a:t>an intrinsic property of the myocardium </a:t>
            </a:r>
            <a:r>
              <a:rPr lang="en-US" altLang="en-US" sz="1600" dirty="0">
                <a:solidFill>
                  <a:srgbClr val="FF0000"/>
                </a:solidFill>
              </a:rPr>
              <a:t>independent of the preload</a:t>
            </a:r>
            <a:r>
              <a:rPr lang="en-US" altLang="en-US" sz="1600" dirty="0">
                <a:solidFill>
                  <a:schemeClr val="tx1"/>
                </a:solidFill>
              </a:rPr>
              <a:t>. Thus, myocardial contractility can increase without an increase in pre-load.</a:t>
            </a:r>
          </a:p>
          <a:p>
            <a:pPr marL="285750" indent="-285750" algn="just">
              <a:spcBef>
                <a:spcPct val="50000"/>
              </a:spcBef>
              <a:buFont typeface="Arial" charset="0"/>
              <a:buChar char="•"/>
            </a:pPr>
            <a:r>
              <a:rPr lang="en-US" altLang="en-US" sz="1600" dirty="0">
                <a:solidFill>
                  <a:schemeClr val="tx1"/>
                </a:solidFill>
              </a:rPr>
              <a:t> Changes in myocardial contractility are </a:t>
            </a:r>
            <a:r>
              <a:rPr lang="en-US" altLang="en-US" sz="1600" dirty="0">
                <a:solidFill>
                  <a:srgbClr val="FF0000"/>
                </a:solidFill>
              </a:rPr>
              <a:t>due to changes in</a:t>
            </a:r>
            <a:r>
              <a:rPr lang="en-US" altLang="en-US" sz="1600" dirty="0">
                <a:solidFill>
                  <a:schemeClr val="tx1"/>
                </a:solidFill>
              </a:rPr>
              <a:t> the intracellular dynamics of </a:t>
            </a:r>
            <a:r>
              <a:rPr lang="en-US" altLang="en-US" sz="1600" dirty="0">
                <a:solidFill>
                  <a:srgbClr val="FF0000"/>
                </a:solidFill>
              </a:rPr>
              <a:t>calcium.</a:t>
            </a:r>
          </a:p>
          <a:p>
            <a:pPr marL="285750" indent="-285750" algn="just">
              <a:spcBef>
                <a:spcPct val="50000"/>
              </a:spcBef>
              <a:buFont typeface="Arial" charset="0"/>
              <a:buChar char="•"/>
            </a:pPr>
            <a:r>
              <a:rPr lang="en-US" altLang="en-US" sz="1600" dirty="0">
                <a:solidFill>
                  <a:schemeClr val="tx1"/>
                </a:solidFill>
              </a:rPr>
              <a:t> Drugs that increase contractility usually provide more calcium and at a faster rate to the contractile machinery.</a:t>
            </a:r>
          </a:p>
          <a:p>
            <a:pPr marL="285750" indent="-285750" algn="just">
              <a:spcBef>
                <a:spcPct val="50000"/>
              </a:spcBef>
              <a:buFont typeface="Arial" charset="0"/>
              <a:buChar char="•"/>
            </a:pPr>
            <a:r>
              <a:rPr lang="en-US" altLang="en-US" sz="1600" dirty="0">
                <a:solidFill>
                  <a:schemeClr val="tx1"/>
                </a:solidFill>
              </a:rPr>
              <a:t>More calcium </a:t>
            </a:r>
            <a:r>
              <a:rPr lang="en-GB" altLang="en-US" sz="1600" dirty="0">
                <a:solidFill>
                  <a:schemeClr val="tx1"/>
                </a:solidFill>
              </a:rPr>
              <a:t>will activate more cross-bridges and thereby strengthen the heart beat.</a:t>
            </a:r>
            <a:endParaRPr lang="en-US" altLang="en-US" sz="1600" dirty="0">
              <a:solidFill>
                <a:schemeClr val="tx1"/>
              </a:solidFill>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4667" y="1439185"/>
            <a:ext cx="4710181" cy="1555383"/>
          </a:xfrm>
          <a:prstGeom prst="rect">
            <a:avLst/>
          </a:prstGeom>
          <a:scene3d>
            <a:camera prst="orthographicFront"/>
            <a:lightRig rig="threePt" dir="t"/>
          </a:scene3d>
          <a:sp3d>
            <a:bevelT/>
            <a:bevelB/>
          </a:sp3d>
        </p:spPr>
      </p:pic>
      <p:sp>
        <p:nvSpPr>
          <p:cNvPr id="2" name="Rectangle 1"/>
          <p:cNvSpPr/>
          <p:nvPr/>
        </p:nvSpPr>
        <p:spPr>
          <a:xfrm>
            <a:off x="8902724" y="446719"/>
            <a:ext cx="6092825" cy="646331"/>
          </a:xfrm>
          <a:prstGeom prst="rect">
            <a:avLst/>
          </a:prstGeom>
        </p:spPr>
        <p:txBody>
          <a:bodyPr>
            <a:spAutoFit/>
          </a:bodyPr>
          <a:lstStyle/>
          <a:p>
            <a:r>
              <a:rPr lang="en-US" sz="1200" dirty="0">
                <a:solidFill>
                  <a:schemeClr val="bg1">
                    <a:lumMod val="65000"/>
                  </a:schemeClr>
                </a:solidFill>
              </a:rPr>
              <a:t>Inotropic: any factor affecting contractility:</a:t>
            </a:r>
          </a:p>
          <a:p>
            <a:pPr marL="342900" indent="-342900">
              <a:buFont typeface="Arial" charset="0"/>
              <a:buChar char="•"/>
            </a:pPr>
            <a:r>
              <a:rPr lang="en-US" sz="1200" dirty="0">
                <a:solidFill>
                  <a:schemeClr val="bg1">
                    <a:lumMod val="65000"/>
                  </a:schemeClr>
                </a:solidFill>
              </a:rPr>
              <a:t>Increase contractility: +</a:t>
            </a:r>
          </a:p>
          <a:p>
            <a:pPr marL="342900" indent="-342900">
              <a:buFont typeface="Arial" charset="0"/>
              <a:buChar char="•"/>
            </a:pPr>
            <a:r>
              <a:rPr lang="en-US" sz="1200" dirty="0">
                <a:solidFill>
                  <a:schemeClr val="bg1">
                    <a:lumMod val="65000"/>
                  </a:schemeClr>
                </a:solidFill>
              </a:rPr>
              <a:t>Decrease contractility: -</a:t>
            </a:r>
          </a:p>
        </p:txBody>
      </p:sp>
    </p:spTree>
    <p:extLst>
      <p:ext uri="{BB962C8B-B14F-4D97-AF65-F5344CB8AC3E}">
        <p14:creationId xmlns:p14="http://schemas.microsoft.com/office/powerpoint/2010/main" val="1606079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Factors Affecting Contractility (Inotropic Effectors) </a:t>
            </a:r>
            <a:endParaRPr lang="ar-SA"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5" name="Rounded Rectangle 4"/>
          <p:cNvSpPr/>
          <p:nvPr/>
        </p:nvSpPr>
        <p:spPr>
          <a:xfrm>
            <a:off x="609460" y="1359764"/>
            <a:ext cx="4836880" cy="4733532"/>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1" anchor="ctr"/>
          <a:lstStyle/>
          <a:p>
            <a:pPr algn="ctr"/>
            <a:r>
              <a:rPr lang="en-GB" sz="1800" b="1" dirty="0">
                <a:solidFill>
                  <a:schemeClr val="tx1"/>
                </a:solidFill>
              </a:rPr>
              <a:t>1- Starling’s Law of the Heart:  ‘‘Length- Tension Relationship’’</a:t>
            </a:r>
          </a:p>
          <a:p>
            <a:endParaRPr lang="en-GB" sz="1600" dirty="0"/>
          </a:p>
          <a:p>
            <a:pPr marL="342900" indent="-342900">
              <a:buFont typeface="Wingdings" panose="05000000000000000000" pitchFamily="2" charset="2"/>
              <a:buChar char="§"/>
            </a:pPr>
            <a:r>
              <a:rPr lang="en-GB" sz="1600" dirty="0"/>
              <a:t> Within limits,  the power of contraction is </a:t>
            </a:r>
            <a:r>
              <a:rPr lang="en-GB" sz="1600" dirty="0">
                <a:solidFill>
                  <a:srgbClr val="FF0000"/>
                </a:solidFill>
              </a:rPr>
              <a:t>directly proportional </a:t>
            </a:r>
            <a:r>
              <a:rPr lang="en-GB" sz="1600" dirty="0"/>
              <a:t>to the initial length of the muscle </a:t>
            </a:r>
            <a:r>
              <a:rPr lang="en-GB" sz="1600" dirty="0" err="1"/>
              <a:t>fibers</a:t>
            </a:r>
            <a:r>
              <a:rPr lang="en-GB" sz="1600" dirty="0"/>
              <a:t>. </a:t>
            </a:r>
          </a:p>
          <a:p>
            <a:pPr marL="342900" indent="-342900">
              <a:buFont typeface="Wingdings" panose="05000000000000000000" pitchFamily="2" charset="2"/>
              <a:buChar char="§"/>
            </a:pPr>
            <a:r>
              <a:rPr lang="en-GB" sz="1600" dirty="0"/>
              <a:t>Overstretching of the </a:t>
            </a:r>
            <a:r>
              <a:rPr lang="en-GB" sz="1600" dirty="0" err="1"/>
              <a:t>fibers</a:t>
            </a:r>
            <a:r>
              <a:rPr lang="en-GB" sz="1600" dirty="0"/>
              <a:t> as in </a:t>
            </a:r>
            <a:r>
              <a:rPr lang="en-GB" sz="1600" u="sng" dirty="0"/>
              <a:t>heart failure </a:t>
            </a:r>
            <a:r>
              <a:rPr lang="en-GB" sz="1600" dirty="0"/>
              <a:t>its power of contractility </a:t>
            </a:r>
            <a:r>
              <a:rPr lang="en-GB" sz="1600" dirty="0">
                <a:solidFill>
                  <a:srgbClr val="FF0000"/>
                </a:solidFill>
              </a:rPr>
              <a:t>decreases</a:t>
            </a:r>
            <a:r>
              <a:rPr lang="en-GB" sz="1600" dirty="0"/>
              <a:t>. </a:t>
            </a:r>
          </a:p>
          <a:p>
            <a:pPr marL="342900" indent="-342900">
              <a:buFont typeface="Wingdings" panose="05000000000000000000" pitchFamily="2" charset="2"/>
              <a:buChar char="§"/>
            </a:pPr>
            <a:endParaRPr lang="en-GB" sz="1600" dirty="0"/>
          </a:p>
          <a:p>
            <a:pPr marL="342900" indent="-342900">
              <a:buFont typeface="Wingdings" panose="05000000000000000000" pitchFamily="2" charset="2"/>
              <a:buChar char="§"/>
            </a:pPr>
            <a:endParaRPr lang="en-GB" sz="1600" dirty="0"/>
          </a:p>
          <a:p>
            <a:pPr marL="342900" indent="-342900">
              <a:buFont typeface="Wingdings" panose="05000000000000000000" pitchFamily="2" charset="2"/>
              <a:buChar char="§"/>
            </a:pPr>
            <a:r>
              <a:rPr lang="en-GB" sz="1600" dirty="0">
                <a:solidFill>
                  <a:schemeClr val="bg1">
                    <a:lumMod val="65000"/>
                  </a:schemeClr>
                </a:solidFill>
              </a:rPr>
              <a:t>Graphs on the next slide </a:t>
            </a:r>
          </a:p>
          <a:p>
            <a:pPr marL="342900" indent="-342900">
              <a:buFont typeface="Wingdings" panose="05000000000000000000" pitchFamily="2" charset="2"/>
              <a:buChar char="§"/>
            </a:pPr>
            <a:endParaRPr lang="en-GB" sz="1600" dirty="0"/>
          </a:p>
          <a:p>
            <a:pPr marL="342900" indent="-342900">
              <a:buFont typeface="Wingdings" panose="05000000000000000000" pitchFamily="2" charset="2"/>
              <a:buChar char="§"/>
            </a:pPr>
            <a:endParaRPr lang="en-GB" sz="1600" dirty="0"/>
          </a:p>
          <a:p>
            <a:pPr marL="342900" indent="-342900">
              <a:buFont typeface="Wingdings" panose="05000000000000000000" pitchFamily="2" charset="2"/>
              <a:buChar char="§"/>
            </a:pPr>
            <a:endParaRPr lang="en-GB" sz="1600" dirty="0"/>
          </a:p>
          <a:p>
            <a:pPr marL="342900" indent="-342900">
              <a:buFont typeface="Wingdings" panose="05000000000000000000" pitchFamily="2" charset="2"/>
              <a:buChar char="§"/>
            </a:pPr>
            <a:endParaRPr lang="ar-SA" sz="1800" dirty="0"/>
          </a:p>
        </p:txBody>
      </p:sp>
      <p:sp>
        <p:nvSpPr>
          <p:cNvPr id="6" name="Rounded Rectangle 5"/>
          <p:cNvSpPr/>
          <p:nvPr/>
        </p:nvSpPr>
        <p:spPr>
          <a:xfrm>
            <a:off x="5590356" y="1359764"/>
            <a:ext cx="6192688" cy="4733532"/>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1" anchor="ctr"/>
          <a:lstStyle/>
          <a:p>
            <a:pPr algn="ctr"/>
            <a:r>
              <a:rPr lang="en-GB" b="1" dirty="0">
                <a:solidFill>
                  <a:schemeClr val="tx1"/>
                </a:solidFill>
              </a:rPr>
              <a:t>2- Cardiac Innervation </a:t>
            </a:r>
          </a:p>
          <a:p>
            <a:endParaRPr lang="en-GB" sz="1600" dirty="0"/>
          </a:p>
          <a:p>
            <a:pPr marL="342900" indent="-342900">
              <a:buFont typeface="Wingdings" panose="05000000000000000000" pitchFamily="2" charset="2"/>
              <a:buChar char="§"/>
            </a:pPr>
            <a:r>
              <a:rPr lang="en-GB" sz="1600" b="1" dirty="0">
                <a:solidFill>
                  <a:schemeClr val="accent2">
                    <a:lumMod val="75000"/>
                  </a:schemeClr>
                </a:solidFill>
              </a:rPr>
              <a:t>Sympathetic nerve stimulation:</a:t>
            </a:r>
          </a:p>
          <a:p>
            <a:pPr marL="793699" lvl="1" indent="-285750">
              <a:buFont typeface="Arial" charset="0"/>
              <a:buChar char="•"/>
            </a:pPr>
            <a:r>
              <a:rPr lang="en-GB" sz="1600" dirty="0"/>
              <a:t>       force of contraction ( + inotropic) </a:t>
            </a:r>
            <a:r>
              <a:rPr lang="en-GB" sz="1600" dirty="0">
                <a:solidFill>
                  <a:schemeClr val="tx1">
                    <a:lumMod val="65000"/>
                    <a:lumOff val="35000"/>
                  </a:schemeClr>
                </a:solidFill>
              </a:rPr>
              <a:t>(contractility)</a:t>
            </a:r>
          </a:p>
          <a:p>
            <a:pPr marL="793699" lvl="1" indent="-285750">
              <a:buFont typeface="Arial" charset="0"/>
              <a:buChar char="•"/>
            </a:pPr>
            <a:r>
              <a:rPr lang="en-GB" altLang="en-US" sz="1600" dirty="0"/>
              <a:t>At rest the heart is under sympathetic tone.</a:t>
            </a:r>
          </a:p>
          <a:p>
            <a:pPr marL="793699" lvl="1" indent="-285750">
              <a:buFont typeface="Arial" charset="0"/>
              <a:buChar char="•"/>
            </a:pPr>
            <a:r>
              <a:rPr lang="en-GB" altLang="en-US" sz="1600" dirty="0"/>
              <a:t>Noradrenaline enhances calcium entry into cardiac cells.</a:t>
            </a:r>
            <a:endParaRPr lang="en-GB" sz="1600" dirty="0"/>
          </a:p>
          <a:p>
            <a:endParaRPr lang="en-GB" sz="800" dirty="0">
              <a:solidFill>
                <a:schemeClr val="accent2">
                  <a:lumMod val="75000"/>
                </a:schemeClr>
              </a:solidFill>
            </a:endParaRPr>
          </a:p>
          <a:p>
            <a:pPr marL="342900" indent="-342900">
              <a:buFont typeface="Wingdings" panose="05000000000000000000" pitchFamily="2" charset="2"/>
              <a:buChar char="§"/>
            </a:pPr>
            <a:r>
              <a:rPr lang="en-GB" sz="1600" b="1" dirty="0">
                <a:solidFill>
                  <a:schemeClr val="accent2">
                    <a:lumMod val="75000"/>
                  </a:schemeClr>
                </a:solidFill>
              </a:rPr>
              <a:t>Parasympathetic nerve stimulation  (vagal):</a:t>
            </a:r>
          </a:p>
          <a:p>
            <a:pPr marL="793699" lvl="1" indent="-285750">
              <a:buFont typeface="Arial" charset="0"/>
              <a:buChar char="•"/>
            </a:pPr>
            <a:r>
              <a:rPr lang="en-GB" sz="1600" dirty="0"/>
              <a:t>         Atrial force of contraction .</a:t>
            </a:r>
          </a:p>
          <a:p>
            <a:pPr marL="793699" lvl="1" indent="-285750">
              <a:buFont typeface="Arial" charset="0"/>
              <a:buChar char="•"/>
            </a:pPr>
            <a:r>
              <a:rPr lang="en-GB" sz="1600" dirty="0"/>
              <a:t> </a:t>
            </a:r>
            <a:r>
              <a:rPr lang="en-GB" sz="1600" dirty="0">
                <a:solidFill>
                  <a:srgbClr val="FF0000"/>
                </a:solidFill>
              </a:rPr>
              <a:t>No significant</a:t>
            </a:r>
            <a:r>
              <a:rPr lang="en-GB" sz="1600" dirty="0"/>
              <a:t> effect on ventricular contraction.</a:t>
            </a:r>
          </a:p>
          <a:p>
            <a:pPr lvl="1"/>
            <a:endParaRPr lang="en-GB" sz="1600" dirty="0"/>
          </a:p>
          <a:p>
            <a:pPr lvl="1"/>
            <a:endParaRPr lang="en-GB" sz="1600" dirty="0"/>
          </a:p>
          <a:p>
            <a:pPr lvl="1"/>
            <a:endParaRPr lang="en-GB" sz="1600" dirty="0"/>
          </a:p>
          <a:p>
            <a:pPr lvl="1"/>
            <a:endParaRPr lang="en-GB" sz="1600" dirty="0"/>
          </a:p>
          <a:p>
            <a:pPr lvl="1"/>
            <a:endParaRPr lang="en-GB" sz="1600" dirty="0"/>
          </a:p>
          <a:p>
            <a:pPr lvl="1"/>
            <a:endParaRPr lang="en-GB" sz="1600" dirty="0"/>
          </a:p>
          <a:p>
            <a:pPr lvl="1"/>
            <a:endParaRPr lang="en-GB" sz="1600" dirty="0"/>
          </a:p>
          <a:p>
            <a:r>
              <a:rPr lang="en-GB" sz="1600" dirty="0"/>
              <a:t> </a:t>
            </a:r>
            <a:endParaRPr lang="ar-SA" sz="1600" dirty="0"/>
          </a:p>
        </p:txBody>
      </p:sp>
      <p:cxnSp>
        <p:nvCxnSpPr>
          <p:cNvPr id="9" name="Straight Arrow Connector 8"/>
          <p:cNvCxnSpPr/>
          <p:nvPr/>
        </p:nvCxnSpPr>
        <p:spPr>
          <a:xfrm flipV="1">
            <a:off x="6886500" y="2324850"/>
            <a:ext cx="0" cy="216023"/>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886500" y="3501008"/>
            <a:ext cx="0" cy="1995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041379" y="4741988"/>
            <a:ext cx="4000456" cy="738664"/>
          </a:xfrm>
          <a:prstGeom prst="rect">
            <a:avLst/>
          </a:prstGeom>
        </p:spPr>
        <p:txBody>
          <a:bodyPr wrap="square">
            <a:spAutoFit/>
          </a:bodyPr>
          <a:lstStyle/>
          <a:p>
            <a:pPr algn="just"/>
            <a:r>
              <a:rPr lang="en-US" altLang="en-US" sz="1400" dirty="0">
                <a:solidFill>
                  <a:schemeClr val="bg1">
                    <a:lumMod val="65000"/>
                  </a:schemeClr>
                </a:solidFill>
              </a:rPr>
              <a:t>How does contractility increase without an increase in preload? By increasing calcium by sympathetic stimulation </a:t>
            </a:r>
          </a:p>
        </p:txBody>
      </p:sp>
      <p:pic>
        <p:nvPicPr>
          <p:cNvPr id="12" name="Picture 2" descr="gr1lf1222_a"/>
          <p:cNvPicPr>
            <a:picLocks noChangeAspect="1" noChangeArrowheads="1"/>
          </p:cNvPicPr>
          <p:nvPr/>
        </p:nvPicPr>
        <p:blipFill>
          <a:blip r:embed="rId2">
            <a:extLst>
              <a:ext uri="{28A0092B-C50C-407E-A947-70E740481C1C}">
                <a14:useLocalDpi xmlns:a14="http://schemas.microsoft.com/office/drawing/2010/main" val="0"/>
              </a:ext>
            </a:extLst>
          </a:blip>
          <a:srcRect b="5757"/>
          <a:stretch>
            <a:fillRect/>
          </a:stretch>
        </p:blipFill>
        <p:spPr bwMode="auto">
          <a:xfrm>
            <a:off x="6362128" y="4235349"/>
            <a:ext cx="4772844" cy="1761908"/>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grpSp>
        <p:nvGrpSpPr>
          <p:cNvPr id="13" name="Group 3"/>
          <p:cNvGrpSpPr>
            <a:grpSpLocks/>
          </p:cNvGrpSpPr>
          <p:nvPr/>
        </p:nvGrpSpPr>
        <p:grpSpPr bwMode="auto">
          <a:xfrm>
            <a:off x="6915621" y="4208579"/>
            <a:ext cx="2357921" cy="693420"/>
            <a:chOff x="2714" y="1056"/>
            <a:chExt cx="1572" cy="562"/>
          </a:xfrm>
        </p:grpSpPr>
        <p:sp>
          <p:nvSpPr>
            <p:cNvPr id="14" name="Text Box 4"/>
            <p:cNvSpPr txBox="1">
              <a:spLocks noChangeArrowheads="1"/>
            </p:cNvSpPr>
            <p:nvPr/>
          </p:nvSpPr>
          <p:spPr bwMode="auto">
            <a:xfrm>
              <a:off x="2714" y="1065"/>
              <a:ext cx="1025"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1400" i="0" dirty="0">
                  <a:solidFill>
                    <a:srgbClr val="92D050"/>
                  </a:solidFill>
                  <a:latin typeface="Calibri" panose="020F0502020204030204" pitchFamily="34" charset="0"/>
                </a:rPr>
                <a:t>Increased</a:t>
              </a:r>
              <a:r>
                <a:rPr lang="en-US" altLang="en-US" sz="1400" i="0" dirty="0">
                  <a:solidFill>
                    <a:srgbClr val="7030A0"/>
                  </a:solidFill>
                  <a:latin typeface="Calibri" panose="020F0502020204030204" pitchFamily="34" charset="0"/>
                </a:rPr>
                <a:t> ventricular contractility</a:t>
              </a:r>
            </a:p>
          </p:txBody>
        </p:sp>
        <p:sp>
          <p:nvSpPr>
            <p:cNvPr id="15" name="Freeform 5"/>
            <p:cNvSpPr>
              <a:spLocks/>
            </p:cNvSpPr>
            <p:nvPr/>
          </p:nvSpPr>
          <p:spPr bwMode="auto">
            <a:xfrm>
              <a:off x="3379" y="1056"/>
              <a:ext cx="907" cy="333"/>
            </a:xfrm>
            <a:custGeom>
              <a:avLst/>
              <a:gdLst>
                <a:gd name="T0" fmla="*/ 907 w 907"/>
                <a:gd name="T1" fmla="*/ 242 h 333"/>
                <a:gd name="T2" fmla="*/ 363 w 907"/>
                <a:gd name="T3" fmla="*/ 15 h 333"/>
                <a:gd name="T4" fmla="*/ 0 w 907"/>
                <a:gd name="T5" fmla="*/ 333 h 333"/>
                <a:gd name="T6" fmla="*/ 0 60000 65536"/>
                <a:gd name="T7" fmla="*/ 0 60000 65536"/>
                <a:gd name="T8" fmla="*/ 0 60000 65536"/>
                <a:gd name="T9" fmla="*/ 0 w 907"/>
                <a:gd name="T10" fmla="*/ 0 h 333"/>
                <a:gd name="T11" fmla="*/ 907 w 907"/>
                <a:gd name="T12" fmla="*/ 333 h 333"/>
              </a:gdLst>
              <a:ahLst/>
              <a:cxnLst>
                <a:cxn ang="T6">
                  <a:pos x="T0" y="T1"/>
                </a:cxn>
                <a:cxn ang="T7">
                  <a:pos x="T2" y="T3"/>
                </a:cxn>
                <a:cxn ang="T8">
                  <a:pos x="T4" y="T5"/>
                </a:cxn>
              </a:cxnLst>
              <a:rect l="T9" t="T10" r="T11" b="T12"/>
              <a:pathLst>
                <a:path w="907" h="333">
                  <a:moveTo>
                    <a:pt x="907" y="242"/>
                  </a:moveTo>
                  <a:cubicBezTo>
                    <a:pt x="710" y="121"/>
                    <a:pt x="514" y="0"/>
                    <a:pt x="363" y="15"/>
                  </a:cubicBezTo>
                  <a:cubicBezTo>
                    <a:pt x="212" y="30"/>
                    <a:pt x="106" y="181"/>
                    <a:pt x="0" y="333"/>
                  </a:cubicBezTo>
                </a:path>
              </a:pathLst>
            </a:custGeom>
            <a:noFill/>
            <a:ln w="28575" cap="flat" cmpd="sng">
              <a:solidFill>
                <a:schemeClr val="tx1"/>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endParaRPr>
            </a:p>
          </p:txBody>
        </p:sp>
      </p:grpSp>
      <p:grpSp>
        <p:nvGrpSpPr>
          <p:cNvPr id="16" name="Group 6"/>
          <p:cNvGrpSpPr>
            <a:grpSpLocks/>
          </p:cNvGrpSpPr>
          <p:nvPr/>
        </p:nvGrpSpPr>
        <p:grpSpPr bwMode="auto">
          <a:xfrm>
            <a:off x="9002714" y="5182062"/>
            <a:ext cx="1916917" cy="597180"/>
            <a:chOff x="3848" y="2800"/>
            <a:chExt cx="1277" cy="484"/>
          </a:xfrm>
        </p:grpSpPr>
        <p:sp>
          <p:nvSpPr>
            <p:cNvPr id="17" name="Text Box 7"/>
            <p:cNvSpPr txBox="1">
              <a:spLocks noChangeArrowheads="1"/>
            </p:cNvSpPr>
            <p:nvPr/>
          </p:nvSpPr>
          <p:spPr bwMode="auto">
            <a:xfrm>
              <a:off x="3848" y="2800"/>
              <a:ext cx="618"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1200" i="0" dirty="0">
                  <a:solidFill>
                    <a:srgbClr val="FF0000"/>
                  </a:solidFill>
                  <a:latin typeface="Calibri" panose="020F0502020204030204" pitchFamily="34" charset="0"/>
                </a:rPr>
                <a:t>Decreased</a:t>
              </a:r>
            </a:p>
            <a:p>
              <a:pPr eaLnBrk="1" hangingPunct="1"/>
              <a:r>
                <a:rPr lang="en-US" altLang="en-US" sz="1200" i="0" dirty="0">
                  <a:solidFill>
                    <a:srgbClr val="7030A0"/>
                  </a:solidFill>
                  <a:latin typeface="Calibri" panose="020F0502020204030204" pitchFamily="34" charset="0"/>
                </a:rPr>
                <a:t>ventricular</a:t>
              </a:r>
            </a:p>
            <a:p>
              <a:pPr eaLnBrk="1" hangingPunct="1"/>
              <a:r>
                <a:rPr lang="en-US" altLang="en-US" sz="1200" i="0" dirty="0">
                  <a:solidFill>
                    <a:srgbClr val="7030A0"/>
                  </a:solidFill>
                  <a:latin typeface="Calibri" panose="020F0502020204030204" pitchFamily="34" charset="0"/>
                </a:rPr>
                <a:t>contractility</a:t>
              </a:r>
            </a:p>
          </p:txBody>
        </p:sp>
        <p:sp>
          <p:nvSpPr>
            <p:cNvPr id="19" name="Freeform 8"/>
            <p:cNvSpPr>
              <a:spLocks/>
            </p:cNvSpPr>
            <p:nvPr/>
          </p:nvSpPr>
          <p:spPr bwMode="auto">
            <a:xfrm>
              <a:off x="4558" y="2840"/>
              <a:ext cx="567" cy="265"/>
            </a:xfrm>
            <a:custGeom>
              <a:avLst/>
              <a:gdLst>
                <a:gd name="T0" fmla="*/ 409 w 567"/>
                <a:gd name="T1" fmla="*/ 0 h 265"/>
                <a:gd name="T2" fmla="*/ 499 w 567"/>
                <a:gd name="T3" fmla="*/ 227 h 265"/>
                <a:gd name="T4" fmla="*/ 0 w 567"/>
                <a:gd name="T5" fmla="*/ 227 h 265"/>
                <a:gd name="T6" fmla="*/ 0 60000 65536"/>
                <a:gd name="T7" fmla="*/ 0 60000 65536"/>
                <a:gd name="T8" fmla="*/ 0 60000 65536"/>
                <a:gd name="T9" fmla="*/ 0 w 567"/>
                <a:gd name="T10" fmla="*/ 0 h 265"/>
                <a:gd name="T11" fmla="*/ 567 w 567"/>
                <a:gd name="T12" fmla="*/ 265 h 265"/>
              </a:gdLst>
              <a:ahLst/>
              <a:cxnLst>
                <a:cxn ang="T6">
                  <a:pos x="T0" y="T1"/>
                </a:cxn>
                <a:cxn ang="T7">
                  <a:pos x="T2" y="T3"/>
                </a:cxn>
                <a:cxn ang="T8">
                  <a:pos x="T4" y="T5"/>
                </a:cxn>
              </a:cxnLst>
              <a:rect l="T9" t="T10" r="T11" b="T12"/>
              <a:pathLst>
                <a:path w="567" h="265">
                  <a:moveTo>
                    <a:pt x="409" y="0"/>
                  </a:moveTo>
                  <a:cubicBezTo>
                    <a:pt x="488" y="94"/>
                    <a:pt x="567" y="189"/>
                    <a:pt x="499" y="227"/>
                  </a:cubicBezTo>
                  <a:cubicBezTo>
                    <a:pt x="431" y="265"/>
                    <a:pt x="215" y="246"/>
                    <a:pt x="0" y="227"/>
                  </a:cubicBezTo>
                </a:path>
              </a:pathLst>
            </a:custGeom>
            <a:noFill/>
            <a:ln w="28575" cap="rnd" cmpd="sng">
              <a:solidFill>
                <a:schemeClr val="tx1"/>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endParaRPr>
            </a:p>
          </p:txBody>
        </p:sp>
      </p:grpSp>
      <p:sp>
        <p:nvSpPr>
          <p:cNvPr id="7" name="Rectangle 6"/>
          <p:cNvSpPr/>
          <p:nvPr/>
        </p:nvSpPr>
        <p:spPr>
          <a:xfrm>
            <a:off x="6620057" y="3909960"/>
            <a:ext cx="3874009" cy="276999"/>
          </a:xfrm>
          <a:prstGeom prst="rect">
            <a:avLst/>
          </a:prstGeom>
        </p:spPr>
        <p:txBody>
          <a:bodyPr wrap="none">
            <a:spAutoFit/>
          </a:bodyPr>
          <a:lstStyle/>
          <a:p>
            <a:r>
              <a:rPr lang="en-US" sz="1200" dirty="0">
                <a:solidFill>
                  <a:schemeClr val="bg1">
                    <a:lumMod val="65000"/>
                  </a:schemeClr>
                </a:solidFill>
              </a:rPr>
              <a:t>Recall: Stimulation of </a:t>
            </a:r>
            <a:r>
              <a:rPr lang="en-US" sz="1200" dirty="0" err="1">
                <a:solidFill>
                  <a:schemeClr val="bg1">
                    <a:lumMod val="65000"/>
                  </a:schemeClr>
                </a:solidFill>
              </a:rPr>
              <a:t>vagus</a:t>
            </a:r>
            <a:r>
              <a:rPr lang="en-US" sz="1200" dirty="0">
                <a:solidFill>
                  <a:schemeClr val="bg1">
                    <a:lumMod val="65000"/>
                  </a:schemeClr>
                </a:solidFill>
              </a:rPr>
              <a:t> nerve -&gt; parasympathetic effect</a:t>
            </a:r>
          </a:p>
        </p:txBody>
      </p:sp>
      <p:sp>
        <p:nvSpPr>
          <p:cNvPr id="8" name="Rectangle 7"/>
          <p:cNvSpPr/>
          <p:nvPr/>
        </p:nvSpPr>
        <p:spPr>
          <a:xfrm>
            <a:off x="998455" y="5410562"/>
            <a:ext cx="4043380" cy="523220"/>
          </a:xfrm>
          <a:prstGeom prst="rect">
            <a:avLst/>
          </a:prstGeom>
        </p:spPr>
        <p:txBody>
          <a:bodyPr wrap="square">
            <a:spAutoFit/>
          </a:bodyPr>
          <a:lstStyle/>
          <a:p>
            <a:pPr algn="just"/>
            <a:r>
              <a:rPr lang="en-US" sz="1400">
                <a:solidFill>
                  <a:schemeClr val="bg1">
                    <a:lumMod val="65000"/>
                  </a:schemeClr>
                </a:solidFill>
              </a:rPr>
              <a:t>Any </a:t>
            </a:r>
            <a:r>
              <a:rPr lang="en-US" sz="1400" dirty="0">
                <a:solidFill>
                  <a:schemeClr val="bg1">
                    <a:lumMod val="65000"/>
                  </a:schemeClr>
                </a:solidFill>
              </a:rPr>
              <a:t>pathologies affecting coronary arteries affect blood supply to </a:t>
            </a:r>
            <a:r>
              <a:rPr lang="en-US" sz="1400">
                <a:solidFill>
                  <a:schemeClr val="bg1">
                    <a:lumMod val="65000"/>
                  </a:schemeClr>
                </a:solidFill>
              </a:rPr>
              <a:t>the heart.</a:t>
            </a:r>
            <a:endParaRPr lang="en-US" sz="1400" dirty="0">
              <a:solidFill>
                <a:schemeClr val="bg1">
                  <a:lumMod val="65000"/>
                </a:schemeClr>
              </a:solidFill>
            </a:endParaRPr>
          </a:p>
        </p:txBody>
      </p:sp>
    </p:spTree>
    <p:extLst>
      <p:ext uri="{BB962C8B-B14F-4D97-AF65-F5344CB8AC3E}">
        <p14:creationId xmlns:p14="http://schemas.microsoft.com/office/powerpoint/2010/main" val="3956833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txBox="1">
            <a:spLocks/>
          </p:cNvSpPr>
          <p:nvPr/>
        </p:nvSpPr>
        <p:spPr>
          <a:xfrm>
            <a:off x="3950096" y="1340767"/>
            <a:ext cx="3384376" cy="2026729"/>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dk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dk1"/>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dk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dk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dk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dk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dk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dk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dk1"/>
                </a:solidFill>
                <a:latin typeface="+mn-lt"/>
                <a:ea typeface="+mn-ea"/>
                <a:cs typeface="+mn-cs"/>
              </a:defRPr>
            </a:lvl9pPr>
          </a:lstStyle>
          <a:p>
            <a:pPr marL="0" indent="0" algn="ctr" defTabSz="914400">
              <a:buFont typeface="Wingdings 3"/>
              <a:buNone/>
            </a:pPr>
            <a:r>
              <a:rPr lang="en-GB" sz="2000" b="1" dirty="0">
                <a:solidFill>
                  <a:schemeClr val="tx1"/>
                </a:solidFill>
              </a:rPr>
              <a:t>4- Ca &amp; K ions </a:t>
            </a:r>
            <a:endParaRPr lang="en-GB" sz="2000" dirty="0">
              <a:solidFill>
                <a:schemeClr val="tx1"/>
              </a:solidFill>
            </a:endParaRPr>
          </a:p>
          <a:p>
            <a:pPr marL="0" indent="0" defTabSz="914400">
              <a:buFont typeface="Wingdings 3"/>
              <a:buNone/>
            </a:pPr>
            <a:r>
              <a:rPr lang="en-GB" sz="2000" dirty="0"/>
              <a:t>   Ca+2 =    contractility.</a:t>
            </a:r>
          </a:p>
          <a:p>
            <a:pPr marL="0" indent="0" defTabSz="914400">
              <a:buFont typeface="Wingdings 3"/>
              <a:buNone/>
            </a:pPr>
            <a:r>
              <a:rPr lang="en-GB" sz="2000" dirty="0"/>
              <a:t>    K+     =   contractility.</a:t>
            </a:r>
          </a:p>
          <a:p>
            <a:pPr marL="0" indent="0" defTabSz="914400">
              <a:buFont typeface="Wingdings 3"/>
              <a:buNone/>
            </a:pPr>
            <a:r>
              <a:rPr lang="en-GB" sz="2000" dirty="0"/>
              <a:t> </a:t>
            </a:r>
          </a:p>
        </p:txBody>
      </p:sp>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sp>
        <p:nvSpPr>
          <p:cNvPr id="5" name="Title 1"/>
          <p:cNvSpPr>
            <a:spLocks noGrp="1"/>
          </p:cNvSpPr>
          <p:nvPr>
            <p:ph type="title"/>
          </p:nvPr>
        </p:nvSpPr>
        <p:spPr/>
        <p:txBody>
          <a:bodyPr>
            <a:normAutofit/>
          </a:bodyPr>
          <a:lstStyle/>
          <a:p>
            <a:r>
              <a:rPr lang="en-GB" sz="2800" dirty="0"/>
              <a:t>Factors Affecting Myocardial Contractility (Inotropic Effectors) </a:t>
            </a:r>
            <a:endParaRPr lang="ar-SA" sz="2800" dirty="0"/>
          </a:p>
        </p:txBody>
      </p:sp>
      <p:sp>
        <p:nvSpPr>
          <p:cNvPr id="6" name="Content Placeholder 5"/>
          <p:cNvSpPr>
            <a:spLocks noGrp="1"/>
          </p:cNvSpPr>
          <p:nvPr>
            <p:ph sz="quarter" idx="1"/>
          </p:nvPr>
        </p:nvSpPr>
        <p:spPr>
          <a:xfrm>
            <a:off x="477789" y="1315988"/>
            <a:ext cx="3096343" cy="1608956"/>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1" anchor="ctr"/>
          <a:lstStyle/>
          <a:p>
            <a:pPr marL="0" indent="0" algn="ctr">
              <a:buNone/>
            </a:pPr>
            <a:r>
              <a:rPr lang="en-GB" sz="2000" b="1" dirty="0">
                <a:solidFill>
                  <a:schemeClr val="tx1"/>
                </a:solidFill>
              </a:rPr>
              <a:t>3- Oxygen supply</a:t>
            </a:r>
            <a:endParaRPr lang="en-GB" sz="2000" dirty="0">
              <a:solidFill>
                <a:schemeClr val="tx1"/>
              </a:solidFill>
            </a:endParaRPr>
          </a:p>
          <a:p>
            <a:pPr marL="0" indent="0">
              <a:buNone/>
            </a:pPr>
            <a:r>
              <a:rPr lang="en-GB" sz="2000" dirty="0"/>
              <a:t>Hypoxia =  contractility.</a:t>
            </a:r>
          </a:p>
          <a:p>
            <a:pPr marL="0" indent="0">
              <a:buNone/>
            </a:pPr>
            <a:r>
              <a:rPr lang="en-GB" sz="2000" dirty="0"/>
              <a:t> </a:t>
            </a:r>
          </a:p>
        </p:txBody>
      </p:sp>
      <p:cxnSp>
        <p:nvCxnSpPr>
          <p:cNvPr id="7" name="Straight Arrow Connector 6"/>
          <p:cNvCxnSpPr/>
          <p:nvPr/>
        </p:nvCxnSpPr>
        <p:spPr>
          <a:xfrm>
            <a:off x="1773932" y="1973929"/>
            <a:ext cx="0" cy="2880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Content Placeholder 5"/>
          <p:cNvSpPr txBox="1">
            <a:spLocks/>
          </p:cNvSpPr>
          <p:nvPr/>
        </p:nvSpPr>
        <p:spPr>
          <a:xfrm>
            <a:off x="7678588" y="1377032"/>
            <a:ext cx="3384376" cy="1608956"/>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dk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dk1"/>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dk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dk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dk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dk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dk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dk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dk1"/>
                </a:solidFill>
                <a:latin typeface="+mn-lt"/>
                <a:ea typeface="+mn-ea"/>
                <a:cs typeface="+mn-cs"/>
              </a:defRPr>
            </a:lvl9pPr>
          </a:lstStyle>
          <a:p>
            <a:pPr marL="0" indent="0" algn="ctr" defTabSz="914400">
              <a:buFont typeface="Wingdings 3"/>
              <a:buNone/>
            </a:pPr>
            <a:r>
              <a:rPr lang="en-GB" sz="2000" b="1" dirty="0">
                <a:solidFill>
                  <a:schemeClr val="tx1"/>
                </a:solidFill>
              </a:rPr>
              <a:t>5- Physical factors </a:t>
            </a:r>
            <a:endParaRPr lang="en-GB" sz="2000" dirty="0">
              <a:solidFill>
                <a:schemeClr val="tx1"/>
              </a:solidFill>
            </a:endParaRPr>
          </a:p>
          <a:p>
            <a:pPr marL="0" indent="0" defTabSz="914400">
              <a:buFont typeface="Wingdings 3"/>
              <a:buNone/>
            </a:pPr>
            <a:r>
              <a:rPr lang="en-GB" sz="2000" dirty="0"/>
              <a:t>   warming =    contractility.</a:t>
            </a:r>
          </a:p>
          <a:p>
            <a:pPr marL="0" indent="0" defTabSz="914400">
              <a:buFont typeface="Wingdings 3"/>
              <a:buNone/>
            </a:pPr>
            <a:r>
              <a:rPr lang="en-GB" sz="2000" dirty="0"/>
              <a:t>    Cooling =   contractility.</a:t>
            </a:r>
          </a:p>
          <a:p>
            <a:pPr marL="0" indent="0" defTabSz="914400">
              <a:buFont typeface="Wingdings 3"/>
              <a:buNone/>
            </a:pPr>
            <a:r>
              <a:rPr lang="en-GB" sz="2000" dirty="0"/>
              <a:t> </a:t>
            </a:r>
          </a:p>
        </p:txBody>
      </p:sp>
      <p:cxnSp>
        <p:nvCxnSpPr>
          <p:cNvPr id="12" name="Elbow Connector 11"/>
          <p:cNvCxnSpPr/>
          <p:nvPr/>
        </p:nvCxnSpPr>
        <p:spPr>
          <a:xfrm>
            <a:off x="6454452" y="4365103"/>
            <a:ext cx="1152128" cy="576064"/>
          </a:xfrm>
          <a:prstGeom prst="bentConnector3">
            <a:avLst>
              <a:gd name="adj1" fmla="val 562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rot="10800000" flipV="1">
            <a:off x="3713011" y="4365103"/>
            <a:ext cx="937144" cy="57606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Content Placeholder 5"/>
          <p:cNvSpPr txBox="1">
            <a:spLocks/>
          </p:cNvSpPr>
          <p:nvPr/>
        </p:nvSpPr>
        <p:spPr>
          <a:xfrm>
            <a:off x="3713011" y="3587922"/>
            <a:ext cx="3893569" cy="777181"/>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dk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dk1"/>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dk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dk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dk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dk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dk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dk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dk1"/>
                </a:solidFill>
                <a:latin typeface="+mn-lt"/>
                <a:ea typeface="+mn-ea"/>
                <a:cs typeface="+mn-cs"/>
              </a:defRPr>
            </a:lvl9pPr>
          </a:lstStyle>
          <a:p>
            <a:pPr marL="0" indent="0" algn="ctr" defTabSz="914400">
              <a:buFont typeface="Wingdings 3"/>
              <a:buNone/>
            </a:pPr>
            <a:r>
              <a:rPr lang="en-GB" sz="2000" b="1" dirty="0">
                <a:solidFill>
                  <a:schemeClr val="tx1"/>
                </a:solidFill>
              </a:rPr>
              <a:t>6- Hormonal &amp; chemical factors </a:t>
            </a:r>
            <a:r>
              <a:rPr lang="en-GB" sz="2000" dirty="0">
                <a:solidFill>
                  <a:schemeClr val="tx1"/>
                </a:solidFill>
              </a:rPr>
              <a:t>(drugs)</a:t>
            </a:r>
          </a:p>
        </p:txBody>
      </p:sp>
      <p:sp>
        <p:nvSpPr>
          <p:cNvPr id="24" name="Rectangle 23"/>
          <p:cNvSpPr/>
          <p:nvPr/>
        </p:nvSpPr>
        <p:spPr>
          <a:xfrm>
            <a:off x="641345" y="3501008"/>
            <a:ext cx="2916881" cy="2808659"/>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GB" b="1" dirty="0">
                <a:solidFill>
                  <a:srgbClr val="FF0000"/>
                </a:solidFill>
              </a:rPr>
              <a:t>+</a:t>
            </a:r>
            <a:r>
              <a:rPr lang="en-GB" b="1" dirty="0" err="1">
                <a:solidFill>
                  <a:srgbClr val="FF0000"/>
                </a:solidFill>
              </a:rPr>
              <a:t>ve</a:t>
            </a:r>
            <a:r>
              <a:rPr lang="en-GB" b="1" dirty="0">
                <a:solidFill>
                  <a:srgbClr val="FF0000"/>
                </a:solidFill>
              </a:rPr>
              <a:t> </a:t>
            </a:r>
            <a:r>
              <a:rPr lang="en-GB" b="1" dirty="0" err="1">
                <a:solidFill>
                  <a:srgbClr val="FF0000"/>
                </a:solidFill>
              </a:rPr>
              <a:t>ionotropic</a:t>
            </a:r>
            <a:endParaRPr lang="en-GB" b="1" dirty="0">
              <a:solidFill>
                <a:srgbClr val="FF0000"/>
              </a:solidFill>
            </a:endParaRPr>
          </a:p>
          <a:p>
            <a:pPr marL="342900" indent="-342900">
              <a:buFont typeface="Arial" panose="020B0604020202020204" pitchFamily="34" charset="0"/>
              <a:buChar char="•"/>
            </a:pPr>
            <a:r>
              <a:rPr lang="en-GB" dirty="0">
                <a:solidFill>
                  <a:schemeClr val="tx1"/>
                </a:solidFill>
              </a:rPr>
              <a:t>Adrenaline</a:t>
            </a:r>
          </a:p>
          <a:p>
            <a:pPr marL="342900" indent="-342900">
              <a:buFont typeface="Arial" panose="020B0604020202020204" pitchFamily="34" charset="0"/>
              <a:buChar char="•"/>
            </a:pPr>
            <a:r>
              <a:rPr lang="en-GB" dirty="0">
                <a:solidFill>
                  <a:schemeClr val="tx1"/>
                </a:solidFill>
              </a:rPr>
              <a:t>Noradrenaline </a:t>
            </a:r>
          </a:p>
          <a:p>
            <a:pPr marL="342900" indent="-342900">
              <a:buFont typeface="Arial" panose="020B0604020202020204" pitchFamily="34" charset="0"/>
              <a:buChar char="•"/>
            </a:pPr>
            <a:r>
              <a:rPr lang="en-GB" dirty="0">
                <a:solidFill>
                  <a:schemeClr val="tx1"/>
                </a:solidFill>
              </a:rPr>
              <a:t>Alkalosis </a:t>
            </a:r>
          </a:p>
          <a:p>
            <a:pPr marL="342900" indent="-342900">
              <a:buFont typeface="Arial" panose="020B0604020202020204" pitchFamily="34" charset="0"/>
              <a:buChar char="•"/>
            </a:pPr>
            <a:r>
              <a:rPr lang="en-GB" dirty="0">
                <a:solidFill>
                  <a:schemeClr val="tx1"/>
                </a:solidFill>
              </a:rPr>
              <a:t>Digitalis</a:t>
            </a:r>
          </a:p>
          <a:p>
            <a:pPr marL="342900" indent="-342900">
              <a:buFont typeface="Arial" panose="020B0604020202020204" pitchFamily="34" charset="0"/>
              <a:buChar char="•"/>
            </a:pPr>
            <a:r>
              <a:rPr lang="en-GB" dirty="0">
                <a:solidFill>
                  <a:schemeClr val="tx1"/>
                </a:solidFill>
              </a:rPr>
              <a:t>Ca+ ( </a:t>
            </a:r>
            <a:r>
              <a:rPr lang="en-GB" dirty="0">
                <a:solidFill>
                  <a:srgbClr val="FF0000"/>
                </a:solidFill>
              </a:rPr>
              <a:t>hypercalcemia</a:t>
            </a:r>
            <a:r>
              <a:rPr lang="en-GB" dirty="0">
                <a:solidFill>
                  <a:schemeClr val="tx1"/>
                </a:solidFill>
              </a:rPr>
              <a:t>)</a:t>
            </a:r>
          </a:p>
          <a:p>
            <a:pPr marL="342900" indent="-342900">
              <a:buFont typeface="Arial" panose="020B0604020202020204" pitchFamily="34" charset="0"/>
              <a:buChar char="•"/>
            </a:pPr>
            <a:r>
              <a:rPr lang="en-GB" dirty="0">
                <a:solidFill>
                  <a:schemeClr val="tx1"/>
                </a:solidFill>
              </a:rPr>
              <a:t>Caffeine.  </a:t>
            </a:r>
          </a:p>
        </p:txBody>
      </p:sp>
      <p:sp>
        <p:nvSpPr>
          <p:cNvPr id="25" name="Rectangle 24"/>
          <p:cNvSpPr/>
          <p:nvPr/>
        </p:nvSpPr>
        <p:spPr>
          <a:xfrm>
            <a:off x="7761980" y="3501008"/>
            <a:ext cx="3228976" cy="2808659"/>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GB" b="1" dirty="0">
                <a:solidFill>
                  <a:srgbClr val="FF0000"/>
                </a:solidFill>
              </a:rPr>
              <a:t>-</a:t>
            </a:r>
            <a:r>
              <a:rPr lang="en-GB" b="1" dirty="0" err="1">
                <a:solidFill>
                  <a:srgbClr val="FF0000"/>
                </a:solidFill>
              </a:rPr>
              <a:t>ve</a:t>
            </a:r>
            <a:r>
              <a:rPr lang="en-GB" b="1" dirty="0">
                <a:solidFill>
                  <a:srgbClr val="FF0000"/>
                </a:solidFill>
              </a:rPr>
              <a:t> </a:t>
            </a:r>
            <a:r>
              <a:rPr lang="en-GB" b="1" dirty="0" err="1">
                <a:solidFill>
                  <a:srgbClr val="FF0000"/>
                </a:solidFill>
              </a:rPr>
              <a:t>ionotropic</a:t>
            </a:r>
            <a:r>
              <a:rPr lang="en-GB" b="1" dirty="0">
                <a:solidFill>
                  <a:srgbClr val="FF0000"/>
                </a:solidFill>
              </a:rPr>
              <a:t> </a:t>
            </a:r>
          </a:p>
          <a:p>
            <a:pPr marL="342900" indent="-342900">
              <a:buFont typeface="Arial" panose="020B0604020202020204" pitchFamily="34" charset="0"/>
              <a:buChar char="•"/>
            </a:pPr>
            <a:r>
              <a:rPr lang="en-GB" dirty="0">
                <a:solidFill>
                  <a:schemeClr val="tx1"/>
                </a:solidFill>
              </a:rPr>
              <a:t>Acetylcholine.</a:t>
            </a:r>
          </a:p>
          <a:p>
            <a:pPr marL="342900" indent="-342900">
              <a:buFont typeface="Arial" panose="020B0604020202020204" pitchFamily="34" charset="0"/>
              <a:buChar char="•"/>
            </a:pPr>
            <a:r>
              <a:rPr lang="en-GB" dirty="0">
                <a:solidFill>
                  <a:schemeClr val="tx1"/>
                </a:solidFill>
              </a:rPr>
              <a:t>Acidosis.</a:t>
            </a:r>
          </a:p>
          <a:p>
            <a:pPr marL="342900" indent="-342900">
              <a:buFont typeface="Arial" panose="020B0604020202020204" pitchFamily="34" charset="0"/>
              <a:buChar char="•"/>
            </a:pPr>
            <a:r>
              <a:rPr lang="en-GB" dirty="0">
                <a:solidFill>
                  <a:schemeClr val="tx1"/>
                </a:solidFill>
              </a:rPr>
              <a:t>Ether.</a:t>
            </a:r>
          </a:p>
          <a:p>
            <a:pPr marL="342900" indent="-342900">
              <a:buFont typeface="Arial" panose="020B0604020202020204" pitchFamily="34" charset="0"/>
              <a:buChar char="•"/>
            </a:pPr>
            <a:r>
              <a:rPr lang="en-GB" dirty="0">
                <a:solidFill>
                  <a:schemeClr val="tx1"/>
                </a:solidFill>
              </a:rPr>
              <a:t>Chloroform.</a:t>
            </a:r>
          </a:p>
          <a:p>
            <a:pPr marL="342900" indent="-342900">
              <a:buFont typeface="Arial" panose="020B0604020202020204" pitchFamily="34" charset="0"/>
              <a:buChar char="•"/>
            </a:pPr>
            <a:r>
              <a:rPr lang="en-GB" dirty="0">
                <a:solidFill>
                  <a:schemeClr val="tx1"/>
                </a:solidFill>
              </a:rPr>
              <a:t>Some bacterial toxin ( e.g. diphtheria toxins) .</a:t>
            </a:r>
          </a:p>
          <a:p>
            <a:pPr marL="342900" indent="-342900">
              <a:buFont typeface="Arial" panose="020B0604020202020204" pitchFamily="34" charset="0"/>
              <a:buChar char="•"/>
            </a:pPr>
            <a:r>
              <a:rPr lang="en-GB" dirty="0">
                <a:solidFill>
                  <a:schemeClr val="tx1"/>
                </a:solidFill>
              </a:rPr>
              <a:t>K+ (</a:t>
            </a:r>
            <a:r>
              <a:rPr lang="en-GB" dirty="0">
                <a:solidFill>
                  <a:srgbClr val="FF0000"/>
                </a:solidFill>
              </a:rPr>
              <a:t>hyperkalaemia</a:t>
            </a:r>
            <a:r>
              <a:rPr lang="en-GB" dirty="0">
                <a:solidFill>
                  <a:schemeClr val="tx1"/>
                </a:solidFill>
              </a:rPr>
              <a:t>).</a:t>
            </a:r>
          </a:p>
        </p:txBody>
      </p:sp>
      <p:cxnSp>
        <p:nvCxnSpPr>
          <p:cNvPr id="27" name="Straight Arrow Connector 26"/>
          <p:cNvCxnSpPr/>
          <p:nvPr/>
        </p:nvCxnSpPr>
        <p:spPr>
          <a:xfrm>
            <a:off x="9262764" y="2261961"/>
            <a:ext cx="0" cy="2233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302324" y="2470940"/>
            <a:ext cx="0" cy="15859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5273450" y="2026330"/>
            <a:ext cx="0" cy="2306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4222204" y="1989086"/>
            <a:ext cx="0" cy="2306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9273651" y="1860180"/>
            <a:ext cx="0" cy="2306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5"/>
          <p:cNvSpPr txBox="1"/>
          <p:nvPr/>
        </p:nvSpPr>
        <p:spPr>
          <a:xfrm>
            <a:off x="8071986" y="0"/>
            <a:ext cx="4116839"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except number 4   </a:t>
            </a:r>
          </a:p>
        </p:txBody>
      </p:sp>
      <p:cxnSp>
        <p:nvCxnSpPr>
          <p:cNvPr id="20" name="Straight Arrow Connector 19"/>
          <p:cNvCxnSpPr/>
          <p:nvPr/>
        </p:nvCxnSpPr>
        <p:spPr>
          <a:xfrm flipV="1">
            <a:off x="4222204" y="2406223"/>
            <a:ext cx="0" cy="2306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858335" y="5007523"/>
            <a:ext cx="3709349" cy="400110"/>
          </a:xfrm>
          <a:prstGeom prst="rect">
            <a:avLst/>
          </a:prstGeom>
        </p:spPr>
        <p:txBody>
          <a:bodyPr wrap="none">
            <a:spAutoFit/>
          </a:bodyPr>
          <a:lstStyle/>
          <a:p>
            <a:r>
              <a:rPr lang="en-US" dirty="0"/>
              <a:t>strengthens contractility (pharma)</a:t>
            </a:r>
          </a:p>
        </p:txBody>
      </p:sp>
      <p:sp>
        <p:nvSpPr>
          <p:cNvPr id="4" name="Rectangle 3"/>
          <p:cNvSpPr/>
          <p:nvPr/>
        </p:nvSpPr>
        <p:spPr>
          <a:xfrm>
            <a:off x="4122154" y="2803367"/>
            <a:ext cx="3384376" cy="461665"/>
          </a:xfrm>
          <a:prstGeom prst="rect">
            <a:avLst/>
          </a:prstGeom>
        </p:spPr>
        <p:txBody>
          <a:bodyPr wrap="square">
            <a:spAutoFit/>
          </a:bodyPr>
          <a:lstStyle/>
          <a:p>
            <a:r>
              <a:rPr lang="en-US" sz="1200" b="1" dirty="0">
                <a:solidFill>
                  <a:schemeClr val="bg1">
                    <a:lumMod val="65000"/>
                  </a:schemeClr>
                </a:solidFill>
              </a:rPr>
              <a:t>Recall: </a:t>
            </a:r>
          </a:p>
          <a:p>
            <a:r>
              <a:rPr lang="en-US" sz="1200" dirty="0">
                <a:solidFill>
                  <a:schemeClr val="bg1">
                    <a:lumMod val="65000"/>
                  </a:schemeClr>
                </a:solidFill>
              </a:rPr>
              <a:t>Hyperkalemia: high K - </a:t>
            </a:r>
            <a:r>
              <a:rPr lang="en-US" sz="1200" dirty="0" err="1">
                <a:solidFill>
                  <a:schemeClr val="bg1">
                    <a:lumMod val="65000"/>
                  </a:schemeClr>
                </a:solidFill>
              </a:rPr>
              <a:t>Hypercalcemia</a:t>
            </a:r>
            <a:r>
              <a:rPr lang="en-US" sz="1200" dirty="0">
                <a:solidFill>
                  <a:schemeClr val="bg1">
                    <a:lumMod val="65000"/>
                  </a:schemeClr>
                </a:solidFill>
              </a:rPr>
              <a:t>: high Ca</a:t>
            </a:r>
          </a:p>
        </p:txBody>
      </p:sp>
    </p:spTree>
    <p:extLst>
      <p:ext uri="{BB962C8B-B14F-4D97-AF65-F5344CB8AC3E}">
        <p14:creationId xmlns:p14="http://schemas.microsoft.com/office/powerpoint/2010/main" val="1895982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sp>
        <p:nvSpPr>
          <p:cNvPr id="6" name="Title 1"/>
          <p:cNvSpPr txBox="1">
            <a:spLocks/>
          </p:cNvSpPr>
          <p:nvPr/>
        </p:nvSpPr>
        <p:spPr>
          <a:xfrm>
            <a:off x="621804" y="188640"/>
            <a:ext cx="10969943" cy="9906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GB" sz="3200"/>
              <a:t>Cont.</a:t>
            </a:r>
            <a:endParaRPr lang="ar-SA" sz="3200" dirty="0"/>
          </a:p>
        </p:txBody>
      </p:sp>
      <p:sp>
        <p:nvSpPr>
          <p:cNvPr id="7" name="Content Placeholder 5"/>
          <p:cNvSpPr>
            <a:spLocks noGrp="1"/>
          </p:cNvSpPr>
          <p:nvPr>
            <p:ph sz="quarter" idx="1"/>
          </p:nvPr>
        </p:nvSpPr>
        <p:spPr>
          <a:xfrm>
            <a:off x="658564" y="1406982"/>
            <a:ext cx="3396719" cy="576064"/>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1" anchor="ctr">
            <a:noAutofit/>
          </a:bodyPr>
          <a:lstStyle/>
          <a:p>
            <a:pPr marL="0" indent="0">
              <a:buNone/>
            </a:pPr>
            <a:r>
              <a:rPr lang="en-GB" sz="2000" dirty="0">
                <a:solidFill>
                  <a:srgbClr val="7030A0"/>
                </a:solidFill>
              </a:rPr>
              <a:t> 7- Mechanical factors</a:t>
            </a:r>
            <a:r>
              <a:rPr lang="en-GB" sz="2000" dirty="0"/>
              <a:t>: </a:t>
            </a:r>
          </a:p>
        </p:txBody>
      </p:sp>
      <p:sp>
        <p:nvSpPr>
          <p:cNvPr id="8" name="TextBox 7"/>
          <p:cNvSpPr txBox="1"/>
          <p:nvPr/>
        </p:nvSpPr>
        <p:spPr>
          <a:xfrm>
            <a:off x="636157" y="2132856"/>
            <a:ext cx="10729192" cy="3785652"/>
          </a:xfrm>
          <a:prstGeom prst="rect">
            <a:avLst/>
          </a:prstGeom>
          <a:noFill/>
          <a:ln>
            <a:solidFill>
              <a:schemeClr val="accent2"/>
            </a:solidFill>
          </a:ln>
        </p:spPr>
        <p:txBody>
          <a:bodyPr wrap="square" rtlCol="1">
            <a:spAutoFit/>
          </a:bodyPr>
          <a:lstStyle/>
          <a:p>
            <a:pPr marL="342900" indent="-342900">
              <a:buFont typeface="Arial" panose="020B0604020202020204" pitchFamily="34" charset="0"/>
              <a:buChar char="•"/>
            </a:pPr>
            <a:r>
              <a:rPr lang="en-GB" b="1" dirty="0"/>
              <a:t>Cardiac muscle obey  ‘‘all or none law’’:</a:t>
            </a:r>
          </a:p>
          <a:p>
            <a:r>
              <a:rPr lang="en-GB" dirty="0"/>
              <a:t>Minimal or threshold stimuli lead to maximal cardiac contraction, because cardiac muscle behaves as a </a:t>
            </a:r>
            <a:r>
              <a:rPr lang="en-GB" dirty="0">
                <a:solidFill>
                  <a:srgbClr val="FF0000"/>
                </a:solidFill>
              </a:rPr>
              <a:t>syncytium</a:t>
            </a:r>
            <a:endParaRPr lang="en-GB" dirty="0"/>
          </a:p>
          <a:p>
            <a:endParaRPr lang="en-GB" dirty="0"/>
          </a:p>
          <a:p>
            <a:pPr marL="342900" indent="-342900">
              <a:buFont typeface="Arial" panose="020B0604020202020204" pitchFamily="34" charset="0"/>
              <a:buChar char="•"/>
            </a:pPr>
            <a:r>
              <a:rPr lang="en-GB" b="1" dirty="0"/>
              <a:t>Cardiac muscle can’t be stimulated while it is contracted:</a:t>
            </a:r>
          </a:p>
          <a:p>
            <a:r>
              <a:rPr lang="en-GB" dirty="0"/>
              <a:t>Because its excitability during contraction is </a:t>
            </a:r>
            <a:r>
              <a:rPr lang="en-GB" dirty="0">
                <a:solidFill>
                  <a:srgbClr val="FF0000"/>
                </a:solidFill>
              </a:rPr>
              <a:t>zero</a:t>
            </a:r>
            <a:r>
              <a:rPr lang="en-GB" dirty="0"/>
              <a:t> due to long absolute refractory period, so it can’t be tetanized. </a:t>
            </a:r>
          </a:p>
          <a:p>
            <a:endParaRPr lang="en-GB" dirty="0">
              <a:solidFill>
                <a:schemeClr val="bg1">
                  <a:lumMod val="50000"/>
                </a:schemeClr>
              </a:solidFill>
            </a:endParaRPr>
          </a:p>
          <a:p>
            <a:r>
              <a:rPr lang="en-GB" dirty="0">
                <a:solidFill>
                  <a:schemeClr val="bg1">
                    <a:lumMod val="65000"/>
                  </a:schemeClr>
                </a:solidFill>
              </a:rPr>
              <a:t>Tetanized means: the prolonged contraction  of a muscle caused by rapidly repeated stimuli.</a:t>
            </a:r>
          </a:p>
          <a:p>
            <a:endParaRPr lang="en-GB" dirty="0">
              <a:solidFill>
                <a:schemeClr val="bg1">
                  <a:lumMod val="50000"/>
                </a:schemeClr>
              </a:solidFill>
            </a:endParaRPr>
          </a:p>
          <a:p>
            <a:pPr marL="342900" indent="-342900">
              <a:buFont typeface="Arial" panose="020B0604020202020204" pitchFamily="34" charset="0"/>
              <a:buChar char="•"/>
            </a:pPr>
            <a:r>
              <a:rPr lang="en-GB" dirty="0"/>
              <a:t>Cardiac muscle can perform both isometric </a:t>
            </a:r>
            <a:r>
              <a:rPr lang="en-GB" dirty="0">
                <a:solidFill>
                  <a:schemeClr val="bg1">
                    <a:lumMod val="65000"/>
                  </a:schemeClr>
                </a:solidFill>
              </a:rPr>
              <a:t>(no change in the length) </a:t>
            </a:r>
            <a:r>
              <a:rPr lang="en-GB" dirty="0"/>
              <a:t>&amp; isotonic </a:t>
            </a:r>
            <a:r>
              <a:rPr lang="en-GB" dirty="0">
                <a:solidFill>
                  <a:schemeClr val="bg1">
                    <a:lumMod val="65000"/>
                  </a:schemeClr>
                </a:solidFill>
              </a:rPr>
              <a:t>(no change in the tone)</a:t>
            </a:r>
            <a:r>
              <a:rPr lang="en-GB" dirty="0">
                <a:solidFill>
                  <a:schemeClr val="bg1">
                    <a:lumMod val="50000"/>
                  </a:schemeClr>
                </a:solidFill>
              </a:rPr>
              <a:t> </a:t>
            </a:r>
            <a:r>
              <a:rPr lang="en-GB" dirty="0"/>
              <a:t>types of contractions.</a:t>
            </a:r>
            <a:endParaRPr lang="ar-SA" dirty="0"/>
          </a:p>
        </p:txBody>
      </p:sp>
      <p:sp>
        <p:nvSpPr>
          <p:cNvPr id="9" name="TextBox 5"/>
          <p:cNvSpPr txBox="1"/>
          <p:nvPr/>
        </p:nvSpPr>
        <p:spPr>
          <a:xfrm>
            <a:off x="8988425" y="0"/>
            <a:ext cx="320040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a:t>
            </a:r>
          </a:p>
        </p:txBody>
      </p:sp>
      <p:sp>
        <p:nvSpPr>
          <p:cNvPr id="2" name="Rectangle 1"/>
          <p:cNvSpPr/>
          <p:nvPr/>
        </p:nvSpPr>
        <p:spPr>
          <a:xfrm>
            <a:off x="1845940" y="2751996"/>
            <a:ext cx="1361270" cy="369332"/>
          </a:xfrm>
          <a:prstGeom prst="rect">
            <a:avLst/>
          </a:prstGeom>
        </p:spPr>
        <p:txBody>
          <a:bodyPr wrap="none">
            <a:spAutoFit/>
          </a:bodyPr>
          <a:lstStyle/>
          <a:p>
            <a:r>
              <a:rPr lang="en-US" sz="1800">
                <a:solidFill>
                  <a:schemeClr val="bg1">
                    <a:lumMod val="65000"/>
                  </a:schemeClr>
                </a:solidFill>
              </a:rPr>
              <a:t>(as one unit)</a:t>
            </a:r>
            <a:endParaRPr lang="en-US" sz="1800" dirty="0">
              <a:solidFill>
                <a:schemeClr val="bg1">
                  <a:lumMod val="65000"/>
                </a:schemeClr>
              </a:solidFill>
            </a:endParaRPr>
          </a:p>
        </p:txBody>
      </p:sp>
    </p:spTree>
    <p:extLst>
      <p:ext uri="{BB962C8B-B14F-4D97-AF65-F5344CB8AC3E}">
        <p14:creationId xmlns:p14="http://schemas.microsoft.com/office/powerpoint/2010/main" val="3636569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Heart failure</a:t>
            </a:r>
          </a:p>
        </p:txBody>
      </p:sp>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sp>
        <p:nvSpPr>
          <p:cNvPr id="5" name="Rectangle 8"/>
          <p:cNvSpPr>
            <a:spLocks noChangeArrowheads="1"/>
          </p:cNvSpPr>
          <p:nvPr/>
        </p:nvSpPr>
        <p:spPr bwMode="auto">
          <a:xfrm>
            <a:off x="609460" y="3319117"/>
            <a:ext cx="10762734" cy="4680520"/>
          </a:xfrm>
          <a:prstGeom prst="rect">
            <a:avLst/>
          </a:prstGeom>
          <a:noFill/>
          <a:ln w="9525">
            <a:noFill/>
            <a:miter lim="800000"/>
            <a:headEnd/>
            <a:tailEnd/>
          </a:ln>
          <a:effectLst/>
        </p:spPr>
        <p:txBody>
          <a:bodyPr/>
          <a:lstStyle/>
          <a:p>
            <a:pPr algn="just">
              <a:spcBef>
                <a:spcPct val="20000"/>
              </a:spcBef>
              <a:buClr>
                <a:schemeClr val="accent2"/>
              </a:buClr>
              <a:buSzPct val="75000"/>
              <a:defRPr/>
            </a:pPr>
            <a:r>
              <a:rPr lang="en-US" sz="1800" dirty="0"/>
              <a:t>Thus, the resting CO may be low, normal or even elevated, despite the presence of heart failure as long as this level is inadequate for body organs’ need of blood and O2. </a:t>
            </a:r>
            <a:r>
              <a:rPr lang="en-US" sz="1800" dirty="0">
                <a:solidFill>
                  <a:schemeClr val="bg1">
                    <a:lumMod val="65000"/>
                  </a:schemeClr>
                </a:solidFill>
              </a:rPr>
              <a:t>(Heart failure is defined by heart not being able to pump enough blood to fulfil body’s demands, not the magnitude of CO)</a:t>
            </a:r>
          </a:p>
          <a:p>
            <a:pPr algn="just">
              <a:spcBef>
                <a:spcPts val="1200"/>
              </a:spcBef>
              <a:buClr>
                <a:schemeClr val="tx2"/>
              </a:buClr>
              <a:buSzPct val="75000"/>
              <a:defRPr/>
            </a:pPr>
            <a:r>
              <a:rPr lang="en-US" sz="1800" b="1" dirty="0">
                <a:solidFill>
                  <a:schemeClr val="accent2">
                    <a:lumMod val="75000"/>
                  </a:schemeClr>
                </a:solidFill>
              </a:rPr>
              <a:t>  </a:t>
            </a:r>
          </a:p>
          <a:p>
            <a:pPr algn="just">
              <a:spcBef>
                <a:spcPts val="1200"/>
              </a:spcBef>
              <a:buClr>
                <a:schemeClr val="tx2"/>
              </a:buClr>
              <a:buSzPct val="75000"/>
              <a:defRPr/>
            </a:pPr>
            <a:r>
              <a:rPr lang="en-US" sz="1800" b="1" dirty="0">
                <a:solidFill>
                  <a:schemeClr val="accent2">
                    <a:lumMod val="75000"/>
                  </a:schemeClr>
                </a:solidFill>
              </a:rPr>
              <a:t>Manifested mainly by:	</a:t>
            </a:r>
          </a:p>
          <a:p>
            <a:pPr marL="1028700" indent="-342900" algn="just">
              <a:spcBef>
                <a:spcPts val="1200"/>
              </a:spcBef>
              <a:buClr>
                <a:schemeClr val="tx2"/>
              </a:buClr>
              <a:buSzPct val="75000"/>
              <a:buFont typeface="Arial" charset="0"/>
              <a:buChar char="•"/>
              <a:defRPr/>
            </a:pPr>
            <a:r>
              <a:rPr lang="en-US" sz="1800" dirty="0"/>
              <a:t>Inadequate cardiac output.     </a:t>
            </a:r>
          </a:p>
          <a:p>
            <a:pPr marL="1028700" indent="-342900" algn="just">
              <a:spcBef>
                <a:spcPts val="1200"/>
              </a:spcBef>
              <a:buClr>
                <a:schemeClr val="tx2"/>
              </a:buClr>
              <a:buSzPct val="75000"/>
              <a:buFont typeface="Arial" charset="0"/>
              <a:buChar char="•"/>
              <a:defRPr/>
            </a:pPr>
            <a:r>
              <a:rPr lang="en-US" sz="1800" dirty="0"/>
              <a:t>Build-up of blood in veins behind left heart or right heart   (increased venous pressure). </a:t>
            </a:r>
          </a:p>
        </p:txBody>
      </p:sp>
      <p:sp>
        <p:nvSpPr>
          <p:cNvPr id="8" name="Rectangle 7"/>
          <p:cNvSpPr/>
          <p:nvPr/>
        </p:nvSpPr>
        <p:spPr>
          <a:xfrm>
            <a:off x="609460" y="-27384"/>
            <a:ext cx="10762734" cy="4847383"/>
          </a:xfrm>
          <a:prstGeom prst="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b="1" dirty="0">
                <a:solidFill>
                  <a:schemeClr val="accent2">
                    <a:lumMod val="75000"/>
                  </a:schemeClr>
                </a:solidFill>
              </a:rPr>
              <a:t>Definition</a:t>
            </a:r>
            <a:r>
              <a:rPr lang="en-US" sz="1800" dirty="0">
                <a:solidFill>
                  <a:schemeClr val="accent2">
                    <a:lumMod val="75000"/>
                  </a:schemeClr>
                </a:solidFill>
              </a:rPr>
              <a:t>: </a:t>
            </a:r>
          </a:p>
          <a:p>
            <a:pPr algn="just"/>
            <a:r>
              <a:rPr lang="en-US" sz="1800" dirty="0">
                <a:solidFill>
                  <a:schemeClr val="tx1"/>
                </a:solidFill>
              </a:rPr>
              <a:t>It is the pathophysiological process in which the heart as pump is unable to meet the metabolic requirements of the tissue for oxygen and substrates despite the venous return to the heart is either </a:t>
            </a:r>
            <a:r>
              <a:rPr lang="en-US" sz="1800" dirty="0">
                <a:solidFill>
                  <a:srgbClr val="FF0000"/>
                </a:solidFill>
              </a:rPr>
              <a:t>normal</a:t>
            </a:r>
            <a:r>
              <a:rPr lang="en-US" sz="1800" dirty="0"/>
              <a:t> </a:t>
            </a:r>
            <a:r>
              <a:rPr lang="en-US" sz="1800" dirty="0">
                <a:solidFill>
                  <a:schemeClr val="tx1"/>
                </a:solidFill>
              </a:rPr>
              <a:t>or </a:t>
            </a:r>
            <a:r>
              <a:rPr lang="en-US" sz="1800" dirty="0">
                <a:solidFill>
                  <a:srgbClr val="FF0000"/>
                </a:solidFill>
              </a:rPr>
              <a:t>increased</a:t>
            </a:r>
            <a:r>
              <a:rPr lang="en-US" sz="1800" dirty="0"/>
              <a:t>.</a:t>
            </a:r>
          </a:p>
          <a:p>
            <a:pPr algn="just"/>
            <a:endParaRPr lang="en-US" sz="1800" dirty="0"/>
          </a:p>
          <a:p>
            <a:pPr algn="just"/>
            <a:r>
              <a:rPr lang="en-US" sz="1800" b="1" dirty="0">
                <a:solidFill>
                  <a:schemeClr val="tx1"/>
                </a:solidFill>
              </a:rPr>
              <a:t>Heart failure </a:t>
            </a:r>
            <a:r>
              <a:rPr lang="en-US" sz="1800" dirty="0">
                <a:solidFill>
                  <a:schemeClr val="tx1"/>
                </a:solidFill>
              </a:rPr>
              <a:t>occurs when either side of heart cannot keep up with the flow of blood left or right side of the heart or both, </a:t>
            </a:r>
            <a:r>
              <a:rPr lang="en-US" sz="1800" dirty="0">
                <a:solidFill>
                  <a:schemeClr val="accent2">
                    <a:lumMod val="75000"/>
                  </a:schemeClr>
                </a:solidFill>
              </a:rPr>
              <a:t>but usually </a:t>
            </a:r>
            <a:r>
              <a:rPr lang="en-US" sz="1800" dirty="0">
                <a:solidFill>
                  <a:schemeClr val="tx1"/>
                </a:solidFill>
              </a:rPr>
              <a:t>the </a:t>
            </a:r>
            <a:r>
              <a:rPr lang="en-US" sz="1800" dirty="0">
                <a:solidFill>
                  <a:srgbClr val="FF0000"/>
                </a:solidFill>
              </a:rPr>
              <a:t>left side </a:t>
            </a:r>
            <a:r>
              <a:rPr lang="en-US" sz="1800" dirty="0">
                <a:solidFill>
                  <a:schemeClr val="tx1"/>
                </a:solidFill>
              </a:rPr>
              <a:t>is affected first.</a:t>
            </a:r>
          </a:p>
          <a:p>
            <a:pPr algn="just"/>
            <a:endParaRPr lang="en-US" sz="1800" dirty="0"/>
          </a:p>
        </p:txBody>
      </p:sp>
    </p:spTree>
    <p:extLst>
      <p:ext uri="{BB962C8B-B14F-4D97-AF65-F5344CB8AC3E}">
        <p14:creationId xmlns:p14="http://schemas.microsoft.com/office/powerpoint/2010/main" val="115899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19</a:t>
            </a:fld>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98544715"/>
              </p:ext>
            </p:extLst>
          </p:nvPr>
        </p:nvGraphicFramePr>
        <p:xfrm>
          <a:off x="669402" y="1628800"/>
          <a:ext cx="10969626" cy="1285240"/>
        </p:xfrm>
        <a:graphic>
          <a:graphicData uri="http://schemas.openxmlformats.org/drawingml/2006/table">
            <a:tbl>
              <a:tblPr firstRow="1" bandRow="1">
                <a:tableStyleId>{21E4AEA4-8DFA-4A89-87EB-49C32662AFE0}</a:tableStyleId>
              </a:tblPr>
              <a:tblGrid>
                <a:gridCol w="5484813">
                  <a:extLst>
                    <a:ext uri="{9D8B030D-6E8A-4147-A177-3AD203B41FA5}">
                      <a16:colId xmlns:a16="http://schemas.microsoft.com/office/drawing/2014/main" val="20000"/>
                    </a:ext>
                  </a:extLst>
                </a:gridCol>
                <a:gridCol w="5484813">
                  <a:extLst>
                    <a:ext uri="{9D8B030D-6E8A-4147-A177-3AD203B41FA5}">
                      <a16:colId xmlns:a16="http://schemas.microsoft.com/office/drawing/2014/main" val="20001"/>
                    </a:ext>
                  </a:extLst>
                </a:gridCol>
              </a:tblGrid>
              <a:tr h="370840">
                <a:tc>
                  <a:txBody>
                    <a:bodyPr/>
                    <a:lstStyle/>
                    <a:p>
                      <a:pPr algn="ctr"/>
                      <a:r>
                        <a:rPr lang="en-US" sz="1800" dirty="0"/>
                        <a:t>Systolic failure</a:t>
                      </a:r>
                      <a:r>
                        <a:rPr lang="en-US" sz="1800" baseline="0" dirty="0"/>
                        <a:t> </a:t>
                      </a:r>
                      <a:endParaRPr lang="en-US" sz="1800" dirty="0"/>
                    </a:p>
                  </a:txBody>
                  <a:tcPr/>
                </a:tc>
                <a:tc>
                  <a:txBody>
                    <a:bodyPr/>
                    <a:lstStyle/>
                    <a:p>
                      <a:pPr algn="ctr"/>
                      <a:r>
                        <a:rPr lang="en-US" sz="1800" dirty="0"/>
                        <a:t>Diastolic failure</a:t>
                      </a:r>
                    </a:p>
                  </a:txBody>
                  <a:tcPr/>
                </a:tc>
                <a:extLst>
                  <a:ext uri="{0D108BD9-81ED-4DB2-BD59-A6C34878D82A}">
                    <a16:rowId xmlns:a16="http://schemas.microsoft.com/office/drawing/2014/main" val="10000"/>
                  </a:ext>
                </a:extLst>
              </a:tr>
              <a:tr h="370840">
                <a:tc>
                  <a:txBody>
                    <a:bodyPr/>
                    <a:lstStyle/>
                    <a:p>
                      <a:pPr algn="just"/>
                      <a:r>
                        <a:rPr lang="en-US" sz="1800" dirty="0"/>
                        <a:t>The heart looses it’s ability to contract or pump blood</a:t>
                      </a:r>
                      <a:r>
                        <a:rPr lang="en-US" sz="1800" baseline="0" dirty="0"/>
                        <a:t> into the circulation.</a:t>
                      </a:r>
                      <a:endParaRPr lang="en-US" sz="1800" dirty="0"/>
                    </a:p>
                  </a:txBody>
                  <a:tcPr/>
                </a:tc>
                <a:tc>
                  <a:txBody>
                    <a:bodyPr/>
                    <a:lstStyle/>
                    <a:p>
                      <a:pPr marL="285750" indent="-285750" algn="just">
                        <a:buFont typeface="Arial" pitchFamily="34" charset="0"/>
                        <a:buChar char="•"/>
                      </a:pPr>
                      <a:r>
                        <a:rPr lang="en-US" sz="1800" dirty="0"/>
                        <a:t>The heart looses it’s ability to relax because it becomes stiff.</a:t>
                      </a:r>
                    </a:p>
                    <a:p>
                      <a:pPr marL="285750" indent="-285750" algn="just">
                        <a:buFont typeface="Arial" pitchFamily="34" charset="0"/>
                        <a:buChar char="•"/>
                      </a:pPr>
                      <a:r>
                        <a:rPr lang="en-US" sz="1800" dirty="0"/>
                        <a:t>Heart</a:t>
                      </a:r>
                      <a:r>
                        <a:rPr lang="en-US" sz="1800" baseline="0" dirty="0"/>
                        <a:t> cannot fill properly between each beat.</a:t>
                      </a:r>
                      <a:endParaRPr lang="en-US" sz="1800" dirty="0"/>
                    </a:p>
                  </a:txBody>
                  <a:tcPr/>
                </a:tc>
                <a:extLst>
                  <a:ext uri="{0D108BD9-81ED-4DB2-BD59-A6C34878D82A}">
                    <a16:rowId xmlns:a16="http://schemas.microsoft.com/office/drawing/2014/main" val="10001"/>
                  </a:ext>
                </a:extLst>
              </a:tr>
            </a:tbl>
          </a:graphicData>
        </a:graphic>
      </p:graphicFrame>
      <p:sp>
        <p:nvSpPr>
          <p:cNvPr id="5" name="Title 1"/>
          <p:cNvSpPr>
            <a:spLocks noGrp="1"/>
          </p:cNvSpPr>
          <p:nvPr>
            <p:ph type="title"/>
          </p:nvPr>
        </p:nvSpPr>
        <p:spPr/>
        <p:txBody>
          <a:bodyPr>
            <a:normAutofit/>
          </a:bodyPr>
          <a:lstStyle/>
          <a:p>
            <a:r>
              <a:rPr lang="en-US" sz="3200"/>
              <a:t>Heart Failure</a:t>
            </a:r>
            <a:endParaRPr lang="en-US" sz="3200" dirty="0"/>
          </a:p>
        </p:txBody>
      </p:sp>
      <p:graphicFrame>
        <p:nvGraphicFramePr>
          <p:cNvPr id="7" name="Content Placeholder 5"/>
          <p:cNvGraphicFramePr>
            <a:graphicFrameLocks/>
          </p:cNvGraphicFramePr>
          <p:nvPr>
            <p:extLst>
              <p:ext uri="{D42A27DB-BD31-4B8C-83A1-F6EECF244321}">
                <p14:modId xmlns:p14="http://schemas.microsoft.com/office/powerpoint/2010/main" val="395226344"/>
              </p:ext>
            </p:extLst>
          </p:nvPr>
        </p:nvGraphicFramePr>
        <p:xfrm>
          <a:off x="609600" y="3319300"/>
          <a:ext cx="10969626" cy="2407920"/>
        </p:xfrm>
        <a:graphic>
          <a:graphicData uri="http://schemas.openxmlformats.org/drawingml/2006/table">
            <a:tbl>
              <a:tblPr firstRow="1" bandRow="1">
                <a:tableStyleId>{21E4AEA4-8DFA-4A89-87EB-49C32662AFE0}</a:tableStyleId>
              </a:tblPr>
              <a:tblGrid>
                <a:gridCol w="5484813">
                  <a:extLst>
                    <a:ext uri="{9D8B030D-6E8A-4147-A177-3AD203B41FA5}">
                      <a16:colId xmlns:a16="http://schemas.microsoft.com/office/drawing/2014/main" val="20000"/>
                    </a:ext>
                  </a:extLst>
                </a:gridCol>
                <a:gridCol w="5484813">
                  <a:extLst>
                    <a:ext uri="{9D8B030D-6E8A-4147-A177-3AD203B41FA5}">
                      <a16:colId xmlns:a16="http://schemas.microsoft.com/office/drawing/2014/main" val="20001"/>
                    </a:ext>
                  </a:extLst>
                </a:gridCol>
              </a:tblGrid>
              <a:tr h="252224">
                <a:tc>
                  <a:txBody>
                    <a:bodyPr/>
                    <a:lstStyle/>
                    <a:p>
                      <a:pPr algn="ctr"/>
                      <a:r>
                        <a:rPr lang="en-US" sz="1800" dirty="0"/>
                        <a:t>Left Heart</a:t>
                      </a:r>
                      <a:r>
                        <a:rPr lang="en-US" sz="1800" baseline="0" dirty="0"/>
                        <a:t> Failure </a:t>
                      </a:r>
                      <a:endParaRPr lang="en-US" sz="1800" dirty="0"/>
                    </a:p>
                  </a:txBody>
                  <a:tcPr/>
                </a:tc>
                <a:tc>
                  <a:txBody>
                    <a:bodyPr/>
                    <a:lstStyle/>
                    <a:p>
                      <a:pPr algn="ctr"/>
                      <a:r>
                        <a:rPr lang="en-US" sz="1800" dirty="0"/>
                        <a:t>Right Heart</a:t>
                      </a:r>
                      <a:r>
                        <a:rPr lang="en-US" sz="1800" baseline="0" dirty="0"/>
                        <a:t> Failure </a:t>
                      </a:r>
                      <a:endParaRPr lang="en-US" sz="1800" dirty="0"/>
                    </a:p>
                  </a:txBody>
                  <a:tcPr/>
                </a:tc>
                <a:extLst>
                  <a:ext uri="{0D108BD9-81ED-4DB2-BD59-A6C34878D82A}">
                    <a16:rowId xmlns:a16="http://schemas.microsoft.com/office/drawing/2014/main" val="10000"/>
                  </a:ext>
                </a:extLst>
              </a:tr>
              <a:tr h="370840">
                <a:tc>
                  <a:txBody>
                    <a:bodyPr/>
                    <a:lstStyle/>
                    <a:p>
                      <a:pPr marL="342900" indent="-342900" algn="just">
                        <a:buFont typeface="Arial" pitchFamily="34" charset="0"/>
                        <a:buChar char="•"/>
                      </a:pPr>
                      <a:r>
                        <a:rPr lang="en-US" sz="1400" b="0" dirty="0"/>
                        <a:t>Systolic</a:t>
                      </a:r>
                      <a:r>
                        <a:rPr lang="en-US" sz="1400" b="0" baseline="0" dirty="0"/>
                        <a:t> and diastolic heart failure are treated with different type of medication .</a:t>
                      </a:r>
                    </a:p>
                    <a:p>
                      <a:pPr marL="342900" marR="0" indent="-34290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altLang="en-US" sz="1400" b="0" i="0" dirty="0">
                          <a:solidFill>
                            <a:schemeClr val="tx1"/>
                          </a:solidFill>
                          <a:latin typeface="Calibri" panose="020F0502020204030204" pitchFamily="34" charset="0"/>
                        </a:rPr>
                        <a:t>blood pumped normally to the lungs by the RV </a:t>
                      </a:r>
                      <a:endParaRPr lang="en-US" sz="1400" b="0" dirty="0">
                        <a:solidFill>
                          <a:schemeClr val="tx1"/>
                        </a:solidFill>
                      </a:endParaRPr>
                    </a:p>
                    <a:p>
                      <a:pPr marL="342900" marR="0" indent="-34290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altLang="en-US" sz="1400" b="0" i="0" dirty="0">
                          <a:solidFill>
                            <a:schemeClr val="tx1"/>
                          </a:solidFill>
                          <a:latin typeface="Calibri" panose="020F0502020204030204" pitchFamily="34" charset="0"/>
                        </a:rPr>
                        <a:t>blood accumulates in pulmonary circulation increasing the pulmonary capillary pressure → serious filtration of fluid in the lung interstitial space and alveoli </a:t>
                      </a:r>
                      <a:r>
                        <a:rPr lang="en-US" altLang="en-US" sz="1400" b="0" i="0" dirty="0">
                          <a:solidFill>
                            <a:srgbClr val="FF0000"/>
                          </a:solidFill>
                          <a:latin typeface="Calibri" panose="020F0502020204030204" pitchFamily="34" charset="0"/>
                        </a:rPr>
                        <a:t>(pulmonary edema).</a:t>
                      </a:r>
                    </a:p>
                    <a:p>
                      <a:pPr marL="342900" marR="0" indent="-34290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baseline="0" dirty="0"/>
                        <a:t>Fluid may also build up in tissues throughout the body (edema)</a:t>
                      </a:r>
                    </a:p>
                  </a:txBody>
                  <a:tcPr/>
                </a:tc>
                <a:tc>
                  <a:txBody>
                    <a:bodyPr/>
                    <a:lstStyle/>
                    <a:p>
                      <a:pPr marL="285750" indent="-285750" algn="just">
                        <a:buFont typeface="Arial" pitchFamily="34" charset="0"/>
                        <a:buChar char="•"/>
                      </a:pPr>
                      <a:r>
                        <a:rPr lang="en-US" sz="1600" dirty="0"/>
                        <a:t>Usually</a:t>
                      </a:r>
                      <a:r>
                        <a:rPr lang="en-US" sz="1600" baseline="0" dirty="0"/>
                        <a:t> occurs as result of left heart failure.</a:t>
                      </a:r>
                    </a:p>
                    <a:p>
                      <a:pPr marL="285750" marR="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a:t>Occasionally isolated right heart failure can occur due to lung disease or blood clots to the lung (pulmonary embolism). </a:t>
                      </a:r>
                    </a:p>
                    <a:p>
                      <a:pPr marL="285750" indent="-285750" algn="just">
                        <a:buFont typeface="Arial" pitchFamily="34" charset="0"/>
                        <a:buChar char="•"/>
                      </a:pPr>
                      <a:r>
                        <a:rPr lang="en-US" altLang="en-US" sz="1600" b="0" i="0" dirty="0">
                          <a:solidFill>
                            <a:schemeClr val="tx1"/>
                          </a:solidFill>
                          <a:latin typeface="Calibri" panose="020F0502020204030204" pitchFamily="34" charset="0"/>
                        </a:rPr>
                        <a:t>blood pumped normally to the systemic circulation by the LV </a:t>
                      </a:r>
                    </a:p>
                    <a:p>
                      <a:pPr marL="285750" indent="-285750" algn="just">
                        <a:buFont typeface="Arial" pitchFamily="34" charset="0"/>
                        <a:buChar char="•"/>
                      </a:pPr>
                      <a:r>
                        <a:rPr lang="en-US" altLang="en-US" sz="1600" b="0" i="0" dirty="0">
                          <a:solidFill>
                            <a:schemeClr val="tx1"/>
                          </a:solidFill>
                          <a:latin typeface="Calibri" panose="020F0502020204030204" pitchFamily="34" charset="0"/>
                        </a:rPr>
                        <a:t>blood accumulates in systemic circulation increasing the systemic capillary pressure → filtration of fluid in the body tissues </a:t>
                      </a:r>
                      <a:r>
                        <a:rPr lang="en-US" altLang="en-US" sz="1600" b="0" i="0" dirty="0">
                          <a:solidFill>
                            <a:srgbClr val="FF0000"/>
                          </a:solidFill>
                          <a:latin typeface="Calibri" panose="020F0502020204030204" pitchFamily="34" charset="0"/>
                        </a:rPr>
                        <a:t>(systemic edema)</a:t>
                      </a:r>
                      <a:endParaRPr lang="en-US" sz="1600" b="0" baseline="0" dirty="0">
                        <a:solidFill>
                          <a:srgbClr val="FF0000"/>
                        </a:solidFill>
                      </a:endParaRPr>
                    </a:p>
                  </a:txBody>
                  <a:tcPr/>
                </a:tc>
                <a:extLst>
                  <a:ext uri="{0D108BD9-81ED-4DB2-BD59-A6C34878D82A}">
                    <a16:rowId xmlns:a16="http://schemas.microsoft.com/office/drawing/2014/main" val="10001"/>
                  </a:ext>
                </a:extLst>
              </a:tr>
            </a:tbl>
          </a:graphicData>
        </a:graphic>
      </p:graphicFrame>
      <p:sp>
        <p:nvSpPr>
          <p:cNvPr id="8" name="TextBox 7"/>
          <p:cNvSpPr txBox="1"/>
          <p:nvPr/>
        </p:nvSpPr>
        <p:spPr>
          <a:xfrm>
            <a:off x="9527505" y="-1489"/>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Tree>
    <p:extLst>
      <p:ext uri="{BB962C8B-B14F-4D97-AF65-F5344CB8AC3E}">
        <p14:creationId xmlns:p14="http://schemas.microsoft.com/office/powerpoint/2010/main" val="3704009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Objectives</a:t>
            </a:r>
            <a:endParaRPr lang="en-GB"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a:t>
            </a:fld>
            <a:endParaRPr lang="en-US" dirty="0"/>
          </a:p>
        </p:txBody>
      </p:sp>
      <p:sp>
        <p:nvSpPr>
          <p:cNvPr id="7" name="Content Placeholder 3"/>
          <p:cNvSpPr txBox="1">
            <a:spLocks/>
          </p:cNvSpPr>
          <p:nvPr/>
        </p:nvSpPr>
        <p:spPr>
          <a:xfrm>
            <a:off x="609458" y="1844824"/>
            <a:ext cx="10969943" cy="2448272"/>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lvl="0" indent="0" defTabSz="914400">
              <a:buNone/>
            </a:pPr>
            <a:r>
              <a:rPr lang="en-US" sz="2000" b="1"/>
              <a:t>From the students’ guide:</a:t>
            </a:r>
          </a:p>
          <a:p>
            <a:pPr defTabSz="914400"/>
            <a:r>
              <a:rPr lang="en-GB" sz="2000" dirty="0"/>
              <a:t>Explain how cardiac contractility affect stroke volume.</a:t>
            </a:r>
          </a:p>
          <a:p>
            <a:pPr defTabSz="914400"/>
            <a:r>
              <a:rPr lang="en-GB" sz="2000" dirty="0"/>
              <a:t>Calculate CO using Fick’s principle equation.</a:t>
            </a:r>
          </a:p>
          <a:p>
            <a:pPr defTabSz="914400"/>
            <a:r>
              <a:rPr lang="en-GB" sz="2000" dirty="0"/>
              <a:t>Explain pathophysiology of heart failure and differentiate between left and right failure.</a:t>
            </a:r>
          </a:p>
          <a:p>
            <a:pPr defTabSz="914400"/>
            <a:r>
              <a:rPr lang="en-GB" sz="2000" dirty="0"/>
              <a:t>Explain how the pathophysiology associated with heart failure results in typical signs and symptoms.</a:t>
            </a:r>
          </a:p>
        </p:txBody>
      </p:sp>
      <p:sp>
        <p:nvSpPr>
          <p:cNvPr id="6" name="Rectangle 5"/>
          <p:cNvSpPr/>
          <p:nvPr/>
        </p:nvSpPr>
        <p:spPr>
          <a:xfrm>
            <a:off x="4098275" y="634275"/>
            <a:ext cx="3992311" cy="400110"/>
          </a:xfrm>
          <a:prstGeom prst="rect">
            <a:avLst/>
          </a:prstGeom>
        </p:spPr>
        <p:txBody>
          <a:bodyPr wrap="none">
            <a:spAutoFit/>
          </a:bodyPr>
          <a:lstStyle/>
          <a:p>
            <a:r>
              <a:rPr lang="en-US" u="sng">
                <a:solidFill>
                  <a:srgbClr val="FF0000"/>
                </a:solidFill>
                <a:latin typeface="GillSansMT" charset="0"/>
              </a:rPr>
              <a:t>Study Smart: focus on mutual topics. </a:t>
            </a:r>
            <a:endParaRPr lang="en-US" u="sng">
              <a:effectLst/>
            </a:endParaRPr>
          </a:p>
        </p:txBody>
      </p:sp>
    </p:spTree>
    <p:extLst>
      <p:ext uri="{BB962C8B-B14F-4D97-AF65-F5344CB8AC3E}">
        <p14:creationId xmlns:p14="http://schemas.microsoft.com/office/powerpoint/2010/main" val="3439706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How fast does heart failure develop?</a:t>
            </a:r>
          </a:p>
        </p:txBody>
      </p:sp>
      <p:sp>
        <p:nvSpPr>
          <p:cNvPr id="3" name="Slide Number Placeholder 2"/>
          <p:cNvSpPr>
            <a:spLocks noGrp="1"/>
          </p:cNvSpPr>
          <p:nvPr>
            <p:ph type="sldNum" sz="quarter" idx="12"/>
          </p:nvPr>
        </p:nvSpPr>
        <p:spPr/>
        <p:txBody>
          <a:bodyPr/>
          <a:lstStyle/>
          <a:p>
            <a:fld id="{4929A69E-7D8F-4515-9605-0315ABD4F316}" type="slidenum">
              <a:rPr lang="en-US" smtClean="0"/>
              <a:t>20</a:t>
            </a:fld>
            <a:endParaRPr lang="en-US" dirty="0"/>
          </a:p>
        </p:txBody>
      </p:sp>
      <p:sp>
        <p:nvSpPr>
          <p:cNvPr id="4" name="Content Placeholder 3"/>
          <p:cNvSpPr>
            <a:spLocks noGrp="1"/>
          </p:cNvSpPr>
          <p:nvPr>
            <p:ph sz="quarter" idx="1"/>
          </p:nvPr>
        </p:nvSpPr>
        <p:spPr/>
        <p:txBody>
          <a:bodyPr/>
          <a:lstStyle/>
          <a:p>
            <a:r>
              <a:rPr lang="en-US" sz="2000" dirty="0"/>
              <a:t>Usually a </a:t>
            </a:r>
            <a:r>
              <a:rPr lang="en-US" sz="2000" dirty="0">
                <a:solidFill>
                  <a:srgbClr val="FF0000"/>
                </a:solidFill>
              </a:rPr>
              <a:t>chronic</a:t>
            </a:r>
            <a:r>
              <a:rPr lang="en-US" sz="2000" dirty="0"/>
              <a:t> disease.</a:t>
            </a:r>
          </a:p>
          <a:p>
            <a:pPr marL="609539" lvl="2" indent="0">
              <a:buNone/>
            </a:pPr>
            <a:endParaRPr lang="en-US" dirty="0"/>
          </a:p>
        </p:txBody>
      </p:sp>
      <p:graphicFrame>
        <p:nvGraphicFramePr>
          <p:cNvPr id="5" name="Diagram 4"/>
          <p:cNvGraphicFramePr/>
          <p:nvPr>
            <p:extLst>
              <p:ext uri="{D42A27DB-BD31-4B8C-83A1-F6EECF244321}">
                <p14:modId xmlns:p14="http://schemas.microsoft.com/office/powerpoint/2010/main" val="2056378369"/>
              </p:ext>
            </p:extLst>
          </p:nvPr>
        </p:nvGraphicFramePr>
        <p:xfrm>
          <a:off x="1989956" y="1227686"/>
          <a:ext cx="7477811" cy="5160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9527505" y="-7109"/>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
        <p:nvSpPr>
          <p:cNvPr id="7" name="Rectangle 6"/>
          <p:cNvSpPr/>
          <p:nvPr/>
        </p:nvSpPr>
        <p:spPr>
          <a:xfrm>
            <a:off x="4998340" y="2464437"/>
            <a:ext cx="1461041" cy="276999"/>
          </a:xfrm>
          <a:prstGeom prst="rect">
            <a:avLst/>
          </a:prstGeom>
        </p:spPr>
        <p:txBody>
          <a:bodyPr wrap="none">
            <a:spAutoFit/>
          </a:bodyPr>
          <a:lstStyle/>
          <a:p>
            <a:r>
              <a:rPr lang="en-US" sz="1200" dirty="0">
                <a:solidFill>
                  <a:schemeClr val="bg1">
                    <a:lumMod val="65000"/>
                  </a:schemeClr>
                </a:solidFill>
              </a:rPr>
              <a:t>Hypertrophy - </a:t>
            </a:r>
            <a:r>
              <a:rPr lang="ar-SA" sz="1200" dirty="0">
                <a:solidFill>
                  <a:schemeClr val="bg1">
                    <a:lumMod val="65000"/>
                  </a:schemeClr>
                </a:solidFill>
              </a:rPr>
              <a:t>يتضخم</a:t>
            </a:r>
            <a:endParaRPr lang="en-US" sz="1200" dirty="0">
              <a:solidFill>
                <a:schemeClr val="bg1">
                  <a:lumMod val="65000"/>
                </a:schemeClr>
              </a:solidFill>
            </a:endParaRPr>
          </a:p>
        </p:txBody>
      </p:sp>
      <p:sp>
        <p:nvSpPr>
          <p:cNvPr id="8" name="Rectangle 7"/>
          <p:cNvSpPr/>
          <p:nvPr/>
        </p:nvSpPr>
        <p:spPr>
          <a:xfrm>
            <a:off x="3457582" y="5714952"/>
            <a:ext cx="522900" cy="307777"/>
          </a:xfrm>
          <a:prstGeom prst="rect">
            <a:avLst/>
          </a:prstGeom>
        </p:spPr>
        <p:txBody>
          <a:bodyPr wrap="none">
            <a:spAutoFit/>
          </a:bodyPr>
          <a:lstStyle/>
          <a:p>
            <a:r>
              <a:rPr lang="ar-SA" sz="1400">
                <a:solidFill>
                  <a:schemeClr val="bg1">
                    <a:lumMod val="65000"/>
                  </a:schemeClr>
                </a:solidFill>
              </a:rPr>
              <a:t>يتوسع</a:t>
            </a:r>
            <a:endParaRPr lang="en-US" sz="1400" dirty="0">
              <a:solidFill>
                <a:schemeClr val="bg1">
                  <a:lumMod val="65000"/>
                </a:schemeClr>
              </a:solidFill>
            </a:endParaRPr>
          </a:p>
        </p:txBody>
      </p:sp>
      <p:sp>
        <p:nvSpPr>
          <p:cNvPr id="9" name="Rectangle 8"/>
          <p:cNvSpPr/>
          <p:nvPr/>
        </p:nvSpPr>
        <p:spPr>
          <a:xfrm>
            <a:off x="597793" y="1925828"/>
            <a:ext cx="3909591" cy="1077218"/>
          </a:xfrm>
          <a:prstGeom prst="rect">
            <a:avLst/>
          </a:prstGeom>
        </p:spPr>
        <p:txBody>
          <a:bodyPr wrap="square">
            <a:spAutoFit/>
          </a:bodyPr>
          <a:lstStyle/>
          <a:p>
            <a:r>
              <a:rPr lang="en-US" sz="1600" dirty="0">
                <a:solidFill>
                  <a:schemeClr val="bg1">
                    <a:lumMod val="65000"/>
                  </a:schemeClr>
                </a:solidFill>
              </a:rPr>
              <a:t>Heart failure can be categorized into: </a:t>
            </a:r>
          </a:p>
          <a:p>
            <a:r>
              <a:rPr lang="en-US" sz="1600" dirty="0">
                <a:solidFill>
                  <a:schemeClr val="bg1">
                    <a:lumMod val="65000"/>
                  </a:schemeClr>
                </a:solidFill>
              </a:rPr>
              <a:t>Acute – chronic</a:t>
            </a:r>
          </a:p>
          <a:p>
            <a:r>
              <a:rPr lang="en-US" sz="1600" dirty="0">
                <a:solidFill>
                  <a:schemeClr val="bg1">
                    <a:lumMod val="65000"/>
                  </a:schemeClr>
                </a:solidFill>
              </a:rPr>
              <a:t>Systolic – diastolic </a:t>
            </a:r>
          </a:p>
          <a:p>
            <a:r>
              <a:rPr lang="en-US" sz="1600" dirty="0">
                <a:solidFill>
                  <a:schemeClr val="bg1">
                    <a:lumMod val="65000"/>
                  </a:schemeClr>
                </a:solidFill>
              </a:rPr>
              <a:t>Left-sided and right-sided</a:t>
            </a:r>
          </a:p>
        </p:txBody>
      </p:sp>
    </p:spTree>
    <p:extLst>
      <p:ext uri="{BB962C8B-B14F-4D97-AF65-F5344CB8AC3E}">
        <p14:creationId xmlns:p14="http://schemas.microsoft.com/office/powerpoint/2010/main" val="1319090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Acute vs. Chronic Heart Failure</a:t>
            </a:r>
          </a:p>
        </p:txBody>
      </p:sp>
      <p:sp>
        <p:nvSpPr>
          <p:cNvPr id="3" name="Slide Number Placeholder 2"/>
          <p:cNvSpPr>
            <a:spLocks noGrp="1"/>
          </p:cNvSpPr>
          <p:nvPr>
            <p:ph type="sldNum" sz="quarter" idx="12"/>
          </p:nvPr>
        </p:nvSpPr>
        <p:spPr/>
        <p:txBody>
          <a:bodyPr/>
          <a:lstStyle/>
          <a:p>
            <a:fld id="{4929A69E-7D8F-4515-9605-0315ABD4F316}" type="slidenum">
              <a:rPr lang="en-US" smtClean="0"/>
              <a:t>21</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441997010"/>
              </p:ext>
            </p:extLst>
          </p:nvPr>
        </p:nvGraphicFramePr>
        <p:xfrm>
          <a:off x="609777" y="1517426"/>
          <a:ext cx="10969626" cy="4512138"/>
        </p:xfrm>
        <a:graphic>
          <a:graphicData uri="http://schemas.openxmlformats.org/drawingml/2006/table">
            <a:tbl>
              <a:tblPr firstRow="1" bandRow="1">
                <a:tableStyleId>{21E4AEA4-8DFA-4A89-87EB-49C32662AFE0}</a:tableStyleId>
              </a:tblPr>
              <a:tblGrid>
                <a:gridCol w="5484813">
                  <a:extLst>
                    <a:ext uri="{9D8B030D-6E8A-4147-A177-3AD203B41FA5}">
                      <a16:colId xmlns:a16="http://schemas.microsoft.com/office/drawing/2014/main" val="1337137196"/>
                    </a:ext>
                  </a:extLst>
                </a:gridCol>
                <a:gridCol w="5484813">
                  <a:extLst>
                    <a:ext uri="{9D8B030D-6E8A-4147-A177-3AD203B41FA5}">
                      <a16:colId xmlns:a16="http://schemas.microsoft.com/office/drawing/2014/main" val="524746173"/>
                    </a:ext>
                  </a:extLst>
                </a:gridCol>
              </a:tblGrid>
              <a:tr h="495291">
                <a:tc>
                  <a:txBody>
                    <a:bodyPr/>
                    <a:lstStyle/>
                    <a:p>
                      <a:pPr algn="ctr"/>
                      <a:r>
                        <a:rPr lang="en-US" dirty="0">
                          <a:solidFill>
                            <a:srgbClr val="C00000"/>
                          </a:solidFill>
                        </a:rPr>
                        <a:t>Acute  (hours</a:t>
                      </a:r>
                      <a:r>
                        <a:rPr lang="en-US" baseline="0" dirty="0">
                          <a:solidFill>
                            <a:srgbClr val="C00000"/>
                          </a:solidFill>
                        </a:rPr>
                        <a:t>-days)</a:t>
                      </a:r>
                      <a:endParaRPr lang="en-US" dirty="0">
                        <a:solidFill>
                          <a:srgbClr val="C00000"/>
                        </a:solidFill>
                      </a:endParaRPr>
                    </a:p>
                  </a:txBody>
                  <a:tcPr/>
                </a:tc>
                <a:tc>
                  <a:txBody>
                    <a:bodyPr/>
                    <a:lstStyle/>
                    <a:p>
                      <a:pPr algn="ctr"/>
                      <a:r>
                        <a:rPr lang="en-US" dirty="0">
                          <a:solidFill>
                            <a:srgbClr val="C00000"/>
                          </a:solidFill>
                        </a:rPr>
                        <a:t>Chronic  (months-years)</a:t>
                      </a:r>
                    </a:p>
                  </a:txBody>
                  <a:tcPr/>
                </a:tc>
                <a:extLst>
                  <a:ext uri="{0D108BD9-81ED-4DB2-BD59-A6C34878D82A}">
                    <a16:rowId xmlns:a16="http://schemas.microsoft.com/office/drawing/2014/main" val="2987369411"/>
                  </a:ext>
                </a:extLst>
              </a:tr>
              <a:tr h="866759">
                <a:tc>
                  <a:txBody>
                    <a:bodyPr/>
                    <a:lstStyle/>
                    <a:p>
                      <a:r>
                        <a:rPr lang="en-US" b="1" dirty="0">
                          <a:solidFill>
                            <a:schemeClr val="accent2">
                              <a:lumMod val="75000"/>
                            </a:schemeClr>
                          </a:solidFill>
                        </a:rPr>
                        <a:t>Caused by: </a:t>
                      </a:r>
                      <a:r>
                        <a:rPr lang="en-US" dirty="0"/>
                        <a:t>Sudden serious abnormalities of the heart (e.g., massive </a:t>
                      </a:r>
                      <a:r>
                        <a:rPr lang="en-US" b="0" dirty="0"/>
                        <a:t>infarctio</a:t>
                      </a:r>
                      <a:r>
                        <a:rPr lang="en-US" b="0" dirty="0">
                          <a:solidFill>
                            <a:schemeClr val="tx1"/>
                          </a:solidFill>
                        </a:rPr>
                        <a:t>n</a:t>
                      </a:r>
                      <a:r>
                        <a:rPr lang="en-US" sz="1800" b="0" i="0" dirty="0">
                          <a:solidFill>
                            <a:schemeClr val="tx1"/>
                          </a:solidFill>
                          <a:latin typeface="Calibri" panose="020F0502020204030204" pitchFamily="34" charset="0"/>
                          <a:cs typeface="Calibri" pitchFamily="34" charset="0"/>
                        </a:rPr>
                        <a:t>,</a:t>
                      </a:r>
                      <a:r>
                        <a:rPr lang="en-US" altLang="en-US" sz="1800" b="0" i="0" dirty="0">
                          <a:solidFill>
                            <a:schemeClr val="tx1"/>
                          </a:solidFill>
                          <a:latin typeface="Calibri" panose="020F0502020204030204" pitchFamily="34" charset="0"/>
                          <a:cs typeface="Calibri" pitchFamily="34" charset="0"/>
                        </a:rPr>
                        <a:t> arrhythmias, valve rupture; acute infection (sepsis))</a:t>
                      </a:r>
                      <a:endParaRPr lang="en-US" b="0" dirty="0"/>
                    </a:p>
                  </a:txBody>
                  <a:tcPr/>
                </a:tc>
                <a:tc>
                  <a:txBody>
                    <a:bodyPr/>
                    <a:lstStyle/>
                    <a:p>
                      <a:r>
                        <a:rPr lang="en-US" dirty="0"/>
                        <a:t>Long-term condition </a:t>
                      </a:r>
                    </a:p>
                  </a:txBody>
                  <a:tcPr/>
                </a:tc>
                <a:extLst>
                  <a:ext uri="{0D108BD9-81ED-4DB2-BD59-A6C34878D82A}">
                    <a16:rowId xmlns:a16="http://schemas.microsoft.com/office/drawing/2014/main" val="4255325189"/>
                  </a:ext>
                </a:extLst>
              </a:tr>
              <a:tr h="866759">
                <a:tc>
                  <a:txBody>
                    <a:bodyPr/>
                    <a:lstStyle/>
                    <a:p>
                      <a:r>
                        <a:rPr lang="en-US" sz="1800" dirty="0"/>
                        <a:t>Heart does not have time to undergo compensatory adaptations.</a:t>
                      </a:r>
                      <a:endParaRPr lang="en-US" b="0" dirty="0"/>
                    </a:p>
                  </a:txBody>
                  <a:tcPr/>
                </a:tc>
                <a:tc>
                  <a:txBody>
                    <a:bodyPr/>
                    <a:lstStyle/>
                    <a:p>
                      <a:r>
                        <a:rPr lang="en-US" dirty="0"/>
                        <a:t>Associated with the heart undergoing adaptive responses (e.g., dilation, hypertrophy</a:t>
                      </a:r>
                      <a:r>
                        <a:rPr lang="en-US" dirty="0">
                          <a:solidFill>
                            <a:schemeClr val="tx1">
                              <a:lumMod val="50000"/>
                              <a:lumOff val="50000"/>
                            </a:schemeClr>
                          </a:solidFill>
                        </a:rPr>
                        <a:t>).#previous</a:t>
                      </a:r>
                      <a:r>
                        <a:rPr lang="en-US" baseline="0" dirty="0">
                          <a:solidFill>
                            <a:schemeClr val="tx1">
                              <a:lumMod val="50000"/>
                              <a:lumOff val="50000"/>
                            </a:schemeClr>
                          </a:solidFill>
                        </a:rPr>
                        <a:t> slide </a:t>
                      </a:r>
                      <a:endParaRPr lang="en-US" dirty="0">
                        <a:solidFill>
                          <a:schemeClr val="tx1">
                            <a:lumMod val="50000"/>
                            <a:lumOff val="50000"/>
                          </a:schemeClr>
                        </a:solidFill>
                      </a:endParaRPr>
                    </a:p>
                  </a:txBody>
                  <a:tcPr/>
                </a:tc>
                <a:extLst>
                  <a:ext uri="{0D108BD9-81ED-4DB2-BD59-A6C34878D82A}">
                    <a16:rowId xmlns:a16="http://schemas.microsoft.com/office/drawing/2014/main" val="1292634428"/>
                  </a:ext>
                </a:extLst>
              </a:tr>
              <a:tr h="8667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Sudden reduction in CO and blood pressure </a:t>
                      </a:r>
                      <a:r>
                        <a:rPr lang="en-US" dirty="0">
                          <a:sym typeface="Wingdings"/>
                        </a:rPr>
                        <a:t></a:t>
                      </a:r>
                      <a:r>
                        <a:rPr lang="en-US" dirty="0"/>
                        <a:t>decreased</a:t>
                      </a:r>
                      <a:r>
                        <a:rPr lang="en-US" baseline="0" dirty="0"/>
                        <a:t> perfusion to vital organs </a:t>
                      </a:r>
                      <a:endParaRPr lang="en-US" dirty="0"/>
                    </a:p>
                  </a:txBody>
                  <a:tcPr/>
                </a:tc>
                <a:tc>
                  <a:txBody>
                    <a:bodyPr/>
                    <a:lstStyle/>
                    <a:p>
                      <a:r>
                        <a:rPr lang="en-US" dirty="0"/>
                        <a:t>These adaptive responses, however, can be deleterious</a:t>
                      </a:r>
                    </a:p>
                  </a:txBody>
                  <a:tcPr/>
                </a:tc>
                <a:extLst>
                  <a:ext uri="{0D108BD9-81ED-4DB2-BD59-A6C34878D82A}">
                    <a16:rowId xmlns:a16="http://schemas.microsoft.com/office/drawing/2014/main" val="3938638186"/>
                  </a:ext>
                </a:extLst>
              </a:tr>
              <a:tr h="502170">
                <a:tc>
                  <a:txBody>
                    <a:bodyPr/>
                    <a:lstStyle/>
                    <a:p>
                      <a:r>
                        <a:rPr lang="en-US" dirty="0"/>
                        <a:t>Usually left-sided (more serious)</a:t>
                      </a:r>
                    </a:p>
                  </a:txBody>
                  <a:tcPr/>
                </a:tc>
                <a:tc>
                  <a:txBody>
                    <a:bodyPr/>
                    <a:lstStyle/>
                    <a:p>
                      <a:endParaRPr lang="en-US"/>
                    </a:p>
                  </a:txBody>
                  <a:tcPr/>
                </a:tc>
                <a:extLst>
                  <a:ext uri="{0D108BD9-81ED-4DB2-BD59-A6C34878D82A}">
                    <a16:rowId xmlns:a16="http://schemas.microsoft.com/office/drawing/2014/main" val="3267373304"/>
                  </a:ext>
                </a:extLst>
              </a:tr>
              <a:tr h="866759">
                <a:tc>
                  <a:txBody>
                    <a:bodyPr/>
                    <a:lstStyle/>
                    <a:p>
                      <a:r>
                        <a:rPr lang="en-US" dirty="0">
                          <a:solidFill>
                            <a:srgbClr val="C00000"/>
                          </a:solidFill>
                        </a:rPr>
                        <a:t>Cardiogenic shock </a:t>
                      </a:r>
                      <a:r>
                        <a:rPr lang="en-US" dirty="0"/>
                        <a:t>may develop if the heart became unable to pump enough to even keep tissues alive</a:t>
                      </a:r>
                    </a:p>
                  </a:txBody>
                  <a:tcPr/>
                </a:tc>
                <a:tc>
                  <a:txBody>
                    <a:bodyPr/>
                    <a:lstStyle/>
                    <a:p>
                      <a:endParaRPr lang="en-US" dirty="0"/>
                    </a:p>
                  </a:txBody>
                  <a:tcPr/>
                </a:tc>
                <a:extLst>
                  <a:ext uri="{0D108BD9-81ED-4DB2-BD59-A6C34878D82A}">
                    <a16:rowId xmlns:a16="http://schemas.microsoft.com/office/drawing/2014/main" val="2341806497"/>
                  </a:ext>
                </a:extLst>
              </a:tr>
            </a:tbl>
          </a:graphicData>
        </a:graphic>
      </p:graphicFrame>
      <p:sp>
        <p:nvSpPr>
          <p:cNvPr id="6" name="TextBox 5"/>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93847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12"/>
          </p:nvPr>
        </p:nvSpPr>
        <p:spPr>
          <a:xfrm>
            <a:off x="-6336060" y="9883795"/>
            <a:ext cx="2640913" cy="365760"/>
          </a:xfrm>
        </p:spPr>
        <p:txBody>
          <a:bodyPr/>
          <a:lstStyle/>
          <a:p>
            <a:fld id="{4929A69E-7D8F-4515-9605-0315ABD4F316}" type="slidenum">
              <a:rPr lang="en-US" smtClean="0"/>
              <a:t>22</a:t>
            </a:fld>
            <a:endParaRPr lang="en-US" dirty="0"/>
          </a:p>
        </p:txBody>
      </p:sp>
      <p:sp>
        <p:nvSpPr>
          <p:cNvPr id="2" name="عنوان 1"/>
          <p:cNvSpPr>
            <a:spLocks noGrp="1"/>
          </p:cNvSpPr>
          <p:nvPr>
            <p:ph type="title" idx="4294967295"/>
          </p:nvPr>
        </p:nvSpPr>
        <p:spPr>
          <a:xfrm>
            <a:off x="0" y="-239679"/>
            <a:ext cx="12188825" cy="914400"/>
          </a:xfrm>
        </p:spPr>
        <p:txBody>
          <a:bodyPr>
            <a:normAutofit fontScale="90000"/>
          </a:bodyPr>
          <a:lstStyle/>
          <a:p>
            <a:pPr algn="ctr"/>
            <a:br>
              <a:rPr lang="en-US" u="sng" dirty="0"/>
            </a:br>
            <a:r>
              <a:rPr lang="en-US" u="sng" dirty="0"/>
              <a:t>Causes of Heart Failure</a:t>
            </a:r>
          </a:p>
        </p:txBody>
      </p:sp>
      <p:grpSp>
        <p:nvGrpSpPr>
          <p:cNvPr id="25" name="Group 24"/>
          <p:cNvGrpSpPr/>
          <p:nvPr/>
        </p:nvGrpSpPr>
        <p:grpSpPr>
          <a:xfrm>
            <a:off x="581228" y="1188468"/>
            <a:ext cx="6408712" cy="1634075"/>
            <a:chOff x="477788" y="1191031"/>
            <a:chExt cx="3252964" cy="1634075"/>
          </a:xfrm>
        </p:grpSpPr>
        <p:sp>
          <p:nvSpPr>
            <p:cNvPr id="4" name="مربع نص 3"/>
            <p:cNvSpPr txBox="1"/>
            <p:nvPr/>
          </p:nvSpPr>
          <p:spPr>
            <a:xfrm>
              <a:off x="477788" y="1747888"/>
              <a:ext cx="3252912" cy="1077218"/>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lvl="0" indent="-285750">
                <a:buFont typeface="Arial" charset="0"/>
                <a:buChar char="•"/>
              </a:pPr>
              <a:r>
                <a:rPr lang="en-US" sz="1600" dirty="0">
                  <a:solidFill>
                    <a:prstClr val="black"/>
                  </a:solidFill>
                </a:rPr>
                <a:t>Coronary heart disease</a:t>
              </a:r>
            </a:p>
            <a:p>
              <a:pPr marL="285750" lvl="0" indent="-285750">
                <a:buFont typeface="Arial" charset="0"/>
                <a:buChar char="•"/>
              </a:pPr>
              <a:r>
                <a:rPr lang="en-US" sz="1600" dirty="0">
                  <a:solidFill>
                    <a:prstClr val="black"/>
                  </a:solidFill>
                </a:rPr>
                <a:t>Cardiomyopathies </a:t>
              </a:r>
            </a:p>
            <a:p>
              <a:pPr marL="285750" lvl="0" indent="-285750">
                <a:buFont typeface="Arial" charset="0"/>
                <a:buChar char="•"/>
              </a:pPr>
              <a:r>
                <a:rPr lang="en-US" sz="1600" dirty="0">
                  <a:solidFill>
                    <a:prstClr val="black"/>
                  </a:solidFill>
                </a:rPr>
                <a:t>Rheumatic fever</a:t>
              </a:r>
            </a:p>
            <a:p>
              <a:pPr marL="285750" lvl="0" indent="-285750">
                <a:buFont typeface="Arial" charset="0"/>
                <a:buChar char="•"/>
              </a:pPr>
              <a:r>
                <a:rPr lang="en-US" sz="1600" dirty="0">
                  <a:solidFill>
                    <a:prstClr val="black"/>
                  </a:solidFill>
                </a:rPr>
                <a:t>Endocarditis</a:t>
              </a:r>
            </a:p>
          </p:txBody>
        </p:sp>
        <p:sp>
          <p:nvSpPr>
            <p:cNvPr id="7" name="مستطيل مستدير الزوايا 6"/>
            <p:cNvSpPr/>
            <p:nvPr/>
          </p:nvSpPr>
          <p:spPr>
            <a:xfrm>
              <a:off x="477788" y="1191031"/>
              <a:ext cx="3252964" cy="4755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t>1- Impaired cardiac function</a:t>
              </a:r>
            </a:p>
          </p:txBody>
        </p:sp>
      </p:grpSp>
      <p:grpSp>
        <p:nvGrpSpPr>
          <p:cNvPr id="20" name="Group 19"/>
          <p:cNvGrpSpPr/>
          <p:nvPr/>
        </p:nvGrpSpPr>
        <p:grpSpPr>
          <a:xfrm>
            <a:off x="642063" y="3001579"/>
            <a:ext cx="3049105" cy="3288967"/>
            <a:chOff x="3909403" y="1118961"/>
            <a:chExt cx="3049105" cy="3001748"/>
          </a:xfrm>
        </p:grpSpPr>
        <p:sp>
          <p:nvSpPr>
            <p:cNvPr id="6" name="مربع نص 5"/>
            <p:cNvSpPr txBox="1"/>
            <p:nvPr/>
          </p:nvSpPr>
          <p:spPr>
            <a:xfrm>
              <a:off x="3909403" y="3289712"/>
              <a:ext cx="3049105" cy="830997"/>
            </a:xfrm>
            <a:prstGeom prst="rect">
              <a:avLst/>
            </a:prstGeom>
            <a:ln w="28575">
              <a:solidFill>
                <a:srgbClr val="F7FFA7"/>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marL="342900" indent="-342900">
                <a:buFont typeface="Arial" panose="020B0604020202020204" pitchFamily="34" charset="0"/>
                <a:buChar char="•"/>
              </a:pPr>
              <a:r>
                <a:rPr lang="en-US" sz="1200" dirty="0"/>
                <a:t>Hypertension</a:t>
              </a:r>
            </a:p>
            <a:p>
              <a:pPr marL="342900" indent="-342900">
                <a:buFont typeface="Arial" panose="020B0604020202020204" pitchFamily="34" charset="0"/>
                <a:buChar char="•"/>
              </a:pPr>
              <a:r>
                <a:rPr lang="en-US" sz="1200" dirty="0" err="1"/>
                <a:t>Valvular</a:t>
              </a:r>
              <a:r>
                <a:rPr lang="en-US" sz="1200" dirty="0"/>
                <a:t> disorders</a:t>
              </a:r>
            </a:p>
            <a:p>
              <a:pPr marL="342900" indent="-342900">
                <a:buFont typeface="Arial" panose="020B0604020202020204" pitchFamily="34" charset="0"/>
                <a:buChar char="•"/>
              </a:pPr>
              <a:r>
                <a:rPr lang="en-US" sz="1200" dirty="0"/>
                <a:t>Anemias</a:t>
              </a:r>
            </a:p>
            <a:p>
              <a:pPr marL="342900" indent="-342900">
                <a:buFont typeface="Arial" panose="020B0604020202020204" pitchFamily="34" charset="0"/>
                <a:buChar char="•"/>
              </a:pPr>
              <a:r>
                <a:rPr lang="en-US" sz="1200" dirty="0"/>
                <a:t>Congenital heart defects</a:t>
              </a:r>
            </a:p>
          </p:txBody>
        </p:sp>
        <p:sp>
          <p:nvSpPr>
            <p:cNvPr id="8" name="مستطيل مستدير الزوايا 7"/>
            <p:cNvSpPr/>
            <p:nvPr/>
          </p:nvSpPr>
          <p:spPr>
            <a:xfrm>
              <a:off x="3909403" y="1118961"/>
              <a:ext cx="3049105" cy="55175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t>2- Increased cardiac workload</a:t>
              </a:r>
            </a:p>
          </p:txBody>
        </p:sp>
      </p:grpSp>
      <p:grpSp>
        <p:nvGrpSpPr>
          <p:cNvPr id="26" name="Group 25"/>
          <p:cNvGrpSpPr/>
          <p:nvPr/>
        </p:nvGrpSpPr>
        <p:grpSpPr>
          <a:xfrm>
            <a:off x="4119427" y="3001579"/>
            <a:ext cx="2804744" cy="3288967"/>
            <a:chOff x="7106092" y="1113105"/>
            <a:chExt cx="2804744" cy="3001749"/>
          </a:xfrm>
        </p:grpSpPr>
        <p:sp>
          <p:nvSpPr>
            <p:cNvPr id="5" name="مربع نص 4"/>
            <p:cNvSpPr txBox="1"/>
            <p:nvPr/>
          </p:nvSpPr>
          <p:spPr>
            <a:xfrm>
              <a:off x="7106092" y="3283857"/>
              <a:ext cx="2804744" cy="830997"/>
            </a:xfrm>
            <a:prstGeom prst="rect">
              <a:avLst/>
            </a:prstGeom>
            <a:ln w="28575">
              <a:solidFill>
                <a:srgbClr val="E6B6AA"/>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marL="342900" indent="-342900">
                <a:buFont typeface="Arial" panose="020B0604020202020204" pitchFamily="34" charset="0"/>
                <a:buChar char="•"/>
              </a:pPr>
              <a:r>
                <a:rPr lang="en-US" sz="1200" dirty="0"/>
                <a:t>Volume overload</a:t>
              </a:r>
            </a:p>
            <a:p>
              <a:pPr marL="342900" indent="-342900">
                <a:buFont typeface="Arial" panose="020B0604020202020204" pitchFamily="34" charset="0"/>
                <a:buChar char="•"/>
              </a:pPr>
              <a:r>
                <a:rPr lang="en-US" sz="1200" dirty="0"/>
                <a:t>Hyperthyroidism, Fever, Infection </a:t>
              </a:r>
              <a:r>
                <a:rPr lang="en-US" sz="1200" dirty="0">
                  <a:solidFill>
                    <a:prstClr val="white">
                      <a:lumMod val="65000"/>
                    </a:prstClr>
                  </a:solidFill>
                </a:rPr>
                <a:t>increase the heart rate and the contractility.</a:t>
              </a:r>
            </a:p>
          </p:txBody>
        </p:sp>
        <p:sp>
          <p:nvSpPr>
            <p:cNvPr id="9" name="مستطيل مستدير الزوايا 8"/>
            <p:cNvSpPr/>
            <p:nvPr/>
          </p:nvSpPr>
          <p:spPr>
            <a:xfrm>
              <a:off x="7106179" y="1113105"/>
              <a:ext cx="2804657" cy="5694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a:t>3- Acute non-cardiac conditions</a:t>
              </a:r>
            </a:p>
          </p:txBody>
        </p:sp>
      </p:grpSp>
      <p:sp>
        <p:nvSpPr>
          <p:cNvPr id="21" name="TextBox 20"/>
          <p:cNvSpPr txBox="1"/>
          <p:nvPr/>
        </p:nvSpPr>
        <p:spPr>
          <a:xfrm>
            <a:off x="2454873" y="763219"/>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FEMALES’ SLIDES </a:t>
            </a:r>
          </a:p>
        </p:txBody>
      </p:sp>
      <p:sp>
        <p:nvSpPr>
          <p:cNvPr id="23" name="Rectangle 6"/>
          <p:cNvSpPr>
            <a:spLocks noChangeArrowheads="1"/>
          </p:cNvSpPr>
          <p:nvPr/>
        </p:nvSpPr>
        <p:spPr bwMode="auto">
          <a:xfrm>
            <a:off x="7349150" y="1180750"/>
            <a:ext cx="4217870" cy="5109796"/>
          </a:xfrm>
          <a:prstGeom prst="rect">
            <a:avLst/>
          </a:prstGeom>
          <a:ln w="28575">
            <a:headEnd/>
            <a:tailEnd/>
          </a:ln>
        </p:spPr>
        <p:style>
          <a:lnRef idx="2">
            <a:schemeClr val="accent2"/>
          </a:lnRef>
          <a:fillRef idx="1">
            <a:schemeClr val="lt1"/>
          </a:fillRef>
          <a:effectRef idx="0">
            <a:schemeClr val="accent2"/>
          </a:effectRef>
          <a:fontRef idx="minor">
            <a:schemeClr val="dk1"/>
          </a:fontRef>
        </p:style>
        <p:txBody>
          <a:bodyPr/>
          <a:lstStyle/>
          <a:p>
            <a:pPr marL="287338" indent="-287338" algn="just">
              <a:spcBef>
                <a:spcPct val="20000"/>
              </a:spcBef>
              <a:buClr>
                <a:schemeClr val="accent2"/>
              </a:buClr>
              <a:buSzPct val="75000"/>
              <a:defRPr/>
            </a:pPr>
            <a:r>
              <a:rPr lang="en-US" sz="1800" dirty="0"/>
              <a:t>1 .</a:t>
            </a:r>
            <a:r>
              <a:rPr lang="en-US" sz="1800" dirty="0">
                <a:solidFill>
                  <a:schemeClr val="accent2">
                    <a:lumMod val="75000"/>
                  </a:schemeClr>
                </a:solidFill>
              </a:rPr>
              <a:t>Intrinsic myocardial causes </a:t>
            </a:r>
            <a:r>
              <a:rPr lang="en-US" sz="1800" dirty="0"/>
              <a:t>(These result in reduction in ventricular contractility):</a:t>
            </a:r>
          </a:p>
          <a:p>
            <a:pPr marL="850849" lvl="1" indent="-342900" algn="just">
              <a:spcBef>
                <a:spcPct val="20000"/>
              </a:spcBef>
              <a:buClr>
                <a:schemeClr val="accent2"/>
              </a:buClr>
              <a:buSzPct val="100000"/>
              <a:buFont typeface="Arial" panose="020B0604020202020204" pitchFamily="34" charset="0"/>
              <a:buChar char="•"/>
              <a:defRPr/>
            </a:pPr>
            <a:r>
              <a:rPr lang="en-US" sz="1800" dirty="0"/>
              <a:t>myocardial infarction (death of cardiac myocytes due to blockage of the coronary arteries)</a:t>
            </a:r>
          </a:p>
          <a:p>
            <a:pPr marL="800100" lvl="1" indent="-342900" algn="just">
              <a:spcBef>
                <a:spcPct val="20000"/>
              </a:spcBef>
              <a:buClr>
                <a:schemeClr val="accent2"/>
              </a:buClr>
              <a:buFont typeface="Arial" panose="020B0604020202020204" pitchFamily="34" charset="0"/>
              <a:buChar char="•"/>
              <a:defRPr/>
            </a:pPr>
            <a:r>
              <a:rPr lang="en-US" sz="1800" dirty="0"/>
              <a:t>Cardiomyopathy</a:t>
            </a:r>
          </a:p>
          <a:p>
            <a:pPr marL="800100" lvl="1" indent="-342900" algn="just">
              <a:spcBef>
                <a:spcPct val="20000"/>
              </a:spcBef>
              <a:buClr>
                <a:schemeClr val="accent2"/>
              </a:buClr>
              <a:buFont typeface="Arial" panose="020B0604020202020204" pitchFamily="34" charset="0"/>
              <a:buChar char="•"/>
              <a:defRPr/>
            </a:pPr>
            <a:r>
              <a:rPr lang="en-US" sz="1800" dirty="0"/>
              <a:t> Myocarditis</a:t>
            </a:r>
          </a:p>
          <a:p>
            <a:pPr marL="457200" lvl="1" algn="just">
              <a:spcBef>
                <a:spcPct val="20000"/>
              </a:spcBef>
              <a:buClr>
                <a:schemeClr val="accent2"/>
              </a:buClr>
              <a:defRPr/>
            </a:pPr>
            <a:endParaRPr lang="en-US" sz="1800" dirty="0"/>
          </a:p>
          <a:p>
            <a:pPr indent="-50749" algn="just">
              <a:spcBef>
                <a:spcPct val="20000"/>
              </a:spcBef>
              <a:buClr>
                <a:schemeClr val="accent2"/>
              </a:buClr>
              <a:defRPr/>
            </a:pPr>
            <a:r>
              <a:rPr lang="en-US" sz="1800" dirty="0"/>
              <a:t>2. </a:t>
            </a:r>
            <a:r>
              <a:rPr lang="en-US" sz="1800" dirty="0">
                <a:solidFill>
                  <a:schemeClr val="accent2">
                    <a:lumMod val="75000"/>
                  </a:schemeClr>
                </a:solidFill>
              </a:rPr>
              <a:t>Cardiac arrhythmias: </a:t>
            </a:r>
            <a:r>
              <a:rPr lang="en-US" sz="1800" dirty="0"/>
              <a:t>e.g., complete heart block</a:t>
            </a:r>
          </a:p>
          <a:p>
            <a:pPr marL="457200" lvl="1" algn="just">
              <a:spcBef>
                <a:spcPct val="20000"/>
              </a:spcBef>
              <a:buClr>
                <a:schemeClr val="accent2"/>
              </a:buClr>
              <a:defRPr/>
            </a:pPr>
            <a:endParaRPr lang="en-US" sz="1800" dirty="0"/>
          </a:p>
          <a:p>
            <a:pPr marL="287338" indent="-287338" algn="just">
              <a:spcBef>
                <a:spcPct val="20000"/>
              </a:spcBef>
              <a:buClr>
                <a:schemeClr val="accent2"/>
              </a:buClr>
              <a:buSzPct val="75000"/>
              <a:defRPr/>
            </a:pPr>
            <a:r>
              <a:rPr lang="en-US" sz="1800" dirty="0"/>
              <a:t>3. </a:t>
            </a:r>
            <a:r>
              <a:rPr lang="en-US" sz="1800" dirty="0">
                <a:solidFill>
                  <a:schemeClr val="accent2">
                    <a:lumMod val="75000"/>
                  </a:schemeClr>
                </a:solidFill>
              </a:rPr>
              <a:t>Extrinsic causes </a:t>
            </a:r>
            <a:r>
              <a:rPr lang="en-US" sz="1800" dirty="0"/>
              <a:t>(These make it more difficult to eject blood into aorta):</a:t>
            </a:r>
          </a:p>
          <a:p>
            <a:pPr marL="800100" lvl="1" indent="-342900" algn="just">
              <a:spcBef>
                <a:spcPct val="20000"/>
              </a:spcBef>
              <a:buClr>
                <a:schemeClr val="accent2"/>
              </a:buClr>
              <a:buFont typeface="Arial" charset="0"/>
              <a:buChar char="•"/>
              <a:defRPr/>
            </a:pPr>
            <a:r>
              <a:rPr lang="en-US" sz="1800" dirty="0"/>
              <a:t>systemic hypertension</a:t>
            </a:r>
          </a:p>
          <a:p>
            <a:pPr marL="800100" lvl="1" indent="-342900" algn="just">
              <a:spcBef>
                <a:spcPct val="20000"/>
              </a:spcBef>
              <a:buClr>
                <a:schemeClr val="accent2"/>
              </a:buClr>
              <a:buFont typeface="Arial" charset="0"/>
              <a:buChar char="•"/>
              <a:defRPr/>
            </a:pPr>
            <a:r>
              <a:rPr lang="en-US" sz="1800" dirty="0"/>
              <a:t>aortic stenosis</a:t>
            </a:r>
          </a:p>
          <a:p>
            <a:pPr marL="800100" lvl="1" indent="-342900" algn="just">
              <a:spcBef>
                <a:spcPct val="20000"/>
              </a:spcBef>
              <a:buClr>
                <a:schemeClr val="accent2"/>
              </a:buClr>
              <a:buFont typeface="Arial" panose="020B0604020202020204" pitchFamily="34" charset="0"/>
              <a:buChar char="•"/>
              <a:defRPr/>
            </a:pPr>
            <a:endParaRPr lang="en-US" sz="1800" dirty="0"/>
          </a:p>
          <a:p>
            <a:pPr marL="800100" lvl="1" indent="-342900" algn="just">
              <a:spcBef>
                <a:spcPct val="20000"/>
              </a:spcBef>
              <a:buClr>
                <a:schemeClr val="accent2"/>
              </a:buClr>
              <a:buFont typeface="Arial" panose="020B0604020202020204" pitchFamily="34" charset="0"/>
              <a:buChar char="•"/>
              <a:defRPr/>
            </a:pPr>
            <a:endParaRPr lang="en-US" sz="1800" dirty="0"/>
          </a:p>
        </p:txBody>
      </p:sp>
      <p:sp>
        <p:nvSpPr>
          <p:cNvPr id="24" name="TextBox 23"/>
          <p:cNvSpPr txBox="1"/>
          <p:nvPr/>
        </p:nvSpPr>
        <p:spPr>
          <a:xfrm>
            <a:off x="8233949" y="763219"/>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MALES’ SLIDES </a:t>
            </a:r>
          </a:p>
        </p:txBody>
      </p:sp>
      <p:sp>
        <p:nvSpPr>
          <p:cNvPr id="11" name="Rectangle 10"/>
          <p:cNvSpPr/>
          <p:nvPr/>
        </p:nvSpPr>
        <p:spPr>
          <a:xfrm>
            <a:off x="2468685" y="2039306"/>
            <a:ext cx="2444965" cy="276999"/>
          </a:xfrm>
          <a:prstGeom prst="rect">
            <a:avLst/>
          </a:prstGeom>
        </p:spPr>
        <p:txBody>
          <a:bodyPr wrap="none">
            <a:spAutoFit/>
          </a:bodyPr>
          <a:lstStyle/>
          <a:p>
            <a:r>
              <a:rPr lang="en-US" sz="1200" dirty="0">
                <a:solidFill>
                  <a:schemeClr val="bg2">
                    <a:lumMod val="50000"/>
                  </a:schemeClr>
                </a:solidFill>
              </a:rPr>
              <a:t>(diseases in the muscle of the heart)</a:t>
            </a:r>
          </a:p>
        </p:txBody>
      </p:sp>
      <p:sp>
        <p:nvSpPr>
          <p:cNvPr id="12" name="Rectangle 11"/>
          <p:cNvSpPr/>
          <p:nvPr/>
        </p:nvSpPr>
        <p:spPr>
          <a:xfrm>
            <a:off x="2257250" y="2297656"/>
            <a:ext cx="3549818" cy="276999"/>
          </a:xfrm>
          <a:prstGeom prst="rect">
            <a:avLst/>
          </a:prstGeom>
        </p:spPr>
        <p:txBody>
          <a:bodyPr wrap="none">
            <a:spAutoFit/>
          </a:bodyPr>
          <a:lstStyle/>
          <a:p>
            <a:r>
              <a:rPr lang="en-US" sz="1200" dirty="0">
                <a:solidFill>
                  <a:schemeClr val="bg2">
                    <a:lumMod val="50000"/>
                  </a:schemeClr>
                </a:solidFill>
              </a:rPr>
              <a:t>(affects heart and valves and may lead to heart failure)</a:t>
            </a:r>
          </a:p>
        </p:txBody>
      </p:sp>
      <p:sp>
        <p:nvSpPr>
          <p:cNvPr id="13" name="Rectangle 12"/>
          <p:cNvSpPr/>
          <p:nvPr/>
        </p:nvSpPr>
        <p:spPr>
          <a:xfrm>
            <a:off x="614405" y="4059094"/>
            <a:ext cx="3076763" cy="830997"/>
          </a:xfrm>
          <a:prstGeom prst="rect">
            <a:avLst/>
          </a:prstGeom>
        </p:spPr>
        <p:txBody>
          <a:bodyPr wrap="square">
            <a:spAutoFit/>
          </a:bodyPr>
          <a:lstStyle/>
          <a:p>
            <a:pPr algn="just"/>
            <a:r>
              <a:rPr lang="en-US" sz="1200" dirty="0">
                <a:solidFill>
                  <a:schemeClr val="bg2">
                    <a:lumMod val="50000"/>
                  </a:schemeClr>
                </a:solidFill>
              </a:rPr>
              <a:t>The heart is fine but demand is too high so the person can either perform more efforts to relieve overload or else it may lead to heart failure</a:t>
            </a:r>
          </a:p>
        </p:txBody>
      </p:sp>
      <p:sp>
        <p:nvSpPr>
          <p:cNvPr id="14" name="Rectangle 13"/>
          <p:cNvSpPr/>
          <p:nvPr/>
        </p:nvSpPr>
        <p:spPr>
          <a:xfrm>
            <a:off x="4116147" y="3606124"/>
            <a:ext cx="2873691" cy="1815882"/>
          </a:xfrm>
          <a:prstGeom prst="rect">
            <a:avLst/>
          </a:prstGeom>
        </p:spPr>
        <p:txBody>
          <a:bodyPr wrap="square">
            <a:spAutoFit/>
          </a:bodyPr>
          <a:lstStyle/>
          <a:p>
            <a:pPr algn="just"/>
            <a:r>
              <a:rPr lang="en-US" sz="1400" dirty="0">
                <a:solidFill>
                  <a:schemeClr val="bg2">
                    <a:lumMod val="50000"/>
                  </a:schemeClr>
                </a:solidFill>
              </a:rPr>
              <a:t>Increase in blood volume which the kidneys control and therefore the kidneys are not functioning properly as they are unable to produce normal urine volume therefore water retention happens which leads to not excreting toxins </a:t>
            </a:r>
            <a:r>
              <a:rPr lang="en-US" sz="1400">
                <a:solidFill>
                  <a:schemeClr val="bg2">
                    <a:lumMod val="50000"/>
                  </a:schemeClr>
                </a:solidFill>
              </a:rPr>
              <a:t>and eventually volume overload.</a:t>
            </a:r>
            <a:endParaRPr lang="en-US" sz="1400" dirty="0">
              <a:solidFill>
                <a:schemeClr val="bg2">
                  <a:lumMod val="50000"/>
                </a:schemeClr>
              </a:solidFill>
            </a:endParaRPr>
          </a:p>
        </p:txBody>
      </p:sp>
      <p:sp>
        <p:nvSpPr>
          <p:cNvPr id="29" name="Slide Number Placeholder 2"/>
          <p:cNvSpPr txBox="1">
            <a:spLocks/>
          </p:cNvSpPr>
          <p:nvPr/>
        </p:nvSpPr>
        <p:spPr>
          <a:xfrm>
            <a:off x="816669" y="6356350"/>
            <a:ext cx="2640913" cy="365760"/>
          </a:xfrm>
          <a:prstGeom prst="rect">
            <a:avLst/>
          </a:prstGeom>
        </p:spPr>
        <p:txBody>
          <a:bodyPr vert="horz" lIns="101590" tIns="50795" rIns="101590" bIns="50795"/>
          <a:lstStyle>
            <a:defPPr>
              <a:defRPr lang="en-US"/>
            </a:defPPr>
            <a:lvl1pPr marL="0" algn="l" defTabSz="1015898" rtl="0" eaLnBrk="1" latinLnBrk="0" hangingPunct="1">
              <a:defRPr kumimoji="0" sz="1600" kern="1200">
                <a:solidFill>
                  <a:schemeClr val="tx2"/>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a:lstStyle>
          <a:p>
            <a:r>
              <a:rPr lang="en-US" dirty="0"/>
              <a:t>22</a:t>
            </a:r>
          </a:p>
        </p:txBody>
      </p:sp>
    </p:spTree>
    <p:extLst>
      <p:ext uri="{BB962C8B-B14F-4D97-AF65-F5344CB8AC3E}">
        <p14:creationId xmlns:p14="http://schemas.microsoft.com/office/powerpoint/2010/main" val="77672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How Heart Failure Is Diagnosed</a:t>
            </a:r>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23</a:t>
            </a:fld>
            <a:endParaRPr lang="en-US" dirty="0"/>
          </a:p>
        </p:txBody>
      </p:sp>
      <p:graphicFrame>
        <p:nvGraphicFramePr>
          <p:cNvPr id="6" name="رسم تخطيطي 5"/>
          <p:cNvGraphicFramePr/>
          <p:nvPr>
            <p:extLst>
              <p:ext uri="{D42A27DB-BD31-4B8C-83A1-F6EECF244321}">
                <p14:modId xmlns:p14="http://schemas.microsoft.com/office/powerpoint/2010/main" val="577323265"/>
              </p:ext>
            </p:extLst>
          </p:nvPr>
        </p:nvGraphicFramePr>
        <p:xfrm>
          <a:off x="4006180" y="1139588"/>
          <a:ext cx="9478243" cy="5382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527505" y="0"/>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
        <p:nvSpPr>
          <p:cNvPr id="7" name="مستطيل ذو زاويتين مستديرتين في نفس الجانب 13"/>
          <p:cNvSpPr/>
          <p:nvPr/>
        </p:nvSpPr>
        <p:spPr>
          <a:xfrm>
            <a:off x="477788" y="1381133"/>
            <a:ext cx="4916653" cy="508142"/>
          </a:xfrm>
          <a:prstGeom prst="round2Same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800" dirty="0">
                <a:solidFill>
                  <a:schemeClr val="tx2"/>
                </a:solidFill>
                <a:latin typeface="+mj-lt"/>
              </a:rPr>
              <a:t> Indicator for Diagnosing Heart Failure</a:t>
            </a:r>
          </a:p>
        </p:txBody>
      </p:sp>
      <p:sp>
        <p:nvSpPr>
          <p:cNvPr id="8" name="مربع نص 15"/>
          <p:cNvSpPr txBox="1"/>
          <p:nvPr/>
        </p:nvSpPr>
        <p:spPr>
          <a:xfrm>
            <a:off x="477787" y="2097246"/>
            <a:ext cx="4916653" cy="3970318"/>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800" b="1" dirty="0"/>
              <a:t>Ejection Fraction (EF):</a:t>
            </a:r>
          </a:p>
          <a:p>
            <a:r>
              <a:rPr lang="en-US" sz="1800" dirty="0"/>
              <a:t>is the percentage of blood that is pumped out of your heart during each beat.</a:t>
            </a:r>
          </a:p>
          <a:p>
            <a:endParaRPr lang="en-US" sz="1800" dirty="0"/>
          </a:p>
          <a:p>
            <a:r>
              <a:rPr lang="en-US" sz="1800" dirty="0">
                <a:solidFill>
                  <a:schemeClr val="accent2">
                    <a:lumMod val="75000"/>
                  </a:schemeClr>
                </a:solidFill>
              </a:rPr>
              <a:t>How do we calculate EF ?</a:t>
            </a:r>
          </a:p>
          <a:p>
            <a:r>
              <a:rPr lang="en-US" sz="1800" dirty="0"/>
              <a:t>It is the fraction of end-diastolic volume ejected during a heart beat.</a:t>
            </a:r>
          </a:p>
          <a:p>
            <a:pPr algn="ctr"/>
            <a:r>
              <a:rPr lang="en-US" sz="1800" dirty="0">
                <a:solidFill>
                  <a:srgbClr val="FADA7A">
                    <a:lumMod val="75000"/>
                  </a:srgbClr>
                </a:solidFill>
              </a:rPr>
              <a:t> </a:t>
            </a:r>
            <a:r>
              <a:rPr lang="en-US" sz="1800" dirty="0">
                <a:solidFill>
                  <a:srgbClr val="C76B9B"/>
                </a:solidFill>
              </a:rPr>
              <a:t>EF = stroke volume / end diastolic volume</a:t>
            </a:r>
          </a:p>
          <a:p>
            <a:pPr algn="ctr"/>
            <a:r>
              <a:rPr lang="en-US" sz="1800" dirty="0">
                <a:solidFill>
                  <a:srgbClr val="FADA7A">
                    <a:lumMod val="75000"/>
                  </a:srgbClr>
                </a:solidFill>
              </a:rPr>
              <a:t>70 ml / 130 ml = 0.54 </a:t>
            </a:r>
            <a:r>
              <a:rPr lang="en-US" sz="1800" dirty="0">
                <a:solidFill>
                  <a:schemeClr val="tx1"/>
                </a:solidFill>
              </a:rPr>
              <a:t>“no unit”</a:t>
            </a:r>
          </a:p>
          <a:p>
            <a:pPr algn="ctr"/>
            <a:endParaRPr lang="en-US" sz="1800" dirty="0">
              <a:solidFill>
                <a:schemeClr val="tx1"/>
              </a:solidFill>
            </a:endParaRPr>
          </a:p>
          <a:p>
            <a:pPr algn="ctr"/>
            <a:endParaRPr lang="en-US" sz="1800" dirty="0">
              <a:solidFill>
                <a:schemeClr val="tx1"/>
              </a:solidFill>
            </a:endParaRPr>
          </a:p>
          <a:p>
            <a:pPr algn="ctr"/>
            <a:endParaRPr lang="en-US" sz="1800" dirty="0">
              <a:solidFill>
                <a:schemeClr val="tx1"/>
              </a:solidFill>
            </a:endParaRPr>
          </a:p>
          <a:p>
            <a:pPr algn="ctr"/>
            <a:endParaRPr lang="en-US" sz="1800" dirty="0">
              <a:solidFill>
                <a:schemeClr val="tx1"/>
              </a:solidFill>
            </a:endParaRPr>
          </a:p>
          <a:p>
            <a:endParaRPr lang="en-US" sz="1800" dirty="0"/>
          </a:p>
        </p:txBody>
      </p:sp>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7503" y="4712491"/>
            <a:ext cx="2854207" cy="122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167828" y="3070121"/>
            <a:ext cx="4543208" cy="430887"/>
          </a:xfrm>
          <a:prstGeom prst="rect">
            <a:avLst/>
          </a:prstGeom>
          <a:noFill/>
        </p:spPr>
        <p:txBody>
          <a:bodyPr wrap="square" rtlCol="0">
            <a:spAutoFit/>
          </a:bodyPr>
          <a:lstStyle/>
          <a:p>
            <a:r>
              <a:rPr lang="en-US" sz="1050" dirty="0">
                <a:solidFill>
                  <a:schemeClr val="bg2">
                    <a:lumMod val="50000"/>
                  </a:schemeClr>
                </a:solidFill>
              </a:rPr>
              <a:t>Good indication of starting of heart failure measured through volume of blood </a:t>
            </a:r>
            <a:r>
              <a:rPr lang="en-US" sz="1050">
                <a:solidFill>
                  <a:schemeClr val="bg2">
                    <a:lumMod val="50000"/>
                  </a:schemeClr>
                </a:solidFill>
              </a:rPr>
              <a:t>with echo.</a:t>
            </a:r>
            <a:endParaRPr lang="en-US" sz="1050" dirty="0">
              <a:solidFill>
                <a:schemeClr val="bg2">
                  <a:lumMod val="50000"/>
                </a:schemeClr>
              </a:solidFill>
            </a:endParaRPr>
          </a:p>
        </p:txBody>
      </p:sp>
      <p:sp>
        <p:nvSpPr>
          <p:cNvPr id="11" name="TextBox 10"/>
          <p:cNvSpPr txBox="1"/>
          <p:nvPr/>
        </p:nvSpPr>
        <p:spPr>
          <a:xfrm>
            <a:off x="4321710" y="4365104"/>
            <a:ext cx="1072730" cy="276999"/>
          </a:xfrm>
          <a:prstGeom prst="rect">
            <a:avLst/>
          </a:prstGeom>
          <a:noFill/>
        </p:spPr>
        <p:txBody>
          <a:bodyPr wrap="none" rtlCol="0">
            <a:spAutoFit/>
          </a:bodyPr>
          <a:lstStyle/>
          <a:p>
            <a:r>
              <a:rPr lang="ar-SA" sz="1200" dirty="0">
                <a:solidFill>
                  <a:schemeClr val="bg1">
                    <a:lumMod val="65000"/>
                  </a:schemeClr>
                </a:solidFill>
              </a:rPr>
              <a:t>يروحون مع بعض</a:t>
            </a:r>
            <a:endParaRPr lang="en-US" sz="1200" dirty="0">
              <a:solidFill>
                <a:schemeClr val="bg1">
                  <a:lumMod val="65000"/>
                </a:schemeClr>
              </a:solidFill>
            </a:endParaRPr>
          </a:p>
        </p:txBody>
      </p:sp>
    </p:spTree>
    <p:extLst>
      <p:ext uri="{BB962C8B-B14F-4D97-AF65-F5344CB8AC3E}">
        <p14:creationId xmlns:p14="http://schemas.microsoft.com/office/powerpoint/2010/main" val="1462337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Mechanism of Congestive Heart Failure (CHF)</a:t>
            </a:r>
          </a:p>
        </p:txBody>
      </p:sp>
      <p:sp>
        <p:nvSpPr>
          <p:cNvPr id="3" name="Slide Number Placeholder 2"/>
          <p:cNvSpPr>
            <a:spLocks noGrp="1"/>
          </p:cNvSpPr>
          <p:nvPr>
            <p:ph type="sldNum" sz="quarter" idx="12"/>
          </p:nvPr>
        </p:nvSpPr>
        <p:spPr/>
        <p:txBody>
          <a:bodyPr/>
          <a:lstStyle/>
          <a:p>
            <a:fld id="{4929A69E-7D8F-4515-9605-0315ABD4F316}" type="slidenum">
              <a:rPr lang="en-US" smtClean="0"/>
              <a:t>24</a:t>
            </a:fld>
            <a:endParaRPr lang="en-US" dirty="0"/>
          </a:p>
        </p:txBody>
      </p:sp>
      <p:sp>
        <p:nvSpPr>
          <p:cNvPr id="4" name="TextBox 3"/>
          <p:cNvSpPr txBox="1"/>
          <p:nvPr/>
        </p:nvSpPr>
        <p:spPr>
          <a:xfrm>
            <a:off x="609460" y="1310959"/>
            <a:ext cx="11043046" cy="584775"/>
          </a:xfrm>
          <a:prstGeom prst="rect">
            <a:avLst/>
          </a:prstGeom>
          <a:noFill/>
        </p:spPr>
        <p:txBody>
          <a:bodyPr wrap="square" rtlCol="0">
            <a:spAutoFit/>
          </a:bodyPr>
          <a:lstStyle/>
          <a:p>
            <a:r>
              <a:rPr lang="en-US" sz="1600" dirty="0"/>
              <a:t>Though each side of the heart can undergo failure separately, dysfunction of one side may lead to a sequence of events that make the opposite side also to fail.</a:t>
            </a:r>
          </a:p>
        </p:txBody>
      </p:sp>
      <p:graphicFrame>
        <p:nvGraphicFramePr>
          <p:cNvPr id="5" name="Diagram 4"/>
          <p:cNvGraphicFramePr/>
          <p:nvPr>
            <p:extLst>
              <p:ext uri="{D42A27DB-BD31-4B8C-83A1-F6EECF244321}">
                <p14:modId xmlns:p14="http://schemas.microsoft.com/office/powerpoint/2010/main" val="593716407"/>
              </p:ext>
            </p:extLst>
          </p:nvPr>
        </p:nvGraphicFramePr>
        <p:xfrm>
          <a:off x="816669" y="2552710"/>
          <a:ext cx="10762734" cy="3972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13"/>
          <p:cNvGrpSpPr>
            <a:grpSpLocks/>
          </p:cNvGrpSpPr>
          <p:nvPr/>
        </p:nvGrpSpPr>
        <p:grpSpPr bwMode="auto">
          <a:xfrm>
            <a:off x="8254653" y="2249792"/>
            <a:ext cx="2119347" cy="1250950"/>
            <a:chOff x="4626" y="1838"/>
            <a:chExt cx="1192" cy="788"/>
          </a:xfrm>
        </p:grpSpPr>
        <p:sp>
          <p:nvSpPr>
            <p:cNvPr id="7" name="Text Box 14"/>
            <p:cNvSpPr txBox="1">
              <a:spLocks noChangeArrowheads="1"/>
            </p:cNvSpPr>
            <p:nvPr/>
          </p:nvSpPr>
          <p:spPr bwMode="auto">
            <a:xfrm>
              <a:off x="4860" y="1838"/>
              <a:ext cx="958"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r>
                <a:rPr lang="en-US" altLang="en-US" sz="2000" i="0" dirty="0">
                  <a:latin typeface="Calibri" panose="020F0502020204030204" pitchFamily="34" charset="0"/>
                </a:rPr>
                <a:t>Decreased arterial pressure</a:t>
              </a:r>
            </a:p>
          </p:txBody>
        </p:sp>
        <p:sp>
          <p:nvSpPr>
            <p:cNvPr id="8" name="Line 15"/>
            <p:cNvSpPr>
              <a:spLocks noChangeShapeType="1"/>
            </p:cNvSpPr>
            <p:nvPr/>
          </p:nvSpPr>
          <p:spPr bwMode="auto">
            <a:xfrm flipH="1">
              <a:off x="4626" y="2362"/>
              <a:ext cx="176" cy="26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a:solidFill>
                  <a:srgbClr val="FFFFFF"/>
                </a:solidFill>
                <a:latin typeface="Calibri" panose="020F0502020204030204" pitchFamily="34" charset="0"/>
              </a:endParaRPr>
            </a:p>
          </p:txBody>
        </p:sp>
        <p:sp>
          <p:nvSpPr>
            <p:cNvPr id="9" name="Line 16"/>
            <p:cNvSpPr>
              <a:spLocks noChangeShapeType="1"/>
            </p:cNvSpPr>
            <p:nvPr/>
          </p:nvSpPr>
          <p:spPr bwMode="auto">
            <a:xfrm flipH="1" flipV="1">
              <a:off x="5477" y="2244"/>
              <a:ext cx="202" cy="2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a:solidFill>
                  <a:srgbClr val="FFFFFF"/>
                </a:solidFill>
                <a:latin typeface="Calibri" panose="020F0502020204030204" pitchFamily="34" charset="0"/>
              </a:endParaRPr>
            </a:p>
          </p:txBody>
        </p:sp>
      </p:grpSp>
      <p:grpSp>
        <p:nvGrpSpPr>
          <p:cNvPr id="10" name="Group 17"/>
          <p:cNvGrpSpPr>
            <a:grpSpLocks/>
          </p:cNvGrpSpPr>
          <p:nvPr/>
        </p:nvGrpSpPr>
        <p:grpSpPr bwMode="auto">
          <a:xfrm>
            <a:off x="6602349" y="2468026"/>
            <a:ext cx="1697038" cy="2689225"/>
            <a:chOff x="1540" y="1795"/>
            <a:chExt cx="1069" cy="1694"/>
          </a:xfrm>
        </p:grpSpPr>
        <p:sp>
          <p:nvSpPr>
            <p:cNvPr id="11" name="Text Box 18"/>
            <p:cNvSpPr txBox="1">
              <a:spLocks noChangeArrowheads="1"/>
            </p:cNvSpPr>
            <p:nvPr/>
          </p:nvSpPr>
          <p:spPr bwMode="auto">
            <a:xfrm>
              <a:off x="1540" y="1795"/>
              <a:ext cx="1069"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r>
                <a:rPr lang="en-US" altLang="en-US" sz="2000" i="0" dirty="0">
                  <a:latin typeface="Calibri" panose="020F0502020204030204" pitchFamily="34" charset="0"/>
                </a:rPr>
                <a:t>Decreased oxygen supply</a:t>
              </a:r>
            </a:p>
          </p:txBody>
        </p:sp>
        <p:sp>
          <p:nvSpPr>
            <p:cNvPr id="12" name="Freeform 19"/>
            <p:cNvSpPr>
              <a:spLocks/>
            </p:cNvSpPr>
            <p:nvPr/>
          </p:nvSpPr>
          <p:spPr bwMode="auto">
            <a:xfrm flipH="1">
              <a:off x="1674" y="2241"/>
              <a:ext cx="272" cy="1248"/>
            </a:xfrm>
            <a:custGeom>
              <a:avLst/>
              <a:gdLst>
                <a:gd name="T0" fmla="*/ 1456 w 1456"/>
                <a:gd name="T1" fmla="*/ 954 h 954"/>
                <a:gd name="T2" fmla="*/ 905 w 1456"/>
                <a:gd name="T3" fmla="*/ 921 h 954"/>
                <a:gd name="T4" fmla="*/ 749 w 1456"/>
                <a:gd name="T5" fmla="*/ 896 h 954"/>
                <a:gd name="T6" fmla="*/ 659 w 1456"/>
                <a:gd name="T7" fmla="*/ 863 h 954"/>
                <a:gd name="T8" fmla="*/ 576 w 1456"/>
                <a:gd name="T9" fmla="*/ 847 h 954"/>
                <a:gd name="T10" fmla="*/ 420 w 1456"/>
                <a:gd name="T11" fmla="*/ 806 h 954"/>
                <a:gd name="T12" fmla="*/ 313 w 1456"/>
                <a:gd name="T13" fmla="*/ 748 h 954"/>
                <a:gd name="T14" fmla="*/ 231 w 1456"/>
                <a:gd name="T15" fmla="*/ 682 h 954"/>
                <a:gd name="T16" fmla="*/ 166 w 1456"/>
                <a:gd name="T17" fmla="*/ 617 h 954"/>
                <a:gd name="T18" fmla="*/ 75 w 1456"/>
                <a:gd name="T19" fmla="*/ 452 h 954"/>
                <a:gd name="T20" fmla="*/ 50 w 1456"/>
                <a:gd name="T21" fmla="*/ 403 h 954"/>
                <a:gd name="T22" fmla="*/ 26 w 1456"/>
                <a:gd name="T23" fmla="*/ 321 h 954"/>
                <a:gd name="T24" fmla="*/ 9 w 1456"/>
                <a:gd name="T25" fmla="*/ 0 h 9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6"/>
                <a:gd name="T40" fmla="*/ 0 h 954"/>
                <a:gd name="T41" fmla="*/ 1456 w 1456"/>
                <a:gd name="T42" fmla="*/ 954 h 9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6" h="954">
                  <a:moveTo>
                    <a:pt x="1456" y="954"/>
                  </a:moveTo>
                  <a:cubicBezTo>
                    <a:pt x="1273" y="932"/>
                    <a:pt x="1089" y="931"/>
                    <a:pt x="905" y="921"/>
                  </a:cubicBezTo>
                  <a:cubicBezTo>
                    <a:pt x="793" y="900"/>
                    <a:pt x="845" y="908"/>
                    <a:pt x="749" y="896"/>
                  </a:cubicBezTo>
                  <a:cubicBezTo>
                    <a:pt x="719" y="886"/>
                    <a:pt x="690" y="871"/>
                    <a:pt x="659" y="863"/>
                  </a:cubicBezTo>
                  <a:cubicBezTo>
                    <a:pt x="632" y="856"/>
                    <a:pt x="576" y="847"/>
                    <a:pt x="576" y="847"/>
                  </a:cubicBezTo>
                  <a:cubicBezTo>
                    <a:pt x="525" y="820"/>
                    <a:pt x="477" y="813"/>
                    <a:pt x="420" y="806"/>
                  </a:cubicBezTo>
                  <a:cubicBezTo>
                    <a:pt x="389" y="773"/>
                    <a:pt x="353" y="768"/>
                    <a:pt x="313" y="748"/>
                  </a:cubicBezTo>
                  <a:cubicBezTo>
                    <a:pt x="255" y="690"/>
                    <a:pt x="285" y="710"/>
                    <a:pt x="231" y="682"/>
                  </a:cubicBezTo>
                  <a:cubicBezTo>
                    <a:pt x="209" y="653"/>
                    <a:pt x="196" y="637"/>
                    <a:pt x="166" y="617"/>
                  </a:cubicBezTo>
                  <a:cubicBezTo>
                    <a:pt x="131" y="565"/>
                    <a:pt x="110" y="504"/>
                    <a:pt x="75" y="452"/>
                  </a:cubicBezTo>
                  <a:cubicBezTo>
                    <a:pt x="69" y="435"/>
                    <a:pt x="55" y="421"/>
                    <a:pt x="50" y="403"/>
                  </a:cubicBezTo>
                  <a:cubicBezTo>
                    <a:pt x="20" y="303"/>
                    <a:pt x="63" y="379"/>
                    <a:pt x="26" y="321"/>
                  </a:cubicBezTo>
                  <a:cubicBezTo>
                    <a:pt x="0" y="215"/>
                    <a:pt x="9" y="110"/>
                    <a:pt x="9" y="0"/>
                  </a:cubicBezTo>
                </a:path>
              </a:pathLst>
            </a:custGeom>
            <a:noFill/>
            <a:ln w="19050"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FFFFFF"/>
                </a:solidFill>
                <a:latin typeface="Calibri" panose="020F0502020204030204" pitchFamily="34" charset="0"/>
              </a:endParaRPr>
            </a:p>
          </p:txBody>
        </p:sp>
        <p:sp>
          <p:nvSpPr>
            <p:cNvPr id="13" name="Line 20"/>
            <p:cNvSpPr>
              <a:spLocks noChangeShapeType="1"/>
            </p:cNvSpPr>
            <p:nvPr/>
          </p:nvSpPr>
          <p:spPr bwMode="auto">
            <a:xfrm>
              <a:off x="2097" y="2187"/>
              <a:ext cx="212" cy="25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a:solidFill>
                  <a:srgbClr val="FFFFFF"/>
                </a:solidFill>
                <a:latin typeface="Calibri" panose="020F0502020204030204" pitchFamily="34" charset="0"/>
              </a:endParaRPr>
            </a:p>
          </p:txBody>
        </p:sp>
      </p:grpSp>
      <p:sp>
        <p:nvSpPr>
          <p:cNvPr id="14" name="TextBox 13"/>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15" name="TextBox 14"/>
          <p:cNvSpPr txBox="1"/>
          <p:nvPr/>
        </p:nvSpPr>
        <p:spPr>
          <a:xfrm>
            <a:off x="3646140" y="5971368"/>
            <a:ext cx="4768357" cy="338554"/>
          </a:xfrm>
          <a:prstGeom prst="rect">
            <a:avLst/>
          </a:prstGeom>
          <a:noFill/>
        </p:spPr>
        <p:txBody>
          <a:bodyPr wrap="none" rtlCol="0">
            <a:spAutoFit/>
          </a:bodyPr>
          <a:lstStyle/>
          <a:p>
            <a:r>
              <a:rPr lang="en-US" sz="1600" dirty="0"/>
              <a:t>CHF is heart failure in both the right and left ventricles</a:t>
            </a:r>
          </a:p>
        </p:txBody>
      </p:sp>
      <p:sp>
        <p:nvSpPr>
          <p:cNvPr id="17" name="TextBox 16"/>
          <p:cNvSpPr txBox="1"/>
          <p:nvPr/>
        </p:nvSpPr>
        <p:spPr>
          <a:xfrm>
            <a:off x="9910836" y="509945"/>
            <a:ext cx="2273516" cy="43088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100" b="1" u="sng" dirty="0">
                <a:hlinkClick r:id="rId7"/>
              </a:rPr>
              <a:t>Video of (CHF) </a:t>
            </a:r>
          </a:p>
          <a:p>
            <a:pPr algn="ctr"/>
            <a:r>
              <a:rPr lang="en-US" sz="1100" b="1" u="sng" dirty="0">
                <a:hlinkClick r:id="rId7"/>
              </a:rPr>
              <a:t>Duration: (14:28 mins)</a:t>
            </a:r>
            <a:endParaRPr lang="en-US" sz="1100" b="1" u="sng" dirty="0"/>
          </a:p>
        </p:txBody>
      </p:sp>
      <p:sp>
        <p:nvSpPr>
          <p:cNvPr id="18" name="Rectangle 17"/>
          <p:cNvSpPr/>
          <p:nvPr/>
        </p:nvSpPr>
        <p:spPr>
          <a:xfrm>
            <a:off x="625687" y="1920775"/>
            <a:ext cx="4524120" cy="1169551"/>
          </a:xfrm>
          <a:prstGeom prst="rect">
            <a:avLst/>
          </a:prstGeom>
        </p:spPr>
        <p:txBody>
          <a:bodyPr wrap="square">
            <a:spAutoFit/>
          </a:bodyPr>
          <a:lstStyle/>
          <a:p>
            <a:r>
              <a:rPr lang="en-US" sz="1400" b="1" dirty="0"/>
              <a:t>Congestive Heart Failure Symptoms: </a:t>
            </a:r>
          </a:p>
          <a:p>
            <a:pPr marL="342900" indent="-342900">
              <a:buFont typeface="Arial" charset="0"/>
              <a:buChar char="•"/>
            </a:pPr>
            <a:r>
              <a:rPr lang="en-US" sz="1400" dirty="0"/>
              <a:t>Shortness of breath </a:t>
            </a:r>
          </a:p>
          <a:p>
            <a:pPr marL="342900" indent="-342900">
              <a:buFont typeface="Arial" charset="0"/>
              <a:buChar char="•"/>
            </a:pPr>
            <a:r>
              <a:rPr lang="en-US" sz="1400" dirty="0"/>
              <a:t>Leg swelling (edema) </a:t>
            </a:r>
          </a:p>
          <a:p>
            <a:pPr marL="342900" indent="-342900">
              <a:buFont typeface="Arial" charset="0"/>
              <a:buChar char="•"/>
            </a:pPr>
            <a:r>
              <a:rPr lang="en-US" sz="1400" dirty="0"/>
              <a:t>Breathing worsens with lying flat (orthopnea) </a:t>
            </a:r>
          </a:p>
          <a:p>
            <a:pPr marL="342900" indent="-342900">
              <a:buFont typeface="Arial" charset="0"/>
              <a:buChar char="•"/>
            </a:pPr>
            <a:r>
              <a:rPr lang="en-US" sz="1400" dirty="0"/>
              <a:t>Fatigue </a:t>
            </a:r>
            <a:endParaRPr lang="en-US" sz="1400" dirty="0">
              <a:effectLst/>
            </a:endParaRPr>
          </a:p>
        </p:txBody>
      </p:sp>
    </p:spTree>
    <p:extLst>
      <p:ext uri="{BB962C8B-B14F-4D97-AF65-F5344CB8AC3E}">
        <p14:creationId xmlns:p14="http://schemas.microsoft.com/office/powerpoint/2010/main" val="420498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Physiological Adaptation to CHF (Compensation Mechanisms)</a:t>
            </a:r>
          </a:p>
        </p:txBody>
      </p:sp>
      <p:sp>
        <p:nvSpPr>
          <p:cNvPr id="3" name="Slide Number Placeholder 2"/>
          <p:cNvSpPr>
            <a:spLocks noGrp="1"/>
          </p:cNvSpPr>
          <p:nvPr>
            <p:ph type="sldNum" sz="quarter" idx="12"/>
          </p:nvPr>
        </p:nvSpPr>
        <p:spPr/>
        <p:txBody>
          <a:bodyPr/>
          <a:lstStyle/>
          <a:p>
            <a:fld id="{4929A69E-7D8F-4515-9605-0315ABD4F316}" type="slidenum">
              <a:rPr lang="en-US" smtClean="0"/>
              <a:t>25</a:t>
            </a:fld>
            <a:endParaRPr lang="en-US" dirty="0"/>
          </a:p>
        </p:txBody>
      </p:sp>
      <p:graphicFrame>
        <p:nvGraphicFramePr>
          <p:cNvPr id="5" name="Diagram 4"/>
          <p:cNvGraphicFramePr/>
          <p:nvPr>
            <p:extLst>
              <p:ext uri="{D42A27DB-BD31-4B8C-83A1-F6EECF244321}">
                <p14:modId xmlns:p14="http://schemas.microsoft.com/office/powerpoint/2010/main" val="1275018926"/>
              </p:ext>
            </p:extLst>
          </p:nvPr>
        </p:nvGraphicFramePr>
        <p:xfrm>
          <a:off x="609461" y="1601504"/>
          <a:ext cx="1059752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4" name="Rectangle 3"/>
          <p:cNvSpPr/>
          <p:nvPr/>
        </p:nvSpPr>
        <p:spPr>
          <a:xfrm>
            <a:off x="609460" y="1190561"/>
            <a:ext cx="4392485" cy="400110"/>
          </a:xfrm>
          <a:prstGeom prst="rect">
            <a:avLst/>
          </a:prstGeom>
        </p:spPr>
        <p:txBody>
          <a:bodyPr wrap="none">
            <a:spAutoFit/>
          </a:bodyPr>
          <a:lstStyle/>
          <a:p>
            <a:pPr marL="609600" indent="-609600">
              <a:spcBef>
                <a:spcPct val="20000"/>
              </a:spcBef>
              <a:buClr>
                <a:srgbClr val="FFFF00"/>
              </a:buClr>
              <a:buSzPct val="75000"/>
              <a:buFont typeface="Monotype Sorts" pitchFamily="2" charset="2"/>
              <a:buNone/>
              <a:defRPr/>
            </a:pPr>
            <a:r>
              <a:rPr lang="en-US" altLang="en-US" b="1" dirty="0">
                <a:solidFill>
                  <a:schemeClr val="accent2">
                    <a:lumMod val="75000"/>
                  </a:schemeClr>
                </a:solidFill>
                <a:latin typeface="Calibri" panose="020F0502020204030204" pitchFamily="34" charset="0"/>
              </a:rPr>
              <a:t>Decreased cardiac output (CO) leads to:</a:t>
            </a:r>
          </a:p>
        </p:txBody>
      </p:sp>
    </p:spTree>
    <p:extLst>
      <p:ext uri="{BB962C8B-B14F-4D97-AF65-F5344CB8AC3E}">
        <p14:creationId xmlns:p14="http://schemas.microsoft.com/office/powerpoint/2010/main" val="1833544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Physiological adaptation to CHF (compensation mechanisms)</a:t>
            </a:r>
          </a:p>
        </p:txBody>
      </p:sp>
      <p:sp>
        <p:nvSpPr>
          <p:cNvPr id="3" name="Slide Number Placeholder 2"/>
          <p:cNvSpPr>
            <a:spLocks noGrp="1"/>
          </p:cNvSpPr>
          <p:nvPr>
            <p:ph type="sldNum" sz="quarter" idx="12"/>
          </p:nvPr>
        </p:nvSpPr>
        <p:spPr/>
        <p:txBody>
          <a:bodyPr/>
          <a:lstStyle/>
          <a:p>
            <a:fld id="{4929A69E-7D8F-4515-9605-0315ABD4F316}" type="slidenum">
              <a:rPr lang="en-US" smtClean="0"/>
              <a:t>26</a:t>
            </a:fld>
            <a:endParaRPr lang="en-US" dirty="0"/>
          </a:p>
        </p:txBody>
      </p:sp>
      <p:sp>
        <p:nvSpPr>
          <p:cNvPr id="4" name="TextBox 3"/>
          <p:cNvSpPr txBox="1"/>
          <p:nvPr/>
        </p:nvSpPr>
        <p:spPr>
          <a:xfrm>
            <a:off x="609459" y="1361722"/>
            <a:ext cx="10969943" cy="646331"/>
          </a:xfrm>
          <a:prstGeom prst="rect">
            <a:avLst/>
          </a:prstGeom>
          <a:noFill/>
        </p:spPr>
        <p:txBody>
          <a:bodyPr wrap="square" rtlCol="0">
            <a:spAutoFit/>
          </a:bodyPr>
          <a:lstStyle/>
          <a:p>
            <a:r>
              <a:rPr lang="en-US" sz="1800" dirty="0"/>
              <a:t>These compensatory mechanisms are great if there is acute blood loss, but do not help much with failing heart! </a:t>
            </a:r>
            <a:r>
              <a:rPr lang="en-US" sz="1800" dirty="0">
                <a:solidFill>
                  <a:srgbClr val="FF0000"/>
                </a:solidFill>
              </a:rPr>
              <a:t>Why? </a:t>
            </a:r>
          </a:p>
        </p:txBody>
      </p:sp>
      <p:graphicFrame>
        <p:nvGraphicFramePr>
          <p:cNvPr id="5" name="Diagram 4"/>
          <p:cNvGraphicFramePr/>
          <p:nvPr>
            <p:extLst>
              <p:ext uri="{D42A27DB-BD31-4B8C-83A1-F6EECF244321}">
                <p14:modId xmlns:p14="http://schemas.microsoft.com/office/powerpoint/2010/main" val="2061346758"/>
              </p:ext>
            </p:extLst>
          </p:nvPr>
        </p:nvGraphicFramePr>
        <p:xfrm>
          <a:off x="1829952" y="2025128"/>
          <a:ext cx="8959485" cy="4016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9718128" y="-10958"/>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2239844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Complications of Progressive </a:t>
            </a:r>
            <a:r>
              <a:rPr lang="en-US" sz="2000"/>
              <a:t>Heart Failure: Factors Contributing to Decompensation</a:t>
            </a:r>
            <a:endParaRPr lang="en-US" sz="2000" dirty="0"/>
          </a:p>
        </p:txBody>
      </p:sp>
      <p:sp>
        <p:nvSpPr>
          <p:cNvPr id="3" name="Slide Number Placeholder 2"/>
          <p:cNvSpPr>
            <a:spLocks noGrp="1"/>
          </p:cNvSpPr>
          <p:nvPr>
            <p:ph type="sldNum" sz="quarter" idx="12"/>
          </p:nvPr>
        </p:nvSpPr>
        <p:spPr/>
        <p:txBody>
          <a:bodyPr/>
          <a:lstStyle/>
          <a:p>
            <a:fld id="{4929A69E-7D8F-4515-9605-0315ABD4F316}" type="slidenum">
              <a:rPr lang="en-US" smtClean="0"/>
              <a:t>27</a:t>
            </a:fld>
            <a:endParaRPr lang="en-US" dirty="0"/>
          </a:p>
        </p:txBody>
      </p:sp>
      <p:graphicFrame>
        <p:nvGraphicFramePr>
          <p:cNvPr id="6" name="Diagram 5"/>
          <p:cNvGraphicFramePr/>
          <p:nvPr>
            <p:extLst>
              <p:ext uri="{D42A27DB-BD31-4B8C-83A1-F6EECF244321}">
                <p14:modId xmlns:p14="http://schemas.microsoft.com/office/powerpoint/2010/main" val="182545796"/>
              </p:ext>
            </p:extLst>
          </p:nvPr>
        </p:nvGraphicFramePr>
        <p:xfrm>
          <a:off x="609460" y="1232425"/>
          <a:ext cx="10969943" cy="4950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3671039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28</a:t>
            </a:fld>
            <a:endParaRPr lang="en-US" dirty="0"/>
          </a:p>
        </p:txBody>
      </p:sp>
      <p:pic>
        <p:nvPicPr>
          <p:cNvPr id="4" name="Content Placeholder 3" descr="http://www.ncbi.nlm.nih.gov/pmc/articles/PMC1128747/bin/heart03.f1.jpg">
            <a:hlinkClick r:id="rId2"/>
          </p:cNvPr>
          <p:cNvPicPr>
            <a:picLocks/>
          </p:cNvPicPr>
          <p:nvPr/>
        </p:nvPicPr>
        <p:blipFill>
          <a:blip r:embed="rId3">
            <a:extLst>
              <a:ext uri="{28A0092B-C50C-407E-A947-70E740481C1C}">
                <a14:useLocalDpi xmlns:a14="http://schemas.microsoft.com/office/drawing/2010/main" val="0"/>
              </a:ext>
            </a:extLst>
          </a:blip>
          <a:srcRect/>
          <a:stretch>
            <a:fillRect/>
          </a:stretch>
        </p:blipFill>
        <p:spPr>
          <a:xfrm>
            <a:off x="724872" y="1287016"/>
            <a:ext cx="5349067" cy="4806280"/>
          </a:xfrm>
          <a:prstGeom prst="rect">
            <a:avLst/>
          </a:prstGeom>
          <a:scene3d>
            <a:camera prst="orthographicFront"/>
            <a:lightRig rig="threePt" dir="t"/>
          </a:scene3d>
          <a:sp3d>
            <a:bevelT/>
            <a:bevelB/>
          </a:sp3d>
        </p:spPr>
      </p:pic>
      <p:pic>
        <p:nvPicPr>
          <p:cNvPr id="5" name="Content Placeholder 3" descr="An external file that holds a picture, illustration, etc.&#10;Object name is heart03.f3.jpg Object name is heart03.f3.jpg">
            <a:hlinkClick r:id="rId4" invalidUrl="http://www.ncbi.nlm.nih.gov/core/lw/2.0/html/tileshop_pmc/tileshop_pmc_inline.html?title=An external file that holds a picture, illustration, etc.&#10;Object name is heart03.f3.jpg [Object name is heart03.f3.jpg]&amp;p=PMC3&amp;id=1128747_heart03.f3.jpg"/>
          </p:cNvPr>
          <p:cNvPicPr>
            <a:picLocks/>
          </p:cNvPicPr>
          <p:nvPr/>
        </p:nvPicPr>
        <p:blipFill>
          <a:blip r:embed="rId5">
            <a:extLst>
              <a:ext uri="{28A0092B-C50C-407E-A947-70E740481C1C}">
                <a14:useLocalDpi xmlns:a14="http://schemas.microsoft.com/office/drawing/2010/main" val="0"/>
              </a:ext>
            </a:extLst>
          </a:blip>
          <a:srcRect/>
          <a:stretch>
            <a:fillRect/>
          </a:stretch>
        </p:blipFill>
        <p:spPr>
          <a:xfrm>
            <a:off x="6310435" y="1295180"/>
            <a:ext cx="5349067" cy="4798116"/>
          </a:xfrm>
          <a:prstGeom prst="rect">
            <a:avLst/>
          </a:prstGeom>
          <a:scene3d>
            <a:camera prst="orthographicFront"/>
            <a:lightRig rig="threePt" dir="t"/>
          </a:scene3d>
          <a:sp3d>
            <a:bevelT/>
            <a:bevelB/>
          </a:sp3d>
        </p:spPr>
      </p:pic>
      <p:sp>
        <p:nvSpPr>
          <p:cNvPr id="9" name="TextBox 8"/>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10" name="Text Box 4"/>
          <p:cNvSpPr txBox="1">
            <a:spLocks noChangeArrowheads="1"/>
          </p:cNvSpPr>
          <p:nvPr/>
        </p:nvSpPr>
        <p:spPr bwMode="auto">
          <a:xfrm>
            <a:off x="488375" y="739629"/>
            <a:ext cx="5585564" cy="37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590" tIns="50795" rIns="101590" bIns="50795" anchor="b" anchorCtr="0">
            <a:spAutoFit/>
          </a:bodyPr>
          <a:lstStyle>
            <a:lvl1pPr algn="l" rtl="0" eaLnBrk="1" latinLnBrk="0" hangingPunct="1">
              <a:spcBef>
                <a:spcPct val="0"/>
              </a:spcBef>
              <a:buNone/>
              <a:defRPr kumimoji="0" sz="3400" i="1" kern="1200">
                <a:solidFill>
                  <a:schemeClr val="tx1"/>
                </a:solidFill>
                <a:latin typeface="Trebuchet MS" panose="020B0603020202020204" pitchFamily="34" charset="0"/>
                <a:ea typeface="+mj-ea"/>
                <a:cs typeface="+mj-cs"/>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defTabSz="914400"/>
            <a:r>
              <a:rPr lang="en-US" altLang="en-US" sz="1800" i="0" dirty="0">
                <a:solidFill>
                  <a:schemeClr val="tx2"/>
                </a:solidFill>
                <a:latin typeface="Bookman Old Style" charset="0"/>
                <a:ea typeface="Bookman Old Style" charset="0"/>
                <a:cs typeface="Bookman Old Style" charset="0"/>
              </a:rPr>
              <a:t>Complications </a:t>
            </a:r>
            <a:r>
              <a:rPr lang="en-US" altLang="en-US" sz="1800" i="0">
                <a:solidFill>
                  <a:schemeClr val="tx2"/>
                </a:solidFill>
                <a:latin typeface="Bookman Old Style" charset="0"/>
                <a:ea typeface="Bookman Old Style" charset="0"/>
                <a:cs typeface="Bookman Old Style" charset="0"/>
              </a:rPr>
              <a:t>of Progressive Heart Failure</a:t>
            </a:r>
            <a:endParaRPr lang="en-US" altLang="en-US" sz="1800" i="0" dirty="0">
              <a:solidFill>
                <a:srgbClr val="FF0000"/>
              </a:solidFill>
              <a:latin typeface="Bookman Old Style" charset="0"/>
              <a:ea typeface="Bookman Old Style" charset="0"/>
              <a:cs typeface="Bookman Old Style" charset="0"/>
            </a:endParaRPr>
          </a:p>
        </p:txBody>
      </p:sp>
      <p:sp>
        <p:nvSpPr>
          <p:cNvPr id="11" name="Text Box 4"/>
          <p:cNvSpPr txBox="1">
            <a:spLocks noChangeArrowheads="1"/>
          </p:cNvSpPr>
          <p:nvPr/>
        </p:nvSpPr>
        <p:spPr bwMode="auto">
          <a:xfrm>
            <a:off x="6192187" y="755017"/>
            <a:ext cx="5585564" cy="34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590" tIns="50795" rIns="101590" bIns="50795" anchor="b" anchorCtr="0">
            <a:spAutoFit/>
          </a:bodyPr>
          <a:lstStyle>
            <a:lvl1pPr algn="l" rtl="0" eaLnBrk="1" latinLnBrk="0" hangingPunct="1">
              <a:spcBef>
                <a:spcPct val="0"/>
              </a:spcBef>
              <a:buNone/>
              <a:defRPr kumimoji="0" sz="3400" i="1" kern="1200">
                <a:solidFill>
                  <a:schemeClr val="tx1"/>
                </a:solidFill>
                <a:latin typeface="Trebuchet MS" panose="020B0603020202020204" pitchFamily="34" charset="0"/>
                <a:ea typeface="+mj-ea"/>
                <a:cs typeface="+mj-cs"/>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US" sz="1600" i="0" dirty="0">
                <a:solidFill>
                  <a:schemeClr val="tx2"/>
                </a:solidFill>
                <a:latin typeface="+mj-lt"/>
              </a:rPr>
              <a:t>RAA System (Renin-Angiotensin-Aldosterone System)</a:t>
            </a:r>
          </a:p>
        </p:txBody>
      </p:sp>
    </p:spTree>
    <p:extLst>
      <p:ext uri="{BB962C8B-B14F-4D97-AF65-F5344CB8AC3E}">
        <p14:creationId xmlns:p14="http://schemas.microsoft.com/office/powerpoint/2010/main" val="2374619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ANP and BNP</a:t>
            </a:r>
          </a:p>
        </p:txBody>
      </p:sp>
      <p:sp>
        <p:nvSpPr>
          <p:cNvPr id="3" name="Slide Number Placeholder 2"/>
          <p:cNvSpPr>
            <a:spLocks noGrp="1"/>
          </p:cNvSpPr>
          <p:nvPr>
            <p:ph type="sldNum" sz="quarter" idx="12"/>
          </p:nvPr>
        </p:nvSpPr>
        <p:spPr/>
        <p:txBody>
          <a:bodyPr/>
          <a:lstStyle/>
          <a:p>
            <a:fld id="{4929A69E-7D8F-4515-9605-0315ABD4F316}" type="slidenum">
              <a:rPr lang="en-US" smtClean="0"/>
              <a:t>29</a:t>
            </a:fld>
            <a:endParaRPr lang="en-US" dirty="0"/>
          </a:p>
        </p:txBody>
      </p:sp>
      <p:pic>
        <p:nvPicPr>
          <p:cNvPr id="4" name="Content Placeholder 3" descr="An external file that holds a picture, illustration, etc.&#10;Object name is heart03.f2.jpg Object name is heart03.f2.jpg">
            <a:hlinkClick r:id="rId2" invalidUrl="http://www.ncbi.nlm.nih.gov/core/lw/2.0/html/tileshop_pmc/tileshop_pmc_inline.html?title=An external file that holds a picture, illustration, etc.&#10;Object name is heart03.f2.jpg [Object name is heart03.f2.jpg]&amp;p=PMC3&amp;id=1128747_heart03.f2.jpg"/>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628618" y="1371050"/>
            <a:ext cx="5950785" cy="3389105"/>
          </a:xfrm>
          <a:prstGeom prst="rect">
            <a:avLst/>
          </a:prstGeom>
          <a:scene3d>
            <a:camera prst="orthographicFront"/>
            <a:lightRig rig="threePt" dir="t"/>
          </a:scene3d>
          <a:sp3d>
            <a:bevelT/>
            <a:bevelB/>
          </a:sp3d>
        </p:spPr>
      </p:pic>
      <p:sp>
        <p:nvSpPr>
          <p:cNvPr id="9" name="Rectangle 8"/>
          <p:cNvSpPr/>
          <p:nvPr/>
        </p:nvSpPr>
        <p:spPr>
          <a:xfrm>
            <a:off x="633202" y="1371050"/>
            <a:ext cx="4813138" cy="1616285"/>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just"/>
            <a:r>
              <a:rPr lang="en-US" dirty="0">
                <a:solidFill>
                  <a:schemeClr val="accent2">
                    <a:lumMod val="75000"/>
                  </a:schemeClr>
                </a:solidFill>
              </a:rPr>
              <a:t>Atrial natriuretic peptide (ANP) </a:t>
            </a:r>
            <a:r>
              <a:rPr lang="en-US" dirty="0"/>
              <a:t>is a hormone that is released from myocardial cells in the atria and in some cases the ventricles in response to volume expansion.</a:t>
            </a:r>
          </a:p>
        </p:txBody>
      </p:sp>
      <p:sp>
        <p:nvSpPr>
          <p:cNvPr id="10" name="Rectangle 9"/>
          <p:cNvSpPr/>
          <p:nvPr/>
        </p:nvSpPr>
        <p:spPr>
          <a:xfrm>
            <a:off x="633202" y="3270979"/>
            <a:ext cx="4813138" cy="144016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just"/>
            <a:r>
              <a:rPr lang="en-US" dirty="0">
                <a:solidFill>
                  <a:schemeClr val="accent2">
                    <a:lumMod val="75000"/>
                  </a:schemeClr>
                </a:solidFill>
              </a:rPr>
              <a:t>Brain natriuretic peptide (BNP) </a:t>
            </a:r>
            <a:r>
              <a:rPr lang="en-US" dirty="0"/>
              <a:t>is a natriuretic hormone initially identified in the brain but released primarily from the heart, (particularly the ventricles).</a:t>
            </a:r>
          </a:p>
        </p:txBody>
      </p:sp>
      <p:sp>
        <p:nvSpPr>
          <p:cNvPr id="11" name="Rectangle 10"/>
          <p:cNvSpPr/>
          <p:nvPr/>
        </p:nvSpPr>
        <p:spPr>
          <a:xfrm>
            <a:off x="633202" y="4994783"/>
            <a:ext cx="4813138" cy="103071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just"/>
            <a:r>
              <a:rPr lang="en-US" dirty="0"/>
              <a:t>ANP and BNP are major antagonizing </a:t>
            </a:r>
            <a:r>
              <a:rPr lang="en-US" dirty="0">
                <a:solidFill>
                  <a:srgbClr val="FF0000"/>
                </a:solidFill>
              </a:rPr>
              <a:t>agents of the renin–angiotensin–aldosterone system.</a:t>
            </a:r>
          </a:p>
        </p:txBody>
      </p:sp>
      <p:sp>
        <p:nvSpPr>
          <p:cNvPr id="12" name="Rectangle 11"/>
          <p:cNvSpPr/>
          <p:nvPr/>
        </p:nvSpPr>
        <p:spPr>
          <a:xfrm>
            <a:off x="5628618" y="4994783"/>
            <a:ext cx="5950785" cy="103071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just"/>
            <a:r>
              <a:rPr lang="en-US" dirty="0">
                <a:solidFill>
                  <a:schemeClr val="accent2">
                    <a:lumMod val="75000"/>
                  </a:schemeClr>
                </a:solidFill>
              </a:rPr>
              <a:t>In heart failure: </a:t>
            </a:r>
            <a:r>
              <a:rPr lang="en-US" dirty="0"/>
              <a:t>ANP systemic vascular resistance </a:t>
            </a:r>
            <a:r>
              <a:rPr lang="en-US" dirty="0">
                <a:solidFill>
                  <a:srgbClr val="FF0000"/>
                </a:solidFill>
              </a:rPr>
              <a:t>inhibits</a:t>
            </a:r>
            <a:r>
              <a:rPr lang="en-US" dirty="0">
                <a:solidFill>
                  <a:srgbClr val="C00000"/>
                </a:solidFill>
              </a:rPr>
              <a:t> </a:t>
            </a:r>
            <a:r>
              <a:rPr lang="en-US" dirty="0"/>
              <a:t>renin–angiotensin–aldosterone system.</a:t>
            </a:r>
          </a:p>
        </p:txBody>
      </p:sp>
      <p:sp>
        <p:nvSpPr>
          <p:cNvPr id="13" name="TextBox 12"/>
          <p:cNvSpPr txBox="1"/>
          <p:nvPr/>
        </p:nvSpPr>
        <p:spPr>
          <a:xfrm>
            <a:off x="9740553" y="-25302"/>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2786484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812" y="152400"/>
            <a:ext cx="10885591" cy="990600"/>
          </a:xfrm>
        </p:spPr>
        <p:txBody>
          <a:bodyPr>
            <a:normAutofit/>
          </a:bodyPr>
          <a:lstStyle/>
          <a:p>
            <a:r>
              <a:rPr lang="en-US" sz="3200" dirty="0"/>
              <a:t>Stroke Volume </a:t>
            </a:r>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4" name="Content Placeholder 3"/>
          <p:cNvSpPr>
            <a:spLocks noGrp="1"/>
          </p:cNvSpPr>
          <p:nvPr>
            <p:ph sz="quarter" idx="1"/>
          </p:nvPr>
        </p:nvSpPr>
        <p:spPr>
          <a:xfrm>
            <a:off x="816668" y="1280374"/>
            <a:ext cx="10663836" cy="677962"/>
          </a:xfrm>
        </p:spPr>
        <p:txBody>
          <a:bodyPr>
            <a:noAutofit/>
          </a:bodyPr>
          <a:lstStyle/>
          <a:p>
            <a:pPr algn="just"/>
            <a:r>
              <a:rPr lang="en-US" sz="1800" b="1" dirty="0">
                <a:solidFill>
                  <a:schemeClr val="accent2">
                    <a:lumMod val="75000"/>
                  </a:schemeClr>
                </a:solidFill>
              </a:rPr>
              <a:t>Stroke volume: </a:t>
            </a:r>
            <a:r>
              <a:rPr lang="en-US" sz="1800" dirty="0"/>
              <a:t>is the volume of blood pumped (ejected) by each ventricle per beat (during each ventricular systole), and it is about </a:t>
            </a:r>
            <a:r>
              <a:rPr lang="en-US" sz="1800" dirty="0">
                <a:solidFill>
                  <a:srgbClr val="FADA7A">
                    <a:lumMod val="75000"/>
                  </a:srgbClr>
                </a:solidFill>
              </a:rPr>
              <a:t>70-80 ml/beat.</a:t>
            </a:r>
          </a:p>
          <a:p>
            <a:pPr algn="just"/>
            <a:r>
              <a:rPr lang="en-US" sz="1800" b="1" dirty="0">
                <a:solidFill>
                  <a:schemeClr val="accent2">
                    <a:lumMod val="75000"/>
                  </a:schemeClr>
                </a:solidFill>
              </a:rPr>
              <a:t>Factors Affecting It:</a:t>
            </a:r>
          </a:p>
        </p:txBody>
      </p:sp>
      <p:sp>
        <p:nvSpPr>
          <p:cNvPr id="5" name="TextBox 4"/>
          <p:cNvSpPr txBox="1"/>
          <p:nvPr/>
        </p:nvSpPr>
        <p:spPr>
          <a:xfrm>
            <a:off x="816668" y="2309005"/>
            <a:ext cx="7487256" cy="3693319"/>
          </a:xfrm>
          <a:prstGeom prst="rect">
            <a:avLst/>
          </a:prstGeom>
          <a:noFill/>
          <a:ln>
            <a:noFill/>
          </a:ln>
        </p:spPr>
        <p:txBody>
          <a:bodyPr wrap="square" rtlCol="0">
            <a:spAutoFit/>
          </a:bodyPr>
          <a:lstStyle/>
          <a:p>
            <a:pPr algn="just"/>
            <a:r>
              <a:rPr lang="en-US" sz="1800" b="1" dirty="0"/>
              <a:t>1- End diastolic volume (EDV) (Preload):</a:t>
            </a:r>
          </a:p>
          <a:p>
            <a:pPr marL="793699" lvl="1" indent="-228600" algn="just">
              <a:buFont typeface="Arial" panose="020B0604020202020204" pitchFamily="34" charset="0"/>
              <a:buChar char="•"/>
            </a:pPr>
            <a:r>
              <a:rPr lang="en-US" sz="1800" dirty="0">
                <a:solidFill>
                  <a:schemeClr val="accent2">
                    <a:lumMod val="75000"/>
                  </a:schemeClr>
                </a:solidFill>
              </a:rPr>
              <a:t>It is: </a:t>
            </a:r>
            <a:r>
              <a:rPr lang="en-US" sz="1800" dirty="0"/>
              <a:t>the volume of blood present in each ventricle at the end of ventricular diastole.  </a:t>
            </a:r>
          </a:p>
          <a:p>
            <a:pPr marL="793699" lvl="1" indent="-228600" algn="just">
              <a:buFont typeface="Arial" panose="020B0604020202020204" pitchFamily="34" charset="0"/>
              <a:buChar char="•"/>
            </a:pPr>
            <a:r>
              <a:rPr lang="en-US" sz="1800" dirty="0">
                <a:solidFill>
                  <a:schemeClr val="accent2">
                    <a:lumMod val="75000"/>
                  </a:schemeClr>
                </a:solidFill>
              </a:rPr>
              <a:t>Preload: </a:t>
            </a:r>
            <a:r>
              <a:rPr lang="en-US" sz="1800" dirty="0"/>
              <a:t>load on the muscle in the relaxed state.</a:t>
            </a:r>
          </a:p>
          <a:p>
            <a:pPr marL="793699" lvl="1" indent="-228600" algn="just">
              <a:buFont typeface="Arial" panose="020B0604020202020204" pitchFamily="34" charset="0"/>
              <a:buChar char="•"/>
            </a:pPr>
            <a:r>
              <a:rPr lang="en-US" sz="1800" dirty="0">
                <a:solidFill>
                  <a:schemeClr val="accent2">
                    <a:lumMod val="75000"/>
                  </a:schemeClr>
                </a:solidFill>
              </a:rPr>
              <a:t>Normal amount: </a:t>
            </a:r>
            <a:r>
              <a:rPr lang="en-US" sz="1800" dirty="0">
                <a:solidFill>
                  <a:srgbClr val="FADA7A">
                    <a:lumMod val="75000"/>
                  </a:srgbClr>
                </a:solidFill>
              </a:rPr>
              <a:t>120-130 ml, </a:t>
            </a:r>
            <a:r>
              <a:rPr lang="en-US" sz="1800" dirty="0"/>
              <a:t>can be increased during diastole </a:t>
            </a:r>
          </a:p>
          <a:p>
            <a:pPr marL="565099" lvl="1" algn="just"/>
            <a:r>
              <a:rPr lang="en-US" sz="1800" dirty="0"/>
              <a:t>(filling of ventricles) to a volume of </a:t>
            </a:r>
            <a:r>
              <a:rPr lang="en-US" sz="1800" dirty="0">
                <a:solidFill>
                  <a:schemeClr val="accent4">
                    <a:lumMod val="75000"/>
                  </a:schemeClr>
                </a:solidFill>
              </a:rPr>
              <a:t>(120-130mL).</a:t>
            </a:r>
          </a:p>
          <a:p>
            <a:pPr marL="793699" lvl="1" indent="-228600" algn="just">
              <a:buFont typeface="Arial" panose="020B0604020202020204" pitchFamily="34" charset="0"/>
              <a:buChar char="•"/>
            </a:pPr>
            <a:r>
              <a:rPr lang="en-US" sz="1800" dirty="0">
                <a:solidFill>
                  <a:schemeClr val="accent2">
                    <a:lumMod val="75000"/>
                  </a:schemeClr>
                </a:solidFill>
              </a:rPr>
              <a:t>Applying preload to a muscle causes:</a:t>
            </a:r>
          </a:p>
          <a:p>
            <a:pPr marL="1301648" lvl="2" algn="just"/>
            <a:r>
              <a:rPr lang="en-US" sz="1800" dirty="0"/>
              <a:t>1- The muscle to stretch.</a:t>
            </a:r>
          </a:p>
          <a:p>
            <a:pPr marL="1301648" lvl="2" algn="just"/>
            <a:r>
              <a:rPr lang="en-US" sz="1800" dirty="0"/>
              <a:t>2- The muscle to develop passive tension.</a:t>
            </a:r>
          </a:p>
          <a:p>
            <a:pPr marL="1301648" lvl="2" algn="just"/>
            <a:endParaRPr lang="en-US" sz="1800" b="1" dirty="0"/>
          </a:p>
          <a:p>
            <a:pPr algn="just"/>
            <a:r>
              <a:rPr lang="en-US" sz="1800" b="1" dirty="0">
                <a:solidFill>
                  <a:schemeClr val="accent2">
                    <a:lumMod val="75000"/>
                  </a:schemeClr>
                </a:solidFill>
              </a:rPr>
              <a:t>EDV Depends on:</a:t>
            </a:r>
          </a:p>
          <a:p>
            <a:pPr lvl="1" algn="just"/>
            <a:r>
              <a:rPr lang="en-US" sz="1800" u="sng" dirty="0"/>
              <a:t>A- Filling time: </a:t>
            </a:r>
            <a:r>
              <a:rPr lang="en-US" sz="1800" dirty="0"/>
              <a:t>the duration of ventricular diastole.</a:t>
            </a:r>
          </a:p>
          <a:p>
            <a:pPr lvl="1" algn="just"/>
            <a:r>
              <a:rPr lang="en-US" sz="1800" u="sng" dirty="0"/>
              <a:t>B- Venous return: </a:t>
            </a:r>
            <a:r>
              <a:rPr lang="en-US" sz="1800" dirty="0"/>
              <a:t>the rate of blood flow during ventricular diastole.</a:t>
            </a:r>
          </a:p>
        </p:txBody>
      </p:sp>
      <p:sp>
        <p:nvSpPr>
          <p:cNvPr id="15" name="مربع نص 8"/>
          <p:cNvSpPr txBox="1"/>
          <p:nvPr/>
        </p:nvSpPr>
        <p:spPr>
          <a:xfrm>
            <a:off x="8326660" y="3212976"/>
            <a:ext cx="3252743" cy="209288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solidFill>
                  <a:schemeClr val="accent2">
                    <a:lumMod val="75000"/>
                  </a:schemeClr>
                </a:solidFill>
              </a:rPr>
              <a:t>Indices of left ventricular preload: </a:t>
            </a:r>
          </a:p>
          <a:p>
            <a:r>
              <a:rPr lang="en-US" sz="1800" dirty="0"/>
              <a:t>1- Left ventricle end diastolic volume Or pressure </a:t>
            </a:r>
            <a:r>
              <a:rPr lang="en-US" altLang="en-US" sz="1800" b="1" u="sng" dirty="0">
                <a:solidFill>
                  <a:schemeClr val="tx2"/>
                </a:solidFill>
                <a:latin typeface="Calibri" panose="020F0502020204030204" pitchFamily="34" charset="0"/>
              </a:rPr>
              <a:t>(LVEDV)</a:t>
            </a:r>
            <a:endParaRPr lang="en-US" sz="1800" dirty="0"/>
          </a:p>
          <a:p>
            <a:r>
              <a:rPr lang="en-US" sz="1800" dirty="0"/>
              <a:t>2- Right atrial pressure</a:t>
            </a:r>
          </a:p>
          <a:p>
            <a:pPr algn="ctr"/>
            <a:r>
              <a:rPr lang="en-US" altLang="x-none" sz="1800" dirty="0">
                <a:solidFill>
                  <a:srgbClr val="DDE9EC">
                    <a:lumMod val="50000"/>
                  </a:srgbClr>
                </a:solidFill>
              </a:rPr>
              <a:t>More relaxation time, more filling, more volume.</a:t>
            </a:r>
          </a:p>
        </p:txBody>
      </p:sp>
    </p:spTree>
    <p:extLst>
      <p:ext uri="{BB962C8B-B14F-4D97-AF65-F5344CB8AC3E}">
        <p14:creationId xmlns:p14="http://schemas.microsoft.com/office/powerpoint/2010/main" val="1164185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88" y="209993"/>
            <a:ext cx="10969943" cy="914400"/>
          </a:xfrm>
        </p:spPr>
        <p:txBody>
          <a:bodyPr>
            <a:normAutofit/>
          </a:bodyPr>
          <a:lstStyle/>
          <a:p>
            <a:r>
              <a:rPr lang="en-US" sz="3200" dirty="0"/>
              <a:t>How to Control Heart Failure</a:t>
            </a:r>
          </a:p>
        </p:txBody>
      </p:sp>
      <p:sp>
        <p:nvSpPr>
          <p:cNvPr id="3" name="Slide Number Placeholder 2"/>
          <p:cNvSpPr>
            <a:spLocks noGrp="1"/>
          </p:cNvSpPr>
          <p:nvPr>
            <p:ph type="sldNum" sz="quarter" idx="12"/>
          </p:nvPr>
        </p:nvSpPr>
        <p:spPr/>
        <p:txBody>
          <a:bodyPr/>
          <a:lstStyle/>
          <a:p>
            <a:fld id="{4929A69E-7D8F-4515-9605-0315ABD4F316}" type="slidenum">
              <a:rPr lang="en-US" smtClean="0"/>
              <a:t>30</a:t>
            </a:fld>
            <a:endParaRPr lang="en-US" dirty="0"/>
          </a:p>
        </p:txBody>
      </p:sp>
      <p:graphicFrame>
        <p:nvGraphicFramePr>
          <p:cNvPr id="4" name="Diagram 3"/>
          <p:cNvGraphicFramePr/>
          <p:nvPr>
            <p:extLst>
              <p:ext uri="{D42A27DB-BD31-4B8C-83A1-F6EECF244321}">
                <p14:modId xmlns:p14="http://schemas.microsoft.com/office/powerpoint/2010/main" val="632549906"/>
              </p:ext>
            </p:extLst>
          </p:nvPr>
        </p:nvGraphicFramePr>
        <p:xfrm>
          <a:off x="677044" y="1412776"/>
          <a:ext cx="6079165" cy="4143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 9"/>
          <p:cNvGrpSpPr/>
          <p:nvPr/>
        </p:nvGrpSpPr>
        <p:grpSpPr>
          <a:xfrm>
            <a:off x="7174532" y="1579662"/>
            <a:ext cx="4680520" cy="3976895"/>
            <a:chOff x="7174532" y="1507331"/>
            <a:chExt cx="4680520" cy="4484688"/>
          </a:xfrm>
        </p:grpSpPr>
        <p:pic>
          <p:nvPicPr>
            <p:cNvPr id="5" name="Picture 1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4532" y="1507331"/>
              <a:ext cx="4680520"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8"/>
            <p:cNvSpPr>
              <a:spLocks noChangeArrowheads="1"/>
            </p:cNvSpPr>
            <p:nvPr/>
          </p:nvSpPr>
          <p:spPr bwMode="auto">
            <a:xfrm>
              <a:off x="9515583" y="4437112"/>
              <a:ext cx="2188548" cy="83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r>
                <a:rPr lang="en-US" altLang="en-US" b="1" i="0" dirty="0">
                  <a:solidFill>
                    <a:schemeClr val="tx1">
                      <a:lumMod val="95000"/>
                      <a:lumOff val="5000"/>
                    </a:schemeClr>
                  </a:solidFill>
                  <a:latin typeface="Calibri" panose="020F0502020204030204" pitchFamily="34" charset="0"/>
                </a:rPr>
                <a:t>CHANGES IN</a:t>
              </a:r>
            </a:p>
            <a:p>
              <a:r>
                <a:rPr lang="en-US" altLang="en-US" b="1" i="0" dirty="0">
                  <a:solidFill>
                    <a:schemeClr val="tx1">
                      <a:lumMod val="95000"/>
                      <a:lumOff val="5000"/>
                    </a:schemeClr>
                  </a:solidFill>
                  <a:latin typeface="Calibri" panose="020F0502020204030204" pitchFamily="34" charset="0"/>
                </a:rPr>
                <a:t>CONTRACTILITY</a:t>
              </a:r>
            </a:p>
          </p:txBody>
        </p:sp>
        <p:sp>
          <p:nvSpPr>
            <p:cNvPr id="7" name="Line 19"/>
            <p:cNvSpPr>
              <a:spLocks noChangeShapeType="1"/>
            </p:cNvSpPr>
            <p:nvPr/>
          </p:nvSpPr>
          <p:spPr bwMode="auto">
            <a:xfrm>
              <a:off x="9694813" y="2348881"/>
              <a:ext cx="512812" cy="2141016"/>
            </a:xfrm>
            <a:prstGeom prst="line">
              <a:avLst/>
            </a:prstGeom>
            <a:noFill/>
            <a:ln w="50800">
              <a:solidFill>
                <a:schemeClr val="hlink"/>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sz="2400">
                <a:solidFill>
                  <a:srgbClr val="FFFFFF"/>
                </a:solidFill>
                <a:latin typeface="Calibri" panose="020F0502020204030204" pitchFamily="34" charset="0"/>
              </a:endParaRPr>
            </a:p>
          </p:txBody>
        </p:sp>
        <p:sp>
          <p:nvSpPr>
            <p:cNvPr id="8" name="Line 20"/>
            <p:cNvSpPr>
              <a:spLocks noChangeShapeType="1"/>
            </p:cNvSpPr>
            <p:nvPr/>
          </p:nvSpPr>
          <p:spPr bwMode="auto">
            <a:xfrm flipH="1">
              <a:off x="10207625" y="3284984"/>
              <a:ext cx="279275" cy="1204913"/>
            </a:xfrm>
            <a:prstGeom prst="line">
              <a:avLst/>
            </a:prstGeom>
            <a:noFill/>
            <a:ln w="50800">
              <a:solidFill>
                <a:schemeClr val="hlink"/>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sz="2400">
                <a:solidFill>
                  <a:srgbClr val="FFFFFF"/>
                </a:solidFill>
                <a:latin typeface="Calibri" panose="020F0502020204030204" pitchFamily="34" charset="0"/>
              </a:endParaRPr>
            </a:p>
          </p:txBody>
        </p:sp>
      </p:grpSp>
      <p:sp>
        <p:nvSpPr>
          <p:cNvPr id="11" name="TextBox 10"/>
          <p:cNvSpPr txBox="1"/>
          <p:nvPr/>
        </p:nvSpPr>
        <p:spPr>
          <a:xfrm>
            <a:off x="9723858" y="155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9" name="TextBox 8"/>
          <p:cNvSpPr txBox="1"/>
          <p:nvPr/>
        </p:nvSpPr>
        <p:spPr>
          <a:xfrm>
            <a:off x="611907" y="5572658"/>
            <a:ext cx="11092224" cy="830997"/>
          </a:xfrm>
          <a:prstGeom prst="rect">
            <a:avLst/>
          </a:prstGeom>
          <a:noFill/>
        </p:spPr>
        <p:txBody>
          <a:bodyPr wrap="square" rtlCol="0">
            <a:spAutoFit/>
          </a:bodyPr>
          <a:lstStyle/>
          <a:p>
            <a:r>
              <a:rPr lang="en-US" sz="1600" dirty="0">
                <a:solidFill>
                  <a:srgbClr val="DDE9EC">
                    <a:lumMod val="50000"/>
                  </a:srgbClr>
                </a:solidFill>
              </a:rPr>
              <a:t>Remember the 4 D’s: </a:t>
            </a:r>
          </a:p>
          <a:p>
            <a:r>
              <a:rPr lang="en-US" sz="1600" b="1" dirty="0">
                <a:solidFill>
                  <a:srgbClr val="DDE9EC">
                    <a:lumMod val="50000"/>
                  </a:srgbClr>
                </a:solidFill>
              </a:rPr>
              <a:t>D</a:t>
            </a:r>
            <a:r>
              <a:rPr lang="en-US" sz="1600" dirty="0">
                <a:solidFill>
                  <a:srgbClr val="DDE9EC">
                    <a:lumMod val="50000"/>
                  </a:srgbClr>
                </a:solidFill>
              </a:rPr>
              <a:t>igoxin (contractility), </a:t>
            </a:r>
            <a:r>
              <a:rPr lang="en-US" sz="1600" b="1" dirty="0">
                <a:solidFill>
                  <a:srgbClr val="DDE9EC">
                    <a:lumMod val="50000"/>
                  </a:srgbClr>
                </a:solidFill>
              </a:rPr>
              <a:t>D</a:t>
            </a:r>
            <a:r>
              <a:rPr lang="en-US" sz="1600" dirty="0">
                <a:solidFill>
                  <a:srgbClr val="DDE9EC">
                    <a:lumMod val="50000"/>
                  </a:srgbClr>
                </a:solidFill>
              </a:rPr>
              <a:t>iuretics (to remove excess fluids), </a:t>
            </a:r>
            <a:r>
              <a:rPr lang="en-US" sz="1600" b="1" dirty="0">
                <a:solidFill>
                  <a:srgbClr val="DDE9EC">
                    <a:lumMod val="50000"/>
                  </a:srgbClr>
                </a:solidFill>
              </a:rPr>
              <a:t>D</a:t>
            </a:r>
            <a:r>
              <a:rPr lang="en-US" sz="1600" dirty="0">
                <a:solidFill>
                  <a:srgbClr val="DDE9EC">
                    <a:lumMod val="50000"/>
                  </a:srgbClr>
                </a:solidFill>
              </a:rPr>
              <a:t>iet with less salt (reduce water retention) and </a:t>
            </a:r>
            <a:r>
              <a:rPr lang="en-US" sz="1600" b="1" dirty="0">
                <a:solidFill>
                  <a:srgbClr val="DDE9EC">
                    <a:lumMod val="50000"/>
                  </a:srgbClr>
                </a:solidFill>
              </a:rPr>
              <a:t>D</a:t>
            </a:r>
            <a:r>
              <a:rPr lang="en-US" sz="1600" dirty="0">
                <a:solidFill>
                  <a:srgbClr val="DDE9EC">
                    <a:lumMod val="50000"/>
                  </a:srgbClr>
                </a:solidFill>
              </a:rPr>
              <a:t>ilator (reduce afterload)</a:t>
            </a:r>
          </a:p>
        </p:txBody>
      </p:sp>
      <p:sp>
        <p:nvSpPr>
          <p:cNvPr id="12" name="Rectangle 11"/>
          <p:cNvSpPr/>
          <p:nvPr/>
        </p:nvSpPr>
        <p:spPr>
          <a:xfrm>
            <a:off x="10154284" y="2565227"/>
            <a:ext cx="54864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5749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1803" y="401026"/>
            <a:ext cx="10969943" cy="704851"/>
          </a:xfrm>
        </p:spPr>
        <p:txBody>
          <a:bodyPr>
            <a:normAutofit/>
          </a:bodyPr>
          <a:lstStyle/>
          <a:p>
            <a:r>
              <a:rPr lang="en-US" sz="3200" dirty="0"/>
              <a:t>Signs and Symptoms of Heart Failure</a:t>
            </a:r>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31</a:t>
            </a:fld>
            <a:endParaRPr lang="en-US" dirty="0"/>
          </a:p>
        </p:txBody>
      </p:sp>
      <p:graphicFrame>
        <p:nvGraphicFramePr>
          <p:cNvPr id="4" name="جدول 3"/>
          <p:cNvGraphicFramePr>
            <a:graphicFrameLocks noGrp="1"/>
          </p:cNvGraphicFramePr>
          <p:nvPr>
            <p:extLst>
              <p:ext uri="{D42A27DB-BD31-4B8C-83A1-F6EECF244321}">
                <p14:modId xmlns:p14="http://schemas.microsoft.com/office/powerpoint/2010/main" val="2730761950"/>
              </p:ext>
            </p:extLst>
          </p:nvPr>
        </p:nvGraphicFramePr>
        <p:xfrm>
          <a:off x="621804" y="1257891"/>
          <a:ext cx="10969943" cy="4979421"/>
        </p:xfrm>
        <a:graphic>
          <a:graphicData uri="http://schemas.openxmlformats.org/drawingml/2006/table">
            <a:tbl>
              <a:tblPr firstRow="1" bandRow="1">
                <a:tableStyleId>{F2DE63D5-997A-4646-A377-4702673A728D}</a:tableStyleId>
              </a:tblPr>
              <a:tblGrid>
                <a:gridCol w="2359154">
                  <a:extLst>
                    <a:ext uri="{9D8B030D-6E8A-4147-A177-3AD203B41FA5}">
                      <a16:colId xmlns:a16="http://schemas.microsoft.com/office/drawing/2014/main" val="20000"/>
                    </a:ext>
                  </a:extLst>
                </a:gridCol>
                <a:gridCol w="5040245">
                  <a:extLst>
                    <a:ext uri="{9D8B030D-6E8A-4147-A177-3AD203B41FA5}">
                      <a16:colId xmlns:a16="http://schemas.microsoft.com/office/drawing/2014/main" val="20001"/>
                    </a:ext>
                  </a:extLst>
                </a:gridCol>
                <a:gridCol w="3570544">
                  <a:extLst>
                    <a:ext uri="{9D8B030D-6E8A-4147-A177-3AD203B41FA5}">
                      <a16:colId xmlns:a16="http://schemas.microsoft.com/office/drawing/2014/main" val="20002"/>
                    </a:ext>
                  </a:extLst>
                </a:gridCol>
              </a:tblGrid>
              <a:tr h="311442">
                <a:tc gridSpan="2">
                  <a:txBody>
                    <a:bodyPr/>
                    <a:lstStyle/>
                    <a:p>
                      <a:pPr algn="ctr"/>
                      <a:r>
                        <a:rPr lang="en-US" sz="1800" b="0" dirty="0">
                          <a:latin typeface="+mn-lt"/>
                        </a:rPr>
                        <a:t>                                   WHY?</a:t>
                      </a:r>
                    </a:p>
                  </a:txBody>
                  <a:tcPr anchor="ctr">
                    <a:lnR w="12700" cap="flat" cmpd="sng" algn="ctr">
                      <a:solidFill>
                        <a:schemeClr val="accent3">
                          <a:lumMod val="50000"/>
                        </a:schemeClr>
                      </a:solidFill>
                      <a:prstDash val="solid"/>
                      <a:round/>
                      <a:headEnd type="none" w="med" len="med"/>
                      <a:tailEnd type="none" w="med" len="med"/>
                    </a:lnR>
                  </a:tcPr>
                </a:tc>
                <a:tc hMerge="1">
                  <a:txBody>
                    <a:bodyPr/>
                    <a:lstStyle/>
                    <a:p>
                      <a:endParaRPr lang="en-US" dirty="0"/>
                    </a:p>
                  </a:txBody>
                  <a:tcPr/>
                </a:tc>
                <a:tc>
                  <a:txBody>
                    <a:bodyPr/>
                    <a:lstStyle/>
                    <a:p>
                      <a:pPr algn="ctr" rtl="0"/>
                      <a:r>
                        <a:rPr lang="en-US" sz="1800" b="0" dirty="0">
                          <a:latin typeface="+mn-lt"/>
                        </a:rPr>
                        <a:t>   SYMPTOM</a:t>
                      </a:r>
                    </a:p>
                  </a:txBody>
                  <a:tcPr anchor="ctr">
                    <a:lnL w="12700" cap="flat" cmpd="sng" algn="ctr">
                      <a:solidFill>
                        <a:schemeClr val="accent3">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1077629">
                <a:tc>
                  <a:txBody>
                    <a:bodyPr/>
                    <a:lstStyle/>
                    <a:p>
                      <a:pPr algn="ctr"/>
                      <a:r>
                        <a:rPr kumimoji="0" lang="en-US" sz="1600" b="0" kern="1200" dirty="0">
                          <a:solidFill>
                            <a:schemeClr val="accent2">
                              <a:lumMod val="75000"/>
                            </a:schemeClr>
                          </a:solidFill>
                          <a:latin typeface="+mn-lt"/>
                          <a:ea typeface="+mn-ea"/>
                          <a:cs typeface="+mn-cs"/>
                        </a:rPr>
                        <a:t>Respiratory sign: </a:t>
                      </a:r>
                      <a:r>
                        <a:rPr kumimoji="0" lang="en-US" sz="1600" b="0" kern="1200" dirty="0">
                          <a:solidFill>
                            <a:schemeClr val="tx1"/>
                          </a:solidFill>
                          <a:latin typeface="+mn-lt"/>
                          <a:ea typeface="+mn-ea"/>
                          <a:cs typeface="+mn-cs"/>
                        </a:rPr>
                        <a:t>Persistent Cough Fluid</a:t>
                      </a:r>
                    </a:p>
                    <a:p>
                      <a:pPr algn="ctr"/>
                      <a:r>
                        <a:rPr kumimoji="0" lang="ar-SA" sz="1600" b="0" kern="1200" dirty="0">
                          <a:solidFill>
                            <a:schemeClr val="tx1"/>
                          </a:solidFill>
                          <a:latin typeface="+mn-lt"/>
                          <a:ea typeface="+mn-ea"/>
                          <a:cs typeface="+mn-cs"/>
                        </a:rPr>
                        <a:t>]</a:t>
                      </a:r>
                      <a:r>
                        <a:rPr kumimoji="0" lang="en-US" sz="1600" b="0" kern="1200" dirty="0">
                          <a:solidFill>
                            <a:schemeClr val="tx1"/>
                          </a:solidFill>
                          <a:latin typeface="+mn-lt"/>
                          <a:ea typeface="+mn-ea"/>
                          <a:cs typeface="+mn-cs"/>
                        </a:rPr>
                        <a:t>Breathing worsens with lying flat (orthopnea)</a:t>
                      </a:r>
                      <a:r>
                        <a:rPr kumimoji="0" lang="ar-SA" sz="1600" b="0" kern="1200" dirty="0">
                          <a:solidFill>
                            <a:schemeClr val="tx1"/>
                          </a:solidFill>
                          <a:latin typeface="+mn-lt"/>
                          <a:ea typeface="+mn-ea"/>
                          <a:cs typeface="+mn-cs"/>
                        </a:rPr>
                        <a:t>[</a:t>
                      </a:r>
                      <a:endParaRPr kumimoji="0" lang="en-US" sz="1600" b="0" kern="1200" dirty="0">
                        <a:solidFill>
                          <a:schemeClr val="tx1"/>
                        </a:solidFill>
                        <a:latin typeface="+mn-lt"/>
                        <a:ea typeface="+mn-ea"/>
                        <a:cs typeface="+mn-cs"/>
                      </a:endParaRPr>
                    </a:p>
                  </a:txBody>
                  <a:tcPr anchor="ctr">
                    <a:solidFill>
                      <a:schemeClr val="accent3">
                        <a:lumMod val="60000"/>
                        <a:lumOff val="40000"/>
                      </a:schemeClr>
                    </a:solidFill>
                  </a:tcPr>
                </a:tc>
                <a:tc>
                  <a:txBody>
                    <a:bodyPr/>
                    <a:lstStyle/>
                    <a:p>
                      <a:pPr marL="285750" indent="-285750" algn="l">
                        <a:buFont typeface="Arial" charset="0"/>
                        <a:buChar char="•"/>
                      </a:pPr>
                      <a:r>
                        <a:rPr lang="en-US" sz="1800" b="0" dirty="0">
                          <a:latin typeface="+mn-lt"/>
                        </a:rPr>
                        <a:t>“Backs up” in the lungs</a:t>
                      </a:r>
                    </a:p>
                    <a:p>
                      <a:pPr marL="285750" indent="-285750" algn="l">
                        <a:buFont typeface="Arial" charset="0"/>
                        <a:buChar char="•"/>
                      </a:pPr>
                      <a:r>
                        <a:rPr lang="en-US" sz="1800" b="0" dirty="0">
                          <a:latin typeface="+mn-lt"/>
                        </a:rPr>
                        <a:t>or Wheezing</a:t>
                      </a:r>
                    </a:p>
                  </a:txBody>
                  <a:tcPr anchor="ctr">
                    <a:lnR w="12700" cap="flat" cmpd="sng" algn="ctr">
                      <a:solidFill>
                        <a:schemeClr val="accent3">
                          <a:lumMod val="50000"/>
                        </a:schemeClr>
                      </a:solidFill>
                      <a:prstDash val="solid"/>
                      <a:round/>
                      <a:headEnd type="none" w="med" len="med"/>
                      <a:tailEnd type="none" w="med" len="med"/>
                    </a:lnR>
                  </a:tcPr>
                </a:tc>
                <a:tc>
                  <a:txBody>
                    <a:bodyPr/>
                    <a:lstStyle/>
                    <a:p>
                      <a:pPr algn="ctr"/>
                      <a:r>
                        <a:rPr lang="en-US" sz="1800" b="0" dirty="0">
                          <a:latin typeface="+mn-lt"/>
                        </a:rPr>
                        <a:t>Coughing that produces white or pink blood-tinged sputum</a:t>
                      </a:r>
                    </a:p>
                  </a:txBody>
                  <a:tcPr anchor="ctr">
                    <a:lnL w="12700" cap="flat" cmpd="sng" algn="ctr">
                      <a:solidFill>
                        <a:schemeClr val="accent3">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1126757">
                <a:tc>
                  <a:txBody>
                    <a:bodyPr/>
                    <a:lstStyle/>
                    <a:p>
                      <a:pPr algn="ctr"/>
                      <a:r>
                        <a:rPr kumimoji="0" lang="en-US" sz="1800" b="0" kern="1200" dirty="0">
                          <a:solidFill>
                            <a:schemeClr val="tx1"/>
                          </a:solidFill>
                          <a:latin typeface="+mn-lt"/>
                          <a:ea typeface="+mn-ea"/>
                          <a:cs typeface="+mn-cs"/>
                        </a:rPr>
                        <a:t>Edema </a:t>
                      </a:r>
                    </a:p>
                  </a:txBody>
                  <a:tcPr anchor="ctr">
                    <a:solidFill>
                      <a:schemeClr val="accent3">
                        <a:lumMod val="60000"/>
                        <a:lumOff val="40000"/>
                      </a:schemeClr>
                    </a:solidFill>
                  </a:tcPr>
                </a:tc>
                <a:tc>
                  <a:txBody>
                    <a:bodyPr/>
                    <a:lstStyle/>
                    <a:p>
                      <a:pPr algn="ctr"/>
                      <a:r>
                        <a:rPr lang="en-US" sz="1800" b="0" dirty="0">
                          <a:latin typeface="+mn-lt"/>
                        </a:rPr>
                        <a:t>Decreased blood flow out of the weak heart Blood returning to the heart from the veins “backs up” causing fluid to build up in tissues </a:t>
                      </a:r>
                    </a:p>
                  </a:txBody>
                  <a:tcPr anchor="ctr">
                    <a:lnR w="12700" cap="flat" cmpd="sng" algn="ctr">
                      <a:solidFill>
                        <a:schemeClr val="accent3">
                          <a:lumMod val="50000"/>
                        </a:schemeClr>
                      </a:solidFill>
                      <a:prstDash val="solid"/>
                      <a:round/>
                      <a:headEnd type="none" w="med" len="med"/>
                      <a:tailEnd type="none" w="med" len="med"/>
                    </a:lnR>
                  </a:tcPr>
                </a:tc>
                <a:tc>
                  <a:txBody>
                    <a:bodyPr/>
                    <a:lstStyle/>
                    <a:p>
                      <a:pPr algn="ctr"/>
                      <a:r>
                        <a:rPr lang="en-US" sz="1800" b="0" dirty="0">
                          <a:latin typeface="+mn-lt"/>
                        </a:rPr>
                        <a:t>Swelling in feet, ankles, legs or abdomen - Weight gain</a:t>
                      </a:r>
                    </a:p>
                  </a:txBody>
                  <a:tcPr anchor="ctr">
                    <a:lnL w="12700" cap="flat" cmpd="sng" algn="ctr">
                      <a:solidFill>
                        <a:schemeClr val="accent3">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1738237">
                <a:tc>
                  <a:txBody>
                    <a:bodyPr/>
                    <a:lstStyle/>
                    <a:p>
                      <a:pPr algn="ctr"/>
                      <a:r>
                        <a:rPr kumimoji="0" lang="en-US" sz="1800" b="0" kern="1200" dirty="0">
                          <a:solidFill>
                            <a:schemeClr val="tx1"/>
                          </a:solidFill>
                          <a:latin typeface="+mn-lt"/>
                          <a:ea typeface="+mn-ea"/>
                          <a:cs typeface="+mn-cs"/>
                        </a:rPr>
                        <a:t>Tiredness, fatigue </a:t>
                      </a:r>
                    </a:p>
                  </a:txBody>
                  <a:tcPr anchor="ctr">
                    <a:solidFill>
                      <a:schemeClr val="accent3">
                        <a:lumMod val="60000"/>
                        <a:lumOff val="40000"/>
                      </a:schemeClr>
                    </a:solidFill>
                  </a:tcPr>
                </a:tc>
                <a:tc>
                  <a:txBody>
                    <a:bodyPr/>
                    <a:lstStyle/>
                    <a:p>
                      <a:pPr algn="ctr"/>
                      <a:r>
                        <a:rPr lang="en-US" sz="1800" b="0" dirty="0">
                          <a:latin typeface="+mn-lt"/>
                        </a:rPr>
                        <a:t>Heart cannot pump enough blood to meet needs of body tissues</a:t>
                      </a:r>
                    </a:p>
                    <a:p>
                      <a:pPr algn="ctr"/>
                      <a:r>
                        <a:rPr lang="en-US" sz="1800" b="0" dirty="0">
                          <a:latin typeface="+mn-lt"/>
                        </a:rPr>
                        <a:t>Body diverts blood away from less vital organs (muscles in</a:t>
                      </a:r>
                    </a:p>
                    <a:p>
                      <a:pPr algn="ctr"/>
                      <a:r>
                        <a:rPr lang="en-US" sz="1800" b="0" dirty="0">
                          <a:latin typeface="+mn-lt"/>
                        </a:rPr>
                        <a:t>limbs) and sends it to the heart and brain</a:t>
                      </a:r>
                    </a:p>
                  </a:txBody>
                  <a:tcPr anchor="ctr">
                    <a:lnR w="12700" cap="flat" cmpd="sng" algn="ctr">
                      <a:solidFill>
                        <a:schemeClr val="accent3">
                          <a:lumMod val="50000"/>
                        </a:schemeClr>
                      </a:solidFill>
                      <a:prstDash val="solid"/>
                      <a:round/>
                      <a:headEnd type="none" w="med" len="med"/>
                      <a:tailEnd type="none" w="med" len="med"/>
                    </a:lnR>
                  </a:tcPr>
                </a:tc>
                <a:tc>
                  <a:txBody>
                    <a:bodyPr/>
                    <a:lstStyle/>
                    <a:p>
                      <a:pPr algn="ctr"/>
                      <a:r>
                        <a:rPr lang="en-US" sz="1800" b="0" dirty="0">
                          <a:latin typeface="+mn-lt"/>
                        </a:rPr>
                        <a:t>Constant tired feeling - Difficulty with everyday activities </a:t>
                      </a:r>
                    </a:p>
                  </a:txBody>
                  <a:tcPr anchor="ctr">
                    <a:lnL w="12700" cap="flat" cmpd="sng" algn="ctr">
                      <a:solidFill>
                        <a:schemeClr val="accent3">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671038">
                <a:tc>
                  <a:txBody>
                    <a:bodyPr/>
                    <a:lstStyle/>
                    <a:p>
                      <a:pPr algn="ctr"/>
                      <a:r>
                        <a:rPr kumimoji="0" lang="en-US" sz="1800" b="0" kern="1200" dirty="0">
                          <a:solidFill>
                            <a:schemeClr val="tx1"/>
                          </a:solidFill>
                          <a:latin typeface="+mn-lt"/>
                          <a:ea typeface="+mn-ea"/>
                          <a:cs typeface="+mn-cs"/>
                        </a:rPr>
                        <a:t>Lack of appetite/ nausea </a:t>
                      </a:r>
                    </a:p>
                  </a:txBody>
                  <a:tcPr anchor="ctr">
                    <a:solidFill>
                      <a:schemeClr val="accent3">
                        <a:lumMod val="60000"/>
                        <a:lumOff val="40000"/>
                      </a:schemeClr>
                    </a:solidFill>
                  </a:tcPr>
                </a:tc>
                <a:tc>
                  <a:txBody>
                    <a:bodyPr/>
                    <a:lstStyle/>
                    <a:p>
                      <a:pPr algn="ctr"/>
                      <a:r>
                        <a:rPr lang="en-US" sz="1800" b="0" dirty="0">
                          <a:latin typeface="+mn-lt"/>
                        </a:rPr>
                        <a:t>The digestive system receives less blood causing problems with digestion</a:t>
                      </a:r>
                    </a:p>
                  </a:txBody>
                  <a:tcPr anchor="ctr">
                    <a:lnR w="12700" cap="flat" cmpd="sng" algn="ctr">
                      <a:solidFill>
                        <a:schemeClr val="accent3">
                          <a:lumMod val="50000"/>
                        </a:schemeClr>
                      </a:solidFill>
                      <a:prstDash val="solid"/>
                      <a:round/>
                      <a:headEnd type="none" w="med" len="med"/>
                      <a:tailEnd type="none" w="med" len="med"/>
                    </a:lnR>
                  </a:tcPr>
                </a:tc>
                <a:tc>
                  <a:txBody>
                    <a:bodyPr/>
                    <a:lstStyle/>
                    <a:p>
                      <a:pPr algn="ctr"/>
                      <a:r>
                        <a:rPr lang="en-US" sz="1800" b="0" dirty="0">
                          <a:latin typeface="+mn-lt"/>
                        </a:rPr>
                        <a:t>Feeling of being full or sick to your stomach </a:t>
                      </a:r>
                    </a:p>
                  </a:txBody>
                  <a:tcPr anchor="ctr">
                    <a:lnL w="12700" cap="flat" cmpd="sng" algn="ctr">
                      <a:solidFill>
                        <a:schemeClr val="accent3">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
        <p:nvSpPr>
          <p:cNvPr id="6" name="TextBox 5"/>
          <p:cNvSpPr txBox="1"/>
          <p:nvPr/>
        </p:nvSpPr>
        <p:spPr>
          <a:xfrm>
            <a:off x="6094412" y="4221088"/>
            <a:ext cx="1944216" cy="369332"/>
          </a:xfrm>
          <a:prstGeom prst="rect">
            <a:avLst/>
          </a:prstGeom>
          <a:noFill/>
        </p:spPr>
        <p:txBody>
          <a:bodyPr wrap="square" rtlCol="0">
            <a:spAutoFit/>
          </a:bodyPr>
          <a:lstStyle/>
          <a:p>
            <a:r>
              <a:rPr lang="en-US" sz="1800" dirty="0">
                <a:solidFill>
                  <a:schemeClr val="tx2">
                    <a:lumMod val="40000"/>
                    <a:lumOff val="60000"/>
                  </a:schemeClr>
                </a:solidFill>
              </a:rPr>
              <a:t>(due to hypoxia)</a:t>
            </a:r>
          </a:p>
        </p:txBody>
      </p:sp>
    </p:spTree>
    <p:extLst>
      <p:ext uri="{BB962C8B-B14F-4D97-AF65-F5344CB8AC3E}">
        <p14:creationId xmlns:p14="http://schemas.microsoft.com/office/powerpoint/2010/main" val="1165221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2115346970"/>
              </p:ext>
            </p:extLst>
          </p:nvPr>
        </p:nvGraphicFramePr>
        <p:xfrm>
          <a:off x="609835" y="165843"/>
          <a:ext cx="10964548" cy="3572347"/>
        </p:xfrm>
        <a:graphic>
          <a:graphicData uri="http://schemas.openxmlformats.org/drawingml/2006/table">
            <a:tbl>
              <a:tblPr firstRow="1" bandRow="1">
                <a:tableStyleId>{9DCAF9ED-07DC-4A11-8D7F-57B35C25682E}</a:tableStyleId>
              </a:tblPr>
              <a:tblGrid>
                <a:gridCol w="5025163">
                  <a:extLst>
                    <a:ext uri="{9D8B030D-6E8A-4147-A177-3AD203B41FA5}">
                      <a16:colId xmlns:a16="http://schemas.microsoft.com/office/drawing/2014/main" val="20000"/>
                    </a:ext>
                  </a:extLst>
                </a:gridCol>
                <a:gridCol w="5939385">
                  <a:extLst>
                    <a:ext uri="{9D8B030D-6E8A-4147-A177-3AD203B41FA5}">
                      <a16:colId xmlns:a16="http://schemas.microsoft.com/office/drawing/2014/main" val="20001"/>
                    </a:ext>
                  </a:extLst>
                </a:gridCol>
              </a:tblGrid>
              <a:tr h="385662">
                <a:tc>
                  <a:txBody>
                    <a:bodyPr/>
                    <a:lstStyle/>
                    <a:p>
                      <a:pPr algn="l"/>
                      <a:r>
                        <a:rPr lang="en-US" sz="2000" b="0" dirty="0"/>
                        <a:t>  Right Heart Failure</a:t>
                      </a:r>
                    </a:p>
                  </a:txBody>
                  <a:tcPr anchor="ct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   Left Ventricular Failure</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85662">
                <a:tc gridSpan="2">
                  <a:txBody>
                    <a:bodyPr/>
                    <a:lstStyle/>
                    <a:p>
                      <a:pPr algn="ctr"/>
                      <a:r>
                        <a:rPr lang="en-US" sz="2000" b="0" spc="300" dirty="0"/>
                        <a:t>Signs and Symptoms</a:t>
                      </a:r>
                    </a:p>
                  </a:txBody>
                  <a:tcPr anchor="ctr"/>
                </a:tc>
                <a:tc hMerge="1">
                  <a:txBody>
                    <a:bodyPr/>
                    <a:lstStyle/>
                    <a:p>
                      <a:endParaRPr lang="en-US"/>
                    </a:p>
                  </a:txBody>
                  <a:tcPr/>
                </a:tc>
                <a:extLst>
                  <a:ext uri="{0D108BD9-81ED-4DB2-BD59-A6C34878D82A}">
                    <a16:rowId xmlns:a16="http://schemas.microsoft.com/office/drawing/2014/main" val="10001"/>
                  </a:ext>
                </a:extLst>
              </a:tr>
              <a:tr h="2779867">
                <a:tc>
                  <a:txBody>
                    <a:bodyPr/>
                    <a:lstStyle/>
                    <a:p>
                      <a:pPr marL="342900" indent="-342900" algn="l">
                        <a:buFont typeface="Arial" panose="020B0604020202020204" pitchFamily="34" charset="0"/>
                        <a:buChar char="•"/>
                      </a:pPr>
                      <a:r>
                        <a:rPr lang="en-US" sz="1800" b="0" dirty="0"/>
                        <a:t>Fatigue </a:t>
                      </a:r>
                    </a:p>
                    <a:p>
                      <a:pPr marL="342900" indent="-342900" algn="l">
                        <a:buFont typeface="Arial" panose="020B0604020202020204" pitchFamily="34" charset="0"/>
                        <a:buChar char="•"/>
                      </a:pPr>
                      <a:r>
                        <a:rPr lang="en-US" sz="1800" b="0" dirty="0">
                          <a:solidFill>
                            <a:srgbClr val="FF0000"/>
                          </a:solidFill>
                        </a:rPr>
                        <a:t>ascites</a:t>
                      </a:r>
                    </a:p>
                    <a:p>
                      <a:pPr marL="342900" indent="-342900" algn="l">
                        <a:buFont typeface="Arial" panose="020B0604020202020204" pitchFamily="34" charset="0"/>
                        <a:buChar char="•"/>
                      </a:pPr>
                      <a:r>
                        <a:rPr lang="en-US" sz="1800" b="0" dirty="0"/>
                        <a:t>Distended</a:t>
                      </a:r>
                      <a:r>
                        <a:rPr lang="en-US" sz="1800" b="0" baseline="0" dirty="0"/>
                        <a:t> jugular vein</a:t>
                      </a:r>
                      <a:endParaRPr lang="en-US" sz="1800" b="0" dirty="0"/>
                    </a:p>
                    <a:p>
                      <a:pPr marL="342900" indent="-342900" algn="l">
                        <a:buFont typeface="Arial" panose="020B0604020202020204" pitchFamily="34" charset="0"/>
                        <a:buChar char="•"/>
                      </a:pPr>
                      <a:r>
                        <a:rPr lang="en-US" sz="1800" b="0" dirty="0"/>
                        <a:t>Weakness </a:t>
                      </a:r>
                    </a:p>
                    <a:p>
                      <a:pPr marL="342900" indent="-342900" algn="l">
                        <a:buFont typeface="Arial" panose="020B0604020202020204" pitchFamily="34" charset="0"/>
                        <a:buChar char="•"/>
                      </a:pPr>
                      <a:r>
                        <a:rPr lang="en-US" sz="1800" b="0" dirty="0"/>
                        <a:t>Lethargy</a:t>
                      </a:r>
                    </a:p>
                    <a:p>
                      <a:pPr marL="342900" indent="-342900" algn="l">
                        <a:buFont typeface="Arial" panose="020B0604020202020204" pitchFamily="34" charset="0"/>
                        <a:buChar char="•"/>
                      </a:pPr>
                      <a:r>
                        <a:rPr lang="en-US" sz="1800" b="0" dirty="0"/>
                        <a:t>Weight gain, including abdominal girth </a:t>
                      </a:r>
                    </a:p>
                    <a:p>
                      <a:pPr marL="342900" indent="-342900" algn="l">
                        <a:buFont typeface="Arial" panose="020B0604020202020204" pitchFamily="34" charset="0"/>
                        <a:buChar char="•"/>
                      </a:pPr>
                      <a:r>
                        <a:rPr lang="en-US" sz="1800" b="0" dirty="0"/>
                        <a:t>Anorexia</a:t>
                      </a:r>
                    </a:p>
                    <a:p>
                      <a:pPr marL="342900" indent="-342900" algn="l">
                        <a:buFont typeface="Arial" panose="020B0604020202020204" pitchFamily="34" charset="0"/>
                        <a:buChar char="•"/>
                      </a:pPr>
                      <a:r>
                        <a:rPr lang="en-US" sz="1800" b="0" dirty="0"/>
                        <a:t>Elevated neck veins</a:t>
                      </a:r>
                    </a:p>
                    <a:p>
                      <a:pPr marL="342900" indent="-342900" algn="l">
                        <a:buFont typeface="Arial" panose="020B0604020202020204" pitchFamily="34" charset="0"/>
                        <a:buChar char="•"/>
                      </a:pPr>
                      <a:r>
                        <a:rPr lang="en-US" sz="1800" b="0" dirty="0"/>
                        <a:t>Hepatomegaly </a:t>
                      </a:r>
                    </a:p>
                  </a:txBody>
                  <a:tcPr anchor="ctr">
                    <a:lnR w="12700" cap="flat" cmpd="sng" algn="ctr">
                      <a:solidFill>
                        <a:schemeClr val="tx1"/>
                      </a:solidFill>
                      <a:prstDash val="solid"/>
                      <a:round/>
                      <a:headEnd type="none" w="med" len="med"/>
                      <a:tailEnd type="none" w="med" len="med"/>
                    </a:lnR>
                  </a:tcPr>
                </a:tc>
                <a:tc>
                  <a:txBody>
                    <a:bodyPr/>
                    <a:lstStyle/>
                    <a:p>
                      <a:pPr marL="231775" indent="-231775" algn="l">
                        <a:buFont typeface="Arial" panose="020B0604020202020204" pitchFamily="34" charset="0"/>
                        <a:buChar char="•"/>
                      </a:pPr>
                      <a:r>
                        <a:rPr lang="en-US" sz="1400" b="0" dirty="0"/>
                        <a:t>Dyspnea</a:t>
                      </a:r>
                    </a:p>
                    <a:p>
                      <a:pPr marL="231775" indent="-231775" algn="l">
                        <a:buFont typeface="Arial" panose="020B0604020202020204" pitchFamily="34" charset="0"/>
                        <a:buChar char="•"/>
                      </a:pPr>
                      <a:r>
                        <a:rPr lang="en-US" sz="1400" b="0" dirty="0"/>
                        <a:t>Orthopnea and paroxysmal nocturnal dyspnea*</a:t>
                      </a:r>
                    </a:p>
                    <a:p>
                      <a:pPr marL="231775" indent="-231775" algn="l">
                        <a:buFont typeface="Arial" panose="020B0604020202020204" pitchFamily="34" charset="0"/>
                        <a:buChar char="•"/>
                      </a:pPr>
                      <a:r>
                        <a:rPr lang="en-US" sz="1400" b="0" dirty="0"/>
                        <a:t>Cheyne Stokes breathing </a:t>
                      </a:r>
                      <a:r>
                        <a:rPr lang="en-US" sz="1050" b="0" kern="1200" dirty="0">
                          <a:solidFill>
                            <a:prstClr val="white">
                              <a:lumMod val="65000"/>
                            </a:prstClr>
                          </a:solidFill>
                          <a:latin typeface="+mn-lt"/>
                          <a:ea typeface="+mn-ea"/>
                          <a:cs typeface="+mn-cs"/>
                        </a:rPr>
                        <a:t>abnormal pattern of breathing which is deeper and faster than normal</a:t>
                      </a:r>
                    </a:p>
                    <a:p>
                      <a:pPr marL="231775" indent="-231775" algn="l">
                        <a:buFont typeface="Arial" panose="020B0604020202020204" pitchFamily="34" charset="0"/>
                        <a:buChar char="•"/>
                      </a:pPr>
                      <a:r>
                        <a:rPr lang="en-US" sz="1400" b="0" dirty="0"/>
                        <a:t>fatigue </a:t>
                      </a:r>
                    </a:p>
                    <a:p>
                      <a:pPr marL="231775" indent="-231775" algn="l">
                        <a:buFont typeface="Arial" panose="020B0604020202020204" pitchFamily="34" charset="0"/>
                        <a:buChar char="•"/>
                      </a:pPr>
                      <a:r>
                        <a:rPr lang="en-US" sz="1400" b="0" dirty="0"/>
                        <a:t>Anxiety</a:t>
                      </a:r>
                    </a:p>
                    <a:p>
                      <a:pPr marL="231775" indent="-231775" algn="l">
                        <a:buFont typeface="Arial" panose="020B0604020202020204" pitchFamily="34" charset="0"/>
                        <a:buChar char="•"/>
                      </a:pPr>
                      <a:r>
                        <a:rPr lang="en-US" sz="1400" b="0" dirty="0">
                          <a:solidFill>
                            <a:srgbClr val="FF0000"/>
                          </a:solidFill>
                        </a:rPr>
                        <a:t>Rales (crackles)</a:t>
                      </a:r>
                      <a:r>
                        <a:rPr kumimoji="0" lang="en-US" sz="1050" b="0" kern="1200" dirty="0">
                          <a:solidFill>
                            <a:srgbClr val="FF0000"/>
                          </a:solidFill>
                          <a:latin typeface="+mn-lt"/>
                          <a:ea typeface="+mn-ea"/>
                          <a:cs typeface="+mn-cs"/>
                        </a:rPr>
                        <a:t> </a:t>
                      </a:r>
                      <a:r>
                        <a:rPr kumimoji="0" lang="en-US" sz="1100" b="0" kern="1200" dirty="0">
                          <a:solidFill>
                            <a:prstClr val="white">
                              <a:lumMod val="65000"/>
                            </a:prstClr>
                          </a:solidFill>
                          <a:latin typeface="+mn-lt"/>
                          <a:ea typeface="+mn-ea"/>
                          <a:cs typeface="+mn-cs"/>
                        </a:rPr>
                        <a:t>abnormal sound heard from unhealthy lung by stethoscope</a:t>
                      </a:r>
                    </a:p>
                    <a:p>
                      <a:pPr marL="231775" indent="-231775" algn="l">
                        <a:buFont typeface="Arial" panose="020B0604020202020204" pitchFamily="34" charset="0"/>
                        <a:buChar char="•"/>
                      </a:pPr>
                      <a:r>
                        <a:rPr lang="en-US" sz="1400" b="0" dirty="0">
                          <a:latin typeface="+mn-lt"/>
                        </a:rPr>
                        <a:t>pallor</a:t>
                      </a:r>
                      <a:r>
                        <a:rPr lang="en-US" sz="1400" b="0" dirty="0">
                          <a:solidFill>
                            <a:srgbClr val="FF0000"/>
                          </a:solidFill>
                          <a:latin typeface="+mn-lt"/>
                        </a:rPr>
                        <a:t>, cyanosis </a:t>
                      </a:r>
                      <a:r>
                        <a:rPr lang="en-US" sz="1400" b="0" dirty="0">
                          <a:latin typeface="+mn-lt"/>
                        </a:rPr>
                        <a:t>(</a:t>
                      </a:r>
                      <a:r>
                        <a:rPr lang="en-US" sz="1400" b="0" i="0" dirty="0">
                          <a:latin typeface="+mn-lt"/>
                          <a:cs typeface="Calibri" pitchFamily="34" charset="0"/>
                        </a:rPr>
                        <a:t>late sign of extremely severe pulmonary edema)</a:t>
                      </a:r>
                      <a:endParaRPr lang="en-US" sz="1400" b="0" dirty="0">
                        <a:latin typeface="+mn-lt"/>
                      </a:endParaRPr>
                    </a:p>
                    <a:p>
                      <a:pPr marL="231775" indent="-231775" algn="l">
                        <a:buFont typeface="Arial" panose="020B0604020202020204" pitchFamily="34" charset="0"/>
                        <a:buChar char="•"/>
                      </a:pPr>
                      <a:r>
                        <a:rPr lang="en-US" sz="1400" b="0" dirty="0"/>
                        <a:t>Increased HR and BP</a:t>
                      </a:r>
                    </a:p>
                    <a:p>
                      <a:pPr marL="231775" indent="-231775" algn="l">
                        <a:buFont typeface="Arial" panose="020B0604020202020204" pitchFamily="34" charset="0"/>
                        <a:buChar char="•"/>
                      </a:pPr>
                      <a:r>
                        <a:rPr lang="en-US" sz="1400" b="0" dirty="0"/>
                        <a:t>Lateral displacement of apex beat </a:t>
                      </a:r>
                    </a:p>
                    <a:p>
                      <a:pPr marL="231775" indent="-231775" algn="l">
                        <a:buFont typeface="Arial" panose="020B0604020202020204" pitchFamily="34" charset="0"/>
                        <a:buChar char="•"/>
                      </a:pPr>
                      <a:r>
                        <a:rPr lang="en-US" sz="1600" b="0" dirty="0"/>
                        <a:t>Gallop rhythm </a:t>
                      </a:r>
                      <a:r>
                        <a:rPr lang="en-US" sz="1050" b="0" dirty="0">
                          <a:solidFill>
                            <a:srgbClr val="B2B2B2"/>
                          </a:solidFill>
                        </a:rPr>
                        <a:t>(additional heart sounds) may be heard as a marker of increased blood flow, or increased intra-cardiac pressure. </a:t>
                      </a:r>
                    </a:p>
                    <a:p>
                      <a:pPr marL="231775" indent="-231775" algn="l">
                        <a:buFont typeface="Arial" panose="020B0604020202020204" pitchFamily="34" charset="0"/>
                        <a:buChar char="•"/>
                      </a:pPr>
                      <a:r>
                        <a:rPr lang="en-US" sz="1200" b="0" dirty="0">
                          <a:solidFill>
                            <a:srgbClr val="FF0000"/>
                          </a:solidFill>
                        </a:rPr>
                        <a:t>Tachypnea </a:t>
                      </a:r>
                      <a:endParaRPr lang="en-US" sz="1050" b="0" dirty="0">
                        <a:solidFill>
                          <a:srgbClr val="FF0000"/>
                        </a:solidFill>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bl>
          </a:graphicData>
        </a:graphic>
      </p:graphicFrame>
      <p:pic>
        <p:nvPicPr>
          <p:cNvPr id="6" name="Picture 1026" descr="CHF pitting edem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835" y="4935819"/>
            <a:ext cx="1533755" cy="97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عنصر نائب لرقم الشريحة 2"/>
          <p:cNvSpPr>
            <a:spLocks noGrp="1"/>
          </p:cNvSpPr>
          <p:nvPr>
            <p:ph type="sldNum" sz="quarter" idx="12"/>
          </p:nvPr>
        </p:nvSpPr>
        <p:spPr/>
        <p:txBody>
          <a:bodyPr/>
          <a:lstStyle/>
          <a:p>
            <a:fld id="{4929A69E-7D8F-4515-9605-0315ABD4F316}" type="slidenum">
              <a:rPr lang="en-US" smtClean="0"/>
              <a:t>32</a:t>
            </a:fld>
            <a:endParaRPr lang="en-US" dirty="0"/>
          </a:p>
        </p:txBody>
      </p:sp>
      <p:cxnSp>
        <p:nvCxnSpPr>
          <p:cNvPr id="8" name="رابط كسهم مستقيم 7"/>
          <p:cNvCxnSpPr>
            <a:endCxn id="6" idx="1"/>
          </p:cNvCxnSpPr>
          <p:nvPr/>
        </p:nvCxnSpPr>
        <p:spPr>
          <a:xfrm>
            <a:off x="609835" y="196131"/>
            <a:ext cx="0" cy="522631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3" name="مربع نص 12"/>
          <p:cNvSpPr txBox="1"/>
          <p:nvPr/>
        </p:nvSpPr>
        <p:spPr>
          <a:xfrm>
            <a:off x="477788" y="5850476"/>
            <a:ext cx="1797851" cy="461665"/>
          </a:xfrm>
          <a:prstGeom prst="rect">
            <a:avLst/>
          </a:prstGeom>
          <a:noFill/>
        </p:spPr>
        <p:txBody>
          <a:bodyPr wrap="square" rtlCol="0">
            <a:spAutoFit/>
          </a:bodyPr>
          <a:lstStyle/>
          <a:p>
            <a:pPr algn="ctr"/>
            <a:r>
              <a:rPr lang="en-US" sz="1200" dirty="0">
                <a:solidFill>
                  <a:prstClr val="white">
                    <a:lumMod val="65000"/>
                  </a:prstClr>
                </a:solidFill>
              </a:rPr>
              <a:t>Pitting edema</a:t>
            </a:r>
          </a:p>
          <a:p>
            <a:pPr algn="ctr"/>
            <a:r>
              <a:rPr lang="en-US" sz="1200" dirty="0">
                <a:solidFill>
                  <a:prstClr val="white">
                    <a:lumMod val="65000"/>
                  </a:prstClr>
                </a:solidFill>
              </a:rPr>
              <a:t>(present in the extremity)</a:t>
            </a:r>
          </a:p>
        </p:txBody>
      </p:sp>
      <p:graphicFrame>
        <p:nvGraphicFramePr>
          <p:cNvPr id="2" name="جدول 1"/>
          <p:cNvGraphicFramePr>
            <a:graphicFrameLocks noGrp="1"/>
          </p:cNvGraphicFramePr>
          <p:nvPr>
            <p:extLst>
              <p:ext uri="{D42A27DB-BD31-4B8C-83A1-F6EECF244321}">
                <p14:modId xmlns:p14="http://schemas.microsoft.com/office/powerpoint/2010/main" val="1265187063"/>
              </p:ext>
            </p:extLst>
          </p:nvPr>
        </p:nvGraphicFramePr>
        <p:xfrm>
          <a:off x="609835" y="3738190"/>
          <a:ext cx="10964548" cy="1188720"/>
        </p:xfrm>
        <a:graphic>
          <a:graphicData uri="http://schemas.openxmlformats.org/drawingml/2006/table">
            <a:tbl>
              <a:tblPr firstRow="1" bandRow="1">
                <a:tableStyleId>{5DA37D80-6434-44D0-A028-1B22A696006F}</a:tableStyleId>
              </a:tblPr>
              <a:tblGrid>
                <a:gridCol w="5025162">
                  <a:extLst>
                    <a:ext uri="{9D8B030D-6E8A-4147-A177-3AD203B41FA5}">
                      <a16:colId xmlns:a16="http://schemas.microsoft.com/office/drawing/2014/main" val="20000"/>
                    </a:ext>
                  </a:extLst>
                </a:gridCol>
                <a:gridCol w="5939386">
                  <a:extLst>
                    <a:ext uri="{9D8B030D-6E8A-4147-A177-3AD203B41FA5}">
                      <a16:colId xmlns:a16="http://schemas.microsoft.com/office/drawing/2014/main" val="20001"/>
                    </a:ext>
                  </a:extLst>
                </a:gridCol>
              </a:tblGrid>
              <a:tr h="1152128">
                <a:tc>
                  <a:txBody>
                    <a:bodyPr/>
                    <a:lstStyle/>
                    <a:p>
                      <a:r>
                        <a:rPr kumimoji="0" lang="en-US" sz="1200" b="1" kern="1200" dirty="0">
                          <a:solidFill>
                            <a:prstClr val="white">
                              <a:lumMod val="65000"/>
                            </a:prstClr>
                          </a:solidFill>
                          <a:latin typeface="+mn-lt"/>
                          <a:ea typeface="+mn-ea"/>
                          <a:cs typeface="+mn-cs"/>
                        </a:rPr>
                        <a:t>Pathogenesis : Increase Right Ventricle pressure causes backward pressure on Right Atria → Increasing right atrial pressure → Stagnation of the blood On the : 1- Superior Vena Cava → increased Jugular venous pressure 2- Inferior Vena Cava → Ascites ( An accumulation of fluid in the peritoneal cavity –Abdomen- ).</a:t>
                      </a:r>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a:solidFill>
                            <a:prstClr val="white">
                              <a:lumMod val="65000"/>
                            </a:prstClr>
                          </a:solidFill>
                          <a:latin typeface="+mn-lt"/>
                          <a:ea typeface="+mn-ea"/>
                          <a:cs typeface="+mn-cs"/>
                        </a:rPr>
                        <a:t>Pathogenesis : Increase Aortic pressure causes backward pressure travels to Left ventricle → Then Pulmonary Veins → finally goes to the lung → Sort of accumulation of the blood in the lung that can not go back to the heart, , Causing Pulmonary Edema present as area of consolidation on the X-ray imaging's. </a:t>
                      </a:r>
                    </a:p>
                    <a:p>
                      <a:endParaRPr lang="en-US" sz="1200"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bl>
          </a:graphicData>
        </a:graphic>
      </p:graphicFrame>
      <p:sp>
        <p:nvSpPr>
          <p:cNvPr id="16" name="Rectangle 15"/>
          <p:cNvSpPr/>
          <p:nvPr/>
        </p:nvSpPr>
        <p:spPr>
          <a:xfrm>
            <a:off x="2275637" y="4933527"/>
            <a:ext cx="9435400" cy="1169551"/>
          </a:xfrm>
          <a:prstGeom prst="rect">
            <a:avLst/>
          </a:prstGeom>
        </p:spPr>
        <p:txBody>
          <a:bodyPr wrap="square">
            <a:spAutoFit/>
          </a:bodyPr>
          <a:lstStyle/>
          <a:p>
            <a:r>
              <a:rPr lang="en-US" sz="1400" dirty="0">
                <a:cs typeface="Calibri" pitchFamily="34" charset="0"/>
              </a:rPr>
              <a:t>*Orthopnea: is shortness of breath (dyspnea) that occurs when lying flat, causing the person to have to sleep propped up in bed or sitting in a chair.</a:t>
            </a:r>
          </a:p>
          <a:p>
            <a:endParaRPr lang="en-US" sz="1400" dirty="0">
              <a:cs typeface="Calibri" pitchFamily="34" charset="0"/>
            </a:endParaRPr>
          </a:p>
          <a:p>
            <a:r>
              <a:rPr lang="en-US" sz="1400" dirty="0">
                <a:cs typeface="Calibri" pitchFamily="34" charset="0"/>
              </a:rPr>
              <a:t>Paroxysmal nocturnal dyspnea: refers to attacks of severe shortness of breath and coughing that generally occur at night. It usually awakens the person from sleep.</a:t>
            </a:r>
            <a:endParaRPr lang="ar-SA" sz="1400" dirty="0"/>
          </a:p>
        </p:txBody>
      </p:sp>
      <p:sp>
        <p:nvSpPr>
          <p:cNvPr id="9" name="Rectangle 8"/>
          <p:cNvSpPr/>
          <p:nvPr/>
        </p:nvSpPr>
        <p:spPr>
          <a:xfrm>
            <a:off x="1701924" y="1423809"/>
            <a:ext cx="9872459" cy="276999"/>
          </a:xfrm>
          <a:prstGeom prst="rect">
            <a:avLst/>
          </a:prstGeom>
        </p:spPr>
        <p:txBody>
          <a:bodyPr wrap="square">
            <a:spAutoFit/>
          </a:bodyPr>
          <a:lstStyle/>
          <a:p>
            <a:r>
              <a:rPr lang="en-US" sz="1200" dirty="0">
                <a:solidFill>
                  <a:schemeClr val="bg2">
                    <a:lumMod val="50000"/>
                  </a:schemeClr>
                </a:solidFill>
              </a:rPr>
              <a:t>Ascites: excess fluid like edema but in </a:t>
            </a:r>
            <a:r>
              <a:rPr lang="en-US" sz="1200">
                <a:solidFill>
                  <a:schemeClr val="bg2">
                    <a:lumMod val="50000"/>
                  </a:schemeClr>
                </a:solidFill>
              </a:rPr>
              <a:t>the peritoneal </a:t>
            </a:r>
            <a:r>
              <a:rPr lang="en-US" sz="1200" dirty="0">
                <a:solidFill>
                  <a:schemeClr val="bg2">
                    <a:lumMod val="50000"/>
                  </a:schemeClr>
                </a:solidFill>
              </a:rPr>
              <a:t>cavity</a:t>
            </a:r>
          </a:p>
        </p:txBody>
      </p:sp>
    </p:spTree>
    <p:extLst>
      <p:ext uri="{BB962C8B-B14F-4D97-AF65-F5344CB8AC3E}">
        <p14:creationId xmlns:p14="http://schemas.microsoft.com/office/powerpoint/2010/main" val="2783631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33</a:t>
            </a:fld>
            <a:endParaRPr lang="en-US" dirty="0"/>
          </a:p>
        </p:txBody>
      </p:sp>
      <p:sp>
        <p:nvSpPr>
          <p:cNvPr id="4" name="Text Box 3"/>
          <p:cNvSpPr txBox="1">
            <a:spLocks noChangeArrowheads="1"/>
          </p:cNvSpPr>
          <p:nvPr/>
        </p:nvSpPr>
        <p:spPr bwMode="auto">
          <a:xfrm>
            <a:off x="573650" y="548680"/>
            <a:ext cx="11065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eaLnBrk="1" hangingPunct="1"/>
            <a:r>
              <a:rPr lang="en-US" altLang="en-US" sz="3200" i="0" dirty="0">
                <a:latin typeface="Bookman Old Style" charset="0"/>
                <a:ea typeface="Bookman Old Style" charset="0"/>
                <a:cs typeface="Bookman Old Style" charset="0"/>
              </a:rPr>
              <a:t>Clinical Representation of Left and Right-Sided Failure</a:t>
            </a:r>
          </a:p>
        </p:txBody>
      </p:sp>
      <p:graphicFrame>
        <p:nvGraphicFramePr>
          <p:cNvPr id="5" name="Table 4"/>
          <p:cNvGraphicFramePr>
            <a:graphicFrameLocks noGrp="1"/>
          </p:cNvGraphicFramePr>
          <p:nvPr>
            <p:extLst>
              <p:ext uri="{D42A27DB-BD31-4B8C-83A1-F6EECF244321}">
                <p14:modId xmlns:p14="http://schemas.microsoft.com/office/powerpoint/2010/main" val="1895713335"/>
              </p:ext>
            </p:extLst>
          </p:nvPr>
        </p:nvGraphicFramePr>
        <p:xfrm>
          <a:off x="777845" y="1268760"/>
          <a:ext cx="10717167" cy="4369341"/>
        </p:xfrm>
        <a:graphic>
          <a:graphicData uri="http://schemas.openxmlformats.org/drawingml/2006/table">
            <a:tbl>
              <a:tblPr rtl="1" firstRow="1" bandRow="1">
                <a:tableStyleId>{5C22544A-7EE6-4342-B048-85BDC9FD1C3A}</a:tableStyleId>
              </a:tblPr>
              <a:tblGrid>
                <a:gridCol w="3958298">
                  <a:extLst>
                    <a:ext uri="{9D8B030D-6E8A-4147-A177-3AD203B41FA5}">
                      <a16:colId xmlns:a16="http://schemas.microsoft.com/office/drawing/2014/main" val="20000"/>
                    </a:ext>
                  </a:extLst>
                </a:gridCol>
                <a:gridCol w="3663834">
                  <a:extLst>
                    <a:ext uri="{9D8B030D-6E8A-4147-A177-3AD203B41FA5}">
                      <a16:colId xmlns:a16="http://schemas.microsoft.com/office/drawing/2014/main" val="20001"/>
                    </a:ext>
                  </a:extLst>
                </a:gridCol>
                <a:gridCol w="3095035">
                  <a:extLst>
                    <a:ext uri="{9D8B030D-6E8A-4147-A177-3AD203B41FA5}">
                      <a16:colId xmlns:a16="http://schemas.microsoft.com/office/drawing/2014/main" val="20002"/>
                    </a:ext>
                  </a:extLst>
                </a:gridCol>
              </a:tblGrid>
              <a:tr h="373759">
                <a:tc>
                  <a:txBody>
                    <a:bodyPr/>
                    <a:lstStyle/>
                    <a:p>
                      <a:pPr algn="l" rtl="0"/>
                      <a:r>
                        <a:rPr lang="en-US" sz="1700" dirty="0">
                          <a:solidFill>
                            <a:srgbClr val="002060"/>
                          </a:solidFill>
                          <a:latin typeface="+mn-lt"/>
                        </a:rPr>
                        <a:t>Right-sided Failure</a:t>
                      </a:r>
                      <a:endParaRPr lang="ar-SA" sz="1700" dirty="0">
                        <a:solidFill>
                          <a:srgbClr val="002060"/>
                        </a:solidFill>
                        <a:latin typeface="+mn-lt"/>
                      </a:endParaRPr>
                    </a:p>
                  </a:txBody>
                  <a:tcPr/>
                </a:tc>
                <a:tc>
                  <a:txBody>
                    <a:bodyPr/>
                    <a:lstStyle/>
                    <a:p>
                      <a:pPr algn="l" rtl="0"/>
                      <a:r>
                        <a:rPr lang="en-US" sz="1700" dirty="0">
                          <a:solidFill>
                            <a:srgbClr val="002060"/>
                          </a:solidFill>
                          <a:latin typeface="+mn-lt"/>
                        </a:rPr>
                        <a:t>Left-sided Failure</a:t>
                      </a:r>
                      <a:endParaRPr lang="ar-SA" sz="1700" dirty="0">
                        <a:solidFill>
                          <a:srgbClr val="002060"/>
                        </a:solidFill>
                        <a:latin typeface="+mn-lt"/>
                      </a:endParaRPr>
                    </a:p>
                  </a:txBody>
                  <a:tcPr/>
                </a:tc>
                <a:tc>
                  <a:txBody>
                    <a:bodyPr/>
                    <a:lstStyle/>
                    <a:p>
                      <a:pPr algn="l" rtl="0"/>
                      <a:r>
                        <a:rPr lang="en-US" sz="1700" dirty="0">
                          <a:solidFill>
                            <a:srgbClr val="002060"/>
                          </a:solidFill>
                          <a:latin typeface="+mn-lt"/>
                          <a:cs typeface="Calibri" pitchFamily="34" charset="0"/>
                        </a:rPr>
                        <a:t>Clinical Representation</a:t>
                      </a:r>
                      <a:endParaRPr lang="ar-SA" sz="1700" dirty="0">
                        <a:solidFill>
                          <a:srgbClr val="002060"/>
                        </a:solidFill>
                        <a:latin typeface="+mn-lt"/>
                      </a:endParaRPr>
                    </a:p>
                  </a:txBody>
                  <a:tcPr/>
                </a:tc>
                <a:extLst>
                  <a:ext uri="{0D108BD9-81ED-4DB2-BD59-A6C34878D82A}">
                    <a16:rowId xmlns:a16="http://schemas.microsoft.com/office/drawing/2014/main" val="10000"/>
                  </a:ext>
                </a:extLst>
              </a:tr>
              <a:tr h="373759">
                <a:tc>
                  <a:txBody>
                    <a:bodyPr/>
                    <a:lstStyle/>
                    <a:p>
                      <a:pPr algn="l" rtl="0"/>
                      <a:r>
                        <a:rPr lang="en-US" sz="1700" dirty="0">
                          <a:solidFill>
                            <a:srgbClr val="002060"/>
                          </a:solidFill>
                          <a:latin typeface="+mn-lt"/>
                        </a:rPr>
                        <a:t>Moderate</a:t>
                      </a:r>
                      <a:r>
                        <a:rPr lang="en-US" sz="1700" baseline="0" dirty="0">
                          <a:solidFill>
                            <a:srgbClr val="002060"/>
                          </a:solidFill>
                          <a:latin typeface="+mn-lt"/>
                        </a:rPr>
                        <a:t> to sever</a:t>
                      </a:r>
                      <a:endParaRPr lang="ar-SA" sz="1700" dirty="0">
                        <a:solidFill>
                          <a:srgbClr val="002060"/>
                        </a:solidFill>
                        <a:latin typeface="+mn-lt"/>
                      </a:endParaRPr>
                    </a:p>
                  </a:txBody>
                  <a:tcPr/>
                </a:tc>
                <a:tc>
                  <a:txBody>
                    <a:bodyPr/>
                    <a:lstStyle/>
                    <a:p>
                      <a:pPr algn="l" rtl="0"/>
                      <a:r>
                        <a:rPr lang="en-US" sz="1700" dirty="0">
                          <a:solidFill>
                            <a:srgbClr val="002060"/>
                          </a:solidFill>
                          <a:latin typeface="+mn-lt"/>
                        </a:rPr>
                        <a:t>Mild to moderate</a:t>
                      </a:r>
                      <a:endParaRPr lang="ar-SA" sz="1700" dirty="0">
                        <a:solidFill>
                          <a:srgbClr val="002060"/>
                        </a:solidFill>
                        <a:latin typeface="+mn-lt"/>
                      </a:endParaRPr>
                    </a:p>
                  </a:txBody>
                  <a:tcPr/>
                </a:tc>
                <a:tc>
                  <a:txBody>
                    <a:bodyPr/>
                    <a:lstStyle/>
                    <a:p>
                      <a:pPr algn="l" rtl="0"/>
                      <a:r>
                        <a:rPr lang="en-US" sz="1700" dirty="0">
                          <a:solidFill>
                            <a:srgbClr val="002060"/>
                          </a:solidFill>
                          <a:latin typeface="+mn-lt"/>
                        </a:rPr>
                        <a:t>Pitting edema (</a:t>
                      </a:r>
                      <a:r>
                        <a:rPr lang="en-US" sz="1700" dirty="0" err="1">
                          <a:solidFill>
                            <a:srgbClr val="002060"/>
                          </a:solidFill>
                          <a:latin typeface="+mn-lt"/>
                        </a:rPr>
                        <a:t>legs,</a:t>
                      </a:r>
                      <a:r>
                        <a:rPr lang="en-US" sz="1700" baseline="0" dirty="0" err="1">
                          <a:solidFill>
                            <a:srgbClr val="002060"/>
                          </a:solidFill>
                          <a:latin typeface="+mn-lt"/>
                        </a:rPr>
                        <a:t>hands</a:t>
                      </a:r>
                      <a:r>
                        <a:rPr lang="en-US" sz="1700" baseline="0" dirty="0">
                          <a:solidFill>
                            <a:srgbClr val="002060"/>
                          </a:solidFill>
                          <a:latin typeface="+mn-lt"/>
                        </a:rPr>
                        <a:t>)</a:t>
                      </a:r>
                      <a:endParaRPr lang="ar-SA" sz="1700" dirty="0">
                        <a:solidFill>
                          <a:srgbClr val="002060"/>
                        </a:solidFill>
                        <a:latin typeface="+mn-lt"/>
                      </a:endParaRPr>
                    </a:p>
                  </a:txBody>
                  <a:tcPr/>
                </a:tc>
                <a:extLst>
                  <a:ext uri="{0D108BD9-81ED-4DB2-BD59-A6C34878D82A}">
                    <a16:rowId xmlns:a16="http://schemas.microsoft.com/office/drawing/2014/main" val="10001"/>
                  </a:ext>
                </a:extLst>
              </a:tr>
              <a:tr h="948773">
                <a:tc>
                  <a:txBody>
                    <a:bodyPr/>
                    <a:lstStyle/>
                    <a:p>
                      <a:pPr algn="l" rtl="0"/>
                      <a:r>
                        <a:rPr lang="en-US" sz="1700" dirty="0">
                          <a:solidFill>
                            <a:srgbClr val="002060"/>
                          </a:solidFill>
                          <a:latin typeface="+mn-lt"/>
                        </a:rPr>
                        <a:t>Abdomen (ascites)</a:t>
                      </a:r>
                      <a:endParaRPr lang="ar-SA" sz="1700" dirty="0">
                        <a:solidFill>
                          <a:srgbClr val="002060"/>
                        </a:solidFill>
                        <a:latin typeface="+mn-lt"/>
                      </a:endParaRPr>
                    </a:p>
                  </a:txBody>
                  <a:tcPr/>
                </a:tc>
                <a:tc>
                  <a:txBody>
                    <a:bodyPr/>
                    <a:lstStyle/>
                    <a:p>
                      <a:pPr algn="l" rtl="0"/>
                      <a:r>
                        <a:rPr lang="en-US" sz="1700" dirty="0">
                          <a:solidFill>
                            <a:srgbClr val="002060"/>
                          </a:solidFill>
                          <a:latin typeface="+mn-lt"/>
                        </a:rPr>
                        <a:t>Pulmonary edema (fluid in lungs), and pleural effusion (fluid</a:t>
                      </a:r>
                      <a:r>
                        <a:rPr lang="en-US" sz="1700" baseline="0" dirty="0">
                          <a:solidFill>
                            <a:srgbClr val="002060"/>
                          </a:solidFill>
                          <a:latin typeface="+mn-lt"/>
                        </a:rPr>
                        <a:t> in the pleural cavity) </a:t>
                      </a:r>
                      <a:endParaRPr lang="ar-SA" sz="1700" dirty="0">
                        <a:solidFill>
                          <a:srgbClr val="002060"/>
                        </a:solidFill>
                        <a:latin typeface="+mn-lt"/>
                      </a:endParaRPr>
                    </a:p>
                  </a:txBody>
                  <a:tcPr/>
                </a:tc>
                <a:tc>
                  <a:txBody>
                    <a:bodyPr/>
                    <a:lstStyle/>
                    <a:p>
                      <a:pPr algn="l" rtl="0"/>
                      <a:r>
                        <a:rPr lang="en-US" sz="1700" dirty="0">
                          <a:solidFill>
                            <a:srgbClr val="002060"/>
                          </a:solidFill>
                          <a:latin typeface="+mn-lt"/>
                        </a:rPr>
                        <a:t>Fluid retention</a:t>
                      </a:r>
                      <a:endParaRPr lang="ar-SA" sz="1700" dirty="0">
                        <a:solidFill>
                          <a:srgbClr val="002060"/>
                        </a:solidFill>
                        <a:latin typeface="+mn-lt"/>
                      </a:endParaRPr>
                    </a:p>
                  </a:txBody>
                  <a:tcPr/>
                </a:tc>
                <a:extLst>
                  <a:ext uri="{0D108BD9-81ED-4DB2-BD59-A6C34878D82A}">
                    <a16:rowId xmlns:a16="http://schemas.microsoft.com/office/drawing/2014/main" val="10002"/>
                  </a:ext>
                </a:extLst>
              </a:tr>
              <a:tr h="436218">
                <a:tc>
                  <a:txBody>
                    <a:bodyPr/>
                    <a:lstStyle/>
                    <a:p>
                      <a:pPr algn="l" rtl="0"/>
                      <a:r>
                        <a:rPr lang="en-US" sz="1700" dirty="0">
                          <a:solidFill>
                            <a:srgbClr val="002060"/>
                          </a:solidFill>
                          <a:latin typeface="+mn-lt"/>
                        </a:rPr>
                        <a:t>Liver. Mild jaundice may be present</a:t>
                      </a:r>
                      <a:endParaRPr lang="ar-SA" sz="1700" dirty="0">
                        <a:solidFill>
                          <a:srgbClr val="002060"/>
                        </a:solidFill>
                        <a:latin typeface="+mn-lt"/>
                      </a:endParaRPr>
                    </a:p>
                  </a:txBody>
                  <a:tcPr/>
                </a:tc>
                <a:tc>
                  <a:txBody>
                    <a:bodyPr/>
                    <a:lstStyle/>
                    <a:p>
                      <a:pPr algn="l" rtl="0"/>
                      <a:r>
                        <a:rPr lang="en-US" sz="1700" dirty="0">
                          <a:solidFill>
                            <a:srgbClr val="002060"/>
                          </a:solidFill>
                          <a:latin typeface="+mn-lt"/>
                        </a:rPr>
                        <a:t>Heart</a:t>
                      </a:r>
                      <a:endParaRPr lang="ar-SA" sz="1700" dirty="0">
                        <a:solidFill>
                          <a:srgbClr val="002060"/>
                        </a:solidFill>
                        <a:latin typeface="+mn-lt"/>
                      </a:endParaRPr>
                    </a:p>
                  </a:txBody>
                  <a:tcPr/>
                </a:tc>
                <a:tc>
                  <a:txBody>
                    <a:bodyPr/>
                    <a:lstStyle/>
                    <a:p>
                      <a:pPr algn="l" rtl="0"/>
                      <a:r>
                        <a:rPr lang="en-US" sz="1700" dirty="0">
                          <a:solidFill>
                            <a:srgbClr val="002060"/>
                          </a:solidFill>
                          <a:latin typeface="+mn-lt"/>
                        </a:rPr>
                        <a:t>Organ enlargement</a:t>
                      </a:r>
                      <a:endParaRPr lang="ar-SA" sz="1700" dirty="0">
                        <a:solidFill>
                          <a:srgbClr val="002060"/>
                        </a:solidFill>
                        <a:latin typeface="+mn-lt"/>
                      </a:endParaRPr>
                    </a:p>
                  </a:txBody>
                  <a:tcPr/>
                </a:tc>
                <a:extLst>
                  <a:ext uri="{0D108BD9-81ED-4DB2-BD59-A6C34878D82A}">
                    <a16:rowId xmlns:a16="http://schemas.microsoft.com/office/drawing/2014/main" val="10003"/>
                  </a:ext>
                </a:extLst>
              </a:tr>
              <a:tr h="661266">
                <a:tc>
                  <a:txBody>
                    <a:bodyPr/>
                    <a:lstStyle/>
                    <a:p>
                      <a:pPr algn="l" rtl="0"/>
                      <a:r>
                        <a:rPr lang="en-US" sz="1700" dirty="0">
                          <a:solidFill>
                            <a:srgbClr val="002060"/>
                          </a:solidFill>
                          <a:latin typeface="+mn-lt"/>
                        </a:rPr>
                        <a:t>Sever elevation in JVP. Neck</a:t>
                      </a:r>
                      <a:r>
                        <a:rPr lang="en-US" sz="1700" baseline="0" dirty="0">
                          <a:solidFill>
                            <a:srgbClr val="002060"/>
                          </a:solidFill>
                          <a:latin typeface="+mn-lt"/>
                        </a:rPr>
                        <a:t> veins are visibly distended</a:t>
                      </a:r>
                      <a:endParaRPr lang="ar-SA" sz="1700" dirty="0">
                        <a:solidFill>
                          <a:srgbClr val="002060"/>
                        </a:solidFill>
                        <a:latin typeface="+mn-lt"/>
                      </a:endParaRPr>
                    </a:p>
                  </a:txBody>
                  <a:tcPr/>
                </a:tc>
                <a:tc>
                  <a:txBody>
                    <a:bodyPr/>
                    <a:lstStyle/>
                    <a:p>
                      <a:pPr algn="l" rtl="0"/>
                      <a:r>
                        <a:rPr lang="en-US" sz="1700" dirty="0">
                          <a:solidFill>
                            <a:srgbClr val="002060"/>
                          </a:solidFill>
                          <a:latin typeface="+mn-lt"/>
                        </a:rPr>
                        <a:t>Mild to moderate elevation in JVP</a:t>
                      </a:r>
                      <a:endParaRPr lang="ar-SA" sz="1700" dirty="0">
                        <a:solidFill>
                          <a:srgbClr val="002060"/>
                        </a:solidFill>
                        <a:latin typeface="+mn-lt"/>
                      </a:endParaRPr>
                    </a:p>
                  </a:txBody>
                  <a:tcPr/>
                </a:tc>
                <a:tc>
                  <a:txBody>
                    <a:bodyPr/>
                    <a:lstStyle/>
                    <a:p>
                      <a:pPr algn="l" rtl="0"/>
                      <a:r>
                        <a:rPr lang="en-US" sz="1700" dirty="0">
                          <a:solidFill>
                            <a:srgbClr val="002060"/>
                          </a:solidFill>
                          <a:latin typeface="+mn-lt"/>
                        </a:rPr>
                        <a:t>Neck</a:t>
                      </a:r>
                      <a:r>
                        <a:rPr lang="en-US" sz="1700" baseline="0" dirty="0">
                          <a:solidFill>
                            <a:srgbClr val="002060"/>
                          </a:solidFill>
                          <a:latin typeface="+mn-lt"/>
                        </a:rPr>
                        <a:t> veins</a:t>
                      </a:r>
                      <a:endParaRPr lang="ar-SA" sz="1700" dirty="0">
                        <a:solidFill>
                          <a:srgbClr val="002060"/>
                        </a:solidFill>
                        <a:latin typeface="+mn-lt"/>
                      </a:endParaRPr>
                    </a:p>
                  </a:txBody>
                  <a:tcPr/>
                </a:tc>
                <a:extLst>
                  <a:ext uri="{0D108BD9-81ED-4DB2-BD59-A6C34878D82A}">
                    <a16:rowId xmlns:a16="http://schemas.microsoft.com/office/drawing/2014/main" val="10004"/>
                  </a:ext>
                </a:extLst>
              </a:tr>
              <a:tr h="706886">
                <a:tc>
                  <a:txBody>
                    <a:bodyPr/>
                    <a:lstStyle/>
                    <a:p>
                      <a:pPr algn="l" rtl="0"/>
                      <a:r>
                        <a:rPr lang="en-US" sz="1700" dirty="0">
                          <a:solidFill>
                            <a:srgbClr val="002060"/>
                          </a:solidFill>
                          <a:latin typeface="+mn-lt"/>
                        </a:rPr>
                        <a:t>Dyspnea is present but not as prominent</a:t>
                      </a:r>
                      <a:endParaRPr lang="ar-SA" sz="1700" dirty="0">
                        <a:solidFill>
                          <a:srgbClr val="002060"/>
                        </a:solidFill>
                        <a:latin typeface="+mn-lt"/>
                      </a:endParaRPr>
                    </a:p>
                  </a:txBody>
                  <a:tcPr/>
                </a:tc>
                <a:tc>
                  <a:txBody>
                    <a:bodyPr/>
                    <a:lstStyle/>
                    <a:p>
                      <a:pPr algn="l" rtl="0"/>
                      <a:r>
                        <a:rPr lang="en-US" sz="1700" dirty="0">
                          <a:solidFill>
                            <a:srgbClr val="002060"/>
                          </a:solidFill>
                          <a:latin typeface="+mn-lt"/>
                        </a:rPr>
                        <a:t>Prominent dyspnea,</a:t>
                      </a:r>
                      <a:r>
                        <a:rPr lang="en-US" sz="1700" baseline="0" dirty="0">
                          <a:solidFill>
                            <a:srgbClr val="002060"/>
                          </a:solidFill>
                          <a:latin typeface="+mn-lt"/>
                        </a:rPr>
                        <a:t> paroxysmal nocturnal dyspnea, and orthopnea</a:t>
                      </a:r>
                      <a:endParaRPr lang="ar-SA" sz="1700" dirty="0">
                        <a:solidFill>
                          <a:srgbClr val="002060"/>
                        </a:solidFill>
                        <a:latin typeface="+mn-lt"/>
                      </a:endParaRPr>
                    </a:p>
                  </a:txBody>
                  <a:tcPr/>
                </a:tc>
                <a:tc>
                  <a:txBody>
                    <a:bodyPr/>
                    <a:lstStyle/>
                    <a:p>
                      <a:pPr algn="l" rtl="0"/>
                      <a:r>
                        <a:rPr lang="en-US" sz="1700" dirty="0">
                          <a:solidFill>
                            <a:srgbClr val="002060"/>
                          </a:solidFill>
                          <a:latin typeface="+mn-lt"/>
                        </a:rPr>
                        <a:t>Shortness of breath</a:t>
                      </a:r>
                      <a:endParaRPr lang="ar-SA" sz="1700" dirty="0">
                        <a:solidFill>
                          <a:srgbClr val="002060"/>
                        </a:solidFill>
                        <a:latin typeface="+mn-lt"/>
                      </a:endParaRPr>
                    </a:p>
                  </a:txBody>
                  <a:tcPr/>
                </a:tc>
                <a:extLst>
                  <a:ext uri="{0D108BD9-81ED-4DB2-BD59-A6C34878D82A}">
                    <a16:rowId xmlns:a16="http://schemas.microsoft.com/office/drawing/2014/main" val="10005"/>
                  </a:ext>
                </a:extLst>
              </a:tr>
              <a:tr h="860271">
                <a:tc>
                  <a:txBody>
                    <a:bodyPr/>
                    <a:lstStyle/>
                    <a:p>
                      <a:pPr algn="l" rtl="0"/>
                      <a:r>
                        <a:rPr lang="en-US" sz="1700" dirty="0">
                          <a:solidFill>
                            <a:srgbClr val="002060"/>
                          </a:solidFill>
                          <a:latin typeface="+mn-lt"/>
                        </a:rPr>
                        <a:t>Loss of appetite, bloating, constipation. Symptoms</a:t>
                      </a:r>
                      <a:r>
                        <a:rPr lang="en-US" sz="1700" baseline="0" dirty="0">
                          <a:solidFill>
                            <a:srgbClr val="002060"/>
                          </a:solidFill>
                          <a:latin typeface="+mn-lt"/>
                        </a:rPr>
                        <a:t> are significantly more prominent than in left-sided failure</a:t>
                      </a:r>
                      <a:endParaRPr lang="ar-SA" sz="1700" dirty="0">
                        <a:solidFill>
                          <a:srgbClr val="002060"/>
                        </a:solidFill>
                        <a:latin typeface="+mn-lt"/>
                      </a:endParaRPr>
                    </a:p>
                  </a:txBody>
                  <a:tcPr/>
                </a:tc>
                <a:tc>
                  <a:txBody>
                    <a:bodyPr/>
                    <a:lstStyle/>
                    <a:p>
                      <a:pPr algn="l" rtl="0"/>
                      <a:r>
                        <a:rPr lang="en-US" sz="1700" dirty="0">
                          <a:solidFill>
                            <a:srgbClr val="002060"/>
                          </a:solidFill>
                          <a:latin typeface="+mn-lt"/>
                        </a:rPr>
                        <a:t>Present but not as prominent as in right-sided</a:t>
                      </a:r>
                      <a:r>
                        <a:rPr lang="en-US" sz="1700" baseline="0" dirty="0">
                          <a:solidFill>
                            <a:srgbClr val="002060"/>
                          </a:solidFill>
                          <a:latin typeface="+mn-lt"/>
                        </a:rPr>
                        <a:t> failure</a:t>
                      </a:r>
                      <a:endParaRPr lang="ar-SA" sz="1700" dirty="0">
                        <a:solidFill>
                          <a:srgbClr val="002060"/>
                        </a:solidFill>
                        <a:latin typeface="+mn-lt"/>
                      </a:endParaRPr>
                    </a:p>
                  </a:txBody>
                  <a:tcPr/>
                </a:tc>
                <a:tc>
                  <a:txBody>
                    <a:bodyPr/>
                    <a:lstStyle/>
                    <a:p>
                      <a:pPr algn="l" rtl="0"/>
                      <a:r>
                        <a:rPr lang="en-US" sz="1700" dirty="0">
                          <a:solidFill>
                            <a:srgbClr val="002060"/>
                          </a:solidFill>
                          <a:latin typeface="+mn-lt"/>
                        </a:rPr>
                        <a:t>GIT symptoms</a:t>
                      </a:r>
                      <a:endParaRPr lang="ar-SA" sz="1700" dirty="0">
                        <a:solidFill>
                          <a:srgbClr val="002060"/>
                        </a:solidFill>
                        <a:latin typeface="+mn-lt"/>
                      </a:endParaRPr>
                    </a:p>
                  </a:txBody>
                  <a:tcPr/>
                </a:tc>
                <a:extLst>
                  <a:ext uri="{0D108BD9-81ED-4DB2-BD59-A6C34878D82A}">
                    <a16:rowId xmlns:a16="http://schemas.microsoft.com/office/drawing/2014/main" val="10006"/>
                  </a:ext>
                </a:extLst>
              </a:tr>
            </a:tbl>
          </a:graphicData>
        </a:graphic>
      </p:graphicFrame>
      <p:sp>
        <p:nvSpPr>
          <p:cNvPr id="8" name="TextBox 7"/>
          <p:cNvSpPr txBox="1"/>
          <p:nvPr/>
        </p:nvSpPr>
        <p:spPr>
          <a:xfrm>
            <a:off x="972350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9" name="Rectangle 8"/>
          <p:cNvSpPr/>
          <p:nvPr/>
        </p:nvSpPr>
        <p:spPr>
          <a:xfrm>
            <a:off x="777845" y="5661248"/>
            <a:ext cx="11986704" cy="646331"/>
          </a:xfrm>
          <a:prstGeom prst="rect">
            <a:avLst/>
          </a:prstGeom>
        </p:spPr>
        <p:txBody>
          <a:bodyPr wrap="square">
            <a:spAutoFit/>
          </a:bodyPr>
          <a:lstStyle/>
          <a:p>
            <a:pPr>
              <a:defRPr/>
            </a:pPr>
            <a:r>
              <a:rPr lang="en-US" sz="1200" dirty="0">
                <a:cs typeface="Calibri" pitchFamily="34" charset="0"/>
              </a:rPr>
              <a:t>Additional signs LVF include:</a:t>
            </a:r>
          </a:p>
          <a:p>
            <a:pPr marL="184252" indent="-285750">
              <a:buFont typeface="Arial" charset="0"/>
              <a:buChar char="•"/>
              <a:defRPr/>
            </a:pPr>
            <a:r>
              <a:rPr lang="en-US" sz="1200" dirty="0">
                <a:cs typeface="Calibri" pitchFamily="34" charset="0"/>
              </a:rPr>
              <a:t>Lateral displacement of apex beat (occurs if the heart is enlarged. </a:t>
            </a:r>
          </a:p>
          <a:p>
            <a:pPr marL="184252" indent="-285750">
              <a:buFont typeface="Arial" charset="0"/>
              <a:buChar char="•"/>
              <a:defRPr/>
            </a:pPr>
            <a:r>
              <a:rPr lang="en-US" sz="1200" dirty="0">
                <a:cs typeface="Calibri" pitchFamily="34" charset="0"/>
              </a:rPr>
              <a:t>Gallop rhythm (additional heart sounds) may be heard as a marker of increased blood flow, or increased intra-cardiac pressure.</a:t>
            </a:r>
          </a:p>
        </p:txBody>
      </p:sp>
    </p:spTree>
    <p:extLst>
      <p:ext uri="{BB962C8B-B14F-4D97-AF65-F5344CB8AC3E}">
        <p14:creationId xmlns:p14="http://schemas.microsoft.com/office/powerpoint/2010/main" val="71677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34</a:t>
            </a:fld>
            <a:endParaRPr lang="en-US" dirty="0"/>
          </a:p>
        </p:txBody>
      </p:sp>
      <p:sp>
        <p:nvSpPr>
          <p:cNvPr id="4" name="Text Box 3"/>
          <p:cNvSpPr txBox="1">
            <a:spLocks noGrp="1" noChangeArrowheads="1"/>
          </p:cNvSpPr>
          <p:nvPr>
            <p:ph type="title"/>
          </p:nvPr>
        </p:nvSpPr>
        <p:spPr bwMode="auto">
          <a:xfrm>
            <a:off x="609460" y="547975"/>
            <a:ext cx="10969943" cy="59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eaLnBrk="1" hangingPunct="1"/>
            <a:r>
              <a:rPr lang="en-US" altLang="en-US" sz="3200" i="0" dirty="0">
                <a:latin typeface="Bookman Old Style" charset="0"/>
                <a:ea typeface="Bookman Old Style" charset="0"/>
                <a:cs typeface="Bookman Old Style" charset="0"/>
              </a:rPr>
              <a:t>Clinical Picture of Left and Right-Sided Heart Failure</a:t>
            </a:r>
          </a:p>
        </p:txBody>
      </p:sp>
      <p:grpSp>
        <p:nvGrpSpPr>
          <p:cNvPr id="20" name="Group 19"/>
          <p:cNvGrpSpPr/>
          <p:nvPr/>
        </p:nvGrpSpPr>
        <p:grpSpPr>
          <a:xfrm>
            <a:off x="862057" y="1399245"/>
            <a:ext cx="5078637" cy="4824536"/>
            <a:chOff x="609460" y="1810654"/>
            <a:chExt cx="5257800" cy="394335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60" y="1810654"/>
              <a:ext cx="5257800" cy="3943350"/>
            </a:xfrm>
            <a:prstGeom prst="rect">
              <a:avLst/>
            </a:prstGeom>
            <a:scene3d>
              <a:camera prst="orthographicFront"/>
              <a:lightRig rig="threePt" dir="t"/>
            </a:scene3d>
            <a:sp3d>
              <a:bevelT/>
              <a:bevelB/>
            </a:sp3d>
          </p:spPr>
        </p:pic>
        <p:sp>
          <p:nvSpPr>
            <p:cNvPr id="6" name="Rectangle 5"/>
            <p:cNvSpPr/>
            <p:nvPr/>
          </p:nvSpPr>
          <p:spPr bwMode="auto">
            <a:xfrm>
              <a:off x="990460" y="3782329"/>
              <a:ext cx="533400" cy="161925"/>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defPPr>
                <a:defRPr lang="en-US"/>
              </a:defPPr>
              <a:lvl1pPr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5pPr>
              <a:lvl6pPr marL="2286000" algn="l" defTabSz="914400" rtl="0" eaLnBrk="1" latinLnBrk="0" hangingPunct="1">
                <a:defRPr sz="3400" i="1" kern="1200">
                  <a:solidFill>
                    <a:schemeClr val="tx1"/>
                  </a:solidFill>
                  <a:latin typeface="Trebuchet MS" panose="020B0603020202020204" pitchFamily="34" charset="0"/>
                  <a:ea typeface="+mn-ea"/>
                  <a:cs typeface="+mn-cs"/>
                </a:defRPr>
              </a:lvl6pPr>
              <a:lvl7pPr marL="2743200" algn="l" defTabSz="914400" rtl="0" eaLnBrk="1" latinLnBrk="0" hangingPunct="1">
                <a:defRPr sz="3400" i="1" kern="1200">
                  <a:solidFill>
                    <a:schemeClr val="tx1"/>
                  </a:solidFill>
                  <a:latin typeface="Trebuchet MS" panose="020B0603020202020204" pitchFamily="34" charset="0"/>
                  <a:ea typeface="+mn-ea"/>
                  <a:cs typeface="+mn-cs"/>
                </a:defRPr>
              </a:lvl7pPr>
              <a:lvl8pPr marL="3200400" algn="l" defTabSz="914400" rtl="0" eaLnBrk="1" latinLnBrk="0" hangingPunct="1">
                <a:defRPr sz="3400" i="1" kern="1200">
                  <a:solidFill>
                    <a:schemeClr val="tx1"/>
                  </a:solidFill>
                  <a:latin typeface="Trebuchet MS" panose="020B0603020202020204" pitchFamily="34" charset="0"/>
                  <a:ea typeface="+mn-ea"/>
                  <a:cs typeface="+mn-cs"/>
                </a:defRPr>
              </a:lvl8pPr>
              <a:lvl9pPr marL="3657600" algn="l" defTabSz="914400" rtl="0" eaLnBrk="1" latinLnBrk="0" hangingPunct="1">
                <a:defRPr sz="3400" i="1" kern="1200">
                  <a:solidFill>
                    <a:schemeClr val="tx1"/>
                  </a:solidFill>
                  <a:latin typeface="Trebuchet MS" panose="020B0603020202020204" pitchFamily="34"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SA" sz="2400" b="0" i="1" u="none" strike="noStrike" cap="none" normalizeH="0" baseline="0">
                <a:ln>
                  <a:noFill/>
                </a:ln>
                <a:solidFill>
                  <a:schemeClr val="tx1"/>
                </a:solidFill>
                <a:effectLst/>
                <a:latin typeface="Trebuchet MS" pitchFamily="34" charset="0"/>
              </a:endParaRPr>
            </a:p>
          </p:txBody>
        </p:sp>
        <p:sp>
          <p:nvSpPr>
            <p:cNvPr id="7" name="Rectangle 6"/>
            <p:cNvSpPr/>
            <p:nvPr/>
          </p:nvSpPr>
          <p:spPr bwMode="auto">
            <a:xfrm flipV="1">
              <a:off x="990460" y="4477654"/>
              <a:ext cx="914400" cy="435233"/>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defPPr>
                <a:defRPr lang="en-US"/>
              </a:defPPr>
              <a:lvl1pPr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5pPr>
              <a:lvl6pPr marL="2286000" algn="l" defTabSz="914400" rtl="0" eaLnBrk="1" latinLnBrk="0" hangingPunct="1">
                <a:defRPr sz="3400" i="1" kern="1200">
                  <a:solidFill>
                    <a:schemeClr val="tx1"/>
                  </a:solidFill>
                  <a:latin typeface="Trebuchet MS" panose="020B0603020202020204" pitchFamily="34" charset="0"/>
                  <a:ea typeface="+mn-ea"/>
                  <a:cs typeface="+mn-cs"/>
                </a:defRPr>
              </a:lvl6pPr>
              <a:lvl7pPr marL="2743200" algn="l" defTabSz="914400" rtl="0" eaLnBrk="1" latinLnBrk="0" hangingPunct="1">
                <a:defRPr sz="3400" i="1" kern="1200">
                  <a:solidFill>
                    <a:schemeClr val="tx1"/>
                  </a:solidFill>
                  <a:latin typeface="Trebuchet MS" panose="020B0603020202020204" pitchFamily="34" charset="0"/>
                  <a:ea typeface="+mn-ea"/>
                  <a:cs typeface="+mn-cs"/>
                </a:defRPr>
              </a:lvl7pPr>
              <a:lvl8pPr marL="3200400" algn="l" defTabSz="914400" rtl="0" eaLnBrk="1" latinLnBrk="0" hangingPunct="1">
                <a:defRPr sz="3400" i="1" kern="1200">
                  <a:solidFill>
                    <a:schemeClr val="tx1"/>
                  </a:solidFill>
                  <a:latin typeface="Trebuchet MS" panose="020B0603020202020204" pitchFamily="34" charset="0"/>
                  <a:ea typeface="+mn-ea"/>
                  <a:cs typeface="+mn-cs"/>
                </a:defRPr>
              </a:lvl8pPr>
              <a:lvl9pPr marL="3657600" algn="l" defTabSz="914400" rtl="0" eaLnBrk="1" latinLnBrk="0" hangingPunct="1">
                <a:defRPr sz="3400" i="1" kern="1200">
                  <a:solidFill>
                    <a:schemeClr val="tx1"/>
                  </a:solidFill>
                  <a:latin typeface="Trebuchet MS" panose="020B0603020202020204" pitchFamily="34"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SA" sz="2400" b="0" i="1" u="none" strike="noStrike" cap="none" normalizeH="0" baseline="0">
                <a:ln>
                  <a:noFill/>
                </a:ln>
                <a:solidFill>
                  <a:schemeClr val="tx1"/>
                </a:solidFill>
                <a:effectLst/>
                <a:latin typeface="Trebuchet MS" pitchFamily="34" charset="0"/>
              </a:endParaRPr>
            </a:p>
          </p:txBody>
        </p:sp>
        <p:sp>
          <p:nvSpPr>
            <p:cNvPr id="8" name="Rectangle 7"/>
            <p:cNvSpPr/>
            <p:nvPr/>
          </p:nvSpPr>
          <p:spPr bwMode="auto">
            <a:xfrm flipV="1">
              <a:off x="4419460" y="4314270"/>
              <a:ext cx="914400" cy="435233"/>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defPPr>
                <a:defRPr lang="en-US"/>
              </a:defPPr>
              <a:lvl1pPr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5pPr>
              <a:lvl6pPr marL="2286000" algn="l" defTabSz="914400" rtl="0" eaLnBrk="1" latinLnBrk="0" hangingPunct="1">
                <a:defRPr sz="3400" i="1" kern="1200">
                  <a:solidFill>
                    <a:schemeClr val="tx1"/>
                  </a:solidFill>
                  <a:latin typeface="Trebuchet MS" panose="020B0603020202020204" pitchFamily="34" charset="0"/>
                  <a:ea typeface="+mn-ea"/>
                  <a:cs typeface="+mn-cs"/>
                </a:defRPr>
              </a:lvl6pPr>
              <a:lvl7pPr marL="2743200" algn="l" defTabSz="914400" rtl="0" eaLnBrk="1" latinLnBrk="0" hangingPunct="1">
                <a:defRPr sz="3400" i="1" kern="1200">
                  <a:solidFill>
                    <a:schemeClr val="tx1"/>
                  </a:solidFill>
                  <a:latin typeface="Trebuchet MS" panose="020B0603020202020204" pitchFamily="34" charset="0"/>
                  <a:ea typeface="+mn-ea"/>
                  <a:cs typeface="+mn-cs"/>
                </a:defRPr>
              </a:lvl7pPr>
              <a:lvl8pPr marL="3200400" algn="l" defTabSz="914400" rtl="0" eaLnBrk="1" latinLnBrk="0" hangingPunct="1">
                <a:defRPr sz="3400" i="1" kern="1200">
                  <a:solidFill>
                    <a:schemeClr val="tx1"/>
                  </a:solidFill>
                  <a:latin typeface="Trebuchet MS" panose="020B0603020202020204" pitchFamily="34" charset="0"/>
                  <a:ea typeface="+mn-ea"/>
                  <a:cs typeface="+mn-cs"/>
                </a:defRPr>
              </a:lvl8pPr>
              <a:lvl9pPr marL="3657600" algn="l" defTabSz="914400" rtl="0" eaLnBrk="1" latinLnBrk="0" hangingPunct="1">
                <a:defRPr sz="3400" i="1" kern="1200">
                  <a:solidFill>
                    <a:schemeClr val="tx1"/>
                  </a:solidFill>
                  <a:latin typeface="Trebuchet MS" panose="020B0603020202020204" pitchFamily="34"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SA" sz="2400" b="0" i="1" u="none" strike="noStrike" cap="none" normalizeH="0" baseline="0">
                <a:ln>
                  <a:noFill/>
                </a:ln>
                <a:solidFill>
                  <a:schemeClr val="tx1"/>
                </a:solidFill>
                <a:effectLst/>
                <a:latin typeface="Trebuchet MS" pitchFamily="34" charset="0"/>
              </a:endParaRPr>
            </a:p>
          </p:txBody>
        </p:sp>
        <p:sp>
          <p:nvSpPr>
            <p:cNvPr id="9" name="Rectangle 8"/>
            <p:cNvSpPr/>
            <p:nvPr/>
          </p:nvSpPr>
          <p:spPr bwMode="auto">
            <a:xfrm flipV="1">
              <a:off x="4343260" y="3347096"/>
              <a:ext cx="914400" cy="435233"/>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defPPr>
                <a:defRPr lang="en-US"/>
              </a:defPPr>
              <a:lvl1pPr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5pPr>
              <a:lvl6pPr marL="2286000" algn="l" defTabSz="914400" rtl="0" eaLnBrk="1" latinLnBrk="0" hangingPunct="1">
                <a:defRPr sz="3400" i="1" kern="1200">
                  <a:solidFill>
                    <a:schemeClr val="tx1"/>
                  </a:solidFill>
                  <a:latin typeface="Trebuchet MS" panose="020B0603020202020204" pitchFamily="34" charset="0"/>
                  <a:ea typeface="+mn-ea"/>
                  <a:cs typeface="+mn-cs"/>
                </a:defRPr>
              </a:lvl6pPr>
              <a:lvl7pPr marL="2743200" algn="l" defTabSz="914400" rtl="0" eaLnBrk="1" latinLnBrk="0" hangingPunct="1">
                <a:defRPr sz="3400" i="1" kern="1200">
                  <a:solidFill>
                    <a:schemeClr val="tx1"/>
                  </a:solidFill>
                  <a:latin typeface="Trebuchet MS" panose="020B0603020202020204" pitchFamily="34" charset="0"/>
                  <a:ea typeface="+mn-ea"/>
                  <a:cs typeface="+mn-cs"/>
                </a:defRPr>
              </a:lvl7pPr>
              <a:lvl8pPr marL="3200400" algn="l" defTabSz="914400" rtl="0" eaLnBrk="1" latinLnBrk="0" hangingPunct="1">
                <a:defRPr sz="3400" i="1" kern="1200">
                  <a:solidFill>
                    <a:schemeClr val="tx1"/>
                  </a:solidFill>
                  <a:latin typeface="Trebuchet MS" panose="020B0603020202020204" pitchFamily="34" charset="0"/>
                  <a:ea typeface="+mn-ea"/>
                  <a:cs typeface="+mn-cs"/>
                </a:defRPr>
              </a:lvl8pPr>
              <a:lvl9pPr marL="3657600" algn="l" defTabSz="914400" rtl="0" eaLnBrk="1" latinLnBrk="0" hangingPunct="1">
                <a:defRPr sz="3400" i="1" kern="1200">
                  <a:solidFill>
                    <a:schemeClr val="tx1"/>
                  </a:solidFill>
                  <a:latin typeface="Trebuchet MS" panose="020B0603020202020204" pitchFamily="34"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SA" sz="2400" b="0" i="1" u="none" strike="noStrike" cap="none" normalizeH="0" baseline="0">
                <a:ln>
                  <a:noFill/>
                </a:ln>
                <a:solidFill>
                  <a:schemeClr val="tx1"/>
                </a:solidFill>
                <a:effectLst/>
                <a:latin typeface="Trebuchet MS" pitchFamily="34" charset="0"/>
              </a:endParaRPr>
            </a:p>
          </p:txBody>
        </p:sp>
        <p:sp>
          <p:nvSpPr>
            <p:cNvPr id="10" name="Rectangle 9"/>
            <p:cNvSpPr/>
            <p:nvPr/>
          </p:nvSpPr>
          <p:spPr bwMode="auto">
            <a:xfrm flipV="1">
              <a:off x="1258474" y="2267852"/>
              <a:ext cx="1713186" cy="435233"/>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defPPr>
                <a:defRPr lang="en-US"/>
              </a:defPPr>
              <a:lvl1pPr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5pPr>
              <a:lvl6pPr marL="2286000" algn="l" defTabSz="914400" rtl="0" eaLnBrk="1" latinLnBrk="0" hangingPunct="1">
                <a:defRPr sz="3400" i="1" kern="1200">
                  <a:solidFill>
                    <a:schemeClr val="tx1"/>
                  </a:solidFill>
                  <a:latin typeface="Trebuchet MS" panose="020B0603020202020204" pitchFamily="34" charset="0"/>
                  <a:ea typeface="+mn-ea"/>
                  <a:cs typeface="+mn-cs"/>
                </a:defRPr>
              </a:lvl6pPr>
              <a:lvl7pPr marL="2743200" algn="l" defTabSz="914400" rtl="0" eaLnBrk="1" latinLnBrk="0" hangingPunct="1">
                <a:defRPr sz="3400" i="1" kern="1200">
                  <a:solidFill>
                    <a:schemeClr val="tx1"/>
                  </a:solidFill>
                  <a:latin typeface="Trebuchet MS" panose="020B0603020202020204" pitchFamily="34" charset="0"/>
                  <a:ea typeface="+mn-ea"/>
                  <a:cs typeface="+mn-cs"/>
                </a:defRPr>
              </a:lvl7pPr>
              <a:lvl8pPr marL="3200400" algn="l" defTabSz="914400" rtl="0" eaLnBrk="1" latinLnBrk="0" hangingPunct="1">
                <a:defRPr sz="3400" i="1" kern="1200">
                  <a:solidFill>
                    <a:schemeClr val="tx1"/>
                  </a:solidFill>
                  <a:latin typeface="Trebuchet MS" panose="020B0603020202020204" pitchFamily="34" charset="0"/>
                  <a:ea typeface="+mn-ea"/>
                  <a:cs typeface="+mn-cs"/>
                </a:defRPr>
              </a:lvl8pPr>
              <a:lvl9pPr marL="3657600" algn="l" defTabSz="914400" rtl="0" eaLnBrk="1" latinLnBrk="0" hangingPunct="1">
                <a:defRPr sz="3400" i="1" kern="1200">
                  <a:solidFill>
                    <a:schemeClr val="tx1"/>
                  </a:solidFill>
                  <a:latin typeface="Trebuchet MS" panose="020B0603020202020204" pitchFamily="34"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SA" sz="2400" b="0" i="1" u="none" strike="noStrike" cap="none" normalizeH="0" baseline="0">
                <a:ln>
                  <a:noFill/>
                </a:ln>
                <a:solidFill>
                  <a:schemeClr val="tx1"/>
                </a:solidFill>
                <a:effectLst/>
                <a:latin typeface="Trebuchet MS" pitchFamily="34" charset="0"/>
              </a:endParaRPr>
            </a:p>
          </p:txBody>
        </p:sp>
        <p:sp>
          <p:nvSpPr>
            <p:cNvPr id="11" name="Rectangle 10"/>
            <p:cNvSpPr/>
            <p:nvPr/>
          </p:nvSpPr>
          <p:spPr bwMode="auto">
            <a:xfrm flipV="1">
              <a:off x="990460" y="4959237"/>
              <a:ext cx="914400" cy="435233"/>
            </a:xfrm>
            <a:prstGeom prst="rect">
              <a:avLst/>
            </a:prstGeom>
            <a:noFill/>
            <a:ln w="127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defPPr>
                <a:defRPr lang="en-US"/>
              </a:defPPr>
              <a:lvl1pPr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5pPr>
              <a:lvl6pPr marL="2286000" algn="l" defTabSz="914400" rtl="0" eaLnBrk="1" latinLnBrk="0" hangingPunct="1">
                <a:defRPr sz="3400" i="1" kern="1200">
                  <a:solidFill>
                    <a:schemeClr val="tx1"/>
                  </a:solidFill>
                  <a:latin typeface="Trebuchet MS" panose="020B0603020202020204" pitchFamily="34" charset="0"/>
                  <a:ea typeface="+mn-ea"/>
                  <a:cs typeface="+mn-cs"/>
                </a:defRPr>
              </a:lvl6pPr>
              <a:lvl7pPr marL="2743200" algn="l" defTabSz="914400" rtl="0" eaLnBrk="1" latinLnBrk="0" hangingPunct="1">
                <a:defRPr sz="3400" i="1" kern="1200">
                  <a:solidFill>
                    <a:schemeClr val="tx1"/>
                  </a:solidFill>
                  <a:latin typeface="Trebuchet MS" panose="020B0603020202020204" pitchFamily="34" charset="0"/>
                  <a:ea typeface="+mn-ea"/>
                  <a:cs typeface="+mn-cs"/>
                </a:defRPr>
              </a:lvl7pPr>
              <a:lvl8pPr marL="3200400" algn="l" defTabSz="914400" rtl="0" eaLnBrk="1" latinLnBrk="0" hangingPunct="1">
                <a:defRPr sz="3400" i="1" kern="1200">
                  <a:solidFill>
                    <a:schemeClr val="tx1"/>
                  </a:solidFill>
                  <a:latin typeface="Trebuchet MS" panose="020B0603020202020204" pitchFamily="34" charset="0"/>
                  <a:ea typeface="+mn-ea"/>
                  <a:cs typeface="+mn-cs"/>
                </a:defRPr>
              </a:lvl8pPr>
              <a:lvl9pPr marL="3657600" algn="l" defTabSz="914400" rtl="0" eaLnBrk="1" latinLnBrk="0" hangingPunct="1">
                <a:defRPr sz="3400" i="1" kern="1200">
                  <a:solidFill>
                    <a:schemeClr val="tx1"/>
                  </a:solidFill>
                  <a:latin typeface="Trebuchet MS" panose="020B0603020202020204" pitchFamily="34"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SA" sz="2400" b="0" i="1" u="none" strike="noStrike" cap="none" normalizeH="0" baseline="0">
                <a:ln>
                  <a:noFill/>
                </a:ln>
                <a:solidFill>
                  <a:schemeClr val="tx1"/>
                </a:solidFill>
                <a:effectLst/>
                <a:latin typeface="Trebuchet MS" pitchFamily="34" charset="0"/>
              </a:endParaRPr>
            </a:p>
          </p:txBody>
        </p:sp>
        <p:sp>
          <p:nvSpPr>
            <p:cNvPr id="12" name="Rectangle 11"/>
            <p:cNvSpPr/>
            <p:nvPr/>
          </p:nvSpPr>
          <p:spPr bwMode="auto">
            <a:xfrm flipV="1">
              <a:off x="4114660" y="5111637"/>
              <a:ext cx="914400" cy="435233"/>
            </a:xfrm>
            <a:prstGeom prst="rect">
              <a:avLst/>
            </a:prstGeom>
            <a:noFill/>
            <a:ln w="127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defPPr>
                <a:defRPr lang="en-US"/>
              </a:defPPr>
              <a:lvl1pPr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5pPr>
              <a:lvl6pPr marL="2286000" algn="l" defTabSz="914400" rtl="0" eaLnBrk="1" latinLnBrk="0" hangingPunct="1">
                <a:defRPr sz="3400" i="1" kern="1200">
                  <a:solidFill>
                    <a:schemeClr val="tx1"/>
                  </a:solidFill>
                  <a:latin typeface="Trebuchet MS" panose="020B0603020202020204" pitchFamily="34" charset="0"/>
                  <a:ea typeface="+mn-ea"/>
                  <a:cs typeface="+mn-cs"/>
                </a:defRPr>
              </a:lvl6pPr>
              <a:lvl7pPr marL="2743200" algn="l" defTabSz="914400" rtl="0" eaLnBrk="1" latinLnBrk="0" hangingPunct="1">
                <a:defRPr sz="3400" i="1" kern="1200">
                  <a:solidFill>
                    <a:schemeClr val="tx1"/>
                  </a:solidFill>
                  <a:latin typeface="Trebuchet MS" panose="020B0603020202020204" pitchFamily="34" charset="0"/>
                  <a:ea typeface="+mn-ea"/>
                  <a:cs typeface="+mn-cs"/>
                </a:defRPr>
              </a:lvl7pPr>
              <a:lvl8pPr marL="3200400" algn="l" defTabSz="914400" rtl="0" eaLnBrk="1" latinLnBrk="0" hangingPunct="1">
                <a:defRPr sz="3400" i="1" kern="1200">
                  <a:solidFill>
                    <a:schemeClr val="tx1"/>
                  </a:solidFill>
                  <a:latin typeface="Trebuchet MS" panose="020B0603020202020204" pitchFamily="34" charset="0"/>
                  <a:ea typeface="+mn-ea"/>
                  <a:cs typeface="+mn-cs"/>
                </a:defRPr>
              </a:lvl8pPr>
              <a:lvl9pPr marL="3657600" algn="l" defTabSz="914400" rtl="0" eaLnBrk="1" latinLnBrk="0" hangingPunct="1">
                <a:defRPr sz="3400" i="1" kern="1200">
                  <a:solidFill>
                    <a:schemeClr val="tx1"/>
                  </a:solidFill>
                  <a:latin typeface="Trebuchet MS" panose="020B0603020202020204" pitchFamily="34"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SA" sz="2400" b="0" i="1" u="none" strike="noStrike" cap="none" normalizeH="0" baseline="0">
                <a:ln>
                  <a:noFill/>
                </a:ln>
                <a:solidFill>
                  <a:schemeClr val="tx1"/>
                </a:solidFill>
                <a:effectLst/>
                <a:latin typeface="Trebuchet MS" pitchFamily="34" charset="0"/>
              </a:endParaRPr>
            </a:p>
          </p:txBody>
        </p:sp>
      </p:grpSp>
      <p:grpSp>
        <p:nvGrpSpPr>
          <p:cNvPr id="19" name="Group 18"/>
          <p:cNvGrpSpPr/>
          <p:nvPr/>
        </p:nvGrpSpPr>
        <p:grpSpPr>
          <a:xfrm>
            <a:off x="6192194" y="1399245"/>
            <a:ext cx="5090860" cy="4824536"/>
            <a:chOff x="5199638" y="495549"/>
            <a:chExt cx="7013203" cy="5703094"/>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7675"/>
            <a:stretch/>
          </p:blipFill>
          <p:spPr>
            <a:xfrm>
              <a:off x="5199638" y="495549"/>
              <a:ext cx="7013203" cy="5703094"/>
            </a:xfrm>
            <a:prstGeom prst="rect">
              <a:avLst/>
            </a:prstGeom>
            <a:scene3d>
              <a:camera prst="orthographicFront"/>
              <a:lightRig rig="threePt" dir="t"/>
            </a:scene3d>
            <a:sp3d>
              <a:bevelT/>
              <a:bevelB/>
            </a:sp3d>
          </p:spPr>
        </p:pic>
        <p:sp>
          <p:nvSpPr>
            <p:cNvPr id="14" name="Rectangle 13"/>
            <p:cNvSpPr/>
            <p:nvPr/>
          </p:nvSpPr>
          <p:spPr bwMode="auto">
            <a:xfrm flipV="1">
              <a:off x="9112453" y="4903242"/>
              <a:ext cx="1828800" cy="533400"/>
            </a:xfrm>
            <a:prstGeom prst="rect">
              <a:avLst/>
            </a:prstGeom>
            <a:noFill/>
            <a:ln w="127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defPPr>
                <a:defRPr lang="en-US"/>
              </a:defPPr>
              <a:lvl1pPr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5pPr>
              <a:lvl6pPr marL="2286000" algn="l" defTabSz="914400" rtl="0" eaLnBrk="1" latinLnBrk="0" hangingPunct="1">
                <a:defRPr sz="3400" i="1" kern="1200">
                  <a:solidFill>
                    <a:schemeClr val="tx1"/>
                  </a:solidFill>
                  <a:latin typeface="Trebuchet MS" panose="020B0603020202020204" pitchFamily="34" charset="0"/>
                  <a:ea typeface="+mn-ea"/>
                  <a:cs typeface="+mn-cs"/>
                </a:defRPr>
              </a:lvl6pPr>
              <a:lvl7pPr marL="2743200" algn="l" defTabSz="914400" rtl="0" eaLnBrk="1" latinLnBrk="0" hangingPunct="1">
                <a:defRPr sz="3400" i="1" kern="1200">
                  <a:solidFill>
                    <a:schemeClr val="tx1"/>
                  </a:solidFill>
                  <a:latin typeface="Trebuchet MS" panose="020B0603020202020204" pitchFamily="34" charset="0"/>
                  <a:ea typeface="+mn-ea"/>
                  <a:cs typeface="+mn-cs"/>
                </a:defRPr>
              </a:lvl7pPr>
              <a:lvl8pPr marL="3200400" algn="l" defTabSz="914400" rtl="0" eaLnBrk="1" latinLnBrk="0" hangingPunct="1">
                <a:defRPr sz="3400" i="1" kern="1200">
                  <a:solidFill>
                    <a:schemeClr val="tx1"/>
                  </a:solidFill>
                  <a:latin typeface="Trebuchet MS" panose="020B0603020202020204" pitchFamily="34" charset="0"/>
                  <a:ea typeface="+mn-ea"/>
                  <a:cs typeface="+mn-cs"/>
                </a:defRPr>
              </a:lvl8pPr>
              <a:lvl9pPr marL="3657600" algn="l" defTabSz="914400" rtl="0" eaLnBrk="1" latinLnBrk="0" hangingPunct="1">
                <a:defRPr sz="3400" i="1" kern="1200">
                  <a:solidFill>
                    <a:schemeClr val="tx1"/>
                  </a:solidFill>
                  <a:latin typeface="Trebuchet MS" panose="020B0603020202020204" pitchFamily="34"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SA" sz="2400" b="0" i="1" u="none" strike="noStrike" cap="none" normalizeH="0" baseline="0">
                <a:ln>
                  <a:noFill/>
                </a:ln>
                <a:solidFill>
                  <a:schemeClr val="tx1"/>
                </a:solidFill>
                <a:effectLst/>
                <a:latin typeface="Trebuchet MS" pitchFamily="34" charset="0"/>
              </a:endParaRPr>
            </a:p>
          </p:txBody>
        </p:sp>
        <p:sp>
          <p:nvSpPr>
            <p:cNvPr id="15" name="Rectangle 14"/>
            <p:cNvSpPr/>
            <p:nvPr/>
          </p:nvSpPr>
          <p:spPr bwMode="auto">
            <a:xfrm flipV="1">
              <a:off x="9607753" y="4274592"/>
              <a:ext cx="1828800" cy="533400"/>
            </a:xfrm>
            <a:prstGeom prst="rect">
              <a:avLst/>
            </a:prstGeom>
            <a:noFill/>
            <a:ln w="127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defPPr>
                <a:defRPr lang="en-US"/>
              </a:defPPr>
              <a:lvl1pPr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5pPr>
              <a:lvl6pPr marL="2286000" algn="l" defTabSz="914400" rtl="0" eaLnBrk="1" latinLnBrk="0" hangingPunct="1">
                <a:defRPr sz="3400" i="1" kern="1200">
                  <a:solidFill>
                    <a:schemeClr val="tx1"/>
                  </a:solidFill>
                  <a:latin typeface="Trebuchet MS" panose="020B0603020202020204" pitchFamily="34" charset="0"/>
                  <a:ea typeface="+mn-ea"/>
                  <a:cs typeface="+mn-cs"/>
                </a:defRPr>
              </a:lvl6pPr>
              <a:lvl7pPr marL="2743200" algn="l" defTabSz="914400" rtl="0" eaLnBrk="1" latinLnBrk="0" hangingPunct="1">
                <a:defRPr sz="3400" i="1" kern="1200">
                  <a:solidFill>
                    <a:schemeClr val="tx1"/>
                  </a:solidFill>
                  <a:latin typeface="Trebuchet MS" panose="020B0603020202020204" pitchFamily="34" charset="0"/>
                  <a:ea typeface="+mn-ea"/>
                  <a:cs typeface="+mn-cs"/>
                </a:defRPr>
              </a:lvl7pPr>
              <a:lvl8pPr marL="3200400" algn="l" defTabSz="914400" rtl="0" eaLnBrk="1" latinLnBrk="0" hangingPunct="1">
                <a:defRPr sz="3400" i="1" kern="1200">
                  <a:solidFill>
                    <a:schemeClr val="tx1"/>
                  </a:solidFill>
                  <a:latin typeface="Trebuchet MS" panose="020B0603020202020204" pitchFamily="34" charset="0"/>
                  <a:ea typeface="+mn-ea"/>
                  <a:cs typeface="+mn-cs"/>
                </a:defRPr>
              </a:lvl8pPr>
              <a:lvl9pPr marL="3657600" algn="l" defTabSz="914400" rtl="0" eaLnBrk="1" latinLnBrk="0" hangingPunct="1">
                <a:defRPr sz="3400" i="1" kern="1200">
                  <a:solidFill>
                    <a:schemeClr val="tx1"/>
                  </a:solidFill>
                  <a:latin typeface="Trebuchet MS" panose="020B0603020202020204" pitchFamily="34"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SA" sz="2400" b="0" i="1" u="none" strike="noStrike" cap="none" normalizeH="0" baseline="0">
                <a:ln>
                  <a:noFill/>
                </a:ln>
                <a:solidFill>
                  <a:schemeClr val="tx1"/>
                </a:solidFill>
                <a:effectLst/>
                <a:latin typeface="Trebuchet MS" pitchFamily="34" charset="0"/>
              </a:endParaRPr>
            </a:p>
          </p:txBody>
        </p:sp>
        <p:sp>
          <p:nvSpPr>
            <p:cNvPr id="16" name="Rectangle 15"/>
            <p:cNvSpPr/>
            <p:nvPr/>
          </p:nvSpPr>
          <p:spPr bwMode="auto">
            <a:xfrm flipV="1">
              <a:off x="5988253" y="3068490"/>
              <a:ext cx="1828800" cy="533400"/>
            </a:xfrm>
            <a:prstGeom prst="rect">
              <a:avLst/>
            </a:prstGeom>
            <a:noFill/>
            <a:ln w="127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defPPr>
                <a:defRPr lang="en-US"/>
              </a:defPPr>
              <a:lvl1pPr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5pPr>
              <a:lvl6pPr marL="2286000" algn="l" defTabSz="914400" rtl="0" eaLnBrk="1" latinLnBrk="0" hangingPunct="1">
                <a:defRPr sz="3400" i="1" kern="1200">
                  <a:solidFill>
                    <a:schemeClr val="tx1"/>
                  </a:solidFill>
                  <a:latin typeface="Trebuchet MS" panose="020B0603020202020204" pitchFamily="34" charset="0"/>
                  <a:ea typeface="+mn-ea"/>
                  <a:cs typeface="+mn-cs"/>
                </a:defRPr>
              </a:lvl6pPr>
              <a:lvl7pPr marL="2743200" algn="l" defTabSz="914400" rtl="0" eaLnBrk="1" latinLnBrk="0" hangingPunct="1">
                <a:defRPr sz="3400" i="1" kern="1200">
                  <a:solidFill>
                    <a:schemeClr val="tx1"/>
                  </a:solidFill>
                  <a:latin typeface="Trebuchet MS" panose="020B0603020202020204" pitchFamily="34" charset="0"/>
                  <a:ea typeface="+mn-ea"/>
                  <a:cs typeface="+mn-cs"/>
                </a:defRPr>
              </a:lvl7pPr>
              <a:lvl8pPr marL="3200400" algn="l" defTabSz="914400" rtl="0" eaLnBrk="1" latinLnBrk="0" hangingPunct="1">
                <a:defRPr sz="3400" i="1" kern="1200">
                  <a:solidFill>
                    <a:schemeClr val="tx1"/>
                  </a:solidFill>
                  <a:latin typeface="Trebuchet MS" panose="020B0603020202020204" pitchFamily="34" charset="0"/>
                  <a:ea typeface="+mn-ea"/>
                  <a:cs typeface="+mn-cs"/>
                </a:defRPr>
              </a:lvl8pPr>
              <a:lvl9pPr marL="3657600" algn="l" defTabSz="914400" rtl="0" eaLnBrk="1" latinLnBrk="0" hangingPunct="1">
                <a:defRPr sz="3400" i="1" kern="1200">
                  <a:solidFill>
                    <a:schemeClr val="tx1"/>
                  </a:solidFill>
                  <a:latin typeface="Trebuchet MS" panose="020B0603020202020204" pitchFamily="34"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SA" sz="2400" b="0" i="1" u="none" strike="noStrike" cap="none" normalizeH="0" baseline="0">
                <a:ln>
                  <a:noFill/>
                </a:ln>
                <a:solidFill>
                  <a:schemeClr val="tx1"/>
                </a:solidFill>
                <a:effectLst/>
                <a:latin typeface="Trebuchet MS" pitchFamily="34" charset="0"/>
              </a:endParaRPr>
            </a:p>
          </p:txBody>
        </p:sp>
        <p:sp>
          <p:nvSpPr>
            <p:cNvPr id="17" name="Rectangle 16"/>
            <p:cNvSpPr/>
            <p:nvPr/>
          </p:nvSpPr>
          <p:spPr bwMode="auto">
            <a:xfrm flipV="1">
              <a:off x="5988253" y="3684043"/>
              <a:ext cx="1828800" cy="533400"/>
            </a:xfrm>
            <a:prstGeom prst="rect">
              <a:avLst/>
            </a:prstGeom>
            <a:noFill/>
            <a:ln w="127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defPPr>
                <a:defRPr lang="en-US"/>
              </a:defPPr>
              <a:lvl1pPr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5pPr>
              <a:lvl6pPr marL="2286000" algn="l" defTabSz="914400" rtl="0" eaLnBrk="1" latinLnBrk="0" hangingPunct="1">
                <a:defRPr sz="3400" i="1" kern="1200">
                  <a:solidFill>
                    <a:schemeClr val="tx1"/>
                  </a:solidFill>
                  <a:latin typeface="Trebuchet MS" panose="020B0603020202020204" pitchFamily="34" charset="0"/>
                  <a:ea typeface="+mn-ea"/>
                  <a:cs typeface="+mn-cs"/>
                </a:defRPr>
              </a:lvl6pPr>
              <a:lvl7pPr marL="2743200" algn="l" defTabSz="914400" rtl="0" eaLnBrk="1" latinLnBrk="0" hangingPunct="1">
                <a:defRPr sz="3400" i="1" kern="1200">
                  <a:solidFill>
                    <a:schemeClr val="tx1"/>
                  </a:solidFill>
                  <a:latin typeface="Trebuchet MS" panose="020B0603020202020204" pitchFamily="34" charset="0"/>
                  <a:ea typeface="+mn-ea"/>
                  <a:cs typeface="+mn-cs"/>
                </a:defRPr>
              </a:lvl7pPr>
              <a:lvl8pPr marL="3200400" algn="l" defTabSz="914400" rtl="0" eaLnBrk="1" latinLnBrk="0" hangingPunct="1">
                <a:defRPr sz="3400" i="1" kern="1200">
                  <a:solidFill>
                    <a:schemeClr val="tx1"/>
                  </a:solidFill>
                  <a:latin typeface="Trebuchet MS" panose="020B0603020202020204" pitchFamily="34" charset="0"/>
                  <a:ea typeface="+mn-ea"/>
                  <a:cs typeface="+mn-cs"/>
                </a:defRPr>
              </a:lvl8pPr>
              <a:lvl9pPr marL="3657600" algn="l" defTabSz="914400" rtl="0" eaLnBrk="1" latinLnBrk="0" hangingPunct="1">
                <a:defRPr sz="3400" i="1" kern="1200">
                  <a:solidFill>
                    <a:schemeClr val="tx1"/>
                  </a:solidFill>
                  <a:latin typeface="Trebuchet MS" panose="020B0603020202020204" pitchFamily="34"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SA" sz="2400" b="0" i="1" u="none" strike="noStrike" cap="none" normalizeH="0" baseline="0">
                <a:ln>
                  <a:noFill/>
                </a:ln>
                <a:solidFill>
                  <a:schemeClr val="tx1"/>
                </a:solidFill>
                <a:effectLst/>
                <a:latin typeface="Trebuchet MS" pitchFamily="34" charset="0"/>
              </a:endParaRPr>
            </a:p>
          </p:txBody>
        </p:sp>
        <p:sp>
          <p:nvSpPr>
            <p:cNvPr id="18" name="Rectangle 17"/>
            <p:cNvSpPr/>
            <p:nvPr/>
          </p:nvSpPr>
          <p:spPr bwMode="auto">
            <a:xfrm flipV="1">
              <a:off x="9722053" y="2535090"/>
              <a:ext cx="1828800" cy="800100"/>
            </a:xfrm>
            <a:prstGeom prst="rect">
              <a:avLst/>
            </a:prstGeom>
            <a:noFill/>
            <a:ln w="127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defPPr>
                <a:defRPr lang="en-US"/>
              </a:defPPr>
              <a:lvl1pPr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5pPr>
              <a:lvl6pPr marL="2286000" algn="l" defTabSz="914400" rtl="0" eaLnBrk="1" latinLnBrk="0" hangingPunct="1">
                <a:defRPr sz="3400" i="1" kern="1200">
                  <a:solidFill>
                    <a:schemeClr val="tx1"/>
                  </a:solidFill>
                  <a:latin typeface="Trebuchet MS" panose="020B0603020202020204" pitchFamily="34" charset="0"/>
                  <a:ea typeface="+mn-ea"/>
                  <a:cs typeface="+mn-cs"/>
                </a:defRPr>
              </a:lvl6pPr>
              <a:lvl7pPr marL="2743200" algn="l" defTabSz="914400" rtl="0" eaLnBrk="1" latinLnBrk="0" hangingPunct="1">
                <a:defRPr sz="3400" i="1" kern="1200">
                  <a:solidFill>
                    <a:schemeClr val="tx1"/>
                  </a:solidFill>
                  <a:latin typeface="Trebuchet MS" panose="020B0603020202020204" pitchFamily="34" charset="0"/>
                  <a:ea typeface="+mn-ea"/>
                  <a:cs typeface="+mn-cs"/>
                </a:defRPr>
              </a:lvl7pPr>
              <a:lvl8pPr marL="3200400" algn="l" defTabSz="914400" rtl="0" eaLnBrk="1" latinLnBrk="0" hangingPunct="1">
                <a:defRPr sz="3400" i="1" kern="1200">
                  <a:solidFill>
                    <a:schemeClr val="tx1"/>
                  </a:solidFill>
                  <a:latin typeface="Trebuchet MS" panose="020B0603020202020204" pitchFamily="34" charset="0"/>
                  <a:ea typeface="+mn-ea"/>
                  <a:cs typeface="+mn-cs"/>
                </a:defRPr>
              </a:lvl8pPr>
              <a:lvl9pPr marL="3657600" algn="l" defTabSz="914400" rtl="0" eaLnBrk="1" latinLnBrk="0" hangingPunct="1">
                <a:defRPr sz="3400" i="1" kern="1200">
                  <a:solidFill>
                    <a:schemeClr val="tx1"/>
                  </a:solidFill>
                  <a:latin typeface="Trebuchet MS" panose="020B0603020202020204" pitchFamily="34"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SA" sz="2400" b="0" i="1" u="none" strike="noStrike" cap="none" normalizeH="0" baseline="0">
                <a:ln>
                  <a:noFill/>
                </a:ln>
                <a:solidFill>
                  <a:schemeClr val="tx1"/>
                </a:solidFill>
                <a:effectLst/>
                <a:latin typeface="Trebuchet MS" pitchFamily="34" charset="0"/>
              </a:endParaRPr>
            </a:p>
          </p:txBody>
        </p:sp>
      </p:grpSp>
    </p:spTree>
    <p:extLst>
      <p:ext uri="{BB962C8B-B14F-4D97-AF65-F5344CB8AC3E}">
        <p14:creationId xmlns:p14="http://schemas.microsoft.com/office/powerpoint/2010/main" val="948882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12"/>
          </p:nvPr>
        </p:nvSpPr>
        <p:spPr/>
        <p:txBody>
          <a:bodyPr/>
          <a:lstStyle/>
          <a:p>
            <a:fld id="{4929A69E-7D8F-4515-9605-0315ABD4F316}" type="slidenum">
              <a:rPr lang="en-US" smtClean="0"/>
              <a:t>35</a:t>
            </a:fld>
            <a:endParaRPr lang="en-US" dirty="0"/>
          </a:p>
        </p:txBody>
      </p:sp>
      <p:pic>
        <p:nvPicPr>
          <p:cNvPr id="4" name="Picture 2050" descr="cor pulmon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804" y="3280816"/>
            <a:ext cx="5755376" cy="259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ستطيل 4"/>
          <p:cNvSpPr/>
          <p:nvPr/>
        </p:nvSpPr>
        <p:spPr>
          <a:xfrm>
            <a:off x="3816762" y="1124744"/>
            <a:ext cx="7606242" cy="1485448"/>
          </a:xfrm>
          <a:prstGeom prst="rect">
            <a:avLst/>
          </a:prstGeom>
          <a:noFill/>
          <a:ln>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 name="خماسي 5"/>
          <p:cNvSpPr/>
          <p:nvPr/>
        </p:nvSpPr>
        <p:spPr>
          <a:xfrm>
            <a:off x="621804" y="1124744"/>
            <a:ext cx="3168352" cy="1485448"/>
          </a:xfrm>
          <a:prstGeom prst="homePlate">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Can You Have RVF without LVF?</a:t>
            </a:r>
          </a:p>
          <a:p>
            <a:pPr algn="ctr"/>
            <a:r>
              <a:rPr lang="en-US" b="1" dirty="0"/>
              <a:t>This is called</a:t>
            </a:r>
            <a:endParaRPr lang="en-US" b="1" dirty="0">
              <a:solidFill>
                <a:srgbClr val="FF0000"/>
              </a:solidFill>
            </a:endParaRPr>
          </a:p>
          <a:p>
            <a:pPr algn="ctr"/>
            <a:r>
              <a:rPr lang="en-US" b="1" dirty="0">
                <a:solidFill>
                  <a:srgbClr val="FF0000"/>
                </a:solidFill>
              </a:rPr>
              <a:t>COR PULMONALE</a:t>
            </a:r>
          </a:p>
        </p:txBody>
      </p:sp>
      <p:sp>
        <p:nvSpPr>
          <p:cNvPr id="7" name="مربع نص 6"/>
          <p:cNvSpPr txBox="1"/>
          <p:nvPr/>
        </p:nvSpPr>
        <p:spPr>
          <a:xfrm>
            <a:off x="3862164" y="1336291"/>
            <a:ext cx="7678250" cy="1015663"/>
          </a:xfrm>
          <a:prstGeom prst="rect">
            <a:avLst/>
          </a:prstGeom>
          <a:noFill/>
        </p:spPr>
        <p:txBody>
          <a:bodyPr wrap="square" rtlCol="0">
            <a:spAutoFit/>
          </a:bodyPr>
          <a:lstStyle/>
          <a:p>
            <a:r>
              <a:rPr lang="en-US" dirty="0"/>
              <a:t> </a:t>
            </a:r>
            <a:r>
              <a:rPr lang="en-US" u="sng" dirty="0"/>
              <a:t>Or right sided heart failure</a:t>
            </a:r>
          </a:p>
          <a:p>
            <a:r>
              <a:rPr lang="en-US" dirty="0"/>
              <a:t>It is an enlargement of the right ventricle due to high blood pressure in the lungs usually caused by chronic lung disease.</a:t>
            </a:r>
          </a:p>
        </p:txBody>
      </p:sp>
      <p:sp>
        <p:nvSpPr>
          <p:cNvPr id="8" name="TextBox 7"/>
          <p:cNvSpPr txBox="1"/>
          <p:nvPr/>
        </p:nvSpPr>
        <p:spPr>
          <a:xfrm>
            <a:off x="9527505" y="0"/>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
        <p:nvSpPr>
          <p:cNvPr id="9" name="TextBox 15"/>
          <p:cNvSpPr txBox="1"/>
          <p:nvPr/>
        </p:nvSpPr>
        <p:spPr>
          <a:xfrm>
            <a:off x="7565068" y="4016144"/>
            <a:ext cx="385793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hlinkClick r:id="rId3"/>
              </a:rPr>
              <a:t>Video of (LHF) Duration: (4:56 </a:t>
            </a:r>
            <a:r>
              <a:rPr lang="en-US" sz="1400" b="1" u="sng" dirty="0" err="1">
                <a:hlinkClick r:id="rId3"/>
              </a:rPr>
              <a:t>mins</a:t>
            </a:r>
            <a:r>
              <a:rPr lang="en-US" sz="1400" b="1" u="sng" dirty="0">
                <a:hlinkClick r:id="rId3"/>
              </a:rPr>
              <a:t>)</a:t>
            </a:r>
            <a:endParaRPr lang="en-US" sz="1400" b="1" u="sng" dirty="0"/>
          </a:p>
        </p:txBody>
      </p:sp>
      <p:sp>
        <p:nvSpPr>
          <p:cNvPr id="10" name="TextBox 15"/>
          <p:cNvSpPr txBox="1"/>
          <p:nvPr/>
        </p:nvSpPr>
        <p:spPr>
          <a:xfrm>
            <a:off x="7565068" y="4797152"/>
            <a:ext cx="385793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hlinkClick r:id="rId4"/>
              </a:rPr>
              <a:t>Video of (RHF) Duration: (4:21 </a:t>
            </a:r>
            <a:r>
              <a:rPr lang="en-US" sz="1400" b="1" u="sng" dirty="0" err="1">
                <a:hlinkClick r:id="rId4"/>
              </a:rPr>
              <a:t>mins</a:t>
            </a:r>
            <a:r>
              <a:rPr lang="en-US" sz="1400" b="1" u="sng" dirty="0">
                <a:hlinkClick r:id="rId4"/>
              </a:rPr>
              <a:t>)</a:t>
            </a:r>
            <a:endParaRPr lang="en-US" sz="1400" b="1" u="sng" dirty="0"/>
          </a:p>
        </p:txBody>
      </p:sp>
    </p:spTree>
    <p:extLst>
      <p:ext uri="{BB962C8B-B14F-4D97-AF65-F5344CB8AC3E}">
        <p14:creationId xmlns:p14="http://schemas.microsoft.com/office/powerpoint/2010/main" val="5466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270" y="3789040"/>
            <a:ext cx="10969943" cy="990600"/>
          </a:xfrm>
        </p:spPr>
        <p:txBody>
          <a:bodyPr>
            <a:normAutofit fontScale="90000"/>
          </a:bodyPr>
          <a:lstStyle/>
          <a:p>
            <a:pPr algn="ctr"/>
            <a:r>
              <a:rPr lang="en-US" sz="2700" dirty="0">
                <a:solidFill>
                  <a:schemeClr val="bg2">
                    <a:lumMod val="50000"/>
                  </a:schemeClr>
                </a:solidFill>
                <a:hlinkClick r:id="rId2"/>
              </a:rPr>
              <a:t>Link to Editing File </a:t>
            </a:r>
            <a:br>
              <a:rPr lang="en-US" sz="2000" b="1" dirty="0">
                <a:solidFill>
                  <a:schemeClr val="bg2">
                    <a:lumMod val="50000"/>
                  </a:schemeClr>
                </a:solidFill>
                <a:hlinkClick r:id="rId2"/>
              </a:rPr>
            </a:br>
            <a:r>
              <a:rPr lang="en-US" sz="2000" dirty="0"/>
              <a:t>(Please be sure to check this file frequently for any edits or updates on all of our lectures.) </a:t>
            </a:r>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36</a:t>
            </a:fld>
            <a:endParaRPr lang="en-US" dirty="0">
              <a:solidFill>
                <a:srgbClr val="464653"/>
              </a:solidFill>
            </a:endParaRPr>
          </a:p>
        </p:txBody>
      </p:sp>
      <p:sp>
        <p:nvSpPr>
          <p:cNvPr id="5" name="TextBox 4"/>
          <p:cNvSpPr txBox="1"/>
          <p:nvPr/>
        </p:nvSpPr>
        <p:spPr>
          <a:xfrm>
            <a:off x="551240" y="5445241"/>
            <a:ext cx="6911324" cy="830997"/>
          </a:xfrm>
          <a:prstGeom prst="rect">
            <a:avLst/>
          </a:prstGeom>
          <a:noFill/>
        </p:spPr>
        <p:txBody>
          <a:bodyPr wrap="square" rtlCol="0">
            <a:spAutoFit/>
          </a:bodyPr>
          <a:lstStyle/>
          <a:p>
            <a:pPr defTabSz="914400"/>
            <a:r>
              <a:rPr lang="en-US" sz="1600" u="sng" dirty="0">
                <a:solidFill>
                  <a:srgbClr val="464653"/>
                </a:solidFill>
              </a:rPr>
              <a:t>References: </a:t>
            </a:r>
          </a:p>
          <a:p>
            <a:pPr marL="285750" indent="-285750" defTabSz="914400">
              <a:buFont typeface="Arial" panose="020B0604020202020204" pitchFamily="34" charset="0"/>
              <a:buChar char="•"/>
            </a:pPr>
            <a:r>
              <a:rPr lang="en-US" sz="1600" dirty="0">
                <a:solidFill>
                  <a:srgbClr val="464653"/>
                </a:solidFill>
              </a:rPr>
              <a:t>Girls’ and boys’ slides.</a:t>
            </a:r>
          </a:p>
          <a:p>
            <a:pPr marL="285750" indent="-285750" defTabSz="914400">
              <a:buFont typeface="Arial" panose="020B0604020202020204" pitchFamily="34" charset="0"/>
              <a:buChar char="•"/>
            </a:pPr>
            <a:r>
              <a:rPr lang="en-US" sz="1600" dirty="0">
                <a:solidFill>
                  <a:srgbClr val="464653"/>
                </a:solidFill>
              </a:rPr>
              <a:t>Guyton and Hall Textbook of Medical Physiology (Thirteenth Edition.)</a:t>
            </a:r>
          </a:p>
        </p:txBody>
      </p:sp>
      <p:cxnSp>
        <p:nvCxnSpPr>
          <p:cNvPr id="7" name="Straight Connector 6"/>
          <p:cNvCxnSpPr/>
          <p:nvPr/>
        </p:nvCxnSpPr>
        <p:spPr>
          <a:xfrm>
            <a:off x="2782907" y="3212976"/>
            <a:ext cx="652634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609449" y="152400"/>
            <a:ext cx="10969943"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defTabSz="914400"/>
            <a:r>
              <a:rPr lang="en-US" dirty="0">
                <a:solidFill>
                  <a:srgbClr val="464653"/>
                </a:solidFill>
              </a:rPr>
              <a:t>Quiz</a:t>
            </a:r>
          </a:p>
        </p:txBody>
      </p:sp>
      <p:sp>
        <p:nvSpPr>
          <p:cNvPr id="11" name="Content Placeholder 2"/>
          <p:cNvSpPr>
            <a:spLocks noGrp="1"/>
          </p:cNvSpPr>
          <p:nvPr>
            <p:ph sz="quarter" idx="1"/>
          </p:nvPr>
        </p:nvSpPr>
        <p:spPr>
          <a:xfrm>
            <a:off x="603638" y="2060848"/>
            <a:ext cx="10969943" cy="553616"/>
          </a:xfrm>
        </p:spPr>
        <p:txBody>
          <a:bodyPr>
            <a:noAutofit/>
          </a:bodyPr>
          <a:lstStyle/>
          <a:p>
            <a:r>
              <a:rPr lang="en-US" sz="2400" dirty="0">
                <a:hlinkClick r:id="rId3"/>
              </a:rPr>
              <a:t>https://www.onlineexambuilder.com/stroke-volume/exam-140345</a:t>
            </a:r>
            <a:endParaRPr lang="en-US" sz="2200" dirty="0">
              <a:latin typeface="+mj-lt"/>
            </a:endParaRPr>
          </a:p>
        </p:txBody>
      </p:sp>
    </p:spTree>
    <p:extLst>
      <p:ext uri="{BB962C8B-B14F-4D97-AF65-F5344CB8AC3E}">
        <p14:creationId xmlns:p14="http://schemas.microsoft.com/office/powerpoint/2010/main" val="1751124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911" y="94105"/>
            <a:ext cx="8227457" cy="990600"/>
          </a:xfrm>
        </p:spPr>
        <p:txBody>
          <a:bodyPr>
            <a:normAutofit/>
          </a:bodyPr>
          <a:lstStyle/>
          <a:p>
            <a:pPr algn="ctr"/>
            <a:r>
              <a:rPr lang="en-US" sz="4000" b="1" dirty="0">
                <a:solidFill>
                  <a:schemeClr val="bg2">
                    <a:lumMod val="50000"/>
                  </a:schemeClr>
                </a:solidFill>
              </a:rPr>
              <a:t>Thank you! </a:t>
            </a:r>
          </a:p>
        </p:txBody>
      </p:sp>
      <p:sp>
        <p:nvSpPr>
          <p:cNvPr id="5" name="Content Placeholder 2"/>
          <p:cNvSpPr txBox="1">
            <a:spLocks/>
          </p:cNvSpPr>
          <p:nvPr/>
        </p:nvSpPr>
        <p:spPr>
          <a:xfrm>
            <a:off x="8326079" y="4385090"/>
            <a:ext cx="3167527" cy="17082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en-US" sz="2000" b="1" dirty="0">
                <a:solidFill>
                  <a:srgbClr val="DDE9EC">
                    <a:lumMod val="50000"/>
                  </a:srgbClr>
                </a:solidFill>
              </a:rPr>
              <a:t>Contact us:</a:t>
            </a:r>
          </a:p>
          <a:p>
            <a:pPr marL="0" indent="0">
              <a:buFont typeface="Arial" panose="020B0604020202020204" pitchFamily="34" charset="0"/>
              <a:buNone/>
            </a:pPr>
            <a:r>
              <a:rPr lang="en-US" sz="1800" dirty="0">
                <a:solidFill>
                  <a:srgbClr val="DDE9EC">
                    <a:lumMod val="75000"/>
                  </a:srgbClr>
                </a:solidFill>
                <a:hlinkClick r:id="rId3"/>
              </a:rPr>
              <a:t>Physiology436@gmail.com</a:t>
            </a:r>
            <a:r>
              <a:rPr lang="en-US" sz="1800" dirty="0">
                <a:solidFill>
                  <a:srgbClr val="DDE9EC">
                    <a:lumMod val="75000"/>
                  </a:srgbClr>
                </a:solidFill>
              </a:rPr>
              <a:t> </a:t>
            </a:r>
          </a:p>
          <a:p>
            <a:pPr marL="0" indent="0">
              <a:buFont typeface="Arial" panose="020B0604020202020204" pitchFamily="34" charset="0"/>
              <a:buNone/>
            </a:pPr>
            <a:r>
              <a:rPr lang="en-US" sz="1800" dirty="0">
                <a:solidFill>
                  <a:srgbClr val="DDE9EC">
                    <a:lumMod val="75000"/>
                  </a:srgbClr>
                </a:solidFill>
              </a:rPr>
              <a:t>@Physiology436</a:t>
            </a: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1800" dirty="0">
              <a:solidFill>
                <a:srgbClr val="DDE9EC">
                  <a:lumMod val="75000"/>
                </a:srgbClr>
              </a:solidFill>
            </a:endParaRPr>
          </a:p>
          <a:p>
            <a:pPr marL="0" indent="0">
              <a:buFont typeface="Arial" panose="020B0604020202020204" pitchFamily="34" charset="0"/>
              <a:buNone/>
            </a:pPr>
            <a:endParaRPr lang="en-US" dirty="0">
              <a:solidFill>
                <a:srgbClr val="DDE9EC">
                  <a:lumMod val="75000"/>
                </a:srgbClr>
              </a:solidFill>
            </a:endParaRPr>
          </a:p>
        </p:txBody>
      </p:sp>
      <p:sp>
        <p:nvSpPr>
          <p:cNvPr id="6" name="Rectangle 5"/>
          <p:cNvSpPr/>
          <p:nvPr/>
        </p:nvSpPr>
        <p:spPr>
          <a:xfrm>
            <a:off x="605388" y="2451761"/>
            <a:ext cx="4491855" cy="523220"/>
          </a:xfrm>
          <a:prstGeom prst="rect">
            <a:avLst/>
          </a:prstGeom>
        </p:spPr>
        <p:txBody>
          <a:bodyPr wrap="none">
            <a:spAutoFit/>
          </a:bodyPr>
          <a:lstStyle/>
          <a:p>
            <a:pPr defTabSz="914400">
              <a:spcBef>
                <a:spcPct val="20000"/>
              </a:spcBef>
            </a:pPr>
            <a:r>
              <a:rPr lang="en-US" sz="2800" b="1" dirty="0">
                <a:solidFill>
                  <a:srgbClr val="DDE9EC">
                    <a:lumMod val="50000"/>
                  </a:srgbClr>
                </a:solidFill>
              </a:rPr>
              <a:t>The Physiology 436 Team:</a:t>
            </a:r>
          </a:p>
        </p:txBody>
      </p:sp>
      <p:sp>
        <p:nvSpPr>
          <p:cNvPr id="8" name="Content Placeholder 2"/>
          <p:cNvSpPr txBox="1">
            <a:spLocks/>
          </p:cNvSpPr>
          <p:nvPr/>
        </p:nvSpPr>
        <p:spPr>
          <a:xfrm>
            <a:off x="8326079" y="3200769"/>
            <a:ext cx="2160821" cy="1149971"/>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900" b="1" dirty="0">
                <a:solidFill>
                  <a:srgbClr val="DDE9EC">
                    <a:lumMod val="50000"/>
                  </a:srgbClr>
                </a:solidFill>
              </a:rPr>
              <a:t>Team Leaders: </a:t>
            </a:r>
          </a:p>
          <a:p>
            <a:pPr marL="0" indent="0">
              <a:buFont typeface="Arial" panose="020B0604020202020204" pitchFamily="34" charset="0"/>
              <a:buNone/>
            </a:pPr>
            <a:r>
              <a:rPr lang="en-US" sz="2600" dirty="0">
                <a:solidFill>
                  <a:srgbClr val="DDE9EC">
                    <a:lumMod val="75000"/>
                  </a:srgbClr>
                </a:solidFill>
              </a:rPr>
              <a:t>Qaiss  Almuhaideb </a:t>
            </a:r>
          </a:p>
          <a:p>
            <a:pPr marL="0" indent="0">
              <a:buFont typeface="Arial" panose="020B0604020202020204" pitchFamily="34" charset="0"/>
              <a:buNone/>
            </a:pPr>
            <a:r>
              <a:rPr lang="en-US" sz="2600" dirty="0">
                <a:solidFill>
                  <a:srgbClr val="DDE9EC">
                    <a:lumMod val="75000"/>
                  </a:srgbClr>
                </a:solidFill>
              </a:rPr>
              <a:t>Lulwah Alshiha  </a:t>
            </a:r>
          </a:p>
          <a:p>
            <a:pPr marL="0" indent="0">
              <a:buFont typeface="Arial" panose="020B0604020202020204" pitchFamily="34" charset="0"/>
              <a:buNone/>
            </a:pPr>
            <a:endParaRPr lang="en-US" sz="1800" dirty="0">
              <a:solidFill>
                <a:srgbClr val="DDE9EC">
                  <a:lumMod val="75000"/>
                </a:srgbClr>
              </a:solidFill>
            </a:endParaRPr>
          </a:p>
          <a:p>
            <a:pPr marL="0" indent="0">
              <a:buFont typeface="Arial" panose="020B0604020202020204" pitchFamily="34" charset="0"/>
              <a:buNone/>
            </a:pPr>
            <a:endParaRPr lang="en-US" dirty="0">
              <a:solidFill>
                <a:srgbClr val="DDE9EC">
                  <a:lumMod val="75000"/>
                </a:srgbClr>
              </a:solidFill>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37</a:t>
            </a:fld>
            <a:endParaRPr lang="en-US" dirty="0">
              <a:solidFill>
                <a:srgbClr val="464653"/>
              </a:solidFill>
            </a:endParaRPr>
          </a:p>
        </p:txBody>
      </p:sp>
      <p:sp>
        <p:nvSpPr>
          <p:cNvPr id="12" name="Rectangle 11"/>
          <p:cNvSpPr/>
          <p:nvPr/>
        </p:nvSpPr>
        <p:spPr>
          <a:xfrm>
            <a:off x="2063019" y="1735769"/>
            <a:ext cx="8227457"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2998071" y="3200772"/>
            <a:ext cx="2879569" cy="1653776"/>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Male Members:</a:t>
            </a:r>
          </a:p>
          <a:p>
            <a:pPr fontAlgn="t">
              <a:spcBef>
                <a:spcPct val="20000"/>
              </a:spcBef>
            </a:pPr>
            <a:r>
              <a:rPr lang="en-US" sz="1800" dirty="0">
                <a:solidFill>
                  <a:srgbClr val="DDE9EC">
                    <a:lumMod val="75000"/>
                  </a:srgbClr>
                </a:solidFill>
              </a:rPr>
              <a:t>Abdullah Abu-</a:t>
            </a:r>
            <a:r>
              <a:rPr lang="en-US" sz="1800" dirty="0" err="1">
                <a:solidFill>
                  <a:srgbClr val="DDE9EC">
                    <a:lumMod val="75000"/>
                  </a:srgbClr>
                </a:solidFill>
              </a:rPr>
              <a:t>amarah</a:t>
            </a:r>
            <a:r>
              <a:rPr lang="en-US" sz="1800" dirty="0">
                <a:solidFill>
                  <a:srgbClr val="DDE9EC">
                    <a:lumMod val="75000"/>
                  </a:srgbClr>
                </a:solidFill>
              </a:rPr>
              <a:t> </a:t>
            </a:r>
          </a:p>
          <a:p>
            <a:pPr fontAlgn="t">
              <a:spcBef>
                <a:spcPct val="20000"/>
              </a:spcBef>
            </a:pPr>
            <a:r>
              <a:rPr lang="en-US" sz="1800" dirty="0" err="1">
                <a:solidFill>
                  <a:srgbClr val="DDE9EC">
                    <a:lumMod val="75000"/>
                  </a:srgbClr>
                </a:solidFill>
              </a:rPr>
              <a:t>Abdulmajeed</a:t>
            </a:r>
            <a:r>
              <a:rPr lang="en-US" sz="1800" dirty="0">
                <a:solidFill>
                  <a:srgbClr val="DDE9EC">
                    <a:lumMod val="75000"/>
                  </a:srgbClr>
                </a:solidFill>
              </a:rPr>
              <a:t> AL-Amar</a:t>
            </a:r>
          </a:p>
          <a:p>
            <a:pPr fontAlgn="t">
              <a:spcBef>
                <a:spcPct val="20000"/>
              </a:spcBef>
            </a:pPr>
            <a:r>
              <a:rPr lang="en-US" sz="1800" dirty="0">
                <a:solidFill>
                  <a:srgbClr val="DDE9EC">
                    <a:lumMod val="75000"/>
                  </a:srgbClr>
                </a:solidFill>
              </a:rPr>
              <a:t>Ali </a:t>
            </a:r>
            <a:r>
              <a:rPr lang="en-US" sz="1800" dirty="0" err="1">
                <a:solidFill>
                  <a:srgbClr val="DDE9EC">
                    <a:lumMod val="75000"/>
                  </a:srgbClr>
                </a:solidFill>
              </a:rPr>
              <a:t>Alsubaie</a:t>
            </a:r>
            <a:r>
              <a:rPr lang="en-US" sz="1800" dirty="0">
                <a:solidFill>
                  <a:srgbClr val="DDE9EC">
                    <a:lumMod val="75000"/>
                  </a:srgbClr>
                </a:solidFill>
              </a:rPr>
              <a:t> </a:t>
            </a:r>
          </a:p>
          <a:p>
            <a:pPr fontAlgn="t">
              <a:spcBef>
                <a:spcPct val="20000"/>
              </a:spcBef>
            </a:pPr>
            <a:r>
              <a:rPr lang="en-US" sz="1800" dirty="0">
                <a:solidFill>
                  <a:srgbClr val="DDE9EC">
                    <a:lumMod val="75000"/>
                  </a:srgbClr>
                </a:solidFill>
              </a:rPr>
              <a:t>Muhammad </a:t>
            </a:r>
            <a:r>
              <a:rPr lang="en-US" sz="1800" dirty="0" err="1">
                <a:solidFill>
                  <a:srgbClr val="DDE9EC">
                    <a:lumMod val="75000"/>
                  </a:srgbClr>
                </a:solidFill>
              </a:rPr>
              <a:t>Almutlaq</a:t>
            </a:r>
            <a:endParaRPr lang="en-US" sz="1800" dirty="0">
              <a:solidFill>
                <a:srgbClr val="DDE9EC">
                  <a:lumMod val="75000"/>
                </a:srgbClr>
              </a:solidFill>
            </a:endParaRPr>
          </a:p>
        </p:txBody>
      </p:sp>
      <p:sp>
        <p:nvSpPr>
          <p:cNvPr id="15" name="Rectangle 8"/>
          <p:cNvSpPr/>
          <p:nvPr/>
        </p:nvSpPr>
        <p:spPr>
          <a:xfrm>
            <a:off x="765824" y="3198579"/>
            <a:ext cx="2879569" cy="2318573"/>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Female Members:</a:t>
            </a:r>
          </a:p>
          <a:p>
            <a:pPr fontAlgn="t">
              <a:lnSpc>
                <a:spcPct val="80000"/>
              </a:lnSpc>
              <a:spcBef>
                <a:spcPct val="20000"/>
              </a:spcBef>
            </a:pPr>
            <a:r>
              <a:rPr lang="en-US" sz="1800" dirty="0" err="1">
                <a:solidFill>
                  <a:srgbClr val="DDE9EC">
                    <a:lumMod val="75000"/>
                  </a:srgbClr>
                </a:solidFill>
              </a:rPr>
              <a:t>Rana</a:t>
            </a:r>
            <a:r>
              <a:rPr lang="en-US" sz="1800" dirty="0">
                <a:solidFill>
                  <a:srgbClr val="DDE9EC">
                    <a:lumMod val="75000"/>
                  </a:srgbClr>
                </a:solidFill>
              </a:rPr>
              <a:t> </a:t>
            </a:r>
            <a:r>
              <a:rPr lang="en-US" sz="1800" dirty="0" err="1">
                <a:solidFill>
                  <a:srgbClr val="DDE9EC">
                    <a:lumMod val="75000"/>
                  </a:srgbClr>
                </a:solidFill>
              </a:rPr>
              <a:t>Barasain</a:t>
            </a:r>
            <a:endParaRPr lang="en-US" sz="1800" dirty="0">
              <a:solidFill>
                <a:srgbClr val="DDE9EC">
                  <a:lumMod val="75000"/>
                </a:srgbClr>
              </a:solidFill>
            </a:endParaRPr>
          </a:p>
          <a:p>
            <a:pPr fontAlgn="t">
              <a:lnSpc>
                <a:spcPct val="80000"/>
              </a:lnSpc>
              <a:spcBef>
                <a:spcPct val="20000"/>
              </a:spcBef>
            </a:pPr>
            <a:r>
              <a:rPr lang="en-US" sz="1800" dirty="0" err="1">
                <a:solidFill>
                  <a:srgbClr val="DDE9EC">
                    <a:lumMod val="75000"/>
                  </a:srgbClr>
                </a:solidFill>
              </a:rPr>
              <a:t>Ashwaq</a:t>
            </a:r>
            <a:r>
              <a:rPr lang="en-US" sz="1800" dirty="0">
                <a:solidFill>
                  <a:srgbClr val="DDE9EC">
                    <a:lumMod val="75000"/>
                  </a:srgbClr>
                </a:solidFill>
              </a:rPr>
              <a:t>  </a:t>
            </a:r>
            <a:r>
              <a:rPr lang="en-US" sz="1800" dirty="0" err="1">
                <a:solidFill>
                  <a:srgbClr val="DDE9EC">
                    <a:lumMod val="75000"/>
                  </a:srgbClr>
                </a:solidFill>
              </a:rPr>
              <a:t>Almajed</a:t>
            </a:r>
            <a:endParaRPr lang="ar-SA" sz="1800" dirty="0">
              <a:solidFill>
                <a:srgbClr val="DDE9EC">
                  <a:lumMod val="75000"/>
                </a:srgbClr>
              </a:solidFill>
            </a:endParaRPr>
          </a:p>
          <a:p>
            <a:pPr fontAlgn="t">
              <a:lnSpc>
                <a:spcPct val="80000"/>
              </a:lnSpc>
              <a:spcBef>
                <a:spcPct val="20000"/>
              </a:spcBef>
            </a:pPr>
            <a:r>
              <a:rPr lang="en-US" sz="1800" dirty="0">
                <a:solidFill>
                  <a:srgbClr val="DDE9EC">
                    <a:lumMod val="75000"/>
                  </a:srgbClr>
                </a:solidFill>
              </a:rPr>
              <a:t>Amal </a:t>
            </a:r>
            <a:r>
              <a:rPr lang="en-US" sz="1800" dirty="0" err="1">
                <a:solidFill>
                  <a:srgbClr val="DDE9EC">
                    <a:lumMod val="75000"/>
                  </a:srgbClr>
                </a:solidFill>
              </a:rPr>
              <a:t>AlQarni</a:t>
            </a:r>
            <a:endParaRPr lang="en-US" sz="1800" dirty="0">
              <a:solidFill>
                <a:srgbClr val="DDE9EC">
                  <a:lumMod val="75000"/>
                </a:srgbClr>
              </a:solidFill>
            </a:endParaRPr>
          </a:p>
          <a:p>
            <a:pPr fontAlgn="t">
              <a:lnSpc>
                <a:spcPct val="80000"/>
              </a:lnSpc>
              <a:spcBef>
                <a:spcPct val="20000"/>
              </a:spcBef>
            </a:pPr>
            <a:r>
              <a:rPr lang="en-US" sz="1800" dirty="0" err="1">
                <a:solidFill>
                  <a:srgbClr val="DDE9EC">
                    <a:lumMod val="75000"/>
                  </a:srgbClr>
                </a:solidFill>
              </a:rPr>
              <a:t>Jawaher</a:t>
            </a:r>
            <a:r>
              <a:rPr lang="en-US" sz="1800" dirty="0">
                <a:solidFill>
                  <a:srgbClr val="DDE9EC">
                    <a:lumMod val="75000"/>
                  </a:srgbClr>
                </a:solidFill>
              </a:rPr>
              <a:t> </a:t>
            </a:r>
            <a:r>
              <a:rPr lang="en-US" sz="1800" dirty="0" err="1">
                <a:solidFill>
                  <a:srgbClr val="DDE9EC">
                    <a:lumMod val="75000"/>
                  </a:srgbClr>
                </a:solidFill>
              </a:rPr>
              <a:t>Abanumy</a:t>
            </a:r>
            <a:endParaRPr lang="en-US" sz="1800" dirty="0">
              <a:solidFill>
                <a:srgbClr val="DDE9EC">
                  <a:lumMod val="75000"/>
                </a:srgbClr>
              </a:solidFill>
            </a:endParaRPr>
          </a:p>
          <a:p>
            <a:pPr fontAlgn="t">
              <a:spcBef>
                <a:spcPct val="20000"/>
              </a:spcBef>
            </a:pPr>
            <a:r>
              <a:rPr lang="en-US" sz="1800" dirty="0" err="1">
                <a:solidFill>
                  <a:srgbClr val="DDE9EC">
                    <a:lumMod val="75000"/>
                  </a:srgbClr>
                </a:solidFill>
              </a:rPr>
              <a:t>Reema</a:t>
            </a:r>
            <a:r>
              <a:rPr lang="en-US" sz="1800" dirty="0">
                <a:solidFill>
                  <a:srgbClr val="DDE9EC">
                    <a:lumMod val="75000"/>
                  </a:srgbClr>
                </a:solidFill>
              </a:rPr>
              <a:t> </a:t>
            </a:r>
            <a:r>
              <a:rPr lang="en-US" sz="1800" dirty="0" err="1">
                <a:solidFill>
                  <a:srgbClr val="DDE9EC">
                    <a:lumMod val="75000"/>
                  </a:srgbClr>
                </a:solidFill>
              </a:rPr>
              <a:t>Alotaibi</a:t>
            </a:r>
            <a:br>
              <a:rPr lang="en-US" sz="1800" dirty="0">
                <a:solidFill>
                  <a:srgbClr val="DDE9EC">
                    <a:lumMod val="75000"/>
                  </a:srgbClr>
                </a:solidFill>
              </a:rPr>
            </a:br>
            <a:r>
              <a:rPr lang="en-US" sz="1800" dirty="0" err="1">
                <a:solidFill>
                  <a:srgbClr val="DDE9EC">
                    <a:lumMod val="75000"/>
                  </a:srgbClr>
                </a:solidFill>
              </a:rPr>
              <a:t>Leena</a:t>
            </a:r>
            <a:r>
              <a:rPr lang="en-US" sz="1800" dirty="0">
                <a:solidFill>
                  <a:srgbClr val="DDE9EC">
                    <a:lumMod val="75000"/>
                  </a:srgbClr>
                </a:solidFill>
              </a:rPr>
              <a:t> </a:t>
            </a:r>
            <a:r>
              <a:rPr lang="en-US" sz="1800" dirty="0" err="1">
                <a:solidFill>
                  <a:srgbClr val="DDE9EC">
                    <a:lumMod val="75000"/>
                  </a:srgbClr>
                </a:solidFill>
              </a:rPr>
              <a:t>Alwakeel</a:t>
            </a:r>
            <a:br>
              <a:rPr lang="en-US" sz="1800" dirty="0">
                <a:solidFill>
                  <a:srgbClr val="DDE9EC">
                    <a:lumMod val="75000"/>
                  </a:srgbClr>
                </a:solidFill>
              </a:rPr>
            </a:br>
            <a:r>
              <a:rPr lang="en-US" sz="1800" dirty="0" err="1">
                <a:solidFill>
                  <a:srgbClr val="DDE9EC">
                    <a:lumMod val="75000"/>
                  </a:srgbClr>
                </a:solidFill>
              </a:rPr>
              <a:t>Hayfaa</a:t>
            </a:r>
            <a:r>
              <a:rPr lang="en-US" sz="1800" dirty="0">
                <a:solidFill>
                  <a:srgbClr val="DDE9EC">
                    <a:lumMod val="75000"/>
                  </a:srgbClr>
                </a:solidFill>
              </a:rPr>
              <a:t> </a:t>
            </a:r>
            <a:r>
              <a:rPr lang="en-US" sz="1800" dirty="0" err="1">
                <a:solidFill>
                  <a:srgbClr val="DDE9EC">
                    <a:lumMod val="75000"/>
                  </a:srgbClr>
                </a:solidFill>
              </a:rPr>
              <a:t>Alshaalan</a:t>
            </a:r>
            <a:endParaRPr lang="en-US" sz="1800" dirty="0">
              <a:solidFill>
                <a:srgbClr val="DDE9EC">
                  <a:lumMod val="75000"/>
                </a:srgbClr>
              </a:solidFill>
            </a:endParaRPr>
          </a:p>
        </p:txBody>
      </p:sp>
    </p:spTree>
    <p:extLst>
      <p:ext uri="{BB962C8B-B14F-4D97-AF65-F5344CB8AC3E}">
        <p14:creationId xmlns:p14="http://schemas.microsoft.com/office/powerpoint/2010/main" val="4099736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sp>
        <p:nvSpPr>
          <p:cNvPr id="5" name="TextBox 4"/>
          <p:cNvSpPr txBox="1"/>
          <p:nvPr/>
        </p:nvSpPr>
        <p:spPr>
          <a:xfrm>
            <a:off x="6094412" y="1681638"/>
            <a:ext cx="4968552" cy="4524315"/>
          </a:xfrm>
          <a:prstGeom prst="rect">
            <a:avLst/>
          </a:prstGeom>
          <a:noFill/>
          <a:ln>
            <a:noFill/>
          </a:ln>
        </p:spPr>
        <p:txBody>
          <a:bodyPr wrap="square" rtlCol="0">
            <a:spAutoFit/>
          </a:bodyPr>
          <a:lstStyle/>
          <a:p>
            <a:pPr algn="just"/>
            <a:r>
              <a:rPr lang="en-US" sz="1800" b="1" dirty="0"/>
              <a:t>2- End systolic volume (ESV) </a:t>
            </a:r>
            <a:r>
              <a:rPr lang="en-US" sz="1800" b="1" dirty="0">
                <a:solidFill>
                  <a:srgbClr val="DDE9EC">
                    <a:lumMod val="50000"/>
                  </a:srgbClr>
                </a:solidFill>
              </a:rPr>
              <a:t>(Residual)</a:t>
            </a:r>
            <a:r>
              <a:rPr lang="en-US" sz="1800" b="1" dirty="0"/>
              <a:t>:</a:t>
            </a:r>
          </a:p>
          <a:p>
            <a:pPr algn="just"/>
            <a:endParaRPr lang="en-US" sz="1800" b="1" dirty="0"/>
          </a:p>
          <a:p>
            <a:pPr algn="just"/>
            <a:r>
              <a:rPr lang="en-US" altLang="x-none" sz="1800" dirty="0">
                <a:solidFill>
                  <a:schemeClr val="accent2">
                    <a:lumMod val="75000"/>
                  </a:schemeClr>
                </a:solidFill>
                <a:sym typeface="Webdings" charset="2"/>
              </a:rPr>
              <a:t>It is:  </a:t>
            </a:r>
            <a:r>
              <a:rPr lang="en-US" altLang="x-none" sz="1800" dirty="0">
                <a:sym typeface="Webdings" charset="2"/>
              </a:rPr>
              <a:t>volume of blood present (that remains) in each ventricle at the end of ventricular systole.</a:t>
            </a:r>
          </a:p>
          <a:p>
            <a:pPr algn="just"/>
            <a:r>
              <a:rPr lang="en-US" altLang="x-none" sz="1800" dirty="0">
                <a:sym typeface="Webdings" charset="2"/>
              </a:rPr>
              <a:t>Normal amount: </a:t>
            </a:r>
            <a:r>
              <a:rPr lang="en-US" altLang="x-none" sz="1800" dirty="0">
                <a:solidFill>
                  <a:srgbClr val="FADA7A">
                    <a:lumMod val="75000"/>
                  </a:srgbClr>
                </a:solidFill>
                <a:sym typeface="Webdings" charset="2"/>
              </a:rPr>
              <a:t>50-60 ml.</a:t>
            </a:r>
          </a:p>
          <a:p>
            <a:pPr algn="just"/>
            <a:endParaRPr lang="en-US" altLang="x-none" sz="1800" dirty="0">
              <a:solidFill>
                <a:srgbClr val="FADA7A">
                  <a:lumMod val="75000"/>
                </a:srgbClr>
              </a:solidFill>
              <a:sym typeface="Webdings" charset="2"/>
            </a:endParaRPr>
          </a:p>
          <a:p>
            <a:pPr algn="just">
              <a:lnSpc>
                <a:spcPct val="150000"/>
              </a:lnSpc>
            </a:pPr>
            <a:r>
              <a:rPr lang="en-US" altLang="x-none" sz="1800" dirty="0"/>
              <a:t>↑ End-Systolic Volume (ESV) → ↓ stroke volume </a:t>
            </a:r>
          </a:p>
          <a:p>
            <a:pPr algn="just">
              <a:lnSpc>
                <a:spcPct val="150000"/>
              </a:lnSpc>
            </a:pPr>
            <a:r>
              <a:rPr lang="en-US" altLang="x-none" sz="1800" dirty="0"/>
              <a:t>↓ End-Systolic Volume (ESV) → ↑ stroke volume </a:t>
            </a:r>
          </a:p>
          <a:p>
            <a:pPr algn="just">
              <a:lnSpc>
                <a:spcPct val="150000"/>
              </a:lnSpc>
            </a:pPr>
            <a:r>
              <a:rPr lang="en-US" altLang="x-none" sz="1800" dirty="0"/>
              <a:t>↑ preload → ↓ </a:t>
            </a:r>
            <a:r>
              <a:rPr lang="en-US" altLang="x-none" sz="1800" dirty="0" err="1"/>
              <a:t>ESV</a:t>
            </a:r>
            <a:r>
              <a:rPr lang="en-US" altLang="x-none" sz="1800" dirty="0"/>
              <a:t> </a:t>
            </a:r>
          </a:p>
          <a:p>
            <a:pPr algn="just">
              <a:lnSpc>
                <a:spcPct val="150000"/>
              </a:lnSpc>
            </a:pPr>
            <a:r>
              <a:rPr lang="en-US" altLang="x-none" sz="1800" dirty="0"/>
              <a:t>↑ Contractility → ↓ ESV </a:t>
            </a:r>
          </a:p>
          <a:p>
            <a:pPr algn="just">
              <a:lnSpc>
                <a:spcPct val="150000"/>
              </a:lnSpc>
            </a:pPr>
            <a:r>
              <a:rPr lang="en-US" altLang="x-none" sz="1800" dirty="0"/>
              <a:t>↑ Afterload → ↑ ESV   </a:t>
            </a:r>
          </a:p>
          <a:p>
            <a:pPr algn="just">
              <a:lnSpc>
                <a:spcPct val="150000"/>
              </a:lnSpc>
            </a:pPr>
            <a:endParaRPr lang="en-US" altLang="x-none" sz="1800" dirty="0"/>
          </a:p>
          <a:p>
            <a:pPr algn="just">
              <a:lnSpc>
                <a:spcPct val="150000"/>
              </a:lnSpc>
            </a:pPr>
            <a:endParaRPr lang="en-US" altLang="x-none" sz="1200" dirty="0"/>
          </a:p>
        </p:txBody>
      </p:sp>
      <p:pic>
        <p:nvPicPr>
          <p:cNvPr id="6" name="Picture 2" descr="http://4.bp.blogspot.com/--482QVfqwro/UHlrDxLMBeI/AAAAAAAAAC0/OiZ6rsZGxKM/s1600/SV.gif"/>
          <p:cNvPicPr>
            <a:picLocks noChangeAspect="1" noChangeArrowheads="1"/>
          </p:cNvPicPr>
          <p:nvPr/>
        </p:nvPicPr>
        <p:blipFill rotWithShape="1">
          <a:blip r:embed="rId2">
            <a:extLst>
              <a:ext uri="{28A0092B-C50C-407E-A947-70E740481C1C}">
                <a14:useLocalDpi xmlns:a14="http://schemas.microsoft.com/office/drawing/2010/main" val="0"/>
              </a:ext>
            </a:extLst>
          </a:blip>
          <a:srcRect t="9536" b="10526"/>
          <a:stretch/>
        </p:blipFill>
        <p:spPr bwMode="auto">
          <a:xfrm>
            <a:off x="8813191" y="4437112"/>
            <a:ext cx="2228523" cy="1224136"/>
          </a:xfrm>
          <a:prstGeom prst="rect">
            <a:avLst/>
          </a:prstGeom>
          <a:noFill/>
          <a:ln w="9525">
            <a:solidFill>
              <a:schemeClr val="accent3">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53852" y="1681638"/>
            <a:ext cx="4188668" cy="4308872"/>
          </a:xfrm>
          <a:prstGeom prst="rect">
            <a:avLst/>
          </a:prstGeom>
          <a:noFill/>
          <a:ln>
            <a:noFill/>
          </a:ln>
        </p:spPr>
        <p:txBody>
          <a:bodyPr wrap="square" rtlCol="0">
            <a:spAutoFit/>
          </a:bodyPr>
          <a:lstStyle/>
          <a:p>
            <a:pPr algn="just"/>
            <a:r>
              <a:rPr lang="en-US" sz="1800" b="1" dirty="0"/>
              <a:t>1- End diastolic volume (EDV) (Preload):</a:t>
            </a:r>
          </a:p>
          <a:p>
            <a:pPr algn="just"/>
            <a:endParaRPr lang="en-US" sz="1800" b="1" dirty="0"/>
          </a:p>
          <a:p>
            <a:pPr algn="just"/>
            <a:r>
              <a:rPr lang="en-US" altLang="en-US" sz="1800" dirty="0">
                <a:solidFill>
                  <a:schemeClr val="accent2">
                    <a:lumMod val="75000"/>
                  </a:schemeClr>
                </a:solidFill>
              </a:rPr>
              <a:t>Mechanism:</a:t>
            </a:r>
          </a:p>
          <a:p>
            <a:pPr algn="just"/>
            <a:r>
              <a:rPr lang="en-US" altLang="en-US" sz="1600" dirty="0">
                <a:latin typeface="Calibri" panose="020F0502020204030204" pitchFamily="34" charset="0"/>
              </a:rPr>
              <a:t>The larger the EDV, the more the ventricle is stretched → the longer the initial </a:t>
            </a:r>
            <a:r>
              <a:rPr lang="en-US" altLang="en-US" sz="1600" dirty="0" err="1">
                <a:latin typeface="Calibri" panose="020F0502020204030204" pitchFamily="34" charset="0"/>
              </a:rPr>
              <a:t>myocardiac</a:t>
            </a:r>
            <a:r>
              <a:rPr lang="en-US" altLang="en-US" sz="1600" dirty="0">
                <a:latin typeface="Calibri" panose="020F0502020204030204" pitchFamily="34" charset="0"/>
              </a:rPr>
              <a:t>-fiber length before contraction → </a:t>
            </a:r>
            <a:r>
              <a:rPr lang="en-US" altLang="en-US" sz="1600" dirty="0">
                <a:solidFill>
                  <a:srgbClr val="00B050"/>
                </a:solidFill>
                <a:latin typeface="Calibri" panose="020F0502020204030204" pitchFamily="34" charset="0"/>
              </a:rPr>
              <a:t>higher degree of overlap of thick and thin filaments </a:t>
            </a:r>
            <a:r>
              <a:rPr lang="en-US" altLang="en-US" sz="1600" dirty="0">
                <a:solidFill>
                  <a:schemeClr val="accent2"/>
                </a:solidFill>
                <a:latin typeface="Calibri" panose="020F0502020204030204" pitchFamily="34" charset="0"/>
              </a:rPr>
              <a:t>→ </a:t>
            </a:r>
            <a:r>
              <a:rPr lang="en-US" altLang="en-US" sz="1600" dirty="0">
                <a:latin typeface="Calibri" panose="020F0502020204030204" pitchFamily="34" charset="0"/>
              </a:rPr>
              <a:t>more cross-bridge interactions between myosin and actin </a:t>
            </a:r>
            <a:r>
              <a:rPr lang="en-US" altLang="en-US" sz="1600" dirty="0">
                <a:latin typeface="Calibri"/>
                <a:cs typeface="Calibri"/>
              </a:rPr>
              <a:t>→ </a:t>
            </a:r>
            <a:r>
              <a:rPr lang="en-US" altLang="en-US" sz="1600" dirty="0">
                <a:latin typeface="Calibri" panose="020F0502020204030204" pitchFamily="34" charset="0"/>
              </a:rPr>
              <a:t>greater force on the subsequent cardiac contraction → </a:t>
            </a:r>
            <a:r>
              <a:rPr lang="en-US" altLang="en-US" sz="1600" dirty="0">
                <a:solidFill>
                  <a:srgbClr val="FF0000"/>
                </a:solidFill>
                <a:latin typeface="Calibri" panose="020F0502020204030204" pitchFamily="34" charset="0"/>
              </a:rPr>
              <a:t>greater SV.</a:t>
            </a:r>
          </a:p>
          <a:p>
            <a:pPr marL="228600" indent="-228600" algn="just">
              <a:buFont typeface="Arial" charset="0"/>
              <a:buChar char="•"/>
            </a:pPr>
            <a:endParaRPr lang="en-US" altLang="en-US" sz="1800" dirty="0">
              <a:solidFill>
                <a:schemeClr val="accent2">
                  <a:lumMod val="75000"/>
                </a:schemeClr>
              </a:solidFill>
            </a:endParaRPr>
          </a:p>
          <a:p>
            <a:pPr algn="just"/>
            <a:r>
              <a:rPr lang="en-US" altLang="en-US" sz="1800" dirty="0">
                <a:solidFill>
                  <a:schemeClr val="accent2">
                    <a:lumMod val="75000"/>
                  </a:schemeClr>
                </a:solidFill>
              </a:rPr>
              <a:t>The relationship is also explained by: </a:t>
            </a:r>
          </a:p>
          <a:p>
            <a:pPr algn="just"/>
            <a:r>
              <a:rPr lang="en-US" altLang="en-US" sz="1800" dirty="0"/>
              <a:t>the greater sensitivity to calcium </a:t>
            </a:r>
            <a:r>
              <a:rPr lang="en-US" altLang="en-US" sz="1800" dirty="0">
                <a:sym typeface="Wingdings"/>
              </a:rPr>
              <a:t> </a:t>
            </a:r>
            <a:r>
              <a:rPr lang="en-US" altLang="en-US" sz="1800" dirty="0"/>
              <a:t>at greater lengths. </a:t>
            </a:r>
          </a:p>
          <a:p>
            <a:pPr marL="228600" indent="-228600" algn="just">
              <a:buFont typeface="Arial" charset="0"/>
              <a:buChar char="•"/>
            </a:pPr>
            <a:endParaRPr lang="en-US" altLang="en-US" sz="1800" dirty="0"/>
          </a:p>
        </p:txBody>
      </p:sp>
      <p:sp>
        <p:nvSpPr>
          <p:cNvPr id="9" name="Title 1"/>
          <p:cNvSpPr>
            <a:spLocks noGrp="1"/>
          </p:cNvSpPr>
          <p:nvPr>
            <p:ph type="title"/>
          </p:nvPr>
        </p:nvSpPr>
        <p:spPr>
          <a:xfrm>
            <a:off x="609600" y="174625"/>
            <a:ext cx="10969625" cy="990600"/>
          </a:xfrm>
        </p:spPr>
        <p:txBody>
          <a:bodyPr>
            <a:normAutofit/>
          </a:bodyPr>
          <a:lstStyle/>
          <a:p>
            <a:r>
              <a:rPr lang="en-US" sz="3200" dirty="0"/>
              <a:t>Stroke Volume and Factors Affecting it</a:t>
            </a:r>
          </a:p>
        </p:txBody>
      </p:sp>
      <p:cxnSp>
        <p:nvCxnSpPr>
          <p:cNvPr id="4" name="Straight Connector 3"/>
          <p:cNvCxnSpPr/>
          <p:nvPr/>
        </p:nvCxnSpPr>
        <p:spPr>
          <a:xfrm>
            <a:off x="5662364" y="1681638"/>
            <a:ext cx="0" cy="397961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17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811" y="908720"/>
            <a:ext cx="10729193" cy="502555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pPr>
            <a:endParaRPr lang="en-US" altLang="x-none" sz="1800" dirty="0">
              <a:solidFill>
                <a:schemeClr val="tx1"/>
              </a:solidFill>
              <a:ea typeface="Arial" charset="0"/>
              <a:cs typeface="Arial" charset="0"/>
            </a:endParaRPr>
          </a:p>
          <a:p>
            <a:pPr marL="342900" indent="-342900" algn="just">
              <a:lnSpc>
                <a:spcPct val="90000"/>
              </a:lnSpc>
              <a:buFont typeface="Arial" charset="0"/>
              <a:buChar char="•"/>
            </a:pPr>
            <a:r>
              <a:rPr lang="en-US" altLang="en-US" sz="1800" b="1" dirty="0">
                <a:solidFill>
                  <a:schemeClr val="accent2">
                    <a:lumMod val="75000"/>
                  </a:schemeClr>
                </a:solidFill>
                <a:cs typeface="Calibri" pitchFamily="34" charset="0"/>
              </a:rPr>
              <a:t>Represent: </a:t>
            </a:r>
            <a:r>
              <a:rPr lang="en-US" altLang="en-US" sz="1800" dirty="0">
                <a:solidFill>
                  <a:schemeClr val="tx1"/>
                </a:solidFill>
                <a:cs typeface="Calibri" pitchFamily="34" charset="0"/>
              </a:rPr>
              <a:t>the intrinsic relationship between EDV and SV.</a:t>
            </a:r>
            <a:endParaRPr lang="en-US" altLang="x-none" sz="1800" dirty="0">
              <a:solidFill>
                <a:schemeClr val="tx1"/>
              </a:solidFill>
              <a:ea typeface="Arial" charset="0"/>
              <a:cs typeface="Arial" charset="0"/>
            </a:endParaRPr>
          </a:p>
          <a:p>
            <a:pPr marL="342900" indent="-342900" algn="just">
              <a:lnSpc>
                <a:spcPct val="90000"/>
              </a:lnSpc>
              <a:buFont typeface="Arial" charset="0"/>
              <a:buChar char="•"/>
            </a:pPr>
            <a:r>
              <a:rPr lang="en-US" altLang="x-none" sz="1800" b="1" dirty="0">
                <a:solidFill>
                  <a:schemeClr val="accent2">
                    <a:lumMod val="75000"/>
                  </a:schemeClr>
                </a:solidFill>
                <a:ea typeface="Arial" charset="0"/>
                <a:cs typeface="Arial" charset="0"/>
              </a:rPr>
              <a:t>It is based on: </a:t>
            </a:r>
            <a:r>
              <a:rPr lang="en-US" altLang="x-none" sz="1800" dirty="0">
                <a:solidFill>
                  <a:schemeClr val="tx1"/>
                </a:solidFill>
                <a:ea typeface="Arial" charset="0"/>
                <a:cs typeface="Arial" charset="0"/>
              </a:rPr>
              <a:t>the </a:t>
            </a:r>
            <a:r>
              <a:rPr lang="en-US" altLang="x-none" sz="1800" dirty="0">
                <a:solidFill>
                  <a:srgbClr val="FF0000"/>
                </a:solidFill>
              </a:rPr>
              <a:t>length-tension </a:t>
            </a:r>
            <a:r>
              <a:rPr lang="en-US" altLang="x-none" sz="1800" dirty="0">
                <a:solidFill>
                  <a:schemeClr val="tx1"/>
                </a:solidFill>
                <a:ea typeface="Arial" charset="0"/>
                <a:cs typeface="Arial" charset="0"/>
              </a:rPr>
              <a:t>relationship within the ventricle.</a:t>
            </a:r>
          </a:p>
          <a:p>
            <a:pPr marL="342900" indent="-342900" algn="just">
              <a:lnSpc>
                <a:spcPct val="90000"/>
              </a:lnSpc>
              <a:buFont typeface="Arial" charset="0"/>
              <a:buChar char="•"/>
            </a:pPr>
            <a:r>
              <a:rPr lang="en-US" altLang="x-none" sz="1800" b="1" dirty="0">
                <a:solidFill>
                  <a:schemeClr val="accent2">
                    <a:lumMod val="75000"/>
                  </a:schemeClr>
                </a:solidFill>
                <a:ea typeface="Arial" charset="0"/>
                <a:cs typeface="Arial" charset="0"/>
              </a:rPr>
              <a:t>Mechanism: </a:t>
            </a:r>
            <a:r>
              <a:rPr lang="en-US" altLang="x-none" sz="1800" dirty="0">
                <a:solidFill>
                  <a:schemeClr val="tx1"/>
                </a:solidFill>
                <a:ea typeface="Arial" charset="0"/>
                <a:cs typeface="Arial" charset="0"/>
              </a:rPr>
              <a:t>if venous return increased </a:t>
            </a:r>
            <a:r>
              <a:rPr lang="en-US" altLang="x-none" sz="1800" dirty="0">
                <a:solidFill>
                  <a:schemeClr val="tx1"/>
                </a:solidFill>
                <a:ea typeface="Arial" charset="0"/>
                <a:cs typeface="Arial" charset="0"/>
                <a:sym typeface="Wingdings"/>
              </a:rPr>
              <a:t></a:t>
            </a:r>
            <a:r>
              <a:rPr lang="en-US" altLang="x-none" sz="1800" dirty="0">
                <a:solidFill>
                  <a:schemeClr val="tx1"/>
                </a:solidFill>
                <a:ea typeface="Arial" charset="0"/>
                <a:cs typeface="Arial" charset="0"/>
              </a:rPr>
              <a:t> ventricular end diastolic volume </a:t>
            </a:r>
            <a:r>
              <a:rPr lang="en-US" altLang="x-none" sz="1800" dirty="0">
                <a:solidFill>
                  <a:srgbClr val="FF0000"/>
                </a:solidFill>
              </a:rPr>
              <a:t>(preload)</a:t>
            </a:r>
            <a:r>
              <a:rPr lang="en-US" altLang="x-none" sz="1800" dirty="0">
                <a:solidFill>
                  <a:schemeClr val="tx1"/>
                </a:solidFill>
              </a:rPr>
              <a:t> </a:t>
            </a:r>
            <a:r>
              <a:rPr lang="en-US" altLang="x-none" sz="1800" dirty="0">
                <a:solidFill>
                  <a:schemeClr val="tx1"/>
                </a:solidFill>
                <a:ea typeface="Arial" charset="0"/>
                <a:cs typeface="Arial" charset="0"/>
              </a:rPr>
              <a:t>is increased (increase both stroke volume &amp; cardiac output) </a:t>
            </a:r>
            <a:r>
              <a:rPr lang="en-US" altLang="x-none" sz="1800" dirty="0">
                <a:solidFill>
                  <a:schemeClr val="tx1"/>
                </a:solidFill>
                <a:ea typeface="Arial" charset="0"/>
                <a:cs typeface="Arial" charset="0"/>
                <a:sym typeface="Wingdings"/>
              </a:rPr>
              <a:t> </a:t>
            </a:r>
            <a:r>
              <a:rPr lang="en-US" altLang="x-none" sz="1800" dirty="0">
                <a:solidFill>
                  <a:schemeClr val="tx1"/>
                </a:solidFill>
                <a:ea typeface="Arial" charset="0"/>
                <a:cs typeface="Arial" charset="0"/>
              </a:rPr>
              <a:t>ventricular fiber length is also increased </a:t>
            </a:r>
            <a:r>
              <a:rPr lang="en-US" altLang="x-none" sz="1800" dirty="0">
                <a:solidFill>
                  <a:schemeClr val="tx1"/>
                </a:solidFill>
                <a:ea typeface="Arial" charset="0"/>
                <a:cs typeface="Arial" charset="0"/>
                <a:sym typeface="Wingdings"/>
              </a:rPr>
              <a:t> </a:t>
            </a:r>
            <a:r>
              <a:rPr lang="en-US" altLang="x-none" sz="1800" dirty="0">
                <a:solidFill>
                  <a:schemeClr val="accent2">
                    <a:lumMod val="75000"/>
                  </a:schemeClr>
                </a:solidFill>
                <a:ea typeface="Arial" charset="0"/>
                <a:cs typeface="Arial" charset="0"/>
              </a:rPr>
              <a:t>resulting in </a:t>
            </a:r>
            <a:r>
              <a:rPr lang="en-US" altLang="x-none" sz="1800" dirty="0">
                <a:solidFill>
                  <a:schemeClr val="tx1"/>
                </a:solidFill>
                <a:ea typeface="Arial" charset="0"/>
                <a:cs typeface="Arial" charset="0"/>
              </a:rPr>
              <a:t>an increased ‘tension’ of the muscle.</a:t>
            </a:r>
          </a:p>
          <a:p>
            <a:pPr marL="342900" indent="-342900" algn="just">
              <a:lnSpc>
                <a:spcPct val="90000"/>
              </a:lnSpc>
              <a:buFont typeface="Arial" charset="0"/>
              <a:buChar char="•"/>
            </a:pPr>
            <a:endParaRPr lang="en-US" altLang="x-none" sz="1800" dirty="0">
              <a:solidFill>
                <a:schemeClr val="tx1"/>
              </a:solidFill>
              <a:ea typeface="Arial" charset="0"/>
              <a:cs typeface="Arial" charset="0"/>
            </a:endParaRPr>
          </a:p>
          <a:p>
            <a:pPr marL="342900" indent="-342900" algn="just">
              <a:lnSpc>
                <a:spcPct val="90000"/>
              </a:lnSpc>
              <a:buFont typeface="Arial" charset="0"/>
              <a:buChar char="•"/>
            </a:pPr>
            <a:endParaRPr lang="en-US" altLang="x-none" sz="1800" dirty="0">
              <a:solidFill>
                <a:schemeClr val="tx1"/>
              </a:solidFill>
              <a:ea typeface="Arial" charset="0"/>
              <a:cs typeface="Arial" charset="0"/>
            </a:endParaRPr>
          </a:p>
          <a:p>
            <a:pPr marL="342900" indent="-342900" algn="just">
              <a:lnSpc>
                <a:spcPct val="90000"/>
              </a:lnSpc>
              <a:buFont typeface="Arial" charset="0"/>
              <a:buChar char="•"/>
            </a:pPr>
            <a:endParaRPr lang="en-US" altLang="x-none" sz="1800" dirty="0">
              <a:solidFill>
                <a:schemeClr val="tx1"/>
              </a:solidFill>
              <a:ea typeface="Arial" charset="0"/>
              <a:cs typeface="Arial" charset="0"/>
            </a:endParaRPr>
          </a:p>
          <a:p>
            <a:pPr marL="342900" indent="-342900" algn="just">
              <a:lnSpc>
                <a:spcPct val="90000"/>
              </a:lnSpc>
              <a:buFont typeface="Arial" charset="0"/>
              <a:buChar char="•"/>
            </a:pPr>
            <a:endParaRPr lang="en-US" altLang="x-none" sz="1800" dirty="0">
              <a:solidFill>
                <a:schemeClr val="tx1"/>
              </a:solidFill>
              <a:ea typeface="Arial" charset="0"/>
              <a:cs typeface="Arial" charset="0"/>
            </a:endParaRPr>
          </a:p>
          <a:p>
            <a:pPr marL="342900" indent="-342900" algn="just">
              <a:lnSpc>
                <a:spcPct val="90000"/>
              </a:lnSpc>
              <a:buFont typeface="Arial" charset="0"/>
              <a:buChar char="•"/>
            </a:pPr>
            <a:endParaRPr lang="en-US" altLang="x-none" sz="1800" dirty="0">
              <a:solidFill>
                <a:schemeClr val="tx1"/>
              </a:solidFill>
              <a:ea typeface="Arial" charset="0"/>
              <a:cs typeface="Arial" charset="0"/>
            </a:endParaRPr>
          </a:p>
          <a:p>
            <a:pPr marL="342900" indent="-342900" algn="just">
              <a:lnSpc>
                <a:spcPct val="90000"/>
              </a:lnSpc>
              <a:buFont typeface="Arial" charset="0"/>
              <a:buChar char="•"/>
            </a:pPr>
            <a:endParaRPr lang="en-US" altLang="x-none" sz="1800" dirty="0">
              <a:solidFill>
                <a:schemeClr val="tx1"/>
              </a:solidFill>
              <a:ea typeface="Arial" charset="0"/>
              <a:cs typeface="Arial" charset="0"/>
            </a:endParaRPr>
          </a:p>
          <a:p>
            <a:pPr algn="just">
              <a:spcBef>
                <a:spcPct val="50000"/>
              </a:spcBef>
            </a:pPr>
            <a:r>
              <a:rPr lang="en-US" altLang="x-none" sz="1800" b="1" dirty="0">
                <a:solidFill>
                  <a:schemeClr val="accent2">
                    <a:lumMod val="75000"/>
                  </a:schemeClr>
                </a:solidFill>
                <a:ea typeface="Arial" charset="0"/>
                <a:cs typeface="Arial" charset="0"/>
              </a:rPr>
              <a:t>Sum up definition: </a:t>
            </a:r>
            <a:r>
              <a:rPr lang="en-US" altLang="x-none" sz="1800" dirty="0">
                <a:solidFill>
                  <a:schemeClr val="tx1"/>
                </a:solidFill>
                <a:ea typeface="Arial" charset="0"/>
                <a:cs typeface="Arial" charset="0"/>
              </a:rPr>
              <a:t>it is </a:t>
            </a:r>
            <a:r>
              <a:rPr lang="en-US" altLang="en-US" sz="1800" dirty="0">
                <a:solidFill>
                  <a:schemeClr val="tx1"/>
                </a:solidFill>
                <a:cs typeface="Calibri" pitchFamily="34" charset="0"/>
              </a:rPr>
              <a:t>the </a:t>
            </a:r>
            <a:r>
              <a:rPr lang="en-US" sz="1800" dirty="0">
                <a:solidFill>
                  <a:schemeClr val="tx1"/>
                </a:solidFill>
                <a:cs typeface="Calibri" pitchFamily="34" charset="0"/>
              </a:rPr>
              <a:t>ability of the heart to change its force of contraction and therefore stroke volume in response to changes in venous return.</a:t>
            </a:r>
            <a:endParaRPr lang="en-US" altLang="en-US" sz="1800" dirty="0">
              <a:solidFill>
                <a:schemeClr val="tx1"/>
              </a:solidFill>
              <a:cs typeface="Calibri" pitchFamily="34" charset="0"/>
            </a:endParaRPr>
          </a:p>
          <a:p>
            <a:pPr algn="just">
              <a:lnSpc>
                <a:spcPct val="90000"/>
              </a:lnSpc>
            </a:pPr>
            <a:endParaRPr lang="en-US" altLang="x-none" sz="1800" dirty="0">
              <a:solidFill>
                <a:schemeClr val="tx1"/>
              </a:solidFill>
              <a:ea typeface="Arial" charset="0"/>
              <a:cs typeface="Arial" charset="0"/>
            </a:endParaRPr>
          </a:p>
          <a:p>
            <a:pPr algn="just">
              <a:lnSpc>
                <a:spcPct val="90000"/>
              </a:lnSpc>
            </a:pPr>
            <a:r>
              <a:rPr lang="en-US" altLang="x-none" sz="1800" dirty="0">
                <a:solidFill>
                  <a:schemeClr val="tx1"/>
                </a:solidFill>
                <a:ea typeface="Arial" charset="0"/>
                <a:cs typeface="Arial" charset="0"/>
              </a:rPr>
              <a:t> </a:t>
            </a:r>
          </a:p>
        </p:txBody>
      </p:sp>
      <p:sp>
        <p:nvSpPr>
          <p:cNvPr id="2" name="Title 1"/>
          <p:cNvSpPr>
            <a:spLocks noGrp="1"/>
          </p:cNvSpPr>
          <p:nvPr>
            <p:ph type="title"/>
          </p:nvPr>
        </p:nvSpPr>
        <p:spPr>
          <a:xfrm>
            <a:off x="561981" y="114545"/>
            <a:ext cx="11626844" cy="990600"/>
          </a:xfrm>
        </p:spPr>
        <p:txBody>
          <a:bodyPr>
            <a:noAutofit/>
          </a:bodyPr>
          <a:lstStyle/>
          <a:p>
            <a:r>
              <a:rPr lang="en-US" altLang="x-none" sz="3200" dirty="0"/>
              <a:t>The Frank–Starling Principle (Starling’s Law of the Heart)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22" name="Text Box 5"/>
          <p:cNvSpPr txBox="1">
            <a:spLocks noChangeArrowheads="1"/>
          </p:cNvSpPr>
          <p:nvPr/>
        </p:nvSpPr>
        <p:spPr bwMode="auto">
          <a:xfrm>
            <a:off x="1197868" y="2924944"/>
            <a:ext cx="35412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a:latin typeface="Calibri" panose="020F0502020204030204" pitchFamily="34" charset="0"/>
                <a:sym typeface="Symbol" panose="05050102010706020507" pitchFamily="18" charset="2"/>
              </a:rPr>
              <a:t> </a:t>
            </a:r>
            <a:r>
              <a:rPr lang="en-US" altLang="en-US" sz="2400" i="0">
                <a:latin typeface="+mn-lt"/>
                <a:sym typeface="Symbol" panose="05050102010706020507" pitchFamily="18" charset="2"/>
              </a:rPr>
              <a:t> </a:t>
            </a:r>
            <a:r>
              <a:rPr lang="en-US" altLang="en-US" sz="2000" i="0" dirty="0">
                <a:latin typeface="+mn-lt"/>
                <a:sym typeface="Symbol" panose="05050102010706020507" pitchFamily="18" charset="2"/>
              </a:rPr>
              <a:t>Venous return  </a:t>
            </a:r>
            <a:r>
              <a:rPr lang="en-US" altLang="en-US" sz="2000" i="0" dirty="0">
                <a:latin typeface="+mn-lt"/>
                <a:cs typeface="Times New Roman" panose="02020603050405020304" pitchFamily="18" charset="0"/>
              </a:rPr>
              <a:t>↑ EDV </a:t>
            </a:r>
          </a:p>
        </p:txBody>
      </p:sp>
      <p:sp>
        <p:nvSpPr>
          <p:cNvPr id="23" name="Text Box 6"/>
          <p:cNvSpPr txBox="1">
            <a:spLocks noChangeArrowheads="1"/>
          </p:cNvSpPr>
          <p:nvPr/>
        </p:nvSpPr>
        <p:spPr bwMode="auto">
          <a:xfrm>
            <a:off x="1197868" y="3263980"/>
            <a:ext cx="40920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dirty="0">
                <a:latin typeface="Calibri" panose="020F0502020204030204" pitchFamily="34" charset="0"/>
                <a:sym typeface="Symbol" panose="05050102010706020507" pitchFamily="18" charset="2"/>
              </a:rPr>
              <a:t> </a:t>
            </a:r>
            <a:r>
              <a:rPr lang="en-US" altLang="en-US" sz="2000" i="0" dirty="0">
                <a:latin typeface="+mn-lt"/>
                <a:sym typeface="Symbol" panose="05050102010706020507" pitchFamily="18" charset="2"/>
              </a:rPr>
              <a:t> Force of ventricular contraction</a:t>
            </a:r>
          </a:p>
        </p:txBody>
      </p:sp>
      <p:sp>
        <p:nvSpPr>
          <p:cNvPr id="24" name="Text Box 7"/>
          <p:cNvSpPr txBox="1">
            <a:spLocks noChangeArrowheads="1"/>
          </p:cNvSpPr>
          <p:nvPr/>
        </p:nvSpPr>
        <p:spPr bwMode="auto">
          <a:xfrm>
            <a:off x="1197868" y="3578292"/>
            <a:ext cx="23450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dirty="0">
                <a:latin typeface="Calibri" panose="020F0502020204030204" pitchFamily="34" charset="0"/>
                <a:cs typeface="Times New Roman" panose="02020603050405020304" pitchFamily="18" charset="0"/>
                <a:sym typeface="Symbol" panose="05050102010706020507" pitchFamily="18" charset="2"/>
              </a:rPr>
              <a:t> </a:t>
            </a:r>
            <a:r>
              <a:rPr lang="en-US" altLang="en-US" sz="2000" i="0" dirty="0">
                <a:latin typeface="+mn-lt"/>
              </a:rPr>
              <a:t>↑ Stroke Volume</a:t>
            </a:r>
          </a:p>
        </p:txBody>
      </p:sp>
      <p:sp>
        <p:nvSpPr>
          <p:cNvPr id="25" name="Text Box 8"/>
          <p:cNvSpPr txBox="1">
            <a:spLocks noChangeArrowheads="1"/>
          </p:cNvSpPr>
          <p:nvPr/>
        </p:nvSpPr>
        <p:spPr bwMode="auto">
          <a:xfrm>
            <a:off x="1197868" y="3892604"/>
            <a:ext cx="24923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dirty="0">
                <a:latin typeface="Calibri" panose="020F0502020204030204" pitchFamily="34" charset="0"/>
                <a:cs typeface="Times New Roman" panose="02020603050405020304" pitchFamily="18" charset="0"/>
                <a:sym typeface="Symbol" panose="05050102010706020507" pitchFamily="18" charset="2"/>
              </a:rPr>
              <a:t> </a:t>
            </a:r>
            <a:r>
              <a:rPr lang="en-US" altLang="en-US" sz="2000" i="0" dirty="0">
                <a:latin typeface="+mn-lt"/>
              </a:rPr>
              <a:t>↑ Cardiac Output</a:t>
            </a:r>
          </a:p>
        </p:txBody>
      </p:sp>
      <p:sp>
        <p:nvSpPr>
          <p:cNvPr id="28" name="Rectangle 27"/>
          <p:cNvSpPr/>
          <p:nvPr/>
        </p:nvSpPr>
        <p:spPr>
          <a:xfrm>
            <a:off x="693811" y="4653136"/>
            <a:ext cx="9600476" cy="231407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ClrTx/>
              <a:buFontTx/>
              <a:buNone/>
            </a:pPr>
            <a:r>
              <a:rPr lang="en-US" altLang="x-none" sz="1800" dirty="0">
                <a:solidFill>
                  <a:srgbClr val="DDE9EC">
                    <a:lumMod val="50000"/>
                  </a:srgbClr>
                </a:solidFill>
              </a:rPr>
              <a:t>When you stretch a rubber and leave it, It will contract.</a:t>
            </a:r>
          </a:p>
          <a:p>
            <a:pPr algn="just">
              <a:spcBef>
                <a:spcPct val="0"/>
              </a:spcBef>
              <a:buClrTx/>
              <a:buFontTx/>
              <a:buNone/>
            </a:pPr>
            <a:r>
              <a:rPr lang="en-US" altLang="x-none" sz="1800" dirty="0">
                <a:solidFill>
                  <a:srgbClr val="DDE9EC">
                    <a:lumMod val="50000"/>
                  </a:srgbClr>
                </a:solidFill>
              </a:rPr>
              <a:t>Stronger stretch (more increase in length) = stronger contraction</a:t>
            </a:r>
          </a:p>
          <a:p>
            <a:pPr algn="just">
              <a:spcBef>
                <a:spcPct val="0"/>
              </a:spcBef>
              <a:buClrTx/>
              <a:buFontTx/>
              <a:buNone/>
            </a:pPr>
            <a:r>
              <a:rPr lang="en-US" altLang="x-none" sz="1800" dirty="0">
                <a:solidFill>
                  <a:srgbClr val="DDE9EC">
                    <a:lumMod val="50000"/>
                  </a:srgbClr>
                </a:solidFill>
              </a:rPr>
              <a:t>Filling of blood is what does the stretching.</a:t>
            </a:r>
          </a:p>
          <a:p>
            <a:pPr algn="just">
              <a:spcBef>
                <a:spcPct val="0"/>
              </a:spcBef>
              <a:buClrTx/>
              <a:buFontTx/>
              <a:buNone/>
            </a:pPr>
            <a:endParaRPr lang="en-US" altLang="x-none" sz="1800" dirty="0">
              <a:solidFill>
                <a:srgbClr val="DDE9EC">
                  <a:lumMod val="50000"/>
                </a:srgbClr>
              </a:solidFill>
            </a:endParaRPr>
          </a:p>
        </p:txBody>
      </p:sp>
    </p:spTree>
    <p:extLst>
      <p:ext uri="{BB962C8B-B14F-4D97-AF65-F5344CB8AC3E}">
        <p14:creationId xmlns:p14="http://schemas.microsoft.com/office/powerpoint/2010/main" val="145449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x-none" sz="3200" dirty="0"/>
              <a:t>Cardiac Function Curve (Starling’s Law of the Heart)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sp>
        <p:nvSpPr>
          <p:cNvPr id="8" name="TextBox 7"/>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graphicFrame>
        <p:nvGraphicFramePr>
          <p:cNvPr id="9" name="رسم تخطيطي 8"/>
          <p:cNvGraphicFramePr/>
          <p:nvPr>
            <p:extLst>
              <p:ext uri="{D42A27DB-BD31-4B8C-83A1-F6EECF244321}">
                <p14:modId xmlns:p14="http://schemas.microsoft.com/office/powerpoint/2010/main" val="1442235512"/>
              </p:ext>
            </p:extLst>
          </p:nvPr>
        </p:nvGraphicFramePr>
        <p:xfrm>
          <a:off x="609460" y="4725144"/>
          <a:ext cx="10969943" cy="14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3" descr="figCh18_21"/>
          <p:cNvPicPr>
            <a:picLocks noChangeAspect="1" noChangeArrowheads="1"/>
          </p:cNvPicPr>
          <p:nvPr/>
        </p:nvPicPr>
        <p:blipFill rotWithShape="1">
          <a:blip r:embed="rId7">
            <a:extLst>
              <a:ext uri="{28A0092B-C50C-407E-A947-70E740481C1C}">
                <a14:useLocalDpi xmlns:a14="http://schemas.microsoft.com/office/drawing/2010/main" val="0"/>
              </a:ext>
            </a:extLst>
          </a:blip>
          <a:srcRect l="1447" b="3535"/>
          <a:stretch/>
        </p:blipFill>
        <p:spPr bwMode="auto">
          <a:xfrm>
            <a:off x="3606994" y="1347087"/>
            <a:ext cx="4905478" cy="2836644"/>
          </a:xfrm>
          <a:prstGeom prst="rect">
            <a:avLst/>
          </a:prstGeom>
          <a:noFill/>
          <a:ln w="9525">
            <a:solidFill>
              <a:schemeClr val="accent3">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4"/>
          <p:cNvSpPr>
            <a:spLocks noChangeArrowheads="1"/>
          </p:cNvSpPr>
          <p:nvPr/>
        </p:nvSpPr>
        <p:spPr bwMode="auto">
          <a:xfrm>
            <a:off x="3579238" y="4127219"/>
            <a:ext cx="51387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1800" b="1" i="0" dirty="0">
                <a:solidFill>
                  <a:schemeClr val="accent2">
                    <a:lumMod val="75000"/>
                  </a:schemeClr>
                </a:solidFill>
                <a:latin typeface="Calibri" panose="020F0502020204030204" pitchFamily="34" charset="0"/>
              </a:rPr>
              <a:t>Ventricular end-diastolic volume (ml)</a:t>
            </a:r>
          </a:p>
        </p:txBody>
      </p:sp>
      <p:sp>
        <p:nvSpPr>
          <p:cNvPr id="12" name="Rectangle 5"/>
          <p:cNvSpPr>
            <a:spLocks noChangeArrowheads="1"/>
          </p:cNvSpPr>
          <p:nvPr/>
        </p:nvSpPr>
        <p:spPr bwMode="auto">
          <a:xfrm rot="16200000">
            <a:off x="2308654" y="2502416"/>
            <a:ext cx="28802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1800" b="1" i="0" dirty="0">
                <a:solidFill>
                  <a:schemeClr val="accent2">
                    <a:lumMod val="75000"/>
                  </a:schemeClr>
                </a:solidFill>
                <a:latin typeface="Calibri" panose="020F0502020204030204" pitchFamily="34" charset="0"/>
              </a:rPr>
              <a:t>Stroke volume</a:t>
            </a:r>
            <a:r>
              <a:rPr lang="en-US" altLang="en-US" sz="1400" b="1" i="0" dirty="0">
                <a:solidFill>
                  <a:schemeClr val="accent2">
                    <a:lumMod val="75000"/>
                  </a:schemeClr>
                </a:solidFill>
                <a:latin typeface="Calibri" panose="020F0502020204030204" pitchFamily="34" charset="0"/>
              </a:rPr>
              <a:t> (ml)</a:t>
            </a:r>
          </a:p>
        </p:txBody>
      </p:sp>
      <p:cxnSp>
        <p:nvCxnSpPr>
          <p:cNvPr id="16" name="رابط بشكل مرفق 15"/>
          <p:cNvCxnSpPr>
            <a:stCxn id="11" idx="3"/>
          </p:cNvCxnSpPr>
          <p:nvPr/>
        </p:nvCxnSpPr>
        <p:spPr>
          <a:xfrm flipV="1">
            <a:off x="8717993" y="2189122"/>
            <a:ext cx="117829" cy="212276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p:nvPr/>
        </p:nvCxnSpPr>
        <p:spPr>
          <a:xfrm>
            <a:off x="8830716" y="2171811"/>
            <a:ext cx="1440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مربع نص 19"/>
          <p:cNvSpPr txBox="1"/>
          <p:nvPr/>
        </p:nvSpPr>
        <p:spPr>
          <a:xfrm>
            <a:off x="9114920" y="2038259"/>
            <a:ext cx="2792154" cy="138499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1400" dirty="0"/>
              <a:t>On the </a:t>
            </a:r>
            <a:r>
              <a:rPr lang="en-US" sz="1400" dirty="0">
                <a:solidFill>
                  <a:schemeClr val="accent2">
                    <a:lumMod val="75000"/>
                  </a:schemeClr>
                </a:solidFill>
              </a:rPr>
              <a:t>X-axis</a:t>
            </a:r>
            <a:r>
              <a:rPr lang="en-US" sz="1400" dirty="0"/>
              <a:t> we have </a:t>
            </a:r>
            <a:r>
              <a:rPr lang="en-US" sz="1400" dirty="0">
                <a:solidFill>
                  <a:schemeClr val="accent2">
                    <a:lumMod val="75000"/>
                  </a:schemeClr>
                </a:solidFill>
              </a:rPr>
              <a:t>Diastolic filling </a:t>
            </a:r>
            <a:r>
              <a:rPr lang="en-US" sz="1400" dirty="0"/>
              <a:t>or </a:t>
            </a:r>
            <a:r>
              <a:rPr lang="en-US" sz="1400" dirty="0">
                <a:solidFill>
                  <a:schemeClr val="accent2">
                    <a:lumMod val="75000"/>
                  </a:schemeClr>
                </a:solidFill>
              </a:rPr>
              <a:t>left Ventricular preload </a:t>
            </a:r>
            <a:r>
              <a:rPr lang="en-US" sz="1400" dirty="0"/>
              <a:t>which can be represented by: </a:t>
            </a:r>
          </a:p>
          <a:p>
            <a:pPr algn="just"/>
            <a:r>
              <a:rPr lang="en-US" sz="1400" dirty="0">
                <a:solidFill>
                  <a:srgbClr val="FF0000"/>
                </a:solidFill>
              </a:rPr>
              <a:t>1- Right Atrial Pressure(RAP).</a:t>
            </a:r>
          </a:p>
          <a:p>
            <a:pPr algn="just"/>
            <a:r>
              <a:rPr lang="en-US" sz="1400" dirty="0">
                <a:solidFill>
                  <a:schemeClr val="accent2">
                    <a:lumMod val="75000"/>
                  </a:schemeClr>
                </a:solidFill>
              </a:rPr>
              <a:t>2- Ventricular EDV.</a:t>
            </a:r>
          </a:p>
          <a:p>
            <a:pPr algn="just"/>
            <a:r>
              <a:rPr lang="en-US" sz="1400" dirty="0">
                <a:solidFill>
                  <a:schemeClr val="accent2">
                    <a:lumMod val="75000"/>
                  </a:schemeClr>
                </a:solidFill>
              </a:rPr>
              <a:t>3- Ventricular EDP. </a:t>
            </a:r>
            <a:r>
              <a:rPr lang="en-US" sz="1400" dirty="0">
                <a:solidFill>
                  <a:schemeClr val="bg1">
                    <a:lumMod val="65000"/>
                  </a:schemeClr>
                </a:solidFill>
              </a:rPr>
              <a:t>(P for pressure)</a:t>
            </a:r>
          </a:p>
        </p:txBody>
      </p:sp>
      <p:cxnSp>
        <p:nvCxnSpPr>
          <p:cNvPr id="25" name="رابط كسهم مستقيم 24"/>
          <p:cNvCxnSpPr/>
          <p:nvPr/>
        </p:nvCxnSpPr>
        <p:spPr>
          <a:xfrm flipH="1">
            <a:off x="3142580" y="2732458"/>
            <a:ext cx="2160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مربع نص 26"/>
          <p:cNvSpPr txBox="1"/>
          <p:nvPr/>
        </p:nvSpPr>
        <p:spPr>
          <a:xfrm>
            <a:off x="727944" y="2038260"/>
            <a:ext cx="2345719" cy="1384995"/>
          </a:xfrm>
          <a:prstGeom prst="rect">
            <a:avLst/>
          </a:prstGeom>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1400" dirty="0">
                <a:solidFill>
                  <a:srgbClr val="C76B9B"/>
                </a:solidFill>
              </a:rPr>
              <a:t>Cardiac Output = </a:t>
            </a:r>
          </a:p>
          <a:p>
            <a:pPr algn="just"/>
            <a:r>
              <a:rPr lang="en-US" sz="1400" dirty="0">
                <a:solidFill>
                  <a:srgbClr val="C76B9B"/>
                </a:solidFill>
              </a:rPr>
              <a:t>Stroke Volume x Heart Rate.</a:t>
            </a:r>
          </a:p>
          <a:p>
            <a:pPr algn="just"/>
            <a:r>
              <a:rPr lang="en-US" sz="1400" dirty="0"/>
              <a:t>If HR is constant Then CO will reflect SV.</a:t>
            </a:r>
          </a:p>
          <a:p>
            <a:pPr algn="just"/>
            <a:r>
              <a:rPr lang="en-US" sz="1400" dirty="0">
                <a:solidFill>
                  <a:srgbClr val="FF0000"/>
                </a:solidFill>
              </a:rPr>
              <a:t>So On the </a:t>
            </a:r>
            <a:r>
              <a:rPr lang="en-US" sz="1400" dirty="0">
                <a:solidFill>
                  <a:schemeClr val="accent2">
                    <a:lumMod val="75000"/>
                  </a:schemeClr>
                </a:solidFill>
              </a:rPr>
              <a:t>Y-axis </a:t>
            </a:r>
            <a:r>
              <a:rPr lang="en-US" sz="1400" dirty="0">
                <a:solidFill>
                  <a:srgbClr val="FF0000"/>
                </a:solidFill>
              </a:rPr>
              <a:t>we can either use </a:t>
            </a:r>
            <a:r>
              <a:rPr lang="en-US" sz="1400" dirty="0">
                <a:solidFill>
                  <a:schemeClr val="accent2">
                    <a:lumMod val="75000"/>
                  </a:schemeClr>
                </a:solidFill>
              </a:rPr>
              <a:t>SV</a:t>
            </a:r>
            <a:r>
              <a:rPr lang="en-US" sz="1400" dirty="0">
                <a:solidFill>
                  <a:srgbClr val="FF0000"/>
                </a:solidFill>
              </a:rPr>
              <a:t> or </a:t>
            </a:r>
            <a:r>
              <a:rPr lang="en-US" sz="1400" dirty="0">
                <a:solidFill>
                  <a:schemeClr val="accent2">
                    <a:lumMod val="75000"/>
                  </a:schemeClr>
                </a:solidFill>
              </a:rPr>
              <a:t>CO.</a:t>
            </a:r>
          </a:p>
        </p:txBody>
      </p:sp>
      <p:sp>
        <p:nvSpPr>
          <p:cNvPr id="15" name="TextBox 14"/>
          <p:cNvSpPr txBox="1"/>
          <p:nvPr/>
        </p:nvSpPr>
        <p:spPr>
          <a:xfrm>
            <a:off x="9002197" y="3696332"/>
            <a:ext cx="2902523" cy="43088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100" b="1" u="sng" dirty="0">
                <a:hlinkClick r:id="rId8"/>
              </a:rPr>
              <a:t>Video of (Frank-Starling Mechanism) </a:t>
            </a:r>
          </a:p>
          <a:p>
            <a:pPr algn="ctr"/>
            <a:r>
              <a:rPr lang="en-US" sz="1100" b="1" u="sng" dirty="0">
                <a:hlinkClick r:id="rId8"/>
              </a:rPr>
              <a:t>Duration: (14:18 </a:t>
            </a:r>
            <a:r>
              <a:rPr lang="en-US" sz="1100" b="1" u="sng" dirty="0" err="1">
                <a:hlinkClick r:id="rId8"/>
              </a:rPr>
              <a:t>mins</a:t>
            </a:r>
            <a:r>
              <a:rPr lang="en-US" sz="1100" b="1" u="sng" dirty="0">
                <a:hlinkClick r:id="rId8"/>
              </a:rPr>
              <a:t>)</a:t>
            </a:r>
            <a:endParaRPr lang="en-US" sz="1100" b="1" u="sng" dirty="0"/>
          </a:p>
        </p:txBody>
      </p:sp>
    </p:spTree>
    <p:extLst>
      <p:ext uri="{BB962C8B-B14F-4D97-AF65-F5344CB8AC3E}">
        <p14:creationId xmlns:p14="http://schemas.microsoft.com/office/powerpoint/2010/main" val="4175584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altLang="x-none" sz="3200"/>
              <a:t>Cont</a:t>
            </a:r>
            <a:r>
              <a:rPr lang="en-US" altLang="x-none" sz="3200" dirty="0"/>
              <a:t>.</a:t>
            </a:r>
            <a:endParaRPr lang="en-US" sz="3200" dirty="0"/>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7</a:t>
            </a:fld>
            <a:endParaRPr lang="en-US" dirty="0"/>
          </a:p>
        </p:txBody>
      </p:sp>
      <p:sp>
        <p:nvSpPr>
          <p:cNvPr id="35" name="مربع نص 34"/>
          <p:cNvSpPr txBox="1"/>
          <p:nvPr/>
        </p:nvSpPr>
        <p:spPr>
          <a:xfrm>
            <a:off x="609460" y="1390878"/>
            <a:ext cx="7754978" cy="3383280"/>
          </a:xfrm>
          <a:prstGeom prst="rect">
            <a:avLst/>
          </a:prstGeom>
          <a:noFill/>
          <a:ln w="19050">
            <a:noFill/>
          </a:ln>
          <a:effectLst>
            <a:glow rad="63500">
              <a:schemeClr val="accent1">
                <a:satMod val="175000"/>
                <a:alpha val="40000"/>
              </a:schemeClr>
            </a:glow>
          </a:effectLst>
        </p:spPr>
        <p:txBody>
          <a:bodyPr wrap="square" rtlCol="0">
            <a:spAutoFit/>
          </a:bodyPr>
          <a:lstStyle/>
          <a:p>
            <a:pPr marL="231775" indent="-231775" algn="just">
              <a:buFont typeface="Arial" panose="020B0604020202020204" pitchFamily="34" charset="0"/>
              <a:buChar char="•"/>
            </a:pPr>
            <a:r>
              <a:rPr lang="en-US" sz="1800" dirty="0"/>
              <a:t>In a controlled experiment If the right atrial pressure (RAP) (</a:t>
            </a:r>
            <a:r>
              <a:rPr lang="en-US" sz="1800" dirty="0">
                <a:solidFill>
                  <a:schemeClr val="bg1">
                    <a:lumMod val="65000"/>
                  </a:schemeClr>
                </a:solidFill>
              </a:rPr>
              <a:t>Independent variable</a:t>
            </a:r>
            <a:r>
              <a:rPr lang="en-US" sz="1800" dirty="0"/>
              <a:t>) increases the cardiac output (</a:t>
            </a:r>
            <a:r>
              <a:rPr lang="en-US" sz="1800" dirty="0">
                <a:solidFill>
                  <a:schemeClr val="bg1">
                    <a:lumMod val="65000"/>
                  </a:schemeClr>
                </a:solidFill>
              </a:rPr>
              <a:t>dependent variable</a:t>
            </a:r>
            <a:r>
              <a:rPr lang="en-US" sz="1800" dirty="0"/>
              <a:t>) will also increase.</a:t>
            </a:r>
          </a:p>
          <a:p>
            <a:pPr marL="231775" indent="-231775" algn="just">
              <a:buFont typeface="Arial" panose="020B0604020202020204" pitchFamily="34" charset="0"/>
              <a:buChar char="•"/>
            </a:pPr>
            <a:r>
              <a:rPr lang="en-US" sz="1800" dirty="0"/>
              <a:t>RAP is normally 0 mmHg (</a:t>
            </a:r>
            <a:r>
              <a:rPr lang="en-US" sz="1800" dirty="0">
                <a:solidFill>
                  <a:schemeClr val="bg1">
                    <a:lumMod val="65000"/>
                  </a:schemeClr>
                </a:solidFill>
                <a:cs typeface="Calibri" pitchFamily="34" charset="0"/>
              </a:rPr>
              <a:t>note that RAP</a:t>
            </a:r>
            <a:r>
              <a:rPr lang="ar-SA" sz="1800" dirty="0">
                <a:solidFill>
                  <a:schemeClr val="bg1">
                    <a:lumMod val="65000"/>
                  </a:schemeClr>
                </a:solidFill>
              </a:rPr>
              <a:t> </a:t>
            </a:r>
            <a:r>
              <a:rPr lang="en-US" sz="1800" dirty="0">
                <a:solidFill>
                  <a:schemeClr val="bg1">
                    <a:lumMod val="65000"/>
                  </a:schemeClr>
                </a:solidFill>
                <a:cs typeface="Calibri" pitchFamily="34" charset="0"/>
              </a:rPr>
              <a:t>normally fluctuates with atrial contraction and respiration</a:t>
            </a:r>
            <a:r>
              <a:rPr lang="en-US" sz="1800" dirty="0"/>
              <a:t>).</a:t>
            </a:r>
          </a:p>
          <a:p>
            <a:pPr marL="231775" indent="-231775" algn="just">
              <a:buFont typeface="Arial" panose="020B0604020202020204" pitchFamily="34" charset="0"/>
              <a:buChar char="•"/>
            </a:pPr>
            <a:r>
              <a:rPr lang="en-US" sz="1800" dirty="0"/>
              <a:t>When RAP is 0, the cardiac output is about 5 L/min.</a:t>
            </a:r>
          </a:p>
          <a:p>
            <a:pPr marL="231775" indent="-231775" algn="just">
              <a:buFont typeface="Arial" panose="020B0604020202020204" pitchFamily="34" charset="0"/>
              <a:buChar char="•"/>
            </a:pPr>
            <a:r>
              <a:rPr lang="en-US" sz="1800" dirty="0"/>
              <a:t>The curve is steep(</a:t>
            </a:r>
            <a:r>
              <a:rPr lang="ar-SA" sz="1800" dirty="0"/>
              <a:t>منحنى حاد</a:t>
            </a:r>
            <a:r>
              <a:rPr lang="en-US" sz="1800" dirty="0"/>
              <a:t>)</a:t>
            </a:r>
            <a:r>
              <a:rPr lang="ar-SA" sz="1800" dirty="0"/>
              <a:t> </a:t>
            </a:r>
            <a:r>
              <a:rPr lang="en-US" sz="1800" dirty="0"/>
              <a:t>so very small changes in RAP can lead to large changes in cardiac output. </a:t>
            </a:r>
          </a:p>
          <a:p>
            <a:pPr marL="231775" indent="-231775" algn="just">
              <a:buFont typeface="Arial" panose="020B0604020202020204" pitchFamily="34" charset="0"/>
              <a:buChar char="•"/>
            </a:pPr>
            <a:r>
              <a:rPr lang="en-US" sz="1800" dirty="0"/>
              <a:t>As venous return increases, RAP increases, EDV and end diastolic fiber length increase. </a:t>
            </a:r>
          </a:p>
          <a:p>
            <a:pPr marL="231775" indent="-231775" algn="just">
              <a:buFont typeface="Arial" panose="020B0604020202020204" pitchFamily="34" charset="0"/>
              <a:buChar char="•"/>
            </a:pPr>
            <a:r>
              <a:rPr lang="en-US" sz="1800" dirty="0"/>
              <a:t>Increase in End-diastolic fiber length equal more contraction which equals more CO. </a:t>
            </a:r>
          </a:p>
          <a:p>
            <a:pPr marL="231775" indent="-231775" algn="just">
              <a:buFont typeface="Arial" panose="020B0604020202020204" pitchFamily="34" charset="0"/>
              <a:buChar char="•"/>
            </a:pPr>
            <a:r>
              <a:rPr lang="en-US" sz="1800" dirty="0"/>
              <a:t>So More Venous return = More CO.</a:t>
            </a:r>
          </a:p>
        </p:txBody>
      </p:sp>
      <p:sp>
        <p:nvSpPr>
          <p:cNvPr id="36" name="TextBox 7"/>
          <p:cNvSpPr txBox="1"/>
          <p:nvPr/>
        </p:nvSpPr>
        <p:spPr>
          <a:xfrm>
            <a:off x="971233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37" name="Rectangle 6"/>
          <p:cNvSpPr txBox="1">
            <a:spLocks noChangeArrowheads="1"/>
          </p:cNvSpPr>
          <p:nvPr/>
        </p:nvSpPr>
        <p:spPr>
          <a:xfrm>
            <a:off x="520551" y="4797152"/>
            <a:ext cx="11147760" cy="1410490"/>
          </a:xfrm>
          <a:prstGeom prst="rect">
            <a:avLst/>
          </a:prstGeom>
        </p:spPr>
        <p:txBody>
          <a:bodyPr>
            <a:noAutofit/>
          </a:bodyPr>
          <a:lst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a:lstStyle>
          <a:p>
            <a:pPr indent="-233363" algn="just">
              <a:buFont typeface="Arial" charset="0"/>
              <a:buChar char="•"/>
            </a:pPr>
            <a:r>
              <a:rPr lang="en-US" sz="2000" dirty="0">
                <a:effectLst/>
                <a:cs typeface="Calibri" pitchFamily="34" charset="0"/>
              </a:rPr>
              <a:t>Thus, in the steady state, the volume of blood the left ventricle ejects as cardiac output equals or matches the volume it receives in venous return.</a:t>
            </a:r>
          </a:p>
          <a:p>
            <a:pPr indent="-233363" algn="just">
              <a:buFont typeface="Arial" charset="0"/>
              <a:buChar char="•"/>
            </a:pPr>
            <a:r>
              <a:rPr lang="en-US" sz="2000" dirty="0">
                <a:effectLst/>
                <a:cs typeface="Calibri" pitchFamily="34" charset="0"/>
              </a:rPr>
              <a:t>Increases in end-diastolic volume (i.e., right atrial pressure) produce increases in cardiac output by the Starling mechanism.</a:t>
            </a:r>
          </a:p>
        </p:txBody>
      </p:sp>
      <p:grpSp>
        <p:nvGrpSpPr>
          <p:cNvPr id="5" name="Group 4"/>
          <p:cNvGrpSpPr/>
          <p:nvPr/>
        </p:nvGrpSpPr>
        <p:grpSpPr>
          <a:xfrm>
            <a:off x="8542684" y="1537480"/>
            <a:ext cx="2969173" cy="3043648"/>
            <a:chOff x="8830716" y="1321456"/>
            <a:chExt cx="3184568" cy="3139321"/>
          </a:xfrm>
        </p:grpSpPr>
        <p:grpSp>
          <p:nvGrpSpPr>
            <p:cNvPr id="33" name="مجموعة 32"/>
            <p:cNvGrpSpPr/>
            <p:nvPr/>
          </p:nvGrpSpPr>
          <p:grpSpPr>
            <a:xfrm>
              <a:off x="8998564" y="1321458"/>
              <a:ext cx="2990527" cy="3035543"/>
              <a:chOff x="4393590" y="1464338"/>
              <a:chExt cx="6145495" cy="4741544"/>
            </a:xfrm>
          </p:grpSpPr>
          <p:sp>
            <p:nvSpPr>
              <p:cNvPr id="19" name="Line 3"/>
              <p:cNvSpPr>
                <a:spLocks noChangeShapeType="1"/>
              </p:cNvSpPr>
              <p:nvPr/>
            </p:nvSpPr>
            <p:spPr bwMode="auto">
              <a:xfrm>
                <a:off x="5655929" y="1752600"/>
                <a:ext cx="0" cy="4038600"/>
              </a:xfrm>
              <a:prstGeom prst="line">
                <a:avLst/>
              </a:prstGeom>
              <a:noFill/>
              <a:ln w="38100">
                <a:solidFill>
                  <a:schemeClr val="accent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1600" i="0"/>
              </a:p>
            </p:txBody>
          </p:sp>
          <p:sp>
            <p:nvSpPr>
              <p:cNvPr id="20" name="Text Box 4"/>
              <p:cNvSpPr txBox="1">
                <a:spLocks noChangeArrowheads="1"/>
              </p:cNvSpPr>
              <p:nvPr/>
            </p:nvSpPr>
            <p:spPr bwMode="auto">
              <a:xfrm rot="16200000">
                <a:off x="2328080" y="3529848"/>
                <a:ext cx="4741544" cy="610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200" b="1" i="0" dirty="0">
                    <a:cs typeface="Calibri" pitchFamily="34" charset="0"/>
                  </a:rPr>
                  <a:t>CARDIAC  OUTPUT  (L/min)</a:t>
                </a:r>
              </a:p>
            </p:txBody>
          </p:sp>
          <p:sp>
            <p:nvSpPr>
              <p:cNvPr id="21" name="Line 5"/>
              <p:cNvSpPr>
                <a:spLocks noChangeShapeType="1"/>
              </p:cNvSpPr>
              <p:nvPr/>
            </p:nvSpPr>
            <p:spPr bwMode="auto">
              <a:xfrm>
                <a:off x="5579729" y="5791200"/>
                <a:ext cx="4495800" cy="0"/>
              </a:xfrm>
              <a:prstGeom prst="line">
                <a:avLst/>
              </a:prstGeom>
              <a:noFill/>
              <a:ln w="9525">
                <a:solidFill>
                  <a:schemeClr val="accent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1600" i="0"/>
              </a:p>
            </p:txBody>
          </p:sp>
          <p:sp>
            <p:nvSpPr>
              <p:cNvPr id="22" name="Text Box 6"/>
              <p:cNvSpPr txBox="1">
                <a:spLocks noChangeArrowheads="1"/>
              </p:cNvSpPr>
              <p:nvPr/>
            </p:nvSpPr>
            <p:spPr bwMode="auto">
              <a:xfrm>
                <a:off x="7288094" y="5223831"/>
                <a:ext cx="2780925" cy="525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dirty="0">
                    <a:cs typeface="Calibri" pitchFamily="34" charset="0"/>
                  </a:rPr>
                  <a:t>RAP mmHg</a:t>
                </a:r>
              </a:p>
            </p:txBody>
          </p:sp>
          <p:sp>
            <p:nvSpPr>
              <p:cNvPr id="23" name="Text Box 7"/>
              <p:cNvSpPr txBox="1">
                <a:spLocks noChangeArrowheads="1"/>
              </p:cNvSpPr>
              <p:nvPr/>
            </p:nvSpPr>
            <p:spPr bwMode="auto">
              <a:xfrm>
                <a:off x="4828591" y="1624748"/>
                <a:ext cx="988904" cy="52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cs typeface="Calibri" pitchFamily="34" charset="0"/>
                  </a:rPr>
                  <a:t>15-</a:t>
                </a:r>
              </a:p>
            </p:txBody>
          </p:sp>
          <p:sp>
            <p:nvSpPr>
              <p:cNvPr id="24" name="Text Box 8"/>
              <p:cNvSpPr txBox="1">
                <a:spLocks noChangeArrowheads="1"/>
              </p:cNvSpPr>
              <p:nvPr/>
            </p:nvSpPr>
            <p:spPr bwMode="auto">
              <a:xfrm>
                <a:off x="4828591" y="2920657"/>
                <a:ext cx="988904" cy="52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cs typeface="Calibri" pitchFamily="34" charset="0"/>
                  </a:rPr>
                  <a:t>10-</a:t>
                </a:r>
              </a:p>
            </p:txBody>
          </p:sp>
          <p:sp>
            <p:nvSpPr>
              <p:cNvPr id="25" name="Text Box 9"/>
              <p:cNvSpPr txBox="1">
                <a:spLocks noChangeArrowheads="1"/>
              </p:cNvSpPr>
              <p:nvPr/>
            </p:nvSpPr>
            <p:spPr bwMode="auto">
              <a:xfrm>
                <a:off x="5033293" y="4216566"/>
                <a:ext cx="755020" cy="52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600" b="1" i="0">
                    <a:cs typeface="Calibri" pitchFamily="34" charset="0"/>
                  </a:rPr>
                  <a:t>5-</a:t>
                </a:r>
              </a:p>
            </p:txBody>
          </p:sp>
          <p:sp>
            <p:nvSpPr>
              <p:cNvPr id="26" name="Text Box 10"/>
              <p:cNvSpPr txBox="1">
                <a:spLocks noChangeArrowheads="1"/>
              </p:cNvSpPr>
              <p:nvPr/>
            </p:nvSpPr>
            <p:spPr bwMode="auto">
              <a:xfrm>
                <a:off x="5563854" y="5680075"/>
                <a:ext cx="755019" cy="525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dirty="0">
                    <a:cs typeface="Calibri" pitchFamily="34" charset="0"/>
                  </a:rPr>
                  <a:t>-4</a:t>
                </a:r>
                <a:endParaRPr lang="en-US" sz="1600" i="0" dirty="0">
                  <a:cs typeface="Calibri" pitchFamily="34" charset="0"/>
                </a:endParaRPr>
              </a:p>
            </p:txBody>
          </p:sp>
          <p:sp>
            <p:nvSpPr>
              <p:cNvPr id="27" name="Text Box 11"/>
              <p:cNvSpPr txBox="1">
                <a:spLocks noChangeArrowheads="1"/>
              </p:cNvSpPr>
              <p:nvPr/>
            </p:nvSpPr>
            <p:spPr bwMode="auto">
              <a:xfrm>
                <a:off x="7011653" y="5680075"/>
                <a:ext cx="613373" cy="525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cs typeface="Calibri" pitchFamily="34" charset="0"/>
                  </a:rPr>
                  <a:t>0</a:t>
                </a:r>
              </a:p>
            </p:txBody>
          </p:sp>
          <p:sp>
            <p:nvSpPr>
              <p:cNvPr id="28" name="Text Box 12"/>
              <p:cNvSpPr txBox="1">
                <a:spLocks noChangeArrowheads="1"/>
              </p:cNvSpPr>
              <p:nvPr/>
            </p:nvSpPr>
            <p:spPr bwMode="auto">
              <a:xfrm>
                <a:off x="8307055" y="5680075"/>
                <a:ext cx="860432" cy="525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cs typeface="Calibri" pitchFamily="34" charset="0"/>
                  </a:rPr>
                  <a:t>+4</a:t>
                </a:r>
              </a:p>
            </p:txBody>
          </p:sp>
          <p:sp>
            <p:nvSpPr>
              <p:cNvPr id="29" name="Text Box 13"/>
              <p:cNvSpPr txBox="1">
                <a:spLocks noChangeArrowheads="1"/>
              </p:cNvSpPr>
              <p:nvPr/>
            </p:nvSpPr>
            <p:spPr bwMode="auto">
              <a:xfrm>
                <a:off x="9678653" y="5680075"/>
                <a:ext cx="860432" cy="525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cs typeface="Calibri" pitchFamily="34" charset="0"/>
                  </a:rPr>
                  <a:t>+8</a:t>
                </a:r>
              </a:p>
            </p:txBody>
          </p:sp>
          <p:sp>
            <p:nvSpPr>
              <p:cNvPr id="30" name="Arc 14"/>
              <p:cNvSpPr>
                <a:spLocks/>
              </p:cNvSpPr>
              <p:nvPr/>
            </p:nvSpPr>
            <p:spPr bwMode="auto">
              <a:xfrm flipV="1">
                <a:off x="6082967" y="3429000"/>
                <a:ext cx="1096962" cy="2362200"/>
              </a:xfrm>
              <a:custGeom>
                <a:avLst/>
                <a:gdLst>
                  <a:gd name="G0" fmla="+- 0 0 0"/>
                  <a:gd name="G1" fmla="+- 21600 0 0"/>
                  <a:gd name="G2" fmla="+- 21600 0 0"/>
                  <a:gd name="T0" fmla="*/ 0 w 19434"/>
                  <a:gd name="T1" fmla="*/ 0 h 21600"/>
                  <a:gd name="T2" fmla="*/ 19434 w 19434"/>
                  <a:gd name="T3" fmla="*/ 12171 h 21600"/>
                  <a:gd name="T4" fmla="*/ 0 w 19434"/>
                  <a:gd name="T5" fmla="*/ 21600 h 21600"/>
                </a:gdLst>
                <a:ahLst/>
                <a:cxnLst>
                  <a:cxn ang="0">
                    <a:pos x="T0" y="T1"/>
                  </a:cxn>
                  <a:cxn ang="0">
                    <a:pos x="T2" y="T3"/>
                  </a:cxn>
                  <a:cxn ang="0">
                    <a:pos x="T4" y="T5"/>
                  </a:cxn>
                </a:cxnLst>
                <a:rect l="0" t="0" r="r" b="b"/>
                <a:pathLst>
                  <a:path w="19434" h="21600" fill="none" extrusionOk="0">
                    <a:moveTo>
                      <a:pt x="-1" y="0"/>
                    </a:moveTo>
                    <a:cubicBezTo>
                      <a:pt x="8274" y="0"/>
                      <a:pt x="15821" y="4726"/>
                      <a:pt x="19433" y="12171"/>
                    </a:cubicBezTo>
                  </a:path>
                  <a:path w="19434" h="21600" stroke="0" extrusionOk="0">
                    <a:moveTo>
                      <a:pt x="-1" y="0"/>
                    </a:moveTo>
                    <a:cubicBezTo>
                      <a:pt x="8274" y="0"/>
                      <a:pt x="15821" y="4726"/>
                      <a:pt x="19433" y="12171"/>
                    </a:cubicBezTo>
                    <a:lnTo>
                      <a:pt x="0" y="21600"/>
                    </a:lnTo>
                    <a:close/>
                  </a:path>
                </a:pathLst>
              </a:custGeom>
              <a:noFill/>
              <a:ln w="38100">
                <a:solidFill>
                  <a:schemeClr val="accent2">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1600" i="0"/>
              </a:p>
            </p:txBody>
          </p:sp>
          <p:sp>
            <p:nvSpPr>
              <p:cNvPr id="31" name="Arc 15"/>
              <p:cNvSpPr>
                <a:spLocks/>
              </p:cNvSpPr>
              <p:nvPr/>
            </p:nvSpPr>
            <p:spPr bwMode="auto">
              <a:xfrm rot="218514" flipH="1">
                <a:off x="7211679" y="2209800"/>
                <a:ext cx="2101850" cy="2819400"/>
              </a:xfrm>
              <a:custGeom>
                <a:avLst/>
                <a:gdLst>
                  <a:gd name="G0" fmla="+- 0 0 0"/>
                  <a:gd name="G1" fmla="+- 21600 0 0"/>
                  <a:gd name="G2" fmla="+- 21600 0 0"/>
                  <a:gd name="T0" fmla="*/ 0 w 21282"/>
                  <a:gd name="T1" fmla="*/ 0 h 21600"/>
                  <a:gd name="T2" fmla="*/ 21282 w 21282"/>
                  <a:gd name="T3" fmla="*/ 17909 h 21600"/>
                  <a:gd name="T4" fmla="*/ 0 w 21282"/>
                  <a:gd name="T5" fmla="*/ 21600 h 21600"/>
                </a:gdLst>
                <a:ahLst/>
                <a:cxnLst>
                  <a:cxn ang="0">
                    <a:pos x="T0" y="T1"/>
                  </a:cxn>
                  <a:cxn ang="0">
                    <a:pos x="T2" y="T3"/>
                  </a:cxn>
                  <a:cxn ang="0">
                    <a:pos x="T4" y="T5"/>
                  </a:cxn>
                </a:cxnLst>
                <a:rect l="0" t="0" r="r" b="b"/>
                <a:pathLst>
                  <a:path w="21282" h="21600" fill="none" extrusionOk="0">
                    <a:moveTo>
                      <a:pt x="-1" y="0"/>
                    </a:moveTo>
                    <a:cubicBezTo>
                      <a:pt x="10505" y="0"/>
                      <a:pt x="19487" y="7558"/>
                      <a:pt x="21282" y="17908"/>
                    </a:cubicBezTo>
                  </a:path>
                  <a:path w="21282" h="21600" stroke="0" extrusionOk="0">
                    <a:moveTo>
                      <a:pt x="-1" y="0"/>
                    </a:moveTo>
                    <a:cubicBezTo>
                      <a:pt x="10505" y="0"/>
                      <a:pt x="19487" y="7558"/>
                      <a:pt x="21282" y="17908"/>
                    </a:cubicBezTo>
                    <a:lnTo>
                      <a:pt x="0" y="21600"/>
                    </a:lnTo>
                    <a:close/>
                  </a:path>
                </a:pathLst>
              </a:custGeom>
              <a:noFill/>
              <a:ln w="38100">
                <a:solidFill>
                  <a:schemeClr val="accent2">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1600" i="0"/>
              </a:p>
            </p:txBody>
          </p:sp>
          <p:sp>
            <p:nvSpPr>
              <p:cNvPr id="32" name="Oval 16"/>
              <p:cNvSpPr>
                <a:spLocks noChangeArrowheads="1"/>
              </p:cNvSpPr>
              <p:nvPr/>
            </p:nvSpPr>
            <p:spPr bwMode="auto">
              <a:xfrm>
                <a:off x="7103729" y="4419600"/>
                <a:ext cx="152400" cy="152400"/>
              </a:xfrm>
              <a:prstGeom prst="ellipse">
                <a:avLst/>
              </a:prstGeom>
              <a:solidFill>
                <a:schemeClr val="tx1"/>
              </a:solidFill>
              <a:ln w="9525">
                <a:solidFill>
                  <a:schemeClr val="accent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1600" i="0"/>
              </a:p>
            </p:txBody>
          </p:sp>
        </p:grpSp>
        <p:sp>
          <p:nvSpPr>
            <p:cNvPr id="4" name="Rectangle 3"/>
            <p:cNvSpPr/>
            <p:nvPr/>
          </p:nvSpPr>
          <p:spPr>
            <a:xfrm>
              <a:off x="8830716" y="1321456"/>
              <a:ext cx="3184568" cy="31393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902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350616" y="2712527"/>
            <a:ext cx="3312882" cy="2792873"/>
          </a:xfrm>
          <a:prstGeom prst="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350616" y="1992447"/>
            <a:ext cx="3312882" cy="720080"/>
          </a:xfrm>
          <a:prstGeom prst="rect">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824990" y="2712527"/>
            <a:ext cx="3312882" cy="2792873"/>
          </a:xfrm>
          <a:prstGeom prst="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824990" y="1992447"/>
            <a:ext cx="3312882" cy="720080"/>
          </a:xfrm>
          <a:prstGeom prst="rect">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p:cNvSpPr>
            <a:spLocks noGrp="1"/>
          </p:cNvSpPr>
          <p:nvPr>
            <p:ph type="title"/>
          </p:nvPr>
        </p:nvSpPr>
        <p:spPr/>
        <p:txBody>
          <a:bodyPr>
            <a:normAutofit/>
          </a:bodyPr>
          <a:lstStyle/>
          <a:p>
            <a:r>
              <a:rPr lang="en-US" sz="3200" dirty="0"/>
              <a:t>Starling Law &amp; Factors Affecting Preload (EDV)</a:t>
            </a:r>
          </a:p>
        </p:txBody>
      </p:sp>
      <p:sp>
        <p:nvSpPr>
          <p:cNvPr id="3" name="عنصر نائب لرقم الشريحة 2"/>
          <p:cNvSpPr>
            <a:spLocks noGrp="1"/>
          </p:cNvSpPr>
          <p:nvPr>
            <p:ph type="sldNum" sz="quarter" idx="12"/>
          </p:nvPr>
        </p:nvSpPr>
        <p:spPr>
          <a:xfrm>
            <a:off x="816669" y="6375608"/>
            <a:ext cx="2640913" cy="365760"/>
          </a:xfrm>
        </p:spPr>
        <p:txBody>
          <a:bodyPr/>
          <a:lstStyle/>
          <a:p>
            <a:fld id="{4929A69E-7D8F-4515-9605-0315ABD4F316}" type="slidenum">
              <a:rPr lang="en-US" smtClean="0"/>
              <a:t>8</a:t>
            </a:fld>
            <a:endParaRPr lang="en-US" dirty="0"/>
          </a:p>
        </p:txBody>
      </p:sp>
      <p:sp>
        <p:nvSpPr>
          <p:cNvPr id="4" name="TextBox 7"/>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graphicFrame>
        <p:nvGraphicFramePr>
          <p:cNvPr id="5" name="رسم تخطيطي 4"/>
          <p:cNvGraphicFramePr/>
          <p:nvPr>
            <p:extLst>
              <p:ext uri="{D42A27DB-BD31-4B8C-83A1-F6EECF244321}">
                <p14:modId xmlns:p14="http://schemas.microsoft.com/office/powerpoint/2010/main" val="614261018"/>
              </p:ext>
            </p:extLst>
          </p:nvPr>
        </p:nvGraphicFramePr>
        <p:xfrm>
          <a:off x="816668" y="1459257"/>
          <a:ext cx="3765575" cy="4580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725303" y="2166024"/>
            <a:ext cx="3499291" cy="3077766"/>
          </a:xfrm>
          <a:prstGeom prst="rect">
            <a:avLst/>
          </a:prstGeom>
        </p:spPr>
        <p:txBody>
          <a:bodyPr wrap="none">
            <a:spAutoFit/>
          </a:bodyPr>
          <a:lstStyle/>
          <a:p>
            <a:pPr algn="ctr"/>
            <a:r>
              <a:rPr lang="en-US" sz="1800" u="sng" dirty="0"/>
              <a:t>EDV is </a:t>
            </a:r>
            <a:r>
              <a:rPr lang="en-US" sz="1800" u="sng" dirty="0">
                <a:solidFill>
                  <a:schemeClr val="accent3">
                    <a:lumMod val="75000"/>
                  </a:schemeClr>
                </a:solidFill>
              </a:rPr>
              <a:t>increased</a:t>
            </a:r>
            <a:r>
              <a:rPr lang="en-US" sz="1800" u="sng" dirty="0"/>
              <a:t> with</a:t>
            </a:r>
          </a:p>
          <a:p>
            <a:pPr lvl="0"/>
            <a:endParaRPr lang="en-US" sz="1800" dirty="0"/>
          </a:p>
          <a:p>
            <a:pPr marL="285750" indent="-285750">
              <a:buFont typeface="Arial" charset="0"/>
              <a:buChar char="•"/>
            </a:pPr>
            <a:r>
              <a:rPr lang="en-US" sz="1800" dirty="0">
                <a:cs typeface="Calibri" pitchFamily="34" charset="0"/>
              </a:rPr>
              <a:t>Increased total blood volume.</a:t>
            </a:r>
            <a:endParaRPr lang="en-US" sz="1800" dirty="0"/>
          </a:p>
          <a:p>
            <a:pPr marL="285750" lvl="0" indent="-285750">
              <a:buFont typeface="Arial" charset="0"/>
              <a:buChar char="•"/>
            </a:pPr>
            <a:endParaRPr lang="en-US" sz="1800" dirty="0"/>
          </a:p>
          <a:p>
            <a:pPr marL="285750" indent="-285750">
              <a:buFont typeface="Arial" charset="0"/>
              <a:buChar char="•"/>
            </a:pPr>
            <a:r>
              <a:rPr lang="en-US" sz="1800" dirty="0"/>
              <a:t>Increased  Venous return :</a:t>
            </a:r>
          </a:p>
          <a:p>
            <a:pPr marL="285750" indent="-285750">
              <a:buFontTx/>
              <a:buChar char="-"/>
            </a:pPr>
            <a:r>
              <a:rPr lang="en-US" sz="1600" dirty="0"/>
              <a:t>Increased skeletal muscle pump </a:t>
            </a:r>
          </a:p>
          <a:p>
            <a:pPr marL="285750" indent="-285750">
              <a:buFontTx/>
              <a:buChar char="-"/>
            </a:pPr>
            <a:r>
              <a:rPr lang="en-US" sz="1600" dirty="0"/>
              <a:t>Increased –</a:t>
            </a:r>
            <a:r>
              <a:rPr lang="en-US" sz="1600" dirty="0" err="1"/>
              <a:t>ve</a:t>
            </a:r>
            <a:r>
              <a:rPr lang="en-US" sz="1600" dirty="0"/>
              <a:t> intrathoracic pressure</a:t>
            </a:r>
          </a:p>
          <a:p>
            <a:pPr marL="285750" lvl="0" indent="-28575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Stronger Atrial contraction</a:t>
            </a:r>
          </a:p>
          <a:p>
            <a:pPr lvl="0"/>
            <a:endParaRPr lang="en-US" sz="1800" dirty="0"/>
          </a:p>
          <a:p>
            <a:pPr marL="285750" lvl="0" indent="-285750">
              <a:buFont typeface="Arial" panose="020B0604020202020204" pitchFamily="34" charset="0"/>
              <a:buChar char="•"/>
            </a:pPr>
            <a:endParaRPr lang="en-US" sz="1800" dirty="0"/>
          </a:p>
        </p:txBody>
      </p:sp>
      <p:sp>
        <p:nvSpPr>
          <p:cNvPr id="14" name="Rectangle 13"/>
          <p:cNvSpPr/>
          <p:nvPr/>
        </p:nvSpPr>
        <p:spPr>
          <a:xfrm>
            <a:off x="8326660" y="2166024"/>
            <a:ext cx="3384376" cy="3339376"/>
          </a:xfrm>
          <a:prstGeom prst="rect">
            <a:avLst/>
          </a:prstGeom>
        </p:spPr>
        <p:txBody>
          <a:bodyPr wrap="square">
            <a:spAutoFit/>
          </a:bodyPr>
          <a:lstStyle/>
          <a:p>
            <a:pPr lvl="0" algn="ctr"/>
            <a:r>
              <a:rPr lang="en-US" sz="1800" u="sng" dirty="0"/>
              <a:t>EDV is </a:t>
            </a:r>
            <a:r>
              <a:rPr lang="en-US" sz="1800" u="sng" dirty="0">
                <a:solidFill>
                  <a:srgbClr val="CC0000"/>
                </a:solidFill>
              </a:rPr>
              <a:t>decreased </a:t>
            </a:r>
            <a:r>
              <a:rPr lang="en-US" sz="1800" u="sng" dirty="0"/>
              <a:t>with</a:t>
            </a:r>
          </a:p>
          <a:p>
            <a:pPr lvl="0"/>
            <a:endParaRPr lang="en-US" sz="1800" dirty="0"/>
          </a:p>
          <a:p>
            <a:pPr marL="285750" lvl="0" indent="-285750">
              <a:buFont typeface="Arial" charset="0"/>
              <a:buChar char="•"/>
            </a:pPr>
            <a:r>
              <a:rPr lang="en-US" sz="1800" dirty="0"/>
              <a:t>Standing.</a:t>
            </a:r>
          </a:p>
          <a:p>
            <a:pPr marL="285750" lvl="0" indent="-285750">
              <a:buFont typeface="Arial" charset="0"/>
              <a:buChar char="•"/>
            </a:pPr>
            <a:endParaRPr lang="en-US" sz="1800" dirty="0"/>
          </a:p>
          <a:p>
            <a:pPr marL="285750" lvl="0" indent="-285750">
              <a:buFont typeface="Arial" charset="0"/>
              <a:buChar char="•"/>
            </a:pPr>
            <a:r>
              <a:rPr lang="en-US" sz="1800" dirty="0"/>
              <a:t>Decreased  Venous return.</a:t>
            </a:r>
          </a:p>
          <a:p>
            <a:pPr marL="285750" lvl="0" indent="-285750">
              <a:buFont typeface="Arial" charset="0"/>
              <a:buChar char="•"/>
            </a:pPr>
            <a:endParaRPr lang="en-US" sz="1800" dirty="0"/>
          </a:p>
          <a:p>
            <a:pPr marL="285750" lvl="0" indent="-285750">
              <a:buFont typeface="Arial" charset="0"/>
              <a:buChar char="•"/>
            </a:pPr>
            <a:r>
              <a:rPr lang="en-US" sz="1800" dirty="0">
                <a:cs typeface="Calibri" pitchFamily="34" charset="0"/>
              </a:rPr>
              <a:t>Increased </a:t>
            </a:r>
            <a:r>
              <a:rPr lang="en-US" sz="1800" dirty="0" err="1">
                <a:cs typeface="Calibri" pitchFamily="34" charset="0"/>
              </a:rPr>
              <a:t>intrapericardial</a:t>
            </a:r>
            <a:r>
              <a:rPr lang="en-US" sz="1800" dirty="0">
                <a:cs typeface="Calibri" pitchFamily="34" charset="0"/>
              </a:rPr>
              <a:t> pressure </a:t>
            </a:r>
            <a:r>
              <a:rPr lang="en-US" sz="1100" dirty="0">
                <a:cs typeface="Calibri" pitchFamily="34" charset="0"/>
              </a:rPr>
              <a:t>(From pericardial effusion etc.).</a:t>
            </a:r>
          </a:p>
          <a:p>
            <a:pPr marL="171450" lvl="0" indent="-171450">
              <a:buFont typeface="Arial" charset="0"/>
              <a:buChar char="•"/>
            </a:pPr>
            <a:endParaRPr lang="en-US" sz="1100" dirty="0">
              <a:cs typeface="Calibri" pitchFamily="34" charset="0"/>
            </a:endParaRPr>
          </a:p>
          <a:p>
            <a:pPr marL="285750" indent="-285750">
              <a:buFont typeface="Arial" charset="0"/>
              <a:buChar char="•"/>
            </a:pPr>
            <a:r>
              <a:rPr lang="en-US" sz="1800" dirty="0">
                <a:cs typeface="Calibri" pitchFamily="34" charset="0"/>
              </a:rPr>
              <a:t>Decreased Ventricular Compliance.</a:t>
            </a:r>
            <a:endParaRPr lang="en-US" sz="1800" dirty="0"/>
          </a:p>
          <a:p>
            <a:pPr lvl="0"/>
            <a:endParaRPr lang="en-US" sz="1800" dirty="0"/>
          </a:p>
        </p:txBody>
      </p:sp>
    </p:spTree>
    <p:extLst>
      <p:ext uri="{BB962C8B-B14F-4D97-AF65-F5344CB8AC3E}">
        <p14:creationId xmlns:p14="http://schemas.microsoft.com/office/powerpoint/2010/main" val="1922952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sp>
        <p:nvSpPr>
          <p:cNvPr id="7" name="Text Box 2"/>
          <p:cNvSpPr txBox="1">
            <a:spLocks noChangeArrowheads="1"/>
          </p:cNvSpPr>
          <p:nvPr/>
        </p:nvSpPr>
        <p:spPr bwMode="auto">
          <a:xfrm>
            <a:off x="503928" y="582001"/>
            <a:ext cx="107602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3200" i="0" dirty="0">
                <a:solidFill>
                  <a:schemeClr val="tx2"/>
                </a:solidFill>
                <a:latin typeface="Bookman Old Style" charset="0"/>
                <a:ea typeface="Bookman Old Style" charset="0"/>
                <a:cs typeface="Bookman Old Style" charset="0"/>
              </a:rPr>
              <a:t>Cardiac Function Curve (Starling’s Law of the Heart)</a:t>
            </a:r>
          </a:p>
        </p:txBody>
      </p:sp>
      <p:sp>
        <p:nvSpPr>
          <p:cNvPr id="8" name="Line 3"/>
          <p:cNvSpPr>
            <a:spLocks noChangeShapeType="1"/>
          </p:cNvSpPr>
          <p:nvPr/>
        </p:nvSpPr>
        <p:spPr bwMode="auto">
          <a:xfrm>
            <a:off x="1241709" y="17185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9" name="Text Box 4"/>
          <p:cNvSpPr txBox="1">
            <a:spLocks noChangeArrowheads="1"/>
          </p:cNvSpPr>
          <p:nvPr/>
        </p:nvSpPr>
        <p:spPr bwMode="auto">
          <a:xfrm rot="16200000">
            <a:off x="-1691197" y="3352186"/>
            <a:ext cx="43418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i="0">
                <a:latin typeface="Calibri" pitchFamily="34" charset="0"/>
                <a:cs typeface="Calibri" pitchFamily="34" charset="0"/>
              </a:rPr>
              <a:t>CARDIAC  OUTPUT  (L/min)</a:t>
            </a:r>
          </a:p>
        </p:txBody>
      </p:sp>
      <p:sp>
        <p:nvSpPr>
          <p:cNvPr id="10" name="Line 5"/>
          <p:cNvSpPr>
            <a:spLocks noChangeShapeType="1"/>
          </p:cNvSpPr>
          <p:nvPr/>
        </p:nvSpPr>
        <p:spPr bwMode="auto">
          <a:xfrm>
            <a:off x="1165509" y="5757100"/>
            <a:ext cx="449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11" name="Text Box 6"/>
          <p:cNvSpPr txBox="1">
            <a:spLocks noChangeArrowheads="1"/>
          </p:cNvSpPr>
          <p:nvPr/>
        </p:nvSpPr>
        <p:spPr bwMode="auto">
          <a:xfrm>
            <a:off x="2613309" y="5962068"/>
            <a:ext cx="16161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dirty="0">
                <a:latin typeface="Calibri" pitchFamily="34" charset="0"/>
                <a:cs typeface="Calibri" pitchFamily="34" charset="0"/>
              </a:rPr>
              <a:t>RAP mmHg</a:t>
            </a:r>
          </a:p>
        </p:txBody>
      </p:sp>
      <p:sp>
        <p:nvSpPr>
          <p:cNvPr id="12" name="Text Box 7"/>
          <p:cNvSpPr txBox="1">
            <a:spLocks noChangeArrowheads="1"/>
          </p:cNvSpPr>
          <p:nvPr/>
        </p:nvSpPr>
        <p:spPr bwMode="auto">
          <a:xfrm>
            <a:off x="727359" y="1566100"/>
            <a:ext cx="5902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15-</a:t>
            </a:r>
          </a:p>
        </p:txBody>
      </p:sp>
      <p:sp>
        <p:nvSpPr>
          <p:cNvPr id="13" name="Text Box 8"/>
          <p:cNvSpPr txBox="1">
            <a:spLocks noChangeArrowheads="1"/>
          </p:cNvSpPr>
          <p:nvPr/>
        </p:nvSpPr>
        <p:spPr bwMode="auto">
          <a:xfrm>
            <a:off x="708309" y="2861500"/>
            <a:ext cx="5902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10-</a:t>
            </a:r>
          </a:p>
        </p:txBody>
      </p:sp>
      <p:sp>
        <p:nvSpPr>
          <p:cNvPr id="14" name="Text Box 9"/>
          <p:cNvSpPr txBox="1">
            <a:spLocks noChangeArrowheads="1"/>
          </p:cNvSpPr>
          <p:nvPr/>
        </p:nvSpPr>
        <p:spPr bwMode="auto">
          <a:xfrm>
            <a:off x="864125" y="4156900"/>
            <a:ext cx="4347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2400" b="1" i="0">
                <a:latin typeface="Calibri" pitchFamily="34" charset="0"/>
                <a:cs typeface="Calibri" pitchFamily="34" charset="0"/>
              </a:rPr>
              <a:t>5-</a:t>
            </a:r>
          </a:p>
        </p:txBody>
      </p:sp>
      <p:sp>
        <p:nvSpPr>
          <p:cNvPr id="15" name="Text Box 10"/>
          <p:cNvSpPr txBox="1">
            <a:spLocks noChangeArrowheads="1"/>
          </p:cNvSpPr>
          <p:nvPr/>
        </p:nvSpPr>
        <p:spPr bwMode="auto">
          <a:xfrm>
            <a:off x="1149634" y="5645975"/>
            <a:ext cx="4347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-4</a:t>
            </a:r>
            <a:endParaRPr lang="en-US" sz="2400" i="0">
              <a:latin typeface="Calibri" pitchFamily="34" charset="0"/>
              <a:cs typeface="Calibri" pitchFamily="34" charset="0"/>
            </a:endParaRPr>
          </a:p>
        </p:txBody>
      </p:sp>
      <p:sp>
        <p:nvSpPr>
          <p:cNvPr id="16" name="Text Box 11"/>
          <p:cNvSpPr txBox="1">
            <a:spLocks noChangeArrowheads="1"/>
          </p:cNvSpPr>
          <p:nvPr/>
        </p:nvSpPr>
        <p:spPr bwMode="auto">
          <a:xfrm>
            <a:off x="2597434" y="5645975"/>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0</a:t>
            </a:r>
          </a:p>
        </p:txBody>
      </p:sp>
      <p:sp>
        <p:nvSpPr>
          <p:cNvPr id="17" name="Text Box 12"/>
          <p:cNvSpPr txBox="1">
            <a:spLocks noChangeArrowheads="1"/>
          </p:cNvSpPr>
          <p:nvPr/>
        </p:nvSpPr>
        <p:spPr bwMode="auto">
          <a:xfrm>
            <a:off x="3892834" y="5645975"/>
            <a:ext cx="4940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+4</a:t>
            </a:r>
          </a:p>
        </p:txBody>
      </p:sp>
      <p:sp>
        <p:nvSpPr>
          <p:cNvPr id="18" name="Text Box 13"/>
          <p:cNvSpPr txBox="1">
            <a:spLocks noChangeArrowheads="1"/>
          </p:cNvSpPr>
          <p:nvPr/>
        </p:nvSpPr>
        <p:spPr bwMode="auto">
          <a:xfrm>
            <a:off x="5264434" y="5645975"/>
            <a:ext cx="4940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+8</a:t>
            </a:r>
          </a:p>
        </p:txBody>
      </p:sp>
      <p:sp>
        <p:nvSpPr>
          <p:cNvPr id="19" name="Arc 14"/>
          <p:cNvSpPr>
            <a:spLocks/>
          </p:cNvSpPr>
          <p:nvPr/>
        </p:nvSpPr>
        <p:spPr bwMode="auto">
          <a:xfrm flipV="1">
            <a:off x="1668747" y="3394900"/>
            <a:ext cx="1096962" cy="2362200"/>
          </a:xfrm>
          <a:custGeom>
            <a:avLst/>
            <a:gdLst>
              <a:gd name="G0" fmla="+- 0 0 0"/>
              <a:gd name="G1" fmla="+- 21600 0 0"/>
              <a:gd name="G2" fmla="+- 21600 0 0"/>
              <a:gd name="T0" fmla="*/ 0 w 19434"/>
              <a:gd name="T1" fmla="*/ 0 h 21600"/>
              <a:gd name="T2" fmla="*/ 19434 w 19434"/>
              <a:gd name="T3" fmla="*/ 12171 h 21600"/>
              <a:gd name="T4" fmla="*/ 0 w 19434"/>
              <a:gd name="T5" fmla="*/ 21600 h 21600"/>
            </a:gdLst>
            <a:ahLst/>
            <a:cxnLst>
              <a:cxn ang="0">
                <a:pos x="T0" y="T1"/>
              </a:cxn>
              <a:cxn ang="0">
                <a:pos x="T2" y="T3"/>
              </a:cxn>
              <a:cxn ang="0">
                <a:pos x="T4" y="T5"/>
              </a:cxn>
            </a:cxnLst>
            <a:rect l="0" t="0" r="r" b="b"/>
            <a:pathLst>
              <a:path w="19434" h="21600" fill="none" extrusionOk="0">
                <a:moveTo>
                  <a:pt x="-1" y="0"/>
                </a:moveTo>
                <a:cubicBezTo>
                  <a:pt x="8274" y="0"/>
                  <a:pt x="15821" y="4726"/>
                  <a:pt x="19433" y="12171"/>
                </a:cubicBezTo>
              </a:path>
              <a:path w="19434" h="21600" stroke="0" extrusionOk="0">
                <a:moveTo>
                  <a:pt x="-1" y="0"/>
                </a:moveTo>
                <a:cubicBezTo>
                  <a:pt x="8274" y="0"/>
                  <a:pt x="15821" y="4726"/>
                  <a:pt x="19433" y="12171"/>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20" name="Arc 15"/>
          <p:cNvSpPr>
            <a:spLocks/>
          </p:cNvSpPr>
          <p:nvPr/>
        </p:nvSpPr>
        <p:spPr bwMode="auto">
          <a:xfrm rot="218514" flipH="1">
            <a:off x="2797459" y="2175700"/>
            <a:ext cx="2101850" cy="2819400"/>
          </a:xfrm>
          <a:custGeom>
            <a:avLst/>
            <a:gdLst>
              <a:gd name="G0" fmla="+- 0 0 0"/>
              <a:gd name="G1" fmla="+- 21600 0 0"/>
              <a:gd name="G2" fmla="+- 21600 0 0"/>
              <a:gd name="T0" fmla="*/ 0 w 21282"/>
              <a:gd name="T1" fmla="*/ 0 h 21600"/>
              <a:gd name="T2" fmla="*/ 21282 w 21282"/>
              <a:gd name="T3" fmla="*/ 17909 h 21600"/>
              <a:gd name="T4" fmla="*/ 0 w 21282"/>
              <a:gd name="T5" fmla="*/ 21600 h 21600"/>
            </a:gdLst>
            <a:ahLst/>
            <a:cxnLst>
              <a:cxn ang="0">
                <a:pos x="T0" y="T1"/>
              </a:cxn>
              <a:cxn ang="0">
                <a:pos x="T2" y="T3"/>
              </a:cxn>
              <a:cxn ang="0">
                <a:pos x="T4" y="T5"/>
              </a:cxn>
            </a:cxnLst>
            <a:rect l="0" t="0" r="r" b="b"/>
            <a:pathLst>
              <a:path w="21282" h="21600" fill="none" extrusionOk="0">
                <a:moveTo>
                  <a:pt x="-1" y="0"/>
                </a:moveTo>
                <a:cubicBezTo>
                  <a:pt x="10505" y="0"/>
                  <a:pt x="19487" y="7558"/>
                  <a:pt x="21282" y="17908"/>
                </a:cubicBezTo>
              </a:path>
              <a:path w="21282" h="21600" stroke="0" extrusionOk="0">
                <a:moveTo>
                  <a:pt x="-1" y="0"/>
                </a:moveTo>
                <a:cubicBezTo>
                  <a:pt x="10505" y="0"/>
                  <a:pt x="19487" y="7558"/>
                  <a:pt x="21282" y="17908"/>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21" name="Oval 16"/>
          <p:cNvSpPr>
            <a:spLocks noChangeArrowheads="1"/>
          </p:cNvSpPr>
          <p:nvPr/>
        </p:nvSpPr>
        <p:spPr bwMode="auto">
          <a:xfrm>
            <a:off x="2689509" y="43855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22" name="Arc 18"/>
          <p:cNvSpPr>
            <a:spLocks/>
          </p:cNvSpPr>
          <p:nvPr/>
        </p:nvSpPr>
        <p:spPr bwMode="auto">
          <a:xfrm rot="218514" flipH="1">
            <a:off x="2689509" y="1337500"/>
            <a:ext cx="2101850" cy="3276600"/>
          </a:xfrm>
          <a:custGeom>
            <a:avLst/>
            <a:gdLst>
              <a:gd name="G0" fmla="+- 0 0 0"/>
              <a:gd name="G1" fmla="+- 21600 0 0"/>
              <a:gd name="G2" fmla="+- 21600 0 0"/>
              <a:gd name="T0" fmla="*/ 0 w 21282"/>
              <a:gd name="T1" fmla="*/ 0 h 21600"/>
              <a:gd name="T2" fmla="*/ 21282 w 21282"/>
              <a:gd name="T3" fmla="*/ 17909 h 21600"/>
              <a:gd name="T4" fmla="*/ 0 w 21282"/>
              <a:gd name="T5" fmla="*/ 21600 h 21600"/>
            </a:gdLst>
            <a:ahLst/>
            <a:cxnLst>
              <a:cxn ang="0">
                <a:pos x="T0" y="T1"/>
              </a:cxn>
              <a:cxn ang="0">
                <a:pos x="T2" y="T3"/>
              </a:cxn>
              <a:cxn ang="0">
                <a:pos x="T4" y="T5"/>
              </a:cxn>
            </a:cxnLst>
            <a:rect l="0" t="0" r="r" b="b"/>
            <a:pathLst>
              <a:path w="21282" h="21600" fill="none" extrusionOk="0">
                <a:moveTo>
                  <a:pt x="-1" y="0"/>
                </a:moveTo>
                <a:cubicBezTo>
                  <a:pt x="10505" y="0"/>
                  <a:pt x="19487" y="7558"/>
                  <a:pt x="21282" y="17908"/>
                </a:cubicBezTo>
              </a:path>
              <a:path w="21282" h="21600" stroke="0" extrusionOk="0">
                <a:moveTo>
                  <a:pt x="-1" y="0"/>
                </a:moveTo>
                <a:cubicBezTo>
                  <a:pt x="10505" y="0"/>
                  <a:pt x="19487" y="7558"/>
                  <a:pt x="21282" y="17908"/>
                </a:cubicBezTo>
                <a:lnTo>
                  <a:pt x="0" y="21600"/>
                </a:lnTo>
                <a:close/>
              </a:path>
            </a:pathLst>
          </a:custGeom>
          <a:noFill/>
          <a:ln w="38100">
            <a:solidFill>
              <a:srgbClr val="FF5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23" name="Arc 19"/>
          <p:cNvSpPr>
            <a:spLocks/>
          </p:cNvSpPr>
          <p:nvPr/>
        </p:nvSpPr>
        <p:spPr bwMode="auto">
          <a:xfrm flipV="1">
            <a:off x="1546509" y="2709100"/>
            <a:ext cx="1066800" cy="2971800"/>
          </a:xfrm>
          <a:custGeom>
            <a:avLst/>
            <a:gdLst>
              <a:gd name="G0" fmla="+- 0 0 0"/>
              <a:gd name="G1" fmla="+- 21600 0 0"/>
              <a:gd name="G2" fmla="+- 21600 0 0"/>
              <a:gd name="T0" fmla="*/ 0 w 19794"/>
              <a:gd name="T1" fmla="*/ 0 h 21600"/>
              <a:gd name="T2" fmla="*/ 19794 w 19794"/>
              <a:gd name="T3" fmla="*/ 12953 h 21600"/>
              <a:gd name="T4" fmla="*/ 0 w 19794"/>
              <a:gd name="T5" fmla="*/ 21600 h 21600"/>
            </a:gdLst>
            <a:ahLst/>
            <a:cxnLst>
              <a:cxn ang="0">
                <a:pos x="T0" y="T1"/>
              </a:cxn>
              <a:cxn ang="0">
                <a:pos x="T2" y="T3"/>
              </a:cxn>
              <a:cxn ang="0">
                <a:pos x="T4" y="T5"/>
              </a:cxn>
            </a:cxnLst>
            <a:rect l="0" t="0" r="r" b="b"/>
            <a:pathLst>
              <a:path w="19794" h="21600" fill="none" extrusionOk="0">
                <a:moveTo>
                  <a:pt x="-1" y="0"/>
                </a:moveTo>
                <a:cubicBezTo>
                  <a:pt x="8585" y="0"/>
                  <a:pt x="16356" y="5085"/>
                  <a:pt x="19793" y="12953"/>
                </a:cubicBezTo>
              </a:path>
              <a:path w="19794" h="21600" stroke="0" extrusionOk="0">
                <a:moveTo>
                  <a:pt x="-1" y="0"/>
                </a:moveTo>
                <a:cubicBezTo>
                  <a:pt x="8585" y="0"/>
                  <a:pt x="16356" y="5085"/>
                  <a:pt x="19793" y="12953"/>
                </a:cubicBezTo>
                <a:lnTo>
                  <a:pt x="0" y="21600"/>
                </a:lnTo>
                <a:close/>
              </a:path>
            </a:pathLst>
          </a:custGeom>
          <a:noFill/>
          <a:ln w="38100">
            <a:solidFill>
              <a:srgbClr val="FF5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24" name="Text Box 20"/>
          <p:cNvSpPr txBox="1">
            <a:spLocks noChangeArrowheads="1"/>
          </p:cNvSpPr>
          <p:nvPr/>
        </p:nvSpPr>
        <p:spPr bwMode="auto">
          <a:xfrm rot="1710427">
            <a:off x="3275733" y="4248625"/>
            <a:ext cx="1752403" cy="830997"/>
          </a:xfrm>
          <a:prstGeom prst="rect">
            <a:avLst/>
          </a:prstGeom>
          <a:noFill/>
          <a:ln w="9525">
            <a:solidFill>
              <a:srgbClr val="FF5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dirty="0">
                <a:latin typeface="Calibri" pitchFamily="34" charset="0"/>
                <a:cs typeface="Calibri" pitchFamily="34" charset="0"/>
              </a:rPr>
              <a:t>Increased</a:t>
            </a:r>
          </a:p>
          <a:p>
            <a:r>
              <a:rPr lang="en-US" sz="2400" b="1" i="0" dirty="0">
                <a:latin typeface="Calibri" pitchFamily="34" charset="0"/>
                <a:cs typeface="Calibri" pitchFamily="34" charset="0"/>
              </a:rPr>
              <a:t>Contractility</a:t>
            </a:r>
          </a:p>
        </p:txBody>
      </p:sp>
      <p:sp>
        <p:nvSpPr>
          <p:cNvPr id="26" name="Line 3"/>
          <p:cNvSpPr>
            <a:spLocks noChangeShapeType="1"/>
          </p:cNvSpPr>
          <p:nvPr/>
        </p:nvSpPr>
        <p:spPr bwMode="auto">
          <a:xfrm>
            <a:off x="6747426" y="1351199"/>
            <a:ext cx="0" cy="443886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27" name="Text Box 4"/>
          <p:cNvSpPr txBox="1">
            <a:spLocks noChangeArrowheads="1"/>
          </p:cNvSpPr>
          <p:nvPr/>
        </p:nvSpPr>
        <p:spPr bwMode="auto">
          <a:xfrm rot="16200000">
            <a:off x="3598224" y="3168857"/>
            <a:ext cx="4772132" cy="46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0">
                <a:latin typeface="Calibri" pitchFamily="34" charset="0"/>
                <a:cs typeface="Calibri" pitchFamily="34" charset="0"/>
              </a:rPr>
              <a:t>CARDIAC  OUTPUT  (L/min)</a:t>
            </a:r>
          </a:p>
        </p:txBody>
      </p:sp>
      <p:sp>
        <p:nvSpPr>
          <p:cNvPr id="28" name="Line 5"/>
          <p:cNvSpPr>
            <a:spLocks noChangeShapeType="1"/>
          </p:cNvSpPr>
          <p:nvPr/>
        </p:nvSpPr>
        <p:spPr bwMode="auto">
          <a:xfrm>
            <a:off x="6649073" y="5790068"/>
            <a:ext cx="451795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29" name="Text Box 6"/>
          <p:cNvSpPr txBox="1">
            <a:spLocks noChangeArrowheads="1"/>
          </p:cNvSpPr>
          <p:nvPr/>
        </p:nvSpPr>
        <p:spPr bwMode="auto">
          <a:xfrm>
            <a:off x="8111063" y="5949280"/>
            <a:ext cx="16241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i="0">
                <a:latin typeface="Calibri" pitchFamily="34" charset="0"/>
                <a:cs typeface="Calibri" pitchFamily="34" charset="0"/>
              </a:rPr>
              <a:t>RAP mmHg</a:t>
            </a:r>
          </a:p>
        </p:txBody>
      </p:sp>
      <p:sp>
        <p:nvSpPr>
          <p:cNvPr id="30" name="Text Box 7"/>
          <p:cNvSpPr txBox="1">
            <a:spLocks noChangeArrowheads="1"/>
          </p:cNvSpPr>
          <p:nvPr/>
        </p:nvSpPr>
        <p:spPr bwMode="auto">
          <a:xfrm>
            <a:off x="6230168" y="1553312"/>
            <a:ext cx="5931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i="0">
                <a:latin typeface="Calibri" pitchFamily="34" charset="0"/>
                <a:cs typeface="Calibri" pitchFamily="34" charset="0"/>
              </a:rPr>
              <a:t>15-</a:t>
            </a:r>
          </a:p>
        </p:txBody>
      </p:sp>
      <p:sp>
        <p:nvSpPr>
          <p:cNvPr id="31" name="Text Box 8"/>
          <p:cNvSpPr txBox="1">
            <a:spLocks noChangeArrowheads="1"/>
          </p:cNvSpPr>
          <p:nvPr/>
        </p:nvSpPr>
        <p:spPr bwMode="auto">
          <a:xfrm>
            <a:off x="6211118" y="2848712"/>
            <a:ext cx="5931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i="0">
                <a:latin typeface="Calibri" pitchFamily="34" charset="0"/>
                <a:cs typeface="Calibri" pitchFamily="34" charset="0"/>
              </a:rPr>
              <a:t>10-</a:t>
            </a:r>
          </a:p>
        </p:txBody>
      </p:sp>
      <p:sp>
        <p:nvSpPr>
          <p:cNvPr id="32" name="Text Box 9"/>
          <p:cNvSpPr txBox="1">
            <a:spLocks noChangeArrowheads="1"/>
          </p:cNvSpPr>
          <p:nvPr/>
        </p:nvSpPr>
        <p:spPr bwMode="auto">
          <a:xfrm>
            <a:off x="6367700" y="4144112"/>
            <a:ext cx="4368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2400" b="1" i="0">
                <a:latin typeface="Calibri" pitchFamily="34" charset="0"/>
                <a:cs typeface="Calibri" pitchFamily="34" charset="0"/>
              </a:rPr>
              <a:t>5-</a:t>
            </a:r>
          </a:p>
        </p:txBody>
      </p:sp>
      <p:sp>
        <p:nvSpPr>
          <p:cNvPr id="33" name="Text Box 10"/>
          <p:cNvSpPr txBox="1">
            <a:spLocks noChangeArrowheads="1"/>
          </p:cNvSpPr>
          <p:nvPr/>
        </p:nvSpPr>
        <p:spPr bwMode="auto">
          <a:xfrm>
            <a:off x="6653209" y="5633187"/>
            <a:ext cx="4368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i="0">
                <a:latin typeface="Calibri" pitchFamily="34" charset="0"/>
                <a:cs typeface="Calibri" pitchFamily="34" charset="0"/>
              </a:rPr>
              <a:t>-4</a:t>
            </a:r>
            <a:endParaRPr lang="en-US" sz="2400" i="0">
              <a:latin typeface="Calibri" pitchFamily="34" charset="0"/>
              <a:cs typeface="Calibri" pitchFamily="34" charset="0"/>
            </a:endParaRPr>
          </a:p>
        </p:txBody>
      </p:sp>
      <p:sp>
        <p:nvSpPr>
          <p:cNvPr id="34" name="Text Box 11"/>
          <p:cNvSpPr txBox="1">
            <a:spLocks noChangeArrowheads="1"/>
          </p:cNvSpPr>
          <p:nvPr/>
        </p:nvSpPr>
        <p:spPr bwMode="auto">
          <a:xfrm>
            <a:off x="8101475" y="5633187"/>
            <a:ext cx="3418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i="0">
                <a:latin typeface="Calibri" pitchFamily="34" charset="0"/>
                <a:cs typeface="Calibri" pitchFamily="34" charset="0"/>
              </a:rPr>
              <a:t>0</a:t>
            </a:r>
          </a:p>
        </p:txBody>
      </p:sp>
      <p:sp>
        <p:nvSpPr>
          <p:cNvPr id="35" name="Text Box 12"/>
          <p:cNvSpPr txBox="1">
            <a:spLocks noChangeArrowheads="1"/>
          </p:cNvSpPr>
          <p:nvPr/>
        </p:nvSpPr>
        <p:spPr bwMode="auto">
          <a:xfrm>
            <a:off x="9396117" y="5633187"/>
            <a:ext cx="4964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i="0">
                <a:latin typeface="Calibri" pitchFamily="34" charset="0"/>
                <a:cs typeface="Calibri" pitchFamily="34" charset="0"/>
              </a:rPr>
              <a:t>+4</a:t>
            </a:r>
          </a:p>
        </p:txBody>
      </p:sp>
      <p:sp>
        <p:nvSpPr>
          <p:cNvPr id="36" name="Text Box 13"/>
          <p:cNvSpPr txBox="1">
            <a:spLocks noChangeArrowheads="1"/>
          </p:cNvSpPr>
          <p:nvPr/>
        </p:nvSpPr>
        <p:spPr bwMode="auto">
          <a:xfrm>
            <a:off x="10767717" y="5633187"/>
            <a:ext cx="4964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i="0">
                <a:latin typeface="Calibri" pitchFamily="34" charset="0"/>
                <a:cs typeface="Calibri" pitchFamily="34" charset="0"/>
              </a:rPr>
              <a:t>+8</a:t>
            </a:r>
          </a:p>
        </p:txBody>
      </p:sp>
      <p:sp>
        <p:nvSpPr>
          <p:cNvPr id="37" name="Arc 14"/>
          <p:cNvSpPr>
            <a:spLocks/>
          </p:cNvSpPr>
          <p:nvPr/>
        </p:nvSpPr>
        <p:spPr bwMode="auto">
          <a:xfrm flipV="1">
            <a:off x="7169059" y="3193749"/>
            <a:ext cx="1102367" cy="2596319"/>
          </a:xfrm>
          <a:custGeom>
            <a:avLst/>
            <a:gdLst>
              <a:gd name="G0" fmla="+- 0 0 0"/>
              <a:gd name="G1" fmla="+- 21600 0 0"/>
              <a:gd name="G2" fmla="+- 21600 0 0"/>
              <a:gd name="T0" fmla="*/ 0 w 19434"/>
              <a:gd name="T1" fmla="*/ 0 h 21600"/>
              <a:gd name="T2" fmla="*/ 19434 w 19434"/>
              <a:gd name="T3" fmla="*/ 12171 h 21600"/>
              <a:gd name="T4" fmla="*/ 0 w 19434"/>
              <a:gd name="T5" fmla="*/ 21600 h 21600"/>
            </a:gdLst>
            <a:ahLst/>
            <a:cxnLst>
              <a:cxn ang="0">
                <a:pos x="T0" y="T1"/>
              </a:cxn>
              <a:cxn ang="0">
                <a:pos x="T2" y="T3"/>
              </a:cxn>
              <a:cxn ang="0">
                <a:pos x="T4" y="T5"/>
              </a:cxn>
            </a:cxnLst>
            <a:rect l="0" t="0" r="r" b="b"/>
            <a:pathLst>
              <a:path w="19434" h="21600" fill="none" extrusionOk="0">
                <a:moveTo>
                  <a:pt x="-1" y="0"/>
                </a:moveTo>
                <a:cubicBezTo>
                  <a:pt x="8274" y="0"/>
                  <a:pt x="15821" y="4726"/>
                  <a:pt x="19433" y="12171"/>
                </a:cubicBezTo>
              </a:path>
              <a:path w="19434" h="21600" stroke="0" extrusionOk="0">
                <a:moveTo>
                  <a:pt x="-1" y="0"/>
                </a:moveTo>
                <a:cubicBezTo>
                  <a:pt x="8274" y="0"/>
                  <a:pt x="15821" y="4726"/>
                  <a:pt x="19433" y="12171"/>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38" name="Arc 15"/>
          <p:cNvSpPr>
            <a:spLocks/>
          </p:cNvSpPr>
          <p:nvPr/>
        </p:nvSpPr>
        <p:spPr bwMode="auto">
          <a:xfrm rot="218514" flipH="1">
            <a:off x="8301704" y="1929188"/>
            <a:ext cx="2112207" cy="3098833"/>
          </a:xfrm>
          <a:custGeom>
            <a:avLst/>
            <a:gdLst>
              <a:gd name="G0" fmla="+- 0 0 0"/>
              <a:gd name="G1" fmla="+- 21600 0 0"/>
              <a:gd name="G2" fmla="+- 21600 0 0"/>
              <a:gd name="T0" fmla="*/ 0 w 21282"/>
              <a:gd name="T1" fmla="*/ 0 h 21600"/>
              <a:gd name="T2" fmla="*/ 21282 w 21282"/>
              <a:gd name="T3" fmla="*/ 17909 h 21600"/>
              <a:gd name="T4" fmla="*/ 0 w 21282"/>
              <a:gd name="T5" fmla="*/ 21600 h 21600"/>
            </a:gdLst>
            <a:ahLst/>
            <a:cxnLst>
              <a:cxn ang="0">
                <a:pos x="T0" y="T1"/>
              </a:cxn>
              <a:cxn ang="0">
                <a:pos x="T2" y="T3"/>
              </a:cxn>
              <a:cxn ang="0">
                <a:pos x="T4" y="T5"/>
              </a:cxn>
            </a:cxnLst>
            <a:rect l="0" t="0" r="r" b="b"/>
            <a:pathLst>
              <a:path w="21282" h="21600" fill="none" extrusionOk="0">
                <a:moveTo>
                  <a:pt x="-1" y="0"/>
                </a:moveTo>
                <a:cubicBezTo>
                  <a:pt x="10505" y="0"/>
                  <a:pt x="19487" y="7558"/>
                  <a:pt x="21282" y="17908"/>
                </a:cubicBezTo>
              </a:path>
              <a:path w="21282" h="21600" stroke="0" extrusionOk="0">
                <a:moveTo>
                  <a:pt x="-1" y="0"/>
                </a:moveTo>
                <a:cubicBezTo>
                  <a:pt x="10505" y="0"/>
                  <a:pt x="19487" y="7558"/>
                  <a:pt x="21282" y="17908"/>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39" name="Oval 16"/>
          <p:cNvSpPr>
            <a:spLocks noChangeArrowheads="1"/>
          </p:cNvSpPr>
          <p:nvPr/>
        </p:nvSpPr>
        <p:spPr bwMode="auto">
          <a:xfrm>
            <a:off x="8194475" y="4403364"/>
            <a:ext cx="153151" cy="16750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40" name="Arc 18"/>
          <p:cNvSpPr>
            <a:spLocks/>
          </p:cNvSpPr>
          <p:nvPr/>
        </p:nvSpPr>
        <p:spPr bwMode="auto">
          <a:xfrm rot="218514" flipH="1">
            <a:off x="8497193" y="2555052"/>
            <a:ext cx="2243023" cy="2847576"/>
          </a:xfrm>
          <a:custGeom>
            <a:avLst/>
            <a:gdLst>
              <a:gd name="G0" fmla="+- 0 0 0"/>
              <a:gd name="G1" fmla="+- 21600 0 0"/>
              <a:gd name="G2" fmla="+- 21600 0 0"/>
              <a:gd name="T0" fmla="*/ 0 w 21282"/>
              <a:gd name="T1" fmla="*/ 0 h 21600"/>
              <a:gd name="T2" fmla="*/ 21282 w 21282"/>
              <a:gd name="T3" fmla="*/ 17909 h 21600"/>
              <a:gd name="T4" fmla="*/ 0 w 21282"/>
              <a:gd name="T5" fmla="*/ 21600 h 21600"/>
            </a:gdLst>
            <a:ahLst/>
            <a:cxnLst>
              <a:cxn ang="0">
                <a:pos x="T0" y="T1"/>
              </a:cxn>
              <a:cxn ang="0">
                <a:pos x="T2" y="T3"/>
              </a:cxn>
              <a:cxn ang="0">
                <a:pos x="T4" y="T5"/>
              </a:cxn>
            </a:cxnLst>
            <a:rect l="0" t="0" r="r" b="b"/>
            <a:pathLst>
              <a:path w="21282" h="21600" fill="none" extrusionOk="0">
                <a:moveTo>
                  <a:pt x="-1" y="0"/>
                </a:moveTo>
                <a:cubicBezTo>
                  <a:pt x="10505" y="0"/>
                  <a:pt x="19487" y="7558"/>
                  <a:pt x="21282" y="17908"/>
                </a:cubicBezTo>
              </a:path>
              <a:path w="21282" h="21600" stroke="0" extrusionOk="0">
                <a:moveTo>
                  <a:pt x="-1" y="0"/>
                </a:moveTo>
                <a:cubicBezTo>
                  <a:pt x="10505" y="0"/>
                  <a:pt x="19487" y="7558"/>
                  <a:pt x="21282" y="17908"/>
                </a:cubicBezTo>
                <a:lnTo>
                  <a:pt x="0" y="21600"/>
                </a:lnTo>
                <a:close/>
              </a:path>
            </a:pathLst>
          </a:custGeom>
          <a:noFill/>
          <a:ln w="38100">
            <a:solidFill>
              <a:srgbClr val="FF5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41" name="Arc 19"/>
          <p:cNvSpPr>
            <a:spLocks/>
          </p:cNvSpPr>
          <p:nvPr/>
        </p:nvSpPr>
        <p:spPr bwMode="auto">
          <a:xfrm flipV="1">
            <a:off x="7504545" y="2523731"/>
            <a:ext cx="995481" cy="3266337"/>
          </a:xfrm>
          <a:custGeom>
            <a:avLst/>
            <a:gdLst>
              <a:gd name="G0" fmla="+- 0 0 0"/>
              <a:gd name="G1" fmla="+- 21600 0 0"/>
              <a:gd name="G2" fmla="+- 21600 0 0"/>
              <a:gd name="T0" fmla="*/ 0 w 16353"/>
              <a:gd name="T1" fmla="*/ 0 h 21600"/>
              <a:gd name="T2" fmla="*/ 16353 w 16353"/>
              <a:gd name="T3" fmla="*/ 7489 h 21600"/>
              <a:gd name="T4" fmla="*/ 0 w 16353"/>
              <a:gd name="T5" fmla="*/ 21600 h 21600"/>
            </a:gdLst>
            <a:ahLst/>
            <a:cxnLst>
              <a:cxn ang="0">
                <a:pos x="T0" y="T1"/>
              </a:cxn>
              <a:cxn ang="0">
                <a:pos x="T2" y="T3"/>
              </a:cxn>
              <a:cxn ang="0">
                <a:pos x="T4" y="T5"/>
              </a:cxn>
            </a:cxnLst>
            <a:rect l="0" t="0" r="r" b="b"/>
            <a:pathLst>
              <a:path w="16353" h="21600" fill="none" extrusionOk="0">
                <a:moveTo>
                  <a:pt x="-1" y="0"/>
                </a:moveTo>
                <a:cubicBezTo>
                  <a:pt x="6280" y="0"/>
                  <a:pt x="12250" y="2733"/>
                  <a:pt x="16353" y="7488"/>
                </a:cubicBezTo>
              </a:path>
              <a:path w="16353" h="21600" stroke="0" extrusionOk="0">
                <a:moveTo>
                  <a:pt x="-1" y="0"/>
                </a:moveTo>
                <a:cubicBezTo>
                  <a:pt x="6280" y="0"/>
                  <a:pt x="12250" y="2733"/>
                  <a:pt x="16353" y="7488"/>
                </a:cubicBezTo>
                <a:lnTo>
                  <a:pt x="0" y="21600"/>
                </a:lnTo>
                <a:close/>
              </a:path>
            </a:pathLst>
          </a:custGeom>
          <a:noFill/>
          <a:ln w="38100">
            <a:solidFill>
              <a:srgbClr val="FF5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i="0">
              <a:latin typeface="Calibri" pitchFamily="34" charset="0"/>
            </a:endParaRPr>
          </a:p>
        </p:txBody>
      </p:sp>
      <p:sp>
        <p:nvSpPr>
          <p:cNvPr id="42" name="Text Box 20"/>
          <p:cNvSpPr txBox="1">
            <a:spLocks noChangeArrowheads="1"/>
          </p:cNvSpPr>
          <p:nvPr/>
        </p:nvSpPr>
        <p:spPr bwMode="auto">
          <a:xfrm rot="1710427">
            <a:off x="9348691" y="3897602"/>
            <a:ext cx="1761038" cy="830997"/>
          </a:xfrm>
          <a:prstGeom prst="rect">
            <a:avLst/>
          </a:prstGeom>
          <a:noFill/>
          <a:ln w="9525">
            <a:solidFill>
              <a:srgbClr val="FF5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i="0" dirty="0">
                <a:latin typeface="Calibri" pitchFamily="34" charset="0"/>
                <a:cs typeface="Calibri" pitchFamily="34" charset="0"/>
              </a:rPr>
              <a:t>Decreased</a:t>
            </a:r>
          </a:p>
          <a:p>
            <a:r>
              <a:rPr lang="en-US" sz="2400" b="1" i="0" dirty="0">
                <a:latin typeface="Calibri" pitchFamily="34" charset="0"/>
                <a:cs typeface="Calibri" pitchFamily="34" charset="0"/>
              </a:rPr>
              <a:t>Contractility</a:t>
            </a:r>
          </a:p>
        </p:txBody>
      </p:sp>
    </p:spTree>
    <p:extLst>
      <p:ext uri="{BB962C8B-B14F-4D97-AF65-F5344CB8AC3E}">
        <p14:creationId xmlns:p14="http://schemas.microsoft.com/office/powerpoint/2010/main" val="15703567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0</TotalTime>
  <Words>4385</Words>
  <Application>Microsoft Office PowerPoint</Application>
  <PresentationFormat>Custom</PresentationFormat>
  <Paragraphs>662</Paragraphs>
  <Slides>37</Slides>
  <Notes>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37</vt:i4>
      </vt:variant>
    </vt:vector>
  </HeadingPairs>
  <TitlesOfParts>
    <vt:vector size="52" baseType="lpstr">
      <vt:lpstr>Arial</vt:lpstr>
      <vt:lpstr>Arial Black</vt:lpstr>
      <vt:lpstr>ArialMT</vt:lpstr>
      <vt:lpstr>Bookman Old Style</vt:lpstr>
      <vt:lpstr>Calibri</vt:lpstr>
      <vt:lpstr>Gill Sans MT</vt:lpstr>
      <vt:lpstr>GillSansMT</vt:lpstr>
      <vt:lpstr>Monotype Sorts</vt:lpstr>
      <vt:lpstr>Symbol</vt:lpstr>
      <vt:lpstr>Times New Roman</vt:lpstr>
      <vt:lpstr>Trebuchet MS</vt:lpstr>
      <vt:lpstr>Webdings</vt:lpstr>
      <vt:lpstr>Wingdings</vt:lpstr>
      <vt:lpstr>Wingdings 3</vt:lpstr>
      <vt:lpstr>Origin</vt:lpstr>
      <vt:lpstr>Stroke Volume and Heart Failure</vt:lpstr>
      <vt:lpstr>Objectives</vt:lpstr>
      <vt:lpstr>Stroke Volume </vt:lpstr>
      <vt:lpstr>Stroke Volume and Factors Affecting it</vt:lpstr>
      <vt:lpstr>The Frank–Starling Principle (Starling’s Law of the Heart)</vt:lpstr>
      <vt:lpstr>Cardiac Function Curve (Starling’s Law of the Heart)</vt:lpstr>
      <vt:lpstr>Cont.</vt:lpstr>
      <vt:lpstr>Starling Law &amp; Factors Affecting Preload (EDV)</vt:lpstr>
      <vt:lpstr>PowerPoint Presentation</vt:lpstr>
      <vt:lpstr>Afterload</vt:lpstr>
      <vt:lpstr>PowerPoint Presentation</vt:lpstr>
      <vt:lpstr>Factors Affecting Stroke Volume</vt:lpstr>
      <vt:lpstr>Factors Affecting Stroke Volume</vt:lpstr>
      <vt:lpstr>Myocardial Contractility (Inotropic State)</vt:lpstr>
      <vt:lpstr>Factors Affecting Contractility (Inotropic Effectors) </vt:lpstr>
      <vt:lpstr>Factors Affecting Myocardial Contractility (Inotropic Effectors) </vt:lpstr>
      <vt:lpstr>PowerPoint Presentation</vt:lpstr>
      <vt:lpstr>Heart failure</vt:lpstr>
      <vt:lpstr>Heart Failure</vt:lpstr>
      <vt:lpstr>How fast does heart failure develop?</vt:lpstr>
      <vt:lpstr>Acute vs. Chronic Heart Failure</vt:lpstr>
      <vt:lpstr> Causes of Heart Failure</vt:lpstr>
      <vt:lpstr>How Heart Failure Is Diagnosed</vt:lpstr>
      <vt:lpstr>Mechanism of Congestive Heart Failure (CHF)</vt:lpstr>
      <vt:lpstr>Physiological Adaptation to CHF (Compensation Mechanisms)</vt:lpstr>
      <vt:lpstr>Physiological adaptation to CHF (compensation mechanisms)</vt:lpstr>
      <vt:lpstr>Complications of Progressive Heart Failure: Factors Contributing to Decompensation</vt:lpstr>
      <vt:lpstr>PowerPoint Presentation</vt:lpstr>
      <vt:lpstr>ANP and BNP</vt:lpstr>
      <vt:lpstr>How to Control Heart Failure</vt:lpstr>
      <vt:lpstr>Signs and Symptoms of Heart Failure</vt:lpstr>
      <vt:lpstr>PowerPoint Presentation</vt:lpstr>
      <vt:lpstr>PowerPoint Presentation</vt:lpstr>
      <vt:lpstr>Clinical Picture of Left and Right-Sided Heart Failure</vt:lpstr>
      <vt:lpstr>PowerPoint Presentation</vt:lpstr>
      <vt:lpstr>Link to Editing File  (Please be sure to check this file frequently for any edits or updates on all of our lectures.) </vt:lpstr>
      <vt:lpstr>Thank you!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Maha Saja</dc:creator>
  <cp:lastModifiedBy>trad</cp:lastModifiedBy>
  <cp:revision>1000</cp:revision>
  <dcterms:created xsi:type="dcterms:W3CDTF">2016-09-07T16:15:34Z</dcterms:created>
  <dcterms:modified xsi:type="dcterms:W3CDTF">2017-04-05T20:53:29Z</dcterms:modified>
</cp:coreProperties>
</file>