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2CE2"/>
    <a:srgbClr val="1818F6"/>
    <a:srgbClr val="FF33CC"/>
    <a:srgbClr val="0B4E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2" d="100"/>
          <a:sy n="92" d="100"/>
        </p:scale>
        <p:origin x="-756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3.bp.blogspot.com/-LqINgObPWSs/TkoSQl4QKEI/AAAAAAAAACE/qNVYq5G5rho/s1600/urinary+bladder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omatic_nervous_system" TargetMode="External"/><Relationship Id="rId5" Type="http://schemas.openxmlformats.org/officeDocument/2006/relationships/hyperlink" Target="https://en.wikipedia.org/wiki/Autonomic_nervous_system" TargetMode="External"/><Relationship Id="rId4" Type="http://schemas.openxmlformats.org/officeDocument/2006/relationships/hyperlink" Target="https://en.wikipedia.org/wiki/Central_nervous_syste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&amp;esrc=s&amp;source=images&amp;cd=&amp;cad=rja&amp;uact=8&amp;ved=&amp;url=http://www.uofmmedicalcenter.org/healthlibrary/Article/116668EN&amp;ei=SAE2Vei1Doq-PLWxgLAC&amp;psig=AFQjCNHGkssBOscEa5x9wWZm5qqQrru6bg&amp;ust=1429689032498064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&amp;url=http://ztopics.com/Urinary%20bladder/&amp;ei=o5U2VbzUHYeqOvapgPgB&amp;psig=AFQjCNE5JapWxXLatpjlRTueoO_98IV_uA&amp;ust=142972701225866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adder.cancercaregiving.com/wp-content/uploads/2013/04/bladder.jpg?4f72c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97812"/>
            <a:ext cx="7620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Prof. Ahmed Fathalla Ibrahim                                Dr. Sanaa Al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Shaarawi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C:\Documents and Settings\user1\My Documents\My Pictures\KidneysUretersB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579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209800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14800"/>
            <a:ext cx="521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 BLA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DDER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92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(SUPERIOR SURFACE)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5813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coils of ileum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uterus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829300" y="5295900"/>
            <a:ext cx="304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72100" y="1790700"/>
            <a:ext cx="228600" cy="152400"/>
          </a:xfrm>
          <a:prstGeom prst="straightConnector1">
            <a:avLst/>
          </a:prstGeom>
          <a:ln w="38100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0" y="19050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(INFERO-LATERAL SURFACES)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67679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related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 them from pubic bones</a:t>
            </a: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distention of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Continuous with anterior abdominal wall.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Rupture of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escape of urine to anterior abdominal wall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743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5638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70364" y="5410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(NECK)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24816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lowest &amp; most fixed part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continuous with urethra.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17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(lies behind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border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upper surface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prostate gland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(inferiorly, it rests on the base of prostate). 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29322" y="2971800"/>
            <a:ext cx="395278" cy="171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00760" y="5929330"/>
            <a:ext cx="35719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(INTERIOR)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28600" y="1600200"/>
            <a:ext cx="42672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Mucous membrane is 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elevation behind internal urethral orifice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produced by median lobe of prostate gland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114800" cy="16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triangular area in base of bladder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 by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orifices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urethral orifice.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mucous membrane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 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(not folded)</a:t>
            </a:r>
            <a:endParaRPr lang="en-US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My Documents\My Pictures\urinary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My Documents\My Pictures\urinary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038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2476500" y="40767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743200" y="5486400"/>
            <a:ext cx="4572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010400" y="5181600"/>
            <a:ext cx="4572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14546" y="5000636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2643174" y="5000636"/>
            <a:ext cx="428628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14546" y="5000636"/>
            <a:ext cx="428628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714348" y="5500702"/>
            <a:ext cx="785818" cy="30956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143240" y="6286520"/>
            <a:ext cx="785818" cy="30956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(CAPACITY)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600200"/>
            <a:ext cx="4343400" cy="1295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Empty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bldder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pelvic organ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300 – 500 ml of urine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DISTENDED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circular in shape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Bulges into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abdominal cavity</a:t>
            </a:r>
            <a:endParaRPr lang="en-US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urinary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4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My Documents\My Pictures\urinary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6200" cy="35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066800" y="4419600"/>
            <a:ext cx="1143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315200" y="4343400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9-THE URINARY BLADDER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(SUPPLY)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5286380" cy="53578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lymph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nodes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Parasympathetic: </a:t>
            </a:r>
            <a:r>
              <a:rPr lang="en-US" sz="2000" b="1" i="1" u="sng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through</a:t>
            </a:r>
            <a:r>
              <a:rPr lang="en-US" sz="2000" b="1" i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nerves 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S2, 3, 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L1,2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hypogastric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nerves.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Sensory: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transmitting pain due to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overdistention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rgbClr val="C00000"/>
                </a:solidFill>
              </a:rPr>
              <a:t>via general visceral afferent </a:t>
            </a:r>
            <a:r>
              <a:rPr lang="en-US" sz="1600" dirty="0" err="1" smtClean="0">
                <a:solidFill>
                  <a:srgbClr val="C00000"/>
                </a:solidFill>
              </a:rPr>
              <a:t>fibres</a:t>
            </a:r>
            <a:r>
              <a:rPr lang="en-US" sz="1600" dirty="0" smtClean="0">
                <a:solidFill>
                  <a:srgbClr val="C00000"/>
                </a:solidFill>
              </a:rPr>
              <a:t> from </a:t>
            </a:r>
            <a:r>
              <a:rPr lang="en-US" sz="1600" dirty="0" err="1" smtClean="0">
                <a:solidFill>
                  <a:srgbClr val="C00000"/>
                </a:solidFill>
              </a:rPr>
              <a:t>bldder</a:t>
            </a:r>
            <a:r>
              <a:rPr lang="en-US" sz="1600" dirty="0" smtClean="0">
                <a:solidFill>
                  <a:srgbClr val="C00000"/>
                </a:solidFill>
              </a:rPr>
              <a:t> to CNS).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3.bp.blogspot.com/-LqINgObPWSs/TkoSQl4QKEI/AAAAAAAAACE/qNVYq5G5rho/s400/urinary+blad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5992"/>
            <a:ext cx="3810000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457200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Autonomic Regulation of the Bladder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5085184"/>
            <a:ext cx="335074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urination involves coordination between the </a:t>
            </a:r>
            <a:r>
              <a:rPr lang="en-US" dirty="0">
                <a:hlinkClick r:id="rId4" action="ppaction://hlinkfile" tooltip="Central nervous system"/>
              </a:rPr>
              <a:t>central</a:t>
            </a:r>
            <a:r>
              <a:rPr lang="en-US" dirty="0"/>
              <a:t>, </a:t>
            </a:r>
            <a:r>
              <a:rPr lang="en-US" dirty="0">
                <a:hlinkClick r:id="rId5" action="ppaction://hlinkfile" tooltip="Autonomic nervous system"/>
              </a:rPr>
              <a:t>autonomic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  <a:hlinkClick r:id="rId6" action="ppaction://hlinkfile" tooltip="Somatic nervous system"/>
              </a:rPr>
              <a:t>somatic nervous </a:t>
            </a:r>
            <a:r>
              <a:rPr lang="en-US" dirty="0" smtClean="0">
                <a:solidFill>
                  <a:srgbClr val="FF0000"/>
                </a:solidFill>
                <a:hlinkClick r:id="rId6" action="ppaction://hlinkfile" tooltip="Somatic nervous system"/>
              </a:rPr>
              <a:t>systems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20 CM)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5814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PROSTATIC URETHRA (Length=3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Widest &amp; most dilatable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Extends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neck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inside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MEMBRANOUS URETHRA (Length=1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Surrounded by </a:t>
            </a:r>
            <a:r>
              <a:rPr lang="en-US" sz="2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external urethral sphincter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PENILE (SPONGY) URETHRA (Length=16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inside penis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opens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externally through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external urethral orifice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(narrowest part of whole urethra)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ureth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029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6934200" y="2333288"/>
            <a:ext cx="990600" cy="5916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2071678"/>
            <a:ext cx="128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86400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openings into prostatic urethra: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containing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sperms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secretion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seminal vesicles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Ducts of prostate gland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4 CM)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3581400" cy="3810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urinary function.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 of urinary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externally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external urethral orifice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(anterior to the vaginal opening)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encrypted-tbn2.gstatic.com/images?q=tbn:ANd9GcQ7ie3Ew5pqydqquh87Ad-rmem7XS9dtqtDSIHdWYcgUaUuHI9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080" y="1828800"/>
            <a:ext cx="3406920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user1\Desktop\URETER, URINARY\F66122-005-f04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4648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4786314" y="4357694"/>
            <a:ext cx="114300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http://antranik.org/wp-content/uploads/2011/12/female-urinary-bladder-and-urethra-internal-and-external-urethral-sphinc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7356" y="1600200"/>
            <a:ext cx="4983088" cy="39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="" val="1078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INTRAVENOUS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UROGRAM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(IVU,IVP)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user1\My Documents\My Pictures\urolog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1" y="1600201"/>
            <a:ext cx="4824536" cy="4191000"/>
          </a:xfrm>
          <a:prstGeom prst="rect">
            <a:avLst/>
          </a:prstGeom>
          <a:noFill/>
        </p:spPr>
      </p:pic>
      <p:sp>
        <p:nvSpPr>
          <p:cNvPr id="5" name="Text Placeholder 9"/>
          <p:cNvSpPr txBox="1">
            <a:spLocks/>
          </p:cNvSpPr>
          <p:nvPr/>
        </p:nvSpPr>
        <p:spPr>
          <a:xfrm>
            <a:off x="685800" y="5867400"/>
            <a:ext cx="82296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urogram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(Post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micturation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C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demonstrates a bladder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stone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dirty="0" smtClean="0"/>
              <a:t>any </a:t>
            </a:r>
            <a:r>
              <a:rPr lang="en-US" sz="2400" dirty="0" smtClean="0"/>
              <a:t>obstruction in the urinary system.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E2C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identify the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 of ureteric constrictions.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relations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certain areas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uvula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base 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 supply, lymphatic drainage &amp; nerve supply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male &amp; female urethra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regarding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length, structure, course &amp; function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/>
        </p:nvSpPr>
        <p:spPr>
          <a:xfrm>
            <a:off x="341376" y="1571612"/>
            <a:ext cx="8461248" cy="43719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as continuation of renal pelvis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 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psoas major &amp; ends at (bifurcation) of common iliac artery.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opens at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upper lateral angle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uteropelvic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junction, at pelvic inlet, at site of entrance of bladder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common &amp; internal iliac arteries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BLADDER: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Apex: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symphysis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pubis, continuous with median umbilical ligament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vas deferens &amp; seminal vesicle (in male) &amp; to vagina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Superior surface: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coils of ileum &amp; sigmoid colon (in male) &amp; to uterus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Inferolateral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surfaces: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retropubic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Neck: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continuous with urethra,  related to upper surface of prostate gland (in 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Trigone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lies in the base of bladder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bounded by ureteric orifices &amp; internal urethral orifice, its mucous membrane is elastic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Uvula </a:t>
            </a: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vesicae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dilatation behind internal urethral orifice, produced by the median lobe of the prostate gland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Supply: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internal iliac (artery, vein, lymph nodes)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Nerves: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parasympathetic (S2,3,4), sympathetic (L1,2)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400" dirty="0"/>
              <a:t>A slight projection into the cavity of the bladder just behind the urethral opening, marking the location of the middle lobe of the prostate gland.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SUMMARY-3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both urinary &amp; genital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 cm, divided into prostatic (3 cm), membranous (1 cm) &amp; penile ( 16 cm)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open externally through external urethral orifice (</a:t>
            </a: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narrowest part of whole urethra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only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cm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external urethral orifice (anterior to vaginal opening)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07504" y="4724400"/>
            <a:ext cx="8928992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is a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muscular tube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transporting urine from kidney to urinary bladder.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LENGTH: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 – 30 cm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continuation of renal pelvis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pelvis of ureter).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flipV="1">
            <a:off x="4714876" y="2786057"/>
            <a:ext cx="128588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71462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Pelvis of </a:t>
            </a:r>
            <a:r>
              <a:rPr lang="en-US" sz="1000" b="1" dirty="0" err="1" smtClean="0"/>
              <a:t>Ureter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2133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33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ABDOMEN:</a:t>
            </a:r>
            <a:r>
              <a:rPr lang="en-US" sz="33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descends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psoas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muscle (opposite the tips of lumbar transverse processes).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crosses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(bifurcation) of common iliac artery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 the pelvis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user1\Desktop\URETER, URINARY\F66122-004-f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8100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86322"/>
            <a:ext cx="8763000" cy="191927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PELVIS &amp; TERMINATION: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runs downward &amp; backward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ischial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curves forward to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lateral angles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 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runs obliquely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¾ inch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wall of bladder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before opening (valve-like part).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6" descr="F66122-004-f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  <a:prstGeom prst="rect">
            <a:avLst/>
          </a:prstGeom>
        </p:spPr>
      </p:pic>
      <p:pic>
        <p:nvPicPr>
          <p:cNvPr id="14338" name="Picture 2" descr="https://encrypted-tbn2.gstatic.com/images?q=tbn:ANd9GcTCBPggOEmBnCGY81RPf_BJEPybdrd206QkHEtyGW2TCAoLBB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643050"/>
            <a:ext cx="3857621" cy="307657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H="1">
            <a:off x="3000363" y="1785926"/>
            <a:ext cx="45719" cy="571504"/>
          </a:xfrm>
          <a:prstGeom prst="downArrow">
            <a:avLst/>
          </a:prstGeom>
          <a:ln>
            <a:solidFill>
              <a:srgbClr val="0B4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7158" y="3214686"/>
            <a:ext cx="86360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8006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CONSTRICTIONS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(OBSTRUCTION-STONE IMPACTION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ureteropelvic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pelvic inlet (site of crossing of common iliac artery)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site of entrance to bladder</a:t>
            </a:r>
          </a:p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iliac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iliac artery</a:t>
            </a:r>
          </a:p>
        </p:txBody>
      </p:sp>
      <p:pic>
        <p:nvPicPr>
          <p:cNvPr id="9" name="Content Placeholder 8" descr="F66122-004-f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  <p:sp>
        <p:nvSpPr>
          <p:cNvPr id="11" name="Right Arrow 10"/>
          <p:cNvSpPr/>
          <p:nvPr/>
        </p:nvSpPr>
        <p:spPr>
          <a:xfrm>
            <a:off x="4800600" y="28956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4196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53000" y="52578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743700" y="2933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91300" y="3543300"/>
            <a:ext cx="2293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515100" y="4152900"/>
            <a:ext cx="304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553200" y="47244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1-THE URINARY BLADDER(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495800" cy="511494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organ.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the shape of three-sided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pyramid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placed 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 of its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angle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(NECK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APEX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BASE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SUPERIOR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INFERO-LATERAL SURFACE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showing the anatomy of the blad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810000" cy="2657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(APEX)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1052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forward.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16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(lies behind)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upper border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pubis.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connected to umbilicus by 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umbilical ligament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(remnant of </a:t>
            </a:r>
            <a:r>
              <a:rPr lang="en-US" sz="24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urachus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rgbClr val="1818F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6002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991100" y="2019300"/>
            <a:ext cx="381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000" y="4648200"/>
            <a:ext cx="3048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72132" y="2714620"/>
            <a:ext cx="228600" cy="214314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614994" y="5600716"/>
            <a:ext cx="285752" cy="2286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(BASE)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962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backward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 deferens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seminal vesicle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both sides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vagina</a:t>
            </a:r>
          </a:p>
        </p:txBody>
      </p:sp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1\My Documents\My Pictures\urinary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95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15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496300" y="33147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6576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3657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553200" y="5943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7686" y="1571612"/>
            <a:ext cx="92869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Lateral </a:t>
            </a:r>
            <a:r>
              <a:rPr lang="en-US" sz="1000" b="1" dirty="0" err="1" smtClean="0"/>
              <a:t>veiw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857628"/>
            <a:ext cx="107157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Posterior </a:t>
            </a:r>
            <a:r>
              <a:rPr lang="en-US" sz="1000" b="1" dirty="0" err="1" smtClean="0"/>
              <a:t>veiw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1111</TotalTime>
  <Words>1126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OBJECTIVES</vt:lpstr>
      <vt:lpstr>THE URETER</vt:lpstr>
      <vt:lpstr>THE URETER</vt:lpstr>
      <vt:lpstr>THE URETER</vt:lpstr>
      <vt:lpstr>THE URETER</vt:lpstr>
      <vt:lpstr>1-THE URINARY BLADDER(SHAPE)</vt:lpstr>
      <vt:lpstr>2-THE URINARY BLADDER (APEX)</vt:lpstr>
      <vt:lpstr>3-THE URINARY BLADDER (BASE)</vt:lpstr>
      <vt:lpstr>4-THE URINARY BLADDER (SUPERIOR SURFACE)</vt:lpstr>
      <vt:lpstr>5-THE URINARY BLADDER (INFERO-LATERAL SURFACES)</vt:lpstr>
      <vt:lpstr>6-THE URINARY BLADDER (NECK)</vt:lpstr>
      <vt:lpstr>7-THE URINARY BLADDER (INTERIOR)</vt:lpstr>
      <vt:lpstr>8-THE URINARY BLADDER (CAPACITY)</vt:lpstr>
      <vt:lpstr>9-THE URINARY BLADDER (SUPPLY)</vt:lpstr>
      <vt:lpstr>MALE URETHRA (LENGTH: 20 CM)</vt:lpstr>
      <vt:lpstr>FEMALE URETHRA (LENGTH: 4 CM)</vt:lpstr>
      <vt:lpstr>Slide 18</vt:lpstr>
      <vt:lpstr>INTRAVENOUS UROGRAM (IVU,IVP)</vt:lpstr>
      <vt:lpstr>SUMMARY-1</vt:lpstr>
      <vt:lpstr>SUMMARY-2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</cp:lastModifiedBy>
  <cp:revision>185</cp:revision>
  <dcterms:created xsi:type="dcterms:W3CDTF">2011-04-03T10:44:52Z</dcterms:created>
  <dcterms:modified xsi:type="dcterms:W3CDTF">2017-04-28T12:05:01Z</dcterms:modified>
</cp:coreProperties>
</file>