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6" r:id="rId12"/>
    <p:sldId id="284" r:id="rId13"/>
    <p:sldId id="285" r:id="rId14"/>
    <p:sldId id="281" r:id="rId15"/>
    <p:sldId id="282" r:id="rId16"/>
    <p:sldId id="283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7E7"/>
    <a:srgbClr val="0000FF"/>
    <a:srgbClr val="CC0000"/>
    <a:srgbClr val="00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CD28B-20F8-4233-B7EE-A0338E8F23E0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E3719-7AB0-4D25-A882-F58D91E5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E3719-7AB0-4D25-A882-F58D91E59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9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E3719-7AB0-4D25-A882-F58D91E59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0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E3719-7AB0-4D25-A882-F58D91E59D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E3719-7AB0-4D25-A882-F58D91E59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6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5791200" cy="1828800"/>
          </a:xfrm>
        </p:spPr>
        <p:txBody>
          <a:bodyPr>
            <a:norm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50037"/>
            <a:ext cx="8610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1\My Documents\My Pictures\KIDNE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-1514475"/>
            <a:ext cx="8534400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77091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</a:p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KIDNEYS &amp; URETES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NEPHRON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(FUNCTIONAL UNIT OF KIDNEY)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3528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formed by fusion of: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Excretory tubule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 (cap).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Arched collecting tubule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(from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bud).</a:t>
            </a:r>
          </a:p>
          <a:p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Full Term:</a:t>
            </a:r>
            <a:r>
              <a:rPr lang="en-US" sz="2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kidney contains: </a:t>
            </a:r>
            <a:r>
              <a:rPr lang="en-US" sz="2400" b="1" dirty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800000 – 1000000 </a:t>
            </a:r>
            <a:r>
              <a:rPr lang="en-US" sz="2400" b="1" dirty="0" err="1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sz="2400" b="1" dirty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599" y="1752600"/>
            <a:ext cx="5181601" cy="441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648200" y="4572000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49580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00600" y="4267200"/>
            <a:ext cx="1143000" cy="1524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4114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Criteria of The Fetal Kidney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4038600" cy="510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Kidney is subdivided into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Lobes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are visible externally.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diminishes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the end of  fetal period.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formation is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at birth.</a:t>
            </a:r>
          </a:p>
        </p:txBody>
      </p:sp>
      <p:pic>
        <p:nvPicPr>
          <p:cNvPr id="6146" name="Picture 2" descr="C:\Documents and Settings\user1\My Documents\My Pictures\KIDNEY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3906356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of kidney Before Birth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1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4267200"/>
            <a:ext cx="8763000" cy="2590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Position: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kidney ascends from pelvis to abdomen &amp; attains its adult position,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caudal to suprarenal gland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Blood Supply: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the kidney ascends, its blood supply changes from renal branches of common iliac arteries into </a:t>
            </a:r>
            <a:r>
              <a:rPr lang="en-US" sz="2400" b="1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renal branches of abdominal aorta.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Rotation: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Initially,  the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ventral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then rotates medially about 90° &amp; becomes 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medial.</a:t>
            </a:r>
          </a:p>
        </p:txBody>
      </p:sp>
      <p:pic>
        <p:nvPicPr>
          <p:cNvPr id="1026" name="Picture 2" descr="C:\Documents and Settings\user1\Desktop\dr essam\dr essam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8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Common iliac </a:t>
            </a:r>
          </a:p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artery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375068" y="3048000"/>
            <a:ext cx="453732" cy="139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2514600"/>
            <a:ext cx="1297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Abdominal aorta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6934200" y="2645404"/>
            <a:ext cx="609600" cy="215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Happens At The </a:t>
            </a:r>
            <a:r>
              <a:rPr lang="en-US" sz="4000" b="1" dirty="0">
                <a:solidFill>
                  <a:srgbClr val="FF0000"/>
                </a:solidFill>
              </a:rPr>
              <a:t>9</a:t>
            </a:r>
            <a:r>
              <a:rPr lang="en-US" sz="4000" b="1" baseline="30000" dirty="0">
                <a:solidFill>
                  <a:srgbClr val="FF0000"/>
                </a:solidFill>
              </a:rPr>
              <a:t>TH</a:t>
            </a:r>
            <a:r>
              <a:rPr lang="en-US" sz="4000" b="1" dirty="0">
                <a:solidFill>
                  <a:srgbClr val="FF0000"/>
                </a:solidFill>
              </a:rPr>
              <a:t>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Beginning of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filtration (start of function).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The kidney attains its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adult position.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Receives its  arterial supply from  abdominal aorta.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is rotated medially</a:t>
            </a:r>
            <a:endParaRPr lang="en-US" sz="2400" dirty="0"/>
          </a:p>
        </p:txBody>
      </p:sp>
      <p:pic>
        <p:nvPicPr>
          <p:cNvPr id="1026" name="Picture 2" descr="C:\Users\galmadani\Desktop\Documents\Documents\Student Gray\4. Abdomen\F66122-004-f1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909" r="9091" b="3090"/>
          <a:stretch>
            <a:fillRect/>
          </a:stretch>
        </p:blipFill>
        <p:spPr bwMode="auto">
          <a:xfrm>
            <a:off x="685800" y="1600200"/>
            <a:ext cx="38100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of kidney After BIRTH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in size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due to elongation of tubules and increase in connective tissue between tubules (not due to increase in number of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lobulation</a:t>
            </a:r>
            <a:endParaRPr lang="en-US" b="1" dirty="0">
              <a:solidFill>
                <a:srgbClr val="4C2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Congenital Anomalies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kidney: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failure of ascent of one kidney (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short)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Horseshoe kidney: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poles of both kidneys (usually the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poles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fuse: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kidneys have a 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 position than normal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have normal function </a:t>
            </a:r>
          </a:p>
        </p:txBody>
      </p:sp>
      <p:pic>
        <p:nvPicPr>
          <p:cNvPr id="7170" name="Picture 2" descr="C:\Documents and Settings\user1\My Documents\My Pictures\kidney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62400" y="1828800"/>
            <a:ext cx="4724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Desktop\dr essam\dr essam 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00200"/>
            <a:ext cx="3810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Documents and Settings\user1\Desktop\dr essam\dr essam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886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Documents and Settings\user1\Desktop\dr essam\dr essam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3748088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657600"/>
            <a:ext cx="410881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b="1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Unilateral renal agenesis: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absence of one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3657600"/>
            <a:ext cx="382668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B-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Supernumerary kidney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 of 2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6806" y="4876800"/>
            <a:ext cx="408316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side: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malrotation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kidney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Left side: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bifid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</a:p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       supernumerary kidney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3200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Black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D8492A-093B-4AB5-B27F-0D1FD0C683D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1625" y="2286000"/>
            <a:ext cx="6143625" cy="18621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GOOD LUCK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Identify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embryological origin of kidneys &amp;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3 systems of kidneys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development of collecting &amp; excretory parts of permanent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the pre-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postnatal changes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occur in the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Enumerate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most common anomalies of kidneys &amp;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sz="53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</a:t>
            </a:r>
          </a:p>
        </p:txBody>
      </p:sp>
      <p:pic>
        <p:nvPicPr>
          <p:cNvPr id="1026" name="Picture 2" descr="C:\Documents and Settings\user1\Desktop\CMRC approval\copyright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620000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12" name="Straight Arrow Connector 11"/>
          <p:cNvCxnSpPr>
            <a:stCxn id="2" idx="2"/>
          </p:cNvCxnSpPr>
          <p:nvPr/>
        </p:nvCxnSpPr>
        <p:spPr>
          <a:xfrm rot="5400000">
            <a:off x="2763774" y="360426"/>
            <a:ext cx="1066800" cy="27843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2362200"/>
            <a:ext cx="1447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INTERMEDIATE MESODERM</a:t>
            </a:r>
          </a:p>
        </p:txBody>
      </p:sp>
      <p:pic>
        <p:nvPicPr>
          <p:cNvPr id="2050" name="Picture 2" descr="C:\Documents and Settings\user1\My Documents\My Pictures\UR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76250"/>
            <a:ext cx="458061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2057400"/>
            <a:ext cx="4447051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Differentiates into: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u="sng" dirty="0" err="1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sz="2400" b="1" u="sng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</a:t>
            </a:r>
            <a:r>
              <a:rPr lang="en-US" sz="2400" b="1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forms kidneys &amp;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en-US" sz="2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forms </a:t>
            </a:r>
          </a:p>
          <a:p>
            <a:pPr marL="342900" indent="-342900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gonads (testes or ovaries)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886200" y="2971800"/>
            <a:ext cx="2057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581400" y="4419600"/>
            <a:ext cx="2438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KIDNEYS</a:t>
            </a:r>
          </a:p>
        </p:txBody>
      </p:sp>
      <p:pic>
        <p:nvPicPr>
          <p:cNvPr id="3075" name="Picture 3" descr="C:\Documents and Settings\user1\My Documents\My Pictures\Copy of UR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267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095500" y="6057900"/>
            <a:ext cx="457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086100" y="48387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1990" y="1524000"/>
            <a:ext cx="4532010" cy="56323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Three systems of kidney develops: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 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 appears at 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beginning of 4</a:t>
            </a:r>
            <a:r>
              <a:rPr lang="en-US" b="1" u="sng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cervical region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fish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not function in human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disappears</a:t>
            </a:r>
          </a:p>
          <a:p>
            <a:pPr marL="342900" indent="-342900">
              <a:buAutoNum type="arabicPeriod" startAt="2"/>
            </a:pPr>
            <a:r>
              <a:rPr lang="en-US" b="1" u="sng" dirty="0" err="1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u="sng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appears at 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 of 4</a:t>
            </a:r>
            <a:r>
              <a:rPr lang="en-US" b="1" u="sng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&amp; abdominal regions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amphibians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function temporarily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-The duct: 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genital duct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both sexes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</a:p>
          <a:p>
            <a:pPr marL="342900" indent="-342900">
              <a:buAutoNum type="arabicPeriod" startAt="3"/>
            </a:pP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appears at 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u="sng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pelvis</a:t>
            </a: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starts to function at 9</a:t>
            </a:r>
            <a:r>
              <a:rPr lang="en-US" b="1" u="sng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0198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Arial" pitchFamily="34" charset="0"/>
                <a:cs typeface="Arial" pitchFamily="34" charset="0"/>
              </a:rPr>
              <a:t>Ureteric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bud</a:t>
            </a: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 rot="10800000" flipV="1">
            <a:off x="1000722" y="5562600"/>
            <a:ext cx="1132879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3733800" y="1905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733800" y="45720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352800" y="6248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METANEPHROS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PERMANENT KIDNEY)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41148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Formed of 2 origins: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Bud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(derived from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mesonephric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duct):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</a:t>
            </a:r>
            <a:r>
              <a:rPr lang="en-US" sz="2400" b="1" dirty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 part of kidney</a:t>
            </a:r>
          </a:p>
          <a:p>
            <a:pPr marL="457200" indent="-45720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Blastema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(Mass):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derived from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nephrogenic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cord </a:t>
            </a:r>
          </a:p>
          <a:p>
            <a:pPr marL="457200" indent="-45720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xcretory</a:t>
            </a:r>
            <a:r>
              <a:rPr lang="en-US" sz="2400" b="1" dirty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 part of kidney</a:t>
            </a:r>
          </a:p>
        </p:txBody>
      </p:sp>
      <p:pic>
        <p:nvPicPr>
          <p:cNvPr id="2050" name="Picture 2" descr="C:\Documents and Settings\user1\My Documents\My Pictures\KIDNE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8305800" y="54102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257800" y="6172200"/>
            <a:ext cx="2286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763000" cy="869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 PART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47244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A-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 elongates &amp; penetrates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B- Stalk of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 forms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its cranial end forms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renal pelvis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C- Branching of renal pelvis  gives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major calices.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Branching of major calyces gives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minor calyces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D- Continuous branching gives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straight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arched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collecting tubules</a:t>
            </a:r>
          </a:p>
        </p:txBody>
      </p:sp>
      <p:pic>
        <p:nvPicPr>
          <p:cNvPr id="3074" name="Picture 2" descr="C:\Documents and Settings\user1\My Documents\My Pictures\kidney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607192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1981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2895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3962400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5791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8153400" y="6248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867400" y="60960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41910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arched collecting tubule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surrounded by a cap of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vesicle).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vesicle elongates to form an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S-shaped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tubule.</a:t>
            </a:r>
          </a:p>
        </p:txBody>
      </p:sp>
      <p:pic>
        <p:nvPicPr>
          <p:cNvPr id="4098" name="Picture 2" descr="C:\Documents and Settings\user1\Desktop\CMRC approval\copyright 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986212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Documents and Settings\user1\Desktop\CMRC approval\copyright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41148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8305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382000" y="34290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534400" y="58674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7338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end of each tubule forms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(Bowman’s)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capsule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capsule is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invaginated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capillaries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Glomerulus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tubule lengthens to form: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 &amp; Distal convoluted tubules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Loop of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800600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4648200" y="6172200"/>
            <a:ext cx="3048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95800" y="51054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534400" y="4648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458200" y="36576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534400" y="5867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932</TotalTime>
  <Words>503</Words>
  <Application>Microsoft Office PowerPoint</Application>
  <PresentationFormat>On-screen Show (4:3)</PresentationFormat>
  <Paragraphs>106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PowerPoint Presentation</vt:lpstr>
      <vt:lpstr>OBJECTIVES</vt:lpstr>
      <vt:lpstr> EMBRYOLOGICAL ORIGIN</vt:lpstr>
      <vt:lpstr>INTERMEDIATE MESODERM</vt:lpstr>
      <vt:lpstr>DEVELOPMENT OF KIDNEYS</vt:lpstr>
      <vt:lpstr>METANEPHROS (PERMANENT KIDNEY)</vt:lpstr>
      <vt:lpstr>COLLECTING PART</vt:lpstr>
      <vt:lpstr>EXCRETORY PART</vt:lpstr>
      <vt:lpstr>EXCRETORY PART</vt:lpstr>
      <vt:lpstr>THE NEPHRON (FUNCTIONAL UNIT OF KIDNEY)</vt:lpstr>
      <vt:lpstr>Criteria of The Fetal Kidney</vt:lpstr>
      <vt:lpstr>CHANGES of kidney Before Birth </vt:lpstr>
      <vt:lpstr>What Happens At The 9TH WEEK</vt:lpstr>
      <vt:lpstr>Changes of kidney After BIRTH</vt:lpstr>
      <vt:lpstr>Congenital Anomalies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Jamila hafizelmedany</cp:lastModifiedBy>
  <cp:revision>164</cp:revision>
  <dcterms:created xsi:type="dcterms:W3CDTF">2011-03-26T11:54:12Z</dcterms:created>
  <dcterms:modified xsi:type="dcterms:W3CDTF">2017-04-30T08:37:38Z</dcterms:modified>
</cp:coreProperties>
</file>