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	<Relationship Id="rId39" Type="http://schemas.openxmlformats.org/officeDocument/2006/relationships/slide" Target="slides/slide34.xml" />
	<Relationship Id="rId40" Type="http://schemas.openxmlformats.org/officeDocument/2006/relationships/slide" Target="slides/slide35.xml" />
	<Relationship Id="rId41" Type="http://schemas.openxmlformats.org/officeDocument/2006/relationships/slide" Target="slides/slide36.xml" />
	<Relationship Id="rId42" Type="http://schemas.openxmlformats.org/officeDocument/2006/relationships/slide" Target="slides/slide37.xml" />
	<Relationship Id="rId43" Type="http://schemas.openxmlformats.org/officeDocument/2006/relationships/slide" Target="slides/slide38.xml" />
	<Relationship Id="rId44" Type="http://schemas.openxmlformats.org/officeDocument/2006/relationships/slide" Target="slides/slide39.xml" />
	<Relationship Id="rId45" Type="http://schemas.openxmlformats.org/officeDocument/2006/relationships/slide" Target="slides/slide40.xml" />
	<Relationship Id="rId46" Type="http://schemas.openxmlformats.org/officeDocument/2006/relationships/slide" Target="slides/slide41.xml" />
	<Relationship Id="rId47" Type="http://schemas.openxmlformats.org/officeDocument/2006/relationships/slide" Target="slides/slide42.xml" />
	<Relationship Id="rId48" Type="http://schemas.openxmlformats.org/officeDocument/2006/relationships/slide" Target="slides/slide43.xml" />
	<Relationship Id="rId49" Type="http://schemas.openxmlformats.org/officeDocument/2006/relationships/slide" Target="slides/slide44.xml" />
	<Relationship Id="rId50" Type="http://schemas.openxmlformats.org/officeDocument/2006/relationships/slide" Target="slides/slide45.xml" />
	<Relationship Id="rId51" Type="http://schemas.openxmlformats.org/officeDocument/2006/relationships/slide" Target="slides/slide46.xml" />
	<Relationship Id="rId52" Type="http://schemas.openxmlformats.org/officeDocument/2006/relationships/slide" Target="slides/slide47.xml" />
	<Relationship Id="rId53" Type="http://schemas.openxmlformats.org/officeDocument/2006/relationships/slide" Target="slides/slide48.xml" />
	<Relationship Id="rId54" Type="http://schemas.openxmlformats.org/officeDocument/2006/relationships/slide" Target="slides/slide49.xml" />
	<Relationship Id="rId55" Type="http://schemas.openxmlformats.org/officeDocument/2006/relationships/slide" Target="slides/slide50.xml" />
	<Relationship Id="rId56" Type="http://schemas.openxmlformats.org/officeDocument/2006/relationships/slide" Target="slides/slide51.xml" />
	<Relationship Id="rId57" Type="http://schemas.openxmlformats.org/officeDocument/2006/relationships/slide" Target="slides/slide52.xml" />
	<Relationship Id="rId58" Type="http://schemas.openxmlformats.org/officeDocument/2006/relationships/slide" Target="slides/slide53.xml" />
	<Relationship Id="rId59" Type="http://schemas.openxmlformats.org/officeDocument/2006/relationships/slide" Target="slides/slide54.xml" />
	<Relationship Id="rId60" Type="http://schemas.openxmlformats.org/officeDocument/2006/relationships/slide" Target="slides/slide55.xml" />
	<Relationship Id="rId61" Type="http://schemas.openxmlformats.org/officeDocument/2006/relationships/slide" Target="slides/slide56.xml" />
	<Relationship Id="rId62" Type="http://schemas.openxmlformats.org/officeDocument/2006/relationships/slide" Target="slides/slide57.xml" />
	<Relationship Id="rId63" Type="http://schemas.openxmlformats.org/officeDocument/2006/relationships/slide" Target="slides/slide58.xml" />
	<Relationship Id="rId64" Type="http://schemas.openxmlformats.org/officeDocument/2006/relationships/slide" Target="slides/slide59.xml" />
	<Relationship Id="rId65" Type="http://schemas.openxmlformats.org/officeDocument/2006/relationships/slide" Target="slides/slide60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1.jpeg" />
	<Relationship Id="rId3" Type="http://schemas.openxmlformats.org/officeDocument/2006/relationships/image" Target="../media/image22.jpeg" />
	<Relationship Id="rId4" Type="http://schemas.openxmlformats.org/officeDocument/2006/relationships/image" Target="../media/image23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4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5.jpeg" />
	<Relationship Id="rId3" Type="http://schemas.openxmlformats.org/officeDocument/2006/relationships/image" Target="../media/image26.jpeg" />
	<Relationship Id="rId4" Type="http://schemas.openxmlformats.org/officeDocument/2006/relationships/image" Target="../media/image27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8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	<Relationship Id="rId3" Type="http://schemas.openxmlformats.org/officeDocument/2006/relationships/image" Target="../media/image30.jpeg" />
	<Relationship Id="rId4" Type="http://schemas.openxmlformats.org/officeDocument/2006/relationships/image" Target="../media/image31.jpeg" />
	<Relationship Id="rId5" Type="http://schemas.openxmlformats.org/officeDocument/2006/relationships/image" Target="../media/image32.jpeg" />
	<Relationship Id="rId6" Type="http://schemas.openxmlformats.org/officeDocument/2006/relationships/image" Target="../media/image33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4.jpeg" />
	<Relationship Id="rId3" Type="http://schemas.openxmlformats.org/officeDocument/2006/relationships/image" Target="../media/image35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6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	<Relationship Id="rId3" Type="http://schemas.openxmlformats.org/officeDocument/2006/relationships/image" Target="../media/image38.jpeg" />
	<Relationship Id="rId4" Type="http://schemas.openxmlformats.org/officeDocument/2006/relationships/image" Target="../media/image39.jpeg" />
	<Relationship Id="rId5" Type="http://schemas.openxmlformats.org/officeDocument/2006/relationships/image" Target="../media/image40.jpeg" />
	<Relationship Id="rId6" Type="http://schemas.openxmlformats.org/officeDocument/2006/relationships/image" Target="../media/image41.jpeg" />
	<Relationship Id="rId7" Type="http://schemas.openxmlformats.org/officeDocument/2006/relationships/image" Target="../media/image42.jpeg" />
	<Relationship Id="rId8" Type="http://schemas.openxmlformats.org/officeDocument/2006/relationships/image" Target="../media/image43.jpeg" />
	<Relationship Id="rId9" Type="http://schemas.openxmlformats.org/officeDocument/2006/relationships/image" Target="../media/image44.jpeg" />
	<Relationship Id="rId10" Type="http://schemas.openxmlformats.org/officeDocument/2006/relationships/image" Target="../media/image45.jpeg" />
	<Relationship Id="rId11" Type="http://schemas.openxmlformats.org/officeDocument/2006/relationships/image" Target="../media/image46.jpeg" />
	<Relationship Id="rId12" Type="http://schemas.openxmlformats.org/officeDocument/2006/relationships/image" Target="../media/image47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8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9.jpeg" />
	<Relationship Id="rId3" Type="http://schemas.openxmlformats.org/officeDocument/2006/relationships/image" Target="../media/image50.jpeg" />
	<Relationship Id="rId4" Type="http://schemas.openxmlformats.org/officeDocument/2006/relationships/image" Target="../media/image51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2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3.jpeg" />
	<Relationship Id="rId3" Type="http://schemas.openxmlformats.org/officeDocument/2006/relationships/image" Target="../media/image54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6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7.jpeg" />
	<Relationship Id="rId3" Type="http://schemas.openxmlformats.org/officeDocument/2006/relationships/image" Target="../media/image58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9.jpeg" />
	<Relationship Id="rId3" Type="http://schemas.openxmlformats.org/officeDocument/2006/relationships/image" Target="../media/image60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1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2.jpeg" />
	<Relationship Id="rId3" Type="http://schemas.openxmlformats.org/officeDocument/2006/relationships/image" Target="../media/image63.jpeg" />
	<Relationship Id="rId4" Type="http://schemas.openxmlformats.org/officeDocument/2006/relationships/image" Target="../media/image64.jpeg" />
	<Relationship Id="rId5" Type="http://schemas.openxmlformats.org/officeDocument/2006/relationships/image" Target="../media/image65.jpeg" />
	<Relationship Id="rId6" Type="http://schemas.openxmlformats.org/officeDocument/2006/relationships/image" Target="../media/image66.jpeg" />
	<Relationship Id="rId7" Type="http://schemas.openxmlformats.org/officeDocument/2006/relationships/image" Target="../media/image67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8.jpeg" />
	<Relationship Id="rId3" Type="http://schemas.openxmlformats.org/officeDocument/2006/relationships/image" Target="../media/image69.jpeg" />
	<Relationship Id="rId4" Type="http://schemas.openxmlformats.org/officeDocument/2006/relationships/image" Target="../media/image70.jpeg" />
	<Relationship Id="rId5" Type="http://schemas.openxmlformats.org/officeDocument/2006/relationships/image" Target="../media/image71.jpeg" />
	<Relationship Id="rId6" Type="http://schemas.openxmlformats.org/officeDocument/2006/relationships/image" Target="../media/image72.jpeg" />
	<Relationship Id="rId7" Type="http://schemas.openxmlformats.org/officeDocument/2006/relationships/image" Target="../media/image73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4.jpeg" />
	<Relationship Id="rId3" Type="http://schemas.openxmlformats.org/officeDocument/2006/relationships/image" Target="../media/image75.jpeg" />
	<Relationship Id="rId4" Type="http://schemas.openxmlformats.org/officeDocument/2006/relationships/image" Target="../media/image76.jpeg" />
	<Relationship Id="rId5" Type="http://schemas.openxmlformats.org/officeDocument/2006/relationships/image" Target="../media/image77.jpeg" />
	<Relationship Id="rId6" Type="http://schemas.openxmlformats.org/officeDocument/2006/relationships/image" Target="../media/image78.jpeg" />
	<Relationship Id="rId7" Type="http://schemas.openxmlformats.org/officeDocument/2006/relationships/image" Target="../media/image79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	<Relationship Id="rId3" Type="http://schemas.openxmlformats.org/officeDocument/2006/relationships/image" Target="../media/image6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0.jpeg" />
	<Relationship Id="rId3" Type="http://schemas.openxmlformats.org/officeDocument/2006/relationships/image" Target="../media/image81.jpeg" />
	<Relationship Id="rId4" Type="http://schemas.openxmlformats.org/officeDocument/2006/relationships/image" Target="../media/image82.jpeg" />
	<Relationship Id="rId5" Type="http://schemas.openxmlformats.org/officeDocument/2006/relationships/image" Target="../media/image83.jpeg" />
	<Relationship Id="rId6" Type="http://schemas.openxmlformats.org/officeDocument/2006/relationships/image" Target="../media/image84.jpeg" />
	<Relationship Id="rId7" Type="http://schemas.openxmlformats.org/officeDocument/2006/relationships/image" Target="../media/image85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6.jpeg" />
	<Relationship Id="rId3" Type="http://schemas.openxmlformats.org/officeDocument/2006/relationships/image" Target="../media/image87.jpeg" />
	<Relationship Id="rId4" Type="http://schemas.openxmlformats.org/officeDocument/2006/relationships/image" Target="../media/image88.jpeg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9.jpeg" />
	<Relationship Id="rId3" Type="http://schemas.openxmlformats.org/officeDocument/2006/relationships/image" Target="../media/image90.jpeg" />
	<Relationship Id="rId4" Type="http://schemas.openxmlformats.org/officeDocument/2006/relationships/image" Target="../media/image91.jpeg" />
	<Relationship Id="rId5" Type="http://schemas.openxmlformats.org/officeDocument/2006/relationships/image" Target="../media/image92.jpeg" />
	<Relationship Id="rId6" Type="http://schemas.openxmlformats.org/officeDocument/2006/relationships/image" Target="../media/image93.jpeg" />
	<Relationship Id="rId7" Type="http://schemas.openxmlformats.org/officeDocument/2006/relationships/image" Target="../media/image94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5.jpeg" />
	<Relationship Id="rId3" Type="http://schemas.openxmlformats.org/officeDocument/2006/relationships/image" Target="../media/image96.jpeg" />
	<Relationship Id="rId4" Type="http://schemas.openxmlformats.org/officeDocument/2006/relationships/image" Target="../media/image97.jpeg" />
	<Relationship Id="rId5" Type="http://schemas.openxmlformats.org/officeDocument/2006/relationships/image" Target="../media/image98.jpeg" />
	<Relationship Id="rId6" Type="http://schemas.openxmlformats.org/officeDocument/2006/relationships/image" Target="../media/image99.jpeg" />
	<Relationship Id="rId7" Type="http://schemas.openxmlformats.org/officeDocument/2006/relationships/image" Target="../media/image100.jpeg" />
	<Relationship Id="rId8" Type="http://schemas.openxmlformats.org/officeDocument/2006/relationships/image" Target="../media/image101.jpeg" />
</Relationships>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2.jpeg" />
	<Relationship Id="rId3" Type="http://schemas.openxmlformats.org/officeDocument/2006/relationships/image" Target="../media/image103.jpeg" />
	<Relationship Id="rId4" Type="http://schemas.openxmlformats.org/officeDocument/2006/relationships/image" Target="../media/image104.jpeg" />
	<Relationship Id="rId5" Type="http://schemas.openxmlformats.org/officeDocument/2006/relationships/image" Target="../media/image105.jpeg" />
	<Relationship Id="rId6" Type="http://schemas.openxmlformats.org/officeDocument/2006/relationships/image" Target="../media/image106.jpeg" />
	<Relationship Id="rId7" Type="http://schemas.openxmlformats.org/officeDocument/2006/relationships/image" Target="../media/image107.jpeg" />
	<Relationship Id="rId8" Type="http://schemas.openxmlformats.org/officeDocument/2006/relationships/image" Target="../media/image108.jpeg" />
</Relationships>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9.jpeg" />
	<Relationship Id="rId3" Type="http://schemas.openxmlformats.org/officeDocument/2006/relationships/image" Target="../media/image110.jpeg" />
	<Relationship Id="rId4" Type="http://schemas.openxmlformats.org/officeDocument/2006/relationships/image" Target="../media/image111.jpeg" />
	<Relationship Id="rId5" Type="http://schemas.openxmlformats.org/officeDocument/2006/relationships/image" Target="../media/image112.jpeg" />
	<Relationship Id="rId6" Type="http://schemas.openxmlformats.org/officeDocument/2006/relationships/image" Target="../media/image113.jpeg" />
	<Relationship Id="rId7" Type="http://schemas.openxmlformats.org/officeDocument/2006/relationships/image" Target="../media/image114.jpeg" />
	<Relationship Id="rId8" Type="http://schemas.openxmlformats.org/officeDocument/2006/relationships/image" Target="../media/image115.jpeg" />
	<Relationship Id="rId9" Type="http://schemas.openxmlformats.org/officeDocument/2006/relationships/image" Target="../media/image116.jpeg" />
</Relationships>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7.jpeg" />
	<Relationship Id="rId3" Type="http://schemas.openxmlformats.org/officeDocument/2006/relationships/image" Target="../media/image118.jpeg" />
	<Relationship Id="rId4" Type="http://schemas.openxmlformats.org/officeDocument/2006/relationships/image" Target="../media/image119.jpeg" />
	<Relationship Id="rId5" Type="http://schemas.openxmlformats.org/officeDocument/2006/relationships/image" Target="../media/image120.jpeg" />
	<Relationship Id="rId6" Type="http://schemas.openxmlformats.org/officeDocument/2006/relationships/image" Target="../media/image121.jpeg" />
	<Relationship Id="rId7" Type="http://schemas.openxmlformats.org/officeDocument/2006/relationships/image" Target="../media/image122.jpeg" />
	<Relationship Id="rId8" Type="http://schemas.openxmlformats.org/officeDocument/2006/relationships/image" Target="../media/image123.jpeg" />
</Relationships>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4.jpeg" />
	<Relationship Id="rId3" Type="http://schemas.openxmlformats.org/officeDocument/2006/relationships/image" Target="../media/image125.jpeg" />
</Relationships>
</file>

<file path=ppt/slides/_rels/slide3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6.jpeg" />
	<Relationship Id="rId3" Type="http://schemas.openxmlformats.org/officeDocument/2006/relationships/image" Target="../media/image127.jpeg" />
	<Relationship Id="rId4" Type="http://schemas.openxmlformats.org/officeDocument/2006/relationships/image" Target="../media/image128.jpeg" />
	<Relationship Id="rId5" Type="http://schemas.openxmlformats.org/officeDocument/2006/relationships/image" Target="../media/image129.jpeg" />
	<Relationship Id="rId6" Type="http://schemas.openxmlformats.org/officeDocument/2006/relationships/image" Target="../media/image130.jpeg" />
	<Relationship Id="rId7" Type="http://schemas.openxmlformats.org/officeDocument/2006/relationships/image" Target="../media/image131.jpeg" />
	<Relationship Id="rId8" Type="http://schemas.openxmlformats.org/officeDocument/2006/relationships/image" Target="../media/image132.jpeg" />
	<Relationship Id="rId9" Type="http://schemas.openxmlformats.org/officeDocument/2006/relationships/image" Target="../media/image133.jpeg" />
</Relationships>
</file>

<file path=ppt/slides/_rels/slide3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4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.jpeg" />
</Relationships>
</file>

<file path=ppt/slides/_rels/slide4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5.jpeg" />
</Relationships>
</file>

<file path=ppt/slides/_rels/slide4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6.jpeg" />
	<Relationship Id="rId3" Type="http://schemas.openxmlformats.org/officeDocument/2006/relationships/image" Target="../media/image137.jpeg" />
	<Relationship Id="rId4" Type="http://schemas.openxmlformats.org/officeDocument/2006/relationships/image" Target="../media/image138.jpeg" />
</Relationships>
</file>

<file path=ppt/slides/_rels/slide4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9.jpeg" />
	<Relationship Id="rId3" Type="http://schemas.openxmlformats.org/officeDocument/2006/relationships/image" Target="../media/image140.jpeg" />
</Relationships>
</file>

<file path=ppt/slides/_rels/slide4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1.jpeg" />
</Relationships>
</file>

<file path=ppt/slides/_rels/slide4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2.jpeg" />
	<Relationship Id="rId3" Type="http://schemas.openxmlformats.org/officeDocument/2006/relationships/image" Target="../media/image143.jpeg" />
	<Relationship Id="rId4" Type="http://schemas.openxmlformats.org/officeDocument/2006/relationships/image" Target="../media/image144.jpeg" />
	<Relationship Id="rId5" Type="http://schemas.openxmlformats.org/officeDocument/2006/relationships/image" Target="../media/image145.jpeg" />
	<Relationship Id="rId6" Type="http://schemas.openxmlformats.org/officeDocument/2006/relationships/image" Target="../media/image146.jpeg" />
	<Relationship Id="rId7" Type="http://schemas.openxmlformats.org/officeDocument/2006/relationships/image" Target="../media/image147.jpeg" />
	<Relationship Id="rId8" Type="http://schemas.openxmlformats.org/officeDocument/2006/relationships/image" Target="../media/image148.jpeg" />
	<Relationship Id="rId9" Type="http://schemas.openxmlformats.org/officeDocument/2006/relationships/image" Target="../media/image149.jpeg" />
	<Relationship Id="rId10" Type="http://schemas.openxmlformats.org/officeDocument/2006/relationships/image" Target="../media/image150.jpeg" />
</Relationships>
</file>

<file path=ppt/slides/_rels/slide4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1.jpeg" />
	<Relationship Id="rId3" Type="http://schemas.openxmlformats.org/officeDocument/2006/relationships/image" Target="../media/image152.jpeg" />
</Relationships>
</file>

<file path=ppt/slides/_rels/slide4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3.jpeg" />
	<Relationship Id="rId3" Type="http://schemas.openxmlformats.org/officeDocument/2006/relationships/image" Target="../media/image154.jpeg" />
</Relationships>
</file>

<file path=ppt/slides/_rels/slide4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5.jpeg" />
</Relationships>
</file>

<file path=ppt/slides/_rels/slide4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6.jpeg" />
</Relationships>
</file>

<file path=ppt/slides/_rels/slide4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7.jpeg" />
	<Relationship Id="rId3" Type="http://schemas.openxmlformats.org/officeDocument/2006/relationships/image" Target="../media/image158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.jpeg" />
	<Relationship Id="rId3" Type="http://schemas.openxmlformats.org/officeDocument/2006/relationships/image" Target="../media/image9.jpeg" />
	<Relationship Id="rId4" Type="http://schemas.openxmlformats.org/officeDocument/2006/relationships/image" Target="../media/image10.jpeg" />
	<Relationship Id="rId5" Type="http://schemas.openxmlformats.org/officeDocument/2006/relationships/image" Target="../media/image11.jpeg" />
	<Relationship Id="rId6" Type="http://schemas.openxmlformats.org/officeDocument/2006/relationships/image" Target="../media/image12.jpeg" />
	<Relationship Id="rId7" Type="http://schemas.openxmlformats.org/officeDocument/2006/relationships/image" Target="../media/image13.jpeg" />
</Relationships>
</file>

<file path=ppt/slides/_rels/slide5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9.jpeg" />
	<Relationship Id="rId3" Type="http://schemas.openxmlformats.org/officeDocument/2006/relationships/image" Target="../media/image160.jpeg" />
</Relationships>
</file>

<file path=ppt/slides/_rels/slide5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1.jpeg" />
	<Relationship Id="rId3" Type="http://schemas.openxmlformats.org/officeDocument/2006/relationships/image" Target="../media/image162.jpeg" />
</Relationships>
</file>

<file path=ppt/slides/_rels/slide5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3.jpeg" />
	<Relationship Id="rId3" Type="http://schemas.openxmlformats.org/officeDocument/2006/relationships/image" Target="../media/image164.jpeg" />
</Relationships>
</file>

<file path=ppt/slides/_rels/slide5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5.jpeg" />
	<Relationship Id="rId3" Type="http://schemas.openxmlformats.org/officeDocument/2006/relationships/image" Target="../media/image166.jpeg" />
</Relationships>
</file>

<file path=ppt/slides/_rels/slide5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7.jpeg" />
	<Relationship Id="rId3" Type="http://schemas.openxmlformats.org/officeDocument/2006/relationships/image" Target="../media/image168.jpeg" />
</Relationships>
</file>

<file path=ppt/slides/_rels/slide5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9.jpeg" />
	<Relationship Id="rId3" Type="http://schemas.openxmlformats.org/officeDocument/2006/relationships/image" Target="../media/image170.jpeg" />
</Relationships>
</file>

<file path=ppt/slides/_rels/slide5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1.jpeg" />
	<Relationship Id="rId3" Type="http://schemas.openxmlformats.org/officeDocument/2006/relationships/image" Target="../media/image172.jpeg" />
</Relationships>
</file>

<file path=ppt/slides/_rels/slide5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3.jpeg" />
	<Relationship Id="rId3" Type="http://schemas.openxmlformats.org/officeDocument/2006/relationships/image" Target="../media/image174.jpeg" />
</Relationships>
</file>

<file path=ppt/slides/_rels/slide5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5.jpeg" />
	<Relationship Id="rId3" Type="http://schemas.openxmlformats.org/officeDocument/2006/relationships/image" Target="../media/image176.jpeg" />
</Relationships>
</file>

<file path=ppt/slides/_rels/slide5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7.jpeg" />
	<Relationship Id="rId3" Type="http://schemas.openxmlformats.org/officeDocument/2006/relationships/image" Target="../media/image178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	<Relationship Id="rId4" Type="http://schemas.openxmlformats.org/officeDocument/2006/relationships/hyperlink" Target="http://4.bp.blogspot.com/_nqZHj7Cjuyk/SlIh9dfe6FI/AAAAAAAAAAk/WjKS9xG55lQ/s1600-h/cled-mac-2.JPG"
		TargetMode="External" />
	<Relationship Id="rId5" Type="http://schemas.openxmlformats.org/officeDocument/2006/relationships/image" Target="../media/image16.jpeg" />
</Relationships>
</file>

<file path=ppt/slides/_rels/slide6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9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.jpeg" />
	<Relationship Id="rId3" Type="http://schemas.openxmlformats.org/officeDocument/2006/relationships/image" Target="../media/image18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444500"/>
            <a:ext cx="5016500" cy="110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8900" y="3619500"/>
            <a:ext cx="4318000" cy="2489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108200" y="355600"/>
            <a:ext cx="5067300" cy="293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600"/>
              </a:lnSpc>
              <a:tabLst>
                <a:tab pos="38100" algn="l"/>
                <a:tab pos="863600" algn="l"/>
                <a:tab pos="1130300" algn="l"/>
                <a:tab pos="1778000" algn="l"/>
              </a:tabLst>
            </a:pPr>
            <a:r>
              <a:rPr lang="en-US" altLang="zh-CN" dirty="0" smtClean="0"/>
              <a:t>	</a:t>
            </a:r>
            <a:r>
              <a:rPr lang="en-US" altLang="zh-CN" sz="429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URINARY</a:t>
            </a:r>
            <a:r>
              <a:rPr lang="en-US" altLang="zh-CN" sz="42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TRACT</a:t>
            </a:r>
          </a:p>
          <a:p>
            <a:pPr>
              <a:lnSpc>
                <a:spcPts val="5100"/>
              </a:lnSpc>
              <a:tabLst>
                <a:tab pos="38100" algn="l"/>
                <a:tab pos="863600" algn="l"/>
                <a:tab pos="1130300" algn="l"/>
                <a:tab pos="1778000" algn="l"/>
              </a:tabLst>
            </a:pPr>
            <a:r>
              <a:rPr lang="en-US" altLang="zh-CN" dirty="0" smtClean="0"/>
              <a:t>		</a:t>
            </a:r>
            <a:r>
              <a:rPr lang="en-US" altLang="zh-CN" sz="429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INFECTION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>
                <a:tab pos="38100" algn="l"/>
                <a:tab pos="863600" algn="l"/>
                <a:tab pos="1130300" algn="l"/>
                <a:tab pos="1778000" algn="l"/>
              </a:tabLst>
            </a:pPr>
            <a:r>
              <a:rPr lang="en-US" altLang="zh-CN" sz="2402" dirty="0" smtClean="0">
                <a:solidFill>
                  <a:srgbClr val="31859c"/>
                </a:solidFill>
                <a:latin typeface="Arial Black" pitchFamily="18" charset="0"/>
                <a:cs typeface="Arial Black" pitchFamily="18" charset="0"/>
              </a:rPr>
              <a:t>Microbiology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31859c"/>
                </a:solidFill>
                <a:latin typeface="Arial Black" pitchFamily="18" charset="0"/>
                <a:cs typeface="Arial Black" pitchFamily="18" charset="0"/>
              </a:rPr>
              <a:t>Practical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31859c"/>
                </a:solidFill>
                <a:latin typeface="Arial Black" pitchFamily="18" charset="0"/>
                <a:cs typeface="Arial Black" pitchFamily="18" charset="0"/>
              </a:rPr>
              <a:t>Class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38100" algn="l"/>
                <a:tab pos="863600" algn="l"/>
                <a:tab pos="1130300" algn="l"/>
                <a:tab pos="1778000" algn="l"/>
              </a:tabLst>
            </a:pPr>
            <a:r>
              <a:rPr lang="en-US" altLang="zh-CN" dirty="0" smtClean="0"/>
              <a:t>			</a:t>
            </a:r>
            <a:r>
              <a:rPr lang="en-US" altLang="zh-CN" sz="1802" dirty="0" smtClean="0">
                <a:solidFill>
                  <a:srgbClr val="262626"/>
                </a:solidFill>
                <a:latin typeface="Arial Black" pitchFamily="18" charset="0"/>
                <a:cs typeface="Arial Black" pitchFamily="18" charset="0"/>
              </a:rPr>
              <a:t>Renal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62626"/>
                </a:solidFill>
                <a:latin typeface="Arial Black" pitchFamily="18" charset="0"/>
                <a:cs typeface="Arial Black" pitchFamily="18" charset="0"/>
              </a:rPr>
              <a:t>System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62626"/>
                </a:solidFill>
                <a:latin typeface="Arial Black" pitchFamily="18" charset="0"/>
                <a:cs typeface="Arial Black" pitchFamily="18" charset="0"/>
              </a:rPr>
              <a:t>Block</a:t>
            </a:r>
          </a:p>
          <a:p>
            <a:pPr>
              <a:lnSpc>
                <a:spcPts val="2100"/>
              </a:lnSpc>
              <a:tabLst>
                <a:tab pos="38100" algn="l"/>
                <a:tab pos="863600" algn="l"/>
                <a:tab pos="1130300" algn="l"/>
                <a:tab pos="1778000" algn="l"/>
              </a:tabLst>
            </a:pPr>
            <a:r>
              <a:rPr lang="en-US" altLang="zh-CN" dirty="0" smtClean="0"/>
              <a:t>				</a:t>
            </a:r>
            <a:r>
              <a:rPr lang="en-US" altLang="zh-CN" sz="1800" dirty="0" smtClean="0">
                <a:solidFill>
                  <a:srgbClr val="262626"/>
                </a:solidFill>
                <a:latin typeface="Arial Black" pitchFamily="18" charset="0"/>
                <a:cs typeface="Arial Black" pitchFamily="18" charset="0"/>
              </a:rPr>
              <a:t>First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62626"/>
                </a:solidFill>
                <a:latin typeface="Arial Black" pitchFamily="18" charset="0"/>
                <a:cs typeface="Arial Black" pitchFamily="18" charset="0"/>
              </a:rPr>
              <a:t>Year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67100" y="6108700"/>
            <a:ext cx="24257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2" dirty="0" smtClean="0">
                <a:solidFill>
                  <a:srgbClr val="595959"/>
                </a:solidFill>
                <a:latin typeface="Arial Black" pitchFamily="18" charset="0"/>
                <a:cs typeface="Arial Black" pitchFamily="18" charset="0"/>
              </a:rPr>
              <a:t>Dr.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595959"/>
                </a:solidFill>
                <a:latin typeface="Arial Black" pitchFamily="18" charset="0"/>
                <a:cs typeface="Arial Black" pitchFamily="18" charset="0"/>
              </a:rPr>
              <a:t>Fawzia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595959"/>
                </a:solidFill>
                <a:latin typeface="Arial Black" pitchFamily="18" charset="0"/>
                <a:cs typeface="Arial Black" pitchFamily="18" charset="0"/>
              </a:rPr>
              <a:t>Al-Otaibi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044700"/>
            <a:ext cx="2781300" cy="2286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356100"/>
            <a:ext cx="2781300" cy="2082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651000" y="584200"/>
            <a:ext cx="56642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Biochemical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20800" y="1181100"/>
            <a:ext cx="65151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							</a:tabLst>
            </a:pP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Examination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(Dip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stick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2273300"/>
            <a:ext cx="4165600" cy="173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leukocyte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esterase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Nitrate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4191000"/>
            <a:ext cx="2082800" cy="173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Glucose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Bilirubin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Protein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58800" y="355600"/>
            <a:ext cx="16510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Testing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for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UTI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723900"/>
            <a:ext cx="5321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608" dirty="0" smtClean="0">
                <a:solidFill>
                  <a:srgbClr val="ff00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Midstream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clean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catch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with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dipstick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analysis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16000" y="1181100"/>
            <a:ext cx="7708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608" dirty="0" smtClean="0">
                <a:solidFill>
                  <a:srgbClr val="ff00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Nitrite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+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→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for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gram-negative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bacteria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which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can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convert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nitrate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95400" y="1663700"/>
            <a:ext cx="5194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to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nitrite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(sensitivity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92-100%,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low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specificity);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73200" y="2197100"/>
            <a:ext cx="6400800" cy="123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6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false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negative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with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bacteria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that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do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not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reduce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nitrate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16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gram-positive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bacteria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16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excess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dietary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Vitamin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16000" y="3619500"/>
            <a:ext cx="7708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610" dirty="0" smtClean="0">
                <a:solidFill>
                  <a:srgbClr val="ff00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Leukocyte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esterase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ff0000"/>
                </a:solidFill>
                <a:latin typeface="Arial Black" pitchFamily="18" charset="0"/>
                <a:cs typeface="Arial Black" pitchFamily="18" charset="0"/>
              </a:rPr>
              <a:t>+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→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indicates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presence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white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blood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cells,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95400" y="4114800"/>
            <a:ext cx="4533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(sensitivity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75-95%,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specificity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94-98%)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16000" y="4635500"/>
            <a:ext cx="7708900" cy="123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279400" algn="l"/>
              </a:tabLst>
            </a:pPr>
            <a:r>
              <a:rPr lang="en-US" altLang="zh-CN" sz="16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Dipstick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results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may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affected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medications/dyes,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pyridium,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279400" algn="l"/>
              </a:tabLst>
            </a:pPr>
            <a:r>
              <a:rPr lang="en-US" altLang="zh-CN" dirty="0" smtClean="0"/>
              <a:t>	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nitrofurantoin,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metronidazole,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bilirubin,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methylene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blue,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Vitamin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279400" algn="l"/>
              </a:tabLst>
            </a:pPr>
            <a:r>
              <a:rPr lang="en-US" altLang="zh-CN" dirty="0" smtClean="0"/>
              <a:t>	</a:t>
            </a:r>
            <a:r>
              <a:rPr lang="en-US" altLang="zh-CN" sz="16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complex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789424" y="2046351"/>
            <a:ext cx="3908425" cy="2107819"/>
          </a:xfrm>
          <a:custGeom>
            <a:avLst/>
            <a:gdLst>
              <a:gd name="connsiteX0" fmla="*/ 6350 w 3908425"/>
              <a:gd name="connsiteY0" fmla="*/ 2101469 h 2107819"/>
              <a:gd name="connsiteX1" fmla="*/ 3902075 w 3908425"/>
              <a:gd name="connsiteY1" fmla="*/ 2101469 h 2107819"/>
              <a:gd name="connsiteX2" fmla="*/ 3902075 w 3908425"/>
              <a:gd name="connsiteY2" fmla="*/ 6350 h 2107819"/>
              <a:gd name="connsiteX3" fmla="*/ 6350 w 3908425"/>
              <a:gd name="connsiteY3" fmla="*/ 6350 h 2107819"/>
              <a:gd name="connsiteX4" fmla="*/ 6350 w 3908425"/>
              <a:gd name="connsiteY4" fmla="*/ 2101469 h 21078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908425" h="2107819">
                <a:moveTo>
                  <a:pt x="6350" y="2101469"/>
                </a:moveTo>
                <a:lnTo>
                  <a:pt x="3902075" y="2101469"/>
                </a:lnTo>
                <a:lnTo>
                  <a:pt x="3902075" y="6350"/>
                </a:lnTo>
                <a:lnTo>
                  <a:pt x="6350" y="6350"/>
                </a:lnTo>
                <a:lnTo>
                  <a:pt x="6350" y="210146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32523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769739" y="4408513"/>
            <a:ext cx="3928237" cy="2107819"/>
          </a:xfrm>
          <a:custGeom>
            <a:avLst/>
            <a:gdLst>
              <a:gd name="connsiteX0" fmla="*/ 6350 w 3928237"/>
              <a:gd name="connsiteY0" fmla="*/ 2101468 h 2107819"/>
              <a:gd name="connsiteX1" fmla="*/ 3921887 w 3928237"/>
              <a:gd name="connsiteY1" fmla="*/ 2101468 h 2107819"/>
              <a:gd name="connsiteX2" fmla="*/ 3921887 w 3928237"/>
              <a:gd name="connsiteY2" fmla="*/ 6350 h 2107819"/>
              <a:gd name="connsiteX3" fmla="*/ 6350 w 3928237"/>
              <a:gd name="connsiteY3" fmla="*/ 6350 h 2107819"/>
              <a:gd name="connsiteX4" fmla="*/ 6350 w 3928237"/>
              <a:gd name="connsiteY4" fmla="*/ 2101468 h 21078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928237" h="2107819">
                <a:moveTo>
                  <a:pt x="6350" y="2101468"/>
                </a:moveTo>
                <a:lnTo>
                  <a:pt x="3921887" y="2101468"/>
                </a:lnTo>
                <a:lnTo>
                  <a:pt x="3921887" y="6350"/>
                </a:lnTo>
                <a:lnTo>
                  <a:pt x="6350" y="6350"/>
                </a:lnTo>
                <a:lnTo>
                  <a:pt x="6350" y="210146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2044700"/>
            <a:ext cx="3911600" cy="2108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0" y="4406900"/>
            <a:ext cx="3937000" cy="2108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33400" y="584200"/>
            <a:ext cx="82169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Physical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Examination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3900" y="2463800"/>
            <a:ext cx="37719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Macroscopic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81100" y="3314700"/>
            <a:ext cx="1778000" cy="123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Color</a:t>
            </a:r>
          </a:p>
          <a:p>
            <a:pPr>
              <a:lnSpc>
                <a:spcPts val="4900"/>
              </a:lnSpc>
              <a:tabLst>
							</a:tabLst>
            </a:pPr>
            <a:r>
              <a:rPr lang="en-US" altLang="zh-CN" sz="36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Odor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81100" y="4470400"/>
            <a:ext cx="26670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Turbidity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25106" y="2604516"/>
            <a:ext cx="3057207" cy="24383"/>
          </a:xfrm>
          <a:custGeom>
            <a:avLst/>
            <a:gdLst>
              <a:gd name="connsiteX0" fmla="*/ 0 w 3057207"/>
              <a:gd name="connsiteY0" fmla="*/ 0 h 24383"/>
              <a:gd name="connsiteX1" fmla="*/ 1528635 w 3057207"/>
              <a:gd name="connsiteY1" fmla="*/ 0 h 24383"/>
              <a:gd name="connsiteX2" fmla="*/ 3057207 w 3057207"/>
              <a:gd name="connsiteY2" fmla="*/ 0 h 24383"/>
              <a:gd name="connsiteX3" fmla="*/ 3057207 w 3057207"/>
              <a:gd name="connsiteY3" fmla="*/ 24383 h 24383"/>
              <a:gd name="connsiteX4" fmla="*/ 1528635 w 3057207"/>
              <a:gd name="connsiteY4" fmla="*/ 24383 h 24383"/>
              <a:gd name="connsiteX5" fmla="*/ 0 w 3057207"/>
              <a:gd name="connsiteY5" fmla="*/ 24383 h 24383"/>
              <a:gd name="connsiteX6" fmla="*/ 0 w 3057207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57207" h="24383">
                <a:moveTo>
                  <a:pt x="0" y="0"/>
                </a:moveTo>
                <a:lnTo>
                  <a:pt x="1528635" y="0"/>
                </a:lnTo>
                <a:lnTo>
                  <a:pt x="3057207" y="0"/>
                </a:lnTo>
                <a:lnTo>
                  <a:pt x="3057207" y="24383"/>
                </a:lnTo>
                <a:lnTo>
                  <a:pt x="1528635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2159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39700" y="254000"/>
            <a:ext cx="7454900" cy="332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                <a:tab pos="469900" algn="l"/>
                <a:tab pos="1536700" algn="l"/>
                <a:tab pos="2768600" algn="l"/>
              </a:tabLst>
            </a:pPr>
            <a:r>
              <a:rPr lang="en-US" altLang="zh-CN" dirty="0" smtClean="0"/>
              <a:t>		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Microbiological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</a:p>
          <a:p>
            <a:pPr>
              <a:lnSpc>
                <a:spcPts val="4800"/>
              </a:lnSpc>
              <a:tabLst>
                <a:tab pos="469900" algn="l"/>
                <a:tab pos="1536700" algn="l"/>
                <a:tab pos="2768600" algn="l"/>
              </a:tabLst>
            </a:pPr>
            <a:r>
              <a:rPr lang="en-US" altLang="zh-CN" dirty="0" smtClean="0"/>
              <a:t>			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Examination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600"/>
              </a:lnSpc>
              <a:tabLst>
                <a:tab pos="469900" algn="l"/>
                <a:tab pos="1536700" algn="l"/>
                <a:tab pos="2768600" algn="l"/>
              </a:tabLst>
            </a:pPr>
            <a:r>
              <a:rPr lang="en-US" altLang="zh-CN" sz="36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Microscopic: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400"/>
              </a:lnSpc>
              <a:tabLst>
                <a:tab pos="469900" algn="l"/>
                <a:tab pos="1536700" algn="l"/>
                <a:tab pos="2768600" algn="l"/>
              </a:tabLst>
            </a:pPr>
            <a:r>
              <a:rPr lang="en-US" altLang="zh-CN" dirty="0" smtClean="0"/>
              <a:t>	</a:t>
            </a:r>
            <a:r>
              <a:rPr lang="en-US" altLang="zh-CN" sz="36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Cell-counting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(WBC,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RBC)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289300" y="3822700"/>
            <a:ext cx="54229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(Ovum,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Trichomonas,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yeast)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9600" y="3746500"/>
            <a:ext cx="2540000" cy="142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Parasite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400"/>
              </a:lnSpc>
              <a:tabLst>
							</a:tabLst>
            </a:pPr>
            <a:r>
              <a:rPr lang="en-US" altLang="zh-CN" sz="360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Casts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1562100"/>
            <a:ext cx="1676400" cy="2082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6700" y="4356100"/>
            <a:ext cx="1930400" cy="1930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562100"/>
            <a:ext cx="3873500" cy="260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0" y="4419600"/>
            <a:ext cx="2908300" cy="1866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611555" y="1484757"/>
          <a:ext cx="8064957" cy="5184597"/>
        </p:xfrm>
        <a:graphic>
          <a:graphicData uri="http://schemas.openxmlformats.org/drawingml/2006/table">
            <a:tbl>
              <a:tblPr/>
              <a:tblGrid>
                <a:gridCol w="4032453"/>
                <a:gridCol w="4032503"/>
              </a:tblGrid>
              <a:tr h="2728721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cell-counting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(WBC,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RBC)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000000"/>
                      </a:solidFill>
                      <a:prstDash val="soli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000000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000000"/>
                      </a:solidFill>
                      <a:prstDash val="soli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58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Casts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Parasite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2095500" y="215900"/>
            <a:ext cx="50546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Microscopic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11300" y="825500"/>
            <a:ext cx="63627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Examination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(WET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MOUNT)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2908300"/>
            <a:ext cx="3987800" cy="266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90600" y="508000"/>
            <a:ext cx="72898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900"/>
              </a:lnSpc>
              <a:tabLst>
							</a:tabLst>
            </a:pPr>
            <a:r>
              <a:rPr lang="en-US" altLang="zh-CN" sz="53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2.</a:t>
            </a:r>
            <a:r>
              <a:rPr lang="en-US" altLang="zh-CN" sz="5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3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5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3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5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3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ID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42900" y="952500"/>
            <a:ext cx="85217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							</a:tabLst>
            </a:pP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Identification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2463800"/>
            <a:ext cx="33020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1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media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3403600"/>
            <a:ext cx="83312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inoculation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reading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culture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4343400"/>
            <a:ext cx="75692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Identification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cultured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organisms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800" y="2209800"/>
            <a:ext cx="1739900" cy="1676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4203700"/>
            <a:ext cx="825500" cy="825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0800" y="4191000"/>
            <a:ext cx="850900" cy="850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00" y="4191000"/>
            <a:ext cx="850900" cy="850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5400" y="2209800"/>
            <a:ext cx="1574800" cy="153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2000" y="3924300"/>
            <a:ext cx="1143000" cy="110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9000" y="3924300"/>
            <a:ext cx="1155700" cy="110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80200" y="2209800"/>
            <a:ext cx="1574800" cy="157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7600" y="3937000"/>
            <a:ext cx="11938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6500" y="3924300"/>
            <a:ext cx="1206500" cy="1168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24459" y="1542288"/>
          <a:ext cx="8568081" cy="4925543"/>
        </p:xfrm>
        <a:graphic>
          <a:graphicData uri="http://schemas.openxmlformats.org/drawingml/2006/table">
            <a:tbl>
              <a:tblPr/>
              <a:tblGrid>
                <a:gridCol w="2856001"/>
                <a:gridCol w="2855976"/>
                <a:gridCol w="2856103"/>
              </a:tblGrid>
              <a:tr h="361492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000000"/>
                      </a:solidFill>
                      <a:prstDash val="soli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000000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MacConkey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CLED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000000"/>
                      </a:solidFill>
                      <a:prstDash val="soli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61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215968"/>
                          </a:solidFill>
                          <a:latin typeface="Calibri" pitchFamily="18" charset="0"/>
                          <a:cs typeface="Calibri" pitchFamily="18" charset="0"/>
                        </a:rPr>
                        <a:t>Enriched</a:t>
                      </a:r>
                      <a:r>
                        <a:rPr lang="en-US" altLang="zh-CN" sz="1608" b="1" dirty="0" smtClean="0">
                          <a:solidFill>
                            <a:srgbClr val="215968"/>
                          </a:solidFill>
                          <a:latin typeface="Calibri" pitchFamily="18" charset="0"/>
                          <a:cs typeface="Calibri" pitchFamily="18" charset="0"/>
                        </a:rPr>
                        <a:t>culture</a:t>
                      </a:r>
                      <a:r>
                        <a:rPr lang="en-US" altLang="zh-CN" sz="1608" b="1" dirty="0" smtClean="0">
                          <a:solidFill>
                            <a:srgbClr val="215968"/>
                          </a:solidFill>
                          <a:latin typeface="Calibri" pitchFamily="18" charset="0"/>
                          <a:cs typeface="Calibri" pitchFamily="18" charset="0"/>
                        </a:rPr>
                        <a:t>medium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,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for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culturing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fastidious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organism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and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observed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the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hemolytic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ctr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reaction(Beta,Alpha,Gama).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Differential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culture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medium,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showing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both</a:t>
                      </a:r>
                      <a:r>
                        <a:rPr lang="en-US" altLang="zh-CN" sz="1608" b="1" dirty="0" smtClean="0">
                          <a:solidFill>
                            <a:srgbClr val="ff3399"/>
                          </a:solidFill>
                          <a:latin typeface="Calibri" pitchFamily="18" charset="0"/>
                          <a:cs typeface="Calibri" pitchFamily="18" charset="0"/>
                        </a:rPr>
                        <a:t>lactose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and</a:t>
                      </a:r>
                      <a:r>
                        <a:rPr lang="en-US" altLang="zh-CN" sz="1608" b="1" dirty="0" smtClean="0">
                          <a:solidFill>
                            <a:srgbClr val="ffc000"/>
                          </a:solidFill>
                          <a:latin typeface="Calibri" pitchFamily="18" charset="0"/>
                          <a:cs typeface="Calibri" pitchFamily="18" charset="0"/>
                        </a:rPr>
                        <a:t>non-</a:t>
                      </a:r>
                      <a:endParaRPr lang="zh-CN" altLang="en-US" sz="1608" b="1" dirty="0" smtClean="0">
                        <a:solidFill>
                          <a:srgbClr val="ffc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ffc000"/>
                          </a:solidFill>
                          <a:latin typeface="Calibri" pitchFamily="18" charset="0"/>
                          <a:cs typeface="Calibri" pitchFamily="18" charset="0"/>
                        </a:rPr>
                        <a:t>lactose</a:t>
                      </a:r>
                      <a:r>
                        <a:rPr lang="en-US" altLang="zh-CN" sz="1608" b="1" dirty="0" smtClean="0">
                          <a:solidFill>
                            <a:srgbClr val="ffc000"/>
                          </a:solidFill>
                          <a:latin typeface="Calibri" pitchFamily="18" charset="0"/>
                          <a:cs typeface="Calibri" pitchFamily="18" charset="0"/>
                        </a:rPr>
                        <a:t>fermenting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colonies.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LFC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=</a:t>
                      </a:r>
                      <a:r>
                        <a:rPr lang="en-US" altLang="zh-CN" sz="1608" b="1" dirty="0" smtClean="0">
                          <a:solidFill>
                            <a:srgbClr val="ff3399"/>
                          </a:solidFill>
                          <a:latin typeface="Calibri" pitchFamily="18" charset="0"/>
                          <a:cs typeface="Calibri" pitchFamily="18" charset="0"/>
                        </a:rPr>
                        <a:t>Pink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NLFC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=</a:t>
                      </a:r>
                      <a:r>
                        <a:rPr lang="en-US" altLang="zh-CN" sz="1608" b="1" dirty="0" smtClean="0">
                          <a:solidFill>
                            <a:srgbClr val="ffc000"/>
                          </a:solidFill>
                          <a:latin typeface="Calibri" pitchFamily="18" charset="0"/>
                          <a:cs typeface="Calibri" pitchFamily="18" charset="0"/>
                        </a:rPr>
                        <a:t>Colorless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or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10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appear</a:t>
                      </a:r>
                      <a:r>
                        <a:rPr lang="en-US" altLang="zh-CN" sz="1610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same</a:t>
                      </a:r>
                      <a:r>
                        <a:rPr lang="en-US" altLang="zh-CN" sz="1610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as</a:t>
                      </a:r>
                      <a:r>
                        <a:rPr lang="en-US" altLang="zh-CN" sz="1610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the</a:t>
                      </a:r>
                      <a:r>
                        <a:rPr lang="en-US" altLang="zh-CN" sz="1610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medium.</a:t>
                      </a:r>
                      <a:endParaRPr lang="zh-CN" altLang="en-US" sz="1610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Selective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culture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medium,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for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detection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and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isolation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of</a:t>
                      </a:r>
                      <a:r>
                        <a:rPr lang="en-US" altLang="zh-CN" sz="1608" b="1" i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E.</a:t>
                      </a:r>
                      <a:r>
                        <a:rPr lang="en-US" altLang="zh-CN" sz="1608" b="1" i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coli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and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coliform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bacteria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in</a:t>
                      </a:r>
                      <a:r>
                        <a:rPr lang="en-US" altLang="zh-CN" sz="1608" b="1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urine.</a:t>
                      </a:r>
                      <a:endParaRPr lang="zh-CN" altLang="en-US" sz="1608" b="1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1270000" y="152400"/>
            <a:ext cx="65659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Media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Routinely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44700" y="698500"/>
            <a:ext cx="55880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Used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for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Culture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752600" y="1743075"/>
            <a:ext cx="914400" cy="466725"/>
          </a:xfrm>
          <a:custGeom>
            <a:avLst/>
            <a:gdLst>
              <a:gd name="connsiteX0" fmla="*/ 0 w 914400"/>
              <a:gd name="connsiteY0" fmla="*/ 0 h 466725"/>
              <a:gd name="connsiteX1" fmla="*/ 457200 w 914400"/>
              <a:gd name="connsiteY1" fmla="*/ 66675 h 466725"/>
              <a:gd name="connsiteX2" fmla="*/ 914400 w 914400"/>
              <a:gd name="connsiteY2" fmla="*/ 0 h 466725"/>
              <a:gd name="connsiteX3" fmla="*/ 914400 w 914400"/>
              <a:gd name="connsiteY3" fmla="*/ 400050 h 466725"/>
              <a:gd name="connsiteX4" fmla="*/ 457200 w 914400"/>
              <a:gd name="connsiteY4" fmla="*/ 466725 h 466725"/>
              <a:gd name="connsiteX5" fmla="*/ 0 w 914400"/>
              <a:gd name="connsiteY5" fmla="*/ 400050 h 466725"/>
              <a:gd name="connsiteX6" fmla="*/ 0 w 914400"/>
              <a:gd name="connsiteY6" fmla="*/ 0 h 4667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14400" h="466725">
                <a:moveTo>
                  <a:pt x="0" y="0"/>
                </a:moveTo>
                <a:cubicBezTo>
                  <a:pt x="0" y="36829"/>
                  <a:pt x="204723" y="66675"/>
                  <a:pt x="457200" y="66675"/>
                </a:cubicBezTo>
                <a:cubicBezTo>
                  <a:pt x="709676" y="66675"/>
                  <a:pt x="914400" y="36829"/>
                  <a:pt x="914400" y="0"/>
                </a:cubicBezTo>
                <a:lnTo>
                  <a:pt x="914400" y="400050"/>
                </a:lnTo>
                <a:cubicBezTo>
                  <a:pt x="914400" y="436879"/>
                  <a:pt x="709676" y="466725"/>
                  <a:pt x="457200" y="466725"/>
                </a:cubicBezTo>
                <a:cubicBezTo>
                  <a:pt x="204723" y="466725"/>
                  <a:pt x="0" y="436879"/>
                  <a:pt x="0" y="400050"/>
                </a:cubicBez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52600" y="1676400"/>
            <a:ext cx="914400" cy="133350"/>
          </a:xfrm>
          <a:custGeom>
            <a:avLst/>
            <a:gdLst>
              <a:gd name="connsiteX0" fmla="*/ 0 w 914400"/>
              <a:gd name="connsiteY0" fmla="*/ 66675 h 133350"/>
              <a:gd name="connsiteX1" fmla="*/ 457200 w 914400"/>
              <a:gd name="connsiteY1" fmla="*/ 0 h 133350"/>
              <a:gd name="connsiteX2" fmla="*/ 914400 w 914400"/>
              <a:gd name="connsiteY2" fmla="*/ 66675 h 133350"/>
              <a:gd name="connsiteX3" fmla="*/ 457200 w 914400"/>
              <a:gd name="connsiteY3" fmla="*/ 133350 h 133350"/>
              <a:gd name="connsiteX4" fmla="*/ 0 w 914400"/>
              <a:gd name="connsiteY4" fmla="*/ 66675 h 133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" h="133350">
                <a:moveTo>
                  <a:pt x="0" y="66675"/>
                </a:moveTo>
                <a:cubicBezTo>
                  <a:pt x="0" y="29845"/>
                  <a:pt x="204723" y="0"/>
                  <a:pt x="457200" y="0"/>
                </a:cubicBezTo>
                <a:cubicBezTo>
                  <a:pt x="709676" y="0"/>
                  <a:pt x="914400" y="29845"/>
                  <a:pt x="914400" y="66675"/>
                </a:cubicBezTo>
                <a:cubicBezTo>
                  <a:pt x="914400" y="103504"/>
                  <a:pt x="709676" y="133350"/>
                  <a:pt x="457200" y="133350"/>
                </a:cubicBezTo>
                <a:cubicBezTo>
                  <a:pt x="204723" y="133350"/>
                  <a:pt x="0" y="103504"/>
                  <a:pt x="0" y="66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46250" y="1670050"/>
            <a:ext cx="927100" cy="146050"/>
          </a:xfrm>
          <a:custGeom>
            <a:avLst/>
            <a:gdLst>
              <a:gd name="connsiteX0" fmla="*/ 920750 w 927100"/>
              <a:gd name="connsiteY0" fmla="*/ 73025 h 146050"/>
              <a:gd name="connsiteX1" fmla="*/ 463550 w 927100"/>
              <a:gd name="connsiteY1" fmla="*/ 139700 h 146050"/>
              <a:gd name="connsiteX2" fmla="*/ 6350 w 927100"/>
              <a:gd name="connsiteY2" fmla="*/ 73025 h 146050"/>
              <a:gd name="connsiteX3" fmla="*/ 463550 w 927100"/>
              <a:gd name="connsiteY3" fmla="*/ 6350 h 146050"/>
              <a:gd name="connsiteX4" fmla="*/ 920750 w 927100"/>
              <a:gd name="connsiteY4" fmla="*/ 73025 h 146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27100" h="146050">
                <a:moveTo>
                  <a:pt x="920750" y="73025"/>
                </a:moveTo>
                <a:cubicBezTo>
                  <a:pt x="920750" y="109854"/>
                  <a:pt x="716026" y="139700"/>
                  <a:pt x="463550" y="139700"/>
                </a:cubicBezTo>
                <a:cubicBezTo>
                  <a:pt x="211073" y="139700"/>
                  <a:pt x="6350" y="109854"/>
                  <a:pt x="6350" y="73025"/>
                </a:cubicBezTo>
                <a:cubicBezTo>
                  <a:pt x="6350" y="36195"/>
                  <a:pt x="211073" y="6350"/>
                  <a:pt x="463550" y="6350"/>
                </a:cubicBezTo>
                <a:cubicBezTo>
                  <a:pt x="716026" y="6350"/>
                  <a:pt x="920750" y="36195"/>
                  <a:pt x="920750" y="7302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46250" y="1736725"/>
            <a:ext cx="927100" cy="479425"/>
          </a:xfrm>
          <a:custGeom>
            <a:avLst/>
            <a:gdLst>
              <a:gd name="connsiteX0" fmla="*/ 920750 w 927100"/>
              <a:gd name="connsiteY0" fmla="*/ 6350 h 479425"/>
              <a:gd name="connsiteX1" fmla="*/ 920750 w 927100"/>
              <a:gd name="connsiteY1" fmla="*/ 406400 h 479425"/>
              <a:gd name="connsiteX2" fmla="*/ 463550 w 927100"/>
              <a:gd name="connsiteY2" fmla="*/ 473075 h 479425"/>
              <a:gd name="connsiteX3" fmla="*/ 6350 w 927100"/>
              <a:gd name="connsiteY3" fmla="*/ 406400 h 479425"/>
              <a:gd name="connsiteX4" fmla="*/ 6350 w 927100"/>
              <a:gd name="connsiteY4" fmla="*/ 6350 h 4794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27100" h="479425">
                <a:moveTo>
                  <a:pt x="920750" y="6350"/>
                </a:moveTo>
                <a:lnTo>
                  <a:pt x="920750" y="406400"/>
                </a:lnTo>
                <a:cubicBezTo>
                  <a:pt x="920750" y="443229"/>
                  <a:pt x="716026" y="473075"/>
                  <a:pt x="463550" y="473075"/>
                </a:cubicBezTo>
                <a:cubicBezTo>
                  <a:pt x="211073" y="473075"/>
                  <a:pt x="6350" y="443229"/>
                  <a:pt x="6350" y="406400"/>
                </a:cubicBez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94789" y="1378458"/>
            <a:ext cx="957072" cy="536729"/>
          </a:xfrm>
          <a:custGeom>
            <a:avLst/>
            <a:gdLst>
              <a:gd name="connsiteX0" fmla="*/ 79628 w 957072"/>
              <a:gd name="connsiteY0" fmla="*/ 0 h 536729"/>
              <a:gd name="connsiteX1" fmla="*/ 505078 w 957072"/>
              <a:gd name="connsiteY1" fmla="*/ 173989 h 536729"/>
              <a:gd name="connsiteX2" fmla="*/ 957071 w 957072"/>
              <a:gd name="connsiteY2" fmla="*/ 257302 h 536729"/>
              <a:gd name="connsiteX3" fmla="*/ 877442 w 957072"/>
              <a:gd name="connsiteY3" fmla="*/ 529209 h 536729"/>
              <a:gd name="connsiteX4" fmla="*/ 425322 w 957072"/>
              <a:gd name="connsiteY4" fmla="*/ 445896 h 536729"/>
              <a:gd name="connsiteX5" fmla="*/ 0 w 957072"/>
              <a:gd name="connsiteY5" fmla="*/ 271906 h 536729"/>
              <a:gd name="connsiteX6" fmla="*/ 79628 w 957072"/>
              <a:gd name="connsiteY6" fmla="*/ 0 h 5367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57072" h="536729">
                <a:moveTo>
                  <a:pt x="79628" y="0"/>
                </a:moveTo>
                <a:cubicBezTo>
                  <a:pt x="72389" y="25019"/>
                  <a:pt x="262762" y="102869"/>
                  <a:pt x="505078" y="173989"/>
                </a:cubicBezTo>
                <a:cubicBezTo>
                  <a:pt x="747394" y="244983"/>
                  <a:pt x="949832" y="282321"/>
                  <a:pt x="957071" y="257302"/>
                </a:cubicBezTo>
                <a:lnTo>
                  <a:pt x="877442" y="529209"/>
                </a:lnTo>
                <a:cubicBezTo>
                  <a:pt x="870076" y="554227"/>
                  <a:pt x="667638" y="516890"/>
                  <a:pt x="425322" y="445896"/>
                </a:cubicBezTo>
                <a:cubicBezTo>
                  <a:pt x="183006" y="374777"/>
                  <a:pt x="-7366" y="296925"/>
                  <a:pt x="0" y="271906"/>
                </a:cubicBezTo>
                <a:lnTo>
                  <a:pt x="79628" y="0"/>
                </a:lnTo>
              </a:path>
            </a:pathLst>
          </a:custGeom>
          <a:solidFill>
            <a:srgbClr val="fff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74418" y="1370937"/>
            <a:ext cx="877443" cy="272343"/>
          </a:xfrm>
          <a:custGeom>
            <a:avLst/>
            <a:gdLst>
              <a:gd name="connsiteX0" fmla="*/ 0 w 877443"/>
              <a:gd name="connsiteY0" fmla="*/ 7520 h 272343"/>
              <a:gd name="connsiteX1" fmla="*/ 452120 w 877443"/>
              <a:gd name="connsiteY1" fmla="*/ 90832 h 272343"/>
              <a:gd name="connsiteX2" fmla="*/ 877442 w 877443"/>
              <a:gd name="connsiteY2" fmla="*/ 264822 h 272343"/>
              <a:gd name="connsiteX3" fmla="*/ 425450 w 877443"/>
              <a:gd name="connsiteY3" fmla="*/ 181510 h 272343"/>
              <a:gd name="connsiteX4" fmla="*/ 0 w 877443"/>
              <a:gd name="connsiteY4" fmla="*/ 7520 h 2723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7443" h="272343">
                <a:moveTo>
                  <a:pt x="0" y="7520"/>
                </a:moveTo>
                <a:cubicBezTo>
                  <a:pt x="7366" y="-17498"/>
                  <a:pt x="209804" y="19839"/>
                  <a:pt x="452120" y="90832"/>
                </a:cubicBezTo>
                <a:cubicBezTo>
                  <a:pt x="694436" y="161952"/>
                  <a:pt x="884809" y="239803"/>
                  <a:pt x="877442" y="264822"/>
                </a:cubicBezTo>
                <a:cubicBezTo>
                  <a:pt x="870204" y="289841"/>
                  <a:pt x="667766" y="252503"/>
                  <a:pt x="425450" y="181510"/>
                </a:cubicBezTo>
                <a:cubicBezTo>
                  <a:pt x="183133" y="110390"/>
                  <a:pt x="-7238" y="32539"/>
                  <a:pt x="0" y="7520"/>
                </a:cubicBezTo>
              </a:path>
            </a:pathLst>
          </a:custGeom>
          <a:solidFill>
            <a:srgbClr val="ffff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68068" y="1364587"/>
            <a:ext cx="890143" cy="285043"/>
          </a:xfrm>
          <a:custGeom>
            <a:avLst/>
            <a:gdLst>
              <a:gd name="connsiteX0" fmla="*/ 883792 w 890143"/>
              <a:gd name="connsiteY0" fmla="*/ 271172 h 285043"/>
              <a:gd name="connsiteX1" fmla="*/ 431800 w 890143"/>
              <a:gd name="connsiteY1" fmla="*/ 187860 h 285043"/>
              <a:gd name="connsiteX2" fmla="*/ 6350 w 890143"/>
              <a:gd name="connsiteY2" fmla="*/ 13870 h 285043"/>
              <a:gd name="connsiteX3" fmla="*/ 458470 w 890143"/>
              <a:gd name="connsiteY3" fmla="*/ 97182 h 285043"/>
              <a:gd name="connsiteX4" fmla="*/ 883792 w 890143"/>
              <a:gd name="connsiteY4" fmla="*/ 271172 h 2850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90143" h="285043">
                <a:moveTo>
                  <a:pt x="883792" y="271172"/>
                </a:moveTo>
                <a:cubicBezTo>
                  <a:pt x="876554" y="296191"/>
                  <a:pt x="674116" y="258853"/>
                  <a:pt x="431800" y="187860"/>
                </a:cubicBezTo>
                <a:cubicBezTo>
                  <a:pt x="189483" y="116740"/>
                  <a:pt x="-888" y="38889"/>
                  <a:pt x="6350" y="13870"/>
                </a:cubicBezTo>
                <a:cubicBezTo>
                  <a:pt x="13716" y="-11148"/>
                  <a:pt x="216154" y="26189"/>
                  <a:pt x="458470" y="97182"/>
                </a:cubicBezTo>
                <a:cubicBezTo>
                  <a:pt x="700786" y="168302"/>
                  <a:pt x="891159" y="246153"/>
                  <a:pt x="883792" y="27117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88439" y="1372108"/>
            <a:ext cx="969772" cy="549429"/>
          </a:xfrm>
          <a:custGeom>
            <a:avLst/>
            <a:gdLst>
              <a:gd name="connsiteX0" fmla="*/ 963421 w 969772"/>
              <a:gd name="connsiteY0" fmla="*/ 263652 h 549429"/>
              <a:gd name="connsiteX1" fmla="*/ 883792 w 969772"/>
              <a:gd name="connsiteY1" fmla="*/ 535559 h 549429"/>
              <a:gd name="connsiteX2" fmla="*/ 431672 w 969772"/>
              <a:gd name="connsiteY2" fmla="*/ 452246 h 549429"/>
              <a:gd name="connsiteX3" fmla="*/ 6350 w 969772"/>
              <a:gd name="connsiteY3" fmla="*/ 278256 h 549429"/>
              <a:gd name="connsiteX4" fmla="*/ 85978 w 969772"/>
              <a:gd name="connsiteY4" fmla="*/ 6350 h 5494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69772" h="549429">
                <a:moveTo>
                  <a:pt x="963421" y="263652"/>
                </a:moveTo>
                <a:lnTo>
                  <a:pt x="883792" y="535559"/>
                </a:lnTo>
                <a:cubicBezTo>
                  <a:pt x="876426" y="560577"/>
                  <a:pt x="673988" y="523240"/>
                  <a:pt x="431672" y="452246"/>
                </a:cubicBezTo>
                <a:cubicBezTo>
                  <a:pt x="189356" y="381127"/>
                  <a:pt x="-1016" y="303275"/>
                  <a:pt x="6350" y="278256"/>
                </a:cubicBezTo>
                <a:lnTo>
                  <a:pt x="85978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52600" y="2190750"/>
            <a:ext cx="914400" cy="400050"/>
          </a:xfrm>
          <a:custGeom>
            <a:avLst/>
            <a:gdLst>
              <a:gd name="connsiteX0" fmla="*/ 0 w 914400"/>
              <a:gd name="connsiteY0" fmla="*/ 0 h 400050"/>
              <a:gd name="connsiteX1" fmla="*/ 457200 w 914400"/>
              <a:gd name="connsiteY1" fmla="*/ 133350 h 400050"/>
              <a:gd name="connsiteX2" fmla="*/ 914400 w 914400"/>
              <a:gd name="connsiteY2" fmla="*/ 0 h 400050"/>
              <a:gd name="connsiteX3" fmla="*/ 914400 w 914400"/>
              <a:gd name="connsiteY3" fmla="*/ 266700 h 400050"/>
              <a:gd name="connsiteX4" fmla="*/ 457200 w 914400"/>
              <a:gd name="connsiteY4" fmla="*/ 400050 h 400050"/>
              <a:gd name="connsiteX5" fmla="*/ 0 w 914400"/>
              <a:gd name="connsiteY5" fmla="*/ 266700 h 400050"/>
              <a:gd name="connsiteX6" fmla="*/ 0 w 914400"/>
              <a:gd name="connsiteY6" fmla="*/ 0 h 400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14400" h="400050">
                <a:moveTo>
                  <a:pt x="0" y="0"/>
                </a:moveTo>
                <a:cubicBezTo>
                  <a:pt x="0" y="73660"/>
                  <a:pt x="204723" y="133350"/>
                  <a:pt x="457200" y="133350"/>
                </a:cubicBezTo>
                <a:cubicBezTo>
                  <a:pt x="709676" y="133350"/>
                  <a:pt x="914400" y="73660"/>
                  <a:pt x="914400" y="0"/>
                </a:cubicBezTo>
                <a:lnTo>
                  <a:pt x="914400" y="266700"/>
                </a:lnTo>
                <a:cubicBezTo>
                  <a:pt x="914400" y="340360"/>
                  <a:pt x="709676" y="400050"/>
                  <a:pt x="457200" y="400050"/>
                </a:cubicBezTo>
                <a:cubicBezTo>
                  <a:pt x="204723" y="400050"/>
                  <a:pt x="0" y="340360"/>
                  <a:pt x="0" y="266700"/>
                </a:cubicBezTo>
                <a:lnTo>
                  <a:pt x="0" y="0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52600" y="2057400"/>
            <a:ext cx="914400" cy="266700"/>
          </a:xfrm>
          <a:custGeom>
            <a:avLst/>
            <a:gdLst>
              <a:gd name="connsiteX0" fmla="*/ 0 w 914400"/>
              <a:gd name="connsiteY0" fmla="*/ 133350 h 266700"/>
              <a:gd name="connsiteX1" fmla="*/ 457200 w 914400"/>
              <a:gd name="connsiteY1" fmla="*/ 0 h 266700"/>
              <a:gd name="connsiteX2" fmla="*/ 914400 w 914400"/>
              <a:gd name="connsiteY2" fmla="*/ 133350 h 266700"/>
              <a:gd name="connsiteX3" fmla="*/ 457200 w 914400"/>
              <a:gd name="connsiteY3" fmla="*/ 266700 h 266700"/>
              <a:gd name="connsiteX4" fmla="*/ 0 w 914400"/>
              <a:gd name="connsiteY4" fmla="*/ 133350 h 266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" h="266700">
                <a:moveTo>
                  <a:pt x="0" y="133350"/>
                </a:moveTo>
                <a:cubicBezTo>
                  <a:pt x="0" y="59689"/>
                  <a:pt x="204723" y="0"/>
                  <a:pt x="457200" y="0"/>
                </a:cubicBezTo>
                <a:cubicBezTo>
                  <a:pt x="709676" y="0"/>
                  <a:pt x="914400" y="59689"/>
                  <a:pt x="914400" y="133350"/>
                </a:cubicBezTo>
                <a:cubicBezTo>
                  <a:pt x="914400" y="207010"/>
                  <a:pt x="709676" y="266700"/>
                  <a:pt x="457200" y="266700"/>
                </a:cubicBezTo>
                <a:cubicBezTo>
                  <a:pt x="204723" y="266700"/>
                  <a:pt x="0" y="207010"/>
                  <a:pt x="0" y="133350"/>
                </a:cubicBezTo>
              </a:path>
            </a:pathLst>
          </a:custGeom>
          <a:solidFill>
            <a:srgbClr val="ffe0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46250" y="2051050"/>
            <a:ext cx="927100" cy="279400"/>
          </a:xfrm>
          <a:custGeom>
            <a:avLst/>
            <a:gdLst>
              <a:gd name="connsiteX0" fmla="*/ 920750 w 927100"/>
              <a:gd name="connsiteY0" fmla="*/ 139700 h 279400"/>
              <a:gd name="connsiteX1" fmla="*/ 463550 w 927100"/>
              <a:gd name="connsiteY1" fmla="*/ 273050 h 279400"/>
              <a:gd name="connsiteX2" fmla="*/ 6350 w 927100"/>
              <a:gd name="connsiteY2" fmla="*/ 139700 h 279400"/>
              <a:gd name="connsiteX3" fmla="*/ 463550 w 927100"/>
              <a:gd name="connsiteY3" fmla="*/ 6350 h 279400"/>
              <a:gd name="connsiteX4" fmla="*/ 920750 w 927100"/>
              <a:gd name="connsiteY4" fmla="*/ 139700 h 279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27100" h="279400">
                <a:moveTo>
                  <a:pt x="920750" y="139700"/>
                </a:moveTo>
                <a:cubicBezTo>
                  <a:pt x="920750" y="213360"/>
                  <a:pt x="716026" y="273050"/>
                  <a:pt x="463550" y="273050"/>
                </a:cubicBezTo>
                <a:cubicBezTo>
                  <a:pt x="211073" y="273050"/>
                  <a:pt x="6350" y="213360"/>
                  <a:pt x="6350" y="139700"/>
                </a:cubicBezTo>
                <a:cubicBezTo>
                  <a:pt x="6350" y="66039"/>
                  <a:pt x="211073" y="6350"/>
                  <a:pt x="463550" y="6350"/>
                </a:cubicBezTo>
                <a:cubicBezTo>
                  <a:pt x="716026" y="6350"/>
                  <a:pt x="920750" y="66039"/>
                  <a:pt x="920750" y="13970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46250" y="2184400"/>
            <a:ext cx="927100" cy="412750"/>
          </a:xfrm>
          <a:custGeom>
            <a:avLst/>
            <a:gdLst>
              <a:gd name="connsiteX0" fmla="*/ 920750 w 927100"/>
              <a:gd name="connsiteY0" fmla="*/ 6350 h 412750"/>
              <a:gd name="connsiteX1" fmla="*/ 920750 w 927100"/>
              <a:gd name="connsiteY1" fmla="*/ 273050 h 412750"/>
              <a:gd name="connsiteX2" fmla="*/ 463550 w 927100"/>
              <a:gd name="connsiteY2" fmla="*/ 406400 h 412750"/>
              <a:gd name="connsiteX3" fmla="*/ 6350 w 927100"/>
              <a:gd name="connsiteY3" fmla="*/ 273050 h 412750"/>
              <a:gd name="connsiteX4" fmla="*/ 6350 w 927100"/>
              <a:gd name="connsiteY4" fmla="*/ 6350 h 412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27100" h="412750">
                <a:moveTo>
                  <a:pt x="920750" y="6350"/>
                </a:moveTo>
                <a:lnTo>
                  <a:pt x="920750" y="273050"/>
                </a:lnTo>
                <a:cubicBezTo>
                  <a:pt x="920750" y="346710"/>
                  <a:pt x="716026" y="406400"/>
                  <a:pt x="463550" y="406400"/>
                </a:cubicBezTo>
                <a:cubicBezTo>
                  <a:pt x="211073" y="406400"/>
                  <a:pt x="6350" y="346710"/>
                  <a:pt x="6350" y="273050"/>
                </a:cubicBez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62400" y="3276600"/>
            <a:ext cx="4495800" cy="1077214"/>
          </a:xfrm>
          <a:custGeom>
            <a:avLst/>
            <a:gdLst>
              <a:gd name="connsiteX0" fmla="*/ 0 w 4495800"/>
              <a:gd name="connsiteY0" fmla="*/ 1077214 h 1077214"/>
              <a:gd name="connsiteX1" fmla="*/ 4495800 w 4495800"/>
              <a:gd name="connsiteY1" fmla="*/ 1077214 h 1077214"/>
              <a:gd name="connsiteX2" fmla="*/ 4495800 w 4495800"/>
              <a:gd name="connsiteY2" fmla="*/ 0 h 1077214"/>
              <a:gd name="connsiteX3" fmla="*/ 0 w 4495800"/>
              <a:gd name="connsiteY3" fmla="*/ 0 h 1077214"/>
              <a:gd name="connsiteX4" fmla="*/ 0 w 4495800"/>
              <a:gd name="connsiteY4" fmla="*/ 1077214 h 10772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95800" h="1077214">
                <a:moveTo>
                  <a:pt x="0" y="1077214"/>
                </a:moveTo>
                <a:lnTo>
                  <a:pt x="4495800" y="1077214"/>
                </a:lnTo>
                <a:lnTo>
                  <a:pt x="4495800" y="0"/>
                </a:lnTo>
                <a:lnTo>
                  <a:pt x="0" y="0"/>
                </a:lnTo>
                <a:lnTo>
                  <a:pt x="0" y="107721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56050" y="3270250"/>
            <a:ext cx="4508500" cy="1089914"/>
          </a:xfrm>
          <a:custGeom>
            <a:avLst/>
            <a:gdLst>
              <a:gd name="connsiteX0" fmla="*/ 6350 w 4508500"/>
              <a:gd name="connsiteY0" fmla="*/ 1083564 h 1089914"/>
              <a:gd name="connsiteX1" fmla="*/ 4502150 w 4508500"/>
              <a:gd name="connsiteY1" fmla="*/ 1083564 h 1089914"/>
              <a:gd name="connsiteX2" fmla="*/ 4502150 w 4508500"/>
              <a:gd name="connsiteY2" fmla="*/ 6350 h 1089914"/>
              <a:gd name="connsiteX3" fmla="*/ 6350 w 4508500"/>
              <a:gd name="connsiteY3" fmla="*/ 6350 h 1089914"/>
              <a:gd name="connsiteX4" fmla="*/ 6350 w 4508500"/>
              <a:gd name="connsiteY4" fmla="*/ 1083564 h 10899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508500" h="1089914">
                <a:moveTo>
                  <a:pt x="6350" y="1083564"/>
                </a:moveTo>
                <a:lnTo>
                  <a:pt x="4502150" y="1083564"/>
                </a:lnTo>
                <a:lnTo>
                  <a:pt x="4502150" y="6350"/>
                </a:lnTo>
                <a:lnTo>
                  <a:pt x="6350" y="6350"/>
                </a:lnTo>
                <a:lnTo>
                  <a:pt x="6350" y="108356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7200" y="2930550"/>
            <a:ext cx="3505200" cy="338556"/>
          </a:xfrm>
          <a:custGeom>
            <a:avLst/>
            <a:gdLst>
              <a:gd name="connsiteX0" fmla="*/ 0 w 3505200"/>
              <a:gd name="connsiteY0" fmla="*/ 338556 h 338556"/>
              <a:gd name="connsiteX1" fmla="*/ 3505200 w 3505200"/>
              <a:gd name="connsiteY1" fmla="*/ 338556 h 338556"/>
              <a:gd name="connsiteX2" fmla="*/ 3505200 w 3505200"/>
              <a:gd name="connsiteY2" fmla="*/ 0 h 338556"/>
              <a:gd name="connsiteX3" fmla="*/ 0 w 3505200"/>
              <a:gd name="connsiteY3" fmla="*/ 0 h 338556"/>
              <a:gd name="connsiteX4" fmla="*/ 0 w 3505200"/>
              <a:gd name="connsiteY4" fmla="*/ 338556 h 3385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05200" h="338556">
                <a:moveTo>
                  <a:pt x="0" y="338556"/>
                </a:moveTo>
                <a:lnTo>
                  <a:pt x="3505200" y="338556"/>
                </a:lnTo>
                <a:lnTo>
                  <a:pt x="3505200" y="0"/>
                </a:lnTo>
                <a:lnTo>
                  <a:pt x="0" y="0"/>
                </a:lnTo>
                <a:lnTo>
                  <a:pt x="0" y="338556"/>
                </a:lnTo>
              </a:path>
            </a:pathLst>
          </a:custGeom>
          <a:solidFill>
            <a:srgbClr val="0000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0850" y="2924200"/>
            <a:ext cx="3517900" cy="351256"/>
          </a:xfrm>
          <a:custGeom>
            <a:avLst/>
            <a:gdLst>
              <a:gd name="connsiteX0" fmla="*/ 6350 w 3517900"/>
              <a:gd name="connsiteY0" fmla="*/ 344906 h 351256"/>
              <a:gd name="connsiteX1" fmla="*/ 3511550 w 3517900"/>
              <a:gd name="connsiteY1" fmla="*/ 344906 h 351256"/>
              <a:gd name="connsiteX2" fmla="*/ 3511550 w 3517900"/>
              <a:gd name="connsiteY2" fmla="*/ 6350 h 351256"/>
              <a:gd name="connsiteX3" fmla="*/ 6350 w 3517900"/>
              <a:gd name="connsiteY3" fmla="*/ 6350 h 351256"/>
              <a:gd name="connsiteX4" fmla="*/ 6350 w 3517900"/>
              <a:gd name="connsiteY4" fmla="*/ 344906 h 3512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17900" h="351256">
                <a:moveTo>
                  <a:pt x="6350" y="344906"/>
                </a:moveTo>
                <a:lnTo>
                  <a:pt x="3511550" y="344906"/>
                </a:lnTo>
                <a:lnTo>
                  <a:pt x="3511550" y="6350"/>
                </a:lnTo>
                <a:lnTo>
                  <a:pt x="6350" y="6350"/>
                </a:lnTo>
                <a:lnTo>
                  <a:pt x="6350" y="34490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90600" y="3276600"/>
            <a:ext cx="1524000" cy="1676400"/>
          </a:xfrm>
          <a:custGeom>
            <a:avLst/>
            <a:gdLst>
              <a:gd name="connsiteX0" fmla="*/ 0 w 1524000"/>
              <a:gd name="connsiteY0" fmla="*/ 838200 h 1676400"/>
              <a:gd name="connsiteX1" fmla="*/ 762000 w 1524000"/>
              <a:gd name="connsiteY1" fmla="*/ 0 h 1676400"/>
              <a:gd name="connsiteX2" fmla="*/ 1524000 w 1524000"/>
              <a:gd name="connsiteY2" fmla="*/ 838200 h 1676400"/>
              <a:gd name="connsiteX3" fmla="*/ 762000 w 1524000"/>
              <a:gd name="connsiteY3" fmla="*/ 1676400 h 1676400"/>
              <a:gd name="connsiteX4" fmla="*/ 0 w 1524000"/>
              <a:gd name="connsiteY4" fmla="*/ 838200 h 167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1676400">
                <a:moveTo>
                  <a:pt x="0" y="838200"/>
                </a:moveTo>
                <a:cubicBezTo>
                  <a:pt x="0" y="375284"/>
                  <a:pt x="341122" y="0"/>
                  <a:pt x="762000" y="0"/>
                </a:cubicBezTo>
                <a:cubicBezTo>
                  <a:pt x="1182878" y="0"/>
                  <a:pt x="1524000" y="375284"/>
                  <a:pt x="1524000" y="838200"/>
                </a:cubicBezTo>
                <a:cubicBezTo>
                  <a:pt x="1524000" y="1301115"/>
                  <a:pt x="1182878" y="1676400"/>
                  <a:pt x="762000" y="1676400"/>
                </a:cubicBezTo>
                <a:cubicBezTo>
                  <a:pt x="341122" y="1676400"/>
                  <a:pt x="0" y="1301115"/>
                  <a:pt x="0" y="838200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84250" y="3270250"/>
            <a:ext cx="1536700" cy="1689100"/>
          </a:xfrm>
          <a:custGeom>
            <a:avLst/>
            <a:gdLst>
              <a:gd name="connsiteX0" fmla="*/ 6350 w 1536700"/>
              <a:gd name="connsiteY0" fmla="*/ 844550 h 1689100"/>
              <a:gd name="connsiteX1" fmla="*/ 768350 w 1536700"/>
              <a:gd name="connsiteY1" fmla="*/ 6350 h 1689100"/>
              <a:gd name="connsiteX2" fmla="*/ 1530350 w 1536700"/>
              <a:gd name="connsiteY2" fmla="*/ 844550 h 1689100"/>
              <a:gd name="connsiteX3" fmla="*/ 768350 w 1536700"/>
              <a:gd name="connsiteY3" fmla="*/ 1682750 h 1689100"/>
              <a:gd name="connsiteX4" fmla="*/ 6350 w 1536700"/>
              <a:gd name="connsiteY4" fmla="*/ 844550 h 1689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36700" h="1689100">
                <a:moveTo>
                  <a:pt x="6350" y="844550"/>
                </a:moveTo>
                <a:cubicBezTo>
                  <a:pt x="6350" y="381634"/>
                  <a:pt x="347472" y="6350"/>
                  <a:pt x="768350" y="6350"/>
                </a:cubicBezTo>
                <a:cubicBezTo>
                  <a:pt x="1189228" y="6350"/>
                  <a:pt x="1530350" y="381634"/>
                  <a:pt x="1530350" y="844550"/>
                </a:cubicBezTo>
                <a:cubicBezTo>
                  <a:pt x="1530350" y="1307465"/>
                  <a:pt x="1189228" y="1682750"/>
                  <a:pt x="768350" y="1682750"/>
                </a:cubicBezTo>
                <a:cubicBezTo>
                  <a:pt x="347472" y="1682750"/>
                  <a:pt x="6350" y="1307465"/>
                  <a:pt x="6350" y="8445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08050" y="3422650"/>
            <a:ext cx="1593633" cy="1456722"/>
          </a:xfrm>
          <a:custGeom>
            <a:avLst/>
            <a:gdLst>
              <a:gd name="connsiteX0" fmla="*/ 481075 w 1593633"/>
              <a:gd name="connsiteY0" fmla="*/ 6350 h 1456722"/>
              <a:gd name="connsiteX1" fmla="*/ 1214628 w 1593633"/>
              <a:gd name="connsiteY1" fmla="*/ 28828 h 1456722"/>
              <a:gd name="connsiteX2" fmla="*/ 1149857 w 1593633"/>
              <a:gd name="connsiteY2" fmla="*/ 51308 h 1456722"/>
              <a:gd name="connsiteX3" fmla="*/ 869442 w 1593633"/>
              <a:gd name="connsiteY3" fmla="*/ 73786 h 1456722"/>
              <a:gd name="connsiteX4" fmla="*/ 329984 w 1593633"/>
              <a:gd name="connsiteY4" fmla="*/ 208788 h 1456722"/>
              <a:gd name="connsiteX5" fmla="*/ 200533 w 1593633"/>
              <a:gd name="connsiteY5" fmla="*/ 231266 h 1456722"/>
              <a:gd name="connsiteX6" fmla="*/ 71081 w 1593633"/>
              <a:gd name="connsiteY6" fmla="*/ 276352 h 1456722"/>
              <a:gd name="connsiteX7" fmla="*/ 1516634 w 1593633"/>
              <a:gd name="connsiteY7" fmla="*/ 276352 h 1456722"/>
              <a:gd name="connsiteX8" fmla="*/ 1451864 w 1593633"/>
              <a:gd name="connsiteY8" fmla="*/ 253746 h 1456722"/>
              <a:gd name="connsiteX9" fmla="*/ 1300860 w 1593633"/>
              <a:gd name="connsiteY9" fmla="*/ 163829 h 1456722"/>
              <a:gd name="connsiteX10" fmla="*/ 869442 w 1593633"/>
              <a:gd name="connsiteY10" fmla="*/ 231266 h 1456722"/>
              <a:gd name="connsiteX11" fmla="*/ 524128 w 1593633"/>
              <a:gd name="connsiteY11" fmla="*/ 343789 h 1456722"/>
              <a:gd name="connsiteX12" fmla="*/ 459486 w 1593633"/>
              <a:gd name="connsiteY12" fmla="*/ 388746 h 1456722"/>
              <a:gd name="connsiteX13" fmla="*/ 49504 w 1593633"/>
              <a:gd name="connsiteY13" fmla="*/ 433832 h 1456722"/>
              <a:gd name="connsiteX14" fmla="*/ 1538224 w 1593633"/>
              <a:gd name="connsiteY14" fmla="*/ 478790 h 1456722"/>
              <a:gd name="connsiteX15" fmla="*/ 1581404 w 1593633"/>
              <a:gd name="connsiteY15" fmla="*/ 411226 h 1456722"/>
              <a:gd name="connsiteX16" fmla="*/ 869442 w 1593633"/>
              <a:gd name="connsiteY16" fmla="*/ 501269 h 1456722"/>
              <a:gd name="connsiteX17" fmla="*/ 329984 w 1593633"/>
              <a:gd name="connsiteY17" fmla="*/ 523747 h 1456722"/>
              <a:gd name="connsiteX18" fmla="*/ 6350 w 1593633"/>
              <a:gd name="connsiteY18" fmla="*/ 636270 h 1456722"/>
              <a:gd name="connsiteX19" fmla="*/ 71081 w 1593633"/>
              <a:gd name="connsiteY19" fmla="*/ 703707 h 1456722"/>
              <a:gd name="connsiteX20" fmla="*/ 675259 w 1593633"/>
              <a:gd name="connsiteY20" fmla="*/ 613790 h 1456722"/>
              <a:gd name="connsiteX21" fmla="*/ 1473454 w 1593633"/>
              <a:gd name="connsiteY21" fmla="*/ 636270 h 1456722"/>
              <a:gd name="connsiteX22" fmla="*/ 1538224 w 1593633"/>
              <a:gd name="connsiteY22" fmla="*/ 658748 h 1456722"/>
              <a:gd name="connsiteX23" fmla="*/ 1473454 w 1593633"/>
              <a:gd name="connsiteY23" fmla="*/ 681228 h 1456722"/>
              <a:gd name="connsiteX24" fmla="*/ 1106678 w 1593633"/>
              <a:gd name="connsiteY24" fmla="*/ 703707 h 1456722"/>
              <a:gd name="connsiteX25" fmla="*/ 178955 w 1593633"/>
              <a:gd name="connsiteY25" fmla="*/ 816228 h 1456722"/>
              <a:gd name="connsiteX26" fmla="*/ 6350 w 1593633"/>
              <a:gd name="connsiteY26" fmla="*/ 838708 h 1456722"/>
              <a:gd name="connsiteX27" fmla="*/ 416306 w 1593633"/>
              <a:gd name="connsiteY27" fmla="*/ 951229 h 1456722"/>
              <a:gd name="connsiteX28" fmla="*/ 1473454 w 1593633"/>
              <a:gd name="connsiteY28" fmla="*/ 1041146 h 1456722"/>
              <a:gd name="connsiteX29" fmla="*/ 1020445 w 1593633"/>
              <a:gd name="connsiteY29" fmla="*/ 928751 h 1456722"/>
              <a:gd name="connsiteX30" fmla="*/ 632078 w 1593633"/>
              <a:gd name="connsiteY30" fmla="*/ 1018666 h 1456722"/>
              <a:gd name="connsiteX31" fmla="*/ 178955 w 1593633"/>
              <a:gd name="connsiteY31" fmla="*/ 1108709 h 1456722"/>
              <a:gd name="connsiteX32" fmla="*/ 222110 w 1593633"/>
              <a:gd name="connsiteY32" fmla="*/ 1221104 h 1456722"/>
              <a:gd name="connsiteX33" fmla="*/ 804672 w 1593633"/>
              <a:gd name="connsiteY33" fmla="*/ 1108709 h 1456722"/>
              <a:gd name="connsiteX34" fmla="*/ 1171448 w 1593633"/>
              <a:gd name="connsiteY34" fmla="*/ 1041146 h 1456722"/>
              <a:gd name="connsiteX35" fmla="*/ 1473454 w 1593633"/>
              <a:gd name="connsiteY35" fmla="*/ 1131189 h 1456722"/>
              <a:gd name="connsiteX36" fmla="*/ 1451864 w 1593633"/>
              <a:gd name="connsiteY36" fmla="*/ 1243584 h 1456722"/>
              <a:gd name="connsiteX37" fmla="*/ 1106678 w 1593633"/>
              <a:gd name="connsiteY37" fmla="*/ 1176146 h 1456722"/>
              <a:gd name="connsiteX38" fmla="*/ 502539 w 1593633"/>
              <a:gd name="connsiteY38" fmla="*/ 1243584 h 1456722"/>
              <a:gd name="connsiteX39" fmla="*/ 373125 w 1593633"/>
              <a:gd name="connsiteY39" fmla="*/ 1288669 h 1456722"/>
              <a:gd name="connsiteX40" fmla="*/ 243687 w 1593633"/>
              <a:gd name="connsiteY40" fmla="*/ 1378584 h 1456722"/>
              <a:gd name="connsiteX41" fmla="*/ 869442 w 1593633"/>
              <a:gd name="connsiteY41" fmla="*/ 1423670 h 1456722"/>
              <a:gd name="connsiteX42" fmla="*/ 1085088 w 1593633"/>
              <a:gd name="connsiteY42" fmla="*/ 1311147 h 1456722"/>
              <a:gd name="connsiteX43" fmla="*/ 1149857 w 1593633"/>
              <a:gd name="connsiteY43" fmla="*/ 1333627 h 1456722"/>
              <a:gd name="connsiteX44" fmla="*/ 1085088 w 1593633"/>
              <a:gd name="connsiteY44" fmla="*/ 1311147 h 1456722"/>
              <a:gd name="connsiteX45" fmla="*/ 567309 w 1593633"/>
              <a:gd name="connsiteY45" fmla="*/ 1333627 h 1456722"/>
              <a:gd name="connsiteX46" fmla="*/ 1300860 w 1593633"/>
              <a:gd name="connsiteY46" fmla="*/ 1311147 h 1456722"/>
              <a:gd name="connsiteX47" fmla="*/ 1214628 w 1593633"/>
              <a:gd name="connsiteY47" fmla="*/ 1288669 h 1456722"/>
              <a:gd name="connsiteX48" fmla="*/ 955675 w 1593633"/>
              <a:gd name="connsiteY48" fmla="*/ 1243584 h 1456722"/>
              <a:gd name="connsiteX49" fmla="*/ 869442 w 1593633"/>
              <a:gd name="connsiteY49" fmla="*/ 1198626 h 1456722"/>
              <a:gd name="connsiteX50" fmla="*/ 502539 w 1593633"/>
              <a:gd name="connsiteY50" fmla="*/ 1311147 h 1456722"/>
              <a:gd name="connsiteX51" fmla="*/ 373125 w 1593633"/>
              <a:gd name="connsiteY51" fmla="*/ 1311147 h 1456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</a:cxnLst>
            <a:rect l="l" t="t" r="r" b="b"/>
            <a:pathLst>
              <a:path w="1593633" h="1456722">
                <a:moveTo>
                  <a:pt x="481075" y="6350"/>
                </a:moveTo>
                <a:cubicBezTo>
                  <a:pt x="725551" y="13842"/>
                  <a:pt x="970026" y="11938"/>
                  <a:pt x="1214628" y="28828"/>
                </a:cubicBezTo>
                <a:cubicBezTo>
                  <a:pt x="1237996" y="30734"/>
                  <a:pt x="1173226" y="47625"/>
                  <a:pt x="1149857" y="51308"/>
                </a:cubicBezTo>
                <a:cubicBezTo>
                  <a:pt x="1056385" y="62610"/>
                  <a:pt x="962914" y="64515"/>
                  <a:pt x="869442" y="73786"/>
                </a:cubicBezTo>
                <a:cubicBezTo>
                  <a:pt x="669798" y="92583"/>
                  <a:pt x="517017" y="156336"/>
                  <a:pt x="329984" y="208788"/>
                </a:cubicBezTo>
                <a:cubicBezTo>
                  <a:pt x="288632" y="220090"/>
                  <a:pt x="243687" y="220090"/>
                  <a:pt x="200533" y="231266"/>
                </a:cubicBezTo>
                <a:cubicBezTo>
                  <a:pt x="155587" y="242570"/>
                  <a:pt x="71081" y="276352"/>
                  <a:pt x="71081" y="276352"/>
                </a:cubicBezTo>
                <a:cubicBezTo>
                  <a:pt x="434213" y="283845"/>
                  <a:pt x="1092326" y="323215"/>
                  <a:pt x="1516634" y="276352"/>
                </a:cubicBezTo>
                <a:cubicBezTo>
                  <a:pt x="1540001" y="274446"/>
                  <a:pt x="1471676" y="265048"/>
                  <a:pt x="1451864" y="253746"/>
                </a:cubicBezTo>
                <a:cubicBezTo>
                  <a:pt x="1399794" y="227584"/>
                  <a:pt x="1353057" y="190119"/>
                  <a:pt x="1300860" y="163829"/>
                </a:cubicBezTo>
                <a:cubicBezTo>
                  <a:pt x="1273937" y="167513"/>
                  <a:pt x="971804" y="201295"/>
                  <a:pt x="869442" y="231266"/>
                </a:cubicBezTo>
                <a:cubicBezTo>
                  <a:pt x="774064" y="257555"/>
                  <a:pt x="614045" y="296926"/>
                  <a:pt x="524128" y="343789"/>
                </a:cubicBezTo>
                <a:cubicBezTo>
                  <a:pt x="500761" y="355091"/>
                  <a:pt x="484632" y="381253"/>
                  <a:pt x="459486" y="388746"/>
                </a:cubicBezTo>
                <a:cubicBezTo>
                  <a:pt x="412750" y="401954"/>
                  <a:pt x="63880" y="431927"/>
                  <a:pt x="49504" y="433832"/>
                </a:cubicBezTo>
                <a:cubicBezTo>
                  <a:pt x="358749" y="594995"/>
                  <a:pt x="1293749" y="484378"/>
                  <a:pt x="1538224" y="478790"/>
                </a:cubicBezTo>
                <a:cubicBezTo>
                  <a:pt x="1552575" y="456310"/>
                  <a:pt x="1606550" y="415035"/>
                  <a:pt x="1581404" y="411226"/>
                </a:cubicBezTo>
                <a:cubicBezTo>
                  <a:pt x="1250569" y="373760"/>
                  <a:pt x="1144524" y="482472"/>
                  <a:pt x="869442" y="501269"/>
                </a:cubicBezTo>
                <a:cubicBezTo>
                  <a:pt x="689610" y="512571"/>
                  <a:pt x="509778" y="516254"/>
                  <a:pt x="329984" y="523747"/>
                </a:cubicBezTo>
                <a:cubicBezTo>
                  <a:pt x="222110" y="580009"/>
                  <a:pt x="119621" y="596900"/>
                  <a:pt x="6350" y="636270"/>
                </a:cubicBezTo>
                <a:cubicBezTo>
                  <a:pt x="27927" y="658748"/>
                  <a:pt x="40513" y="700023"/>
                  <a:pt x="71081" y="703707"/>
                </a:cubicBezTo>
                <a:cubicBezTo>
                  <a:pt x="290436" y="729996"/>
                  <a:pt x="468375" y="649351"/>
                  <a:pt x="675259" y="613790"/>
                </a:cubicBezTo>
                <a:cubicBezTo>
                  <a:pt x="941323" y="621284"/>
                  <a:pt x="1207389" y="623062"/>
                  <a:pt x="1473454" y="636270"/>
                </a:cubicBezTo>
                <a:cubicBezTo>
                  <a:pt x="1496822" y="638175"/>
                  <a:pt x="1538224" y="634365"/>
                  <a:pt x="1538224" y="658748"/>
                </a:cubicBezTo>
                <a:cubicBezTo>
                  <a:pt x="1538224" y="683133"/>
                  <a:pt x="1496822" y="679322"/>
                  <a:pt x="1473454" y="681228"/>
                </a:cubicBezTo>
                <a:cubicBezTo>
                  <a:pt x="1351279" y="694309"/>
                  <a:pt x="1228979" y="696214"/>
                  <a:pt x="1106678" y="703707"/>
                </a:cubicBezTo>
                <a:cubicBezTo>
                  <a:pt x="759714" y="823721"/>
                  <a:pt x="637413" y="801242"/>
                  <a:pt x="178955" y="816228"/>
                </a:cubicBezTo>
                <a:cubicBezTo>
                  <a:pt x="121424" y="823721"/>
                  <a:pt x="6350" y="778764"/>
                  <a:pt x="6350" y="838708"/>
                </a:cubicBezTo>
                <a:cubicBezTo>
                  <a:pt x="6350" y="941832"/>
                  <a:pt x="416306" y="951229"/>
                  <a:pt x="416306" y="951229"/>
                </a:cubicBezTo>
                <a:cubicBezTo>
                  <a:pt x="1324229" y="1016762"/>
                  <a:pt x="166369" y="909954"/>
                  <a:pt x="1473454" y="1041146"/>
                </a:cubicBezTo>
                <a:cubicBezTo>
                  <a:pt x="1606550" y="833120"/>
                  <a:pt x="1559814" y="951229"/>
                  <a:pt x="1020445" y="928751"/>
                </a:cubicBezTo>
                <a:cubicBezTo>
                  <a:pt x="955675" y="926846"/>
                  <a:pt x="687832" y="1009269"/>
                  <a:pt x="632078" y="1018666"/>
                </a:cubicBezTo>
                <a:cubicBezTo>
                  <a:pt x="475614" y="1046860"/>
                  <a:pt x="331787" y="1069340"/>
                  <a:pt x="178955" y="1108709"/>
                </a:cubicBezTo>
                <a:cubicBezTo>
                  <a:pt x="146596" y="1157351"/>
                  <a:pt x="76466" y="1221104"/>
                  <a:pt x="222110" y="1221104"/>
                </a:cubicBezTo>
                <a:cubicBezTo>
                  <a:pt x="355155" y="1221104"/>
                  <a:pt x="653669" y="1129284"/>
                  <a:pt x="804672" y="1108709"/>
                </a:cubicBezTo>
                <a:cubicBezTo>
                  <a:pt x="1009650" y="1037463"/>
                  <a:pt x="889126" y="1067434"/>
                  <a:pt x="1171448" y="1041146"/>
                </a:cubicBezTo>
                <a:cubicBezTo>
                  <a:pt x="1291844" y="999871"/>
                  <a:pt x="1360170" y="1084326"/>
                  <a:pt x="1473454" y="1131189"/>
                </a:cubicBezTo>
                <a:cubicBezTo>
                  <a:pt x="1466342" y="1168653"/>
                  <a:pt x="1487932" y="1234313"/>
                  <a:pt x="1451864" y="1243584"/>
                </a:cubicBezTo>
                <a:cubicBezTo>
                  <a:pt x="1401572" y="1254887"/>
                  <a:pt x="1196594" y="1200531"/>
                  <a:pt x="1106678" y="1176146"/>
                </a:cubicBezTo>
                <a:cubicBezTo>
                  <a:pt x="673353" y="1196721"/>
                  <a:pt x="774064" y="1157351"/>
                  <a:pt x="502539" y="1243584"/>
                </a:cubicBezTo>
                <a:cubicBezTo>
                  <a:pt x="459486" y="1256791"/>
                  <a:pt x="410844" y="1262379"/>
                  <a:pt x="373125" y="1288669"/>
                </a:cubicBezTo>
                <a:cubicBezTo>
                  <a:pt x="329984" y="1318640"/>
                  <a:pt x="243687" y="1378584"/>
                  <a:pt x="243687" y="1378584"/>
                </a:cubicBezTo>
                <a:cubicBezTo>
                  <a:pt x="416306" y="1498600"/>
                  <a:pt x="684149" y="1434846"/>
                  <a:pt x="869442" y="1423670"/>
                </a:cubicBezTo>
                <a:cubicBezTo>
                  <a:pt x="1024001" y="1316735"/>
                  <a:pt x="948435" y="1346708"/>
                  <a:pt x="1085088" y="1311147"/>
                </a:cubicBezTo>
                <a:cubicBezTo>
                  <a:pt x="1106678" y="1318640"/>
                  <a:pt x="1171448" y="1341120"/>
                  <a:pt x="1149857" y="1333627"/>
                </a:cubicBezTo>
                <a:cubicBezTo>
                  <a:pt x="1128268" y="1326134"/>
                  <a:pt x="1106678" y="1318640"/>
                  <a:pt x="1085088" y="1311147"/>
                </a:cubicBezTo>
                <a:cubicBezTo>
                  <a:pt x="912495" y="1318640"/>
                  <a:pt x="394716" y="1333627"/>
                  <a:pt x="567309" y="1333627"/>
                </a:cubicBezTo>
                <a:cubicBezTo>
                  <a:pt x="811784" y="1333627"/>
                  <a:pt x="1056385" y="1328039"/>
                  <a:pt x="1300860" y="1311147"/>
                </a:cubicBezTo>
                <a:cubicBezTo>
                  <a:pt x="1329690" y="1309243"/>
                  <a:pt x="1243329" y="1298066"/>
                  <a:pt x="1214628" y="1288669"/>
                </a:cubicBezTo>
                <a:cubicBezTo>
                  <a:pt x="1052829" y="1239901"/>
                  <a:pt x="1272159" y="1281176"/>
                  <a:pt x="955675" y="1243584"/>
                </a:cubicBezTo>
                <a:cubicBezTo>
                  <a:pt x="926973" y="1228597"/>
                  <a:pt x="901700" y="1198626"/>
                  <a:pt x="869442" y="1198626"/>
                </a:cubicBezTo>
                <a:cubicBezTo>
                  <a:pt x="754253" y="1198626"/>
                  <a:pt x="612267" y="1273683"/>
                  <a:pt x="502539" y="1311147"/>
                </a:cubicBezTo>
                <a:cubicBezTo>
                  <a:pt x="461264" y="1326134"/>
                  <a:pt x="416306" y="1311147"/>
                  <a:pt x="373125" y="1311147"/>
                </a:cubicBez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60450" y="3651250"/>
            <a:ext cx="1231900" cy="88900"/>
          </a:xfrm>
          <a:custGeom>
            <a:avLst/>
            <a:gdLst>
              <a:gd name="connsiteX0" fmla="*/ 6350 w 1231900"/>
              <a:gd name="connsiteY0" fmla="*/ 82550 h 88900"/>
              <a:gd name="connsiteX1" fmla="*/ 1225550 w 1231900"/>
              <a:gd name="connsiteY1" fmla="*/ 6350 h 8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31900" h="88900">
                <a:moveTo>
                  <a:pt x="6350" y="82550"/>
                </a:moveTo>
                <a:lnTo>
                  <a:pt x="1225550" y="6350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27250" y="4089400"/>
            <a:ext cx="88900" cy="22225"/>
          </a:xfrm>
          <a:custGeom>
            <a:avLst/>
            <a:gdLst>
              <a:gd name="connsiteX0" fmla="*/ 82550 w 88900"/>
              <a:gd name="connsiteY0" fmla="*/ 6350 h 22225"/>
              <a:gd name="connsiteX1" fmla="*/ 6350 w 88900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900" h="22225">
                <a:moveTo>
                  <a:pt x="825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84250" y="4032250"/>
            <a:ext cx="1384300" cy="88900"/>
          </a:xfrm>
          <a:custGeom>
            <a:avLst/>
            <a:gdLst>
              <a:gd name="connsiteX0" fmla="*/ 6350 w 1384300"/>
              <a:gd name="connsiteY0" fmla="*/ 82550 h 88900"/>
              <a:gd name="connsiteX1" fmla="*/ 1377950 w 1384300"/>
              <a:gd name="connsiteY1" fmla="*/ 6350 h 8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84300" h="88900">
                <a:moveTo>
                  <a:pt x="6350" y="82550"/>
                </a:moveTo>
                <a:lnTo>
                  <a:pt x="1377950" y="6350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60450" y="4394200"/>
            <a:ext cx="1231900" cy="58674"/>
          </a:xfrm>
          <a:custGeom>
            <a:avLst/>
            <a:gdLst>
              <a:gd name="connsiteX0" fmla="*/ 6350 w 1231900"/>
              <a:gd name="connsiteY0" fmla="*/ 6350 h 58674"/>
              <a:gd name="connsiteX1" fmla="*/ 1225550 w 1231900"/>
              <a:gd name="connsiteY1" fmla="*/ 52323 h 586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31900" h="58674">
                <a:moveTo>
                  <a:pt x="6350" y="6350"/>
                </a:moveTo>
                <a:lnTo>
                  <a:pt x="1225550" y="52323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89050" y="4622800"/>
            <a:ext cx="774700" cy="88900"/>
          </a:xfrm>
          <a:custGeom>
            <a:avLst/>
            <a:gdLst>
              <a:gd name="connsiteX0" fmla="*/ 6350 w 774700"/>
              <a:gd name="connsiteY0" fmla="*/ 82550 h 88900"/>
              <a:gd name="connsiteX1" fmla="*/ 768350 w 774700"/>
              <a:gd name="connsiteY1" fmla="*/ 6350 h 8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74700" h="88900">
                <a:moveTo>
                  <a:pt x="6350" y="82550"/>
                </a:moveTo>
                <a:lnTo>
                  <a:pt x="768350" y="6350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14800" y="4800600"/>
            <a:ext cx="4114800" cy="914400"/>
          </a:xfrm>
          <a:custGeom>
            <a:avLst/>
            <a:gdLst>
              <a:gd name="connsiteX0" fmla="*/ 0 w 4114800"/>
              <a:gd name="connsiteY0" fmla="*/ 914400 h 914400"/>
              <a:gd name="connsiteX1" fmla="*/ 4114800 w 4114800"/>
              <a:gd name="connsiteY1" fmla="*/ 914400 h 914400"/>
              <a:gd name="connsiteX2" fmla="*/ 4114800 w 4114800"/>
              <a:gd name="connsiteY2" fmla="*/ 0 h 914400"/>
              <a:gd name="connsiteX3" fmla="*/ 0 w 4114800"/>
              <a:gd name="connsiteY3" fmla="*/ 0 h 914400"/>
              <a:gd name="connsiteX4" fmla="*/ 0 w 4114800"/>
              <a:gd name="connsiteY4" fmla="*/ 914400 h 914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114800" h="914400">
                <a:moveTo>
                  <a:pt x="0" y="914400"/>
                </a:moveTo>
                <a:lnTo>
                  <a:pt x="4114800" y="914400"/>
                </a:lnTo>
                <a:lnTo>
                  <a:pt x="4114800" y="0"/>
                </a:lnTo>
                <a:lnTo>
                  <a:pt x="0" y="0"/>
                </a:lnTo>
                <a:lnTo>
                  <a:pt x="0" y="9144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08450" y="4794250"/>
            <a:ext cx="4127500" cy="927100"/>
          </a:xfrm>
          <a:custGeom>
            <a:avLst/>
            <a:gdLst>
              <a:gd name="connsiteX0" fmla="*/ 6350 w 4127500"/>
              <a:gd name="connsiteY0" fmla="*/ 920750 h 927100"/>
              <a:gd name="connsiteX1" fmla="*/ 4121150 w 4127500"/>
              <a:gd name="connsiteY1" fmla="*/ 920750 h 927100"/>
              <a:gd name="connsiteX2" fmla="*/ 4121150 w 4127500"/>
              <a:gd name="connsiteY2" fmla="*/ 6350 h 927100"/>
              <a:gd name="connsiteX3" fmla="*/ 6350 w 4127500"/>
              <a:gd name="connsiteY3" fmla="*/ 6350 h 927100"/>
              <a:gd name="connsiteX4" fmla="*/ 6350 w 4127500"/>
              <a:gd name="connsiteY4" fmla="*/ 920750 h 927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127500" h="927100">
                <a:moveTo>
                  <a:pt x="6350" y="920750"/>
                </a:moveTo>
                <a:lnTo>
                  <a:pt x="4121150" y="920750"/>
                </a:lnTo>
                <a:lnTo>
                  <a:pt x="4121150" y="6350"/>
                </a:lnTo>
                <a:lnTo>
                  <a:pt x="6350" y="6350"/>
                </a:lnTo>
                <a:lnTo>
                  <a:pt x="6350" y="920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181600" y="6172200"/>
            <a:ext cx="1219200" cy="381000"/>
          </a:xfrm>
          <a:custGeom>
            <a:avLst/>
            <a:gdLst>
              <a:gd name="connsiteX0" fmla="*/ 0 w 1219200"/>
              <a:gd name="connsiteY0" fmla="*/ 381000 h 381000"/>
              <a:gd name="connsiteX1" fmla="*/ 1219200 w 1219200"/>
              <a:gd name="connsiteY1" fmla="*/ 381000 h 381000"/>
              <a:gd name="connsiteX2" fmla="*/ 1219200 w 1219200"/>
              <a:gd name="connsiteY2" fmla="*/ 0 h 381000"/>
              <a:gd name="connsiteX3" fmla="*/ 0 w 1219200"/>
              <a:gd name="connsiteY3" fmla="*/ 0 h 381000"/>
              <a:gd name="connsiteX4" fmla="*/ 0 w 1219200"/>
              <a:gd name="connsiteY4" fmla="*/ 381000 h 381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200" h="381000">
                <a:moveTo>
                  <a:pt x="0" y="381000"/>
                </a:moveTo>
                <a:lnTo>
                  <a:pt x="1219200" y="381000"/>
                </a:lnTo>
                <a:lnTo>
                  <a:pt x="1219200" y="0"/>
                </a:lnTo>
                <a:lnTo>
                  <a:pt x="0" y="0"/>
                </a:lnTo>
                <a:lnTo>
                  <a:pt x="0" y="381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175250" y="6165850"/>
            <a:ext cx="1231900" cy="393700"/>
          </a:xfrm>
          <a:custGeom>
            <a:avLst/>
            <a:gdLst>
              <a:gd name="connsiteX0" fmla="*/ 6350 w 1231900"/>
              <a:gd name="connsiteY0" fmla="*/ 387350 h 393700"/>
              <a:gd name="connsiteX1" fmla="*/ 1225550 w 1231900"/>
              <a:gd name="connsiteY1" fmla="*/ 387350 h 393700"/>
              <a:gd name="connsiteX2" fmla="*/ 1225550 w 1231900"/>
              <a:gd name="connsiteY2" fmla="*/ 6350 h 393700"/>
              <a:gd name="connsiteX3" fmla="*/ 6350 w 1231900"/>
              <a:gd name="connsiteY3" fmla="*/ 6350 h 393700"/>
              <a:gd name="connsiteX4" fmla="*/ 6350 w 1231900"/>
              <a:gd name="connsiteY4" fmla="*/ 387350 h 393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31900" h="393700">
                <a:moveTo>
                  <a:pt x="6350" y="387350"/>
                </a:moveTo>
                <a:lnTo>
                  <a:pt x="1225550" y="387350"/>
                </a:lnTo>
                <a:lnTo>
                  <a:pt x="1225550" y="6350"/>
                </a:lnTo>
                <a:lnTo>
                  <a:pt x="6350" y="6350"/>
                </a:lnTo>
                <a:lnTo>
                  <a:pt x="6350" y="387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9600" y="2013839"/>
            <a:ext cx="762000" cy="332994"/>
          </a:xfrm>
          <a:custGeom>
            <a:avLst/>
            <a:gdLst>
              <a:gd name="connsiteX0" fmla="*/ 0 w 762000"/>
              <a:gd name="connsiteY0" fmla="*/ 0 h 332994"/>
              <a:gd name="connsiteX1" fmla="*/ 508000 w 762000"/>
              <a:gd name="connsiteY1" fmla="*/ 174370 h 332994"/>
              <a:gd name="connsiteX2" fmla="*/ 508000 w 762000"/>
              <a:gd name="connsiteY2" fmla="*/ 121538 h 332994"/>
              <a:gd name="connsiteX3" fmla="*/ 762000 w 762000"/>
              <a:gd name="connsiteY3" fmla="*/ 237870 h 332994"/>
              <a:gd name="connsiteX4" fmla="*/ 508000 w 762000"/>
              <a:gd name="connsiteY4" fmla="*/ 332993 h 332994"/>
              <a:gd name="connsiteX5" fmla="*/ 508000 w 762000"/>
              <a:gd name="connsiteY5" fmla="*/ 280161 h 332994"/>
              <a:gd name="connsiteX6" fmla="*/ 0 w 762000"/>
              <a:gd name="connsiteY6" fmla="*/ 105663 h 332994"/>
              <a:gd name="connsiteX7" fmla="*/ 0 w 762000"/>
              <a:gd name="connsiteY7" fmla="*/ 0 h 3329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62000" h="332994">
                <a:moveTo>
                  <a:pt x="0" y="0"/>
                </a:moveTo>
                <a:cubicBezTo>
                  <a:pt x="0" y="78358"/>
                  <a:pt x="203542" y="148335"/>
                  <a:pt x="508000" y="174370"/>
                </a:cubicBezTo>
                <a:lnTo>
                  <a:pt x="508000" y="121538"/>
                </a:lnTo>
                <a:lnTo>
                  <a:pt x="762000" y="237870"/>
                </a:lnTo>
                <a:lnTo>
                  <a:pt x="508000" y="332993"/>
                </a:lnTo>
                <a:lnTo>
                  <a:pt x="508000" y="280161"/>
                </a:lnTo>
                <a:cubicBezTo>
                  <a:pt x="203542" y="254000"/>
                  <a:pt x="0" y="184150"/>
                  <a:pt x="0" y="105663"/>
                </a:cubicBezTo>
                <a:lnTo>
                  <a:pt x="0" y="0"/>
                </a:lnTo>
              </a:path>
            </a:pathLst>
          </a:custGeom>
          <a:solidFill>
            <a:srgbClr val="fff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2320" y="1828800"/>
            <a:ext cx="759279" cy="237870"/>
          </a:xfrm>
          <a:custGeom>
            <a:avLst/>
            <a:gdLst>
              <a:gd name="connsiteX0" fmla="*/ 759279 w 759279"/>
              <a:gd name="connsiteY0" fmla="*/ 105791 h 237870"/>
              <a:gd name="connsiteX1" fmla="*/ 29042 w 759279"/>
              <a:gd name="connsiteY1" fmla="*/ 237870 h 237870"/>
              <a:gd name="connsiteX2" fmla="*/ 541563 w 759279"/>
              <a:gd name="connsiteY2" fmla="*/ 7747 h 237870"/>
              <a:gd name="connsiteX3" fmla="*/ 759279 w 759279"/>
              <a:gd name="connsiteY3" fmla="*/ 0 h 237870"/>
              <a:gd name="connsiteX4" fmla="*/ 759279 w 759279"/>
              <a:gd name="connsiteY4" fmla="*/ 105791 h 2378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59279" h="237870">
                <a:moveTo>
                  <a:pt x="759279" y="105791"/>
                </a:moveTo>
                <a:cubicBezTo>
                  <a:pt x="422297" y="105791"/>
                  <a:pt x="125321" y="159511"/>
                  <a:pt x="29042" y="237870"/>
                </a:cubicBezTo>
                <a:cubicBezTo>
                  <a:pt x="-91201" y="139954"/>
                  <a:pt x="138262" y="36957"/>
                  <a:pt x="541563" y="7747"/>
                </a:cubicBezTo>
                <a:cubicBezTo>
                  <a:pt x="612213" y="2539"/>
                  <a:pt x="685492" y="0"/>
                  <a:pt x="759279" y="0"/>
                </a:cubicBezTo>
                <a:lnTo>
                  <a:pt x="759279" y="105791"/>
                </a:lnTo>
              </a:path>
            </a:pathLst>
          </a:custGeom>
          <a:solidFill>
            <a:srgbClr val="cdcd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3250" y="1822450"/>
            <a:ext cx="774700" cy="530733"/>
          </a:xfrm>
          <a:custGeom>
            <a:avLst/>
            <a:gdLst>
              <a:gd name="connsiteX0" fmla="*/ 6350 w 774700"/>
              <a:gd name="connsiteY0" fmla="*/ 191389 h 530733"/>
              <a:gd name="connsiteX1" fmla="*/ 514350 w 774700"/>
              <a:gd name="connsiteY1" fmla="*/ 365760 h 530733"/>
              <a:gd name="connsiteX2" fmla="*/ 514350 w 774700"/>
              <a:gd name="connsiteY2" fmla="*/ 312928 h 530733"/>
              <a:gd name="connsiteX3" fmla="*/ 768350 w 774700"/>
              <a:gd name="connsiteY3" fmla="*/ 429260 h 530733"/>
              <a:gd name="connsiteX4" fmla="*/ 514350 w 774700"/>
              <a:gd name="connsiteY4" fmla="*/ 524382 h 530733"/>
              <a:gd name="connsiteX5" fmla="*/ 514350 w 774700"/>
              <a:gd name="connsiteY5" fmla="*/ 471551 h 530733"/>
              <a:gd name="connsiteX6" fmla="*/ 6350 w 774700"/>
              <a:gd name="connsiteY6" fmla="*/ 297053 h 530733"/>
              <a:gd name="connsiteX7" fmla="*/ 6350 w 774700"/>
              <a:gd name="connsiteY7" fmla="*/ 191389 h 530733"/>
              <a:gd name="connsiteX8" fmla="*/ 768350 w 774700"/>
              <a:gd name="connsiteY8" fmla="*/ 6350 h 530733"/>
              <a:gd name="connsiteX9" fmla="*/ 768350 w 774700"/>
              <a:gd name="connsiteY9" fmla="*/ 112141 h 530733"/>
              <a:gd name="connsiteX10" fmla="*/ 38112 w 774700"/>
              <a:gd name="connsiteY10" fmla="*/ 244220 h 5307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74700" h="530733">
                <a:moveTo>
                  <a:pt x="6350" y="191389"/>
                </a:moveTo>
                <a:cubicBezTo>
                  <a:pt x="6350" y="269748"/>
                  <a:pt x="209892" y="339725"/>
                  <a:pt x="514350" y="365760"/>
                </a:cubicBezTo>
                <a:lnTo>
                  <a:pt x="514350" y="312928"/>
                </a:lnTo>
                <a:lnTo>
                  <a:pt x="768350" y="429260"/>
                </a:lnTo>
                <a:lnTo>
                  <a:pt x="514350" y="524382"/>
                </a:lnTo>
                <a:lnTo>
                  <a:pt x="514350" y="471551"/>
                </a:lnTo>
                <a:cubicBezTo>
                  <a:pt x="209892" y="445389"/>
                  <a:pt x="6350" y="375539"/>
                  <a:pt x="6350" y="297053"/>
                </a:cubicBezTo>
                <a:lnTo>
                  <a:pt x="6350" y="191389"/>
                </a:lnTo>
                <a:cubicBezTo>
                  <a:pt x="6350" y="89154"/>
                  <a:pt x="347510" y="6350"/>
                  <a:pt x="768350" y="6350"/>
                </a:cubicBezTo>
                <a:lnTo>
                  <a:pt x="768350" y="112141"/>
                </a:lnTo>
                <a:cubicBezTo>
                  <a:pt x="431368" y="112141"/>
                  <a:pt x="134391" y="165861"/>
                  <a:pt x="38112" y="244220"/>
                </a:cubicBez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62600" y="4419600"/>
            <a:ext cx="381000" cy="381000"/>
          </a:xfrm>
          <a:custGeom>
            <a:avLst/>
            <a:gdLst>
              <a:gd name="connsiteX0" fmla="*/ 0 w 381000"/>
              <a:gd name="connsiteY0" fmla="*/ 285750 h 381000"/>
              <a:gd name="connsiteX1" fmla="*/ 95250 w 381000"/>
              <a:gd name="connsiteY1" fmla="*/ 285750 h 381000"/>
              <a:gd name="connsiteX2" fmla="*/ 95250 w 381000"/>
              <a:gd name="connsiteY2" fmla="*/ 0 h 381000"/>
              <a:gd name="connsiteX3" fmla="*/ 285750 w 381000"/>
              <a:gd name="connsiteY3" fmla="*/ 0 h 381000"/>
              <a:gd name="connsiteX4" fmla="*/ 285750 w 381000"/>
              <a:gd name="connsiteY4" fmla="*/ 285750 h 381000"/>
              <a:gd name="connsiteX5" fmla="*/ 381000 w 381000"/>
              <a:gd name="connsiteY5" fmla="*/ 285750 h 381000"/>
              <a:gd name="connsiteX6" fmla="*/ 190500 w 381000"/>
              <a:gd name="connsiteY6" fmla="*/ 381000 h 381000"/>
              <a:gd name="connsiteX7" fmla="*/ 0 w 381000"/>
              <a:gd name="connsiteY7" fmla="*/ 285750 h 381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81000">
                <a:moveTo>
                  <a:pt x="0" y="285750"/>
                </a:moveTo>
                <a:lnTo>
                  <a:pt x="95250" y="285750"/>
                </a:lnTo>
                <a:lnTo>
                  <a:pt x="95250" y="0"/>
                </a:lnTo>
                <a:lnTo>
                  <a:pt x="285750" y="0"/>
                </a:lnTo>
                <a:lnTo>
                  <a:pt x="285750" y="285750"/>
                </a:lnTo>
                <a:lnTo>
                  <a:pt x="381000" y="285750"/>
                </a:lnTo>
                <a:lnTo>
                  <a:pt x="190500" y="381000"/>
                </a:lnTo>
                <a:lnTo>
                  <a:pt x="0" y="285750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56250" y="4413250"/>
            <a:ext cx="393700" cy="393700"/>
          </a:xfrm>
          <a:custGeom>
            <a:avLst/>
            <a:gdLst>
              <a:gd name="connsiteX0" fmla="*/ 6350 w 393700"/>
              <a:gd name="connsiteY0" fmla="*/ 292100 h 393700"/>
              <a:gd name="connsiteX1" fmla="*/ 101600 w 393700"/>
              <a:gd name="connsiteY1" fmla="*/ 292100 h 393700"/>
              <a:gd name="connsiteX2" fmla="*/ 101600 w 393700"/>
              <a:gd name="connsiteY2" fmla="*/ 6350 h 393700"/>
              <a:gd name="connsiteX3" fmla="*/ 292100 w 393700"/>
              <a:gd name="connsiteY3" fmla="*/ 6350 h 393700"/>
              <a:gd name="connsiteX4" fmla="*/ 292100 w 393700"/>
              <a:gd name="connsiteY4" fmla="*/ 292100 h 393700"/>
              <a:gd name="connsiteX5" fmla="*/ 387350 w 393700"/>
              <a:gd name="connsiteY5" fmla="*/ 292100 h 393700"/>
              <a:gd name="connsiteX6" fmla="*/ 196850 w 393700"/>
              <a:gd name="connsiteY6" fmla="*/ 387350 h 393700"/>
              <a:gd name="connsiteX7" fmla="*/ 6350 w 393700"/>
              <a:gd name="connsiteY7" fmla="*/ 292100 h 393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93700" h="393700">
                <a:moveTo>
                  <a:pt x="6350" y="292100"/>
                </a:moveTo>
                <a:lnTo>
                  <a:pt x="101600" y="292100"/>
                </a:lnTo>
                <a:lnTo>
                  <a:pt x="101600" y="6350"/>
                </a:lnTo>
                <a:lnTo>
                  <a:pt x="292100" y="6350"/>
                </a:lnTo>
                <a:lnTo>
                  <a:pt x="292100" y="292100"/>
                </a:lnTo>
                <a:lnTo>
                  <a:pt x="387350" y="292100"/>
                </a:lnTo>
                <a:lnTo>
                  <a:pt x="196850" y="387350"/>
                </a:lnTo>
                <a:lnTo>
                  <a:pt x="6350" y="2921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62600" y="5791200"/>
            <a:ext cx="381000" cy="304800"/>
          </a:xfrm>
          <a:custGeom>
            <a:avLst/>
            <a:gdLst>
              <a:gd name="connsiteX0" fmla="*/ 0 w 381000"/>
              <a:gd name="connsiteY0" fmla="*/ 228600 h 304800"/>
              <a:gd name="connsiteX1" fmla="*/ 95250 w 381000"/>
              <a:gd name="connsiteY1" fmla="*/ 228600 h 304800"/>
              <a:gd name="connsiteX2" fmla="*/ 95250 w 381000"/>
              <a:gd name="connsiteY2" fmla="*/ 0 h 304800"/>
              <a:gd name="connsiteX3" fmla="*/ 285750 w 381000"/>
              <a:gd name="connsiteY3" fmla="*/ 0 h 304800"/>
              <a:gd name="connsiteX4" fmla="*/ 285750 w 381000"/>
              <a:gd name="connsiteY4" fmla="*/ 228600 h 304800"/>
              <a:gd name="connsiteX5" fmla="*/ 381000 w 381000"/>
              <a:gd name="connsiteY5" fmla="*/ 228600 h 304800"/>
              <a:gd name="connsiteX6" fmla="*/ 190500 w 381000"/>
              <a:gd name="connsiteY6" fmla="*/ 304800 h 304800"/>
              <a:gd name="connsiteX7" fmla="*/ 0 w 381000"/>
              <a:gd name="connsiteY7" fmla="*/ 2286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304800">
                <a:moveTo>
                  <a:pt x="0" y="228600"/>
                </a:moveTo>
                <a:lnTo>
                  <a:pt x="95250" y="228600"/>
                </a:lnTo>
                <a:lnTo>
                  <a:pt x="95250" y="0"/>
                </a:lnTo>
                <a:lnTo>
                  <a:pt x="285750" y="0"/>
                </a:lnTo>
                <a:lnTo>
                  <a:pt x="285750" y="228600"/>
                </a:lnTo>
                <a:lnTo>
                  <a:pt x="381000" y="228600"/>
                </a:lnTo>
                <a:lnTo>
                  <a:pt x="190500" y="304800"/>
                </a:lnTo>
                <a:lnTo>
                  <a:pt x="0" y="228600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56250" y="5784850"/>
            <a:ext cx="393700" cy="317500"/>
          </a:xfrm>
          <a:custGeom>
            <a:avLst/>
            <a:gdLst>
              <a:gd name="connsiteX0" fmla="*/ 6350 w 393700"/>
              <a:gd name="connsiteY0" fmla="*/ 234950 h 317500"/>
              <a:gd name="connsiteX1" fmla="*/ 101600 w 393700"/>
              <a:gd name="connsiteY1" fmla="*/ 234950 h 317500"/>
              <a:gd name="connsiteX2" fmla="*/ 101600 w 393700"/>
              <a:gd name="connsiteY2" fmla="*/ 6350 h 317500"/>
              <a:gd name="connsiteX3" fmla="*/ 292100 w 393700"/>
              <a:gd name="connsiteY3" fmla="*/ 6350 h 317500"/>
              <a:gd name="connsiteX4" fmla="*/ 292100 w 393700"/>
              <a:gd name="connsiteY4" fmla="*/ 234950 h 317500"/>
              <a:gd name="connsiteX5" fmla="*/ 387350 w 393700"/>
              <a:gd name="connsiteY5" fmla="*/ 234950 h 317500"/>
              <a:gd name="connsiteX6" fmla="*/ 196850 w 393700"/>
              <a:gd name="connsiteY6" fmla="*/ 311150 h 317500"/>
              <a:gd name="connsiteX7" fmla="*/ 6350 w 393700"/>
              <a:gd name="connsiteY7" fmla="*/ 234950 h 317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93700" h="317500">
                <a:moveTo>
                  <a:pt x="6350" y="234950"/>
                </a:moveTo>
                <a:lnTo>
                  <a:pt x="101600" y="234950"/>
                </a:lnTo>
                <a:lnTo>
                  <a:pt x="101600" y="6350"/>
                </a:lnTo>
                <a:lnTo>
                  <a:pt x="292100" y="6350"/>
                </a:lnTo>
                <a:lnTo>
                  <a:pt x="292100" y="234950"/>
                </a:lnTo>
                <a:lnTo>
                  <a:pt x="387350" y="234950"/>
                </a:lnTo>
                <a:lnTo>
                  <a:pt x="196850" y="311150"/>
                </a:lnTo>
                <a:lnTo>
                  <a:pt x="6350" y="234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0" y="3657600"/>
            <a:ext cx="609600" cy="485775"/>
          </a:xfrm>
          <a:custGeom>
            <a:avLst/>
            <a:gdLst>
              <a:gd name="connsiteX0" fmla="*/ 0 w 609600"/>
              <a:gd name="connsiteY0" fmla="*/ 121411 h 485775"/>
              <a:gd name="connsiteX1" fmla="*/ 457200 w 609600"/>
              <a:gd name="connsiteY1" fmla="*/ 121411 h 485775"/>
              <a:gd name="connsiteX2" fmla="*/ 457200 w 609600"/>
              <a:gd name="connsiteY2" fmla="*/ 0 h 485775"/>
              <a:gd name="connsiteX3" fmla="*/ 609600 w 609600"/>
              <a:gd name="connsiteY3" fmla="*/ 242951 h 485775"/>
              <a:gd name="connsiteX4" fmla="*/ 457200 w 609600"/>
              <a:gd name="connsiteY4" fmla="*/ 485775 h 485775"/>
              <a:gd name="connsiteX5" fmla="*/ 457200 w 609600"/>
              <a:gd name="connsiteY5" fmla="*/ 364363 h 485775"/>
              <a:gd name="connsiteX6" fmla="*/ 0 w 609600"/>
              <a:gd name="connsiteY6" fmla="*/ 364363 h 485775"/>
              <a:gd name="connsiteX7" fmla="*/ 0 w 609600"/>
              <a:gd name="connsiteY7" fmla="*/ 121411 h 485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09600" h="485775">
                <a:moveTo>
                  <a:pt x="0" y="121411"/>
                </a:moveTo>
                <a:lnTo>
                  <a:pt x="457200" y="121411"/>
                </a:lnTo>
                <a:lnTo>
                  <a:pt x="457200" y="0"/>
                </a:lnTo>
                <a:lnTo>
                  <a:pt x="609600" y="242951"/>
                </a:lnTo>
                <a:lnTo>
                  <a:pt x="457200" y="485775"/>
                </a:lnTo>
                <a:lnTo>
                  <a:pt x="457200" y="364363"/>
                </a:lnTo>
                <a:lnTo>
                  <a:pt x="0" y="364363"/>
                </a:lnTo>
                <a:lnTo>
                  <a:pt x="0" y="121411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94050" y="3651250"/>
            <a:ext cx="622300" cy="498475"/>
          </a:xfrm>
          <a:custGeom>
            <a:avLst/>
            <a:gdLst>
              <a:gd name="connsiteX0" fmla="*/ 6350 w 622300"/>
              <a:gd name="connsiteY0" fmla="*/ 127761 h 498475"/>
              <a:gd name="connsiteX1" fmla="*/ 463550 w 622300"/>
              <a:gd name="connsiteY1" fmla="*/ 127761 h 498475"/>
              <a:gd name="connsiteX2" fmla="*/ 463550 w 622300"/>
              <a:gd name="connsiteY2" fmla="*/ 6350 h 498475"/>
              <a:gd name="connsiteX3" fmla="*/ 615950 w 622300"/>
              <a:gd name="connsiteY3" fmla="*/ 249301 h 498475"/>
              <a:gd name="connsiteX4" fmla="*/ 463550 w 622300"/>
              <a:gd name="connsiteY4" fmla="*/ 492125 h 498475"/>
              <a:gd name="connsiteX5" fmla="*/ 463550 w 622300"/>
              <a:gd name="connsiteY5" fmla="*/ 370713 h 498475"/>
              <a:gd name="connsiteX6" fmla="*/ 6350 w 622300"/>
              <a:gd name="connsiteY6" fmla="*/ 370713 h 498475"/>
              <a:gd name="connsiteX7" fmla="*/ 6350 w 622300"/>
              <a:gd name="connsiteY7" fmla="*/ 127761 h 4984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22300" h="498475">
                <a:moveTo>
                  <a:pt x="6350" y="127761"/>
                </a:moveTo>
                <a:lnTo>
                  <a:pt x="463550" y="127761"/>
                </a:lnTo>
                <a:lnTo>
                  <a:pt x="463550" y="6350"/>
                </a:lnTo>
                <a:lnTo>
                  <a:pt x="615950" y="249301"/>
                </a:lnTo>
                <a:lnTo>
                  <a:pt x="463550" y="492125"/>
                </a:lnTo>
                <a:lnTo>
                  <a:pt x="463550" y="370713"/>
                </a:lnTo>
                <a:lnTo>
                  <a:pt x="6350" y="370713"/>
                </a:lnTo>
                <a:lnTo>
                  <a:pt x="6350" y="12776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3035300"/>
            <a:ext cx="2933700" cy="185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                <a:tab pos="1968500" algn="l"/>
              </a:tabLst>
            </a:pPr>
            <a:r>
              <a:rPr lang="en-US" altLang="zh-CN" sz="160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Quantitative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(Colony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counts)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968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+1</a:t>
            </a:r>
          </a:p>
          <a:p>
            <a:pPr>
              <a:lnSpc>
                <a:spcPts val="2100"/>
              </a:lnSpc>
              <a:tabLst>
                <a:tab pos="1968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+2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968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+3</a:t>
            </a:r>
          </a:p>
          <a:p>
            <a:pPr>
              <a:lnSpc>
                <a:spcPts val="2100"/>
              </a:lnSpc>
              <a:tabLst>
                <a:tab pos="1968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52900" y="3429000"/>
            <a:ext cx="4152900" cy="317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urine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sample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streaked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9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</a:t>
            </a:r>
            <a:r>
              <a:rPr lang="en-US" altLang="zh-CN" sz="161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Agar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plate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CLED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agar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Mc</a:t>
            </a:r>
          </a:p>
          <a:p>
            <a:pPr>
              <a:lnSpc>
                <a:spcPts val="19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	</a:t>
            </a:r>
            <a:r>
              <a:rPr lang="en-US" altLang="zh-CN" sz="1608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Conkey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agar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loop</a:t>
            </a:r>
          </a:p>
          <a:p>
            <a:pPr>
              <a:lnSpc>
                <a:spcPts val="19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calibrated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deliver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known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volume.</a:t>
            </a:r>
          </a:p>
          <a:p>
            <a:pPr>
              <a:lnSpc>
                <a:spcPts val="29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						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night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incubation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			</a:t>
            </a:r>
            <a:r>
              <a:rPr lang="en-US" altLang="zh-CN" sz="161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Isolation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colonies,</a:t>
            </a:r>
          </a:p>
          <a:p>
            <a:pPr>
              <a:lnSpc>
                <a:spcPts val="19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				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Biochemical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tests,</a:t>
            </a:r>
          </a:p>
          <a:p>
            <a:pPr>
              <a:lnSpc>
                <a:spcPts val="19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		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susceptibility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test,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							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night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incubation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88900" algn="l"/>
                <a:tab pos="152400" algn="l"/>
                <a:tab pos="431800" algn="l"/>
                <a:tab pos="762000" algn="l"/>
                <a:tab pos="952500" algn="l"/>
                <a:tab pos="1092200" algn="l"/>
                <a:tab pos="1193800" algn="l"/>
                <a:tab pos="1828800" algn="l"/>
                <a:tab pos="1955800" algn="l"/>
              </a:tabLst>
            </a:pPr>
            <a:r>
              <a:rPr lang="en-US" altLang="zh-CN" dirty="0" smtClean="0"/>
              <a:t>							</a:t>
            </a:r>
            <a:r>
              <a:rPr lang="en-US" altLang="zh-CN" sz="1802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RESULT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25600" y="355600"/>
            <a:ext cx="58293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700"/>
              </a:lnSpc>
              <a:tabLst>
							</a:tabLst>
            </a:pPr>
            <a:r>
              <a:rPr lang="en-US" altLang="zh-CN" sz="4394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Inoculation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17473" y="1422933"/>
            <a:ext cx="5044694" cy="5044694"/>
          </a:xfrm>
          <a:custGeom>
            <a:avLst/>
            <a:gdLst>
              <a:gd name="connsiteX0" fmla="*/ 19050 w 5044694"/>
              <a:gd name="connsiteY0" fmla="*/ 5025644 h 5044694"/>
              <a:gd name="connsiteX1" fmla="*/ 5025644 w 5044694"/>
              <a:gd name="connsiteY1" fmla="*/ 5025644 h 5044694"/>
              <a:gd name="connsiteX2" fmla="*/ 5025644 w 5044694"/>
              <a:gd name="connsiteY2" fmla="*/ 19050 h 5044694"/>
              <a:gd name="connsiteX3" fmla="*/ 19050 w 5044694"/>
              <a:gd name="connsiteY3" fmla="*/ 19050 h 5044694"/>
              <a:gd name="connsiteX4" fmla="*/ 19050 w 5044694"/>
              <a:gd name="connsiteY4" fmla="*/ 5025644 h 50446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044694" h="5044694">
                <a:moveTo>
                  <a:pt x="19050" y="5025644"/>
                </a:moveTo>
                <a:lnTo>
                  <a:pt x="5025644" y="5025644"/>
                </a:lnTo>
                <a:lnTo>
                  <a:pt x="5025644" y="19050"/>
                </a:lnTo>
                <a:lnTo>
                  <a:pt x="19050" y="19050"/>
                </a:lnTo>
                <a:lnTo>
                  <a:pt x="19050" y="5025644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" y="1447800"/>
            <a:ext cx="5003800" cy="499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552700"/>
            <a:ext cx="2247900" cy="3352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168400" y="241300"/>
            <a:ext cx="64770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Smi-Qantitative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43200" y="800100"/>
            <a:ext cx="33528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Sample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22250" y="1212850"/>
            <a:ext cx="8699500" cy="5118100"/>
          </a:xfrm>
          <a:custGeom>
            <a:avLst/>
            <a:gdLst>
              <a:gd name="connsiteX0" fmla="*/ 6350 w 8699500"/>
              <a:gd name="connsiteY0" fmla="*/ 5111750 h 5118100"/>
              <a:gd name="connsiteX1" fmla="*/ 8693150 w 8699500"/>
              <a:gd name="connsiteY1" fmla="*/ 5111750 h 5118100"/>
              <a:gd name="connsiteX2" fmla="*/ 8693150 w 8699500"/>
              <a:gd name="connsiteY2" fmla="*/ 6350 h 5118100"/>
              <a:gd name="connsiteX3" fmla="*/ 6350 w 8699500"/>
              <a:gd name="connsiteY3" fmla="*/ 6350 h 5118100"/>
              <a:gd name="connsiteX4" fmla="*/ 6350 w 8699500"/>
              <a:gd name="connsiteY4" fmla="*/ 5111750 h 511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99500" h="5118100">
                <a:moveTo>
                  <a:pt x="6350" y="5111750"/>
                </a:moveTo>
                <a:lnTo>
                  <a:pt x="8693150" y="5111750"/>
                </a:lnTo>
                <a:lnTo>
                  <a:pt x="8693150" y="6350"/>
                </a:lnTo>
                <a:lnTo>
                  <a:pt x="6350" y="6350"/>
                </a:lnTo>
                <a:lnTo>
                  <a:pt x="6350" y="5111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32523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330200"/>
            <a:ext cx="8153400" cy="170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                <a:tab pos="2768600" algn="l"/>
              </a:tabLst>
            </a:pPr>
            <a:r>
              <a:rPr lang="en-US" altLang="zh-CN" dirty="0" smtClean="0"/>
              <a:t>	</a:t>
            </a:r>
            <a:r>
              <a:rPr lang="en-US" altLang="zh-CN" sz="4008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Objectives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2768600" algn="l"/>
              </a:tabLst>
            </a:pP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expected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that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by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this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practical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class,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students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should</a:t>
            </a:r>
          </a:p>
          <a:p>
            <a:pPr>
              <a:lnSpc>
                <a:spcPts val="3000"/>
              </a:lnSpc>
              <a:tabLst>
                <a:tab pos="2768600" algn="l"/>
              </a:tabLst>
            </a:pP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able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to: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590800"/>
            <a:ext cx="203200" cy="312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1.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2.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3.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603500"/>
            <a:ext cx="7950200" cy="351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Know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important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steps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specimen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collection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transport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to</a:t>
            </a:r>
          </a:p>
          <a:p>
            <a:pPr>
              <a:lnSpc>
                <a:spcPts val="3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the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lab.</a:t>
            </a:r>
          </a:p>
          <a:p>
            <a:pPr>
              <a:lnSpc>
                <a:spcPts val="3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How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to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process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Specimens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lab.</a:t>
            </a:r>
          </a:p>
          <a:p>
            <a:pPr>
              <a:lnSpc>
                <a:spcPts val="3000"/>
              </a:lnSpc>
              <a:tabLst>
                <a:tab pos="50800" algn="l"/>
              </a:tabLst>
            </a:pPr>
            <a:r>
              <a:rPr lang="en-US" altLang="zh-CN" sz="1706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microbiological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biochemical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analysis.</a:t>
            </a:r>
          </a:p>
          <a:p>
            <a:pPr>
              <a:lnSpc>
                <a:spcPts val="3000"/>
              </a:lnSpc>
              <a:tabLst>
                <a:tab pos="50800" algn="l"/>
              </a:tabLst>
            </a:pPr>
            <a:r>
              <a:rPr lang="en-US" altLang="zh-CN" sz="1704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Organisms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identification.</a:t>
            </a:r>
          </a:p>
          <a:p>
            <a:pPr>
              <a:lnSpc>
                <a:spcPts val="3000"/>
              </a:lnSpc>
              <a:tabLst>
                <a:tab pos="50800" algn="l"/>
              </a:tabLst>
            </a:pPr>
            <a:r>
              <a:rPr lang="en-US" altLang="zh-CN" sz="1704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Antibiotic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testing.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sz="1706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Results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interoperation.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Know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clinically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important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etiological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Organisms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associated</a:t>
            </a:r>
          </a:p>
          <a:p>
            <a:pPr>
              <a:lnSpc>
                <a:spcPts val="30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with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UTI,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their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identification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testing.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44500" y="812800"/>
            <a:ext cx="82423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700"/>
              </a:lnSpc>
              <a:tabLst>
							</a:tabLst>
            </a:pPr>
            <a:r>
              <a:rPr lang="en-US" altLang="zh-CN" sz="4394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ID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cultured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organisms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01800" y="2679700"/>
            <a:ext cx="5753100" cy="273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Biochemical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6100"/>
              </a:lnSpc>
              <a:tabLst>
							</a:tabLst>
            </a:pPr>
            <a:r>
              <a:rPr lang="en-US" altLang="zh-CN" sz="40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Type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hemolysis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6100"/>
              </a:lnSpc>
              <a:tabLst>
							</a:tabLst>
            </a:pPr>
            <a:r>
              <a:rPr lang="en-US" altLang="zh-CN" sz="401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Serological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300" y="3340100"/>
            <a:ext cx="3327400" cy="331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257300" y="1066800"/>
            <a:ext cx="67564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							</a:tabLst>
            </a:pPr>
            <a:r>
              <a:rPr lang="en-US" altLang="zh-CN" sz="391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CLINICALLY</a:t>
            </a:r>
            <a:r>
              <a:rPr lang="en-US" altLang="zh-CN" sz="39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1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IMPORTANT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32000" y="1663700"/>
            <a:ext cx="52197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							</a:tabLst>
            </a:pPr>
            <a:r>
              <a:rPr lang="en-US" altLang="zh-CN" sz="391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MICROORGANISMS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806700" y="2260600"/>
            <a:ext cx="36703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							</a:tabLst>
            </a:pPr>
            <a:r>
              <a:rPr lang="en-US" altLang="zh-CN" sz="391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CAUSING</a:t>
            </a:r>
            <a:r>
              <a:rPr lang="en-US" altLang="zh-CN" sz="39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1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UTI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30200" y="1244600"/>
            <a:ext cx="83566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							</a:tabLst>
            </a:pP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Etiological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Agents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UTI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908300"/>
            <a:ext cx="3276600" cy="146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700"/>
              </a:lnSpc>
              <a:tabLst>
							</a:tabLst>
            </a:pPr>
            <a:r>
              <a:rPr lang="en-US" altLang="zh-CN" sz="439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3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Bacteria</a:t>
            </a:r>
          </a:p>
          <a:p>
            <a:pPr>
              <a:lnSpc>
                <a:spcPts val="5800"/>
              </a:lnSpc>
              <a:tabLst>
							</a:tabLst>
            </a:pPr>
            <a:r>
              <a:rPr lang="en-US" altLang="zh-CN" sz="439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3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Fungi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4356100"/>
            <a:ext cx="35560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700"/>
              </a:lnSpc>
              <a:tabLst>
							</a:tabLst>
            </a:pPr>
            <a:r>
              <a:rPr lang="en-US" altLang="zh-CN" sz="439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3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Parasites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42900" y="495300"/>
            <a:ext cx="5981700" cy="135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                <a:tab pos="2501900" algn="l"/>
              </a:tabLst>
            </a:pPr>
            <a:r>
              <a:rPr lang="en-US" altLang="zh-CN" dirty="0" smtClean="0"/>
              <a:t>	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BACTERIA</a:t>
            </a:r>
          </a:p>
          <a:p>
            <a:pPr>
              <a:lnSpc>
                <a:spcPts val="4300"/>
              </a:lnSpc>
              <a:tabLst>
                <a:tab pos="2501900" algn="l"/>
              </a:tabLst>
            </a:pPr>
            <a:r>
              <a:rPr lang="en-US" altLang="zh-CN" sz="36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Gram-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negative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bacilli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57300" y="1905000"/>
            <a:ext cx="889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08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14500" y="1841500"/>
            <a:ext cx="26543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2327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Enterobacteriace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2286000"/>
            <a:ext cx="5448300" cy="153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2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sz="22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Non-</a:t>
            </a:r>
            <a:r>
              <a:rPr lang="en-US" altLang="zh-CN" sz="2329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Enterobacteriace</a:t>
            </a:r>
          </a:p>
          <a:p>
            <a:pPr>
              <a:lnSpc>
                <a:spcPts val="4300"/>
              </a:lnSpc>
              <a:tabLst>
                <a:tab pos="914400" algn="l"/>
              </a:tabLst>
            </a:pPr>
            <a:r>
              <a:rPr lang="en-US" altLang="zh-CN" sz="36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Gram-positive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cocci</a:t>
            </a:r>
          </a:p>
          <a:p>
            <a:pPr>
              <a:lnSpc>
                <a:spcPts val="4700"/>
              </a:lnSpc>
              <a:tabLst>
                <a:tab pos="914400" algn="l"/>
              </a:tabLst>
            </a:pPr>
            <a:r>
              <a:rPr lang="en-US" altLang="zh-CN" sz="290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9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Staphylococci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00100" y="3987800"/>
            <a:ext cx="1143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9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99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71600" y="3924300"/>
            <a:ext cx="70104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19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Coagulase-positive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</a:t>
            </a:r>
            <a:r>
              <a:rPr lang="en-US" altLang="zh-CN" sz="2099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2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99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aureus</a:t>
            </a:r>
            <a:r>
              <a:rPr lang="en-US" altLang="zh-CN" sz="19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)</a:t>
            </a:r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19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Coagulase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negative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(Staph.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saprophyticus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,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Staph.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4787900"/>
            <a:ext cx="3175000" cy="990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1028700" algn="l"/>
              </a:tabLst>
            </a:pPr>
            <a:r>
              <a:rPr lang="en-US" altLang="zh-CN" dirty="0" smtClean="0"/>
              <a:t>	</a:t>
            </a:r>
            <a:r>
              <a:rPr lang="en-US" altLang="zh-CN" sz="2099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Epidermidis)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                <a:tab pos="1028700" algn="l"/>
              </a:tabLst>
            </a:pPr>
            <a:r>
              <a:rPr lang="en-US" altLang="zh-CN" sz="290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9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Streptococci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00100" y="5943600"/>
            <a:ext cx="889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0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							</a:tabLst>
            </a:pPr>
            <a:r>
              <a:rPr lang="en-US" altLang="zh-CN" sz="1706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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43000" y="5905500"/>
            <a:ext cx="2882900" cy="67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Streptococcus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(group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B)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179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Enterococci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165729" y="3822979"/>
            <a:ext cx="3028568" cy="2291969"/>
          </a:xfrm>
          <a:custGeom>
            <a:avLst/>
            <a:gdLst>
              <a:gd name="connsiteX0" fmla="*/ 19050 w 3028568"/>
              <a:gd name="connsiteY0" fmla="*/ 2272919 h 2291969"/>
              <a:gd name="connsiteX1" fmla="*/ 3009518 w 3028568"/>
              <a:gd name="connsiteY1" fmla="*/ 2272919 h 2291969"/>
              <a:gd name="connsiteX2" fmla="*/ 3009518 w 3028568"/>
              <a:gd name="connsiteY2" fmla="*/ 19050 h 2291969"/>
              <a:gd name="connsiteX3" fmla="*/ 19050 w 3028568"/>
              <a:gd name="connsiteY3" fmla="*/ 19050 h 2291969"/>
              <a:gd name="connsiteX4" fmla="*/ 19050 w 3028568"/>
              <a:gd name="connsiteY4" fmla="*/ 2272919 h 22919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28568" h="2291969">
                <a:moveTo>
                  <a:pt x="19050" y="2272919"/>
                </a:moveTo>
                <a:lnTo>
                  <a:pt x="3009518" y="2272919"/>
                </a:lnTo>
                <a:lnTo>
                  <a:pt x="3009518" y="19050"/>
                </a:lnTo>
                <a:lnTo>
                  <a:pt x="19050" y="19050"/>
                </a:lnTo>
                <a:lnTo>
                  <a:pt x="19050" y="2272919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3784600"/>
            <a:ext cx="3162300" cy="242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584200"/>
            <a:ext cx="89408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700"/>
              </a:lnSpc>
              <a:tabLst>
							</a:tabLst>
            </a:pP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Gram</a:t>
            </a:r>
            <a:r>
              <a:rPr lang="en-US" altLang="zh-CN" sz="59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Negative</a:t>
            </a:r>
            <a:r>
              <a:rPr lang="en-US" altLang="zh-CN" sz="59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Bacilli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54100" y="2006600"/>
            <a:ext cx="53467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>
							</a:tabLst>
            </a:pPr>
            <a:r>
              <a:rPr lang="en-US" altLang="zh-CN" sz="3696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9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Enterobacteriacae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54100" y="2857500"/>
            <a:ext cx="65151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>
							</a:tabLst>
            </a:pPr>
            <a:r>
              <a:rPr lang="en-US" altLang="zh-CN" sz="369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6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9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Non-Enterobacteriacae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" y="609600"/>
            <a:ext cx="7810500" cy="524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23900" y="685800"/>
            <a:ext cx="76708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0"/>
              </a:lnSpc>
              <a:tabLst>
							</a:tabLst>
            </a:pPr>
            <a:r>
              <a:rPr lang="en-US" altLang="zh-CN" sz="5402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5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Enterobacteriacae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1778000"/>
            <a:ext cx="4889500" cy="215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500"/>
              </a:lnSpc>
              <a:tabLst>
							</a:tabLst>
            </a:pPr>
            <a:r>
              <a:rPr lang="en-US" altLang="zh-CN" sz="40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422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227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Escherichia</a:t>
            </a:r>
            <a:r>
              <a:rPr lang="en-US" altLang="zh-CN" sz="422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27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coli</a:t>
            </a:r>
          </a:p>
          <a:p>
            <a:pPr>
              <a:lnSpc>
                <a:spcPts val="5700"/>
              </a:lnSpc>
              <a:tabLst>
							</a:tabLst>
            </a:pPr>
            <a:r>
              <a:rPr lang="en-US" altLang="zh-CN" sz="40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422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227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Klebseilla</a:t>
            </a:r>
          </a:p>
          <a:p>
            <a:pPr>
              <a:lnSpc>
                <a:spcPts val="5700"/>
              </a:lnSpc>
              <a:tabLst>
							</a:tabLst>
            </a:pPr>
            <a:r>
              <a:rPr lang="en-US" altLang="zh-CN" sz="401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422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227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Proteus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937000"/>
            <a:ext cx="36449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>
							</a:tabLst>
            </a:pPr>
            <a:r>
              <a:rPr lang="en-US" altLang="zh-CN" sz="3506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9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Enterobacter</a:t>
            </a:r>
          </a:p>
          <a:p>
            <a:pPr>
              <a:lnSpc>
                <a:spcPts val="5000"/>
              </a:lnSpc>
              <a:tabLst>
							</a:tabLst>
            </a:pPr>
            <a:r>
              <a:rPr lang="en-US" altLang="zh-CN" sz="3506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6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96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Citrobacter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34260" y="923544"/>
            <a:ext cx="114300" cy="5658955"/>
          </a:xfrm>
          <a:custGeom>
            <a:avLst/>
            <a:gdLst>
              <a:gd name="connsiteX0" fmla="*/ 28575 w 114300"/>
              <a:gd name="connsiteY0" fmla="*/ 28575 h 5658955"/>
              <a:gd name="connsiteX1" fmla="*/ 28575 w 114300"/>
              <a:gd name="connsiteY1" fmla="*/ 5630380 h 565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658955">
                <a:moveTo>
                  <a:pt x="28575" y="28575"/>
                </a:moveTo>
                <a:lnTo>
                  <a:pt x="28575" y="5630380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803906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639437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658955"/>
          </a:xfrm>
          <a:custGeom>
            <a:avLst/>
            <a:gdLst>
              <a:gd name="connsiteX0" fmla="*/ 28575 w 114300"/>
              <a:gd name="connsiteY0" fmla="*/ 28575 h 5658955"/>
              <a:gd name="connsiteX1" fmla="*/ 28575 w 114300"/>
              <a:gd name="connsiteY1" fmla="*/ 5630380 h 565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658955">
                <a:moveTo>
                  <a:pt x="28575" y="28575"/>
                </a:moveTo>
                <a:lnTo>
                  <a:pt x="28575" y="5630380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923544"/>
            <a:ext cx="114300" cy="5658955"/>
          </a:xfrm>
          <a:custGeom>
            <a:avLst/>
            <a:gdLst>
              <a:gd name="connsiteX0" fmla="*/ 28575 w 114300"/>
              <a:gd name="connsiteY0" fmla="*/ 28575 h 5658955"/>
              <a:gd name="connsiteX1" fmla="*/ 28575 w 114300"/>
              <a:gd name="connsiteY1" fmla="*/ 5630380 h 565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658955">
                <a:moveTo>
                  <a:pt x="28575" y="28575"/>
                </a:moveTo>
                <a:lnTo>
                  <a:pt x="28575" y="5630380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9521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496774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0" y="2908300"/>
            <a:ext cx="1676400" cy="1739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0" y="4851400"/>
            <a:ext cx="965200" cy="153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181100"/>
            <a:ext cx="18161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4500" y="2895600"/>
            <a:ext cx="1549400" cy="161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8000" y="5029200"/>
            <a:ext cx="4445000" cy="1041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980694"/>
          <a:ext cx="8641017" cy="5544655"/>
        </p:xfrm>
        <a:graphic>
          <a:graphicData uri="http://schemas.openxmlformats.org/drawingml/2006/table">
            <a:tbl>
              <a:tblPr/>
              <a:tblGrid>
                <a:gridCol w="1683321"/>
                <a:gridCol w="2347976"/>
                <a:gridCol w="1231646"/>
                <a:gridCol w="3378073"/>
              </a:tblGrid>
              <a:tr h="18517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bacilli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5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MacConkey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Lactose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fermenter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Pink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2810" dirty="0" smtClean="0">
                          <a:solidFill>
                            <a:srgbClr val="ff3399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LFC</a:t>
                      </a:r>
                      <a:endParaRPr lang="zh-CN" altLang="en-US" sz="2810" dirty="0" smtClean="0">
                        <a:solidFill>
                          <a:srgbClr val="ff3399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CLED</a:t>
                      </a:r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Lactose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fermenter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yellow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2810" dirty="0" smtClean="0">
                          <a:solidFill>
                            <a:srgbClr val="cdc8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LFC</a:t>
                      </a:r>
                      <a:endParaRPr lang="zh-CN" altLang="en-US" sz="2810" dirty="0" smtClean="0">
                        <a:solidFill>
                          <a:srgbClr val="cdc8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73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Indole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r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Reactions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Test: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20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2908300" y="88900"/>
            <a:ext cx="30099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400"/>
              </a:lnSpc>
              <a:tabLst>
							</a:tabLst>
            </a:pPr>
            <a:r>
              <a:rPr lang="en-US" altLang="zh-CN" sz="5402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56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56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E.</a:t>
            </a:r>
            <a:r>
              <a:rPr lang="en-US" altLang="zh-CN" sz="56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6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coli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34260" y="779526"/>
            <a:ext cx="114300" cy="5802973"/>
          </a:xfrm>
          <a:custGeom>
            <a:avLst/>
            <a:gdLst>
              <a:gd name="connsiteX0" fmla="*/ 28575 w 114300"/>
              <a:gd name="connsiteY0" fmla="*/ 28575 h 5802973"/>
              <a:gd name="connsiteX1" fmla="*/ 28575 w 114300"/>
              <a:gd name="connsiteY1" fmla="*/ 5774398 h 58029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802973">
                <a:moveTo>
                  <a:pt x="28575" y="28575"/>
                </a:moveTo>
                <a:lnTo>
                  <a:pt x="28575" y="5774398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708021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591177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779526"/>
            <a:ext cx="114300" cy="5802973"/>
          </a:xfrm>
          <a:custGeom>
            <a:avLst/>
            <a:gdLst>
              <a:gd name="connsiteX0" fmla="*/ 28575 w 114300"/>
              <a:gd name="connsiteY0" fmla="*/ 28575 h 5802973"/>
              <a:gd name="connsiteX1" fmla="*/ 28575 w 114300"/>
              <a:gd name="connsiteY1" fmla="*/ 5774398 h 58029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802973">
                <a:moveTo>
                  <a:pt x="28575" y="28575"/>
                </a:moveTo>
                <a:lnTo>
                  <a:pt x="28575" y="5774398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779526"/>
            <a:ext cx="114300" cy="5802973"/>
          </a:xfrm>
          <a:custGeom>
            <a:avLst/>
            <a:gdLst>
              <a:gd name="connsiteX0" fmla="*/ 28575 w 114300"/>
              <a:gd name="connsiteY0" fmla="*/ 28575 h 5802973"/>
              <a:gd name="connsiteX1" fmla="*/ 28575 w 114300"/>
              <a:gd name="connsiteY1" fmla="*/ 5774398 h 58029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802973">
                <a:moveTo>
                  <a:pt x="28575" y="28575"/>
                </a:moveTo>
                <a:lnTo>
                  <a:pt x="28575" y="5774398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808100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496774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971800"/>
            <a:ext cx="1498600" cy="1562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0" y="4787900"/>
            <a:ext cx="812800" cy="166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8800" y="965200"/>
            <a:ext cx="18161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3700" y="2959100"/>
            <a:ext cx="1587500" cy="1587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8800" y="5029200"/>
            <a:ext cx="4318000" cy="901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836675"/>
          <a:ext cx="8641017" cy="5688673"/>
        </p:xfrm>
        <a:graphic>
          <a:graphicData uri="http://schemas.openxmlformats.org/drawingml/2006/table">
            <a:tbl>
              <a:tblPr/>
              <a:tblGrid>
                <a:gridCol w="1683321"/>
                <a:gridCol w="2347976"/>
                <a:gridCol w="1231646"/>
                <a:gridCol w="3378073"/>
              </a:tblGrid>
              <a:tr h="18999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bacilli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31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MacConkey</a:t>
                      </a:r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Lactose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Fermenter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Mucoid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Pink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2810" dirty="0" smtClean="0">
                          <a:solidFill>
                            <a:srgbClr val="ff3399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LFC</a:t>
                      </a:r>
                      <a:endParaRPr lang="zh-CN" altLang="en-US" sz="2810" dirty="0" smtClean="0">
                        <a:solidFill>
                          <a:srgbClr val="ff3399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CLED</a:t>
                      </a:r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Lactose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fermenter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Mucoid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yellow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2810" dirty="0" smtClean="0">
                          <a:solidFill>
                            <a:srgbClr val="cdc8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LFC</a:t>
                      </a:r>
                      <a:endParaRPr lang="zh-CN" altLang="en-US" sz="2810" dirty="0" smtClean="0">
                        <a:solidFill>
                          <a:srgbClr val="cdc8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Indole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r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Reactions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Test: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20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1778000" y="0"/>
            <a:ext cx="53848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600"/>
              </a:lnSpc>
              <a:tabLst>
							</a:tabLst>
            </a:pPr>
            <a:r>
              <a:rPr lang="en-US" altLang="zh-CN" sz="4800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505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50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Klebseilla</a:t>
            </a:r>
            <a:r>
              <a:rPr lang="en-US" altLang="zh-CN" sz="505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34260" y="923544"/>
            <a:ext cx="114300" cy="5448541"/>
          </a:xfrm>
          <a:custGeom>
            <a:avLst/>
            <a:gdLst>
              <a:gd name="connsiteX0" fmla="*/ 28575 w 114300"/>
              <a:gd name="connsiteY0" fmla="*/ 28575 h 5448541"/>
              <a:gd name="connsiteX1" fmla="*/ 28575 w 114300"/>
              <a:gd name="connsiteY1" fmla="*/ 5419966 h 54485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448541">
                <a:moveTo>
                  <a:pt x="28575" y="28575"/>
                </a:moveTo>
                <a:lnTo>
                  <a:pt x="28575" y="5419966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680335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428998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448541"/>
          </a:xfrm>
          <a:custGeom>
            <a:avLst/>
            <a:gdLst>
              <a:gd name="connsiteX0" fmla="*/ 28575 w 114300"/>
              <a:gd name="connsiteY0" fmla="*/ 28575 h 5448541"/>
              <a:gd name="connsiteX1" fmla="*/ 28575 w 114300"/>
              <a:gd name="connsiteY1" fmla="*/ 5419966 h 54485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448541">
                <a:moveTo>
                  <a:pt x="28575" y="28575"/>
                </a:moveTo>
                <a:lnTo>
                  <a:pt x="28575" y="5419966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923544"/>
            <a:ext cx="114300" cy="5448541"/>
          </a:xfrm>
          <a:custGeom>
            <a:avLst/>
            <a:gdLst>
              <a:gd name="connsiteX0" fmla="*/ 28575 w 114300"/>
              <a:gd name="connsiteY0" fmla="*/ 28575 h 5448541"/>
              <a:gd name="connsiteX1" fmla="*/ 28575 w 114300"/>
              <a:gd name="connsiteY1" fmla="*/ 5419966 h 54485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448541">
                <a:moveTo>
                  <a:pt x="28575" y="28575"/>
                </a:moveTo>
                <a:lnTo>
                  <a:pt x="28575" y="5419966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9521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286360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971800"/>
            <a:ext cx="1574800" cy="149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635500"/>
            <a:ext cx="800100" cy="1562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041400"/>
            <a:ext cx="18161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3700" y="2794000"/>
            <a:ext cx="1384300" cy="1600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5500" y="4711700"/>
            <a:ext cx="4127500" cy="1219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980694"/>
          <a:ext cx="8641017" cy="5334241"/>
        </p:xfrm>
        <a:graphic>
          <a:graphicData uri="http://schemas.openxmlformats.org/drawingml/2006/table">
            <a:tbl>
              <a:tblPr/>
              <a:tblGrid>
                <a:gridCol w="1683321"/>
                <a:gridCol w="2733929"/>
                <a:gridCol w="845692"/>
                <a:gridCol w="3378073"/>
              </a:tblGrid>
              <a:tr h="17282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bacilli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86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plate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swarm</a:t>
                      </a:r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endParaRPr lang="zh-CN" altLang="en-US" sz="161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6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Proteus</a:t>
                      </a:r>
                      <a:endParaRPr lang="zh-CN" altLang="en-US" sz="16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CLED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[(Cystine-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Lactose-Electrolyte-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Deficient)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-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Inhibits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The</a:t>
                      </a:r>
                      <a:r>
                        <a:rPr lang="en-US" altLang="zh-CN" sz="146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Proteus</a:t>
                      </a:r>
                      <a:endParaRPr lang="zh-CN" altLang="en-US" sz="1467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Swarming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73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Proteus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is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Urease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Urease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splits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urea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into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ammonia;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and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alkalinizes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the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urine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2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with</a:t>
                      </a:r>
                      <a:r>
                        <a:rPr lang="en-US" altLang="zh-CN" sz="12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production</a:t>
                      </a:r>
                      <a:r>
                        <a:rPr lang="en-US" altLang="zh-CN" sz="12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endParaRPr lang="zh-CN" altLang="en-US" sz="12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crystals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20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2146300" y="-38100"/>
            <a:ext cx="46482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600"/>
              </a:lnSpc>
              <a:tabLst>
							</a:tabLst>
            </a:pPr>
            <a:r>
              <a:rPr lang="en-US" altLang="zh-CN" sz="4802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506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506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Proteus</a:t>
            </a:r>
            <a:r>
              <a:rPr lang="en-US" altLang="zh-CN" sz="506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6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960624" y="3875087"/>
            <a:ext cx="3525901" cy="2355850"/>
          </a:xfrm>
          <a:custGeom>
            <a:avLst/>
            <a:gdLst>
              <a:gd name="connsiteX0" fmla="*/ 6350 w 3525901"/>
              <a:gd name="connsiteY0" fmla="*/ 2349500 h 2355850"/>
              <a:gd name="connsiteX1" fmla="*/ 3519551 w 3525901"/>
              <a:gd name="connsiteY1" fmla="*/ 2349500 h 2355850"/>
              <a:gd name="connsiteX2" fmla="*/ 3519551 w 3525901"/>
              <a:gd name="connsiteY2" fmla="*/ 6350 h 2355850"/>
              <a:gd name="connsiteX3" fmla="*/ 6350 w 3525901"/>
              <a:gd name="connsiteY3" fmla="*/ 6350 h 2355850"/>
              <a:gd name="connsiteX4" fmla="*/ 6350 w 3525901"/>
              <a:gd name="connsiteY4" fmla="*/ 2349500 h 2355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25901" h="2355850">
                <a:moveTo>
                  <a:pt x="6350" y="2349500"/>
                </a:moveTo>
                <a:lnTo>
                  <a:pt x="3519551" y="2349500"/>
                </a:lnTo>
                <a:lnTo>
                  <a:pt x="3519551" y="6350"/>
                </a:lnTo>
                <a:lnTo>
                  <a:pt x="6350" y="6350"/>
                </a:lnTo>
                <a:lnTo>
                  <a:pt x="6350" y="23495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9100" y="3873500"/>
            <a:ext cx="3530600" cy="2362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120900" y="1028700"/>
            <a:ext cx="4889500" cy="1092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600"/>
              </a:lnSpc>
              <a:tabLst>
							</a:tabLst>
            </a:pPr>
            <a:r>
              <a:rPr lang="en-US" altLang="zh-CN" sz="6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SPECIMEN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76400" y="2032000"/>
            <a:ext cx="6045200" cy="1092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600"/>
              </a:lnSpc>
              <a:tabLst>
							</a:tabLst>
            </a:pPr>
            <a:r>
              <a:rPr lang="en-US" altLang="zh-CN" sz="6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COLLECTION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34260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715895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6732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9521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568783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0100" y="2959100"/>
            <a:ext cx="1511300" cy="1562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4400" y="4953000"/>
            <a:ext cx="2006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041400"/>
            <a:ext cx="18161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9100" y="2933700"/>
            <a:ext cx="1485900" cy="161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5100" y="4851400"/>
            <a:ext cx="29337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980694"/>
          <a:ext cx="8641017" cy="5616664"/>
        </p:xfrm>
        <a:graphic>
          <a:graphicData uri="http://schemas.openxmlformats.org/drawingml/2006/table">
            <a:tbl>
              <a:tblPr/>
              <a:tblGrid>
                <a:gridCol w="1683321"/>
                <a:gridCol w="2733929"/>
                <a:gridCol w="845692"/>
                <a:gridCol w="3378073"/>
              </a:tblGrid>
              <a:tr h="17637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bacilli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573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MacConkey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r"/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r>
                        <a:rPr lang="en-US" altLang="zh-CN" sz="13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endParaRPr lang="zh-CN" altLang="en-US" sz="13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Non-Lactose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Fermenter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Mucoid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Pink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2808" dirty="0" smtClean="0">
                          <a:solidFill>
                            <a:srgbClr val="ff3399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LFC</a:t>
                      </a:r>
                      <a:endParaRPr lang="zh-CN" altLang="en-US" sz="2808" dirty="0" smtClean="0">
                        <a:solidFill>
                          <a:srgbClr val="ff3399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Nutrient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Pseudomonas</a:t>
                      </a:r>
                      <a:endParaRPr lang="zh-CN" altLang="en-US" sz="1697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r"/>
                      <a:r>
                        <a:rPr lang="en-US" altLang="zh-CN" sz="16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pigmentation</a:t>
                      </a:r>
                      <a:endParaRPr lang="zh-CN" altLang="en-US" sz="16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55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Oxidase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697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20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1663700" y="38100"/>
            <a:ext cx="56007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192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Non-Enterobacteriacae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46400" y="508000"/>
            <a:ext cx="35052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96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Pseudomonas</a:t>
            </a:r>
            <a:r>
              <a:rPr lang="en-US" altLang="zh-CN" sz="296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6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911975" y="2022729"/>
            <a:ext cx="2068068" cy="1876425"/>
          </a:xfrm>
          <a:custGeom>
            <a:avLst/>
            <a:gdLst>
              <a:gd name="connsiteX0" fmla="*/ 19050 w 2068068"/>
              <a:gd name="connsiteY0" fmla="*/ 1857374 h 1876425"/>
              <a:gd name="connsiteX1" fmla="*/ 2049018 w 2068068"/>
              <a:gd name="connsiteY1" fmla="*/ 1857374 h 1876425"/>
              <a:gd name="connsiteX2" fmla="*/ 2049018 w 2068068"/>
              <a:gd name="connsiteY2" fmla="*/ 19050 h 1876425"/>
              <a:gd name="connsiteX3" fmla="*/ 19050 w 2068068"/>
              <a:gd name="connsiteY3" fmla="*/ 19050 h 1876425"/>
              <a:gd name="connsiteX4" fmla="*/ 19050 w 2068068"/>
              <a:gd name="connsiteY4" fmla="*/ 1857374 h 18764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68068" h="1876425">
                <a:moveTo>
                  <a:pt x="19050" y="1857374"/>
                </a:moveTo>
                <a:lnTo>
                  <a:pt x="2049018" y="1857374"/>
                </a:lnTo>
                <a:lnTo>
                  <a:pt x="2049018" y="19050"/>
                </a:lnTo>
                <a:lnTo>
                  <a:pt x="19050" y="19050"/>
                </a:lnTo>
                <a:lnTo>
                  <a:pt x="19050" y="1857374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11975" y="4471035"/>
            <a:ext cx="2068068" cy="1951355"/>
          </a:xfrm>
          <a:custGeom>
            <a:avLst/>
            <a:gdLst>
              <a:gd name="connsiteX0" fmla="*/ 19050 w 2068068"/>
              <a:gd name="connsiteY0" fmla="*/ 1932305 h 1951355"/>
              <a:gd name="connsiteX1" fmla="*/ 2049018 w 2068068"/>
              <a:gd name="connsiteY1" fmla="*/ 1932305 h 1951355"/>
              <a:gd name="connsiteX2" fmla="*/ 2049018 w 2068068"/>
              <a:gd name="connsiteY2" fmla="*/ 19050 h 1951355"/>
              <a:gd name="connsiteX3" fmla="*/ 19050 w 2068068"/>
              <a:gd name="connsiteY3" fmla="*/ 19050 h 1951355"/>
              <a:gd name="connsiteX4" fmla="*/ 19050 w 2068068"/>
              <a:gd name="connsiteY4" fmla="*/ 1932305 h 19513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68068" h="1951355">
                <a:moveTo>
                  <a:pt x="19050" y="1932305"/>
                </a:moveTo>
                <a:lnTo>
                  <a:pt x="2049018" y="1932305"/>
                </a:lnTo>
                <a:lnTo>
                  <a:pt x="2049018" y="19050"/>
                </a:lnTo>
                <a:lnTo>
                  <a:pt x="19050" y="19050"/>
                </a:lnTo>
                <a:lnTo>
                  <a:pt x="19050" y="193230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0700" y="1981200"/>
            <a:ext cx="2209800" cy="2006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0700" y="4432300"/>
            <a:ext cx="2209800" cy="2082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90500" y="622300"/>
            <a:ext cx="8521700" cy="220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700"/>
              </a:lnSpc>
              <a:tabLst>
                <a:tab pos="228600" algn="l"/>
              </a:tabLst>
            </a:pPr>
            <a:r>
              <a:rPr lang="en-US" altLang="zh-CN" dirty="0" smtClean="0"/>
              <a:t>	</a:t>
            </a: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Gram</a:t>
            </a:r>
            <a:r>
              <a:rPr lang="en-US" altLang="zh-CN" sz="59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Positive</a:t>
            </a:r>
            <a:r>
              <a:rPr lang="en-US" altLang="zh-CN" sz="59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Cocci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600"/>
              </a:lnSpc>
              <a:tabLst>
                <a:tab pos="228600" algn="l"/>
              </a:tabLst>
            </a:pPr>
            <a:r>
              <a:rPr lang="en-US" altLang="zh-CN" sz="319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1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Staphylococci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7700" y="3048000"/>
            <a:ext cx="177800" cy="1181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8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19200" y="2997200"/>
            <a:ext cx="53594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Coagulase-positive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</a:t>
            </a:r>
            <a:r>
              <a:rPr lang="en-US" altLang="zh-CN" sz="1897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7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aureus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Coagulase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negative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</a:t>
            </a:r>
            <a:r>
              <a:rPr lang="en-US" altLang="zh-CN" sz="1899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18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9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saprophyticus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Coagulase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negative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(Staph.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epidermidis)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65600" y="4584700"/>
            <a:ext cx="1524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(group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4508500"/>
            <a:ext cx="3822700" cy="135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19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1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Streptococcus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5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Enterococci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34260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715895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6732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9521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568783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2946400"/>
            <a:ext cx="1905000" cy="1600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0" y="4864100"/>
            <a:ext cx="1803400" cy="1358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041400"/>
            <a:ext cx="15113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0100" y="4787900"/>
            <a:ext cx="1727200" cy="965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816600"/>
            <a:ext cx="1270000" cy="45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980694"/>
          <a:ext cx="8641017" cy="5616664"/>
        </p:xfrm>
        <a:graphic>
          <a:graphicData uri="http://schemas.openxmlformats.org/drawingml/2006/table">
            <a:tbl>
              <a:tblPr/>
              <a:tblGrid>
                <a:gridCol w="1683321"/>
                <a:gridCol w="3117342"/>
                <a:gridCol w="3840353"/>
              </a:tblGrid>
              <a:tr h="17637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appearance: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cocci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clusters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573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plate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golden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yellow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55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194" b="1" dirty="0" smtClean="0">
                          <a:solidFill>
                            <a:srgbClr val="ff0000"/>
                          </a:solidFill>
                          <a:latin typeface="Calibri" pitchFamily="18" charset="0"/>
                          <a:cs typeface="Calibri" pitchFamily="18" charset="0"/>
                        </a:rPr>
                        <a:t>+</a:t>
                      </a:r>
                      <a:endParaRPr lang="zh-CN" altLang="en-US" sz="3194" b="1" dirty="0" smtClean="0">
                        <a:solidFill>
                          <a:srgbClr val="ff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ctr"/>
                      <a:r>
                        <a:rPr lang="en-US" altLang="zh-CN" sz="3194" b="1" dirty="0" smtClean="0">
                          <a:solidFill>
                            <a:srgbClr val="ff0000"/>
                          </a:solidFill>
                          <a:latin typeface="Calibri" pitchFamily="18" charset="0"/>
                          <a:cs typeface="Calibri" pitchFamily="18" charset="0"/>
                        </a:rPr>
                        <a:t>_</a:t>
                      </a:r>
                      <a:endParaRPr lang="zh-CN" altLang="en-US" sz="3194" b="1" dirty="0" smtClean="0">
                        <a:solidFill>
                          <a:srgbClr val="ff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Coagulase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=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endParaRPr lang="zh-CN" altLang="en-US" sz="1697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92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endParaRPr lang="zh-CN" altLang="en-US" sz="1392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+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=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2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Streptococci</a:t>
                      </a:r>
                      <a:r>
                        <a:rPr lang="en-US" altLang="zh-CN" sz="1202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vs.</a:t>
                      </a:r>
                      <a:r>
                        <a:rPr lang="en-US" altLang="zh-CN" sz="1202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Staphylococci</a:t>
                      </a:r>
                      <a:endParaRPr lang="zh-CN" altLang="en-US" sz="1202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2349500" y="114300"/>
            <a:ext cx="42291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0"/>
              </a:lnSpc>
              <a:tabLst>
							</a:tabLst>
            </a:pP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463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aureus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376162" y="4550918"/>
            <a:ext cx="114300" cy="2103589"/>
          </a:xfrm>
          <a:custGeom>
            <a:avLst/>
            <a:gdLst>
              <a:gd name="connsiteX0" fmla="*/ 28575 w 114300"/>
              <a:gd name="connsiteY0" fmla="*/ 28575 h 2103589"/>
              <a:gd name="connsiteX1" fmla="*/ 28575 w 114300"/>
              <a:gd name="connsiteY1" fmla="*/ 2075014 h 21035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2103589">
                <a:moveTo>
                  <a:pt x="28575" y="28575"/>
                </a:moveTo>
                <a:lnTo>
                  <a:pt x="28575" y="2075014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33190" y="4550918"/>
            <a:ext cx="114300" cy="2103589"/>
          </a:xfrm>
          <a:custGeom>
            <a:avLst/>
            <a:gdLst>
              <a:gd name="connsiteX0" fmla="*/ 28575 w 114300"/>
              <a:gd name="connsiteY0" fmla="*/ 28575 h 2103589"/>
              <a:gd name="connsiteX1" fmla="*/ 28575 w 114300"/>
              <a:gd name="connsiteY1" fmla="*/ 2075014 h 21035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2103589">
                <a:moveTo>
                  <a:pt x="28575" y="28575"/>
                </a:moveTo>
                <a:lnTo>
                  <a:pt x="28575" y="2075014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34260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803144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579493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9521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568783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143000"/>
            <a:ext cx="1511300" cy="1358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959100"/>
            <a:ext cx="1587500" cy="157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5200" y="4749800"/>
            <a:ext cx="1435100" cy="1092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8000" y="4635500"/>
            <a:ext cx="1739900" cy="965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5740400"/>
            <a:ext cx="927100" cy="45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1000" y="4699000"/>
            <a:ext cx="1739900" cy="977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980694"/>
          <a:ext cx="8641017" cy="5616664"/>
        </p:xfrm>
        <a:graphic>
          <a:graphicData uri="http://schemas.openxmlformats.org/drawingml/2006/table">
            <a:tbl>
              <a:tblPr/>
              <a:tblGrid>
                <a:gridCol w="1683321"/>
                <a:gridCol w="2098929"/>
                <a:gridCol w="2442971"/>
                <a:gridCol w="2415794"/>
              </a:tblGrid>
              <a:tr h="1851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appearance: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cocci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clusters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63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plate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white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928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194" b="1" dirty="0" smtClean="0">
                          <a:solidFill>
                            <a:srgbClr val="ff0000"/>
                          </a:solidFill>
                          <a:latin typeface="Calibri" pitchFamily="18" charset="0"/>
                          <a:cs typeface="Calibri" pitchFamily="18" charset="0"/>
                        </a:rPr>
                        <a:t>+</a:t>
                      </a:r>
                      <a:endParaRPr lang="zh-CN" altLang="en-US" sz="3194" b="1" dirty="0" smtClean="0">
                        <a:solidFill>
                          <a:srgbClr val="ff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ctr"/>
                      <a:r>
                        <a:rPr lang="en-US" altLang="zh-CN" sz="3194" b="1" dirty="0" smtClean="0">
                          <a:solidFill>
                            <a:srgbClr val="ff0000"/>
                          </a:solidFill>
                          <a:latin typeface="Calibri" pitchFamily="18" charset="0"/>
                          <a:cs typeface="Calibri" pitchFamily="18" charset="0"/>
                        </a:rPr>
                        <a:t>_</a:t>
                      </a:r>
                      <a:endParaRPr lang="zh-CN" altLang="en-US" sz="3194" b="1" dirty="0" smtClean="0">
                        <a:solidFill>
                          <a:srgbClr val="ff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Coagulase</a:t>
                      </a:r>
                      <a:r>
                        <a:rPr lang="en-US" altLang="zh-CN" sz="16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6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endParaRPr lang="zh-CN" altLang="en-US" sz="1697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2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endParaRPr lang="zh-CN" altLang="en-US" sz="1202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+2H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=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Streptococci</a:t>
                      </a:r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vs.</a:t>
                      </a:r>
                      <a:endParaRPr lang="zh-CN" altLang="en-US" sz="110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Staphylococci</a:t>
                      </a:r>
                      <a:endParaRPr lang="zh-CN" altLang="en-US" sz="110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ffff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R</a:t>
                      </a:r>
                      <a:r>
                        <a:rPr lang="en-US" altLang="zh-CN" sz="1800" dirty="0" smtClean="0">
                          <a:solidFill>
                            <a:srgbClr val="ffff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</a:t>
                      </a:r>
                      <a:endParaRPr lang="zh-CN" altLang="en-US" sz="1800" dirty="0" smtClean="0">
                        <a:solidFill>
                          <a:srgbClr val="ffff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Staph.epidermidis</a:t>
                      </a:r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vs.</a:t>
                      </a:r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Staph.</a:t>
                      </a:r>
                      <a:endParaRPr lang="zh-CN" altLang="en-US" sz="110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saprophyticus</a:t>
                      </a:r>
                      <a:endParaRPr lang="zh-CN" altLang="en-US" sz="110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Novobiocin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Sensitive</a:t>
                      </a:r>
                      <a:endParaRPr lang="zh-CN" altLang="en-US" sz="161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1600200" y="114300"/>
            <a:ext cx="57277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0"/>
              </a:lnSpc>
              <a:tabLst>
							</a:tabLst>
            </a:pP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463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epidermidis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376162" y="4591304"/>
            <a:ext cx="114300" cy="2107819"/>
          </a:xfrm>
          <a:custGeom>
            <a:avLst/>
            <a:gdLst>
              <a:gd name="connsiteX0" fmla="*/ 28575 w 114300"/>
              <a:gd name="connsiteY0" fmla="*/ 28575 h 2107819"/>
              <a:gd name="connsiteX1" fmla="*/ 28575 w 114300"/>
              <a:gd name="connsiteY1" fmla="*/ 2079244 h 21078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2107819">
                <a:moveTo>
                  <a:pt x="28575" y="28575"/>
                </a:moveTo>
                <a:lnTo>
                  <a:pt x="28575" y="2079244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33190" y="4591304"/>
            <a:ext cx="114300" cy="2107819"/>
          </a:xfrm>
          <a:custGeom>
            <a:avLst/>
            <a:gdLst>
              <a:gd name="connsiteX0" fmla="*/ 28575 w 114300"/>
              <a:gd name="connsiteY0" fmla="*/ 28575 h 2107819"/>
              <a:gd name="connsiteX1" fmla="*/ 28575 w 114300"/>
              <a:gd name="connsiteY1" fmla="*/ 2079244 h 21078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2107819">
                <a:moveTo>
                  <a:pt x="28575" y="28575"/>
                </a:moveTo>
                <a:lnTo>
                  <a:pt x="28575" y="2079244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34260" y="707517"/>
            <a:ext cx="114300" cy="5991606"/>
          </a:xfrm>
          <a:custGeom>
            <a:avLst/>
            <a:gdLst>
              <a:gd name="connsiteX0" fmla="*/ 28575 w 114300"/>
              <a:gd name="connsiteY0" fmla="*/ 28575 h 5991606"/>
              <a:gd name="connsiteX1" fmla="*/ 28575 w 114300"/>
              <a:gd name="connsiteY1" fmla="*/ 5963031 h 59916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991606">
                <a:moveTo>
                  <a:pt x="28575" y="28575"/>
                </a:moveTo>
                <a:lnTo>
                  <a:pt x="28575" y="5963031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576957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61987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707517"/>
            <a:ext cx="114300" cy="5991606"/>
          </a:xfrm>
          <a:custGeom>
            <a:avLst/>
            <a:gdLst>
              <a:gd name="connsiteX0" fmla="*/ 28575 w 114300"/>
              <a:gd name="connsiteY0" fmla="*/ 28575 h 5991606"/>
              <a:gd name="connsiteX1" fmla="*/ 28575 w 114300"/>
              <a:gd name="connsiteY1" fmla="*/ 5963031 h 59916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991606">
                <a:moveTo>
                  <a:pt x="28575" y="28575"/>
                </a:moveTo>
                <a:lnTo>
                  <a:pt x="28575" y="5963031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707517"/>
            <a:ext cx="114300" cy="5991606"/>
          </a:xfrm>
          <a:custGeom>
            <a:avLst/>
            <a:gdLst>
              <a:gd name="connsiteX0" fmla="*/ 28575 w 114300"/>
              <a:gd name="connsiteY0" fmla="*/ 28575 h 5991606"/>
              <a:gd name="connsiteX1" fmla="*/ 28575 w 114300"/>
              <a:gd name="connsiteY1" fmla="*/ 5963031 h 59916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991606">
                <a:moveTo>
                  <a:pt x="28575" y="28575"/>
                </a:moveTo>
                <a:lnTo>
                  <a:pt x="28575" y="5963031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736092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613398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2781300"/>
            <a:ext cx="1727200" cy="1739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200" y="4749800"/>
            <a:ext cx="1435100" cy="1092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901700"/>
            <a:ext cx="1511300" cy="1358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2600" y="4711700"/>
            <a:ext cx="1727200" cy="965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0900" y="5740400"/>
            <a:ext cx="914400" cy="45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1000" y="4749800"/>
            <a:ext cx="1739900" cy="1257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764667"/>
          <a:ext cx="8641017" cy="5877306"/>
        </p:xfrm>
        <a:graphic>
          <a:graphicData uri="http://schemas.openxmlformats.org/drawingml/2006/table">
            <a:tbl>
              <a:tblPr/>
              <a:tblGrid>
                <a:gridCol w="1683321"/>
                <a:gridCol w="2098929"/>
                <a:gridCol w="2442971"/>
                <a:gridCol w="2415794"/>
              </a:tblGrid>
              <a:tr h="184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appearance: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cocci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clusters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9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plate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white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35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194" b="1" dirty="0" smtClean="0">
                          <a:solidFill>
                            <a:srgbClr val="ff0000"/>
                          </a:solidFill>
                          <a:latin typeface="Calibri" pitchFamily="18" charset="0"/>
                          <a:cs typeface="Calibri" pitchFamily="18" charset="0"/>
                        </a:rPr>
                        <a:t>+</a:t>
                      </a:r>
                      <a:endParaRPr lang="zh-CN" altLang="en-US" sz="3194" b="1" dirty="0" smtClean="0">
                        <a:solidFill>
                          <a:srgbClr val="ff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ctr"/>
                      <a:r>
                        <a:rPr lang="en-US" altLang="zh-CN" sz="3194" b="1" dirty="0" smtClean="0">
                          <a:solidFill>
                            <a:srgbClr val="ff0000"/>
                          </a:solidFill>
                          <a:latin typeface="Calibri" pitchFamily="18" charset="0"/>
                          <a:cs typeface="Calibri" pitchFamily="18" charset="0"/>
                        </a:rPr>
                        <a:t>_</a:t>
                      </a:r>
                      <a:endParaRPr lang="zh-CN" altLang="en-US" sz="3194" b="1" dirty="0" smtClean="0">
                        <a:solidFill>
                          <a:srgbClr val="ff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Coagulase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r>
                        <a:rPr lang="en-US" altLang="zh-CN" sz="169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=</a:t>
                      </a:r>
                      <a:endParaRPr lang="zh-CN" altLang="en-US" sz="1697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6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endParaRPr lang="zh-CN" altLang="en-US" sz="169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endParaRPr lang="zh-CN" altLang="en-US" sz="120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+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=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Streptococci</a:t>
                      </a:r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vs.</a:t>
                      </a:r>
                      <a:endParaRPr lang="zh-CN" altLang="en-US" sz="110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Staphylococci</a:t>
                      </a:r>
                      <a:endParaRPr lang="zh-CN" altLang="en-US" sz="110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ffff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R</a:t>
                      </a:r>
                      <a:r>
                        <a:rPr lang="en-US" altLang="zh-CN" sz="1800" dirty="0" smtClean="0">
                          <a:solidFill>
                            <a:srgbClr val="ffff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</a:t>
                      </a:r>
                      <a:endParaRPr lang="zh-CN" altLang="en-US" sz="1800" dirty="0" smtClean="0">
                        <a:solidFill>
                          <a:srgbClr val="ffff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Novobiocin</a:t>
                      </a:r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Resistant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1231900" y="-25400"/>
            <a:ext cx="64643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0"/>
              </a:lnSpc>
              <a:tabLst>
							</a:tabLst>
            </a:pP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463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saprophyticus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198870" y="4644644"/>
            <a:ext cx="114300" cy="2009864"/>
          </a:xfrm>
          <a:custGeom>
            <a:avLst/>
            <a:gdLst>
              <a:gd name="connsiteX0" fmla="*/ 28575 w 114300"/>
              <a:gd name="connsiteY0" fmla="*/ 28575 h 2009864"/>
              <a:gd name="connsiteX1" fmla="*/ 28575 w 114300"/>
              <a:gd name="connsiteY1" fmla="*/ 1981288 h 20098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2009864">
                <a:moveTo>
                  <a:pt x="28575" y="28575"/>
                </a:moveTo>
                <a:lnTo>
                  <a:pt x="28575" y="1981288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6574" y="4644644"/>
            <a:ext cx="114300" cy="2009864"/>
          </a:xfrm>
          <a:custGeom>
            <a:avLst/>
            <a:gdLst>
              <a:gd name="connsiteX0" fmla="*/ 28575 w 114300"/>
              <a:gd name="connsiteY0" fmla="*/ 28575 h 2009864"/>
              <a:gd name="connsiteX1" fmla="*/ 28575 w 114300"/>
              <a:gd name="connsiteY1" fmla="*/ 1981288 h 20098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2009864">
                <a:moveTo>
                  <a:pt x="28575" y="28575"/>
                </a:moveTo>
                <a:lnTo>
                  <a:pt x="28575" y="1981288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34260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715895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6732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9521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568783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600" y="1117600"/>
            <a:ext cx="2070100" cy="1358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2400" y="2946400"/>
            <a:ext cx="1600200" cy="1600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4400" y="4813300"/>
            <a:ext cx="1333500" cy="1270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1900" y="4787900"/>
            <a:ext cx="1727200" cy="965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9100" y="5892800"/>
            <a:ext cx="914400" cy="44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00" y="4838700"/>
            <a:ext cx="889000" cy="736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15200" y="5168900"/>
            <a:ext cx="1333500" cy="736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980694"/>
          <a:ext cx="8641017" cy="5616664"/>
        </p:xfrm>
        <a:graphic>
          <a:graphicData uri="http://schemas.openxmlformats.org/drawingml/2006/table">
            <a:tbl>
              <a:tblPr/>
              <a:tblGrid>
                <a:gridCol w="1683321"/>
                <a:gridCol w="1742313"/>
                <a:gridCol w="2622296"/>
                <a:gridCol w="2593086"/>
              </a:tblGrid>
              <a:tr h="17637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appearance: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cocci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chains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573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plate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Beta-haemolitic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55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6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CAMP</a:t>
                      </a:r>
                      <a:r>
                        <a:rPr lang="en-US" altLang="zh-CN" sz="1467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467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469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endParaRPr lang="zh-CN" altLang="en-US" sz="1469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2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endParaRPr lang="zh-CN" altLang="en-US" sz="1202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+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=</a:t>
                      </a:r>
                      <a:r>
                        <a:rPr lang="en-US" altLang="zh-CN" sz="12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endParaRPr lang="zh-CN" altLang="en-US" sz="12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Streptococci</a:t>
                      </a:r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vs.</a:t>
                      </a:r>
                      <a:r>
                        <a:rPr lang="en-US" altLang="zh-CN" sz="110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Staphylococci</a:t>
                      </a:r>
                      <a:endParaRPr lang="zh-CN" altLang="en-US" sz="110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Streptics</a:t>
                      </a:r>
                      <a:endParaRPr lang="zh-CN" altLang="en-US" sz="126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Mix</a:t>
                      </a:r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bacterial</a:t>
                      </a:r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colony</a:t>
                      </a:r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with</a:t>
                      </a:r>
                      <a:endParaRPr lang="zh-CN" altLang="en-US" sz="126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various</a:t>
                      </a:r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group-specific</a:t>
                      </a:r>
                      <a:endParaRPr lang="zh-CN" altLang="en-US" sz="126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antisera</a:t>
                      </a:r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on</a:t>
                      </a:r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</a:t>
                      </a:r>
                      <a:r>
                        <a:rPr lang="en-US" altLang="zh-CN" sz="126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slide</a:t>
                      </a:r>
                      <a:endParaRPr lang="zh-CN" altLang="en-US" sz="126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723900" y="114300"/>
            <a:ext cx="54991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0"/>
              </a:lnSpc>
              <a:tabLst>
							</a:tabLst>
            </a:pP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Strept.</a:t>
            </a:r>
            <a:r>
              <a:rPr lang="en-US" altLang="zh-CN" sz="463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agalactiae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26200" y="330200"/>
            <a:ext cx="17780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9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(group</a:t>
            </a:r>
            <a:r>
              <a:rPr lang="en-US" altLang="zh-CN" sz="295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B)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34260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2715895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46732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0939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952119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2364" y="6568783"/>
            <a:ext cx="8755317" cy="114300"/>
          </a:xfrm>
          <a:custGeom>
            <a:avLst/>
            <a:gdLst>
              <a:gd name="connsiteX0" fmla="*/ 28575 w 8755317"/>
              <a:gd name="connsiteY0" fmla="*/ 28575 h 114300"/>
              <a:gd name="connsiteX1" fmla="*/ 8726742 w 8755317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55317" h="114300">
                <a:moveTo>
                  <a:pt x="28575" y="28575"/>
                </a:moveTo>
                <a:lnTo>
                  <a:pt x="8726742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600" y="1066800"/>
            <a:ext cx="20701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2400" y="3060700"/>
            <a:ext cx="1600200" cy="137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0" y="4787900"/>
            <a:ext cx="1333500" cy="1168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7100" y="4800600"/>
            <a:ext cx="12446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80100" y="4787900"/>
            <a:ext cx="1727200" cy="965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5700" y="5816600"/>
            <a:ext cx="1079500" cy="45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79514" y="980694"/>
          <a:ext cx="8641017" cy="5616664"/>
        </p:xfrm>
        <a:graphic>
          <a:graphicData uri="http://schemas.openxmlformats.org/drawingml/2006/table">
            <a:tbl>
              <a:tblPr/>
              <a:tblGrid>
                <a:gridCol w="1683321"/>
                <a:gridCol w="3117342"/>
                <a:gridCol w="3840353"/>
              </a:tblGrid>
              <a:tr h="17637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appearance: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cocci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chains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573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plate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showing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growth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of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Beta-haemolitic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colonies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55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+</a:t>
                      </a:r>
                      <a:r>
                        <a:rPr lang="en-US" altLang="zh-CN" sz="2400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-</a:t>
                      </a:r>
                      <a:endParaRPr lang="zh-CN" altLang="en-US" sz="2400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2402" b="1" dirty="0" smtClean="0">
                          <a:solidFill>
                            <a:srgbClr val="ffff00"/>
                          </a:solidFill>
                          <a:latin typeface="Calibri" pitchFamily="18" charset="0"/>
                          <a:cs typeface="Calibri" pitchFamily="18" charset="0"/>
                        </a:rPr>
                        <a:t>+</a:t>
                      </a:r>
                      <a:r>
                        <a:rPr lang="en-US" altLang="zh-CN" sz="2402" b="1" dirty="0" smtClean="0">
                          <a:solidFill>
                            <a:srgbClr val="ffff00"/>
                          </a:solidFill>
                          <a:latin typeface="Calibri" pitchFamily="18" charset="0"/>
                          <a:cs typeface="Calibri" pitchFamily="18" charset="0"/>
                        </a:rPr>
                        <a:t>-</a:t>
                      </a:r>
                      <a:endParaRPr lang="zh-CN" altLang="en-US" sz="2402" b="1" dirty="0" smtClean="0">
                        <a:solidFill>
                          <a:srgbClr val="ffff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Both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Group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D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streptococci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and</a:t>
                      </a:r>
                      <a:endParaRPr lang="zh-CN" altLang="en-US" sz="1056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enterococci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produce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(left)</a:t>
                      </a:r>
                      <a:endParaRPr lang="zh-CN" altLang="en-US" sz="1056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bile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Esculin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hydrolysis</a:t>
                      </a:r>
                      <a:r>
                        <a:rPr lang="en-US" altLang="zh-CN" sz="1056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test.</a:t>
                      </a:r>
                      <a:endParaRPr lang="zh-CN" altLang="en-US" sz="1056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94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endParaRPr lang="zh-CN" altLang="en-US" sz="1394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+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2H</a:t>
                      </a:r>
                      <a:r>
                        <a:rPr lang="en-US" altLang="zh-CN" sz="110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2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Catalase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=</a:t>
                      </a:r>
                      <a:r>
                        <a:rPr lang="en-US" altLang="zh-CN" sz="139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Negative</a:t>
                      </a:r>
                      <a:endParaRPr lang="zh-CN" altLang="en-US" sz="139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20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Streptococci</a:t>
                      </a:r>
                      <a:r>
                        <a:rPr lang="en-US" altLang="zh-CN" sz="120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vs.</a:t>
                      </a:r>
                      <a:r>
                        <a:rPr lang="en-US" altLang="zh-CN" sz="120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Staphylococci</a:t>
                      </a:r>
                      <a:endParaRPr lang="zh-CN" altLang="en-US" sz="120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2616200" y="114300"/>
            <a:ext cx="36830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0"/>
              </a:lnSpc>
              <a:tabLst>
							</a:tabLst>
            </a:pP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Enterococci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3900" y="3124200"/>
            <a:ext cx="2717800" cy="172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0" y="1079500"/>
            <a:ext cx="26543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700"/>
              </a:lnSpc>
              <a:tabLst>
							</a:tabLst>
            </a:pP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FUNGI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79854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8046" y="2715895"/>
            <a:ext cx="8709634" cy="114300"/>
          </a:xfrm>
          <a:custGeom>
            <a:avLst/>
            <a:gdLst>
              <a:gd name="connsiteX0" fmla="*/ 28575 w 8709634"/>
              <a:gd name="connsiteY0" fmla="*/ 28575 h 114300"/>
              <a:gd name="connsiteX1" fmla="*/ 8681060 w 8709634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09634" h="114300">
                <a:moveTo>
                  <a:pt x="28575" y="28575"/>
                </a:moveTo>
                <a:lnTo>
                  <a:pt x="8681060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8046" y="4673219"/>
            <a:ext cx="8709634" cy="114300"/>
          </a:xfrm>
          <a:custGeom>
            <a:avLst/>
            <a:gdLst>
              <a:gd name="connsiteX0" fmla="*/ 28575 w 8709634"/>
              <a:gd name="connsiteY0" fmla="*/ 28575 h 114300"/>
              <a:gd name="connsiteX1" fmla="*/ 8681060 w 8709634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09634" h="114300">
                <a:moveTo>
                  <a:pt x="28575" y="28575"/>
                </a:moveTo>
                <a:lnTo>
                  <a:pt x="8681060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91956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6621" y="923544"/>
            <a:ext cx="114300" cy="5730964"/>
          </a:xfrm>
          <a:custGeom>
            <a:avLst/>
            <a:gdLst>
              <a:gd name="connsiteX0" fmla="*/ 28575 w 114300"/>
              <a:gd name="connsiteY0" fmla="*/ 28575 h 5730964"/>
              <a:gd name="connsiteX1" fmla="*/ 28575 w 114300"/>
              <a:gd name="connsiteY1" fmla="*/ 5702389 h 57309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00" h="5730964">
                <a:moveTo>
                  <a:pt x="28575" y="28575"/>
                </a:moveTo>
                <a:lnTo>
                  <a:pt x="28575" y="5702389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8046" y="952119"/>
            <a:ext cx="8709634" cy="114300"/>
          </a:xfrm>
          <a:custGeom>
            <a:avLst/>
            <a:gdLst>
              <a:gd name="connsiteX0" fmla="*/ 28575 w 8709634"/>
              <a:gd name="connsiteY0" fmla="*/ 28575 h 114300"/>
              <a:gd name="connsiteX1" fmla="*/ 8681060 w 8709634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09634" h="114300">
                <a:moveTo>
                  <a:pt x="28575" y="28575"/>
                </a:moveTo>
                <a:lnTo>
                  <a:pt x="8681060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8046" y="6568783"/>
            <a:ext cx="8709634" cy="114300"/>
          </a:xfrm>
          <a:custGeom>
            <a:avLst/>
            <a:gdLst>
              <a:gd name="connsiteX0" fmla="*/ 28575 w 8709634"/>
              <a:gd name="connsiteY0" fmla="*/ 28575 h 114300"/>
              <a:gd name="connsiteX1" fmla="*/ 8681060 w 8709634"/>
              <a:gd name="connsiteY1" fmla="*/ 28575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09634" h="114300">
                <a:moveTo>
                  <a:pt x="28575" y="28575"/>
                </a:moveTo>
                <a:lnTo>
                  <a:pt x="8681060" y="28575"/>
                </a:lnTo>
              </a:path>
            </a:pathLst>
          </a:custGeom>
          <a:ln w="508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1054100"/>
            <a:ext cx="1778000" cy="139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3700" y="2794000"/>
            <a:ext cx="1231900" cy="1270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0" y="4813300"/>
            <a:ext cx="1752600" cy="1168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5400" y="5029200"/>
            <a:ext cx="1104900" cy="863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1900" y="2819400"/>
            <a:ext cx="11938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5600" y="4813300"/>
            <a:ext cx="1460500" cy="1168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26300" y="4953000"/>
            <a:ext cx="1358900" cy="1016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225196" y="980694"/>
          <a:ext cx="8595335" cy="5616664"/>
        </p:xfrm>
        <a:graphic>
          <a:graphicData uri="http://schemas.openxmlformats.org/drawingml/2006/table">
            <a:tbl>
              <a:tblPr/>
              <a:tblGrid>
                <a:gridCol w="1683232"/>
                <a:gridCol w="3132074"/>
                <a:gridCol w="3780028"/>
              </a:tblGrid>
              <a:tr h="17637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Morphology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7f7f7f"/>
                      </a:solidFill>
                      <a:prstDash val="soli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mpd="sng">
                      <a:solidFill>
                        <a:srgbClr val="7f7f7f"/>
                      </a:solidFill>
                      <a:prstDash val="soli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Microscopic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appearance: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Gram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cocci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chains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mpd="sng">
                      <a:solidFill>
                        <a:srgbClr val="7f7f7f"/>
                      </a:solidFill>
                      <a:prstDash val="soli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573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10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Culture</a:t>
                      </a:r>
                      <a:endParaRPr lang="zh-CN" altLang="en-US" sz="1610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99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Candida</a:t>
                      </a:r>
                      <a:r>
                        <a:rPr lang="en-US" altLang="zh-CN" sz="1899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albicans</a:t>
                      </a:r>
                      <a:endParaRPr lang="zh-CN" altLang="en-US" sz="1899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on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blood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agar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Candida</a:t>
                      </a:r>
                      <a:r>
                        <a:rPr lang="en-US" altLang="zh-CN" sz="169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albicans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on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(SDA)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Sabouraud's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Dextrose</a:t>
                      </a:r>
                      <a:r>
                        <a:rPr lang="en-US" altLang="zh-CN" sz="1608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Media</a:t>
                      </a:r>
                      <a:endParaRPr lang="zh-CN" altLang="en-US" sz="1608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55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8" dirty="0" smtClean="0">
                          <a:solidFill>
                            <a:srgbClr val="c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Identification</a:t>
                      </a:r>
                      <a:endParaRPr lang="zh-CN" altLang="en-US" sz="1608" dirty="0" smtClean="0">
                        <a:solidFill>
                          <a:srgbClr val="c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mpd="sng">
                      <a:solidFill>
                        <a:srgbClr val="7f7f7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Chlamydospore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Positive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Germ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tube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test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ctr"/>
                      <a:r>
                        <a:rPr lang="en-US" altLang="zh-CN" sz="1802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Psitive</a:t>
                      </a:r>
                      <a:endParaRPr lang="zh-CN" altLang="en-US" sz="1802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1841500" y="114300"/>
            <a:ext cx="52451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0"/>
              </a:lnSpc>
              <a:tabLst>
							</a:tabLst>
            </a:pP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Candida</a:t>
            </a:r>
            <a:r>
              <a:rPr lang="en-US" altLang="zh-CN" sz="463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63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albicans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1600" y="419100"/>
            <a:ext cx="85217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							</a:tabLst>
            </a:pP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PARASITES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CAUSING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UTI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2374900"/>
            <a:ext cx="79629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500"/>
              </a:lnSpc>
              <a:tabLst>
							</a:tabLst>
            </a:pPr>
            <a:r>
              <a:rPr lang="en-US" altLang="zh-CN" sz="40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22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Schistosoma</a:t>
            </a:r>
            <a:r>
              <a:rPr lang="en-US" altLang="zh-CN" sz="422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2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haematobium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320800" y="444500"/>
            <a:ext cx="65024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700"/>
              </a:lnSpc>
              <a:tabLst>
							</a:tabLst>
            </a:pP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TYPE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SPECIMENS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27100" y="2057400"/>
            <a:ext cx="5397500" cy="1308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19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Midstream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(MSU)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1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Adhesive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27100" y="3619500"/>
            <a:ext cx="5245100" cy="1308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Suprapubic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Aspiration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1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Catheter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sample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27100" y="419100"/>
            <a:ext cx="68834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							</a:tabLst>
            </a:pP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FUNGI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CAUSING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UTI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79600" y="2374900"/>
            <a:ext cx="52197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500"/>
              </a:lnSpc>
              <a:tabLst>
							</a:tabLst>
            </a:pPr>
            <a:r>
              <a:rPr lang="en-US" altLang="zh-CN" sz="40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22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Candida</a:t>
            </a:r>
            <a:r>
              <a:rPr lang="en-US" altLang="zh-CN" sz="422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2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albicans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" y="1689100"/>
            <a:ext cx="2451100" cy="3441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7800" y="1651000"/>
            <a:ext cx="4572000" cy="345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71500" y="419100"/>
            <a:ext cx="80645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900"/>
              </a:lnSpc>
              <a:tabLst>
							</a:tabLst>
            </a:pPr>
            <a:r>
              <a:rPr lang="en-US" altLang="zh-CN" sz="453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Schistosoma</a:t>
            </a:r>
            <a:r>
              <a:rPr lang="en-US" altLang="zh-CN" sz="45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3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haematobium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65200" y="5422900"/>
            <a:ext cx="70612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2692400" algn="l"/>
              </a:tabLst>
            </a:pP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(urine;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eggs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115-170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x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45-65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micrometers)</a:t>
            </a:r>
          </a:p>
          <a:p>
            <a:pPr>
              <a:lnSpc>
                <a:spcPts val="2800"/>
              </a:lnSpc>
              <a:tabLst>
                <a:tab pos="2692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(primates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759075" y="3920325"/>
            <a:ext cx="3841877" cy="2185670"/>
          </a:xfrm>
          <a:custGeom>
            <a:avLst/>
            <a:gdLst>
              <a:gd name="connsiteX0" fmla="*/ 6350 w 3841877"/>
              <a:gd name="connsiteY0" fmla="*/ 2179319 h 2185670"/>
              <a:gd name="connsiteX1" fmla="*/ 3835527 w 3841877"/>
              <a:gd name="connsiteY1" fmla="*/ 2179319 h 2185670"/>
              <a:gd name="connsiteX2" fmla="*/ 3835527 w 3841877"/>
              <a:gd name="connsiteY2" fmla="*/ 6350 h 2185670"/>
              <a:gd name="connsiteX3" fmla="*/ 6350 w 3841877"/>
              <a:gd name="connsiteY3" fmla="*/ 6350 h 2185670"/>
              <a:gd name="connsiteX4" fmla="*/ 6350 w 3841877"/>
              <a:gd name="connsiteY4" fmla="*/ 2179319 h 21856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841877" h="2185670">
                <a:moveTo>
                  <a:pt x="6350" y="2179319"/>
                </a:moveTo>
                <a:lnTo>
                  <a:pt x="3835527" y="2179319"/>
                </a:lnTo>
                <a:lnTo>
                  <a:pt x="3835527" y="6350"/>
                </a:lnTo>
                <a:lnTo>
                  <a:pt x="6350" y="6350"/>
                </a:lnTo>
                <a:lnTo>
                  <a:pt x="6350" y="217931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7800" y="3873500"/>
            <a:ext cx="3975100" cy="2324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625600" y="889000"/>
            <a:ext cx="59563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0"/>
              </a:lnSpc>
              <a:tabLst>
							</a:tabLst>
            </a:pP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3.</a:t>
            </a:r>
            <a:r>
              <a:rPr lang="en-US" altLang="zh-CN" sz="5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Antimicrobial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3400" y="1714500"/>
            <a:ext cx="81407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0"/>
              </a:lnSpc>
              <a:tabLst>
							</a:tabLst>
            </a:pP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  <a:r>
              <a:rPr lang="en-US" altLang="zh-CN" sz="5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Testing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68700" y="2527300"/>
            <a:ext cx="20447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0"/>
              </a:lnSpc>
              <a:tabLst>
							</a:tabLst>
            </a:pP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(AST)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36700" y="558800"/>
            <a:ext cx="59436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0"/>
              </a:lnSpc>
              <a:tabLst>
							</a:tabLst>
            </a:pP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Methods</a:t>
            </a:r>
            <a:r>
              <a:rPr lang="en-US" altLang="zh-CN" sz="5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5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01800" y="2641600"/>
            <a:ext cx="5638800" cy="170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Disk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diffusion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6100"/>
              </a:lnSpc>
              <a:tabLst>
							</a:tabLst>
            </a:pPr>
            <a:r>
              <a:rPr lang="en-US" altLang="zh-CN" sz="40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1041400"/>
            <a:ext cx="2298700" cy="2095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" y="3784600"/>
            <a:ext cx="1168400" cy="927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0" y="4711700"/>
            <a:ext cx="1257300" cy="1257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8600" y="1041400"/>
            <a:ext cx="2349500" cy="2095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9700" y="1041400"/>
            <a:ext cx="3619500" cy="2235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08300" y="3848100"/>
            <a:ext cx="1752600" cy="1231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82900" y="5143500"/>
            <a:ext cx="1765300" cy="133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75200" y="4178300"/>
            <a:ext cx="4064000" cy="182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81000" y="914400"/>
          <a:ext cx="8439531" cy="5610949"/>
        </p:xfrm>
        <a:graphic>
          <a:graphicData uri="http://schemas.openxmlformats.org/drawingml/2006/table">
            <a:tbl>
              <a:tblPr/>
              <a:tblGrid>
                <a:gridCol w="2318766"/>
                <a:gridCol w="2448305"/>
                <a:gridCol w="3672459"/>
              </a:tblGrid>
              <a:tr h="280543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Select</a:t>
                      </a:r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well-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Comic Sans MS" pitchFamily="18" charset="0"/>
                        <a:cs typeface="Comic Sans MS" pitchFamily="18" charset="0"/>
                      </a:endParaRPr>
                    </a:p>
                    <a:p>
                      <a:pPr algn="l"/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isolated</a:t>
                      </a:r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colonies</a:t>
                      </a:r>
                      <a:endParaRPr lang="zh-CN" altLang="en-US" sz="1802" b="1" dirty="0" smtClean="0">
                        <a:solidFill>
                          <a:srgbClr val="000000"/>
                        </a:solidFill>
                        <a:latin typeface="Comic Sans MS" pitchFamily="18" charset="0"/>
                        <a:cs typeface="Comic Sans MS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000000"/>
                      </a:solidFill>
                      <a:prstDash val="soli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000000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Inoculum</a:t>
                      </a:r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suspension</a:t>
                      </a:r>
                      <a:endParaRPr lang="zh-CN" altLang="en-US" sz="1802" b="1" dirty="0" smtClean="0">
                        <a:solidFill>
                          <a:srgbClr val="000000"/>
                        </a:solidFill>
                        <a:latin typeface="Comic Sans MS" pitchFamily="18" charset="0"/>
                        <a:cs typeface="Comic Sans MS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Spread</a:t>
                      </a:r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the</a:t>
                      </a:r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inoculum</a:t>
                      </a:r>
                      <a:endParaRPr lang="zh-CN" altLang="en-US" sz="1802" b="1" dirty="0" smtClean="0">
                        <a:solidFill>
                          <a:srgbClr val="000000"/>
                        </a:solidFill>
                        <a:latin typeface="Comic Sans MS" pitchFamily="18" charset="0"/>
                        <a:cs typeface="Comic Sans MS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000000"/>
                      </a:solidFill>
                      <a:prstDash val="soli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0551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Apply</a:t>
                      </a:r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antibiotics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Comic Sans MS" pitchFamily="18" charset="0"/>
                        <a:cs typeface="Comic Sans MS" pitchFamily="18" charset="0"/>
                      </a:endParaRPr>
                    </a:p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disks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Comic Sans MS" pitchFamily="18" charset="0"/>
                        <a:cs typeface="Comic Sans MS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Read</a:t>
                      </a:r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the</a:t>
                      </a:r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Comic Sans MS" pitchFamily="18" charset="0"/>
                          <a:cs typeface="Comic Sans MS" pitchFamily="18" charset="0"/>
                        </a:rPr>
                        <a:t>result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Comic Sans MS" pitchFamily="18" charset="0"/>
                        <a:cs typeface="Comic Sans MS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622300" y="152400"/>
            <a:ext cx="80391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The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Antibiotic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Sensitivity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Testing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Method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1981200"/>
            <a:ext cx="4876800" cy="369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28700" y="952500"/>
            <a:ext cx="70993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600"/>
              </a:lnSpc>
              <a:tabLst>
							</a:tabLst>
            </a:pPr>
            <a:r>
              <a:rPr lang="en-US" altLang="zh-CN" sz="4298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Disk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Diffusion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Method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0" y="1587500"/>
            <a:ext cx="4419600" cy="4419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200400" y="444500"/>
            <a:ext cx="27178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600"/>
              </a:lnSpc>
              <a:tabLst>
							</a:tabLst>
            </a:pPr>
            <a:r>
              <a:rPr lang="en-US" altLang="zh-CN" sz="4298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600200"/>
            <a:ext cx="10922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0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208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E-TEST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993900"/>
            <a:ext cx="37973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0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208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s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well-established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method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for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2374900"/>
            <a:ext cx="33528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antimicrobial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resistance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testing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in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microbiology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laboratories.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060700"/>
            <a:ext cx="30099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0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Consists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of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predefined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3441700"/>
            <a:ext cx="2260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gradient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of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antibiotic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3771900"/>
            <a:ext cx="34671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concentrations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on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plastic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strip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4140200"/>
            <a:ext cx="28194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1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Used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to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determine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4521200"/>
            <a:ext cx="2286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Minimum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Inhibitory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4851400"/>
            <a:ext cx="2641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Concentration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(MIC)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5207000"/>
            <a:ext cx="1358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Antibiotics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5575300"/>
            <a:ext cx="1993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Antifungal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agents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5943600"/>
            <a:ext cx="27813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Antimycobacterial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000000"/>
                </a:solidFill>
                <a:latin typeface="Baskerville Old Face" pitchFamily="18" charset="0"/>
                <a:cs typeface="Baskerville Old Face" pitchFamily="18" charset="0"/>
              </a:rPr>
              <a:t>agents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292100"/>
            <a:ext cx="7239000" cy="181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                <a:tab pos="787400" algn="l"/>
                <a:tab pos="1955800" algn="l"/>
              </a:tabLst>
            </a:pPr>
            <a:r>
              <a:rPr lang="en-US" altLang="zh-CN" dirty="0" smtClean="0"/>
              <a:t>		</a:t>
            </a:r>
            <a:r>
              <a:rPr lang="en-US" altLang="zh-CN" sz="319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Enterobacteriacae</a:t>
            </a:r>
          </a:p>
          <a:p>
            <a:pPr>
              <a:lnSpc>
                <a:spcPts val="3800"/>
              </a:lnSpc>
              <a:tabLst>
                <a:tab pos="787400" algn="l"/>
                <a:tab pos="1955800" algn="l"/>
              </a:tabLst>
            </a:pPr>
            <a:r>
              <a:rPr lang="en-US" altLang="zh-CN" dirty="0" smtClean="0"/>
              <a:t>	</a:t>
            </a:r>
            <a:r>
              <a:rPr lang="en-US" altLang="zh-CN" sz="31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Antibiotic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200"/>
              </a:lnSpc>
              <a:tabLst>
                <a:tab pos="787400" algn="l"/>
                <a:tab pos="1955800" algn="l"/>
              </a:tabLst>
            </a:pPr>
            <a:r>
              <a:rPr lang="en-US" altLang="zh-CN" sz="2808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First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line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UTI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treatment: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2235200"/>
            <a:ext cx="165100" cy="252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82700" y="2184400"/>
            <a:ext cx="2209800" cy="2590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Ampicillin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TMP/SMX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Ciprofloxacin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Gentamicin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Amikacin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Nitrofunatoin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50900" y="1168400"/>
            <a:ext cx="20320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Nitrofurantoin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coli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&lt;5%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1993900"/>
            <a:ext cx="36703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Other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uropathogens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15-20%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Not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active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against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08100" y="2806700"/>
            <a:ext cx="13208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Proteus,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08100" y="3238500"/>
            <a:ext cx="26670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some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Enterobacter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Klebsiella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4038600"/>
            <a:ext cx="27051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TMP-SMX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(Bactrim)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4470400"/>
            <a:ext cx="36703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10-22%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varies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geographically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0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Fluoroquinolones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(Cipro)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5295900"/>
            <a:ext cx="50800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therapy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for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acute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uncomplicated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cystitis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2" dirty="0" smtClean="0">
                <a:solidFill>
                  <a:srgbClr val="c000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Ampicillin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6096000"/>
            <a:ext cx="30988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30%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E.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coli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resistant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292100"/>
            <a:ext cx="6515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Bacterial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Resistance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UTI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Antibiotics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51523" y="2647696"/>
            <a:ext cx="1523999" cy="370839"/>
          </a:xfrm>
          <a:custGeom>
            <a:avLst/>
            <a:gdLst>
              <a:gd name="connsiteX0" fmla="*/ 0 w 1523999"/>
              <a:gd name="connsiteY0" fmla="*/ 370839 h 370839"/>
              <a:gd name="connsiteX1" fmla="*/ 1523999 w 1523999"/>
              <a:gd name="connsiteY1" fmla="*/ 370839 h 370839"/>
              <a:gd name="connsiteX2" fmla="*/ 1523999 w 1523999"/>
              <a:gd name="connsiteY2" fmla="*/ 0 h 370839"/>
              <a:gd name="connsiteX3" fmla="*/ 0 w 1523999"/>
              <a:gd name="connsiteY3" fmla="*/ 0 h 370839"/>
              <a:gd name="connsiteX4" fmla="*/ 0 w 1523999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39">
                <a:moveTo>
                  <a:pt x="0" y="370839"/>
                </a:moveTo>
                <a:lnTo>
                  <a:pt x="1523999" y="370839"/>
                </a:lnTo>
                <a:lnTo>
                  <a:pt x="1523999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75460" y="2647696"/>
            <a:ext cx="1523999" cy="370839"/>
          </a:xfrm>
          <a:custGeom>
            <a:avLst/>
            <a:gdLst>
              <a:gd name="connsiteX0" fmla="*/ 0 w 1523999"/>
              <a:gd name="connsiteY0" fmla="*/ 370839 h 370839"/>
              <a:gd name="connsiteX1" fmla="*/ 1523999 w 1523999"/>
              <a:gd name="connsiteY1" fmla="*/ 370839 h 370839"/>
              <a:gd name="connsiteX2" fmla="*/ 1523999 w 1523999"/>
              <a:gd name="connsiteY2" fmla="*/ 0 h 370839"/>
              <a:gd name="connsiteX3" fmla="*/ 0 w 1523999"/>
              <a:gd name="connsiteY3" fmla="*/ 0 h 370839"/>
              <a:gd name="connsiteX4" fmla="*/ 0 w 1523999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39">
                <a:moveTo>
                  <a:pt x="0" y="370839"/>
                </a:moveTo>
                <a:lnTo>
                  <a:pt x="1523999" y="370839"/>
                </a:lnTo>
                <a:lnTo>
                  <a:pt x="1523999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99459" y="2647696"/>
            <a:ext cx="1524000" cy="370839"/>
          </a:xfrm>
          <a:custGeom>
            <a:avLst/>
            <a:gdLst>
              <a:gd name="connsiteX0" fmla="*/ 0 w 1524000"/>
              <a:gd name="connsiteY0" fmla="*/ 370839 h 370839"/>
              <a:gd name="connsiteX1" fmla="*/ 1524000 w 1524000"/>
              <a:gd name="connsiteY1" fmla="*/ 370839 h 370839"/>
              <a:gd name="connsiteX2" fmla="*/ 1524000 w 1524000"/>
              <a:gd name="connsiteY2" fmla="*/ 0 h 370839"/>
              <a:gd name="connsiteX3" fmla="*/ 0 w 1524000"/>
              <a:gd name="connsiteY3" fmla="*/ 0 h 370839"/>
              <a:gd name="connsiteX4" fmla="*/ 0 w 1524000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39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1523" y="3389376"/>
            <a:ext cx="1523999" cy="370840"/>
          </a:xfrm>
          <a:custGeom>
            <a:avLst/>
            <a:gdLst>
              <a:gd name="connsiteX0" fmla="*/ 0 w 1523999"/>
              <a:gd name="connsiteY0" fmla="*/ 370839 h 370840"/>
              <a:gd name="connsiteX1" fmla="*/ 1523999 w 1523999"/>
              <a:gd name="connsiteY1" fmla="*/ 370839 h 370840"/>
              <a:gd name="connsiteX2" fmla="*/ 1523999 w 1523999"/>
              <a:gd name="connsiteY2" fmla="*/ 0 h 370840"/>
              <a:gd name="connsiteX3" fmla="*/ 0 w 1523999"/>
              <a:gd name="connsiteY3" fmla="*/ 0 h 370840"/>
              <a:gd name="connsiteX4" fmla="*/ 0 w 1523999"/>
              <a:gd name="connsiteY4" fmla="*/ 370839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40">
                <a:moveTo>
                  <a:pt x="0" y="370839"/>
                </a:moveTo>
                <a:lnTo>
                  <a:pt x="1523999" y="370839"/>
                </a:lnTo>
                <a:lnTo>
                  <a:pt x="1523999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75460" y="3389376"/>
            <a:ext cx="1523999" cy="370840"/>
          </a:xfrm>
          <a:custGeom>
            <a:avLst/>
            <a:gdLst>
              <a:gd name="connsiteX0" fmla="*/ 0 w 1523999"/>
              <a:gd name="connsiteY0" fmla="*/ 370839 h 370840"/>
              <a:gd name="connsiteX1" fmla="*/ 1523999 w 1523999"/>
              <a:gd name="connsiteY1" fmla="*/ 370839 h 370840"/>
              <a:gd name="connsiteX2" fmla="*/ 1523999 w 1523999"/>
              <a:gd name="connsiteY2" fmla="*/ 0 h 370840"/>
              <a:gd name="connsiteX3" fmla="*/ 0 w 1523999"/>
              <a:gd name="connsiteY3" fmla="*/ 0 h 370840"/>
              <a:gd name="connsiteX4" fmla="*/ 0 w 1523999"/>
              <a:gd name="connsiteY4" fmla="*/ 370839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40">
                <a:moveTo>
                  <a:pt x="0" y="370839"/>
                </a:moveTo>
                <a:lnTo>
                  <a:pt x="1523999" y="370839"/>
                </a:lnTo>
                <a:lnTo>
                  <a:pt x="1523999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99459" y="3389376"/>
            <a:ext cx="1524000" cy="370840"/>
          </a:xfrm>
          <a:custGeom>
            <a:avLst/>
            <a:gdLst>
              <a:gd name="connsiteX0" fmla="*/ 0 w 1524000"/>
              <a:gd name="connsiteY0" fmla="*/ 370839 h 370840"/>
              <a:gd name="connsiteX1" fmla="*/ 1524000 w 1524000"/>
              <a:gd name="connsiteY1" fmla="*/ 370839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39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1523" y="4131056"/>
            <a:ext cx="1523999" cy="370840"/>
          </a:xfrm>
          <a:custGeom>
            <a:avLst/>
            <a:gdLst>
              <a:gd name="connsiteX0" fmla="*/ 0 w 1523999"/>
              <a:gd name="connsiteY0" fmla="*/ 370840 h 370840"/>
              <a:gd name="connsiteX1" fmla="*/ 1523999 w 1523999"/>
              <a:gd name="connsiteY1" fmla="*/ 370840 h 370840"/>
              <a:gd name="connsiteX2" fmla="*/ 1523999 w 1523999"/>
              <a:gd name="connsiteY2" fmla="*/ 0 h 370840"/>
              <a:gd name="connsiteX3" fmla="*/ 0 w 1523999"/>
              <a:gd name="connsiteY3" fmla="*/ 0 h 370840"/>
              <a:gd name="connsiteX4" fmla="*/ 0 w 1523999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40">
                <a:moveTo>
                  <a:pt x="0" y="370840"/>
                </a:moveTo>
                <a:lnTo>
                  <a:pt x="1523999" y="370840"/>
                </a:lnTo>
                <a:lnTo>
                  <a:pt x="1523999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75460" y="4131056"/>
            <a:ext cx="1523999" cy="370840"/>
          </a:xfrm>
          <a:custGeom>
            <a:avLst/>
            <a:gdLst>
              <a:gd name="connsiteX0" fmla="*/ 0 w 1523999"/>
              <a:gd name="connsiteY0" fmla="*/ 370840 h 370840"/>
              <a:gd name="connsiteX1" fmla="*/ 1523999 w 1523999"/>
              <a:gd name="connsiteY1" fmla="*/ 370840 h 370840"/>
              <a:gd name="connsiteX2" fmla="*/ 1523999 w 1523999"/>
              <a:gd name="connsiteY2" fmla="*/ 0 h 370840"/>
              <a:gd name="connsiteX3" fmla="*/ 0 w 1523999"/>
              <a:gd name="connsiteY3" fmla="*/ 0 h 370840"/>
              <a:gd name="connsiteX4" fmla="*/ 0 w 1523999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40">
                <a:moveTo>
                  <a:pt x="0" y="370840"/>
                </a:moveTo>
                <a:lnTo>
                  <a:pt x="1523999" y="370840"/>
                </a:lnTo>
                <a:lnTo>
                  <a:pt x="1523999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99459" y="4131056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1523" y="4872736"/>
            <a:ext cx="1523999" cy="370840"/>
          </a:xfrm>
          <a:custGeom>
            <a:avLst/>
            <a:gdLst>
              <a:gd name="connsiteX0" fmla="*/ 0 w 1523999"/>
              <a:gd name="connsiteY0" fmla="*/ 370840 h 370840"/>
              <a:gd name="connsiteX1" fmla="*/ 1523999 w 1523999"/>
              <a:gd name="connsiteY1" fmla="*/ 370840 h 370840"/>
              <a:gd name="connsiteX2" fmla="*/ 1523999 w 1523999"/>
              <a:gd name="connsiteY2" fmla="*/ 0 h 370840"/>
              <a:gd name="connsiteX3" fmla="*/ 0 w 1523999"/>
              <a:gd name="connsiteY3" fmla="*/ 0 h 370840"/>
              <a:gd name="connsiteX4" fmla="*/ 0 w 1523999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40">
                <a:moveTo>
                  <a:pt x="0" y="370840"/>
                </a:moveTo>
                <a:lnTo>
                  <a:pt x="1523999" y="370840"/>
                </a:lnTo>
                <a:lnTo>
                  <a:pt x="1523999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75460" y="4872736"/>
            <a:ext cx="1523999" cy="370840"/>
          </a:xfrm>
          <a:custGeom>
            <a:avLst/>
            <a:gdLst>
              <a:gd name="connsiteX0" fmla="*/ 0 w 1523999"/>
              <a:gd name="connsiteY0" fmla="*/ 370840 h 370840"/>
              <a:gd name="connsiteX1" fmla="*/ 1523999 w 1523999"/>
              <a:gd name="connsiteY1" fmla="*/ 370840 h 370840"/>
              <a:gd name="connsiteX2" fmla="*/ 1523999 w 1523999"/>
              <a:gd name="connsiteY2" fmla="*/ 0 h 370840"/>
              <a:gd name="connsiteX3" fmla="*/ 0 w 1523999"/>
              <a:gd name="connsiteY3" fmla="*/ 0 h 370840"/>
              <a:gd name="connsiteX4" fmla="*/ 0 w 1523999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3999" h="370840">
                <a:moveTo>
                  <a:pt x="0" y="370840"/>
                </a:moveTo>
                <a:lnTo>
                  <a:pt x="1523999" y="370840"/>
                </a:lnTo>
                <a:lnTo>
                  <a:pt x="1523999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99459" y="4872736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5173" y="2641346"/>
            <a:ext cx="4584636" cy="25400"/>
          </a:xfrm>
          <a:custGeom>
            <a:avLst/>
            <a:gdLst>
              <a:gd name="connsiteX0" fmla="*/ 6350 w 4584636"/>
              <a:gd name="connsiteY0" fmla="*/ 6350 h 25400"/>
              <a:gd name="connsiteX1" fmla="*/ 4578286 w 458463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84636" h="25400">
                <a:moveTo>
                  <a:pt x="6350" y="6350"/>
                </a:moveTo>
                <a:lnTo>
                  <a:pt x="457828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5173" y="2270506"/>
            <a:ext cx="4584636" cy="25400"/>
          </a:xfrm>
          <a:custGeom>
            <a:avLst/>
            <a:gdLst>
              <a:gd name="connsiteX0" fmla="*/ 6350 w 4584636"/>
              <a:gd name="connsiteY0" fmla="*/ 6350 h 25400"/>
              <a:gd name="connsiteX1" fmla="*/ 4578286 w 458463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84636" h="25400">
                <a:moveTo>
                  <a:pt x="6350" y="6350"/>
                </a:moveTo>
                <a:lnTo>
                  <a:pt x="457828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5173" y="5608078"/>
            <a:ext cx="4584636" cy="25400"/>
          </a:xfrm>
          <a:custGeom>
            <a:avLst/>
            <a:gdLst>
              <a:gd name="connsiteX0" fmla="*/ 6350 w 4584636"/>
              <a:gd name="connsiteY0" fmla="*/ 6350 h 25400"/>
              <a:gd name="connsiteX1" fmla="*/ 4578286 w 458463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84636" h="25400">
                <a:moveTo>
                  <a:pt x="6350" y="6350"/>
                </a:moveTo>
                <a:lnTo>
                  <a:pt x="457828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0800" y="2844800"/>
            <a:ext cx="3784600" cy="2540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311400" y="635000"/>
            <a:ext cx="46990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Emerging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resistant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to</a:t>
            </a:r>
          </a:p>
          <a:p>
            <a:pPr>
              <a:lnSpc>
                <a:spcPts val="4000"/>
              </a:lnSpc>
              <a:tabLst>
                <a:tab pos="177800" algn="l"/>
              </a:tabLst>
            </a:pP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Ampicillin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28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TMP/SMX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2501900"/>
            <a:ext cx="1397000" cy="407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2159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Antibiotic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Ampicillin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Cephalexin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Ciprofloxacin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TMP/SMX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Nitrofurantoin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Gentamicin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Ceftriaxone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15900" algn="l"/>
              </a:tabLst>
            </a:pP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Imipenem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2159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Organism</a:t>
            </a:r>
          </a:p>
          <a:p>
            <a:pPr>
              <a:lnSpc>
                <a:spcPts val="2800"/>
              </a:lnSpc>
              <a:tabLst>
                <a:tab pos="2159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Source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09800" y="2501900"/>
            <a:ext cx="647700" cy="407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≥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32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≥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2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27000" algn="l"/>
                <a:tab pos="177800" algn="l"/>
              </a:tabLst>
            </a:pPr>
            <a:r>
              <a:rPr lang="en-US" altLang="zh-CN" dirty="0" smtClean="0"/>
              <a:t>		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127000" algn="l"/>
                <a:tab pos="1778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coli</a:t>
            </a:r>
          </a:p>
          <a:p>
            <a:pPr>
              <a:lnSpc>
                <a:spcPts val="2800"/>
              </a:lnSpc>
              <a:tabLst>
                <a:tab pos="127000" algn="l"/>
                <a:tab pos="177800" algn="l"/>
              </a:tabLst>
            </a:pPr>
            <a:r>
              <a:rPr lang="en-US" altLang="zh-CN" sz="24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urine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90900" y="2476500"/>
            <a:ext cx="1320800" cy="318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596900" algn="l"/>
                <a:tab pos="6096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Interpretation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752600"/>
            <a:ext cx="1206500" cy="1511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4700" y="1917700"/>
            <a:ext cx="977900" cy="1168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6300" y="1752600"/>
            <a:ext cx="2209800" cy="177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300" y="4064000"/>
            <a:ext cx="4876800" cy="1930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2400" y="1651000"/>
            <a:ext cx="1549400" cy="1981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57200" y="1198626"/>
          <a:ext cx="8229600" cy="5326723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26893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1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Midstream</a:t>
                      </a:r>
                      <a:r>
                        <a:rPr lang="en-US" altLang="zh-CN" sz="151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Urine</a:t>
                      </a:r>
                      <a:r>
                        <a:rPr lang="en-US" altLang="zh-CN" sz="1514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(MSU)</a:t>
                      </a:r>
                      <a:endParaRPr lang="zh-CN" altLang="en-US" sz="1514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000000"/>
                      </a:solidFill>
                      <a:prstDash val="soli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000000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Adhesive</a:t>
                      </a:r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bag</a:t>
                      </a:r>
                      <a:endParaRPr lang="zh-CN" altLang="en-US" sz="161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Suprapubic</a:t>
                      </a:r>
                      <a:r>
                        <a:rPr lang="en-US" altLang="zh-CN" sz="161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Aspiration</a:t>
                      </a:r>
                      <a:endParaRPr lang="zh-CN" altLang="en-US" sz="161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000000"/>
                      </a:solidFill>
                      <a:prstDash val="soli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7370"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512" dirty="0" smtClean="0">
                          <a:solidFill>
                            <a:srgbClr val="0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The</a:t>
                      </a:r>
                      <a:r>
                        <a:rPr lang="en-US" altLang="zh-CN" sz="1512" dirty="0" smtClean="0">
                          <a:solidFill>
                            <a:srgbClr val="0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urinary</a:t>
                      </a:r>
                      <a:r>
                        <a:rPr lang="en-US" altLang="zh-CN" sz="1512" dirty="0" smtClean="0">
                          <a:solidFill>
                            <a:srgbClr val="000000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catheter</a:t>
                      </a:r>
                      <a:endParaRPr lang="zh-CN" altLang="en-US" sz="1512" dirty="0" smtClean="0">
                        <a:solidFill>
                          <a:srgbClr val="000000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Urine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specimens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for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laboratory</a:t>
                      </a:r>
                      <a:endParaRPr lang="zh-CN" altLang="en-US" sz="11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investigations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can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collected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from</a:t>
                      </a:r>
                      <a:endParaRPr lang="zh-CN" altLang="en-US" sz="11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catheterized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patients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shown</a:t>
                      </a:r>
                      <a:endParaRPr lang="zh-CN" altLang="en-US" sz="11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(left).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second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port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is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for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putting</a:t>
                      </a:r>
                      <a:endParaRPr lang="zh-CN" altLang="en-US" sz="110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fluids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into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bladder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(right).</a:t>
                      </a:r>
                      <a:endParaRPr lang="zh-CN" altLang="en-US" sz="11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Urine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from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drainage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bag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should</a:t>
                      </a:r>
                      <a:endParaRPr lang="zh-CN" altLang="en-US" sz="11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not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tested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because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may</a:t>
                      </a:r>
                      <a:r>
                        <a:rPr lang="en-US" altLang="zh-CN" sz="11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have</a:t>
                      </a:r>
                      <a:endParaRPr lang="zh-CN" altLang="en-US" sz="110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been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standing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for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several</a:t>
                      </a:r>
                      <a:r>
                        <a:rPr lang="en-US" altLang="zh-CN" sz="11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hours.</a:t>
                      </a:r>
                      <a:endParaRPr lang="zh-CN" altLang="en-US" sz="11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Catheter</a:t>
                      </a:r>
                      <a:r>
                        <a:rPr lang="en-US" altLang="zh-CN" sz="1800" dirty="0" smtClean="0">
                          <a:solidFill>
                            <a:srgbClr val="215968"/>
                          </a:solidFill>
                          <a:latin typeface="Arial Black" pitchFamily="18" charset="0"/>
                          <a:cs typeface="Arial Black" pitchFamily="18" charset="0"/>
                        </a:rPr>
                        <a:t>sample</a:t>
                      </a:r>
                      <a:endParaRPr lang="zh-CN" altLang="en-US" sz="1800" dirty="0" smtClean="0">
                        <a:solidFill>
                          <a:srgbClr val="215968"/>
                        </a:solidFill>
                        <a:latin typeface="Arial Black" pitchFamily="18" charset="0"/>
                        <a:cs typeface="Arial Black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1320800" y="444500"/>
            <a:ext cx="65024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700"/>
              </a:lnSpc>
              <a:tabLst>
							</a:tabLst>
            </a:pP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TYPE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4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94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SPECIMENS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749300"/>
            <a:ext cx="6883400" cy="5168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3532" y="2503678"/>
            <a:ext cx="1524000" cy="370839"/>
          </a:xfrm>
          <a:custGeom>
            <a:avLst/>
            <a:gdLst>
              <a:gd name="connsiteX0" fmla="*/ 0 w 1524000"/>
              <a:gd name="connsiteY0" fmla="*/ 370839 h 370839"/>
              <a:gd name="connsiteX1" fmla="*/ 1524000 w 1524000"/>
              <a:gd name="connsiteY1" fmla="*/ 370839 h 370839"/>
              <a:gd name="connsiteX2" fmla="*/ 1524000 w 1524000"/>
              <a:gd name="connsiteY2" fmla="*/ 0 h 370839"/>
              <a:gd name="connsiteX3" fmla="*/ 0 w 1524000"/>
              <a:gd name="connsiteY3" fmla="*/ 0 h 370839"/>
              <a:gd name="connsiteX4" fmla="*/ 0 w 1524000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39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7469" y="2503678"/>
            <a:ext cx="1524000" cy="370839"/>
          </a:xfrm>
          <a:custGeom>
            <a:avLst/>
            <a:gdLst>
              <a:gd name="connsiteX0" fmla="*/ 0 w 1524000"/>
              <a:gd name="connsiteY0" fmla="*/ 370839 h 370839"/>
              <a:gd name="connsiteX1" fmla="*/ 1524000 w 1524000"/>
              <a:gd name="connsiteY1" fmla="*/ 370839 h 370839"/>
              <a:gd name="connsiteX2" fmla="*/ 1524000 w 1524000"/>
              <a:gd name="connsiteY2" fmla="*/ 0 h 370839"/>
              <a:gd name="connsiteX3" fmla="*/ 0 w 1524000"/>
              <a:gd name="connsiteY3" fmla="*/ 0 h 370839"/>
              <a:gd name="connsiteX4" fmla="*/ 0 w 1524000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39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71469" y="2503678"/>
            <a:ext cx="1524000" cy="370839"/>
          </a:xfrm>
          <a:custGeom>
            <a:avLst/>
            <a:gdLst>
              <a:gd name="connsiteX0" fmla="*/ 0 w 1524000"/>
              <a:gd name="connsiteY0" fmla="*/ 370839 h 370839"/>
              <a:gd name="connsiteX1" fmla="*/ 1524000 w 1524000"/>
              <a:gd name="connsiteY1" fmla="*/ 370839 h 370839"/>
              <a:gd name="connsiteX2" fmla="*/ 1524000 w 1524000"/>
              <a:gd name="connsiteY2" fmla="*/ 0 h 370839"/>
              <a:gd name="connsiteX3" fmla="*/ 0 w 1524000"/>
              <a:gd name="connsiteY3" fmla="*/ 0 h 370839"/>
              <a:gd name="connsiteX4" fmla="*/ 0 w 1524000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39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3532" y="3245358"/>
            <a:ext cx="1524000" cy="370839"/>
          </a:xfrm>
          <a:custGeom>
            <a:avLst/>
            <a:gdLst>
              <a:gd name="connsiteX0" fmla="*/ 0 w 1524000"/>
              <a:gd name="connsiteY0" fmla="*/ 370839 h 370839"/>
              <a:gd name="connsiteX1" fmla="*/ 1524000 w 1524000"/>
              <a:gd name="connsiteY1" fmla="*/ 370839 h 370839"/>
              <a:gd name="connsiteX2" fmla="*/ 1524000 w 1524000"/>
              <a:gd name="connsiteY2" fmla="*/ 0 h 370839"/>
              <a:gd name="connsiteX3" fmla="*/ 0 w 1524000"/>
              <a:gd name="connsiteY3" fmla="*/ 0 h 370839"/>
              <a:gd name="connsiteX4" fmla="*/ 0 w 1524000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39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7469" y="3245358"/>
            <a:ext cx="1524000" cy="370839"/>
          </a:xfrm>
          <a:custGeom>
            <a:avLst/>
            <a:gdLst>
              <a:gd name="connsiteX0" fmla="*/ 0 w 1524000"/>
              <a:gd name="connsiteY0" fmla="*/ 370839 h 370839"/>
              <a:gd name="connsiteX1" fmla="*/ 1524000 w 1524000"/>
              <a:gd name="connsiteY1" fmla="*/ 370839 h 370839"/>
              <a:gd name="connsiteX2" fmla="*/ 1524000 w 1524000"/>
              <a:gd name="connsiteY2" fmla="*/ 0 h 370839"/>
              <a:gd name="connsiteX3" fmla="*/ 0 w 1524000"/>
              <a:gd name="connsiteY3" fmla="*/ 0 h 370839"/>
              <a:gd name="connsiteX4" fmla="*/ 0 w 1524000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39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71469" y="3245358"/>
            <a:ext cx="1524000" cy="370839"/>
          </a:xfrm>
          <a:custGeom>
            <a:avLst/>
            <a:gdLst>
              <a:gd name="connsiteX0" fmla="*/ 0 w 1524000"/>
              <a:gd name="connsiteY0" fmla="*/ 370839 h 370839"/>
              <a:gd name="connsiteX1" fmla="*/ 1524000 w 1524000"/>
              <a:gd name="connsiteY1" fmla="*/ 370839 h 370839"/>
              <a:gd name="connsiteX2" fmla="*/ 1524000 w 1524000"/>
              <a:gd name="connsiteY2" fmla="*/ 0 h 370839"/>
              <a:gd name="connsiteX3" fmla="*/ 0 w 1524000"/>
              <a:gd name="connsiteY3" fmla="*/ 0 h 370839"/>
              <a:gd name="connsiteX4" fmla="*/ 0 w 1524000"/>
              <a:gd name="connsiteY4" fmla="*/ 370839 h 370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39">
                <a:moveTo>
                  <a:pt x="0" y="370839"/>
                </a:moveTo>
                <a:lnTo>
                  <a:pt x="1524000" y="370839"/>
                </a:lnTo>
                <a:lnTo>
                  <a:pt x="1524000" y="0"/>
                </a:lnTo>
                <a:lnTo>
                  <a:pt x="0" y="0"/>
                </a:lnTo>
                <a:lnTo>
                  <a:pt x="0" y="370839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3532" y="3987038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7469" y="3987038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71469" y="3987038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3532" y="4728718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7469" y="4728718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71469" y="4728718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3532" y="5470410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7469" y="5470410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71469" y="5470410"/>
            <a:ext cx="1524000" cy="370840"/>
          </a:xfrm>
          <a:custGeom>
            <a:avLst/>
            <a:gdLst>
              <a:gd name="connsiteX0" fmla="*/ 0 w 1524000"/>
              <a:gd name="connsiteY0" fmla="*/ 370840 h 370840"/>
              <a:gd name="connsiteX1" fmla="*/ 1524000 w 1524000"/>
              <a:gd name="connsiteY1" fmla="*/ 370840 h 370840"/>
              <a:gd name="connsiteX2" fmla="*/ 1524000 w 1524000"/>
              <a:gd name="connsiteY2" fmla="*/ 0 h 370840"/>
              <a:gd name="connsiteX3" fmla="*/ 0 w 1524000"/>
              <a:gd name="connsiteY3" fmla="*/ 0 h 370840"/>
              <a:gd name="connsiteX4" fmla="*/ 0 w 1524000"/>
              <a:gd name="connsiteY4" fmla="*/ 370840 h 37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4000" h="370840">
                <a:moveTo>
                  <a:pt x="0" y="370840"/>
                </a:moveTo>
                <a:lnTo>
                  <a:pt x="1524000" y="370840"/>
                </a:lnTo>
                <a:lnTo>
                  <a:pt x="1524000" y="0"/>
                </a:lnTo>
                <a:lnTo>
                  <a:pt x="0" y="0"/>
                </a:lnTo>
                <a:lnTo>
                  <a:pt x="0" y="370840"/>
                </a:lnTo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7182" y="2497328"/>
            <a:ext cx="4584636" cy="25400"/>
          </a:xfrm>
          <a:custGeom>
            <a:avLst/>
            <a:gdLst>
              <a:gd name="connsiteX0" fmla="*/ 6350 w 4584636"/>
              <a:gd name="connsiteY0" fmla="*/ 6350 h 25400"/>
              <a:gd name="connsiteX1" fmla="*/ 4578286 w 458463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84636" h="25400">
                <a:moveTo>
                  <a:pt x="6350" y="6350"/>
                </a:moveTo>
                <a:lnTo>
                  <a:pt x="457828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7182" y="2126488"/>
            <a:ext cx="4584636" cy="25400"/>
          </a:xfrm>
          <a:custGeom>
            <a:avLst/>
            <a:gdLst>
              <a:gd name="connsiteX0" fmla="*/ 6350 w 4584636"/>
              <a:gd name="connsiteY0" fmla="*/ 6350 h 25400"/>
              <a:gd name="connsiteX1" fmla="*/ 4578286 w 458463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84636" h="25400">
                <a:moveTo>
                  <a:pt x="6350" y="6350"/>
                </a:moveTo>
                <a:lnTo>
                  <a:pt x="457828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7182" y="5834901"/>
            <a:ext cx="4584636" cy="25400"/>
          </a:xfrm>
          <a:custGeom>
            <a:avLst/>
            <a:gdLst>
              <a:gd name="connsiteX0" fmla="*/ 6350 w 4584636"/>
              <a:gd name="connsiteY0" fmla="*/ 6350 h 25400"/>
              <a:gd name="connsiteX1" fmla="*/ 4578286 w 458463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84636" h="25400">
                <a:moveTo>
                  <a:pt x="6350" y="6350"/>
                </a:moveTo>
                <a:lnTo>
                  <a:pt x="4578286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00" y="2197100"/>
            <a:ext cx="3644900" cy="3390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06400" y="2336800"/>
            <a:ext cx="1320800" cy="355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Antibiotic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Ampicillin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Cephalexin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Ciprofloxacin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TMP/SMX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Nitrofurantoin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Gentamicin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Ceftriaxone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Ceftazidime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Imipenem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00300" y="2336800"/>
            <a:ext cx="393700" cy="355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≥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32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≥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46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4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≥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2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8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≥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46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≥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46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≤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67100" y="2336800"/>
            <a:ext cx="1333500" cy="355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596900" algn="l"/>
                <a:tab pos="6096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Interpretation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596900" algn="l"/>
                <a:tab pos="6096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368300"/>
            <a:ext cx="8013700" cy="11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2374900" algn="l"/>
              </a:tabLst>
            </a:pP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Extended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spectrum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β</a:t>
            </a: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-lactamase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(ESBL)</a:t>
            </a:r>
          </a:p>
          <a:p>
            <a:pPr>
              <a:lnSpc>
                <a:spcPts val="4800"/>
              </a:lnSpc>
              <a:tabLst>
                <a:tab pos="2374900" algn="l"/>
              </a:tabLst>
            </a:pPr>
            <a:r>
              <a:rPr lang="en-US" altLang="zh-CN" dirty="0" smtClean="0"/>
              <a:t>	</a:t>
            </a: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producing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coli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04900" y="6045200"/>
            <a:ext cx="1739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ESBL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positive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coli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7800"/>
            <a:ext cx="8534400" cy="593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200" y="1981200"/>
            <a:ext cx="4279900" cy="4165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63600" y="1219200"/>
            <a:ext cx="72517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Antibiotic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85900" y="215900"/>
            <a:ext cx="60198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600"/>
              </a:lnSpc>
              <a:tabLst>
							</a:tabLst>
            </a:pPr>
            <a:r>
              <a:rPr lang="en-US" altLang="zh-CN" sz="50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Pseudomonas</a:t>
            </a:r>
            <a:r>
              <a:rPr lang="en-US" altLang="zh-CN" sz="505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spp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800" y="609600"/>
            <a:ext cx="7531100" cy="5651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0600" y="1981200"/>
            <a:ext cx="3695700" cy="364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63600" y="241300"/>
            <a:ext cx="7251700" cy="161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600"/>
              </a:lnSpc>
              <a:tabLst>
                <a:tab pos="1333500" algn="l"/>
              </a:tabLst>
            </a:pPr>
            <a:r>
              <a:rPr lang="en-US" altLang="zh-CN" dirty="0" smtClean="0"/>
              <a:t>	</a:t>
            </a:r>
            <a:r>
              <a:rPr lang="en-US" altLang="zh-CN" sz="50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505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05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aureus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100"/>
              </a:lnSpc>
              <a:tabLst>
                <a:tab pos="1333500" algn="l"/>
              </a:tabLst>
            </a:pP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Antibiotic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22400" y="5981700"/>
            <a:ext cx="52959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Methicillin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Sensitive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Staph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Aureus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(MSSA)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4000"/>
            <a:ext cx="8013700" cy="6134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81100"/>
            <a:ext cx="8039100" cy="542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619500" y="228600"/>
            <a:ext cx="19558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							</a:tabLst>
            </a:pP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MRSA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0300" y="1981200"/>
            <a:ext cx="3924300" cy="3213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63600" y="279400"/>
            <a:ext cx="7251700" cy="156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462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Staph.</a:t>
            </a:r>
            <a:r>
              <a:rPr lang="en-US" altLang="zh-CN" sz="462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629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saprophyticus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300"/>
              </a:lnSpc>
              <a:tabLst>
                <a:tab pos="406400" algn="l"/>
              </a:tabLst>
            </a:pP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Antibiotic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52800" y="5473700"/>
            <a:ext cx="19939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419100" algn="l"/>
              </a:tabLst>
            </a:pP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Novobiocin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</a:t>
            </a:r>
          </a:p>
          <a:p>
            <a:pPr>
              <a:lnSpc>
                <a:spcPts val="2100"/>
              </a:lnSpc>
              <a:tabLst>
                <a:tab pos="4191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Resistant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609600"/>
            <a:ext cx="7620000" cy="5715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32497" y="1257706"/>
            <a:ext cx="2415158" cy="4558665"/>
          </a:xfrm>
          <a:custGeom>
            <a:avLst/>
            <a:gdLst>
              <a:gd name="connsiteX0" fmla="*/ 6350 w 2415158"/>
              <a:gd name="connsiteY0" fmla="*/ 4552315 h 4558665"/>
              <a:gd name="connsiteX1" fmla="*/ 2408808 w 2415158"/>
              <a:gd name="connsiteY1" fmla="*/ 4552315 h 4558665"/>
              <a:gd name="connsiteX2" fmla="*/ 2408808 w 2415158"/>
              <a:gd name="connsiteY2" fmla="*/ 6350 h 4558665"/>
              <a:gd name="connsiteX3" fmla="*/ 6350 w 2415158"/>
              <a:gd name="connsiteY3" fmla="*/ 6350 h 4558665"/>
              <a:gd name="connsiteX4" fmla="*/ 6350 w 2415158"/>
              <a:gd name="connsiteY4" fmla="*/ 4552315 h 45586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15158" h="4558665">
                <a:moveTo>
                  <a:pt x="6350" y="4552315"/>
                </a:moveTo>
                <a:lnTo>
                  <a:pt x="2408808" y="4552315"/>
                </a:lnTo>
                <a:lnTo>
                  <a:pt x="2408808" y="6350"/>
                </a:lnTo>
                <a:lnTo>
                  <a:pt x="6350" y="6350"/>
                </a:lnTo>
                <a:lnTo>
                  <a:pt x="6350" y="455231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32523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250688" y="4768342"/>
            <a:ext cx="3276600" cy="1415796"/>
          </a:xfrm>
          <a:custGeom>
            <a:avLst/>
            <a:gdLst>
              <a:gd name="connsiteX0" fmla="*/ 0 w 3276600"/>
              <a:gd name="connsiteY0" fmla="*/ 1415796 h 1415796"/>
              <a:gd name="connsiteX1" fmla="*/ 3276600 w 3276600"/>
              <a:gd name="connsiteY1" fmla="*/ 1415796 h 1415796"/>
              <a:gd name="connsiteX2" fmla="*/ 3276600 w 3276600"/>
              <a:gd name="connsiteY2" fmla="*/ 0 h 1415796"/>
              <a:gd name="connsiteX3" fmla="*/ 0 w 3276600"/>
              <a:gd name="connsiteY3" fmla="*/ 0 h 1415796"/>
              <a:gd name="connsiteX4" fmla="*/ 0 w 3276600"/>
              <a:gd name="connsiteY4" fmla="*/ 1415796 h 14157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76600" h="1415796">
                <a:moveTo>
                  <a:pt x="0" y="1415796"/>
                </a:moveTo>
                <a:lnTo>
                  <a:pt x="3276600" y="1415796"/>
                </a:lnTo>
                <a:lnTo>
                  <a:pt x="3276600" y="0"/>
                </a:lnTo>
                <a:lnTo>
                  <a:pt x="0" y="0"/>
                </a:lnTo>
                <a:lnTo>
                  <a:pt x="0" y="141579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237988" y="4755642"/>
            <a:ext cx="3302000" cy="1441196"/>
          </a:xfrm>
          <a:custGeom>
            <a:avLst/>
            <a:gdLst>
              <a:gd name="connsiteX0" fmla="*/ 12700 w 3302000"/>
              <a:gd name="connsiteY0" fmla="*/ 1428496 h 1441196"/>
              <a:gd name="connsiteX1" fmla="*/ 3289300 w 3302000"/>
              <a:gd name="connsiteY1" fmla="*/ 1428496 h 1441196"/>
              <a:gd name="connsiteX2" fmla="*/ 3289300 w 3302000"/>
              <a:gd name="connsiteY2" fmla="*/ 12700 h 1441196"/>
              <a:gd name="connsiteX3" fmla="*/ 12700 w 3302000"/>
              <a:gd name="connsiteY3" fmla="*/ 12700 h 1441196"/>
              <a:gd name="connsiteX4" fmla="*/ 12700 w 3302000"/>
              <a:gd name="connsiteY4" fmla="*/ 1428496 h 14411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02000" h="1441196">
                <a:moveTo>
                  <a:pt x="12700" y="1428496"/>
                </a:moveTo>
                <a:lnTo>
                  <a:pt x="3289300" y="1428496"/>
                </a:lnTo>
                <a:lnTo>
                  <a:pt x="3289300" y="12700"/>
                </a:lnTo>
                <a:lnTo>
                  <a:pt x="12700" y="12700"/>
                </a:lnTo>
                <a:lnTo>
                  <a:pt x="12700" y="1428496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257300"/>
            <a:ext cx="2425700" cy="4559300"/>
          </a:xfrm>
          <a:prstGeom prst="rect">
            <a:avLst/>
          </a:prstGeom>
          <a:noFill/>
        </p:spPr>
      </p:pic>
      <p:pic>
        <p:nvPicPr>
          <p:cNvPr id="1027" name="Picture 3" descr="">
            <a:hlinkClick r:id="rId4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1300" y="1511300"/>
            <a:ext cx="3136900" cy="3136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371600" y="482600"/>
            <a:ext cx="63754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Sterile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Container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97500" y="4927600"/>
            <a:ext cx="2933700" cy="1219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177800" algn="l"/>
                <a:tab pos="596900" algn="l"/>
                <a:tab pos="635000" algn="l"/>
              </a:tabLst>
            </a:pPr>
            <a:r>
              <a:rPr lang="en-US" altLang="zh-CN" dirty="0" smtClean="0"/>
              <a:t>			</a:t>
            </a:r>
            <a:r>
              <a:rPr lang="en-US" altLang="zh-CN" sz="319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Dip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slides</a:t>
            </a:r>
          </a:p>
          <a:p>
            <a:pPr>
              <a:lnSpc>
                <a:spcPts val="2100"/>
              </a:lnSpc>
              <a:tabLst>
                <a:tab pos="177800" algn="l"/>
                <a:tab pos="596900" algn="l"/>
                <a:tab pos="6350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side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CLED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media,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177800" algn="l"/>
                <a:tab pos="596900" algn="l"/>
                <a:tab pos="6350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other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MacConkey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(MAC)</a:t>
            </a:r>
          </a:p>
          <a:p>
            <a:pPr>
              <a:lnSpc>
                <a:spcPts val="2100"/>
              </a:lnSpc>
              <a:tabLst>
                <a:tab pos="177800" algn="l"/>
                <a:tab pos="596900" algn="l"/>
                <a:tab pos="6350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agar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blood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agar</a:t>
            </a:r>
            <a:r>
              <a:rPr lang="en-US" altLang="zh-CN" sz="1392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816100" y="508000"/>
            <a:ext cx="54864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Results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interpretation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422400"/>
            <a:ext cx="56007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high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probability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UTI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requiring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treatment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midstream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clean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catch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positive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for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2235200"/>
            <a:ext cx="10541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pyuria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2667000"/>
            <a:ext cx="72644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microscopic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hematuria,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with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without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positive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nitrites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+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UTI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symptoms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467100"/>
            <a:ext cx="70866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Presence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pyuria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without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bacteria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(sterile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54100" y="3886200"/>
            <a:ext cx="19812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pyuria)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rule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out: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4292600"/>
            <a:ext cx="17907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Tuberculosis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4724400"/>
            <a:ext cx="30226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Interstitial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cystitis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(IC)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Chlamydia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urethritis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5524500"/>
            <a:ext cx="55499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Kidney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disease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(stone,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glomerulonephritis)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2300" y="2768600"/>
            <a:ext cx="4991100" cy="3327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374900" y="495300"/>
            <a:ext cx="43688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700"/>
              </a:lnSpc>
              <a:tabLst>
							</a:tabLst>
            </a:pPr>
            <a:r>
              <a:rPr lang="en-US" altLang="zh-CN" sz="5908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SPECIMEN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16100" y="1409700"/>
            <a:ext cx="54864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700"/>
              </a:lnSpc>
              <a:tabLst>
							</a:tabLst>
            </a:pPr>
            <a:r>
              <a:rPr lang="en-US" altLang="zh-CN" sz="5906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PROCESSING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0" y="749300"/>
            <a:ext cx="73406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300"/>
              </a:lnSpc>
              <a:tabLst>
							</a:tabLst>
            </a:pP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Specimen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processing: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943100"/>
            <a:ext cx="4318000" cy="170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                <a:tab pos="457200" algn="l"/>
              </a:tabLst>
            </a:pP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1.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analysis</a:t>
            </a:r>
          </a:p>
          <a:p>
            <a:pPr>
              <a:lnSpc>
                <a:spcPts val="46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19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1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Microbiological</a:t>
            </a:r>
          </a:p>
          <a:p>
            <a:pPr>
              <a:lnSpc>
                <a:spcPts val="46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192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1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19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Biochemical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670300"/>
            <a:ext cx="7099300" cy="11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2.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Culture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and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identification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(ID)</a:t>
            </a:r>
          </a:p>
          <a:p>
            <a:pPr>
              <a:lnSpc>
                <a:spcPts val="46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3.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Antimicrobial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Susceptibility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30300" y="4724400"/>
            <a:ext cx="15494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testing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5308600"/>
            <a:ext cx="53848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4.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Results</a:t>
            </a:r>
            <a:r>
              <a:rPr lang="en-US" altLang="zh-CN" sz="31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4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interpretation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219200" y="863600"/>
            <a:ext cx="7023100" cy="990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800"/>
              </a:lnSpc>
              <a:tabLst>
							</a:tabLst>
            </a:pPr>
            <a:r>
              <a:rPr lang="en-US" altLang="zh-CN" sz="60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1.</a:t>
            </a:r>
            <a:r>
              <a:rPr lang="en-US" altLang="zh-CN" sz="60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Urine</a:t>
            </a:r>
            <a:r>
              <a:rPr lang="en-US" altLang="zh-CN" sz="60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2" dirty="0" smtClean="0">
                <a:solidFill>
                  <a:srgbClr val="c00000"/>
                </a:solidFill>
                <a:latin typeface="Arial Black" pitchFamily="18" charset="0"/>
                <a:cs typeface="Arial Black" pitchFamily="18" charset="0"/>
              </a:rPr>
              <a:t>Analysis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2324100"/>
            <a:ext cx="40005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10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10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Biochemical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3238500"/>
            <a:ext cx="48387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008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</a:t>
            </a:r>
            <a:r>
              <a:rPr lang="en-US" altLang="zh-CN" sz="40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8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Microbiological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28800" y="3962400"/>
            <a:ext cx="37719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6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Macroscopic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3602" dirty="0" smtClean="0">
                <a:solidFill>
                  <a:srgbClr val="215968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215968"/>
                </a:solidFill>
                <a:latin typeface="Arial Black" pitchFamily="18" charset="0"/>
                <a:cs typeface="Arial Black" pitchFamily="18" charset="0"/>
              </a:rPr>
              <a:t>Microscopic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