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6638-7584-4819-A1FD-1B765F79F30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8659-FB5E-4FF6-95FE-911CBA3B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621EF-7D72-4E98-A730-3A08899DFF95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3511-7BB3-46E8-98D1-9DAA84DC177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5FE53-61FD-4737-8A24-EF10F633D4C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1BF2C-C6E2-4F8B-B0CB-219DEA7EE633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B69F8-349B-471A-8E27-4867A9FDC734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2BA76-61FF-4088-8790-5E93E885962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03A-114B-45C7-94D9-DACF18B0019C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3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D1E3E-B3D6-4138-994D-4CD3928D9ADB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C649A-2CD3-4653-A6E2-EC6F8AB3D2D2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FBB93-D8F0-4E0B-AC8F-46856751F817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FADF8-FC1A-4768-ACB2-8BBAF9290D8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1DF0FE-A0F6-4483-B4DB-F72C6F82112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B5791-CB4C-4EE0-A975-938D07C7D921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D8298-8029-48C3-B6AD-A864DA8DBFA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3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F6E5-AF69-4296-8E9D-03F9D3BE584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1B2B8-2394-4A0D-98EE-C064B3C01A00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TUMORS OF THE KIDNEY AND URINARY 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HALA KFOURY,MD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68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9" y="838200"/>
            <a:ext cx="5103341" cy="5181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Small clear cell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(hypernephroma, Grawitz tumor) is spreading into perirenal adipose tissue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9370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n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9665" cy="696097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1" y="381000"/>
            <a:ext cx="4035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clear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827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5156886" cy="57912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2895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9606"/>
            <a:ext cx="12192001" cy="6818394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533400"/>
            <a:ext cx="5574957" cy="57912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64077" y="368944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Transitional cell carcinoma of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3429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8378" y="2207740"/>
            <a:ext cx="5261919" cy="32004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616"/>
            <a:ext cx="6178378" cy="694861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5999" y="0"/>
            <a:ext cx="5651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 (</a:t>
            </a:r>
            <a:r>
              <a:rPr lang="en-US" altLang="en-US" sz="3200" dirty="0" err="1"/>
              <a:t>nephroblastoma</a:t>
            </a:r>
            <a:r>
              <a:rPr lang="en-US" alt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2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3718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7188" y="1019433"/>
            <a:ext cx="5181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3898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7665"/>
            <a:ext cx="6054811" cy="691566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2910" y="844378"/>
            <a:ext cx="5562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glomeruloid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body.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054810" y="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</a:t>
            </a:r>
          </a:p>
        </p:txBody>
      </p:sp>
    </p:spTree>
    <p:extLst>
      <p:ext uri="{BB962C8B-B14F-4D97-AF65-F5344CB8AC3E}">
        <p14:creationId xmlns:p14="http://schemas.microsoft.com/office/powerpoint/2010/main" val="615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94854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4854" y="0"/>
            <a:ext cx="57150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</a:p>
        </p:txBody>
      </p:sp>
    </p:spTree>
    <p:extLst>
      <p:ext uri="{BB962C8B-B14F-4D97-AF65-F5344CB8AC3E}">
        <p14:creationId xmlns:p14="http://schemas.microsoft.com/office/powerpoint/2010/main" val="1399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5724" y="0"/>
            <a:ext cx="57150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9568" cy="67035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 smtClean="0"/>
              <a:t>Objectives: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At the end of the lecture the students will be able to</a:t>
            </a:r>
            <a:r>
              <a:rPr lang="en-US" altLang="en-US" dirty="0" smtClean="0"/>
              <a:t>: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sz="3200" dirty="0" smtClean="0"/>
              <a:t>Recognize the  benign tumors of the kidney.</a:t>
            </a:r>
          </a:p>
          <a:p>
            <a:r>
              <a:rPr lang="en-US" altLang="en-US" sz="3200" dirty="0" smtClean="0"/>
              <a:t>Describe renal cell carcinoma and </a:t>
            </a:r>
            <a:r>
              <a:rPr lang="en-US" altLang="en-US" sz="3200" dirty="0" err="1" smtClean="0"/>
              <a:t>Wilm’s</a:t>
            </a:r>
            <a:r>
              <a:rPr lang="en-US" altLang="en-US" sz="3200" dirty="0" smtClean="0"/>
              <a:t> tumor.</a:t>
            </a:r>
          </a:p>
          <a:p>
            <a:r>
              <a:rPr lang="en-US" altLang="en-US" sz="3200" dirty="0" smtClean="0"/>
              <a:t>Recognize transitional cell and squamous carcinoma of the urinary bladder.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15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2518" y="140043"/>
            <a:ext cx="56388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</a:p>
        </p:txBody>
      </p:sp>
      <p:pic>
        <p:nvPicPr>
          <p:cNvPr id="2560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5251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5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70" y="928817"/>
            <a:ext cx="5583195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rothelial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carcinoma of bladder.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8547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8001000" cy="609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3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1383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81799" y="838200"/>
            <a:ext cx="4940643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6905" cy="1837401"/>
          </a:xfrm>
        </p:spPr>
        <p:txBody>
          <a:bodyPr/>
          <a:lstStyle/>
          <a:p>
            <a:r>
              <a:rPr lang="en-US" altLang="en-US" sz="5400" dirty="0"/>
              <a:t>Benign tumors of the kidney: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187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 smtClean="0"/>
              <a:t>1- adenoma</a:t>
            </a:r>
          </a:p>
          <a:p>
            <a:pPr marL="0" indent="0">
              <a:buNone/>
            </a:pPr>
            <a:r>
              <a:rPr lang="en-US" altLang="en-US" sz="4800" dirty="0" smtClean="0"/>
              <a:t>2- </a:t>
            </a:r>
            <a:r>
              <a:rPr lang="en-US" altLang="en-US" sz="4800" dirty="0" err="1" smtClean="0"/>
              <a:t>angiomyolipoma</a:t>
            </a:r>
            <a:endParaRPr lang="en-US" altLang="en-US" sz="4800" dirty="0" smtClean="0"/>
          </a:p>
          <a:p>
            <a:pPr marL="0" indent="0">
              <a:buNone/>
            </a:pP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357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981200" y="990601"/>
            <a:ext cx="8229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Malignant RENAL </a:t>
            </a:r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NEOPLASMS </a:t>
            </a:r>
            <a:endParaRPr lang="en-US" altLang="en-US" sz="32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Neoplasms of the Renal Parenchyma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Renal cell carcinoma (renal adenocarcinoma; 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hypernephroma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Nephroblastoma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Wilms's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tumor)</a:t>
            </a:r>
          </a:p>
          <a:p>
            <a:pPr eaLnBrk="1" hangingPunct="1">
              <a:buFontTx/>
              <a:buAutoNum type="alphaUcPeriod" startAt="2"/>
            </a:pP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Urothelial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665" y="1371600"/>
            <a:ext cx="120519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RENAL NEOPLASMS 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Gross pathology and histology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Histogenesis</a:t>
            </a: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Clinical manifestations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Diagnosis: radiographic imaging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Treatment and prognosis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Pathophysiology 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0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27114"/>
            <a:ext cx="3352800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5807676" cy="6858000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41" y="1068303"/>
            <a:ext cx="5943599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80" y="0"/>
            <a:ext cx="593742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tran\Images\CH21\f02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30"/>
            <a:ext cx="12192000" cy="5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6683" y="383399"/>
            <a:ext cx="662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4935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1295400"/>
            <a:ext cx="4331043" cy="55626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Renal cell carcinoma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665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390</Words>
  <Application>Microsoft Office PowerPoint</Application>
  <PresentationFormat>Widescreen</PresentationFormat>
  <Paragraphs>66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Wingdings 3</vt:lpstr>
      <vt:lpstr>Ion</vt:lpstr>
      <vt:lpstr>TUMORS OF THE KIDNEY AND URINARY BLADDER</vt:lpstr>
      <vt:lpstr>Objectives: </vt:lpstr>
      <vt:lpstr>Benign tumors of the kidney:</vt:lpstr>
      <vt:lpstr>PowerPoint Presentation</vt:lpstr>
      <vt:lpstr>PowerPoint Presentation</vt:lpstr>
      <vt:lpstr>Kidney with ischemic atrophy also bears very small subcapsular adenomas near to each pole.</vt:lpstr>
      <vt:lpstr>Histology of a subcapsular papillary adenoma shows tubules arranged in a papillary fashion.</vt:lpstr>
      <vt:lpstr>PowerPoint Presentation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PowerPoint Presentation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KIDNEY AND URINARY BLADDER</dc:title>
  <dc:creator>Hala Kassouf</dc:creator>
  <cp:lastModifiedBy>Hala Kassouf</cp:lastModifiedBy>
  <cp:revision>10</cp:revision>
  <dcterms:created xsi:type="dcterms:W3CDTF">2014-09-24T08:28:48Z</dcterms:created>
  <dcterms:modified xsi:type="dcterms:W3CDTF">2014-09-24T11:55:48Z</dcterms:modified>
</cp:coreProperties>
</file>