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310" r:id="rId6"/>
    <p:sldId id="30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5/14/2017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4585D4-28E6-49DA-B9EA-B9D6C027EEF4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012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5/14/2017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39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5/14/2017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59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5/14/2017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4604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5/14/2017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25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5/14/2017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7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5/14/2017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713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5/14/2017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72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5/14/2017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4585D4-28E6-49DA-B9EA-B9D6C027EEF4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46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5/14/2017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7272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5/14/2017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68264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71D8906-5950-45E2-B31C-AE03D931088A}" type="datetimeFigureOut">
              <a:rPr lang="en-US" smtClean="0">
                <a:solidFill>
                  <a:srgbClr val="575F6D"/>
                </a:solidFill>
              </a:rPr>
              <a:pPr/>
              <a:t>5/14/2017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3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2/2e/Crescentic_glomerulonephritis_(2)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6/62/Crescentic_glomerulonephritis_(1)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ross_examination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3.bp.blogspot.com/-7M0QGLMWelM/UPypvxRdm2I/AAAAAAAARCA/5K74CyoMHhk/s1600/Renal_angiomyolipoma_(2)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om.sa/url?sa=i&amp;rct=j&amp;q=Gross+pathology+of+urothelial+carcinoma+of+urinary+bladder&amp;source=images&amp;cd=&amp;cad=rja&amp;docid=K506rc9xVwOIQM&amp;tbnid=8lfZgLVuYZb-LM:&amp;ved=0CAUQjRw&amp;url=http://www.webpathology.com/image.asp?case=56&amp;n=1&amp;ei=J7QKUdiEG8bfsgb0loDYCw&amp;psig=AFQjCNHNtrEsKmCOqPORmNU7ihd0kL129w&amp;ust=135974103288604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com.sa/url?sa=i&amp;rct=j&amp;q=Gross+pathology+of+urothelial+carcinoma+of+urinary+bladder&amp;source=images&amp;cd=&amp;cad=rja&amp;docid=vtDpNiSTGpto7M&amp;tbnid=-X0Iadc-a6hMgM:&amp;ved=0CAUQjRw&amp;url=http://www.webpathology.com/image.asp?n=2&amp;Case=56&amp;ei=-LQKUdPWAsmRswa_rIFg&amp;psig=AFQjCNHNtrEsKmCOqPORmNU7ihd0kL129w&amp;ust=1359741032886045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com.sa/url?sa=i&amp;rct=j&amp;q=Acute+cellular+renal+allograft+Rejection&amp;source=images&amp;cd=&amp;cad=rja&amp;docid=oQa61Miup_B1jM&amp;tbnid=ha1L_KOk1CW40M:&amp;ved=0CAUQjRw&amp;url=http://www.humpath.com/spip.php?article2739&amp;ei=NKELUbCUJOub1AXy84CADg&amp;psig=AFQjCNHO63UesZvzQus_p3yfUxs1XKROCQ&amp;ust=1359803047122605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1905000"/>
            <a:ext cx="7848600" cy="1981200"/>
          </a:xfrm>
        </p:spPr>
        <p:txBody>
          <a:bodyPr>
            <a:noAutofit/>
          </a:bodyPr>
          <a:lstStyle/>
          <a:p>
            <a:pPr algn="ctr"/>
            <a:r>
              <a:rPr lang="en-US" sz="5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Nephrotic Syndrome</a:t>
            </a:r>
            <a:endParaRPr lang="en-US" sz="5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10000" y="609600"/>
            <a:ext cx="4876800" cy="7620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SESSION  :  3</a:t>
            </a:r>
          </a:p>
        </p:txBody>
      </p:sp>
    </p:spTree>
    <p:extLst>
      <p:ext uri="{BB962C8B-B14F-4D97-AF65-F5344CB8AC3E}">
        <p14:creationId xmlns:p14="http://schemas.microsoft.com/office/powerpoint/2010/main" val="403713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Crescentic glomerulonephritis (2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072778"/>
            <a:ext cx="7010400" cy="4261223"/>
          </a:xfrm>
          <a:prstGeom prst="rect">
            <a:avLst/>
          </a:prstGeom>
          <a:noFill/>
          <a:ln w="28575">
            <a:solidFill>
              <a:srgbClr val="6D0D62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2667000" y="257944"/>
            <a:ext cx="6934200" cy="5802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 Progressive Glomerulonephritis (RPGN)</a:t>
            </a:r>
          </a:p>
        </p:txBody>
      </p:sp>
      <p:sp>
        <p:nvSpPr>
          <p:cNvPr id="8" name="Rectangle 7"/>
          <p:cNvSpPr/>
          <p:nvPr/>
        </p:nvSpPr>
        <p:spPr>
          <a:xfrm>
            <a:off x="2438400" y="5486401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</a:rPr>
              <a:t>Crescentic glomerulonephritis in a patient with Rapid Progressive Glomerulonephritis (RPGN) . All types of RPGN are characterized by glomerular injury and formation of crescents with monocytes and macrophages proliferation compressing the glomerulus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3088731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19400" y="334144"/>
            <a:ext cx="6629400" cy="5802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 Progressive Glomerulonephritis (RPGN)</a:t>
            </a:r>
          </a:p>
        </p:txBody>
      </p:sp>
      <p:pic>
        <p:nvPicPr>
          <p:cNvPr id="126978" name="Picture 2" descr="File:Crescentic glomerulonephritis (1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3298" y="1066800"/>
            <a:ext cx="7007902" cy="4343400"/>
          </a:xfrm>
          <a:prstGeom prst="rect">
            <a:avLst/>
          </a:prstGeom>
          <a:noFill/>
          <a:ln>
            <a:solidFill>
              <a:srgbClr val="6D0D62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514600" y="5505272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</a:rPr>
              <a:t>In severe injury, fibrin contribute most strongly to crescent formation. Epithelial cells of Bowman capsule are proliferated . Infiltrating WBCs such as monocytes and macrophages also proliferate compressing  the glomerulus, forming a crescent-shaped scar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785734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667000" y="257944"/>
            <a:ext cx="6781800" cy="5802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 Progressive Glomerulonephritis (RPGN)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5638800"/>
            <a:ext cx="739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</a:rPr>
              <a:t>Epithelial cells of Bowman capsule are proliferated . Infiltrating WBCs such as monocytes and macrophages also proliferate compressing the glomerulus, forming a crescent-shaped scar </a:t>
            </a:r>
          </a:p>
        </p:txBody>
      </p:sp>
      <p:pic>
        <p:nvPicPr>
          <p:cNvPr id="8" name="Picture 2" descr="http://www.medic.usm.my/~pathology/cre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990600"/>
            <a:ext cx="7270950" cy="4572000"/>
          </a:xfrm>
          <a:prstGeom prst="rect">
            <a:avLst/>
          </a:prstGeom>
          <a:noFill/>
          <a:ln w="28575">
            <a:solidFill>
              <a:srgbClr val="6D0D62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2034664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143000"/>
            <a:ext cx="7215650" cy="4343400"/>
          </a:xfrm>
          <a:prstGeom prst="rect">
            <a:avLst/>
          </a:prstGeom>
          <a:noFill/>
          <a:ln w="28575">
            <a:solidFill>
              <a:srgbClr val="6D0D62"/>
            </a:solidFill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590800" y="334144"/>
            <a:ext cx="7010400" cy="5802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</a:rPr>
              <a:t>Nephropathy : Nephritic / Nephrotic Syndrome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3600" y="5562601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The glomeruli showed mesangial proliferation. </a:t>
            </a:r>
          </a:p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The glomerular basement membrane was normal. </a:t>
            </a:r>
          </a:p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The interstitium and blood vessels were unremarkable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2521403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2895600"/>
            <a:ext cx="6865912" cy="1008112"/>
          </a:xfrm>
        </p:spPr>
        <p:txBody>
          <a:bodyPr>
            <a:noAutofit/>
          </a:bodyPr>
          <a:lstStyle/>
          <a:p>
            <a:pPr algn="ctr"/>
            <a:r>
              <a:rPr lang="en-US" sz="6000" b="1" i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TUMORS</a:t>
            </a:r>
            <a:endParaRPr lang="en-US" sz="6000" b="1" i="1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57530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114163"/>
            <a:ext cx="6408712" cy="1872208"/>
          </a:xfrm>
        </p:spPr>
        <p:txBody>
          <a:bodyPr>
            <a:noAutofit/>
          </a:bodyPr>
          <a:lstStyle/>
          <a:p>
            <a:pPr algn="ctr"/>
            <a:r>
              <a:rPr lang="en-US" sz="5400" b="1" i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BENIGN </a:t>
            </a:r>
            <a:br>
              <a:rPr lang="en-US" sz="5400" b="1" i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i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TUMORS</a:t>
            </a:r>
            <a:endParaRPr lang="en-US" sz="5400" b="1" i="1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86336" y="4005808"/>
            <a:ext cx="5729064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2860" lvl="1" algn="ctr"/>
            <a:r>
              <a:rPr lang="en-US" sz="2000" b="1" i="1" dirty="0">
                <a:solidFill>
                  <a:srgbClr val="0070C0"/>
                </a:solidFill>
              </a:rPr>
              <a:t>RARE Tumors</a:t>
            </a:r>
          </a:p>
          <a:p>
            <a:pPr marL="365760" lvl="1" indent="-342900">
              <a:buFont typeface="Arial" pitchFamily="34" charset="0"/>
              <a:buChar char="•"/>
            </a:pPr>
            <a:r>
              <a:rPr lang="en-US" sz="2000" b="1" i="1" dirty="0">
                <a:solidFill>
                  <a:srgbClr val="B85C00"/>
                </a:solidFill>
              </a:rPr>
              <a:t>Papillary Adenoma (SIZE very important)</a:t>
            </a:r>
          </a:p>
          <a:p>
            <a:pPr marL="365760" lvl="1" indent="-342900">
              <a:buFont typeface="Arial" pitchFamily="34" charset="0"/>
              <a:buChar char="•"/>
            </a:pPr>
            <a:r>
              <a:rPr lang="en-US" sz="2000" b="1" i="1" dirty="0">
                <a:solidFill>
                  <a:srgbClr val="B85C00"/>
                </a:solidFill>
              </a:rPr>
              <a:t>Fibroma/ Hamartoma</a:t>
            </a:r>
          </a:p>
          <a:p>
            <a:pPr marL="365760" lvl="1" indent="-342900">
              <a:buFont typeface="Arial" pitchFamily="34" charset="0"/>
              <a:buChar char="•"/>
            </a:pPr>
            <a:r>
              <a:rPr lang="en-US" sz="2000" b="1" i="1" dirty="0">
                <a:solidFill>
                  <a:srgbClr val="B85C00"/>
                </a:solidFill>
              </a:rPr>
              <a:t>Angiomyolipoma</a:t>
            </a:r>
          </a:p>
          <a:p>
            <a:pPr marL="365760" lvl="1" indent="-342900">
              <a:buFont typeface="Arial" pitchFamily="34" charset="0"/>
              <a:buChar char="•"/>
            </a:pPr>
            <a:r>
              <a:rPr lang="en-US" sz="2000" b="1" i="1" dirty="0">
                <a:solidFill>
                  <a:srgbClr val="B85C00"/>
                </a:solidFill>
              </a:rPr>
              <a:t>Oncocytoma (very </a:t>
            </a:r>
            <a:r>
              <a:rPr lang="en-US" sz="2000" b="1" i="1" dirty="0">
                <a:solidFill>
                  <a:srgbClr val="FF0000"/>
                </a:solidFill>
              </a:rPr>
              <a:t>red,</a:t>
            </a:r>
            <a:r>
              <a:rPr lang="en-US" sz="2000" b="1" i="1" dirty="0">
                <a:solidFill>
                  <a:srgbClr val="B85C00"/>
                </a:solidFill>
              </a:rPr>
              <a:t> granular, mitochondria)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335938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c/cf/Renal_oncocytoma.jpg/300px-Renal_oncocyt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19200"/>
            <a:ext cx="4572000" cy="44958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038600" y="457200"/>
            <a:ext cx="4267200" cy="504056"/>
          </a:xfrm>
          <a:prstGeom prst="roundRe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Oncocytoma - Gross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4200" y="5810071"/>
            <a:ext cx="61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  <a:hlinkClick r:id="rId3" tooltip="Gross examination"/>
              </a:rPr>
              <a:t>Gross</a:t>
            </a:r>
            <a:r>
              <a:rPr lang="en-US" b="1" i="1" dirty="0">
                <a:solidFill>
                  <a:prstClr val="black"/>
                </a:solidFill>
              </a:rPr>
              <a:t> appearance of a renal </a:t>
            </a:r>
            <a:r>
              <a:rPr lang="en-US" b="1" i="1" dirty="0" err="1">
                <a:solidFill>
                  <a:prstClr val="black"/>
                </a:solidFill>
              </a:rPr>
              <a:t>oncocytoma</a:t>
            </a:r>
            <a:r>
              <a:rPr lang="en-US" b="1" i="1" dirty="0">
                <a:solidFill>
                  <a:prstClr val="black"/>
                </a:solidFill>
              </a:rPr>
              <a:t> (left of image) and a slice of a normal kidney (right of image). Note the rounded contour, the mahogany </a:t>
            </a:r>
            <a:r>
              <a:rPr lang="en-US" b="1" i="1" dirty="0" err="1">
                <a:solidFill>
                  <a:prstClr val="black"/>
                </a:solidFill>
              </a:rPr>
              <a:t>colour</a:t>
            </a:r>
            <a:r>
              <a:rPr lang="en-US" b="1" i="1" dirty="0">
                <a:solidFill>
                  <a:prstClr val="black"/>
                </a:solidFill>
              </a:rPr>
              <a:t> and the central scar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564552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90600"/>
            <a:ext cx="6248400" cy="4724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4648200" y="257944"/>
            <a:ext cx="3168352" cy="504056"/>
          </a:xfrm>
          <a:prstGeom prst="roundRe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Oncocytoma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32551" y="5791201"/>
            <a:ext cx="2391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</a:rPr>
              <a:t>Oncocytes are very </a:t>
            </a:r>
            <a:r>
              <a:rPr lang="en-US" b="1" i="1" dirty="0">
                <a:solidFill>
                  <a:srgbClr val="FF0000"/>
                </a:solidFill>
              </a:rPr>
              <a:t>RED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n-US" b="1" i="1" dirty="0">
                <a:solidFill>
                  <a:prstClr val="black"/>
                </a:solidFill>
              </a:rPr>
              <a:t>and granular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4250871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175620" y="334153"/>
            <a:ext cx="3968080" cy="504056"/>
          </a:xfrm>
          <a:prstGeom prst="roundRe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Angiomyolipoma</a:t>
            </a:r>
            <a:endParaRPr lang="en-US" sz="240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5873328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</a:rPr>
              <a:t>Benign tumor composed of vessels,  smooth muscle and fat</a:t>
            </a:r>
          </a:p>
        </p:txBody>
      </p:sp>
      <p:pic>
        <p:nvPicPr>
          <p:cNvPr id="10" name="Picture 2" descr="http://3.bp.blogspot.com/-7M0QGLMWelM/UPypvxRdm2I/AAAAAAAARCA/5K74CyoMHhk/s1600/Renal_angiomyolipoma_(2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27340"/>
            <a:ext cx="7086600" cy="4687660"/>
          </a:xfrm>
          <a:prstGeom prst="rect">
            <a:avLst/>
          </a:prstGeom>
          <a:noFill/>
          <a:ln w="28575">
            <a:solidFill>
              <a:srgbClr val="6D0D6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248447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86000"/>
            <a:ext cx="6840760" cy="1584176"/>
          </a:xfrm>
        </p:spPr>
        <p:txBody>
          <a:bodyPr>
            <a:noAutofit/>
          </a:bodyPr>
          <a:lstStyle/>
          <a:p>
            <a:pPr algn="ctr"/>
            <a:r>
              <a:rPr lang="en-US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MALIGNANT  RENAL TUMORS</a:t>
            </a:r>
            <a:endParaRPr lang="en-US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9556" y="3870176"/>
            <a:ext cx="4518645" cy="1785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82880" lvl="1" indent="-285750">
              <a:buFont typeface="Arial" pitchFamily="34" charset="0"/>
              <a:buChar char="•"/>
            </a:pPr>
            <a:r>
              <a:rPr lang="en-US" sz="2200" b="1" i="1" dirty="0">
                <a:solidFill>
                  <a:srgbClr val="CC00CC"/>
                </a:solidFill>
              </a:rPr>
              <a:t>Renal Cell Carcinoma :</a:t>
            </a:r>
          </a:p>
          <a:p>
            <a:pPr marL="0" lvl="1"/>
            <a:r>
              <a:rPr lang="en-US" sz="2200" b="1" i="1" dirty="0">
                <a:solidFill>
                  <a:srgbClr val="CC00CC"/>
                </a:solidFill>
              </a:rPr>
              <a:t>        </a:t>
            </a:r>
            <a:r>
              <a:rPr lang="en-US" sz="2200" b="1" i="1" dirty="0">
                <a:solidFill>
                  <a:srgbClr val="0000FF"/>
                </a:solidFill>
              </a:rPr>
              <a:t>- Clear Cell Carcinoma  </a:t>
            </a:r>
          </a:p>
          <a:p>
            <a:pPr marL="0" lvl="1"/>
            <a:r>
              <a:rPr lang="en-US" sz="2200" b="1" i="1" dirty="0">
                <a:solidFill>
                  <a:srgbClr val="0000FF"/>
                </a:solidFill>
              </a:rPr>
              <a:t>        - Adenocarcinoma </a:t>
            </a:r>
          </a:p>
          <a:p>
            <a:pPr marL="0" lvl="1"/>
            <a:r>
              <a:rPr lang="en-US" sz="2200" b="1" i="1" dirty="0">
                <a:solidFill>
                  <a:srgbClr val="0000FF"/>
                </a:solidFill>
              </a:rPr>
              <a:t>        -  Hypernephroma</a:t>
            </a:r>
          </a:p>
          <a:p>
            <a:pPr marL="182880" lvl="1" indent="-285750">
              <a:buFont typeface="Arial" pitchFamily="34" charset="0"/>
              <a:buChar char="•"/>
            </a:pPr>
            <a:r>
              <a:rPr lang="en-US" sz="2200" b="1" i="1" dirty="0">
                <a:solidFill>
                  <a:srgbClr val="CC00CC"/>
                </a:solidFill>
              </a:rPr>
              <a:t>Urothelial (Transitional)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112884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895600" y="304800"/>
            <a:ext cx="6248400" cy="609600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Membranous Glomerulonephritis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3600" y="5610762"/>
            <a:ext cx="7924800" cy="1018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Membranous glomerulonephritis ( The common cause of Nephrotic syndrome in adults):  </a:t>
            </a:r>
            <a:r>
              <a:rPr lang="en-US" sz="2000" b="1" i="1" u="sng" dirty="0">
                <a:solidFill>
                  <a:srgbClr val="FF0000"/>
                </a:solidFill>
              </a:rPr>
              <a:t>the capillary loops are thickened and prominent</a:t>
            </a:r>
            <a:r>
              <a:rPr lang="en-US" sz="2000" b="1" i="1" dirty="0">
                <a:solidFill>
                  <a:prstClr val="black"/>
                </a:solidFill>
              </a:rPr>
              <a:t>, but the cellularity is not increased. </a:t>
            </a:r>
          </a:p>
        </p:txBody>
      </p:sp>
      <p:pic>
        <p:nvPicPr>
          <p:cNvPr id="171012" name="Picture 4" descr="http://library.med.utah.edu/WebPath/jpeg1/RENAL0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136412"/>
            <a:ext cx="7082444" cy="4349988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402306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23592" y="5638800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A well circumscribed renal cortical mass which is partly yellow due to presence of fat and partly hemorrhagic with lobulated cut surface 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33600" y="253752"/>
            <a:ext cx="7696200" cy="508248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Renal Clear Cell Carcinoma – Gross pathology</a:t>
            </a:r>
          </a:p>
        </p:txBody>
      </p:sp>
      <p:pic>
        <p:nvPicPr>
          <p:cNvPr id="8" name="Picture 2" descr="File:Renal cell carcin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6547" y="869000"/>
            <a:ext cx="3784248" cy="4617400"/>
          </a:xfrm>
          <a:prstGeom prst="rect">
            <a:avLst/>
          </a:prstGeom>
          <a:noFill/>
        </p:spPr>
      </p:pic>
      <p:pic>
        <p:nvPicPr>
          <p:cNvPr id="9" name="Picture 4" descr="http://upload.wikimedia.org/wikipedia/en/thumb/8/88/Kidney_cancer.jpg/220px-Kidney_canc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3993" y="869000"/>
            <a:ext cx="3882008" cy="46174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72747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64768" y="5638801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  <a:latin typeface="Century Schoolbook" pitchFamily="18" charset="0"/>
              </a:rPr>
              <a:t>Renal clear cell carcinoma. </a:t>
            </a:r>
            <a:r>
              <a:rPr lang="en-US" sz="2000" b="1" i="1" dirty="0">
                <a:solidFill>
                  <a:prstClr val="black"/>
                </a:solidFill>
              </a:rPr>
              <a:t>The tumor is well demarcated from the surrounding non-neoplastic renal parenchyma by </a:t>
            </a:r>
          </a:p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a pseudocapsule</a:t>
            </a:r>
            <a:endParaRPr lang="en-US" sz="2000" b="1" i="1" dirty="0">
              <a:solidFill>
                <a:prstClr val="black"/>
              </a:solidFill>
              <a:latin typeface="Century Schoolbook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58" y="990600"/>
            <a:ext cx="7293743" cy="4518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895600" y="253752"/>
            <a:ext cx="6324600" cy="508248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Renal Clear Cell Carcinoma – Gross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289978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286000" y="1447800"/>
            <a:ext cx="7620000" cy="372409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algn="just">
              <a:buFont typeface="Arial" pitchFamily="34" charset="0"/>
              <a:buChar char="•"/>
            </a:pPr>
            <a:endParaRPr lang="en-US" sz="1200" b="1" i="1" dirty="0">
              <a:solidFill>
                <a:prstClr val="black"/>
              </a:solidFill>
            </a:endParaRPr>
          </a:p>
          <a:p>
            <a:pPr marL="533400" indent="-533400" algn="just">
              <a:buFont typeface="Arial" pitchFamily="34" charset="0"/>
              <a:buChar char="•"/>
            </a:pPr>
            <a:r>
              <a:rPr lang="en-US" sz="2400" b="1" i="1" dirty="0">
                <a:solidFill>
                  <a:prstClr val="black"/>
                </a:solidFill>
              </a:rPr>
              <a:t>Tumor cells are large polygonal with clear cytoplasm (dissolved glycogen and lipid) and piknotic nuclei.</a:t>
            </a:r>
          </a:p>
          <a:p>
            <a:pPr marL="533400" indent="-533400" algn="just">
              <a:buFont typeface="Arial" pitchFamily="34" charset="0"/>
              <a:buChar char="•"/>
            </a:pPr>
            <a:endParaRPr lang="en-US" b="1" i="1" dirty="0">
              <a:solidFill>
                <a:prstClr val="black"/>
              </a:solidFill>
            </a:endParaRPr>
          </a:p>
          <a:p>
            <a:pPr marL="533400" indent="-533400" algn="just">
              <a:buFont typeface="Arial" pitchFamily="34" charset="0"/>
              <a:buChar char="•"/>
            </a:pPr>
            <a:r>
              <a:rPr lang="en-US" sz="2400" b="1" i="1" dirty="0">
                <a:solidFill>
                  <a:prstClr val="black"/>
                </a:solidFill>
              </a:rPr>
              <a:t>Cells are arranged as alveolar groups or tubules with papillary formations separated by thin fibrovascular septae.</a:t>
            </a:r>
          </a:p>
          <a:p>
            <a:pPr marL="533400" indent="-533400" algn="just">
              <a:buFont typeface="Arial" pitchFamily="34" charset="0"/>
              <a:buChar char="•"/>
            </a:pPr>
            <a:endParaRPr lang="en-US" b="1" i="1" dirty="0">
              <a:solidFill>
                <a:prstClr val="black"/>
              </a:solidFill>
            </a:endParaRPr>
          </a:p>
          <a:p>
            <a:pPr marL="533400" indent="-533400" algn="just">
              <a:buFont typeface="Arial" pitchFamily="34" charset="0"/>
              <a:buChar char="•"/>
            </a:pPr>
            <a:r>
              <a:rPr lang="en-US" sz="2400" b="1" i="1" dirty="0">
                <a:solidFill>
                  <a:prstClr val="black"/>
                </a:solidFill>
              </a:rPr>
              <a:t>Cells  show pleomorphism and mitosis.</a:t>
            </a:r>
          </a:p>
          <a:p>
            <a:pPr marL="533400" indent="-533400" algn="just">
              <a:buFont typeface="Arial" pitchFamily="34" charset="0"/>
              <a:buChar char="•"/>
            </a:pPr>
            <a:endParaRPr lang="en-US" sz="2000" b="1" i="1" dirty="0">
              <a:solidFill>
                <a:prstClr val="black"/>
              </a:solidFill>
            </a:endParaRPr>
          </a:p>
          <a:p>
            <a:pPr marL="533400" indent="-533400" algn="just">
              <a:buFont typeface="Arial" pitchFamily="34" charset="0"/>
              <a:buChar char="•"/>
            </a:pPr>
            <a:r>
              <a:rPr lang="en-US" sz="2400" b="1" i="1" dirty="0">
                <a:solidFill>
                  <a:prstClr val="black"/>
                </a:solidFill>
              </a:rPr>
              <a:t>Areas of haemorrhage and necrosis are present.</a:t>
            </a:r>
          </a:p>
          <a:p>
            <a:pPr marL="533400" indent="-533400" algn="just"/>
            <a:endParaRPr lang="en-US" sz="2400" b="1" i="1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09800" y="457200"/>
            <a:ext cx="7776864" cy="581744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Renal Clear Cell Carcinoma - Histopathology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292218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ile:Clear cell renal cell carcinoma high m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066800"/>
            <a:ext cx="7271344" cy="4270736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</p:pic>
      <p:sp>
        <p:nvSpPr>
          <p:cNvPr id="7" name="مستطيل 6"/>
          <p:cNvSpPr/>
          <p:nvPr/>
        </p:nvSpPr>
        <p:spPr>
          <a:xfrm>
            <a:off x="2438400" y="5489938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i="1" dirty="0">
                <a:solidFill>
                  <a:prstClr val="black"/>
                </a:solidFill>
              </a:rPr>
              <a:t>The most common type of renal cell carcinoma (clear cell) - on right of </a:t>
            </a:r>
            <a:r>
              <a:rPr lang="en-US" sz="2000" b="1" i="1" dirty="0">
                <a:solidFill>
                  <a:prstClr val="black"/>
                </a:solidFill>
              </a:rPr>
              <a:t> </a:t>
            </a:r>
            <a:r>
              <a:rPr lang="ar-SA" sz="2000" b="1" i="1" dirty="0">
                <a:solidFill>
                  <a:prstClr val="black"/>
                </a:solidFill>
              </a:rPr>
              <a:t> </a:t>
            </a:r>
            <a:r>
              <a:rPr lang="en-US" sz="2000" b="1" i="1" dirty="0">
                <a:solidFill>
                  <a:prstClr val="black"/>
                </a:solidFill>
              </a:rPr>
              <a:t>t</a:t>
            </a:r>
            <a:r>
              <a:rPr lang="en-GB" sz="2000" b="1" i="1" dirty="0">
                <a:solidFill>
                  <a:prstClr val="black"/>
                </a:solidFill>
              </a:rPr>
              <a:t>he image : Cells with clear cytoplasm, typically arranged in nests and Nuclear atypia is common. Non-tumour kidney is on the left of the image</a:t>
            </a:r>
            <a:endParaRPr lang="ar-SA" sz="2000" b="1" i="1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62200" y="264840"/>
            <a:ext cx="7391400" cy="573360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Renal Clear Cell Carcinoma - Histopathology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3070959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62200" y="253752"/>
            <a:ext cx="7391400" cy="508248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Renal Clear Cell Carcinoma - Histopathology</a:t>
            </a:r>
          </a:p>
        </p:txBody>
      </p:sp>
      <p:sp>
        <p:nvSpPr>
          <p:cNvPr id="2" name="Rectangle 1"/>
          <p:cNvSpPr/>
          <p:nvPr/>
        </p:nvSpPr>
        <p:spPr>
          <a:xfrm>
            <a:off x="2156137" y="5486401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ctr"/>
            <a:r>
              <a:rPr lang="en-GB" sz="2000" b="1" i="1" dirty="0">
                <a:solidFill>
                  <a:prstClr val="black"/>
                </a:solidFill>
              </a:rPr>
              <a:t>The most common type of renal cell carcinoma (clear cell) .</a:t>
            </a:r>
          </a:p>
          <a:p>
            <a:pPr marL="533400" indent="-533400" algn="ctr"/>
            <a:r>
              <a:rPr lang="en-US" sz="2000" b="1" i="1" dirty="0">
                <a:solidFill>
                  <a:prstClr val="black"/>
                </a:solidFill>
              </a:rPr>
              <a:t>Tumor cells are large polygonal with clear cytoplasm </a:t>
            </a:r>
          </a:p>
          <a:p>
            <a:pPr marL="533400" indent="-533400" algn="ctr"/>
            <a:r>
              <a:rPr lang="en-US" sz="2000" b="1" i="1" dirty="0">
                <a:solidFill>
                  <a:prstClr val="black"/>
                </a:solidFill>
              </a:rPr>
              <a:t>(dissolved glycogen and lipid) and piknotic nuclei. </a:t>
            </a:r>
          </a:p>
          <a:p>
            <a:pPr marL="533400" indent="-533400" algn="ctr"/>
            <a:r>
              <a:rPr lang="en-US" sz="2000" b="1" i="1" dirty="0">
                <a:solidFill>
                  <a:prstClr val="black"/>
                </a:solidFill>
              </a:rPr>
              <a:t>- Cells  show pleomorphism and mitosis.</a:t>
            </a:r>
          </a:p>
        </p:txBody>
      </p:sp>
      <p:pic>
        <p:nvPicPr>
          <p:cNvPr id="6" name="Picture 2" descr="File:Renal clear cell ca (1) Nephrecto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1" y="990600"/>
            <a:ext cx="7364089" cy="4419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3515402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143000"/>
            <a:ext cx="6881086" cy="472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67608" y="5943600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Section shows clear tumor cells with pleomorphic nuclei and areas</a:t>
            </a:r>
          </a:p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 of hemorrhage 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62200" y="381000"/>
            <a:ext cx="7474024" cy="533400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Renal Clear Cell Carcinoma - Histopathology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976666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2667000"/>
            <a:ext cx="5760640" cy="1008112"/>
          </a:xfrm>
        </p:spPr>
        <p:txBody>
          <a:bodyPr>
            <a:noAutofit/>
          </a:bodyPr>
          <a:lstStyle/>
          <a:p>
            <a:pPr algn="ctr"/>
            <a:r>
              <a:rPr lang="en-US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WILM’S  TUMOR</a:t>
            </a:r>
            <a:endParaRPr lang="en-US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32361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71664" y="264840"/>
            <a:ext cx="6192688" cy="497160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Wilm’s Tumor – Gross Pathology</a:t>
            </a:r>
          </a:p>
        </p:txBody>
      </p:sp>
      <p:sp>
        <p:nvSpPr>
          <p:cNvPr id="9" name="Rectangle 8"/>
          <p:cNvSpPr/>
          <p:nvPr/>
        </p:nvSpPr>
        <p:spPr>
          <a:xfrm>
            <a:off x="2279576" y="5725705"/>
            <a:ext cx="7778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Gross picture shows partly pale and partly hemorrhagic solid tumor replacing almost the entire renal parenchyma and areas of necrosis also seen .</a:t>
            </a: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907688"/>
            <a:ext cx="7025208" cy="472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7248128" y="4871111"/>
            <a:ext cx="216024" cy="503695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686801" y="2209800"/>
            <a:ext cx="456275" cy="36004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629400" y="1066800"/>
            <a:ext cx="360040" cy="43204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124200" y="4876801"/>
            <a:ext cx="337240" cy="502467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76600" y="1371600"/>
            <a:ext cx="432048" cy="36004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752184" y="1772816"/>
            <a:ext cx="2016224" cy="374441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3470387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29000" y="188640"/>
            <a:ext cx="5334000" cy="497160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Wilm’s Tumor – Gross Pathology</a:t>
            </a:r>
          </a:p>
        </p:txBody>
      </p:sp>
      <p:pic>
        <p:nvPicPr>
          <p:cNvPr id="6" name="Picture 2" descr="G:\Cotran\Images\CH11\F011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9325" y="806574"/>
            <a:ext cx="5213350" cy="5718770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 flipH="1">
            <a:off x="3489325" y="2204864"/>
            <a:ext cx="5213350" cy="7200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63000" y="1337846"/>
            <a:ext cx="1676400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Remnant Kidney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63000" y="3733800"/>
            <a:ext cx="1676400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prstClr val="black"/>
                </a:solidFill>
              </a:rPr>
              <a:t>Wilm’s</a:t>
            </a:r>
            <a:r>
              <a:rPr lang="en-US" sz="1600" dirty="0">
                <a:solidFill>
                  <a:prstClr val="black"/>
                </a:solidFill>
              </a:rPr>
              <a:t> Tumor</a:t>
            </a:r>
          </a:p>
        </p:txBody>
      </p:sp>
      <p:cxnSp>
        <p:nvCxnSpPr>
          <p:cNvPr id="13" name="Straight Arrow Connector 12"/>
          <p:cNvCxnSpPr>
            <a:stCxn id="10" idx="1"/>
          </p:cNvCxnSpPr>
          <p:nvPr/>
        </p:nvCxnSpPr>
        <p:spPr>
          <a:xfrm rot="10800000" flipV="1">
            <a:off x="7086600" y="1507123"/>
            <a:ext cx="1676400" cy="21172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1"/>
          </p:cNvCxnSpPr>
          <p:nvPr/>
        </p:nvCxnSpPr>
        <p:spPr>
          <a:xfrm flipH="1">
            <a:off x="8229600" y="3903078"/>
            <a:ext cx="533400" cy="5932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145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71664" y="188640"/>
            <a:ext cx="6192688" cy="432048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Wilm’s Tumor – Gross Pathology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16498"/>
            <a:ext cx="6103381" cy="487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  <p:sp>
        <p:nvSpPr>
          <p:cNvPr id="6" name="Rectangle 5"/>
          <p:cNvSpPr/>
          <p:nvPr/>
        </p:nvSpPr>
        <p:spPr>
          <a:xfrm>
            <a:off x="2279576" y="5725705"/>
            <a:ext cx="7702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i="1" dirty="0" smtClean="0"/>
              <a:t>Large </a:t>
            </a:r>
            <a:r>
              <a:rPr lang="en-US" sz="2000" b="1" i="1" dirty="0"/>
              <a:t>well-circumscribed renal mass. 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i="1" dirty="0" smtClean="0"/>
              <a:t>Pale</a:t>
            </a:r>
            <a:r>
              <a:rPr lang="en-US" sz="2000" b="1" i="1" dirty="0"/>
              <a:t>, gray and </a:t>
            </a:r>
            <a:r>
              <a:rPr lang="en-US" sz="2000" b="1" i="1" dirty="0" err="1"/>
              <a:t>haemorrhagic</a:t>
            </a:r>
            <a:r>
              <a:rPr lang="en-US" sz="2000" b="1" i="1" dirty="0"/>
              <a:t> cut surface.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8114270" y="2603158"/>
            <a:ext cx="2973859" cy="2751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yndromes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 are </a:t>
            </a: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associated with </a:t>
            </a:r>
            <a:r>
              <a:rPr lang="en-US" sz="1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Wilms</a:t>
            </a: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Tumor are: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WAGR syndrome.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1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Denys-</a:t>
            </a:r>
            <a:r>
              <a:rPr lang="en-US" sz="14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Drash</a:t>
            </a:r>
            <a:r>
              <a:rPr lang="en-US" sz="1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syndrome</a:t>
            </a:r>
            <a:r>
              <a:rPr lang="en-US" sz="1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400" b="1" i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400" b="1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mutated in this condition 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</a:t>
            </a:r>
            <a:r>
              <a:rPr lang="en-US" sz="16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WTI </a:t>
            </a:r>
            <a:r>
              <a:rPr lang="en-US" sz="16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 </a:t>
            </a:r>
            <a:r>
              <a:rPr lang="en-US" sz="16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located on </a:t>
            </a:r>
            <a:r>
              <a:rPr lang="en-US" sz="16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chromosome 11p13 </a:t>
            </a:r>
            <a:r>
              <a:rPr lang="en-US" sz="16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468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95600" y="381000"/>
            <a:ext cx="6248400" cy="533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Membranous Glomerulonephritis</a:t>
            </a:r>
          </a:p>
        </p:txBody>
      </p:sp>
      <p:pic>
        <p:nvPicPr>
          <p:cNvPr id="187396" name="Picture 4" descr="Loading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074576"/>
            <a:ext cx="7010400" cy="47928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2133600" y="5858470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Close-up of glomerulus illustrating rigid, uniformly-thickened capillary walls (H&amp;E stain, 400x original magnification).</a:t>
            </a:r>
            <a:endParaRPr lang="en-US" sz="2000" i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3916037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ephroblastoma_wilms_tum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1" y="1021757"/>
            <a:ext cx="7101409" cy="485455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3071664" y="264840"/>
            <a:ext cx="6192688" cy="573360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Wilm’s Tumor – Histopathology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7000" y="5877272"/>
            <a:ext cx="70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</a:rPr>
              <a:t>Blastema in WT consists of sheets of densely packed small blue </a:t>
            </a:r>
          </a:p>
          <a:p>
            <a:pPr algn="ctr"/>
            <a:r>
              <a:rPr lang="en-US" b="1" i="1" dirty="0">
                <a:solidFill>
                  <a:prstClr val="black"/>
                </a:solidFill>
              </a:rPr>
              <a:t>cells with hyperchromatic nuclei, little cytoplasm and conspicuous </a:t>
            </a:r>
          </a:p>
          <a:p>
            <a:pPr algn="ctr"/>
            <a:r>
              <a:rPr lang="en-US" b="1" i="1" dirty="0">
                <a:solidFill>
                  <a:prstClr val="black"/>
                </a:solidFill>
              </a:rPr>
              <a:t>mitotic activity.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867885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71664" y="329952"/>
            <a:ext cx="6192688" cy="508248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Wilm’s Tumor – Histopathology</a:t>
            </a:r>
          </a:p>
        </p:txBody>
      </p:sp>
      <p:pic>
        <p:nvPicPr>
          <p:cNvPr id="6" name="Picture 2" descr="G:\Cotran\Images\CH11\F011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76807"/>
            <a:ext cx="7181800" cy="4828457"/>
          </a:xfrm>
          <a:prstGeom prst="rect">
            <a:avLst/>
          </a:prstGeom>
          <a:noFill/>
          <a:ln w="28575">
            <a:solidFill>
              <a:srgbClr val="6D0D6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151784" y="5805265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000" b="1" i="1" dirty="0">
                <a:solidFill>
                  <a:prstClr val="black"/>
                </a:solidFill>
              </a:rPr>
              <a:t>Spindle cell stroma.</a:t>
            </a:r>
          </a:p>
          <a:p>
            <a:pPr marL="342900" indent="-342900">
              <a:buFontTx/>
              <a:buAutoNum type="arabicPeriod"/>
            </a:pPr>
            <a:r>
              <a:rPr lang="en-US" sz="2000" b="1" i="1" dirty="0">
                <a:solidFill>
                  <a:prstClr val="black"/>
                </a:solidFill>
              </a:rPr>
              <a:t>Blastema.</a:t>
            </a:r>
          </a:p>
          <a:p>
            <a:pPr marL="342900" indent="-342900">
              <a:buFontTx/>
              <a:buAutoNum type="arabicPeriod"/>
            </a:pPr>
            <a:r>
              <a:rPr lang="en-US" sz="2000" b="1" i="1" dirty="0">
                <a:solidFill>
                  <a:prstClr val="black"/>
                </a:solidFill>
              </a:rPr>
              <a:t>Abortive glomeruli.</a:t>
            </a:r>
          </a:p>
        </p:txBody>
      </p:sp>
      <p:sp>
        <p:nvSpPr>
          <p:cNvPr id="8" name="Left Arrow 7"/>
          <p:cNvSpPr/>
          <p:nvPr/>
        </p:nvSpPr>
        <p:spPr>
          <a:xfrm rot="2723716">
            <a:off x="3874378" y="4494066"/>
            <a:ext cx="864096" cy="542261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660033"/>
                </a:solidFill>
              </a:rPr>
              <a:t>1</a:t>
            </a:r>
          </a:p>
        </p:txBody>
      </p:sp>
      <p:sp>
        <p:nvSpPr>
          <p:cNvPr id="9" name="Left Arrow 8"/>
          <p:cNvSpPr/>
          <p:nvPr/>
        </p:nvSpPr>
        <p:spPr>
          <a:xfrm rot="2723716">
            <a:off x="7150978" y="4494066"/>
            <a:ext cx="864096" cy="542261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660033"/>
                </a:solidFill>
              </a:rPr>
              <a:t>2</a:t>
            </a:r>
          </a:p>
        </p:txBody>
      </p:sp>
      <p:sp>
        <p:nvSpPr>
          <p:cNvPr id="10" name="Left Arrow 9"/>
          <p:cNvSpPr/>
          <p:nvPr/>
        </p:nvSpPr>
        <p:spPr>
          <a:xfrm rot="2723716">
            <a:off x="4788778" y="3960666"/>
            <a:ext cx="864096" cy="542261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660033"/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1024712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da-sy.com/pathology/JPEG1/RENAL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066800"/>
            <a:ext cx="7165032" cy="4055678"/>
          </a:xfrm>
          <a:prstGeom prst="rect">
            <a:avLst/>
          </a:prstGeom>
          <a:noFill/>
          <a:ln w="28575">
            <a:solidFill>
              <a:srgbClr val="6D0D62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514600" y="5228273"/>
            <a:ext cx="7165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i="1" dirty="0" smtClean="0"/>
              <a:t> </a:t>
            </a:r>
            <a:r>
              <a:rPr lang="en-US" b="1" i="1" dirty="0">
                <a:solidFill>
                  <a:srgbClr val="FF0000"/>
                </a:solidFill>
              </a:rPr>
              <a:t>Immature tubules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Immature stromal elements and </a:t>
            </a:r>
            <a:r>
              <a:rPr lang="en-US" b="1" i="1" dirty="0" err="1">
                <a:solidFill>
                  <a:srgbClr val="FF0000"/>
                </a:solidFill>
              </a:rPr>
              <a:t>blastema</a:t>
            </a:r>
            <a:r>
              <a:rPr lang="en-US" b="1" i="1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71664" y="329952"/>
            <a:ext cx="6192688" cy="508248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Wilm’s Tumor – Histopathology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1514197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5689937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The epithelial component in this </a:t>
            </a:r>
            <a:r>
              <a:rPr lang="en-US" sz="2000" b="1" i="1" dirty="0" err="1">
                <a:solidFill>
                  <a:prstClr val="black"/>
                </a:solidFill>
              </a:rPr>
              <a:t>Wilm’s</a:t>
            </a:r>
            <a:r>
              <a:rPr lang="en-US" sz="2000" b="1" i="1" dirty="0">
                <a:solidFill>
                  <a:prstClr val="black"/>
                </a:solidFill>
              </a:rPr>
              <a:t> tumor consists of primitive cuboidal cells forming tubular structures and rosettes. </a:t>
            </a:r>
          </a:p>
        </p:txBody>
      </p:sp>
      <p:pic>
        <p:nvPicPr>
          <p:cNvPr id="5" name="Picture 2" descr="http://www.webpathology.com/slides/slides/Kidney_Wilms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975094"/>
            <a:ext cx="7417579" cy="4663706"/>
          </a:xfrm>
          <a:prstGeom prst="rect">
            <a:avLst/>
          </a:prstGeom>
          <a:noFill/>
          <a:ln>
            <a:solidFill>
              <a:srgbClr val="6600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071664" y="329952"/>
            <a:ext cx="6192688" cy="508248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Wilm’s Tumor – Histopathology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23859621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2438400"/>
            <a:ext cx="5760640" cy="1447800"/>
          </a:xfrm>
        </p:spPr>
        <p:txBody>
          <a:bodyPr>
            <a:noAutofit/>
          </a:bodyPr>
          <a:lstStyle/>
          <a:p>
            <a:pPr algn="ctr"/>
            <a:r>
              <a:rPr lang="en-US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Carcinoma of Renal Pelvis and Ureter</a:t>
            </a:r>
            <a:endParaRPr lang="en-US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51415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-53861"/>
            <a:ext cx="567306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495144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5791200"/>
            <a:ext cx="7033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prstClr val="black"/>
                </a:solidFill>
                <a:cs typeface="Arial" pitchFamily="34" charset="0"/>
              </a:rPr>
              <a:t>More commonly infiltrative and prognosis is more worse than urothelial carcinoma of the bladder</a:t>
            </a:r>
            <a:r>
              <a:rPr lang="en-US" sz="2000" b="1" i="1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sz="2000" b="1" i="1" dirty="0">
                <a:solidFill>
                  <a:srgbClr val="000000"/>
                </a:solidFill>
                <a:cs typeface="Times New Roman" pitchFamily="18" charset="0"/>
              </a:rPr>
              <a:t>  </a:t>
            </a:r>
            <a:endParaRPr lang="en-US" sz="2000" b="1" i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67000" y="334144"/>
            <a:ext cx="6858001" cy="580256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Urothelial (Transitional) Carcinoma of Renal Pelvis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1219200"/>
            <a:ext cx="7107843" cy="451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11612482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19872" y="260648"/>
            <a:ext cx="6552728" cy="504056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Urothelial Carcinoma involving Ureter - Gross</a:t>
            </a:r>
          </a:p>
        </p:txBody>
      </p:sp>
      <p:sp>
        <p:nvSpPr>
          <p:cNvPr id="4" name="Rectangle 3"/>
          <p:cNvSpPr/>
          <p:nvPr/>
        </p:nvSpPr>
        <p:spPr>
          <a:xfrm>
            <a:off x="2063552" y="5805264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A nephroureterectomy specimen showing bulbous expansion of proximal ureter near the renal pelvis caused by papillary urothelial carcinoma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73016"/>
            <a:ext cx="7397824" cy="2088232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08720"/>
            <a:ext cx="7397824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20703920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webpathology.com/slides/slides/UrinaryBladder_UrothelialCarcinoma_LowGr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143000"/>
            <a:ext cx="7519147" cy="4419600"/>
          </a:xfrm>
          <a:prstGeom prst="rect">
            <a:avLst/>
          </a:prstGeom>
          <a:noFill/>
          <a:ln>
            <a:solidFill>
              <a:srgbClr val="6D0D6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2200" y="56388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Low-grade papillary urothelial carcinoma shows minimal cytologic and architectural atypia.  Adjacent papillary fronds may fuse, as seen in this image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86000" y="264840"/>
            <a:ext cx="7620000" cy="573360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Papillary Urothelial carcinoma of the renal pelvis – Low Grade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15725108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2971800"/>
            <a:ext cx="5760640" cy="1371600"/>
          </a:xfrm>
        </p:spPr>
        <p:txBody>
          <a:bodyPr>
            <a:noAutofit/>
          </a:bodyPr>
          <a:lstStyle/>
          <a:p>
            <a:pPr algn="ctr"/>
            <a:r>
              <a:rPr lang="en-US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CARCINOMA OF THE URINARY BLADDER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215609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667000" y="228600"/>
            <a:ext cx="6781800" cy="75212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Bladder Carcinoma -</a:t>
            </a:r>
          </a:p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Urothelial (Transitional cell) papillary Carcinoma - Gross</a:t>
            </a:r>
            <a:endParaRPr lang="en-US" sz="2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4600" y="5661249"/>
            <a:ext cx="72061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90% of bladder cancers are transitional cell carcinoma. </a:t>
            </a:r>
          </a:p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The other 10% are squamous cell carcinoma, adenocarcinoma, sarcoma, small cell carcinoma, and secondary metastases</a:t>
            </a:r>
          </a:p>
        </p:txBody>
      </p:sp>
      <p:pic>
        <p:nvPicPr>
          <p:cNvPr id="28676" name="Picture 4" descr="http://www.webpathology.com/slides/slides/UrinaryBladder_UrothelialCarcinoma_Gross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1052737"/>
            <a:ext cx="4968552" cy="454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3692361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1" y="990600"/>
            <a:ext cx="7285703" cy="4343400"/>
          </a:xfrm>
          <a:prstGeom prst="rect">
            <a:avLst/>
          </a:prstGeom>
          <a:noFill/>
          <a:ln w="28575">
            <a:solidFill>
              <a:srgbClr val="660033"/>
            </a:solidFill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895600" y="228600"/>
            <a:ext cx="6248400" cy="609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Membranous Glomerulonephritis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5410201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</a:rPr>
              <a:t>Early stage II membranous glomerulonephritis: The thickened capillary wall shows numerous "holes" in tangential sections, indicating deposits. (Deposits do not take up the silver stain.) Well-developed spikes around the deposits </a:t>
            </a:r>
          </a:p>
          <a:p>
            <a:pPr algn="ctr"/>
            <a:r>
              <a:rPr lang="en-US" b="1" i="1" dirty="0">
                <a:solidFill>
                  <a:prstClr val="black"/>
                </a:solidFill>
              </a:rPr>
              <a:t>are not present here.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38618206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43200" y="188640"/>
            <a:ext cx="6248400" cy="49716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Papillary Urothelial Carcinoma of Bladder - Gross</a:t>
            </a:r>
            <a:endParaRPr lang="en-US" sz="2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738" y="5719464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 </a:t>
            </a:r>
            <a:r>
              <a:rPr lang="en-US" sz="20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 grade transitional cell carcinoma of the urinary </a:t>
            </a:r>
            <a:r>
              <a:rPr lang="en-US" sz="20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bladder showing </a:t>
            </a:r>
            <a:r>
              <a:rPr lang="en-US" sz="2000" b="1" i="1" dirty="0">
                <a:solidFill>
                  <a:srgbClr val="C00000"/>
                </a:solidFill>
              </a:rPr>
              <a:t>s</a:t>
            </a:r>
            <a:r>
              <a:rPr lang="en-US" sz="2000" b="1" i="1" dirty="0" smtClean="0">
                <a:solidFill>
                  <a:srgbClr val="C00000"/>
                </a:solidFill>
              </a:rPr>
              <a:t>olid </a:t>
            </a:r>
            <a:r>
              <a:rPr lang="en-US" sz="2000" b="1" i="1" dirty="0">
                <a:solidFill>
                  <a:srgbClr val="C00000"/>
                </a:solidFill>
              </a:rPr>
              <a:t>and papillary pale neoplasm infiltrating the bladder wall and  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>
                <a:solidFill>
                  <a:srgbClr val="C00000"/>
                </a:solidFill>
              </a:rPr>
              <a:t>filling bladder lumen.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29698" name="Picture 2" descr="http://www.webpathology.com/slides/slides/UrinaryBladder_UrothelialCarcinoma_Gross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82" y="997768"/>
            <a:ext cx="5486400" cy="472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66703" y="1985319"/>
            <a:ext cx="4267200" cy="182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Predisposing risk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factors </a:t>
            </a: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:-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1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Exposure </a:t>
            </a:r>
            <a:r>
              <a:rPr lang="en-US" sz="1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beta </a:t>
            </a:r>
            <a:r>
              <a:rPr lang="en-US" sz="14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Naphthylamine</a:t>
            </a:r>
            <a:r>
              <a:rPr lang="en-US" sz="1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14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Schistosoma</a:t>
            </a:r>
            <a:r>
              <a:rPr lang="en-US" sz="1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haematobium</a:t>
            </a:r>
            <a:r>
              <a:rPr lang="en-US" sz="1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infestation.</a:t>
            </a:r>
            <a:endParaRPr lang="en-US" sz="11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Cigarette </a:t>
            </a:r>
            <a:r>
              <a:rPr lang="en-US" sz="1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smoking.                              </a:t>
            </a:r>
            <a:endParaRPr lang="en-US" sz="1400" b="1" i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Exposure </a:t>
            </a:r>
            <a:r>
              <a:rPr lang="en-US" sz="1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industrial solvents and dyes.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Exposure </a:t>
            </a:r>
            <a:r>
              <a:rPr lang="en-US" sz="1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cyclophosphamide.    </a:t>
            </a:r>
            <a:endParaRPr lang="en-US" sz="1400" b="1" i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1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Chronic Cystitis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6943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4601" y="192832"/>
            <a:ext cx="7315200" cy="49296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Bladder Tumor invading the Uterus – Gross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1" y="852146"/>
            <a:ext cx="7315200" cy="495311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919536" y="5949280"/>
            <a:ext cx="82089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1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Urinary bladder carcinoma infiltrating the urinary </a:t>
            </a:r>
          </a:p>
          <a:p>
            <a:pPr algn="ctr">
              <a:spcBef>
                <a:spcPct val="0"/>
              </a:spcBef>
            </a:pPr>
            <a:r>
              <a:rPr lang="en-US" sz="2000" b="1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bladder wall with extension to the uterus 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7463375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67000" y="5397024"/>
            <a:ext cx="7245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</a:rPr>
              <a:t>The low grade tumors show overall preservation of cell polarity, few mitoses, and lack of significant morphologic atypia. This exophytic papillary tumor shows multiple finger-like projections lined by multiple layers of urothelium (transitional epithelium)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990600"/>
            <a:ext cx="7085115" cy="432148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590800" y="264840"/>
            <a:ext cx="7162800" cy="49716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Papillary Urothelial carcinoma – Low Grade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15109796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webpathology.com/slides/slides/UrinaryBladder_UrothelialCarcinoma_LowGr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66800"/>
            <a:ext cx="7245424" cy="453182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5733257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High power view of a low-grade papillary urothelial carcinoma. </a:t>
            </a:r>
          </a:p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There are scattered hyperchromatic nuclei and typical </a:t>
            </a:r>
          </a:p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mitotic figures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76600" y="264840"/>
            <a:ext cx="5562600" cy="57336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Papillary Urothelial Carcinoma – Low Grade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27772688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webpathology.com/slides/slides/UrinaryBladder_UrothelialCarcinoma_HighGrad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532" y="990601"/>
            <a:ext cx="7301069" cy="4635659"/>
          </a:xfrm>
          <a:prstGeom prst="rect">
            <a:avLst/>
          </a:prstGeom>
          <a:noFill/>
          <a:ln w="28575">
            <a:solidFill>
              <a:srgbClr val="6600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429000" y="329952"/>
            <a:ext cx="5410200" cy="50824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Papillary Urothelial carcinoma – High Grade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7568" y="5791200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/>
              <a:t>a- </a:t>
            </a:r>
            <a:r>
              <a:rPr lang="en-US" sz="2000" b="1" i="1" dirty="0" err="1"/>
              <a:t>Hyperchromasia</a:t>
            </a:r>
            <a:r>
              <a:rPr lang="en-US" sz="2000" b="1" i="1" dirty="0"/>
              <a:t>.</a:t>
            </a:r>
            <a:endParaRPr lang="en-US" sz="2000" dirty="0"/>
          </a:p>
          <a:p>
            <a:r>
              <a:rPr lang="en-US" sz="2000" b="1" i="1" dirty="0"/>
              <a:t>b- </a:t>
            </a:r>
            <a:r>
              <a:rPr lang="en-US" sz="2000" b="1" i="1" dirty="0" err="1"/>
              <a:t>Pleomorphism</a:t>
            </a:r>
            <a:r>
              <a:rPr lang="en-US" sz="2000" b="1" i="1" dirty="0"/>
              <a:t>.</a:t>
            </a:r>
            <a:endParaRPr lang="en-US" sz="2000" dirty="0"/>
          </a:p>
          <a:p>
            <a:pPr lvl="0"/>
            <a:r>
              <a:rPr lang="en-US" sz="2000" b="1" i="1" dirty="0" smtClean="0"/>
              <a:t>C- Papillary </a:t>
            </a:r>
            <a:r>
              <a:rPr lang="en-US" sz="2000" b="1" i="1" dirty="0"/>
              <a:t>transitional cells.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</p:spTree>
    <p:extLst>
      <p:ext uri="{BB962C8B-B14F-4D97-AF65-F5344CB8AC3E}">
        <p14:creationId xmlns:p14="http://schemas.microsoft.com/office/powerpoint/2010/main" val="26022570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pathguy.com/lectures/bladder_c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148" y="990600"/>
            <a:ext cx="7401653" cy="430641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48000" y="329952"/>
            <a:ext cx="6096000" cy="50824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Urothelial (Transitional) carcinoma – HPF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7528" y="5373217"/>
            <a:ext cx="8188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</a:rPr>
              <a:t>Almost all cases of Bladder carcinomas are originating from the transitional epithelium. Bladder carcinoma might be squamous </a:t>
            </a:r>
          </a:p>
          <a:p>
            <a:pPr algn="ctr"/>
            <a:r>
              <a:rPr lang="en-US" b="1" i="1" dirty="0">
                <a:solidFill>
                  <a:prstClr val="black"/>
                </a:solidFill>
              </a:rPr>
              <a:t>cell in nature. Chronic inflammation of the bladder mucosa, </a:t>
            </a:r>
          </a:p>
          <a:p>
            <a:pPr algn="ctr"/>
            <a:r>
              <a:rPr lang="en-US" b="1" i="1" dirty="0">
                <a:solidFill>
                  <a:prstClr val="black"/>
                </a:solidFill>
              </a:rPr>
              <a:t>caused by stones or schistosomiasis may lead to it . Rarely, it presents as adenocarcinoma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40593750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819400"/>
            <a:ext cx="7467600" cy="1134616"/>
          </a:xfrm>
        </p:spPr>
        <p:txBody>
          <a:bodyPr>
            <a:noAutofit/>
          </a:bodyPr>
          <a:lstStyle/>
          <a:p>
            <a:pPr algn="ctr"/>
            <a:r>
              <a:rPr lang="en-US" b="1" i="1" dirty="0">
                <a:solidFill>
                  <a:srgbClr val="8FE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Pathology of Renal Allograft</a:t>
            </a:r>
            <a:endParaRPr lang="en-US" b="1" i="1" dirty="0">
              <a:solidFill>
                <a:srgbClr val="8FE2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145107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http://library.med.utah.edu/WebPath/jpeg1/RENAL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14400"/>
            <a:ext cx="7086600" cy="47244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3276600" y="257944"/>
            <a:ext cx="5562600" cy="50405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Cellular Allograft Rejection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9800" y="5638800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This kidney was removed because of acute transplant rejection. Note the swollen and hemorrhagic appearance of this entire kidney.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15331941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humpath.com/IMG/jpg/kidney_acute_rejection_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6678784" cy="458187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200400" y="334144"/>
            <a:ext cx="5791200" cy="50405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Cellular Allograft Rejection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4600" y="5791200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Swollen and hemorrhagic appearance of acutely  rejected renal allograft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4296880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66801"/>
            <a:ext cx="7386278" cy="44538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72544" y="5638800"/>
            <a:ext cx="738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Tubulitis, </a:t>
            </a:r>
            <a:r>
              <a:rPr lang="en-US" sz="2000" b="1" i="1" dirty="0" err="1">
                <a:solidFill>
                  <a:prstClr val="black"/>
                </a:solidFill>
              </a:rPr>
              <a:t>ie</a:t>
            </a:r>
            <a:r>
              <a:rPr lang="en-US" sz="2000" b="1" i="1" dirty="0">
                <a:solidFill>
                  <a:prstClr val="black"/>
                </a:solidFill>
              </a:rPr>
              <a:t>, infiltration of tubular epithelium by lymphocytes, is the hallmark of type I interstitial acute rejection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0" y="304800"/>
            <a:ext cx="6172200" cy="533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Cellular Allograft Rejection – Type 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539976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/>
              <a:t>E</a:t>
            </a:r>
            <a:r>
              <a:rPr lang="en-US" b="1" dirty="0" smtClean="0"/>
              <a:t>lectron </a:t>
            </a:r>
            <a:r>
              <a:rPr lang="en-US" b="1" dirty="0"/>
              <a:t>microscopy </a:t>
            </a:r>
            <a:r>
              <a:rPr lang="en-US" b="1" dirty="0" smtClean="0"/>
              <a:t>features: </a:t>
            </a:r>
          </a:p>
          <a:p>
            <a:pPr lvl="0"/>
            <a:r>
              <a:rPr lang="en-US" b="1" i="1" dirty="0" smtClean="0"/>
              <a:t>- </a:t>
            </a:r>
            <a:r>
              <a:rPr lang="en-US" b="1" i="1" dirty="0"/>
              <a:t>Effacement of epithelial foot processes.</a:t>
            </a:r>
            <a:endParaRPr lang="en-US" dirty="0"/>
          </a:p>
          <a:p>
            <a:r>
              <a:rPr lang="en-US" b="1" i="1" dirty="0"/>
              <a:t>b- Immune complexes deposition in basement membrane leading to                                                    “spikes and domes” appearance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61" y="3783435"/>
            <a:ext cx="4521665" cy="290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656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3896" y="5489938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Humoral (Antibody-mediated) rejection, type I. Acute tubular injury is evident, without neutrophils in capillaries.  Peritubular and glomerular capillary inflammation with neutrophils, and necrosis of arteries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39616" y="188640"/>
            <a:ext cx="6768752" cy="57606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Humoral Rejection (AHR) – Type I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867" y="1066801"/>
            <a:ext cx="6169134" cy="403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3398275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60762"/>
            <a:ext cx="7239000" cy="4600486"/>
          </a:xfrm>
          <a:prstGeom prst="rect">
            <a:avLst/>
          </a:prstGeom>
          <a:noFill/>
          <a:ln w="28575">
            <a:solidFill>
              <a:srgbClr val="6D0D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65512" y="5661249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Hyperacute rejection. The cortex shows diffuse hemorrhage and neutrophils in peritubular capillaries with prominent glomerular thrombi 1 day after transplantation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352800" y="304800"/>
            <a:ext cx="5472608" cy="533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Hyperacute Allograft Rejection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15508898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ibrary.med.utah.edu/WebPath/jpeg1/RENAL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066800"/>
            <a:ext cx="7295090" cy="4591050"/>
          </a:xfrm>
          <a:prstGeom prst="rect">
            <a:avLst/>
          </a:prstGeom>
          <a:noFill/>
          <a:ln w="28575">
            <a:solidFill>
              <a:srgbClr val="6D0D62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3276600" y="341040"/>
            <a:ext cx="5472608" cy="49716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 Allograft Rejection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7400" y="5715000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Chronic vascular rejection of a renal transplant, which has a poor prognosis. Note the thickened arteries with intimal fibrosis and also chronic inflammation.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27912950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36648" y="2971800"/>
            <a:ext cx="8153400" cy="106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i="1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63600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Disorders </a:t>
            </a:r>
            <a:r>
              <a:rPr lang="en-US" b="1" dirty="0"/>
              <a:t>that can predispose to </a:t>
            </a:r>
            <a:r>
              <a:rPr lang="en-US" b="1" dirty="0" smtClean="0"/>
              <a:t>membranous glomerulonephritis:</a:t>
            </a:r>
            <a:endParaRPr lang="en-US" b="1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i="1" dirty="0" smtClean="0"/>
              <a:t>a- </a:t>
            </a:r>
            <a:r>
              <a:rPr lang="en-US" b="1" i="1" dirty="0"/>
              <a:t>Infections: Hepatitis B, Syphilis and Malaria.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i="1" dirty="0"/>
              <a:t>b- Malignant </a:t>
            </a:r>
            <a:r>
              <a:rPr lang="en-US" b="1" i="1" dirty="0" err="1"/>
              <a:t>tumours</a:t>
            </a:r>
            <a:r>
              <a:rPr lang="en-US" b="1" i="1" dirty="0"/>
              <a:t> (Lung and colon).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i="1" dirty="0"/>
              <a:t>c- SLE and autoimmune disorders.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i="1" dirty="0"/>
              <a:t>d- Exposure to inorganic salts and certain drugs.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13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133600"/>
            <a:ext cx="7848600" cy="1981200"/>
          </a:xfrm>
        </p:spPr>
        <p:txBody>
          <a:bodyPr>
            <a:noAutofit/>
          </a:bodyPr>
          <a:lstStyle/>
          <a:p>
            <a:pPr algn="ctr"/>
            <a:r>
              <a:rPr lang="en-US" sz="5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Nephritic Syndrome</a:t>
            </a:r>
            <a:r>
              <a:rPr lang="en-US" sz="7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7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7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(RPGN)</a:t>
            </a:r>
            <a:endParaRPr lang="en-US" sz="5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409120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67000" y="334144"/>
            <a:ext cx="6705600" cy="580256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 Progressive Glomerulonephritis (RPGN)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9800" y="5867400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prstClr val="black"/>
                </a:solidFill>
              </a:rPr>
              <a:t>Gross appearance of RPGN - note the flea beaten appearance</a:t>
            </a:r>
          </a:p>
        </p:txBody>
      </p:sp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7354" y="1066800"/>
            <a:ext cx="703384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2704603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http://library.med.utah.edu/WebPath/jpeg1/RENAL0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1" y="990601"/>
            <a:ext cx="7000877" cy="4495800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2743200" y="257944"/>
            <a:ext cx="6705600" cy="5802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 Progressive Glomerulonephritis (RPGN)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4600" y="5505271"/>
            <a:ext cx="701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</a:rPr>
              <a:t>Seen here within the glomeruli are crescents composed of proliferating epithelial cells. Crescentic glomerulonephritis is known as rapidly progressive glomerulonephritis (RPGN) because this disease is very progressive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01200" y="6629401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C00000"/>
                </a:solidFill>
              </a:rPr>
              <a:t>Renal   Block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662940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C00000"/>
                </a:solidFill>
              </a:rPr>
              <a:t>Pathology Dept , KSU</a:t>
            </a:r>
          </a:p>
        </p:txBody>
      </p:sp>
    </p:spTree>
    <p:extLst>
      <p:ext uri="{BB962C8B-B14F-4D97-AF65-F5344CB8AC3E}">
        <p14:creationId xmlns:p14="http://schemas.microsoft.com/office/powerpoint/2010/main" val="7416569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1559</Words>
  <Application>Microsoft Office PowerPoint</Application>
  <PresentationFormat>Widescreen</PresentationFormat>
  <Paragraphs>257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Aharoni</vt:lpstr>
      <vt:lpstr>Arial</vt:lpstr>
      <vt:lpstr>Calibri</vt:lpstr>
      <vt:lpstr>Century Schoolbook</vt:lpstr>
      <vt:lpstr>Courier New</vt:lpstr>
      <vt:lpstr>Times New Roman</vt:lpstr>
      <vt:lpstr>Tw Cen MT</vt:lpstr>
      <vt:lpstr>Wingdings</vt:lpstr>
      <vt:lpstr>Wingdings 2</vt:lpstr>
      <vt:lpstr>Median</vt:lpstr>
      <vt:lpstr>Nephrotic Syndrome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Nephritic Syndrome  (RPGN)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RENAL TUMORS</vt:lpstr>
      <vt:lpstr>BENIGN  RENAL TUMORS</vt:lpstr>
      <vt:lpstr>PowerPoint Presentation</vt:lpstr>
      <vt:lpstr>PowerPoint Presentation</vt:lpstr>
      <vt:lpstr>PowerPoint Presentation</vt:lpstr>
      <vt:lpstr>MALIGNANT  RENAL TUMORS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WILM’S  TUMOR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Carcinoma of Renal Pelvis and Ureter</vt:lpstr>
      <vt:lpstr>PowerPoint Presentation</vt:lpstr>
      <vt:lpstr>PowerPoint Presentation</vt:lpstr>
      <vt:lpstr>PowerPoint Presentation</vt:lpstr>
      <vt:lpstr>CARCINOMA OF THE URINARY BLADDER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Pathology of Renal Allograft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Nephrotic Syndrome</dc:title>
  <dc:creator>Naseem Zaidi Shaesta</dc:creator>
  <cp:lastModifiedBy>Naseem Zaidi Shaesta</cp:lastModifiedBy>
  <cp:revision>10</cp:revision>
  <dcterms:created xsi:type="dcterms:W3CDTF">2017-05-09T11:57:42Z</dcterms:created>
  <dcterms:modified xsi:type="dcterms:W3CDTF">2017-05-14T06:26:32Z</dcterms:modified>
</cp:coreProperties>
</file>