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	<Relationship Id="rId12" Type="http://schemas.openxmlformats.org/officeDocument/2006/relationships/slide" Target="slides/slide7.xml" />
	<Relationship Id="rId13" Type="http://schemas.openxmlformats.org/officeDocument/2006/relationships/slide" Target="slides/slide8.xml" />
	<Relationship Id="rId14" Type="http://schemas.openxmlformats.org/officeDocument/2006/relationships/slide" Target="slides/slide9.xml" />
	<Relationship Id="rId15" Type="http://schemas.openxmlformats.org/officeDocument/2006/relationships/slide" Target="slides/slide10.xml" />
	<Relationship Id="rId16" Type="http://schemas.openxmlformats.org/officeDocument/2006/relationships/slide" Target="slides/slide11.xml" />
	<Relationship Id="rId17" Type="http://schemas.openxmlformats.org/officeDocument/2006/relationships/slide" Target="slides/slide12.xml" />
	<Relationship Id="rId18" Type="http://schemas.openxmlformats.org/officeDocument/2006/relationships/slide" Target="slides/slide13.xml" />
	<Relationship Id="rId19" Type="http://schemas.openxmlformats.org/officeDocument/2006/relationships/slide" Target="slides/slide14.xml" />
	<Relationship Id="rId20" Type="http://schemas.openxmlformats.org/officeDocument/2006/relationships/slide" Target="slides/slide15.xml" />
	<Relationship Id="rId21" Type="http://schemas.openxmlformats.org/officeDocument/2006/relationships/slide" Target="slides/slide16.xml" />
	<Relationship Id="rId22" Type="http://schemas.openxmlformats.org/officeDocument/2006/relationships/slide" Target="slides/slide17.xml" />
	<Relationship Id="rId23" Type="http://schemas.openxmlformats.org/officeDocument/2006/relationships/slide" Target="slides/slide18.xml" />
	<Relationship Id="rId24" Type="http://schemas.openxmlformats.org/officeDocument/2006/relationships/slide" Target="slides/slide19.xml" />
	<Relationship Id="rId25" Type="http://schemas.openxmlformats.org/officeDocument/2006/relationships/slide" Target="slides/slide20.xml" />
	<Relationship Id="rId26" Type="http://schemas.openxmlformats.org/officeDocument/2006/relationships/slide" Target="slides/slide21.xml" />
	<Relationship Id="rId27" Type="http://schemas.openxmlformats.org/officeDocument/2006/relationships/slide" Target="slides/slide22.xml" />
	<Relationship Id="rId28" Type="http://schemas.openxmlformats.org/officeDocument/2006/relationships/slide" Target="slides/slide23.xml" />
	<Relationship Id="rId29" Type="http://schemas.openxmlformats.org/officeDocument/2006/relationships/slide" Target="slides/slide24.xml" />
	<Relationship Id="rId30" Type="http://schemas.openxmlformats.org/officeDocument/2006/relationships/slide" Target="slides/slide25.xml" />
	<Relationship Id="rId31" Type="http://schemas.openxmlformats.org/officeDocument/2006/relationships/slide" Target="slides/slide26.xml" />
	<Relationship Id="rId32" Type="http://schemas.openxmlformats.org/officeDocument/2006/relationships/slide" Target="slides/slide27.xml" />
	<Relationship Id="rId33" Type="http://schemas.openxmlformats.org/officeDocument/2006/relationships/slide" Target="slides/slide28.xml" />
	<Relationship Id="rId34" Type="http://schemas.openxmlformats.org/officeDocument/2006/relationships/slide" Target="slides/slide29.xml" />
	<Relationship Id="rId35" Type="http://schemas.openxmlformats.org/officeDocument/2006/relationships/slide" Target="slides/slide30.xml" />
	<Relationship Id="rId36" Type="http://schemas.openxmlformats.org/officeDocument/2006/relationships/slide" Target="slides/slide31.xml" />
	<Relationship Id="rId37" Type="http://schemas.openxmlformats.org/officeDocument/2006/relationships/slide" Target="slides/slide32.xml" />
	<Relationship Id="rId38" Type="http://schemas.openxmlformats.org/officeDocument/2006/relationships/slide" Target="slides/slide33.xml" />
	<Relationship Id="rId39" Type="http://schemas.openxmlformats.org/officeDocument/2006/relationships/slide" Target="slides/slide34.xml" />
	<Relationship Id="rId40" Type="http://schemas.openxmlformats.org/officeDocument/2006/relationships/slide" Target="slides/slide35.xml" />
	<Relationship Id="rId41" Type="http://schemas.openxmlformats.org/officeDocument/2006/relationships/slide" Target="slides/slide36.xml" />
	<Relationship Id="rId42" Type="http://schemas.openxmlformats.org/officeDocument/2006/relationships/slide" Target="slides/slide37.xml" />
	<Relationship Id="rId43" Type="http://schemas.openxmlformats.org/officeDocument/2006/relationships/slide" Target="slides/slide38.xml" />
	<Relationship Id="rId44" Type="http://schemas.openxmlformats.org/officeDocument/2006/relationships/slide" Target="slides/slide39.xml" />
	<Relationship Id="rId45" Type="http://schemas.openxmlformats.org/officeDocument/2006/relationships/slide" Target="slides/slide40.xml" />
	<Relationship Id="rId46" Type="http://schemas.openxmlformats.org/officeDocument/2006/relationships/slide" Target="slides/slide41.xml" />
	<Relationship Id="rId47" Type="http://schemas.openxmlformats.org/officeDocument/2006/relationships/slide" Target="slides/slide42.xml" />
	<Relationship Id="rId48" Type="http://schemas.openxmlformats.org/officeDocument/2006/relationships/slide" Target="slides/slide43.xml" />
	<Relationship Id="rId49" Type="http://schemas.openxmlformats.org/officeDocument/2006/relationships/slide" Target="slides/slide44.xml" />
	<Relationship Id="rId50" Type="http://schemas.openxmlformats.org/officeDocument/2006/relationships/slide" Target="slides/slide45.xml" />
	<Relationship Id="rId51" Type="http://schemas.openxmlformats.org/officeDocument/2006/relationships/slide" Target="slides/slide46.xml" />
	<Relationship Id="rId52" Type="http://schemas.openxmlformats.org/officeDocument/2006/relationships/slide" Target="slides/slide47.xml" />
	<Relationship Id="rId53" Type="http://schemas.openxmlformats.org/officeDocument/2006/relationships/slide" Target="slides/slide48.xml" />
	<Relationship Id="rId54" Type="http://schemas.openxmlformats.org/officeDocument/2006/relationships/slide" Target="slides/slide49.xml" />
	<Relationship Id="rId55" Type="http://schemas.openxmlformats.org/officeDocument/2006/relationships/slide" Target="slides/slide50.xml" />
	<Relationship Id="rId56" Type="http://schemas.openxmlformats.org/officeDocument/2006/relationships/slide" Target="slides/slide51.xml" />
	<Relationship Id="rId57" Type="http://schemas.openxmlformats.org/officeDocument/2006/relationships/slide" Target="slides/slide52.xml" />
	<Relationship Id="rId58" Type="http://schemas.openxmlformats.org/officeDocument/2006/relationships/slide" Target="slides/slide53.xml" />
	<Relationship Id="rId59" Type="http://schemas.openxmlformats.org/officeDocument/2006/relationships/slide" Target="slides/slide54.xml" />
	<Relationship Id="rId60" Type="http://schemas.openxmlformats.org/officeDocument/2006/relationships/slide" Target="slides/slide55.xml" />
	<Relationship Id="rId61" Type="http://schemas.openxmlformats.org/officeDocument/2006/relationships/slide" Target="slides/slide56.xml" />
	<Relationship Id="rId62" Type="http://schemas.openxmlformats.org/officeDocument/2006/relationships/slide" Target="slides/slide57.xml" />
	<Relationship Id="rId63" Type="http://schemas.openxmlformats.org/officeDocument/2006/relationships/slide" Target="slides/slide58.xml" />
	<Relationship Id="rId64" Type="http://schemas.openxmlformats.org/officeDocument/2006/relationships/slide" Target="slides/slide59.xml" />
	<Relationship Id="rId65" Type="http://schemas.openxmlformats.org/officeDocument/2006/relationships/slide" Target="slides/slide60.xml" />
	<Relationship Id="rId66" Type="http://schemas.openxmlformats.org/officeDocument/2006/relationships/slide" Target="slides/slide61.xml" />
	<Relationship Id="rId67" Type="http://schemas.openxmlformats.org/officeDocument/2006/relationships/slide" Target="slides/slide62.xml" />
	<Relationship Id="rId68" Type="http://schemas.openxmlformats.org/officeDocument/2006/relationships/slide" Target="slides/slide63.xml" />
	<Relationship Id="rId69" Type="http://schemas.openxmlformats.org/officeDocument/2006/relationships/slide" Target="slides/slide64.xml" />
	<Relationship Id="rId70" Type="http://schemas.openxmlformats.org/officeDocument/2006/relationships/slide" Target="slides/slide65.xml" />
	<Relationship Id="rId71" Type="http://schemas.openxmlformats.org/officeDocument/2006/relationships/slide" Target="slides/slide66.xml" />
	<Relationship Id="rId72" Type="http://schemas.openxmlformats.org/officeDocument/2006/relationships/slide" Target="slides/slide67.xml" />
	<Relationship Id="rId73" Type="http://schemas.openxmlformats.org/officeDocument/2006/relationships/slide" Target="slides/slide68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</Relationships>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.jpeg" />
</Relationships>
</file>

<file path=ppt/slides/_rels/slide1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.jpeg" />
</Relationships>
</file>

<file path=ppt/slides/_rels/slide1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.jpeg" />
	<Relationship Id="rId3" Type="http://schemas.openxmlformats.org/officeDocument/2006/relationships/image" Target="../media/image5.jpeg" />
	<Relationship Id="rId4" Type="http://schemas.openxmlformats.org/officeDocument/2006/relationships/image" Target="../media/image6.jpeg" />
	<Relationship Id="rId5" Type="http://schemas.openxmlformats.org/officeDocument/2006/relationships/image" Target="../media/image7.jpeg" />
</Relationships>
</file>

<file path=ppt/slides/_rels/slide1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	<Relationship Id="rId3" Type="http://schemas.openxmlformats.org/officeDocument/2006/relationships/image" Target="../media/image9.jpeg" />
	<Relationship Id="rId4" Type="http://schemas.openxmlformats.org/officeDocument/2006/relationships/image" Target="../media/image10.jpeg" />
</Relationships>
</file>

<file path=ppt/slides/_rels/slide1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1.jpeg" />
	<Relationship Id="rId3" Type="http://schemas.openxmlformats.org/officeDocument/2006/relationships/image" Target="../media/image12.jpeg" />
</Relationships>
</file>

<file path=ppt/slides/_rels/slide1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3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4.jpeg" />
</Relationships>
</file>

<file path=ppt/slides/_rels/slide2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5.jpeg" />
</Relationships>
</file>

<file path=ppt/slides/_rels/slide2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6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7.jpeg" />
</Relationships>
</file>

<file path=ppt/slides/_rels/slide3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8.jpeg" />
</Relationships>
</file>

<file path=ppt/slides/_rels/slide3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9.jpeg" />
</Relationships>
</file>

<file path=ppt/slides/_rels/slide3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0.jpeg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4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1.jpeg" />
</Relationships>
</file>

<file path=ppt/slides/_rels/slide4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4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2.jpeg" />
	<Relationship Id="rId3" Type="http://schemas.openxmlformats.org/officeDocument/2006/relationships/image" Target="../media/image23.jpeg" />
	<Relationship Id="rId4" Type="http://schemas.openxmlformats.org/officeDocument/2006/relationships/image" Target="../media/image24.jpeg" />
	<Relationship Id="rId5" Type="http://schemas.openxmlformats.org/officeDocument/2006/relationships/image" Target="../media/image25.jpeg" />
	<Relationship Id="rId6" Type="http://schemas.openxmlformats.org/officeDocument/2006/relationships/image" Target="../media/image26.jpeg" />
</Relationships>
</file>

<file path=ppt/slides/_rels/slide4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7.jpeg" />
	<Relationship Id="rId3" Type="http://schemas.openxmlformats.org/officeDocument/2006/relationships/image" Target="../media/image28.jpeg" />
</Relationships>
</file>

<file path=ppt/slides/_rels/slide4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4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4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4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4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9.jpeg" />
</Relationships>
</file>

<file path=ppt/slides/_rels/slide4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0.jpeg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5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1.jpeg" />
	<Relationship Id="rId3" Type="http://schemas.openxmlformats.org/officeDocument/2006/relationships/image" Target="../media/image32.jpeg" />
</Relationships>
</file>

<file path=ppt/slides/_rels/slide5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5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5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3.jpeg" />
</Relationships>
</file>

<file path=ppt/slides/_rels/slide5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4.jpeg" />
	<Relationship Id="rId3" Type="http://schemas.openxmlformats.org/officeDocument/2006/relationships/image" Target="../media/image35.jpeg" />
	<Relationship Id="rId4" Type="http://schemas.openxmlformats.org/officeDocument/2006/relationships/image" Target="../media/image36.jpeg" />
</Relationships>
</file>

<file path=ppt/slides/_rels/slide5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5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5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5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7.jpeg" />
</Relationships>
</file>

<file path=ppt/slides/_rels/slide5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6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6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6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8.jpeg" />
</Relationships>
</file>

<file path=ppt/slides/_rels/slide6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9.jpeg" />
</Relationships>
</file>

<file path=ppt/slides/_rels/slide6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0.jpeg" />
	<Relationship Id="rId3" Type="http://schemas.openxmlformats.org/officeDocument/2006/relationships/image" Target="../media/image41.jpeg" />
</Relationships>
</file>

<file path=ppt/slides/_rels/slide6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2.jpeg" />
	<Relationship Id="rId3" Type="http://schemas.openxmlformats.org/officeDocument/2006/relationships/image" Target="../media/image43.jpeg" />
	<Relationship Id="rId4" Type="http://schemas.openxmlformats.org/officeDocument/2006/relationships/image" Target="../media/image44.jpeg" />
</Relationships>
</file>

<file path=ppt/slides/_rels/slide6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6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6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81000" y="0"/>
            <a:ext cx="609600" cy="6858000"/>
          </a:xfrm>
          <a:custGeom>
            <a:avLst/>
            <a:gdLst>
              <a:gd name="connsiteX0" fmla="*/ 0 w 609600"/>
              <a:gd name="connsiteY0" fmla="*/ 6858000 h 6858000"/>
              <a:gd name="connsiteX1" fmla="*/ 609600 w 609600"/>
              <a:gd name="connsiteY1" fmla="*/ 6858000 h 6858000"/>
              <a:gd name="connsiteX2" fmla="*/ 609600 w 609600"/>
              <a:gd name="connsiteY2" fmla="*/ 0 h 6858000"/>
              <a:gd name="connsiteX3" fmla="*/ 0 w 609600"/>
              <a:gd name="connsiteY3" fmla="*/ 0 h 6858000"/>
              <a:gd name="connsiteX4" fmla="*/ 0 w 6096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00" h="6858000">
                <a:moveTo>
                  <a:pt x="0" y="6858000"/>
                </a:moveTo>
                <a:lnTo>
                  <a:pt x="609600" y="6858000"/>
                </a:lnTo>
                <a:lnTo>
                  <a:pt x="6096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de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76225" y="0"/>
            <a:ext cx="104775" cy="6858000"/>
          </a:xfrm>
          <a:custGeom>
            <a:avLst/>
            <a:gdLst>
              <a:gd name="connsiteX0" fmla="*/ 0 w 104775"/>
              <a:gd name="connsiteY0" fmla="*/ 6858000 h 6858000"/>
              <a:gd name="connsiteX1" fmla="*/ 104775 w 104775"/>
              <a:gd name="connsiteY1" fmla="*/ 6858000 h 6858000"/>
              <a:gd name="connsiteX2" fmla="*/ 104775 w 104775"/>
              <a:gd name="connsiteY2" fmla="*/ 0 h 6858000"/>
              <a:gd name="connsiteX3" fmla="*/ 0 w 104775"/>
              <a:gd name="connsiteY3" fmla="*/ 0 h 6858000"/>
              <a:gd name="connsiteX4" fmla="*/ 0 w 104775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4775" h="6858000">
                <a:moveTo>
                  <a:pt x="0" y="6858000"/>
                </a:moveTo>
                <a:lnTo>
                  <a:pt x="104775" y="6858000"/>
                </a:lnTo>
                <a:lnTo>
                  <a:pt x="104775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1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90600" y="0"/>
            <a:ext cx="182562" cy="6858000"/>
          </a:xfrm>
          <a:custGeom>
            <a:avLst/>
            <a:gdLst>
              <a:gd name="connsiteX0" fmla="*/ 0 w 182562"/>
              <a:gd name="connsiteY0" fmla="*/ 6858000 h 6858000"/>
              <a:gd name="connsiteX1" fmla="*/ 182562 w 182562"/>
              <a:gd name="connsiteY1" fmla="*/ 6858000 h 6858000"/>
              <a:gd name="connsiteX2" fmla="*/ 182562 w 182562"/>
              <a:gd name="connsiteY2" fmla="*/ 0 h 6858000"/>
              <a:gd name="connsiteX3" fmla="*/ 0 w 182562"/>
              <a:gd name="connsiteY3" fmla="*/ 0 h 6858000"/>
              <a:gd name="connsiteX4" fmla="*/ 0 w 182562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2562" h="6858000">
                <a:moveTo>
                  <a:pt x="0" y="6858000"/>
                </a:moveTo>
                <a:lnTo>
                  <a:pt x="182562" y="6858000"/>
                </a:lnTo>
                <a:lnTo>
                  <a:pt x="182562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e4d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141412" y="0"/>
            <a:ext cx="230187" cy="6858000"/>
          </a:xfrm>
          <a:custGeom>
            <a:avLst/>
            <a:gdLst>
              <a:gd name="connsiteX0" fmla="*/ 0 w 230187"/>
              <a:gd name="connsiteY0" fmla="*/ 6858000 h 6858000"/>
              <a:gd name="connsiteX1" fmla="*/ 230187 w 230187"/>
              <a:gd name="connsiteY1" fmla="*/ 6858000 h 6858000"/>
              <a:gd name="connsiteX2" fmla="*/ 230187 w 230187"/>
              <a:gd name="connsiteY2" fmla="*/ 0 h 6858000"/>
              <a:gd name="connsiteX3" fmla="*/ 0 w 230187"/>
              <a:gd name="connsiteY3" fmla="*/ 0 h 6858000"/>
              <a:gd name="connsiteX4" fmla="*/ 0 w 230187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0187" h="6858000">
                <a:moveTo>
                  <a:pt x="0" y="6858000"/>
                </a:moveTo>
                <a:lnTo>
                  <a:pt x="230187" y="6858000"/>
                </a:lnTo>
                <a:lnTo>
                  <a:pt x="230187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2e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7787" y="-28575"/>
            <a:ext cx="114300" cy="6915150"/>
          </a:xfrm>
          <a:custGeom>
            <a:avLst/>
            <a:gdLst>
              <a:gd name="connsiteX0" fmla="*/ 28575 w 114300"/>
              <a:gd name="connsiteY0" fmla="*/ 28575 h 6915150"/>
              <a:gd name="connsiteX1" fmla="*/ 28576 w 114300"/>
              <a:gd name="connsiteY1" fmla="*/ 6886575 h 6915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00" h="6915150">
                <a:moveTo>
                  <a:pt x="28575" y="28575"/>
                </a:moveTo>
                <a:lnTo>
                  <a:pt x="28576" y="6886575"/>
                </a:lnTo>
              </a:path>
            </a:pathLst>
          </a:custGeom>
          <a:ln w="50800">
            <a:solidFill>
              <a:srgbClr val="fed3c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5825" y="-28575"/>
            <a:ext cx="114300" cy="6915150"/>
          </a:xfrm>
          <a:custGeom>
            <a:avLst/>
            <a:gdLst>
              <a:gd name="connsiteX0" fmla="*/ 28575 w 114300"/>
              <a:gd name="connsiteY0" fmla="*/ 28575 h 6915150"/>
              <a:gd name="connsiteX1" fmla="*/ 28575 w 114300"/>
              <a:gd name="connsiteY1" fmla="*/ 6886575 h 6915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00" h="6915150">
                <a:moveTo>
                  <a:pt x="28575" y="28575"/>
                </a:moveTo>
                <a:lnTo>
                  <a:pt x="28575" y="6886575"/>
                </a:lnTo>
              </a:path>
            </a:pathLst>
          </a:custGeom>
          <a:ln w="50800">
            <a:solidFill>
              <a:srgbClr val="fff0e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25500" y="-28575"/>
            <a:ext cx="114300" cy="6915150"/>
          </a:xfrm>
          <a:custGeom>
            <a:avLst/>
            <a:gdLst>
              <a:gd name="connsiteX0" fmla="*/ 28575 w 114300"/>
              <a:gd name="connsiteY0" fmla="*/ 28575 h 6915150"/>
              <a:gd name="connsiteX1" fmla="*/ 28575 w 114300"/>
              <a:gd name="connsiteY1" fmla="*/ 6886575 h 6915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00" h="6915150">
                <a:moveTo>
                  <a:pt x="28575" y="28575"/>
                </a:moveTo>
                <a:lnTo>
                  <a:pt x="28575" y="6886575"/>
                </a:lnTo>
              </a:path>
            </a:pathLst>
          </a:custGeom>
          <a:ln w="508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712912" y="-14287"/>
            <a:ext cx="57150" cy="6886575"/>
          </a:xfrm>
          <a:custGeom>
            <a:avLst/>
            <a:gdLst>
              <a:gd name="connsiteX0" fmla="*/ 14287 w 57150"/>
              <a:gd name="connsiteY0" fmla="*/ 14287 h 6886575"/>
              <a:gd name="connsiteX1" fmla="*/ 14287 w 57150"/>
              <a:gd name="connsiteY1" fmla="*/ 6872287 h 6886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50" h="6886575">
                <a:moveTo>
                  <a:pt x="14287" y="14287"/>
                </a:moveTo>
                <a:lnTo>
                  <a:pt x="14287" y="6872287"/>
                </a:lnTo>
              </a:path>
            </a:pathLst>
          </a:custGeom>
          <a:ln w="25400">
            <a:solidFill>
              <a:srgbClr val="fecdb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604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108059" y="0"/>
            <a:ext cx="34290" cy="6857997"/>
          </a:xfrm>
          <a:custGeom>
            <a:avLst/>
            <a:gdLst>
              <a:gd name="connsiteX0" fmla="*/ 17145 w 34290"/>
              <a:gd name="connsiteY0" fmla="*/ 0 h 6857997"/>
              <a:gd name="connsiteX1" fmla="*/ 17145 w 34290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0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085199" y="0"/>
            <a:ext cx="11430" cy="6857997"/>
          </a:xfrm>
          <a:custGeom>
            <a:avLst/>
            <a:gdLst>
              <a:gd name="connsiteX0" fmla="*/ 5715 w 11430"/>
              <a:gd name="connsiteY0" fmla="*/ 0 h 6857997"/>
              <a:gd name="connsiteX1" fmla="*/ 5715 w 11430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0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219200" y="0"/>
            <a:ext cx="76200" cy="6858000"/>
          </a:xfrm>
          <a:custGeom>
            <a:avLst/>
            <a:gdLst>
              <a:gd name="connsiteX0" fmla="*/ 0 w 76200"/>
              <a:gd name="connsiteY0" fmla="*/ 6858000 h 6858000"/>
              <a:gd name="connsiteX1" fmla="*/ 76200 w 76200"/>
              <a:gd name="connsiteY1" fmla="*/ 6858000 h 6858000"/>
              <a:gd name="connsiteX2" fmla="*/ 76200 w 76200"/>
              <a:gd name="connsiteY2" fmla="*/ 0 h 6858000"/>
              <a:gd name="connsiteX3" fmla="*/ 0 w 76200"/>
              <a:gd name="connsiteY3" fmla="*/ 0 h 6858000"/>
              <a:gd name="connsiteX4" fmla="*/ 0 w 762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e0d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09600" y="3429000"/>
            <a:ext cx="1295400" cy="1295400"/>
          </a:xfrm>
          <a:custGeom>
            <a:avLst/>
            <a:gdLst>
              <a:gd name="connsiteX0" fmla="*/ 0 w 1295400"/>
              <a:gd name="connsiteY0" fmla="*/ 647700 h 1295400"/>
              <a:gd name="connsiteX1" fmla="*/ 647700 w 1295400"/>
              <a:gd name="connsiteY1" fmla="*/ 0 h 1295400"/>
              <a:gd name="connsiteX2" fmla="*/ 1295400 w 1295400"/>
              <a:gd name="connsiteY2" fmla="*/ 647700 h 1295400"/>
              <a:gd name="connsiteX3" fmla="*/ 647700 w 1295400"/>
              <a:gd name="connsiteY3" fmla="*/ 1295400 h 1295400"/>
              <a:gd name="connsiteX4" fmla="*/ 0 w 1295400"/>
              <a:gd name="connsiteY4" fmla="*/ 647700 h 129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95400" h="1295400">
                <a:moveTo>
                  <a:pt x="0" y="647700"/>
                </a:moveTo>
                <a:cubicBezTo>
                  <a:pt x="0" y="289940"/>
                  <a:pt x="289979" y="0"/>
                  <a:pt x="647700" y="0"/>
                </a:cubicBezTo>
                <a:cubicBezTo>
                  <a:pt x="1005459" y="0"/>
                  <a:pt x="1295400" y="289940"/>
                  <a:pt x="1295400" y="647700"/>
                </a:cubicBezTo>
                <a:cubicBezTo>
                  <a:pt x="1295400" y="1005459"/>
                  <a:pt x="1005459" y="1295400"/>
                  <a:pt x="647700" y="1295400"/>
                </a:cubicBezTo>
                <a:cubicBezTo>
                  <a:pt x="289979" y="1295400"/>
                  <a:pt x="0" y="1005459"/>
                  <a:pt x="0" y="647700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09751" y="4867275"/>
            <a:ext cx="641350" cy="641350"/>
          </a:xfrm>
          <a:custGeom>
            <a:avLst/>
            <a:gdLst>
              <a:gd name="connsiteX0" fmla="*/ 0 w 641350"/>
              <a:gd name="connsiteY0" fmla="*/ 320675 h 641350"/>
              <a:gd name="connsiteX1" fmla="*/ 320675 w 641350"/>
              <a:gd name="connsiteY1" fmla="*/ 0 h 641350"/>
              <a:gd name="connsiteX2" fmla="*/ 641350 w 641350"/>
              <a:gd name="connsiteY2" fmla="*/ 320675 h 641350"/>
              <a:gd name="connsiteX3" fmla="*/ 320675 w 641350"/>
              <a:gd name="connsiteY3" fmla="*/ 641350 h 641350"/>
              <a:gd name="connsiteX4" fmla="*/ 0 w 641350"/>
              <a:gd name="connsiteY4" fmla="*/ 320675 h 641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41350" h="641350">
                <a:moveTo>
                  <a:pt x="0" y="320675"/>
                </a:moveTo>
                <a:cubicBezTo>
                  <a:pt x="0" y="143509"/>
                  <a:pt x="143510" y="0"/>
                  <a:pt x="320675" y="0"/>
                </a:cubicBezTo>
                <a:cubicBezTo>
                  <a:pt x="497713" y="0"/>
                  <a:pt x="641350" y="143509"/>
                  <a:pt x="641350" y="320675"/>
                </a:cubicBezTo>
                <a:cubicBezTo>
                  <a:pt x="641350" y="497840"/>
                  <a:pt x="497713" y="641350"/>
                  <a:pt x="320675" y="641350"/>
                </a:cubicBezTo>
                <a:cubicBezTo>
                  <a:pt x="143510" y="641350"/>
                  <a:pt x="0" y="497840"/>
                  <a:pt x="0" y="320675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90612" y="5500751"/>
            <a:ext cx="138112" cy="136461"/>
          </a:xfrm>
          <a:custGeom>
            <a:avLst/>
            <a:gdLst>
              <a:gd name="connsiteX0" fmla="*/ 0 w 138112"/>
              <a:gd name="connsiteY0" fmla="*/ 68198 h 136461"/>
              <a:gd name="connsiteX1" fmla="*/ 69062 w 138112"/>
              <a:gd name="connsiteY1" fmla="*/ 0 h 136461"/>
              <a:gd name="connsiteX2" fmla="*/ 138112 w 138112"/>
              <a:gd name="connsiteY2" fmla="*/ 68198 h 136461"/>
              <a:gd name="connsiteX3" fmla="*/ 69062 w 138112"/>
              <a:gd name="connsiteY3" fmla="*/ 136461 h 136461"/>
              <a:gd name="connsiteX4" fmla="*/ 0 w 138112"/>
              <a:gd name="connsiteY4" fmla="*/ 68198 h 1364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8112" h="136461">
                <a:moveTo>
                  <a:pt x="0" y="68198"/>
                </a:moveTo>
                <a:cubicBezTo>
                  <a:pt x="0" y="30479"/>
                  <a:pt x="30911" y="0"/>
                  <a:pt x="69062" y="0"/>
                </a:cubicBezTo>
                <a:cubicBezTo>
                  <a:pt x="107200" y="0"/>
                  <a:pt x="138112" y="30479"/>
                  <a:pt x="138112" y="68198"/>
                </a:cubicBezTo>
                <a:cubicBezTo>
                  <a:pt x="138112" y="105905"/>
                  <a:pt x="107200" y="136461"/>
                  <a:pt x="69062" y="136461"/>
                </a:cubicBezTo>
                <a:cubicBezTo>
                  <a:pt x="30911" y="136461"/>
                  <a:pt x="0" y="105905"/>
                  <a:pt x="0" y="68198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663700" y="5788025"/>
            <a:ext cx="274701" cy="274637"/>
          </a:xfrm>
          <a:custGeom>
            <a:avLst/>
            <a:gdLst>
              <a:gd name="connsiteX0" fmla="*/ 0 w 274701"/>
              <a:gd name="connsiteY0" fmla="*/ 137312 h 274637"/>
              <a:gd name="connsiteX1" fmla="*/ 137286 w 274701"/>
              <a:gd name="connsiteY1" fmla="*/ 0 h 274637"/>
              <a:gd name="connsiteX2" fmla="*/ 274701 w 274701"/>
              <a:gd name="connsiteY2" fmla="*/ 137312 h 274637"/>
              <a:gd name="connsiteX3" fmla="*/ 137286 w 274701"/>
              <a:gd name="connsiteY3" fmla="*/ 274637 h 274637"/>
              <a:gd name="connsiteX4" fmla="*/ 0 w 274701"/>
              <a:gd name="connsiteY4" fmla="*/ 137312 h 2746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74701" h="274637">
                <a:moveTo>
                  <a:pt x="0" y="137312"/>
                </a:moveTo>
                <a:cubicBezTo>
                  <a:pt x="0" y="61480"/>
                  <a:pt x="61467" y="0"/>
                  <a:pt x="137286" y="0"/>
                </a:cubicBezTo>
                <a:cubicBezTo>
                  <a:pt x="213105" y="0"/>
                  <a:pt x="274701" y="61480"/>
                  <a:pt x="274701" y="137312"/>
                </a:cubicBezTo>
                <a:cubicBezTo>
                  <a:pt x="274701" y="213156"/>
                  <a:pt x="213105" y="274637"/>
                  <a:pt x="137286" y="274637"/>
                </a:cubicBezTo>
                <a:cubicBezTo>
                  <a:pt x="61467" y="274637"/>
                  <a:pt x="0" y="213156"/>
                  <a:pt x="0" y="137312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905000" y="4495800"/>
            <a:ext cx="365125" cy="365125"/>
          </a:xfrm>
          <a:custGeom>
            <a:avLst/>
            <a:gdLst>
              <a:gd name="connsiteX0" fmla="*/ 0 w 365125"/>
              <a:gd name="connsiteY0" fmla="*/ 182498 h 365125"/>
              <a:gd name="connsiteX1" fmla="*/ 182626 w 365125"/>
              <a:gd name="connsiteY1" fmla="*/ 0 h 365125"/>
              <a:gd name="connsiteX2" fmla="*/ 365125 w 365125"/>
              <a:gd name="connsiteY2" fmla="*/ 182498 h 365125"/>
              <a:gd name="connsiteX3" fmla="*/ 182626 w 365125"/>
              <a:gd name="connsiteY3" fmla="*/ 365125 h 365125"/>
              <a:gd name="connsiteX4" fmla="*/ 0 w 365125"/>
              <a:gd name="connsiteY4" fmla="*/ 182498 h 365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5125" h="365125">
                <a:moveTo>
                  <a:pt x="0" y="182498"/>
                </a:moveTo>
                <a:cubicBezTo>
                  <a:pt x="0" y="81788"/>
                  <a:pt x="81788" y="0"/>
                  <a:pt x="182626" y="0"/>
                </a:cubicBezTo>
                <a:cubicBezTo>
                  <a:pt x="283336" y="0"/>
                  <a:pt x="365125" y="81788"/>
                  <a:pt x="365125" y="182498"/>
                </a:cubicBezTo>
                <a:cubicBezTo>
                  <a:pt x="365125" y="283336"/>
                  <a:pt x="283336" y="365125"/>
                  <a:pt x="182626" y="365125"/>
                </a:cubicBezTo>
                <a:cubicBezTo>
                  <a:pt x="81788" y="365125"/>
                  <a:pt x="0" y="283336"/>
                  <a:pt x="0" y="182498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9100" y="2908300"/>
            <a:ext cx="3416300" cy="3860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641600" y="927100"/>
            <a:ext cx="32004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700"/>
              </a:lnSpc>
              <a:tabLst>
							</a:tabLst>
            </a:pPr>
            <a:r>
              <a:rPr lang="en-US" altLang="zh-CN" sz="40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441700" y="1536700"/>
            <a:ext cx="16002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700"/>
              </a:lnSpc>
              <a:tabLst>
							</a:tabLst>
            </a:pPr>
            <a:r>
              <a:rPr lang="en-US" altLang="zh-CN" sz="40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Part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62100" y="2755900"/>
            <a:ext cx="3365500" cy="92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3194" b="1" dirty="0" smtClean="0">
                <a:solidFill>
                  <a:srgbClr val="595ce3"/>
                </a:solidFill>
                <a:latin typeface="Times New Roman" pitchFamily="18" charset="0"/>
                <a:cs typeface="Times New Roman" pitchFamily="18" charset="0"/>
              </a:rPr>
              <a:t>Prof.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595ce3"/>
                </a:solidFill>
                <a:latin typeface="Times New Roman" pitchFamily="18" charset="0"/>
                <a:cs typeface="Times New Roman" pitchFamily="18" charset="0"/>
              </a:rPr>
              <a:t>Hanan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595ce3"/>
                </a:solidFill>
                <a:latin typeface="Times New Roman" pitchFamily="18" charset="0"/>
                <a:cs typeface="Times New Roman" pitchFamily="18" charset="0"/>
              </a:rPr>
              <a:t>Hagar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3194" b="1" dirty="0" smtClean="0">
                <a:solidFill>
                  <a:srgbClr val="595ce3"/>
                </a:solidFill>
                <a:latin typeface="Times New Roman" pitchFamily="18" charset="0"/>
                <a:cs typeface="Times New Roman" pitchFamily="18" charset="0"/>
              </a:rPr>
              <a:t>Pharmacology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595ce3"/>
                </a:solidFill>
                <a:latin typeface="Times New Roman" pitchFamily="18" charset="0"/>
                <a:cs typeface="Times New Roman" pitchFamily="18" charset="0"/>
              </a:rPr>
              <a:t>Unit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714500" y="714438"/>
            <a:ext cx="2000250" cy="928687"/>
          </a:xfrm>
          <a:custGeom>
            <a:avLst/>
            <a:gdLst>
              <a:gd name="connsiteX0" fmla="*/ 0 w 2000250"/>
              <a:gd name="connsiteY0" fmla="*/ 928687 h 928687"/>
              <a:gd name="connsiteX1" fmla="*/ 2000250 w 2000250"/>
              <a:gd name="connsiteY1" fmla="*/ 928687 h 928687"/>
              <a:gd name="connsiteX2" fmla="*/ 2000250 w 2000250"/>
              <a:gd name="connsiteY2" fmla="*/ 0 h 928687"/>
              <a:gd name="connsiteX3" fmla="*/ 0 w 2000250"/>
              <a:gd name="connsiteY3" fmla="*/ 0 h 928687"/>
              <a:gd name="connsiteX4" fmla="*/ 0 w 2000250"/>
              <a:gd name="connsiteY4" fmla="*/ 928687 h 9286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00250" h="928687">
                <a:moveTo>
                  <a:pt x="0" y="928687"/>
                </a:moveTo>
                <a:lnTo>
                  <a:pt x="2000250" y="928687"/>
                </a:lnTo>
                <a:lnTo>
                  <a:pt x="2000250" y="0"/>
                </a:lnTo>
                <a:lnTo>
                  <a:pt x="0" y="0"/>
                </a:lnTo>
                <a:lnTo>
                  <a:pt x="0" y="928687"/>
                </a:ln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701800" y="701738"/>
            <a:ext cx="2025650" cy="954087"/>
          </a:xfrm>
          <a:custGeom>
            <a:avLst/>
            <a:gdLst>
              <a:gd name="connsiteX0" fmla="*/ 12700 w 2025650"/>
              <a:gd name="connsiteY0" fmla="*/ 941387 h 954087"/>
              <a:gd name="connsiteX1" fmla="*/ 2012950 w 2025650"/>
              <a:gd name="connsiteY1" fmla="*/ 941387 h 954087"/>
              <a:gd name="connsiteX2" fmla="*/ 2012950 w 2025650"/>
              <a:gd name="connsiteY2" fmla="*/ 12700 h 954087"/>
              <a:gd name="connsiteX3" fmla="*/ 12700 w 2025650"/>
              <a:gd name="connsiteY3" fmla="*/ 12700 h 954087"/>
              <a:gd name="connsiteX4" fmla="*/ 12700 w 2025650"/>
              <a:gd name="connsiteY4" fmla="*/ 941387 h 9540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25650" h="954087">
                <a:moveTo>
                  <a:pt x="12700" y="941387"/>
                </a:moveTo>
                <a:lnTo>
                  <a:pt x="2012950" y="941387"/>
                </a:lnTo>
                <a:lnTo>
                  <a:pt x="2012950" y="12700"/>
                </a:lnTo>
                <a:lnTo>
                  <a:pt x="12700" y="12700"/>
                </a:lnTo>
                <a:lnTo>
                  <a:pt x="12700" y="941387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bb612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00626" y="4000500"/>
            <a:ext cx="2357374" cy="428625"/>
          </a:xfrm>
          <a:custGeom>
            <a:avLst/>
            <a:gdLst>
              <a:gd name="connsiteX0" fmla="*/ 0 w 2357374"/>
              <a:gd name="connsiteY0" fmla="*/ 428625 h 428625"/>
              <a:gd name="connsiteX1" fmla="*/ 2357374 w 2357374"/>
              <a:gd name="connsiteY1" fmla="*/ 428625 h 428625"/>
              <a:gd name="connsiteX2" fmla="*/ 2357374 w 2357374"/>
              <a:gd name="connsiteY2" fmla="*/ 0 h 428625"/>
              <a:gd name="connsiteX3" fmla="*/ 0 w 2357374"/>
              <a:gd name="connsiteY3" fmla="*/ 0 h 428625"/>
              <a:gd name="connsiteX4" fmla="*/ 0 w 2357374"/>
              <a:gd name="connsiteY4" fmla="*/ 428625 h 4286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57374" h="428625">
                <a:moveTo>
                  <a:pt x="0" y="428625"/>
                </a:moveTo>
                <a:lnTo>
                  <a:pt x="2357374" y="428625"/>
                </a:lnTo>
                <a:lnTo>
                  <a:pt x="2357374" y="0"/>
                </a:lnTo>
                <a:lnTo>
                  <a:pt x="0" y="0"/>
                </a:lnTo>
                <a:lnTo>
                  <a:pt x="0" y="428625"/>
                </a:ln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487926" y="3987800"/>
            <a:ext cx="2382774" cy="454025"/>
          </a:xfrm>
          <a:custGeom>
            <a:avLst/>
            <a:gdLst>
              <a:gd name="connsiteX0" fmla="*/ 12700 w 2382774"/>
              <a:gd name="connsiteY0" fmla="*/ 441325 h 454025"/>
              <a:gd name="connsiteX1" fmla="*/ 2370074 w 2382774"/>
              <a:gd name="connsiteY1" fmla="*/ 441325 h 454025"/>
              <a:gd name="connsiteX2" fmla="*/ 2370074 w 2382774"/>
              <a:gd name="connsiteY2" fmla="*/ 12700 h 454025"/>
              <a:gd name="connsiteX3" fmla="*/ 12700 w 2382774"/>
              <a:gd name="connsiteY3" fmla="*/ 12700 h 454025"/>
              <a:gd name="connsiteX4" fmla="*/ 12700 w 2382774"/>
              <a:gd name="connsiteY4" fmla="*/ 441325 h 4540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82774" h="454025">
                <a:moveTo>
                  <a:pt x="12700" y="441325"/>
                </a:moveTo>
                <a:lnTo>
                  <a:pt x="2370074" y="441325"/>
                </a:lnTo>
                <a:lnTo>
                  <a:pt x="2370074" y="12700"/>
                </a:lnTo>
                <a:lnTo>
                  <a:pt x="12700" y="12700"/>
                </a:lnTo>
                <a:lnTo>
                  <a:pt x="12700" y="441325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bb612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57876" y="1786001"/>
            <a:ext cx="2571750" cy="571500"/>
          </a:xfrm>
          <a:custGeom>
            <a:avLst/>
            <a:gdLst>
              <a:gd name="connsiteX0" fmla="*/ 0 w 2571750"/>
              <a:gd name="connsiteY0" fmla="*/ 571500 h 571500"/>
              <a:gd name="connsiteX1" fmla="*/ 2571750 w 2571750"/>
              <a:gd name="connsiteY1" fmla="*/ 571500 h 571500"/>
              <a:gd name="connsiteX2" fmla="*/ 2571750 w 2571750"/>
              <a:gd name="connsiteY2" fmla="*/ 0 h 571500"/>
              <a:gd name="connsiteX3" fmla="*/ 0 w 2571750"/>
              <a:gd name="connsiteY3" fmla="*/ 0 h 571500"/>
              <a:gd name="connsiteX4" fmla="*/ 0 w 2571750"/>
              <a:gd name="connsiteY4" fmla="*/ 571500 h 571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71750" h="571500">
                <a:moveTo>
                  <a:pt x="0" y="571500"/>
                </a:moveTo>
                <a:lnTo>
                  <a:pt x="2571750" y="571500"/>
                </a:lnTo>
                <a:lnTo>
                  <a:pt x="2571750" y="0"/>
                </a:lnTo>
                <a:lnTo>
                  <a:pt x="0" y="0"/>
                </a:lnTo>
                <a:lnTo>
                  <a:pt x="0" y="571500"/>
                </a:ln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45176" y="1773301"/>
            <a:ext cx="2597150" cy="596900"/>
          </a:xfrm>
          <a:custGeom>
            <a:avLst/>
            <a:gdLst>
              <a:gd name="connsiteX0" fmla="*/ 12700 w 2597150"/>
              <a:gd name="connsiteY0" fmla="*/ 584200 h 596900"/>
              <a:gd name="connsiteX1" fmla="*/ 2584450 w 2597150"/>
              <a:gd name="connsiteY1" fmla="*/ 584200 h 596900"/>
              <a:gd name="connsiteX2" fmla="*/ 2584450 w 2597150"/>
              <a:gd name="connsiteY2" fmla="*/ 12700 h 596900"/>
              <a:gd name="connsiteX3" fmla="*/ 12700 w 2597150"/>
              <a:gd name="connsiteY3" fmla="*/ 12700 h 596900"/>
              <a:gd name="connsiteX4" fmla="*/ 12700 w 2597150"/>
              <a:gd name="connsiteY4" fmla="*/ 584200 h 596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97150" h="596900">
                <a:moveTo>
                  <a:pt x="12700" y="584200"/>
                </a:moveTo>
                <a:lnTo>
                  <a:pt x="2584450" y="584200"/>
                </a:lnTo>
                <a:lnTo>
                  <a:pt x="2584450" y="12700"/>
                </a:lnTo>
                <a:lnTo>
                  <a:pt x="12700" y="12700"/>
                </a:lnTo>
                <a:lnTo>
                  <a:pt x="12700" y="58420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bb612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143750" y="4929251"/>
            <a:ext cx="1714500" cy="571500"/>
          </a:xfrm>
          <a:custGeom>
            <a:avLst/>
            <a:gdLst>
              <a:gd name="connsiteX0" fmla="*/ 0 w 1714500"/>
              <a:gd name="connsiteY0" fmla="*/ 571500 h 571500"/>
              <a:gd name="connsiteX1" fmla="*/ 1714500 w 1714500"/>
              <a:gd name="connsiteY1" fmla="*/ 571500 h 571500"/>
              <a:gd name="connsiteX2" fmla="*/ 1714500 w 1714500"/>
              <a:gd name="connsiteY2" fmla="*/ 0 h 571500"/>
              <a:gd name="connsiteX3" fmla="*/ 0 w 1714500"/>
              <a:gd name="connsiteY3" fmla="*/ 0 h 571500"/>
              <a:gd name="connsiteX4" fmla="*/ 0 w 1714500"/>
              <a:gd name="connsiteY4" fmla="*/ 571500 h 571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14500" h="571500">
                <a:moveTo>
                  <a:pt x="0" y="571500"/>
                </a:moveTo>
                <a:lnTo>
                  <a:pt x="1714500" y="571500"/>
                </a:lnTo>
                <a:lnTo>
                  <a:pt x="1714500" y="0"/>
                </a:lnTo>
                <a:lnTo>
                  <a:pt x="0" y="0"/>
                </a:lnTo>
                <a:lnTo>
                  <a:pt x="0" y="571500"/>
                </a:ln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131050" y="4916551"/>
            <a:ext cx="1739900" cy="596900"/>
          </a:xfrm>
          <a:custGeom>
            <a:avLst/>
            <a:gdLst>
              <a:gd name="connsiteX0" fmla="*/ 12700 w 1739900"/>
              <a:gd name="connsiteY0" fmla="*/ 584200 h 596900"/>
              <a:gd name="connsiteX1" fmla="*/ 1727200 w 1739900"/>
              <a:gd name="connsiteY1" fmla="*/ 584200 h 596900"/>
              <a:gd name="connsiteX2" fmla="*/ 1727200 w 1739900"/>
              <a:gd name="connsiteY2" fmla="*/ 12700 h 596900"/>
              <a:gd name="connsiteX3" fmla="*/ 12700 w 1739900"/>
              <a:gd name="connsiteY3" fmla="*/ 12700 h 596900"/>
              <a:gd name="connsiteX4" fmla="*/ 12700 w 1739900"/>
              <a:gd name="connsiteY4" fmla="*/ 584200 h 596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39900" h="596900">
                <a:moveTo>
                  <a:pt x="12700" y="584200"/>
                </a:moveTo>
                <a:lnTo>
                  <a:pt x="1727200" y="584200"/>
                </a:lnTo>
                <a:lnTo>
                  <a:pt x="1727200" y="12700"/>
                </a:lnTo>
                <a:lnTo>
                  <a:pt x="12700" y="12700"/>
                </a:lnTo>
                <a:lnTo>
                  <a:pt x="12700" y="58420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bb612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0"/>
            <a:ext cx="9144000" cy="6731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019300" y="749300"/>
            <a:ext cx="1384300" cy="901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25400" algn="l"/>
                <a:tab pos="88900" algn="l"/>
              </a:tabLst>
            </a:pPr>
            <a:r>
              <a:rPr lang="en-US" altLang="zh-CN" dirty="0" smtClean="0"/>
              <a:t>		</a:t>
            </a:r>
            <a:r>
              <a:rPr lang="en-US" altLang="zh-CN" sz="1994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Carbonic</a:t>
            </a:r>
          </a:p>
          <a:p>
            <a:pPr>
              <a:lnSpc>
                <a:spcPts val="2300"/>
              </a:lnSpc>
              <a:tabLst>
                <a:tab pos="25400" algn="l"/>
                <a:tab pos="88900" algn="l"/>
              </a:tabLst>
            </a:pPr>
            <a:r>
              <a:rPr lang="en-US" altLang="zh-CN" sz="1992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anhydrase</a:t>
            </a:r>
          </a:p>
          <a:p>
            <a:pPr>
              <a:lnSpc>
                <a:spcPts val="2300"/>
              </a:lnSpc>
              <a:tabLst>
                <a:tab pos="25400" algn="l"/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1994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inhibitors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711700" y="4064000"/>
            <a:ext cx="19177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1994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Loop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045200" y="1778000"/>
            <a:ext cx="11684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1992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Thiazide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992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353300" y="4927600"/>
            <a:ext cx="12954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50800" algn="l"/>
              </a:tabLst>
            </a:pPr>
            <a:r>
              <a:rPr lang="en-US" altLang="zh-CN" sz="1992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K-sparing</a:t>
            </a:r>
          </a:p>
          <a:p>
            <a:pPr>
              <a:lnSpc>
                <a:spcPts val="23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994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95287" y="6165850"/>
            <a:ext cx="1008062" cy="215900"/>
          </a:xfrm>
          <a:custGeom>
            <a:avLst/>
            <a:gdLst>
              <a:gd name="connsiteX0" fmla="*/ 0 w 1008062"/>
              <a:gd name="connsiteY0" fmla="*/ 107950 h 215900"/>
              <a:gd name="connsiteX1" fmla="*/ 504037 w 1008062"/>
              <a:gd name="connsiteY1" fmla="*/ 0 h 215900"/>
              <a:gd name="connsiteX2" fmla="*/ 1008062 w 1008062"/>
              <a:gd name="connsiteY2" fmla="*/ 107950 h 215900"/>
              <a:gd name="connsiteX3" fmla="*/ 504037 w 1008062"/>
              <a:gd name="connsiteY3" fmla="*/ 215900 h 215900"/>
              <a:gd name="connsiteX4" fmla="*/ 0 w 1008062"/>
              <a:gd name="connsiteY4" fmla="*/ 107950 h 215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8062" h="215900">
                <a:moveTo>
                  <a:pt x="0" y="107950"/>
                </a:moveTo>
                <a:cubicBezTo>
                  <a:pt x="0" y="48336"/>
                  <a:pt x="225666" y="0"/>
                  <a:pt x="504037" y="0"/>
                </a:cubicBezTo>
                <a:cubicBezTo>
                  <a:pt x="782396" y="0"/>
                  <a:pt x="1008062" y="48336"/>
                  <a:pt x="1008062" y="107950"/>
                </a:cubicBezTo>
                <a:cubicBezTo>
                  <a:pt x="1008062" y="167563"/>
                  <a:pt x="782396" y="215900"/>
                  <a:pt x="504037" y="215900"/>
                </a:cubicBezTo>
                <a:cubicBezTo>
                  <a:pt x="225666" y="215900"/>
                  <a:pt x="0" y="167563"/>
                  <a:pt x="0" y="107950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82587" y="6153150"/>
            <a:ext cx="1033462" cy="241300"/>
          </a:xfrm>
          <a:custGeom>
            <a:avLst/>
            <a:gdLst>
              <a:gd name="connsiteX0" fmla="*/ 12700 w 1033462"/>
              <a:gd name="connsiteY0" fmla="*/ 120650 h 241300"/>
              <a:gd name="connsiteX1" fmla="*/ 516737 w 1033462"/>
              <a:gd name="connsiteY1" fmla="*/ 12700 h 241300"/>
              <a:gd name="connsiteX2" fmla="*/ 1020762 w 1033462"/>
              <a:gd name="connsiteY2" fmla="*/ 120650 h 241300"/>
              <a:gd name="connsiteX3" fmla="*/ 516737 w 1033462"/>
              <a:gd name="connsiteY3" fmla="*/ 228600 h 241300"/>
              <a:gd name="connsiteX4" fmla="*/ 12700 w 1033462"/>
              <a:gd name="connsiteY4" fmla="*/ 120650 h 241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33462" h="241300">
                <a:moveTo>
                  <a:pt x="12700" y="120650"/>
                </a:moveTo>
                <a:cubicBezTo>
                  <a:pt x="12700" y="61036"/>
                  <a:pt x="238366" y="12700"/>
                  <a:pt x="516737" y="12700"/>
                </a:cubicBezTo>
                <a:cubicBezTo>
                  <a:pt x="795096" y="12700"/>
                  <a:pt x="1020762" y="61036"/>
                  <a:pt x="1020762" y="120650"/>
                </a:cubicBezTo>
                <a:cubicBezTo>
                  <a:pt x="1020762" y="180263"/>
                  <a:pt x="795096" y="228600"/>
                  <a:pt x="516737" y="228600"/>
                </a:cubicBezTo>
                <a:cubicBezTo>
                  <a:pt x="238366" y="228600"/>
                  <a:pt x="12700" y="180263"/>
                  <a:pt x="12700" y="120650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bb612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952500" y="3162300"/>
            <a:ext cx="69977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4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Carbonic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Anhydrase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Inhibitors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34315" y="2415032"/>
            <a:ext cx="3983736" cy="42672"/>
          </a:xfrm>
          <a:custGeom>
            <a:avLst/>
            <a:gdLst>
              <a:gd name="connsiteX0" fmla="*/ 0 w 3983736"/>
              <a:gd name="connsiteY0" fmla="*/ 0 h 42672"/>
              <a:gd name="connsiteX1" fmla="*/ 1991868 w 3983736"/>
              <a:gd name="connsiteY1" fmla="*/ 0 h 42672"/>
              <a:gd name="connsiteX2" fmla="*/ 3983736 w 3983736"/>
              <a:gd name="connsiteY2" fmla="*/ 0 h 42672"/>
              <a:gd name="connsiteX3" fmla="*/ 3983736 w 3983736"/>
              <a:gd name="connsiteY3" fmla="*/ 42672 h 42672"/>
              <a:gd name="connsiteX4" fmla="*/ 1991868 w 3983736"/>
              <a:gd name="connsiteY4" fmla="*/ 42672 h 42672"/>
              <a:gd name="connsiteX5" fmla="*/ 0 w 3983736"/>
              <a:gd name="connsiteY5" fmla="*/ 42672 h 42672"/>
              <a:gd name="connsiteX6" fmla="*/ 0 w 3983736"/>
              <a:gd name="connsiteY6" fmla="*/ 0 h 426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983736" h="42672">
                <a:moveTo>
                  <a:pt x="0" y="0"/>
                </a:moveTo>
                <a:lnTo>
                  <a:pt x="1991868" y="0"/>
                </a:lnTo>
                <a:lnTo>
                  <a:pt x="3983736" y="0"/>
                </a:lnTo>
                <a:lnTo>
                  <a:pt x="3983736" y="42672"/>
                </a:lnTo>
                <a:lnTo>
                  <a:pt x="1991868" y="42672"/>
                </a:lnTo>
                <a:lnTo>
                  <a:pt x="0" y="42672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34315" y="4932680"/>
            <a:ext cx="4191000" cy="39623"/>
          </a:xfrm>
          <a:custGeom>
            <a:avLst/>
            <a:gdLst>
              <a:gd name="connsiteX0" fmla="*/ 0 w 4191000"/>
              <a:gd name="connsiteY0" fmla="*/ 0 h 39623"/>
              <a:gd name="connsiteX1" fmla="*/ 2095500 w 4191000"/>
              <a:gd name="connsiteY1" fmla="*/ 0 h 39623"/>
              <a:gd name="connsiteX2" fmla="*/ 4191000 w 4191000"/>
              <a:gd name="connsiteY2" fmla="*/ 0 h 39623"/>
              <a:gd name="connsiteX3" fmla="*/ 4191000 w 4191000"/>
              <a:gd name="connsiteY3" fmla="*/ 39623 h 39623"/>
              <a:gd name="connsiteX4" fmla="*/ 2095500 w 4191000"/>
              <a:gd name="connsiteY4" fmla="*/ 39623 h 39623"/>
              <a:gd name="connsiteX5" fmla="*/ 0 w 4191000"/>
              <a:gd name="connsiteY5" fmla="*/ 39623 h 39623"/>
              <a:gd name="connsiteX6" fmla="*/ 0 w 4191000"/>
              <a:gd name="connsiteY6" fmla="*/ 0 h 396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191000" h="39623">
                <a:moveTo>
                  <a:pt x="0" y="0"/>
                </a:moveTo>
                <a:lnTo>
                  <a:pt x="2095500" y="0"/>
                </a:lnTo>
                <a:lnTo>
                  <a:pt x="4191000" y="0"/>
                </a:lnTo>
                <a:lnTo>
                  <a:pt x="4191000" y="39623"/>
                </a:lnTo>
                <a:lnTo>
                  <a:pt x="2095500" y="39623"/>
                </a:lnTo>
                <a:lnTo>
                  <a:pt x="0" y="39623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952500" y="292100"/>
            <a:ext cx="69977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4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Carbonic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Anhydrase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Inhibitors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892300" y="1143000"/>
            <a:ext cx="54483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408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Acetazolamide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dorzolamide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8600" y="2082800"/>
            <a:ext cx="39751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341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Mechanism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action: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8600" y="2667000"/>
            <a:ext cx="71374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Site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action: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proximal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convoluted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tubules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8600" y="3530600"/>
            <a:ext cx="7975600" cy="148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319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Inhibits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carbonic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anhydrase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(CA)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enzyme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319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proximal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convoluted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tubules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thus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interferes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NaHCO3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re-absorption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diuresis.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252976" y="2137918"/>
            <a:ext cx="3767328" cy="18288"/>
          </a:xfrm>
          <a:custGeom>
            <a:avLst/>
            <a:gdLst>
              <a:gd name="connsiteX0" fmla="*/ 0 w 3767328"/>
              <a:gd name="connsiteY0" fmla="*/ 0 h 18288"/>
              <a:gd name="connsiteX1" fmla="*/ 1883664 w 3767328"/>
              <a:gd name="connsiteY1" fmla="*/ 0 h 18288"/>
              <a:gd name="connsiteX2" fmla="*/ 3767328 w 3767328"/>
              <a:gd name="connsiteY2" fmla="*/ 0 h 18288"/>
              <a:gd name="connsiteX3" fmla="*/ 3767328 w 3767328"/>
              <a:gd name="connsiteY3" fmla="*/ 18288 h 18288"/>
              <a:gd name="connsiteX4" fmla="*/ 1883664 w 3767328"/>
              <a:gd name="connsiteY4" fmla="*/ 18288 h 18288"/>
              <a:gd name="connsiteX5" fmla="*/ 0 w 3767328"/>
              <a:gd name="connsiteY5" fmla="*/ 18288 h 18288"/>
              <a:gd name="connsiteX6" fmla="*/ 0 w 3767328"/>
              <a:gd name="connsiteY6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767328" h="18288">
                <a:moveTo>
                  <a:pt x="0" y="0"/>
                </a:moveTo>
                <a:lnTo>
                  <a:pt x="1883664" y="0"/>
                </a:lnTo>
                <a:lnTo>
                  <a:pt x="3767328" y="0"/>
                </a:lnTo>
                <a:lnTo>
                  <a:pt x="3767328" y="18288"/>
                </a:lnTo>
                <a:lnTo>
                  <a:pt x="1883664" y="18288"/>
                </a:lnTo>
                <a:lnTo>
                  <a:pt x="0" y="18288"/>
                </a:lnTo>
                <a:lnTo>
                  <a:pt x="0" y="0"/>
                </a:lnTo>
              </a:path>
            </a:pathLst>
          </a:custGeom>
          <a:solidFill>
            <a:srgbClr val="d2611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000" y="2832100"/>
            <a:ext cx="914400" cy="1905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500" y="3048000"/>
            <a:ext cx="1003300" cy="1905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6700" y="3340100"/>
            <a:ext cx="787400" cy="1473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276600"/>
            <a:ext cx="685800" cy="1536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71500" y="330200"/>
            <a:ext cx="7543800" cy="189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381000" algn="l"/>
              </a:tabLst>
            </a:pPr>
            <a:r>
              <a:rPr lang="en-US" altLang="zh-CN" dirty="0" smtClean="0"/>
              <a:t>	</a:t>
            </a:r>
            <a:r>
              <a:rPr lang="en-US" altLang="zh-CN" sz="34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Carbonic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Anhydrase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Inhibitors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900"/>
              </a:lnSpc>
              <a:tabLst>
                <a:tab pos="381000" algn="l"/>
              </a:tabLst>
            </a:pPr>
            <a:r>
              <a:rPr lang="en-US" altLang="zh-CN" sz="300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CA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required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for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d2611c"/>
                </a:solidFill>
                <a:latin typeface="Century Schoolbook" pitchFamily="18" charset="0"/>
                <a:cs typeface="Century Schoolbook" pitchFamily="18" charset="0"/>
              </a:rPr>
              <a:t>reversible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d2611c"/>
                </a:solidFill>
                <a:latin typeface="Century Schoolbook" pitchFamily="18" charset="0"/>
                <a:cs typeface="Century Schoolbook" pitchFamily="18" charset="0"/>
              </a:rPr>
              <a:t>reaction</a:t>
            </a:r>
            <a:r>
              <a:rPr lang="en-US" altLang="zh-CN" sz="30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36600" y="2794000"/>
            <a:ext cx="38735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0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which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CO2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+H2O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702300" y="2794000"/>
            <a:ext cx="13843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0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H2CO3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08600" y="4940300"/>
            <a:ext cx="4826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0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</a:t>
            </a:r>
            <a:r>
              <a:rPr lang="en-US" altLang="zh-CN" sz="19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+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451600" y="4940300"/>
            <a:ext cx="12446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0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HCO3</a:t>
            </a:r>
            <a:r>
              <a:rPr lang="en-US" altLang="zh-CN" sz="19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-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11187" y="908113"/>
            <a:ext cx="2952750" cy="865187"/>
          </a:xfrm>
          <a:custGeom>
            <a:avLst/>
            <a:gdLst>
              <a:gd name="connsiteX0" fmla="*/ 0 w 2952750"/>
              <a:gd name="connsiteY0" fmla="*/ 865187 h 865187"/>
              <a:gd name="connsiteX1" fmla="*/ 2952750 w 2952750"/>
              <a:gd name="connsiteY1" fmla="*/ 865187 h 865187"/>
              <a:gd name="connsiteX2" fmla="*/ 2952750 w 2952750"/>
              <a:gd name="connsiteY2" fmla="*/ 0 h 865187"/>
              <a:gd name="connsiteX3" fmla="*/ 0 w 2952750"/>
              <a:gd name="connsiteY3" fmla="*/ 0 h 865187"/>
              <a:gd name="connsiteX4" fmla="*/ 0 w 2952750"/>
              <a:gd name="connsiteY4" fmla="*/ 865187 h 865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52750" h="865187">
                <a:moveTo>
                  <a:pt x="0" y="865187"/>
                </a:moveTo>
                <a:lnTo>
                  <a:pt x="2952750" y="865187"/>
                </a:lnTo>
                <a:lnTo>
                  <a:pt x="2952750" y="0"/>
                </a:lnTo>
                <a:lnTo>
                  <a:pt x="0" y="0"/>
                </a:lnTo>
                <a:lnTo>
                  <a:pt x="0" y="86518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04837" y="901763"/>
            <a:ext cx="2965450" cy="877887"/>
          </a:xfrm>
          <a:custGeom>
            <a:avLst/>
            <a:gdLst>
              <a:gd name="connsiteX0" fmla="*/ 6350 w 2965450"/>
              <a:gd name="connsiteY0" fmla="*/ 871537 h 877887"/>
              <a:gd name="connsiteX1" fmla="*/ 2959100 w 2965450"/>
              <a:gd name="connsiteY1" fmla="*/ 871537 h 877887"/>
              <a:gd name="connsiteX2" fmla="*/ 2959100 w 2965450"/>
              <a:gd name="connsiteY2" fmla="*/ 6350 h 877887"/>
              <a:gd name="connsiteX3" fmla="*/ 6350 w 2965450"/>
              <a:gd name="connsiteY3" fmla="*/ 6350 h 877887"/>
              <a:gd name="connsiteX4" fmla="*/ 6350 w 2965450"/>
              <a:gd name="connsiteY4" fmla="*/ 871537 h 8778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65450" h="877887">
                <a:moveTo>
                  <a:pt x="6350" y="871537"/>
                </a:moveTo>
                <a:lnTo>
                  <a:pt x="2959100" y="871537"/>
                </a:lnTo>
                <a:lnTo>
                  <a:pt x="2959100" y="6350"/>
                </a:lnTo>
                <a:lnTo>
                  <a:pt x="6350" y="6350"/>
                </a:lnTo>
                <a:lnTo>
                  <a:pt x="6350" y="87153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867400" y="692150"/>
            <a:ext cx="3276600" cy="431800"/>
          </a:xfrm>
          <a:custGeom>
            <a:avLst/>
            <a:gdLst>
              <a:gd name="connsiteX0" fmla="*/ 0 w 3276600"/>
              <a:gd name="connsiteY0" fmla="*/ 431800 h 431800"/>
              <a:gd name="connsiteX1" fmla="*/ 3276600 w 3276600"/>
              <a:gd name="connsiteY1" fmla="*/ 431800 h 431800"/>
              <a:gd name="connsiteX2" fmla="*/ 3276600 w 3276600"/>
              <a:gd name="connsiteY2" fmla="*/ 0 h 431800"/>
              <a:gd name="connsiteX3" fmla="*/ 0 w 3276600"/>
              <a:gd name="connsiteY3" fmla="*/ 0 h 431800"/>
              <a:gd name="connsiteX4" fmla="*/ 0 w 3276600"/>
              <a:gd name="connsiteY4" fmla="*/ 431800 h 43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76600" h="431800">
                <a:moveTo>
                  <a:pt x="0" y="431800"/>
                </a:moveTo>
                <a:lnTo>
                  <a:pt x="3276600" y="431800"/>
                </a:lnTo>
                <a:lnTo>
                  <a:pt x="3276600" y="0"/>
                </a:lnTo>
                <a:lnTo>
                  <a:pt x="0" y="0"/>
                </a:lnTo>
                <a:lnTo>
                  <a:pt x="0" y="4318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861050" y="685800"/>
            <a:ext cx="3289300" cy="444500"/>
          </a:xfrm>
          <a:custGeom>
            <a:avLst/>
            <a:gdLst>
              <a:gd name="connsiteX0" fmla="*/ 6350 w 3289300"/>
              <a:gd name="connsiteY0" fmla="*/ 438150 h 444500"/>
              <a:gd name="connsiteX1" fmla="*/ 3282950 w 3289300"/>
              <a:gd name="connsiteY1" fmla="*/ 438150 h 444500"/>
              <a:gd name="connsiteX2" fmla="*/ 3282950 w 3289300"/>
              <a:gd name="connsiteY2" fmla="*/ 6350 h 444500"/>
              <a:gd name="connsiteX3" fmla="*/ 6350 w 3289300"/>
              <a:gd name="connsiteY3" fmla="*/ 6350 h 444500"/>
              <a:gd name="connsiteX4" fmla="*/ 6350 w 3289300"/>
              <a:gd name="connsiteY4" fmla="*/ 438150 h 444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89300" h="444500">
                <a:moveTo>
                  <a:pt x="6350" y="438150"/>
                </a:moveTo>
                <a:lnTo>
                  <a:pt x="3282950" y="438150"/>
                </a:lnTo>
                <a:lnTo>
                  <a:pt x="3282950" y="6350"/>
                </a:lnTo>
                <a:lnTo>
                  <a:pt x="6350" y="6350"/>
                </a:lnTo>
                <a:lnTo>
                  <a:pt x="6350" y="4381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27087" y="260350"/>
            <a:ext cx="1800225" cy="431800"/>
          </a:xfrm>
          <a:custGeom>
            <a:avLst/>
            <a:gdLst>
              <a:gd name="connsiteX0" fmla="*/ 0 w 1800225"/>
              <a:gd name="connsiteY0" fmla="*/ 431800 h 431800"/>
              <a:gd name="connsiteX1" fmla="*/ 1800225 w 1800225"/>
              <a:gd name="connsiteY1" fmla="*/ 431800 h 431800"/>
              <a:gd name="connsiteX2" fmla="*/ 1800225 w 1800225"/>
              <a:gd name="connsiteY2" fmla="*/ 0 h 431800"/>
              <a:gd name="connsiteX3" fmla="*/ 0 w 1800225"/>
              <a:gd name="connsiteY3" fmla="*/ 0 h 431800"/>
              <a:gd name="connsiteX4" fmla="*/ 0 w 1800225"/>
              <a:gd name="connsiteY4" fmla="*/ 431800 h 43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00225" h="431800">
                <a:moveTo>
                  <a:pt x="0" y="431800"/>
                </a:moveTo>
                <a:lnTo>
                  <a:pt x="1800225" y="431800"/>
                </a:lnTo>
                <a:lnTo>
                  <a:pt x="1800225" y="0"/>
                </a:lnTo>
                <a:lnTo>
                  <a:pt x="0" y="0"/>
                </a:lnTo>
                <a:lnTo>
                  <a:pt x="0" y="4318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20737" y="254000"/>
            <a:ext cx="1812925" cy="444500"/>
          </a:xfrm>
          <a:custGeom>
            <a:avLst/>
            <a:gdLst>
              <a:gd name="connsiteX0" fmla="*/ 6350 w 1812925"/>
              <a:gd name="connsiteY0" fmla="*/ 438150 h 444500"/>
              <a:gd name="connsiteX1" fmla="*/ 1806575 w 1812925"/>
              <a:gd name="connsiteY1" fmla="*/ 438150 h 444500"/>
              <a:gd name="connsiteX2" fmla="*/ 1806575 w 1812925"/>
              <a:gd name="connsiteY2" fmla="*/ 6350 h 444500"/>
              <a:gd name="connsiteX3" fmla="*/ 6350 w 1812925"/>
              <a:gd name="connsiteY3" fmla="*/ 6350 h 444500"/>
              <a:gd name="connsiteX4" fmla="*/ 6350 w 1812925"/>
              <a:gd name="connsiteY4" fmla="*/ 438150 h 444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12925" h="444500">
                <a:moveTo>
                  <a:pt x="6350" y="438150"/>
                </a:moveTo>
                <a:lnTo>
                  <a:pt x="1806575" y="438150"/>
                </a:lnTo>
                <a:lnTo>
                  <a:pt x="1806575" y="6350"/>
                </a:lnTo>
                <a:lnTo>
                  <a:pt x="6350" y="6350"/>
                </a:lnTo>
                <a:lnTo>
                  <a:pt x="6350" y="4381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43726" y="188976"/>
            <a:ext cx="1873250" cy="431800"/>
          </a:xfrm>
          <a:custGeom>
            <a:avLst/>
            <a:gdLst>
              <a:gd name="connsiteX0" fmla="*/ 0 w 1873250"/>
              <a:gd name="connsiteY0" fmla="*/ 431800 h 431800"/>
              <a:gd name="connsiteX1" fmla="*/ 1873250 w 1873250"/>
              <a:gd name="connsiteY1" fmla="*/ 431800 h 431800"/>
              <a:gd name="connsiteX2" fmla="*/ 1873250 w 1873250"/>
              <a:gd name="connsiteY2" fmla="*/ 0 h 431800"/>
              <a:gd name="connsiteX3" fmla="*/ 0 w 1873250"/>
              <a:gd name="connsiteY3" fmla="*/ 0 h 431800"/>
              <a:gd name="connsiteX4" fmla="*/ 0 w 1873250"/>
              <a:gd name="connsiteY4" fmla="*/ 431800 h 43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73250" h="431800">
                <a:moveTo>
                  <a:pt x="0" y="431800"/>
                </a:moveTo>
                <a:lnTo>
                  <a:pt x="1873250" y="431800"/>
                </a:lnTo>
                <a:lnTo>
                  <a:pt x="1873250" y="0"/>
                </a:lnTo>
                <a:lnTo>
                  <a:pt x="0" y="0"/>
                </a:lnTo>
                <a:lnTo>
                  <a:pt x="0" y="4318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37376" y="182626"/>
            <a:ext cx="1885950" cy="444500"/>
          </a:xfrm>
          <a:custGeom>
            <a:avLst/>
            <a:gdLst>
              <a:gd name="connsiteX0" fmla="*/ 6350 w 1885950"/>
              <a:gd name="connsiteY0" fmla="*/ 438150 h 444500"/>
              <a:gd name="connsiteX1" fmla="*/ 1879600 w 1885950"/>
              <a:gd name="connsiteY1" fmla="*/ 438150 h 444500"/>
              <a:gd name="connsiteX2" fmla="*/ 1879600 w 1885950"/>
              <a:gd name="connsiteY2" fmla="*/ 6350 h 444500"/>
              <a:gd name="connsiteX3" fmla="*/ 6350 w 1885950"/>
              <a:gd name="connsiteY3" fmla="*/ 6350 h 444500"/>
              <a:gd name="connsiteX4" fmla="*/ 6350 w 1885950"/>
              <a:gd name="connsiteY4" fmla="*/ 438150 h 444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85950" h="444500">
                <a:moveTo>
                  <a:pt x="6350" y="438150"/>
                </a:moveTo>
                <a:lnTo>
                  <a:pt x="1879600" y="438150"/>
                </a:lnTo>
                <a:lnTo>
                  <a:pt x="1879600" y="6350"/>
                </a:lnTo>
                <a:lnTo>
                  <a:pt x="6350" y="6350"/>
                </a:lnTo>
                <a:lnTo>
                  <a:pt x="6350" y="4381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835150" y="5949950"/>
            <a:ext cx="5977001" cy="792162"/>
          </a:xfrm>
          <a:custGeom>
            <a:avLst/>
            <a:gdLst>
              <a:gd name="connsiteX0" fmla="*/ 0 w 5977001"/>
              <a:gd name="connsiteY0" fmla="*/ 792162 h 792162"/>
              <a:gd name="connsiteX1" fmla="*/ 5977001 w 5977001"/>
              <a:gd name="connsiteY1" fmla="*/ 792162 h 792162"/>
              <a:gd name="connsiteX2" fmla="*/ 5977001 w 5977001"/>
              <a:gd name="connsiteY2" fmla="*/ 0 h 792162"/>
              <a:gd name="connsiteX3" fmla="*/ 0 w 5977001"/>
              <a:gd name="connsiteY3" fmla="*/ 0 h 792162"/>
              <a:gd name="connsiteX4" fmla="*/ 0 w 5977001"/>
              <a:gd name="connsiteY4" fmla="*/ 792162 h 7921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977001" h="792162">
                <a:moveTo>
                  <a:pt x="0" y="792162"/>
                </a:moveTo>
                <a:lnTo>
                  <a:pt x="5977001" y="792162"/>
                </a:lnTo>
                <a:lnTo>
                  <a:pt x="5977001" y="0"/>
                </a:lnTo>
                <a:lnTo>
                  <a:pt x="0" y="0"/>
                </a:lnTo>
                <a:lnTo>
                  <a:pt x="0" y="79216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828800" y="5943600"/>
            <a:ext cx="5989701" cy="804862"/>
          </a:xfrm>
          <a:custGeom>
            <a:avLst/>
            <a:gdLst>
              <a:gd name="connsiteX0" fmla="*/ 6350 w 5989701"/>
              <a:gd name="connsiteY0" fmla="*/ 798512 h 804862"/>
              <a:gd name="connsiteX1" fmla="*/ 5983351 w 5989701"/>
              <a:gd name="connsiteY1" fmla="*/ 798512 h 804862"/>
              <a:gd name="connsiteX2" fmla="*/ 5983351 w 5989701"/>
              <a:gd name="connsiteY2" fmla="*/ 6350 h 804862"/>
              <a:gd name="connsiteX3" fmla="*/ 6350 w 5989701"/>
              <a:gd name="connsiteY3" fmla="*/ 6350 h 804862"/>
              <a:gd name="connsiteX4" fmla="*/ 6350 w 5989701"/>
              <a:gd name="connsiteY4" fmla="*/ 798512 h 8048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989701" h="804862">
                <a:moveTo>
                  <a:pt x="6350" y="798512"/>
                </a:moveTo>
                <a:lnTo>
                  <a:pt x="5983351" y="798512"/>
                </a:lnTo>
                <a:lnTo>
                  <a:pt x="5983351" y="6350"/>
                </a:lnTo>
                <a:lnTo>
                  <a:pt x="6350" y="6350"/>
                </a:lnTo>
                <a:lnTo>
                  <a:pt x="6350" y="7985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4100" y="1816100"/>
            <a:ext cx="1536700" cy="635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2100" y="1092200"/>
            <a:ext cx="977900" cy="3556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" y="0"/>
            <a:ext cx="9017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85800" y="393700"/>
            <a:ext cx="27813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495300" algn="l"/>
              </a:tabLst>
            </a:pPr>
            <a:r>
              <a:rPr lang="en-US" altLang="zh-CN" dirty="0" smtClean="0"/>
              <a:t>	</a:t>
            </a:r>
            <a:r>
              <a:rPr lang="en-US" altLang="zh-CN" sz="280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Lumen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495300" algn="l"/>
              </a:tabLst>
            </a:pPr>
            <a:r>
              <a:rPr lang="en-US" altLang="zh-CN" sz="28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Luminal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membrane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905500" y="317500"/>
            <a:ext cx="31750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1028700" algn="l"/>
              </a:tabLst>
            </a:pPr>
            <a:r>
              <a:rPr lang="en-US" altLang="zh-CN" dirty="0" smtClean="0"/>
              <a:t>	</a:t>
            </a:r>
            <a:r>
              <a:rPr lang="en-US" altLang="zh-CN" sz="281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028700" algn="l"/>
              </a:tabLst>
            </a:pPr>
            <a:r>
              <a:rPr lang="en-US" altLang="zh-CN" sz="28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Basolateral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membrane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517900" y="6235700"/>
            <a:ext cx="25908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80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Proximal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tubules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39712" y="177800"/>
            <a:ext cx="8520049" cy="6502400"/>
          </a:xfrm>
          <a:custGeom>
            <a:avLst/>
            <a:gdLst>
              <a:gd name="connsiteX0" fmla="*/ 6350 w 8520049"/>
              <a:gd name="connsiteY0" fmla="*/ 6496050 h 6502400"/>
              <a:gd name="connsiteX1" fmla="*/ 8513699 w 8520049"/>
              <a:gd name="connsiteY1" fmla="*/ 6496050 h 6502400"/>
              <a:gd name="connsiteX2" fmla="*/ 8513699 w 8520049"/>
              <a:gd name="connsiteY2" fmla="*/ 6350 h 6502400"/>
              <a:gd name="connsiteX3" fmla="*/ 6350 w 8520049"/>
              <a:gd name="connsiteY3" fmla="*/ 6350 h 6502400"/>
              <a:gd name="connsiteX4" fmla="*/ 6350 w 8520049"/>
              <a:gd name="connsiteY4" fmla="*/ 6496050 h 6502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20049" h="6502400">
                <a:moveTo>
                  <a:pt x="6350" y="6496050"/>
                </a:moveTo>
                <a:lnTo>
                  <a:pt x="8513699" y="6496050"/>
                </a:lnTo>
                <a:lnTo>
                  <a:pt x="8513699" y="6350"/>
                </a:lnTo>
                <a:lnTo>
                  <a:pt x="6350" y="6350"/>
                </a:lnTo>
                <a:lnTo>
                  <a:pt x="6350" y="64960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177800"/>
            <a:ext cx="8521700" cy="6502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177800"/>
            <a:ext cx="8521700" cy="650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736600" y="419100"/>
            <a:ext cx="39370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2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Pharmacokinetics: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36600" y="1219200"/>
            <a:ext cx="1498600" cy="120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2570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given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700"/>
              </a:lnSpc>
              <a:tabLst>
							</a:tabLst>
            </a:pPr>
            <a:r>
              <a:rPr lang="en-US" altLang="zh-CN" sz="2568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Onset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86000" y="1219200"/>
            <a:ext cx="5600700" cy="120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63500" algn="l"/>
              </a:tabLst>
            </a:pP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orally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once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day.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7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action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is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rapid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(30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min).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36600" y="2692400"/>
            <a:ext cx="2184400" cy="120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2568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Duration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700"/>
              </a:lnSpc>
              <a:tabLst>
							</a:tabLst>
            </a:pPr>
            <a:r>
              <a:rPr lang="en-US" altLang="zh-CN" sz="2568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Excreted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35300" y="2692400"/>
            <a:ext cx="4521200" cy="120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action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(12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h).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700"/>
              </a:lnSpc>
              <a:tabLst>
							</a:tabLst>
            </a:pP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by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active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secretion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36600" y="4978400"/>
            <a:ext cx="1778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568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16000" y="4152900"/>
            <a:ext cx="6159500" cy="120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14300" algn="l"/>
              </a:tabLst>
            </a:pP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proximal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convoluted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tubules.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700"/>
              </a:lnSpc>
              <a:tabLst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Produces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alkaline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urine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330200" y="431800"/>
            <a:ext cx="43688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3192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Pharmacological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actions: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1016000"/>
            <a:ext cx="469900" cy="116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2570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↑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							</a:tabLst>
            </a:pPr>
            <a:r>
              <a:rPr lang="en-US" altLang="zh-CN" sz="2570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↑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82700" y="1016000"/>
            <a:ext cx="6997700" cy="116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urine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volume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mildly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							</a:tabLst>
            </a:pP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urinary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excretion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sodium,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potassium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3263900"/>
            <a:ext cx="1778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568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77900" y="2565400"/>
            <a:ext cx="4953000" cy="109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101600" algn="l"/>
              </a:tabLst>
            </a:pP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bicarbonate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(alkaline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urine).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101600" algn="l"/>
              </a:tabLst>
            </a:pPr>
            <a:r>
              <a:rPr lang="en-US" altLang="zh-CN" dirty="0" smtClean="0"/>
              <a:t>	</a:t>
            </a: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Metabolic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acidosis.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3924300"/>
            <a:ext cx="4699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2568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↑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82700" y="3924300"/>
            <a:ext cx="50800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Urinary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phosphate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excretion.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4648200"/>
            <a:ext cx="19050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2568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Promotes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717800" y="4648200"/>
            <a:ext cx="57277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K+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excretion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↑the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load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Na+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77900" y="5461000"/>
            <a:ext cx="51816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delivered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distal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tubules.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8500" y="101600"/>
            <a:ext cx="3086100" cy="6692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68300" y="330200"/>
            <a:ext cx="4737100" cy="85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3194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zh-CN" sz="3194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inhibitors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3192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weak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diuretic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properties?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8300" y="2133600"/>
            <a:ext cx="4597400" cy="165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281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Diuretic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properties</a:t>
            </a: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decreases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280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several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days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80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bicarbonate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falls.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465195" y="799846"/>
            <a:ext cx="2212848" cy="21336"/>
          </a:xfrm>
          <a:custGeom>
            <a:avLst/>
            <a:gdLst>
              <a:gd name="connsiteX0" fmla="*/ 0 w 2212848"/>
              <a:gd name="connsiteY0" fmla="*/ 0 h 21336"/>
              <a:gd name="connsiteX1" fmla="*/ 1106424 w 2212848"/>
              <a:gd name="connsiteY1" fmla="*/ 0 h 21336"/>
              <a:gd name="connsiteX2" fmla="*/ 2212848 w 2212848"/>
              <a:gd name="connsiteY2" fmla="*/ 0 h 21336"/>
              <a:gd name="connsiteX3" fmla="*/ 2212848 w 2212848"/>
              <a:gd name="connsiteY3" fmla="*/ 21336 h 21336"/>
              <a:gd name="connsiteX4" fmla="*/ 1106424 w 2212848"/>
              <a:gd name="connsiteY4" fmla="*/ 21336 h 21336"/>
              <a:gd name="connsiteX5" fmla="*/ 0 w 2212848"/>
              <a:gd name="connsiteY5" fmla="*/ 21336 h 21336"/>
              <a:gd name="connsiteX6" fmla="*/ 0 w 2212848"/>
              <a:gd name="connsiteY6" fmla="*/ 0 h 213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212848" h="21336">
                <a:moveTo>
                  <a:pt x="0" y="0"/>
                </a:moveTo>
                <a:lnTo>
                  <a:pt x="1106424" y="0"/>
                </a:lnTo>
                <a:lnTo>
                  <a:pt x="2212848" y="0"/>
                </a:lnTo>
                <a:lnTo>
                  <a:pt x="2212848" y="21336"/>
                </a:lnTo>
                <a:lnTo>
                  <a:pt x="1106424" y="21336"/>
                </a:lnTo>
                <a:lnTo>
                  <a:pt x="0" y="21336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553587" y="2174494"/>
            <a:ext cx="1347216" cy="21335"/>
          </a:xfrm>
          <a:custGeom>
            <a:avLst/>
            <a:gdLst>
              <a:gd name="connsiteX0" fmla="*/ 0 w 1347216"/>
              <a:gd name="connsiteY0" fmla="*/ 10667 h 21335"/>
              <a:gd name="connsiteX1" fmla="*/ 1347216 w 1347216"/>
              <a:gd name="connsiteY1" fmla="*/ 10667 h 213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47216" h="21335">
                <a:moveTo>
                  <a:pt x="0" y="10667"/>
                </a:moveTo>
                <a:lnTo>
                  <a:pt x="1347216" y="10667"/>
                </a:lnTo>
              </a:path>
            </a:pathLst>
          </a:custGeom>
          <a:ln w="12700">
            <a:solidFill>
              <a:srgbClr val="d2611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1397000"/>
            <a:ext cx="266700" cy="219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232" dirty="0" smtClean="0">
                <a:solidFill>
                  <a:srgbClr val="fe8637"/>
                </a:solidFill>
                <a:latin typeface="Wingdings" pitchFamily="18" charset="0"/>
                <a:cs typeface="Wingdings" pitchFamily="18" charset="0"/>
              </a:rPr>
              <a:t>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376" dirty="0" smtClean="0">
                <a:solidFill>
                  <a:srgbClr val="fe8637"/>
                </a:solidFill>
                <a:latin typeface="Wingdings" pitchFamily="18" charset="0"/>
                <a:cs typeface="Wingdings" pitchFamily="18" charset="0"/>
              </a:rPr>
              <a:t>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31800"/>
            <a:ext cx="7937500" cy="379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127000" algn="l"/>
                <a:tab pos="2921000" algn="l"/>
              </a:tabLst>
            </a:pPr>
            <a:r>
              <a:rPr lang="en-US" altLang="zh-CN" dirty="0" smtClean="0"/>
              <a:t>		</a:t>
            </a:r>
            <a:r>
              <a:rPr lang="en-US" altLang="zh-CN" sz="360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400"/>
              </a:lnSpc>
              <a:tabLst>
                <a:tab pos="127000" algn="l"/>
                <a:tab pos="2921000" algn="l"/>
              </a:tabLst>
            </a:pPr>
            <a:r>
              <a:rPr lang="en-US" altLang="zh-CN" dirty="0" smtClean="0"/>
              <a:t>	</a:t>
            </a:r>
            <a:r>
              <a:rPr lang="en-US" altLang="zh-CN" sz="34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Are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drugs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that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increase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renal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excretion</a:t>
            </a:r>
          </a:p>
          <a:p>
            <a:pPr>
              <a:lnSpc>
                <a:spcPts val="4300"/>
              </a:lnSpc>
              <a:tabLst>
                <a:tab pos="127000" algn="l"/>
                <a:tab pos="2921000" algn="l"/>
              </a:tabLst>
            </a:pPr>
            <a:r>
              <a:rPr lang="en-US" altLang="zh-CN" sz="34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u="sng" dirty="0" smtClean="0">
                <a:solidFill>
                  <a:srgbClr val="d2611c"/>
                </a:solidFill>
                <a:latin typeface="Century Schoolbook" pitchFamily="18" charset="0"/>
                <a:cs typeface="Century Schoolbook" pitchFamily="18" charset="0"/>
              </a:rPr>
              <a:t>sodium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and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d2611c"/>
                </a:solidFill>
                <a:latin typeface="Century Schoolbook" pitchFamily="18" charset="0"/>
                <a:cs typeface="Century Schoolbook" pitchFamily="18" charset="0"/>
              </a:rPr>
              <a:t>water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resulting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</a:t>
            </a:r>
          </a:p>
          <a:p>
            <a:pPr>
              <a:lnSpc>
                <a:spcPts val="4000"/>
              </a:lnSpc>
              <a:tabLst>
                <a:tab pos="127000" algn="l"/>
                <a:tab pos="2921000" algn="l"/>
              </a:tabLst>
            </a:pPr>
            <a:r>
              <a:rPr lang="en-US" altLang="zh-CN" sz="34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increase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urine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volume.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400"/>
              </a:lnSpc>
              <a:tabLst>
                <a:tab pos="127000" algn="l"/>
                <a:tab pos="2921000" algn="l"/>
              </a:tabLst>
            </a:pPr>
            <a:r>
              <a:rPr lang="en-US" altLang="zh-CN" dirty="0" smtClean="0"/>
              <a:t>	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Diuresis: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the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process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excretion</a:t>
            </a:r>
          </a:p>
          <a:p>
            <a:pPr>
              <a:lnSpc>
                <a:spcPts val="4200"/>
              </a:lnSpc>
              <a:tabLst>
                <a:tab pos="127000" algn="l"/>
                <a:tab pos="2921000" algn="l"/>
              </a:tabLst>
            </a:pPr>
            <a:r>
              <a:rPr lang="en-US" altLang="zh-CN" sz="36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u="sng" dirty="0" smtClean="0">
                <a:solidFill>
                  <a:srgbClr val="d2611c"/>
                </a:solidFill>
                <a:latin typeface="Century Schoolbook" pitchFamily="18" charset="0"/>
                <a:cs typeface="Century Schoolbook" pitchFamily="18" charset="0"/>
              </a:rPr>
              <a:t>water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the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u="sng" dirty="0" smtClean="0">
                <a:solidFill>
                  <a:srgbClr val="d2611c"/>
                </a:solidFill>
                <a:latin typeface="Century Schoolbook" pitchFamily="18" charset="0"/>
                <a:cs typeface="Century Schoolbook" pitchFamily="18" charset="0"/>
              </a:rPr>
              <a:t>urine</a:t>
            </a:r>
            <a:r>
              <a:rPr lang="en-US" altLang="zh-CN" sz="36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4406900"/>
            <a:ext cx="27813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2232" dirty="0" smtClean="0">
                <a:solidFill>
                  <a:srgbClr val="fe8637"/>
                </a:solidFill>
                <a:latin typeface="Wingdings" pitchFamily="18" charset="0"/>
                <a:cs typeface="Wingdings" pitchFamily="18" charset="0"/>
              </a:rPr>
              <a:t>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Natriuresis: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289300" y="4406900"/>
            <a:ext cx="48133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is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the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process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excretion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889500"/>
            <a:ext cx="43688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u="sng" dirty="0" smtClean="0">
                <a:solidFill>
                  <a:srgbClr val="d2611c"/>
                </a:solidFill>
                <a:latin typeface="Century Schoolbook" pitchFamily="18" charset="0"/>
                <a:cs typeface="Century Schoolbook" pitchFamily="18" charset="0"/>
              </a:rPr>
              <a:t>sodium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the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u="sng" dirty="0" smtClean="0">
                <a:solidFill>
                  <a:srgbClr val="d2611c"/>
                </a:solidFill>
                <a:latin typeface="Century Schoolbook" pitchFamily="18" charset="0"/>
                <a:cs typeface="Century Schoolbook" pitchFamily="18" charset="0"/>
              </a:rPr>
              <a:t>urine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635000" y="381000"/>
            <a:ext cx="30734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3192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Therapeutic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uses: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0" y="1168400"/>
            <a:ext cx="1524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232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01700" y="1054100"/>
            <a:ext cx="39624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Open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angle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glaucoma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0" y="1600200"/>
            <a:ext cx="7023100" cy="135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810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carbonic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anhydrase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inhibitors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cause</a:t>
            </a:r>
          </a:p>
          <a:p>
            <a:pPr>
              <a:lnSpc>
                <a:spcPts val="4000"/>
              </a:lnSpc>
              <a:tabLst>
                <a:tab pos="266700" algn="l"/>
              </a:tabLst>
            </a:pPr>
            <a:r>
              <a:rPr lang="en-US" altLang="zh-CN" sz="28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↓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IOP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by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reducing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10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aqueous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humor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808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formation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ciliary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body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eye.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0" y="3644900"/>
            <a:ext cx="1524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234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01700" y="3530600"/>
            <a:ext cx="61468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8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As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prophylactic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therapy,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acute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0" y="4038600"/>
            <a:ext cx="7416800" cy="2501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8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mountain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sickness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↓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CSF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brain</a:t>
            </a:r>
          </a:p>
          <a:p>
            <a:pPr>
              <a:lnSpc>
                <a:spcPts val="3400"/>
              </a:lnSpc>
              <a:tabLst>
                <a:tab pos="2667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given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nightly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5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days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before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ascent</a:t>
            </a:r>
            <a:r>
              <a:rPr lang="en-US" altLang="zh-CN" sz="21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1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↓</a:t>
            </a:r>
            <a:r>
              <a:rPr lang="en-US" altLang="zh-CN" sz="21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1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weakness,</a:t>
            </a:r>
          </a:p>
          <a:p>
            <a:pPr>
              <a:lnSpc>
                <a:spcPts val="3000"/>
              </a:lnSpc>
              <a:tabLst>
                <a:tab pos="266700" algn="l"/>
              </a:tabLst>
            </a:pPr>
            <a:r>
              <a:rPr lang="en-US" altLang="zh-CN" sz="211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breathlessness</a:t>
            </a:r>
            <a:r>
              <a:rPr lang="en-US" altLang="zh-CN" sz="21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1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,</a:t>
            </a:r>
            <a:r>
              <a:rPr lang="en-US" altLang="zh-CN" sz="21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1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dizziness,</a:t>
            </a:r>
            <a:r>
              <a:rPr lang="en-US" altLang="zh-CN" sz="21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1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nausea,</a:t>
            </a:r>
            <a:r>
              <a:rPr lang="en-US" altLang="zh-CN" sz="21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1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cerebral</a:t>
            </a:r>
            <a:r>
              <a:rPr lang="en-US" altLang="zh-CN" sz="21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1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&amp;</a:t>
            </a:r>
            <a:r>
              <a:rPr lang="en-US" altLang="zh-CN" sz="21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1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pulmonary</a:t>
            </a:r>
          </a:p>
          <a:p>
            <a:pPr>
              <a:lnSpc>
                <a:spcPts val="3000"/>
              </a:lnSpc>
              <a:tabLst>
                <a:tab pos="266700" algn="l"/>
              </a:tabLst>
            </a:pPr>
            <a:r>
              <a:rPr lang="en-US" altLang="zh-CN" sz="211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oedema.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266700" algn="l"/>
              </a:tabLst>
            </a:pPr>
            <a:r>
              <a:rPr lang="en-US" altLang="zh-CN" sz="24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IOP: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Intraocular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pressure;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CSF: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Cerebrospinal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fluid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635000" y="381000"/>
            <a:ext cx="30734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3192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Therapeutic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uses: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0" y="1358900"/>
            <a:ext cx="152400" cy="435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232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232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232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2232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01700" y="1257300"/>
            <a:ext cx="7785100" cy="448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Epilepsy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(decrease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cerebrospinal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fluid,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							</a:tabLst>
            </a:pPr>
            <a:r>
              <a:rPr lang="en-US" altLang="zh-CN" sz="2808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CSF).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Metabolic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alkalosis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Urinary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alkalinization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to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enhance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renal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							</a:tabLst>
            </a:pP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excretion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acidic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substances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(cysteine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in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							</a:tabLst>
            </a:pPr>
            <a:r>
              <a:rPr lang="en-US" altLang="zh-CN" sz="2808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cystinuria).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Hyperphosphatemia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635000" y="520700"/>
            <a:ext cx="27559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3192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Adverse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effects: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0" y="1460500"/>
            <a:ext cx="152400" cy="308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234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232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232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232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01700" y="1346200"/>
            <a:ext cx="5803900" cy="320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8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Hypokalemia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(potassium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loss).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Metabolic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acidosis.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Renal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stone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formation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(calcium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							</a:tabLst>
            </a:pP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phosphate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stones).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Hypersensitivity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reaction.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1384300"/>
            <a:ext cx="152400" cy="220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232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232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232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77900" y="533400"/>
            <a:ext cx="7785100" cy="309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2336800" algn="l"/>
              </a:tabLst>
            </a:pPr>
            <a:r>
              <a:rPr lang="en-US" altLang="zh-CN" dirty="0" smtClean="0"/>
              <a:t>	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Dorzolamide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2336800" algn="l"/>
              </a:tabLst>
            </a:pP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Is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carbonic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anhydrase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inhibitor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2336800" algn="l"/>
              </a:tabLst>
            </a:pP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Used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topically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for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treatment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open-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2336800" algn="l"/>
              </a:tabLst>
            </a:pP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angle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glaucoma.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2336800" algn="l"/>
              </a:tabLst>
            </a:pP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no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diuretic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systemic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side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effects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(Why?)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00" y="1384300"/>
            <a:ext cx="8407400" cy="4953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654300" y="850900"/>
            <a:ext cx="38608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>
							</a:tabLst>
            </a:pPr>
            <a:r>
              <a:rPr lang="en-US" altLang="zh-CN" sz="4802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Loop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Diuretics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598420" y="686308"/>
            <a:ext cx="3947160" cy="21336"/>
          </a:xfrm>
          <a:custGeom>
            <a:avLst/>
            <a:gdLst>
              <a:gd name="connsiteX0" fmla="*/ 0 w 3947160"/>
              <a:gd name="connsiteY0" fmla="*/ 0 h 21336"/>
              <a:gd name="connsiteX1" fmla="*/ 1973579 w 3947160"/>
              <a:gd name="connsiteY1" fmla="*/ 0 h 21336"/>
              <a:gd name="connsiteX2" fmla="*/ 3947160 w 3947160"/>
              <a:gd name="connsiteY2" fmla="*/ 0 h 21336"/>
              <a:gd name="connsiteX3" fmla="*/ 3947160 w 3947160"/>
              <a:gd name="connsiteY3" fmla="*/ 21336 h 21336"/>
              <a:gd name="connsiteX4" fmla="*/ 1973579 w 3947160"/>
              <a:gd name="connsiteY4" fmla="*/ 21336 h 21336"/>
              <a:gd name="connsiteX5" fmla="*/ 0 w 3947160"/>
              <a:gd name="connsiteY5" fmla="*/ 21336 h 21336"/>
              <a:gd name="connsiteX6" fmla="*/ 0 w 3947160"/>
              <a:gd name="connsiteY6" fmla="*/ 0 h 213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947160" h="21336">
                <a:moveTo>
                  <a:pt x="0" y="0"/>
                </a:moveTo>
                <a:lnTo>
                  <a:pt x="1973579" y="0"/>
                </a:lnTo>
                <a:lnTo>
                  <a:pt x="3947160" y="0"/>
                </a:lnTo>
                <a:lnTo>
                  <a:pt x="3947160" y="21336"/>
                </a:lnTo>
                <a:lnTo>
                  <a:pt x="1973579" y="21336"/>
                </a:lnTo>
                <a:lnTo>
                  <a:pt x="0" y="21336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232660" y="1173988"/>
            <a:ext cx="4678680" cy="21336"/>
          </a:xfrm>
          <a:custGeom>
            <a:avLst/>
            <a:gdLst>
              <a:gd name="connsiteX0" fmla="*/ 0 w 4678680"/>
              <a:gd name="connsiteY0" fmla="*/ 0 h 21336"/>
              <a:gd name="connsiteX1" fmla="*/ 1559560 w 4678680"/>
              <a:gd name="connsiteY1" fmla="*/ 0 h 21336"/>
              <a:gd name="connsiteX2" fmla="*/ 3119120 w 4678680"/>
              <a:gd name="connsiteY2" fmla="*/ 0 h 21336"/>
              <a:gd name="connsiteX3" fmla="*/ 4678680 w 4678680"/>
              <a:gd name="connsiteY3" fmla="*/ 0 h 21336"/>
              <a:gd name="connsiteX4" fmla="*/ 4678680 w 4678680"/>
              <a:gd name="connsiteY4" fmla="*/ 21336 h 21336"/>
              <a:gd name="connsiteX5" fmla="*/ 3119120 w 4678680"/>
              <a:gd name="connsiteY5" fmla="*/ 21336 h 21336"/>
              <a:gd name="connsiteX6" fmla="*/ 1559560 w 4678680"/>
              <a:gd name="connsiteY6" fmla="*/ 21336 h 21336"/>
              <a:gd name="connsiteX7" fmla="*/ 0 w 4678680"/>
              <a:gd name="connsiteY7" fmla="*/ 21336 h 21336"/>
              <a:gd name="connsiteX8" fmla="*/ 0 w 4678680"/>
              <a:gd name="connsiteY8" fmla="*/ 0 h 213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678680" h="21336">
                <a:moveTo>
                  <a:pt x="0" y="0"/>
                </a:moveTo>
                <a:lnTo>
                  <a:pt x="1559560" y="0"/>
                </a:lnTo>
                <a:lnTo>
                  <a:pt x="3119120" y="0"/>
                </a:lnTo>
                <a:lnTo>
                  <a:pt x="4678680" y="0"/>
                </a:lnTo>
                <a:lnTo>
                  <a:pt x="4678680" y="21336"/>
                </a:lnTo>
                <a:lnTo>
                  <a:pt x="3119120" y="21336"/>
                </a:lnTo>
                <a:lnTo>
                  <a:pt x="1559560" y="21336"/>
                </a:lnTo>
                <a:lnTo>
                  <a:pt x="0" y="21336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1587500"/>
            <a:ext cx="9906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2232" dirty="0" smtClean="0">
                <a:solidFill>
                  <a:srgbClr val="fe8637"/>
                </a:solidFill>
                <a:latin typeface="Wingdings" pitchFamily="18" charset="0"/>
                <a:cs typeface="Wingdings" pitchFamily="18" charset="0"/>
              </a:rPr>
              <a:t>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71600" y="304800"/>
            <a:ext cx="6743700" cy="180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850900" algn="l"/>
                <a:tab pos="1219200" algn="l"/>
              </a:tabLst>
            </a:pPr>
            <a:r>
              <a:rPr lang="en-US" altLang="zh-CN" dirty="0" smtClean="0"/>
              <a:t>		</a:t>
            </a:r>
            <a:r>
              <a:rPr lang="en-US" altLang="zh-CN" sz="3192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LOOP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</a:p>
          <a:p>
            <a:pPr>
              <a:lnSpc>
                <a:spcPts val="3800"/>
              </a:lnSpc>
              <a:tabLst>
                <a:tab pos="850900" algn="l"/>
                <a:tab pos="1219200" algn="l"/>
              </a:tabLst>
            </a:pPr>
            <a:r>
              <a:rPr lang="en-US" altLang="zh-CN" dirty="0" smtClean="0"/>
              <a:t>	</a:t>
            </a:r>
            <a:r>
              <a:rPr lang="en-US" altLang="zh-CN" sz="3192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High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Ceiling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600"/>
              </a:lnSpc>
              <a:tabLst>
                <a:tab pos="850900" algn="l"/>
                <a:tab pos="1219200" algn="l"/>
              </a:tabLst>
            </a:pP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most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potent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diuretic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,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termed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800000"/>
                </a:solidFill>
                <a:latin typeface="Century Schoolbook" pitchFamily="18" charset="0"/>
                <a:cs typeface="Century Schoolbook" pitchFamily="18" charset="0"/>
              </a:rPr>
              <a:t>“high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2159000"/>
            <a:ext cx="8229600" cy="162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192" b="1" dirty="0" smtClean="0">
                <a:solidFill>
                  <a:srgbClr val="800000"/>
                </a:solidFill>
                <a:latin typeface="Century Schoolbook" pitchFamily="18" charset="0"/>
                <a:cs typeface="Century Schoolbook" pitchFamily="18" charset="0"/>
              </a:rPr>
              <a:t>ceiling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800000"/>
                </a:solidFill>
                <a:latin typeface="Century Schoolbook" pitchFamily="18" charset="0"/>
                <a:cs typeface="Century Schoolbook" pitchFamily="18" charset="0"/>
              </a:rPr>
              <a:t>diuretic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”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sz="3192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Efficacy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: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High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natriuresis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as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25-30%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</a:t>
            </a:r>
            <a:r>
              <a:rPr lang="en-US" altLang="zh-CN" sz="2136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+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is</a:t>
            </a:r>
          </a:p>
          <a:p>
            <a:pPr>
              <a:lnSpc>
                <a:spcPts val="42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reabsorbed.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3886200"/>
            <a:ext cx="15494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2234" dirty="0" smtClean="0">
                <a:solidFill>
                  <a:srgbClr val="fe8637"/>
                </a:solidFill>
                <a:latin typeface="Wingdings" pitchFamily="18" charset="0"/>
                <a:cs typeface="Wingdings" pitchFamily="18" charset="0"/>
              </a:rPr>
              <a:t></a:t>
            </a: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Drugs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30400" y="3886200"/>
            <a:ext cx="5588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0" y="4660900"/>
            <a:ext cx="165100" cy="93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474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74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01700" y="4533900"/>
            <a:ext cx="5321300" cy="106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							</a:tabLst>
            </a:pPr>
            <a:r>
              <a:rPr lang="en-US" altLang="zh-CN" sz="309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Furosemide</a:t>
            </a:r>
            <a:r>
              <a:rPr lang="en-US" altLang="zh-CN" sz="30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9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-</a:t>
            </a:r>
            <a:r>
              <a:rPr lang="en-US" altLang="zh-CN" sz="30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9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Torsemide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309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Bumetanide</a:t>
            </a:r>
            <a:r>
              <a:rPr lang="en-US" altLang="zh-CN" sz="30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9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-</a:t>
            </a:r>
            <a:r>
              <a:rPr lang="en-US" altLang="zh-CN" sz="30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9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Ethcrynic</a:t>
            </a:r>
            <a:r>
              <a:rPr lang="en-US" altLang="zh-CN" sz="30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9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acid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11200" y="214375"/>
            <a:ext cx="7721600" cy="1642999"/>
          </a:xfrm>
          <a:custGeom>
            <a:avLst/>
            <a:gdLst>
              <a:gd name="connsiteX0" fmla="*/ 0 w 7721600"/>
              <a:gd name="connsiteY0" fmla="*/ 1642999 h 1642999"/>
              <a:gd name="connsiteX1" fmla="*/ 7721600 w 7721600"/>
              <a:gd name="connsiteY1" fmla="*/ 1642999 h 1642999"/>
              <a:gd name="connsiteX2" fmla="*/ 7721600 w 7721600"/>
              <a:gd name="connsiteY2" fmla="*/ 0 h 1642999"/>
              <a:gd name="connsiteX3" fmla="*/ 0 w 7721600"/>
              <a:gd name="connsiteY3" fmla="*/ 0 h 1642999"/>
              <a:gd name="connsiteX4" fmla="*/ 0 w 7721600"/>
              <a:gd name="connsiteY4" fmla="*/ 1642999 h 16429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21600" h="1642999">
                <a:moveTo>
                  <a:pt x="0" y="1642999"/>
                </a:moveTo>
                <a:lnTo>
                  <a:pt x="7721600" y="1642999"/>
                </a:lnTo>
                <a:lnTo>
                  <a:pt x="7721600" y="0"/>
                </a:lnTo>
                <a:lnTo>
                  <a:pt x="0" y="0"/>
                </a:lnTo>
                <a:lnTo>
                  <a:pt x="0" y="1642999"/>
                </a:lnTo>
              </a:path>
            </a:pathLst>
          </a:custGeom>
          <a:solidFill>
            <a:srgbClr val="081d5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188975"/>
            <a:ext cx="7772400" cy="1693799"/>
          </a:xfrm>
          <a:custGeom>
            <a:avLst/>
            <a:gdLst>
              <a:gd name="connsiteX0" fmla="*/ 25400 w 7772400"/>
              <a:gd name="connsiteY0" fmla="*/ 1668399 h 1693799"/>
              <a:gd name="connsiteX1" fmla="*/ 7747000 w 7772400"/>
              <a:gd name="connsiteY1" fmla="*/ 1668399 h 1693799"/>
              <a:gd name="connsiteX2" fmla="*/ 7747000 w 7772400"/>
              <a:gd name="connsiteY2" fmla="*/ 25400 h 1693799"/>
              <a:gd name="connsiteX3" fmla="*/ 25400 w 7772400"/>
              <a:gd name="connsiteY3" fmla="*/ 25400 h 1693799"/>
              <a:gd name="connsiteX4" fmla="*/ 25400 w 7772400"/>
              <a:gd name="connsiteY4" fmla="*/ 1668399 h 1693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1693799">
                <a:moveTo>
                  <a:pt x="25400" y="1668399"/>
                </a:moveTo>
                <a:lnTo>
                  <a:pt x="7747000" y="1668399"/>
                </a:lnTo>
                <a:lnTo>
                  <a:pt x="7747000" y="25400"/>
                </a:lnTo>
                <a:lnTo>
                  <a:pt x="25400" y="25400"/>
                </a:lnTo>
                <a:lnTo>
                  <a:pt x="25400" y="1668399"/>
                </a:lnTo>
              </a:path>
            </a:pathLst>
          </a:custGeom>
          <a:solidFill>
            <a:srgbClr val="000000">
              <a:alpha val="0"/>
            </a:srgbClr>
          </a:solidFill>
          <a:ln w="50800">
            <a:solidFill>
              <a:srgbClr val="ef91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215001" y="2214626"/>
            <a:ext cx="3252724" cy="1428750"/>
          </a:xfrm>
          <a:custGeom>
            <a:avLst/>
            <a:gdLst>
              <a:gd name="connsiteX0" fmla="*/ 0 w 3252724"/>
              <a:gd name="connsiteY0" fmla="*/ 714375 h 1428750"/>
              <a:gd name="connsiteX1" fmla="*/ 1626362 w 3252724"/>
              <a:gd name="connsiteY1" fmla="*/ 0 h 1428750"/>
              <a:gd name="connsiteX2" fmla="*/ 3252724 w 3252724"/>
              <a:gd name="connsiteY2" fmla="*/ 714375 h 1428750"/>
              <a:gd name="connsiteX3" fmla="*/ 1626362 w 3252724"/>
              <a:gd name="connsiteY3" fmla="*/ 1428750 h 1428750"/>
              <a:gd name="connsiteX4" fmla="*/ 0 w 3252724"/>
              <a:gd name="connsiteY4" fmla="*/ 714375 h 14287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52724" h="1428750">
                <a:moveTo>
                  <a:pt x="0" y="714375"/>
                </a:moveTo>
                <a:cubicBezTo>
                  <a:pt x="0" y="319785"/>
                  <a:pt x="728090" y="0"/>
                  <a:pt x="1626362" y="0"/>
                </a:cubicBezTo>
                <a:cubicBezTo>
                  <a:pt x="2524505" y="0"/>
                  <a:pt x="3252724" y="319785"/>
                  <a:pt x="3252724" y="714375"/>
                </a:cubicBezTo>
                <a:cubicBezTo>
                  <a:pt x="3252724" y="1108837"/>
                  <a:pt x="2524505" y="1428750"/>
                  <a:pt x="1626362" y="1428750"/>
                </a:cubicBezTo>
                <a:cubicBezTo>
                  <a:pt x="728090" y="1428750"/>
                  <a:pt x="0" y="1108837"/>
                  <a:pt x="0" y="714375"/>
                </a:cubicBezTo>
              </a:path>
            </a:pathLst>
          </a:custGeom>
          <a:solidFill>
            <a:srgbClr val="c0fef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202301" y="2201926"/>
            <a:ext cx="3278124" cy="1454150"/>
          </a:xfrm>
          <a:custGeom>
            <a:avLst/>
            <a:gdLst>
              <a:gd name="connsiteX0" fmla="*/ 12700 w 3278124"/>
              <a:gd name="connsiteY0" fmla="*/ 727075 h 1454150"/>
              <a:gd name="connsiteX1" fmla="*/ 1639062 w 3278124"/>
              <a:gd name="connsiteY1" fmla="*/ 12700 h 1454150"/>
              <a:gd name="connsiteX2" fmla="*/ 3265424 w 3278124"/>
              <a:gd name="connsiteY2" fmla="*/ 727075 h 1454150"/>
              <a:gd name="connsiteX3" fmla="*/ 1639062 w 3278124"/>
              <a:gd name="connsiteY3" fmla="*/ 1441450 h 1454150"/>
              <a:gd name="connsiteX4" fmla="*/ 12700 w 3278124"/>
              <a:gd name="connsiteY4" fmla="*/ 727075 h 1454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78124" h="1454150">
                <a:moveTo>
                  <a:pt x="12700" y="727075"/>
                </a:moveTo>
                <a:cubicBezTo>
                  <a:pt x="12700" y="332485"/>
                  <a:pt x="740790" y="12700"/>
                  <a:pt x="1639062" y="12700"/>
                </a:cubicBezTo>
                <a:cubicBezTo>
                  <a:pt x="2537205" y="12700"/>
                  <a:pt x="3265424" y="332485"/>
                  <a:pt x="3265424" y="727075"/>
                </a:cubicBezTo>
                <a:cubicBezTo>
                  <a:pt x="3265424" y="1121537"/>
                  <a:pt x="2537205" y="1441450"/>
                  <a:pt x="1639062" y="1441450"/>
                </a:cubicBezTo>
                <a:cubicBezTo>
                  <a:pt x="740790" y="1441450"/>
                  <a:pt x="12700" y="1121537"/>
                  <a:pt x="12700" y="727075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846637" y="4203636"/>
            <a:ext cx="3379851" cy="1430401"/>
          </a:xfrm>
          <a:custGeom>
            <a:avLst/>
            <a:gdLst>
              <a:gd name="connsiteX0" fmla="*/ 11112 w 3379851"/>
              <a:gd name="connsiteY0" fmla="*/ 715200 h 1430401"/>
              <a:gd name="connsiteX1" fmla="*/ 1689925 w 3379851"/>
              <a:gd name="connsiteY1" fmla="*/ 11112 h 1430401"/>
              <a:gd name="connsiteX2" fmla="*/ 3368738 w 3379851"/>
              <a:gd name="connsiteY2" fmla="*/ 715200 h 1430401"/>
              <a:gd name="connsiteX3" fmla="*/ 1689925 w 3379851"/>
              <a:gd name="connsiteY3" fmla="*/ 1419288 h 1430401"/>
              <a:gd name="connsiteX4" fmla="*/ 11112 w 3379851"/>
              <a:gd name="connsiteY4" fmla="*/ 715200 h 14304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379851" h="1430401">
                <a:moveTo>
                  <a:pt x="11112" y="715200"/>
                </a:moveTo>
                <a:cubicBezTo>
                  <a:pt x="11112" y="326453"/>
                  <a:pt x="762698" y="11112"/>
                  <a:pt x="1689925" y="11112"/>
                </a:cubicBezTo>
                <a:cubicBezTo>
                  <a:pt x="2617025" y="11112"/>
                  <a:pt x="3368738" y="326453"/>
                  <a:pt x="3368738" y="715200"/>
                </a:cubicBezTo>
                <a:cubicBezTo>
                  <a:pt x="3368738" y="1104074"/>
                  <a:pt x="2617025" y="1419288"/>
                  <a:pt x="1689925" y="1419288"/>
                </a:cubicBezTo>
                <a:cubicBezTo>
                  <a:pt x="762698" y="1419288"/>
                  <a:pt x="11112" y="1104074"/>
                  <a:pt x="11112" y="715200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57250" y="2286000"/>
            <a:ext cx="3143250" cy="1214501"/>
          </a:xfrm>
          <a:custGeom>
            <a:avLst/>
            <a:gdLst>
              <a:gd name="connsiteX0" fmla="*/ 0 w 3143250"/>
              <a:gd name="connsiteY0" fmla="*/ 607187 h 1214501"/>
              <a:gd name="connsiteX1" fmla="*/ 1571625 w 3143250"/>
              <a:gd name="connsiteY1" fmla="*/ 0 h 1214501"/>
              <a:gd name="connsiteX2" fmla="*/ 3143250 w 3143250"/>
              <a:gd name="connsiteY2" fmla="*/ 607187 h 1214501"/>
              <a:gd name="connsiteX3" fmla="*/ 1571625 w 3143250"/>
              <a:gd name="connsiteY3" fmla="*/ 1214501 h 1214501"/>
              <a:gd name="connsiteX4" fmla="*/ 0 w 3143250"/>
              <a:gd name="connsiteY4" fmla="*/ 607187 h 12145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143250" h="1214501">
                <a:moveTo>
                  <a:pt x="0" y="607187"/>
                </a:moveTo>
                <a:cubicBezTo>
                  <a:pt x="0" y="271907"/>
                  <a:pt x="703580" y="0"/>
                  <a:pt x="1571625" y="0"/>
                </a:cubicBezTo>
                <a:cubicBezTo>
                  <a:pt x="2439670" y="0"/>
                  <a:pt x="3143250" y="271907"/>
                  <a:pt x="3143250" y="607187"/>
                </a:cubicBezTo>
                <a:cubicBezTo>
                  <a:pt x="3143250" y="942594"/>
                  <a:pt x="2439670" y="1214501"/>
                  <a:pt x="1571625" y="1214501"/>
                </a:cubicBezTo>
                <a:cubicBezTo>
                  <a:pt x="703580" y="1214501"/>
                  <a:pt x="0" y="942594"/>
                  <a:pt x="0" y="607187"/>
                </a:cubicBezTo>
              </a:path>
            </a:pathLst>
          </a:custGeom>
          <a:solidFill>
            <a:srgbClr val="ef91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31850" y="2260600"/>
            <a:ext cx="3194050" cy="1265301"/>
          </a:xfrm>
          <a:custGeom>
            <a:avLst/>
            <a:gdLst>
              <a:gd name="connsiteX0" fmla="*/ 25400 w 3194050"/>
              <a:gd name="connsiteY0" fmla="*/ 632587 h 1265301"/>
              <a:gd name="connsiteX1" fmla="*/ 1597025 w 3194050"/>
              <a:gd name="connsiteY1" fmla="*/ 25400 h 1265301"/>
              <a:gd name="connsiteX2" fmla="*/ 3168650 w 3194050"/>
              <a:gd name="connsiteY2" fmla="*/ 632587 h 1265301"/>
              <a:gd name="connsiteX3" fmla="*/ 1597025 w 3194050"/>
              <a:gd name="connsiteY3" fmla="*/ 1239901 h 1265301"/>
              <a:gd name="connsiteX4" fmla="*/ 25400 w 3194050"/>
              <a:gd name="connsiteY4" fmla="*/ 632587 h 12653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194050" h="1265301">
                <a:moveTo>
                  <a:pt x="25400" y="632587"/>
                </a:moveTo>
                <a:cubicBezTo>
                  <a:pt x="25400" y="297307"/>
                  <a:pt x="728980" y="25400"/>
                  <a:pt x="1597025" y="25400"/>
                </a:cubicBezTo>
                <a:cubicBezTo>
                  <a:pt x="2465070" y="25400"/>
                  <a:pt x="3168650" y="297307"/>
                  <a:pt x="3168650" y="632587"/>
                </a:cubicBezTo>
                <a:cubicBezTo>
                  <a:pt x="3168650" y="967994"/>
                  <a:pt x="2465070" y="1239901"/>
                  <a:pt x="1597025" y="1239901"/>
                </a:cubicBezTo>
                <a:cubicBezTo>
                  <a:pt x="728980" y="1239901"/>
                  <a:pt x="25400" y="967994"/>
                  <a:pt x="25400" y="632587"/>
                </a:cubicBezTo>
              </a:path>
            </a:pathLst>
          </a:custGeom>
          <a:solidFill>
            <a:srgbClr val="000000">
              <a:alpha val="0"/>
            </a:srgbClr>
          </a:solidFill>
          <a:ln w="50800">
            <a:solidFill>
              <a:srgbClr val="500093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14375" y="4286250"/>
            <a:ext cx="2929001" cy="1143000"/>
          </a:xfrm>
          <a:custGeom>
            <a:avLst/>
            <a:gdLst>
              <a:gd name="connsiteX0" fmla="*/ 0 w 2929001"/>
              <a:gd name="connsiteY0" fmla="*/ 571500 h 1143000"/>
              <a:gd name="connsiteX1" fmla="*/ 1464437 w 2929001"/>
              <a:gd name="connsiteY1" fmla="*/ 0 h 1143000"/>
              <a:gd name="connsiteX2" fmla="*/ 2929001 w 2929001"/>
              <a:gd name="connsiteY2" fmla="*/ 571500 h 1143000"/>
              <a:gd name="connsiteX3" fmla="*/ 1464437 w 2929001"/>
              <a:gd name="connsiteY3" fmla="*/ 1143000 h 1143000"/>
              <a:gd name="connsiteX4" fmla="*/ 0 w 2929001"/>
              <a:gd name="connsiteY4" fmla="*/ 57150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29001" h="1143000">
                <a:moveTo>
                  <a:pt x="0" y="571500"/>
                </a:moveTo>
                <a:cubicBezTo>
                  <a:pt x="0" y="255904"/>
                  <a:pt x="655700" y="0"/>
                  <a:pt x="1464437" y="0"/>
                </a:cubicBezTo>
                <a:cubicBezTo>
                  <a:pt x="2273300" y="0"/>
                  <a:pt x="2929001" y="255904"/>
                  <a:pt x="2929001" y="571500"/>
                </a:cubicBezTo>
                <a:cubicBezTo>
                  <a:pt x="2929001" y="887095"/>
                  <a:pt x="2273300" y="1143000"/>
                  <a:pt x="1464437" y="1143000"/>
                </a:cubicBezTo>
                <a:cubicBezTo>
                  <a:pt x="655700" y="1143000"/>
                  <a:pt x="0" y="887095"/>
                  <a:pt x="0" y="571500"/>
                </a:cubicBezTo>
              </a:path>
            </a:pathLst>
          </a:custGeom>
          <a:solidFill>
            <a:srgbClr val="ffc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8975" y="4260850"/>
            <a:ext cx="2979801" cy="1193800"/>
          </a:xfrm>
          <a:custGeom>
            <a:avLst/>
            <a:gdLst>
              <a:gd name="connsiteX0" fmla="*/ 25400 w 2979801"/>
              <a:gd name="connsiteY0" fmla="*/ 596900 h 1193800"/>
              <a:gd name="connsiteX1" fmla="*/ 1489837 w 2979801"/>
              <a:gd name="connsiteY1" fmla="*/ 25400 h 1193800"/>
              <a:gd name="connsiteX2" fmla="*/ 2954401 w 2979801"/>
              <a:gd name="connsiteY2" fmla="*/ 596900 h 1193800"/>
              <a:gd name="connsiteX3" fmla="*/ 1489837 w 2979801"/>
              <a:gd name="connsiteY3" fmla="*/ 1168400 h 1193800"/>
              <a:gd name="connsiteX4" fmla="*/ 25400 w 2979801"/>
              <a:gd name="connsiteY4" fmla="*/ 596900 h 1193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79801" h="1193800">
                <a:moveTo>
                  <a:pt x="25400" y="596900"/>
                </a:moveTo>
                <a:cubicBezTo>
                  <a:pt x="25400" y="281304"/>
                  <a:pt x="681100" y="25400"/>
                  <a:pt x="1489837" y="25400"/>
                </a:cubicBezTo>
                <a:cubicBezTo>
                  <a:pt x="2298700" y="25400"/>
                  <a:pt x="2954401" y="281304"/>
                  <a:pt x="2954401" y="596900"/>
                </a:cubicBezTo>
                <a:cubicBezTo>
                  <a:pt x="2954401" y="912495"/>
                  <a:pt x="2298700" y="1168400"/>
                  <a:pt x="1489837" y="1168400"/>
                </a:cubicBezTo>
                <a:cubicBezTo>
                  <a:pt x="681100" y="1168400"/>
                  <a:pt x="25400" y="912495"/>
                  <a:pt x="25400" y="596900"/>
                </a:cubicBezTo>
              </a:path>
            </a:pathLst>
          </a:custGeom>
          <a:solidFill>
            <a:srgbClr val="000000">
              <a:alpha val="0"/>
            </a:srgbClr>
          </a:solidFill>
          <a:ln w="50800">
            <a:solidFill>
              <a:srgbClr val="d2611c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1400" y="4203700"/>
            <a:ext cx="3378200" cy="1422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451100" y="457200"/>
            <a:ext cx="4229100" cy="96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736600" algn="l"/>
              </a:tabLst>
            </a:pPr>
            <a:r>
              <a:rPr lang="en-US" altLang="zh-CN" dirty="0" smtClean="0"/>
              <a:t>	</a:t>
            </a:r>
            <a:r>
              <a:rPr lang="en-US" altLang="zh-CN" sz="3194" dirty="0" smtClean="0">
                <a:solidFill>
                  <a:srgbClr val="ffe636"/>
                </a:solidFill>
                <a:latin typeface="Century Schoolbook" pitchFamily="18" charset="0"/>
                <a:cs typeface="Century Schoolbook" pitchFamily="18" charset="0"/>
              </a:rPr>
              <a:t>Loop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ffe636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</a:p>
          <a:p>
            <a:pPr>
              <a:lnSpc>
                <a:spcPts val="3800"/>
              </a:lnSpc>
              <a:tabLst>
                <a:tab pos="736600" algn="l"/>
              </a:tabLst>
            </a:pPr>
            <a:r>
              <a:rPr lang="en-US" altLang="zh-CN" sz="3194" dirty="0" smtClean="0">
                <a:solidFill>
                  <a:srgbClr val="ffe636"/>
                </a:solidFill>
                <a:latin typeface="Century Schoolbook" pitchFamily="18" charset="0"/>
                <a:cs typeface="Century Schoolbook" pitchFamily="18" charset="0"/>
              </a:rPr>
              <a:t>High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ffe636"/>
                </a:solidFill>
                <a:latin typeface="Century Schoolbook" pitchFamily="18" charset="0"/>
                <a:cs typeface="Century Schoolbook" pitchFamily="18" charset="0"/>
              </a:rPr>
              <a:t>Ceiling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ffe636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549900" y="2425700"/>
            <a:ext cx="2235200" cy="285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127000" algn="l"/>
                <a:tab pos="330200" algn="l"/>
                <a:tab pos="520700" algn="l"/>
                <a:tab pos="939800" algn="l"/>
              </a:tabLst>
            </a:pPr>
            <a:r>
              <a:rPr lang="en-US" altLang="zh-CN" dirty="0" smtClean="0"/>
              <a:t>			</a:t>
            </a:r>
            <a:r>
              <a:rPr lang="en-US" altLang="zh-CN" sz="2808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Ethacrynic</a:t>
            </a:r>
          </a:p>
          <a:p>
            <a:pPr>
              <a:lnSpc>
                <a:spcPts val="3300"/>
              </a:lnSpc>
              <a:tabLst>
                <a:tab pos="127000" algn="l"/>
                <a:tab pos="330200" algn="l"/>
                <a:tab pos="520700" algn="l"/>
                <a:tab pos="939800" algn="l"/>
              </a:tabLst>
            </a:pPr>
            <a:r>
              <a:rPr lang="en-US" altLang="zh-CN" dirty="0" smtClean="0"/>
              <a:t>				</a:t>
            </a:r>
            <a:r>
              <a:rPr lang="en-US" altLang="zh-CN" sz="28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</a:p>
          <a:p>
            <a:pPr>
              <a:lnSpc>
                <a:spcPts val="2300"/>
              </a:lnSpc>
              <a:tabLst>
                <a:tab pos="127000" algn="l"/>
                <a:tab pos="330200" algn="l"/>
                <a:tab pos="520700" algn="l"/>
                <a:tab pos="939800" algn="l"/>
              </a:tabLst>
            </a:pPr>
            <a:r>
              <a:rPr lang="en-US" altLang="zh-CN" dirty="0" smtClean="0"/>
              <a:t>		</a:t>
            </a:r>
            <a:r>
              <a:rPr lang="en-US" altLang="zh-CN" sz="1992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Potency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0.7,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t½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1h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127000" algn="l"/>
                <a:tab pos="330200" algn="l"/>
                <a:tab pos="520700" algn="l"/>
                <a:tab pos="939800" algn="l"/>
              </a:tabLst>
            </a:pPr>
            <a:r>
              <a:rPr lang="en-US" altLang="zh-CN" dirty="0" smtClean="0"/>
              <a:t>	</a:t>
            </a:r>
            <a:r>
              <a:rPr lang="en-US" altLang="zh-CN" sz="31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Torsemide</a:t>
            </a:r>
          </a:p>
          <a:p>
            <a:pPr>
              <a:lnSpc>
                <a:spcPts val="2400"/>
              </a:lnSpc>
              <a:tabLst>
                <a:tab pos="127000" algn="l"/>
                <a:tab pos="330200" algn="l"/>
                <a:tab pos="520700" algn="l"/>
                <a:tab pos="939800" algn="l"/>
              </a:tabLst>
            </a:pPr>
            <a:r>
              <a:rPr lang="en-US" altLang="zh-CN" sz="199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Potency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3,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t½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3.5h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93800" y="2578100"/>
            <a:ext cx="2235200" cy="262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25400" algn="l"/>
                <a:tab pos="215900" algn="l"/>
                <a:tab pos="254000" algn="l"/>
              </a:tabLst>
            </a:pPr>
            <a:r>
              <a:rPr lang="en-US" altLang="zh-CN" dirty="0" smtClean="0"/>
              <a:t>			</a:t>
            </a:r>
            <a:r>
              <a:rPr lang="en-US" altLang="zh-CN" sz="3192" dirty="0" smtClean="0">
                <a:solidFill>
                  <a:srgbClr val="500093"/>
                </a:solidFill>
                <a:latin typeface="Times New Roman" pitchFamily="18" charset="0"/>
                <a:cs typeface="Times New Roman" pitchFamily="18" charset="0"/>
              </a:rPr>
              <a:t>Bumetanide</a:t>
            </a:r>
          </a:p>
          <a:p>
            <a:pPr>
              <a:lnSpc>
                <a:spcPts val="2400"/>
              </a:lnSpc>
              <a:tabLst>
                <a:tab pos="25400" algn="l"/>
                <a:tab pos="215900" algn="l"/>
                <a:tab pos="254000" algn="l"/>
              </a:tabLst>
            </a:pPr>
            <a:r>
              <a:rPr lang="en-US" altLang="zh-CN" dirty="0" smtClean="0"/>
              <a:t>		</a:t>
            </a:r>
            <a:r>
              <a:rPr lang="en-US" altLang="zh-CN" sz="1992" dirty="0" smtClean="0">
                <a:solidFill>
                  <a:srgbClr val="500093"/>
                </a:solidFill>
                <a:latin typeface="Times New Roman" pitchFamily="18" charset="0"/>
                <a:cs typeface="Times New Roman" pitchFamily="18" charset="0"/>
              </a:rPr>
              <a:t>Potency40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500093"/>
                </a:solidFill>
                <a:latin typeface="Times New Roman" pitchFamily="18" charset="0"/>
                <a:cs typeface="Times New Roman" pitchFamily="18" charset="0"/>
              </a:rPr>
              <a:t>,t½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500093"/>
                </a:solidFill>
                <a:latin typeface="Times New Roman" pitchFamily="18" charset="0"/>
                <a:cs typeface="Times New Roman" pitchFamily="18" charset="0"/>
              </a:rPr>
              <a:t>0.8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500093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25400" algn="l"/>
                <a:tab pos="215900" algn="l"/>
                <a:tab pos="254000" algn="l"/>
              </a:tabLst>
            </a:pPr>
            <a:r>
              <a:rPr lang="en-US" altLang="zh-CN" dirty="0" smtClean="0"/>
              <a:t>	</a:t>
            </a:r>
            <a:r>
              <a:rPr lang="en-US" altLang="zh-CN" sz="319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Furosemide</a:t>
            </a:r>
          </a:p>
          <a:p>
            <a:pPr>
              <a:lnSpc>
                <a:spcPts val="2400"/>
              </a:lnSpc>
              <a:tabLst>
                <a:tab pos="25400" algn="l"/>
                <a:tab pos="215900" algn="l"/>
                <a:tab pos="254000" algn="l"/>
              </a:tabLst>
            </a:pP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Potency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t½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1.5h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345436" y="736092"/>
            <a:ext cx="4453128" cy="21336"/>
          </a:xfrm>
          <a:custGeom>
            <a:avLst/>
            <a:gdLst>
              <a:gd name="connsiteX0" fmla="*/ 0 w 4453128"/>
              <a:gd name="connsiteY0" fmla="*/ 0 h 21336"/>
              <a:gd name="connsiteX1" fmla="*/ 1484376 w 4453128"/>
              <a:gd name="connsiteY1" fmla="*/ 0 h 21336"/>
              <a:gd name="connsiteX2" fmla="*/ 2968752 w 4453128"/>
              <a:gd name="connsiteY2" fmla="*/ 0 h 21336"/>
              <a:gd name="connsiteX3" fmla="*/ 4453128 w 4453128"/>
              <a:gd name="connsiteY3" fmla="*/ 0 h 21336"/>
              <a:gd name="connsiteX4" fmla="*/ 4453128 w 4453128"/>
              <a:gd name="connsiteY4" fmla="*/ 21336 h 21336"/>
              <a:gd name="connsiteX5" fmla="*/ 2968752 w 4453128"/>
              <a:gd name="connsiteY5" fmla="*/ 21336 h 21336"/>
              <a:gd name="connsiteX6" fmla="*/ 1484376 w 4453128"/>
              <a:gd name="connsiteY6" fmla="*/ 21336 h 21336"/>
              <a:gd name="connsiteX7" fmla="*/ 0 w 4453128"/>
              <a:gd name="connsiteY7" fmla="*/ 21336 h 21336"/>
              <a:gd name="connsiteX8" fmla="*/ 0 w 4453128"/>
              <a:gd name="connsiteY8" fmla="*/ 0 h 213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453128" h="21336">
                <a:moveTo>
                  <a:pt x="0" y="0"/>
                </a:moveTo>
                <a:lnTo>
                  <a:pt x="1484376" y="0"/>
                </a:lnTo>
                <a:lnTo>
                  <a:pt x="2968752" y="0"/>
                </a:lnTo>
                <a:lnTo>
                  <a:pt x="4453128" y="0"/>
                </a:lnTo>
                <a:lnTo>
                  <a:pt x="4453128" y="21336"/>
                </a:lnTo>
                <a:lnTo>
                  <a:pt x="2968752" y="21336"/>
                </a:lnTo>
                <a:lnTo>
                  <a:pt x="1484376" y="21336"/>
                </a:lnTo>
                <a:lnTo>
                  <a:pt x="0" y="21336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292100"/>
            <a:ext cx="6527800" cy="157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2070100" algn="l"/>
              </a:tabLst>
            </a:pPr>
            <a:r>
              <a:rPr lang="en-US" altLang="zh-CN" dirty="0" smtClean="0"/>
              <a:t>	</a:t>
            </a:r>
            <a:r>
              <a:rPr lang="en-US" altLang="zh-CN" sz="3602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LOOP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2070100" algn="l"/>
              </a:tabLst>
            </a:pPr>
            <a:r>
              <a:rPr lang="en-US" altLang="zh-CN" sz="34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Mechanism: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2260600"/>
            <a:ext cx="266700" cy="2184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378" dirty="0" smtClean="0">
                <a:solidFill>
                  <a:srgbClr val="fe8637"/>
                </a:solidFill>
                <a:latin typeface="Wingdings" pitchFamily="18" charset="0"/>
                <a:cs typeface="Wingdings" pitchFamily="18" charset="0"/>
              </a:rPr>
              <a:t>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378" dirty="0" smtClean="0">
                <a:solidFill>
                  <a:srgbClr val="fe8637"/>
                </a:solidFill>
                <a:latin typeface="Wingdings" pitchFamily="18" charset="0"/>
                <a:cs typeface="Wingdings" pitchFamily="18" charset="0"/>
              </a:rPr>
              <a:t>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108200"/>
            <a:ext cx="8242300" cy="236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127000" algn="l"/>
              </a:tabLst>
            </a:pPr>
            <a:r>
              <a:rPr lang="en-US" altLang="zh-CN" dirty="0" smtClean="0"/>
              <a:t>	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inhibit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Na</a:t>
            </a:r>
            <a:r>
              <a:rPr lang="en-US" altLang="zh-CN" sz="2258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+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/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K</a:t>
            </a:r>
            <a:r>
              <a:rPr lang="en-US" altLang="zh-CN" sz="2258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+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/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2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Cl</a:t>
            </a:r>
            <a:r>
              <a:rPr lang="en-US" altLang="zh-CN" sz="2258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-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co-transporter</a:t>
            </a:r>
          </a:p>
          <a:p>
            <a:pPr>
              <a:lnSpc>
                <a:spcPts val="4400"/>
              </a:lnSpc>
              <a:tabLst>
                <a:tab pos="127000" algn="l"/>
              </a:tabLst>
            </a:pP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the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luminal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membrane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the</a:t>
            </a:r>
          </a:p>
          <a:p>
            <a:pPr>
              <a:lnSpc>
                <a:spcPts val="4400"/>
              </a:lnSpc>
              <a:tabLst>
                <a:tab pos="127000" algn="l"/>
              </a:tabLst>
            </a:pP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thick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ascending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loop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Henle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(TAL).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600"/>
              </a:lnSpc>
              <a:tabLst>
                <a:tab pos="127000" algn="l"/>
              </a:tabLst>
            </a:pPr>
            <a:r>
              <a:rPr lang="en-US" altLang="zh-CN" dirty="0" smtClean="0"/>
              <a:t>	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inhibit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Ca</a:t>
            </a:r>
            <a:r>
              <a:rPr lang="en-US" altLang="zh-CN" sz="225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++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and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Mg</a:t>
            </a:r>
            <a:r>
              <a:rPr lang="en-US" altLang="zh-CN" sz="225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5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++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re-absorption.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660400" y="1231900"/>
            <a:ext cx="152400" cy="331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232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2232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232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" y="393700"/>
            <a:ext cx="7531100" cy="463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749300" algn="l"/>
              </a:tabLst>
            </a:pPr>
            <a:r>
              <a:rPr lang="en-US" altLang="zh-CN" dirty="0" smtClean="0"/>
              <a:t>	</a:t>
            </a:r>
            <a:r>
              <a:rPr lang="en-US" altLang="zh-CN" sz="3602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Ascending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loop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Henle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749300" algn="l"/>
              </a:tabLst>
            </a:pPr>
            <a:r>
              <a:rPr lang="en-US" altLang="zh-CN" sz="281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Is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impermeable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to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water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749300" algn="l"/>
              </a:tabLst>
            </a:pPr>
            <a:r>
              <a:rPr lang="en-US" altLang="zh-CN" sz="2808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thick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ascending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loop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Henle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(TAL)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is</a:t>
            </a:r>
          </a:p>
          <a:p>
            <a:pPr>
              <a:lnSpc>
                <a:spcPts val="3300"/>
              </a:lnSpc>
              <a:tabLst>
                <a:tab pos="749300" algn="l"/>
              </a:tabLst>
            </a:pPr>
            <a:r>
              <a:rPr lang="en-US" altLang="zh-CN" sz="28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responsible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for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active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re-absorption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K</a:t>
            </a:r>
          </a:p>
          <a:p>
            <a:pPr>
              <a:lnSpc>
                <a:spcPts val="3300"/>
              </a:lnSpc>
              <a:tabLst>
                <a:tab pos="749300" algn="l"/>
              </a:tabLst>
            </a:pPr>
            <a:r>
              <a:rPr lang="en-US" altLang="zh-CN" sz="28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and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Cl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(25-30%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</a:t>
            </a:r>
            <a:r>
              <a:rPr lang="en-US" altLang="zh-CN" sz="1871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+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is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reabsorbed)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via</a:t>
            </a:r>
          </a:p>
          <a:p>
            <a:pPr>
              <a:lnSpc>
                <a:spcPts val="3300"/>
              </a:lnSpc>
              <a:tabLst>
                <a:tab pos="749300" algn="l"/>
              </a:tabLst>
            </a:pPr>
            <a:r>
              <a:rPr lang="en-US" altLang="zh-CN" sz="281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transport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system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luminal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membrane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called</a:t>
            </a:r>
          </a:p>
          <a:p>
            <a:pPr>
              <a:lnSpc>
                <a:spcPts val="3300"/>
              </a:lnSpc>
              <a:tabLst>
                <a:tab pos="749300" algn="l"/>
              </a:tabLst>
            </a:pPr>
            <a:r>
              <a:rPr lang="en-US" altLang="zh-CN" sz="2808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Na</a:t>
            </a:r>
            <a:r>
              <a:rPr lang="en-US" altLang="zh-CN" sz="1871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+</a:t>
            </a:r>
            <a:r>
              <a:rPr lang="en-US" altLang="zh-CN" sz="2808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/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K</a:t>
            </a:r>
            <a:r>
              <a:rPr lang="en-US" altLang="zh-CN" sz="1871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+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/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2Cl</a:t>
            </a:r>
            <a:r>
              <a:rPr lang="en-US" altLang="zh-CN" sz="1871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-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co-transporter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749300" algn="l"/>
              </a:tabLst>
            </a:pPr>
            <a:r>
              <a:rPr lang="en-US" altLang="zh-CN" sz="28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and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Mg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are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reabsorbed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and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enter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the</a:t>
            </a:r>
          </a:p>
          <a:p>
            <a:pPr>
              <a:lnSpc>
                <a:spcPts val="3300"/>
              </a:lnSpc>
              <a:tabLst>
                <a:tab pos="749300" algn="l"/>
              </a:tabLst>
            </a:pPr>
            <a:r>
              <a:rPr lang="en-US" altLang="zh-CN" sz="28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interstitial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fluid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via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paracellular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pathway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555875" y="44513"/>
            <a:ext cx="5616575" cy="579437"/>
          </a:xfrm>
          <a:custGeom>
            <a:avLst/>
            <a:gdLst>
              <a:gd name="connsiteX0" fmla="*/ 0 w 5616575"/>
              <a:gd name="connsiteY0" fmla="*/ 579437 h 579437"/>
              <a:gd name="connsiteX1" fmla="*/ 5616575 w 5616575"/>
              <a:gd name="connsiteY1" fmla="*/ 579437 h 579437"/>
              <a:gd name="connsiteX2" fmla="*/ 5616575 w 5616575"/>
              <a:gd name="connsiteY2" fmla="*/ 0 h 579437"/>
              <a:gd name="connsiteX3" fmla="*/ 0 w 5616575"/>
              <a:gd name="connsiteY3" fmla="*/ 0 h 579437"/>
              <a:gd name="connsiteX4" fmla="*/ 0 w 5616575"/>
              <a:gd name="connsiteY4" fmla="*/ 579437 h 5794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616575" h="579437">
                <a:moveTo>
                  <a:pt x="0" y="579437"/>
                </a:moveTo>
                <a:lnTo>
                  <a:pt x="5616575" y="579437"/>
                </a:lnTo>
                <a:lnTo>
                  <a:pt x="5616575" y="0"/>
                </a:lnTo>
                <a:lnTo>
                  <a:pt x="0" y="0"/>
                </a:lnTo>
                <a:lnTo>
                  <a:pt x="0" y="57943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900" y="190500"/>
            <a:ext cx="7442200" cy="6515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251200" y="215900"/>
            <a:ext cx="42037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Ascending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loop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Henle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17587" y="744982"/>
            <a:ext cx="7107999" cy="21336"/>
          </a:xfrm>
          <a:custGeom>
            <a:avLst/>
            <a:gdLst>
              <a:gd name="connsiteX0" fmla="*/ 0 w 7107999"/>
              <a:gd name="connsiteY0" fmla="*/ 0 h 21336"/>
              <a:gd name="connsiteX1" fmla="*/ 1777047 w 7107999"/>
              <a:gd name="connsiteY1" fmla="*/ 0 h 21336"/>
              <a:gd name="connsiteX2" fmla="*/ 3554031 w 7107999"/>
              <a:gd name="connsiteY2" fmla="*/ 0 h 21336"/>
              <a:gd name="connsiteX3" fmla="*/ 5331015 w 7107999"/>
              <a:gd name="connsiteY3" fmla="*/ 0 h 21336"/>
              <a:gd name="connsiteX4" fmla="*/ 7107999 w 7107999"/>
              <a:gd name="connsiteY4" fmla="*/ 0 h 21336"/>
              <a:gd name="connsiteX5" fmla="*/ 7107999 w 7107999"/>
              <a:gd name="connsiteY5" fmla="*/ 21336 h 21336"/>
              <a:gd name="connsiteX6" fmla="*/ 5331015 w 7107999"/>
              <a:gd name="connsiteY6" fmla="*/ 21336 h 21336"/>
              <a:gd name="connsiteX7" fmla="*/ 3554031 w 7107999"/>
              <a:gd name="connsiteY7" fmla="*/ 21336 h 21336"/>
              <a:gd name="connsiteX8" fmla="*/ 1777047 w 7107999"/>
              <a:gd name="connsiteY8" fmla="*/ 21336 h 21336"/>
              <a:gd name="connsiteX9" fmla="*/ 0 w 7107999"/>
              <a:gd name="connsiteY9" fmla="*/ 21336 h 21336"/>
              <a:gd name="connsiteX10" fmla="*/ 0 w 7107999"/>
              <a:gd name="connsiteY10" fmla="*/ 0 h 213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7107999" h="21336">
                <a:moveTo>
                  <a:pt x="0" y="0"/>
                </a:moveTo>
                <a:lnTo>
                  <a:pt x="1777047" y="0"/>
                </a:lnTo>
                <a:lnTo>
                  <a:pt x="3554031" y="0"/>
                </a:lnTo>
                <a:lnTo>
                  <a:pt x="5331015" y="0"/>
                </a:lnTo>
                <a:lnTo>
                  <a:pt x="7107999" y="0"/>
                </a:lnTo>
                <a:lnTo>
                  <a:pt x="7107999" y="21336"/>
                </a:lnTo>
                <a:lnTo>
                  <a:pt x="5331015" y="21336"/>
                </a:lnTo>
                <a:lnTo>
                  <a:pt x="3554031" y="21336"/>
                </a:lnTo>
                <a:lnTo>
                  <a:pt x="1777047" y="21336"/>
                </a:lnTo>
                <a:lnTo>
                  <a:pt x="0" y="21336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16000" y="317500"/>
            <a:ext cx="70993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2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Mechanism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actions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1676400"/>
            <a:ext cx="12065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2232" dirty="0" smtClean="0">
                <a:solidFill>
                  <a:srgbClr val="fe8637"/>
                </a:solidFill>
                <a:latin typeface="Wingdings" pitchFamily="18" charset="0"/>
                <a:cs typeface="Wingdings" pitchFamily="18" charset="0"/>
              </a:rPr>
              <a:t>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Most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87500" y="1676400"/>
            <a:ext cx="67056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act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by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interfering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with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197100"/>
            <a:ext cx="7683500" cy="144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4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normal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sodium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reabsorption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by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the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renal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tubules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resulting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into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sodium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and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water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excretion.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385179" y="2105787"/>
            <a:ext cx="1688591" cy="21336"/>
          </a:xfrm>
          <a:custGeom>
            <a:avLst/>
            <a:gdLst>
              <a:gd name="connsiteX0" fmla="*/ 0 w 1688591"/>
              <a:gd name="connsiteY0" fmla="*/ 10667 h 21336"/>
              <a:gd name="connsiteX1" fmla="*/ 1688591 w 1688591"/>
              <a:gd name="connsiteY1" fmla="*/ 10667 h 213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88591" h="21336">
                <a:moveTo>
                  <a:pt x="0" y="10667"/>
                </a:moveTo>
                <a:lnTo>
                  <a:pt x="1688591" y="10667"/>
                </a:lnTo>
              </a:path>
            </a:pathLst>
          </a:custGeom>
          <a:ln w="127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10907" y="2593467"/>
            <a:ext cx="3026727" cy="21335"/>
          </a:xfrm>
          <a:custGeom>
            <a:avLst/>
            <a:gdLst>
              <a:gd name="connsiteX0" fmla="*/ 0 w 3026727"/>
              <a:gd name="connsiteY0" fmla="*/ 0 h 21335"/>
              <a:gd name="connsiteX1" fmla="*/ 1513395 w 3026727"/>
              <a:gd name="connsiteY1" fmla="*/ 0 h 21335"/>
              <a:gd name="connsiteX2" fmla="*/ 3026727 w 3026727"/>
              <a:gd name="connsiteY2" fmla="*/ 0 h 21335"/>
              <a:gd name="connsiteX3" fmla="*/ 3026727 w 3026727"/>
              <a:gd name="connsiteY3" fmla="*/ 21335 h 21335"/>
              <a:gd name="connsiteX4" fmla="*/ 1513395 w 3026727"/>
              <a:gd name="connsiteY4" fmla="*/ 21335 h 21335"/>
              <a:gd name="connsiteX5" fmla="*/ 0 w 3026727"/>
              <a:gd name="connsiteY5" fmla="*/ 21335 h 21335"/>
              <a:gd name="connsiteX6" fmla="*/ 0 w 3026727"/>
              <a:gd name="connsiteY6" fmla="*/ 0 h 213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26727" h="21335">
                <a:moveTo>
                  <a:pt x="0" y="0"/>
                </a:moveTo>
                <a:lnTo>
                  <a:pt x="1513395" y="0"/>
                </a:lnTo>
                <a:lnTo>
                  <a:pt x="3026727" y="0"/>
                </a:lnTo>
                <a:lnTo>
                  <a:pt x="3026727" y="21335"/>
                </a:lnTo>
                <a:lnTo>
                  <a:pt x="1513395" y="21335"/>
                </a:lnTo>
                <a:lnTo>
                  <a:pt x="0" y="21335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10907" y="5489067"/>
            <a:ext cx="3547935" cy="21336"/>
          </a:xfrm>
          <a:custGeom>
            <a:avLst/>
            <a:gdLst>
              <a:gd name="connsiteX0" fmla="*/ 0 w 3547935"/>
              <a:gd name="connsiteY0" fmla="*/ 0 h 21336"/>
              <a:gd name="connsiteX1" fmla="*/ 1773999 w 3547935"/>
              <a:gd name="connsiteY1" fmla="*/ 0 h 21336"/>
              <a:gd name="connsiteX2" fmla="*/ 3547935 w 3547935"/>
              <a:gd name="connsiteY2" fmla="*/ 0 h 21336"/>
              <a:gd name="connsiteX3" fmla="*/ 3547935 w 3547935"/>
              <a:gd name="connsiteY3" fmla="*/ 21336 h 21336"/>
              <a:gd name="connsiteX4" fmla="*/ 1773999 w 3547935"/>
              <a:gd name="connsiteY4" fmla="*/ 21336 h 21336"/>
              <a:gd name="connsiteX5" fmla="*/ 0 w 3547935"/>
              <a:gd name="connsiteY5" fmla="*/ 21336 h 21336"/>
              <a:gd name="connsiteX6" fmla="*/ 0 w 3547935"/>
              <a:gd name="connsiteY6" fmla="*/ 0 h 213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547935" h="21336">
                <a:moveTo>
                  <a:pt x="0" y="0"/>
                </a:moveTo>
                <a:lnTo>
                  <a:pt x="1773999" y="0"/>
                </a:lnTo>
                <a:lnTo>
                  <a:pt x="3547935" y="0"/>
                </a:lnTo>
                <a:lnTo>
                  <a:pt x="3547935" y="21336"/>
                </a:lnTo>
                <a:lnTo>
                  <a:pt x="1773999" y="21336"/>
                </a:lnTo>
                <a:lnTo>
                  <a:pt x="0" y="21336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254000" y="241300"/>
            <a:ext cx="38354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4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Pharmacokinetics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0" y="1041400"/>
            <a:ext cx="15113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2570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Given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73300" y="1041400"/>
            <a:ext cx="27559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orally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or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I.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V.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0" y="1676400"/>
            <a:ext cx="13462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2568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Have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08200" y="1676400"/>
            <a:ext cx="59563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fast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onset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action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(suitable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01700" y="2171700"/>
            <a:ext cx="31750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4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for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emergency)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0" y="2806700"/>
            <a:ext cx="13462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2568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Have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08200" y="2806700"/>
            <a:ext cx="51562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short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duration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0" y="3441700"/>
            <a:ext cx="21717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2568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Excreted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921000" y="3441700"/>
            <a:ext cx="56769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by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active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tubular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secretion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01700" y="3937000"/>
            <a:ext cx="50800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weak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acids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into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urine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0" y="4572000"/>
            <a:ext cx="21717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2570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Interfere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933700" y="4572000"/>
            <a:ext cx="50165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with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uric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acid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secretion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01700" y="5067300"/>
            <a:ext cx="35433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4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(hyperuricemia).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6700" y="2844800"/>
            <a:ext cx="6362700" cy="3835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66700" y="88900"/>
            <a:ext cx="54991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4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Pharmacological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effects: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749300"/>
            <a:ext cx="4826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2376" dirty="0" smtClean="0">
                <a:solidFill>
                  <a:srgbClr val="fe8637"/>
                </a:solidFill>
                <a:latin typeface="Wingdings" pitchFamily="18" charset="0"/>
                <a:cs typeface="Wingdings" pitchFamily="18" charset="0"/>
              </a:rPr>
              <a:t>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↑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6300" y="774700"/>
            <a:ext cx="66548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urinary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excretion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</a:t>
            </a:r>
            <a:r>
              <a:rPr lang="en-US" altLang="zh-CN" sz="2136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+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and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K</a:t>
            </a:r>
            <a:r>
              <a:rPr lang="en-US" altLang="zh-CN" sz="2136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+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1295400"/>
            <a:ext cx="7467600" cy="146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2234" dirty="0" smtClean="0">
                <a:solidFill>
                  <a:srgbClr val="fe8637"/>
                </a:solidFill>
                <a:latin typeface="Wingdings" pitchFamily="18" charset="0"/>
                <a:cs typeface="Wingdings" pitchFamily="18" charset="0"/>
              </a:rPr>
              <a:t></a:t>
            </a: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↑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urinary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excretion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Ca</a:t>
            </a:r>
            <a:r>
              <a:rPr lang="en-US" altLang="zh-CN" sz="213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++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and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Mg</a:t>
            </a:r>
            <a:r>
              <a:rPr lang="en-US" altLang="zh-CN" sz="213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3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++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2232" dirty="0" smtClean="0">
                <a:solidFill>
                  <a:srgbClr val="fe8637"/>
                </a:solidFill>
                <a:latin typeface="Wingdings" pitchFamily="18" charset="0"/>
                <a:cs typeface="Wingdings" pitchFamily="18" charset="0"/>
              </a:rPr>
              <a:t></a:t>
            </a: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↑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urine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volume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2232" dirty="0" smtClean="0">
                <a:solidFill>
                  <a:srgbClr val="fe8637"/>
                </a:solidFill>
                <a:latin typeface="Wingdings" pitchFamily="18" charset="0"/>
                <a:cs typeface="Wingdings" pitchFamily="18" charset="0"/>
              </a:rPr>
              <a:t>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↑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renal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blood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flow.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304800"/>
            <a:ext cx="7239000" cy="168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279400" algn="l"/>
              </a:tabLst>
            </a:pPr>
            <a:r>
              <a:rPr lang="en-US" altLang="zh-CN" sz="3600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Uses: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3194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are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drug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choice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for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emergency</a:t>
            </a:r>
          </a:p>
          <a:p>
            <a:pPr>
              <a:lnSpc>
                <a:spcPts val="38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3194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situations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as: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2120900"/>
            <a:ext cx="15875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2570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Edema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413000" y="2120900"/>
            <a:ext cx="60833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associated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with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congestive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heart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77900" y="2603500"/>
            <a:ext cx="51943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failure,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nephrotic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syndrome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3289300"/>
            <a:ext cx="1485900" cy="175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2568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Acute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							</a:tabLst>
            </a:pPr>
            <a:r>
              <a:rPr lang="en-US" altLang="zh-CN" sz="2568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Acute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							</a:tabLst>
            </a:pPr>
            <a:r>
              <a:rPr lang="en-US" altLang="zh-CN" sz="2568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Acute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311400" y="3289300"/>
            <a:ext cx="3378200" cy="175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pulmonary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edema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							</a:tabLst>
            </a:pP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hyperkalaemia.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							</a:tabLst>
            </a:pP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hypercalcemia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502400" y="1384300"/>
            <a:ext cx="1714500" cy="367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88900" algn="l"/>
                <a:tab pos="215900" algn="l"/>
                <a:tab pos="342900" algn="l"/>
                <a:tab pos="393700" algn="l"/>
              </a:tabLst>
            </a:pPr>
            <a:r>
              <a:rPr lang="en-US" altLang="zh-CN" dirty="0" smtClean="0"/>
              <a:t>			</a:t>
            </a:r>
            <a:r>
              <a:rPr lang="en-US" altLang="zh-CN" sz="240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Metabolic</a:t>
            </a:r>
          </a:p>
          <a:p>
            <a:pPr>
              <a:lnSpc>
                <a:spcPts val="2800"/>
              </a:lnSpc>
              <a:tabLst>
                <a:tab pos="88900" algn="l"/>
                <a:tab pos="215900" algn="l"/>
                <a:tab pos="342900" algn="l"/>
                <a:tab pos="393700" algn="l"/>
              </a:tabLst>
            </a:pPr>
            <a:r>
              <a:rPr lang="en-US" altLang="zh-CN" dirty="0" smtClean="0"/>
              <a:t>				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Alkalosis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88900" algn="l"/>
                <a:tab pos="215900" algn="l"/>
                <a:tab pos="342900" algn="l"/>
                <a:tab pos="393700" algn="l"/>
              </a:tabLst>
            </a:pPr>
            <a:r>
              <a:rPr lang="en-US" altLang="zh-CN" dirty="0" smtClean="0"/>
              <a:t>		</a:t>
            </a:r>
            <a:r>
              <a:rPr lang="en-US" altLang="zh-CN" sz="1992" b="1" dirty="0" smtClean="0">
                <a:solidFill>
                  <a:srgbClr val="500093"/>
                </a:solidFill>
                <a:latin typeface="Times New Roman" pitchFamily="18" charset="0"/>
                <a:cs typeface="Times New Roman" pitchFamily="18" charset="0"/>
              </a:rPr>
              <a:t>Ototoxicity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88900" algn="l"/>
                <a:tab pos="215900" algn="l"/>
                <a:tab pos="342900" algn="l"/>
                <a:tab pos="393700" algn="l"/>
              </a:tabLst>
            </a:pPr>
            <a:r>
              <a:rPr lang="en-US" altLang="zh-CN" sz="1994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Hyperuricemia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88900" algn="l"/>
                <a:tab pos="215900" algn="l"/>
                <a:tab pos="342900" algn="l"/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Hyperglycemia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65200" y="495300"/>
            <a:ext cx="5295900" cy="430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177800" algn="l"/>
                <a:tab pos="279400" algn="l"/>
                <a:tab pos="660400" algn="l"/>
                <a:tab pos="774700" algn="l"/>
                <a:tab pos="1473200" algn="l"/>
              </a:tabLst>
            </a:pPr>
            <a:r>
              <a:rPr lang="en-US" altLang="zh-CN" dirty="0" smtClean="0"/>
              <a:t>					</a:t>
            </a:r>
            <a:r>
              <a:rPr lang="en-US" altLang="zh-CN" sz="3002" dirty="0" smtClean="0">
                <a:solidFill>
                  <a:srgbClr val="f349f7"/>
                </a:solidFill>
                <a:latin typeface="Century Schoolbook" pitchFamily="18" charset="0"/>
                <a:cs typeface="Century Schoolbook" pitchFamily="18" charset="0"/>
              </a:rPr>
              <a:t>ADVERSE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f349f7"/>
                </a:solidFill>
                <a:latin typeface="Century Schoolbook" pitchFamily="18" charset="0"/>
                <a:cs typeface="Century Schoolbook" pitchFamily="18" charset="0"/>
              </a:rPr>
              <a:t>EFFECTS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177800" algn="l"/>
                <a:tab pos="279400" algn="l"/>
                <a:tab pos="660400" algn="l"/>
                <a:tab pos="774700" algn="l"/>
                <a:tab pos="1473200" algn="l"/>
              </a:tabLst>
            </a:pPr>
            <a:r>
              <a:rPr lang="en-US" altLang="zh-CN" dirty="0" smtClean="0"/>
              <a:t>				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Volume</a:t>
            </a:r>
          </a:p>
          <a:p>
            <a:pPr>
              <a:lnSpc>
                <a:spcPts val="2400"/>
              </a:lnSpc>
              <a:tabLst>
                <a:tab pos="177800" algn="l"/>
                <a:tab pos="279400" algn="l"/>
                <a:tab pos="660400" algn="l"/>
                <a:tab pos="774700" algn="l"/>
                <a:tab pos="1473200" algn="l"/>
              </a:tabLst>
            </a:pPr>
            <a:r>
              <a:rPr lang="en-US" altLang="zh-CN" dirty="0" smtClean="0"/>
              <a:t>			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Depletion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177800" algn="l"/>
                <a:tab pos="279400" algn="l"/>
                <a:tab pos="660400" algn="l"/>
                <a:tab pos="774700" algn="l"/>
                <a:tab pos="1473200" algn="l"/>
              </a:tabLst>
            </a:pPr>
            <a:r>
              <a:rPr lang="en-US" altLang="zh-CN" dirty="0" smtClean="0"/>
              <a:t>		</a:t>
            </a:r>
            <a:r>
              <a:rPr lang="en-US" altLang="zh-CN" sz="1992" b="1" dirty="0" smtClean="0">
                <a:solidFill>
                  <a:srgbClr val="500093"/>
                </a:solidFill>
                <a:latin typeface="Times New Roman" pitchFamily="18" charset="0"/>
                <a:cs typeface="Times New Roman" pitchFamily="18" charset="0"/>
              </a:rPr>
              <a:t>Hypokalemia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177800" algn="l"/>
                <a:tab pos="279400" algn="l"/>
                <a:tab pos="660400" algn="l"/>
                <a:tab pos="774700" algn="l"/>
                <a:tab pos="1473200" algn="l"/>
              </a:tabLst>
            </a:pPr>
            <a:r>
              <a:rPr lang="en-US" altLang="zh-CN" dirty="0" smtClean="0"/>
              <a:t>	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Hypocalcaemia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177800" algn="l"/>
                <a:tab pos="279400" algn="l"/>
                <a:tab pos="660400" algn="l"/>
                <a:tab pos="774700" algn="l"/>
                <a:tab pos="1473200" algn="l"/>
              </a:tabLst>
            </a:pP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Hypomagnesaemia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292100" y="254000"/>
            <a:ext cx="3898900" cy="179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342900" algn="l"/>
              </a:tabLst>
            </a:pPr>
            <a:r>
              <a:rPr lang="en-US" altLang="zh-CN" sz="3408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Adverse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effects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570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Hypovolemia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9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568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Hyponatraemia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30700" y="1524000"/>
            <a:ext cx="27940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(↓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blood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</a:t>
            </a:r>
            <a:r>
              <a:rPr lang="en-US" altLang="zh-CN" sz="2136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+</a:t>
            </a: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0" y="2159000"/>
            <a:ext cx="30734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2568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Hypokalemia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22700" y="2159000"/>
            <a:ext cx="24130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(↓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blood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K</a:t>
            </a:r>
            <a:r>
              <a:rPr lang="en-US" altLang="zh-CN" sz="2136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+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0" y="2794000"/>
            <a:ext cx="42545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2568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Hypomagnesaemia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016500" y="2794000"/>
            <a:ext cx="28829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(↓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blood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Mg</a:t>
            </a:r>
            <a:r>
              <a:rPr lang="en-US" altLang="zh-CN" sz="2136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2+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0" y="3429000"/>
            <a:ext cx="34925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2568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Hypocalcaemia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254500" y="3429000"/>
            <a:ext cx="28067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(↓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blood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Ca</a:t>
            </a:r>
            <a:r>
              <a:rPr lang="en-US" altLang="zh-CN" sz="2136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2+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0" y="4064000"/>
            <a:ext cx="23495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2568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Metabolic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98800" y="4064000"/>
            <a:ext cx="19685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alkalosis.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0" y="4699000"/>
            <a:ext cx="20828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2568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Postural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832100" y="4699000"/>
            <a:ext cx="25908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hypotension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0" y="5397500"/>
            <a:ext cx="127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1920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01700" y="5321300"/>
            <a:ext cx="78867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Dietary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supplementation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K-sparing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2402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should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be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used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to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avoid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hypokalemia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292100" y="228600"/>
            <a:ext cx="3810000" cy="1155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342900" algn="l"/>
              </a:tabLst>
            </a:pPr>
            <a:r>
              <a:rPr lang="en-US" altLang="zh-CN" sz="3408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Adverse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effects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570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Hyperuricemia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229100" y="889000"/>
            <a:ext cx="41529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4" b="1" i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(increase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i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blood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i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uric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01700" y="1384300"/>
            <a:ext cx="48514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2" b="1" i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acid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i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and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i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gouty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i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attack).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0" y="2095500"/>
            <a:ext cx="26416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2568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Ototoxicity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403600" y="2095500"/>
            <a:ext cx="35687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2" b="1" i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(risk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i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increased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i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if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01700" y="2590800"/>
            <a:ext cx="67564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2" b="1" i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combined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i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with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i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aminoglycosides)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0" y="3302000"/>
            <a:ext cx="19304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2570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Allergic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79700" y="3302000"/>
            <a:ext cx="19558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reactions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273427" y="677037"/>
            <a:ext cx="3855719" cy="21336"/>
          </a:xfrm>
          <a:custGeom>
            <a:avLst/>
            <a:gdLst>
              <a:gd name="connsiteX0" fmla="*/ 0 w 3855719"/>
              <a:gd name="connsiteY0" fmla="*/ 0 h 21336"/>
              <a:gd name="connsiteX1" fmla="*/ 1285240 w 3855719"/>
              <a:gd name="connsiteY1" fmla="*/ 0 h 21336"/>
              <a:gd name="connsiteX2" fmla="*/ 2570480 w 3855719"/>
              <a:gd name="connsiteY2" fmla="*/ 0 h 21336"/>
              <a:gd name="connsiteX3" fmla="*/ 3855719 w 3855719"/>
              <a:gd name="connsiteY3" fmla="*/ 0 h 21336"/>
              <a:gd name="connsiteX4" fmla="*/ 3855719 w 3855719"/>
              <a:gd name="connsiteY4" fmla="*/ 21336 h 21336"/>
              <a:gd name="connsiteX5" fmla="*/ 2570480 w 3855719"/>
              <a:gd name="connsiteY5" fmla="*/ 21336 h 21336"/>
              <a:gd name="connsiteX6" fmla="*/ 1285240 w 3855719"/>
              <a:gd name="connsiteY6" fmla="*/ 21336 h 21336"/>
              <a:gd name="connsiteX7" fmla="*/ 0 w 3855719"/>
              <a:gd name="connsiteY7" fmla="*/ 21336 h 21336"/>
              <a:gd name="connsiteX8" fmla="*/ 0 w 3855719"/>
              <a:gd name="connsiteY8" fmla="*/ 0 h 213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855719" h="21336">
                <a:moveTo>
                  <a:pt x="0" y="0"/>
                </a:moveTo>
                <a:lnTo>
                  <a:pt x="1285240" y="0"/>
                </a:lnTo>
                <a:lnTo>
                  <a:pt x="2570480" y="0"/>
                </a:lnTo>
                <a:lnTo>
                  <a:pt x="3855719" y="0"/>
                </a:lnTo>
                <a:lnTo>
                  <a:pt x="3855719" y="21336"/>
                </a:lnTo>
                <a:lnTo>
                  <a:pt x="2570480" y="21336"/>
                </a:lnTo>
                <a:lnTo>
                  <a:pt x="1285240" y="21336"/>
                </a:lnTo>
                <a:lnTo>
                  <a:pt x="0" y="21336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2273300" y="254000"/>
            <a:ext cx="38481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2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Thiazide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0" y="1219200"/>
            <a:ext cx="1841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3408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Drugs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0" y="1727200"/>
            <a:ext cx="36449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2712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Chlorothiazide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0" y="2413000"/>
            <a:ext cx="4953000" cy="2374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2712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Hydrochlorothiazide</a:t>
            </a:r>
          </a:p>
          <a:p>
            <a:pPr>
              <a:lnSpc>
                <a:spcPts val="4800"/>
              </a:lnSpc>
              <a:tabLst>
							</a:tabLst>
            </a:pPr>
            <a:r>
              <a:rPr lang="en-US" altLang="zh-CN" sz="2714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Chlorthalidone</a:t>
            </a:r>
          </a:p>
          <a:p>
            <a:pPr>
              <a:lnSpc>
                <a:spcPts val="4800"/>
              </a:lnSpc>
              <a:tabLst>
							</a:tabLst>
            </a:pPr>
            <a:r>
              <a:rPr lang="en-US" altLang="zh-CN" sz="2714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Metolazone</a:t>
            </a:r>
          </a:p>
          <a:p>
            <a:pPr>
              <a:lnSpc>
                <a:spcPts val="4800"/>
              </a:lnSpc>
              <a:tabLst>
							</a:tabLst>
            </a:pPr>
            <a:r>
              <a:rPr lang="en-US" altLang="zh-CN" sz="2714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Indapamide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1500" y="285750"/>
            <a:ext cx="7721600" cy="571500"/>
          </a:xfrm>
          <a:custGeom>
            <a:avLst/>
            <a:gdLst>
              <a:gd name="connsiteX0" fmla="*/ 0 w 7721600"/>
              <a:gd name="connsiteY0" fmla="*/ 571500 h 571500"/>
              <a:gd name="connsiteX1" fmla="*/ 7721600 w 7721600"/>
              <a:gd name="connsiteY1" fmla="*/ 571500 h 571500"/>
              <a:gd name="connsiteX2" fmla="*/ 7721600 w 7721600"/>
              <a:gd name="connsiteY2" fmla="*/ 0 h 571500"/>
              <a:gd name="connsiteX3" fmla="*/ 0 w 7721600"/>
              <a:gd name="connsiteY3" fmla="*/ 0 h 571500"/>
              <a:gd name="connsiteX4" fmla="*/ 0 w 7721600"/>
              <a:gd name="connsiteY4" fmla="*/ 571500 h 571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21600" h="571500">
                <a:moveTo>
                  <a:pt x="0" y="571500"/>
                </a:moveTo>
                <a:lnTo>
                  <a:pt x="7721600" y="571500"/>
                </a:lnTo>
                <a:lnTo>
                  <a:pt x="7721600" y="0"/>
                </a:lnTo>
                <a:lnTo>
                  <a:pt x="0" y="0"/>
                </a:lnTo>
                <a:lnTo>
                  <a:pt x="0" y="571500"/>
                </a:lnTo>
              </a:path>
            </a:pathLst>
          </a:custGeom>
          <a:solidFill>
            <a:srgbClr val="081d5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6100" y="260350"/>
            <a:ext cx="7772400" cy="622300"/>
          </a:xfrm>
          <a:custGeom>
            <a:avLst/>
            <a:gdLst>
              <a:gd name="connsiteX0" fmla="*/ 25400 w 7772400"/>
              <a:gd name="connsiteY0" fmla="*/ 596900 h 622300"/>
              <a:gd name="connsiteX1" fmla="*/ 7747000 w 7772400"/>
              <a:gd name="connsiteY1" fmla="*/ 596900 h 622300"/>
              <a:gd name="connsiteX2" fmla="*/ 7747000 w 7772400"/>
              <a:gd name="connsiteY2" fmla="*/ 25400 h 622300"/>
              <a:gd name="connsiteX3" fmla="*/ 25400 w 7772400"/>
              <a:gd name="connsiteY3" fmla="*/ 25400 h 622300"/>
              <a:gd name="connsiteX4" fmla="*/ 25400 w 7772400"/>
              <a:gd name="connsiteY4" fmla="*/ 596900 h 622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622300">
                <a:moveTo>
                  <a:pt x="25400" y="596900"/>
                </a:moveTo>
                <a:lnTo>
                  <a:pt x="7747000" y="596900"/>
                </a:lnTo>
                <a:lnTo>
                  <a:pt x="7747000" y="25400"/>
                </a:lnTo>
                <a:lnTo>
                  <a:pt x="25400" y="25400"/>
                </a:lnTo>
                <a:lnTo>
                  <a:pt x="25400" y="596900"/>
                </a:lnTo>
              </a:path>
            </a:pathLst>
          </a:custGeom>
          <a:solidFill>
            <a:srgbClr val="000000">
              <a:alpha val="0"/>
            </a:srgbClr>
          </a:solidFill>
          <a:ln w="50800">
            <a:solidFill>
              <a:srgbClr val="ef91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29250" y="1285875"/>
            <a:ext cx="3286125" cy="1219200"/>
          </a:xfrm>
          <a:custGeom>
            <a:avLst/>
            <a:gdLst>
              <a:gd name="connsiteX0" fmla="*/ 0 w 3286125"/>
              <a:gd name="connsiteY0" fmla="*/ 609600 h 1219200"/>
              <a:gd name="connsiteX1" fmla="*/ 1643126 w 3286125"/>
              <a:gd name="connsiteY1" fmla="*/ 0 h 1219200"/>
              <a:gd name="connsiteX2" fmla="*/ 3286125 w 3286125"/>
              <a:gd name="connsiteY2" fmla="*/ 609600 h 1219200"/>
              <a:gd name="connsiteX3" fmla="*/ 1643126 w 3286125"/>
              <a:gd name="connsiteY3" fmla="*/ 1219200 h 1219200"/>
              <a:gd name="connsiteX4" fmla="*/ 0 w 3286125"/>
              <a:gd name="connsiteY4" fmla="*/ 609600 h 1219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86125" h="1219200">
                <a:moveTo>
                  <a:pt x="0" y="609600"/>
                </a:moveTo>
                <a:cubicBezTo>
                  <a:pt x="0" y="272922"/>
                  <a:pt x="735584" y="0"/>
                  <a:pt x="1643126" y="0"/>
                </a:cubicBezTo>
                <a:cubicBezTo>
                  <a:pt x="2550541" y="0"/>
                  <a:pt x="3286125" y="272922"/>
                  <a:pt x="3286125" y="609600"/>
                </a:cubicBezTo>
                <a:cubicBezTo>
                  <a:pt x="3286125" y="946276"/>
                  <a:pt x="2550541" y="1219200"/>
                  <a:pt x="1643126" y="1219200"/>
                </a:cubicBezTo>
                <a:cubicBezTo>
                  <a:pt x="735584" y="1219200"/>
                  <a:pt x="0" y="946276"/>
                  <a:pt x="0" y="609600"/>
                </a:cubicBezTo>
              </a:path>
            </a:pathLst>
          </a:custGeom>
          <a:solidFill>
            <a:srgbClr val="c0fef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03850" y="1260475"/>
            <a:ext cx="3336925" cy="1270000"/>
          </a:xfrm>
          <a:custGeom>
            <a:avLst/>
            <a:gdLst>
              <a:gd name="connsiteX0" fmla="*/ 25400 w 3336925"/>
              <a:gd name="connsiteY0" fmla="*/ 635000 h 1270000"/>
              <a:gd name="connsiteX1" fmla="*/ 1668526 w 3336925"/>
              <a:gd name="connsiteY1" fmla="*/ 25400 h 1270000"/>
              <a:gd name="connsiteX2" fmla="*/ 3311525 w 3336925"/>
              <a:gd name="connsiteY2" fmla="*/ 635000 h 1270000"/>
              <a:gd name="connsiteX3" fmla="*/ 1668526 w 3336925"/>
              <a:gd name="connsiteY3" fmla="*/ 1244600 h 1270000"/>
              <a:gd name="connsiteX4" fmla="*/ 25400 w 3336925"/>
              <a:gd name="connsiteY4" fmla="*/ 635000 h 1270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336925" h="1270000">
                <a:moveTo>
                  <a:pt x="25400" y="635000"/>
                </a:moveTo>
                <a:cubicBezTo>
                  <a:pt x="25400" y="298322"/>
                  <a:pt x="760984" y="25400"/>
                  <a:pt x="1668526" y="25400"/>
                </a:cubicBezTo>
                <a:cubicBezTo>
                  <a:pt x="2575941" y="25400"/>
                  <a:pt x="3311525" y="298322"/>
                  <a:pt x="3311525" y="635000"/>
                </a:cubicBezTo>
                <a:cubicBezTo>
                  <a:pt x="3311525" y="971676"/>
                  <a:pt x="2575941" y="1244600"/>
                  <a:pt x="1668526" y="1244600"/>
                </a:cubicBezTo>
                <a:cubicBezTo>
                  <a:pt x="760984" y="1244600"/>
                  <a:pt x="25400" y="971676"/>
                  <a:pt x="25400" y="635000"/>
                </a:cubicBezTo>
              </a:path>
            </a:pathLst>
          </a:custGeom>
          <a:solidFill>
            <a:srgbClr val="000000">
              <a:alpha val="0"/>
            </a:srgbClr>
          </a:solidFill>
          <a:ln w="508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857500" y="2786126"/>
            <a:ext cx="3500501" cy="1143000"/>
          </a:xfrm>
          <a:custGeom>
            <a:avLst/>
            <a:gdLst>
              <a:gd name="connsiteX0" fmla="*/ 0 w 3500501"/>
              <a:gd name="connsiteY0" fmla="*/ 571500 h 1143000"/>
              <a:gd name="connsiteX1" fmla="*/ 1750187 w 3500501"/>
              <a:gd name="connsiteY1" fmla="*/ 0 h 1143000"/>
              <a:gd name="connsiteX2" fmla="*/ 3500501 w 3500501"/>
              <a:gd name="connsiteY2" fmla="*/ 571500 h 1143000"/>
              <a:gd name="connsiteX3" fmla="*/ 1750187 w 3500501"/>
              <a:gd name="connsiteY3" fmla="*/ 1143000 h 1143000"/>
              <a:gd name="connsiteX4" fmla="*/ 0 w 3500501"/>
              <a:gd name="connsiteY4" fmla="*/ 57150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00501" h="1143000">
                <a:moveTo>
                  <a:pt x="0" y="571500"/>
                </a:moveTo>
                <a:cubicBezTo>
                  <a:pt x="0" y="255778"/>
                  <a:pt x="783590" y="0"/>
                  <a:pt x="1750187" y="0"/>
                </a:cubicBezTo>
                <a:cubicBezTo>
                  <a:pt x="2716784" y="0"/>
                  <a:pt x="3500501" y="255778"/>
                  <a:pt x="3500501" y="571500"/>
                </a:cubicBezTo>
                <a:cubicBezTo>
                  <a:pt x="3500501" y="887095"/>
                  <a:pt x="2716784" y="1143000"/>
                  <a:pt x="1750187" y="1143000"/>
                </a:cubicBezTo>
                <a:cubicBezTo>
                  <a:pt x="783590" y="1143000"/>
                  <a:pt x="0" y="887095"/>
                  <a:pt x="0" y="571500"/>
                </a:cubicBezTo>
              </a:path>
            </a:pathLst>
          </a:custGeom>
          <a:solidFill>
            <a:srgbClr val="fafd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832100" y="2760726"/>
            <a:ext cx="3551301" cy="1193800"/>
          </a:xfrm>
          <a:custGeom>
            <a:avLst/>
            <a:gdLst>
              <a:gd name="connsiteX0" fmla="*/ 25400 w 3551301"/>
              <a:gd name="connsiteY0" fmla="*/ 596900 h 1193800"/>
              <a:gd name="connsiteX1" fmla="*/ 1775587 w 3551301"/>
              <a:gd name="connsiteY1" fmla="*/ 25400 h 1193800"/>
              <a:gd name="connsiteX2" fmla="*/ 3525901 w 3551301"/>
              <a:gd name="connsiteY2" fmla="*/ 596900 h 1193800"/>
              <a:gd name="connsiteX3" fmla="*/ 1775587 w 3551301"/>
              <a:gd name="connsiteY3" fmla="*/ 1168400 h 1193800"/>
              <a:gd name="connsiteX4" fmla="*/ 25400 w 3551301"/>
              <a:gd name="connsiteY4" fmla="*/ 596900 h 1193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51301" h="1193800">
                <a:moveTo>
                  <a:pt x="25400" y="596900"/>
                </a:moveTo>
                <a:cubicBezTo>
                  <a:pt x="25400" y="281178"/>
                  <a:pt x="808990" y="25400"/>
                  <a:pt x="1775587" y="25400"/>
                </a:cubicBezTo>
                <a:cubicBezTo>
                  <a:pt x="2742184" y="25400"/>
                  <a:pt x="3525901" y="281178"/>
                  <a:pt x="3525901" y="596900"/>
                </a:cubicBezTo>
                <a:cubicBezTo>
                  <a:pt x="3525901" y="912495"/>
                  <a:pt x="2742184" y="1168400"/>
                  <a:pt x="1775587" y="1168400"/>
                </a:cubicBezTo>
                <a:cubicBezTo>
                  <a:pt x="808990" y="1168400"/>
                  <a:pt x="25400" y="912495"/>
                  <a:pt x="25400" y="596900"/>
                </a:cubicBezTo>
              </a:path>
            </a:pathLst>
          </a:custGeom>
          <a:solidFill>
            <a:srgbClr val="000000">
              <a:alpha val="0"/>
            </a:srgbClr>
          </a:solidFill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85750" y="1428750"/>
            <a:ext cx="2921000" cy="1371600"/>
          </a:xfrm>
          <a:custGeom>
            <a:avLst/>
            <a:gdLst>
              <a:gd name="connsiteX0" fmla="*/ 0 w 2921000"/>
              <a:gd name="connsiteY0" fmla="*/ 685800 h 1371600"/>
              <a:gd name="connsiteX1" fmla="*/ 1460500 w 2921000"/>
              <a:gd name="connsiteY1" fmla="*/ 0 h 1371600"/>
              <a:gd name="connsiteX2" fmla="*/ 2921000 w 2921000"/>
              <a:gd name="connsiteY2" fmla="*/ 685800 h 1371600"/>
              <a:gd name="connsiteX3" fmla="*/ 1460500 w 2921000"/>
              <a:gd name="connsiteY3" fmla="*/ 1371600 h 1371600"/>
              <a:gd name="connsiteX4" fmla="*/ 0 w 2921000"/>
              <a:gd name="connsiteY4" fmla="*/ 685800 h 1371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21000" h="1371600">
                <a:moveTo>
                  <a:pt x="0" y="685800"/>
                </a:moveTo>
                <a:cubicBezTo>
                  <a:pt x="0" y="307085"/>
                  <a:pt x="653884" y="0"/>
                  <a:pt x="1460500" y="0"/>
                </a:cubicBezTo>
                <a:cubicBezTo>
                  <a:pt x="2267077" y="0"/>
                  <a:pt x="2921000" y="307085"/>
                  <a:pt x="2921000" y="685800"/>
                </a:cubicBezTo>
                <a:cubicBezTo>
                  <a:pt x="2921000" y="1064514"/>
                  <a:pt x="2267077" y="1371600"/>
                  <a:pt x="1460500" y="1371600"/>
                </a:cubicBezTo>
                <a:cubicBezTo>
                  <a:pt x="653884" y="1371600"/>
                  <a:pt x="0" y="1064514"/>
                  <a:pt x="0" y="685800"/>
                </a:cubicBezTo>
              </a:path>
            </a:pathLst>
          </a:custGeom>
          <a:solidFill>
            <a:srgbClr val="ef91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60350" y="1403350"/>
            <a:ext cx="2971800" cy="1422400"/>
          </a:xfrm>
          <a:custGeom>
            <a:avLst/>
            <a:gdLst>
              <a:gd name="connsiteX0" fmla="*/ 25400 w 2971800"/>
              <a:gd name="connsiteY0" fmla="*/ 711200 h 1422400"/>
              <a:gd name="connsiteX1" fmla="*/ 1485900 w 2971800"/>
              <a:gd name="connsiteY1" fmla="*/ 25400 h 1422400"/>
              <a:gd name="connsiteX2" fmla="*/ 2946400 w 2971800"/>
              <a:gd name="connsiteY2" fmla="*/ 711200 h 1422400"/>
              <a:gd name="connsiteX3" fmla="*/ 1485900 w 2971800"/>
              <a:gd name="connsiteY3" fmla="*/ 1397000 h 1422400"/>
              <a:gd name="connsiteX4" fmla="*/ 25400 w 2971800"/>
              <a:gd name="connsiteY4" fmla="*/ 711200 h 1422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71800" h="1422400">
                <a:moveTo>
                  <a:pt x="25400" y="711200"/>
                </a:moveTo>
                <a:cubicBezTo>
                  <a:pt x="25400" y="332485"/>
                  <a:pt x="679284" y="25400"/>
                  <a:pt x="1485900" y="25400"/>
                </a:cubicBezTo>
                <a:cubicBezTo>
                  <a:pt x="2292477" y="25400"/>
                  <a:pt x="2946400" y="332485"/>
                  <a:pt x="2946400" y="711200"/>
                </a:cubicBezTo>
                <a:cubicBezTo>
                  <a:pt x="2946400" y="1089914"/>
                  <a:pt x="2292477" y="1397000"/>
                  <a:pt x="1485900" y="1397000"/>
                </a:cubicBezTo>
                <a:cubicBezTo>
                  <a:pt x="679284" y="1397000"/>
                  <a:pt x="25400" y="1089914"/>
                  <a:pt x="25400" y="711200"/>
                </a:cubicBezTo>
              </a:path>
            </a:pathLst>
          </a:custGeom>
          <a:solidFill>
            <a:srgbClr val="000000">
              <a:alpha val="0"/>
            </a:srgbClr>
          </a:solidFill>
          <a:ln w="50800">
            <a:solidFill>
              <a:srgbClr val="500093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3928999"/>
            <a:ext cx="3962400" cy="1143000"/>
          </a:xfrm>
          <a:custGeom>
            <a:avLst/>
            <a:gdLst>
              <a:gd name="connsiteX0" fmla="*/ 0 w 3962400"/>
              <a:gd name="connsiteY0" fmla="*/ 571500 h 1143000"/>
              <a:gd name="connsiteX1" fmla="*/ 1981200 w 3962400"/>
              <a:gd name="connsiteY1" fmla="*/ 0 h 1143000"/>
              <a:gd name="connsiteX2" fmla="*/ 3962400 w 3962400"/>
              <a:gd name="connsiteY2" fmla="*/ 571500 h 1143000"/>
              <a:gd name="connsiteX3" fmla="*/ 1981200 w 3962400"/>
              <a:gd name="connsiteY3" fmla="*/ 1143000 h 1143000"/>
              <a:gd name="connsiteX4" fmla="*/ 0 w 3962400"/>
              <a:gd name="connsiteY4" fmla="*/ 57150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962400" h="1143000">
                <a:moveTo>
                  <a:pt x="0" y="571500"/>
                </a:moveTo>
                <a:cubicBezTo>
                  <a:pt x="0" y="255904"/>
                  <a:pt x="887018" y="0"/>
                  <a:pt x="1981200" y="0"/>
                </a:cubicBezTo>
                <a:cubicBezTo>
                  <a:pt x="3075432" y="0"/>
                  <a:pt x="3962400" y="255904"/>
                  <a:pt x="3962400" y="571500"/>
                </a:cubicBezTo>
                <a:cubicBezTo>
                  <a:pt x="3962400" y="887222"/>
                  <a:pt x="3075432" y="1143000"/>
                  <a:pt x="1981200" y="1143000"/>
                </a:cubicBezTo>
                <a:cubicBezTo>
                  <a:pt x="887018" y="1143000"/>
                  <a:pt x="0" y="887222"/>
                  <a:pt x="0" y="571500"/>
                </a:cubicBezTo>
              </a:path>
            </a:pathLst>
          </a:custGeom>
          <a:solidFill>
            <a:srgbClr val="92d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12700" y="3916299"/>
            <a:ext cx="3987800" cy="1168400"/>
          </a:xfrm>
          <a:custGeom>
            <a:avLst/>
            <a:gdLst>
              <a:gd name="connsiteX0" fmla="*/ 12700 w 3987800"/>
              <a:gd name="connsiteY0" fmla="*/ 584200 h 1168400"/>
              <a:gd name="connsiteX1" fmla="*/ 1993900 w 3987800"/>
              <a:gd name="connsiteY1" fmla="*/ 12700 h 1168400"/>
              <a:gd name="connsiteX2" fmla="*/ 3975100 w 3987800"/>
              <a:gd name="connsiteY2" fmla="*/ 584200 h 1168400"/>
              <a:gd name="connsiteX3" fmla="*/ 1993900 w 3987800"/>
              <a:gd name="connsiteY3" fmla="*/ 1155700 h 1168400"/>
              <a:gd name="connsiteX4" fmla="*/ 12700 w 3987800"/>
              <a:gd name="connsiteY4" fmla="*/ 584200 h 1168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987800" h="1168400">
                <a:moveTo>
                  <a:pt x="12700" y="584200"/>
                </a:moveTo>
                <a:cubicBezTo>
                  <a:pt x="12700" y="268604"/>
                  <a:pt x="899718" y="12700"/>
                  <a:pt x="1993900" y="12700"/>
                </a:cubicBezTo>
                <a:cubicBezTo>
                  <a:pt x="3088132" y="12700"/>
                  <a:pt x="3975100" y="268604"/>
                  <a:pt x="3975100" y="584200"/>
                </a:cubicBezTo>
                <a:cubicBezTo>
                  <a:pt x="3975100" y="899922"/>
                  <a:pt x="3088132" y="1155700"/>
                  <a:pt x="1993900" y="1155700"/>
                </a:cubicBezTo>
                <a:cubicBezTo>
                  <a:pt x="899718" y="1155700"/>
                  <a:pt x="12700" y="899922"/>
                  <a:pt x="12700" y="584200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d2611c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072126" y="4429125"/>
            <a:ext cx="3571875" cy="1143000"/>
          </a:xfrm>
          <a:custGeom>
            <a:avLst/>
            <a:gdLst>
              <a:gd name="connsiteX0" fmla="*/ 0 w 3571875"/>
              <a:gd name="connsiteY0" fmla="*/ 571500 h 1143000"/>
              <a:gd name="connsiteX1" fmla="*/ 1785874 w 3571875"/>
              <a:gd name="connsiteY1" fmla="*/ 0 h 1143000"/>
              <a:gd name="connsiteX2" fmla="*/ 3571875 w 3571875"/>
              <a:gd name="connsiteY2" fmla="*/ 571500 h 1143000"/>
              <a:gd name="connsiteX3" fmla="*/ 1785874 w 3571875"/>
              <a:gd name="connsiteY3" fmla="*/ 1143000 h 1143000"/>
              <a:gd name="connsiteX4" fmla="*/ 0 w 3571875"/>
              <a:gd name="connsiteY4" fmla="*/ 57150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71875" h="1143000">
                <a:moveTo>
                  <a:pt x="0" y="571500"/>
                </a:moveTo>
                <a:cubicBezTo>
                  <a:pt x="0" y="255904"/>
                  <a:pt x="799464" y="0"/>
                  <a:pt x="1785874" y="0"/>
                </a:cubicBezTo>
                <a:cubicBezTo>
                  <a:pt x="2772282" y="0"/>
                  <a:pt x="3571875" y="255904"/>
                  <a:pt x="3571875" y="571500"/>
                </a:cubicBezTo>
                <a:cubicBezTo>
                  <a:pt x="3571875" y="887095"/>
                  <a:pt x="2772282" y="1143000"/>
                  <a:pt x="1785874" y="1143000"/>
                </a:cubicBezTo>
                <a:cubicBezTo>
                  <a:pt x="799464" y="1143000"/>
                  <a:pt x="0" y="887095"/>
                  <a:pt x="0" y="571500"/>
                </a:cubicBezTo>
              </a:path>
            </a:pathLst>
          </a:custGeom>
          <a:solidFill>
            <a:srgbClr val="ec6e5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046726" y="4403725"/>
            <a:ext cx="3622675" cy="1193800"/>
          </a:xfrm>
          <a:custGeom>
            <a:avLst/>
            <a:gdLst>
              <a:gd name="connsiteX0" fmla="*/ 25400 w 3622675"/>
              <a:gd name="connsiteY0" fmla="*/ 596900 h 1193800"/>
              <a:gd name="connsiteX1" fmla="*/ 1811274 w 3622675"/>
              <a:gd name="connsiteY1" fmla="*/ 25400 h 1193800"/>
              <a:gd name="connsiteX2" fmla="*/ 3597275 w 3622675"/>
              <a:gd name="connsiteY2" fmla="*/ 596900 h 1193800"/>
              <a:gd name="connsiteX3" fmla="*/ 1811274 w 3622675"/>
              <a:gd name="connsiteY3" fmla="*/ 1168400 h 1193800"/>
              <a:gd name="connsiteX4" fmla="*/ 25400 w 3622675"/>
              <a:gd name="connsiteY4" fmla="*/ 596900 h 1193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22675" h="1193800">
                <a:moveTo>
                  <a:pt x="25400" y="596900"/>
                </a:moveTo>
                <a:cubicBezTo>
                  <a:pt x="25400" y="281304"/>
                  <a:pt x="824864" y="25400"/>
                  <a:pt x="1811274" y="25400"/>
                </a:cubicBezTo>
                <a:cubicBezTo>
                  <a:pt x="2797682" y="25400"/>
                  <a:pt x="3597275" y="281304"/>
                  <a:pt x="3597275" y="596900"/>
                </a:cubicBezTo>
                <a:cubicBezTo>
                  <a:pt x="3597275" y="912495"/>
                  <a:pt x="2797682" y="1168400"/>
                  <a:pt x="1811274" y="1168400"/>
                </a:cubicBezTo>
                <a:cubicBezTo>
                  <a:pt x="824864" y="1168400"/>
                  <a:pt x="25400" y="912495"/>
                  <a:pt x="25400" y="596900"/>
                </a:cubicBezTo>
              </a:path>
            </a:pathLst>
          </a:custGeom>
          <a:solidFill>
            <a:srgbClr val="000000">
              <a:alpha val="0"/>
            </a:srgbClr>
          </a:solidFill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358900"/>
            <a:ext cx="3302000" cy="1130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552700" y="368300"/>
            <a:ext cx="37465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002" b="1" dirty="0" smtClean="0">
                <a:solidFill>
                  <a:srgbClr val="ef9100"/>
                </a:solidFill>
                <a:latin typeface="Century Schoolbook" pitchFamily="18" charset="0"/>
                <a:cs typeface="Century Schoolbook" pitchFamily="18" charset="0"/>
              </a:rPr>
              <a:t>T</a:t>
            </a:r>
            <a:r>
              <a:rPr lang="en-US" altLang="zh-CN" sz="2402" b="1" dirty="0" smtClean="0">
                <a:solidFill>
                  <a:srgbClr val="ef9100"/>
                </a:solidFill>
                <a:latin typeface="Century Schoolbook" pitchFamily="18" charset="0"/>
                <a:cs typeface="Century Schoolbook" pitchFamily="18" charset="0"/>
              </a:rPr>
              <a:t>HIAZIDE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ef9100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77800" y="1930400"/>
            <a:ext cx="5422900" cy="304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266700" algn="l"/>
                <a:tab pos="571500" algn="l"/>
                <a:tab pos="838200" algn="l"/>
                <a:tab pos="3416300" algn="l"/>
                <a:tab pos="3530600" algn="l"/>
              </a:tabLst>
            </a:pPr>
            <a:r>
              <a:rPr lang="en-US" altLang="zh-CN" dirty="0" smtClean="0"/>
              <a:t>	</a:t>
            </a:r>
            <a:r>
              <a:rPr lang="en-US" altLang="zh-CN" sz="3194" b="1" dirty="0" smtClean="0">
                <a:solidFill>
                  <a:srgbClr val="500093"/>
                </a:solidFill>
                <a:latin typeface="Times New Roman" pitchFamily="18" charset="0"/>
                <a:cs typeface="Times New Roman" pitchFamily="18" charset="0"/>
              </a:rPr>
              <a:t>Chlorothiazide</a:t>
            </a:r>
          </a:p>
          <a:p>
            <a:pPr>
              <a:lnSpc>
                <a:spcPts val="2400"/>
              </a:lnSpc>
              <a:tabLst>
                <a:tab pos="266700" algn="l"/>
                <a:tab pos="571500" algn="l"/>
                <a:tab pos="838200" algn="l"/>
                <a:tab pos="3416300" algn="l"/>
                <a:tab pos="3530600" algn="l"/>
              </a:tabLst>
            </a:pPr>
            <a:r>
              <a:rPr lang="en-US" altLang="zh-CN" dirty="0" smtClean="0"/>
              <a:t>		</a:t>
            </a:r>
            <a:r>
              <a:rPr lang="en-US" altLang="zh-CN" sz="1992" b="1" dirty="0" smtClean="0">
                <a:solidFill>
                  <a:srgbClr val="500093"/>
                </a:solidFill>
                <a:latin typeface="Times New Roman" pitchFamily="18" charset="0"/>
                <a:cs typeface="Times New Roman" pitchFamily="18" charset="0"/>
              </a:rPr>
              <a:t>Potency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500093"/>
                </a:solidFill>
                <a:latin typeface="Times New Roman" pitchFamily="18" charset="0"/>
                <a:cs typeface="Times New Roman" pitchFamily="18" charset="0"/>
              </a:rPr>
              <a:t>0.1,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500093"/>
                </a:solidFill>
                <a:latin typeface="Times New Roman" pitchFamily="18" charset="0"/>
                <a:cs typeface="Times New Roman" pitchFamily="18" charset="0"/>
              </a:rPr>
              <a:t>t½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500093"/>
                </a:solidFill>
                <a:latin typeface="Times New Roman" pitchFamily="18" charset="0"/>
                <a:cs typeface="Times New Roman" pitchFamily="18" charset="0"/>
              </a:rPr>
              <a:t>2h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266700" algn="l"/>
                <a:tab pos="571500" algn="l"/>
                <a:tab pos="838200" algn="l"/>
                <a:tab pos="3416300" algn="l"/>
                <a:tab pos="3530600" algn="l"/>
              </a:tabLst>
            </a:pPr>
            <a:r>
              <a:rPr lang="en-US" altLang="zh-CN" dirty="0" smtClean="0"/>
              <a:t>				</a:t>
            </a:r>
            <a:r>
              <a:rPr lang="en-US" altLang="zh-CN" sz="3194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Metolazone</a:t>
            </a:r>
          </a:p>
          <a:p>
            <a:pPr>
              <a:lnSpc>
                <a:spcPts val="2400"/>
              </a:lnSpc>
              <a:tabLst>
                <a:tab pos="266700" algn="l"/>
                <a:tab pos="571500" algn="l"/>
                <a:tab pos="838200" algn="l"/>
                <a:tab pos="3416300" algn="l"/>
                <a:tab pos="3530600" algn="l"/>
              </a:tabLst>
            </a:pPr>
            <a:r>
              <a:rPr lang="en-US" altLang="zh-CN" dirty="0" smtClean="0"/>
              <a:t>					</a:t>
            </a:r>
            <a:r>
              <a:rPr lang="en-US" altLang="zh-CN" sz="1992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Potency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t½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5h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266700" algn="l"/>
                <a:tab pos="571500" algn="l"/>
                <a:tab pos="838200" algn="l"/>
                <a:tab pos="3416300" algn="l"/>
                <a:tab pos="3530600" algn="l"/>
              </a:tabLst>
            </a:pPr>
            <a:r>
              <a:rPr lang="en-US" altLang="zh-CN" sz="3192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Hydrochlorothiazide</a:t>
            </a:r>
          </a:p>
          <a:p>
            <a:pPr>
              <a:lnSpc>
                <a:spcPts val="2400"/>
              </a:lnSpc>
              <a:tabLst>
                <a:tab pos="266700" algn="l"/>
                <a:tab pos="571500" algn="l"/>
                <a:tab pos="838200" algn="l"/>
                <a:tab pos="3416300" algn="l"/>
                <a:tab pos="3530600" algn="l"/>
              </a:tabLst>
            </a:pPr>
            <a:r>
              <a:rPr lang="en-US" altLang="zh-CN" dirty="0" smtClean="0"/>
              <a:t>			</a:t>
            </a:r>
            <a:r>
              <a:rPr lang="en-US" altLang="zh-CN" sz="1992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Potency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t½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3h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753100" y="1739900"/>
            <a:ext cx="2628900" cy="3771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50800" algn="l"/>
                <a:tab pos="76200" algn="l"/>
                <a:tab pos="292100" algn="l"/>
              </a:tabLst>
            </a:pP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Chlorthalidone</a:t>
            </a:r>
          </a:p>
          <a:p>
            <a:pPr>
              <a:lnSpc>
                <a:spcPts val="2400"/>
              </a:lnSpc>
              <a:tabLst>
                <a:tab pos="50800" algn="l"/>
                <a:tab pos="76200" algn="l"/>
                <a:tab pos="292100" algn="l"/>
              </a:tabLst>
            </a:pPr>
            <a:r>
              <a:rPr lang="en-US" altLang="zh-CN" dirty="0" smtClean="0"/>
              <a:t>			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Potency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t½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26h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50800" algn="l"/>
                <a:tab pos="76200" algn="l"/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3194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Indapamide</a:t>
            </a:r>
          </a:p>
          <a:p>
            <a:pPr>
              <a:lnSpc>
                <a:spcPts val="2400"/>
              </a:lnSpc>
              <a:tabLst>
                <a:tab pos="50800" algn="l"/>
                <a:tab pos="76200" algn="l"/>
                <a:tab pos="292100" algn="l"/>
              </a:tabLst>
            </a:pPr>
            <a:r>
              <a:rPr lang="en-US" altLang="zh-CN" dirty="0" smtClean="0"/>
              <a:t>		</a:t>
            </a:r>
            <a:r>
              <a:rPr lang="en-US" altLang="zh-CN" sz="1992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Potency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t½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16h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273427" y="677037"/>
            <a:ext cx="3855719" cy="21336"/>
          </a:xfrm>
          <a:custGeom>
            <a:avLst/>
            <a:gdLst>
              <a:gd name="connsiteX0" fmla="*/ 0 w 3855719"/>
              <a:gd name="connsiteY0" fmla="*/ 0 h 21336"/>
              <a:gd name="connsiteX1" fmla="*/ 1285240 w 3855719"/>
              <a:gd name="connsiteY1" fmla="*/ 0 h 21336"/>
              <a:gd name="connsiteX2" fmla="*/ 2570480 w 3855719"/>
              <a:gd name="connsiteY2" fmla="*/ 0 h 21336"/>
              <a:gd name="connsiteX3" fmla="*/ 3855719 w 3855719"/>
              <a:gd name="connsiteY3" fmla="*/ 0 h 21336"/>
              <a:gd name="connsiteX4" fmla="*/ 3855719 w 3855719"/>
              <a:gd name="connsiteY4" fmla="*/ 21336 h 21336"/>
              <a:gd name="connsiteX5" fmla="*/ 2570480 w 3855719"/>
              <a:gd name="connsiteY5" fmla="*/ 21336 h 21336"/>
              <a:gd name="connsiteX6" fmla="*/ 1285240 w 3855719"/>
              <a:gd name="connsiteY6" fmla="*/ 21336 h 21336"/>
              <a:gd name="connsiteX7" fmla="*/ 0 w 3855719"/>
              <a:gd name="connsiteY7" fmla="*/ 21336 h 21336"/>
              <a:gd name="connsiteX8" fmla="*/ 0 w 3855719"/>
              <a:gd name="connsiteY8" fmla="*/ 0 h 213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855719" h="21336">
                <a:moveTo>
                  <a:pt x="0" y="0"/>
                </a:moveTo>
                <a:lnTo>
                  <a:pt x="1285240" y="0"/>
                </a:lnTo>
                <a:lnTo>
                  <a:pt x="2570480" y="0"/>
                </a:lnTo>
                <a:lnTo>
                  <a:pt x="3855719" y="0"/>
                </a:lnTo>
                <a:lnTo>
                  <a:pt x="3855719" y="21336"/>
                </a:lnTo>
                <a:lnTo>
                  <a:pt x="2570480" y="21336"/>
                </a:lnTo>
                <a:lnTo>
                  <a:pt x="1285240" y="21336"/>
                </a:lnTo>
                <a:lnTo>
                  <a:pt x="0" y="21336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635000" y="355600"/>
            <a:ext cx="7226300" cy="349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266700" algn="l"/>
                <a:tab pos="1638300" algn="l"/>
              </a:tabLst>
            </a:pPr>
            <a:r>
              <a:rPr lang="en-US" altLang="zh-CN" dirty="0" smtClean="0"/>
              <a:t>		</a:t>
            </a:r>
            <a:r>
              <a:rPr lang="en-US" altLang="zh-CN" sz="3192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Thiazide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266700" algn="l"/>
                <a:tab pos="1638300" algn="l"/>
              </a:tabLst>
            </a:pPr>
            <a:r>
              <a:rPr lang="en-US" altLang="zh-CN" sz="3408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Mechanism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action:</a:t>
            </a:r>
          </a:p>
          <a:p>
            <a:pPr>
              <a:lnSpc>
                <a:spcPts val="4800"/>
              </a:lnSpc>
              <a:tabLst>
                <a:tab pos="266700" algn="l"/>
                <a:tab pos="1638300" algn="l"/>
              </a:tabLst>
            </a:pPr>
            <a:r>
              <a:rPr lang="en-US" altLang="zh-CN" sz="2712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acts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via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inhibition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Na/Cl</a:t>
            </a:r>
          </a:p>
          <a:p>
            <a:pPr>
              <a:lnSpc>
                <a:spcPts val="4000"/>
              </a:lnSpc>
              <a:tabLst>
                <a:tab pos="266700" algn="l"/>
                <a:tab pos="1638300" algn="l"/>
              </a:tabLst>
            </a:pPr>
            <a:r>
              <a:rPr lang="en-US" altLang="zh-CN" dirty="0" smtClean="0"/>
              <a:t>	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co-transporter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on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the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luminal</a:t>
            </a:r>
          </a:p>
          <a:p>
            <a:pPr>
              <a:lnSpc>
                <a:spcPts val="4000"/>
              </a:lnSpc>
              <a:tabLst>
                <a:tab pos="266700" algn="l"/>
                <a:tab pos="1638300" algn="l"/>
              </a:tabLst>
            </a:pPr>
            <a:r>
              <a:rPr lang="en-US" altLang="zh-CN" dirty="0" smtClean="0"/>
              <a:t>	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membrane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distal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convoluted</a:t>
            </a:r>
          </a:p>
          <a:p>
            <a:pPr>
              <a:lnSpc>
                <a:spcPts val="4000"/>
              </a:lnSpc>
              <a:tabLst>
                <a:tab pos="266700" algn="l"/>
                <a:tab pos="1638300" algn="l"/>
              </a:tabLst>
            </a:pPr>
            <a:r>
              <a:rPr lang="en-US" altLang="zh-CN" dirty="0" smtClean="0"/>
              <a:t>	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tubules.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0" y="4584700"/>
            <a:ext cx="1892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12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408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Efficacy</a:t>
            </a:r>
            <a:r>
              <a:rPr lang="en-US" altLang="zh-CN" sz="34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54300" y="4470400"/>
            <a:ext cx="54356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Moderate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natriuresis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(5-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01700" y="5016500"/>
            <a:ext cx="7239000" cy="102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10%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filtered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load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sodium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is</a:t>
            </a:r>
          </a:p>
          <a:p>
            <a:pPr>
              <a:lnSpc>
                <a:spcPts val="4000"/>
              </a:lnSpc>
              <a:tabLst>
							</a:tabLst>
            </a:pP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reabsorbed).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4925" y="77787"/>
            <a:ext cx="4897501" cy="614362"/>
          </a:xfrm>
          <a:custGeom>
            <a:avLst/>
            <a:gdLst>
              <a:gd name="connsiteX0" fmla="*/ 0 w 4897501"/>
              <a:gd name="connsiteY0" fmla="*/ 614362 h 614362"/>
              <a:gd name="connsiteX1" fmla="*/ 4897501 w 4897501"/>
              <a:gd name="connsiteY1" fmla="*/ 614362 h 614362"/>
              <a:gd name="connsiteX2" fmla="*/ 4897501 w 4897501"/>
              <a:gd name="connsiteY2" fmla="*/ 0 h 614362"/>
              <a:gd name="connsiteX3" fmla="*/ 0 w 4897501"/>
              <a:gd name="connsiteY3" fmla="*/ 0 h 614362"/>
              <a:gd name="connsiteX4" fmla="*/ 0 w 4897501"/>
              <a:gd name="connsiteY4" fmla="*/ 614362 h 6143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897501" h="614362">
                <a:moveTo>
                  <a:pt x="0" y="614362"/>
                </a:moveTo>
                <a:lnTo>
                  <a:pt x="4897501" y="614362"/>
                </a:lnTo>
                <a:lnTo>
                  <a:pt x="4897501" y="0"/>
                </a:lnTo>
                <a:lnTo>
                  <a:pt x="0" y="0"/>
                </a:lnTo>
                <a:lnTo>
                  <a:pt x="0" y="61436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12700"/>
            <a:ext cx="9093200" cy="6807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4300" y="254000"/>
            <a:ext cx="46482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341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Distal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convoluted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tubules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97000" y="508889"/>
            <a:ext cx="6827545" cy="21336"/>
          </a:xfrm>
          <a:custGeom>
            <a:avLst/>
            <a:gdLst>
              <a:gd name="connsiteX0" fmla="*/ 0 w 6827545"/>
              <a:gd name="connsiteY0" fmla="*/ 0 h 21336"/>
              <a:gd name="connsiteX1" fmla="*/ 1706905 w 6827545"/>
              <a:gd name="connsiteY1" fmla="*/ 0 h 21336"/>
              <a:gd name="connsiteX2" fmla="*/ 3413785 w 6827545"/>
              <a:gd name="connsiteY2" fmla="*/ 0 h 21336"/>
              <a:gd name="connsiteX3" fmla="*/ 5120665 w 6827545"/>
              <a:gd name="connsiteY3" fmla="*/ 0 h 21336"/>
              <a:gd name="connsiteX4" fmla="*/ 6827545 w 6827545"/>
              <a:gd name="connsiteY4" fmla="*/ 0 h 21336"/>
              <a:gd name="connsiteX5" fmla="*/ 6827545 w 6827545"/>
              <a:gd name="connsiteY5" fmla="*/ 21336 h 21336"/>
              <a:gd name="connsiteX6" fmla="*/ 5120665 w 6827545"/>
              <a:gd name="connsiteY6" fmla="*/ 21336 h 21336"/>
              <a:gd name="connsiteX7" fmla="*/ 3413785 w 6827545"/>
              <a:gd name="connsiteY7" fmla="*/ 21336 h 21336"/>
              <a:gd name="connsiteX8" fmla="*/ 1706905 w 6827545"/>
              <a:gd name="connsiteY8" fmla="*/ 21336 h 21336"/>
              <a:gd name="connsiteX9" fmla="*/ 0 w 6827545"/>
              <a:gd name="connsiteY9" fmla="*/ 21336 h 21336"/>
              <a:gd name="connsiteX10" fmla="*/ 0 w 6827545"/>
              <a:gd name="connsiteY10" fmla="*/ 0 h 213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6827545" h="21336">
                <a:moveTo>
                  <a:pt x="0" y="0"/>
                </a:moveTo>
                <a:lnTo>
                  <a:pt x="1706905" y="0"/>
                </a:lnTo>
                <a:lnTo>
                  <a:pt x="3413785" y="0"/>
                </a:lnTo>
                <a:lnTo>
                  <a:pt x="5120665" y="0"/>
                </a:lnTo>
                <a:lnTo>
                  <a:pt x="6827545" y="0"/>
                </a:lnTo>
                <a:lnTo>
                  <a:pt x="6827545" y="21336"/>
                </a:lnTo>
                <a:lnTo>
                  <a:pt x="5120665" y="21336"/>
                </a:lnTo>
                <a:lnTo>
                  <a:pt x="3413785" y="21336"/>
                </a:lnTo>
                <a:lnTo>
                  <a:pt x="1706905" y="21336"/>
                </a:lnTo>
                <a:lnTo>
                  <a:pt x="0" y="21336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79387" y="638238"/>
            <a:ext cx="3874770" cy="630745"/>
          </a:xfrm>
          <a:custGeom>
            <a:avLst/>
            <a:gdLst>
              <a:gd name="connsiteX0" fmla="*/ 0 w 3874770"/>
              <a:gd name="connsiteY0" fmla="*/ 630745 h 630745"/>
              <a:gd name="connsiteX1" fmla="*/ 3874770 w 3874770"/>
              <a:gd name="connsiteY1" fmla="*/ 630745 h 630745"/>
              <a:gd name="connsiteX2" fmla="*/ 3874770 w 3874770"/>
              <a:gd name="connsiteY2" fmla="*/ 0 h 630745"/>
              <a:gd name="connsiteX3" fmla="*/ 0 w 3874770"/>
              <a:gd name="connsiteY3" fmla="*/ 0 h 630745"/>
              <a:gd name="connsiteX4" fmla="*/ 0 w 3874770"/>
              <a:gd name="connsiteY4" fmla="*/ 630745 h 6307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74770" h="630745">
                <a:moveTo>
                  <a:pt x="0" y="630745"/>
                </a:moveTo>
                <a:lnTo>
                  <a:pt x="3874770" y="630745"/>
                </a:lnTo>
                <a:lnTo>
                  <a:pt x="3874770" y="0"/>
                </a:lnTo>
                <a:lnTo>
                  <a:pt x="0" y="0"/>
                </a:lnTo>
                <a:lnTo>
                  <a:pt x="0" y="630745"/>
                </a:lnTo>
              </a:path>
            </a:pathLst>
          </a:custGeom>
          <a:solidFill>
            <a:srgbClr val="ffede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054094" y="638238"/>
            <a:ext cx="4875530" cy="630745"/>
          </a:xfrm>
          <a:custGeom>
            <a:avLst/>
            <a:gdLst>
              <a:gd name="connsiteX0" fmla="*/ 0 w 4875530"/>
              <a:gd name="connsiteY0" fmla="*/ 630745 h 630745"/>
              <a:gd name="connsiteX1" fmla="*/ 4875530 w 4875530"/>
              <a:gd name="connsiteY1" fmla="*/ 630745 h 630745"/>
              <a:gd name="connsiteX2" fmla="*/ 4875530 w 4875530"/>
              <a:gd name="connsiteY2" fmla="*/ 0 h 630745"/>
              <a:gd name="connsiteX3" fmla="*/ 0 w 4875530"/>
              <a:gd name="connsiteY3" fmla="*/ 0 h 630745"/>
              <a:gd name="connsiteX4" fmla="*/ 0 w 4875530"/>
              <a:gd name="connsiteY4" fmla="*/ 630745 h 6307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875530" h="630745">
                <a:moveTo>
                  <a:pt x="0" y="630745"/>
                </a:moveTo>
                <a:lnTo>
                  <a:pt x="4875530" y="630745"/>
                </a:lnTo>
                <a:lnTo>
                  <a:pt x="4875530" y="0"/>
                </a:lnTo>
                <a:lnTo>
                  <a:pt x="0" y="0"/>
                </a:lnTo>
                <a:lnTo>
                  <a:pt x="0" y="630745"/>
                </a:lnTo>
              </a:path>
            </a:pathLst>
          </a:custGeom>
          <a:solidFill>
            <a:srgbClr val="ffede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79387" y="1268895"/>
            <a:ext cx="3874770" cy="1130642"/>
          </a:xfrm>
          <a:custGeom>
            <a:avLst/>
            <a:gdLst>
              <a:gd name="connsiteX0" fmla="*/ 0 w 3874770"/>
              <a:gd name="connsiteY0" fmla="*/ 1130642 h 1130642"/>
              <a:gd name="connsiteX1" fmla="*/ 3874770 w 3874770"/>
              <a:gd name="connsiteY1" fmla="*/ 1130642 h 1130642"/>
              <a:gd name="connsiteX2" fmla="*/ 3874770 w 3874770"/>
              <a:gd name="connsiteY2" fmla="*/ 0 h 1130642"/>
              <a:gd name="connsiteX3" fmla="*/ 0 w 3874770"/>
              <a:gd name="connsiteY3" fmla="*/ 0 h 1130642"/>
              <a:gd name="connsiteX4" fmla="*/ 0 w 3874770"/>
              <a:gd name="connsiteY4" fmla="*/ 1130642 h 11306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74770" h="1130642">
                <a:moveTo>
                  <a:pt x="0" y="1130642"/>
                </a:moveTo>
                <a:lnTo>
                  <a:pt x="3874770" y="1130642"/>
                </a:lnTo>
                <a:lnTo>
                  <a:pt x="3874770" y="0"/>
                </a:lnTo>
                <a:lnTo>
                  <a:pt x="0" y="0"/>
                </a:lnTo>
                <a:lnTo>
                  <a:pt x="0" y="1130642"/>
                </a:lnTo>
              </a:path>
            </a:pathLst>
          </a:custGeom>
          <a:solidFill>
            <a:srgbClr val="ffede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054094" y="1268895"/>
            <a:ext cx="4875530" cy="1130642"/>
          </a:xfrm>
          <a:custGeom>
            <a:avLst/>
            <a:gdLst>
              <a:gd name="connsiteX0" fmla="*/ 0 w 4875530"/>
              <a:gd name="connsiteY0" fmla="*/ 1130642 h 1130642"/>
              <a:gd name="connsiteX1" fmla="*/ 4875530 w 4875530"/>
              <a:gd name="connsiteY1" fmla="*/ 1130642 h 1130642"/>
              <a:gd name="connsiteX2" fmla="*/ 4875530 w 4875530"/>
              <a:gd name="connsiteY2" fmla="*/ 0 h 1130642"/>
              <a:gd name="connsiteX3" fmla="*/ 0 w 4875530"/>
              <a:gd name="connsiteY3" fmla="*/ 0 h 1130642"/>
              <a:gd name="connsiteX4" fmla="*/ 0 w 4875530"/>
              <a:gd name="connsiteY4" fmla="*/ 1130642 h 11306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875530" h="1130642">
                <a:moveTo>
                  <a:pt x="0" y="1130642"/>
                </a:moveTo>
                <a:lnTo>
                  <a:pt x="4875530" y="1130642"/>
                </a:lnTo>
                <a:lnTo>
                  <a:pt x="4875530" y="0"/>
                </a:lnTo>
                <a:lnTo>
                  <a:pt x="0" y="0"/>
                </a:lnTo>
                <a:lnTo>
                  <a:pt x="0" y="1130642"/>
                </a:lnTo>
              </a:path>
            </a:pathLst>
          </a:custGeom>
          <a:solidFill>
            <a:srgbClr val="ffede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79387" y="2399538"/>
            <a:ext cx="3874770" cy="1517141"/>
          </a:xfrm>
          <a:custGeom>
            <a:avLst/>
            <a:gdLst>
              <a:gd name="connsiteX0" fmla="*/ 0 w 3874770"/>
              <a:gd name="connsiteY0" fmla="*/ 1517141 h 1517141"/>
              <a:gd name="connsiteX1" fmla="*/ 3874770 w 3874770"/>
              <a:gd name="connsiteY1" fmla="*/ 1517141 h 1517141"/>
              <a:gd name="connsiteX2" fmla="*/ 3874770 w 3874770"/>
              <a:gd name="connsiteY2" fmla="*/ 0 h 1517141"/>
              <a:gd name="connsiteX3" fmla="*/ 0 w 3874770"/>
              <a:gd name="connsiteY3" fmla="*/ 0 h 1517141"/>
              <a:gd name="connsiteX4" fmla="*/ 0 w 3874770"/>
              <a:gd name="connsiteY4" fmla="*/ 1517141 h 15171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74770" h="1517141">
                <a:moveTo>
                  <a:pt x="0" y="1517141"/>
                </a:moveTo>
                <a:lnTo>
                  <a:pt x="3874770" y="1517141"/>
                </a:lnTo>
                <a:lnTo>
                  <a:pt x="3874770" y="0"/>
                </a:lnTo>
                <a:lnTo>
                  <a:pt x="0" y="0"/>
                </a:lnTo>
                <a:lnTo>
                  <a:pt x="0" y="1517141"/>
                </a:lnTo>
              </a:path>
            </a:pathLst>
          </a:custGeom>
          <a:solidFill>
            <a:srgbClr val="ffede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054094" y="2399538"/>
            <a:ext cx="4875530" cy="1517141"/>
          </a:xfrm>
          <a:custGeom>
            <a:avLst/>
            <a:gdLst>
              <a:gd name="connsiteX0" fmla="*/ 0 w 4875530"/>
              <a:gd name="connsiteY0" fmla="*/ 1517141 h 1517141"/>
              <a:gd name="connsiteX1" fmla="*/ 4875530 w 4875530"/>
              <a:gd name="connsiteY1" fmla="*/ 1517141 h 1517141"/>
              <a:gd name="connsiteX2" fmla="*/ 4875530 w 4875530"/>
              <a:gd name="connsiteY2" fmla="*/ 0 h 1517141"/>
              <a:gd name="connsiteX3" fmla="*/ 0 w 4875530"/>
              <a:gd name="connsiteY3" fmla="*/ 0 h 1517141"/>
              <a:gd name="connsiteX4" fmla="*/ 0 w 4875530"/>
              <a:gd name="connsiteY4" fmla="*/ 1517141 h 15171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875530" h="1517141">
                <a:moveTo>
                  <a:pt x="0" y="1517141"/>
                </a:moveTo>
                <a:lnTo>
                  <a:pt x="4875530" y="1517141"/>
                </a:lnTo>
                <a:lnTo>
                  <a:pt x="4875530" y="0"/>
                </a:lnTo>
                <a:lnTo>
                  <a:pt x="0" y="0"/>
                </a:lnTo>
                <a:lnTo>
                  <a:pt x="0" y="1517141"/>
                </a:lnTo>
              </a:path>
            </a:pathLst>
          </a:custGeom>
          <a:solidFill>
            <a:srgbClr val="ffede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79387" y="3916680"/>
            <a:ext cx="3874770" cy="1517141"/>
          </a:xfrm>
          <a:custGeom>
            <a:avLst/>
            <a:gdLst>
              <a:gd name="connsiteX0" fmla="*/ 0 w 3874770"/>
              <a:gd name="connsiteY0" fmla="*/ 1517141 h 1517141"/>
              <a:gd name="connsiteX1" fmla="*/ 3874770 w 3874770"/>
              <a:gd name="connsiteY1" fmla="*/ 1517141 h 1517141"/>
              <a:gd name="connsiteX2" fmla="*/ 3874770 w 3874770"/>
              <a:gd name="connsiteY2" fmla="*/ 0 h 1517141"/>
              <a:gd name="connsiteX3" fmla="*/ 0 w 3874770"/>
              <a:gd name="connsiteY3" fmla="*/ 0 h 1517141"/>
              <a:gd name="connsiteX4" fmla="*/ 0 w 3874770"/>
              <a:gd name="connsiteY4" fmla="*/ 1517141 h 15171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74770" h="1517141">
                <a:moveTo>
                  <a:pt x="0" y="1517141"/>
                </a:moveTo>
                <a:lnTo>
                  <a:pt x="3874770" y="1517141"/>
                </a:lnTo>
                <a:lnTo>
                  <a:pt x="3874770" y="0"/>
                </a:lnTo>
                <a:lnTo>
                  <a:pt x="0" y="0"/>
                </a:lnTo>
                <a:lnTo>
                  <a:pt x="0" y="1517141"/>
                </a:lnTo>
              </a:path>
            </a:pathLst>
          </a:custGeom>
          <a:solidFill>
            <a:srgbClr val="ffede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054094" y="3916680"/>
            <a:ext cx="4875530" cy="1517141"/>
          </a:xfrm>
          <a:custGeom>
            <a:avLst/>
            <a:gdLst>
              <a:gd name="connsiteX0" fmla="*/ 0 w 4875530"/>
              <a:gd name="connsiteY0" fmla="*/ 1517141 h 1517141"/>
              <a:gd name="connsiteX1" fmla="*/ 4875530 w 4875530"/>
              <a:gd name="connsiteY1" fmla="*/ 1517141 h 1517141"/>
              <a:gd name="connsiteX2" fmla="*/ 4875530 w 4875530"/>
              <a:gd name="connsiteY2" fmla="*/ 0 h 1517141"/>
              <a:gd name="connsiteX3" fmla="*/ 0 w 4875530"/>
              <a:gd name="connsiteY3" fmla="*/ 0 h 1517141"/>
              <a:gd name="connsiteX4" fmla="*/ 0 w 4875530"/>
              <a:gd name="connsiteY4" fmla="*/ 1517141 h 15171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875530" h="1517141">
                <a:moveTo>
                  <a:pt x="0" y="1517141"/>
                </a:moveTo>
                <a:lnTo>
                  <a:pt x="4875530" y="1517141"/>
                </a:lnTo>
                <a:lnTo>
                  <a:pt x="4875530" y="0"/>
                </a:lnTo>
                <a:lnTo>
                  <a:pt x="0" y="0"/>
                </a:lnTo>
                <a:lnTo>
                  <a:pt x="0" y="1517141"/>
                </a:lnTo>
              </a:path>
            </a:pathLst>
          </a:custGeom>
          <a:solidFill>
            <a:srgbClr val="ffede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79387" y="5433822"/>
            <a:ext cx="3874770" cy="1281303"/>
          </a:xfrm>
          <a:custGeom>
            <a:avLst/>
            <a:gdLst>
              <a:gd name="connsiteX0" fmla="*/ 0 w 3874770"/>
              <a:gd name="connsiteY0" fmla="*/ 1281303 h 1281303"/>
              <a:gd name="connsiteX1" fmla="*/ 3874770 w 3874770"/>
              <a:gd name="connsiteY1" fmla="*/ 1281303 h 1281303"/>
              <a:gd name="connsiteX2" fmla="*/ 3874770 w 3874770"/>
              <a:gd name="connsiteY2" fmla="*/ 0 h 1281303"/>
              <a:gd name="connsiteX3" fmla="*/ 0 w 3874770"/>
              <a:gd name="connsiteY3" fmla="*/ 0 h 1281303"/>
              <a:gd name="connsiteX4" fmla="*/ 0 w 3874770"/>
              <a:gd name="connsiteY4" fmla="*/ 1281303 h 12813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74770" h="1281303">
                <a:moveTo>
                  <a:pt x="0" y="1281303"/>
                </a:moveTo>
                <a:lnTo>
                  <a:pt x="3874770" y="1281303"/>
                </a:lnTo>
                <a:lnTo>
                  <a:pt x="3874770" y="0"/>
                </a:lnTo>
                <a:lnTo>
                  <a:pt x="0" y="0"/>
                </a:lnTo>
                <a:lnTo>
                  <a:pt x="0" y="1281303"/>
                </a:lnTo>
              </a:path>
            </a:pathLst>
          </a:custGeom>
          <a:solidFill>
            <a:srgbClr val="ffede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054094" y="5433822"/>
            <a:ext cx="4875530" cy="1281303"/>
          </a:xfrm>
          <a:custGeom>
            <a:avLst/>
            <a:gdLst>
              <a:gd name="connsiteX0" fmla="*/ 0 w 4875530"/>
              <a:gd name="connsiteY0" fmla="*/ 1281303 h 1281303"/>
              <a:gd name="connsiteX1" fmla="*/ 4875530 w 4875530"/>
              <a:gd name="connsiteY1" fmla="*/ 1281303 h 1281303"/>
              <a:gd name="connsiteX2" fmla="*/ 4875530 w 4875530"/>
              <a:gd name="connsiteY2" fmla="*/ 0 h 1281303"/>
              <a:gd name="connsiteX3" fmla="*/ 0 w 4875530"/>
              <a:gd name="connsiteY3" fmla="*/ 0 h 1281303"/>
              <a:gd name="connsiteX4" fmla="*/ 0 w 4875530"/>
              <a:gd name="connsiteY4" fmla="*/ 1281303 h 12813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875530" h="1281303">
                <a:moveTo>
                  <a:pt x="0" y="1281303"/>
                </a:moveTo>
                <a:lnTo>
                  <a:pt x="4875530" y="1281303"/>
                </a:lnTo>
                <a:lnTo>
                  <a:pt x="4875530" y="0"/>
                </a:lnTo>
                <a:lnTo>
                  <a:pt x="0" y="0"/>
                </a:lnTo>
                <a:lnTo>
                  <a:pt x="0" y="1281303"/>
                </a:lnTo>
              </a:path>
            </a:pathLst>
          </a:custGeom>
          <a:solidFill>
            <a:srgbClr val="ffede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047744" y="625475"/>
            <a:ext cx="25400" cy="6102350"/>
          </a:xfrm>
          <a:custGeom>
            <a:avLst/>
            <a:gdLst>
              <a:gd name="connsiteX0" fmla="*/ 6350 w 25400"/>
              <a:gd name="connsiteY0" fmla="*/ 6350 h 6102350"/>
              <a:gd name="connsiteX1" fmla="*/ 6350 w 25400"/>
              <a:gd name="connsiteY1" fmla="*/ 6096000 h 6102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6102350">
                <a:moveTo>
                  <a:pt x="6350" y="6350"/>
                </a:moveTo>
                <a:lnTo>
                  <a:pt x="6350" y="609600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66687" y="1262634"/>
            <a:ext cx="8775764" cy="25400"/>
          </a:xfrm>
          <a:custGeom>
            <a:avLst/>
            <a:gdLst>
              <a:gd name="connsiteX0" fmla="*/ 6350 w 8775764"/>
              <a:gd name="connsiteY0" fmla="*/ 6350 h 25400"/>
              <a:gd name="connsiteX1" fmla="*/ 8769414 w 877576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775764" h="25400">
                <a:moveTo>
                  <a:pt x="6350" y="6350"/>
                </a:moveTo>
                <a:lnTo>
                  <a:pt x="8769414" y="6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66687" y="2393188"/>
            <a:ext cx="8775764" cy="25400"/>
          </a:xfrm>
          <a:custGeom>
            <a:avLst/>
            <a:gdLst>
              <a:gd name="connsiteX0" fmla="*/ 6350 w 8775764"/>
              <a:gd name="connsiteY0" fmla="*/ 6350 h 25400"/>
              <a:gd name="connsiteX1" fmla="*/ 8769414 w 877576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775764" h="25400">
                <a:moveTo>
                  <a:pt x="6350" y="6350"/>
                </a:moveTo>
                <a:lnTo>
                  <a:pt x="8769414" y="6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66687" y="3910330"/>
            <a:ext cx="8775764" cy="25400"/>
          </a:xfrm>
          <a:custGeom>
            <a:avLst/>
            <a:gdLst>
              <a:gd name="connsiteX0" fmla="*/ 6350 w 8775764"/>
              <a:gd name="connsiteY0" fmla="*/ 6350 h 25400"/>
              <a:gd name="connsiteX1" fmla="*/ 8769414 w 877576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775764" h="25400">
                <a:moveTo>
                  <a:pt x="6350" y="6350"/>
                </a:moveTo>
                <a:lnTo>
                  <a:pt x="8769414" y="6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66687" y="5427472"/>
            <a:ext cx="8775764" cy="25400"/>
          </a:xfrm>
          <a:custGeom>
            <a:avLst/>
            <a:gdLst>
              <a:gd name="connsiteX0" fmla="*/ 6350 w 8775764"/>
              <a:gd name="connsiteY0" fmla="*/ 6350 h 25400"/>
              <a:gd name="connsiteX1" fmla="*/ 8769414 w 877576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775764" h="25400">
                <a:moveTo>
                  <a:pt x="6350" y="6350"/>
                </a:moveTo>
                <a:lnTo>
                  <a:pt x="8769414" y="6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73037" y="625475"/>
            <a:ext cx="25400" cy="6102350"/>
          </a:xfrm>
          <a:custGeom>
            <a:avLst/>
            <a:gdLst>
              <a:gd name="connsiteX0" fmla="*/ 6350 w 25400"/>
              <a:gd name="connsiteY0" fmla="*/ 6350 h 6102350"/>
              <a:gd name="connsiteX1" fmla="*/ 6350 w 25400"/>
              <a:gd name="connsiteY1" fmla="*/ 6096000 h 6102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6102350">
                <a:moveTo>
                  <a:pt x="6350" y="6350"/>
                </a:moveTo>
                <a:lnTo>
                  <a:pt x="6350" y="609600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23401" y="625475"/>
            <a:ext cx="25400" cy="6102350"/>
          </a:xfrm>
          <a:custGeom>
            <a:avLst/>
            <a:gdLst>
              <a:gd name="connsiteX0" fmla="*/ 6350 w 25400"/>
              <a:gd name="connsiteY0" fmla="*/ 6350 h 6102350"/>
              <a:gd name="connsiteX1" fmla="*/ 6350 w 25400"/>
              <a:gd name="connsiteY1" fmla="*/ 6096000 h 6102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6102350">
                <a:moveTo>
                  <a:pt x="6350" y="6350"/>
                </a:moveTo>
                <a:lnTo>
                  <a:pt x="6350" y="609600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66687" y="631825"/>
            <a:ext cx="8775764" cy="25400"/>
          </a:xfrm>
          <a:custGeom>
            <a:avLst/>
            <a:gdLst>
              <a:gd name="connsiteX0" fmla="*/ 6350 w 8775764"/>
              <a:gd name="connsiteY0" fmla="*/ 6350 h 25400"/>
              <a:gd name="connsiteX1" fmla="*/ 8769414 w 877576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775764" h="25400">
                <a:moveTo>
                  <a:pt x="6350" y="6350"/>
                </a:moveTo>
                <a:lnTo>
                  <a:pt x="8769414" y="6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66687" y="6708775"/>
            <a:ext cx="8775764" cy="25400"/>
          </a:xfrm>
          <a:custGeom>
            <a:avLst/>
            <a:gdLst>
              <a:gd name="connsiteX0" fmla="*/ 6350 w 8775764"/>
              <a:gd name="connsiteY0" fmla="*/ 6350 h 25400"/>
              <a:gd name="connsiteX1" fmla="*/ 8769414 w 877576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775764" h="25400">
                <a:moveTo>
                  <a:pt x="6350" y="6350"/>
                </a:moveTo>
                <a:lnTo>
                  <a:pt x="8769414" y="6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92200" y="50800"/>
            <a:ext cx="68199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408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Normal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Sodium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Re-absorption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57200" y="863600"/>
            <a:ext cx="3302000" cy="551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152400" algn="l"/>
                <a:tab pos="228600" algn="l"/>
                <a:tab pos="254000" algn="l"/>
                <a:tab pos="546100" algn="l"/>
                <a:tab pos="825500" algn="l"/>
                <a:tab pos="1016000" algn="l"/>
                <a:tab pos="10668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Nephron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Segment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52400" algn="l"/>
                <a:tab pos="228600" algn="l"/>
                <a:tab pos="254000" algn="l"/>
                <a:tab pos="546100" algn="l"/>
                <a:tab pos="825500" algn="l"/>
                <a:tab pos="1016000" algn="l"/>
                <a:tab pos="1066800" algn="l"/>
              </a:tabLst>
            </a:pPr>
            <a:r>
              <a:rPr lang="en-US" altLang="zh-CN" sz="24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Proximal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convoluted</a:t>
            </a:r>
          </a:p>
          <a:p>
            <a:pPr>
              <a:lnSpc>
                <a:spcPts val="2800"/>
              </a:lnSpc>
              <a:tabLst>
                <a:tab pos="152400" algn="l"/>
                <a:tab pos="228600" algn="l"/>
                <a:tab pos="254000" algn="l"/>
                <a:tab pos="546100" algn="l"/>
                <a:tab pos="825500" algn="l"/>
                <a:tab pos="1016000" algn="l"/>
                <a:tab pos="1066800" algn="l"/>
              </a:tabLst>
            </a:pPr>
            <a:r>
              <a:rPr lang="en-US" altLang="zh-CN" dirty="0" smtClean="0"/>
              <a:t>							</a:t>
            </a:r>
            <a:r>
              <a:rPr lang="en-US" altLang="zh-CN" sz="24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tubules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152400" algn="l"/>
                <a:tab pos="228600" algn="l"/>
                <a:tab pos="254000" algn="l"/>
                <a:tab pos="546100" algn="l"/>
                <a:tab pos="825500" algn="l"/>
                <a:tab pos="1016000" algn="l"/>
                <a:tab pos="1066800" algn="l"/>
              </a:tabLst>
            </a:pPr>
            <a:r>
              <a:rPr lang="en-US" altLang="zh-CN" dirty="0" smtClean="0"/>
              <a:t>					</a:t>
            </a:r>
            <a:r>
              <a:rPr lang="en-US" altLang="zh-CN" sz="24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Ascending</a:t>
            </a:r>
          </a:p>
          <a:p>
            <a:pPr>
              <a:lnSpc>
                <a:spcPts val="3400"/>
              </a:lnSpc>
              <a:tabLst>
                <a:tab pos="152400" algn="l"/>
                <a:tab pos="228600" algn="l"/>
                <a:tab pos="254000" algn="l"/>
                <a:tab pos="546100" algn="l"/>
                <a:tab pos="825500" algn="l"/>
                <a:tab pos="1016000" algn="l"/>
                <a:tab pos="1066800" algn="l"/>
              </a:tabLst>
            </a:pPr>
            <a:r>
              <a:rPr lang="en-US" altLang="zh-CN" dirty="0" smtClean="0"/>
              <a:t>				</a:t>
            </a:r>
            <a:r>
              <a:rPr lang="en-US" altLang="zh-CN" sz="24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Loop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Henle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400"/>
              </a:lnSpc>
              <a:tabLst>
                <a:tab pos="152400" algn="l"/>
                <a:tab pos="228600" algn="l"/>
                <a:tab pos="254000" algn="l"/>
                <a:tab pos="546100" algn="l"/>
                <a:tab pos="825500" algn="l"/>
                <a:tab pos="1016000" algn="l"/>
                <a:tab pos="1066800" algn="l"/>
              </a:tabLst>
            </a:pPr>
            <a:r>
              <a:rPr lang="en-US" altLang="zh-CN" dirty="0" smtClean="0"/>
              <a:t>			</a:t>
            </a:r>
            <a:r>
              <a:rPr lang="en-US" altLang="zh-CN" sz="24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Distal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convoluted</a:t>
            </a:r>
          </a:p>
          <a:p>
            <a:pPr>
              <a:lnSpc>
                <a:spcPts val="2800"/>
              </a:lnSpc>
              <a:tabLst>
                <a:tab pos="152400" algn="l"/>
                <a:tab pos="228600" algn="l"/>
                <a:tab pos="254000" algn="l"/>
                <a:tab pos="546100" algn="l"/>
                <a:tab pos="825500" algn="l"/>
                <a:tab pos="1016000" algn="l"/>
                <a:tab pos="1066800" algn="l"/>
              </a:tabLst>
            </a:pPr>
            <a:r>
              <a:rPr lang="en-US" altLang="zh-CN" dirty="0" smtClean="0"/>
              <a:t>							</a:t>
            </a:r>
            <a:r>
              <a:rPr lang="en-US" altLang="zh-CN" sz="24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tubules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152400" algn="l"/>
                <a:tab pos="228600" algn="l"/>
                <a:tab pos="254000" algn="l"/>
                <a:tab pos="546100" algn="l"/>
                <a:tab pos="825500" algn="l"/>
                <a:tab pos="1016000" algn="l"/>
                <a:tab pos="1066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Cortical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Collecting</a:t>
            </a:r>
          </a:p>
          <a:p>
            <a:pPr>
              <a:lnSpc>
                <a:spcPts val="2800"/>
              </a:lnSpc>
              <a:tabLst>
                <a:tab pos="152400" algn="l"/>
                <a:tab pos="228600" algn="l"/>
                <a:tab pos="254000" algn="l"/>
                <a:tab pos="546100" algn="l"/>
                <a:tab pos="825500" algn="l"/>
                <a:tab pos="1016000" algn="l"/>
                <a:tab pos="1066800" algn="l"/>
              </a:tabLst>
            </a:pPr>
            <a:r>
              <a:rPr lang="en-US" altLang="zh-CN" dirty="0" smtClean="0"/>
              <a:t>						</a:t>
            </a:r>
            <a:r>
              <a:rPr lang="en-US" altLang="zh-CN" sz="24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Tubules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533900" y="876300"/>
            <a:ext cx="3898900" cy="570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647700" algn="l"/>
                <a:tab pos="876300" algn="l"/>
                <a:tab pos="914400" algn="l"/>
                <a:tab pos="1270000" algn="l"/>
                <a:tab pos="1295400" algn="l"/>
                <a:tab pos="1460500" algn="l"/>
                <a:tab pos="1549400" algn="l"/>
                <a:tab pos="1625600" algn="l"/>
                <a:tab pos="1663700" algn="l"/>
                <a:tab pos="1778000" algn="l"/>
              </a:tabLst>
            </a:pPr>
            <a:r>
              <a:rPr lang="en-US" altLang="zh-CN" sz="2400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Filtered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Na</a:t>
            </a:r>
            <a:r>
              <a:rPr lang="en-US" altLang="zh-CN" sz="1608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+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re-absorbed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647700" algn="l"/>
                <a:tab pos="876300" algn="l"/>
                <a:tab pos="914400" algn="l"/>
                <a:tab pos="1270000" algn="l"/>
                <a:tab pos="1295400" algn="l"/>
                <a:tab pos="1460500" algn="l"/>
                <a:tab pos="1549400" algn="l"/>
                <a:tab pos="1625600" algn="l"/>
                <a:tab pos="1663700" algn="l"/>
                <a:tab pos="1778000" algn="l"/>
              </a:tabLst>
            </a:pPr>
            <a:r>
              <a:rPr lang="en-US" altLang="zh-CN" dirty="0" smtClean="0"/>
              <a:t>									</a:t>
            </a:r>
            <a:r>
              <a:rPr lang="en-US" altLang="zh-CN" sz="19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65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%</a:t>
            </a:r>
          </a:p>
          <a:p>
            <a:pPr>
              <a:lnSpc>
                <a:spcPts val="2900"/>
              </a:lnSpc>
              <a:tabLst>
                <a:tab pos="647700" algn="l"/>
                <a:tab pos="876300" algn="l"/>
                <a:tab pos="914400" algn="l"/>
                <a:tab pos="1270000" algn="l"/>
                <a:tab pos="1295400" algn="l"/>
                <a:tab pos="1460500" algn="l"/>
                <a:tab pos="1549400" algn="l"/>
                <a:tab pos="1625600" algn="l"/>
                <a:tab pos="1663700" algn="l"/>
                <a:tab pos="1778000" algn="l"/>
              </a:tabLst>
            </a:pPr>
            <a:r>
              <a:rPr lang="en-US" altLang="zh-CN" dirty="0" smtClean="0"/>
              <a:t>				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HCO3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647700" algn="l"/>
                <a:tab pos="876300" algn="l"/>
                <a:tab pos="914400" algn="l"/>
                <a:tab pos="1270000" algn="l"/>
                <a:tab pos="1295400" algn="l"/>
                <a:tab pos="1460500" algn="l"/>
                <a:tab pos="1549400" algn="l"/>
                <a:tab pos="1625600" algn="l"/>
                <a:tab pos="1663700" algn="l"/>
                <a:tab pos="1778000" algn="l"/>
              </a:tabLst>
            </a:pPr>
            <a:r>
              <a:rPr lang="en-US" altLang="zh-CN" dirty="0" smtClean="0"/>
              <a:t>							</a:t>
            </a:r>
            <a:r>
              <a:rPr lang="en-US" altLang="zh-CN" sz="19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20-30%</a:t>
            </a:r>
          </a:p>
          <a:p>
            <a:pPr>
              <a:lnSpc>
                <a:spcPts val="2300"/>
              </a:lnSpc>
              <a:tabLst>
                <a:tab pos="647700" algn="l"/>
                <a:tab pos="876300" algn="l"/>
                <a:tab pos="914400" algn="l"/>
                <a:tab pos="1270000" algn="l"/>
                <a:tab pos="1295400" algn="l"/>
                <a:tab pos="1460500" algn="l"/>
                <a:tab pos="1549400" algn="l"/>
                <a:tab pos="1625600" algn="l"/>
                <a:tab pos="1663700" algn="l"/>
                <a:tab pos="1778000" algn="l"/>
              </a:tabLst>
            </a:pPr>
            <a:r>
              <a:rPr lang="en-US" altLang="zh-CN" dirty="0" smtClean="0"/>
              <a:t>	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Active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reabsorption</a:t>
            </a:r>
          </a:p>
          <a:p>
            <a:pPr>
              <a:lnSpc>
                <a:spcPts val="2400"/>
              </a:lnSpc>
              <a:tabLst>
                <a:tab pos="647700" algn="l"/>
                <a:tab pos="876300" algn="l"/>
                <a:tab pos="914400" algn="l"/>
                <a:tab pos="1270000" algn="l"/>
                <a:tab pos="1295400" algn="l"/>
                <a:tab pos="1460500" algn="l"/>
                <a:tab pos="1549400" algn="l"/>
                <a:tab pos="1625600" algn="l"/>
                <a:tab pos="1663700" algn="l"/>
                <a:tab pos="1778000" algn="l"/>
              </a:tabLst>
            </a:pPr>
            <a:r>
              <a:rPr lang="en-US" altLang="zh-CN" dirty="0" smtClean="0"/>
              <a:t>						</a:t>
            </a:r>
            <a:r>
              <a:rPr lang="en-US" altLang="zh-CN" sz="19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Na,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K,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Cl</a:t>
            </a:r>
          </a:p>
          <a:p>
            <a:pPr>
              <a:lnSpc>
                <a:spcPts val="2900"/>
              </a:lnSpc>
              <a:tabLst>
                <a:tab pos="647700" algn="l"/>
                <a:tab pos="876300" algn="l"/>
                <a:tab pos="914400" algn="l"/>
                <a:tab pos="1270000" algn="l"/>
                <a:tab pos="1295400" algn="l"/>
                <a:tab pos="1460500" algn="l"/>
                <a:tab pos="1549400" algn="l"/>
                <a:tab pos="1625600" algn="l"/>
                <a:tab pos="1663700" algn="l"/>
                <a:tab pos="1778000" algn="l"/>
              </a:tabLst>
            </a:pPr>
            <a:r>
              <a:rPr lang="en-US" altLang="zh-CN" dirty="0" smtClean="0"/>
              <a:t>					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and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Mg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                <a:tab pos="647700" algn="l"/>
                <a:tab pos="876300" algn="l"/>
                <a:tab pos="914400" algn="l"/>
                <a:tab pos="1270000" algn="l"/>
                <a:tab pos="1295400" algn="l"/>
                <a:tab pos="1460500" algn="l"/>
                <a:tab pos="1549400" algn="l"/>
                <a:tab pos="1625600" algn="l"/>
                <a:tab pos="1663700" algn="l"/>
                <a:tab pos="1778000" algn="l"/>
              </a:tabLst>
            </a:pPr>
            <a:r>
              <a:rPr lang="en-US" altLang="zh-CN" dirty="0" smtClean="0"/>
              <a:t>								</a:t>
            </a:r>
            <a:r>
              <a:rPr lang="en-US" altLang="zh-CN" sz="19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5-10%</a:t>
            </a:r>
          </a:p>
          <a:p>
            <a:pPr>
              <a:lnSpc>
                <a:spcPts val="2300"/>
              </a:lnSpc>
              <a:tabLst>
                <a:tab pos="647700" algn="l"/>
                <a:tab pos="876300" algn="l"/>
                <a:tab pos="914400" algn="l"/>
                <a:tab pos="1270000" algn="l"/>
                <a:tab pos="1295400" algn="l"/>
                <a:tab pos="1460500" algn="l"/>
                <a:tab pos="1549400" algn="l"/>
                <a:tab pos="1625600" algn="l"/>
                <a:tab pos="1663700" algn="l"/>
                <a:tab pos="1778000" algn="l"/>
              </a:tabLst>
            </a:pPr>
            <a:r>
              <a:rPr lang="en-US" altLang="zh-CN" dirty="0" smtClean="0"/>
              <a:t>	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Active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reabsorption</a:t>
            </a:r>
          </a:p>
          <a:p>
            <a:pPr>
              <a:lnSpc>
                <a:spcPts val="2400"/>
              </a:lnSpc>
              <a:tabLst>
                <a:tab pos="647700" algn="l"/>
                <a:tab pos="876300" algn="l"/>
                <a:tab pos="914400" algn="l"/>
                <a:tab pos="1270000" algn="l"/>
                <a:tab pos="1295400" algn="l"/>
                <a:tab pos="1460500" algn="l"/>
                <a:tab pos="1549400" algn="l"/>
                <a:tab pos="1625600" algn="l"/>
                <a:tab pos="1663700" algn="l"/>
                <a:tab pos="1778000" algn="l"/>
              </a:tabLst>
            </a:pPr>
            <a:r>
              <a:rPr lang="en-US" altLang="zh-CN" dirty="0" smtClean="0"/>
              <a:t>								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                <a:tab pos="647700" algn="l"/>
                <a:tab pos="876300" algn="l"/>
                <a:tab pos="914400" algn="l"/>
                <a:tab pos="1270000" algn="l"/>
                <a:tab pos="1295400" algn="l"/>
                <a:tab pos="1460500" algn="l"/>
                <a:tab pos="1549400" algn="l"/>
                <a:tab pos="1625600" algn="l"/>
                <a:tab pos="1663700" algn="l"/>
                <a:tab pos="1778000" algn="l"/>
              </a:tabLst>
            </a:pPr>
            <a:r>
              <a:rPr lang="en-US" altLang="zh-CN" dirty="0" smtClean="0"/>
              <a:t>										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5%</a:t>
            </a:r>
          </a:p>
          <a:p>
            <a:pPr>
              <a:lnSpc>
                <a:spcPts val="2400"/>
              </a:lnSpc>
              <a:tabLst>
                <a:tab pos="647700" algn="l"/>
                <a:tab pos="876300" algn="l"/>
                <a:tab pos="914400" algn="l"/>
                <a:tab pos="1270000" algn="l"/>
                <a:tab pos="1295400" algn="l"/>
                <a:tab pos="1460500" algn="l"/>
                <a:tab pos="1549400" algn="l"/>
                <a:tab pos="1625600" algn="l"/>
                <a:tab pos="1663700" algn="l"/>
                <a:tab pos="1778000" algn="l"/>
              </a:tabLst>
            </a:pPr>
            <a:r>
              <a:rPr lang="en-US" altLang="zh-CN" dirty="0" smtClean="0"/>
              <a:t>		</a:t>
            </a:r>
            <a:r>
              <a:rPr lang="en-US" altLang="zh-CN" sz="19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reabsorption</a:t>
            </a:r>
          </a:p>
          <a:p>
            <a:pPr>
              <a:lnSpc>
                <a:spcPts val="2300"/>
              </a:lnSpc>
              <a:tabLst>
                <a:tab pos="647700" algn="l"/>
                <a:tab pos="876300" algn="l"/>
                <a:tab pos="914400" algn="l"/>
                <a:tab pos="1270000" algn="l"/>
                <a:tab pos="1295400" algn="l"/>
                <a:tab pos="1460500" algn="l"/>
                <a:tab pos="1549400" algn="l"/>
                <a:tab pos="1625600" algn="l"/>
                <a:tab pos="1663700" algn="l"/>
                <a:tab pos="1778000" algn="l"/>
              </a:tabLst>
            </a:pPr>
            <a:r>
              <a:rPr lang="en-US" altLang="zh-CN" dirty="0" smtClean="0"/>
              <a:t>			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K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&amp;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secretion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825500"/>
            <a:ext cx="8890000" cy="5854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381000"/>
            <a:ext cx="80264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Mechanism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action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thiazide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diuretics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266700"/>
            <a:ext cx="42037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408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Pharmacokinetics: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0" y="1092200"/>
            <a:ext cx="16002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2712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Given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349500" y="1092200"/>
            <a:ext cx="44577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orally,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slow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onset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0" y="1930400"/>
            <a:ext cx="1905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2712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28700" y="1790700"/>
            <a:ext cx="65278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long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duration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action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(40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0" y="2489200"/>
            <a:ext cx="10033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2712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are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765300" y="2489200"/>
            <a:ext cx="58547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secreted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by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active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tubular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01700" y="3086100"/>
            <a:ext cx="68453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secretory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system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the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kidney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0" y="3797300"/>
            <a:ext cx="12192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2712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may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68500" y="3797300"/>
            <a:ext cx="52578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interfere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with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uric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acid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01700" y="4381500"/>
            <a:ext cx="78105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secretion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and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cause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i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hyperuricemia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825500"/>
            <a:ext cx="241300" cy="533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" y="1549400"/>
            <a:ext cx="241300" cy="520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100" y="2413000"/>
            <a:ext cx="241300" cy="533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800" y="3263900"/>
            <a:ext cx="215900" cy="533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5100" y="4127500"/>
            <a:ext cx="241300" cy="53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30200" y="266700"/>
            <a:ext cx="5334000" cy="1155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27000" algn="l"/>
              </a:tabLst>
            </a:pPr>
            <a:r>
              <a:rPr lang="en-US" altLang="zh-CN" sz="3192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Pharmacological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effects: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300"/>
              </a:lnSpc>
              <a:tabLst>
                <a:tab pos="127000" algn="l"/>
              </a:tabLst>
            </a:pPr>
            <a:r>
              <a:rPr lang="en-US" altLang="zh-CN" dirty="0" smtClean="0"/>
              <a:t>	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urinary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NaCl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excretion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57200" y="1778000"/>
            <a:ext cx="7899400" cy="214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urinary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K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excretion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(Hypokalemia)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400"/>
              </a:lnSpc>
              <a:tabLst>
							</a:tabLst>
            </a:pP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urinary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magnesium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excretion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400"/>
              </a:lnSpc>
              <a:tabLst>
							</a:tabLst>
            </a:pPr>
            <a:r>
              <a:rPr lang="en-US" altLang="zh-CN" sz="3408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urinary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calcium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excretion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57200" y="4178300"/>
            <a:ext cx="83693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calcium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re-absorption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hypercalcemia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12737" y="754062"/>
            <a:ext cx="8374126" cy="5854700"/>
          </a:xfrm>
          <a:custGeom>
            <a:avLst/>
            <a:gdLst>
              <a:gd name="connsiteX0" fmla="*/ 6350 w 8374126"/>
              <a:gd name="connsiteY0" fmla="*/ 5848350 h 5854700"/>
              <a:gd name="connsiteX1" fmla="*/ 8367776 w 8374126"/>
              <a:gd name="connsiteY1" fmla="*/ 5848350 h 5854700"/>
              <a:gd name="connsiteX2" fmla="*/ 8367776 w 8374126"/>
              <a:gd name="connsiteY2" fmla="*/ 6350 h 5854700"/>
              <a:gd name="connsiteX3" fmla="*/ 6350 w 8374126"/>
              <a:gd name="connsiteY3" fmla="*/ 6350 h 5854700"/>
              <a:gd name="connsiteX4" fmla="*/ 6350 w 8374126"/>
              <a:gd name="connsiteY4" fmla="*/ 5848350 h 5854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374126" h="5854700">
                <a:moveTo>
                  <a:pt x="6350" y="5848350"/>
                </a:moveTo>
                <a:lnTo>
                  <a:pt x="8367776" y="5848350"/>
                </a:lnTo>
                <a:lnTo>
                  <a:pt x="8367776" y="6350"/>
                </a:lnTo>
                <a:lnTo>
                  <a:pt x="6350" y="6350"/>
                </a:lnTo>
                <a:lnTo>
                  <a:pt x="6350" y="5848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eb78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749300"/>
            <a:ext cx="8369300" cy="5854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" y="749300"/>
            <a:ext cx="8369300" cy="5854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260600" y="165100"/>
            <a:ext cx="38481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4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Thiazide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254000"/>
            <a:ext cx="2654300" cy="210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3602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Uses: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300"/>
              </a:lnSpc>
              <a:tabLst>
                <a:tab pos="38100" algn="l"/>
              </a:tabLst>
            </a:pPr>
            <a:r>
              <a:rPr lang="en-US" altLang="zh-CN" sz="2376" dirty="0" smtClean="0">
                <a:solidFill>
                  <a:srgbClr val="fe8637"/>
                </a:solidFill>
                <a:latin typeface="Wingdings" pitchFamily="18" charset="0"/>
                <a:cs typeface="Wingdings" pitchFamily="18" charset="0"/>
              </a:rPr>
              <a:t>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Treatment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35300" y="1803400"/>
            <a:ext cx="56388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essential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hypertension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311400"/>
            <a:ext cx="50038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408" b="1" i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(cheap-well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i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tolerated).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3810000"/>
            <a:ext cx="26543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2376" dirty="0" smtClean="0">
                <a:solidFill>
                  <a:srgbClr val="fe8637"/>
                </a:solidFill>
                <a:latin typeface="Wingdings" pitchFamily="18" charset="0"/>
                <a:cs typeface="Wingdings" pitchFamily="18" charset="0"/>
              </a:rPr>
              <a:t>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Treatment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35300" y="3810000"/>
            <a:ext cx="52705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mild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heart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failure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i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(to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330700"/>
            <a:ext cx="65405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408" b="1" i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reduce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i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extracellular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i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volume).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88900" y="228600"/>
            <a:ext cx="2260600" cy="1333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177800" algn="l"/>
              </a:tabLst>
            </a:pPr>
            <a:r>
              <a:rPr lang="en-US" altLang="zh-CN" sz="3602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Uses: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3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306" dirty="0" smtClean="0">
                <a:solidFill>
                  <a:srgbClr val="fe8637"/>
                </a:solidFill>
                <a:latin typeface="Wingdings" pitchFamily="18" charset="0"/>
                <a:cs typeface="Wingdings" pitchFamily="18" charset="0"/>
              </a:rPr>
              <a:t></a:t>
            </a:r>
            <a:r>
              <a:rPr lang="en-US" altLang="zh-CN" sz="331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Calcium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463800" y="1041400"/>
            <a:ext cx="48006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31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nephrolithiasis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due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to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4356100"/>
            <a:ext cx="2667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378" dirty="0" smtClean="0">
                <a:solidFill>
                  <a:srgbClr val="fe8637"/>
                </a:solidFill>
                <a:latin typeface="Wingdings" pitchFamily="18" charset="0"/>
                <a:cs typeface="Wingdings" pitchFamily="18" charset="0"/>
              </a:rPr>
              <a:t>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803400"/>
            <a:ext cx="7721600" cy="367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127000" algn="l"/>
              </a:tabLst>
            </a:pPr>
            <a:r>
              <a:rPr lang="en-US" altLang="zh-CN" sz="331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hypercalciuria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i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(to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i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increase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i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calcium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900"/>
              </a:lnSpc>
              <a:tabLst>
                <a:tab pos="127000" algn="l"/>
              </a:tabLst>
            </a:pPr>
            <a:r>
              <a:rPr lang="en-US" altLang="zh-CN" sz="3314" b="1" i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re-absorption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i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and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i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decrease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i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renal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900"/>
              </a:lnSpc>
              <a:tabLst>
                <a:tab pos="127000" algn="l"/>
              </a:tabLst>
            </a:pPr>
            <a:r>
              <a:rPr lang="en-US" altLang="zh-CN" sz="3314" b="1" i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calcium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i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stones)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127000" algn="l"/>
              </a:tabLst>
            </a:pPr>
            <a:r>
              <a:rPr lang="en-US" altLang="zh-CN" dirty="0" smtClean="0"/>
              <a:t>	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Nephrogenic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diabetes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insipidus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127000" algn="l"/>
              </a:tabLst>
            </a:pPr>
            <a:r>
              <a:rPr lang="en-US" altLang="zh-CN" sz="3410" b="1" i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(decrease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i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blood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i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volume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i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and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i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GFR)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447800" y="1371600"/>
            <a:ext cx="304800" cy="762000"/>
          </a:xfrm>
          <a:custGeom>
            <a:avLst/>
            <a:gdLst>
              <a:gd name="connsiteX0" fmla="*/ 0 w 304800"/>
              <a:gd name="connsiteY0" fmla="*/ 609600 h 762000"/>
              <a:gd name="connsiteX1" fmla="*/ 76200 w 304800"/>
              <a:gd name="connsiteY1" fmla="*/ 609600 h 762000"/>
              <a:gd name="connsiteX2" fmla="*/ 76200 w 304800"/>
              <a:gd name="connsiteY2" fmla="*/ 0 h 762000"/>
              <a:gd name="connsiteX3" fmla="*/ 228600 w 304800"/>
              <a:gd name="connsiteY3" fmla="*/ 0 h 762000"/>
              <a:gd name="connsiteX4" fmla="*/ 228600 w 304800"/>
              <a:gd name="connsiteY4" fmla="*/ 609600 h 762000"/>
              <a:gd name="connsiteX5" fmla="*/ 304800 w 304800"/>
              <a:gd name="connsiteY5" fmla="*/ 609600 h 762000"/>
              <a:gd name="connsiteX6" fmla="*/ 152400 w 304800"/>
              <a:gd name="connsiteY6" fmla="*/ 762000 h 762000"/>
              <a:gd name="connsiteX7" fmla="*/ 0 w 304800"/>
              <a:gd name="connsiteY7" fmla="*/ 609600 h 762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304800" h="762000">
                <a:moveTo>
                  <a:pt x="0" y="609600"/>
                </a:moveTo>
                <a:lnTo>
                  <a:pt x="76200" y="609600"/>
                </a:lnTo>
                <a:lnTo>
                  <a:pt x="76200" y="0"/>
                </a:lnTo>
                <a:lnTo>
                  <a:pt x="228600" y="0"/>
                </a:lnTo>
                <a:lnTo>
                  <a:pt x="228600" y="609600"/>
                </a:lnTo>
                <a:lnTo>
                  <a:pt x="304800" y="609600"/>
                </a:lnTo>
                <a:lnTo>
                  <a:pt x="152400" y="762000"/>
                </a:lnTo>
                <a:lnTo>
                  <a:pt x="0" y="609600"/>
                </a:ln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435100" y="1358900"/>
            <a:ext cx="330200" cy="787400"/>
          </a:xfrm>
          <a:custGeom>
            <a:avLst/>
            <a:gdLst>
              <a:gd name="connsiteX0" fmla="*/ 12700 w 330200"/>
              <a:gd name="connsiteY0" fmla="*/ 622300 h 787400"/>
              <a:gd name="connsiteX1" fmla="*/ 88900 w 330200"/>
              <a:gd name="connsiteY1" fmla="*/ 622300 h 787400"/>
              <a:gd name="connsiteX2" fmla="*/ 88900 w 330200"/>
              <a:gd name="connsiteY2" fmla="*/ 12700 h 787400"/>
              <a:gd name="connsiteX3" fmla="*/ 241300 w 330200"/>
              <a:gd name="connsiteY3" fmla="*/ 12700 h 787400"/>
              <a:gd name="connsiteX4" fmla="*/ 241300 w 330200"/>
              <a:gd name="connsiteY4" fmla="*/ 622300 h 787400"/>
              <a:gd name="connsiteX5" fmla="*/ 317500 w 330200"/>
              <a:gd name="connsiteY5" fmla="*/ 622300 h 787400"/>
              <a:gd name="connsiteX6" fmla="*/ 165100 w 330200"/>
              <a:gd name="connsiteY6" fmla="*/ 774700 h 787400"/>
              <a:gd name="connsiteX7" fmla="*/ 12700 w 330200"/>
              <a:gd name="connsiteY7" fmla="*/ 622300 h 787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330200" h="787400">
                <a:moveTo>
                  <a:pt x="12700" y="622300"/>
                </a:moveTo>
                <a:lnTo>
                  <a:pt x="88900" y="622300"/>
                </a:lnTo>
                <a:lnTo>
                  <a:pt x="88900" y="12700"/>
                </a:lnTo>
                <a:lnTo>
                  <a:pt x="241300" y="12700"/>
                </a:lnTo>
                <a:lnTo>
                  <a:pt x="241300" y="622300"/>
                </a:lnTo>
                <a:lnTo>
                  <a:pt x="317500" y="622300"/>
                </a:lnTo>
                <a:lnTo>
                  <a:pt x="165100" y="774700"/>
                </a:lnTo>
                <a:lnTo>
                  <a:pt x="12700" y="62230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bb612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447800" y="3276600"/>
            <a:ext cx="304800" cy="685800"/>
          </a:xfrm>
          <a:custGeom>
            <a:avLst/>
            <a:gdLst>
              <a:gd name="connsiteX0" fmla="*/ 0 w 304800"/>
              <a:gd name="connsiteY0" fmla="*/ 533400 h 685800"/>
              <a:gd name="connsiteX1" fmla="*/ 76200 w 304800"/>
              <a:gd name="connsiteY1" fmla="*/ 533400 h 685800"/>
              <a:gd name="connsiteX2" fmla="*/ 76200 w 304800"/>
              <a:gd name="connsiteY2" fmla="*/ 0 h 685800"/>
              <a:gd name="connsiteX3" fmla="*/ 228600 w 304800"/>
              <a:gd name="connsiteY3" fmla="*/ 0 h 685800"/>
              <a:gd name="connsiteX4" fmla="*/ 228600 w 304800"/>
              <a:gd name="connsiteY4" fmla="*/ 533400 h 685800"/>
              <a:gd name="connsiteX5" fmla="*/ 304800 w 304800"/>
              <a:gd name="connsiteY5" fmla="*/ 533400 h 685800"/>
              <a:gd name="connsiteX6" fmla="*/ 152400 w 304800"/>
              <a:gd name="connsiteY6" fmla="*/ 685800 h 685800"/>
              <a:gd name="connsiteX7" fmla="*/ 0 w 304800"/>
              <a:gd name="connsiteY7" fmla="*/ 5334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304800" h="685800">
                <a:moveTo>
                  <a:pt x="0" y="533400"/>
                </a:moveTo>
                <a:lnTo>
                  <a:pt x="76200" y="533400"/>
                </a:lnTo>
                <a:lnTo>
                  <a:pt x="76200" y="0"/>
                </a:lnTo>
                <a:lnTo>
                  <a:pt x="228600" y="0"/>
                </a:lnTo>
                <a:lnTo>
                  <a:pt x="228600" y="533400"/>
                </a:lnTo>
                <a:lnTo>
                  <a:pt x="304800" y="533400"/>
                </a:lnTo>
                <a:lnTo>
                  <a:pt x="152400" y="685800"/>
                </a:lnTo>
                <a:lnTo>
                  <a:pt x="0" y="533400"/>
                </a:ln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435100" y="3263900"/>
            <a:ext cx="330200" cy="711200"/>
          </a:xfrm>
          <a:custGeom>
            <a:avLst/>
            <a:gdLst>
              <a:gd name="connsiteX0" fmla="*/ 12700 w 330200"/>
              <a:gd name="connsiteY0" fmla="*/ 546100 h 711200"/>
              <a:gd name="connsiteX1" fmla="*/ 88900 w 330200"/>
              <a:gd name="connsiteY1" fmla="*/ 546100 h 711200"/>
              <a:gd name="connsiteX2" fmla="*/ 88900 w 330200"/>
              <a:gd name="connsiteY2" fmla="*/ 12700 h 711200"/>
              <a:gd name="connsiteX3" fmla="*/ 241300 w 330200"/>
              <a:gd name="connsiteY3" fmla="*/ 12700 h 711200"/>
              <a:gd name="connsiteX4" fmla="*/ 241300 w 330200"/>
              <a:gd name="connsiteY4" fmla="*/ 546100 h 711200"/>
              <a:gd name="connsiteX5" fmla="*/ 317500 w 330200"/>
              <a:gd name="connsiteY5" fmla="*/ 546100 h 711200"/>
              <a:gd name="connsiteX6" fmla="*/ 165100 w 330200"/>
              <a:gd name="connsiteY6" fmla="*/ 698500 h 711200"/>
              <a:gd name="connsiteX7" fmla="*/ 12700 w 330200"/>
              <a:gd name="connsiteY7" fmla="*/ 546100 h 711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330200" h="711200">
                <a:moveTo>
                  <a:pt x="12700" y="546100"/>
                </a:moveTo>
                <a:lnTo>
                  <a:pt x="88900" y="546100"/>
                </a:lnTo>
                <a:lnTo>
                  <a:pt x="88900" y="12700"/>
                </a:lnTo>
                <a:lnTo>
                  <a:pt x="241300" y="12700"/>
                </a:lnTo>
                <a:lnTo>
                  <a:pt x="241300" y="546100"/>
                </a:lnTo>
                <a:lnTo>
                  <a:pt x="317500" y="546100"/>
                </a:lnTo>
                <a:lnTo>
                  <a:pt x="165100" y="698500"/>
                </a:lnTo>
                <a:lnTo>
                  <a:pt x="12700" y="54610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bb612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3400" y="4267200"/>
            <a:ext cx="152400" cy="457200"/>
          </a:xfrm>
          <a:custGeom>
            <a:avLst/>
            <a:gdLst>
              <a:gd name="connsiteX0" fmla="*/ 0 w 152400"/>
              <a:gd name="connsiteY0" fmla="*/ 76200 h 457200"/>
              <a:gd name="connsiteX1" fmla="*/ 76200 w 152400"/>
              <a:gd name="connsiteY1" fmla="*/ 0 h 457200"/>
              <a:gd name="connsiteX2" fmla="*/ 152400 w 152400"/>
              <a:gd name="connsiteY2" fmla="*/ 76200 h 457200"/>
              <a:gd name="connsiteX3" fmla="*/ 114300 w 152400"/>
              <a:gd name="connsiteY3" fmla="*/ 76200 h 457200"/>
              <a:gd name="connsiteX4" fmla="*/ 114300 w 152400"/>
              <a:gd name="connsiteY4" fmla="*/ 457200 h 457200"/>
              <a:gd name="connsiteX5" fmla="*/ 38100 w 152400"/>
              <a:gd name="connsiteY5" fmla="*/ 457200 h 457200"/>
              <a:gd name="connsiteX6" fmla="*/ 38100 w 152400"/>
              <a:gd name="connsiteY6" fmla="*/ 76200 h 457200"/>
              <a:gd name="connsiteX7" fmla="*/ 0 w 152400"/>
              <a:gd name="connsiteY7" fmla="*/ 762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52400" h="457200">
                <a:moveTo>
                  <a:pt x="0" y="76200"/>
                </a:moveTo>
                <a:lnTo>
                  <a:pt x="76200" y="0"/>
                </a:lnTo>
                <a:lnTo>
                  <a:pt x="152400" y="76200"/>
                </a:lnTo>
                <a:lnTo>
                  <a:pt x="114300" y="76200"/>
                </a:lnTo>
                <a:lnTo>
                  <a:pt x="114300" y="457200"/>
                </a:lnTo>
                <a:lnTo>
                  <a:pt x="38100" y="457200"/>
                </a:lnTo>
                <a:lnTo>
                  <a:pt x="38100" y="76200"/>
                </a:lnTo>
                <a:lnTo>
                  <a:pt x="0" y="76200"/>
                </a:lnTo>
              </a:path>
            </a:pathLst>
          </a:custGeom>
          <a:solidFill>
            <a:srgbClr val="00b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20700" y="4254500"/>
            <a:ext cx="177800" cy="482600"/>
          </a:xfrm>
          <a:custGeom>
            <a:avLst/>
            <a:gdLst>
              <a:gd name="connsiteX0" fmla="*/ 12700 w 177800"/>
              <a:gd name="connsiteY0" fmla="*/ 88900 h 482600"/>
              <a:gd name="connsiteX1" fmla="*/ 88900 w 177800"/>
              <a:gd name="connsiteY1" fmla="*/ 12700 h 482600"/>
              <a:gd name="connsiteX2" fmla="*/ 165100 w 177800"/>
              <a:gd name="connsiteY2" fmla="*/ 88900 h 482600"/>
              <a:gd name="connsiteX3" fmla="*/ 127000 w 177800"/>
              <a:gd name="connsiteY3" fmla="*/ 88900 h 482600"/>
              <a:gd name="connsiteX4" fmla="*/ 127000 w 177800"/>
              <a:gd name="connsiteY4" fmla="*/ 469900 h 482600"/>
              <a:gd name="connsiteX5" fmla="*/ 50800 w 177800"/>
              <a:gd name="connsiteY5" fmla="*/ 469900 h 482600"/>
              <a:gd name="connsiteX6" fmla="*/ 50800 w 177800"/>
              <a:gd name="connsiteY6" fmla="*/ 88900 h 482600"/>
              <a:gd name="connsiteX7" fmla="*/ 12700 w 177800"/>
              <a:gd name="connsiteY7" fmla="*/ 88900 h 482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77800" h="482600">
                <a:moveTo>
                  <a:pt x="12700" y="88900"/>
                </a:moveTo>
                <a:lnTo>
                  <a:pt x="88900" y="12700"/>
                </a:lnTo>
                <a:lnTo>
                  <a:pt x="165100" y="88900"/>
                </a:lnTo>
                <a:lnTo>
                  <a:pt x="127000" y="88900"/>
                </a:lnTo>
                <a:lnTo>
                  <a:pt x="127000" y="469900"/>
                </a:lnTo>
                <a:lnTo>
                  <a:pt x="50800" y="469900"/>
                </a:lnTo>
                <a:lnTo>
                  <a:pt x="50800" y="88900"/>
                </a:lnTo>
                <a:lnTo>
                  <a:pt x="12700" y="8890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cc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91200" y="5562600"/>
            <a:ext cx="1752600" cy="685800"/>
          </a:xfrm>
          <a:custGeom>
            <a:avLst/>
            <a:gdLst>
              <a:gd name="connsiteX0" fmla="*/ 0 w 1752600"/>
              <a:gd name="connsiteY0" fmla="*/ 514350 h 685800"/>
              <a:gd name="connsiteX1" fmla="*/ 1495425 w 1752600"/>
              <a:gd name="connsiteY1" fmla="*/ 514350 h 685800"/>
              <a:gd name="connsiteX2" fmla="*/ 1495425 w 1752600"/>
              <a:gd name="connsiteY2" fmla="*/ 171450 h 685800"/>
              <a:gd name="connsiteX3" fmla="*/ 1409700 w 1752600"/>
              <a:gd name="connsiteY3" fmla="*/ 171450 h 685800"/>
              <a:gd name="connsiteX4" fmla="*/ 1581150 w 1752600"/>
              <a:gd name="connsiteY4" fmla="*/ 0 h 685800"/>
              <a:gd name="connsiteX5" fmla="*/ 1752600 w 1752600"/>
              <a:gd name="connsiteY5" fmla="*/ 171450 h 685800"/>
              <a:gd name="connsiteX6" fmla="*/ 1666875 w 1752600"/>
              <a:gd name="connsiteY6" fmla="*/ 171450 h 685800"/>
              <a:gd name="connsiteX7" fmla="*/ 1666875 w 1752600"/>
              <a:gd name="connsiteY7" fmla="*/ 685800 h 685800"/>
              <a:gd name="connsiteX8" fmla="*/ 0 w 1752600"/>
              <a:gd name="connsiteY8" fmla="*/ 685800 h 685800"/>
              <a:gd name="connsiteX9" fmla="*/ 0 w 1752600"/>
              <a:gd name="connsiteY9" fmla="*/ 51435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752600" h="685800">
                <a:moveTo>
                  <a:pt x="0" y="514350"/>
                </a:moveTo>
                <a:lnTo>
                  <a:pt x="1495425" y="514350"/>
                </a:lnTo>
                <a:lnTo>
                  <a:pt x="1495425" y="171450"/>
                </a:lnTo>
                <a:lnTo>
                  <a:pt x="1409700" y="171450"/>
                </a:lnTo>
                <a:lnTo>
                  <a:pt x="1581150" y="0"/>
                </a:lnTo>
                <a:lnTo>
                  <a:pt x="1752600" y="171450"/>
                </a:lnTo>
                <a:lnTo>
                  <a:pt x="1666875" y="171450"/>
                </a:lnTo>
                <a:lnTo>
                  <a:pt x="1666875" y="685800"/>
                </a:lnTo>
                <a:lnTo>
                  <a:pt x="0" y="685800"/>
                </a:lnTo>
                <a:lnTo>
                  <a:pt x="0" y="514350"/>
                </a:ln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78500" y="5549900"/>
            <a:ext cx="1778000" cy="711200"/>
          </a:xfrm>
          <a:custGeom>
            <a:avLst/>
            <a:gdLst>
              <a:gd name="connsiteX0" fmla="*/ 12700 w 1778000"/>
              <a:gd name="connsiteY0" fmla="*/ 527050 h 711200"/>
              <a:gd name="connsiteX1" fmla="*/ 1508125 w 1778000"/>
              <a:gd name="connsiteY1" fmla="*/ 527050 h 711200"/>
              <a:gd name="connsiteX2" fmla="*/ 1508125 w 1778000"/>
              <a:gd name="connsiteY2" fmla="*/ 184150 h 711200"/>
              <a:gd name="connsiteX3" fmla="*/ 1422400 w 1778000"/>
              <a:gd name="connsiteY3" fmla="*/ 184150 h 711200"/>
              <a:gd name="connsiteX4" fmla="*/ 1593850 w 1778000"/>
              <a:gd name="connsiteY4" fmla="*/ 12700 h 711200"/>
              <a:gd name="connsiteX5" fmla="*/ 1765300 w 1778000"/>
              <a:gd name="connsiteY5" fmla="*/ 184150 h 711200"/>
              <a:gd name="connsiteX6" fmla="*/ 1679575 w 1778000"/>
              <a:gd name="connsiteY6" fmla="*/ 184150 h 711200"/>
              <a:gd name="connsiteX7" fmla="*/ 1679575 w 1778000"/>
              <a:gd name="connsiteY7" fmla="*/ 698500 h 711200"/>
              <a:gd name="connsiteX8" fmla="*/ 12700 w 1778000"/>
              <a:gd name="connsiteY8" fmla="*/ 698500 h 711200"/>
              <a:gd name="connsiteX9" fmla="*/ 12700 w 1778000"/>
              <a:gd name="connsiteY9" fmla="*/ 527050 h 711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778000" h="711200">
                <a:moveTo>
                  <a:pt x="12700" y="527050"/>
                </a:moveTo>
                <a:lnTo>
                  <a:pt x="1508125" y="527050"/>
                </a:lnTo>
                <a:lnTo>
                  <a:pt x="1508125" y="184150"/>
                </a:lnTo>
                <a:lnTo>
                  <a:pt x="1422400" y="184150"/>
                </a:lnTo>
                <a:lnTo>
                  <a:pt x="1593850" y="12700"/>
                </a:lnTo>
                <a:lnTo>
                  <a:pt x="1765300" y="184150"/>
                </a:lnTo>
                <a:lnTo>
                  <a:pt x="1679575" y="184150"/>
                </a:lnTo>
                <a:lnTo>
                  <a:pt x="1679575" y="698500"/>
                </a:lnTo>
                <a:lnTo>
                  <a:pt x="12700" y="698500"/>
                </a:lnTo>
                <a:lnTo>
                  <a:pt x="12700" y="52705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bb612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600200" y="5257800"/>
            <a:ext cx="304800" cy="1066800"/>
          </a:xfrm>
          <a:custGeom>
            <a:avLst/>
            <a:gdLst>
              <a:gd name="connsiteX0" fmla="*/ 0 w 304800"/>
              <a:gd name="connsiteY0" fmla="*/ 0 h 1066800"/>
              <a:gd name="connsiteX1" fmla="*/ 152400 w 304800"/>
              <a:gd name="connsiteY1" fmla="*/ 0 h 1066800"/>
              <a:gd name="connsiteX2" fmla="*/ 152400 w 304800"/>
              <a:gd name="connsiteY2" fmla="*/ 914400 h 1066800"/>
              <a:gd name="connsiteX3" fmla="*/ 304800 w 304800"/>
              <a:gd name="connsiteY3" fmla="*/ 914400 h 1066800"/>
              <a:gd name="connsiteX4" fmla="*/ 304800 w 304800"/>
              <a:gd name="connsiteY4" fmla="*/ 1066800 h 1066800"/>
              <a:gd name="connsiteX5" fmla="*/ 0 w 304800"/>
              <a:gd name="connsiteY5" fmla="*/ 1066800 h 1066800"/>
              <a:gd name="connsiteX6" fmla="*/ 0 w 304800"/>
              <a:gd name="connsiteY6" fmla="*/ 0 h 1066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4800" h="1066800">
                <a:moveTo>
                  <a:pt x="0" y="0"/>
                </a:moveTo>
                <a:lnTo>
                  <a:pt x="152400" y="0"/>
                </a:lnTo>
                <a:lnTo>
                  <a:pt x="152400" y="914400"/>
                </a:lnTo>
                <a:lnTo>
                  <a:pt x="304800" y="914400"/>
                </a:lnTo>
                <a:lnTo>
                  <a:pt x="304800" y="1066800"/>
                </a:lnTo>
                <a:lnTo>
                  <a:pt x="0" y="1066800"/>
                </a:lnTo>
                <a:lnTo>
                  <a:pt x="0" y="0"/>
                </a:ln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587500" y="5245100"/>
            <a:ext cx="330200" cy="1092200"/>
          </a:xfrm>
          <a:custGeom>
            <a:avLst/>
            <a:gdLst>
              <a:gd name="connsiteX0" fmla="*/ 12700 w 330200"/>
              <a:gd name="connsiteY0" fmla="*/ 12700 h 1092200"/>
              <a:gd name="connsiteX1" fmla="*/ 165100 w 330200"/>
              <a:gd name="connsiteY1" fmla="*/ 12700 h 1092200"/>
              <a:gd name="connsiteX2" fmla="*/ 165100 w 330200"/>
              <a:gd name="connsiteY2" fmla="*/ 927100 h 1092200"/>
              <a:gd name="connsiteX3" fmla="*/ 317500 w 330200"/>
              <a:gd name="connsiteY3" fmla="*/ 927100 h 1092200"/>
              <a:gd name="connsiteX4" fmla="*/ 317500 w 330200"/>
              <a:gd name="connsiteY4" fmla="*/ 1079500 h 1092200"/>
              <a:gd name="connsiteX5" fmla="*/ 12700 w 330200"/>
              <a:gd name="connsiteY5" fmla="*/ 1079500 h 1092200"/>
              <a:gd name="connsiteX6" fmla="*/ 12700 w 330200"/>
              <a:gd name="connsiteY6" fmla="*/ 12700 h 1092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30200" h="1092200">
                <a:moveTo>
                  <a:pt x="12700" y="12700"/>
                </a:moveTo>
                <a:lnTo>
                  <a:pt x="165100" y="12700"/>
                </a:lnTo>
                <a:lnTo>
                  <a:pt x="165100" y="927100"/>
                </a:lnTo>
                <a:lnTo>
                  <a:pt x="317500" y="927100"/>
                </a:lnTo>
                <a:lnTo>
                  <a:pt x="317500" y="1079500"/>
                </a:lnTo>
                <a:lnTo>
                  <a:pt x="12700" y="1079500"/>
                </a:lnTo>
                <a:lnTo>
                  <a:pt x="12700" y="1270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bb612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905000" y="6096000"/>
            <a:ext cx="1295400" cy="304800"/>
          </a:xfrm>
          <a:custGeom>
            <a:avLst/>
            <a:gdLst>
              <a:gd name="connsiteX0" fmla="*/ 0 w 1295400"/>
              <a:gd name="connsiteY0" fmla="*/ 76200 h 304800"/>
              <a:gd name="connsiteX1" fmla="*/ 1143000 w 1295400"/>
              <a:gd name="connsiteY1" fmla="*/ 76200 h 304800"/>
              <a:gd name="connsiteX2" fmla="*/ 1143000 w 1295400"/>
              <a:gd name="connsiteY2" fmla="*/ 0 h 304800"/>
              <a:gd name="connsiteX3" fmla="*/ 1295400 w 1295400"/>
              <a:gd name="connsiteY3" fmla="*/ 152400 h 304800"/>
              <a:gd name="connsiteX4" fmla="*/ 1143000 w 1295400"/>
              <a:gd name="connsiteY4" fmla="*/ 304800 h 304800"/>
              <a:gd name="connsiteX5" fmla="*/ 1143000 w 1295400"/>
              <a:gd name="connsiteY5" fmla="*/ 228600 h 304800"/>
              <a:gd name="connsiteX6" fmla="*/ 0 w 1295400"/>
              <a:gd name="connsiteY6" fmla="*/ 228600 h 304800"/>
              <a:gd name="connsiteX7" fmla="*/ 0 w 1295400"/>
              <a:gd name="connsiteY7" fmla="*/ 76200 h 304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295400" h="304800">
                <a:moveTo>
                  <a:pt x="0" y="76200"/>
                </a:moveTo>
                <a:lnTo>
                  <a:pt x="1143000" y="76200"/>
                </a:lnTo>
                <a:lnTo>
                  <a:pt x="1143000" y="0"/>
                </a:lnTo>
                <a:lnTo>
                  <a:pt x="1295400" y="152400"/>
                </a:lnTo>
                <a:lnTo>
                  <a:pt x="1143000" y="304800"/>
                </a:lnTo>
                <a:lnTo>
                  <a:pt x="1143000" y="228600"/>
                </a:lnTo>
                <a:lnTo>
                  <a:pt x="0" y="228600"/>
                </a:lnTo>
                <a:lnTo>
                  <a:pt x="0" y="76200"/>
                </a:ln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892300" y="6083300"/>
            <a:ext cx="1320800" cy="330200"/>
          </a:xfrm>
          <a:custGeom>
            <a:avLst/>
            <a:gdLst>
              <a:gd name="connsiteX0" fmla="*/ 12700 w 1320800"/>
              <a:gd name="connsiteY0" fmla="*/ 88900 h 330200"/>
              <a:gd name="connsiteX1" fmla="*/ 1155700 w 1320800"/>
              <a:gd name="connsiteY1" fmla="*/ 88900 h 330200"/>
              <a:gd name="connsiteX2" fmla="*/ 1155700 w 1320800"/>
              <a:gd name="connsiteY2" fmla="*/ 12700 h 330200"/>
              <a:gd name="connsiteX3" fmla="*/ 1308100 w 1320800"/>
              <a:gd name="connsiteY3" fmla="*/ 165100 h 330200"/>
              <a:gd name="connsiteX4" fmla="*/ 1155700 w 1320800"/>
              <a:gd name="connsiteY4" fmla="*/ 317500 h 330200"/>
              <a:gd name="connsiteX5" fmla="*/ 1155700 w 1320800"/>
              <a:gd name="connsiteY5" fmla="*/ 241300 h 330200"/>
              <a:gd name="connsiteX6" fmla="*/ 12700 w 1320800"/>
              <a:gd name="connsiteY6" fmla="*/ 241300 h 330200"/>
              <a:gd name="connsiteX7" fmla="*/ 12700 w 1320800"/>
              <a:gd name="connsiteY7" fmla="*/ 88900 h 330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320800" h="330200">
                <a:moveTo>
                  <a:pt x="12700" y="88900"/>
                </a:moveTo>
                <a:lnTo>
                  <a:pt x="1155700" y="88900"/>
                </a:lnTo>
                <a:lnTo>
                  <a:pt x="1155700" y="12700"/>
                </a:lnTo>
                <a:lnTo>
                  <a:pt x="1308100" y="165100"/>
                </a:lnTo>
                <a:lnTo>
                  <a:pt x="1155700" y="317500"/>
                </a:lnTo>
                <a:lnTo>
                  <a:pt x="1155700" y="241300"/>
                </a:lnTo>
                <a:lnTo>
                  <a:pt x="12700" y="241300"/>
                </a:lnTo>
                <a:lnTo>
                  <a:pt x="12700" y="8890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bb612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86400" y="4343400"/>
            <a:ext cx="152400" cy="533400"/>
          </a:xfrm>
          <a:custGeom>
            <a:avLst/>
            <a:gdLst>
              <a:gd name="connsiteX0" fmla="*/ 0 w 152400"/>
              <a:gd name="connsiteY0" fmla="*/ 76200 h 533400"/>
              <a:gd name="connsiteX1" fmla="*/ 76200 w 152400"/>
              <a:gd name="connsiteY1" fmla="*/ 0 h 533400"/>
              <a:gd name="connsiteX2" fmla="*/ 152400 w 152400"/>
              <a:gd name="connsiteY2" fmla="*/ 76200 h 533400"/>
              <a:gd name="connsiteX3" fmla="*/ 114300 w 152400"/>
              <a:gd name="connsiteY3" fmla="*/ 76200 h 533400"/>
              <a:gd name="connsiteX4" fmla="*/ 114300 w 152400"/>
              <a:gd name="connsiteY4" fmla="*/ 533400 h 533400"/>
              <a:gd name="connsiteX5" fmla="*/ 38100 w 152400"/>
              <a:gd name="connsiteY5" fmla="*/ 533400 h 533400"/>
              <a:gd name="connsiteX6" fmla="*/ 38100 w 152400"/>
              <a:gd name="connsiteY6" fmla="*/ 76200 h 533400"/>
              <a:gd name="connsiteX7" fmla="*/ 0 w 152400"/>
              <a:gd name="connsiteY7" fmla="*/ 76200 h 533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52400" h="533400">
                <a:moveTo>
                  <a:pt x="0" y="76200"/>
                </a:moveTo>
                <a:lnTo>
                  <a:pt x="76200" y="0"/>
                </a:lnTo>
                <a:lnTo>
                  <a:pt x="152400" y="76200"/>
                </a:lnTo>
                <a:lnTo>
                  <a:pt x="114300" y="76200"/>
                </a:lnTo>
                <a:lnTo>
                  <a:pt x="114300" y="533400"/>
                </a:lnTo>
                <a:lnTo>
                  <a:pt x="38100" y="533400"/>
                </a:lnTo>
                <a:lnTo>
                  <a:pt x="38100" y="76200"/>
                </a:lnTo>
                <a:lnTo>
                  <a:pt x="0" y="76200"/>
                </a:lnTo>
              </a:path>
            </a:pathLst>
          </a:custGeom>
          <a:solidFill>
            <a:srgbClr val="00b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73700" y="4330700"/>
            <a:ext cx="177800" cy="558800"/>
          </a:xfrm>
          <a:custGeom>
            <a:avLst/>
            <a:gdLst>
              <a:gd name="connsiteX0" fmla="*/ 12700 w 177800"/>
              <a:gd name="connsiteY0" fmla="*/ 88900 h 558800"/>
              <a:gd name="connsiteX1" fmla="*/ 88900 w 177800"/>
              <a:gd name="connsiteY1" fmla="*/ 12700 h 558800"/>
              <a:gd name="connsiteX2" fmla="*/ 165100 w 177800"/>
              <a:gd name="connsiteY2" fmla="*/ 88900 h 558800"/>
              <a:gd name="connsiteX3" fmla="*/ 127000 w 177800"/>
              <a:gd name="connsiteY3" fmla="*/ 88900 h 558800"/>
              <a:gd name="connsiteX4" fmla="*/ 127000 w 177800"/>
              <a:gd name="connsiteY4" fmla="*/ 546100 h 558800"/>
              <a:gd name="connsiteX5" fmla="*/ 50800 w 177800"/>
              <a:gd name="connsiteY5" fmla="*/ 546100 h 558800"/>
              <a:gd name="connsiteX6" fmla="*/ 50800 w 177800"/>
              <a:gd name="connsiteY6" fmla="*/ 88900 h 558800"/>
              <a:gd name="connsiteX7" fmla="*/ 12700 w 177800"/>
              <a:gd name="connsiteY7" fmla="*/ 88900 h 558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77800" h="558800">
                <a:moveTo>
                  <a:pt x="12700" y="88900"/>
                </a:moveTo>
                <a:lnTo>
                  <a:pt x="88900" y="12700"/>
                </a:lnTo>
                <a:lnTo>
                  <a:pt x="165100" y="88900"/>
                </a:lnTo>
                <a:lnTo>
                  <a:pt x="127000" y="88900"/>
                </a:lnTo>
                <a:lnTo>
                  <a:pt x="127000" y="546100"/>
                </a:lnTo>
                <a:lnTo>
                  <a:pt x="50800" y="546100"/>
                </a:lnTo>
                <a:lnTo>
                  <a:pt x="50800" y="88900"/>
                </a:lnTo>
                <a:lnTo>
                  <a:pt x="12700" y="8890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cc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29250" y="928750"/>
            <a:ext cx="95250" cy="652399"/>
          </a:xfrm>
          <a:custGeom>
            <a:avLst/>
            <a:gdLst>
              <a:gd name="connsiteX0" fmla="*/ 0 w 95250"/>
              <a:gd name="connsiteY0" fmla="*/ 604774 h 652399"/>
              <a:gd name="connsiteX1" fmla="*/ 23876 w 95250"/>
              <a:gd name="connsiteY1" fmla="*/ 604774 h 652399"/>
              <a:gd name="connsiteX2" fmla="*/ 23876 w 95250"/>
              <a:gd name="connsiteY2" fmla="*/ 0 h 652399"/>
              <a:gd name="connsiteX3" fmla="*/ 71501 w 95250"/>
              <a:gd name="connsiteY3" fmla="*/ 0 h 652399"/>
              <a:gd name="connsiteX4" fmla="*/ 71501 w 95250"/>
              <a:gd name="connsiteY4" fmla="*/ 604774 h 652399"/>
              <a:gd name="connsiteX5" fmla="*/ 95250 w 95250"/>
              <a:gd name="connsiteY5" fmla="*/ 604774 h 652399"/>
              <a:gd name="connsiteX6" fmla="*/ 47625 w 95250"/>
              <a:gd name="connsiteY6" fmla="*/ 652399 h 652399"/>
              <a:gd name="connsiteX7" fmla="*/ 0 w 95250"/>
              <a:gd name="connsiteY7" fmla="*/ 604774 h 652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95250" h="652399">
                <a:moveTo>
                  <a:pt x="0" y="604774"/>
                </a:moveTo>
                <a:lnTo>
                  <a:pt x="23876" y="604774"/>
                </a:lnTo>
                <a:lnTo>
                  <a:pt x="23876" y="0"/>
                </a:lnTo>
                <a:lnTo>
                  <a:pt x="71501" y="0"/>
                </a:lnTo>
                <a:lnTo>
                  <a:pt x="71501" y="604774"/>
                </a:lnTo>
                <a:lnTo>
                  <a:pt x="95250" y="604774"/>
                </a:lnTo>
                <a:lnTo>
                  <a:pt x="47625" y="652399"/>
                </a:lnTo>
                <a:lnTo>
                  <a:pt x="0" y="604774"/>
                </a:lnTo>
              </a:path>
            </a:pathLst>
          </a:custGeom>
          <a:solidFill>
            <a:srgbClr val="00b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16550" y="916050"/>
            <a:ext cx="120650" cy="677799"/>
          </a:xfrm>
          <a:custGeom>
            <a:avLst/>
            <a:gdLst>
              <a:gd name="connsiteX0" fmla="*/ 12700 w 120650"/>
              <a:gd name="connsiteY0" fmla="*/ 617474 h 677799"/>
              <a:gd name="connsiteX1" fmla="*/ 36576 w 120650"/>
              <a:gd name="connsiteY1" fmla="*/ 617474 h 677799"/>
              <a:gd name="connsiteX2" fmla="*/ 36576 w 120650"/>
              <a:gd name="connsiteY2" fmla="*/ 12700 h 677799"/>
              <a:gd name="connsiteX3" fmla="*/ 84201 w 120650"/>
              <a:gd name="connsiteY3" fmla="*/ 12700 h 677799"/>
              <a:gd name="connsiteX4" fmla="*/ 84201 w 120650"/>
              <a:gd name="connsiteY4" fmla="*/ 617474 h 677799"/>
              <a:gd name="connsiteX5" fmla="*/ 107950 w 120650"/>
              <a:gd name="connsiteY5" fmla="*/ 617474 h 677799"/>
              <a:gd name="connsiteX6" fmla="*/ 60325 w 120650"/>
              <a:gd name="connsiteY6" fmla="*/ 665099 h 677799"/>
              <a:gd name="connsiteX7" fmla="*/ 12700 w 120650"/>
              <a:gd name="connsiteY7" fmla="*/ 617474 h 677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20650" h="677799">
                <a:moveTo>
                  <a:pt x="12700" y="617474"/>
                </a:moveTo>
                <a:lnTo>
                  <a:pt x="36576" y="617474"/>
                </a:lnTo>
                <a:lnTo>
                  <a:pt x="36576" y="12700"/>
                </a:lnTo>
                <a:lnTo>
                  <a:pt x="84201" y="12700"/>
                </a:lnTo>
                <a:lnTo>
                  <a:pt x="84201" y="617474"/>
                </a:lnTo>
                <a:lnTo>
                  <a:pt x="107950" y="617474"/>
                </a:lnTo>
                <a:lnTo>
                  <a:pt x="60325" y="665099"/>
                </a:lnTo>
                <a:lnTo>
                  <a:pt x="12700" y="617474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cc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10200" y="2590800"/>
            <a:ext cx="152400" cy="533400"/>
          </a:xfrm>
          <a:custGeom>
            <a:avLst/>
            <a:gdLst>
              <a:gd name="connsiteX0" fmla="*/ 0 w 152400"/>
              <a:gd name="connsiteY0" fmla="*/ 457200 h 533400"/>
              <a:gd name="connsiteX1" fmla="*/ 38100 w 152400"/>
              <a:gd name="connsiteY1" fmla="*/ 457200 h 533400"/>
              <a:gd name="connsiteX2" fmla="*/ 38100 w 152400"/>
              <a:gd name="connsiteY2" fmla="*/ 0 h 533400"/>
              <a:gd name="connsiteX3" fmla="*/ 114300 w 152400"/>
              <a:gd name="connsiteY3" fmla="*/ 0 h 533400"/>
              <a:gd name="connsiteX4" fmla="*/ 114300 w 152400"/>
              <a:gd name="connsiteY4" fmla="*/ 457200 h 533400"/>
              <a:gd name="connsiteX5" fmla="*/ 152400 w 152400"/>
              <a:gd name="connsiteY5" fmla="*/ 457200 h 533400"/>
              <a:gd name="connsiteX6" fmla="*/ 76200 w 152400"/>
              <a:gd name="connsiteY6" fmla="*/ 533400 h 533400"/>
              <a:gd name="connsiteX7" fmla="*/ 0 w 152400"/>
              <a:gd name="connsiteY7" fmla="*/ 457200 h 533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52400" h="533400">
                <a:moveTo>
                  <a:pt x="0" y="457200"/>
                </a:moveTo>
                <a:lnTo>
                  <a:pt x="38100" y="457200"/>
                </a:lnTo>
                <a:lnTo>
                  <a:pt x="38100" y="0"/>
                </a:lnTo>
                <a:lnTo>
                  <a:pt x="114300" y="0"/>
                </a:lnTo>
                <a:lnTo>
                  <a:pt x="114300" y="457200"/>
                </a:lnTo>
                <a:lnTo>
                  <a:pt x="152400" y="457200"/>
                </a:lnTo>
                <a:lnTo>
                  <a:pt x="76200" y="533400"/>
                </a:lnTo>
                <a:lnTo>
                  <a:pt x="0" y="457200"/>
                </a:lnTo>
              </a:path>
            </a:pathLst>
          </a:custGeom>
          <a:solidFill>
            <a:srgbClr val="00b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97500" y="2578100"/>
            <a:ext cx="177800" cy="558800"/>
          </a:xfrm>
          <a:custGeom>
            <a:avLst/>
            <a:gdLst>
              <a:gd name="connsiteX0" fmla="*/ 12700 w 177800"/>
              <a:gd name="connsiteY0" fmla="*/ 469900 h 558800"/>
              <a:gd name="connsiteX1" fmla="*/ 50800 w 177800"/>
              <a:gd name="connsiteY1" fmla="*/ 469900 h 558800"/>
              <a:gd name="connsiteX2" fmla="*/ 50800 w 177800"/>
              <a:gd name="connsiteY2" fmla="*/ 12700 h 558800"/>
              <a:gd name="connsiteX3" fmla="*/ 127000 w 177800"/>
              <a:gd name="connsiteY3" fmla="*/ 12700 h 558800"/>
              <a:gd name="connsiteX4" fmla="*/ 127000 w 177800"/>
              <a:gd name="connsiteY4" fmla="*/ 469900 h 558800"/>
              <a:gd name="connsiteX5" fmla="*/ 165100 w 177800"/>
              <a:gd name="connsiteY5" fmla="*/ 469900 h 558800"/>
              <a:gd name="connsiteX6" fmla="*/ 88900 w 177800"/>
              <a:gd name="connsiteY6" fmla="*/ 546100 h 558800"/>
              <a:gd name="connsiteX7" fmla="*/ 12700 w 177800"/>
              <a:gd name="connsiteY7" fmla="*/ 469900 h 558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77800" h="558800">
                <a:moveTo>
                  <a:pt x="12700" y="469900"/>
                </a:moveTo>
                <a:lnTo>
                  <a:pt x="50800" y="469900"/>
                </a:lnTo>
                <a:lnTo>
                  <a:pt x="50800" y="12700"/>
                </a:lnTo>
                <a:lnTo>
                  <a:pt x="127000" y="12700"/>
                </a:lnTo>
                <a:lnTo>
                  <a:pt x="127000" y="469900"/>
                </a:lnTo>
                <a:lnTo>
                  <a:pt x="165100" y="469900"/>
                </a:lnTo>
                <a:lnTo>
                  <a:pt x="88900" y="546100"/>
                </a:lnTo>
                <a:lnTo>
                  <a:pt x="12700" y="46990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cc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10400" y="3276600"/>
            <a:ext cx="457200" cy="838200"/>
          </a:xfrm>
          <a:custGeom>
            <a:avLst/>
            <a:gdLst>
              <a:gd name="connsiteX0" fmla="*/ 0 w 457200"/>
              <a:gd name="connsiteY0" fmla="*/ 228600 h 838200"/>
              <a:gd name="connsiteX1" fmla="*/ 228600 w 457200"/>
              <a:gd name="connsiteY1" fmla="*/ 0 h 838200"/>
              <a:gd name="connsiteX2" fmla="*/ 457200 w 457200"/>
              <a:gd name="connsiteY2" fmla="*/ 228600 h 838200"/>
              <a:gd name="connsiteX3" fmla="*/ 342900 w 457200"/>
              <a:gd name="connsiteY3" fmla="*/ 228600 h 838200"/>
              <a:gd name="connsiteX4" fmla="*/ 342900 w 457200"/>
              <a:gd name="connsiteY4" fmla="*/ 838200 h 838200"/>
              <a:gd name="connsiteX5" fmla="*/ 114300 w 457200"/>
              <a:gd name="connsiteY5" fmla="*/ 838200 h 838200"/>
              <a:gd name="connsiteX6" fmla="*/ 114300 w 457200"/>
              <a:gd name="connsiteY6" fmla="*/ 228600 h 838200"/>
              <a:gd name="connsiteX7" fmla="*/ 0 w 457200"/>
              <a:gd name="connsiteY7" fmla="*/ 22860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457200" h="838200">
                <a:moveTo>
                  <a:pt x="0" y="228600"/>
                </a:moveTo>
                <a:lnTo>
                  <a:pt x="228600" y="0"/>
                </a:lnTo>
                <a:lnTo>
                  <a:pt x="457200" y="228600"/>
                </a:lnTo>
                <a:lnTo>
                  <a:pt x="342900" y="228600"/>
                </a:lnTo>
                <a:lnTo>
                  <a:pt x="342900" y="838200"/>
                </a:lnTo>
                <a:lnTo>
                  <a:pt x="114300" y="838200"/>
                </a:lnTo>
                <a:lnTo>
                  <a:pt x="114300" y="228600"/>
                </a:lnTo>
                <a:lnTo>
                  <a:pt x="0" y="228600"/>
                </a:ln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997700" y="3263900"/>
            <a:ext cx="482600" cy="863600"/>
          </a:xfrm>
          <a:custGeom>
            <a:avLst/>
            <a:gdLst>
              <a:gd name="connsiteX0" fmla="*/ 12700 w 482600"/>
              <a:gd name="connsiteY0" fmla="*/ 241300 h 863600"/>
              <a:gd name="connsiteX1" fmla="*/ 241300 w 482600"/>
              <a:gd name="connsiteY1" fmla="*/ 12700 h 863600"/>
              <a:gd name="connsiteX2" fmla="*/ 469900 w 482600"/>
              <a:gd name="connsiteY2" fmla="*/ 241300 h 863600"/>
              <a:gd name="connsiteX3" fmla="*/ 355600 w 482600"/>
              <a:gd name="connsiteY3" fmla="*/ 241300 h 863600"/>
              <a:gd name="connsiteX4" fmla="*/ 355600 w 482600"/>
              <a:gd name="connsiteY4" fmla="*/ 850900 h 863600"/>
              <a:gd name="connsiteX5" fmla="*/ 127000 w 482600"/>
              <a:gd name="connsiteY5" fmla="*/ 850900 h 863600"/>
              <a:gd name="connsiteX6" fmla="*/ 127000 w 482600"/>
              <a:gd name="connsiteY6" fmla="*/ 241300 h 863600"/>
              <a:gd name="connsiteX7" fmla="*/ 12700 w 482600"/>
              <a:gd name="connsiteY7" fmla="*/ 241300 h 863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482600" h="863600">
                <a:moveTo>
                  <a:pt x="12700" y="241300"/>
                </a:moveTo>
                <a:lnTo>
                  <a:pt x="241300" y="12700"/>
                </a:lnTo>
                <a:lnTo>
                  <a:pt x="469900" y="241300"/>
                </a:lnTo>
                <a:lnTo>
                  <a:pt x="355600" y="241300"/>
                </a:lnTo>
                <a:lnTo>
                  <a:pt x="355600" y="850900"/>
                </a:lnTo>
                <a:lnTo>
                  <a:pt x="127000" y="850900"/>
                </a:lnTo>
                <a:lnTo>
                  <a:pt x="127000" y="241300"/>
                </a:lnTo>
                <a:lnTo>
                  <a:pt x="12700" y="24130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bb612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10400" y="1447800"/>
            <a:ext cx="381000" cy="838200"/>
          </a:xfrm>
          <a:custGeom>
            <a:avLst/>
            <a:gdLst>
              <a:gd name="connsiteX0" fmla="*/ 0 w 381000"/>
              <a:gd name="connsiteY0" fmla="*/ 190500 h 838200"/>
              <a:gd name="connsiteX1" fmla="*/ 190500 w 381000"/>
              <a:gd name="connsiteY1" fmla="*/ 0 h 838200"/>
              <a:gd name="connsiteX2" fmla="*/ 381000 w 381000"/>
              <a:gd name="connsiteY2" fmla="*/ 190500 h 838200"/>
              <a:gd name="connsiteX3" fmla="*/ 285750 w 381000"/>
              <a:gd name="connsiteY3" fmla="*/ 190500 h 838200"/>
              <a:gd name="connsiteX4" fmla="*/ 285750 w 381000"/>
              <a:gd name="connsiteY4" fmla="*/ 838200 h 838200"/>
              <a:gd name="connsiteX5" fmla="*/ 95250 w 381000"/>
              <a:gd name="connsiteY5" fmla="*/ 838200 h 838200"/>
              <a:gd name="connsiteX6" fmla="*/ 95250 w 381000"/>
              <a:gd name="connsiteY6" fmla="*/ 190500 h 838200"/>
              <a:gd name="connsiteX7" fmla="*/ 0 w 381000"/>
              <a:gd name="connsiteY7" fmla="*/ 19050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381000" h="838200">
                <a:moveTo>
                  <a:pt x="0" y="190500"/>
                </a:moveTo>
                <a:lnTo>
                  <a:pt x="190500" y="0"/>
                </a:lnTo>
                <a:lnTo>
                  <a:pt x="381000" y="190500"/>
                </a:lnTo>
                <a:lnTo>
                  <a:pt x="285750" y="190500"/>
                </a:lnTo>
                <a:lnTo>
                  <a:pt x="285750" y="838200"/>
                </a:lnTo>
                <a:lnTo>
                  <a:pt x="95250" y="838200"/>
                </a:lnTo>
                <a:lnTo>
                  <a:pt x="95250" y="190500"/>
                </a:lnTo>
                <a:lnTo>
                  <a:pt x="0" y="190500"/>
                </a:ln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997700" y="1435100"/>
            <a:ext cx="406400" cy="863600"/>
          </a:xfrm>
          <a:custGeom>
            <a:avLst/>
            <a:gdLst>
              <a:gd name="connsiteX0" fmla="*/ 12700 w 406400"/>
              <a:gd name="connsiteY0" fmla="*/ 203200 h 863600"/>
              <a:gd name="connsiteX1" fmla="*/ 203200 w 406400"/>
              <a:gd name="connsiteY1" fmla="*/ 12700 h 863600"/>
              <a:gd name="connsiteX2" fmla="*/ 393700 w 406400"/>
              <a:gd name="connsiteY2" fmla="*/ 203200 h 863600"/>
              <a:gd name="connsiteX3" fmla="*/ 298450 w 406400"/>
              <a:gd name="connsiteY3" fmla="*/ 203200 h 863600"/>
              <a:gd name="connsiteX4" fmla="*/ 298450 w 406400"/>
              <a:gd name="connsiteY4" fmla="*/ 850900 h 863600"/>
              <a:gd name="connsiteX5" fmla="*/ 107950 w 406400"/>
              <a:gd name="connsiteY5" fmla="*/ 850900 h 863600"/>
              <a:gd name="connsiteX6" fmla="*/ 107950 w 406400"/>
              <a:gd name="connsiteY6" fmla="*/ 203200 h 863600"/>
              <a:gd name="connsiteX7" fmla="*/ 12700 w 406400"/>
              <a:gd name="connsiteY7" fmla="*/ 203200 h 863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406400" h="863600">
                <a:moveTo>
                  <a:pt x="12700" y="203200"/>
                </a:moveTo>
                <a:lnTo>
                  <a:pt x="203200" y="12700"/>
                </a:lnTo>
                <a:lnTo>
                  <a:pt x="393700" y="203200"/>
                </a:lnTo>
                <a:lnTo>
                  <a:pt x="298450" y="203200"/>
                </a:lnTo>
                <a:lnTo>
                  <a:pt x="298450" y="850900"/>
                </a:lnTo>
                <a:lnTo>
                  <a:pt x="107950" y="850900"/>
                </a:lnTo>
                <a:lnTo>
                  <a:pt x="107950" y="203200"/>
                </a:lnTo>
                <a:lnTo>
                  <a:pt x="12700" y="20320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bb612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505200" y="5867400"/>
            <a:ext cx="304800" cy="685800"/>
          </a:xfrm>
          <a:custGeom>
            <a:avLst/>
            <a:gdLst>
              <a:gd name="connsiteX0" fmla="*/ 0 w 304800"/>
              <a:gd name="connsiteY0" fmla="*/ 533400 h 685800"/>
              <a:gd name="connsiteX1" fmla="*/ 76200 w 304800"/>
              <a:gd name="connsiteY1" fmla="*/ 533400 h 685800"/>
              <a:gd name="connsiteX2" fmla="*/ 76200 w 304800"/>
              <a:gd name="connsiteY2" fmla="*/ 0 h 685800"/>
              <a:gd name="connsiteX3" fmla="*/ 228600 w 304800"/>
              <a:gd name="connsiteY3" fmla="*/ 0 h 685800"/>
              <a:gd name="connsiteX4" fmla="*/ 228600 w 304800"/>
              <a:gd name="connsiteY4" fmla="*/ 533400 h 685800"/>
              <a:gd name="connsiteX5" fmla="*/ 304800 w 304800"/>
              <a:gd name="connsiteY5" fmla="*/ 533400 h 685800"/>
              <a:gd name="connsiteX6" fmla="*/ 152400 w 304800"/>
              <a:gd name="connsiteY6" fmla="*/ 685800 h 685800"/>
              <a:gd name="connsiteX7" fmla="*/ 0 w 304800"/>
              <a:gd name="connsiteY7" fmla="*/ 5334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304800" h="685800">
                <a:moveTo>
                  <a:pt x="0" y="533400"/>
                </a:moveTo>
                <a:lnTo>
                  <a:pt x="76200" y="533400"/>
                </a:lnTo>
                <a:lnTo>
                  <a:pt x="76200" y="0"/>
                </a:lnTo>
                <a:lnTo>
                  <a:pt x="228600" y="0"/>
                </a:lnTo>
                <a:lnTo>
                  <a:pt x="228600" y="533400"/>
                </a:lnTo>
                <a:lnTo>
                  <a:pt x="304800" y="533400"/>
                </a:lnTo>
                <a:lnTo>
                  <a:pt x="152400" y="685800"/>
                </a:lnTo>
                <a:lnTo>
                  <a:pt x="0" y="533400"/>
                </a:lnTo>
              </a:path>
            </a:pathLst>
          </a:custGeom>
          <a:solidFill>
            <a:srgbClr val="00b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492500" y="5854700"/>
            <a:ext cx="330200" cy="711200"/>
          </a:xfrm>
          <a:custGeom>
            <a:avLst/>
            <a:gdLst>
              <a:gd name="connsiteX0" fmla="*/ 12700 w 330200"/>
              <a:gd name="connsiteY0" fmla="*/ 546100 h 711200"/>
              <a:gd name="connsiteX1" fmla="*/ 88900 w 330200"/>
              <a:gd name="connsiteY1" fmla="*/ 546100 h 711200"/>
              <a:gd name="connsiteX2" fmla="*/ 88900 w 330200"/>
              <a:gd name="connsiteY2" fmla="*/ 12700 h 711200"/>
              <a:gd name="connsiteX3" fmla="*/ 241300 w 330200"/>
              <a:gd name="connsiteY3" fmla="*/ 12700 h 711200"/>
              <a:gd name="connsiteX4" fmla="*/ 241300 w 330200"/>
              <a:gd name="connsiteY4" fmla="*/ 546100 h 711200"/>
              <a:gd name="connsiteX5" fmla="*/ 317500 w 330200"/>
              <a:gd name="connsiteY5" fmla="*/ 546100 h 711200"/>
              <a:gd name="connsiteX6" fmla="*/ 165100 w 330200"/>
              <a:gd name="connsiteY6" fmla="*/ 698500 h 711200"/>
              <a:gd name="connsiteX7" fmla="*/ 12700 w 330200"/>
              <a:gd name="connsiteY7" fmla="*/ 546100 h 711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330200" h="711200">
                <a:moveTo>
                  <a:pt x="12700" y="546100"/>
                </a:moveTo>
                <a:lnTo>
                  <a:pt x="88900" y="546100"/>
                </a:lnTo>
                <a:lnTo>
                  <a:pt x="88900" y="12700"/>
                </a:lnTo>
                <a:lnTo>
                  <a:pt x="241300" y="12700"/>
                </a:lnTo>
                <a:lnTo>
                  <a:pt x="241300" y="546100"/>
                </a:lnTo>
                <a:lnTo>
                  <a:pt x="317500" y="546100"/>
                </a:lnTo>
                <a:lnTo>
                  <a:pt x="165100" y="698500"/>
                </a:lnTo>
                <a:lnTo>
                  <a:pt x="12700" y="54610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cc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0"/>
            <a:ext cx="152400" cy="457200"/>
          </a:xfrm>
          <a:custGeom>
            <a:avLst/>
            <a:gdLst>
              <a:gd name="connsiteX0" fmla="*/ 0 w 152400"/>
              <a:gd name="connsiteY0" fmla="*/ 381000 h 457200"/>
              <a:gd name="connsiteX1" fmla="*/ 38100 w 152400"/>
              <a:gd name="connsiteY1" fmla="*/ 381000 h 457200"/>
              <a:gd name="connsiteX2" fmla="*/ 38100 w 152400"/>
              <a:gd name="connsiteY2" fmla="*/ 0 h 457200"/>
              <a:gd name="connsiteX3" fmla="*/ 114300 w 152400"/>
              <a:gd name="connsiteY3" fmla="*/ 0 h 457200"/>
              <a:gd name="connsiteX4" fmla="*/ 114300 w 152400"/>
              <a:gd name="connsiteY4" fmla="*/ 381000 h 457200"/>
              <a:gd name="connsiteX5" fmla="*/ 152400 w 152400"/>
              <a:gd name="connsiteY5" fmla="*/ 381000 h 457200"/>
              <a:gd name="connsiteX6" fmla="*/ 76200 w 152400"/>
              <a:gd name="connsiteY6" fmla="*/ 457200 h 457200"/>
              <a:gd name="connsiteX7" fmla="*/ 0 w 152400"/>
              <a:gd name="connsiteY7" fmla="*/ 3810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52400" h="457200">
                <a:moveTo>
                  <a:pt x="0" y="381000"/>
                </a:moveTo>
                <a:lnTo>
                  <a:pt x="38100" y="381000"/>
                </a:lnTo>
                <a:lnTo>
                  <a:pt x="38100" y="0"/>
                </a:lnTo>
                <a:lnTo>
                  <a:pt x="114300" y="0"/>
                </a:lnTo>
                <a:lnTo>
                  <a:pt x="114300" y="381000"/>
                </a:lnTo>
                <a:lnTo>
                  <a:pt x="152400" y="381000"/>
                </a:lnTo>
                <a:lnTo>
                  <a:pt x="76200" y="457200"/>
                </a:lnTo>
                <a:lnTo>
                  <a:pt x="0" y="381000"/>
                </a:lnTo>
              </a:path>
            </a:pathLst>
          </a:custGeom>
          <a:solidFill>
            <a:srgbClr val="7598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44500" y="2730500"/>
            <a:ext cx="177800" cy="482600"/>
          </a:xfrm>
          <a:custGeom>
            <a:avLst/>
            <a:gdLst>
              <a:gd name="connsiteX0" fmla="*/ 12700 w 177800"/>
              <a:gd name="connsiteY0" fmla="*/ 393700 h 482600"/>
              <a:gd name="connsiteX1" fmla="*/ 50800 w 177800"/>
              <a:gd name="connsiteY1" fmla="*/ 393700 h 482600"/>
              <a:gd name="connsiteX2" fmla="*/ 50800 w 177800"/>
              <a:gd name="connsiteY2" fmla="*/ 12700 h 482600"/>
              <a:gd name="connsiteX3" fmla="*/ 127000 w 177800"/>
              <a:gd name="connsiteY3" fmla="*/ 12700 h 482600"/>
              <a:gd name="connsiteX4" fmla="*/ 127000 w 177800"/>
              <a:gd name="connsiteY4" fmla="*/ 393700 h 482600"/>
              <a:gd name="connsiteX5" fmla="*/ 165100 w 177800"/>
              <a:gd name="connsiteY5" fmla="*/ 393700 h 482600"/>
              <a:gd name="connsiteX6" fmla="*/ 88900 w 177800"/>
              <a:gd name="connsiteY6" fmla="*/ 469900 h 482600"/>
              <a:gd name="connsiteX7" fmla="*/ 12700 w 177800"/>
              <a:gd name="connsiteY7" fmla="*/ 393700 h 482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77800" h="482600">
                <a:moveTo>
                  <a:pt x="12700" y="393700"/>
                </a:moveTo>
                <a:lnTo>
                  <a:pt x="50800" y="393700"/>
                </a:lnTo>
                <a:lnTo>
                  <a:pt x="50800" y="12700"/>
                </a:lnTo>
                <a:lnTo>
                  <a:pt x="127000" y="12700"/>
                </a:lnTo>
                <a:lnTo>
                  <a:pt x="127000" y="393700"/>
                </a:lnTo>
                <a:lnTo>
                  <a:pt x="165100" y="393700"/>
                </a:lnTo>
                <a:lnTo>
                  <a:pt x="88900" y="469900"/>
                </a:lnTo>
                <a:lnTo>
                  <a:pt x="12700" y="39370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cc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914400"/>
            <a:ext cx="12446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8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Thiazide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2717800"/>
            <a:ext cx="2260600" cy="219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762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tubular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Na+</a:t>
            </a:r>
          </a:p>
          <a:p>
            <a:pPr>
              <a:lnSpc>
                <a:spcPts val="2800"/>
              </a:lnSpc>
              <a:tabLst>
                <a:tab pos="762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reabsorption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28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Urinary</a:t>
            </a:r>
          </a:p>
          <a:p>
            <a:pPr>
              <a:lnSpc>
                <a:spcPts val="33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28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excretion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98900" y="2705100"/>
            <a:ext cx="4800600" cy="411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1752600" algn="l"/>
                <a:tab pos="1981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delivery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Na+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>
              <a:lnSpc>
                <a:spcPts val="2800"/>
              </a:lnSpc>
              <a:tabLst>
                <a:tab pos="1752600" algn="l"/>
                <a:tab pos="19812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water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1752600" algn="l"/>
                <a:tab pos="1981200" algn="l"/>
              </a:tabLst>
            </a:pPr>
            <a:r>
              <a:rPr lang="en-US" altLang="zh-CN" dirty="0" smtClean="0"/>
              <a:t>		</a:t>
            </a:r>
            <a:r>
              <a:rPr lang="en-US" altLang="zh-CN" sz="28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Proximal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Na+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>
              <a:lnSpc>
                <a:spcPts val="3300"/>
              </a:lnSpc>
              <a:tabLst>
                <a:tab pos="1752600" algn="l"/>
                <a:tab pos="1981200" algn="l"/>
              </a:tabLst>
            </a:pPr>
            <a:r>
              <a:rPr lang="en-US" altLang="zh-CN" dirty="0" smtClean="0"/>
              <a:t>		</a:t>
            </a:r>
            <a:r>
              <a:rPr lang="en-US" altLang="zh-CN" sz="28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reabsorption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1752600" algn="l"/>
                <a:tab pos="1981200" algn="l"/>
              </a:tabLst>
            </a:pPr>
            <a:r>
              <a:rPr lang="en-US" altLang="zh-CN" sz="28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Extracellular</a:t>
            </a:r>
          </a:p>
          <a:p>
            <a:pPr>
              <a:lnSpc>
                <a:spcPts val="3300"/>
              </a:lnSpc>
              <a:tabLst>
                <a:tab pos="1752600" algn="l"/>
                <a:tab pos="1981200" algn="l"/>
              </a:tabLst>
            </a:pPr>
            <a:r>
              <a:rPr lang="en-US" altLang="zh-CN" sz="28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volume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651500" y="1066800"/>
            <a:ext cx="19685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8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Urine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volume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" y="165100"/>
            <a:ext cx="8318500" cy="73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810" b="1" dirty="0" smtClean="0">
                <a:solidFill>
                  <a:srgbClr val="3668c4"/>
                </a:solidFill>
                <a:latin typeface="Times New Roman" pitchFamily="18" charset="0"/>
                <a:cs typeface="Times New Roman" pitchFamily="18" charset="0"/>
              </a:rPr>
              <a:t>Mechanism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3668c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3668c4"/>
                </a:solidFill>
                <a:latin typeface="Times New Roman" pitchFamily="18" charset="0"/>
                <a:cs typeface="Times New Roman" pitchFamily="18" charset="0"/>
              </a:rPr>
              <a:t>antidiuretic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3668c4"/>
                </a:solidFill>
                <a:latin typeface="Times New Roman" pitchFamily="18" charset="0"/>
                <a:cs typeface="Times New Roman" pitchFamily="18" charset="0"/>
              </a:rPr>
              <a:t>effect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3668c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3668c4"/>
                </a:solidFill>
                <a:latin typeface="Times New Roman" pitchFamily="18" charset="0"/>
                <a:cs typeface="Times New Roman" pitchFamily="18" charset="0"/>
              </a:rPr>
              <a:t>thiazide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3668c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3668c4"/>
                </a:solidFill>
                <a:latin typeface="Times New Roman" pitchFamily="18" charset="0"/>
                <a:cs typeface="Times New Roman" pitchFamily="18" charset="0"/>
              </a:rPr>
              <a:t>diabetes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808" b="1" dirty="0" smtClean="0">
                <a:solidFill>
                  <a:srgbClr val="3668c4"/>
                </a:solidFill>
                <a:latin typeface="Times New Roman" pitchFamily="18" charset="0"/>
                <a:cs typeface="Times New Roman" pitchFamily="18" charset="0"/>
              </a:rPr>
              <a:t>insipidus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330200" y="254000"/>
            <a:ext cx="37338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3602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Adverse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effects: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0" y="1028700"/>
            <a:ext cx="14478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2642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Fluid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97100" y="1028700"/>
            <a:ext cx="56515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31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and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electrolyte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imbalance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0" y="1778000"/>
            <a:ext cx="7366000" cy="4711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2642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Hyponatremia</a:t>
            </a:r>
          </a:p>
          <a:p>
            <a:pPr>
              <a:lnSpc>
                <a:spcPts val="4700"/>
              </a:lnSpc>
              <a:tabLst>
							</a:tabLst>
            </a:pPr>
            <a:r>
              <a:rPr lang="en-US" altLang="zh-CN" sz="2642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Hypovolemia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(volume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depletion)</a:t>
            </a:r>
          </a:p>
          <a:p>
            <a:pPr>
              <a:lnSpc>
                <a:spcPts val="4700"/>
              </a:lnSpc>
              <a:tabLst>
							</a:tabLst>
            </a:pPr>
            <a:r>
              <a:rPr lang="en-US" altLang="zh-CN" sz="2642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Hypokalemia</a:t>
            </a:r>
          </a:p>
          <a:p>
            <a:pPr>
              <a:lnSpc>
                <a:spcPts val="4700"/>
              </a:lnSpc>
              <a:tabLst>
							</a:tabLst>
            </a:pPr>
            <a:r>
              <a:rPr lang="en-US" altLang="zh-CN" sz="2642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Metabolic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alkalosis.</a:t>
            </a:r>
          </a:p>
          <a:p>
            <a:pPr>
              <a:lnSpc>
                <a:spcPts val="4700"/>
              </a:lnSpc>
              <a:tabLst>
							</a:tabLst>
            </a:pPr>
            <a:r>
              <a:rPr lang="en-US" altLang="zh-CN" sz="2640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Hyperuricaemia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(gout)</a:t>
            </a:r>
          </a:p>
          <a:p>
            <a:pPr>
              <a:lnSpc>
                <a:spcPts val="4700"/>
              </a:lnSpc>
              <a:tabLst>
							</a:tabLst>
            </a:pPr>
            <a:r>
              <a:rPr lang="en-US" altLang="zh-CN" sz="2640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3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Hypercalcemia</a:t>
            </a:r>
          </a:p>
          <a:p>
            <a:pPr>
              <a:lnSpc>
                <a:spcPts val="4700"/>
              </a:lnSpc>
              <a:tabLst>
							</a:tabLst>
            </a:pPr>
            <a:r>
              <a:rPr lang="en-US" altLang="zh-CN" sz="2640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3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Hyperglycaemia</a:t>
            </a:r>
          </a:p>
          <a:p>
            <a:pPr>
              <a:lnSpc>
                <a:spcPts val="4700"/>
              </a:lnSpc>
              <a:tabLst>
							</a:tabLst>
            </a:pPr>
            <a:r>
              <a:rPr lang="en-US" altLang="zh-CN" sz="2640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3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Hyperlipidemia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41400" y="469900"/>
            <a:ext cx="5232400" cy="3556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203200" algn="l"/>
                <a:tab pos="584200" algn="l"/>
                <a:tab pos="698500" algn="l"/>
                <a:tab pos="1397000" algn="l"/>
              </a:tabLst>
            </a:pPr>
            <a:r>
              <a:rPr lang="en-US" altLang="zh-CN" dirty="0" smtClean="0"/>
              <a:t>				</a:t>
            </a:r>
            <a:r>
              <a:rPr lang="en-US" altLang="zh-CN" sz="3002" dirty="0" smtClean="0">
                <a:solidFill>
                  <a:srgbClr val="f349f7"/>
                </a:solidFill>
                <a:latin typeface="Century Schoolbook" pitchFamily="18" charset="0"/>
                <a:cs typeface="Century Schoolbook" pitchFamily="18" charset="0"/>
              </a:rPr>
              <a:t>ADVERSE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f349f7"/>
                </a:solidFill>
                <a:latin typeface="Century Schoolbook" pitchFamily="18" charset="0"/>
                <a:cs typeface="Century Schoolbook" pitchFamily="18" charset="0"/>
              </a:rPr>
              <a:t>EFFECTS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03200" algn="l"/>
                <a:tab pos="584200" algn="l"/>
                <a:tab pos="698500" algn="l"/>
                <a:tab pos="1397000" algn="l"/>
              </a:tabLst>
            </a:pPr>
            <a:r>
              <a:rPr lang="en-US" altLang="zh-CN" dirty="0" smtClean="0"/>
              <a:t>			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Volume</a:t>
            </a:r>
          </a:p>
          <a:p>
            <a:pPr>
              <a:lnSpc>
                <a:spcPts val="2400"/>
              </a:lnSpc>
              <a:tabLst>
                <a:tab pos="203200" algn="l"/>
                <a:tab pos="584200" algn="l"/>
                <a:tab pos="698500" algn="l"/>
                <a:tab pos="1397000" algn="l"/>
              </a:tabLst>
            </a:pPr>
            <a:r>
              <a:rPr lang="en-US" altLang="zh-CN" dirty="0" smtClean="0"/>
              <a:t>		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Depletion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03200" algn="l"/>
                <a:tab pos="584200" algn="l"/>
                <a:tab pos="698500" algn="l"/>
                <a:tab pos="1397000" algn="l"/>
              </a:tabLst>
            </a:pPr>
            <a:r>
              <a:rPr lang="en-US" altLang="zh-CN" dirty="0" smtClean="0"/>
              <a:t>	</a:t>
            </a:r>
            <a:r>
              <a:rPr lang="en-US" altLang="zh-CN" sz="1992" b="1" dirty="0" smtClean="0">
                <a:solidFill>
                  <a:srgbClr val="500093"/>
                </a:solidFill>
                <a:latin typeface="Times New Roman" pitchFamily="18" charset="0"/>
                <a:cs typeface="Times New Roman" pitchFamily="18" charset="0"/>
              </a:rPr>
              <a:t>Hypokalemia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03200" algn="l"/>
                <a:tab pos="584200" algn="l"/>
                <a:tab pos="698500" algn="l"/>
                <a:tab pos="1397000" algn="l"/>
              </a:tabLst>
            </a:pP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Hypomagnesaemia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591300" y="4711700"/>
            <a:ext cx="16383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Hyperglycemia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743700" y="6019800"/>
            <a:ext cx="17399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Hypercalcaemia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502400" y="1346200"/>
            <a:ext cx="1803400" cy="252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127000" algn="l"/>
                <a:tab pos="342900" algn="l"/>
                <a:tab pos="393700" algn="l"/>
              </a:tabLst>
            </a:pPr>
            <a:r>
              <a:rPr lang="en-US" altLang="zh-CN" dirty="0" smtClean="0"/>
              <a:t>		</a:t>
            </a:r>
            <a:r>
              <a:rPr lang="en-US" altLang="zh-CN" sz="240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Metabolic</a:t>
            </a:r>
          </a:p>
          <a:p>
            <a:pPr>
              <a:lnSpc>
                <a:spcPts val="2800"/>
              </a:lnSpc>
              <a:tabLst>
                <a:tab pos="127000" algn="l"/>
                <a:tab pos="342900" algn="l"/>
                <a:tab pos="3937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Alkalosis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127000" algn="l"/>
                <a:tab pos="342900" algn="l"/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Hyperlipidemia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127000" algn="l"/>
                <a:tab pos="342900" algn="l"/>
                <a:tab pos="393700" algn="l"/>
              </a:tabLst>
            </a:pPr>
            <a:r>
              <a:rPr lang="en-US" altLang="zh-CN" sz="1994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Hyperuricemia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251450" y="298450"/>
            <a:ext cx="2827401" cy="1579626"/>
          </a:xfrm>
          <a:custGeom>
            <a:avLst/>
            <a:gdLst>
              <a:gd name="connsiteX0" fmla="*/ 6350 w 2827401"/>
              <a:gd name="connsiteY0" fmla="*/ 1573276 h 1579626"/>
              <a:gd name="connsiteX1" fmla="*/ 2821051 w 2827401"/>
              <a:gd name="connsiteY1" fmla="*/ 1573276 h 1579626"/>
              <a:gd name="connsiteX2" fmla="*/ 2821051 w 2827401"/>
              <a:gd name="connsiteY2" fmla="*/ 6350 h 1579626"/>
              <a:gd name="connsiteX3" fmla="*/ 6350 w 2827401"/>
              <a:gd name="connsiteY3" fmla="*/ 6350 h 1579626"/>
              <a:gd name="connsiteX4" fmla="*/ 6350 w 2827401"/>
              <a:gd name="connsiteY4" fmla="*/ 1573276 h 15796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27401" h="1579626">
                <a:moveTo>
                  <a:pt x="6350" y="1573276"/>
                </a:moveTo>
                <a:lnTo>
                  <a:pt x="2821051" y="1573276"/>
                </a:lnTo>
                <a:lnTo>
                  <a:pt x="2821051" y="6350"/>
                </a:lnTo>
                <a:lnTo>
                  <a:pt x="6350" y="6350"/>
                </a:lnTo>
                <a:lnTo>
                  <a:pt x="6350" y="157327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168775" y="4322699"/>
            <a:ext cx="25400" cy="1612963"/>
          </a:xfrm>
          <a:custGeom>
            <a:avLst/>
            <a:gdLst>
              <a:gd name="connsiteX0" fmla="*/ 6350 w 25400"/>
              <a:gd name="connsiteY0" fmla="*/ 6350 h 1612963"/>
              <a:gd name="connsiteX1" fmla="*/ 6350 w 25400"/>
              <a:gd name="connsiteY1" fmla="*/ 1606613 h 16129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612963">
                <a:moveTo>
                  <a:pt x="6350" y="6350"/>
                </a:moveTo>
                <a:lnTo>
                  <a:pt x="6350" y="1606613"/>
                </a:lnTo>
              </a:path>
            </a:pathLst>
          </a:custGeom>
          <a:ln w="12700">
            <a:solidFill>
              <a:srgbClr val="7598d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988175" y="3255899"/>
            <a:ext cx="25400" cy="774700"/>
          </a:xfrm>
          <a:custGeom>
            <a:avLst/>
            <a:gdLst>
              <a:gd name="connsiteX0" fmla="*/ 6350 w 25400"/>
              <a:gd name="connsiteY0" fmla="*/ 6350 h 774700"/>
              <a:gd name="connsiteX1" fmla="*/ 6350 w 25400"/>
              <a:gd name="connsiteY1" fmla="*/ 768350 h 774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774700">
                <a:moveTo>
                  <a:pt x="6350" y="6350"/>
                </a:moveTo>
                <a:lnTo>
                  <a:pt x="6350" y="768350"/>
                </a:lnTo>
              </a:path>
            </a:pathLst>
          </a:custGeom>
          <a:ln w="12700">
            <a:solidFill>
              <a:srgbClr val="7598d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28600" y="228600"/>
            <a:ext cx="4760976" cy="1754251"/>
          </a:xfrm>
          <a:custGeom>
            <a:avLst/>
            <a:gdLst>
              <a:gd name="connsiteX0" fmla="*/ 0 w 4760976"/>
              <a:gd name="connsiteY0" fmla="*/ 1754251 h 1754251"/>
              <a:gd name="connsiteX1" fmla="*/ 4760976 w 4760976"/>
              <a:gd name="connsiteY1" fmla="*/ 1754251 h 1754251"/>
              <a:gd name="connsiteX2" fmla="*/ 4760976 w 4760976"/>
              <a:gd name="connsiteY2" fmla="*/ 0 h 1754251"/>
              <a:gd name="connsiteX3" fmla="*/ 0 w 4760976"/>
              <a:gd name="connsiteY3" fmla="*/ 0 h 1754251"/>
              <a:gd name="connsiteX4" fmla="*/ 0 w 4760976"/>
              <a:gd name="connsiteY4" fmla="*/ 1754251 h 17542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760976" h="1754251">
                <a:moveTo>
                  <a:pt x="0" y="1754251"/>
                </a:moveTo>
                <a:lnTo>
                  <a:pt x="4760976" y="1754251"/>
                </a:lnTo>
                <a:lnTo>
                  <a:pt x="4760976" y="0"/>
                </a:lnTo>
                <a:lnTo>
                  <a:pt x="0" y="0"/>
                </a:lnTo>
                <a:lnTo>
                  <a:pt x="0" y="1754251"/>
                </a:lnTo>
              </a:path>
            </a:pathLst>
          </a:custGeom>
          <a:solidFill>
            <a:srgbClr val="ff33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054100"/>
            <a:ext cx="7874000" cy="5740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089900" y="3695700"/>
            <a:ext cx="4445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59400" y="508000"/>
            <a:ext cx="2603500" cy="1333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469900" algn="l"/>
                <a:tab pos="863600" algn="l"/>
              </a:tabLst>
            </a:pPr>
            <a:r>
              <a:rPr lang="en-US" altLang="zh-CN" dirty="0" smtClean="0"/>
              <a:t>		</a:t>
            </a: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Amiloride</a:t>
            </a:r>
          </a:p>
          <a:p>
            <a:pPr>
              <a:lnSpc>
                <a:spcPts val="3800"/>
              </a:lnSpc>
              <a:tabLst>
                <a:tab pos="469900" algn="l"/>
                <a:tab pos="863600" algn="l"/>
              </a:tabLst>
            </a:pPr>
            <a:r>
              <a:rPr lang="en-US" altLang="zh-CN" dirty="0" smtClean="0"/>
              <a:t>	</a:t>
            </a: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Triamterene</a:t>
            </a:r>
          </a:p>
          <a:p>
            <a:pPr>
              <a:lnSpc>
                <a:spcPts val="3800"/>
              </a:lnSpc>
              <a:tabLst>
                <a:tab pos="469900" algn="l"/>
                <a:tab pos="863600" algn="l"/>
              </a:tabLst>
            </a:pPr>
            <a:r>
              <a:rPr lang="en-US" altLang="zh-CN" sz="3194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Spironolactone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17500" y="355600"/>
            <a:ext cx="4533900" cy="160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  <a:tabLst>
                <a:tab pos="152400" algn="l"/>
              </a:tabLst>
            </a:pPr>
            <a:r>
              <a:rPr lang="en-US" altLang="zh-CN" dirty="0" smtClean="0"/>
              <a:t>	</a:t>
            </a:r>
            <a:r>
              <a:rPr lang="en-US" altLang="zh-CN" sz="5402" b="1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Potassium-</a:t>
            </a:r>
          </a:p>
          <a:p>
            <a:pPr>
              <a:lnSpc>
                <a:spcPts val="6400"/>
              </a:lnSpc>
              <a:tabLst>
                <a:tab pos="152400" algn="l"/>
              </a:tabLst>
            </a:pPr>
            <a:r>
              <a:rPr lang="en-US" altLang="zh-CN" sz="5402" b="1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sparing</a:t>
            </a:r>
            <a:r>
              <a:rPr lang="en-US" altLang="zh-CN" sz="5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2" b="1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diuretics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04290" y="511937"/>
            <a:ext cx="6409943" cy="21336"/>
          </a:xfrm>
          <a:custGeom>
            <a:avLst/>
            <a:gdLst>
              <a:gd name="connsiteX0" fmla="*/ 0 w 6409943"/>
              <a:gd name="connsiteY0" fmla="*/ 0 h 21336"/>
              <a:gd name="connsiteX1" fmla="*/ 1602486 w 6409943"/>
              <a:gd name="connsiteY1" fmla="*/ 0 h 21336"/>
              <a:gd name="connsiteX2" fmla="*/ 3204972 w 6409943"/>
              <a:gd name="connsiteY2" fmla="*/ 0 h 21336"/>
              <a:gd name="connsiteX3" fmla="*/ 4807457 w 6409943"/>
              <a:gd name="connsiteY3" fmla="*/ 0 h 21336"/>
              <a:gd name="connsiteX4" fmla="*/ 6409943 w 6409943"/>
              <a:gd name="connsiteY4" fmla="*/ 0 h 21336"/>
              <a:gd name="connsiteX5" fmla="*/ 6409943 w 6409943"/>
              <a:gd name="connsiteY5" fmla="*/ 21336 h 21336"/>
              <a:gd name="connsiteX6" fmla="*/ 4807457 w 6409943"/>
              <a:gd name="connsiteY6" fmla="*/ 21336 h 21336"/>
              <a:gd name="connsiteX7" fmla="*/ 3204972 w 6409943"/>
              <a:gd name="connsiteY7" fmla="*/ 21336 h 21336"/>
              <a:gd name="connsiteX8" fmla="*/ 1602486 w 6409943"/>
              <a:gd name="connsiteY8" fmla="*/ 21336 h 21336"/>
              <a:gd name="connsiteX9" fmla="*/ 0 w 6409943"/>
              <a:gd name="connsiteY9" fmla="*/ 21336 h 21336"/>
              <a:gd name="connsiteX10" fmla="*/ 0 w 6409943"/>
              <a:gd name="connsiteY10" fmla="*/ 0 h 213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6409943" h="21336">
                <a:moveTo>
                  <a:pt x="0" y="0"/>
                </a:moveTo>
                <a:lnTo>
                  <a:pt x="1602486" y="0"/>
                </a:lnTo>
                <a:lnTo>
                  <a:pt x="3204972" y="0"/>
                </a:lnTo>
                <a:lnTo>
                  <a:pt x="4807457" y="0"/>
                </a:lnTo>
                <a:lnTo>
                  <a:pt x="6409943" y="0"/>
                </a:lnTo>
                <a:lnTo>
                  <a:pt x="6409943" y="21336"/>
                </a:lnTo>
                <a:lnTo>
                  <a:pt x="4807457" y="21336"/>
                </a:lnTo>
                <a:lnTo>
                  <a:pt x="3204972" y="21336"/>
                </a:lnTo>
                <a:lnTo>
                  <a:pt x="1602486" y="21336"/>
                </a:lnTo>
                <a:lnTo>
                  <a:pt x="0" y="21336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7950" y="549236"/>
            <a:ext cx="2296668" cy="882942"/>
          </a:xfrm>
          <a:custGeom>
            <a:avLst/>
            <a:gdLst>
              <a:gd name="connsiteX0" fmla="*/ 0 w 2296668"/>
              <a:gd name="connsiteY0" fmla="*/ 882942 h 882942"/>
              <a:gd name="connsiteX1" fmla="*/ 2296668 w 2296668"/>
              <a:gd name="connsiteY1" fmla="*/ 882942 h 882942"/>
              <a:gd name="connsiteX2" fmla="*/ 2296668 w 2296668"/>
              <a:gd name="connsiteY2" fmla="*/ 0 h 882942"/>
              <a:gd name="connsiteX3" fmla="*/ 0 w 2296668"/>
              <a:gd name="connsiteY3" fmla="*/ 0 h 882942"/>
              <a:gd name="connsiteX4" fmla="*/ 0 w 2296668"/>
              <a:gd name="connsiteY4" fmla="*/ 882942 h 8829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96668" h="882942">
                <a:moveTo>
                  <a:pt x="0" y="882942"/>
                </a:moveTo>
                <a:lnTo>
                  <a:pt x="2296668" y="882942"/>
                </a:lnTo>
                <a:lnTo>
                  <a:pt x="2296668" y="0"/>
                </a:lnTo>
                <a:lnTo>
                  <a:pt x="0" y="0"/>
                </a:lnTo>
                <a:lnTo>
                  <a:pt x="0" y="882942"/>
                </a:lnTo>
              </a:path>
            </a:pathLst>
          </a:custGeom>
          <a:solidFill>
            <a:srgbClr val="d2611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404618" y="549236"/>
            <a:ext cx="3778123" cy="882942"/>
          </a:xfrm>
          <a:custGeom>
            <a:avLst/>
            <a:gdLst>
              <a:gd name="connsiteX0" fmla="*/ 0 w 3778123"/>
              <a:gd name="connsiteY0" fmla="*/ 882942 h 882942"/>
              <a:gd name="connsiteX1" fmla="*/ 3778123 w 3778123"/>
              <a:gd name="connsiteY1" fmla="*/ 882942 h 882942"/>
              <a:gd name="connsiteX2" fmla="*/ 3778123 w 3778123"/>
              <a:gd name="connsiteY2" fmla="*/ 0 h 882942"/>
              <a:gd name="connsiteX3" fmla="*/ 0 w 3778123"/>
              <a:gd name="connsiteY3" fmla="*/ 0 h 882942"/>
              <a:gd name="connsiteX4" fmla="*/ 0 w 3778123"/>
              <a:gd name="connsiteY4" fmla="*/ 882942 h 8829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78123" h="882942">
                <a:moveTo>
                  <a:pt x="0" y="882942"/>
                </a:moveTo>
                <a:lnTo>
                  <a:pt x="3778123" y="882942"/>
                </a:lnTo>
                <a:lnTo>
                  <a:pt x="3778123" y="0"/>
                </a:lnTo>
                <a:lnTo>
                  <a:pt x="0" y="0"/>
                </a:lnTo>
                <a:lnTo>
                  <a:pt x="0" y="882942"/>
                </a:lnTo>
              </a:path>
            </a:pathLst>
          </a:custGeom>
          <a:solidFill>
            <a:srgbClr val="d2611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182741" y="549236"/>
            <a:ext cx="2889885" cy="882942"/>
          </a:xfrm>
          <a:custGeom>
            <a:avLst/>
            <a:gdLst>
              <a:gd name="connsiteX0" fmla="*/ 0 w 2889885"/>
              <a:gd name="connsiteY0" fmla="*/ 882942 h 882942"/>
              <a:gd name="connsiteX1" fmla="*/ 2889885 w 2889885"/>
              <a:gd name="connsiteY1" fmla="*/ 882942 h 882942"/>
              <a:gd name="connsiteX2" fmla="*/ 2889885 w 2889885"/>
              <a:gd name="connsiteY2" fmla="*/ 0 h 882942"/>
              <a:gd name="connsiteX3" fmla="*/ 0 w 2889885"/>
              <a:gd name="connsiteY3" fmla="*/ 0 h 882942"/>
              <a:gd name="connsiteX4" fmla="*/ 0 w 2889885"/>
              <a:gd name="connsiteY4" fmla="*/ 882942 h 8829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89885" h="882942">
                <a:moveTo>
                  <a:pt x="0" y="882942"/>
                </a:moveTo>
                <a:lnTo>
                  <a:pt x="2889885" y="882942"/>
                </a:lnTo>
                <a:lnTo>
                  <a:pt x="2889885" y="0"/>
                </a:lnTo>
                <a:lnTo>
                  <a:pt x="0" y="0"/>
                </a:lnTo>
                <a:lnTo>
                  <a:pt x="0" y="882942"/>
                </a:lnTo>
              </a:path>
            </a:pathLst>
          </a:custGeom>
          <a:solidFill>
            <a:srgbClr val="d2611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7950" y="1432179"/>
            <a:ext cx="2296668" cy="1264920"/>
          </a:xfrm>
          <a:custGeom>
            <a:avLst/>
            <a:gdLst>
              <a:gd name="connsiteX0" fmla="*/ 0 w 2296668"/>
              <a:gd name="connsiteY0" fmla="*/ 1264920 h 1264920"/>
              <a:gd name="connsiteX1" fmla="*/ 2296668 w 2296668"/>
              <a:gd name="connsiteY1" fmla="*/ 1264920 h 1264920"/>
              <a:gd name="connsiteX2" fmla="*/ 2296668 w 2296668"/>
              <a:gd name="connsiteY2" fmla="*/ 0 h 1264920"/>
              <a:gd name="connsiteX3" fmla="*/ 0 w 2296668"/>
              <a:gd name="connsiteY3" fmla="*/ 0 h 1264920"/>
              <a:gd name="connsiteX4" fmla="*/ 0 w 2296668"/>
              <a:gd name="connsiteY4" fmla="*/ 1264920 h 12649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96668" h="1264920">
                <a:moveTo>
                  <a:pt x="0" y="1264920"/>
                </a:moveTo>
                <a:lnTo>
                  <a:pt x="2296668" y="1264920"/>
                </a:lnTo>
                <a:lnTo>
                  <a:pt x="2296668" y="0"/>
                </a:lnTo>
                <a:lnTo>
                  <a:pt x="0" y="0"/>
                </a:lnTo>
                <a:lnTo>
                  <a:pt x="0" y="126492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404618" y="1432179"/>
            <a:ext cx="3778123" cy="1264920"/>
          </a:xfrm>
          <a:custGeom>
            <a:avLst/>
            <a:gdLst>
              <a:gd name="connsiteX0" fmla="*/ 0 w 3778123"/>
              <a:gd name="connsiteY0" fmla="*/ 1264920 h 1264920"/>
              <a:gd name="connsiteX1" fmla="*/ 3778123 w 3778123"/>
              <a:gd name="connsiteY1" fmla="*/ 1264920 h 1264920"/>
              <a:gd name="connsiteX2" fmla="*/ 3778123 w 3778123"/>
              <a:gd name="connsiteY2" fmla="*/ 0 h 1264920"/>
              <a:gd name="connsiteX3" fmla="*/ 0 w 3778123"/>
              <a:gd name="connsiteY3" fmla="*/ 0 h 1264920"/>
              <a:gd name="connsiteX4" fmla="*/ 0 w 3778123"/>
              <a:gd name="connsiteY4" fmla="*/ 1264920 h 12649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78123" h="1264920">
                <a:moveTo>
                  <a:pt x="0" y="1264920"/>
                </a:moveTo>
                <a:lnTo>
                  <a:pt x="3778123" y="1264920"/>
                </a:lnTo>
                <a:lnTo>
                  <a:pt x="3778123" y="0"/>
                </a:lnTo>
                <a:lnTo>
                  <a:pt x="0" y="0"/>
                </a:lnTo>
                <a:lnTo>
                  <a:pt x="0" y="126492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182741" y="1432179"/>
            <a:ext cx="2889885" cy="1264920"/>
          </a:xfrm>
          <a:custGeom>
            <a:avLst/>
            <a:gdLst>
              <a:gd name="connsiteX0" fmla="*/ 0 w 2889885"/>
              <a:gd name="connsiteY0" fmla="*/ 1264920 h 1264920"/>
              <a:gd name="connsiteX1" fmla="*/ 2889885 w 2889885"/>
              <a:gd name="connsiteY1" fmla="*/ 1264920 h 1264920"/>
              <a:gd name="connsiteX2" fmla="*/ 2889885 w 2889885"/>
              <a:gd name="connsiteY2" fmla="*/ 0 h 1264920"/>
              <a:gd name="connsiteX3" fmla="*/ 0 w 2889885"/>
              <a:gd name="connsiteY3" fmla="*/ 0 h 1264920"/>
              <a:gd name="connsiteX4" fmla="*/ 0 w 2889885"/>
              <a:gd name="connsiteY4" fmla="*/ 1264920 h 12649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89885" h="1264920">
                <a:moveTo>
                  <a:pt x="0" y="1264920"/>
                </a:moveTo>
                <a:lnTo>
                  <a:pt x="2889885" y="1264920"/>
                </a:lnTo>
                <a:lnTo>
                  <a:pt x="2889885" y="0"/>
                </a:lnTo>
                <a:lnTo>
                  <a:pt x="0" y="0"/>
                </a:lnTo>
                <a:lnTo>
                  <a:pt x="0" y="126492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7950" y="2697099"/>
            <a:ext cx="2296668" cy="1386840"/>
          </a:xfrm>
          <a:custGeom>
            <a:avLst/>
            <a:gdLst>
              <a:gd name="connsiteX0" fmla="*/ 0 w 2296668"/>
              <a:gd name="connsiteY0" fmla="*/ 1386840 h 1386840"/>
              <a:gd name="connsiteX1" fmla="*/ 2296668 w 2296668"/>
              <a:gd name="connsiteY1" fmla="*/ 1386840 h 1386840"/>
              <a:gd name="connsiteX2" fmla="*/ 2296668 w 2296668"/>
              <a:gd name="connsiteY2" fmla="*/ 0 h 1386840"/>
              <a:gd name="connsiteX3" fmla="*/ 0 w 2296668"/>
              <a:gd name="connsiteY3" fmla="*/ 0 h 1386840"/>
              <a:gd name="connsiteX4" fmla="*/ 0 w 2296668"/>
              <a:gd name="connsiteY4" fmla="*/ 1386840 h 13868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96668" h="1386840">
                <a:moveTo>
                  <a:pt x="0" y="1386840"/>
                </a:moveTo>
                <a:lnTo>
                  <a:pt x="2296668" y="1386840"/>
                </a:lnTo>
                <a:lnTo>
                  <a:pt x="2296668" y="0"/>
                </a:lnTo>
                <a:lnTo>
                  <a:pt x="0" y="0"/>
                </a:lnTo>
                <a:lnTo>
                  <a:pt x="0" y="138684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404618" y="2697099"/>
            <a:ext cx="3778123" cy="1386840"/>
          </a:xfrm>
          <a:custGeom>
            <a:avLst/>
            <a:gdLst>
              <a:gd name="connsiteX0" fmla="*/ 0 w 3778123"/>
              <a:gd name="connsiteY0" fmla="*/ 1386840 h 1386840"/>
              <a:gd name="connsiteX1" fmla="*/ 3778123 w 3778123"/>
              <a:gd name="connsiteY1" fmla="*/ 1386840 h 1386840"/>
              <a:gd name="connsiteX2" fmla="*/ 3778123 w 3778123"/>
              <a:gd name="connsiteY2" fmla="*/ 0 h 1386840"/>
              <a:gd name="connsiteX3" fmla="*/ 0 w 3778123"/>
              <a:gd name="connsiteY3" fmla="*/ 0 h 1386840"/>
              <a:gd name="connsiteX4" fmla="*/ 0 w 3778123"/>
              <a:gd name="connsiteY4" fmla="*/ 1386840 h 13868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78123" h="1386840">
                <a:moveTo>
                  <a:pt x="0" y="1386840"/>
                </a:moveTo>
                <a:lnTo>
                  <a:pt x="3778123" y="1386840"/>
                </a:lnTo>
                <a:lnTo>
                  <a:pt x="3778123" y="0"/>
                </a:lnTo>
                <a:lnTo>
                  <a:pt x="0" y="0"/>
                </a:lnTo>
                <a:lnTo>
                  <a:pt x="0" y="138684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182741" y="2697099"/>
            <a:ext cx="2889885" cy="1386840"/>
          </a:xfrm>
          <a:custGeom>
            <a:avLst/>
            <a:gdLst>
              <a:gd name="connsiteX0" fmla="*/ 0 w 2889885"/>
              <a:gd name="connsiteY0" fmla="*/ 1386840 h 1386840"/>
              <a:gd name="connsiteX1" fmla="*/ 2889885 w 2889885"/>
              <a:gd name="connsiteY1" fmla="*/ 1386840 h 1386840"/>
              <a:gd name="connsiteX2" fmla="*/ 2889885 w 2889885"/>
              <a:gd name="connsiteY2" fmla="*/ 0 h 1386840"/>
              <a:gd name="connsiteX3" fmla="*/ 0 w 2889885"/>
              <a:gd name="connsiteY3" fmla="*/ 0 h 1386840"/>
              <a:gd name="connsiteX4" fmla="*/ 0 w 2889885"/>
              <a:gd name="connsiteY4" fmla="*/ 1386840 h 13868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89885" h="1386840">
                <a:moveTo>
                  <a:pt x="0" y="1386840"/>
                </a:moveTo>
                <a:lnTo>
                  <a:pt x="2889885" y="1386840"/>
                </a:lnTo>
                <a:lnTo>
                  <a:pt x="2889885" y="0"/>
                </a:lnTo>
                <a:lnTo>
                  <a:pt x="0" y="0"/>
                </a:lnTo>
                <a:lnTo>
                  <a:pt x="0" y="138684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7950" y="4083939"/>
            <a:ext cx="2296668" cy="1386840"/>
          </a:xfrm>
          <a:custGeom>
            <a:avLst/>
            <a:gdLst>
              <a:gd name="connsiteX0" fmla="*/ 0 w 2296668"/>
              <a:gd name="connsiteY0" fmla="*/ 1386839 h 1386840"/>
              <a:gd name="connsiteX1" fmla="*/ 2296668 w 2296668"/>
              <a:gd name="connsiteY1" fmla="*/ 1386839 h 1386840"/>
              <a:gd name="connsiteX2" fmla="*/ 2296668 w 2296668"/>
              <a:gd name="connsiteY2" fmla="*/ 0 h 1386840"/>
              <a:gd name="connsiteX3" fmla="*/ 0 w 2296668"/>
              <a:gd name="connsiteY3" fmla="*/ 0 h 1386840"/>
              <a:gd name="connsiteX4" fmla="*/ 0 w 2296668"/>
              <a:gd name="connsiteY4" fmla="*/ 1386839 h 13868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96668" h="1386840">
                <a:moveTo>
                  <a:pt x="0" y="1386839"/>
                </a:moveTo>
                <a:lnTo>
                  <a:pt x="2296668" y="1386839"/>
                </a:lnTo>
                <a:lnTo>
                  <a:pt x="2296668" y="0"/>
                </a:lnTo>
                <a:lnTo>
                  <a:pt x="0" y="0"/>
                </a:lnTo>
                <a:lnTo>
                  <a:pt x="0" y="138683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404618" y="4083939"/>
            <a:ext cx="3778123" cy="1386840"/>
          </a:xfrm>
          <a:custGeom>
            <a:avLst/>
            <a:gdLst>
              <a:gd name="connsiteX0" fmla="*/ 0 w 3778123"/>
              <a:gd name="connsiteY0" fmla="*/ 1386839 h 1386840"/>
              <a:gd name="connsiteX1" fmla="*/ 3778123 w 3778123"/>
              <a:gd name="connsiteY1" fmla="*/ 1386839 h 1386840"/>
              <a:gd name="connsiteX2" fmla="*/ 3778123 w 3778123"/>
              <a:gd name="connsiteY2" fmla="*/ 0 h 1386840"/>
              <a:gd name="connsiteX3" fmla="*/ 0 w 3778123"/>
              <a:gd name="connsiteY3" fmla="*/ 0 h 1386840"/>
              <a:gd name="connsiteX4" fmla="*/ 0 w 3778123"/>
              <a:gd name="connsiteY4" fmla="*/ 1386839 h 13868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78123" h="1386840">
                <a:moveTo>
                  <a:pt x="0" y="1386839"/>
                </a:moveTo>
                <a:lnTo>
                  <a:pt x="3778123" y="1386839"/>
                </a:lnTo>
                <a:lnTo>
                  <a:pt x="3778123" y="0"/>
                </a:lnTo>
                <a:lnTo>
                  <a:pt x="0" y="0"/>
                </a:lnTo>
                <a:lnTo>
                  <a:pt x="0" y="138683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182741" y="4083939"/>
            <a:ext cx="2889885" cy="1386840"/>
          </a:xfrm>
          <a:custGeom>
            <a:avLst/>
            <a:gdLst>
              <a:gd name="connsiteX0" fmla="*/ 0 w 2889885"/>
              <a:gd name="connsiteY0" fmla="*/ 1386839 h 1386840"/>
              <a:gd name="connsiteX1" fmla="*/ 2889885 w 2889885"/>
              <a:gd name="connsiteY1" fmla="*/ 1386839 h 1386840"/>
              <a:gd name="connsiteX2" fmla="*/ 2889885 w 2889885"/>
              <a:gd name="connsiteY2" fmla="*/ 0 h 1386840"/>
              <a:gd name="connsiteX3" fmla="*/ 0 w 2889885"/>
              <a:gd name="connsiteY3" fmla="*/ 0 h 1386840"/>
              <a:gd name="connsiteX4" fmla="*/ 0 w 2889885"/>
              <a:gd name="connsiteY4" fmla="*/ 1386839 h 13868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89885" h="1386840">
                <a:moveTo>
                  <a:pt x="0" y="1386839"/>
                </a:moveTo>
                <a:lnTo>
                  <a:pt x="2889885" y="1386839"/>
                </a:lnTo>
                <a:lnTo>
                  <a:pt x="2889885" y="0"/>
                </a:lnTo>
                <a:lnTo>
                  <a:pt x="0" y="0"/>
                </a:lnTo>
                <a:lnTo>
                  <a:pt x="0" y="138683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7950" y="5470841"/>
            <a:ext cx="2296668" cy="1341119"/>
          </a:xfrm>
          <a:custGeom>
            <a:avLst/>
            <a:gdLst>
              <a:gd name="connsiteX0" fmla="*/ 0 w 2296668"/>
              <a:gd name="connsiteY0" fmla="*/ 1341119 h 1341119"/>
              <a:gd name="connsiteX1" fmla="*/ 2296668 w 2296668"/>
              <a:gd name="connsiteY1" fmla="*/ 1341119 h 1341119"/>
              <a:gd name="connsiteX2" fmla="*/ 2296668 w 2296668"/>
              <a:gd name="connsiteY2" fmla="*/ 0 h 1341119"/>
              <a:gd name="connsiteX3" fmla="*/ 0 w 2296668"/>
              <a:gd name="connsiteY3" fmla="*/ 0 h 1341119"/>
              <a:gd name="connsiteX4" fmla="*/ 0 w 2296668"/>
              <a:gd name="connsiteY4" fmla="*/ 1341119 h 1341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96668" h="1341119">
                <a:moveTo>
                  <a:pt x="0" y="1341119"/>
                </a:moveTo>
                <a:lnTo>
                  <a:pt x="2296668" y="1341119"/>
                </a:lnTo>
                <a:lnTo>
                  <a:pt x="2296668" y="0"/>
                </a:lnTo>
                <a:lnTo>
                  <a:pt x="0" y="0"/>
                </a:lnTo>
                <a:lnTo>
                  <a:pt x="0" y="134111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404618" y="5470841"/>
            <a:ext cx="3778123" cy="1341119"/>
          </a:xfrm>
          <a:custGeom>
            <a:avLst/>
            <a:gdLst>
              <a:gd name="connsiteX0" fmla="*/ 0 w 3778123"/>
              <a:gd name="connsiteY0" fmla="*/ 1341119 h 1341119"/>
              <a:gd name="connsiteX1" fmla="*/ 3778123 w 3778123"/>
              <a:gd name="connsiteY1" fmla="*/ 1341119 h 1341119"/>
              <a:gd name="connsiteX2" fmla="*/ 3778123 w 3778123"/>
              <a:gd name="connsiteY2" fmla="*/ 0 h 1341119"/>
              <a:gd name="connsiteX3" fmla="*/ 0 w 3778123"/>
              <a:gd name="connsiteY3" fmla="*/ 0 h 1341119"/>
              <a:gd name="connsiteX4" fmla="*/ 0 w 3778123"/>
              <a:gd name="connsiteY4" fmla="*/ 1341119 h 1341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78123" h="1341119">
                <a:moveTo>
                  <a:pt x="0" y="1341119"/>
                </a:moveTo>
                <a:lnTo>
                  <a:pt x="3778123" y="1341119"/>
                </a:lnTo>
                <a:lnTo>
                  <a:pt x="3778123" y="0"/>
                </a:lnTo>
                <a:lnTo>
                  <a:pt x="0" y="0"/>
                </a:lnTo>
                <a:lnTo>
                  <a:pt x="0" y="134111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182741" y="5470841"/>
            <a:ext cx="2889885" cy="1341119"/>
          </a:xfrm>
          <a:custGeom>
            <a:avLst/>
            <a:gdLst>
              <a:gd name="connsiteX0" fmla="*/ 0 w 2889885"/>
              <a:gd name="connsiteY0" fmla="*/ 1341119 h 1341119"/>
              <a:gd name="connsiteX1" fmla="*/ 2889885 w 2889885"/>
              <a:gd name="connsiteY1" fmla="*/ 1341119 h 1341119"/>
              <a:gd name="connsiteX2" fmla="*/ 2889885 w 2889885"/>
              <a:gd name="connsiteY2" fmla="*/ 0 h 1341119"/>
              <a:gd name="connsiteX3" fmla="*/ 0 w 2889885"/>
              <a:gd name="connsiteY3" fmla="*/ 0 h 1341119"/>
              <a:gd name="connsiteX4" fmla="*/ 0 w 2889885"/>
              <a:gd name="connsiteY4" fmla="*/ 1341119 h 1341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89885" h="1341119">
                <a:moveTo>
                  <a:pt x="0" y="1341119"/>
                </a:moveTo>
                <a:lnTo>
                  <a:pt x="2889885" y="1341119"/>
                </a:lnTo>
                <a:lnTo>
                  <a:pt x="2889885" y="0"/>
                </a:lnTo>
                <a:lnTo>
                  <a:pt x="0" y="0"/>
                </a:lnTo>
                <a:lnTo>
                  <a:pt x="0" y="134111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398268" y="528701"/>
            <a:ext cx="25400" cy="6295960"/>
          </a:xfrm>
          <a:custGeom>
            <a:avLst/>
            <a:gdLst>
              <a:gd name="connsiteX0" fmla="*/ 6350 w 25400"/>
              <a:gd name="connsiteY0" fmla="*/ 6350 h 6295960"/>
              <a:gd name="connsiteX1" fmla="*/ 6350 w 25400"/>
              <a:gd name="connsiteY1" fmla="*/ 6289610 h 62959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6295960">
                <a:moveTo>
                  <a:pt x="6350" y="6350"/>
                </a:moveTo>
                <a:lnTo>
                  <a:pt x="6350" y="628961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176391" y="528701"/>
            <a:ext cx="25400" cy="6295960"/>
          </a:xfrm>
          <a:custGeom>
            <a:avLst/>
            <a:gdLst>
              <a:gd name="connsiteX0" fmla="*/ 6350 w 25400"/>
              <a:gd name="connsiteY0" fmla="*/ 6350 h 6295960"/>
              <a:gd name="connsiteX1" fmla="*/ 6350 w 25400"/>
              <a:gd name="connsiteY1" fmla="*/ 6289610 h 62959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6295960">
                <a:moveTo>
                  <a:pt x="6350" y="6350"/>
                </a:moveTo>
                <a:lnTo>
                  <a:pt x="6350" y="628961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312" y="1425829"/>
            <a:ext cx="9005888" cy="25400"/>
          </a:xfrm>
          <a:custGeom>
            <a:avLst/>
            <a:gdLst>
              <a:gd name="connsiteX0" fmla="*/ 6350 w 9005888"/>
              <a:gd name="connsiteY0" fmla="*/ 6350 h 25400"/>
              <a:gd name="connsiteX1" fmla="*/ 8999538 w 900588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05888" h="25400">
                <a:moveTo>
                  <a:pt x="6350" y="6350"/>
                </a:moveTo>
                <a:lnTo>
                  <a:pt x="8999538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312" y="2690749"/>
            <a:ext cx="9005888" cy="25400"/>
          </a:xfrm>
          <a:custGeom>
            <a:avLst/>
            <a:gdLst>
              <a:gd name="connsiteX0" fmla="*/ 6350 w 9005888"/>
              <a:gd name="connsiteY0" fmla="*/ 6350 h 25400"/>
              <a:gd name="connsiteX1" fmla="*/ 8999538 w 900588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05888" h="25400">
                <a:moveTo>
                  <a:pt x="6350" y="6350"/>
                </a:moveTo>
                <a:lnTo>
                  <a:pt x="8999538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312" y="4077589"/>
            <a:ext cx="9005888" cy="25400"/>
          </a:xfrm>
          <a:custGeom>
            <a:avLst/>
            <a:gdLst>
              <a:gd name="connsiteX0" fmla="*/ 6350 w 9005888"/>
              <a:gd name="connsiteY0" fmla="*/ 6350 h 25400"/>
              <a:gd name="connsiteX1" fmla="*/ 8999538 w 900588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05888" h="25400">
                <a:moveTo>
                  <a:pt x="6350" y="6350"/>
                </a:moveTo>
                <a:lnTo>
                  <a:pt x="8999538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312" y="5464429"/>
            <a:ext cx="9005888" cy="25400"/>
          </a:xfrm>
          <a:custGeom>
            <a:avLst/>
            <a:gdLst>
              <a:gd name="connsiteX0" fmla="*/ 6350 w 9005888"/>
              <a:gd name="connsiteY0" fmla="*/ 6350 h 25400"/>
              <a:gd name="connsiteX1" fmla="*/ 8999538 w 900588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05888" h="25400">
                <a:moveTo>
                  <a:pt x="6350" y="6350"/>
                </a:moveTo>
                <a:lnTo>
                  <a:pt x="8999538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3662" y="520763"/>
            <a:ext cx="57150" cy="6311835"/>
          </a:xfrm>
          <a:custGeom>
            <a:avLst/>
            <a:gdLst>
              <a:gd name="connsiteX0" fmla="*/ 14287 w 57150"/>
              <a:gd name="connsiteY0" fmla="*/ 14287 h 6311835"/>
              <a:gd name="connsiteX1" fmla="*/ 14287 w 57150"/>
              <a:gd name="connsiteY1" fmla="*/ 6297547 h 63118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50" h="6311835">
                <a:moveTo>
                  <a:pt x="14287" y="14287"/>
                </a:moveTo>
                <a:lnTo>
                  <a:pt x="14287" y="6297547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058211" y="520763"/>
            <a:ext cx="57150" cy="6311835"/>
          </a:xfrm>
          <a:custGeom>
            <a:avLst/>
            <a:gdLst>
              <a:gd name="connsiteX0" fmla="*/ 14287 w 57150"/>
              <a:gd name="connsiteY0" fmla="*/ 14287 h 6311835"/>
              <a:gd name="connsiteX1" fmla="*/ 14287 w 57150"/>
              <a:gd name="connsiteY1" fmla="*/ 6297547 h 63118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50" h="6311835">
                <a:moveTo>
                  <a:pt x="14287" y="14287"/>
                </a:moveTo>
                <a:lnTo>
                  <a:pt x="14287" y="6297547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9375" y="534987"/>
            <a:ext cx="9021762" cy="57150"/>
          </a:xfrm>
          <a:custGeom>
            <a:avLst/>
            <a:gdLst>
              <a:gd name="connsiteX0" fmla="*/ 14287 w 9021762"/>
              <a:gd name="connsiteY0" fmla="*/ 14287 h 57150"/>
              <a:gd name="connsiteX1" fmla="*/ 9007475 w 9021762"/>
              <a:gd name="connsiteY1" fmla="*/ 14287 h 57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21762" h="57150">
                <a:moveTo>
                  <a:pt x="14287" y="14287"/>
                </a:moveTo>
                <a:lnTo>
                  <a:pt x="9007475" y="14287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312" y="6805611"/>
            <a:ext cx="9005888" cy="25400"/>
          </a:xfrm>
          <a:custGeom>
            <a:avLst/>
            <a:gdLst>
              <a:gd name="connsiteX0" fmla="*/ 6350 w 9005888"/>
              <a:gd name="connsiteY0" fmla="*/ 6350 h 25400"/>
              <a:gd name="connsiteX1" fmla="*/ 8999538 w 900588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05888" h="25400">
                <a:moveTo>
                  <a:pt x="6350" y="6350"/>
                </a:moveTo>
                <a:lnTo>
                  <a:pt x="8999538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295400" y="88900"/>
            <a:ext cx="64008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2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Normal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Sodium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Re-absorption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0200" y="800100"/>
            <a:ext cx="1841500" cy="600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203200" algn="l"/>
                <a:tab pos="215900" algn="l"/>
                <a:tab pos="228600" algn="l"/>
                <a:tab pos="241300" algn="l"/>
                <a:tab pos="254000" algn="l"/>
                <a:tab pos="317500" algn="l"/>
                <a:tab pos="393700" algn="l"/>
                <a:tab pos="406400" algn="l"/>
                <a:tab pos="444500" algn="l"/>
                <a:tab pos="5334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Nephron</a:t>
            </a:r>
          </a:p>
          <a:p>
            <a:pPr>
              <a:lnSpc>
                <a:spcPts val="2800"/>
              </a:lnSpc>
              <a:tabLst>
                <a:tab pos="203200" algn="l"/>
                <a:tab pos="215900" algn="l"/>
                <a:tab pos="228600" algn="l"/>
                <a:tab pos="241300" algn="l"/>
                <a:tab pos="254000" algn="l"/>
                <a:tab pos="317500" algn="l"/>
                <a:tab pos="393700" algn="l"/>
                <a:tab pos="406400" algn="l"/>
                <a:tab pos="444500" algn="l"/>
                <a:tab pos="5334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Segment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                <a:tab pos="203200" algn="l"/>
                <a:tab pos="215900" algn="l"/>
                <a:tab pos="228600" algn="l"/>
                <a:tab pos="241300" algn="l"/>
                <a:tab pos="254000" algn="l"/>
                <a:tab pos="317500" algn="l"/>
                <a:tab pos="393700" algn="l"/>
                <a:tab pos="406400" algn="l"/>
                <a:tab pos="444500" algn="l"/>
                <a:tab pos="533400" algn="l"/>
              </a:tabLst>
            </a:pPr>
            <a:r>
              <a:rPr lang="en-US" altLang="zh-CN" dirty="0" smtClean="0"/>
              <a:t>						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Proximal</a:t>
            </a:r>
          </a:p>
          <a:p>
            <a:pPr>
              <a:lnSpc>
                <a:spcPts val="2800"/>
              </a:lnSpc>
              <a:tabLst>
                <a:tab pos="203200" algn="l"/>
                <a:tab pos="215900" algn="l"/>
                <a:tab pos="228600" algn="l"/>
                <a:tab pos="241300" algn="l"/>
                <a:tab pos="254000" algn="l"/>
                <a:tab pos="317500" algn="l"/>
                <a:tab pos="393700" algn="l"/>
                <a:tab pos="406400" algn="l"/>
                <a:tab pos="444500" algn="l"/>
                <a:tab pos="5334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convoluted</a:t>
            </a:r>
          </a:p>
          <a:p>
            <a:pPr>
              <a:lnSpc>
                <a:spcPts val="2800"/>
              </a:lnSpc>
              <a:tabLst>
                <a:tab pos="203200" algn="l"/>
                <a:tab pos="215900" algn="l"/>
                <a:tab pos="228600" algn="l"/>
                <a:tab pos="241300" algn="l"/>
                <a:tab pos="254000" algn="l"/>
                <a:tab pos="317500" algn="l"/>
                <a:tab pos="393700" algn="l"/>
                <a:tab pos="406400" algn="l"/>
                <a:tab pos="444500" algn="l"/>
                <a:tab pos="533400" algn="l"/>
              </a:tabLst>
            </a:pPr>
            <a:r>
              <a:rPr lang="en-US" altLang="zh-CN" dirty="0" smtClean="0"/>
              <a:t>									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tubules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203200" algn="l"/>
                <a:tab pos="215900" algn="l"/>
                <a:tab pos="228600" algn="l"/>
                <a:tab pos="241300" algn="l"/>
                <a:tab pos="254000" algn="l"/>
                <a:tab pos="317500" algn="l"/>
                <a:tab pos="393700" algn="l"/>
                <a:tab pos="406400" algn="l"/>
                <a:tab pos="444500" algn="l"/>
                <a:tab pos="533400" algn="l"/>
              </a:tabLst>
            </a:pPr>
            <a:r>
              <a:rPr lang="en-US" altLang="zh-CN" dirty="0" smtClean="0"/>
              <a:t>				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Ascending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203200" algn="l"/>
                <a:tab pos="215900" algn="l"/>
                <a:tab pos="228600" algn="l"/>
                <a:tab pos="241300" algn="l"/>
                <a:tab pos="254000" algn="l"/>
                <a:tab pos="317500" algn="l"/>
                <a:tab pos="393700" algn="l"/>
                <a:tab pos="406400" algn="l"/>
                <a:tab pos="444500" algn="l"/>
                <a:tab pos="533400" algn="l"/>
              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Loop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Henle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203200" algn="l"/>
                <a:tab pos="215900" algn="l"/>
                <a:tab pos="228600" algn="l"/>
                <a:tab pos="241300" algn="l"/>
                <a:tab pos="254000" algn="l"/>
                <a:tab pos="317500" algn="l"/>
                <a:tab pos="393700" algn="l"/>
                <a:tab pos="406400" algn="l"/>
                <a:tab pos="444500" algn="l"/>
                <a:tab pos="533400" algn="l"/>
              </a:tabLst>
            </a:pPr>
            <a:r>
              <a:rPr lang="en-US" altLang="zh-CN" dirty="0" smtClean="0"/>
              <a:t>										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Distal</a:t>
            </a:r>
          </a:p>
          <a:p>
            <a:pPr>
              <a:lnSpc>
                <a:spcPts val="2800"/>
              </a:lnSpc>
              <a:tabLst>
                <a:tab pos="203200" algn="l"/>
                <a:tab pos="215900" algn="l"/>
                <a:tab pos="228600" algn="l"/>
                <a:tab pos="241300" algn="l"/>
                <a:tab pos="254000" algn="l"/>
                <a:tab pos="317500" algn="l"/>
                <a:tab pos="393700" algn="l"/>
                <a:tab pos="406400" algn="l"/>
                <a:tab pos="444500" algn="l"/>
                <a:tab pos="5334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convoluted</a:t>
            </a:r>
          </a:p>
          <a:p>
            <a:pPr>
              <a:lnSpc>
                <a:spcPts val="2800"/>
              </a:lnSpc>
              <a:tabLst>
                <a:tab pos="203200" algn="l"/>
                <a:tab pos="215900" algn="l"/>
                <a:tab pos="228600" algn="l"/>
                <a:tab pos="241300" algn="l"/>
                <a:tab pos="254000" algn="l"/>
                <a:tab pos="317500" algn="l"/>
                <a:tab pos="393700" algn="l"/>
                <a:tab pos="406400" algn="l"/>
                <a:tab pos="444500" algn="l"/>
                <a:tab pos="533400" algn="l"/>
              </a:tabLst>
            </a:pPr>
            <a:r>
              <a:rPr lang="en-US" altLang="zh-CN" dirty="0" smtClean="0"/>
              <a:t>									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tubules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203200" algn="l"/>
                <a:tab pos="215900" algn="l"/>
                <a:tab pos="228600" algn="l"/>
                <a:tab pos="241300" algn="l"/>
                <a:tab pos="254000" algn="l"/>
                <a:tab pos="317500" algn="l"/>
                <a:tab pos="393700" algn="l"/>
                <a:tab pos="406400" algn="l"/>
                <a:tab pos="444500" algn="l"/>
                <a:tab pos="533400" algn="l"/>
              </a:tabLst>
            </a:pPr>
            <a:r>
              <a:rPr lang="en-US" altLang="zh-CN" dirty="0" smtClean="0"/>
              <a:t>							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Cortical</a:t>
            </a:r>
          </a:p>
          <a:p>
            <a:pPr>
              <a:lnSpc>
                <a:spcPts val="2800"/>
              </a:lnSpc>
              <a:tabLst>
                <a:tab pos="203200" algn="l"/>
                <a:tab pos="215900" algn="l"/>
                <a:tab pos="228600" algn="l"/>
                <a:tab pos="241300" algn="l"/>
                <a:tab pos="254000" algn="l"/>
                <a:tab pos="317500" algn="l"/>
                <a:tab pos="393700" algn="l"/>
                <a:tab pos="406400" algn="l"/>
                <a:tab pos="444500" algn="l"/>
                <a:tab pos="533400" algn="l"/>
              </a:tabLst>
            </a:pPr>
            <a:r>
              <a:rPr lang="en-US" altLang="zh-CN" dirty="0" smtClean="0"/>
              <a:t>					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Collecting</a:t>
            </a:r>
          </a:p>
          <a:p>
            <a:pPr>
              <a:lnSpc>
                <a:spcPts val="2800"/>
              </a:lnSpc>
              <a:tabLst>
                <a:tab pos="203200" algn="l"/>
                <a:tab pos="215900" algn="l"/>
                <a:tab pos="228600" algn="l"/>
                <a:tab pos="241300" algn="l"/>
                <a:tab pos="254000" algn="l"/>
                <a:tab pos="317500" algn="l"/>
                <a:tab pos="393700" algn="l"/>
                <a:tab pos="406400" algn="l"/>
                <a:tab pos="444500" algn="l"/>
                <a:tab pos="533400" algn="l"/>
              </a:tabLst>
            </a:pPr>
            <a:r>
              <a:rPr lang="en-US" altLang="zh-CN" dirty="0" smtClean="0"/>
              <a:t>								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Tubules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768600" y="800100"/>
            <a:ext cx="3022600" cy="6159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101600" algn="l"/>
                <a:tab pos="165100" algn="l"/>
                <a:tab pos="241300" algn="l"/>
                <a:tab pos="571500" algn="l"/>
                <a:tab pos="647700" algn="l"/>
                <a:tab pos="685800" algn="l"/>
                <a:tab pos="698500" algn="l"/>
                <a:tab pos="749300" algn="l"/>
                <a:tab pos="977900" algn="l"/>
                <a:tab pos="10160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</a:t>
            </a:r>
            <a:r>
              <a:rPr lang="en-US" altLang="zh-CN" sz="16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+</a:t>
            </a:r>
            <a:r>
              <a:rPr lang="en-US" altLang="zh-CN" sz="24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Transporter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01600" algn="l"/>
                <a:tab pos="165100" algn="l"/>
                <a:tab pos="241300" algn="l"/>
                <a:tab pos="571500" algn="l"/>
                <a:tab pos="647700" algn="l"/>
                <a:tab pos="685800" algn="l"/>
                <a:tab pos="698500" algn="l"/>
                <a:tab pos="749300" algn="l"/>
                <a:tab pos="977900" algn="l"/>
                <a:tab pos="1016000" algn="l"/>
              </a:tabLst>
            </a:pPr>
            <a:r>
              <a:rPr lang="en-US" altLang="zh-CN" dirty="0" smtClean="0"/>
              <a:t>		</a:t>
            </a:r>
            <a:r>
              <a:rPr lang="en-US" altLang="zh-CN" sz="2402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Na</a:t>
            </a:r>
            <a:r>
              <a:rPr lang="en-US" altLang="zh-CN" sz="1608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+</a:t>
            </a:r>
            <a:r>
              <a:rPr lang="en-US" altLang="zh-CN" sz="2402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/H</a:t>
            </a:r>
            <a:r>
              <a:rPr lang="en-US" altLang="zh-CN" sz="1608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+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transporter</a:t>
            </a:r>
          </a:p>
          <a:p>
            <a:pPr>
              <a:lnSpc>
                <a:spcPts val="3400"/>
              </a:lnSpc>
              <a:tabLst>
                <a:tab pos="101600" algn="l"/>
                <a:tab pos="165100" algn="l"/>
                <a:tab pos="241300" algn="l"/>
                <a:tab pos="571500" algn="l"/>
                <a:tab pos="647700" algn="l"/>
                <a:tab pos="685800" algn="l"/>
                <a:tab pos="698500" algn="l"/>
                <a:tab pos="749300" algn="l"/>
                <a:tab pos="977900" algn="l"/>
                <a:tab pos="10160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Carbonic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anhydrase</a:t>
            </a:r>
          </a:p>
          <a:p>
            <a:pPr>
              <a:lnSpc>
                <a:spcPts val="2800"/>
              </a:lnSpc>
              <a:tabLst>
                <a:tab pos="101600" algn="l"/>
                <a:tab pos="165100" algn="l"/>
                <a:tab pos="241300" algn="l"/>
                <a:tab pos="571500" algn="l"/>
                <a:tab pos="647700" algn="l"/>
                <a:tab pos="685800" algn="l"/>
                <a:tab pos="698500" algn="l"/>
                <a:tab pos="749300" algn="l"/>
                <a:tab pos="977900" algn="l"/>
                <a:tab pos="1016000" algn="l"/>
              </a:tabLst>
            </a:pPr>
            <a:r>
              <a:rPr lang="en-US" altLang="zh-CN" dirty="0" smtClean="0"/>
              <a:t>									</a:t>
            </a:r>
            <a:r>
              <a:rPr lang="en-US" altLang="zh-CN" sz="2402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enzyme</a:t>
            </a:r>
          </a:p>
          <a:p>
            <a:pPr>
              <a:lnSpc>
                <a:spcPts val="3500"/>
              </a:lnSpc>
              <a:tabLst>
                <a:tab pos="101600" algn="l"/>
                <a:tab pos="165100" algn="l"/>
                <a:tab pos="241300" algn="l"/>
                <a:tab pos="571500" algn="l"/>
                <a:tab pos="647700" algn="l"/>
                <a:tab pos="685800" algn="l"/>
                <a:tab pos="698500" algn="l"/>
                <a:tab pos="749300" algn="l"/>
                <a:tab pos="977900" algn="l"/>
                <a:tab pos="1016000" algn="l"/>
              </a:tabLst>
            </a:pPr>
            <a:r>
              <a:rPr lang="en-US" altLang="zh-CN" dirty="0" smtClean="0"/>
              <a:t>							</a:t>
            </a:r>
            <a:r>
              <a:rPr lang="en-US" altLang="zh-CN" sz="2400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Na</a:t>
            </a:r>
            <a:r>
              <a:rPr lang="en-US" altLang="zh-CN" sz="1608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+</a:t>
            </a:r>
            <a:r>
              <a:rPr lang="en-US" altLang="zh-CN" sz="2400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/K</a:t>
            </a:r>
            <a:r>
              <a:rPr lang="en-US" altLang="zh-CN" sz="1608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+</a:t>
            </a:r>
            <a:r>
              <a:rPr lang="en-US" altLang="zh-CN" sz="2400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/2Cl</a:t>
            </a:r>
            <a:r>
              <a:rPr lang="en-US" altLang="zh-CN" sz="1608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-</a:t>
            </a:r>
          </a:p>
          <a:p>
            <a:pPr>
              <a:lnSpc>
                <a:spcPts val="2800"/>
              </a:lnSpc>
              <a:tabLst>
                <a:tab pos="101600" algn="l"/>
                <a:tab pos="165100" algn="l"/>
                <a:tab pos="241300" algn="l"/>
                <a:tab pos="571500" algn="l"/>
                <a:tab pos="647700" algn="l"/>
                <a:tab pos="685800" algn="l"/>
                <a:tab pos="698500" algn="l"/>
                <a:tab pos="749300" algn="l"/>
                <a:tab pos="977900" algn="l"/>
                <a:tab pos="1016000" algn="l"/>
              </a:tabLst>
            </a:pPr>
            <a:r>
              <a:rPr lang="en-US" altLang="zh-CN" dirty="0" smtClean="0"/>
              <a:t>				</a:t>
            </a:r>
            <a:r>
              <a:rPr lang="en-US" altLang="zh-CN" sz="2400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cotransporter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101600" algn="l"/>
                <a:tab pos="165100" algn="l"/>
                <a:tab pos="241300" algn="l"/>
                <a:tab pos="571500" algn="l"/>
                <a:tab pos="647700" algn="l"/>
                <a:tab pos="685800" algn="l"/>
                <a:tab pos="698500" algn="l"/>
                <a:tab pos="749300" algn="l"/>
                <a:tab pos="977900" algn="l"/>
                <a:tab pos="1016000" algn="l"/>
              </a:tabLst>
            </a:pPr>
            <a:r>
              <a:rPr lang="en-US" altLang="zh-CN" dirty="0" smtClean="0"/>
              <a:t>										</a:t>
            </a:r>
            <a:r>
              <a:rPr lang="en-US" altLang="zh-CN" sz="2402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Na</a:t>
            </a:r>
            <a:r>
              <a:rPr lang="en-US" altLang="zh-CN" sz="1608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+</a:t>
            </a:r>
            <a:r>
              <a:rPr lang="en-US" altLang="zh-CN" sz="2402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/Cl</a:t>
            </a:r>
            <a:r>
              <a:rPr lang="en-US" altLang="zh-CN" sz="1608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-</a:t>
            </a:r>
          </a:p>
          <a:p>
            <a:pPr>
              <a:lnSpc>
                <a:spcPts val="3400"/>
              </a:lnSpc>
              <a:tabLst>
                <a:tab pos="101600" algn="l"/>
                <a:tab pos="165100" algn="l"/>
                <a:tab pos="241300" algn="l"/>
                <a:tab pos="571500" algn="l"/>
                <a:tab pos="647700" algn="l"/>
                <a:tab pos="685800" algn="l"/>
                <a:tab pos="698500" algn="l"/>
                <a:tab pos="749300" algn="l"/>
                <a:tab pos="977900" algn="l"/>
                <a:tab pos="1016000" algn="l"/>
              </a:tabLst>
            </a:pPr>
            <a:r>
              <a:rPr lang="en-US" altLang="zh-CN" dirty="0" smtClean="0"/>
              <a:t>								</a:t>
            </a:r>
            <a:r>
              <a:rPr lang="en-US" altLang="zh-CN" sz="2400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transporter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400"/>
              </a:lnSpc>
              <a:tabLst>
                <a:tab pos="101600" algn="l"/>
                <a:tab pos="165100" algn="l"/>
                <a:tab pos="241300" algn="l"/>
                <a:tab pos="571500" algn="l"/>
                <a:tab pos="647700" algn="l"/>
                <a:tab pos="685800" algn="l"/>
                <a:tab pos="698500" algn="l"/>
                <a:tab pos="749300" algn="l"/>
                <a:tab pos="977900" algn="l"/>
                <a:tab pos="1016000" algn="l"/>
              </a:tabLst>
            </a:pPr>
            <a:r>
              <a:rPr lang="en-US" altLang="zh-CN" dirty="0" smtClean="0"/>
              <a:t>					</a:t>
            </a:r>
            <a:r>
              <a:rPr lang="en-US" altLang="zh-CN" sz="2402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Na</a:t>
            </a:r>
            <a:r>
              <a:rPr lang="en-US" altLang="zh-CN" sz="1610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+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channel</a:t>
            </a:r>
          </a:p>
          <a:p>
            <a:pPr>
              <a:lnSpc>
                <a:spcPts val="3400"/>
              </a:lnSpc>
              <a:tabLst>
                <a:tab pos="101600" algn="l"/>
                <a:tab pos="165100" algn="l"/>
                <a:tab pos="241300" algn="l"/>
                <a:tab pos="571500" algn="l"/>
                <a:tab pos="647700" algn="l"/>
                <a:tab pos="685800" algn="l"/>
                <a:tab pos="698500" algn="l"/>
                <a:tab pos="749300" algn="l"/>
                <a:tab pos="977900" algn="l"/>
                <a:tab pos="1016000" algn="l"/>
              </a:tabLst>
            </a:pPr>
            <a:r>
              <a:rPr lang="en-US" altLang="zh-CN" dirty="0" smtClean="0"/>
              <a:t>						</a:t>
            </a:r>
            <a:r>
              <a:rPr lang="en-US" altLang="zh-CN" sz="2400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Aldosterone</a:t>
            </a:r>
          </a:p>
          <a:p>
            <a:pPr>
              <a:lnSpc>
                <a:spcPts val="3400"/>
              </a:lnSpc>
              <a:tabLst>
                <a:tab pos="101600" algn="l"/>
                <a:tab pos="165100" algn="l"/>
                <a:tab pos="241300" algn="l"/>
                <a:tab pos="571500" algn="l"/>
                <a:tab pos="647700" algn="l"/>
                <a:tab pos="685800" algn="l"/>
                <a:tab pos="698500" algn="l"/>
                <a:tab pos="749300" algn="l"/>
                <a:tab pos="977900" algn="l"/>
                <a:tab pos="1016000" algn="l"/>
              </a:tabLst>
            </a:pPr>
            <a:r>
              <a:rPr lang="en-US" altLang="zh-CN" sz="2402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Antidiuretic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hormone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11900" y="787400"/>
            <a:ext cx="2603500" cy="582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88900" algn="l"/>
                <a:tab pos="241300" algn="l"/>
                <a:tab pos="266700" algn="l"/>
                <a:tab pos="469900" algn="l"/>
                <a:tab pos="584200" algn="l"/>
                <a:tab pos="812800" algn="l"/>
                <a:tab pos="901700" algn="l"/>
                <a:tab pos="977900" algn="l"/>
                <a:tab pos="990600" algn="l"/>
                <a:tab pos="1016000" algn="l"/>
                <a:tab pos="11303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Filtered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</a:t>
            </a:r>
            <a:r>
              <a:rPr lang="en-US" altLang="zh-CN" sz="16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+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re-</a:t>
            </a:r>
          </a:p>
          <a:p>
            <a:pPr>
              <a:lnSpc>
                <a:spcPts val="2800"/>
              </a:lnSpc>
              <a:tabLst>
                <a:tab pos="88900" algn="l"/>
                <a:tab pos="241300" algn="l"/>
                <a:tab pos="266700" algn="l"/>
                <a:tab pos="469900" algn="l"/>
                <a:tab pos="584200" algn="l"/>
                <a:tab pos="812800" algn="l"/>
                <a:tab pos="901700" algn="l"/>
                <a:tab pos="977900" algn="l"/>
                <a:tab pos="990600" algn="l"/>
                <a:tab pos="1016000" algn="l"/>
                <a:tab pos="1130300" algn="l"/>
              </a:tabLst>
            </a:pPr>
            <a:r>
              <a:rPr lang="en-US" altLang="zh-CN" dirty="0" smtClean="0"/>
              <a:t>					</a:t>
            </a:r>
            <a:r>
              <a:rPr lang="en-US" altLang="zh-CN" sz="24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absorbed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88900" algn="l"/>
                <a:tab pos="241300" algn="l"/>
                <a:tab pos="266700" algn="l"/>
                <a:tab pos="469900" algn="l"/>
                <a:tab pos="584200" algn="l"/>
                <a:tab pos="812800" algn="l"/>
                <a:tab pos="901700" algn="l"/>
                <a:tab pos="977900" algn="l"/>
                <a:tab pos="990600" algn="l"/>
                <a:tab pos="1016000" algn="l"/>
                <a:tab pos="1130300" algn="l"/>
              </a:tabLst>
            </a:pPr>
            <a:r>
              <a:rPr lang="en-US" altLang="zh-CN" dirty="0" smtClean="0"/>
              <a:t>										</a:t>
            </a:r>
            <a:r>
              <a:rPr lang="en-US" altLang="zh-CN" sz="19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65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%</a:t>
            </a:r>
          </a:p>
          <a:p>
            <a:pPr>
              <a:lnSpc>
                <a:spcPts val="2900"/>
              </a:lnSpc>
              <a:tabLst>
                <a:tab pos="88900" algn="l"/>
                <a:tab pos="241300" algn="l"/>
                <a:tab pos="266700" algn="l"/>
                <a:tab pos="469900" algn="l"/>
                <a:tab pos="584200" algn="l"/>
                <a:tab pos="812800" algn="l"/>
                <a:tab pos="901700" algn="l"/>
                <a:tab pos="977900" algn="l"/>
                <a:tab pos="990600" algn="l"/>
                <a:tab pos="1016000" algn="l"/>
                <a:tab pos="1130300" algn="l"/>
              </a:tabLst>
            </a:pPr>
            <a:r>
              <a:rPr lang="en-US" altLang="zh-CN" dirty="0" smtClean="0"/>
              <a:t>				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HCO3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88900" algn="l"/>
                <a:tab pos="241300" algn="l"/>
                <a:tab pos="266700" algn="l"/>
                <a:tab pos="469900" algn="l"/>
                <a:tab pos="584200" algn="l"/>
                <a:tab pos="812800" algn="l"/>
                <a:tab pos="901700" algn="l"/>
                <a:tab pos="977900" algn="l"/>
                <a:tab pos="990600" algn="l"/>
                <a:tab pos="1016000" algn="l"/>
                <a:tab pos="1130300" algn="l"/>
              </a:tabLst>
            </a:pPr>
            <a:r>
              <a:rPr lang="en-US" altLang="zh-CN" dirty="0" smtClean="0"/>
              <a:t>							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20-30%</a:t>
            </a:r>
          </a:p>
          <a:p>
            <a:pPr>
              <a:lnSpc>
                <a:spcPts val="2400"/>
              </a:lnSpc>
              <a:tabLst>
                <a:tab pos="88900" algn="l"/>
                <a:tab pos="241300" algn="l"/>
                <a:tab pos="266700" algn="l"/>
                <a:tab pos="469900" algn="l"/>
                <a:tab pos="584200" algn="l"/>
                <a:tab pos="812800" algn="l"/>
                <a:tab pos="901700" algn="l"/>
                <a:tab pos="977900" algn="l"/>
                <a:tab pos="990600" algn="l"/>
                <a:tab pos="1016000" algn="l"/>
                <a:tab pos="1130300" algn="l"/>
              </a:tabLst>
            </a:pP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Active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reabsorption</a:t>
            </a:r>
          </a:p>
          <a:p>
            <a:pPr>
              <a:lnSpc>
                <a:spcPts val="2400"/>
              </a:lnSpc>
              <a:tabLst>
                <a:tab pos="88900" algn="l"/>
                <a:tab pos="241300" algn="l"/>
                <a:tab pos="266700" algn="l"/>
                <a:tab pos="469900" algn="l"/>
                <a:tab pos="584200" algn="l"/>
                <a:tab pos="812800" algn="l"/>
                <a:tab pos="901700" algn="l"/>
                <a:tab pos="977900" algn="l"/>
                <a:tab pos="990600" algn="l"/>
                <a:tab pos="1016000" algn="l"/>
                <a:tab pos="1130300" algn="l"/>
              </a:tabLst>
            </a:pPr>
            <a:r>
              <a:rPr lang="en-US" altLang="zh-CN" dirty="0" smtClean="0"/>
              <a:t>						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K,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                <a:tab pos="88900" algn="l"/>
                <a:tab pos="241300" algn="l"/>
                <a:tab pos="266700" algn="l"/>
                <a:tab pos="469900" algn="l"/>
                <a:tab pos="584200" algn="l"/>
                <a:tab pos="812800" algn="l"/>
                <a:tab pos="901700" algn="l"/>
                <a:tab pos="977900" algn="l"/>
                <a:tab pos="990600" algn="l"/>
                <a:tab pos="1016000" algn="l"/>
                <a:tab pos="1130300" algn="l"/>
              </a:tabLst>
            </a:pPr>
            <a:r>
              <a:rPr lang="en-US" altLang="zh-CN" dirty="0" smtClean="0"/>
              <a:t>								</a:t>
            </a:r>
            <a:r>
              <a:rPr lang="en-US" altLang="zh-CN" sz="19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5-10%</a:t>
            </a:r>
          </a:p>
          <a:p>
            <a:pPr>
              <a:lnSpc>
                <a:spcPts val="2300"/>
              </a:lnSpc>
              <a:tabLst>
                <a:tab pos="88900" algn="l"/>
                <a:tab pos="241300" algn="l"/>
                <a:tab pos="266700" algn="l"/>
                <a:tab pos="469900" algn="l"/>
                <a:tab pos="584200" algn="l"/>
                <a:tab pos="812800" algn="l"/>
                <a:tab pos="901700" algn="l"/>
                <a:tab pos="977900" algn="l"/>
                <a:tab pos="990600" algn="l"/>
                <a:tab pos="1016000" algn="l"/>
                <a:tab pos="1130300" algn="l"/>
              </a:tabLst>
            </a:pP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Active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reabsorption</a:t>
            </a:r>
          </a:p>
          <a:p>
            <a:pPr>
              <a:lnSpc>
                <a:spcPts val="2400"/>
              </a:lnSpc>
              <a:tabLst>
                <a:tab pos="88900" algn="l"/>
                <a:tab pos="241300" algn="l"/>
                <a:tab pos="266700" algn="l"/>
                <a:tab pos="469900" algn="l"/>
                <a:tab pos="584200" algn="l"/>
                <a:tab pos="812800" algn="l"/>
                <a:tab pos="901700" algn="l"/>
                <a:tab pos="977900" algn="l"/>
                <a:tab pos="990600" algn="l"/>
                <a:tab pos="1016000" algn="l"/>
                <a:tab pos="1130300" algn="l"/>
              </a:tabLst>
            </a:pPr>
            <a:r>
              <a:rPr lang="en-US" altLang="zh-CN" dirty="0" smtClean="0"/>
              <a:t>									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                <a:tab pos="88900" algn="l"/>
                <a:tab pos="241300" algn="l"/>
                <a:tab pos="266700" algn="l"/>
                <a:tab pos="469900" algn="l"/>
                <a:tab pos="584200" algn="l"/>
                <a:tab pos="812800" algn="l"/>
                <a:tab pos="901700" algn="l"/>
                <a:tab pos="977900" algn="l"/>
                <a:tab pos="990600" algn="l"/>
                <a:tab pos="1016000" algn="l"/>
                <a:tab pos="1130300" algn="l"/>
              </a:tabLst>
            </a:pPr>
            <a:r>
              <a:rPr lang="en-US" altLang="zh-CN" dirty="0" smtClean="0"/>
              <a:t>											</a:t>
            </a:r>
            <a:r>
              <a:rPr lang="en-US" altLang="zh-CN" sz="19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5%</a:t>
            </a:r>
          </a:p>
          <a:p>
            <a:pPr>
              <a:lnSpc>
                <a:spcPts val="2300"/>
              </a:lnSpc>
              <a:tabLst>
                <a:tab pos="88900" algn="l"/>
                <a:tab pos="241300" algn="l"/>
                <a:tab pos="266700" algn="l"/>
                <a:tab pos="469900" algn="l"/>
                <a:tab pos="584200" algn="l"/>
                <a:tab pos="812800" algn="l"/>
                <a:tab pos="901700" algn="l"/>
                <a:tab pos="977900" algn="l"/>
                <a:tab pos="990600" algn="l"/>
                <a:tab pos="1016000" algn="l"/>
                <a:tab pos="1130300" algn="l"/>
              </a:tabLst>
            </a:pPr>
            <a:r>
              <a:rPr lang="en-US" altLang="zh-CN" dirty="0" smtClean="0"/>
              <a:t>		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reabsorption</a:t>
            </a:r>
          </a:p>
          <a:p>
            <a:pPr>
              <a:lnSpc>
                <a:spcPts val="2400"/>
              </a:lnSpc>
              <a:tabLst>
                <a:tab pos="88900" algn="l"/>
                <a:tab pos="241300" algn="l"/>
                <a:tab pos="266700" algn="l"/>
                <a:tab pos="469900" algn="l"/>
                <a:tab pos="584200" algn="l"/>
                <a:tab pos="812800" algn="l"/>
                <a:tab pos="901700" algn="l"/>
                <a:tab pos="977900" algn="l"/>
                <a:tab pos="990600" algn="l"/>
                <a:tab pos="1016000" algn="l"/>
                <a:tab pos="1130300" algn="l"/>
              </a:tabLst>
            </a:pPr>
            <a:r>
              <a:rPr lang="en-US" altLang="zh-CN" dirty="0" smtClean="0"/>
              <a:t>			</a:t>
            </a:r>
            <a:r>
              <a:rPr lang="en-US" altLang="zh-CN" sz="19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K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&amp;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secretion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165225" y="533400"/>
            <a:ext cx="6881876" cy="800100"/>
          </a:xfrm>
          <a:custGeom>
            <a:avLst/>
            <a:gdLst>
              <a:gd name="connsiteX0" fmla="*/ 0 w 6881876"/>
              <a:gd name="connsiteY0" fmla="*/ 800100 h 800100"/>
              <a:gd name="connsiteX1" fmla="*/ 6881876 w 6881876"/>
              <a:gd name="connsiteY1" fmla="*/ 800100 h 800100"/>
              <a:gd name="connsiteX2" fmla="*/ 6881876 w 6881876"/>
              <a:gd name="connsiteY2" fmla="*/ 0 h 800100"/>
              <a:gd name="connsiteX3" fmla="*/ 0 w 6881876"/>
              <a:gd name="connsiteY3" fmla="*/ 0 h 800100"/>
              <a:gd name="connsiteX4" fmla="*/ 0 w 6881876"/>
              <a:gd name="connsiteY4" fmla="*/ 800100 h 800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81876" h="800100">
                <a:moveTo>
                  <a:pt x="0" y="800100"/>
                </a:moveTo>
                <a:lnTo>
                  <a:pt x="6881876" y="800100"/>
                </a:lnTo>
                <a:lnTo>
                  <a:pt x="6881876" y="0"/>
                </a:lnTo>
                <a:lnTo>
                  <a:pt x="0" y="0"/>
                </a:lnTo>
                <a:lnTo>
                  <a:pt x="0" y="800100"/>
                </a:lnTo>
              </a:path>
            </a:pathLst>
          </a:custGeom>
          <a:solidFill>
            <a:srgbClr val="ffc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146175" y="514350"/>
            <a:ext cx="6919976" cy="838200"/>
          </a:xfrm>
          <a:custGeom>
            <a:avLst/>
            <a:gdLst>
              <a:gd name="connsiteX0" fmla="*/ 19050 w 6919976"/>
              <a:gd name="connsiteY0" fmla="*/ 819150 h 838200"/>
              <a:gd name="connsiteX1" fmla="*/ 6900926 w 6919976"/>
              <a:gd name="connsiteY1" fmla="*/ 819150 h 838200"/>
              <a:gd name="connsiteX2" fmla="*/ 6900926 w 6919976"/>
              <a:gd name="connsiteY2" fmla="*/ 19050 h 838200"/>
              <a:gd name="connsiteX3" fmla="*/ 19050 w 6919976"/>
              <a:gd name="connsiteY3" fmla="*/ 19050 h 838200"/>
              <a:gd name="connsiteX4" fmla="*/ 19050 w 6919976"/>
              <a:gd name="connsiteY4" fmla="*/ 81915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919976" h="838200">
                <a:moveTo>
                  <a:pt x="19050" y="819150"/>
                </a:moveTo>
                <a:lnTo>
                  <a:pt x="6900926" y="819150"/>
                </a:lnTo>
                <a:lnTo>
                  <a:pt x="6900926" y="19050"/>
                </a:lnTo>
                <a:lnTo>
                  <a:pt x="19050" y="19050"/>
                </a:lnTo>
                <a:lnTo>
                  <a:pt x="19050" y="819150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42875" y="4071937"/>
            <a:ext cx="4929251" cy="1077912"/>
          </a:xfrm>
          <a:custGeom>
            <a:avLst/>
            <a:gdLst>
              <a:gd name="connsiteX0" fmla="*/ 0 w 4929251"/>
              <a:gd name="connsiteY0" fmla="*/ 1077912 h 1077912"/>
              <a:gd name="connsiteX1" fmla="*/ 4929251 w 4929251"/>
              <a:gd name="connsiteY1" fmla="*/ 1077912 h 1077912"/>
              <a:gd name="connsiteX2" fmla="*/ 4929251 w 4929251"/>
              <a:gd name="connsiteY2" fmla="*/ 0 h 1077912"/>
              <a:gd name="connsiteX3" fmla="*/ 0 w 4929251"/>
              <a:gd name="connsiteY3" fmla="*/ 0 h 1077912"/>
              <a:gd name="connsiteX4" fmla="*/ 0 w 4929251"/>
              <a:gd name="connsiteY4" fmla="*/ 1077912 h 10779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929251" h="1077912">
                <a:moveTo>
                  <a:pt x="0" y="1077912"/>
                </a:moveTo>
                <a:lnTo>
                  <a:pt x="4929251" y="1077912"/>
                </a:lnTo>
                <a:lnTo>
                  <a:pt x="4929251" y="0"/>
                </a:lnTo>
                <a:lnTo>
                  <a:pt x="0" y="0"/>
                </a:lnTo>
                <a:lnTo>
                  <a:pt x="0" y="1077912"/>
                </a:lnTo>
              </a:path>
            </a:pathLst>
          </a:custGeom>
          <a:solidFill>
            <a:srgbClr val="ceb5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23825" y="4052887"/>
            <a:ext cx="4967351" cy="1116012"/>
          </a:xfrm>
          <a:custGeom>
            <a:avLst/>
            <a:gdLst>
              <a:gd name="connsiteX0" fmla="*/ 19050 w 4967351"/>
              <a:gd name="connsiteY0" fmla="*/ 1096962 h 1116012"/>
              <a:gd name="connsiteX1" fmla="*/ 4948301 w 4967351"/>
              <a:gd name="connsiteY1" fmla="*/ 1096962 h 1116012"/>
              <a:gd name="connsiteX2" fmla="*/ 4948301 w 4967351"/>
              <a:gd name="connsiteY2" fmla="*/ 19050 h 1116012"/>
              <a:gd name="connsiteX3" fmla="*/ 19050 w 4967351"/>
              <a:gd name="connsiteY3" fmla="*/ 19050 h 1116012"/>
              <a:gd name="connsiteX4" fmla="*/ 19050 w 4967351"/>
              <a:gd name="connsiteY4" fmla="*/ 1096962 h 11160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967351" h="1116012">
                <a:moveTo>
                  <a:pt x="19050" y="1096962"/>
                </a:moveTo>
                <a:lnTo>
                  <a:pt x="4948301" y="1096962"/>
                </a:lnTo>
                <a:lnTo>
                  <a:pt x="4948301" y="19050"/>
                </a:lnTo>
                <a:lnTo>
                  <a:pt x="19050" y="19050"/>
                </a:lnTo>
                <a:lnTo>
                  <a:pt x="19050" y="1096962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248275" y="3937000"/>
            <a:ext cx="3538601" cy="2492375"/>
          </a:xfrm>
          <a:custGeom>
            <a:avLst/>
            <a:gdLst>
              <a:gd name="connsiteX0" fmla="*/ 0 w 3538601"/>
              <a:gd name="connsiteY0" fmla="*/ 2492375 h 2492375"/>
              <a:gd name="connsiteX1" fmla="*/ 3538601 w 3538601"/>
              <a:gd name="connsiteY1" fmla="*/ 2492375 h 2492375"/>
              <a:gd name="connsiteX2" fmla="*/ 3538601 w 3538601"/>
              <a:gd name="connsiteY2" fmla="*/ 0 h 2492375"/>
              <a:gd name="connsiteX3" fmla="*/ 0 w 3538601"/>
              <a:gd name="connsiteY3" fmla="*/ 0 h 2492375"/>
              <a:gd name="connsiteX4" fmla="*/ 0 w 3538601"/>
              <a:gd name="connsiteY4" fmla="*/ 2492375 h 24923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38601" h="2492375">
                <a:moveTo>
                  <a:pt x="0" y="2492375"/>
                </a:moveTo>
                <a:lnTo>
                  <a:pt x="3538601" y="2492375"/>
                </a:lnTo>
                <a:lnTo>
                  <a:pt x="3538601" y="0"/>
                </a:lnTo>
                <a:lnTo>
                  <a:pt x="0" y="0"/>
                </a:lnTo>
                <a:lnTo>
                  <a:pt x="0" y="2492375"/>
                </a:lnTo>
              </a:path>
            </a:pathLst>
          </a:custGeom>
          <a:solidFill>
            <a:srgbClr val="ceb5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229225" y="3917950"/>
            <a:ext cx="3576701" cy="2530475"/>
          </a:xfrm>
          <a:custGeom>
            <a:avLst/>
            <a:gdLst>
              <a:gd name="connsiteX0" fmla="*/ 19050 w 3576701"/>
              <a:gd name="connsiteY0" fmla="*/ 2511425 h 2530475"/>
              <a:gd name="connsiteX1" fmla="*/ 3557651 w 3576701"/>
              <a:gd name="connsiteY1" fmla="*/ 2511425 h 2530475"/>
              <a:gd name="connsiteX2" fmla="*/ 3557651 w 3576701"/>
              <a:gd name="connsiteY2" fmla="*/ 19050 h 2530475"/>
              <a:gd name="connsiteX3" fmla="*/ 19050 w 3576701"/>
              <a:gd name="connsiteY3" fmla="*/ 19050 h 2530475"/>
              <a:gd name="connsiteX4" fmla="*/ 19050 w 3576701"/>
              <a:gd name="connsiteY4" fmla="*/ 2511425 h 25304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76701" h="2530475">
                <a:moveTo>
                  <a:pt x="19050" y="2511425"/>
                </a:moveTo>
                <a:lnTo>
                  <a:pt x="3557651" y="2511425"/>
                </a:lnTo>
                <a:lnTo>
                  <a:pt x="3557651" y="19050"/>
                </a:lnTo>
                <a:lnTo>
                  <a:pt x="19050" y="19050"/>
                </a:lnTo>
                <a:lnTo>
                  <a:pt x="19050" y="2511425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66800" y="2133600"/>
            <a:ext cx="2219325" cy="523875"/>
          </a:xfrm>
          <a:custGeom>
            <a:avLst/>
            <a:gdLst>
              <a:gd name="connsiteX0" fmla="*/ 0 w 2219325"/>
              <a:gd name="connsiteY0" fmla="*/ 523875 h 523875"/>
              <a:gd name="connsiteX1" fmla="*/ 2219325 w 2219325"/>
              <a:gd name="connsiteY1" fmla="*/ 523875 h 523875"/>
              <a:gd name="connsiteX2" fmla="*/ 2219325 w 2219325"/>
              <a:gd name="connsiteY2" fmla="*/ 0 h 523875"/>
              <a:gd name="connsiteX3" fmla="*/ 0 w 2219325"/>
              <a:gd name="connsiteY3" fmla="*/ 0 h 523875"/>
              <a:gd name="connsiteX4" fmla="*/ 0 w 2219325"/>
              <a:gd name="connsiteY4" fmla="*/ 523875 h 523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19325" h="523875">
                <a:moveTo>
                  <a:pt x="0" y="523875"/>
                </a:moveTo>
                <a:lnTo>
                  <a:pt x="2219325" y="523875"/>
                </a:lnTo>
                <a:lnTo>
                  <a:pt x="2219325" y="0"/>
                </a:lnTo>
                <a:lnTo>
                  <a:pt x="0" y="0"/>
                </a:lnTo>
                <a:lnTo>
                  <a:pt x="0" y="523875"/>
                </a:lnTo>
              </a:path>
            </a:pathLst>
          </a:custGeom>
          <a:solidFill>
            <a:srgbClr val="c8d6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47750" y="2114550"/>
            <a:ext cx="2257425" cy="561975"/>
          </a:xfrm>
          <a:custGeom>
            <a:avLst/>
            <a:gdLst>
              <a:gd name="connsiteX0" fmla="*/ 19050 w 2257425"/>
              <a:gd name="connsiteY0" fmla="*/ 542925 h 561975"/>
              <a:gd name="connsiteX1" fmla="*/ 2238375 w 2257425"/>
              <a:gd name="connsiteY1" fmla="*/ 542925 h 561975"/>
              <a:gd name="connsiteX2" fmla="*/ 2238375 w 2257425"/>
              <a:gd name="connsiteY2" fmla="*/ 19050 h 561975"/>
              <a:gd name="connsiteX3" fmla="*/ 19050 w 2257425"/>
              <a:gd name="connsiteY3" fmla="*/ 19050 h 561975"/>
              <a:gd name="connsiteX4" fmla="*/ 19050 w 2257425"/>
              <a:gd name="connsiteY4" fmla="*/ 542925 h 5619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57425" h="561975">
                <a:moveTo>
                  <a:pt x="19050" y="542925"/>
                </a:moveTo>
                <a:lnTo>
                  <a:pt x="2238375" y="542925"/>
                </a:lnTo>
                <a:lnTo>
                  <a:pt x="2238375" y="19050"/>
                </a:lnTo>
                <a:lnTo>
                  <a:pt x="19050" y="19050"/>
                </a:lnTo>
                <a:lnTo>
                  <a:pt x="19050" y="542925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286375" y="2057400"/>
            <a:ext cx="2500376" cy="523875"/>
          </a:xfrm>
          <a:custGeom>
            <a:avLst/>
            <a:gdLst>
              <a:gd name="connsiteX0" fmla="*/ 0 w 2500376"/>
              <a:gd name="connsiteY0" fmla="*/ 523875 h 523875"/>
              <a:gd name="connsiteX1" fmla="*/ 2500376 w 2500376"/>
              <a:gd name="connsiteY1" fmla="*/ 523875 h 523875"/>
              <a:gd name="connsiteX2" fmla="*/ 2500376 w 2500376"/>
              <a:gd name="connsiteY2" fmla="*/ 0 h 523875"/>
              <a:gd name="connsiteX3" fmla="*/ 0 w 2500376"/>
              <a:gd name="connsiteY3" fmla="*/ 0 h 523875"/>
              <a:gd name="connsiteX4" fmla="*/ 0 w 2500376"/>
              <a:gd name="connsiteY4" fmla="*/ 523875 h 523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00376" h="523875">
                <a:moveTo>
                  <a:pt x="0" y="523875"/>
                </a:moveTo>
                <a:lnTo>
                  <a:pt x="2500376" y="523875"/>
                </a:lnTo>
                <a:lnTo>
                  <a:pt x="2500376" y="0"/>
                </a:lnTo>
                <a:lnTo>
                  <a:pt x="0" y="0"/>
                </a:lnTo>
                <a:lnTo>
                  <a:pt x="0" y="523875"/>
                </a:lnTo>
              </a:path>
            </a:pathLst>
          </a:custGeom>
          <a:solidFill>
            <a:srgbClr val="c8d6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267325" y="2038350"/>
            <a:ext cx="2538476" cy="561975"/>
          </a:xfrm>
          <a:custGeom>
            <a:avLst/>
            <a:gdLst>
              <a:gd name="connsiteX0" fmla="*/ 19050 w 2538476"/>
              <a:gd name="connsiteY0" fmla="*/ 542925 h 561975"/>
              <a:gd name="connsiteX1" fmla="*/ 2519426 w 2538476"/>
              <a:gd name="connsiteY1" fmla="*/ 542925 h 561975"/>
              <a:gd name="connsiteX2" fmla="*/ 2519426 w 2538476"/>
              <a:gd name="connsiteY2" fmla="*/ 19050 h 561975"/>
              <a:gd name="connsiteX3" fmla="*/ 19050 w 2538476"/>
              <a:gd name="connsiteY3" fmla="*/ 19050 h 561975"/>
              <a:gd name="connsiteX4" fmla="*/ 19050 w 2538476"/>
              <a:gd name="connsiteY4" fmla="*/ 542925 h 5619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38476" h="561975">
                <a:moveTo>
                  <a:pt x="19050" y="542925"/>
                </a:moveTo>
                <a:lnTo>
                  <a:pt x="2519426" y="542925"/>
                </a:lnTo>
                <a:lnTo>
                  <a:pt x="2519426" y="19050"/>
                </a:lnTo>
                <a:lnTo>
                  <a:pt x="19050" y="19050"/>
                </a:lnTo>
                <a:lnTo>
                  <a:pt x="19050" y="542925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5300" y="1435100"/>
            <a:ext cx="127000" cy="2463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9700" y="1435100"/>
            <a:ext cx="127000" cy="2463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244600" y="749300"/>
            <a:ext cx="66421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4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Potassium-sparing</a:t>
            </a:r>
            <a:r>
              <a:rPr lang="en-US" altLang="zh-CN" sz="4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diuretics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8600" y="4267200"/>
            <a:ext cx="46736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Aldosterone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antagonists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8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81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Spironolactone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0" y="4165600"/>
            <a:ext cx="2933700" cy="181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419100" algn="l"/>
                <a:tab pos="723900" algn="l"/>
              </a:tabLst>
            </a:pPr>
            <a:r>
              <a:rPr lang="en-US" altLang="zh-CN" dirty="0" smtClean="0"/>
              <a:t>	</a:t>
            </a: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zh-CN" sz="2136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channels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419100" algn="l"/>
                <a:tab pos="723900" algn="l"/>
              </a:tabLst>
            </a:pPr>
            <a:r>
              <a:rPr lang="en-US" altLang="zh-CN" dirty="0" smtClean="0"/>
              <a:t>		</a:t>
            </a: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inhibitors</a:t>
            </a:r>
          </a:p>
          <a:p>
            <a:pPr>
              <a:lnSpc>
                <a:spcPts val="3300"/>
              </a:lnSpc>
              <a:tabLst>
                <a:tab pos="419100" algn="l"/>
                <a:tab pos="723900" algn="l"/>
              </a:tabLst>
            </a:pPr>
            <a:r>
              <a:rPr lang="en-US" altLang="zh-CN" sz="28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81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Amiloride</a:t>
            </a:r>
          </a:p>
          <a:p>
            <a:pPr>
              <a:lnSpc>
                <a:spcPts val="3300"/>
              </a:lnSpc>
              <a:tabLst>
                <a:tab pos="419100" algn="l"/>
                <a:tab pos="723900" algn="l"/>
              </a:tabLst>
            </a:pPr>
            <a:r>
              <a:rPr lang="en-US" altLang="zh-CN" sz="28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80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Triamterene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49400" y="2286000"/>
            <a:ext cx="12446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81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Steroids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72100" y="2209800"/>
            <a:ext cx="18415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81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Nonsreroids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330200" y="1181100"/>
            <a:ext cx="9398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2712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09700" y="1181100"/>
            <a:ext cx="68834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collecting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tubules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and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ducts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0200" y="1739900"/>
            <a:ext cx="8293100" cy="153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by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inhibiting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re-absorption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and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K</a:t>
            </a:r>
          </a:p>
          <a:p>
            <a:pPr>
              <a:lnSpc>
                <a:spcPts val="4000"/>
              </a:lnSpc>
              <a:tabLst>
							</a:tabLst>
            </a:pP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&amp;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excretion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(K-sparing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effect)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by</a:t>
            </a:r>
          </a:p>
          <a:p>
            <a:pPr>
              <a:lnSpc>
                <a:spcPts val="4000"/>
              </a:lnSpc>
              <a:tabLst>
							</a:tabLst>
            </a:pPr>
            <a:r>
              <a:rPr lang="en-US" altLang="zh-CN" sz="3408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either: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0200" y="3975100"/>
            <a:ext cx="24765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2712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Inhibition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946400" y="3975100"/>
            <a:ext cx="53340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influx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through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0200" y="4521200"/>
            <a:ext cx="7810500" cy="102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channels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the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luminal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membrane</a:t>
            </a:r>
          </a:p>
          <a:p>
            <a:pPr>
              <a:lnSpc>
                <a:spcPts val="4000"/>
              </a:lnSpc>
              <a:tabLst>
							</a:tabLst>
            </a:pPr>
            <a:r>
              <a:rPr lang="en-US" altLang="zh-CN" sz="3410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(triamterene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–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amiloride).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254000"/>
            <a:ext cx="40640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Mechanism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action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330200" y="1308100"/>
            <a:ext cx="1778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568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0" y="1181100"/>
            <a:ext cx="66040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or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by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antagonizing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cytoplasmic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0200" y="1663700"/>
            <a:ext cx="83185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aldosterone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receptors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(spironolactone).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8600" y="127000"/>
            <a:ext cx="49149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360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Mechanism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action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698500"/>
            <a:ext cx="8458200" cy="5956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828800" y="241300"/>
            <a:ext cx="55118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4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C</a:t>
            </a:r>
            <a:r>
              <a:rPr lang="en-US" altLang="zh-CN" sz="2712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OLLECTED</a:t>
            </a:r>
            <a:r>
              <a:rPr lang="en-US" altLang="zh-CN" sz="27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12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TUBULES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(CT)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1181100"/>
            <a:ext cx="228600" cy="6096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" y="1905000"/>
            <a:ext cx="215900" cy="673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" y="2768600"/>
            <a:ext cx="215900" cy="673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52400" y="1473200"/>
            <a:ext cx="266700" cy="187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376" dirty="0" smtClean="0">
                <a:solidFill>
                  <a:srgbClr val="fe8637"/>
                </a:solidFill>
                <a:latin typeface="Wingdings" pitchFamily="18" charset="0"/>
                <a:cs typeface="Wingdings" pitchFamily="18" charset="0"/>
              </a:rPr>
              <a:t>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2376" dirty="0" smtClean="0">
                <a:solidFill>
                  <a:srgbClr val="fe8637"/>
                </a:solidFill>
                <a:latin typeface="Wingdings" pitchFamily="18" charset="0"/>
                <a:cs typeface="Wingdings" pitchFamily="18" charset="0"/>
              </a:rPr>
              <a:t>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2378" dirty="0" smtClean="0">
                <a:solidFill>
                  <a:srgbClr val="fe8637"/>
                </a:solidFill>
                <a:latin typeface="Wingdings" pitchFamily="18" charset="0"/>
                <a:cs typeface="Wingdings" pitchFamily="18" charset="0"/>
              </a:rPr>
              <a:t>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27100" y="1320800"/>
            <a:ext cx="7937500" cy="205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urinary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</a:t>
            </a:r>
            <a:r>
              <a:rPr lang="en-US" altLang="zh-CN" sz="2256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+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excretion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							</a:tabLst>
            </a:pP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urinary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K</a:t>
            </a:r>
            <a:r>
              <a:rPr lang="en-US" altLang="zh-CN" sz="2256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+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excretion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Hyperkalemia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							</a:tabLst>
            </a:pP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</a:t>
            </a:r>
            <a:r>
              <a:rPr lang="en-US" altLang="zh-CN" sz="225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+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excretion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(acidosis)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54000" y="241300"/>
            <a:ext cx="48260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3602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Pharmacodynamics: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177800"/>
            <a:ext cx="42037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3602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Therapeutic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uses: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0200" y="889000"/>
            <a:ext cx="12954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2642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31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Drug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752600" y="889000"/>
            <a:ext cx="57277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31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choice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for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patients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with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0200" y="1397000"/>
            <a:ext cx="36957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31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hepatic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cirrhosis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0200" y="2603500"/>
            <a:ext cx="1778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642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47700" y="2476500"/>
            <a:ext cx="68072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31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Secondary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hyperaldosteronism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0200" y="3225800"/>
            <a:ext cx="7467600" cy="990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314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(CHF,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hepatic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cirrhosis,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nephrotic</a:t>
            </a:r>
          </a:p>
          <a:p>
            <a:pPr>
              <a:lnSpc>
                <a:spcPts val="3900"/>
              </a:lnSpc>
              <a:tabLst>
							</a:tabLst>
            </a:pPr>
            <a:r>
              <a:rPr lang="en-US" altLang="zh-CN" sz="3314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syndrome).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0200" y="4572000"/>
            <a:ext cx="1778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642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47700" y="4445000"/>
            <a:ext cx="58674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31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Treatment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hypertension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0200" y="4965700"/>
            <a:ext cx="8191500" cy="990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314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(combined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with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thiazide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or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loop</a:t>
            </a:r>
          </a:p>
          <a:p>
            <a:pPr>
              <a:lnSpc>
                <a:spcPts val="3900"/>
              </a:lnSpc>
              <a:tabLst>
							</a:tabLst>
            </a:pPr>
            <a:r>
              <a:rPr lang="en-US" altLang="zh-CN" sz="3314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to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correct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for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hypokalemia).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393700" y="355600"/>
            <a:ext cx="4152900" cy="154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304800" algn="l"/>
              </a:tabLst>
            </a:pPr>
            <a:r>
              <a:rPr lang="en-US" altLang="zh-CN" sz="3600" b="1" dirty="0" smtClean="0">
                <a:solidFill>
                  <a:srgbClr val="a50021"/>
                </a:solidFill>
                <a:latin typeface="Century Schoolbook" pitchFamily="18" charset="0"/>
                <a:cs typeface="Century Schoolbook" pitchFamily="18" charset="0"/>
              </a:rPr>
              <a:t>Adverse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a50021"/>
                </a:solidFill>
                <a:latin typeface="Century Schoolbook" pitchFamily="18" charset="0"/>
                <a:cs typeface="Century Schoolbook" pitchFamily="18" charset="0"/>
              </a:rPr>
              <a:t>Effects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900"/>
              </a:lnSpc>
              <a:tabLst>
                <a:tab pos="304800" algn="l"/>
              </a:tabLst>
            </a:pPr>
            <a:r>
              <a:rPr lang="en-US" altLang="zh-CN" dirty="0" smtClean="0"/>
              <a:t>	</a:t>
            </a:r>
            <a:r>
              <a:rPr lang="en-US" altLang="zh-CN" sz="2714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Hyperkalaemia.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2095500"/>
            <a:ext cx="24892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2714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Metabolic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14700" y="2095500"/>
            <a:ext cx="19304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acidosis.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2819400"/>
            <a:ext cx="37211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2714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Gynaecomastia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3543300"/>
            <a:ext cx="11303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2712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GIT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68500" y="3543300"/>
            <a:ext cx="50165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upset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and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peptic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ulcer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368300"/>
            <a:ext cx="46863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794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Contraindications: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1651000"/>
            <a:ext cx="68707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2714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410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Hyperkalaemia: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as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chronic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77900" y="2133600"/>
            <a:ext cx="7721600" cy="97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renal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failure,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K+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supplementation,</a:t>
            </a:r>
          </a:p>
          <a:p>
            <a:pPr>
              <a:lnSpc>
                <a:spcPts val="3700"/>
              </a:lnSpc>
              <a:tabLst>
							</a:tabLst>
            </a:pPr>
            <a:r>
              <a:rPr lang="en-US" altLang="zh-CN" sz="3408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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-blockers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or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ACE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inhibitors.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3721100"/>
            <a:ext cx="75565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2714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410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liver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disease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(dose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adjustment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77900" y="4191000"/>
            <a:ext cx="19050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needed).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447800" y="381000"/>
            <a:ext cx="5349875" cy="923925"/>
          </a:xfrm>
          <a:custGeom>
            <a:avLst/>
            <a:gdLst>
              <a:gd name="connsiteX0" fmla="*/ 0 w 5349875"/>
              <a:gd name="connsiteY0" fmla="*/ 923925 h 923925"/>
              <a:gd name="connsiteX1" fmla="*/ 5349875 w 5349875"/>
              <a:gd name="connsiteY1" fmla="*/ 923925 h 923925"/>
              <a:gd name="connsiteX2" fmla="*/ 5349875 w 5349875"/>
              <a:gd name="connsiteY2" fmla="*/ 0 h 923925"/>
              <a:gd name="connsiteX3" fmla="*/ 0 w 5349875"/>
              <a:gd name="connsiteY3" fmla="*/ 0 h 923925"/>
              <a:gd name="connsiteX4" fmla="*/ 0 w 5349875"/>
              <a:gd name="connsiteY4" fmla="*/ 923925 h 9239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349875" h="923925">
                <a:moveTo>
                  <a:pt x="0" y="923925"/>
                </a:moveTo>
                <a:lnTo>
                  <a:pt x="5349875" y="923925"/>
                </a:lnTo>
                <a:lnTo>
                  <a:pt x="5349875" y="0"/>
                </a:lnTo>
                <a:lnTo>
                  <a:pt x="0" y="0"/>
                </a:lnTo>
                <a:lnTo>
                  <a:pt x="0" y="923925"/>
                </a:lnTo>
              </a:path>
            </a:pathLst>
          </a:custGeom>
          <a:solidFill>
            <a:srgbClr val="ff33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" y="596900"/>
            <a:ext cx="7416800" cy="6121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844800" y="2222500"/>
            <a:ext cx="1244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81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altLang="zh-CN" sz="281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81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701800" y="635000"/>
            <a:ext cx="51435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>
							</a:tabLst>
            </a:pPr>
            <a:r>
              <a:rPr lang="en-US" altLang="zh-CN" sz="5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Osmotic</a:t>
            </a:r>
            <a:r>
              <a:rPr lang="en-US" altLang="zh-CN" sz="5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diuretics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419475" y="3153156"/>
            <a:ext cx="1396" cy="22986"/>
          </a:xfrm>
          <a:custGeom>
            <a:avLst/>
            <a:gdLst>
              <a:gd name="connsiteX0" fmla="*/ 0 w 1396"/>
              <a:gd name="connsiteY0" fmla="*/ 0 h 22986"/>
              <a:gd name="connsiteX1" fmla="*/ 1396 w 1396"/>
              <a:gd name="connsiteY1" fmla="*/ 0 h 22986"/>
              <a:gd name="connsiteX2" fmla="*/ 1396 w 1396"/>
              <a:gd name="connsiteY2" fmla="*/ 22986 h 22986"/>
              <a:gd name="connsiteX3" fmla="*/ 0 w 1396"/>
              <a:gd name="connsiteY3" fmla="*/ 22986 h 22986"/>
              <a:gd name="connsiteX4" fmla="*/ 0 w 1396"/>
              <a:gd name="connsiteY4" fmla="*/ 0 h 229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96" h="22986">
                <a:moveTo>
                  <a:pt x="0" y="0"/>
                </a:moveTo>
                <a:lnTo>
                  <a:pt x="1396" y="0"/>
                </a:lnTo>
                <a:lnTo>
                  <a:pt x="1396" y="22986"/>
                </a:lnTo>
                <a:lnTo>
                  <a:pt x="0" y="22986"/>
                </a:lnTo>
                <a:lnTo>
                  <a:pt x="0" y="0"/>
                </a:ln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422396" y="3153156"/>
            <a:ext cx="2794" cy="22986"/>
          </a:xfrm>
          <a:custGeom>
            <a:avLst/>
            <a:gdLst>
              <a:gd name="connsiteX0" fmla="*/ 0 w 2794"/>
              <a:gd name="connsiteY0" fmla="*/ 0 h 22986"/>
              <a:gd name="connsiteX1" fmla="*/ 2794 w 2794"/>
              <a:gd name="connsiteY1" fmla="*/ 0 h 22986"/>
              <a:gd name="connsiteX2" fmla="*/ 2794 w 2794"/>
              <a:gd name="connsiteY2" fmla="*/ 22986 h 22986"/>
              <a:gd name="connsiteX3" fmla="*/ 0 w 2794"/>
              <a:gd name="connsiteY3" fmla="*/ 22986 h 22986"/>
              <a:gd name="connsiteX4" fmla="*/ 0 w 2794"/>
              <a:gd name="connsiteY4" fmla="*/ 0 h 229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794" h="22986">
                <a:moveTo>
                  <a:pt x="0" y="0"/>
                </a:moveTo>
                <a:lnTo>
                  <a:pt x="2794" y="0"/>
                </a:lnTo>
                <a:lnTo>
                  <a:pt x="2794" y="22986"/>
                </a:lnTo>
                <a:lnTo>
                  <a:pt x="0" y="22986"/>
                </a:lnTo>
                <a:lnTo>
                  <a:pt x="0" y="0"/>
                </a:ln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426714" y="3141726"/>
            <a:ext cx="526160" cy="45973"/>
          </a:xfrm>
          <a:custGeom>
            <a:avLst/>
            <a:gdLst>
              <a:gd name="connsiteX0" fmla="*/ 0 w 526160"/>
              <a:gd name="connsiteY0" fmla="*/ 11429 h 45973"/>
              <a:gd name="connsiteX1" fmla="*/ 503173 w 526160"/>
              <a:gd name="connsiteY1" fmla="*/ 11429 h 45973"/>
              <a:gd name="connsiteX2" fmla="*/ 503173 w 526160"/>
              <a:gd name="connsiteY2" fmla="*/ 0 h 45973"/>
              <a:gd name="connsiteX3" fmla="*/ 526160 w 526160"/>
              <a:gd name="connsiteY3" fmla="*/ 22986 h 45973"/>
              <a:gd name="connsiteX4" fmla="*/ 503173 w 526160"/>
              <a:gd name="connsiteY4" fmla="*/ 45973 h 45973"/>
              <a:gd name="connsiteX5" fmla="*/ 503173 w 526160"/>
              <a:gd name="connsiteY5" fmla="*/ 34416 h 45973"/>
              <a:gd name="connsiteX6" fmla="*/ 0 w 526160"/>
              <a:gd name="connsiteY6" fmla="*/ 34416 h 45973"/>
              <a:gd name="connsiteX7" fmla="*/ 0 w 526160"/>
              <a:gd name="connsiteY7" fmla="*/ 11429 h 459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26160" h="45973">
                <a:moveTo>
                  <a:pt x="0" y="11429"/>
                </a:moveTo>
                <a:lnTo>
                  <a:pt x="503173" y="11429"/>
                </a:lnTo>
                <a:lnTo>
                  <a:pt x="503173" y="0"/>
                </a:lnTo>
                <a:lnTo>
                  <a:pt x="526160" y="22986"/>
                </a:lnTo>
                <a:lnTo>
                  <a:pt x="503173" y="45973"/>
                </a:lnTo>
                <a:lnTo>
                  <a:pt x="503173" y="34416"/>
                </a:lnTo>
                <a:lnTo>
                  <a:pt x="0" y="34416"/>
                </a:lnTo>
                <a:lnTo>
                  <a:pt x="0" y="11429"/>
                </a:ln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406775" y="3140456"/>
            <a:ext cx="26796" cy="48386"/>
          </a:xfrm>
          <a:custGeom>
            <a:avLst/>
            <a:gdLst>
              <a:gd name="connsiteX0" fmla="*/ 12700 w 26796"/>
              <a:gd name="connsiteY0" fmla="*/ 12700 h 48386"/>
              <a:gd name="connsiteX1" fmla="*/ 14096 w 26796"/>
              <a:gd name="connsiteY1" fmla="*/ 12700 h 48386"/>
              <a:gd name="connsiteX2" fmla="*/ 14096 w 26796"/>
              <a:gd name="connsiteY2" fmla="*/ 35686 h 48386"/>
              <a:gd name="connsiteX3" fmla="*/ 12700 w 26796"/>
              <a:gd name="connsiteY3" fmla="*/ 35686 h 48386"/>
              <a:gd name="connsiteX4" fmla="*/ 12700 w 26796"/>
              <a:gd name="connsiteY4" fmla="*/ 12700 h 483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796" h="48386">
                <a:moveTo>
                  <a:pt x="12700" y="12700"/>
                </a:moveTo>
                <a:lnTo>
                  <a:pt x="14096" y="12700"/>
                </a:lnTo>
                <a:lnTo>
                  <a:pt x="14096" y="35686"/>
                </a:lnTo>
                <a:lnTo>
                  <a:pt x="12700" y="35686"/>
                </a:lnTo>
                <a:lnTo>
                  <a:pt x="12700" y="1270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bb612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409696" y="3140456"/>
            <a:ext cx="28194" cy="48386"/>
          </a:xfrm>
          <a:custGeom>
            <a:avLst/>
            <a:gdLst>
              <a:gd name="connsiteX0" fmla="*/ 12700 w 28194"/>
              <a:gd name="connsiteY0" fmla="*/ 12700 h 48386"/>
              <a:gd name="connsiteX1" fmla="*/ 15494 w 28194"/>
              <a:gd name="connsiteY1" fmla="*/ 12700 h 48386"/>
              <a:gd name="connsiteX2" fmla="*/ 15494 w 28194"/>
              <a:gd name="connsiteY2" fmla="*/ 35686 h 48386"/>
              <a:gd name="connsiteX3" fmla="*/ 12700 w 28194"/>
              <a:gd name="connsiteY3" fmla="*/ 35686 h 48386"/>
              <a:gd name="connsiteX4" fmla="*/ 12700 w 28194"/>
              <a:gd name="connsiteY4" fmla="*/ 12700 h 483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194" h="48386">
                <a:moveTo>
                  <a:pt x="12700" y="12700"/>
                </a:moveTo>
                <a:lnTo>
                  <a:pt x="15494" y="12700"/>
                </a:lnTo>
                <a:lnTo>
                  <a:pt x="15494" y="35686"/>
                </a:lnTo>
                <a:lnTo>
                  <a:pt x="12700" y="35686"/>
                </a:lnTo>
                <a:lnTo>
                  <a:pt x="12700" y="1270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bb612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414014" y="3129026"/>
            <a:ext cx="551560" cy="71373"/>
          </a:xfrm>
          <a:custGeom>
            <a:avLst/>
            <a:gdLst>
              <a:gd name="connsiteX0" fmla="*/ 12700 w 551560"/>
              <a:gd name="connsiteY0" fmla="*/ 24129 h 71373"/>
              <a:gd name="connsiteX1" fmla="*/ 515873 w 551560"/>
              <a:gd name="connsiteY1" fmla="*/ 24129 h 71373"/>
              <a:gd name="connsiteX2" fmla="*/ 515873 w 551560"/>
              <a:gd name="connsiteY2" fmla="*/ 12700 h 71373"/>
              <a:gd name="connsiteX3" fmla="*/ 538860 w 551560"/>
              <a:gd name="connsiteY3" fmla="*/ 35686 h 71373"/>
              <a:gd name="connsiteX4" fmla="*/ 515873 w 551560"/>
              <a:gd name="connsiteY4" fmla="*/ 58673 h 71373"/>
              <a:gd name="connsiteX5" fmla="*/ 515873 w 551560"/>
              <a:gd name="connsiteY5" fmla="*/ 47116 h 71373"/>
              <a:gd name="connsiteX6" fmla="*/ 12700 w 551560"/>
              <a:gd name="connsiteY6" fmla="*/ 47116 h 71373"/>
              <a:gd name="connsiteX7" fmla="*/ 12700 w 551560"/>
              <a:gd name="connsiteY7" fmla="*/ 24129 h 713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51560" h="71373">
                <a:moveTo>
                  <a:pt x="12700" y="24129"/>
                </a:moveTo>
                <a:lnTo>
                  <a:pt x="515873" y="24129"/>
                </a:lnTo>
                <a:lnTo>
                  <a:pt x="515873" y="12700"/>
                </a:lnTo>
                <a:lnTo>
                  <a:pt x="538860" y="35686"/>
                </a:lnTo>
                <a:lnTo>
                  <a:pt x="515873" y="58673"/>
                </a:lnTo>
                <a:lnTo>
                  <a:pt x="515873" y="47116"/>
                </a:lnTo>
                <a:lnTo>
                  <a:pt x="12700" y="47116"/>
                </a:lnTo>
                <a:lnTo>
                  <a:pt x="12700" y="24129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bb612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2311400"/>
            <a:ext cx="1524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232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71500" y="342900"/>
            <a:ext cx="5486400" cy="2349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88900" algn="l"/>
                <a:tab pos="1752600" algn="l"/>
              </a:tabLst>
            </a:pPr>
            <a:r>
              <a:rPr lang="en-US" altLang="zh-CN" dirty="0" smtClean="0"/>
              <a:t>		</a:t>
            </a:r>
            <a:r>
              <a:rPr lang="en-US" altLang="zh-CN" sz="3194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Osmotic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600"/>
              </a:lnSpc>
              <a:tabLst>
                <a:tab pos="88900" algn="l"/>
                <a:tab pos="1752600" algn="l"/>
              </a:tabLst>
            </a:pPr>
            <a:r>
              <a:rPr lang="en-US" altLang="zh-CN" dirty="0" smtClean="0"/>
              <a:t>	</a:t>
            </a:r>
            <a:r>
              <a:rPr lang="en-US" altLang="zh-CN" sz="34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Mannitol: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88900" algn="l"/>
                <a:tab pos="1752600" algn="l"/>
              </a:tabLst>
            </a:pPr>
            <a:r>
              <a:rPr lang="en-US" altLang="zh-CN" sz="28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Poorly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absorbed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3022600"/>
            <a:ext cx="1524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234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71500" y="2921000"/>
            <a:ext cx="25908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8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If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given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orally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191000" y="2921000"/>
            <a:ext cx="31496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8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osmotic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diarrhea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3797300"/>
            <a:ext cx="152400" cy="172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234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234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234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71500" y="3683000"/>
            <a:ext cx="7721600" cy="185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8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Given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intravenously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8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Not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metabolized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8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Excreted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by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glomerular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filtration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without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5715000"/>
            <a:ext cx="86741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8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being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re-absorbed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or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secreted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within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30-60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min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73039" y="908024"/>
            <a:ext cx="3228086" cy="675284"/>
          </a:xfrm>
          <a:custGeom>
            <a:avLst/>
            <a:gdLst>
              <a:gd name="connsiteX0" fmla="*/ 0 w 3228086"/>
              <a:gd name="connsiteY0" fmla="*/ 675284 h 675284"/>
              <a:gd name="connsiteX1" fmla="*/ 3228086 w 3228086"/>
              <a:gd name="connsiteY1" fmla="*/ 675284 h 675284"/>
              <a:gd name="connsiteX2" fmla="*/ 3228086 w 3228086"/>
              <a:gd name="connsiteY2" fmla="*/ 0 h 675284"/>
              <a:gd name="connsiteX3" fmla="*/ 0 w 3228086"/>
              <a:gd name="connsiteY3" fmla="*/ 0 h 675284"/>
              <a:gd name="connsiteX4" fmla="*/ 0 w 3228086"/>
              <a:gd name="connsiteY4" fmla="*/ 675284 h 6752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28086" h="675284">
                <a:moveTo>
                  <a:pt x="0" y="675284"/>
                </a:moveTo>
                <a:lnTo>
                  <a:pt x="3228086" y="675284"/>
                </a:lnTo>
                <a:lnTo>
                  <a:pt x="3228086" y="0"/>
                </a:lnTo>
                <a:lnTo>
                  <a:pt x="0" y="0"/>
                </a:lnTo>
                <a:lnTo>
                  <a:pt x="0" y="67528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364994" y="908024"/>
            <a:ext cx="3407918" cy="675284"/>
          </a:xfrm>
          <a:custGeom>
            <a:avLst/>
            <a:gdLst>
              <a:gd name="connsiteX0" fmla="*/ 0 w 3407918"/>
              <a:gd name="connsiteY0" fmla="*/ 675284 h 675284"/>
              <a:gd name="connsiteX1" fmla="*/ 3407918 w 3407918"/>
              <a:gd name="connsiteY1" fmla="*/ 675284 h 675284"/>
              <a:gd name="connsiteX2" fmla="*/ 3407918 w 3407918"/>
              <a:gd name="connsiteY2" fmla="*/ 0 h 675284"/>
              <a:gd name="connsiteX3" fmla="*/ 0 w 3407918"/>
              <a:gd name="connsiteY3" fmla="*/ 0 h 675284"/>
              <a:gd name="connsiteX4" fmla="*/ 0 w 3407918"/>
              <a:gd name="connsiteY4" fmla="*/ 675284 h 6752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07918" h="675284">
                <a:moveTo>
                  <a:pt x="0" y="675284"/>
                </a:moveTo>
                <a:lnTo>
                  <a:pt x="3407918" y="675284"/>
                </a:lnTo>
                <a:lnTo>
                  <a:pt x="3407918" y="0"/>
                </a:lnTo>
                <a:lnTo>
                  <a:pt x="0" y="0"/>
                </a:lnTo>
                <a:lnTo>
                  <a:pt x="0" y="67528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14312" y="908024"/>
            <a:ext cx="2150745" cy="675284"/>
          </a:xfrm>
          <a:custGeom>
            <a:avLst/>
            <a:gdLst>
              <a:gd name="connsiteX0" fmla="*/ 0 w 2150745"/>
              <a:gd name="connsiteY0" fmla="*/ 675284 h 675284"/>
              <a:gd name="connsiteX1" fmla="*/ 2150745 w 2150745"/>
              <a:gd name="connsiteY1" fmla="*/ 675284 h 675284"/>
              <a:gd name="connsiteX2" fmla="*/ 2150745 w 2150745"/>
              <a:gd name="connsiteY2" fmla="*/ 0 h 675284"/>
              <a:gd name="connsiteX3" fmla="*/ 0 w 2150745"/>
              <a:gd name="connsiteY3" fmla="*/ 0 h 675284"/>
              <a:gd name="connsiteX4" fmla="*/ 0 w 2150745"/>
              <a:gd name="connsiteY4" fmla="*/ 675284 h 6752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50745" h="675284">
                <a:moveTo>
                  <a:pt x="0" y="675284"/>
                </a:moveTo>
                <a:lnTo>
                  <a:pt x="2150745" y="675284"/>
                </a:lnTo>
                <a:lnTo>
                  <a:pt x="2150745" y="0"/>
                </a:lnTo>
                <a:lnTo>
                  <a:pt x="0" y="0"/>
                </a:lnTo>
                <a:lnTo>
                  <a:pt x="0" y="67528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73039" y="1583385"/>
            <a:ext cx="3228086" cy="1188770"/>
          </a:xfrm>
          <a:custGeom>
            <a:avLst/>
            <a:gdLst>
              <a:gd name="connsiteX0" fmla="*/ 0 w 3228086"/>
              <a:gd name="connsiteY0" fmla="*/ 1188770 h 1188770"/>
              <a:gd name="connsiteX1" fmla="*/ 3228086 w 3228086"/>
              <a:gd name="connsiteY1" fmla="*/ 1188770 h 1188770"/>
              <a:gd name="connsiteX2" fmla="*/ 3228086 w 3228086"/>
              <a:gd name="connsiteY2" fmla="*/ 0 h 1188770"/>
              <a:gd name="connsiteX3" fmla="*/ 0 w 3228086"/>
              <a:gd name="connsiteY3" fmla="*/ 0 h 1188770"/>
              <a:gd name="connsiteX4" fmla="*/ 0 w 3228086"/>
              <a:gd name="connsiteY4" fmla="*/ 1188770 h 11887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28086" h="1188770">
                <a:moveTo>
                  <a:pt x="0" y="1188770"/>
                </a:moveTo>
                <a:lnTo>
                  <a:pt x="3228086" y="1188770"/>
                </a:lnTo>
                <a:lnTo>
                  <a:pt x="3228086" y="0"/>
                </a:lnTo>
                <a:lnTo>
                  <a:pt x="0" y="0"/>
                </a:lnTo>
                <a:lnTo>
                  <a:pt x="0" y="118877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364994" y="1583385"/>
            <a:ext cx="3407918" cy="1188770"/>
          </a:xfrm>
          <a:custGeom>
            <a:avLst/>
            <a:gdLst>
              <a:gd name="connsiteX0" fmla="*/ 0 w 3407918"/>
              <a:gd name="connsiteY0" fmla="*/ 1188770 h 1188770"/>
              <a:gd name="connsiteX1" fmla="*/ 3407918 w 3407918"/>
              <a:gd name="connsiteY1" fmla="*/ 1188770 h 1188770"/>
              <a:gd name="connsiteX2" fmla="*/ 3407918 w 3407918"/>
              <a:gd name="connsiteY2" fmla="*/ 0 h 1188770"/>
              <a:gd name="connsiteX3" fmla="*/ 0 w 3407918"/>
              <a:gd name="connsiteY3" fmla="*/ 0 h 1188770"/>
              <a:gd name="connsiteX4" fmla="*/ 0 w 3407918"/>
              <a:gd name="connsiteY4" fmla="*/ 1188770 h 11887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07918" h="1188770">
                <a:moveTo>
                  <a:pt x="0" y="1188770"/>
                </a:moveTo>
                <a:lnTo>
                  <a:pt x="3407918" y="1188770"/>
                </a:lnTo>
                <a:lnTo>
                  <a:pt x="3407918" y="0"/>
                </a:lnTo>
                <a:lnTo>
                  <a:pt x="0" y="0"/>
                </a:lnTo>
                <a:lnTo>
                  <a:pt x="0" y="118877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14312" y="1583385"/>
            <a:ext cx="2150745" cy="1188770"/>
          </a:xfrm>
          <a:custGeom>
            <a:avLst/>
            <a:gdLst>
              <a:gd name="connsiteX0" fmla="*/ 0 w 2150745"/>
              <a:gd name="connsiteY0" fmla="*/ 1188770 h 1188770"/>
              <a:gd name="connsiteX1" fmla="*/ 2150745 w 2150745"/>
              <a:gd name="connsiteY1" fmla="*/ 1188770 h 1188770"/>
              <a:gd name="connsiteX2" fmla="*/ 2150745 w 2150745"/>
              <a:gd name="connsiteY2" fmla="*/ 0 h 1188770"/>
              <a:gd name="connsiteX3" fmla="*/ 0 w 2150745"/>
              <a:gd name="connsiteY3" fmla="*/ 0 h 1188770"/>
              <a:gd name="connsiteX4" fmla="*/ 0 w 2150745"/>
              <a:gd name="connsiteY4" fmla="*/ 1188770 h 11887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50745" h="1188770">
                <a:moveTo>
                  <a:pt x="0" y="1188770"/>
                </a:moveTo>
                <a:lnTo>
                  <a:pt x="2150745" y="1188770"/>
                </a:lnTo>
                <a:lnTo>
                  <a:pt x="2150745" y="0"/>
                </a:lnTo>
                <a:lnTo>
                  <a:pt x="0" y="0"/>
                </a:lnTo>
                <a:lnTo>
                  <a:pt x="0" y="118877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73039" y="2772130"/>
            <a:ext cx="3228086" cy="939317"/>
          </a:xfrm>
          <a:custGeom>
            <a:avLst/>
            <a:gdLst>
              <a:gd name="connsiteX0" fmla="*/ 0 w 3228086"/>
              <a:gd name="connsiteY0" fmla="*/ 939317 h 939317"/>
              <a:gd name="connsiteX1" fmla="*/ 3228086 w 3228086"/>
              <a:gd name="connsiteY1" fmla="*/ 939317 h 939317"/>
              <a:gd name="connsiteX2" fmla="*/ 3228086 w 3228086"/>
              <a:gd name="connsiteY2" fmla="*/ 0 h 939317"/>
              <a:gd name="connsiteX3" fmla="*/ 0 w 3228086"/>
              <a:gd name="connsiteY3" fmla="*/ 0 h 939317"/>
              <a:gd name="connsiteX4" fmla="*/ 0 w 3228086"/>
              <a:gd name="connsiteY4" fmla="*/ 939317 h 9393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28086" h="939317">
                <a:moveTo>
                  <a:pt x="0" y="939317"/>
                </a:moveTo>
                <a:lnTo>
                  <a:pt x="3228086" y="939317"/>
                </a:lnTo>
                <a:lnTo>
                  <a:pt x="3228086" y="0"/>
                </a:lnTo>
                <a:lnTo>
                  <a:pt x="0" y="0"/>
                </a:lnTo>
                <a:lnTo>
                  <a:pt x="0" y="93931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364994" y="2772130"/>
            <a:ext cx="3407918" cy="939317"/>
          </a:xfrm>
          <a:custGeom>
            <a:avLst/>
            <a:gdLst>
              <a:gd name="connsiteX0" fmla="*/ 0 w 3407918"/>
              <a:gd name="connsiteY0" fmla="*/ 939317 h 939317"/>
              <a:gd name="connsiteX1" fmla="*/ 3407918 w 3407918"/>
              <a:gd name="connsiteY1" fmla="*/ 939317 h 939317"/>
              <a:gd name="connsiteX2" fmla="*/ 3407918 w 3407918"/>
              <a:gd name="connsiteY2" fmla="*/ 0 h 939317"/>
              <a:gd name="connsiteX3" fmla="*/ 0 w 3407918"/>
              <a:gd name="connsiteY3" fmla="*/ 0 h 939317"/>
              <a:gd name="connsiteX4" fmla="*/ 0 w 3407918"/>
              <a:gd name="connsiteY4" fmla="*/ 939317 h 9393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07918" h="939317">
                <a:moveTo>
                  <a:pt x="0" y="939317"/>
                </a:moveTo>
                <a:lnTo>
                  <a:pt x="3407918" y="939317"/>
                </a:lnTo>
                <a:lnTo>
                  <a:pt x="3407918" y="0"/>
                </a:lnTo>
                <a:lnTo>
                  <a:pt x="0" y="0"/>
                </a:lnTo>
                <a:lnTo>
                  <a:pt x="0" y="93931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14312" y="2772130"/>
            <a:ext cx="2150745" cy="939317"/>
          </a:xfrm>
          <a:custGeom>
            <a:avLst/>
            <a:gdLst>
              <a:gd name="connsiteX0" fmla="*/ 0 w 2150745"/>
              <a:gd name="connsiteY0" fmla="*/ 939317 h 939317"/>
              <a:gd name="connsiteX1" fmla="*/ 2150745 w 2150745"/>
              <a:gd name="connsiteY1" fmla="*/ 939317 h 939317"/>
              <a:gd name="connsiteX2" fmla="*/ 2150745 w 2150745"/>
              <a:gd name="connsiteY2" fmla="*/ 0 h 939317"/>
              <a:gd name="connsiteX3" fmla="*/ 0 w 2150745"/>
              <a:gd name="connsiteY3" fmla="*/ 0 h 939317"/>
              <a:gd name="connsiteX4" fmla="*/ 0 w 2150745"/>
              <a:gd name="connsiteY4" fmla="*/ 939317 h 9393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50745" h="939317">
                <a:moveTo>
                  <a:pt x="0" y="939317"/>
                </a:moveTo>
                <a:lnTo>
                  <a:pt x="2150745" y="939317"/>
                </a:lnTo>
                <a:lnTo>
                  <a:pt x="2150745" y="0"/>
                </a:lnTo>
                <a:lnTo>
                  <a:pt x="0" y="0"/>
                </a:lnTo>
                <a:lnTo>
                  <a:pt x="0" y="93931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73039" y="3711397"/>
            <a:ext cx="3228086" cy="1188770"/>
          </a:xfrm>
          <a:custGeom>
            <a:avLst/>
            <a:gdLst>
              <a:gd name="connsiteX0" fmla="*/ 0 w 3228086"/>
              <a:gd name="connsiteY0" fmla="*/ 1188770 h 1188770"/>
              <a:gd name="connsiteX1" fmla="*/ 3228086 w 3228086"/>
              <a:gd name="connsiteY1" fmla="*/ 1188770 h 1188770"/>
              <a:gd name="connsiteX2" fmla="*/ 3228086 w 3228086"/>
              <a:gd name="connsiteY2" fmla="*/ 0 h 1188770"/>
              <a:gd name="connsiteX3" fmla="*/ 0 w 3228086"/>
              <a:gd name="connsiteY3" fmla="*/ 0 h 1188770"/>
              <a:gd name="connsiteX4" fmla="*/ 0 w 3228086"/>
              <a:gd name="connsiteY4" fmla="*/ 1188770 h 11887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28086" h="1188770">
                <a:moveTo>
                  <a:pt x="0" y="1188770"/>
                </a:moveTo>
                <a:lnTo>
                  <a:pt x="3228086" y="1188770"/>
                </a:lnTo>
                <a:lnTo>
                  <a:pt x="3228086" y="0"/>
                </a:lnTo>
                <a:lnTo>
                  <a:pt x="0" y="0"/>
                </a:lnTo>
                <a:lnTo>
                  <a:pt x="0" y="118877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364994" y="3711397"/>
            <a:ext cx="3407918" cy="1188770"/>
          </a:xfrm>
          <a:custGeom>
            <a:avLst/>
            <a:gdLst>
              <a:gd name="connsiteX0" fmla="*/ 0 w 3407918"/>
              <a:gd name="connsiteY0" fmla="*/ 1188770 h 1188770"/>
              <a:gd name="connsiteX1" fmla="*/ 3407918 w 3407918"/>
              <a:gd name="connsiteY1" fmla="*/ 1188770 h 1188770"/>
              <a:gd name="connsiteX2" fmla="*/ 3407918 w 3407918"/>
              <a:gd name="connsiteY2" fmla="*/ 0 h 1188770"/>
              <a:gd name="connsiteX3" fmla="*/ 0 w 3407918"/>
              <a:gd name="connsiteY3" fmla="*/ 0 h 1188770"/>
              <a:gd name="connsiteX4" fmla="*/ 0 w 3407918"/>
              <a:gd name="connsiteY4" fmla="*/ 1188770 h 11887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07918" h="1188770">
                <a:moveTo>
                  <a:pt x="0" y="1188770"/>
                </a:moveTo>
                <a:lnTo>
                  <a:pt x="3407918" y="1188770"/>
                </a:lnTo>
                <a:lnTo>
                  <a:pt x="3407918" y="0"/>
                </a:lnTo>
                <a:lnTo>
                  <a:pt x="0" y="0"/>
                </a:lnTo>
                <a:lnTo>
                  <a:pt x="0" y="118877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14312" y="3711397"/>
            <a:ext cx="2150745" cy="1188770"/>
          </a:xfrm>
          <a:custGeom>
            <a:avLst/>
            <a:gdLst>
              <a:gd name="connsiteX0" fmla="*/ 0 w 2150745"/>
              <a:gd name="connsiteY0" fmla="*/ 1188770 h 1188770"/>
              <a:gd name="connsiteX1" fmla="*/ 2150745 w 2150745"/>
              <a:gd name="connsiteY1" fmla="*/ 1188770 h 1188770"/>
              <a:gd name="connsiteX2" fmla="*/ 2150745 w 2150745"/>
              <a:gd name="connsiteY2" fmla="*/ 0 h 1188770"/>
              <a:gd name="connsiteX3" fmla="*/ 0 w 2150745"/>
              <a:gd name="connsiteY3" fmla="*/ 0 h 1188770"/>
              <a:gd name="connsiteX4" fmla="*/ 0 w 2150745"/>
              <a:gd name="connsiteY4" fmla="*/ 1188770 h 11887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50745" h="1188770">
                <a:moveTo>
                  <a:pt x="0" y="1188770"/>
                </a:moveTo>
                <a:lnTo>
                  <a:pt x="2150745" y="1188770"/>
                </a:lnTo>
                <a:lnTo>
                  <a:pt x="2150745" y="0"/>
                </a:lnTo>
                <a:lnTo>
                  <a:pt x="0" y="0"/>
                </a:lnTo>
                <a:lnTo>
                  <a:pt x="0" y="118877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73039" y="4900206"/>
            <a:ext cx="3228086" cy="914438"/>
          </a:xfrm>
          <a:custGeom>
            <a:avLst/>
            <a:gdLst>
              <a:gd name="connsiteX0" fmla="*/ 0 w 3228086"/>
              <a:gd name="connsiteY0" fmla="*/ 914438 h 914438"/>
              <a:gd name="connsiteX1" fmla="*/ 3228086 w 3228086"/>
              <a:gd name="connsiteY1" fmla="*/ 914438 h 914438"/>
              <a:gd name="connsiteX2" fmla="*/ 3228086 w 3228086"/>
              <a:gd name="connsiteY2" fmla="*/ 0 h 914438"/>
              <a:gd name="connsiteX3" fmla="*/ 0 w 3228086"/>
              <a:gd name="connsiteY3" fmla="*/ 0 h 914438"/>
              <a:gd name="connsiteX4" fmla="*/ 0 w 3228086"/>
              <a:gd name="connsiteY4" fmla="*/ 914438 h 9144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28086" h="914438">
                <a:moveTo>
                  <a:pt x="0" y="914438"/>
                </a:moveTo>
                <a:lnTo>
                  <a:pt x="3228086" y="914438"/>
                </a:lnTo>
                <a:lnTo>
                  <a:pt x="3228086" y="0"/>
                </a:lnTo>
                <a:lnTo>
                  <a:pt x="0" y="0"/>
                </a:lnTo>
                <a:lnTo>
                  <a:pt x="0" y="91443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364994" y="4900206"/>
            <a:ext cx="3407918" cy="914438"/>
          </a:xfrm>
          <a:custGeom>
            <a:avLst/>
            <a:gdLst>
              <a:gd name="connsiteX0" fmla="*/ 0 w 3407918"/>
              <a:gd name="connsiteY0" fmla="*/ 914438 h 914438"/>
              <a:gd name="connsiteX1" fmla="*/ 3407918 w 3407918"/>
              <a:gd name="connsiteY1" fmla="*/ 914438 h 914438"/>
              <a:gd name="connsiteX2" fmla="*/ 3407918 w 3407918"/>
              <a:gd name="connsiteY2" fmla="*/ 0 h 914438"/>
              <a:gd name="connsiteX3" fmla="*/ 0 w 3407918"/>
              <a:gd name="connsiteY3" fmla="*/ 0 h 914438"/>
              <a:gd name="connsiteX4" fmla="*/ 0 w 3407918"/>
              <a:gd name="connsiteY4" fmla="*/ 914438 h 9144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07918" h="914438">
                <a:moveTo>
                  <a:pt x="0" y="914438"/>
                </a:moveTo>
                <a:lnTo>
                  <a:pt x="3407918" y="914438"/>
                </a:lnTo>
                <a:lnTo>
                  <a:pt x="3407918" y="0"/>
                </a:lnTo>
                <a:lnTo>
                  <a:pt x="0" y="0"/>
                </a:lnTo>
                <a:lnTo>
                  <a:pt x="0" y="91443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14312" y="4900206"/>
            <a:ext cx="2150745" cy="914438"/>
          </a:xfrm>
          <a:custGeom>
            <a:avLst/>
            <a:gdLst>
              <a:gd name="connsiteX0" fmla="*/ 0 w 2150745"/>
              <a:gd name="connsiteY0" fmla="*/ 914438 h 914438"/>
              <a:gd name="connsiteX1" fmla="*/ 2150745 w 2150745"/>
              <a:gd name="connsiteY1" fmla="*/ 914438 h 914438"/>
              <a:gd name="connsiteX2" fmla="*/ 2150745 w 2150745"/>
              <a:gd name="connsiteY2" fmla="*/ 0 h 914438"/>
              <a:gd name="connsiteX3" fmla="*/ 0 w 2150745"/>
              <a:gd name="connsiteY3" fmla="*/ 0 h 914438"/>
              <a:gd name="connsiteX4" fmla="*/ 0 w 2150745"/>
              <a:gd name="connsiteY4" fmla="*/ 914438 h 9144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50745" h="914438">
                <a:moveTo>
                  <a:pt x="0" y="914438"/>
                </a:moveTo>
                <a:lnTo>
                  <a:pt x="2150745" y="914438"/>
                </a:lnTo>
                <a:lnTo>
                  <a:pt x="2150745" y="0"/>
                </a:lnTo>
                <a:lnTo>
                  <a:pt x="0" y="0"/>
                </a:lnTo>
                <a:lnTo>
                  <a:pt x="0" y="91443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73039" y="5814644"/>
            <a:ext cx="3228086" cy="863968"/>
          </a:xfrm>
          <a:custGeom>
            <a:avLst/>
            <a:gdLst>
              <a:gd name="connsiteX0" fmla="*/ 0 w 3228086"/>
              <a:gd name="connsiteY0" fmla="*/ 863968 h 863968"/>
              <a:gd name="connsiteX1" fmla="*/ 3228086 w 3228086"/>
              <a:gd name="connsiteY1" fmla="*/ 863968 h 863968"/>
              <a:gd name="connsiteX2" fmla="*/ 3228086 w 3228086"/>
              <a:gd name="connsiteY2" fmla="*/ 0 h 863968"/>
              <a:gd name="connsiteX3" fmla="*/ 0 w 3228086"/>
              <a:gd name="connsiteY3" fmla="*/ 0 h 863968"/>
              <a:gd name="connsiteX4" fmla="*/ 0 w 3228086"/>
              <a:gd name="connsiteY4" fmla="*/ 863968 h 8639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28086" h="863968">
                <a:moveTo>
                  <a:pt x="0" y="863968"/>
                </a:moveTo>
                <a:lnTo>
                  <a:pt x="3228086" y="863968"/>
                </a:lnTo>
                <a:lnTo>
                  <a:pt x="3228086" y="0"/>
                </a:lnTo>
                <a:lnTo>
                  <a:pt x="0" y="0"/>
                </a:lnTo>
                <a:lnTo>
                  <a:pt x="0" y="86396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364994" y="5814644"/>
            <a:ext cx="3407918" cy="863968"/>
          </a:xfrm>
          <a:custGeom>
            <a:avLst/>
            <a:gdLst>
              <a:gd name="connsiteX0" fmla="*/ 0 w 3407918"/>
              <a:gd name="connsiteY0" fmla="*/ 863968 h 863968"/>
              <a:gd name="connsiteX1" fmla="*/ 3407918 w 3407918"/>
              <a:gd name="connsiteY1" fmla="*/ 863968 h 863968"/>
              <a:gd name="connsiteX2" fmla="*/ 3407918 w 3407918"/>
              <a:gd name="connsiteY2" fmla="*/ 0 h 863968"/>
              <a:gd name="connsiteX3" fmla="*/ 0 w 3407918"/>
              <a:gd name="connsiteY3" fmla="*/ 0 h 863968"/>
              <a:gd name="connsiteX4" fmla="*/ 0 w 3407918"/>
              <a:gd name="connsiteY4" fmla="*/ 863968 h 8639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07918" h="863968">
                <a:moveTo>
                  <a:pt x="0" y="863968"/>
                </a:moveTo>
                <a:lnTo>
                  <a:pt x="3407918" y="863968"/>
                </a:lnTo>
                <a:lnTo>
                  <a:pt x="3407918" y="0"/>
                </a:lnTo>
                <a:lnTo>
                  <a:pt x="0" y="0"/>
                </a:lnTo>
                <a:lnTo>
                  <a:pt x="0" y="86396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14312" y="5814644"/>
            <a:ext cx="2150745" cy="863968"/>
          </a:xfrm>
          <a:custGeom>
            <a:avLst/>
            <a:gdLst>
              <a:gd name="connsiteX0" fmla="*/ 0 w 2150745"/>
              <a:gd name="connsiteY0" fmla="*/ 863968 h 863968"/>
              <a:gd name="connsiteX1" fmla="*/ 2150745 w 2150745"/>
              <a:gd name="connsiteY1" fmla="*/ 863968 h 863968"/>
              <a:gd name="connsiteX2" fmla="*/ 2150745 w 2150745"/>
              <a:gd name="connsiteY2" fmla="*/ 0 h 863968"/>
              <a:gd name="connsiteX3" fmla="*/ 0 w 2150745"/>
              <a:gd name="connsiteY3" fmla="*/ 0 h 863968"/>
              <a:gd name="connsiteX4" fmla="*/ 0 w 2150745"/>
              <a:gd name="connsiteY4" fmla="*/ 863968 h 8639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50745" h="863968">
                <a:moveTo>
                  <a:pt x="0" y="863968"/>
                </a:moveTo>
                <a:lnTo>
                  <a:pt x="2150745" y="863968"/>
                </a:lnTo>
                <a:lnTo>
                  <a:pt x="2150745" y="0"/>
                </a:lnTo>
                <a:lnTo>
                  <a:pt x="0" y="0"/>
                </a:lnTo>
                <a:lnTo>
                  <a:pt x="0" y="86396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01612" y="1576959"/>
            <a:ext cx="8812212" cy="25400"/>
          </a:xfrm>
          <a:custGeom>
            <a:avLst/>
            <a:gdLst>
              <a:gd name="connsiteX0" fmla="*/ 6350 w 8812212"/>
              <a:gd name="connsiteY0" fmla="*/ 6350 h 25400"/>
              <a:gd name="connsiteX1" fmla="*/ 8805862 w 8812212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12212" h="25400">
                <a:moveTo>
                  <a:pt x="6350" y="6350"/>
                </a:moveTo>
                <a:lnTo>
                  <a:pt x="8805862" y="6350"/>
                </a:lnTo>
              </a:path>
            </a:pathLst>
          </a:custGeom>
          <a:ln w="12700">
            <a:solidFill>
              <a:srgbClr val="b32c1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01612" y="2765806"/>
            <a:ext cx="8812212" cy="25400"/>
          </a:xfrm>
          <a:custGeom>
            <a:avLst/>
            <a:gdLst>
              <a:gd name="connsiteX0" fmla="*/ 6350 w 8812212"/>
              <a:gd name="connsiteY0" fmla="*/ 6350 h 25400"/>
              <a:gd name="connsiteX1" fmla="*/ 8805862 w 8812212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12212" h="25400">
                <a:moveTo>
                  <a:pt x="6350" y="6350"/>
                </a:moveTo>
                <a:lnTo>
                  <a:pt x="8805862" y="6350"/>
                </a:lnTo>
              </a:path>
            </a:pathLst>
          </a:custGeom>
          <a:ln w="12700">
            <a:solidFill>
              <a:srgbClr val="b32c1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01612" y="3705098"/>
            <a:ext cx="8812212" cy="25400"/>
          </a:xfrm>
          <a:custGeom>
            <a:avLst/>
            <a:gdLst>
              <a:gd name="connsiteX0" fmla="*/ 6350 w 8812212"/>
              <a:gd name="connsiteY0" fmla="*/ 6350 h 25400"/>
              <a:gd name="connsiteX1" fmla="*/ 8805862 w 8812212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12212" h="25400">
                <a:moveTo>
                  <a:pt x="6350" y="6350"/>
                </a:moveTo>
                <a:lnTo>
                  <a:pt x="8805862" y="6350"/>
                </a:lnTo>
              </a:path>
            </a:pathLst>
          </a:custGeom>
          <a:ln w="12700">
            <a:solidFill>
              <a:srgbClr val="b32c1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01612" y="4893818"/>
            <a:ext cx="8812212" cy="25400"/>
          </a:xfrm>
          <a:custGeom>
            <a:avLst/>
            <a:gdLst>
              <a:gd name="connsiteX0" fmla="*/ 6350 w 8812212"/>
              <a:gd name="connsiteY0" fmla="*/ 6350 h 25400"/>
              <a:gd name="connsiteX1" fmla="*/ 8805862 w 8812212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12212" h="25400">
                <a:moveTo>
                  <a:pt x="6350" y="6350"/>
                </a:moveTo>
                <a:lnTo>
                  <a:pt x="8805862" y="6350"/>
                </a:lnTo>
              </a:path>
            </a:pathLst>
          </a:custGeom>
          <a:ln w="12700">
            <a:solidFill>
              <a:srgbClr val="b32c1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01612" y="5808294"/>
            <a:ext cx="8812212" cy="25400"/>
          </a:xfrm>
          <a:custGeom>
            <a:avLst/>
            <a:gdLst>
              <a:gd name="connsiteX0" fmla="*/ 6350 w 8812212"/>
              <a:gd name="connsiteY0" fmla="*/ 6350 h 25400"/>
              <a:gd name="connsiteX1" fmla="*/ 8805862 w 8812212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12212" h="25400">
                <a:moveTo>
                  <a:pt x="6350" y="6350"/>
                </a:moveTo>
                <a:lnTo>
                  <a:pt x="8805862" y="6350"/>
                </a:lnTo>
              </a:path>
            </a:pathLst>
          </a:custGeom>
          <a:ln w="12700">
            <a:solidFill>
              <a:srgbClr val="b32c1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94775" y="895350"/>
            <a:ext cx="25400" cy="5795962"/>
          </a:xfrm>
          <a:custGeom>
            <a:avLst/>
            <a:gdLst>
              <a:gd name="connsiteX0" fmla="*/ 6350 w 25400"/>
              <a:gd name="connsiteY0" fmla="*/ 6350 h 5795962"/>
              <a:gd name="connsiteX1" fmla="*/ 6350 w 25400"/>
              <a:gd name="connsiteY1" fmla="*/ 5789612 h 57959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5795962">
                <a:moveTo>
                  <a:pt x="6350" y="6350"/>
                </a:moveTo>
                <a:lnTo>
                  <a:pt x="6350" y="5789612"/>
                </a:lnTo>
              </a:path>
            </a:pathLst>
          </a:custGeom>
          <a:ln w="12700">
            <a:solidFill>
              <a:srgbClr val="b32c1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07962" y="895350"/>
            <a:ext cx="25400" cy="5795962"/>
          </a:xfrm>
          <a:custGeom>
            <a:avLst/>
            <a:gdLst>
              <a:gd name="connsiteX0" fmla="*/ 6350 w 25400"/>
              <a:gd name="connsiteY0" fmla="*/ 6350 h 5795962"/>
              <a:gd name="connsiteX1" fmla="*/ 6350 w 25400"/>
              <a:gd name="connsiteY1" fmla="*/ 5789612 h 57959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5795962">
                <a:moveTo>
                  <a:pt x="6350" y="6350"/>
                </a:moveTo>
                <a:lnTo>
                  <a:pt x="6350" y="5789612"/>
                </a:lnTo>
              </a:path>
            </a:pathLst>
          </a:custGeom>
          <a:ln w="12700">
            <a:solidFill>
              <a:srgbClr val="b32c1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01612" y="901700"/>
            <a:ext cx="8812212" cy="25400"/>
          </a:xfrm>
          <a:custGeom>
            <a:avLst/>
            <a:gdLst>
              <a:gd name="connsiteX0" fmla="*/ 6350 w 8812212"/>
              <a:gd name="connsiteY0" fmla="*/ 6350 h 25400"/>
              <a:gd name="connsiteX1" fmla="*/ 8805862 w 8812212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12212" h="25400">
                <a:moveTo>
                  <a:pt x="6350" y="6350"/>
                </a:moveTo>
                <a:lnTo>
                  <a:pt x="8805862" y="6350"/>
                </a:lnTo>
              </a:path>
            </a:pathLst>
          </a:custGeom>
          <a:ln w="12700">
            <a:solidFill>
              <a:srgbClr val="b32c1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01612" y="6672262"/>
            <a:ext cx="8812212" cy="25400"/>
          </a:xfrm>
          <a:custGeom>
            <a:avLst/>
            <a:gdLst>
              <a:gd name="connsiteX0" fmla="*/ 6350 w 8812212"/>
              <a:gd name="connsiteY0" fmla="*/ 6350 h 25400"/>
              <a:gd name="connsiteX1" fmla="*/ 8805862 w 8812212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12212" h="25400">
                <a:moveTo>
                  <a:pt x="6350" y="6350"/>
                </a:moveTo>
                <a:lnTo>
                  <a:pt x="8805862" y="6350"/>
                </a:lnTo>
              </a:path>
            </a:pathLst>
          </a:custGeom>
          <a:ln w="12700">
            <a:solidFill>
              <a:srgbClr val="b32c1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828800" y="203200"/>
            <a:ext cx="53213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2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Site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action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867400" y="1016000"/>
            <a:ext cx="2832100" cy="213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208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transporter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Na/H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transporter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Carbonic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anhydrase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enzyme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Acid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&amp;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base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transporter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451100" y="1041400"/>
            <a:ext cx="2959100" cy="267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208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Function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Re-absorption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100%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glucose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and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amino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acids,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66%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K,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Ca,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Mg;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85%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NaHCO3</a:t>
            </a:r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Secretion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and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re-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absorption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organic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acids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and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bases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1041400"/>
            <a:ext cx="1308100" cy="267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208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segment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Proximal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convoluted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tubules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Proximal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Straight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Tubules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867400" y="3759200"/>
            <a:ext cx="24765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18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Na/K/2Cl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transporter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3759200"/>
            <a:ext cx="45085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18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Thick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ascending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Active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reabsorption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867400" y="4991100"/>
            <a:ext cx="2882900" cy="146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18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and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Cl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cotransporter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channels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&amp;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transporter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451100" y="4114800"/>
            <a:ext cx="3213100" cy="236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63500" algn="l"/>
                <a:tab pos="279400" algn="l"/>
                <a:tab pos="2133600" algn="l"/>
              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25%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K,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Cl,</a:t>
            </a:r>
          </a:p>
          <a:p>
            <a:pPr>
              <a:lnSpc>
                <a:spcPts val="2100"/>
              </a:lnSpc>
              <a:tabLst>
                <a:tab pos="63500" algn="l"/>
                <a:tab pos="279400" algn="l"/>
                <a:tab pos="21336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Secondary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re-absorption</a:t>
            </a:r>
          </a:p>
          <a:p>
            <a:pPr>
              <a:lnSpc>
                <a:spcPts val="2100"/>
              </a:lnSpc>
              <a:tabLst>
                <a:tab pos="63500" algn="l"/>
                <a:tab pos="279400" algn="l"/>
                <a:tab pos="21336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Ca,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Mg</a:t>
            </a:r>
          </a:p>
          <a:p>
            <a:pPr>
              <a:lnSpc>
                <a:spcPts val="2900"/>
              </a:lnSpc>
              <a:tabLst>
                <a:tab pos="63500" algn="l"/>
                <a:tab pos="279400" algn="l"/>
                <a:tab pos="2133600" algn="l"/>
              </a:tabLst>
            </a:pPr>
            <a:r>
              <a:rPr lang="en-US" altLang="zh-CN" sz="18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Active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tubular</a:t>
            </a:r>
          </a:p>
          <a:p>
            <a:pPr>
              <a:lnSpc>
                <a:spcPts val="2100"/>
              </a:lnSpc>
              <a:tabLst>
                <a:tab pos="63500" algn="l"/>
                <a:tab pos="279400" algn="l"/>
                <a:tab pos="2133600" algn="l"/>
              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reabsorption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5%Na,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Cl,</a:t>
            </a:r>
          </a:p>
          <a:p>
            <a:pPr>
              <a:lnSpc>
                <a:spcPts val="2100"/>
              </a:lnSpc>
              <a:tabLst>
                <a:tab pos="63500" algn="l"/>
                <a:tab pos="279400" algn="l"/>
                <a:tab pos="2133600" algn="l"/>
              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Ca</a:t>
            </a:r>
          </a:p>
          <a:p>
            <a:pPr>
              <a:lnSpc>
                <a:spcPts val="2900"/>
              </a:lnSpc>
              <a:tabLst>
                <a:tab pos="63500" algn="l"/>
                <a:tab pos="279400" algn="l"/>
                <a:tab pos="21336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reabsorption</a:t>
            </a:r>
          </a:p>
          <a:p>
            <a:pPr>
              <a:lnSpc>
                <a:spcPts val="2100"/>
              </a:lnSpc>
              <a:tabLst>
                <a:tab pos="63500" algn="l"/>
                <a:tab pos="279400" algn="l"/>
                <a:tab pos="2133600" algn="l"/>
              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&amp;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secretion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4102100"/>
            <a:ext cx="1308100" cy="236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loop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							</a:tabLst>
            </a:pPr>
            <a:r>
              <a:rPr lang="en-US" altLang="zh-CN" sz="18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Distal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convoluted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tubules</a:t>
            </a:r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Collecting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tubules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1282700"/>
            <a:ext cx="9144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160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1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Acts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20800" y="254000"/>
            <a:ext cx="6870700" cy="147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2057400" algn="l"/>
              </a:tabLst>
            </a:pPr>
            <a:r>
              <a:rPr lang="en-US" altLang="zh-CN" dirty="0" smtClean="0"/>
              <a:t>	</a:t>
            </a:r>
            <a:r>
              <a:rPr lang="en-US" altLang="zh-CN" sz="360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Mannitol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2057400" algn="l"/>
              </a:tabLst>
            </a:pPr>
            <a:r>
              <a:rPr lang="en-US" altLang="zh-CN" sz="271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</a:t>
            </a:r>
            <a:r>
              <a:rPr lang="en-US" altLang="zh-CN" sz="27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1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proximal</a:t>
            </a:r>
            <a:r>
              <a:rPr lang="en-US" altLang="zh-CN" sz="27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1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tubules</a:t>
            </a:r>
            <a:r>
              <a:rPr lang="en-US" altLang="zh-CN" sz="27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1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&amp;</a:t>
            </a:r>
            <a:r>
              <a:rPr lang="en-US" altLang="zh-CN" sz="27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1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descending</a:t>
            </a:r>
            <a:r>
              <a:rPr lang="en-US" altLang="zh-CN" sz="27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1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loop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1892300"/>
            <a:ext cx="46863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71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27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1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Henle</a:t>
            </a:r>
            <a:r>
              <a:rPr lang="en-US" altLang="zh-CN" sz="27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1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by</a:t>
            </a:r>
            <a:r>
              <a:rPr lang="en-US" altLang="zh-CN" sz="27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12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osmotic</a:t>
            </a:r>
            <a:r>
              <a:rPr lang="en-US" altLang="zh-CN" sz="27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12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effect.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2768600"/>
            <a:ext cx="1397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160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667000"/>
            <a:ext cx="63500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71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Mannitol,</a:t>
            </a:r>
            <a:r>
              <a:rPr lang="en-US" altLang="zh-CN" sz="27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1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IV,</a:t>
            </a:r>
            <a:r>
              <a:rPr lang="en-US" altLang="zh-CN" sz="27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12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</a:t>
            </a:r>
            <a:r>
              <a:rPr lang="en-US" altLang="zh-CN" sz="271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water</a:t>
            </a:r>
            <a:r>
              <a:rPr lang="en-US" altLang="zh-CN" sz="27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1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excretion</a:t>
            </a:r>
            <a:r>
              <a:rPr lang="en-US" altLang="zh-CN" sz="27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1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with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3289300"/>
            <a:ext cx="79502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71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relatively</a:t>
            </a:r>
            <a:r>
              <a:rPr lang="en-US" altLang="zh-CN" sz="27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1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less</a:t>
            </a:r>
            <a:r>
              <a:rPr lang="en-US" altLang="zh-CN" sz="27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1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effect</a:t>
            </a:r>
            <a:r>
              <a:rPr lang="en-US" altLang="zh-CN" sz="27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1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on</a:t>
            </a:r>
            <a:r>
              <a:rPr lang="en-US" altLang="zh-CN" sz="27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1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Na+</a:t>
            </a:r>
            <a:r>
              <a:rPr lang="en-US" altLang="zh-CN" sz="27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12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(water</a:t>
            </a:r>
            <a:r>
              <a:rPr lang="en-US" altLang="zh-CN" sz="27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12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diuresis).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4152900"/>
            <a:ext cx="1397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160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051300"/>
            <a:ext cx="68961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71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Expand</a:t>
            </a:r>
            <a:r>
              <a:rPr lang="en-US" altLang="zh-CN" sz="27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1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the</a:t>
            </a:r>
            <a:r>
              <a:rPr lang="en-US" altLang="zh-CN" sz="27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1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extracellular</a:t>
            </a:r>
            <a:r>
              <a:rPr lang="en-US" altLang="zh-CN" sz="27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1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fluid</a:t>
            </a:r>
            <a:r>
              <a:rPr lang="en-US" altLang="zh-CN" sz="27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1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volume,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4686300"/>
            <a:ext cx="7670800" cy="1016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71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decrease</a:t>
            </a:r>
            <a:r>
              <a:rPr lang="en-US" altLang="zh-CN" sz="27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1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blood</a:t>
            </a:r>
            <a:r>
              <a:rPr lang="en-US" altLang="zh-CN" sz="271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1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viscosity,</a:t>
            </a:r>
            <a:r>
              <a:rPr lang="en-US" altLang="zh-CN" sz="27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1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and</a:t>
            </a:r>
            <a:r>
              <a:rPr lang="en-US" altLang="zh-CN" sz="27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1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inhibit</a:t>
            </a:r>
            <a:r>
              <a:rPr lang="en-US" altLang="zh-CN" sz="27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1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renin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271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release,</a:t>
            </a:r>
            <a:r>
              <a:rPr lang="en-US" altLang="zh-CN" sz="27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1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↑renal</a:t>
            </a:r>
            <a:r>
              <a:rPr lang="en-US" altLang="zh-CN" sz="27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1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blood</a:t>
            </a:r>
            <a:r>
              <a:rPr lang="en-US" altLang="zh-CN" sz="27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1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flow.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228600" y="457200"/>
            <a:ext cx="33274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810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Therapeutic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Uses: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0200" y="1155700"/>
            <a:ext cx="1651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402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09600" y="1041400"/>
            <a:ext cx="68834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0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Acute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renal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failure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due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to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shock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0200" y="1511300"/>
            <a:ext cx="7797800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0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trauma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(maintain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urine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flow-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preserve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kidney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8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function).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0200" y="2794000"/>
            <a:ext cx="1651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402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09600" y="2679700"/>
            <a:ext cx="80645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0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acute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drug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poisoning: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To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eliminate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drugs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0200" y="3200400"/>
            <a:ext cx="8458200" cy="203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81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that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are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reabsorbed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from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the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renal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tubules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e.g.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81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salicylates,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barbiturates.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							</a:tabLst>
            </a:pPr>
            <a:r>
              <a:rPr lang="en-US" altLang="zh-CN" sz="2400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To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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intracranial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&amp;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intraocular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pressure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before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8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ophthalmic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brain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procedures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(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cerebral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edema</a:t>
            </a:r>
            <a:r>
              <a:rPr lang="en-US" altLang="zh-CN" sz="28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" y="3365500"/>
            <a:ext cx="203200" cy="215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04800" y="139700"/>
            <a:ext cx="28702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714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Adverse</a:t>
            </a:r>
            <a:r>
              <a:rPr lang="en-US" altLang="zh-CN" sz="27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14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Effects: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914400"/>
            <a:ext cx="22352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2400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0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Headache,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41600" y="914400"/>
            <a:ext cx="33655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0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nausea,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vomiting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1714500"/>
            <a:ext cx="1651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400" dirty="0" smtClean="0">
                <a:solidFill>
                  <a:srgbClr val="fe863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71500" y="1600200"/>
            <a:ext cx="64262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0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Extracellular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volume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expansion,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2133600"/>
            <a:ext cx="7683500" cy="2501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266700" algn="l"/>
                <a:tab pos="381000" algn="l"/>
              </a:tabLst>
            </a:pPr>
            <a:r>
              <a:rPr lang="en-US" altLang="zh-CN" sz="30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complicates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heart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failure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&amp;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pulmonary</a:t>
            </a:r>
          </a:p>
          <a:p>
            <a:pPr>
              <a:lnSpc>
                <a:spcPts val="3600"/>
              </a:lnSpc>
              <a:tabLst>
                <a:tab pos="266700" algn="l"/>
                <a:tab pos="381000" algn="l"/>
              </a:tabLst>
            </a:pPr>
            <a:r>
              <a:rPr lang="en-US" altLang="zh-CN" sz="30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oedema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400"/>
              </a:lnSpc>
              <a:tabLst>
                <a:tab pos="266700" algn="l"/>
                <a:tab pos="381000" algn="l"/>
              </a:tabLst>
            </a:pPr>
            <a:r>
              <a:rPr lang="en-US" altLang="zh-CN" dirty="0" smtClean="0"/>
              <a:t>		</a:t>
            </a:r>
            <a:r>
              <a:rPr lang="en-US" altLang="zh-CN" sz="30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Excessive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use</a:t>
            </a:r>
            <a:r>
              <a:rPr lang="en-US" altLang="zh-CN" sz="3002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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dehydration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&amp;</a:t>
            </a:r>
          </a:p>
          <a:p>
            <a:pPr>
              <a:lnSpc>
                <a:spcPts val="3500"/>
              </a:lnSpc>
              <a:tabLst>
                <a:tab pos="266700" algn="l"/>
                <a:tab pos="381000" algn="l"/>
              </a:tabLst>
            </a:pPr>
            <a:r>
              <a:rPr lang="en-US" altLang="zh-CN" dirty="0" smtClean="0"/>
              <a:t>	</a:t>
            </a:r>
            <a:r>
              <a:rPr lang="en-US" altLang="zh-CN" sz="300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hypernatremia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(adequate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water</a:t>
            </a:r>
          </a:p>
          <a:p>
            <a:pPr>
              <a:lnSpc>
                <a:spcPts val="3500"/>
              </a:lnSpc>
              <a:tabLst>
                <a:tab pos="266700" algn="l"/>
                <a:tab pos="381000" algn="l"/>
              </a:tabLst>
            </a:pPr>
            <a:r>
              <a:rPr lang="en-US" altLang="zh-CN" dirty="0" smtClean="0"/>
              <a:t>	</a:t>
            </a:r>
            <a:r>
              <a:rPr lang="en-US" altLang="zh-CN" sz="30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replacement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required).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15290" y="1610233"/>
            <a:ext cx="5788152" cy="21336"/>
          </a:xfrm>
          <a:custGeom>
            <a:avLst/>
            <a:gdLst>
              <a:gd name="connsiteX0" fmla="*/ 0 w 5788152"/>
              <a:gd name="connsiteY0" fmla="*/ 0 h 21336"/>
              <a:gd name="connsiteX1" fmla="*/ 1929384 w 5788152"/>
              <a:gd name="connsiteY1" fmla="*/ 0 h 21336"/>
              <a:gd name="connsiteX2" fmla="*/ 3858768 w 5788152"/>
              <a:gd name="connsiteY2" fmla="*/ 0 h 21336"/>
              <a:gd name="connsiteX3" fmla="*/ 5788151 w 5788152"/>
              <a:gd name="connsiteY3" fmla="*/ 0 h 21336"/>
              <a:gd name="connsiteX4" fmla="*/ 5788151 w 5788152"/>
              <a:gd name="connsiteY4" fmla="*/ 21336 h 21336"/>
              <a:gd name="connsiteX5" fmla="*/ 3858768 w 5788152"/>
              <a:gd name="connsiteY5" fmla="*/ 21336 h 21336"/>
              <a:gd name="connsiteX6" fmla="*/ 1929384 w 5788152"/>
              <a:gd name="connsiteY6" fmla="*/ 21336 h 21336"/>
              <a:gd name="connsiteX7" fmla="*/ 0 w 5788152"/>
              <a:gd name="connsiteY7" fmla="*/ 21336 h 21336"/>
              <a:gd name="connsiteX8" fmla="*/ 0 w 5788152"/>
              <a:gd name="connsiteY8" fmla="*/ 0 h 213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788152" h="21336">
                <a:moveTo>
                  <a:pt x="0" y="0"/>
                </a:moveTo>
                <a:lnTo>
                  <a:pt x="1929384" y="0"/>
                </a:lnTo>
                <a:lnTo>
                  <a:pt x="3858768" y="0"/>
                </a:lnTo>
                <a:lnTo>
                  <a:pt x="5788151" y="0"/>
                </a:lnTo>
                <a:lnTo>
                  <a:pt x="5788151" y="21336"/>
                </a:lnTo>
                <a:lnTo>
                  <a:pt x="3858768" y="21336"/>
                </a:lnTo>
                <a:lnTo>
                  <a:pt x="1929384" y="21336"/>
                </a:lnTo>
                <a:lnTo>
                  <a:pt x="0" y="21336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1028700"/>
            <a:ext cx="6477000" cy="927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66700" y="431800"/>
            <a:ext cx="83439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4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Therapeutic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applications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06400" y="1206500"/>
            <a:ext cx="5778500" cy="1041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2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Treatment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hypertension:</a:t>
            </a:r>
          </a:p>
          <a:p>
            <a:pPr>
              <a:lnSpc>
                <a:spcPts val="4400"/>
              </a:lnSpc>
              <a:tabLst>
							</a:tabLst>
            </a:pPr>
            <a:r>
              <a:rPr lang="en-US" altLang="zh-CN" sz="2234" dirty="0" smtClean="0">
                <a:solidFill>
                  <a:srgbClr val="d2611c"/>
                </a:solidFill>
                <a:latin typeface="Century Schoolbook" pitchFamily="18" charset="0"/>
                <a:cs typeface="Century Schoolbook" pitchFamily="18" charset="0"/>
              </a:rPr>
              <a:t>o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Thiazide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06400" y="2349500"/>
            <a:ext cx="7975600" cy="152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342900" algn="l"/>
              </a:tabLst>
            </a:pPr>
            <a:r>
              <a:rPr lang="en-US" altLang="zh-CN" sz="2232" dirty="0" smtClean="0">
                <a:solidFill>
                  <a:srgbClr val="d2611c"/>
                </a:solidFill>
                <a:latin typeface="Century Schoolbook" pitchFamily="18" charset="0"/>
                <a:cs typeface="Century Schoolbook" pitchFamily="18" charset="0"/>
              </a:rPr>
              <a:t>o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used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alone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or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combination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with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beta-</a:t>
            </a:r>
          </a:p>
          <a:p>
            <a:pPr>
              <a:lnSpc>
                <a:spcPts val="3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blockers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at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low-dose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(fewer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side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effects)</a:t>
            </a:r>
          </a:p>
          <a:p>
            <a:pPr>
              <a:lnSpc>
                <a:spcPts val="4400"/>
              </a:lnSpc>
              <a:tabLst>
                <a:tab pos="342900" algn="l"/>
              </a:tabLst>
            </a:pPr>
            <a:r>
              <a:rPr lang="en-US" altLang="zh-CN" sz="2232" dirty="0" smtClean="0">
                <a:solidFill>
                  <a:srgbClr val="d2611c"/>
                </a:solidFill>
                <a:latin typeface="Century Schoolbook" pitchFamily="18" charset="0"/>
                <a:cs typeface="Century Schoolbook" pitchFamily="18" charset="0"/>
              </a:rPr>
              <a:t>o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presence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renal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failure,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loop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diuretic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49300" y="3848100"/>
            <a:ext cx="14097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is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used.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99390" y="529082"/>
            <a:ext cx="5202936" cy="21336"/>
          </a:xfrm>
          <a:custGeom>
            <a:avLst/>
            <a:gdLst>
              <a:gd name="connsiteX0" fmla="*/ 0 w 5202936"/>
              <a:gd name="connsiteY0" fmla="*/ 0 h 21336"/>
              <a:gd name="connsiteX1" fmla="*/ 1734312 w 5202936"/>
              <a:gd name="connsiteY1" fmla="*/ 0 h 21336"/>
              <a:gd name="connsiteX2" fmla="*/ 3468624 w 5202936"/>
              <a:gd name="connsiteY2" fmla="*/ 0 h 21336"/>
              <a:gd name="connsiteX3" fmla="*/ 5202936 w 5202936"/>
              <a:gd name="connsiteY3" fmla="*/ 0 h 21336"/>
              <a:gd name="connsiteX4" fmla="*/ 5202936 w 5202936"/>
              <a:gd name="connsiteY4" fmla="*/ 21336 h 21336"/>
              <a:gd name="connsiteX5" fmla="*/ 3468624 w 5202936"/>
              <a:gd name="connsiteY5" fmla="*/ 21336 h 21336"/>
              <a:gd name="connsiteX6" fmla="*/ 1734312 w 5202936"/>
              <a:gd name="connsiteY6" fmla="*/ 21336 h 21336"/>
              <a:gd name="connsiteX7" fmla="*/ 0 w 5202936"/>
              <a:gd name="connsiteY7" fmla="*/ 21336 h 21336"/>
              <a:gd name="connsiteX8" fmla="*/ 0 w 5202936"/>
              <a:gd name="connsiteY8" fmla="*/ 0 h 213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202936" h="21336">
                <a:moveTo>
                  <a:pt x="0" y="0"/>
                </a:moveTo>
                <a:lnTo>
                  <a:pt x="1734312" y="0"/>
                </a:lnTo>
                <a:lnTo>
                  <a:pt x="3468624" y="0"/>
                </a:lnTo>
                <a:lnTo>
                  <a:pt x="5202936" y="0"/>
                </a:lnTo>
                <a:lnTo>
                  <a:pt x="5202936" y="21336"/>
                </a:lnTo>
                <a:lnTo>
                  <a:pt x="3468624" y="21336"/>
                </a:lnTo>
                <a:lnTo>
                  <a:pt x="1734312" y="21336"/>
                </a:lnTo>
                <a:lnTo>
                  <a:pt x="0" y="21336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99390" y="5223002"/>
            <a:ext cx="2871216" cy="21335"/>
          </a:xfrm>
          <a:custGeom>
            <a:avLst/>
            <a:gdLst>
              <a:gd name="connsiteX0" fmla="*/ 0 w 2871216"/>
              <a:gd name="connsiteY0" fmla="*/ 0 h 21335"/>
              <a:gd name="connsiteX1" fmla="*/ 1435608 w 2871216"/>
              <a:gd name="connsiteY1" fmla="*/ 0 h 21335"/>
              <a:gd name="connsiteX2" fmla="*/ 2871216 w 2871216"/>
              <a:gd name="connsiteY2" fmla="*/ 0 h 21335"/>
              <a:gd name="connsiteX3" fmla="*/ 2871216 w 2871216"/>
              <a:gd name="connsiteY3" fmla="*/ 21335 h 21335"/>
              <a:gd name="connsiteX4" fmla="*/ 1435608 w 2871216"/>
              <a:gd name="connsiteY4" fmla="*/ 21335 h 21335"/>
              <a:gd name="connsiteX5" fmla="*/ 0 w 2871216"/>
              <a:gd name="connsiteY5" fmla="*/ 21335 h 21335"/>
              <a:gd name="connsiteX6" fmla="*/ 0 w 2871216"/>
              <a:gd name="connsiteY6" fmla="*/ 0 h 213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871216" h="21335">
                <a:moveTo>
                  <a:pt x="0" y="0"/>
                </a:moveTo>
                <a:lnTo>
                  <a:pt x="1435608" y="0"/>
                </a:lnTo>
                <a:lnTo>
                  <a:pt x="2871216" y="0"/>
                </a:lnTo>
                <a:lnTo>
                  <a:pt x="2871216" y="21335"/>
                </a:lnTo>
                <a:lnTo>
                  <a:pt x="1435608" y="21335"/>
                </a:lnTo>
                <a:lnTo>
                  <a:pt x="0" y="21335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16600" cy="8763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35500"/>
            <a:ext cx="3365500" cy="93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90500" y="101600"/>
            <a:ext cx="52070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4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Congestive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Heart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failure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0500" y="660400"/>
            <a:ext cx="80772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2232" dirty="0" smtClean="0">
                <a:solidFill>
                  <a:srgbClr val="d2611c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Thiazides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may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be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used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only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mild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cases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155700"/>
            <a:ext cx="64770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with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well-preserved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renal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function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0500" y="1714500"/>
            <a:ext cx="72517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2234" dirty="0" smtClean="0">
                <a:solidFill>
                  <a:srgbClr val="d2611c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Loop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are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much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preferred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222500"/>
            <a:ext cx="6502400" cy="96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severe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cases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especially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when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GF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is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lowered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0500" y="3251200"/>
            <a:ext cx="70993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2232" dirty="0" smtClean="0">
                <a:solidFill>
                  <a:srgbClr val="d2611c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life-threatening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acute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pulmonary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746500"/>
            <a:ext cx="62992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edema,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furosemide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is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given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c00000"/>
                </a:solidFill>
                <a:latin typeface="Century Schoolbook" pitchFamily="18" charset="0"/>
                <a:cs typeface="Century Schoolbook" pitchFamily="18" charset="0"/>
              </a:rPr>
              <a:t>IV.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0500" y="4826000"/>
            <a:ext cx="8102600" cy="144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342900" algn="l"/>
              </a:tabLst>
            </a:pPr>
            <a:r>
              <a:rPr lang="en-US" altLang="zh-CN" sz="3194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Edema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States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Thiazide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diuretic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is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used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</a:t>
            </a:r>
          </a:p>
          <a:p>
            <a:pPr>
              <a:lnSpc>
                <a:spcPts val="3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mild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edema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with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normal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renal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function</a:t>
            </a:r>
          </a:p>
          <a:p>
            <a:pPr>
              <a:lnSpc>
                <a:spcPts val="3800"/>
              </a:lnSpc>
              <a:tabLst>
                <a:tab pos="342900" algn="l"/>
              </a:tabLst>
            </a:pPr>
            <a:r>
              <a:rPr lang="en-US" altLang="zh-CN" sz="2232" dirty="0" smtClean="0">
                <a:solidFill>
                  <a:srgbClr val="d2611c"/>
                </a:solidFill>
                <a:latin typeface="Century Schoolbook" pitchFamily="18" charset="0"/>
                <a:cs typeface="Century Schoolbook" pitchFamily="18" charset="0"/>
              </a:rPr>
              <a:t>o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Loop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are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used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cases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with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6261100"/>
            <a:ext cx="45593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impaired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renal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function.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101600"/>
            <a:ext cx="3238500" cy="8763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" y="2235200"/>
            <a:ext cx="4064000" cy="8763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" y="4368800"/>
            <a:ext cx="6540500" cy="876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66700" y="241300"/>
            <a:ext cx="25908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002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Renal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failure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800100"/>
            <a:ext cx="7950200" cy="97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2112" dirty="0" smtClean="0">
                <a:solidFill>
                  <a:srgbClr val="0000ff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Thiazides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are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used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till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GFR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≥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40-50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ml/min</a:t>
            </a:r>
          </a:p>
          <a:p>
            <a:pPr>
              <a:lnSpc>
                <a:spcPts val="4200"/>
              </a:lnSpc>
              <a:tabLst>
							</a:tabLst>
            </a:pPr>
            <a:r>
              <a:rPr lang="en-US" altLang="zh-CN" sz="2112" dirty="0" smtClean="0">
                <a:solidFill>
                  <a:srgbClr val="0000ff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Loop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diuretic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are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used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below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given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values.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2374900"/>
            <a:ext cx="35306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002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Diabetes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inspidus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2933700"/>
            <a:ext cx="7023100" cy="97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00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Large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volume(&gt;10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L/day)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dilute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urine</a:t>
            </a:r>
          </a:p>
          <a:p>
            <a:pPr>
              <a:lnSpc>
                <a:spcPts val="4200"/>
              </a:lnSpc>
              <a:tabLst>
							</a:tabLst>
            </a:pPr>
            <a:r>
              <a:rPr lang="en-US" altLang="zh-CN" sz="30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thiazide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reduces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urine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volume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4533900"/>
            <a:ext cx="5892800" cy="97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002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Hepatic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cirrhosis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with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ascites</a:t>
            </a:r>
          </a:p>
          <a:p>
            <a:pPr>
              <a:lnSpc>
                <a:spcPts val="4200"/>
              </a:lnSpc>
              <a:tabLst>
							</a:tabLst>
            </a:pPr>
            <a:r>
              <a:rPr lang="en-US" altLang="zh-CN" sz="2114" dirty="0" smtClean="0">
                <a:solidFill>
                  <a:srgbClr val="0000ff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Spironolactone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is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choice.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607050" y="142836"/>
            <a:ext cx="3394075" cy="822998"/>
          </a:xfrm>
          <a:custGeom>
            <a:avLst/>
            <a:gdLst>
              <a:gd name="connsiteX0" fmla="*/ 0 w 3394075"/>
              <a:gd name="connsiteY0" fmla="*/ 822998 h 822998"/>
              <a:gd name="connsiteX1" fmla="*/ 3394075 w 3394075"/>
              <a:gd name="connsiteY1" fmla="*/ 822998 h 822998"/>
              <a:gd name="connsiteX2" fmla="*/ 3394075 w 3394075"/>
              <a:gd name="connsiteY2" fmla="*/ 0 h 822998"/>
              <a:gd name="connsiteX3" fmla="*/ 0 w 3394075"/>
              <a:gd name="connsiteY3" fmla="*/ 0 h 822998"/>
              <a:gd name="connsiteX4" fmla="*/ 0 w 3394075"/>
              <a:gd name="connsiteY4" fmla="*/ 822998 h 822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394075" h="822998">
                <a:moveTo>
                  <a:pt x="0" y="822998"/>
                </a:moveTo>
                <a:lnTo>
                  <a:pt x="3394075" y="822998"/>
                </a:lnTo>
                <a:lnTo>
                  <a:pt x="3394075" y="0"/>
                </a:lnTo>
                <a:lnTo>
                  <a:pt x="0" y="0"/>
                </a:lnTo>
                <a:lnTo>
                  <a:pt x="0" y="822998"/>
                </a:ln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803525" y="142836"/>
            <a:ext cx="2803525" cy="822998"/>
          </a:xfrm>
          <a:custGeom>
            <a:avLst/>
            <a:gdLst>
              <a:gd name="connsiteX0" fmla="*/ 0 w 2803525"/>
              <a:gd name="connsiteY0" fmla="*/ 822998 h 822998"/>
              <a:gd name="connsiteX1" fmla="*/ 2803525 w 2803525"/>
              <a:gd name="connsiteY1" fmla="*/ 822998 h 822998"/>
              <a:gd name="connsiteX2" fmla="*/ 2803525 w 2803525"/>
              <a:gd name="connsiteY2" fmla="*/ 0 h 822998"/>
              <a:gd name="connsiteX3" fmla="*/ 0 w 2803525"/>
              <a:gd name="connsiteY3" fmla="*/ 0 h 822998"/>
              <a:gd name="connsiteX4" fmla="*/ 0 w 2803525"/>
              <a:gd name="connsiteY4" fmla="*/ 822998 h 822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03525" h="822998">
                <a:moveTo>
                  <a:pt x="0" y="822998"/>
                </a:moveTo>
                <a:lnTo>
                  <a:pt x="2803525" y="822998"/>
                </a:lnTo>
                <a:lnTo>
                  <a:pt x="2803525" y="0"/>
                </a:lnTo>
                <a:lnTo>
                  <a:pt x="0" y="0"/>
                </a:lnTo>
                <a:lnTo>
                  <a:pt x="0" y="822998"/>
                </a:ln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42875" y="142836"/>
            <a:ext cx="2660650" cy="822998"/>
          </a:xfrm>
          <a:custGeom>
            <a:avLst/>
            <a:gdLst>
              <a:gd name="connsiteX0" fmla="*/ 0 w 2660650"/>
              <a:gd name="connsiteY0" fmla="*/ 822998 h 822998"/>
              <a:gd name="connsiteX1" fmla="*/ 2660650 w 2660650"/>
              <a:gd name="connsiteY1" fmla="*/ 822998 h 822998"/>
              <a:gd name="connsiteX2" fmla="*/ 2660650 w 2660650"/>
              <a:gd name="connsiteY2" fmla="*/ 0 h 822998"/>
              <a:gd name="connsiteX3" fmla="*/ 0 w 2660650"/>
              <a:gd name="connsiteY3" fmla="*/ 0 h 822998"/>
              <a:gd name="connsiteX4" fmla="*/ 0 w 2660650"/>
              <a:gd name="connsiteY4" fmla="*/ 822998 h 822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60650" h="822998">
                <a:moveTo>
                  <a:pt x="0" y="822998"/>
                </a:moveTo>
                <a:lnTo>
                  <a:pt x="2660650" y="822998"/>
                </a:lnTo>
                <a:lnTo>
                  <a:pt x="2660650" y="0"/>
                </a:lnTo>
                <a:lnTo>
                  <a:pt x="0" y="0"/>
                </a:lnTo>
                <a:lnTo>
                  <a:pt x="0" y="822998"/>
                </a:ln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607050" y="965962"/>
            <a:ext cx="3394075" cy="1310640"/>
          </a:xfrm>
          <a:custGeom>
            <a:avLst/>
            <a:gdLst>
              <a:gd name="connsiteX0" fmla="*/ 0 w 3394075"/>
              <a:gd name="connsiteY0" fmla="*/ 1310640 h 1310640"/>
              <a:gd name="connsiteX1" fmla="*/ 3394075 w 3394075"/>
              <a:gd name="connsiteY1" fmla="*/ 1310640 h 1310640"/>
              <a:gd name="connsiteX2" fmla="*/ 3394075 w 3394075"/>
              <a:gd name="connsiteY2" fmla="*/ 0 h 1310640"/>
              <a:gd name="connsiteX3" fmla="*/ 0 w 3394075"/>
              <a:gd name="connsiteY3" fmla="*/ 0 h 1310640"/>
              <a:gd name="connsiteX4" fmla="*/ 0 w 3394075"/>
              <a:gd name="connsiteY4" fmla="*/ 1310640 h 1310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394075" h="1310640">
                <a:moveTo>
                  <a:pt x="0" y="1310640"/>
                </a:moveTo>
                <a:lnTo>
                  <a:pt x="3394075" y="1310640"/>
                </a:lnTo>
                <a:lnTo>
                  <a:pt x="3394075" y="0"/>
                </a:lnTo>
                <a:lnTo>
                  <a:pt x="0" y="0"/>
                </a:lnTo>
                <a:lnTo>
                  <a:pt x="0" y="1310640"/>
                </a:lnTo>
              </a:path>
            </a:pathLst>
          </a:custGeom>
          <a:solidFill>
            <a:srgbClr val="ffd9c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803525" y="965962"/>
            <a:ext cx="2803525" cy="1310640"/>
          </a:xfrm>
          <a:custGeom>
            <a:avLst/>
            <a:gdLst>
              <a:gd name="connsiteX0" fmla="*/ 0 w 2803525"/>
              <a:gd name="connsiteY0" fmla="*/ 1310640 h 1310640"/>
              <a:gd name="connsiteX1" fmla="*/ 2803525 w 2803525"/>
              <a:gd name="connsiteY1" fmla="*/ 1310640 h 1310640"/>
              <a:gd name="connsiteX2" fmla="*/ 2803525 w 2803525"/>
              <a:gd name="connsiteY2" fmla="*/ 0 h 1310640"/>
              <a:gd name="connsiteX3" fmla="*/ 0 w 2803525"/>
              <a:gd name="connsiteY3" fmla="*/ 0 h 1310640"/>
              <a:gd name="connsiteX4" fmla="*/ 0 w 2803525"/>
              <a:gd name="connsiteY4" fmla="*/ 1310640 h 1310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03525" h="1310640">
                <a:moveTo>
                  <a:pt x="0" y="1310640"/>
                </a:moveTo>
                <a:lnTo>
                  <a:pt x="2803525" y="1310640"/>
                </a:lnTo>
                <a:lnTo>
                  <a:pt x="2803525" y="0"/>
                </a:lnTo>
                <a:lnTo>
                  <a:pt x="0" y="0"/>
                </a:lnTo>
                <a:lnTo>
                  <a:pt x="0" y="1310640"/>
                </a:lnTo>
              </a:path>
            </a:pathLst>
          </a:custGeom>
          <a:solidFill>
            <a:srgbClr val="ffd9c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42875" y="965962"/>
            <a:ext cx="2660650" cy="1310640"/>
          </a:xfrm>
          <a:custGeom>
            <a:avLst/>
            <a:gdLst>
              <a:gd name="connsiteX0" fmla="*/ 0 w 2660650"/>
              <a:gd name="connsiteY0" fmla="*/ 1310640 h 1310640"/>
              <a:gd name="connsiteX1" fmla="*/ 2660650 w 2660650"/>
              <a:gd name="connsiteY1" fmla="*/ 1310640 h 1310640"/>
              <a:gd name="connsiteX2" fmla="*/ 2660650 w 2660650"/>
              <a:gd name="connsiteY2" fmla="*/ 0 h 1310640"/>
              <a:gd name="connsiteX3" fmla="*/ 0 w 2660650"/>
              <a:gd name="connsiteY3" fmla="*/ 0 h 1310640"/>
              <a:gd name="connsiteX4" fmla="*/ 0 w 2660650"/>
              <a:gd name="connsiteY4" fmla="*/ 1310640 h 1310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60650" h="1310640">
                <a:moveTo>
                  <a:pt x="0" y="1310640"/>
                </a:moveTo>
                <a:lnTo>
                  <a:pt x="2660650" y="1310640"/>
                </a:lnTo>
                <a:lnTo>
                  <a:pt x="2660650" y="0"/>
                </a:lnTo>
                <a:lnTo>
                  <a:pt x="0" y="0"/>
                </a:lnTo>
                <a:lnTo>
                  <a:pt x="0" y="1310640"/>
                </a:lnTo>
              </a:path>
            </a:pathLst>
          </a:custGeom>
          <a:solidFill>
            <a:srgbClr val="ffd9c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607050" y="2276564"/>
            <a:ext cx="3394075" cy="701078"/>
          </a:xfrm>
          <a:custGeom>
            <a:avLst/>
            <a:gdLst>
              <a:gd name="connsiteX0" fmla="*/ 0 w 3394075"/>
              <a:gd name="connsiteY0" fmla="*/ 701078 h 701078"/>
              <a:gd name="connsiteX1" fmla="*/ 3394075 w 3394075"/>
              <a:gd name="connsiteY1" fmla="*/ 701078 h 701078"/>
              <a:gd name="connsiteX2" fmla="*/ 3394075 w 3394075"/>
              <a:gd name="connsiteY2" fmla="*/ 0 h 701078"/>
              <a:gd name="connsiteX3" fmla="*/ 0 w 3394075"/>
              <a:gd name="connsiteY3" fmla="*/ 0 h 701078"/>
              <a:gd name="connsiteX4" fmla="*/ 0 w 3394075"/>
              <a:gd name="connsiteY4" fmla="*/ 701078 h 7010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394075" h="701078">
                <a:moveTo>
                  <a:pt x="0" y="701078"/>
                </a:moveTo>
                <a:lnTo>
                  <a:pt x="3394075" y="701078"/>
                </a:lnTo>
                <a:lnTo>
                  <a:pt x="3394075" y="0"/>
                </a:lnTo>
                <a:lnTo>
                  <a:pt x="0" y="0"/>
                </a:lnTo>
                <a:lnTo>
                  <a:pt x="0" y="701078"/>
                </a:lnTo>
              </a:path>
            </a:pathLst>
          </a:custGeom>
          <a:solidFill>
            <a:srgbClr val="ffede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803525" y="2276564"/>
            <a:ext cx="2803525" cy="701078"/>
          </a:xfrm>
          <a:custGeom>
            <a:avLst/>
            <a:gdLst>
              <a:gd name="connsiteX0" fmla="*/ 0 w 2803525"/>
              <a:gd name="connsiteY0" fmla="*/ 701078 h 701078"/>
              <a:gd name="connsiteX1" fmla="*/ 2803525 w 2803525"/>
              <a:gd name="connsiteY1" fmla="*/ 701078 h 701078"/>
              <a:gd name="connsiteX2" fmla="*/ 2803525 w 2803525"/>
              <a:gd name="connsiteY2" fmla="*/ 0 h 701078"/>
              <a:gd name="connsiteX3" fmla="*/ 0 w 2803525"/>
              <a:gd name="connsiteY3" fmla="*/ 0 h 701078"/>
              <a:gd name="connsiteX4" fmla="*/ 0 w 2803525"/>
              <a:gd name="connsiteY4" fmla="*/ 701078 h 7010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03525" h="701078">
                <a:moveTo>
                  <a:pt x="0" y="701078"/>
                </a:moveTo>
                <a:lnTo>
                  <a:pt x="2803525" y="701078"/>
                </a:lnTo>
                <a:lnTo>
                  <a:pt x="2803525" y="0"/>
                </a:lnTo>
                <a:lnTo>
                  <a:pt x="0" y="0"/>
                </a:lnTo>
                <a:lnTo>
                  <a:pt x="0" y="701078"/>
                </a:lnTo>
              </a:path>
            </a:pathLst>
          </a:custGeom>
          <a:solidFill>
            <a:srgbClr val="ffede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42875" y="2276564"/>
            <a:ext cx="2660650" cy="701078"/>
          </a:xfrm>
          <a:custGeom>
            <a:avLst/>
            <a:gdLst>
              <a:gd name="connsiteX0" fmla="*/ 0 w 2660650"/>
              <a:gd name="connsiteY0" fmla="*/ 701078 h 701078"/>
              <a:gd name="connsiteX1" fmla="*/ 2660650 w 2660650"/>
              <a:gd name="connsiteY1" fmla="*/ 701078 h 701078"/>
              <a:gd name="connsiteX2" fmla="*/ 2660650 w 2660650"/>
              <a:gd name="connsiteY2" fmla="*/ 0 h 701078"/>
              <a:gd name="connsiteX3" fmla="*/ 0 w 2660650"/>
              <a:gd name="connsiteY3" fmla="*/ 0 h 701078"/>
              <a:gd name="connsiteX4" fmla="*/ 0 w 2660650"/>
              <a:gd name="connsiteY4" fmla="*/ 701078 h 7010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60650" h="701078">
                <a:moveTo>
                  <a:pt x="0" y="701078"/>
                </a:moveTo>
                <a:lnTo>
                  <a:pt x="2660650" y="701078"/>
                </a:lnTo>
                <a:lnTo>
                  <a:pt x="2660650" y="0"/>
                </a:lnTo>
                <a:lnTo>
                  <a:pt x="0" y="0"/>
                </a:lnTo>
                <a:lnTo>
                  <a:pt x="0" y="701078"/>
                </a:lnTo>
              </a:path>
            </a:pathLst>
          </a:custGeom>
          <a:solidFill>
            <a:srgbClr val="ffede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607050" y="2977591"/>
            <a:ext cx="3394075" cy="1005890"/>
          </a:xfrm>
          <a:custGeom>
            <a:avLst/>
            <a:gdLst>
              <a:gd name="connsiteX0" fmla="*/ 0 w 3394075"/>
              <a:gd name="connsiteY0" fmla="*/ 1005890 h 1005890"/>
              <a:gd name="connsiteX1" fmla="*/ 3394075 w 3394075"/>
              <a:gd name="connsiteY1" fmla="*/ 1005890 h 1005890"/>
              <a:gd name="connsiteX2" fmla="*/ 3394075 w 3394075"/>
              <a:gd name="connsiteY2" fmla="*/ 0 h 1005890"/>
              <a:gd name="connsiteX3" fmla="*/ 0 w 3394075"/>
              <a:gd name="connsiteY3" fmla="*/ 0 h 1005890"/>
              <a:gd name="connsiteX4" fmla="*/ 0 w 3394075"/>
              <a:gd name="connsiteY4" fmla="*/ 1005890 h 10058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394075" h="1005890">
                <a:moveTo>
                  <a:pt x="0" y="1005890"/>
                </a:moveTo>
                <a:lnTo>
                  <a:pt x="3394075" y="1005890"/>
                </a:lnTo>
                <a:lnTo>
                  <a:pt x="3394075" y="0"/>
                </a:lnTo>
                <a:lnTo>
                  <a:pt x="0" y="0"/>
                </a:lnTo>
                <a:lnTo>
                  <a:pt x="0" y="1005890"/>
                </a:lnTo>
              </a:path>
            </a:pathLst>
          </a:custGeom>
          <a:solidFill>
            <a:srgbClr val="ffd9c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803525" y="2977591"/>
            <a:ext cx="2803525" cy="1005890"/>
          </a:xfrm>
          <a:custGeom>
            <a:avLst/>
            <a:gdLst>
              <a:gd name="connsiteX0" fmla="*/ 0 w 2803525"/>
              <a:gd name="connsiteY0" fmla="*/ 1005890 h 1005890"/>
              <a:gd name="connsiteX1" fmla="*/ 2803525 w 2803525"/>
              <a:gd name="connsiteY1" fmla="*/ 1005890 h 1005890"/>
              <a:gd name="connsiteX2" fmla="*/ 2803525 w 2803525"/>
              <a:gd name="connsiteY2" fmla="*/ 0 h 1005890"/>
              <a:gd name="connsiteX3" fmla="*/ 0 w 2803525"/>
              <a:gd name="connsiteY3" fmla="*/ 0 h 1005890"/>
              <a:gd name="connsiteX4" fmla="*/ 0 w 2803525"/>
              <a:gd name="connsiteY4" fmla="*/ 1005890 h 10058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03525" h="1005890">
                <a:moveTo>
                  <a:pt x="0" y="1005890"/>
                </a:moveTo>
                <a:lnTo>
                  <a:pt x="2803525" y="1005890"/>
                </a:lnTo>
                <a:lnTo>
                  <a:pt x="2803525" y="0"/>
                </a:lnTo>
                <a:lnTo>
                  <a:pt x="0" y="0"/>
                </a:lnTo>
                <a:lnTo>
                  <a:pt x="0" y="1005890"/>
                </a:lnTo>
              </a:path>
            </a:pathLst>
          </a:custGeom>
          <a:solidFill>
            <a:srgbClr val="ffd9c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42875" y="2977591"/>
            <a:ext cx="2660650" cy="1005890"/>
          </a:xfrm>
          <a:custGeom>
            <a:avLst/>
            <a:gdLst>
              <a:gd name="connsiteX0" fmla="*/ 0 w 2660650"/>
              <a:gd name="connsiteY0" fmla="*/ 1005890 h 1005890"/>
              <a:gd name="connsiteX1" fmla="*/ 2660650 w 2660650"/>
              <a:gd name="connsiteY1" fmla="*/ 1005890 h 1005890"/>
              <a:gd name="connsiteX2" fmla="*/ 2660650 w 2660650"/>
              <a:gd name="connsiteY2" fmla="*/ 0 h 1005890"/>
              <a:gd name="connsiteX3" fmla="*/ 0 w 2660650"/>
              <a:gd name="connsiteY3" fmla="*/ 0 h 1005890"/>
              <a:gd name="connsiteX4" fmla="*/ 0 w 2660650"/>
              <a:gd name="connsiteY4" fmla="*/ 1005890 h 10058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60650" h="1005890">
                <a:moveTo>
                  <a:pt x="0" y="1005890"/>
                </a:moveTo>
                <a:lnTo>
                  <a:pt x="2660650" y="1005890"/>
                </a:lnTo>
                <a:lnTo>
                  <a:pt x="2660650" y="0"/>
                </a:lnTo>
                <a:lnTo>
                  <a:pt x="0" y="0"/>
                </a:lnTo>
                <a:lnTo>
                  <a:pt x="0" y="1005890"/>
                </a:lnTo>
              </a:path>
            </a:pathLst>
          </a:custGeom>
          <a:solidFill>
            <a:srgbClr val="ffd9c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607050" y="3983494"/>
            <a:ext cx="3394075" cy="1615566"/>
          </a:xfrm>
          <a:custGeom>
            <a:avLst/>
            <a:gdLst>
              <a:gd name="connsiteX0" fmla="*/ 0 w 3394075"/>
              <a:gd name="connsiteY0" fmla="*/ 1615566 h 1615566"/>
              <a:gd name="connsiteX1" fmla="*/ 3394075 w 3394075"/>
              <a:gd name="connsiteY1" fmla="*/ 1615566 h 1615566"/>
              <a:gd name="connsiteX2" fmla="*/ 3394075 w 3394075"/>
              <a:gd name="connsiteY2" fmla="*/ 0 h 1615566"/>
              <a:gd name="connsiteX3" fmla="*/ 0 w 3394075"/>
              <a:gd name="connsiteY3" fmla="*/ 0 h 1615566"/>
              <a:gd name="connsiteX4" fmla="*/ 0 w 3394075"/>
              <a:gd name="connsiteY4" fmla="*/ 1615566 h 1615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394075" h="1615566">
                <a:moveTo>
                  <a:pt x="0" y="1615566"/>
                </a:moveTo>
                <a:lnTo>
                  <a:pt x="3394075" y="1615566"/>
                </a:lnTo>
                <a:lnTo>
                  <a:pt x="3394075" y="0"/>
                </a:lnTo>
                <a:lnTo>
                  <a:pt x="0" y="0"/>
                </a:lnTo>
                <a:lnTo>
                  <a:pt x="0" y="1615566"/>
                </a:lnTo>
              </a:path>
            </a:pathLst>
          </a:custGeom>
          <a:solidFill>
            <a:srgbClr val="ffede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803525" y="3983494"/>
            <a:ext cx="2803525" cy="1615566"/>
          </a:xfrm>
          <a:custGeom>
            <a:avLst/>
            <a:gdLst>
              <a:gd name="connsiteX0" fmla="*/ 0 w 2803525"/>
              <a:gd name="connsiteY0" fmla="*/ 1615566 h 1615566"/>
              <a:gd name="connsiteX1" fmla="*/ 2803525 w 2803525"/>
              <a:gd name="connsiteY1" fmla="*/ 1615566 h 1615566"/>
              <a:gd name="connsiteX2" fmla="*/ 2803525 w 2803525"/>
              <a:gd name="connsiteY2" fmla="*/ 0 h 1615566"/>
              <a:gd name="connsiteX3" fmla="*/ 0 w 2803525"/>
              <a:gd name="connsiteY3" fmla="*/ 0 h 1615566"/>
              <a:gd name="connsiteX4" fmla="*/ 0 w 2803525"/>
              <a:gd name="connsiteY4" fmla="*/ 1615566 h 1615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03525" h="1615566">
                <a:moveTo>
                  <a:pt x="0" y="1615566"/>
                </a:moveTo>
                <a:lnTo>
                  <a:pt x="2803525" y="1615566"/>
                </a:lnTo>
                <a:lnTo>
                  <a:pt x="2803525" y="0"/>
                </a:lnTo>
                <a:lnTo>
                  <a:pt x="0" y="0"/>
                </a:lnTo>
                <a:lnTo>
                  <a:pt x="0" y="1615566"/>
                </a:lnTo>
              </a:path>
            </a:pathLst>
          </a:custGeom>
          <a:solidFill>
            <a:srgbClr val="ffede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42875" y="3983494"/>
            <a:ext cx="2660650" cy="1615566"/>
          </a:xfrm>
          <a:custGeom>
            <a:avLst/>
            <a:gdLst>
              <a:gd name="connsiteX0" fmla="*/ 0 w 2660650"/>
              <a:gd name="connsiteY0" fmla="*/ 1615566 h 1615566"/>
              <a:gd name="connsiteX1" fmla="*/ 2660650 w 2660650"/>
              <a:gd name="connsiteY1" fmla="*/ 1615566 h 1615566"/>
              <a:gd name="connsiteX2" fmla="*/ 2660650 w 2660650"/>
              <a:gd name="connsiteY2" fmla="*/ 0 h 1615566"/>
              <a:gd name="connsiteX3" fmla="*/ 0 w 2660650"/>
              <a:gd name="connsiteY3" fmla="*/ 0 h 1615566"/>
              <a:gd name="connsiteX4" fmla="*/ 0 w 2660650"/>
              <a:gd name="connsiteY4" fmla="*/ 1615566 h 1615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60650" h="1615566">
                <a:moveTo>
                  <a:pt x="0" y="1615566"/>
                </a:moveTo>
                <a:lnTo>
                  <a:pt x="2660650" y="1615566"/>
                </a:lnTo>
                <a:lnTo>
                  <a:pt x="2660650" y="0"/>
                </a:lnTo>
                <a:lnTo>
                  <a:pt x="0" y="0"/>
                </a:lnTo>
                <a:lnTo>
                  <a:pt x="0" y="1615566"/>
                </a:lnTo>
              </a:path>
            </a:pathLst>
          </a:custGeom>
          <a:solidFill>
            <a:srgbClr val="ffede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607050" y="5599063"/>
            <a:ext cx="3394075" cy="1168451"/>
          </a:xfrm>
          <a:custGeom>
            <a:avLst/>
            <a:gdLst>
              <a:gd name="connsiteX0" fmla="*/ 0 w 3394075"/>
              <a:gd name="connsiteY0" fmla="*/ 1168451 h 1168451"/>
              <a:gd name="connsiteX1" fmla="*/ 3394075 w 3394075"/>
              <a:gd name="connsiteY1" fmla="*/ 1168451 h 1168451"/>
              <a:gd name="connsiteX2" fmla="*/ 3394075 w 3394075"/>
              <a:gd name="connsiteY2" fmla="*/ 0 h 1168451"/>
              <a:gd name="connsiteX3" fmla="*/ 0 w 3394075"/>
              <a:gd name="connsiteY3" fmla="*/ 0 h 1168451"/>
              <a:gd name="connsiteX4" fmla="*/ 0 w 3394075"/>
              <a:gd name="connsiteY4" fmla="*/ 1168451 h 11684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394075" h="1168451">
                <a:moveTo>
                  <a:pt x="0" y="1168451"/>
                </a:moveTo>
                <a:lnTo>
                  <a:pt x="3394075" y="1168451"/>
                </a:lnTo>
                <a:lnTo>
                  <a:pt x="3394075" y="0"/>
                </a:lnTo>
                <a:lnTo>
                  <a:pt x="0" y="0"/>
                </a:lnTo>
                <a:lnTo>
                  <a:pt x="0" y="1168451"/>
                </a:lnTo>
              </a:path>
            </a:pathLst>
          </a:custGeom>
          <a:solidFill>
            <a:srgbClr val="ffd9c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803525" y="5599063"/>
            <a:ext cx="2803525" cy="1168451"/>
          </a:xfrm>
          <a:custGeom>
            <a:avLst/>
            <a:gdLst>
              <a:gd name="connsiteX0" fmla="*/ 0 w 2803525"/>
              <a:gd name="connsiteY0" fmla="*/ 1168451 h 1168451"/>
              <a:gd name="connsiteX1" fmla="*/ 2803525 w 2803525"/>
              <a:gd name="connsiteY1" fmla="*/ 1168451 h 1168451"/>
              <a:gd name="connsiteX2" fmla="*/ 2803525 w 2803525"/>
              <a:gd name="connsiteY2" fmla="*/ 0 h 1168451"/>
              <a:gd name="connsiteX3" fmla="*/ 0 w 2803525"/>
              <a:gd name="connsiteY3" fmla="*/ 0 h 1168451"/>
              <a:gd name="connsiteX4" fmla="*/ 0 w 2803525"/>
              <a:gd name="connsiteY4" fmla="*/ 1168451 h 11684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03525" h="1168451">
                <a:moveTo>
                  <a:pt x="0" y="1168451"/>
                </a:moveTo>
                <a:lnTo>
                  <a:pt x="2803525" y="1168451"/>
                </a:lnTo>
                <a:lnTo>
                  <a:pt x="2803525" y="0"/>
                </a:lnTo>
                <a:lnTo>
                  <a:pt x="0" y="0"/>
                </a:lnTo>
                <a:lnTo>
                  <a:pt x="0" y="1168451"/>
                </a:lnTo>
              </a:path>
            </a:pathLst>
          </a:custGeom>
          <a:solidFill>
            <a:srgbClr val="ffd9c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42875" y="5599063"/>
            <a:ext cx="2660650" cy="1168451"/>
          </a:xfrm>
          <a:custGeom>
            <a:avLst/>
            <a:gdLst>
              <a:gd name="connsiteX0" fmla="*/ 0 w 2660650"/>
              <a:gd name="connsiteY0" fmla="*/ 1168451 h 1168451"/>
              <a:gd name="connsiteX1" fmla="*/ 2660650 w 2660650"/>
              <a:gd name="connsiteY1" fmla="*/ 1168451 h 1168451"/>
              <a:gd name="connsiteX2" fmla="*/ 2660650 w 2660650"/>
              <a:gd name="connsiteY2" fmla="*/ 0 h 1168451"/>
              <a:gd name="connsiteX3" fmla="*/ 0 w 2660650"/>
              <a:gd name="connsiteY3" fmla="*/ 0 h 1168451"/>
              <a:gd name="connsiteX4" fmla="*/ 0 w 2660650"/>
              <a:gd name="connsiteY4" fmla="*/ 1168451 h 11684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60650" h="1168451">
                <a:moveTo>
                  <a:pt x="0" y="1168451"/>
                </a:moveTo>
                <a:lnTo>
                  <a:pt x="2660650" y="1168451"/>
                </a:lnTo>
                <a:lnTo>
                  <a:pt x="2660650" y="0"/>
                </a:lnTo>
                <a:lnTo>
                  <a:pt x="0" y="0"/>
                </a:lnTo>
                <a:lnTo>
                  <a:pt x="0" y="1168451"/>
                </a:lnTo>
              </a:path>
            </a:pathLst>
          </a:custGeom>
          <a:solidFill>
            <a:srgbClr val="ffd9c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600700" y="130175"/>
            <a:ext cx="25400" cy="6650039"/>
          </a:xfrm>
          <a:custGeom>
            <a:avLst/>
            <a:gdLst>
              <a:gd name="connsiteX0" fmla="*/ 6350 w 25400"/>
              <a:gd name="connsiteY0" fmla="*/ 6350 h 6650039"/>
              <a:gd name="connsiteX1" fmla="*/ 6350 w 25400"/>
              <a:gd name="connsiteY1" fmla="*/ 6643689 h 66500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6650039">
                <a:moveTo>
                  <a:pt x="6350" y="6350"/>
                </a:moveTo>
                <a:lnTo>
                  <a:pt x="6350" y="6643689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797175" y="130175"/>
            <a:ext cx="25400" cy="6650039"/>
          </a:xfrm>
          <a:custGeom>
            <a:avLst/>
            <a:gdLst>
              <a:gd name="connsiteX0" fmla="*/ 6350 w 25400"/>
              <a:gd name="connsiteY0" fmla="*/ 6350 h 6650039"/>
              <a:gd name="connsiteX1" fmla="*/ 6350 w 25400"/>
              <a:gd name="connsiteY1" fmla="*/ 6643689 h 66500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6650039">
                <a:moveTo>
                  <a:pt x="6350" y="6350"/>
                </a:moveTo>
                <a:lnTo>
                  <a:pt x="6350" y="6643689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17475" y="946785"/>
            <a:ext cx="8909050" cy="76200"/>
          </a:xfrm>
          <a:custGeom>
            <a:avLst/>
            <a:gdLst>
              <a:gd name="connsiteX0" fmla="*/ 19050 w 8909050"/>
              <a:gd name="connsiteY0" fmla="*/ 19050 h 76200"/>
              <a:gd name="connsiteX1" fmla="*/ 8890000 w 890905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909050" h="76200">
                <a:moveTo>
                  <a:pt x="19050" y="19050"/>
                </a:moveTo>
                <a:lnTo>
                  <a:pt x="8890000" y="19050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0175" y="2270252"/>
            <a:ext cx="8883650" cy="25400"/>
          </a:xfrm>
          <a:custGeom>
            <a:avLst/>
            <a:gdLst>
              <a:gd name="connsiteX0" fmla="*/ 6350 w 8883650"/>
              <a:gd name="connsiteY0" fmla="*/ 6350 h 25400"/>
              <a:gd name="connsiteX1" fmla="*/ 8877300 w 888365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83650" h="25400">
                <a:moveTo>
                  <a:pt x="6350" y="6350"/>
                </a:moveTo>
                <a:lnTo>
                  <a:pt x="8877300" y="6350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0175" y="2971292"/>
            <a:ext cx="8883650" cy="25400"/>
          </a:xfrm>
          <a:custGeom>
            <a:avLst/>
            <a:gdLst>
              <a:gd name="connsiteX0" fmla="*/ 6350 w 8883650"/>
              <a:gd name="connsiteY0" fmla="*/ 6350 h 25400"/>
              <a:gd name="connsiteX1" fmla="*/ 8877300 w 888365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83650" h="25400">
                <a:moveTo>
                  <a:pt x="6350" y="6350"/>
                </a:moveTo>
                <a:lnTo>
                  <a:pt x="8877300" y="6350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0175" y="3977132"/>
            <a:ext cx="8883650" cy="25400"/>
          </a:xfrm>
          <a:custGeom>
            <a:avLst/>
            <a:gdLst>
              <a:gd name="connsiteX0" fmla="*/ 6350 w 8883650"/>
              <a:gd name="connsiteY0" fmla="*/ 6350 h 25400"/>
              <a:gd name="connsiteX1" fmla="*/ 8877300 w 888365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83650" h="25400">
                <a:moveTo>
                  <a:pt x="6350" y="6350"/>
                </a:moveTo>
                <a:lnTo>
                  <a:pt x="8877300" y="6350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0175" y="5592711"/>
            <a:ext cx="8883650" cy="25400"/>
          </a:xfrm>
          <a:custGeom>
            <a:avLst/>
            <a:gdLst>
              <a:gd name="connsiteX0" fmla="*/ 6350 w 8883650"/>
              <a:gd name="connsiteY0" fmla="*/ 6350 h 25400"/>
              <a:gd name="connsiteX1" fmla="*/ 8877300 w 888365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83650" h="25400">
                <a:moveTo>
                  <a:pt x="6350" y="6350"/>
                </a:moveTo>
                <a:lnTo>
                  <a:pt x="8877300" y="6350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94775" y="130175"/>
            <a:ext cx="25400" cy="6650039"/>
          </a:xfrm>
          <a:custGeom>
            <a:avLst/>
            <a:gdLst>
              <a:gd name="connsiteX0" fmla="*/ 6350 w 25400"/>
              <a:gd name="connsiteY0" fmla="*/ 6350 h 6650039"/>
              <a:gd name="connsiteX1" fmla="*/ 6350 w 25400"/>
              <a:gd name="connsiteY1" fmla="*/ 6643689 h 66500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6650039">
                <a:moveTo>
                  <a:pt x="6350" y="6350"/>
                </a:moveTo>
                <a:lnTo>
                  <a:pt x="6350" y="6643689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6525" y="130175"/>
            <a:ext cx="25400" cy="6650039"/>
          </a:xfrm>
          <a:custGeom>
            <a:avLst/>
            <a:gdLst>
              <a:gd name="connsiteX0" fmla="*/ 6350 w 25400"/>
              <a:gd name="connsiteY0" fmla="*/ 6350 h 6650039"/>
              <a:gd name="connsiteX1" fmla="*/ 6350 w 25400"/>
              <a:gd name="connsiteY1" fmla="*/ 6643689 h 66500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6650039">
                <a:moveTo>
                  <a:pt x="6350" y="6350"/>
                </a:moveTo>
                <a:lnTo>
                  <a:pt x="6350" y="6643689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0175" y="136525"/>
            <a:ext cx="8883650" cy="25400"/>
          </a:xfrm>
          <a:custGeom>
            <a:avLst/>
            <a:gdLst>
              <a:gd name="connsiteX0" fmla="*/ 6350 w 8883650"/>
              <a:gd name="connsiteY0" fmla="*/ 6350 h 25400"/>
              <a:gd name="connsiteX1" fmla="*/ 8877300 w 888365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83650" h="25400">
                <a:moveTo>
                  <a:pt x="6350" y="6350"/>
                </a:moveTo>
                <a:lnTo>
                  <a:pt x="8877300" y="6350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0175" y="6761164"/>
            <a:ext cx="8883650" cy="25400"/>
          </a:xfrm>
          <a:custGeom>
            <a:avLst/>
            <a:gdLst>
              <a:gd name="connsiteX0" fmla="*/ 6350 w 8883650"/>
              <a:gd name="connsiteY0" fmla="*/ 6350 h 25400"/>
              <a:gd name="connsiteX1" fmla="*/ 8877300 w 888365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83650" h="25400">
                <a:moveTo>
                  <a:pt x="6350" y="6350"/>
                </a:moveTo>
                <a:lnTo>
                  <a:pt x="8877300" y="6350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689600" y="393700"/>
            <a:ext cx="2641600" cy="605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63500" algn="l"/>
              </a:tabLst>
            </a:pPr>
            <a:r>
              <a:rPr lang="en-US" altLang="zh-CN" sz="2402" b="1" dirty="0" smtClean="0">
                <a:solidFill>
                  <a:srgbClr val="ffffff"/>
                </a:solidFill>
                <a:latin typeface="Century Schoolbook" pitchFamily="18" charset="0"/>
                <a:cs typeface="Century Schoolbook" pitchFamily="18" charset="0"/>
              </a:rPr>
              <a:t>Effects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63500" algn="l"/>
              </a:tabLst>
            </a:pPr>
            <a:r>
              <a:rPr lang="en-US" altLang="zh-CN" sz="1994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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Urinary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HCO3,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</a:p>
          <a:p>
            <a:pPr>
              <a:lnSpc>
                <a:spcPts val="23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Urinary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alkalosis</a:t>
            </a:r>
          </a:p>
          <a:p>
            <a:pPr>
              <a:lnSpc>
                <a:spcPts val="2400"/>
              </a:lnSpc>
              <a:tabLst>
                <a:tab pos="63500" algn="l"/>
              </a:tabLst>
            </a:pP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Metabolic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acidosis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63500" algn="l"/>
              </a:tabLst>
            </a:pPr>
            <a:r>
              <a:rPr lang="en-US" altLang="zh-CN" sz="1992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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Urine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excretion</a:t>
            </a:r>
          </a:p>
          <a:p>
            <a:pPr>
              <a:lnSpc>
                <a:spcPts val="2400"/>
              </a:lnSpc>
              <a:tabLst>
                <a:tab pos="63500" algn="l"/>
              </a:tabLst>
            </a:pPr>
            <a:r>
              <a:rPr lang="en-US" altLang="zh-CN" sz="1992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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Little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</a:p>
          <a:p>
            <a:pPr>
              <a:lnSpc>
                <a:spcPts val="3100"/>
              </a:lnSpc>
              <a:tabLst>
                <a:tab pos="63500" algn="l"/>
              </a:tabLst>
            </a:pPr>
            <a:r>
              <a:rPr lang="en-US" altLang="zh-CN" sz="1992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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Urinary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63500" algn="l"/>
              </a:tabLst>
            </a:pPr>
            <a:r>
              <a:rPr lang="en-US" altLang="zh-CN" sz="1994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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Urinary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Na,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K,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</a:p>
          <a:p>
            <a:pPr>
              <a:lnSpc>
                <a:spcPts val="2300"/>
              </a:lnSpc>
              <a:tabLst>
                <a:tab pos="63500" algn="l"/>
              </a:tabLst>
            </a:pPr>
            <a:r>
              <a:rPr lang="en-US" altLang="zh-CN" sz="199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↓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urinary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</a:p>
          <a:p>
            <a:pPr>
              <a:lnSpc>
                <a:spcPts val="2400"/>
              </a:lnSpc>
              <a:tabLst>
                <a:tab pos="63500" algn="l"/>
              </a:tabLst>
            </a:pP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994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hypercalcemia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2300"/>
              </a:lnSpc>
              <a:tabLst>
                <a:tab pos="63500" algn="l"/>
              </a:tabLst>
            </a:pP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Metabolic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alkalosis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63500" algn="l"/>
              </a:tabLst>
            </a:pP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Urinary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</a:p>
          <a:p>
            <a:pPr>
              <a:lnSpc>
                <a:spcPts val="2400"/>
              </a:lnSpc>
              <a:tabLst>
                <a:tab pos="63500" algn="l"/>
              </a:tabLst>
            </a:pP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↓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secretion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946400" y="393700"/>
            <a:ext cx="2501900" cy="605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76200" algn="l"/>
                <a:tab pos="139700" algn="l"/>
                <a:tab pos="152400" algn="l"/>
                <a:tab pos="165100" algn="l"/>
                <a:tab pos="190500" algn="l"/>
                <a:tab pos="381000" algn="l"/>
                <a:tab pos="419100" algn="l"/>
                <a:tab pos="508000" algn="l"/>
                <a:tab pos="533400" algn="l"/>
                <a:tab pos="609600" algn="l"/>
                <a:tab pos="685800" algn="l"/>
                <a:tab pos="749300" algn="l"/>
                <a:tab pos="952500" algn="l"/>
                <a:tab pos="965200" algn="l"/>
              </a:tabLst>
            </a:pPr>
            <a:r>
              <a:rPr lang="en-US" altLang="zh-CN" dirty="0" smtClean="0"/>
              <a:t>			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Schoolbook" pitchFamily="18" charset="0"/>
                <a:cs typeface="Century Schoolbook" pitchFamily="18" charset="0"/>
              </a:rPr>
              <a:t>Mechanism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</a:p>
          <a:p>
            <a:pPr>
              <a:lnSpc>
                <a:spcPts val="2800"/>
              </a:lnSpc>
              <a:tabLst>
                <a:tab pos="76200" algn="l"/>
                <a:tab pos="139700" algn="l"/>
                <a:tab pos="152400" algn="l"/>
                <a:tab pos="165100" algn="l"/>
                <a:tab pos="190500" algn="l"/>
                <a:tab pos="381000" algn="l"/>
                <a:tab pos="419100" algn="l"/>
                <a:tab pos="508000" algn="l"/>
                <a:tab pos="533400" algn="l"/>
                <a:tab pos="609600" algn="l"/>
                <a:tab pos="685800" algn="l"/>
                <a:tab pos="749300" algn="l"/>
                <a:tab pos="952500" algn="l"/>
                <a:tab pos="965200" algn="l"/>
              </a:tabLst>
            </a:pPr>
            <a:r>
              <a:rPr lang="en-US" altLang="zh-CN" dirty="0" smtClean="0"/>
              <a:t>												</a:t>
            </a:r>
            <a:r>
              <a:rPr lang="en-US" altLang="zh-CN" sz="2400" b="1" dirty="0" smtClean="0">
                <a:solidFill>
                  <a:srgbClr val="ffffff"/>
                </a:solidFill>
                <a:latin typeface="Century Schoolbook" pitchFamily="18" charset="0"/>
                <a:cs typeface="Century Schoolbook" pitchFamily="18" charset="0"/>
              </a:rPr>
              <a:t>action</a:t>
            </a:r>
          </a:p>
          <a:p>
            <a:pPr>
              <a:lnSpc>
                <a:spcPts val="3100"/>
              </a:lnSpc>
              <a:tabLst>
                <a:tab pos="76200" algn="l"/>
                <a:tab pos="139700" algn="l"/>
                <a:tab pos="152400" algn="l"/>
                <a:tab pos="165100" algn="l"/>
                <a:tab pos="190500" algn="l"/>
                <a:tab pos="381000" algn="l"/>
                <a:tab pos="419100" algn="l"/>
                <a:tab pos="508000" algn="l"/>
                <a:tab pos="533400" algn="l"/>
                <a:tab pos="609600" algn="l"/>
                <a:tab pos="685800" algn="l"/>
                <a:tab pos="749300" algn="l"/>
                <a:tab pos="952500" algn="l"/>
                <a:tab pos="965200" algn="l"/>
              </a:tabLst>
            </a:pPr>
            <a:r>
              <a:rPr lang="en-US" altLang="zh-CN" dirty="0" smtClean="0"/>
              <a:t>							</a:t>
            </a:r>
            <a:r>
              <a:rPr lang="en-US" altLang="zh-CN" sz="19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Inhibition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</a:p>
          <a:p>
            <a:pPr>
              <a:lnSpc>
                <a:spcPts val="2300"/>
              </a:lnSpc>
              <a:tabLst>
                <a:tab pos="76200" algn="l"/>
                <a:tab pos="139700" algn="l"/>
                <a:tab pos="152400" algn="l"/>
                <a:tab pos="165100" algn="l"/>
                <a:tab pos="190500" algn="l"/>
                <a:tab pos="381000" algn="l"/>
                <a:tab pos="419100" algn="l"/>
                <a:tab pos="508000" algn="l"/>
                <a:tab pos="533400" algn="l"/>
                <a:tab pos="609600" algn="l"/>
                <a:tab pos="685800" algn="l"/>
                <a:tab pos="749300" algn="l"/>
                <a:tab pos="952500" algn="l"/>
                <a:tab pos="965200" algn="l"/>
              </a:tabLst>
            </a:pPr>
            <a:r>
              <a:rPr lang="en-US" altLang="zh-CN" dirty="0" smtClean="0"/>
              <a:t>											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NaHCO3</a:t>
            </a:r>
          </a:p>
          <a:p>
            <a:pPr>
              <a:lnSpc>
                <a:spcPts val="2400"/>
              </a:lnSpc>
              <a:tabLst>
                <a:tab pos="76200" algn="l"/>
                <a:tab pos="139700" algn="l"/>
                <a:tab pos="152400" algn="l"/>
                <a:tab pos="165100" algn="l"/>
                <a:tab pos="190500" algn="l"/>
                <a:tab pos="381000" algn="l"/>
                <a:tab pos="419100" algn="l"/>
                <a:tab pos="508000" algn="l"/>
                <a:tab pos="533400" algn="l"/>
                <a:tab pos="609600" algn="l"/>
                <a:tab pos="685800" algn="l"/>
                <a:tab pos="749300" algn="l"/>
                <a:tab pos="952500" algn="l"/>
                <a:tab pos="965200" algn="l"/>
              </a:tabLst>
            </a:pPr>
            <a:r>
              <a:rPr lang="en-US" altLang="zh-CN" dirty="0" smtClean="0"/>
              <a:t>					</a:t>
            </a:r>
            <a:r>
              <a:rPr lang="en-US" altLang="zh-CN" sz="19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reabsorption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</a:t>
            </a:r>
          </a:p>
          <a:p>
            <a:pPr>
              <a:lnSpc>
                <a:spcPts val="2300"/>
              </a:lnSpc>
              <a:tabLst>
                <a:tab pos="76200" algn="l"/>
                <a:tab pos="139700" algn="l"/>
                <a:tab pos="152400" algn="l"/>
                <a:tab pos="165100" algn="l"/>
                <a:tab pos="190500" algn="l"/>
                <a:tab pos="381000" algn="l"/>
                <a:tab pos="419100" algn="l"/>
                <a:tab pos="508000" algn="l"/>
                <a:tab pos="533400" algn="l"/>
                <a:tab pos="609600" algn="l"/>
                <a:tab pos="685800" algn="l"/>
                <a:tab pos="749300" algn="l"/>
                <a:tab pos="952500" algn="l"/>
                <a:tab pos="965200" algn="l"/>
              </a:tabLst>
            </a:pPr>
            <a:r>
              <a:rPr lang="en-US" altLang="zh-CN" dirty="0" smtClean="0"/>
              <a:t>														</a:t>
            </a:r>
            <a:r>
              <a:rPr lang="en-US" altLang="zh-CN" sz="1992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PCT</a:t>
            </a:r>
          </a:p>
          <a:p>
            <a:pPr>
              <a:lnSpc>
                <a:spcPts val="3100"/>
              </a:lnSpc>
              <a:tabLst>
                <a:tab pos="76200" algn="l"/>
                <a:tab pos="139700" algn="l"/>
                <a:tab pos="152400" algn="l"/>
                <a:tab pos="165100" algn="l"/>
                <a:tab pos="190500" algn="l"/>
                <a:tab pos="381000" algn="l"/>
                <a:tab pos="419100" algn="l"/>
                <a:tab pos="508000" algn="l"/>
                <a:tab pos="533400" algn="l"/>
                <a:tab pos="609600" algn="l"/>
                <a:tab pos="685800" algn="l"/>
                <a:tab pos="749300" algn="l"/>
                <a:tab pos="952500" algn="l"/>
                <a:tab pos="965200" algn="l"/>
              </a:tabLst>
            </a:pPr>
            <a:r>
              <a:rPr lang="en-US" altLang="zh-CN" dirty="0" smtClean="0"/>
              <a:t>		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Osmotic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effect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in</a:t>
            </a:r>
          </a:p>
          <a:p>
            <a:pPr>
              <a:lnSpc>
                <a:spcPts val="2300"/>
              </a:lnSpc>
              <a:tabLst>
                <a:tab pos="76200" algn="l"/>
                <a:tab pos="139700" algn="l"/>
                <a:tab pos="152400" algn="l"/>
                <a:tab pos="165100" algn="l"/>
                <a:tab pos="190500" algn="l"/>
                <a:tab pos="381000" algn="l"/>
                <a:tab pos="419100" algn="l"/>
                <a:tab pos="508000" algn="l"/>
                <a:tab pos="533400" algn="l"/>
                <a:tab pos="609600" algn="l"/>
                <a:tab pos="685800" algn="l"/>
                <a:tab pos="749300" algn="l"/>
                <a:tab pos="952500" algn="l"/>
                <a:tab pos="965200" algn="l"/>
              </a:tabLst>
            </a:pPr>
            <a:r>
              <a:rPr lang="en-US" altLang="zh-CN" dirty="0" smtClean="0"/>
              <a:t>														</a:t>
            </a:r>
            <a:r>
              <a:rPr lang="en-US" altLang="zh-CN" sz="1992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PCT</a:t>
            </a:r>
          </a:p>
          <a:p>
            <a:pPr>
              <a:lnSpc>
                <a:spcPts val="3100"/>
              </a:lnSpc>
              <a:tabLst>
                <a:tab pos="76200" algn="l"/>
                <a:tab pos="139700" algn="l"/>
                <a:tab pos="152400" algn="l"/>
                <a:tab pos="165100" algn="l"/>
                <a:tab pos="190500" algn="l"/>
                <a:tab pos="381000" algn="l"/>
                <a:tab pos="419100" algn="l"/>
                <a:tab pos="508000" algn="l"/>
                <a:tab pos="533400" algn="l"/>
                <a:tab pos="609600" algn="l"/>
                <a:tab pos="685800" algn="l"/>
                <a:tab pos="749300" algn="l"/>
                <a:tab pos="952500" algn="l"/>
                <a:tab pos="965200" algn="l"/>
              </a:tabLst>
            </a:pPr>
            <a:r>
              <a:rPr lang="en-US" altLang="zh-CN" dirty="0" smtClean="0"/>
              <a:t>										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Na/K/2Cl</a:t>
            </a:r>
          </a:p>
          <a:p>
            <a:pPr>
              <a:lnSpc>
                <a:spcPts val="2400"/>
              </a:lnSpc>
              <a:tabLst>
                <a:tab pos="76200" algn="l"/>
                <a:tab pos="139700" algn="l"/>
                <a:tab pos="152400" algn="l"/>
                <a:tab pos="165100" algn="l"/>
                <a:tab pos="190500" algn="l"/>
                <a:tab pos="381000" algn="l"/>
                <a:tab pos="419100" algn="l"/>
                <a:tab pos="508000" algn="l"/>
                <a:tab pos="533400" algn="l"/>
                <a:tab pos="609600" algn="l"/>
                <a:tab pos="685800" algn="l"/>
                <a:tab pos="749300" algn="l"/>
                <a:tab pos="952500" algn="l"/>
                <a:tab pos="965200" algn="l"/>
              </a:tabLst>
            </a:pPr>
            <a:r>
              <a:rPr lang="en-US" altLang="zh-CN" sz="19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transporter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TAL</a:t>
            </a:r>
          </a:p>
          <a:p>
            <a:pPr>
              <a:lnSpc>
                <a:spcPts val="2300"/>
              </a:lnSpc>
              <a:tabLst>
                <a:tab pos="76200" algn="l"/>
                <a:tab pos="139700" algn="l"/>
                <a:tab pos="152400" algn="l"/>
                <a:tab pos="165100" algn="l"/>
                <a:tab pos="190500" algn="l"/>
                <a:tab pos="381000" algn="l"/>
                <a:tab pos="419100" algn="l"/>
                <a:tab pos="508000" algn="l"/>
                <a:tab pos="533400" algn="l"/>
                <a:tab pos="609600" algn="l"/>
                <a:tab pos="685800" algn="l"/>
                <a:tab pos="749300" algn="l"/>
                <a:tab pos="952500" algn="l"/>
                <a:tab pos="965200" algn="l"/>
              </a:tabLst>
            </a:pPr>
            <a:r>
              <a:rPr lang="en-US" altLang="zh-CN" dirty="0" smtClean="0"/>
              <a:t>	</a:t>
            </a:r>
            <a:r>
              <a:rPr lang="en-US" altLang="zh-CN" sz="1992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most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effective</a:t>
            </a:r>
          </a:p>
          <a:p>
            <a:pPr>
              <a:lnSpc>
                <a:spcPts val="3100"/>
              </a:lnSpc>
              <a:tabLst>
                <a:tab pos="76200" algn="l"/>
                <a:tab pos="139700" algn="l"/>
                <a:tab pos="152400" algn="l"/>
                <a:tab pos="165100" algn="l"/>
                <a:tab pos="190500" algn="l"/>
                <a:tab pos="381000" algn="l"/>
                <a:tab pos="419100" algn="l"/>
                <a:tab pos="508000" algn="l"/>
                <a:tab pos="533400" algn="l"/>
                <a:tab pos="609600" algn="l"/>
                <a:tab pos="685800" algn="l"/>
                <a:tab pos="749300" algn="l"/>
                <a:tab pos="952500" algn="l"/>
                <a:tab pos="965200" algn="l"/>
              </a:tabLst>
            </a:pPr>
            <a:r>
              <a:rPr lang="en-US" altLang="zh-CN" dirty="0" smtClean="0"/>
              <a:t>									</a:t>
            </a:r>
            <a:r>
              <a:rPr lang="en-US" altLang="zh-CN" sz="19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and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Cl</a:t>
            </a:r>
          </a:p>
          <a:p>
            <a:pPr>
              <a:lnSpc>
                <a:spcPts val="2400"/>
              </a:lnSpc>
              <a:tabLst>
                <a:tab pos="76200" algn="l"/>
                <a:tab pos="139700" algn="l"/>
                <a:tab pos="152400" algn="l"/>
                <a:tab pos="165100" algn="l"/>
                <a:tab pos="190500" algn="l"/>
                <a:tab pos="381000" algn="l"/>
                <a:tab pos="419100" algn="l"/>
                <a:tab pos="508000" algn="l"/>
                <a:tab pos="533400" algn="l"/>
                <a:tab pos="609600" algn="l"/>
                <a:tab pos="685800" algn="l"/>
                <a:tab pos="749300" algn="l"/>
                <a:tab pos="952500" algn="l"/>
                <a:tab pos="965200" algn="l"/>
              </a:tabLst>
            </a:pPr>
            <a:r>
              <a:rPr lang="en-US" altLang="zh-CN" dirty="0" smtClean="0"/>
              <a:t>				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cotransporter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</a:t>
            </a:r>
          </a:p>
          <a:p>
            <a:pPr>
              <a:lnSpc>
                <a:spcPts val="2300"/>
              </a:lnSpc>
              <a:tabLst>
                <a:tab pos="76200" algn="l"/>
                <a:tab pos="139700" algn="l"/>
                <a:tab pos="152400" algn="l"/>
                <a:tab pos="165100" algn="l"/>
                <a:tab pos="190500" algn="l"/>
                <a:tab pos="381000" algn="l"/>
                <a:tab pos="419100" algn="l"/>
                <a:tab pos="508000" algn="l"/>
                <a:tab pos="533400" algn="l"/>
                <a:tab pos="609600" algn="l"/>
                <a:tab pos="685800" algn="l"/>
                <a:tab pos="749300" algn="l"/>
                <a:tab pos="952500" algn="l"/>
                <a:tab pos="965200" algn="l"/>
              </a:tabLst>
            </a:pPr>
            <a:r>
              <a:rPr lang="en-US" altLang="zh-CN" dirty="0" smtClean="0"/>
              <a:t>													</a:t>
            </a:r>
            <a:r>
              <a:rPr lang="en-US" altLang="zh-CN" sz="1994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DCT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76200" algn="l"/>
                <a:tab pos="139700" algn="l"/>
                <a:tab pos="152400" algn="l"/>
                <a:tab pos="165100" algn="l"/>
                <a:tab pos="190500" algn="l"/>
                <a:tab pos="381000" algn="l"/>
                <a:tab pos="419100" algn="l"/>
                <a:tab pos="508000" algn="l"/>
                <a:tab pos="533400" algn="l"/>
                <a:tab pos="609600" algn="l"/>
                <a:tab pos="685800" algn="l"/>
                <a:tab pos="749300" algn="l"/>
                <a:tab pos="952500" algn="l"/>
                <a:tab pos="965200" algn="l"/>
              </a:tabLst>
            </a:pPr>
            <a:r>
              <a:rPr lang="en-US" altLang="zh-CN" dirty="0" smtClean="0"/>
              <a:t>								</a:t>
            </a:r>
            <a:r>
              <a:rPr lang="en-US" altLang="zh-CN" sz="19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competitive</a:t>
            </a:r>
          </a:p>
          <a:p>
            <a:pPr>
              <a:lnSpc>
                <a:spcPts val="2300"/>
              </a:lnSpc>
              <a:tabLst>
                <a:tab pos="76200" algn="l"/>
                <a:tab pos="139700" algn="l"/>
                <a:tab pos="152400" algn="l"/>
                <a:tab pos="165100" algn="l"/>
                <a:tab pos="190500" algn="l"/>
                <a:tab pos="381000" algn="l"/>
                <a:tab pos="419100" algn="l"/>
                <a:tab pos="508000" algn="l"/>
                <a:tab pos="533400" algn="l"/>
                <a:tab pos="609600" algn="l"/>
                <a:tab pos="685800" algn="l"/>
                <a:tab pos="749300" algn="l"/>
                <a:tab pos="952500" algn="l"/>
                <a:tab pos="965200" algn="l"/>
              </a:tabLst>
            </a:pPr>
            <a:r>
              <a:rPr lang="en-US" altLang="zh-CN" dirty="0" smtClean="0"/>
              <a:t>						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antagonist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921000" y="6261100"/>
            <a:ext cx="47625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aldosterone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in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CCT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Metabolic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8600" y="393700"/>
            <a:ext cx="2425700" cy="5994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508000" algn="l"/>
              </a:tabLst>
            </a:pPr>
            <a:r>
              <a:rPr lang="en-US" altLang="zh-CN" dirty="0" smtClean="0"/>
              <a:t>	</a:t>
            </a:r>
            <a:r>
              <a:rPr lang="en-US" altLang="zh-CN" sz="2402" b="1" dirty="0" smtClean="0">
                <a:solidFill>
                  <a:srgbClr val="ffffff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508000" algn="l"/>
              </a:tabLst>
            </a:pPr>
            <a:r>
              <a:rPr lang="en-US" altLang="zh-CN" sz="19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CA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inhibitors</a:t>
            </a:r>
          </a:p>
          <a:p>
            <a:pPr>
              <a:lnSpc>
                <a:spcPts val="1900"/>
              </a:lnSpc>
              <a:tabLst>
                <a:tab pos="508000" algn="l"/>
              </a:tabLst>
            </a:pPr>
            <a:r>
              <a:rPr lang="en-US" altLang="zh-CN" sz="1608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Acetohexamide</a:t>
            </a:r>
          </a:p>
          <a:p>
            <a:pPr>
              <a:lnSpc>
                <a:spcPts val="1900"/>
              </a:lnSpc>
              <a:tabLst>
                <a:tab pos="508000" algn="l"/>
              </a:tabLst>
            </a:pPr>
            <a:r>
              <a:rPr lang="en-US" altLang="zh-CN" sz="16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Dorzolamide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508000" algn="l"/>
              </a:tabLst>
            </a:pP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Osmotic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diuretic</a:t>
            </a:r>
          </a:p>
          <a:p>
            <a:pPr>
              <a:lnSpc>
                <a:spcPts val="1900"/>
              </a:lnSpc>
              <a:tabLst>
                <a:tab pos="508000" algn="l"/>
              </a:tabLst>
            </a:pPr>
            <a:r>
              <a:rPr lang="en-US" altLang="zh-CN" sz="1608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Mannitol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508000" algn="l"/>
              </a:tabLst>
            </a:pP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Loop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</a:p>
          <a:p>
            <a:pPr>
              <a:lnSpc>
                <a:spcPts val="1900"/>
              </a:lnSpc>
              <a:tabLst>
                <a:tab pos="508000" algn="l"/>
              </a:tabLst>
            </a:pPr>
            <a:r>
              <a:rPr lang="en-US" altLang="zh-CN" sz="16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Furosemide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508000" algn="l"/>
              </a:tabLst>
            </a:pPr>
            <a:r>
              <a:rPr lang="en-US" altLang="zh-CN" sz="19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Thiazide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508000" algn="l"/>
              </a:tabLst>
            </a:pPr>
            <a:r>
              <a:rPr lang="en-US" altLang="zh-CN" sz="1610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hydrochlorothiazide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508000" algn="l"/>
              </a:tabLst>
            </a:pPr>
            <a:r>
              <a:rPr lang="en-US" altLang="zh-CN" sz="19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K-sparing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diuretic</a:t>
            </a:r>
          </a:p>
          <a:p>
            <a:pPr>
              <a:lnSpc>
                <a:spcPts val="1900"/>
              </a:lnSpc>
              <a:tabLst>
                <a:tab pos="508000" algn="l"/>
              </a:tabLst>
            </a:pPr>
            <a:r>
              <a:rPr lang="en-US" altLang="zh-CN" sz="1608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Spironolactone.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表格 4"/>
          <p:cNvGraphicFramePr>
            <a:graphicFrameLocks noGrp="1"/>
          </p:cNvGraphicFramePr>
          <p:nvPr/>
        </p:nvGraphicFramePr>
        <p:xfrm>
          <a:off x="179387" y="188976"/>
          <a:ext cx="8666162" cy="6561072"/>
        </p:xfrm>
        <a:graphic>
          <a:graphicData uri="http://schemas.openxmlformats.org/drawingml/2006/table">
            <a:tbl>
              <a:tblPr/>
              <a:tblGrid>
                <a:gridCol w="3184334"/>
                <a:gridCol w="5481828"/>
              </a:tblGrid>
              <a:tr h="55562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2" b="1" dirty="0" smtClean="0">
                          <a:solidFill>
                            <a:srgbClr val="0000cc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Diuretics</a:t>
                      </a:r>
                      <a:endParaRPr lang="zh-CN" altLang="en-US" sz="2402" b="1" dirty="0" smtClean="0">
                        <a:solidFill>
                          <a:srgbClr val="0000cc"/>
                        </a:solidFill>
                        <a:latin typeface="Century Schoolbook" pitchFamily="18" charset="0"/>
                        <a:cs typeface="Century Schoolbook" pitchFamily="18" charset="0"/>
                      </a:endParaRPr>
                    </a:p>
                  </a:txBody>
                  <a:tcPr anchor="t">
                    <a:lnL w="0" cmpd="sng">
                      <a:solidFill>
                        <a:srgbClr val="ffffff"/>
                      </a:solidFill>
                      <a:prstDash val="soli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ffffff"/>
                      </a:solidFill>
                      <a:prstDash val="soli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2" b="1" dirty="0" smtClean="0">
                          <a:solidFill>
                            <a:srgbClr val="0000cc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Uses</a:t>
                      </a:r>
                      <a:endParaRPr lang="zh-CN" altLang="en-US" sz="2402" b="1" dirty="0" smtClean="0">
                        <a:solidFill>
                          <a:srgbClr val="0000cc"/>
                        </a:solidFill>
                        <a:latin typeface="Century Schoolbook" pitchFamily="18" charset="0"/>
                        <a:cs typeface="Century Schoolbook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ffffff"/>
                      </a:solidFill>
                      <a:prstDash val="soli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92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CA</a:t>
                      </a:r>
                      <a:r>
                        <a:rPr lang="en-US" altLang="zh-CN" sz="1992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inhibitors</a:t>
                      </a:r>
                      <a:endParaRPr lang="zh-CN" altLang="en-US" sz="1992" b="1" dirty="0" smtClean="0">
                        <a:solidFill>
                          <a:srgbClr val="000000"/>
                        </a:solidFill>
                        <a:latin typeface="Century Schoolbook" pitchFamily="18" charset="0"/>
                        <a:cs typeface="Century Schoolbook" pitchFamily="18" charset="0"/>
                      </a:endParaRPr>
                    </a:p>
                    <a:p>
                      <a:pPr algn="l"/>
                      <a:r>
                        <a:rPr lang="en-US" altLang="zh-CN" sz="1610" b="1" dirty="0" smtClean="0">
                          <a:solidFill>
                            <a:srgbClr val="ff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Acetohexamide</a:t>
                      </a:r>
                      <a:endParaRPr lang="zh-CN" altLang="en-US" sz="1610" b="1" dirty="0" smtClean="0">
                        <a:solidFill>
                          <a:srgbClr val="ff0000"/>
                        </a:solidFill>
                        <a:latin typeface="Century Schoolbook" pitchFamily="18" charset="0"/>
                        <a:cs typeface="Century Schoolbook" pitchFamily="18" charset="0"/>
                      </a:endParaRPr>
                    </a:p>
                    <a:p>
                      <a:pPr algn="l"/>
                      <a:r>
                        <a:rPr lang="en-US" altLang="zh-CN" sz="1608" b="1" dirty="0" smtClean="0">
                          <a:solidFill>
                            <a:srgbClr val="ff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Dorzolamide</a:t>
                      </a:r>
                      <a:r>
                        <a:rPr lang="en-US" altLang="zh-CN" sz="1608" b="1" dirty="0" smtClean="0">
                          <a:solidFill>
                            <a:srgbClr val="0000cc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(topically)</a:t>
                      </a:r>
                      <a:r>
                        <a:rPr lang="en-US" altLang="zh-CN" sz="1608" b="1" dirty="0" smtClean="0">
                          <a:solidFill>
                            <a:srgbClr val="0000cc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for</a:t>
                      </a:r>
                      <a:endParaRPr lang="zh-CN" altLang="en-US" sz="1608" b="1" dirty="0" smtClean="0">
                        <a:solidFill>
                          <a:srgbClr val="0000cc"/>
                        </a:solidFill>
                        <a:latin typeface="Century Schoolbook" pitchFamily="18" charset="0"/>
                        <a:cs typeface="Century Schoolbook" pitchFamily="18" charset="0"/>
                      </a:endParaRPr>
                    </a:p>
                    <a:p>
                      <a:pPr algn="l"/>
                      <a:r>
                        <a:rPr lang="en-US" altLang="zh-CN" sz="1608" b="1" dirty="0" smtClean="0">
                          <a:solidFill>
                            <a:srgbClr val="0000cc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glaucoma</a:t>
                      </a:r>
                      <a:endParaRPr lang="zh-CN" altLang="en-US" sz="1608" b="1" dirty="0" smtClean="0">
                        <a:solidFill>
                          <a:srgbClr val="0000cc"/>
                        </a:solidFill>
                        <a:latin typeface="Century Schoolbook" pitchFamily="18" charset="0"/>
                        <a:cs typeface="Century Schoolbook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92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Glaucoma,</a:t>
                      </a:r>
                      <a:r>
                        <a:rPr lang="en-US" altLang="zh-CN" sz="1992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epilepsy</a:t>
                      </a:r>
                      <a:endParaRPr lang="zh-CN" altLang="en-US" sz="1992" b="1" dirty="0" smtClean="0">
                        <a:solidFill>
                          <a:srgbClr val="000000"/>
                        </a:solidFill>
                        <a:latin typeface="Century Schoolbook" pitchFamily="18" charset="0"/>
                        <a:cs typeface="Century Schoolbook" pitchFamily="18" charset="0"/>
                      </a:endParaRPr>
                    </a:p>
                    <a:p>
                      <a:pPr algn="l"/>
                      <a:r>
                        <a:rPr lang="en-US" altLang="zh-CN" sz="1994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Mountain</a:t>
                      </a:r>
                      <a:r>
                        <a:rPr lang="en-US" altLang="zh-CN" sz="1994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sickness</a:t>
                      </a:r>
                      <a:endParaRPr lang="zh-CN" altLang="en-US" sz="1994" b="1" dirty="0" smtClean="0">
                        <a:solidFill>
                          <a:srgbClr val="000000"/>
                        </a:solidFill>
                        <a:latin typeface="Century Schoolbook" pitchFamily="18" charset="0"/>
                        <a:cs typeface="Century Schoolbook" pitchFamily="18" charset="0"/>
                      </a:endParaRPr>
                    </a:p>
                    <a:p>
                      <a:pPr algn="l"/>
                      <a:r>
                        <a:rPr lang="en-US" altLang="zh-CN" sz="1992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Alkalosis</a:t>
                      </a:r>
                      <a:endParaRPr lang="zh-CN" altLang="en-US" sz="1992" b="1" dirty="0" smtClean="0">
                        <a:solidFill>
                          <a:srgbClr val="000000"/>
                        </a:solidFill>
                        <a:latin typeface="Century Schoolbook" pitchFamily="18" charset="0"/>
                        <a:cs typeface="Century Schoolbook" pitchFamily="18" charset="0"/>
                      </a:endParaRPr>
                    </a:p>
                    <a:p>
                      <a:pPr algn="l"/>
                      <a:r>
                        <a:rPr lang="en-US" altLang="zh-CN" sz="1994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Phosphatemia</a:t>
                      </a:r>
                      <a:endParaRPr lang="zh-CN" altLang="en-US" sz="1994" b="1" dirty="0" smtClean="0">
                        <a:solidFill>
                          <a:srgbClr val="000000"/>
                        </a:solidFill>
                        <a:latin typeface="Century Schoolbook" pitchFamily="18" charset="0"/>
                        <a:cs typeface="Century Schoolbook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</a:tr>
              <a:tr h="70116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94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Osmotic</a:t>
                      </a:r>
                      <a:r>
                        <a:rPr lang="en-US" altLang="zh-CN" sz="1994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diuretic</a:t>
                      </a:r>
                      <a:endParaRPr lang="zh-CN" altLang="en-US" sz="1994" b="1" dirty="0" smtClean="0">
                        <a:solidFill>
                          <a:srgbClr val="000000"/>
                        </a:solidFill>
                        <a:latin typeface="Century Schoolbook" pitchFamily="18" charset="0"/>
                        <a:cs typeface="Century Schoolbook" pitchFamily="18" charset="0"/>
                      </a:endParaRPr>
                    </a:p>
                    <a:p>
                      <a:pPr algn="l"/>
                      <a:r>
                        <a:rPr lang="en-US" altLang="zh-CN" sz="1608" b="1" dirty="0" smtClean="0">
                          <a:solidFill>
                            <a:srgbClr val="ff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Mannitol</a:t>
                      </a:r>
                      <a:endParaRPr lang="zh-CN" altLang="en-US" sz="1608" b="1" dirty="0" smtClean="0">
                        <a:solidFill>
                          <a:srgbClr val="ff0000"/>
                        </a:solidFill>
                        <a:latin typeface="Century Schoolbook" pitchFamily="18" charset="0"/>
                        <a:cs typeface="Century Schoolbook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94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</a:t>
                      </a:r>
                      <a:r>
                        <a:rPr lang="en-US" altLang="zh-CN" sz="1994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Cerebral</a:t>
                      </a:r>
                      <a:r>
                        <a:rPr lang="en-US" altLang="zh-CN" sz="1994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edema,</a:t>
                      </a:r>
                      <a:r>
                        <a:rPr lang="en-US" altLang="zh-CN" sz="1994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glaucoma</a:t>
                      </a:r>
                      <a:endParaRPr lang="zh-CN" altLang="en-US" sz="1994" b="1" dirty="0" smtClean="0">
                        <a:solidFill>
                          <a:srgbClr val="000000"/>
                        </a:solidFill>
                        <a:latin typeface="Century Schoolbook" pitchFamily="18" charset="0"/>
                        <a:cs typeface="Century Schoolbook" pitchFamily="18" charset="0"/>
                      </a:endParaRPr>
                    </a:p>
                    <a:p>
                      <a:pPr algn="l"/>
                      <a:r>
                        <a:rPr lang="en-US" altLang="zh-CN" sz="1992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</a:t>
                      </a:r>
                      <a:r>
                        <a:rPr lang="en-US" altLang="zh-CN" sz="1992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Acute</a:t>
                      </a:r>
                      <a:r>
                        <a:rPr lang="en-US" altLang="zh-CN" sz="1992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renal</a:t>
                      </a:r>
                      <a:r>
                        <a:rPr lang="en-US" altLang="zh-CN" sz="1992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failure,</a:t>
                      </a:r>
                      <a:r>
                        <a:rPr lang="en-US" altLang="zh-CN" sz="1992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drug</a:t>
                      </a:r>
                      <a:r>
                        <a:rPr lang="en-US" altLang="zh-CN" sz="1992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toxicities</a:t>
                      </a:r>
                      <a:endParaRPr lang="zh-CN" altLang="en-US" sz="1992" b="1" dirty="0" smtClean="0">
                        <a:solidFill>
                          <a:srgbClr val="000000"/>
                        </a:solidFill>
                        <a:latin typeface="Century Schoolbook" pitchFamily="18" charset="0"/>
                        <a:cs typeface="Century Schoolbook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</a:tr>
              <a:tr h="16154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94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Loop</a:t>
                      </a:r>
                      <a:r>
                        <a:rPr lang="en-US" altLang="zh-CN" sz="1994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diuretics</a:t>
                      </a:r>
                      <a:endParaRPr lang="zh-CN" altLang="en-US" sz="1994" b="1" dirty="0" smtClean="0">
                        <a:solidFill>
                          <a:srgbClr val="000000"/>
                        </a:solidFill>
                        <a:latin typeface="Century Schoolbook" pitchFamily="18" charset="0"/>
                        <a:cs typeface="Century Schoolbook" pitchFamily="18" charset="0"/>
                      </a:endParaRPr>
                    </a:p>
                    <a:p>
                      <a:pPr algn="l"/>
                      <a:r>
                        <a:rPr lang="en-US" altLang="zh-CN" sz="1608" b="1" dirty="0" smtClean="0">
                          <a:solidFill>
                            <a:srgbClr val="ff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Furosemide</a:t>
                      </a:r>
                      <a:endParaRPr lang="zh-CN" altLang="en-US" sz="1608" b="1" dirty="0" smtClean="0">
                        <a:solidFill>
                          <a:srgbClr val="ff0000"/>
                        </a:solidFill>
                        <a:latin typeface="Century Schoolbook" pitchFamily="18" charset="0"/>
                        <a:cs typeface="Century Schoolbook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94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Acute</a:t>
                      </a:r>
                      <a:r>
                        <a:rPr lang="en-US" altLang="zh-CN" sz="1994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pulmonary</a:t>
                      </a:r>
                      <a:r>
                        <a:rPr lang="en-US" altLang="zh-CN" sz="1994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edema</a:t>
                      </a:r>
                      <a:r>
                        <a:rPr lang="en-US" altLang="zh-CN" sz="1994" b="1" dirty="0" smtClean="0">
                          <a:solidFill>
                            <a:srgbClr val="0070c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(Drug</a:t>
                      </a:r>
                      <a:r>
                        <a:rPr lang="en-US" altLang="zh-CN" sz="1994" b="1" dirty="0" smtClean="0">
                          <a:solidFill>
                            <a:srgbClr val="0070c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of</a:t>
                      </a:r>
                      <a:endParaRPr lang="zh-CN" altLang="en-US" sz="1994" b="1" dirty="0" smtClean="0">
                        <a:solidFill>
                          <a:srgbClr val="0070c0"/>
                        </a:solidFill>
                        <a:latin typeface="Century Schoolbook" pitchFamily="18" charset="0"/>
                        <a:cs typeface="Century Schoolbook" pitchFamily="18" charset="0"/>
                      </a:endParaRPr>
                    </a:p>
                    <a:p>
                      <a:pPr algn="l"/>
                      <a:r>
                        <a:rPr lang="en-US" altLang="zh-CN" sz="1992" b="1" dirty="0" smtClean="0">
                          <a:solidFill>
                            <a:srgbClr val="0070c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choice)</a:t>
                      </a:r>
                      <a:endParaRPr lang="zh-CN" altLang="en-US" sz="1992" b="1" dirty="0" smtClean="0">
                        <a:solidFill>
                          <a:srgbClr val="0070c0"/>
                        </a:solidFill>
                        <a:latin typeface="Century Schoolbook" pitchFamily="18" charset="0"/>
                        <a:cs typeface="Century Schoolbook" pitchFamily="18" charset="0"/>
                      </a:endParaRPr>
                    </a:p>
                    <a:p>
                      <a:pPr algn="l"/>
                      <a:r>
                        <a:rPr lang="en-US" altLang="zh-CN" sz="1994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Heart</a:t>
                      </a:r>
                      <a:r>
                        <a:rPr lang="en-US" altLang="zh-CN" sz="1994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failure</a:t>
                      </a:r>
                      <a:endParaRPr lang="zh-CN" altLang="en-US" sz="1994" b="1" dirty="0" smtClean="0">
                        <a:solidFill>
                          <a:srgbClr val="000000"/>
                        </a:solidFill>
                        <a:latin typeface="Century Schoolbook" pitchFamily="18" charset="0"/>
                        <a:cs typeface="Century Schoolbook" pitchFamily="18" charset="0"/>
                      </a:endParaRPr>
                    </a:p>
                    <a:p>
                      <a:pPr algn="l"/>
                      <a:r>
                        <a:rPr lang="en-US" altLang="zh-CN" sz="1992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Hyperkalemia,</a:t>
                      </a:r>
                      <a:r>
                        <a:rPr lang="en-US" altLang="zh-CN" sz="1992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Hypercalcemia</a:t>
                      </a:r>
                      <a:endParaRPr lang="zh-CN" altLang="en-US" sz="1992" b="1" dirty="0" smtClean="0">
                        <a:solidFill>
                          <a:srgbClr val="000000"/>
                        </a:solidFill>
                        <a:latin typeface="Century Schoolbook" pitchFamily="18" charset="0"/>
                        <a:cs typeface="Century Schoolbook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</a:tr>
              <a:tr h="131071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94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Thiazide</a:t>
                      </a:r>
                      <a:r>
                        <a:rPr lang="en-US" altLang="zh-CN" sz="1994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diuretics</a:t>
                      </a:r>
                      <a:endParaRPr lang="zh-CN" altLang="en-US" sz="1994" b="1" dirty="0" smtClean="0">
                        <a:solidFill>
                          <a:srgbClr val="000000"/>
                        </a:solidFill>
                        <a:latin typeface="Century Schoolbook" pitchFamily="18" charset="0"/>
                        <a:cs typeface="Century Schoolbook" pitchFamily="18" charset="0"/>
                      </a:endParaRPr>
                    </a:p>
                    <a:p>
                      <a:pPr algn="l"/>
                      <a:r>
                        <a:rPr lang="en-US" altLang="zh-CN" sz="1608" b="1" dirty="0" smtClean="0">
                          <a:solidFill>
                            <a:srgbClr val="ff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hydrochlorothiazide</a:t>
                      </a:r>
                      <a:endParaRPr lang="zh-CN" altLang="en-US" sz="1608" b="1" dirty="0" smtClean="0">
                        <a:solidFill>
                          <a:srgbClr val="ff0000"/>
                        </a:solidFill>
                        <a:latin typeface="Century Schoolbook" pitchFamily="18" charset="0"/>
                        <a:cs typeface="Century Schoolbook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94" b="1" dirty="0" smtClean="0">
                          <a:solidFill>
                            <a:srgbClr val="ff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Commonly</a:t>
                      </a:r>
                      <a:r>
                        <a:rPr lang="en-US" altLang="zh-CN" sz="1994" b="1" dirty="0" smtClean="0">
                          <a:solidFill>
                            <a:srgbClr val="ff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used</a:t>
                      </a:r>
                      <a:endParaRPr lang="zh-CN" altLang="en-US" sz="1994" b="1" dirty="0" smtClean="0">
                        <a:solidFill>
                          <a:srgbClr val="ff0000"/>
                        </a:solidFill>
                        <a:latin typeface="Century Schoolbook" pitchFamily="18" charset="0"/>
                        <a:cs typeface="Century Schoolbook" pitchFamily="18" charset="0"/>
                      </a:endParaRPr>
                    </a:p>
                    <a:p>
                      <a:pPr algn="l"/>
                      <a:r>
                        <a:rPr lang="en-US" altLang="zh-CN" sz="1992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Hypertension,</a:t>
                      </a:r>
                      <a:r>
                        <a:rPr lang="en-US" altLang="zh-CN" sz="1992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mild</a:t>
                      </a:r>
                      <a:r>
                        <a:rPr lang="en-US" altLang="zh-CN" sz="1992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heart</a:t>
                      </a:r>
                      <a:r>
                        <a:rPr lang="en-US" altLang="zh-CN" sz="1992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failure,</a:t>
                      </a:r>
                      <a:endParaRPr lang="zh-CN" altLang="en-US" sz="1992" b="1" dirty="0" smtClean="0">
                        <a:solidFill>
                          <a:srgbClr val="000000"/>
                        </a:solidFill>
                        <a:latin typeface="Century Schoolbook" pitchFamily="18" charset="0"/>
                        <a:cs typeface="Century Schoolbook" pitchFamily="18" charset="0"/>
                      </a:endParaRPr>
                    </a:p>
                    <a:p>
                      <a:pPr algn="l"/>
                      <a:r>
                        <a:rPr lang="en-US" altLang="zh-CN" sz="1992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nephrolithiasis,</a:t>
                      </a:r>
                      <a:r>
                        <a:rPr lang="en-US" altLang="zh-CN" sz="1992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diabetes</a:t>
                      </a:r>
                      <a:r>
                        <a:rPr lang="en-US" altLang="zh-CN" sz="1992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inspidus</a:t>
                      </a:r>
                      <a:endParaRPr lang="zh-CN" altLang="en-US" sz="1992" b="1" dirty="0" smtClean="0">
                        <a:solidFill>
                          <a:srgbClr val="000000"/>
                        </a:solidFill>
                        <a:latin typeface="Century Schoolbook" pitchFamily="18" charset="0"/>
                        <a:cs typeface="Century Schoolbook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</a:tr>
              <a:tr h="100652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94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K-sparing</a:t>
                      </a:r>
                      <a:r>
                        <a:rPr lang="en-US" altLang="zh-CN" sz="1994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diuretic</a:t>
                      </a:r>
                      <a:endParaRPr lang="zh-CN" altLang="en-US" sz="1994" b="1" dirty="0" smtClean="0">
                        <a:solidFill>
                          <a:srgbClr val="000000"/>
                        </a:solidFill>
                        <a:latin typeface="Century Schoolbook" pitchFamily="18" charset="0"/>
                        <a:cs typeface="Century Schoolbook" pitchFamily="18" charset="0"/>
                      </a:endParaRPr>
                    </a:p>
                    <a:p>
                      <a:pPr algn="l"/>
                      <a:r>
                        <a:rPr lang="en-US" altLang="zh-CN" sz="1608" b="1" dirty="0" smtClean="0">
                          <a:solidFill>
                            <a:srgbClr val="ff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Spironolactone.</a:t>
                      </a:r>
                      <a:endParaRPr lang="zh-CN" altLang="en-US" sz="1608" b="1" dirty="0" smtClean="0">
                        <a:solidFill>
                          <a:srgbClr val="ff0000"/>
                        </a:solidFill>
                        <a:latin typeface="Century Schoolbook" pitchFamily="18" charset="0"/>
                        <a:cs typeface="Century Schoolbook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mpd="sng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94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Hepatic</a:t>
                      </a:r>
                      <a:r>
                        <a:rPr lang="en-US" altLang="zh-CN" sz="1994" b="1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cirrhosis</a:t>
                      </a:r>
                      <a:endParaRPr lang="zh-CN" altLang="en-US" sz="1994" b="1" dirty="0" smtClean="0">
                        <a:solidFill>
                          <a:srgbClr val="000000"/>
                        </a:solidFill>
                        <a:latin typeface="Century Schoolbook" pitchFamily="18" charset="0"/>
                        <a:cs typeface="Century Schoolbook" pitchFamily="18" charset="0"/>
                      </a:endParaRPr>
                    </a:p>
                    <a:p>
                      <a:pPr algn="l"/>
                      <a:r>
                        <a:rPr lang="en-US" altLang="zh-CN" sz="1992" b="1" dirty="0" smtClean="0">
                          <a:solidFill>
                            <a:srgbClr val="0070c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(Drug</a:t>
                      </a:r>
                      <a:r>
                        <a:rPr lang="en-US" altLang="zh-CN" sz="1992" b="1" dirty="0" smtClean="0">
                          <a:solidFill>
                            <a:srgbClr val="0070c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of</a:t>
                      </a:r>
                      <a:r>
                        <a:rPr lang="en-US" altLang="zh-CN" sz="1992" b="1" dirty="0" smtClean="0">
                          <a:solidFill>
                            <a:srgbClr val="0070c0"/>
                          </a:solidFill>
                          <a:latin typeface="Century Schoolbook" pitchFamily="18" charset="0"/>
                          <a:cs typeface="Century Schoolbook" pitchFamily="18" charset="0"/>
                        </a:rPr>
                        <a:t>choice)</a:t>
                      </a:r>
                      <a:endParaRPr lang="zh-CN" altLang="en-US" sz="1992" b="1" dirty="0" smtClean="0">
                        <a:solidFill>
                          <a:srgbClr val="0070c0"/>
                        </a:solidFill>
                        <a:latin typeface="Century Schoolbook" pitchFamily="18" charset="0"/>
                        <a:cs typeface="Century Schoolbook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781046" y="130175"/>
            <a:ext cx="25400" cy="6669090"/>
          </a:xfrm>
          <a:custGeom>
            <a:avLst/>
            <a:gdLst>
              <a:gd name="connsiteX0" fmla="*/ 6350 w 25400"/>
              <a:gd name="connsiteY0" fmla="*/ 6350 h 6669090"/>
              <a:gd name="connsiteX1" fmla="*/ 6350 w 25400"/>
              <a:gd name="connsiteY1" fmla="*/ 6662740 h 66690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6669090">
                <a:moveTo>
                  <a:pt x="6350" y="6350"/>
                </a:moveTo>
                <a:lnTo>
                  <a:pt x="6350" y="6662740"/>
                </a:lnTo>
              </a:path>
            </a:pathLst>
          </a:custGeom>
          <a:ln w="12700">
            <a:solidFill>
              <a:srgbClr val="b32c1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01612" y="700024"/>
            <a:ext cx="8740839" cy="25400"/>
          </a:xfrm>
          <a:custGeom>
            <a:avLst/>
            <a:gdLst>
              <a:gd name="connsiteX0" fmla="*/ 6350 w 8740839"/>
              <a:gd name="connsiteY0" fmla="*/ 6350 h 25400"/>
              <a:gd name="connsiteX1" fmla="*/ 8734489 w 874083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740839" h="25400">
                <a:moveTo>
                  <a:pt x="6350" y="6350"/>
                </a:moveTo>
                <a:lnTo>
                  <a:pt x="8734489" y="6350"/>
                </a:lnTo>
              </a:path>
            </a:pathLst>
          </a:custGeom>
          <a:ln w="12700">
            <a:solidFill>
              <a:srgbClr val="b32c1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01612" y="1583944"/>
            <a:ext cx="8740839" cy="25400"/>
          </a:xfrm>
          <a:custGeom>
            <a:avLst/>
            <a:gdLst>
              <a:gd name="connsiteX0" fmla="*/ 6350 w 8740839"/>
              <a:gd name="connsiteY0" fmla="*/ 6350 h 25400"/>
              <a:gd name="connsiteX1" fmla="*/ 8734489 w 874083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740839" h="25400">
                <a:moveTo>
                  <a:pt x="6350" y="6350"/>
                </a:moveTo>
                <a:lnTo>
                  <a:pt x="8734489" y="6350"/>
                </a:lnTo>
              </a:path>
            </a:pathLst>
          </a:custGeom>
          <a:ln w="12700">
            <a:solidFill>
              <a:srgbClr val="b32c1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01612" y="2589784"/>
            <a:ext cx="8740839" cy="25400"/>
          </a:xfrm>
          <a:custGeom>
            <a:avLst/>
            <a:gdLst>
              <a:gd name="connsiteX0" fmla="*/ 6350 w 8740839"/>
              <a:gd name="connsiteY0" fmla="*/ 6350 h 25400"/>
              <a:gd name="connsiteX1" fmla="*/ 8734489 w 874083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740839" h="25400">
                <a:moveTo>
                  <a:pt x="6350" y="6350"/>
                </a:moveTo>
                <a:lnTo>
                  <a:pt x="8734489" y="6350"/>
                </a:lnTo>
              </a:path>
            </a:pathLst>
          </a:custGeom>
          <a:ln w="12700">
            <a:solidFill>
              <a:srgbClr val="b32c1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01612" y="3923030"/>
            <a:ext cx="8740839" cy="25400"/>
          </a:xfrm>
          <a:custGeom>
            <a:avLst/>
            <a:gdLst>
              <a:gd name="connsiteX0" fmla="*/ 6350 w 8740839"/>
              <a:gd name="connsiteY0" fmla="*/ 6350 h 25400"/>
              <a:gd name="connsiteX1" fmla="*/ 8734489 w 874083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740839" h="25400">
                <a:moveTo>
                  <a:pt x="6350" y="6350"/>
                </a:moveTo>
                <a:lnTo>
                  <a:pt x="8734489" y="6350"/>
                </a:lnTo>
              </a:path>
            </a:pathLst>
          </a:custGeom>
          <a:ln w="12700">
            <a:solidFill>
              <a:srgbClr val="b32c1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01612" y="5239004"/>
            <a:ext cx="8740839" cy="25400"/>
          </a:xfrm>
          <a:custGeom>
            <a:avLst/>
            <a:gdLst>
              <a:gd name="connsiteX0" fmla="*/ 6350 w 8740839"/>
              <a:gd name="connsiteY0" fmla="*/ 6350 h 25400"/>
              <a:gd name="connsiteX1" fmla="*/ 8734489 w 874083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740839" h="25400">
                <a:moveTo>
                  <a:pt x="6350" y="6350"/>
                </a:moveTo>
                <a:lnTo>
                  <a:pt x="8734489" y="6350"/>
                </a:lnTo>
              </a:path>
            </a:pathLst>
          </a:custGeom>
          <a:ln w="12700">
            <a:solidFill>
              <a:srgbClr val="b32c1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23401" y="130175"/>
            <a:ext cx="25400" cy="6669090"/>
          </a:xfrm>
          <a:custGeom>
            <a:avLst/>
            <a:gdLst>
              <a:gd name="connsiteX0" fmla="*/ 6350 w 25400"/>
              <a:gd name="connsiteY0" fmla="*/ 6350 h 6669090"/>
              <a:gd name="connsiteX1" fmla="*/ 6350 w 25400"/>
              <a:gd name="connsiteY1" fmla="*/ 6662740 h 66690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6669090">
                <a:moveTo>
                  <a:pt x="6350" y="6350"/>
                </a:moveTo>
                <a:lnTo>
                  <a:pt x="6350" y="6662740"/>
                </a:lnTo>
              </a:path>
            </a:pathLst>
          </a:custGeom>
          <a:ln w="12700">
            <a:solidFill>
              <a:srgbClr val="b32c1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07962" y="130175"/>
            <a:ext cx="25400" cy="6669090"/>
          </a:xfrm>
          <a:custGeom>
            <a:avLst/>
            <a:gdLst>
              <a:gd name="connsiteX0" fmla="*/ 6350 w 25400"/>
              <a:gd name="connsiteY0" fmla="*/ 6350 h 6669090"/>
              <a:gd name="connsiteX1" fmla="*/ 6350 w 25400"/>
              <a:gd name="connsiteY1" fmla="*/ 6662740 h 66690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6669090">
                <a:moveTo>
                  <a:pt x="6350" y="6350"/>
                </a:moveTo>
                <a:lnTo>
                  <a:pt x="6350" y="6662740"/>
                </a:lnTo>
              </a:path>
            </a:pathLst>
          </a:custGeom>
          <a:ln w="12700">
            <a:solidFill>
              <a:srgbClr val="b32c1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01612" y="136525"/>
            <a:ext cx="8740839" cy="25400"/>
          </a:xfrm>
          <a:custGeom>
            <a:avLst/>
            <a:gdLst>
              <a:gd name="connsiteX0" fmla="*/ 6350 w 8740839"/>
              <a:gd name="connsiteY0" fmla="*/ 6350 h 25400"/>
              <a:gd name="connsiteX1" fmla="*/ 8734489 w 874083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740839" h="25400">
                <a:moveTo>
                  <a:pt x="6350" y="6350"/>
                </a:moveTo>
                <a:lnTo>
                  <a:pt x="8734489" y="6350"/>
                </a:lnTo>
              </a:path>
            </a:pathLst>
          </a:custGeom>
          <a:ln w="12700">
            <a:solidFill>
              <a:srgbClr val="b32c1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01612" y="6780215"/>
            <a:ext cx="8740839" cy="25400"/>
          </a:xfrm>
          <a:custGeom>
            <a:avLst/>
            <a:gdLst>
              <a:gd name="connsiteX0" fmla="*/ 6350 w 8740839"/>
              <a:gd name="connsiteY0" fmla="*/ 6350 h 25400"/>
              <a:gd name="connsiteX1" fmla="*/ 8734489 w 874083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740839" h="25400">
                <a:moveTo>
                  <a:pt x="6350" y="6350"/>
                </a:moveTo>
                <a:lnTo>
                  <a:pt x="8734489" y="6350"/>
                </a:lnTo>
              </a:path>
            </a:pathLst>
          </a:custGeom>
          <a:ln w="12700">
            <a:solidFill>
              <a:srgbClr val="b32c1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2870200" y="393700"/>
            <a:ext cx="5511800" cy="600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Side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effects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19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Metabolic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acidosis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Urinary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alkalosis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19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Hypokalemia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19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Extracellular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water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expansion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19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Dehydration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9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Hypernatremia</a:t>
            </a:r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19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Hypokalemia,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9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hypovolemia,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hyponatremia,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hypomagnesemia,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19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hypocalcemia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9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Precipitate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gout,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alkalosis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19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Hypokalemia,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hyponatremia,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hypovolemia,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19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hypomagnesemia,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hypercalcemia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9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Alkalosis,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precipitate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gout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9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Hyperlipidemia,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hyperglycemia</a:t>
            </a:r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19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Gynaecomastia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1994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Hyperkalaemia</a:t>
            </a:r>
            <a:r>
              <a:rPr lang="en-US" altLang="zh-CN" sz="19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,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Metabolic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acidosis.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9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GIT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upset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and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peptic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ulcer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381000"/>
            <a:ext cx="2146300" cy="565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457200" algn="l"/>
              </a:tabLst>
            </a:pPr>
            <a:r>
              <a:rPr lang="en-US" altLang="zh-CN" sz="19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inhibitors</a:t>
            </a:r>
          </a:p>
          <a:p>
            <a:pPr>
              <a:lnSpc>
                <a:spcPts val="1900"/>
              </a:lnSpc>
              <a:tabLst>
                <a:tab pos="457200" algn="l"/>
              </a:tabLst>
            </a:pPr>
            <a:r>
              <a:rPr lang="en-US" altLang="zh-CN" sz="16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Acetohexamide</a:t>
            </a:r>
          </a:p>
          <a:p>
            <a:pPr>
              <a:lnSpc>
                <a:spcPts val="1800"/>
              </a:lnSpc>
              <a:tabLst>
                <a:tab pos="457200" algn="l"/>
              </a:tabLst>
            </a:pPr>
            <a:r>
              <a:rPr lang="en-US" altLang="zh-CN" sz="161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Dorzolamide</a:t>
            </a:r>
          </a:p>
          <a:p>
            <a:pPr>
              <a:lnSpc>
                <a:spcPts val="3100"/>
              </a:lnSpc>
              <a:tabLst>
                <a:tab pos="457200" algn="l"/>
              </a:tabLst>
            </a:pPr>
            <a:r>
              <a:rPr lang="en-US" altLang="zh-CN" sz="19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Osmotic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diuretic</a:t>
            </a:r>
          </a:p>
          <a:p>
            <a:pPr>
              <a:lnSpc>
                <a:spcPts val="1900"/>
              </a:lnSpc>
              <a:tabLst>
                <a:tab pos="457200" algn="l"/>
              </a:tabLst>
            </a:pPr>
            <a:r>
              <a:rPr lang="en-US" altLang="zh-CN" sz="161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Mannitol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457200" algn="l"/>
              </a:tabLst>
            </a:pPr>
            <a:r>
              <a:rPr lang="en-US" altLang="zh-CN" sz="19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Loop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</a:p>
          <a:p>
            <a:pPr>
              <a:lnSpc>
                <a:spcPts val="1900"/>
              </a:lnSpc>
              <a:tabLst>
                <a:tab pos="457200" algn="l"/>
              </a:tabLst>
            </a:pPr>
            <a:r>
              <a:rPr lang="en-US" altLang="zh-CN" sz="16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Furosemide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457200" algn="l"/>
              </a:tabLst>
            </a:pPr>
            <a:r>
              <a:rPr lang="en-US" altLang="zh-CN" sz="19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Thiazide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457200" algn="l"/>
              </a:tabLst>
            </a:pPr>
            <a:r>
              <a:rPr lang="en-US" altLang="zh-CN" sz="1608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hydrochlorothiazide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457200" algn="l"/>
              </a:tabLst>
            </a:pPr>
            <a:r>
              <a:rPr lang="en-US" altLang="zh-CN" sz="19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K-sparing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diuretic</a:t>
            </a:r>
          </a:p>
          <a:p>
            <a:pPr>
              <a:lnSpc>
                <a:spcPts val="1900"/>
              </a:lnSpc>
              <a:tabLst>
                <a:tab pos="457200" algn="l"/>
              </a:tabLst>
            </a:pPr>
            <a:r>
              <a:rPr lang="en-US" altLang="zh-CN" sz="1610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Spironolactone.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536954" y="772414"/>
            <a:ext cx="6108192" cy="21336"/>
          </a:xfrm>
          <a:custGeom>
            <a:avLst/>
            <a:gdLst>
              <a:gd name="connsiteX0" fmla="*/ 0 w 6108192"/>
              <a:gd name="connsiteY0" fmla="*/ 0 h 21336"/>
              <a:gd name="connsiteX1" fmla="*/ 2036064 w 6108192"/>
              <a:gd name="connsiteY1" fmla="*/ 0 h 21336"/>
              <a:gd name="connsiteX2" fmla="*/ 4072128 w 6108192"/>
              <a:gd name="connsiteY2" fmla="*/ 0 h 21336"/>
              <a:gd name="connsiteX3" fmla="*/ 6108192 w 6108192"/>
              <a:gd name="connsiteY3" fmla="*/ 0 h 21336"/>
              <a:gd name="connsiteX4" fmla="*/ 6108192 w 6108192"/>
              <a:gd name="connsiteY4" fmla="*/ 21336 h 21336"/>
              <a:gd name="connsiteX5" fmla="*/ 4072128 w 6108192"/>
              <a:gd name="connsiteY5" fmla="*/ 21336 h 21336"/>
              <a:gd name="connsiteX6" fmla="*/ 2036064 w 6108192"/>
              <a:gd name="connsiteY6" fmla="*/ 21336 h 21336"/>
              <a:gd name="connsiteX7" fmla="*/ 0 w 6108192"/>
              <a:gd name="connsiteY7" fmla="*/ 21336 h 21336"/>
              <a:gd name="connsiteX8" fmla="*/ 0 w 6108192"/>
              <a:gd name="connsiteY8" fmla="*/ 0 h 213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108192" h="21336">
                <a:moveTo>
                  <a:pt x="0" y="0"/>
                </a:moveTo>
                <a:lnTo>
                  <a:pt x="2036064" y="0"/>
                </a:lnTo>
                <a:lnTo>
                  <a:pt x="4072128" y="0"/>
                </a:lnTo>
                <a:lnTo>
                  <a:pt x="6108192" y="0"/>
                </a:lnTo>
                <a:lnTo>
                  <a:pt x="6108192" y="21336"/>
                </a:lnTo>
                <a:lnTo>
                  <a:pt x="4072128" y="21336"/>
                </a:lnTo>
                <a:lnTo>
                  <a:pt x="2036064" y="21336"/>
                </a:lnTo>
                <a:lnTo>
                  <a:pt x="0" y="21336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85794" y="2540254"/>
            <a:ext cx="4428744" cy="21335"/>
          </a:xfrm>
          <a:custGeom>
            <a:avLst/>
            <a:gdLst>
              <a:gd name="connsiteX0" fmla="*/ 0 w 4428744"/>
              <a:gd name="connsiteY0" fmla="*/ 0 h 21335"/>
              <a:gd name="connsiteX1" fmla="*/ 1476247 w 4428744"/>
              <a:gd name="connsiteY1" fmla="*/ 0 h 21335"/>
              <a:gd name="connsiteX2" fmla="*/ 2952496 w 4428744"/>
              <a:gd name="connsiteY2" fmla="*/ 0 h 21335"/>
              <a:gd name="connsiteX3" fmla="*/ 4428744 w 4428744"/>
              <a:gd name="connsiteY3" fmla="*/ 0 h 21335"/>
              <a:gd name="connsiteX4" fmla="*/ 4428744 w 4428744"/>
              <a:gd name="connsiteY4" fmla="*/ 21335 h 21335"/>
              <a:gd name="connsiteX5" fmla="*/ 2952496 w 4428744"/>
              <a:gd name="connsiteY5" fmla="*/ 21335 h 21335"/>
              <a:gd name="connsiteX6" fmla="*/ 1476247 w 4428744"/>
              <a:gd name="connsiteY6" fmla="*/ 21335 h 21335"/>
              <a:gd name="connsiteX7" fmla="*/ 0 w 4428744"/>
              <a:gd name="connsiteY7" fmla="*/ 21335 h 21335"/>
              <a:gd name="connsiteX8" fmla="*/ 0 w 4428744"/>
              <a:gd name="connsiteY8" fmla="*/ 0 h 213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428744" h="21335">
                <a:moveTo>
                  <a:pt x="0" y="0"/>
                </a:moveTo>
                <a:lnTo>
                  <a:pt x="1476247" y="0"/>
                </a:lnTo>
                <a:lnTo>
                  <a:pt x="2952496" y="0"/>
                </a:lnTo>
                <a:lnTo>
                  <a:pt x="4428744" y="0"/>
                </a:lnTo>
                <a:lnTo>
                  <a:pt x="4428744" y="21335"/>
                </a:lnTo>
                <a:lnTo>
                  <a:pt x="2952496" y="21335"/>
                </a:lnTo>
                <a:lnTo>
                  <a:pt x="1476247" y="21335"/>
                </a:lnTo>
                <a:lnTo>
                  <a:pt x="0" y="21335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14538" y="2540254"/>
            <a:ext cx="115823" cy="21335"/>
          </a:xfrm>
          <a:custGeom>
            <a:avLst/>
            <a:gdLst>
              <a:gd name="connsiteX0" fmla="*/ 0 w 115823"/>
              <a:gd name="connsiteY0" fmla="*/ 10667 h 21335"/>
              <a:gd name="connsiteX1" fmla="*/ 115823 w 115823"/>
              <a:gd name="connsiteY1" fmla="*/ 10667 h 213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5823" h="21335">
                <a:moveTo>
                  <a:pt x="0" y="10667"/>
                </a:moveTo>
                <a:lnTo>
                  <a:pt x="115823" y="1066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9610" y="3271774"/>
            <a:ext cx="7607808" cy="21335"/>
          </a:xfrm>
          <a:custGeom>
            <a:avLst/>
            <a:gdLst>
              <a:gd name="connsiteX0" fmla="*/ 0 w 7607808"/>
              <a:gd name="connsiteY0" fmla="*/ 0 h 21335"/>
              <a:gd name="connsiteX1" fmla="*/ 1901951 w 7607808"/>
              <a:gd name="connsiteY1" fmla="*/ 0 h 21335"/>
              <a:gd name="connsiteX2" fmla="*/ 3803904 w 7607808"/>
              <a:gd name="connsiteY2" fmla="*/ 0 h 21335"/>
              <a:gd name="connsiteX3" fmla="*/ 5705856 w 7607808"/>
              <a:gd name="connsiteY3" fmla="*/ 0 h 21335"/>
              <a:gd name="connsiteX4" fmla="*/ 7607808 w 7607808"/>
              <a:gd name="connsiteY4" fmla="*/ 0 h 21335"/>
              <a:gd name="connsiteX5" fmla="*/ 7607808 w 7607808"/>
              <a:gd name="connsiteY5" fmla="*/ 21335 h 21335"/>
              <a:gd name="connsiteX6" fmla="*/ 5705856 w 7607808"/>
              <a:gd name="connsiteY6" fmla="*/ 21335 h 21335"/>
              <a:gd name="connsiteX7" fmla="*/ 3803904 w 7607808"/>
              <a:gd name="connsiteY7" fmla="*/ 21335 h 21335"/>
              <a:gd name="connsiteX8" fmla="*/ 1901951 w 7607808"/>
              <a:gd name="connsiteY8" fmla="*/ 21335 h 21335"/>
              <a:gd name="connsiteX9" fmla="*/ 0 w 7607808"/>
              <a:gd name="connsiteY9" fmla="*/ 21335 h 21335"/>
              <a:gd name="connsiteX10" fmla="*/ 0 w 7607808"/>
              <a:gd name="connsiteY10" fmla="*/ 0 h 213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7607808" h="21335">
                <a:moveTo>
                  <a:pt x="0" y="0"/>
                </a:moveTo>
                <a:lnTo>
                  <a:pt x="1901951" y="0"/>
                </a:lnTo>
                <a:lnTo>
                  <a:pt x="3803904" y="0"/>
                </a:lnTo>
                <a:lnTo>
                  <a:pt x="5705856" y="0"/>
                </a:lnTo>
                <a:lnTo>
                  <a:pt x="7607808" y="0"/>
                </a:lnTo>
                <a:lnTo>
                  <a:pt x="7607808" y="21335"/>
                </a:lnTo>
                <a:lnTo>
                  <a:pt x="5705856" y="21335"/>
                </a:lnTo>
                <a:lnTo>
                  <a:pt x="3803904" y="21335"/>
                </a:lnTo>
                <a:lnTo>
                  <a:pt x="1901951" y="21335"/>
                </a:lnTo>
                <a:lnTo>
                  <a:pt x="0" y="21335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736600" y="355600"/>
            <a:ext cx="7696200" cy="163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800100" algn="l"/>
              </a:tabLst>
            </a:pPr>
            <a:r>
              <a:rPr lang="en-US" altLang="zh-CN" dirty="0" smtClean="0"/>
              <a:t>	</a:t>
            </a:r>
            <a:r>
              <a:rPr lang="en-US" altLang="zh-CN" sz="3408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Sites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action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for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800100" algn="l"/>
              </a:tabLst>
            </a:pPr>
            <a:r>
              <a:rPr lang="en-US" altLang="zh-CN" sz="3194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How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produce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their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cc"/>
                </a:solidFill>
                <a:latin typeface="Century Schoolbook" pitchFamily="18" charset="0"/>
                <a:cs typeface="Century Schoolbook" pitchFamily="18" charset="0"/>
              </a:rPr>
              <a:t>effects?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06400" y="2108200"/>
            <a:ext cx="19939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2234" dirty="0" smtClean="0">
                <a:solidFill>
                  <a:srgbClr val="d2611c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527300" y="2108200"/>
            <a:ext cx="60706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affect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carriers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or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transporters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u="sng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in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85800" y="2895600"/>
            <a:ext cx="7594600" cy="193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4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luminal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membrane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renal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tubular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cells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700"/>
              </a:lnSpc>
              <a:tabLst>
							</a:tabLst>
            </a:pP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required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for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tubular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reabsorption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700"/>
              </a:lnSpc>
              <a:tabLst>
							</a:tabLst>
            </a:pP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sodium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from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filtrate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back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into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blood.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298827" y="583438"/>
            <a:ext cx="3782568" cy="21336"/>
          </a:xfrm>
          <a:custGeom>
            <a:avLst/>
            <a:gdLst>
              <a:gd name="connsiteX0" fmla="*/ 0 w 3782568"/>
              <a:gd name="connsiteY0" fmla="*/ 0 h 21336"/>
              <a:gd name="connsiteX1" fmla="*/ 1260856 w 3782568"/>
              <a:gd name="connsiteY1" fmla="*/ 0 h 21336"/>
              <a:gd name="connsiteX2" fmla="*/ 2521712 w 3782568"/>
              <a:gd name="connsiteY2" fmla="*/ 0 h 21336"/>
              <a:gd name="connsiteX3" fmla="*/ 3782568 w 3782568"/>
              <a:gd name="connsiteY3" fmla="*/ 0 h 21336"/>
              <a:gd name="connsiteX4" fmla="*/ 3782568 w 3782568"/>
              <a:gd name="connsiteY4" fmla="*/ 21336 h 21336"/>
              <a:gd name="connsiteX5" fmla="*/ 2521712 w 3782568"/>
              <a:gd name="connsiteY5" fmla="*/ 21336 h 21336"/>
              <a:gd name="connsiteX6" fmla="*/ 1260856 w 3782568"/>
              <a:gd name="connsiteY6" fmla="*/ 21336 h 21336"/>
              <a:gd name="connsiteX7" fmla="*/ 0 w 3782568"/>
              <a:gd name="connsiteY7" fmla="*/ 21336 h 21336"/>
              <a:gd name="connsiteX8" fmla="*/ 0 w 3782568"/>
              <a:gd name="connsiteY8" fmla="*/ 0 h 213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782568" h="21336">
                <a:moveTo>
                  <a:pt x="0" y="0"/>
                </a:moveTo>
                <a:lnTo>
                  <a:pt x="1260856" y="0"/>
                </a:lnTo>
                <a:lnTo>
                  <a:pt x="2521712" y="0"/>
                </a:lnTo>
                <a:lnTo>
                  <a:pt x="3782568" y="0"/>
                </a:lnTo>
                <a:lnTo>
                  <a:pt x="3782568" y="21336"/>
                </a:lnTo>
                <a:lnTo>
                  <a:pt x="2521712" y="21336"/>
                </a:lnTo>
                <a:lnTo>
                  <a:pt x="1260856" y="21336"/>
                </a:lnTo>
                <a:lnTo>
                  <a:pt x="0" y="21336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79387" y="836612"/>
            <a:ext cx="2304415" cy="1043749"/>
          </a:xfrm>
          <a:custGeom>
            <a:avLst/>
            <a:gdLst>
              <a:gd name="connsiteX0" fmla="*/ 0 w 2304415"/>
              <a:gd name="connsiteY0" fmla="*/ 1043749 h 1043749"/>
              <a:gd name="connsiteX1" fmla="*/ 2304415 w 2304415"/>
              <a:gd name="connsiteY1" fmla="*/ 1043749 h 1043749"/>
              <a:gd name="connsiteX2" fmla="*/ 2304415 w 2304415"/>
              <a:gd name="connsiteY2" fmla="*/ 0 h 1043749"/>
              <a:gd name="connsiteX3" fmla="*/ 0 w 2304415"/>
              <a:gd name="connsiteY3" fmla="*/ 0 h 1043749"/>
              <a:gd name="connsiteX4" fmla="*/ 0 w 2304415"/>
              <a:gd name="connsiteY4" fmla="*/ 1043749 h 10437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04415" h="1043749">
                <a:moveTo>
                  <a:pt x="0" y="1043749"/>
                </a:moveTo>
                <a:lnTo>
                  <a:pt x="2304415" y="1043749"/>
                </a:lnTo>
                <a:lnTo>
                  <a:pt x="2304415" y="0"/>
                </a:lnTo>
                <a:lnTo>
                  <a:pt x="0" y="0"/>
                </a:lnTo>
                <a:lnTo>
                  <a:pt x="0" y="1043749"/>
                </a:lnTo>
              </a:path>
            </a:pathLst>
          </a:custGeom>
          <a:solidFill>
            <a:srgbClr val="ff99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483739" y="836612"/>
            <a:ext cx="2880359" cy="1043749"/>
          </a:xfrm>
          <a:custGeom>
            <a:avLst/>
            <a:gdLst>
              <a:gd name="connsiteX0" fmla="*/ 0 w 2880359"/>
              <a:gd name="connsiteY0" fmla="*/ 1043749 h 1043749"/>
              <a:gd name="connsiteX1" fmla="*/ 2880359 w 2880359"/>
              <a:gd name="connsiteY1" fmla="*/ 1043749 h 1043749"/>
              <a:gd name="connsiteX2" fmla="*/ 2880359 w 2880359"/>
              <a:gd name="connsiteY2" fmla="*/ 0 h 1043749"/>
              <a:gd name="connsiteX3" fmla="*/ 0 w 2880359"/>
              <a:gd name="connsiteY3" fmla="*/ 0 h 1043749"/>
              <a:gd name="connsiteX4" fmla="*/ 0 w 2880359"/>
              <a:gd name="connsiteY4" fmla="*/ 1043749 h 10437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80359" h="1043749">
                <a:moveTo>
                  <a:pt x="0" y="1043749"/>
                </a:moveTo>
                <a:lnTo>
                  <a:pt x="2880359" y="1043749"/>
                </a:lnTo>
                <a:lnTo>
                  <a:pt x="2880359" y="0"/>
                </a:lnTo>
                <a:lnTo>
                  <a:pt x="0" y="0"/>
                </a:lnTo>
                <a:lnTo>
                  <a:pt x="0" y="1043749"/>
                </a:lnTo>
              </a:path>
            </a:pathLst>
          </a:custGeom>
          <a:solidFill>
            <a:srgbClr val="ff99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64099" y="836612"/>
            <a:ext cx="3529076" cy="1043749"/>
          </a:xfrm>
          <a:custGeom>
            <a:avLst/>
            <a:gdLst>
              <a:gd name="connsiteX0" fmla="*/ 0 w 3529076"/>
              <a:gd name="connsiteY0" fmla="*/ 1043749 h 1043749"/>
              <a:gd name="connsiteX1" fmla="*/ 3529076 w 3529076"/>
              <a:gd name="connsiteY1" fmla="*/ 1043749 h 1043749"/>
              <a:gd name="connsiteX2" fmla="*/ 3529076 w 3529076"/>
              <a:gd name="connsiteY2" fmla="*/ 0 h 1043749"/>
              <a:gd name="connsiteX3" fmla="*/ 0 w 3529076"/>
              <a:gd name="connsiteY3" fmla="*/ 0 h 1043749"/>
              <a:gd name="connsiteX4" fmla="*/ 0 w 3529076"/>
              <a:gd name="connsiteY4" fmla="*/ 1043749 h 10437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29076" h="1043749">
                <a:moveTo>
                  <a:pt x="0" y="1043749"/>
                </a:moveTo>
                <a:lnTo>
                  <a:pt x="3529076" y="1043749"/>
                </a:lnTo>
                <a:lnTo>
                  <a:pt x="3529076" y="0"/>
                </a:lnTo>
                <a:lnTo>
                  <a:pt x="0" y="0"/>
                </a:lnTo>
                <a:lnTo>
                  <a:pt x="0" y="1043749"/>
                </a:lnTo>
              </a:path>
            </a:pathLst>
          </a:custGeom>
          <a:solidFill>
            <a:srgbClr val="ff99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79387" y="1880349"/>
            <a:ext cx="2304415" cy="1266710"/>
          </a:xfrm>
          <a:custGeom>
            <a:avLst/>
            <a:gdLst>
              <a:gd name="connsiteX0" fmla="*/ 0 w 2304415"/>
              <a:gd name="connsiteY0" fmla="*/ 1266710 h 1266710"/>
              <a:gd name="connsiteX1" fmla="*/ 2304415 w 2304415"/>
              <a:gd name="connsiteY1" fmla="*/ 1266710 h 1266710"/>
              <a:gd name="connsiteX2" fmla="*/ 2304415 w 2304415"/>
              <a:gd name="connsiteY2" fmla="*/ 0 h 1266710"/>
              <a:gd name="connsiteX3" fmla="*/ 0 w 2304415"/>
              <a:gd name="connsiteY3" fmla="*/ 0 h 1266710"/>
              <a:gd name="connsiteX4" fmla="*/ 0 w 2304415"/>
              <a:gd name="connsiteY4" fmla="*/ 1266710 h 12667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04415" h="1266710">
                <a:moveTo>
                  <a:pt x="0" y="1266710"/>
                </a:moveTo>
                <a:lnTo>
                  <a:pt x="2304415" y="1266710"/>
                </a:lnTo>
                <a:lnTo>
                  <a:pt x="2304415" y="0"/>
                </a:lnTo>
                <a:lnTo>
                  <a:pt x="0" y="0"/>
                </a:lnTo>
                <a:lnTo>
                  <a:pt x="0" y="126671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483739" y="1880349"/>
            <a:ext cx="2880359" cy="1266710"/>
          </a:xfrm>
          <a:custGeom>
            <a:avLst/>
            <a:gdLst>
              <a:gd name="connsiteX0" fmla="*/ 0 w 2880359"/>
              <a:gd name="connsiteY0" fmla="*/ 1266710 h 1266710"/>
              <a:gd name="connsiteX1" fmla="*/ 2880359 w 2880359"/>
              <a:gd name="connsiteY1" fmla="*/ 1266710 h 1266710"/>
              <a:gd name="connsiteX2" fmla="*/ 2880359 w 2880359"/>
              <a:gd name="connsiteY2" fmla="*/ 0 h 1266710"/>
              <a:gd name="connsiteX3" fmla="*/ 0 w 2880359"/>
              <a:gd name="connsiteY3" fmla="*/ 0 h 1266710"/>
              <a:gd name="connsiteX4" fmla="*/ 0 w 2880359"/>
              <a:gd name="connsiteY4" fmla="*/ 1266710 h 12667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80359" h="1266710">
                <a:moveTo>
                  <a:pt x="0" y="1266710"/>
                </a:moveTo>
                <a:lnTo>
                  <a:pt x="2880359" y="1266710"/>
                </a:lnTo>
                <a:lnTo>
                  <a:pt x="2880359" y="0"/>
                </a:lnTo>
                <a:lnTo>
                  <a:pt x="0" y="0"/>
                </a:lnTo>
                <a:lnTo>
                  <a:pt x="0" y="126671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64099" y="1880349"/>
            <a:ext cx="3529076" cy="1266710"/>
          </a:xfrm>
          <a:custGeom>
            <a:avLst/>
            <a:gdLst>
              <a:gd name="connsiteX0" fmla="*/ 0 w 3529076"/>
              <a:gd name="connsiteY0" fmla="*/ 1266710 h 1266710"/>
              <a:gd name="connsiteX1" fmla="*/ 3529076 w 3529076"/>
              <a:gd name="connsiteY1" fmla="*/ 1266710 h 1266710"/>
              <a:gd name="connsiteX2" fmla="*/ 3529076 w 3529076"/>
              <a:gd name="connsiteY2" fmla="*/ 0 h 1266710"/>
              <a:gd name="connsiteX3" fmla="*/ 0 w 3529076"/>
              <a:gd name="connsiteY3" fmla="*/ 0 h 1266710"/>
              <a:gd name="connsiteX4" fmla="*/ 0 w 3529076"/>
              <a:gd name="connsiteY4" fmla="*/ 1266710 h 12667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29076" h="1266710">
                <a:moveTo>
                  <a:pt x="0" y="1266710"/>
                </a:moveTo>
                <a:lnTo>
                  <a:pt x="3529076" y="1266710"/>
                </a:lnTo>
                <a:lnTo>
                  <a:pt x="3529076" y="0"/>
                </a:lnTo>
                <a:lnTo>
                  <a:pt x="0" y="0"/>
                </a:lnTo>
                <a:lnTo>
                  <a:pt x="0" y="126671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79387" y="3147123"/>
            <a:ext cx="2304415" cy="958151"/>
          </a:xfrm>
          <a:custGeom>
            <a:avLst/>
            <a:gdLst>
              <a:gd name="connsiteX0" fmla="*/ 0 w 2304415"/>
              <a:gd name="connsiteY0" fmla="*/ 958151 h 958151"/>
              <a:gd name="connsiteX1" fmla="*/ 2304415 w 2304415"/>
              <a:gd name="connsiteY1" fmla="*/ 958151 h 958151"/>
              <a:gd name="connsiteX2" fmla="*/ 2304415 w 2304415"/>
              <a:gd name="connsiteY2" fmla="*/ 0 h 958151"/>
              <a:gd name="connsiteX3" fmla="*/ 0 w 2304415"/>
              <a:gd name="connsiteY3" fmla="*/ 0 h 958151"/>
              <a:gd name="connsiteX4" fmla="*/ 0 w 2304415"/>
              <a:gd name="connsiteY4" fmla="*/ 958151 h 9581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04415" h="958151">
                <a:moveTo>
                  <a:pt x="0" y="958151"/>
                </a:moveTo>
                <a:lnTo>
                  <a:pt x="2304415" y="958151"/>
                </a:lnTo>
                <a:lnTo>
                  <a:pt x="2304415" y="0"/>
                </a:lnTo>
                <a:lnTo>
                  <a:pt x="0" y="0"/>
                </a:lnTo>
                <a:lnTo>
                  <a:pt x="0" y="958151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483739" y="3147123"/>
            <a:ext cx="2880359" cy="958151"/>
          </a:xfrm>
          <a:custGeom>
            <a:avLst/>
            <a:gdLst>
              <a:gd name="connsiteX0" fmla="*/ 0 w 2880359"/>
              <a:gd name="connsiteY0" fmla="*/ 958151 h 958151"/>
              <a:gd name="connsiteX1" fmla="*/ 2880359 w 2880359"/>
              <a:gd name="connsiteY1" fmla="*/ 958151 h 958151"/>
              <a:gd name="connsiteX2" fmla="*/ 2880359 w 2880359"/>
              <a:gd name="connsiteY2" fmla="*/ 0 h 958151"/>
              <a:gd name="connsiteX3" fmla="*/ 0 w 2880359"/>
              <a:gd name="connsiteY3" fmla="*/ 0 h 958151"/>
              <a:gd name="connsiteX4" fmla="*/ 0 w 2880359"/>
              <a:gd name="connsiteY4" fmla="*/ 958151 h 9581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80359" h="958151">
                <a:moveTo>
                  <a:pt x="0" y="958151"/>
                </a:moveTo>
                <a:lnTo>
                  <a:pt x="2880359" y="958151"/>
                </a:lnTo>
                <a:lnTo>
                  <a:pt x="2880359" y="0"/>
                </a:lnTo>
                <a:lnTo>
                  <a:pt x="0" y="0"/>
                </a:lnTo>
                <a:lnTo>
                  <a:pt x="0" y="958151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64099" y="3147123"/>
            <a:ext cx="3529076" cy="958151"/>
          </a:xfrm>
          <a:custGeom>
            <a:avLst/>
            <a:gdLst>
              <a:gd name="connsiteX0" fmla="*/ 0 w 3529076"/>
              <a:gd name="connsiteY0" fmla="*/ 958151 h 958151"/>
              <a:gd name="connsiteX1" fmla="*/ 3529076 w 3529076"/>
              <a:gd name="connsiteY1" fmla="*/ 958151 h 958151"/>
              <a:gd name="connsiteX2" fmla="*/ 3529076 w 3529076"/>
              <a:gd name="connsiteY2" fmla="*/ 0 h 958151"/>
              <a:gd name="connsiteX3" fmla="*/ 0 w 3529076"/>
              <a:gd name="connsiteY3" fmla="*/ 0 h 958151"/>
              <a:gd name="connsiteX4" fmla="*/ 0 w 3529076"/>
              <a:gd name="connsiteY4" fmla="*/ 958151 h 9581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29076" h="958151">
                <a:moveTo>
                  <a:pt x="0" y="958151"/>
                </a:moveTo>
                <a:lnTo>
                  <a:pt x="3529076" y="958151"/>
                </a:lnTo>
                <a:lnTo>
                  <a:pt x="3529076" y="0"/>
                </a:lnTo>
                <a:lnTo>
                  <a:pt x="0" y="0"/>
                </a:lnTo>
                <a:lnTo>
                  <a:pt x="0" y="958151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79387" y="4105262"/>
            <a:ext cx="2304415" cy="1266710"/>
          </a:xfrm>
          <a:custGeom>
            <a:avLst/>
            <a:gdLst>
              <a:gd name="connsiteX0" fmla="*/ 0 w 2304415"/>
              <a:gd name="connsiteY0" fmla="*/ 1266710 h 1266710"/>
              <a:gd name="connsiteX1" fmla="*/ 2304415 w 2304415"/>
              <a:gd name="connsiteY1" fmla="*/ 1266710 h 1266710"/>
              <a:gd name="connsiteX2" fmla="*/ 2304415 w 2304415"/>
              <a:gd name="connsiteY2" fmla="*/ 0 h 1266710"/>
              <a:gd name="connsiteX3" fmla="*/ 0 w 2304415"/>
              <a:gd name="connsiteY3" fmla="*/ 0 h 1266710"/>
              <a:gd name="connsiteX4" fmla="*/ 0 w 2304415"/>
              <a:gd name="connsiteY4" fmla="*/ 1266710 h 12667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04415" h="1266710">
                <a:moveTo>
                  <a:pt x="0" y="1266710"/>
                </a:moveTo>
                <a:lnTo>
                  <a:pt x="2304415" y="1266710"/>
                </a:lnTo>
                <a:lnTo>
                  <a:pt x="2304415" y="0"/>
                </a:lnTo>
                <a:lnTo>
                  <a:pt x="0" y="0"/>
                </a:lnTo>
                <a:lnTo>
                  <a:pt x="0" y="126671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483739" y="4105262"/>
            <a:ext cx="2880359" cy="1266710"/>
          </a:xfrm>
          <a:custGeom>
            <a:avLst/>
            <a:gdLst>
              <a:gd name="connsiteX0" fmla="*/ 0 w 2880359"/>
              <a:gd name="connsiteY0" fmla="*/ 1266710 h 1266710"/>
              <a:gd name="connsiteX1" fmla="*/ 2880359 w 2880359"/>
              <a:gd name="connsiteY1" fmla="*/ 1266710 h 1266710"/>
              <a:gd name="connsiteX2" fmla="*/ 2880359 w 2880359"/>
              <a:gd name="connsiteY2" fmla="*/ 0 h 1266710"/>
              <a:gd name="connsiteX3" fmla="*/ 0 w 2880359"/>
              <a:gd name="connsiteY3" fmla="*/ 0 h 1266710"/>
              <a:gd name="connsiteX4" fmla="*/ 0 w 2880359"/>
              <a:gd name="connsiteY4" fmla="*/ 1266710 h 12667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80359" h="1266710">
                <a:moveTo>
                  <a:pt x="0" y="1266710"/>
                </a:moveTo>
                <a:lnTo>
                  <a:pt x="2880359" y="1266710"/>
                </a:lnTo>
                <a:lnTo>
                  <a:pt x="2880359" y="0"/>
                </a:lnTo>
                <a:lnTo>
                  <a:pt x="0" y="0"/>
                </a:lnTo>
                <a:lnTo>
                  <a:pt x="0" y="126671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64099" y="4105262"/>
            <a:ext cx="3529076" cy="1266710"/>
          </a:xfrm>
          <a:custGeom>
            <a:avLst/>
            <a:gdLst>
              <a:gd name="connsiteX0" fmla="*/ 0 w 3529076"/>
              <a:gd name="connsiteY0" fmla="*/ 1266710 h 1266710"/>
              <a:gd name="connsiteX1" fmla="*/ 3529076 w 3529076"/>
              <a:gd name="connsiteY1" fmla="*/ 1266710 h 1266710"/>
              <a:gd name="connsiteX2" fmla="*/ 3529076 w 3529076"/>
              <a:gd name="connsiteY2" fmla="*/ 0 h 1266710"/>
              <a:gd name="connsiteX3" fmla="*/ 0 w 3529076"/>
              <a:gd name="connsiteY3" fmla="*/ 0 h 1266710"/>
              <a:gd name="connsiteX4" fmla="*/ 0 w 3529076"/>
              <a:gd name="connsiteY4" fmla="*/ 1266710 h 12667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29076" h="1266710">
                <a:moveTo>
                  <a:pt x="0" y="1266710"/>
                </a:moveTo>
                <a:lnTo>
                  <a:pt x="3529076" y="1266710"/>
                </a:lnTo>
                <a:lnTo>
                  <a:pt x="3529076" y="0"/>
                </a:lnTo>
                <a:lnTo>
                  <a:pt x="0" y="0"/>
                </a:lnTo>
                <a:lnTo>
                  <a:pt x="0" y="126671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79387" y="5371973"/>
            <a:ext cx="2304415" cy="1343152"/>
          </a:xfrm>
          <a:custGeom>
            <a:avLst/>
            <a:gdLst>
              <a:gd name="connsiteX0" fmla="*/ 0 w 2304415"/>
              <a:gd name="connsiteY0" fmla="*/ 1343152 h 1343152"/>
              <a:gd name="connsiteX1" fmla="*/ 2304415 w 2304415"/>
              <a:gd name="connsiteY1" fmla="*/ 1343152 h 1343152"/>
              <a:gd name="connsiteX2" fmla="*/ 2304415 w 2304415"/>
              <a:gd name="connsiteY2" fmla="*/ 0 h 1343152"/>
              <a:gd name="connsiteX3" fmla="*/ 0 w 2304415"/>
              <a:gd name="connsiteY3" fmla="*/ 0 h 1343152"/>
              <a:gd name="connsiteX4" fmla="*/ 0 w 2304415"/>
              <a:gd name="connsiteY4" fmla="*/ 1343152 h 1343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04415" h="1343152">
                <a:moveTo>
                  <a:pt x="0" y="1343152"/>
                </a:moveTo>
                <a:lnTo>
                  <a:pt x="2304415" y="1343152"/>
                </a:lnTo>
                <a:lnTo>
                  <a:pt x="2304415" y="0"/>
                </a:lnTo>
                <a:lnTo>
                  <a:pt x="0" y="0"/>
                </a:lnTo>
                <a:lnTo>
                  <a:pt x="0" y="134315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483739" y="5371973"/>
            <a:ext cx="2880359" cy="1343152"/>
          </a:xfrm>
          <a:custGeom>
            <a:avLst/>
            <a:gdLst>
              <a:gd name="connsiteX0" fmla="*/ 0 w 2880359"/>
              <a:gd name="connsiteY0" fmla="*/ 1343152 h 1343152"/>
              <a:gd name="connsiteX1" fmla="*/ 2880359 w 2880359"/>
              <a:gd name="connsiteY1" fmla="*/ 1343152 h 1343152"/>
              <a:gd name="connsiteX2" fmla="*/ 2880359 w 2880359"/>
              <a:gd name="connsiteY2" fmla="*/ 0 h 1343152"/>
              <a:gd name="connsiteX3" fmla="*/ 0 w 2880359"/>
              <a:gd name="connsiteY3" fmla="*/ 0 h 1343152"/>
              <a:gd name="connsiteX4" fmla="*/ 0 w 2880359"/>
              <a:gd name="connsiteY4" fmla="*/ 1343152 h 1343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80359" h="1343152">
                <a:moveTo>
                  <a:pt x="0" y="1343152"/>
                </a:moveTo>
                <a:lnTo>
                  <a:pt x="2880359" y="1343152"/>
                </a:lnTo>
                <a:lnTo>
                  <a:pt x="2880359" y="0"/>
                </a:lnTo>
                <a:lnTo>
                  <a:pt x="0" y="0"/>
                </a:lnTo>
                <a:lnTo>
                  <a:pt x="0" y="134315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64099" y="5371973"/>
            <a:ext cx="3529076" cy="1343152"/>
          </a:xfrm>
          <a:custGeom>
            <a:avLst/>
            <a:gdLst>
              <a:gd name="connsiteX0" fmla="*/ 0 w 3529076"/>
              <a:gd name="connsiteY0" fmla="*/ 1343152 h 1343152"/>
              <a:gd name="connsiteX1" fmla="*/ 3529076 w 3529076"/>
              <a:gd name="connsiteY1" fmla="*/ 1343152 h 1343152"/>
              <a:gd name="connsiteX2" fmla="*/ 3529076 w 3529076"/>
              <a:gd name="connsiteY2" fmla="*/ 0 h 1343152"/>
              <a:gd name="connsiteX3" fmla="*/ 0 w 3529076"/>
              <a:gd name="connsiteY3" fmla="*/ 0 h 1343152"/>
              <a:gd name="connsiteX4" fmla="*/ 0 w 3529076"/>
              <a:gd name="connsiteY4" fmla="*/ 1343152 h 1343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29076" h="1343152">
                <a:moveTo>
                  <a:pt x="0" y="1343152"/>
                </a:moveTo>
                <a:lnTo>
                  <a:pt x="3529076" y="1343152"/>
                </a:lnTo>
                <a:lnTo>
                  <a:pt x="3529076" y="0"/>
                </a:lnTo>
                <a:lnTo>
                  <a:pt x="0" y="0"/>
                </a:lnTo>
                <a:lnTo>
                  <a:pt x="0" y="134315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477389" y="815975"/>
            <a:ext cx="25400" cy="5919787"/>
          </a:xfrm>
          <a:custGeom>
            <a:avLst/>
            <a:gdLst>
              <a:gd name="connsiteX0" fmla="*/ 6350 w 25400"/>
              <a:gd name="connsiteY0" fmla="*/ 6350 h 5919787"/>
              <a:gd name="connsiteX1" fmla="*/ 6350 w 25400"/>
              <a:gd name="connsiteY1" fmla="*/ 5913437 h 59197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5919787">
                <a:moveTo>
                  <a:pt x="6350" y="6350"/>
                </a:moveTo>
                <a:lnTo>
                  <a:pt x="6350" y="591343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57749" y="815975"/>
            <a:ext cx="25400" cy="5919787"/>
          </a:xfrm>
          <a:custGeom>
            <a:avLst/>
            <a:gdLst>
              <a:gd name="connsiteX0" fmla="*/ 6350 w 25400"/>
              <a:gd name="connsiteY0" fmla="*/ 6350 h 5919787"/>
              <a:gd name="connsiteX1" fmla="*/ 6350 w 25400"/>
              <a:gd name="connsiteY1" fmla="*/ 5913437 h 59197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5919787">
                <a:moveTo>
                  <a:pt x="6350" y="6350"/>
                </a:moveTo>
                <a:lnTo>
                  <a:pt x="6350" y="591343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58750" y="1874012"/>
            <a:ext cx="8754999" cy="25400"/>
          </a:xfrm>
          <a:custGeom>
            <a:avLst/>
            <a:gdLst>
              <a:gd name="connsiteX0" fmla="*/ 6350 w 8754999"/>
              <a:gd name="connsiteY0" fmla="*/ 6350 h 25400"/>
              <a:gd name="connsiteX1" fmla="*/ 8748649 w 875499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754999" h="25400">
                <a:moveTo>
                  <a:pt x="6350" y="6350"/>
                </a:moveTo>
                <a:lnTo>
                  <a:pt x="8748649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58750" y="3140710"/>
            <a:ext cx="8754999" cy="25400"/>
          </a:xfrm>
          <a:custGeom>
            <a:avLst/>
            <a:gdLst>
              <a:gd name="connsiteX0" fmla="*/ 6350 w 8754999"/>
              <a:gd name="connsiteY0" fmla="*/ 6350 h 25400"/>
              <a:gd name="connsiteX1" fmla="*/ 8748649 w 875499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754999" h="25400">
                <a:moveTo>
                  <a:pt x="6350" y="6350"/>
                </a:moveTo>
                <a:lnTo>
                  <a:pt x="8748649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58750" y="4098925"/>
            <a:ext cx="8754999" cy="25400"/>
          </a:xfrm>
          <a:custGeom>
            <a:avLst/>
            <a:gdLst>
              <a:gd name="connsiteX0" fmla="*/ 6350 w 8754999"/>
              <a:gd name="connsiteY0" fmla="*/ 6350 h 25400"/>
              <a:gd name="connsiteX1" fmla="*/ 8748649 w 875499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754999" h="25400">
                <a:moveTo>
                  <a:pt x="6350" y="6350"/>
                </a:moveTo>
                <a:lnTo>
                  <a:pt x="8748649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58750" y="5365623"/>
            <a:ext cx="8754999" cy="25400"/>
          </a:xfrm>
          <a:custGeom>
            <a:avLst/>
            <a:gdLst>
              <a:gd name="connsiteX0" fmla="*/ 6350 w 8754999"/>
              <a:gd name="connsiteY0" fmla="*/ 6350 h 25400"/>
              <a:gd name="connsiteX1" fmla="*/ 8748649 w 875499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754999" h="25400">
                <a:moveTo>
                  <a:pt x="6350" y="6350"/>
                </a:moveTo>
                <a:lnTo>
                  <a:pt x="8748649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65100" y="808037"/>
            <a:ext cx="57150" cy="5935662"/>
          </a:xfrm>
          <a:custGeom>
            <a:avLst/>
            <a:gdLst>
              <a:gd name="connsiteX0" fmla="*/ 14287 w 57150"/>
              <a:gd name="connsiteY0" fmla="*/ 14287 h 5935662"/>
              <a:gd name="connsiteX1" fmla="*/ 14287 w 57150"/>
              <a:gd name="connsiteY1" fmla="*/ 5921375 h 59356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50" h="5935662">
                <a:moveTo>
                  <a:pt x="14287" y="14287"/>
                </a:moveTo>
                <a:lnTo>
                  <a:pt x="14287" y="5921375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78888" y="808037"/>
            <a:ext cx="57150" cy="5935662"/>
          </a:xfrm>
          <a:custGeom>
            <a:avLst/>
            <a:gdLst>
              <a:gd name="connsiteX0" fmla="*/ 14287 w 57150"/>
              <a:gd name="connsiteY0" fmla="*/ 14287 h 5935662"/>
              <a:gd name="connsiteX1" fmla="*/ 14287 w 57150"/>
              <a:gd name="connsiteY1" fmla="*/ 5921375 h 59356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50" h="5935662">
                <a:moveTo>
                  <a:pt x="14287" y="14287"/>
                </a:moveTo>
                <a:lnTo>
                  <a:pt x="14287" y="5921375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50812" y="822388"/>
            <a:ext cx="8770874" cy="57150"/>
          </a:xfrm>
          <a:custGeom>
            <a:avLst/>
            <a:gdLst>
              <a:gd name="connsiteX0" fmla="*/ 14287 w 8770874"/>
              <a:gd name="connsiteY0" fmla="*/ 14287 h 57150"/>
              <a:gd name="connsiteX1" fmla="*/ 8756586 w 8770874"/>
              <a:gd name="connsiteY1" fmla="*/ 14287 h 57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770874" h="57150">
                <a:moveTo>
                  <a:pt x="14287" y="14287"/>
                </a:moveTo>
                <a:lnTo>
                  <a:pt x="8756586" y="14287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50812" y="6700837"/>
            <a:ext cx="8770874" cy="57150"/>
          </a:xfrm>
          <a:custGeom>
            <a:avLst/>
            <a:gdLst>
              <a:gd name="connsiteX0" fmla="*/ 14287 w 8770874"/>
              <a:gd name="connsiteY0" fmla="*/ 14287 h 57150"/>
              <a:gd name="connsiteX1" fmla="*/ 8756586 w 8770874"/>
              <a:gd name="connsiteY1" fmla="*/ 14287 h 57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770874" h="57150">
                <a:moveTo>
                  <a:pt x="14287" y="14287"/>
                </a:moveTo>
                <a:lnTo>
                  <a:pt x="8756586" y="14287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715387" y="2697226"/>
            <a:ext cx="2414016" cy="15239"/>
          </a:xfrm>
          <a:custGeom>
            <a:avLst/>
            <a:gdLst>
              <a:gd name="connsiteX0" fmla="*/ 0 w 2414016"/>
              <a:gd name="connsiteY0" fmla="*/ 0 h 15239"/>
              <a:gd name="connsiteX1" fmla="*/ 603503 w 2414016"/>
              <a:gd name="connsiteY1" fmla="*/ 0 h 15239"/>
              <a:gd name="connsiteX2" fmla="*/ 1207008 w 2414016"/>
              <a:gd name="connsiteY2" fmla="*/ 0 h 15239"/>
              <a:gd name="connsiteX3" fmla="*/ 1810512 w 2414016"/>
              <a:gd name="connsiteY3" fmla="*/ 0 h 15239"/>
              <a:gd name="connsiteX4" fmla="*/ 2414016 w 2414016"/>
              <a:gd name="connsiteY4" fmla="*/ 0 h 15239"/>
              <a:gd name="connsiteX5" fmla="*/ 2414016 w 2414016"/>
              <a:gd name="connsiteY5" fmla="*/ 15239 h 15239"/>
              <a:gd name="connsiteX6" fmla="*/ 1810512 w 2414016"/>
              <a:gd name="connsiteY6" fmla="*/ 15239 h 15239"/>
              <a:gd name="connsiteX7" fmla="*/ 1207008 w 2414016"/>
              <a:gd name="connsiteY7" fmla="*/ 15239 h 15239"/>
              <a:gd name="connsiteX8" fmla="*/ 603503 w 2414016"/>
              <a:gd name="connsiteY8" fmla="*/ 15239 h 15239"/>
              <a:gd name="connsiteX9" fmla="*/ 0 w 2414016"/>
              <a:gd name="connsiteY9" fmla="*/ 15239 h 15239"/>
              <a:gd name="connsiteX10" fmla="*/ 0 w 2414016"/>
              <a:gd name="connsiteY10" fmla="*/ 0 h 152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14016" h="15239">
                <a:moveTo>
                  <a:pt x="0" y="0"/>
                </a:moveTo>
                <a:lnTo>
                  <a:pt x="603503" y="0"/>
                </a:lnTo>
                <a:lnTo>
                  <a:pt x="1207008" y="0"/>
                </a:lnTo>
                <a:lnTo>
                  <a:pt x="1810512" y="0"/>
                </a:lnTo>
                <a:lnTo>
                  <a:pt x="2414016" y="0"/>
                </a:lnTo>
                <a:lnTo>
                  <a:pt x="2414016" y="15239"/>
                </a:lnTo>
                <a:lnTo>
                  <a:pt x="1810512" y="15239"/>
                </a:lnTo>
                <a:lnTo>
                  <a:pt x="1207008" y="15239"/>
                </a:lnTo>
                <a:lnTo>
                  <a:pt x="603503" y="15239"/>
                </a:lnTo>
                <a:lnTo>
                  <a:pt x="0" y="15239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453003" y="3062986"/>
            <a:ext cx="938783" cy="15240"/>
          </a:xfrm>
          <a:custGeom>
            <a:avLst/>
            <a:gdLst>
              <a:gd name="connsiteX0" fmla="*/ 0 w 938783"/>
              <a:gd name="connsiteY0" fmla="*/ 0 h 15240"/>
              <a:gd name="connsiteX1" fmla="*/ 469391 w 938783"/>
              <a:gd name="connsiteY1" fmla="*/ 0 h 15240"/>
              <a:gd name="connsiteX2" fmla="*/ 938783 w 938783"/>
              <a:gd name="connsiteY2" fmla="*/ 0 h 15240"/>
              <a:gd name="connsiteX3" fmla="*/ 938783 w 938783"/>
              <a:gd name="connsiteY3" fmla="*/ 15240 h 15240"/>
              <a:gd name="connsiteX4" fmla="*/ 469391 w 938783"/>
              <a:gd name="connsiteY4" fmla="*/ 15240 h 15240"/>
              <a:gd name="connsiteX5" fmla="*/ 0 w 938783"/>
              <a:gd name="connsiteY5" fmla="*/ 15240 h 15240"/>
              <a:gd name="connsiteX6" fmla="*/ 0 w 938783"/>
              <a:gd name="connsiteY6" fmla="*/ 0 h 152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38783" h="15240">
                <a:moveTo>
                  <a:pt x="0" y="0"/>
                </a:moveTo>
                <a:lnTo>
                  <a:pt x="469391" y="0"/>
                </a:lnTo>
                <a:lnTo>
                  <a:pt x="938783" y="0"/>
                </a:lnTo>
                <a:lnTo>
                  <a:pt x="938783" y="15240"/>
                </a:lnTo>
                <a:lnTo>
                  <a:pt x="469391" y="15240"/>
                </a:lnTo>
                <a:lnTo>
                  <a:pt x="0" y="1524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2298700" y="152400"/>
            <a:ext cx="37719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4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Types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44500" y="1066800"/>
            <a:ext cx="1765300" cy="562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63500" algn="l"/>
                <a:tab pos="76200" algn="l"/>
                <a:tab pos="203200" algn="l"/>
                <a:tab pos="228600" algn="l"/>
                <a:tab pos="241300" algn="l"/>
                <a:tab pos="317500" algn="l"/>
                <a:tab pos="393700" algn="l"/>
                <a:tab pos="444500" algn="l"/>
                <a:tab pos="520700" algn="l"/>
              </a:tabLst>
            </a:pPr>
            <a:r>
              <a:rPr lang="en-US" altLang="zh-CN" dirty="0" smtClean="0"/>
              <a:t>	</a:t>
            </a:r>
            <a:r>
              <a:rPr lang="en-US" altLang="zh-CN" sz="28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Nephron</a:t>
            </a:r>
          </a:p>
          <a:p>
            <a:pPr>
              <a:lnSpc>
                <a:spcPts val="3300"/>
              </a:lnSpc>
              <a:tabLst>
                <a:tab pos="63500" algn="l"/>
                <a:tab pos="76200" algn="l"/>
                <a:tab pos="203200" algn="l"/>
                <a:tab pos="228600" algn="l"/>
                <a:tab pos="241300" algn="l"/>
                <a:tab pos="317500" algn="l"/>
                <a:tab pos="393700" algn="l"/>
                <a:tab pos="444500" algn="l"/>
                <a:tab pos="520700" algn="l"/>
              </a:tabLst>
            </a:pPr>
            <a:r>
              <a:rPr lang="en-US" altLang="zh-CN" dirty="0" smtClean="0"/>
              <a:t>		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Segment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63500" algn="l"/>
                <a:tab pos="76200" algn="l"/>
                <a:tab pos="203200" algn="l"/>
                <a:tab pos="228600" algn="l"/>
                <a:tab pos="241300" algn="l"/>
                <a:tab pos="317500" algn="l"/>
                <a:tab pos="393700" algn="l"/>
                <a:tab pos="444500" algn="l"/>
                <a:tab pos="520700" algn="l"/>
              </a:tabLst>
            </a:pPr>
            <a:r>
              <a:rPr lang="en-US" altLang="zh-CN" dirty="0" smtClean="0"/>
              <a:t>						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Proximal</a:t>
            </a:r>
          </a:p>
          <a:p>
            <a:pPr>
              <a:lnSpc>
                <a:spcPts val="2800"/>
              </a:lnSpc>
              <a:tabLst>
                <a:tab pos="63500" algn="l"/>
                <a:tab pos="76200" algn="l"/>
                <a:tab pos="203200" algn="l"/>
                <a:tab pos="228600" algn="l"/>
                <a:tab pos="241300" algn="l"/>
                <a:tab pos="317500" algn="l"/>
                <a:tab pos="393700" algn="l"/>
                <a:tab pos="444500" algn="l"/>
                <a:tab pos="5207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convoluted</a:t>
            </a:r>
          </a:p>
          <a:p>
            <a:pPr>
              <a:lnSpc>
                <a:spcPts val="2800"/>
              </a:lnSpc>
              <a:tabLst>
                <a:tab pos="63500" algn="l"/>
                <a:tab pos="76200" algn="l"/>
                <a:tab pos="203200" algn="l"/>
                <a:tab pos="228600" algn="l"/>
                <a:tab pos="241300" algn="l"/>
                <a:tab pos="317500" algn="l"/>
                <a:tab pos="393700" algn="l"/>
                <a:tab pos="444500" algn="l"/>
                <a:tab pos="520700" algn="l"/>
              </a:tabLst>
            </a:pPr>
            <a:r>
              <a:rPr lang="en-US" altLang="zh-CN" dirty="0" smtClean="0"/>
              <a:t>								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tubules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63500" algn="l"/>
                <a:tab pos="76200" algn="l"/>
                <a:tab pos="203200" algn="l"/>
                <a:tab pos="228600" algn="l"/>
                <a:tab pos="241300" algn="l"/>
                <a:tab pos="317500" algn="l"/>
                <a:tab pos="393700" algn="l"/>
                <a:tab pos="444500" algn="l"/>
                <a:tab pos="520700" algn="l"/>
              </a:tabLst>
            </a:pPr>
            <a:r>
              <a:rPr lang="en-US" altLang="zh-CN" dirty="0" smtClean="0"/>
              <a:t>			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Ascending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63500" algn="l"/>
                <a:tab pos="76200" algn="l"/>
                <a:tab pos="203200" algn="l"/>
                <a:tab pos="228600" algn="l"/>
                <a:tab pos="241300" algn="l"/>
                <a:tab pos="317500" algn="l"/>
                <a:tab pos="393700" algn="l"/>
                <a:tab pos="444500" algn="l"/>
                <a:tab pos="5207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Loop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Henle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63500" algn="l"/>
                <a:tab pos="76200" algn="l"/>
                <a:tab pos="203200" algn="l"/>
                <a:tab pos="228600" algn="l"/>
                <a:tab pos="241300" algn="l"/>
                <a:tab pos="317500" algn="l"/>
                <a:tab pos="393700" algn="l"/>
                <a:tab pos="444500" algn="l"/>
                <a:tab pos="520700" algn="l"/>
              </a:tabLst>
            </a:pPr>
            <a:r>
              <a:rPr lang="en-US" altLang="zh-CN" dirty="0" smtClean="0"/>
              <a:t>								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Distal</a:t>
            </a:r>
          </a:p>
          <a:p>
            <a:pPr>
              <a:lnSpc>
                <a:spcPts val="2800"/>
              </a:lnSpc>
              <a:tabLst>
                <a:tab pos="63500" algn="l"/>
                <a:tab pos="76200" algn="l"/>
                <a:tab pos="203200" algn="l"/>
                <a:tab pos="228600" algn="l"/>
                <a:tab pos="241300" algn="l"/>
                <a:tab pos="317500" algn="l"/>
                <a:tab pos="393700" algn="l"/>
                <a:tab pos="444500" algn="l"/>
                <a:tab pos="520700" algn="l"/>
              </a:tabLst>
            </a:pPr>
            <a:r>
              <a:rPr lang="en-US" altLang="zh-CN" dirty="0" smtClean="0"/>
              <a:t>			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convoluted</a:t>
            </a:r>
          </a:p>
          <a:p>
            <a:pPr>
              <a:lnSpc>
                <a:spcPts val="2800"/>
              </a:lnSpc>
              <a:tabLst>
                <a:tab pos="63500" algn="l"/>
                <a:tab pos="76200" algn="l"/>
                <a:tab pos="203200" algn="l"/>
                <a:tab pos="228600" algn="l"/>
                <a:tab pos="241300" algn="l"/>
                <a:tab pos="317500" algn="l"/>
                <a:tab pos="393700" algn="l"/>
                <a:tab pos="444500" algn="l"/>
                <a:tab pos="520700" algn="l"/>
              </a:tabLst>
            </a:pPr>
            <a:r>
              <a:rPr lang="en-US" altLang="zh-CN" dirty="0" smtClean="0"/>
              <a:t>							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tubules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63500" algn="l"/>
                <a:tab pos="76200" algn="l"/>
                <a:tab pos="203200" algn="l"/>
                <a:tab pos="228600" algn="l"/>
                <a:tab pos="241300" algn="l"/>
                <a:tab pos="317500" algn="l"/>
                <a:tab pos="393700" algn="l"/>
                <a:tab pos="444500" algn="l"/>
                <a:tab pos="520700" algn="l"/>
              </a:tabLst>
            </a:pPr>
            <a:r>
              <a:rPr lang="en-US" altLang="zh-CN" dirty="0" smtClean="0"/>
              <a:t>						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Cortical</a:t>
            </a:r>
          </a:p>
          <a:p>
            <a:pPr>
              <a:lnSpc>
                <a:spcPts val="2800"/>
              </a:lnSpc>
              <a:tabLst>
                <a:tab pos="63500" algn="l"/>
                <a:tab pos="76200" algn="l"/>
                <a:tab pos="203200" algn="l"/>
                <a:tab pos="228600" algn="l"/>
                <a:tab pos="241300" algn="l"/>
                <a:tab pos="317500" algn="l"/>
                <a:tab pos="393700" algn="l"/>
                <a:tab pos="444500" algn="l"/>
                <a:tab pos="520700" algn="l"/>
              </a:tabLst>
            </a:pPr>
            <a:r>
              <a:rPr lang="en-US" altLang="zh-CN" dirty="0" smtClean="0"/>
              <a:t>					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Collecting</a:t>
            </a:r>
          </a:p>
          <a:p>
            <a:pPr>
              <a:lnSpc>
                <a:spcPts val="2800"/>
              </a:lnSpc>
              <a:tabLst>
                <a:tab pos="63500" algn="l"/>
                <a:tab pos="76200" algn="l"/>
                <a:tab pos="203200" algn="l"/>
                <a:tab pos="228600" algn="l"/>
                <a:tab pos="241300" algn="l"/>
                <a:tab pos="317500" algn="l"/>
                <a:tab pos="393700" algn="l"/>
                <a:tab pos="444500" algn="l"/>
                <a:tab pos="520700" algn="l"/>
              </a:tabLst>
            </a:pPr>
            <a:r>
              <a:rPr lang="en-US" altLang="zh-CN" dirty="0" smtClean="0"/>
              <a:t>						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Tubules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705100" y="1054100"/>
            <a:ext cx="2413000" cy="533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76200" algn="l"/>
                <a:tab pos="406400" algn="l"/>
                <a:tab pos="469900" algn="l"/>
                <a:tab pos="596900" algn="l"/>
                <a:tab pos="736600" algn="l"/>
                <a:tab pos="762000" algn="l"/>
                <a:tab pos="889000" algn="l"/>
              </a:tabLst>
            </a:pPr>
            <a:r>
              <a:rPr lang="en-US" altLang="zh-CN" dirty="0" smtClean="0"/>
              <a:t>							</a:t>
            </a:r>
            <a:r>
              <a:rPr lang="en-US" altLang="zh-CN" sz="28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Na</a:t>
            </a:r>
            <a:r>
              <a:rPr lang="en-US" altLang="zh-CN" sz="1871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+</a:t>
            </a:r>
          </a:p>
          <a:p>
            <a:pPr>
              <a:lnSpc>
                <a:spcPts val="3300"/>
              </a:lnSpc>
              <a:tabLst>
                <a:tab pos="76200" algn="l"/>
                <a:tab pos="406400" algn="l"/>
                <a:tab pos="469900" algn="l"/>
                <a:tab pos="596900" algn="l"/>
                <a:tab pos="736600" algn="l"/>
                <a:tab pos="762000" algn="l"/>
                <a:tab pos="889000" algn="l"/>
              </a:tabLst>
            </a:pPr>
            <a:r>
              <a:rPr lang="en-US" altLang="zh-CN" dirty="0" smtClean="0"/>
              <a:t>	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Transporter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76200" algn="l"/>
                <a:tab pos="406400" algn="l"/>
                <a:tab pos="469900" algn="l"/>
                <a:tab pos="596900" algn="l"/>
                <a:tab pos="736600" algn="l"/>
                <a:tab pos="762000" algn="l"/>
                <a:tab pos="8890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/H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transporter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76200" algn="l"/>
                <a:tab pos="406400" algn="l"/>
                <a:tab pos="469900" algn="l"/>
                <a:tab pos="596900" algn="l"/>
                <a:tab pos="736600" algn="l"/>
                <a:tab pos="762000" algn="l"/>
                <a:tab pos="8890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Carbonic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anhydrase</a:t>
            </a:r>
          </a:p>
          <a:p>
            <a:pPr>
              <a:lnSpc>
                <a:spcPts val="2800"/>
              </a:lnSpc>
              <a:tabLst>
                <a:tab pos="76200" algn="l"/>
                <a:tab pos="406400" algn="l"/>
                <a:tab pos="469900" algn="l"/>
                <a:tab pos="596900" algn="l"/>
                <a:tab pos="736600" algn="l"/>
                <a:tab pos="762000" algn="l"/>
                <a:tab pos="889000" algn="l"/>
              </a:tabLst>
            </a:pPr>
            <a:r>
              <a:rPr lang="en-US" altLang="zh-CN" dirty="0" smtClean="0"/>
              <a:t>					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enzyme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76200" algn="l"/>
                <a:tab pos="406400" algn="l"/>
                <a:tab pos="469900" algn="l"/>
                <a:tab pos="596900" algn="l"/>
                <a:tab pos="736600" algn="l"/>
                <a:tab pos="762000" algn="l"/>
                <a:tab pos="8890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/K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/2Cl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2800"/>
              </a:lnSpc>
              <a:tabLst>
                <a:tab pos="76200" algn="l"/>
                <a:tab pos="406400" algn="l"/>
                <a:tab pos="469900" algn="l"/>
                <a:tab pos="596900" algn="l"/>
                <a:tab pos="736600" algn="l"/>
                <a:tab pos="762000" algn="l"/>
                <a:tab pos="889000" algn="l"/>
              </a:tabLst>
            </a:pPr>
            <a:r>
              <a:rPr lang="en-US" altLang="zh-CN" dirty="0" smtClean="0"/>
              <a:t>		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cotransporter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76200" algn="l"/>
                <a:tab pos="406400" algn="l"/>
                <a:tab pos="469900" algn="l"/>
                <a:tab pos="596900" algn="l"/>
                <a:tab pos="736600" algn="l"/>
                <a:tab pos="762000" algn="l"/>
                <a:tab pos="889000" algn="l"/>
              </a:tabLst>
            </a:pPr>
            <a:r>
              <a:rPr lang="en-US" altLang="zh-CN" dirty="0" smtClean="0"/>
              <a:t>					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/Cl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76200" algn="l"/>
                <a:tab pos="406400" algn="l"/>
                <a:tab pos="469900" algn="l"/>
                <a:tab pos="596900" algn="l"/>
                <a:tab pos="736600" algn="l"/>
                <a:tab pos="762000" algn="l"/>
                <a:tab pos="889000" algn="l"/>
              </a:tabLst>
            </a:pPr>
            <a:r>
              <a:rPr lang="en-US" altLang="zh-CN" dirty="0" smtClean="0"/>
              <a:t>				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transporter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76200" algn="l"/>
                <a:tab pos="406400" algn="l"/>
                <a:tab pos="469900" algn="l"/>
                <a:tab pos="596900" algn="l"/>
                <a:tab pos="736600" algn="l"/>
                <a:tab pos="762000" algn="l"/>
                <a:tab pos="8890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channel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76200" algn="l"/>
                <a:tab pos="406400" algn="l"/>
                <a:tab pos="469900" algn="l"/>
                <a:tab pos="596900" algn="l"/>
                <a:tab pos="736600" algn="l"/>
                <a:tab pos="762000" algn="l"/>
                <a:tab pos="889000" algn="l"/>
              </a:tabLst>
            </a:pPr>
            <a:r>
              <a:rPr lang="en-US" altLang="zh-CN" dirty="0" smtClean="0"/>
              <a:t>			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Aldosterone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524500" y="1409700"/>
            <a:ext cx="3200400" cy="450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63500" algn="l"/>
                <a:tab pos="152400" algn="l"/>
                <a:tab pos="444500" algn="l"/>
                <a:tab pos="736600" algn="l"/>
                <a:tab pos="812800" algn="l"/>
              </a:tabLst>
            </a:pPr>
            <a:r>
              <a:rPr lang="en-US" altLang="zh-CN" dirty="0" smtClean="0"/>
              <a:t>				</a:t>
            </a:r>
            <a:r>
              <a:rPr lang="en-US" altLang="zh-CN" sz="28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63500" algn="l"/>
                <a:tab pos="152400" algn="l"/>
                <a:tab pos="444500" algn="l"/>
                <a:tab pos="736600" algn="l"/>
                <a:tab pos="812800" algn="l"/>
              </a:tabLst>
            </a:pPr>
            <a:r>
              <a:rPr lang="en-US" altLang="zh-CN" sz="2402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Carbonic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anhydrase</a:t>
            </a:r>
          </a:p>
          <a:p>
            <a:pPr>
              <a:lnSpc>
                <a:spcPts val="2800"/>
              </a:lnSpc>
              <a:tabLst>
                <a:tab pos="63500" algn="l"/>
                <a:tab pos="152400" algn="l"/>
                <a:tab pos="444500" algn="l"/>
                <a:tab pos="736600" algn="l"/>
                <a:tab pos="812800" algn="l"/>
              </a:tabLst>
            </a:pPr>
            <a:r>
              <a:rPr lang="en-US" altLang="zh-CN" dirty="0" smtClean="0"/>
              <a:t>					</a:t>
            </a:r>
            <a:r>
              <a:rPr lang="en-US" altLang="zh-CN" sz="2400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inhibitors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63500" algn="l"/>
                <a:tab pos="152400" algn="l"/>
                <a:tab pos="444500" algn="l"/>
                <a:tab pos="736600" algn="l"/>
                <a:tab pos="8128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Loop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63500" algn="l"/>
                <a:tab pos="152400" algn="l"/>
                <a:tab pos="444500" algn="l"/>
                <a:tab pos="736600" algn="l"/>
                <a:tab pos="8128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Thiazide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63500" algn="l"/>
                <a:tab pos="152400" algn="l"/>
                <a:tab pos="444500" algn="l"/>
                <a:tab pos="736600" algn="l"/>
                <a:tab pos="812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K-sparing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743950" y="-19050"/>
            <a:ext cx="76200" cy="6896100"/>
          </a:xfrm>
          <a:custGeom>
            <a:avLst/>
            <a:gdLst>
              <a:gd name="connsiteX0" fmla="*/ 19050 w 76200"/>
              <a:gd name="connsiteY0" fmla="*/ 19050 h 6896100"/>
              <a:gd name="connsiteX1" fmla="*/ 19050 w 76200"/>
              <a:gd name="connsiteY1" fmla="*/ 6877050 h 689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96100">
                <a:moveTo>
                  <a:pt x="19050" y="19050"/>
                </a:moveTo>
                <a:lnTo>
                  <a:pt x="19050" y="6877050"/>
                </a:lnTo>
              </a:path>
            </a:pathLst>
          </a:custGeom>
          <a:ln w="38100">
            <a:solidFill>
              <a:srgbClr val="fec7b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85" y="0"/>
            <a:ext cx="34291" cy="6857997"/>
          </a:xfrm>
          <a:custGeom>
            <a:avLst/>
            <a:gdLst>
              <a:gd name="connsiteX0" fmla="*/ 17145 w 34291"/>
              <a:gd name="connsiteY0" fmla="*/ 0 h 6857997"/>
              <a:gd name="connsiteX1" fmla="*/ 17145 w 3429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91" h="6857997">
                <a:moveTo>
                  <a:pt x="17145" y="0"/>
                </a:moveTo>
                <a:lnTo>
                  <a:pt x="17145" y="6857997"/>
                </a:lnTo>
              </a:path>
            </a:pathLst>
          </a:custGeom>
          <a:ln w="2540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5" y="0"/>
            <a:ext cx="11431" cy="6857997"/>
          </a:xfrm>
          <a:custGeom>
            <a:avLst/>
            <a:gdLst>
              <a:gd name="connsiteX0" fmla="*/ 5715 w 11431"/>
              <a:gd name="connsiteY0" fmla="*/ 0 h 6857997"/>
              <a:gd name="connsiteX1" fmla="*/ 5715 w 11431"/>
              <a:gd name="connsiteY1" fmla="*/ 6857997 h 685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1" h="6857997">
                <a:moveTo>
                  <a:pt x="5715" y="0"/>
                </a:moveTo>
                <a:lnTo>
                  <a:pt x="5715" y="6857997"/>
                </a:lnTo>
              </a:path>
            </a:pathLst>
          </a:custGeom>
          <a:ln w="0">
            <a:solidFill>
              <a:srgbClr val="fec3a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82075" y="-9525"/>
            <a:ext cx="38100" cy="6877050"/>
          </a:xfrm>
          <a:custGeom>
            <a:avLst/>
            <a:gdLst>
              <a:gd name="connsiteX0" fmla="*/ 9525 w 38100"/>
              <a:gd name="connsiteY0" fmla="*/ 9525 h 6877050"/>
              <a:gd name="connsiteX1" fmla="*/ 9525 w 38100"/>
              <a:gd name="connsiteY1" fmla="*/ 6867525 h 687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6877050">
                <a:moveTo>
                  <a:pt x="9525" y="9525"/>
                </a:moveTo>
                <a:lnTo>
                  <a:pt x="9525" y="6867525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connsiteX0" fmla="*/ 0 w 304800"/>
              <a:gd name="connsiteY0" fmla="*/ 6858000 h 6858000"/>
              <a:gd name="connsiteX1" fmla="*/ 304800 w 304800"/>
              <a:gd name="connsiteY1" fmla="*/ 6858000 h 6858000"/>
              <a:gd name="connsiteX2" fmla="*/ 304800 w 304800"/>
              <a:gd name="connsiteY2" fmla="*/ 0 h 6858000"/>
              <a:gd name="connsiteX3" fmla="*/ 0 w 304800"/>
              <a:gd name="connsiteY3" fmla="*/ 0 h 6858000"/>
              <a:gd name="connsiteX4" fmla="*/ 0 w 304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ecab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9050" y="-6350"/>
            <a:ext cx="22225" cy="6870700"/>
          </a:xfrm>
          <a:custGeom>
            <a:avLst/>
            <a:gdLst>
              <a:gd name="connsiteX0" fmla="*/ 6350 w 22225"/>
              <a:gd name="connsiteY0" fmla="*/ 6350 h 6870700"/>
              <a:gd name="connsiteX1" fmla="*/ 6350 w 22225"/>
              <a:gd name="connsiteY1" fmla="*/ 6864350 h 6870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870700">
                <a:moveTo>
                  <a:pt x="6350" y="6350"/>
                </a:moveTo>
                <a:lnTo>
                  <a:pt x="6350" y="6864350"/>
                </a:lnTo>
              </a:path>
            </a:pathLst>
          </a:custGeom>
          <a:ln w="12700">
            <a:solidFill>
              <a:srgbClr val="fe863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6575" y="5715000"/>
            <a:ext cx="549275" cy="549275"/>
          </a:xfrm>
          <a:custGeom>
            <a:avLst/>
            <a:gdLst>
              <a:gd name="connsiteX0" fmla="*/ 0 w 549275"/>
              <a:gd name="connsiteY0" fmla="*/ 274637 h 549275"/>
              <a:gd name="connsiteX1" fmla="*/ 274701 w 549275"/>
              <a:gd name="connsiteY1" fmla="*/ 0 h 549275"/>
              <a:gd name="connsiteX2" fmla="*/ 549275 w 549275"/>
              <a:gd name="connsiteY2" fmla="*/ 274637 h 549275"/>
              <a:gd name="connsiteX3" fmla="*/ 274701 w 549275"/>
              <a:gd name="connsiteY3" fmla="*/ 549275 h 549275"/>
              <a:gd name="connsiteX4" fmla="*/ 0 w 549275"/>
              <a:gd name="connsiteY4" fmla="*/ 274637 h 54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9275" h="549275">
                <a:moveTo>
                  <a:pt x="0" y="274637"/>
                </a:moveTo>
                <a:cubicBezTo>
                  <a:pt x="0" y="122961"/>
                  <a:pt x="122935" y="0"/>
                  <a:pt x="274701" y="0"/>
                </a:cubicBezTo>
                <a:cubicBezTo>
                  <a:pt x="426339" y="0"/>
                  <a:pt x="549275" y="122961"/>
                  <a:pt x="549275" y="274637"/>
                </a:cubicBezTo>
                <a:cubicBezTo>
                  <a:pt x="549275" y="426313"/>
                  <a:pt x="426339" y="549275"/>
                  <a:pt x="274701" y="549275"/>
                </a:cubicBezTo>
                <a:cubicBezTo>
                  <a:pt x="122935" y="549275"/>
                  <a:pt x="0" y="426313"/>
                  <a:pt x="0" y="274637"/>
                </a:cubicBezTo>
              </a:path>
            </a:pathLst>
          </a:custGeom>
          <a:solidFill>
            <a:srgbClr val="fe86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475867" y="742188"/>
            <a:ext cx="5428488" cy="21336"/>
          </a:xfrm>
          <a:custGeom>
            <a:avLst/>
            <a:gdLst>
              <a:gd name="connsiteX0" fmla="*/ 0 w 5428488"/>
              <a:gd name="connsiteY0" fmla="*/ 0 h 21336"/>
              <a:gd name="connsiteX1" fmla="*/ 1809496 w 5428488"/>
              <a:gd name="connsiteY1" fmla="*/ 0 h 21336"/>
              <a:gd name="connsiteX2" fmla="*/ 3618992 w 5428488"/>
              <a:gd name="connsiteY2" fmla="*/ 0 h 21336"/>
              <a:gd name="connsiteX3" fmla="*/ 5428488 w 5428488"/>
              <a:gd name="connsiteY3" fmla="*/ 0 h 21336"/>
              <a:gd name="connsiteX4" fmla="*/ 5428488 w 5428488"/>
              <a:gd name="connsiteY4" fmla="*/ 21336 h 21336"/>
              <a:gd name="connsiteX5" fmla="*/ 3618992 w 5428488"/>
              <a:gd name="connsiteY5" fmla="*/ 21336 h 21336"/>
              <a:gd name="connsiteX6" fmla="*/ 1809496 w 5428488"/>
              <a:gd name="connsiteY6" fmla="*/ 21336 h 21336"/>
              <a:gd name="connsiteX7" fmla="*/ 0 w 5428488"/>
              <a:gd name="connsiteY7" fmla="*/ 21336 h 21336"/>
              <a:gd name="connsiteX8" fmla="*/ 0 w 5428488"/>
              <a:gd name="connsiteY8" fmla="*/ 0 h 213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428488" h="21336">
                <a:moveTo>
                  <a:pt x="0" y="0"/>
                </a:moveTo>
                <a:lnTo>
                  <a:pt x="1809496" y="0"/>
                </a:lnTo>
                <a:lnTo>
                  <a:pt x="3618992" y="0"/>
                </a:lnTo>
                <a:lnTo>
                  <a:pt x="5428488" y="0"/>
                </a:lnTo>
                <a:lnTo>
                  <a:pt x="5428488" y="21336"/>
                </a:lnTo>
                <a:lnTo>
                  <a:pt x="3618992" y="21336"/>
                </a:lnTo>
                <a:lnTo>
                  <a:pt x="1809496" y="21336"/>
                </a:lnTo>
                <a:lnTo>
                  <a:pt x="0" y="21336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473200" y="317500"/>
            <a:ext cx="54229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194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Classification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of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ff0000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0200" y="2146300"/>
            <a:ext cx="266700" cy="270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378" dirty="0" smtClean="0">
                <a:solidFill>
                  <a:srgbClr val="fe8637"/>
                </a:solidFill>
                <a:latin typeface="Wingdings" pitchFamily="18" charset="0"/>
                <a:cs typeface="Wingdings" pitchFamily="18" charset="0"/>
              </a:rPr>
              <a:t>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378" dirty="0" smtClean="0">
                <a:solidFill>
                  <a:srgbClr val="fe8637"/>
                </a:solidFill>
                <a:latin typeface="Wingdings" pitchFamily="18" charset="0"/>
                <a:cs typeface="Wingdings" pitchFamily="18" charset="0"/>
              </a:rPr>
              <a:t>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376" dirty="0" smtClean="0">
                <a:solidFill>
                  <a:srgbClr val="fe8637"/>
                </a:solidFill>
                <a:latin typeface="Wingdings" pitchFamily="18" charset="0"/>
                <a:cs typeface="Wingdings" pitchFamily="18" charset="0"/>
              </a:rPr>
              <a:t>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376" dirty="0" smtClean="0">
                <a:solidFill>
                  <a:srgbClr val="fe8637"/>
                </a:solidFill>
                <a:latin typeface="Wingdings" pitchFamily="18" charset="0"/>
                <a:cs typeface="Wingdings" pitchFamily="18" charset="0"/>
              </a:rPr>
              <a:t>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376" dirty="0" smtClean="0">
                <a:solidFill>
                  <a:srgbClr val="fe8637"/>
                </a:solidFill>
                <a:latin typeface="Wingdings" pitchFamily="18" charset="0"/>
                <a:cs typeface="Wingdings" pitchFamily="18" charset="0"/>
              </a:rPr>
              <a:t>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36600" y="2006600"/>
            <a:ext cx="6908800" cy="288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Carbonic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anhydrase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inhibitors</a:t>
            </a:r>
          </a:p>
          <a:p>
            <a:pPr>
              <a:lnSpc>
                <a:spcPts val="4600"/>
              </a:lnSpc>
              <a:tabLst>
							</a:tabLst>
            </a:pP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Loop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</a:p>
          <a:p>
            <a:pPr>
              <a:lnSpc>
                <a:spcPts val="4600"/>
              </a:lnSpc>
              <a:tabLst>
							</a:tabLst>
            </a:pP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Thiazide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</a:p>
          <a:p>
            <a:pPr>
              <a:lnSpc>
                <a:spcPts val="4600"/>
              </a:lnSpc>
              <a:tabLst>
							</a:tabLst>
            </a:pP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Potassium-sparing</a:t>
            </a:r>
            <a:r>
              <a:rPr lang="en-US" altLang="zh-CN" sz="34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10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</a:p>
          <a:p>
            <a:pPr>
              <a:lnSpc>
                <a:spcPts val="4600"/>
              </a:lnSpc>
              <a:tabLst>
							</a:tabLst>
            </a:pP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Osmotic</a:t>
            </a:r>
            <a:r>
              <a:rPr lang="en-US" altLang="zh-CN" sz="34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8" b="1" dirty="0" smtClean="0">
                <a:solidFill>
                  <a:srgbClr val="000000"/>
                </a:solidFill>
                <a:latin typeface="Century Schoolbook" pitchFamily="18" charset="0"/>
                <a:cs typeface="Century Schoolbook" pitchFamily="18" charset="0"/>
              </a:rPr>
              <a:t>diuretics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