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	<Relationship Id="rId9" Type="http://schemas.openxmlformats.org/officeDocument/2006/relationships/slide" Target="slides/slide4.xml" />
	<Relationship Id="rId10" Type="http://schemas.openxmlformats.org/officeDocument/2006/relationships/slide" Target="slides/slide5.xml" />
	<Relationship Id="rId11" Type="http://schemas.openxmlformats.org/officeDocument/2006/relationships/slide" Target="slides/slide6.xml" />
	<Relationship Id="rId12" Type="http://schemas.openxmlformats.org/officeDocument/2006/relationships/slide" Target="slides/slide7.xml" />
	<Relationship Id="rId13" Type="http://schemas.openxmlformats.org/officeDocument/2006/relationships/slide" Target="slides/slide8.xml" />
	<Relationship Id="rId14" Type="http://schemas.openxmlformats.org/officeDocument/2006/relationships/slide" Target="slides/slide9.xml" />
	<Relationship Id="rId15" Type="http://schemas.openxmlformats.org/officeDocument/2006/relationships/slide" Target="slides/slide10.xml" />
	<Relationship Id="rId16" Type="http://schemas.openxmlformats.org/officeDocument/2006/relationships/slide" Target="slides/slide11.xml" />
	<Relationship Id="rId17" Type="http://schemas.openxmlformats.org/officeDocument/2006/relationships/slide" Target="slides/slide12.xml" />
	<Relationship Id="rId18" Type="http://schemas.openxmlformats.org/officeDocument/2006/relationships/slide" Target="slides/slide13.xml" />
	<Relationship Id="rId19" Type="http://schemas.openxmlformats.org/officeDocument/2006/relationships/slide" Target="slides/slide14.xml" />
	<Relationship Id="rId20" Type="http://schemas.openxmlformats.org/officeDocument/2006/relationships/slide" Target="slides/slide15.xml" />
	<Relationship Id="rId21" Type="http://schemas.openxmlformats.org/officeDocument/2006/relationships/slide" Target="slides/slide16.xml" />
	<Relationship Id="rId22" Type="http://schemas.openxmlformats.org/officeDocument/2006/relationships/slide" Target="slides/slide17.xml" />
	<Relationship Id="rId23" Type="http://schemas.openxmlformats.org/officeDocument/2006/relationships/slide" Target="slides/slide18.xml" />
	<Relationship Id="rId24" Type="http://schemas.openxmlformats.org/officeDocument/2006/relationships/slide" Target="slides/slide19.xml" />
	<Relationship Id="rId25" Type="http://schemas.openxmlformats.org/officeDocument/2006/relationships/slide" Target="slides/slide20.xml" />
	<Relationship Id="rId26" Type="http://schemas.openxmlformats.org/officeDocument/2006/relationships/slide" Target="slides/slide21.xml" />
	<Relationship Id="rId27" Type="http://schemas.openxmlformats.org/officeDocument/2006/relationships/slide" Target="slides/slide22.xml" />
	<Relationship Id="rId28" Type="http://schemas.openxmlformats.org/officeDocument/2006/relationships/slide" Target="slides/slide23.xml" />
	<Relationship Id="rId29" Type="http://schemas.openxmlformats.org/officeDocument/2006/relationships/slide" Target="slides/slide24.xml" />
	<Relationship Id="rId30" Type="http://schemas.openxmlformats.org/officeDocument/2006/relationships/slide" Target="slides/slide25.xml" />
	<Relationship Id="rId31" Type="http://schemas.openxmlformats.org/officeDocument/2006/relationships/slide" Target="slides/slide26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6.jpeg" />
	<Relationship Id="rId3" Type="http://schemas.openxmlformats.org/officeDocument/2006/relationships/image" Target="../media/image27.jpeg" />
	<Relationship Id="rId4" Type="http://schemas.openxmlformats.org/officeDocument/2006/relationships/image" Target="../media/image28.jpeg" />
	<Relationship Id="rId5" Type="http://schemas.openxmlformats.org/officeDocument/2006/relationships/image" Target="../media/image29.jpeg" />
	<Relationship Id="rId6" Type="http://schemas.openxmlformats.org/officeDocument/2006/relationships/image" Target="../media/image30.jpeg" />
	<Relationship Id="rId7" Type="http://schemas.openxmlformats.org/officeDocument/2006/relationships/image" Target="../media/image31.jpeg" />
</Relationships>
</file>

<file path=ppt/slides/_rels/slide1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2.jpeg" />
</Relationships>
</file>

<file path=ppt/slides/_rels/slide1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3.jpeg" />
</Relationships>
</file>

<file path=ppt/slides/_rels/slide1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4.jpeg" />
</Relationships>
</file>

<file path=ppt/slides/_rels/slide1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5.jpeg" />
</Relationships>
</file>

<file path=ppt/slides/_rels/slide1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1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0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6.jpeg" />
	<Relationship Id="rId3" Type="http://schemas.openxmlformats.org/officeDocument/2006/relationships/image" Target="../media/image37.jpeg" />
</Relationships>
</file>

<file path=ppt/slides/_rels/slide2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2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8.jpeg" />
</Relationships>
</file>

<file path=ppt/slides/_rels/slide2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39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</Relationships>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.jpeg" />
	<Relationship Id="rId3" Type="http://schemas.openxmlformats.org/officeDocument/2006/relationships/image" Target="../media/image3.jpeg" />
	<Relationship Id="rId4" Type="http://schemas.openxmlformats.org/officeDocument/2006/relationships/image" Target="../media/image4.jpeg" />
	<Relationship Id="rId5" Type="http://schemas.openxmlformats.org/officeDocument/2006/relationships/image" Target="../media/image5.jpeg" />
	<Relationship Id="rId6" Type="http://schemas.openxmlformats.org/officeDocument/2006/relationships/image" Target="../media/image6.jpeg" />
</Relationships>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</Relationships>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7.jpeg" />
	<Relationship Id="rId3" Type="http://schemas.openxmlformats.org/officeDocument/2006/relationships/image" Target="../media/image8.jpeg" />
	<Relationship Id="rId4" Type="http://schemas.openxmlformats.org/officeDocument/2006/relationships/image" Target="../media/image9.jpeg" />
	<Relationship Id="rId5" Type="http://schemas.openxmlformats.org/officeDocument/2006/relationships/image" Target="../media/image10.jpeg" />
	<Relationship Id="rId6" Type="http://schemas.openxmlformats.org/officeDocument/2006/relationships/image" Target="../media/image11.jpeg" />
	<Relationship Id="rId7" Type="http://schemas.openxmlformats.org/officeDocument/2006/relationships/image" Target="../media/image12.jpeg" />
	<Relationship Id="rId8" Type="http://schemas.openxmlformats.org/officeDocument/2006/relationships/image" Target="../media/image13.jpeg" />
</Relationships>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4.jpeg" />
	<Relationship Id="rId3" Type="http://schemas.openxmlformats.org/officeDocument/2006/relationships/image" Target="../media/image15.jpeg" />
	<Relationship Id="rId4" Type="http://schemas.openxmlformats.org/officeDocument/2006/relationships/image" Target="../media/image16.jpeg" />
	<Relationship Id="rId5" Type="http://schemas.openxmlformats.org/officeDocument/2006/relationships/image" Target="../media/image17.jpeg" />
</Relationships>
</file>

<file path=ppt/slides/_rels/slide8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8.jpeg" />
	<Relationship Id="rId3" Type="http://schemas.openxmlformats.org/officeDocument/2006/relationships/image" Target="../media/image19.jpeg" />
	<Relationship Id="rId4" Type="http://schemas.openxmlformats.org/officeDocument/2006/relationships/image" Target="../media/image20.jpeg" />
</Relationships>
</file>

<file path=ppt/slides/_rels/slide9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21.jpeg" />
	<Relationship Id="rId3" Type="http://schemas.openxmlformats.org/officeDocument/2006/relationships/image" Target="../media/image22.jpeg" />
	<Relationship Id="rId4" Type="http://schemas.openxmlformats.org/officeDocument/2006/relationships/image" Target="../media/image23.jpeg" />
	<Relationship Id="rId5" Type="http://schemas.openxmlformats.org/officeDocument/2006/relationships/image" Target="../media/image24.jpeg" />
	<Relationship Id="rId6" Type="http://schemas.openxmlformats.org/officeDocument/2006/relationships/image" Target="../media/image25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3030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1803400"/>
            <a:ext cx="64008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ABNORMALITIES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616200"/>
            <a:ext cx="71501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65292" y="3372861"/>
            <a:ext cx="728226" cy="1181997"/>
          </a:xfrm>
          <a:custGeom>
            <a:avLst/>
            <a:gdLst>
              <a:gd name="connsiteX0" fmla="*/ 13212 w 728226"/>
              <a:gd name="connsiteY0" fmla="*/ 1168785 h 1181997"/>
              <a:gd name="connsiteX1" fmla="*/ 715014 w 728226"/>
              <a:gd name="connsiteY1" fmla="*/ 13212 h 11819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8226" h="1181997">
                <a:moveTo>
                  <a:pt x="13212" y="1168785"/>
                </a:moveTo>
                <a:lnTo>
                  <a:pt x="715014" y="13212"/>
                </a:lnTo>
              </a:path>
            </a:pathLst>
          </a:custGeom>
          <a:ln w="25400">
            <a:solidFill>
              <a:srgbClr val="ac95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21599" y="2868544"/>
            <a:ext cx="728099" cy="530741"/>
          </a:xfrm>
          <a:custGeom>
            <a:avLst/>
            <a:gdLst>
              <a:gd name="connsiteX0" fmla="*/ 13212 w 728099"/>
              <a:gd name="connsiteY0" fmla="*/ 517529 h 530741"/>
              <a:gd name="connsiteX1" fmla="*/ 714887 w 728099"/>
              <a:gd name="connsiteY1" fmla="*/ 13212 h 530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8099" h="530741">
                <a:moveTo>
                  <a:pt x="13212" y="517529"/>
                </a:moveTo>
                <a:lnTo>
                  <a:pt x="714887" y="13212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21599" y="3372861"/>
            <a:ext cx="728099" cy="990227"/>
          </a:xfrm>
          <a:custGeom>
            <a:avLst/>
            <a:gdLst>
              <a:gd name="connsiteX0" fmla="*/ 13212 w 728099"/>
              <a:gd name="connsiteY0" fmla="*/ 13212 h 990227"/>
              <a:gd name="connsiteX1" fmla="*/ 714887 w 728099"/>
              <a:gd name="connsiteY1" fmla="*/ 977015 h 9902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8099" h="990227">
                <a:moveTo>
                  <a:pt x="13212" y="13212"/>
                </a:moveTo>
                <a:lnTo>
                  <a:pt x="714887" y="977015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65292" y="4528434"/>
            <a:ext cx="728226" cy="1182036"/>
          </a:xfrm>
          <a:custGeom>
            <a:avLst/>
            <a:gdLst>
              <a:gd name="connsiteX0" fmla="*/ 13212 w 728226"/>
              <a:gd name="connsiteY0" fmla="*/ 13212 h 1182036"/>
              <a:gd name="connsiteX1" fmla="*/ 715014 w 728226"/>
              <a:gd name="connsiteY1" fmla="*/ 1168823 h 1182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8226" h="1182036">
                <a:moveTo>
                  <a:pt x="13212" y="13212"/>
                </a:moveTo>
                <a:lnTo>
                  <a:pt x="715014" y="1168823"/>
                </a:lnTo>
              </a:path>
            </a:pathLst>
          </a:custGeom>
          <a:ln w="25400">
            <a:solidFill>
              <a:srgbClr val="ac95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21599" y="5684045"/>
            <a:ext cx="728099" cy="52849"/>
          </a:xfrm>
          <a:custGeom>
            <a:avLst/>
            <a:gdLst>
              <a:gd name="connsiteX0" fmla="*/ 13212 w 728099"/>
              <a:gd name="connsiteY0" fmla="*/ 13212 h 52849"/>
              <a:gd name="connsiteX1" fmla="*/ 714887 w 728099"/>
              <a:gd name="connsiteY1" fmla="*/ 13212 h 52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28099" h="52849">
                <a:moveTo>
                  <a:pt x="13212" y="13212"/>
                </a:moveTo>
                <a:lnTo>
                  <a:pt x="714887" y="13212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3911600"/>
            <a:ext cx="2692400" cy="1257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933700"/>
            <a:ext cx="1790700" cy="901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245100"/>
            <a:ext cx="1790700" cy="901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6200" y="1968500"/>
            <a:ext cx="2197100" cy="1828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6200" y="3898900"/>
            <a:ext cx="2197100" cy="901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6200" y="4902200"/>
            <a:ext cx="2197100" cy="1587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12800" y="673100"/>
            <a:ext cx="5854700" cy="180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955800" algn="l"/>
              </a:tabLst>
            </a:pPr>
            <a:r>
              <a:rPr lang="en-US" altLang="zh-CN" dirty="0" smtClean="0"/>
              <a:t>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955800" algn="l"/>
              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lnSpc>
                <a:spcPts val="2400"/>
              </a:lnSpc>
              <a:tabLst>
                <a:tab pos="1955800" algn="l"/>
              </a:tabLst>
            </a:pP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gain.</a:t>
            </a:r>
          </a:p>
          <a:p>
            <a:pPr>
              <a:lnSpc>
                <a:spcPts val="2800"/>
              </a:lnSpc>
              <a:tabLst>
                <a:tab pos="1955800" algn="l"/>
              </a:tabLst>
            </a:pPr>
            <a:r>
              <a:rPr lang="en-US" altLang="zh-CN" sz="1706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914400" y="4343400"/>
            <a:ext cx="20574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622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  <a:p>
            <a:pPr>
              <a:lnSpc>
                <a:spcPts val="1800"/>
              </a:lnSpc>
              <a:tabLst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216400" y="3251200"/>
            <a:ext cx="1257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92900" y="2006600"/>
            <a:ext cx="1638300" cy="58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65100" algn="l"/>
              </a:tabLst>
            </a:pPr>
            <a:r>
              <a:rPr lang="en-US" altLang="zh-CN" sz="200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15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</a:p>
          <a:p>
            <a:pPr>
              <a:lnSpc>
                <a:spcPts val="24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Lactic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53200" y="2743200"/>
            <a:ext cx="1905000" cy="162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63500" algn="l"/>
                <a:tab pos="101600" algn="l"/>
                <a:tab pos="5080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Diabetic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ketoacidosis</a:t>
            </a:r>
          </a:p>
          <a:p>
            <a:pPr>
              <a:lnSpc>
                <a:spcPts val="2300"/>
              </a:lnSpc>
              <a:tabLst>
                <a:tab pos="63500" algn="l"/>
                <a:tab pos="101600" algn="l"/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Salicylate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poisoning</a:t>
            </a:r>
          </a:p>
          <a:p>
            <a:pPr>
              <a:lnSpc>
                <a:spcPts val="2200"/>
              </a:lnSpc>
              <a:tabLst>
                <a:tab pos="63500" algn="l"/>
                <a:tab pos="101600" algn="l"/>
                <a:tab pos="5080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Starvation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101600" algn="l"/>
                <a:tab pos="508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5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elimination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91300" y="4457700"/>
            <a:ext cx="1828800" cy="109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55600" algn="l"/>
                <a:tab pos="6223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55600" algn="l"/>
                <a:tab pos="622300" algn="l"/>
              </a:tabLst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kidneys</a:t>
            </a:r>
          </a:p>
          <a:p>
            <a:pPr>
              <a:lnSpc>
                <a:spcPts val="2500"/>
              </a:lnSpc>
              <a:tabLst>
                <a:tab pos="355600" algn="l"/>
                <a:tab pos="622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(RTA)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5600700"/>
            <a:ext cx="76200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946400" algn="l"/>
                <a:tab pos="5562600" algn="l"/>
                <a:tab pos="5753100" algn="l"/>
              </a:tabLst>
            </a:pPr>
            <a:r>
              <a:rPr lang="en-US" altLang="zh-CN" dirty="0" smtClean="0"/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HCO3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946400" algn="l"/>
                <a:tab pos="5562600" algn="l"/>
                <a:tab pos="5753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GIT</a:t>
            </a:r>
          </a:p>
          <a:p>
            <a:pPr>
              <a:lnSpc>
                <a:spcPts val="1800"/>
              </a:lnSpc>
              <a:tabLst>
                <a:tab pos="2946400" algn="l"/>
                <a:tab pos="5562600" algn="l"/>
                <a:tab pos="57531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(diarrhea)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300"/>
              </a:lnSpc>
              <a:tabLst>
                <a:tab pos="2946400" algn="l"/>
                <a:tab pos="5562600" algn="l"/>
                <a:tab pos="5753100" algn="l"/>
              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(Appel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Downs.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2008.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Dooley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Sisson.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disorders)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00" y="901700"/>
            <a:ext cx="7226300" cy="542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977900"/>
            <a:ext cx="7226300" cy="543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457200" y="1774825"/>
          <a:ext cx="8229600" cy="4083062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81661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Primary</a:t>
                      </a:r>
                      <a:r>
                        <a:rPr lang="en-US" altLang="zh-CN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Disturbance</a:t>
                      </a:r>
                      <a:endParaRPr lang="zh-CN" altLang="en-US" sz="24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Compensatory</a:t>
                      </a:r>
                      <a:r>
                        <a:rPr lang="en-US" altLang="zh-CN" sz="2400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Mechanism</a:t>
                      </a:r>
                      <a:endParaRPr lang="zh-CN" altLang="en-US" sz="2400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</a:tr>
              <a:tr h="81661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Respiratory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Acidosis</a:t>
                      </a:r>
                      <a:endParaRPr lang="zh-CN" altLang="en-US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HCO3</a:t>
                      </a:r>
                      <a:endParaRPr lang="zh-CN" altLang="en-US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816609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Respiratory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Alkalosis</a:t>
                      </a:r>
                      <a:endParaRPr lang="zh-CN" altLang="en-US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HCO3</a:t>
                      </a:r>
                      <a:endParaRPr lang="zh-CN" altLang="en-US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81661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2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Metabolic</a:t>
                      </a:r>
                      <a:r>
                        <a:rPr lang="en-US" altLang="zh-CN" sz="2402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Acidosis</a:t>
                      </a:r>
                      <a:endParaRPr lang="zh-CN" altLang="en-US" sz="2402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2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r>
                        <a:rPr lang="en-US" altLang="zh-CN" sz="2402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PCO2</a:t>
                      </a:r>
                      <a:endParaRPr lang="zh-CN" altLang="en-US" sz="2402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81662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Metabolic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Alkalosis</a:t>
                      </a:r>
                      <a:endParaRPr lang="zh-CN" altLang="en-US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r>
                        <a:rPr lang="en-US" altLang="zh-CN" sz="24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PCO2</a:t>
                      </a:r>
                      <a:endParaRPr lang="zh-CN" altLang="en-US" sz="24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1828800" y="622300"/>
            <a:ext cx="57912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Compensatory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Mechanisms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7900" y="1498600"/>
            <a:ext cx="6959600" cy="5219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800100" y="622300"/>
            <a:ext cx="7848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470650" y="2965399"/>
            <a:ext cx="2524887" cy="1213027"/>
          </a:xfrm>
          <a:custGeom>
            <a:avLst/>
            <a:gdLst>
              <a:gd name="connsiteX0" fmla="*/ 6350 w 2524887"/>
              <a:gd name="connsiteY0" fmla="*/ 1206677 h 1213027"/>
              <a:gd name="connsiteX1" fmla="*/ 2518537 w 2524887"/>
              <a:gd name="connsiteY1" fmla="*/ 1206677 h 1213027"/>
              <a:gd name="connsiteX2" fmla="*/ 2518537 w 2524887"/>
              <a:gd name="connsiteY2" fmla="*/ 6350 h 1213027"/>
              <a:gd name="connsiteX3" fmla="*/ 6350 w 2524887"/>
              <a:gd name="connsiteY3" fmla="*/ 6350 h 1213027"/>
              <a:gd name="connsiteX4" fmla="*/ 6350 w 2524887"/>
              <a:gd name="connsiteY4" fmla="*/ 1206677 h 12130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524887" h="1213027">
                <a:moveTo>
                  <a:pt x="6350" y="1206677"/>
                </a:moveTo>
                <a:lnTo>
                  <a:pt x="2518537" y="1206677"/>
                </a:lnTo>
                <a:lnTo>
                  <a:pt x="2518537" y="6350"/>
                </a:lnTo>
                <a:lnTo>
                  <a:pt x="6350" y="6350"/>
                </a:lnTo>
                <a:lnTo>
                  <a:pt x="6350" y="120667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c0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511300"/>
            <a:ext cx="6654800" cy="5016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901700" y="622300"/>
            <a:ext cx="76327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							</a:tabLst>
            </a:pP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3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3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565900" y="3111500"/>
            <a:ext cx="22987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=7.35-7.45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=35-45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</a:p>
          <a:p>
            <a:pPr>
              <a:lnSpc>
                <a:spcPts val="2100"/>
              </a:lnSpc>
              <a:tabLst>
							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HCO3-=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22-28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mmol/L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4"/>
          <p:cNvGraphicFramePr>
            <a:graphicFrameLocks noGrp="1"/>
          </p:cNvGraphicFramePr>
          <p:nvPr/>
        </p:nvGraphicFramePr>
        <p:xfrm>
          <a:off x="357162" y="1774825"/>
          <a:ext cx="8472513" cy="4726013"/>
        </p:xfrm>
        <a:graphic>
          <a:graphicData uri="http://schemas.openxmlformats.org/drawingml/2006/table">
            <a:tbl>
              <a:tblPr/>
              <a:tblGrid>
                <a:gridCol w="2118067"/>
                <a:gridCol w="2118233"/>
                <a:gridCol w="2118105"/>
                <a:gridCol w="2118106"/>
              </a:tblGrid>
              <a:tr h="5207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endParaRPr lang="zh-CN" altLang="en-US" sz="20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PCO2</a:t>
                      </a:r>
                      <a:r>
                        <a:rPr lang="en-US" altLang="zh-CN" sz="20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(mmHg)</a:t>
                      </a:r>
                      <a:endParaRPr lang="zh-CN" altLang="en-US" sz="20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HCO3</a:t>
                      </a:r>
                      <a:r>
                        <a:rPr lang="en-US" altLang="zh-CN" sz="2004" b="1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(mEq/L)</a:t>
                      </a:r>
                      <a:endParaRPr lang="zh-CN" altLang="en-US" sz="2004" b="1" dirty="0" smtClean="0">
                        <a:solidFill>
                          <a:srgbClr val="ffff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0101"/>
                    </a:solidFill>
                  </a:tcPr>
                </a:tc>
              </a:tr>
              <a:tr h="520573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7.35-7.45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35-45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22-28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92125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Respiratory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6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acidosis</a:t>
                      </a:r>
                      <a:endParaRPr lang="zh-CN" altLang="en-US" sz="2006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9211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Respiratory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alkalosis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  <a:tr h="921131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Metabolic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acidosis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e7"/>
                    </a:solidFill>
                  </a:tcPr>
                </a:tc>
              </a:tr>
              <a:tr h="92122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Metabolic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alkalosis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004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Increase</a:t>
                      </a:r>
                      <a:endParaRPr lang="zh-CN" altLang="en-US" sz="2004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t"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cbcb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0">
            <a:off x="1460500" y="622300"/>
            <a:ext cx="65151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39900"/>
            <a:ext cx="77089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3-day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fever,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SOB,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cough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yellowish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sputum.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showed: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2857500"/>
            <a:ext cx="1282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7.25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238500"/>
            <a:ext cx="24130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mmHg.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HCO3-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mEq/L.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622300"/>
            <a:ext cx="2679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39900"/>
            <a:ext cx="78486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IDDM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mental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nausea,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vomiting,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abdominal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28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rapid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respirations.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showed: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302000"/>
            <a:ext cx="11430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670300"/>
            <a:ext cx="22606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6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mEq/l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622300"/>
            <a:ext cx="2679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14500"/>
            <a:ext cx="7734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2-year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lethargic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dehydrated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095500"/>
            <a:ext cx="5994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3-day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vomiting.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ABGs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showed: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2933700"/>
            <a:ext cx="12827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7.56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314700"/>
            <a:ext cx="22606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6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HCO3-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mEq/l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622300"/>
            <a:ext cx="2679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787400"/>
            <a:ext cx="7988300" cy="496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dirty="0" smtClean="0"/>
              <a:t>	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Abnormalities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illnesses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disturb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indicate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underlying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organ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sz="2042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Accurate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interpretation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requires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following: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gases.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Plasma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electrolytes.</a:t>
            </a:r>
          </a:p>
          <a:p>
            <a:pPr>
              <a:lnSpc>
                <a:spcPts val="2800"/>
              </a:lnSpc>
              <a:tabLst>
                <a:tab pos="177800" algn="l"/>
                <a:tab pos="266700" algn="l"/>
                <a:tab pos="482600" algn="l"/>
              </a:tabLst>
            </a:pPr>
            <a:r>
              <a:rPr lang="en-US" altLang="zh-CN" dirty="0" smtClean="0"/>
              <a:t>		</a:t>
            </a: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Knowledge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compensatory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mechanisms.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56100" y="6489700"/>
            <a:ext cx="45593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(Appel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Downs.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2008.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14500"/>
            <a:ext cx="6985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20-year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student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suffered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panic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095500"/>
            <a:ext cx="51054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awaiting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exam.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ABGs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showed: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2933700"/>
            <a:ext cx="11430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7.6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314700"/>
            <a:ext cx="23241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mmHg.</a:t>
            </a:r>
          </a:p>
          <a:p>
            <a:pPr>
              <a:lnSpc>
                <a:spcPts val="2800"/>
              </a:lnSpc>
              <a:tabLst>
							</a:tabLst>
            </a:pPr>
            <a:r>
              <a:rPr lang="en-US" altLang="zh-CN" sz="1706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HCO3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mEq/L.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622300"/>
            <a:ext cx="2679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62475" y="1682115"/>
            <a:ext cx="38100" cy="4728210"/>
          </a:xfrm>
          <a:custGeom>
            <a:avLst/>
            <a:gdLst>
              <a:gd name="connsiteX0" fmla="*/ 10286 w 38100"/>
              <a:gd name="connsiteY0" fmla="*/ 9525 h 4728210"/>
              <a:gd name="connsiteX1" fmla="*/ 9525 w 38100"/>
              <a:gd name="connsiteY1" fmla="*/ 4718685 h 472821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4728210">
                <a:moveTo>
                  <a:pt x="10286" y="9525"/>
                </a:moveTo>
                <a:lnTo>
                  <a:pt x="9525" y="4718685"/>
                </a:lnTo>
              </a:path>
            </a:pathLst>
          </a:custGeom>
          <a:ln w="12700">
            <a:solidFill>
              <a:srgbClr val="3030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0850" y="1669986"/>
            <a:ext cx="3944620" cy="652462"/>
          </a:xfrm>
          <a:custGeom>
            <a:avLst/>
            <a:gdLst>
              <a:gd name="connsiteX0" fmla="*/ 6350 w 3944620"/>
              <a:gd name="connsiteY0" fmla="*/ 646112 h 652462"/>
              <a:gd name="connsiteX1" fmla="*/ 3938270 w 3944620"/>
              <a:gd name="connsiteY1" fmla="*/ 646112 h 652462"/>
              <a:gd name="connsiteX2" fmla="*/ 3938270 w 3944620"/>
              <a:gd name="connsiteY2" fmla="*/ 6350 h 652462"/>
              <a:gd name="connsiteX3" fmla="*/ 6350 w 3944620"/>
              <a:gd name="connsiteY3" fmla="*/ 6350 h 652462"/>
              <a:gd name="connsiteX4" fmla="*/ 6350 w 394462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44620" h="652462">
                <a:moveTo>
                  <a:pt x="6350" y="646112"/>
                </a:moveTo>
                <a:lnTo>
                  <a:pt x="3938270" y="646112"/>
                </a:lnTo>
                <a:lnTo>
                  <a:pt x="393827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0850" y="2431986"/>
            <a:ext cx="3944620" cy="3964051"/>
          </a:xfrm>
          <a:custGeom>
            <a:avLst/>
            <a:gdLst>
              <a:gd name="connsiteX0" fmla="*/ 6350 w 3944620"/>
              <a:gd name="connsiteY0" fmla="*/ 3957701 h 3964051"/>
              <a:gd name="connsiteX1" fmla="*/ 3938270 w 3944620"/>
              <a:gd name="connsiteY1" fmla="*/ 3957701 h 3964051"/>
              <a:gd name="connsiteX2" fmla="*/ 3938270 w 3944620"/>
              <a:gd name="connsiteY2" fmla="*/ 6350 h 3964051"/>
              <a:gd name="connsiteX3" fmla="*/ 6350 w 3944620"/>
              <a:gd name="connsiteY3" fmla="*/ 6350 h 3964051"/>
              <a:gd name="connsiteX4" fmla="*/ 6350 w 3944620"/>
              <a:gd name="connsiteY4" fmla="*/ 3957701 h 396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44620" h="3964051">
                <a:moveTo>
                  <a:pt x="6350" y="3957701"/>
                </a:moveTo>
                <a:lnTo>
                  <a:pt x="3938270" y="3957701"/>
                </a:lnTo>
                <a:lnTo>
                  <a:pt x="3938270" y="6350"/>
                </a:lnTo>
                <a:lnTo>
                  <a:pt x="6350" y="6350"/>
                </a:lnTo>
                <a:lnTo>
                  <a:pt x="6350" y="39577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31520" y="3179064"/>
            <a:ext cx="1118615" cy="32004"/>
          </a:xfrm>
          <a:custGeom>
            <a:avLst/>
            <a:gdLst>
              <a:gd name="connsiteX0" fmla="*/ 0 w 1118615"/>
              <a:gd name="connsiteY0" fmla="*/ 0 h 32004"/>
              <a:gd name="connsiteX1" fmla="*/ 559308 w 1118615"/>
              <a:gd name="connsiteY1" fmla="*/ 0 h 32004"/>
              <a:gd name="connsiteX2" fmla="*/ 1118615 w 1118615"/>
              <a:gd name="connsiteY2" fmla="*/ 0 h 32004"/>
              <a:gd name="connsiteX3" fmla="*/ 1118615 w 1118615"/>
              <a:gd name="connsiteY3" fmla="*/ 32003 h 32004"/>
              <a:gd name="connsiteX4" fmla="*/ 559308 w 1118615"/>
              <a:gd name="connsiteY4" fmla="*/ 32003 h 32004"/>
              <a:gd name="connsiteX5" fmla="*/ 0 w 1118615"/>
              <a:gd name="connsiteY5" fmla="*/ 32003 h 32004"/>
              <a:gd name="connsiteX6" fmla="*/ 0 w 1118615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18615" h="32004">
                <a:moveTo>
                  <a:pt x="0" y="0"/>
                </a:moveTo>
                <a:lnTo>
                  <a:pt x="559308" y="0"/>
                </a:lnTo>
                <a:lnTo>
                  <a:pt x="1118615" y="0"/>
                </a:lnTo>
                <a:lnTo>
                  <a:pt x="1118615" y="32003"/>
                </a:lnTo>
                <a:lnTo>
                  <a:pt x="559308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b8188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8530" y="1669986"/>
            <a:ext cx="3944620" cy="652462"/>
          </a:xfrm>
          <a:custGeom>
            <a:avLst/>
            <a:gdLst>
              <a:gd name="connsiteX0" fmla="*/ 6350 w 3944620"/>
              <a:gd name="connsiteY0" fmla="*/ 646112 h 652462"/>
              <a:gd name="connsiteX1" fmla="*/ 3938270 w 3944620"/>
              <a:gd name="connsiteY1" fmla="*/ 646112 h 652462"/>
              <a:gd name="connsiteX2" fmla="*/ 3938270 w 3944620"/>
              <a:gd name="connsiteY2" fmla="*/ 6350 h 652462"/>
              <a:gd name="connsiteX3" fmla="*/ 6350 w 3944620"/>
              <a:gd name="connsiteY3" fmla="*/ 6350 h 652462"/>
              <a:gd name="connsiteX4" fmla="*/ 6350 w 3944620"/>
              <a:gd name="connsiteY4" fmla="*/ 646112 h 652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44620" h="652462">
                <a:moveTo>
                  <a:pt x="6350" y="646112"/>
                </a:moveTo>
                <a:lnTo>
                  <a:pt x="3938270" y="646112"/>
                </a:lnTo>
                <a:lnTo>
                  <a:pt x="3938270" y="6350"/>
                </a:lnTo>
                <a:lnTo>
                  <a:pt x="6350" y="6350"/>
                </a:lnTo>
                <a:lnTo>
                  <a:pt x="6350" y="646112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48530" y="2431986"/>
            <a:ext cx="3944620" cy="3964051"/>
          </a:xfrm>
          <a:custGeom>
            <a:avLst/>
            <a:gdLst>
              <a:gd name="connsiteX0" fmla="*/ 6350 w 3944620"/>
              <a:gd name="connsiteY0" fmla="*/ 3957701 h 3964051"/>
              <a:gd name="connsiteX1" fmla="*/ 3938270 w 3944620"/>
              <a:gd name="connsiteY1" fmla="*/ 3957701 h 3964051"/>
              <a:gd name="connsiteX2" fmla="*/ 3938270 w 3944620"/>
              <a:gd name="connsiteY2" fmla="*/ 6350 h 3964051"/>
              <a:gd name="connsiteX3" fmla="*/ 6350 w 3944620"/>
              <a:gd name="connsiteY3" fmla="*/ 6350 h 3964051"/>
              <a:gd name="connsiteX4" fmla="*/ 6350 w 3944620"/>
              <a:gd name="connsiteY4" fmla="*/ 3957701 h 39640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944620" h="3964051">
                <a:moveTo>
                  <a:pt x="6350" y="3957701"/>
                </a:moveTo>
                <a:lnTo>
                  <a:pt x="3938270" y="3957701"/>
                </a:lnTo>
                <a:lnTo>
                  <a:pt x="3938270" y="6350"/>
                </a:lnTo>
                <a:lnTo>
                  <a:pt x="6350" y="6350"/>
                </a:lnTo>
                <a:lnTo>
                  <a:pt x="6350" y="3957701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29200" y="3179064"/>
            <a:ext cx="1118616" cy="32004"/>
          </a:xfrm>
          <a:custGeom>
            <a:avLst/>
            <a:gdLst>
              <a:gd name="connsiteX0" fmla="*/ 0 w 1118616"/>
              <a:gd name="connsiteY0" fmla="*/ 0 h 32004"/>
              <a:gd name="connsiteX1" fmla="*/ 559308 w 1118616"/>
              <a:gd name="connsiteY1" fmla="*/ 0 h 32004"/>
              <a:gd name="connsiteX2" fmla="*/ 1118615 w 1118616"/>
              <a:gd name="connsiteY2" fmla="*/ 0 h 32004"/>
              <a:gd name="connsiteX3" fmla="*/ 1118615 w 1118616"/>
              <a:gd name="connsiteY3" fmla="*/ 32003 h 32004"/>
              <a:gd name="connsiteX4" fmla="*/ 559308 w 1118616"/>
              <a:gd name="connsiteY4" fmla="*/ 32003 h 32004"/>
              <a:gd name="connsiteX5" fmla="*/ 0 w 1118616"/>
              <a:gd name="connsiteY5" fmla="*/ 32003 h 32004"/>
              <a:gd name="connsiteX6" fmla="*/ 0 w 1118616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118616" h="32004">
                <a:moveTo>
                  <a:pt x="0" y="0"/>
                </a:moveTo>
                <a:lnTo>
                  <a:pt x="559308" y="0"/>
                </a:lnTo>
                <a:lnTo>
                  <a:pt x="1118615" y="0"/>
                </a:lnTo>
                <a:lnTo>
                  <a:pt x="1118615" y="32003"/>
                </a:lnTo>
                <a:lnTo>
                  <a:pt x="559308" y="32003"/>
                </a:lnTo>
                <a:lnTo>
                  <a:pt x="0" y="32003"/>
                </a:lnTo>
                <a:lnTo>
                  <a:pt x="0" y="0"/>
                </a:lnTo>
              </a:path>
            </a:pathLst>
          </a:custGeom>
          <a:solidFill>
            <a:srgbClr val="fe37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663700"/>
            <a:ext cx="3962400" cy="660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7100" y="1663700"/>
            <a:ext cx="3962400" cy="66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1968500"/>
            <a:ext cx="36576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77800" algn="l"/>
                <a:tab pos="2159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77800" algn="l"/>
                <a:tab pos="2159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</a:p>
          <a:p>
            <a:pPr>
              <a:lnSpc>
                <a:spcPts val="2800"/>
              </a:lnSpc>
              <a:tabLst>
                <a:tab pos="1778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abnormality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</a:p>
          <a:p>
            <a:pPr>
              <a:lnSpc>
                <a:spcPts val="2800"/>
              </a:lnSpc>
              <a:tabLst>
                <a:tab pos="1778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appropriate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physiologic</a:t>
            </a:r>
          </a:p>
          <a:p>
            <a:pPr>
              <a:lnSpc>
                <a:spcPts val="2800"/>
              </a:lnSpc>
              <a:tabLst>
                <a:tab pos="1778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2402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compensation.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38700" y="1943100"/>
            <a:ext cx="34671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b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190500" algn="l"/>
                <a:tab pos="2794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multiple</a:t>
            </a:r>
          </a:p>
          <a:p>
            <a:pPr>
              <a:lnSpc>
                <a:spcPts val="2800"/>
              </a:lnSpc>
              <a:tabLst>
                <a:tab pos="190500" algn="l"/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processes.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955800" y="622300"/>
            <a:ext cx="5524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1562100" y="622300"/>
            <a:ext cx="63246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Mixed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14500"/>
            <a:ext cx="7581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095500"/>
            <a:ext cx="56896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							</a:tabLst>
            </a:pP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disorder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same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959100"/>
            <a:ext cx="1600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3365500"/>
            <a:ext cx="6159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alkalosis/acidosis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003300" y="3683000"/>
            <a:ext cx="2032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acidosis/alkalosis.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406900"/>
            <a:ext cx="70739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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occurring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simultaneously.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3525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701800"/>
            <a:ext cx="7708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7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cardiac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arrest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057400"/>
            <a:ext cx="6273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ward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operation.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Resuscitation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2413000"/>
            <a:ext cx="7747000" cy="92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commenced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included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intubation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ventilation.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Femoral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collected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five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arrest.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results: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gap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Lactate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mmol/l.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3848100"/>
            <a:ext cx="27432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							</a:tabLst>
            </a:pPr>
            <a:r>
              <a:rPr lang="en-US" altLang="zh-CN" sz="1871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Arterial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Blood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Gases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4635500"/>
            <a:ext cx="1016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2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6.85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5334000"/>
            <a:ext cx="1917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2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mmHg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6032500"/>
            <a:ext cx="1955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							</a:tabLst>
            </a:pPr>
            <a:r>
              <a:rPr lang="en-US" altLang="zh-CN" sz="162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HCO3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altLang="zh-CN" sz="18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95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mmol/l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622300"/>
            <a:ext cx="26797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Case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594100" y="6502400"/>
            <a:ext cx="53086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(http://www.anaesthesiamcq.com/AcidBaseBook/AB9_6Case9.php)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6275" y="3388995"/>
            <a:ext cx="7867650" cy="38100"/>
          </a:xfrm>
          <a:custGeom>
            <a:avLst/>
            <a:gdLst>
              <a:gd name="connsiteX0" fmla="*/ 9525 w 7867650"/>
              <a:gd name="connsiteY0" fmla="*/ 9525 h 38100"/>
              <a:gd name="connsiteX1" fmla="*/ 7858125 w 7867650"/>
              <a:gd name="connsiteY1" fmla="*/ 11176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67650" h="38100">
                <a:moveTo>
                  <a:pt x="9525" y="9525"/>
                </a:moveTo>
                <a:lnTo>
                  <a:pt x="7858125" y="11176"/>
                </a:lnTo>
              </a:path>
            </a:pathLst>
          </a:custGeom>
          <a:ln w="12700">
            <a:solidFill>
              <a:srgbClr val="30303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774700" y="2616200"/>
            <a:ext cx="39624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							</a:tabLst>
            </a:pPr>
            <a:r>
              <a:rPr lang="en-US" altLang="zh-CN" sz="5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2501900"/>
            <a:ext cx="8559800" cy="3771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89100" y="546100"/>
            <a:ext cx="60579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Body’s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578100"/>
            <a:ext cx="8636000" cy="36195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651000" y="546100"/>
            <a:ext cx="6146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0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Body’s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0300" y="1282700"/>
            <a:ext cx="7226300" cy="542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28700" y="622300"/>
            <a:ext cx="7391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Abnormalities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16462" y="3992562"/>
            <a:ext cx="31750" cy="2644775"/>
          </a:xfrm>
          <a:custGeom>
            <a:avLst/>
            <a:gdLst>
              <a:gd name="connsiteX0" fmla="*/ 7937 w 31750"/>
              <a:gd name="connsiteY0" fmla="*/ 7937 h 2644775"/>
              <a:gd name="connsiteX1" fmla="*/ 7937 w 31750"/>
              <a:gd name="connsiteY1" fmla="*/ 2636837 h 2644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750" h="2644775">
                <a:moveTo>
                  <a:pt x="7937" y="7937"/>
                </a:moveTo>
                <a:lnTo>
                  <a:pt x="7937" y="2636837"/>
                </a:lnTo>
              </a:path>
            </a:pathLst>
          </a:custGeom>
          <a:ln w="12700">
            <a:solidFill>
              <a:srgbClr val="000000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9450" y="3879850"/>
            <a:ext cx="3746500" cy="584200"/>
          </a:xfrm>
          <a:custGeom>
            <a:avLst/>
            <a:gdLst>
              <a:gd name="connsiteX0" fmla="*/ 6350 w 3746500"/>
              <a:gd name="connsiteY0" fmla="*/ 292100 h 584200"/>
              <a:gd name="connsiteX1" fmla="*/ 292100 w 3746500"/>
              <a:gd name="connsiteY1" fmla="*/ 6350 h 584200"/>
              <a:gd name="connsiteX2" fmla="*/ 292100 w 3746500"/>
              <a:gd name="connsiteY2" fmla="*/ 149225 h 584200"/>
              <a:gd name="connsiteX3" fmla="*/ 3740150 w 3746500"/>
              <a:gd name="connsiteY3" fmla="*/ 149225 h 584200"/>
              <a:gd name="connsiteX4" fmla="*/ 3740150 w 3746500"/>
              <a:gd name="connsiteY4" fmla="*/ 434975 h 584200"/>
              <a:gd name="connsiteX5" fmla="*/ 292100 w 3746500"/>
              <a:gd name="connsiteY5" fmla="*/ 434975 h 584200"/>
              <a:gd name="connsiteX6" fmla="*/ 292100 w 3746500"/>
              <a:gd name="connsiteY6" fmla="*/ 577850 h 584200"/>
              <a:gd name="connsiteX7" fmla="*/ 6350 w 3746500"/>
              <a:gd name="connsiteY7" fmla="*/ 292100 h 58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746500" h="584200">
                <a:moveTo>
                  <a:pt x="6350" y="292100"/>
                </a:moveTo>
                <a:lnTo>
                  <a:pt x="292100" y="6350"/>
                </a:lnTo>
                <a:lnTo>
                  <a:pt x="292100" y="149225"/>
                </a:lnTo>
                <a:lnTo>
                  <a:pt x="3740150" y="149225"/>
                </a:lnTo>
                <a:lnTo>
                  <a:pt x="3740150" y="434975"/>
                </a:lnTo>
                <a:lnTo>
                  <a:pt x="292100" y="434975"/>
                </a:lnTo>
                <a:lnTo>
                  <a:pt x="292100" y="577850"/>
                </a:lnTo>
                <a:lnTo>
                  <a:pt x="6350" y="2921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946650" y="3879850"/>
            <a:ext cx="3746500" cy="584200"/>
          </a:xfrm>
          <a:custGeom>
            <a:avLst/>
            <a:gdLst>
              <a:gd name="connsiteX0" fmla="*/ 3740150 w 3746500"/>
              <a:gd name="connsiteY0" fmla="*/ 292100 h 584200"/>
              <a:gd name="connsiteX1" fmla="*/ 3454400 w 3746500"/>
              <a:gd name="connsiteY1" fmla="*/ 6350 h 584200"/>
              <a:gd name="connsiteX2" fmla="*/ 3454400 w 3746500"/>
              <a:gd name="connsiteY2" fmla="*/ 149225 h 584200"/>
              <a:gd name="connsiteX3" fmla="*/ 6350 w 3746500"/>
              <a:gd name="connsiteY3" fmla="*/ 149225 h 584200"/>
              <a:gd name="connsiteX4" fmla="*/ 6350 w 3746500"/>
              <a:gd name="connsiteY4" fmla="*/ 434975 h 584200"/>
              <a:gd name="connsiteX5" fmla="*/ 3454400 w 3746500"/>
              <a:gd name="connsiteY5" fmla="*/ 434975 h 584200"/>
              <a:gd name="connsiteX6" fmla="*/ 3454400 w 3746500"/>
              <a:gd name="connsiteY6" fmla="*/ 577850 h 584200"/>
              <a:gd name="connsiteX7" fmla="*/ 3740150 w 3746500"/>
              <a:gd name="connsiteY7" fmla="*/ 292100 h 584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3746500" h="584200">
                <a:moveTo>
                  <a:pt x="3740150" y="292100"/>
                </a:moveTo>
                <a:lnTo>
                  <a:pt x="3454400" y="6350"/>
                </a:lnTo>
                <a:lnTo>
                  <a:pt x="3454400" y="149225"/>
                </a:lnTo>
                <a:lnTo>
                  <a:pt x="6350" y="149225"/>
                </a:lnTo>
                <a:lnTo>
                  <a:pt x="6350" y="434975"/>
                </a:lnTo>
                <a:lnTo>
                  <a:pt x="3454400" y="434975"/>
                </a:lnTo>
                <a:lnTo>
                  <a:pt x="3454400" y="577850"/>
                </a:lnTo>
                <a:lnTo>
                  <a:pt x="3740150" y="29210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47388" y="4894580"/>
            <a:ext cx="982979" cy="16764"/>
          </a:xfrm>
          <a:custGeom>
            <a:avLst/>
            <a:gdLst>
              <a:gd name="connsiteX0" fmla="*/ 0 w 982979"/>
              <a:gd name="connsiteY0" fmla="*/ 0 h 16764"/>
              <a:gd name="connsiteX1" fmla="*/ 245745 w 982979"/>
              <a:gd name="connsiteY1" fmla="*/ 0 h 16764"/>
              <a:gd name="connsiteX2" fmla="*/ 491490 w 982979"/>
              <a:gd name="connsiteY2" fmla="*/ 0 h 16764"/>
              <a:gd name="connsiteX3" fmla="*/ 737234 w 982979"/>
              <a:gd name="connsiteY3" fmla="*/ 0 h 16764"/>
              <a:gd name="connsiteX4" fmla="*/ 982979 w 982979"/>
              <a:gd name="connsiteY4" fmla="*/ 0 h 16764"/>
              <a:gd name="connsiteX5" fmla="*/ 982979 w 982979"/>
              <a:gd name="connsiteY5" fmla="*/ 16764 h 16764"/>
              <a:gd name="connsiteX6" fmla="*/ 737234 w 982979"/>
              <a:gd name="connsiteY6" fmla="*/ 16764 h 16764"/>
              <a:gd name="connsiteX7" fmla="*/ 491490 w 982979"/>
              <a:gd name="connsiteY7" fmla="*/ 16764 h 16764"/>
              <a:gd name="connsiteX8" fmla="*/ 245745 w 982979"/>
              <a:gd name="connsiteY8" fmla="*/ 16764 h 16764"/>
              <a:gd name="connsiteX9" fmla="*/ 0 w 982979"/>
              <a:gd name="connsiteY9" fmla="*/ 16764 h 16764"/>
              <a:gd name="connsiteX10" fmla="*/ 0 w 982979"/>
              <a:gd name="connsiteY10" fmla="*/ 0 h 16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82979" h="16764">
                <a:moveTo>
                  <a:pt x="0" y="0"/>
                </a:moveTo>
                <a:lnTo>
                  <a:pt x="245745" y="0"/>
                </a:lnTo>
                <a:lnTo>
                  <a:pt x="491490" y="0"/>
                </a:lnTo>
                <a:lnTo>
                  <a:pt x="737234" y="0"/>
                </a:lnTo>
                <a:lnTo>
                  <a:pt x="982979" y="0"/>
                </a:lnTo>
                <a:lnTo>
                  <a:pt x="982979" y="16764"/>
                </a:lnTo>
                <a:lnTo>
                  <a:pt x="737234" y="16764"/>
                </a:lnTo>
                <a:lnTo>
                  <a:pt x="491490" y="16764"/>
                </a:lnTo>
                <a:lnTo>
                  <a:pt x="245745" y="16764"/>
                </a:lnTo>
                <a:lnTo>
                  <a:pt x="0" y="16764"/>
                </a:lnTo>
                <a:lnTo>
                  <a:pt x="0" y="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5181587"/>
            <a:ext cx="1064717" cy="369328"/>
          </a:xfrm>
          <a:custGeom>
            <a:avLst/>
            <a:gdLst>
              <a:gd name="connsiteX0" fmla="*/ 0 w 1064717"/>
              <a:gd name="connsiteY0" fmla="*/ 369328 h 369328"/>
              <a:gd name="connsiteX1" fmla="*/ 1064717 w 1064717"/>
              <a:gd name="connsiteY1" fmla="*/ 369328 h 369328"/>
              <a:gd name="connsiteX2" fmla="*/ 1064717 w 1064717"/>
              <a:gd name="connsiteY2" fmla="*/ 0 h 369328"/>
              <a:gd name="connsiteX3" fmla="*/ 0 w 1064717"/>
              <a:gd name="connsiteY3" fmla="*/ 0 h 369328"/>
              <a:gd name="connsiteX4" fmla="*/ 0 w 1064717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4717" h="369328">
                <a:moveTo>
                  <a:pt x="0" y="369328"/>
                </a:moveTo>
                <a:lnTo>
                  <a:pt x="1064717" y="369328"/>
                </a:lnTo>
                <a:lnTo>
                  <a:pt x="1064717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43987" y="5168375"/>
            <a:ext cx="1091142" cy="395753"/>
          </a:xfrm>
          <a:custGeom>
            <a:avLst/>
            <a:gdLst>
              <a:gd name="connsiteX0" fmla="*/ 13212 w 1091142"/>
              <a:gd name="connsiteY0" fmla="*/ 382541 h 395753"/>
              <a:gd name="connsiteX1" fmla="*/ 1077929 w 1091142"/>
              <a:gd name="connsiteY1" fmla="*/ 382541 h 395753"/>
              <a:gd name="connsiteX2" fmla="*/ 1077929 w 1091142"/>
              <a:gd name="connsiteY2" fmla="*/ 13212 h 395753"/>
              <a:gd name="connsiteX3" fmla="*/ 13212 w 1091142"/>
              <a:gd name="connsiteY3" fmla="*/ 13212 h 395753"/>
              <a:gd name="connsiteX4" fmla="*/ 13212 w 1091142"/>
              <a:gd name="connsiteY4" fmla="*/ 382541 h 395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1142" h="395753">
                <a:moveTo>
                  <a:pt x="13212" y="382541"/>
                </a:moveTo>
                <a:lnTo>
                  <a:pt x="1077929" y="382541"/>
                </a:lnTo>
                <a:lnTo>
                  <a:pt x="1077929" y="13212"/>
                </a:lnTo>
                <a:lnTo>
                  <a:pt x="13212" y="13212"/>
                </a:lnTo>
                <a:lnTo>
                  <a:pt x="13212" y="38254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38200" y="5638800"/>
            <a:ext cx="229641" cy="381000"/>
          </a:xfrm>
          <a:custGeom>
            <a:avLst/>
            <a:gdLst>
              <a:gd name="connsiteX0" fmla="*/ 0 w 229641"/>
              <a:gd name="connsiteY0" fmla="*/ 266179 h 381000"/>
              <a:gd name="connsiteX1" fmla="*/ 57416 w 229641"/>
              <a:gd name="connsiteY1" fmla="*/ 266179 h 381000"/>
              <a:gd name="connsiteX2" fmla="*/ 57416 w 229641"/>
              <a:gd name="connsiteY2" fmla="*/ 0 h 381000"/>
              <a:gd name="connsiteX3" fmla="*/ 172237 w 229641"/>
              <a:gd name="connsiteY3" fmla="*/ 0 h 381000"/>
              <a:gd name="connsiteX4" fmla="*/ 172237 w 229641"/>
              <a:gd name="connsiteY4" fmla="*/ 266179 h 381000"/>
              <a:gd name="connsiteX5" fmla="*/ 229641 w 229641"/>
              <a:gd name="connsiteY5" fmla="*/ 266179 h 381000"/>
              <a:gd name="connsiteX6" fmla="*/ 114820 w 229641"/>
              <a:gd name="connsiteY6" fmla="*/ 381000 h 381000"/>
              <a:gd name="connsiteX7" fmla="*/ 0 w 229641"/>
              <a:gd name="connsiteY7" fmla="*/ 266179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9641" h="381000">
                <a:moveTo>
                  <a:pt x="0" y="266179"/>
                </a:moveTo>
                <a:lnTo>
                  <a:pt x="57416" y="266179"/>
                </a:lnTo>
                <a:lnTo>
                  <a:pt x="57416" y="0"/>
                </a:lnTo>
                <a:lnTo>
                  <a:pt x="172237" y="0"/>
                </a:lnTo>
                <a:lnTo>
                  <a:pt x="172237" y="266179"/>
                </a:lnTo>
                <a:lnTo>
                  <a:pt x="229641" y="266179"/>
                </a:lnTo>
                <a:lnTo>
                  <a:pt x="114820" y="381000"/>
                </a:lnTo>
                <a:lnTo>
                  <a:pt x="0" y="266179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4987" y="5625587"/>
            <a:ext cx="256066" cy="407424"/>
          </a:xfrm>
          <a:custGeom>
            <a:avLst/>
            <a:gdLst>
              <a:gd name="connsiteX0" fmla="*/ 13212 w 256066"/>
              <a:gd name="connsiteY0" fmla="*/ 279391 h 407424"/>
              <a:gd name="connsiteX1" fmla="*/ 70629 w 256066"/>
              <a:gd name="connsiteY1" fmla="*/ 279391 h 407424"/>
              <a:gd name="connsiteX2" fmla="*/ 70629 w 256066"/>
              <a:gd name="connsiteY2" fmla="*/ 13212 h 407424"/>
              <a:gd name="connsiteX3" fmla="*/ 185449 w 256066"/>
              <a:gd name="connsiteY3" fmla="*/ 13212 h 407424"/>
              <a:gd name="connsiteX4" fmla="*/ 185449 w 256066"/>
              <a:gd name="connsiteY4" fmla="*/ 279391 h 407424"/>
              <a:gd name="connsiteX5" fmla="*/ 242853 w 256066"/>
              <a:gd name="connsiteY5" fmla="*/ 279391 h 407424"/>
              <a:gd name="connsiteX6" fmla="*/ 128033 w 256066"/>
              <a:gd name="connsiteY6" fmla="*/ 394212 h 407424"/>
              <a:gd name="connsiteX7" fmla="*/ 13212 w 256066"/>
              <a:gd name="connsiteY7" fmla="*/ 279391 h 407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6066" h="407424">
                <a:moveTo>
                  <a:pt x="13212" y="279391"/>
                </a:moveTo>
                <a:lnTo>
                  <a:pt x="70629" y="279391"/>
                </a:lnTo>
                <a:lnTo>
                  <a:pt x="70629" y="13212"/>
                </a:lnTo>
                <a:lnTo>
                  <a:pt x="185449" y="13212"/>
                </a:lnTo>
                <a:lnTo>
                  <a:pt x="185449" y="279391"/>
                </a:lnTo>
                <a:lnTo>
                  <a:pt x="242853" y="279391"/>
                </a:lnTo>
                <a:lnTo>
                  <a:pt x="128033" y="394212"/>
                </a:lnTo>
                <a:lnTo>
                  <a:pt x="13212" y="27939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e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22250" y="6177521"/>
            <a:ext cx="1479804" cy="382028"/>
          </a:xfrm>
          <a:custGeom>
            <a:avLst/>
            <a:gdLst>
              <a:gd name="connsiteX0" fmla="*/ 6350 w 1479804"/>
              <a:gd name="connsiteY0" fmla="*/ 375678 h 382028"/>
              <a:gd name="connsiteX1" fmla="*/ 1473454 w 1479804"/>
              <a:gd name="connsiteY1" fmla="*/ 375678 h 382028"/>
              <a:gd name="connsiteX2" fmla="*/ 1473454 w 1479804"/>
              <a:gd name="connsiteY2" fmla="*/ 6350 h 382028"/>
              <a:gd name="connsiteX3" fmla="*/ 6350 w 1479804"/>
              <a:gd name="connsiteY3" fmla="*/ 6350 h 382028"/>
              <a:gd name="connsiteX4" fmla="*/ 6350 w 1479804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79804" h="382028">
                <a:moveTo>
                  <a:pt x="6350" y="375678"/>
                </a:moveTo>
                <a:lnTo>
                  <a:pt x="1473454" y="375678"/>
                </a:lnTo>
                <a:lnTo>
                  <a:pt x="1473454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78632" y="5105387"/>
            <a:ext cx="1128839" cy="369328"/>
          </a:xfrm>
          <a:custGeom>
            <a:avLst/>
            <a:gdLst>
              <a:gd name="connsiteX0" fmla="*/ 0 w 1128839"/>
              <a:gd name="connsiteY0" fmla="*/ 369328 h 369328"/>
              <a:gd name="connsiteX1" fmla="*/ 1128839 w 1128839"/>
              <a:gd name="connsiteY1" fmla="*/ 369328 h 369328"/>
              <a:gd name="connsiteX2" fmla="*/ 1128839 w 1128839"/>
              <a:gd name="connsiteY2" fmla="*/ 0 h 369328"/>
              <a:gd name="connsiteX3" fmla="*/ 0 w 1128839"/>
              <a:gd name="connsiteY3" fmla="*/ 0 h 369328"/>
              <a:gd name="connsiteX4" fmla="*/ 0 w 1128839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8839" h="369328">
                <a:moveTo>
                  <a:pt x="0" y="369328"/>
                </a:moveTo>
                <a:lnTo>
                  <a:pt x="1128839" y="369328"/>
                </a:lnTo>
                <a:lnTo>
                  <a:pt x="1128839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265419" y="5092175"/>
            <a:ext cx="1155264" cy="395753"/>
          </a:xfrm>
          <a:custGeom>
            <a:avLst/>
            <a:gdLst>
              <a:gd name="connsiteX0" fmla="*/ 13212 w 1155264"/>
              <a:gd name="connsiteY0" fmla="*/ 382541 h 395753"/>
              <a:gd name="connsiteX1" fmla="*/ 1142052 w 1155264"/>
              <a:gd name="connsiteY1" fmla="*/ 382541 h 395753"/>
              <a:gd name="connsiteX2" fmla="*/ 1142052 w 1155264"/>
              <a:gd name="connsiteY2" fmla="*/ 13212 h 395753"/>
              <a:gd name="connsiteX3" fmla="*/ 13212 w 1155264"/>
              <a:gd name="connsiteY3" fmla="*/ 13212 h 395753"/>
              <a:gd name="connsiteX4" fmla="*/ 13212 w 1155264"/>
              <a:gd name="connsiteY4" fmla="*/ 382541 h 395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264" h="395753">
                <a:moveTo>
                  <a:pt x="13212" y="382541"/>
                </a:moveTo>
                <a:lnTo>
                  <a:pt x="1142052" y="382541"/>
                </a:lnTo>
                <a:lnTo>
                  <a:pt x="1142052" y="13212"/>
                </a:lnTo>
                <a:lnTo>
                  <a:pt x="13212" y="13212"/>
                </a:lnTo>
                <a:lnTo>
                  <a:pt x="13212" y="38254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14496" y="5638800"/>
            <a:ext cx="229615" cy="381000"/>
          </a:xfrm>
          <a:custGeom>
            <a:avLst/>
            <a:gdLst>
              <a:gd name="connsiteX0" fmla="*/ 0 w 229615"/>
              <a:gd name="connsiteY0" fmla="*/ 266179 h 381000"/>
              <a:gd name="connsiteX1" fmla="*/ 57403 w 229615"/>
              <a:gd name="connsiteY1" fmla="*/ 266179 h 381000"/>
              <a:gd name="connsiteX2" fmla="*/ 57403 w 229615"/>
              <a:gd name="connsiteY2" fmla="*/ 0 h 381000"/>
              <a:gd name="connsiteX3" fmla="*/ 172211 w 229615"/>
              <a:gd name="connsiteY3" fmla="*/ 0 h 381000"/>
              <a:gd name="connsiteX4" fmla="*/ 172211 w 229615"/>
              <a:gd name="connsiteY4" fmla="*/ 266179 h 381000"/>
              <a:gd name="connsiteX5" fmla="*/ 229615 w 229615"/>
              <a:gd name="connsiteY5" fmla="*/ 266179 h 381000"/>
              <a:gd name="connsiteX6" fmla="*/ 114807 w 229615"/>
              <a:gd name="connsiteY6" fmla="*/ 381000 h 381000"/>
              <a:gd name="connsiteX7" fmla="*/ 0 w 229615"/>
              <a:gd name="connsiteY7" fmla="*/ 266179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9615" h="381000">
                <a:moveTo>
                  <a:pt x="0" y="266179"/>
                </a:moveTo>
                <a:lnTo>
                  <a:pt x="57403" y="266179"/>
                </a:lnTo>
                <a:lnTo>
                  <a:pt x="57403" y="0"/>
                </a:lnTo>
                <a:lnTo>
                  <a:pt x="172211" y="0"/>
                </a:lnTo>
                <a:lnTo>
                  <a:pt x="172211" y="266179"/>
                </a:lnTo>
                <a:lnTo>
                  <a:pt x="229615" y="266179"/>
                </a:lnTo>
                <a:lnTo>
                  <a:pt x="114807" y="381000"/>
                </a:lnTo>
                <a:lnTo>
                  <a:pt x="0" y="266179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701283" y="5625587"/>
            <a:ext cx="256040" cy="407424"/>
          </a:xfrm>
          <a:custGeom>
            <a:avLst/>
            <a:gdLst>
              <a:gd name="connsiteX0" fmla="*/ 13212 w 256040"/>
              <a:gd name="connsiteY0" fmla="*/ 279391 h 407424"/>
              <a:gd name="connsiteX1" fmla="*/ 70616 w 256040"/>
              <a:gd name="connsiteY1" fmla="*/ 279391 h 407424"/>
              <a:gd name="connsiteX2" fmla="*/ 70616 w 256040"/>
              <a:gd name="connsiteY2" fmla="*/ 13212 h 407424"/>
              <a:gd name="connsiteX3" fmla="*/ 185424 w 256040"/>
              <a:gd name="connsiteY3" fmla="*/ 13212 h 407424"/>
              <a:gd name="connsiteX4" fmla="*/ 185424 w 256040"/>
              <a:gd name="connsiteY4" fmla="*/ 279391 h 407424"/>
              <a:gd name="connsiteX5" fmla="*/ 242828 w 256040"/>
              <a:gd name="connsiteY5" fmla="*/ 279391 h 407424"/>
              <a:gd name="connsiteX6" fmla="*/ 128020 w 256040"/>
              <a:gd name="connsiteY6" fmla="*/ 394212 h 407424"/>
              <a:gd name="connsiteX7" fmla="*/ 13212 w 256040"/>
              <a:gd name="connsiteY7" fmla="*/ 279391 h 407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6040" h="407424">
                <a:moveTo>
                  <a:pt x="13212" y="279391"/>
                </a:moveTo>
                <a:lnTo>
                  <a:pt x="70616" y="279391"/>
                </a:lnTo>
                <a:lnTo>
                  <a:pt x="70616" y="13212"/>
                </a:lnTo>
                <a:lnTo>
                  <a:pt x="185424" y="13212"/>
                </a:lnTo>
                <a:lnTo>
                  <a:pt x="185424" y="279391"/>
                </a:lnTo>
                <a:lnTo>
                  <a:pt x="242828" y="279391"/>
                </a:lnTo>
                <a:lnTo>
                  <a:pt x="128020" y="394212"/>
                </a:lnTo>
                <a:lnTo>
                  <a:pt x="13212" y="27939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e000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194050" y="6177521"/>
            <a:ext cx="1261757" cy="382028"/>
          </a:xfrm>
          <a:custGeom>
            <a:avLst/>
            <a:gdLst>
              <a:gd name="connsiteX0" fmla="*/ 6350 w 1261757"/>
              <a:gd name="connsiteY0" fmla="*/ 375678 h 382028"/>
              <a:gd name="connsiteX1" fmla="*/ 1255407 w 1261757"/>
              <a:gd name="connsiteY1" fmla="*/ 375678 h 382028"/>
              <a:gd name="connsiteX2" fmla="*/ 1255407 w 1261757"/>
              <a:gd name="connsiteY2" fmla="*/ 6350 h 382028"/>
              <a:gd name="connsiteX3" fmla="*/ 6350 w 1261757"/>
              <a:gd name="connsiteY3" fmla="*/ 6350 h 382028"/>
              <a:gd name="connsiteX4" fmla="*/ 6350 w 1261757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61757" h="382028">
                <a:moveTo>
                  <a:pt x="6350" y="375678"/>
                </a:moveTo>
                <a:lnTo>
                  <a:pt x="1255407" y="375678"/>
                </a:lnTo>
                <a:lnTo>
                  <a:pt x="1255407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ad010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29200" y="5181587"/>
            <a:ext cx="1064717" cy="369328"/>
          </a:xfrm>
          <a:custGeom>
            <a:avLst/>
            <a:gdLst>
              <a:gd name="connsiteX0" fmla="*/ 0 w 1064717"/>
              <a:gd name="connsiteY0" fmla="*/ 369328 h 369328"/>
              <a:gd name="connsiteX1" fmla="*/ 1064717 w 1064717"/>
              <a:gd name="connsiteY1" fmla="*/ 369328 h 369328"/>
              <a:gd name="connsiteX2" fmla="*/ 1064717 w 1064717"/>
              <a:gd name="connsiteY2" fmla="*/ 0 h 369328"/>
              <a:gd name="connsiteX3" fmla="*/ 0 w 1064717"/>
              <a:gd name="connsiteY3" fmla="*/ 0 h 369328"/>
              <a:gd name="connsiteX4" fmla="*/ 0 w 1064717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64717" h="369328">
                <a:moveTo>
                  <a:pt x="0" y="369328"/>
                </a:moveTo>
                <a:lnTo>
                  <a:pt x="1064717" y="369328"/>
                </a:lnTo>
                <a:lnTo>
                  <a:pt x="1064717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015987" y="5168375"/>
            <a:ext cx="1091142" cy="395753"/>
          </a:xfrm>
          <a:custGeom>
            <a:avLst/>
            <a:gdLst>
              <a:gd name="connsiteX0" fmla="*/ 13212 w 1091142"/>
              <a:gd name="connsiteY0" fmla="*/ 382541 h 395753"/>
              <a:gd name="connsiteX1" fmla="*/ 1077929 w 1091142"/>
              <a:gd name="connsiteY1" fmla="*/ 382541 h 395753"/>
              <a:gd name="connsiteX2" fmla="*/ 1077929 w 1091142"/>
              <a:gd name="connsiteY2" fmla="*/ 13212 h 395753"/>
              <a:gd name="connsiteX3" fmla="*/ 13212 w 1091142"/>
              <a:gd name="connsiteY3" fmla="*/ 13212 h 395753"/>
              <a:gd name="connsiteX4" fmla="*/ 13212 w 1091142"/>
              <a:gd name="connsiteY4" fmla="*/ 382541 h 395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91142" h="395753">
                <a:moveTo>
                  <a:pt x="13212" y="382541"/>
                </a:moveTo>
                <a:lnTo>
                  <a:pt x="1077929" y="382541"/>
                </a:lnTo>
                <a:lnTo>
                  <a:pt x="1077929" y="13212"/>
                </a:lnTo>
                <a:lnTo>
                  <a:pt x="13212" y="13212"/>
                </a:lnTo>
                <a:lnTo>
                  <a:pt x="13212" y="38254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410200" y="5638800"/>
            <a:ext cx="229616" cy="381000"/>
          </a:xfrm>
          <a:custGeom>
            <a:avLst/>
            <a:gdLst>
              <a:gd name="connsiteX0" fmla="*/ 0 w 229616"/>
              <a:gd name="connsiteY0" fmla="*/ 266179 h 381000"/>
              <a:gd name="connsiteX1" fmla="*/ 57403 w 229616"/>
              <a:gd name="connsiteY1" fmla="*/ 266179 h 381000"/>
              <a:gd name="connsiteX2" fmla="*/ 57403 w 229616"/>
              <a:gd name="connsiteY2" fmla="*/ 0 h 381000"/>
              <a:gd name="connsiteX3" fmla="*/ 172211 w 229616"/>
              <a:gd name="connsiteY3" fmla="*/ 0 h 381000"/>
              <a:gd name="connsiteX4" fmla="*/ 172211 w 229616"/>
              <a:gd name="connsiteY4" fmla="*/ 266179 h 381000"/>
              <a:gd name="connsiteX5" fmla="*/ 229615 w 229616"/>
              <a:gd name="connsiteY5" fmla="*/ 266179 h 381000"/>
              <a:gd name="connsiteX6" fmla="*/ 114808 w 229616"/>
              <a:gd name="connsiteY6" fmla="*/ 381000 h 381000"/>
              <a:gd name="connsiteX7" fmla="*/ 0 w 229616"/>
              <a:gd name="connsiteY7" fmla="*/ 266179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9616" h="381000">
                <a:moveTo>
                  <a:pt x="0" y="266179"/>
                </a:moveTo>
                <a:lnTo>
                  <a:pt x="57403" y="266179"/>
                </a:lnTo>
                <a:lnTo>
                  <a:pt x="57403" y="0"/>
                </a:lnTo>
                <a:lnTo>
                  <a:pt x="172211" y="0"/>
                </a:lnTo>
                <a:lnTo>
                  <a:pt x="172211" y="266179"/>
                </a:lnTo>
                <a:lnTo>
                  <a:pt x="229615" y="266179"/>
                </a:lnTo>
                <a:lnTo>
                  <a:pt x="114808" y="381000"/>
                </a:lnTo>
                <a:lnTo>
                  <a:pt x="0" y="26617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96987" y="5625587"/>
            <a:ext cx="256041" cy="407424"/>
          </a:xfrm>
          <a:custGeom>
            <a:avLst/>
            <a:gdLst>
              <a:gd name="connsiteX0" fmla="*/ 13212 w 256041"/>
              <a:gd name="connsiteY0" fmla="*/ 279391 h 407424"/>
              <a:gd name="connsiteX1" fmla="*/ 70616 w 256041"/>
              <a:gd name="connsiteY1" fmla="*/ 279391 h 407424"/>
              <a:gd name="connsiteX2" fmla="*/ 70616 w 256041"/>
              <a:gd name="connsiteY2" fmla="*/ 13212 h 407424"/>
              <a:gd name="connsiteX3" fmla="*/ 185424 w 256041"/>
              <a:gd name="connsiteY3" fmla="*/ 13212 h 407424"/>
              <a:gd name="connsiteX4" fmla="*/ 185424 w 256041"/>
              <a:gd name="connsiteY4" fmla="*/ 279391 h 407424"/>
              <a:gd name="connsiteX5" fmla="*/ 242828 w 256041"/>
              <a:gd name="connsiteY5" fmla="*/ 279391 h 407424"/>
              <a:gd name="connsiteX6" fmla="*/ 128020 w 256041"/>
              <a:gd name="connsiteY6" fmla="*/ 394212 h 407424"/>
              <a:gd name="connsiteX7" fmla="*/ 13212 w 256041"/>
              <a:gd name="connsiteY7" fmla="*/ 279391 h 407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6041" h="407424">
                <a:moveTo>
                  <a:pt x="13212" y="279391"/>
                </a:moveTo>
                <a:lnTo>
                  <a:pt x="70616" y="279391"/>
                </a:lnTo>
                <a:lnTo>
                  <a:pt x="70616" y="13212"/>
                </a:lnTo>
                <a:lnTo>
                  <a:pt x="185424" y="13212"/>
                </a:lnTo>
                <a:lnTo>
                  <a:pt x="185424" y="279391"/>
                </a:lnTo>
                <a:lnTo>
                  <a:pt x="242828" y="279391"/>
                </a:lnTo>
                <a:lnTo>
                  <a:pt x="128020" y="394212"/>
                </a:lnTo>
                <a:lnTo>
                  <a:pt x="13212" y="27939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94250" y="6177521"/>
            <a:ext cx="1479803" cy="382028"/>
          </a:xfrm>
          <a:custGeom>
            <a:avLst/>
            <a:gdLst>
              <a:gd name="connsiteX0" fmla="*/ 6350 w 1479803"/>
              <a:gd name="connsiteY0" fmla="*/ 375678 h 382028"/>
              <a:gd name="connsiteX1" fmla="*/ 1473453 w 1479803"/>
              <a:gd name="connsiteY1" fmla="*/ 375678 h 382028"/>
              <a:gd name="connsiteX2" fmla="*/ 1473453 w 1479803"/>
              <a:gd name="connsiteY2" fmla="*/ 6350 h 382028"/>
              <a:gd name="connsiteX3" fmla="*/ 6350 w 1479803"/>
              <a:gd name="connsiteY3" fmla="*/ 6350 h 382028"/>
              <a:gd name="connsiteX4" fmla="*/ 6350 w 1479803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479803" h="382028">
                <a:moveTo>
                  <a:pt x="6350" y="375678"/>
                </a:moveTo>
                <a:lnTo>
                  <a:pt x="1473453" y="375678"/>
                </a:lnTo>
                <a:lnTo>
                  <a:pt x="1473453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50631" y="5105387"/>
            <a:ext cx="1128839" cy="369328"/>
          </a:xfrm>
          <a:custGeom>
            <a:avLst/>
            <a:gdLst>
              <a:gd name="connsiteX0" fmla="*/ 0 w 1128839"/>
              <a:gd name="connsiteY0" fmla="*/ 369328 h 369328"/>
              <a:gd name="connsiteX1" fmla="*/ 1128839 w 1128839"/>
              <a:gd name="connsiteY1" fmla="*/ 369328 h 369328"/>
              <a:gd name="connsiteX2" fmla="*/ 1128839 w 1128839"/>
              <a:gd name="connsiteY2" fmla="*/ 0 h 369328"/>
              <a:gd name="connsiteX3" fmla="*/ 0 w 1128839"/>
              <a:gd name="connsiteY3" fmla="*/ 0 h 369328"/>
              <a:gd name="connsiteX4" fmla="*/ 0 w 1128839"/>
              <a:gd name="connsiteY4" fmla="*/ 369328 h 3693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8839" h="369328">
                <a:moveTo>
                  <a:pt x="0" y="369328"/>
                </a:moveTo>
                <a:lnTo>
                  <a:pt x="1128839" y="369328"/>
                </a:lnTo>
                <a:lnTo>
                  <a:pt x="1128839" y="0"/>
                </a:lnTo>
                <a:lnTo>
                  <a:pt x="0" y="0"/>
                </a:lnTo>
                <a:lnTo>
                  <a:pt x="0" y="3693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837419" y="5092175"/>
            <a:ext cx="1155264" cy="395753"/>
          </a:xfrm>
          <a:custGeom>
            <a:avLst/>
            <a:gdLst>
              <a:gd name="connsiteX0" fmla="*/ 13212 w 1155264"/>
              <a:gd name="connsiteY0" fmla="*/ 382541 h 395753"/>
              <a:gd name="connsiteX1" fmla="*/ 1142052 w 1155264"/>
              <a:gd name="connsiteY1" fmla="*/ 382541 h 395753"/>
              <a:gd name="connsiteX2" fmla="*/ 1142052 w 1155264"/>
              <a:gd name="connsiteY2" fmla="*/ 13212 h 395753"/>
              <a:gd name="connsiteX3" fmla="*/ 13212 w 1155264"/>
              <a:gd name="connsiteY3" fmla="*/ 13212 h 395753"/>
              <a:gd name="connsiteX4" fmla="*/ 13212 w 1155264"/>
              <a:gd name="connsiteY4" fmla="*/ 382541 h 3957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55264" h="395753">
                <a:moveTo>
                  <a:pt x="13212" y="382541"/>
                </a:moveTo>
                <a:lnTo>
                  <a:pt x="1142052" y="382541"/>
                </a:lnTo>
                <a:lnTo>
                  <a:pt x="1142052" y="13212"/>
                </a:lnTo>
                <a:lnTo>
                  <a:pt x="13212" y="13212"/>
                </a:lnTo>
                <a:lnTo>
                  <a:pt x="13212" y="38254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86496" y="5638800"/>
            <a:ext cx="229616" cy="381000"/>
          </a:xfrm>
          <a:custGeom>
            <a:avLst/>
            <a:gdLst>
              <a:gd name="connsiteX0" fmla="*/ 0 w 229616"/>
              <a:gd name="connsiteY0" fmla="*/ 266179 h 381000"/>
              <a:gd name="connsiteX1" fmla="*/ 57404 w 229616"/>
              <a:gd name="connsiteY1" fmla="*/ 266179 h 381000"/>
              <a:gd name="connsiteX2" fmla="*/ 57404 w 229616"/>
              <a:gd name="connsiteY2" fmla="*/ 0 h 381000"/>
              <a:gd name="connsiteX3" fmla="*/ 172211 w 229616"/>
              <a:gd name="connsiteY3" fmla="*/ 0 h 381000"/>
              <a:gd name="connsiteX4" fmla="*/ 172211 w 229616"/>
              <a:gd name="connsiteY4" fmla="*/ 266179 h 381000"/>
              <a:gd name="connsiteX5" fmla="*/ 229616 w 229616"/>
              <a:gd name="connsiteY5" fmla="*/ 266179 h 381000"/>
              <a:gd name="connsiteX6" fmla="*/ 114808 w 229616"/>
              <a:gd name="connsiteY6" fmla="*/ 381000 h 381000"/>
              <a:gd name="connsiteX7" fmla="*/ 0 w 229616"/>
              <a:gd name="connsiteY7" fmla="*/ 266179 h 381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29616" h="381000">
                <a:moveTo>
                  <a:pt x="0" y="266179"/>
                </a:moveTo>
                <a:lnTo>
                  <a:pt x="57404" y="266179"/>
                </a:lnTo>
                <a:lnTo>
                  <a:pt x="57404" y="0"/>
                </a:lnTo>
                <a:lnTo>
                  <a:pt x="172211" y="0"/>
                </a:lnTo>
                <a:lnTo>
                  <a:pt x="172211" y="266179"/>
                </a:lnTo>
                <a:lnTo>
                  <a:pt x="229616" y="266179"/>
                </a:lnTo>
                <a:lnTo>
                  <a:pt x="114808" y="381000"/>
                </a:lnTo>
                <a:lnTo>
                  <a:pt x="0" y="266179"/>
                </a:lnTo>
              </a:path>
            </a:pathLst>
          </a:custGeom>
          <a:solidFill>
            <a:srgbClr val="00206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8273283" y="5625587"/>
            <a:ext cx="256041" cy="407424"/>
          </a:xfrm>
          <a:custGeom>
            <a:avLst/>
            <a:gdLst>
              <a:gd name="connsiteX0" fmla="*/ 13212 w 256041"/>
              <a:gd name="connsiteY0" fmla="*/ 279391 h 407424"/>
              <a:gd name="connsiteX1" fmla="*/ 70616 w 256041"/>
              <a:gd name="connsiteY1" fmla="*/ 279391 h 407424"/>
              <a:gd name="connsiteX2" fmla="*/ 70616 w 256041"/>
              <a:gd name="connsiteY2" fmla="*/ 13212 h 407424"/>
              <a:gd name="connsiteX3" fmla="*/ 185424 w 256041"/>
              <a:gd name="connsiteY3" fmla="*/ 13212 h 407424"/>
              <a:gd name="connsiteX4" fmla="*/ 185424 w 256041"/>
              <a:gd name="connsiteY4" fmla="*/ 279391 h 407424"/>
              <a:gd name="connsiteX5" fmla="*/ 242828 w 256041"/>
              <a:gd name="connsiteY5" fmla="*/ 279391 h 407424"/>
              <a:gd name="connsiteX6" fmla="*/ 128020 w 256041"/>
              <a:gd name="connsiteY6" fmla="*/ 394212 h 407424"/>
              <a:gd name="connsiteX7" fmla="*/ 13212 w 256041"/>
              <a:gd name="connsiteY7" fmla="*/ 279391 h 407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256041" h="407424">
                <a:moveTo>
                  <a:pt x="13212" y="279391"/>
                </a:moveTo>
                <a:lnTo>
                  <a:pt x="70616" y="279391"/>
                </a:lnTo>
                <a:lnTo>
                  <a:pt x="70616" y="13212"/>
                </a:lnTo>
                <a:lnTo>
                  <a:pt x="185424" y="13212"/>
                </a:lnTo>
                <a:lnTo>
                  <a:pt x="185424" y="279391"/>
                </a:lnTo>
                <a:lnTo>
                  <a:pt x="242828" y="279391"/>
                </a:lnTo>
                <a:lnTo>
                  <a:pt x="128020" y="394212"/>
                </a:lnTo>
                <a:lnTo>
                  <a:pt x="13212" y="279391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7766050" y="6177521"/>
            <a:ext cx="1261757" cy="382028"/>
          </a:xfrm>
          <a:custGeom>
            <a:avLst/>
            <a:gdLst>
              <a:gd name="connsiteX0" fmla="*/ 6350 w 1261757"/>
              <a:gd name="connsiteY0" fmla="*/ 375678 h 382028"/>
              <a:gd name="connsiteX1" fmla="*/ 1255407 w 1261757"/>
              <a:gd name="connsiteY1" fmla="*/ 375678 h 382028"/>
              <a:gd name="connsiteX2" fmla="*/ 1255407 w 1261757"/>
              <a:gd name="connsiteY2" fmla="*/ 6350 h 382028"/>
              <a:gd name="connsiteX3" fmla="*/ 6350 w 1261757"/>
              <a:gd name="connsiteY3" fmla="*/ 6350 h 382028"/>
              <a:gd name="connsiteX4" fmla="*/ 6350 w 1261757"/>
              <a:gd name="connsiteY4" fmla="*/ 375678 h 382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61757" h="382028">
                <a:moveTo>
                  <a:pt x="6350" y="375678"/>
                </a:moveTo>
                <a:lnTo>
                  <a:pt x="1255407" y="375678"/>
                </a:lnTo>
                <a:lnTo>
                  <a:pt x="1255407" y="6350"/>
                </a:lnTo>
                <a:lnTo>
                  <a:pt x="6350" y="6350"/>
                </a:lnTo>
                <a:lnTo>
                  <a:pt x="6350" y="37567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2060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82700"/>
            <a:ext cx="8001000" cy="37719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6172200"/>
            <a:ext cx="1498600" cy="393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87700" y="6172200"/>
            <a:ext cx="1270000" cy="393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6172200"/>
            <a:ext cx="1498600" cy="393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59700" y="6172200"/>
            <a:ext cx="1270000" cy="393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1028700" y="622300"/>
            <a:ext cx="73914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Abnormalities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146300" y="4089400"/>
            <a:ext cx="939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248400" y="4089400"/>
            <a:ext cx="990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356100" y="4584700"/>
            <a:ext cx="863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HCO3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−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432300" y="4953000"/>
            <a:ext cx="584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2004" dirty="0" smtClean="0">
                <a:solidFill>
                  <a:srgbClr val="000000"/>
                </a:solidFill>
                <a:latin typeface="Cambria Math" pitchFamily="18" charset="0"/>
                <a:cs typeface="Cambria Math" pitchFamily="18" charset="0"/>
              </a:rPr>
              <a:t>PCO2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5245100"/>
            <a:ext cx="863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17500" y="6286500"/>
            <a:ext cx="1257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365500" y="5168900"/>
            <a:ext cx="927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↓↓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289300" y="6286500"/>
            <a:ext cx="1054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118100" y="5245100"/>
            <a:ext cx="8636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↓↓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89500" y="6286500"/>
            <a:ext cx="12573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937500" y="5168900"/>
            <a:ext cx="927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↑↑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861300" y="6286500"/>
            <a:ext cx="10541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917692" y="5108448"/>
            <a:ext cx="2081784" cy="32004"/>
          </a:xfrm>
          <a:custGeom>
            <a:avLst/>
            <a:gdLst>
              <a:gd name="connsiteX0" fmla="*/ 0 w 2081784"/>
              <a:gd name="connsiteY0" fmla="*/ 0 h 32004"/>
              <a:gd name="connsiteX1" fmla="*/ 1040891 w 2081784"/>
              <a:gd name="connsiteY1" fmla="*/ 0 h 32004"/>
              <a:gd name="connsiteX2" fmla="*/ 2081784 w 2081784"/>
              <a:gd name="connsiteY2" fmla="*/ 0 h 32004"/>
              <a:gd name="connsiteX3" fmla="*/ 2081784 w 2081784"/>
              <a:gd name="connsiteY3" fmla="*/ 32004 h 32004"/>
              <a:gd name="connsiteX4" fmla="*/ 1040891 w 2081784"/>
              <a:gd name="connsiteY4" fmla="*/ 32004 h 32004"/>
              <a:gd name="connsiteX5" fmla="*/ 0 w 2081784"/>
              <a:gd name="connsiteY5" fmla="*/ 32004 h 32004"/>
              <a:gd name="connsiteX6" fmla="*/ 0 w 2081784"/>
              <a:gd name="connsiteY6" fmla="*/ 0 h 320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081784" h="32004">
                <a:moveTo>
                  <a:pt x="0" y="0"/>
                </a:moveTo>
                <a:lnTo>
                  <a:pt x="1040891" y="0"/>
                </a:lnTo>
                <a:lnTo>
                  <a:pt x="2081784" y="0"/>
                </a:lnTo>
                <a:lnTo>
                  <a:pt x="2081784" y="32004"/>
                </a:lnTo>
                <a:lnTo>
                  <a:pt x="1040891" y="32004"/>
                </a:lnTo>
                <a:lnTo>
                  <a:pt x="0" y="32004"/>
                </a:lnTo>
                <a:lnTo>
                  <a:pt x="0" y="0"/>
                </a:lnTo>
              </a:path>
            </a:pathLst>
          </a:custGeom>
          <a:solidFill>
            <a:srgbClr val="fe373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74792" y="5779008"/>
            <a:ext cx="2555748" cy="27432"/>
          </a:xfrm>
          <a:custGeom>
            <a:avLst/>
            <a:gdLst>
              <a:gd name="connsiteX0" fmla="*/ 0 w 2555748"/>
              <a:gd name="connsiteY0" fmla="*/ 0 h 27432"/>
              <a:gd name="connsiteX1" fmla="*/ 1277874 w 2555748"/>
              <a:gd name="connsiteY1" fmla="*/ 0 h 27432"/>
              <a:gd name="connsiteX2" fmla="*/ 2555748 w 2555748"/>
              <a:gd name="connsiteY2" fmla="*/ 0 h 27432"/>
              <a:gd name="connsiteX3" fmla="*/ 2555748 w 2555748"/>
              <a:gd name="connsiteY3" fmla="*/ 27432 h 27432"/>
              <a:gd name="connsiteX4" fmla="*/ 1277874 w 2555748"/>
              <a:gd name="connsiteY4" fmla="*/ 27432 h 27432"/>
              <a:gd name="connsiteX5" fmla="*/ 0 w 2555748"/>
              <a:gd name="connsiteY5" fmla="*/ 27432 h 27432"/>
              <a:gd name="connsiteX6" fmla="*/ 0 w 2555748"/>
              <a:gd name="connsiteY6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555748" h="27432">
                <a:moveTo>
                  <a:pt x="0" y="0"/>
                </a:moveTo>
                <a:lnTo>
                  <a:pt x="1277874" y="0"/>
                </a:lnTo>
                <a:lnTo>
                  <a:pt x="2555748" y="0"/>
                </a:lnTo>
                <a:lnTo>
                  <a:pt x="2555748" y="27432"/>
                </a:lnTo>
                <a:lnTo>
                  <a:pt x="1277874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b8188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306568" y="6114288"/>
            <a:ext cx="2414015" cy="27432"/>
          </a:xfrm>
          <a:custGeom>
            <a:avLst/>
            <a:gdLst>
              <a:gd name="connsiteX0" fmla="*/ 0 w 2414015"/>
              <a:gd name="connsiteY0" fmla="*/ 0 h 27432"/>
              <a:gd name="connsiteX1" fmla="*/ 1207008 w 2414015"/>
              <a:gd name="connsiteY1" fmla="*/ 0 h 27432"/>
              <a:gd name="connsiteX2" fmla="*/ 2414015 w 2414015"/>
              <a:gd name="connsiteY2" fmla="*/ 0 h 27432"/>
              <a:gd name="connsiteX3" fmla="*/ 2414015 w 2414015"/>
              <a:gd name="connsiteY3" fmla="*/ 27432 h 27432"/>
              <a:gd name="connsiteX4" fmla="*/ 1207008 w 2414015"/>
              <a:gd name="connsiteY4" fmla="*/ 27432 h 27432"/>
              <a:gd name="connsiteX5" fmla="*/ 0 w 2414015"/>
              <a:gd name="connsiteY5" fmla="*/ 27432 h 27432"/>
              <a:gd name="connsiteX6" fmla="*/ 0 w 2414015"/>
              <a:gd name="connsiteY6" fmla="*/ 0 h 27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2414015" h="27432">
                <a:moveTo>
                  <a:pt x="0" y="0"/>
                </a:moveTo>
                <a:lnTo>
                  <a:pt x="1207008" y="0"/>
                </a:lnTo>
                <a:lnTo>
                  <a:pt x="2414015" y="0"/>
                </a:lnTo>
                <a:lnTo>
                  <a:pt x="2414015" y="27432"/>
                </a:lnTo>
                <a:lnTo>
                  <a:pt x="1207008" y="27432"/>
                </a:lnTo>
                <a:lnTo>
                  <a:pt x="0" y="27432"/>
                </a:lnTo>
                <a:lnTo>
                  <a:pt x="0" y="0"/>
                </a:lnTo>
              </a:path>
            </a:pathLst>
          </a:custGeom>
          <a:solidFill>
            <a:srgbClr val="b8188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1371600"/>
            <a:ext cx="81280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classified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23900" y="1701800"/>
            <a:ext cx="14478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							</a:tabLst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2374900"/>
            <a:ext cx="6070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							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u="sng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disorders: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2755900"/>
            <a:ext cx="3784600" cy="1320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[HCO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706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↑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[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33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006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]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4546600"/>
            <a:ext cx="76454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778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attempts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correct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</a:t>
            </a:r>
          </a:p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u="sng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i="1" dirty="0" smtClean="0">
                <a:solidFill>
                  <a:srgbClr val="fe3737"/>
                </a:solidFill>
                <a:latin typeface="Times New Roman" pitchFamily="18" charset="0"/>
                <a:cs typeface="Times New Roman" pitchFamily="18" charset="0"/>
              </a:rPr>
              <a:t>compensatory</a:t>
            </a:r>
          </a:p>
          <a:p>
            <a:pPr>
              <a:lnSpc>
                <a:spcPts val="25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trying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restore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towards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normal.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5575300"/>
            <a:ext cx="73787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u="sng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kidneys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compensate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ts val="2600"/>
              </a:lnSpc>
              <a:tabLst>
							</a:tabLst>
            </a:pP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u="sng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lungs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compensate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i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  <a:r>
              <a:rPr lang="en-US" altLang="zh-CN" sz="2004" b="1" dirty="0" smtClean="0">
                <a:solidFill>
                  <a:srgbClr val="b8188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812800" y="622300"/>
            <a:ext cx="7810500" cy="41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							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Fundamentals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803900" y="6565900"/>
            <a:ext cx="3073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(Dooley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Sisson.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disorders)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91125" y="2279391"/>
            <a:ext cx="1932186" cy="417330"/>
          </a:xfrm>
          <a:custGeom>
            <a:avLst/>
            <a:gdLst>
              <a:gd name="connsiteX0" fmla="*/ 1918974 w 1932186"/>
              <a:gd name="connsiteY0" fmla="*/ 13212 h 417330"/>
              <a:gd name="connsiteX1" fmla="*/ 1918974 w 1932186"/>
              <a:gd name="connsiteY1" fmla="*/ 208665 h 417330"/>
              <a:gd name="connsiteX2" fmla="*/ 13212 w 1932186"/>
              <a:gd name="connsiteY2" fmla="*/ 208665 h 417330"/>
              <a:gd name="connsiteX3" fmla="*/ 13212 w 1932186"/>
              <a:gd name="connsiteY3" fmla="*/ 404118 h 417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32186" h="417330">
                <a:moveTo>
                  <a:pt x="1918974" y="13212"/>
                </a:moveTo>
                <a:lnTo>
                  <a:pt x="1918974" y="208665"/>
                </a:lnTo>
                <a:lnTo>
                  <a:pt x="13212" y="208665"/>
                </a:lnTo>
                <a:lnTo>
                  <a:pt x="13212" y="404118"/>
                </a:lnTo>
              </a:path>
            </a:pathLst>
          </a:custGeom>
          <a:ln w="25400">
            <a:solidFill>
              <a:srgbClr val="ac95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1738117" y="3475477"/>
            <a:ext cx="979433" cy="417330"/>
          </a:xfrm>
          <a:custGeom>
            <a:avLst/>
            <a:gdLst>
              <a:gd name="connsiteX0" fmla="*/ 966220 w 979433"/>
              <a:gd name="connsiteY0" fmla="*/ 13212 h 417330"/>
              <a:gd name="connsiteX1" fmla="*/ 966220 w 979433"/>
              <a:gd name="connsiteY1" fmla="*/ 208665 h 417330"/>
              <a:gd name="connsiteX2" fmla="*/ 13212 w 979433"/>
              <a:gd name="connsiteY2" fmla="*/ 208665 h 417330"/>
              <a:gd name="connsiteX3" fmla="*/ 13212 w 979433"/>
              <a:gd name="connsiteY3" fmla="*/ 404118 h 417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79433" h="417330">
                <a:moveTo>
                  <a:pt x="966220" y="13212"/>
                </a:moveTo>
                <a:lnTo>
                  <a:pt x="966220" y="208665"/>
                </a:lnTo>
                <a:lnTo>
                  <a:pt x="13212" y="208665"/>
                </a:lnTo>
                <a:lnTo>
                  <a:pt x="13212" y="404118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91125" y="3475477"/>
            <a:ext cx="979305" cy="417330"/>
          </a:xfrm>
          <a:custGeom>
            <a:avLst/>
            <a:gdLst>
              <a:gd name="connsiteX0" fmla="*/ 13212 w 979305"/>
              <a:gd name="connsiteY0" fmla="*/ 13212 h 417330"/>
              <a:gd name="connsiteX1" fmla="*/ 13212 w 979305"/>
              <a:gd name="connsiteY1" fmla="*/ 208665 h 417330"/>
              <a:gd name="connsiteX2" fmla="*/ 966093 w 979305"/>
              <a:gd name="connsiteY2" fmla="*/ 208665 h 417330"/>
              <a:gd name="connsiteX3" fmla="*/ 966093 w 979305"/>
              <a:gd name="connsiteY3" fmla="*/ 404118 h 417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79305" h="417330">
                <a:moveTo>
                  <a:pt x="13212" y="13212"/>
                </a:moveTo>
                <a:lnTo>
                  <a:pt x="13212" y="208665"/>
                </a:lnTo>
                <a:lnTo>
                  <a:pt x="966093" y="208665"/>
                </a:lnTo>
                <a:lnTo>
                  <a:pt x="966093" y="404118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96887" y="2279391"/>
            <a:ext cx="1932186" cy="417330"/>
          </a:xfrm>
          <a:custGeom>
            <a:avLst/>
            <a:gdLst>
              <a:gd name="connsiteX0" fmla="*/ 13212 w 1932186"/>
              <a:gd name="connsiteY0" fmla="*/ 13212 h 417330"/>
              <a:gd name="connsiteX1" fmla="*/ 13212 w 1932186"/>
              <a:gd name="connsiteY1" fmla="*/ 208665 h 417330"/>
              <a:gd name="connsiteX2" fmla="*/ 1918974 w 1932186"/>
              <a:gd name="connsiteY2" fmla="*/ 208665 h 417330"/>
              <a:gd name="connsiteX3" fmla="*/ 1918974 w 1932186"/>
              <a:gd name="connsiteY3" fmla="*/ 404118 h 417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932186" h="417330">
                <a:moveTo>
                  <a:pt x="13212" y="13212"/>
                </a:moveTo>
                <a:lnTo>
                  <a:pt x="13212" y="208665"/>
                </a:lnTo>
                <a:lnTo>
                  <a:pt x="1918974" y="208665"/>
                </a:lnTo>
                <a:lnTo>
                  <a:pt x="1918974" y="404118"/>
                </a:lnTo>
              </a:path>
            </a:pathLst>
          </a:custGeom>
          <a:ln w="25400">
            <a:solidFill>
              <a:srgbClr val="ac95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49768" y="3472302"/>
            <a:ext cx="979305" cy="417330"/>
          </a:xfrm>
          <a:custGeom>
            <a:avLst/>
            <a:gdLst>
              <a:gd name="connsiteX0" fmla="*/ 966093 w 979305"/>
              <a:gd name="connsiteY0" fmla="*/ 13212 h 417330"/>
              <a:gd name="connsiteX1" fmla="*/ 966093 w 979305"/>
              <a:gd name="connsiteY1" fmla="*/ 208665 h 417330"/>
              <a:gd name="connsiteX2" fmla="*/ 13212 w 979305"/>
              <a:gd name="connsiteY2" fmla="*/ 208665 h 417330"/>
              <a:gd name="connsiteX3" fmla="*/ 13212 w 979305"/>
              <a:gd name="connsiteY3" fmla="*/ 404118 h 417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79305" h="417330">
                <a:moveTo>
                  <a:pt x="966093" y="13212"/>
                </a:moveTo>
                <a:lnTo>
                  <a:pt x="966093" y="208665"/>
                </a:lnTo>
                <a:lnTo>
                  <a:pt x="13212" y="208665"/>
                </a:lnTo>
                <a:lnTo>
                  <a:pt x="13212" y="404118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502649" y="3472302"/>
            <a:ext cx="979432" cy="417330"/>
          </a:xfrm>
          <a:custGeom>
            <a:avLst/>
            <a:gdLst>
              <a:gd name="connsiteX0" fmla="*/ 13212 w 979432"/>
              <a:gd name="connsiteY0" fmla="*/ 13212 h 417330"/>
              <a:gd name="connsiteX1" fmla="*/ 13212 w 979432"/>
              <a:gd name="connsiteY1" fmla="*/ 208665 h 417330"/>
              <a:gd name="connsiteX2" fmla="*/ 966220 w 979432"/>
              <a:gd name="connsiteY2" fmla="*/ 208665 h 417330"/>
              <a:gd name="connsiteX3" fmla="*/ 966220 w 979432"/>
              <a:gd name="connsiteY3" fmla="*/ 404118 h 4173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979432" h="417330">
                <a:moveTo>
                  <a:pt x="13212" y="13212"/>
                </a:moveTo>
                <a:lnTo>
                  <a:pt x="13212" y="208665"/>
                </a:lnTo>
                <a:lnTo>
                  <a:pt x="966220" y="208665"/>
                </a:lnTo>
                <a:lnTo>
                  <a:pt x="966220" y="404118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09600" y="4953063"/>
            <a:ext cx="1981200" cy="1384934"/>
          </a:xfrm>
          <a:custGeom>
            <a:avLst/>
            <a:gdLst>
              <a:gd name="connsiteX0" fmla="*/ 0 w 1981200"/>
              <a:gd name="connsiteY0" fmla="*/ 1384934 h 1384934"/>
              <a:gd name="connsiteX1" fmla="*/ 1981200 w 1981200"/>
              <a:gd name="connsiteY1" fmla="*/ 1384934 h 1384934"/>
              <a:gd name="connsiteX2" fmla="*/ 1981200 w 1981200"/>
              <a:gd name="connsiteY2" fmla="*/ 0 h 1384934"/>
              <a:gd name="connsiteX3" fmla="*/ 0 w 1981200"/>
              <a:gd name="connsiteY3" fmla="*/ 0 h 1384934"/>
              <a:gd name="connsiteX4" fmla="*/ 0 w 1981200"/>
              <a:gd name="connsiteY4" fmla="*/ 1384934 h 13849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1200" h="1384934">
                <a:moveTo>
                  <a:pt x="0" y="1384934"/>
                </a:moveTo>
                <a:lnTo>
                  <a:pt x="1981200" y="1384934"/>
                </a:lnTo>
                <a:lnTo>
                  <a:pt x="1981200" y="0"/>
                </a:lnTo>
                <a:lnTo>
                  <a:pt x="0" y="0"/>
                </a:lnTo>
                <a:lnTo>
                  <a:pt x="0" y="1384934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96387" y="4939851"/>
            <a:ext cx="2007624" cy="1411359"/>
          </a:xfrm>
          <a:custGeom>
            <a:avLst/>
            <a:gdLst>
              <a:gd name="connsiteX0" fmla="*/ 13212 w 2007624"/>
              <a:gd name="connsiteY0" fmla="*/ 1398147 h 1411359"/>
              <a:gd name="connsiteX1" fmla="*/ 1994412 w 2007624"/>
              <a:gd name="connsiteY1" fmla="*/ 1398147 h 1411359"/>
              <a:gd name="connsiteX2" fmla="*/ 1994412 w 2007624"/>
              <a:gd name="connsiteY2" fmla="*/ 13212 h 1411359"/>
              <a:gd name="connsiteX3" fmla="*/ 13212 w 2007624"/>
              <a:gd name="connsiteY3" fmla="*/ 13212 h 1411359"/>
              <a:gd name="connsiteX4" fmla="*/ 13212 w 2007624"/>
              <a:gd name="connsiteY4" fmla="*/ 1398147 h 14113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7624" h="1411359">
                <a:moveTo>
                  <a:pt x="13212" y="1398147"/>
                </a:moveTo>
                <a:lnTo>
                  <a:pt x="1994412" y="1398147"/>
                </a:lnTo>
                <a:lnTo>
                  <a:pt x="1994412" y="13212"/>
                </a:lnTo>
                <a:lnTo>
                  <a:pt x="13212" y="13212"/>
                </a:lnTo>
                <a:lnTo>
                  <a:pt x="13212" y="139814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800600" y="4952987"/>
            <a:ext cx="1600200" cy="738670"/>
          </a:xfrm>
          <a:custGeom>
            <a:avLst/>
            <a:gdLst>
              <a:gd name="connsiteX0" fmla="*/ 0 w 1600200"/>
              <a:gd name="connsiteY0" fmla="*/ 738670 h 738670"/>
              <a:gd name="connsiteX1" fmla="*/ 1600200 w 1600200"/>
              <a:gd name="connsiteY1" fmla="*/ 738670 h 738670"/>
              <a:gd name="connsiteX2" fmla="*/ 1600200 w 1600200"/>
              <a:gd name="connsiteY2" fmla="*/ 0 h 738670"/>
              <a:gd name="connsiteX3" fmla="*/ 0 w 1600200"/>
              <a:gd name="connsiteY3" fmla="*/ 0 h 738670"/>
              <a:gd name="connsiteX4" fmla="*/ 0 w 1600200"/>
              <a:gd name="connsiteY4" fmla="*/ 738670 h 7386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00200" h="738670">
                <a:moveTo>
                  <a:pt x="0" y="738670"/>
                </a:moveTo>
                <a:lnTo>
                  <a:pt x="1600200" y="738670"/>
                </a:lnTo>
                <a:lnTo>
                  <a:pt x="1600200" y="0"/>
                </a:lnTo>
                <a:lnTo>
                  <a:pt x="0" y="0"/>
                </a:lnTo>
                <a:lnTo>
                  <a:pt x="0" y="73867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787387" y="4939775"/>
            <a:ext cx="1626624" cy="765094"/>
          </a:xfrm>
          <a:custGeom>
            <a:avLst/>
            <a:gdLst>
              <a:gd name="connsiteX0" fmla="*/ 13212 w 1626624"/>
              <a:gd name="connsiteY0" fmla="*/ 751882 h 765094"/>
              <a:gd name="connsiteX1" fmla="*/ 1613412 w 1626624"/>
              <a:gd name="connsiteY1" fmla="*/ 751882 h 765094"/>
              <a:gd name="connsiteX2" fmla="*/ 1613412 w 1626624"/>
              <a:gd name="connsiteY2" fmla="*/ 13212 h 765094"/>
              <a:gd name="connsiteX3" fmla="*/ 13212 w 1626624"/>
              <a:gd name="connsiteY3" fmla="*/ 13212 h 765094"/>
              <a:gd name="connsiteX4" fmla="*/ 13212 w 1626624"/>
              <a:gd name="connsiteY4" fmla="*/ 751882 h 765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626624" h="765094">
                <a:moveTo>
                  <a:pt x="13212" y="751882"/>
                </a:moveTo>
                <a:lnTo>
                  <a:pt x="1613412" y="751882"/>
                </a:lnTo>
                <a:lnTo>
                  <a:pt x="1613412" y="13212"/>
                </a:lnTo>
                <a:lnTo>
                  <a:pt x="13212" y="13212"/>
                </a:lnTo>
                <a:lnTo>
                  <a:pt x="13212" y="75188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67000" y="4953035"/>
            <a:ext cx="1981200" cy="1815845"/>
          </a:xfrm>
          <a:custGeom>
            <a:avLst/>
            <a:gdLst>
              <a:gd name="connsiteX0" fmla="*/ 0 w 1981200"/>
              <a:gd name="connsiteY0" fmla="*/ 1815845 h 1815845"/>
              <a:gd name="connsiteX1" fmla="*/ 1981200 w 1981200"/>
              <a:gd name="connsiteY1" fmla="*/ 1815845 h 1815845"/>
              <a:gd name="connsiteX2" fmla="*/ 1981200 w 1981200"/>
              <a:gd name="connsiteY2" fmla="*/ 0 h 1815845"/>
              <a:gd name="connsiteX3" fmla="*/ 0 w 1981200"/>
              <a:gd name="connsiteY3" fmla="*/ 0 h 1815845"/>
              <a:gd name="connsiteX4" fmla="*/ 0 w 1981200"/>
              <a:gd name="connsiteY4" fmla="*/ 1815845 h 1815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1200" h="1815845">
                <a:moveTo>
                  <a:pt x="0" y="1815845"/>
                </a:moveTo>
                <a:lnTo>
                  <a:pt x="1981200" y="1815845"/>
                </a:lnTo>
                <a:lnTo>
                  <a:pt x="1981200" y="0"/>
                </a:lnTo>
                <a:lnTo>
                  <a:pt x="0" y="0"/>
                </a:lnTo>
                <a:lnTo>
                  <a:pt x="0" y="18158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653787" y="4939823"/>
            <a:ext cx="2007624" cy="1842270"/>
          </a:xfrm>
          <a:custGeom>
            <a:avLst/>
            <a:gdLst>
              <a:gd name="connsiteX0" fmla="*/ 13212 w 2007624"/>
              <a:gd name="connsiteY0" fmla="*/ 1829058 h 1842270"/>
              <a:gd name="connsiteX1" fmla="*/ 1994412 w 2007624"/>
              <a:gd name="connsiteY1" fmla="*/ 1829058 h 1842270"/>
              <a:gd name="connsiteX2" fmla="*/ 1994412 w 2007624"/>
              <a:gd name="connsiteY2" fmla="*/ 13212 h 1842270"/>
              <a:gd name="connsiteX3" fmla="*/ 13212 w 2007624"/>
              <a:gd name="connsiteY3" fmla="*/ 13212 h 1842270"/>
              <a:gd name="connsiteX4" fmla="*/ 13212 w 2007624"/>
              <a:gd name="connsiteY4" fmla="*/ 1829058 h 1842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7624" h="1842270">
                <a:moveTo>
                  <a:pt x="13212" y="1829058"/>
                </a:moveTo>
                <a:lnTo>
                  <a:pt x="1994412" y="1829058"/>
                </a:lnTo>
                <a:lnTo>
                  <a:pt x="1994412" y="13212"/>
                </a:lnTo>
                <a:lnTo>
                  <a:pt x="13212" y="13212"/>
                </a:lnTo>
                <a:lnTo>
                  <a:pt x="13212" y="182905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705600" y="4953035"/>
            <a:ext cx="1981200" cy="1815845"/>
          </a:xfrm>
          <a:custGeom>
            <a:avLst/>
            <a:gdLst>
              <a:gd name="connsiteX0" fmla="*/ 0 w 1981200"/>
              <a:gd name="connsiteY0" fmla="*/ 1815845 h 1815845"/>
              <a:gd name="connsiteX1" fmla="*/ 1981200 w 1981200"/>
              <a:gd name="connsiteY1" fmla="*/ 1815845 h 1815845"/>
              <a:gd name="connsiteX2" fmla="*/ 1981200 w 1981200"/>
              <a:gd name="connsiteY2" fmla="*/ 0 h 1815845"/>
              <a:gd name="connsiteX3" fmla="*/ 0 w 1981200"/>
              <a:gd name="connsiteY3" fmla="*/ 0 h 1815845"/>
              <a:gd name="connsiteX4" fmla="*/ 0 w 1981200"/>
              <a:gd name="connsiteY4" fmla="*/ 1815845 h 18158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81200" h="1815845">
                <a:moveTo>
                  <a:pt x="0" y="1815845"/>
                </a:moveTo>
                <a:lnTo>
                  <a:pt x="1981200" y="1815845"/>
                </a:lnTo>
                <a:lnTo>
                  <a:pt x="1981200" y="0"/>
                </a:lnTo>
                <a:lnTo>
                  <a:pt x="0" y="0"/>
                </a:lnTo>
                <a:lnTo>
                  <a:pt x="0" y="18158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692387" y="4939823"/>
            <a:ext cx="2007624" cy="1842270"/>
          </a:xfrm>
          <a:custGeom>
            <a:avLst/>
            <a:gdLst>
              <a:gd name="connsiteX0" fmla="*/ 13212 w 2007624"/>
              <a:gd name="connsiteY0" fmla="*/ 1829058 h 1842270"/>
              <a:gd name="connsiteX1" fmla="*/ 1994412 w 2007624"/>
              <a:gd name="connsiteY1" fmla="*/ 1829058 h 1842270"/>
              <a:gd name="connsiteX2" fmla="*/ 1994412 w 2007624"/>
              <a:gd name="connsiteY2" fmla="*/ 13212 h 1842270"/>
              <a:gd name="connsiteX3" fmla="*/ 13212 w 2007624"/>
              <a:gd name="connsiteY3" fmla="*/ 13212 h 1842270"/>
              <a:gd name="connsiteX4" fmla="*/ 13212 w 2007624"/>
              <a:gd name="connsiteY4" fmla="*/ 1829058 h 18422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07624" h="1842270">
                <a:moveTo>
                  <a:pt x="13212" y="1829058"/>
                </a:moveTo>
                <a:lnTo>
                  <a:pt x="1994412" y="1829058"/>
                </a:lnTo>
                <a:lnTo>
                  <a:pt x="1994412" y="13212"/>
                </a:lnTo>
                <a:lnTo>
                  <a:pt x="13212" y="13212"/>
                </a:lnTo>
                <a:lnTo>
                  <a:pt x="13212" y="182905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9300" y="1295400"/>
            <a:ext cx="2641600" cy="1016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5800" y="2667000"/>
            <a:ext cx="1498600" cy="838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5800" y="2667000"/>
            <a:ext cx="1498600" cy="838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3300" y="3860800"/>
            <a:ext cx="1498600" cy="1016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08300" y="3860800"/>
            <a:ext cx="1498600" cy="1016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13300" y="3860800"/>
            <a:ext cx="1498600" cy="10033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8300" y="3860800"/>
            <a:ext cx="1498600" cy="1003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2222500" y="2997200"/>
            <a:ext cx="939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007100" y="2997200"/>
            <a:ext cx="9906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71600" y="660400"/>
            <a:ext cx="67056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247900" algn="l"/>
                <a:tab pos="2717800" algn="l"/>
              </a:tabLst>
            </a:pP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36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Disturbances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247900" algn="l"/>
                <a:tab pos="2717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</a:p>
          <a:p>
            <a:pPr>
              <a:lnSpc>
                <a:spcPts val="1800"/>
              </a:lnSpc>
              <a:tabLst>
                <a:tab pos="2247900" algn="l"/>
                <a:tab pos="27178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disorders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8500" y="4343400"/>
            <a:ext cx="1790700" cy="199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65100" algn="l"/>
                <a:tab pos="355600" algn="l"/>
                <a:tab pos="419100" algn="l"/>
                <a:tab pos="444500" algn="l"/>
                <a:tab pos="457200" algn="l"/>
                <a:tab pos="6477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65100" algn="l"/>
                <a:tab pos="355600" algn="l"/>
                <a:tab pos="419100" algn="l"/>
                <a:tab pos="444500" algn="l"/>
                <a:tab pos="457200" algn="l"/>
                <a:tab pos="647700" algn="l"/>
              </a:tabLst>
            </a:pPr>
            <a:r>
              <a:rPr lang="en-US" altLang="zh-CN" dirty="0" smtClean="0"/>
              <a:t>				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Decreased</a:t>
            </a:r>
          </a:p>
          <a:p>
            <a:pPr>
              <a:lnSpc>
                <a:spcPts val="1600"/>
              </a:lnSpc>
              <a:tabLst>
                <a:tab pos="165100" algn="l"/>
                <a:tab pos="355600" algn="l"/>
                <a:tab pos="419100" algn="l"/>
                <a:tab pos="444500" algn="l"/>
                <a:tab pos="457200" algn="l"/>
                <a:tab pos="647700" algn="l"/>
              </a:tabLst>
            </a:pPr>
            <a:r>
              <a:rPr lang="en-US" altLang="zh-CN" dirty="0" smtClean="0"/>
              <a:t>					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ventilation</a:t>
            </a:r>
          </a:p>
          <a:p>
            <a:pPr>
              <a:lnSpc>
                <a:spcPts val="1600"/>
              </a:lnSpc>
              <a:tabLst>
                <a:tab pos="165100" algn="l"/>
                <a:tab pos="355600" algn="l"/>
                <a:tab pos="419100" algn="l"/>
                <a:tab pos="444500" algn="l"/>
                <a:tab pos="457200" algn="l"/>
                <a:tab pos="647700" algn="l"/>
              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Inhibition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</a:p>
          <a:p>
            <a:pPr>
              <a:lnSpc>
                <a:spcPts val="1600"/>
              </a:lnSpc>
              <a:tabLst>
                <a:tab pos="165100" algn="l"/>
                <a:tab pos="355600" algn="l"/>
                <a:tab pos="419100" algn="l"/>
                <a:tab pos="444500" algn="l"/>
                <a:tab pos="457200" algn="l"/>
                <a:tab pos="647700" algn="l"/>
              </a:tabLst>
            </a:pPr>
            <a:r>
              <a:rPr lang="en-US" altLang="zh-CN" dirty="0" smtClean="0"/>
              <a:t>				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</a:p>
          <a:p>
            <a:pPr>
              <a:lnSpc>
                <a:spcPts val="1600"/>
              </a:lnSpc>
              <a:tabLst>
                <a:tab pos="165100" algn="l"/>
                <a:tab pos="355600" algn="l"/>
                <a:tab pos="419100" algn="l"/>
                <a:tab pos="444500" algn="l"/>
                <a:tab pos="457200" algn="l"/>
                <a:tab pos="6477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damage</a:t>
            </a:r>
          </a:p>
          <a:p>
            <a:pPr>
              <a:lnSpc>
                <a:spcPts val="1600"/>
              </a:lnSpc>
              <a:tabLst>
                <a:tab pos="165100" algn="l"/>
                <a:tab pos="355600" algn="l"/>
                <a:tab pos="419100" algn="l"/>
                <a:tab pos="444500" algn="l"/>
                <a:tab pos="457200" algn="l"/>
                <a:tab pos="6477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Airway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obstruction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889500" y="4318000"/>
            <a:ext cx="12954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8100" algn="l"/>
                <a:tab pos="266700" algn="l"/>
                <a:tab pos="292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38100" algn="l"/>
                <a:tab pos="266700" algn="l"/>
                <a:tab pos="2921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Increased</a:t>
            </a:r>
          </a:p>
          <a:p>
            <a:pPr>
              <a:lnSpc>
                <a:spcPts val="1600"/>
              </a:lnSpc>
              <a:tabLst>
                <a:tab pos="38100" algn="l"/>
                <a:tab pos="266700" algn="l"/>
                <a:tab pos="2921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ventilation</a:t>
            </a:r>
          </a:p>
          <a:p>
            <a:pPr>
              <a:lnSpc>
                <a:spcPts val="1600"/>
              </a:lnSpc>
              <a:tabLst>
                <a:tab pos="38100" algn="l"/>
                <a:tab pos="266700" algn="l"/>
                <a:tab pos="292100" algn="l"/>
              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Psychoneurosis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2781300" y="4356100"/>
            <a:ext cx="1739900" cy="242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dirty="0" smtClean="0"/>
              <a:t>			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1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dirty="0" smtClean="0"/>
              <a:t>						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H+</a:t>
            </a:r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tubular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Diarrhea</a:t>
            </a:r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Diabetes</a:t>
            </a:r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Ingestion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(alcohol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aspirin)</a:t>
            </a:r>
          </a:p>
          <a:p>
            <a:pPr>
              <a:lnSpc>
                <a:spcPts val="1600"/>
              </a:lnSpc>
              <a:tabLst>
                <a:tab pos="139700" algn="l"/>
                <a:tab pos="152400" algn="l"/>
                <a:tab pos="177800" algn="l"/>
                <a:tab pos="241300" algn="l"/>
                <a:tab pos="342900" algn="l"/>
                <a:tab pos="444500" algn="l"/>
                <a:tab pos="520700" algn="l"/>
                <a:tab pos="533400" algn="l"/>
              </a:tabLst>
            </a:pPr>
            <a:r>
              <a:rPr lang="en-US" altLang="zh-CN" dirty="0" smtClean="0"/>
              <a:t>		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83400" y="4343400"/>
            <a:ext cx="1600200" cy="242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Excess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1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16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dirty="0" smtClean="0"/>
              <a:t>					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H+</a:t>
            </a:r>
          </a:p>
          <a:p>
            <a:pPr>
              <a:lnSpc>
                <a:spcPts val="16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</a:p>
          <a:p>
            <a:pPr>
              <a:lnSpc>
                <a:spcPts val="16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Excess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aldosterone</a:t>
            </a:r>
          </a:p>
          <a:p>
            <a:pPr>
              <a:lnSpc>
                <a:spcPts val="16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dirty="0" smtClean="0"/>
              <a:t>		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Vomiting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gastric</a:t>
            </a:r>
          </a:p>
          <a:p>
            <a:pPr>
              <a:lnSpc>
                <a:spcPts val="16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dirty="0" smtClean="0"/>
              <a:t>				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contents</a:t>
            </a:r>
          </a:p>
          <a:p>
            <a:pPr>
              <a:lnSpc>
                <a:spcPts val="16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dirty="0" smtClean="0"/>
              <a:t>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Ingestion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alkaline</a:t>
            </a:r>
          </a:p>
          <a:p>
            <a:pPr>
              <a:lnSpc>
                <a:spcPts val="1600"/>
              </a:lnSpc>
              <a:tabLst>
                <a:tab pos="25400" algn="l"/>
                <a:tab pos="50800" algn="l"/>
                <a:tab pos="101600" algn="l"/>
                <a:tab pos="177800" algn="l"/>
                <a:tab pos="381000" algn="l"/>
                <a:tab pos="469900" algn="l"/>
                <a:tab pos="5842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drugs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590414" y="4444487"/>
            <a:ext cx="884310" cy="52849"/>
          </a:xfrm>
          <a:custGeom>
            <a:avLst/>
            <a:gdLst>
              <a:gd name="connsiteX0" fmla="*/ 13212 w 884310"/>
              <a:gd name="connsiteY0" fmla="*/ 13212 h 52849"/>
              <a:gd name="connsiteX1" fmla="*/ 871097 w 884310"/>
              <a:gd name="connsiteY1" fmla="*/ 13212 h 52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4310" h="52849">
                <a:moveTo>
                  <a:pt x="13212" y="13212"/>
                </a:moveTo>
                <a:lnTo>
                  <a:pt x="871097" y="13212"/>
                </a:lnTo>
              </a:path>
            </a:pathLst>
          </a:custGeom>
          <a:ln w="25400">
            <a:solidFill>
              <a:srgbClr val="ac95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93075" y="3528817"/>
            <a:ext cx="884310" cy="942094"/>
          </a:xfrm>
          <a:custGeom>
            <a:avLst/>
            <a:gdLst>
              <a:gd name="connsiteX0" fmla="*/ 13212 w 884310"/>
              <a:gd name="connsiteY0" fmla="*/ 928882 h 942094"/>
              <a:gd name="connsiteX1" fmla="*/ 871097 w 884310"/>
              <a:gd name="connsiteY1" fmla="*/ 13212 h 942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4310" h="942094">
                <a:moveTo>
                  <a:pt x="13212" y="928882"/>
                </a:moveTo>
                <a:lnTo>
                  <a:pt x="871097" y="13212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593075" y="4444487"/>
            <a:ext cx="850908" cy="954413"/>
          </a:xfrm>
          <a:custGeom>
            <a:avLst/>
            <a:gdLst>
              <a:gd name="connsiteX0" fmla="*/ 13212 w 850908"/>
              <a:gd name="connsiteY0" fmla="*/ 13212 h 954413"/>
              <a:gd name="connsiteX1" fmla="*/ 837696 w 850908"/>
              <a:gd name="connsiteY1" fmla="*/ 941201 h 9544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0908" h="954413">
                <a:moveTo>
                  <a:pt x="13212" y="13212"/>
                </a:moveTo>
                <a:lnTo>
                  <a:pt x="837696" y="941201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3695700"/>
            <a:ext cx="2171700" cy="1524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1700" y="3911600"/>
            <a:ext cx="2184400" cy="1092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600" y="2692400"/>
            <a:ext cx="2171700" cy="17018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3500" y="4533900"/>
            <a:ext cx="2171700" cy="1701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4254500"/>
            <a:ext cx="19558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800"/>
              </a:lnSpc>
              <a:tabLst>
                <a:tab pos="469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771900" y="4254500"/>
            <a:ext cx="15113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Alveolar</a:t>
            </a:r>
          </a:p>
          <a:p>
            <a:pPr>
              <a:lnSpc>
                <a:spcPts val="1800"/>
              </a:lnSpc>
              <a:tabLst>
                <a:tab pos="342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hypoventilation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46100" y="736600"/>
            <a:ext cx="7899400" cy="345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  <a:tab pos="2019300" algn="l"/>
                <a:tab pos="6070600" algn="l"/>
                <a:tab pos="6210300" algn="l"/>
                <a:tab pos="6261100" algn="l"/>
                <a:tab pos="64389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66700" algn="l"/>
                <a:tab pos="2019300" algn="l"/>
                <a:tab pos="6070600" algn="l"/>
                <a:tab pos="6210300" algn="l"/>
                <a:tab pos="6261100" algn="l"/>
                <a:tab pos="64389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</a:p>
          <a:p>
            <a:pPr>
              <a:lnSpc>
                <a:spcPts val="2800"/>
              </a:lnSpc>
              <a:tabLst>
                <a:tab pos="266700" algn="l"/>
                <a:tab pos="2019300" algn="l"/>
                <a:tab pos="6070600" algn="l"/>
                <a:tab pos="6210300" algn="l"/>
                <a:tab pos="6261100" algn="l"/>
                <a:tab pos="64389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alveolar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hypoventilation.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266700" algn="l"/>
                <a:tab pos="2019300" algn="l"/>
                <a:tab pos="6070600" algn="l"/>
                <a:tab pos="6210300" algn="l"/>
                <a:tab pos="6261100" algn="l"/>
                <a:tab pos="6438900" algn="l"/>
              </a:tabLst>
            </a:pPr>
            <a:r>
              <a:rPr lang="en-US" altLang="zh-CN" dirty="0" smtClean="0"/>
              <a:t>					</a:t>
            </a:r>
            <a:r>
              <a:rPr lang="en-US" altLang="zh-CN" sz="170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Depression</a:t>
            </a:r>
            <a:r>
              <a:rPr lang="en-US" altLang="zh-CN" sz="17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700"/>
              </a:lnSpc>
              <a:tabLst>
                <a:tab pos="266700" algn="l"/>
                <a:tab pos="2019300" algn="l"/>
                <a:tab pos="6070600" algn="l"/>
                <a:tab pos="6210300" algn="l"/>
                <a:tab pos="6261100" algn="l"/>
                <a:tab pos="6438900" algn="l"/>
              </a:tabLst>
            </a:pPr>
            <a:r>
              <a:rPr lang="en-US" altLang="zh-CN" dirty="0" smtClean="0"/>
              <a:t>			</a:t>
            </a:r>
            <a:r>
              <a:rPr lang="en-US" altLang="zh-CN" sz="170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center</a:t>
            </a:r>
          </a:p>
          <a:p>
            <a:pPr>
              <a:lnSpc>
                <a:spcPts val="2400"/>
              </a:lnSpc>
              <a:tabLst>
                <a:tab pos="266700" algn="l"/>
                <a:tab pos="2019300" algn="l"/>
                <a:tab pos="6070600" algn="l"/>
                <a:tab pos="6210300" algn="l"/>
                <a:tab pos="6261100" algn="l"/>
                <a:tab pos="6438900" algn="l"/>
              </a:tabLst>
            </a:pPr>
            <a:r>
              <a:rPr lang="en-US" altLang="zh-CN" dirty="0" smtClean="0"/>
              <a:t>				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Opioid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ingestion</a:t>
            </a:r>
          </a:p>
          <a:p>
            <a:pPr>
              <a:lnSpc>
                <a:spcPts val="2400"/>
              </a:lnSpc>
              <a:tabLst>
                <a:tab pos="266700" algn="l"/>
                <a:tab pos="2019300" algn="l"/>
                <a:tab pos="6070600" algn="l"/>
                <a:tab pos="6210300" algn="l"/>
                <a:tab pos="6261100" algn="l"/>
                <a:tab pos="6438900" algn="l"/>
              </a:tabLst>
            </a:pPr>
            <a:r>
              <a:rPr lang="en-US" altLang="zh-CN" dirty="0" smtClean="0"/>
              <a:t>						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Head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injury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667500" y="4902200"/>
            <a:ext cx="16383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77800" algn="l"/>
                <a:tab pos="317500" algn="l"/>
                <a:tab pos="5334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</a:t>
            </a:r>
          </a:p>
          <a:p>
            <a:pPr>
              <a:lnSpc>
                <a:spcPts val="2200"/>
              </a:lnSpc>
              <a:tabLst>
                <a:tab pos="177800" algn="l"/>
                <a:tab pos="317500" algn="l"/>
                <a:tab pos="5334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COPD</a:t>
            </a:r>
          </a:p>
          <a:p>
            <a:pPr>
              <a:lnSpc>
                <a:spcPts val="2300"/>
              </a:lnSpc>
              <a:tabLst>
                <a:tab pos="177800" algn="l"/>
                <a:tab pos="317500" algn="l"/>
                <a:tab pos="5334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Pneumonia</a:t>
            </a:r>
          </a:p>
          <a:p>
            <a:pPr>
              <a:lnSpc>
                <a:spcPts val="2300"/>
              </a:lnSpc>
              <a:tabLst>
                <a:tab pos="177800" algn="l"/>
                <a:tab pos="317500" algn="l"/>
                <a:tab pos="5334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edema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949824" y="4368287"/>
            <a:ext cx="843161" cy="52849"/>
          </a:xfrm>
          <a:custGeom>
            <a:avLst/>
            <a:gdLst>
              <a:gd name="connsiteX0" fmla="*/ 13212 w 843161"/>
              <a:gd name="connsiteY0" fmla="*/ 13212 h 52849"/>
              <a:gd name="connsiteX1" fmla="*/ 829949 w 843161"/>
              <a:gd name="connsiteY1" fmla="*/ 13212 h 52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3161" h="52849">
                <a:moveTo>
                  <a:pt x="13212" y="13212"/>
                </a:moveTo>
                <a:lnTo>
                  <a:pt x="829949" y="13212"/>
                </a:lnTo>
              </a:path>
            </a:pathLst>
          </a:custGeom>
          <a:ln w="25400">
            <a:solidFill>
              <a:srgbClr val="ac95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08213" y="4368287"/>
            <a:ext cx="843161" cy="52849"/>
          </a:xfrm>
          <a:custGeom>
            <a:avLst/>
            <a:gdLst>
              <a:gd name="connsiteX0" fmla="*/ 13212 w 843161"/>
              <a:gd name="connsiteY0" fmla="*/ 13212 h 52849"/>
              <a:gd name="connsiteX1" fmla="*/ 829949 w 843161"/>
              <a:gd name="connsiteY1" fmla="*/ 13212 h 52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3161" h="52849">
                <a:moveTo>
                  <a:pt x="13212" y="13212"/>
                </a:moveTo>
                <a:lnTo>
                  <a:pt x="829949" y="13212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3644900"/>
            <a:ext cx="2082800" cy="14732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59200" y="3860800"/>
            <a:ext cx="2082800" cy="1041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16700" y="3632200"/>
            <a:ext cx="2082800" cy="1498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673100"/>
            <a:ext cx="6375400" cy="175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  <a:tab pos="19685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266700" algn="l"/>
                <a:tab pos="19685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↓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PCO2</a:t>
            </a:r>
          </a:p>
          <a:p>
            <a:pPr>
              <a:lnSpc>
                <a:spcPts val="2800"/>
              </a:lnSpc>
              <a:tabLst>
                <a:tab pos="266700" algn="l"/>
                <a:tab pos="19685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alveolar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hyperventilation.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397000" y="4064000"/>
            <a:ext cx="10668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25400" algn="l"/>
                <a:tab pos="101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800"/>
              </a:lnSpc>
              <a:tabLst>
                <a:tab pos="25400" algn="l"/>
                <a:tab pos="1016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</a:p>
          <a:p>
            <a:pPr>
              <a:lnSpc>
                <a:spcPts val="1800"/>
              </a:lnSpc>
              <a:tabLst>
                <a:tab pos="25400" algn="l"/>
                <a:tab pos="1016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89400" y="4203700"/>
            <a:ext cx="140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Alveolar</a:t>
            </a:r>
          </a:p>
          <a:p>
            <a:pPr>
              <a:lnSpc>
                <a:spcPts val="1600"/>
              </a:lnSpc>
              <a:tabLst>
                <a:tab pos="3429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hyperventilation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946900" y="3924300"/>
            <a:ext cx="14097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1905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Mechanical</a:t>
            </a:r>
          </a:p>
          <a:p>
            <a:pPr>
              <a:lnSpc>
                <a:spcPts val="1600"/>
              </a:lnSpc>
              <a:tabLst>
                <a:tab pos="190500" algn="l"/>
                <a:tab pos="3810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hyperventilation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500"/>
              </a:lnSpc>
              <a:tabLst>
                <a:tab pos="1905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Anxiety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220725"/>
            <a:ext cx="9144000" cy="228600"/>
          </a:xfrm>
          <a:custGeom>
            <a:avLst/>
            <a:gdLst>
              <a:gd name="connsiteX0" fmla="*/ 0 w 9144000"/>
              <a:gd name="connsiteY0" fmla="*/ 228600 h 228600"/>
              <a:gd name="connsiteX1" fmla="*/ 9144000 w 9144000"/>
              <a:gd name="connsiteY1" fmla="*/ 228600 h 228600"/>
              <a:gd name="connsiteX2" fmla="*/ 9144000 w 9144000"/>
              <a:gd name="connsiteY2" fmla="*/ 0 h 228600"/>
              <a:gd name="connsiteX3" fmla="*/ 0 w 9144000"/>
              <a:gd name="connsiteY3" fmla="*/ 0 h 228600"/>
              <a:gd name="connsiteX4" fmla="*/ 0 w 9144000"/>
              <a:gd name="connsiteY4" fmla="*/ 228600 h 228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228600">
                <a:moveTo>
                  <a:pt x="0" y="228600"/>
                </a:moveTo>
                <a:lnTo>
                  <a:pt x="9144000" y="228600"/>
                </a:lnTo>
                <a:lnTo>
                  <a:pt x="9144000" y="0"/>
                </a:lnTo>
                <a:lnTo>
                  <a:pt x="0" y="0"/>
                </a:lnTo>
                <a:lnTo>
                  <a:pt x="0" y="22860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365760"/>
          </a:xfrm>
          <a:custGeom>
            <a:avLst/>
            <a:gdLst>
              <a:gd name="connsiteX0" fmla="*/ 0 w 9144000"/>
              <a:gd name="connsiteY0" fmla="*/ 365760 h 365760"/>
              <a:gd name="connsiteX1" fmla="*/ 9144000 w 9144000"/>
              <a:gd name="connsiteY1" fmla="*/ 365760 h 365760"/>
              <a:gd name="connsiteX2" fmla="*/ 9144000 w 9144000"/>
              <a:gd name="connsiteY2" fmla="*/ 0 h 365760"/>
              <a:gd name="connsiteX3" fmla="*/ 0 w 9144000"/>
              <a:gd name="connsiteY3" fmla="*/ 0 h 365760"/>
              <a:gd name="connsiteX4" fmla="*/ 0 w 9144000"/>
              <a:gd name="connsiteY4" fmla="*/ 365760 h 3657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365760">
                <a:moveTo>
                  <a:pt x="0" y="365760"/>
                </a:moveTo>
                <a:lnTo>
                  <a:pt x="9144000" y="365760"/>
                </a:lnTo>
                <a:lnTo>
                  <a:pt x="9144000" y="0"/>
                </a:lnTo>
                <a:lnTo>
                  <a:pt x="0" y="0"/>
                </a:lnTo>
                <a:lnTo>
                  <a:pt x="0" y="365760"/>
                </a:lnTo>
              </a:path>
            </a:pathLst>
          </a:custGeom>
          <a:solidFill>
            <a:srgbClr val="ad010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38150" y="1123950"/>
            <a:ext cx="8420100" cy="76200"/>
          </a:xfrm>
          <a:custGeom>
            <a:avLst/>
            <a:gdLst>
              <a:gd name="connsiteX0" fmla="*/ 19050 w 8420100"/>
              <a:gd name="connsiteY0" fmla="*/ 19050 h 76200"/>
              <a:gd name="connsiteX1" fmla="*/ 8401050 w 8420100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420100" h="76200">
                <a:moveTo>
                  <a:pt x="19050" y="19050"/>
                </a:moveTo>
                <a:lnTo>
                  <a:pt x="8401050" y="19050"/>
                </a:lnTo>
              </a:path>
            </a:pathLst>
          </a:custGeom>
          <a:ln w="38100">
            <a:solidFill>
              <a:srgbClr val="57000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0345" y="3722365"/>
            <a:ext cx="870466" cy="886976"/>
          </a:xfrm>
          <a:custGeom>
            <a:avLst/>
            <a:gdLst>
              <a:gd name="connsiteX0" fmla="*/ 13212 w 870466"/>
              <a:gd name="connsiteY0" fmla="*/ 873764 h 886976"/>
              <a:gd name="connsiteX1" fmla="*/ 857254 w 870466"/>
              <a:gd name="connsiteY1" fmla="*/ 13212 h 8869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0466" h="886976">
                <a:moveTo>
                  <a:pt x="13212" y="873764"/>
                </a:moveTo>
                <a:lnTo>
                  <a:pt x="857254" y="13212"/>
                </a:lnTo>
              </a:path>
            </a:pathLst>
          </a:custGeom>
          <a:ln w="25400">
            <a:solidFill>
              <a:srgbClr val="ac95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852282" y="3722365"/>
            <a:ext cx="948571" cy="52849"/>
          </a:xfrm>
          <a:custGeom>
            <a:avLst/>
            <a:gdLst>
              <a:gd name="connsiteX0" fmla="*/ 13212 w 948571"/>
              <a:gd name="connsiteY0" fmla="*/ 13212 h 52849"/>
              <a:gd name="connsiteX1" fmla="*/ 935359 w 948571"/>
              <a:gd name="connsiteY1" fmla="*/ 13212 h 52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8571" h="52849">
                <a:moveTo>
                  <a:pt x="13212" y="13212"/>
                </a:moveTo>
                <a:lnTo>
                  <a:pt x="935359" y="13212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2800345" y="4582917"/>
            <a:ext cx="808871" cy="881515"/>
          </a:xfrm>
          <a:custGeom>
            <a:avLst/>
            <a:gdLst>
              <a:gd name="connsiteX0" fmla="*/ 13212 w 808871"/>
              <a:gd name="connsiteY0" fmla="*/ 13212 h 881515"/>
              <a:gd name="connsiteX1" fmla="*/ 795659 w 808871"/>
              <a:gd name="connsiteY1" fmla="*/ 868303 h 881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08871" h="881515">
                <a:moveTo>
                  <a:pt x="13212" y="13212"/>
                </a:moveTo>
                <a:lnTo>
                  <a:pt x="795659" y="868303"/>
                </a:lnTo>
              </a:path>
            </a:pathLst>
          </a:custGeom>
          <a:ln w="25400">
            <a:solidFill>
              <a:srgbClr val="ac956e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5790560" y="5438009"/>
            <a:ext cx="1010293" cy="52849"/>
          </a:xfrm>
          <a:custGeom>
            <a:avLst/>
            <a:gdLst>
              <a:gd name="connsiteX0" fmla="*/ 13212 w 1010293"/>
              <a:gd name="connsiteY0" fmla="*/ 13212 h 52849"/>
              <a:gd name="connsiteX1" fmla="*/ 997081 w 1010293"/>
              <a:gd name="connsiteY1" fmla="*/ 18673 h 5284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0293" h="52849">
                <a:moveTo>
                  <a:pt x="13212" y="13212"/>
                </a:moveTo>
                <a:lnTo>
                  <a:pt x="997081" y="18673"/>
                </a:lnTo>
              </a:path>
            </a:pathLst>
          </a:custGeom>
          <a:ln w="25400">
            <a:solidFill>
              <a:srgbClr val="808da9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3822700"/>
            <a:ext cx="2247900" cy="1549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4900" y="3162300"/>
            <a:ext cx="2235200" cy="1143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876800"/>
            <a:ext cx="2235200" cy="1143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9100" y="2959100"/>
            <a:ext cx="2247900" cy="15621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9100" y="4648200"/>
            <a:ext cx="2247900" cy="16129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46100" y="673100"/>
            <a:ext cx="6172200" cy="1854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266700" algn="l"/>
                <a:tab pos="2184400" algn="l"/>
              </a:tabLst>
            </a:pPr>
            <a:r>
              <a:rPr lang="en-US" altLang="zh-CN" dirty="0" smtClean="0"/>
              <a:t>		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3602" b="1" dirty="0" smtClean="0">
                <a:solidFill>
                  <a:srgbClr val="820101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266700" algn="l"/>
                <a:tab pos="2184400" algn="l"/>
              </a:tabLst>
            </a:pPr>
            <a:r>
              <a:rPr lang="en-US" altLang="zh-CN" sz="2040" dirty="0" smtClean="0">
                <a:solidFill>
                  <a:srgbClr val="ad0101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↑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5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>
              <a:lnSpc>
                <a:spcPts val="2400"/>
              </a:lnSpc>
              <a:tabLst>
                <a:tab pos="266700" algn="l"/>
                <a:tab pos="2184400" algn="l"/>
              </a:tabLst>
            </a:pPr>
            <a:r>
              <a:rPr lang="en-US" altLang="zh-CN" dirty="0" smtClean="0"/>
              <a:t>	</a:t>
            </a:r>
            <a:r>
              <a:rPr lang="en-US" altLang="zh-CN" sz="1704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acids.</a:t>
            </a:r>
          </a:p>
          <a:p>
            <a:pPr>
              <a:lnSpc>
                <a:spcPts val="3200"/>
              </a:lnSpc>
              <a:tabLst>
                <a:tab pos="266700" algn="l"/>
                <a:tab pos="2184400" algn="l"/>
              </a:tabLst>
            </a:pPr>
            <a:r>
              <a:rPr lang="en-US" altLang="zh-CN" dirty="0" smtClean="0"/>
              <a:t>	</a:t>
            </a:r>
            <a:r>
              <a:rPr lang="en-US" altLang="zh-CN" sz="1706" dirty="0" smtClean="0">
                <a:solidFill>
                  <a:srgbClr val="ad0101"/>
                </a:solidFill>
                <a:latin typeface="Wingdings" pitchFamily="18" charset="0"/>
                <a:cs typeface="Wingdings" pitchFamily="18" charset="0"/>
              </a:rPr>
              <a:t>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Due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0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332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11200" y="4381500"/>
            <a:ext cx="19685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5588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metabolic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alkalosis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4025900" y="3644900"/>
            <a:ext cx="14605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6883400" y="3289300"/>
            <a:ext cx="2006600" cy="97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15900" algn="l"/>
                <a:tab pos="5588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Vomiting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gastric</a:t>
            </a:r>
          </a:p>
          <a:p>
            <a:pPr>
              <a:lnSpc>
                <a:spcPts val="1600"/>
              </a:lnSpc>
              <a:tabLst>
                <a:tab pos="215900" algn="l"/>
                <a:tab pos="5588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contents.</a:t>
            </a:r>
          </a:p>
          <a:p>
            <a:pPr>
              <a:lnSpc>
                <a:spcPts val="2200"/>
              </a:lnSpc>
              <a:tabLst>
                <a:tab pos="215900" algn="l"/>
                <a:tab pos="5588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Diuretics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except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CAI</a:t>
            </a:r>
          </a:p>
          <a:p>
            <a:pPr>
              <a:lnSpc>
                <a:spcPts val="2300"/>
              </a:lnSpc>
              <a:tabLst>
                <a:tab pos="215900" algn="l"/>
                <a:tab pos="5588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Hyperaldosteronism.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3949700" y="5384800"/>
            <a:ext cx="1435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>
							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HCO</a:t>
            </a: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84800" y="5372100"/>
            <a:ext cx="381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7048500" y="5181600"/>
            <a:ext cx="16637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400"/>
              </a:lnSpc>
              <a:tabLst>
                <a:tab pos="254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Ingestion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ts val="1600"/>
              </a:lnSpc>
              <a:tabLst>
                <a:tab pos="2540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administration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</a:p>
          <a:p>
            <a:pPr>
              <a:lnSpc>
                <a:spcPts val="1600"/>
              </a:lnSpc>
              <a:tabLst>
                <a:tab pos="254000" algn="l"/>
              </a:tabLst>
            </a:pP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alkaline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1270000" y="6565900"/>
            <a:ext cx="76200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>
							</a:tabLst>
            </a:pP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(Appel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Downs.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2008.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Understanding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balance;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Dooley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Sisson.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Acid-base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disorders)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