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	<Relationship Id="rId11" Type="http://schemas.openxmlformats.org/officeDocument/2006/relationships/slide" Target="slides/slide6.xml" />
	<Relationship Id="rId12" Type="http://schemas.openxmlformats.org/officeDocument/2006/relationships/slide" Target="slides/slide7.xml" />
	<Relationship Id="rId13" Type="http://schemas.openxmlformats.org/officeDocument/2006/relationships/slide" Target="slides/slide8.xml" />
	<Relationship Id="rId14" Type="http://schemas.openxmlformats.org/officeDocument/2006/relationships/slide" Target="slides/slide9.xml" />
	<Relationship Id="rId15" Type="http://schemas.openxmlformats.org/officeDocument/2006/relationships/slide" Target="slides/slide10.xml" />
	<Relationship Id="rId16" Type="http://schemas.openxmlformats.org/officeDocument/2006/relationships/slide" Target="slides/slide11.xml" />
	<Relationship Id="rId17" Type="http://schemas.openxmlformats.org/officeDocument/2006/relationships/slide" Target="slides/slide12.xml" />
	<Relationship Id="rId18" Type="http://schemas.openxmlformats.org/officeDocument/2006/relationships/slide" Target="slides/slide13.xml" />
	<Relationship Id="rId19" Type="http://schemas.openxmlformats.org/officeDocument/2006/relationships/slide" Target="slides/slide14.xml" />
	<Relationship Id="rId20" Type="http://schemas.openxmlformats.org/officeDocument/2006/relationships/slide" Target="slides/slide15.xml" />
	<Relationship Id="rId21" Type="http://schemas.openxmlformats.org/officeDocument/2006/relationships/slide" Target="slides/slide16.xml" />
	<Relationship Id="rId22" Type="http://schemas.openxmlformats.org/officeDocument/2006/relationships/slide" Target="slides/slide17.xml" />
	<Relationship Id="rId23" Type="http://schemas.openxmlformats.org/officeDocument/2006/relationships/slide" Target="slides/slide18.xml" />
	<Relationship Id="rId24" Type="http://schemas.openxmlformats.org/officeDocument/2006/relationships/slide" Target="slides/slide19.xml" />
	<Relationship Id="rId25" Type="http://schemas.openxmlformats.org/officeDocument/2006/relationships/slide" Target="slides/slide20.xml" />
	<Relationship Id="rId26" Type="http://schemas.openxmlformats.org/officeDocument/2006/relationships/slide" Target="slides/slide21.xml" />
	<Relationship Id="rId27" Type="http://schemas.openxmlformats.org/officeDocument/2006/relationships/slide" Target="slides/slide22.xml" />
	<Relationship Id="rId28" Type="http://schemas.openxmlformats.org/officeDocument/2006/relationships/slide" Target="slides/slide23.xml" />
	<Relationship Id="rId29" Type="http://schemas.openxmlformats.org/officeDocument/2006/relationships/slide" Target="slides/slide24.xml" />
	<Relationship Id="rId30" Type="http://schemas.openxmlformats.org/officeDocument/2006/relationships/slide" Target="slides/slide25.xml" />
	<Relationship Id="rId31" Type="http://schemas.openxmlformats.org/officeDocument/2006/relationships/slide" Target="slides/slide26.xml" />
	<Relationship Id="rId32" Type="http://schemas.openxmlformats.org/officeDocument/2006/relationships/slide" Target="slides/slide27.xml" />
	<Relationship Id="rId33" Type="http://schemas.openxmlformats.org/officeDocument/2006/relationships/slide" Target="slides/slide28.xml" />
	<Relationship Id="rId34" Type="http://schemas.openxmlformats.org/officeDocument/2006/relationships/slide" Target="slides/slide29.xml" />
	<Relationship Id="rId35" Type="http://schemas.openxmlformats.org/officeDocument/2006/relationships/slide" Target="slides/slide30.xml" />
	<Relationship Id="rId36" Type="http://schemas.openxmlformats.org/officeDocument/2006/relationships/slide" Target="slides/slide31.xml" />
	<Relationship Id="rId37" Type="http://schemas.openxmlformats.org/officeDocument/2006/relationships/slide" Target="slides/slide32.xml" />
	<Relationship Id="rId38" Type="http://schemas.openxmlformats.org/officeDocument/2006/relationships/slide" Target="slides/slide33.xml" />
	<Relationship Id="rId39" Type="http://schemas.openxmlformats.org/officeDocument/2006/relationships/slide" Target="slides/slide34.xml" />
	<Relationship Id="rId40" Type="http://schemas.openxmlformats.org/officeDocument/2006/relationships/slide" Target="slides/slide35.xml" />
	<Relationship Id="rId41" Type="http://schemas.openxmlformats.org/officeDocument/2006/relationships/slide" Target="slides/slide36.xml" />
	<Relationship Id="rId42" Type="http://schemas.openxmlformats.org/officeDocument/2006/relationships/slide" Target="slides/slide37.xml" />
	<Relationship Id="rId43" Type="http://schemas.openxmlformats.org/officeDocument/2006/relationships/slide" Target="slides/slide38.xml" />
	<Relationship Id="rId44" Type="http://schemas.openxmlformats.org/officeDocument/2006/relationships/slide" Target="slides/slide39.xml" />
	<Relationship Id="rId45" Type="http://schemas.openxmlformats.org/officeDocument/2006/relationships/slide" Target="slides/slide40.xml" />
	<Relationship Id="rId46" Type="http://schemas.openxmlformats.org/officeDocument/2006/relationships/slide" Target="slides/slide41.xml" />
	<Relationship Id="rId47" Type="http://schemas.openxmlformats.org/officeDocument/2006/relationships/slide" Target="slides/slide42.xml" />
	<Relationship Id="rId48" Type="http://schemas.openxmlformats.org/officeDocument/2006/relationships/slide" Target="slides/slide43.xml" />
	<Relationship Id="rId49" Type="http://schemas.openxmlformats.org/officeDocument/2006/relationships/slide" Target="slides/slide44.xml" />
	<Relationship Id="rId50" Type="http://schemas.openxmlformats.org/officeDocument/2006/relationships/slide" Target="slides/slide45.xml" />
	<Relationship Id="rId51" Type="http://schemas.openxmlformats.org/officeDocument/2006/relationships/slide" Target="slides/slide46.xml" />
	<Relationship Id="rId52" Type="http://schemas.openxmlformats.org/officeDocument/2006/relationships/slide" Target="slides/slide47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</Relationships>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</Relationships>
</file>

<file path=ppt/slides/_rels/slide1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7.jpeg" />
	<Relationship Id="rId3" Type="http://schemas.openxmlformats.org/officeDocument/2006/relationships/image" Target="../media/image8.jpeg" />
	<Relationship Id="rId4" Type="http://schemas.openxmlformats.org/officeDocument/2006/relationships/image" Target="../media/image9.jpeg" />
	<Relationship Id="rId5" Type="http://schemas.openxmlformats.org/officeDocument/2006/relationships/image" Target="../media/image10.jpeg" />
</Relationships>
</file>

<file path=ppt/slides/_rels/slide1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1.jpeg" />
	<Relationship Id="rId3" Type="http://schemas.openxmlformats.org/officeDocument/2006/relationships/image" Target="../media/image12.jpeg" />
	<Relationship Id="rId4" Type="http://schemas.openxmlformats.org/officeDocument/2006/relationships/image" Target="../media/image13.jpeg" />
	<Relationship Id="rId5" Type="http://schemas.openxmlformats.org/officeDocument/2006/relationships/image" Target="../media/image14.jpeg" />
	<Relationship Id="rId6" Type="http://schemas.openxmlformats.org/officeDocument/2006/relationships/image" Target="../media/image15.jpeg" />
	<Relationship Id="rId7" Type="http://schemas.openxmlformats.org/officeDocument/2006/relationships/image" Target="../media/image16.jpeg" />
</Relationships>
</file>

<file path=ppt/slides/_rels/slide1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7.jpeg" />
	<Relationship Id="rId3" Type="http://schemas.openxmlformats.org/officeDocument/2006/relationships/image" Target="../media/image18.jpeg" />
	<Relationship Id="rId4" Type="http://schemas.openxmlformats.org/officeDocument/2006/relationships/image" Target="../media/image19.jpeg" />
	<Relationship Id="rId5" Type="http://schemas.openxmlformats.org/officeDocument/2006/relationships/image" Target="../media/image20.jpeg" />
	<Relationship Id="rId6" Type="http://schemas.openxmlformats.org/officeDocument/2006/relationships/image" Target="../media/image21.jpeg" />
	<Relationship Id="rId7" Type="http://schemas.openxmlformats.org/officeDocument/2006/relationships/image" Target="../media/image22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.jpeg" />
</Relationships>
</file>

<file path=ppt/slides/_rels/slide2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3.jpeg" />
</Relationships>
</file>

<file path=ppt/slides/_rels/slide2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4.jpeg" />
	<Relationship Id="rId3" Type="http://schemas.openxmlformats.org/officeDocument/2006/relationships/image" Target="../media/image25.jpeg" />
</Relationships>
</file>

<file path=ppt/slides/_rels/slide2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6.jpeg" />
</Relationships>
</file>

<file path=ppt/slides/_rels/slide2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7.jpeg" />
</Relationships>
</file>

<file path=ppt/slides/_rels/slide2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8.jpeg" />
	<Relationship Id="rId3" Type="http://schemas.openxmlformats.org/officeDocument/2006/relationships/image" Target="../media/image29.jpeg" />
</Relationships>
</file>

<file path=ppt/slides/_rels/slide2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0.jpeg" />
	<Relationship Id="rId3" Type="http://schemas.openxmlformats.org/officeDocument/2006/relationships/image" Target="../media/image31.jpeg" />
	<Relationship Id="rId4" Type="http://schemas.openxmlformats.org/officeDocument/2006/relationships/image" Target="../media/image32.jpeg" />
	<Relationship Id="rId5" Type="http://schemas.openxmlformats.org/officeDocument/2006/relationships/image" Target="../media/image33.jpeg" />
</Relationships>
</file>

<file path=ppt/slides/_rels/slide2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4.jpeg" />
</Relationships>
</file>

<file path=ppt/slides/_rels/slide2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5.jpeg" />
</Relationships>
</file>

<file path=ppt/slides/_rels/slide2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6.jpeg" />
	<Relationship Id="rId3" Type="http://schemas.openxmlformats.org/officeDocument/2006/relationships/image" Target="../media/image37.jpeg" />
</Relationships>
</file>

<file path=ppt/slides/_rels/slide3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8.jpeg" />
</Relationships>
</file>

<file path=ppt/slides/_rels/slide3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9.jpeg" />
</Relationships>
</file>

<file path=ppt/slides/_rels/slide3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0.jpeg" />
	<Relationship Id="rId3" Type="http://schemas.openxmlformats.org/officeDocument/2006/relationships/image" Target="../media/image41.jpeg" />
</Relationships>
</file>

<file path=ppt/slides/_rels/slide3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2.jpeg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4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4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3.jpeg" />
	<Relationship Id="rId3" Type="http://schemas.openxmlformats.org/officeDocument/2006/relationships/image" Target="../media/image44.jpeg" />
	<Relationship Id="rId4" Type="http://schemas.openxmlformats.org/officeDocument/2006/relationships/image" Target="../media/image45.jpeg" />
</Relationships>
</file>

<file path=ppt/slides/_rels/slide4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6.jpeg" />
</Relationships>
</file>

<file path=ppt/slides/_rels/slide4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7.jpeg" />
</Relationships>
</file>

<file path=ppt/slides/_rels/slide4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4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8.jpeg" />
</Relationships>
</file>

<file path=ppt/slides/_rels/slide4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9.jpeg" />
</Relationships>
</file>

<file path=ppt/slides/_rels/slide4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.jpeg" />
</Relationships>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.jpeg" />
	<Relationship Id="rId3" Type="http://schemas.openxmlformats.org/officeDocument/2006/relationships/image" Target="../media/image5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76275" y="3388995"/>
            <a:ext cx="7867650" cy="38100"/>
          </a:xfrm>
          <a:custGeom>
            <a:avLst/>
            <a:gdLst>
              <a:gd name="connsiteX0" fmla="*/ 9525 w 7867650"/>
              <a:gd name="connsiteY0" fmla="*/ 9525 h 38100"/>
              <a:gd name="connsiteX1" fmla="*/ 7858125 w 7867650"/>
              <a:gd name="connsiteY1" fmla="*/ 11176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67650" h="38100">
                <a:moveTo>
                  <a:pt x="9525" y="9525"/>
                </a:moveTo>
                <a:lnTo>
                  <a:pt x="7858125" y="11176"/>
                </a:lnTo>
              </a:path>
            </a:pathLst>
          </a:custGeom>
          <a:ln w="12700">
            <a:solidFill>
              <a:srgbClr val="30303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8300" y="368300"/>
            <a:ext cx="1155700" cy="1930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74700" y="2616200"/>
            <a:ext cx="71501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>
							</a:tabLst>
            </a:pPr>
            <a:r>
              <a:rPr lang="en-US" altLang="zh-CN" sz="5400" b="1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ACID-BASE</a:t>
            </a:r>
            <a:r>
              <a:rPr lang="en-US" altLang="zh-CN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0" b="1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BALANCE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3632200"/>
            <a:ext cx="19304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Dr.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Maha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Saja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4076700"/>
            <a:ext cx="39370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MBBS,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MSc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Physiology,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00" y="673100"/>
            <a:ext cx="7950200" cy="596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85750" y="12001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表格 4"/>
          <p:cNvGraphicFramePr>
            <a:graphicFrameLocks noGrp="1"/>
          </p:cNvGraphicFramePr>
          <p:nvPr/>
        </p:nvGraphicFramePr>
        <p:xfrm>
          <a:off x="1219200" y="1767840"/>
          <a:ext cx="6858000" cy="4023359"/>
        </p:xfrm>
        <a:graphic>
          <a:graphicData uri="http://schemas.openxmlformats.org/drawingml/2006/table">
            <a:tbl>
              <a:tblPr/>
              <a:tblGrid>
                <a:gridCol w="2286000"/>
                <a:gridCol w="2686050"/>
                <a:gridCol w="1885950"/>
              </a:tblGrid>
              <a:tr h="50292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mpd="sng">
                      <a:solidFill>
                        <a:srgbClr val="ffffff"/>
                      </a:solidFill>
                      <a:prstDash val="soli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mpd="sng">
                      <a:solidFill>
                        <a:srgbClr val="ffffff"/>
                      </a:solidFill>
                      <a:prstDash val="soli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010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zh-CN" altLang="en-US" sz="1200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[H</a:t>
                      </a:r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(mEq/L)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010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ffffff"/>
                      </a:solidFill>
                      <a:prstDash val="soli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0101"/>
                    </a:solidFill>
                  </a:tcPr>
                </a:tc>
              </a:tr>
              <a:tr h="50291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Extracellular</a:t>
                      </a:r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fluid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Arterial</a:t>
                      </a:r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blood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  <a:endParaRPr lang="zh-CN" altLang="en-US" sz="12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4.0</a:t>
                      </a:r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7.4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Venous</a:t>
                      </a:r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blood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  <a:endParaRPr lang="zh-CN" altLang="en-US" sz="12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7.35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IF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  <a:endParaRPr lang="zh-CN" altLang="en-US" sz="12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7.35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</a:tr>
              <a:tr h="50291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Intracellular</a:t>
                      </a:r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fluid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lang="en-US" altLang="zh-CN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  <a:endParaRPr lang="zh-CN" altLang="en-US" sz="12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6-7.4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Urine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r>
                        <a:rPr lang="en-US" altLang="zh-CN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  <a:endParaRPr lang="zh-CN" altLang="en-US" sz="12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4.5-8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Gastric</a:t>
                      </a:r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HCl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mpd="sng">
                      <a:solidFill>
                        <a:srgbClr val="ffffff"/>
                      </a:solidFill>
                      <a:prstDash val="soli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0.8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 rot="0">
            <a:off x="812800" y="673100"/>
            <a:ext cx="75184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2198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Concentration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Fluids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067300" y="6578600"/>
            <a:ext cx="38481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(Guyton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Hall.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Textbook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medical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physiology.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altLang="zh-CN" sz="8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3525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812800" y="4152900"/>
            <a:ext cx="1778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704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704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0" y="4140200"/>
            <a:ext cx="6921500" cy="901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Volatile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(CO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Non-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volatile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“fixed”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(sulfuric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lactic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acid)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(daily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load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≈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50-100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mEq/day)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(0.8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mEq/kg/d).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876300"/>
            <a:ext cx="7950200" cy="320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177800" algn="l"/>
                <a:tab pos="266700" algn="l"/>
                <a:tab pos="1206500" algn="l"/>
              </a:tabLst>
            </a:pPr>
            <a:r>
              <a:rPr lang="en-US" altLang="zh-CN" dirty="0" smtClean="0"/>
              <a:t>			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Production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  <a:tab pos="266700" algn="l"/>
                <a:tab pos="1206500" algn="l"/>
              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produces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large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amounts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daily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basis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  <a:tab pos="12065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products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metabolism.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  <a:tab pos="1206500" algn="l"/>
              </a:tabLst>
            </a:pPr>
            <a:r>
              <a:rPr lang="en-US" altLang="zh-CN" dirty="0" smtClean="0"/>
              <a:t>		</a:t>
            </a:r>
            <a:r>
              <a:rPr lang="en-US" altLang="zh-CN" sz="1704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Metabolism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dietary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proteins.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  <a:tab pos="1206500" algn="l"/>
              </a:tabLst>
            </a:pPr>
            <a:r>
              <a:rPr lang="en-US" altLang="zh-CN" dirty="0" smtClean="0"/>
              <a:t>		</a:t>
            </a:r>
            <a:r>
              <a:rPr lang="en-US" altLang="zh-CN" sz="1704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Anaerobic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metabolism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carbs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fat.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7800" algn="l"/>
                <a:tab pos="266700" algn="l"/>
                <a:tab pos="1206500" algn="l"/>
              </a:tabLst>
            </a:pPr>
            <a:r>
              <a:rPr lang="en-US" altLang="zh-CN" sz="2042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kinds: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79700" y="6565900"/>
            <a:ext cx="62357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(Vander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Renal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Physiology.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zh-CN" sz="8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Guyton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Hall.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Textbook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medical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physiology.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altLang="zh-CN" sz="8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8640" y="1975104"/>
            <a:ext cx="3028188" cy="32004"/>
          </a:xfrm>
          <a:custGeom>
            <a:avLst/>
            <a:gdLst>
              <a:gd name="connsiteX0" fmla="*/ 0 w 3028188"/>
              <a:gd name="connsiteY0" fmla="*/ 0 h 32004"/>
              <a:gd name="connsiteX1" fmla="*/ 1514094 w 3028188"/>
              <a:gd name="connsiteY1" fmla="*/ 0 h 32004"/>
              <a:gd name="connsiteX2" fmla="*/ 3028188 w 3028188"/>
              <a:gd name="connsiteY2" fmla="*/ 0 h 32004"/>
              <a:gd name="connsiteX3" fmla="*/ 3028188 w 3028188"/>
              <a:gd name="connsiteY3" fmla="*/ 32003 h 32004"/>
              <a:gd name="connsiteX4" fmla="*/ 1514094 w 3028188"/>
              <a:gd name="connsiteY4" fmla="*/ 32003 h 32004"/>
              <a:gd name="connsiteX5" fmla="*/ 0 w 3028188"/>
              <a:gd name="connsiteY5" fmla="*/ 32003 h 32004"/>
              <a:gd name="connsiteX6" fmla="*/ 0 w 3028188"/>
              <a:gd name="connsiteY6" fmla="*/ 0 h 320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28188" h="32004">
                <a:moveTo>
                  <a:pt x="0" y="0"/>
                </a:moveTo>
                <a:lnTo>
                  <a:pt x="1514094" y="0"/>
                </a:lnTo>
                <a:lnTo>
                  <a:pt x="3028188" y="0"/>
                </a:lnTo>
                <a:lnTo>
                  <a:pt x="3028188" y="32003"/>
                </a:lnTo>
                <a:lnTo>
                  <a:pt x="1514094" y="32003"/>
                </a:lnTo>
                <a:lnTo>
                  <a:pt x="0" y="32003"/>
                </a:lnTo>
                <a:lnTo>
                  <a:pt x="0" y="0"/>
                </a:lnTo>
              </a:path>
            </a:pathLst>
          </a:custGeom>
          <a:solidFill>
            <a:srgbClr val="82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4287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739900"/>
            <a:ext cx="3136900" cy="71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main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systems: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40" b="1" i="1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2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fluid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buffers.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2800" y="2578100"/>
            <a:ext cx="25146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seconds.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3340100"/>
            <a:ext cx="13589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40" b="1" i="1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Lungs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2800" y="3746500"/>
            <a:ext cx="2463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Works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within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minutes.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508500"/>
            <a:ext cx="16383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40" b="1" i="1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Kidneys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2800" y="4914900"/>
            <a:ext cx="28321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hours-days.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2800" y="5283200"/>
            <a:ext cx="35052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powerful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three.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52500" y="520700"/>
            <a:ext cx="75311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							</a:tabLst>
            </a:pP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Body’s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Defense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Against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Changes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68800" y="965200"/>
            <a:ext cx="7112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3300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[H</a:t>
            </a:r>
            <a:r>
              <a:rPr lang="en-US" altLang="zh-CN" sz="2196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3300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21995" y="4589907"/>
            <a:ext cx="7867650" cy="38100"/>
          </a:xfrm>
          <a:custGeom>
            <a:avLst/>
            <a:gdLst>
              <a:gd name="connsiteX0" fmla="*/ 9525 w 7867650"/>
              <a:gd name="connsiteY0" fmla="*/ 9525 h 38100"/>
              <a:gd name="connsiteX1" fmla="*/ 7858125 w 7867650"/>
              <a:gd name="connsiteY1" fmla="*/ 11048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67650" h="38100">
                <a:moveTo>
                  <a:pt x="9525" y="9525"/>
                </a:moveTo>
                <a:lnTo>
                  <a:pt x="7858125" y="11048"/>
                </a:lnTo>
              </a:path>
            </a:pathLst>
          </a:custGeom>
          <a:ln w="12700">
            <a:solidFill>
              <a:srgbClr val="dedee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58812" y="4545012"/>
            <a:ext cx="7978775" cy="107950"/>
          </a:xfrm>
          <a:custGeom>
            <a:avLst/>
            <a:gdLst>
              <a:gd name="connsiteX0" fmla="*/ 26987 w 7978775"/>
              <a:gd name="connsiteY0" fmla="*/ 26987 h 107950"/>
              <a:gd name="connsiteX1" fmla="*/ 7951787 w 7978775"/>
              <a:gd name="connsiteY1" fmla="*/ 26987 h 1079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978775" h="107950">
                <a:moveTo>
                  <a:pt x="26987" y="26987"/>
                </a:moveTo>
                <a:lnTo>
                  <a:pt x="7951787" y="26987"/>
                </a:lnTo>
              </a:path>
            </a:pathLst>
          </a:custGeom>
          <a:ln w="50800">
            <a:solidFill>
              <a:srgbClr val="45454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812800" y="3949700"/>
            <a:ext cx="65405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802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FLUID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BUFFERS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4287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415787" y="3263387"/>
            <a:ext cx="1702824" cy="1705872"/>
          </a:xfrm>
          <a:custGeom>
            <a:avLst/>
            <a:gdLst>
              <a:gd name="connsiteX0" fmla="*/ 1689612 w 1702824"/>
              <a:gd name="connsiteY0" fmla="*/ 13212 h 1705872"/>
              <a:gd name="connsiteX1" fmla="*/ 1689612 w 1702824"/>
              <a:gd name="connsiteY1" fmla="*/ 852936 h 1705872"/>
              <a:gd name="connsiteX2" fmla="*/ 851412 w 1702824"/>
              <a:gd name="connsiteY2" fmla="*/ 1692660 h 1705872"/>
              <a:gd name="connsiteX3" fmla="*/ 13212 w 1702824"/>
              <a:gd name="connsiteY3" fmla="*/ 852936 h 1705872"/>
              <a:gd name="connsiteX4" fmla="*/ 13212 w 1702824"/>
              <a:gd name="connsiteY4" fmla="*/ 13212 h 1705872"/>
              <a:gd name="connsiteX5" fmla="*/ 1689612 w 1702824"/>
              <a:gd name="connsiteY5" fmla="*/ 13212 h 17058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702824" h="1705872">
                <a:moveTo>
                  <a:pt x="1689612" y="13212"/>
                </a:moveTo>
                <a:lnTo>
                  <a:pt x="1689612" y="852936"/>
                </a:lnTo>
                <a:cubicBezTo>
                  <a:pt x="1689612" y="1316740"/>
                  <a:pt x="1314327" y="1692660"/>
                  <a:pt x="851412" y="1692660"/>
                </a:cubicBezTo>
                <a:cubicBezTo>
                  <a:pt x="388497" y="1692660"/>
                  <a:pt x="13212" y="1316740"/>
                  <a:pt x="13212" y="852936"/>
                </a:cubicBezTo>
                <a:lnTo>
                  <a:pt x="13212" y="13212"/>
                </a:lnTo>
                <a:lnTo>
                  <a:pt x="1689612" y="13212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206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898650" y="5099037"/>
            <a:ext cx="4826889" cy="382028"/>
          </a:xfrm>
          <a:custGeom>
            <a:avLst/>
            <a:gdLst>
              <a:gd name="connsiteX0" fmla="*/ 6350 w 4826889"/>
              <a:gd name="connsiteY0" fmla="*/ 375678 h 382028"/>
              <a:gd name="connsiteX1" fmla="*/ 4820539 w 4826889"/>
              <a:gd name="connsiteY1" fmla="*/ 375678 h 382028"/>
              <a:gd name="connsiteX2" fmla="*/ 4820539 w 4826889"/>
              <a:gd name="connsiteY2" fmla="*/ 6350 h 382028"/>
              <a:gd name="connsiteX3" fmla="*/ 6350 w 4826889"/>
              <a:gd name="connsiteY3" fmla="*/ 6350 h 382028"/>
              <a:gd name="connsiteX4" fmla="*/ 6350 w 4826889"/>
              <a:gd name="connsiteY4" fmla="*/ 375678 h 382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826889" h="382028">
                <a:moveTo>
                  <a:pt x="6350" y="375678"/>
                </a:moveTo>
                <a:lnTo>
                  <a:pt x="4820539" y="375678"/>
                </a:lnTo>
                <a:lnTo>
                  <a:pt x="4820539" y="6350"/>
                </a:lnTo>
                <a:lnTo>
                  <a:pt x="6350" y="6350"/>
                </a:lnTo>
                <a:lnTo>
                  <a:pt x="6350" y="37567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8da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038600" y="5562600"/>
            <a:ext cx="393319" cy="457200"/>
          </a:xfrm>
          <a:custGeom>
            <a:avLst/>
            <a:gdLst>
              <a:gd name="connsiteX0" fmla="*/ 0 w 393319"/>
              <a:gd name="connsiteY0" fmla="*/ 260553 h 457200"/>
              <a:gd name="connsiteX1" fmla="*/ 98297 w 393319"/>
              <a:gd name="connsiteY1" fmla="*/ 260553 h 457200"/>
              <a:gd name="connsiteX2" fmla="*/ 98297 w 393319"/>
              <a:gd name="connsiteY2" fmla="*/ 0 h 457200"/>
              <a:gd name="connsiteX3" fmla="*/ 295021 w 393319"/>
              <a:gd name="connsiteY3" fmla="*/ 0 h 457200"/>
              <a:gd name="connsiteX4" fmla="*/ 295021 w 393319"/>
              <a:gd name="connsiteY4" fmla="*/ 260553 h 457200"/>
              <a:gd name="connsiteX5" fmla="*/ 393319 w 393319"/>
              <a:gd name="connsiteY5" fmla="*/ 260553 h 457200"/>
              <a:gd name="connsiteX6" fmla="*/ 196596 w 393319"/>
              <a:gd name="connsiteY6" fmla="*/ 457200 h 457200"/>
              <a:gd name="connsiteX7" fmla="*/ 0 w 393319"/>
              <a:gd name="connsiteY7" fmla="*/ 260553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393319" h="457200">
                <a:moveTo>
                  <a:pt x="0" y="260553"/>
                </a:moveTo>
                <a:lnTo>
                  <a:pt x="98297" y="260553"/>
                </a:lnTo>
                <a:lnTo>
                  <a:pt x="98297" y="0"/>
                </a:lnTo>
                <a:lnTo>
                  <a:pt x="295021" y="0"/>
                </a:lnTo>
                <a:lnTo>
                  <a:pt x="295021" y="260553"/>
                </a:lnTo>
                <a:lnTo>
                  <a:pt x="393319" y="260553"/>
                </a:lnTo>
                <a:lnTo>
                  <a:pt x="196596" y="457200"/>
                </a:lnTo>
                <a:lnTo>
                  <a:pt x="0" y="260553"/>
                </a:lnTo>
              </a:path>
            </a:pathLst>
          </a:custGeom>
          <a:solidFill>
            <a:srgbClr val="808da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025387" y="5549387"/>
            <a:ext cx="419743" cy="483624"/>
          </a:xfrm>
          <a:custGeom>
            <a:avLst/>
            <a:gdLst>
              <a:gd name="connsiteX0" fmla="*/ 13212 w 419743"/>
              <a:gd name="connsiteY0" fmla="*/ 273765 h 483624"/>
              <a:gd name="connsiteX1" fmla="*/ 111510 w 419743"/>
              <a:gd name="connsiteY1" fmla="*/ 273765 h 483624"/>
              <a:gd name="connsiteX2" fmla="*/ 111510 w 419743"/>
              <a:gd name="connsiteY2" fmla="*/ 13212 h 483624"/>
              <a:gd name="connsiteX3" fmla="*/ 308233 w 419743"/>
              <a:gd name="connsiteY3" fmla="*/ 13212 h 483624"/>
              <a:gd name="connsiteX4" fmla="*/ 308233 w 419743"/>
              <a:gd name="connsiteY4" fmla="*/ 273765 h 483624"/>
              <a:gd name="connsiteX5" fmla="*/ 406531 w 419743"/>
              <a:gd name="connsiteY5" fmla="*/ 273765 h 483624"/>
              <a:gd name="connsiteX6" fmla="*/ 209808 w 419743"/>
              <a:gd name="connsiteY6" fmla="*/ 470412 h 483624"/>
              <a:gd name="connsiteX7" fmla="*/ 13212 w 419743"/>
              <a:gd name="connsiteY7" fmla="*/ 273765 h 4836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419743" h="483624">
                <a:moveTo>
                  <a:pt x="13212" y="273765"/>
                </a:moveTo>
                <a:lnTo>
                  <a:pt x="111510" y="273765"/>
                </a:lnTo>
                <a:lnTo>
                  <a:pt x="111510" y="13212"/>
                </a:lnTo>
                <a:lnTo>
                  <a:pt x="308233" y="13212"/>
                </a:lnTo>
                <a:lnTo>
                  <a:pt x="308233" y="273765"/>
                </a:lnTo>
                <a:lnTo>
                  <a:pt x="406531" y="273765"/>
                </a:lnTo>
                <a:lnTo>
                  <a:pt x="209808" y="470412"/>
                </a:lnTo>
                <a:lnTo>
                  <a:pt x="13212" y="273765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5c667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012694" y="6101321"/>
            <a:ext cx="2480056" cy="382028"/>
          </a:xfrm>
          <a:custGeom>
            <a:avLst/>
            <a:gdLst>
              <a:gd name="connsiteX0" fmla="*/ 6350 w 2480056"/>
              <a:gd name="connsiteY0" fmla="*/ 375678 h 382028"/>
              <a:gd name="connsiteX1" fmla="*/ 2473706 w 2480056"/>
              <a:gd name="connsiteY1" fmla="*/ 375678 h 382028"/>
              <a:gd name="connsiteX2" fmla="*/ 2473706 w 2480056"/>
              <a:gd name="connsiteY2" fmla="*/ 6350 h 382028"/>
              <a:gd name="connsiteX3" fmla="*/ 6350 w 2480056"/>
              <a:gd name="connsiteY3" fmla="*/ 6350 h 382028"/>
              <a:gd name="connsiteX4" fmla="*/ 6350 w 2480056"/>
              <a:gd name="connsiteY4" fmla="*/ 375678 h 382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80056" h="382028">
                <a:moveTo>
                  <a:pt x="6350" y="375678"/>
                </a:moveTo>
                <a:lnTo>
                  <a:pt x="2473706" y="375678"/>
                </a:lnTo>
                <a:lnTo>
                  <a:pt x="2473706" y="6350"/>
                </a:lnTo>
                <a:lnTo>
                  <a:pt x="6350" y="6350"/>
                </a:lnTo>
                <a:lnTo>
                  <a:pt x="6350" y="37567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8da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4300" y="2882900"/>
            <a:ext cx="1193800" cy="660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95600"/>
            <a:ext cx="977900" cy="660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2300" y="5092700"/>
            <a:ext cx="4838700" cy="393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9900" y="6096000"/>
            <a:ext cx="2489200" cy="393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5400000">
            <a:off x="3937000" y="3886200"/>
            <a:ext cx="5969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Buffer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698500"/>
            <a:ext cx="7150100" cy="180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                <a:tab pos="1981200" algn="l"/>
              </a:tabLst>
            </a:pPr>
            <a:r>
              <a:rPr lang="en-US" altLang="zh-CN" dirty="0" smtClean="0"/>
              <a:t>	</a:t>
            </a:r>
            <a:r>
              <a:rPr lang="en-US" altLang="zh-CN" sz="4406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Buffer?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1981200" algn="l"/>
              </a:tabLst>
            </a:pPr>
            <a:r>
              <a:rPr lang="en-US" altLang="zh-CN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buffer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solution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resists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changes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upon</a:t>
            </a:r>
          </a:p>
          <a:p>
            <a:pPr>
              <a:lnSpc>
                <a:spcPts val="2800"/>
              </a:lnSpc>
              <a:tabLst>
                <a:tab pos="1981200" algn="l"/>
              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addition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small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amount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bases.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651500" y="2844800"/>
            <a:ext cx="5334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93900" y="2844800"/>
            <a:ext cx="4826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93900" y="4267200"/>
            <a:ext cx="4572000" cy="222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1104900" algn="l"/>
                <a:tab pos="19558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Buffer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1104900" algn="l"/>
                <a:tab pos="1955800" algn="l"/>
              </a:tabLst>
            </a:pP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Neutralizes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small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additions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bases/acids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1104900" algn="l"/>
                <a:tab pos="1955800" algn="l"/>
              </a:tabLst>
            </a:pPr>
            <a:r>
              <a:rPr lang="en-US" altLang="zh-CN" dirty="0" smtClean="0"/>
              <a:t>	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remains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constant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2001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714500"/>
            <a:ext cx="78740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buffer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mixture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weak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weak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23900" y="2095500"/>
            <a:ext cx="24003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equilibrium.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959100"/>
            <a:ext cx="55499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accurate,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either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2800" y="3378200"/>
            <a:ext cx="67056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1704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weak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conjugated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(H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NaHCO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1706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weak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conjugated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(NH</a:t>
            </a:r>
            <a:r>
              <a:rPr lang="en-US" altLang="zh-CN" sz="133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altLang="zh-CN" sz="133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4+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495800"/>
            <a:ext cx="44323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buffer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job?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413000" y="622300"/>
            <a:ext cx="46101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Buffers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work?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2001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765300"/>
            <a:ext cx="6108700" cy="161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chemical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buffers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body;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Bicarbonate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buffer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phosphate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buffer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Proteins.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3911600"/>
            <a:ext cx="79629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defence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against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changes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i.e.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23900" y="4267200"/>
            <a:ext cx="32385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[H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seconds.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5156200"/>
            <a:ext cx="75184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42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powerful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extracellularly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23900" y="5537200"/>
            <a:ext cx="38481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powerful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intracellularly.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6300" y="622300"/>
            <a:ext cx="76962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Chemical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Buffer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3525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4700" y="3365500"/>
            <a:ext cx="10922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4700" y="3517900"/>
            <a:ext cx="9398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6100" y="4737100"/>
            <a:ext cx="10922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16100" y="4889500"/>
            <a:ext cx="9398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78300" y="3390900"/>
            <a:ext cx="1092200" cy="139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78300" y="3543300"/>
            <a:ext cx="939800" cy="139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762000"/>
            <a:ext cx="7404100" cy="203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266700" algn="l"/>
                <a:tab pos="952500" algn="l"/>
              </a:tabLst>
            </a:pPr>
            <a:r>
              <a:rPr lang="en-US" altLang="zh-CN" dirty="0" smtClean="0"/>
              <a:t>		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Bicarbonate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Buffer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266700" algn="l"/>
                <a:tab pos="952500" algn="l"/>
              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Composed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of:</a:t>
            </a:r>
          </a:p>
          <a:p>
            <a:pPr>
              <a:lnSpc>
                <a:spcPts val="2800"/>
              </a:lnSpc>
              <a:tabLst>
                <a:tab pos="266700" algn="l"/>
                <a:tab pos="9525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weak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(H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lnSpc>
                <a:spcPts val="2800"/>
              </a:lnSpc>
              <a:tabLst>
                <a:tab pos="266700" algn="l"/>
                <a:tab pos="9525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conjugated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(NaHCO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57200" y="3441700"/>
            <a:ext cx="14732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3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zh-CN" sz="15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3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3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5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3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124200" y="3441700"/>
            <a:ext cx="8890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3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5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3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zh-CN" sz="15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73700" y="3365500"/>
            <a:ext cx="1536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3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5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3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3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en-US" altLang="zh-CN" sz="15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374900" y="3238500"/>
            <a:ext cx="3175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2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775200"/>
            <a:ext cx="11811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NaHCO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136900" y="4762500"/>
            <a:ext cx="17653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Na+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2001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500" y="2489200"/>
            <a:ext cx="1625600" cy="139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500" y="2641600"/>
            <a:ext cx="1625600" cy="139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9900" y="4127500"/>
            <a:ext cx="10160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11300" y="4279900"/>
            <a:ext cx="16256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39900" y="5956300"/>
            <a:ext cx="16256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35200" y="6108700"/>
            <a:ext cx="977900" cy="127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1714500"/>
            <a:ext cx="1905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871" b="1" i="1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736600"/>
            <a:ext cx="7086600" cy="1282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495300" algn="l"/>
              </a:tabLst>
            </a:pPr>
            <a:r>
              <a:rPr lang="en-US" altLang="zh-CN" dirty="0" smtClean="0"/>
              <a:t>	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Bicarbonate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Buffer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495300" algn="l"/>
              </a:tabLst>
            </a:pPr>
            <a:r>
              <a:rPr lang="en-US" altLang="zh-CN" sz="2196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46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196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zh-CN" sz="146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196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forms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reaction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zh-CN" sz="146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196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46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196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425700"/>
            <a:ext cx="13335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zh-CN" sz="146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46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70300" y="2425700"/>
            <a:ext cx="8255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46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zh-CN" sz="146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3187700"/>
            <a:ext cx="1905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871" b="1" i="1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3162300"/>
            <a:ext cx="69088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196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46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196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zh-CN" sz="146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196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ionizes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weakly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small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amounts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46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196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en-US" altLang="zh-CN" sz="146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203700"/>
            <a:ext cx="8255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46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zh-CN" sz="146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238500" y="4191000"/>
            <a:ext cx="14351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46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en-US" altLang="zh-CN" sz="146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965700"/>
            <a:ext cx="1905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871" b="1" i="1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4953000"/>
            <a:ext cx="73787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196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second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component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NaHCO</a:t>
            </a:r>
            <a:r>
              <a:rPr lang="en-US" altLang="zh-CN" sz="1296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196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dissociates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2196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altLang="zh-CN" sz="146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en-US" altLang="zh-CN" sz="146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5981700"/>
            <a:ext cx="1079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NaHCO</a:t>
            </a: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467100" y="5969000"/>
            <a:ext cx="15875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altLang="zh-CN" sz="146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en-US" altLang="zh-CN" sz="146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082800" y="2298700"/>
            <a:ext cx="14605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Carbonic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anhydrase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85750" y="1428750"/>
            <a:ext cx="7505700" cy="76200"/>
          </a:xfrm>
          <a:custGeom>
            <a:avLst/>
            <a:gdLst>
              <a:gd name="connsiteX0" fmla="*/ 19050 w 7505700"/>
              <a:gd name="connsiteY0" fmla="*/ 19050 h 76200"/>
              <a:gd name="connsiteX1" fmla="*/ 7486650 w 75057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05700" h="76200">
                <a:moveTo>
                  <a:pt x="19050" y="19050"/>
                </a:moveTo>
                <a:lnTo>
                  <a:pt x="74866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8300" y="0"/>
            <a:ext cx="1155700" cy="1917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863600"/>
            <a:ext cx="21082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							</a:tabLst>
            </a:pPr>
            <a:r>
              <a:rPr lang="en-US" altLang="zh-CN" sz="3996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Contents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663700"/>
            <a:ext cx="32512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1704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bases?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349500"/>
            <a:ext cx="60833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1704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meant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weak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strong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base?</a:t>
            </a:r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1704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3009900"/>
            <a:ext cx="43942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1704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normal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fluids?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3683000"/>
            <a:ext cx="70612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1706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keep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fluid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within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certain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limits?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318000"/>
            <a:ext cx="77724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1704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body’s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defense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mechanisms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against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changes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23900" y="4635500"/>
            <a:ext cx="47879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pH: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buffers,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lungs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kidney.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5295900"/>
            <a:ext cx="74041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1704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Understand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role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kidney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regulating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fluids.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5969000"/>
            <a:ext cx="28956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1704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Acid-base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disturbances.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1239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700" y="1790700"/>
            <a:ext cx="7581900" cy="3937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647700"/>
            <a:ext cx="7404100" cy="927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952500" algn="l"/>
              </a:tabLst>
            </a:pPr>
            <a:r>
              <a:rPr lang="en-US" altLang="zh-CN" dirty="0" smtClean="0"/>
              <a:t>	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Bicarbonate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Buffer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952500" algn="l"/>
              </a:tabLst>
            </a:pPr>
            <a:r>
              <a:rPr lang="en-US" altLang="zh-CN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Putting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together;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5943600"/>
            <a:ext cx="8382000" cy="64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ECF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buffer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happens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85360" y="3415284"/>
            <a:ext cx="1726692" cy="19811"/>
          </a:xfrm>
          <a:custGeom>
            <a:avLst/>
            <a:gdLst>
              <a:gd name="connsiteX0" fmla="*/ 0 w 1726692"/>
              <a:gd name="connsiteY0" fmla="*/ 9905 h 19811"/>
              <a:gd name="connsiteX1" fmla="*/ 1726692 w 1726692"/>
              <a:gd name="connsiteY1" fmla="*/ 9905 h 198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26692" h="19811">
                <a:moveTo>
                  <a:pt x="0" y="9905"/>
                </a:moveTo>
                <a:lnTo>
                  <a:pt x="1726692" y="9905"/>
                </a:lnTo>
              </a:path>
            </a:pathLst>
          </a:custGeom>
          <a:ln w="12700">
            <a:solidFill>
              <a:srgbClr val="00206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1239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743200"/>
            <a:ext cx="15367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28900" y="3276600"/>
            <a:ext cx="20955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24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������������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=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������������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+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������������������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775200" y="3022600"/>
            <a:ext cx="1701800" cy="82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3556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������������������������</a:t>
            </a:r>
            <a:r>
              <a:rPr lang="en-US" altLang="zh-CN" sz="1752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−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355600" algn="l"/>
              </a:tabLst>
            </a:pPr>
            <a:r>
              <a:rPr lang="en-US" altLang="zh-CN" sz="24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������.</a:t>
            </a:r>
            <a:r>
              <a:rPr lang="en-US" altLang="zh-CN" sz="24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������������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������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������������������</a:t>
            </a:r>
            <a:r>
              <a:rPr lang="en-US" altLang="zh-CN" sz="1752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������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2800" y="4267200"/>
            <a:ext cx="35179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dissociation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constant,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6.1</a:t>
            </a:r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0.03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solubility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673100"/>
            <a:ext cx="8077200" cy="160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Henderson-Hasselbalch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Equation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</a:tabLst>
            </a:pPr>
            <a:r>
              <a:rPr lang="en-US" altLang="zh-CN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HHE?</a:t>
            </a:r>
          </a:p>
          <a:p>
            <a:pPr>
              <a:lnSpc>
                <a:spcPts val="2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equation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enables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calculation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solution.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1239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2100" y="1993900"/>
            <a:ext cx="7874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5900" y="2146300"/>
            <a:ext cx="863600" cy="127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647700"/>
            <a:ext cx="8077200" cy="1041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Henderson-Hasselbalch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Equation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266700" algn="l"/>
              </a:tabLst>
            </a:pPr>
            <a:r>
              <a:rPr lang="en-US" altLang="zh-CN" sz="2400" b="1" i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derived?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857500" y="1955800"/>
            <a:ext cx="9017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596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zh-CN" sz="1596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105400" y="1943100"/>
            <a:ext cx="15367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596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en-US" altLang="zh-CN" sz="1596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717800"/>
            <a:ext cx="7988300" cy="379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457200" algn="l"/>
                <a:tab pos="2209800" algn="l"/>
              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dissociated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ions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always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equilibrium</a:t>
            </a:r>
          </a:p>
          <a:p>
            <a:pPr>
              <a:lnSpc>
                <a:spcPts val="2500"/>
              </a:lnSpc>
              <a:tabLst>
                <a:tab pos="457200" algn="l"/>
                <a:tab pos="2209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Bookman Old Style" pitchFamily="18" charset="0"/>
                <a:cs typeface="Bookman Old Style" pitchFamily="18" charset="0"/>
              </a:rPr>
              <a:t>→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products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reaction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500"/>
              </a:lnSpc>
              <a:tabLst>
                <a:tab pos="457200" algn="l"/>
                <a:tab pos="2209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equation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proportional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product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</a:p>
          <a:p>
            <a:pPr>
              <a:lnSpc>
                <a:spcPts val="2500"/>
              </a:lnSpc>
              <a:tabLst>
                <a:tab pos="457200" algn="l"/>
                <a:tab pos="22098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side.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400"/>
              </a:lnSpc>
              <a:tabLst>
                <a:tab pos="457200" algn="l"/>
                <a:tab pos="22098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[H</a:t>
            </a:r>
            <a:r>
              <a:rPr lang="en-US" altLang="zh-CN" sz="1596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zh-CN" sz="1596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[H</a:t>
            </a:r>
            <a:r>
              <a:rPr lang="en-US" altLang="zh-CN" sz="1596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[HCO</a:t>
            </a:r>
            <a:r>
              <a:rPr lang="en-US" altLang="zh-CN" sz="1596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457200" algn="l"/>
                <a:tab pos="2209800" algn="l"/>
              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weak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dissociate</a:t>
            </a:r>
          </a:p>
          <a:p>
            <a:pPr>
              <a:lnSpc>
                <a:spcPts val="2500"/>
              </a:lnSpc>
              <a:tabLst>
                <a:tab pos="457200" algn="l"/>
                <a:tab pos="22098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completely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concentration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products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</a:p>
          <a:p>
            <a:pPr>
              <a:lnSpc>
                <a:spcPts val="2500"/>
              </a:lnSpc>
              <a:tabLst>
                <a:tab pos="457200" algn="l"/>
                <a:tab pos="2209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depend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dissociation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constant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(K)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457200" algn="l"/>
                <a:tab pos="2209800" algn="l"/>
              </a:tabLst>
            </a:pPr>
            <a:r>
              <a:rPr lang="en-US" altLang="zh-CN" dirty="0" smtClean="0"/>
              <a:t>		</a:t>
            </a:r>
            <a:r>
              <a:rPr lang="en-US" altLang="zh-CN" sz="2402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[H</a:t>
            </a:r>
            <a:r>
              <a:rPr lang="en-US" altLang="zh-CN" sz="1598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2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zh-CN" sz="1598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402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[H</a:t>
            </a:r>
            <a:r>
              <a:rPr lang="en-US" altLang="zh-CN" sz="1598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[HCO</a:t>
            </a:r>
            <a:r>
              <a:rPr lang="en-US" altLang="zh-CN" sz="1598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altLang="zh-CN" sz="2402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1239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493262" y="2608834"/>
            <a:ext cx="49784" cy="212979"/>
          </a:xfrm>
          <a:custGeom>
            <a:avLst/>
            <a:gdLst>
              <a:gd name="connsiteX0" fmla="*/ 0 w 49784"/>
              <a:gd name="connsiteY0" fmla="*/ 0 h 212979"/>
              <a:gd name="connsiteX1" fmla="*/ 49784 w 49784"/>
              <a:gd name="connsiteY1" fmla="*/ 0 h 212979"/>
              <a:gd name="connsiteX2" fmla="*/ 49784 w 49784"/>
              <a:gd name="connsiteY2" fmla="*/ 212979 h 212979"/>
              <a:gd name="connsiteX3" fmla="*/ 0 w 49784"/>
              <a:gd name="connsiteY3" fmla="*/ 212979 h 212979"/>
              <a:gd name="connsiteX4" fmla="*/ 0 w 49784"/>
              <a:gd name="connsiteY4" fmla="*/ 204342 h 212979"/>
              <a:gd name="connsiteX5" fmla="*/ 31241 w 49784"/>
              <a:gd name="connsiteY5" fmla="*/ 204342 h 212979"/>
              <a:gd name="connsiteX6" fmla="*/ 31241 w 49784"/>
              <a:gd name="connsiteY6" fmla="*/ 8636 h 212979"/>
              <a:gd name="connsiteX7" fmla="*/ 0 w 49784"/>
              <a:gd name="connsiteY7" fmla="*/ 8636 h 212979"/>
              <a:gd name="connsiteX8" fmla="*/ 0 w 49784"/>
              <a:gd name="connsiteY8" fmla="*/ 0 h 2129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9784" h="212979">
                <a:moveTo>
                  <a:pt x="0" y="0"/>
                </a:moveTo>
                <a:lnTo>
                  <a:pt x="49784" y="0"/>
                </a:lnTo>
                <a:lnTo>
                  <a:pt x="49784" y="212979"/>
                </a:lnTo>
                <a:lnTo>
                  <a:pt x="0" y="212979"/>
                </a:lnTo>
                <a:lnTo>
                  <a:pt x="0" y="204342"/>
                </a:lnTo>
                <a:lnTo>
                  <a:pt x="31241" y="204342"/>
                </a:lnTo>
                <a:lnTo>
                  <a:pt x="31241" y="8636"/>
                </a:lnTo>
                <a:lnTo>
                  <a:pt x="0" y="8636"/>
                </a:lnTo>
                <a:lnTo>
                  <a:pt x="0" y="0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180080" y="2608834"/>
            <a:ext cx="49784" cy="212979"/>
          </a:xfrm>
          <a:custGeom>
            <a:avLst/>
            <a:gdLst>
              <a:gd name="connsiteX0" fmla="*/ 0 w 49784"/>
              <a:gd name="connsiteY0" fmla="*/ 0 h 212979"/>
              <a:gd name="connsiteX1" fmla="*/ 49784 w 49784"/>
              <a:gd name="connsiteY1" fmla="*/ 0 h 212979"/>
              <a:gd name="connsiteX2" fmla="*/ 49784 w 49784"/>
              <a:gd name="connsiteY2" fmla="*/ 8636 h 212979"/>
              <a:gd name="connsiteX3" fmla="*/ 18542 w 49784"/>
              <a:gd name="connsiteY3" fmla="*/ 8636 h 212979"/>
              <a:gd name="connsiteX4" fmla="*/ 18542 w 49784"/>
              <a:gd name="connsiteY4" fmla="*/ 204342 h 212979"/>
              <a:gd name="connsiteX5" fmla="*/ 49784 w 49784"/>
              <a:gd name="connsiteY5" fmla="*/ 204342 h 212979"/>
              <a:gd name="connsiteX6" fmla="*/ 49784 w 49784"/>
              <a:gd name="connsiteY6" fmla="*/ 212979 h 212979"/>
              <a:gd name="connsiteX7" fmla="*/ 0 w 49784"/>
              <a:gd name="connsiteY7" fmla="*/ 212979 h 212979"/>
              <a:gd name="connsiteX8" fmla="*/ 0 w 49784"/>
              <a:gd name="connsiteY8" fmla="*/ 0 h 2129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9784" h="212979">
                <a:moveTo>
                  <a:pt x="0" y="0"/>
                </a:moveTo>
                <a:lnTo>
                  <a:pt x="49784" y="0"/>
                </a:lnTo>
                <a:lnTo>
                  <a:pt x="49784" y="8636"/>
                </a:lnTo>
                <a:lnTo>
                  <a:pt x="18542" y="8636"/>
                </a:lnTo>
                <a:lnTo>
                  <a:pt x="18542" y="204342"/>
                </a:lnTo>
                <a:lnTo>
                  <a:pt x="49784" y="204342"/>
                </a:lnTo>
                <a:lnTo>
                  <a:pt x="49784" y="212979"/>
                </a:lnTo>
                <a:lnTo>
                  <a:pt x="0" y="212979"/>
                </a:lnTo>
                <a:lnTo>
                  <a:pt x="0" y="0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40352" y="2708148"/>
            <a:ext cx="876300" cy="15239"/>
          </a:xfrm>
          <a:custGeom>
            <a:avLst/>
            <a:gdLst>
              <a:gd name="connsiteX0" fmla="*/ 0 w 876300"/>
              <a:gd name="connsiteY0" fmla="*/ 0 h 15239"/>
              <a:gd name="connsiteX1" fmla="*/ 438150 w 876300"/>
              <a:gd name="connsiteY1" fmla="*/ 0 h 15239"/>
              <a:gd name="connsiteX2" fmla="*/ 876300 w 876300"/>
              <a:gd name="connsiteY2" fmla="*/ 0 h 15239"/>
              <a:gd name="connsiteX3" fmla="*/ 876300 w 876300"/>
              <a:gd name="connsiteY3" fmla="*/ 15239 h 15239"/>
              <a:gd name="connsiteX4" fmla="*/ 438150 w 876300"/>
              <a:gd name="connsiteY4" fmla="*/ 15239 h 15239"/>
              <a:gd name="connsiteX5" fmla="*/ 0 w 876300"/>
              <a:gd name="connsiteY5" fmla="*/ 15239 h 15239"/>
              <a:gd name="connsiteX6" fmla="*/ 0 w 876300"/>
              <a:gd name="connsiteY6" fmla="*/ 0 h 152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876300" h="15239">
                <a:moveTo>
                  <a:pt x="0" y="0"/>
                </a:moveTo>
                <a:lnTo>
                  <a:pt x="438150" y="0"/>
                </a:lnTo>
                <a:lnTo>
                  <a:pt x="876300" y="0"/>
                </a:lnTo>
                <a:lnTo>
                  <a:pt x="876300" y="15239"/>
                </a:lnTo>
                <a:lnTo>
                  <a:pt x="438150" y="15239"/>
                </a:lnTo>
                <a:lnTo>
                  <a:pt x="0" y="15239"/>
                </a:lnTo>
                <a:lnTo>
                  <a:pt x="0" y="0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348482" y="5216144"/>
            <a:ext cx="49784" cy="212978"/>
          </a:xfrm>
          <a:custGeom>
            <a:avLst/>
            <a:gdLst>
              <a:gd name="connsiteX0" fmla="*/ 0 w 49784"/>
              <a:gd name="connsiteY0" fmla="*/ 0 h 212978"/>
              <a:gd name="connsiteX1" fmla="*/ 49783 w 49784"/>
              <a:gd name="connsiteY1" fmla="*/ 0 h 212978"/>
              <a:gd name="connsiteX2" fmla="*/ 49783 w 49784"/>
              <a:gd name="connsiteY2" fmla="*/ 212978 h 212978"/>
              <a:gd name="connsiteX3" fmla="*/ 0 w 49784"/>
              <a:gd name="connsiteY3" fmla="*/ 212978 h 212978"/>
              <a:gd name="connsiteX4" fmla="*/ 0 w 49784"/>
              <a:gd name="connsiteY4" fmla="*/ 204342 h 212978"/>
              <a:gd name="connsiteX5" fmla="*/ 31241 w 49784"/>
              <a:gd name="connsiteY5" fmla="*/ 204342 h 212978"/>
              <a:gd name="connsiteX6" fmla="*/ 31241 w 49784"/>
              <a:gd name="connsiteY6" fmla="*/ 8635 h 212978"/>
              <a:gd name="connsiteX7" fmla="*/ 0 w 49784"/>
              <a:gd name="connsiteY7" fmla="*/ 8635 h 212978"/>
              <a:gd name="connsiteX8" fmla="*/ 0 w 49784"/>
              <a:gd name="connsiteY8" fmla="*/ 0 h 2129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9784" h="212978">
                <a:moveTo>
                  <a:pt x="0" y="0"/>
                </a:moveTo>
                <a:lnTo>
                  <a:pt x="49783" y="0"/>
                </a:lnTo>
                <a:lnTo>
                  <a:pt x="49783" y="212978"/>
                </a:lnTo>
                <a:lnTo>
                  <a:pt x="0" y="212978"/>
                </a:lnTo>
                <a:lnTo>
                  <a:pt x="0" y="204342"/>
                </a:lnTo>
                <a:lnTo>
                  <a:pt x="31241" y="204342"/>
                </a:lnTo>
                <a:lnTo>
                  <a:pt x="31241" y="8635"/>
                </a:lnTo>
                <a:lnTo>
                  <a:pt x="0" y="8635"/>
                </a:lnTo>
                <a:lnTo>
                  <a:pt x="0" y="0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035300" y="5216144"/>
            <a:ext cx="49784" cy="212978"/>
          </a:xfrm>
          <a:custGeom>
            <a:avLst/>
            <a:gdLst>
              <a:gd name="connsiteX0" fmla="*/ 0 w 49784"/>
              <a:gd name="connsiteY0" fmla="*/ 0 h 212978"/>
              <a:gd name="connsiteX1" fmla="*/ 49783 w 49784"/>
              <a:gd name="connsiteY1" fmla="*/ 0 h 212978"/>
              <a:gd name="connsiteX2" fmla="*/ 49783 w 49784"/>
              <a:gd name="connsiteY2" fmla="*/ 8635 h 212978"/>
              <a:gd name="connsiteX3" fmla="*/ 18542 w 49784"/>
              <a:gd name="connsiteY3" fmla="*/ 8635 h 212978"/>
              <a:gd name="connsiteX4" fmla="*/ 18542 w 49784"/>
              <a:gd name="connsiteY4" fmla="*/ 204342 h 212978"/>
              <a:gd name="connsiteX5" fmla="*/ 49783 w 49784"/>
              <a:gd name="connsiteY5" fmla="*/ 204342 h 212978"/>
              <a:gd name="connsiteX6" fmla="*/ 49783 w 49784"/>
              <a:gd name="connsiteY6" fmla="*/ 212978 h 212978"/>
              <a:gd name="connsiteX7" fmla="*/ 0 w 49784"/>
              <a:gd name="connsiteY7" fmla="*/ 212978 h 212978"/>
              <a:gd name="connsiteX8" fmla="*/ 0 w 49784"/>
              <a:gd name="connsiteY8" fmla="*/ 0 h 2129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9784" h="212978">
                <a:moveTo>
                  <a:pt x="0" y="0"/>
                </a:moveTo>
                <a:lnTo>
                  <a:pt x="49783" y="0"/>
                </a:lnTo>
                <a:lnTo>
                  <a:pt x="49783" y="8635"/>
                </a:lnTo>
                <a:lnTo>
                  <a:pt x="18542" y="8635"/>
                </a:lnTo>
                <a:lnTo>
                  <a:pt x="18542" y="204342"/>
                </a:lnTo>
                <a:lnTo>
                  <a:pt x="49783" y="204342"/>
                </a:lnTo>
                <a:lnTo>
                  <a:pt x="49783" y="212978"/>
                </a:lnTo>
                <a:lnTo>
                  <a:pt x="0" y="212978"/>
                </a:lnTo>
                <a:lnTo>
                  <a:pt x="0" y="0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195572" y="5315458"/>
            <a:ext cx="876300" cy="15240"/>
          </a:xfrm>
          <a:custGeom>
            <a:avLst/>
            <a:gdLst>
              <a:gd name="connsiteX0" fmla="*/ 0 w 876300"/>
              <a:gd name="connsiteY0" fmla="*/ 0 h 15240"/>
              <a:gd name="connsiteX1" fmla="*/ 438150 w 876300"/>
              <a:gd name="connsiteY1" fmla="*/ 0 h 15240"/>
              <a:gd name="connsiteX2" fmla="*/ 876300 w 876300"/>
              <a:gd name="connsiteY2" fmla="*/ 0 h 15240"/>
              <a:gd name="connsiteX3" fmla="*/ 876300 w 876300"/>
              <a:gd name="connsiteY3" fmla="*/ 15239 h 15240"/>
              <a:gd name="connsiteX4" fmla="*/ 438150 w 876300"/>
              <a:gd name="connsiteY4" fmla="*/ 15239 h 15240"/>
              <a:gd name="connsiteX5" fmla="*/ 0 w 876300"/>
              <a:gd name="connsiteY5" fmla="*/ 15239 h 15240"/>
              <a:gd name="connsiteX6" fmla="*/ 0 w 876300"/>
              <a:gd name="connsiteY6" fmla="*/ 0 h 152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876300" h="15240">
                <a:moveTo>
                  <a:pt x="0" y="0"/>
                </a:moveTo>
                <a:lnTo>
                  <a:pt x="438150" y="0"/>
                </a:lnTo>
                <a:lnTo>
                  <a:pt x="876300" y="0"/>
                </a:lnTo>
                <a:lnTo>
                  <a:pt x="876300" y="15239"/>
                </a:lnTo>
                <a:lnTo>
                  <a:pt x="438150" y="15239"/>
                </a:lnTo>
                <a:lnTo>
                  <a:pt x="0" y="15239"/>
                </a:lnTo>
                <a:lnTo>
                  <a:pt x="0" y="0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672836" y="5029200"/>
            <a:ext cx="3394964" cy="646328"/>
          </a:xfrm>
          <a:custGeom>
            <a:avLst/>
            <a:gdLst>
              <a:gd name="connsiteX0" fmla="*/ 0 w 3394964"/>
              <a:gd name="connsiteY0" fmla="*/ 646328 h 646328"/>
              <a:gd name="connsiteX1" fmla="*/ 3394964 w 3394964"/>
              <a:gd name="connsiteY1" fmla="*/ 646328 h 646328"/>
              <a:gd name="connsiteX2" fmla="*/ 3394964 w 3394964"/>
              <a:gd name="connsiteY2" fmla="*/ 0 h 646328"/>
              <a:gd name="connsiteX3" fmla="*/ 0 w 3394964"/>
              <a:gd name="connsiteY3" fmla="*/ 0 h 646328"/>
              <a:gd name="connsiteX4" fmla="*/ 0 w 3394964"/>
              <a:gd name="connsiteY4" fmla="*/ 646328 h 6463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394964" h="646328">
                <a:moveTo>
                  <a:pt x="0" y="646328"/>
                </a:moveTo>
                <a:lnTo>
                  <a:pt x="3394964" y="646328"/>
                </a:lnTo>
                <a:lnTo>
                  <a:pt x="3394964" y="0"/>
                </a:lnTo>
                <a:lnTo>
                  <a:pt x="0" y="0"/>
                </a:lnTo>
                <a:lnTo>
                  <a:pt x="0" y="64632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659623" y="5015987"/>
            <a:ext cx="3421388" cy="672753"/>
          </a:xfrm>
          <a:custGeom>
            <a:avLst/>
            <a:gdLst>
              <a:gd name="connsiteX0" fmla="*/ 13212 w 3421388"/>
              <a:gd name="connsiteY0" fmla="*/ 659540 h 672753"/>
              <a:gd name="connsiteX1" fmla="*/ 3408176 w 3421388"/>
              <a:gd name="connsiteY1" fmla="*/ 659540 h 672753"/>
              <a:gd name="connsiteX2" fmla="*/ 3408176 w 3421388"/>
              <a:gd name="connsiteY2" fmla="*/ 13212 h 672753"/>
              <a:gd name="connsiteX3" fmla="*/ 13212 w 3421388"/>
              <a:gd name="connsiteY3" fmla="*/ 13212 h 672753"/>
              <a:gd name="connsiteX4" fmla="*/ 13212 w 3421388"/>
              <a:gd name="connsiteY4" fmla="*/ 659540 h 6727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21388" h="672753">
                <a:moveTo>
                  <a:pt x="13212" y="659540"/>
                </a:moveTo>
                <a:lnTo>
                  <a:pt x="3408176" y="659540"/>
                </a:lnTo>
                <a:lnTo>
                  <a:pt x="3408176" y="13212"/>
                </a:lnTo>
                <a:lnTo>
                  <a:pt x="13212" y="13212"/>
                </a:lnTo>
                <a:lnTo>
                  <a:pt x="13212" y="65954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ad010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09600" y="5782272"/>
            <a:ext cx="2167636" cy="923328"/>
          </a:xfrm>
          <a:custGeom>
            <a:avLst/>
            <a:gdLst>
              <a:gd name="connsiteX0" fmla="*/ 0 w 2167636"/>
              <a:gd name="connsiteY0" fmla="*/ 923328 h 923328"/>
              <a:gd name="connsiteX1" fmla="*/ 2167636 w 2167636"/>
              <a:gd name="connsiteY1" fmla="*/ 923328 h 923328"/>
              <a:gd name="connsiteX2" fmla="*/ 2167636 w 2167636"/>
              <a:gd name="connsiteY2" fmla="*/ 0 h 923328"/>
              <a:gd name="connsiteX3" fmla="*/ 0 w 2167636"/>
              <a:gd name="connsiteY3" fmla="*/ 0 h 923328"/>
              <a:gd name="connsiteX4" fmla="*/ 0 w 2167636"/>
              <a:gd name="connsiteY4" fmla="*/ 923328 h 9233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67636" h="923328">
                <a:moveTo>
                  <a:pt x="0" y="923328"/>
                </a:moveTo>
                <a:lnTo>
                  <a:pt x="2167636" y="923328"/>
                </a:lnTo>
                <a:lnTo>
                  <a:pt x="2167636" y="0"/>
                </a:lnTo>
                <a:lnTo>
                  <a:pt x="0" y="0"/>
                </a:lnTo>
                <a:lnTo>
                  <a:pt x="0" y="92332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96387" y="5769059"/>
            <a:ext cx="2194060" cy="949753"/>
          </a:xfrm>
          <a:custGeom>
            <a:avLst/>
            <a:gdLst>
              <a:gd name="connsiteX0" fmla="*/ 13212 w 2194060"/>
              <a:gd name="connsiteY0" fmla="*/ 936540 h 949753"/>
              <a:gd name="connsiteX1" fmla="*/ 2180848 w 2194060"/>
              <a:gd name="connsiteY1" fmla="*/ 936540 h 949753"/>
              <a:gd name="connsiteX2" fmla="*/ 2180848 w 2194060"/>
              <a:gd name="connsiteY2" fmla="*/ 13212 h 949753"/>
              <a:gd name="connsiteX3" fmla="*/ 13212 w 2194060"/>
              <a:gd name="connsiteY3" fmla="*/ 13212 h 949753"/>
              <a:gd name="connsiteX4" fmla="*/ 13212 w 2194060"/>
              <a:gd name="connsiteY4" fmla="*/ 936540 h 9497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94060" h="949753">
                <a:moveTo>
                  <a:pt x="13212" y="936540"/>
                </a:moveTo>
                <a:lnTo>
                  <a:pt x="2180848" y="936540"/>
                </a:lnTo>
                <a:lnTo>
                  <a:pt x="2180848" y="13212"/>
                </a:lnTo>
                <a:lnTo>
                  <a:pt x="13212" y="13212"/>
                </a:lnTo>
                <a:lnTo>
                  <a:pt x="13212" y="93654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ad010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8100" y="5168900"/>
            <a:ext cx="520700" cy="393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22300" y="660400"/>
            <a:ext cx="8001000" cy="151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1905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Henderson-Hasselbalch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Equation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190500" algn="l"/>
                <a:tab pos="457200" algn="l"/>
              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previous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equation,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[H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expressed</a:t>
            </a:r>
          </a:p>
          <a:p>
            <a:pPr>
              <a:lnSpc>
                <a:spcPts val="2800"/>
              </a:lnSpc>
              <a:tabLst>
                <a:tab pos="1905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follows;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22300" y="3644900"/>
            <a:ext cx="7607300" cy="106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                <a:tab pos="457200" algn="l"/>
              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Because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rapidly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dissociate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2400"/>
              </a:lnSpc>
              <a:tabLst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easier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measure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</a:p>
          <a:p>
            <a:pPr>
              <a:lnSpc>
                <a:spcPts val="3300"/>
              </a:lnSpc>
              <a:tabLst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replace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equation;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225800" y="2578100"/>
            <a:ext cx="1016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=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������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������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30700" y="2413000"/>
            <a:ext cx="8509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25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[</a:t>
            </a:r>
            <a:r>
              <a:rPr lang="en-US" altLang="zh-CN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zh-CN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18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]</a:t>
            </a:r>
          </a:p>
          <a:p>
            <a:pPr>
              <a:lnSpc>
                <a:spcPts val="2500"/>
              </a:lnSpc>
              <a:tabLst>
                <a:tab pos="25400" algn="l"/>
              </a:tabLst>
            </a:pPr>
            <a:r>
              <a:rPr lang="en-US" altLang="zh-CN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[HCO</a:t>
            </a:r>
            <a:r>
              <a:rPr lang="en-US" altLang="zh-CN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3−</a:t>
            </a:r>
            <a:r>
              <a:rPr lang="en-US" altLang="zh-CN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86100" y="5181600"/>
            <a:ext cx="2413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479800" y="5207000"/>
            <a:ext cx="6096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=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������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������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191000" y="5029200"/>
            <a:ext cx="8255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152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[</a:t>
            </a:r>
            <a:r>
              <a:rPr lang="en-US" altLang="zh-CN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sz="18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������</a:t>
            </a:r>
            <a:r>
              <a:rPr lang="en-US" altLang="zh-CN" sz="132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������</a:t>
            </a:r>
            <a:r>
              <a:rPr lang="en-US" altLang="zh-CN" sz="18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]</a:t>
            </a:r>
          </a:p>
          <a:p>
            <a:pPr>
              <a:lnSpc>
                <a:spcPts val="2500"/>
              </a:lnSpc>
              <a:tabLst>
                <a:tab pos="152400" algn="l"/>
              </a:tabLst>
            </a:pPr>
            <a:r>
              <a:rPr lang="en-US" altLang="zh-CN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[HCO</a:t>
            </a:r>
            <a:r>
              <a:rPr lang="en-US" altLang="zh-CN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3−</a:t>
            </a:r>
            <a:r>
              <a:rPr lang="en-US" altLang="zh-CN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778500" y="5105400"/>
            <a:ext cx="31750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295400" algn="l"/>
              </a:tabLst>
            </a:pPr>
            <a:r>
              <a:rPr lang="en-US" altLang="zh-CN" sz="1802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Henderson’s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equation</a:t>
            </a:r>
          </a:p>
          <a:p>
            <a:pPr>
              <a:lnSpc>
                <a:spcPts val="2100"/>
              </a:lnSpc>
              <a:tabLst>
                <a:tab pos="1295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(1908)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5905500"/>
            <a:ext cx="1955800" cy="78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63500" algn="l"/>
              </a:tabLst>
            </a:pPr>
            <a:r>
              <a:rPr lang="en-US" altLang="zh-CN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means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that;</a:t>
            </a:r>
          </a:p>
          <a:p>
            <a:pPr>
              <a:lnSpc>
                <a:spcPts val="21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Bookman Old Style" pitchFamily="18" charset="0"/>
                <a:cs typeface="Bookman Old Style" pitchFamily="18" charset="0"/>
              </a:rPr>
              <a:t>↑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[CO2]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Bookman Old Style" pitchFamily="18" charset="0"/>
                <a:cs typeface="Bookman Old Style" pitchFamily="18" charset="0"/>
              </a:rPr>
              <a:t>→↑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Bookman Old Style" pitchFamily="18" charset="0"/>
                <a:cs typeface="Bookman Old Style" pitchFamily="18" charset="0"/>
              </a:rPr>
              <a:t>[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1800" dirty="0" smtClean="0">
                <a:solidFill>
                  <a:srgbClr val="000000"/>
                </a:solidFill>
                <a:latin typeface="Bookman Old Style" pitchFamily="18" charset="0"/>
                <a:cs typeface="Bookman Old Style" pitchFamily="18" charset="0"/>
              </a:rPr>
              <a:t>]</a:t>
            </a:r>
          </a:p>
          <a:p>
            <a:pPr>
              <a:lnSpc>
                <a:spcPts val="24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Bookman Old Style" pitchFamily="18" charset="0"/>
                <a:cs typeface="Bookman Old Style" pitchFamily="18" charset="0"/>
              </a:rPr>
              <a:t>↑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[HCO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Bookman Old Style" pitchFamily="18" charset="0"/>
                <a:cs typeface="Bookman Old Style" pitchFamily="18" charset="0"/>
              </a:rPr>
              <a:t>→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Bookman Old Style" pitchFamily="18" charset="0"/>
                <a:cs typeface="Bookman Old Style" pitchFamily="18" charset="0"/>
              </a:rPr>
              <a:t>↓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[H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1239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138656" y="5063236"/>
            <a:ext cx="49784" cy="212852"/>
          </a:xfrm>
          <a:custGeom>
            <a:avLst/>
            <a:gdLst>
              <a:gd name="connsiteX0" fmla="*/ 0 w 49784"/>
              <a:gd name="connsiteY0" fmla="*/ 0 h 212852"/>
              <a:gd name="connsiteX1" fmla="*/ 49784 w 49784"/>
              <a:gd name="connsiteY1" fmla="*/ 0 h 212852"/>
              <a:gd name="connsiteX2" fmla="*/ 49784 w 49784"/>
              <a:gd name="connsiteY2" fmla="*/ 212852 h 212852"/>
              <a:gd name="connsiteX3" fmla="*/ 0 w 49784"/>
              <a:gd name="connsiteY3" fmla="*/ 212852 h 212852"/>
              <a:gd name="connsiteX4" fmla="*/ 0 w 49784"/>
              <a:gd name="connsiteY4" fmla="*/ 204216 h 212852"/>
              <a:gd name="connsiteX5" fmla="*/ 31254 w 49784"/>
              <a:gd name="connsiteY5" fmla="*/ 204216 h 212852"/>
              <a:gd name="connsiteX6" fmla="*/ 31254 w 49784"/>
              <a:gd name="connsiteY6" fmla="*/ 8635 h 212852"/>
              <a:gd name="connsiteX7" fmla="*/ 0 w 49784"/>
              <a:gd name="connsiteY7" fmla="*/ 8635 h 212852"/>
              <a:gd name="connsiteX8" fmla="*/ 0 w 49784"/>
              <a:gd name="connsiteY8" fmla="*/ 0 h 2128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9784" h="212852">
                <a:moveTo>
                  <a:pt x="0" y="0"/>
                </a:moveTo>
                <a:lnTo>
                  <a:pt x="49784" y="0"/>
                </a:lnTo>
                <a:lnTo>
                  <a:pt x="49784" y="212852"/>
                </a:lnTo>
                <a:lnTo>
                  <a:pt x="0" y="212852"/>
                </a:lnTo>
                <a:lnTo>
                  <a:pt x="0" y="204216"/>
                </a:lnTo>
                <a:lnTo>
                  <a:pt x="31254" y="204216"/>
                </a:lnTo>
                <a:lnTo>
                  <a:pt x="31254" y="8635"/>
                </a:lnTo>
                <a:lnTo>
                  <a:pt x="0" y="8635"/>
                </a:lnTo>
                <a:lnTo>
                  <a:pt x="0" y="0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25550" y="5063236"/>
            <a:ext cx="49784" cy="212852"/>
          </a:xfrm>
          <a:custGeom>
            <a:avLst/>
            <a:gdLst>
              <a:gd name="connsiteX0" fmla="*/ 0 w 49784"/>
              <a:gd name="connsiteY0" fmla="*/ 0 h 212852"/>
              <a:gd name="connsiteX1" fmla="*/ 49784 w 49784"/>
              <a:gd name="connsiteY1" fmla="*/ 0 h 212852"/>
              <a:gd name="connsiteX2" fmla="*/ 49784 w 49784"/>
              <a:gd name="connsiteY2" fmla="*/ 8635 h 212852"/>
              <a:gd name="connsiteX3" fmla="*/ 18529 w 49784"/>
              <a:gd name="connsiteY3" fmla="*/ 8635 h 212852"/>
              <a:gd name="connsiteX4" fmla="*/ 18529 w 49784"/>
              <a:gd name="connsiteY4" fmla="*/ 204216 h 212852"/>
              <a:gd name="connsiteX5" fmla="*/ 49784 w 49784"/>
              <a:gd name="connsiteY5" fmla="*/ 204216 h 212852"/>
              <a:gd name="connsiteX6" fmla="*/ 49784 w 49784"/>
              <a:gd name="connsiteY6" fmla="*/ 212852 h 212852"/>
              <a:gd name="connsiteX7" fmla="*/ 0 w 49784"/>
              <a:gd name="connsiteY7" fmla="*/ 212852 h 212852"/>
              <a:gd name="connsiteX8" fmla="*/ 0 w 49784"/>
              <a:gd name="connsiteY8" fmla="*/ 0 h 2128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9784" h="212852">
                <a:moveTo>
                  <a:pt x="0" y="0"/>
                </a:moveTo>
                <a:lnTo>
                  <a:pt x="49784" y="0"/>
                </a:lnTo>
                <a:lnTo>
                  <a:pt x="49784" y="8635"/>
                </a:lnTo>
                <a:lnTo>
                  <a:pt x="18529" y="8635"/>
                </a:lnTo>
                <a:lnTo>
                  <a:pt x="18529" y="204216"/>
                </a:lnTo>
                <a:lnTo>
                  <a:pt x="49784" y="204216"/>
                </a:lnTo>
                <a:lnTo>
                  <a:pt x="49784" y="212852"/>
                </a:lnTo>
                <a:lnTo>
                  <a:pt x="0" y="212852"/>
                </a:lnTo>
                <a:lnTo>
                  <a:pt x="0" y="0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985772" y="5162423"/>
            <a:ext cx="876300" cy="15240"/>
          </a:xfrm>
          <a:custGeom>
            <a:avLst/>
            <a:gdLst>
              <a:gd name="connsiteX0" fmla="*/ 0 w 876300"/>
              <a:gd name="connsiteY0" fmla="*/ 0 h 15240"/>
              <a:gd name="connsiteX1" fmla="*/ 438150 w 876300"/>
              <a:gd name="connsiteY1" fmla="*/ 0 h 15240"/>
              <a:gd name="connsiteX2" fmla="*/ 876300 w 876300"/>
              <a:gd name="connsiteY2" fmla="*/ 0 h 15240"/>
              <a:gd name="connsiteX3" fmla="*/ 876300 w 876300"/>
              <a:gd name="connsiteY3" fmla="*/ 15240 h 15240"/>
              <a:gd name="connsiteX4" fmla="*/ 438150 w 876300"/>
              <a:gd name="connsiteY4" fmla="*/ 15240 h 15240"/>
              <a:gd name="connsiteX5" fmla="*/ 0 w 876300"/>
              <a:gd name="connsiteY5" fmla="*/ 15240 h 15240"/>
              <a:gd name="connsiteX6" fmla="*/ 0 w 876300"/>
              <a:gd name="connsiteY6" fmla="*/ 0 h 152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876300" h="15240">
                <a:moveTo>
                  <a:pt x="0" y="0"/>
                </a:moveTo>
                <a:lnTo>
                  <a:pt x="438150" y="0"/>
                </a:lnTo>
                <a:lnTo>
                  <a:pt x="876300" y="0"/>
                </a:lnTo>
                <a:lnTo>
                  <a:pt x="876300" y="15240"/>
                </a:lnTo>
                <a:lnTo>
                  <a:pt x="438150" y="15240"/>
                </a:lnTo>
                <a:lnTo>
                  <a:pt x="0" y="15240"/>
                </a:lnTo>
                <a:lnTo>
                  <a:pt x="0" y="0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292725" y="5063998"/>
            <a:ext cx="49784" cy="212979"/>
          </a:xfrm>
          <a:custGeom>
            <a:avLst/>
            <a:gdLst>
              <a:gd name="connsiteX0" fmla="*/ 0 w 49784"/>
              <a:gd name="connsiteY0" fmla="*/ 0 h 212979"/>
              <a:gd name="connsiteX1" fmla="*/ 49784 w 49784"/>
              <a:gd name="connsiteY1" fmla="*/ 0 h 212979"/>
              <a:gd name="connsiteX2" fmla="*/ 49784 w 49784"/>
              <a:gd name="connsiteY2" fmla="*/ 212979 h 212979"/>
              <a:gd name="connsiteX3" fmla="*/ 0 w 49784"/>
              <a:gd name="connsiteY3" fmla="*/ 212979 h 212979"/>
              <a:gd name="connsiteX4" fmla="*/ 0 w 49784"/>
              <a:gd name="connsiteY4" fmla="*/ 204342 h 212979"/>
              <a:gd name="connsiteX5" fmla="*/ 31241 w 49784"/>
              <a:gd name="connsiteY5" fmla="*/ 204342 h 212979"/>
              <a:gd name="connsiteX6" fmla="*/ 31241 w 49784"/>
              <a:gd name="connsiteY6" fmla="*/ 8636 h 212979"/>
              <a:gd name="connsiteX7" fmla="*/ 0 w 49784"/>
              <a:gd name="connsiteY7" fmla="*/ 8636 h 212979"/>
              <a:gd name="connsiteX8" fmla="*/ 0 w 49784"/>
              <a:gd name="connsiteY8" fmla="*/ 0 h 2129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9784" h="212979">
                <a:moveTo>
                  <a:pt x="0" y="0"/>
                </a:moveTo>
                <a:lnTo>
                  <a:pt x="49784" y="0"/>
                </a:lnTo>
                <a:lnTo>
                  <a:pt x="49784" y="212979"/>
                </a:lnTo>
                <a:lnTo>
                  <a:pt x="0" y="212979"/>
                </a:lnTo>
                <a:lnTo>
                  <a:pt x="0" y="204342"/>
                </a:lnTo>
                <a:lnTo>
                  <a:pt x="31241" y="204342"/>
                </a:lnTo>
                <a:lnTo>
                  <a:pt x="31241" y="8636"/>
                </a:lnTo>
                <a:lnTo>
                  <a:pt x="0" y="8636"/>
                </a:lnTo>
                <a:lnTo>
                  <a:pt x="0" y="0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923282" y="5063998"/>
            <a:ext cx="49784" cy="212979"/>
          </a:xfrm>
          <a:custGeom>
            <a:avLst/>
            <a:gdLst>
              <a:gd name="connsiteX0" fmla="*/ 0 w 49784"/>
              <a:gd name="connsiteY0" fmla="*/ 0 h 212979"/>
              <a:gd name="connsiteX1" fmla="*/ 49783 w 49784"/>
              <a:gd name="connsiteY1" fmla="*/ 0 h 212979"/>
              <a:gd name="connsiteX2" fmla="*/ 49783 w 49784"/>
              <a:gd name="connsiteY2" fmla="*/ 8636 h 212979"/>
              <a:gd name="connsiteX3" fmla="*/ 18541 w 49784"/>
              <a:gd name="connsiteY3" fmla="*/ 8636 h 212979"/>
              <a:gd name="connsiteX4" fmla="*/ 18541 w 49784"/>
              <a:gd name="connsiteY4" fmla="*/ 204342 h 212979"/>
              <a:gd name="connsiteX5" fmla="*/ 49783 w 49784"/>
              <a:gd name="connsiteY5" fmla="*/ 204342 h 212979"/>
              <a:gd name="connsiteX6" fmla="*/ 49783 w 49784"/>
              <a:gd name="connsiteY6" fmla="*/ 212979 h 212979"/>
              <a:gd name="connsiteX7" fmla="*/ 0 w 49784"/>
              <a:gd name="connsiteY7" fmla="*/ 212979 h 212979"/>
              <a:gd name="connsiteX8" fmla="*/ 0 w 49784"/>
              <a:gd name="connsiteY8" fmla="*/ 0 h 2129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9784" h="212979">
                <a:moveTo>
                  <a:pt x="0" y="0"/>
                </a:moveTo>
                <a:lnTo>
                  <a:pt x="49783" y="0"/>
                </a:lnTo>
                <a:lnTo>
                  <a:pt x="49783" y="8636"/>
                </a:lnTo>
                <a:lnTo>
                  <a:pt x="18541" y="8636"/>
                </a:lnTo>
                <a:lnTo>
                  <a:pt x="18541" y="204342"/>
                </a:lnTo>
                <a:lnTo>
                  <a:pt x="49783" y="204342"/>
                </a:lnTo>
                <a:lnTo>
                  <a:pt x="49783" y="212979"/>
                </a:lnTo>
                <a:lnTo>
                  <a:pt x="0" y="212979"/>
                </a:lnTo>
                <a:lnTo>
                  <a:pt x="0" y="0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771765" y="4879594"/>
            <a:ext cx="105028" cy="582929"/>
          </a:xfrm>
          <a:custGeom>
            <a:avLst/>
            <a:gdLst>
              <a:gd name="connsiteX0" fmla="*/ 5333 w 105028"/>
              <a:gd name="connsiteY0" fmla="*/ 0 h 582929"/>
              <a:gd name="connsiteX1" fmla="*/ 78104 w 105028"/>
              <a:gd name="connsiteY1" fmla="*/ 117221 h 582929"/>
              <a:gd name="connsiteX2" fmla="*/ 105028 w 105028"/>
              <a:gd name="connsiteY2" fmla="*/ 291084 h 582929"/>
              <a:gd name="connsiteX3" fmla="*/ 78104 w 105028"/>
              <a:gd name="connsiteY3" fmla="*/ 464692 h 582929"/>
              <a:gd name="connsiteX4" fmla="*/ 5333 w 105028"/>
              <a:gd name="connsiteY4" fmla="*/ 582929 h 582929"/>
              <a:gd name="connsiteX5" fmla="*/ 0 w 105028"/>
              <a:gd name="connsiteY5" fmla="*/ 574675 h 582929"/>
              <a:gd name="connsiteX6" fmla="*/ 61086 w 105028"/>
              <a:gd name="connsiteY6" fmla="*/ 457961 h 582929"/>
              <a:gd name="connsiteX7" fmla="*/ 82550 w 105028"/>
              <a:gd name="connsiteY7" fmla="*/ 291210 h 582929"/>
              <a:gd name="connsiteX8" fmla="*/ 60959 w 105028"/>
              <a:gd name="connsiteY8" fmla="*/ 123697 h 582929"/>
              <a:gd name="connsiteX9" fmla="*/ 0 w 105028"/>
              <a:gd name="connsiteY9" fmla="*/ 8382 h 582929"/>
              <a:gd name="connsiteX10" fmla="*/ 5333 w 105028"/>
              <a:gd name="connsiteY10" fmla="*/ 0 h 5829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05028" h="582929">
                <a:moveTo>
                  <a:pt x="5333" y="0"/>
                </a:moveTo>
                <a:cubicBezTo>
                  <a:pt x="35814" y="26161"/>
                  <a:pt x="60197" y="65277"/>
                  <a:pt x="78104" y="117221"/>
                </a:cubicBezTo>
                <a:cubicBezTo>
                  <a:pt x="96139" y="169164"/>
                  <a:pt x="105028" y="227076"/>
                  <a:pt x="105028" y="291084"/>
                </a:cubicBezTo>
                <a:cubicBezTo>
                  <a:pt x="105028" y="354202"/>
                  <a:pt x="96139" y="411988"/>
                  <a:pt x="78104" y="464692"/>
                </a:cubicBezTo>
                <a:cubicBezTo>
                  <a:pt x="60197" y="517525"/>
                  <a:pt x="35814" y="556895"/>
                  <a:pt x="5333" y="582929"/>
                </a:cubicBezTo>
                <a:lnTo>
                  <a:pt x="0" y="574675"/>
                </a:lnTo>
                <a:cubicBezTo>
                  <a:pt x="26416" y="547751"/>
                  <a:pt x="46735" y="508889"/>
                  <a:pt x="61086" y="457961"/>
                </a:cubicBezTo>
                <a:cubicBezTo>
                  <a:pt x="75310" y="407161"/>
                  <a:pt x="82550" y="351535"/>
                  <a:pt x="82550" y="291210"/>
                </a:cubicBezTo>
                <a:cubicBezTo>
                  <a:pt x="82550" y="229489"/>
                  <a:pt x="75310" y="173735"/>
                  <a:pt x="60959" y="123697"/>
                </a:cubicBezTo>
                <a:cubicBezTo>
                  <a:pt x="46608" y="73659"/>
                  <a:pt x="26289" y="35305"/>
                  <a:pt x="0" y="8382"/>
                </a:cubicBezTo>
                <a:lnTo>
                  <a:pt x="5333" y="0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62243" y="4879594"/>
            <a:ext cx="105029" cy="582929"/>
          </a:xfrm>
          <a:custGeom>
            <a:avLst/>
            <a:gdLst>
              <a:gd name="connsiteX0" fmla="*/ 99822 w 105029"/>
              <a:gd name="connsiteY0" fmla="*/ 0 h 582929"/>
              <a:gd name="connsiteX1" fmla="*/ 105028 w 105029"/>
              <a:gd name="connsiteY1" fmla="*/ 8382 h 582929"/>
              <a:gd name="connsiteX2" fmla="*/ 44069 w 105029"/>
              <a:gd name="connsiteY2" fmla="*/ 123697 h 582929"/>
              <a:gd name="connsiteX3" fmla="*/ 22478 w 105029"/>
              <a:gd name="connsiteY3" fmla="*/ 291210 h 582929"/>
              <a:gd name="connsiteX4" fmla="*/ 43941 w 105029"/>
              <a:gd name="connsiteY4" fmla="*/ 457961 h 582929"/>
              <a:gd name="connsiteX5" fmla="*/ 105028 w 105029"/>
              <a:gd name="connsiteY5" fmla="*/ 574675 h 582929"/>
              <a:gd name="connsiteX6" fmla="*/ 99822 w 105029"/>
              <a:gd name="connsiteY6" fmla="*/ 582929 h 582929"/>
              <a:gd name="connsiteX7" fmla="*/ 26923 w 105029"/>
              <a:gd name="connsiteY7" fmla="*/ 464692 h 582929"/>
              <a:gd name="connsiteX8" fmla="*/ 0 w 105029"/>
              <a:gd name="connsiteY8" fmla="*/ 291084 h 582929"/>
              <a:gd name="connsiteX9" fmla="*/ 26923 w 105029"/>
              <a:gd name="connsiteY9" fmla="*/ 117221 h 582929"/>
              <a:gd name="connsiteX10" fmla="*/ 99822 w 105029"/>
              <a:gd name="connsiteY10" fmla="*/ 0 h 5829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05029" h="582929">
                <a:moveTo>
                  <a:pt x="99822" y="0"/>
                </a:moveTo>
                <a:lnTo>
                  <a:pt x="105028" y="8382"/>
                </a:lnTo>
                <a:cubicBezTo>
                  <a:pt x="78740" y="35305"/>
                  <a:pt x="58292" y="73659"/>
                  <a:pt x="44069" y="123697"/>
                </a:cubicBezTo>
                <a:cubicBezTo>
                  <a:pt x="29717" y="173735"/>
                  <a:pt x="22478" y="229489"/>
                  <a:pt x="22478" y="291210"/>
                </a:cubicBezTo>
                <a:cubicBezTo>
                  <a:pt x="22478" y="351535"/>
                  <a:pt x="29717" y="407161"/>
                  <a:pt x="43941" y="457961"/>
                </a:cubicBezTo>
                <a:cubicBezTo>
                  <a:pt x="58292" y="508889"/>
                  <a:pt x="78613" y="547751"/>
                  <a:pt x="105028" y="574675"/>
                </a:cubicBezTo>
                <a:lnTo>
                  <a:pt x="99822" y="582929"/>
                </a:lnTo>
                <a:cubicBezTo>
                  <a:pt x="69215" y="556895"/>
                  <a:pt x="44958" y="517525"/>
                  <a:pt x="26923" y="464692"/>
                </a:cubicBezTo>
                <a:cubicBezTo>
                  <a:pt x="9016" y="411988"/>
                  <a:pt x="0" y="354202"/>
                  <a:pt x="0" y="291084"/>
                </a:cubicBezTo>
                <a:cubicBezTo>
                  <a:pt x="0" y="227076"/>
                  <a:pt x="9016" y="169164"/>
                  <a:pt x="26923" y="117221"/>
                </a:cubicBezTo>
                <a:cubicBezTo>
                  <a:pt x="44958" y="65277"/>
                  <a:pt x="69215" y="26161"/>
                  <a:pt x="99822" y="0"/>
                </a:cubicBez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48475" y="5163312"/>
            <a:ext cx="914400" cy="15240"/>
          </a:xfrm>
          <a:custGeom>
            <a:avLst/>
            <a:gdLst>
              <a:gd name="connsiteX0" fmla="*/ 0 w 914400"/>
              <a:gd name="connsiteY0" fmla="*/ 0 h 15240"/>
              <a:gd name="connsiteX1" fmla="*/ 457200 w 914400"/>
              <a:gd name="connsiteY1" fmla="*/ 0 h 15240"/>
              <a:gd name="connsiteX2" fmla="*/ 914400 w 914400"/>
              <a:gd name="connsiteY2" fmla="*/ 0 h 15240"/>
              <a:gd name="connsiteX3" fmla="*/ 914400 w 914400"/>
              <a:gd name="connsiteY3" fmla="*/ 15240 h 15240"/>
              <a:gd name="connsiteX4" fmla="*/ 457200 w 914400"/>
              <a:gd name="connsiteY4" fmla="*/ 15240 h 15240"/>
              <a:gd name="connsiteX5" fmla="*/ 0 w 914400"/>
              <a:gd name="connsiteY5" fmla="*/ 15240 h 15240"/>
              <a:gd name="connsiteX6" fmla="*/ 0 w 914400"/>
              <a:gd name="connsiteY6" fmla="*/ 0 h 152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14400" h="15240">
                <a:moveTo>
                  <a:pt x="0" y="0"/>
                </a:moveTo>
                <a:lnTo>
                  <a:pt x="457200" y="0"/>
                </a:lnTo>
                <a:lnTo>
                  <a:pt x="914400" y="0"/>
                </a:lnTo>
                <a:lnTo>
                  <a:pt x="914400" y="15240"/>
                </a:lnTo>
                <a:lnTo>
                  <a:pt x="457200" y="15240"/>
                </a:lnTo>
                <a:lnTo>
                  <a:pt x="0" y="15240"/>
                </a:lnTo>
                <a:lnTo>
                  <a:pt x="0" y="0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110987" y="5062088"/>
            <a:ext cx="1017024" cy="208923"/>
          </a:xfrm>
          <a:custGeom>
            <a:avLst/>
            <a:gdLst>
              <a:gd name="connsiteX0" fmla="*/ 13212 w 1017024"/>
              <a:gd name="connsiteY0" fmla="*/ 58805 h 208923"/>
              <a:gd name="connsiteX1" fmla="*/ 912499 w 1017024"/>
              <a:gd name="connsiteY1" fmla="*/ 58805 h 208923"/>
              <a:gd name="connsiteX2" fmla="*/ 912499 w 1017024"/>
              <a:gd name="connsiteY2" fmla="*/ 13212 h 208923"/>
              <a:gd name="connsiteX3" fmla="*/ 1003812 w 1017024"/>
              <a:gd name="connsiteY3" fmla="*/ 104398 h 208923"/>
              <a:gd name="connsiteX4" fmla="*/ 912499 w 1017024"/>
              <a:gd name="connsiteY4" fmla="*/ 195711 h 208923"/>
              <a:gd name="connsiteX5" fmla="*/ 912499 w 1017024"/>
              <a:gd name="connsiteY5" fmla="*/ 150118 h 208923"/>
              <a:gd name="connsiteX6" fmla="*/ 13212 w 1017024"/>
              <a:gd name="connsiteY6" fmla="*/ 150118 h 208923"/>
              <a:gd name="connsiteX7" fmla="*/ 13212 w 1017024"/>
              <a:gd name="connsiteY7" fmla="*/ 58805 h 2089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017024" h="208923">
                <a:moveTo>
                  <a:pt x="13212" y="58805"/>
                </a:moveTo>
                <a:lnTo>
                  <a:pt x="912499" y="58805"/>
                </a:lnTo>
                <a:lnTo>
                  <a:pt x="912499" y="13212"/>
                </a:lnTo>
                <a:lnTo>
                  <a:pt x="1003812" y="104398"/>
                </a:lnTo>
                <a:lnTo>
                  <a:pt x="912499" y="195711"/>
                </a:lnTo>
                <a:lnTo>
                  <a:pt x="912499" y="150118"/>
                </a:lnTo>
                <a:lnTo>
                  <a:pt x="13212" y="150118"/>
                </a:lnTo>
                <a:lnTo>
                  <a:pt x="13212" y="58805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206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0" y="5067300"/>
            <a:ext cx="1016000" cy="203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4356100" y="5054600"/>
            <a:ext cx="8001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−</a:t>
            </a:r>
            <a:r>
              <a:rPr lang="en-US" altLang="zh-CN" sz="18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������������������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������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685800"/>
            <a:ext cx="8077200" cy="195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266700" algn="l"/>
                <a:tab pos="2933700" algn="l"/>
              </a:tabLst>
            </a:pPr>
            <a:r>
              <a:rPr lang="en-US" altLang="zh-CN" dirty="0" smtClean="0"/>
              <a:t>	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Henderson-Hasselbalch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Equation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  <a:tab pos="2933700" algn="l"/>
              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1909,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Sorensen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created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scale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express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[H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266700" algn="l"/>
                <a:tab pos="29337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������������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=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−</a:t>
            </a:r>
            <a:r>
              <a:rPr lang="en-US" altLang="zh-CN" sz="24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������������������[������</a:t>
            </a:r>
            <a:r>
              <a:rPr lang="en-US" altLang="zh-CN" sz="1752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+</a:t>
            </a:r>
            <a:r>
              <a:rPr lang="en-US" altLang="zh-CN" sz="24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]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3213100"/>
            <a:ext cx="2159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6.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3149600"/>
            <a:ext cx="7569200" cy="106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1916,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Hasselbalch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decided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merge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Henderson’s</a:t>
            </a:r>
          </a:p>
          <a:p>
            <a:pPr>
              <a:lnSpc>
                <a:spcPts val="2800"/>
              </a:lnSpc>
              <a:tabLst>
                <a:tab pos="76200" algn="l"/>
              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equation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Sorensen’s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scale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creating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</a:t>
            </a:r>
          </a:p>
          <a:p>
            <a:pPr>
              <a:lnSpc>
                <a:spcPts val="2800"/>
              </a:lnSpc>
              <a:tabLst>
                <a:tab pos="762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“Henderson</a:t>
            </a:r>
            <a:r>
              <a:rPr lang="en-US" altLang="zh-CN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-Hasselbalch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equation”.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6300" y="5029200"/>
            <a:ext cx="2413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0" y="5054600"/>
            <a:ext cx="6096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=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������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������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81200" y="4876800"/>
            <a:ext cx="8255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152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[</a:t>
            </a:r>
            <a:r>
              <a:rPr lang="en-US" altLang="zh-CN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sz="18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������</a:t>
            </a:r>
            <a:r>
              <a:rPr lang="en-US" altLang="zh-CN" sz="132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������</a:t>
            </a:r>
            <a:r>
              <a:rPr lang="en-US" altLang="zh-CN" sz="18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]</a:t>
            </a:r>
          </a:p>
          <a:p>
            <a:pPr>
              <a:lnSpc>
                <a:spcPts val="2500"/>
              </a:lnSpc>
              <a:tabLst>
                <a:tab pos="152400" algn="l"/>
              </a:tabLst>
            </a:pPr>
            <a:r>
              <a:rPr lang="en-US" altLang="zh-CN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[HCO</a:t>
            </a:r>
            <a:r>
              <a:rPr lang="en-US" altLang="zh-CN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3−</a:t>
            </a:r>
            <a:r>
              <a:rPr lang="en-US" altLang="zh-CN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156200" y="5016500"/>
            <a:ext cx="1143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32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+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22900" y="5067300"/>
            <a:ext cx="1320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=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−</a:t>
            </a:r>
            <a:r>
              <a:rPr lang="en-US" altLang="zh-CN" sz="18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������������������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������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������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845300" y="4902200"/>
            <a:ext cx="9144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152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[������������������]</a:t>
            </a:r>
          </a:p>
          <a:p>
            <a:pPr>
              <a:lnSpc>
                <a:spcPts val="2500"/>
              </a:lnSpc>
              <a:tabLst>
                <a:tab pos="152400" algn="l"/>
              </a:tabLst>
            </a:pPr>
            <a:r>
              <a:rPr lang="en-US" altLang="zh-CN" sz="18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[������������������������</a:t>
            </a:r>
            <a:r>
              <a:rPr lang="en-US" altLang="zh-CN" sz="132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−</a:t>
            </a:r>
            <a:r>
              <a:rPr lang="en-US" altLang="zh-CN" sz="18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]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685798" y="1634998"/>
            <a:ext cx="49783" cy="212979"/>
          </a:xfrm>
          <a:custGeom>
            <a:avLst/>
            <a:gdLst>
              <a:gd name="connsiteX0" fmla="*/ 0 w 49783"/>
              <a:gd name="connsiteY0" fmla="*/ 0 h 212979"/>
              <a:gd name="connsiteX1" fmla="*/ 49783 w 49783"/>
              <a:gd name="connsiteY1" fmla="*/ 0 h 212979"/>
              <a:gd name="connsiteX2" fmla="*/ 49783 w 49783"/>
              <a:gd name="connsiteY2" fmla="*/ 212978 h 212979"/>
              <a:gd name="connsiteX3" fmla="*/ 0 w 49783"/>
              <a:gd name="connsiteY3" fmla="*/ 212978 h 212979"/>
              <a:gd name="connsiteX4" fmla="*/ 0 w 49783"/>
              <a:gd name="connsiteY4" fmla="*/ 204342 h 212979"/>
              <a:gd name="connsiteX5" fmla="*/ 31241 w 49783"/>
              <a:gd name="connsiteY5" fmla="*/ 204342 h 212979"/>
              <a:gd name="connsiteX6" fmla="*/ 31241 w 49783"/>
              <a:gd name="connsiteY6" fmla="*/ 8635 h 212979"/>
              <a:gd name="connsiteX7" fmla="*/ 0 w 49783"/>
              <a:gd name="connsiteY7" fmla="*/ 8635 h 212979"/>
              <a:gd name="connsiteX8" fmla="*/ 0 w 49783"/>
              <a:gd name="connsiteY8" fmla="*/ 0 h 2129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9783" h="212979">
                <a:moveTo>
                  <a:pt x="0" y="0"/>
                </a:moveTo>
                <a:lnTo>
                  <a:pt x="49783" y="0"/>
                </a:lnTo>
                <a:lnTo>
                  <a:pt x="49783" y="212978"/>
                </a:lnTo>
                <a:lnTo>
                  <a:pt x="0" y="212978"/>
                </a:lnTo>
                <a:lnTo>
                  <a:pt x="0" y="204342"/>
                </a:lnTo>
                <a:lnTo>
                  <a:pt x="31241" y="204342"/>
                </a:lnTo>
                <a:lnTo>
                  <a:pt x="31241" y="8635"/>
                </a:lnTo>
                <a:lnTo>
                  <a:pt x="0" y="8635"/>
                </a:lnTo>
                <a:lnTo>
                  <a:pt x="0" y="0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14704" y="1634998"/>
            <a:ext cx="49784" cy="212979"/>
          </a:xfrm>
          <a:custGeom>
            <a:avLst/>
            <a:gdLst>
              <a:gd name="connsiteX0" fmla="*/ 0 w 49784"/>
              <a:gd name="connsiteY0" fmla="*/ 0 h 212979"/>
              <a:gd name="connsiteX1" fmla="*/ 49784 w 49784"/>
              <a:gd name="connsiteY1" fmla="*/ 0 h 212979"/>
              <a:gd name="connsiteX2" fmla="*/ 49784 w 49784"/>
              <a:gd name="connsiteY2" fmla="*/ 8635 h 212979"/>
              <a:gd name="connsiteX3" fmla="*/ 18542 w 49784"/>
              <a:gd name="connsiteY3" fmla="*/ 8635 h 212979"/>
              <a:gd name="connsiteX4" fmla="*/ 18542 w 49784"/>
              <a:gd name="connsiteY4" fmla="*/ 204342 h 212979"/>
              <a:gd name="connsiteX5" fmla="*/ 49784 w 49784"/>
              <a:gd name="connsiteY5" fmla="*/ 204342 h 212979"/>
              <a:gd name="connsiteX6" fmla="*/ 49784 w 49784"/>
              <a:gd name="connsiteY6" fmla="*/ 212978 h 212979"/>
              <a:gd name="connsiteX7" fmla="*/ 0 w 49784"/>
              <a:gd name="connsiteY7" fmla="*/ 212978 h 212979"/>
              <a:gd name="connsiteX8" fmla="*/ 0 w 49784"/>
              <a:gd name="connsiteY8" fmla="*/ 0 h 2129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9784" h="212979">
                <a:moveTo>
                  <a:pt x="0" y="0"/>
                </a:moveTo>
                <a:lnTo>
                  <a:pt x="49784" y="0"/>
                </a:lnTo>
                <a:lnTo>
                  <a:pt x="49784" y="8635"/>
                </a:lnTo>
                <a:lnTo>
                  <a:pt x="18542" y="8635"/>
                </a:lnTo>
                <a:lnTo>
                  <a:pt x="18542" y="204342"/>
                </a:lnTo>
                <a:lnTo>
                  <a:pt x="49784" y="204342"/>
                </a:lnTo>
                <a:lnTo>
                  <a:pt x="49784" y="212978"/>
                </a:lnTo>
                <a:lnTo>
                  <a:pt x="0" y="212978"/>
                </a:lnTo>
                <a:lnTo>
                  <a:pt x="0" y="0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033774" y="1450594"/>
            <a:ext cx="105028" cy="582929"/>
          </a:xfrm>
          <a:custGeom>
            <a:avLst/>
            <a:gdLst>
              <a:gd name="connsiteX0" fmla="*/ 5207 w 105028"/>
              <a:gd name="connsiteY0" fmla="*/ 0 h 582929"/>
              <a:gd name="connsiteX1" fmla="*/ 78104 w 105028"/>
              <a:gd name="connsiteY1" fmla="*/ 117220 h 582929"/>
              <a:gd name="connsiteX2" fmla="*/ 105029 w 105028"/>
              <a:gd name="connsiteY2" fmla="*/ 291083 h 582929"/>
              <a:gd name="connsiteX3" fmla="*/ 78104 w 105028"/>
              <a:gd name="connsiteY3" fmla="*/ 464692 h 582929"/>
              <a:gd name="connsiteX4" fmla="*/ 5207 w 105028"/>
              <a:gd name="connsiteY4" fmla="*/ 582929 h 582929"/>
              <a:gd name="connsiteX5" fmla="*/ 0 w 105028"/>
              <a:gd name="connsiteY5" fmla="*/ 574675 h 582929"/>
              <a:gd name="connsiteX6" fmla="*/ 61086 w 105028"/>
              <a:gd name="connsiteY6" fmla="*/ 457961 h 582929"/>
              <a:gd name="connsiteX7" fmla="*/ 82550 w 105028"/>
              <a:gd name="connsiteY7" fmla="*/ 291210 h 582929"/>
              <a:gd name="connsiteX8" fmla="*/ 60960 w 105028"/>
              <a:gd name="connsiteY8" fmla="*/ 123697 h 582929"/>
              <a:gd name="connsiteX9" fmla="*/ 0 w 105028"/>
              <a:gd name="connsiteY9" fmla="*/ 8381 h 582929"/>
              <a:gd name="connsiteX10" fmla="*/ 5207 w 105028"/>
              <a:gd name="connsiteY10" fmla="*/ 0 h 5829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05028" h="582929">
                <a:moveTo>
                  <a:pt x="5207" y="0"/>
                </a:moveTo>
                <a:cubicBezTo>
                  <a:pt x="35814" y="26161"/>
                  <a:pt x="60071" y="65277"/>
                  <a:pt x="78104" y="117220"/>
                </a:cubicBezTo>
                <a:cubicBezTo>
                  <a:pt x="96011" y="169164"/>
                  <a:pt x="105029" y="227076"/>
                  <a:pt x="105029" y="291083"/>
                </a:cubicBezTo>
                <a:cubicBezTo>
                  <a:pt x="105029" y="354203"/>
                  <a:pt x="96011" y="411988"/>
                  <a:pt x="78104" y="464692"/>
                </a:cubicBezTo>
                <a:cubicBezTo>
                  <a:pt x="60071" y="517525"/>
                  <a:pt x="35814" y="556895"/>
                  <a:pt x="5207" y="582929"/>
                </a:cubicBezTo>
                <a:lnTo>
                  <a:pt x="0" y="574675"/>
                </a:lnTo>
                <a:cubicBezTo>
                  <a:pt x="26416" y="547751"/>
                  <a:pt x="46735" y="508888"/>
                  <a:pt x="61086" y="457961"/>
                </a:cubicBezTo>
                <a:cubicBezTo>
                  <a:pt x="75310" y="407161"/>
                  <a:pt x="82550" y="351535"/>
                  <a:pt x="82550" y="291210"/>
                </a:cubicBezTo>
                <a:cubicBezTo>
                  <a:pt x="82550" y="229488"/>
                  <a:pt x="75310" y="173736"/>
                  <a:pt x="60960" y="123697"/>
                </a:cubicBezTo>
                <a:cubicBezTo>
                  <a:pt x="46609" y="73659"/>
                  <a:pt x="26289" y="35305"/>
                  <a:pt x="0" y="8381"/>
                </a:cubicBezTo>
                <a:lnTo>
                  <a:pt x="5207" y="0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655316" y="1450594"/>
            <a:ext cx="105028" cy="582929"/>
          </a:xfrm>
          <a:custGeom>
            <a:avLst/>
            <a:gdLst>
              <a:gd name="connsiteX0" fmla="*/ 99694 w 105028"/>
              <a:gd name="connsiteY0" fmla="*/ 0 h 582929"/>
              <a:gd name="connsiteX1" fmla="*/ 105029 w 105028"/>
              <a:gd name="connsiteY1" fmla="*/ 8381 h 582929"/>
              <a:gd name="connsiteX2" fmla="*/ 43941 w 105028"/>
              <a:gd name="connsiteY2" fmla="*/ 123697 h 582929"/>
              <a:gd name="connsiteX3" fmla="*/ 22479 w 105028"/>
              <a:gd name="connsiteY3" fmla="*/ 291210 h 582929"/>
              <a:gd name="connsiteX4" fmla="*/ 43941 w 105028"/>
              <a:gd name="connsiteY4" fmla="*/ 457961 h 582929"/>
              <a:gd name="connsiteX5" fmla="*/ 105029 w 105028"/>
              <a:gd name="connsiteY5" fmla="*/ 574675 h 582929"/>
              <a:gd name="connsiteX6" fmla="*/ 99694 w 105028"/>
              <a:gd name="connsiteY6" fmla="*/ 582929 h 582929"/>
              <a:gd name="connsiteX7" fmla="*/ 26923 w 105028"/>
              <a:gd name="connsiteY7" fmla="*/ 464692 h 582929"/>
              <a:gd name="connsiteX8" fmla="*/ 0 w 105028"/>
              <a:gd name="connsiteY8" fmla="*/ 291083 h 582929"/>
              <a:gd name="connsiteX9" fmla="*/ 26923 w 105028"/>
              <a:gd name="connsiteY9" fmla="*/ 117220 h 582929"/>
              <a:gd name="connsiteX10" fmla="*/ 99694 w 105028"/>
              <a:gd name="connsiteY10" fmla="*/ 0 h 5829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05028" h="582929">
                <a:moveTo>
                  <a:pt x="99694" y="0"/>
                </a:moveTo>
                <a:lnTo>
                  <a:pt x="105029" y="8381"/>
                </a:lnTo>
                <a:cubicBezTo>
                  <a:pt x="78613" y="35305"/>
                  <a:pt x="58292" y="73659"/>
                  <a:pt x="43941" y="123697"/>
                </a:cubicBezTo>
                <a:cubicBezTo>
                  <a:pt x="29717" y="173736"/>
                  <a:pt x="22479" y="229488"/>
                  <a:pt x="22479" y="291210"/>
                </a:cubicBezTo>
                <a:cubicBezTo>
                  <a:pt x="22479" y="351535"/>
                  <a:pt x="29591" y="407161"/>
                  <a:pt x="43941" y="457961"/>
                </a:cubicBezTo>
                <a:cubicBezTo>
                  <a:pt x="58166" y="508888"/>
                  <a:pt x="78613" y="547751"/>
                  <a:pt x="105029" y="574675"/>
                </a:cubicBezTo>
                <a:lnTo>
                  <a:pt x="99694" y="582929"/>
                </a:lnTo>
                <a:cubicBezTo>
                  <a:pt x="69214" y="556895"/>
                  <a:pt x="44830" y="517525"/>
                  <a:pt x="26923" y="464692"/>
                </a:cubicBezTo>
                <a:cubicBezTo>
                  <a:pt x="8889" y="411988"/>
                  <a:pt x="0" y="354203"/>
                  <a:pt x="0" y="291083"/>
                </a:cubicBezTo>
                <a:cubicBezTo>
                  <a:pt x="0" y="227076"/>
                  <a:pt x="8889" y="169164"/>
                  <a:pt x="26923" y="117220"/>
                </a:cubicBezTo>
                <a:cubicBezTo>
                  <a:pt x="44830" y="65277"/>
                  <a:pt x="69214" y="26161"/>
                  <a:pt x="99694" y="0"/>
                </a:cubicBez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240024" y="1734312"/>
            <a:ext cx="784860" cy="15239"/>
          </a:xfrm>
          <a:custGeom>
            <a:avLst/>
            <a:gdLst>
              <a:gd name="connsiteX0" fmla="*/ 0 w 784860"/>
              <a:gd name="connsiteY0" fmla="*/ 7620 h 15239"/>
              <a:gd name="connsiteX1" fmla="*/ 784860 w 784860"/>
              <a:gd name="connsiteY1" fmla="*/ 7620 h 152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4860" h="15239">
                <a:moveTo>
                  <a:pt x="0" y="7620"/>
                </a:moveTo>
                <a:lnTo>
                  <a:pt x="784860" y="7620"/>
                </a:lnTo>
              </a:path>
            </a:pathLst>
          </a:custGeom>
          <a:ln w="12700">
            <a:solidFill>
              <a:srgbClr val="00206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1239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044187" y="2196587"/>
            <a:ext cx="574937" cy="636024"/>
          </a:xfrm>
          <a:custGeom>
            <a:avLst/>
            <a:gdLst>
              <a:gd name="connsiteX0" fmla="*/ 424565 w 574937"/>
              <a:gd name="connsiteY0" fmla="*/ 13212 h 636024"/>
              <a:gd name="connsiteX1" fmla="*/ 424565 w 574937"/>
              <a:gd name="connsiteY1" fmla="*/ 348619 h 636024"/>
              <a:gd name="connsiteX2" fmla="*/ 561725 w 574937"/>
              <a:gd name="connsiteY2" fmla="*/ 348619 h 636024"/>
              <a:gd name="connsiteX3" fmla="*/ 287405 w 574937"/>
              <a:gd name="connsiteY3" fmla="*/ 622812 h 636024"/>
              <a:gd name="connsiteX4" fmla="*/ 13212 w 574937"/>
              <a:gd name="connsiteY4" fmla="*/ 348619 h 636024"/>
              <a:gd name="connsiteX5" fmla="*/ 150372 w 574937"/>
              <a:gd name="connsiteY5" fmla="*/ 348619 h 636024"/>
              <a:gd name="connsiteX6" fmla="*/ 150372 w 574937"/>
              <a:gd name="connsiteY6" fmla="*/ 13212 h 636024"/>
              <a:gd name="connsiteX7" fmla="*/ 424565 w 574937"/>
              <a:gd name="connsiteY7" fmla="*/ 13212 h 6360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574937" h="636024">
                <a:moveTo>
                  <a:pt x="424565" y="13212"/>
                </a:moveTo>
                <a:lnTo>
                  <a:pt x="424565" y="348619"/>
                </a:lnTo>
                <a:lnTo>
                  <a:pt x="561725" y="348619"/>
                </a:lnTo>
                <a:lnTo>
                  <a:pt x="287405" y="622812"/>
                </a:lnTo>
                <a:lnTo>
                  <a:pt x="13212" y="348619"/>
                </a:lnTo>
                <a:lnTo>
                  <a:pt x="150372" y="348619"/>
                </a:lnTo>
                <a:lnTo>
                  <a:pt x="150372" y="13212"/>
                </a:lnTo>
                <a:lnTo>
                  <a:pt x="424565" y="13212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206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700528" y="3313176"/>
            <a:ext cx="743712" cy="15240"/>
          </a:xfrm>
          <a:custGeom>
            <a:avLst/>
            <a:gdLst>
              <a:gd name="connsiteX0" fmla="*/ 0 w 743712"/>
              <a:gd name="connsiteY0" fmla="*/ 0 h 15240"/>
              <a:gd name="connsiteX1" fmla="*/ 371856 w 743712"/>
              <a:gd name="connsiteY1" fmla="*/ 0 h 15240"/>
              <a:gd name="connsiteX2" fmla="*/ 743712 w 743712"/>
              <a:gd name="connsiteY2" fmla="*/ 0 h 15240"/>
              <a:gd name="connsiteX3" fmla="*/ 743712 w 743712"/>
              <a:gd name="connsiteY3" fmla="*/ 15239 h 15240"/>
              <a:gd name="connsiteX4" fmla="*/ 371856 w 743712"/>
              <a:gd name="connsiteY4" fmla="*/ 15239 h 15240"/>
              <a:gd name="connsiteX5" fmla="*/ 0 w 743712"/>
              <a:gd name="connsiteY5" fmla="*/ 15239 h 15240"/>
              <a:gd name="connsiteX6" fmla="*/ 0 w 743712"/>
              <a:gd name="connsiteY6" fmla="*/ 0 h 152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743712" h="15240">
                <a:moveTo>
                  <a:pt x="0" y="0"/>
                </a:moveTo>
                <a:lnTo>
                  <a:pt x="371856" y="0"/>
                </a:lnTo>
                <a:lnTo>
                  <a:pt x="743712" y="0"/>
                </a:lnTo>
                <a:lnTo>
                  <a:pt x="743712" y="15239"/>
                </a:lnTo>
                <a:lnTo>
                  <a:pt x="371856" y="15239"/>
                </a:lnTo>
                <a:lnTo>
                  <a:pt x="0" y="15239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65244" y="2971774"/>
            <a:ext cx="4570475" cy="646328"/>
          </a:xfrm>
          <a:custGeom>
            <a:avLst/>
            <a:gdLst>
              <a:gd name="connsiteX0" fmla="*/ 0 w 4570475"/>
              <a:gd name="connsiteY0" fmla="*/ 646328 h 646328"/>
              <a:gd name="connsiteX1" fmla="*/ 4570475 w 4570475"/>
              <a:gd name="connsiteY1" fmla="*/ 646328 h 646328"/>
              <a:gd name="connsiteX2" fmla="*/ 4570475 w 4570475"/>
              <a:gd name="connsiteY2" fmla="*/ 0 h 646328"/>
              <a:gd name="connsiteX3" fmla="*/ 0 w 4570475"/>
              <a:gd name="connsiteY3" fmla="*/ 0 h 646328"/>
              <a:gd name="connsiteX4" fmla="*/ 0 w 4570475"/>
              <a:gd name="connsiteY4" fmla="*/ 646328 h 6463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570475" h="646328">
                <a:moveTo>
                  <a:pt x="0" y="646328"/>
                </a:moveTo>
                <a:lnTo>
                  <a:pt x="4570475" y="646328"/>
                </a:lnTo>
                <a:lnTo>
                  <a:pt x="4570475" y="0"/>
                </a:lnTo>
                <a:lnTo>
                  <a:pt x="0" y="0"/>
                </a:lnTo>
                <a:lnTo>
                  <a:pt x="0" y="64632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52031" y="2958562"/>
            <a:ext cx="4596900" cy="672753"/>
          </a:xfrm>
          <a:custGeom>
            <a:avLst/>
            <a:gdLst>
              <a:gd name="connsiteX0" fmla="*/ 13212 w 4596900"/>
              <a:gd name="connsiteY0" fmla="*/ 659540 h 672753"/>
              <a:gd name="connsiteX1" fmla="*/ 4583688 w 4596900"/>
              <a:gd name="connsiteY1" fmla="*/ 659540 h 672753"/>
              <a:gd name="connsiteX2" fmla="*/ 4583688 w 4596900"/>
              <a:gd name="connsiteY2" fmla="*/ 13212 h 672753"/>
              <a:gd name="connsiteX3" fmla="*/ 13212 w 4596900"/>
              <a:gd name="connsiteY3" fmla="*/ 13212 h 672753"/>
              <a:gd name="connsiteX4" fmla="*/ 13212 w 4596900"/>
              <a:gd name="connsiteY4" fmla="*/ 659540 h 6727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596900" h="672753">
                <a:moveTo>
                  <a:pt x="13212" y="659540"/>
                </a:moveTo>
                <a:lnTo>
                  <a:pt x="4583688" y="659540"/>
                </a:lnTo>
                <a:lnTo>
                  <a:pt x="4583688" y="13212"/>
                </a:lnTo>
                <a:lnTo>
                  <a:pt x="13212" y="13212"/>
                </a:lnTo>
                <a:lnTo>
                  <a:pt x="13212" y="65954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ad010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364740" y="5597881"/>
            <a:ext cx="3966209" cy="809269"/>
          </a:xfrm>
          <a:custGeom>
            <a:avLst/>
            <a:gdLst>
              <a:gd name="connsiteX0" fmla="*/ 6350 w 3966209"/>
              <a:gd name="connsiteY0" fmla="*/ 802919 h 809269"/>
              <a:gd name="connsiteX1" fmla="*/ 3959859 w 3966209"/>
              <a:gd name="connsiteY1" fmla="*/ 802919 h 809269"/>
              <a:gd name="connsiteX2" fmla="*/ 3959859 w 3966209"/>
              <a:gd name="connsiteY2" fmla="*/ 6350 h 809269"/>
              <a:gd name="connsiteX3" fmla="*/ 6350 w 3966209"/>
              <a:gd name="connsiteY3" fmla="*/ 6350 h 809269"/>
              <a:gd name="connsiteX4" fmla="*/ 6350 w 3966209"/>
              <a:gd name="connsiteY4" fmla="*/ 802919 h 8092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966209" h="809269">
                <a:moveTo>
                  <a:pt x="6350" y="802919"/>
                </a:moveTo>
                <a:lnTo>
                  <a:pt x="3959859" y="802919"/>
                </a:lnTo>
                <a:lnTo>
                  <a:pt x="3959859" y="6350"/>
                </a:lnTo>
                <a:lnTo>
                  <a:pt x="6350" y="6350"/>
                </a:lnTo>
                <a:lnTo>
                  <a:pt x="6350" y="80291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21454" y="6044666"/>
            <a:ext cx="1650492" cy="19811"/>
          </a:xfrm>
          <a:custGeom>
            <a:avLst/>
            <a:gdLst>
              <a:gd name="connsiteX0" fmla="*/ 0 w 1650492"/>
              <a:gd name="connsiteY0" fmla="*/ 0 h 19811"/>
              <a:gd name="connsiteX1" fmla="*/ 825246 w 1650492"/>
              <a:gd name="connsiteY1" fmla="*/ 0 h 19811"/>
              <a:gd name="connsiteX2" fmla="*/ 1650492 w 1650492"/>
              <a:gd name="connsiteY2" fmla="*/ 0 h 19811"/>
              <a:gd name="connsiteX3" fmla="*/ 1650492 w 1650492"/>
              <a:gd name="connsiteY3" fmla="*/ 19811 h 19811"/>
              <a:gd name="connsiteX4" fmla="*/ 825246 w 1650492"/>
              <a:gd name="connsiteY4" fmla="*/ 19811 h 19811"/>
              <a:gd name="connsiteX5" fmla="*/ 0 w 1650492"/>
              <a:gd name="connsiteY5" fmla="*/ 19811 h 19811"/>
              <a:gd name="connsiteX6" fmla="*/ 0 w 1650492"/>
              <a:gd name="connsiteY6" fmla="*/ 0 h 198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650492" h="19811">
                <a:moveTo>
                  <a:pt x="0" y="0"/>
                </a:moveTo>
                <a:lnTo>
                  <a:pt x="825246" y="0"/>
                </a:lnTo>
                <a:lnTo>
                  <a:pt x="1650492" y="0"/>
                </a:lnTo>
                <a:lnTo>
                  <a:pt x="1650492" y="19811"/>
                </a:lnTo>
                <a:lnTo>
                  <a:pt x="825246" y="19811"/>
                </a:lnTo>
                <a:lnTo>
                  <a:pt x="0" y="19811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77000" y="5486400"/>
            <a:ext cx="1447800" cy="914400"/>
          </a:xfrm>
          <a:custGeom>
            <a:avLst/>
            <a:gdLst>
              <a:gd name="connsiteX0" fmla="*/ 723900 w 1447800"/>
              <a:gd name="connsiteY0" fmla="*/ 245529 h 914400"/>
              <a:gd name="connsiteX1" fmla="*/ 973328 w 1447800"/>
              <a:gd name="connsiteY1" fmla="*/ 0 h 914400"/>
              <a:gd name="connsiteX2" fmla="*/ 948817 w 1447800"/>
              <a:gd name="connsiteY2" fmla="*/ 225425 h 914400"/>
              <a:gd name="connsiteX3" fmla="*/ 1232027 w 1447800"/>
              <a:gd name="connsiteY3" fmla="*/ 188683 h 914400"/>
              <a:gd name="connsiteX4" fmla="*/ 1119505 w 1447800"/>
              <a:gd name="connsiteY4" fmla="*/ 309664 h 914400"/>
              <a:gd name="connsiteX5" fmla="*/ 1414144 w 1447800"/>
              <a:gd name="connsiteY5" fmla="*/ 344461 h 914400"/>
              <a:gd name="connsiteX6" fmla="*/ 1180210 w 1447800"/>
              <a:gd name="connsiteY6" fmla="*/ 443445 h 914400"/>
              <a:gd name="connsiteX7" fmla="*/ 1447800 w 1447800"/>
              <a:gd name="connsiteY7" fmla="*/ 562609 h 914400"/>
              <a:gd name="connsiteX8" fmla="*/ 1128521 w 1447800"/>
              <a:gd name="connsiteY8" fmla="*/ 547878 h 914400"/>
              <a:gd name="connsiteX9" fmla="*/ 1216279 w 1447800"/>
              <a:gd name="connsiteY9" fmla="*/ 766025 h 914400"/>
              <a:gd name="connsiteX10" fmla="*/ 939672 w 1447800"/>
              <a:gd name="connsiteY10" fmla="*/ 612013 h 914400"/>
              <a:gd name="connsiteX11" fmla="*/ 887856 w 1447800"/>
              <a:gd name="connsiteY11" fmla="*/ 835533 h 914400"/>
              <a:gd name="connsiteX12" fmla="*/ 705993 w 1447800"/>
              <a:gd name="connsiteY12" fmla="*/ 632243 h 914400"/>
              <a:gd name="connsiteX13" fmla="*/ 568706 w 1447800"/>
              <a:gd name="connsiteY13" fmla="*/ 914400 h 914400"/>
              <a:gd name="connsiteX14" fmla="*/ 517143 w 1447800"/>
              <a:gd name="connsiteY14" fmla="*/ 661542 h 914400"/>
              <a:gd name="connsiteX15" fmla="*/ 319151 w 1447800"/>
              <a:gd name="connsiteY15" fmla="*/ 745782 h 914400"/>
              <a:gd name="connsiteX16" fmla="*/ 379856 w 1447800"/>
              <a:gd name="connsiteY16" fmla="*/ 590003 h 914400"/>
              <a:gd name="connsiteX17" fmla="*/ 9016 w 1447800"/>
              <a:gd name="connsiteY17" fmla="*/ 617511 h 914400"/>
              <a:gd name="connsiteX18" fmla="*/ 249428 w 1447800"/>
              <a:gd name="connsiteY18" fmla="*/ 498475 h 914400"/>
              <a:gd name="connsiteX19" fmla="*/ 0 w 1447800"/>
              <a:gd name="connsiteY19" fmla="*/ 364706 h 914400"/>
              <a:gd name="connsiteX20" fmla="*/ 310133 w 1447800"/>
              <a:gd name="connsiteY20" fmla="*/ 322453 h 914400"/>
              <a:gd name="connsiteX21" fmla="*/ 24765 w 1447800"/>
              <a:gd name="connsiteY21" fmla="*/ 97154 h 914400"/>
              <a:gd name="connsiteX22" fmla="*/ 490093 w 1447800"/>
              <a:gd name="connsiteY22" fmla="*/ 267550 h 914400"/>
              <a:gd name="connsiteX23" fmla="*/ 559816 w 1447800"/>
              <a:gd name="connsiteY23" fmla="*/ 97154 h 914400"/>
              <a:gd name="connsiteX24" fmla="*/ 723900 w 1447800"/>
              <a:gd name="connsiteY24" fmla="*/ 245529 h 914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447800" h="914400">
                <a:moveTo>
                  <a:pt x="723900" y="245529"/>
                </a:moveTo>
                <a:lnTo>
                  <a:pt x="973328" y="0"/>
                </a:lnTo>
                <a:lnTo>
                  <a:pt x="948817" y="225425"/>
                </a:lnTo>
                <a:lnTo>
                  <a:pt x="1232027" y="188683"/>
                </a:lnTo>
                <a:lnTo>
                  <a:pt x="1119505" y="309664"/>
                </a:lnTo>
                <a:lnTo>
                  <a:pt x="1414144" y="344461"/>
                </a:lnTo>
                <a:lnTo>
                  <a:pt x="1180210" y="443445"/>
                </a:lnTo>
                <a:lnTo>
                  <a:pt x="1447800" y="562609"/>
                </a:lnTo>
                <a:lnTo>
                  <a:pt x="1128521" y="547878"/>
                </a:lnTo>
                <a:lnTo>
                  <a:pt x="1216279" y="766025"/>
                </a:lnTo>
                <a:lnTo>
                  <a:pt x="939672" y="612013"/>
                </a:lnTo>
                <a:lnTo>
                  <a:pt x="887856" y="835533"/>
                </a:lnTo>
                <a:lnTo>
                  <a:pt x="705993" y="632243"/>
                </a:lnTo>
                <a:lnTo>
                  <a:pt x="568706" y="914400"/>
                </a:lnTo>
                <a:lnTo>
                  <a:pt x="517143" y="661542"/>
                </a:lnTo>
                <a:lnTo>
                  <a:pt x="319151" y="745782"/>
                </a:lnTo>
                <a:lnTo>
                  <a:pt x="379856" y="590003"/>
                </a:lnTo>
                <a:lnTo>
                  <a:pt x="9016" y="617511"/>
                </a:lnTo>
                <a:lnTo>
                  <a:pt x="249428" y="498475"/>
                </a:lnTo>
                <a:lnTo>
                  <a:pt x="0" y="364706"/>
                </a:lnTo>
                <a:lnTo>
                  <a:pt x="310133" y="322453"/>
                </a:lnTo>
                <a:lnTo>
                  <a:pt x="24765" y="97154"/>
                </a:lnTo>
                <a:lnTo>
                  <a:pt x="490093" y="267550"/>
                </a:lnTo>
                <a:lnTo>
                  <a:pt x="559816" y="97154"/>
                </a:lnTo>
                <a:lnTo>
                  <a:pt x="723900" y="245529"/>
                </a:ln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63787" y="5473187"/>
            <a:ext cx="1474224" cy="940824"/>
          </a:xfrm>
          <a:custGeom>
            <a:avLst/>
            <a:gdLst>
              <a:gd name="connsiteX0" fmla="*/ 737112 w 1474224"/>
              <a:gd name="connsiteY0" fmla="*/ 258741 h 940824"/>
              <a:gd name="connsiteX1" fmla="*/ 986540 w 1474224"/>
              <a:gd name="connsiteY1" fmla="*/ 13212 h 940824"/>
              <a:gd name="connsiteX2" fmla="*/ 962029 w 1474224"/>
              <a:gd name="connsiteY2" fmla="*/ 238637 h 940824"/>
              <a:gd name="connsiteX3" fmla="*/ 1245239 w 1474224"/>
              <a:gd name="connsiteY3" fmla="*/ 201896 h 940824"/>
              <a:gd name="connsiteX4" fmla="*/ 1132717 w 1474224"/>
              <a:gd name="connsiteY4" fmla="*/ 322876 h 940824"/>
              <a:gd name="connsiteX5" fmla="*/ 1427357 w 1474224"/>
              <a:gd name="connsiteY5" fmla="*/ 357674 h 940824"/>
              <a:gd name="connsiteX6" fmla="*/ 1193423 w 1474224"/>
              <a:gd name="connsiteY6" fmla="*/ 456658 h 940824"/>
              <a:gd name="connsiteX7" fmla="*/ 1461012 w 1474224"/>
              <a:gd name="connsiteY7" fmla="*/ 575822 h 940824"/>
              <a:gd name="connsiteX8" fmla="*/ 1141734 w 1474224"/>
              <a:gd name="connsiteY8" fmla="*/ 561090 h 940824"/>
              <a:gd name="connsiteX9" fmla="*/ 1229491 w 1474224"/>
              <a:gd name="connsiteY9" fmla="*/ 779238 h 940824"/>
              <a:gd name="connsiteX10" fmla="*/ 952885 w 1474224"/>
              <a:gd name="connsiteY10" fmla="*/ 625225 h 940824"/>
              <a:gd name="connsiteX11" fmla="*/ 901069 w 1474224"/>
              <a:gd name="connsiteY11" fmla="*/ 848745 h 940824"/>
              <a:gd name="connsiteX12" fmla="*/ 719205 w 1474224"/>
              <a:gd name="connsiteY12" fmla="*/ 645456 h 940824"/>
              <a:gd name="connsiteX13" fmla="*/ 581918 w 1474224"/>
              <a:gd name="connsiteY13" fmla="*/ 927612 h 940824"/>
              <a:gd name="connsiteX14" fmla="*/ 530356 w 1474224"/>
              <a:gd name="connsiteY14" fmla="*/ 674755 h 940824"/>
              <a:gd name="connsiteX15" fmla="*/ 332363 w 1474224"/>
              <a:gd name="connsiteY15" fmla="*/ 758994 h 940824"/>
              <a:gd name="connsiteX16" fmla="*/ 393069 w 1474224"/>
              <a:gd name="connsiteY16" fmla="*/ 603216 h 940824"/>
              <a:gd name="connsiteX17" fmla="*/ 22229 w 1474224"/>
              <a:gd name="connsiteY17" fmla="*/ 630724 h 940824"/>
              <a:gd name="connsiteX18" fmla="*/ 262640 w 1474224"/>
              <a:gd name="connsiteY18" fmla="*/ 511687 h 940824"/>
              <a:gd name="connsiteX19" fmla="*/ 13212 w 1474224"/>
              <a:gd name="connsiteY19" fmla="*/ 377918 h 940824"/>
              <a:gd name="connsiteX20" fmla="*/ 323346 w 1474224"/>
              <a:gd name="connsiteY20" fmla="*/ 335665 h 940824"/>
              <a:gd name="connsiteX21" fmla="*/ 37977 w 1474224"/>
              <a:gd name="connsiteY21" fmla="*/ 110367 h 940824"/>
              <a:gd name="connsiteX22" fmla="*/ 503305 w 1474224"/>
              <a:gd name="connsiteY22" fmla="*/ 280763 h 940824"/>
              <a:gd name="connsiteX23" fmla="*/ 573028 w 1474224"/>
              <a:gd name="connsiteY23" fmla="*/ 110367 h 940824"/>
              <a:gd name="connsiteX24" fmla="*/ 737112 w 1474224"/>
              <a:gd name="connsiteY24" fmla="*/ 258741 h 9408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474224" h="940824">
                <a:moveTo>
                  <a:pt x="737112" y="258741"/>
                </a:moveTo>
                <a:lnTo>
                  <a:pt x="986540" y="13212"/>
                </a:lnTo>
                <a:lnTo>
                  <a:pt x="962029" y="238637"/>
                </a:lnTo>
                <a:lnTo>
                  <a:pt x="1245239" y="201896"/>
                </a:lnTo>
                <a:lnTo>
                  <a:pt x="1132717" y="322876"/>
                </a:lnTo>
                <a:lnTo>
                  <a:pt x="1427357" y="357674"/>
                </a:lnTo>
                <a:lnTo>
                  <a:pt x="1193423" y="456658"/>
                </a:lnTo>
                <a:lnTo>
                  <a:pt x="1461012" y="575822"/>
                </a:lnTo>
                <a:lnTo>
                  <a:pt x="1141734" y="561090"/>
                </a:lnTo>
                <a:lnTo>
                  <a:pt x="1229491" y="779238"/>
                </a:lnTo>
                <a:lnTo>
                  <a:pt x="952885" y="625225"/>
                </a:lnTo>
                <a:lnTo>
                  <a:pt x="901069" y="848745"/>
                </a:lnTo>
                <a:lnTo>
                  <a:pt x="719205" y="645456"/>
                </a:lnTo>
                <a:lnTo>
                  <a:pt x="581918" y="927612"/>
                </a:lnTo>
                <a:lnTo>
                  <a:pt x="530356" y="674755"/>
                </a:lnTo>
                <a:lnTo>
                  <a:pt x="332363" y="758994"/>
                </a:lnTo>
                <a:lnTo>
                  <a:pt x="393069" y="603216"/>
                </a:lnTo>
                <a:lnTo>
                  <a:pt x="22229" y="630724"/>
                </a:lnTo>
                <a:lnTo>
                  <a:pt x="262640" y="511687"/>
                </a:lnTo>
                <a:lnTo>
                  <a:pt x="13212" y="377918"/>
                </a:lnTo>
                <a:lnTo>
                  <a:pt x="323346" y="335665"/>
                </a:lnTo>
                <a:lnTo>
                  <a:pt x="37977" y="110367"/>
                </a:lnTo>
                <a:lnTo>
                  <a:pt x="503305" y="280763"/>
                </a:lnTo>
                <a:lnTo>
                  <a:pt x="573028" y="110367"/>
                </a:lnTo>
                <a:lnTo>
                  <a:pt x="737112" y="258741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197100"/>
            <a:ext cx="558800" cy="635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5700" y="3111500"/>
            <a:ext cx="520700" cy="393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49300" y="1600200"/>
            <a:ext cx="24003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18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−</a:t>
            </a:r>
            <a:r>
              <a:rPr lang="en-US" altLang="zh-CN" sz="18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������������������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������</a:t>
            </a:r>
            <a:r>
              <a:rPr lang="en-US" altLang="zh-CN" sz="132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+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=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−</a:t>
            </a:r>
            <a:r>
              <a:rPr lang="en-US" altLang="zh-CN" sz="18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������������������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������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������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238500" y="1473200"/>
            <a:ext cx="7747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[������������������]</a:t>
            </a:r>
          </a:p>
          <a:p>
            <a:pPr>
              <a:lnSpc>
                <a:spcPts val="2500"/>
              </a:lnSpc>
              <a:tabLst>
                <a:tab pos="88900" algn="l"/>
              </a:tabLst>
            </a:pPr>
            <a:r>
              <a:rPr lang="en-US" altLang="zh-CN" sz="18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[������������������������]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2800" y="622300"/>
            <a:ext cx="78105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Henderson-Hasselbalch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Equation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93800" y="3213100"/>
            <a:ext cx="14605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������������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=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������������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+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log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92400" y="3048000"/>
            <a:ext cx="7366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1016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[������������������3]</a:t>
            </a:r>
          </a:p>
          <a:p>
            <a:pPr>
              <a:lnSpc>
                <a:spcPts val="2500"/>
              </a:lnSpc>
              <a:tabLst>
                <a:tab pos="1016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[������������2]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470400" y="3086100"/>
            <a:ext cx="43434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1879600" algn="l"/>
              </a:tabLst>
            </a:pPr>
            <a:r>
              <a:rPr lang="en-US" altLang="zh-CN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Henderson-Hasselbach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equation</a:t>
            </a:r>
          </a:p>
          <a:p>
            <a:pPr>
              <a:lnSpc>
                <a:spcPts val="2100"/>
              </a:lnSpc>
              <a:tabLst>
                <a:tab pos="18796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(1908)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514600" y="5905500"/>
            <a:ext cx="19431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2402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������������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=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������������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+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log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521200" y="5689600"/>
            <a:ext cx="1638300" cy="736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3302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[������������������3]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330200" algn="l"/>
              </a:tabLst>
            </a:pPr>
            <a:r>
              <a:rPr lang="en-US" altLang="zh-CN" sz="2402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0.03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������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������������������2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4229100"/>
            <a:ext cx="7886700" cy="1143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342900" algn="l"/>
              </a:tabLst>
            </a:pPr>
            <a:r>
              <a:rPr lang="en-US" altLang="zh-CN" sz="2004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Since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much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easier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measure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PCO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rather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dissolved</a:t>
            </a:r>
          </a:p>
          <a:p>
            <a:pPr>
              <a:lnSpc>
                <a:spcPts val="24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[CO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because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dissolved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proportional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PCO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lnSpc>
                <a:spcPts val="24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multiplied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solubility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(0.03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mmol/mmHg)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Bookman Old Style" pitchFamily="18" charset="0"/>
                <a:cs typeface="Bookman Old Style" pitchFamily="18" charset="0"/>
              </a:rPr>
              <a:t>→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[CO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was</a:t>
            </a:r>
          </a:p>
          <a:p>
            <a:pPr>
              <a:lnSpc>
                <a:spcPts val="23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replaced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PCO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0.03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870700" y="5842000"/>
            <a:ext cx="6096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Ta-Da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508250" y="2524684"/>
            <a:ext cx="3966209" cy="834466"/>
          </a:xfrm>
          <a:custGeom>
            <a:avLst/>
            <a:gdLst>
              <a:gd name="connsiteX0" fmla="*/ 6350 w 3966209"/>
              <a:gd name="connsiteY0" fmla="*/ 828116 h 834466"/>
              <a:gd name="connsiteX1" fmla="*/ 3959859 w 3966209"/>
              <a:gd name="connsiteY1" fmla="*/ 828116 h 834466"/>
              <a:gd name="connsiteX2" fmla="*/ 3959859 w 3966209"/>
              <a:gd name="connsiteY2" fmla="*/ 6350 h 834466"/>
              <a:gd name="connsiteX3" fmla="*/ 6350 w 3966209"/>
              <a:gd name="connsiteY3" fmla="*/ 6350 h 834466"/>
              <a:gd name="connsiteX4" fmla="*/ 6350 w 3966209"/>
              <a:gd name="connsiteY4" fmla="*/ 828116 h 8344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966209" h="834466">
                <a:moveTo>
                  <a:pt x="6350" y="828116"/>
                </a:moveTo>
                <a:lnTo>
                  <a:pt x="3959859" y="828116"/>
                </a:lnTo>
                <a:lnTo>
                  <a:pt x="3959859" y="6350"/>
                </a:lnTo>
                <a:lnTo>
                  <a:pt x="6350" y="6350"/>
                </a:lnTo>
                <a:lnTo>
                  <a:pt x="6350" y="82811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64964" y="2971419"/>
            <a:ext cx="1650491" cy="19811"/>
          </a:xfrm>
          <a:custGeom>
            <a:avLst/>
            <a:gdLst>
              <a:gd name="connsiteX0" fmla="*/ 0 w 1650491"/>
              <a:gd name="connsiteY0" fmla="*/ 0 h 19811"/>
              <a:gd name="connsiteX1" fmla="*/ 825245 w 1650491"/>
              <a:gd name="connsiteY1" fmla="*/ 0 h 19811"/>
              <a:gd name="connsiteX2" fmla="*/ 1650491 w 1650491"/>
              <a:gd name="connsiteY2" fmla="*/ 0 h 19811"/>
              <a:gd name="connsiteX3" fmla="*/ 1650491 w 1650491"/>
              <a:gd name="connsiteY3" fmla="*/ 19811 h 19811"/>
              <a:gd name="connsiteX4" fmla="*/ 825245 w 1650491"/>
              <a:gd name="connsiteY4" fmla="*/ 19811 h 19811"/>
              <a:gd name="connsiteX5" fmla="*/ 0 w 1650491"/>
              <a:gd name="connsiteY5" fmla="*/ 19811 h 19811"/>
              <a:gd name="connsiteX6" fmla="*/ 0 w 1650491"/>
              <a:gd name="connsiteY6" fmla="*/ 0 h 198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650491" h="19811">
                <a:moveTo>
                  <a:pt x="0" y="0"/>
                </a:moveTo>
                <a:lnTo>
                  <a:pt x="825245" y="0"/>
                </a:lnTo>
                <a:lnTo>
                  <a:pt x="1650491" y="0"/>
                </a:lnTo>
                <a:lnTo>
                  <a:pt x="1650491" y="19811"/>
                </a:lnTo>
                <a:lnTo>
                  <a:pt x="825245" y="19811"/>
                </a:lnTo>
                <a:lnTo>
                  <a:pt x="0" y="19811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1239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962912" y="4439412"/>
            <a:ext cx="1002792" cy="22859"/>
          </a:xfrm>
          <a:custGeom>
            <a:avLst/>
            <a:gdLst>
              <a:gd name="connsiteX0" fmla="*/ 0 w 1002792"/>
              <a:gd name="connsiteY0" fmla="*/ 11429 h 22859"/>
              <a:gd name="connsiteX1" fmla="*/ 1002792 w 1002792"/>
              <a:gd name="connsiteY1" fmla="*/ 11429 h 228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02792" h="22859">
                <a:moveTo>
                  <a:pt x="0" y="11429"/>
                </a:moveTo>
                <a:lnTo>
                  <a:pt x="1002792" y="1142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569712" y="4413224"/>
            <a:ext cx="3275838" cy="659028"/>
          </a:xfrm>
          <a:custGeom>
            <a:avLst/>
            <a:gdLst>
              <a:gd name="connsiteX0" fmla="*/ 6350 w 3275838"/>
              <a:gd name="connsiteY0" fmla="*/ 652678 h 659028"/>
              <a:gd name="connsiteX1" fmla="*/ 3269488 w 3275838"/>
              <a:gd name="connsiteY1" fmla="*/ 652678 h 659028"/>
              <a:gd name="connsiteX2" fmla="*/ 3269488 w 3275838"/>
              <a:gd name="connsiteY2" fmla="*/ 6350 h 659028"/>
              <a:gd name="connsiteX3" fmla="*/ 6350 w 3275838"/>
              <a:gd name="connsiteY3" fmla="*/ 6350 h 659028"/>
              <a:gd name="connsiteX4" fmla="*/ 6350 w 3275838"/>
              <a:gd name="connsiteY4" fmla="*/ 652678 h 659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275838" h="659028">
                <a:moveTo>
                  <a:pt x="6350" y="652678"/>
                </a:moveTo>
                <a:lnTo>
                  <a:pt x="3269488" y="652678"/>
                </a:lnTo>
                <a:lnTo>
                  <a:pt x="3269488" y="6350"/>
                </a:lnTo>
                <a:lnTo>
                  <a:pt x="6350" y="6350"/>
                </a:lnTo>
                <a:lnTo>
                  <a:pt x="6350" y="65267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ad010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003039" y="4436359"/>
            <a:ext cx="903995" cy="485911"/>
          </a:xfrm>
          <a:custGeom>
            <a:avLst/>
            <a:gdLst>
              <a:gd name="connsiteX0" fmla="*/ 13212 w 903995"/>
              <a:gd name="connsiteY0" fmla="*/ 242955 h 485911"/>
              <a:gd name="connsiteX1" fmla="*/ 451997 w 903995"/>
              <a:gd name="connsiteY1" fmla="*/ 13212 h 485911"/>
              <a:gd name="connsiteX2" fmla="*/ 890782 w 903995"/>
              <a:gd name="connsiteY2" fmla="*/ 242955 h 485911"/>
              <a:gd name="connsiteX3" fmla="*/ 451997 w 903995"/>
              <a:gd name="connsiteY3" fmla="*/ 472698 h 485911"/>
              <a:gd name="connsiteX4" fmla="*/ 13212 w 903995"/>
              <a:gd name="connsiteY4" fmla="*/ 242955 h 4859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3995" h="485911">
                <a:moveTo>
                  <a:pt x="13212" y="242955"/>
                </a:moveTo>
                <a:cubicBezTo>
                  <a:pt x="13212" y="116082"/>
                  <a:pt x="209681" y="13212"/>
                  <a:pt x="451997" y="13212"/>
                </a:cubicBezTo>
                <a:cubicBezTo>
                  <a:pt x="694313" y="13212"/>
                  <a:pt x="890782" y="116082"/>
                  <a:pt x="890782" y="242955"/>
                </a:cubicBezTo>
                <a:cubicBezTo>
                  <a:pt x="890782" y="369828"/>
                  <a:pt x="694313" y="472698"/>
                  <a:pt x="451997" y="472698"/>
                </a:cubicBezTo>
                <a:cubicBezTo>
                  <a:pt x="209681" y="472698"/>
                  <a:pt x="13212" y="369828"/>
                  <a:pt x="13212" y="242955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931665" y="3949187"/>
            <a:ext cx="1053347" cy="485910"/>
          </a:xfrm>
          <a:custGeom>
            <a:avLst/>
            <a:gdLst>
              <a:gd name="connsiteX0" fmla="*/ 13212 w 1053347"/>
              <a:gd name="connsiteY0" fmla="*/ 242955 h 485910"/>
              <a:gd name="connsiteX1" fmla="*/ 526673 w 1053347"/>
              <a:gd name="connsiteY1" fmla="*/ 13212 h 485910"/>
              <a:gd name="connsiteX2" fmla="*/ 1040134 w 1053347"/>
              <a:gd name="connsiteY2" fmla="*/ 242955 h 485910"/>
              <a:gd name="connsiteX3" fmla="*/ 526673 w 1053347"/>
              <a:gd name="connsiteY3" fmla="*/ 472698 h 485910"/>
              <a:gd name="connsiteX4" fmla="*/ 13212 w 1053347"/>
              <a:gd name="connsiteY4" fmla="*/ 242955 h 4859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53347" h="485910">
                <a:moveTo>
                  <a:pt x="13212" y="242955"/>
                </a:moveTo>
                <a:cubicBezTo>
                  <a:pt x="13212" y="116082"/>
                  <a:pt x="243082" y="13212"/>
                  <a:pt x="526673" y="13212"/>
                </a:cubicBezTo>
                <a:cubicBezTo>
                  <a:pt x="810264" y="13212"/>
                  <a:pt x="1040134" y="116082"/>
                  <a:pt x="1040134" y="242955"/>
                </a:cubicBezTo>
                <a:cubicBezTo>
                  <a:pt x="1040134" y="369828"/>
                  <a:pt x="810264" y="472698"/>
                  <a:pt x="526673" y="472698"/>
                </a:cubicBezTo>
                <a:cubicBezTo>
                  <a:pt x="243082" y="472698"/>
                  <a:pt x="13212" y="369828"/>
                  <a:pt x="13212" y="242955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7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7700" y="1600200"/>
            <a:ext cx="7112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752600"/>
            <a:ext cx="7747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9500" y="1600200"/>
            <a:ext cx="7112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6000" y="1752600"/>
            <a:ext cx="774700" cy="127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120900" y="4521200"/>
            <a:ext cx="6604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40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PCO2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67000" y="2832100"/>
            <a:ext cx="19431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������������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=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������������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+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log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60900" y="2578100"/>
            <a:ext cx="16510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2286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[������������</a:t>
            </a:r>
            <a:r>
              <a:rPr lang="en-US" altLang="zh-CN" sz="2400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������3</a:t>
            </a:r>
            <a:r>
              <a:rPr lang="en-US" altLang="zh-CN" sz="1752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−</a:t>
            </a:r>
            <a:r>
              <a:rPr lang="en-US" altLang="zh-CN" sz="2400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]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2286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0.03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������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������������������2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3695700"/>
            <a:ext cx="65405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42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understand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equation?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2800" y="4394200"/>
            <a:ext cx="1778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704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0" y="4330700"/>
            <a:ext cx="5334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2800" y="5194300"/>
            <a:ext cx="2400300" cy="64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1706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↑↑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3−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↑↑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1704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↑↑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PCO2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↓↓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98600" y="622300"/>
            <a:ext cx="64516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Bicarbonate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Buffer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05000" y="1651000"/>
            <a:ext cx="11557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3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zh-CN" sz="15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3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3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5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3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000500" y="1651000"/>
            <a:ext cx="6985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3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5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3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zh-CN" sz="15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842000" y="1587500"/>
            <a:ext cx="12065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3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5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3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3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en-US" altLang="zh-CN" sz="15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40100" y="1473200"/>
            <a:ext cx="3175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765800" y="4521200"/>
            <a:ext cx="28575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element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buffer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134100" y="4800600"/>
            <a:ext cx="21209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regulated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070100" y="4152900"/>
            <a:ext cx="3378200" cy="58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041400" algn="l"/>
              </a:tabLst>
            </a:pPr>
            <a:r>
              <a:rPr lang="en-US" altLang="zh-CN" sz="2040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HCO3−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Regulated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kidneys</a:t>
            </a:r>
          </a:p>
          <a:p>
            <a:pPr>
              <a:lnSpc>
                <a:spcPts val="2600"/>
              </a:lnSpc>
              <a:tabLst>
                <a:tab pos="1041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Regulated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lungs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5049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" y="2933700"/>
            <a:ext cx="7416800" cy="3632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320800" y="596900"/>
            <a:ext cx="66421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Bicarbonate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Buffer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937000" y="990600"/>
            <a:ext cx="14224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3300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19200" y="1790700"/>
            <a:ext cx="66040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2004" b="1" i="1" dirty="0" smtClean="0">
                <a:solidFill>
                  <a:srgbClr val="fe3737"/>
                </a:solidFill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e3737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e3737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e3737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e3737"/>
                </a:solidFill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e3737"/>
                </a:solidFill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e3737"/>
                </a:solidFill>
                <a:latin typeface="Times New Roman" pitchFamily="18" charset="0"/>
                <a:cs typeface="Times New Roman" pitchFamily="18" charset="0"/>
              </a:rPr>
              <a:t>buffer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e3737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e3737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e3737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e3737"/>
                </a:solidFill>
                <a:latin typeface="Times New Roman" pitchFamily="18" charset="0"/>
                <a:cs typeface="Times New Roman" pitchFamily="18" charset="0"/>
              </a:rPr>
              <a:t>ECF?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578864" y="1040892"/>
            <a:ext cx="1264920" cy="19811"/>
          </a:xfrm>
          <a:custGeom>
            <a:avLst/>
            <a:gdLst>
              <a:gd name="connsiteX0" fmla="*/ 0 w 1264920"/>
              <a:gd name="connsiteY0" fmla="*/ 0 h 19811"/>
              <a:gd name="connsiteX1" fmla="*/ 316230 w 1264920"/>
              <a:gd name="connsiteY1" fmla="*/ 0 h 19811"/>
              <a:gd name="connsiteX2" fmla="*/ 632459 w 1264920"/>
              <a:gd name="connsiteY2" fmla="*/ 0 h 19811"/>
              <a:gd name="connsiteX3" fmla="*/ 948690 w 1264920"/>
              <a:gd name="connsiteY3" fmla="*/ 0 h 19811"/>
              <a:gd name="connsiteX4" fmla="*/ 1264920 w 1264920"/>
              <a:gd name="connsiteY4" fmla="*/ 0 h 19811"/>
              <a:gd name="connsiteX5" fmla="*/ 1264920 w 1264920"/>
              <a:gd name="connsiteY5" fmla="*/ 19811 h 19811"/>
              <a:gd name="connsiteX6" fmla="*/ 948690 w 1264920"/>
              <a:gd name="connsiteY6" fmla="*/ 19811 h 19811"/>
              <a:gd name="connsiteX7" fmla="*/ 632459 w 1264920"/>
              <a:gd name="connsiteY7" fmla="*/ 19811 h 19811"/>
              <a:gd name="connsiteX8" fmla="*/ 316230 w 1264920"/>
              <a:gd name="connsiteY8" fmla="*/ 19811 h 19811"/>
              <a:gd name="connsiteX9" fmla="*/ 0 w 1264920"/>
              <a:gd name="connsiteY9" fmla="*/ 19811 h 19811"/>
              <a:gd name="connsiteX10" fmla="*/ 0 w 1264920"/>
              <a:gd name="connsiteY10" fmla="*/ 0 h 198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264920" h="19811">
                <a:moveTo>
                  <a:pt x="0" y="0"/>
                </a:moveTo>
                <a:lnTo>
                  <a:pt x="316230" y="0"/>
                </a:lnTo>
                <a:lnTo>
                  <a:pt x="632459" y="0"/>
                </a:lnTo>
                <a:lnTo>
                  <a:pt x="948690" y="0"/>
                </a:lnTo>
                <a:lnTo>
                  <a:pt x="1264920" y="0"/>
                </a:lnTo>
                <a:lnTo>
                  <a:pt x="1264920" y="19811"/>
                </a:lnTo>
                <a:lnTo>
                  <a:pt x="948690" y="19811"/>
                </a:lnTo>
                <a:lnTo>
                  <a:pt x="632459" y="19811"/>
                </a:lnTo>
                <a:lnTo>
                  <a:pt x="316230" y="19811"/>
                </a:lnTo>
                <a:lnTo>
                  <a:pt x="0" y="19811"/>
                </a:lnTo>
                <a:lnTo>
                  <a:pt x="0" y="0"/>
                </a:lnTo>
              </a:path>
            </a:pathLst>
          </a:custGeom>
          <a:solidFill>
            <a:srgbClr val="82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100" y="1435100"/>
            <a:ext cx="7035800" cy="5283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701800" y="685800"/>
            <a:ext cx="1130300" cy="736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101600" algn="l"/>
              </a:tabLst>
            </a:pPr>
            <a:r>
              <a:rPr lang="en-US" altLang="zh-CN" sz="2402" dirty="0" smtClean="0">
                <a:solidFill>
                  <a:srgbClr val="820101"/>
                </a:solidFill>
                <a:latin typeface="Cambria Math" pitchFamily="18" charset="0"/>
                <a:cs typeface="Cambria Math" pitchFamily="18" charset="0"/>
              </a:rPr>
              <a:t>������������������������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820101"/>
                </a:solidFill>
                <a:latin typeface="Cambria Math" pitchFamily="18" charset="0"/>
                <a:cs typeface="Cambria Math" pitchFamily="18" charset="0"/>
              </a:rPr>
              <a:t>−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1016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820101"/>
                </a:solidFill>
                <a:latin typeface="Cambria Math" pitchFamily="18" charset="0"/>
                <a:cs typeface="Cambria Math" pitchFamily="18" charset="0"/>
              </a:rPr>
              <a:t>������������������������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17500" y="889000"/>
            <a:ext cx="11303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b="1" i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Ratio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997200" y="850900"/>
            <a:ext cx="11938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b="1" i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≈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20:1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1239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8640" y="1975104"/>
            <a:ext cx="3209544" cy="32004"/>
          </a:xfrm>
          <a:custGeom>
            <a:avLst/>
            <a:gdLst>
              <a:gd name="connsiteX0" fmla="*/ 0 w 3209544"/>
              <a:gd name="connsiteY0" fmla="*/ 0 h 32004"/>
              <a:gd name="connsiteX1" fmla="*/ 1604772 w 3209544"/>
              <a:gd name="connsiteY1" fmla="*/ 0 h 32004"/>
              <a:gd name="connsiteX2" fmla="*/ 3209544 w 3209544"/>
              <a:gd name="connsiteY2" fmla="*/ 0 h 32004"/>
              <a:gd name="connsiteX3" fmla="*/ 3209544 w 3209544"/>
              <a:gd name="connsiteY3" fmla="*/ 32003 h 32004"/>
              <a:gd name="connsiteX4" fmla="*/ 1604772 w 3209544"/>
              <a:gd name="connsiteY4" fmla="*/ 32003 h 32004"/>
              <a:gd name="connsiteX5" fmla="*/ 0 w 3209544"/>
              <a:gd name="connsiteY5" fmla="*/ 32003 h 32004"/>
              <a:gd name="connsiteX6" fmla="*/ 0 w 3209544"/>
              <a:gd name="connsiteY6" fmla="*/ 0 h 320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09544" h="32004">
                <a:moveTo>
                  <a:pt x="0" y="0"/>
                </a:moveTo>
                <a:lnTo>
                  <a:pt x="1604772" y="0"/>
                </a:lnTo>
                <a:lnTo>
                  <a:pt x="3209544" y="0"/>
                </a:lnTo>
                <a:lnTo>
                  <a:pt x="3209544" y="32003"/>
                </a:lnTo>
                <a:lnTo>
                  <a:pt x="1604772" y="32003"/>
                </a:lnTo>
                <a:lnTo>
                  <a:pt x="0" y="32003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2171700" y="622300"/>
            <a:ext cx="51054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Buffering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727200"/>
            <a:ext cx="32004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phosphate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buffer: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146300"/>
            <a:ext cx="79121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Plays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major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role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buffering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intracellular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renal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tubular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23900" y="2527300"/>
            <a:ext cx="6350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fluid.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3390900"/>
            <a:ext cx="20701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Composed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of;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2800" y="3822700"/>
            <a:ext cx="38481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1706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33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altLang="zh-CN" sz="133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(dihydrogen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phosphate)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1704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HPO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4-2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(Hydrogen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phosphate)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953000"/>
            <a:ext cx="13208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Proteins: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5384800"/>
            <a:ext cx="5003800" cy="723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Contributes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buffering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inside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cells.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E.g.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Hb.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85750" y="12001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6578600"/>
            <a:ext cx="8470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(Sherwood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physiology: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systems.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8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2001;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Guyton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Hall.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Textbook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medical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physiology.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altLang="zh-CN" sz="8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749300"/>
            <a:ext cx="6705600" cy="3873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177800" algn="l"/>
                <a:tab pos="2070100" algn="l"/>
              </a:tabLst>
            </a:pPr>
            <a:r>
              <a:rPr lang="en-US" altLang="zh-CN" dirty="0" smtClean="0"/>
              <a:t>		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Acid-Base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Balance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177800" algn="l"/>
                <a:tab pos="2070100" algn="l"/>
              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Acid-base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balance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concerned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precise</a:t>
            </a:r>
          </a:p>
          <a:p>
            <a:pPr>
              <a:lnSpc>
                <a:spcPts val="2800"/>
              </a:lnSpc>
              <a:tabLst>
                <a:tab pos="177800" algn="l"/>
                <a:tab pos="20701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regulation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(unbound)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hydrogen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(H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ts val="2800"/>
              </a:lnSpc>
              <a:tabLst>
                <a:tab pos="177800" algn="l"/>
                <a:tab pos="20701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concentration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fluids.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7800" algn="l"/>
                <a:tab pos="2070100" algn="l"/>
              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Normally,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[H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0.00004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mEq/L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(40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nEq/L).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7800" algn="l"/>
                <a:tab pos="2070100" algn="l"/>
              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control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[H</a:t>
            </a:r>
            <a:r>
              <a:rPr lang="en-US" altLang="zh-CN" sz="1596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1239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676400"/>
            <a:ext cx="76962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Buffer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independently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fluids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23900" y="2019300"/>
            <a:ext cx="35306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actually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together.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806700"/>
            <a:ext cx="75692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change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balance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buffer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changes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23900" y="3149600"/>
            <a:ext cx="44831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balance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3949700"/>
            <a:ext cx="75819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Buffers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reverse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change,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limit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749800"/>
            <a:ext cx="74549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Buffers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changes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[H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[HCO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23900" y="5118100"/>
            <a:ext cx="7480300" cy="93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limit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effect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change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until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concentration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properly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adjusted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either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lungs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kidney.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11200" y="546100"/>
            <a:ext cx="80137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Body’s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Buffering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76275" y="3388995"/>
            <a:ext cx="7867650" cy="38100"/>
          </a:xfrm>
          <a:custGeom>
            <a:avLst/>
            <a:gdLst>
              <a:gd name="connsiteX0" fmla="*/ 9525 w 7867650"/>
              <a:gd name="connsiteY0" fmla="*/ 9525 h 38100"/>
              <a:gd name="connsiteX1" fmla="*/ 7858125 w 7867650"/>
              <a:gd name="connsiteY1" fmla="*/ 11176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67650" h="38100">
                <a:moveTo>
                  <a:pt x="9525" y="9525"/>
                </a:moveTo>
                <a:lnTo>
                  <a:pt x="7858125" y="11176"/>
                </a:lnTo>
              </a:path>
            </a:pathLst>
          </a:custGeom>
          <a:ln w="12700">
            <a:solidFill>
              <a:srgbClr val="30303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2095500"/>
            <a:ext cx="75057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4406" b="1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RESPIRATORY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b="1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REGULATION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							</a:tabLst>
            </a:pPr>
            <a:r>
              <a:rPr lang="en-US" altLang="zh-CN" sz="4404" b="1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4404" b="1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ACID-BASE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b="1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BALANCE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1239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676400"/>
            <a:ext cx="77597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defence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against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acid-base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disturbances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23900" y="2019300"/>
            <a:ext cx="7112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body.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806700"/>
            <a:ext cx="11049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2800" y="3200400"/>
            <a:ext cx="35052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1704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modulating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excretion.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3848100"/>
            <a:ext cx="56896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↑↑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↑↑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ventilation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(RR)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↓↓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PCO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546600"/>
            <a:ext cx="79248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↓↓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↓↓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ventilation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(RR)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accumulation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→↑↑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23900" y="4927600"/>
            <a:ext cx="8636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PCO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5727700"/>
            <a:ext cx="60452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Normally,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PCO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mmHg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(35-45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mmHg)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63700" y="622300"/>
            <a:ext cx="61214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Respiratory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Regulation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A/B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1239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1282700"/>
            <a:ext cx="3454400" cy="520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9700" y="1663700"/>
            <a:ext cx="5054600" cy="3937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612900" y="622300"/>
            <a:ext cx="62103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Respiratory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Regulation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zh-CN" sz="24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76275" y="3388995"/>
            <a:ext cx="7867650" cy="38100"/>
          </a:xfrm>
          <a:custGeom>
            <a:avLst/>
            <a:gdLst>
              <a:gd name="connsiteX0" fmla="*/ 9525 w 7867650"/>
              <a:gd name="connsiteY0" fmla="*/ 9525 h 38100"/>
              <a:gd name="connsiteX1" fmla="*/ 7858125 w 7867650"/>
              <a:gd name="connsiteY1" fmla="*/ 11176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67650" h="38100">
                <a:moveTo>
                  <a:pt x="9525" y="9525"/>
                </a:moveTo>
                <a:lnTo>
                  <a:pt x="7858125" y="11176"/>
                </a:lnTo>
              </a:path>
            </a:pathLst>
          </a:custGeom>
          <a:ln w="12700">
            <a:solidFill>
              <a:srgbClr val="30303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1981200"/>
            <a:ext cx="7035800" cy="1295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802" b="1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RENAL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b="1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REGULATION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b="1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700"/>
              </a:lnSpc>
              <a:tabLst>
							</a:tabLst>
            </a:pPr>
            <a:r>
              <a:rPr lang="en-US" altLang="zh-CN" sz="4800" b="1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ACID-BASE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BALANCE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1239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714500"/>
            <a:ext cx="79883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defence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against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acid-base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disturbances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23900" y="2095500"/>
            <a:ext cx="19812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powerful.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959100"/>
            <a:ext cx="75438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regulates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excreting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either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urine.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3835400"/>
            <a:ext cx="11049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42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267200"/>
            <a:ext cx="21590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Secreting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711700"/>
            <a:ext cx="31242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Reabsorbing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5118100"/>
            <a:ext cx="52197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042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Generating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“new”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bicarbonate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ions.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71600" y="622300"/>
            <a:ext cx="66929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Renal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Regulation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A/B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Balance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3525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" y="1841500"/>
            <a:ext cx="7645400" cy="472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219200" y="495300"/>
            <a:ext cx="70104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>
							</a:tabLst>
            </a:pPr>
            <a:r>
              <a:rPr lang="en-US" altLang="zh-CN" sz="3302" b="1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Overview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en-US" altLang="zh-CN" sz="2196" b="1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Reabsorption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78200" y="914400"/>
            <a:ext cx="26797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3300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Renal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Tubules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1239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699250" y="3803650"/>
            <a:ext cx="2070100" cy="2875026"/>
          </a:xfrm>
          <a:custGeom>
            <a:avLst/>
            <a:gdLst>
              <a:gd name="connsiteX0" fmla="*/ 6350 w 2070100"/>
              <a:gd name="connsiteY0" fmla="*/ 2868676 h 2875026"/>
              <a:gd name="connsiteX1" fmla="*/ 2063750 w 2070100"/>
              <a:gd name="connsiteY1" fmla="*/ 2868676 h 2875026"/>
              <a:gd name="connsiteX2" fmla="*/ 2063750 w 2070100"/>
              <a:gd name="connsiteY2" fmla="*/ 6350 h 2875026"/>
              <a:gd name="connsiteX3" fmla="*/ 6350 w 2070100"/>
              <a:gd name="connsiteY3" fmla="*/ 6350 h 2875026"/>
              <a:gd name="connsiteX4" fmla="*/ 6350 w 2070100"/>
              <a:gd name="connsiteY4" fmla="*/ 2868676 h 28750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70100" h="2875026">
                <a:moveTo>
                  <a:pt x="6350" y="2868676"/>
                </a:moveTo>
                <a:lnTo>
                  <a:pt x="2063750" y="2868676"/>
                </a:lnTo>
                <a:lnTo>
                  <a:pt x="2063750" y="6350"/>
                </a:lnTo>
                <a:lnTo>
                  <a:pt x="6350" y="6350"/>
                </a:lnTo>
                <a:lnTo>
                  <a:pt x="6350" y="286867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ad010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300" y="1282700"/>
            <a:ext cx="7581900" cy="5435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457200" y="609600"/>
            <a:ext cx="8216900" cy="1104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>
                <a:tab pos="304800" algn="l"/>
              </a:tabLst>
            </a:pPr>
            <a:r>
              <a:rPr lang="en-US" altLang="zh-CN" dirty="0" smtClean="0"/>
              <a:t>	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en-US" altLang="zh-CN" sz="2196" b="1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Reabsorbed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tubules?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304800" algn="l"/>
              </a:tabLst>
            </a:pPr>
            <a:r>
              <a:rPr lang="en-US" altLang="zh-CN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happens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PCT?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807200" y="4000500"/>
            <a:ext cx="1828800" cy="267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177800" algn="l"/>
                <a:tab pos="190500" algn="l"/>
                <a:tab pos="342900" algn="l"/>
                <a:tab pos="381000" algn="l"/>
                <a:tab pos="431800" algn="l"/>
                <a:tab pos="469900" algn="l"/>
                <a:tab pos="571500" algn="l"/>
                <a:tab pos="596900" algn="l"/>
              </a:tabLst>
            </a:pPr>
            <a:r>
              <a:rPr lang="en-US" altLang="zh-CN" dirty="0" smtClean="0"/>
              <a:t>					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PCT</a:t>
            </a:r>
          </a:p>
          <a:p>
            <a:pPr>
              <a:lnSpc>
                <a:spcPts val="2100"/>
              </a:lnSpc>
              <a:tabLst>
                <a:tab pos="177800" algn="l"/>
                <a:tab pos="190500" algn="l"/>
                <a:tab pos="342900" algn="l"/>
                <a:tab pos="381000" algn="l"/>
                <a:tab pos="431800" algn="l"/>
                <a:tab pos="469900" algn="l"/>
                <a:tab pos="571500" algn="l"/>
                <a:tab pos="596900" algn="l"/>
              </a:tabLst>
            </a:pPr>
            <a:r>
              <a:rPr lang="en-US" altLang="zh-CN" dirty="0" smtClean="0"/>
              <a:t>			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reabsorbs,</a:t>
            </a:r>
          </a:p>
          <a:p>
            <a:pPr>
              <a:lnSpc>
                <a:spcPts val="2100"/>
              </a:lnSpc>
              <a:tabLst>
                <a:tab pos="177800" algn="l"/>
                <a:tab pos="190500" algn="l"/>
                <a:tab pos="342900" algn="l"/>
                <a:tab pos="381000" algn="l"/>
                <a:tab pos="431800" algn="l"/>
                <a:tab pos="469900" algn="l"/>
                <a:tab pos="571500" algn="l"/>
                <a:tab pos="5969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“reclaims”,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ts val="2100"/>
              </a:lnSpc>
              <a:tabLst>
                <a:tab pos="177800" algn="l"/>
                <a:tab pos="190500" algn="l"/>
                <a:tab pos="342900" algn="l"/>
                <a:tab pos="381000" algn="l"/>
                <a:tab pos="431800" algn="l"/>
                <a:tab pos="469900" algn="l"/>
                <a:tab pos="571500" algn="l"/>
                <a:tab pos="5969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90%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filtered</a:t>
            </a:r>
          </a:p>
          <a:p>
            <a:pPr>
              <a:lnSpc>
                <a:spcPts val="2400"/>
              </a:lnSpc>
              <a:tabLst>
                <a:tab pos="177800" algn="l"/>
                <a:tab pos="190500" algn="l"/>
                <a:tab pos="342900" algn="l"/>
                <a:tab pos="381000" algn="l"/>
                <a:tab pos="431800" algn="l"/>
                <a:tab pos="469900" algn="l"/>
                <a:tab pos="571500" algn="l"/>
                <a:tab pos="596900" algn="l"/>
              </a:tabLst>
            </a:pPr>
            <a:r>
              <a:rPr lang="en-US" altLang="zh-CN" dirty="0" smtClean="0"/>
              <a:t>						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  <a:tab pos="190500" algn="l"/>
                <a:tab pos="342900" algn="l"/>
                <a:tab pos="381000" algn="l"/>
                <a:tab pos="431800" algn="l"/>
                <a:tab pos="469900" algn="l"/>
                <a:tab pos="571500" algn="l"/>
                <a:tab pos="596900" algn="l"/>
              </a:tabLst>
            </a:pPr>
            <a:r>
              <a:rPr lang="en-US" altLang="zh-CN" dirty="0" smtClean="0"/>
              <a:t>							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</a:p>
          <a:p>
            <a:pPr>
              <a:lnSpc>
                <a:spcPts val="1800"/>
              </a:lnSpc>
              <a:tabLst>
                <a:tab pos="177800" algn="l"/>
                <a:tab pos="190500" algn="l"/>
                <a:tab pos="342900" algn="l"/>
                <a:tab pos="381000" algn="l"/>
                <a:tab pos="431800" algn="l"/>
                <a:tab pos="469900" algn="l"/>
                <a:tab pos="571500" algn="l"/>
                <a:tab pos="5969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reabsorption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</a:p>
          <a:p>
            <a:pPr>
              <a:lnSpc>
                <a:spcPts val="2100"/>
              </a:lnSpc>
              <a:tabLst>
                <a:tab pos="177800" algn="l"/>
                <a:tab pos="190500" algn="l"/>
                <a:tab pos="342900" algn="l"/>
                <a:tab pos="381000" algn="l"/>
                <a:tab pos="431800" algn="l"/>
                <a:tab pos="469900" algn="l"/>
                <a:tab pos="571500" algn="l"/>
                <a:tab pos="5969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linked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>
              <a:lnSpc>
                <a:spcPts val="2100"/>
              </a:lnSpc>
              <a:tabLst>
                <a:tab pos="177800" algn="l"/>
                <a:tab pos="190500" algn="l"/>
                <a:tab pos="342900" algn="l"/>
                <a:tab pos="381000" algn="l"/>
                <a:tab pos="431800" algn="l"/>
                <a:tab pos="469900" algn="l"/>
                <a:tab pos="571500" algn="l"/>
                <a:tab pos="596900" algn="l"/>
              </a:tabLst>
            </a:pPr>
            <a:r>
              <a:rPr lang="en-US" altLang="zh-CN" dirty="0" smtClean="0"/>
              <a:t>				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secretion.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203450" y="527024"/>
            <a:ext cx="4823587" cy="474370"/>
          </a:xfrm>
          <a:custGeom>
            <a:avLst/>
            <a:gdLst>
              <a:gd name="connsiteX0" fmla="*/ 6350 w 4823587"/>
              <a:gd name="connsiteY0" fmla="*/ 468020 h 474370"/>
              <a:gd name="connsiteX1" fmla="*/ 4817237 w 4823587"/>
              <a:gd name="connsiteY1" fmla="*/ 468020 h 474370"/>
              <a:gd name="connsiteX2" fmla="*/ 4817237 w 4823587"/>
              <a:gd name="connsiteY2" fmla="*/ 6350 h 474370"/>
              <a:gd name="connsiteX3" fmla="*/ 6350 w 4823587"/>
              <a:gd name="connsiteY3" fmla="*/ 6350 h 474370"/>
              <a:gd name="connsiteX4" fmla="*/ 6350 w 4823587"/>
              <a:gd name="connsiteY4" fmla="*/ 468020 h 4743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823587" h="474370">
                <a:moveTo>
                  <a:pt x="6350" y="468020"/>
                </a:moveTo>
                <a:lnTo>
                  <a:pt x="4817237" y="468020"/>
                </a:lnTo>
                <a:lnTo>
                  <a:pt x="4817237" y="6350"/>
                </a:lnTo>
                <a:lnTo>
                  <a:pt x="6350" y="6350"/>
                </a:lnTo>
                <a:lnTo>
                  <a:pt x="6350" y="46802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ad010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7100" y="520700"/>
            <a:ext cx="4838700" cy="4826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1130300"/>
            <a:ext cx="8229600" cy="5664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298700" y="647700"/>
            <a:ext cx="45720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en-US" altLang="zh-CN" sz="15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Reabsorption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PCT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1239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0300" y="1193800"/>
            <a:ext cx="7035800" cy="556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397000" y="622300"/>
            <a:ext cx="66548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happens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DCT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CT?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85750" y="12001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685800"/>
            <a:ext cx="7899400" cy="302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177800" algn="l"/>
                <a:tab pos="342900" algn="l"/>
              </a:tabLst>
            </a:pPr>
            <a:r>
              <a:rPr lang="en-US" altLang="zh-CN" dirty="0" smtClean="0"/>
              <a:t>		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[H</a:t>
            </a:r>
            <a:r>
              <a:rPr lang="en-US" altLang="zh-CN" sz="2196" b="1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3302" b="1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Tightly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Controlled?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7800" algn="l"/>
                <a:tab pos="342900" algn="l"/>
              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Slight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deviations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[H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profound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effects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enzyme</a:t>
            </a:r>
          </a:p>
          <a:p>
            <a:pPr>
              <a:lnSpc>
                <a:spcPts val="2800"/>
              </a:lnSpc>
              <a:tabLst>
                <a:tab pos="177800" algn="l"/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protein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body’s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metabolic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</a:p>
          <a:p>
            <a:pPr>
              <a:lnSpc>
                <a:spcPts val="2800"/>
              </a:lnSpc>
              <a:tabLst>
                <a:tab pos="177800" algn="l"/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general.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7800" algn="l"/>
                <a:tab pos="342900" algn="l"/>
              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Changes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[H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affects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levels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body.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6629400"/>
            <a:ext cx="8470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(Sherwood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L.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physiology: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systems.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8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ed.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2001;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Guyton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Hall.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Textbook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medical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physiology.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altLang="zh-CN" sz="8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ed.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1239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965200" y="622300"/>
            <a:ext cx="75057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happens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late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DCT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CT?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447800"/>
            <a:ext cx="66421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1871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filtrate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arriving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DCT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CT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low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en-US" altLang="zh-CN" sz="146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184400"/>
            <a:ext cx="7632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1874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distal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segments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nephron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characterised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23900" y="2451100"/>
            <a:ext cx="75946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presence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“intercalated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cells”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capable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ff2f12"/>
                </a:solidFill>
                <a:latin typeface="Times New Roman" pitchFamily="18" charset="0"/>
                <a:cs typeface="Times New Roman" pitchFamily="18" charset="0"/>
              </a:rPr>
              <a:t>actively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ff2f12"/>
                </a:solidFill>
                <a:latin typeface="Times New Roman" pitchFamily="18" charset="0"/>
                <a:cs typeface="Times New Roman" pitchFamily="18" charset="0"/>
              </a:rPr>
              <a:t>secreting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23900" y="2794000"/>
            <a:ext cx="71628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196" b="1" i="1" dirty="0" smtClean="0">
                <a:solidFill>
                  <a:srgbClr val="ff2f1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464" b="1" i="1" dirty="0" smtClean="0">
                <a:solidFill>
                  <a:srgbClr val="ff2f1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46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-ATPase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46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-K</a:t>
            </a:r>
            <a:r>
              <a:rPr lang="en-US" altLang="zh-CN" sz="146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ATPase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apical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membrane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196" b="1" i="1" dirty="0" smtClean="0">
                <a:solidFill>
                  <a:srgbClr val="fe3737"/>
                </a:solidFill>
                <a:latin typeface="Times New Roman" pitchFamily="18" charset="0"/>
                <a:cs typeface="Times New Roman" pitchFamily="18" charset="0"/>
              </a:rPr>
              <a:t>Type-A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fe3737"/>
                </a:solidFill>
                <a:latin typeface="Times New Roman" pitchFamily="18" charset="0"/>
                <a:cs typeface="Times New Roman" pitchFamily="18" charset="0"/>
              </a:rPr>
              <a:t>intercalated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fe3737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3822700"/>
            <a:ext cx="78105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1871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limited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46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excreted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23900" y="4140200"/>
            <a:ext cx="6858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urine.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826000"/>
            <a:ext cx="73914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1871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Lowest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possible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urine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pH=4.5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≈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0.04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mmol/L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46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5600700"/>
            <a:ext cx="58293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1871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ff2f12"/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ff2f12"/>
                </a:solidFill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ff2f1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ff2f12"/>
                </a:solidFill>
                <a:latin typeface="Times New Roman" pitchFamily="18" charset="0"/>
                <a:cs typeface="Times New Roman" pitchFamily="18" charset="0"/>
              </a:rPr>
              <a:t>kidney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ff2f12"/>
                </a:solidFill>
                <a:latin typeface="Times New Roman" pitchFamily="18" charset="0"/>
                <a:cs typeface="Times New Roman" pitchFamily="18" charset="0"/>
              </a:rPr>
              <a:t>excrete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ff2f1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ff2f12"/>
                </a:solidFill>
                <a:latin typeface="Times New Roman" pitchFamily="18" charset="0"/>
                <a:cs typeface="Times New Roman" pitchFamily="18" charset="0"/>
              </a:rPr>
              <a:t>extra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ff2f1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464" b="1" i="1" dirty="0" smtClean="0">
                <a:solidFill>
                  <a:srgbClr val="ff2f1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196" b="1" i="1" dirty="0" smtClean="0">
                <a:solidFill>
                  <a:srgbClr val="ff2f1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578600" y="6565900"/>
            <a:ext cx="23622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(Vander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Renal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Physiology.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zh-CN" sz="8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942841" y="3027167"/>
            <a:ext cx="2642371" cy="778646"/>
          </a:xfrm>
          <a:custGeom>
            <a:avLst/>
            <a:gdLst>
              <a:gd name="connsiteX0" fmla="*/ 2629158 w 2642371"/>
              <a:gd name="connsiteY0" fmla="*/ 13212 h 778646"/>
              <a:gd name="connsiteX1" fmla="*/ 2629158 w 2642371"/>
              <a:gd name="connsiteY1" fmla="*/ 389259 h 778646"/>
              <a:gd name="connsiteX2" fmla="*/ 13212 w 2642371"/>
              <a:gd name="connsiteY2" fmla="*/ 389259 h 778646"/>
              <a:gd name="connsiteX3" fmla="*/ 13212 w 2642371"/>
              <a:gd name="connsiteY3" fmla="*/ 765433 h 7786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642371" h="778646">
                <a:moveTo>
                  <a:pt x="2629158" y="13212"/>
                </a:moveTo>
                <a:lnTo>
                  <a:pt x="2629158" y="389259"/>
                </a:lnTo>
                <a:lnTo>
                  <a:pt x="13212" y="389259"/>
                </a:lnTo>
                <a:lnTo>
                  <a:pt x="13212" y="765433"/>
                </a:lnTo>
              </a:path>
            </a:pathLst>
          </a:custGeom>
          <a:ln w="25400">
            <a:solidFill>
              <a:srgbClr val="72605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58787" y="3027167"/>
            <a:ext cx="2732541" cy="778646"/>
          </a:xfrm>
          <a:custGeom>
            <a:avLst/>
            <a:gdLst>
              <a:gd name="connsiteX0" fmla="*/ 13212 w 2732541"/>
              <a:gd name="connsiteY0" fmla="*/ 13212 h 778646"/>
              <a:gd name="connsiteX1" fmla="*/ 13212 w 2732541"/>
              <a:gd name="connsiteY1" fmla="*/ 389259 h 778646"/>
              <a:gd name="connsiteX2" fmla="*/ 2719328 w 2732541"/>
              <a:gd name="connsiteY2" fmla="*/ 389259 h 778646"/>
              <a:gd name="connsiteX3" fmla="*/ 2719328 w 2732541"/>
              <a:gd name="connsiteY3" fmla="*/ 765433 h 7786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732541" h="778646">
                <a:moveTo>
                  <a:pt x="13212" y="13212"/>
                </a:moveTo>
                <a:lnTo>
                  <a:pt x="13212" y="389259"/>
                </a:lnTo>
                <a:lnTo>
                  <a:pt x="2719328" y="389259"/>
                </a:lnTo>
                <a:lnTo>
                  <a:pt x="2719328" y="765433"/>
                </a:lnTo>
              </a:path>
            </a:pathLst>
          </a:custGeom>
          <a:ln w="25400">
            <a:solidFill>
              <a:srgbClr val="72605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3525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676400" y="4648200"/>
            <a:ext cx="609600" cy="457200"/>
          </a:xfrm>
          <a:custGeom>
            <a:avLst/>
            <a:gdLst>
              <a:gd name="connsiteX0" fmla="*/ 0 w 609600"/>
              <a:gd name="connsiteY0" fmla="*/ 228600 h 457200"/>
              <a:gd name="connsiteX1" fmla="*/ 152400 w 609600"/>
              <a:gd name="connsiteY1" fmla="*/ 228600 h 457200"/>
              <a:gd name="connsiteX2" fmla="*/ 152400 w 609600"/>
              <a:gd name="connsiteY2" fmla="*/ 0 h 457200"/>
              <a:gd name="connsiteX3" fmla="*/ 457200 w 609600"/>
              <a:gd name="connsiteY3" fmla="*/ 0 h 457200"/>
              <a:gd name="connsiteX4" fmla="*/ 457200 w 609600"/>
              <a:gd name="connsiteY4" fmla="*/ 228600 h 457200"/>
              <a:gd name="connsiteX5" fmla="*/ 609600 w 609600"/>
              <a:gd name="connsiteY5" fmla="*/ 228600 h 457200"/>
              <a:gd name="connsiteX6" fmla="*/ 304800 w 609600"/>
              <a:gd name="connsiteY6" fmla="*/ 457200 h 457200"/>
              <a:gd name="connsiteX7" fmla="*/ 0 w 609600"/>
              <a:gd name="connsiteY7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609600" h="457200">
                <a:moveTo>
                  <a:pt x="0" y="228600"/>
                </a:moveTo>
                <a:lnTo>
                  <a:pt x="152400" y="228600"/>
                </a:lnTo>
                <a:lnTo>
                  <a:pt x="152400" y="0"/>
                </a:lnTo>
                <a:lnTo>
                  <a:pt x="457200" y="0"/>
                </a:lnTo>
                <a:lnTo>
                  <a:pt x="457200" y="228600"/>
                </a:lnTo>
                <a:lnTo>
                  <a:pt x="609600" y="228600"/>
                </a:lnTo>
                <a:lnTo>
                  <a:pt x="304800" y="45720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663187" y="4634987"/>
            <a:ext cx="636024" cy="483624"/>
          </a:xfrm>
          <a:custGeom>
            <a:avLst/>
            <a:gdLst>
              <a:gd name="connsiteX0" fmla="*/ 13212 w 636024"/>
              <a:gd name="connsiteY0" fmla="*/ 241812 h 483624"/>
              <a:gd name="connsiteX1" fmla="*/ 165612 w 636024"/>
              <a:gd name="connsiteY1" fmla="*/ 241812 h 483624"/>
              <a:gd name="connsiteX2" fmla="*/ 165612 w 636024"/>
              <a:gd name="connsiteY2" fmla="*/ 13212 h 483624"/>
              <a:gd name="connsiteX3" fmla="*/ 470412 w 636024"/>
              <a:gd name="connsiteY3" fmla="*/ 13212 h 483624"/>
              <a:gd name="connsiteX4" fmla="*/ 470412 w 636024"/>
              <a:gd name="connsiteY4" fmla="*/ 241812 h 483624"/>
              <a:gd name="connsiteX5" fmla="*/ 622812 w 636024"/>
              <a:gd name="connsiteY5" fmla="*/ 241812 h 483624"/>
              <a:gd name="connsiteX6" fmla="*/ 318012 w 636024"/>
              <a:gd name="connsiteY6" fmla="*/ 470412 h 483624"/>
              <a:gd name="connsiteX7" fmla="*/ 13212 w 636024"/>
              <a:gd name="connsiteY7" fmla="*/ 241812 h 4836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636024" h="483624">
                <a:moveTo>
                  <a:pt x="13212" y="241812"/>
                </a:moveTo>
                <a:lnTo>
                  <a:pt x="165612" y="241812"/>
                </a:lnTo>
                <a:lnTo>
                  <a:pt x="165612" y="13212"/>
                </a:lnTo>
                <a:lnTo>
                  <a:pt x="470412" y="13212"/>
                </a:lnTo>
                <a:lnTo>
                  <a:pt x="470412" y="241812"/>
                </a:lnTo>
                <a:lnTo>
                  <a:pt x="622812" y="241812"/>
                </a:lnTo>
                <a:lnTo>
                  <a:pt x="318012" y="470412"/>
                </a:lnTo>
                <a:lnTo>
                  <a:pt x="13212" y="241812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72605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10400" y="4572000"/>
            <a:ext cx="609600" cy="457200"/>
          </a:xfrm>
          <a:custGeom>
            <a:avLst/>
            <a:gdLst>
              <a:gd name="connsiteX0" fmla="*/ 0 w 609600"/>
              <a:gd name="connsiteY0" fmla="*/ 228600 h 457200"/>
              <a:gd name="connsiteX1" fmla="*/ 152400 w 609600"/>
              <a:gd name="connsiteY1" fmla="*/ 228600 h 457200"/>
              <a:gd name="connsiteX2" fmla="*/ 152400 w 609600"/>
              <a:gd name="connsiteY2" fmla="*/ 0 h 457200"/>
              <a:gd name="connsiteX3" fmla="*/ 457200 w 609600"/>
              <a:gd name="connsiteY3" fmla="*/ 0 h 457200"/>
              <a:gd name="connsiteX4" fmla="*/ 457200 w 609600"/>
              <a:gd name="connsiteY4" fmla="*/ 228600 h 457200"/>
              <a:gd name="connsiteX5" fmla="*/ 609600 w 609600"/>
              <a:gd name="connsiteY5" fmla="*/ 228600 h 457200"/>
              <a:gd name="connsiteX6" fmla="*/ 304800 w 609600"/>
              <a:gd name="connsiteY6" fmla="*/ 457200 h 457200"/>
              <a:gd name="connsiteX7" fmla="*/ 0 w 609600"/>
              <a:gd name="connsiteY7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609600" h="457200">
                <a:moveTo>
                  <a:pt x="0" y="228600"/>
                </a:moveTo>
                <a:lnTo>
                  <a:pt x="152400" y="228600"/>
                </a:lnTo>
                <a:lnTo>
                  <a:pt x="152400" y="0"/>
                </a:lnTo>
                <a:lnTo>
                  <a:pt x="457200" y="0"/>
                </a:lnTo>
                <a:lnTo>
                  <a:pt x="457200" y="228600"/>
                </a:lnTo>
                <a:lnTo>
                  <a:pt x="609600" y="228600"/>
                </a:lnTo>
                <a:lnTo>
                  <a:pt x="304800" y="45720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997187" y="4558787"/>
            <a:ext cx="636024" cy="483624"/>
          </a:xfrm>
          <a:custGeom>
            <a:avLst/>
            <a:gdLst>
              <a:gd name="connsiteX0" fmla="*/ 13212 w 636024"/>
              <a:gd name="connsiteY0" fmla="*/ 241812 h 483624"/>
              <a:gd name="connsiteX1" fmla="*/ 165612 w 636024"/>
              <a:gd name="connsiteY1" fmla="*/ 241812 h 483624"/>
              <a:gd name="connsiteX2" fmla="*/ 165612 w 636024"/>
              <a:gd name="connsiteY2" fmla="*/ 13212 h 483624"/>
              <a:gd name="connsiteX3" fmla="*/ 470412 w 636024"/>
              <a:gd name="connsiteY3" fmla="*/ 13212 h 483624"/>
              <a:gd name="connsiteX4" fmla="*/ 470412 w 636024"/>
              <a:gd name="connsiteY4" fmla="*/ 241812 h 483624"/>
              <a:gd name="connsiteX5" fmla="*/ 622812 w 636024"/>
              <a:gd name="connsiteY5" fmla="*/ 241812 h 483624"/>
              <a:gd name="connsiteX6" fmla="*/ 318012 w 636024"/>
              <a:gd name="connsiteY6" fmla="*/ 470412 h 483624"/>
              <a:gd name="connsiteX7" fmla="*/ 13212 w 636024"/>
              <a:gd name="connsiteY7" fmla="*/ 241812 h 4836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636024" h="483624">
                <a:moveTo>
                  <a:pt x="13212" y="241812"/>
                </a:moveTo>
                <a:lnTo>
                  <a:pt x="165612" y="241812"/>
                </a:lnTo>
                <a:lnTo>
                  <a:pt x="165612" y="13212"/>
                </a:lnTo>
                <a:lnTo>
                  <a:pt x="470412" y="13212"/>
                </a:lnTo>
                <a:lnTo>
                  <a:pt x="470412" y="241812"/>
                </a:lnTo>
                <a:lnTo>
                  <a:pt x="622812" y="241812"/>
                </a:lnTo>
                <a:lnTo>
                  <a:pt x="318012" y="470412"/>
                </a:lnTo>
                <a:lnTo>
                  <a:pt x="13212" y="241812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72605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81000" y="5257800"/>
            <a:ext cx="3248025" cy="400113"/>
          </a:xfrm>
          <a:custGeom>
            <a:avLst/>
            <a:gdLst>
              <a:gd name="connsiteX0" fmla="*/ 0 w 3248025"/>
              <a:gd name="connsiteY0" fmla="*/ 400113 h 400113"/>
              <a:gd name="connsiteX1" fmla="*/ 3248025 w 3248025"/>
              <a:gd name="connsiteY1" fmla="*/ 400113 h 400113"/>
              <a:gd name="connsiteX2" fmla="*/ 3248025 w 3248025"/>
              <a:gd name="connsiteY2" fmla="*/ 0 h 400113"/>
              <a:gd name="connsiteX3" fmla="*/ 0 w 3248025"/>
              <a:gd name="connsiteY3" fmla="*/ 0 h 400113"/>
              <a:gd name="connsiteX4" fmla="*/ 0 w 3248025"/>
              <a:gd name="connsiteY4" fmla="*/ 400113 h 4001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248025" h="400113">
                <a:moveTo>
                  <a:pt x="0" y="400113"/>
                </a:moveTo>
                <a:lnTo>
                  <a:pt x="3248025" y="400113"/>
                </a:lnTo>
                <a:lnTo>
                  <a:pt x="3248025" y="0"/>
                </a:lnTo>
                <a:lnTo>
                  <a:pt x="0" y="0"/>
                </a:lnTo>
                <a:lnTo>
                  <a:pt x="0" y="400113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7787" y="5244587"/>
            <a:ext cx="3274449" cy="426538"/>
          </a:xfrm>
          <a:custGeom>
            <a:avLst/>
            <a:gdLst>
              <a:gd name="connsiteX0" fmla="*/ 13212 w 3274449"/>
              <a:gd name="connsiteY0" fmla="*/ 413325 h 426538"/>
              <a:gd name="connsiteX1" fmla="*/ 3261237 w 3274449"/>
              <a:gd name="connsiteY1" fmla="*/ 413325 h 426538"/>
              <a:gd name="connsiteX2" fmla="*/ 3261237 w 3274449"/>
              <a:gd name="connsiteY2" fmla="*/ 13212 h 426538"/>
              <a:gd name="connsiteX3" fmla="*/ 13212 w 3274449"/>
              <a:gd name="connsiteY3" fmla="*/ 13212 h 426538"/>
              <a:gd name="connsiteX4" fmla="*/ 13212 w 3274449"/>
              <a:gd name="connsiteY4" fmla="*/ 413325 h 4265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274449" h="426538">
                <a:moveTo>
                  <a:pt x="13212" y="413325"/>
                </a:moveTo>
                <a:lnTo>
                  <a:pt x="3261237" y="413325"/>
                </a:lnTo>
                <a:lnTo>
                  <a:pt x="3261237" y="13212"/>
                </a:lnTo>
                <a:lnTo>
                  <a:pt x="13212" y="13212"/>
                </a:lnTo>
                <a:lnTo>
                  <a:pt x="13212" y="413325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72605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91200" y="5181536"/>
            <a:ext cx="3103753" cy="400113"/>
          </a:xfrm>
          <a:custGeom>
            <a:avLst/>
            <a:gdLst>
              <a:gd name="connsiteX0" fmla="*/ 0 w 3103753"/>
              <a:gd name="connsiteY0" fmla="*/ 400113 h 400113"/>
              <a:gd name="connsiteX1" fmla="*/ 3103753 w 3103753"/>
              <a:gd name="connsiteY1" fmla="*/ 400113 h 400113"/>
              <a:gd name="connsiteX2" fmla="*/ 3103753 w 3103753"/>
              <a:gd name="connsiteY2" fmla="*/ 0 h 400113"/>
              <a:gd name="connsiteX3" fmla="*/ 0 w 3103753"/>
              <a:gd name="connsiteY3" fmla="*/ 0 h 400113"/>
              <a:gd name="connsiteX4" fmla="*/ 0 w 3103753"/>
              <a:gd name="connsiteY4" fmla="*/ 400113 h 4001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103753" h="400113">
                <a:moveTo>
                  <a:pt x="0" y="400113"/>
                </a:moveTo>
                <a:lnTo>
                  <a:pt x="3103753" y="400113"/>
                </a:lnTo>
                <a:lnTo>
                  <a:pt x="3103753" y="0"/>
                </a:lnTo>
                <a:lnTo>
                  <a:pt x="0" y="0"/>
                </a:lnTo>
                <a:lnTo>
                  <a:pt x="0" y="400113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77987" y="5168324"/>
            <a:ext cx="3130178" cy="426538"/>
          </a:xfrm>
          <a:custGeom>
            <a:avLst/>
            <a:gdLst>
              <a:gd name="connsiteX0" fmla="*/ 13212 w 3130178"/>
              <a:gd name="connsiteY0" fmla="*/ 413325 h 426538"/>
              <a:gd name="connsiteX1" fmla="*/ 3116965 w 3130178"/>
              <a:gd name="connsiteY1" fmla="*/ 413325 h 426538"/>
              <a:gd name="connsiteX2" fmla="*/ 3116965 w 3130178"/>
              <a:gd name="connsiteY2" fmla="*/ 13212 h 426538"/>
              <a:gd name="connsiteX3" fmla="*/ 13212 w 3130178"/>
              <a:gd name="connsiteY3" fmla="*/ 13212 h 426538"/>
              <a:gd name="connsiteX4" fmla="*/ 13212 w 3130178"/>
              <a:gd name="connsiteY4" fmla="*/ 413325 h 4265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130178" h="426538">
                <a:moveTo>
                  <a:pt x="13212" y="413325"/>
                </a:moveTo>
                <a:lnTo>
                  <a:pt x="3116965" y="413325"/>
                </a:lnTo>
                <a:lnTo>
                  <a:pt x="3116965" y="13212"/>
                </a:lnTo>
                <a:lnTo>
                  <a:pt x="13212" y="13212"/>
                </a:lnTo>
                <a:lnTo>
                  <a:pt x="13212" y="413325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72605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2349500"/>
            <a:ext cx="8255000" cy="711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800" y="3771900"/>
            <a:ext cx="2286000" cy="762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3000" y="3771900"/>
            <a:ext cx="2108200" cy="723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397000" y="4025900"/>
            <a:ext cx="10922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Filtered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75400" y="4000500"/>
            <a:ext cx="18034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Synthesized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93700" y="5410200"/>
            <a:ext cx="3149600" cy="1193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Phosphate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buffer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                <a:tab pos="76200" algn="l"/>
              </a:tabLst>
            </a:pP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596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altLang="zh-CN" sz="1596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↔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HPO</a:t>
            </a:r>
            <a:r>
              <a:rPr lang="en-US" altLang="zh-CN" sz="1596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4-2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596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>
              <a:lnSpc>
                <a:spcPts val="18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1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(acid)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altLang="zh-CN" sz="1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(base)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22300" y="584200"/>
            <a:ext cx="7975600" cy="233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                <a:tab pos="431800" algn="l"/>
                <a:tab pos="965200" algn="l"/>
                <a:tab pos="3314700" algn="l"/>
              </a:tabLst>
            </a:pPr>
            <a:r>
              <a:rPr lang="en-US" altLang="zh-CN" dirty="0" smtClean="0"/>
              <a:t>	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Non-Bicarbonate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Buffers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Tubular</a:t>
            </a:r>
          </a:p>
          <a:p>
            <a:pPr>
              <a:lnSpc>
                <a:spcPts val="3100"/>
              </a:lnSpc>
              <a:tabLst>
                <a:tab pos="431800" algn="l"/>
                <a:tab pos="965200" algn="l"/>
                <a:tab pos="3314700" algn="l"/>
              </a:tabLst>
            </a:pPr>
            <a:r>
              <a:rPr lang="en-US" altLang="zh-CN" dirty="0" smtClean="0"/>
              <a:t>			</a:t>
            </a:r>
            <a:r>
              <a:rPr lang="en-US" altLang="zh-CN" sz="3300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Lumen?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431800" algn="l"/>
                <a:tab pos="965200" algn="l"/>
                <a:tab pos="3314700" algn="l"/>
              </a:tabLst>
            </a:pPr>
            <a:r>
              <a:rPr lang="en-US" altLang="zh-CN" sz="200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extra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332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secreted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buffered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tubular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lumen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431800" algn="l"/>
                <a:tab pos="965200" algn="l"/>
                <a:tab pos="33147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non-bicarbonate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buffers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tubule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880100" y="5321300"/>
            <a:ext cx="2882900" cy="1079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177800" algn="l"/>
                <a:tab pos="203200" algn="l"/>
              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Ammonia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buffer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                <a:tab pos="177800" algn="l"/>
                <a:tab pos="2032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altLang="zh-CN" sz="1596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4+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↔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altLang="zh-CN" sz="1596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596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>
              <a:lnSpc>
                <a:spcPts val="1800"/>
              </a:lnSpc>
              <a:tabLst>
                <a:tab pos="177800" algn="l"/>
                <a:tab pos="203200" algn="l"/>
              </a:tabLst>
            </a:pPr>
            <a:r>
              <a:rPr lang="en-US" altLang="zh-CN" dirty="0" smtClean="0"/>
              <a:t>	</a:t>
            </a:r>
            <a:r>
              <a:rPr lang="en-US" altLang="zh-CN" sz="1596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(acid)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altLang="zh-CN" sz="1596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(base)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22250" y="3498862"/>
            <a:ext cx="2222500" cy="3152013"/>
          </a:xfrm>
          <a:custGeom>
            <a:avLst/>
            <a:gdLst>
              <a:gd name="connsiteX0" fmla="*/ 6350 w 2222500"/>
              <a:gd name="connsiteY0" fmla="*/ 3145662 h 3152013"/>
              <a:gd name="connsiteX1" fmla="*/ 2216150 w 2222500"/>
              <a:gd name="connsiteY1" fmla="*/ 3145662 h 3152013"/>
              <a:gd name="connsiteX2" fmla="*/ 2216150 w 2222500"/>
              <a:gd name="connsiteY2" fmla="*/ 6350 h 3152013"/>
              <a:gd name="connsiteX3" fmla="*/ 6350 w 2222500"/>
              <a:gd name="connsiteY3" fmla="*/ 6350 h 3152013"/>
              <a:gd name="connsiteX4" fmla="*/ 6350 w 2222500"/>
              <a:gd name="connsiteY4" fmla="*/ 3145662 h 31520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22500" h="3152013">
                <a:moveTo>
                  <a:pt x="6350" y="3145662"/>
                </a:moveTo>
                <a:lnTo>
                  <a:pt x="2216150" y="3145662"/>
                </a:lnTo>
                <a:lnTo>
                  <a:pt x="2216150" y="6350"/>
                </a:lnTo>
                <a:lnTo>
                  <a:pt x="6350" y="6350"/>
                </a:lnTo>
                <a:lnTo>
                  <a:pt x="6350" y="314566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ad010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7900" y="1117600"/>
            <a:ext cx="7239000" cy="560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66700" y="609600"/>
            <a:ext cx="8445500" cy="1041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>
                <a:tab pos="3860800" algn="l"/>
              </a:tabLst>
            </a:pP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u="sng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xcretion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3302" b="1" u="sng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u="sng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2196" b="1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u="sng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u="sng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Generation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u="sng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u="sng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u="sng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en-US" altLang="zh-CN" sz="2196" b="1" u="sng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3860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phosphate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buffer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42900" y="3695700"/>
            <a:ext cx="1968500" cy="295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                <a:tab pos="63500" algn="l"/>
                <a:tab pos="88900" algn="l"/>
                <a:tab pos="101600" algn="l"/>
                <a:tab pos="127000" algn="l"/>
                <a:tab pos="203200" algn="l"/>
                <a:tab pos="241300" algn="l"/>
                <a:tab pos="330200" algn="l"/>
                <a:tab pos="419100" algn="l"/>
                <a:tab pos="533400" algn="l"/>
              </a:tabLst>
            </a:pPr>
            <a:r>
              <a:rPr lang="en-US" altLang="zh-CN" dirty="0" smtClean="0"/>
              <a:t>	</a:t>
            </a: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Excretion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</a:p>
          <a:p>
            <a:pPr>
              <a:lnSpc>
                <a:spcPts val="2100"/>
              </a:lnSpc>
              <a:tabLst>
                <a:tab pos="63500" algn="l"/>
                <a:tab pos="88900" algn="l"/>
                <a:tab pos="101600" algn="l"/>
                <a:tab pos="127000" algn="l"/>
                <a:tab pos="203200" algn="l"/>
                <a:tab pos="241300" algn="l"/>
                <a:tab pos="330200" algn="l"/>
                <a:tab pos="419100" algn="l"/>
                <a:tab pos="533400" algn="l"/>
              </a:tabLst>
            </a:pPr>
            <a:r>
              <a:rPr lang="en-US" altLang="zh-CN" dirty="0" smtClean="0"/>
              <a:t>						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phosphate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</a:p>
          <a:p>
            <a:pPr>
              <a:lnSpc>
                <a:spcPts val="2100"/>
              </a:lnSpc>
              <a:tabLst>
                <a:tab pos="63500" algn="l"/>
                <a:tab pos="88900" algn="l"/>
                <a:tab pos="101600" algn="l"/>
                <a:tab pos="127000" algn="l"/>
                <a:tab pos="203200" algn="l"/>
                <a:tab pos="241300" algn="l"/>
                <a:tab pos="330200" algn="l"/>
                <a:tab pos="419100" algn="l"/>
                <a:tab pos="533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capable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handling</a:t>
            </a:r>
          </a:p>
          <a:p>
            <a:pPr>
              <a:lnSpc>
                <a:spcPts val="2100"/>
              </a:lnSpc>
              <a:tabLst>
                <a:tab pos="63500" algn="l"/>
                <a:tab pos="88900" algn="l"/>
                <a:tab pos="101600" algn="l"/>
                <a:tab pos="127000" algn="l"/>
                <a:tab pos="203200" algn="l"/>
                <a:tab pos="241300" algn="l"/>
                <a:tab pos="330200" algn="l"/>
                <a:tab pos="419100" algn="l"/>
                <a:tab pos="533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limited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amount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2100"/>
              </a:lnSpc>
              <a:tabLst>
                <a:tab pos="63500" algn="l"/>
                <a:tab pos="88900" algn="l"/>
                <a:tab pos="101600" algn="l"/>
                <a:tab pos="127000" algn="l"/>
                <a:tab pos="203200" algn="l"/>
                <a:tab pos="241300" algn="l"/>
                <a:tab pos="330200" algn="l"/>
                <a:tab pos="419100" algn="l"/>
                <a:tab pos="5334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</a:p>
          <a:p>
            <a:pPr>
              <a:lnSpc>
                <a:spcPts val="2100"/>
              </a:lnSpc>
              <a:tabLst>
                <a:tab pos="63500" algn="l"/>
                <a:tab pos="88900" algn="l"/>
                <a:tab pos="101600" algn="l"/>
                <a:tab pos="127000" algn="l"/>
                <a:tab pos="203200" algn="l"/>
                <a:tab pos="241300" algn="l"/>
                <a:tab pos="330200" algn="l"/>
                <a:tab pos="419100" algn="l"/>
                <a:tab pos="533400" algn="l"/>
              </a:tabLst>
            </a:pPr>
            <a:r>
              <a:rPr lang="en-US" altLang="zh-CN" dirty="0" smtClean="0"/>
              <a:t>			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enough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100"/>
              </a:lnSpc>
              <a:tabLst>
                <a:tab pos="63500" algn="l"/>
                <a:tab pos="88900" algn="l"/>
                <a:tab pos="101600" algn="l"/>
                <a:tab pos="127000" algn="l"/>
                <a:tab pos="203200" algn="l"/>
                <a:tab pos="241300" algn="l"/>
                <a:tab pos="330200" algn="l"/>
                <a:tab pos="419100" algn="l"/>
                <a:tab pos="533400" algn="l"/>
              </a:tabLst>
            </a:pPr>
            <a:r>
              <a:rPr lang="en-US" altLang="zh-CN" dirty="0" smtClean="0"/>
              <a:t>				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daily</a:t>
            </a:r>
          </a:p>
          <a:p>
            <a:pPr>
              <a:lnSpc>
                <a:spcPts val="2100"/>
              </a:lnSpc>
              <a:tabLst>
                <a:tab pos="63500" algn="l"/>
                <a:tab pos="88900" algn="l"/>
                <a:tab pos="101600" algn="l"/>
                <a:tab pos="127000" algn="l"/>
                <a:tab pos="203200" algn="l"/>
                <a:tab pos="241300" algn="l"/>
                <a:tab pos="330200" algn="l"/>
                <a:tab pos="419100" algn="l"/>
                <a:tab pos="533400" algn="l"/>
              </a:tabLst>
            </a:pPr>
            <a:r>
              <a:rPr lang="en-US" altLang="zh-CN" dirty="0" smtClean="0"/>
              <a:t>					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load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</a:t>
            </a:r>
          </a:p>
          <a:p>
            <a:pPr>
              <a:lnSpc>
                <a:spcPts val="2100"/>
              </a:lnSpc>
              <a:tabLst>
                <a:tab pos="63500" algn="l"/>
                <a:tab pos="88900" algn="l"/>
                <a:tab pos="101600" algn="l"/>
                <a:tab pos="127000" algn="l"/>
                <a:tab pos="203200" algn="l"/>
                <a:tab pos="241300" algn="l"/>
                <a:tab pos="330200" algn="l"/>
                <a:tab pos="419100" algn="l"/>
                <a:tab pos="5334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unusually</a:t>
            </a:r>
          </a:p>
          <a:p>
            <a:pPr>
              <a:lnSpc>
                <a:spcPts val="2100"/>
              </a:lnSpc>
              <a:tabLst>
                <a:tab pos="63500" algn="l"/>
                <a:tab pos="88900" algn="l"/>
                <a:tab pos="101600" algn="l"/>
                <a:tab pos="127000" algn="l"/>
                <a:tab pos="203200" algn="l"/>
                <a:tab pos="241300" algn="l"/>
                <a:tab pos="330200" algn="l"/>
                <a:tab pos="419100" algn="l"/>
                <a:tab pos="533400" algn="l"/>
              </a:tabLst>
            </a:pPr>
            <a:r>
              <a:rPr lang="en-US" altLang="zh-CN" dirty="0" smtClean="0"/>
              <a:t>								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</a:p>
          <a:p>
            <a:pPr>
              <a:lnSpc>
                <a:spcPts val="2100"/>
              </a:lnSpc>
              <a:tabLst>
                <a:tab pos="63500" algn="l"/>
                <a:tab pos="88900" algn="l"/>
                <a:tab pos="101600" algn="l"/>
                <a:tab pos="127000" algn="l"/>
                <a:tab pos="203200" algn="l"/>
                <a:tab pos="241300" algn="l"/>
                <a:tab pos="330200" algn="l"/>
                <a:tab pos="419100" algn="l"/>
                <a:tab pos="533400" algn="l"/>
              </a:tabLst>
            </a:pPr>
            <a:r>
              <a:rPr lang="en-US" altLang="zh-CN" dirty="0" smtClean="0"/>
              <a:t>							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production.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743200" y="6642100"/>
            <a:ext cx="62357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(Vander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Renal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Physiology.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zh-CN" sz="8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Guyton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Hall.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Textbook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medical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physiology.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altLang="zh-CN" sz="8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4287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546100"/>
            <a:ext cx="84455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>
							</a:tabLst>
            </a:pP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Excretion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2196" b="1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Generation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en-US" altLang="zh-CN" sz="2196" b="1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22500" y="1003300"/>
            <a:ext cx="45339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6" b="1" dirty="0" smtClean="0">
                <a:solidFill>
                  <a:srgbClr val="fe3737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6" b="1" dirty="0" smtClean="0">
                <a:solidFill>
                  <a:srgbClr val="fe3737"/>
                </a:solidFill>
                <a:latin typeface="Times New Roman" pitchFamily="18" charset="0"/>
                <a:cs typeface="Times New Roman" pitchFamily="18" charset="0"/>
              </a:rPr>
              <a:t>Ammonia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e3737"/>
                </a:solidFill>
                <a:latin typeface="Times New Roman" pitchFamily="18" charset="0"/>
                <a:cs typeface="Times New Roman" pitchFamily="18" charset="0"/>
              </a:rPr>
              <a:t>Buffer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e3737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676400"/>
            <a:ext cx="69596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tubular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cells,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especially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PCT,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capable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23900" y="1968500"/>
            <a:ext cx="76200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generating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ammonium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(NH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4+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zh-CN" sz="2402" b="1" i="1" dirty="0" smtClean="0">
                <a:solidFill>
                  <a:srgbClr val="fe3737"/>
                </a:solidFill>
                <a:latin typeface="Times New Roman" pitchFamily="18" charset="0"/>
                <a:cs typeface="Times New Roman" pitchFamily="18" charset="0"/>
              </a:rPr>
              <a:t>ammoniagenesis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23900" y="2336800"/>
            <a:ext cx="57404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excreted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urine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carrying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3136900"/>
            <a:ext cx="80264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ammoniagenesis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modified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according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23900" y="3479800"/>
            <a:ext cx="29845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needs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body.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292600"/>
            <a:ext cx="6921500" cy="95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Quantitatively,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ammonia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buffer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</a:p>
          <a:p>
            <a:pPr>
              <a:lnSpc>
                <a:spcPts val="25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phosphate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buffer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>
              <a:lnSpc>
                <a:spcPts val="25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excretion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urine.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5740400"/>
            <a:ext cx="69596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acidosis.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815840" y="441960"/>
            <a:ext cx="3008376" cy="19812"/>
          </a:xfrm>
          <a:custGeom>
            <a:avLst/>
            <a:gdLst>
              <a:gd name="connsiteX0" fmla="*/ 0 w 3008376"/>
              <a:gd name="connsiteY0" fmla="*/ 0 h 19812"/>
              <a:gd name="connsiteX1" fmla="*/ 752094 w 3008376"/>
              <a:gd name="connsiteY1" fmla="*/ 0 h 19812"/>
              <a:gd name="connsiteX2" fmla="*/ 1504188 w 3008376"/>
              <a:gd name="connsiteY2" fmla="*/ 0 h 19812"/>
              <a:gd name="connsiteX3" fmla="*/ 2256281 w 3008376"/>
              <a:gd name="connsiteY3" fmla="*/ 0 h 19812"/>
              <a:gd name="connsiteX4" fmla="*/ 3008376 w 3008376"/>
              <a:gd name="connsiteY4" fmla="*/ 0 h 19812"/>
              <a:gd name="connsiteX5" fmla="*/ 3008376 w 3008376"/>
              <a:gd name="connsiteY5" fmla="*/ 19812 h 19812"/>
              <a:gd name="connsiteX6" fmla="*/ 2256281 w 3008376"/>
              <a:gd name="connsiteY6" fmla="*/ 19812 h 19812"/>
              <a:gd name="connsiteX7" fmla="*/ 1504188 w 3008376"/>
              <a:gd name="connsiteY7" fmla="*/ 19812 h 19812"/>
              <a:gd name="connsiteX8" fmla="*/ 752094 w 3008376"/>
              <a:gd name="connsiteY8" fmla="*/ 19812 h 19812"/>
              <a:gd name="connsiteX9" fmla="*/ 0 w 3008376"/>
              <a:gd name="connsiteY9" fmla="*/ 19812 h 19812"/>
              <a:gd name="connsiteX10" fmla="*/ 0 w 3008376"/>
              <a:gd name="connsiteY10" fmla="*/ 0 h 198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08376" h="19812">
                <a:moveTo>
                  <a:pt x="0" y="0"/>
                </a:moveTo>
                <a:lnTo>
                  <a:pt x="752094" y="0"/>
                </a:lnTo>
                <a:lnTo>
                  <a:pt x="1504188" y="0"/>
                </a:lnTo>
                <a:lnTo>
                  <a:pt x="2256281" y="0"/>
                </a:lnTo>
                <a:lnTo>
                  <a:pt x="3008376" y="0"/>
                </a:lnTo>
                <a:lnTo>
                  <a:pt x="3008376" y="19812"/>
                </a:lnTo>
                <a:lnTo>
                  <a:pt x="2256281" y="19812"/>
                </a:lnTo>
                <a:lnTo>
                  <a:pt x="1504188" y="19812"/>
                </a:lnTo>
                <a:lnTo>
                  <a:pt x="752094" y="19812"/>
                </a:lnTo>
                <a:lnTo>
                  <a:pt x="0" y="19812"/>
                </a:lnTo>
                <a:lnTo>
                  <a:pt x="0" y="0"/>
                </a:lnTo>
              </a:path>
            </a:pathLst>
          </a:custGeom>
          <a:solidFill>
            <a:srgbClr val="c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" y="304800"/>
            <a:ext cx="8140700" cy="6413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4813300" y="177800"/>
            <a:ext cx="29972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2400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Ammonia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buffer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system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3525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263900"/>
            <a:ext cx="6261100" cy="3530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1600" y="3924300"/>
            <a:ext cx="4330700" cy="267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3213100" algn="l"/>
                <a:tab pos="38735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3213100" algn="l"/>
                <a:tab pos="38735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3213100" algn="l"/>
                <a:tab pos="3873500" algn="l"/>
              </a:tabLst>
            </a:pPr>
            <a:r>
              <a:rPr lang="en-US" altLang="zh-CN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excrete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base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2400"/>
              </a:lnSpc>
              <a:tabLst>
                <a:tab pos="3213100" algn="l"/>
                <a:tab pos="3873500" algn="l"/>
              </a:tabLst>
            </a:pPr>
            <a:r>
              <a:rPr lang="en-US" altLang="zh-CN" sz="1802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Freely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filter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en-US" altLang="zh-CN" sz="12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</a:p>
          <a:p>
            <a:pPr>
              <a:lnSpc>
                <a:spcPts val="2100"/>
              </a:lnSpc>
              <a:tabLst>
                <a:tab pos="3213100" algn="l"/>
                <a:tab pos="3873500" algn="l"/>
              </a:tabLst>
            </a:pPr>
            <a:r>
              <a:rPr lang="en-US" altLang="zh-CN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Reabsorb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majority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filtered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</a:p>
          <a:p>
            <a:pPr>
              <a:lnSpc>
                <a:spcPts val="2100"/>
              </a:lnSpc>
              <a:tabLst>
                <a:tab pos="3213100" algn="l"/>
                <a:tab pos="3873500" algn="l"/>
              </a:tabLst>
            </a:pPr>
            <a:r>
              <a:rPr lang="en-US" altLang="zh-CN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Reabsorb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additional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</a:p>
          <a:p>
            <a:pPr>
              <a:lnSpc>
                <a:spcPts val="2100"/>
              </a:lnSpc>
              <a:tabLst>
                <a:tab pos="3213100" algn="l"/>
                <a:tab pos="3873500" algn="l"/>
              </a:tabLst>
            </a:pPr>
            <a:r>
              <a:rPr lang="en-US" altLang="zh-CN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Secrete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</a:p>
          <a:p>
            <a:pPr>
              <a:lnSpc>
                <a:spcPts val="2100"/>
              </a:lnSpc>
              <a:tabLst>
                <a:tab pos="3213100" algn="l"/>
                <a:tab pos="3873500" algn="l"/>
              </a:tabLst>
            </a:pPr>
            <a:r>
              <a:rPr lang="en-US" altLang="zh-CN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Excrete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alkaline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urine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containing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2800" y="609600"/>
            <a:ext cx="7810500" cy="293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                <a:tab pos="2527300" algn="l"/>
                <a:tab pos="2857500" algn="l"/>
                <a:tab pos="3200400" algn="l"/>
              </a:tabLst>
            </a:pP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Overall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Scheme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Renal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Excretion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3100"/>
              </a:lnSpc>
              <a:tabLst>
                <a:tab pos="2527300" algn="l"/>
                <a:tab pos="2857500" algn="l"/>
                <a:tab pos="3200400" algn="l"/>
              </a:tabLst>
            </a:pPr>
            <a:r>
              <a:rPr lang="en-US" altLang="zh-CN" dirty="0" smtClean="0"/>
              <a:t>	</a:t>
            </a:r>
            <a:r>
              <a:rPr lang="en-US" altLang="zh-CN" sz="3300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Acids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Bases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2527300" algn="l"/>
                <a:tab pos="2857500" algn="l"/>
                <a:tab pos="32004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i="1" dirty="0" smtClean="0">
                <a:solidFill>
                  <a:srgbClr val="fe3737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fe3737"/>
                </a:solidFill>
                <a:latin typeface="Times New Roman" pitchFamily="18" charset="0"/>
                <a:cs typeface="Times New Roman" pitchFamily="18" charset="0"/>
              </a:rPr>
              <a:t>excrete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fe3737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  <a:r>
              <a:rPr lang="en-US" altLang="zh-CN" sz="1800" dirty="0" smtClean="0">
                <a:solidFill>
                  <a:srgbClr val="fe3737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2400"/>
              </a:lnSpc>
              <a:tabLst>
                <a:tab pos="2527300" algn="l"/>
                <a:tab pos="2857500" algn="l"/>
                <a:tab pos="32004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fe3737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Freely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filter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</a:p>
          <a:p>
            <a:pPr>
              <a:lnSpc>
                <a:spcPts val="2100"/>
              </a:lnSpc>
              <a:tabLst>
                <a:tab pos="2527300" algn="l"/>
                <a:tab pos="2857500" algn="l"/>
                <a:tab pos="3200400" algn="l"/>
              </a:tabLst>
            </a:pPr>
            <a:r>
              <a:rPr lang="en-US" altLang="zh-CN" dirty="0" smtClean="0"/>
              <a:t>		</a:t>
            </a:r>
            <a:r>
              <a:rPr lang="en-US" altLang="zh-CN" sz="1802" dirty="0" smtClean="0">
                <a:solidFill>
                  <a:srgbClr val="fe3737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Reabsorb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majority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filtered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</a:p>
          <a:p>
            <a:pPr>
              <a:lnSpc>
                <a:spcPts val="2100"/>
              </a:lnSpc>
              <a:tabLst>
                <a:tab pos="2527300" algn="l"/>
                <a:tab pos="2857500" algn="l"/>
                <a:tab pos="32004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fe3737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Reabsorb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additional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</a:p>
          <a:p>
            <a:pPr>
              <a:lnSpc>
                <a:spcPts val="2100"/>
              </a:lnSpc>
              <a:tabLst>
                <a:tab pos="2527300" algn="l"/>
                <a:tab pos="2857500" algn="l"/>
                <a:tab pos="32004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fe3737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Secrete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(titrate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filtered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bases,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i.e.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HPO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4-2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ts val="2100"/>
              </a:lnSpc>
              <a:tabLst>
                <a:tab pos="2527300" algn="l"/>
                <a:tab pos="2857500" algn="l"/>
                <a:tab pos="32004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secrete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4+</a:t>
            </a:r>
          </a:p>
          <a:p>
            <a:pPr>
              <a:lnSpc>
                <a:spcPts val="2100"/>
              </a:lnSpc>
              <a:tabLst>
                <a:tab pos="2527300" algn="l"/>
                <a:tab pos="2857500" algn="l"/>
                <a:tab pos="32004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fe3737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Excrete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acidic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urine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containing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4+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508500" y="4025900"/>
            <a:ext cx="4483100" cy="287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914400" algn="l"/>
                <a:tab pos="2057400" algn="l"/>
                <a:tab pos="24384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4.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914400" algn="l"/>
                <a:tab pos="2057400" algn="l"/>
                <a:tab pos="2438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914400" algn="l"/>
                <a:tab pos="2057400" algn="l"/>
                <a:tab pos="24384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b="1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5.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914400" algn="l"/>
                <a:tab pos="2057400" algn="l"/>
                <a:tab pos="24384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(Adapted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modification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Vander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Renal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Physiology.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zh-CN" sz="8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76275" y="3388995"/>
            <a:ext cx="7867650" cy="38100"/>
          </a:xfrm>
          <a:custGeom>
            <a:avLst/>
            <a:gdLst>
              <a:gd name="connsiteX0" fmla="*/ 9525 w 7867650"/>
              <a:gd name="connsiteY0" fmla="*/ 9525 h 38100"/>
              <a:gd name="connsiteX1" fmla="*/ 7858125 w 7867650"/>
              <a:gd name="connsiteY1" fmla="*/ 11176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67650" h="38100">
                <a:moveTo>
                  <a:pt x="9525" y="9525"/>
                </a:moveTo>
                <a:lnTo>
                  <a:pt x="7858125" y="11176"/>
                </a:lnTo>
              </a:path>
            </a:pathLst>
          </a:custGeom>
          <a:ln w="12700">
            <a:solidFill>
              <a:srgbClr val="30303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2616200"/>
            <a:ext cx="39624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>
							</a:tabLst>
            </a:pPr>
            <a:r>
              <a:rPr lang="en-US" altLang="zh-CN" sz="5400" b="1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THANK</a:t>
            </a:r>
            <a:r>
              <a:rPr lang="en-US" altLang="zh-CN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0" b="1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85750" y="14287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317500" y="787400"/>
            <a:ext cx="8509000" cy="525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                <a:tab pos="228600" algn="l"/>
                <a:tab pos="685800" algn="l"/>
              </a:tabLst>
            </a:pP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Body’s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[H</a:t>
            </a:r>
            <a:r>
              <a:rPr lang="en-US" altLang="zh-CN" sz="2198" b="1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3302" b="1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Constantly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730e00"/>
                </a:solidFill>
                <a:latin typeface="Times New Roman" pitchFamily="18" charset="0"/>
                <a:cs typeface="Times New Roman" pitchFamily="18" charset="0"/>
              </a:rPr>
              <a:t>Changing?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228600" algn="l"/>
                <a:tab pos="685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processes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alter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[H</a:t>
            </a:r>
            <a:r>
              <a:rPr lang="en-US" altLang="zh-CN" sz="1596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concentration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  <a:p>
            <a:pPr>
              <a:lnSpc>
                <a:spcPts val="2800"/>
              </a:lnSpc>
              <a:tabLst>
                <a:tab pos="228600" algn="l"/>
                <a:tab pos="685800" algn="l"/>
              </a:tabLst>
            </a:pPr>
            <a:r>
              <a:rPr lang="en-US" altLang="zh-CN" dirty="0" smtClean="0"/>
              <a:t>	</a:t>
            </a:r>
            <a:r>
              <a:rPr lang="en-US" altLang="zh-CN" sz="2402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body,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such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as;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228600" algn="l"/>
                <a:tab pos="685800" algn="l"/>
              </a:tabLst>
            </a:pPr>
            <a:r>
              <a:rPr lang="en-US" altLang="zh-CN" dirty="0" smtClean="0"/>
              <a:t>	</a:t>
            </a: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Metabolism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ingested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food.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228600" algn="l"/>
                <a:tab pos="685800" algn="l"/>
              </a:tabLst>
            </a:pPr>
            <a:r>
              <a:rPr lang="en-US" altLang="zh-CN" dirty="0" smtClean="0"/>
              <a:t>	</a:t>
            </a: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secretions.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228600" algn="l"/>
                <a:tab pos="685800" algn="l"/>
              </a:tabLst>
            </a:pPr>
            <a:r>
              <a:rPr lang="en-US" altLang="zh-CN" dirty="0" smtClean="0"/>
              <a:t>	</a:t>
            </a: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Generation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metabolism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stored</a:t>
            </a:r>
          </a:p>
          <a:p>
            <a:pPr>
              <a:lnSpc>
                <a:spcPts val="2800"/>
              </a:lnSpc>
              <a:tabLst>
                <a:tab pos="228600" algn="l"/>
                <a:tab pos="6858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glycogen.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228600" algn="l"/>
                <a:tab pos="685800" algn="l"/>
              </a:tabLst>
            </a:pPr>
            <a:r>
              <a:rPr lang="en-US" altLang="zh-CN" dirty="0" smtClean="0"/>
              <a:t>	</a:t>
            </a: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Changes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production.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578600" y="6565900"/>
            <a:ext cx="23622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(Vander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Renal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Physiology.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zh-CN" sz="8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85750" y="12001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736600"/>
            <a:ext cx="7607300" cy="1308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1422400" algn="l"/>
              </a:tabLst>
            </a:pPr>
            <a:r>
              <a:rPr lang="en-US" altLang="zh-CN" dirty="0" smtClean="0"/>
              <a:t>	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Acid-Base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Fundamentals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422400" algn="l"/>
              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molecule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release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solution.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2800" y="2184400"/>
            <a:ext cx="9525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1704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892300" y="2171700"/>
            <a:ext cx="19939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(carbonic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692400"/>
            <a:ext cx="6934200" cy="307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(hydrochloric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7800" algn="l"/>
                <a:tab pos="266700" algn="l"/>
              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molecule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accepts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solution.</a:t>
            </a:r>
          </a:p>
          <a:p>
            <a:pPr>
              <a:lnSpc>
                <a:spcPts val="32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1704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Bicarbonate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ions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(HCO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1704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Hydrogen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phosphate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(HPO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4-2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7800" algn="l"/>
                <a:tab pos="266700" algn="l"/>
              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carbonic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hydrochloric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acid?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85750" y="12001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3700" y="1282700"/>
            <a:ext cx="6350000" cy="4191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384300" y="698500"/>
            <a:ext cx="63627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Strong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Weak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Acids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Bases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5765800"/>
            <a:ext cx="3479800" cy="74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38100" algn="l"/>
                <a:tab pos="1181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Strong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acids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dissociate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rapidly</a:t>
            </a:r>
          </a:p>
          <a:p>
            <a:pPr>
              <a:lnSpc>
                <a:spcPts val="2100"/>
              </a:lnSpc>
              <a:tabLst>
                <a:tab pos="38100" algn="l"/>
                <a:tab pos="1181100" algn="l"/>
              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release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large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amounts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>
              <a:lnSpc>
                <a:spcPts val="2100"/>
              </a:lnSpc>
              <a:tabLst>
                <a:tab pos="38100" algn="l"/>
                <a:tab pos="11811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solution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762500" y="5791200"/>
            <a:ext cx="3873500" cy="102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139700" algn="l"/>
                <a:tab pos="1168400" algn="l"/>
                <a:tab pos="1384300" algn="l"/>
              </a:tabLst>
            </a:pPr>
            <a:r>
              <a:rPr lang="en-US" altLang="zh-CN" sz="1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Weak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acids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dissociate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incompletely</a:t>
            </a:r>
          </a:p>
          <a:p>
            <a:pPr>
              <a:lnSpc>
                <a:spcPts val="2100"/>
              </a:lnSpc>
              <a:tabLst>
                <a:tab pos="139700" algn="l"/>
                <a:tab pos="1168400" algn="l"/>
                <a:tab pos="13843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strongly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releasing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small</a:t>
            </a:r>
          </a:p>
          <a:p>
            <a:pPr>
              <a:lnSpc>
                <a:spcPts val="2100"/>
              </a:lnSpc>
              <a:tabLst>
                <a:tab pos="139700" algn="l"/>
                <a:tab pos="1168400" algn="l"/>
                <a:tab pos="13843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amounts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>
              <a:lnSpc>
                <a:spcPts val="2100"/>
              </a:lnSpc>
              <a:tabLst>
                <a:tab pos="139700" algn="l"/>
                <a:tab pos="1168400" algn="l"/>
                <a:tab pos="13843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solution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85750" y="12001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51197" y="4600194"/>
            <a:ext cx="66421" cy="283845"/>
          </a:xfrm>
          <a:custGeom>
            <a:avLst/>
            <a:gdLst>
              <a:gd name="connsiteX0" fmla="*/ 0 w 66421"/>
              <a:gd name="connsiteY0" fmla="*/ 0 h 283845"/>
              <a:gd name="connsiteX1" fmla="*/ 66421 w 66421"/>
              <a:gd name="connsiteY1" fmla="*/ 0 h 283845"/>
              <a:gd name="connsiteX2" fmla="*/ 66421 w 66421"/>
              <a:gd name="connsiteY2" fmla="*/ 283845 h 283845"/>
              <a:gd name="connsiteX3" fmla="*/ 0 w 66421"/>
              <a:gd name="connsiteY3" fmla="*/ 283845 h 283845"/>
              <a:gd name="connsiteX4" fmla="*/ 0 w 66421"/>
              <a:gd name="connsiteY4" fmla="*/ 272288 h 283845"/>
              <a:gd name="connsiteX5" fmla="*/ 41783 w 66421"/>
              <a:gd name="connsiteY5" fmla="*/ 272288 h 283845"/>
              <a:gd name="connsiteX6" fmla="*/ 41783 w 66421"/>
              <a:gd name="connsiteY6" fmla="*/ 11429 h 283845"/>
              <a:gd name="connsiteX7" fmla="*/ 0 w 66421"/>
              <a:gd name="connsiteY7" fmla="*/ 11429 h 283845"/>
              <a:gd name="connsiteX8" fmla="*/ 0 w 66421"/>
              <a:gd name="connsiteY8" fmla="*/ 0 h 2838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6421" h="283845">
                <a:moveTo>
                  <a:pt x="0" y="0"/>
                </a:moveTo>
                <a:lnTo>
                  <a:pt x="66421" y="0"/>
                </a:lnTo>
                <a:lnTo>
                  <a:pt x="66421" y="283845"/>
                </a:lnTo>
                <a:lnTo>
                  <a:pt x="0" y="283845"/>
                </a:lnTo>
                <a:lnTo>
                  <a:pt x="0" y="272288"/>
                </a:lnTo>
                <a:lnTo>
                  <a:pt x="41783" y="272288"/>
                </a:lnTo>
                <a:lnTo>
                  <a:pt x="41783" y="11429"/>
                </a:lnTo>
                <a:lnTo>
                  <a:pt x="0" y="11429"/>
                </a:lnTo>
                <a:lnTo>
                  <a:pt x="0" y="0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257548" y="4600194"/>
            <a:ext cx="66421" cy="283845"/>
          </a:xfrm>
          <a:custGeom>
            <a:avLst/>
            <a:gdLst>
              <a:gd name="connsiteX0" fmla="*/ 0 w 66421"/>
              <a:gd name="connsiteY0" fmla="*/ 0 h 283845"/>
              <a:gd name="connsiteX1" fmla="*/ 66421 w 66421"/>
              <a:gd name="connsiteY1" fmla="*/ 0 h 283845"/>
              <a:gd name="connsiteX2" fmla="*/ 66421 w 66421"/>
              <a:gd name="connsiteY2" fmla="*/ 11429 h 283845"/>
              <a:gd name="connsiteX3" fmla="*/ 24765 w 66421"/>
              <a:gd name="connsiteY3" fmla="*/ 11429 h 283845"/>
              <a:gd name="connsiteX4" fmla="*/ 24765 w 66421"/>
              <a:gd name="connsiteY4" fmla="*/ 272288 h 283845"/>
              <a:gd name="connsiteX5" fmla="*/ 66421 w 66421"/>
              <a:gd name="connsiteY5" fmla="*/ 272288 h 283845"/>
              <a:gd name="connsiteX6" fmla="*/ 66421 w 66421"/>
              <a:gd name="connsiteY6" fmla="*/ 283845 h 283845"/>
              <a:gd name="connsiteX7" fmla="*/ 0 w 66421"/>
              <a:gd name="connsiteY7" fmla="*/ 283845 h 283845"/>
              <a:gd name="connsiteX8" fmla="*/ 0 w 66421"/>
              <a:gd name="connsiteY8" fmla="*/ 0 h 2838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6421" h="283845">
                <a:moveTo>
                  <a:pt x="0" y="0"/>
                </a:moveTo>
                <a:lnTo>
                  <a:pt x="66421" y="0"/>
                </a:lnTo>
                <a:lnTo>
                  <a:pt x="66421" y="11429"/>
                </a:lnTo>
                <a:lnTo>
                  <a:pt x="24765" y="11429"/>
                </a:lnTo>
                <a:lnTo>
                  <a:pt x="24765" y="272288"/>
                </a:lnTo>
                <a:lnTo>
                  <a:pt x="66421" y="272288"/>
                </a:lnTo>
                <a:lnTo>
                  <a:pt x="66421" y="283845"/>
                </a:lnTo>
                <a:lnTo>
                  <a:pt x="0" y="283845"/>
                </a:lnTo>
                <a:lnTo>
                  <a:pt x="0" y="0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223639" y="4962144"/>
            <a:ext cx="1216152" cy="19811"/>
          </a:xfrm>
          <a:custGeom>
            <a:avLst/>
            <a:gdLst>
              <a:gd name="connsiteX0" fmla="*/ 0 w 1216152"/>
              <a:gd name="connsiteY0" fmla="*/ 0 h 19811"/>
              <a:gd name="connsiteX1" fmla="*/ 405383 w 1216152"/>
              <a:gd name="connsiteY1" fmla="*/ 0 h 19811"/>
              <a:gd name="connsiteX2" fmla="*/ 810767 w 1216152"/>
              <a:gd name="connsiteY2" fmla="*/ 0 h 19811"/>
              <a:gd name="connsiteX3" fmla="*/ 1216151 w 1216152"/>
              <a:gd name="connsiteY3" fmla="*/ 0 h 19811"/>
              <a:gd name="connsiteX4" fmla="*/ 1216151 w 1216152"/>
              <a:gd name="connsiteY4" fmla="*/ 19811 h 19811"/>
              <a:gd name="connsiteX5" fmla="*/ 810767 w 1216152"/>
              <a:gd name="connsiteY5" fmla="*/ 19811 h 19811"/>
              <a:gd name="connsiteX6" fmla="*/ 405383 w 1216152"/>
              <a:gd name="connsiteY6" fmla="*/ 19811 h 19811"/>
              <a:gd name="connsiteX7" fmla="*/ 0 w 1216152"/>
              <a:gd name="connsiteY7" fmla="*/ 19811 h 19811"/>
              <a:gd name="connsiteX8" fmla="*/ 0 w 1216152"/>
              <a:gd name="connsiteY8" fmla="*/ 0 h 198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216152" h="19811">
                <a:moveTo>
                  <a:pt x="0" y="0"/>
                </a:moveTo>
                <a:lnTo>
                  <a:pt x="405383" y="0"/>
                </a:lnTo>
                <a:lnTo>
                  <a:pt x="810767" y="0"/>
                </a:lnTo>
                <a:lnTo>
                  <a:pt x="1216151" y="0"/>
                </a:lnTo>
                <a:lnTo>
                  <a:pt x="1216151" y="19811"/>
                </a:lnTo>
                <a:lnTo>
                  <a:pt x="810767" y="19811"/>
                </a:lnTo>
                <a:lnTo>
                  <a:pt x="405383" y="19811"/>
                </a:lnTo>
                <a:lnTo>
                  <a:pt x="0" y="19811"/>
                </a:lnTo>
                <a:lnTo>
                  <a:pt x="0" y="0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282942" y="5819394"/>
            <a:ext cx="66420" cy="283807"/>
          </a:xfrm>
          <a:custGeom>
            <a:avLst/>
            <a:gdLst>
              <a:gd name="connsiteX0" fmla="*/ 0 w 66420"/>
              <a:gd name="connsiteY0" fmla="*/ 0 h 283807"/>
              <a:gd name="connsiteX1" fmla="*/ 66420 w 66420"/>
              <a:gd name="connsiteY1" fmla="*/ 0 h 283807"/>
              <a:gd name="connsiteX2" fmla="*/ 66420 w 66420"/>
              <a:gd name="connsiteY2" fmla="*/ 283806 h 283807"/>
              <a:gd name="connsiteX3" fmla="*/ 0 w 66420"/>
              <a:gd name="connsiteY3" fmla="*/ 283806 h 283807"/>
              <a:gd name="connsiteX4" fmla="*/ 0 w 66420"/>
              <a:gd name="connsiteY4" fmla="*/ 272351 h 283807"/>
              <a:gd name="connsiteX5" fmla="*/ 41655 w 66420"/>
              <a:gd name="connsiteY5" fmla="*/ 272351 h 283807"/>
              <a:gd name="connsiteX6" fmla="*/ 41655 w 66420"/>
              <a:gd name="connsiteY6" fmla="*/ 11455 h 283807"/>
              <a:gd name="connsiteX7" fmla="*/ 0 w 66420"/>
              <a:gd name="connsiteY7" fmla="*/ 11455 h 283807"/>
              <a:gd name="connsiteX8" fmla="*/ 0 w 66420"/>
              <a:gd name="connsiteY8" fmla="*/ 0 h 2838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6420" h="283807">
                <a:moveTo>
                  <a:pt x="0" y="0"/>
                </a:moveTo>
                <a:lnTo>
                  <a:pt x="66420" y="0"/>
                </a:lnTo>
                <a:lnTo>
                  <a:pt x="66420" y="283806"/>
                </a:lnTo>
                <a:lnTo>
                  <a:pt x="0" y="283806"/>
                </a:lnTo>
                <a:lnTo>
                  <a:pt x="0" y="272351"/>
                </a:lnTo>
                <a:lnTo>
                  <a:pt x="41655" y="272351"/>
                </a:lnTo>
                <a:lnTo>
                  <a:pt x="41655" y="11455"/>
                </a:lnTo>
                <a:lnTo>
                  <a:pt x="0" y="11455"/>
                </a:lnTo>
                <a:lnTo>
                  <a:pt x="0" y="0"/>
                </a:lnTo>
              </a:path>
            </a:pathLst>
          </a:custGeom>
          <a:solidFill>
            <a:srgbClr val="0066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789293" y="5819394"/>
            <a:ext cx="66420" cy="283807"/>
          </a:xfrm>
          <a:custGeom>
            <a:avLst/>
            <a:gdLst>
              <a:gd name="connsiteX0" fmla="*/ 0 w 66420"/>
              <a:gd name="connsiteY0" fmla="*/ 0 h 283807"/>
              <a:gd name="connsiteX1" fmla="*/ 66420 w 66420"/>
              <a:gd name="connsiteY1" fmla="*/ 0 h 283807"/>
              <a:gd name="connsiteX2" fmla="*/ 66420 w 66420"/>
              <a:gd name="connsiteY2" fmla="*/ 11455 h 283807"/>
              <a:gd name="connsiteX3" fmla="*/ 24764 w 66420"/>
              <a:gd name="connsiteY3" fmla="*/ 11455 h 283807"/>
              <a:gd name="connsiteX4" fmla="*/ 24764 w 66420"/>
              <a:gd name="connsiteY4" fmla="*/ 272351 h 283807"/>
              <a:gd name="connsiteX5" fmla="*/ 66420 w 66420"/>
              <a:gd name="connsiteY5" fmla="*/ 272351 h 283807"/>
              <a:gd name="connsiteX6" fmla="*/ 66420 w 66420"/>
              <a:gd name="connsiteY6" fmla="*/ 283806 h 283807"/>
              <a:gd name="connsiteX7" fmla="*/ 0 w 66420"/>
              <a:gd name="connsiteY7" fmla="*/ 283806 h 283807"/>
              <a:gd name="connsiteX8" fmla="*/ 0 w 66420"/>
              <a:gd name="connsiteY8" fmla="*/ 0 h 2838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6420" h="283807">
                <a:moveTo>
                  <a:pt x="0" y="0"/>
                </a:moveTo>
                <a:lnTo>
                  <a:pt x="66420" y="0"/>
                </a:lnTo>
                <a:lnTo>
                  <a:pt x="66420" y="11455"/>
                </a:lnTo>
                <a:lnTo>
                  <a:pt x="24764" y="11455"/>
                </a:lnTo>
                <a:lnTo>
                  <a:pt x="24764" y="272351"/>
                </a:lnTo>
                <a:lnTo>
                  <a:pt x="66420" y="272351"/>
                </a:lnTo>
                <a:lnTo>
                  <a:pt x="66420" y="283806"/>
                </a:lnTo>
                <a:lnTo>
                  <a:pt x="0" y="283806"/>
                </a:lnTo>
                <a:lnTo>
                  <a:pt x="0" y="0"/>
                </a:lnTo>
              </a:path>
            </a:pathLst>
          </a:custGeom>
          <a:solidFill>
            <a:srgbClr val="0066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755384" y="6181344"/>
            <a:ext cx="1815084" cy="19811"/>
          </a:xfrm>
          <a:custGeom>
            <a:avLst/>
            <a:gdLst>
              <a:gd name="connsiteX0" fmla="*/ 0 w 1815084"/>
              <a:gd name="connsiteY0" fmla="*/ 0 h 19811"/>
              <a:gd name="connsiteX1" fmla="*/ 605028 w 1815084"/>
              <a:gd name="connsiteY1" fmla="*/ 0 h 19811"/>
              <a:gd name="connsiteX2" fmla="*/ 1210056 w 1815084"/>
              <a:gd name="connsiteY2" fmla="*/ 0 h 19811"/>
              <a:gd name="connsiteX3" fmla="*/ 1815084 w 1815084"/>
              <a:gd name="connsiteY3" fmla="*/ 0 h 19811"/>
              <a:gd name="connsiteX4" fmla="*/ 1815084 w 1815084"/>
              <a:gd name="connsiteY4" fmla="*/ 19811 h 19811"/>
              <a:gd name="connsiteX5" fmla="*/ 1210056 w 1815084"/>
              <a:gd name="connsiteY5" fmla="*/ 19811 h 19811"/>
              <a:gd name="connsiteX6" fmla="*/ 605028 w 1815084"/>
              <a:gd name="connsiteY6" fmla="*/ 19811 h 19811"/>
              <a:gd name="connsiteX7" fmla="*/ 0 w 1815084"/>
              <a:gd name="connsiteY7" fmla="*/ 19811 h 19811"/>
              <a:gd name="connsiteX8" fmla="*/ 0 w 1815084"/>
              <a:gd name="connsiteY8" fmla="*/ 0 h 198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815084" h="19811">
                <a:moveTo>
                  <a:pt x="0" y="0"/>
                </a:moveTo>
                <a:lnTo>
                  <a:pt x="605028" y="0"/>
                </a:lnTo>
                <a:lnTo>
                  <a:pt x="1210056" y="0"/>
                </a:lnTo>
                <a:lnTo>
                  <a:pt x="1815084" y="0"/>
                </a:lnTo>
                <a:lnTo>
                  <a:pt x="1815084" y="19811"/>
                </a:lnTo>
                <a:lnTo>
                  <a:pt x="1210056" y="19811"/>
                </a:lnTo>
                <a:lnTo>
                  <a:pt x="605028" y="19811"/>
                </a:lnTo>
                <a:lnTo>
                  <a:pt x="0" y="19811"/>
                </a:lnTo>
                <a:lnTo>
                  <a:pt x="0" y="0"/>
                </a:lnTo>
              </a:path>
            </a:pathLst>
          </a:custGeom>
          <a:solidFill>
            <a:srgbClr val="0066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016121" y="6096000"/>
            <a:ext cx="1622678" cy="225133"/>
          </a:xfrm>
          <a:custGeom>
            <a:avLst/>
            <a:gdLst>
              <a:gd name="connsiteX0" fmla="*/ 0 w 1622678"/>
              <a:gd name="connsiteY0" fmla="*/ 56286 h 225133"/>
              <a:gd name="connsiteX1" fmla="*/ 1510157 w 1622678"/>
              <a:gd name="connsiteY1" fmla="*/ 56286 h 225133"/>
              <a:gd name="connsiteX2" fmla="*/ 1510157 w 1622678"/>
              <a:gd name="connsiteY2" fmla="*/ 0 h 225133"/>
              <a:gd name="connsiteX3" fmla="*/ 1622678 w 1622678"/>
              <a:gd name="connsiteY3" fmla="*/ 112572 h 225133"/>
              <a:gd name="connsiteX4" fmla="*/ 1510157 w 1622678"/>
              <a:gd name="connsiteY4" fmla="*/ 225132 h 225133"/>
              <a:gd name="connsiteX5" fmla="*/ 1510157 w 1622678"/>
              <a:gd name="connsiteY5" fmla="*/ 168846 h 225133"/>
              <a:gd name="connsiteX6" fmla="*/ 0 w 1622678"/>
              <a:gd name="connsiteY6" fmla="*/ 168846 h 225133"/>
              <a:gd name="connsiteX7" fmla="*/ 0 w 1622678"/>
              <a:gd name="connsiteY7" fmla="*/ 56286 h 2251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622678" h="225133">
                <a:moveTo>
                  <a:pt x="0" y="56286"/>
                </a:moveTo>
                <a:lnTo>
                  <a:pt x="1510157" y="56286"/>
                </a:lnTo>
                <a:lnTo>
                  <a:pt x="1510157" y="0"/>
                </a:lnTo>
                <a:lnTo>
                  <a:pt x="1622678" y="112572"/>
                </a:lnTo>
                <a:lnTo>
                  <a:pt x="1510157" y="225132"/>
                </a:lnTo>
                <a:lnTo>
                  <a:pt x="1510157" y="168846"/>
                </a:lnTo>
                <a:lnTo>
                  <a:pt x="0" y="168846"/>
                </a:lnTo>
                <a:lnTo>
                  <a:pt x="0" y="56286"/>
                </a:lnTo>
              </a:path>
            </a:pathLst>
          </a:custGeom>
          <a:solidFill>
            <a:srgbClr val="92d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002908" y="6082787"/>
            <a:ext cx="1649103" cy="251558"/>
          </a:xfrm>
          <a:custGeom>
            <a:avLst/>
            <a:gdLst>
              <a:gd name="connsiteX0" fmla="*/ 13212 w 1649103"/>
              <a:gd name="connsiteY0" fmla="*/ 69498 h 251558"/>
              <a:gd name="connsiteX1" fmla="*/ 1523369 w 1649103"/>
              <a:gd name="connsiteY1" fmla="*/ 69498 h 251558"/>
              <a:gd name="connsiteX2" fmla="*/ 1523369 w 1649103"/>
              <a:gd name="connsiteY2" fmla="*/ 13212 h 251558"/>
              <a:gd name="connsiteX3" fmla="*/ 1635891 w 1649103"/>
              <a:gd name="connsiteY3" fmla="*/ 125785 h 251558"/>
              <a:gd name="connsiteX4" fmla="*/ 1523369 w 1649103"/>
              <a:gd name="connsiteY4" fmla="*/ 238345 h 251558"/>
              <a:gd name="connsiteX5" fmla="*/ 1523369 w 1649103"/>
              <a:gd name="connsiteY5" fmla="*/ 182059 h 251558"/>
              <a:gd name="connsiteX6" fmla="*/ 13212 w 1649103"/>
              <a:gd name="connsiteY6" fmla="*/ 182059 h 251558"/>
              <a:gd name="connsiteX7" fmla="*/ 13212 w 1649103"/>
              <a:gd name="connsiteY7" fmla="*/ 69498 h 2515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649103" h="251558">
                <a:moveTo>
                  <a:pt x="13212" y="69498"/>
                </a:moveTo>
                <a:lnTo>
                  <a:pt x="1523369" y="69498"/>
                </a:lnTo>
                <a:lnTo>
                  <a:pt x="1523369" y="13212"/>
                </a:lnTo>
                <a:lnTo>
                  <a:pt x="1635891" y="125785"/>
                </a:lnTo>
                <a:lnTo>
                  <a:pt x="1523369" y="238345"/>
                </a:lnTo>
                <a:lnTo>
                  <a:pt x="1523369" y="182059"/>
                </a:lnTo>
                <a:lnTo>
                  <a:pt x="13212" y="182059"/>
                </a:lnTo>
                <a:lnTo>
                  <a:pt x="13212" y="69498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66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647700" y="3416300"/>
            <a:ext cx="7835900" cy="64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given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dissociates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solution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</a:p>
          <a:p>
            <a:pPr>
              <a:lnSpc>
                <a:spcPts val="2800"/>
              </a:lnSpc>
              <a:tabLst>
                <a:tab pos="63500" algn="l"/>
              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constant.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known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i="1" dirty="0" smtClean="0">
                <a:solidFill>
                  <a:srgbClr val="fe3737"/>
                </a:solidFill>
                <a:latin typeface="Times New Roman" pitchFamily="18" charset="0"/>
                <a:cs typeface="Times New Roman" pitchFamily="18" charset="0"/>
              </a:rPr>
              <a:t>dissociation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i="1" dirty="0" smtClean="0">
                <a:solidFill>
                  <a:srgbClr val="fe3737"/>
                </a:solidFill>
                <a:latin typeface="Times New Roman" pitchFamily="18" charset="0"/>
                <a:cs typeface="Times New Roman" pitchFamily="18" charset="0"/>
              </a:rPr>
              <a:t>constant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i="1" dirty="0" smtClean="0">
                <a:solidFill>
                  <a:srgbClr val="fe3737"/>
                </a:solidFill>
                <a:latin typeface="Times New Roman" pitchFamily="18" charset="0"/>
                <a:cs typeface="Times New Roman" pitchFamily="18" charset="0"/>
              </a:rPr>
              <a:t>(K).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35300" y="762000"/>
            <a:ext cx="3200400" cy="191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254000" algn="l"/>
                <a:tab pos="317500" algn="l"/>
              </a:tabLst>
            </a:pPr>
            <a:r>
              <a:rPr lang="en-US" altLang="zh-CN" dirty="0" smtClean="0"/>
              <a:t>		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Weak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Acids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254000" algn="l"/>
                <a:tab pos="3175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������������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↔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������</a:t>
            </a:r>
            <a:r>
              <a:rPr lang="en-US" altLang="zh-CN" sz="204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−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+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������</a:t>
            </a:r>
            <a:r>
              <a:rPr lang="en-US" altLang="zh-CN" sz="204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+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254000" algn="l"/>
                <a:tab pos="3175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������������������������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↔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������������������������������������������������������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������������������������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+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������</a:t>
            </a:r>
            <a:r>
              <a:rPr lang="en-US" altLang="zh-CN" sz="1320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+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517900" y="4826000"/>
            <a:ext cx="5461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24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������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=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30700" y="4559300"/>
            <a:ext cx="11049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165100" algn="l"/>
              </a:tabLst>
            </a:pPr>
            <a:r>
              <a:rPr lang="en-US" altLang="zh-CN" sz="24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������</a:t>
            </a:r>
            <a:r>
              <a:rPr lang="en-US" altLang="zh-CN" sz="1752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+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[������</a:t>
            </a:r>
            <a:r>
              <a:rPr lang="en-US" altLang="zh-CN" sz="1752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−</a:t>
            </a:r>
            <a:r>
              <a:rPr lang="en-US" altLang="zh-CN" sz="24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]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1651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2060"/>
                </a:solidFill>
                <a:latin typeface="Cambria Math" pitchFamily="18" charset="0"/>
                <a:cs typeface="Cambria Math" pitchFamily="18" charset="0"/>
              </a:rPr>
              <a:t>[������������]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17500" y="6007100"/>
            <a:ext cx="34036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2400" dirty="0" smtClean="0">
                <a:solidFill>
                  <a:srgbClr val="006600"/>
                </a:solidFill>
                <a:latin typeface="Cambria Math" pitchFamily="18" charset="0"/>
                <a:cs typeface="Cambria Math" pitchFamily="18" charset="0"/>
              </a:rPr>
              <a:t>������</a:t>
            </a:r>
            <a:r>
              <a:rPr lang="en-US" altLang="zh-CN" sz="1752" dirty="0" smtClean="0">
                <a:solidFill>
                  <a:srgbClr val="006600"/>
                </a:solidFill>
                <a:latin typeface="Cambria Math" pitchFamily="18" charset="0"/>
                <a:cs typeface="Cambria Math" pitchFamily="18" charset="0"/>
              </a:rPr>
              <a:t>������</a:t>
            </a:r>
            <a:r>
              <a:rPr lang="en-US" altLang="zh-CN" sz="2400" dirty="0" smtClean="0">
                <a:solidFill>
                  <a:srgbClr val="006600"/>
                </a:solidFill>
                <a:latin typeface="Cambria Math" pitchFamily="18" charset="0"/>
                <a:cs typeface="Cambria Math" pitchFamily="18" charset="0"/>
              </a:rPr>
              <a:t>������������</a:t>
            </a:r>
            <a:r>
              <a:rPr lang="en-US" altLang="zh-CN" sz="1752" dirty="0" smtClean="0">
                <a:solidFill>
                  <a:srgbClr val="006600"/>
                </a:solidFill>
                <a:latin typeface="Cambria Math" pitchFamily="18" charset="0"/>
                <a:cs typeface="Cambria Math" pitchFamily="18" charset="0"/>
              </a:rPr>
              <a:t>������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6600"/>
                </a:solidFill>
                <a:latin typeface="Cambria Math" pitchFamily="18" charset="0"/>
                <a:cs typeface="Cambria Math" pitchFamily="18" charset="0"/>
              </a:rPr>
              <a:t>↔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6600"/>
                </a:solidFill>
                <a:latin typeface="Cambria Math" pitchFamily="18" charset="0"/>
                <a:cs typeface="Cambria Math" pitchFamily="18" charset="0"/>
              </a:rPr>
              <a:t>������������������</a:t>
            </a:r>
            <a:r>
              <a:rPr lang="en-US" altLang="zh-CN" sz="1752" dirty="0" smtClean="0">
                <a:solidFill>
                  <a:srgbClr val="006600"/>
                </a:solidFill>
                <a:latin typeface="Cambria Math" pitchFamily="18" charset="0"/>
                <a:cs typeface="Cambria Math" pitchFamily="18" charset="0"/>
              </a:rPr>
              <a:t>������</a:t>
            </a:r>
            <a:r>
              <a:rPr lang="en-US" altLang="zh-CN" sz="2400" dirty="0" smtClean="0">
                <a:solidFill>
                  <a:srgbClr val="006600"/>
                </a:solidFill>
                <a:latin typeface="Cambria Math" pitchFamily="18" charset="0"/>
                <a:cs typeface="Cambria Math" pitchFamily="18" charset="0"/>
              </a:rPr>
              <a:t>−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6600"/>
                </a:solidFill>
                <a:latin typeface="Cambria Math" pitchFamily="18" charset="0"/>
                <a:cs typeface="Cambria Math" pitchFamily="18" charset="0"/>
              </a:rPr>
              <a:t>+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6600"/>
                </a:solidFill>
                <a:latin typeface="Cambria Math" pitchFamily="18" charset="0"/>
                <a:cs typeface="Cambria Math" pitchFamily="18" charset="0"/>
              </a:rPr>
              <a:t>������</a:t>
            </a:r>
            <a:r>
              <a:rPr lang="en-US" altLang="zh-CN" sz="1752" dirty="0" smtClean="0">
                <a:solidFill>
                  <a:srgbClr val="006600"/>
                </a:solidFill>
                <a:latin typeface="Cambria Math" pitchFamily="18" charset="0"/>
                <a:cs typeface="Cambria Math" pitchFamily="18" charset="0"/>
              </a:rPr>
              <a:t>+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057900" y="6045200"/>
            <a:ext cx="5461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2400" dirty="0" smtClean="0">
                <a:solidFill>
                  <a:srgbClr val="006600"/>
                </a:solidFill>
                <a:latin typeface="Cambria Math" pitchFamily="18" charset="0"/>
                <a:cs typeface="Cambria Math" pitchFamily="18" charset="0"/>
              </a:rPr>
              <a:t>������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6600"/>
                </a:solidFill>
                <a:latin typeface="Cambria Math" pitchFamily="18" charset="0"/>
                <a:cs typeface="Cambria Math" pitchFamily="18" charset="0"/>
              </a:rPr>
              <a:t>=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858000" y="5765800"/>
            <a:ext cx="1701800" cy="85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190500" algn="l"/>
              </a:tabLst>
            </a:pPr>
            <a:r>
              <a:rPr lang="en-US" altLang="zh-CN" sz="2400" dirty="0" smtClean="0">
                <a:solidFill>
                  <a:srgbClr val="006600"/>
                </a:solidFill>
                <a:latin typeface="Cambria Math" pitchFamily="18" charset="0"/>
                <a:cs typeface="Cambria Math" pitchFamily="18" charset="0"/>
              </a:rPr>
              <a:t>������</a:t>
            </a:r>
            <a:r>
              <a:rPr lang="en-US" altLang="zh-CN" sz="1752" dirty="0" smtClean="0">
                <a:solidFill>
                  <a:srgbClr val="006600"/>
                </a:solidFill>
                <a:latin typeface="Cambria Math" pitchFamily="18" charset="0"/>
                <a:cs typeface="Cambria Math" pitchFamily="18" charset="0"/>
              </a:rPr>
              <a:t>+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6600"/>
                </a:solidFill>
                <a:latin typeface="Cambria Math" pitchFamily="18" charset="0"/>
                <a:cs typeface="Cambria Math" pitchFamily="18" charset="0"/>
              </a:rPr>
              <a:t>[������������������</a:t>
            </a:r>
            <a:r>
              <a:rPr lang="en-US" altLang="zh-CN" sz="1752" dirty="0" smtClean="0">
                <a:solidFill>
                  <a:srgbClr val="006600"/>
                </a:solidFill>
                <a:latin typeface="Cambria Math" pitchFamily="18" charset="0"/>
                <a:cs typeface="Cambria Math" pitchFamily="18" charset="0"/>
              </a:rPr>
              <a:t>������</a:t>
            </a:r>
            <a:r>
              <a:rPr lang="en-US" altLang="zh-CN" sz="1752" dirty="0" smtClean="0">
                <a:solidFill>
                  <a:srgbClr val="006600"/>
                </a:solidFill>
                <a:latin typeface="Cambria Math" pitchFamily="18" charset="0"/>
                <a:cs typeface="Cambria Math" pitchFamily="18" charset="0"/>
              </a:rPr>
              <a:t>−</a:t>
            </a:r>
            <a:r>
              <a:rPr lang="en-US" altLang="zh-CN" sz="2400" dirty="0" smtClean="0">
                <a:solidFill>
                  <a:srgbClr val="006600"/>
                </a:solidFill>
                <a:latin typeface="Cambria Math" pitchFamily="18" charset="0"/>
                <a:cs typeface="Cambria Math" pitchFamily="18" charset="0"/>
              </a:rPr>
              <a:t>]</a:t>
            </a:r>
          </a:p>
          <a:p>
            <a:pPr>
              <a:lnSpc>
                <a:spcPts val="3400"/>
              </a:lnSpc>
              <a:tabLst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6600"/>
                </a:solidFill>
                <a:latin typeface="Cambria Math" pitchFamily="18" charset="0"/>
                <a:cs typeface="Cambria Math" pitchFamily="18" charset="0"/>
              </a:rPr>
              <a:t>[������</a:t>
            </a:r>
            <a:r>
              <a:rPr lang="en-US" altLang="zh-CN" sz="1752" dirty="0" smtClean="0">
                <a:solidFill>
                  <a:srgbClr val="006600"/>
                </a:solidFill>
                <a:latin typeface="Cambria Math" pitchFamily="18" charset="0"/>
                <a:cs typeface="Cambria Math" pitchFamily="18" charset="0"/>
              </a:rPr>
              <a:t>������</a:t>
            </a:r>
            <a:r>
              <a:rPr lang="en-US" altLang="zh-CN" sz="2400" dirty="0" smtClean="0">
                <a:solidFill>
                  <a:srgbClr val="006600"/>
                </a:solidFill>
                <a:latin typeface="Cambria Math" pitchFamily="18" charset="0"/>
                <a:cs typeface="Cambria Math" pitchFamily="18" charset="0"/>
              </a:rPr>
              <a:t>������������</a:t>
            </a:r>
            <a:r>
              <a:rPr lang="en-US" altLang="zh-CN" sz="1752" dirty="0" smtClean="0">
                <a:solidFill>
                  <a:srgbClr val="006600"/>
                </a:solidFill>
                <a:latin typeface="Cambria Math" pitchFamily="18" charset="0"/>
                <a:cs typeface="Cambria Math" pitchFamily="18" charset="0"/>
              </a:rPr>
              <a:t>������</a:t>
            </a:r>
            <a:r>
              <a:rPr lang="en-US" altLang="zh-CN" sz="2400" dirty="0" smtClean="0">
                <a:solidFill>
                  <a:srgbClr val="006600"/>
                </a:solidFill>
                <a:latin typeface="Cambria Math" pitchFamily="18" charset="0"/>
                <a:cs typeface="Cambria Math" pitchFamily="18" charset="0"/>
              </a:rPr>
              <a:t>]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85750" y="12001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57600" y="5638800"/>
            <a:ext cx="1653032" cy="369328"/>
          </a:xfrm>
          <a:custGeom>
            <a:avLst/>
            <a:gdLst>
              <a:gd name="connsiteX0" fmla="*/ 0 w 1653032"/>
              <a:gd name="connsiteY0" fmla="*/ 369328 h 369328"/>
              <a:gd name="connsiteX1" fmla="*/ 1653032 w 1653032"/>
              <a:gd name="connsiteY1" fmla="*/ 369328 h 369328"/>
              <a:gd name="connsiteX2" fmla="*/ 1653032 w 1653032"/>
              <a:gd name="connsiteY2" fmla="*/ 0 h 369328"/>
              <a:gd name="connsiteX3" fmla="*/ 0 w 1653032"/>
              <a:gd name="connsiteY3" fmla="*/ 0 h 369328"/>
              <a:gd name="connsiteX4" fmla="*/ 0 w 1653032"/>
              <a:gd name="connsiteY4" fmla="*/ 369328 h 3693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53032" h="369328">
                <a:moveTo>
                  <a:pt x="0" y="369328"/>
                </a:moveTo>
                <a:lnTo>
                  <a:pt x="1653032" y="369328"/>
                </a:lnTo>
                <a:lnTo>
                  <a:pt x="1653032" y="0"/>
                </a:lnTo>
                <a:lnTo>
                  <a:pt x="0" y="0"/>
                </a:lnTo>
                <a:lnTo>
                  <a:pt x="0" y="36932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44387" y="5625587"/>
            <a:ext cx="1679457" cy="395753"/>
          </a:xfrm>
          <a:custGeom>
            <a:avLst/>
            <a:gdLst>
              <a:gd name="connsiteX0" fmla="*/ 13212 w 1679457"/>
              <a:gd name="connsiteY0" fmla="*/ 382541 h 395753"/>
              <a:gd name="connsiteX1" fmla="*/ 1666244 w 1679457"/>
              <a:gd name="connsiteY1" fmla="*/ 382541 h 395753"/>
              <a:gd name="connsiteX2" fmla="*/ 1666244 w 1679457"/>
              <a:gd name="connsiteY2" fmla="*/ 13212 h 395753"/>
              <a:gd name="connsiteX3" fmla="*/ 13212 w 1679457"/>
              <a:gd name="connsiteY3" fmla="*/ 13212 h 395753"/>
              <a:gd name="connsiteX4" fmla="*/ 13212 w 1679457"/>
              <a:gd name="connsiteY4" fmla="*/ 382541 h 3957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79457" h="395753">
                <a:moveTo>
                  <a:pt x="13212" y="382541"/>
                </a:moveTo>
                <a:lnTo>
                  <a:pt x="1666244" y="382541"/>
                </a:lnTo>
                <a:lnTo>
                  <a:pt x="1666244" y="13212"/>
                </a:lnTo>
                <a:lnTo>
                  <a:pt x="13212" y="13212"/>
                </a:lnTo>
                <a:lnTo>
                  <a:pt x="13212" y="382541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ad010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84850" y="5403850"/>
            <a:ext cx="1210462" cy="382028"/>
          </a:xfrm>
          <a:custGeom>
            <a:avLst/>
            <a:gdLst>
              <a:gd name="connsiteX0" fmla="*/ 6350 w 1210462"/>
              <a:gd name="connsiteY0" fmla="*/ 375678 h 382028"/>
              <a:gd name="connsiteX1" fmla="*/ 1204112 w 1210462"/>
              <a:gd name="connsiteY1" fmla="*/ 375678 h 382028"/>
              <a:gd name="connsiteX2" fmla="*/ 1204112 w 1210462"/>
              <a:gd name="connsiteY2" fmla="*/ 6350 h 382028"/>
              <a:gd name="connsiteX3" fmla="*/ 6350 w 1210462"/>
              <a:gd name="connsiteY3" fmla="*/ 6350 h 382028"/>
              <a:gd name="connsiteX4" fmla="*/ 6350 w 1210462"/>
              <a:gd name="connsiteY4" fmla="*/ 375678 h 382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0462" h="382028">
                <a:moveTo>
                  <a:pt x="6350" y="375678"/>
                </a:moveTo>
                <a:lnTo>
                  <a:pt x="1204112" y="375678"/>
                </a:lnTo>
                <a:lnTo>
                  <a:pt x="1204112" y="6350"/>
                </a:lnTo>
                <a:lnTo>
                  <a:pt x="6350" y="6350"/>
                </a:lnTo>
                <a:lnTo>
                  <a:pt x="6350" y="37567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ad010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833118" y="5447792"/>
            <a:ext cx="1159167" cy="382028"/>
          </a:xfrm>
          <a:custGeom>
            <a:avLst/>
            <a:gdLst>
              <a:gd name="connsiteX0" fmla="*/ 6350 w 1159167"/>
              <a:gd name="connsiteY0" fmla="*/ 375678 h 382028"/>
              <a:gd name="connsiteX1" fmla="*/ 1152817 w 1159167"/>
              <a:gd name="connsiteY1" fmla="*/ 375678 h 382028"/>
              <a:gd name="connsiteX2" fmla="*/ 1152817 w 1159167"/>
              <a:gd name="connsiteY2" fmla="*/ 6350 h 382028"/>
              <a:gd name="connsiteX3" fmla="*/ 6350 w 1159167"/>
              <a:gd name="connsiteY3" fmla="*/ 6350 h 382028"/>
              <a:gd name="connsiteX4" fmla="*/ 6350 w 1159167"/>
              <a:gd name="connsiteY4" fmla="*/ 375678 h 382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59167" h="382028">
                <a:moveTo>
                  <a:pt x="6350" y="375678"/>
                </a:moveTo>
                <a:lnTo>
                  <a:pt x="1152817" y="375678"/>
                </a:lnTo>
                <a:lnTo>
                  <a:pt x="1152817" y="6350"/>
                </a:lnTo>
                <a:lnTo>
                  <a:pt x="6350" y="6350"/>
                </a:lnTo>
                <a:lnTo>
                  <a:pt x="6350" y="37567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ad010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879461" y="5325072"/>
            <a:ext cx="883577" cy="923328"/>
          </a:xfrm>
          <a:custGeom>
            <a:avLst/>
            <a:gdLst>
              <a:gd name="connsiteX0" fmla="*/ 0 w 883577"/>
              <a:gd name="connsiteY0" fmla="*/ 923328 h 923328"/>
              <a:gd name="connsiteX1" fmla="*/ 883577 w 883577"/>
              <a:gd name="connsiteY1" fmla="*/ 923328 h 923328"/>
              <a:gd name="connsiteX2" fmla="*/ 883577 w 883577"/>
              <a:gd name="connsiteY2" fmla="*/ 0 h 923328"/>
              <a:gd name="connsiteX3" fmla="*/ 0 w 883577"/>
              <a:gd name="connsiteY3" fmla="*/ 0 h 923328"/>
              <a:gd name="connsiteX4" fmla="*/ 0 w 883577"/>
              <a:gd name="connsiteY4" fmla="*/ 923328 h 9233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3577" h="923328">
                <a:moveTo>
                  <a:pt x="0" y="923328"/>
                </a:moveTo>
                <a:lnTo>
                  <a:pt x="883577" y="923328"/>
                </a:lnTo>
                <a:lnTo>
                  <a:pt x="883577" y="0"/>
                </a:lnTo>
                <a:lnTo>
                  <a:pt x="0" y="0"/>
                </a:lnTo>
                <a:lnTo>
                  <a:pt x="0" y="92332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866248" y="5311859"/>
            <a:ext cx="910002" cy="949753"/>
          </a:xfrm>
          <a:custGeom>
            <a:avLst/>
            <a:gdLst>
              <a:gd name="connsiteX0" fmla="*/ 13212 w 910002"/>
              <a:gd name="connsiteY0" fmla="*/ 936540 h 949753"/>
              <a:gd name="connsiteX1" fmla="*/ 896789 w 910002"/>
              <a:gd name="connsiteY1" fmla="*/ 936540 h 949753"/>
              <a:gd name="connsiteX2" fmla="*/ 896789 w 910002"/>
              <a:gd name="connsiteY2" fmla="*/ 13212 h 949753"/>
              <a:gd name="connsiteX3" fmla="*/ 13212 w 910002"/>
              <a:gd name="connsiteY3" fmla="*/ 13212 h 949753"/>
              <a:gd name="connsiteX4" fmla="*/ 13212 w 910002"/>
              <a:gd name="connsiteY4" fmla="*/ 936540 h 9497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0002" h="949753">
                <a:moveTo>
                  <a:pt x="13212" y="936540"/>
                </a:moveTo>
                <a:lnTo>
                  <a:pt x="896789" y="936540"/>
                </a:lnTo>
                <a:lnTo>
                  <a:pt x="896789" y="13212"/>
                </a:lnTo>
                <a:lnTo>
                  <a:pt x="13212" y="13212"/>
                </a:lnTo>
                <a:lnTo>
                  <a:pt x="13212" y="93654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ad010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6200" y="5325072"/>
            <a:ext cx="1075931" cy="923328"/>
          </a:xfrm>
          <a:custGeom>
            <a:avLst/>
            <a:gdLst>
              <a:gd name="connsiteX0" fmla="*/ 0 w 1075931"/>
              <a:gd name="connsiteY0" fmla="*/ 923328 h 923328"/>
              <a:gd name="connsiteX1" fmla="*/ 1075931 w 1075931"/>
              <a:gd name="connsiteY1" fmla="*/ 923328 h 923328"/>
              <a:gd name="connsiteX2" fmla="*/ 1075931 w 1075931"/>
              <a:gd name="connsiteY2" fmla="*/ 0 h 923328"/>
              <a:gd name="connsiteX3" fmla="*/ 0 w 1075931"/>
              <a:gd name="connsiteY3" fmla="*/ 0 h 923328"/>
              <a:gd name="connsiteX4" fmla="*/ 0 w 1075931"/>
              <a:gd name="connsiteY4" fmla="*/ 923328 h 9233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5931" h="923328">
                <a:moveTo>
                  <a:pt x="0" y="923328"/>
                </a:moveTo>
                <a:lnTo>
                  <a:pt x="1075931" y="923328"/>
                </a:lnTo>
                <a:lnTo>
                  <a:pt x="1075931" y="0"/>
                </a:lnTo>
                <a:lnTo>
                  <a:pt x="0" y="0"/>
                </a:lnTo>
                <a:lnTo>
                  <a:pt x="0" y="92332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987" y="5311859"/>
            <a:ext cx="1102356" cy="949753"/>
          </a:xfrm>
          <a:custGeom>
            <a:avLst/>
            <a:gdLst>
              <a:gd name="connsiteX0" fmla="*/ 13212 w 1102356"/>
              <a:gd name="connsiteY0" fmla="*/ 936540 h 949753"/>
              <a:gd name="connsiteX1" fmla="*/ 1089143 w 1102356"/>
              <a:gd name="connsiteY1" fmla="*/ 936540 h 949753"/>
              <a:gd name="connsiteX2" fmla="*/ 1089143 w 1102356"/>
              <a:gd name="connsiteY2" fmla="*/ 13212 h 949753"/>
              <a:gd name="connsiteX3" fmla="*/ 13212 w 1102356"/>
              <a:gd name="connsiteY3" fmla="*/ 13212 h 949753"/>
              <a:gd name="connsiteX4" fmla="*/ 13212 w 1102356"/>
              <a:gd name="connsiteY4" fmla="*/ 936540 h 9497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02356" h="949753">
                <a:moveTo>
                  <a:pt x="13212" y="936540"/>
                </a:moveTo>
                <a:lnTo>
                  <a:pt x="1089143" y="936540"/>
                </a:lnTo>
                <a:lnTo>
                  <a:pt x="1089143" y="13212"/>
                </a:lnTo>
                <a:lnTo>
                  <a:pt x="13212" y="13212"/>
                </a:lnTo>
                <a:lnTo>
                  <a:pt x="13212" y="93654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ad010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0" y="5435600"/>
            <a:ext cx="2463800" cy="533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5900" y="5397500"/>
            <a:ext cx="2489200" cy="533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800100"/>
            <a:ext cx="6616700" cy="410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266700" algn="l"/>
                <a:tab pos="2692400" algn="l"/>
              </a:tabLst>
            </a:pPr>
            <a:r>
              <a:rPr lang="en-US" altLang="zh-CN" dirty="0" smtClean="0"/>
              <a:t>		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[H</a:t>
            </a:r>
            <a:r>
              <a:rPr lang="en-US" altLang="zh-CN" sz="24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pH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  <a:tab pos="2692400" algn="l"/>
              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concentrations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expressed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266700" algn="l"/>
                <a:tab pos="2692400" algn="l"/>
              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[H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>
              <a:lnSpc>
                <a:spcPts val="2800"/>
              </a:lnSpc>
              <a:tabLst>
                <a:tab pos="266700" algn="l"/>
                <a:tab pos="26924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[H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increase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decrease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(more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acidic)</a:t>
            </a:r>
          </a:p>
          <a:p>
            <a:pPr>
              <a:lnSpc>
                <a:spcPts val="2800"/>
              </a:lnSpc>
              <a:tabLst>
                <a:tab pos="266700" algn="l"/>
                <a:tab pos="26924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[H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decrease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increase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(more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alkaline)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266700" algn="l"/>
                <a:tab pos="2692400" algn="l"/>
              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ECF?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266700" algn="l"/>
                <a:tab pos="26924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Normally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pH=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7.35-7.45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746500" y="5740400"/>
            <a:ext cx="14605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pH=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7.35-7.45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880100" y="5511800"/>
            <a:ext cx="9906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Alkalosis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30400" y="5562600"/>
            <a:ext cx="9398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975600" y="5435600"/>
            <a:ext cx="6858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5100" y="5435600"/>
            <a:ext cx="8763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6.8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92100" y="5981700"/>
            <a:ext cx="6223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Death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041900" y="5994400"/>
            <a:ext cx="3848100" cy="74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2959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Death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200"/>
              </a:lnSpc>
              <a:tabLst>
                <a:tab pos="29591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(Guyton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Hall.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Textbook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medical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physiology.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altLang="zh-CN" sz="8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