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57" r:id="rId4"/>
    <p:sldId id="258" r:id="rId5"/>
    <p:sldId id="261" r:id="rId6"/>
    <p:sldId id="259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94" r:id="rId21"/>
    <p:sldId id="295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1104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aellena\Desktop\Osmolarity%20copy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aellena\Desktop\Osmolarity%20copy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Flow Rate (ALL)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Lasix</c:v>
          </c:tx>
          <c:xVal>
            <c:numRef>
              <c:f>Sheet3!$B$5:$H$5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Sheet3!$B$6:$H$6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7.8</c:v>
                </c:pt>
                <c:pt idx="4">
                  <c:v>11</c:v>
                </c:pt>
                <c:pt idx="5">
                  <c:v>7</c:v>
                </c:pt>
                <c:pt idx="6">
                  <c:v>5</c:v>
                </c:pt>
              </c:numCache>
            </c:numRef>
          </c:yVal>
          <c:smooth val="0"/>
        </c:ser>
        <c:ser>
          <c:idx val="2"/>
          <c:order val="1"/>
          <c:tx>
            <c:v>Control</c:v>
          </c:tx>
          <c:xVal>
            <c:numRef>
              <c:f>Sheet3!$B$42:$H$42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Sheet3!$B$43:$H$43</c:f>
              <c:numCache>
                <c:formatCode>General</c:formatCode>
                <c:ptCount val="7"/>
                <c:pt idx="0">
                  <c:v>1.27</c:v>
                </c:pt>
                <c:pt idx="1">
                  <c:v>1.2</c:v>
                </c:pt>
                <c:pt idx="2">
                  <c:v>1.25</c:v>
                </c:pt>
                <c:pt idx="3">
                  <c:v>1.24</c:v>
                </c:pt>
                <c:pt idx="4">
                  <c:v>1.23</c:v>
                </c:pt>
                <c:pt idx="5">
                  <c:v>1.22</c:v>
                </c:pt>
                <c:pt idx="6">
                  <c:v>1.21</c:v>
                </c:pt>
              </c:numCache>
            </c:numRef>
          </c:yVal>
          <c:smooth val="0"/>
        </c:ser>
        <c:ser>
          <c:idx val="3"/>
          <c:order val="2"/>
          <c:tx>
            <c:v>Saline</c:v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xVal>
            <c:numRef>
              <c:f>Sheet3!$B$70:$H$70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Sheet3!$B$71:$H$71</c:f>
              <c:numCache>
                <c:formatCode>General</c:formatCode>
                <c:ptCount val="7"/>
                <c:pt idx="0">
                  <c:v>3</c:v>
                </c:pt>
                <c:pt idx="1">
                  <c:v>3.2</c:v>
                </c:pt>
                <c:pt idx="2">
                  <c:v>4.2</c:v>
                </c:pt>
                <c:pt idx="3">
                  <c:v>5</c:v>
                </c:pt>
                <c:pt idx="4">
                  <c:v>1</c:v>
                </c:pt>
                <c:pt idx="5">
                  <c:v>0.70000000000000018</c:v>
                </c:pt>
                <c:pt idx="6">
                  <c:v>0.3000000000000001</c:v>
                </c:pt>
              </c:numCache>
            </c:numRef>
          </c:yVal>
          <c:smooth val="0"/>
        </c:ser>
        <c:ser>
          <c:idx val="4"/>
          <c:order val="3"/>
          <c:tx>
            <c:v>Water only</c:v>
          </c:tx>
          <c:spPr>
            <a:ln>
              <a:solidFill>
                <a:srgbClr val="C00000"/>
              </a:solidFill>
            </a:ln>
          </c:spPr>
          <c:xVal>
            <c:numRef>
              <c:f>Sheet3!$B$94:$H$94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Sheet3!$B$95:$H$95</c:f>
              <c:numCache>
                <c:formatCode>General</c:formatCode>
                <c:ptCount val="7"/>
                <c:pt idx="0">
                  <c:v>0.79</c:v>
                </c:pt>
                <c:pt idx="1">
                  <c:v>1.33</c:v>
                </c:pt>
                <c:pt idx="2">
                  <c:v>12</c:v>
                </c:pt>
                <c:pt idx="3">
                  <c:v>13</c:v>
                </c:pt>
                <c:pt idx="4">
                  <c:v>1.83</c:v>
                </c:pt>
                <c:pt idx="5">
                  <c:v>1</c:v>
                </c:pt>
                <c:pt idx="6">
                  <c:v>0.6000000000000002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55648"/>
        <c:axId val="88956224"/>
      </c:scatterChart>
      <c:valAx>
        <c:axId val="88955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Time(Hours)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8956224"/>
        <c:crosses val="autoZero"/>
        <c:crossBetween val="midCat"/>
      </c:valAx>
      <c:valAx>
        <c:axId val="88956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ml/min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9556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Na Excretion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Water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Sheet2!$B$47:$H$47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Sheet2!$B$48:$H$48</c:f>
              <c:numCache>
                <c:formatCode>General</c:formatCode>
                <c:ptCount val="7"/>
                <c:pt idx="0">
                  <c:v>90</c:v>
                </c:pt>
                <c:pt idx="1">
                  <c:v>85</c:v>
                </c:pt>
                <c:pt idx="2">
                  <c:v>50</c:v>
                </c:pt>
                <c:pt idx="3">
                  <c:v>51</c:v>
                </c:pt>
                <c:pt idx="4">
                  <c:v>51</c:v>
                </c:pt>
                <c:pt idx="5">
                  <c:v>52</c:v>
                </c:pt>
                <c:pt idx="6">
                  <c:v>40</c:v>
                </c:pt>
              </c:numCache>
            </c:numRef>
          </c:yVal>
          <c:smooth val="0"/>
        </c:ser>
        <c:ser>
          <c:idx val="1"/>
          <c:order val="1"/>
          <c:tx>
            <c:v>Control</c:v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Sheet2!$B$5:$H$5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Sheet2!$B$6:$H$6</c:f>
              <c:numCache>
                <c:formatCode>General</c:formatCode>
                <c:ptCount val="7"/>
                <c:pt idx="0">
                  <c:v>180</c:v>
                </c:pt>
                <c:pt idx="1">
                  <c:v>240</c:v>
                </c:pt>
                <c:pt idx="2">
                  <c:v>190</c:v>
                </c:pt>
                <c:pt idx="3">
                  <c:v>110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</c:numCache>
            </c:numRef>
          </c:yVal>
          <c:smooth val="0"/>
        </c:ser>
        <c:ser>
          <c:idx val="3"/>
          <c:order val="2"/>
          <c:tx>
            <c:v>Saline</c:v>
          </c:tx>
          <c:spPr>
            <a:ln>
              <a:solidFill>
                <a:schemeClr val="tx1"/>
              </a:solidFill>
            </a:ln>
          </c:spPr>
          <c:xVal>
            <c:numRef>
              <c:f>Sheet2!$B$101:$H$101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Sheet2!$B$102:$H$102</c:f>
              <c:numCache>
                <c:formatCode>General</c:formatCode>
                <c:ptCount val="7"/>
                <c:pt idx="0">
                  <c:v>400</c:v>
                </c:pt>
                <c:pt idx="1">
                  <c:v>405</c:v>
                </c:pt>
                <c:pt idx="2">
                  <c:v>550</c:v>
                </c:pt>
                <c:pt idx="3">
                  <c:v>300</c:v>
                </c:pt>
                <c:pt idx="4">
                  <c:v>150</c:v>
                </c:pt>
                <c:pt idx="5">
                  <c:v>140</c:v>
                </c:pt>
                <c:pt idx="6">
                  <c:v>150</c:v>
                </c:pt>
              </c:numCache>
            </c:numRef>
          </c:yVal>
          <c:smooth val="0"/>
        </c:ser>
        <c:ser>
          <c:idx val="2"/>
          <c:order val="3"/>
          <c:tx>
            <c:v>Lasix</c:v>
          </c:tx>
          <c:spPr>
            <a:ln>
              <a:solidFill>
                <a:srgbClr val="00B0F0"/>
              </a:solidFill>
            </a:ln>
          </c:spPr>
          <c:xVal>
            <c:numRef>
              <c:f>Sheet2!$B$75:$H$75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Sheet2!$B$76:$H$76</c:f>
              <c:numCache>
                <c:formatCode>General</c:formatCode>
                <c:ptCount val="7"/>
                <c:pt idx="0">
                  <c:v>300</c:v>
                </c:pt>
                <c:pt idx="1">
                  <c:v>390</c:v>
                </c:pt>
                <c:pt idx="2">
                  <c:v>460</c:v>
                </c:pt>
                <c:pt idx="3">
                  <c:v>650</c:v>
                </c:pt>
                <c:pt idx="4">
                  <c:v>800</c:v>
                </c:pt>
                <c:pt idx="5">
                  <c:v>640</c:v>
                </c:pt>
                <c:pt idx="6">
                  <c:v>600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89440"/>
        <c:axId val="38390016"/>
      </c:scatterChart>
      <c:valAx>
        <c:axId val="38389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Time(Hours)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390016"/>
        <c:crosses val="autoZero"/>
        <c:crossBetween val="midCat"/>
      </c:valAx>
      <c:valAx>
        <c:axId val="38390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umole/min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838944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9FE1-0475-4311-8160-28FF12EDC13A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2CAE-20DD-41B1-BFB8-9CE6E8CA5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5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4076C6-9CE0-4E67-B5A9-758B0A2A02FB}" type="slidenum">
              <a:rPr lang="ar-SA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ar-SA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3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0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8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2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5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9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6998E-C9EA-4D36-809D-372D3238452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Diuresis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Gulim" pitchFamily="34" charset="-127"/>
                <a:ea typeface="Gulim" pitchFamily="34" charset="-127"/>
              </a:rPr>
              <a:t/>
            </a:r>
            <a:b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Gulim" pitchFamily="34" charset="-127"/>
                <a:ea typeface="Gulim" pitchFamily="34" charset="-127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Dr. Ola </a:t>
            </a:r>
            <a:r>
              <a:rPr lang="en-US" b="1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Mawlana</a:t>
            </a:r>
            <a:endParaRPr lang="en-US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8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Emptied their bladder at 7:00 am and discarded the urine.</a:t>
            </a:r>
          </a:p>
          <a:p>
            <a:pPr lvl="1"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9:00 am emptied their bladder again, but this time they measured its volume and provided a sample for analysis. This sample will be pre-experimental sample.</a:t>
            </a:r>
          </a:p>
          <a:p>
            <a:pPr lvl="1"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Drank 1 liter of 0.9% saline (isotonic saline) immediately after providing the pre-experimental sample.</a:t>
            </a:r>
          </a:p>
          <a:p>
            <a:pPr lvl="1"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Were then asked to empty their bladders and provide post-experimental samples every hour after drinking saline until 3:00 pm.</a:t>
            </a:r>
          </a:p>
          <a:p>
            <a:pPr algn="l">
              <a:buFont typeface="Wingdings 3" pitchFamily="18" charset="2"/>
              <a:buNone/>
            </a:pPr>
            <a:endParaRPr lang="ar-SA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3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altLang="en-US" sz="26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ontains 154 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mmol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of 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NaCI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equivalent to 9 g of salt or 3.6 g of sodium. 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sodium concentration of isotonic saline is equivalent to the normal sodium concentration of plasma water.</a:t>
            </a:r>
            <a:endParaRPr lang="ar-SA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sotonic saline 0.9%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9460" name="Picture 3" descr="220px-Baxter_sodium_chloride_irrig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463"/>
            <a:ext cx="1656605" cy="237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4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group c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44675"/>
            <a:ext cx="7704138" cy="38877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3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group c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28775"/>
            <a:ext cx="7489825" cy="4103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3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1557338"/>
            <a:ext cx="3810000" cy="115093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Volume of E.C.F.  Osmolality same (as isotonic saline)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0338" y="3357563"/>
            <a:ext cx="4157662" cy="79216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Stretch on right atrium (volume receptors in right atrium)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213" y="4724400"/>
            <a:ext cx="3962400" cy="50482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ANP (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Atrial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Natriuretic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peptide)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805488"/>
            <a:ext cx="3810000" cy="6477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Na excretion by Kidneys 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2924175" y="1773238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1" name="Up Arrow 10"/>
          <p:cNvSpPr/>
          <p:nvPr/>
        </p:nvSpPr>
        <p:spPr>
          <a:xfrm>
            <a:off x="2915816" y="3429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2" name="Up Arrow 11"/>
          <p:cNvSpPr/>
          <p:nvPr/>
        </p:nvSpPr>
        <p:spPr>
          <a:xfrm>
            <a:off x="2987675" y="4797425"/>
            <a:ext cx="144463" cy="2873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Up Arrow 12"/>
          <p:cNvSpPr/>
          <p:nvPr/>
        </p:nvSpPr>
        <p:spPr>
          <a:xfrm>
            <a:off x="3203575" y="5876925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771800" cy="14756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Group 3</a:t>
            </a:r>
            <a:endParaRPr lang="ar-SA" sz="4400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275856" y="188640"/>
            <a:ext cx="3456384" cy="720080"/>
          </a:xfr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Isotonic Saline (0.9%)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1 liter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643438" y="2781300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3438" y="4149725"/>
            <a:ext cx="485775" cy="57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4643438" y="981075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4" name="Down Arrow 23"/>
          <p:cNvSpPr/>
          <p:nvPr/>
        </p:nvSpPr>
        <p:spPr>
          <a:xfrm>
            <a:off x="4643438" y="5229225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60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just" rtl="0"/>
            <a:r>
              <a:rPr lang="en-US" altLang="en-US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Emptied their bladder at 8:00 am and discarded the urine.</a:t>
            </a:r>
          </a:p>
          <a:p>
            <a:pPr lvl="1" algn="just" rtl="0"/>
            <a:r>
              <a:rPr lang="en-US" altLang="en-US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10:00 am emptied their bladder again, but this time they measured its volume and provided a sample for analysis. This sample will be pre-experimental sample.</a:t>
            </a:r>
          </a:p>
          <a:p>
            <a:pPr lvl="1" algn="just" rtl="0"/>
            <a:r>
              <a:rPr lang="en-US" altLang="en-US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Swallowed a Lasix (Furosemide) tablet 40 mg with the help of 25 ml of water immediately after providing the pre-experimental sample.</a:t>
            </a:r>
          </a:p>
          <a:p>
            <a:pPr lvl="1" algn="just" rtl="0"/>
            <a:r>
              <a:rPr lang="en-US" altLang="en-US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Were then asked to empty their bladders and provide post-experimental samples every hour after taking Lasix until 12:00 noon and then every half an hour until 3:00 pm.</a:t>
            </a:r>
          </a:p>
          <a:p>
            <a:pPr>
              <a:buFont typeface="Wingdings 3" pitchFamily="18" charset="2"/>
              <a:buNone/>
            </a:pPr>
            <a:endParaRPr lang="ar-SA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4(Osmotic Diuresis)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Furosemide is a loop diuretic</a:t>
            </a:r>
          </a:p>
          <a:p>
            <a:pPr algn="just" rtl="0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used in the treatment of</a:t>
            </a:r>
          </a:p>
          <a:p>
            <a:pPr algn="just" rtl="0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hypertension, congestive</a:t>
            </a:r>
          </a:p>
          <a:p>
            <a:pPr algn="just" rtl="0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heart failure and edema.</a:t>
            </a:r>
          </a:p>
          <a:p>
            <a:pPr algn="just" rtl="0">
              <a:buFont typeface="Wingdings 3" pitchFamily="18" charset="2"/>
              <a:buNone/>
            </a:pPr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>
              <a:buFont typeface="Wingdings 3" pitchFamily="18" charset="2"/>
              <a:buNone/>
            </a:pPr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algn="just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It inhibits the sodium-potassium-chloride co-transport system located within the ascending limb of the Loop of Henle.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What is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Lasix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4580" name="Picture 3" descr="LASI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17" y="2060848"/>
            <a:ext cx="351035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group d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00213"/>
            <a:ext cx="7704138" cy="41767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4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group d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7777163" cy="38877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4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6238" y="1268413"/>
            <a:ext cx="3959225" cy="129698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Action starts 1-2 hours and lasts for 4-6 hours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(1/2 life of </a:t>
            </a:r>
            <a:r>
              <a:rPr lang="en-US" b="1" dirty="0" err="1">
                <a:latin typeface="Cambria Math" pitchFamily="18" charset="0"/>
                <a:ea typeface="Cambria Math" pitchFamily="18" charset="0"/>
              </a:rPr>
              <a:t>furosemide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is 6hr)</a:t>
            </a:r>
            <a:endParaRPr lang="ar-SA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3357563"/>
            <a:ext cx="4038600" cy="12954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Acts </a:t>
            </a:r>
            <a:r>
              <a:rPr lang="en-US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on thick ascending limb of loop of </a:t>
            </a:r>
            <a:r>
              <a:rPr lang="en-US" b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Henle</a:t>
            </a:r>
            <a:r>
              <a:rPr lang="en-US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and blocks the Na-K-2Cl co-transport (called loop diuretic)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213" y="5445125"/>
            <a:ext cx="3962400" cy="115252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Na excretion in urine and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water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excretion (osmotic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drug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411760" cy="14756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4</a:t>
            </a:r>
            <a:endParaRPr lang="ar-S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699792" y="188640"/>
            <a:ext cx="4464496" cy="1080120"/>
          </a:xfr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47500" lnSpcReduction="2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200" b="1" dirty="0" smtClean="0">
                <a:latin typeface="Cambria Math" pitchFamily="18" charset="0"/>
                <a:ea typeface="Cambria Math" pitchFamily="18" charset="0"/>
              </a:rPr>
              <a:t>1 tab of </a:t>
            </a:r>
            <a:r>
              <a:rPr lang="en-US" sz="4200" b="1" dirty="0" err="1" smtClean="0">
                <a:latin typeface="Cambria Math" pitchFamily="18" charset="0"/>
                <a:ea typeface="Cambria Math" pitchFamily="18" charset="0"/>
              </a:rPr>
              <a:t>Lasix</a:t>
            </a:r>
            <a:r>
              <a:rPr lang="en-US" sz="4200" b="1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en-US" sz="4200" b="1" dirty="0" err="1" smtClean="0">
                <a:latin typeface="Cambria Math" pitchFamily="18" charset="0"/>
                <a:ea typeface="Cambria Math" pitchFamily="18" charset="0"/>
              </a:rPr>
              <a:t>furosemide</a:t>
            </a:r>
            <a:r>
              <a:rPr lang="en-US" sz="4200" b="1" dirty="0" smtClean="0">
                <a:latin typeface="Cambria Math" pitchFamily="18" charset="0"/>
                <a:ea typeface="Cambria Math" pitchFamily="18" charset="0"/>
              </a:rPr>
              <a:t>) (40mg)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200" b="1" dirty="0" smtClean="0">
                <a:latin typeface="Cambria Math" pitchFamily="18" charset="0"/>
                <a:ea typeface="Cambria Math" pitchFamily="18" charset="0"/>
              </a:rPr>
              <a:t>with 25ml of water</a:t>
            </a:r>
            <a:endParaRPr lang="ar-SA" sz="4200" b="1" dirty="0" smtClean="0">
              <a:latin typeface="Cambria Math" pitchFamily="18" charset="0"/>
              <a:ea typeface="Cambria Math" pitchFamily="18" charset="0"/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b="1" dirty="0" smtClean="0"/>
          </a:p>
        </p:txBody>
      </p:sp>
      <p:sp>
        <p:nvSpPr>
          <p:cNvPr id="21" name="Down Arrow 20"/>
          <p:cNvSpPr/>
          <p:nvPr/>
        </p:nvSpPr>
        <p:spPr>
          <a:xfrm>
            <a:off x="4643438" y="2708275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3438" y="4797425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2946731" y="5640387"/>
            <a:ext cx="288925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0" name="Up Arrow 9"/>
          <p:cNvSpPr/>
          <p:nvPr/>
        </p:nvSpPr>
        <p:spPr>
          <a:xfrm>
            <a:off x="6228184" y="5589240"/>
            <a:ext cx="287338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55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Objectives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measure the volumes and determine the compositions of urine excreted by 4 groups:</a:t>
            </a:r>
          </a:p>
          <a:p>
            <a:pPr algn="just"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( fasting / drunk 1 L water/ drunk 1L saline / took 1 tab of 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lasix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 </a:t>
            </a:r>
          </a:p>
          <a:p>
            <a:pPr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be able to discuss the mechanisms by which the body maintain the water and sodium homeostasis in the 4 different conditions.</a:t>
            </a:r>
          </a:p>
          <a:p>
            <a:pPr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Definition and clinical applications of:</a:t>
            </a:r>
          </a:p>
          <a:p>
            <a:pPr marL="0" indent="0" algn="just"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GFR ( Glomerular Filtration Rate)</a:t>
            </a:r>
          </a:p>
          <a:p>
            <a:pPr marL="0" indent="0" algn="just"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altLang="en-US" sz="2600" baseline="-250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 Creatinine Clearance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81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B12D2AD0-B267-4031-8120-C51D923A68B2}" type="slidenum">
              <a:rPr lang="ar-SA" altLang="en-US" smtClean="0"/>
              <a:pPr eaLnBrk="1" hangingPunct="1"/>
              <a:t>20</a:t>
            </a:fld>
            <a:endParaRPr lang="en-US" altLang="en-US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66700" y="1604962"/>
          <a:ext cx="8610600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641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F05A873A-6928-42D7-891A-E6B7B10B0473}" type="slidenum">
              <a:rPr lang="ar-SA" altLang="en-US" smtClean="0"/>
              <a:pPr eaLnBrk="1" hangingPunct="1"/>
              <a:t>21</a:t>
            </a:fld>
            <a:endParaRPr lang="en-US" altLang="en-US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95896" y="1233487"/>
          <a:ext cx="8552208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8406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Volume (measuring cylinder) </a:t>
            </a: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Sodium and potassium concentration (flame photometry)</a:t>
            </a: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 (PH meter)</a:t>
            </a: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Osmolality (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Osmometer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</a:p>
          <a:p>
            <a:pPr marL="0" indent="0" algn="l" rtl="0">
              <a:buNone/>
            </a:pPr>
            <a:endParaRPr lang="ar-SA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Urine samples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xamination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 descr="measuring cylin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836613"/>
            <a:ext cx="3311525" cy="3816350"/>
          </a:xfrm>
        </p:spPr>
      </p:pic>
      <p:pic>
        <p:nvPicPr>
          <p:cNvPr id="31748" name="Picture 4" descr="advanced-ph-meter-251la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39608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19700" y="5157788"/>
            <a:ext cx="20891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 meter</a:t>
            </a:r>
            <a:endParaRPr lang="ar-SA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6013" y="5157788"/>
            <a:ext cx="20875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Measuring cylinder</a:t>
            </a:r>
            <a:endParaRPr lang="ar-SA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3744416" cy="324036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32772" name="Picture 4" descr="OSM8PICL(4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35052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6013" y="5157788"/>
            <a:ext cx="25923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Flame photometry</a:t>
            </a:r>
            <a:endParaRPr lang="ar-SA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725" y="5157788"/>
            <a:ext cx="24479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Osmometer</a:t>
            </a:r>
            <a:endParaRPr lang="ar-SA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table that we fill out during these experiments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3795" name="Content Placeholder 4" descr="tab 11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8353425" cy="5040313"/>
          </a:xfrm>
        </p:spPr>
      </p:pic>
    </p:spTree>
    <p:extLst>
      <p:ext uri="{BB962C8B-B14F-4D97-AF65-F5344CB8AC3E}">
        <p14:creationId xmlns:p14="http://schemas.microsoft.com/office/powerpoint/2010/main" val="6197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Total sodium excretion is obtained by applying following equation:</a:t>
            </a:r>
          </a:p>
          <a:p>
            <a:pPr marL="365760" indent="-256032" algn="l" rtl="0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Sodium excretion rate is obtained by applying the following equation:</a:t>
            </a:r>
            <a:endParaRPr 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Calculation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4820" name="Picture 3" descr="equ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420938"/>
            <a:ext cx="64801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equ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66976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2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5843" name="Content Placeholder 5" descr="tab water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8353425" cy="4824413"/>
          </a:xfrm>
        </p:spPr>
      </p:pic>
    </p:spTree>
    <p:extLst>
      <p:ext uri="{BB962C8B-B14F-4D97-AF65-F5344CB8AC3E}">
        <p14:creationId xmlns:p14="http://schemas.microsoft.com/office/powerpoint/2010/main" val="3143025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6867" name="Content Placeholder 5" descr="tabel salin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8208963" cy="5040313"/>
          </a:xfrm>
        </p:spPr>
      </p:pic>
    </p:spTree>
    <p:extLst>
      <p:ext uri="{BB962C8B-B14F-4D97-AF65-F5344CB8AC3E}">
        <p14:creationId xmlns:p14="http://schemas.microsoft.com/office/powerpoint/2010/main" val="6804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7891" name="Content Placeholder 5" descr="lasix 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8497887" cy="5111750"/>
          </a:xfrm>
        </p:spPr>
      </p:pic>
    </p:spTree>
    <p:extLst>
      <p:ext uri="{BB962C8B-B14F-4D97-AF65-F5344CB8AC3E}">
        <p14:creationId xmlns:p14="http://schemas.microsoft.com/office/powerpoint/2010/main" val="26567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6018"/>
            <a:ext cx="8229600" cy="4525963"/>
          </a:xfrm>
        </p:spPr>
        <p:txBody>
          <a:bodyPr/>
          <a:lstStyle/>
          <a:p>
            <a:pPr lvl="1" algn="just">
              <a:buFontTx/>
              <a:buChar char="-"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Emptied their bladders at 8:00 am and discarded the urine.</a:t>
            </a:r>
          </a:p>
          <a:p>
            <a:pPr lvl="1" algn="just">
              <a:buFontTx/>
              <a:buChar char="-"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 8:00 they are restricted to take any fluids and they are asked to provide various urine samples for analysis at:</a:t>
            </a:r>
          </a:p>
          <a:p>
            <a:pPr lvl="1" algn="just"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10:00 am, 12:00 noon, 2:00 pm and 3:00 pm. </a:t>
            </a:r>
          </a:p>
          <a:p>
            <a:endParaRPr lang="en-US" dirty="0"/>
          </a:p>
        </p:txBody>
      </p:sp>
      <p:pic>
        <p:nvPicPr>
          <p:cNvPr id="4" name="Picture 3" descr="no%20water%20bot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201622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040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8915" name="Content Placeholder 5" descr="lasix 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8424862" cy="5113337"/>
          </a:xfrm>
        </p:spPr>
      </p:pic>
    </p:spTree>
    <p:extLst>
      <p:ext uri="{BB962C8B-B14F-4D97-AF65-F5344CB8AC3E}">
        <p14:creationId xmlns:p14="http://schemas.microsoft.com/office/powerpoint/2010/main" val="18985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Definition: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Is the volume of fluid filtered from the renal glomerular capillaries into the Bowman's capsule per unit time. 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                  Urine Concentration X Urine Flow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GFR</a:t>
            </a: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=                  Plasma Concentration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According to the National Kidney Foundation, normal results range from </a:t>
            </a:r>
            <a:r>
              <a:rPr 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90 - 120 </a:t>
            </a: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ml/min/1.73 m</a:t>
            </a:r>
            <a:r>
              <a:rPr lang="en-US" sz="2600" baseline="30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2</a:t>
            </a: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.  </a:t>
            </a:r>
            <a:endParaRPr lang="ar-SA" sz="26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GFR (Glomerular Filtration Rate)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24075" y="3860800"/>
            <a:ext cx="525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8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233862"/>
          </a:xfrm>
        </p:spPr>
        <p:txBody>
          <a:bodyPr>
            <a:normAutofit/>
          </a:bodyPr>
          <a:lstStyle/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GFR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60 mL/min/1.73 m</a:t>
            </a:r>
            <a:r>
              <a:rPr lang="en-US" altLang="en-US" sz="2600" baseline="30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for 3 or more months                    </a:t>
            </a:r>
          </a:p>
          <a:p>
            <a:pPr marL="0" indent="0" algn="just" rtl="0"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chronic kidney disease. </a:t>
            </a: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GFR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15 mL/min/1.73 m</a:t>
            </a:r>
            <a:r>
              <a:rPr lang="en-US" altLang="en-US" sz="2600" baseline="30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kidney failure.</a:t>
            </a:r>
            <a:endParaRPr lang="ar-SA" altLang="en-US" sz="26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Abnormal Results of GFR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15616" y="231723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5" name="Right Arrow 4"/>
          <p:cNvSpPr/>
          <p:nvPr/>
        </p:nvSpPr>
        <p:spPr>
          <a:xfrm>
            <a:off x="5148063" y="3625155"/>
            <a:ext cx="9794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60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Font typeface="Wingdings 3" pitchFamily="18" charset="2"/>
              <a:buNone/>
            </a:pPr>
            <a:r>
              <a:rPr lang="en-US" altLang="en-US" b="1" dirty="0" smtClean="0"/>
              <a:t>  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test is recommended in: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Diabetes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Family history of kidney disease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Frequent urinary tract infections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Heart disease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 blood pressure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Urinary blockage</a:t>
            </a:r>
          </a:p>
          <a:p>
            <a:pPr algn="l" rtl="0">
              <a:buFont typeface="Wingdings 3" pitchFamily="18" charset="2"/>
              <a:buNone/>
            </a:pPr>
            <a:endParaRPr lang="ar-SA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GFR (Glomerular Filtration Rate)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Definition:</a:t>
            </a:r>
            <a:r>
              <a:rPr lang="en-US" sz="37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  The volume of blood plasma that is cleared of creatinine per unit time.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endParaRPr lang="en-US" sz="3700" b="1" dirty="0" smtClean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</a:t>
            </a:r>
            <a:r>
              <a:rPr lang="en-US" sz="37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sz="3700" b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sz="3700" b="1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V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en-US" sz="3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37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     </a:t>
            </a:r>
            <a:r>
              <a:rPr lang="en-US" sz="3700" baseline="-25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37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</a:t>
            </a:r>
            <a:r>
              <a:rPr lang="en-US" sz="3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37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endParaRPr lang="en-US" sz="3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endParaRPr lang="en-US" sz="37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(</a:t>
            </a:r>
            <a:r>
              <a:rPr lang="en-US" sz="37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U</a:t>
            </a:r>
            <a:r>
              <a:rPr lang="en-US" sz="3700" b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</a:t>
            </a: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) </a:t>
            </a: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= </a:t>
            </a:r>
            <a:r>
              <a:rPr lang="en-US" sz="37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creatinine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concentration in the collected urine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           sample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(V)    </a:t>
            </a: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= 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urine flow rate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(</a:t>
            </a:r>
            <a:r>
              <a:rPr lang="en-US" sz="37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P</a:t>
            </a:r>
            <a:r>
              <a:rPr lang="en-US" sz="3700" b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</a:t>
            </a: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) </a:t>
            </a: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= 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plasma concentration</a:t>
            </a:r>
            <a:endParaRPr lang="en-US" sz="37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Creatinin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Clearance (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4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63688" y="3717032"/>
            <a:ext cx="16557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Example: </a:t>
            </a: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  A person has a plasma </a:t>
            </a:r>
            <a:r>
              <a:rPr lang="en-US" sz="37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creatinine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concentration of 0.01 mg/ml and in 1 hour produces 60ml of urine with a </a:t>
            </a:r>
            <a:r>
              <a:rPr lang="en-US" sz="37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creatinine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concentration of 1.25 mg/</a:t>
            </a:r>
            <a:r>
              <a:rPr lang="en-US" sz="37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mL.</a:t>
            </a:r>
            <a:endParaRPr lang="en-US" sz="37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Normal values 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Male: 97 to 137 ml/min.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Female: 88 to 128 ml/min.</a:t>
            </a:r>
            <a:endParaRPr lang="ar-SA" sz="37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Creatinin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Clearance (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4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4036" name="Picture 3" descr="creatinin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24175"/>
            <a:ext cx="76009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1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Abnormal results may indicate: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Acute tubular necrosis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Bladder outlet obstruction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Congestive heart failure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Dehydration</a:t>
            </a:r>
            <a:endParaRPr lang="en-US" sz="34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End-stage kidney disease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Glomerulonephritis</a:t>
            </a:r>
            <a:endParaRPr lang="en-US" sz="34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Kidney failure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Renal ischemia 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Renal outflow obstruction 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Shock</a:t>
            </a: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Abnormal results for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4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Thank You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5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  <a:defRPr/>
            </a:pPr>
            <a:r>
              <a:rPr lang="en-US" sz="2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will happen?</a:t>
            </a:r>
          </a:p>
          <a:p>
            <a:pPr marL="365760" indent="-256032" algn="just">
              <a:buNone/>
              <a:defRPr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6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Subsequent urine sample is lesser in volume and darker yellow in color that shows the kidneys try to conserve water in fasting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7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                </a:t>
            </a:r>
            <a:endParaRPr lang="ar-SA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743200" y="0"/>
            <a:ext cx="2743200" cy="69269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Deprive of H</a:t>
            </a:r>
            <a:r>
              <a:rPr lang="en-US" sz="2000" b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O</a:t>
            </a:r>
            <a:endParaRPr lang="ar-SA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1500" y="765175"/>
            <a:ext cx="2882900" cy="935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Plasma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osmolarity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5795963" y="981075"/>
            <a:ext cx="144462" cy="36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5562600" y="1916113"/>
            <a:ext cx="2971800" cy="936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Stimulates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Osmoreceptors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in anterior hypothalamus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141663"/>
            <a:ext cx="3200400" cy="719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ADH secretion from posterior pituitary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5436096" y="3212976"/>
            <a:ext cx="122238" cy="3095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5435600" y="4005263"/>
            <a:ext cx="3251200" cy="936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permeability in late distal tubule and collecting duct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8625" y="5157788"/>
            <a:ext cx="2879725" cy="503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reabsorption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805488"/>
            <a:ext cx="3581400" cy="792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Urine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and    urine volume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" y="4953000"/>
            <a:ext cx="3429000" cy="164435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Plasma </a:t>
            </a:r>
            <a:r>
              <a:rPr lang="en-US" sz="2000" b="1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 Toward Normal </a:t>
            </a:r>
            <a:endParaRPr lang="ar-SA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442430" y="4207817"/>
            <a:ext cx="142875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5" name="Up Arrow 14"/>
          <p:cNvSpPr/>
          <p:nvPr/>
        </p:nvSpPr>
        <p:spPr>
          <a:xfrm>
            <a:off x="5651500" y="5300663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5481507" y="5877239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Down Arrow 17"/>
          <p:cNvSpPr/>
          <p:nvPr/>
        </p:nvSpPr>
        <p:spPr>
          <a:xfrm>
            <a:off x="971600" y="5517232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1066800" y="22098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Thirst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0113" y="3505200"/>
            <a:ext cx="230028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drinking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1447800" y="228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2" name="Up Arrow 21"/>
          <p:cNvSpPr/>
          <p:nvPr/>
        </p:nvSpPr>
        <p:spPr>
          <a:xfrm>
            <a:off x="1042988" y="3573463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Curved Right Arrow 22"/>
          <p:cNvSpPr/>
          <p:nvPr/>
        </p:nvSpPr>
        <p:spPr>
          <a:xfrm>
            <a:off x="4932363" y="1412875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4800600" y="2667000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787900" y="3789363"/>
            <a:ext cx="427038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7900" y="4724400"/>
            <a:ext cx="503238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463" y="5589588"/>
            <a:ext cx="4572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3419475" y="2636838"/>
            <a:ext cx="1219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981200" y="27432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4" name="Down Arrow 33"/>
          <p:cNvSpPr/>
          <p:nvPr/>
        </p:nvSpPr>
        <p:spPr>
          <a:xfrm>
            <a:off x="1828800" y="4191000"/>
            <a:ext cx="5334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5" name="Down Arrow 34"/>
          <p:cNvSpPr/>
          <p:nvPr/>
        </p:nvSpPr>
        <p:spPr>
          <a:xfrm rot="16884691" flipV="1">
            <a:off x="3625057" y="5652293"/>
            <a:ext cx="615950" cy="15097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6" name="Down Arrow 35"/>
          <p:cNvSpPr/>
          <p:nvPr/>
        </p:nvSpPr>
        <p:spPr>
          <a:xfrm rot="17516315">
            <a:off x="4908550" y="534988"/>
            <a:ext cx="365125" cy="781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7" name="Oval 36"/>
          <p:cNvSpPr/>
          <p:nvPr/>
        </p:nvSpPr>
        <p:spPr>
          <a:xfrm>
            <a:off x="4038600" y="7620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419600" y="16002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3733800" y="2133600"/>
            <a:ext cx="457200" cy="431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4191000" y="2924175"/>
            <a:ext cx="457200" cy="3524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114800" y="3886200"/>
            <a:ext cx="457200" cy="457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738" y="4800600"/>
            <a:ext cx="720725" cy="4286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</a:t>
            </a:r>
            <a:r>
              <a:rPr lang="en-US" dirty="0"/>
              <a:t>a</a:t>
            </a:r>
            <a:endParaRPr lang="ar-SA" dirty="0"/>
          </a:p>
        </p:txBody>
      </p:sp>
      <p:sp>
        <p:nvSpPr>
          <p:cNvPr id="43" name="Oval 42"/>
          <p:cNvSpPr/>
          <p:nvPr/>
        </p:nvSpPr>
        <p:spPr>
          <a:xfrm>
            <a:off x="3962400" y="5661025"/>
            <a:ext cx="681038" cy="5048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5b</a:t>
            </a:r>
            <a:endParaRPr lang="ar-SA" sz="1400" dirty="0"/>
          </a:p>
        </p:txBody>
      </p:sp>
      <p:sp>
        <p:nvSpPr>
          <p:cNvPr id="44" name="Oval 43"/>
          <p:cNvSpPr/>
          <p:nvPr/>
        </p:nvSpPr>
        <p:spPr>
          <a:xfrm>
            <a:off x="3708400" y="6477000"/>
            <a:ext cx="4318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7812360" y="594928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2484438" cy="1268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Group </a:t>
            </a:r>
            <a:r>
              <a:rPr lang="en-US" sz="44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ar-SA" sz="44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2(Water Diuresis)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Emptied their bladder at 08:00 am and discarded the urine.</a:t>
            </a:r>
          </a:p>
          <a:p>
            <a:pPr lvl="1"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10:00 am emptied their bladder again, but this time they measured its volume and provided a sample for analysis. This sample will be pre-experimental sample.</a:t>
            </a:r>
          </a:p>
          <a:p>
            <a:pPr lvl="1"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Drank 1 liter of water immediately after providing the pre-experimental sample.</a:t>
            </a:r>
          </a:p>
          <a:p>
            <a:pPr lvl="1"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Were then asked to empty their bladders and provide post-experimental samples every half an hour after drinking water until 3:00 pm.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8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group b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8280400" cy="41751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2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group b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7775575" cy="39608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2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m</a:t>
            </a:r>
            <a:endParaRPr lang="ar-SA" altLang="en-US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52400"/>
            <a:ext cx="2362200" cy="5334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Drink 1L H</a:t>
            </a:r>
            <a:r>
              <a:rPr lang="en-US" sz="2000" b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O</a:t>
            </a:r>
            <a:endParaRPr lang="ar-SA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692150"/>
            <a:ext cx="3276600" cy="679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Plasma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1676400"/>
            <a:ext cx="3505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Inhibits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osmoreceptors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in anterior hypothalamus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2667000"/>
            <a:ext cx="3429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ADH secretion from posterior pituitary 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638800" y="27432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334000" y="3505200"/>
            <a:ext cx="35814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permeability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in late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distal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tubule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collecting duct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495925" y="3650184"/>
            <a:ext cx="142875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5410200" y="4508500"/>
            <a:ext cx="3352800" cy="8651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reabsorption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and    excretion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19700" y="5516563"/>
            <a:ext cx="3529013" cy="11128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Urine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urine volume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796136" y="450912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6372200" y="4941168"/>
            <a:ext cx="215900" cy="287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7" name="Down Arrow 16"/>
          <p:cNvSpPr/>
          <p:nvPr/>
        </p:nvSpPr>
        <p:spPr>
          <a:xfrm>
            <a:off x="5435600" y="5732463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6011863" y="6092825"/>
            <a:ext cx="215900" cy="288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304800" y="5029200"/>
            <a:ext cx="3276600" cy="15240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Plasma </a:t>
            </a:r>
            <a:r>
              <a:rPr lang="en-US" sz="2000" b="1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 toward Normal</a:t>
            </a:r>
            <a:endParaRPr lang="ar-SA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1600200"/>
            <a:ext cx="1828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Thirst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3276600"/>
            <a:ext cx="2314575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drinking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838200" y="1676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533400" y="3429000"/>
            <a:ext cx="22225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4" name="Up Arrow 23"/>
          <p:cNvSpPr/>
          <p:nvPr/>
        </p:nvSpPr>
        <p:spPr>
          <a:xfrm>
            <a:off x="702129" y="5465763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5" name="Curved Right Arrow 24"/>
          <p:cNvSpPr/>
          <p:nvPr/>
        </p:nvSpPr>
        <p:spPr>
          <a:xfrm>
            <a:off x="4876800" y="1143000"/>
            <a:ext cx="350838" cy="7588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4932363" y="2276475"/>
            <a:ext cx="3810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859338" y="3141663"/>
            <a:ext cx="381000" cy="990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7900" y="4292600"/>
            <a:ext cx="3810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463" y="5300663"/>
            <a:ext cx="393700" cy="812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 rot="719203">
            <a:off x="3182938" y="6075363"/>
            <a:ext cx="1933575" cy="608012"/>
          </a:xfrm>
          <a:prstGeom prst="leftArrow">
            <a:avLst>
              <a:gd name="adj1" fmla="val 275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2" name="Down Arrow 31"/>
          <p:cNvSpPr/>
          <p:nvPr/>
        </p:nvSpPr>
        <p:spPr>
          <a:xfrm>
            <a:off x="1371600" y="2590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295400" y="4267200"/>
            <a:ext cx="381000" cy="685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4" name="Left Arrow 33"/>
          <p:cNvSpPr/>
          <p:nvPr/>
        </p:nvSpPr>
        <p:spPr>
          <a:xfrm>
            <a:off x="2743200" y="1828800"/>
            <a:ext cx="1252538" cy="231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6" name="Curved Down Arrow 35"/>
          <p:cNvSpPr/>
          <p:nvPr/>
        </p:nvSpPr>
        <p:spPr>
          <a:xfrm>
            <a:off x="5257800" y="2286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0" y="0"/>
            <a:ext cx="457200" cy="549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343400" y="1143000"/>
            <a:ext cx="4572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4284663" y="2438400"/>
            <a:ext cx="503237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3200400" y="1295400"/>
            <a:ext cx="5334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211638" y="3505200"/>
            <a:ext cx="504825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738" y="4495800"/>
            <a:ext cx="6477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5a</a:t>
            </a:r>
            <a:endParaRPr lang="ar-SA" sz="1600" dirty="0"/>
          </a:p>
        </p:txBody>
      </p:sp>
      <p:sp>
        <p:nvSpPr>
          <p:cNvPr id="43" name="Oval 42"/>
          <p:cNvSpPr/>
          <p:nvPr/>
        </p:nvSpPr>
        <p:spPr>
          <a:xfrm>
            <a:off x="3924300" y="5373688"/>
            <a:ext cx="647700" cy="5762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5b</a:t>
            </a:r>
            <a:endParaRPr lang="ar-SA" sz="1600" dirty="0"/>
          </a:p>
        </p:txBody>
      </p:sp>
      <p:sp>
        <p:nvSpPr>
          <p:cNvPr id="44" name="Oval 43"/>
          <p:cNvSpPr/>
          <p:nvPr/>
        </p:nvSpPr>
        <p:spPr>
          <a:xfrm>
            <a:off x="3660441" y="6344618"/>
            <a:ext cx="6096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5867400" y="836613"/>
            <a:ext cx="144463" cy="376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-42069" y="29499"/>
            <a:ext cx="2484438" cy="1268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Group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</a:t>
            </a:r>
            <a:endParaRPr lang="ar-SA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1060</Words>
  <Application>Microsoft Office PowerPoint</Application>
  <PresentationFormat>On-screen Show (4:3)</PresentationFormat>
  <Paragraphs>240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Diuresis </vt:lpstr>
      <vt:lpstr>Objectives</vt:lpstr>
      <vt:lpstr>Group 1</vt:lpstr>
      <vt:lpstr>Group 1</vt:lpstr>
      <vt:lpstr>PowerPoint Presentation</vt:lpstr>
      <vt:lpstr>Group 2(Water Diuresis)</vt:lpstr>
      <vt:lpstr>Group 2</vt:lpstr>
      <vt:lpstr>Group 2</vt:lpstr>
      <vt:lpstr>PowerPoint Presentation</vt:lpstr>
      <vt:lpstr>Group 3</vt:lpstr>
      <vt:lpstr>Isotonic saline 0.9%</vt:lpstr>
      <vt:lpstr>Group 3</vt:lpstr>
      <vt:lpstr>Group 3</vt:lpstr>
      <vt:lpstr>Group 3</vt:lpstr>
      <vt:lpstr>Group 4(Osmotic Diuresis)</vt:lpstr>
      <vt:lpstr>What is Lasix?</vt:lpstr>
      <vt:lpstr>Group 4</vt:lpstr>
      <vt:lpstr>Group 4</vt:lpstr>
      <vt:lpstr>Group 4</vt:lpstr>
      <vt:lpstr>PowerPoint Presentation</vt:lpstr>
      <vt:lpstr>PowerPoint Presentation</vt:lpstr>
      <vt:lpstr>Urine samples examination</vt:lpstr>
      <vt:lpstr>PowerPoint Presentation</vt:lpstr>
      <vt:lpstr>PowerPoint Presentation</vt:lpstr>
      <vt:lpstr>The table that we fill out during these experiments</vt:lpstr>
      <vt:lpstr>Calculation</vt:lpstr>
      <vt:lpstr>Group 2</vt:lpstr>
      <vt:lpstr>Group 3</vt:lpstr>
      <vt:lpstr>Group 4</vt:lpstr>
      <vt:lpstr>Group 4</vt:lpstr>
      <vt:lpstr>GFR (Glomerular Filtration Rate)</vt:lpstr>
      <vt:lpstr>Abnormal Results of GFR</vt:lpstr>
      <vt:lpstr>GFR (Glomerular Filtration Rate)</vt:lpstr>
      <vt:lpstr>Creatinin Clearance (CCr)</vt:lpstr>
      <vt:lpstr>Creatinin Clearance (CCr)</vt:lpstr>
      <vt:lpstr>Abnormal results for CCr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Diuresis</dc:title>
  <dc:creator>Ola Helmi Mawlana</dc:creator>
  <cp:lastModifiedBy>Ola Helmi Mawlana</cp:lastModifiedBy>
  <cp:revision>37</cp:revision>
  <dcterms:created xsi:type="dcterms:W3CDTF">2015-02-10T07:39:30Z</dcterms:created>
  <dcterms:modified xsi:type="dcterms:W3CDTF">2017-02-22T05:57:10Z</dcterms:modified>
</cp:coreProperties>
</file>