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sldIdLst>
    <p:sldId id="315" r:id="rId2"/>
    <p:sldId id="317" r:id="rId3"/>
    <p:sldId id="297" r:id="rId4"/>
    <p:sldId id="301" r:id="rId5"/>
    <p:sldId id="298" r:id="rId6"/>
    <p:sldId id="316" r:id="rId7"/>
    <p:sldId id="300" r:id="rId8"/>
    <p:sldId id="307" r:id="rId9"/>
    <p:sldId id="289" r:id="rId10"/>
    <p:sldId id="290" r:id="rId11"/>
    <p:sldId id="291" r:id="rId12"/>
    <p:sldId id="292" r:id="rId13"/>
    <p:sldId id="294" r:id="rId14"/>
    <p:sldId id="295" r:id="rId15"/>
    <p:sldId id="262" r:id="rId16"/>
    <p:sldId id="260" r:id="rId17"/>
    <p:sldId id="261" r:id="rId18"/>
    <p:sldId id="309" r:id="rId19"/>
    <p:sldId id="310" r:id="rId20"/>
    <p:sldId id="313" r:id="rId21"/>
    <p:sldId id="311" r:id="rId22"/>
    <p:sldId id="268" r:id="rId23"/>
    <p:sldId id="283" r:id="rId24"/>
    <p:sldId id="267" r:id="rId25"/>
    <p:sldId id="269" r:id="rId26"/>
    <p:sldId id="277" r:id="rId27"/>
    <p:sldId id="318" r:id="rId28"/>
    <p:sldId id="314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3333CC"/>
    <a:srgbClr val="FFCC00"/>
    <a:srgbClr val="FF0066"/>
    <a:srgbClr val="CCFF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3ACD8E-A8A9-4CEF-9D45-C0296983A089}" type="datetimeFigureOut">
              <a:rPr lang="en-US"/>
              <a:pPr>
                <a:defRPr/>
              </a:pPr>
              <a:t>5/7/2017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D492B80-F1AB-40C5-94A7-D96465242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397DCF-42F6-4A4B-B715-3E02C08D13B9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BD562-D915-40BB-AE62-4E61DE6FC7A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64C46-508F-4134-B960-786CBD1FFA3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4B881-4191-40C6-BBB1-419ABA9714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D653A-C048-4724-9078-47586AFC8F8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BFA6A-2AF9-48F1-82D6-DD8D25EE94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2EBC9-82F7-424C-9038-2A9C04C7F0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95AA2-F1B1-4692-A177-2072E388D6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707D9-F0DD-4122-8FF3-CF2408BC60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FDA60-42D8-4864-8F5A-503158BDEEE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F7108-0D35-46E1-B168-9C60016C1F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2D298-C7DD-41D5-9EA4-07C8632A6EA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6876361E-5734-4724-8514-6C82A0CF8A7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52600" y="1905000"/>
            <a:ext cx="5562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FFFF00"/>
                </a:solidFill>
              </a:rPr>
              <a:t>Transplantation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819400" y="4419600"/>
            <a:ext cx="335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Immunology Unit</a:t>
            </a:r>
          </a:p>
          <a:p>
            <a:pPr algn="ctr"/>
            <a:r>
              <a:rPr lang="en-US" sz="1600"/>
              <a:t>College of Medicine</a:t>
            </a:r>
          </a:p>
          <a:p>
            <a:pPr algn="ctr"/>
            <a:r>
              <a:rPr lang="en-US" sz="1600"/>
              <a:t>King Saud University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u="sng" smtClean="0">
                <a:solidFill>
                  <a:srgbClr val="FFFF00"/>
                </a:solidFill>
                <a:latin typeface="Arial" charset="0"/>
              </a:rPr>
              <a:t>Types of transplants:</a:t>
            </a:r>
            <a:endParaRPr lang="en-US" smtClean="0">
              <a:solidFill>
                <a:srgbClr val="FFFF00"/>
              </a:solidFill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Allogeneic grafts</a:t>
            </a:r>
          </a:p>
          <a:p>
            <a:pPr lvl="2"/>
            <a:r>
              <a:rPr lang="en-US" sz="2800" smtClean="0">
                <a:latin typeface="Arial" charset="0"/>
              </a:rPr>
              <a:t>Donor and recipient are same species, but genetically unrelated</a:t>
            </a:r>
          </a:p>
          <a:p>
            <a:pPr lvl="2"/>
            <a:r>
              <a:rPr lang="en-US" sz="2800" smtClean="0">
                <a:latin typeface="Arial" charset="0"/>
              </a:rPr>
              <a:t>Common heart, lung, kidney, liver graft</a:t>
            </a:r>
            <a:endParaRPr lang="en-US" smtClean="0"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Xenogeneic grafts</a:t>
            </a:r>
          </a:p>
          <a:p>
            <a:pPr lvl="2"/>
            <a:r>
              <a:rPr lang="en-US" sz="2800" smtClean="0">
                <a:latin typeface="Arial" charset="0"/>
              </a:rPr>
              <a:t>Donor and recipient are different species</a:t>
            </a:r>
            <a:endParaRPr lang="en-US" smtClean="0"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Artificial grafts</a:t>
            </a:r>
            <a:endParaRPr lang="en-US" smtClean="0">
              <a:solidFill>
                <a:srgbClr val="CCFFCC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  <a:b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(Rejection)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FFFF00"/>
                </a:solidFill>
                <a:latin typeface="Arial" charset="0"/>
              </a:rPr>
              <a:t>Major Barrier to transplantation is the immune response</a:t>
            </a:r>
          </a:p>
          <a:p>
            <a:pPr lvl="1"/>
            <a:r>
              <a:rPr lang="en-US" smtClean="0">
                <a:latin typeface="Arial" charset="0"/>
              </a:rPr>
              <a:t>T cells play primary role</a:t>
            </a:r>
          </a:p>
          <a:p>
            <a:pPr lvl="1"/>
            <a:r>
              <a:rPr lang="en-US" smtClean="0">
                <a:latin typeface="Arial" charset="0"/>
              </a:rPr>
              <a:t>B cells can/do play a role</a:t>
            </a:r>
          </a:p>
          <a:p>
            <a:pPr lvl="1"/>
            <a:r>
              <a:rPr lang="en-US" smtClean="0">
                <a:latin typeface="Arial" charset="0"/>
              </a:rPr>
              <a:t>Classic adaptive/acquired immune response</a:t>
            </a:r>
          </a:p>
          <a:p>
            <a:pPr lvl="2"/>
            <a:r>
              <a:rPr lang="en-US" sz="2800" smtClean="0">
                <a:latin typeface="Arial" charset="0"/>
              </a:rPr>
              <a:t>Memory</a:t>
            </a:r>
          </a:p>
          <a:p>
            <a:pPr lvl="2"/>
            <a:r>
              <a:rPr lang="en-US" sz="2800" smtClean="0">
                <a:latin typeface="Arial" charset="0"/>
              </a:rPr>
              <a:t>Specificity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21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848600" cy="5516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70786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set versus 2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nd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set reactions</a:t>
            </a:r>
            <a:endParaRPr lang="en-US" sz="4000" dirty="0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026" descr="F21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013" y="1822450"/>
            <a:ext cx="7926387" cy="3213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0963" name="Text Box 1027"/>
          <p:cNvSpPr txBox="1">
            <a:spLocks noChangeArrowheads="1"/>
          </p:cNvSpPr>
          <p:nvPr/>
        </p:nvSpPr>
        <p:spPr bwMode="auto">
          <a:xfrm>
            <a:off x="533400" y="609600"/>
            <a:ext cx="7816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Role of CD4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versus CD8 T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cells</a:t>
            </a:r>
            <a:endParaRPr lang="en-US" sz="40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4340" name="Text Box 1028"/>
          <p:cNvSpPr txBox="1">
            <a:spLocks noChangeArrowheads="1"/>
          </p:cNvSpPr>
          <p:nvPr/>
        </p:nvSpPr>
        <p:spPr bwMode="auto">
          <a:xfrm>
            <a:off x="2133600" y="53340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>
              <a:latin typeface="Arial" charset="0"/>
            </a:endParaRPr>
          </a:p>
        </p:txBody>
      </p:sp>
      <p:sp>
        <p:nvSpPr>
          <p:cNvPr id="14341" name="Text Box 1029"/>
          <p:cNvSpPr txBox="1">
            <a:spLocks noChangeArrowheads="1"/>
          </p:cNvSpPr>
          <p:nvPr/>
        </p:nvSpPr>
        <p:spPr bwMode="auto">
          <a:xfrm>
            <a:off x="1219200" y="5181600"/>
            <a:ext cx="708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Arial" charset="0"/>
              </a:rPr>
              <a:t>Injecting recipient mice with monoclonal antibodies to deplete one or both types of T cells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sz="2400" u="sng" smtClean="0">
                <a:latin typeface="Arial" charset="0"/>
              </a:rPr>
              <a:t>T cells play primary role in 1st and 2nd set rejection reactions</a:t>
            </a:r>
          </a:p>
          <a:p>
            <a:pPr lvl="1"/>
            <a:r>
              <a:rPr lang="en-US" sz="2400" smtClean="0">
                <a:latin typeface="Arial" charset="0"/>
              </a:rPr>
              <a:t>Nude mice accept allografts (no T cells due to genetic modification resulting in </a:t>
            </a:r>
            <a:r>
              <a:rPr lang="en-US" sz="2400" smtClean="0">
                <a:solidFill>
                  <a:srgbClr val="FFFF00"/>
                </a:solidFill>
                <a:latin typeface="Arial" charset="0"/>
              </a:rPr>
              <a:t>absent thymus</a:t>
            </a:r>
            <a:r>
              <a:rPr lang="en-US" sz="2400" smtClean="0">
                <a:latin typeface="Arial" charset="0"/>
              </a:rPr>
              <a:t>)</a:t>
            </a:r>
          </a:p>
          <a:p>
            <a:pPr lvl="1"/>
            <a:r>
              <a:rPr lang="en-US" sz="2400" smtClean="0">
                <a:latin typeface="Arial" charset="0"/>
              </a:rPr>
              <a:t>B cell deficient mice reject allografts</a:t>
            </a:r>
          </a:p>
          <a:p>
            <a:pPr lvl="1"/>
            <a:endParaRPr lang="en-US" smtClean="0">
              <a:latin typeface="Arial" charset="0"/>
            </a:endParaRPr>
          </a:p>
        </p:txBody>
      </p:sp>
      <p:pic>
        <p:nvPicPr>
          <p:cNvPr id="15364" name="Picture 4" descr="nu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657600"/>
            <a:ext cx="6629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752600" y="6396038"/>
            <a:ext cx="5943600" cy="4619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</a:rPr>
              <a:t>Nude mouse has a transplant of rabbit skin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7424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Mechanisms involved in Graft Rejection</a:t>
            </a:r>
            <a:r>
              <a:rPr lang="en-US" sz="32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sz="3200" dirty="0">
              <a:latin typeface="Times New Roman" charset="0"/>
            </a:endParaRPr>
          </a:p>
        </p:txBody>
      </p:sp>
      <p:grpSp>
        <p:nvGrpSpPr>
          <p:cNvPr id="16387" name="Group 11"/>
          <p:cNvGrpSpPr>
            <a:grpSpLocks/>
          </p:cNvGrpSpPr>
          <p:nvPr/>
        </p:nvGrpSpPr>
        <p:grpSpPr bwMode="auto">
          <a:xfrm>
            <a:off x="304800" y="3124200"/>
            <a:ext cx="8153400" cy="2667000"/>
            <a:chOff x="624" y="384"/>
            <a:chExt cx="5136" cy="1552"/>
          </a:xfrm>
        </p:grpSpPr>
        <p:pic>
          <p:nvPicPr>
            <p:cNvPr id="16390" name="Picture 3" descr="Graft rejection"/>
            <p:cNvPicPr>
              <a:picLocks noChangeAspect="1" noChangeArrowheads="1"/>
            </p:cNvPicPr>
            <p:nvPr/>
          </p:nvPicPr>
          <p:blipFill>
            <a:blip r:embed="rId2" cstate="print"/>
            <a:srcRect l="6140" b="68991"/>
            <a:stretch>
              <a:fillRect/>
            </a:stretch>
          </p:blipFill>
          <p:spPr bwMode="auto">
            <a:xfrm>
              <a:off x="624" y="384"/>
              <a:ext cx="5136" cy="1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391" name="Group 7"/>
            <p:cNvGrpSpPr>
              <a:grpSpLocks/>
            </p:cNvGrpSpPr>
            <p:nvPr/>
          </p:nvGrpSpPr>
          <p:grpSpPr bwMode="auto">
            <a:xfrm>
              <a:off x="632" y="456"/>
              <a:ext cx="5088" cy="1480"/>
              <a:chOff x="632" y="456"/>
              <a:chExt cx="5088" cy="1480"/>
            </a:xfrm>
          </p:grpSpPr>
          <p:sp>
            <p:nvSpPr>
              <p:cNvPr id="16392" name="Rectangle 4"/>
              <p:cNvSpPr>
                <a:spLocks noChangeArrowheads="1"/>
              </p:cNvSpPr>
              <p:nvPr/>
            </p:nvSpPr>
            <p:spPr bwMode="auto">
              <a:xfrm>
                <a:off x="632" y="1688"/>
                <a:ext cx="384" cy="248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93" name="Rectangle 5"/>
              <p:cNvSpPr>
                <a:spLocks noChangeArrowheads="1"/>
              </p:cNvSpPr>
              <p:nvPr/>
            </p:nvSpPr>
            <p:spPr bwMode="auto">
              <a:xfrm>
                <a:off x="912" y="480"/>
                <a:ext cx="1968" cy="128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94" name="Rectangle 6"/>
              <p:cNvSpPr>
                <a:spLocks noChangeArrowheads="1"/>
              </p:cNvSpPr>
              <p:nvPr/>
            </p:nvSpPr>
            <p:spPr bwMode="auto">
              <a:xfrm>
                <a:off x="3368" y="456"/>
                <a:ext cx="2352" cy="160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1295400" y="3124200"/>
            <a:ext cx="2362200" cy="400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" charset="0"/>
              </a:rPr>
              <a:t>Direct Pathway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4724400" y="3124200"/>
            <a:ext cx="3733800" cy="396875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 charset="0"/>
              </a:rPr>
              <a:t>           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Indirect Pathway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21-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87375"/>
            <a:ext cx="7239000" cy="6219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14600" y="0"/>
            <a:ext cx="3816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Rejection Response</a:t>
            </a:r>
            <a:endParaRPr lang="en-US" sz="3200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21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8304213" cy="441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14400" y="152400"/>
            <a:ext cx="7243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Clinical manifestations of graft rejection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772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</a:pPr>
            <a:endParaRPr lang="en-GB">
              <a:latin typeface="Arial" charset="0"/>
            </a:endParaRPr>
          </a:p>
          <a:p>
            <a:pPr marL="609600" indent="-609600">
              <a:spcBef>
                <a:spcPct val="50000"/>
              </a:spcBef>
              <a:buFontTx/>
              <a:buAutoNum type="romanUcPeriod"/>
            </a:pPr>
            <a:r>
              <a:rPr lang="en-GB">
                <a:latin typeface="Arial" charset="0"/>
              </a:rPr>
              <a:t>Hyperacute rejection: very quick</a:t>
            </a:r>
          </a:p>
          <a:p>
            <a:pPr marL="609600" indent="-609600">
              <a:spcBef>
                <a:spcPct val="50000"/>
              </a:spcBef>
            </a:pPr>
            <a:r>
              <a:rPr lang="en-GB">
                <a:latin typeface="Arial" charset="0"/>
              </a:rPr>
              <a:t>II.	Acute rejection: about 10 days (cell mediated)</a:t>
            </a:r>
          </a:p>
          <a:p>
            <a:pPr marL="609600" indent="-609600">
              <a:spcBef>
                <a:spcPct val="50000"/>
              </a:spcBef>
            </a:pPr>
            <a:r>
              <a:rPr lang="en-GB">
                <a:latin typeface="Arial" charset="0"/>
              </a:rPr>
              <a:t>III.	Chronic rejection: months-years (both)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Chronic Rejection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lvl="1"/>
            <a:r>
              <a:rPr lang="en-US" smtClean="0">
                <a:latin typeface="Arial" charset="0"/>
                <a:cs typeface="Arial" charset="0"/>
              </a:rPr>
              <a:t>This occurs months to years after engraftment</a:t>
            </a:r>
          </a:p>
          <a:p>
            <a:pPr lvl="1"/>
            <a:endParaRPr lang="en-US" smtClean="0">
              <a:latin typeface="Arial" charset="0"/>
              <a:cs typeface="Arial" charset="0"/>
            </a:endParaRP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Main pathologic finding in chronic rejection is atherosclerosis of the vascular endothelium</a:t>
            </a:r>
          </a:p>
          <a:p>
            <a:pPr lvl="1"/>
            <a:endParaRPr lang="en-US" smtClean="0">
              <a:latin typeface="Arial" charset="0"/>
              <a:cs typeface="Arial" charset="0"/>
            </a:endParaRP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Main cause of chronic rejection is not known</a:t>
            </a:r>
          </a:p>
          <a:p>
            <a:pPr lvl="2"/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Minor histo-compatibility antigen miss match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FFFF00"/>
                </a:solidFill>
              </a:rPr>
              <a:t>Graft-versus-Host (GVH) Reaction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Occurs in about two thirds of bone marrow transplants</a:t>
            </a:r>
            <a:endParaRPr lang="en-US" sz="240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Occurs because grafted immunocompetent T cells proliferate in the irradiated immunocompromised host and reject cells with foreign proteins resulting in sever organ dysfunction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Donor’s Tc cells play a major role in destroying the recipient’s cells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Symptoms are: maculopapular rash, jaundice, hepatosplenomegaly and diarrhea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GVH reactions usually end in infections and death</a:t>
            </a:r>
            <a:endParaRPr lang="en-US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Objectives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077200" cy="4114800"/>
          </a:xfrm>
        </p:spPr>
        <p:txBody>
          <a:bodyPr/>
          <a:lstStyle/>
          <a:p>
            <a:r>
              <a:rPr lang="en-US" sz="2800" smtClean="0">
                <a:latin typeface="Arial" charset="0"/>
                <a:cs typeface="Arial" charset="0"/>
              </a:rPr>
              <a:t>To understand the diversity among human leukocyte antigens (HLA) or major histo-compatibility complex (MHC)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To know the role of HLA antigens in transplant rejection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To be familiar with types of immune responses mediating transplant rejections and importance of tissue matching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To understand the principles of management after transplantation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HLA Typing in the Laboratory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smtClean="0">
                <a:latin typeface="Arial" charset="0"/>
                <a:cs typeface="Arial" charset="0"/>
              </a:rPr>
              <a:t>Prior to transplantation laboratory test commonly called as </a:t>
            </a:r>
            <a:r>
              <a:rPr lang="en-US" sz="2200" b="1" i="1" smtClean="0">
                <a:solidFill>
                  <a:srgbClr val="FFFF00"/>
                </a:solidFill>
                <a:latin typeface="Arial" charset="0"/>
                <a:cs typeface="Arial" charset="0"/>
              </a:rPr>
              <a:t>HLA typing</a:t>
            </a:r>
            <a:r>
              <a:rPr lang="en-US" sz="22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 or </a:t>
            </a:r>
            <a:r>
              <a:rPr lang="en-US" sz="2200" b="1" i="1" smtClean="0">
                <a:solidFill>
                  <a:srgbClr val="FFFF00"/>
                </a:solidFill>
                <a:latin typeface="Arial" charset="0"/>
                <a:cs typeface="Arial" charset="0"/>
              </a:rPr>
              <a:t>tissue typing</a:t>
            </a:r>
            <a:r>
              <a:rPr lang="en-US" sz="2200" smtClean="0">
                <a:latin typeface="Arial" charset="0"/>
                <a:cs typeface="Arial" charset="0"/>
              </a:rPr>
              <a:t> to determine the closest MHC match between the donor and recipient is performed</a:t>
            </a:r>
          </a:p>
          <a:p>
            <a:r>
              <a:rPr lang="en-US" sz="2200" smtClean="0">
                <a:solidFill>
                  <a:srgbClr val="FFFF00"/>
                </a:solidFill>
                <a:latin typeface="Arial" charset="0"/>
                <a:cs typeface="Arial" charset="0"/>
              </a:rPr>
              <a:t>Methods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DNA sequencing by Polymerase Chain Reaction (PCR)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Serologic Assays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Mixed Lymphocyte Reaction (MLR)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Crossmatching – (Donor) lymphocytes +(Recipient) serum + complement.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21-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295400"/>
            <a:ext cx="3911600" cy="54371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3048000" y="0"/>
            <a:ext cx="2974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Tissue Matching</a:t>
            </a:r>
            <a:endParaRPr lang="en-US" sz="2800" b="1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2400" y="685800"/>
            <a:ext cx="876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>
                <a:solidFill>
                  <a:srgbClr val="FFFF00"/>
                </a:solidFill>
                <a:latin typeface="Arial" charset="0"/>
              </a:rPr>
              <a:t>Effect of HLA class I &amp; II matching on survival of kidney grafts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F21-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8027988" cy="56530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438400" y="228600"/>
            <a:ext cx="4254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Tissue Matching</a:t>
            </a:r>
            <a:endParaRPr lang="en-US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7543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General Immunosuppression Therapy</a:t>
            </a:r>
            <a:endParaRPr lang="en-US" sz="3200">
              <a:solidFill>
                <a:srgbClr val="FFFF00"/>
              </a:solidFill>
              <a:latin typeface="Times New Roman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n-GB" sz="32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1628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Mitotic inhibitor: azathioprine (pre &amp; post)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Corticosteroids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Cyclosporin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Total lymphoid irradiation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F21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6808788" cy="53355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90600" y="228600"/>
            <a:ext cx="7113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Immunosuppresive Therapy</a:t>
            </a:r>
            <a:endParaRPr lang="en-US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21-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124200"/>
            <a:ext cx="7926388" cy="345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Specific </a:t>
            </a:r>
            <a:r>
              <a:rPr 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-suppression therapy</a:t>
            </a:r>
            <a:endParaRPr lang="en-US" sz="36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GB">
                <a:latin typeface="Arial" charset="0"/>
              </a:rPr>
              <a:t>Monoclonal antibodies against T cell components or cytokines</a:t>
            </a:r>
          </a:p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GB">
                <a:latin typeface="Arial" charset="0"/>
              </a:rPr>
              <a:t>Agents blocking co-stimulatory signal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Immuno-suppresive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Therapy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FFFF00"/>
                </a:solidFill>
                <a:latin typeface="Arial" charset="0"/>
              </a:rPr>
              <a:t>Downsides</a:t>
            </a:r>
          </a:p>
          <a:p>
            <a:pPr lvl="1"/>
            <a:r>
              <a:rPr lang="en-US" smtClean="0">
                <a:latin typeface="Arial" charset="0"/>
              </a:rPr>
              <a:t>Must be maintained for life</a:t>
            </a:r>
          </a:p>
          <a:p>
            <a:pPr lvl="1"/>
            <a:r>
              <a:rPr lang="en-US" smtClean="0">
                <a:latin typeface="Arial" charset="0"/>
              </a:rPr>
              <a:t>Toxicity</a:t>
            </a:r>
          </a:p>
          <a:p>
            <a:pPr lvl="1"/>
            <a:r>
              <a:rPr lang="en-US" smtClean="0">
                <a:latin typeface="Arial" charset="0"/>
              </a:rPr>
              <a:t>Susceptibility to infections</a:t>
            </a:r>
          </a:p>
          <a:p>
            <a:pPr lvl="1"/>
            <a:r>
              <a:rPr lang="en-US" smtClean="0">
                <a:latin typeface="Arial" charset="0"/>
              </a:rPr>
              <a:t>Susceptibility to tumors</a:t>
            </a:r>
          </a:p>
          <a:p>
            <a:pPr lvl="1"/>
            <a:endParaRPr lang="en-US" smtClean="0">
              <a:latin typeface="Arial" charset="0"/>
            </a:endParaRPr>
          </a:p>
          <a:p>
            <a:pPr lvl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Take home message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400" smtClean="0">
                <a:latin typeface="Arial" charset="0"/>
                <a:cs typeface="Arial" charset="0"/>
              </a:rPr>
              <a:t>HLA or MHC molecule miss-match can stimulate humoral and cell mediated immunity which is the main cause of rejection of transplants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Cell mediated immune responses play a major role in transplant rejection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Tissue matching particularly for HLA-D antigens is important for successful transplantation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Immuno-suppresive therapy is usually required after transplantation 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3"/>
          <p:cNvSpPr txBox="1">
            <a:spLocks noChangeArrowheads="1"/>
          </p:cNvSpPr>
          <p:nvPr/>
        </p:nvSpPr>
        <p:spPr bwMode="auto">
          <a:xfrm>
            <a:off x="2514600" y="2590800"/>
            <a:ext cx="449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Arial" charset="0"/>
                <a:cs typeface="Arial" charset="0"/>
              </a:rPr>
              <a:t>Thank you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Major Histocompatibility Complex and Transplantation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Major histocompatibility complex (MHC) proteins were discovered for the first time with the advent of </a:t>
            </a:r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tissue transplantation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The success of tissue and organ transplantation depends upon the donor’s and recipient’s “</a:t>
            </a:r>
            <a:r>
              <a:rPr lang="en-US" b="1" i="1" smtClean="0">
                <a:solidFill>
                  <a:srgbClr val="FFFF00"/>
                </a:solidFill>
                <a:latin typeface="Arial" charset="0"/>
                <a:cs typeface="Arial" charset="0"/>
              </a:rPr>
              <a:t>human leukocyte antigens</a:t>
            </a: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” (HLA) encoded by HLA genes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These proteins are </a:t>
            </a:r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allo-antigens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FFFF00"/>
                </a:solidFill>
              </a:rPr>
              <a:t>MHC Class I and II Proteins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MHC Class I are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glycoproteins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found on surface of virtually all the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nucleated cells</a:t>
            </a:r>
          </a:p>
          <a:p>
            <a:pPr lvl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Cytotoxic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 cell kills virus infected cells in association with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 MHC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proteins</a:t>
            </a:r>
          </a:p>
          <a:p>
            <a:pPr lvl="1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MHC Class II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glycoproteins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are normally found on the surface of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antigen presenting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cells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marophages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B cells,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dendritic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cells and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Langerhans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cells)</a:t>
            </a:r>
          </a:p>
          <a:p>
            <a:pPr lvl="1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Helper T cell recognize antigen in association with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class II MHC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proteins</a:t>
            </a:r>
          </a:p>
          <a:p>
            <a:pPr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FFFF00"/>
                </a:solidFill>
                <a:latin typeface="Arial" charset="0"/>
                <a:cs typeface="Arial" charset="0"/>
              </a:rPr>
              <a:t>Major Histocompatibility Complex and Transplantation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Genes for HLA proteins are clustered in the MHC complex located on the short arm of chromosome 6</a:t>
            </a:r>
          </a:p>
          <a:p>
            <a:r>
              <a:rPr lang="en-US" smtClean="0">
                <a:latin typeface="Arial" charset="0"/>
                <a:cs typeface="Arial" charset="0"/>
              </a:rPr>
              <a:t>Three genes HLA-A, HLA-B and HLA-C code for Class I MHC proteins</a:t>
            </a:r>
          </a:p>
          <a:p>
            <a:r>
              <a:rPr lang="en-US" smtClean="0">
                <a:latin typeface="Arial" charset="0"/>
                <a:cs typeface="Arial" charset="0"/>
              </a:rPr>
              <a:t>HLA-D loci encode for Class II MHC proteins ie, DP, DQ and DR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3"/>
          <p:cNvSpPr>
            <a:spLocks noChangeShapeType="1"/>
          </p:cNvSpPr>
          <p:nvPr/>
        </p:nvSpPr>
        <p:spPr bwMode="auto">
          <a:xfrm>
            <a:off x="1447800" y="1320800"/>
            <a:ext cx="6248400" cy="0"/>
          </a:xfrm>
          <a:prstGeom prst="line">
            <a:avLst/>
          </a:prstGeom>
          <a:noFill/>
          <a:ln w="38100">
            <a:solidFill>
              <a:srgbClr val="FF0B0B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z="3200" smtClean="0">
                <a:solidFill>
                  <a:srgbClr val="FFFF00"/>
                </a:solidFill>
              </a:rPr>
              <a:t>Major Histocompatibility Complex and Transplantation</a:t>
            </a:r>
            <a:endParaRPr lang="en-US" sz="3200" smtClean="0">
              <a:solidFill>
                <a:srgbClr val="FFFF00"/>
              </a:solidFill>
              <a:latin typeface="Arial" charset="0"/>
            </a:endParaRPr>
          </a:p>
        </p:txBody>
      </p:sp>
      <p:graphicFrame>
        <p:nvGraphicFramePr>
          <p:cNvPr id="601282" name="Group 194"/>
          <p:cNvGraphicFramePr>
            <a:graphicFrameLocks noGrp="1"/>
          </p:cNvGraphicFramePr>
          <p:nvPr/>
        </p:nvGraphicFramePr>
        <p:xfrm>
          <a:off x="381000" y="2971800"/>
          <a:ext cx="8559596" cy="3488446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59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MHC class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III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9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Region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B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DP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DQ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C4, C2, BF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50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Gene products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HLA-B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C'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proteins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TNF-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  <a:sym typeface="Symbol" pitchFamily="18" charset="2"/>
                        </a:rPr>
                        <a:t>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  <a:sym typeface="Symbol" pitchFamily="18" charset="2"/>
                        </a:rPr>
                        <a:t>TNF-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50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Polymorphisms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90000"/>
                        </a:lnSpc>
                      </a:pPr>
                      <a:r>
                        <a:rPr lang="en-US" sz="2000" b="1" baseline="0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88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29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More than 300 HLA-D</a:t>
                      </a:r>
                      <a:endParaRPr lang="en-US" sz="2000" b="1" dirty="0" smtClean="0">
                        <a:solidFill>
                          <a:srgbClr val="000066"/>
                        </a:solidFill>
                        <a:latin typeface="Franklin Gothic Boo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215" name="Rectangle 4"/>
          <p:cNvSpPr>
            <a:spLocks noChangeArrowheads="1"/>
          </p:cNvSpPr>
          <p:nvPr/>
        </p:nvSpPr>
        <p:spPr bwMode="auto">
          <a:xfrm>
            <a:off x="685800" y="1600200"/>
            <a:ext cx="8001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/>
              <a:t>Each individual has two “</a:t>
            </a:r>
            <a:r>
              <a:rPr lang="en-US" sz="3000" b="1" i="1">
                <a:solidFill>
                  <a:srgbClr val="FFFF00"/>
                </a:solidFill>
              </a:rPr>
              <a:t>haplotypes</a:t>
            </a:r>
            <a:r>
              <a:rPr lang="en-US" sz="3000"/>
              <a:t>”</a:t>
            </a:r>
            <a:r>
              <a:rPr lang="en-US" sz="3000">
                <a:cs typeface="Times New Roman" pitchFamily="18" charset="0"/>
              </a:rPr>
              <a:t> i.e, two sets of these genes one paternal and one maternal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Minor HLA genes and Transplantation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smtClean="0">
                <a:latin typeface="Arial" charset="0"/>
                <a:cs typeface="Arial" charset="0"/>
              </a:rPr>
              <a:t>Minor HLA genes – unknown</a:t>
            </a:r>
          </a:p>
          <a:p>
            <a:endParaRPr lang="en-US" sz="3000" smtClean="0">
              <a:latin typeface="Arial" charset="0"/>
              <a:cs typeface="Arial" charset="0"/>
            </a:endParaRPr>
          </a:p>
          <a:p>
            <a:pPr lvl="1"/>
            <a:r>
              <a:rPr lang="en-US" sz="2600" smtClean="0">
                <a:latin typeface="Arial" charset="0"/>
                <a:cs typeface="Arial" charset="0"/>
              </a:rPr>
              <a:t>They mount a </a:t>
            </a:r>
            <a:r>
              <a:rPr lang="en-US" sz="2600" smtClean="0">
                <a:solidFill>
                  <a:srgbClr val="FFFF00"/>
                </a:solidFill>
                <a:latin typeface="Arial" charset="0"/>
                <a:cs typeface="Arial" charset="0"/>
              </a:rPr>
              <a:t>weak immune response </a:t>
            </a:r>
          </a:p>
          <a:p>
            <a:endParaRPr lang="en-US" sz="3000" smtClean="0">
              <a:latin typeface="Arial" charset="0"/>
              <a:cs typeface="Arial" charset="0"/>
            </a:endParaRPr>
          </a:p>
          <a:p>
            <a:pPr lvl="1"/>
            <a:r>
              <a:rPr lang="en-US" sz="2600" smtClean="0">
                <a:latin typeface="Arial" charset="0"/>
                <a:cs typeface="Arial" charset="0"/>
              </a:rPr>
              <a:t>Play role in </a:t>
            </a:r>
            <a:r>
              <a:rPr lang="en-US" sz="2600" smtClean="0">
                <a:solidFill>
                  <a:srgbClr val="FFFF00"/>
                </a:solidFill>
                <a:latin typeface="Arial" charset="0"/>
                <a:cs typeface="Arial" charset="0"/>
              </a:rPr>
              <a:t>chronic rejection </a:t>
            </a:r>
            <a:r>
              <a:rPr lang="en-US" sz="2600" smtClean="0">
                <a:latin typeface="Arial" charset="0"/>
                <a:cs typeface="Arial" charset="0"/>
              </a:rPr>
              <a:t>of a graft</a:t>
            </a:r>
          </a:p>
          <a:p>
            <a:endParaRPr lang="en-US" sz="3000" smtClean="0">
              <a:latin typeface="Arial" charset="0"/>
              <a:cs typeface="Arial" charset="0"/>
            </a:endParaRPr>
          </a:p>
          <a:p>
            <a:pPr lvl="1"/>
            <a:r>
              <a:rPr lang="en-US" sz="2600" smtClean="0">
                <a:latin typeface="Arial" charset="0"/>
                <a:cs typeface="Arial" charset="0"/>
              </a:rPr>
              <a:t>There are </a:t>
            </a:r>
            <a:r>
              <a:rPr lang="en-US" sz="2600" smtClean="0">
                <a:solidFill>
                  <a:srgbClr val="FFFF00"/>
                </a:solidFill>
                <a:latin typeface="Arial" charset="0"/>
                <a:cs typeface="Arial" charset="0"/>
              </a:rPr>
              <a:t>no laboratory tests </a:t>
            </a:r>
            <a:r>
              <a:rPr lang="en-US" sz="2600" smtClean="0">
                <a:latin typeface="Arial" charset="0"/>
                <a:cs typeface="Arial" charset="0"/>
              </a:rPr>
              <a:t>to detect minor antigens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12800"/>
            <a:ext cx="8610600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33600" y="228600"/>
            <a:ext cx="563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  <a:latin typeface="Arial" charset="0"/>
              </a:rPr>
              <a:t>Transplantation antigens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Arial" charset="0"/>
              </a:rPr>
              <a:t>Types of transplants:</a:t>
            </a: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Autografts, Autologous grafts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Donor and recipient are same individual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Common in skin grafting; bone marrow</a:t>
            </a:r>
            <a:endParaRPr lang="en-US" smtClean="0">
              <a:solidFill>
                <a:srgbClr val="CCFFCC"/>
              </a:solidFill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Syngeneic grafts or (isograft)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Donor and recipient are genetically identical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Animal models; identical twins</a:t>
            </a:r>
            <a:endParaRPr lang="en-US" smtClean="0">
              <a:solidFill>
                <a:srgbClr val="CCFFCC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">
      <a:dk1>
        <a:srgbClr val="666633"/>
      </a:dk1>
      <a:lt1>
        <a:srgbClr val="FFFFFF"/>
      </a:lt1>
      <a:dk2>
        <a:srgbClr val="FFFFCC"/>
      </a:dk2>
      <a:lt2>
        <a:srgbClr val="808000"/>
      </a:lt2>
      <a:accent1>
        <a:srgbClr val="339933"/>
      </a:accent1>
      <a:accent2>
        <a:srgbClr val="800000"/>
      </a:accent2>
      <a:accent3>
        <a:srgbClr val="FFFFE2"/>
      </a:accent3>
      <a:accent4>
        <a:srgbClr val="DADADA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2680</TotalTime>
  <Words>822</Words>
  <Application>Microsoft Office PowerPoint</Application>
  <PresentationFormat>On-screen Show (4:3)</PresentationFormat>
  <Paragraphs>146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Franklin Gothic Book</vt:lpstr>
      <vt:lpstr>Franklin Gothic Medium</vt:lpstr>
      <vt:lpstr>Symbol</vt:lpstr>
      <vt:lpstr>Times New Roman</vt:lpstr>
      <vt:lpstr>Blank Presentation</vt:lpstr>
      <vt:lpstr>PowerPoint Presentation</vt:lpstr>
      <vt:lpstr>Objectives</vt:lpstr>
      <vt:lpstr>Major Histocompatibility Complex and Transplantation</vt:lpstr>
      <vt:lpstr>MHC Class I and II Proteins</vt:lpstr>
      <vt:lpstr>Major Histocompatibility Complex and Transplantation</vt:lpstr>
      <vt:lpstr>Major Histocompatibility Complex and Transplantation</vt:lpstr>
      <vt:lpstr>Minor HLA genes and Transplantation</vt:lpstr>
      <vt:lpstr>PowerPoint Presentation</vt:lpstr>
      <vt:lpstr>Transplantation</vt:lpstr>
      <vt:lpstr>Transplantation</vt:lpstr>
      <vt:lpstr>Transplantation (Rejection)</vt:lpstr>
      <vt:lpstr>PowerPoint Presentation</vt:lpstr>
      <vt:lpstr>PowerPoint Presentation</vt:lpstr>
      <vt:lpstr>Transplantation</vt:lpstr>
      <vt:lpstr>PowerPoint Presentation</vt:lpstr>
      <vt:lpstr>PowerPoint Presentation</vt:lpstr>
      <vt:lpstr>PowerPoint Presentation</vt:lpstr>
      <vt:lpstr>Chronic Rejection</vt:lpstr>
      <vt:lpstr>Graft-versus-Host (GVH) Reaction</vt:lpstr>
      <vt:lpstr>HLA Typing in the Laboratory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Immuno-suppresive Therapy</vt:lpstr>
      <vt:lpstr>Take home message</vt:lpstr>
      <vt:lpstr>PowerPoint Presentation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Transplantation</dc:title>
  <dc:creator>Robert Chervenak</dc:creator>
  <cp:lastModifiedBy>Adel Almogren</cp:lastModifiedBy>
  <cp:revision>97</cp:revision>
  <dcterms:created xsi:type="dcterms:W3CDTF">2001-09-27T17:25:52Z</dcterms:created>
  <dcterms:modified xsi:type="dcterms:W3CDTF">2017-05-07T08:10:54Z</dcterms:modified>
</cp:coreProperties>
</file>