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71" r:id="rId4"/>
    <p:sldId id="258" r:id="rId5"/>
    <p:sldId id="274" r:id="rId6"/>
    <p:sldId id="275" r:id="rId7"/>
    <p:sldId id="270" r:id="rId8"/>
    <p:sldId id="259" r:id="rId9"/>
    <p:sldId id="272" r:id="rId10"/>
    <p:sldId id="269" r:id="rId11"/>
    <p:sldId id="261" r:id="rId12"/>
    <p:sldId id="262" r:id="rId13"/>
    <p:sldId id="276" r:id="rId14"/>
    <p:sldId id="277" r:id="rId15"/>
    <p:sldId id="265" r:id="rId16"/>
    <p:sldId id="267" r:id="rId17"/>
    <p:sldId id="278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572AF-96EB-45C1-8E00-C6EAEFD383FF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BE26C-736B-4F2D-9DEC-8B32074F2B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83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7853BA-A050-4DB6-91C3-8BAC237B801E}" type="slidenum">
              <a:rPr lang="en-US"/>
              <a:pPr/>
              <a:t>3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  <a:p>
            <a:endParaRPr lang="en-US">
              <a:solidFill>
                <a:srgbClr val="000000"/>
              </a:solidFill>
            </a:endParaRPr>
          </a:p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97C707-3C38-4523-A866-8F5963B21DC3}" type="slidenum">
              <a:rPr lang="en-US"/>
              <a:pPr/>
              <a:t>7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UTI: one or more structures in the urinary tract become infected after bacteria overcome its strong natural defenses. </a:t>
            </a:r>
          </a:p>
          <a:p>
            <a:r>
              <a:rPr lang="en-US" dirty="0"/>
              <a:t>In spite of these defenses, UTIs are the most common of all infections and can occur at any time in the life of an individual. </a:t>
            </a:r>
          </a:p>
          <a:p>
            <a:endParaRPr lang="en-US" dirty="0"/>
          </a:p>
          <a:p>
            <a:r>
              <a:rPr lang="en-US" dirty="0"/>
              <a:t>Screening for asymptomatic </a:t>
            </a:r>
            <a:r>
              <a:rPr lang="en-US" dirty="0" err="1"/>
              <a:t>bacteriuria</a:t>
            </a:r>
            <a:r>
              <a:rPr lang="en-US" dirty="0"/>
              <a:t> is not necessary during most routine medical examinations, with the following exceptions:</a:t>
            </a:r>
          </a:p>
          <a:p>
            <a:pPr>
              <a:buFontTx/>
              <a:buChar char="•"/>
            </a:pPr>
            <a:r>
              <a:rPr lang="en-US" dirty="0"/>
              <a:t>Pregnant women </a:t>
            </a:r>
          </a:p>
          <a:p>
            <a:pPr>
              <a:buFontTx/>
              <a:buChar char="•"/>
            </a:pPr>
            <a:r>
              <a:rPr lang="en-US" dirty="0"/>
              <a:t>People undergoing urologic surgery</a:t>
            </a:r>
          </a:p>
          <a:p>
            <a:pPr>
              <a:buFontTx/>
              <a:buChar char="•"/>
            </a:pPr>
            <a:endParaRPr lang="en-US" dirty="0"/>
          </a:p>
          <a:p>
            <a:r>
              <a:rPr lang="en-US" dirty="0"/>
              <a:t>Infections of the urethra is uncommon, most often occur as a </a:t>
            </a:r>
            <a:r>
              <a:rPr lang="en-US" dirty="0" err="1"/>
              <a:t>sexaully</a:t>
            </a:r>
            <a:r>
              <a:rPr lang="en-US" dirty="0"/>
              <a:t> transmitted disease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B8C23F-E2F9-4058-AE0E-D3D3045275EA}" type="slidenum">
              <a:rPr lang="en-US"/>
              <a:pPr/>
              <a:t>9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Almost 95% of cases of UTIs are caused by bacteria that typically multiply at the opening of the urethra and travel up to the bladder. </a:t>
            </a:r>
          </a:p>
          <a:p>
            <a:endParaRPr lang="en-US"/>
          </a:p>
          <a:p>
            <a:r>
              <a:rPr lang="en-US"/>
              <a:t>Ascending route of infection helps explain the gender difference b/c the shorter female urethra increases the frequency in girls</a:t>
            </a:r>
          </a:p>
          <a:p>
            <a:r>
              <a:rPr lang="en-US"/>
              <a:t>Prostatic fluid has protective effect b/c bacteriostatic effect in pubertal boys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EA7860-306F-4F6E-9517-4BEDC7BB13C5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FEA7860-306F-4F6E-9517-4BEDC7BB13C5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Acute Pyelonephritis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Ali Somily, MD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Kidneys enlarge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Interstitial infiltration of inflammatory cells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Abscesses on the capsule and at </a:t>
            </a:r>
            <a:r>
              <a:rPr lang="en-US" dirty="0" err="1" smtClean="0"/>
              <a:t>corticomedullary</a:t>
            </a:r>
            <a:r>
              <a:rPr lang="en-US" dirty="0" smtClean="0"/>
              <a:t> junction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Result in destruction of tubules and the </a:t>
            </a:r>
            <a:r>
              <a:rPr lang="en-US" dirty="0" err="1" smtClean="0"/>
              <a:t>glomeruli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When chronic, kidneys become scarred, contracted and nonfunctioning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Acute pyelonephritis may be </a:t>
            </a:r>
            <a:r>
              <a:rPr lang="en-US" dirty="0" err="1" smtClean="0"/>
              <a:t>unilater</a:t>
            </a:r>
            <a:r>
              <a:rPr lang="en-US" dirty="0" smtClean="0"/>
              <a:t> or bilateral</a:t>
            </a:r>
          </a:p>
          <a:p>
            <a:r>
              <a:rPr lang="en-US" dirty="0" smtClean="0"/>
              <a:t>Flank pain(pain in the </a:t>
            </a:r>
            <a:r>
              <a:rPr lang="en-US" dirty="0" err="1" smtClean="0"/>
              <a:t>costovertebral</a:t>
            </a:r>
            <a:r>
              <a:rPr lang="en-US" dirty="0" smtClean="0"/>
              <a:t> angle )or tenderness or both, fever, chill and lower urinary tract symptoms(urgency, frequency and </a:t>
            </a:r>
            <a:r>
              <a:rPr lang="en-US" dirty="0" err="1" smtClean="0"/>
              <a:t>dysuria</a:t>
            </a:r>
            <a:r>
              <a:rPr lang="en-US" dirty="0" smtClean="0"/>
              <a:t>)</a:t>
            </a:r>
          </a:p>
          <a:p>
            <a:r>
              <a:rPr lang="en-US" dirty="0" smtClean="0"/>
              <a:t>Azotemia can </a:t>
            </a:r>
            <a:r>
              <a:rPr lang="en-US" dirty="0" err="1" smtClean="0"/>
              <a:t>occure</a:t>
            </a:r>
            <a:endParaRPr lang="en-US" dirty="0" smtClean="0"/>
          </a:p>
          <a:p>
            <a:r>
              <a:rPr lang="en-US" dirty="0" smtClean="0"/>
              <a:t>Other non infectious causes of these symptoms is renal infarct and </a:t>
            </a:r>
            <a:r>
              <a:rPr lang="en-US" dirty="0" err="1" smtClean="0"/>
              <a:t>caliculi</a:t>
            </a:r>
            <a:r>
              <a:rPr lang="en-US" dirty="0" smtClean="0"/>
              <a:t> 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 and Signs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chronic phase the patient may show unremarkable symptoms such as nausea and general malaise</a:t>
            </a:r>
          </a:p>
          <a:p>
            <a:r>
              <a:rPr lang="en-US" sz="2900" dirty="0" smtClean="0"/>
              <a:t>Systemic signs occur as a result of the chronic disease: elevated BP, vomiting, diarrhea.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fifth of the patients</a:t>
            </a:r>
          </a:p>
          <a:p>
            <a:r>
              <a:rPr lang="en-US" dirty="0" smtClean="0"/>
              <a:t>Acute pelvic inflammatory disease</a:t>
            </a:r>
          </a:p>
          <a:p>
            <a:r>
              <a:rPr lang="en-US" dirty="0" smtClean="0"/>
              <a:t>Ectopic pregnancy</a:t>
            </a:r>
          </a:p>
          <a:p>
            <a:r>
              <a:rPr lang="en-US" dirty="0" smtClean="0"/>
              <a:t>Diverticulitis</a:t>
            </a:r>
          </a:p>
          <a:p>
            <a:r>
              <a:rPr lang="en-US" dirty="0" smtClean="0"/>
              <a:t>Renal calculi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Diagnosis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Hypertension, septic shock, multi organs failure, death</a:t>
            </a:r>
          </a:p>
          <a:p>
            <a:r>
              <a:rPr lang="en-US" dirty="0" smtClean="0"/>
              <a:t>Renal or </a:t>
            </a:r>
            <a:r>
              <a:rPr lang="en-US" dirty="0" err="1" smtClean="0"/>
              <a:t>prinephric</a:t>
            </a:r>
            <a:r>
              <a:rPr lang="en-US" dirty="0" smtClean="0"/>
              <a:t> abscesses</a:t>
            </a:r>
          </a:p>
          <a:p>
            <a:r>
              <a:rPr lang="en-US" dirty="0" smtClean="0"/>
              <a:t>Metastatic infection</a:t>
            </a:r>
          </a:p>
          <a:p>
            <a:r>
              <a:rPr lang="en-US" dirty="0" smtClean="0"/>
              <a:t>Papillary necrosis</a:t>
            </a:r>
          </a:p>
          <a:p>
            <a:r>
              <a:rPr lang="en-US" dirty="0" smtClean="0"/>
              <a:t>Acute renal failure</a:t>
            </a:r>
          </a:p>
          <a:p>
            <a:r>
              <a:rPr lang="en-US" dirty="0" smtClean="0"/>
              <a:t>Emphysematous pyelonephritis</a:t>
            </a:r>
          </a:p>
          <a:p>
            <a:r>
              <a:rPr lang="en-US" dirty="0" smtClean="0"/>
              <a:t>Renal gangrene</a:t>
            </a:r>
          </a:p>
          <a:p>
            <a:r>
              <a:rPr lang="en-US" dirty="0" smtClean="0"/>
              <a:t>Localized or generalized atrophy/permanent loss of function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Diagnosis is confirmed by bacteria (10</a:t>
            </a:r>
            <a:r>
              <a:rPr lang="en-US" baseline="30000" dirty="0" smtClean="0"/>
              <a:t>8</a:t>
            </a:r>
            <a:r>
              <a:rPr lang="en-US" dirty="0" smtClean="0"/>
              <a:t>/l or 10</a:t>
            </a:r>
            <a:r>
              <a:rPr lang="en-US" baseline="30000" dirty="0" smtClean="0"/>
              <a:t>5</a:t>
            </a:r>
            <a:r>
              <a:rPr lang="en-US" dirty="0" smtClean="0"/>
              <a:t>/ml) and pus  &gt;= 10/HPF (90%)and leukocytes esterase , RBCS 20-40% in the urine and </a:t>
            </a:r>
            <a:r>
              <a:rPr lang="en-US" dirty="0" err="1" smtClean="0"/>
              <a:t>leukocytosis</a:t>
            </a:r>
            <a:endParaRPr lang="en-US" dirty="0" smtClean="0"/>
          </a:p>
          <a:p>
            <a:r>
              <a:rPr lang="en-US" dirty="0" smtClean="0"/>
              <a:t>A clean-catch or catheterized urinalysis with quantitative culture  on BAP and selective media and sensitivity identifies the pathogen and determines appropriate antimicrobial therapy</a:t>
            </a:r>
          </a:p>
          <a:p>
            <a:r>
              <a:rPr lang="en-US" dirty="0" smtClean="0"/>
              <a:t>Blood culture 15-30%</a:t>
            </a:r>
          </a:p>
          <a:p>
            <a:r>
              <a:rPr lang="en-US" dirty="0" smtClean="0"/>
              <a:t>BUN and Creatinine levels of the blood and urine may be used to monitor kidney function</a:t>
            </a:r>
          </a:p>
          <a:p>
            <a:r>
              <a:rPr lang="en-US" dirty="0" smtClean="0"/>
              <a:t>IVP will Identify the presence of obstruction or degenerative changes caused by the infection process</a:t>
            </a:r>
          </a:p>
          <a:p>
            <a:r>
              <a:rPr lang="en-US" dirty="0" smtClean="0"/>
              <a:t>Ultrasound or CT scan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Patients with mild signs and symptoms may be treated on an outpatient basis with antibiotics for 7-14 days</a:t>
            </a:r>
          </a:p>
          <a:p>
            <a:r>
              <a:rPr lang="en-US" dirty="0" smtClean="0"/>
              <a:t>Hospitalization in sever cases</a:t>
            </a:r>
          </a:p>
          <a:p>
            <a:r>
              <a:rPr lang="en-US" dirty="0" smtClean="0"/>
              <a:t>Empirical treatment is TMP-SMX (Resistance  around 50%), </a:t>
            </a:r>
            <a:r>
              <a:rPr lang="en-US" dirty="0" err="1" smtClean="0"/>
              <a:t>fluoroquinolones</a:t>
            </a:r>
            <a:r>
              <a:rPr lang="en-US" dirty="0" smtClean="0"/>
              <a:t> is alternative</a:t>
            </a:r>
          </a:p>
          <a:p>
            <a:r>
              <a:rPr lang="en-US" dirty="0" err="1" smtClean="0"/>
              <a:t>Ampicillin</a:t>
            </a:r>
            <a:r>
              <a:rPr lang="en-US" dirty="0" smtClean="0"/>
              <a:t> with </a:t>
            </a:r>
            <a:r>
              <a:rPr lang="en-US" dirty="0" err="1" smtClean="0"/>
              <a:t>aminoglycoside</a:t>
            </a:r>
            <a:r>
              <a:rPr lang="en-US" dirty="0" smtClean="0"/>
              <a:t> or third generation </a:t>
            </a:r>
            <a:r>
              <a:rPr lang="en-US" dirty="0" err="1" smtClean="0"/>
              <a:t>cephalosporins</a:t>
            </a:r>
            <a:r>
              <a:rPr lang="en-US" dirty="0" smtClean="0"/>
              <a:t>, </a:t>
            </a:r>
            <a:r>
              <a:rPr lang="en-US" dirty="0" err="1" smtClean="0"/>
              <a:t>pipracillin</a:t>
            </a:r>
            <a:r>
              <a:rPr lang="en-US" dirty="0" smtClean="0"/>
              <a:t> or </a:t>
            </a:r>
            <a:r>
              <a:rPr lang="en-US" dirty="0" err="1" smtClean="0"/>
              <a:t>carbapenems</a:t>
            </a:r>
            <a:r>
              <a:rPr lang="en-US" dirty="0" smtClean="0"/>
              <a:t>  in sever cases</a:t>
            </a:r>
          </a:p>
          <a:p>
            <a:r>
              <a:rPr lang="en-US" dirty="0" smtClean="0"/>
              <a:t>Antibiotics are selected according to results of urinalysis culture and sensitivity and may include broad-spectrum medications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Antimicrobial prophylaxis</a:t>
            </a:r>
          </a:p>
          <a:p>
            <a:r>
              <a:rPr lang="en-US" dirty="0" smtClean="0"/>
              <a:t>TMP-SMX or </a:t>
            </a:r>
            <a:r>
              <a:rPr lang="en-US" dirty="0" err="1" smtClean="0"/>
              <a:t>fluoroquinolones</a:t>
            </a:r>
            <a:r>
              <a:rPr lang="en-US" dirty="0" smtClean="0"/>
              <a:t> 3/week or </a:t>
            </a:r>
            <a:r>
              <a:rPr lang="en-US" dirty="0" err="1" smtClean="0"/>
              <a:t>nitrofurantoin</a:t>
            </a:r>
            <a:r>
              <a:rPr lang="en-US" dirty="0" smtClean="0"/>
              <a:t>  daily</a:t>
            </a:r>
          </a:p>
          <a:p>
            <a:r>
              <a:rPr lang="en-US" dirty="0" smtClean="0"/>
              <a:t>Intravaginal estradiol</a:t>
            </a:r>
          </a:p>
          <a:p>
            <a:r>
              <a:rPr lang="en-US" dirty="0" smtClean="0"/>
              <a:t>300 ml of cranberry juice</a:t>
            </a:r>
          </a:p>
          <a:p>
            <a:r>
              <a:rPr lang="en-US" dirty="0" smtClean="0"/>
              <a:t>Removal the  urinary catheter as soon as possible or use condom catheter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174507"/>
            <a:ext cx="150950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Prognosis is dependent upon early detection and successful treatment</a:t>
            </a:r>
          </a:p>
          <a:p>
            <a:r>
              <a:rPr lang="en-US" dirty="0" smtClean="0"/>
              <a:t>Baseline assessment for every patient must include urinary assessment because pyelonephritis may occur as a primary or secondary disorder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Prognosis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Epidemiology</a:t>
            </a:r>
          </a:p>
          <a:p>
            <a:r>
              <a:rPr lang="en-US" dirty="0" smtClean="0"/>
              <a:t>Definition</a:t>
            </a:r>
          </a:p>
          <a:p>
            <a:r>
              <a:rPr lang="en-US" dirty="0" smtClean="0"/>
              <a:t>Etiology</a:t>
            </a:r>
          </a:p>
          <a:p>
            <a:r>
              <a:rPr lang="en-US" dirty="0" smtClean="0"/>
              <a:t>Pathogenesis</a:t>
            </a:r>
          </a:p>
          <a:p>
            <a:r>
              <a:rPr lang="en-US" dirty="0" smtClean="0"/>
              <a:t>Pathology</a:t>
            </a:r>
          </a:p>
          <a:p>
            <a:r>
              <a:rPr lang="en-US" dirty="0" smtClean="0"/>
              <a:t>Clinical presentations</a:t>
            </a:r>
          </a:p>
          <a:p>
            <a:r>
              <a:rPr lang="en-US" dirty="0" smtClean="0"/>
              <a:t>Diagnosis</a:t>
            </a:r>
          </a:p>
          <a:p>
            <a:r>
              <a:rPr lang="en-US" dirty="0" smtClean="0"/>
              <a:t>Treatment and prevention</a:t>
            </a:r>
          </a:p>
          <a:p>
            <a:r>
              <a:rPr lang="en-US" dirty="0" smtClean="0"/>
              <a:t>Other Syndromes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114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b="1" dirty="0"/>
              <a:t>Uncomplicated</a:t>
            </a:r>
            <a:r>
              <a:rPr lang="en-US" sz="2800" dirty="0"/>
              <a:t>: </a:t>
            </a:r>
            <a:r>
              <a:rPr lang="en-US" sz="2500" dirty="0"/>
              <a:t>infection of urinary bladder in host w/out underlying renal or neurologic disease</a:t>
            </a:r>
          </a:p>
          <a:p>
            <a:pPr>
              <a:lnSpc>
                <a:spcPct val="90000"/>
              </a:lnSpc>
            </a:pPr>
            <a:endParaRPr lang="en-US" sz="500" dirty="0"/>
          </a:p>
          <a:p>
            <a:pPr>
              <a:lnSpc>
                <a:spcPct val="90000"/>
              </a:lnSpc>
            </a:pPr>
            <a:r>
              <a:rPr lang="en-US" sz="2800" b="1" dirty="0"/>
              <a:t>Complicated</a:t>
            </a:r>
            <a:r>
              <a:rPr lang="en-US" sz="2800" dirty="0"/>
              <a:t>: </a:t>
            </a:r>
            <a:r>
              <a:rPr lang="en-US" sz="2500" dirty="0"/>
              <a:t>infection in setting of underlying structural, medical or neurologic disease</a:t>
            </a:r>
          </a:p>
          <a:p>
            <a:pPr>
              <a:lnSpc>
                <a:spcPct val="90000"/>
              </a:lnSpc>
            </a:pPr>
            <a:endParaRPr lang="en-US" sz="500" dirty="0"/>
          </a:p>
          <a:p>
            <a:pPr>
              <a:lnSpc>
                <a:spcPct val="90000"/>
              </a:lnSpc>
            </a:pPr>
            <a:r>
              <a:rPr lang="en-US" sz="2800" b="1" dirty="0"/>
              <a:t>Recurrent</a:t>
            </a:r>
            <a:r>
              <a:rPr lang="en-US" sz="2800" dirty="0"/>
              <a:t>: </a:t>
            </a:r>
            <a:r>
              <a:rPr lang="en-US" sz="2500" dirty="0"/>
              <a:t>&gt; 2 symptomatic UTIs w/in 12 mos. following clinical resolution of each previous UTI after therapy</a:t>
            </a:r>
          </a:p>
          <a:p>
            <a:pPr>
              <a:lnSpc>
                <a:spcPct val="90000"/>
              </a:lnSpc>
            </a:pPr>
            <a:endParaRPr lang="en-US" sz="500" dirty="0"/>
          </a:p>
          <a:p>
            <a:pPr>
              <a:lnSpc>
                <a:spcPct val="90000"/>
              </a:lnSpc>
            </a:pPr>
            <a:r>
              <a:rPr lang="en-US" sz="2800" b="1" dirty="0"/>
              <a:t>Reinfection</a:t>
            </a:r>
            <a:r>
              <a:rPr lang="en-US" sz="2800" dirty="0"/>
              <a:t>: </a:t>
            </a:r>
            <a:r>
              <a:rPr lang="en-US" sz="2500" dirty="0"/>
              <a:t>recurrent UTI caused by different pathogen at any time or original infecting strain    &gt;13 days after therapy of original UTI</a:t>
            </a:r>
          </a:p>
          <a:p>
            <a:pPr>
              <a:lnSpc>
                <a:spcPct val="90000"/>
              </a:lnSpc>
            </a:pPr>
            <a:endParaRPr lang="en-US" sz="500" dirty="0"/>
          </a:p>
          <a:p>
            <a:pPr>
              <a:lnSpc>
                <a:spcPct val="90000"/>
              </a:lnSpc>
            </a:pPr>
            <a:r>
              <a:rPr lang="en-US" sz="2800" b="1" dirty="0"/>
              <a:t>Relapse</a:t>
            </a:r>
            <a:r>
              <a:rPr lang="en-US" sz="2800" dirty="0"/>
              <a:t>: </a:t>
            </a:r>
            <a:r>
              <a:rPr lang="en-US" sz="2500" dirty="0"/>
              <a:t>recurrent UTI caused by same species causing original UTI w/in 2 </a:t>
            </a:r>
            <a:r>
              <a:rPr lang="en-US" sz="2500" dirty="0" err="1"/>
              <a:t>wks</a:t>
            </a:r>
            <a:r>
              <a:rPr lang="en-US" sz="2500" dirty="0"/>
              <a:t> after therapy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UTI Terminology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very serious condition that lead to renal scarring, </a:t>
            </a:r>
            <a:r>
              <a:rPr lang="en-US" dirty="0" err="1" smtClean="0"/>
              <a:t>nephric</a:t>
            </a:r>
            <a:r>
              <a:rPr lang="en-US" dirty="0" smtClean="0"/>
              <a:t>,  </a:t>
            </a:r>
            <a:r>
              <a:rPr lang="en-US" dirty="0" err="1" smtClean="0"/>
              <a:t>perinephric</a:t>
            </a:r>
            <a:r>
              <a:rPr lang="en-US" dirty="0" smtClean="0"/>
              <a:t> abscess formation, sepsis</a:t>
            </a:r>
          </a:p>
          <a:p>
            <a:r>
              <a:rPr lang="en-US" dirty="0" smtClean="0"/>
              <a:t>Clinical presentation is atypical in some patients</a:t>
            </a:r>
          </a:p>
          <a:p>
            <a:r>
              <a:rPr lang="en-US" dirty="0" smtClean="0"/>
              <a:t>Update on the management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Prevalence of </a:t>
            </a:r>
            <a:r>
              <a:rPr lang="en-GB" b="1" dirty="0" err="1" smtClean="0"/>
              <a:t>bacter</a:t>
            </a:r>
            <a:r>
              <a:rPr lang="hu-HU" b="1" dirty="0" smtClean="0"/>
              <a:t>i</a:t>
            </a:r>
            <a:r>
              <a:rPr lang="en-GB" b="1" dirty="0" err="1" smtClean="0"/>
              <a:t>uria</a:t>
            </a:r>
            <a:r>
              <a:rPr lang="en-GB" b="1" dirty="0" smtClean="0"/>
              <a:t> in different age groups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85800" y="1905000"/>
          <a:ext cx="7656513" cy="400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Diagram" r:id="rId3" imgW="7877077" imgH="4114800" progId="MSGraph.Chart.8">
                  <p:embed followColorScheme="full"/>
                </p:oleObj>
              </mc:Choice>
              <mc:Fallback>
                <p:oleObj name="Diagram" r:id="rId3" imgW="7877077" imgH="4114800" progId="MSGraph.Chart.8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05000"/>
                        <a:ext cx="7656513" cy="400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Pregnancy (1/2 of asymptomatic will develop pyelonephritis if not  treated)</a:t>
            </a:r>
          </a:p>
          <a:p>
            <a:r>
              <a:rPr lang="en-US" dirty="0" smtClean="0"/>
              <a:t>Diabetes (10 time more admission)</a:t>
            </a:r>
          </a:p>
          <a:p>
            <a:r>
              <a:rPr lang="en-US" dirty="0" err="1" smtClean="0"/>
              <a:t>Immunosuppression</a:t>
            </a:r>
            <a:endParaRPr lang="en-US" dirty="0" smtClean="0"/>
          </a:p>
          <a:p>
            <a:r>
              <a:rPr lang="en-US" dirty="0" smtClean="0"/>
              <a:t>Obstruction</a:t>
            </a:r>
          </a:p>
          <a:p>
            <a:r>
              <a:rPr lang="en-US" dirty="0" smtClean="0"/>
              <a:t>Catheterized  patients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990600"/>
            <a:ext cx="80772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It is Bacterial infection of the renal pelvis, tubules and interstitial tissue of one or both kidneys</a:t>
            </a:r>
          </a:p>
          <a:p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sz="2800" dirty="0"/>
          </a:p>
          <a:p>
            <a:pPr>
              <a:buFontTx/>
              <a:buNone/>
            </a:pPr>
            <a:endParaRPr lang="en-US" sz="2800" dirty="0"/>
          </a:p>
          <a:p>
            <a:pPr>
              <a:buFontTx/>
              <a:buNone/>
            </a:pPr>
            <a:endParaRPr lang="en-US" sz="2800" dirty="0"/>
          </a:p>
          <a:p>
            <a:pPr>
              <a:buFontTx/>
              <a:buChar char="-"/>
            </a:pPr>
            <a:r>
              <a:rPr lang="en-US" sz="2600" dirty="0" smtClean="0"/>
              <a:t>Renal </a:t>
            </a:r>
            <a:r>
              <a:rPr lang="en-US" sz="2600" dirty="0"/>
              <a:t>pelvis: </a:t>
            </a:r>
            <a:r>
              <a:rPr lang="en-US" sz="2600" dirty="0" err="1"/>
              <a:t>pyelitis</a:t>
            </a:r>
            <a:r>
              <a:rPr lang="en-US" sz="2600" dirty="0"/>
              <a:t>      - Renal parenchyma: </a:t>
            </a:r>
            <a:r>
              <a:rPr lang="en-US" sz="2600" dirty="0" smtClean="0"/>
              <a:t>pyelonephritis</a:t>
            </a:r>
          </a:p>
          <a:p>
            <a:pPr>
              <a:buFontTx/>
              <a:buChar char="-"/>
            </a:pPr>
            <a:r>
              <a:rPr lang="en-US" sz="2600" dirty="0" smtClean="0"/>
              <a:t>- Bladder: cystitis             - Urethra: </a:t>
            </a:r>
            <a:r>
              <a:rPr lang="en-US" sz="2600" dirty="0" err="1" smtClean="0"/>
              <a:t>urethritis</a:t>
            </a:r>
            <a:endParaRPr lang="en-US" sz="2600" dirty="0" smtClean="0"/>
          </a:p>
          <a:p>
            <a:pPr>
              <a:buFontTx/>
              <a:buChar char="-"/>
            </a:pPr>
            <a:endParaRPr lang="en-US" sz="2800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/>
              <a:t>Definition</a:t>
            </a:r>
          </a:p>
        </p:txBody>
      </p:sp>
      <p:sp>
        <p:nvSpPr>
          <p:cNvPr id="6150" name="AutoShape 6" descr="AC00039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6153" name="AutoShape 9" descr="tract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6155" name="AutoShape 11" descr="tract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graphicFrame>
        <p:nvGraphicFramePr>
          <p:cNvPr id="615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5441482"/>
              </p:ext>
            </p:extLst>
          </p:nvPr>
        </p:nvGraphicFramePr>
        <p:xfrm>
          <a:off x="2900363" y="2176463"/>
          <a:ext cx="30480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Photo Editor Photo" r:id="rId4" imgW="2857899" imgH="2209524" progId="">
                  <p:embed/>
                </p:oleObj>
              </mc:Choice>
              <mc:Fallback>
                <p:oleObj name="Photo Editor Photo" r:id="rId4" imgW="2857899" imgH="2209524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0363" y="2176463"/>
                        <a:ext cx="30480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i="1" dirty="0" smtClean="0"/>
              <a:t>Escherichia coli,</a:t>
            </a:r>
            <a:r>
              <a:rPr lang="en-US" sz="2000" dirty="0" smtClean="0"/>
              <a:t> which accounts for 70-90% of uncomplicated UTIs and 21-54% of complicated UTIs</a:t>
            </a:r>
          </a:p>
          <a:p>
            <a:r>
              <a:rPr lang="it-IT" sz="2000" dirty="0" smtClean="0"/>
              <a:t>the uropathogenic </a:t>
            </a:r>
            <a:r>
              <a:rPr lang="it-IT" sz="2000" i="1" dirty="0" smtClean="0"/>
              <a:t>E coli</a:t>
            </a:r>
            <a:r>
              <a:rPr lang="it-IT" sz="2000" dirty="0" smtClean="0"/>
              <a:t> (UPEC)</a:t>
            </a:r>
            <a:r>
              <a:rPr lang="en-US" sz="2000" dirty="0" smtClean="0"/>
              <a:t> </a:t>
            </a:r>
            <a:r>
              <a:rPr lang="en-US" sz="2000" dirty="0" err="1" smtClean="0"/>
              <a:t>erives</a:t>
            </a:r>
            <a:r>
              <a:rPr lang="en-US" sz="2000" dirty="0" smtClean="0"/>
              <a:t> commonly from the </a:t>
            </a:r>
            <a:r>
              <a:rPr lang="en-US" sz="2000" dirty="0" err="1" smtClean="0"/>
              <a:t>phylogenetic</a:t>
            </a:r>
            <a:r>
              <a:rPr lang="en-US" sz="2000" dirty="0" smtClean="0"/>
              <a:t> groups B2 and D, which express distinctive O, K, and H antigens. </a:t>
            </a:r>
            <a:r>
              <a:rPr lang="en-US" sz="2000" i="1" dirty="0" smtClean="0"/>
              <a:t>UPEC</a:t>
            </a:r>
            <a:r>
              <a:rPr lang="en-US" sz="2000" dirty="0" smtClean="0"/>
              <a:t> genes encode several postulated virulence factors (VFs), including </a:t>
            </a:r>
            <a:r>
              <a:rPr lang="en-US" sz="2000" dirty="0" err="1" smtClean="0"/>
              <a:t>adhesins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P </a:t>
            </a:r>
            <a:r>
              <a:rPr lang="en-US" sz="2000" dirty="0" err="1" smtClean="0">
                <a:solidFill>
                  <a:srgbClr val="FF0000"/>
                </a:solidFill>
              </a:rPr>
              <a:t>fimbriae</a:t>
            </a:r>
            <a:r>
              <a:rPr lang="en-US" sz="2000" dirty="0" smtClean="0">
                <a:solidFill>
                  <a:srgbClr val="FF0000"/>
                </a:solidFill>
              </a:rPr>
              <a:t>  </a:t>
            </a:r>
            <a:r>
              <a:rPr lang="en-US" sz="2000" dirty="0" err="1" smtClean="0">
                <a:solidFill>
                  <a:srgbClr val="FF0000"/>
                </a:solidFill>
              </a:rPr>
              <a:t>pap+genotype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family, </a:t>
            </a:r>
            <a:r>
              <a:rPr lang="en-US" sz="2000" dirty="0" err="1" smtClean="0"/>
              <a:t>protectins</a:t>
            </a:r>
            <a:r>
              <a:rPr lang="en-US" sz="2000" dirty="0" smtClean="0"/>
              <a:t>, </a:t>
            </a:r>
            <a:r>
              <a:rPr lang="en-US" sz="2000" dirty="0" err="1" smtClean="0"/>
              <a:t>siderophores</a:t>
            </a:r>
            <a:r>
              <a:rPr lang="en-US" sz="2000" dirty="0" smtClean="0"/>
              <a:t>, and toxins</a:t>
            </a:r>
          </a:p>
          <a:p>
            <a:r>
              <a:rPr lang="en-US" sz="2000" i="1" dirty="0" smtClean="0"/>
              <a:t>Staphylococcus </a:t>
            </a:r>
            <a:r>
              <a:rPr lang="en-US" sz="2000" i="1" dirty="0" err="1" smtClean="0"/>
              <a:t>saprophyticus</a:t>
            </a:r>
            <a:r>
              <a:rPr lang="en-US" sz="2000" i="1" dirty="0" smtClean="0"/>
              <a:t>, Klebsiella pneumoniae, Proteus mirabilis, </a:t>
            </a:r>
            <a:r>
              <a:rPr lang="en-US" sz="2000" i="1" dirty="0" err="1" smtClean="0"/>
              <a:t>enterococci</a:t>
            </a:r>
            <a:r>
              <a:rPr lang="en-US" sz="2000" i="1" dirty="0" smtClean="0"/>
              <a:t>, Staphylococcus aureus, Pseudomonas aeruginosa,</a:t>
            </a:r>
            <a:r>
              <a:rPr lang="en-US" sz="2000" dirty="0" smtClean="0"/>
              <a:t> and </a:t>
            </a:r>
            <a:r>
              <a:rPr lang="en-US" sz="2000" i="1" dirty="0" err="1" smtClean="0"/>
              <a:t>Enterobacter</a:t>
            </a:r>
            <a:r>
              <a:rPr lang="en-US" sz="2000" i="1" dirty="0" smtClean="0"/>
              <a:t> </a:t>
            </a:r>
            <a:r>
              <a:rPr lang="en-US" sz="2000" dirty="0" smtClean="0"/>
              <a:t>species</a:t>
            </a:r>
          </a:p>
          <a:p>
            <a:r>
              <a:rPr lang="en-US" sz="2000" dirty="0" smtClean="0"/>
              <a:t>Rare </a:t>
            </a:r>
            <a:r>
              <a:rPr lang="en-US" sz="2000" i="1" dirty="0" err="1" smtClean="0"/>
              <a:t>candida</a:t>
            </a:r>
            <a:r>
              <a:rPr lang="en-US" sz="2000" i="1" dirty="0" smtClean="0"/>
              <a:t>, viruses, </a:t>
            </a:r>
            <a:r>
              <a:rPr lang="en-US" sz="2000" i="1" dirty="0" err="1" smtClean="0"/>
              <a:t>brucella</a:t>
            </a:r>
            <a:r>
              <a:rPr lang="en-US" sz="2000" i="1" dirty="0" smtClean="0"/>
              <a:t> and TB</a:t>
            </a:r>
          </a:p>
          <a:p>
            <a:r>
              <a:rPr lang="en-US" sz="2000" dirty="0" smtClean="0"/>
              <a:t>Host factors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2098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Ascending bacterial infection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Hematogenous</a:t>
            </a:r>
            <a:r>
              <a:rPr lang="en-US" sz="2800" dirty="0"/>
              <a:t> spread to kidney is rare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Exception: neonates with </a:t>
            </a:r>
            <a:r>
              <a:rPr lang="en-US" sz="2400" i="1" dirty="0"/>
              <a:t>Staphylococcus aureus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For optimal host defense function, intermittent &amp; complete emptying of bladder must occur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Urine is excellent culture medium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Bactericidal secretion from </a:t>
            </a:r>
            <a:r>
              <a:rPr lang="en-US" sz="2400" dirty="0" err="1"/>
              <a:t>uroepithelial</a:t>
            </a:r>
            <a:r>
              <a:rPr lang="en-US" sz="2400" dirty="0"/>
              <a:t> cells and glycoproteins inhibit bacterial adherence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Renal parenchyma infections result in inflammatory response to contain infection but contributes to potential scarring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Pathogenesis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526</TotalTime>
  <Words>803</Words>
  <Application>Microsoft Office PowerPoint</Application>
  <PresentationFormat>On-screen Show (4:3)</PresentationFormat>
  <Paragraphs>124</Paragraphs>
  <Slides>18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Hardcover</vt:lpstr>
      <vt:lpstr>Diagram</vt:lpstr>
      <vt:lpstr>Photo Editor Photo</vt:lpstr>
      <vt:lpstr>Acute Pyelonephritis</vt:lpstr>
      <vt:lpstr>Objectives</vt:lpstr>
      <vt:lpstr>UTI Terminology</vt:lpstr>
      <vt:lpstr>Introduction</vt:lpstr>
      <vt:lpstr>Prevalence of bacteriuria in different age groups</vt:lpstr>
      <vt:lpstr>Risk Factors</vt:lpstr>
      <vt:lpstr>Definition</vt:lpstr>
      <vt:lpstr>Etiology</vt:lpstr>
      <vt:lpstr>Pathogenesis</vt:lpstr>
      <vt:lpstr>Pathology</vt:lpstr>
      <vt:lpstr>Symptoms and Signs</vt:lpstr>
      <vt:lpstr>PowerPoint Presentation</vt:lpstr>
      <vt:lpstr>Differential Diagnosis</vt:lpstr>
      <vt:lpstr>Complications</vt:lpstr>
      <vt:lpstr>Diagnosis</vt:lpstr>
      <vt:lpstr>Management</vt:lpstr>
      <vt:lpstr>Prevention</vt:lpstr>
      <vt:lpstr>Prognosis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Pyelonephritis</dc:title>
  <dc:creator>Dr.Ali Somily</dc:creator>
  <cp:lastModifiedBy>3422</cp:lastModifiedBy>
  <cp:revision>50</cp:revision>
  <dcterms:created xsi:type="dcterms:W3CDTF">2011-04-15T12:26:18Z</dcterms:created>
  <dcterms:modified xsi:type="dcterms:W3CDTF">2017-05-11T07:35:38Z</dcterms:modified>
</cp:coreProperties>
</file>