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8" r:id="rId3"/>
    <p:sldId id="259" r:id="rId4"/>
    <p:sldId id="294" r:id="rId5"/>
    <p:sldId id="260" r:id="rId6"/>
    <p:sldId id="261" r:id="rId7"/>
    <p:sldId id="262" r:id="rId8"/>
    <p:sldId id="264" r:id="rId9"/>
    <p:sldId id="263" r:id="rId10"/>
    <p:sldId id="265" r:id="rId11"/>
    <p:sldId id="266" r:id="rId12"/>
    <p:sldId id="267" r:id="rId13"/>
    <p:sldId id="268" r:id="rId14"/>
    <p:sldId id="295" r:id="rId15"/>
    <p:sldId id="296" r:id="rId16"/>
    <p:sldId id="269" r:id="rId17"/>
    <p:sldId id="270" r:id="rId18"/>
    <p:sldId id="271" r:id="rId19"/>
    <p:sldId id="272" r:id="rId20"/>
    <p:sldId id="275" r:id="rId21"/>
    <p:sldId id="276" r:id="rId22"/>
    <p:sldId id="277" r:id="rId23"/>
    <p:sldId id="298" r:id="rId24"/>
    <p:sldId id="297"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2" r:id="rId38"/>
    <p:sldId id="29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755E1-6C33-4FFB-807C-32E3C13A294A}" type="datetimeFigureOut">
              <a:rPr lang="en-US" smtClean="0"/>
              <a:t>4/18/2016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604E1-7C99-4D46-9F53-67FDDC102FC0}" type="slidenum">
              <a:rPr lang="en-US" smtClean="0"/>
              <a:t>‹#›</a:t>
            </a:fld>
            <a:endParaRPr lang="en-US"/>
          </a:p>
        </p:txBody>
      </p:sp>
    </p:spTree>
    <p:extLst>
      <p:ext uri="{BB962C8B-B14F-4D97-AF65-F5344CB8AC3E}">
        <p14:creationId xmlns:p14="http://schemas.microsoft.com/office/powerpoint/2010/main" val="371196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257E5A2-4F58-47B9-8952-B1C9AB53B000}"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308997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AE2AA57-B8E8-4846-A47A-9AD6E7710F92}"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43422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F0A1305-55EB-4118-A0B1-EB28D0B5AE98}"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82075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A4AAF94-0314-4093-9328-A549850F28F5}"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94824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A4AAF94-0314-4093-9328-A549850F28F5}"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19929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contrasts with chronic glomerulonephritis, in which both kidneys are diffusely and symmetrically scarred.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1201D2A-62D9-4A94-8345-055E6C4885CD}"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64527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0C5CF22-4251-4ADD-81E8-BA5E4DC1F851}"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1108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07BED4A-F3FA-424D-82B7-4AC7244228EF}"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485283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6436D59-992E-4E58-AABD-28737B0A2D02}"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44263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7D2A66B-7058-41C1-9620-A18446365266}"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7312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Destruction of approximately 70% of the kidney. Numerous dilated calyces with yellow-brown calculi. The central necrotic areas are surrounded by dense fibrosis</a:t>
            </a: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49AEE79-CF60-4489-87A3-72AB61630190}"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54394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FE1D901-7F9B-4E9A-8A67-405581B993E4}"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148810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Both lymphocytes and plasma cells are seen in this case of chronic pyelonephritis. However, the plasma cells are most characteristic for chronic pyelonephritis.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78AC3F3-204F-4611-A6D7-D9B57D86E749}"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55270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152DBA9-2B7A-4807-B23D-ACF3AE6CA44D}"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267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B690EB73-1A69-4C00-BE13-EA8058607CC0}"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4203642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505D47F-6F85-4B21-A66B-257640702F87}"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64890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DF7C5D0-75A0-41EA-9CD1-22531EABA1DA}"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23760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022D7D6-41A2-4650-8111-843788E0B997}"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106069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505D47F-6F85-4B21-A66B-257640702F87}"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392752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9F8201F-40AB-4A49-9A32-64837DB2C4A0}"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2570551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E824441-1A8A-403F-9D9C-9C0135CD4868}"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3918154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AAD9731-982C-4CD5-887A-786EC14223A6}"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104645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257E5A2-4F58-47B9-8952-B1C9AB53B00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883623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6D7C75D-6A54-441C-AAA5-EB369685E395}"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3458955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38DC3A48-1463-422B-89AC-8D3960DA1709}"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314216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D69D179-9E3E-45D3-B7EC-C01BA1AB7E84}" type="slidenum">
              <a:rPr lang="en-US" altLang="en-US">
                <a:latin typeface="Calibri" panose="020F0502020204030204" pitchFamily="34" charset="0"/>
              </a:rPr>
              <a:pPr eaLnBrk="1" hangingPunct="1"/>
              <a:t>33</a:t>
            </a:fld>
            <a:endParaRPr lang="es-ES" altLang="en-US">
              <a:latin typeface="Calibri" panose="020F050202020403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1986500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1EAC360-4414-4213-AF2B-8702235817D0}" type="slidenum">
              <a:rPr lang="en-US" altLang="en-US">
                <a:latin typeface="Calibri" panose="020F0502020204030204" pitchFamily="34" charset="0"/>
              </a:rPr>
              <a:pPr eaLnBrk="1" hangingPunct="1"/>
              <a:t>34</a:t>
            </a:fld>
            <a:endParaRPr lang="es-ES" altLang="en-US">
              <a:latin typeface="Calibri" panose="020F050202020403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175811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2EF4D56-9E5C-4322-A353-823902BC674C}" type="slidenum">
              <a:rPr lang="en-US" altLang="en-US">
                <a:latin typeface="Calibri" panose="020F0502020204030204" pitchFamily="34" charset="0"/>
              </a:rPr>
              <a:pPr eaLnBrk="1" hangingPunct="1"/>
              <a:t>35</a:t>
            </a:fld>
            <a:endParaRPr lang="es-ES" altLang="en-US">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3517620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9006A3E-62A2-4039-AC51-0EC2344C8485}"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extLst>
      <p:ext uri="{BB962C8B-B14F-4D97-AF65-F5344CB8AC3E}">
        <p14:creationId xmlns:p14="http://schemas.microsoft.com/office/powerpoint/2010/main" val="2510219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AD18527-EE70-47BE-9914-510604BF9C74}"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extLst>
      <p:ext uri="{BB962C8B-B14F-4D97-AF65-F5344CB8AC3E}">
        <p14:creationId xmlns:p14="http://schemas.microsoft.com/office/powerpoint/2010/main" val="812612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solidFill>
                  <a:schemeClr val="accent1">
                    <a:lumMod val="50000"/>
                  </a:schemeClr>
                </a:solidFill>
              </a:rPr>
              <a:t>Multiple acquired </a:t>
            </a:r>
            <a:r>
              <a:rPr lang="en-US" dirty="0" err="1" smtClean="0">
                <a:solidFill>
                  <a:schemeClr val="accent1">
                    <a:lumMod val="50000"/>
                  </a:schemeClr>
                </a:solidFill>
              </a:rPr>
              <a:t>diverticula</a:t>
            </a:r>
            <a:r>
              <a:rPr lang="en-US" smtClean="0">
                <a:solidFill>
                  <a:schemeClr val="accent1">
                    <a:lumMod val="50000"/>
                  </a:schemeClr>
                </a:solidFill>
              </a:rPr>
              <a:t> (arrows) lie between hypertrophied muscular bundles in a hypertrophied bladder of the patient who had severe prostatic hyperplasia</a:t>
            </a:r>
            <a:endParaRPr lang="en-US" smtClean="0"/>
          </a:p>
        </p:txBody>
      </p:sp>
      <p:sp>
        <p:nvSpPr>
          <p:cNvPr id="33796"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749ABB0-4CCB-47BC-BF29-D86FAC2CE4BC}"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22507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A41E3C1-10C0-42C1-963E-B3065F53392C}"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67085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After the first year of life (when congenital anomalies in males commonly become evident) and up to around age 40 years, infections are much more frequent in females. With increasing age the incidence in males rises as a result of prostatic hypertrophy and instrumentation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ABB5BFF-1236-4DF3-9C4C-0878004D6E7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72470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Seen mainly in diabetics and in those with urinary tract obstruction. </a:t>
            </a:r>
          </a:p>
          <a:p>
            <a:r>
              <a:rPr lang="en-US" altLang="en-US" smtClean="0"/>
              <a:t>Usually bilateral but may be unilateral. </a:t>
            </a:r>
          </a:p>
          <a:p>
            <a:r>
              <a:rPr lang="en-US" altLang="en-US" smtClean="0"/>
              <a:t>One or all of the pyramids of the affected kidney may be involved. </a:t>
            </a:r>
          </a:p>
          <a:p>
            <a:r>
              <a:rPr lang="en-US" altLang="en-US" smtClean="0"/>
              <a:t>On cut section, the tips or distal two thirds of the pyramids have areas of gray-white to yellow necrosis</a:t>
            </a:r>
          </a:p>
          <a:p>
            <a:r>
              <a:rPr lang="en-US" altLang="en-US" smtClean="0"/>
              <a:t> On microscopic examination the necrotic tissue shows characteristic coagulative necrosis, with preservation of outlines of tubules. </a:t>
            </a:r>
          </a:p>
          <a:p>
            <a:r>
              <a:rPr lang="en-US" altLang="en-US" smtClean="0"/>
              <a:t>The leukocytic response is limited to the junctions between preserved and destroyed tissue</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10470D2-7051-4CBD-A9F2-EEF7D898EFF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3794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D9E90691-6262-45BC-8B1C-8C86D969CCC1}"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84467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an uncommon but severe complication of acute pyelonephritis, particularly in persons with diabetes mellitus. Papillary necrosis may also accompany analgesic nephropathy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2F7A3C0-6AEE-44F1-9CC8-305F85C9C6FF}"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40398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3E12B79-8E5C-4C43-9B1F-8663A59947F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0049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4/18/2016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solidFill>
                  <a:schemeClr val="accent1">
                    <a:lumMod val="50000"/>
                  </a:schemeClr>
                </a:solidFill>
                <a:effectLst>
                  <a:outerShdw blurRad="38100" dist="38100" dir="2700000" algn="tl">
                    <a:srgbClr val="000000">
                      <a:alpha val="43137"/>
                    </a:srgbClr>
                  </a:outerShdw>
                </a:effectLst>
              </a:rPr>
              <a:t>Pathology of pyelonephritis, Nephrolithiasis and Cystitis</a:t>
            </a:r>
            <a:endParaRPr lang="en-US" dirty="0"/>
          </a:p>
        </p:txBody>
      </p:sp>
      <p:sp>
        <p:nvSpPr>
          <p:cNvPr id="3" name="Subtitle 2"/>
          <p:cNvSpPr>
            <a:spLocks noGrp="1"/>
          </p:cNvSpPr>
          <p:nvPr>
            <p:ph type="subTitle" idx="1"/>
          </p:nvPr>
        </p:nvSpPr>
        <p:spPr/>
        <p:txBody>
          <a:bodyPr>
            <a:normAutofit/>
          </a:bodyPr>
          <a:lstStyle/>
          <a:p>
            <a:r>
              <a:rPr lang="en-US" sz="2400" dirty="0" smtClean="0"/>
              <a:t>DR. TARIQ ALJOHANI</a:t>
            </a:r>
            <a:endParaRPr lang="en-US" sz="2400" dirty="0"/>
          </a:p>
        </p:txBody>
      </p:sp>
    </p:spTree>
    <p:extLst>
      <p:ext uri="{BB962C8B-B14F-4D97-AF65-F5344CB8AC3E}">
        <p14:creationId xmlns:p14="http://schemas.microsoft.com/office/powerpoint/2010/main" val="375782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667000"/>
            <a:ext cx="2895600" cy="1676400"/>
          </a:xfrm>
        </p:spPr>
        <p:txBody>
          <a:bodyPr rtlCol="0">
            <a:noAutofit/>
          </a:bodyPr>
          <a:lstStyle/>
          <a:p>
            <a:pPr>
              <a:defRPr/>
            </a:pPr>
            <a:r>
              <a:rPr lang="en-US" sz="3600" dirty="0">
                <a:solidFill>
                  <a:schemeClr val="accent1">
                    <a:lumMod val="50000"/>
                  </a:schemeClr>
                </a:solidFill>
              </a:rPr>
              <a:t>Acute on chronic pyelonephritis with numerous septic foci present in an already scarred kidney.</a:t>
            </a:r>
          </a:p>
        </p:txBody>
      </p:sp>
      <p:pic>
        <p:nvPicPr>
          <p:cNvPr id="143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5903" y="0"/>
            <a:ext cx="6238103" cy="6857999"/>
          </a:xfrm>
          <a:ln>
            <a:solidFill>
              <a:schemeClr val="tx2"/>
            </a:solidFill>
            <a:miter lim="800000"/>
            <a:headEnd/>
            <a:tailEnd/>
          </a:ln>
        </p:spPr>
      </p:pic>
    </p:spTree>
    <p:extLst>
      <p:ext uri="{BB962C8B-B14F-4D97-AF65-F5344CB8AC3E}">
        <p14:creationId xmlns:p14="http://schemas.microsoft.com/office/powerpoint/2010/main" val="3993443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526" y="2057400"/>
            <a:ext cx="2962275" cy="2097088"/>
          </a:xfrm>
        </p:spPr>
        <p:txBody>
          <a:bodyPr rtlCol="0">
            <a:noAutofit/>
          </a:bodyPr>
          <a:lstStyle/>
          <a:p>
            <a:pPr>
              <a:defRPr/>
            </a:pPr>
            <a:r>
              <a:rPr lang="en-US" sz="3600" dirty="0">
                <a:solidFill>
                  <a:schemeClr val="accent1">
                    <a:lumMod val="50000"/>
                  </a:schemeClr>
                </a:solidFill>
              </a:rPr>
              <a:t>Acute pyelonephritis. There is a diffuse interstitial infiltrate with polymorphonuclear leukocytes.</a:t>
            </a:r>
          </a:p>
        </p:txBody>
      </p:sp>
      <p:pic>
        <p:nvPicPr>
          <p:cNvPr id="1536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6718300" cy="6858000"/>
          </a:xfrm>
          <a:ln>
            <a:solidFill>
              <a:schemeClr val="tx2"/>
            </a:solidFill>
            <a:miter lim="800000"/>
            <a:headEnd/>
            <a:tailEnd/>
          </a:ln>
        </p:spPr>
      </p:pic>
    </p:spTree>
    <p:extLst>
      <p:ext uri="{BB962C8B-B14F-4D97-AF65-F5344CB8AC3E}">
        <p14:creationId xmlns:p14="http://schemas.microsoft.com/office/powerpoint/2010/main" val="1698626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MV+fungus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83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a:t>Acute </a:t>
            </a:r>
            <a:r>
              <a:rPr lang="en-US" sz="3200" dirty="0" err="1"/>
              <a:t>pyelonephritis</a:t>
            </a:r>
            <a:r>
              <a:rPr lang="en-US" sz="3200" dirty="0"/>
              <a:t> marked by an acute </a:t>
            </a:r>
            <a:r>
              <a:rPr lang="en-US" sz="3200" dirty="0" err="1"/>
              <a:t>neutrophilic</a:t>
            </a:r>
            <a:r>
              <a:rPr lang="en-US" sz="3200" dirty="0"/>
              <a:t> </a:t>
            </a:r>
            <a:r>
              <a:rPr lang="en-US" sz="3200" dirty="0" err="1"/>
              <a:t>exudate</a:t>
            </a:r>
            <a:r>
              <a:rPr lang="en-US" sz="3200" dirty="0"/>
              <a:t> within tubules and </a:t>
            </a:r>
            <a:r>
              <a:rPr lang="en-US" sz="3200" dirty="0" err="1"/>
              <a:t>interstitium</a:t>
            </a:r>
            <a:r>
              <a:rPr lang="en-US" sz="3200" dirty="0"/>
              <a:t> inflammation</a:t>
            </a:r>
          </a:p>
        </p:txBody>
      </p:sp>
      <p:pic>
        <p:nvPicPr>
          <p:cNvPr id="17411" name="Picture 2" descr="http://www.studentconsult.com/common/showimage.cfm?mediaISBN=9781416031215&amp;FigFile=S9781416031215-020-f029.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5" y="0"/>
            <a:ext cx="12304205" cy="68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227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smtClean="0"/>
              <a:t>Chronic pyelonephritis and reflux nephropathy </a:t>
            </a:r>
            <a:endParaRPr lang="en-US" sz="3200" dirty="0"/>
          </a:p>
        </p:txBody>
      </p:sp>
      <p:sp>
        <p:nvSpPr>
          <p:cNvPr id="3" name="Rectangle 2"/>
          <p:cNvSpPr/>
          <p:nvPr/>
        </p:nvSpPr>
        <p:spPr>
          <a:xfrm>
            <a:off x="799069" y="2967335"/>
            <a:ext cx="11030465" cy="2862322"/>
          </a:xfrm>
          <a:prstGeom prst="rect">
            <a:avLst/>
          </a:prstGeom>
        </p:spPr>
        <p:txBody>
          <a:bodyPr wrap="square">
            <a:spAutoFit/>
          </a:bodyPr>
          <a:lstStyle/>
          <a:p>
            <a:r>
              <a:rPr lang="en-US" sz="3600" b="1" dirty="0">
                <a:solidFill>
                  <a:srgbClr val="000000"/>
                </a:solidFill>
                <a:latin typeface="Meta Serif Office Pro"/>
              </a:rPr>
              <a:t>Chronic pyelonephritis is a disorder in which chronic </a:t>
            </a:r>
            <a:r>
              <a:rPr lang="en-US" sz="3600" b="1" dirty="0" err="1">
                <a:solidFill>
                  <a:srgbClr val="000000"/>
                </a:solidFill>
                <a:latin typeface="Meta Serif Office Pro"/>
              </a:rPr>
              <a:t>tubulointerstitial</a:t>
            </a:r>
            <a:r>
              <a:rPr lang="en-US" sz="3600" b="1" dirty="0">
                <a:solidFill>
                  <a:srgbClr val="000000"/>
                </a:solidFill>
                <a:latin typeface="Meta Serif Office Pro"/>
              </a:rPr>
              <a:t> inflammation and scarring involve the calyces and </a:t>
            </a:r>
            <a:r>
              <a:rPr lang="en-US" sz="3600" b="1" dirty="0" smtClean="0">
                <a:solidFill>
                  <a:srgbClr val="000000"/>
                </a:solidFill>
                <a:latin typeface="Meta Serif Office Pro"/>
              </a:rPr>
              <a:t>pelvis</a:t>
            </a:r>
          </a:p>
          <a:p>
            <a:r>
              <a:rPr lang="en-US" sz="3600" b="1" dirty="0" smtClean="0">
                <a:solidFill>
                  <a:srgbClr val="000000"/>
                </a:solidFill>
                <a:latin typeface="Meta Serif Office Pro"/>
              </a:rPr>
              <a:t>1- Reflux nephropathy </a:t>
            </a:r>
          </a:p>
          <a:p>
            <a:r>
              <a:rPr lang="en-US" sz="3600" b="1" dirty="0" smtClean="0">
                <a:solidFill>
                  <a:srgbClr val="000000"/>
                </a:solidFill>
                <a:latin typeface="Meta Serif Office Pro"/>
              </a:rPr>
              <a:t>2- Obstructive </a:t>
            </a:r>
            <a:endParaRPr lang="en-US" sz="3600" dirty="0"/>
          </a:p>
        </p:txBody>
      </p:sp>
    </p:spTree>
    <p:extLst>
      <p:ext uri="{BB962C8B-B14F-4D97-AF65-F5344CB8AC3E}">
        <p14:creationId xmlns:p14="http://schemas.microsoft.com/office/powerpoint/2010/main" val="15438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smtClean="0"/>
              <a:t>Chronic </a:t>
            </a:r>
            <a:r>
              <a:rPr lang="en-US" dirty="0" err="1" smtClean="0"/>
              <a:t>Pyelonephritis</a:t>
            </a:r>
            <a:r>
              <a:rPr lang="en-US" dirty="0" smtClean="0"/>
              <a:t>-gross</a:t>
            </a:r>
            <a:endParaRPr lang="en-US" dirty="0"/>
          </a:p>
        </p:txBody>
      </p:sp>
      <p:sp>
        <p:nvSpPr>
          <p:cNvPr id="23555" name="Content Placeholder 2"/>
          <p:cNvSpPr>
            <a:spLocks noGrp="1"/>
          </p:cNvSpPr>
          <p:nvPr>
            <p:ph idx="1"/>
          </p:nvPr>
        </p:nvSpPr>
        <p:spPr/>
        <p:txBody>
          <a:bodyPr>
            <a:normAutofit/>
          </a:bodyPr>
          <a:lstStyle/>
          <a:p>
            <a:r>
              <a:rPr lang="en-US" altLang="en-US" sz="3600" dirty="0" smtClean="0"/>
              <a:t>The kidneys usually are irregularly scarred; if bilateral, the involvement is asymmetric. </a:t>
            </a:r>
          </a:p>
          <a:p>
            <a:r>
              <a:rPr lang="en-US" altLang="en-US" sz="3600" dirty="0" smtClean="0"/>
              <a:t>The hallmarks of chronic pyelonephritis are </a:t>
            </a:r>
            <a:r>
              <a:rPr lang="en-US" altLang="en-US" sz="3600" b="1" dirty="0" smtClean="0"/>
              <a:t>coarse, discrete, </a:t>
            </a:r>
            <a:r>
              <a:rPr lang="en-US" altLang="en-US" sz="3600" b="1" dirty="0" err="1" smtClean="0"/>
              <a:t>corticomedullary</a:t>
            </a:r>
            <a:r>
              <a:rPr lang="en-US" altLang="en-US" sz="3600" b="1" dirty="0" smtClean="0"/>
              <a:t> scars </a:t>
            </a:r>
            <a:r>
              <a:rPr lang="en-US" altLang="en-US" sz="3600" dirty="0" smtClean="0"/>
              <a:t>overlying dilated, blunted, or deformed calyces, and </a:t>
            </a:r>
            <a:r>
              <a:rPr lang="en-US" altLang="en-US" sz="3600" b="1" dirty="0" smtClean="0"/>
              <a:t>flattening of the papillae .</a:t>
            </a:r>
          </a:p>
        </p:txBody>
      </p:sp>
    </p:spTree>
    <p:extLst>
      <p:ext uri="{BB962C8B-B14F-4D97-AF65-F5344CB8AC3E}">
        <p14:creationId xmlns:p14="http://schemas.microsoft.com/office/powerpoint/2010/main" val="1665264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178" y="2679754"/>
            <a:ext cx="3810000" cy="1905000"/>
          </a:xfrm>
        </p:spPr>
        <p:txBody>
          <a:bodyPr rtlCol="0" anchor="ctr">
            <a:normAutofit/>
          </a:bodyPr>
          <a:lstStyle/>
          <a:p>
            <a:pPr>
              <a:defRPr/>
            </a:pPr>
            <a:r>
              <a:rPr lang="en-US" sz="3600" dirty="0">
                <a:solidFill>
                  <a:schemeClr val="accent1">
                    <a:lumMod val="50000"/>
                  </a:schemeClr>
                </a:solidFill>
              </a:rPr>
              <a:t>Renal tuberculosis secondary to hematogenous spread of tubercle bacilli. </a:t>
            </a:r>
          </a:p>
        </p:txBody>
      </p:sp>
      <p:pic>
        <p:nvPicPr>
          <p:cNvPr id="1843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0"/>
            <a:ext cx="5923005" cy="6787978"/>
          </a:xfrm>
          <a:ln>
            <a:solidFill>
              <a:schemeClr val="tx1"/>
            </a:solidFill>
            <a:miter lim="800000"/>
            <a:headEnd/>
            <a:tailEnd/>
          </a:ln>
        </p:spPr>
      </p:pic>
    </p:spTree>
    <p:extLst>
      <p:ext uri="{BB962C8B-B14F-4D97-AF65-F5344CB8AC3E}">
        <p14:creationId xmlns:p14="http://schemas.microsoft.com/office/powerpoint/2010/main" val="3478647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173" y="2654644"/>
            <a:ext cx="3810000" cy="685800"/>
          </a:xfrm>
        </p:spPr>
        <p:txBody>
          <a:bodyPr rtlCol="0">
            <a:noAutofit/>
          </a:bodyPr>
          <a:lstStyle/>
          <a:p>
            <a:pPr>
              <a:defRPr/>
            </a:pPr>
            <a:r>
              <a:rPr lang="en-US" sz="3600" dirty="0" err="1">
                <a:solidFill>
                  <a:schemeClr val="accent1">
                    <a:lumMod val="50000"/>
                  </a:schemeClr>
                </a:solidFill>
              </a:rPr>
              <a:t>Staghorn</a:t>
            </a:r>
            <a:r>
              <a:rPr lang="en-US" sz="3600" dirty="0">
                <a:solidFill>
                  <a:schemeClr val="accent1">
                    <a:lumMod val="50000"/>
                  </a:schemeClr>
                </a:solidFill>
              </a:rPr>
              <a:t> calculus in </a:t>
            </a:r>
            <a:r>
              <a:rPr lang="en-US" sz="3600" dirty="0" err="1">
                <a:solidFill>
                  <a:schemeClr val="accent1">
                    <a:lumMod val="50000"/>
                  </a:schemeClr>
                </a:solidFill>
              </a:rPr>
              <a:t>pelviureteric</a:t>
            </a:r>
            <a:r>
              <a:rPr lang="en-US" sz="3600" dirty="0">
                <a:solidFill>
                  <a:schemeClr val="accent1">
                    <a:lumMod val="50000"/>
                  </a:schemeClr>
                </a:solidFill>
              </a:rPr>
              <a:t> junction.</a:t>
            </a:r>
          </a:p>
        </p:txBody>
      </p:sp>
      <p:pic>
        <p:nvPicPr>
          <p:cNvPr id="194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57665"/>
            <a:ext cx="6172200" cy="6919783"/>
          </a:xfrm>
        </p:spPr>
      </p:pic>
    </p:spTree>
    <p:extLst>
      <p:ext uri="{BB962C8B-B14F-4D97-AF65-F5344CB8AC3E}">
        <p14:creationId xmlns:p14="http://schemas.microsoft.com/office/powerpoint/2010/main" val="3000451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0238"/>
            <a:ext cx="3886200" cy="2277762"/>
          </a:xfrm>
        </p:spPr>
        <p:txBody>
          <a:bodyPr rtlCol="0" anchor="t">
            <a:normAutofit/>
          </a:bodyPr>
          <a:lstStyle/>
          <a:p>
            <a:pPr>
              <a:defRPr/>
            </a:pPr>
            <a:r>
              <a:rPr lang="en-US" sz="1600" dirty="0">
                <a:solidFill>
                  <a:schemeClr val="accent1">
                    <a:lumMod val="50000"/>
                  </a:schemeClr>
                </a:solidFill>
              </a:rPr>
              <a:t>A</a:t>
            </a:r>
            <a:r>
              <a:rPr lang="en-US" sz="2400" dirty="0">
                <a:solidFill>
                  <a:schemeClr val="accent1">
                    <a:lumMod val="50000"/>
                  </a:schemeClr>
                </a:solidFill>
              </a:rPr>
              <a:t>. Bilateral hydronephrosis with acute on chronic pyelonephritis in a child due to urinary tract obstruction.</a:t>
            </a:r>
          </a:p>
        </p:txBody>
      </p:sp>
      <p:pic>
        <p:nvPicPr>
          <p:cNvPr id="204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9449"/>
            <a:ext cx="3886200" cy="4617308"/>
          </a:xfrm>
        </p:spPr>
      </p:pic>
      <p:pic>
        <p:nvPicPr>
          <p:cNvPr id="204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8768" y="-1"/>
            <a:ext cx="4753232" cy="449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313141" y="4497858"/>
            <a:ext cx="4936524" cy="198532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dirty="0">
                <a:solidFill>
                  <a:schemeClr val="accent1">
                    <a:lumMod val="50000"/>
                  </a:schemeClr>
                </a:solidFill>
              </a:rPr>
              <a:t>B. Hydronephrosis with thinned renal parenchyma in an adult kidney.</a:t>
            </a:r>
          </a:p>
        </p:txBody>
      </p:sp>
    </p:spTree>
    <p:extLst>
      <p:ext uri="{BB962C8B-B14F-4D97-AF65-F5344CB8AC3E}">
        <p14:creationId xmlns:p14="http://schemas.microsoft.com/office/powerpoint/2010/main" val="369778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2971800" cy="5243512"/>
          </a:xfrm>
          <a:ln>
            <a:solidFill>
              <a:schemeClr val="tx1"/>
            </a:solidFill>
            <a:miter lim="800000"/>
            <a:headEnd/>
            <a:tailEnd/>
          </a:ln>
        </p:spPr>
      </p:pic>
      <p:sp>
        <p:nvSpPr>
          <p:cNvPr id="5" name="Title 1"/>
          <p:cNvSpPr>
            <a:spLocks noGrp="1"/>
          </p:cNvSpPr>
          <p:nvPr>
            <p:ph type="title"/>
          </p:nvPr>
        </p:nvSpPr>
        <p:spPr>
          <a:xfrm>
            <a:off x="65903" y="5243512"/>
            <a:ext cx="3600450" cy="1676272"/>
          </a:xfrm>
        </p:spPr>
        <p:txBody>
          <a:bodyPr rtlCol="0" anchor="t">
            <a:normAutofit/>
          </a:bodyPr>
          <a:lstStyle/>
          <a:p>
            <a:pPr>
              <a:defRPr/>
            </a:pPr>
            <a:r>
              <a:rPr lang="en-US" sz="1400" dirty="0">
                <a:solidFill>
                  <a:schemeClr val="accent1">
                    <a:lumMod val="50000"/>
                  </a:schemeClr>
                </a:solidFill>
              </a:rPr>
              <a:t>A</a:t>
            </a:r>
            <a:r>
              <a:rPr lang="en-US" sz="2400" dirty="0">
                <a:solidFill>
                  <a:schemeClr val="accent1">
                    <a:lumMod val="50000"/>
                  </a:schemeClr>
                </a:solidFill>
              </a:rPr>
              <a:t>. </a:t>
            </a:r>
            <a:r>
              <a:rPr lang="en-US" sz="2400" dirty="0" smtClean="0">
                <a:solidFill>
                  <a:schemeClr val="accent1">
                    <a:lumMod val="50000"/>
                  </a:schemeClr>
                </a:solidFill>
              </a:rPr>
              <a:t> </a:t>
            </a:r>
            <a:r>
              <a:rPr lang="en-US" sz="2400" dirty="0">
                <a:solidFill>
                  <a:schemeClr val="accent1">
                    <a:lumMod val="50000"/>
                  </a:schemeClr>
                </a:solidFill>
              </a:rPr>
              <a:t>unshaped scar of healed pyelonephritis</a:t>
            </a:r>
          </a:p>
        </p:txBody>
      </p:sp>
      <p:pic>
        <p:nvPicPr>
          <p:cNvPr id="2150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63503" y="76201"/>
            <a:ext cx="3514725" cy="516731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663503" y="5375190"/>
            <a:ext cx="3528497" cy="1219200"/>
          </a:xfrm>
          <a:prstGeom prst="rect">
            <a:avLst/>
          </a:prstGeom>
        </p:spPr>
        <p:txBody>
          <a:bodyPr>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defRPr/>
            </a:pPr>
            <a:r>
              <a:rPr lang="en-US" sz="1400" dirty="0">
                <a:solidFill>
                  <a:schemeClr val="accent1">
                    <a:lumMod val="50000"/>
                  </a:schemeClr>
                </a:solidFill>
              </a:rPr>
              <a:t>B. </a:t>
            </a:r>
            <a:r>
              <a:rPr lang="en-US" sz="1800" dirty="0">
                <a:solidFill>
                  <a:schemeClr val="accent1">
                    <a:lumMod val="50000"/>
                  </a:schemeClr>
                </a:solidFill>
              </a:rPr>
              <a:t>Healed pyelonephritis associated with vesicoureteral reflux has produced scarring of both poles of the kidney with calyceal distortion due to infection of the peripheral compound papillae.</a:t>
            </a:r>
          </a:p>
        </p:txBody>
      </p:sp>
    </p:spTree>
    <p:extLst>
      <p:ext uri="{BB962C8B-B14F-4D97-AF65-F5344CB8AC3E}">
        <p14:creationId xmlns:p14="http://schemas.microsoft.com/office/powerpoint/2010/main" val="403305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3">
                  <a:tint val="100000"/>
                  <a:shade val="85000"/>
                  <a:satMod val="100000"/>
                  <a:lumMod val="100000"/>
                </a:schemeClr>
              </a:gs>
              <a:gs pos="100000">
                <a:srgbClr val="0070C0"/>
              </a:gs>
            </a:gsLst>
          </a:gradFill>
          <a:ln>
            <a:miter lim="800000"/>
            <a:headEnd/>
            <a:tailEnd/>
          </a:ln>
        </p:spPr>
        <p:style>
          <a:lnRef idx="1">
            <a:schemeClr val="accent3"/>
          </a:lnRef>
          <a:fillRef idx="3">
            <a:schemeClr val="accent3"/>
          </a:fillRef>
          <a:effectRef idx="2">
            <a:schemeClr val="accent3"/>
          </a:effectRef>
          <a:fontRef idx="minor">
            <a:schemeClr val="lt1"/>
          </a:fontRef>
        </p:style>
        <p:txBody>
          <a:bodyPr/>
          <a:lstStyle/>
          <a:p>
            <a:pPr>
              <a:defRPr/>
            </a:pPr>
            <a:r>
              <a:rPr lang="en-US" dirty="0" smtClean="0"/>
              <a:t>Objectives </a:t>
            </a:r>
            <a:endParaRPr lang="en-US" dirty="0"/>
          </a:p>
        </p:txBody>
      </p:sp>
      <p:sp>
        <p:nvSpPr>
          <p:cNvPr id="3" name="Content Placeholder 2"/>
          <p:cNvSpPr>
            <a:spLocks noGrp="1"/>
          </p:cNvSpPr>
          <p:nvPr>
            <p:ph idx="1"/>
          </p:nvPr>
        </p:nvSpPr>
        <p:spPr/>
        <p:txBody>
          <a:bodyPr>
            <a:normAutofit fontScale="32500" lnSpcReduction="20000"/>
          </a:bodyPr>
          <a:lstStyle/>
          <a:p>
            <a:endParaRPr lang="en-US" sz="3600" dirty="0"/>
          </a:p>
          <a:p>
            <a:r>
              <a:rPr lang="en-US" sz="9800" dirty="0"/>
              <a:t>Recognize the predisposing factors for infections of the kidney and urinary tract</a:t>
            </a:r>
            <a:r>
              <a:rPr lang="en-US" sz="9800" dirty="0" smtClean="0"/>
              <a:t>.</a:t>
            </a:r>
            <a:endParaRPr lang="en-US" sz="9800" dirty="0"/>
          </a:p>
          <a:p>
            <a:r>
              <a:rPr lang="en-US" sz="9800" dirty="0"/>
              <a:t>Describe the different types of infections in the kidney and </a:t>
            </a:r>
            <a:r>
              <a:rPr lang="en-US" sz="9800" dirty="0" smtClean="0"/>
              <a:t>urinary tract.</a:t>
            </a:r>
            <a:endParaRPr lang="en-US" sz="9800" dirty="0"/>
          </a:p>
          <a:p>
            <a:r>
              <a:rPr lang="en-US" sz="9800" dirty="0"/>
              <a:t>Recognize </a:t>
            </a:r>
            <a:r>
              <a:rPr lang="en-US" sz="9800" dirty="0" smtClean="0"/>
              <a:t>the </a:t>
            </a:r>
            <a:r>
              <a:rPr lang="en-US" sz="9800" dirty="0" err="1"/>
              <a:t>clinicopathological</a:t>
            </a:r>
            <a:r>
              <a:rPr lang="en-US" sz="9800" dirty="0"/>
              <a:t> features of </a:t>
            </a:r>
            <a:r>
              <a:rPr lang="en-US" sz="9800" dirty="0" smtClean="0"/>
              <a:t>acute </a:t>
            </a:r>
            <a:r>
              <a:rPr lang="en-US" sz="9800" dirty="0"/>
              <a:t>and chronic pyelonephritis</a:t>
            </a:r>
            <a:r>
              <a:rPr lang="en-US" sz="9800" dirty="0" smtClean="0"/>
              <a:t>.</a:t>
            </a:r>
            <a:endParaRPr lang="en-US" sz="9800" dirty="0"/>
          </a:p>
          <a:p>
            <a:r>
              <a:rPr lang="en-US" sz="9800" dirty="0"/>
              <a:t>Describe the causes of urinary tract obstruction</a:t>
            </a:r>
            <a:r>
              <a:rPr lang="en-US" sz="9800" dirty="0" smtClean="0"/>
              <a:t>.</a:t>
            </a:r>
            <a:endParaRPr lang="en-US" sz="9800" dirty="0"/>
          </a:p>
          <a:p>
            <a:r>
              <a:rPr lang="en-US" sz="9800" dirty="0"/>
              <a:t>Recognize drug induced </a:t>
            </a:r>
            <a:r>
              <a:rPr lang="en-US" sz="9800" dirty="0" smtClean="0"/>
              <a:t>nephritis</a:t>
            </a:r>
            <a:endParaRPr lang="en-US" sz="9800" dirty="0"/>
          </a:p>
          <a:p>
            <a:pPr>
              <a:buFont typeface="Wingdings 2" panose="05020102010507070707" pitchFamily="18" charset="2"/>
              <a:buNone/>
              <a:defRPr/>
            </a:pPr>
            <a:endParaRPr lang="en-US" dirty="0" smtClean="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3596805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Kidney_XGP_Gross4"/>
          <p:cNvPicPr>
            <a:picLocks noChangeAspect="1" noChangeArrowheads="1"/>
          </p:cNvPicPr>
          <p:nvPr/>
        </p:nvPicPr>
        <p:blipFill>
          <a:blip r:embed="rId3">
            <a:extLst>
              <a:ext uri="{28A0092B-C50C-407E-A947-70E740481C1C}">
                <a14:useLocalDpi xmlns:a14="http://schemas.microsoft.com/office/drawing/2010/main" val="0"/>
              </a:ext>
            </a:extLst>
          </a:blip>
          <a:srcRect b="10510"/>
          <a:stretch>
            <a:fillRect/>
          </a:stretch>
        </p:blipFill>
        <p:spPr bwMode="auto">
          <a:xfrm>
            <a:off x="0" y="-82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763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Text Box 4"/>
          <p:cNvSpPr txBox="1">
            <a:spLocks noChangeArrowheads="1"/>
          </p:cNvSpPr>
          <p:nvPr/>
        </p:nvSpPr>
        <p:spPr bwMode="auto">
          <a:xfrm>
            <a:off x="0" y="1"/>
            <a:ext cx="12192000" cy="1384995"/>
          </a:xfrm>
          <a:prstGeom prst="rect">
            <a:avLst/>
          </a:prstGeom>
          <a:solidFill>
            <a:srgbClr val="0070C0"/>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2800" b="1" dirty="0">
                <a:latin typeface="Tahoma" pitchFamily="34" charset="0"/>
                <a:cs typeface="Tahoma" pitchFamily="34" charset="0"/>
              </a:rPr>
              <a:t>Chronic </a:t>
            </a:r>
            <a:r>
              <a:rPr lang="en-US" sz="2800" b="1" dirty="0" err="1">
                <a:latin typeface="Tahoma" pitchFamily="34" charset="0"/>
                <a:cs typeface="Tahoma" pitchFamily="34" charset="0"/>
              </a:rPr>
              <a:t>pyelonephritis</a:t>
            </a:r>
            <a:r>
              <a:rPr lang="en-US" sz="2800" b="1" dirty="0">
                <a:latin typeface="Tahoma" pitchFamily="34" charset="0"/>
                <a:cs typeface="Tahoma" pitchFamily="34" charset="0"/>
              </a:rPr>
              <a:t>: collection of chronic inflammatory cells here is in a patient with a history of multiple recurrent urinary tract infections. </a:t>
            </a:r>
          </a:p>
        </p:txBody>
      </p:sp>
      <p:pic>
        <p:nvPicPr>
          <p:cNvPr id="25603" name="Picture 6" descr="http://www-medlib.med.utah.edu/WebPath/jpeg1/RENAL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6364"/>
            <a:ext cx="12192000" cy="5329237"/>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35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pic>
        <p:nvPicPr>
          <p:cNvPr id="26627" name="Picture 12" descr="chronic p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237"/>
            <a:ext cx="121178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3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Urolithiasias</a:t>
            </a:r>
          </a:p>
        </p:txBody>
      </p:sp>
      <p:sp>
        <p:nvSpPr>
          <p:cNvPr id="3" name="Content Placeholder 2"/>
          <p:cNvSpPr>
            <a:spLocks noGrp="1"/>
          </p:cNvSpPr>
          <p:nvPr>
            <p:ph idx="1"/>
          </p:nvPr>
        </p:nvSpPr>
        <p:spPr/>
        <p:txBody>
          <a:bodyPr>
            <a:normAutofit/>
          </a:bodyPr>
          <a:lstStyle/>
          <a:p>
            <a:pPr>
              <a:lnSpc>
                <a:spcPct val="135000"/>
              </a:lnSpc>
              <a:spcBef>
                <a:spcPct val="45000"/>
              </a:spcBef>
              <a:spcAft>
                <a:spcPct val="20000"/>
              </a:spcAft>
              <a:buFont typeface="Wingdings 2" panose="05020102010507070707" pitchFamily="18" charset="2"/>
              <a:buNone/>
              <a:defRPr/>
            </a:pPr>
            <a:r>
              <a:rPr lang="en-US" dirty="0" smtClean="0"/>
              <a:t>   </a:t>
            </a:r>
            <a:r>
              <a:rPr lang="en-US" b="1" dirty="0" smtClean="0"/>
              <a:t>Types of stones in urinary tract</a:t>
            </a:r>
          </a:p>
          <a:p>
            <a:pPr>
              <a:lnSpc>
                <a:spcPct val="135000"/>
              </a:lnSpc>
              <a:spcBef>
                <a:spcPct val="45000"/>
              </a:spcBef>
              <a:spcAft>
                <a:spcPct val="20000"/>
              </a:spcAft>
              <a:defRPr/>
            </a:pPr>
            <a:r>
              <a:rPr lang="en-US" dirty="0" smtClean="0"/>
              <a:t>CALCIUM OXALATE and PHOSPHATE  (70% )</a:t>
            </a:r>
          </a:p>
          <a:p>
            <a:pPr>
              <a:lnSpc>
                <a:spcPct val="135000"/>
              </a:lnSpc>
              <a:spcBef>
                <a:spcPct val="45000"/>
              </a:spcBef>
              <a:spcAft>
                <a:spcPct val="20000"/>
              </a:spcAft>
              <a:defRPr/>
            </a:pPr>
            <a:r>
              <a:rPr lang="en-US" dirty="0" smtClean="0"/>
              <a:t>Magnesium ammonium phosphate (15-20%)</a:t>
            </a:r>
          </a:p>
          <a:p>
            <a:pPr>
              <a:lnSpc>
                <a:spcPct val="135000"/>
              </a:lnSpc>
              <a:spcBef>
                <a:spcPct val="45000"/>
              </a:spcBef>
              <a:spcAft>
                <a:spcPct val="20000"/>
              </a:spcAft>
              <a:buFont typeface="Wingdings 2" panose="05020102010507070707" pitchFamily="18" charset="2"/>
              <a:buNone/>
              <a:defRPr/>
            </a:pPr>
            <a:r>
              <a:rPr lang="en-US" dirty="0" smtClean="0"/>
              <a:t>      (</a:t>
            </a:r>
            <a:r>
              <a:rPr lang="en-US" dirty="0" err="1" smtClean="0"/>
              <a:t>Struvite</a:t>
            </a:r>
            <a:r>
              <a:rPr lang="en-US" dirty="0" smtClean="0"/>
              <a:t> stone)</a:t>
            </a:r>
          </a:p>
          <a:p>
            <a:pPr>
              <a:lnSpc>
                <a:spcPct val="135000"/>
              </a:lnSpc>
              <a:spcBef>
                <a:spcPct val="45000"/>
              </a:spcBef>
              <a:spcAft>
                <a:spcPct val="20000"/>
              </a:spcAft>
              <a:defRPr/>
            </a:pPr>
            <a:r>
              <a:rPr lang="en-US" dirty="0" smtClean="0"/>
              <a:t>URIC ACID &amp; URATE   (5-10%)</a:t>
            </a:r>
          </a:p>
          <a:p>
            <a:pPr>
              <a:lnSpc>
                <a:spcPct val="135000"/>
              </a:lnSpc>
              <a:spcBef>
                <a:spcPct val="45000"/>
              </a:spcBef>
              <a:spcAft>
                <a:spcPct val="20000"/>
              </a:spcAft>
              <a:defRPr/>
            </a:pPr>
            <a:r>
              <a:rPr lang="en-US" dirty="0" smtClean="0"/>
              <a:t>CYSTINE (1-2%)</a:t>
            </a:r>
          </a:p>
          <a:p>
            <a:pPr>
              <a:defRPr/>
            </a:pPr>
            <a:endParaRPr lang="en-US" dirty="0"/>
          </a:p>
        </p:txBody>
      </p:sp>
    </p:spTree>
    <p:extLst>
      <p:ext uri="{BB962C8B-B14F-4D97-AF65-F5344CB8AC3E}">
        <p14:creationId xmlns:p14="http://schemas.microsoft.com/office/powerpoint/2010/main" val="2033760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fontAlgn="base"/>
            <a:r>
              <a:rPr lang="en-US" b="1" dirty="0" err="1" smtClean="0"/>
              <a:t>Tubulointerstitial</a:t>
            </a:r>
            <a:r>
              <a:rPr lang="en-US" b="1" dirty="0" smtClean="0"/>
              <a:t> Nephritis</a:t>
            </a:r>
            <a:endParaRPr lang="en-US" dirty="0"/>
          </a:p>
        </p:txBody>
      </p:sp>
      <p:sp>
        <p:nvSpPr>
          <p:cNvPr id="30723" name="Content Placeholder 2"/>
          <p:cNvSpPr>
            <a:spLocks noGrp="1"/>
          </p:cNvSpPr>
          <p:nvPr>
            <p:ph idx="1"/>
          </p:nvPr>
        </p:nvSpPr>
        <p:spPr/>
        <p:txBody>
          <a:bodyPr>
            <a:normAutofit/>
          </a:bodyPr>
          <a:lstStyle/>
          <a:p>
            <a:pPr fontAlgn="base"/>
            <a:r>
              <a:rPr lang="en-US" sz="3200" b="1" dirty="0" err="1"/>
              <a:t>Tubulointerstitial</a:t>
            </a:r>
            <a:r>
              <a:rPr lang="en-US" sz="3200" b="1" dirty="0"/>
              <a:t> Nephritis</a:t>
            </a:r>
          </a:p>
          <a:p>
            <a:pPr fontAlgn="base"/>
            <a:r>
              <a:rPr lang="en-US" sz="3200" b="1" dirty="0"/>
              <a:t>This group of renal diseases involves inflammatory injuries of the tubules and </a:t>
            </a:r>
            <a:r>
              <a:rPr lang="en-US" sz="3200" b="1" dirty="0" err="1"/>
              <a:t>interstitium</a:t>
            </a:r>
            <a:r>
              <a:rPr lang="en-US" sz="3200" b="1" dirty="0"/>
              <a:t> that are often insidious in onset and are principally manifest by azotemia</a:t>
            </a:r>
            <a:endParaRPr lang="en-US" sz="3200" dirty="0"/>
          </a:p>
        </p:txBody>
      </p:sp>
    </p:spTree>
    <p:extLst>
      <p:ext uri="{BB962C8B-B14F-4D97-AF65-F5344CB8AC3E}">
        <p14:creationId xmlns:p14="http://schemas.microsoft.com/office/powerpoint/2010/main" val="2272272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1389064"/>
            <a:ext cx="12257903" cy="5468936"/>
          </a:xfrm>
          <a:ln>
            <a:solidFill>
              <a:schemeClr val="tx1"/>
            </a:solidFill>
            <a:miter lim="800000"/>
            <a:headEnd/>
            <a:tailEnd/>
          </a:ln>
        </p:spPr>
      </p:pic>
      <p:sp>
        <p:nvSpPr>
          <p:cNvPr id="4" name="Title 1"/>
          <p:cNvSpPr>
            <a:spLocks noGrp="1"/>
          </p:cNvSpPr>
          <p:nvPr>
            <p:ph type="title"/>
          </p:nvPr>
        </p:nvSpPr>
        <p:spPr>
          <a:xfrm>
            <a:off x="2133600" y="304800"/>
            <a:ext cx="7924800" cy="954088"/>
          </a:xfrm>
        </p:spPr>
        <p:txBody>
          <a:bodyPr rtlCol="0">
            <a:normAutofit/>
          </a:bodyPr>
          <a:lstStyle/>
          <a:p>
            <a:pPr>
              <a:defRPr/>
            </a:pPr>
            <a:r>
              <a:rPr lang="en-US" sz="1600" dirty="0" smtClean="0">
                <a:solidFill>
                  <a:schemeClr val="accent1">
                    <a:lumMod val="50000"/>
                  </a:schemeClr>
                </a:solidFill>
              </a:rPr>
              <a:t> </a:t>
            </a:r>
            <a:r>
              <a:rPr lang="en-US" sz="1600" dirty="0">
                <a:solidFill>
                  <a:schemeClr val="accent1">
                    <a:lumMod val="50000"/>
                  </a:schemeClr>
                </a:solidFill>
              </a:rPr>
              <a:t>The mononuclear infiltrate is accompanying by abundant eosinophils and may have a granulomatous appearance.</a:t>
            </a:r>
          </a:p>
        </p:txBody>
      </p:sp>
    </p:spTree>
    <p:extLst>
      <p:ext uri="{BB962C8B-B14F-4D97-AF65-F5344CB8AC3E}">
        <p14:creationId xmlns:p14="http://schemas.microsoft.com/office/powerpoint/2010/main" val="1978576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766119"/>
            <a:ext cx="12192000" cy="6091881"/>
          </a:xfrm>
          <a:ln>
            <a:solidFill>
              <a:schemeClr val="tx1"/>
            </a:solidFill>
            <a:miter lim="800000"/>
            <a:headEnd/>
            <a:tailEnd/>
          </a:ln>
        </p:spPr>
      </p:pic>
      <p:sp>
        <p:nvSpPr>
          <p:cNvPr id="5" name="Title 1"/>
          <p:cNvSpPr>
            <a:spLocks noGrp="1"/>
          </p:cNvSpPr>
          <p:nvPr>
            <p:ph type="title"/>
          </p:nvPr>
        </p:nvSpPr>
        <p:spPr>
          <a:xfrm>
            <a:off x="0" y="0"/>
            <a:ext cx="7924800" cy="877887"/>
          </a:xfrm>
        </p:spPr>
        <p:txBody>
          <a:bodyPr rtlCol="0" anchor="t">
            <a:normAutofit/>
          </a:bodyPr>
          <a:lstStyle/>
          <a:p>
            <a:pPr>
              <a:defRPr/>
            </a:pPr>
            <a:r>
              <a:rPr lang="en-US" sz="2400" dirty="0" smtClean="0">
                <a:solidFill>
                  <a:schemeClr val="accent1">
                    <a:lumMod val="50000"/>
                  </a:schemeClr>
                </a:solidFill>
              </a:rPr>
              <a:t> </a:t>
            </a:r>
            <a:r>
              <a:rPr lang="en-US" sz="2400" dirty="0">
                <a:solidFill>
                  <a:schemeClr val="accent1">
                    <a:lumMod val="50000"/>
                  </a:schemeClr>
                </a:solidFill>
              </a:rPr>
              <a:t>Higher power of tubulitis demonstrating interstitial edema and invasion of the tubular epithelium by lymphocytes.</a:t>
            </a:r>
          </a:p>
        </p:txBody>
      </p:sp>
    </p:spTree>
    <p:extLst>
      <p:ext uri="{BB962C8B-B14F-4D97-AF65-F5344CB8AC3E}">
        <p14:creationId xmlns:p14="http://schemas.microsoft.com/office/powerpoint/2010/main" val="518843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lstStyle/>
          <a:p>
            <a:pPr>
              <a:defRPr/>
            </a:pPr>
            <a:r>
              <a:rPr lang="en-US" dirty="0" smtClean="0"/>
              <a:t>Definition-UTI </a:t>
            </a:r>
            <a:endParaRPr lang="en-US" dirty="0"/>
          </a:p>
        </p:txBody>
      </p:sp>
      <p:sp>
        <p:nvSpPr>
          <p:cNvPr id="30723" name="Content Placeholder 2"/>
          <p:cNvSpPr>
            <a:spLocks noGrp="1"/>
          </p:cNvSpPr>
          <p:nvPr>
            <p:ph idx="1"/>
          </p:nvPr>
        </p:nvSpPr>
        <p:spPr/>
        <p:txBody>
          <a:bodyPr>
            <a:normAutofit/>
          </a:bodyPr>
          <a:lstStyle/>
          <a:p>
            <a:r>
              <a:rPr lang="en-US" altLang="en-US" sz="3600" dirty="0" smtClean="0">
                <a:solidFill>
                  <a:srgbClr val="FF0000"/>
                </a:solidFill>
              </a:rPr>
              <a:t>UTI: </a:t>
            </a:r>
            <a:r>
              <a:rPr lang="en-US" altLang="en-US" sz="3600" dirty="0" smtClean="0"/>
              <a:t>the finding of microorganisms in bladder urine with or without clinical symptoms and with or without renal disease</a:t>
            </a:r>
          </a:p>
          <a:p>
            <a:r>
              <a:rPr lang="en-US" altLang="en-US" sz="3600" dirty="0" smtClean="0">
                <a:solidFill>
                  <a:srgbClr val="FF0000"/>
                </a:solidFill>
              </a:rPr>
              <a:t>Significant </a:t>
            </a:r>
            <a:r>
              <a:rPr lang="en-US" altLang="en-US" sz="3600" dirty="0" err="1" smtClean="0">
                <a:solidFill>
                  <a:srgbClr val="FF0000"/>
                </a:solidFill>
              </a:rPr>
              <a:t>bacteriuria</a:t>
            </a:r>
            <a:r>
              <a:rPr lang="en-US" altLang="en-US" sz="3600" dirty="0" smtClean="0">
                <a:solidFill>
                  <a:srgbClr val="FF0000"/>
                </a:solidFill>
              </a:rPr>
              <a:t>: </a:t>
            </a:r>
            <a:r>
              <a:rPr lang="en-US" altLang="en-US" sz="3600" dirty="0" smtClean="0"/>
              <a:t>the number of bacteria in the voided urine exceeds the number that can be expected from contamination (i.e. ≥ 10⁵ </a:t>
            </a:r>
            <a:r>
              <a:rPr lang="en-US" altLang="en-US" sz="3600" dirty="0" err="1" smtClean="0"/>
              <a:t>cfu</a:t>
            </a:r>
            <a:r>
              <a:rPr lang="en-US" altLang="en-US" sz="3600" dirty="0" smtClean="0"/>
              <a:t>/ml)</a:t>
            </a:r>
          </a:p>
          <a:p>
            <a:endParaRPr lang="en-US" altLang="en-US" sz="3600" dirty="0" smtClean="0"/>
          </a:p>
        </p:txBody>
      </p:sp>
    </p:spTree>
    <p:extLst>
      <p:ext uri="{BB962C8B-B14F-4D97-AF65-F5344CB8AC3E}">
        <p14:creationId xmlns:p14="http://schemas.microsoft.com/office/powerpoint/2010/main" val="1548309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2133601" y="1219200"/>
            <a:ext cx="5057775" cy="5638800"/>
          </a:xfrm>
          <a:prstGeom prst="rect">
            <a:avLst/>
          </a:prstGeom>
        </p:spPr>
        <p:txBody>
          <a:bodyPr>
            <a:noAutofit/>
          </a:bodyPr>
          <a:lstStyle/>
          <a:p>
            <a:pPr marL="320040" indent="-320040">
              <a:spcBef>
                <a:spcPct val="20000"/>
              </a:spcBef>
              <a:buFont typeface="Wingdings"/>
              <a:buChar char=""/>
              <a:defRPr/>
            </a:pPr>
            <a:r>
              <a:rPr lang="en-US" sz="3600" b="1" dirty="0"/>
              <a:t>Cystitis</a:t>
            </a:r>
          </a:p>
          <a:p>
            <a:pPr marL="640080" lvl="1" indent="-274320">
              <a:spcBef>
                <a:spcPct val="20000"/>
              </a:spcBef>
              <a:buClr>
                <a:schemeClr val="bg1">
                  <a:lumMod val="50000"/>
                </a:schemeClr>
              </a:buClr>
              <a:buFont typeface="Wingdings 2"/>
              <a:buChar char=""/>
              <a:defRPr/>
            </a:pPr>
            <a:r>
              <a:rPr lang="en-US" sz="3600" dirty="0"/>
              <a:t>Frequency</a:t>
            </a:r>
          </a:p>
          <a:p>
            <a:pPr marL="640080" lvl="1" indent="-274320">
              <a:spcBef>
                <a:spcPct val="20000"/>
              </a:spcBef>
              <a:buClr>
                <a:schemeClr val="bg1">
                  <a:lumMod val="50000"/>
                </a:schemeClr>
              </a:buClr>
              <a:buFont typeface="Wingdings 2"/>
              <a:buChar char=""/>
              <a:defRPr/>
            </a:pPr>
            <a:r>
              <a:rPr lang="en-US" sz="3600" dirty="0"/>
              <a:t>Urgency</a:t>
            </a:r>
          </a:p>
          <a:p>
            <a:pPr marL="640080" lvl="1" indent="-274320">
              <a:spcBef>
                <a:spcPct val="20000"/>
              </a:spcBef>
              <a:buClr>
                <a:schemeClr val="bg1">
                  <a:lumMod val="50000"/>
                </a:schemeClr>
              </a:buClr>
              <a:buFont typeface="Wingdings 2"/>
              <a:buChar char=""/>
              <a:defRPr/>
            </a:pPr>
            <a:r>
              <a:rPr lang="en-US" sz="3600" dirty="0" err="1"/>
              <a:t>Dysuria</a:t>
            </a:r>
            <a:r>
              <a:rPr lang="en-US" sz="3600" dirty="0"/>
              <a:t> – painful voiding</a:t>
            </a:r>
          </a:p>
          <a:p>
            <a:pPr marL="640080" lvl="1" indent="-274320">
              <a:spcBef>
                <a:spcPct val="20000"/>
              </a:spcBef>
              <a:buClr>
                <a:schemeClr val="bg1">
                  <a:lumMod val="50000"/>
                </a:schemeClr>
              </a:buClr>
              <a:buFont typeface="Wingdings 2"/>
              <a:buChar char=""/>
              <a:defRPr/>
            </a:pPr>
            <a:r>
              <a:rPr lang="en-US" sz="3600" dirty="0"/>
              <a:t> </a:t>
            </a:r>
            <a:r>
              <a:rPr lang="en-US" sz="3600" dirty="0" err="1"/>
              <a:t>Suprapubic</a:t>
            </a:r>
            <a:r>
              <a:rPr lang="en-US" sz="3600" dirty="0"/>
              <a:t> Pain</a:t>
            </a:r>
          </a:p>
          <a:p>
            <a:pPr marL="640080" lvl="1" indent="-274320">
              <a:spcBef>
                <a:spcPct val="20000"/>
              </a:spcBef>
              <a:buClr>
                <a:schemeClr val="bg1">
                  <a:lumMod val="50000"/>
                </a:schemeClr>
              </a:buClr>
              <a:buFont typeface="Wingdings 2"/>
              <a:buChar char=""/>
              <a:defRPr/>
            </a:pPr>
            <a:r>
              <a:rPr lang="en-US" sz="3600" dirty="0"/>
              <a:t>Cloudy or </a:t>
            </a:r>
            <a:r>
              <a:rPr lang="en-US" sz="3600" dirty="0" smtClean="0"/>
              <a:t>foul-smelling urine</a:t>
            </a:r>
            <a:endParaRPr lang="en-US" sz="3600" dirty="0"/>
          </a:p>
        </p:txBody>
      </p:sp>
      <p:sp>
        <p:nvSpPr>
          <p:cNvPr id="3" name="Rectangle 1026"/>
          <p:cNvSpPr>
            <a:spLocks noChangeArrowheads="1"/>
          </p:cNvSpPr>
          <p:nvPr/>
        </p:nvSpPr>
        <p:spPr bwMode="auto">
          <a:xfrm>
            <a:off x="2238376" y="428625"/>
            <a:ext cx="7820025" cy="685800"/>
          </a:xfrm>
          <a:prstGeom prst="rect">
            <a:avLst/>
          </a:prstGeom>
          <a:solidFill>
            <a:srgbClr val="0070C0"/>
          </a:solidFill>
          <a:ln>
            <a:headEnd/>
            <a:tailEnd/>
          </a:ln>
        </p:spPr>
        <p:style>
          <a:lnRef idx="1">
            <a:schemeClr val="dk1"/>
          </a:lnRef>
          <a:fillRef idx="2">
            <a:schemeClr val="dk1"/>
          </a:fillRef>
          <a:effectRef idx="1">
            <a:schemeClr val="dk1"/>
          </a:effectRef>
          <a:fontRef idx="minor">
            <a:schemeClr val="dk1"/>
          </a:fontRef>
        </p:style>
        <p:txBody>
          <a:bodyPr lIns="90488" tIns="44450" rIns="90488" bIns="44450" anchor="ctr"/>
          <a:lstStyle/>
          <a:p>
            <a:pPr>
              <a:defRPr/>
            </a:pPr>
            <a:r>
              <a:rPr lang="en-GB" sz="3600" dirty="0"/>
              <a:t>             Clinical features of UTI </a:t>
            </a:r>
            <a:endParaRPr lang="fi-FI" sz="3600" dirty="0"/>
          </a:p>
        </p:txBody>
      </p:sp>
      <p:pic>
        <p:nvPicPr>
          <p:cNvPr id="31748" name="Picture 5" descr="C:\Users\N\Desktop\uti\Cartoon_Page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3352801"/>
            <a:ext cx="3325813"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88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Symptoms urolithiasis</a:t>
            </a:r>
          </a:p>
        </p:txBody>
      </p:sp>
      <p:sp>
        <p:nvSpPr>
          <p:cNvPr id="32771" name="Content Placeholder 2"/>
          <p:cNvSpPr>
            <a:spLocks noGrp="1"/>
          </p:cNvSpPr>
          <p:nvPr>
            <p:ph idx="1"/>
          </p:nvPr>
        </p:nvSpPr>
        <p:spPr/>
        <p:txBody>
          <a:bodyPr/>
          <a:lstStyle/>
          <a:p>
            <a:pPr>
              <a:buClr>
                <a:srgbClr val="FF6600"/>
              </a:buClr>
            </a:pPr>
            <a:endParaRPr lang="en-US" altLang="en-US" smtClean="0"/>
          </a:p>
          <a:p>
            <a:pPr>
              <a:buClr>
                <a:srgbClr val="FF6600"/>
              </a:buClr>
            </a:pPr>
            <a:endParaRPr lang="en-US" altLang="en-US" smtClean="0"/>
          </a:p>
        </p:txBody>
      </p:sp>
      <p:pic>
        <p:nvPicPr>
          <p:cNvPr id="32772" name="Picture 4" descr="C:\WINDOWS\Desktop\Animated gifs\stomach pa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048001"/>
            <a:ext cx="16192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2209800" y="1981200"/>
            <a:ext cx="7772400" cy="4114800"/>
          </a:xfrm>
          <a:prstGeom prst="rect">
            <a:avLst/>
          </a:prstGeom>
        </p:spPr>
        <p:txBody>
          <a:bodyPr>
            <a:normAutofit lnSpcReduction="10000"/>
          </a:bodyPr>
          <a:lstStyle/>
          <a:p>
            <a:pPr marL="342900" indent="-342900">
              <a:spcBef>
                <a:spcPct val="20000"/>
              </a:spcBef>
              <a:buFont typeface="Arial" pitchFamily="34" charset="0"/>
              <a:buChar char="•"/>
              <a:defRPr/>
            </a:pPr>
            <a:r>
              <a:rPr lang="en-US" sz="3200" dirty="0"/>
              <a:t>Pain in the lower back part or in the lower abdomen, which might move to the groin. Pain may last from hours to minutes.</a:t>
            </a:r>
          </a:p>
          <a:p>
            <a:pPr marL="342900" indent="-342900">
              <a:spcBef>
                <a:spcPct val="20000"/>
              </a:spcBef>
              <a:buFont typeface="Arial" pitchFamily="34" charset="0"/>
              <a:buChar char="•"/>
              <a:defRPr/>
            </a:pPr>
            <a:r>
              <a:rPr lang="en-US" sz="3200" dirty="0"/>
              <a:t>Nausea, vomiting</a:t>
            </a:r>
          </a:p>
          <a:p>
            <a:pPr marL="342900" indent="-342900">
              <a:spcBef>
                <a:spcPct val="20000"/>
              </a:spcBef>
              <a:buFont typeface="Arial" pitchFamily="34" charset="0"/>
              <a:buChar char="•"/>
              <a:defRPr/>
            </a:pPr>
            <a:r>
              <a:rPr lang="en-US" sz="3200" dirty="0"/>
              <a:t>Blood in urine </a:t>
            </a:r>
          </a:p>
          <a:p>
            <a:pPr marL="342900" indent="-342900">
              <a:spcBef>
                <a:spcPct val="20000"/>
              </a:spcBef>
              <a:buFont typeface="Arial" pitchFamily="34" charset="0"/>
              <a:buChar char="•"/>
              <a:defRPr/>
            </a:pPr>
            <a:r>
              <a:rPr lang="en-US" sz="3200" dirty="0"/>
              <a:t>Burning during urination, foul smell in urine, chills, weakness and fevers for urinary tract infection.</a:t>
            </a:r>
          </a:p>
        </p:txBody>
      </p:sp>
    </p:spTree>
    <p:extLst>
      <p:ext uri="{BB962C8B-B14F-4D97-AF65-F5344CB8AC3E}">
        <p14:creationId xmlns:p14="http://schemas.microsoft.com/office/powerpoint/2010/main" val="2975123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smtClean="0"/>
              <a:t>Infections of Urinary Tract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defRPr/>
            </a:pPr>
            <a:r>
              <a:rPr lang="en-US" b="1" dirty="0" smtClean="0"/>
              <a:t>Upper Urinary tract</a:t>
            </a:r>
          </a:p>
          <a:p>
            <a:pPr>
              <a:buFont typeface="Wingdings" pitchFamily="2" charset="2"/>
              <a:buNone/>
              <a:defRPr/>
            </a:pPr>
            <a:r>
              <a:rPr lang="en-US" dirty="0" smtClean="0"/>
              <a:t>	</a:t>
            </a:r>
            <a:r>
              <a:rPr lang="en-US" dirty="0" err="1" smtClean="0"/>
              <a:t>Pyelonephritis</a:t>
            </a:r>
            <a:r>
              <a:rPr lang="en-US" dirty="0" smtClean="0"/>
              <a:t>- </a:t>
            </a:r>
          </a:p>
          <a:p>
            <a:pPr>
              <a:buFont typeface="Wingdings" pitchFamily="2" charset="2"/>
              <a:buNone/>
              <a:defRPr/>
            </a:pPr>
            <a:r>
              <a:rPr lang="en-US" dirty="0" smtClean="0"/>
              <a:t>     Acute</a:t>
            </a:r>
          </a:p>
          <a:p>
            <a:pPr>
              <a:buFont typeface="Wingdings" pitchFamily="2" charset="2"/>
              <a:buNone/>
              <a:defRPr/>
            </a:pPr>
            <a:r>
              <a:rPr lang="en-US" dirty="0" smtClean="0"/>
              <a:t>     Chronic</a:t>
            </a:r>
          </a:p>
          <a:p>
            <a:pPr>
              <a:buFont typeface="Wingdings" pitchFamily="2" charset="2"/>
              <a:buNone/>
              <a:defRPr/>
            </a:pPr>
            <a:r>
              <a:rPr lang="en-US" dirty="0" smtClean="0"/>
              <a:t>	</a:t>
            </a:r>
          </a:p>
          <a:p>
            <a:pPr>
              <a:buFont typeface="Wingdings" pitchFamily="2" charset="2"/>
              <a:buNone/>
              <a:defRPr/>
            </a:pPr>
            <a:endParaRPr lang="en-US" dirty="0" smtClean="0"/>
          </a:p>
          <a:p>
            <a:pPr>
              <a:buFont typeface="Wingdings" pitchFamily="2" charset="2"/>
              <a:buNone/>
              <a:defRPr/>
            </a:pPr>
            <a:r>
              <a:rPr lang="en-US" b="1" dirty="0" smtClean="0"/>
              <a:t>Lower Urinary tract</a:t>
            </a:r>
          </a:p>
          <a:p>
            <a:pPr>
              <a:buFont typeface="Wingdings" pitchFamily="2" charset="2"/>
              <a:buNone/>
              <a:defRPr/>
            </a:pPr>
            <a:r>
              <a:rPr lang="en-US" dirty="0" smtClean="0"/>
              <a:t>	</a:t>
            </a:r>
            <a:r>
              <a:rPr lang="en-US" dirty="0" err="1" smtClean="0"/>
              <a:t>ureteritis</a:t>
            </a:r>
            <a:endParaRPr lang="en-US" dirty="0" smtClean="0"/>
          </a:p>
          <a:p>
            <a:pPr>
              <a:buFont typeface="Wingdings" pitchFamily="2" charset="2"/>
              <a:buNone/>
              <a:defRPr/>
            </a:pPr>
            <a:r>
              <a:rPr lang="en-US" dirty="0" smtClean="0"/>
              <a:t>	cystitis</a:t>
            </a:r>
          </a:p>
          <a:p>
            <a:pPr>
              <a:buFont typeface="Wingdings" pitchFamily="2" charset="2"/>
              <a:buNone/>
              <a:defRPr/>
            </a:pPr>
            <a:r>
              <a:rPr lang="en-US" dirty="0" smtClean="0"/>
              <a:t>	</a:t>
            </a:r>
            <a:r>
              <a:rPr lang="en-US" dirty="0" err="1" smtClean="0"/>
              <a:t>urethritis</a:t>
            </a:r>
            <a:endParaRPr lang="en-US" dirty="0" smtClean="0"/>
          </a:p>
        </p:txBody>
      </p:sp>
    </p:spTree>
    <p:extLst>
      <p:ext uri="{BB962C8B-B14F-4D97-AF65-F5344CB8AC3E}">
        <p14:creationId xmlns:p14="http://schemas.microsoft.com/office/powerpoint/2010/main" val="498139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1">
            <a:schemeClr val="accent3"/>
          </a:lnRef>
          <a:fillRef idx="2">
            <a:schemeClr val="accent3"/>
          </a:fillRef>
          <a:effectRef idx="1">
            <a:schemeClr val="accent3"/>
          </a:effectRef>
          <a:fontRef idx="minor">
            <a:schemeClr val="dk1"/>
          </a:fontRef>
        </p:style>
        <p:txBody>
          <a:bodyPr/>
          <a:lstStyle/>
          <a:p>
            <a:pPr>
              <a:defRPr/>
            </a:pPr>
            <a:r>
              <a:rPr lang="en-US" dirty="0" smtClean="0"/>
              <a:t>Acute and Chronic Cystitis: Etiology</a:t>
            </a:r>
            <a:endParaRPr lang="en-US" dirty="0"/>
          </a:p>
        </p:txBody>
      </p:sp>
      <p:sp>
        <p:nvSpPr>
          <p:cNvPr id="3" name="Content Placeholder 2"/>
          <p:cNvSpPr>
            <a:spLocks noGrp="1"/>
          </p:cNvSpPr>
          <p:nvPr>
            <p:ph idx="1"/>
          </p:nvPr>
        </p:nvSpPr>
        <p:spPr/>
        <p:txBody>
          <a:bodyPr>
            <a:normAutofit/>
          </a:bodyPr>
          <a:lstStyle/>
          <a:p>
            <a:pPr>
              <a:defRPr/>
            </a:pPr>
            <a:r>
              <a:rPr lang="en-US" dirty="0" smtClean="0"/>
              <a:t>Women are more likely to develop cystitis</a:t>
            </a:r>
          </a:p>
          <a:p>
            <a:pPr>
              <a:defRPr/>
            </a:pPr>
            <a:r>
              <a:rPr lang="en-US" i="1" dirty="0" err="1" smtClean="0"/>
              <a:t>Tuberculous</a:t>
            </a:r>
            <a:r>
              <a:rPr lang="en-US" i="1" dirty="0" smtClean="0"/>
              <a:t> cystitis</a:t>
            </a:r>
            <a:r>
              <a:rPr lang="en-US" dirty="0" smtClean="0"/>
              <a:t> is always a sequel to renal TB</a:t>
            </a:r>
          </a:p>
          <a:p>
            <a:pPr>
              <a:defRPr/>
            </a:pPr>
            <a:r>
              <a:rPr lang="en-US" i="1" dirty="0" smtClean="0"/>
              <a:t>Candida </a:t>
            </a:r>
            <a:r>
              <a:rPr lang="en-US" i="1" dirty="0" err="1" smtClean="0"/>
              <a:t>albicans</a:t>
            </a:r>
            <a:r>
              <a:rPr lang="en-US" dirty="0" smtClean="0"/>
              <a:t> </a:t>
            </a:r>
          </a:p>
          <a:p>
            <a:pPr>
              <a:defRPr/>
            </a:pPr>
            <a:r>
              <a:rPr lang="en-US" dirty="0" err="1" smtClean="0"/>
              <a:t>Schistosomiasis</a:t>
            </a:r>
            <a:r>
              <a:rPr lang="en-US" dirty="0" smtClean="0"/>
              <a:t> </a:t>
            </a:r>
            <a:r>
              <a:rPr lang="en-US" i="1" dirty="0" smtClean="0"/>
              <a:t>(</a:t>
            </a:r>
            <a:r>
              <a:rPr lang="en-US" i="1" dirty="0" err="1" smtClean="0"/>
              <a:t>Schistosoma</a:t>
            </a:r>
            <a:r>
              <a:rPr lang="en-US" i="1" dirty="0" smtClean="0"/>
              <a:t> </a:t>
            </a:r>
            <a:r>
              <a:rPr lang="en-US" i="1" dirty="0" err="1" smtClean="0"/>
              <a:t>haematobium</a:t>
            </a:r>
            <a:r>
              <a:rPr lang="en-US" i="1" dirty="0" smtClean="0"/>
              <a:t>)</a:t>
            </a:r>
            <a:r>
              <a:rPr lang="en-US" dirty="0" smtClean="0"/>
              <a:t>), </a:t>
            </a:r>
          </a:p>
          <a:p>
            <a:pPr>
              <a:defRPr/>
            </a:pPr>
            <a:r>
              <a:rPr lang="en-US" i="1" dirty="0" smtClean="0"/>
              <a:t>Chlamydia</a:t>
            </a:r>
            <a:r>
              <a:rPr lang="en-US" dirty="0" smtClean="0"/>
              <a:t>, and </a:t>
            </a:r>
            <a:r>
              <a:rPr lang="en-US" i="1" dirty="0" err="1" smtClean="0"/>
              <a:t>Mycoplasma</a:t>
            </a:r>
            <a:r>
              <a:rPr lang="en-US" dirty="0" smtClean="0"/>
              <a:t> may also cause cystitis. </a:t>
            </a:r>
          </a:p>
          <a:p>
            <a:pPr>
              <a:defRPr/>
            </a:pPr>
            <a:r>
              <a:rPr lang="en-US" dirty="0" smtClean="0"/>
              <a:t>Predisposing factors include bladder calculi, urinary obstruction, diabetes mellitus, instrumentation, and immune deficiency. </a:t>
            </a:r>
          </a:p>
          <a:p>
            <a:pPr>
              <a:defRPr/>
            </a:pPr>
            <a:r>
              <a:rPr lang="en-US" dirty="0" smtClean="0"/>
              <a:t>Finally, irradiation of the bladder region gives rise to </a:t>
            </a:r>
            <a:r>
              <a:rPr lang="en-US" i="1" dirty="0" smtClean="0"/>
              <a:t>radiation cystitis.</a:t>
            </a:r>
            <a:r>
              <a:rPr lang="en-US" dirty="0" smtClean="0"/>
              <a:t> </a:t>
            </a:r>
            <a:endParaRPr lang="en-US" dirty="0"/>
          </a:p>
        </p:txBody>
      </p:sp>
    </p:spTree>
    <p:extLst>
      <p:ext uri="{BB962C8B-B14F-4D97-AF65-F5344CB8AC3E}">
        <p14:creationId xmlns:p14="http://schemas.microsoft.com/office/powerpoint/2010/main" val="480663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Cotran\Images\CH22\F022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7665"/>
            <a:ext cx="6054726" cy="691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1524001" y="6583364"/>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1200" b="1">
                <a:latin typeface="Arial" panose="020B0604020202020204" pitchFamily="34" charset="0"/>
              </a:rPr>
              <a:t>Slide 22.6</a:t>
            </a:r>
            <a:endParaRPr lang="en-US" altLang="en-US" sz="1200"/>
          </a:p>
        </p:txBody>
      </p:sp>
      <p:sp>
        <p:nvSpPr>
          <p:cNvPr id="433156" name="Text Box 4"/>
          <p:cNvSpPr txBox="1">
            <a:spLocks noChangeArrowheads="1"/>
          </p:cNvSpPr>
          <p:nvPr/>
        </p:nvSpPr>
        <p:spPr bwMode="auto">
          <a:xfrm>
            <a:off x="6083300" y="914401"/>
            <a:ext cx="4584700" cy="5262563"/>
          </a:xfrm>
          <a:prstGeom prst="rect">
            <a:avLst/>
          </a:prstGeom>
          <a:solidFill>
            <a:srgbClr val="0070C0"/>
          </a:solid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800" b="1" dirty="0">
                <a:solidFill>
                  <a:schemeClr val="tx1"/>
                </a:solidFill>
                <a:latin typeface="Tahoma" pitchFamily="34" charset="0"/>
                <a:cs typeface="Tahoma" pitchFamily="34" charset="0"/>
              </a:rPr>
              <a:t>Cystitis with </a:t>
            </a:r>
            <a:r>
              <a:rPr lang="en-US" sz="2800" b="1" dirty="0" err="1">
                <a:solidFill>
                  <a:schemeClr val="tx1"/>
                </a:solidFill>
                <a:latin typeface="Tahoma" pitchFamily="34" charset="0"/>
                <a:cs typeface="Tahoma" pitchFamily="34" charset="0"/>
              </a:rPr>
              <a:t>malakoplakia</a:t>
            </a:r>
            <a:endParaRPr lang="en-US" sz="2800" b="1" dirty="0">
              <a:solidFill>
                <a:schemeClr val="tx1"/>
              </a:solidFill>
              <a:latin typeface="Tahoma" pitchFamily="34" charset="0"/>
              <a:cs typeface="Tahoma" pitchFamily="34" charset="0"/>
            </a:endParaRPr>
          </a:p>
          <a:p>
            <a:pPr>
              <a:defRPr/>
            </a:pPr>
            <a:endParaRPr lang="en-US" sz="2800" b="1" dirty="0">
              <a:solidFill>
                <a:schemeClr val="tx1"/>
              </a:solidFill>
              <a:latin typeface="Tahoma" pitchFamily="34" charset="0"/>
              <a:cs typeface="Tahoma" pitchFamily="34" charset="0"/>
            </a:endParaRPr>
          </a:p>
          <a:p>
            <a:pPr>
              <a:defRPr/>
            </a:pPr>
            <a:r>
              <a:rPr lang="en-US" sz="2800" b="1" dirty="0" smtClean="0">
                <a:solidFill>
                  <a:schemeClr val="tx1"/>
                </a:solidFill>
                <a:latin typeface="Tahoma" pitchFamily="34" charset="0"/>
                <a:cs typeface="Tahoma" pitchFamily="34" charset="0"/>
              </a:rPr>
              <a:t>Peculiar </a:t>
            </a:r>
            <a:r>
              <a:rPr lang="en-US" sz="2800" b="1" dirty="0">
                <a:solidFill>
                  <a:schemeClr val="tx1"/>
                </a:solidFill>
                <a:latin typeface="Tahoma" pitchFamily="34" charset="0"/>
                <a:cs typeface="Tahoma" pitchFamily="34" charset="0"/>
              </a:rPr>
              <a:t>inflammatory reaction </a:t>
            </a:r>
          </a:p>
          <a:p>
            <a:pPr>
              <a:defRPr/>
            </a:pPr>
            <a:r>
              <a:rPr lang="en-US" sz="2800" b="1" dirty="0" smtClean="0">
                <a:solidFill>
                  <a:schemeClr val="tx1"/>
                </a:solidFill>
                <a:latin typeface="Tahoma" pitchFamily="34" charset="0"/>
                <a:cs typeface="Tahoma" pitchFamily="34" charset="0"/>
              </a:rPr>
              <a:t>characterized </a:t>
            </a:r>
            <a:r>
              <a:rPr lang="en-US" sz="2800" b="1" dirty="0">
                <a:solidFill>
                  <a:schemeClr val="tx1"/>
                </a:solidFill>
                <a:latin typeface="Tahoma" pitchFamily="34" charset="0"/>
                <a:cs typeface="Tahoma" pitchFamily="34" charset="0"/>
              </a:rPr>
              <a:t>by </a:t>
            </a:r>
          </a:p>
          <a:p>
            <a:pPr>
              <a:defRPr/>
            </a:pPr>
            <a:r>
              <a:rPr lang="en-US" sz="2800" b="1" dirty="0">
                <a:solidFill>
                  <a:schemeClr val="tx1"/>
                </a:solidFill>
                <a:latin typeface="Tahoma" pitchFamily="34" charset="0"/>
                <a:cs typeface="Tahoma" pitchFamily="34" charset="0"/>
              </a:rPr>
              <a:t>soft, yellow, </a:t>
            </a:r>
          </a:p>
          <a:p>
            <a:pPr>
              <a:defRPr/>
            </a:pPr>
            <a:r>
              <a:rPr lang="en-US" sz="2800" b="1" dirty="0">
                <a:solidFill>
                  <a:schemeClr val="tx1"/>
                </a:solidFill>
                <a:latin typeface="Tahoma" pitchFamily="34" charset="0"/>
                <a:cs typeface="Tahoma" pitchFamily="34" charset="0"/>
              </a:rPr>
              <a:t>plaques 3-4 cm in diameter</a:t>
            </a:r>
          </a:p>
          <a:p>
            <a:pPr>
              <a:defRPr/>
            </a:pPr>
            <a:r>
              <a:rPr lang="en-US" sz="2800" b="1" dirty="0">
                <a:solidFill>
                  <a:schemeClr val="tx1"/>
                </a:solidFill>
                <a:latin typeface="Tahoma" pitchFamily="34" charset="0"/>
                <a:cs typeface="Tahoma" pitchFamily="34" charset="0"/>
              </a:rPr>
              <a:t>and </a:t>
            </a:r>
            <a:r>
              <a:rPr lang="en-US" sz="2800" b="1" dirty="0" err="1">
                <a:solidFill>
                  <a:schemeClr val="tx1"/>
                </a:solidFill>
                <a:latin typeface="Tahoma" pitchFamily="34" charset="0"/>
                <a:cs typeface="Tahoma" pitchFamily="34" charset="0"/>
              </a:rPr>
              <a:t>histologically</a:t>
            </a:r>
            <a:r>
              <a:rPr lang="en-US" sz="2800" b="1" dirty="0">
                <a:solidFill>
                  <a:schemeClr val="tx1"/>
                </a:solidFill>
                <a:latin typeface="Tahoma" pitchFamily="34" charset="0"/>
                <a:cs typeface="Tahoma" pitchFamily="34" charset="0"/>
              </a:rPr>
              <a:t> </a:t>
            </a:r>
          </a:p>
          <a:p>
            <a:pPr>
              <a:defRPr/>
            </a:pPr>
            <a:r>
              <a:rPr lang="en-US" sz="2800" b="1" dirty="0">
                <a:solidFill>
                  <a:schemeClr val="tx1"/>
                </a:solidFill>
                <a:latin typeface="Tahoma" pitchFamily="34" charset="0"/>
                <a:cs typeface="Tahoma" pitchFamily="34" charset="0"/>
              </a:rPr>
              <a:t>by foamy </a:t>
            </a:r>
          </a:p>
          <a:p>
            <a:pPr>
              <a:defRPr/>
            </a:pPr>
            <a:r>
              <a:rPr lang="en-US" sz="2800" b="1" dirty="0">
                <a:solidFill>
                  <a:schemeClr val="tx1"/>
                </a:solidFill>
                <a:latin typeface="Tahoma" pitchFamily="34" charset="0"/>
                <a:cs typeface="Tahoma" pitchFamily="34" charset="0"/>
              </a:rPr>
              <a:t>macrophages</a:t>
            </a:r>
          </a:p>
        </p:txBody>
      </p:sp>
    </p:spTree>
    <p:extLst>
      <p:ext uri="{BB962C8B-B14F-4D97-AF65-F5344CB8AC3E}">
        <p14:creationId xmlns:p14="http://schemas.microsoft.com/office/powerpoint/2010/main" val="2044659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Cotran\Images\CH22\F02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8986"/>
            <a:ext cx="12192000" cy="5899014"/>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1524001" y="6583364"/>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1200" b="1">
                <a:latin typeface="Arial" panose="020B0604020202020204" pitchFamily="34" charset="0"/>
              </a:rPr>
              <a:t>Slide 22.7</a:t>
            </a:r>
            <a:endParaRPr lang="en-US" altLang="en-US" sz="1200"/>
          </a:p>
        </p:txBody>
      </p:sp>
      <p:sp>
        <p:nvSpPr>
          <p:cNvPr id="35844" name="Text Box 4"/>
          <p:cNvSpPr txBox="1">
            <a:spLocks noChangeArrowheads="1"/>
          </p:cNvSpPr>
          <p:nvPr/>
        </p:nvSpPr>
        <p:spPr bwMode="auto">
          <a:xfrm>
            <a:off x="0" y="335684"/>
            <a:ext cx="10373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200" b="1" dirty="0">
                <a:solidFill>
                  <a:srgbClr val="333399"/>
                </a:solidFill>
                <a:latin typeface="Tahoma" panose="020B0604030504040204" pitchFamily="34" charset="0"/>
                <a:cs typeface="Tahoma" panose="020B0604030504040204" pitchFamily="34" charset="0"/>
              </a:rPr>
              <a:t>Cystitis with </a:t>
            </a:r>
            <a:r>
              <a:rPr lang="en-US" altLang="en-US" sz="3200" b="1" dirty="0" err="1">
                <a:solidFill>
                  <a:srgbClr val="333399"/>
                </a:solidFill>
                <a:latin typeface="Tahoma" panose="020B0604030504040204" pitchFamily="34" charset="0"/>
                <a:cs typeface="Tahoma" panose="020B0604030504040204" pitchFamily="34" charset="0"/>
              </a:rPr>
              <a:t>malakoplakia</a:t>
            </a:r>
            <a:r>
              <a:rPr lang="en-US" altLang="en-US" sz="3200" b="1" dirty="0">
                <a:solidFill>
                  <a:srgbClr val="333399"/>
                </a:solidFill>
                <a:latin typeface="Tahoma" panose="020B0604030504040204" pitchFamily="34" charset="0"/>
                <a:cs typeface="Tahoma" panose="020B0604030504040204" pitchFamily="34" charset="0"/>
              </a:rPr>
              <a:t>: </a:t>
            </a:r>
            <a:r>
              <a:rPr lang="en-US" altLang="en-US" sz="3200" dirty="0" err="1">
                <a:solidFill>
                  <a:srgbClr val="333399"/>
                </a:solidFill>
                <a:latin typeface="Tahoma" panose="020B0604030504040204" pitchFamily="34" charset="0"/>
                <a:cs typeface="Tahoma" panose="020B0604030504040204" pitchFamily="34" charset="0"/>
              </a:rPr>
              <a:t>Michaelis</a:t>
            </a:r>
            <a:r>
              <a:rPr lang="en-US" altLang="en-US" sz="3200" dirty="0">
                <a:solidFill>
                  <a:srgbClr val="333399"/>
                </a:solidFill>
                <a:latin typeface="Tahoma" panose="020B0604030504040204" pitchFamily="34" charset="0"/>
                <a:cs typeface="Tahoma" panose="020B0604030504040204" pitchFamily="34" charset="0"/>
              </a:rPr>
              <a:t> </a:t>
            </a:r>
            <a:r>
              <a:rPr lang="en-US" altLang="en-US" sz="3200" dirty="0" err="1">
                <a:solidFill>
                  <a:srgbClr val="333399"/>
                </a:solidFill>
                <a:latin typeface="Tahoma" panose="020B0604030504040204" pitchFamily="34" charset="0"/>
                <a:cs typeface="Tahoma" panose="020B0604030504040204" pitchFamily="34" charset="0"/>
              </a:rPr>
              <a:t>Gutman</a:t>
            </a:r>
            <a:r>
              <a:rPr lang="en-US" altLang="en-US" sz="3200" dirty="0">
                <a:solidFill>
                  <a:srgbClr val="333399"/>
                </a:solidFill>
                <a:latin typeface="Tahoma" panose="020B0604030504040204" pitchFamily="34" charset="0"/>
                <a:cs typeface="Tahoma" panose="020B0604030504040204" pitchFamily="34" charset="0"/>
              </a:rPr>
              <a:t> bodies</a:t>
            </a:r>
            <a:endParaRPr lang="en-US" altLang="en-US" sz="3200" dirty="0">
              <a:solidFill>
                <a:srgbClr val="333399"/>
              </a:solidFill>
            </a:endParaRPr>
          </a:p>
        </p:txBody>
      </p:sp>
      <p:sp>
        <p:nvSpPr>
          <p:cNvPr id="35845" name="Line 5"/>
          <p:cNvSpPr>
            <a:spLocks noChangeShapeType="1"/>
          </p:cNvSpPr>
          <p:nvPr/>
        </p:nvSpPr>
        <p:spPr bwMode="auto">
          <a:xfrm flipH="1">
            <a:off x="6096000" y="24384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Line 6"/>
          <p:cNvSpPr>
            <a:spLocks noChangeShapeType="1"/>
          </p:cNvSpPr>
          <p:nvPr/>
        </p:nvSpPr>
        <p:spPr bwMode="auto">
          <a:xfrm flipH="1">
            <a:off x="6629400" y="19812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7" name="Line 7"/>
          <p:cNvSpPr>
            <a:spLocks noChangeShapeType="1"/>
          </p:cNvSpPr>
          <p:nvPr/>
        </p:nvSpPr>
        <p:spPr bwMode="auto">
          <a:xfrm flipH="1">
            <a:off x="5334000" y="16002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07173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LKPx4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663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lkpX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924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540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828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403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601362"/>
            <a:ext cx="12192000" cy="6256638"/>
          </a:xfrm>
          <a:ln>
            <a:solidFill>
              <a:schemeClr val="tx1"/>
            </a:solidFill>
            <a:miter lim="800000"/>
            <a:headEnd/>
            <a:tailEnd/>
          </a:ln>
        </p:spPr>
      </p:pic>
      <p:sp>
        <p:nvSpPr>
          <p:cNvPr id="5" name="Title 1"/>
          <p:cNvSpPr>
            <a:spLocks noGrp="1"/>
          </p:cNvSpPr>
          <p:nvPr>
            <p:ph type="title"/>
          </p:nvPr>
        </p:nvSpPr>
        <p:spPr>
          <a:xfrm>
            <a:off x="0" y="94735"/>
            <a:ext cx="7445375" cy="381000"/>
          </a:xfrm>
        </p:spPr>
        <p:txBody>
          <a:bodyPr rtlCol="0">
            <a:noAutofit/>
          </a:bodyPr>
          <a:lstStyle/>
          <a:p>
            <a:pPr algn="ctr">
              <a:defRPr/>
            </a:pPr>
            <a:r>
              <a:rPr lang="en-US" sz="3600" dirty="0">
                <a:solidFill>
                  <a:schemeClr val="accent1">
                    <a:lumMod val="50000"/>
                  </a:schemeClr>
                </a:solidFill>
              </a:rPr>
              <a:t>Acute inflammation of the urinary bladder.</a:t>
            </a:r>
          </a:p>
        </p:txBody>
      </p:sp>
    </p:spTree>
    <p:extLst>
      <p:ext uri="{BB962C8B-B14F-4D97-AF65-F5344CB8AC3E}">
        <p14:creationId xmlns:p14="http://schemas.microsoft.com/office/powerpoint/2010/main" val="3416254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0" y="533400"/>
            <a:ext cx="7696200" cy="685800"/>
          </a:xfrm>
        </p:spPr>
        <p:txBody>
          <a:bodyPr rtlCol="0">
            <a:normAutofit/>
          </a:bodyPr>
          <a:lstStyle/>
          <a:p>
            <a:pPr>
              <a:defRPr/>
            </a:pPr>
            <a:r>
              <a:rPr lang="en-US" sz="1600" dirty="0">
                <a:solidFill>
                  <a:schemeClr val="accent1">
                    <a:lumMod val="50000"/>
                  </a:schemeClr>
                </a:solidFill>
              </a:rPr>
              <a:t>.</a:t>
            </a:r>
          </a:p>
        </p:txBody>
      </p:sp>
      <p:sp>
        <p:nvSpPr>
          <p:cNvPr id="2" name="Content Placeholder 1"/>
          <p:cNvSpPr>
            <a:spLocks noGrp="1"/>
          </p:cNvSpPr>
          <p:nvPr>
            <p:ph idx="1"/>
          </p:nvPr>
        </p:nvSpPr>
        <p:spPr/>
        <p:txBody>
          <a:bodyPr/>
          <a:lstStyle/>
          <a:p>
            <a:r>
              <a:rPr lang="en-US" sz="5400" dirty="0" smtClean="0">
                <a:solidFill>
                  <a:srgbClr val="7030A0"/>
                </a:solidFill>
              </a:rPr>
              <a:t>Homework : </a:t>
            </a:r>
          </a:p>
          <a:p>
            <a:pPr marL="0" indent="0">
              <a:buNone/>
            </a:pPr>
            <a:r>
              <a:rPr lang="en-US" dirty="0"/>
              <a:t> </a:t>
            </a:r>
            <a:r>
              <a:rPr lang="en-US" sz="4800" dirty="0"/>
              <a:t>S</a:t>
            </a:r>
            <a:r>
              <a:rPr lang="en-US" sz="4800" dirty="0" smtClean="0"/>
              <a:t>pecify what are the radiopaque and what are the radiolucent calculi.</a:t>
            </a:r>
            <a:endParaRPr lang="en-US" sz="4800" dirty="0"/>
          </a:p>
        </p:txBody>
      </p:sp>
    </p:spTree>
    <p:extLst>
      <p:ext uri="{BB962C8B-B14F-4D97-AF65-F5344CB8AC3E}">
        <p14:creationId xmlns:p14="http://schemas.microsoft.com/office/powerpoint/2010/main" val="2680567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miter lim="800000"/>
            <a:headEnd/>
            <a:tailEnd/>
          </a:ln>
        </p:spPr>
        <p:style>
          <a:lnRef idx="1">
            <a:schemeClr val="accent3"/>
          </a:lnRef>
          <a:fillRef idx="3">
            <a:schemeClr val="accent3"/>
          </a:fillRef>
          <a:effectRef idx="2">
            <a:schemeClr val="accent3"/>
          </a:effectRef>
          <a:fontRef idx="minor">
            <a:schemeClr val="lt1"/>
          </a:fontRef>
        </p:style>
        <p:txBody>
          <a:bodyPr/>
          <a:lstStyle/>
          <a:p>
            <a:pPr>
              <a:defRPr/>
            </a:pPr>
            <a:r>
              <a:rPr lang="en-US" dirty="0" smtClean="0"/>
              <a:t>definition</a:t>
            </a:r>
            <a:endParaRPr lang="en-US" dirty="0"/>
          </a:p>
        </p:txBody>
      </p:sp>
      <p:sp>
        <p:nvSpPr>
          <p:cNvPr id="3" name="Content Placeholder 2"/>
          <p:cNvSpPr>
            <a:spLocks noGrp="1"/>
          </p:cNvSpPr>
          <p:nvPr>
            <p:ph idx="1"/>
          </p:nvPr>
        </p:nvSpPr>
        <p:spPr/>
        <p:txBody>
          <a:bodyPr>
            <a:normAutofit/>
          </a:bodyPr>
          <a:lstStyle/>
          <a:p>
            <a:pPr>
              <a:defRPr/>
            </a:pPr>
            <a:r>
              <a:rPr lang="en-US" sz="4000" b="1" dirty="0" smtClean="0"/>
              <a:t>Pyelonephritis:</a:t>
            </a:r>
            <a:r>
              <a:rPr lang="en-US" b="1" dirty="0" smtClean="0"/>
              <a:t>   </a:t>
            </a:r>
            <a:r>
              <a:rPr lang="en-US" sz="3600" b="1" dirty="0"/>
              <a:t>one of the most common diseases of the kidney and is defined as inflammation affecting the tubules, </a:t>
            </a:r>
            <a:r>
              <a:rPr lang="en-US" sz="3600" b="1" dirty="0" err="1"/>
              <a:t>interstitium</a:t>
            </a:r>
            <a:r>
              <a:rPr lang="en-US" sz="3600" b="1" dirty="0"/>
              <a:t>, and renal pelvis.</a:t>
            </a:r>
            <a:endParaRPr lang="en-US" sz="3600" dirty="0" smtClean="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2494370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miter lim="800000"/>
            <a:headEnd/>
            <a:tailEnd/>
          </a:ln>
        </p:spPr>
        <p:style>
          <a:lnRef idx="0">
            <a:schemeClr val="accent3"/>
          </a:lnRef>
          <a:fillRef idx="3">
            <a:schemeClr val="accent3"/>
          </a:fillRef>
          <a:effectRef idx="3">
            <a:schemeClr val="accent3"/>
          </a:effectRef>
          <a:fontRef idx="minor">
            <a:schemeClr val="lt1"/>
          </a:fontRef>
        </p:style>
        <p:txBody>
          <a:bodyPr>
            <a:normAutofit/>
          </a:bodyPr>
          <a:lstStyle/>
          <a:p>
            <a:pPr>
              <a:defRPr/>
            </a:pPr>
            <a:r>
              <a:rPr lang="fi-FI" dirty="0" smtClean="0"/>
              <a:t>Route of infection</a:t>
            </a:r>
            <a:r>
              <a:rPr lang="fi-FI" sz="3200" dirty="0">
                <a:latin typeface="Times New Roman" pitchFamily="18" charset="0"/>
              </a:rPr>
              <a:t/>
            </a:r>
            <a:br>
              <a:rPr lang="fi-FI" sz="3200" dirty="0">
                <a:latin typeface="Times New Roman" pitchFamily="18" charset="0"/>
              </a:rPr>
            </a:br>
            <a:endParaRPr lang="en-US" dirty="0"/>
          </a:p>
        </p:txBody>
      </p:sp>
      <p:sp>
        <p:nvSpPr>
          <p:cNvPr id="4" name="Rectangle 3"/>
          <p:cNvSpPr>
            <a:spLocks noGrp="1" noRot="1" noChangeArrowheads="1"/>
          </p:cNvSpPr>
          <p:nvPr>
            <p:ph idx="1"/>
          </p:nvPr>
        </p:nvSpPr>
        <p:spPr/>
        <p:txBody>
          <a:bodyPr>
            <a:normAutofit/>
          </a:bodyPr>
          <a:lstStyle/>
          <a:p>
            <a:pPr marL="320040" indent="-320040">
              <a:spcAft>
                <a:spcPts val="0"/>
              </a:spcAft>
              <a:buFont typeface="Wingdings"/>
              <a:buChar char=""/>
              <a:defRPr/>
            </a:pPr>
            <a:r>
              <a:rPr lang="en-US" sz="2800" dirty="0"/>
              <a:t>Ascending infection</a:t>
            </a:r>
          </a:p>
          <a:p>
            <a:pPr marL="640080" lvl="1" indent="-274320">
              <a:spcAft>
                <a:spcPts val="0"/>
              </a:spcAft>
              <a:buClr>
                <a:schemeClr val="accent3"/>
              </a:buClr>
              <a:buFont typeface="Wingdings 2"/>
              <a:buChar char=""/>
              <a:defRPr/>
            </a:pPr>
            <a:endParaRPr lang="en-US" sz="2400" dirty="0"/>
          </a:p>
          <a:p>
            <a:pPr marL="640080" lvl="1" indent="-274320">
              <a:spcAft>
                <a:spcPts val="0"/>
              </a:spcAft>
              <a:buClr>
                <a:schemeClr val="accent3"/>
              </a:buClr>
              <a:buFont typeface="Wingdings 2"/>
              <a:buChar char=""/>
              <a:defRPr/>
            </a:pPr>
            <a:r>
              <a:rPr lang="en-US" sz="2400" b="1" dirty="0"/>
              <a:t>More than 85% of cases of urinary tract infection are caused by the gram-negative bacilli that are normal inhabitants of the intestinal tract</a:t>
            </a:r>
            <a:r>
              <a:rPr lang="en-US" sz="2400" b="1" dirty="0" smtClean="0"/>
              <a:t>.</a:t>
            </a:r>
          </a:p>
          <a:p>
            <a:pPr marL="640080" lvl="1" indent="-274320">
              <a:spcAft>
                <a:spcPts val="0"/>
              </a:spcAft>
              <a:buClr>
                <a:schemeClr val="accent3"/>
              </a:buClr>
              <a:buFont typeface="Wingdings 2"/>
              <a:buChar char=""/>
              <a:defRPr/>
            </a:pPr>
            <a:r>
              <a:rPr lang="en-US" sz="2400" dirty="0" smtClean="0"/>
              <a:t>This </a:t>
            </a:r>
            <a:r>
              <a:rPr lang="en-US" sz="2400" dirty="0"/>
              <a:t>is the most common route of infection</a:t>
            </a:r>
          </a:p>
          <a:p>
            <a:pPr marL="320040" indent="-320040">
              <a:spcAft>
                <a:spcPts val="0"/>
              </a:spcAft>
              <a:buFont typeface="Wingdings"/>
              <a:buChar char=""/>
              <a:defRPr/>
            </a:pPr>
            <a:r>
              <a:rPr lang="en-US" sz="2800" dirty="0" err="1"/>
              <a:t>Hematogenous</a:t>
            </a:r>
            <a:r>
              <a:rPr lang="en-US" sz="2800" dirty="0"/>
              <a:t> infection</a:t>
            </a:r>
          </a:p>
          <a:p>
            <a:pPr marL="640080" lvl="1" indent="-274320">
              <a:spcAft>
                <a:spcPts val="0"/>
              </a:spcAft>
              <a:buClr>
                <a:schemeClr val="accent3"/>
              </a:buClr>
              <a:buNone/>
              <a:defRPr/>
            </a:pPr>
            <a:r>
              <a:rPr lang="en-US" sz="2400" dirty="0"/>
              <a:t>  </a:t>
            </a:r>
          </a:p>
        </p:txBody>
      </p:sp>
    </p:spTree>
    <p:extLst>
      <p:ext uri="{BB962C8B-B14F-4D97-AF65-F5344CB8AC3E}">
        <p14:creationId xmlns:p14="http://schemas.microsoft.com/office/powerpoint/2010/main" val="2751801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dirty="0" smtClean="0"/>
              <a:t>Predisposing conditions- acute </a:t>
            </a:r>
            <a:r>
              <a:rPr lang="en-US" dirty="0" err="1" smtClean="0"/>
              <a:t>pyelonephritis</a:t>
            </a:r>
            <a:endParaRPr lang="en-US" dirty="0"/>
          </a:p>
        </p:txBody>
      </p:sp>
      <p:sp>
        <p:nvSpPr>
          <p:cNvPr id="3" name="Content Placeholder 2"/>
          <p:cNvSpPr>
            <a:spLocks noGrp="1"/>
          </p:cNvSpPr>
          <p:nvPr>
            <p:ph idx="1"/>
          </p:nvPr>
        </p:nvSpPr>
        <p:spPr/>
        <p:txBody>
          <a:bodyPr>
            <a:normAutofit/>
          </a:bodyPr>
          <a:lstStyle/>
          <a:p>
            <a:pPr>
              <a:defRPr/>
            </a:pPr>
            <a:r>
              <a:rPr lang="en-US" sz="2400" i="1" dirty="0" smtClean="0"/>
              <a:t>Urinary tract obstruction,</a:t>
            </a:r>
            <a:r>
              <a:rPr lang="en-US" sz="2400" dirty="0" smtClean="0"/>
              <a:t> either congenital or acquired </a:t>
            </a:r>
          </a:p>
          <a:p>
            <a:pPr>
              <a:defRPr/>
            </a:pPr>
            <a:r>
              <a:rPr lang="en-US" sz="2400" i="1" dirty="0" smtClean="0"/>
              <a:t>Instrumentation</a:t>
            </a:r>
            <a:r>
              <a:rPr lang="en-US" sz="2400" dirty="0" smtClean="0"/>
              <a:t> of the urinary tract </a:t>
            </a:r>
          </a:p>
          <a:p>
            <a:pPr>
              <a:defRPr/>
            </a:pPr>
            <a:r>
              <a:rPr lang="en-US" sz="2400" i="1" dirty="0" err="1" smtClean="0"/>
              <a:t>Vesicoureteral</a:t>
            </a:r>
            <a:r>
              <a:rPr lang="en-US" sz="2400" i="1" dirty="0" smtClean="0"/>
              <a:t> reflux</a:t>
            </a:r>
            <a:r>
              <a:rPr lang="en-US" sz="2400" dirty="0" smtClean="0"/>
              <a:t> </a:t>
            </a:r>
          </a:p>
          <a:p>
            <a:pPr>
              <a:defRPr/>
            </a:pPr>
            <a:r>
              <a:rPr lang="en-US" sz="2400" i="1" dirty="0" smtClean="0"/>
              <a:t>Pregnancy.</a:t>
            </a:r>
            <a:r>
              <a:rPr lang="en-US" sz="2400" dirty="0" smtClean="0"/>
              <a:t>. </a:t>
            </a:r>
          </a:p>
          <a:p>
            <a:pPr>
              <a:defRPr/>
            </a:pPr>
            <a:r>
              <a:rPr lang="en-US" sz="2400" i="1" dirty="0" smtClean="0"/>
              <a:t>Gender and age.</a:t>
            </a:r>
            <a:r>
              <a:rPr lang="en-US" sz="2400" dirty="0" smtClean="0"/>
              <a:t>. </a:t>
            </a:r>
          </a:p>
          <a:p>
            <a:pPr>
              <a:defRPr/>
            </a:pPr>
            <a:r>
              <a:rPr lang="en-US" sz="2400" i="1" dirty="0" smtClean="0"/>
              <a:t>Preexisting renal lesions,</a:t>
            </a:r>
            <a:r>
              <a:rPr lang="en-US" sz="2400" dirty="0" smtClean="0"/>
              <a:t> causing </a:t>
            </a:r>
            <a:r>
              <a:rPr lang="en-US" sz="2400" dirty="0" err="1" smtClean="0"/>
              <a:t>intrarenal</a:t>
            </a:r>
            <a:r>
              <a:rPr lang="en-US" sz="2400" dirty="0" smtClean="0"/>
              <a:t> scarring and obstruction </a:t>
            </a:r>
          </a:p>
          <a:p>
            <a:pPr>
              <a:defRPr/>
            </a:pPr>
            <a:r>
              <a:rPr lang="en-US" sz="2400" i="1" dirty="0" smtClean="0"/>
              <a:t>Diabetes mellitus</a:t>
            </a:r>
            <a:endParaRPr lang="en-US" sz="2400" dirty="0" smtClean="0"/>
          </a:p>
          <a:p>
            <a:pPr>
              <a:defRPr/>
            </a:pPr>
            <a:r>
              <a:rPr lang="en-US" sz="2400" i="1" dirty="0" err="1" smtClean="0"/>
              <a:t>Immunosuppression</a:t>
            </a:r>
            <a:r>
              <a:rPr lang="en-US" sz="2400" i="1" dirty="0" smtClean="0"/>
              <a:t> and immunodeficiency</a:t>
            </a:r>
            <a:endParaRPr lang="en-US" sz="2400" dirty="0" smtClean="0"/>
          </a:p>
          <a:p>
            <a:pPr>
              <a:defRPr/>
            </a:pPr>
            <a:endParaRPr lang="en-US" dirty="0"/>
          </a:p>
        </p:txBody>
      </p:sp>
    </p:spTree>
    <p:extLst>
      <p:ext uri="{BB962C8B-B14F-4D97-AF65-F5344CB8AC3E}">
        <p14:creationId xmlns:p14="http://schemas.microsoft.com/office/powerpoint/2010/main" val="394986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dirty="0" smtClean="0"/>
              <a:t>Complications -acute </a:t>
            </a:r>
            <a:r>
              <a:rPr lang="en-US" dirty="0" err="1" smtClean="0"/>
              <a:t>pyelonephritis</a:t>
            </a:r>
            <a:endParaRPr lang="en-US" dirty="0"/>
          </a:p>
        </p:txBody>
      </p:sp>
      <p:sp>
        <p:nvSpPr>
          <p:cNvPr id="11267" name="Content Placeholder 2"/>
          <p:cNvSpPr>
            <a:spLocks noGrp="1"/>
          </p:cNvSpPr>
          <p:nvPr>
            <p:ph idx="1"/>
          </p:nvPr>
        </p:nvSpPr>
        <p:spPr/>
        <p:txBody>
          <a:bodyPr>
            <a:normAutofit/>
          </a:bodyPr>
          <a:lstStyle/>
          <a:p>
            <a:pPr>
              <a:buFont typeface="Wingdings 2" panose="05020102010507070707" pitchFamily="18" charset="2"/>
              <a:buNone/>
            </a:pPr>
            <a:r>
              <a:rPr lang="en-US" altLang="en-US" sz="3600" b="1" dirty="0" smtClean="0"/>
              <a:t>1 Papillary necrosis</a:t>
            </a:r>
            <a:r>
              <a:rPr lang="en-US" altLang="en-US" sz="3600" dirty="0" smtClean="0"/>
              <a:t> </a:t>
            </a:r>
          </a:p>
          <a:p>
            <a:pPr>
              <a:buFont typeface="Wingdings 2" panose="05020102010507070707" pitchFamily="18" charset="2"/>
              <a:buNone/>
            </a:pPr>
            <a:r>
              <a:rPr lang="en-US" altLang="en-US" sz="3600" b="1" dirty="0" smtClean="0"/>
              <a:t>2</a:t>
            </a:r>
            <a:r>
              <a:rPr lang="en-US" altLang="en-US" sz="3600" dirty="0" smtClean="0"/>
              <a:t> </a:t>
            </a:r>
            <a:r>
              <a:rPr lang="en-US" altLang="en-US" sz="3600" b="1" dirty="0" err="1" smtClean="0"/>
              <a:t>Pyonephrosis</a:t>
            </a:r>
            <a:endParaRPr lang="en-US" altLang="en-US" sz="3600" dirty="0" smtClean="0"/>
          </a:p>
          <a:p>
            <a:pPr>
              <a:buFont typeface="Wingdings 2" panose="05020102010507070707" pitchFamily="18" charset="2"/>
              <a:buNone/>
            </a:pPr>
            <a:r>
              <a:rPr lang="en-US" altLang="en-US" sz="3600" b="1" dirty="0" smtClean="0"/>
              <a:t>3</a:t>
            </a:r>
            <a:r>
              <a:rPr lang="en-US" altLang="en-US" sz="3600" dirty="0" smtClean="0"/>
              <a:t> </a:t>
            </a:r>
            <a:r>
              <a:rPr lang="en-US" altLang="en-US" sz="3600" b="1" dirty="0" smtClean="0"/>
              <a:t>Perinephric abscess</a:t>
            </a:r>
            <a:endParaRPr lang="en-US" altLang="en-US" sz="3600" dirty="0" smtClean="0"/>
          </a:p>
        </p:txBody>
      </p:sp>
    </p:spTree>
    <p:extLst>
      <p:ext uri="{BB962C8B-B14F-4D97-AF65-F5344CB8AC3E}">
        <p14:creationId xmlns:p14="http://schemas.microsoft.com/office/powerpoint/2010/main" val="229686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3600" y="304800"/>
            <a:ext cx="8229600" cy="1143000"/>
          </a:xfrm>
        </p:spPr>
        <p:txBody>
          <a:bodyPr/>
          <a:lstStyle/>
          <a:p>
            <a:r>
              <a:rPr lang="en-US" altLang="en-US" smtClean="0"/>
              <a:t>.</a:t>
            </a:r>
          </a:p>
        </p:txBody>
      </p:sp>
      <p:pic>
        <p:nvPicPr>
          <p:cNvPr id="13315" name="Picture 2" descr="http://www.studentconsult.com/common/showimage.cfm?mediaISBN=9781416031215&amp;FigFile=S9781416031215-020-f028.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934200" y="0"/>
            <a:ext cx="3733800" cy="3046988"/>
          </a:xfrm>
          <a:prstGeom prst="rect">
            <a:avLst/>
          </a:prstGeom>
          <a:solidFill>
            <a:srgbClr val="0070C0"/>
          </a:solidFill>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3200" dirty="0"/>
              <a:t>Acute </a:t>
            </a:r>
            <a:r>
              <a:rPr lang="en-US" sz="3200" dirty="0" err="1"/>
              <a:t>pyelonephritis</a:t>
            </a:r>
            <a:r>
              <a:rPr lang="en-US" sz="3200" dirty="0"/>
              <a:t>. Cortical surface shows grayish white areas of inflammation and abscess formation</a:t>
            </a:r>
          </a:p>
        </p:txBody>
      </p:sp>
    </p:spTree>
    <p:extLst>
      <p:ext uri="{BB962C8B-B14F-4D97-AF65-F5344CB8AC3E}">
        <p14:creationId xmlns:p14="http://schemas.microsoft.com/office/powerpoint/2010/main" val="2320603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a:t>The pale white areas involving some or all of many renal papillae are areas of papillary necrosis</a:t>
            </a:r>
          </a:p>
        </p:txBody>
      </p:sp>
      <p:pic>
        <p:nvPicPr>
          <p:cNvPr id="12291" name="Picture 2" descr="http://library.med.utah.edu/WebPath/jpeg1/RENAL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479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285</TotalTime>
  <Words>1070</Words>
  <Application>Microsoft Office PowerPoint</Application>
  <PresentationFormat>Widescreen</PresentationFormat>
  <Paragraphs>165</Paragraphs>
  <Slides>38</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Century Gothic</vt:lpstr>
      <vt:lpstr>Meta Serif Office Pro</vt:lpstr>
      <vt:lpstr>Tahoma</vt:lpstr>
      <vt:lpstr>Times New Roman</vt:lpstr>
      <vt:lpstr>Tw Cen MT</vt:lpstr>
      <vt:lpstr>Tw Cen MT Condensed</vt:lpstr>
      <vt:lpstr>Wingdings</vt:lpstr>
      <vt:lpstr>Wingdings 2</vt:lpstr>
      <vt:lpstr>Wingdings 3</vt:lpstr>
      <vt:lpstr>Integral</vt:lpstr>
      <vt:lpstr>Pathology of pyelonephritis, Nephrolithiasis and Cystitis</vt:lpstr>
      <vt:lpstr>Objectives </vt:lpstr>
      <vt:lpstr>Infections of Urinary Tract</vt:lpstr>
      <vt:lpstr>definition</vt:lpstr>
      <vt:lpstr>Route of infection </vt:lpstr>
      <vt:lpstr>Predisposing conditions- acute pyelonephritis</vt:lpstr>
      <vt:lpstr>Complications -acute pyelonephritis</vt:lpstr>
      <vt:lpstr>.</vt:lpstr>
      <vt:lpstr>The pale white areas involving some or all of many renal papillae are areas of papillary necrosis</vt:lpstr>
      <vt:lpstr>Acute on chronic pyelonephritis with numerous septic foci present in an already scarred kidney.</vt:lpstr>
      <vt:lpstr>Acute pyelonephritis. There is a diffuse interstitial infiltrate with polymorphonuclear leukocytes.</vt:lpstr>
      <vt:lpstr>PowerPoint Presentation</vt:lpstr>
      <vt:lpstr>Acute pyelonephritis marked by an acute neutrophilic exudate within tubules and interstitium inflammation</vt:lpstr>
      <vt:lpstr>Chronic pyelonephritis and reflux nephropathy </vt:lpstr>
      <vt:lpstr>Chronic Pyelonephritis-gross</vt:lpstr>
      <vt:lpstr>Renal tuberculosis secondary to hematogenous spread of tubercle bacilli. </vt:lpstr>
      <vt:lpstr>Staghorn calculus in pelviureteric junction.</vt:lpstr>
      <vt:lpstr>A. Bilateral hydronephrosis with acute on chronic pyelonephritis in a child due to urinary tract obstruction.</vt:lpstr>
      <vt:lpstr>A.  unshaped scar of healed pyelonephritis</vt:lpstr>
      <vt:lpstr>PowerPoint Presentation</vt:lpstr>
      <vt:lpstr>PowerPoint Presentation</vt:lpstr>
      <vt:lpstr>PowerPoint Presentation</vt:lpstr>
      <vt:lpstr>Urolithiasias</vt:lpstr>
      <vt:lpstr>Tubulointerstitial Nephritis</vt:lpstr>
      <vt:lpstr> The mononuclear infiltrate is accompanying by abundant eosinophils and may have a granulomatous appearance.</vt:lpstr>
      <vt:lpstr> Higher power of tubulitis demonstrating interstitial edema and invasion of the tubular epithelium by lymphocytes.</vt:lpstr>
      <vt:lpstr>Definition-UTI </vt:lpstr>
      <vt:lpstr>PowerPoint Presentation</vt:lpstr>
      <vt:lpstr>Symptoms urolithiasis</vt:lpstr>
      <vt:lpstr>Acute and Chronic Cystitis: Etiology</vt:lpstr>
      <vt:lpstr>PowerPoint Presentation</vt:lpstr>
      <vt:lpstr>PowerPoint Presentation</vt:lpstr>
      <vt:lpstr>PowerPoint Presentation</vt:lpstr>
      <vt:lpstr>PowerPoint Presentation</vt:lpstr>
      <vt:lpstr>PowerPoint Presentation</vt:lpstr>
      <vt:lpstr>PowerPoint Presentation</vt:lpstr>
      <vt:lpstr>Acute inflammation of the urinary bladder.</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pyelonephritis, Nephrolithiasis and Cystitis</dc:title>
  <cp:lastModifiedBy>Tariq Aljohani</cp:lastModifiedBy>
  <cp:revision>29</cp:revision>
  <dcterms:created xsi:type="dcterms:W3CDTF">2014-09-24T05:34:52Z</dcterms:created>
  <dcterms:modified xsi:type="dcterms:W3CDTF">2016-04-18T08:03:13Z</dcterms:modified>
</cp:coreProperties>
</file>