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7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7E2F-C6A8-45A6-8584-E6914B72CA01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68BB-B122-4621-890B-43FF6FDA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D4536-5F1F-4E5F-BF06-0BD5B1B0995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D9DA9-E138-4153-814C-74A3EEE233E1}" type="slidenum">
              <a:rPr lang="ar-SA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cellular rejection</a:t>
            </a:r>
          </a:p>
        </p:txBody>
      </p:sp>
    </p:spTree>
    <p:extLst>
      <p:ext uri="{BB962C8B-B14F-4D97-AF65-F5344CB8AC3E}">
        <p14:creationId xmlns:p14="http://schemas.microsoft.com/office/powerpoint/2010/main" val="220672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9794E-5EC7-4A06-8CDD-F9034C02BFC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4AD61E-CF62-4F04-8D75-E8D21E9EA268}" type="slidenum">
              <a:rPr lang="ar-SA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Mild areteritis.</a:t>
            </a:r>
          </a:p>
        </p:txBody>
      </p:sp>
    </p:spTree>
    <p:extLst>
      <p:ext uri="{BB962C8B-B14F-4D97-AF65-F5344CB8AC3E}">
        <p14:creationId xmlns:p14="http://schemas.microsoft.com/office/powerpoint/2010/main" val="95632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FFE71-D29F-4FE2-80AF-79121F38AE13}" type="slidenum">
              <a:rPr lang="ar-SA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All is based on the tubular atrophy and interstitial fibrosis.as well as on the transplant glomerulopathy(double contour).</a:t>
            </a:r>
          </a:p>
          <a:p>
            <a:r>
              <a:rPr lang="en-US" altLang="ar-SA" smtClean="0"/>
              <a:t>Chronic allograft damage index.Vascular :0 &lt;25,&gt;25,to 50,&gt;50.mesangial matrix increase tubular atrophy,interstitial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58447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DB77-449B-4257-8E8E-F20154EB909D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AF70C-3832-4F25-8F96-9B17293CD705}" type="slidenum">
              <a:rPr lang="ar-SA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Transplant glomerulopathy.</a:t>
            </a:r>
          </a:p>
        </p:txBody>
      </p:sp>
    </p:spTree>
    <p:extLst>
      <p:ext uri="{BB962C8B-B14F-4D97-AF65-F5344CB8AC3E}">
        <p14:creationId xmlns:p14="http://schemas.microsoft.com/office/powerpoint/2010/main" val="336801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97641-AFB6-463D-BB93-F6BB77202B32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6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CDB47-0576-43A7-B12A-F070E826441A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3228F-333B-4B51-A73E-F2A8FC72ACBD}" type="slidenum">
              <a:rPr lang="ar-SA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Severe rejection</a:t>
            </a:r>
          </a:p>
        </p:txBody>
      </p:sp>
    </p:spTree>
    <p:extLst>
      <p:ext uri="{BB962C8B-B14F-4D97-AF65-F5344CB8AC3E}">
        <p14:creationId xmlns:p14="http://schemas.microsoft.com/office/powerpoint/2010/main" val="306952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4A0C6-EDA4-42DA-97E2-48FF962715E0}" type="slidenum">
              <a:rPr lang="ar-SA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Treat grade II with steroids and consider ALG/OKT3.</a:t>
            </a:r>
          </a:p>
        </p:txBody>
      </p:sp>
    </p:spTree>
    <p:extLst>
      <p:ext uri="{BB962C8B-B14F-4D97-AF65-F5344CB8AC3E}">
        <p14:creationId xmlns:p14="http://schemas.microsoft.com/office/powerpoint/2010/main" val="19911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4CCA1-A372-45F5-AD0D-63A7EF3ACE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6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A36119-C074-4FE0-9FF6-9B4A74DB105A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Intranuclear viral inclusion. Ground glass.</a:t>
            </a:r>
          </a:p>
        </p:txBody>
      </p:sp>
    </p:spTree>
    <p:extLst>
      <p:ext uri="{BB962C8B-B14F-4D97-AF65-F5344CB8AC3E}">
        <p14:creationId xmlns:p14="http://schemas.microsoft.com/office/powerpoint/2010/main" val="3999297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Cyclosporine Toxicity: Isometric vacuolisation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09E8D-5B3F-4BDF-8954-DFF0A0A91644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3DC43-5277-4DF0-AFA2-C2E982915A41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CC39-5BCB-4FAF-9284-E316A76B570B}" type="slidenum">
              <a:rPr lang="ar-SA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Rejection with multiple infarcts.</a:t>
            </a:r>
          </a:p>
        </p:txBody>
      </p:sp>
    </p:spTree>
    <p:extLst>
      <p:ext uri="{BB962C8B-B14F-4D97-AF65-F5344CB8AC3E}">
        <p14:creationId xmlns:p14="http://schemas.microsoft.com/office/powerpoint/2010/main" val="425373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3012-127C-4EA8-A577-9242353599AE}" type="slidenum">
              <a:rPr lang="ar-S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Others= changes not considered to be related to rejection.</a:t>
            </a:r>
          </a:p>
          <a:p>
            <a:r>
              <a:rPr lang="en-US" altLang="ar-SA" smtClean="0"/>
              <a:t>Hyperacute rejection is an antibody mediated endothelial damage.</a:t>
            </a:r>
          </a:p>
        </p:txBody>
      </p:sp>
    </p:spTree>
    <p:extLst>
      <p:ext uri="{BB962C8B-B14F-4D97-AF65-F5344CB8AC3E}">
        <p14:creationId xmlns:p14="http://schemas.microsoft.com/office/powerpoint/2010/main" val="421002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E399A1-497B-4702-97DE-F3AE8984A976}" type="slidenum">
              <a:rPr lang="ar-SA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Hyperacute rejection</a:t>
            </a:r>
          </a:p>
        </p:txBody>
      </p:sp>
    </p:spTree>
    <p:extLst>
      <p:ext uri="{BB962C8B-B14F-4D97-AF65-F5344CB8AC3E}">
        <p14:creationId xmlns:p14="http://schemas.microsoft.com/office/powerpoint/2010/main" val="388181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01A1A-203C-4E75-9BEF-1FFBC9D8248A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4EF4A-9631-4547-BE74-BF81A841E233}" type="slidenum">
              <a:rPr lang="ar-SA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Infartion in hyperacute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84711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7FF03-0E4E-4F1E-8277-F6D5A63B5CA6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3FCEC-4829-4604-A33B-9C9D00C86CAB}" type="slidenum">
              <a:rPr lang="ar-S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No intimal arteritis</a:t>
            </a:r>
          </a:p>
          <a:p>
            <a:r>
              <a:rPr lang="en-US" altLang="ar-SA" smtClean="0"/>
              <a:t>Mild tubulitis (1-4/tubular 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2972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16A1E-C473-4F93-A288-D2DC16CC1964}" type="slidenum">
              <a:rPr lang="ar-SA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Suspicious.</a:t>
            </a:r>
          </a:p>
        </p:txBody>
      </p:sp>
    </p:spTree>
    <p:extLst>
      <p:ext uri="{BB962C8B-B14F-4D97-AF65-F5344CB8AC3E}">
        <p14:creationId xmlns:p14="http://schemas.microsoft.com/office/powerpoint/2010/main" val="416601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4" y="2819400"/>
            <a:ext cx="7024687" cy="1676400"/>
          </a:xfrm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Transplantation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TARIQ ALJOHANI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66988" y="2324100"/>
            <a:ext cx="7034212" cy="495300"/>
          </a:xfrm>
        </p:spPr>
        <p:txBody>
          <a:bodyPr/>
          <a:lstStyle/>
          <a:p>
            <a:pPr marL="68263" indent="0" algn="ctr"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051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2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2954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915400" cy="5486400"/>
          </a:xfrm>
        </p:spPr>
        <p:txBody>
          <a:bodyPr/>
          <a:lstStyle/>
          <a:p>
            <a:r>
              <a:rPr lang="en-US" altLang="ar-SA" smtClean="0"/>
              <a:t>Grade I A  :</a:t>
            </a:r>
            <a:r>
              <a:rPr lang="en-US" altLang="ar-SA" smtClean="0">
                <a:sym typeface="Symbol" panose="05050102010706020507" pitchFamily="18" charset="2"/>
              </a:rPr>
              <a:t>Mononuclear interstitial         		                  inflammation(</a:t>
            </a: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&gt;25%).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+ Moderate tubulitis.(5 to 10)</a:t>
            </a: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Grade I B :Mononuclear interstitial 	   			        inflammation(&gt;25%)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+Severe tubulitis(&gt;10)</a:t>
            </a: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mtClean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953000" y="32004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486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53340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63246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65532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715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3340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>
            <a:off x="50292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867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utoShape 18"/>
          <p:cNvSpPr>
            <a:spLocks noChangeArrowheads="1"/>
          </p:cNvSpPr>
          <p:nvPr/>
        </p:nvSpPr>
        <p:spPr bwMode="auto">
          <a:xfrm>
            <a:off x="4648200" y="54102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AutoShape 20"/>
          <p:cNvSpPr>
            <a:spLocks noChangeArrowheads="1"/>
          </p:cNvSpPr>
          <p:nvPr/>
        </p:nvSpPr>
        <p:spPr bwMode="auto">
          <a:xfrm>
            <a:off x="60960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>
            <a:off x="6477000" y="55626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64770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60198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54102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57912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AutoShape 26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4724400" y="5638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50292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7244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AutoShape 30"/>
          <p:cNvSpPr>
            <a:spLocks noChangeArrowheads="1"/>
          </p:cNvSpPr>
          <p:nvPr/>
        </p:nvSpPr>
        <p:spPr bwMode="auto">
          <a:xfrm flipV="1">
            <a:off x="50292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AutoShape 31"/>
          <p:cNvSpPr>
            <a:spLocks noChangeArrowheads="1"/>
          </p:cNvSpPr>
          <p:nvPr/>
        </p:nvSpPr>
        <p:spPr bwMode="auto">
          <a:xfrm>
            <a:off x="55626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AutoShape 32"/>
          <p:cNvSpPr>
            <a:spLocks noChangeArrowheads="1"/>
          </p:cNvSpPr>
          <p:nvPr/>
        </p:nvSpPr>
        <p:spPr bwMode="auto">
          <a:xfrm>
            <a:off x="2667000" y="29718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AutoShape 33"/>
          <p:cNvSpPr>
            <a:spLocks noChangeArrowheads="1"/>
          </p:cNvSpPr>
          <p:nvPr/>
        </p:nvSpPr>
        <p:spPr bwMode="auto">
          <a:xfrm>
            <a:off x="57150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4"/>
          <p:cNvSpPr>
            <a:spLocks noChangeArrowheads="1"/>
          </p:cNvSpPr>
          <p:nvPr/>
        </p:nvSpPr>
        <p:spPr bwMode="auto">
          <a:xfrm>
            <a:off x="2590800" y="53340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4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P06-3530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1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7848600" cy="83820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Acute rejection.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interstitial infiltrate consists  of T cells mainly.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143001"/>
            <a:ext cx="6392862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153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382000" cy="5257800"/>
          </a:xfrm>
        </p:spPr>
        <p:txBody>
          <a:bodyPr/>
          <a:lstStyle/>
          <a:p>
            <a:r>
              <a:rPr lang="en-US" altLang="ar-SA" smtClean="0"/>
              <a:t>Grade II A</a:t>
            </a:r>
          </a:p>
          <a:p>
            <a:pPr>
              <a:buFontTx/>
              <a:buNone/>
            </a:pPr>
            <a:r>
              <a:rPr lang="en-US" altLang="ar-SA" smtClean="0"/>
              <a:t>			Mild to Moderate intimal arteritis :</a:t>
            </a:r>
          </a:p>
          <a:p>
            <a:endParaRPr lang="en-US" altLang="ar-SA" smtClean="0"/>
          </a:p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 B</a:t>
            </a:r>
          </a:p>
          <a:p>
            <a:pPr>
              <a:buFontTx/>
              <a:buNone/>
            </a:pPr>
            <a:r>
              <a:rPr lang="en-US" altLang="ar-SA" smtClean="0"/>
              <a:t>			Severe intimal arteritis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7239000" y="32004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315200" y="5029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flipV="1">
            <a:off x="7848600" y="4038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flipV="1">
            <a:off x="7696200" y="3886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flipV="1">
            <a:off x="81534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V="1">
            <a:off x="8001000" y="60198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 flipV="1">
            <a:off x="8001000" y="5791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 flipV="1">
            <a:off x="8001000" y="5943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AutoShape 19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0" name="AutoShape 20"/>
          <p:cNvSpPr>
            <a:spLocks noChangeArrowheads="1"/>
          </p:cNvSpPr>
          <p:nvPr/>
        </p:nvSpPr>
        <p:spPr bwMode="auto">
          <a:xfrm flipV="1">
            <a:off x="80010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AutoShape 21"/>
          <p:cNvSpPr>
            <a:spLocks noChangeArrowheads="1"/>
          </p:cNvSpPr>
          <p:nvPr/>
        </p:nvSpPr>
        <p:spPr bwMode="auto">
          <a:xfrm flipV="1">
            <a:off x="8001000" y="6172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1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024688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0" y="1766888"/>
            <a:ext cx="8229600" cy="4938712"/>
          </a:xfrm>
        </p:spPr>
        <p:txBody>
          <a:bodyPr/>
          <a:lstStyle/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III </a:t>
            </a:r>
            <a:r>
              <a:rPr lang="en-US" altLang="ar-SA" smtClean="0">
                <a:sym typeface="Symbol" panose="05050102010706020507" pitchFamily="18" charset="2"/>
              </a:rPr>
              <a:t>Transmural arteritis and/or fibrinoid necrosis.</a:t>
            </a:r>
            <a:endParaRPr lang="en-US" altLang="ar-SA" smtClean="0"/>
          </a:p>
        </p:txBody>
      </p:sp>
      <p:sp>
        <p:nvSpPr>
          <p:cNvPr id="23556" name="AutoShape 1028"/>
          <p:cNvSpPr>
            <a:spLocks noChangeArrowheads="1"/>
          </p:cNvSpPr>
          <p:nvPr/>
        </p:nvSpPr>
        <p:spPr bwMode="auto">
          <a:xfrm>
            <a:off x="3962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029"/>
          <p:cNvSpPr>
            <a:spLocks noChangeArrowheads="1"/>
          </p:cNvSpPr>
          <p:nvPr/>
        </p:nvSpPr>
        <p:spPr bwMode="auto">
          <a:xfrm>
            <a:off x="7010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43434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44196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AutoShape 1032"/>
          <p:cNvSpPr>
            <a:spLocks noChangeArrowheads="1"/>
          </p:cNvSpPr>
          <p:nvPr/>
        </p:nvSpPr>
        <p:spPr bwMode="auto">
          <a:xfrm>
            <a:off x="45720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033"/>
          <p:cNvSpPr>
            <a:spLocks noChangeArrowheads="1"/>
          </p:cNvSpPr>
          <p:nvPr/>
        </p:nvSpPr>
        <p:spPr bwMode="auto">
          <a:xfrm>
            <a:off x="44196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034"/>
          <p:cNvSpPr>
            <a:spLocks noChangeArrowheads="1"/>
          </p:cNvSpPr>
          <p:nvPr/>
        </p:nvSpPr>
        <p:spPr bwMode="auto">
          <a:xfrm>
            <a:off x="43434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AutoShape 1035"/>
          <p:cNvSpPr>
            <a:spLocks noChangeArrowheads="1"/>
          </p:cNvSpPr>
          <p:nvPr/>
        </p:nvSpPr>
        <p:spPr bwMode="auto">
          <a:xfrm>
            <a:off x="4495800" y="4724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036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AutoShape 1037"/>
          <p:cNvSpPr>
            <a:spLocks noChangeArrowheads="1"/>
          </p:cNvSpPr>
          <p:nvPr/>
        </p:nvSpPr>
        <p:spPr bwMode="auto">
          <a:xfrm>
            <a:off x="42672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AutoShape 1038"/>
          <p:cNvSpPr>
            <a:spLocks noChangeArrowheads="1"/>
          </p:cNvSpPr>
          <p:nvPr/>
        </p:nvSpPr>
        <p:spPr bwMode="auto">
          <a:xfrm>
            <a:off x="4648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AutoShape 103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040"/>
          <p:cNvSpPr>
            <a:spLocks noChangeArrowheads="1"/>
          </p:cNvSpPr>
          <p:nvPr/>
        </p:nvSpPr>
        <p:spPr bwMode="auto">
          <a:xfrm>
            <a:off x="45720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AutoShape 1041"/>
          <p:cNvSpPr>
            <a:spLocks noChangeArrowheads="1"/>
          </p:cNvSpPr>
          <p:nvPr/>
        </p:nvSpPr>
        <p:spPr bwMode="auto">
          <a:xfrm>
            <a:off x="4495800" y="5181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AutoShape 1042"/>
          <p:cNvSpPr>
            <a:spLocks noChangeArrowheads="1"/>
          </p:cNvSpPr>
          <p:nvPr/>
        </p:nvSpPr>
        <p:spPr bwMode="auto">
          <a:xfrm>
            <a:off x="45720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AutoShape 1043"/>
          <p:cNvSpPr>
            <a:spLocks noChangeArrowheads="1"/>
          </p:cNvSpPr>
          <p:nvPr/>
        </p:nvSpPr>
        <p:spPr bwMode="auto">
          <a:xfrm rot="-10770587">
            <a:off x="7239000" y="4953000"/>
            <a:ext cx="685800" cy="457200"/>
          </a:xfrm>
          <a:custGeom>
            <a:avLst/>
            <a:gdLst>
              <a:gd name="T0" fmla="*/ 19052382 w 21600"/>
              <a:gd name="T1" fmla="*/ 4838700 h 21600"/>
              <a:gd name="T2" fmla="*/ 10887075 w 21600"/>
              <a:gd name="T3" fmla="*/ 9677399 h 21600"/>
              <a:gd name="T4" fmla="*/ 2721769 w 21600"/>
              <a:gd name="T5" fmla="*/ 4838700 h 21600"/>
              <a:gd name="T6" fmla="*/ 10887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D09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9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ar-SA" dirty="0" smtClean="0"/>
              <a:t>Chronic Allograft Nephropathy:</a:t>
            </a:r>
          </a:p>
          <a:p>
            <a:pPr>
              <a:buFontTx/>
              <a:buNone/>
            </a:pPr>
            <a:endParaRPr lang="en-US" altLang="ar-SA" dirty="0"/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  (Mild)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 (Moderate)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III (Severe)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743200" y="2286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3429000" cy="5722938"/>
          </a:xfr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400800" y="533400"/>
            <a:ext cx="32004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chronic rejection. (graft arteriopathy).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 the severe parenchymal atrophy and the thick-walled arteries.</a:t>
            </a:r>
          </a:p>
        </p:txBody>
      </p:sp>
    </p:spTree>
    <p:extLst>
      <p:ext uri="{BB962C8B-B14F-4D97-AF65-F5344CB8AC3E}">
        <p14:creationId xmlns:p14="http://schemas.microsoft.com/office/powerpoint/2010/main" val="3233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Objectives: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  <a:p>
            <a:r>
              <a:rPr lang="en-US" altLang="en-US" smtClean="0"/>
              <a:t>Recognize the concept of renal allograft.</a:t>
            </a:r>
          </a:p>
          <a:p>
            <a:r>
              <a:rPr lang="en-US" altLang="en-US" smtClean="0"/>
              <a:t>Describe the pathology of rejection</a:t>
            </a:r>
          </a:p>
          <a:p>
            <a:r>
              <a:rPr lang="en-US" altLang="en-US" smtClean="0"/>
              <a:t>Differentiate between acute and chronic rejection.</a:t>
            </a:r>
          </a:p>
          <a:p>
            <a:r>
              <a:rPr lang="en-US" altLang="en-US" smtClean="0"/>
              <a:t>Recognize the principal infections inherent to renal transplantation.</a:t>
            </a:r>
          </a:p>
          <a:p>
            <a:r>
              <a:rPr lang="en-US" altLang="en-US" smtClean="0"/>
              <a:t>Recognize  acute and chronic drug toxicity.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28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248400" cy="4933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 example of Grade II-III is characterized by a diffuse increase in interstitial tissue and marked tubular atrophy as seen on this trichrome stain.</a:t>
            </a:r>
          </a:p>
        </p:txBody>
      </p:sp>
    </p:spTree>
    <p:extLst>
      <p:ext uri="{BB962C8B-B14F-4D97-AF65-F5344CB8AC3E}">
        <p14:creationId xmlns:p14="http://schemas.microsoft.com/office/powerpoint/2010/main" val="3368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1"/>
            <a:ext cx="6096000" cy="48482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nephropathy.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classical lesion of chronic transplant vasculopathy is a circumferential proliferation of myointimal cells with an intact internal elastic lamina.</a:t>
            </a:r>
          </a:p>
        </p:txBody>
      </p:sp>
    </p:spTree>
    <p:extLst>
      <p:ext uri="{BB962C8B-B14F-4D97-AF65-F5344CB8AC3E}">
        <p14:creationId xmlns:p14="http://schemas.microsoft.com/office/powerpoint/2010/main" val="158876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8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0" y="1752600"/>
            <a:ext cx="4343400" cy="4953000"/>
          </a:xfrm>
        </p:spPr>
        <p:txBody>
          <a:bodyPr/>
          <a:lstStyle/>
          <a:p>
            <a:r>
              <a:rPr lang="en-US" altLang="ar-SA" dirty="0" smtClean="0"/>
              <a:t>Normal, Suspicious</a:t>
            </a:r>
          </a:p>
          <a:p>
            <a:r>
              <a:rPr lang="en-US" altLang="ar-SA" dirty="0" smtClean="0"/>
              <a:t>Grade I</a:t>
            </a:r>
          </a:p>
          <a:p>
            <a:r>
              <a:rPr lang="en-US" altLang="ar-SA" dirty="0" smtClean="0"/>
              <a:t>Grade II</a:t>
            </a:r>
          </a:p>
          <a:p>
            <a:r>
              <a:rPr lang="en-US" altLang="ar-SA" dirty="0" smtClean="0"/>
              <a:t>Grade III</a:t>
            </a:r>
          </a:p>
          <a:p>
            <a:r>
              <a:rPr lang="en-US" altLang="ar-SA" dirty="0" smtClean="0"/>
              <a:t>Cyclosporine toxicity</a:t>
            </a:r>
          </a:p>
          <a:p>
            <a:r>
              <a:rPr lang="en-US" altLang="ar-SA" dirty="0" smtClean="0"/>
              <a:t>Acute Tubular Necrosis</a:t>
            </a:r>
          </a:p>
          <a:p>
            <a:r>
              <a:rPr lang="en-US" altLang="ar-SA" dirty="0" smtClean="0"/>
              <a:t>Chronic rejection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9588" y="1752600"/>
            <a:ext cx="3808412" cy="4876800"/>
          </a:xfrm>
        </p:spPr>
        <p:txBody>
          <a:bodyPr/>
          <a:lstStyle/>
          <a:p>
            <a:r>
              <a:rPr lang="en-US" altLang="ar-SA" dirty="0" smtClean="0"/>
              <a:t>No Treatment</a:t>
            </a:r>
          </a:p>
          <a:p>
            <a:r>
              <a:rPr lang="en-US" altLang="ar-SA" dirty="0" smtClean="0"/>
              <a:t>Treat if clinical signs+</a:t>
            </a:r>
          </a:p>
          <a:p>
            <a:r>
              <a:rPr lang="en-US" altLang="ar-SA" dirty="0" smtClean="0"/>
              <a:t>Treat</a:t>
            </a:r>
          </a:p>
          <a:p>
            <a:r>
              <a:rPr lang="en-US" altLang="ar-SA" dirty="0" smtClean="0"/>
              <a:t>Treat or Abandon </a:t>
            </a:r>
          </a:p>
          <a:p>
            <a:r>
              <a:rPr lang="en-US" altLang="ar-SA" dirty="0" smtClean="0"/>
              <a:t>Reduce Cyclosporine</a:t>
            </a:r>
          </a:p>
          <a:p>
            <a:r>
              <a:rPr lang="en-US" altLang="ar-SA" dirty="0" smtClean="0"/>
              <a:t>Await recovery or treat</a:t>
            </a:r>
          </a:p>
          <a:p>
            <a:r>
              <a:rPr lang="en-US" altLang="ar-SA" dirty="0" smtClean="0"/>
              <a:t>Temporize  </a:t>
            </a:r>
          </a:p>
        </p:txBody>
      </p:sp>
    </p:spTree>
    <p:extLst>
      <p:ext uri="{BB962C8B-B14F-4D97-AF65-F5344CB8AC3E}">
        <p14:creationId xmlns:p14="http://schemas.microsoft.com/office/powerpoint/2010/main" val="22618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52801" y="1219201"/>
            <a:ext cx="526778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Infections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Recurrent or De Novo GN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36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3-9823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85536" y="1894703"/>
            <a:ext cx="6359610" cy="357522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595" y="3188043"/>
            <a:ext cx="578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DRUG TOXICITY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289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Picture 2" descr="C:\Documents and Settings\Dr.Hala\My Documents\renal transplant pathology\S05-4334X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4916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6" y="774700"/>
            <a:ext cx="4079875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858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transplantation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 the two end-stage native kidneys in normal position, the atrophic first donor kidney (lower left), and the larger second donor kidney (lower right).</a:t>
            </a:r>
          </a:p>
        </p:txBody>
      </p:sp>
    </p:spTree>
    <p:extLst>
      <p:ext uri="{BB962C8B-B14F-4D97-AF65-F5344CB8AC3E}">
        <p14:creationId xmlns:p14="http://schemas.microsoft.com/office/powerpoint/2010/main" val="3650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Content Placeholder 3" descr="C:\Documents and Settings\Dr.Hala\My Documents\renal transplant pathology\S06-4077ATUBIN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17651" y="1"/>
            <a:ext cx="9155113" cy="7008813"/>
          </a:xfrm>
        </p:spPr>
      </p:pic>
    </p:spTree>
    <p:extLst>
      <p:ext uri="{BB962C8B-B14F-4D97-AF65-F5344CB8AC3E}">
        <p14:creationId xmlns:p14="http://schemas.microsoft.com/office/powerpoint/2010/main" val="347920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ar-SA" sz="3200" dirty="0" smtClean="0"/>
              <a:t>Conclusion </a:t>
            </a:r>
          </a:p>
          <a:p>
            <a:r>
              <a:rPr lang="en-US" altLang="ar-SA" sz="3200" dirty="0" smtClean="0"/>
              <a:t>The Banff classification has proposed a schema for interpretation and gradation of the histological findings in renal allograft biopsies that can be used as an indication for therapeutic consequences and expected graft survival.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2133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092" y="203887"/>
            <a:ext cx="8458200" cy="1524000"/>
          </a:xfrm>
        </p:spPr>
        <p:txBody>
          <a:bodyPr/>
          <a:lstStyle/>
          <a:p>
            <a:r>
              <a:rPr lang="en-US" altLang="ar-SA" sz="3200" dirty="0" smtClean="0"/>
              <a:t>The Banff </a:t>
            </a:r>
            <a:r>
              <a:rPr lang="en-US" altLang="ar-SA" sz="3200" dirty="0" err="1" smtClean="0"/>
              <a:t>classification:diagnostic</a:t>
            </a:r>
            <a:r>
              <a:rPr lang="en-US" altLang="ar-SA" sz="3200" dirty="0" smtClean="0"/>
              <a:t> 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2919" y="1791730"/>
            <a:ext cx="8458200" cy="5257800"/>
          </a:xfrm>
        </p:spPr>
        <p:txBody>
          <a:bodyPr/>
          <a:lstStyle/>
          <a:p>
            <a:r>
              <a:rPr lang="en-US" altLang="ar-SA" dirty="0" smtClean="0"/>
              <a:t>Normal</a:t>
            </a:r>
          </a:p>
          <a:p>
            <a:r>
              <a:rPr lang="en-US" altLang="ar-SA" dirty="0" err="1" smtClean="0"/>
              <a:t>Hyperacute</a:t>
            </a:r>
            <a:r>
              <a:rPr lang="en-US" altLang="ar-SA" dirty="0" smtClean="0"/>
              <a:t> Rejection</a:t>
            </a:r>
          </a:p>
          <a:p>
            <a:r>
              <a:rPr lang="en-US" altLang="ar-SA" dirty="0" smtClean="0"/>
              <a:t>Borderline changes(“very mild acute rejection”)</a:t>
            </a:r>
          </a:p>
          <a:p>
            <a:r>
              <a:rPr lang="en-US" altLang="ar-SA" dirty="0" smtClean="0"/>
              <a:t>Acute Rejection( </a:t>
            </a:r>
            <a:r>
              <a:rPr lang="en-US" altLang="ar-SA" dirty="0" err="1" smtClean="0"/>
              <a:t>Tcell</a:t>
            </a:r>
            <a:r>
              <a:rPr lang="en-US" altLang="ar-SA" dirty="0" smtClean="0"/>
              <a:t>, Antibody-mediated)</a:t>
            </a:r>
          </a:p>
          <a:p>
            <a:r>
              <a:rPr lang="en-US" altLang="ar-SA" dirty="0" smtClean="0"/>
              <a:t>Chronic Rejection</a:t>
            </a:r>
          </a:p>
          <a:p>
            <a:r>
              <a:rPr lang="en-US" altLang="ar-SA" dirty="0" smtClean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2605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E: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4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9342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Subtotal renal infarction due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hyperacute (antibody-mediated) rejection.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762000"/>
            <a:ext cx="4132262" cy="5410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E: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85800"/>
            <a:ext cx="3794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477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acute rejection of donor kidney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Focal infarcts are present.</a:t>
            </a:r>
          </a:p>
        </p:txBody>
      </p:sp>
    </p:spTree>
    <p:extLst>
      <p:ext uri="{BB962C8B-B14F-4D97-AF65-F5344CB8AC3E}">
        <p14:creationId xmlns:p14="http://schemas.microsoft.com/office/powerpoint/2010/main" val="2771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1534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66888"/>
            <a:ext cx="8458200" cy="5091112"/>
          </a:xfrm>
        </p:spPr>
        <p:txBody>
          <a:bodyPr/>
          <a:lstStyle/>
          <a:p>
            <a:r>
              <a:rPr lang="en-US" altLang="ar-SA" smtClean="0"/>
              <a:t>Borderline changes(Suspicious for Acute </a:t>
            </a:r>
          </a:p>
          <a:p>
            <a:pPr>
              <a:buFontTx/>
              <a:buNone/>
            </a:pPr>
            <a:r>
              <a:rPr lang="en-US" altLang="ar-SA" smtClean="0"/>
              <a:t>                                                         Rejection)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5410200" y="3886200"/>
            <a:ext cx="2057400" cy="1066800"/>
          </a:xfrm>
          <a:custGeom>
            <a:avLst/>
            <a:gdLst>
              <a:gd name="T0" fmla="*/ 97983663 w 21600"/>
              <a:gd name="T1" fmla="*/ 0 h 21600"/>
              <a:gd name="T2" fmla="*/ 28696541 w 21600"/>
              <a:gd name="T3" fmla="*/ 7715384 h 21600"/>
              <a:gd name="T4" fmla="*/ 0 w 21600"/>
              <a:gd name="T5" fmla="*/ 26344036 h 21600"/>
              <a:gd name="T6" fmla="*/ 28696541 w 21600"/>
              <a:gd name="T7" fmla="*/ 44972679 h 21600"/>
              <a:gd name="T8" fmla="*/ 97983663 w 21600"/>
              <a:gd name="T9" fmla="*/ 52688072 h 21600"/>
              <a:gd name="T10" fmla="*/ 167270798 w 21600"/>
              <a:gd name="T11" fmla="*/ 44972679 h 21600"/>
              <a:gd name="T12" fmla="*/ 195967327 w 21600"/>
              <a:gd name="T13" fmla="*/ 26344036 h 21600"/>
              <a:gd name="T14" fmla="*/ 167270798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6248400" y="4038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6400800" y="4800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562600" y="4419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54864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25"/>
          <p:cNvSpPr>
            <a:spLocks noChangeArrowheads="1"/>
          </p:cNvSpPr>
          <p:nvPr/>
        </p:nvSpPr>
        <p:spPr bwMode="auto">
          <a:xfrm>
            <a:off x="6248400" y="4800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172200" y="4038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27"/>
          <p:cNvSpPr>
            <a:spLocks noChangeArrowheads="1"/>
          </p:cNvSpPr>
          <p:nvPr/>
        </p:nvSpPr>
        <p:spPr bwMode="auto">
          <a:xfrm>
            <a:off x="3048000" y="3886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383</Words>
  <Application>Microsoft Office PowerPoint</Application>
  <PresentationFormat>Widescreen</PresentationFormat>
  <Paragraphs>125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Times New Roman</vt:lpstr>
      <vt:lpstr>Wingdings 2</vt:lpstr>
      <vt:lpstr>Wingdings 3</vt:lpstr>
      <vt:lpstr>Ion</vt:lpstr>
      <vt:lpstr>Pathology of Renal Transplantation  DR. TARIQ ALJOHANI</vt:lpstr>
      <vt:lpstr>Objectives: </vt:lpstr>
      <vt:lpstr>PowerPoint Presentation</vt:lpstr>
      <vt:lpstr>The Banff classification:diagnostic categories</vt:lpstr>
      <vt:lpstr>PowerPoint Presentation</vt:lpstr>
      <vt:lpstr>PowerPoint Presentation</vt:lpstr>
      <vt:lpstr>PowerPoint Presentation</vt:lpstr>
      <vt:lpstr>PowerPoint Presentation</vt:lpstr>
      <vt:lpstr>The Banff classification</vt:lpstr>
      <vt:lpstr>PowerPoint Presentation</vt:lpstr>
      <vt:lpstr>The Banff classification</vt:lpstr>
      <vt:lpstr>PowerPoint Presentation</vt:lpstr>
      <vt:lpstr>PowerPoint Presentation</vt:lpstr>
      <vt:lpstr>Acute rejection. The interstitial infiltrate consists  of T cells mainly.</vt:lpstr>
      <vt:lpstr>The Banff classification</vt:lpstr>
      <vt:lpstr>PowerPoint Presentation</vt:lpstr>
      <vt:lpstr>The Banff classification</vt:lpstr>
      <vt:lpstr>The Banff classification</vt:lpstr>
      <vt:lpstr>PowerPoint Presentation</vt:lpstr>
      <vt:lpstr>PowerPoint Presentation</vt:lpstr>
      <vt:lpstr>Chronic/ sclerosing allograft nephropathy.  An example of Grade II-III is characterized by a diffuse increase in interstitial tissue and marked tubular atrophy as seen on this trichrome stain.</vt:lpstr>
      <vt:lpstr>Chronic/ sclerosing allograft nephropathy.  The classical lesion of chronic transplant vasculopathy is a circumferential proliferation of myointimal cells with an intact internal elastic lamina.</vt:lpstr>
      <vt:lpstr>PowerPoint Presentation</vt:lpstr>
      <vt:lpstr>The Banff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Banff classification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Renal Transplantation</dc:title>
  <cp:lastModifiedBy>Tariq Aljohani</cp:lastModifiedBy>
  <cp:revision>5</cp:revision>
  <dcterms:created xsi:type="dcterms:W3CDTF">2015-02-23T07:35:58Z</dcterms:created>
  <dcterms:modified xsi:type="dcterms:W3CDTF">2017-05-09T10:29:34Z</dcterms:modified>
</cp:coreProperties>
</file>