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86"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71D8906-5950-45E2-B31C-AE03D931088A}" type="datetimeFigureOut">
              <a:rPr lang="en-US" smtClean="0">
                <a:solidFill>
                  <a:srgbClr val="575F6D"/>
                </a:solidFill>
              </a:rPr>
              <a:pPr/>
              <a:t>5/2/2017</a:t>
            </a:fld>
            <a:endParaRPr lang="en-US">
              <a:solidFill>
                <a:srgbClr val="575F6D"/>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575F6D"/>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14585D4-28E6-49DA-B9EA-B9D6C027EEF4}"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12064448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344987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575F6D"/>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014585D4-28E6-49DA-B9EA-B9D6C027EEF4}" type="slidenum">
              <a:rPr lang="en-US" smtClean="0"/>
              <a:pPr/>
              <a:t>‹#›</a:t>
            </a:fld>
            <a:endParaRPr lang="en-US"/>
          </a:p>
        </p:txBody>
      </p:sp>
    </p:spTree>
    <p:extLst>
      <p:ext uri="{BB962C8B-B14F-4D97-AF65-F5344CB8AC3E}">
        <p14:creationId xmlns:p14="http://schemas.microsoft.com/office/powerpoint/2010/main" val="19702652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674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575F6D"/>
              </a:solidFill>
            </a:endParaRPr>
          </a:p>
        </p:txBody>
      </p:sp>
    </p:spTree>
    <p:extLst>
      <p:ext uri="{BB962C8B-B14F-4D97-AF65-F5344CB8AC3E}">
        <p14:creationId xmlns:p14="http://schemas.microsoft.com/office/powerpoint/2010/main" val="33226749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solidFill>
                  <a:srgbClr val="575F6D"/>
                </a:solidFill>
              </a:rPr>
              <a:pPr/>
              <a:t>5/2/2017</a:t>
            </a:fld>
            <a:endParaRPr lang="en-US">
              <a:solidFill>
                <a:srgbClr val="575F6D"/>
              </a:solidFill>
            </a:endParaRPr>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575F6D"/>
              </a:solidFill>
            </a:endParaRPr>
          </a:p>
        </p:txBody>
      </p:sp>
    </p:spTree>
    <p:extLst>
      <p:ext uri="{BB962C8B-B14F-4D97-AF65-F5344CB8AC3E}">
        <p14:creationId xmlns:p14="http://schemas.microsoft.com/office/powerpoint/2010/main" val="35305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solidFill>
                  <a:srgbClr val="575F6D"/>
                </a:solidFill>
              </a:rPr>
              <a:pPr/>
              <a:t>5/2/2017</a:t>
            </a:fld>
            <a:endParaRPr lang="en-US">
              <a:solidFill>
                <a:srgbClr val="575F6D"/>
              </a:solidFill>
            </a:endParaRPr>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575F6D"/>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2485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4" name="Footer Placeholder 3"/>
          <p:cNvSpPr>
            <a:spLocks noGrp="1"/>
          </p:cNvSpPr>
          <p:nvPr>
            <p:ph type="ftr" sz="quarter" idx="11"/>
          </p:nvPr>
        </p:nvSpPr>
        <p:spPr/>
        <p:txBody>
          <a:bodyPr/>
          <a:lstStyle/>
          <a:p>
            <a:endParaRPr lang="en-US">
              <a:solidFill>
                <a:srgbClr val="575F6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54211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14585D4-28E6-49DA-B9EA-B9D6C027EEF4}"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07628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solidFill>
                  <a:srgbClr val="575F6D"/>
                </a:solidFill>
              </a:rPr>
              <a:pPr/>
              <a:t>5/2/2017</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374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371D8906-5950-45E2-B31C-AE03D931088A}" type="datetimeFigureOut">
              <a:rPr lang="en-US" smtClean="0">
                <a:solidFill>
                  <a:srgbClr val="575F6D"/>
                </a:solidFill>
              </a:rPr>
              <a:pPr/>
              <a:t>5/2/2017</a:t>
            </a:fld>
            <a:endParaRPr lang="en-US">
              <a:solidFill>
                <a:srgbClr val="575F6D"/>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575F6D"/>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477934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solidFill>
                  <a:srgbClr val="575F6D"/>
                </a:solidFill>
              </a:rPr>
              <a:pPr/>
              <a:t>5/2/2017</a:t>
            </a:fld>
            <a:endParaRPr lang="en-US">
              <a:solidFill>
                <a:srgbClr val="575F6D"/>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575F6D"/>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extLst>
      <p:ext uri="{BB962C8B-B14F-4D97-AF65-F5344CB8AC3E}">
        <p14:creationId xmlns:p14="http://schemas.microsoft.com/office/powerpoint/2010/main" val="3571715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33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4450198" y="1447800"/>
            <a:ext cx="3723180" cy="37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819400" y="4876800"/>
            <a:ext cx="6984776" cy="1008112"/>
          </a:xfrm>
          <a:prstGeom prst="rect">
            <a:avLst/>
          </a:prstGeom>
        </p:spPr>
        <p:txBody>
          <a:bodyPr vert="horz" anchor="b">
            <a:noAutofit/>
          </a:bodyPr>
          <a:lstStyle>
            <a:lvl1pPr algn="l" rtl="1"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400" i="1" dirty="0">
                <a:solidFill>
                  <a:srgbClr val="00B0F0"/>
                </a:solidFill>
                <a:effectLst>
                  <a:outerShdw blurRad="38100" dist="38100" dir="2700000" algn="tl">
                    <a:srgbClr val="000000">
                      <a:alpha val="43137"/>
                    </a:srgbClr>
                  </a:outerShdw>
                </a:effectLst>
                <a:cs typeface="Aharoni" pitchFamily="2" charset="-79"/>
              </a:rPr>
              <a:t>Pathology Practical</a:t>
            </a:r>
          </a:p>
        </p:txBody>
      </p:sp>
      <p:sp>
        <p:nvSpPr>
          <p:cNvPr id="6" name="Rounded Rectangle 5"/>
          <p:cNvSpPr/>
          <p:nvPr/>
        </p:nvSpPr>
        <p:spPr>
          <a:xfrm>
            <a:off x="3893960" y="191108"/>
            <a:ext cx="4536504" cy="10801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rgbClr val="FFFF00"/>
                </a:solidFill>
                <a:effectLst>
                  <a:outerShdw blurRad="38100" dist="38100" dir="2700000" algn="tl">
                    <a:srgbClr val="000000">
                      <a:alpha val="43137"/>
                    </a:srgbClr>
                  </a:outerShdw>
                </a:effectLst>
                <a:latin typeface="Aharoni" pitchFamily="2" charset="-79"/>
                <a:cs typeface="Aharoni" pitchFamily="2" charset="-79"/>
              </a:rPr>
              <a:t>RENAL BLOCK </a:t>
            </a:r>
          </a:p>
        </p:txBody>
      </p:sp>
      <p:sp>
        <p:nvSpPr>
          <p:cNvPr id="9" name="TextBox 7"/>
          <p:cNvSpPr txBox="1"/>
          <p:nvPr/>
        </p:nvSpPr>
        <p:spPr>
          <a:xfrm>
            <a:off x="2295332" y="6260068"/>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prstClr val="black"/>
                </a:solidFill>
              </a:rPr>
              <a:t>Prepared by:</a:t>
            </a:r>
          </a:p>
        </p:txBody>
      </p:sp>
      <p:sp>
        <p:nvSpPr>
          <p:cNvPr id="10" name="TextBox 8"/>
          <p:cNvSpPr txBox="1"/>
          <p:nvPr/>
        </p:nvSpPr>
        <p:spPr>
          <a:xfrm>
            <a:off x="3895532" y="6019800"/>
            <a:ext cx="15674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prstClr val="black"/>
                </a:solidFill>
              </a:rPr>
              <a:t>Prof.  Ammar Al Rikabi</a:t>
            </a:r>
          </a:p>
          <a:p>
            <a:pPr marL="171450" indent="-171450">
              <a:buFont typeface="Arial" panose="020B0604020202020204" pitchFamily="34" charset="0"/>
              <a:buChar char="•"/>
            </a:pPr>
            <a:r>
              <a:rPr lang="en-US" sz="1050" b="1" i="1" dirty="0">
                <a:solidFill>
                  <a:prstClr val="black"/>
                </a:solidFill>
              </a:rPr>
              <a:t>Dr. Sayed Al </a:t>
            </a:r>
            <a:r>
              <a:rPr lang="en-US" sz="1050" b="1" i="1" dirty="0" err="1">
                <a:solidFill>
                  <a:prstClr val="black"/>
                </a:solidFill>
              </a:rPr>
              <a:t>Esawy</a:t>
            </a:r>
            <a:endParaRPr lang="en-US" sz="1050" b="1" i="1" dirty="0">
              <a:solidFill>
                <a:prstClr val="black"/>
              </a:solidFill>
            </a:endParaRPr>
          </a:p>
          <a:p>
            <a:pPr marL="171450" indent="-171450">
              <a:buFont typeface="Arial" panose="020B0604020202020204" pitchFamily="34" charset="0"/>
              <a:buChar char="•"/>
            </a:pPr>
            <a:r>
              <a:rPr lang="en-US" sz="1050" b="1" i="1" dirty="0">
                <a:solidFill>
                  <a:prstClr val="black"/>
                </a:solidFill>
              </a:rPr>
              <a:t>Dr. Shaesta Zaidi</a:t>
            </a:r>
          </a:p>
          <a:p>
            <a:pPr marL="171450" indent="-171450">
              <a:buFont typeface="Arial" panose="020B0604020202020204" pitchFamily="34" charset="0"/>
              <a:buChar char="•"/>
            </a:pPr>
            <a:r>
              <a:rPr lang="en-US" sz="1050" b="1" i="1" dirty="0" err="1">
                <a:solidFill>
                  <a:prstClr val="black"/>
                </a:solidFill>
              </a:rPr>
              <a:t>Dr</a:t>
            </a:r>
            <a:r>
              <a:rPr lang="en-US" sz="1050" b="1" i="1" dirty="0">
                <a:solidFill>
                  <a:prstClr val="black"/>
                </a:solidFill>
              </a:rPr>
              <a:t> Abdullah </a:t>
            </a:r>
            <a:r>
              <a:rPr lang="en-US" sz="1050" b="1" i="1" dirty="0" err="1">
                <a:solidFill>
                  <a:prstClr val="black"/>
                </a:solidFill>
              </a:rPr>
              <a:t>Basabein</a:t>
            </a:r>
            <a:endParaRPr lang="en-US" sz="1050" b="1" i="1" dirty="0">
              <a:solidFill>
                <a:prstClr val="black"/>
              </a:solidFill>
            </a:endParaRPr>
          </a:p>
        </p:txBody>
      </p:sp>
    </p:spTree>
    <p:extLst>
      <p:ext uri="{BB962C8B-B14F-4D97-AF65-F5344CB8AC3E}">
        <p14:creationId xmlns:p14="http://schemas.microsoft.com/office/powerpoint/2010/main" val="227161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endParaRPr lang="en-US" sz="2400" b="1" i="1" dirty="0">
              <a:solidFill>
                <a:prstClr val="white"/>
              </a:solidFill>
              <a:effectLst>
                <a:outerShdw blurRad="38100" dist="38100" dir="2700000" algn="tl">
                  <a:srgbClr val="000000">
                    <a:alpha val="43137"/>
                  </a:srgbClr>
                </a:outerShdw>
              </a:effectLst>
            </a:endParaRPr>
          </a:p>
        </p:txBody>
      </p:sp>
      <p:pic>
        <p:nvPicPr>
          <p:cNvPr id="6" name="Picture 2" descr="http://library.med.utah.edu/WebPath/jpeg1/RENAL080.jpg"/>
          <p:cNvPicPr>
            <a:picLocks noChangeAspect="1" noChangeArrowheads="1"/>
          </p:cNvPicPr>
          <p:nvPr/>
        </p:nvPicPr>
        <p:blipFill>
          <a:blip r:embed="rId2" cstate="print"/>
          <a:srcRect/>
          <a:stretch>
            <a:fillRect/>
          </a:stretch>
        </p:blipFill>
        <p:spPr bwMode="auto">
          <a:xfrm>
            <a:off x="2667001" y="1143001"/>
            <a:ext cx="7020515" cy="4343401"/>
          </a:xfrm>
          <a:prstGeom prst="rect">
            <a:avLst/>
          </a:prstGeom>
          <a:noFill/>
          <a:ln w="38100">
            <a:solidFill>
              <a:schemeClr val="tx1"/>
            </a:solidFill>
          </a:ln>
        </p:spPr>
      </p:pic>
      <p:sp>
        <p:nvSpPr>
          <p:cNvPr id="7" name="Rectangle 6"/>
          <p:cNvSpPr/>
          <p:nvPr/>
        </p:nvSpPr>
        <p:spPr>
          <a:xfrm>
            <a:off x="2590800" y="5638800"/>
            <a:ext cx="7162800" cy="707886"/>
          </a:xfrm>
          <a:prstGeom prst="rect">
            <a:avLst/>
          </a:prstGeom>
        </p:spPr>
        <p:txBody>
          <a:bodyPr wrap="square">
            <a:spAutoFit/>
          </a:bodyPr>
          <a:lstStyle/>
          <a:p>
            <a:pPr algn="ctr"/>
            <a:r>
              <a:rPr lang="en-US" sz="2000" b="1" i="1" dirty="0">
                <a:solidFill>
                  <a:prstClr val="black"/>
                </a:solidFill>
              </a:rPr>
              <a:t>Normal glomerulus is stained with PAS to highlight basement membranes of glomerular capillary loops and tubular epithelium.</a:t>
            </a:r>
            <a:endParaRPr lang="en-US" sz="2000" b="1" i="1"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007681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310" y="1066801"/>
            <a:ext cx="7087090" cy="458845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5715000"/>
            <a:ext cx="7239001" cy="707886"/>
          </a:xfrm>
          <a:prstGeom prst="rect">
            <a:avLst/>
          </a:prstGeom>
        </p:spPr>
        <p:txBody>
          <a:bodyPr wrap="square">
            <a:spAutoFit/>
          </a:bodyPr>
          <a:lstStyle/>
          <a:p>
            <a:pPr algn="ctr"/>
            <a:r>
              <a:rPr lang="en-US" sz="2000" b="1" i="1" dirty="0">
                <a:solidFill>
                  <a:prstClr val="black"/>
                </a:solidFill>
              </a:rPr>
              <a:t>Normal cortical tubules, interstitium, and peritubular capillaries</a:t>
            </a:r>
            <a:r>
              <a:rPr lang="en-US" sz="2000" b="1" i="1" dirty="0">
                <a:solidFill>
                  <a:prstClr val="black"/>
                </a:solidFill>
              </a:rPr>
              <a:t>; most </a:t>
            </a:r>
            <a:r>
              <a:rPr lang="en-US" sz="2000" b="1" i="1" dirty="0">
                <a:solidFill>
                  <a:prstClr val="black"/>
                </a:solidFill>
              </a:rPr>
              <a:t>of the tubules are proximal, with well-defined brush borders (PAS stain).</a:t>
            </a:r>
          </a:p>
        </p:txBody>
      </p:sp>
      <p:sp>
        <p:nvSpPr>
          <p:cNvPr id="4" name="Rounded Rectangle 3"/>
          <p:cNvSpPr/>
          <p:nvPr/>
        </p:nvSpPr>
        <p:spPr>
          <a:xfrm>
            <a:off x="3962400" y="304800"/>
            <a:ext cx="4191000"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Cortical Tubules</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77320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590800"/>
            <a:ext cx="5029200" cy="1800200"/>
          </a:xfrm>
        </p:spPr>
        <p:txBody>
          <a:bodyPr>
            <a:noAutofit/>
          </a:bodyPr>
          <a:lstStyle/>
          <a:p>
            <a:pPr algn="ctr"/>
            <a:r>
              <a:rPr lang="en-US" sz="4800" b="1" i="1" dirty="0">
                <a:solidFill>
                  <a:srgbClr val="FFC000"/>
                </a:solidFill>
                <a:effectLst>
                  <a:outerShdw blurRad="38100" dist="38100" dir="2700000" algn="tl">
                    <a:srgbClr val="000000">
                      <a:alpha val="43137"/>
                    </a:srgbClr>
                  </a:outerShdw>
                </a:effectLst>
                <a:latin typeface="+mn-lt"/>
                <a:cs typeface="Aharoni" pitchFamily="2" charset="-79"/>
              </a:rPr>
              <a:t>ACUTE KIDNEY INJURY</a:t>
            </a:r>
            <a:endParaRPr lang="en-US" sz="4800" b="1" i="1" dirty="0">
              <a:solidFill>
                <a:srgbClr val="FFC000"/>
              </a:solidFill>
              <a:effectLst>
                <a:outerShdw blurRad="38100" dist="38100" dir="2700000" algn="tl">
                  <a:srgbClr val="000000">
                    <a:alpha val="43137"/>
                  </a:srgbClr>
                </a:outerShdw>
              </a:effectLst>
              <a:latin typeface="+mn-lt"/>
              <a:cs typeface="Aharoni" pitchFamily="2" charset="-79"/>
            </a:endParaRPr>
          </a:p>
        </p:txBody>
      </p:sp>
      <p:sp>
        <p:nvSpPr>
          <p:cNvPr id="5" name="Rounded Rectangle 4"/>
          <p:cNvSpPr/>
          <p:nvPr/>
        </p:nvSpPr>
        <p:spPr>
          <a:xfrm>
            <a:off x="4038600" y="12192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PRACTICAL SESSION  :  1</a:t>
            </a:r>
            <a:endParaRPr lang="en-US" sz="2800" b="1" i="1" dirty="0">
              <a:solidFill>
                <a:prstClr val="white"/>
              </a:solidFill>
              <a:effectLst>
                <a:outerShdw blurRad="38100" dist="38100" dir="2700000" algn="tl">
                  <a:srgbClr val="000000">
                    <a:alpha val="43137"/>
                  </a:srgbClr>
                </a:outerShdw>
              </a:effectLst>
            </a:endParaRPr>
          </a:p>
        </p:txBody>
      </p:sp>
      <p:sp>
        <p:nvSpPr>
          <p:cNvPr id="4" name="TextBox 3"/>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707506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362200" y="685800"/>
            <a:ext cx="7391400" cy="5800844"/>
          </a:xfrm>
          <a:prstGeom prst="rect">
            <a:avLst/>
          </a:prstGeom>
          <a:solidFill>
            <a:schemeClr val="accent1">
              <a:lumMod val="40000"/>
              <a:lumOff val="60000"/>
            </a:schemeClr>
          </a:solidFill>
        </p:spPr>
        <p:txBody>
          <a:bodyPr wrap="square" rtlCol="0">
            <a:spAutoFit/>
          </a:bodyPr>
          <a:lstStyle/>
          <a:p>
            <a:r>
              <a:rPr lang="en-US" sz="2400" b="1" i="1" u="sng" dirty="0">
                <a:solidFill>
                  <a:srgbClr val="FF0000"/>
                </a:solidFill>
              </a:rPr>
              <a:t>Causes:</a:t>
            </a:r>
          </a:p>
          <a:p>
            <a:r>
              <a:rPr lang="en-US" sz="2400" b="1" dirty="0">
                <a:solidFill>
                  <a:srgbClr val="0000FF"/>
                </a:solidFill>
              </a:rPr>
              <a:t>Pre-renal</a:t>
            </a:r>
            <a:r>
              <a:rPr lang="en-US" sz="2400" b="1" dirty="0">
                <a:solidFill>
                  <a:prstClr val="black"/>
                </a:solidFill>
              </a:rPr>
              <a:t> </a:t>
            </a:r>
          </a:p>
          <a:p>
            <a:pPr marL="288925"/>
            <a:r>
              <a:rPr lang="en-US" b="1" dirty="0">
                <a:solidFill>
                  <a:prstClr val="black"/>
                </a:solidFill>
              </a:rPr>
              <a:t>  (All those that decrease effective blood flow to the kidney)</a:t>
            </a:r>
          </a:p>
          <a:p>
            <a:pPr marL="288925">
              <a:buFont typeface="Wingdings" pitchFamily="2" charset="2"/>
              <a:buChar char="§"/>
            </a:pPr>
            <a:r>
              <a:rPr lang="en-US" b="1" i="1" dirty="0">
                <a:solidFill>
                  <a:prstClr val="black"/>
                </a:solidFill>
              </a:rPr>
              <a:t>  Low blood volume, low blood pressure, and heart failure.</a:t>
            </a:r>
          </a:p>
          <a:p>
            <a:pPr marL="288925">
              <a:buFont typeface="Wingdings" pitchFamily="2" charset="2"/>
              <a:buChar char="§"/>
            </a:pPr>
            <a:r>
              <a:rPr lang="en-US" b="1" i="1" dirty="0">
                <a:solidFill>
                  <a:prstClr val="black"/>
                </a:solidFill>
              </a:rPr>
              <a:t>  Renal artery stenosis, and renal vein thrombosis.</a:t>
            </a:r>
          </a:p>
          <a:p>
            <a:pPr marL="288925">
              <a:buFont typeface="Wingdings" pitchFamily="2" charset="2"/>
              <a:buChar char="§"/>
            </a:pPr>
            <a:r>
              <a:rPr lang="en-US" b="1" i="1" dirty="0">
                <a:solidFill>
                  <a:prstClr val="black"/>
                </a:solidFill>
              </a:rPr>
              <a:t>  Renal ischemia</a:t>
            </a:r>
            <a:r>
              <a:rPr lang="en-US" dirty="0">
                <a:solidFill>
                  <a:prstClr val="black"/>
                </a:solidFill>
              </a:rPr>
              <a:t>.</a:t>
            </a:r>
          </a:p>
          <a:p>
            <a:pPr>
              <a:buFontTx/>
              <a:buChar char="-"/>
            </a:pPr>
            <a:endParaRPr lang="en-US" dirty="0">
              <a:solidFill>
                <a:prstClr val="black"/>
              </a:solidFill>
            </a:endParaRPr>
          </a:p>
          <a:p>
            <a:r>
              <a:rPr lang="en-US" sz="2400" b="1" dirty="0">
                <a:solidFill>
                  <a:srgbClr val="0000FF"/>
                </a:solidFill>
              </a:rPr>
              <a:t>Renal:</a:t>
            </a:r>
          </a:p>
          <a:p>
            <a:pPr marL="288925">
              <a:buFont typeface="Wingdings" pitchFamily="2" charset="2"/>
              <a:buChar char="§"/>
            </a:pPr>
            <a:r>
              <a:rPr lang="en-US" b="1" i="1" dirty="0">
                <a:solidFill>
                  <a:srgbClr val="C00000"/>
                </a:solidFill>
              </a:rPr>
              <a:t>  Glomerulonephritis (GN).</a:t>
            </a:r>
          </a:p>
          <a:p>
            <a:pPr marL="288925">
              <a:buFont typeface="Wingdings" pitchFamily="2" charset="2"/>
              <a:buChar char="§"/>
            </a:pPr>
            <a:r>
              <a:rPr lang="en-US" b="1" i="1" dirty="0">
                <a:solidFill>
                  <a:srgbClr val="C00000"/>
                </a:solidFill>
              </a:rPr>
              <a:t>  Acute tubular necrosis (ATN).</a:t>
            </a:r>
          </a:p>
          <a:p>
            <a:pPr marL="288925">
              <a:buFont typeface="Wingdings" pitchFamily="2" charset="2"/>
              <a:buChar char="§"/>
            </a:pPr>
            <a:r>
              <a:rPr lang="en-US" b="1" i="1" dirty="0">
                <a:solidFill>
                  <a:srgbClr val="C00000"/>
                </a:solidFill>
              </a:rPr>
              <a:t>  Acute interstitial nephritis (AIN).</a:t>
            </a:r>
          </a:p>
          <a:p>
            <a:endParaRPr lang="en-US" dirty="0">
              <a:solidFill>
                <a:prstClr val="black"/>
              </a:solidFill>
            </a:endParaRPr>
          </a:p>
          <a:p>
            <a:r>
              <a:rPr lang="en-US" sz="2400" b="1" dirty="0">
                <a:solidFill>
                  <a:srgbClr val="0000FF"/>
                </a:solidFill>
              </a:rPr>
              <a:t>Post-renal:</a:t>
            </a:r>
          </a:p>
          <a:p>
            <a:r>
              <a:rPr lang="en-US" dirty="0">
                <a:solidFill>
                  <a:prstClr val="black"/>
                </a:solidFill>
              </a:rPr>
              <a:t>      </a:t>
            </a:r>
            <a:r>
              <a:rPr lang="en-US" b="1" dirty="0">
                <a:solidFill>
                  <a:prstClr val="black"/>
                </a:solidFill>
              </a:rPr>
              <a:t>(is a consequence of urinary tract obstruction)</a:t>
            </a:r>
          </a:p>
          <a:p>
            <a:pPr marL="288925">
              <a:buFont typeface="Wingdings" pitchFamily="2" charset="2"/>
              <a:buChar char="§"/>
            </a:pPr>
            <a:r>
              <a:rPr lang="en-US" b="1" i="1" dirty="0">
                <a:solidFill>
                  <a:prstClr val="black"/>
                </a:solidFill>
              </a:rPr>
              <a:t>  Benign prostatic hyperplasia. </a:t>
            </a:r>
          </a:p>
          <a:p>
            <a:pPr marL="288925">
              <a:buFont typeface="Wingdings" pitchFamily="2" charset="2"/>
              <a:buChar char="§"/>
            </a:pPr>
            <a:r>
              <a:rPr lang="en-US" b="1" i="1" dirty="0">
                <a:solidFill>
                  <a:prstClr val="black"/>
                </a:solidFill>
              </a:rPr>
              <a:t>  Kidney stones.</a:t>
            </a:r>
          </a:p>
          <a:p>
            <a:pPr marL="288925">
              <a:buFont typeface="Wingdings" pitchFamily="2" charset="2"/>
              <a:buChar char="§"/>
            </a:pPr>
            <a:r>
              <a:rPr lang="en-US" b="1" i="1" dirty="0">
                <a:solidFill>
                  <a:prstClr val="black"/>
                </a:solidFill>
              </a:rPr>
              <a:t>  Obstructed urinary catheter.</a:t>
            </a:r>
          </a:p>
          <a:p>
            <a:pPr marL="288925">
              <a:buFont typeface="Wingdings" pitchFamily="2" charset="2"/>
              <a:buChar char="§"/>
            </a:pPr>
            <a:r>
              <a:rPr lang="en-US" b="1" i="1" dirty="0">
                <a:solidFill>
                  <a:prstClr val="black"/>
                </a:solidFill>
              </a:rPr>
              <a:t>  Bladder stone .</a:t>
            </a:r>
          </a:p>
          <a:p>
            <a:pPr marL="288925">
              <a:buFont typeface="Wingdings" pitchFamily="2" charset="2"/>
              <a:buChar char="§"/>
            </a:pPr>
            <a:r>
              <a:rPr lang="en-US" b="1" i="1" dirty="0">
                <a:solidFill>
                  <a:prstClr val="black"/>
                </a:solidFill>
              </a:rPr>
              <a:t>  Bladder, ureteral or renal malignancy. </a:t>
            </a:r>
            <a:endParaRPr lang="en-US" b="1" i="1" dirty="0">
              <a:solidFill>
                <a:prstClr val="black"/>
              </a:solidFill>
            </a:endParaRPr>
          </a:p>
        </p:txBody>
      </p:sp>
      <p:sp>
        <p:nvSpPr>
          <p:cNvPr id="3" name="Rounded Rectangle 2"/>
          <p:cNvSpPr/>
          <p:nvPr/>
        </p:nvSpPr>
        <p:spPr>
          <a:xfrm>
            <a:off x="4267200" y="152400"/>
            <a:ext cx="3733800" cy="457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endParaRPr lang="en-US" sz="2400" b="1" i="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72797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File:Kidney – acute cortical necrosis.jpg"/>
          <p:cNvPicPr>
            <a:picLocks noChangeAspect="1" noChangeArrowheads="1"/>
          </p:cNvPicPr>
          <p:nvPr/>
        </p:nvPicPr>
        <p:blipFill>
          <a:blip r:embed="rId2" cstate="print"/>
          <a:srcRect/>
          <a:stretch>
            <a:fillRect/>
          </a:stretch>
        </p:blipFill>
        <p:spPr bwMode="auto">
          <a:xfrm>
            <a:off x="2514600" y="1219200"/>
            <a:ext cx="7096638" cy="4419600"/>
          </a:xfrm>
          <a:prstGeom prst="rect">
            <a:avLst/>
          </a:prstGeom>
          <a:noFill/>
        </p:spPr>
      </p:pic>
      <p:sp>
        <p:nvSpPr>
          <p:cNvPr id="3" name="Rectangle 2"/>
          <p:cNvSpPr/>
          <p:nvPr/>
        </p:nvSpPr>
        <p:spPr>
          <a:xfrm>
            <a:off x="2362200" y="5845314"/>
            <a:ext cx="7391400" cy="707886"/>
          </a:xfrm>
          <a:prstGeom prst="rect">
            <a:avLst/>
          </a:prstGeom>
        </p:spPr>
        <p:txBody>
          <a:bodyPr wrap="square">
            <a:spAutoFit/>
          </a:bodyPr>
          <a:lstStyle/>
          <a:p>
            <a:pPr algn="ctr"/>
            <a:r>
              <a:rPr lang="en-US" sz="2000" b="1" i="1" dirty="0">
                <a:solidFill>
                  <a:prstClr val="black"/>
                </a:solidFill>
              </a:rPr>
              <a:t>Kidney showing marked pallor of the cortex, contrasting to the darker areas of surviving medullary tissue.</a:t>
            </a:r>
            <a:endParaRPr lang="en-US" sz="2000" b="1" i="1" dirty="0">
              <a:solidFill>
                <a:prstClr val="black"/>
              </a:solidFill>
            </a:endParaRPr>
          </a:p>
        </p:txBody>
      </p:sp>
      <p:sp>
        <p:nvSpPr>
          <p:cNvPr id="5" name="Rounded Rectangle 4"/>
          <p:cNvSpPr/>
          <p:nvPr/>
        </p:nvSpPr>
        <p:spPr>
          <a:xfrm>
            <a:off x="4038600" y="381000"/>
            <a:ext cx="3810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Kidney Injury</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3465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81449" y="5410201"/>
            <a:ext cx="9786551" cy="707886"/>
          </a:xfrm>
          <a:prstGeom prst="rect">
            <a:avLst/>
          </a:prstGeom>
        </p:spPr>
        <p:txBody>
          <a:bodyPr wrap="square">
            <a:spAutoFit/>
          </a:bodyPr>
          <a:lstStyle/>
          <a:p>
            <a:pPr algn="ctr"/>
            <a:r>
              <a:rPr lang="en-US" sz="2000" b="1" i="1" dirty="0">
                <a:solidFill>
                  <a:prstClr val="black"/>
                </a:solidFill>
              </a:rPr>
              <a:t>Acute tubular necrosis is manifest by vacuolated cells and sloughed, necrotic cells in tubular lumina</a:t>
            </a:r>
            <a:r>
              <a:rPr lang="en-US" sz="2000" b="1" i="1" dirty="0">
                <a:solidFill>
                  <a:prstClr val="black"/>
                </a:solidFill>
              </a:rPr>
              <a:t>, with some tubules lined by flattened epithelium and some showing frank </a:t>
            </a:r>
            <a:r>
              <a:rPr lang="en-US" sz="2000" b="1" i="1" dirty="0" smtClean="0">
                <a:solidFill>
                  <a:prstClr val="black"/>
                </a:solidFill>
              </a:rPr>
              <a:t>necrosis</a:t>
            </a:r>
            <a:endParaRPr lang="en-US" sz="2000" b="1" i="1" dirty="0">
              <a:solidFill>
                <a:prstClr val="black"/>
              </a:solidFill>
            </a:endParaRPr>
          </a:p>
        </p:txBody>
      </p:sp>
      <p:sp>
        <p:nvSpPr>
          <p:cNvPr id="5" name="Rounded Rectangle 4"/>
          <p:cNvSpPr/>
          <p:nvPr/>
        </p:nvSpPr>
        <p:spPr>
          <a:xfrm>
            <a:off x="4038600" y="304800"/>
            <a:ext cx="41910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endParaRPr lang="en-US" sz="2400" b="1" i="1" dirty="0">
              <a:solidFill>
                <a:prstClr val="white"/>
              </a:solidFill>
              <a:effectLst>
                <a:outerShdw blurRad="38100" dist="38100" dir="2700000" algn="tl">
                  <a:srgbClr val="000000">
                    <a:alpha val="43137"/>
                  </a:srgbClr>
                </a:outerShdw>
              </a:effectLst>
            </a:endParaRPr>
          </a:p>
        </p:txBody>
      </p:sp>
      <p:pic>
        <p:nvPicPr>
          <p:cNvPr id="132098" name="Picture 2"/>
          <p:cNvPicPr>
            <a:picLocks noChangeAspect="1" noChangeArrowheads="1"/>
          </p:cNvPicPr>
          <p:nvPr/>
        </p:nvPicPr>
        <p:blipFill>
          <a:blip r:embed="rId2"/>
          <a:srcRect/>
          <a:stretch>
            <a:fillRect/>
          </a:stretch>
        </p:blipFill>
        <p:spPr bwMode="auto">
          <a:xfrm>
            <a:off x="2491248" y="1066800"/>
            <a:ext cx="7226710" cy="4267200"/>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9171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14600" y="5505271"/>
            <a:ext cx="7239000" cy="923330"/>
          </a:xfrm>
          <a:prstGeom prst="rect">
            <a:avLst/>
          </a:prstGeom>
        </p:spPr>
        <p:txBody>
          <a:bodyPr wrap="square">
            <a:spAutoFit/>
          </a:bodyPr>
          <a:lstStyle/>
          <a:p>
            <a:pPr algn="ctr"/>
            <a:r>
              <a:rPr lang="en-US" b="1" i="1" dirty="0">
                <a:solidFill>
                  <a:prstClr val="black"/>
                </a:solidFill>
              </a:rPr>
              <a:t>There may also be degeneration and frank necrosis of individual cells or tubular segments in acute tubular necrosis, or flattened, regenerating type epithelium with degenerated cells in the lumen (middle left</a:t>
            </a:r>
            <a:r>
              <a:rPr lang="en-US" b="1" i="1" dirty="0" smtClean="0">
                <a:solidFill>
                  <a:prstClr val="black"/>
                </a:solidFill>
              </a:rPr>
              <a:t>)</a:t>
            </a:r>
            <a:endParaRPr lang="en-US" b="1" i="1" dirty="0">
              <a:solidFill>
                <a:prstClr val="black"/>
              </a:solidFill>
            </a:endParaRPr>
          </a:p>
        </p:txBody>
      </p:sp>
      <p:pic>
        <p:nvPicPr>
          <p:cNvPr id="133122" name="Picture 2"/>
          <p:cNvPicPr>
            <a:picLocks noChangeAspect="1" noChangeArrowheads="1"/>
          </p:cNvPicPr>
          <p:nvPr/>
        </p:nvPicPr>
        <p:blipFill>
          <a:blip r:embed="rId2"/>
          <a:srcRect/>
          <a:stretch>
            <a:fillRect/>
          </a:stretch>
        </p:blipFill>
        <p:spPr bwMode="auto">
          <a:xfrm>
            <a:off x="2590800" y="1084658"/>
            <a:ext cx="7086600" cy="4325542"/>
          </a:xfrm>
          <a:prstGeom prst="rect">
            <a:avLst/>
          </a:prstGeom>
          <a:noFill/>
          <a:ln w="28575">
            <a:solidFill>
              <a:srgbClr val="660033"/>
            </a:solidFill>
            <a:miter lim="800000"/>
            <a:headEnd/>
            <a:tailEnd/>
          </a:ln>
          <a:effectLst/>
        </p:spPr>
      </p:pic>
      <p:sp>
        <p:nvSpPr>
          <p:cNvPr id="6" name="Rounded Rectangle 5"/>
          <p:cNvSpPr/>
          <p:nvPr/>
        </p:nvSpPr>
        <p:spPr>
          <a:xfrm>
            <a:off x="4038600" y="304800"/>
            <a:ext cx="4191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Tubular Necrosis</a:t>
            </a:r>
            <a:endParaRPr lang="en-US" sz="24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58540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72281" y="4953000"/>
            <a:ext cx="8995719" cy="1477328"/>
          </a:xfrm>
          <a:prstGeom prst="rect">
            <a:avLst/>
          </a:prstGeom>
        </p:spPr>
        <p:txBody>
          <a:bodyPr wrap="square">
            <a:spAutoFit/>
          </a:bodyPr>
          <a:lstStyle/>
          <a:p>
            <a:pPr algn="ctr"/>
            <a:r>
              <a:rPr lang="en-US" b="1" i="1" dirty="0">
                <a:solidFill>
                  <a:prstClr val="black"/>
                </a:solidFill>
              </a:rPr>
              <a:t>There is edema associated with an interstitial lymphoplasmocytic</a:t>
            </a:r>
            <a:r>
              <a:rPr lang="en-US" b="1" i="1" dirty="0">
                <a:solidFill>
                  <a:prstClr val="black"/>
                </a:solidFill>
              </a:rPr>
              <a:t> infiltrate. </a:t>
            </a:r>
            <a:endParaRPr lang="en-US" b="1" i="1" dirty="0" smtClean="0">
              <a:solidFill>
                <a:prstClr val="black"/>
              </a:solidFill>
            </a:endParaRPr>
          </a:p>
          <a:p>
            <a:pPr algn="ctr"/>
            <a:r>
              <a:rPr lang="en-US" b="1" i="1" dirty="0" smtClean="0">
                <a:solidFill>
                  <a:prstClr val="black"/>
                </a:solidFill>
              </a:rPr>
              <a:t>There </a:t>
            </a:r>
            <a:r>
              <a:rPr lang="en-US" b="1" i="1" dirty="0">
                <a:solidFill>
                  <a:prstClr val="black"/>
                </a:solidFill>
              </a:rPr>
              <a:t>are numerous causes for acute interstitial nephritis, including toxins, viral infections and drug-induced hypersensitivity reactions. </a:t>
            </a:r>
            <a:endParaRPr lang="en-US" b="1" i="1" dirty="0" smtClean="0">
              <a:solidFill>
                <a:prstClr val="black"/>
              </a:solidFill>
            </a:endParaRPr>
          </a:p>
          <a:p>
            <a:pPr algn="ctr"/>
            <a:r>
              <a:rPr lang="en-US" b="1" i="1" dirty="0" smtClean="0">
                <a:solidFill>
                  <a:prstClr val="black"/>
                </a:solidFill>
              </a:rPr>
              <a:t>The </a:t>
            </a:r>
            <a:r>
              <a:rPr lang="en-US" b="1" i="1" dirty="0">
                <a:solidFill>
                  <a:prstClr val="black"/>
                </a:solidFill>
              </a:rPr>
              <a:t>glomeruli are uninvolved, unless there is an associated minimal change disease-type injury caused by non steroidal </a:t>
            </a:r>
            <a:r>
              <a:rPr lang="en-US" b="1" i="1" dirty="0" smtClean="0">
                <a:solidFill>
                  <a:prstClr val="black"/>
                </a:solidFill>
              </a:rPr>
              <a:t>anti-inflammatory </a:t>
            </a:r>
            <a:r>
              <a:rPr lang="en-US" b="1" i="1" dirty="0">
                <a:solidFill>
                  <a:prstClr val="black"/>
                </a:solidFill>
              </a:rPr>
              <a:t>drugs</a:t>
            </a:r>
            <a:endParaRPr lang="en-US" b="1" i="1" dirty="0">
              <a:solidFill>
                <a:prstClr val="black"/>
              </a:solidFill>
            </a:endParaRPr>
          </a:p>
        </p:txBody>
      </p:sp>
      <p:sp>
        <p:nvSpPr>
          <p:cNvPr id="5" name="Rounded Rectangle 4"/>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endParaRPr lang="en-US" sz="2400" b="1" i="1" dirty="0">
              <a:solidFill>
                <a:prstClr val="white"/>
              </a:solidFill>
              <a:effectLst>
                <a:outerShdw blurRad="38100" dist="38100" dir="2700000" algn="tl">
                  <a:srgbClr val="000000">
                    <a:alpha val="43137"/>
                  </a:srgbClr>
                </a:outerShdw>
              </a:effectLst>
            </a:endParaRPr>
          </a:p>
        </p:txBody>
      </p:sp>
      <p:pic>
        <p:nvPicPr>
          <p:cNvPr id="135170" name="Picture 2"/>
          <p:cNvPicPr>
            <a:picLocks noChangeAspect="1" noChangeArrowheads="1"/>
          </p:cNvPicPr>
          <p:nvPr/>
        </p:nvPicPr>
        <p:blipFill>
          <a:blip r:embed="rId2"/>
          <a:srcRect/>
          <a:stretch>
            <a:fillRect/>
          </a:stretch>
        </p:blipFill>
        <p:spPr bwMode="auto">
          <a:xfrm>
            <a:off x="2573420" y="1066800"/>
            <a:ext cx="6951581" cy="3810000"/>
          </a:xfrm>
          <a:prstGeom prst="rect">
            <a:avLst/>
          </a:prstGeom>
          <a:noFill/>
          <a:ln w="28575">
            <a:solidFill>
              <a:schemeClr val="tx1"/>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50450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429000" y="304800"/>
            <a:ext cx="51816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Interstitial Nephritis</a:t>
            </a:r>
            <a:endParaRPr lang="en-US" sz="2400" b="1" i="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362199" y="5429072"/>
            <a:ext cx="7951573" cy="923330"/>
          </a:xfrm>
          <a:prstGeom prst="rect">
            <a:avLst/>
          </a:prstGeom>
        </p:spPr>
        <p:txBody>
          <a:bodyPr wrap="square">
            <a:spAutoFit/>
          </a:bodyPr>
          <a:lstStyle/>
          <a:p>
            <a:pPr algn="ctr"/>
            <a:r>
              <a:rPr lang="en-US" b="1" i="1" dirty="0">
                <a:solidFill>
                  <a:prstClr val="black"/>
                </a:solidFill>
              </a:rPr>
              <a:t>There is edema in addition to preexisting mild tubulointerstitial fibrosis in this case of acute interstitial nephritis caused by drug-induced hypersensitivity. There is a prominent interstitial eosinophilic</a:t>
            </a:r>
            <a:r>
              <a:rPr lang="en-US" b="1" i="1" dirty="0">
                <a:solidFill>
                  <a:prstClr val="black"/>
                </a:solidFill>
              </a:rPr>
              <a:t> component, in addition to lymphocytes and plasma cells </a:t>
            </a:r>
            <a:endParaRPr lang="en-US" b="1" i="1" dirty="0">
              <a:solidFill>
                <a:prstClr val="black"/>
              </a:solidFill>
            </a:endParaRPr>
          </a:p>
        </p:txBody>
      </p:sp>
      <p:pic>
        <p:nvPicPr>
          <p:cNvPr id="136194" name="Picture 2"/>
          <p:cNvPicPr>
            <a:picLocks noChangeAspect="1" noChangeArrowheads="1"/>
          </p:cNvPicPr>
          <p:nvPr/>
        </p:nvPicPr>
        <p:blipFill>
          <a:blip r:embed="rId2"/>
          <a:srcRect/>
          <a:stretch>
            <a:fillRect/>
          </a:stretch>
        </p:blipFill>
        <p:spPr bwMode="auto">
          <a:xfrm>
            <a:off x="2667001" y="1095964"/>
            <a:ext cx="6851637" cy="4238036"/>
          </a:xfrm>
          <a:prstGeom prst="rect">
            <a:avLst/>
          </a:prstGeom>
          <a:noFill/>
          <a:ln w="28575">
            <a:solidFill>
              <a:srgbClr val="660033"/>
            </a:solidFill>
            <a:miter lim="800000"/>
            <a:headEnd/>
            <a:tailEnd/>
          </a:ln>
          <a:effec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57994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57400"/>
            <a:ext cx="7543800" cy="1800200"/>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latin typeface="+mn-lt"/>
                <a:cs typeface="Aharoni" pitchFamily="2" charset="-79"/>
              </a:rPr>
              <a:t>POLYCYSTIC KIDNEY</a:t>
            </a:r>
            <a:endParaRPr lang="en-US" sz="5400" b="1" i="1" dirty="0">
              <a:solidFill>
                <a:srgbClr val="FFC000"/>
              </a:solidFill>
              <a:effectLst>
                <a:outerShdw blurRad="38100" dist="38100" dir="2700000" algn="tl">
                  <a:srgbClr val="000000">
                    <a:alpha val="43137"/>
                  </a:srgbClr>
                </a:outerShdw>
              </a:effectLst>
              <a:latin typeface="+mn-lt"/>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88334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819400"/>
            <a:ext cx="6192688" cy="1390306"/>
          </a:xfrm>
        </p:spPr>
        <p:txBody>
          <a:bodyPr>
            <a:noAutofit/>
          </a:bodyPr>
          <a:lstStyle/>
          <a:p>
            <a:pPr algn="ctr"/>
            <a:r>
              <a:rPr lang="en-US" b="1" i="1" dirty="0">
                <a:solidFill>
                  <a:srgbClr val="FFC000"/>
                </a:solidFill>
                <a:effectLst>
                  <a:outerShdw blurRad="38100" dist="38100" dir="2700000" algn="tl">
                    <a:srgbClr val="000000">
                      <a:alpha val="43137"/>
                    </a:srgbClr>
                  </a:outerShdw>
                </a:effectLst>
                <a:latin typeface="+mn-lt"/>
                <a:cs typeface="Aharoni" pitchFamily="2" charset="-79"/>
              </a:rPr>
              <a:t>NORMAL ANATOMY AND HISTOLOGY</a:t>
            </a:r>
            <a:endParaRPr lang="en-US" b="1" i="1" dirty="0">
              <a:solidFill>
                <a:srgbClr val="FFC000"/>
              </a:solidFill>
              <a:effectLst>
                <a:outerShdw blurRad="38100" dist="38100" dir="2700000" algn="tl">
                  <a:srgbClr val="000000">
                    <a:alpha val="43137"/>
                  </a:srgbClr>
                </a:outerShdw>
              </a:effectLst>
              <a:latin typeface="+mn-lt"/>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403106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287688" y="413050"/>
            <a:ext cx="5904656" cy="65375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Normal  vs  Polycystic Kidney</a:t>
            </a:r>
            <a:endParaRPr lang="en-US" sz="2800" b="1" i="1" dirty="0">
              <a:solidFill>
                <a:prstClr val="white"/>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295400"/>
            <a:ext cx="776624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834111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08.jpg"/>
          <p:cNvPicPr>
            <a:picLocks noChangeAspect="1" noChangeArrowheads="1"/>
          </p:cNvPicPr>
          <p:nvPr/>
        </p:nvPicPr>
        <p:blipFill>
          <a:blip r:embed="rId2" cstate="print"/>
          <a:srcRect r="78009"/>
          <a:stretch>
            <a:fillRect/>
          </a:stretch>
        </p:blipFill>
        <p:spPr bwMode="auto">
          <a:xfrm>
            <a:off x="4191000" y="975048"/>
            <a:ext cx="4114800" cy="4739953"/>
          </a:xfrm>
          <a:prstGeom prst="rect">
            <a:avLst/>
          </a:prstGeom>
          <a:noFill/>
        </p:spPr>
      </p:pic>
      <p:sp>
        <p:nvSpPr>
          <p:cNvPr id="5" name="Rectangle 4"/>
          <p:cNvSpPr/>
          <p:nvPr/>
        </p:nvSpPr>
        <p:spPr>
          <a:xfrm>
            <a:off x="3505200" y="5791201"/>
            <a:ext cx="5334001" cy="1015663"/>
          </a:xfrm>
          <a:prstGeom prst="rect">
            <a:avLst/>
          </a:prstGeom>
        </p:spPr>
        <p:txBody>
          <a:bodyPr wrap="square">
            <a:spAutoFit/>
          </a:bodyPr>
          <a:lstStyle/>
          <a:p>
            <a:pPr algn="ctr">
              <a:defRPr/>
            </a:pPr>
            <a:r>
              <a:rPr lang="en-US" sz="2000" b="1" i="1" kern="0" dirty="0">
                <a:solidFill>
                  <a:sysClr val="windowText" lastClr="000000"/>
                </a:solidFill>
              </a:rPr>
              <a:t>Markedly enlarged kidney and  replacement of the renal parenchyma by numerous cysts of variable sizes </a:t>
            </a:r>
          </a:p>
        </p:txBody>
      </p:sp>
      <p:sp>
        <p:nvSpPr>
          <p:cNvPr id="6" name="Rounded Rectangle 5"/>
          <p:cNvSpPr/>
          <p:nvPr/>
        </p:nvSpPr>
        <p:spPr>
          <a:xfrm>
            <a:off x="3200401" y="257944"/>
            <a:ext cx="5715000" cy="580256"/>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Polycystic kidney – Gross Anatomy </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88046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169584"/>
            <a:ext cx="6652592" cy="462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6019800"/>
            <a:ext cx="6629400" cy="400110"/>
          </a:xfrm>
          <a:prstGeom prst="rect">
            <a:avLst/>
          </a:prstGeom>
          <a:noFill/>
        </p:spPr>
        <p:txBody>
          <a:bodyPr wrap="square" rtlCol="0">
            <a:spAutoFit/>
          </a:bodyPr>
          <a:lstStyle/>
          <a:p>
            <a:pPr algn="ctr"/>
            <a:r>
              <a:rPr lang="en-US" sz="2000" b="1" i="1" dirty="0">
                <a:solidFill>
                  <a:prstClr val="black"/>
                </a:solidFill>
              </a:rPr>
              <a:t>Bilateral autosomal dominant polycystic kidney disease</a:t>
            </a:r>
            <a:endParaRPr lang="en-US" sz="2000" b="1" i="1" dirty="0">
              <a:solidFill>
                <a:prstClr val="black"/>
              </a:solidFill>
            </a:endParaRPr>
          </a:p>
        </p:txBody>
      </p:sp>
      <p:sp>
        <p:nvSpPr>
          <p:cNvPr id="6" name="Rounded Rectangle 5"/>
          <p:cNvSpPr/>
          <p:nvPr/>
        </p:nvSpPr>
        <p:spPr>
          <a:xfrm>
            <a:off x="3048000" y="304800"/>
            <a:ext cx="5976664" cy="6495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Gross Anatomy </a:t>
            </a: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425269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290976" y="341040"/>
            <a:ext cx="7405424"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Gross </a:t>
            </a:r>
            <a:r>
              <a:rPr lang="en-US" sz="2400" b="1" i="1" kern="0" dirty="0">
                <a:solidFill>
                  <a:prstClr val="white"/>
                </a:solidFill>
                <a:latin typeface="Century Schoolbook" pitchFamily="18" charset="0"/>
              </a:rPr>
              <a:t>Polycystic kidney and its Cut Section</a:t>
            </a:r>
          </a:p>
        </p:txBody>
      </p:sp>
      <p:sp>
        <p:nvSpPr>
          <p:cNvPr id="4" name="Rectangle 3"/>
          <p:cNvSpPr/>
          <p:nvPr/>
        </p:nvSpPr>
        <p:spPr>
          <a:xfrm>
            <a:off x="2133600" y="5715000"/>
            <a:ext cx="3810000" cy="707886"/>
          </a:xfrm>
          <a:prstGeom prst="rect">
            <a:avLst/>
          </a:prstGeom>
        </p:spPr>
        <p:txBody>
          <a:bodyPr wrap="square">
            <a:spAutoFit/>
          </a:bodyPr>
          <a:lstStyle/>
          <a:p>
            <a:pPr algn="ctr"/>
            <a:r>
              <a:rPr lang="en-US" sz="2000" b="1" i="1" dirty="0">
                <a:solidFill>
                  <a:prstClr val="black"/>
                </a:solidFill>
              </a:rPr>
              <a:t>Massively enlarged kidney </a:t>
            </a:r>
            <a:r>
              <a:rPr lang="en-US" sz="2000" b="1" i="1" dirty="0">
                <a:solidFill>
                  <a:prstClr val="black"/>
                </a:solidFill>
              </a:rPr>
              <a:t>disrupted </a:t>
            </a:r>
            <a:r>
              <a:rPr lang="en-US" sz="2000" b="1" i="1" dirty="0">
                <a:solidFill>
                  <a:prstClr val="black"/>
                </a:solidFill>
              </a:rPr>
              <a:t>by numerous cysts</a:t>
            </a:r>
          </a:p>
        </p:txBody>
      </p:sp>
      <p:pic>
        <p:nvPicPr>
          <p:cNvPr id="40962" name="Picture 2" descr="Lo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893" y="1066800"/>
            <a:ext cx="3650083" cy="4598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5638801"/>
            <a:ext cx="3816424" cy="1015663"/>
          </a:xfrm>
          <a:prstGeom prst="rect">
            <a:avLst/>
          </a:prstGeom>
        </p:spPr>
        <p:txBody>
          <a:bodyPr wrap="square">
            <a:spAutoFit/>
          </a:bodyPr>
          <a:lstStyle/>
          <a:p>
            <a:pPr algn="ctr"/>
            <a:r>
              <a:rPr lang="en-US" sz="2000" b="1" i="1" dirty="0">
                <a:solidFill>
                  <a:prstClr val="black"/>
                </a:solidFill>
              </a:rPr>
              <a:t>Cut surface of the </a:t>
            </a:r>
            <a:r>
              <a:rPr lang="en-US" sz="2000" b="1" i="1" dirty="0">
                <a:solidFill>
                  <a:prstClr val="black"/>
                </a:solidFill>
              </a:rPr>
              <a:t>kidney, </a:t>
            </a:r>
            <a:r>
              <a:rPr lang="en-US" sz="2000" b="1" i="1" dirty="0">
                <a:solidFill>
                  <a:prstClr val="black"/>
                </a:solidFill>
              </a:rPr>
              <a:t>showing extensive cortical destruction by cysts</a:t>
            </a:r>
            <a:endParaRPr lang="en-US" sz="2000" i="1" dirty="0">
              <a:solidFill>
                <a:prstClr val="black"/>
              </a:solidFill>
            </a:endParaRPr>
          </a:p>
        </p:txBody>
      </p:sp>
      <p:pic>
        <p:nvPicPr>
          <p:cNvPr id="40964" name="Picture 4" descr="Lo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92" y="1066801"/>
            <a:ext cx="3754957" cy="45785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54052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143000"/>
            <a:ext cx="6953200" cy="474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48000" y="341040"/>
            <a:ext cx="59436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Infantile Polycystic kidney – Gross</a:t>
            </a:r>
          </a:p>
        </p:txBody>
      </p:sp>
      <p:sp>
        <p:nvSpPr>
          <p:cNvPr id="4" name="Rectangle 3"/>
          <p:cNvSpPr/>
          <p:nvPr/>
        </p:nvSpPr>
        <p:spPr>
          <a:xfrm>
            <a:off x="2290976" y="6108584"/>
            <a:ext cx="7488832" cy="400110"/>
          </a:xfrm>
          <a:prstGeom prst="rect">
            <a:avLst/>
          </a:prstGeom>
        </p:spPr>
        <p:txBody>
          <a:bodyPr wrap="square">
            <a:spAutoFit/>
          </a:bodyPr>
          <a:lstStyle/>
          <a:p>
            <a:pPr algn="ctr"/>
            <a:r>
              <a:rPr lang="en-US" sz="2000" b="1" i="1" dirty="0">
                <a:solidFill>
                  <a:prstClr val="black"/>
                </a:solidFill>
              </a:rPr>
              <a:t>Coronal section of </a:t>
            </a:r>
            <a:r>
              <a:rPr lang="en-US" sz="2000" b="1" i="1" dirty="0">
                <a:solidFill>
                  <a:prstClr val="black"/>
                </a:solidFill>
              </a:rPr>
              <a:t>an infantile </a:t>
            </a:r>
            <a:r>
              <a:rPr lang="en-US" sz="2000" b="1" i="1" dirty="0">
                <a:solidFill>
                  <a:prstClr val="black"/>
                </a:solidFill>
              </a:rPr>
              <a:t>polycystic kidney</a:t>
            </a:r>
            <a:endParaRPr lang="en-US" sz="2000" dirty="0">
              <a:solidFill>
                <a:prstClr val="black"/>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49627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124200" y="264840"/>
            <a:ext cx="5867400" cy="57336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4" name="Rectangle 3"/>
          <p:cNvSpPr/>
          <p:nvPr/>
        </p:nvSpPr>
        <p:spPr>
          <a:xfrm>
            <a:off x="2514600" y="5105400"/>
            <a:ext cx="7315200" cy="1323439"/>
          </a:xfrm>
          <a:prstGeom prst="rect">
            <a:avLst/>
          </a:prstGeom>
        </p:spPr>
        <p:txBody>
          <a:bodyPr wrap="square">
            <a:spAutoFit/>
          </a:bodyPr>
          <a:lstStyle/>
          <a:p>
            <a:pPr algn="ctr"/>
            <a:r>
              <a:rPr lang="en-US" sz="2000" b="1" i="1" dirty="0">
                <a:solidFill>
                  <a:prstClr val="black"/>
                </a:solidFill>
              </a:rPr>
              <a:t>Kidney of child </a:t>
            </a:r>
            <a:r>
              <a:rPr lang="en-US" sz="2000" b="1" i="1" dirty="0">
                <a:solidFill>
                  <a:prstClr val="black"/>
                </a:solidFill>
              </a:rPr>
              <a:t>with autosomal dominant </a:t>
            </a:r>
            <a:r>
              <a:rPr lang="en-US" sz="2000" b="1" i="1" dirty="0">
                <a:solidFill>
                  <a:prstClr val="black"/>
                </a:solidFill>
              </a:rPr>
              <a:t>PCKD.</a:t>
            </a:r>
          </a:p>
          <a:p>
            <a:pPr algn="ctr"/>
            <a:r>
              <a:rPr lang="en-US" sz="2000" b="1" i="1" dirty="0" smtClean="0">
                <a:solidFill>
                  <a:prstClr val="black"/>
                </a:solidFill>
              </a:rPr>
              <a:t> </a:t>
            </a:r>
            <a:r>
              <a:rPr lang="en-US" sz="2000" b="1" i="1" dirty="0">
                <a:solidFill>
                  <a:prstClr val="black"/>
                </a:solidFill>
              </a:rPr>
              <a:t>H</a:t>
            </a:r>
            <a:r>
              <a:rPr lang="en-US" sz="2000" b="1" i="1" dirty="0" smtClean="0">
                <a:solidFill>
                  <a:prstClr val="black"/>
                </a:solidFill>
              </a:rPr>
              <a:t>istology </a:t>
            </a:r>
            <a:r>
              <a:rPr lang="en-US" sz="2000" b="1" i="1" dirty="0">
                <a:solidFill>
                  <a:prstClr val="black"/>
                </a:solidFill>
              </a:rPr>
              <a:t>demonstrating glomerular cysts </a:t>
            </a:r>
            <a:r>
              <a:rPr lang="en-US" sz="2000" b="1" i="1" dirty="0">
                <a:solidFill>
                  <a:prstClr val="black"/>
                </a:solidFill>
              </a:rPr>
              <a:t>.</a:t>
            </a:r>
          </a:p>
          <a:p>
            <a:pPr algn="ctr"/>
            <a:r>
              <a:rPr lang="en-US" sz="2000" b="1" i="1" dirty="0">
                <a:solidFill>
                  <a:prstClr val="black"/>
                </a:solidFill>
              </a:rPr>
              <a:t>Note </a:t>
            </a:r>
            <a:r>
              <a:rPr lang="en-US" sz="2000" b="1" i="1" dirty="0">
                <a:solidFill>
                  <a:prstClr val="black"/>
                </a:solidFill>
              </a:rPr>
              <a:t>the normal-sized glomeruli with the enlarged Bowman’s space and tubular cystic </a:t>
            </a:r>
            <a:r>
              <a:rPr lang="en-US" sz="2000" b="1" i="1" dirty="0">
                <a:solidFill>
                  <a:prstClr val="black"/>
                </a:solidFill>
              </a:rPr>
              <a:t>changes</a:t>
            </a:r>
            <a:endParaRPr lang="en-US" sz="2000" b="1" i="1" dirty="0">
              <a:solidFill>
                <a:prstClr val="black"/>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pic>
        <p:nvPicPr>
          <p:cNvPr id="2" name="Picture 1"/>
          <p:cNvPicPr>
            <a:picLocks noChangeAspect="1"/>
          </p:cNvPicPr>
          <p:nvPr/>
        </p:nvPicPr>
        <p:blipFill>
          <a:blip r:embed="rId2"/>
          <a:stretch>
            <a:fillRect/>
          </a:stretch>
        </p:blipFill>
        <p:spPr>
          <a:xfrm>
            <a:off x="3200400" y="1100138"/>
            <a:ext cx="5715000" cy="3743325"/>
          </a:xfrm>
          <a:prstGeom prst="rect">
            <a:avLst/>
          </a:prstGeom>
          <a:ln>
            <a:solidFill>
              <a:schemeClr val="tx1"/>
            </a:solidFill>
          </a:ln>
        </p:spPr>
      </p:pic>
    </p:spTree>
    <p:extLst>
      <p:ext uri="{BB962C8B-B14F-4D97-AF65-F5344CB8AC3E}">
        <p14:creationId xmlns:p14="http://schemas.microsoft.com/office/powerpoint/2010/main" val="244972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library.med.utah.edu/WebPath/jpeg1/RENAL041.jpg"/>
          <p:cNvPicPr>
            <a:picLocks noChangeAspect="1" noChangeArrowheads="1"/>
          </p:cNvPicPr>
          <p:nvPr/>
        </p:nvPicPr>
        <p:blipFill>
          <a:blip r:embed="rId2" cstate="print"/>
          <a:srcRect/>
          <a:stretch>
            <a:fillRect/>
          </a:stretch>
        </p:blipFill>
        <p:spPr bwMode="auto">
          <a:xfrm>
            <a:off x="2743200" y="1219200"/>
            <a:ext cx="6938054" cy="4286250"/>
          </a:xfrm>
          <a:prstGeom prst="rect">
            <a:avLst/>
          </a:prstGeom>
          <a:noFill/>
          <a:ln w="28575">
            <a:solidFill>
              <a:schemeClr val="tx1"/>
            </a:solidFill>
          </a:ln>
        </p:spPr>
      </p:pic>
      <p:sp>
        <p:nvSpPr>
          <p:cNvPr id="5" name="Rectangle 4"/>
          <p:cNvSpPr/>
          <p:nvPr/>
        </p:nvSpPr>
        <p:spPr>
          <a:xfrm>
            <a:off x="2819400" y="5638800"/>
            <a:ext cx="6934200" cy="707886"/>
          </a:xfrm>
          <a:prstGeom prst="rect">
            <a:avLst/>
          </a:prstGeom>
        </p:spPr>
        <p:txBody>
          <a:bodyPr wrap="square">
            <a:spAutoFit/>
          </a:bodyPr>
          <a:lstStyle/>
          <a:p>
            <a:pPr algn="ctr"/>
            <a:r>
              <a:rPr lang="en-US" sz="2000" b="1" i="1" dirty="0">
                <a:solidFill>
                  <a:prstClr val="black"/>
                </a:solidFill>
              </a:rPr>
              <a:t>Autosomal Recessive Polycystic Kidney Disease (ARPKD). Note that the cysts fill most of the parenchyma, and it is hard to find glomeruli.</a:t>
            </a:r>
            <a:endParaRPr lang="en-US" sz="2000" b="1" i="1" dirty="0">
              <a:solidFill>
                <a:prstClr val="black"/>
              </a:solidFill>
            </a:endParaRPr>
          </a:p>
        </p:txBody>
      </p:sp>
      <p:sp>
        <p:nvSpPr>
          <p:cNvPr id="7" name="Rounded Rectangle 6"/>
          <p:cNvSpPr/>
          <p:nvPr/>
        </p:nvSpPr>
        <p:spPr>
          <a:xfrm>
            <a:off x="3048000" y="381000"/>
            <a:ext cx="6120680" cy="609600"/>
          </a:xfrm>
          <a:prstGeom prst="roundRect">
            <a:avLst/>
          </a:prstGeom>
          <a:solidFill>
            <a:srgbClr val="002060"/>
          </a:solidFill>
          <a:ln w="25400" cap="flat" cmpd="sng" algn="ctr">
            <a:solidFill>
              <a:srgbClr val="4F81BD">
                <a:shade val="50000"/>
              </a:srgbClr>
            </a:solidFill>
            <a:prstDash val="solid"/>
          </a:ln>
          <a:effectLst/>
        </p:spPr>
        <p:txBody>
          <a:bodyPr rtlCol="0" anchor="ctr"/>
          <a:lstStyle/>
          <a:p>
            <a:pPr algn="ctr">
              <a:defRPr/>
            </a:pPr>
            <a:r>
              <a:rPr lang="en-US" sz="2400" b="1" i="1" kern="0" dirty="0">
                <a:solidFill>
                  <a:prstClr val="white"/>
                </a:solidFill>
                <a:latin typeface="Century Schoolbook" pitchFamily="18" charset="0"/>
              </a:rPr>
              <a:t>  Polycystic kidney – Histopathology</a:t>
            </a: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55774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5006" y="2743200"/>
            <a:ext cx="6469338" cy="1944216"/>
          </a:xfrm>
        </p:spPr>
        <p:txBody>
          <a:bodyPr>
            <a:noAutofit/>
          </a:bodyPr>
          <a:lstStyle/>
          <a:p>
            <a:pPr algn="ctr"/>
            <a:r>
              <a:rPr lang="en-US" sz="5400" b="1" i="1" dirty="0">
                <a:solidFill>
                  <a:schemeClr val="accent1">
                    <a:lumMod val="60000"/>
                    <a:lumOff val="40000"/>
                  </a:schemeClr>
                </a:solidFill>
              </a:rPr>
              <a:t>INFECTION OF THE URINARY TRACT</a:t>
            </a:r>
            <a:endParaRPr lang="en-US" sz="5400" b="1" i="1" dirty="0">
              <a:solidFill>
                <a:schemeClr val="accent1">
                  <a:lumMod val="60000"/>
                  <a:lumOff val="40000"/>
                </a:schemeClr>
              </a:solidFill>
              <a:latin typeface="Aharoni" pitchFamily="2" charset="-79"/>
              <a:cs typeface="Aharoni" pitchFamily="2" charset="-79"/>
            </a:endParaRPr>
          </a:p>
        </p:txBody>
      </p:sp>
      <p:sp>
        <p:nvSpPr>
          <p:cNvPr id="5" name="Rounded Rectangle 4"/>
          <p:cNvSpPr/>
          <p:nvPr/>
        </p:nvSpPr>
        <p:spPr>
          <a:xfrm>
            <a:off x="3733800" y="685800"/>
            <a:ext cx="4876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prstClr val="white"/>
                </a:solidFill>
                <a:effectLst>
                  <a:outerShdw blurRad="38100" dist="38100" dir="2700000" algn="tl">
                    <a:srgbClr val="000000">
                      <a:alpha val="43137"/>
                    </a:srgbClr>
                  </a:outerShdw>
                </a:effectLst>
              </a:rPr>
              <a:t>PRACTICAL SESSION  :  2</a:t>
            </a:r>
            <a:endParaRPr lang="en-US" sz="36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790135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590800"/>
            <a:ext cx="7543800" cy="1944216"/>
          </a:xfrm>
        </p:spPr>
        <p:txBody>
          <a:bodyPr>
            <a:noAutofit/>
          </a:bodyPr>
          <a:lstStyle/>
          <a:p>
            <a:pPr algn="ctr"/>
            <a:r>
              <a:rPr lang="en-US" sz="4000" b="1" i="1" dirty="0">
                <a:solidFill>
                  <a:srgbClr val="FFFF00"/>
                </a:solidFill>
                <a:effectLst>
                  <a:outerShdw blurRad="38100" dist="38100" dir="2700000" algn="tl">
                    <a:srgbClr val="000000">
                      <a:alpha val="43137"/>
                    </a:srgbClr>
                  </a:outerShdw>
                </a:effectLst>
              </a:rPr>
              <a:t>ACUTE </a:t>
            </a:r>
            <a:r>
              <a:rPr lang="en-US" sz="3600" b="1" i="1" dirty="0">
                <a:solidFill>
                  <a:srgbClr val="FFFF00"/>
                </a:solidFill>
                <a:effectLst>
                  <a:outerShdw blurRad="38100" dist="38100" dir="2700000" algn="tl">
                    <a:srgbClr val="000000">
                      <a:alpha val="43137"/>
                    </a:srgbClr>
                  </a:outerShdw>
                </a:effectLst>
              </a:rPr>
              <a:t>(POST-STREPTOCOCCAL)</a:t>
            </a:r>
            <a:br>
              <a:rPr lang="en-US" sz="3600" b="1" i="1" dirty="0">
                <a:solidFill>
                  <a:srgbClr val="FFFF00"/>
                </a:solidFill>
                <a:effectLst>
                  <a:outerShdw blurRad="38100" dist="38100" dir="2700000" algn="tl">
                    <a:srgbClr val="000000">
                      <a:alpha val="43137"/>
                    </a:srgbClr>
                  </a:outerShdw>
                </a:effectLst>
              </a:rPr>
            </a:br>
            <a:r>
              <a:rPr lang="en-US" sz="1600" b="1" i="1" dirty="0">
                <a:solidFill>
                  <a:srgbClr val="FFFF00"/>
                </a:solidFill>
                <a:effectLst>
                  <a:outerShdw blurRad="38100" dist="38100" dir="2700000" algn="tl">
                    <a:srgbClr val="000000">
                      <a:alpha val="43137"/>
                    </a:srgbClr>
                  </a:outerShdw>
                </a:effectLst>
              </a:rPr>
              <a:t/>
            </a:r>
            <a:br>
              <a:rPr lang="en-US" sz="1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 </a:t>
            </a:r>
            <a:r>
              <a:rPr lang="en-US" sz="4000" b="1" i="1" dirty="0">
                <a:solidFill>
                  <a:srgbClr val="FFFF00"/>
                </a:solidFill>
                <a:effectLst>
                  <a:outerShdw blurRad="38100" dist="38100" dir="2700000" algn="tl">
                    <a:srgbClr val="000000">
                      <a:alpha val="43137"/>
                    </a:srgbClr>
                  </a:outerShdw>
                </a:effectLst>
              </a:rPr>
              <a:t>GLOMERULONEPHRITIS</a:t>
            </a:r>
            <a:endParaRPr lang="en-US" sz="4000" b="1" i="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887645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9442" name="Picture 2" descr="http://library.med.utah.edu/WebPath/jpeg1/RENAL084.jpg"/>
          <p:cNvPicPr>
            <a:picLocks noChangeAspect="1" noChangeArrowheads="1"/>
          </p:cNvPicPr>
          <p:nvPr/>
        </p:nvPicPr>
        <p:blipFill>
          <a:blip r:embed="rId2"/>
          <a:srcRect/>
          <a:stretch>
            <a:fillRect/>
          </a:stretch>
        </p:blipFill>
        <p:spPr bwMode="auto">
          <a:xfrm>
            <a:off x="2667001" y="1238252"/>
            <a:ext cx="6837659" cy="4248149"/>
          </a:xfrm>
          <a:prstGeom prst="rect">
            <a:avLst/>
          </a:prstGeom>
          <a:noFill/>
          <a:ln w="28575">
            <a:solidFill>
              <a:schemeClr val="tx1"/>
            </a:solidFill>
          </a:ln>
        </p:spPr>
      </p:pic>
      <p:sp>
        <p:nvSpPr>
          <p:cNvPr id="6" name="Rounded Rectangle 5"/>
          <p:cNvSpPr/>
          <p:nvPr/>
        </p:nvSpPr>
        <p:spPr>
          <a:xfrm>
            <a:off x="2819400" y="334144"/>
            <a:ext cx="66294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endParaRPr lang="en-US" sz="2400" b="1" i="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2514600" y="5613738"/>
            <a:ext cx="7086600" cy="1015663"/>
          </a:xfrm>
          <a:prstGeom prst="rect">
            <a:avLst/>
          </a:prstGeom>
        </p:spPr>
        <p:txBody>
          <a:bodyPr wrap="square">
            <a:spAutoFit/>
          </a:bodyPr>
          <a:lstStyle/>
          <a:p>
            <a:pPr algn="ctr"/>
            <a:r>
              <a:rPr lang="en-US" sz="2000" b="1" i="1" dirty="0">
                <a:solidFill>
                  <a:prstClr val="black"/>
                </a:solidFill>
              </a:rPr>
              <a:t>This glomerulus is hypercellular and capillary loops are poorly defined. This is a type of proliferative glomerulonephritis known as post-infectious glomerulonephritis</a:t>
            </a:r>
            <a:endParaRPr lang="en-US" sz="2000" b="1" i="1"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37030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p:nvPr/>
        </p:nvSpPr>
        <p:spPr>
          <a:xfrm>
            <a:off x="3719736" y="260648"/>
            <a:ext cx="4896544"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rPr>
              <a:t>Anatomy of the Kidney</a:t>
            </a:r>
            <a:endParaRPr lang="en-US" sz="2800" b="1" i="1" dirty="0">
              <a:solidFill>
                <a:prstClr val="white"/>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857701"/>
            <a:ext cx="7560840" cy="578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4012452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0466" name="Picture 2" descr="http://library.med.utah.edu/WebPath/jpeg1/RENAL085.jpg"/>
          <p:cNvPicPr>
            <a:picLocks noChangeAspect="1" noChangeArrowheads="1"/>
          </p:cNvPicPr>
          <p:nvPr/>
        </p:nvPicPr>
        <p:blipFill>
          <a:blip r:embed="rId2"/>
          <a:srcRect/>
          <a:stretch>
            <a:fillRect/>
          </a:stretch>
        </p:blipFill>
        <p:spPr bwMode="auto">
          <a:xfrm>
            <a:off x="2667000" y="1143000"/>
            <a:ext cx="7020232" cy="4191000"/>
          </a:xfrm>
          <a:prstGeom prst="rect">
            <a:avLst/>
          </a:prstGeom>
          <a:noFill/>
          <a:ln w="28575">
            <a:solidFill>
              <a:srgbClr val="660033"/>
            </a:solidFill>
          </a:ln>
        </p:spPr>
      </p:pic>
      <p:sp>
        <p:nvSpPr>
          <p:cNvPr id="6" name="Rounded Rectangle 5"/>
          <p:cNvSpPr/>
          <p:nvPr/>
        </p:nvSpPr>
        <p:spPr>
          <a:xfrm>
            <a:off x="2819400" y="334144"/>
            <a:ext cx="6705600"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endParaRPr lang="en-US" sz="2400" b="1" i="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2590800" y="5410201"/>
            <a:ext cx="7239000" cy="1015663"/>
          </a:xfrm>
          <a:prstGeom prst="rect">
            <a:avLst/>
          </a:prstGeom>
        </p:spPr>
        <p:txBody>
          <a:bodyPr wrap="square">
            <a:spAutoFit/>
          </a:bodyPr>
          <a:lstStyle/>
          <a:p>
            <a:pPr algn="ctr"/>
            <a:r>
              <a:rPr lang="en-US" sz="2000" b="1" i="1" dirty="0">
                <a:solidFill>
                  <a:prstClr val="black"/>
                </a:solidFill>
              </a:rPr>
              <a:t>The hypercellularity of post-infectious glomerulonephritis is due to increased numbers of epithelial, endothelial, and mesangial cells as well as neutrophils in and around the glomerular capillary loops</a:t>
            </a:r>
            <a:endParaRPr lang="en-US" sz="2000" b="1" i="1"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17227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26" descr="H:\Cotran\Images\CH21\F021016.jpg"/>
          <p:cNvPicPr>
            <a:picLocks noChangeAspect="1" noChangeArrowheads="1"/>
          </p:cNvPicPr>
          <p:nvPr/>
        </p:nvPicPr>
        <p:blipFill>
          <a:blip r:embed="rId2" cstate="print"/>
          <a:srcRect l="50000" b="53412"/>
          <a:stretch>
            <a:fillRect/>
          </a:stretch>
        </p:blipFill>
        <p:spPr bwMode="auto">
          <a:xfrm>
            <a:off x="2590800" y="1219201"/>
            <a:ext cx="7084640" cy="4432483"/>
          </a:xfrm>
          <a:prstGeom prst="rect">
            <a:avLst/>
          </a:prstGeom>
          <a:noFill/>
          <a:ln w="28575">
            <a:solidFill>
              <a:srgbClr val="660033"/>
            </a:solidFill>
          </a:ln>
        </p:spPr>
      </p:pic>
      <p:sp>
        <p:nvSpPr>
          <p:cNvPr id="7" name="Rectangle 6"/>
          <p:cNvSpPr/>
          <p:nvPr/>
        </p:nvSpPr>
        <p:spPr>
          <a:xfrm>
            <a:off x="2514600" y="5791201"/>
            <a:ext cx="7162800" cy="646331"/>
          </a:xfrm>
          <a:prstGeom prst="rect">
            <a:avLst/>
          </a:prstGeom>
        </p:spPr>
        <p:txBody>
          <a:bodyPr wrap="square">
            <a:spAutoFit/>
          </a:bodyPr>
          <a:lstStyle/>
          <a:p>
            <a:pPr algn="ctr"/>
            <a:r>
              <a:rPr lang="en-US" b="1" i="1" dirty="0">
                <a:solidFill>
                  <a:srgbClr val="000000"/>
                </a:solidFill>
                <a:cs typeface="Arial" pitchFamily="34" charset="0"/>
              </a:rPr>
              <a:t>High power LM of a hypercellular glomerulus; numerous capillaries contain inflammatory cells, mostly neutrophils</a:t>
            </a:r>
            <a:endParaRPr lang="en-US" i="1" dirty="0">
              <a:solidFill>
                <a:prstClr val="black"/>
              </a:solidFill>
            </a:endParaRPr>
          </a:p>
        </p:txBody>
      </p:sp>
      <p:sp>
        <p:nvSpPr>
          <p:cNvPr id="8" name="Rounded Rectangle 7"/>
          <p:cNvSpPr/>
          <p:nvPr/>
        </p:nvSpPr>
        <p:spPr>
          <a:xfrm>
            <a:off x="2819400" y="334144"/>
            <a:ext cx="6553200" cy="6564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endParaRPr lang="en-US" sz="24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712214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159024"/>
            <a:ext cx="7169250" cy="3946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362200" y="5228273"/>
            <a:ext cx="7315200" cy="1200329"/>
          </a:xfrm>
          <a:prstGeom prst="rect">
            <a:avLst/>
          </a:prstGeom>
        </p:spPr>
        <p:txBody>
          <a:bodyPr wrap="square">
            <a:spAutoFit/>
          </a:bodyPr>
          <a:lstStyle/>
          <a:p>
            <a:pPr algn="ctr"/>
            <a:r>
              <a:rPr lang="en-US" b="1" i="1" dirty="0">
                <a:solidFill>
                  <a:prstClr val="black"/>
                </a:solidFill>
              </a:rPr>
              <a:t>Acute Poststreptococcal Glomerulonephritis </a:t>
            </a:r>
            <a:r>
              <a:rPr lang="en-US" b="1" i="1" dirty="0">
                <a:solidFill>
                  <a:prstClr val="black"/>
                </a:solidFill>
              </a:rPr>
              <a:t>is evident in this high-power silver </a:t>
            </a:r>
            <a:r>
              <a:rPr lang="en-US" b="1" i="1" dirty="0">
                <a:solidFill>
                  <a:prstClr val="black"/>
                </a:solidFill>
              </a:rPr>
              <a:t>stain with large </a:t>
            </a:r>
            <a:r>
              <a:rPr lang="en-US" b="1" i="1" dirty="0">
                <a:solidFill>
                  <a:prstClr val="black"/>
                </a:solidFill>
              </a:rPr>
              <a:t>number of </a:t>
            </a:r>
            <a:r>
              <a:rPr lang="en-US" b="1" i="1" dirty="0">
                <a:solidFill>
                  <a:prstClr val="black"/>
                </a:solidFill>
              </a:rPr>
              <a:t>PMNs. </a:t>
            </a:r>
            <a:r>
              <a:rPr lang="en-US" b="1" i="1" dirty="0">
                <a:solidFill>
                  <a:prstClr val="black"/>
                </a:solidFill>
              </a:rPr>
              <a:t>The glomerular basement membrane does not show splitting or spikes. There is </a:t>
            </a:r>
            <a:r>
              <a:rPr lang="en-US" b="1" i="1" dirty="0">
                <a:solidFill>
                  <a:prstClr val="black"/>
                </a:solidFill>
              </a:rPr>
              <a:t>proliferation </a:t>
            </a:r>
            <a:r>
              <a:rPr lang="en-US" b="1" i="1" dirty="0">
                <a:solidFill>
                  <a:prstClr val="black"/>
                </a:solidFill>
              </a:rPr>
              <a:t>of endothelial and mesangial cells and infiltrating cells </a:t>
            </a:r>
            <a:r>
              <a:rPr lang="en-US" b="1" i="1" dirty="0">
                <a:solidFill>
                  <a:prstClr val="black"/>
                </a:solidFill>
              </a:rPr>
              <a:t>and filling </a:t>
            </a:r>
            <a:r>
              <a:rPr lang="en-US" b="1" i="1" dirty="0">
                <a:solidFill>
                  <a:prstClr val="black"/>
                </a:solidFill>
              </a:rPr>
              <a:t>and distending capillary loops.</a:t>
            </a:r>
          </a:p>
        </p:txBody>
      </p:sp>
      <p:sp>
        <p:nvSpPr>
          <p:cNvPr id="10" name="Rounded Rectangle 9"/>
          <p:cNvSpPr/>
          <p:nvPr/>
        </p:nvSpPr>
        <p:spPr>
          <a:xfrm>
            <a:off x="2971800" y="269032"/>
            <a:ext cx="6400800" cy="645368"/>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Post-streptococcal Glomerulonephritis</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04266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981200" y="1556793"/>
            <a:ext cx="8382000" cy="4524315"/>
          </a:xfrm>
          <a:prstGeom prst="rect">
            <a:avLst/>
          </a:prstGeom>
          <a:solidFill>
            <a:schemeClr val="bg2">
              <a:lumMod val="90000"/>
            </a:schemeClr>
          </a:solidFill>
          <a:ln w="9525">
            <a:noFill/>
            <a:miter lim="800000"/>
            <a:headEnd/>
            <a:tailEnd/>
          </a:ln>
        </p:spPr>
        <p:txBody>
          <a:bodyPr wrap="square">
            <a:spAutoFit/>
          </a:bodyPr>
          <a:lstStyle/>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The </a:t>
            </a:r>
            <a:r>
              <a:rPr lang="en-US" sz="2400" b="1" dirty="0">
                <a:solidFill>
                  <a:prstClr val="black"/>
                </a:solidFill>
                <a:latin typeface="Century Schoolbook" pitchFamily="18" charset="0"/>
              </a:rPr>
              <a:t>glomeruli are enlarged, lobulated and hypercellular with obliteration of capsular space.</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Cellularity is due to proliferation of </a:t>
            </a:r>
            <a:r>
              <a:rPr lang="en-US" sz="2400" b="1" dirty="0">
                <a:solidFill>
                  <a:prstClr val="black"/>
                </a:solidFill>
                <a:latin typeface="Century Schoolbook" pitchFamily="18" charset="0"/>
              </a:rPr>
              <a:t>endothelial </a:t>
            </a:r>
            <a:r>
              <a:rPr lang="en-US" sz="2400" b="1" dirty="0">
                <a:solidFill>
                  <a:prstClr val="black"/>
                </a:solidFill>
                <a:latin typeface="Century Schoolbook" pitchFamily="18" charset="0"/>
              </a:rPr>
              <a:t>and mesangial cells with some neutrophils.</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Many capillaries appear obliterated.</a:t>
            </a:r>
          </a:p>
          <a:p>
            <a:pPr marL="533400" indent="-533400">
              <a:buFont typeface="Arial" pitchFamily="34" charset="0"/>
              <a:buChar char="•"/>
            </a:pPr>
            <a:endParaRPr lang="en-US" sz="2400" b="1" dirty="0">
              <a:solidFill>
                <a:prstClr val="black"/>
              </a:solidFill>
              <a:latin typeface="Century Schoolbook" pitchFamily="18" charset="0"/>
            </a:endParaRPr>
          </a:p>
          <a:p>
            <a:pPr marL="533400" indent="-533400">
              <a:buFont typeface="Arial" pitchFamily="34" charset="0"/>
              <a:buChar char="•"/>
            </a:pPr>
            <a:r>
              <a:rPr lang="en-US" sz="2400" b="1" dirty="0">
                <a:solidFill>
                  <a:prstClr val="black"/>
                </a:solidFill>
                <a:latin typeface="Century Schoolbook" pitchFamily="18" charset="0"/>
              </a:rPr>
              <a:t>Tubules show degenerative changes</a:t>
            </a:r>
            <a:r>
              <a:rPr lang="en-US" sz="2400" b="1" dirty="0">
                <a:solidFill>
                  <a:prstClr val="black"/>
                </a:solidFill>
                <a:latin typeface="Century Schoolbook" pitchFamily="18" charset="0"/>
              </a:rPr>
              <a:t>.</a:t>
            </a:r>
          </a:p>
          <a:p>
            <a:pPr marL="533400" indent="-533400"/>
            <a:endParaRPr lang="en-US" sz="2400" b="1" dirty="0">
              <a:solidFill>
                <a:prstClr val="black"/>
              </a:solidFill>
              <a:latin typeface="Century Schoolbook" pitchFamily="18" charset="0"/>
            </a:endParaRPr>
          </a:p>
        </p:txBody>
      </p:sp>
      <p:sp>
        <p:nvSpPr>
          <p:cNvPr id="5" name="Rounded Rectangle 4"/>
          <p:cNvSpPr/>
          <p:nvPr/>
        </p:nvSpPr>
        <p:spPr>
          <a:xfrm>
            <a:off x="2438400" y="266328"/>
            <a:ext cx="7391401" cy="648072"/>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prstClr val="white"/>
                </a:solidFill>
                <a:effectLst>
                  <a:outerShdw blurRad="38100" dist="38100" dir="2700000" algn="tl">
                    <a:srgbClr val="000000">
                      <a:alpha val="43137"/>
                    </a:srgbClr>
                  </a:outerShdw>
                </a:effectLst>
              </a:rPr>
              <a:t>Acute (Post-streptococcal) Glomerulonephritis</a:t>
            </a:r>
            <a:endParaRPr lang="en-US" sz="2600" b="1" i="1" dirty="0">
              <a:solidFill>
                <a:prstClr val="white"/>
              </a:solidFill>
              <a:effectLst>
                <a:outerShdw blurRad="38100" dist="38100" dir="2700000" algn="tl">
                  <a:srgbClr val="000000">
                    <a:alpha val="43137"/>
                  </a:srgbClr>
                </a:outerShdw>
              </a:effectLst>
            </a:endParaRPr>
          </a:p>
        </p:txBody>
      </p:sp>
      <p:sp>
        <p:nvSpPr>
          <p:cNvPr id="6" name="Rectangle 5"/>
          <p:cNvSpPr/>
          <p:nvPr/>
        </p:nvSpPr>
        <p:spPr>
          <a:xfrm>
            <a:off x="2351584" y="980728"/>
            <a:ext cx="5688632" cy="523220"/>
          </a:xfrm>
          <a:prstGeom prst="rect">
            <a:avLst/>
          </a:prstGeom>
        </p:spPr>
        <p:txBody>
          <a:bodyPr wrap="square">
            <a:spAutoFit/>
          </a:bodyPr>
          <a:lstStyle/>
          <a:p>
            <a:r>
              <a:rPr lang="en-US" sz="2800" b="1" i="1" dirty="0">
                <a:solidFill>
                  <a:srgbClr val="FF0000"/>
                </a:solidFill>
              </a:rPr>
              <a:t>Section of the kidney shows:</a:t>
            </a:r>
            <a:endParaRPr lang="en-US" sz="2800" b="1" dirty="0">
              <a:solidFill>
                <a:srgbClr val="FF0000"/>
              </a:solidFill>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0043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6408712" cy="1728192"/>
          </a:xfrm>
        </p:spPr>
        <p:txBody>
          <a:bodyPr>
            <a:noAutofit/>
          </a:bodyPr>
          <a:lstStyle/>
          <a:p>
            <a:pPr algn="ctr"/>
            <a:r>
              <a:rPr lang="en-US" b="1" i="1" dirty="0">
                <a:solidFill>
                  <a:srgbClr val="FFC000"/>
                </a:solidFill>
                <a:effectLst>
                  <a:outerShdw blurRad="38100" dist="38100" dir="2700000" algn="tl">
                    <a:srgbClr val="000000">
                      <a:alpha val="43137"/>
                    </a:srgbClr>
                  </a:outerShdw>
                </a:effectLst>
              </a:rPr>
              <a:t>ACUTE &amp; CHRONIC </a:t>
            </a:r>
            <a:br>
              <a:rPr lang="en-US" b="1" i="1" dirty="0">
                <a:solidFill>
                  <a:srgbClr val="FFC000"/>
                </a:solidFill>
                <a:effectLst>
                  <a:outerShdw blurRad="38100" dist="38100" dir="2700000" algn="tl">
                    <a:srgbClr val="000000">
                      <a:alpha val="43137"/>
                    </a:srgbClr>
                  </a:outerShdw>
                </a:effectLst>
              </a:rPr>
            </a:br>
            <a:r>
              <a:rPr lang="en-US" b="1" i="1" dirty="0">
                <a:solidFill>
                  <a:srgbClr val="FFC000"/>
                </a:solidFill>
                <a:effectLst>
                  <a:outerShdw blurRad="38100" dist="38100" dir="2700000" algn="tl">
                    <a:srgbClr val="000000">
                      <a:alpha val="43137"/>
                    </a:srgbClr>
                  </a:outerShdw>
                </a:effectLst>
              </a:rPr>
              <a:t>PYELONEPHRITIS</a:t>
            </a:r>
            <a:endParaRPr lang="en-US"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704105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4079776" y="1143000"/>
            <a:ext cx="4248472" cy="4953000"/>
          </a:xfrm>
          <a:prstGeom prst="rect">
            <a:avLst/>
          </a:prstGeom>
          <a:noFill/>
          <a:ln w="9525">
            <a:noFill/>
            <a:miter lim="800000"/>
            <a:headEnd/>
            <a:tailEnd/>
          </a:ln>
        </p:spPr>
      </p:pic>
      <p:sp>
        <p:nvSpPr>
          <p:cNvPr id="5" name="Rectangle 4"/>
          <p:cNvSpPr/>
          <p:nvPr/>
        </p:nvSpPr>
        <p:spPr>
          <a:xfrm>
            <a:off x="2783632" y="6172200"/>
            <a:ext cx="6768752" cy="400110"/>
          </a:xfrm>
          <a:prstGeom prst="rect">
            <a:avLst/>
          </a:prstGeom>
        </p:spPr>
        <p:txBody>
          <a:bodyPr wrap="square">
            <a:spAutoFit/>
          </a:bodyPr>
          <a:lstStyle/>
          <a:p>
            <a:pPr algn="ctr">
              <a:spcBef>
                <a:spcPct val="0"/>
              </a:spcBef>
            </a:pPr>
            <a:r>
              <a:rPr lang="en-US" sz="2000" b="1" i="1" dirty="0">
                <a:solidFill>
                  <a:prstClr val="black"/>
                </a:solidFill>
                <a:latin typeface="Century Schoolbook" pitchFamily="18" charset="0"/>
              </a:rPr>
              <a:t>Pyelonephritis with small cortical abscesses</a:t>
            </a:r>
          </a:p>
        </p:txBody>
      </p:sp>
      <p:sp>
        <p:nvSpPr>
          <p:cNvPr id="7" name="Rounded Rectangle 6"/>
          <p:cNvSpPr/>
          <p:nvPr/>
        </p:nvSpPr>
        <p:spPr>
          <a:xfrm>
            <a:off x="3505200" y="341040"/>
            <a:ext cx="5410200" cy="57336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Pyelonephritis with small cortical abscesses</a:t>
            </a:r>
            <a:endParaRPr lang="en-US" sz="24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90122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2" descr="data:image/jpeg;base64,/9j/4AAQSkZJRgABAQAAAQABAAD/2wCEAAkGBhQSERUUExQVFRUVFBQVFRUUFRUXFBQVFRUVFBQXFRQXHCYeFxkkGRQUHy8gJCcpLCwsFR4xNTAqNSYrLCkBCQoKDgwOGg8PGi0kHyQsLCwsMiwsLCwsLCwsLCwsKSwsLCwsLCwsLCwsLCwsLCwsLCwsLCwsLCwsLCwsLCwsLP/AABEIALcBEwMBIgACEQEDEQH/xAAbAAACAgMBAAAAAAAAAAAAAAACBAMFAAEGB//EADoQAAEDAgQEAwgBAwQBBQAAAAEAAhEDIQQSMUEFUWFxBiKBEzKRobHB0fDhFEJSI2Jy8RUWJDOCkv/EABoBAAIDAQEAAAAAAAAAAAAAAAIDAAEEBQb/xAAmEQACAgICAgIDAQEBAQAAAAAAAQIRAyESMQRBIlETMmFxoUIU/9oADAMBAAIRAxEAPwD0ABEAtBGAhKMaEYC0EQVlGPeGiSQBzK4ri+PD6tTzRcwdssWR8c4tmc4k+VpIaO26pKfAK7255b5r5XEh0G/Jc3Nk/JpdI6GDHwdsYGJohjQ32jnTcvcTmMaNaCABqkcViHOBDB5YM75XX35IaGGy12yDmEw1xtDrEgjbqFIzHkB7GxYuHTXdKUbdmjon4Q55aQ4BoDRpvzhMYrFCQ0AQ2/c9VVV+IOsWkzsOZ3slMLVe15L75jpNwdpTowt2Ks6mjVJGwGv/AGnMHxMubYCFTYVjqggNLvSwJ6q84dw10DPYcgheNB+jbMTmP7qjGEJghltBMhN1SxhhtxOsRPWEriOIOEDMQJkCbTzhXqIUbfQGK4c5wFgD84UNPBlrpgxpsY+Cnq1XEApnBYdzzFMwYBcHAwbxqOp1KJRbdIZ+RqO2DkbHvfJE4NNsw9QU3W4Ve4h393+07Ane15CB/CQe/RSSlHsT8H7K5mCINjAnuFLWwRH97HdWz85AUpwTgPKdENGsJhwQ/F9ot87tMXqMLSWyCYmxB6zIUdCuc0T2VlWwES5h1BBI5HUOCp69EgwYhBOCfQ3G79l5ScYubcv31RU2yVQ0MQ/3Ztz3Kcbiotus772ipY2h6u0D4fNVONwwIvv8wp6wdEgyq4VnucRBlo/YSZXJ6GY4NbKWPZOtOUm3Nq6nw74jy+V5lmn/ABP46KmxVDOILd0NLD5R1G3Mfv2TIZHF2uzZkxRzQqXZ6UCCJFweS0QuO4bxp9IW8zd2n5wdiunwHE2VhLTcag2I/PddXD5EcmvZ53N48sb2MEICpCgIWgQRlCQpCgKhCOFtYQsUIYAjAWgjCsoCrUygk7Alc9j+OVWglh9AAY/Ks/EVXLh3nnA+JC5Y4mGtIBdJ2WLyZStJOjRhS7aJsFgi+HVAIF4Og5SN+atnV6eV3vEn3bxHU6z2SIfLdCO6gFItv8lmV9I1tXtmYlkkSLDR24J19NFQY/gbySWFsahokFxuZzaE302VyKntNLdExSwgm38q4uUOi3T7OGwzs5JkgsMOkX69OenJdHwfgIe72jpy7bSrf/wlOScolxlx5n6SnCABA0Gy089CqthtcGCAAB0RCrbVc/juJVXPLaTQcupNgFZ8Oc57G5wM9wY0sYSbb6HaWvY3VZN1zWL/AKipUIpNbDCR5pOY7gR+2XYVXtyBtpi+xABtlI3Mn4JKjhspJaYklwPKb67KNR50+iKclG49nO4Xi9Zrw2rTyhxAkHM2fqF2vCcSGS4Eh0WAHvGDAJ5TEqpdgA7zO0FwNzGk9J+iaw9RxbAIa0GJkC+3XYpkfjJUSXzjvRY0MU4HM6T7zZBABDpzdhOluair8RaTaG8w2fW53WmYGzvO0xoRvMXvoL6lQ0cEBLpOdrwAANZn+7QWB2TZcnoXFR2xui5zgTl8onzaCwmJ3MbLZwTXgk+UwIEG8/ZKnjL8uW2WIiNOR7wpKWIt0gJb4volSQH9M9lwZHzVPjGl9UAmJiD9RG66MVpCqMdhbyRuJPJItrRqwyV2xGpgCDLZA/Z036KrrYpzHmRN4nsuh/r3A20dfSROhn4KrxFZjnSWt11Egz2mIQzafZtxRd7RLguIZjl3+yfbhQLlKU8Lmc32YDTAB+ybq4B27vgkSiltGeenXQhiHAOsef8ACUxT2kxN/oUfFKMRBiJn+VR4lxa8NBF4M9J0WfjTN3jwU/YyK72VMpEgiZ2MfRaxeYOaRIBvr8EbjmHWbfvxU7WCRImw3+6OPdl54p+hrh+Pq03AtdE6jVp7hdTw/jjanldDX/I9j9lzDWD5et1BUpwbfNMx5smJ66Obl8aOT/TvygcuU4dx97LO8wGx19HLo8HxBlUeU3GrTZw9Puuri8iGTrs5WXBPH2Eaw5j4hYtPwTCZLGk8y0LE/YrROAjAQhblEAUfjVxGEe5onLDo6aH6rnfD2HmkHmTmkgH+0dvRdhxTDCrSexwJDmkGNfTquX4FTLKTGOaWkN0OoO4WbyV0aMD7HibXSWLq2srCvhjlzdYVJj6bgLLJGJruyGiTm8qvcFhiPM7U7JPhGEyjO4eY7ck7VxXJM0Xxb6Gg9QVNLKKlWsip1LqpK0WlQph6jWF+aASSe/KOdk1hHxHx+Ki42Gtpg2zEw3rOvylScJxDarOTm2cOvRWrdL6A4pXL7Jq9XkJU+DExnt0GqB9JS02wlurVIPloebQaYmw3Kh9kyDIvsbazvaYhaONAMHspCz5p0pP0JjfsVNS0KKnM2MdrfupTVRiVfWbmhLnsdFklShLgGidoAknrZbcwgRBB/fwmaVJ0FzTlhtyDltykc/soMTigG2EGLnWTued/ymJKMbYDbbBaS3+6b7KasBUb1VC3j1E1PZh8u5ddxOk9FZUah1SlLl6C/VkuGwjRqBy2+aVxXCxnlsX1kTHXqnRUvOxWiwuE3F7dgkU3KjTHLJbs3T4eABE/v/SMMHX1MpimYjsgqfJKf9Fym2UfHKbXMM/De9ly9TDQ4DbadY0J9F22MptIuua4lQnuNEhumb/FyVoUcCwkG42I5p/C3cJ0I32PVA2lnYQdbjtGn3S9N9QC7ZDZEtsSe2/dPSs1SfNf0uXgQ6Nje/TkkHVr3Pr0UH9ZaTPUJF2IJMhpjl06oZO2Ijjq7HXYxua31lN4bEmm8OBuD8RuD0KqKrRlnR0zFtFlGo7SRCp2naFTipKj0mnxKmQDnaJG5AKxedf1Lh/0tLavNl9HO/8AhX2eoLCtrIXWRymLvVLiGS87XN+yuMfVyMLrWG/PZcHx3jVSgMxGcE+8Fm8qSpId40G22Xxf1lJYqiXabXXO8O8bhzsrmxJs4GR6yAuqovAZmO91n6RrSakiOhWzBMUqMpdjLyN05hxNkMWOnroiewKq8QceGGpy2HVCYa0n5kawFScWdiqtVwYXZQ5zQGGLNMXIW+E+EXF4fW01gmSe6pNyegW4x/Zi3BuI1a1TPXJcf7SRDROoA0CuaWK9lUzD3Tqmq+EaCAAAOSadggQD0uo0MjNPtF5ha7ajQ4ckZCquB0DTBEQLwOUmVZGqjltJmdqpNIyrgWvvPVMtMJX26w1lH1oH/Rl5m6WqUmzPy2RNeStPSObWhiRFXx2g+SiOHz9ko9suJnkEywuNhYc01u1sJ/HogbwlmTKGwRuNiN1LhwYg7aq0p4aG63P3UdSgGjrKjd19iEmm/oiYJgdU4IEApfDkaoXYzzHeEuTjscrY3VqxoFV8RxjiQANdxo2O+/4R1MUSY0CgxtYNbJOl1jnIdBbMxdcFndU+KbIPa38rKvEM50OUb/gJevjAASTqktN7NEE4skwNazjGp03TmHjIepP1Kq+H17wN9PurGvUysPIS77p6HSduhRrGkC1iT9VI8NESPwhYIa2dvnZaqYgQqbLk9iNfCy8gEXBIJ+irnVH06mU3BiCOfJOV35jbUFK43iBESJjWNbI+1tAcmxqXdliKlXBaDzCxBS+gLPVli0Fi9GecKnxKwmgY/wAhP0+pCoP6ZlWkRZzXC3LtZddjcK2qxzHe64Qf46rzXifDa+CeSBmpk2ds4f7o0PdZPJx3s1ePkS0RYLwk2k8vdAAu1oiJ5q94m14of6YJIAsPmudbxZtU3BDgCYMkQBJg/mF1nt/KI5LO/wBdm2LqSkkI4HFHJJBBFvMIuNVT4o1a5IYSG6akT1XSYilmae37db4XhxEpcVzdF5cvG5JAcHwRp0g0679049TOYoXBaOtHPXydlZW8zhGqtaTA0DNc8uSrMNQuXSdTojY6HEFJbrZvUbVFi/EzohklJVMWG/FSN4i10XS3ksJYZVpDPsyiYTKBmKlbNa6p5APxv2NAqDF4uAo3YgkwLk6AIW4IuILvgqinIukuxdxhs+qylxSNU/Ww0iEoeHTp/C0WvQOn2G7icXBW6VR1Q9OaKjw8DW6dBa0IZUuxba9EReAEuMSNf0p4MDuW+qo+LUvZDM6Mml7DUJDje0FF+ietjAbgi0i1zOp9UniXzt8Vz2O41TFg5siSIIJB2dbdWNPHFzQ4wLaAH4pcoGhaJhTKreLOlrh/iCbczonXYvkksfUAHa/c/sn0QqLb0NjKtsPgv/wyYMtvOrLzIneB801iauaw3vfZVNB5E9z9VLRxAsZ/SnzjTGQl/wCi3ZUsoKtPZJHE3gJltbmYWatkf2QVmwbXHb6JbGYYRN5IiI079UzVxI/yA7wFHh6uY5W+c8m+Y/JaF0K5UR0aDQ0AOItpb1WLoKPB6paP9B3qQD8CtqcMn1/wV+aP3/07tYsWLuI4jBKEsB1uOqIrAjQByPifhVGkWOp0g17i6S2wiLyNL5lvhlEVGDKdNTBMDqFZeL6X/ty8AksINtQ02d8vouW8P8cYXFmaCdAZk81gzJKR0cErgXn9MSCJ19EzgaUN7WS9atB79Uxgret1kg6lQ3KrgMZLpfFNTZS2Igp5mh2VtCmWucNjfsUdLCNkOcddBy5eqkw2M94QNbdkrxnBvrDyESBoLGRogk7VI3Y18tsbxOGYWmyqzUawmDIETG3c/ZVj+C4st89UjoIt67qbB+HXuZ7xgeY8gdyeiTGNnQjUY92dFRxYgAQZ+SkrVBBMaLnRwtzCXB5uYkEZZm+3Ii1lcf0tXJ5S3ufwo417M8o0zeHrud5suTa/Lr1UrsSQk6HD6hkvquJ0mBE/8UzR4Q4kFzi7lYiyP1oCS2MNxB3RNxE9UzhsA0ai/VNNw7RyS0mJkiqdVjYpavjbjWOxV4Wt5/NRvwzSFfGhTTOV4z4o9jTc5rXOyiYaDJJMW+K4avxfF4//AEyfZMEk+82eQc7U9uq9e/8AHA8vktHAs3AKJThD0FFtHjNfwhWpjPSOfKRL2HKWFxIbEwTMFQVv6qkQH1HstYH3THMCQV65jcLTIIygLXAsDmq+cBzcrtQ0jYQQdR+E2OWORqNBSlScjzPD8VfEurtH+0U/y37p7B1XV6gFPPWqbNa2G93ZhDe5P8+ut8PYcOzChSnn7Nn4TlPBhvutAnkAPotUfGSd2Y5eY2qSPKTwLGut/SvHMl9MDvMpDF4GrSIZUpvpn/cJn/i4WcvZzQKS4jwtlZmSo2RIIgkEHmCNCrn40ZLXZUPMnF7Wjy/DtIHMpjh2Cq1qhawAnUyYa0c3ETHZdrS8EUZ8xqOHJz4HrlAJV1hOFU6TcrGtaOTRHqeZWWHhu7mzTk8218EczgfBdID/AFgKzjFiCGN/4gGT3PyXQYHh7KYhjGsHJoA+id9kAshb1GMVUUYHKUncmBCxbWKFG1i2shWgQCFpSZVohGmC0ROvbZc9xbwTQqNc6kxtKtqx7ZADhceUW+S6MhYFbipdgqTi9Hn+E4rmPsa4NOuwxGgcRoWHeeSssIXTvHMnVW3iPhNKsG+0ZLhOV4OV7I3Dh1ixskqTSY/dNVy8uOMJHTx5JThpDD6x2Wg2ymyiEBbAUBukJMptmyYq4WLzfaNVAR5x30VwyCgt9GiDWmiqp4LMW5pJA17nrZN1eFtdroNtvgp20vMT+hTByzNM1/lfogocDZuJnmT6Js4LLt8b/VSU6wU9aTfbv9FKfoU8jb2L+yWvZwmjRGonSTbTl6FY8kWmfmFcouPYHOxGrUEwlcdVIAGk63kGLTHO/wBNFY1Wg7BVGOpkafD6o4TfsNU2LCmXb76dE77ECLz/ACJSgrAWNuqJuJk2TegZNsYDytPr80TbjkQlK5ulvemhZutSDhbX92WqILCHA3BkKPDyCmKgss709BdqmdVQhzQ4bgH4qRVPh3FEtLD/AG3HrqP3mrUrt4584qRzJw4yo1CEhEShJRgglCURQFQhooCURQFQgMrS2tKEJAiCAFGFZRuFohEFjlZCItUbrCToLknQBTqv45Uhgb/m4D0Fz9vipKfFWVGHJpFTiHucZJmeQIt22C1mLRyRB1+yKqcwFrduw9TouPN/JuzrwSSo3SdZDUrAaqOocohQ1GkkCCZ3jT8IlJgvEm7Dw/nfOwVg1l1DhqGQQmQEVArXQRImUQpg6FROCVc8tuFT0GtlkKJRNcjwlXMyPUH6yeSkcxpJInoB91HBVaK5O6ZoVuvJbNRR5fz6aocyBxbK5IN9RIYmqCmH1FA8W6pXB8hidCdVzSoXQNJWVcZeHiI+ikYAdLhaVLVWFQPtQBcJdtQkwdlPWw87rMNRvHLVJpp7KpElOjuie2E3h6AJNjGsa+UakmUvinAdp/6QSXsr3RJwXEhlQEmAZB9f5hdQVwWHHtKrKexcASNb6x8/gu8ayAANAIHotvhcuLTMvlxSa+zRQyiKEhbzGCUBRFCVCAuQORlAVRAFixYoQMIwgCIKFEgWyFoLHOVkOQ41x4F9s2VsiCIlwMEgjWfsosPxf22QOvlzQSfeBy/SFXYnENrVKkC2dxHS8g/OfVL4Co6icrg0hz2kOmCyMwg7EHMfisG3N2+zpRhFQVdnSFwn7Jk1bAtAnsLdlGykNVK2mk8GgrTK/wBp/qQZ53Gp7q0oNAEoP6doE6mbCPup5GTl0TIxaRU2nQDWXUxgjlyHdZTaLXF+undBUfIgKbROyMpXGnyO7Kww2FcRpPOOtlFVwkm+iCSl6Ci4p7NcHkUQTYkC3z/Cao14Jn9jRROcAICjdURSi6opbbf2PuiJn3thoOf1UDKMJanilPmVJt+imqNPpgXStWrCyvXutvaCEMVoPrsgZh2vkkXNu3JbqYdrAMpmdRyQPMaGFGWnZLSktMbSezWIeA0k7IcE8homxNyo8ZYhsxudfT5oWucfdE3idh6/FW2NjC1sdfxBrRc6KpxPEi98Qcg1MWJOimqUXEw6IQ4mnDmnbTuk3ZGox/0k8NUnPxLSCCGuJkbACDJ7W9V3pSPA8B7KlBEFxJI36Sniut4+PhH/AE5Hk5vyzv6BQEoyghaDMCUBRlA5QhoqNyMoCoWDK0tFYoQkBRhRBSBUQlCW4k0mk8N1yujvCnBWnBXRR45wfiZOIdTcMsOc3KQQ6Wzqew0hXfEsgaDeJFtVDxnhFNuPrPkn2mSQJGV5bLrjsD3Kkbw/ylr3Etm3SLDusM6TOlF2kx/wvxLMHUySS33Sd2/wujzLia+EfSLXUzpp+Cui4bxYVGgm0/I7gqn/AAn9LF7762CiqYlShs6XUVSkeUKW0FpjWExbQNTJ1hosJ5m89oUNd8GRospUFNUaIROVqiJJMBmIgEiZEQLyb/i8rTsSTY2KjgzPyW6NAl2bLIHf00MpPJ9FuPs3TYJvPcc+spmtRbDrAf3CTtIEDmf5UnDyAJImNufMIaxDptaTAPWPumR/UFttlTiHNaYBv0UlDFgESdlBxOkaYL2tm3utnU784lQYCsXB2ZpMCSWzMEhsTtchIjfY9xtfwta4mIJG+iENH+UnlH3RZMtMA7WSVZ5DgI1TXrYMVy0Tvohy29oYC5xAAEknQd0jieP0aA8zszjoxnmeT2GnqoMLSqYpwfVGVgMtpDSdi87lInkSGxxvt6RLRouqy91gfdaZkNBtmB0J1j4p9pbTEkiIIE6/JFi2ZWEN3t1KrcRhDGZ0uOw2HQJLdsPlyVeg3VmvcIVtwLCB9YE3FMT0zH3fufRc+1kuadOYXaeG6rDRhohzSQ8HXNz7EJ3jQUpmXym4x0WbigKJyArsHJNFAUSEqEBKByIoCoQEoCiKAqEBWLS2oQJqMFRNKkChCQFbQBEVCHF+J+Bua99YEFjiMwOrXWAvyVTi3uyAMN8wk66r0V9MOBDgCDYgiQR1C5XjnhsUz7WlZlg5g0HUdPp9M2XAtyRqxeS9RZVGpAggmB6Kvqtew56d595p0P4KuTUGW6rnkOJABtp1WLdWb8ck3TDw3ihoJbnykH+6w9CnXeJhEh7f/wBNS7/DzXNHtGtdmAdYgug6CR7vZJN8CUxcD0JP1Rq1pgyeO9F1hvE1/MQR0ITlfxFSa2c3xiPiubxHhhjQBMAwIme5+qr+KeB7ZmF7mke6IkfkKmnfYKcGdtgvEWGqi1UNqTGQ6HqHzCuaDhltqTrOo+38ryjAeEKIu7Nm5ElsKwPA6rR/oV6jRs15zD0THNfRfBfZ6XTOQgixsTBsdTf5fBA9kzfmfuF5zheHYt058U4dGi/xUtfDYymPLiHuA66j4Ifypaov8av9lZ3Bw83Ik7IKVItdIgTMiwkOEO+S5GnSxhbPtXXvqEqeCYmvd9ZxGoGYx8EH5FdpMYor3JHU8U45h6Qh9RoIGxlx/wDq2VyeL49UxhNKgCylo6offcNwP8QfimMH4PphxLy5zjq0205HdX3DOBtBkAMaP7dSfwqlIZFwh1sqOB+GmUzIEnmdfRdfRYAI0+qkp0WArdSgNjbZZ2vYM8vPsWqCXTsLBLY+qAI3PyTdYOixbfpf4ql4u3Kw5nFtj7t3E7Qqr0AnsRqMLxAcGtGpJ8zgNYH83gpzwdxYjFimXkh4LYJmSBI+ER6qhGMn3gSSLHeRMkz1gKPg9MVnuqTldnhumYEAQenOy21HEk0Wvmmp+0eyuQFVfAOJPqsIqRmbAnd07kbGysyuhCamuSOPOLi6YJQlbJQEogDRKAlbJQEqEBJQFESgJUIalYtStKEDaUYKxYoUGCiWLFCGQocVRzMc3mDE6Tt81ixF2qB6OOc9peWGzxIc3kRyIsVHWdTo+Z8yZAACxYuRJVZ0oPodo1wfgD6HRaxvEQxs/PYfdYsQN0FWyopY32hmZaNZtfkuhw2KGWFpYhlJoOjBh8/mMZdhv3XP8dxgZZhOcaCDr35LFiYttIqPbFcFxuXNa8Q6A7p8lmJ49NS2gkERqY/K2sTVBBN7DwnFXxlPoOmhPpaysuF8RBMZtzYg97ZRG+ixYilFFraZdU8Yx0SBfaNLwpyNm6+v6VixZJopaIywmJd8EGMxTabZcY+P2WLECWgrtpFTxDxE2k0kyYn9suWx3id1SC7M0TIiC0+mvqsWLTCKSsCTp6GvDmCZiq2R+cB4Ls0iXBp8w5g63Vx/6HNHEZaROR7HFmYiSWiSHW15HstLFqjBTx7+zLLNNZNfR1XhTDPaxzn6nyi8yBufl8FeOKxYm4YqMEkIyycpNsAlASsWJwsAlASsWKEAcVGSsWKEBlYsWKi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143001"/>
            <a:ext cx="6872808" cy="418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429000" y="334144"/>
            <a:ext cx="54102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Classic picture of  Pyelonephritis</a:t>
            </a:r>
            <a:endParaRPr lang="en-US" sz="2400" b="1" i="1"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2514601" y="5445225"/>
            <a:ext cx="7260977" cy="923330"/>
          </a:xfrm>
          <a:prstGeom prst="rect">
            <a:avLst/>
          </a:prstGeom>
        </p:spPr>
        <p:txBody>
          <a:bodyPr wrap="square">
            <a:spAutoFit/>
          </a:bodyPr>
          <a:lstStyle/>
          <a:p>
            <a:pPr algn="ctr"/>
            <a:r>
              <a:rPr lang="en-US" b="1" i="1" dirty="0">
                <a:solidFill>
                  <a:prstClr val="black"/>
                </a:solidFill>
              </a:rPr>
              <a:t>This kidney is bisected to reveal a dilated pelvis and calyxes filled with a yellow-green purulent pus which is consistent with a pyelonephritis. </a:t>
            </a:r>
            <a:endParaRPr lang="en-US" b="1" i="1" dirty="0" smtClean="0">
              <a:solidFill>
                <a:prstClr val="black"/>
              </a:solidFill>
            </a:endParaRPr>
          </a:p>
          <a:p>
            <a:pPr algn="ctr"/>
            <a:r>
              <a:rPr lang="en-US" b="1" i="1" dirty="0" smtClean="0">
                <a:solidFill>
                  <a:prstClr val="black"/>
                </a:solidFill>
              </a:rPr>
              <a:t>The </a:t>
            </a:r>
            <a:r>
              <a:rPr lang="en-US" b="1" i="1" dirty="0">
                <a:solidFill>
                  <a:prstClr val="black"/>
                </a:solidFill>
              </a:rPr>
              <a:t>cortex and medulla are pale and the </a:t>
            </a:r>
            <a:r>
              <a:rPr lang="en-US" b="1" i="1" dirty="0">
                <a:solidFill>
                  <a:prstClr val="black"/>
                </a:solidFill>
              </a:rPr>
              <a:t>corticomedullary</a:t>
            </a:r>
            <a:r>
              <a:rPr lang="en-US" b="1" i="1" dirty="0">
                <a:solidFill>
                  <a:prstClr val="black"/>
                </a:solidFill>
              </a:rPr>
              <a:t> junction is ill-defined. </a:t>
            </a:r>
            <a:endParaRPr lang="en-US" b="1" i="1"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43924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62201" y="5264041"/>
            <a:ext cx="7543799" cy="1200329"/>
          </a:xfrm>
          <a:prstGeom prst="rect">
            <a:avLst/>
          </a:prstGeom>
        </p:spPr>
        <p:txBody>
          <a:bodyPr wrap="square">
            <a:spAutoFit/>
          </a:bodyPr>
          <a:lstStyle/>
          <a:p>
            <a:pPr algn="ctr"/>
            <a:r>
              <a:rPr lang="en-US" b="1" i="1" dirty="0">
                <a:solidFill>
                  <a:prstClr val="black"/>
                </a:solidFill>
              </a:rPr>
              <a:t>Acute pyelonephritis is diagnosed by intratubular aggregations of polymorphonuclear neutrophils (PMNs). There may be surrounding interstitial inflammation with a mixture of PMNs, lymphocytes, </a:t>
            </a:r>
            <a:endParaRPr lang="en-US" b="1" i="1" dirty="0">
              <a:solidFill>
                <a:prstClr val="black"/>
              </a:solidFill>
            </a:endParaRPr>
          </a:p>
          <a:p>
            <a:pPr algn="ctr"/>
            <a:r>
              <a:rPr lang="en-US" b="1" i="1" dirty="0">
                <a:solidFill>
                  <a:prstClr val="black"/>
                </a:solidFill>
              </a:rPr>
              <a:t>and </a:t>
            </a:r>
            <a:r>
              <a:rPr lang="en-US" b="1" i="1" dirty="0">
                <a:solidFill>
                  <a:prstClr val="black"/>
                </a:solidFill>
              </a:rPr>
              <a:t>plasma cells, but the predominant inflammation is </a:t>
            </a:r>
            <a:r>
              <a:rPr lang="en-US" b="1" i="1" dirty="0">
                <a:solidFill>
                  <a:prstClr val="black"/>
                </a:solidFill>
              </a:rPr>
              <a:t>within the </a:t>
            </a:r>
            <a:r>
              <a:rPr lang="en-US" b="1" i="1" dirty="0">
                <a:solidFill>
                  <a:prstClr val="black"/>
                </a:solidFill>
              </a:rPr>
              <a:t>tubule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066801"/>
            <a:ext cx="7056728" cy="406550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200400" y="257944"/>
            <a:ext cx="5715000" cy="5802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endParaRPr lang="en-US" sz="2400" b="1" i="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41262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438400" y="5562600"/>
            <a:ext cx="7315200" cy="923330"/>
          </a:xfrm>
          <a:prstGeom prst="rect">
            <a:avLst/>
          </a:prstGeom>
        </p:spPr>
        <p:txBody>
          <a:bodyPr wrap="square">
            <a:spAutoFit/>
          </a:bodyPr>
          <a:lstStyle/>
          <a:p>
            <a:pPr algn="ctr"/>
            <a:r>
              <a:rPr lang="en-US" b="1" i="1" dirty="0">
                <a:solidFill>
                  <a:prstClr val="black"/>
                </a:solidFill>
              </a:rPr>
              <a:t>Numerous PMN's are seen filling renal tubules across the center and right of this picture. These leukocytes may form into a cast within the tubule. Casts appearing in the urine originate in the distal renal tubules and collecting ducts</a:t>
            </a:r>
            <a:endParaRPr lang="en-US" b="1" i="1" dirty="0">
              <a:solidFill>
                <a:prstClr val="black"/>
              </a:solidFill>
            </a:endParaRPr>
          </a:p>
        </p:txBody>
      </p:sp>
      <p:sp>
        <p:nvSpPr>
          <p:cNvPr id="6" name="Rounded Rectangle 5"/>
          <p:cNvSpPr/>
          <p:nvPr/>
        </p:nvSpPr>
        <p:spPr>
          <a:xfrm>
            <a:off x="3276600" y="334144"/>
            <a:ext cx="55626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Acute Pyelonephritis - Histopathology</a:t>
            </a:r>
            <a:endParaRPr lang="en-US" sz="2400" b="1" i="1" dirty="0">
              <a:solidFill>
                <a:prstClr val="white"/>
              </a:solidFill>
              <a:effectLst>
                <a:outerShdw blurRad="38100" dist="38100" dir="2700000" algn="tl">
                  <a:srgbClr val="000000">
                    <a:alpha val="43137"/>
                  </a:srgbClr>
                </a:outerShdw>
              </a:effectLst>
            </a:endParaRPr>
          </a:p>
        </p:txBody>
      </p:sp>
      <p:pic>
        <p:nvPicPr>
          <p:cNvPr id="62466" name="Picture 2" descr="http://library.med.utah.edu/WebPath/jpeg1/RENAL018.jpg"/>
          <p:cNvPicPr>
            <a:picLocks noChangeAspect="1" noChangeArrowheads="1"/>
          </p:cNvPicPr>
          <p:nvPr/>
        </p:nvPicPr>
        <p:blipFill>
          <a:blip r:embed="rId2"/>
          <a:srcRect/>
          <a:stretch>
            <a:fillRect/>
          </a:stretch>
        </p:blipFill>
        <p:spPr bwMode="auto">
          <a:xfrm>
            <a:off x="2438400" y="1066800"/>
            <a:ext cx="7239000" cy="4419600"/>
          </a:xfrm>
          <a:prstGeom prst="rect">
            <a:avLst/>
          </a:prstGeom>
          <a:noFill/>
          <a:ln w="28575">
            <a:solidFill>
              <a:srgbClr val="660033"/>
            </a:solidFill>
          </a:ln>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980592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19400" y="957650"/>
            <a:ext cx="6705600" cy="3688492"/>
          </a:xfrm>
          <a:prstGeom prst="rect">
            <a:avLst/>
          </a:prstGeom>
          <a:noFill/>
          <a:ln w="9525">
            <a:noFill/>
            <a:miter lim="800000"/>
            <a:headEnd/>
            <a:tailEnd/>
          </a:ln>
        </p:spPr>
      </p:pic>
      <p:sp>
        <p:nvSpPr>
          <p:cNvPr id="5" name="Rectangle 4"/>
          <p:cNvSpPr/>
          <p:nvPr/>
        </p:nvSpPr>
        <p:spPr>
          <a:xfrm>
            <a:off x="2494005" y="4831491"/>
            <a:ext cx="8519984" cy="2246769"/>
          </a:xfrm>
          <a:prstGeom prst="rect">
            <a:avLst/>
          </a:prstGeom>
        </p:spPr>
        <p:txBody>
          <a:bodyPr wrap="square">
            <a:spAutoFit/>
          </a:bodyPr>
          <a:lstStyle/>
          <a:p>
            <a:pPr lvl="0"/>
            <a:r>
              <a:rPr lang="en-US" sz="2000" b="1" dirty="0" smtClean="0"/>
              <a:t>Gross </a:t>
            </a:r>
            <a:r>
              <a:rPr lang="en-US" sz="2000" b="1" dirty="0"/>
              <a:t>pathological </a:t>
            </a:r>
            <a:r>
              <a:rPr lang="en-US" sz="2000" b="1" dirty="0" smtClean="0"/>
              <a:t>hallmark:</a:t>
            </a:r>
          </a:p>
          <a:p>
            <a:pPr marL="342900" lvl="0" indent="-342900">
              <a:buFont typeface="Wingdings" panose="05000000000000000000" pitchFamily="2" charset="2"/>
              <a:buChar char="Ø"/>
            </a:pPr>
            <a:r>
              <a:rPr lang="en-US" sz="2000" b="1" i="1" dirty="0" smtClean="0"/>
              <a:t>Uneven </a:t>
            </a:r>
            <a:r>
              <a:rPr lang="en-US" sz="2000" b="1" i="1" dirty="0"/>
              <a:t>cortical scarring.</a:t>
            </a:r>
            <a:endParaRPr lang="en-US" sz="2000" dirty="0"/>
          </a:p>
          <a:p>
            <a:pPr marL="342900" lvl="0" indent="-342900">
              <a:buFont typeface="Wingdings" panose="05000000000000000000" pitchFamily="2" charset="2"/>
              <a:buChar char="Ø"/>
            </a:pPr>
            <a:r>
              <a:rPr lang="en-US" sz="2000" b="1" i="1" dirty="0"/>
              <a:t>Scarring of the pelvis and calyces.</a:t>
            </a:r>
            <a:endParaRPr lang="en-US" sz="2000" dirty="0"/>
          </a:p>
          <a:p>
            <a:pPr marL="342900" lvl="0" indent="-342900">
              <a:buFont typeface="Wingdings" panose="05000000000000000000" pitchFamily="2" charset="2"/>
              <a:buChar char="Ø"/>
            </a:pPr>
            <a:r>
              <a:rPr lang="en-US" sz="2000" b="1" i="1" dirty="0"/>
              <a:t>Papillary blunting.</a:t>
            </a:r>
            <a:endParaRPr lang="en-US" sz="2000" dirty="0"/>
          </a:p>
          <a:p>
            <a:endParaRPr lang="en-US" sz="2000" b="1" i="1" dirty="0" smtClean="0">
              <a:solidFill>
                <a:prstClr val="black"/>
              </a:solidFill>
            </a:endParaRPr>
          </a:p>
          <a:p>
            <a:pPr lvl="0"/>
            <a:r>
              <a:rPr lang="en-US" sz="2000" b="1" dirty="0" smtClean="0"/>
              <a:t>Most </a:t>
            </a:r>
            <a:r>
              <a:rPr lang="en-US" sz="2000" b="1" dirty="0"/>
              <a:t>common cause of this condition in </a:t>
            </a:r>
            <a:r>
              <a:rPr lang="en-US" sz="2000" b="1" dirty="0" smtClean="0"/>
              <a:t>children </a:t>
            </a:r>
            <a:r>
              <a:rPr lang="en-US" sz="2000" b="1" i="1" dirty="0" smtClean="0"/>
              <a:t>- </a:t>
            </a:r>
            <a:r>
              <a:rPr lang="en-US" sz="2000" b="1" i="1" dirty="0"/>
              <a:t>Reflux nephropathy</a:t>
            </a:r>
            <a:endParaRPr lang="en-US" sz="2000" dirty="0"/>
          </a:p>
          <a:p>
            <a:pPr algn="ctr"/>
            <a:endParaRPr lang="en-US" sz="2000" b="1" i="1" dirty="0">
              <a:solidFill>
                <a:prstClr val="black"/>
              </a:solidFill>
            </a:endParaRPr>
          </a:p>
        </p:txBody>
      </p:sp>
      <p:sp>
        <p:nvSpPr>
          <p:cNvPr id="6" name="Rounded Rectangle 5"/>
          <p:cNvSpPr/>
          <p:nvPr/>
        </p:nvSpPr>
        <p:spPr>
          <a:xfrm>
            <a:off x="2265405" y="334144"/>
            <a:ext cx="7335795" cy="5040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nSpc>
                <a:spcPct val="115000"/>
              </a:lnSpc>
              <a:spcBef>
                <a:spcPts val="0"/>
              </a:spcBef>
              <a:spcAft>
                <a:spcPts val="1000"/>
              </a:spcAft>
            </a:pPr>
            <a:r>
              <a:rPr lang="en-US" sz="2400" b="1" i="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Renal failure secondary to chronic pyelonephritis</a:t>
            </a:r>
            <a:endParaRPr lang="en-US"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77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egacy.owensboro.kctcs.edu/gcaplan/anat2/notes/nephron_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764704"/>
            <a:ext cx="7920880" cy="578849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151784" y="188640"/>
            <a:ext cx="3960440" cy="57606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effectLst>
                  <a:outerShdw blurRad="38100" dist="38100" dir="2700000" algn="tl">
                    <a:srgbClr val="000000">
                      <a:alpha val="43137"/>
                    </a:srgbClr>
                  </a:outerShdw>
                </a:effectLst>
                <a:latin typeface="Calibri"/>
              </a:rPr>
              <a:t> NEPHRON  STRUCTURE</a:t>
            </a:r>
            <a:endParaRPr lang="en-US" sz="2800" b="1" i="1" dirty="0">
              <a:solidFill>
                <a:prstClr val="white"/>
              </a:solidFill>
              <a:effectLst>
                <a:outerShdw blurRad="38100" dist="38100" dir="2700000" algn="tl">
                  <a:srgbClr val="000000">
                    <a:alpha val="43137"/>
                  </a:srgbClr>
                </a:outerShdw>
              </a:effectLst>
              <a:latin typeface="Calibri"/>
            </a:endParaRP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845476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2098" name="Picture 2" descr="http://library.med.utah.edu/WebPath/jpeg1/RENAL021.jpg"/>
          <p:cNvPicPr>
            <a:picLocks noChangeAspect="1" noChangeArrowheads="1"/>
          </p:cNvPicPr>
          <p:nvPr/>
        </p:nvPicPr>
        <p:blipFill>
          <a:blip r:embed="rId2" cstate="print"/>
          <a:srcRect/>
          <a:stretch>
            <a:fillRect/>
          </a:stretch>
        </p:blipFill>
        <p:spPr bwMode="auto">
          <a:xfrm>
            <a:off x="2438401" y="1143000"/>
            <a:ext cx="7285703" cy="4343400"/>
          </a:xfrm>
          <a:prstGeom prst="rect">
            <a:avLst/>
          </a:prstGeom>
          <a:noFill/>
          <a:ln w="28575">
            <a:solidFill>
              <a:srgbClr val="6D0D62"/>
            </a:solidFill>
          </a:ln>
        </p:spPr>
      </p:pic>
      <p:sp>
        <p:nvSpPr>
          <p:cNvPr id="5" name="Rectangle 4"/>
          <p:cNvSpPr/>
          <p:nvPr/>
        </p:nvSpPr>
        <p:spPr>
          <a:xfrm>
            <a:off x="477795" y="5562601"/>
            <a:ext cx="9275805" cy="1323439"/>
          </a:xfrm>
          <a:prstGeom prst="rect">
            <a:avLst/>
          </a:prstGeom>
        </p:spPr>
        <p:txBody>
          <a:bodyPr wrap="square">
            <a:spAutoFit/>
          </a:bodyPr>
          <a:lstStyle/>
          <a:p>
            <a:pPr marL="342900" indent="-342900">
              <a:buFont typeface="Wingdings" panose="05000000000000000000" pitchFamily="2" charset="2"/>
              <a:buChar char="Ø"/>
            </a:pPr>
            <a:r>
              <a:rPr lang="en-US" sz="2000" b="1" i="1" dirty="0">
                <a:solidFill>
                  <a:prstClr val="black"/>
                </a:solidFill>
              </a:rPr>
              <a:t>This is chronic pyelonephritis where a large collection of chronic inflammatory cells .  </a:t>
            </a:r>
            <a:endParaRPr lang="en-US" sz="2000" b="1" i="1" dirty="0" smtClean="0">
              <a:solidFill>
                <a:prstClr val="black"/>
              </a:solidFill>
            </a:endParaRPr>
          </a:p>
          <a:p>
            <a:pPr marL="342900" indent="-342900">
              <a:buFont typeface="Wingdings" panose="05000000000000000000" pitchFamily="2" charset="2"/>
              <a:buChar char="Ø"/>
            </a:pPr>
            <a:r>
              <a:rPr lang="en-US" sz="2000" b="1" i="1" dirty="0" smtClean="0">
                <a:solidFill>
                  <a:prstClr val="black"/>
                </a:solidFill>
              </a:rPr>
              <a:t>When </a:t>
            </a:r>
            <a:r>
              <a:rPr lang="en-US" sz="2000" b="1" dirty="0" err="1" smtClean="0"/>
              <a:t>eosinophilic</a:t>
            </a:r>
            <a:r>
              <a:rPr lang="en-US" sz="2000" b="1" dirty="0" smtClean="0"/>
              <a:t> </a:t>
            </a:r>
            <a:r>
              <a:rPr lang="en-US" sz="2000" b="1" dirty="0"/>
              <a:t>infiltration is present in the </a:t>
            </a:r>
            <a:r>
              <a:rPr lang="en-US" sz="2000" b="1" dirty="0" err="1"/>
              <a:t>interstitium</a:t>
            </a:r>
            <a:r>
              <a:rPr lang="en-US" sz="2000" b="1" dirty="0"/>
              <a:t>, </a:t>
            </a:r>
            <a:r>
              <a:rPr lang="en-US" sz="2000" b="1" dirty="0" smtClean="0"/>
              <a:t>the </a:t>
            </a:r>
            <a:r>
              <a:rPr lang="en-US" sz="2000" b="1" dirty="0"/>
              <a:t>most likely cause of nephritis in such </a:t>
            </a:r>
            <a:r>
              <a:rPr lang="en-US" sz="2000" b="1" dirty="0" smtClean="0"/>
              <a:t>cases    </a:t>
            </a:r>
            <a:r>
              <a:rPr lang="en-US" sz="2000" b="1" i="1" dirty="0" smtClean="0"/>
              <a:t>- </a:t>
            </a:r>
            <a:r>
              <a:rPr lang="en-US" sz="2000" b="1" i="1" dirty="0"/>
              <a:t>Drug induced interstitial nephritis.</a:t>
            </a:r>
            <a:endParaRPr lang="en-US" sz="2000" dirty="0"/>
          </a:p>
          <a:p>
            <a:pPr algn="ctr"/>
            <a:endParaRPr lang="en-US" sz="2000" b="1" i="1" dirty="0">
              <a:solidFill>
                <a:prstClr val="black"/>
              </a:solidFill>
            </a:endParaRPr>
          </a:p>
        </p:txBody>
      </p:sp>
      <p:sp>
        <p:nvSpPr>
          <p:cNvPr id="7" name="Rounded Rectangle 6"/>
          <p:cNvSpPr/>
          <p:nvPr/>
        </p:nvSpPr>
        <p:spPr>
          <a:xfrm>
            <a:off x="3200400" y="417240"/>
            <a:ext cx="5715000" cy="57336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endParaRPr lang="en-US" sz="2400" b="1"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242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0000"/>
          </a:blip>
          <a:srcRect/>
          <a:stretch>
            <a:fillRect/>
          </a:stretch>
        </p:blipFill>
        <p:spPr>
          <a:xfrm>
            <a:off x="2438401" y="990600"/>
            <a:ext cx="7308931" cy="4518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362200" y="5638800"/>
            <a:ext cx="7391400" cy="1015663"/>
          </a:xfrm>
          <a:prstGeom prst="rect">
            <a:avLst/>
          </a:prstGeom>
        </p:spPr>
        <p:txBody>
          <a:bodyPr wrap="square">
            <a:spAutoFit/>
          </a:bodyPr>
          <a:lstStyle/>
          <a:p>
            <a:r>
              <a:rPr lang="en-US" sz="2000" b="1" i="1" dirty="0"/>
              <a:t>a- </a:t>
            </a:r>
            <a:r>
              <a:rPr lang="en-US" sz="2000" b="1" i="1" dirty="0" err="1"/>
              <a:t>Peri</a:t>
            </a:r>
            <a:r>
              <a:rPr lang="en-US" sz="2000" b="1" i="1" dirty="0"/>
              <a:t>-glomerular fibrosis.</a:t>
            </a:r>
            <a:endParaRPr lang="en-US" sz="2000" dirty="0"/>
          </a:p>
          <a:p>
            <a:r>
              <a:rPr lang="en-US" sz="2000" b="1" i="1" dirty="0"/>
              <a:t>b- Interstitial inflammation.</a:t>
            </a:r>
            <a:endParaRPr lang="en-US" sz="2000" dirty="0"/>
          </a:p>
          <a:p>
            <a:r>
              <a:rPr lang="en-US" sz="2000" b="1" i="1" dirty="0"/>
              <a:t>c- </a:t>
            </a:r>
            <a:r>
              <a:rPr lang="en-US" sz="2000" b="1" i="1" dirty="0" err="1"/>
              <a:t>Hyalinized</a:t>
            </a:r>
            <a:r>
              <a:rPr lang="en-US" sz="2000" b="1" i="1" dirty="0"/>
              <a:t> /fibrotic glomeruli.</a:t>
            </a:r>
            <a:endParaRPr lang="en-US" sz="2000" dirty="0"/>
          </a:p>
        </p:txBody>
      </p:sp>
      <p:sp>
        <p:nvSpPr>
          <p:cNvPr id="8" name="Rounded Rectangle 7"/>
          <p:cNvSpPr/>
          <p:nvPr/>
        </p:nvSpPr>
        <p:spPr>
          <a:xfrm>
            <a:off x="3200400" y="257944"/>
            <a:ext cx="5791200" cy="5802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endParaRPr lang="en-US" sz="2400" b="1" i="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59706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050" descr="C:\My Documents\HMS\CrPN-PASMP.jpg"/>
          <p:cNvPicPr>
            <a:picLocks noChangeAspect="1" noChangeArrowheads="1"/>
          </p:cNvPicPr>
          <p:nvPr/>
        </p:nvPicPr>
        <p:blipFill>
          <a:blip r:embed="rId2" cstate="print">
            <a:lum bright="6000" contrast="18000"/>
          </a:blip>
          <a:srcRect/>
          <a:stretch>
            <a:fillRect/>
          </a:stretch>
        </p:blipFill>
        <p:spPr bwMode="auto">
          <a:xfrm>
            <a:off x="2590801" y="1143000"/>
            <a:ext cx="7081839" cy="4191000"/>
          </a:xfrm>
          <a:prstGeom prst="rect">
            <a:avLst/>
          </a:prstGeom>
          <a:noFill/>
          <a:ln w="28575">
            <a:solidFill>
              <a:srgbClr val="7F0F72"/>
            </a:solidFill>
            <a:miter lim="800000"/>
            <a:headEnd/>
            <a:tailEnd/>
          </a:ln>
        </p:spPr>
      </p:pic>
      <p:sp>
        <p:nvSpPr>
          <p:cNvPr id="8" name="TextBox 7"/>
          <p:cNvSpPr txBox="1">
            <a:spLocks noChangeArrowheads="1"/>
          </p:cNvSpPr>
          <p:nvPr/>
        </p:nvSpPr>
        <p:spPr bwMode="auto">
          <a:xfrm>
            <a:off x="2286000" y="5429072"/>
            <a:ext cx="7772400" cy="1200329"/>
          </a:xfrm>
          <a:prstGeom prst="rect">
            <a:avLst/>
          </a:prstGeom>
          <a:noFill/>
          <a:ln w="9525">
            <a:noFill/>
            <a:miter lim="800000"/>
            <a:headEnd/>
            <a:tailEnd/>
          </a:ln>
        </p:spPr>
        <p:txBody>
          <a:bodyPr wrap="square">
            <a:spAutoFit/>
          </a:bodyPr>
          <a:lstStyle/>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Glomeruli</a:t>
            </a:r>
            <a:r>
              <a:rPr lang="en-US" i="1" dirty="0">
                <a:solidFill>
                  <a:prstClr val="black"/>
                </a:solidFill>
                <a:latin typeface="Arial" pitchFamily="34" charset="0"/>
                <a:cs typeface="Arial" pitchFamily="34" charset="0"/>
              </a:rPr>
              <a:t> </a:t>
            </a:r>
            <a:r>
              <a:rPr lang="en-US" i="1" dirty="0">
                <a:solidFill>
                  <a:prstClr val="black"/>
                </a:solidFill>
                <a:latin typeface="Arial" pitchFamily="34" charset="0"/>
                <a:cs typeface="Arial" pitchFamily="34" charset="0"/>
              </a:rPr>
              <a:t>show varying degrees of sclerosis </a:t>
            </a:r>
            <a:r>
              <a:rPr lang="en-US" i="1" dirty="0">
                <a:solidFill>
                  <a:prstClr val="black"/>
                </a:solidFill>
                <a:latin typeface="Arial" pitchFamily="34" charset="0"/>
                <a:cs typeface="Arial" pitchFamily="34" charset="0"/>
              </a:rPr>
              <a:t>&amp; periglomerular </a:t>
            </a:r>
            <a:r>
              <a:rPr lang="en-US" i="1" dirty="0">
                <a:solidFill>
                  <a:prstClr val="black"/>
                </a:solidFill>
                <a:latin typeface="Arial" pitchFamily="34" charset="0"/>
                <a:cs typeface="Arial" pitchFamily="34" charset="0"/>
              </a:rPr>
              <a:t>fibrosis.</a:t>
            </a:r>
          </a:p>
          <a:p>
            <a:pPr marL="18288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Tubules</a:t>
            </a:r>
            <a:r>
              <a:rPr lang="en-US" i="1" dirty="0">
                <a:solidFill>
                  <a:prstClr val="black"/>
                </a:solidFill>
                <a:latin typeface="Arial" pitchFamily="34" charset="0"/>
                <a:cs typeface="Arial" pitchFamily="34" charset="0"/>
              </a:rPr>
              <a:t> </a:t>
            </a:r>
            <a:r>
              <a:rPr lang="en-US" i="1" dirty="0">
                <a:solidFill>
                  <a:prstClr val="black"/>
                </a:solidFill>
                <a:latin typeface="Arial" pitchFamily="34" charset="0"/>
                <a:cs typeface="Arial" pitchFamily="34" charset="0"/>
              </a:rPr>
              <a:t>show varying degrees of </a:t>
            </a:r>
            <a:r>
              <a:rPr lang="en-US" i="1" dirty="0">
                <a:solidFill>
                  <a:prstClr val="black"/>
                </a:solidFill>
                <a:latin typeface="Arial" pitchFamily="34" charset="0"/>
                <a:cs typeface="Arial" pitchFamily="34" charset="0"/>
              </a:rPr>
              <a:t>atrophy, </a:t>
            </a:r>
            <a:r>
              <a:rPr lang="en-US" i="1" dirty="0">
                <a:solidFill>
                  <a:prstClr val="black"/>
                </a:solidFill>
                <a:latin typeface="Arial" pitchFamily="34" charset="0"/>
                <a:cs typeface="Arial" pitchFamily="34" charset="0"/>
              </a:rPr>
              <a:t>Some tubules </a:t>
            </a:r>
            <a:r>
              <a:rPr lang="en-US" i="1" dirty="0">
                <a:solidFill>
                  <a:prstClr val="black"/>
                </a:solidFill>
                <a:latin typeface="Arial" pitchFamily="34" charset="0"/>
                <a:cs typeface="Arial" pitchFamily="34" charset="0"/>
              </a:rPr>
              <a:t>are dilated </a:t>
            </a:r>
            <a:r>
              <a:rPr lang="en-US" i="1" dirty="0">
                <a:solidFill>
                  <a:prstClr val="black"/>
                </a:solidFill>
                <a:latin typeface="Arial" pitchFamily="34" charset="0"/>
                <a:cs typeface="Arial" pitchFamily="34" charset="0"/>
              </a:rPr>
              <a:t>and </a:t>
            </a:r>
            <a:r>
              <a:rPr lang="en-US" i="1" dirty="0">
                <a:solidFill>
                  <a:prstClr val="black"/>
                </a:solidFill>
                <a:latin typeface="Arial" pitchFamily="34" charset="0"/>
                <a:cs typeface="Arial" pitchFamily="34" charset="0"/>
              </a:rPr>
              <a:t>filled with </a:t>
            </a:r>
            <a:r>
              <a:rPr lang="en-US" i="1" dirty="0">
                <a:solidFill>
                  <a:prstClr val="black"/>
                </a:solidFill>
                <a:latin typeface="Arial" pitchFamily="34" charset="0"/>
                <a:cs typeface="Arial" pitchFamily="34" charset="0"/>
              </a:rPr>
              <a:t>Eosinophilic hyaline casts resembling colloid (thyroidization).</a:t>
            </a:r>
          </a:p>
          <a:p>
            <a:pPr marL="533400" indent="-533400"/>
            <a:r>
              <a:rPr lang="en-US" b="1" i="1" dirty="0">
                <a:solidFill>
                  <a:prstClr val="black"/>
                </a:solidFill>
                <a:latin typeface="Arial" pitchFamily="34" charset="0"/>
                <a:cs typeface="Arial" pitchFamily="34" charset="0"/>
              </a:rPr>
              <a:t>-</a:t>
            </a:r>
            <a:r>
              <a:rPr lang="en-US" i="1" dirty="0">
                <a:solidFill>
                  <a:prstClr val="black"/>
                </a:solidFill>
                <a:latin typeface="Arial" pitchFamily="34" charset="0"/>
                <a:cs typeface="Arial" pitchFamily="34" charset="0"/>
              </a:rPr>
              <a:t> </a:t>
            </a:r>
            <a:r>
              <a:rPr lang="en-US" b="1" i="1" dirty="0">
                <a:solidFill>
                  <a:prstClr val="black"/>
                </a:solidFill>
                <a:latin typeface="Arial" pitchFamily="34" charset="0"/>
                <a:cs typeface="Arial" pitchFamily="34" charset="0"/>
              </a:rPr>
              <a:t>Interstitial </a:t>
            </a:r>
            <a:r>
              <a:rPr lang="en-US" b="1" i="1" dirty="0">
                <a:solidFill>
                  <a:prstClr val="black"/>
                </a:solidFill>
                <a:latin typeface="Arial" pitchFamily="34" charset="0"/>
                <a:cs typeface="Arial" pitchFamily="34" charset="0"/>
              </a:rPr>
              <a:t>tissue </a:t>
            </a:r>
            <a:r>
              <a:rPr lang="en-US" i="1" dirty="0">
                <a:solidFill>
                  <a:prstClr val="black"/>
                </a:solidFill>
                <a:latin typeface="Arial" pitchFamily="34" charset="0"/>
                <a:cs typeface="Arial" pitchFamily="34" charset="0"/>
              </a:rPr>
              <a:t>shows chronic inflammatory cells infiltrate and fibrosis.</a:t>
            </a:r>
          </a:p>
        </p:txBody>
      </p:sp>
      <p:sp>
        <p:nvSpPr>
          <p:cNvPr id="9" name="Rounded Rectangle 8"/>
          <p:cNvSpPr/>
          <p:nvPr/>
        </p:nvSpPr>
        <p:spPr>
          <a:xfrm>
            <a:off x="3352800" y="334144"/>
            <a:ext cx="5715000" cy="656456"/>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 Histopathology</a:t>
            </a:r>
            <a:endParaRPr lang="en-US" sz="2400" b="1" i="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691747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819400"/>
            <a:ext cx="6840760" cy="1224136"/>
          </a:xfrm>
        </p:spPr>
        <p:txBody>
          <a:bodyPr>
            <a:noAutofit/>
          </a:bodyPr>
          <a:lstStyle/>
          <a:p>
            <a:pPr algn="ctr"/>
            <a:r>
              <a:rPr lang="en-US" sz="5400" b="1" i="1" dirty="0">
                <a:solidFill>
                  <a:srgbClr val="FFC000"/>
                </a:solidFill>
                <a:effectLst>
                  <a:outerShdw blurRad="38100" dist="38100" dir="2700000" algn="tl">
                    <a:srgbClr val="000000">
                      <a:alpha val="43137"/>
                    </a:srgbClr>
                  </a:outerShdw>
                </a:effectLst>
              </a:rPr>
              <a:t>HYDRONEPHROSIS</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6" name="TextBox 5"/>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275659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514600" y="5715000"/>
            <a:ext cx="7173416" cy="707886"/>
          </a:xfrm>
          <a:prstGeom prst="rect">
            <a:avLst/>
          </a:prstGeom>
        </p:spPr>
        <p:txBody>
          <a:bodyPr wrap="square">
            <a:spAutoFit/>
          </a:bodyPr>
          <a:lstStyle/>
          <a:p>
            <a:pPr algn="ctr"/>
            <a:r>
              <a:rPr lang="en-US" sz="2000" b="1" i="1" dirty="0">
                <a:solidFill>
                  <a:prstClr val="black"/>
                </a:solidFill>
              </a:rPr>
              <a:t>Bisected kidney shows  markedly dilated renal pelvis and calyces with atrophic and thin renal cortex /parenchyma</a:t>
            </a:r>
          </a:p>
        </p:txBody>
      </p:sp>
      <p:sp>
        <p:nvSpPr>
          <p:cNvPr id="7" name="Rounded Rectangle 6"/>
          <p:cNvSpPr/>
          <p:nvPr/>
        </p:nvSpPr>
        <p:spPr>
          <a:xfrm>
            <a:off x="3581400" y="457200"/>
            <a:ext cx="4752528"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endParaRPr lang="en-US" sz="2400" b="1" i="1" dirty="0">
              <a:solidFill>
                <a:prstClr val="white"/>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21160"/>
            <a:ext cx="7033874" cy="41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4387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H:\Cotran\Images\CH21\F021056.jpg"/>
          <p:cNvPicPr>
            <a:picLocks noGrp="1" noChangeAspect="1" noChangeArrowheads="1"/>
          </p:cNvPicPr>
          <p:nvPr>
            <p:ph sz="quarter" idx="1"/>
          </p:nvPr>
        </p:nvPicPr>
        <p:blipFill>
          <a:blip r:embed="rId2" cstate="print"/>
          <a:srcRect/>
          <a:stretch>
            <a:fillRect/>
          </a:stretch>
        </p:blipFill>
        <p:spPr bwMode="auto">
          <a:xfrm>
            <a:off x="2438400" y="836712"/>
            <a:ext cx="4233664" cy="4648576"/>
          </a:xfrm>
          <a:prstGeom prst="rect">
            <a:avLst/>
          </a:prstGeom>
          <a:noFill/>
        </p:spPr>
      </p:pic>
      <p:sp>
        <p:nvSpPr>
          <p:cNvPr id="5" name="Rectangle 4"/>
          <p:cNvSpPr/>
          <p:nvPr/>
        </p:nvSpPr>
        <p:spPr>
          <a:xfrm>
            <a:off x="2362200" y="5517233"/>
            <a:ext cx="4572000" cy="1015663"/>
          </a:xfrm>
          <a:prstGeom prst="rect">
            <a:avLst/>
          </a:prstGeom>
        </p:spPr>
        <p:txBody>
          <a:bodyPr wrap="square">
            <a:spAutoFit/>
          </a:bodyPr>
          <a:lstStyle/>
          <a:p>
            <a:pPr algn="ctr"/>
            <a:r>
              <a:rPr lang="en-US" sz="2000" b="1" i="1" dirty="0">
                <a:solidFill>
                  <a:prstClr val="black"/>
                </a:solidFill>
              </a:rPr>
              <a:t>The picture shows  markedly dilated renal pelvis and calyces with atrophic and thin renal cortex /parenchyma</a:t>
            </a:r>
            <a:endParaRPr lang="en-US" sz="2000" b="1" i="1" dirty="0">
              <a:solidFill>
                <a:prstClr val="black"/>
              </a:solidFill>
            </a:endParaRPr>
          </a:p>
        </p:txBody>
      </p:sp>
      <p:sp>
        <p:nvSpPr>
          <p:cNvPr id="6" name="Rectangle 5"/>
          <p:cNvSpPr/>
          <p:nvPr/>
        </p:nvSpPr>
        <p:spPr>
          <a:xfrm>
            <a:off x="6744072" y="1002209"/>
            <a:ext cx="3695328" cy="3585597"/>
          </a:xfrm>
          <a:prstGeom prst="rect">
            <a:avLst/>
          </a:prstGeom>
          <a:ln>
            <a:solidFill>
              <a:schemeClr val="tx1"/>
            </a:solidFill>
          </a:ln>
        </p:spPr>
        <p:txBody>
          <a:bodyPr wrap="square">
            <a:spAutoFit/>
          </a:bodyPr>
          <a:lstStyle/>
          <a:p>
            <a:r>
              <a:rPr lang="en-US" sz="2200" b="1" i="1" dirty="0">
                <a:solidFill>
                  <a:srgbClr val="FF0000"/>
                </a:solidFill>
              </a:rPr>
              <a:t>The most common causes are:</a:t>
            </a:r>
          </a:p>
          <a:p>
            <a:pPr>
              <a:buFont typeface="Arial" pitchFamily="34" charset="0"/>
              <a:buChar char="•"/>
            </a:pPr>
            <a:r>
              <a:rPr lang="en-US" sz="2000" i="1" dirty="0">
                <a:solidFill>
                  <a:srgbClr val="0033CC"/>
                </a:solidFill>
              </a:rPr>
              <a:t> Foreign bodies like calculi with        </a:t>
            </a:r>
          </a:p>
          <a:p>
            <a:r>
              <a:rPr lang="en-US" sz="2000" i="1" dirty="0">
                <a:solidFill>
                  <a:srgbClr val="0033CC"/>
                </a:solidFill>
              </a:rPr>
              <a:t>   obstruction,</a:t>
            </a:r>
          </a:p>
          <a:p>
            <a:endParaRPr lang="en-US" sz="1100" i="1" dirty="0">
              <a:solidFill>
                <a:srgbClr val="0033CC"/>
              </a:solidFill>
            </a:endParaRPr>
          </a:p>
          <a:p>
            <a:pPr>
              <a:buFont typeface="Arial" pitchFamily="34" charset="0"/>
              <a:buChar char="•"/>
            </a:pPr>
            <a:r>
              <a:rPr lang="en-US" sz="2000" i="1" dirty="0">
                <a:solidFill>
                  <a:srgbClr val="0033CC"/>
                </a:solidFill>
              </a:rPr>
              <a:t> Atresia of the urethra,</a:t>
            </a:r>
          </a:p>
          <a:p>
            <a:pPr>
              <a:buFont typeface="Arial" pitchFamily="34" charset="0"/>
              <a:buChar char="•"/>
            </a:pPr>
            <a:endParaRPr lang="en-US" sz="1100" i="1" dirty="0">
              <a:solidFill>
                <a:srgbClr val="0033CC"/>
              </a:solidFill>
            </a:endParaRPr>
          </a:p>
          <a:p>
            <a:pPr>
              <a:buFont typeface="Arial" pitchFamily="34" charset="0"/>
              <a:buChar char="•"/>
            </a:pPr>
            <a:r>
              <a:rPr lang="en-US" sz="2000" i="1" dirty="0">
                <a:solidFill>
                  <a:srgbClr val="0033CC"/>
                </a:solidFill>
              </a:rPr>
              <a:t> Benign prostatic hyperplasia ,</a:t>
            </a:r>
          </a:p>
          <a:p>
            <a:endParaRPr lang="en-US" sz="1200" i="1" dirty="0">
              <a:solidFill>
                <a:srgbClr val="0033CC"/>
              </a:solidFill>
            </a:endParaRPr>
          </a:p>
          <a:p>
            <a:pPr>
              <a:buFont typeface="Arial" pitchFamily="34" charset="0"/>
              <a:buChar char="•"/>
            </a:pPr>
            <a:r>
              <a:rPr lang="en-US" sz="2000" i="1" dirty="0">
                <a:solidFill>
                  <a:srgbClr val="0033CC"/>
                </a:solidFill>
              </a:rPr>
              <a:t> Neoplasia of the prostate and      </a:t>
            </a:r>
          </a:p>
          <a:p>
            <a:r>
              <a:rPr lang="en-US" sz="2000" i="1" dirty="0">
                <a:solidFill>
                  <a:srgbClr val="0033CC"/>
                </a:solidFill>
              </a:rPr>
              <a:t>  bladder</a:t>
            </a:r>
          </a:p>
          <a:p>
            <a:endParaRPr lang="en-US" sz="1100" i="1" dirty="0">
              <a:solidFill>
                <a:srgbClr val="0033CC"/>
              </a:solidFill>
            </a:endParaRPr>
          </a:p>
          <a:p>
            <a:pPr marL="169863" indent="-169863">
              <a:buFont typeface="Arial" pitchFamily="34" charset="0"/>
              <a:buChar char="•"/>
            </a:pPr>
            <a:r>
              <a:rPr lang="en-US" sz="2000" i="1" dirty="0">
                <a:solidFill>
                  <a:srgbClr val="0033CC"/>
                </a:solidFill>
              </a:rPr>
              <a:t>Spinal cord damage with paralysis of the bladder .</a:t>
            </a:r>
          </a:p>
        </p:txBody>
      </p:sp>
      <p:sp>
        <p:nvSpPr>
          <p:cNvPr id="8" name="Rounded Rectangle 7"/>
          <p:cNvSpPr/>
          <p:nvPr/>
        </p:nvSpPr>
        <p:spPr>
          <a:xfrm>
            <a:off x="3647728" y="188640"/>
            <a:ext cx="475252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endParaRPr lang="en-US" sz="2400" b="1" i="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1" name="TextBox 10"/>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629517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3647728" y="338336"/>
            <a:ext cx="4752528" cy="652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Hydronephrosis</a:t>
            </a:r>
            <a:endParaRPr lang="en-US" sz="2400" b="1" i="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2819400" y="5848416"/>
            <a:ext cx="6877000" cy="707886"/>
          </a:xfrm>
          <a:prstGeom prst="rect">
            <a:avLst/>
          </a:prstGeom>
        </p:spPr>
        <p:txBody>
          <a:bodyPr wrap="square">
            <a:spAutoFit/>
          </a:bodyPr>
          <a:lstStyle/>
          <a:p>
            <a:pPr algn="ctr"/>
            <a:r>
              <a:rPr lang="en-US" sz="2000" b="1" i="1" dirty="0">
                <a:solidFill>
                  <a:prstClr val="black"/>
                </a:solidFill>
              </a:rPr>
              <a:t>Markedly </a:t>
            </a:r>
            <a:r>
              <a:rPr lang="en-US" sz="2000" b="1" i="1" dirty="0">
                <a:solidFill>
                  <a:prstClr val="black"/>
                </a:solidFill>
              </a:rPr>
              <a:t>dilated renal pelvis and calyces with atrophic and thin renal cortex </a:t>
            </a:r>
            <a:endParaRPr lang="en-US" sz="2000" dirty="0">
              <a:solidFill>
                <a:prstClr val="black"/>
              </a:solidFill>
            </a:endParaRPr>
          </a:p>
        </p:txBody>
      </p:sp>
      <p:sp>
        <p:nvSpPr>
          <p:cNvPr id="9" name="TextBox 8"/>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10" name="TextBox 9"/>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2743200" y="1330758"/>
            <a:ext cx="6781800" cy="4308042"/>
          </a:xfrm>
          <a:prstGeom prst="rect">
            <a:avLst/>
          </a:prstGeom>
          <a:noFill/>
          <a:ln w="9525">
            <a:noFill/>
            <a:miter lim="800000"/>
            <a:headEnd/>
            <a:tailEnd/>
          </a:ln>
          <a:effectLst/>
        </p:spPr>
      </p:pic>
    </p:spTree>
    <p:extLst>
      <p:ext uri="{BB962C8B-B14F-4D97-AF65-F5344CB8AC3E}">
        <p14:creationId xmlns:p14="http://schemas.microsoft.com/office/powerpoint/2010/main" val="57643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71664" y="228601"/>
            <a:ext cx="5904656" cy="86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Chronic Pyelonephritis presenting as complication to Hydronephrosis  </a:t>
            </a:r>
            <a:endParaRPr lang="en-US" sz="2400" b="1" i="1" dirty="0">
              <a:solidFill>
                <a:prstClr val="white"/>
              </a:solidFill>
              <a:effectLst>
                <a:outerShdw blurRad="38100" dist="38100" dir="2700000" algn="tl">
                  <a:srgbClr val="000000">
                    <a:alpha val="43137"/>
                  </a:srgbClr>
                </a:outerShdw>
              </a:effectLst>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0454"/>
            <a:ext cx="7317432" cy="450454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5560" y="5830670"/>
            <a:ext cx="7776864" cy="369332"/>
          </a:xfrm>
          <a:prstGeom prst="rect">
            <a:avLst/>
          </a:prstGeom>
        </p:spPr>
        <p:txBody>
          <a:bodyPr wrap="square">
            <a:spAutoFit/>
          </a:bodyPr>
          <a:lstStyle/>
          <a:p>
            <a:pPr algn="ctr"/>
            <a:r>
              <a:rPr lang="en-US" b="1" i="1" dirty="0" smtClean="0">
                <a:solidFill>
                  <a:prstClr val="black"/>
                </a:solidFill>
              </a:rPr>
              <a:t>Sclerosis </a:t>
            </a:r>
            <a:r>
              <a:rPr lang="en-US" b="1" i="1" dirty="0">
                <a:solidFill>
                  <a:prstClr val="black"/>
                </a:solidFill>
              </a:rPr>
              <a:t>of glomeruli with atrophic </a:t>
            </a:r>
            <a:r>
              <a:rPr lang="en-US" b="1" i="1" dirty="0">
                <a:solidFill>
                  <a:prstClr val="black"/>
                </a:solidFill>
              </a:rPr>
              <a:t>tubules</a:t>
            </a:r>
            <a:endParaRPr lang="en-US" b="1" i="1" dirty="0">
              <a:solidFill>
                <a:prstClr val="black"/>
              </a:solidFill>
            </a:endParaRP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29467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079776" y="304800"/>
            <a:ext cx="4104456" cy="531912"/>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white"/>
                </a:solidFill>
                <a:effectLst>
                  <a:outerShdw blurRad="38100" dist="38100" dir="2700000" algn="tl">
                    <a:srgbClr val="000000">
                      <a:alpha val="43137"/>
                    </a:srgbClr>
                  </a:outerShdw>
                </a:effectLst>
                <a:latin typeface="Andalus" pitchFamily="18" charset="-78"/>
                <a:cs typeface="Andalus" pitchFamily="18" charset="-78"/>
              </a:rPr>
              <a:t>Renal Corpuscle</a:t>
            </a:r>
            <a:endParaRPr lang="en-US" sz="2800" b="1" i="1" dirty="0">
              <a:solidFill>
                <a:prstClr val="white"/>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113667" name="Picture 3"/>
          <p:cNvPicPr>
            <a:picLocks noChangeAspect="1" noChangeArrowheads="1"/>
          </p:cNvPicPr>
          <p:nvPr/>
        </p:nvPicPr>
        <p:blipFill>
          <a:blip r:embed="rId2"/>
          <a:srcRect/>
          <a:stretch>
            <a:fillRect/>
          </a:stretch>
        </p:blipFill>
        <p:spPr bwMode="auto">
          <a:xfrm>
            <a:off x="1905000" y="838200"/>
            <a:ext cx="8385857" cy="5562600"/>
          </a:xfrm>
          <a:prstGeom prst="rect">
            <a:avLst/>
          </a:prstGeom>
          <a:noFill/>
          <a:ln w="9525">
            <a:noFill/>
            <a:miter lim="800000"/>
            <a:headEnd/>
            <a:tailEnd/>
          </a:ln>
          <a:effectLst/>
        </p:spPr>
      </p:pic>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322294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1981200" y="1124744"/>
            <a:ext cx="8229600" cy="4742656"/>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b="1" i="1" dirty="0">
              <a:solidFill>
                <a:sysClr val="windowText" lastClr="000000"/>
              </a:solidFill>
              <a:latin typeface="Calibri"/>
              <a:sym typeface="Wingdings" pitchFamily="2" charset="2"/>
            </a:endParaRPr>
          </a:p>
          <a:p>
            <a:pPr>
              <a:defRPr/>
            </a:pPr>
            <a:r>
              <a:rPr lang="en-US" sz="2800" b="1" i="1" dirty="0">
                <a:solidFill>
                  <a:sysClr val="windowText" lastClr="000000"/>
                </a:solidFill>
                <a:latin typeface="Calibri"/>
                <a:sym typeface="Wingdings" pitchFamily="2" charset="2"/>
              </a:rPr>
              <a:t>Nephron is the functional unit of the kidney.</a:t>
            </a:r>
          </a:p>
          <a:p>
            <a:pPr>
              <a:defRPr/>
            </a:pPr>
            <a:r>
              <a:rPr lang="en-GB" sz="2800" b="1" i="1" dirty="0">
                <a:solidFill>
                  <a:sysClr val="windowText" lastClr="000000"/>
                </a:solidFill>
                <a:latin typeface="Calibri"/>
              </a:rPr>
              <a:t>Each kidney contains about </a:t>
            </a:r>
            <a:r>
              <a:rPr lang="en-US" sz="2800" b="1" i="1" dirty="0">
                <a:solidFill>
                  <a:sysClr val="windowText" lastClr="000000"/>
                </a:solidFill>
                <a:latin typeface="Calibri"/>
              </a:rPr>
              <a:t>1,000,000 to 1,300,000 </a:t>
            </a:r>
            <a:r>
              <a:rPr lang="en-GB" sz="2800" b="1" i="1" dirty="0">
                <a:solidFill>
                  <a:sysClr val="windowText" lastClr="000000"/>
                </a:solidFill>
                <a:latin typeface="Calibri"/>
              </a:rPr>
              <a:t>nephrons. </a:t>
            </a:r>
          </a:p>
          <a:p>
            <a:pPr>
              <a:defRPr/>
            </a:pPr>
            <a:r>
              <a:rPr lang="en-GB" sz="2800" b="1" i="1" dirty="0">
                <a:solidFill>
                  <a:sysClr val="windowText" lastClr="000000"/>
                </a:solidFill>
                <a:latin typeface="Calibri"/>
              </a:rPr>
              <a:t>The nephron is composed of glomerulus and renal tubules . </a:t>
            </a:r>
          </a:p>
          <a:p>
            <a:pPr>
              <a:defRPr/>
            </a:pPr>
            <a:r>
              <a:rPr lang="en-GB" sz="2800" b="1" i="1" dirty="0">
                <a:solidFill>
                  <a:sysClr val="windowText" lastClr="000000"/>
                </a:solidFill>
                <a:latin typeface="Calibri"/>
              </a:rPr>
              <a:t>The nephron performs its function by ultra filtration at  glomerulus and secretion and reabsorption at renal tubules. </a:t>
            </a:r>
            <a:endParaRPr lang="en-US" sz="2800" b="1" i="1" dirty="0">
              <a:solidFill>
                <a:sysClr val="windowText" lastClr="000000"/>
              </a:solidFill>
              <a:latin typeface="Calibri"/>
            </a:endParaRPr>
          </a:p>
        </p:txBody>
      </p:sp>
      <p:sp>
        <p:nvSpPr>
          <p:cNvPr id="5" name="Rounded Rectangle 4"/>
          <p:cNvSpPr/>
          <p:nvPr/>
        </p:nvSpPr>
        <p:spPr>
          <a:xfrm>
            <a:off x="3657600" y="332656"/>
            <a:ext cx="5257800" cy="581744"/>
          </a:xfrm>
          <a:prstGeom prst="roundRect">
            <a:avLst/>
          </a:prstGeom>
          <a:solidFill>
            <a:srgbClr val="B8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sz="2800" b="1" i="1" dirty="0">
                <a:solidFill>
                  <a:prstClr val="white"/>
                </a:solidFill>
                <a:latin typeface="Calibri"/>
              </a:rPr>
              <a:t>KIDNEY </a:t>
            </a:r>
            <a:r>
              <a:rPr lang="en-US" sz="2800" b="1" i="1" dirty="0">
                <a:solidFill>
                  <a:prstClr val="white"/>
                </a:solidFill>
                <a:latin typeface="Calibri"/>
              </a:rPr>
              <a:t>ANATOMY : </a:t>
            </a:r>
            <a:r>
              <a:rPr lang="en-US" sz="2800" b="1" i="1" dirty="0">
                <a:solidFill>
                  <a:prstClr val="white"/>
                </a:solidFill>
                <a:latin typeface="Calibri"/>
              </a:rPr>
              <a:t>NEPHRONS</a:t>
            </a:r>
          </a:p>
        </p:txBody>
      </p:sp>
      <p:sp>
        <p:nvSpPr>
          <p:cNvPr id="6" name="TextBox 5"/>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7" name="TextBox 6"/>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253841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library.med.utah.edu/WebPath/jpeg1/RENAL116.jpg"/>
          <p:cNvPicPr>
            <a:picLocks noChangeAspect="1" noChangeArrowheads="1"/>
          </p:cNvPicPr>
          <p:nvPr/>
        </p:nvPicPr>
        <p:blipFill>
          <a:blip r:embed="rId2"/>
          <a:srcRect/>
          <a:stretch>
            <a:fillRect/>
          </a:stretch>
        </p:blipFill>
        <p:spPr bwMode="auto">
          <a:xfrm>
            <a:off x="2514600" y="871160"/>
            <a:ext cx="7086600" cy="4654096"/>
          </a:xfrm>
          <a:prstGeom prst="rect">
            <a:avLst/>
          </a:prstGeom>
          <a:noFill/>
        </p:spPr>
      </p:pic>
      <p:sp>
        <p:nvSpPr>
          <p:cNvPr id="3" name="Rectangle 2"/>
          <p:cNvSpPr/>
          <p:nvPr/>
        </p:nvSpPr>
        <p:spPr>
          <a:xfrm>
            <a:off x="2133600" y="5486401"/>
            <a:ext cx="7620000" cy="1015663"/>
          </a:xfrm>
          <a:prstGeom prst="rect">
            <a:avLst/>
          </a:prstGeom>
        </p:spPr>
        <p:txBody>
          <a:bodyPr wrap="square">
            <a:spAutoFit/>
          </a:bodyPr>
          <a:lstStyle/>
          <a:p>
            <a:pPr algn="ctr"/>
            <a:r>
              <a:rPr lang="en-US" sz="2000" b="1" i="1" dirty="0">
                <a:solidFill>
                  <a:prstClr val="black"/>
                </a:solidFill>
              </a:rPr>
              <a:t>In cross section, this normal adult kidney demonstrates the lighter outer cortex and the darker medulla, with the renal pyramids into which the collecting ducts coalesce and drain into the calyces and central pelvis.</a:t>
            </a:r>
            <a:endParaRPr lang="en-US" sz="2000" b="1" i="1" dirty="0">
              <a:solidFill>
                <a:prstClr val="black"/>
              </a:solidFill>
            </a:endParaRPr>
          </a:p>
        </p:txBody>
      </p:sp>
      <p:sp>
        <p:nvSpPr>
          <p:cNvPr id="5" name="Rounded Rectangle 4"/>
          <p:cNvSpPr/>
          <p:nvPr/>
        </p:nvSpPr>
        <p:spPr>
          <a:xfrm>
            <a:off x="3962400" y="228600"/>
            <a:ext cx="40386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Normal Kidney - Gross</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407183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6" descr="http://php.med.unsw.edu.au/embryology/images/5/5a/Nephron_histology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314" y="1143000"/>
            <a:ext cx="6455064" cy="4724400"/>
          </a:xfrm>
          <a:prstGeom prst="rect">
            <a:avLst/>
          </a:prstGeom>
          <a:noFill/>
          <a:ln w="28575">
            <a:solidFill>
              <a:srgbClr val="6D0D62"/>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71664" y="341040"/>
            <a:ext cx="5976664" cy="573360"/>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endParaRPr lang="en-US" sz="2400" b="1" i="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9" name="TextBox 8"/>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88371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38400" y="5562601"/>
            <a:ext cx="7315200" cy="1015663"/>
          </a:xfrm>
          <a:prstGeom prst="rect">
            <a:avLst/>
          </a:prstGeom>
        </p:spPr>
        <p:txBody>
          <a:bodyPr wrap="square">
            <a:spAutoFit/>
          </a:bodyPr>
          <a:lstStyle/>
          <a:p>
            <a:pPr algn="ctr"/>
            <a:r>
              <a:rPr lang="en-US" sz="2000" b="1" i="1" dirty="0">
                <a:solidFill>
                  <a:prstClr val="black"/>
                </a:solidFill>
              </a:rPr>
              <a:t>Normal glomerulus </a:t>
            </a:r>
            <a:r>
              <a:rPr lang="en-US" sz="2000" b="1" i="1" dirty="0">
                <a:solidFill>
                  <a:prstClr val="black"/>
                </a:solidFill>
              </a:rPr>
              <a:t>by light microscopy. The glomerular capillary loops are thin and delicate. Endothelial and mesangial cells are normal in number. The surrounding tubules are normal</a:t>
            </a:r>
            <a:endParaRPr lang="en-US" sz="2000" b="1" i="1" dirty="0">
              <a:solidFill>
                <a:prstClr val="black"/>
              </a:solidFill>
            </a:endParaRPr>
          </a:p>
        </p:txBody>
      </p:sp>
      <p:sp>
        <p:nvSpPr>
          <p:cNvPr id="4" name="Rounded Rectangle 3"/>
          <p:cNvSpPr/>
          <p:nvPr/>
        </p:nvSpPr>
        <p:spPr>
          <a:xfrm>
            <a:off x="3071664" y="334144"/>
            <a:ext cx="5976664" cy="580256"/>
          </a:xfrm>
          <a:prstGeom prst="roundRect">
            <a:avLst/>
          </a:prstGeom>
          <a:solidFill>
            <a:srgbClr val="6D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Renal Corpuscle – Normal Histology</a:t>
            </a:r>
            <a:endParaRPr lang="en-US" sz="2400" b="1" i="1" dirty="0">
              <a:solidFill>
                <a:prstClr val="white"/>
              </a:solidFill>
              <a:effectLst>
                <a:outerShdw blurRad="38100" dist="38100" dir="2700000" algn="tl">
                  <a:srgbClr val="000000">
                    <a:alpha val="43137"/>
                  </a:srgbClr>
                </a:outerShdw>
              </a:effectLst>
            </a:endParaRPr>
          </a:p>
        </p:txBody>
      </p:sp>
      <p:pic>
        <p:nvPicPr>
          <p:cNvPr id="103426" name="Picture 2" descr="http://library.med.utah.edu/WebPath/jpeg1/RENAL101.jpg"/>
          <p:cNvPicPr>
            <a:picLocks noChangeAspect="1" noChangeArrowheads="1"/>
          </p:cNvPicPr>
          <p:nvPr/>
        </p:nvPicPr>
        <p:blipFill>
          <a:blip r:embed="rId2" cstate="print"/>
          <a:srcRect/>
          <a:stretch>
            <a:fillRect/>
          </a:stretch>
        </p:blipFill>
        <p:spPr bwMode="auto">
          <a:xfrm>
            <a:off x="2514600" y="1143000"/>
            <a:ext cx="7157884" cy="4267200"/>
          </a:xfrm>
          <a:prstGeom prst="rect">
            <a:avLst/>
          </a:prstGeom>
          <a:noFill/>
          <a:ln w="38100">
            <a:solidFill>
              <a:srgbClr val="6D0D62"/>
            </a:solidFill>
          </a:ln>
        </p:spPr>
      </p:pic>
      <p:sp>
        <p:nvSpPr>
          <p:cNvPr id="7" name="TextBox 6"/>
          <p:cNvSpPr txBox="1"/>
          <p:nvPr/>
        </p:nvSpPr>
        <p:spPr>
          <a:xfrm>
            <a:off x="9601200" y="6629401"/>
            <a:ext cx="1066800" cy="246221"/>
          </a:xfrm>
          <a:prstGeom prst="rect">
            <a:avLst/>
          </a:prstGeom>
          <a:noFill/>
        </p:spPr>
        <p:txBody>
          <a:bodyPr wrap="square" rtlCol="0">
            <a:spAutoFit/>
          </a:bodyPr>
          <a:lstStyle/>
          <a:p>
            <a:pPr algn="ctr"/>
            <a:r>
              <a:rPr lang="en-US" sz="1000" b="1" i="1" dirty="0">
                <a:solidFill>
                  <a:srgbClr val="C00000"/>
                </a:solidFill>
              </a:rPr>
              <a:t>Renal   Block</a:t>
            </a:r>
            <a:endParaRPr lang="en-US" sz="1000" b="1" i="1" dirty="0">
              <a:solidFill>
                <a:srgbClr val="C00000"/>
              </a:solidFill>
            </a:endParaRPr>
          </a:p>
        </p:txBody>
      </p:sp>
      <p:sp>
        <p:nvSpPr>
          <p:cNvPr id="8" name="TextBox 7"/>
          <p:cNvSpPr txBox="1"/>
          <p:nvPr/>
        </p:nvSpPr>
        <p:spPr>
          <a:xfrm>
            <a:off x="1524000" y="6629401"/>
            <a:ext cx="1524000" cy="246221"/>
          </a:xfrm>
          <a:prstGeom prst="rect">
            <a:avLst/>
          </a:prstGeom>
          <a:noFill/>
        </p:spPr>
        <p:txBody>
          <a:bodyPr wrap="square" rtlCol="0">
            <a:spAutoFit/>
          </a:bodyPr>
          <a:lstStyle/>
          <a:p>
            <a:r>
              <a:rPr lang="en-US" sz="1000" b="1" i="1" dirty="0">
                <a:solidFill>
                  <a:srgbClr val="C00000"/>
                </a:solidFill>
              </a:rPr>
              <a:t>Pathology Dept , KSU</a:t>
            </a:r>
            <a:endParaRPr lang="en-US" sz="1000" b="1" i="1" dirty="0">
              <a:solidFill>
                <a:srgbClr val="C00000"/>
              </a:solidFill>
            </a:endParaRPr>
          </a:p>
        </p:txBody>
      </p:sp>
    </p:spTree>
    <p:extLst>
      <p:ext uri="{BB962C8B-B14F-4D97-AF65-F5344CB8AC3E}">
        <p14:creationId xmlns:p14="http://schemas.microsoft.com/office/powerpoint/2010/main" val="1572716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1500</Words>
  <Application>Microsoft Office PowerPoint</Application>
  <PresentationFormat>Widescreen</PresentationFormat>
  <Paragraphs>236</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Aharoni</vt:lpstr>
      <vt:lpstr>Andalus</vt:lpstr>
      <vt:lpstr>Arial</vt:lpstr>
      <vt:lpstr>Calibri</vt:lpstr>
      <vt:lpstr>Century Schoolbook</vt:lpstr>
      <vt:lpstr>Tw Cen MT</vt:lpstr>
      <vt:lpstr>Wingdings</vt:lpstr>
      <vt:lpstr>Wingdings 2</vt:lpstr>
      <vt:lpstr>Median</vt:lpstr>
      <vt:lpstr>PowerPoint Presentation</vt:lpstr>
      <vt:lpstr>NORMAL ANATOMY AND 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KIDNEY INJURY</vt:lpstr>
      <vt:lpstr>PowerPoint Presentation</vt:lpstr>
      <vt:lpstr>PowerPoint Presentation</vt:lpstr>
      <vt:lpstr>PowerPoint Presentation</vt:lpstr>
      <vt:lpstr>PowerPoint Presentation</vt:lpstr>
      <vt:lpstr>PowerPoint Presentation</vt:lpstr>
      <vt:lpstr>PowerPoint Presentation</vt:lpstr>
      <vt:lpstr>POLYCYSTIC KIDNEY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INFECTION OF THE URINARY TRACT</vt:lpstr>
      <vt:lpstr>ACUTE (POST-STREPTOCOCCAL)   GLOMERULONEPHRITIS</vt:lpstr>
      <vt:lpstr>PowerPoint Presentation</vt:lpstr>
      <vt:lpstr>PowerPoint Presentation</vt:lpstr>
      <vt:lpstr>PowerPoint Presentation</vt:lpstr>
      <vt:lpstr>PowerPoint Presentation</vt:lpstr>
      <vt:lpstr>PowerPoint Presentation</vt:lpstr>
      <vt:lpstr>ACUTE &amp; CHRONIC  PYELONEPHRITIS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HYDRONEPHROSIS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Naseem Zaidi Shaesta</cp:lastModifiedBy>
  <cp:revision>7</cp:revision>
  <dcterms:created xsi:type="dcterms:W3CDTF">2017-05-02T06:54:55Z</dcterms:created>
  <dcterms:modified xsi:type="dcterms:W3CDTF">2017-05-02T07:36:28Z</dcterms:modified>
</cp:coreProperties>
</file>