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363" r:id="rId2"/>
    <p:sldId id="557" r:id="rId3"/>
    <p:sldId id="553" r:id="rId4"/>
    <p:sldId id="535" r:id="rId5"/>
    <p:sldId id="563" r:id="rId6"/>
    <p:sldId id="564" r:id="rId7"/>
    <p:sldId id="536" r:id="rId8"/>
    <p:sldId id="539" r:id="rId9"/>
    <p:sldId id="531" r:id="rId10"/>
    <p:sldId id="554" r:id="rId11"/>
    <p:sldId id="532" r:id="rId12"/>
    <p:sldId id="533" r:id="rId13"/>
    <p:sldId id="534" r:id="rId14"/>
    <p:sldId id="537" r:id="rId15"/>
    <p:sldId id="442" r:id="rId16"/>
    <p:sldId id="443" r:id="rId17"/>
    <p:sldId id="561" r:id="rId18"/>
    <p:sldId id="446" r:id="rId19"/>
    <p:sldId id="440" r:id="rId20"/>
    <p:sldId id="401" r:id="rId21"/>
    <p:sldId id="402" r:id="rId22"/>
    <p:sldId id="403" r:id="rId23"/>
    <p:sldId id="407" r:id="rId24"/>
    <p:sldId id="475" r:id="rId25"/>
    <p:sldId id="454" r:id="rId26"/>
    <p:sldId id="406" r:id="rId27"/>
    <p:sldId id="408" r:id="rId28"/>
    <p:sldId id="409" r:id="rId29"/>
    <p:sldId id="411" r:id="rId30"/>
    <p:sldId id="410" r:id="rId31"/>
    <p:sldId id="413" r:id="rId32"/>
    <p:sldId id="414" r:id="rId33"/>
    <p:sldId id="412" r:id="rId34"/>
    <p:sldId id="461" r:id="rId35"/>
    <p:sldId id="558" r:id="rId36"/>
    <p:sldId id="478" r:id="rId37"/>
    <p:sldId id="479" r:id="rId38"/>
    <p:sldId id="560" r:id="rId39"/>
    <p:sldId id="448" r:id="rId40"/>
    <p:sldId id="416" r:id="rId41"/>
    <p:sldId id="417" r:id="rId42"/>
    <p:sldId id="418" r:id="rId43"/>
    <p:sldId id="419" r:id="rId44"/>
    <p:sldId id="421" r:id="rId45"/>
    <p:sldId id="457" r:id="rId46"/>
    <p:sldId id="459" r:id="rId47"/>
    <p:sldId id="451" r:id="rId48"/>
    <p:sldId id="565" r:id="rId49"/>
    <p:sldId id="435" r:id="rId50"/>
    <p:sldId id="488" r:id="rId51"/>
    <p:sldId id="480" r:id="rId52"/>
    <p:sldId id="470" r:id="rId53"/>
    <p:sldId id="426" r:id="rId54"/>
    <p:sldId id="429" r:id="rId55"/>
    <p:sldId id="431" r:id="rId56"/>
    <p:sldId id="56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60093"/>
    <a:srgbClr val="0000FF"/>
    <a:srgbClr val="660033"/>
    <a:srgbClr val="8FE2FF"/>
    <a:srgbClr val="FF99FF"/>
    <a:srgbClr val="B85C00"/>
    <a:srgbClr val="0033CC"/>
    <a:srgbClr val="993366"/>
    <a:srgbClr val="6D0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8" autoAdjust="0"/>
    <p:restoredTop sz="94660"/>
  </p:normalViewPr>
  <p:slideViewPr>
    <p:cSldViewPr>
      <p:cViewPr varScale="1">
        <p:scale>
          <a:sx n="110" d="100"/>
          <a:sy n="110" d="100"/>
        </p:scale>
        <p:origin x="3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D03A-6460-46A9-9444-6B095F1FE410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9D23-3FD0-473C-92FF-E143B9265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2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9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0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56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0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61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251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864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e/Crescentic_glomerulonephritis_(2)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6/62/Crescentic_glomerulonephritis_(1)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oss_examinati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3.bp.blogspot.com/-7M0QGLMWelM/UPypvxRdm2I/AAAAAAAARCA/5K74CyoMHhk/s1600/Renal_angiomyolipoma_(2)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K506rc9xVwOIQM&amp;tbnid=8lfZgLVuYZb-LM:&amp;ved=0CAUQjRw&amp;url=http://www.webpathology.com/image.asp?case=56&amp;n=1&amp;ei=J7QKUdiEG8bfsgb0loDYCw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vtDpNiSTGpto7M&amp;tbnid=-X0Iadc-a6hMgM:&amp;ved=0CAUQjRw&amp;url=http://www.webpathology.com/image.asp?n=2&amp;Case=56&amp;ei=-LQKUdPWAsmRswa_rIFg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sa/url?sa=i&amp;rct=j&amp;q=Acute+cellular+renal+allograft+Rejection&amp;source=images&amp;cd=&amp;cad=rja&amp;docid=oQa61Miup_B1jM&amp;tbnid=ha1L_KOk1CW40M:&amp;ved=0CAUQjRw&amp;url=http://www.humpath.com/spip.php?article2739&amp;ei=NKELUbCUJOub1AXy84CADg&amp;psig=AFQjCNHO63UesZvzQus_p3yfUxs1XKROCQ&amp;ust=135980304712260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98" y="1447800"/>
            <a:ext cx="3723180" cy="37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4876800"/>
            <a:ext cx="6984776" cy="10081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Pathology Practical</a:t>
            </a:r>
            <a:endParaRPr lang="en-US" sz="4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90763"/>
            <a:ext cx="5486400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RENAL BLOCK 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771331" y="6260068"/>
            <a:ext cx="141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Prepared by: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422893" y="6308290"/>
            <a:ext cx="15674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bg1"/>
                </a:solidFill>
              </a:rPr>
              <a:t>Prof.  Ammar Al Rikabi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i="1" dirty="0" smtClean="0">
                <a:solidFill>
                  <a:schemeClr val="bg1"/>
                </a:solidFill>
              </a:rPr>
              <a:t>Dr. Sayed Al Esawy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6438746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1" dirty="0">
                <a:solidFill>
                  <a:schemeClr val="bg1"/>
                </a:solidFill>
              </a:rPr>
              <a:t>Head of Pathology Department: Dr. Hisham Al Khalidi</a:t>
            </a:r>
          </a:p>
        </p:txBody>
      </p:sp>
    </p:spTree>
    <p:extLst>
      <p:ext uri="{BB962C8B-B14F-4D97-AF65-F5344CB8AC3E}">
        <p14:creationId xmlns:p14="http://schemas.microsoft.com/office/powerpoint/2010/main" val="1920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library.med.utah.edu/WebPath/jpeg1/RENAL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1"/>
            <a:ext cx="7000877" cy="4495800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219200" y="257944"/>
            <a:ext cx="67056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50527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Seen here within the glomeruli are crescents composed of proliferating epithelial cells. Crescentic glomerulonephritis is known as rapidly progressive glomerulonephritis (RPGN) because this disease is very progressive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rescentic glomerulonephritis 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72777"/>
            <a:ext cx="7010400" cy="4261223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143000" y="257944"/>
            <a:ext cx="69342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486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Crescentic glomerulonephritis in a patient with Rapid Progressive Glomerulonephritis (RPGN) . All types of RPGN are characterized by glomerular injury and formation of crescents with monocytes and macrophages proliferation compressing the glomerulus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334144"/>
            <a:ext cx="66294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78" name="Picture 2" descr="File:Crescentic glomerulonephritis 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298" y="1066800"/>
            <a:ext cx="7007902" cy="4343400"/>
          </a:xfrm>
          <a:prstGeom prst="rect">
            <a:avLst/>
          </a:prstGeom>
          <a:noFill/>
          <a:ln>
            <a:solidFill>
              <a:srgbClr val="6D0D6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90600" y="5505271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In severe injury, fibrin contribute most strongly to crescent formation. Epithelial cells of Bowman capsule are proliferated . Infiltrating WBCs such as monocytes and macrophages also proliferate compressing  the glomerulus, forming a crescent-shaped scar 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257944"/>
            <a:ext cx="67818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638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Epithelial cells of Bowman capsule are proliferated . Infiltrating WBCs such as monocytes and macrophages also proliferate compressing the glomerulus, forming a crescent-shaped scar </a:t>
            </a:r>
            <a:endParaRPr lang="en-US" b="1" i="1" dirty="0"/>
          </a:p>
        </p:txBody>
      </p:sp>
      <p:pic>
        <p:nvPicPr>
          <p:cNvPr id="8" name="Picture 2" descr="http://www.medic.usm.my/~pathology/cr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270950" cy="4572000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215650" cy="4343400"/>
          </a:xfrm>
          <a:prstGeom prst="rect">
            <a:avLst/>
          </a:prstGeom>
          <a:noFill/>
          <a:ln w="28575">
            <a:solidFill>
              <a:srgbClr val="6D0D62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066800" y="334144"/>
            <a:ext cx="70104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Nephropathy : Nephritic / Nephrotic Syndrome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The glomeruli showed mesangial proliferation. </a:t>
            </a:r>
          </a:p>
          <a:p>
            <a:pPr algn="ctr"/>
            <a:r>
              <a:rPr lang="en-US" sz="2000" b="1" i="1" dirty="0" smtClean="0"/>
              <a:t>The glomerular basement membrane was normal. </a:t>
            </a:r>
          </a:p>
          <a:p>
            <a:pPr algn="ctr"/>
            <a:r>
              <a:rPr lang="en-US" sz="2000" b="1" i="1" dirty="0" smtClean="0"/>
              <a:t>The interstitium and blood vessels were unremarkable 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895600"/>
            <a:ext cx="6865912" cy="1008112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60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4163"/>
            <a:ext cx="6408712" cy="1872208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br>
              <a:rPr lang="en-US" sz="54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54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336" y="4005808"/>
            <a:ext cx="57290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" lvl="1" algn="ctr"/>
            <a:r>
              <a:rPr lang="en-US" sz="2000" b="1" i="1" dirty="0" smtClean="0">
                <a:solidFill>
                  <a:srgbClr val="0070C0"/>
                </a:solidFill>
              </a:rPr>
              <a:t>RARE Tumors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B85C00"/>
                </a:solidFill>
              </a:rPr>
              <a:t>Papillary </a:t>
            </a:r>
            <a:r>
              <a:rPr lang="en-US" sz="2000" b="1" i="1" dirty="0">
                <a:solidFill>
                  <a:srgbClr val="B85C00"/>
                </a:solidFill>
              </a:rPr>
              <a:t>Adenoma (SIZE very important)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Fibroma</a:t>
            </a:r>
            <a:r>
              <a:rPr lang="en-US" sz="2000" b="1" i="1" dirty="0" smtClean="0">
                <a:solidFill>
                  <a:srgbClr val="B85C00"/>
                </a:solidFill>
              </a:rPr>
              <a:t>/ Hamartoma</a:t>
            </a:r>
            <a:endParaRPr lang="en-US" sz="2000" b="1" i="1" dirty="0">
              <a:solidFill>
                <a:srgbClr val="B85C00"/>
              </a:solidFill>
            </a:endParaRP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Angiomyolipoma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Oncocytoma (very </a:t>
            </a:r>
            <a:r>
              <a:rPr lang="en-US" sz="2000" b="1" i="1" dirty="0">
                <a:solidFill>
                  <a:srgbClr val="FF0000"/>
                </a:solidFill>
              </a:rPr>
              <a:t>red,</a:t>
            </a:r>
            <a:r>
              <a:rPr lang="en-US" sz="2000" b="1" i="1" dirty="0">
                <a:solidFill>
                  <a:srgbClr val="B85C00"/>
                </a:solidFill>
              </a:rPr>
              <a:t> granular, mitochondria)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f/Renal_oncocytoma.jpg/300px-Renal_oncocy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449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4600" y="457200"/>
            <a:ext cx="426720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 - Gross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810071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hlinkClick r:id="rId3" tooltip="Gross examination"/>
              </a:rPr>
              <a:t>Gross</a:t>
            </a:r>
            <a:r>
              <a:rPr lang="en-US" b="1" i="1" dirty="0"/>
              <a:t> appearance of a renal </a:t>
            </a:r>
            <a:r>
              <a:rPr lang="en-US" b="1" i="1" dirty="0" err="1"/>
              <a:t>oncocytoma</a:t>
            </a:r>
            <a:r>
              <a:rPr lang="en-US" b="1" i="1" dirty="0"/>
              <a:t> (left of image) and a slice of a normal kidney (right of image). Note the rounded contour, the mahogany </a:t>
            </a:r>
            <a:r>
              <a:rPr lang="en-US" b="1" i="1" dirty="0" err="1"/>
              <a:t>colour</a:t>
            </a:r>
            <a:r>
              <a:rPr lang="en-US" b="1" i="1" dirty="0"/>
              <a:t> and the central scar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2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2484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24200" y="257944"/>
            <a:ext cx="3168352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5791200"/>
            <a:ext cx="305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/>
              <a:t>Oncocytes are very </a:t>
            </a:r>
            <a:r>
              <a:rPr lang="en-US" b="1" i="1" dirty="0">
                <a:solidFill>
                  <a:srgbClr val="FF0000"/>
                </a:solidFill>
              </a:rPr>
              <a:t>RED</a:t>
            </a:r>
            <a:r>
              <a:rPr lang="en-US" b="1" i="1" dirty="0"/>
              <a:t> </a:t>
            </a:r>
            <a:endParaRPr lang="en-US" b="1" i="1" dirty="0" smtClean="0"/>
          </a:p>
          <a:p>
            <a:pPr algn="ctr"/>
            <a:r>
              <a:rPr lang="en-US" b="1" i="1" dirty="0" smtClean="0"/>
              <a:t>and </a:t>
            </a:r>
            <a:r>
              <a:rPr lang="en-US" b="1" i="1" dirty="0"/>
              <a:t>granular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51620" y="334153"/>
            <a:ext cx="396808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Angiomyolipoma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873327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Benign </a:t>
            </a:r>
            <a:r>
              <a:rPr lang="en-US" b="1" i="1" dirty="0"/>
              <a:t>tumor composed of vessels</a:t>
            </a:r>
            <a:r>
              <a:rPr lang="en-US" b="1" i="1" dirty="0" smtClean="0"/>
              <a:t>,  </a:t>
            </a:r>
            <a:r>
              <a:rPr lang="en-US" b="1" i="1" dirty="0"/>
              <a:t>smooth muscle and fat</a:t>
            </a:r>
          </a:p>
        </p:txBody>
      </p:sp>
      <p:pic>
        <p:nvPicPr>
          <p:cNvPr id="10" name="Picture 2" descr="http://3.bp.blogspot.com/-7M0QGLMWelM/UPypvxRdm2I/AAAAAAAARCA/5K74CyoMHhk/s1600/Renal_angiomyolipoma_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27340"/>
            <a:ext cx="7086600" cy="4687660"/>
          </a:xfrm>
          <a:prstGeom prst="rect">
            <a:avLst/>
          </a:prstGeom>
          <a:noFill/>
          <a:ln w="28575"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8486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 Syndrome</a:t>
            </a:r>
            <a:endParaRPr lang="en-US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0" y="457200"/>
            <a:ext cx="6172200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SESSION  :  </a:t>
            </a:r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7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840760" cy="1584176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 RENAL TUMORS</a:t>
            </a:r>
            <a:endParaRPr lang="en-US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5555" y="3870176"/>
            <a:ext cx="4518645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Renal Cell Carcinoma </a:t>
            </a:r>
            <a:r>
              <a:rPr lang="en-US" sz="2200" b="1" i="1" dirty="0" smtClean="0">
                <a:solidFill>
                  <a:srgbClr val="CC00CC"/>
                </a:solidFill>
              </a:rPr>
              <a:t>:</a:t>
            </a:r>
          </a:p>
          <a:p>
            <a:pPr marL="0" lvl="1"/>
            <a:r>
              <a:rPr lang="en-US" sz="2200" b="1" i="1" dirty="0">
                <a:solidFill>
                  <a:srgbClr val="CC00CC"/>
                </a:solidFill>
              </a:rPr>
              <a:t> </a:t>
            </a:r>
            <a:r>
              <a:rPr lang="en-US" sz="2200" b="1" i="1" dirty="0" smtClean="0">
                <a:solidFill>
                  <a:srgbClr val="CC00CC"/>
                </a:solidFill>
              </a:rPr>
              <a:t>       </a:t>
            </a:r>
            <a:r>
              <a:rPr lang="en-US" sz="2200" b="1" i="1" dirty="0" smtClean="0">
                <a:solidFill>
                  <a:srgbClr val="0000FF"/>
                </a:solidFill>
              </a:rPr>
              <a:t>- Clear </a:t>
            </a:r>
            <a:r>
              <a:rPr lang="en-US" sz="2200" b="1" i="1" dirty="0">
                <a:solidFill>
                  <a:srgbClr val="0000FF"/>
                </a:solidFill>
              </a:rPr>
              <a:t>Cell </a:t>
            </a:r>
            <a:r>
              <a:rPr lang="en-US" sz="2200" b="1" i="1" dirty="0" smtClean="0">
                <a:solidFill>
                  <a:srgbClr val="0000FF"/>
                </a:solidFill>
              </a:rPr>
              <a:t>Carcinoma 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</a:rPr>
              <a:t>       - Adenocarcinoma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</a:rPr>
              <a:t>       -  Hypernephroma</a:t>
            </a:r>
            <a:endParaRPr lang="en-US" sz="2200" b="1" i="1" dirty="0">
              <a:solidFill>
                <a:srgbClr val="0000FF"/>
              </a:solidFill>
            </a:endParaRPr>
          </a:p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Urothelial (Transitional)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563880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A well circumscribed renal cortical mass which is partly yellow due to presence of fat and partly hemorrhagic with lobulated cut surface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" y="253752"/>
            <a:ext cx="76962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 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8" name="Picture 2" descr="File:Renal cell carci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47" y="869000"/>
            <a:ext cx="3784248" cy="46174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en/thumb/8/88/Kidney_cancer.jpg/220px-Kidney_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868999"/>
            <a:ext cx="3882008" cy="4617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0768" y="563880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latin typeface="Century Schoolbook" pitchFamily="18" charset="0"/>
              </a:rPr>
              <a:t>Renal clear cell carcinoma. </a:t>
            </a:r>
            <a:r>
              <a:rPr lang="en-US" sz="2000" b="1" i="1" dirty="0"/>
              <a:t>The tumor is well demarcated from the surrounding non-neoplastic renal parenchyma by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a </a:t>
            </a:r>
            <a:r>
              <a:rPr lang="en-US" sz="2000" b="1" i="1" dirty="0"/>
              <a:t>pseudocapsule</a:t>
            </a:r>
            <a:endParaRPr lang="en-US" sz="2000" b="1" i="1" dirty="0">
              <a:latin typeface="Century Schoolbook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7" y="990600"/>
            <a:ext cx="7293743" cy="4518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71600" y="253752"/>
            <a:ext cx="63246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00" y="1447800"/>
            <a:ext cx="7620000" cy="446276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just">
              <a:buFont typeface="Arial" pitchFamily="34" charset="0"/>
              <a:buChar char="•"/>
            </a:pPr>
            <a:endParaRPr lang="en-US" sz="1200" b="1" i="1" dirty="0"/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 smtClean="0"/>
              <a:t>Tumor </a:t>
            </a:r>
            <a:r>
              <a:rPr lang="en-US" sz="2400" b="1" i="1" dirty="0"/>
              <a:t>cells are large polygonal with clear cytoplasm (dissolved glycogen and lipid) and piknotic nuclei.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/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/>
              <a:t>Cells are arranged as alveolar groups or tubules with papillary formations separated by thin fibrovascular septae.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/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/>
              <a:t>Cells  show pleomorphism and mitosis.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sz="2000" b="1" i="1" dirty="0"/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/>
              <a:t>Areas of haemorrhage and necrosis are present</a:t>
            </a:r>
            <a:r>
              <a:rPr lang="en-US" sz="2400" b="1" i="1" dirty="0" smtClean="0"/>
              <a:t>.</a:t>
            </a:r>
          </a:p>
          <a:p>
            <a:pPr marL="533400" indent="-533400" algn="just"/>
            <a:endParaRPr lang="en-US" sz="24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457200"/>
            <a:ext cx="7776864" cy="58174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Clear cell renal cell carcinoma high 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271344" cy="427073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7" name="مستطيل 6"/>
          <p:cNvSpPr/>
          <p:nvPr/>
        </p:nvSpPr>
        <p:spPr>
          <a:xfrm>
            <a:off x="914400" y="5489937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/>
              <a:t>The </a:t>
            </a:r>
            <a:r>
              <a:rPr lang="en-GB" sz="2000" b="1" i="1" dirty="0"/>
              <a:t>most common type of renal cell carcinoma (clear cell) - on right of </a:t>
            </a:r>
            <a:r>
              <a:rPr lang="en-US" sz="2000" b="1" i="1" dirty="0" smtClean="0"/>
              <a:t> </a:t>
            </a:r>
            <a:r>
              <a:rPr lang="ar-SA" sz="2000" b="1" i="1" dirty="0" smtClean="0"/>
              <a:t> </a:t>
            </a:r>
            <a:r>
              <a:rPr lang="en-US" sz="2000" b="1" i="1" dirty="0" smtClean="0"/>
              <a:t>t</a:t>
            </a:r>
            <a:r>
              <a:rPr lang="en-GB" sz="2000" b="1" i="1" dirty="0" smtClean="0"/>
              <a:t>he image : Cells with clear cytoplasm, typically arranged in nests and Nuclear atypia is common</a:t>
            </a:r>
            <a:r>
              <a:rPr lang="en-GB" sz="2000" b="1" i="1" dirty="0"/>
              <a:t>. Non-tumour kidney is on the left of the </a:t>
            </a:r>
            <a:r>
              <a:rPr lang="en-GB" sz="2000" b="1" i="1" dirty="0" smtClean="0"/>
              <a:t>image</a:t>
            </a:r>
            <a:endParaRPr lang="ar-SA" sz="20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264840"/>
            <a:ext cx="7391400" cy="57336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9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253752"/>
            <a:ext cx="73914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137" y="548640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en-GB" sz="2000" b="1" i="1" dirty="0"/>
              <a:t>The most common type of renal cell carcinoma (clear cell) </a:t>
            </a:r>
            <a:r>
              <a:rPr lang="en-GB" sz="2000" b="1" i="1" dirty="0" smtClean="0"/>
              <a:t>.</a:t>
            </a:r>
          </a:p>
          <a:p>
            <a:pPr marL="533400" indent="-533400" algn="ctr"/>
            <a:r>
              <a:rPr lang="en-US" sz="2000" b="1" i="1" dirty="0" smtClean="0"/>
              <a:t>Tumor </a:t>
            </a:r>
            <a:r>
              <a:rPr lang="en-US" sz="2000" b="1" i="1" dirty="0"/>
              <a:t>cells are large polygonal with clear cytoplasm </a:t>
            </a:r>
            <a:endParaRPr lang="en-US" sz="2000" b="1" i="1" dirty="0" smtClean="0"/>
          </a:p>
          <a:p>
            <a:pPr marL="533400" indent="-533400" algn="ctr"/>
            <a:r>
              <a:rPr lang="en-US" sz="2000" b="1" i="1" dirty="0" smtClean="0"/>
              <a:t>(</a:t>
            </a:r>
            <a:r>
              <a:rPr lang="en-US" sz="2000" b="1" i="1" dirty="0"/>
              <a:t>dissolved glycogen and lipid) and piknotic nuclei. </a:t>
            </a:r>
          </a:p>
          <a:p>
            <a:pPr marL="533400" indent="-533400" algn="ctr"/>
            <a:r>
              <a:rPr lang="en-US" sz="2000" b="1" i="1" dirty="0"/>
              <a:t>- Cells  show pleomorphism and mitosis.</a:t>
            </a:r>
          </a:p>
        </p:txBody>
      </p:sp>
      <p:pic>
        <p:nvPicPr>
          <p:cNvPr id="6" name="Picture 2" descr="File:Renal clear cell ca (1) Nephrec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64089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4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81086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594360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shows clear tumor cells with pleomorphic nuclei and areas</a:t>
            </a:r>
          </a:p>
          <a:p>
            <a:pPr algn="ctr"/>
            <a:r>
              <a:rPr lang="en-US" sz="2000" b="1" i="1" dirty="0" smtClean="0"/>
              <a:t> of hemorrhage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381000"/>
            <a:ext cx="7474024" cy="5334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5760640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WILM’S  TUMOR</a:t>
            </a:r>
            <a:endParaRPr lang="en-US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7664" y="264840"/>
            <a:ext cx="6192688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5725705"/>
            <a:ext cx="7778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Gross picture shows partly pale and partly hemorrhagic solid tumor replacing almost the entire renal parenchyma and areas of necrosis also seen 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07688"/>
            <a:ext cx="7025208" cy="47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724128" y="4871110"/>
            <a:ext cx="216024" cy="50369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62800" y="2209800"/>
            <a:ext cx="456275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1066800"/>
            <a:ext cx="36004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00200" y="4876800"/>
            <a:ext cx="337240" cy="50246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2600" y="1371600"/>
            <a:ext cx="432048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28184" y="1772816"/>
            <a:ext cx="2016224" cy="37444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88640"/>
            <a:ext cx="5334000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Picture 2" descr="G:\Cotran\Images\CH11\F01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806574"/>
            <a:ext cx="5213350" cy="571877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H="1">
            <a:off x="1965325" y="2204864"/>
            <a:ext cx="521335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337846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Remnant Kidney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733800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Wilm’s Tumor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5562600" y="1507122"/>
            <a:ext cx="1676400" cy="21172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6705600" y="3903077"/>
            <a:ext cx="533400" cy="593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381000"/>
            <a:ext cx="62484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7396" name="Picture 4" descr="Load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74576"/>
            <a:ext cx="5715000" cy="39071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257800"/>
            <a:ext cx="7924800" cy="101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Membranous glomerulonephritis ( The common cause of Nephrotic syndrome in adults):  the capillary loops are thickened and prominent, but the cellularity is not increased. 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7664" y="188640"/>
            <a:ext cx="6192688" cy="4320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4705"/>
            <a:ext cx="6015109" cy="38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05400"/>
            <a:ext cx="7702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- </a:t>
            </a:r>
            <a:r>
              <a:rPr lang="en-US" sz="2000" b="1" i="1" dirty="0"/>
              <a:t>Large well-circumscribed renal mass. </a:t>
            </a:r>
            <a:endParaRPr lang="en-US" sz="2000" dirty="0"/>
          </a:p>
          <a:p>
            <a:r>
              <a:rPr lang="en-US" sz="2000" b="1" i="1" dirty="0" smtClean="0"/>
              <a:t>- </a:t>
            </a:r>
            <a:r>
              <a:rPr lang="en-US" sz="2000" b="1" i="1" dirty="0"/>
              <a:t>Pale, gray and </a:t>
            </a:r>
            <a:r>
              <a:rPr lang="en-US" sz="2000" b="1" i="1" dirty="0" err="1"/>
              <a:t>haemorrhagic</a:t>
            </a:r>
            <a:r>
              <a:rPr lang="en-US" sz="2000" b="1" i="1" dirty="0"/>
              <a:t> cut surface. </a:t>
            </a:r>
            <a:endParaRPr lang="en-US" sz="2000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0" y="4871265"/>
            <a:ext cx="4038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Syndromes </a:t>
            </a:r>
            <a:r>
              <a:rPr lang="en-US" b="1" dirty="0">
                <a:solidFill>
                  <a:srgbClr val="FF0000"/>
                </a:solidFill>
              </a:rPr>
              <a:t>that are </a:t>
            </a:r>
            <a:r>
              <a:rPr lang="en-US" b="1" dirty="0" smtClean="0">
                <a:solidFill>
                  <a:srgbClr val="FF0000"/>
                </a:solidFill>
              </a:rPr>
              <a:t>associated: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i="1" dirty="0" smtClean="0"/>
              <a:t>- </a:t>
            </a:r>
            <a:r>
              <a:rPr lang="en-US" b="1" i="1" dirty="0"/>
              <a:t>WAGR syndrome. </a:t>
            </a:r>
            <a:endParaRPr lang="en-US" dirty="0"/>
          </a:p>
          <a:p>
            <a:r>
              <a:rPr lang="en-US" b="1" i="1" dirty="0" smtClean="0"/>
              <a:t>- </a:t>
            </a:r>
            <a:r>
              <a:rPr lang="en-US" b="1" i="1" dirty="0"/>
              <a:t>Denys-</a:t>
            </a:r>
            <a:r>
              <a:rPr lang="en-US" b="1" i="1" dirty="0" err="1"/>
              <a:t>Drash</a:t>
            </a:r>
            <a:r>
              <a:rPr lang="en-US" b="1" i="1" dirty="0"/>
              <a:t> syndrome.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phroblastoma_wilms_tu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1756"/>
            <a:ext cx="7101409" cy="48545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547664" y="264840"/>
            <a:ext cx="6192688" cy="5733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877272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Blastema in WT consists of sheets of densely packed small blue </a:t>
            </a:r>
            <a:endParaRPr lang="en-US" b="1" i="1" dirty="0" smtClean="0"/>
          </a:p>
          <a:p>
            <a:pPr algn="ctr"/>
            <a:r>
              <a:rPr lang="en-US" b="1" i="1" dirty="0" smtClean="0"/>
              <a:t>cells </a:t>
            </a:r>
            <a:r>
              <a:rPr lang="en-US" b="1" i="1" dirty="0"/>
              <a:t>with hyperchromatic nuclei, little cytoplasm and conspicuous </a:t>
            </a:r>
            <a:endParaRPr lang="en-US" b="1" i="1" dirty="0" smtClean="0"/>
          </a:p>
          <a:p>
            <a:pPr algn="ctr"/>
            <a:r>
              <a:rPr lang="en-US" b="1" i="1" dirty="0" smtClean="0"/>
              <a:t>mitotic </a:t>
            </a:r>
            <a:r>
              <a:rPr lang="en-US" b="1" i="1" dirty="0"/>
              <a:t>activity.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7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" name="Picture 2" descr="G:\Cotran\Images\CH11\F01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76806"/>
            <a:ext cx="7181800" cy="4828457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7784" y="5805264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i="1" dirty="0" smtClean="0"/>
              <a:t>Spindle cell stroma.</a:t>
            </a:r>
          </a:p>
          <a:p>
            <a:pPr marL="342900" indent="-342900">
              <a:buAutoNum type="arabicPeriod"/>
            </a:pPr>
            <a:r>
              <a:rPr lang="en-US" sz="2000" b="1" i="1" dirty="0" smtClean="0"/>
              <a:t>Blastema.</a:t>
            </a:r>
          </a:p>
          <a:p>
            <a:pPr marL="342900" indent="-342900">
              <a:buAutoNum type="arabicPeriod"/>
            </a:pPr>
            <a:r>
              <a:rPr lang="en-US" sz="2000" b="1" i="1" dirty="0" smtClean="0"/>
              <a:t>Abortive glomeruli.</a:t>
            </a:r>
            <a:endParaRPr lang="en-US" sz="2000" b="1" i="1" dirty="0"/>
          </a:p>
        </p:txBody>
      </p:sp>
      <p:sp>
        <p:nvSpPr>
          <p:cNvPr id="8" name="Left Arrow 7"/>
          <p:cNvSpPr/>
          <p:nvPr/>
        </p:nvSpPr>
        <p:spPr>
          <a:xfrm rot="2723716">
            <a:off x="2350378" y="4494065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1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723716">
            <a:off x="5626978" y="4494065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2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2723716">
            <a:off x="3264778" y="3960665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660033"/>
                </a:solidFill>
              </a:rPr>
              <a:t>3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da-sy.com/pathology/JPEG1/RENAL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165032" cy="4055678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90600" y="5228272"/>
            <a:ext cx="716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- </a:t>
            </a:r>
            <a:r>
              <a:rPr lang="en-US" b="1" i="1" dirty="0"/>
              <a:t>Immature tubules. </a:t>
            </a:r>
            <a:endParaRPr lang="en-US" dirty="0"/>
          </a:p>
          <a:p>
            <a:r>
              <a:rPr lang="en-US" b="1" i="1" dirty="0" smtClean="0"/>
              <a:t>- </a:t>
            </a:r>
            <a:r>
              <a:rPr lang="en-US" b="1" i="1" dirty="0"/>
              <a:t>Immature stromal elements and </a:t>
            </a:r>
            <a:r>
              <a:rPr lang="en-US" b="1" i="1" dirty="0" err="1"/>
              <a:t>blastema</a:t>
            </a:r>
            <a:r>
              <a:rPr lang="en-US" b="1" i="1" dirty="0"/>
              <a:t>. </a:t>
            </a:r>
            <a:endParaRPr lang="en-US" b="1" i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47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6426" y="5228272"/>
            <a:ext cx="3352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 mutated </a:t>
            </a:r>
            <a:r>
              <a:rPr lang="en-US" b="1" dirty="0">
                <a:solidFill>
                  <a:srgbClr val="FF0000"/>
                </a:solidFill>
              </a:rPr>
              <a:t>in this </a:t>
            </a:r>
            <a:r>
              <a:rPr lang="en-US" b="1" dirty="0" smtClean="0">
                <a:solidFill>
                  <a:srgbClr val="FF0000"/>
                </a:solidFill>
              </a:rPr>
              <a:t>condition:</a:t>
            </a:r>
          </a:p>
          <a:p>
            <a:r>
              <a:rPr lang="en-US" b="1" i="1" dirty="0"/>
              <a:t>WTI </a:t>
            </a:r>
            <a:r>
              <a:rPr lang="en-US" b="1" i="1" dirty="0" smtClean="0"/>
              <a:t>gene.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Located in </a:t>
            </a:r>
            <a:r>
              <a:rPr lang="en-US" b="1" i="1" dirty="0"/>
              <a:t>chromosome 11p13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5689937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The epithelial component in this </a:t>
            </a:r>
            <a:r>
              <a:rPr lang="en-US" sz="2000" b="1" i="1" dirty="0" smtClean="0"/>
              <a:t>Wilm’s </a:t>
            </a:r>
            <a:r>
              <a:rPr lang="en-US" sz="2000" b="1" i="1" dirty="0"/>
              <a:t>tumor consists of primitive cuboidal cells forming tubular structures and rosettes. </a:t>
            </a:r>
          </a:p>
        </p:txBody>
      </p:sp>
      <p:pic>
        <p:nvPicPr>
          <p:cNvPr id="5" name="Picture 2" descr="http://www.webpathology.com/slides/slides/Kidney_Wilm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5094"/>
            <a:ext cx="7417579" cy="4663706"/>
          </a:xfrm>
          <a:prstGeom prst="rect">
            <a:avLst/>
          </a:prstGeom>
          <a:noFill/>
          <a:ln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47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8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438400"/>
            <a:ext cx="5760640" cy="14478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Renal Pelvis and Ureter</a:t>
            </a:r>
            <a:endParaRPr lang="en-US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53861"/>
            <a:ext cx="56730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9514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791200"/>
            <a:ext cx="7033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black"/>
                </a:solidFill>
                <a:cs typeface="Arial" pitchFamily="34" charset="0"/>
              </a:rPr>
              <a:t>More </a:t>
            </a:r>
            <a:r>
              <a:rPr lang="en-US" sz="2000" b="1" i="1" dirty="0">
                <a:solidFill>
                  <a:prstClr val="black"/>
                </a:solidFill>
                <a:cs typeface="Arial" pitchFamily="34" charset="0"/>
              </a:rPr>
              <a:t>commonly </a:t>
            </a:r>
            <a:r>
              <a:rPr lang="en-US" sz="2000" b="1" i="1" dirty="0" smtClean="0">
                <a:solidFill>
                  <a:prstClr val="black"/>
                </a:solidFill>
                <a:cs typeface="Arial" pitchFamily="34" charset="0"/>
              </a:rPr>
              <a:t>infiltrative and prognosis is more worse than urothelial carcinoma of the bladder</a:t>
            </a:r>
            <a:r>
              <a:rPr lang="en-US" sz="2000" b="1" i="1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sz="20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2999" y="334144"/>
            <a:ext cx="6858001" cy="5802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of Renal Pelvis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07843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18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872" y="260648"/>
            <a:ext cx="655272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Carcinoma involving Ureter - Gross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80526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 nephroureterectomy specimen showing bulbous expansion of proximal ureter near the renal pelvis caused by papillary urothelial carcinoma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3016"/>
            <a:ext cx="7397824" cy="208823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8720"/>
            <a:ext cx="739782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11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ebpathology.com/slides/slides/UrinaryBladder_UrothelialCarcinoma_LowG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19147" cy="4419600"/>
          </a:xfrm>
          <a:prstGeom prst="rect">
            <a:avLst/>
          </a:prstGeom>
          <a:noFill/>
          <a:ln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638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Low-grade papillary urothelial carcinoma shows minimal cytologic and architectural atypia. </a:t>
            </a:r>
            <a:r>
              <a:rPr lang="en-US" sz="2000" b="1" i="1" dirty="0" smtClean="0"/>
              <a:t> Adjacent </a:t>
            </a:r>
            <a:r>
              <a:rPr lang="en-US" sz="2000" b="1" i="1" dirty="0"/>
              <a:t>papillary fronds may fuse, as seen in this image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264840"/>
            <a:ext cx="7620000" cy="57336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the renal pelvis – Low Grade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971800"/>
            <a:ext cx="5760640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THE URINARY BLADDER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6248400" cy="6096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610761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- Diffuse thickening of basement membrane. </a:t>
            </a:r>
          </a:p>
        </p:txBody>
      </p:sp>
      <p:pic>
        <p:nvPicPr>
          <p:cNvPr id="171012" name="Picture 4" descr="http://library.med.utah.edu/WebPath/jpeg1/RENAL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36412"/>
            <a:ext cx="7082444" cy="434998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228600"/>
            <a:ext cx="6781800" cy="7521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Carcinoma -</a:t>
            </a:r>
          </a:p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 cell) papillary Carcinoma - Gross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5661248"/>
            <a:ext cx="7206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90% of bladder cancers are transitional cell carcinoma.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The </a:t>
            </a:r>
            <a:r>
              <a:rPr lang="en-US" sz="2000" b="1" i="1" dirty="0"/>
              <a:t>other 10% are squamous cell carcinoma, adenocarcinoma, sarcoma, small cell carcinoma, and secondary </a:t>
            </a:r>
            <a:r>
              <a:rPr lang="en-US" sz="2000" b="1" i="1" dirty="0" smtClean="0"/>
              <a:t>metastases</a:t>
            </a:r>
            <a:endParaRPr lang="en-US" sz="2000" b="1" i="1" dirty="0"/>
          </a:p>
        </p:txBody>
      </p:sp>
      <p:pic>
        <p:nvPicPr>
          <p:cNvPr id="28676" name="Picture 4" descr="http://www.webpathology.com/slides/slides/UrinaryBladder_UrothelialCarcinoma_Gro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968552" cy="45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88640"/>
            <a:ext cx="62484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Bladder - Gross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94360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- </a:t>
            </a:r>
            <a:r>
              <a:rPr lang="en-US" sz="2000" b="1" i="1" dirty="0">
                <a:solidFill>
                  <a:srgbClr val="FF0000"/>
                </a:solidFill>
              </a:rPr>
              <a:t>Solid and papillary </a:t>
            </a:r>
            <a:r>
              <a:rPr lang="en-US" sz="2000" b="1" i="1" dirty="0">
                <a:solidFill>
                  <a:srgbClr val="00B0F0"/>
                </a:solidFill>
              </a:rPr>
              <a:t>pale</a:t>
            </a:r>
            <a:r>
              <a:rPr lang="en-US" sz="2000" b="1" i="1" dirty="0"/>
              <a:t> </a:t>
            </a:r>
            <a:r>
              <a:rPr lang="en-US" sz="2000" b="1" i="1" dirty="0" smtClean="0">
                <a:solidFill>
                  <a:srgbClr val="D60093"/>
                </a:solidFill>
              </a:rPr>
              <a:t>neoplasm</a:t>
            </a:r>
            <a:r>
              <a:rPr lang="en-US" sz="2000" b="1" i="1" dirty="0" smtClean="0"/>
              <a:t>, </a:t>
            </a:r>
            <a:r>
              <a:rPr lang="en-US" sz="2000" b="1" i="1" dirty="0">
                <a:solidFill>
                  <a:srgbClr val="006600"/>
                </a:solidFill>
              </a:rPr>
              <a:t>infiltrating the bladder wall and filling bladder lumen</a:t>
            </a:r>
            <a:r>
              <a:rPr lang="en-US" sz="2000" b="1" i="1" dirty="0"/>
              <a:t>. </a:t>
            </a:r>
            <a:endParaRPr lang="en-US" sz="2000" b="1" i="1" dirty="0"/>
          </a:p>
        </p:txBody>
      </p:sp>
      <p:pic>
        <p:nvPicPr>
          <p:cNvPr id="29698" name="Picture 2" descr="http://www.webpathology.com/slides/slides/UrinaryBladder_UrothelialCarcinoma_Gros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93304"/>
            <a:ext cx="5486400" cy="4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az.edu.mx/histo/pathology/ed/ch_17/c17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99343"/>
            <a:ext cx="7130430" cy="44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5400" y="304800"/>
            <a:ext cx="6408712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Carcinoma of Bladder - Gross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0748" y="5589240"/>
            <a:ext cx="7268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The mucosa of the open urinary bladder appears edematous. There are several whitish or red nodules and patches indicative of a multi-focal nature of this tumor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1" y="192832"/>
            <a:ext cx="7315200" cy="49296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 invading the Uterus – Gross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852146"/>
            <a:ext cx="7315200" cy="49531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5536" y="5949280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Urinary bladder carcinoma infiltrating the urinary </a:t>
            </a:r>
          </a:p>
          <a:p>
            <a:pPr algn="ctr">
              <a:spcBef>
                <a:spcPct val="0"/>
              </a:spcBef>
            </a:pP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bladder wall with extension to the uterus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5397023"/>
            <a:ext cx="72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The low grade tumors show overall preservation of cell polarity, few mitoses, and lack of significant morphologic atypia. This exophytic papillary tumor shows multiple finger-like projections lined by multiple layers of urothelium (transitional epithelium)</a:t>
            </a:r>
            <a:endParaRPr lang="en-US" b="1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85115" cy="43214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66800" y="264840"/>
            <a:ext cx="71628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bpathology.com/slides/slides/UrinaryBladder_UrothelialCarcinoma_LowG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45424" cy="45318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733256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High power view of a low-grade papillary urothelial carcinoma.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There are scattered </a:t>
            </a:r>
            <a:r>
              <a:rPr lang="en-US" sz="2000" b="1" i="1" dirty="0"/>
              <a:t>hyperchromatic nuclei and typical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mitotic figures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264840"/>
            <a:ext cx="5562600" cy="5733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79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ebpathology.com/slides/slides/UrinaryBladder_UrothelialCarcinoma_HighGra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1" y="990600"/>
            <a:ext cx="7301069" cy="4635659"/>
          </a:xfrm>
          <a:prstGeom prst="rect">
            <a:avLst/>
          </a:prstGeom>
          <a:noFill/>
          <a:ln w="28575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329952"/>
            <a:ext cx="54102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High Grade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63880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- </a:t>
            </a:r>
            <a:r>
              <a:rPr lang="en-US" sz="2000" b="1" i="1" dirty="0" err="1"/>
              <a:t>Hyperchromasia</a:t>
            </a:r>
            <a:r>
              <a:rPr lang="en-US" sz="2000" b="1" i="1" dirty="0"/>
              <a:t>. </a:t>
            </a:r>
            <a:endParaRPr lang="en-US" sz="2000" dirty="0"/>
          </a:p>
          <a:p>
            <a:r>
              <a:rPr lang="en-US" sz="2000" b="1" i="1" dirty="0" smtClean="0"/>
              <a:t>- </a:t>
            </a:r>
            <a:r>
              <a:rPr lang="en-US" sz="2000" b="1" i="1" dirty="0" err="1"/>
              <a:t>Pleomorphism</a:t>
            </a:r>
            <a:r>
              <a:rPr lang="en-US" sz="2000" b="1" i="1" dirty="0"/>
              <a:t>. </a:t>
            </a:r>
            <a:endParaRPr lang="en-US" sz="2000" dirty="0"/>
          </a:p>
          <a:p>
            <a:r>
              <a:rPr lang="en-US" sz="2000" b="1" i="1" dirty="0" smtClean="0"/>
              <a:t>- </a:t>
            </a:r>
            <a:r>
              <a:rPr lang="en-US" sz="2000" b="1" i="1" dirty="0"/>
              <a:t>Papillary transitional cells.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90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athguy.com/lectures/bladder_c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7" y="990600"/>
            <a:ext cx="7401653" cy="43064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329952"/>
            <a:ext cx="60960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– HPF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5373216"/>
            <a:ext cx="81888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Almost all cases of Bladder carcinomas are originating from the transitional </a:t>
            </a:r>
            <a:r>
              <a:rPr lang="en-US" b="1" i="1" dirty="0" smtClean="0"/>
              <a:t>epithelium. Bladder </a:t>
            </a:r>
            <a:r>
              <a:rPr lang="en-US" b="1" i="1" dirty="0"/>
              <a:t>carcinoma might be squamous </a:t>
            </a:r>
            <a:endParaRPr lang="en-US" b="1" i="1" dirty="0" smtClean="0"/>
          </a:p>
          <a:p>
            <a:pPr algn="ctr"/>
            <a:r>
              <a:rPr lang="en-US" b="1" i="1" dirty="0" smtClean="0"/>
              <a:t>cell </a:t>
            </a:r>
            <a:r>
              <a:rPr lang="en-US" b="1" i="1" dirty="0"/>
              <a:t>in nature</a:t>
            </a:r>
            <a:r>
              <a:rPr lang="en-US" b="1" i="1" dirty="0" smtClean="0"/>
              <a:t>. Chronic </a:t>
            </a:r>
            <a:r>
              <a:rPr lang="en-US" b="1" i="1" dirty="0"/>
              <a:t>inflammation of the bladder mucosa, </a:t>
            </a:r>
            <a:endParaRPr lang="en-US" b="1" i="1" dirty="0" smtClean="0"/>
          </a:p>
          <a:p>
            <a:pPr algn="ctr"/>
            <a:r>
              <a:rPr lang="en-US" b="1" i="1" dirty="0" smtClean="0"/>
              <a:t>caused </a:t>
            </a:r>
            <a:r>
              <a:rPr lang="en-US" b="1" i="1" dirty="0"/>
              <a:t>by stones or </a:t>
            </a:r>
            <a:r>
              <a:rPr lang="en-US" b="1" i="1" dirty="0" smtClean="0"/>
              <a:t>schistosomiasis may lead to it . Rarely</a:t>
            </a:r>
            <a:r>
              <a:rPr lang="en-US" b="1" i="1" dirty="0"/>
              <a:t>, it presents as adenocarcinoma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2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304800"/>
            <a:ext cx="6408712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Transitional Carcinoma of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</a:t>
            </a:r>
            <a:endParaRPr lang="en-US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256" y="18288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Predisposing </a:t>
            </a:r>
            <a:r>
              <a:rPr lang="en-US" sz="2400" b="1" i="1" dirty="0">
                <a:solidFill>
                  <a:srgbClr val="FF0000"/>
                </a:solidFill>
              </a:rPr>
              <a:t>risk factors to this </a:t>
            </a:r>
            <a:r>
              <a:rPr lang="en-US" sz="2400" b="1" i="1" dirty="0" smtClean="0">
                <a:solidFill>
                  <a:srgbClr val="FF0000"/>
                </a:solidFill>
              </a:rPr>
              <a:t>condition:</a:t>
            </a:r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- </a:t>
            </a:r>
            <a:r>
              <a:rPr lang="en-US" sz="2400" dirty="0"/>
              <a:t>Exposure to beta </a:t>
            </a:r>
            <a:r>
              <a:rPr lang="en-US" sz="2400" dirty="0" err="1"/>
              <a:t>Naphthylamine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dirty="0" err="1"/>
              <a:t>Schistosoma</a:t>
            </a:r>
            <a:r>
              <a:rPr lang="en-US" sz="2400" dirty="0"/>
              <a:t> </a:t>
            </a:r>
            <a:r>
              <a:rPr lang="en-US" sz="2400" dirty="0" err="1"/>
              <a:t>haematobium</a:t>
            </a:r>
            <a:r>
              <a:rPr lang="en-US" sz="2400" dirty="0"/>
              <a:t> infestation. 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Cigarette </a:t>
            </a:r>
            <a:r>
              <a:rPr lang="en-US" sz="2400" dirty="0" smtClean="0"/>
              <a:t>smoking.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Exposure to industrial solvents and dyes. 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Exposure to </a:t>
            </a:r>
            <a:r>
              <a:rPr lang="en-US" sz="2400" dirty="0" smtClean="0"/>
              <a:t>cyclophosphamide.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Chronic </a:t>
            </a:r>
            <a:r>
              <a:rPr lang="en-US" sz="2400" dirty="0" smtClean="0"/>
              <a:t>Cystitis.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957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467600" cy="1134616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8F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Allograft</a:t>
            </a:r>
            <a:endParaRPr lang="en-US" sz="4400" b="1" i="1" dirty="0">
              <a:solidFill>
                <a:srgbClr val="8F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304800"/>
            <a:ext cx="6248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Glomerulonephritis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429001"/>
            <a:ext cx="3108342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990600"/>
            <a:ext cx="3108342" cy="2331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2845955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80777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NORMAL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7526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- Effacement </a:t>
            </a:r>
            <a:r>
              <a:rPr lang="en-US" b="1" i="1" dirty="0"/>
              <a:t>of epithelial foot processes. </a:t>
            </a:r>
            <a:endParaRPr lang="en-US" b="1" i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- </a:t>
            </a:r>
            <a:r>
              <a:rPr lang="en-US" b="1" i="1" dirty="0"/>
              <a:t>Immune complexes deposition in basement membrane leading to “spikes and domes” appearance.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317767" y="1629728"/>
            <a:ext cx="1416033" cy="27527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00200" y="2773693"/>
            <a:ext cx="2133600" cy="1760207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730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library.med.utah.edu/WebPath/jpeg1/RENAL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086600" cy="4724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752600" y="257944"/>
            <a:ext cx="556260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This kidney was removed because of acute transplant rejection. Note the swollen and hemorrhagic appearance of this entire kidney.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mpath.com/IMG/jpg/kidney_acute_rejection_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78784" cy="45818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76400" y="334144"/>
            <a:ext cx="579120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791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Swollen and hemorrhagic appearance of acutely  rejected renal allograft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43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86278" cy="4453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8544" y="5638800"/>
            <a:ext cx="738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Tubulitis, </a:t>
            </a:r>
            <a:r>
              <a:rPr lang="en-US" sz="2000" b="1" i="1" dirty="0" err="1"/>
              <a:t>ie</a:t>
            </a:r>
            <a:r>
              <a:rPr lang="en-US" sz="2000" b="1" i="1" dirty="0"/>
              <a:t>, infiltration of tubular epithelium by lymphocytes, is the hallmark of type I interstitial acute rejection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304800"/>
            <a:ext cx="6172200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 – Type I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15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96" y="5489937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Humoral (Antibody-mediated) </a:t>
            </a:r>
            <a:r>
              <a:rPr lang="en-US" sz="2000" b="1" i="1" dirty="0"/>
              <a:t>rejection, type I. Acute tubular injury is evident, </a:t>
            </a:r>
            <a:r>
              <a:rPr lang="en-US" sz="2000" b="1" i="1" dirty="0" smtClean="0"/>
              <a:t>without neutrophils </a:t>
            </a:r>
            <a:r>
              <a:rPr lang="en-US" sz="2000" b="1" i="1" dirty="0"/>
              <a:t>in capillaries</a:t>
            </a:r>
            <a:r>
              <a:rPr lang="en-US" sz="2000" b="1" i="1" dirty="0" smtClean="0"/>
              <a:t>.  Peritubular </a:t>
            </a:r>
            <a:r>
              <a:rPr lang="en-US" sz="2000" b="1" i="1" dirty="0"/>
              <a:t>and </a:t>
            </a:r>
            <a:r>
              <a:rPr lang="en-US" sz="2000" b="1" i="1" dirty="0" smtClean="0"/>
              <a:t>glomerular capillary </a:t>
            </a:r>
            <a:r>
              <a:rPr lang="en-US" sz="2000" b="1" i="1" dirty="0"/>
              <a:t>inflammation with neutrophils, and </a:t>
            </a:r>
            <a:r>
              <a:rPr lang="en-US" sz="2000" b="1" i="1" dirty="0" smtClean="0"/>
              <a:t>necrosis </a:t>
            </a:r>
            <a:r>
              <a:rPr lang="en-US" sz="2000" b="1" i="1" dirty="0"/>
              <a:t>of arteries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15616" y="188640"/>
            <a:ext cx="676875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Humoral Rejection (AHR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Type I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67" y="1066801"/>
            <a:ext cx="6169134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1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0762"/>
            <a:ext cx="7239000" cy="4600486"/>
          </a:xfrm>
          <a:prstGeom prst="rect">
            <a:avLst/>
          </a:prstGeom>
          <a:noFill/>
          <a:ln w="28575">
            <a:solidFill>
              <a:srgbClr val="6D0D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512" y="566124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Hyperacute rejection</a:t>
            </a:r>
            <a:r>
              <a:rPr lang="en-US" sz="2000" b="1" i="1" dirty="0"/>
              <a:t>. </a:t>
            </a:r>
            <a:r>
              <a:rPr lang="en-US" sz="2000" b="1" i="1" dirty="0" smtClean="0"/>
              <a:t>The cortex </a:t>
            </a:r>
            <a:r>
              <a:rPr lang="en-US" sz="2000" b="1" i="1" dirty="0"/>
              <a:t>shows </a:t>
            </a:r>
            <a:r>
              <a:rPr lang="en-US" sz="2000" b="1" i="1" dirty="0" smtClean="0"/>
              <a:t>diffuse hemorrhage and neutrophils </a:t>
            </a:r>
            <a:r>
              <a:rPr lang="en-US" sz="2000" b="1" i="1" dirty="0"/>
              <a:t>in </a:t>
            </a:r>
            <a:r>
              <a:rPr lang="en-US" sz="2000" b="1" i="1" dirty="0" smtClean="0"/>
              <a:t>peritubular capillaries with prominent glomerular thrombi </a:t>
            </a:r>
            <a:r>
              <a:rPr lang="en-US" sz="2000" b="1" i="1" dirty="0"/>
              <a:t>1 day </a:t>
            </a:r>
            <a:r>
              <a:rPr lang="en-US" sz="2000" b="1" i="1" dirty="0" smtClean="0"/>
              <a:t>after transplantation</a:t>
            </a:r>
            <a:endParaRPr lang="en-US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04800"/>
            <a:ext cx="5472608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Hyperacute Allograft Rejection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12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brary.med.utah.edu/WebPath/jpeg1/RENAL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295090" cy="4591050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752600" y="341040"/>
            <a:ext cx="5472608" cy="497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Allograft Rejection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Chronic vascular rejection of a renal transplant, which has a poor prognosis. Note the thickened arteries with intimal fibrosis and also chronic inflammation.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1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71800"/>
            <a:ext cx="81534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 smtClean="0"/>
              <a:t>THE END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0824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51728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Disorders </a:t>
            </a:r>
            <a:r>
              <a:rPr lang="en-US" sz="24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that can </a:t>
            </a:r>
            <a:r>
              <a:rPr lang="en-US" sz="2400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predispose</a:t>
            </a:r>
            <a:r>
              <a:rPr lang="en-US" sz="24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 to this </a:t>
            </a:r>
            <a:r>
              <a:rPr lang="en-US" sz="2400" b="1" i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condition:</a:t>
            </a:r>
            <a:endParaRPr lang="en-US" sz="2400" i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Infections: Hepatitis B, Syphilis and Malaria.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Malignant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tumours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(Lung and colon).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SLE and autoimmune disorders.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Exposure to inorganic salts and certain drugs. 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371600" y="304800"/>
            <a:ext cx="6248400" cy="6096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6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285703" cy="434340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371600" y="228600"/>
            <a:ext cx="624840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4102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Early stage II membranous glomerulonephritis: The thickened capillary wall shows numerous "holes" in tangential sections, indicating deposits. (Deposits do not take up the silver stain.) Well-developed spikes around the deposits </a:t>
            </a:r>
          </a:p>
          <a:p>
            <a:pPr algn="ctr"/>
            <a:r>
              <a:rPr lang="en-US" b="1" i="1" dirty="0" smtClean="0"/>
              <a:t>are not present here.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8486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Nephritic Syndrome</a:t>
            </a:r>
            <a:r>
              <a:rPr lang="en-US" sz="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(RPGN)</a:t>
            </a:r>
            <a:endParaRPr lang="en-US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334144"/>
            <a:ext cx="6705600" cy="580256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867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Gross appearance of RPGN - note the flea beaten appearance</a:t>
            </a:r>
            <a:endParaRPr lang="en-US" sz="2000" b="1" i="1" dirty="0"/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354" y="1066800"/>
            <a:ext cx="70338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77200" y="66294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C00000"/>
                </a:solidFill>
              </a:rPr>
              <a:t>Renal   Block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94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C00000"/>
                </a:solidFill>
              </a:rPr>
              <a:t>Pathology Dept , KSU</a:t>
            </a:r>
            <a:endParaRPr lang="en-US" sz="1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CVS Pathology Practicals -  2014- 2015 - Presentation</Template>
  <TotalTime>2788</TotalTime>
  <Words>1629</Words>
  <Application>Microsoft Office PowerPoint</Application>
  <PresentationFormat>On-screen Show (4:3)</PresentationFormat>
  <Paragraphs>275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Aharoni</vt:lpstr>
      <vt:lpstr>Arial</vt:lpstr>
      <vt:lpstr>Calibri</vt:lpstr>
      <vt:lpstr>Century Schoolbook</vt:lpstr>
      <vt:lpstr>Courier New</vt:lpstr>
      <vt:lpstr>Times New Roman</vt:lpstr>
      <vt:lpstr>Tw Cen MT</vt:lpstr>
      <vt:lpstr>Wingdings</vt:lpstr>
      <vt:lpstr>Wingdings 2</vt:lpstr>
      <vt:lpstr>Median</vt:lpstr>
      <vt:lpstr>PowerPoint Presentation</vt:lpstr>
      <vt:lpstr>Nephrotic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Nephritic Syndrome  (RPGN)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TUMORS</vt:lpstr>
      <vt:lpstr>BENIGN  RENAL TUMORS</vt:lpstr>
      <vt:lpstr>PowerPoint Presentation</vt:lpstr>
      <vt:lpstr>PowerPoint Presentation</vt:lpstr>
      <vt:lpstr>PowerPoint Presentation</vt:lpstr>
      <vt:lpstr>MALIGNANT  RENAL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WILM’S  TUMOR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Carcinoma of Renal Pelvis and Ureter</vt:lpstr>
      <vt:lpstr>PowerPoint Presentation</vt:lpstr>
      <vt:lpstr>PowerPoint Presentation</vt:lpstr>
      <vt:lpstr>PowerPoint Presentation</vt:lpstr>
      <vt:lpstr>CARCINOMA OF THE URINARY 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 of Renal Allograft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practical block</dc:title>
  <dc:creator>Dr. Sayed Esawy</dc:creator>
  <cp:lastModifiedBy>Abdullah Saeed Basabein</cp:lastModifiedBy>
  <cp:revision>260</cp:revision>
  <dcterms:created xsi:type="dcterms:W3CDTF">2010-03-14T08:23:06Z</dcterms:created>
  <dcterms:modified xsi:type="dcterms:W3CDTF">2017-05-02T11:52:46Z</dcterms:modified>
</cp:coreProperties>
</file>