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80" r:id="rId3"/>
    <p:sldId id="279" r:id="rId4"/>
    <p:sldId id="258" r:id="rId5"/>
    <p:sldId id="260" r:id="rId6"/>
    <p:sldId id="261" r:id="rId7"/>
    <p:sldId id="259" r:id="rId8"/>
    <p:sldId id="263" r:id="rId9"/>
    <p:sldId id="264" r:id="rId10"/>
    <p:sldId id="265" r:id="rId11"/>
    <p:sldId id="268" r:id="rId12"/>
    <p:sldId id="266" r:id="rId13"/>
    <p:sldId id="267" r:id="rId14"/>
    <p:sldId id="276" r:id="rId15"/>
    <p:sldId id="277" r:id="rId16"/>
    <p:sldId id="271" r:id="rId17"/>
    <p:sldId id="272" r:id="rId18"/>
    <p:sldId id="278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7FD9DB-93B5-4589-9301-F25317C96F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bevel">
            <a:avLst>
              <a:gd name="adj" fmla="val 16574"/>
            </a:avLst>
          </a:prstGeom>
          <a:solidFill>
            <a:srgbClr val="008080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24000"/>
            <a:ext cx="6324600" cy="207645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9638B5-B40A-48F3-BC0B-70854C1C531E}" type="datetime1">
              <a:rPr lang="en-US"/>
              <a:pPr/>
              <a:t>5/11/2017</a:t>
            </a:fld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3C0B73-AE73-4508-9BE1-DEF550C47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2E5FE3-BFB4-4B7F-BB75-9B0F918D8DD0}" type="datetime1">
              <a:rPr lang="en-US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ACCE9-C964-4E7B-AD3A-88EDF27C98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3A098C-12C9-4BD1-AA58-F043E6D60E21}" type="datetime1">
              <a:rPr lang="en-US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DC5CB-8B1C-4940-BF21-AC5419E0E9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8E514C-C30F-4100-ABD3-6F0A2871DEEA}" type="datetime1">
              <a:rPr lang="en-US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FB969-1F03-45DE-937B-33CEF4A17C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E8C46B-ABE7-4ABC-849E-2F475DA59050}" type="datetime1">
              <a:rPr lang="en-US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F1CD3-8393-40AA-A860-36509C0B03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BDDAE-8408-43CA-B8E8-546DC12E0306}" type="datetime1">
              <a:rPr lang="en-US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A4918-4F94-4342-AC38-972A66DE2B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855205-875F-496F-945D-FB26DEF6663C}" type="datetime1">
              <a:rPr lang="en-US"/>
              <a:pPr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8B652-B895-4F80-B7D8-A34A8866F3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EE67C3-BF2B-496C-AC8A-DE6BD093A580}" type="datetime1">
              <a:rPr lang="en-US"/>
              <a:pPr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690FD-9BF2-4137-9931-9A4878F608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AB048B-EF15-4DB1-9286-1FA5D608EA5C}" type="datetime1">
              <a:rPr lang="en-US"/>
              <a:pPr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04DB3-6B25-4C83-89E9-D101A5B3DF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DC7166-3921-481F-94F4-3B7B6112519E}" type="datetime1">
              <a:rPr lang="en-US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8FDE7-0295-46E0-B063-28EFA5D436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2AFD9F-41D8-4817-ABCE-2B35AC096057}" type="datetime1">
              <a:rPr lang="en-US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69E8E-3B40-423C-B1BF-E710DC2E1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4306"/>
            </a:avLst>
          </a:prstGeom>
          <a:solidFill>
            <a:srgbClr val="00808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64E8C4B5-BD39-49EB-B7BF-9FC3B60B9A69}" type="datetime1">
              <a:rPr lang="en-US"/>
              <a:pPr/>
              <a:t>5/11/2017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629400"/>
            <a:ext cx="381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B8B7A887-FA24-46F9-835C-540018C7E1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hyperlink" Target="https://www.google.com.eg/url?sa=i&amp;rct=j&amp;q=&amp;esrc=s&amp;source=images&amp;cd=&amp;cad=rja&amp;uact=8&amp;ved=0ahUKEwi-p72CkqHTAhXHtxoKHaxNDbwQjRwIBw&amp;url=https://www.pinterest.com/beckyburger/philmont/&amp;psig=AFQjCNG5sv_kJQjPQAK7EopYAssABrx_Ng&amp;ust=149216010849093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52600" y="5486400"/>
            <a:ext cx="556260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Drug testing revealed the presence of </a:t>
            </a:r>
            <a:r>
              <a:rPr lang="en-US" sz="2400" dirty="0" err="1" smtClean="0"/>
              <a:t>furosemide</a:t>
            </a:r>
            <a:endParaRPr lang="en-US" sz="2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52600" y="3200400"/>
            <a:ext cx="54864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“Masking” drugs to speed the elimination of banned substances e.g. steroids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3124200"/>
            <a:ext cx="3429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Diuretic doping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1600200"/>
            <a:ext cx="55626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lose weight quickly in order to compete in lower weight classes e.g.  wrestling, boxing, and weightlifting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1219200"/>
            <a:ext cx="6172200" cy="156966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Bulgarian Weightlifting Federation was sanctioned and suspended from participation in the 2000 </a:t>
            </a:r>
            <a:r>
              <a:rPr lang="en-US" sz="2400" dirty="0" err="1" smtClean="0"/>
              <a:t>Olimpic</a:t>
            </a:r>
            <a:r>
              <a:rPr lang="en-US" sz="2400" dirty="0" smtClean="0"/>
              <a:t> Summer Games in Sydney</a:t>
            </a:r>
            <a:endParaRPr lang="en-US" sz="2400" dirty="0"/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828800"/>
            <a:ext cx="563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1" y="2895601"/>
            <a:ext cx="5486400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7" grpId="0" animBg="1"/>
      <p:bldP spid="8" grpId="0" animBg="1"/>
      <p:bldP spid="8" grpId="1" animBg="1"/>
      <p:bldP spid="9" grpId="0" animBg="1"/>
      <p:bldP spid="14" grpId="0" animBg="1"/>
      <p:bldP spid="1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9200" y="3352800"/>
            <a:ext cx="5715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 eaLnBrk="1" hangingPunct="1"/>
            <a:r>
              <a:rPr lang="en-US" sz="2800" dirty="0" smtClean="0"/>
              <a:t>Onset of action is rapid (30 min)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2667000"/>
            <a:ext cx="4038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 orally once a day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1295400"/>
            <a:ext cx="4267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pharmacokinetics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4724400"/>
            <a:ext cx="6324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Excreted by active secretion in proximal convoluted tubules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219200" y="4038600"/>
            <a:ext cx="2895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 eaLnBrk="1" hangingPunct="1"/>
            <a:r>
              <a:rPr lang="en-US" sz="2800" dirty="0" smtClean="0"/>
              <a:t>t½ 6-9h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304800"/>
            <a:ext cx="601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Carbonic </a:t>
            </a:r>
            <a:r>
              <a:rPr lang="en-US" sz="2800" dirty="0" err="1" smtClean="0">
                <a:latin typeface="Algerian" pitchFamily="82" charset="0"/>
              </a:rPr>
              <a:t>anhydrase</a:t>
            </a:r>
            <a:r>
              <a:rPr lang="en-US" sz="2800" dirty="0" smtClean="0">
                <a:latin typeface="Algerian" pitchFamily="82" charset="0"/>
              </a:rPr>
              <a:t> inhibitors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1981200"/>
            <a:ext cx="3581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lgerian" pitchFamily="82" charset="0"/>
              </a:rPr>
              <a:t>acetazolamide</a:t>
            </a:r>
            <a:endParaRPr lang="en-US" sz="2800" dirty="0">
              <a:latin typeface="Algerian" pitchFamily="82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19800" y="1143000"/>
            <a:ext cx="3048000" cy="2057400"/>
          </a:xfrm>
          <a:prstGeom prst="rect">
            <a:avLst/>
          </a:prstGeom>
          <a:blipFill dpi="0" rotWithShape="1">
            <a:blip r:embed="rId4" cstate="print">
              <a:lum contrast="1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71600" y="4343400"/>
            <a:ext cx="6400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 eaLnBrk="1" hangingPunct="1">
              <a:defRPr/>
            </a:pPr>
            <a:r>
              <a:rPr lang="en-US" sz="2800" dirty="0" smtClean="0">
                <a:cs typeface="Arial" pitchFamily="34" charset="0"/>
              </a:rPr>
              <a:t>No diuretic or systemic side effects </a:t>
            </a:r>
            <a: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  <a:t>(Why?)</a:t>
            </a:r>
            <a:r>
              <a:rPr lang="en-US" sz="2800" dirty="0" smtClean="0">
                <a:cs typeface="Arial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2743200"/>
            <a:ext cx="6019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Arial" pitchFamily="34" charset="0"/>
              </a:rPr>
              <a:t>Used topically for treatment of increased intraocular pressure in open-angle glaucoma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1981200"/>
            <a:ext cx="601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 eaLnBrk="1" hangingPunct="1">
              <a:defRPr/>
            </a:pPr>
            <a:r>
              <a:rPr lang="en-US" sz="2800" dirty="0" smtClean="0">
                <a:cs typeface="Arial" pitchFamily="34" charset="0"/>
              </a:rPr>
              <a:t>Is a carbonic </a:t>
            </a:r>
            <a:r>
              <a:rPr lang="en-US" sz="2800" dirty="0" err="1" smtClean="0">
                <a:cs typeface="Arial" pitchFamily="34" charset="0"/>
              </a:rPr>
              <a:t>anhydrase</a:t>
            </a:r>
            <a:r>
              <a:rPr lang="en-US" sz="2800" dirty="0" smtClean="0">
                <a:cs typeface="Arial" pitchFamily="34" charset="0"/>
              </a:rPr>
              <a:t> inhibitor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1295400"/>
            <a:ext cx="2895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lgerian" pitchFamily="82" charset="0"/>
              </a:rPr>
              <a:t>dorzolamide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304800"/>
            <a:ext cx="601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Carbonic </a:t>
            </a:r>
            <a:r>
              <a:rPr lang="en-US" sz="2800" dirty="0" err="1" smtClean="0">
                <a:latin typeface="Algerian" pitchFamily="82" charset="0"/>
              </a:rPr>
              <a:t>anhydrase</a:t>
            </a:r>
            <a:r>
              <a:rPr lang="en-US" sz="2800" dirty="0" smtClean="0">
                <a:latin typeface="Algerian" pitchFamily="82" charset="0"/>
              </a:rPr>
              <a:t> inhibitors</a:t>
            </a:r>
            <a:endParaRPr lang="en-US" sz="28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57800" y="1905000"/>
            <a:ext cx="2057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Numbness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1905000"/>
            <a:ext cx="2057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Drowsiness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1219200"/>
            <a:ext cx="2895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lgerian" pitchFamily="82" charset="0"/>
              </a:rPr>
              <a:t>adrs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4419600"/>
            <a:ext cx="7010400" cy="125572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800" dirty="0" smtClean="0"/>
              <a:t>Contraindicated in patients with liver cirrhosis (alkaline urine </a:t>
            </a:r>
            <a:r>
              <a:rPr lang="en-US" sz="2800" dirty="0" smtClean="0">
                <a:latin typeface="Calibri"/>
              </a:rPr>
              <a:t>↓excretion of NH</a:t>
            </a:r>
            <a:r>
              <a:rPr lang="en-US" sz="2000" dirty="0" smtClean="0">
                <a:latin typeface="Calibri"/>
              </a:rPr>
              <a:t>4</a:t>
            </a:r>
            <a:r>
              <a:rPr lang="en-US" sz="2800" dirty="0" smtClean="0">
                <a:latin typeface="Calibri"/>
              </a:rPr>
              <a:t>→ </a:t>
            </a:r>
            <a:r>
              <a:rPr lang="en-US" sz="2800" dirty="0" err="1" smtClean="0">
                <a:latin typeface="Calibri"/>
              </a:rPr>
              <a:t>hyperammonemia</a:t>
            </a:r>
            <a:r>
              <a:rPr lang="en-US" sz="2800" dirty="0" smtClean="0">
                <a:latin typeface="Calibri"/>
              </a:rPr>
              <a:t> &amp; hepatic encephalopathy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3733800"/>
            <a:ext cx="4267200" cy="4801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800" dirty="0" smtClean="0"/>
              <a:t>Disturbance of vision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5400" y="2895600"/>
            <a:ext cx="7086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Tingling sensation of the face &amp; extremities 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295400" y="304800"/>
            <a:ext cx="601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Carbonic </a:t>
            </a:r>
            <a:r>
              <a:rPr lang="en-US" sz="2800" dirty="0" err="1" smtClean="0">
                <a:latin typeface="Algerian" pitchFamily="82" charset="0"/>
              </a:rPr>
              <a:t>anhydrase</a:t>
            </a:r>
            <a:r>
              <a:rPr lang="en-US" sz="2800" dirty="0" smtClean="0">
                <a:latin typeface="Algerian" pitchFamily="82" charset="0"/>
              </a:rPr>
              <a:t> inhibitors</a:t>
            </a:r>
            <a:endParaRPr lang="en-US" sz="28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95400" y="1219200"/>
            <a:ext cx="4038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Clinical indications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4114800"/>
            <a:ext cx="7391400" cy="193899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</a:rPr>
              <a:t>2-Urine </a:t>
            </a:r>
            <a:r>
              <a:rPr lang="en-US" sz="2400" b="1" dirty="0" err="1" smtClean="0">
                <a:solidFill>
                  <a:srgbClr val="FF0066"/>
                </a:solidFill>
              </a:rPr>
              <a:t>alkalinization</a:t>
            </a:r>
            <a:r>
              <a:rPr lang="en-US" sz="2400" dirty="0" smtClean="0"/>
              <a:t>:- uric acid, </a:t>
            </a:r>
            <a:r>
              <a:rPr lang="en-US" sz="2400" dirty="0" err="1" smtClean="0"/>
              <a:t>cysteine</a:t>
            </a:r>
            <a:r>
              <a:rPr lang="en-US" sz="2400" dirty="0" smtClean="0"/>
              <a:t> &amp; </a:t>
            </a:r>
            <a:r>
              <a:rPr lang="en-US" sz="2400" dirty="0" err="1" smtClean="0"/>
              <a:t>methotrexate</a:t>
            </a:r>
            <a:r>
              <a:rPr lang="en-US" sz="2400" smtClean="0"/>
              <a:t> are </a:t>
            </a:r>
            <a:r>
              <a:rPr lang="en-US" sz="2400" dirty="0" smtClean="0"/>
              <a:t>relatively insoluble in acid urine. Renal excretion can be ↑by ↑ urinary bicarbonate excretion. Effect is short lived &amp; require bicarbonate infusion.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1981200"/>
            <a:ext cx="7391400" cy="193899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1-Glaucoma:-</a:t>
            </a:r>
            <a:r>
              <a:rPr lang="en-US" sz="2400" dirty="0" smtClean="0"/>
              <a:t> aqueous </a:t>
            </a:r>
            <a:r>
              <a:rPr lang="en-US" sz="2400" dirty="0" err="1" smtClean="0"/>
              <a:t>humour</a:t>
            </a:r>
            <a:r>
              <a:rPr lang="en-US" sz="2400" dirty="0" smtClean="0"/>
              <a:t> contains a high concentration of bicarbonates. ↓of carbonic </a:t>
            </a:r>
            <a:r>
              <a:rPr lang="en-US" sz="2400" dirty="0" err="1" smtClean="0"/>
              <a:t>anhydrase↓rate</a:t>
            </a:r>
            <a:r>
              <a:rPr lang="en-US" sz="2400" dirty="0" smtClean="0"/>
              <a:t> of aqueous </a:t>
            </a:r>
            <a:r>
              <a:rPr lang="en-US" sz="2400" dirty="0" err="1" smtClean="0"/>
              <a:t>humour</a:t>
            </a:r>
            <a:r>
              <a:rPr lang="en-US" sz="2400" dirty="0" smtClean="0"/>
              <a:t> formation→ ↓intraocular pressure (tolerance does not develop to this effect)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228600"/>
            <a:ext cx="601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Carbonic </a:t>
            </a:r>
            <a:r>
              <a:rPr lang="en-US" sz="2800" dirty="0" err="1" smtClean="0">
                <a:latin typeface="Algerian" pitchFamily="82" charset="0"/>
              </a:rPr>
              <a:t>anhydrase</a:t>
            </a:r>
            <a:r>
              <a:rPr lang="en-US" sz="2800" dirty="0" smtClean="0">
                <a:latin typeface="Algerian" pitchFamily="82" charset="0"/>
              </a:rPr>
              <a:t> inhibitors</a:t>
            </a:r>
            <a:endParaRPr lang="en-US" sz="28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95400" y="1219200"/>
            <a:ext cx="4038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lgerian" pitchFamily="82" charset="0"/>
              </a:rPr>
              <a:t>Clinical indications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1981200"/>
            <a:ext cx="7239000" cy="181588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3-↓Formation of CSF</a:t>
            </a:r>
            <a:r>
              <a:rPr lang="en-US" sz="2800" dirty="0" smtClean="0"/>
              <a:t>:- ↓of carbonic </a:t>
            </a:r>
            <a:r>
              <a:rPr lang="en-US" sz="2800" dirty="0" err="1" smtClean="0"/>
              <a:t>anhydrase</a:t>
            </a:r>
            <a:r>
              <a:rPr lang="en-US" sz="2800" dirty="0" smtClean="0"/>
              <a:t> in the </a:t>
            </a:r>
            <a:r>
              <a:rPr lang="en-US" sz="2800" dirty="0" err="1" smtClean="0"/>
              <a:t>chorioid</a:t>
            </a:r>
            <a:r>
              <a:rPr lang="en-US" sz="2800" dirty="0" smtClean="0"/>
              <a:t> plexus →↓formation of CSF. Useful in management of  benign intracranial hypertension.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219200" y="4038600"/>
            <a:ext cx="7239000" cy="181588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4-Useful for correcting a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metabolic alkalosis</a:t>
            </a:r>
            <a:r>
              <a:rPr lang="en-US" sz="2800" dirty="0" smtClean="0"/>
              <a:t>, especially an alkalosis caused by diuretic-induced increases in H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</a:t>
            </a:r>
            <a:r>
              <a:rPr lang="en-US" sz="2800" dirty="0" smtClean="0"/>
              <a:t>excretion &amp; metabolic </a:t>
            </a:r>
            <a:r>
              <a:rPr lang="en-US" sz="2800" dirty="0" smtClean="0"/>
              <a:t>alkalosis of heart failure.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0" y="228600"/>
            <a:ext cx="601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Carbonic </a:t>
            </a:r>
            <a:r>
              <a:rPr lang="en-US" sz="2800" dirty="0" err="1" smtClean="0">
                <a:latin typeface="Algerian" pitchFamily="82" charset="0"/>
              </a:rPr>
              <a:t>anhydrase</a:t>
            </a:r>
            <a:r>
              <a:rPr lang="en-US" sz="2800" dirty="0" smtClean="0">
                <a:latin typeface="Algerian" pitchFamily="82" charset="0"/>
              </a:rPr>
              <a:t> inhibitors</a:t>
            </a:r>
            <a:endParaRPr lang="en-US" sz="28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1219200"/>
            <a:ext cx="4419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Clinical indications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057400"/>
            <a:ext cx="5867400" cy="156966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003300"/>
                </a:solidFill>
              </a:rPr>
              <a:t>5-Mountain sickness prophylaxis</a:t>
            </a:r>
            <a:r>
              <a:rPr lang="en-US" sz="2400" dirty="0" smtClean="0"/>
              <a:t>:- given nightly 5 days before the ascent</a:t>
            </a:r>
          </a:p>
          <a:p>
            <a:r>
              <a:rPr lang="en-US" sz="2400" dirty="0" smtClean="0"/>
              <a:t>   ↓ weakness, breathlessness , dizziness, nausea , cerebral &amp; pulmonary </a:t>
            </a:r>
            <a:r>
              <a:rPr lang="en-US" sz="2400" dirty="0" err="1" smtClean="0"/>
              <a:t>oedema</a:t>
            </a:r>
            <a:endParaRPr lang="en-US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3886200"/>
            <a:ext cx="7772400" cy="175432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rgbClr val="FF0066"/>
                </a:solidFill>
              </a:rPr>
              <a:t>6-Adjunct for treatment of epilepsy</a:t>
            </a:r>
            <a:r>
              <a:rPr lang="en-US" sz="2400" dirty="0" smtClean="0"/>
              <a:t>:- </a:t>
            </a:r>
            <a:r>
              <a:rPr lang="en-US" sz="2400" dirty="0" err="1" smtClean="0"/>
              <a:t>glial</a:t>
            </a:r>
            <a:r>
              <a:rPr lang="en-US" sz="2400" dirty="0" smtClean="0"/>
              <a:t> cells contain carbonic </a:t>
            </a:r>
            <a:r>
              <a:rPr lang="en-US" sz="2400" dirty="0" err="1" smtClean="0"/>
              <a:t>anhydrase</a:t>
            </a:r>
            <a:r>
              <a:rPr lang="en-US" sz="2400" dirty="0" smtClean="0"/>
              <a:t>. Nerves are highly responsive to rise in </a:t>
            </a:r>
            <a:r>
              <a:rPr lang="en-US" sz="2400" dirty="0" err="1" smtClean="0"/>
              <a:t>pH.</a:t>
            </a:r>
            <a:r>
              <a:rPr lang="en-US" sz="2400" dirty="0" smtClean="0"/>
              <a:t> ↑7.4→ 7.8 causes convulsions ↓of neuronal carbonic </a:t>
            </a:r>
            <a:r>
              <a:rPr lang="en-US" sz="2400" dirty="0" err="1" smtClean="0"/>
              <a:t>anhydrase</a:t>
            </a:r>
            <a:r>
              <a:rPr lang="en-US" sz="2400" dirty="0" smtClean="0"/>
              <a:t> →↓ pH in the vicinity of neurons→↓ convulsions .</a:t>
            </a:r>
            <a:endParaRPr lang="en-US" sz="2400" dirty="0"/>
          </a:p>
        </p:txBody>
      </p:sp>
      <p:pic>
        <p:nvPicPr>
          <p:cNvPr id="86018" name="Picture 2" descr="صورة ذات صلة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1143000"/>
            <a:ext cx="1828800" cy="2590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295400" y="228600"/>
            <a:ext cx="601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Carbonic </a:t>
            </a:r>
            <a:r>
              <a:rPr lang="en-US" sz="2800" dirty="0" err="1" smtClean="0">
                <a:latin typeface="Algerian" pitchFamily="82" charset="0"/>
              </a:rPr>
              <a:t>anhydrase</a:t>
            </a:r>
            <a:r>
              <a:rPr lang="en-US" sz="2800" dirty="0" smtClean="0">
                <a:latin typeface="Algerian" pitchFamily="82" charset="0"/>
              </a:rPr>
              <a:t> inhibitors</a:t>
            </a:r>
            <a:endParaRPr lang="en-US" sz="28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3000" y="5181600"/>
            <a:ext cx="678180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dissolved compound exert an osmotic pressure </a:t>
            </a:r>
            <a:r>
              <a:rPr lang="en-US" sz="2400" dirty="0" smtClean="0">
                <a:sym typeface="Symbol" pitchFamily="18" charset="2"/>
              </a:rPr>
              <a:t></a:t>
            </a:r>
            <a:r>
              <a:rPr lang="en-US" sz="2400" dirty="0" smtClean="0"/>
              <a:t>water &amp; Na+ </a:t>
            </a:r>
            <a:r>
              <a:rPr lang="en-US" sz="2400" dirty="0" err="1" smtClean="0"/>
              <a:t>reabsorption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304800"/>
            <a:ext cx="6934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Osmotic diuretics (</a:t>
            </a:r>
            <a:r>
              <a:rPr lang="en-US" sz="3200" dirty="0" err="1" smtClean="0">
                <a:latin typeface="Algerian" pitchFamily="82" charset="0"/>
              </a:rPr>
              <a:t>Aquaretics</a:t>
            </a:r>
            <a:r>
              <a:rPr lang="en-US" sz="3200" dirty="0" smtClean="0">
                <a:latin typeface="Algerian" pitchFamily="82" charset="0"/>
              </a:rPr>
              <a:t>)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1600200"/>
            <a:ext cx="4572000" cy="156966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 eaLnBrk="1" hangingPunct="1">
              <a:defRPr/>
            </a:pPr>
            <a:r>
              <a:rPr lang="en-US" sz="2400" dirty="0" err="1" smtClean="0"/>
              <a:t>Mannitol</a:t>
            </a:r>
            <a:r>
              <a:rPr lang="en-US" sz="2400" dirty="0" smtClean="0"/>
              <a:t> increases urine output by osmosis, drawing water out of cells and into the bloodstream</a:t>
            </a:r>
            <a:endParaRPr lang="en-US" sz="2400" b="1" dirty="0" smtClean="0"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990600"/>
            <a:ext cx="2895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lgerian" pitchFamily="82" charset="0"/>
              </a:rPr>
              <a:t>mannitol</a:t>
            </a:r>
            <a:endParaRPr lang="en-US" sz="2800" dirty="0">
              <a:latin typeface="Algerian" pitchFamily="82" charset="0"/>
            </a:endParaRPr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352800"/>
            <a:ext cx="259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143000" y="3200400"/>
            <a:ext cx="5334000" cy="193899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 eaLnBrk="1" hangingPunct="1">
              <a:defRPr/>
            </a:pPr>
            <a:r>
              <a:rPr lang="en-US" sz="2400" dirty="0" smtClean="0"/>
              <a:t>IV administration of any solute filtered by </a:t>
            </a:r>
            <a:r>
              <a:rPr lang="en-US" sz="2400" dirty="0" err="1" smtClean="0"/>
              <a:t>glomeruli</a:t>
            </a:r>
            <a:r>
              <a:rPr lang="en-US" sz="2400" dirty="0" smtClean="0"/>
              <a:t> may produce osmotic </a:t>
            </a:r>
            <a:r>
              <a:rPr lang="en-US" sz="2400" dirty="0" err="1" smtClean="0"/>
              <a:t>diuresis</a:t>
            </a:r>
            <a:r>
              <a:rPr lang="en-US" sz="2400" dirty="0" smtClean="0"/>
              <a:t> when the amount delivered to tubules exceeds their absorptive capacity</a:t>
            </a:r>
            <a:endParaRPr lang="en-US" sz="2400" b="1" dirty="0" smtClean="0"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6027003"/>
            <a:ext cx="800100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 eaLnBrk="1" hangingPunct="1">
              <a:defRPr/>
            </a:pPr>
            <a:r>
              <a:rPr lang="en-US" sz="2400" dirty="0" smtClean="0"/>
              <a:t>Expand the extracellular fluid volume, decrease blood viscosity, and inhibit </a:t>
            </a:r>
            <a:r>
              <a:rPr lang="en-US" sz="2400" dirty="0" err="1" smtClean="0"/>
              <a:t>renin</a:t>
            </a:r>
            <a:r>
              <a:rPr lang="en-US" sz="2400" dirty="0" smtClean="0"/>
              <a:t> </a:t>
            </a:r>
            <a:r>
              <a:rPr lang="en-US" sz="2400" dirty="0" err="1" smtClean="0"/>
              <a:t>release,↑renal</a:t>
            </a:r>
            <a:r>
              <a:rPr lang="en-US" sz="2400" dirty="0" smtClean="0"/>
              <a:t> blood flow</a:t>
            </a:r>
            <a:endParaRPr lang="en-US" sz="2400" b="1" dirty="0" smtClean="0">
              <a:cs typeface="Arial" pitchFamily="34" charset="0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524000"/>
            <a:ext cx="32766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95400" y="4800600"/>
            <a:ext cx="64008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 eaLnBrk="1" hangingPunct="1">
              <a:defRPr/>
            </a:pPr>
            <a:r>
              <a:rPr lang="en-US" sz="2400" dirty="0" smtClean="0"/>
              <a:t>Mainly excreted unchanged in urine</a:t>
            </a:r>
            <a:endParaRPr lang="en-US" sz="2400" b="1" dirty="0" smtClean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3505200"/>
            <a:ext cx="67056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dirty="0" smtClean="0"/>
              <a:t>If given orally          osmotic diarrhea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mannitol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133600"/>
            <a:ext cx="67056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dirty="0" err="1" smtClean="0"/>
              <a:t>Mannitol</a:t>
            </a:r>
            <a:r>
              <a:rPr lang="en-US" sz="2400" dirty="0" smtClean="0"/>
              <a:t>, IV, not absorbed from the GIT, </a:t>
            </a:r>
            <a:r>
              <a:rPr lang="en-US" sz="2400" dirty="0" smtClean="0">
                <a:sym typeface="Symbol" pitchFamily="18" charset="2"/>
              </a:rPr>
              <a:t></a:t>
            </a:r>
            <a:r>
              <a:rPr lang="en-US" sz="2400" dirty="0" smtClean="0"/>
              <a:t>water excretion with relatively less effect on Na+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1219200"/>
            <a:ext cx="4038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pharmacokinetics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1" name="Striped Right Arrow 10"/>
          <p:cNvSpPr/>
          <p:nvPr/>
        </p:nvSpPr>
        <p:spPr>
          <a:xfrm flipV="1">
            <a:off x="3429000" y="3657600"/>
            <a:ext cx="762000" cy="15239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5400" y="6096000"/>
            <a:ext cx="67056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dirty="0" smtClean="0"/>
              <a:t>t½0.25-1.7h, prolonged in renal failure to 36h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400" y="5410200"/>
            <a:ext cx="66294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 eaLnBrk="1" hangingPunct="1">
              <a:defRPr/>
            </a:pPr>
            <a:r>
              <a:rPr lang="en-US" sz="2400" dirty="0" smtClean="0"/>
              <a:t>Excreted by </a:t>
            </a:r>
            <a:r>
              <a:rPr lang="en-US" sz="2400" dirty="0" err="1" smtClean="0"/>
              <a:t>glomerular</a:t>
            </a:r>
            <a:r>
              <a:rPr lang="en-US" sz="2400" dirty="0" smtClean="0"/>
              <a:t> </a:t>
            </a:r>
            <a:r>
              <a:rPr lang="en-US" sz="2400" dirty="0" err="1" smtClean="0"/>
              <a:t>filteration</a:t>
            </a:r>
            <a:endParaRPr lang="en-US" sz="2400" b="1" dirty="0" smtClean="0"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4191000"/>
            <a:ext cx="67056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dirty="0" smtClean="0"/>
              <a:t>Little metabolized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3000" y="4114800"/>
            <a:ext cx="6553200" cy="156966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2-To prevent acute renal necrosis after severe injury , </a:t>
            </a:r>
            <a:r>
              <a:rPr lang="en-US" sz="2400" dirty="0" err="1" smtClean="0"/>
              <a:t>haemorrhage</a:t>
            </a:r>
            <a:r>
              <a:rPr lang="en-US" sz="2400" dirty="0" smtClean="0"/>
              <a:t>, </a:t>
            </a:r>
            <a:r>
              <a:rPr lang="en-US" sz="2400" dirty="0" err="1" smtClean="0"/>
              <a:t>hypovolaemia</a:t>
            </a:r>
            <a:r>
              <a:rPr lang="en-US" sz="2400" dirty="0" smtClean="0"/>
              <a:t>, </a:t>
            </a:r>
            <a:r>
              <a:rPr lang="en-US" sz="2400" dirty="0" smtClean="0">
                <a:sym typeface="Symbol" pitchFamily="18" charset="2"/>
              </a:rPr>
              <a:t></a:t>
            </a:r>
            <a:r>
              <a:rPr lang="en-US" sz="2400" dirty="0" smtClean="0"/>
              <a:t> GFR, absorption of water &amp; salts is complete , distal part dries up</a:t>
            </a:r>
            <a:r>
              <a:rPr lang="en-US" sz="2400" dirty="0" smtClean="0">
                <a:sym typeface="Symbol" pitchFamily="18" charset="2"/>
              </a:rPr>
              <a:t></a:t>
            </a:r>
            <a:r>
              <a:rPr lang="en-US" sz="2400" dirty="0" smtClean="0"/>
              <a:t> irreversible damage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mannitol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514600"/>
            <a:ext cx="65532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 eaLnBrk="1" hangingPunct="1">
              <a:defRPr/>
            </a:pPr>
            <a:r>
              <a:rPr lang="en-US" sz="2400" dirty="0" smtClean="0"/>
              <a:t>1-To eliminate drugs that are reabsorbed from the renal tubules in acute poisoning e.g. </a:t>
            </a:r>
            <a:r>
              <a:rPr lang="en-US" sz="2400" dirty="0" err="1" smtClean="0"/>
              <a:t>salicylates</a:t>
            </a:r>
            <a:r>
              <a:rPr lang="en-US" sz="2400" dirty="0" smtClean="0"/>
              <a:t>, bromides, barbiturates</a:t>
            </a:r>
            <a:endParaRPr lang="en-US" sz="2400" b="1" dirty="0" smtClean="0"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1219200"/>
            <a:ext cx="2895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Clinical uses</a:t>
            </a:r>
            <a:endParaRPr lang="en-US" sz="28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mannitol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1219200"/>
            <a:ext cx="2895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Clinical uses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3962400"/>
            <a:ext cx="6400800" cy="156966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 eaLnBrk="1" hangingPunct="1">
              <a:defRPr/>
            </a:pPr>
            <a:r>
              <a:rPr lang="en-US" sz="2400" dirty="0" smtClean="0"/>
              <a:t>4-To maintain urine volume &amp; to prevent </a:t>
            </a:r>
            <a:r>
              <a:rPr lang="en-US" sz="2400" dirty="0" err="1" smtClean="0"/>
              <a:t>anuria</a:t>
            </a:r>
            <a:r>
              <a:rPr lang="en-US" sz="2400" dirty="0" smtClean="0"/>
              <a:t> resulting from large pigmentation load to the kidney e.g. </a:t>
            </a:r>
            <a:r>
              <a:rPr lang="en-US" sz="2400" dirty="0" err="1" smtClean="0"/>
              <a:t>haemolysis</a:t>
            </a:r>
            <a:r>
              <a:rPr lang="en-US" sz="2400" dirty="0" smtClean="0"/>
              <a:t>, </a:t>
            </a:r>
            <a:r>
              <a:rPr lang="en-US" sz="2400" dirty="0" err="1" smtClean="0"/>
              <a:t>rhabdomyolysis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143000" y="2438400"/>
            <a:ext cx="662940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 eaLnBrk="1" hangingPunct="1">
              <a:defRPr/>
            </a:pPr>
            <a:r>
              <a:rPr lang="en-US" sz="2400" dirty="0" smtClean="0"/>
              <a:t>3-To</a:t>
            </a:r>
            <a:r>
              <a:rPr lang="en-US" sz="2400" dirty="0" smtClean="0">
                <a:sym typeface="Symbol" pitchFamily="18" charset="2"/>
              </a:rPr>
              <a:t> </a:t>
            </a:r>
            <a:r>
              <a:rPr lang="en-US" sz="2400" dirty="0" smtClean="0"/>
              <a:t>intracranial &amp; intraocular pressure before ophthalmic or brain procedures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95400" y="4572000"/>
            <a:ext cx="46482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Describe the mechanisms of action of diuretics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diuretics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971800"/>
            <a:ext cx="45720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Identify the site of action of each class of diuretics in the </a:t>
            </a:r>
            <a:r>
              <a:rPr lang="en-US" sz="2800" dirty="0" err="1"/>
              <a:t>nephron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2133600"/>
            <a:ext cx="4648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Define and classify diuretics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1295400"/>
            <a:ext cx="2209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ilos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2" name="Picture 5" descr="17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819400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9200" y="3276600"/>
            <a:ext cx="655320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dirty="0" smtClean="0"/>
              <a:t>Extracellular volume expansion, complicates heart failure &amp; pulmonary </a:t>
            </a:r>
            <a:r>
              <a:rPr lang="en-US" sz="2400" dirty="0" err="1" smtClean="0"/>
              <a:t>oedema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manitol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2133600"/>
            <a:ext cx="66294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dirty="0" smtClean="0"/>
              <a:t>Headache, nausea, vomiting→ </a:t>
            </a:r>
            <a:r>
              <a:rPr lang="en-US" sz="2400" dirty="0" err="1" smtClean="0"/>
              <a:t>hyponatremia</a:t>
            </a:r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295400" y="1219200"/>
            <a:ext cx="2895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lgerian" pitchFamily="82" charset="0"/>
              </a:rPr>
              <a:t>adrs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4495800"/>
            <a:ext cx="701040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dirty="0" smtClean="0"/>
              <a:t>Excessive use</a:t>
            </a:r>
            <a:r>
              <a:rPr lang="en-US" sz="2400" dirty="0" smtClean="0">
                <a:sym typeface="Symbol" pitchFamily="18" charset="2"/>
              </a:rPr>
              <a:t></a:t>
            </a:r>
            <a:r>
              <a:rPr lang="en-US" sz="2400" dirty="0" smtClean="0"/>
              <a:t> dehydration &amp; </a:t>
            </a:r>
            <a:r>
              <a:rPr lang="en-US" sz="2400" dirty="0" err="1" smtClean="0"/>
              <a:t>hypernatraemia</a:t>
            </a:r>
            <a:r>
              <a:rPr lang="en-US" sz="2400" dirty="0" smtClean="0"/>
              <a:t>,</a:t>
            </a:r>
            <a:r>
              <a:rPr lang="en-US" sz="2400" dirty="0" smtClean="0">
                <a:cs typeface="Arial" pitchFamily="34" charset="0"/>
              </a:rPr>
              <a:t> (Adequate water replacement is required).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95400" y="3657600"/>
            <a:ext cx="4876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kumimoji="1" lang="en-US" sz="2800" dirty="0" err="1" smtClean="0">
                <a:latin typeface="Times New Roman" pitchFamily="18" charset="0"/>
                <a:cs typeface="Arial" pitchFamily="34" charset="0"/>
              </a:rPr>
              <a:t>Anuric</a:t>
            </a:r>
            <a:r>
              <a:rPr kumimoji="1" lang="en-US" sz="2800" dirty="0" smtClean="0">
                <a:latin typeface="Times New Roman" pitchFamily="18" charset="0"/>
                <a:cs typeface="Arial" pitchFamily="34" charset="0"/>
              </a:rPr>
              <a:t> patients or patients not responding to a test dose of </a:t>
            </a:r>
            <a:r>
              <a:rPr kumimoji="1" lang="en-US" sz="2800" dirty="0" err="1" smtClean="0">
                <a:latin typeface="Times New Roman" pitchFamily="18" charset="0"/>
                <a:cs typeface="Arial" pitchFamily="34" charset="0"/>
              </a:rPr>
              <a:t>mannitol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mannitol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590800"/>
            <a:ext cx="4572000" cy="56425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</a:pPr>
            <a:r>
              <a:rPr kumimoji="1" lang="en-US" altLang="zh-CN" sz="2800" dirty="0" smtClean="0">
                <a:latin typeface="Times New Roman" pitchFamily="18" charset="0"/>
              </a:rPr>
              <a:t>Chronic heart failure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1524000"/>
            <a:ext cx="4191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contraindications</a:t>
            </a:r>
            <a:endParaRPr lang="en-US" sz="28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3000" y="4038600"/>
            <a:ext cx="4648200" cy="181588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List ADRS, therapeutic uses, contraindications and drug- drug interactions of diuretics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diuretics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057400"/>
            <a:ext cx="4648200" cy="181588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Detail on the </a:t>
            </a:r>
            <a:r>
              <a:rPr lang="en-US" sz="2800" dirty="0" err="1" smtClean="0"/>
              <a:t>pharmacodynamic</a:t>
            </a:r>
            <a:r>
              <a:rPr lang="en-US" sz="2800" dirty="0" smtClean="0"/>
              <a:t> actions and pharmacokinetic aspects of diuretics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1295400"/>
            <a:ext cx="2209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ilos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2" name="Picture 5" descr="17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819400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71600" y="3810000"/>
            <a:ext cx="4724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Used to remove excess extracellular fluid (</a:t>
            </a:r>
            <a:r>
              <a:rPr lang="en-US" sz="2800" dirty="0" err="1" smtClean="0"/>
              <a:t>oedema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diuretics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2667000"/>
            <a:ext cx="6096000" cy="8679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800" dirty="0" smtClean="0"/>
              <a:t>They act by ↑the quantity of sodium in urine ( </a:t>
            </a:r>
            <a:r>
              <a:rPr lang="en-US" sz="2800" b="1" dirty="0" err="1" smtClean="0">
                <a:solidFill>
                  <a:srgbClr val="660066"/>
                </a:solidFill>
              </a:rPr>
              <a:t>natriuretic</a:t>
            </a:r>
            <a:r>
              <a:rPr lang="en-US" sz="2800" b="1" dirty="0" smtClean="0">
                <a:solidFill>
                  <a:srgbClr val="660066"/>
                </a:solidFill>
              </a:rPr>
              <a:t> diuretics)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1676400"/>
            <a:ext cx="6324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Drugs used to increase renal </a:t>
            </a:r>
            <a:r>
              <a:rPr lang="en-US" sz="2800" dirty="0" smtClean="0"/>
              <a:t>flow rate</a:t>
            </a:r>
            <a:endParaRPr lang="en-US" sz="28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286000"/>
            <a:ext cx="426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362200"/>
            <a:ext cx="5791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371600" y="2362200"/>
            <a:ext cx="2895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Water </a:t>
            </a:r>
            <a:r>
              <a:rPr lang="en-US" sz="2800" dirty="0" err="1" smtClean="0"/>
              <a:t>diuresis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1" animBg="1"/>
      <p:bldP spid="1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6600" y="304800"/>
            <a:ext cx="2590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Diuretics</a:t>
            </a:r>
            <a:endParaRPr lang="en-US" sz="3200" dirty="0"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8600" y="1143000"/>
            <a:ext cx="8610017" cy="5181600"/>
            <a:chOff x="305383" y="1870281"/>
            <a:chExt cx="8685632" cy="4409868"/>
          </a:xfrm>
        </p:grpSpPr>
        <p:sp>
          <p:nvSpPr>
            <p:cNvPr id="13" name="Freeform 12"/>
            <p:cNvSpPr/>
            <p:nvPr/>
          </p:nvSpPr>
          <p:spPr>
            <a:xfrm>
              <a:off x="4648200" y="3140110"/>
              <a:ext cx="3072987" cy="5333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6664"/>
                  </a:lnTo>
                  <a:lnTo>
                    <a:pt x="3072987" y="266664"/>
                  </a:lnTo>
                  <a:lnTo>
                    <a:pt x="3072987" y="53332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4602480" y="3140110"/>
              <a:ext cx="91440" cy="5333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53332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1575212" y="3140110"/>
              <a:ext cx="3072987" cy="5333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072987" y="0"/>
                  </a:moveTo>
                  <a:lnTo>
                    <a:pt x="3072987" y="266664"/>
                  </a:lnTo>
                  <a:lnTo>
                    <a:pt x="0" y="266664"/>
                  </a:lnTo>
                  <a:lnTo>
                    <a:pt x="0" y="53332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3378370" y="1870281"/>
              <a:ext cx="2539658" cy="1269829"/>
            </a:xfrm>
            <a:custGeom>
              <a:avLst/>
              <a:gdLst>
                <a:gd name="connsiteX0" fmla="*/ 0 w 2539658"/>
                <a:gd name="connsiteY0" fmla="*/ 0 h 1269829"/>
                <a:gd name="connsiteX1" fmla="*/ 2539658 w 2539658"/>
                <a:gd name="connsiteY1" fmla="*/ 0 h 1269829"/>
                <a:gd name="connsiteX2" fmla="*/ 2539658 w 2539658"/>
                <a:gd name="connsiteY2" fmla="*/ 1269829 h 1269829"/>
                <a:gd name="connsiteX3" fmla="*/ 0 w 2539658"/>
                <a:gd name="connsiteY3" fmla="*/ 1269829 h 1269829"/>
                <a:gd name="connsiteX4" fmla="*/ 0 w 2539658"/>
                <a:gd name="connsiteY4" fmla="*/ 0 h 126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658" h="1269829">
                  <a:moveTo>
                    <a:pt x="0" y="0"/>
                  </a:moveTo>
                  <a:lnTo>
                    <a:pt x="2539658" y="0"/>
                  </a:lnTo>
                  <a:lnTo>
                    <a:pt x="2539658" y="1269829"/>
                  </a:lnTo>
                  <a:lnTo>
                    <a:pt x="0" y="12698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1" i="0" u="none" strike="noStrike" kern="1200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Arial" pitchFamily="34" charset="0"/>
                  <a:cs typeface="Arial" pitchFamily="34" charset="0"/>
                </a:rPr>
                <a:t>The main 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1" i="0" u="none" strike="noStrike" kern="1200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Arial" pitchFamily="34" charset="0"/>
                  <a:cs typeface="Arial" pitchFamily="34" charset="0"/>
                </a:rPr>
                <a:t>indications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05383" y="3673439"/>
              <a:ext cx="2539658" cy="1269829"/>
            </a:xfrm>
            <a:custGeom>
              <a:avLst/>
              <a:gdLst>
                <a:gd name="connsiteX0" fmla="*/ 0 w 2539658"/>
                <a:gd name="connsiteY0" fmla="*/ 0 h 1269829"/>
                <a:gd name="connsiteX1" fmla="*/ 2539658 w 2539658"/>
                <a:gd name="connsiteY1" fmla="*/ 0 h 1269829"/>
                <a:gd name="connsiteX2" fmla="*/ 2539658 w 2539658"/>
                <a:gd name="connsiteY2" fmla="*/ 1269829 h 1269829"/>
                <a:gd name="connsiteX3" fmla="*/ 0 w 2539658"/>
                <a:gd name="connsiteY3" fmla="*/ 1269829 h 1269829"/>
                <a:gd name="connsiteX4" fmla="*/ 0 w 2539658"/>
                <a:gd name="connsiteY4" fmla="*/ 0 h 126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658" h="1269829">
                  <a:moveTo>
                    <a:pt x="0" y="0"/>
                  </a:moveTo>
                  <a:lnTo>
                    <a:pt x="2539658" y="0"/>
                  </a:lnTo>
                  <a:lnTo>
                    <a:pt x="2539658" y="1269829"/>
                  </a:lnTo>
                  <a:lnTo>
                    <a:pt x="0" y="12698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Edema of 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any origin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378370" y="3673439"/>
              <a:ext cx="2539658" cy="1269829"/>
            </a:xfrm>
            <a:custGeom>
              <a:avLst/>
              <a:gdLst>
                <a:gd name="connsiteX0" fmla="*/ 0 w 2539658"/>
                <a:gd name="connsiteY0" fmla="*/ 0 h 1269829"/>
                <a:gd name="connsiteX1" fmla="*/ 2539658 w 2539658"/>
                <a:gd name="connsiteY1" fmla="*/ 0 h 1269829"/>
                <a:gd name="connsiteX2" fmla="*/ 2539658 w 2539658"/>
                <a:gd name="connsiteY2" fmla="*/ 1269829 h 1269829"/>
                <a:gd name="connsiteX3" fmla="*/ 0 w 2539658"/>
                <a:gd name="connsiteY3" fmla="*/ 1269829 h 1269829"/>
                <a:gd name="connsiteX4" fmla="*/ 0 w 2539658"/>
                <a:gd name="connsiteY4" fmla="*/ 0 h 126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658" h="1269829">
                  <a:moveTo>
                    <a:pt x="0" y="0"/>
                  </a:moveTo>
                  <a:lnTo>
                    <a:pt x="2539658" y="0"/>
                  </a:lnTo>
                  <a:lnTo>
                    <a:pt x="2539658" y="1269829"/>
                  </a:lnTo>
                  <a:lnTo>
                    <a:pt x="0" y="12698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Congestive 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heart failure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6451357" y="3673439"/>
              <a:ext cx="2539658" cy="1269829"/>
            </a:xfrm>
            <a:custGeom>
              <a:avLst/>
              <a:gdLst>
                <a:gd name="connsiteX0" fmla="*/ 0 w 2539658"/>
                <a:gd name="connsiteY0" fmla="*/ 0 h 1269829"/>
                <a:gd name="connsiteX1" fmla="*/ 2539658 w 2539658"/>
                <a:gd name="connsiteY1" fmla="*/ 0 h 1269829"/>
                <a:gd name="connsiteX2" fmla="*/ 2539658 w 2539658"/>
                <a:gd name="connsiteY2" fmla="*/ 1269829 h 1269829"/>
                <a:gd name="connsiteX3" fmla="*/ 0 w 2539658"/>
                <a:gd name="connsiteY3" fmla="*/ 1269829 h 1269829"/>
                <a:gd name="connsiteX4" fmla="*/ 0 w 2539658"/>
                <a:gd name="connsiteY4" fmla="*/ 0 h 126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658" h="1269829">
                  <a:moveTo>
                    <a:pt x="0" y="0"/>
                  </a:moveTo>
                  <a:lnTo>
                    <a:pt x="2539658" y="0"/>
                  </a:lnTo>
                  <a:lnTo>
                    <a:pt x="2539658" y="1269829"/>
                  </a:lnTo>
                  <a:lnTo>
                    <a:pt x="0" y="12698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Hypertension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3352796" y="5010320"/>
              <a:ext cx="2539658" cy="1269829"/>
            </a:xfrm>
            <a:custGeom>
              <a:avLst/>
              <a:gdLst>
                <a:gd name="connsiteX0" fmla="*/ 0 w 2539658"/>
                <a:gd name="connsiteY0" fmla="*/ 0 h 1269829"/>
                <a:gd name="connsiteX1" fmla="*/ 2539658 w 2539658"/>
                <a:gd name="connsiteY1" fmla="*/ 0 h 1269829"/>
                <a:gd name="connsiteX2" fmla="*/ 2539658 w 2539658"/>
                <a:gd name="connsiteY2" fmla="*/ 1269829 h 1269829"/>
                <a:gd name="connsiteX3" fmla="*/ 0 w 2539658"/>
                <a:gd name="connsiteY3" fmla="*/ 1269829 h 1269829"/>
                <a:gd name="connsiteX4" fmla="*/ 0 w 2539658"/>
                <a:gd name="connsiteY4" fmla="*/ 0 h 126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658" h="1269829">
                  <a:moveTo>
                    <a:pt x="0" y="0"/>
                  </a:moveTo>
                  <a:lnTo>
                    <a:pt x="2539658" y="0"/>
                  </a:lnTo>
                  <a:lnTo>
                    <a:pt x="2539658" y="1269829"/>
                  </a:lnTo>
                  <a:lnTo>
                    <a:pt x="0" y="12698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R="0" lvl="0" algn="ctr" defTabSz="1333500" rtl="1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tabLst/>
              </a:pPr>
              <a:r>
                <a:rPr kumimoji="0" lang="en-US" sz="30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Elimination of toxins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4038600"/>
            <a:ext cx="2895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Efficacy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953000"/>
            <a:ext cx="2895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Site of action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3810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diuretics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819400"/>
            <a:ext cx="3733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Mechanism of action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2057400"/>
            <a:ext cx="1600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Action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1295400"/>
            <a:ext cx="3657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classification</a:t>
            </a:r>
            <a:endParaRPr lang="en-US" sz="3200" dirty="0">
              <a:latin typeface="Algerian" pitchFamily="82" charset="0"/>
            </a:endParaRPr>
          </a:p>
        </p:txBody>
      </p:sp>
      <p:graphicFrame>
        <p:nvGraphicFramePr>
          <p:cNvPr id="51202" name="Organization Chart 2"/>
          <p:cNvGraphicFramePr>
            <a:graphicFrameLocks/>
          </p:cNvGraphicFramePr>
          <p:nvPr/>
        </p:nvGraphicFramePr>
        <p:xfrm>
          <a:off x="381000" y="228600"/>
          <a:ext cx="8450262" cy="6119812"/>
        </p:xfrm>
        <a:graphic>
          <a:graphicData uri="http://schemas.openxmlformats.org/drawingml/2006/compatibility">
            <com:legacyDrawing xmlns:com="http://schemas.openxmlformats.org/drawingml/2006/compatibility" spid="_x0000_s51202"/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4800"/>
            <a:ext cx="8839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04800"/>
            <a:ext cx="86106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scan00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10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52400"/>
            <a:ext cx="8839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Dgm spid="51202" grpId="0"/>
      <p:bldDgm spid="5120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Diuretics </a:t>
            </a:r>
            <a:r>
              <a:rPr lang="en-US" sz="3200" dirty="0" err="1" smtClean="0">
                <a:latin typeface="Algerian" pitchFamily="82" charset="0"/>
              </a:rPr>
              <a:t>i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4343400"/>
            <a:ext cx="2895600" cy="107721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Osmotic diuretics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2438400"/>
            <a:ext cx="2895600" cy="156966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Carbonic </a:t>
            </a:r>
            <a:r>
              <a:rPr lang="en-US" sz="3200" dirty="0" err="1" smtClean="0">
                <a:latin typeface="Algerian" pitchFamily="82" charset="0"/>
              </a:rPr>
              <a:t>anhydrase</a:t>
            </a:r>
            <a:r>
              <a:rPr lang="en-US" sz="3200" dirty="0" smtClean="0">
                <a:latin typeface="Algerian" pitchFamily="82" charset="0"/>
              </a:rPr>
              <a:t> inhibitors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3" name="Picture 17" descr="1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3657600"/>
            <a:ext cx="3962400" cy="156966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66"/>
                </a:solidFill>
              </a:rPr>
              <a:t>Acetazolamide</a:t>
            </a:r>
            <a:r>
              <a:rPr lang="en-US" sz="2400" dirty="0" smtClean="0"/>
              <a:t> is a potent specific inhibitor of carbonic </a:t>
            </a:r>
            <a:r>
              <a:rPr lang="en-US" sz="2400" dirty="0" err="1" smtClean="0"/>
              <a:t>anhydrase</a:t>
            </a:r>
            <a:r>
              <a:rPr lang="en-US" sz="2400" dirty="0" smtClean="0"/>
              <a:t>, enzyme inhibition is non competitive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Diuretics I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1905000"/>
            <a:ext cx="4038600" cy="156966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dirty="0" smtClean="0"/>
              <a:t>Carbonic </a:t>
            </a:r>
            <a:r>
              <a:rPr lang="en-US" sz="2400" dirty="0" err="1" smtClean="0"/>
              <a:t>anhydrase</a:t>
            </a:r>
            <a:r>
              <a:rPr lang="en-US" sz="2400" dirty="0" smtClean="0"/>
              <a:t> accelerates the attainment of equilibrium in the reaction</a:t>
            </a:r>
          </a:p>
          <a:p>
            <a:r>
              <a:rPr lang="en-US" sz="2400" dirty="0" smtClean="0"/>
              <a:t>       </a:t>
            </a:r>
            <a:r>
              <a:rPr lang="en-US" sz="2400" b="1" dirty="0" smtClean="0">
                <a:solidFill>
                  <a:srgbClr val="660066"/>
                </a:solidFill>
              </a:rPr>
              <a:t>CO</a:t>
            </a:r>
            <a:r>
              <a:rPr lang="en-US" b="1" dirty="0" smtClean="0">
                <a:solidFill>
                  <a:srgbClr val="660066"/>
                </a:solidFill>
              </a:rPr>
              <a:t>2</a:t>
            </a:r>
            <a:r>
              <a:rPr lang="en-US" sz="2400" b="1" dirty="0" smtClean="0">
                <a:solidFill>
                  <a:srgbClr val="660066"/>
                </a:solidFill>
              </a:rPr>
              <a:t> + H</a:t>
            </a:r>
            <a:r>
              <a:rPr lang="en-US" b="1" dirty="0" smtClean="0">
                <a:solidFill>
                  <a:srgbClr val="660066"/>
                </a:solidFill>
              </a:rPr>
              <a:t>2</a:t>
            </a:r>
            <a:r>
              <a:rPr lang="en-US" sz="2400" b="1" dirty="0" smtClean="0">
                <a:solidFill>
                  <a:srgbClr val="660066"/>
                </a:solidFill>
              </a:rPr>
              <a:t>O↔H</a:t>
            </a:r>
            <a:r>
              <a:rPr lang="en-US" b="1" dirty="0" smtClean="0">
                <a:solidFill>
                  <a:srgbClr val="660066"/>
                </a:solidFill>
              </a:rPr>
              <a:t>2</a:t>
            </a:r>
            <a:r>
              <a:rPr lang="en-US" sz="2400" b="1" dirty="0" smtClean="0">
                <a:solidFill>
                  <a:srgbClr val="660066"/>
                </a:solidFill>
              </a:rPr>
              <a:t>CO</a:t>
            </a:r>
            <a:r>
              <a:rPr lang="en-US" b="1" dirty="0" smtClean="0">
                <a:solidFill>
                  <a:srgbClr val="660066"/>
                </a:solidFill>
              </a:rPr>
              <a:t>3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1219200"/>
            <a:ext cx="601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Carbonic </a:t>
            </a:r>
            <a:r>
              <a:rPr lang="en-US" sz="2800" dirty="0" err="1" smtClean="0">
                <a:latin typeface="Algerian" pitchFamily="82" charset="0"/>
              </a:rPr>
              <a:t>anhydrase</a:t>
            </a:r>
            <a:r>
              <a:rPr lang="en-US" sz="2800" dirty="0" smtClean="0">
                <a:latin typeface="Algerian" pitchFamily="82" charset="0"/>
              </a:rPr>
              <a:t> inhibitors</a:t>
            </a:r>
            <a:endParaRPr lang="en-US" sz="2800" dirty="0">
              <a:latin typeface="Algerian" pitchFamily="82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905000"/>
            <a:ext cx="373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9200" y="3352800"/>
            <a:ext cx="4572000" cy="9233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dirty="0" smtClean="0"/>
              <a:t>With repeated dosage the diuretic action is lost →loss of HCO3- &amp; development of acidosis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2514600"/>
            <a:ext cx="4648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000099"/>
                </a:solidFill>
              </a:rPr>
              <a:t>Promotes K+ excretion by ↑the load of Na+ delivered to the distal tubules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1371600"/>
            <a:ext cx="4648200" cy="9233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0066"/>
                </a:solidFill>
              </a:rPr>
              <a:t>It ↓ </a:t>
            </a:r>
            <a:r>
              <a:rPr lang="en-US" b="1" dirty="0" err="1" smtClean="0">
                <a:solidFill>
                  <a:srgbClr val="FF0066"/>
                </a:solidFill>
              </a:rPr>
              <a:t>reabsorption</a:t>
            </a:r>
            <a:r>
              <a:rPr lang="en-US" b="1" dirty="0" smtClean="0">
                <a:solidFill>
                  <a:srgbClr val="FF0066"/>
                </a:solidFill>
              </a:rPr>
              <a:t> of bicarbonate</a:t>
            </a:r>
            <a:r>
              <a:rPr lang="en-US" dirty="0" smtClean="0"/>
              <a:t> in the proximal tubule &amp; prevent the acidification of urine in the distal tubule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4648200"/>
            <a:ext cx="5638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0066"/>
                </a:solidFill>
              </a:rPr>
              <a:t>Self- limiting action of</a:t>
            </a:r>
            <a:r>
              <a:rPr lang="en-US" dirty="0" smtClean="0"/>
              <a:t> </a:t>
            </a:r>
            <a:r>
              <a:rPr lang="en-US" dirty="0" err="1" smtClean="0"/>
              <a:t>acetazolamide</a:t>
            </a:r>
            <a:r>
              <a:rPr lang="en-US" dirty="0" smtClean="0"/>
              <a:t> restrict its use to mild </a:t>
            </a:r>
            <a:r>
              <a:rPr lang="en-US" dirty="0" err="1" smtClean="0"/>
              <a:t>oedema</a:t>
            </a:r>
            <a:r>
              <a:rPr lang="en-US" smtClean="0"/>
              <a:t> .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228600"/>
            <a:ext cx="601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Carbonic </a:t>
            </a:r>
            <a:r>
              <a:rPr lang="en-US" sz="2800" dirty="0" err="1" smtClean="0">
                <a:latin typeface="Algerian" pitchFamily="82" charset="0"/>
              </a:rPr>
              <a:t>anhydrase</a:t>
            </a:r>
            <a:r>
              <a:rPr lang="en-US" sz="2800" dirty="0" smtClean="0">
                <a:latin typeface="Algerian" pitchFamily="82" charset="0"/>
              </a:rPr>
              <a:t> inhibitors</a:t>
            </a:r>
            <a:endParaRPr lang="en-US" sz="2800" dirty="0">
              <a:latin typeface="Algerian" pitchFamily="82" charset="0"/>
            </a:endParaRP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524000"/>
            <a:ext cx="28193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ndy"/>
        <a:ea typeface=""/>
        <a:cs typeface=""/>
      </a:majorFont>
      <a:minorFont>
        <a:latin typeface="And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29790</TotalTime>
  <Words>853</Words>
  <Application>Microsoft Office PowerPoint</Application>
  <PresentationFormat>On-screen Show (4:3)</PresentationFormat>
  <Paragraphs>121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Andy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Brainy Betty,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Beveled Slide Style</dc:title>
  <dc:creator>Nan Shastry</dc:creator>
  <cp:lastModifiedBy>Osama</cp:lastModifiedBy>
  <cp:revision>230</cp:revision>
  <dcterms:created xsi:type="dcterms:W3CDTF">2006-06-05T19:52:32Z</dcterms:created>
  <dcterms:modified xsi:type="dcterms:W3CDTF">2017-05-11T04:50:57Z</dcterms:modified>
</cp:coreProperties>
</file>