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68" r:id="rId2"/>
    <p:sldId id="257" r:id="rId3"/>
    <p:sldId id="258" r:id="rId4"/>
    <p:sldId id="259" r:id="rId5"/>
    <p:sldId id="261" r:id="rId6"/>
    <p:sldId id="263" r:id="rId7"/>
    <p:sldId id="264" r:id="rId8"/>
    <p:sldId id="260" r:id="rId9"/>
    <p:sldId id="265" r:id="rId10"/>
    <p:sldId id="266" r:id="rId11"/>
    <p:sldId id="275" r:id="rId12"/>
    <p:sldId id="276" r:id="rId13"/>
    <p:sldId id="279" r:id="rId14"/>
    <p:sldId id="278" r:id="rId15"/>
    <p:sldId id="277" r:id="rId16"/>
    <p:sldId id="267" r:id="rId17"/>
    <p:sldId id="272" r:id="rId18"/>
    <p:sldId id="27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7FD9DB-93B5-4589-9301-F25317C96F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bevel">
            <a:avLst>
              <a:gd name="adj" fmla="val 16574"/>
            </a:avLst>
          </a:prstGeom>
          <a:solidFill>
            <a:srgbClr val="008080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24000"/>
            <a:ext cx="6324600" cy="2076450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9638B5-B40A-48F3-BC0B-70854C1C531E}" type="datetime1">
              <a:rPr lang="en-US"/>
              <a:pPr/>
              <a:t>5/10/2017</a:t>
            </a:fld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3C0B73-AE73-4508-9BE1-DEF550C47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2E5FE3-BFB4-4B7F-BB75-9B0F918D8DD0}" type="datetime1">
              <a:rPr lang="en-US"/>
              <a:pPr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ACCE9-C964-4E7B-AD3A-88EDF27C98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3A098C-12C9-4BD1-AA58-F043E6D60E21}" type="datetime1">
              <a:rPr lang="en-US"/>
              <a:pPr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DC5CB-8B1C-4940-BF21-AC5419E0E9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8E514C-C30F-4100-ABD3-6F0A2871DEEA}" type="datetime1">
              <a:rPr lang="en-US"/>
              <a:pPr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FB969-1F03-45DE-937B-33CEF4A17C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E8C46B-ABE7-4ABC-849E-2F475DA59050}" type="datetime1">
              <a:rPr lang="en-US"/>
              <a:pPr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F1CD3-8393-40AA-A860-36509C0B03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BDDAE-8408-43CA-B8E8-546DC12E0306}" type="datetime1">
              <a:rPr lang="en-US"/>
              <a:pPr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A4918-4F94-4342-AC38-972A66DE2B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855205-875F-496F-945D-FB26DEF6663C}" type="datetime1">
              <a:rPr lang="en-US"/>
              <a:pPr/>
              <a:t>5/10/2017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8B652-B895-4F80-B7D8-A34A8866F3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EE67C3-BF2B-496C-AC8A-DE6BD093A580}" type="datetime1">
              <a:rPr lang="en-US"/>
              <a:pPr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690FD-9BF2-4137-9931-9A4878F608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AB048B-EF15-4DB1-9286-1FA5D608EA5C}" type="datetime1">
              <a:rPr lang="en-US"/>
              <a:pPr/>
              <a:t>5/10/2017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04DB3-6B25-4C83-89E9-D101A5B3DF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DC7166-3921-481F-94F4-3B7B6112519E}" type="datetime1">
              <a:rPr lang="en-US"/>
              <a:pPr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8FDE7-0295-46E0-B063-28EFA5D436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2AFD9F-41D8-4817-ABCE-2B35AC096057}" type="datetime1">
              <a:rPr lang="en-US"/>
              <a:pPr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69E8E-3B40-423C-B1BF-E710DC2E1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4306"/>
            </a:avLst>
          </a:prstGeom>
          <a:solidFill>
            <a:srgbClr val="00808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64E8C4B5-BD39-49EB-B7BF-9FC3B60B9A69}" type="datetime1">
              <a:rPr lang="en-US"/>
              <a:pPr/>
              <a:t>5/10/2017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629400"/>
            <a:ext cx="381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B8B7A887-FA24-46F9-835C-540018C7E1D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G:\Renal%20block\loop%20diuretics-1.mp4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G:\Renal%20block\thiazide%20diuretics.mp4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eg/url?sa=i&amp;rct=j&amp;q=&amp;esrc=s&amp;source=images&amp;cd=&amp;cad=rja&amp;uact=8&amp;ved=0ahUKEwj4h9e0ls7TAhXG1hQKHVgoCAoQjRwIBw&amp;url=https://www.studyblue.com/notes/note/n/renal--urology-pharmacology-deck/deck/16453662&amp;psig=AFQjCNHVXJN8mMFGyyhx3FGNc5So_uZQKw&amp;ust=149371023321710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Diuretics-ii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1219200"/>
            <a:ext cx="5943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Thiazides</a:t>
            </a:r>
            <a:r>
              <a:rPr lang="en-US" sz="3200" dirty="0" smtClean="0">
                <a:latin typeface="Algerian" pitchFamily="82" charset="0"/>
              </a:rPr>
              <a:t> &amp; loop diuretics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2" name="Picture 5" descr="17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286000"/>
            <a:ext cx="152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3038" y="1905000"/>
            <a:ext cx="480536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0" y="304800"/>
            <a:ext cx="4267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Loop diuretics</a:t>
            </a:r>
            <a:endParaRPr lang="en-US" sz="3200" dirty="0">
              <a:latin typeface="Algerian" pitchFamily="8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4800" y="2200275"/>
            <a:ext cx="8305800" cy="4352925"/>
            <a:chOff x="304800" y="2200275"/>
            <a:chExt cx="8305800" cy="4352925"/>
          </a:xfrm>
        </p:grpSpPr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2322513" y="2200275"/>
              <a:ext cx="4208462" cy="1420813"/>
            </a:xfrm>
            <a:prstGeom prst="rect">
              <a:avLst/>
            </a:prstGeom>
            <a:solidFill>
              <a:srgbClr val="C0FEF9"/>
            </a:solidFill>
            <a:ln w="508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/>
                <a:t>Also Called:</a:t>
              </a:r>
            </a:p>
            <a:p>
              <a:pPr lvl="1">
                <a:buFontTx/>
                <a:buChar char="•"/>
              </a:pPr>
              <a:r>
                <a:rPr lang="en-US" sz="2800"/>
                <a:t>Loop Diuretics</a:t>
              </a:r>
            </a:p>
            <a:p>
              <a:pPr lvl="1">
                <a:buFontTx/>
                <a:buChar char="•"/>
              </a:pPr>
              <a:r>
                <a:rPr lang="en-US" sz="2800"/>
                <a:t>High Ceiling Diuretics</a:t>
              </a:r>
            </a:p>
          </p:txBody>
        </p:sp>
        <p:sp>
          <p:nvSpPr>
            <p:cNvPr id="15" name="Oval 4"/>
            <p:cNvSpPr>
              <a:spLocks noChangeArrowheads="1"/>
            </p:cNvSpPr>
            <p:nvPr/>
          </p:nvSpPr>
          <p:spPr bwMode="auto">
            <a:xfrm>
              <a:off x="5803900" y="3581400"/>
              <a:ext cx="2806700" cy="1600200"/>
            </a:xfrm>
            <a:prstGeom prst="ellipse">
              <a:avLst/>
            </a:prstGeom>
            <a:solidFill>
              <a:srgbClr val="C0FEF9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3200" dirty="0" err="1"/>
                <a:t>Ethacrynic</a:t>
              </a:r>
              <a:endParaRPr lang="en-US" sz="3200" dirty="0"/>
            </a:p>
            <a:p>
              <a:pPr algn="ctr"/>
              <a:r>
                <a:rPr lang="en-US" sz="3200" dirty="0" smtClean="0"/>
                <a:t>Acid</a:t>
              </a:r>
            </a:p>
            <a:p>
              <a:pPr algn="ctr"/>
              <a:r>
                <a:rPr lang="en-US" sz="2000" dirty="0" smtClean="0"/>
                <a:t>Potency 0.7, t½ 1h</a:t>
              </a:r>
              <a:endParaRPr lang="en-US" sz="2000" dirty="0"/>
            </a:p>
            <a:p>
              <a:pPr algn="ctr"/>
              <a:endParaRPr lang="en-US" sz="1600" dirty="0"/>
            </a:p>
          </p:txBody>
        </p:sp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4572000" y="5105400"/>
              <a:ext cx="2819400" cy="144780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3200" dirty="0" err="1" smtClean="0">
                  <a:solidFill>
                    <a:srgbClr val="FF0000"/>
                  </a:solidFill>
                </a:rPr>
                <a:t>Torsemide</a:t>
              </a:r>
              <a:endParaRPr lang="en-US" sz="32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Potency 3, t½  3.5h</a:t>
              </a:r>
            </a:p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7" name="Oval 6"/>
            <p:cNvSpPr>
              <a:spLocks noChangeArrowheads="1"/>
            </p:cNvSpPr>
            <p:nvPr/>
          </p:nvSpPr>
          <p:spPr bwMode="auto">
            <a:xfrm>
              <a:off x="1752600" y="4876800"/>
              <a:ext cx="2667000" cy="1422400"/>
            </a:xfrm>
            <a:prstGeom prst="ellipse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3200" dirty="0" err="1" smtClean="0">
                  <a:solidFill>
                    <a:srgbClr val="500093"/>
                  </a:solidFill>
                </a:rPr>
                <a:t>Bumetanide</a:t>
              </a:r>
              <a:endParaRPr lang="en-US" sz="3200" dirty="0" smtClean="0">
                <a:solidFill>
                  <a:srgbClr val="500093"/>
                </a:solidFill>
              </a:endParaRPr>
            </a:p>
            <a:p>
              <a:pPr algn="ctr"/>
              <a:r>
                <a:rPr lang="en-US" sz="2000" dirty="0" smtClean="0">
                  <a:solidFill>
                    <a:srgbClr val="500093"/>
                  </a:solidFill>
                </a:rPr>
                <a:t>Potency40 ,t½ 0.8 h</a:t>
              </a:r>
              <a:endParaRPr lang="en-US" sz="2000" dirty="0">
                <a:solidFill>
                  <a:srgbClr val="500093"/>
                </a:solidFill>
              </a:endParaRPr>
            </a:p>
            <a:p>
              <a:pPr algn="ctr"/>
              <a:endParaRPr lang="en-US" sz="1600" dirty="0">
                <a:solidFill>
                  <a:srgbClr val="500093"/>
                </a:solidFill>
              </a:endParaRP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304800" y="3657600"/>
              <a:ext cx="2895600" cy="1295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3200" dirty="0" err="1" smtClean="0">
                  <a:solidFill>
                    <a:srgbClr val="FFFF00"/>
                  </a:solidFill>
                </a:rPr>
                <a:t>Furosemide</a:t>
              </a:r>
              <a:endParaRPr lang="en-US" sz="3200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en-US" sz="2000" dirty="0" smtClean="0">
                  <a:solidFill>
                    <a:srgbClr val="FFFF00"/>
                  </a:solidFill>
                </a:rPr>
                <a:t>Potency 1, t½  1.5h</a:t>
              </a:r>
              <a:endParaRPr lang="en-US" sz="2000" dirty="0">
                <a:solidFill>
                  <a:srgbClr val="FFFF00"/>
                </a:solidFill>
              </a:endParaRPr>
            </a:p>
            <a:p>
              <a:pPr algn="ctr"/>
              <a:endParaRPr lang="en-US" sz="1600" dirty="0">
                <a:solidFill>
                  <a:schemeClr val="hlink"/>
                </a:solidFill>
              </a:endParaRPr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219200" y="1219200"/>
            <a:ext cx="6553200" cy="685800"/>
          </a:xfrm>
          <a:prstGeom prst="rect">
            <a:avLst/>
          </a:prstGeom>
          <a:solidFill>
            <a:srgbClr val="081D58"/>
          </a:solidFill>
          <a:ln w="50800" cap="flat">
            <a:solidFill>
              <a:srgbClr val="EF91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EF91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Na-K-2Cl SYMPORT INHIBITORS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EF91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43000" y="3581400"/>
            <a:ext cx="2819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Inhibit Na-K-2Cl transporter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1143000"/>
            <a:ext cx="5181600" cy="1421928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en-US" sz="2400" dirty="0" smtClean="0"/>
              <a:t>Acts on the </a:t>
            </a:r>
            <a:r>
              <a:rPr lang="en-US" sz="2400" b="1" dirty="0" smtClean="0">
                <a:solidFill>
                  <a:srgbClr val="FF0066"/>
                </a:solidFill>
              </a:rPr>
              <a:t>thick segment of the ascending loop of </a:t>
            </a:r>
            <a:r>
              <a:rPr lang="en-US" sz="2400" b="1" dirty="0" err="1" smtClean="0">
                <a:solidFill>
                  <a:srgbClr val="FF0066"/>
                </a:solidFill>
              </a:rPr>
              <a:t>Henle</a:t>
            </a:r>
            <a:r>
              <a:rPr lang="en-US" sz="2400" b="1" dirty="0" smtClean="0">
                <a:solidFill>
                  <a:srgbClr val="FF0066"/>
                </a:solidFill>
              </a:rPr>
              <a:t>[25% of </a:t>
            </a:r>
            <a:r>
              <a:rPr lang="en-US" sz="2400" b="1" dirty="0" err="1" smtClean="0">
                <a:solidFill>
                  <a:srgbClr val="FF0066"/>
                </a:solidFill>
              </a:rPr>
              <a:t>glomerular</a:t>
            </a:r>
            <a:r>
              <a:rPr lang="en-US" sz="2400" dirty="0" smtClean="0"/>
              <a:t> filtrate of Na+  is reabsorbed]</a:t>
            </a:r>
            <a:endParaRPr lang="en-US" sz="2400" dirty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533400"/>
            <a:ext cx="2362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1524000" y="304800"/>
            <a:ext cx="4267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Loop diuretics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1878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3048000"/>
            <a:ext cx="47434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loop diuretics-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8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143000"/>
            <a:ext cx="4114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143000" y="1752600"/>
            <a:ext cx="3352800" cy="10895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en-US" sz="2400" dirty="0" smtClean="0"/>
              <a:t>The most potent diuretics, termed </a:t>
            </a:r>
            <a:r>
              <a:rPr lang="en-US" sz="2400" b="1" dirty="0" smtClean="0">
                <a:solidFill>
                  <a:srgbClr val="800000"/>
                </a:solidFill>
              </a:rPr>
              <a:t>“high ceiling diuretic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4800600"/>
            <a:ext cx="3429000" cy="10895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rgbClr val="003300"/>
                </a:solidFill>
              </a:rPr>
              <a:t>↓Renal vascular resistance &amp;↑renal blood flow</a:t>
            </a:r>
            <a:r>
              <a:rPr lang="en-US" sz="2400" b="1" dirty="0" smtClean="0">
                <a:solidFill>
                  <a:srgbClr val="003300"/>
                </a:solidFill>
                <a:latin typeface="Calibri"/>
              </a:rPr>
              <a:t>→ PGs</a:t>
            </a:r>
            <a:endParaRPr lang="en-US" sz="2400" b="1" dirty="0" smtClean="0">
              <a:solidFill>
                <a:srgbClr val="0033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199" y="4800600"/>
            <a:ext cx="266700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0" y="228600"/>
            <a:ext cx="34290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Loop diuretics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3124200"/>
            <a:ext cx="34290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Induce expression of COX, PGE</a:t>
            </a:r>
            <a:r>
              <a:rPr lang="en-US" sz="2800" dirty="0" smtClean="0">
                <a:latin typeface="Calibri"/>
              </a:rPr>
              <a:t>↓ salt transport in TAL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038600" y="228600"/>
            <a:ext cx="4953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lgerian" pitchFamily="82" charset="0"/>
              </a:rPr>
              <a:t>Pharmacodyamic</a:t>
            </a:r>
            <a:r>
              <a:rPr lang="en-US" sz="2800" dirty="0" smtClean="0">
                <a:latin typeface="Algerian" pitchFamily="82" charset="0"/>
              </a:rPr>
              <a:t> effects</a:t>
            </a:r>
            <a:endParaRPr lang="en-US" sz="28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228600"/>
            <a:ext cx="3657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Loop diuretics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1524000"/>
            <a:ext cx="2819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Increase Ca &amp; Mg excretion</a:t>
            </a:r>
            <a:endParaRPr lang="en-US" sz="2800" dirty="0"/>
          </a:p>
        </p:txBody>
      </p:sp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114800"/>
            <a:ext cx="36576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143000" y="2971800"/>
            <a:ext cx="3886200" cy="3108543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Furosemide</a:t>
            </a:r>
            <a:r>
              <a:rPr lang="en-US" sz="2800" dirty="0" smtClean="0"/>
              <a:t> and </a:t>
            </a:r>
            <a:r>
              <a:rPr lang="en-US" sz="2800" dirty="0" err="1" smtClean="0"/>
              <a:t>ethacrynic</a:t>
            </a:r>
            <a:r>
              <a:rPr lang="en-US" sz="2800" dirty="0" smtClean="0"/>
              <a:t> acid reduce pulmonary congestion</a:t>
            </a:r>
          </a:p>
          <a:p>
            <a:r>
              <a:rPr lang="en-US" sz="2800" dirty="0" smtClean="0"/>
              <a:t>and left ventricular filling pressures in heart </a:t>
            </a:r>
            <a:r>
              <a:rPr lang="en-US" sz="2800" dirty="0" smtClean="0"/>
              <a:t>failure </a:t>
            </a:r>
            <a:r>
              <a:rPr lang="en-US" sz="2800" dirty="0" smtClean="0">
                <a:latin typeface="Calibri"/>
              </a:rPr>
              <a:t>→</a:t>
            </a:r>
            <a:r>
              <a:rPr lang="en-US" sz="2800" dirty="0" smtClean="0">
                <a:latin typeface="Times New Roman"/>
                <a:cs typeface="Times New Roman"/>
              </a:rPr>
              <a:t>↑ venous capacitance</a:t>
            </a:r>
            <a:endParaRPr lang="en-US" sz="2800" dirty="0"/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143000"/>
            <a:ext cx="365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038600" y="228600"/>
            <a:ext cx="4953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lgerian" pitchFamily="82" charset="0"/>
              </a:rPr>
              <a:t>Pharmacodyamic</a:t>
            </a:r>
            <a:r>
              <a:rPr lang="en-US" sz="2800" dirty="0" smtClean="0">
                <a:latin typeface="Algerian" pitchFamily="82" charset="0"/>
              </a:rPr>
              <a:t> effects</a:t>
            </a:r>
            <a:endParaRPr lang="en-US" sz="28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3000" y="3810000"/>
            <a:ext cx="4876800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Have short duration of action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2200" y="304800"/>
            <a:ext cx="34290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Loop diuretics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3048000"/>
            <a:ext cx="7543800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 eaLnBrk="1" hangingPunct="1"/>
            <a:r>
              <a:rPr lang="en-US" sz="2400" dirty="0" smtClean="0"/>
              <a:t>Have fast onset of action 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u="sng" dirty="0" smtClean="0">
                <a:solidFill>
                  <a:srgbClr val="FF0000"/>
                </a:solidFill>
              </a:rPr>
              <a:t>suitable for emergency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4572000"/>
            <a:ext cx="5486400" cy="42473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sz="2400" dirty="0" err="1" smtClean="0"/>
              <a:t>Bumetanide</a:t>
            </a:r>
            <a:r>
              <a:rPr lang="en-US" sz="2400" dirty="0" smtClean="0"/>
              <a:t> is the most potent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2362200"/>
            <a:ext cx="4343400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 eaLnBrk="1" hangingPunct="1"/>
            <a:r>
              <a:rPr lang="en-US" sz="2400" dirty="0" smtClean="0"/>
              <a:t>Given orally or IV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9200" y="1143000"/>
            <a:ext cx="41148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pharmacokinetics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6172200"/>
            <a:ext cx="6172200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Interfere with uric acid secretion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5181600"/>
            <a:ext cx="7696200" cy="75713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Excreted by active tubular secretion of weak acids into urine(avidly bound to plasma proteins).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38200" y="152400"/>
            <a:ext cx="3886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Loop diuretics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152400"/>
            <a:ext cx="41148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Therapeutic uses</a:t>
            </a:r>
            <a:endParaRPr lang="en-US" sz="3200" dirty="0">
              <a:latin typeface="Algerian" pitchFamily="8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143000" y="1143000"/>
            <a:ext cx="6767554" cy="5715000"/>
            <a:chOff x="1086984" y="1143000"/>
            <a:chExt cx="6918388" cy="5949489"/>
          </a:xfrm>
        </p:grpSpPr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6255649" y="2438400"/>
              <a:ext cx="1743485" cy="669925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lIns="69850" tIns="34925" rIns="69850" bIns="34925">
              <a:spAutoFit/>
            </a:bodyPr>
            <a:lstStyle/>
            <a:p>
              <a:pPr algn="ctr" defTabSz="514350"/>
              <a:r>
                <a:rPr lang="en-US" sz="1800" dirty="0">
                  <a:solidFill>
                    <a:srgbClr val="500093"/>
                  </a:solidFill>
                </a:rPr>
                <a:t>Treatment for</a:t>
              </a:r>
            </a:p>
            <a:p>
              <a:pPr algn="ctr" defTabSz="514350"/>
              <a:r>
                <a:rPr lang="en-US" sz="1800" dirty="0" err="1">
                  <a:solidFill>
                    <a:srgbClr val="500093"/>
                  </a:solidFill>
                </a:rPr>
                <a:t>Oliguric</a:t>
              </a:r>
              <a:r>
                <a:rPr lang="en-US" sz="1800" dirty="0">
                  <a:solidFill>
                    <a:srgbClr val="500093"/>
                  </a:solidFill>
                </a:rPr>
                <a:t> ARF</a:t>
              </a:r>
            </a:p>
          </p:txBody>
        </p:sp>
        <p:pic>
          <p:nvPicPr>
            <p:cNvPr id="28" name="Pictur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87868" y="1393825"/>
              <a:ext cx="1174745" cy="219075"/>
            </a:xfrm>
            <a:prstGeom prst="rect">
              <a:avLst/>
            </a:prstGeom>
            <a:noFill/>
            <a:ln w="12700">
              <a:miter lim="800000"/>
              <a:headEnd/>
              <a:tailEnd/>
            </a:ln>
            <a:effectLst/>
          </p:spPr>
        </p:pic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1207522" y="1143000"/>
              <a:ext cx="2907277" cy="9938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 defTabSz="514350"/>
              <a:r>
                <a:rPr lang="en-US" sz="2000" b="1" dirty="0">
                  <a:solidFill>
                    <a:srgbClr val="FFFF00"/>
                  </a:solidFill>
                </a:rPr>
                <a:t>Increase Na Excretion</a:t>
              </a:r>
            </a:p>
            <a:p>
              <a:pPr algn="ctr" defTabSz="514350"/>
              <a:r>
                <a:rPr lang="en-US" sz="2000" b="1" dirty="0">
                  <a:solidFill>
                    <a:srgbClr val="FFFF00"/>
                  </a:solidFill>
                </a:rPr>
                <a:t>to 25% of Filtered Load</a:t>
              </a:r>
            </a:p>
          </p:txBody>
        </p:sp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1207523" y="3581400"/>
              <a:ext cx="2983477" cy="3783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 defTabSz="514350"/>
              <a:r>
                <a:rPr lang="en-US" sz="2000" b="1" dirty="0">
                  <a:solidFill>
                    <a:srgbClr val="FFFF00"/>
                  </a:solidFill>
                </a:rPr>
                <a:t>Increase Ca Excretion</a:t>
              </a:r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6220531" y="3352800"/>
              <a:ext cx="1777098" cy="669925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lIns="69850" tIns="34925" rIns="69850" bIns="34925">
              <a:spAutoFit/>
            </a:bodyPr>
            <a:lstStyle/>
            <a:p>
              <a:pPr algn="ctr" defTabSz="514350"/>
              <a:r>
                <a:rPr lang="en-US" sz="1800" dirty="0">
                  <a:solidFill>
                    <a:srgbClr val="500093"/>
                  </a:solidFill>
                </a:rPr>
                <a:t>Treatment for </a:t>
              </a:r>
            </a:p>
            <a:p>
              <a:pPr algn="ctr" defTabSz="514350"/>
              <a:r>
                <a:rPr lang="en-US" sz="1800" dirty="0" err="1">
                  <a:solidFill>
                    <a:srgbClr val="500093"/>
                  </a:solidFill>
                </a:rPr>
                <a:t>Hypercalcemia</a:t>
              </a:r>
              <a:endParaRPr lang="en-US" sz="1800" dirty="0">
                <a:solidFill>
                  <a:srgbClr val="500093"/>
                </a:solidFill>
              </a:endParaRPr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1166555" y="4572000"/>
              <a:ext cx="2262445" cy="6860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 defTabSz="514350"/>
              <a:r>
                <a:rPr lang="en-US" sz="2000" b="1" dirty="0">
                  <a:solidFill>
                    <a:srgbClr val="FFFF00"/>
                  </a:solidFill>
                </a:rPr>
                <a:t>Increase Venous</a:t>
              </a:r>
            </a:p>
            <a:p>
              <a:pPr algn="ctr" defTabSz="514350"/>
              <a:r>
                <a:rPr lang="en-US" sz="2000" b="1" dirty="0">
                  <a:solidFill>
                    <a:srgbClr val="FFFF00"/>
                  </a:solidFill>
                </a:rPr>
                <a:t>Capacitance</a:t>
              </a:r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6228274" y="4236734"/>
              <a:ext cx="1777098" cy="944563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lIns="69850" tIns="34925" rIns="69850" bIns="34925">
              <a:spAutoFit/>
            </a:bodyPr>
            <a:lstStyle/>
            <a:p>
              <a:pPr algn="ctr" defTabSz="514350"/>
              <a:r>
                <a:rPr lang="en-US" sz="1800" dirty="0">
                  <a:solidFill>
                    <a:srgbClr val="500093"/>
                  </a:solidFill>
                </a:rPr>
                <a:t>Treatment for</a:t>
              </a:r>
            </a:p>
            <a:p>
              <a:pPr algn="ctr" defTabSz="514350"/>
              <a:r>
                <a:rPr lang="en-US" sz="1800" dirty="0">
                  <a:solidFill>
                    <a:srgbClr val="500093"/>
                  </a:solidFill>
                </a:rPr>
                <a:t>Pulmonary Edema</a:t>
              </a:r>
            </a:p>
          </p:txBody>
        </p:sp>
        <p:sp>
          <p:nvSpPr>
            <p:cNvPr id="34" name="Rectangle 16"/>
            <p:cNvSpPr>
              <a:spLocks noChangeArrowheads="1"/>
            </p:cNvSpPr>
            <p:nvPr/>
          </p:nvSpPr>
          <p:spPr bwMode="auto">
            <a:xfrm>
              <a:off x="1154216" y="2667000"/>
              <a:ext cx="3204498" cy="3938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 defTabSz="514350"/>
              <a:r>
                <a:rPr lang="en-US" sz="2000" b="1" dirty="0">
                  <a:solidFill>
                    <a:srgbClr val="FFFF00"/>
                  </a:solidFill>
                </a:rPr>
                <a:t>Increase Urine Volume</a:t>
              </a: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6223846" y="1143000"/>
              <a:ext cx="1777098" cy="669925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lIns="69850" tIns="34925" rIns="69850" bIns="34925">
              <a:spAutoFit/>
            </a:bodyPr>
            <a:lstStyle/>
            <a:p>
              <a:pPr algn="ctr" defTabSz="514350"/>
              <a:r>
                <a:rPr lang="en-US" dirty="0">
                  <a:solidFill>
                    <a:srgbClr val="500093"/>
                  </a:solidFill>
                </a:rPr>
                <a:t>Treatment for</a:t>
              </a:r>
            </a:p>
            <a:p>
              <a:pPr algn="ctr" defTabSz="514350"/>
              <a:r>
                <a:rPr lang="en-US" dirty="0">
                  <a:solidFill>
                    <a:srgbClr val="500093"/>
                  </a:solidFill>
                </a:rPr>
                <a:t>Severe Edema</a:t>
              </a:r>
            </a:p>
          </p:txBody>
        </p:sp>
        <p:sp>
          <p:nvSpPr>
            <p:cNvPr id="36" name="Rectangle 12"/>
            <p:cNvSpPr>
              <a:spLocks noChangeArrowheads="1"/>
            </p:cNvSpPr>
            <p:nvPr/>
          </p:nvSpPr>
          <p:spPr bwMode="auto">
            <a:xfrm>
              <a:off x="1164882" y="5505958"/>
              <a:ext cx="3027816" cy="3783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 defTabSz="514350"/>
              <a:r>
                <a:rPr lang="en-US" sz="2000" b="1" dirty="0">
                  <a:solidFill>
                    <a:srgbClr val="FFFF00"/>
                  </a:solidFill>
                </a:rPr>
                <a:t>Increase </a:t>
              </a:r>
              <a:r>
                <a:rPr lang="en-US" sz="2000" b="1" dirty="0" smtClean="0">
                  <a:solidFill>
                    <a:srgbClr val="FFFF00"/>
                  </a:solidFill>
                </a:rPr>
                <a:t>K+  Excretion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auto">
            <a:xfrm>
              <a:off x="6228274" y="5347306"/>
              <a:ext cx="1777098" cy="901529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lIns="69850" tIns="34925" rIns="69850" bIns="34925">
              <a:spAutoFit/>
            </a:bodyPr>
            <a:lstStyle/>
            <a:p>
              <a:pPr algn="ctr" defTabSz="514350"/>
              <a:r>
                <a:rPr lang="en-US" sz="1800" dirty="0" smtClean="0">
                  <a:solidFill>
                    <a:srgbClr val="500093"/>
                  </a:solidFill>
                </a:rPr>
                <a:t>Acute Treatment </a:t>
              </a:r>
              <a:r>
                <a:rPr lang="en-US" sz="1800" dirty="0">
                  <a:solidFill>
                    <a:srgbClr val="500093"/>
                  </a:solidFill>
                </a:rPr>
                <a:t>for</a:t>
              </a:r>
            </a:p>
            <a:p>
              <a:pPr algn="ctr" defTabSz="514350"/>
              <a:r>
                <a:rPr lang="en-US" sz="1800" dirty="0" err="1" smtClean="0">
                  <a:solidFill>
                    <a:srgbClr val="500093"/>
                  </a:solidFill>
                </a:rPr>
                <a:t>Hyperkalemia</a:t>
              </a:r>
              <a:endParaRPr lang="en-US" sz="1800" dirty="0">
                <a:solidFill>
                  <a:srgbClr val="500093"/>
                </a:solidFill>
              </a:endParaRPr>
            </a:p>
          </p:txBody>
        </p:sp>
        <p:pic>
          <p:nvPicPr>
            <p:cNvPr id="38" name="Picture 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38663" y="3581400"/>
              <a:ext cx="1150937" cy="219075"/>
            </a:xfrm>
            <a:prstGeom prst="rect">
              <a:avLst/>
            </a:prstGeom>
            <a:noFill/>
            <a:ln w="12700">
              <a:miter lim="800000"/>
              <a:headEnd/>
              <a:tailEnd/>
            </a:ln>
            <a:effectLst/>
          </p:spPr>
        </p:pic>
        <p:pic>
          <p:nvPicPr>
            <p:cNvPr id="39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10088" y="4746625"/>
              <a:ext cx="1152525" cy="219075"/>
            </a:xfrm>
            <a:prstGeom prst="rect">
              <a:avLst/>
            </a:prstGeom>
            <a:noFill/>
            <a:ln w="12700">
              <a:miter lim="800000"/>
              <a:headEnd/>
              <a:tailEnd/>
            </a:ln>
            <a:effectLst/>
          </p:spPr>
        </p:pic>
        <p:pic>
          <p:nvPicPr>
            <p:cNvPr id="40" name="Picture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60875" y="2743200"/>
              <a:ext cx="1150938" cy="219075"/>
            </a:xfrm>
            <a:prstGeom prst="rect">
              <a:avLst/>
            </a:prstGeom>
            <a:noFill/>
            <a:ln w="12700">
              <a:miter lim="800000"/>
              <a:headEnd/>
              <a:tailEnd/>
            </a:ln>
            <a:effectLst/>
          </p:spPr>
        </p:pic>
        <p:pic>
          <p:nvPicPr>
            <p:cNvPr id="41" name="Picture 8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14511" y="5585285"/>
              <a:ext cx="1150937" cy="219075"/>
            </a:xfrm>
            <a:prstGeom prst="rect">
              <a:avLst/>
            </a:prstGeom>
            <a:noFill/>
            <a:ln w="12700">
              <a:miter lim="800000"/>
              <a:headEnd/>
              <a:tailEnd/>
            </a:ln>
            <a:effectLst/>
          </p:spPr>
        </p:pic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1086984" y="6537202"/>
              <a:ext cx="2648543" cy="3938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 defTabSz="514350"/>
              <a:r>
                <a:rPr lang="en-US" sz="2000" b="1" dirty="0" smtClean="0">
                  <a:solidFill>
                    <a:srgbClr val="FFFF00"/>
                  </a:solidFill>
                </a:rPr>
                <a:t>Anion overdose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6228274" y="6442334"/>
              <a:ext cx="1777098" cy="650155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lIns="69850" tIns="34925" rIns="69850" bIns="34925">
              <a:spAutoFit/>
            </a:bodyPr>
            <a:lstStyle/>
            <a:p>
              <a:pPr algn="ctr" defTabSz="514350"/>
              <a:r>
                <a:rPr lang="en-US" sz="1800" dirty="0" smtClean="0">
                  <a:solidFill>
                    <a:srgbClr val="500093"/>
                  </a:solidFill>
                </a:rPr>
                <a:t>Toxicity of Br, F &amp; I</a:t>
              </a:r>
              <a:endParaRPr lang="en-US" sz="1800" dirty="0">
                <a:solidFill>
                  <a:srgbClr val="500093"/>
                </a:solidFill>
              </a:endParaRPr>
            </a:p>
          </p:txBody>
        </p:sp>
      </p:grpSp>
      <p:pic>
        <p:nvPicPr>
          <p:cNvPr id="42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057400"/>
            <a:ext cx="1981200" cy="3200400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  <p:pic>
        <p:nvPicPr>
          <p:cNvPr id="25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400800"/>
            <a:ext cx="1125844" cy="210441"/>
          </a:xfrm>
          <a:prstGeom prst="rect">
            <a:avLst/>
          </a:prstGeom>
          <a:noFill/>
          <a:ln w="12700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90600" y="228600"/>
            <a:ext cx="3276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Loop diuretics</a:t>
            </a:r>
            <a:endParaRPr lang="en-US" sz="3200" dirty="0">
              <a:latin typeface="Algerian" pitchFamily="8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90600" y="1295400"/>
            <a:ext cx="7340600" cy="5105399"/>
            <a:chOff x="838200" y="1814980"/>
            <a:chExt cx="7340600" cy="4179420"/>
          </a:xfrm>
        </p:grpSpPr>
        <p:graphicFrame>
          <p:nvGraphicFramePr>
            <p:cNvPr id="15" name="Object 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810000" y="2260600"/>
            <a:ext cx="1981200" cy="2889250"/>
          </p:xfrm>
          <a:graphic>
            <a:graphicData uri="http://schemas.openxmlformats.org/presentationml/2006/ole">
              <p:oleObj spid="_x0000_s96259" name="Clip" r:id="rId4" imgW="1852560" imgH="2839680" progId="">
                <p:embed/>
              </p:oleObj>
            </a:graphicData>
          </a:graphic>
        </p:graphicFrame>
        <p:sp>
          <p:nvSpPr>
            <p:cNvPr id="16" name="Oval 4"/>
            <p:cNvSpPr>
              <a:spLocks noChangeArrowheads="1"/>
            </p:cNvSpPr>
            <p:nvPr/>
          </p:nvSpPr>
          <p:spPr bwMode="auto">
            <a:xfrm rot="1166948">
              <a:off x="1219200" y="5029200"/>
              <a:ext cx="2641600" cy="965200"/>
            </a:xfrm>
            <a:prstGeom prst="ellipse">
              <a:avLst/>
            </a:prstGeom>
            <a:solidFill>
              <a:srgbClr val="C0FEF9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err="1"/>
                <a:t>Hypomagnesemia</a:t>
              </a:r>
              <a:endParaRPr lang="en-US" sz="2000" b="1" dirty="0"/>
            </a:p>
          </p:txBody>
        </p:sp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5867400" y="1814980"/>
              <a:ext cx="2235200" cy="78740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Metabolic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Alkalosis</a:t>
              </a:r>
            </a:p>
          </p:txBody>
        </p:sp>
        <p:sp>
          <p:nvSpPr>
            <p:cNvPr id="18" name="Oval 6"/>
            <p:cNvSpPr>
              <a:spLocks noChangeArrowheads="1"/>
            </p:cNvSpPr>
            <p:nvPr/>
          </p:nvSpPr>
          <p:spPr bwMode="auto">
            <a:xfrm>
              <a:off x="1371600" y="3200400"/>
              <a:ext cx="2235200" cy="787400"/>
            </a:xfrm>
            <a:prstGeom prst="ellipse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err="1">
                  <a:solidFill>
                    <a:srgbClr val="500093"/>
                  </a:solidFill>
                </a:rPr>
                <a:t>Hypokalemia</a:t>
              </a:r>
              <a:endParaRPr lang="en-US" sz="2000" b="1" dirty="0">
                <a:solidFill>
                  <a:srgbClr val="500093"/>
                </a:solidFill>
              </a:endParaRPr>
            </a:p>
          </p:txBody>
        </p:sp>
        <p:sp>
          <p:nvSpPr>
            <p:cNvPr id="19" name="Oval 7"/>
            <p:cNvSpPr>
              <a:spLocks noChangeArrowheads="1"/>
            </p:cNvSpPr>
            <p:nvPr/>
          </p:nvSpPr>
          <p:spPr bwMode="auto">
            <a:xfrm>
              <a:off x="838200" y="1905000"/>
              <a:ext cx="2870200" cy="1041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</a:rPr>
                <a:t>Profound ECFV</a:t>
              </a:r>
            </a:p>
            <a:p>
              <a:pPr algn="ctr"/>
              <a:r>
                <a:rPr lang="en-US" sz="2000" b="1" dirty="0">
                  <a:solidFill>
                    <a:srgbClr val="FFFF00"/>
                  </a:solidFill>
                </a:rPr>
                <a:t>Depletion</a:t>
              </a:r>
            </a:p>
          </p:txBody>
        </p:sp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5943600" y="3708400"/>
              <a:ext cx="2235200" cy="78740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err="1">
                  <a:solidFill>
                    <a:srgbClr val="FF0000"/>
                  </a:solidFill>
                </a:rPr>
                <a:t>Hyperuricemia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5943600" y="2794000"/>
              <a:ext cx="2235200" cy="787400"/>
            </a:xfrm>
            <a:prstGeom prst="ellipse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err="1">
                  <a:solidFill>
                    <a:srgbClr val="500093"/>
                  </a:solidFill>
                </a:rPr>
                <a:t>Ototoxicity</a:t>
              </a:r>
              <a:endParaRPr lang="en-US" sz="2000" b="1" dirty="0">
                <a:solidFill>
                  <a:srgbClr val="500093"/>
                </a:solidFill>
              </a:endParaRPr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>
              <a:off x="1295400" y="4060638"/>
              <a:ext cx="2235200" cy="787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err="1">
                  <a:solidFill>
                    <a:srgbClr val="FFFF00"/>
                  </a:solidFill>
                </a:rPr>
                <a:t>Hypocalcemia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23" name="Oval 8"/>
          <p:cNvSpPr>
            <a:spLocks noChangeArrowheads="1"/>
          </p:cNvSpPr>
          <p:nvPr/>
        </p:nvSpPr>
        <p:spPr bwMode="auto">
          <a:xfrm rot="19344696">
            <a:off x="5720652" y="4994511"/>
            <a:ext cx="2235200" cy="1029046"/>
          </a:xfrm>
          <a:prstGeom prst="ellipse">
            <a:avLst/>
          </a:prstGeom>
          <a:solidFill>
            <a:srgbClr val="C0FEF9"/>
          </a:soli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000" b="1" dirty="0"/>
              <a:t>Hyperglycemia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9200" y="228600"/>
            <a:ext cx="14478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adrs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228600"/>
            <a:ext cx="33528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Loop diuretics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228600"/>
            <a:ext cx="5410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Drug- drug interactions</a:t>
            </a:r>
            <a:endParaRPr lang="en-US" sz="3200" dirty="0">
              <a:latin typeface="Algerian" pitchFamily="8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895600" y="1219200"/>
            <a:ext cx="5911303" cy="4757748"/>
            <a:chOff x="2782781" y="1845503"/>
            <a:chExt cx="5567618" cy="4214744"/>
          </a:xfrm>
        </p:grpSpPr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5581799" y="4815647"/>
              <a:ext cx="2768600" cy="124460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↑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Ototoxicity</a:t>
              </a:r>
              <a:endParaRPr lang="en-US" sz="2000" b="1" dirty="0">
                <a:solidFill>
                  <a:srgbClr val="FF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of Loop Diuretic</a:t>
              </a:r>
            </a:p>
          </p:txBody>
        </p:sp>
        <p:sp>
          <p:nvSpPr>
            <p:cNvPr id="24" name="Rectangle 3"/>
            <p:cNvSpPr>
              <a:spLocks noChangeArrowheads="1"/>
            </p:cNvSpPr>
            <p:nvPr/>
          </p:nvSpPr>
          <p:spPr bwMode="auto">
            <a:xfrm>
              <a:off x="2782781" y="2048013"/>
              <a:ext cx="1439498" cy="643766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FFFF00"/>
                  </a:solidFill>
                </a:rPr>
                <a:t>NSAIDS</a:t>
              </a:r>
            </a:p>
            <a:p>
              <a:pPr algn="ctr"/>
              <a:r>
                <a:rPr lang="en-US" sz="1800" b="1" dirty="0" err="1" smtClean="0">
                  <a:solidFill>
                    <a:srgbClr val="FFFF00"/>
                  </a:solidFill>
                </a:rPr>
                <a:t>Probenecid</a:t>
              </a:r>
              <a:endParaRPr lang="en-US" sz="1800" b="1" dirty="0">
                <a:solidFill>
                  <a:srgbClr val="FFFF00"/>
                </a:solidFill>
              </a:endParaRPr>
            </a:p>
          </p:txBody>
        </p:sp>
        <p:sp>
          <p:nvSpPr>
            <p:cNvPr id="25" name="Oval 4"/>
            <p:cNvSpPr>
              <a:spLocks noChangeArrowheads="1"/>
            </p:cNvSpPr>
            <p:nvPr/>
          </p:nvSpPr>
          <p:spPr bwMode="auto">
            <a:xfrm>
              <a:off x="5653569" y="3263072"/>
              <a:ext cx="2692400" cy="1320800"/>
            </a:xfrm>
            <a:prstGeom prst="ellipse">
              <a:avLst/>
            </a:prstGeom>
            <a:solidFill>
              <a:srgbClr val="C0FEF9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Arrhythmias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5725339" y="1845503"/>
              <a:ext cx="1930400" cy="1168400"/>
            </a:xfrm>
            <a:prstGeom prst="ellipse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  <a:latin typeface="Calibri"/>
                </a:rPr>
                <a:t>↓</a:t>
              </a:r>
              <a:r>
                <a:rPr lang="en-US" sz="2000" b="1" dirty="0" smtClean="0">
                  <a:solidFill>
                    <a:srgbClr val="FFFF00"/>
                  </a:solidFill>
                </a:rPr>
                <a:t>Diuretic</a:t>
              </a:r>
              <a:endParaRPr lang="en-US" sz="2000" b="1" dirty="0">
                <a:solidFill>
                  <a:srgbClr val="FFFF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FFFF00"/>
                  </a:solidFill>
                </a:rPr>
                <a:t>Response</a:t>
              </a:r>
            </a:p>
          </p:txBody>
        </p:sp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3141630" y="3668091"/>
              <a:ext cx="1080426" cy="366767"/>
            </a:xfrm>
            <a:prstGeom prst="rect">
              <a:avLst/>
            </a:prstGeom>
            <a:solidFill>
              <a:srgbClr val="C0FEF9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b="1" dirty="0" smtClean="0"/>
                <a:t>Digitalis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AutoShape 10"/>
            <p:cNvSpPr>
              <a:spLocks noChangeArrowheads="1"/>
            </p:cNvSpPr>
            <p:nvPr/>
          </p:nvSpPr>
          <p:spPr bwMode="auto">
            <a:xfrm>
              <a:off x="4648793" y="2183019"/>
              <a:ext cx="635000" cy="406400"/>
            </a:xfrm>
            <a:prstGeom prst="rightArrow">
              <a:avLst>
                <a:gd name="adj1" fmla="val 50000"/>
                <a:gd name="adj2" fmla="val 78132"/>
              </a:avLst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11"/>
            <p:cNvSpPr>
              <a:spLocks noChangeArrowheads="1"/>
            </p:cNvSpPr>
            <p:nvPr/>
          </p:nvSpPr>
          <p:spPr bwMode="auto">
            <a:xfrm>
              <a:off x="4720563" y="3668091"/>
              <a:ext cx="635000" cy="406400"/>
            </a:xfrm>
            <a:prstGeom prst="rightArrow">
              <a:avLst>
                <a:gd name="adj1" fmla="val 50000"/>
                <a:gd name="adj2" fmla="val 78132"/>
              </a:avLst>
            </a:prstGeom>
            <a:solidFill>
              <a:schemeClr val="accent2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12"/>
            <p:cNvSpPr>
              <a:spLocks noChangeArrowheads="1"/>
            </p:cNvSpPr>
            <p:nvPr/>
          </p:nvSpPr>
          <p:spPr bwMode="auto">
            <a:xfrm>
              <a:off x="4792333" y="5355672"/>
              <a:ext cx="635000" cy="406400"/>
            </a:xfrm>
            <a:prstGeom prst="rightArrow">
              <a:avLst>
                <a:gd name="adj1" fmla="val 50000"/>
                <a:gd name="adj2" fmla="val 78132"/>
              </a:avLst>
            </a:prstGeom>
            <a:solidFill>
              <a:srgbClr val="FAFD00"/>
            </a:solidFill>
            <a:ln w="5080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1600200" y="5181600"/>
            <a:ext cx="2903539" cy="520655"/>
          </a:xfrm>
          <a:prstGeom prst="rect">
            <a:avLst/>
          </a:prstGeom>
          <a:solidFill>
            <a:srgbClr val="FAFD00"/>
          </a:solidFill>
          <a:ln w="508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Aminoglycosides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281939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228600"/>
            <a:ext cx="3505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Loop diuretics</a:t>
            </a:r>
            <a:endParaRPr lang="en-US" sz="3200" dirty="0">
              <a:latin typeface="Algerian" pitchFamily="8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66800" y="1235057"/>
            <a:ext cx="7273887" cy="4683143"/>
            <a:chOff x="304800" y="1676400"/>
            <a:chExt cx="8944187" cy="4241800"/>
          </a:xfrm>
        </p:grpSpPr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5083387" y="3810000"/>
              <a:ext cx="4165600" cy="2108200"/>
            </a:xfrm>
            <a:prstGeom prst="ellipse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400" b="1" dirty="0" err="1" smtClean="0">
                  <a:solidFill>
                    <a:srgbClr val="500093"/>
                  </a:solidFill>
                </a:rPr>
                <a:t>Anurea</a:t>
              </a:r>
              <a:r>
                <a:rPr lang="en-US" sz="2400" b="1" dirty="0" smtClean="0">
                  <a:solidFill>
                    <a:srgbClr val="500093"/>
                  </a:solidFill>
                </a:rPr>
                <a:t> </a:t>
              </a:r>
            </a:p>
            <a:p>
              <a:pPr algn="ctr"/>
              <a:r>
                <a:rPr lang="en-US" sz="2400" b="1" dirty="0" smtClean="0">
                  <a:solidFill>
                    <a:srgbClr val="500093"/>
                  </a:solidFill>
                </a:rPr>
                <a:t>unresponsive</a:t>
              </a:r>
            </a:p>
            <a:p>
              <a:pPr algn="ctr"/>
              <a:r>
                <a:rPr lang="en-US" sz="2400" b="1" dirty="0" smtClean="0">
                  <a:solidFill>
                    <a:srgbClr val="500093"/>
                  </a:solidFill>
                </a:rPr>
                <a:t> to a trial dose of </a:t>
              </a:r>
            </a:p>
            <a:p>
              <a:pPr algn="ctr"/>
              <a:r>
                <a:rPr lang="en-US" sz="2400" b="1" dirty="0" smtClean="0">
                  <a:solidFill>
                    <a:srgbClr val="500093"/>
                  </a:solidFill>
                </a:rPr>
                <a:t>loop diuretic</a:t>
              </a:r>
              <a:endParaRPr lang="en-US" sz="2400" b="1" dirty="0">
                <a:solidFill>
                  <a:srgbClr val="500093"/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304800" y="4572000"/>
              <a:ext cx="4284464" cy="1074653"/>
            </a:xfrm>
            <a:prstGeom prst="rect">
              <a:avLst/>
            </a:prstGeom>
            <a:solidFill>
              <a:srgbClr val="003E00"/>
            </a:solidFill>
            <a:ln w="50800">
              <a:solidFill>
                <a:srgbClr val="EF9100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</a:rPr>
                <a:t>Hypersensitivity </a:t>
              </a:r>
            </a:p>
            <a:p>
              <a:r>
                <a:rPr lang="en-US" sz="3200" dirty="0" smtClean="0">
                  <a:solidFill>
                    <a:srgbClr val="FFFF00"/>
                  </a:solidFill>
                </a:rPr>
                <a:t>To </a:t>
              </a:r>
              <a:r>
                <a:rPr lang="en-US" sz="3200" dirty="0" err="1" smtClean="0">
                  <a:solidFill>
                    <a:srgbClr val="FFFF00"/>
                  </a:solidFill>
                </a:rPr>
                <a:t>sulphonamides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6019800" y="1676400"/>
              <a:ext cx="3041409" cy="1567096"/>
            </a:xfrm>
            <a:prstGeom prst="rect">
              <a:avLst/>
            </a:prstGeom>
            <a:solidFill>
              <a:srgbClr val="003E00"/>
            </a:solidFill>
            <a:ln w="50800">
              <a:solidFill>
                <a:srgbClr val="EF9100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</a:rPr>
                <a:t>Severe Na+ </a:t>
              </a:r>
            </a:p>
            <a:p>
              <a:r>
                <a:rPr lang="en-US" sz="3200" dirty="0" smtClean="0">
                  <a:solidFill>
                    <a:srgbClr val="FFFF00"/>
                  </a:solidFill>
                </a:rPr>
                <a:t>&amp; volume </a:t>
              </a:r>
            </a:p>
            <a:p>
              <a:r>
                <a:rPr lang="en-US" sz="3200" dirty="0" smtClean="0">
                  <a:solidFill>
                    <a:srgbClr val="FFFF00"/>
                  </a:solidFill>
                </a:rPr>
                <a:t>depletion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9173" y="1869094"/>
              <a:ext cx="2438399" cy="221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4191000" y="228600"/>
            <a:ext cx="41910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contraindications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95600" y="304800"/>
            <a:ext cx="49530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Thiazide</a:t>
            </a:r>
            <a:r>
              <a:rPr lang="en-US" sz="3200" dirty="0" smtClean="0">
                <a:latin typeface="Algerian" pitchFamily="82" charset="0"/>
              </a:rPr>
              <a:t> diuretics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47800" y="1219200"/>
            <a:ext cx="6019800" cy="660400"/>
          </a:xfrm>
          <a:prstGeom prst="rect">
            <a:avLst/>
          </a:prstGeom>
          <a:solidFill>
            <a:srgbClr val="081D58"/>
          </a:solidFill>
          <a:ln w="50800" cap="flat">
            <a:solidFill>
              <a:srgbClr val="EF91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90500" h="184150" prst="convex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EF9100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Na-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F9100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Cl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EF9100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 SYMPORT INHIBITORS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EF9100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85800" y="2057400"/>
            <a:ext cx="8455361" cy="4150444"/>
            <a:chOff x="152400" y="2438400"/>
            <a:chExt cx="8694664" cy="4565488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2667000" y="2438400"/>
              <a:ext cx="4694207" cy="1162997"/>
            </a:xfrm>
            <a:prstGeom prst="rect">
              <a:avLst/>
            </a:prstGeom>
            <a:solidFill>
              <a:srgbClr val="C0FEF9"/>
            </a:solidFill>
            <a:ln w="508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lvl="1"/>
              <a:r>
                <a:rPr lang="en-US" sz="2800" dirty="0" err="1" smtClean="0">
                  <a:solidFill>
                    <a:schemeClr val="tx1"/>
                  </a:solidFill>
                </a:rPr>
                <a:t>Thiazide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>
                  <a:solidFill>
                    <a:schemeClr val="tx1"/>
                  </a:solidFill>
                </a:rPr>
                <a:t>Diuretics</a:t>
              </a:r>
            </a:p>
            <a:p>
              <a:pPr lvl="1">
                <a:buFontTx/>
                <a:buChar char="•"/>
              </a:pPr>
              <a:r>
                <a:rPr lang="en-US" sz="2800" dirty="0" err="1">
                  <a:solidFill>
                    <a:schemeClr val="tx1"/>
                  </a:solidFill>
                </a:rPr>
                <a:t>Thiazide</a:t>
              </a:r>
              <a:r>
                <a:rPr lang="en-US" sz="2800" dirty="0">
                  <a:solidFill>
                    <a:schemeClr val="tx1"/>
                  </a:solidFill>
                </a:rPr>
                <a:t>-Like Diuretics</a:t>
              </a:r>
            </a:p>
          </p:txBody>
        </p:sp>
        <p:sp>
          <p:nvSpPr>
            <p:cNvPr id="16" name="Oval 4"/>
            <p:cNvSpPr>
              <a:spLocks noChangeArrowheads="1"/>
            </p:cNvSpPr>
            <p:nvPr/>
          </p:nvSpPr>
          <p:spPr bwMode="auto">
            <a:xfrm>
              <a:off x="3365021" y="5204460"/>
              <a:ext cx="2844800" cy="1219200"/>
            </a:xfrm>
            <a:prstGeom prst="ellipse">
              <a:avLst/>
            </a:prstGeom>
            <a:solidFill>
              <a:srgbClr val="C0FEF9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8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Chlorthalidone</a:t>
              </a:r>
              <a:endPara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Potency 10, t½ 26h</a:t>
              </a:r>
              <a:endPara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5794077" y="4030980"/>
              <a:ext cx="2664125" cy="122682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800" dirty="0" err="1" smtClean="0">
                  <a:solidFill>
                    <a:schemeClr val="accent4"/>
                  </a:solidFill>
                </a:rPr>
                <a:t>Metolazone</a:t>
              </a:r>
              <a:endParaRPr lang="en-US" sz="2800" dirty="0" smtClean="0">
                <a:solidFill>
                  <a:schemeClr val="accent4"/>
                </a:solidFill>
              </a:endParaRPr>
            </a:p>
            <a:p>
              <a:pPr algn="ctr"/>
              <a:r>
                <a:rPr lang="en-US" sz="2000" dirty="0" smtClean="0">
                  <a:solidFill>
                    <a:schemeClr val="accent4"/>
                  </a:solidFill>
                </a:rPr>
                <a:t>Potency 5, t½ 5h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sp>
          <p:nvSpPr>
            <p:cNvPr id="18" name="Oval 6"/>
            <p:cNvSpPr>
              <a:spLocks noChangeArrowheads="1"/>
            </p:cNvSpPr>
            <p:nvPr/>
          </p:nvSpPr>
          <p:spPr bwMode="auto">
            <a:xfrm rot="1567373">
              <a:off x="152400" y="5623560"/>
              <a:ext cx="2921000" cy="1371600"/>
            </a:xfrm>
            <a:prstGeom prst="ellipse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800" dirty="0" err="1" smtClean="0">
                  <a:solidFill>
                    <a:srgbClr val="500093"/>
                  </a:solidFill>
                </a:rPr>
                <a:t>Chlorothiazide</a:t>
              </a:r>
              <a:endParaRPr lang="en-US" sz="2800" dirty="0" smtClean="0">
                <a:solidFill>
                  <a:srgbClr val="500093"/>
                </a:solidFill>
              </a:endParaRPr>
            </a:p>
            <a:p>
              <a:pPr algn="ctr"/>
              <a:r>
                <a:rPr lang="en-US" sz="2000" dirty="0" smtClean="0">
                  <a:solidFill>
                    <a:srgbClr val="500093"/>
                  </a:solidFill>
                </a:rPr>
                <a:t>Potency 0.1, t½ 2h</a:t>
              </a:r>
              <a:endParaRPr lang="en-US" sz="2000" dirty="0">
                <a:solidFill>
                  <a:srgbClr val="500093"/>
                </a:solidFill>
              </a:endParaRPr>
            </a:p>
          </p:txBody>
        </p:sp>
        <p:sp>
          <p:nvSpPr>
            <p:cNvPr id="19" name="Oval 7"/>
            <p:cNvSpPr>
              <a:spLocks noChangeArrowheads="1"/>
            </p:cNvSpPr>
            <p:nvPr/>
          </p:nvSpPr>
          <p:spPr bwMode="auto">
            <a:xfrm>
              <a:off x="152400" y="3835400"/>
              <a:ext cx="3962400" cy="130386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</a:rPr>
                <a:t>Hydrochlorothiazide</a:t>
              </a:r>
            </a:p>
            <a:p>
              <a:pPr algn="ctr"/>
              <a:r>
                <a:rPr lang="en-US" sz="2000" dirty="0" smtClean="0">
                  <a:solidFill>
                    <a:srgbClr val="FFFF00"/>
                  </a:solidFill>
                </a:rPr>
                <a:t>Potency 1 , t½  3h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sp>
          <p:nvSpPr>
            <p:cNvPr id="20" name="Oval 5"/>
            <p:cNvSpPr>
              <a:spLocks noChangeArrowheads="1"/>
            </p:cNvSpPr>
            <p:nvPr/>
          </p:nvSpPr>
          <p:spPr bwMode="auto">
            <a:xfrm rot="20045203">
              <a:off x="6097394" y="5609428"/>
              <a:ext cx="2749670" cy="13944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4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3200" dirty="0" err="1" smtClean="0">
                  <a:solidFill>
                    <a:schemeClr val="accent4"/>
                  </a:solidFill>
                </a:rPr>
                <a:t>I</a:t>
              </a:r>
              <a:r>
                <a:rPr lang="en-US" sz="2800" dirty="0" err="1" smtClean="0">
                  <a:solidFill>
                    <a:schemeClr val="accent4"/>
                  </a:solidFill>
                </a:rPr>
                <a:t>ndapamide</a:t>
              </a:r>
              <a:endParaRPr lang="en-US" sz="2800" dirty="0" smtClean="0">
                <a:solidFill>
                  <a:schemeClr val="accent4"/>
                </a:solidFill>
              </a:endParaRPr>
            </a:p>
            <a:p>
              <a:pPr algn="ctr"/>
              <a:r>
                <a:rPr lang="en-US" sz="2000" dirty="0" smtClean="0">
                  <a:solidFill>
                    <a:schemeClr val="accent4"/>
                  </a:solidFill>
                </a:rPr>
                <a:t>Potency 20, t½ 16h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sp>
          <p:nvSpPr>
            <p:cNvPr id="21" name="Down Arrow 20"/>
            <p:cNvSpPr/>
            <p:nvPr/>
          </p:nvSpPr>
          <p:spPr>
            <a:xfrm rot="19530963">
              <a:off x="6690016" y="3365538"/>
              <a:ext cx="298802" cy="81992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Down Arrow 21"/>
            <p:cNvSpPr/>
            <p:nvPr/>
          </p:nvSpPr>
          <p:spPr>
            <a:xfrm rot="2388017">
              <a:off x="2572197" y="2547510"/>
              <a:ext cx="309504" cy="143416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own Arrow 22"/>
          <p:cNvSpPr/>
          <p:nvPr/>
        </p:nvSpPr>
        <p:spPr>
          <a:xfrm>
            <a:off x="5029200" y="3048000"/>
            <a:ext cx="30480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2286000" y="44958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7467600" y="45720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19200" y="3124200"/>
            <a:ext cx="4038600" cy="86793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800" dirty="0" err="1" smtClean="0"/>
              <a:t>Thiazides</a:t>
            </a:r>
            <a:r>
              <a:rPr lang="en-US" sz="2800" dirty="0" smtClean="0"/>
              <a:t> inhibit Na/</a:t>
            </a:r>
            <a:r>
              <a:rPr lang="en-US" sz="2800" dirty="0" err="1" smtClean="0"/>
              <a:t>Cl</a:t>
            </a:r>
            <a:r>
              <a:rPr lang="en-US" sz="2800" dirty="0" smtClean="0"/>
              <a:t> </a:t>
            </a:r>
            <a:r>
              <a:rPr lang="en-US" sz="2800" dirty="0" err="1" smtClean="0"/>
              <a:t>cotransporter</a:t>
            </a:r>
            <a:endParaRPr lang="en-US" sz="2800" dirty="0" smtClean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thiazides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1219200"/>
            <a:ext cx="3886200" cy="181588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Act on </a:t>
            </a:r>
            <a:r>
              <a:rPr lang="en-US" sz="2800" dirty="0" smtClean="0">
                <a:solidFill>
                  <a:srgbClr val="003300"/>
                </a:solidFill>
              </a:rPr>
              <a:t>early distal tubule</a:t>
            </a:r>
            <a:r>
              <a:rPr lang="en-US" sz="2800" dirty="0" smtClean="0"/>
              <a:t>[5-10%of filtered  load of sodium is reabsorbed]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4114800"/>
            <a:ext cx="4038600" cy="164352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800" dirty="0" smtClean="0"/>
              <a:t>Weak inhibitors of </a:t>
            </a:r>
            <a:r>
              <a:rPr lang="en-US" sz="2800" b="1" dirty="0" smtClean="0">
                <a:solidFill>
                  <a:srgbClr val="000099"/>
                </a:solidFill>
              </a:rPr>
              <a:t>carbonic </a:t>
            </a:r>
            <a:r>
              <a:rPr lang="en-US" sz="2800" b="1" dirty="0" err="1" smtClean="0">
                <a:solidFill>
                  <a:srgbClr val="000099"/>
                </a:solidFill>
              </a:rPr>
              <a:t>anhydrase</a:t>
            </a:r>
            <a:r>
              <a:rPr lang="en-US" sz="2800" dirty="0" smtClean="0"/>
              <a:t> , but this does not contribute to their action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219200"/>
            <a:ext cx="3657600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thiazide diuretic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52400" y="228600"/>
            <a:ext cx="8763000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2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thiazides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2743200"/>
            <a:ext cx="7086600" cy="5170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ct val="115000"/>
              </a:lnSpc>
            </a:pPr>
            <a:r>
              <a:rPr lang="en-US" sz="2400" b="1" dirty="0" smtClean="0">
                <a:cs typeface="Arial" pitchFamily="34" charset="0"/>
              </a:rPr>
              <a:t>Given orally,</a:t>
            </a:r>
            <a:r>
              <a:rPr lang="en-US" sz="2400" dirty="0" smtClean="0"/>
              <a:t> efficiently absorbed from the GIT </a:t>
            </a:r>
            <a:endParaRPr lang="en-US" sz="2400" b="1" dirty="0" smtClean="0"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2133600"/>
            <a:ext cx="6477000" cy="48090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ct val="115000"/>
              </a:lnSpc>
            </a:pPr>
            <a:r>
              <a:rPr lang="en-US" sz="2400" dirty="0" err="1" smtClean="0"/>
              <a:t>Thiazides</a:t>
            </a:r>
            <a:r>
              <a:rPr lang="en-US" sz="2400" dirty="0" smtClean="0"/>
              <a:t> are </a:t>
            </a:r>
            <a:r>
              <a:rPr lang="en-US" sz="2400" b="1" dirty="0" smtClean="0">
                <a:solidFill>
                  <a:srgbClr val="FF0066"/>
                </a:solidFill>
              </a:rPr>
              <a:t>lipid soluble</a:t>
            </a:r>
            <a:endParaRPr lang="en-US" sz="2400" b="1" dirty="0" smtClean="0"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3505200"/>
            <a:ext cx="4495800" cy="46166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Arial" pitchFamily="34" charset="0"/>
              </a:rPr>
              <a:t>Long duration of action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1143000"/>
            <a:ext cx="45720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pharmacokinetics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5181600"/>
            <a:ext cx="7315200" cy="94179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ct val="115000"/>
              </a:lnSpc>
            </a:pPr>
            <a:r>
              <a:rPr lang="en-US" sz="2400" dirty="0" smtClean="0">
                <a:cs typeface="Arial" pitchFamily="34" charset="0"/>
              </a:rPr>
              <a:t>May interfere with uric acid secretion and cause </a:t>
            </a:r>
            <a:r>
              <a:rPr lang="en-US" sz="2400" i="1" dirty="0" err="1" smtClean="0">
                <a:solidFill>
                  <a:srgbClr val="FF0000"/>
                </a:solidFill>
                <a:cs typeface="Arial" pitchFamily="34" charset="0"/>
              </a:rPr>
              <a:t>hyperuricemia</a:t>
            </a:r>
            <a:endParaRPr lang="en-US" sz="2400" i="1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4114800"/>
            <a:ext cx="7086600" cy="94179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ct val="115000"/>
              </a:lnSpc>
            </a:pPr>
            <a:r>
              <a:rPr lang="en-US" sz="2400" dirty="0" smtClean="0"/>
              <a:t>Eliminated by </a:t>
            </a:r>
            <a:r>
              <a:rPr lang="en-US" sz="2400" dirty="0" err="1" smtClean="0"/>
              <a:t>glomerular</a:t>
            </a:r>
            <a:r>
              <a:rPr lang="en-US" sz="2400" dirty="0" smtClean="0"/>
              <a:t> filtration &amp; tubular secretion , some is reabsorbed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95600" y="304800"/>
            <a:ext cx="41910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Thiazide</a:t>
            </a:r>
            <a:r>
              <a:rPr lang="en-US" sz="3200" dirty="0" smtClean="0">
                <a:latin typeface="Algerian" pitchFamily="82" charset="0"/>
              </a:rPr>
              <a:t> diuretics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5181600"/>
            <a:ext cx="3276600" cy="10895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66"/>
                </a:solidFill>
              </a:rPr>
              <a:t>3-↓uric acid &amp;↓Ca++ excretion &amp; ↑Mg++ excretion</a:t>
            </a:r>
            <a:endParaRPr lang="en-US" sz="2400" b="1" dirty="0" smtClean="0">
              <a:solidFill>
                <a:srgbClr val="FF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2133600"/>
            <a:ext cx="3352800" cy="42473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1-Considerable K+ loss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000" y="1066800"/>
            <a:ext cx="62484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Pharmacodynamic</a:t>
            </a:r>
            <a:r>
              <a:rPr lang="en-US" sz="3200" dirty="0" smtClean="0">
                <a:latin typeface="Algerian" pitchFamily="82" charset="0"/>
              </a:rPr>
              <a:t> effects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95234" name="Picture 2" descr="نتيجة بحث الصور عن ‪mechanism of thiazide in nephrogenic diabetes insipidus‬‏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52600"/>
            <a:ext cx="4403725" cy="4953000"/>
          </a:xfrm>
          <a:prstGeom prst="rect">
            <a:avLst/>
          </a:prstGeom>
          <a:noFill/>
        </p:spPr>
      </p:pic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752600"/>
            <a:ext cx="441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143000" y="3200400"/>
            <a:ext cx="3276600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2-</a:t>
            </a:r>
            <a:r>
              <a:rPr lang="en-US" sz="2400" dirty="0" smtClean="0">
                <a:solidFill>
                  <a:srgbClr val="003300"/>
                </a:solidFill>
              </a:rPr>
              <a:t>May give rise to </a:t>
            </a:r>
            <a:r>
              <a:rPr lang="en-US" sz="2400" dirty="0" err="1" smtClean="0">
                <a:solidFill>
                  <a:srgbClr val="003300"/>
                </a:solidFill>
              </a:rPr>
              <a:t>hypokalem</a:t>
            </a:r>
            <a:r>
              <a:rPr lang="en-US" sz="2400" dirty="0" err="1" smtClean="0">
                <a:solidFill>
                  <a:srgbClr val="003300"/>
                </a:solidFill>
              </a:rPr>
              <a:t>ic</a:t>
            </a:r>
            <a:r>
              <a:rPr lang="en-US" sz="2400" dirty="0" smtClean="0">
                <a:solidFill>
                  <a:srgbClr val="003300"/>
                </a:solidFill>
              </a:rPr>
              <a:t> </a:t>
            </a:r>
            <a:r>
              <a:rPr lang="en-US" sz="2400" dirty="0" smtClean="0">
                <a:solidFill>
                  <a:srgbClr val="003300"/>
                </a:solidFill>
              </a:rPr>
              <a:t>alkalosis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95400" y="4419600"/>
            <a:ext cx="4648200" cy="75713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400" dirty="0" smtClean="0"/>
              <a:t>5-↓of urine volume in case of diabetes </a:t>
            </a:r>
            <a:r>
              <a:rPr lang="en-US" sz="2400" dirty="0" err="1" smtClean="0"/>
              <a:t>insipidus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2438400"/>
            <a:ext cx="4572000" cy="10895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rgbClr val="003300"/>
                </a:solidFill>
              </a:rPr>
              <a:t>4- </a:t>
            </a:r>
            <a:r>
              <a:rPr lang="en-US" sz="2400" dirty="0" smtClean="0"/>
              <a:t>Causes vasodilatation , </a:t>
            </a:r>
            <a:r>
              <a:rPr lang="en-US" sz="2400" dirty="0" err="1" smtClean="0"/>
              <a:t>diazoxide</a:t>
            </a:r>
            <a:r>
              <a:rPr lang="en-US" sz="2400" dirty="0" smtClean="0"/>
              <a:t> , non diuretic </a:t>
            </a:r>
            <a:r>
              <a:rPr lang="en-US" sz="2400" dirty="0" err="1" smtClean="0"/>
              <a:t>thiazide</a:t>
            </a:r>
            <a:r>
              <a:rPr lang="en-US" sz="2400" dirty="0" smtClean="0"/>
              <a:t> is a  potent vasodilator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5600" y="228600"/>
            <a:ext cx="41910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thiazidediuretics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7800" y="1219200"/>
            <a:ext cx="62484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Pharmacodynamic</a:t>
            </a:r>
            <a:r>
              <a:rPr lang="en-US" sz="3200" dirty="0" smtClean="0">
                <a:latin typeface="Algerian" pitchFamily="82" charset="0"/>
              </a:rPr>
              <a:t> effects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438400"/>
            <a:ext cx="27813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19200" y="304800"/>
            <a:ext cx="52578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Thiazide</a:t>
            </a:r>
            <a:r>
              <a:rPr lang="en-US" sz="3200" dirty="0" smtClean="0">
                <a:latin typeface="Algerian" pitchFamily="82" charset="0"/>
              </a:rPr>
              <a:t> diuretics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1219200"/>
            <a:ext cx="6248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Drug- drug interactions</a:t>
            </a:r>
            <a:endParaRPr lang="en-US" sz="2800" dirty="0">
              <a:latin typeface="Algerian" pitchFamily="8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47800" y="1905000"/>
            <a:ext cx="6427888" cy="4089400"/>
            <a:chOff x="1471512" y="1780998"/>
            <a:chExt cx="6427888" cy="4137202"/>
          </a:xfrm>
        </p:grpSpPr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1471512" y="1981199"/>
              <a:ext cx="1957488" cy="703744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ctr"/>
              <a:r>
                <a:rPr lang="en-US" sz="1800" b="1" dirty="0" err="1" smtClean="0">
                  <a:solidFill>
                    <a:srgbClr val="500093"/>
                  </a:solidFill>
                </a:rPr>
                <a:t>Uricosurics</a:t>
              </a:r>
              <a:endParaRPr lang="en-US" sz="1800" b="1" dirty="0" smtClean="0">
                <a:solidFill>
                  <a:srgbClr val="500093"/>
                </a:solidFill>
              </a:endParaRPr>
            </a:p>
            <a:p>
              <a:pPr algn="ctr"/>
              <a:r>
                <a:rPr lang="en-US" b="1" dirty="0" err="1" smtClean="0">
                  <a:solidFill>
                    <a:srgbClr val="500093"/>
                  </a:solidFill>
                </a:rPr>
                <a:t>Sulphonylurea</a:t>
              </a:r>
              <a:endParaRPr lang="en-US" sz="1800" b="1" dirty="0">
                <a:solidFill>
                  <a:srgbClr val="500093"/>
                </a:solidFill>
              </a:endParaRPr>
            </a:p>
          </p:txBody>
        </p:sp>
        <p:sp>
          <p:nvSpPr>
            <p:cNvPr id="15" name="Oval 4"/>
            <p:cNvSpPr>
              <a:spLocks noChangeArrowheads="1"/>
            </p:cNvSpPr>
            <p:nvPr/>
          </p:nvSpPr>
          <p:spPr bwMode="auto">
            <a:xfrm>
              <a:off x="5105400" y="3280387"/>
              <a:ext cx="2692400" cy="1320800"/>
            </a:xfrm>
            <a:prstGeom prst="ellipse">
              <a:avLst/>
            </a:prstGeom>
            <a:solidFill>
              <a:srgbClr val="C0FEF9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err="1" smtClean="0">
                  <a:solidFill>
                    <a:schemeClr val="tx1"/>
                  </a:solidFill>
                </a:rPr>
                <a:t>Thiazides</a:t>
              </a:r>
              <a:endParaRPr lang="en-US" sz="20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Increase effect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5130800" y="4673600"/>
              <a:ext cx="2768600" cy="124460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Reduce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thiazide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efficacy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Oval 6"/>
            <p:cNvSpPr>
              <a:spLocks noChangeArrowheads="1"/>
            </p:cNvSpPr>
            <p:nvPr/>
          </p:nvSpPr>
          <p:spPr bwMode="auto">
            <a:xfrm>
              <a:off x="5257800" y="1780998"/>
              <a:ext cx="1930400" cy="1168400"/>
            </a:xfrm>
            <a:prstGeom prst="ellipse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err="1" smtClean="0">
                  <a:solidFill>
                    <a:srgbClr val="500093"/>
                  </a:solidFill>
                </a:rPr>
                <a:t>Thiazides</a:t>
              </a:r>
              <a:r>
                <a:rPr lang="en-US" sz="2000" b="1" dirty="0" smtClean="0">
                  <a:solidFill>
                    <a:srgbClr val="500093"/>
                  </a:solidFill>
                </a:rPr>
                <a:t> </a:t>
              </a:r>
            </a:p>
            <a:p>
              <a:pPr algn="ctr"/>
              <a:r>
                <a:rPr lang="en-US" sz="2000" b="1" dirty="0" smtClean="0">
                  <a:solidFill>
                    <a:srgbClr val="500093"/>
                  </a:solidFill>
                </a:rPr>
                <a:t>Diminish</a:t>
              </a:r>
              <a:endParaRPr lang="en-US" sz="2000" b="1" dirty="0">
                <a:solidFill>
                  <a:srgbClr val="500093"/>
                </a:solidFill>
              </a:endParaRPr>
            </a:p>
            <a:p>
              <a:pPr algn="ctr"/>
              <a:r>
                <a:rPr lang="en-US" sz="2000" b="1" dirty="0" smtClean="0">
                  <a:solidFill>
                    <a:srgbClr val="500093"/>
                  </a:solidFill>
                </a:rPr>
                <a:t>effect</a:t>
              </a:r>
              <a:endParaRPr lang="en-US" sz="2000" b="1" dirty="0">
                <a:solidFill>
                  <a:srgbClr val="500093"/>
                </a:solidFill>
              </a:endParaRP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1547712" y="3476994"/>
              <a:ext cx="1828800" cy="905615"/>
            </a:xfrm>
            <a:prstGeom prst="rect">
              <a:avLst/>
            </a:prstGeom>
            <a:solidFill>
              <a:srgbClr val="C0FEF9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ctr"/>
              <a:r>
                <a:rPr lang="en-US" sz="2400" dirty="0" smtClean="0"/>
                <a:t>Digitalis</a:t>
              </a: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</a:rPr>
                <a:t>Diazoxide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1547712" y="5018808"/>
              <a:ext cx="1836738" cy="526741"/>
            </a:xfrm>
            <a:prstGeom prst="rect">
              <a:avLst/>
            </a:prstGeom>
            <a:solidFill>
              <a:srgbClr val="FAFD00"/>
            </a:solidFill>
            <a:ln w="5080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</a:rPr>
                <a:t>NSAIDs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20" name="AutoShape 10"/>
            <p:cNvSpPr>
              <a:spLocks noChangeArrowheads="1"/>
            </p:cNvSpPr>
            <p:nvPr/>
          </p:nvSpPr>
          <p:spPr bwMode="auto">
            <a:xfrm rot="10800000">
              <a:off x="4064000" y="2082800"/>
              <a:ext cx="635000" cy="406400"/>
            </a:xfrm>
            <a:prstGeom prst="rightArrow">
              <a:avLst>
                <a:gd name="adj1" fmla="val 50000"/>
                <a:gd name="adj2" fmla="val 78132"/>
              </a:avLst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11"/>
            <p:cNvSpPr>
              <a:spLocks noChangeArrowheads="1"/>
            </p:cNvSpPr>
            <p:nvPr/>
          </p:nvSpPr>
          <p:spPr bwMode="auto">
            <a:xfrm rot="10800000">
              <a:off x="4064000" y="3683000"/>
              <a:ext cx="635000" cy="406400"/>
            </a:xfrm>
            <a:prstGeom prst="rightArrow">
              <a:avLst>
                <a:gd name="adj1" fmla="val 50000"/>
                <a:gd name="adj2" fmla="val 78132"/>
              </a:avLst>
            </a:prstGeom>
            <a:solidFill>
              <a:schemeClr val="accent2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12"/>
            <p:cNvSpPr>
              <a:spLocks noChangeArrowheads="1"/>
            </p:cNvSpPr>
            <p:nvPr/>
          </p:nvSpPr>
          <p:spPr bwMode="auto">
            <a:xfrm>
              <a:off x="4140200" y="5054600"/>
              <a:ext cx="635000" cy="406400"/>
            </a:xfrm>
            <a:prstGeom prst="rightArrow">
              <a:avLst>
                <a:gd name="adj1" fmla="val 50000"/>
                <a:gd name="adj2" fmla="val 78132"/>
              </a:avLst>
            </a:prstGeom>
            <a:solidFill>
              <a:srgbClr val="FAFD00"/>
            </a:solidFill>
            <a:ln w="5080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" name="Picture 2" descr="arrow_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543175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thiazides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1219200"/>
            <a:ext cx="2895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lgerian" pitchFamily="82" charset="0"/>
              </a:rPr>
              <a:t>adrs</a:t>
            </a:r>
            <a:endParaRPr lang="en-US" sz="2800" dirty="0">
              <a:latin typeface="Algerian" pitchFamily="8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19200" y="1828800"/>
            <a:ext cx="6781800" cy="4800600"/>
            <a:chOff x="384907" y="1219200"/>
            <a:chExt cx="8625580" cy="4572000"/>
          </a:xfrm>
        </p:grpSpPr>
        <p:graphicFrame>
          <p:nvGraphicFramePr>
            <p:cNvPr id="14" name="Object 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559175" y="1806575"/>
            <a:ext cx="2387600" cy="3092450"/>
          </p:xfrm>
          <a:graphic>
            <a:graphicData uri="http://schemas.openxmlformats.org/presentationml/2006/ole">
              <p:oleObj spid="_x0000_s92162" name="Clip" r:id="rId4" imgW="1852560" imgH="2839680" progId="">
                <p:embed/>
              </p:oleObj>
            </a:graphicData>
          </a:graphic>
        </p:graphicFrame>
        <p:sp>
          <p:nvSpPr>
            <p:cNvPr id="15" name="Oval 4"/>
            <p:cNvSpPr>
              <a:spLocks noChangeArrowheads="1"/>
            </p:cNvSpPr>
            <p:nvPr/>
          </p:nvSpPr>
          <p:spPr bwMode="auto">
            <a:xfrm>
              <a:off x="384907" y="4089400"/>
              <a:ext cx="2966590" cy="889000"/>
            </a:xfrm>
            <a:prstGeom prst="ellipse">
              <a:avLst/>
            </a:prstGeom>
            <a:solidFill>
              <a:srgbClr val="C0FEF9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err="1"/>
                <a:t>Hypomagnesemia</a:t>
              </a:r>
              <a:endParaRPr lang="en-US" sz="2000" b="1" dirty="0"/>
            </a:p>
          </p:txBody>
        </p:sp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6302456" y="1295400"/>
              <a:ext cx="2235200" cy="78740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</a:rPr>
                <a:t>Metabolic</a:t>
              </a:r>
            </a:p>
            <a:p>
              <a:pPr algn="ctr"/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</a:rPr>
                <a:t>Alkalosis</a:t>
              </a:r>
            </a:p>
          </p:txBody>
        </p:sp>
        <p:sp>
          <p:nvSpPr>
            <p:cNvPr id="17" name="Oval 6"/>
            <p:cNvSpPr>
              <a:spLocks noChangeArrowheads="1"/>
            </p:cNvSpPr>
            <p:nvPr/>
          </p:nvSpPr>
          <p:spPr bwMode="auto">
            <a:xfrm>
              <a:off x="886394" y="2133600"/>
              <a:ext cx="2235200" cy="939800"/>
            </a:xfrm>
            <a:prstGeom prst="ellipse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err="1">
                  <a:solidFill>
                    <a:srgbClr val="500093"/>
                  </a:solidFill>
                </a:rPr>
                <a:t>Hypokalemia</a:t>
              </a:r>
              <a:endParaRPr lang="en-US" sz="2000" b="1" dirty="0">
                <a:solidFill>
                  <a:srgbClr val="500093"/>
                </a:solidFill>
              </a:endParaRP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1143000" y="1219200"/>
              <a:ext cx="2235200" cy="787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</a:rPr>
                <a:t>ECFV</a:t>
              </a:r>
            </a:p>
            <a:p>
              <a:pPr algn="ctr"/>
              <a:r>
                <a:rPr lang="en-US" sz="2000" b="1" dirty="0">
                  <a:solidFill>
                    <a:srgbClr val="FFFF00"/>
                  </a:solidFill>
                </a:rPr>
                <a:t>Depletion</a:t>
              </a:r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6302456" y="4089400"/>
              <a:ext cx="2708031" cy="787400"/>
            </a:xfrm>
            <a:prstGeom prst="ellipse">
              <a:avLst/>
            </a:prstGeom>
            <a:solidFill>
              <a:srgbClr val="C0FEF9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dirty="0"/>
                <a:t>Hyperglycemia</a:t>
              </a:r>
            </a:p>
          </p:txBody>
        </p:sp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6273800" y="3149600"/>
              <a:ext cx="2636389" cy="78740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err="1">
                  <a:solidFill>
                    <a:schemeClr val="accent2">
                      <a:lumMod val="75000"/>
                    </a:schemeClr>
                  </a:solidFill>
                </a:rPr>
                <a:t>Hyperuricemia</a:t>
              </a:r>
              <a:endParaRPr lang="en-US" sz="20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384907" y="3124200"/>
              <a:ext cx="2487898" cy="863600"/>
            </a:xfrm>
            <a:prstGeom prst="ellipse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err="1">
                  <a:solidFill>
                    <a:srgbClr val="500093"/>
                  </a:solidFill>
                </a:rPr>
                <a:t>Hyponatremia</a:t>
              </a:r>
              <a:endParaRPr lang="en-US" sz="2000" b="1" dirty="0">
                <a:solidFill>
                  <a:srgbClr val="500093"/>
                </a:solidFill>
              </a:endParaRPr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>
              <a:off x="6202159" y="2286000"/>
              <a:ext cx="2708031" cy="787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err="1">
                  <a:solidFill>
                    <a:srgbClr val="FFFF00"/>
                  </a:solidFill>
                </a:rPr>
                <a:t>Hypercalcemia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23" name="Oval 12"/>
            <p:cNvSpPr>
              <a:spLocks noChangeArrowheads="1"/>
            </p:cNvSpPr>
            <p:nvPr/>
          </p:nvSpPr>
          <p:spPr bwMode="auto">
            <a:xfrm>
              <a:off x="1989666" y="5003800"/>
              <a:ext cx="2235200" cy="787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Impotence</a:t>
              </a:r>
            </a:p>
          </p:txBody>
        </p:sp>
        <p:sp>
          <p:nvSpPr>
            <p:cNvPr id="24" name="Oval 13"/>
            <p:cNvSpPr>
              <a:spLocks noChangeArrowheads="1"/>
            </p:cNvSpPr>
            <p:nvPr/>
          </p:nvSpPr>
          <p:spPr bwMode="auto">
            <a:xfrm>
              <a:off x="5500077" y="4927600"/>
              <a:ext cx="2235199" cy="787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↑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>
                  <a:solidFill>
                    <a:schemeClr val="bg1"/>
                  </a:solidFill>
                </a:rPr>
                <a:t>LDL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thiazides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1219200"/>
            <a:ext cx="5486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Clinical uses</a:t>
            </a:r>
            <a:endParaRPr lang="en-US" sz="2800" dirty="0">
              <a:latin typeface="Algerian" pitchFamily="8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14400" y="1905000"/>
            <a:ext cx="7264400" cy="4824412"/>
            <a:chOff x="838200" y="1271588"/>
            <a:chExt cx="7264400" cy="5220342"/>
          </a:xfrm>
        </p:grpSpPr>
        <p:graphicFrame>
          <p:nvGraphicFramePr>
            <p:cNvPr id="14" name="Object 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715000" y="1589715"/>
            <a:ext cx="1219200" cy="966787"/>
          </p:xfrm>
          <a:graphic>
            <a:graphicData uri="http://schemas.openxmlformats.org/presentationml/2006/ole">
              <p:oleObj spid="_x0000_s93186" name="Clip" r:id="rId4" imgW="1707840" imgH="1593720" progId="">
                <p:embed/>
              </p:oleObj>
            </a:graphicData>
          </a:graphic>
        </p:graphicFrame>
        <p:graphicFrame>
          <p:nvGraphicFramePr>
            <p:cNvPr id="15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209800" y="1589715"/>
            <a:ext cx="1158875" cy="1081087"/>
          </p:xfrm>
          <a:graphic>
            <a:graphicData uri="http://schemas.openxmlformats.org/presentationml/2006/ole">
              <p:oleObj spid="_x0000_s93187" name="Clip" r:id="rId5" imgW="1707840" imgH="1595160" progId="">
                <p:embed/>
              </p:oleObj>
            </a:graphicData>
          </a:graphic>
        </p:graphicFrame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3203935" y="1271588"/>
              <a:ext cx="2551981" cy="675784"/>
            </a:xfrm>
            <a:prstGeom prst="rect">
              <a:avLst/>
            </a:prstGeom>
            <a:solidFill>
              <a:schemeClr val="folHlink"/>
            </a:solidFill>
            <a:ln w="508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lIns="69850" tIns="34925" rIns="69850" bIns="34925">
              <a:spAutoFit/>
            </a:bodyPr>
            <a:lstStyle/>
            <a:p>
              <a:pPr algn="ctr" defTabSz="514350"/>
              <a:r>
                <a:rPr lang="en-US" sz="1800" b="1" dirty="0"/>
                <a:t>Increase Na Excretion</a:t>
              </a:r>
            </a:p>
            <a:p>
              <a:pPr algn="ctr" defTabSz="514350"/>
              <a:r>
                <a:rPr lang="en-US" sz="1800" b="1" dirty="0"/>
                <a:t>to 5% of Filtered Load</a:t>
              </a:r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3657600" y="2744065"/>
              <a:ext cx="1701800" cy="669925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lIns="69850" tIns="34925" rIns="69850" bIns="34925">
              <a:spAutoFit/>
            </a:bodyPr>
            <a:lstStyle/>
            <a:p>
              <a:pPr algn="ctr" defTabSz="514350"/>
              <a:r>
                <a:rPr lang="en-US" sz="1800" dirty="0">
                  <a:solidFill>
                    <a:srgbClr val="500093"/>
                  </a:solidFill>
                </a:rPr>
                <a:t>Treatment for</a:t>
              </a:r>
            </a:p>
            <a:p>
              <a:pPr algn="ctr" defTabSz="514350"/>
              <a:r>
                <a:rPr lang="en-US" sz="1800" dirty="0">
                  <a:solidFill>
                    <a:srgbClr val="500093"/>
                  </a:solidFill>
                </a:rPr>
                <a:t>Hypertension</a:t>
              </a: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1905000" y="5547487"/>
              <a:ext cx="2451100" cy="67578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 defTabSz="514350"/>
              <a:r>
                <a:rPr lang="en-US" sz="1800" b="1" dirty="0">
                  <a:solidFill>
                    <a:srgbClr val="FF0000"/>
                  </a:solidFill>
                </a:rPr>
                <a:t>Decrease Ca Excretion</a:t>
              </a:r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6400800" y="4800600"/>
              <a:ext cx="1701800" cy="944562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lIns="69850" tIns="34925" rIns="69850" bIns="34925">
              <a:spAutoFit/>
            </a:bodyPr>
            <a:lstStyle/>
            <a:p>
              <a:pPr algn="ctr" defTabSz="514350"/>
              <a:r>
                <a:rPr lang="en-US" sz="1800" dirty="0">
                  <a:solidFill>
                    <a:srgbClr val="500093"/>
                  </a:solidFill>
                </a:rPr>
                <a:t>Treatment for </a:t>
              </a:r>
            </a:p>
            <a:p>
              <a:pPr algn="ctr" defTabSz="514350"/>
              <a:r>
                <a:rPr lang="en-US" sz="1800" dirty="0">
                  <a:solidFill>
                    <a:srgbClr val="500093"/>
                  </a:solidFill>
                </a:rPr>
                <a:t>Calcium </a:t>
              </a:r>
              <a:r>
                <a:rPr lang="en-US" sz="1800" dirty="0" err="1">
                  <a:solidFill>
                    <a:srgbClr val="500093"/>
                  </a:solidFill>
                </a:rPr>
                <a:t>Nephrolithiasis</a:t>
              </a:r>
              <a:endParaRPr lang="en-US" sz="1800" dirty="0">
                <a:solidFill>
                  <a:srgbClr val="500093"/>
                </a:solidFill>
              </a:endParaRPr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6172200" y="2661612"/>
              <a:ext cx="1806575" cy="1219200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lIns="69850" tIns="34925" rIns="69850" bIns="34925">
              <a:spAutoFit/>
            </a:bodyPr>
            <a:lstStyle/>
            <a:p>
              <a:pPr algn="ctr" defTabSz="514350"/>
              <a:r>
                <a:rPr lang="en-US" sz="1800" dirty="0">
                  <a:solidFill>
                    <a:srgbClr val="500093"/>
                  </a:solidFill>
                </a:rPr>
                <a:t>Treatment for</a:t>
              </a:r>
            </a:p>
            <a:p>
              <a:pPr algn="ctr" defTabSz="514350"/>
              <a:r>
                <a:rPr lang="en-US" sz="1800" dirty="0" err="1">
                  <a:solidFill>
                    <a:srgbClr val="500093"/>
                  </a:solidFill>
                </a:rPr>
                <a:t>Nephrogenic</a:t>
              </a:r>
              <a:r>
                <a:rPr lang="en-US" sz="1800" dirty="0">
                  <a:solidFill>
                    <a:srgbClr val="500093"/>
                  </a:solidFill>
                </a:rPr>
                <a:t> Diabetes </a:t>
              </a:r>
              <a:r>
                <a:rPr lang="en-US" sz="1800" dirty="0" err="1">
                  <a:solidFill>
                    <a:srgbClr val="500093"/>
                  </a:solidFill>
                </a:rPr>
                <a:t>Insipidus</a:t>
              </a:r>
              <a:endParaRPr lang="en-US" sz="1800" dirty="0">
                <a:solidFill>
                  <a:srgbClr val="500093"/>
                </a:solidFill>
              </a:endParaRPr>
            </a:p>
          </p:txBody>
        </p:sp>
        <p:graphicFrame>
          <p:nvGraphicFramePr>
            <p:cNvPr id="21" name="Object 1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724400" y="5300126"/>
            <a:ext cx="1219200" cy="219075"/>
          </p:xfrm>
          <a:graphic>
            <a:graphicData uri="http://schemas.openxmlformats.org/presentationml/2006/ole">
              <p:oleObj spid="_x0000_s93188" name="Clip" r:id="rId6" imgW="4395600" imgH="1936440" progId="">
                <p:embed/>
              </p:oleObj>
            </a:graphicData>
          </a:graphic>
        </p:graphicFrame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990600" y="2744065"/>
              <a:ext cx="1701800" cy="669925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lIns="69850" tIns="34925" rIns="69850" bIns="34925">
              <a:spAutoFit/>
            </a:bodyPr>
            <a:lstStyle/>
            <a:p>
              <a:pPr algn="ctr" defTabSz="514350"/>
              <a:r>
                <a:rPr lang="en-US" sz="1800" dirty="0">
                  <a:solidFill>
                    <a:srgbClr val="500093"/>
                  </a:solidFill>
                </a:rPr>
                <a:t>Treatment for</a:t>
              </a:r>
            </a:p>
            <a:p>
              <a:pPr algn="ctr" defTabSz="514350"/>
              <a:r>
                <a:rPr lang="en-US" sz="1800" dirty="0">
                  <a:solidFill>
                    <a:srgbClr val="500093"/>
                  </a:solidFill>
                </a:rPr>
                <a:t>Mild Edema</a:t>
              </a:r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6400800" y="5867400"/>
              <a:ext cx="1701800" cy="624530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lIns="69850" tIns="34925" rIns="69850" bIns="34925">
              <a:spAutoFit/>
            </a:bodyPr>
            <a:lstStyle/>
            <a:p>
              <a:pPr algn="ctr" defTabSz="514350"/>
              <a:r>
                <a:rPr lang="en-US" sz="1800" dirty="0">
                  <a:solidFill>
                    <a:srgbClr val="500093"/>
                  </a:solidFill>
                </a:rPr>
                <a:t>Treatment for </a:t>
              </a:r>
              <a:r>
                <a:rPr lang="en-US" sz="1800" dirty="0" smtClean="0">
                  <a:solidFill>
                    <a:srgbClr val="500093"/>
                  </a:solidFill>
                </a:rPr>
                <a:t>Osteoporosis</a:t>
              </a:r>
              <a:endParaRPr lang="en-US" sz="1800" dirty="0">
                <a:solidFill>
                  <a:srgbClr val="500093"/>
                </a:solidFill>
              </a:endParaRPr>
            </a:p>
          </p:txBody>
        </p:sp>
        <p:graphicFrame>
          <p:nvGraphicFramePr>
            <p:cNvPr id="24" name="Object 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876800" y="6042208"/>
            <a:ext cx="1123950" cy="219075"/>
          </p:xfrm>
          <a:graphic>
            <a:graphicData uri="http://schemas.openxmlformats.org/presentationml/2006/ole">
              <p:oleObj spid="_x0000_s93189" name="Clip" r:id="rId7" imgW="4395600" imgH="1936440" progId="">
                <p:embed/>
              </p:oleObj>
            </a:graphicData>
          </a:graphic>
        </p:graphicFrame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838200" y="3733508"/>
              <a:ext cx="3124200" cy="127524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 defTabSz="514350"/>
              <a:r>
                <a:rPr lang="en-US" dirty="0" smtClean="0"/>
                <a:t>Ineffective when the GFR is less than 30 to 40 ml/min, except </a:t>
              </a:r>
              <a:r>
                <a:rPr lang="en-US" dirty="0" err="1" smtClean="0"/>
                <a:t>metolazone</a:t>
              </a:r>
              <a:r>
                <a:rPr lang="en-US" dirty="0" smtClean="0"/>
                <a:t> &amp; </a:t>
              </a:r>
              <a:r>
                <a:rPr lang="en-US" dirty="0" err="1" smtClean="0"/>
                <a:t>indapamide</a:t>
              </a:r>
              <a:endParaRPr lang="en-US" sz="1800" dirty="0">
                <a:solidFill>
                  <a:srgbClr val="500093"/>
                </a:solidFill>
              </a:endParaRPr>
            </a:p>
          </p:txBody>
        </p:sp>
      </p:grpSp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1828800"/>
            <a:ext cx="7162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ndy"/>
        <a:ea typeface=""/>
        <a:cs typeface=""/>
      </a:majorFont>
      <a:minorFont>
        <a:latin typeface="And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20440</TotalTime>
  <Words>543</Words>
  <Application>Microsoft Office PowerPoint</Application>
  <PresentationFormat>On-screen Show (4:3)</PresentationFormat>
  <Paragraphs>169</Paragraphs>
  <Slides>18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Brainy Betty,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Beveled Slide Style</dc:title>
  <dc:creator>Nan Shastry</dc:creator>
  <cp:lastModifiedBy>Osama</cp:lastModifiedBy>
  <cp:revision>217</cp:revision>
  <dcterms:created xsi:type="dcterms:W3CDTF">2006-06-05T19:52:32Z</dcterms:created>
  <dcterms:modified xsi:type="dcterms:W3CDTF">2017-05-10T09:34:04Z</dcterms:modified>
</cp:coreProperties>
</file>