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9" r:id="rId2"/>
    <p:sldId id="270" r:id="rId3"/>
    <p:sldId id="286" r:id="rId4"/>
    <p:sldId id="271" r:id="rId5"/>
    <p:sldId id="272" r:id="rId6"/>
    <p:sldId id="273" r:id="rId7"/>
    <p:sldId id="274" r:id="rId8"/>
    <p:sldId id="288" r:id="rId9"/>
    <p:sldId id="275" r:id="rId10"/>
    <p:sldId id="276" r:id="rId11"/>
    <p:sldId id="287" r:id="rId12"/>
    <p:sldId id="280" r:id="rId13"/>
    <p:sldId id="281" r:id="rId14"/>
    <p:sldId id="282" r:id="rId15"/>
    <p:sldId id="283" r:id="rId16"/>
    <p:sldId id="279" r:id="rId17"/>
    <p:sldId id="284" r:id="rId18"/>
    <p:sldId id="289" r:id="rId19"/>
    <p:sldId id="290" r:id="rId20"/>
    <p:sldId id="291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17" autoAdjust="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7FD9DB-93B5-4589-9301-F25317C96F4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utoShape 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bevel">
            <a:avLst>
              <a:gd name="adj" fmla="val 16574"/>
            </a:avLst>
          </a:prstGeom>
          <a:solidFill>
            <a:srgbClr val="008080"/>
          </a:solidFill>
          <a:ln w="381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24000"/>
            <a:ext cx="6324600" cy="2076450"/>
          </a:xfrm>
        </p:spPr>
        <p:txBody>
          <a:bodyPr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43400"/>
            <a:ext cx="6400800" cy="609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59638B5-B40A-48F3-BC0B-70854C1C531E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F3C0B73-AE73-4508-9BE1-DEF550C47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2E5FE3-BFB4-4B7F-BB75-9B0F918D8DD0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ACCE9-C964-4E7B-AD3A-88EDF27C98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3A098C-12C9-4BD1-AA58-F043E6D60E21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DC5CB-8B1C-4940-BF21-AC5419E0E9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8E514C-C30F-4100-ABD3-6F0A2871DEEA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FB969-1F03-45DE-937B-33CEF4A17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4E8C46B-ABE7-4ABC-849E-2F475DA59050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EF1CD3-8393-40AA-A860-36509C0B0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BDDAE-8408-43CA-B8E8-546DC12E0306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3A4918-4F94-4342-AC38-972A66DE2B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855205-875F-496F-945D-FB26DEF6663C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8B652-B895-4F80-B7D8-A34A8866F3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EE67C3-BF2B-496C-AC8A-DE6BD093A580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690FD-9BF2-4137-9931-9A4878F608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AB048B-EF15-4DB1-9286-1FA5D608EA5C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C04DB3-6B25-4C83-89E9-D101A5B3DF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DC7166-3921-481F-94F4-3B7B6112519E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8FDE7-0295-46E0-B063-28EFA5D436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42AFD9F-41D8-4817-ABCE-2B35AC096057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869E8E-3B40-423C-B1BF-E710DC2E1F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bevel">
            <a:avLst>
              <a:gd name="adj" fmla="val 4306"/>
            </a:avLst>
          </a:prstGeom>
          <a:solidFill>
            <a:srgbClr val="008080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294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64E8C4B5-BD39-49EB-B7BF-9FC3B60B9A69}" type="datetime1">
              <a:rPr lang="en-US"/>
              <a:pPr/>
              <a:t>5/11/2017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67000" y="6629400"/>
            <a:ext cx="3810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B8B7A887-FA24-46F9-835C-540018C7E1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 b="1">
          <a:solidFill>
            <a:schemeClr val="bg1"/>
          </a:solidFill>
          <a:latin typeface="Andy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G:\Renal%20block\sodium%20channel%20inhibitors.mp4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1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Diuretics-iii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9200" y="1143000"/>
            <a:ext cx="6553200" cy="1077218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tx1">
                    <a:tint val="75000"/>
                  </a:schemeClr>
                </a:solidFill>
              </a:rPr>
              <a:t>Aldosterone</a:t>
            </a:r>
            <a:r>
              <a:rPr lang="en-US" sz="3200" b="1" dirty="0" smtClean="0">
                <a:solidFill>
                  <a:schemeClr val="tx1">
                    <a:tint val="75000"/>
                  </a:schemeClr>
                </a:solidFill>
              </a:rPr>
              <a:t> antagonists &amp; </a:t>
            </a:r>
          </a:p>
          <a:p>
            <a:pPr>
              <a:buNone/>
            </a:pPr>
            <a:r>
              <a:rPr lang="en-US" sz="3200" b="1" dirty="0" smtClean="0">
                <a:solidFill>
                  <a:schemeClr val="tx1">
                    <a:tint val="75000"/>
                  </a:schemeClr>
                </a:solidFill>
              </a:rPr>
              <a:t>   Sodium Channel Inhibitors</a:t>
            </a:r>
            <a:endParaRPr lang="en-US" sz="3200" b="1" dirty="0" smtClean="0">
              <a:solidFill>
                <a:schemeClr val="tx1">
                  <a:tint val="75000"/>
                </a:schemeClr>
              </a:solidFill>
              <a:latin typeface="AngsanaUPC" pitchFamily="18" charset="-34"/>
              <a:cs typeface="AngsanaUPC" pitchFamily="18" charset="-34"/>
            </a:endParaRPr>
          </a:p>
        </p:txBody>
      </p:sp>
      <p:pic>
        <p:nvPicPr>
          <p:cNvPr id="14" name="Picture 5" descr="17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2667000"/>
            <a:ext cx="28956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2954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Drug- drug interactions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95400" y="2743200"/>
            <a:ext cx="1828800" cy="459100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500093"/>
                </a:solidFill>
              </a:rPr>
              <a:t>Salicylates</a:t>
            </a:r>
            <a:endParaRPr lang="en-US" sz="2400" b="1" dirty="0">
              <a:solidFill>
                <a:srgbClr val="500093"/>
              </a:solidFill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5364116" y="4419600"/>
            <a:ext cx="3254413" cy="1320800"/>
          </a:xfrm>
          <a:prstGeom prst="ellipse">
            <a:avLst/>
          </a:prstGeom>
          <a:solidFill>
            <a:srgbClr val="C0FEF9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</a:rPr>
              <a:t>Spironolactone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alters clearance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5211716" y="2057400"/>
            <a:ext cx="3469327" cy="1574800"/>
          </a:xfrm>
          <a:prstGeom prst="ellipse">
            <a:avLst/>
          </a:prstGeom>
          <a:solidFill>
            <a:srgbClr val="EF9100"/>
          </a:solidFill>
          <a:ln w="50800">
            <a:solidFill>
              <a:srgbClr val="500093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smtClean="0">
                <a:solidFill>
                  <a:srgbClr val="500093"/>
                </a:solidFill>
              </a:rPr>
              <a:t>↓Secretion of </a:t>
            </a:r>
          </a:p>
          <a:p>
            <a:pPr algn="ctr"/>
            <a:r>
              <a:rPr lang="en-US" sz="2000" b="1" dirty="0" err="1" smtClean="0">
                <a:solidFill>
                  <a:srgbClr val="500093"/>
                </a:solidFill>
              </a:rPr>
              <a:t>canrenone</a:t>
            </a:r>
            <a:endParaRPr lang="en-US" sz="2000" b="1" dirty="0" smtClean="0">
              <a:solidFill>
                <a:srgbClr val="500093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500093"/>
                </a:solidFill>
              </a:rPr>
              <a:t>↓Efficacy of </a:t>
            </a:r>
          </a:p>
          <a:p>
            <a:pPr algn="ctr"/>
            <a:r>
              <a:rPr lang="en-US" sz="2000" b="1" dirty="0" err="1" smtClean="0">
                <a:solidFill>
                  <a:srgbClr val="500093"/>
                </a:solidFill>
              </a:rPr>
              <a:t>spironolactone</a:t>
            </a:r>
            <a:endParaRPr lang="en-US" sz="2000" b="1" dirty="0">
              <a:solidFill>
                <a:srgbClr val="500093"/>
              </a:solidFill>
            </a:endParaRP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3535317" y="2667000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11"/>
          <p:cNvSpPr>
            <a:spLocks noChangeArrowheads="1"/>
          </p:cNvSpPr>
          <p:nvPr/>
        </p:nvSpPr>
        <p:spPr bwMode="auto">
          <a:xfrm rot="10800000">
            <a:off x="3657600" y="4876800"/>
            <a:ext cx="1197378" cy="533400"/>
          </a:xfrm>
          <a:prstGeom prst="rightArrow">
            <a:avLst>
              <a:gd name="adj1" fmla="val 50000"/>
              <a:gd name="adj2" fmla="val 78132"/>
            </a:avLst>
          </a:prstGeom>
          <a:solidFill>
            <a:schemeClr val="accent2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371600" y="4953000"/>
            <a:ext cx="1447800" cy="459100"/>
          </a:xfrm>
          <a:prstGeom prst="rect">
            <a:avLst/>
          </a:prstGeom>
          <a:solidFill>
            <a:srgbClr val="C0FEF9"/>
          </a:solidFill>
          <a:ln w="508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algn="ctr"/>
            <a:r>
              <a:rPr lang="en-US" sz="2400" b="1" dirty="0" smtClean="0"/>
              <a:t>Digitalis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838200"/>
            <a:ext cx="43434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contraindications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6324600" y="2895600"/>
            <a:ext cx="2588385" cy="787400"/>
          </a:xfrm>
          <a:prstGeom prst="ellipse">
            <a:avLst/>
          </a:prstGeom>
          <a:solidFill>
            <a:srgbClr val="C0FEF9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Renal </a:t>
            </a:r>
            <a:r>
              <a:rPr lang="en-US" sz="2000" b="1" dirty="0" smtClean="0">
                <a:solidFill>
                  <a:schemeClr val="tx1"/>
                </a:solidFill>
              </a:rPr>
              <a:t>failure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791200" y="3810000"/>
            <a:ext cx="2588385" cy="7874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Other K+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sparing diuretics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5" name="Oval 6"/>
          <p:cNvSpPr>
            <a:spLocks noChangeArrowheads="1"/>
          </p:cNvSpPr>
          <p:nvPr/>
        </p:nvSpPr>
        <p:spPr bwMode="auto">
          <a:xfrm>
            <a:off x="4495800" y="4724400"/>
            <a:ext cx="3147240" cy="965200"/>
          </a:xfrm>
          <a:prstGeom prst="ellipse">
            <a:avLst/>
          </a:prstGeom>
          <a:solidFill>
            <a:srgbClr val="EF9100"/>
          </a:solidFill>
          <a:ln w="50800">
            <a:solidFill>
              <a:srgbClr val="500093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smtClean="0">
                <a:solidFill>
                  <a:srgbClr val="500093"/>
                </a:solidFill>
              </a:rPr>
              <a:t>ACE-I</a:t>
            </a:r>
            <a:endParaRPr lang="en-US" sz="2000" b="1" dirty="0">
              <a:solidFill>
                <a:srgbClr val="500093"/>
              </a:solidFill>
            </a:endParaRPr>
          </a:p>
        </p:txBody>
      </p:sp>
      <p:sp>
        <p:nvSpPr>
          <p:cNvPr id="16" name="Oval 7"/>
          <p:cNvSpPr>
            <a:spLocks noChangeArrowheads="1"/>
          </p:cNvSpPr>
          <p:nvPr/>
        </p:nvSpPr>
        <p:spPr bwMode="auto">
          <a:xfrm>
            <a:off x="2895600" y="5638800"/>
            <a:ext cx="2588385" cy="787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</a:rPr>
              <a:t>K+ </a:t>
            </a:r>
            <a:r>
              <a:rPr lang="en-US" sz="2000" b="1" dirty="0" err="1" smtClean="0">
                <a:solidFill>
                  <a:srgbClr val="FFFF00"/>
                </a:solidFill>
              </a:rPr>
              <a:t>suplement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143000" y="1676400"/>
            <a:ext cx="2667000" cy="582211"/>
          </a:xfrm>
          <a:prstGeom prst="rect">
            <a:avLst/>
          </a:prstGeom>
          <a:solidFill>
            <a:srgbClr val="003E00"/>
          </a:solidFill>
          <a:ln w="50800">
            <a:solidFill>
              <a:srgbClr val="EF9100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3200" dirty="0" err="1" smtClean="0">
                <a:solidFill>
                  <a:srgbClr val="EF9100"/>
                </a:solidFill>
              </a:rPr>
              <a:t>Hyperkalemia</a:t>
            </a:r>
            <a:endParaRPr lang="en-US" sz="3200" dirty="0">
              <a:solidFill>
                <a:srgbClr val="EF9100"/>
              </a:solidFill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334000" y="1574800"/>
            <a:ext cx="3352800" cy="1074653"/>
          </a:xfrm>
          <a:prstGeom prst="rect">
            <a:avLst/>
          </a:prstGeom>
          <a:solidFill>
            <a:srgbClr val="003E00"/>
          </a:solidFill>
          <a:ln w="50800">
            <a:solidFill>
              <a:srgbClr val="EF9100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3200" dirty="0" smtClean="0">
                <a:solidFill>
                  <a:srgbClr val="EF9100"/>
                </a:solidFill>
              </a:rPr>
              <a:t>Increased Risk of </a:t>
            </a:r>
          </a:p>
          <a:p>
            <a:r>
              <a:rPr lang="en-US" sz="3200" dirty="0" err="1" smtClean="0">
                <a:solidFill>
                  <a:srgbClr val="EF9100"/>
                </a:solidFill>
              </a:rPr>
              <a:t>Hyperkalemia</a:t>
            </a:r>
            <a:endParaRPr lang="en-US" sz="3200" dirty="0">
              <a:solidFill>
                <a:srgbClr val="EF91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0200" y="1524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Sodium channel inhibitors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752600" y="1524000"/>
            <a:ext cx="3884612" cy="993775"/>
          </a:xfrm>
          <a:prstGeom prst="rect">
            <a:avLst/>
          </a:prstGeom>
          <a:solidFill>
            <a:srgbClr val="C0FEF9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/>
              <a:t>Also Called:</a:t>
            </a:r>
          </a:p>
          <a:p>
            <a:pPr lvl="1">
              <a:buFontTx/>
              <a:buChar char="•"/>
            </a:pPr>
            <a:r>
              <a:rPr lang="en-US" sz="2800"/>
              <a:t>K-Sparing Diuretics</a:t>
            </a: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533400" y="3505200"/>
            <a:ext cx="3352800" cy="30480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Triamterene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Potency 0.1,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t½ 4.2 h,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 elimination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by metabolism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4572000" y="3657600"/>
            <a:ext cx="3429000" cy="26670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accent3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 err="1" smtClean="0"/>
              <a:t>Amiloride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Potency 1,</a:t>
            </a:r>
          </a:p>
          <a:p>
            <a:pPr algn="ctr"/>
            <a:r>
              <a:rPr lang="en-US" sz="2800" b="1" dirty="0" smtClean="0"/>
              <a:t>t½ 21h, </a:t>
            </a:r>
          </a:p>
          <a:p>
            <a:pPr algn="ctr"/>
            <a:r>
              <a:rPr lang="en-US" sz="2800" b="1" dirty="0" smtClean="0"/>
              <a:t>renal </a:t>
            </a:r>
          </a:p>
          <a:p>
            <a:pPr algn="ctr"/>
            <a:r>
              <a:rPr lang="en-US" sz="2800" b="1" dirty="0" smtClean="0"/>
              <a:t>elimination</a:t>
            </a:r>
            <a:endParaRPr lang="en-US" sz="2800" b="1" dirty="0"/>
          </a:p>
          <a:p>
            <a:pPr algn="ctr"/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3293895">
            <a:off x="4876420" y="2787138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7366133">
            <a:off x="1812126" y="2793642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86400" y="304800"/>
            <a:ext cx="350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Therapeutic uses</a:t>
            </a:r>
            <a:endParaRPr lang="en-US" sz="2800" dirty="0">
              <a:latin typeface="Algerian" pitchFamily="82" charset="0"/>
            </a:endParaRPr>
          </a:p>
        </p:txBody>
      </p:sp>
      <p:graphicFrame>
        <p:nvGraphicFramePr>
          <p:cNvPr id="12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57800" y="3733800"/>
          <a:ext cx="1219200" cy="966787"/>
        </p:xfrm>
        <a:graphic>
          <a:graphicData uri="http://schemas.openxmlformats.org/presentationml/2006/ole">
            <p:oleObj spid="_x0000_s124930" name="Clip" r:id="rId4" imgW="1707840" imgH="1593720" progId="">
              <p:embed/>
            </p:oleObj>
          </a:graphicData>
        </a:graphic>
      </p:graphicFrame>
      <p:graphicFrame>
        <p:nvGraphicFramePr>
          <p:cNvPr id="14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590800" y="3733800"/>
          <a:ext cx="1158875" cy="1081087"/>
        </p:xfrm>
        <a:graphic>
          <a:graphicData uri="http://schemas.openxmlformats.org/presentationml/2006/ole">
            <p:oleObj spid="_x0000_s124931" name="Clip" r:id="rId5" imgW="1707840" imgH="1595160" progId="">
              <p:embed/>
            </p:oleObj>
          </a:graphicData>
        </a:graphic>
      </p:graphicFrame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1143000" y="1447800"/>
            <a:ext cx="3359895" cy="68608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algn="ctr" defTabSz="514350"/>
            <a:r>
              <a:rPr lang="en-US" sz="2000" b="1" dirty="0">
                <a:solidFill>
                  <a:srgbClr val="FFFF00"/>
                </a:solidFill>
              </a:rPr>
              <a:t>Enhance </a:t>
            </a:r>
            <a:r>
              <a:rPr lang="en-US" sz="2000" b="1" dirty="0" err="1">
                <a:solidFill>
                  <a:srgbClr val="FFFF00"/>
                </a:solidFill>
              </a:rPr>
              <a:t>Natriuresis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</a:p>
          <a:p>
            <a:pPr algn="ctr" defTabSz="514350"/>
            <a:r>
              <a:rPr lang="en-US" sz="2000" b="1" dirty="0">
                <a:solidFill>
                  <a:srgbClr val="FFFF00"/>
                </a:solidFill>
              </a:rPr>
              <a:t>Caused by Other Diuretics</a:t>
            </a:r>
          </a:p>
        </p:txBody>
      </p:sp>
      <p:graphicFrame>
        <p:nvGraphicFramePr>
          <p:cNvPr id="16" name="Object 7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1676400"/>
          <a:ext cx="1123950" cy="219075"/>
        </p:xfrm>
        <a:graphic>
          <a:graphicData uri="http://schemas.openxmlformats.org/presentationml/2006/ole">
            <p:oleObj spid="_x0000_s124932" name="Clip" r:id="rId6" imgW="4395600" imgH="1936440" progId="">
              <p:embed/>
            </p:oleObj>
          </a:graphicData>
        </a:graphic>
      </p:graphicFrame>
      <p:sp>
        <p:nvSpPr>
          <p:cNvPr id="17" name="Rectangle 8"/>
          <p:cNvSpPr>
            <a:spLocks noChangeArrowheads="1"/>
          </p:cNvSpPr>
          <p:nvPr/>
        </p:nvSpPr>
        <p:spPr bwMode="auto">
          <a:xfrm>
            <a:off x="3200400" y="3276600"/>
            <a:ext cx="2590800" cy="378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square" lIns="69850" tIns="34925" rIns="69850" bIns="3492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Block </a:t>
            </a:r>
            <a:r>
              <a:rPr lang="en-US" sz="2000" b="1" dirty="0" smtClean="0">
                <a:solidFill>
                  <a:schemeClr val="bg1"/>
                </a:solidFill>
              </a:rPr>
              <a:t>Na+ </a:t>
            </a:r>
            <a:r>
              <a:rPr lang="en-US" sz="2000" b="1" dirty="0">
                <a:solidFill>
                  <a:schemeClr val="bg1"/>
                </a:solidFill>
              </a:rPr>
              <a:t>Channels</a:t>
            </a:r>
          </a:p>
        </p:txBody>
      </p: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1524000" y="4953000"/>
            <a:ext cx="1701800" cy="993862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lIns="69850" tIns="34925" rIns="69850" bIns="34925">
            <a:spAutoFit/>
          </a:bodyPr>
          <a:lstStyle/>
          <a:p>
            <a:pPr algn="ctr" defTabSz="514350"/>
            <a:r>
              <a:rPr lang="en-US" sz="2000" dirty="0">
                <a:solidFill>
                  <a:srgbClr val="500093"/>
                </a:solidFill>
              </a:rPr>
              <a:t>Treatment for </a:t>
            </a:r>
          </a:p>
          <a:p>
            <a:pPr algn="ctr" defTabSz="514350"/>
            <a:r>
              <a:rPr lang="en-US" sz="2000" dirty="0" err="1">
                <a:solidFill>
                  <a:srgbClr val="500093"/>
                </a:solidFill>
              </a:rPr>
              <a:t>Liddle’s</a:t>
            </a:r>
            <a:r>
              <a:rPr lang="en-US" sz="2000" dirty="0">
                <a:solidFill>
                  <a:srgbClr val="500093"/>
                </a:solidFill>
              </a:rPr>
              <a:t> Syndrome</a:t>
            </a:r>
          </a:p>
        </p:txBody>
      </p:sp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1141454" y="2514600"/>
            <a:ext cx="2734724" cy="378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08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69850" tIns="34925" rIns="69850" bIns="34925">
            <a:spAutoFit/>
          </a:bodyPr>
          <a:lstStyle/>
          <a:p>
            <a:pPr algn="ctr" defTabSz="514350"/>
            <a:r>
              <a:rPr lang="en-US" sz="2000" b="1" dirty="0">
                <a:solidFill>
                  <a:srgbClr val="FFFF00"/>
                </a:solidFill>
              </a:rPr>
              <a:t>Prevent </a:t>
            </a:r>
            <a:r>
              <a:rPr lang="en-US" sz="2000" b="1" dirty="0" err="1">
                <a:solidFill>
                  <a:srgbClr val="FFFF00"/>
                </a:solidFill>
              </a:rPr>
              <a:t>Hypokalemia</a:t>
            </a:r>
            <a:endParaRPr lang="en-US" sz="2000" b="1" dirty="0">
              <a:solidFill>
                <a:srgbClr val="FFFF00"/>
              </a:solidFill>
            </a:endParaRPr>
          </a:p>
        </p:txBody>
      </p:sp>
      <p:graphicFrame>
        <p:nvGraphicFramePr>
          <p:cNvPr id="20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4572000" y="2590800"/>
          <a:ext cx="1123950" cy="219075"/>
        </p:xfrm>
        <a:graphic>
          <a:graphicData uri="http://schemas.openxmlformats.org/presentationml/2006/ole">
            <p:oleObj spid="_x0000_s124933" name="Clip" r:id="rId7" imgW="4395600" imgH="1936440" progId="">
              <p:embed/>
            </p:oleObj>
          </a:graphicData>
        </a:graphic>
      </p:graphicFrame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6019800" y="1447800"/>
            <a:ext cx="1701800" cy="1609415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lIns="69850" tIns="34925" rIns="69850" bIns="34925">
            <a:spAutoFit/>
          </a:bodyPr>
          <a:lstStyle/>
          <a:p>
            <a:pPr algn="ctr" defTabSz="514350"/>
            <a:r>
              <a:rPr lang="en-US" sz="2000" b="1" dirty="0">
                <a:solidFill>
                  <a:srgbClr val="500093"/>
                </a:solidFill>
              </a:rPr>
              <a:t>Used in Combination with Loop &amp;</a:t>
            </a:r>
          </a:p>
          <a:p>
            <a:pPr algn="ctr" defTabSz="514350"/>
            <a:r>
              <a:rPr lang="en-US" sz="2000" b="1" dirty="0" err="1">
                <a:solidFill>
                  <a:srgbClr val="500093"/>
                </a:solidFill>
              </a:rPr>
              <a:t>Thiazide</a:t>
            </a:r>
            <a:r>
              <a:rPr lang="en-US" sz="2000" b="1" dirty="0">
                <a:solidFill>
                  <a:srgbClr val="500093"/>
                </a:solidFill>
              </a:rPr>
              <a:t> Diuretics</a:t>
            </a: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5181600" y="4800600"/>
            <a:ext cx="2463800" cy="993862"/>
          </a:xfrm>
          <a:prstGeom prst="rect">
            <a:avLst/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square" lIns="69850" tIns="34925" rIns="69850" bIns="34925">
            <a:spAutoFit/>
          </a:bodyPr>
          <a:lstStyle/>
          <a:p>
            <a:pPr algn="ctr" defTabSz="514350"/>
            <a:r>
              <a:rPr lang="en-US" sz="2000" dirty="0">
                <a:solidFill>
                  <a:srgbClr val="500093"/>
                </a:solidFill>
              </a:rPr>
              <a:t>Treatment for </a:t>
            </a:r>
          </a:p>
          <a:p>
            <a:pPr algn="ctr" defTabSz="514350"/>
            <a:r>
              <a:rPr lang="en-US" sz="2000" dirty="0">
                <a:solidFill>
                  <a:srgbClr val="500093"/>
                </a:solidFill>
              </a:rPr>
              <a:t>Lithium-Induced Diabetes </a:t>
            </a:r>
            <a:r>
              <a:rPr lang="en-US" sz="2000" dirty="0" err="1">
                <a:solidFill>
                  <a:srgbClr val="500093"/>
                </a:solidFill>
              </a:rPr>
              <a:t>Insipidus</a:t>
            </a:r>
            <a:endParaRPr lang="en-US" sz="2000" dirty="0">
              <a:solidFill>
                <a:srgbClr val="500093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304800"/>
            <a:ext cx="5181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Sodium channel inhibitors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5600" y="304800"/>
            <a:ext cx="1905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Sodium channel inhibitors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62000" y="1752600"/>
            <a:ext cx="7543800" cy="4648990"/>
            <a:chOff x="322439" y="1498600"/>
            <a:chExt cx="8703310" cy="4903033"/>
          </a:xfrm>
        </p:grpSpPr>
        <p:graphicFrame>
          <p:nvGraphicFramePr>
            <p:cNvPr id="15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406775" y="1882775"/>
            <a:ext cx="2387600" cy="2991110"/>
          </p:xfrm>
          <a:graphic>
            <a:graphicData uri="http://schemas.openxmlformats.org/presentationml/2006/ole">
              <p:oleObj spid="_x0000_s125954" name="Clip" r:id="rId4" imgW="1852560" imgH="2839680" progId="">
                <p:embed/>
              </p:oleObj>
            </a:graphicData>
          </a:graphic>
        </p:graphicFrame>
        <p:sp>
          <p:nvSpPr>
            <p:cNvPr id="16" name="Oval 4"/>
            <p:cNvSpPr>
              <a:spLocks noChangeArrowheads="1"/>
            </p:cNvSpPr>
            <p:nvPr/>
          </p:nvSpPr>
          <p:spPr bwMode="auto">
            <a:xfrm>
              <a:off x="6045200" y="33782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Renal Stones</a:t>
              </a:r>
            </a:p>
          </p:txBody>
        </p:sp>
        <p:sp>
          <p:nvSpPr>
            <p:cNvPr id="17" name="Oval 5"/>
            <p:cNvSpPr>
              <a:spLocks noChangeArrowheads="1"/>
            </p:cNvSpPr>
            <p:nvPr/>
          </p:nvSpPr>
          <p:spPr bwMode="auto">
            <a:xfrm>
              <a:off x="6096000" y="4419600"/>
              <a:ext cx="2235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Interstitial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Nephritis</a:t>
              </a:r>
            </a:p>
          </p:txBody>
        </p:sp>
        <p:sp>
          <p:nvSpPr>
            <p:cNvPr id="18" name="Oval 6"/>
            <p:cNvSpPr>
              <a:spLocks noChangeArrowheads="1"/>
            </p:cNvSpPr>
            <p:nvPr/>
          </p:nvSpPr>
          <p:spPr bwMode="auto">
            <a:xfrm>
              <a:off x="4278489" y="5275705"/>
              <a:ext cx="3111076" cy="1125928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 smtClean="0">
                  <a:solidFill>
                    <a:srgbClr val="500093"/>
                  </a:solidFill>
                </a:rPr>
                <a:t>Megaloblastosis</a:t>
              </a:r>
              <a:r>
                <a:rPr lang="en-US" sz="2000" b="1" dirty="0" smtClean="0">
                  <a:solidFill>
                    <a:srgbClr val="500093"/>
                  </a:solidFill>
                </a:rPr>
                <a:t> </a:t>
              </a: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in cirrhotic patients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322439" y="2543331"/>
              <a:ext cx="2348513" cy="105639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400" b="1" dirty="0" err="1">
                  <a:solidFill>
                    <a:srgbClr val="FFFF00"/>
                  </a:solidFill>
                </a:rPr>
                <a:t>Hyperkalemia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6045200" y="23876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Hyperkalemia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586176" y="1524000"/>
              <a:ext cx="2549454" cy="678944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3600" dirty="0" err="1">
                  <a:solidFill>
                    <a:srgbClr val="EF9100"/>
                  </a:solidFill>
                </a:rPr>
                <a:t>Amiloride</a:t>
              </a:r>
              <a:endParaRPr lang="en-US" sz="3600" dirty="0">
                <a:solidFill>
                  <a:srgbClr val="EF9100"/>
                </a:solidFill>
              </a:endParaRPr>
            </a:p>
          </p:txBody>
        </p:sp>
        <p:sp>
          <p:nvSpPr>
            <p:cNvPr id="22" name="Rectangle 11"/>
            <p:cNvSpPr>
              <a:spLocks noChangeArrowheads="1"/>
            </p:cNvSpPr>
            <p:nvPr/>
          </p:nvSpPr>
          <p:spPr bwMode="auto">
            <a:xfrm>
              <a:off x="5980113" y="1498600"/>
              <a:ext cx="3045636" cy="688975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3600">
                  <a:solidFill>
                    <a:srgbClr val="EF9100"/>
                  </a:solidFill>
                </a:rPr>
                <a:t>Triamterene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295400" y="1219200"/>
            <a:ext cx="4267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contraindications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5400" y="1981200"/>
            <a:ext cx="7467600" cy="4673600"/>
            <a:chOff x="1295400" y="1981200"/>
            <a:chExt cx="7467600" cy="4673600"/>
          </a:xfrm>
        </p:grpSpPr>
        <p:sp>
          <p:nvSpPr>
            <p:cNvPr id="14" name="Oval 4"/>
            <p:cNvSpPr>
              <a:spLocks noChangeArrowheads="1"/>
            </p:cNvSpPr>
            <p:nvPr/>
          </p:nvSpPr>
          <p:spPr bwMode="auto">
            <a:xfrm>
              <a:off x="6324600" y="30480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Renal </a:t>
              </a:r>
              <a:r>
                <a:rPr lang="en-US" sz="2000" b="1" dirty="0" smtClean="0">
                  <a:solidFill>
                    <a:schemeClr val="tx1"/>
                  </a:solidFill>
                </a:rPr>
                <a:t>failure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Oval 5"/>
            <p:cNvSpPr>
              <a:spLocks noChangeArrowheads="1"/>
            </p:cNvSpPr>
            <p:nvPr/>
          </p:nvSpPr>
          <p:spPr bwMode="auto">
            <a:xfrm>
              <a:off x="5562600" y="3962400"/>
              <a:ext cx="26162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Other K+ </a:t>
              </a:r>
            </a:p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sparing diuretics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6" name="Oval 6"/>
            <p:cNvSpPr>
              <a:spLocks noChangeArrowheads="1"/>
            </p:cNvSpPr>
            <p:nvPr/>
          </p:nvSpPr>
          <p:spPr bwMode="auto">
            <a:xfrm>
              <a:off x="5029200" y="4876800"/>
              <a:ext cx="2717800" cy="8890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ACE-I &amp; </a:t>
              </a: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ARBs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7" name="Oval 7"/>
            <p:cNvSpPr>
              <a:spLocks noChangeArrowheads="1"/>
            </p:cNvSpPr>
            <p:nvPr/>
          </p:nvSpPr>
          <p:spPr bwMode="auto">
            <a:xfrm>
              <a:off x="4191000" y="58674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K+ </a:t>
              </a:r>
              <a:r>
                <a:rPr lang="en-US" sz="2000" b="1" dirty="0" err="1" smtClean="0">
                  <a:solidFill>
                    <a:schemeClr val="bg1"/>
                  </a:solidFill>
                </a:rPr>
                <a:t>suplement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1295400" y="2209800"/>
              <a:ext cx="2667000" cy="520655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800" dirty="0" err="1" smtClean="0">
                  <a:solidFill>
                    <a:srgbClr val="EF9100"/>
                  </a:solidFill>
                </a:rPr>
                <a:t>Hyperkalemia</a:t>
              </a:r>
              <a:endParaRPr lang="en-US" sz="2800" dirty="0">
                <a:solidFill>
                  <a:srgbClr val="EF9100"/>
                </a:solidFill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5791200" y="1981200"/>
              <a:ext cx="2971800" cy="951543"/>
            </a:xfrm>
            <a:prstGeom prst="rect">
              <a:avLst/>
            </a:prstGeom>
            <a:solidFill>
              <a:srgbClr val="003E00"/>
            </a:solidFill>
            <a:ln w="50800">
              <a:solidFill>
                <a:srgbClr val="EF9100"/>
              </a:solidFill>
              <a:miter lim="800000"/>
              <a:headEnd/>
              <a:tailEnd/>
            </a:ln>
            <a:effectLst/>
          </p:spPr>
          <p:txBody>
            <a:bodyPr wrap="square" lIns="90488" tIns="44450" rIns="90488" bIns="44450">
              <a:spAutoFit/>
            </a:bodyPr>
            <a:lstStyle/>
            <a:p>
              <a:r>
                <a:rPr lang="en-US" sz="2800" dirty="0" smtClean="0">
                  <a:solidFill>
                    <a:srgbClr val="EF9100"/>
                  </a:solidFill>
                </a:rPr>
                <a:t>Increased Risk of </a:t>
              </a:r>
            </a:p>
            <a:p>
              <a:r>
                <a:rPr lang="en-US" sz="2800" dirty="0" err="1" smtClean="0">
                  <a:solidFill>
                    <a:srgbClr val="EF9100"/>
                  </a:solidFill>
                </a:rPr>
                <a:t>Hyperkalemia</a:t>
              </a:r>
              <a:endParaRPr lang="en-US" sz="2800" dirty="0">
                <a:solidFill>
                  <a:srgbClr val="EF9100"/>
                </a:solidFill>
              </a:endParaRPr>
            </a:p>
          </p:txBody>
        </p:sp>
        <p:pic>
          <p:nvPicPr>
            <p:cNvPr id="20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371600" y="3124200"/>
              <a:ext cx="1905000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Oval 5"/>
            <p:cNvSpPr>
              <a:spLocks noChangeArrowheads="1"/>
            </p:cNvSpPr>
            <p:nvPr/>
          </p:nvSpPr>
          <p:spPr bwMode="auto">
            <a:xfrm>
              <a:off x="1752600" y="5867400"/>
              <a:ext cx="2209800" cy="7874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 smtClean="0">
                  <a:solidFill>
                    <a:srgbClr val="FF0000"/>
                  </a:solidFill>
                </a:rPr>
                <a:t>Aliskiren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Sodium channel inhibitors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/>
          <p:nvPr/>
        </p:nvGrpSpPr>
        <p:grpSpPr>
          <a:xfrm>
            <a:off x="685800" y="2667000"/>
            <a:ext cx="4013200" cy="2675091"/>
            <a:chOff x="381000" y="3048000"/>
            <a:chExt cx="4013200" cy="2675091"/>
          </a:xfrm>
        </p:grpSpPr>
        <p:sp>
          <p:nvSpPr>
            <p:cNvPr id="14" name="Rectangle 7"/>
            <p:cNvSpPr>
              <a:spLocks noChangeArrowheads="1"/>
            </p:cNvSpPr>
            <p:nvPr/>
          </p:nvSpPr>
          <p:spPr bwMode="auto">
            <a:xfrm>
              <a:off x="381000" y="3048000"/>
              <a:ext cx="2798844" cy="2675091"/>
            </a:xfrm>
            <a:prstGeom prst="rect">
              <a:avLst/>
            </a:prstGeom>
            <a:solidFill>
              <a:srgbClr val="C0FEF9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800" b="1" dirty="0">
                  <a:solidFill>
                    <a:srgbClr val="7030A0"/>
                  </a:solidFill>
                </a:rPr>
                <a:t>ACE Inhibitors</a:t>
              </a:r>
            </a:p>
            <a:p>
              <a:r>
                <a:rPr lang="en-US" sz="2800" b="1" dirty="0">
                  <a:solidFill>
                    <a:srgbClr val="7030A0"/>
                  </a:solidFill>
                </a:rPr>
                <a:t>Beta-Blockers</a:t>
              </a:r>
            </a:p>
            <a:p>
              <a:r>
                <a:rPr lang="en-US" sz="2800" b="1" dirty="0">
                  <a:solidFill>
                    <a:srgbClr val="7030A0"/>
                  </a:solidFill>
                </a:rPr>
                <a:t>K Supplements</a:t>
              </a:r>
            </a:p>
            <a:p>
              <a:r>
                <a:rPr lang="en-US" sz="2800" b="1" dirty="0">
                  <a:solidFill>
                    <a:srgbClr val="7030A0"/>
                  </a:solidFill>
                </a:rPr>
                <a:t>K-Sparing </a:t>
              </a:r>
              <a:endParaRPr lang="en-US" sz="2800" b="1" dirty="0" smtClean="0">
                <a:solidFill>
                  <a:srgbClr val="7030A0"/>
                </a:solidFill>
              </a:endParaRPr>
            </a:p>
            <a:p>
              <a:r>
                <a:rPr lang="en-US" sz="2800" b="1" dirty="0" smtClean="0">
                  <a:solidFill>
                    <a:srgbClr val="7030A0"/>
                  </a:solidFill>
                </a:rPr>
                <a:t>Diuretics</a:t>
              </a:r>
            </a:p>
            <a:p>
              <a:r>
                <a:rPr lang="en-US" sz="2800" b="1" dirty="0" err="1" smtClean="0">
                  <a:solidFill>
                    <a:srgbClr val="7030A0"/>
                  </a:solidFill>
                </a:rPr>
                <a:t>Aliskiren</a:t>
              </a:r>
              <a:endParaRPr lang="en-US" sz="2800" b="1" dirty="0">
                <a:solidFill>
                  <a:srgbClr val="7030A0"/>
                </a:solidFill>
              </a:endParaRPr>
            </a:p>
          </p:txBody>
        </p:sp>
        <p:sp>
          <p:nvSpPr>
            <p:cNvPr id="15" name="AutoShape 11"/>
            <p:cNvSpPr>
              <a:spLocks noChangeArrowheads="1"/>
            </p:cNvSpPr>
            <p:nvPr/>
          </p:nvSpPr>
          <p:spPr bwMode="auto">
            <a:xfrm>
              <a:off x="3429000" y="3886200"/>
              <a:ext cx="965200" cy="660400"/>
            </a:xfrm>
            <a:prstGeom prst="rightArrow">
              <a:avLst>
                <a:gd name="adj1" fmla="val 50000"/>
                <a:gd name="adj2" fmla="val 78132"/>
              </a:avLst>
            </a:prstGeom>
            <a:solidFill>
              <a:schemeClr val="accent2"/>
            </a:solidFill>
            <a:ln w="50800">
              <a:solidFill>
                <a:schemeClr val="tx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4876800" y="2514600"/>
            <a:ext cx="3352800" cy="2667000"/>
          </a:xfrm>
          <a:prstGeom prst="ellipse">
            <a:avLst/>
          </a:prstGeom>
          <a:solidFill>
            <a:srgbClr val="C0FEF9"/>
          </a:solidFill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Times New Roman"/>
                <a:cs typeface="Times New Roman"/>
              </a:rPr>
              <a:t>↑</a:t>
            </a:r>
            <a:r>
              <a:rPr lang="en-US" sz="2800" b="1" dirty="0" err="1" smtClean="0">
                <a:solidFill>
                  <a:srgbClr val="C00000"/>
                </a:solidFill>
              </a:rPr>
              <a:t>Hyperkalemia</a:t>
            </a:r>
            <a:r>
              <a:rPr lang="en-US" sz="2800" b="1" dirty="0" smtClean="0">
                <a:solidFill>
                  <a:srgbClr val="C00000"/>
                </a:solidFill>
              </a:rPr>
              <a:t>-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induced </a:t>
            </a:r>
            <a:r>
              <a:rPr lang="en-US" sz="2800" b="1" dirty="0">
                <a:solidFill>
                  <a:srgbClr val="C00000"/>
                </a:solidFill>
              </a:rPr>
              <a:t>by 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K-Sparing</a:t>
            </a:r>
            <a:endParaRPr lang="en-US" sz="2800" b="1" dirty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diuretics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1143000" y="1143000"/>
            <a:ext cx="6858000" cy="558800"/>
          </a:xfrm>
          <a:prstGeom prst="rect">
            <a:avLst/>
          </a:prstGeom>
          <a:solidFill>
            <a:srgbClr val="081D58"/>
          </a:solidFill>
          <a:ln w="50800" cap="flat">
            <a:solidFill>
              <a:srgbClr val="EF9100"/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DRUG-Drug  INTERACTIONS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F91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52600" y="304800"/>
            <a:ext cx="6019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Sodium channel inhibitors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0"/>
            <a:ext cx="6705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37" name="Group 33"/>
          <p:cNvGraphicFramePr>
            <a:graphicFrameLocks noGrp="1"/>
          </p:cNvGraphicFramePr>
          <p:nvPr>
            <p:ph sz="quarter" idx="1"/>
          </p:nvPr>
        </p:nvGraphicFramePr>
        <p:xfrm>
          <a:off x="142875" y="142875"/>
          <a:ext cx="8858250" cy="6624639"/>
        </p:xfrm>
        <a:graphic>
          <a:graphicData uri="http://schemas.openxmlformats.org/drawingml/2006/table">
            <a:tbl>
              <a:tblPr rtl="1"/>
              <a:tblGrid>
                <a:gridCol w="3394075"/>
                <a:gridCol w="2803525"/>
                <a:gridCol w="2660650"/>
              </a:tblGrid>
              <a:tr h="8230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Effects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Mechanism of action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Diuretics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1070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Na HCO3, K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alkalosis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Metabolic acidosis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Inhibition of NaHCO3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reabsorption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 in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PCT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CA inhibitors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Acetohexamide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Dorzolamide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70107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Urine excretion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 Little Na 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effect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 PCT &amp; DLH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diuretic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Mannitol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100588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Na, K, Ca, Mg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Na/K/2Cl 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 transporter in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TAL the most effective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Loop diuretics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Furosemide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161551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Char char="­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Urinary Na, K, Mg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BUT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↓ urinary Ca (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hypercalcemia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)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Metabolic alkalosis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Na and Cl </a:t>
                      </a:r>
                      <a:r>
                        <a:rPr kumimoji="0" lang="ar-SA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cotransporter in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DCT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Thiazide diuretics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hydrochlorothiazide</a:t>
                      </a:r>
                      <a:endParaRPr kumimoji="0" lang="ar-S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116845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↑ Urinary Na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↓ K, H secretion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itchFamily="18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Metabolic acidosis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competitive antagonist of aldosterone </a:t>
                      </a: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 CCT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K-sparing diuretic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Spironolactone.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59" name="Group 31"/>
          <p:cNvGraphicFramePr>
            <a:graphicFrameLocks noGrp="1"/>
          </p:cNvGraphicFramePr>
          <p:nvPr>
            <p:ph sz="quarter" idx="1"/>
          </p:nvPr>
        </p:nvGraphicFramePr>
        <p:xfrm>
          <a:off x="179388" y="188913"/>
          <a:ext cx="8666162" cy="6561137"/>
        </p:xfrm>
        <a:graphic>
          <a:graphicData uri="http://schemas.openxmlformats.org/drawingml/2006/table">
            <a:tbl>
              <a:tblPr rtl="1"/>
              <a:tblGrid>
                <a:gridCol w="5570537"/>
                <a:gridCol w="3095625"/>
              </a:tblGrid>
              <a:tr h="55565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Uses </a:t>
                      </a:r>
                      <a:endParaRPr kumimoji="0" lang="ar-SA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Diuretics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371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Glaucoma, epilepsy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Mountain sickness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CA inhibitors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Acetohexamide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Dorzolamide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 (topically) for glaucoma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7010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Cerebral edema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Acute renal failure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diuretic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Mannitol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16155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Acute pulmonary edema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(Drug of choice)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Heart failure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Hyperkalemia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Hypercalcemia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Loop diuretics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Furosemide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13107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Commonly used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Hypertension, heart failure, hypercalciuria, kidney stones, diabetes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inspidus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Thiazide diuretics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hydrochlorothiazide</a:t>
                      </a:r>
                      <a:endParaRPr kumimoji="0" lang="ar-S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1006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 Hepatic cirrhosis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(Drug of choice)</a:t>
                      </a: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K-sparing diuretic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Spironolactone.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Diuretics-iii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43000" y="3429000"/>
            <a:ext cx="3048000" cy="2246769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Competitive</a:t>
            </a:r>
          </a:p>
          <a:p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</a:rPr>
              <a:t>aldosterone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antagonists:</a:t>
            </a:r>
            <a:endParaRPr lang="bg-BG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800" b="1" dirty="0" err="1" smtClean="0">
                <a:solidFill>
                  <a:srgbClr val="FF0000"/>
                </a:solidFill>
              </a:rPr>
              <a:t>Spironolactone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GB" sz="2800" b="1" dirty="0" err="1" smtClean="0">
                <a:solidFill>
                  <a:srgbClr val="FF0000"/>
                </a:solidFill>
              </a:rPr>
              <a:t>Eplerenone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029200" y="3581400"/>
            <a:ext cx="2971800" cy="1815882"/>
          </a:xfrm>
          <a:prstGeom prst="rect">
            <a:avLst/>
          </a:prstGeom>
          <a:solidFill>
            <a:schemeClr val="accent3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Inhibitors of Na</a:t>
            </a:r>
            <a:r>
              <a:rPr lang="en-US" sz="2800" b="1" baseline="30000" dirty="0">
                <a:solidFill>
                  <a:schemeClr val="accent2">
                    <a:lumMod val="75000"/>
                  </a:schemeClr>
                </a:solidFill>
              </a:rPr>
              <a:t>+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channels:</a:t>
            </a:r>
            <a:endParaRPr lang="bg-BG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Tx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Amiloride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buFontTx/>
              <a:buChar char="•"/>
            </a:pPr>
            <a:r>
              <a:rPr lang="en-US" sz="2800" b="1" dirty="0" err="1">
                <a:solidFill>
                  <a:srgbClr val="FF0000"/>
                </a:solidFill>
              </a:rPr>
              <a:t>Triamterene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6553200" y="1447800"/>
            <a:ext cx="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" name="Line 9"/>
          <p:cNvSpPr>
            <a:spLocks noChangeShapeType="1"/>
          </p:cNvSpPr>
          <p:nvPr/>
        </p:nvSpPr>
        <p:spPr bwMode="auto">
          <a:xfrm>
            <a:off x="1828800" y="1524000"/>
            <a:ext cx="0" cy="1828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17526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smtClean="0"/>
              <a:t>Steroidal</a:t>
            </a:r>
            <a:endParaRPr lang="en-GB" sz="2800" b="1" dirty="0"/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257800" y="2057400"/>
            <a:ext cx="2590800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800" b="1" dirty="0" err="1" smtClean="0"/>
              <a:t>Nonsreroidal</a:t>
            </a:r>
            <a:endParaRPr lang="en-GB" sz="2800" b="1" dirty="0"/>
          </a:p>
        </p:txBody>
      </p:sp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143000" y="1143000"/>
            <a:ext cx="6391493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Potassium-sparing diuretics</a:t>
            </a:r>
            <a:endParaRPr lang="en-GB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78" name="Group 26"/>
          <p:cNvGraphicFramePr>
            <a:graphicFrameLocks noGrp="1"/>
          </p:cNvGraphicFramePr>
          <p:nvPr>
            <p:ph sz="quarter" idx="1"/>
          </p:nvPr>
        </p:nvGraphicFramePr>
        <p:xfrm>
          <a:off x="214313" y="142875"/>
          <a:ext cx="8715375" cy="6454820"/>
        </p:xfrm>
        <a:graphic>
          <a:graphicData uri="http://schemas.openxmlformats.org/drawingml/2006/table">
            <a:tbl>
              <a:tblPr rtl="1"/>
              <a:tblGrid>
                <a:gridCol w="5975350"/>
                <a:gridCol w="2740025"/>
              </a:tblGrid>
              <a:tr h="5634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Side effects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Diuretics</a:t>
                      </a:r>
                      <a:endParaRPr kumimoji="0" lang="ar-SA" sz="2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83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Metabolic acidosis , Urinary alkalosis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Hypokalemia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CA inhibitors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Acetohexamide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Dorzolamide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 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1005804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Extracellular water expansion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Dehydration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Hypernatremia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Osmotic diuretic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Mannitol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1333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Hypokalemia,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hypovolemia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hyponatremia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hypomagnesemia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hypocalcemia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Precipitate gout,  alkalosis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Loop diuretics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Furosemide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  <a:tr h="13158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Hypokalemia,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hyponatremia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hypovolemia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hypomagnesemia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, hypercalcemia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Alkalosis, precipitate gout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Hyperlipidemia, hyperglycemia</a:t>
                      </a:r>
                      <a:endParaRPr kumimoji="0" lang="ar-SA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Thiazide diuretics</a:t>
                      </a:r>
                      <a:endParaRPr kumimoji="0" lang="ar-SA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hydrochlorothiazide</a:t>
                      </a:r>
                      <a:endParaRPr kumimoji="0" lang="ar-SA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DE8"/>
                    </a:solidFill>
                  </a:tcPr>
                </a:tc>
              </a:tr>
              <a:tr h="1352382">
                <a:tc>
                  <a:txBody>
                    <a:bodyPr/>
                    <a:lstStyle/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Gynaecomastia 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Hyperkalaemia, Metabolic acidosis.</a:t>
                      </a:r>
                    </a:p>
                    <a:p>
                      <a:pPr marL="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GIT upset and peptic ulcer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K-sparing diuretic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Spironolactone.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43000" y="1447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mechanism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1219200" y="152400"/>
            <a:ext cx="6391493" cy="646331"/>
          </a:xfrm>
          <a:prstGeom prst="rect">
            <a:avLst/>
          </a:prstGeom>
          <a:solidFill>
            <a:srgbClr val="FFC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/>
              <a:t>Potassium-sparing diuretics</a:t>
            </a:r>
            <a:endParaRPr lang="en-GB" sz="3600" b="1" dirty="0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057400"/>
            <a:ext cx="6858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odium channel inhibitor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895600" y="304800"/>
            <a:ext cx="28956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Diuretics-iii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362200" y="2514600"/>
            <a:ext cx="4648200" cy="1420813"/>
          </a:xfrm>
          <a:prstGeom prst="rect">
            <a:avLst/>
          </a:prstGeom>
          <a:solidFill>
            <a:srgbClr val="C0FEF9"/>
          </a:solidFill>
          <a:ln w="508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2800" dirty="0"/>
              <a:t>Also Called:</a:t>
            </a:r>
          </a:p>
          <a:p>
            <a:pPr lvl="1">
              <a:buFontTx/>
              <a:buChar char="•"/>
            </a:pPr>
            <a:r>
              <a:rPr lang="en-US" sz="2800" dirty="0"/>
              <a:t>K-Sparing Diuretics</a:t>
            </a:r>
          </a:p>
          <a:p>
            <a:pPr lvl="1">
              <a:buFontTx/>
              <a:buChar char="•"/>
            </a:pPr>
            <a:r>
              <a:rPr lang="en-US" sz="2800" dirty="0" err="1"/>
              <a:t>Aldosterone</a:t>
            </a:r>
            <a:r>
              <a:rPr lang="en-US" sz="2800" dirty="0"/>
              <a:t> Antagonists</a:t>
            </a: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1981200" y="5257800"/>
            <a:ext cx="2235200" cy="1244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50800">
            <a:solidFill>
              <a:schemeClr val="accent3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Spironolactone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5" name="Oval 5"/>
          <p:cNvSpPr>
            <a:spLocks noChangeArrowheads="1"/>
          </p:cNvSpPr>
          <p:nvPr/>
        </p:nvSpPr>
        <p:spPr bwMode="auto">
          <a:xfrm>
            <a:off x="4876800" y="5410200"/>
            <a:ext cx="2235200" cy="787400"/>
          </a:xfrm>
          <a:prstGeom prst="ellipse">
            <a:avLst/>
          </a:prstGeom>
          <a:solidFill>
            <a:srgbClr val="FAFD00"/>
          </a:solidFill>
          <a:ln w="508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</a:rPr>
              <a:t>Eplerenone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1143000" y="1143000"/>
            <a:ext cx="6858000" cy="1193800"/>
          </a:xfrm>
          <a:prstGeom prst="rect">
            <a:avLst/>
          </a:prstGeom>
          <a:solidFill>
            <a:srgbClr val="081D58"/>
          </a:solidFill>
          <a:ln w="50800" cap="flat">
            <a:solidFill>
              <a:srgbClr val="EF91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37500" lnSpcReduction="2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53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MINERALOCORTICOID RECEPTOR ANTAGONISTS</a:t>
            </a:r>
            <a: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6600" b="1" i="0" u="none" strike="noStrike" kern="0" cap="none" spc="0" normalizeH="0" baseline="0" noProof="0" dirty="0" smtClean="0">
                <a:ln>
                  <a:noFill/>
                </a:ln>
                <a:solidFill>
                  <a:srgbClr val="EF91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EF91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 rot="5400000">
            <a:off x="2451100" y="4330700"/>
            <a:ext cx="1066800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 rot="5400000">
            <a:off x="5235358" y="4442042"/>
            <a:ext cx="1289484" cy="482600"/>
          </a:xfrm>
          <a:prstGeom prst="rightArrow">
            <a:avLst>
              <a:gd name="adj1" fmla="val 50000"/>
              <a:gd name="adj2" fmla="val 78132"/>
            </a:avLst>
          </a:prstGeom>
          <a:solidFill>
            <a:srgbClr val="EF9100"/>
          </a:solidFill>
          <a:ln w="50800">
            <a:solidFill>
              <a:srgbClr val="50009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1295400"/>
            <a:ext cx="3810000" cy="310854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err="1" smtClean="0"/>
              <a:t>Aldosterone</a:t>
            </a:r>
            <a:r>
              <a:rPr lang="en-US" sz="2800" dirty="0" smtClean="0"/>
              <a:t> antagonists are competitive antagonist at the collecting duct</a:t>
            </a:r>
            <a:r>
              <a:rPr lang="en-US" sz="2800" dirty="0" smtClean="0">
                <a:sym typeface="Symbol" pitchFamily="18" charset="2"/>
              </a:rPr>
              <a:t> Excretion of </a:t>
            </a:r>
            <a:r>
              <a:rPr lang="en-US" sz="2800" dirty="0" err="1" smtClean="0">
                <a:sym typeface="Symbol" pitchFamily="18" charset="2"/>
              </a:rPr>
              <a:t>Na+,Cl</a:t>
            </a:r>
            <a:r>
              <a:rPr lang="en-US" sz="2800" dirty="0" smtClean="0">
                <a:sym typeface="Symbol" pitchFamily="18" charset="2"/>
              </a:rPr>
              <a:t>-&amp;Excretion of K+,H+,NH4</a:t>
            </a:r>
            <a:endParaRPr lang="en-US" sz="2800" dirty="0">
              <a:sym typeface="Symbol" pitchFamily="18" charset="2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2954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3352800"/>
            <a:ext cx="2743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4648200"/>
            <a:ext cx="388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/>
              <a:t>Actions depend on renal PGs production</a:t>
            </a:r>
            <a:endParaRPr lang="en-US" sz="2800" b="1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4343400"/>
            <a:ext cx="723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ym typeface="Symbol" pitchFamily="18" charset="2"/>
              </a:rPr>
              <a:t>Delayed onset of action (nuclear receptor), maximum diuretic action 4 days.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3000" y="2895600"/>
            <a:ext cx="4572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Highly protein- bound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143000" y="2133600"/>
            <a:ext cx="6629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ym typeface="Symbol" pitchFamily="18" charset="2"/>
              </a:rPr>
              <a:t>Well absorbed from the GIT ,t½=1.6h.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3581400"/>
            <a:ext cx="6477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3"/>
              </a:buBlip>
            </a:pPr>
            <a:r>
              <a:rPr lang="en-US" sz="2800" dirty="0" smtClean="0">
                <a:sym typeface="Symbol" pitchFamily="18" charset="2"/>
              </a:rPr>
              <a:t>Undergoes </a:t>
            </a:r>
            <a:r>
              <a:rPr lang="en-US" sz="2800" dirty="0" err="1" smtClean="0">
                <a:sym typeface="Symbol" pitchFamily="18" charset="2"/>
              </a:rPr>
              <a:t>enterohepatic</a:t>
            </a:r>
            <a:r>
              <a:rPr lang="en-US" sz="2800" dirty="0" smtClean="0">
                <a:sym typeface="Symbol" pitchFamily="18" charset="2"/>
              </a:rPr>
              <a:t> recycling</a:t>
            </a:r>
            <a:r>
              <a:rPr lang="en-US" sz="3200" b="1" dirty="0" smtClean="0">
                <a:sym typeface="Symbol" pitchFamily="18" charset="2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43000" y="5486400"/>
            <a:ext cx="6934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Converted in gut &amp; liver to 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canrenone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sym typeface="Symbol" pitchFamily="18" charset="2"/>
              </a:rPr>
              <a:t> </a:t>
            </a:r>
            <a:r>
              <a:rPr lang="en-US" sz="2800" dirty="0" smtClean="0">
                <a:sym typeface="Symbol" pitchFamily="18" charset="2"/>
              </a:rPr>
              <a:t>[active metabolite, t½=16h].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9200" y="1143000"/>
            <a:ext cx="41148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62600" y="1143000"/>
            <a:ext cx="3124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spironolactone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3200400"/>
            <a:ext cx="5943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Low affinity for progesterone and androgen receptors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4419600"/>
            <a:ext cx="6019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Both ineffective in </a:t>
            </a:r>
            <a:r>
              <a:rPr lang="en-US" sz="2800" dirty="0" err="1" smtClean="0">
                <a:sym typeface="Symbol" pitchFamily="18" charset="2"/>
              </a:rPr>
              <a:t>adrenalectomized</a:t>
            </a:r>
            <a:r>
              <a:rPr lang="en-US" sz="2800" dirty="0" smtClean="0">
                <a:sym typeface="Symbol" pitchFamily="18" charset="2"/>
              </a:rPr>
              <a:t> patients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3000" y="2362200"/>
            <a:ext cx="6858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ym typeface="Symbol" pitchFamily="18" charset="2"/>
              </a:rPr>
              <a:t>Eliminated by metabolism(CYP3A4),t½ 5h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67400" y="1219200"/>
            <a:ext cx="2438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eplerenone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00200" y="3048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3000" y="1219200"/>
            <a:ext cx="4191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pharmacokinetics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486400" y="152400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Therapeutic uses</a:t>
            </a:r>
            <a:endParaRPr lang="en-US" sz="28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33400" y="990600"/>
            <a:ext cx="8458200" cy="5715284"/>
            <a:chOff x="533400" y="1905000"/>
            <a:chExt cx="8458200" cy="5020183"/>
          </a:xfrm>
        </p:grpSpPr>
        <p:graphicFrame>
          <p:nvGraphicFramePr>
            <p:cNvPr id="14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715000" y="3912973"/>
            <a:ext cx="1524000" cy="990600"/>
          </p:xfrm>
          <a:graphic>
            <a:graphicData uri="http://schemas.openxmlformats.org/presentationml/2006/ole">
              <p:oleObj spid="_x0000_s126978" name="Clip" r:id="rId4" imgW="1707840" imgH="1593720" progId="">
                <p:embed/>
              </p:oleObj>
            </a:graphicData>
          </a:graphic>
        </p:graphicFrame>
        <p:graphicFrame>
          <p:nvGraphicFramePr>
            <p:cNvPr id="15" name="Object 3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779588" y="3962400"/>
            <a:ext cx="1676400" cy="887413"/>
          </p:xfrm>
          <a:graphic>
            <a:graphicData uri="http://schemas.openxmlformats.org/presentationml/2006/ole">
              <p:oleObj spid="_x0000_s126979" name="Clip" r:id="rId5" imgW="1707840" imgH="1595160" progId="">
                <p:embed/>
              </p:oleObj>
            </a:graphicData>
          </a:graphic>
        </p:graphicFrame>
        <p:sp>
          <p:nvSpPr>
            <p:cNvPr id="16" name="Rectangle 6"/>
            <p:cNvSpPr>
              <a:spLocks noChangeArrowheads="1"/>
            </p:cNvSpPr>
            <p:nvPr/>
          </p:nvSpPr>
          <p:spPr bwMode="auto">
            <a:xfrm>
              <a:off x="1371600" y="2105797"/>
              <a:ext cx="3359894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Enhances </a:t>
              </a:r>
              <a:r>
                <a:rPr lang="en-US" sz="2000" b="1" dirty="0" err="1">
                  <a:solidFill>
                    <a:srgbClr val="FFFF00"/>
                  </a:solidFill>
                </a:rPr>
                <a:t>Natriuresis</a:t>
              </a:r>
              <a:r>
                <a:rPr lang="en-US" sz="2000" b="1" dirty="0">
                  <a:solidFill>
                    <a:srgbClr val="FFFF00"/>
                  </a:solidFill>
                </a:rPr>
                <a:t> </a:t>
              </a:r>
            </a:p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Caused by Other Diuretics</a:t>
              </a:r>
            </a:p>
          </p:txBody>
        </p:sp>
        <p:graphicFrame>
          <p:nvGraphicFramePr>
            <p:cNvPr id="17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76800" y="2172730"/>
            <a:ext cx="1123950" cy="317500"/>
          </p:xfrm>
          <a:graphic>
            <a:graphicData uri="http://schemas.openxmlformats.org/presentationml/2006/ole">
              <p:oleObj spid="_x0000_s126980" name="Clip" r:id="rId6" imgW="4395600" imgH="1936440" progId="">
                <p:embed/>
              </p:oleObj>
            </a:graphicData>
          </a:graphic>
        </p:graphicFrame>
        <p:sp>
          <p:nvSpPr>
            <p:cNvPr id="18" name="Rectangle 8"/>
            <p:cNvSpPr>
              <a:spLocks noChangeArrowheads="1"/>
            </p:cNvSpPr>
            <p:nvPr/>
          </p:nvSpPr>
          <p:spPr bwMode="auto">
            <a:xfrm>
              <a:off x="3352800" y="3712176"/>
              <a:ext cx="3048000" cy="332298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>
                  <a:solidFill>
                    <a:schemeClr val="bg1"/>
                  </a:solidFill>
                </a:rPr>
                <a:t>Blocks </a:t>
              </a:r>
              <a:r>
                <a:rPr lang="en-US" sz="2000" b="1" dirty="0" err="1">
                  <a:solidFill>
                    <a:schemeClr val="bg1"/>
                  </a:solidFill>
                </a:rPr>
                <a:t>Aldosterone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Rectangle 9"/>
            <p:cNvSpPr>
              <a:spLocks noChangeArrowheads="1"/>
            </p:cNvSpPr>
            <p:nvPr/>
          </p:nvSpPr>
          <p:spPr bwMode="auto">
            <a:xfrm>
              <a:off x="533400" y="4953000"/>
              <a:ext cx="1881188" cy="1143331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 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Primary Hyper-</a:t>
              </a:r>
              <a:r>
                <a:rPr lang="en-US" sz="2000" b="1" dirty="0" err="1">
                  <a:solidFill>
                    <a:srgbClr val="500093"/>
                  </a:solidFill>
                </a:rPr>
                <a:t>aldosteronism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20" name="Rectangle 10"/>
            <p:cNvSpPr>
              <a:spLocks noChangeArrowheads="1"/>
            </p:cNvSpPr>
            <p:nvPr/>
          </p:nvSpPr>
          <p:spPr bwMode="auto">
            <a:xfrm>
              <a:off x="1371600" y="2908987"/>
              <a:ext cx="2801823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FFFF00"/>
                  </a:solidFill>
                </a:rPr>
                <a:t>Prevents </a:t>
              </a:r>
              <a:r>
                <a:rPr lang="en-US" sz="2000" b="1" dirty="0" err="1">
                  <a:solidFill>
                    <a:srgbClr val="FFFF00"/>
                  </a:solidFill>
                </a:rPr>
                <a:t>Hypokalemia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graphicFrame>
          <p:nvGraphicFramePr>
            <p:cNvPr id="21" name="Object 11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76800" y="3042851"/>
            <a:ext cx="1123950" cy="317500"/>
          </p:xfrm>
          <a:graphic>
            <a:graphicData uri="http://schemas.openxmlformats.org/presentationml/2006/ole">
              <p:oleObj spid="_x0000_s126981" name="Clip" r:id="rId7" imgW="4395600" imgH="1936440" progId="">
                <p:embed/>
              </p:oleObj>
            </a:graphicData>
          </a:graphic>
        </p:graphicFrame>
        <p:sp>
          <p:nvSpPr>
            <p:cNvPr id="22" name="Rectangle 12"/>
            <p:cNvSpPr>
              <a:spLocks noChangeArrowheads="1"/>
            </p:cNvSpPr>
            <p:nvPr/>
          </p:nvSpPr>
          <p:spPr bwMode="auto">
            <a:xfrm>
              <a:off x="6248400" y="1905000"/>
              <a:ext cx="1701800" cy="1609415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Used in Combination with Loop &amp;</a:t>
              </a:r>
            </a:p>
            <a:p>
              <a:pPr algn="ctr" defTabSz="514350"/>
              <a:r>
                <a:rPr lang="en-US" sz="2000" b="1" dirty="0" err="1">
                  <a:solidFill>
                    <a:srgbClr val="500093"/>
                  </a:solidFill>
                </a:rPr>
                <a:t>Thiazide</a:t>
              </a:r>
              <a:r>
                <a:rPr lang="en-US" sz="2000" b="1" dirty="0">
                  <a:solidFill>
                    <a:srgbClr val="500093"/>
                  </a:solidFill>
                </a:rPr>
                <a:t> Diuretics</a:t>
              </a:r>
            </a:p>
          </p:txBody>
        </p:sp>
        <p:sp>
          <p:nvSpPr>
            <p:cNvPr id="23" name="Rectangle 13"/>
            <p:cNvSpPr>
              <a:spLocks noChangeArrowheads="1"/>
            </p:cNvSpPr>
            <p:nvPr/>
          </p:nvSpPr>
          <p:spPr bwMode="auto">
            <a:xfrm>
              <a:off x="2617788" y="5562600"/>
              <a:ext cx="1954212" cy="872987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 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Edema of Liver Cirrhosis</a:t>
              </a:r>
            </a:p>
          </p:txBody>
        </p:sp>
        <p:sp>
          <p:nvSpPr>
            <p:cNvPr id="24" name="Rectangle 14"/>
            <p:cNvSpPr>
              <a:spLocks noChangeArrowheads="1"/>
            </p:cNvSpPr>
            <p:nvPr/>
          </p:nvSpPr>
          <p:spPr bwMode="auto">
            <a:xfrm>
              <a:off x="4724400" y="5715000"/>
              <a:ext cx="2033588" cy="602642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Hypertension</a:t>
              </a:r>
            </a:p>
          </p:txBody>
        </p:sp>
        <p:graphicFrame>
          <p:nvGraphicFramePr>
            <p:cNvPr id="25" name="Object 1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48200" y="4113770"/>
            <a:ext cx="1447800" cy="1371600"/>
          </p:xfrm>
          <a:graphic>
            <a:graphicData uri="http://schemas.openxmlformats.org/presentationml/2006/ole">
              <p:oleObj spid="_x0000_s126982" name="Clip" r:id="rId8" imgW="1707840" imgH="1593720" progId="">
                <p:embed/>
              </p:oleObj>
            </a:graphicData>
          </a:graphic>
        </p:graphicFrame>
        <p:graphicFrame>
          <p:nvGraphicFramePr>
            <p:cNvPr id="26" name="Object 20">
              <a:hlinkClick r:id="" action="ppaction://ole?verb=0"/>
            </p:cNvPr>
            <p:cNvGraphicFramePr>
              <a:graphicFrameLocks/>
            </p:cNvGraphicFramePr>
            <p:nvPr>
              <p:ph idx="1"/>
            </p:nvPr>
          </p:nvGraphicFramePr>
          <p:xfrm>
            <a:off x="3352800" y="4046838"/>
            <a:ext cx="1371600" cy="1219200"/>
          </p:xfrm>
          <a:graphic>
            <a:graphicData uri="http://schemas.openxmlformats.org/presentationml/2006/ole">
              <p:oleObj spid="_x0000_s126983" name="Clip" r:id="rId9" imgW="1707840" imgH="1595160" progId="">
                <p:embed/>
              </p:oleObj>
            </a:graphicData>
          </a:graphic>
        </p:graphicFrame>
        <p:sp>
          <p:nvSpPr>
            <p:cNvPr id="27" name="Rectangle 22"/>
            <p:cNvSpPr>
              <a:spLocks noChangeArrowheads="1"/>
            </p:cNvSpPr>
            <p:nvPr/>
          </p:nvSpPr>
          <p:spPr bwMode="auto">
            <a:xfrm>
              <a:off x="6961188" y="5029200"/>
              <a:ext cx="1954212" cy="602642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Heart Failure</a:t>
              </a:r>
            </a:p>
          </p:txBody>
        </p:sp>
        <p:sp>
          <p:nvSpPr>
            <p:cNvPr id="28" name="Rectangle 22"/>
            <p:cNvSpPr>
              <a:spLocks noChangeArrowheads="1"/>
            </p:cNvSpPr>
            <p:nvPr/>
          </p:nvSpPr>
          <p:spPr bwMode="auto">
            <a:xfrm>
              <a:off x="7010400" y="5864138"/>
              <a:ext cx="1981200" cy="872987"/>
            </a:xfrm>
            <a:prstGeom prst="rect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>
                  <a:solidFill>
                    <a:srgbClr val="500093"/>
                  </a:solidFill>
                </a:rPr>
                <a:t>Treatment for</a:t>
              </a:r>
            </a:p>
            <a:p>
              <a:pPr algn="ctr" defTabSz="514350"/>
              <a:r>
                <a:rPr lang="en-US" sz="2000" b="1" dirty="0" err="1" smtClean="0">
                  <a:solidFill>
                    <a:srgbClr val="500093"/>
                  </a:solidFill>
                </a:rPr>
                <a:t>Nephrotic</a:t>
              </a:r>
              <a:endParaRPr lang="en-US" sz="2000" b="1" dirty="0" smtClean="0">
                <a:solidFill>
                  <a:srgbClr val="500093"/>
                </a:solidFill>
              </a:endParaRPr>
            </a:p>
            <a:p>
              <a:pPr algn="ctr" defTabSz="514350"/>
              <a:r>
                <a:rPr lang="en-US" sz="2000" b="1" dirty="0" smtClean="0">
                  <a:solidFill>
                    <a:srgbClr val="500093"/>
                  </a:solidFill>
                </a:rPr>
                <a:t>syndrome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29" name="Rectangle 8"/>
            <p:cNvSpPr>
              <a:spLocks noChangeArrowheads="1"/>
            </p:cNvSpPr>
            <p:nvPr/>
          </p:nvSpPr>
          <p:spPr bwMode="auto">
            <a:xfrm rot="20893946">
              <a:off x="3780326" y="4339184"/>
              <a:ext cx="3343581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b="1" dirty="0" smtClean="0">
                  <a:solidFill>
                    <a:srgbClr val="FFFF00"/>
                  </a:solidFill>
                </a:rPr>
                <a:t>Secondary </a:t>
              </a:r>
              <a:r>
                <a:rPr lang="en-US" sz="2000" b="1" dirty="0" err="1" smtClean="0">
                  <a:solidFill>
                    <a:srgbClr val="FFFF00"/>
                  </a:solidFill>
                </a:rPr>
                <a:t>hyperaldosteronism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/>
          </p:nvSpPr>
          <p:spPr bwMode="auto">
            <a:xfrm>
              <a:off x="7620000" y="4448433"/>
              <a:ext cx="1371599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 smtClean="0">
                  <a:solidFill>
                    <a:srgbClr val="FFFF00"/>
                  </a:solidFill>
                </a:rPr>
                <a:t>Improve </a:t>
              </a:r>
            </a:p>
            <a:p>
              <a:pPr algn="ctr" defTabSz="514350"/>
              <a:r>
                <a:rPr lang="en-US" sz="2000" b="1" dirty="0" smtClean="0">
                  <a:solidFill>
                    <a:srgbClr val="FFFF00"/>
                  </a:solidFill>
                </a:rPr>
                <a:t>survival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/>
          </p:nvSpPr>
          <p:spPr bwMode="auto">
            <a:xfrm>
              <a:off x="4876800" y="6322541"/>
              <a:ext cx="1752599" cy="602642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square" lIns="69850" tIns="34925" rIns="69850" bIns="34925">
              <a:spAutoFit/>
            </a:bodyPr>
            <a:lstStyle/>
            <a:p>
              <a:pPr algn="ctr" defTabSz="514350"/>
              <a:r>
                <a:rPr lang="en-US" sz="2000" b="1" dirty="0" smtClean="0">
                  <a:solidFill>
                    <a:srgbClr val="FFFF00"/>
                  </a:solidFill>
                </a:rPr>
                <a:t>Resistant hypertension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52400" y="152400"/>
            <a:ext cx="5105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Aldosterone</a:t>
            </a:r>
            <a:r>
              <a:rPr lang="en-US" sz="2800" dirty="0" smtClean="0">
                <a:latin typeface="Algerian" pitchFamily="82" charset="0"/>
              </a:rPr>
              <a:t> antagonists</a:t>
            </a:r>
            <a:endParaRPr lang="en-US" sz="28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1123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00" y="1143000"/>
            <a:ext cx="114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81800" y="228600"/>
            <a:ext cx="1600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adrs</a:t>
            </a:r>
            <a:endParaRPr lang="en-US" sz="3200" dirty="0">
              <a:latin typeface="Algerian" pitchFamily="8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85800" y="1143000"/>
            <a:ext cx="7543800" cy="5715000"/>
            <a:chOff x="328561" y="914400"/>
            <a:chExt cx="8409039" cy="5715000"/>
          </a:xfrm>
        </p:grpSpPr>
        <p:graphicFrame>
          <p:nvGraphicFramePr>
            <p:cNvPr id="14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3635375" y="1981199"/>
            <a:ext cx="2387599" cy="2917825"/>
          </p:xfrm>
          <a:graphic>
            <a:graphicData uri="http://schemas.openxmlformats.org/presentationml/2006/ole">
              <p:oleObj spid="_x0000_s122882" name="Clip" r:id="rId4" imgW="1852560" imgH="2839680" progId="">
                <p:embed/>
              </p:oleObj>
            </a:graphicData>
          </a:graphic>
        </p:graphicFrame>
        <p:sp>
          <p:nvSpPr>
            <p:cNvPr id="15" name="Oval 4"/>
            <p:cNvSpPr>
              <a:spLocks noChangeArrowheads="1"/>
            </p:cNvSpPr>
            <p:nvPr/>
          </p:nvSpPr>
          <p:spPr bwMode="auto">
            <a:xfrm>
              <a:off x="838200" y="45720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/>
                <a:t>Impotence</a:t>
              </a:r>
            </a:p>
          </p:txBody>
        </p:sp>
        <p:sp>
          <p:nvSpPr>
            <p:cNvPr id="16" name="Oval 5"/>
            <p:cNvSpPr>
              <a:spLocks noChangeArrowheads="1"/>
            </p:cNvSpPr>
            <p:nvPr/>
          </p:nvSpPr>
          <p:spPr bwMode="auto">
            <a:xfrm>
              <a:off x="1676400" y="5562600"/>
              <a:ext cx="2235200" cy="10668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0000"/>
                  </a:solidFill>
                </a:rPr>
                <a:t>Gynecomastia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Oval 6"/>
            <p:cNvSpPr>
              <a:spLocks noChangeArrowheads="1"/>
            </p:cNvSpPr>
            <p:nvPr/>
          </p:nvSpPr>
          <p:spPr bwMode="auto">
            <a:xfrm>
              <a:off x="328561" y="1981200"/>
              <a:ext cx="2998839" cy="1143000"/>
            </a:xfrm>
            <a:prstGeom prst="ellipse">
              <a:avLst/>
            </a:prstGeom>
            <a:solidFill>
              <a:srgbClr val="EF9100"/>
            </a:solidFill>
            <a:ln w="508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500093"/>
                  </a:solidFill>
                </a:rPr>
                <a:t>Metabolic</a:t>
              </a: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Acidosis in cirrhotic</a:t>
              </a:r>
            </a:p>
            <a:p>
              <a:pPr algn="ctr"/>
              <a:r>
                <a:rPr lang="en-US" sz="2000" b="1" dirty="0" smtClean="0">
                  <a:solidFill>
                    <a:srgbClr val="500093"/>
                  </a:solidFill>
                </a:rPr>
                <a:t> patients</a:t>
              </a:r>
              <a:endParaRPr lang="en-US" sz="2000" b="1" dirty="0">
                <a:solidFill>
                  <a:srgbClr val="500093"/>
                </a:solidFill>
              </a:endParaRPr>
            </a:p>
          </p:txBody>
        </p:sp>
        <p:sp>
          <p:nvSpPr>
            <p:cNvPr id="18" name="Oval 7"/>
            <p:cNvSpPr>
              <a:spLocks noChangeArrowheads="1"/>
            </p:cNvSpPr>
            <p:nvPr/>
          </p:nvSpPr>
          <p:spPr bwMode="auto">
            <a:xfrm>
              <a:off x="1752600" y="1143000"/>
              <a:ext cx="2235200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>
                  <a:solidFill>
                    <a:srgbClr val="FFFF00"/>
                  </a:solidFill>
                </a:rPr>
                <a:t>Hyperkalemia</a:t>
              </a:r>
              <a:endParaRPr lang="en-US" sz="2000" b="1" dirty="0">
                <a:solidFill>
                  <a:srgbClr val="FFFF00"/>
                </a:solidFill>
              </a:endParaRPr>
            </a:p>
          </p:txBody>
        </p:sp>
        <p:sp>
          <p:nvSpPr>
            <p:cNvPr id="19" name="Oval 8"/>
            <p:cNvSpPr>
              <a:spLocks noChangeArrowheads="1"/>
            </p:cNvSpPr>
            <p:nvPr/>
          </p:nvSpPr>
          <p:spPr bwMode="auto">
            <a:xfrm>
              <a:off x="6324600" y="4876800"/>
              <a:ext cx="2235200" cy="787400"/>
            </a:xfrm>
            <a:prstGeom prst="ellipse">
              <a:avLst/>
            </a:prstGeom>
            <a:solidFill>
              <a:srgbClr val="C0FEF9"/>
            </a:solidFill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 err="1"/>
                <a:t>Hirsutism</a:t>
              </a:r>
              <a:endParaRPr lang="en-US" sz="2000" b="1" dirty="0"/>
            </a:p>
          </p:txBody>
        </p:sp>
        <p:sp>
          <p:nvSpPr>
            <p:cNvPr id="20" name="Oval 9"/>
            <p:cNvSpPr>
              <a:spLocks noChangeArrowheads="1"/>
            </p:cNvSpPr>
            <p:nvPr/>
          </p:nvSpPr>
          <p:spPr bwMode="auto">
            <a:xfrm>
              <a:off x="1066800" y="3200400"/>
              <a:ext cx="2311400" cy="1219200"/>
            </a:xfrm>
            <a:prstGeom prst="ellipse">
              <a:avLst/>
            </a:prstGeom>
            <a:solidFill>
              <a:srgbClr val="FAFD00"/>
            </a:solidFill>
            <a:ln w="50800">
              <a:solidFill>
                <a:schemeClr val="accent3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CNS Side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</a:rPr>
                <a:t>Effects</a:t>
              </a:r>
            </a:p>
          </p:txBody>
        </p:sp>
        <p:sp>
          <p:nvSpPr>
            <p:cNvPr id="21" name="Oval 10"/>
            <p:cNvSpPr>
              <a:spLocks noChangeArrowheads="1"/>
            </p:cNvSpPr>
            <p:nvPr/>
          </p:nvSpPr>
          <p:spPr bwMode="auto">
            <a:xfrm>
              <a:off x="6189406" y="2057400"/>
              <a:ext cx="2260600" cy="812800"/>
            </a:xfrm>
            <a:prstGeom prst="ellipse">
              <a:avLst/>
            </a:prstGeom>
            <a:solidFill>
              <a:srgbClr val="EF9100"/>
            </a:solidFill>
            <a:ln w="25400">
              <a:solidFill>
                <a:srgbClr val="500093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500093"/>
                  </a:solidFill>
                </a:rPr>
                <a:t>Peptic Ulcers</a:t>
              </a:r>
            </a:p>
          </p:txBody>
        </p:sp>
        <p:sp>
          <p:nvSpPr>
            <p:cNvPr id="22" name="Oval 11"/>
            <p:cNvSpPr>
              <a:spLocks noChangeArrowheads="1"/>
            </p:cNvSpPr>
            <p:nvPr/>
          </p:nvSpPr>
          <p:spPr bwMode="auto">
            <a:xfrm>
              <a:off x="5340008" y="914400"/>
              <a:ext cx="2235201" cy="7874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rgbClr val="FFFF00"/>
                  </a:solidFill>
                </a:rPr>
                <a:t>Gastritis</a:t>
              </a:r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4191000" y="5562600"/>
              <a:ext cx="2514600" cy="9906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Menstrual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Irregularities</a:t>
              </a:r>
            </a:p>
          </p:txBody>
        </p:sp>
        <p:sp>
          <p:nvSpPr>
            <p:cNvPr id="24" name="Oval 13"/>
            <p:cNvSpPr>
              <a:spLocks noChangeArrowheads="1"/>
            </p:cNvSpPr>
            <p:nvPr/>
          </p:nvSpPr>
          <p:spPr bwMode="auto">
            <a:xfrm>
              <a:off x="6324600" y="3429000"/>
              <a:ext cx="2413000" cy="965200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508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Deepening of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Voice</a:t>
              </a: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85800" y="228600"/>
            <a:ext cx="5791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270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Aldosterone</a:t>
            </a:r>
            <a:r>
              <a:rPr lang="en-US" sz="3200" dirty="0" smtClean="0">
                <a:latin typeface="Algerian" pitchFamily="82" charset="0"/>
              </a:rPr>
              <a:t> antagonists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ndy"/>
        <a:ea typeface=""/>
        <a:cs typeface=""/>
      </a:majorFont>
      <a:minorFont>
        <a:latin typeface="And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24498</TotalTime>
  <Words>622</Words>
  <Application>Microsoft Office PowerPoint</Application>
  <PresentationFormat>On-screen Show (4:3)</PresentationFormat>
  <Paragraphs>246</Paragraphs>
  <Slides>20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Default Design</vt:lpstr>
      <vt:lpstr>Clip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Brainy Betty,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Beveled Slide Style</dc:title>
  <dc:creator>Nan Shastry</dc:creator>
  <cp:lastModifiedBy>Osama</cp:lastModifiedBy>
  <cp:revision>222</cp:revision>
  <dcterms:created xsi:type="dcterms:W3CDTF">2006-06-05T19:52:32Z</dcterms:created>
  <dcterms:modified xsi:type="dcterms:W3CDTF">2017-05-14T05:45:11Z</dcterms:modified>
</cp:coreProperties>
</file>