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3.jpg" ContentType="image/jpg"/>
  <Override PartName="/ppt/media/image24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3"/>
  </p:notesMasterIdLst>
  <p:sldIdLst>
    <p:sldId id="256" r:id="rId2"/>
    <p:sldId id="296" r:id="rId3"/>
    <p:sldId id="297" r:id="rId4"/>
    <p:sldId id="316" r:id="rId5"/>
    <p:sldId id="298" r:id="rId6"/>
    <p:sldId id="311" r:id="rId7"/>
    <p:sldId id="313" r:id="rId8"/>
    <p:sldId id="314" r:id="rId9"/>
    <p:sldId id="299" r:id="rId10"/>
    <p:sldId id="300" r:id="rId11"/>
    <p:sldId id="301" r:id="rId12"/>
    <p:sldId id="302" r:id="rId13"/>
    <p:sldId id="303" r:id="rId14"/>
    <p:sldId id="309" r:id="rId15"/>
    <p:sldId id="304" r:id="rId16"/>
    <p:sldId id="310" r:id="rId17"/>
    <p:sldId id="306" r:id="rId18"/>
    <p:sldId id="317" r:id="rId19"/>
    <p:sldId id="312" r:id="rId20"/>
    <p:sldId id="308" r:id="rId21"/>
    <p:sldId id="270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abic Typesetting" panose="03020402040406030203" pitchFamily="66" charset="-78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779D"/>
    <a:srgbClr val="993366"/>
    <a:srgbClr val="996633"/>
    <a:srgbClr val="FFCC00"/>
    <a:srgbClr val="F56F59"/>
    <a:srgbClr val="BFBFBF"/>
    <a:srgbClr val="568D11"/>
    <a:srgbClr val="82B8B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8" autoAdjust="0"/>
    <p:restoredTop sz="94660"/>
  </p:normalViewPr>
  <p:slideViewPr>
    <p:cSldViewPr snapToGrid="0">
      <p:cViewPr>
        <p:scale>
          <a:sx n="66" d="100"/>
          <a:sy n="66" d="100"/>
        </p:scale>
        <p:origin x="61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0391" y="5352625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5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OSPE</a:t>
            </a: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</a:t>
            </a:r>
            <a:r>
              <a:rPr lang="en-US" sz="40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  <a:endParaRPr lang="en-GB" sz="5400" kern="1200" dirty="0">
              <a:ln w="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864" y="74275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645908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2791" y="631179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55551" y="3080853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355551" y="1010719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7768198" y="5457275"/>
            <a:ext cx="3350905" cy="1314084"/>
            <a:chOff x="7768198" y="5457275"/>
            <a:chExt cx="3350905" cy="1314084"/>
          </a:xfrm>
        </p:grpSpPr>
        <p:grpSp>
          <p:nvGrpSpPr>
            <p:cNvPr id="8" name="Group 7"/>
            <p:cNvGrpSpPr/>
            <p:nvPr/>
          </p:nvGrpSpPr>
          <p:grpSpPr>
            <a:xfrm>
              <a:off x="7768198" y="5457275"/>
              <a:ext cx="3350905" cy="1272143"/>
              <a:chOff x="8563427" y="5284999"/>
              <a:chExt cx="3350905" cy="127214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563427" y="5284999"/>
                <a:ext cx="3350905" cy="1272143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sz="1600" b="1" u="sng" dirty="0"/>
                  <a:t>Color Code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FFCC00"/>
                    </a:solidFill>
                  </a:rPr>
                  <a:t>Nerves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993366"/>
                    </a:solidFill>
                  </a:rPr>
                  <a:t>Arteries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0C779D"/>
                    </a:solidFill>
                  </a:rPr>
                  <a:t>Veins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772178" y="5700560"/>
                <a:ext cx="123372" cy="12577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772178" y="6011649"/>
                <a:ext cx="123372" cy="125776"/>
              </a:xfrm>
              <a:prstGeom prst="ellipse">
                <a:avLst/>
              </a:prstGeom>
              <a:solidFill>
                <a:srgbClr val="993366"/>
              </a:solidFill>
              <a:ln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CC0099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772178" y="6274585"/>
                <a:ext cx="123372" cy="12577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194475" y="5763448"/>
                <a:ext cx="123372" cy="1257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9399246" y="6321085"/>
              <a:ext cx="123372" cy="1257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30987" y="5879041"/>
              <a:ext cx="1120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Muscles</a:t>
              </a:r>
            </a:p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88813" y="6248139"/>
              <a:ext cx="1200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68D11"/>
                  </a:solidFill>
                </a:rPr>
                <a:t>Lymphatics</a:t>
              </a:r>
            </a:p>
            <a:p>
              <a:endParaRPr lang="en-GB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5" y="1028678"/>
            <a:ext cx="4496021" cy="769441"/>
          </a:xfrm>
          <a:prstGeom prst="rect">
            <a:avLst/>
          </a:prstGeom>
          <a:ln w="8096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980"/>
              </a:lnSpc>
            </a:pPr>
            <a:r>
              <a:rPr sz="5800" b="1" spc="-16" dirty="0">
                <a:latin typeface="+mj-lt"/>
                <a:cs typeface="Calibri"/>
              </a:rPr>
              <a:t>Q</a:t>
            </a:r>
            <a:r>
              <a:rPr sz="5800" b="1" spc="-149" dirty="0">
                <a:latin typeface="+mj-lt"/>
                <a:cs typeface="Calibri"/>
              </a:rPr>
              <a:t> </a:t>
            </a:r>
            <a:r>
              <a:rPr sz="5800" b="1" spc="-8" dirty="0">
                <a:latin typeface="+mj-lt"/>
                <a:cs typeface="Calibri"/>
              </a:rPr>
              <a:t>4</a:t>
            </a:r>
            <a:endParaRPr sz="5800">
              <a:latin typeface="+mj-lt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393" y="1291394"/>
            <a:ext cx="5202724" cy="5253485"/>
          </a:xfrm>
          <a:custGeom>
            <a:avLst/>
            <a:gdLst/>
            <a:ahLst/>
            <a:cxnLst/>
            <a:rect l="l" t="t" r="r" b="b"/>
            <a:pathLst>
              <a:path w="3319145" h="3351529">
                <a:moveTo>
                  <a:pt x="0" y="3351200"/>
                </a:moveTo>
                <a:lnTo>
                  <a:pt x="3318811" y="3351200"/>
                </a:lnTo>
                <a:lnTo>
                  <a:pt x="3318811" y="0"/>
                </a:lnTo>
                <a:lnTo>
                  <a:pt x="0" y="0"/>
                </a:lnTo>
                <a:lnTo>
                  <a:pt x="0" y="3351200"/>
                </a:lnTo>
                <a:close/>
              </a:path>
            </a:pathLst>
          </a:custGeom>
          <a:ln w="8096">
            <a:noFill/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4" name="object 4"/>
          <p:cNvSpPr txBox="1"/>
          <p:nvPr/>
        </p:nvSpPr>
        <p:spPr>
          <a:xfrm>
            <a:off x="458446" y="2120178"/>
            <a:ext cx="5210388" cy="2809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08" marR="7963">
              <a:lnSpc>
                <a:spcPct val="101699"/>
              </a:lnSpc>
              <a:tabLst>
                <a:tab pos="406106" algn="l"/>
              </a:tabLst>
            </a:pPr>
            <a:r>
              <a:rPr sz="3200" spc="8" dirty="0">
                <a:latin typeface="Calibri"/>
                <a:cs typeface="Calibri"/>
              </a:rPr>
              <a:t>Identify </a:t>
            </a:r>
            <a:r>
              <a:rPr sz="3200" spc="16" dirty="0">
                <a:latin typeface="Calibri"/>
                <a:cs typeface="Calibri"/>
              </a:rPr>
              <a:t>the </a:t>
            </a:r>
            <a:r>
              <a:rPr sz="3200" spc="8" dirty="0">
                <a:latin typeface="Calibri"/>
                <a:cs typeface="Calibri"/>
              </a:rPr>
              <a:t>structures  related </a:t>
            </a:r>
            <a:r>
              <a:rPr sz="3200" spc="16" dirty="0" smtClean="0">
                <a:latin typeface="Calibri"/>
                <a:cs typeface="Calibri"/>
              </a:rPr>
              <a:t>to</a:t>
            </a:r>
            <a:r>
              <a:rPr lang="en-US" sz="3200" spc="16" dirty="0" smtClean="0">
                <a:latin typeface="Calibri"/>
                <a:cs typeface="Calibri"/>
              </a:rPr>
              <a:t> </a:t>
            </a:r>
            <a:r>
              <a:rPr sz="3200" spc="16" dirty="0" smtClean="0">
                <a:latin typeface="Calibri"/>
                <a:cs typeface="Calibri"/>
              </a:rPr>
              <a:t>the </a:t>
            </a:r>
            <a:r>
              <a:rPr sz="3200" spc="16" dirty="0">
                <a:latin typeface="Calibri"/>
                <a:cs typeface="Calibri"/>
              </a:rPr>
              <a:t>marked  areas:</a:t>
            </a:r>
            <a:endParaRPr sz="3200" dirty="0">
              <a:latin typeface="Calibri"/>
              <a:cs typeface="Calibri"/>
            </a:endParaRP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sz="3200" spc="16" dirty="0" smtClean="0">
                <a:latin typeface="Calibri"/>
                <a:cs typeface="Calibri"/>
              </a:rPr>
              <a:t>1-</a:t>
            </a:r>
            <a:r>
              <a:rPr lang="en-US" sz="3200" spc="16" dirty="0" smtClean="0">
                <a:latin typeface="Calibri"/>
                <a:cs typeface="Calibri"/>
              </a:rPr>
              <a:t> </a:t>
            </a:r>
            <a:r>
              <a:rPr sz="3200" spc="16" dirty="0" smtClean="0">
                <a:solidFill>
                  <a:srgbClr val="C00000"/>
                </a:solidFill>
                <a:latin typeface="Calibri"/>
                <a:cs typeface="Calibri"/>
              </a:rPr>
              <a:t>Psoas </a:t>
            </a:r>
            <a:r>
              <a:rPr sz="3200" spc="16" dirty="0">
                <a:solidFill>
                  <a:srgbClr val="C00000"/>
                </a:solidFill>
                <a:latin typeface="Calibri"/>
                <a:cs typeface="Calibri"/>
              </a:rPr>
              <a:t>Major</a:t>
            </a:r>
            <a:r>
              <a:rPr sz="3200" spc="-9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  <a:p>
            <a:pPr marL="457200" marR="787330" indent="-438150">
              <a:lnSpc>
                <a:spcPct val="101699"/>
              </a:lnSpc>
              <a:spcBef>
                <a:spcPts val="798"/>
              </a:spcBef>
              <a:tabLst>
                <a:tab pos="405113" algn="l"/>
                <a:tab pos="406106" algn="l"/>
              </a:tabLst>
            </a:pPr>
            <a:r>
              <a:rPr sz="3200" spc="16" dirty="0" smtClean="0">
                <a:latin typeface="Calibri"/>
                <a:cs typeface="Calibri"/>
              </a:rPr>
              <a:t>2-</a:t>
            </a:r>
            <a:r>
              <a:rPr lang="en-US" sz="3200" spc="16" dirty="0" smtClean="0">
                <a:latin typeface="Calibri"/>
                <a:cs typeface="Calibri"/>
              </a:rPr>
              <a:t> </a:t>
            </a:r>
            <a:r>
              <a:rPr sz="3200" spc="16" dirty="0" smtClean="0">
                <a:solidFill>
                  <a:srgbClr val="C00000"/>
                </a:solidFill>
                <a:latin typeface="Calibri"/>
                <a:cs typeface="Calibri"/>
              </a:rPr>
              <a:t>Quadratus </a:t>
            </a:r>
            <a:r>
              <a:rPr sz="3200" spc="16" dirty="0" err="1" smtClean="0">
                <a:solidFill>
                  <a:srgbClr val="C00000"/>
                </a:solidFill>
                <a:latin typeface="Calibri"/>
                <a:cs typeface="Calibri"/>
              </a:rPr>
              <a:t>lumborum</a:t>
            </a:r>
            <a:r>
              <a:rPr sz="3200" spc="-78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US" sz="3200" spc="-78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457200" marR="787330" indent="-438150">
              <a:lnSpc>
                <a:spcPct val="101699"/>
              </a:lnSpc>
              <a:spcBef>
                <a:spcPts val="798"/>
              </a:spcBef>
              <a:tabLst>
                <a:tab pos="405113" algn="l"/>
                <a:tab pos="406106" algn="l"/>
              </a:tabLst>
            </a:pPr>
            <a:r>
              <a:rPr sz="3200" spc="16" dirty="0" smtClean="0">
                <a:latin typeface="Calibri"/>
                <a:cs typeface="Calibri"/>
              </a:rPr>
              <a:t>3-</a:t>
            </a:r>
            <a:r>
              <a:rPr lang="en-US" sz="3200" spc="16" dirty="0" smtClean="0">
                <a:latin typeface="Calibri"/>
                <a:cs typeface="Calibri"/>
              </a:rPr>
              <a:t> </a:t>
            </a:r>
            <a:r>
              <a:rPr sz="3200" spc="16" dirty="0" smtClean="0">
                <a:solidFill>
                  <a:srgbClr val="C00000"/>
                </a:solidFill>
                <a:latin typeface="Calibri"/>
                <a:cs typeface="Calibri"/>
              </a:rPr>
              <a:t>Transversus abdominis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78071" y="706601"/>
            <a:ext cx="5583598" cy="5358023"/>
            <a:chOff x="5866550" y="706601"/>
            <a:chExt cx="5795119" cy="5358023"/>
          </a:xfrm>
        </p:grpSpPr>
        <p:sp>
          <p:nvSpPr>
            <p:cNvPr id="5" name="object 5"/>
            <p:cNvSpPr/>
            <p:nvPr/>
          </p:nvSpPr>
          <p:spPr>
            <a:xfrm>
              <a:off x="5866550" y="706601"/>
              <a:ext cx="5795119" cy="5358023"/>
            </a:xfrm>
            <a:prstGeom prst="rect">
              <a:avLst/>
            </a:prstGeom>
            <a:blipFill>
              <a:blip r:embed="rId2" cstate="print"/>
              <a:srcRect/>
              <a:stretch>
                <a:fillRect t="-4" b="-1674"/>
              </a:stretch>
            </a:blip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634780" y="4744999"/>
              <a:ext cx="206039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400" b="1" spc="31" dirty="0">
                  <a:latin typeface="Calibri"/>
                  <a:cs typeface="Calibri"/>
                </a:rPr>
                <a:t>1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230766" y="4623975"/>
              <a:ext cx="188807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400" b="1" spc="31" dirty="0">
                  <a:latin typeface="Calibri"/>
                  <a:cs typeface="Calibri"/>
                </a:rPr>
                <a:t>2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809521" y="4623975"/>
              <a:ext cx="206039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400" b="1" spc="-8" dirty="0">
                  <a:latin typeface="Calibri"/>
                  <a:cs typeface="Calibri"/>
                </a:rPr>
                <a:t>3</a:t>
              </a:r>
              <a:endParaRPr sz="24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071" y="164601"/>
            <a:ext cx="3350367" cy="872034"/>
          </a:xfrm>
          <a:prstGeom prst="rect">
            <a:avLst/>
          </a:prstGeom>
          <a:ln w="8096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756"/>
              </a:lnSpc>
            </a:pPr>
            <a:r>
              <a:rPr sz="5800" b="1" spc="-16" dirty="0">
                <a:latin typeface="+mj-lt"/>
                <a:cs typeface="Calibri"/>
              </a:rPr>
              <a:t>Q</a:t>
            </a:r>
            <a:r>
              <a:rPr sz="5800" b="1" spc="-149" dirty="0">
                <a:latin typeface="+mj-lt"/>
                <a:cs typeface="Calibri"/>
              </a:rPr>
              <a:t> </a:t>
            </a:r>
            <a:r>
              <a:rPr sz="5800" b="1" spc="-8" dirty="0">
                <a:latin typeface="+mj-lt"/>
                <a:cs typeface="Calibri"/>
              </a:rPr>
              <a:t>5</a:t>
            </a:r>
            <a:endParaRPr sz="5800" dirty="0">
              <a:latin typeface="+mj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69" y="1099473"/>
            <a:ext cx="5801180" cy="5318295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775727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3200" spc="8" dirty="0">
                <a:latin typeface="Calibri"/>
                <a:cs typeface="Calibri"/>
              </a:rPr>
              <a:t>Identify </a:t>
            </a:r>
            <a:r>
              <a:rPr sz="3200" spc="16" dirty="0" smtClean="0">
                <a:latin typeface="Calibri"/>
                <a:cs typeface="Calibri"/>
              </a:rPr>
              <a:t>the</a:t>
            </a:r>
            <a:r>
              <a:rPr lang="en-US" sz="3200" spc="16" dirty="0" smtClean="0">
                <a:latin typeface="Calibri"/>
                <a:cs typeface="Calibri"/>
              </a:rPr>
              <a:t> </a:t>
            </a:r>
            <a:r>
              <a:rPr sz="3200" spc="8" dirty="0" smtClean="0">
                <a:latin typeface="Calibri"/>
                <a:cs typeface="Calibri"/>
              </a:rPr>
              <a:t>structures</a:t>
            </a:r>
            <a:r>
              <a:rPr sz="3200" spc="8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91572" marR="251827">
              <a:spcBef>
                <a:spcPts val="157"/>
              </a:spcBef>
            </a:pPr>
            <a:r>
              <a:rPr sz="2800" spc="24" dirty="0" smtClean="0">
                <a:latin typeface="Calibri"/>
                <a:cs typeface="Calibri"/>
              </a:rPr>
              <a:t>1</a:t>
            </a:r>
            <a:r>
              <a:rPr lang="en-US" sz="2800" spc="24" dirty="0" smtClean="0">
                <a:latin typeface="Calibri"/>
                <a:cs typeface="Calibri"/>
              </a:rPr>
              <a:t>-</a:t>
            </a:r>
            <a:r>
              <a:rPr sz="2800" spc="24" dirty="0" smtClean="0">
                <a:latin typeface="Calibri"/>
                <a:cs typeface="Calibri"/>
              </a:rPr>
              <a:t> </a:t>
            </a:r>
            <a:r>
              <a:rPr sz="2800" spc="16" dirty="0">
                <a:solidFill>
                  <a:srgbClr val="C00000"/>
                </a:solidFill>
                <a:latin typeface="Calibri"/>
                <a:cs typeface="Calibri"/>
              </a:rPr>
              <a:t>Psoas </a:t>
            </a:r>
            <a:r>
              <a:rPr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majo</a:t>
            </a:r>
            <a:r>
              <a:rPr lang="en-US"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lang="en-US" sz="2800" spc="16" dirty="0" smtClean="0">
                <a:latin typeface="Calibri"/>
                <a:cs typeface="Calibri"/>
              </a:rPr>
              <a:t> muscle</a:t>
            </a:r>
            <a:r>
              <a:rPr sz="2800" spc="16" dirty="0" smtClean="0">
                <a:latin typeface="Calibri"/>
                <a:cs typeface="Calibri"/>
              </a:rPr>
              <a:t>  </a:t>
            </a:r>
            <a:endParaRPr lang="en-US" sz="2800" spc="16" dirty="0" smtClean="0">
              <a:latin typeface="Calibri"/>
              <a:cs typeface="Calibri"/>
            </a:endParaRPr>
          </a:p>
          <a:p>
            <a:pPr marL="577850" marR="251827" indent="-487363">
              <a:spcBef>
                <a:spcPts val="157"/>
              </a:spcBef>
            </a:pPr>
            <a:r>
              <a:rPr sz="2800" spc="24" dirty="0" smtClean="0">
                <a:latin typeface="Calibri"/>
                <a:cs typeface="Calibri"/>
              </a:rPr>
              <a:t>2</a:t>
            </a:r>
            <a:r>
              <a:rPr lang="en-US" sz="2800" spc="24" dirty="0" smtClean="0">
                <a:latin typeface="Calibri"/>
                <a:cs typeface="Calibri"/>
              </a:rPr>
              <a:t>-</a:t>
            </a:r>
            <a:r>
              <a:rPr sz="2800" spc="314" dirty="0" smtClean="0">
                <a:latin typeface="Calibri"/>
                <a:cs typeface="Calibri"/>
              </a:rPr>
              <a:t> </a:t>
            </a:r>
            <a:r>
              <a:rPr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Quadratus</a:t>
            </a:r>
            <a:r>
              <a:rPr lang="en-US"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16" dirty="0" err="1" smtClean="0">
                <a:solidFill>
                  <a:srgbClr val="C00000"/>
                </a:solidFill>
                <a:latin typeface="Calibri"/>
                <a:cs typeface="Calibri"/>
              </a:rPr>
              <a:t>lumborum</a:t>
            </a:r>
            <a:r>
              <a:rPr sz="2800" spc="-78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spc="-78" dirty="0" smtClean="0">
                <a:latin typeface="Calibri"/>
                <a:cs typeface="Calibri"/>
              </a:rPr>
              <a:t>m</a:t>
            </a:r>
            <a:r>
              <a:rPr sz="2800" spc="16" dirty="0" smtClean="0">
                <a:latin typeface="Calibri"/>
                <a:cs typeface="Calibri"/>
              </a:rPr>
              <a:t>uscle</a:t>
            </a:r>
            <a:endParaRPr sz="2800" dirty="0">
              <a:latin typeface="Calibri"/>
              <a:cs typeface="Calibri"/>
            </a:endParaRP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3- </a:t>
            </a:r>
            <a:r>
              <a:rPr sz="2800" spc="8" dirty="0" err="1" smtClean="0">
                <a:latin typeface="Calibri"/>
                <a:cs typeface="Calibri"/>
              </a:rPr>
              <a:t>Perirenal</a:t>
            </a:r>
            <a:r>
              <a:rPr sz="2800" spc="-78" dirty="0" smtClean="0">
                <a:latin typeface="Calibri"/>
                <a:cs typeface="Calibri"/>
              </a:rPr>
              <a:t> </a:t>
            </a:r>
            <a:r>
              <a:rPr sz="2800" spc="16" dirty="0">
                <a:latin typeface="Calibri"/>
                <a:cs typeface="Calibri"/>
              </a:rPr>
              <a:t>fat</a:t>
            </a:r>
            <a:endParaRPr sz="2800" dirty="0">
              <a:latin typeface="Calibri"/>
              <a:cs typeface="Calibri"/>
            </a:endParaRP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4- </a:t>
            </a:r>
            <a:r>
              <a:rPr sz="2800" spc="16" dirty="0" err="1" smtClean="0">
                <a:latin typeface="Calibri"/>
                <a:cs typeface="Calibri"/>
              </a:rPr>
              <a:t>Pararenal</a:t>
            </a:r>
            <a:r>
              <a:rPr sz="2800" spc="-133" dirty="0" smtClean="0">
                <a:latin typeface="Calibri"/>
                <a:cs typeface="Calibri"/>
              </a:rPr>
              <a:t> </a:t>
            </a:r>
            <a:r>
              <a:rPr sz="2800" spc="16" dirty="0" smtClean="0">
                <a:latin typeface="Calibri"/>
                <a:cs typeface="Calibri"/>
              </a:rPr>
              <a:t>fat</a:t>
            </a:r>
            <a:endParaRPr lang="en-US" sz="2800" spc="16" dirty="0" smtClean="0">
              <a:latin typeface="Calibri"/>
              <a:cs typeface="Calibri"/>
            </a:endParaRP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5- </a:t>
            </a:r>
            <a:r>
              <a:rPr lang="en-US" sz="2800" spc="16" dirty="0" smtClean="0">
                <a:solidFill>
                  <a:srgbClr val="0C779D"/>
                </a:solidFill>
                <a:latin typeface="Calibri"/>
                <a:cs typeface="Calibri"/>
              </a:rPr>
              <a:t>Inferior vena cava</a:t>
            </a: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6- Renal fascia</a:t>
            </a: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7- Peritoneum</a:t>
            </a: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8- </a:t>
            </a:r>
            <a:r>
              <a:rPr lang="en-US" sz="2800" spc="16" dirty="0" smtClean="0">
                <a:solidFill>
                  <a:srgbClr val="993366"/>
                </a:solidFill>
                <a:latin typeface="Calibri"/>
                <a:cs typeface="Calibri"/>
              </a:rPr>
              <a:t>Abdominal aorta</a:t>
            </a:r>
          </a:p>
          <a:p>
            <a:pPr marL="91574">
              <a:spcBef>
                <a:spcPts val="870"/>
              </a:spcBef>
              <a:tabLst>
                <a:tab pos="494695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9-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 Erector </a:t>
            </a:r>
            <a:r>
              <a:rPr lang="en-US" sz="2800" dirty="0" err="1" smtClean="0">
                <a:solidFill>
                  <a:srgbClr val="C00000"/>
                </a:solidFill>
                <a:latin typeface="Calibri"/>
                <a:cs typeface="Calibri"/>
              </a:rPr>
              <a:t>Spinea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87130" y="626523"/>
            <a:ext cx="5865159" cy="5922922"/>
            <a:chOff x="6102724" y="1094936"/>
            <a:chExt cx="5865159" cy="5101619"/>
          </a:xfrm>
        </p:grpSpPr>
        <p:grpSp>
          <p:nvGrpSpPr>
            <p:cNvPr id="10" name="Group 9"/>
            <p:cNvGrpSpPr/>
            <p:nvPr/>
          </p:nvGrpSpPr>
          <p:grpSpPr>
            <a:xfrm>
              <a:off x="6102724" y="1094936"/>
              <a:ext cx="5865159" cy="5101619"/>
              <a:chOff x="4808373" y="824385"/>
              <a:chExt cx="6567840" cy="5101619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5096435" y="1374646"/>
                <a:ext cx="6279778" cy="4057966"/>
              </a:xfrm>
              <a:prstGeom prst="rect">
                <a:avLst/>
              </a:prstGeom>
              <a:blipFill>
                <a:blip r:embed="rId2" cstate="print"/>
                <a:srcRect/>
                <a:stretch>
                  <a:fillRect l="-1868" r="-6453" b="-4308"/>
                </a:stretch>
              </a:blipFill>
            </p:spPr>
            <p:txBody>
              <a:bodyPr wrap="square" lIns="0" tIns="0" rIns="0" bIns="0" rtlCol="0"/>
              <a:lstStyle/>
              <a:p>
                <a:endParaRPr sz="2195"/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9671417" y="2990984"/>
                <a:ext cx="206039" cy="48244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sz="3135" b="1" spc="-8" dirty="0">
                    <a:latin typeface="Calibri"/>
                    <a:cs typeface="Calibri"/>
                  </a:rPr>
                  <a:t>1</a:t>
                </a:r>
                <a:endParaRPr sz="3135" dirty="0">
                  <a:latin typeface="Calibri"/>
                  <a:cs typeface="Calibri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6929690" y="2381488"/>
                <a:ext cx="206039" cy="48244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sz="3135" b="1" spc="-8" dirty="0">
                    <a:latin typeface="Calibri"/>
                    <a:cs typeface="Calibri"/>
                  </a:rPr>
                  <a:t>3</a:t>
                </a:r>
                <a:endParaRPr sz="3135">
                  <a:latin typeface="Calibri"/>
                  <a:cs typeface="Calibri"/>
                </a:endParaRP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8805581" y="3317115"/>
                <a:ext cx="172197" cy="41011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sz="2665" b="1" dirty="0">
                    <a:latin typeface="Calibri"/>
                    <a:cs typeface="Calibri"/>
                  </a:rPr>
                  <a:t>4</a:t>
                </a:r>
                <a:endParaRPr sz="2665" dirty="0">
                  <a:latin typeface="Calibri"/>
                  <a:cs typeface="Calibri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8373414" y="3674501"/>
                <a:ext cx="206039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sz="2400" b="1" spc="-8" dirty="0">
                    <a:latin typeface="Calibri"/>
                    <a:cs typeface="Calibri"/>
                  </a:rPr>
                  <a:t>2</a:t>
                </a:r>
                <a:endParaRPr sz="2400" dirty="0">
                  <a:latin typeface="Calibri"/>
                  <a:cs typeface="Calibri"/>
                </a:endParaRPr>
              </a:p>
            </p:txBody>
          </p:sp>
          <p:sp>
            <p:nvSpPr>
              <p:cNvPr id="12" name="object 9"/>
              <p:cNvSpPr txBox="1"/>
              <p:nvPr/>
            </p:nvSpPr>
            <p:spPr>
              <a:xfrm>
                <a:off x="9952746" y="1709499"/>
                <a:ext cx="206039" cy="3181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1" spc="-8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5</a:t>
                </a:r>
                <a:endParaRPr sz="2400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" name="object 8"/>
              <p:cNvSpPr txBox="1"/>
              <p:nvPr/>
            </p:nvSpPr>
            <p:spPr>
              <a:xfrm>
                <a:off x="4808373" y="2658872"/>
                <a:ext cx="172197" cy="41011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65" b="1" dirty="0" smtClean="0">
                    <a:latin typeface="Calibri"/>
                    <a:cs typeface="Calibri"/>
                  </a:rPr>
                  <a:t>6</a:t>
                </a:r>
                <a:endParaRPr sz="2665" dirty="0">
                  <a:latin typeface="Calibri"/>
                  <a:cs typeface="Calibri"/>
                </a:endParaRPr>
              </a:p>
            </p:txBody>
          </p:sp>
          <p:sp>
            <p:nvSpPr>
              <p:cNvPr id="25" name="object 8"/>
              <p:cNvSpPr txBox="1"/>
              <p:nvPr/>
            </p:nvSpPr>
            <p:spPr>
              <a:xfrm>
                <a:off x="8095061" y="894460"/>
                <a:ext cx="172197" cy="3532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65" b="1" dirty="0" smtClean="0">
                    <a:latin typeface="Calibri"/>
                    <a:cs typeface="Calibri"/>
                  </a:rPr>
                  <a:t>7</a:t>
                </a:r>
                <a:endParaRPr sz="2665" dirty="0">
                  <a:latin typeface="Calibri"/>
                  <a:cs typeface="Calibri"/>
                </a:endParaRPr>
              </a:p>
            </p:txBody>
          </p:sp>
          <p:sp>
            <p:nvSpPr>
              <p:cNvPr id="26" name="object 8"/>
              <p:cNvSpPr txBox="1"/>
              <p:nvPr/>
            </p:nvSpPr>
            <p:spPr>
              <a:xfrm>
                <a:off x="10971157" y="824385"/>
                <a:ext cx="172197" cy="3532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65" b="1" dirty="0" smtClean="0">
                    <a:latin typeface="Calibri"/>
                    <a:cs typeface="Calibri"/>
                  </a:rPr>
                  <a:t>8</a:t>
                </a:r>
                <a:endParaRPr sz="2665" dirty="0">
                  <a:latin typeface="Calibri"/>
                  <a:cs typeface="Calibri"/>
                </a:endParaRPr>
              </a:p>
            </p:txBody>
          </p:sp>
          <p:sp>
            <p:nvSpPr>
              <p:cNvPr id="27" name="object 8"/>
              <p:cNvSpPr txBox="1"/>
              <p:nvPr/>
            </p:nvSpPr>
            <p:spPr>
              <a:xfrm>
                <a:off x="9780549" y="5572760"/>
                <a:ext cx="172197" cy="35324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65" b="1" dirty="0" smtClean="0">
                    <a:latin typeface="Calibri"/>
                    <a:cs typeface="Calibri"/>
                  </a:rPr>
                  <a:t>9</a:t>
                </a:r>
                <a:endParaRPr sz="2665" dirty="0">
                  <a:latin typeface="Calibri"/>
                  <a:cs typeface="Calibri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359967" y="3162615"/>
              <a:ext cx="163711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163925" y="1505049"/>
              <a:ext cx="27624" cy="4531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0629475" y="5015925"/>
              <a:ext cx="94859" cy="8273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681770" y="1505048"/>
              <a:ext cx="78167" cy="6446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مربع نص 6"/>
          <p:cNvSpPr txBox="1"/>
          <p:nvPr/>
        </p:nvSpPr>
        <p:spPr>
          <a:xfrm>
            <a:off x="3197038" y="2972643"/>
            <a:ext cx="21825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</a:t>
            </a:r>
            <a:r>
              <a:rPr lang="en-US" sz="1600" b="1" u="sng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renal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fat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nside</a:t>
            </a:r>
          </a:p>
        </p:txBody>
      </p:sp>
    </p:spTree>
    <p:extLst>
      <p:ext uri="{BB962C8B-B14F-4D97-AF65-F5344CB8AC3E}">
        <p14:creationId xmlns:p14="http://schemas.microsoft.com/office/powerpoint/2010/main" val="5010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104" y="594979"/>
            <a:ext cx="4162577" cy="917679"/>
          </a:xfrm>
          <a:prstGeom prst="rect">
            <a:avLst/>
          </a:prstGeom>
          <a:ln w="8096">
            <a:noFill/>
          </a:ln>
        </p:spPr>
        <p:txBody>
          <a:bodyPr vert="horz" wrap="square" lIns="0" tIns="24884" rIns="0" bIns="0" rtlCol="0">
            <a:spAutoFit/>
          </a:bodyPr>
          <a:lstStyle/>
          <a:p>
            <a:pPr algn="ctr">
              <a:spcBef>
                <a:spcPts val="196"/>
              </a:spcBef>
            </a:pPr>
            <a:r>
              <a:rPr sz="5800" b="1" spc="-16" dirty="0">
                <a:latin typeface="+mj-lt"/>
                <a:cs typeface="Calibri"/>
              </a:rPr>
              <a:t>Q</a:t>
            </a:r>
            <a:r>
              <a:rPr sz="5800" b="1" spc="-149" dirty="0">
                <a:latin typeface="+mj-lt"/>
                <a:cs typeface="Calibri"/>
              </a:rPr>
              <a:t> </a:t>
            </a:r>
            <a:r>
              <a:rPr sz="5800" b="1" spc="-8" dirty="0">
                <a:latin typeface="+mj-lt"/>
                <a:cs typeface="Calibri"/>
              </a:rPr>
              <a:t>6</a:t>
            </a:r>
            <a:endParaRPr sz="5800" dirty="0">
              <a:latin typeface="+mj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566" y="1666563"/>
            <a:ext cx="5170872" cy="2740666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5" marR="408099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7357" algn="l"/>
              </a:tabLst>
            </a:pPr>
            <a:r>
              <a:rPr sz="2800" spc="16" dirty="0">
                <a:latin typeface="Calibri"/>
                <a:cs typeface="Calibri"/>
              </a:rPr>
              <a:t>The </a:t>
            </a:r>
            <a:r>
              <a:rPr sz="2800" b="1" spc="16" dirty="0">
                <a:latin typeface="Calibri"/>
                <a:cs typeface="Calibri"/>
              </a:rPr>
              <a:t>ureter</a:t>
            </a:r>
            <a:r>
              <a:rPr sz="2800" spc="16" dirty="0">
                <a:latin typeface="Calibri"/>
                <a:cs typeface="Calibri"/>
              </a:rPr>
              <a:t> </a:t>
            </a:r>
            <a:r>
              <a:rPr sz="2800" spc="8" dirty="0">
                <a:latin typeface="Calibri"/>
                <a:cs typeface="Calibri"/>
              </a:rPr>
              <a:t>is </a:t>
            </a:r>
            <a:r>
              <a:rPr sz="2800" spc="16" dirty="0">
                <a:latin typeface="Calibri"/>
                <a:cs typeface="Calibri"/>
              </a:rPr>
              <a:t>supplied  by:</a:t>
            </a:r>
            <a:endParaRPr sz="2800" dirty="0">
              <a:latin typeface="Calibri"/>
              <a:cs typeface="Calibri"/>
            </a:endParaRPr>
          </a:p>
          <a:p>
            <a:pPr marL="166225">
              <a:spcBef>
                <a:spcPts val="713"/>
              </a:spcBef>
              <a:tabLst>
                <a:tab pos="565366" algn="l"/>
                <a:tab pos="567357" algn="l"/>
              </a:tabLst>
            </a:pPr>
            <a:r>
              <a:rPr sz="2800" spc="16" dirty="0" smtClean="0">
                <a:latin typeface="Calibri"/>
                <a:cs typeface="Calibri"/>
              </a:rPr>
              <a:t>1-</a:t>
            </a:r>
            <a:r>
              <a:rPr lang="en-US" sz="2800" spc="16" dirty="0" smtClean="0">
                <a:latin typeface="Calibri"/>
                <a:cs typeface="Calibri"/>
              </a:rPr>
              <a:t> </a:t>
            </a:r>
            <a:r>
              <a:rPr sz="2800" spc="16" dirty="0" smtClean="0">
                <a:solidFill>
                  <a:srgbClr val="993366"/>
                </a:solidFill>
                <a:latin typeface="Calibri"/>
                <a:cs typeface="Calibri"/>
              </a:rPr>
              <a:t>Renal</a:t>
            </a:r>
            <a:r>
              <a:rPr sz="2800" spc="-102" dirty="0" smtClean="0">
                <a:latin typeface="Calibri"/>
                <a:cs typeface="Calibri"/>
              </a:rPr>
              <a:t> </a:t>
            </a:r>
            <a:r>
              <a:rPr sz="2800" spc="8" dirty="0">
                <a:latin typeface="Calibri"/>
                <a:cs typeface="Calibri"/>
              </a:rPr>
              <a:t>artery</a:t>
            </a:r>
            <a:endParaRPr sz="2800" dirty="0">
              <a:latin typeface="Calibri"/>
              <a:cs typeface="Calibri"/>
            </a:endParaRPr>
          </a:p>
          <a:p>
            <a:pPr marL="166225">
              <a:spcBef>
                <a:spcPts val="870"/>
              </a:spcBef>
              <a:tabLst>
                <a:tab pos="565366" algn="l"/>
                <a:tab pos="567357" algn="l"/>
              </a:tabLst>
            </a:pPr>
            <a:r>
              <a:rPr sz="2800" spc="16" dirty="0" smtClean="0">
                <a:latin typeface="Calibri"/>
                <a:cs typeface="Calibri"/>
              </a:rPr>
              <a:t>2-</a:t>
            </a:r>
            <a:r>
              <a:rPr lang="en-US" sz="2800" spc="16" dirty="0" smtClean="0">
                <a:latin typeface="Calibri"/>
                <a:cs typeface="Calibri"/>
              </a:rPr>
              <a:t> </a:t>
            </a:r>
            <a:r>
              <a:rPr sz="2800" spc="16" dirty="0" smtClean="0">
                <a:solidFill>
                  <a:srgbClr val="993366"/>
                </a:solidFill>
                <a:latin typeface="Calibri"/>
                <a:cs typeface="Calibri"/>
              </a:rPr>
              <a:t>Gonadal</a:t>
            </a:r>
            <a:r>
              <a:rPr sz="2800" spc="-71" dirty="0" smtClean="0">
                <a:latin typeface="Calibri"/>
                <a:cs typeface="Calibri"/>
              </a:rPr>
              <a:t> </a:t>
            </a:r>
            <a:r>
              <a:rPr sz="2800" spc="8" dirty="0">
                <a:latin typeface="Calibri"/>
                <a:cs typeface="Calibri"/>
              </a:rPr>
              <a:t>artery</a:t>
            </a:r>
            <a:endParaRPr sz="2800" dirty="0">
              <a:latin typeface="Calibri"/>
              <a:cs typeface="Calibri"/>
            </a:endParaRPr>
          </a:p>
          <a:p>
            <a:pPr marL="166225">
              <a:spcBef>
                <a:spcPts val="870"/>
              </a:spcBef>
              <a:tabLst>
                <a:tab pos="565366" algn="l"/>
                <a:tab pos="567357" algn="l"/>
              </a:tabLst>
            </a:pPr>
            <a:r>
              <a:rPr sz="2800" spc="16" dirty="0" smtClean="0">
                <a:latin typeface="Calibri"/>
                <a:cs typeface="Calibri"/>
              </a:rPr>
              <a:t>3-</a:t>
            </a:r>
            <a:r>
              <a:rPr lang="en-US" sz="2800" spc="16" dirty="0" smtClean="0">
                <a:latin typeface="Calibri"/>
                <a:cs typeface="Calibri"/>
              </a:rPr>
              <a:t> </a:t>
            </a:r>
            <a:r>
              <a:rPr sz="2800" spc="16" dirty="0" smtClean="0">
                <a:solidFill>
                  <a:srgbClr val="993366"/>
                </a:solidFill>
                <a:latin typeface="Calibri"/>
                <a:cs typeface="Calibri"/>
              </a:rPr>
              <a:t>Common </a:t>
            </a:r>
            <a:r>
              <a:rPr sz="2800" spc="8" dirty="0">
                <a:solidFill>
                  <a:srgbClr val="993366"/>
                </a:solidFill>
                <a:latin typeface="Calibri"/>
                <a:cs typeface="Calibri"/>
              </a:rPr>
              <a:t>iliac</a:t>
            </a:r>
            <a:r>
              <a:rPr sz="2800" spc="-31" dirty="0">
                <a:solidFill>
                  <a:srgbClr val="993366"/>
                </a:solidFill>
                <a:latin typeface="Calibri"/>
                <a:cs typeface="Calibri"/>
              </a:rPr>
              <a:t> </a:t>
            </a:r>
            <a:r>
              <a:rPr sz="2800" spc="8" dirty="0">
                <a:latin typeface="Calibri"/>
                <a:cs typeface="Calibri"/>
              </a:rPr>
              <a:t>artery</a:t>
            </a:r>
            <a:endParaRPr sz="2800" dirty="0">
              <a:latin typeface="Calibri"/>
              <a:cs typeface="Calibri"/>
            </a:endParaRPr>
          </a:p>
          <a:p>
            <a:pPr marL="166225">
              <a:spcBef>
                <a:spcPts val="870"/>
              </a:spcBef>
              <a:tabLst>
                <a:tab pos="565366" algn="l"/>
                <a:tab pos="567357" algn="l"/>
              </a:tabLst>
            </a:pPr>
            <a:r>
              <a:rPr sz="2800" spc="8" dirty="0" smtClean="0">
                <a:latin typeface="Calibri"/>
                <a:cs typeface="Calibri"/>
              </a:rPr>
              <a:t>4-</a:t>
            </a:r>
            <a:r>
              <a:rPr lang="en-US" sz="2800" spc="8" dirty="0" smtClean="0">
                <a:latin typeface="Calibri"/>
                <a:cs typeface="Calibri"/>
              </a:rPr>
              <a:t> </a:t>
            </a:r>
            <a:r>
              <a:rPr sz="2800" spc="8" dirty="0" smtClean="0">
                <a:solidFill>
                  <a:srgbClr val="993366"/>
                </a:solidFill>
                <a:latin typeface="Calibri"/>
                <a:cs typeface="Calibri"/>
              </a:rPr>
              <a:t>Internal </a:t>
            </a:r>
            <a:r>
              <a:rPr sz="2800" spc="8" dirty="0">
                <a:solidFill>
                  <a:srgbClr val="993366"/>
                </a:solidFill>
                <a:latin typeface="Calibri"/>
                <a:cs typeface="Calibri"/>
              </a:rPr>
              <a:t>iliac</a:t>
            </a:r>
            <a:r>
              <a:rPr sz="2800" spc="-55" dirty="0">
                <a:solidFill>
                  <a:srgbClr val="993366"/>
                </a:solidFill>
                <a:latin typeface="Calibri"/>
                <a:cs typeface="Calibri"/>
              </a:rPr>
              <a:t> </a:t>
            </a:r>
            <a:r>
              <a:rPr sz="2800" spc="16" dirty="0">
                <a:latin typeface="Calibri"/>
                <a:cs typeface="Calibri"/>
              </a:rPr>
              <a:t>artey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41377" y="345578"/>
            <a:ext cx="5876364" cy="6166704"/>
            <a:chOff x="5841377" y="345578"/>
            <a:chExt cx="5876364" cy="6166704"/>
          </a:xfrm>
        </p:grpSpPr>
        <p:sp>
          <p:nvSpPr>
            <p:cNvPr id="4" name="object 4"/>
            <p:cNvSpPr/>
            <p:nvPr/>
          </p:nvSpPr>
          <p:spPr>
            <a:xfrm>
              <a:off x="6489140" y="345578"/>
              <a:ext cx="4670207" cy="6166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6" name="object 6"/>
            <p:cNvSpPr/>
            <p:nvPr/>
          </p:nvSpPr>
          <p:spPr>
            <a:xfrm>
              <a:off x="10458716" y="2370516"/>
              <a:ext cx="1015263" cy="382217"/>
            </a:xfrm>
            <a:custGeom>
              <a:avLst/>
              <a:gdLst/>
              <a:ahLst/>
              <a:cxnLst/>
              <a:rect l="l" t="t" r="r" b="b"/>
              <a:pathLst>
                <a:path w="647700" h="243839">
                  <a:moveTo>
                    <a:pt x="607110" y="0"/>
                  </a:moveTo>
                  <a:lnTo>
                    <a:pt x="40576" y="0"/>
                  </a:lnTo>
                  <a:lnTo>
                    <a:pt x="24765" y="3187"/>
                  </a:lnTo>
                  <a:lnTo>
                    <a:pt x="11874" y="11874"/>
                  </a:lnTo>
                  <a:lnTo>
                    <a:pt x="3175" y="24777"/>
                  </a:lnTo>
                  <a:lnTo>
                    <a:pt x="0" y="40589"/>
                  </a:lnTo>
                  <a:lnTo>
                    <a:pt x="0" y="202945"/>
                  </a:lnTo>
                  <a:lnTo>
                    <a:pt x="3175" y="218757"/>
                  </a:lnTo>
                  <a:lnTo>
                    <a:pt x="11874" y="231660"/>
                  </a:lnTo>
                  <a:lnTo>
                    <a:pt x="24765" y="240347"/>
                  </a:lnTo>
                  <a:lnTo>
                    <a:pt x="40576" y="243535"/>
                  </a:lnTo>
                  <a:lnTo>
                    <a:pt x="607110" y="243535"/>
                  </a:lnTo>
                  <a:lnTo>
                    <a:pt x="622922" y="240347"/>
                  </a:lnTo>
                  <a:lnTo>
                    <a:pt x="635825" y="231660"/>
                  </a:lnTo>
                  <a:lnTo>
                    <a:pt x="644512" y="218757"/>
                  </a:lnTo>
                  <a:lnTo>
                    <a:pt x="647700" y="202945"/>
                  </a:lnTo>
                  <a:lnTo>
                    <a:pt x="647700" y="40589"/>
                  </a:lnTo>
                  <a:lnTo>
                    <a:pt x="644512" y="24777"/>
                  </a:lnTo>
                  <a:lnTo>
                    <a:pt x="635825" y="11874"/>
                  </a:lnTo>
                  <a:lnTo>
                    <a:pt x="622922" y="3187"/>
                  </a:lnTo>
                  <a:lnTo>
                    <a:pt x="607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7" name="object 7"/>
            <p:cNvSpPr/>
            <p:nvPr/>
          </p:nvSpPr>
          <p:spPr>
            <a:xfrm>
              <a:off x="10600952" y="3205115"/>
              <a:ext cx="1116789" cy="304579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8" name="object 7"/>
            <p:cNvSpPr/>
            <p:nvPr/>
          </p:nvSpPr>
          <p:spPr>
            <a:xfrm>
              <a:off x="10385028" y="3657497"/>
              <a:ext cx="1116789" cy="304579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9" name="object 7"/>
            <p:cNvSpPr/>
            <p:nvPr/>
          </p:nvSpPr>
          <p:spPr>
            <a:xfrm>
              <a:off x="10199874" y="4698559"/>
              <a:ext cx="1116789" cy="304579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0" name="object 7"/>
            <p:cNvSpPr/>
            <p:nvPr/>
          </p:nvSpPr>
          <p:spPr>
            <a:xfrm>
              <a:off x="8310283" y="4698559"/>
              <a:ext cx="1295526" cy="281650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1" name="object 7"/>
            <p:cNvSpPr/>
            <p:nvPr/>
          </p:nvSpPr>
          <p:spPr>
            <a:xfrm>
              <a:off x="5841377" y="3147280"/>
              <a:ext cx="1295526" cy="281650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2" name="object 7"/>
            <p:cNvSpPr/>
            <p:nvPr/>
          </p:nvSpPr>
          <p:spPr>
            <a:xfrm>
              <a:off x="6174508" y="5796351"/>
              <a:ext cx="1295526" cy="281650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3" name="object 7"/>
            <p:cNvSpPr/>
            <p:nvPr/>
          </p:nvSpPr>
          <p:spPr>
            <a:xfrm>
              <a:off x="5989146" y="5362070"/>
              <a:ext cx="1295526" cy="281650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6" name="object 7"/>
            <p:cNvSpPr/>
            <p:nvPr/>
          </p:nvSpPr>
          <p:spPr>
            <a:xfrm>
              <a:off x="8185972" y="345578"/>
              <a:ext cx="216640" cy="770528"/>
            </a:xfrm>
            <a:custGeom>
              <a:avLst/>
              <a:gdLst/>
              <a:ahLst/>
              <a:cxnLst/>
              <a:rect l="l" t="t" r="r" b="b"/>
              <a:pathLst>
                <a:path w="712470" h="194310">
                  <a:moveTo>
                    <a:pt x="0" y="194308"/>
                  </a:moveTo>
                  <a:lnTo>
                    <a:pt x="712470" y="194308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194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95"/>
            </a:p>
          </p:txBody>
        </p:sp>
      </p:grpSp>
      <p:sp>
        <p:nvSpPr>
          <p:cNvPr id="15" name="object 6"/>
          <p:cNvSpPr txBox="1"/>
          <p:nvPr/>
        </p:nvSpPr>
        <p:spPr>
          <a:xfrm>
            <a:off x="8185972" y="633666"/>
            <a:ext cx="183995" cy="48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135" b="1" spc="-8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  <a:endParaRPr sz="3135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10508954" y="2320404"/>
            <a:ext cx="183995" cy="48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135" b="1" spc="-8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2</a:t>
            </a:r>
            <a:endParaRPr sz="3135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9" name="object 6"/>
          <p:cNvSpPr txBox="1"/>
          <p:nvPr/>
        </p:nvSpPr>
        <p:spPr>
          <a:xfrm>
            <a:off x="10416956" y="3508565"/>
            <a:ext cx="183995" cy="48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135" b="1" spc="-8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3</a:t>
            </a:r>
            <a:endParaRPr sz="3135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2" name="object 6"/>
          <p:cNvSpPr txBox="1"/>
          <p:nvPr/>
        </p:nvSpPr>
        <p:spPr>
          <a:xfrm>
            <a:off x="9408475" y="4598164"/>
            <a:ext cx="183995" cy="48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135" b="1" spc="-8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4</a:t>
            </a:r>
            <a:endParaRPr sz="3135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543296" y="4678913"/>
            <a:ext cx="6137660" cy="1127404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5" marR="408099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7357" algn="l"/>
              </a:tabLst>
            </a:pPr>
            <a:r>
              <a:rPr sz="2800" spc="16" dirty="0">
                <a:latin typeface="Calibri"/>
                <a:cs typeface="Calibri"/>
              </a:rPr>
              <a:t>The </a:t>
            </a:r>
            <a:r>
              <a:rPr sz="2800" b="1" spc="16" dirty="0" smtClean="0">
                <a:latin typeface="Calibri"/>
                <a:cs typeface="Calibri"/>
              </a:rPr>
              <a:t>ur</a:t>
            </a:r>
            <a:r>
              <a:rPr lang="en-US" sz="2800" b="1" spc="16" dirty="0" smtClean="0">
                <a:latin typeface="Calibri"/>
                <a:cs typeface="Calibri"/>
              </a:rPr>
              <a:t>inary bladder</a:t>
            </a:r>
            <a:r>
              <a:rPr sz="2800" spc="16" dirty="0" smtClean="0">
                <a:latin typeface="Calibri"/>
                <a:cs typeface="Calibri"/>
              </a:rPr>
              <a:t> </a:t>
            </a:r>
            <a:r>
              <a:rPr sz="2800" spc="8" dirty="0">
                <a:latin typeface="Calibri"/>
                <a:cs typeface="Calibri"/>
              </a:rPr>
              <a:t>is </a:t>
            </a:r>
            <a:r>
              <a:rPr sz="2800" spc="16" dirty="0">
                <a:latin typeface="Calibri"/>
                <a:cs typeface="Calibri"/>
              </a:rPr>
              <a:t>supplied  by:</a:t>
            </a:r>
            <a:endParaRPr sz="2800" dirty="0">
              <a:latin typeface="Calibri"/>
              <a:cs typeface="Calibri"/>
            </a:endParaRPr>
          </a:p>
          <a:p>
            <a:pPr marL="166225">
              <a:spcBef>
                <a:spcPts val="870"/>
              </a:spcBef>
              <a:tabLst>
                <a:tab pos="565366" algn="l"/>
                <a:tab pos="567357" algn="l"/>
              </a:tabLst>
            </a:pPr>
            <a:r>
              <a:rPr sz="2800" spc="8" dirty="0" smtClean="0">
                <a:solidFill>
                  <a:srgbClr val="993366"/>
                </a:solidFill>
                <a:latin typeface="Calibri"/>
                <a:cs typeface="Calibri"/>
              </a:rPr>
              <a:t>Internal </a:t>
            </a:r>
            <a:r>
              <a:rPr sz="2800" spc="8" dirty="0">
                <a:solidFill>
                  <a:srgbClr val="993366"/>
                </a:solidFill>
                <a:latin typeface="Calibri"/>
                <a:cs typeface="Calibri"/>
              </a:rPr>
              <a:t>iliac</a:t>
            </a:r>
            <a:r>
              <a:rPr sz="2800" spc="-55" dirty="0">
                <a:solidFill>
                  <a:srgbClr val="993366"/>
                </a:solidFill>
                <a:latin typeface="Calibri"/>
                <a:cs typeface="Calibri"/>
              </a:rPr>
              <a:t> </a:t>
            </a:r>
            <a:r>
              <a:rPr sz="2800" spc="16" dirty="0">
                <a:latin typeface="Calibri"/>
                <a:cs typeface="Calibri"/>
              </a:rPr>
              <a:t>artey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803" y="903791"/>
            <a:ext cx="3350367" cy="917679"/>
          </a:xfrm>
          <a:prstGeom prst="rect">
            <a:avLst/>
          </a:prstGeom>
          <a:ln w="8096">
            <a:noFill/>
          </a:ln>
        </p:spPr>
        <p:txBody>
          <a:bodyPr vert="horz" wrap="square" lIns="0" tIns="24884" rIns="0" bIns="0" rtlCol="0">
            <a:spAutoFit/>
          </a:bodyPr>
          <a:lstStyle/>
          <a:p>
            <a:pPr algn="ctr">
              <a:spcBef>
                <a:spcPts val="196"/>
              </a:spcBef>
            </a:pPr>
            <a:r>
              <a:rPr sz="5800" b="1" spc="-16" dirty="0">
                <a:latin typeface="+mj-lt"/>
                <a:cs typeface="Calibri"/>
              </a:rPr>
              <a:t>Q</a:t>
            </a:r>
            <a:r>
              <a:rPr sz="5800" b="1" spc="-149" dirty="0">
                <a:latin typeface="+mj-lt"/>
                <a:cs typeface="Calibri"/>
              </a:rPr>
              <a:t> </a:t>
            </a:r>
            <a:r>
              <a:rPr sz="5800" b="1" spc="-8" dirty="0">
                <a:latin typeface="+mj-lt"/>
                <a:cs typeface="Calibri"/>
              </a:rPr>
              <a:t>7</a:t>
            </a:r>
            <a:endParaRPr sz="5800" dirty="0">
              <a:latin typeface="+mj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949" y="1983544"/>
            <a:ext cx="5613209" cy="2983938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3200" spc="8" dirty="0">
                <a:latin typeface="Calibri"/>
                <a:cs typeface="Calibri"/>
              </a:rPr>
              <a:t>Identify </a:t>
            </a:r>
            <a:r>
              <a:rPr sz="3200" spc="16" dirty="0">
                <a:latin typeface="Calibri"/>
                <a:cs typeface="Calibri"/>
              </a:rPr>
              <a:t>the  labeled</a:t>
            </a:r>
            <a:r>
              <a:rPr sz="3200" spc="-149" dirty="0">
                <a:latin typeface="Calibri"/>
                <a:cs typeface="Calibri"/>
              </a:rPr>
              <a:t> </a:t>
            </a:r>
            <a:r>
              <a:rPr sz="3200" spc="16" dirty="0">
                <a:latin typeface="Calibri"/>
                <a:cs typeface="Calibri"/>
              </a:rPr>
              <a:t>areas:</a:t>
            </a:r>
            <a:endParaRPr sz="3200" dirty="0">
              <a:latin typeface="Calibri"/>
              <a:cs typeface="Calibri"/>
            </a:endParaRP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sz="3200" spc="8" dirty="0" smtClean="0">
                <a:latin typeface="Calibri"/>
                <a:cs typeface="Calibri"/>
              </a:rPr>
              <a:t>1-</a:t>
            </a:r>
            <a:r>
              <a:rPr lang="en-US" sz="3200" spc="8" dirty="0" smtClean="0">
                <a:latin typeface="Calibri"/>
                <a:cs typeface="Calibri"/>
              </a:rPr>
              <a:t> </a:t>
            </a:r>
            <a:r>
              <a:rPr sz="3200" spc="8" dirty="0" smtClean="0">
                <a:latin typeface="Calibri"/>
                <a:cs typeface="Calibri"/>
              </a:rPr>
              <a:t>Ureteric</a:t>
            </a:r>
            <a:r>
              <a:rPr sz="3200" spc="-47" dirty="0" smtClean="0">
                <a:latin typeface="Calibri"/>
                <a:cs typeface="Calibri"/>
              </a:rPr>
              <a:t> </a:t>
            </a:r>
            <a:r>
              <a:rPr sz="3200" spc="8" dirty="0">
                <a:latin typeface="Calibri"/>
                <a:cs typeface="Calibri"/>
              </a:rPr>
              <a:t>orifice</a:t>
            </a:r>
            <a:endParaRPr sz="3200" dirty="0"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sz="3200" spc="8" dirty="0">
                <a:latin typeface="Calibri"/>
                <a:cs typeface="Calibri"/>
              </a:rPr>
              <a:t>2-</a:t>
            </a:r>
            <a:r>
              <a:rPr sz="3200" spc="-118" dirty="0">
                <a:latin typeface="Calibri"/>
                <a:cs typeface="Calibri"/>
              </a:rPr>
              <a:t> </a:t>
            </a:r>
            <a:r>
              <a:rPr sz="3200" spc="16" dirty="0">
                <a:latin typeface="Calibri"/>
                <a:cs typeface="Calibri"/>
              </a:rPr>
              <a:t>Trigone</a:t>
            </a:r>
            <a:endParaRPr sz="3200" dirty="0">
              <a:latin typeface="Calibri"/>
              <a:cs typeface="Calibri"/>
            </a:endParaRPr>
          </a:p>
          <a:p>
            <a:pPr marL="166226" marR="180161">
              <a:lnSpc>
                <a:spcPct val="101699"/>
              </a:lnSpc>
              <a:spcBef>
                <a:spcPts val="798"/>
              </a:spcBef>
              <a:tabLst>
                <a:tab pos="565366" algn="l"/>
                <a:tab pos="566361" algn="l"/>
              </a:tabLst>
            </a:pPr>
            <a:r>
              <a:rPr sz="3200" spc="8" dirty="0" smtClean="0">
                <a:latin typeface="Calibri"/>
                <a:cs typeface="Calibri"/>
              </a:rPr>
              <a:t>3-</a:t>
            </a:r>
            <a:r>
              <a:rPr lang="en-US" sz="3200" spc="8" dirty="0" smtClean="0">
                <a:latin typeface="Calibri"/>
                <a:cs typeface="Calibri"/>
              </a:rPr>
              <a:t> </a:t>
            </a:r>
            <a:r>
              <a:rPr sz="3200" spc="8" dirty="0" smtClean="0">
                <a:latin typeface="Calibri"/>
                <a:cs typeface="Calibri"/>
              </a:rPr>
              <a:t>Internal </a:t>
            </a:r>
            <a:r>
              <a:rPr sz="3200" spc="8" dirty="0">
                <a:latin typeface="Calibri"/>
                <a:cs typeface="Calibri"/>
              </a:rPr>
              <a:t>urethral  orifice</a:t>
            </a:r>
            <a:endParaRPr sz="3200" dirty="0"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sz="3200" spc="16" dirty="0" smtClean="0">
                <a:latin typeface="Calibri"/>
                <a:cs typeface="Calibri"/>
              </a:rPr>
              <a:t>4-</a:t>
            </a:r>
            <a:r>
              <a:rPr lang="en-US" sz="3200" spc="16" dirty="0" smtClean="0">
                <a:latin typeface="Calibri"/>
                <a:cs typeface="Calibri"/>
              </a:rPr>
              <a:t> U</a:t>
            </a:r>
            <a:r>
              <a:rPr sz="3200" spc="16" dirty="0" smtClean="0">
                <a:latin typeface="Calibri"/>
                <a:cs typeface="Calibri"/>
              </a:rPr>
              <a:t>rethra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14089" y="903791"/>
            <a:ext cx="5667215" cy="4690185"/>
            <a:chOff x="5074647" y="836556"/>
            <a:chExt cx="6307568" cy="5417719"/>
          </a:xfrm>
        </p:grpSpPr>
        <p:sp>
          <p:nvSpPr>
            <p:cNvPr id="4" name="object 4"/>
            <p:cNvSpPr/>
            <p:nvPr/>
          </p:nvSpPr>
          <p:spPr>
            <a:xfrm>
              <a:off x="5080737" y="842648"/>
              <a:ext cx="6294629" cy="54052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5" name="object 5"/>
            <p:cNvSpPr/>
            <p:nvPr/>
          </p:nvSpPr>
          <p:spPr>
            <a:xfrm>
              <a:off x="5074647" y="836556"/>
              <a:ext cx="6307568" cy="5417719"/>
            </a:xfrm>
            <a:custGeom>
              <a:avLst/>
              <a:gdLst/>
              <a:ahLst/>
              <a:cxnLst/>
              <a:rect l="l" t="t" r="r" b="b"/>
              <a:pathLst>
                <a:path w="4023995" h="3456304">
                  <a:moveTo>
                    <a:pt x="0" y="3456133"/>
                  </a:moveTo>
                  <a:lnTo>
                    <a:pt x="4023500" y="3456133"/>
                  </a:lnTo>
                  <a:lnTo>
                    <a:pt x="4023500" y="0"/>
                  </a:lnTo>
                  <a:lnTo>
                    <a:pt x="0" y="0"/>
                  </a:lnTo>
                  <a:lnTo>
                    <a:pt x="0" y="3456133"/>
                  </a:lnTo>
                  <a:close/>
                </a:path>
              </a:pathLst>
            </a:custGeom>
            <a:ln w="8096"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015615" y="2153213"/>
              <a:ext cx="206039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3135" b="1" spc="-8" dirty="0">
                  <a:latin typeface="Calibri"/>
                  <a:cs typeface="Calibri"/>
                </a:rPr>
                <a:t>1</a:t>
              </a:r>
              <a:endParaRPr sz="3135" dirty="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8046478" y="2762888"/>
              <a:ext cx="240876" cy="56695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3684" b="1" spc="24" dirty="0">
                  <a:latin typeface="Calibri"/>
                  <a:cs typeface="Calibri"/>
                </a:rPr>
                <a:t>2</a:t>
              </a:r>
              <a:endParaRPr sz="3684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046479" y="4371362"/>
              <a:ext cx="172197" cy="41011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665" b="1" dirty="0">
                  <a:latin typeface="Calibri"/>
                  <a:cs typeface="Calibri"/>
                </a:rPr>
                <a:t>3</a:t>
              </a:r>
              <a:endParaRPr sz="2665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344841" y="5563617"/>
              <a:ext cx="1928999" cy="609158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7526" y="5563618"/>
              <a:ext cx="1015263" cy="380226"/>
            </a:xfrm>
            <a:custGeom>
              <a:avLst/>
              <a:gdLst/>
              <a:ahLst/>
              <a:cxnLst/>
              <a:rect l="l" t="t" r="r" b="b"/>
              <a:pathLst>
                <a:path w="647700" h="242570">
                  <a:moveTo>
                    <a:pt x="0" y="242238"/>
                  </a:moveTo>
                  <a:lnTo>
                    <a:pt x="647700" y="242238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42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944953" y="5590670"/>
              <a:ext cx="206039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3135" b="1" spc="31" dirty="0">
                  <a:latin typeface="Calibri"/>
                  <a:cs typeface="Calibri"/>
                </a:rPr>
                <a:t>4</a:t>
              </a:r>
              <a:endParaRPr sz="3135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874469" y="2086863"/>
              <a:ext cx="206039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3135" b="1" spc="31" dirty="0">
                  <a:latin typeface="Calibri"/>
                  <a:cs typeface="Calibri"/>
                </a:rPr>
                <a:t>1</a:t>
              </a:r>
              <a:endParaRPr sz="3135">
                <a:latin typeface="Calibri"/>
                <a:cs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04587" y="5476210"/>
            <a:ext cx="2806047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Note: Trigone is smooth and formed by 2 ureteric orifice and 1 urethral orifice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333" y="743689"/>
            <a:ext cx="2603716" cy="5174347"/>
          </a:xfrm>
          <a:prstGeom prst="rect">
            <a:avLst/>
          </a:prstGeom>
          <a:blipFill>
            <a:blip r:embed="rId2" cstate="print"/>
            <a:srcRect/>
            <a:stretch>
              <a:fillRect l="-100421" t="-22104" r="-31038" b="-18769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3"/>
          <p:cNvSpPr/>
          <p:nvPr/>
        </p:nvSpPr>
        <p:spPr>
          <a:xfrm>
            <a:off x="10124293" y="464949"/>
            <a:ext cx="1989731" cy="5453087"/>
          </a:xfrm>
          <a:prstGeom prst="rect">
            <a:avLst/>
          </a:prstGeom>
          <a:blipFill>
            <a:blip r:embed="rId3" cstate="print"/>
            <a:srcRect/>
            <a:stretch>
              <a:fillRect l="-167834" t="-3747" r="-41583" b="-3839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4" name="object 3"/>
          <p:cNvSpPr txBox="1"/>
          <p:nvPr/>
        </p:nvSpPr>
        <p:spPr>
          <a:xfrm>
            <a:off x="388840" y="1559727"/>
            <a:ext cx="5613209" cy="3339164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2800" spc="8" dirty="0" smtClean="0">
                <a:latin typeface="Calibri"/>
                <a:cs typeface="Calibri"/>
              </a:rPr>
              <a:t>Identify</a:t>
            </a:r>
            <a:r>
              <a:rPr lang="en-US" sz="2800" spc="8" dirty="0" smtClean="0">
                <a:latin typeface="Calibri"/>
                <a:cs typeface="Calibri"/>
              </a:rPr>
              <a:t>: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>
                <a:latin typeface="Calibri"/>
                <a:cs typeface="Calibri"/>
              </a:rPr>
              <a:t>A</a:t>
            </a:r>
            <a:r>
              <a:rPr sz="2800" spc="8" dirty="0" smtClean="0">
                <a:latin typeface="Calibri"/>
                <a:cs typeface="Calibri"/>
              </a:rPr>
              <a:t>-</a:t>
            </a:r>
            <a:r>
              <a:rPr lang="en-US" sz="2800" spc="8" dirty="0" smtClean="0">
                <a:latin typeface="Calibri"/>
                <a:cs typeface="Calibri"/>
              </a:rPr>
              <a:t> Mucosal folds</a:t>
            </a:r>
            <a:endParaRPr sz="2800" dirty="0"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lang="en-US" sz="2800" spc="8" dirty="0">
                <a:latin typeface="Calibri"/>
                <a:cs typeface="Calibri"/>
              </a:rPr>
              <a:t>B</a:t>
            </a:r>
            <a:r>
              <a:rPr sz="2800" spc="8" dirty="0" smtClean="0">
                <a:latin typeface="Calibri"/>
                <a:cs typeface="Calibri"/>
              </a:rPr>
              <a:t>-</a:t>
            </a:r>
            <a:r>
              <a:rPr sz="2800" spc="-118" dirty="0" smtClean="0">
                <a:latin typeface="Calibri"/>
                <a:cs typeface="Calibri"/>
              </a:rPr>
              <a:t> </a:t>
            </a:r>
            <a:r>
              <a:rPr lang="en-US" sz="2800" spc="16" dirty="0" smtClean="0">
                <a:latin typeface="Calibri"/>
                <a:cs typeface="Calibri"/>
              </a:rPr>
              <a:t>Ureter</a:t>
            </a:r>
            <a:endParaRPr sz="2800" dirty="0">
              <a:latin typeface="Calibri"/>
              <a:cs typeface="Calibri"/>
            </a:endParaRPr>
          </a:p>
          <a:p>
            <a:pPr marL="166226" marR="180161">
              <a:lnSpc>
                <a:spcPct val="101699"/>
              </a:lnSpc>
              <a:spcBef>
                <a:spcPts val="798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C</a:t>
            </a:r>
            <a:r>
              <a:rPr sz="2800" spc="8" dirty="0" smtClean="0">
                <a:latin typeface="Calibri"/>
                <a:cs typeface="Calibri"/>
              </a:rPr>
              <a:t>-</a:t>
            </a:r>
            <a:r>
              <a:rPr lang="en-US" sz="2800" spc="8" dirty="0" smtClean="0">
                <a:latin typeface="Calibri"/>
                <a:cs typeface="Calibri"/>
              </a:rPr>
              <a:t> Trigone</a:t>
            </a:r>
            <a:endParaRPr sz="2800" dirty="0"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lang="en-US" sz="2800" spc="16" dirty="0">
                <a:latin typeface="Calibri"/>
                <a:cs typeface="Calibri"/>
              </a:rPr>
              <a:t>D</a:t>
            </a:r>
            <a:r>
              <a:rPr sz="2800" spc="16" dirty="0" smtClean="0">
                <a:latin typeface="Calibri"/>
                <a:cs typeface="Calibri"/>
              </a:rPr>
              <a:t>-</a:t>
            </a:r>
            <a:r>
              <a:rPr lang="en-US" sz="2800" spc="16" dirty="0" smtClean="0">
                <a:latin typeface="Calibri"/>
                <a:cs typeface="Calibri"/>
              </a:rPr>
              <a:t> U</a:t>
            </a:r>
            <a:r>
              <a:rPr sz="2800" spc="16" dirty="0" smtClean="0">
                <a:latin typeface="Calibri"/>
                <a:cs typeface="Calibri"/>
              </a:rPr>
              <a:t>rethra</a:t>
            </a:r>
            <a:endParaRPr lang="en-US" sz="2800" spc="16" dirty="0" smtClean="0"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E- Ureteric orifice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204937" y="1297368"/>
            <a:ext cx="5613209" cy="4620668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2800" spc="8" dirty="0" smtClean="0">
                <a:latin typeface="Calibri"/>
                <a:cs typeface="Calibri"/>
              </a:rPr>
              <a:t>Identify</a:t>
            </a:r>
            <a:r>
              <a:rPr lang="en-US" sz="2800" spc="8" dirty="0" smtClean="0">
                <a:latin typeface="Calibri"/>
                <a:cs typeface="Calibri"/>
              </a:rPr>
              <a:t>: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>
                <a:latin typeface="Calibri"/>
                <a:cs typeface="Calibri"/>
              </a:rPr>
              <a:t>A</a:t>
            </a:r>
            <a:r>
              <a:rPr sz="2800" spc="8" dirty="0" smtClean="0">
                <a:latin typeface="Calibri"/>
                <a:cs typeface="Calibri"/>
              </a:rPr>
              <a:t>-</a:t>
            </a:r>
            <a:r>
              <a:rPr lang="en-US" sz="2800" spc="8" dirty="0" smtClean="0">
                <a:latin typeface="Calibri"/>
                <a:cs typeface="Calibri"/>
              </a:rPr>
              <a:t> Trigone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B- Prostate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C- Prostatic urethra 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D- Membranous urethra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E- Penile urethra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F- External urethral orifice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G- Fossa </a:t>
            </a:r>
            <a:r>
              <a:rPr lang="en-US" sz="2800" spc="8" dirty="0" err="1" smtClean="0">
                <a:latin typeface="Calibri"/>
                <a:cs typeface="Calibri"/>
              </a:rPr>
              <a:t>navicularis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3470" y="5918036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Female</a:t>
            </a:r>
            <a:endParaRPr lang="en-GB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6903" y="5918036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Male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350051" y="249788"/>
            <a:ext cx="3350367" cy="917679"/>
          </a:xfrm>
          <a:prstGeom prst="rect">
            <a:avLst/>
          </a:prstGeom>
          <a:ln w="8096">
            <a:noFill/>
          </a:ln>
        </p:spPr>
        <p:txBody>
          <a:bodyPr vert="horz" wrap="square" lIns="0" tIns="24884" rIns="0" bIns="0" rtlCol="0">
            <a:spAutoFit/>
          </a:bodyPr>
          <a:lstStyle/>
          <a:p>
            <a:pPr algn="ctr">
              <a:spcBef>
                <a:spcPts val="196"/>
              </a:spcBef>
            </a:pPr>
            <a:r>
              <a:rPr sz="5800" b="1" spc="-16" dirty="0">
                <a:latin typeface="+mj-lt"/>
                <a:cs typeface="Calibri"/>
              </a:rPr>
              <a:t>Q</a:t>
            </a:r>
            <a:r>
              <a:rPr sz="5800" b="1" spc="-149" dirty="0">
                <a:latin typeface="+mj-lt"/>
                <a:cs typeface="Calibri"/>
              </a:rPr>
              <a:t> </a:t>
            </a:r>
            <a:r>
              <a:rPr lang="en-US" sz="5800" b="1" spc="-8" dirty="0">
                <a:latin typeface="+mj-lt"/>
                <a:cs typeface="Calibri"/>
              </a:rPr>
              <a:t>8</a:t>
            </a:r>
            <a:endParaRPr sz="5800" dirty="0">
              <a:latin typeface="+mj-lt"/>
              <a:cs typeface="Calibri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75297" y="1167467"/>
            <a:ext cx="5613209" cy="5238786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3200" spc="8" dirty="0">
                <a:latin typeface="Calibri"/>
                <a:cs typeface="Calibri"/>
              </a:rPr>
              <a:t>Identify </a:t>
            </a:r>
            <a:r>
              <a:rPr sz="3200" spc="16" dirty="0" smtClean="0">
                <a:latin typeface="Calibri"/>
                <a:cs typeface="Calibri"/>
              </a:rPr>
              <a:t>the </a:t>
            </a:r>
            <a:r>
              <a:rPr sz="3200" spc="16" dirty="0">
                <a:latin typeface="Calibri"/>
                <a:cs typeface="Calibri"/>
              </a:rPr>
              <a:t>labeled</a:t>
            </a:r>
            <a:r>
              <a:rPr sz="3200" spc="-149" dirty="0">
                <a:latin typeface="Calibri"/>
                <a:cs typeface="Calibri"/>
              </a:rPr>
              <a:t> </a:t>
            </a:r>
            <a:r>
              <a:rPr sz="3200" spc="16" dirty="0">
                <a:latin typeface="Calibri"/>
                <a:cs typeface="Calibri"/>
              </a:rPr>
              <a:t>areas:</a:t>
            </a:r>
            <a:endParaRPr sz="3200" dirty="0">
              <a:latin typeface="Calibri"/>
              <a:cs typeface="Calibri"/>
            </a:endParaRP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sz="3200" spc="8" dirty="0" smtClean="0">
                <a:latin typeface="Calibri"/>
                <a:cs typeface="Calibri"/>
              </a:rPr>
              <a:t>1-</a:t>
            </a:r>
            <a:r>
              <a:rPr lang="en-US" sz="3200" spc="8" dirty="0" smtClean="0">
                <a:latin typeface="Calibri"/>
                <a:cs typeface="Calibri"/>
              </a:rPr>
              <a:t> Renal Column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 smtClean="0">
                <a:latin typeface="Calibri"/>
                <a:cs typeface="Calibri"/>
              </a:rPr>
              <a:t>2- Renal Pyramid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 smtClean="0">
                <a:latin typeface="Calibri"/>
                <a:cs typeface="Calibri"/>
              </a:rPr>
              <a:t>3- Renal Papilla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>
                <a:latin typeface="Calibri"/>
                <a:cs typeface="Calibri"/>
              </a:rPr>
              <a:t>4</a:t>
            </a:r>
            <a:r>
              <a:rPr lang="en-US" sz="3200" spc="8" dirty="0" smtClean="0">
                <a:latin typeface="Calibri"/>
                <a:cs typeface="Calibri"/>
              </a:rPr>
              <a:t>- Minor Calyx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 smtClean="0">
                <a:latin typeface="Calibri"/>
                <a:cs typeface="Calibri"/>
              </a:rPr>
              <a:t>5- Cortex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 smtClean="0">
                <a:latin typeface="Calibri"/>
                <a:cs typeface="Calibri"/>
              </a:rPr>
              <a:t>6- Renal Sinus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 smtClean="0">
                <a:latin typeface="Calibri"/>
                <a:cs typeface="Calibri"/>
              </a:rPr>
              <a:t>7- Renal Pelvis</a:t>
            </a:r>
          </a:p>
          <a:p>
            <a:pPr marL="166226">
              <a:spcBef>
                <a:spcPts val="713"/>
              </a:spcBef>
              <a:tabLst>
                <a:tab pos="565366" algn="l"/>
                <a:tab pos="566361" algn="l"/>
              </a:tabLst>
            </a:pPr>
            <a:r>
              <a:rPr lang="en-US" sz="3200" spc="8" dirty="0" smtClean="0">
                <a:latin typeface="Calibri"/>
                <a:cs typeface="Calibri"/>
              </a:rPr>
              <a:t>8- Major Calyx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96384" y="903790"/>
            <a:ext cx="4815661" cy="5291712"/>
            <a:chOff x="6396384" y="903790"/>
            <a:chExt cx="4815661" cy="5291712"/>
          </a:xfrm>
        </p:grpSpPr>
        <p:pic>
          <p:nvPicPr>
            <p:cNvPr id="1026" name="Picture 2" descr="Image result for kidney anatom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6" r="20169"/>
            <a:stretch/>
          </p:blipFill>
          <p:spPr bwMode="auto">
            <a:xfrm>
              <a:off x="6692413" y="1041009"/>
              <a:ext cx="4079630" cy="5154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ject 6"/>
            <p:cNvSpPr txBox="1"/>
            <p:nvPr/>
          </p:nvSpPr>
          <p:spPr>
            <a:xfrm>
              <a:off x="8897818" y="1636804"/>
              <a:ext cx="185122" cy="3693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2400" b="1" spc="-8" dirty="0">
                  <a:latin typeface="Calibri"/>
                  <a:cs typeface="Calibri"/>
                </a:rPr>
                <a:t>1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8437855" y="1621306"/>
              <a:ext cx="185122" cy="3693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pc="-8" dirty="0" smtClean="0">
                  <a:latin typeface="Calibri"/>
                  <a:cs typeface="Calibri"/>
                </a:rPr>
                <a:t>2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10" name="object 6"/>
            <p:cNvSpPr txBox="1"/>
            <p:nvPr/>
          </p:nvSpPr>
          <p:spPr>
            <a:xfrm>
              <a:off x="7813855" y="3215243"/>
              <a:ext cx="185122" cy="3693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pc="-8" dirty="0" smtClean="0">
                  <a:latin typeface="Calibri"/>
                  <a:cs typeface="Calibri"/>
                </a:rPr>
                <a:t>3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11" name="object 6"/>
            <p:cNvSpPr txBox="1"/>
            <p:nvPr/>
          </p:nvSpPr>
          <p:spPr>
            <a:xfrm>
              <a:off x="8137765" y="2453243"/>
              <a:ext cx="185122" cy="3693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pc="-8" dirty="0" smtClean="0">
                  <a:latin typeface="Calibri"/>
                  <a:cs typeface="Calibri"/>
                </a:rPr>
                <a:t>4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12" name="object 9"/>
            <p:cNvSpPr/>
            <p:nvPr/>
          </p:nvSpPr>
          <p:spPr>
            <a:xfrm>
              <a:off x="9706404" y="903791"/>
              <a:ext cx="1224193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3" name="object 9"/>
            <p:cNvSpPr/>
            <p:nvPr/>
          </p:nvSpPr>
          <p:spPr>
            <a:xfrm>
              <a:off x="6396384" y="903790"/>
              <a:ext cx="1224193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4" name="object 9"/>
            <p:cNvSpPr/>
            <p:nvPr/>
          </p:nvSpPr>
          <p:spPr>
            <a:xfrm>
              <a:off x="9860444" y="2110554"/>
              <a:ext cx="1224193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5" name="object 9"/>
            <p:cNvSpPr/>
            <p:nvPr/>
          </p:nvSpPr>
          <p:spPr>
            <a:xfrm>
              <a:off x="9987852" y="2637909"/>
              <a:ext cx="1224193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6" name="object 9"/>
            <p:cNvSpPr/>
            <p:nvPr/>
          </p:nvSpPr>
          <p:spPr>
            <a:xfrm>
              <a:off x="10362072" y="4153027"/>
              <a:ext cx="722566" cy="1853878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</p:grpSp>
      <p:sp>
        <p:nvSpPr>
          <p:cNvPr id="19" name="object 8"/>
          <p:cNvSpPr txBox="1"/>
          <p:nvPr/>
        </p:nvSpPr>
        <p:spPr>
          <a:xfrm>
            <a:off x="9008576" y="6127664"/>
            <a:ext cx="153774" cy="410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65" b="1" dirty="0" smtClean="0">
                <a:latin typeface="Calibri"/>
                <a:cs typeface="Calibri"/>
              </a:rPr>
              <a:t>8</a:t>
            </a:r>
            <a:endParaRPr sz="2665" dirty="0">
              <a:latin typeface="Calibri"/>
              <a:cs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33859" y="2959793"/>
            <a:ext cx="164425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897819" y="2822575"/>
            <a:ext cx="1420681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50848" y="2170022"/>
            <a:ext cx="814761" cy="5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0"/>
          </p:cNvCxnSpPr>
          <p:nvPr/>
        </p:nvCxnSpPr>
        <p:spPr>
          <a:xfrm flipH="1" flipV="1">
            <a:off x="8798196" y="4111930"/>
            <a:ext cx="287267" cy="20157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8"/>
          <p:cNvSpPr txBox="1"/>
          <p:nvPr/>
        </p:nvSpPr>
        <p:spPr>
          <a:xfrm>
            <a:off x="10352898" y="2603990"/>
            <a:ext cx="153774" cy="410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65" b="1" dirty="0" smtClean="0">
                <a:latin typeface="Calibri"/>
                <a:cs typeface="Calibri"/>
              </a:rPr>
              <a:t>7</a:t>
            </a:r>
            <a:endParaRPr sz="2665" dirty="0">
              <a:latin typeface="Calibri"/>
              <a:cs typeface="Calibri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6444290" y="1952708"/>
            <a:ext cx="153774" cy="410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65" b="1" dirty="0" smtClean="0">
                <a:latin typeface="Calibri"/>
                <a:cs typeface="Calibri"/>
              </a:rPr>
              <a:t>5</a:t>
            </a:r>
            <a:endParaRPr sz="2665" dirty="0">
              <a:latin typeface="Calibri"/>
              <a:cs typeface="Calibri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6305217" y="2782350"/>
            <a:ext cx="153774" cy="410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65" b="1" dirty="0" smtClean="0">
                <a:latin typeface="Calibri"/>
                <a:cs typeface="Calibri"/>
              </a:rPr>
              <a:t>6</a:t>
            </a:r>
            <a:endParaRPr sz="266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5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1" y="1059914"/>
            <a:ext cx="5474296" cy="4779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3"/>
          <p:cNvSpPr/>
          <p:nvPr/>
        </p:nvSpPr>
        <p:spPr>
          <a:xfrm>
            <a:off x="199355" y="274101"/>
            <a:ext cx="6430046" cy="6351483"/>
          </a:xfrm>
          <a:prstGeom prst="rect">
            <a:avLst/>
          </a:prstGeom>
          <a:blipFill>
            <a:blip r:embed="rId3" cstate="print"/>
            <a:srcRect/>
            <a:stretch>
              <a:fillRect r="-1304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14" name="object 14"/>
          <p:cNvSpPr/>
          <p:nvPr/>
        </p:nvSpPr>
        <p:spPr>
          <a:xfrm>
            <a:off x="11262569" y="112547"/>
            <a:ext cx="560429" cy="545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</p:spTree>
    <p:extLst>
      <p:ext uri="{BB962C8B-B14F-4D97-AF65-F5344CB8AC3E}">
        <p14:creationId xmlns:p14="http://schemas.microsoft.com/office/powerpoint/2010/main" val="1199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1073378"/>
            <a:ext cx="3981451" cy="4513359"/>
          </a:xfrm>
          <a:prstGeom prst="rect">
            <a:avLst/>
          </a:prstGeom>
          <a:blipFill>
            <a:blip r:embed="rId2" cstate="print"/>
            <a:srcRect/>
            <a:stretch>
              <a:fillRect l="-111359" t="-17244" r="-12935" b="-252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2"/>
          <p:cNvSpPr txBox="1"/>
          <p:nvPr/>
        </p:nvSpPr>
        <p:spPr>
          <a:xfrm>
            <a:off x="1386436" y="369654"/>
            <a:ext cx="3350367" cy="856124"/>
          </a:xfrm>
          <a:prstGeom prst="rect">
            <a:avLst/>
          </a:prstGeom>
          <a:ln w="8096">
            <a:noFill/>
          </a:ln>
        </p:spPr>
        <p:txBody>
          <a:bodyPr vert="horz" wrap="square" lIns="0" tIns="24884" rIns="0" bIns="0" rtlCol="0">
            <a:spAutoFit/>
          </a:bodyPr>
          <a:lstStyle/>
          <a:p>
            <a:pPr algn="ctr">
              <a:spcBef>
                <a:spcPts val="196"/>
              </a:spcBef>
            </a:pPr>
            <a:r>
              <a:rPr sz="5400" b="1" spc="-16" dirty="0">
                <a:latin typeface="+mj-lt"/>
                <a:cs typeface="Calibri"/>
              </a:rPr>
              <a:t>Q</a:t>
            </a:r>
            <a:r>
              <a:rPr sz="5400" b="1" spc="-149" dirty="0">
                <a:latin typeface="+mj-lt"/>
                <a:cs typeface="Calibri"/>
              </a:rPr>
              <a:t> </a:t>
            </a:r>
            <a:r>
              <a:rPr lang="en-US" sz="5400" b="1" spc="-8" dirty="0">
                <a:latin typeface="+mj-lt"/>
                <a:cs typeface="Calibri"/>
              </a:rPr>
              <a:t>9</a:t>
            </a:r>
            <a:endParaRPr sz="5400" dirty="0">
              <a:latin typeface="+mj-lt"/>
              <a:cs typeface="Calibri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98201" y="1141210"/>
            <a:ext cx="6816999" cy="4043587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Name the structures </a:t>
            </a:r>
            <a:r>
              <a:rPr lang="en-US" sz="2800" i="1" u="sng" spc="8" dirty="0" smtClean="0">
                <a:latin typeface="Calibri"/>
                <a:cs typeface="Calibri"/>
              </a:rPr>
              <a:t>anteriorly</a:t>
            </a:r>
            <a:r>
              <a:rPr lang="en-US" sz="2800" spc="8" dirty="0" smtClean="0">
                <a:latin typeface="Calibri"/>
                <a:cs typeface="Calibri"/>
              </a:rPr>
              <a:t> related to the marked </a:t>
            </a:r>
            <a:r>
              <a:rPr sz="2800" spc="16" dirty="0" smtClean="0">
                <a:latin typeface="Calibri"/>
                <a:cs typeface="Calibri"/>
              </a:rPr>
              <a:t>areas</a:t>
            </a:r>
            <a:r>
              <a:rPr lang="en-US" sz="2800" spc="16" dirty="0" smtClean="0">
                <a:latin typeface="Calibri"/>
                <a:cs typeface="Calibri"/>
              </a:rPr>
              <a:t> on the kidney</a:t>
            </a:r>
            <a:r>
              <a:rPr sz="2800" spc="16" dirty="0" smtClean="0">
                <a:latin typeface="Calibri"/>
                <a:cs typeface="Calibri"/>
              </a:rPr>
              <a:t>:</a:t>
            </a:r>
            <a:endParaRPr lang="en-US" sz="2800" spc="16" dirty="0" smtClean="0">
              <a:latin typeface="Calibri"/>
              <a:cs typeface="Calibri"/>
            </a:endParaRP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A- </a:t>
            </a:r>
            <a:r>
              <a:rPr lang="en-US" sz="2800" b="1" spc="16" dirty="0" smtClean="0">
                <a:latin typeface="Calibri"/>
                <a:cs typeface="Calibri"/>
              </a:rPr>
              <a:t>Stomach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B- Pancreas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C- Descending colon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D- </a:t>
            </a:r>
            <a:r>
              <a:rPr lang="en-US" sz="2800" b="1" spc="16" dirty="0" smtClean="0">
                <a:latin typeface="Calibri"/>
                <a:cs typeface="Calibri"/>
              </a:rPr>
              <a:t>Small intestine (loop of jejunum)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E- </a:t>
            </a:r>
            <a:r>
              <a:rPr lang="en-US" sz="2800" b="1" spc="16" dirty="0" smtClean="0">
                <a:latin typeface="Calibri"/>
                <a:cs typeface="Calibri"/>
              </a:rPr>
              <a:t>Spleen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49926" y="5803953"/>
            <a:ext cx="5399225" cy="619573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000" dirty="0" smtClean="0">
                <a:latin typeface="Calibri"/>
                <a:cs typeface="Calibri"/>
              </a:rPr>
              <a:t>This is the left kidney because it’s closer to the aorta + longer renal vein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523" y="5363348"/>
            <a:ext cx="3092968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111125"/>
            <a:r>
              <a:rPr lang="en-US" sz="2400" b="1" dirty="0" smtClean="0">
                <a:latin typeface="+mn-lt"/>
              </a:rPr>
              <a:t>With Peritoneum</a:t>
            </a:r>
          </a:p>
          <a:p>
            <a:pPr marL="111125"/>
            <a:r>
              <a:rPr lang="en-US" sz="2400" dirty="0" smtClean="0">
                <a:latin typeface="+mn-lt"/>
              </a:rPr>
              <a:t>Without Peritoneum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4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386436" y="369654"/>
            <a:ext cx="3350367" cy="856124"/>
          </a:xfrm>
          <a:prstGeom prst="rect">
            <a:avLst/>
          </a:prstGeom>
          <a:ln w="8096">
            <a:noFill/>
          </a:ln>
        </p:spPr>
        <p:txBody>
          <a:bodyPr vert="horz" wrap="square" lIns="0" tIns="24884" rIns="0" bIns="0" rtlCol="0">
            <a:spAutoFit/>
          </a:bodyPr>
          <a:lstStyle/>
          <a:p>
            <a:pPr algn="ctr">
              <a:spcBef>
                <a:spcPts val="196"/>
              </a:spcBef>
            </a:pPr>
            <a:r>
              <a:rPr sz="5400" b="1" spc="-16" dirty="0">
                <a:latin typeface="+mj-lt"/>
                <a:cs typeface="Calibri"/>
              </a:rPr>
              <a:t>Q</a:t>
            </a:r>
            <a:r>
              <a:rPr sz="5400" b="1" spc="-149" dirty="0">
                <a:latin typeface="+mj-lt"/>
                <a:cs typeface="Calibri"/>
              </a:rPr>
              <a:t> </a:t>
            </a:r>
            <a:r>
              <a:rPr lang="en-US" sz="5400" b="1" spc="-149" dirty="0" smtClean="0">
                <a:latin typeface="+mj-lt"/>
                <a:cs typeface="Calibri"/>
              </a:rPr>
              <a:t>10</a:t>
            </a:r>
            <a:endParaRPr sz="5400" dirty="0">
              <a:latin typeface="+mj-lt"/>
              <a:cs typeface="Calibri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31551" y="1325840"/>
            <a:ext cx="6816999" cy="3466506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GB" sz="2800" spc="8" dirty="0">
                <a:latin typeface="Calibri"/>
                <a:cs typeface="Calibri"/>
              </a:rPr>
              <a:t>Name the structures </a:t>
            </a:r>
            <a:r>
              <a:rPr lang="en-GB" sz="2800" i="1" u="sng" spc="8" dirty="0">
                <a:latin typeface="Calibri"/>
                <a:cs typeface="Calibri"/>
              </a:rPr>
              <a:t>anteriorly</a:t>
            </a:r>
            <a:r>
              <a:rPr lang="en-GB" sz="2800" spc="8" dirty="0">
                <a:latin typeface="Calibri"/>
                <a:cs typeface="Calibri"/>
              </a:rPr>
              <a:t> related to the marked </a:t>
            </a:r>
            <a:r>
              <a:rPr lang="en-GB" sz="2800" spc="16" dirty="0">
                <a:latin typeface="Calibri"/>
                <a:cs typeface="Calibri"/>
              </a:rPr>
              <a:t>areas on the </a:t>
            </a:r>
            <a:r>
              <a:rPr lang="en-GB" sz="2800" spc="16" dirty="0" smtClean="0">
                <a:latin typeface="Calibri"/>
                <a:cs typeface="Calibri"/>
              </a:rPr>
              <a:t>kidney</a:t>
            </a:r>
            <a:r>
              <a:rPr sz="2800" spc="16" dirty="0" smtClean="0">
                <a:latin typeface="Calibri"/>
                <a:cs typeface="Calibri"/>
              </a:rPr>
              <a:t>:</a:t>
            </a:r>
            <a:endParaRPr lang="en-US" sz="2800" spc="16" dirty="0" smtClean="0">
              <a:latin typeface="Calibri"/>
              <a:cs typeface="Calibri"/>
            </a:endParaRP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A- </a:t>
            </a:r>
            <a:r>
              <a:rPr lang="en-US" sz="2800" b="1" spc="16" dirty="0" smtClean="0">
                <a:latin typeface="Calibri"/>
                <a:cs typeface="Calibri"/>
              </a:rPr>
              <a:t>Liver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B- Duodenum (2</a:t>
            </a:r>
            <a:r>
              <a:rPr lang="en-US" sz="2800" spc="16" baseline="30000" dirty="0" smtClean="0">
                <a:latin typeface="Calibri"/>
                <a:cs typeface="Calibri"/>
              </a:rPr>
              <a:t>nd</a:t>
            </a:r>
            <a:r>
              <a:rPr lang="en-US" sz="2800" spc="16" dirty="0" smtClean="0">
                <a:latin typeface="Calibri"/>
                <a:cs typeface="Calibri"/>
              </a:rPr>
              <a:t> Part)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C- Right colic flexure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D- </a:t>
            </a:r>
            <a:r>
              <a:rPr lang="en-US" sz="2800" b="1" spc="16" dirty="0" smtClean="0">
                <a:latin typeface="Calibri"/>
                <a:cs typeface="Calibri"/>
              </a:rPr>
              <a:t>Small intestine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6953250" y="5923065"/>
            <a:ext cx="5619751" cy="742684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400" dirty="0" smtClean="0">
                <a:latin typeface="Calibri"/>
                <a:cs typeface="Calibri"/>
              </a:rPr>
              <a:t>This is the right kidney because it’s  closer to the inferior vena cava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6953250" y="965253"/>
            <a:ext cx="4419601" cy="4857750"/>
          </a:xfrm>
          <a:prstGeom prst="rect">
            <a:avLst/>
          </a:prstGeom>
          <a:blipFill>
            <a:blip r:embed="rId2" cstate="print"/>
            <a:srcRect/>
            <a:stretch>
              <a:fillRect l="-100144" t="-18234" r="-18055" b="-885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10" name="TextBox 9"/>
          <p:cNvSpPr txBox="1"/>
          <p:nvPr/>
        </p:nvSpPr>
        <p:spPr>
          <a:xfrm>
            <a:off x="1908523" y="5363348"/>
            <a:ext cx="3092968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111125"/>
            <a:r>
              <a:rPr lang="en-US" sz="2400" b="1" dirty="0" smtClean="0">
                <a:latin typeface="+mn-lt"/>
              </a:rPr>
              <a:t>With Peritoneum</a:t>
            </a:r>
          </a:p>
          <a:p>
            <a:pPr marL="111125"/>
            <a:r>
              <a:rPr lang="en-US" sz="2400" dirty="0" smtClean="0">
                <a:latin typeface="+mn-lt"/>
              </a:rPr>
              <a:t>Without Peritoneum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8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1921" y="843908"/>
            <a:ext cx="3602182" cy="4906947"/>
          </a:xfrm>
          <a:prstGeom prst="rect">
            <a:avLst/>
          </a:prstGeom>
          <a:blipFill>
            <a:blip r:embed="rId2" cstate="print"/>
            <a:srcRect/>
            <a:stretch>
              <a:fillRect l="-13640" r="-11642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9" name="object 9"/>
          <p:cNvSpPr/>
          <p:nvPr/>
        </p:nvSpPr>
        <p:spPr>
          <a:xfrm>
            <a:off x="8382000" y="997528"/>
            <a:ext cx="3810000" cy="4599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17" name="object 17"/>
          <p:cNvSpPr/>
          <p:nvPr/>
        </p:nvSpPr>
        <p:spPr>
          <a:xfrm>
            <a:off x="191921" y="230767"/>
            <a:ext cx="814776" cy="62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18" name="object 3"/>
          <p:cNvSpPr txBox="1"/>
          <p:nvPr/>
        </p:nvSpPr>
        <p:spPr>
          <a:xfrm>
            <a:off x="3869011" y="997528"/>
            <a:ext cx="5876839" cy="4436002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Right suprarenal gland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b="1" spc="16" dirty="0" smtClean="0">
                <a:latin typeface="Calibri"/>
                <a:cs typeface="Calibri"/>
              </a:rPr>
              <a:t>Liver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Descending part of duodenum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Right colic flexure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b="1" spc="16" dirty="0" smtClean="0">
                <a:latin typeface="Calibri"/>
                <a:cs typeface="Calibri"/>
              </a:rPr>
              <a:t>Small intestines 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Left suprarenal gland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b="1" spc="16" dirty="0" smtClean="0">
                <a:latin typeface="Calibri"/>
                <a:cs typeface="Calibri"/>
              </a:rPr>
              <a:t>Stomach 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b="1" spc="16" dirty="0" smtClean="0">
                <a:latin typeface="Calibri"/>
                <a:cs typeface="Calibri"/>
              </a:rPr>
              <a:t>Spleen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Pancreas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Left colic flexure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spc="16" dirty="0" smtClean="0">
                <a:latin typeface="Calibri"/>
                <a:cs typeface="Calibri"/>
              </a:rPr>
              <a:t>Descending colon</a:t>
            </a:r>
          </a:p>
          <a:p>
            <a:pPr marL="680576" marR="1001335" indent="-514350">
              <a:spcBef>
                <a:spcPts val="31"/>
              </a:spcBef>
              <a:buAutoNum type="arabicPeriod"/>
              <a:tabLst>
                <a:tab pos="565366" algn="l"/>
                <a:tab pos="566361" algn="l"/>
              </a:tabLst>
            </a:pPr>
            <a:r>
              <a:rPr lang="en-US" sz="2400" b="1" spc="16" dirty="0" smtClean="0">
                <a:latin typeface="Calibri"/>
                <a:cs typeface="Calibri"/>
              </a:rPr>
              <a:t>Jejunum</a:t>
            </a:r>
          </a:p>
        </p:txBody>
      </p:sp>
      <p:sp>
        <p:nvSpPr>
          <p:cNvPr id="23" name="object 3"/>
          <p:cNvSpPr txBox="1"/>
          <p:nvPr/>
        </p:nvSpPr>
        <p:spPr>
          <a:xfrm>
            <a:off x="9419579" y="5791029"/>
            <a:ext cx="2772421" cy="373352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400" dirty="0" smtClean="0">
                <a:latin typeface="Calibri"/>
                <a:cs typeface="Calibri"/>
              </a:rPr>
              <a:t>Left Kidney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833518" y="5791029"/>
            <a:ext cx="2772421" cy="373352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400" dirty="0" smtClean="0">
                <a:latin typeface="Calibri"/>
                <a:cs typeface="Calibri"/>
              </a:rPr>
              <a:t>Right Kidney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6774" y="5731412"/>
            <a:ext cx="3092968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111125"/>
            <a:r>
              <a:rPr lang="en-US" sz="2400" b="1" dirty="0" smtClean="0">
                <a:latin typeface="+mn-lt"/>
              </a:rPr>
              <a:t>With Peritoneum</a:t>
            </a:r>
          </a:p>
          <a:p>
            <a:pPr marL="111125"/>
            <a:r>
              <a:rPr lang="en-US" sz="2400" dirty="0" smtClean="0">
                <a:latin typeface="+mn-lt"/>
              </a:rPr>
              <a:t>Without Peritoneum</a:t>
            </a:r>
            <a:endParaRPr lang="en-GB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9850" y="3923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spc="8" dirty="0" smtClean="0">
                <a:latin typeface="Calibri"/>
                <a:cs typeface="Calibri"/>
              </a:rPr>
              <a:t>Anterior Relations of the Kidney: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643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8" y="1363287"/>
            <a:ext cx="10515600" cy="4630190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5938" indent="-398463">
              <a:buNone/>
            </a:pPr>
            <a:r>
              <a:rPr lang="en-US" sz="3200" b="1" dirty="0" smtClean="0"/>
              <a:t>Important Points</a:t>
            </a:r>
          </a:p>
          <a:p>
            <a:pPr marL="515938" indent="-398463">
              <a:buFont typeface="+mj-lt"/>
              <a:buAutoNum type="arabicPeriod"/>
            </a:pPr>
            <a:r>
              <a:rPr lang="en-US" dirty="0" smtClean="0"/>
              <a:t>Read the questions </a:t>
            </a:r>
            <a:r>
              <a:rPr lang="en-US" b="1" dirty="0" smtClean="0"/>
              <a:t>carefully.</a:t>
            </a:r>
          </a:p>
          <a:p>
            <a:pPr marL="515938" indent="-398463">
              <a:buFont typeface="+mj-lt"/>
              <a:buAutoNum type="arabicPeriod"/>
            </a:pPr>
            <a:r>
              <a:rPr lang="en-US" dirty="0" smtClean="0"/>
              <a:t>Make sure your write the FULL name of the structures with the correct </a:t>
            </a:r>
            <a:r>
              <a:rPr lang="en-US" b="1" dirty="0" smtClean="0"/>
              <a:t>spelling. </a:t>
            </a:r>
          </a:p>
          <a:p>
            <a:pPr marL="515938" indent="0">
              <a:buNone/>
            </a:pPr>
            <a:r>
              <a:rPr lang="en-US" i="1" dirty="0" smtClean="0"/>
              <a:t>Example: 	</a:t>
            </a:r>
            <a:r>
              <a:rPr lang="en-US" dirty="0" smtClean="0"/>
              <a:t>       SVC </a:t>
            </a:r>
            <a:r>
              <a:rPr lang="en-US" dirty="0">
                <a:solidFill>
                  <a:srgbClr val="FF0000"/>
                </a:solidFill>
              </a:rPr>
              <a:t>✕</a:t>
            </a:r>
            <a:r>
              <a:rPr lang="en-US" dirty="0" smtClean="0">
                <a:sym typeface="Wingdings" pitchFamily="2" charset="2"/>
              </a:rPr>
              <a:t> Superior </a:t>
            </a:r>
            <a:r>
              <a:rPr lang="en-US" dirty="0">
                <a:sym typeface="Wingdings" pitchFamily="2" charset="2"/>
              </a:rPr>
              <a:t>Vena Cava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✓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/>
              <a:t>		Thoracic </a:t>
            </a:r>
            <a:r>
              <a:rPr lang="en-US" dirty="0"/>
              <a:t>aorta </a:t>
            </a:r>
            <a:r>
              <a:rPr lang="en-US" dirty="0" smtClean="0">
                <a:solidFill>
                  <a:srgbClr val="FF0000"/>
                </a:solidFill>
              </a:rPr>
              <a:t>✕</a:t>
            </a:r>
            <a:r>
              <a:rPr lang="en-US" dirty="0" smtClean="0">
                <a:sym typeface="Wingdings" pitchFamily="2" charset="2"/>
              </a:rPr>
              <a:t> Descending </a:t>
            </a:r>
            <a:r>
              <a:rPr lang="en-US" dirty="0">
                <a:sym typeface="Wingdings" pitchFamily="2" charset="2"/>
              </a:rPr>
              <a:t>thoracic aorta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✓</a:t>
            </a:r>
          </a:p>
          <a:p>
            <a:pPr marL="515938" indent="-398463">
              <a:buNone/>
            </a:pPr>
            <a:r>
              <a:rPr lang="en-US" dirty="0" smtClean="0">
                <a:sym typeface="Wingdings" pitchFamily="2" charset="2"/>
              </a:rPr>
              <a:t>3. There is NO guarantee whether or not the exam will go out of this file.</a:t>
            </a:r>
          </a:p>
          <a:p>
            <a:pPr marL="515938" indent="-398463" algn="ctr">
              <a:buNone/>
            </a:pPr>
            <a:r>
              <a:rPr lang="en-US" sz="3200" i="1" dirty="0" smtClean="0">
                <a:sym typeface="Wingdings" pitchFamily="2" charset="2"/>
              </a:rPr>
              <a:t>Good luck!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0073" y="573577"/>
            <a:ext cx="666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اللهم لا سهل إلا ما جعلته سهل وأنت تجعل الحزن إذا شئت سهل</a:t>
            </a:r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386436" y="674159"/>
            <a:ext cx="3350367" cy="856124"/>
          </a:xfrm>
          <a:prstGeom prst="rect">
            <a:avLst/>
          </a:prstGeom>
          <a:ln w="8096">
            <a:noFill/>
          </a:ln>
        </p:spPr>
        <p:txBody>
          <a:bodyPr vert="horz" wrap="square" lIns="0" tIns="24884" rIns="0" bIns="0" rtlCol="0">
            <a:spAutoFit/>
          </a:bodyPr>
          <a:lstStyle/>
          <a:p>
            <a:pPr algn="ctr">
              <a:spcBef>
                <a:spcPts val="196"/>
              </a:spcBef>
            </a:pPr>
            <a:r>
              <a:rPr sz="5400" b="1" spc="-16" dirty="0">
                <a:latin typeface="+mj-lt"/>
                <a:cs typeface="Calibri"/>
              </a:rPr>
              <a:t>Q</a:t>
            </a:r>
            <a:r>
              <a:rPr sz="5400" b="1" spc="-149" dirty="0">
                <a:latin typeface="+mj-lt"/>
                <a:cs typeface="Calibri"/>
              </a:rPr>
              <a:t> </a:t>
            </a:r>
            <a:r>
              <a:rPr lang="en-US" sz="5400" b="1" spc="-149" dirty="0" smtClean="0">
                <a:latin typeface="+mj-lt"/>
                <a:cs typeface="Calibri"/>
              </a:rPr>
              <a:t>11</a:t>
            </a:r>
            <a:endParaRPr sz="5400" dirty="0">
              <a:latin typeface="+mj-lt"/>
              <a:cs typeface="Calibri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88294" y="1530283"/>
            <a:ext cx="6816999" cy="4043587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8" dirty="0" smtClean="0">
                <a:latin typeface="Calibri"/>
                <a:cs typeface="Calibri"/>
              </a:rPr>
              <a:t>Name the structures related to the marked </a:t>
            </a:r>
            <a:r>
              <a:rPr sz="2800" spc="16" dirty="0" smtClean="0">
                <a:latin typeface="Calibri"/>
                <a:cs typeface="Calibri"/>
              </a:rPr>
              <a:t>areas:</a:t>
            </a:r>
            <a:endParaRPr lang="en-US" sz="2800" spc="16" dirty="0" smtClean="0">
              <a:latin typeface="Calibri"/>
              <a:cs typeface="Calibri"/>
            </a:endParaRP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1- Apical segment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2- Caudal segment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3- Anterior superior segment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4- Anterior inferior segment</a:t>
            </a:r>
          </a:p>
          <a:p>
            <a:pPr marL="166226" marR="1001335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5- Posterior segment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67056" y="1745673"/>
            <a:ext cx="5084618" cy="4033432"/>
            <a:chOff x="5721927" y="13855"/>
            <a:chExt cx="6470073" cy="5056909"/>
          </a:xfrm>
        </p:grpSpPr>
        <p:pic>
          <p:nvPicPr>
            <p:cNvPr id="205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0" t="15122" r="6106" b="8488"/>
            <a:stretch/>
          </p:blipFill>
          <p:spPr bwMode="auto">
            <a:xfrm>
              <a:off x="5721927" y="13855"/>
              <a:ext cx="6303818" cy="505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ject 9"/>
            <p:cNvSpPr/>
            <p:nvPr/>
          </p:nvSpPr>
          <p:spPr>
            <a:xfrm>
              <a:off x="8336692" y="4019515"/>
              <a:ext cx="835017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8" name="object 11"/>
            <p:cNvSpPr txBox="1"/>
            <p:nvPr/>
          </p:nvSpPr>
          <p:spPr>
            <a:xfrm>
              <a:off x="6141792" y="573494"/>
              <a:ext cx="263075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135" b="1" spc="31" dirty="0" smtClean="0">
                  <a:latin typeface="Calibri"/>
                  <a:cs typeface="Calibri"/>
                </a:rPr>
                <a:t>1</a:t>
              </a:r>
              <a:endParaRPr sz="3135" dirty="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260611" y="369654"/>
              <a:ext cx="835017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0" name="object 9"/>
            <p:cNvSpPr/>
            <p:nvPr/>
          </p:nvSpPr>
          <p:spPr>
            <a:xfrm>
              <a:off x="11356983" y="2278631"/>
              <a:ext cx="835017" cy="527355"/>
            </a:xfrm>
            <a:custGeom>
              <a:avLst/>
              <a:gdLst/>
              <a:ahLst/>
              <a:cxnLst/>
              <a:rect l="l" t="t" r="r" b="b"/>
              <a:pathLst>
                <a:path w="1230629" h="388620">
                  <a:moveTo>
                    <a:pt x="0" y="388620"/>
                  </a:moveTo>
                  <a:lnTo>
                    <a:pt x="1230630" y="38862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040083" y="1108577"/>
              <a:ext cx="263075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135" b="1" spc="31" dirty="0" smtClean="0">
                  <a:latin typeface="Calibri"/>
                  <a:cs typeface="Calibri"/>
                </a:rPr>
                <a:t>3</a:t>
              </a:r>
              <a:endParaRPr sz="3135" dirty="0">
                <a:latin typeface="Calibri"/>
                <a:cs typeface="Calibri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7401952" y="2542308"/>
              <a:ext cx="263075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135" b="1" spc="31" dirty="0" smtClean="0">
                  <a:latin typeface="Calibri"/>
                  <a:cs typeface="Calibri"/>
                </a:rPr>
                <a:t>4</a:t>
              </a:r>
              <a:endParaRPr sz="3135" dirty="0">
                <a:latin typeface="Calibri"/>
                <a:cs typeface="Calibri"/>
              </a:endParaRPr>
            </a:p>
          </p:txBody>
        </p:sp>
        <p:sp>
          <p:nvSpPr>
            <p:cNvPr id="13" name="object 11"/>
            <p:cNvSpPr txBox="1"/>
            <p:nvPr/>
          </p:nvSpPr>
          <p:spPr>
            <a:xfrm>
              <a:off x="6652883" y="3778295"/>
              <a:ext cx="263075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135" b="1" spc="31" dirty="0" smtClean="0">
                  <a:latin typeface="Calibri"/>
                  <a:cs typeface="Calibri"/>
                </a:rPr>
                <a:t>2</a:t>
              </a:r>
              <a:endParaRPr sz="3135" dirty="0">
                <a:latin typeface="Calibri"/>
                <a:cs typeface="Calibri"/>
              </a:endParaRPr>
            </a:p>
          </p:txBody>
        </p:sp>
        <p:sp>
          <p:nvSpPr>
            <p:cNvPr id="14" name="object 11"/>
            <p:cNvSpPr txBox="1"/>
            <p:nvPr/>
          </p:nvSpPr>
          <p:spPr>
            <a:xfrm>
              <a:off x="9867138" y="1796191"/>
              <a:ext cx="263075" cy="4824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135" b="1" spc="31" dirty="0" smtClean="0">
                  <a:latin typeface="Calibri"/>
                  <a:cs typeface="Calibri"/>
                </a:rPr>
                <a:t>5</a:t>
              </a:r>
              <a:endParaRPr sz="3135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7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5775187" y="746316"/>
            <a:ext cx="3341919" cy="4351338"/>
          </a:xfrm>
        </p:spPr>
        <p:txBody>
          <a:bodyPr>
            <a:normAutofit/>
          </a:bodyPr>
          <a:lstStyle/>
          <a:p>
            <a:pPr marL="177800" indent="0" algn="ctr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Done by: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 smtClean="0">
                <a:latin typeface="Calibri" panose="020F0502020204030204" pitchFamily="34" charset="0"/>
              </a:rPr>
              <a:t>Ghandour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Mohammed </a:t>
            </a:r>
            <a:r>
              <a:rPr lang="en-GB" sz="2400" dirty="0" err="1" smtClean="0">
                <a:latin typeface="Calibri" panose="020F0502020204030204" pitchFamily="34" charset="0"/>
              </a:rPr>
              <a:t>Alyousef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</a:p>
          <a:p>
            <a:pPr marL="177800" indent="0" algn="ctr">
              <a:buNone/>
            </a:pPr>
            <a:r>
              <a:rPr lang="en-GB" sz="2400" dirty="0"/>
              <a:t>Khalid </a:t>
            </a:r>
            <a:r>
              <a:rPr lang="en-GB" sz="2400" dirty="0" err="1"/>
              <a:t>Aleedan</a:t>
            </a:r>
            <a:endParaRPr lang="en-GB" sz="2400" dirty="0">
              <a:latin typeface="Calibri" panose="020F0502020204030204" pitchFamily="34" charset="0"/>
            </a:endParaRPr>
          </a:p>
          <a:p>
            <a:pPr marL="17780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  <a:endParaRPr lang="en-GB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20057" y="4839726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2" name="TextBox 3"/>
          <p:cNvSpPr txBox="1"/>
          <p:nvPr/>
        </p:nvSpPr>
        <p:spPr>
          <a:xfrm>
            <a:off x="6144277" y="3817862"/>
            <a:ext cx="311335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dirty="0">
                <a:latin typeface="+mn-lt"/>
              </a:rPr>
              <a:t>Special Thanks to TEAM </a:t>
            </a:r>
            <a:r>
              <a:rPr lang="en-US" sz="2000" b="1" dirty="0" smtClean="0">
                <a:latin typeface="+mn-lt"/>
              </a:rPr>
              <a:t>435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48335" y="932191"/>
            <a:ext cx="1096882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07"/>
            <a:r>
              <a:rPr sz="5800" b="1" spc="-16" dirty="0">
                <a:latin typeface="+mj-lt"/>
                <a:cs typeface="Calibri"/>
              </a:rPr>
              <a:t>Q</a:t>
            </a:r>
            <a:r>
              <a:rPr sz="5800" b="1" spc="-149" dirty="0">
                <a:latin typeface="+mj-lt"/>
                <a:cs typeface="Calibri"/>
              </a:rPr>
              <a:t> </a:t>
            </a:r>
            <a:r>
              <a:rPr sz="5800" b="1" spc="-8" dirty="0">
                <a:latin typeface="+mj-lt"/>
                <a:cs typeface="Calibri"/>
              </a:rPr>
              <a:t>1</a:t>
            </a:r>
            <a:endParaRPr sz="5800" dirty="0">
              <a:latin typeface="+mj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013" y="2208409"/>
            <a:ext cx="6322879" cy="2521440"/>
          </a:xfrm>
          <a:prstGeom prst="rect">
            <a:avLst/>
          </a:prstGeom>
          <a:ln w="8096">
            <a:noFill/>
          </a:ln>
        </p:spPr>
        <p:txBody>
          <a:bodyPr vert="horz" wrap="square" lIns="0" tIns="3981" rIns="0" bIns="0" rtlCol="0">
            <a:spAutoFit/>
          </a:bodyPr>
          <a:lstStyle/>
          <a:p>
            <a:pPr marL="166226" marR="1649316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3600" spc="8" dirty="0">
                <a:latin typeface="Calibri"/>
                <a:cs typeface="Calibri"/>
              </a:rPr>
              <a:t>Identify </a:t>
            </a:r>
            <a:r>
              <a:rPr sz="3600" spc="16" dirty="0">
                <a:latin typeface="Calibri"/>
                <a:cs typeface="Calibri"/>
              </a:rPr>
              <a:t>the </a:t>
            </a:r>
            <a:r>
              <a:rPr lang="en-US" sz="3600" spc="16" dirty="0" smtClean="0">
                <a:latin typeface="Calibri"/>
                <a:cs typeface="Calibri"/>
              </a:rPr>
              <a:t>m</a:t>
            </a:r>
            <a:r>
              <a:rPr sz="3600" spc="16" dirty="0" smtClean="0">
                <a:latin typeface="Calibri"/>
                <a:cs typeface="Calibri"/>
              </a:rPr>
              <a:t>uscles:</a:t>
            </a:r>
            <a:endParaRPr lang="en-US" sz="3600" dirty="0">
              <a:latin typeface="Calibri"/>
              <a:cs typeface="Calibri"/>
            </a:endParaRPr>
          </a:p>
          <a:p>
            <a:pPr marL="166226" marR="1649316">
              <a:lnSpc>
                <a:spcPts val="4499"/>
              </a:lnSpc>
              <a:spcBef>
                <a:spcPts val="31"/>
              </a:spcBef>
              <a:tabLst>
                <a:tab pos="565366" algn="l"/>
                <a:tab pos="566361" algn="l"/>
              </a:tabLst>
            </a:pPr>
            <a:r>
              <a:rPr sz="3600" spc="16" dirty="0" smtClean="0">
                <a:latin typeface="Calibri"/>
                <a:cs typeface="Calibri"/>
              </a:rPr>
              <a:t>1-</a:t>
            </a:r>
            <a:r>
              <a:rPr lang="en-US" sz="3600" spc="16" dirty="0" smtClean="0">
                <a:latin typeface="Calibri"/>
                <a:cs typeface="Calibri"/>
              </a:rPr>
              <a:t> </a:t>
            </a:r>
            <a:r>
              <a:rPr sz="3600" spc="16" dirty="0" smtClean="0">
                <a:solidFill>
                  <a:srgbClr val="C00000"/>
                </a:solidFill>
                <a:latin typeface="Calibri"/>
                <a:cs typeface="Calibri"/>
              </a:rPr>
              <a:t>Psoas</a:t>
            </a:r>
            <a:r>
              <a:rPr sz="3600" spc="-11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16" dirty="0">
                <a:solidFill>
                  <a:srgbClr val="C00000"/>
                </a:solidFill>
                <a:latin typeface="Calibri"/>
                <a:cs typeface="Calibri"/>
              </a:rPr>
              <a:t>major</a:t>
            </a:r>
            <a:endParaRPr sz="3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66226" marR="1357674">
              <a:lnSpc>
                <a:spcPct val="101699"/>
              </a:lnSpc>
              <a:spcBef>
                <a:spcPts val="798"/>
              </a:spcBef>
              <a:tabLst>
                <a:tab pos="565366" algn="l"/>
                <a:tab pos="566361" algn="l"/>
              </a:tabLst>
            </a:pPr>
            <a:r>
              <a:rPr sz="3600" spc="8" dirty="0">
                <a:latin typeface="Calibri"/>
                <a:cs typeface="Calibri"/>
              </a:rPr>
              <a:t>2- </a:t>
            </a:r>
            <a:r>
              <a:rPr sz="3600" spc="16" dirty="0" smtClean="0">
                <a:solidFill>
                  <a:srgbClr val="C00000"/>
                </a:solidFill>
                <a:latin typeface="Calibri"/>
                <a:cs typeface="Calibri"/>
              </a:rPr>
              <a:t>Quadratus </a:t>
            </a:r>
            <a:r>
              <a:rPr sz="3600" spc="16" dirty="0" err="1" smtClean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lang="en-US" sz="3600" spc="16" dirty="0" err="1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600" spc="16" dirty="0" err="1" smtClean="0">
                <a:solidFill>
                  <a:srgbClr val="C00000"/>
                </a:solidFill>
                <a:latin typeface="Calibri"/>
                <a:cs typeface="Calibri"/>
              </a:rPr>
              <a:t>mborum</a:t>
            </a:r>
            <a:endParaRPr sz="3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sz="3600" spc="8" dirty="0" smtClean="0">
                <a:latin typeface="Calibri"/>
                <a:cs typeface="Calibri"/>
              </a:rPr>
              <a:t>3-</a:t>
            </a:r>
            <a:r>
              <a:rPr lang="en-US" sz="3600" spc="-86" dirty="0" smtClean="0">
                <a:latin typeface="Calibri"/>
                <a:cs typeface="Calibri"/>
              </a:rPr>
              <a:t> </a:t>
            </a:r>
            <a:r>
              <a:rPr sz="3600" spc="16" dirty="0" smtClean="0">
                <a:solidFill>
                  <a:srgbClr val="C00000"/>
                </a:solidFill>
                <a:latin typeface="Calibri"/>
                <a:cs typeface="Calibri"/>
              </a:rPr>
              <a:t>Diaphragm</a:t>
            </a:r>
            <a:endParaRPr sz="3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4472" y="233488"/>
            <a:ext cx="5583945" cy="647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7" name="TextBox 6"/>
          <p:cNvSpPr txBox="1"/>
          <p:nvPr/>
        </p:nvSpPr>
        <p:spPr>
          <a:xfrm>
            <a:off x="7557246" y="39340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1</a:t>
            </a:r>
            <a:endParaRPr lang="en-GB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6261" y="32954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2</a:t>
            </a:r>
            <a:endParaRPr lang="en-GB" sz="3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4095" y="204994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3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49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0034" y="1593942"/>
            <a:ext cx="6649971" cy="276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3"/>
          <p:cNvSpPr/>
          <p:nvPr/>
        </p:nvSpPr>
        <p:spPr>
          <a:xfrm>
            <a:off x="715108" y="115715"/>
            <a:ext cx="4385935" cy="674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4" name="object 4"/>
          <p:cNvSpPr/>
          <p:nvPr/>
        </p:nvSpPr>
        <p:spPr>
          <a:xfrm>
            <a:off x="681606" y="1034534"/>
            <a:ext cx="481752" cy="384207"/>
          </a:xfrm>
          <a:custGeom>
            <a:avLst/>
            <a:gdLst/>
            <a:ahLst/>
            <a:cxnLst/>
            <a:rect l="l" t="t" r="r" b="b"/>
            <a:pathLst>
              <a:path w="307340" h="245109">
                <a:moveTo>
                  <a:pt x="0" y="122414"/>
                </a:moveTo>
                <a:lnTo>
                  <a:pt x="20956" y="60643"/>
                </a:lnTo>
                <a:lnTo>
                  <a:pt x="76028" y="16717"/>
                </a:lnTo>
                <a:lnTo>
                  <a:pt x="112695" y="4373"/>
                </a:lnTo>
                <a:lnTo>
                  <a:pt x="153501" y="0"/>
                </a:lnTo>
                <a:lnTo>
                  <a:pt x="194308" y="4373"/>
                </a:lnTo>
                <a:lnTo>
                  <a:pt x="230977" y="16717"/>
                </a:lnTo>
                <a:lnTo>
                  <a:pt x="286048" y="60643"/>
                </a:lnTo>
                <a:lnTo>
                  <a:pt x="307007" y="122414"/>
                </a:lnTo>
                <a:lnTo>
                  <a:pt x="301522" y="154944"/>
                </a:lnTo>
                <a:lnTo>
                  <a:pt x="262044" y="208964"/>
                </a:lnTo>
                <a:lnTo>
                  <a:pt x="194308" y="240454"/>
                </a:lnTo>
                <a:lnTo>
                  <a:pt x="153501" y="244829"/>
                </a:lnTo>
                <a:lnTo>
                  <a:pt x="112695" y="240454"/>
                </a:lnTo>
                <a:lnTo>
                  <a:pt x="76028" y="228110"/>
                </a:lnTo>
                <a:lnTo>
                  <a:pt x="20956" y="184184"/>
                </a:lnTo>
                <a:lnTo>
                  <a:pt x="0" y="122414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5" name="object 5"/>
          <p:cNvSpPr/>
          <p:nvPr/>
        </p:nvSpPr>
        <p:spPr>
          <a:xfrm>
            <a:off x="4547728" y="2090407"/>
            <a:ext cx="481752" cy="384207"/>
          </a:xfrm>
          <a:custGeom>
            <a:avLst/>
            <a:gdLst/>
            <a:ahLst/>
            <a:cxnLst/>
            <a:rect l="l" t="t" r="r" b="b"/>
            <a:pathLst>
              <a:path w="307339" h="245109">
                <a:moveTo>
                  <a:pt x="0" y="122412"/>
                </a:moveTo>
                <a:lnTo>
                  <a:pt x="20973" y="60643"/>
                </a:lnTo>
                <a:lnTo>
                  <a:pt x="76032" y="16717"/>
                </a:lnTo>
                <a:lnTo>
                  <a:pt x="112710" y="4373"/>
                </a:lnTo>
                <a:lnTo>
                  <a:pt x="153510" y="0"/>
                </a:lnTo>
                <a:lnTo>
                  <a:pt x="194288" y="4373"/>
                </a:lnTo>
                <a:lnTo>
                  <a:pt x="230966" y="16717"/>
                </a:lnTo>
                <a:lnTo>
                  <a:pt x="286046" y="60643"/>
                </a:lnTo>
                <a:lnTo>
                  <a:pt x="307020" y="122412"/>
                </a:lnTo>
                <a:lnTo>
                  <a:pt x="301516" y="154946"/>
                </a:lnTo>
                <a:lnTo>
                  <a:pt x="262034" y="208964"/>
                </a:lnTo>
                <a:lnTo>
                  <a:pt x="194288" y="240454"/>
                </a:lnTo>
                <a:lnTo>
                  <a:pt x="153510" y="244829"/>
                </a:lnTo>
                <a:lnTo>
                  <a:pt x="112710" y="240454"/>
                </a:lnTo>
                <a:lnTo>
                  <a:pt x="76032" y="228110"/>
                </a:lnTo>
                <a:lnTo>
                  <a:pt x="20973" y="184184"/>
                </a:lnTo>
                <a:lnTo>
                  <a:pt x="0" y="122412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6" name="object 6"/>
          <p:cNvSpPr/>
          <p:nvPr/>
        </p:nvSpPr>
        <p:spPr>
          <a:xfrm>
            <a:off x="3847204" y="681223"/>
            <a:ext cx="479761" cy="384207"/>
          </a:xfrm>
          <a:custGeom>
            <a:avLst/>
            <a:gdLst/>
            <a:ahLst/>
            <a:cxnLst/>
            <a:rect l="l" t="t" r="r" b="b"/>
            <a:pathLst>
              <a:path w="306069" h="245109">
                <a:moveTo>
                  <a:pt x="0" y="122414"/>
                </a:moveTo>
                <a:lnTo>
                  <a:pt x="20867" y="60641"/>
                </a:lnTo>
                <a:lnTo>
                  <a:pt x="75713" y="16717"/>
                </a:lnTo>
                <a:lnTo>
                  <a:pt x="112221" y="4373"/>
                </a:lnTo>
                <a:lnTo>
                  <a:pt x="152851" y="0"/>
                </a:lnTo>
                <a:lnTo>
                  <a:pt x="193481" y="4373"/>
                </a:lnTo>
                <a:lnTo>
                  <a:pt x="230010" y="16717"/>
                </a:lnTo>
                <a:lnTo>
                  <a:pt x="284835" y="60641"/>
                </a:lnTo>
                <a:lnTo>
                  <a:pt x="305702" y="122414"/>
                </a:lnTo>
                <a:lnTo>
                  <a:pt x="300241" y="154944"/>
                </a:lnTo>
                <a:lnTo>
                  <a:pt x="260929" y="208962"/>
                </a:lnTo>
                <a:lnTo>
                  <a:pt x="193481" y="240452"/>
                </a:lnTo>
                <a:lnTo>
                  <a:pt x="152851" y="244829"/>
                </a:lnTo>
                <a:lnTo>
                  <a:pt x="112221" y="240452"/>
                </a:lnTo>
                <a:lnTo>
                  <a:pt x="75713" y="228108"/>
                </a:lnTo>
                <a:lnTo>
                  <a:pt x="20867" y="184184"/>
                </a:lnTo>
                <a:lnTo>
                  <a:pt x="0" y="122414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7" name="object 7"/>
          <p:cNvSpPr/>
          <p:nvPr/>
        </p:nvSpPr>
        <p:spPr>
          <a:xfrm>
            <a:off x="752674" y="4393025"/>
            <a:ext cx="479761" cy="384207"/>
          </a:xfrm>
          <a:custGeom>
            <a:avLst/>
            <a:gdLst/>
            <a:ahLst/>
            <a:cxnLst/>
            <a:rect l="l" t="t" r="r" b="b"/>
            <a:pathLst>
              <a:path w="306070" h="245110">
                <a:moveTo>
                  <a:pt x="0" y="122421"/>
                </a:moveTo>
                <a:lnTo>
                  <a:pt x="20867" y="60647"/>
                </a:lnTo>
                <a:lnTo>
                  <a:pt x="75707" y="16723"/>
                </a:lnTo>
                <a:lnTo>
                  <a:pt x="112221" y="4377"/>
                </a:lnTo>
                <a:lnTo>
                  <a:pt x="152855" y="0"/>
                </a:lnTo>
                <a:lnTo>
                  <a:pt x="193489" y="4377"/>
                </a:lnTo>
                <a:lnTo>
                  <a:pt x="230001" y="16723"/>
                </a:lnTo>
                <a:lnTo>
                  <a:pt x="284841" y="60647"/>
                </a:lnTo>
                <a:lnTo>
                  <a:pt x="305713" y="122421"/>
                </a:lnTo>
                <a:lnTo>
                  <a:pt x="300250" y="154955"/>
                </a:lnTo>
                <a:lnTo>
                  <a:pt x="260939" y="208972"/>
                </a:lnTo>
                <a:lnTo>
                  <a:pt x="193489" y="240465"/>
                </a:lnTo>
                <a:lnTo>
                  <a:pt x="152855" y="244842"/>
                </a:lnTo>
                <a:lnTo>
                  <a:pt x="112221" y="240465"/>
                </a:lnTo>
                <a:lnTo>
                  <a:pt x="75707" y="228118"/>
                </a:lnTo>
                <a:lnTo>
                  <a:pt x="20867" y="184195"/>
                </a:lnTo>
                <a:lnTo>
                  <a:pt x="0" y="122421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8" name="Text Placeholder 5"/>
          <p:cNvSpPr txBox="1">
            <a:spLocks noGrp="1" noChangeArrowheads="1"/>
          </p:cNvSpPr>
          <p:nvPr/>
        </p:nvSpPr>
        <p:spPr>
          <a:xfrm>
            <a:off x="6051269" y="5032727"/>
            <a:ext cx="4222284" cy="108568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anchor="t"/>
          <a:lstStyle/>
          <a:p>
            <a:pPr marL="228600" indent="-53975" algn="l" defTabSz="914400" eaLnBrk="0" fontAlgn="auto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000" u="sng" dirty="0" smtClean="0">
                <a:solidFill>
                  <a:schemeClr val="tx1"/>
                </a:solidFill>
                <a:latin typeface="+mn-lt"/>
                <a:ea typeface="Calibri" charset="0"/>
              </a:rPr>
              <a:t>Note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Calibri" charset="0"/>
              </a:rPr>
              <a:t>: These muscles are part of the posterior abdominal wall and are </a:t>
            </a: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Calibri" charset="0"/>
              </a:rPr>
              <a:t>posterior relations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  <a:ea typeface="Calibri" charset="0"/>
              </a:rPr>
              <a:t> of the </a:t>
            </a:r>
            <a:r>
              <a:rPr lang="en-US" altLang="ko-KR" sz="2000" b="1" dirty="0" smtClean="0">
                <a:solidFill>
                  <a:schemeClr val="tx1"/>
                </a:solidFill>
                <a:latin typeface="+mn-lt"/>
                <a:ea typeface="Calibri" charset="0"/>
              </a:rPr>
              <a:t>kidney.</a:t>
            </a:r>
            <a:endParaRPr lang="ko-KR" altLang="en-US" sz="2000" b="1" dirty="0">
              <a:latin typeface="+mn-lt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58226" y="358312"/>
            <a:ext cx="109688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07"/>
            <a:r>
              <a:rPr sz="5400" b="1" spc="-16" dirty="0">
                <a:latin typeface="+mj-lt"/>
                <a:cs typeface="Calibri"/>
              </a:rPr>
              <a:t>Q</a:t>
            </a:r>
            <a:r>
              <a:rPr sz="5400" b="1" spc="-149" dirty="0">
                <a:latin typeface="+mj-lt"/>
                <a:cs typeface="Calibri"/>
              </a:rPr>
              <a:t> </a:t>
            </a:r>
            <a:r>
              <a:rPr sz="5400" b="1" spc="-8" dirty="0">
                <a:latin typeface="+mj-lt"/>
                <a:cs typeface="Calibri"/>
              </a:rPr>
              <a:t>2</a:t>
            </a:r>
            <a:endParaRPr sz="5400" dirty="0">
              <a:latin typeface="+mj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432" y="1625057"/>
            <a:ext cx="7530544" cy="1877737"/>
          </a:xfrm>
          <a:prstGeom prst="rect">
            <a:avLst/>
          </a:prstGeom>
          <a:ln w="8096">
            <a:noFill/>
          </a:ln>
        </p:spPr>
        <p:txBody>
          <a:bodyPr vert="horz" wrap="square" lIns="0" tIns="995" rIns="0" bIns="0" rtlCol="0">
            <a:spAutoFit/>
          </a:bodyPr>
          <a:lstStyle/>
          <a:p>
            <a:pPr marL="577850" marR="399140" indent="-365125">
              <a:lnSpc>
                <a:spcPts val="3496"/>
              </a:lnSpc>
              <a:spcBef>
                <a:spcPts val="8"/>
              </a:spcBef>
              <a:tabLst>
                <a:tab pos="565366" algn="l"/>
                <a:tab pos="566361" algn="l"/>
              </a:tabLst>
            </a:pPr>
            <a:r>
              <a:rPr sz="2400" spc="-8" dirty="0" smtClean="0">
                <a:latin typeface="Calibri"/>
                <a:cs typeface="Calibri"/>
              </a:rPr>
              <a:t>1-</a:t>
            </a:r>
            <a:r>
              <a:rPr lang="en-US" sz="2400" spc="-8" dirty="0" smtClean="0">
                <a:latin typeface="Calibri"/>
                <a:cs typeface="Calibri"/>
              </a:rPr>
              <a:t> </a:t>
            </a:r>
            <a:r>
              <a:rPr sz="2400" spc="-8" dirty="0" smtClean="0">
                <a:latin typeface="Calibri"/>
                <a:cs typeface="Calibri"/>
              </a:rPr>
              <a:t>The </a:t>
            </a:r>
            <a:r>
              <a:rPr sz="2400" spc="-8" dirty="0" smtClean="0">
                <a:solidFill>
                  <a:srgbClr val="993366"/>
                </a:solidFill>
                <a:latin typeface="Calibri"/>
                <a:cs typeface="Calibri"/>
              </a:rPr>
              <a:t>renal </a:t>
            </a:r>
            <a:r>
              <a:rPr sz="2400" spc="-8" dirty="0" smtClean="0">
                <a:solidFill>
                  <a:schemeClr val="tx1"/>
                </a:solidFill>
                <a:latin typeface="Calibri"/>
                <a:cs typeface="Calibri"/>
              </a:rPr>
              <a:t>artery</a:t>
            </a:r>
            <a:r>
              <a:rPr sz="2400" spc="-8" dirty="0" smtClean="0">
                <a:solidFill>
                  <a:srgbClr val="993366"/>
                </a:solidFill>
                <a:latin typeface="Calibri"/>
                <a:cs typeface="Calibri"/>
              </a:rPr>
              <a:t> </a:t>
            </a:r>
            <a:r>
              <a:rPr sz="2400" spc="-8" dirty="0" smtClean="0">
                <a:latin typeface="Calibri"/>
                <a:cs typeface="Calibri"/>
              </a:rPr>
              <a:t>arises </a:t>
            </a:r>
            <a:r>
              <a:rPr sz="2400" spc="-8" dirty="0">
                <a:latin typeface="Calibri"/>
                <a:cs typeface="Calibri"/>
              </a:rPr>
              <a:t>from  </a:t>
            </a:r>
            <a:r>
              <a:rPr sz="2400" u="sng" spc="-8" dirty="0">
                <a:solidFill>
                  <a:srgbClr val="993366"/>
                </a:solidFill>
                <a:latin typeface="Calibri"/>
                <a:cs typeface="Calibri"/>
              </a:rPr>
              <a:t>abdominal</a:t>
            </a:r>
            <a:r>
              <a:rPr sz="2400" u="sng" spc="-78" dirty="0">
                <a:solidFill>
                  <a:srgbClr val="993366"/>
                </a:solidFill>
                <a:latin typeface="Calibri"/>
                <a:cs typeface="Calibri"/>
              </a:rPr>
              <a:t> </a:t>
            </a:r>
            <a:r>
              <a:rPr sz="2400" u="sng" spc="-8" dirty="0">
                <a:solidFill>
                  <a:srgbClr val="993366"/>
                </a:solidFill>
                <a:latin typeface="Calibri"/>
                <a:cs typeface="Calibri"/>
              </a:rPr>
              <a:t>aorta</a:t>
            </a:r>
            <a:r>
              <a:rPr sz="2400" spc="-8" dirty="0">
                <a:solidFill>
                  <a:srgbClr val="993366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rgbClr val="993366"/>
              </a:solidFill>
              <a:latin typeface="Calibri"/>
              <a:cs typeface="Calibri"/>
            </a:endParaRPr>
          </a:p>
          <a:p>
            <a:pPr marL="577850" marR="398145" indent="-365125">
              <a:lnSpc>
                <a:spcPct val="114599"/>
              </a:lnSpc>
              <a:spcBef>
                <a:spcPts val="94"/>
              </a:spcBef>
              <a:tabLst>
                <a:tab pos="565366" algn="l"/>
                <a:tab pos="566361" algn="l"/>
              </a:tabLst>
            </a:pPr>
            <a:r>
              <a:rPr sz="2400" spc="-8" dirty="0" smtClean="0">
                <a:latin typeface="Calibri"/>
                <a:cs typeface="Calibri"/>
              </a:rPr>
              <a:t>2-</a:t>
            </a:r>
            <a:r>
              <a:rPr lang="en-US" sz="2400" spc="-8" dirty="0" smtClean="0">
                <a:latin typeface="Calibri"/>
                <a:cs typeface="Calibri"/>
              </a:rPr>
              <a:t> </a:t>
            </a:r>
            <a:r>
              <a:rPr sz="2400" spc="-8" dirty="0" smtClean="0">
                <a:latin typeface="Calibri"/>
                <a:cs typeface="Calibri"/>
              </a:rPr>
              <a:t>The </a:t>
            </a:r>
            <a:r>
              <a:rPr sz="2400" spc="-8" dirty="0">
                <a:latin typeface="Calibri"/>
                <a:cs typeface="Calibri"/>
              </a:rPr>
              <a:t>level of </a:t>
            </a:r>
            <a:r>
              <a:rPr sz="2400" spc="-8" dirty="0" smtClean="0">
                <a:latin typeface="Calibri"/>
                <a:cs typeface="Calibri"/>
              </a:rPr>
              <a:t>the </a:t>
            </a:r>
            <a:r>
              <a:rPr sz="2400" spc="-8" dirty="0">
                <a:solidFill>
                  <a:srgbClr val="993366"/>
                </a:solidFill>
                <a:latin typeface="Calibri"/>
                <a:cs typeface="Calibri"/>
              </a:rPr>
              <a:t>renal </a:t>
            </a:r>
            <a:r>
              <a:rPr sz="2400" spc="-8" dirty="0">
                <a:latin typeface="Calibri"/>
                <a:cs typeface="Calibri"/>
              </a:rPr>
              <a:t>artery  is</a:t>
            </a:r>
            <a:r>
              <a:rPr sz="2400" spc="-133" dirty="0">
                <a:latin typeface="Calibri"/>
                <a:cs typeface="Calibri"/>
              </a:rPr>
              <a:t> </a:t>
            </a:r>
            <a:r>
              <a:rPr sz="2400" u="sng" spc="-8" dirty="0" smtClean="0">
                <a:latin typeface="Calibri"/>
                <a:cs typeface="Calibri"/>
              </a:rPr>
              <a:t>L2</a:t>
            </a:r>
            <a:r>
              <a:rPr lang="en-US" sz="2400" u="sng" spc="-8" dirty="0" smtClean="0">
                <a:latin typeface="Calibri"/>
                <a:cs typeface="Calibri"/>
              </a:rPr>
              <a:t>.</a:t>
            </a:r>
            <a:endParaRPr sz="2400" u="sng" dirty="0">
              <a:latin typeface="Calibri"/>
              <a:cs typeface="Calibri"/>
            </a:endParaRPr>
          </a:p>
          <a:p>
            <a:pPr marL="577850" marR="723629" indent="-365125">
              <a:lnSpc>
                <a:spcPct val="107900"/>
              </a:lnSpc>
              <a:spcBef>
                <a:spcPts val="988"/>
              </a:spcBef>
              <a:tabLst>
                <a:tab pos="565366" algn="l"/>
                <a:tab pos="566361" algn="l"/>
              </a:tabLst>
            </a:pPr>
            <a:r>
              <a:rPr sz="2400" spc="-8" dirty="0" smtClean="0">
                <a:latin typeface="Calibri"/>
                <a:cs typeface="Calibri"/>
              </a:rPr>
              <a:t>3-</a:t>
            </a:r>
            <a:r>
              <a:rPr lang="en-US" sz="2400" spc="-8" dirty="0" smtClean="0">
                <a:latin typeface="Calibri"/>
                <a:cs typeface="Calibri"/>
              </a:rPr>
              <a:t> </a:t>
            </a:r>
            <a:r>
              <a:rPr sz="2400" spc="-8" dirty="0" smtClean="0">
                <a:latin typeface="Calibri"/>
                <a:cs typeface="Calibri"/>
              </a:rPr>
              <a:t>The </a:t>
            </a:r>
            <a:r>
              <a:rPr sz="2400" spc="-8" dirty="0">
                <a:solidFill>
                  <a:srgbClr val="0C779D"/>
                </a:solidFill>
                <a:latin typeface="Calibri"/>
                <a:cs typeface="Calibri"/>
              </a:rPr>
              <a:t>renal</a:t>
            </a:r>
            <a:r>
              <a:rPr sz="2400" spc="-8" dirty="0">
                <a:latin typeface="Calibri"/>
                <a:cs typeface="Calibri"/>
              </a:rPr>
              <a:t> veins drain into  </a:t>
            </a:r>
            <a:r>
              <a:rPr sz="2400" u="sng" spc="-8" dirty="0">
                <a:solidFill>
                  <a:srgbClr val="0C779D"/>
                </a:solidFill>
                <a:latin typeface="Calibri"/>
                <a:cs typeface="Calibri"/>
              </a:rPr>
              <a:t>inferior vena</a:t>
            </a:r>
            <a:r>
              <a:rPr sz="2400" u="sng" spc="-86" dirty="0">
                <a:solidFill>
                  <a:srgbClr val="0C779D"/>
                </a:solidFill>
                <a:latin typeface="Calibri"/>
                <a:cs typeface="Calibri"/>
              </a:rPr>
              <a:t> </a:t>
            </a:r>
            <a:r>
              <a:rPr sz="2400" u="sng" spc="-8" dirty="0" smtClean="0">
                <a:solidFill>
                  <a:srgbClr val="0C779D"/>
                </a:solidFill>
                <a:latin typeface="Calibri"/>
                <a:cs typeface="Calibri"/>
              </a:rPr>
              <a:t>cava</a:t>
            </a:r>
            <a:r>
              <a:rPr lang="en-US" sz="2400" u="sng" spc="-8" dirty="0" smtClean="0">
                <a:solidFill>
                  <a:srgbClr val="0C779D"/>
                </a:solidFill>
                <a:latin typeface="Calibri"/>
                <a:cs typeface="Calibri"/>
              </a:rPr>
              <a:t>.</a:t>
            </a:r>
            <a:endParaRPr sz="2400" u="sng" dirty="0">
              <a:solidFill>
                <a:srgbClr val="0C779D"/>
              </a:solidFill>
              <a:latin typeface="Calibri"/>
              <a:cs typeface="Calibri"/>
            </a:endParaRPr>
          </a:p>
          <a:p>
            <a:pPr marL="577850" marR="280692" indent="-365125">
              <a:lnSpc>
                <a:spcPct val="114599"/>
              </a:lnSpc>
              <a:spcBef>
                <a:spcPts val="266"/>
              </a:spcBef>
              <a:tabLst>
                <a:tab pos="565366" algn="l"/>
                <a:tab pos="566361" algn="l"/>
              </a:tabLst>
            </a:pPr>
            <a:r>
              <a:rPr sz="2400" spc="-8" dirty="0">
                <a:latin typeface="Calibri"/>
                <a:cs typeface="Calibri"/>
              </a:rPr>
              <a:t>4- The </a:t>
            </a:r>
            <a:r>
              <a:rPr sz="2400" spc="-8" dirty="0">
                <a:solidFill>
                  <a:srgbClr val="0C779D"/>
                </a:solidFill>
                <a:latin typeface="Calibri"/>
                <a:cs typeface="Calibri"/>
              </a:rPr>
              <a:t>right renal </a:t>
            </a:r>
            <a:r>
              <a:rPr sz="2400" spc="-8" dirty="0">
                <a:latin typeface="Calibri"/>
                <a:cs typeface="Calibri"/>
              </a:rPr>
              <a:t>vein is  </a:t>
            </a:r>
            <a:r>
              <a:rPr sz="2400" u="sng" spc="-8" dirty="0">
                <a:latin typeface="Calibri"/>
                <a:cs typeface="Calibri"/>
              </a:rPr>
              <a:t>shorter</a:t>
            </a:r>
            <a:r>
              <a:rPr sz="2400" spc="-8" dirty="0">
                <a:latin typeface="Calibri"/>
                <a:cs typeface="Calibri"/>
              </a:rPr>
              <a:t> than the </a:t>
            </a:r>
            <a:r>
              <a:rPr sz="2400" spc="-8" dirty="0">
                <a:solidFill>
                  <a:srgbClr val="0C779D"/>
                </a:solidFill>
                <a:latin typeface="Calibri"/>
                <a:cs typeface="Calibri"/>
              </a:rPr>
              <a:t>left renal</a:t>
            </a:r>
            <a:r>
              <a:rPr sz="2400" spc="-31" dirty="0">
                <a:solidFill>
                  <a:srgbClr val="0C779D"/>
                </a:solidFill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vein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400" y="380862"/>
            <a:ext cx="3982175" cy="6243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6" name="object 3"/>
          <p:cNvSpPr txBox="1"/>
          <p:nvPr/>
        </p:nvSpPr>
        <p:spPr>
          <a:xfrm>
            <a:off x="412732" y="4174831"/>
            <a:ext cx="7467244" cy="1393778"/>
          </a:xfrm>
          <a:prstGeom prst="rect">
            <a:avLst/>
          </a:prstGeom>
          <a:ln w="8096">
            <a:noFill/>
          </a:ln>
        </p:spPr>
        <p:txBody>
          <a:bodyPr vert="horz" wrap="square" lIns="0" tIns="39814" rIns="0" bIns="0" rtlCol="0">
            <a:spAutoFit/>
          </a:bodyPr>
          <a:lstStyle/>
          <a:p>
            <a:pPr marL="187128" marR="699740">
              <a:lnSpc>
                <a:spcPct val="103600"/>
              </a:lnSpc>
              <a:spcBef>
                <a:spcPts val="314"/>
              </a:spcBef>
              <a:buSzPct val="131914"/>
              <a:tabLst>
                <a:tab pos="566361" algn="l"/>
              </a:tabLst>
            </a:pPr>
            <a:r>
              <a:rPr sz="2400" spc="8" dirty="0">
                <a:latin typeface="Calibri"/>
                <a:cs typeface="Calibri"/>
              </a:rPr>
              <a:t>Identify </a:t>
            </a:r>
            <a:r>
              <a:rPr sz="2400" b="1" u="heavy" spc="8" dirty="0">
                <a:solidFill>
                  <a:srgbClr val="FF0000"/>
                </a:solidFill>
                <a:latin typeface="Calibri"/>
                <a:cs typeface="Calibri"/>
              </a:rPr>
              <a:t>two </a:t>
            </a:r>
            <a:r>
              <a:rPr sz="2400" spc="16" dirty="0">
                <a:latin typeface="Calibri"/>
                <a:cs typeface="Calibri"/>
              </a:rPr>
              <a:t>veins </a:t>
            </a:r>
            <a:r>
              <a:rPr lang="en-US" sz="2400" spc="16" dirty="0" smtClean="0">
                <a:latin typeface="Calibri"/>
                <a:cs typeface="Calibri"/>
              </a:rPr>
              <a:t>that</a:t>
            </a:r>
            <a:r>
              <a:rPr sz="2400" spc="16" dirty="0" smtClean="0">
                <a:latin typeface="Calibri"/>
                <a:cs typeface="Calibri"/>
              </a:rPr>
              <a:t> </a:t>
            </a:r>
            <a:r>
              <a:rPr sz="2400" spc="16" dirty="0">
                <a:latin typeface="Calibri"/>
                <a:cs typeface="Calibri"/>
              </a:rPr>
              <a:t>drain into the </a:t>
            </a:r>
            <a:r>
              <a:rPr sz="2400" spc="8" dirty="0">
                <a:latin typeface="Calibri"/>
                <a:cs typeface="Calibri"/>
              </a:rPr>
              <a:t>left  </a:t>
            </a:r>
            <a:r>
              <a:rPr sz="2400" spc="16" dirty="0">
                <a:latin typeface="Calibri"/>
                <a:cs typeface="Calibri"/>
              </a:rPr>
              <a:t>renal</a:t>
            </a:r>
            <a:r>
              <a:rPr sz="2400" spc="-149" dirty="0">
                <a:latin typeface="Calibri"/>
                <a:cs typeface="Calibri"/>
              </a:rPr>
              <a:t> </a:t>
            </a:r>
            <a:r>
              <a:rPr sz="2400" spc="16" dirty="0">
                <a:latin typeface="Calibri"/>
                <a:cs typeface="Calibri"/>
              </a:rPr>
              <a:t>vein:</a:t>
            </a:r>
            <a:endParaRPr sz="2400" dirty="0"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sz="2400" spc="8" dirty="0" smtClean="0">
                <a:latin typeface="Calibri"/>
                <a:cs typeface="Calibri"/>
              </a:rPr>
              <a:t>1-</a:t>
            </a:r>
            <a:r>
              <a:rPr lang="en-US" sz="2400" spc="8" dirty="0" smtClean="0">
                <a:latin typeface="Calibri"/>
                <a:cs typeface="Calibri"/>
              </a:rPr>
              <a:t> </a:t>
            </a:r>
            <a:r>
              <a:rPr lang="en-US" sz="2400" spc="8" dirty="0" smtClean="0">
                <a:solidFill>
                  <a:srgbClr val="0C779D"/>
                </a:solidFill>
                <a:latin typeface="Calibri"/>
                <a:cs typeface="Calibri"/>
              </a:rPr>
              <a:t>L</a:t>
            </a:r>
            <a:r>
              <a:rPr sz="2400" spc="8" dirty="0" smtClean="0">
                <a:solidFill>
                  <a:srgbClr val="0C779D"/>
                </a:solidFill>
                <a:latin typeface="Calibri"/>
                <a:cs typeface="Calibri"/>
              </a:rPr>
              <a:t>eft </a:t>
            </a:r>
            <a:r>
              <a:rPr sz="2400" spc="16" dirty="0">
                <a:solidFill>
                  <a:srgbClr val="0C779D"/>
                </a:solidFill>
                <a:latin typeface="Calibri"/>
                <a:cs typeface="Calibri"/>
              </a:rPr>
              <a:t>suprarenal</a:t>
            </a:r>
            <a:r>
              <a:rPr sz="2400" spc="-94" dirty="0">
                <a:solidFill>
                  <a:srgbClr val="0C779D"/>
                </a:solidFill>
                <a:latin typeface="Calibri"/>
                <a:cs typeface="Calibri"/>
              </a:rPr>
              <a:t> </a:t>
            </a:r>
            <a:r>
              <a:rPr sz="2400" spc="16" dirty="0">
                <a:solidFill>
                  <a:srgbClr val="0C779D"/>
                </a:solidFill>
                <a:latin typeface="Calibri"/>
                <a:cs typeface="Calibri"/>
              </a:rPr>
              <a:t>vein</a:t>
            </a:r>
            <a:endParaRPr sz="2400" dirty="0">
              <a:solidFill>
                <a:srgbClr val="0C779D"/>
              </a:solidFill>
              <a:latin typeface="Calibri"/>
              <a:cs typeface="Calibri"/>
            </a:endParaRPr>
          </a:p>
          <a:p>
            <a:pPr marL="166226">
              <a:spcBef>
                <a:spcPts val="870"/>
              </a:spcBef>
              <a:tabLst>
                <a:tab pos="565366" algn="l"/>
                <a:tab pos="566361" algn="l"/>
              </a:tabLst>
            </a:pPr>
            <a:r>
              <a:rPr sz="2400" spc="8" dirty="0" smtClean="0">
                <a:latin typeface="Calibri"/>
                <a:cs typeface="Calibri"/>
              </a:rPr>
              <a:t>2-</a:t>
            </a:r>
            <a:r>
              <a:rPr lang="en-US" sz="2400" spc="8" dirty="0" smtClean="0">
                <a:latin typeface="Calibri"/>
                <a:cs typeface="Calibri"/>
              </a:rPr>
              <a:t> </a:t>
            </a:r>
            <a:r>
              <a:rPr lang="en-US" sz="2400" spc="8" dirty="0" smtClean="0">
                <a:solidFill>
                  <a:srgbClr val="0C779D"/>
                </a:solidFill>
                <a:latin typeface="Calibri"/>
                <a:cs typeface="Calibri"/>
              </a:rPr>
              <a:t>L</a:t>
            </a:r>
            <a:r>
              <a:rPr sz="2400" spc="8" dirty="0" smtClean="0">
                <a:solidFill>
                  <a:srgbClr val="0C779D"/>
                </a:solidFill>
                <a:latin typeface="Calibri"/>
                <a:cs typeface="Calibri"/>
              </a:rPr>
              <a:t>eft </a:t>
            </a:r>
            <a:r>
              <a:rPr sz="2400" spc="16" dirty="0">
                <a:solidFill>
                  <a:srgbClr val="0C779D"/>
                </a:solidFill>
                <a:latin typeface="Calibri"/>
                <a:cs typeface="Calibri"/>
              </a:rPr>
              <a:t>gonadal</a:t>
            </a:r>
            <a:r>
              <a:rPr sz="2400" spc="-94" dirty="0">
                <a:solidFill>
                  <a:srgbClr val="0C779D"/>
                </a:solidFill>
                <a:latin typeface="Calibri"/>
                <a:cs typeface="Calibri"/>
              </a:rPr>
              <a:t> </a:t>
            </a:r>
            <a:r>
              <a:rPr sz="2400" spc="16" dirty="0">
                <a:solidFill>
                  <a:srgbClr val="0C779D"/>
                </a:solidFill>
                <a:latin typeface="Calibri"/>
                <a:cs typeface="Calibri"/>
              </a:rPr>
              <a:t>vein</a:t>
            </a:r>
            <a:endParaRPr sz="2400" dirty="0">
              <a:solidFill>
                <a:srgbClr val="0C779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4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9895" y="721926"/>
            <a:ext cx="6335239" cy="544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3"/>
          <p:cNvSpPr/>
          <p:nvPr/>
        </p:nvSpPr>
        <p:spPr>
          <a:xfrm>
            <a:off x="287681" y="123841"/>
            <a:ext cx="5092557" cy="673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4" name="Rectangle 3"/>
          <p:cNvSpPr/>
          <p:nvPr/>
        </p:nvSpPr>
        <p:spPr>
          <a:xfrm>
            <a:off x="6562165" y="3200400"/>
            <a:ext cx="1264023" cy="5244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Left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9987" y="2514786"/>
            <a:ext cx="5202205" cy="1903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3"/>
          <p:cNvSpPr/>
          <p:nvPr/>
        </p:nvSpPr>
        <p:spPr>
          <a:xfrm>
            <a:off x="22698" y="219110"/>
            <a:ext cx="6944397" cy="6637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4" name="object 4"/>
          <p:cNvSpPr/>
          <p:nvPr/>
        </p:nvSpPr>
        <p:spPr>
          <a:xfrm>
            <a:off x="6480294" y="5115201"/>
            <a:ext cx="479761" cy="540478"/>
          </a:xfrm>
          <a:custGeom>
            <a:avLst/>
            <a:gdLst/>
            <a:ahLst/>
            <a:cxnLst/>
            <a:rect l="l" t="t" r="r" b="b"/>
            <a:pathLst>
              <a:path w="306070" h="344804">
                <a:moveTo>
                  <a:pt x="0" y="172358"/>
                </a:moveTo>
                <a:lnTo>
                  <a:pt x="6098" y="123972"/>
                </a:lnTo>
                <a:lnTo>
                  <a:pt x="23268" y="80898"/>
                </a:lnTo>
                <a:lnTo>
                  <a:pt x="49746" y="45113"/>
                </a:lnTo>
                <a:lnTo>
                  <a:pt x="96602" y="12048"/>
                </a:lnTo>
                <a:lnTo>
                  <a:pt x="152851" y="0"/>
                </a:lnTo>
                <a:lnTo>
                  <a:pt x="167577" y="786"/>
                </a:lnTo>
                <a:lnTo>
                  <a:pt x="221850" y="18530"/>
                </a:lnTo>
                <a:lnTo>
                  <a:pt x="255935" y="45113"/>
                </a:lnTo>
                <a:lnTo>
                  <a:pt x="282434" y="80898"/>
                </a:lnTo>
                <a:lnTo>
                  <a:pt x="299604" y="123972"/>
                </a:lnTo>
                <a:lnTo>
                  <a:pt x="305702" y="172358"/>
                </a:lnTo>
                <a:lnTo>
                  <a:pt x="305001" y="188976"/>
                </a:lnTo>
                <a:lnTo>
                  <a:pt x="295014" y="235811"/>
                </a:lnTo>
                <a:lnTo>
                  <a:pt x="274550" y="276675"/>
                </a:lnTo>
                <a:lnTo>
                  <a:pt x="245331" y="309612"/>
                </a:lnTo>
                <a:lnTo>
                  <a:pt x="209100" y="332690"/>
                </a:lnTo>
                <a:lnTo>
                  <a:pt x="152851" y="344739"/>
                </a:lnTo>
                <a:lnTo>
                  <a:pt x="138125" y="343952"/>
                </a:lnTo>
                <a:lnTo>
                  <a:pt x="83852" y="326209"/>
                </a:lnTo>
                <a:lnTo>
                  <a:pt x="49746" y="299625"/>
                </a:lnTo>
                <a:lnTo>
                  <a:pt x="23268" y="263840"/>
                </a:lnTo>
                <a:lnTo>
                  <a:pt x="6098" y="220766"/>
                </a:lnTo>
                <a:lnTo>
                  <a:pt x="0" y="172358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5" name="object 5"/>
          <p:cNvSpPr/>
          <p:nvPr/>
        </p:nvSpPr>
        <p:spPr>
          <a:xfrm>
            <a:off x="6046242" y="2514786"/>
            <a:ext cx="479761" cy="384207"/>
          </a:xfrm>
          <a:custGeom>
            <a:avLst/>
            <a:gdLst/>
            <a:ahLst/>
            <a:cxnLst/>
            <a:rect l="l" t="t" r="r" b="b"/>
            <a:pathLst>
              <a:path w="306070" h="245110">
                <a:moveTo>
                  <a:pt x="0" y="122414"/>
                </a:moveTo>
                <a:lnTo>
                  <a:pt x="20888" y="60643"/>
                </a:lnTo>
                <a:lnTo>
                  <a:pt x="75713" y="16719"/>
                </a:lnTo>
                <a:lnTo>
                  <a:pt x="112242" y="4375"/>
                </a:lnTo>
                <a:lnTo>
                  <a:pt x="152872" y="0"/>
                </a:lnTo>
                <a:lnTo>
                  <a:pt x="193502" y="4375"/>
                </a:lnTo>
                <a:lnTo>
                  <a:pt x="230010" y="16719"/>
                </a:lnTo>
                <a:lnTo>
                  <a:pt x="284856" y="60643"/>
                </a:lnTo>
                <a:lnTo>
                  <a:pt x="305724" y="122414"/>
                </a:lnTo>
                <a:lnTo>
                  <a:pt x="300262" y="154948"/>
                </a:lnTo>
                <a:lnTo>
                  <a:pt x="260950" y="208964"/>
                </a:lnTo>
                <a:lnTo>
                  <a:pt x="193502" y="240454"/>
                </a:lnTo>
                <a:lnTo>
                  <a:pt x="152872" y="244829"/>
                </a:lnTo>
                <a:lnTo>
                  <a:pt x="112242" y="240454"/>
                </a:lnTo>
                <a:lnTo>
                  <a:pt x="75713" y="228110"/>
                </a:lnTo>
                <a:lnTo>
                  <a:pt x="20888" y="184186"/>
                </a:lnTo>
                <a:lnTo>
                  <a:pt x="0" y="122414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6" name="object 6"/>
          <p:cNvSpPr/>
          <p:nvPr/>
        </p:nvSpPr>
        <p:spPr>
          <a:xfrm>
            <a:off x="35388" y="6425251"/>
            <a:ext cx="479761" cy="384207"/>
          </a:xfrm>
          <a:custGeom>
            <a:avLst/>
            <a:gdLst/>
            <a:ahLst/>
            <a:cxnLst/>
            <a:rect l="l" t="t" r="r" b="b"/>
            <a:pathLst>
              <a:path w="306070" h="245110">
                <a:moveTo>
                  <a:pt x="0" y="122400"/>
                </a:moveTo>
                <a:lnTo>
                  <a:pt x="20869" y="60626"/>
                </a:lnTo>
                <a:lnTo>
                  <a:pt x="75706" y="16702"/>
                </a:lnTo>
                <a:lnTo>
                  <a:pt x="112221" y="4377"/>
                </a:lnTo>
                <a:lnTo>
                  <a:pt x="152856" y="0"/>
                </a:lnTo>
                <a:lnTo>
                  <a:pt x="193491" y="4377"/>
                </a:lnTo>
                <a:lnTo>
                  <a:pt x="230002" y="16702"/>
                </a:lnTo>
                <a:lnTo>
                  <a:pt x="284842" y="60626"/>
                </a:lnTo>
                <a:lnTo>
                  <a:pt x="305714" y="122400"/>
                </a:lnTo>
                <a:lnTo>
                  <a:pt x="300251" y="154955"/>
                </a:lnTo>
                <a:lnTo>
                  <a:pt x="260940" y="208972"/>
                </a:lnTo>
                <a:lnTo>
                  <a:pt x="193491" y="240443"/>
                </a:lnTo>
                <a:lnTo>
                  <a:pt x="152856" y="244821"/>
                </a:lnTo>
                <a:lnTo>
                  <a:pt x="112221" y="240443"/>
                </a:lnTo>
                <a:lnTo>
                  <a:pt x="75706" y="228118"/>
                </a:lnTo>
                <a:lnTo>
                  <a:pt x="20869" y="184195"/>
                </a:lnTo>
                <a:lnTo>
                  <a:pt x="0" y="122400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7" name="object 7"/>
          <p:cNvSpPr/>
          <p:nvPr/>
        </p:nvSpPr>
        <p:spPr>
          <a:xfrm>
            <a:off x="681606" y="3010238"/>
            <a:ext cx="481752" cy="384207"/>
          </a:xfrm>
          <a:custGeom>
            <a:avLst/>
            <a:gdLst/>
            <a:ahLst/>
            <a:cxnLst/>
            <a:rect l="l" t="t" r="r" b="b"/>
            <a:pathLst>
              <a:path w="307340" h="245110">
                <a:moveTo>
                  <a:pt x="0" y="122414"/>
                </a:moveTo>
                <a:lnTo>
                  <a:pt x="20956" y="60643"/>
                </a:lnTo>
                <a:lnTo>
                  <a:pt x="76028" y="16717"/>
                </a:lnTo>
                <a:lnTo>
                  <a:pt x="112695" y="4373"/>
                </a:lnTo>
                <a:lnTo>
                  <a:pt x="153501" y="0"/>
                </a:lnTo>
                <a:lnTo>
                  <a:pt x="194308" y="4373"/>
                </a:lnTo>
                <a:lnTo>
                  <a:pt x="230977" y="16717"/>
                </a:lnTo>
                <a:lnTo>
                  <a:pt x="286048" y="60643"/>
                </a:lnTo>
                <a:lnTo>
                  <a:pt x="307007" y="122414"/>
                </a:lnTo>
                <a:lnTo>
                  <a:pt x="301522" y="154946"/>
                </a:lnTo>
                <a:lnTo>
                  <a:pt x="262044" y="208966"/>
                </a:lnTo>
                <a:lnTo>
                  <a:pt x="194308" y="240458"/>
                </a:lnTo>
                <a:lnTo>
                  <a:pt x="153501" y="244836"/>
                </a:lnTo>
                <a:lnTo>
                  <a:pt x="112695" y="240458"/>
                </a:lnTo>
                <a:lnTo>
                  <a:pt x="76028" y="228112"/>
                </a:lnTo>
                <a:lnTo>
                  <a:pt x="20956" y="184184"/>
                </a:lnTo>
                <a:lnTo>
                  <a:pt x="0" y="122414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</p:spTree>
    <p:extLst>
      <p:ext uri="{BB962C8B-B14F-4D97-AF65-F5344CB8AC3E}">
        <p14:creationId xmlns:p14="http://schemas.microsoft.com/office/powerpoint/2010/main" val="31899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94" y="1947817"/>
            <a:ext cx="4235730" cy="1259938"/>
          </a:xfrm>
          <a:prstGeom prst="rect">
            <a:avLst/>
          </a:prstGeom>
          <a:blipFill>
            <a:blip r:embed="rId2" cstate="print"/>
            <a:srcRect/>
            <a:stretch>
              <a:fillRect l="1" r="-50477"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3" name="object 3"/>
          <p:cNvSpPr/>
          <p:nvPr/>
        </p:nvSpPr>
        <p:spPr>
          <a:xfrm>
            <a:off x="534390" y="4041"/>
            <a:ext cx="4580865" cy="6822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4" name="object 4"/>
          <p:cNvSpPr/>
          <p:nvPr/>
        </p:nvSpPr>
        <p:spPr>
          <a:xfrm>
            <a:off x="4539601" y="3322260"/>
            <a:ext cx="479761" cy="627074"/>
          </a:xfrm>
          <a:custGeom>
            <a:avLst/>
            <a:gdLst/>
            <a:ahLst/>
            <a:cxnLst/>
            <a:rect l="l" t="t" r="r" b="b"/>
            <a:pathLst>
              <a:path w="306069" h="400050">
                <a:moveTo>
                  <a:pt x="0" y="199818"/>
                </a:moveTo>
                <a:lnTo>
                  <a:pt x="3527" y="156935"/>
                </a:lnTo>
                <a:lnTo>
                  <a:pt x="13600" y="117283"/>
                </a:lnTo>
                <a:lnTo>
                  <a:pt x="29495" y="81816"/>
                </a:lnTo>
                <a:lnTo>
                  <a:pt x="62581" y="38551"/>
                </a:lnTo>
                <a:lnTo>
                  <a:pt x="104550" y="10183"/>
                </a:lnTo>
                <a:lnTo>
                  <a:pt x="152851" y="0"/>
                </a:lnTo>
                <a:lnTo>
                  <a:pt x="169511" y="1168"/>
                </a:lnTo>
                <a:lnTo>
                  <a:pt x="230010" y="27289"/>
                </a:lnTo>
                <a:lnTo>
                  <a:pt x="266326" y="65943"/>
                </a:lnTo>
                <a:lnTo>
                  <a:pt x="292102" y="117283"/>
                </a:lnTo>
                <a:lnTo>
                  <a:pt x="302196" y="156935"/>
                </a:lnTo>
                <a:lnTo>
                  <a:pt x="305724" y="199818"/>
                </a:lnTo>
                <a:lnTo>
                  <a:pt x="304810" y="221578"/>
                </a:lnTo>
                <a:lnTo>
                  <a:pt x="297925" y="262952"/>
                </a:lnTo>
                <a:lnTo>
                  <a:pt x="284835" y="300649"/>
                </a:lnTo>
                <a:lnTo>
                  <a:pt x="255276" y="348143"/>
                </a:lnTo>
                <a:lnTo>
                  <a:pt x="201173" y="389432"/>
                </a:lnTo>
                <a:lnTo>
                  <a:pt x="152851" y="399610"/>
                </a:lnTo>
                <a:lnTo>
                  <a:pt x="136212" y="398442"/>
                </a:lnTo>
                <a:lnTo>
                  <a:pt x="75713" y="372347"/>
                </a:lnTo>
                <a:lnTo>
                  <a:pt x="39376" y="333672"/>
                </a:lnTo>
                <a:lnTo>
                  <a:pt x="13600" y="282332"/>
                </a:lnTo>
                <a:lnTo>
                  <a:pt x="3527" y="242658"/>
                </a:lnTo>
                <a:lnTo>
                  <a:pt x="0" y="199818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5" name="object 5"/>
          <p:cNvSpPr/>
          <p:nvPr/>
        </p:nvSpPr>
        <p:spPr>
          <a:xfrm>
            <a:off x="513068" y="4088445"/>
            <a:ext cx="479761" cy="458859"/>
          </a:xfrm>
          <a:custGeom>
            <a:avLst/>
            <a:gdLst/>
            <a:ahLst/>
            <a:cxnLst/>
            <a:rect l="l" t="t" r="r" b="b"/>
            <a:pathLst>
              <a:path w="306070" h="292735">
                <a:moveTo>
                  <a:pt x="0" y="146348"/>
                </a:moveTo>
                <a:lnTo>
                  <a:pt x="12012" y="89377"/>
                </a:lnTo>
                <a:lnTo>
                  <a:pt x="44771" y="42861"/>
                </a:lnTo>
                <a:lnTo>
                  <a:pt x="93359" y="11496"/>
                </a:lnTo>
                <a:lnTo>
                  <a:pt x="152857" y="0"/>
                </a:lnTo>
                <a:lnTo>
                  <a:pt x="183661" y="2975"/>
                </a:lnTo>
                <a:lnTo>
                  <a:pt x="238318" y="24990"/>
                </a:lnTo>
                <a:lnTo>
                  <a:pt x="279607" y="64515"/>
                </a:lnTo>
                <a:lnTo>
                  <a:pt x="302608" y="116853"/>
                </a:lnTo>
                <a:lnTo>
                  <a:pt x="305715" y="146348"/>
                </a:lnTo>
                <a:lnTo>
                  <a:pt x="302608" y="175843"/>
                </a:lnTo>
                <a:lnTo>
                  <a:pt x="279607" y="228182"/>
                </a:lnTo>
                <a:lnTo>
                  <a:pt x="238318" y="267707"/>
                </a:lnTo>
                <a:lnTo>
                  <a:pt x="152857" y="292697"/>
                </a:lnTo>
                <a:lnTo>
                  <a:pt x="122051" y="289722"/>
                </a:lnTo>
                <a:lnTo>
                  <a:pt x="67396" y="267707"/>
                </a:lnTo>
                <a:lnTo>
                  <a:pt x="26105" y="228182"/>
                </a:lnTo>
                <a:lnTo>
                  <a:pt x="3104" y="175843"/>
                </a:lnTo>
                <a:lnTo>
                  <a:pt x="0" y="146348"/>
                </a:lnTo>
                <a:close/>
              </a:path>
            </a:pathLst>
          </a:custGeom>
          <a:ln w="2201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195"/>
          </a:p>
        </p:txBody>
      </p:sp>
      <p:sp>
        <p:nvSpPr>
          <p:cNvPr id="7" name="Text Placeholder 5"/>
          <p:cNvSpPr txBox="1">
            <a:spLocks noGrp="1" noChangeArrowheads="1"/>
          </p:cNvSpPr>
          <p:nvPr/>
        </p:nvSpPr>
        <p:spPr>
          <a:xfrm>
            <a:off x="5943693" y="3949334"/>
            <a:ext cx="4988768" cy="212364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anchor="t"/>
          <a:lstStyle/>
          <a:p>
            <a:pPr marL="511175" indent="-336550" algn="l" defTabSz="914400" eaLnBrk="0" fontAlgn="auto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+mn-lt"/>
                <a:ea typeface="Calibri" charset="0"/>
              </a:rPr>
              <a:t>Sites of Constrictions in the ureter:</a:t>
            </a:r>
          </a:p>
          <a:p>
            <a:pPr marL="511175" indent="-336550" eaLnBrk="0">
              <a:spcBef>
                <a:spcPts val="1000"/>
              </a:spcBef>
              <a:buFont typeface="+mj-lt"/>
              <a:buAutoNum type="arabicPeriod"/>
            </a:pPr>
            <a:r>
              <a:rPr lang="en-US" altLang="ko-KR" sz="2400" dirty="0">
                <a:latin typeface="+mn-lt"/>
                <a:ea typeface="Calibri" charset="0"/>
              </a:rPr>
              <a:t>At </a:t>
            </a:r>
            <a:r>
              <a:rPr lang="en-US" altLang="ko-KR" sz="2400" b="1" dirty="0" err="1" smtClean="0">
                <a:latin typeface="+mn-lt"/>
                <a:ea typeface="Calibri" charset="0"/>
              </a:rPr>
              <a:t>ureteropelvic</a:t>
            </a:r>
            <a:r>
              <a:rPr lang="en-US" altLang="ko-KR" sz="2400" dirty="0" smtClean="0">
                <a:latin typeface="+mn-lt"/>
                <a:ea typeface="Calibri" charset="0"/>
              </a:rPr>
              <a:t> </a:t>
            </a:r>
            <a:r>
              <a:rPr lang="en-US" altLang="ko-KR" sz="2400" dirty="0">
                <a:latin typeface="+mn-lt"/>
                <a:ea typeface="Calibri" charset="0"/>
              </a:rPr>
              <a:t>junction</a:t>
            </a:r>
            <a:endParaRPr lang="ko-KR" altLang="en-US" sz="2400" dirty="0">
              <a:latin typeface="+mn-lt"/>
              <a:ea typeface="Calibri" charset="0"/>
            </a:endParaRPr>
          </a:p>
          <a:p>
            <a:pPr marL="511175" indent="-336550">
              <a:buFont typeface="+mj-lt"/>
              <a:buAutoNum type="arabicPeriod"/>
            </a:pPr>
            <a:r>
              <a:rPr lang="en-US" sz="2400" dirty="0">
                <a:latin typeface="+mn-lt"/>
              </a:rPr>
              <a:t>At </a:t>
            </a:r>
            <a:r>
              <a:rPr lang="en-US" sz="2400" b="1" dirty="0">
                <a:latin typeface="+mn-lt"/>
              </a:rPr>
              <a:t>pelvic inlet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site of crossing of </a:t>
            </a:r>
            <a:r>
              <a:rPr lang="en-US" sz="2400" dirty="0">
                <a:solidFill>
                  <a:srgbClr val="993366"/>
                </a:solidFill>
                <a:latin typeface="+mn-lt"/>
              </a:rPr>
              <a:t>common iliac </a:t>
            </a:r>
            <a:r>
              <a:rPr lang="en-US" sz="2400" dirty="0">
                <a:latin typeface="+mn-lt"/>
              </a:rPr>
              <a:t>artery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511175" indent="-336550">
              <a:buFont typeface="+mj-lt"/>
              <a:buAutoNum type="arabicPeriod"/>
            </a:pPr>
            <a:r>
              <a:rPr lang="en-US" altLang="ko-KR" sz="2400" dirty="0">
                <a:latin typeface="+mn-lt"/>
                <a:ea typeface="Calibri" charset="0"/>
              </a:rPr>
              <a:t>At site of </a:t>
            </a:r>
            <a:r>
              <a:rPr lang="en-US" altLang="ko-KR" sz="2400" b="1" dirty="0">
                <a:latin typeface="+mn-lt"/>
                <a:ea typeface="Calibri" charset="0"/>
              </a:rPr>
              <a:t>entrance to </a:t>
            </a:r>
            <a:r>
              <a:rPr lang="en-US" altLang="ko-KR" sz="2400" b="1" dirty="0" smtClean="0">
                <a:latin typeface="+mn-lt"/>
                <a:ea typeface="Calibri" charset="0"/>
              </a:rPr>
              <a:t>bladder</a:t>
            </a:r>
            <a:endParaRPr lang="ko-KR" altLang="en-US" sz="2400" b="1" dirty="0">
              <a:latin typeface="+mn-lt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949" y="964608"/>
            <a:ext cx="3756472" cy="692497"/>
          </a:xfrm>
          <a:prstGeom prst="rect">
            <a:avLst/>
          </a:prstGeom>
          <a:ln w="8096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414"/>
              </a:lnSpc>
            </a:pPr>
            <a:r>
              <a:rPr sz="5400" b="1" spc="-8" dirty="0">
                <a:latin typeface="+mj-lt"/>
                <a:cs typeface="Calibri"/>
              </a:rPr>
              <a:t>Q</a:t>
            </a:r>
            <a:r>
              <a:rPr sz="5400" b="1" spc="-157" dirty="0">
                <a:latin typeface="+mj-lt"/>
                <a:cs typeface="Calibri"/>
              </a:rPr>
              <a:t> </a:t>
            </a:r>
            <a:r>
              <a:rPr sz="5400" b="1" dirty="0">
                <a:latin typeface="+mj-lt"/>
                <a:cs typeface="Calibri"/>
              </a:rPr>
              <a:t>3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464949" y="2082726"/>
            <a:ext cx="5680943" cy="364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08" marR="7963">
              <a:lnSpc>
                <a:spcPct val="101699"/>
              </a:lnSpc>
              <a:tabLst>
                <a:tab pos="406106" algn="l"/>
              </a:tabLst>
            </a:pPr>
            <a:r>
              <a:rPr sz="2800" spc="8" dirty="0">
                <a:latin typeface="Calibri"/>
                <a:cs typeface="Calibri"/>
              </a:rPr>
              <a:t>Identify </a:t>
            </a:r>
            <a:r>
              <a:rPr sz="2800" spc="16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A- Right adrenal (or suprarenal) gland</a:t>
            </a: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B- </a:t>
            </a:r>
            <a:r>
              <a:rPr lang="en-US"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Diaphragm</a:t>
            </a: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C- </a:t>
            </a:r>
            <a:r>
              <a:rPr lang="en-US"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Psoas major</a:t>
            </a: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D- </a:t>
            </a:r>
            <a:r>
              <a:rPr lang="en-US"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Quadratus </a:t>
            </a:r>
            <a:r>
              <a:rPr lang="en-US" sz="2800" spc="16" dirty="0" err="1" smtClean="0">
                <a:solidFill>
                  <a:srgbClr val="C00000"/>
                </a:solidFill>
                <a:latin typeface="Calibri"/>
                <a:cs typeface="Calibri"/>
              </a:rPr>
              <a:t>lumborum</a:t>
            </a:r>
            <a:endParaRPr lang="en-US" sz="2800" spc="16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E- </a:t>
            </a:r>
            <a:r>
              <a:rPr lang="en-US" sz="2800" spc="16" dirty="0" smtClean="0">
                <a:solidFill>
                  <a:srgbClr val="C00000"/>
                </a:solidFill>
                <a:latin typeface="Calibri"/>
                <a:cs typeface="Calibri"/>
              </a:rPr>
              <a:t>Transverse abdominis</a:t>
            </a:r>
          </a:p>
          <a:p>
            <a:pPr marL="457200" indent="-438150">
              <a:spcBef>
                <a:spcPts val="815"/>
              </a:spcBef>
              <a:tabLst>
                <a:tab pos="405113" algn="l"/>
                <a:tab pos="406106" algn="l"/>
              </a:tabLst>
            </a:pPr>
            <a:r>
              <a:rPr lang="en-US" sz="2800" spc="16" dirty="0" smtClean="0">
                <a:latin typeface="Calibri"/>
                <a:cs typeface="Calibri"/>
              </a:rPr>
              <a:t>F- Urinary bladder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45892" y="577271"/>
            <a:ext cx="5765416" cy="5937255"/>
            <a:chOff x="6069005" y="484281"/>
            <a:chExt cx="5765416" cy="5937255"/>
          </a:xfrm>
        </p:grpSpPr>
        <p:sp>
          <p:nvSpPr>
            <p:cNvPr id="4" name="object 4"/>
            <p:cNvSpPr/>
            <p:nvPr/>
          </p:nvSpPr>
          <p:spPr>
            <a:xfrm>
              <a:off x="6387131" y="484281"/>
              <a:ext cx="5076312" cy="5937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95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183995" y="1672614"/>
              <a:ext cx="153774" cy="410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65" b="1" dirty="0" smtClean="0">
                  <a:latin typeface="Calibri"/>
                  <a:cs typeface="Calibri"/>
                </a:rPr>
                <a:t>A</a:t>
              </a:r>
              <a:endParaRPr sz="2665" dirty="0">
                <a:latin typeface="Calibri"/>
                <a:cs typeface="Calibri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441238" y="1943347"/>
              <a:ext cx="163711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bject 8"/>
            <p:cNvSpPr txBox="1"/>
            <p:nvPr/>
          </p:nvSpPr>
          <p:spPr>
            <a:xfrm>
              <a:off x="11526873" y="1452049"/>
              <a:ext cx="153774" cy="410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65" b="1" dirty="0" smtClean="0">
                  <a:latin typeface="Calibri"/>
                  <a:cs typeface="Calibri"/>
                </a:rPr>
                <a:t>B</a:t>
              </a:r>
              <a:endParaRPr sz="2665" dirty="0">
                <a:latin typeface="Calibri"/>
                <a:cs typeface="Calibri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0680611" y="1672614"/>
              <a:ext cx="7828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ject 8"/>
            <p:cNvSpPr txBox="1"/>
            <p:nvPr/>
          </p:nvSpPr>
          <p:spPr>
            <a:xfrm>
              <a:off x="6069005" y="3077357"/>
              <a:ext cx="153774" cy="410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65" b="1" dirty="0" smtClean="0">
                  <a:latin typeface="Calibri"/>
                  <a:cs typeface="Calibri"/>
                </a:rPr>
                <a:t>C</a:t>
              </a:r>
              <a:endParaRPr sz="2665" dirty="0">
                <a:latin typeface="Calibri"/>
                <a:cs typeface="Calibri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351837" y="3310549"/>
              <a:ext cx="18799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ject 8"/>
            <p:cNvSpPr txBox="1"/>
            <p:nvPr/>
          </p:nvSpPr>
          <p:spPr>
            <a:xfrm>
              <a:off x="11680647" y="2870860"/>
              <a:ext cx="153774" cy="410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65" b="1" dirty="0" smtClean="0">
                  <a:latin typeface="Calibri"/>
                  <a:cs typeface="Calibri"/>
                </a:rPr>
                <a:t>E</a:t>
              </a:r>
              <a:endParaRPr sz="2665" dirty="0">
                <a:latin typeface="Calibri"/>
                <a:cs typeface="Calibri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10834385" y="3091425"/>
              <a:ext cx="7828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ject 8"/>
            <p:cNvSpPr txBox="1"/>
            <p:nvPr/>
          </p:nvSpPr>
          <p:spPr>
            <a:xfrm>
              <a:off x="11526873" y="3487469"/>
              <a:ext cx="153774" cy="410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65" b="1" dirty="0" smtClean="0">
                  <a:latin typeface="Calibri"/>
                  <a:cs typeface="Calibri"/>
                </a:rPr>
                <a:t>D</a:t>
              </a:r>
              <a:endParaRPr sz="2665" dirty="0">
                <a:latin typeface="Calibri"/>
                <a:cs typeface="Calibri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10126072" y="3487469"/>
              <a:ext cx="1337371" cy="2205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bject 8"/>
            <p:cNvSpPr txBox="1"/>
            <p:nvPr/>
          </p:nvSpPr>
          <p:spPr>
            <a:xfrm>
              <a:off x="11203691" y="5684502"/>
              <a:ext cx="153774" cy="410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665" b="1" dirty="0" smtClean="0">
                  <a:latin typeface="Calibri"/>
                  <a:cs typeface="Calibri"/>
                </a:rPr>
                <a:t>F</a:t>
              </a:r>
              <a:endParaRPr sz="2665" dirty="0">
                <a:latin typeface="Calibri"/>
                <a:cs typeface="Calibri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9144000" y="5522888"/>
              <a:ext cx="1996262" cy="3821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3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8DEAC5-4141-4CFF-86BA-4175D5B86C88}" vid="{240C028D-75B1-4A7F-A9EA-0C28CBE645D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OSPE</Template>
  <TotalTime>1644</TotalTime>
  <Words>631</Words>
  <Application>Microsoft Office PowerPoint</Application>
  <PresentationFormat>Widescreen</PresentationFormat>
  <Paragraphs>194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Arabic Typesetting</vt:lpstr>
      <vt:lpstr>Calibri Light</vt:lpstr>
      <vt:lpstr>Arial</vt:lpstr>
      <vt:lpstr>Wingdings</vt:lpstr>
      <vt:lpstr>Office Theme</vt:lpstr>
      <vt:lpstr>OSPE RENAL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OSPE</dc:title>
  <dc:creator>Dr.Ghandour ...</dc:creator>
  <cp:lastModifiedBy>Jawaher AbdulMohsen</cp:lastModifiedBy>
  <cp:revision>123</cp:revision>
  <dcterms:created xsi:type="dcterms:W3CDTF">2016-12-24T18:56:49Z</dcterms:created>
  <dcterms:modified xsi:type="dcterms:W3CDTF">2017-05-22T11:08:27Z</dcterms:modified>
</cp:coreProperties>
</file>