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5.jpg" ContentType="image/jpg"/>
  <Override PartName="/ppt/notesSlides/notesSlide8.xml" ContentType="application/vnd.openxmlformats-officedocument.presentationml.notesSlide+xml"/>
  <Override PartName="/ppt/media/image6.jpg" ContentType="image/jpg"/>
  <Override PartName="/ppt/notesSlides/notesSlide9.xml" ContentType="application/vnd.openxmlformats-officedocument.presentationml.notesSlide+xml"/>
  <Override PartName="/ppt/media/image7.jpg" ContentType="image/jpg"/>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8" r:id="rId2"/>
    <p:sldId id="297" r:id="rId3"/>
    <p:sldId id="298" r:id="rId4"/>
    <p:sldId id="288" r:id="rId5"/>
    <p:sldId id="289" r:id="rId6"/>
    <p:sldId id="290" r:id="rId7"/>
    <p:sldId id="291" r:id="rId8"/>
    <p:sldId id="293" r:id="rId9"/>
    <p:sldId id="294"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A451"/>
    <a:srgbClr val="91B994"/>
    <a:srgbClr val="001F5F"/>
    <a:srgbClr val="000000"/>
    <a:srgbClr val="5B8B6B"/>
    <a:srgbClr val="243542"/>
    <a:srgbClr val="5EA7A4"/>
    <a:srgbClr val="517A91"/>
    <a:srgbClr val="649A78"/>
    <a:srgbClr val="0E19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3" autoAdjust="0"/>
    <p:restoredTop sz="94316"/>
  </p:normalViewPr>
  <p:slideViewPr>
    <p:cSldViewPr snapToGrid="0" snapToObjects="1">
      <p:cViewPr varScale="1">
        <p:scale>
          <a:sx n="66" d="100"/>
          <a:sy n="66" d="100"/>
        </p:scale>
        <p:origin x="640"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DB79F-1051-6C42-97FB-5292AFD24D0C}" type="datetimeFigureOut">
              <a:rPr lang="en-US" smtClean="0"/>
              <a:t>5/23/2017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E893F-5FEC-9748-B4B9-39ADF81ACA72}" type="slidenum">
              <a:rPr lang="en-US" smtClean="0"/>
              <a:t>‹#›</a:t>
            </a:fld>
            <a:endParaRPr lang="en-US"/>
          </a:p>
        </p:txBody>
      </p:sp>
    </p:spTree>
    <p:extLst>
      <p:ext uri="{BB962C8B-B14F-4D97-AF65-F5344CB8AC3E}">
        <p14:creationId xmlns:p14="http://schemas.microsoft.com/office/powerpoint/2010/main" val="49068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E893F-5FEC-9748-B4B9-39ADF81ACA72}" type="slidenum">
              <a:rPr lang="en-US" smtClean="0"/>
              <a:t>1</a:t>
            </a:fld>
            <a:endParaRPr lang="en-US"/>
          </a:p>
        </p:txBody>
      </p:sp>
    </p:spTree>
    <p:extLst>
      <p:ext uri="{BB962C8B-B14F-4D97-AF65-F5344CB8AC3E}">
        <p14:creationId xmlns:p14="http://schemas.microsoft.com/office/powerpoint/2010/main" val="1654001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E893F-5FEC-9748-B4B9-39ADF81ACA72}" type="slidenum">
              <a:rPr lang="en-US" smtClean="0"/>
              <a:t>11</a:t>
            </a:fld>
            <a:endParaRPr lang="en-US"/>
          </a:p>
        </p:txBody>
      </p:sp>
    </p:spTree>
    <p:extLst>
      <p:ext uri="{BB962C8B-B14F-4D97-AF65-F5344CB8AC3E}">
        <p14:creationId xmlns:p14="http://schemas.microsoft.com/office/powerpoint/2010/main" val="2073218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E893F-5FEC-9748-B4B9-39ADF81ACA72}" type="slidenum">
              <a:rPr lang="en-US" smtClean="0"/>
              <a:t>2</a:t>
            </a:fld>
            <a:endParaRPr lang="en-US"/>
          </a:p>
        </p:txBody>
      </p:sp>
    </p:spTree>
    <p:extLst>
      <p:ext uri="{BB962C8B-B14F-4D97-AF65-F5344CB8AC3E}">
        <p14:creationId xmlns:p14="http://schemas.microsoft.com/office/powerpoint/2010/main" val="3376526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4</a:t>
            </a:fld>
            <a:endParaRPr lang="en-US"/>
          </a:p>
        </p:txBody>
      </p:sp>
    </p:spTree>
    <p:extLst>
      <p:ext uri="{BB962C8B-B14F-4D97-AF65-F5344CB8AC3E}">
        <p14:creationId xmlns:p14="http://schemas.microsoft.com/office/powerpoint/2010/main" val="555186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5</a:t>
            </a:fld>
            <a:endParaRPr lang="en-US"/>
          </a:p>
        </p:txBody>
      </p:sp>
    </p:spTree>
    <p:extLst>
      <p:ext uri="{BB962C8B-B14F-4D97-AF65-F5344CB8AC3E}">
        <p14:creationId xmlns:p14="http://schemas.microsoft.com/office/powerpoint/2010/main" val="1348767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6</a:t>
            </a:fld>
            <a:endParaRPr lang="en-US"/>
          </a:p>
        </p:txBody>
      </p:sp>
    </p:spTree>
    <p:extLst>
      <p:ext uri="{BB962C8B-B14F-4D97-AF65-F5344CB8AC3E}">
        <p14:creationId xmlns:p14="http://schemas.microsoft.com/office/powerpoint/2010/main" val="633952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7</a:t>
            </a:fld>
            <a:endParaRPr lang="en-US"/>
          </a:p>
        </p:txBody>
      </p:sp>
    </p:spTree>
    <p:extLst>
      <p:ext uri="{BB962C8B-B14F-4D97-AF65-F5344CB8AC3E}">
        <p14:creationId xmlns:p14="http://schemas.microsoft.com/office/powerpoint/2010/main" val="1959342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8</a:t>
            </a:fld>
            <a:endParaRPr lang="en-US"/>
          </a:p>
        </p:txBody>
      </p:sp>
    </p:spTree>
    <p:extLst>
      <p:ext uri="{BB962C8B-B14F-4D97-AF65-F5344CB8AC3E}">
        <p14:creationId xmlns:p14="http://schemas.microsoft.com/office/powerpoint/2010/main" val="443177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E893F-5FEC-9748-B4B9-39ADF81ACA72}" type="slidenum">
              <a:rPr lang="en-US" smtClean="0"/>
              <a:t>9</a:t>
            </a:fld>
            <a:endParaRPr lang="en-US"/>
          </a:p>
        </p:txBody>
      </p:sp>
    </p:spTree>
    <p:extLst>
      <p:ext uri="{BB962C8B-B14F-4D97-AF65-F5344CB8AC3E}">
        <p14:creationId xmlns:p14="http://schemas.microsoft.com/office/powerpoint/2010/main" val="166390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10</a:t>
            </a:fld>
            <a:endParaRPr lang="en-US"/>
          </a:p>
        </p:txBody>
      </p:sp>
    </p:spTree>
    <p:extLst>
      <p:ext uri="{BB962C8B-B14F-4D97-AF65-F5344CB8AC3E}">
        <p14:creationId xmlns:p14="http://schemas.microsoft.com/office/powerpoint/2010/main" val="392654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14FF97-3140-804E-8942-505554C90DE2}" type="datetime1">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94341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E4314D-521B-9C40-8332-F6131AFE96A4}" type="datetime1">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766019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317471-547A-DF4C-BA30-CD3C14290799}" type="datetime1">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32987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9672BB-1F62-DF49-BC52-66D84FEAC021}" type="datetime1">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03275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AF28D3-6496-454F-BEEA-50E3E8BEF9AC}" type="datetime1">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50592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4539A-B826-C14B-A187-04BC8FCAD6AA}" type="datetime1">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04052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742119-ECDB-4D47-90EE-CAA143B9F5D5}" type="datetime1">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98649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AF1F04-25A2-7544-AC0B-B92FF024A51D}" type="datetime1">
              <a:rPr lang="en-US" smtClean="0"/>
              <a:t>5/23/2017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6528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332451-D00B-A445-8CD6-8A344824894E}" type="datetime1">
              <a:rPr lang="en-US" smtClean="0"/>
              <a:t>5/23/2017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08991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49B5B7-676A-954B-AF44-F175CCF2A4E9}" type="datetime1">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97363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8DAE5F-D141-3D4F-AD92-0C43A4D60A86}" type="datetime1">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14190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FB254-0D0E-AE46-A987-97F1F8A51797}" type="datetime1">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61B80-718B-8E4C-9CE5-C64D512E4DAF}" type="slidenum">
              <a:rPr lang="en-US" smtClean="0"/>
              <a:t>‹#›</a:t>
            </a:fld>
            <a:endParaRPr lang="en-US"/>
          </a:p>
        </p:txBody>
      </p:sp>
    </p:spTree>
    <p:extLst>
      <p:ext uri="{BB962C8B-B14F-4D97-AF65-F5344CB8AC3E}">
        <p14:creationId xmlns:p14="http://schemas.microsoft.com/office/powerpoint/2010/main" val="109813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cs.google.com/document/d/11BlYjOHH_XJEHfO8F68gxSDP12I3PF4wP1RHRN5vt-0/edit" TargetMode="External"/><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jp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23" y="0"/>
            <a:ext cx="12304294" cy="6858000"/>
          </a:xfrm>
          <a:prstGeom prst="rect">
            <a:avLst/>
          </a:prstGeom>
        </p:spPr>
      </p:pic>
      <p:sp>
        <p:nvSpPr>
          <p:cNvPr id="7" name="Rectangle 6"/>
          <p:cNvSpPr/>
          <p:nvPr/>
        </p:nvSpPr>
        <p:spPr>
          <a:xfrm>
            <a:off x="489382" y="308552"/>
            <a:ext cx="5239265"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schemeClr val="bg1"/>
                </a:solidFill>
                <a:latin typeface="Century Gothic" charset="0"/>
                <a:ea typeface="Century Gothic" charset="0"/>
                <a:cs typeface="Century Gothic" charset="0"/>
              </a:rPr>
              <a:t>Biochemistry</a:t>
            </a:r>
          </a:p>
          <a:p>
            <a:r>
              <a:rPr lang="en-US" sz="5400" b="1" dirty="0">
                <a:solidFill>
                  <a:schemeClr val="bg1"/>
                </a:solidFill>
                <a:latin typeface="Century Gothic" charset="0"/>
                <a:ea typeface="Century Gothic" charset="0"/>
                <a:cs typeface="Century Gothic" charset="0"/>
              </a:rPr>
              <a:t>Practical </a:t>
            </a:r>
          </a:p>
        </p:txBody>
      </p:sp>
      <p:sp>
        <p:nvSpPr>
          <p:cNvPr id="8" name="Rectangle 7"/>
          <p:cNvSpPr/>
          <p:nvPr/>
        </p:nvSpPr>
        <p:spPr>
          <a:xfrm>
            <a:off x="-412088" y="2263485"/>
            <a:ext cx="6135074" cy="1915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5B8B6B"/>
                </a:solidFill>
                <a:latin typeface="Century Gothic" charset="0"/>
                <a:ea typeface="Century Gothic" charset="0"/>
                <a:cs typeface="Century Gothic" charset="0"/>
              </a:rPr>
              <a:t>URINALYSIS</a:t>
            </a:r>
            <a:r>
              <a:rPr lang="en-US" altLang="en-US" sz="4400" b="1" dirty="0">
                <a:solidFill>
                  <a:srgbClr val="5B8B6B"/>
                </a:solidFill>
                <a:latin typeface="Century Gothic" charset="0"/>
                <a:ea typeface="Century Gothic" charset="0"/>
                <a:cs typeface="Century Gothic" charset="0"/>
              </a:rPr>
              <a:t/>
            </a:r>
            <a:br>
              <a:rPr lang="en-US" altLang="en-US" sz="4400" b="1" dirty="0">
                <a:solidFill>
                  <a:srgbClr val="5B8B6B"/>
                </a:solidFill>
                <a:latin typeface="Century Gothic" charset="0"/>
                <a:ea typeface="Century Gothic" charset="0"/>
                <a:cs typeface="Century Gothic" charset="0"/>
              </a:rPr>
            </a:br>
            <a:endParaRPr lang="en-US" sz="4400" b="1" i="1" dirty="0">
              <a:solidFill>
                <a:srgbClr val="5B8B6B"/>
              </a:solidFill>
              <a:latin typeface="Century Gothic" charset="0"/>
              <a:ea typeface="Century Gothic" charset="0"/>
              <a:cs typeface="Century Gothic" charset="0"/>
            </a:endParaRP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5514126" y="189763"/>
            <a:ext cx="812518" cy="965820"/>
          </a:xfrm>
          <a:prstGeom prst="rect">
            <a:avLst/>
          </a:prstGeom>
        </p:spPr>
      </p:pic>
      <p:sp>
        <p:nvSpPr>
          <p:cNvPr id="2" name="Rectangle 1"/>
          <p:cNvSpPr/>
          <p:nvPr/>
        </p:nvSpPr>
        <p:spPr>
          <a:xfrm>
            <a:off x="209592" y="5627914"/>
            <a:ext cx="2337666" cy="1041310"/>
          </a:xfrm>
          <a:prstGeom prst="rect">
            <a:avLst/>
          </a:prstGeom>
          <a:noFill/>
          <a:ln w="381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anose="05000000000000000000" pitchFamily="2" charset="2"/>
              <a:buChar char="§"/>
            </a:pPr>
            <a:r>
              <a:rPr lang="en-US" sz="2200" dirty="0">
                <a:solidFill>
                  <a:srgbClr val="FF0000"/>
                </a:solidFill>
              </a:rPr>
              <a:t>Important</a:t>
            </a:r>
            <a:r>
              <a:rPr lang="en-US" sz="2200" b="1" dirty="0">
                <a:solidFill>
                  <a:srgbClr val="FF0000"/>
                </a:solidFill>
              </a:rPr>
              <a:t>.</a:t>
            </a:r>
            <a:endParaRPr lang="en-US" sz="2200" dirty="0">
              <a:solidFill>
                <a:schemeClr val="bg1">
                  <a:lumMod val="50000"/>
                </a:schemeClr>
              </a:solidFill>
            </a:endParaRPr>
          </a:p>
          <a:p>
            <a:pPr marL="285750" indent="-285750">
              <a:buClr>
                <a:schemeClr val="tx1">
                  <a:lumMod val="95000"/>
                  <a:lumOff val="5000"/>
                </a:schemeClr>
              </a:buClr>
              <a:buFont typeface="Wingdings" panose="05000000000000000000" pitchFamily="2" charset="2"/>
              <a:buChar char="§"/>
            </a:pPr>
            <a:r>
              <a:rPr lang="en-US" sz="2200" dirty="0">
                <a:solidFill>
                  <a:schemeClr val="tx1"/>
                </a:solidFill>
              </a:rPr>
              <a:t>Doctors slides</a:t>
            </a:r>
          </a:p>
        </p:txBody>
      </p:sp>
      <p:pic>
        <p:nvPicPr>
          <p:cNvPr id="9" name="صورة 6" descr="bio logo 436.png"/>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10" name="TextBox 12"/>
          <p:cNvSpPr txBox="1"/>
          <p:nvPr/>
        </p:nvSpPr>
        <p:spPr>
          <a:xfrm>
            <a:off x="369555" y="4309436"/>
            <a:ext cx="1966994" cy="1077218"/>
          </a:xfrm>
          <a:prstGeom prst="rect">
            <a:avLst/>
          </a:prstGeom>
          <a:noFill/>
          <a:ln w="22225">
            <a:solidFill>
              <a:schemeClr val="bg2">
                <a:lumMod val="75000"/>
              </a:schemeClr>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rtl="0"/>
            <a:r>
              <a:rPr lang="en-US" sz="1600" b="1" dirty="0">
                <a:solidFill>
                  <a:schemeClr val="bg1"/>
                </a:solidFill>
                <a:latin typeface="Century Gothic" charset="0"/>
                <a:ea typeface="Century Gothic" charset="0"/>
                <a:cs typeface="Century Gothic" charset="0"/>
              </a:rPr>
              <a:t>Your body hears everything your mind says .. </a:t>
            </a:r>
          </a:p>
          <a:p>
            <a:pPr algn="ctr" rtl="0"/>
            <a:r>
              <a:rPr lang="en-US" sz="1600" b="1" dirty="0">
                <a:solidFill>
                  <a:schemeClr val="bg1"/>
                </a:solidFill>
                <a:latin typeface="Century Gothic" charset="0"/>
                <a:ea typeface="Century Gothic" charset="0"/>
                <a:cs typeface="Century Gothic" charset="0"/>
              </a:rPr>
              <a:t>Stay Positive</a:t>
            </a:r>
            <a:endParaRPr lang="en-US" sz="1100" b="1" dirty="0">
              <a:solidFill>
                <a:schemeClr val="bg1"/>
              </a:solidFill>
              <a:latin typeface="Century Gothic" charset="0"/>
              <a:ea typeface="Century Gothic" charset="0"/>
              <a:cs typeface="Century Gothic" charset="0"/>
            </a:endParaRPr>
          </a:p>
        </p:txBody>
      </p:sp>
      <p:sp>
        <p:nvSpPr>
          <p:cNvPr id="12" name="TextBox 12"/>
          <p:cNvSpPr txBox="1"/>
          <p:nvPr/>
        </p:nvSpPr>
        <p:spPr>
          <a:xfrm>
            <a:off x="3259303" y="3473919"/>
            <a:ext cx="2787986" cy="830997"/>
          </a:xfrm>
          <a:prstGeom prst="rect">
            <a:avLst/>
          </a:prstGeom>
          <a:noFill/>
          <a:ln w="22225">
            <a:solidFill>
              <a:schemeClr val="bg2">
                <a:lumMod val="75000"/>
              </a:schemeClr>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rtl="0"/>
            <a:r>
              <a:rPr lang="en-US" sz="1600" b="1" dirty="0" smtClean="0">
                <a:solidFill>
                  <a:schemeClr val="bg1"/>
                </a:solidFill>
                <a:latin typeface="Century Gothic" charset="0"/>
                <a:ea typeface="Century Gothic" charset="0"/>
                <a:cs typeface="Century Gothic" charset="0"/>
              </a:rPr>
              <a:t>To know what have we changed check our </a:t>
            </a:r>
            <a:r>
              <a:rPr lang="en-US" sz="1600" b="1" dirty="0" smtClean="0">
                <a:solidFill>
                  <a:schemeClr val="accent1">
                    <a:lumMod val="60000"/>
                    <a:lumOff val="40000"/>
                  </a:schemeClr>
                </a:solidFill>
                <a:latin typeface="Century Gothic" charset="0"/>
                <a:ea typeface="Century Gothic" charset="0"/>
                <a:cs typeface="Century Gothic" charset="0"/>
                <a:hlinkClick r:id="rId8"/>
              </a:rPr>
              <a:t>Editing file</a:t>
            </a:r>
            <a:endParaRPr lang="en-US" sz="1100" b="1" dirty="0">
              <a:solidFill>
                <a:schemeClr val="accent1">
                  <a:lumMod val="60000"/>
                  <a:lumOff val="40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69457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ounded Rectangle 5"/>
          <p:cNvSpPr/>
          <p:nvPr/>
        </p:nvSpPr>
        <p:spPr>
          <a:xfrm>
            <a:off x="1010653" y="721329"/>
            <a:ext cx="7573210" cy="3979008"/>
          </a:xfrm>
          <a:prstGeom prst="roundRect">
            <a:avLst/>
          </a:prstGeom>
          <a:solidFill>
            <a:srgbClr val="5B8B6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8B6B"/>
              </a:solidFill>
            </a:endParaRPr>
          </a:p>
        </p:txBody>
      </p:sp>
      <p:sp>
        <p:nvSpPr>
          <p:cNvPr id="5" name="Rectangle 4"/>
          <p:cNvSpPr/>
          <p:nvPr/>
        </p:nvSpPr>
        <p:spPr>
          <a:xfrm>
            <a:off x="0" y="0"/>
            <a:ext cx="66040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
          </p:nvPr>
        </p:nvSpPr>
        <p:spPr>
          <a:xfrm>
            <a:off x="915837" y="871382"/>
            <a:ext cx="7668026" cy="1663272"/>
          </a:xfrm>
        </p:spPr>
        <p:txBody>
          <a:bodyPr>
            <a:normAutofit/>
          </a:bodyPr>
          <a:lstStyle/>
          <a:p>
            <a:pPr marL="0" marR="5080" indent="0" algn="ctr">
              <a:lnSpc>
                <a:spcPts val="1680"/>
              </a:lnSpc>
              <a:spcBef>
                <a:spcPts val="50"/>
              </a:spcBef>
              <a:buNone/>
              <a:tabLst>
                <a:tab pos="299085" algn="l"/>
                <a:tab pos="299720" algn="l"/>
              </a:tabLst>
            </a:pPr>
            <a:r>
              <a:rPr lang="en-US" sz="1200" b="1" spc="204" dirty="0">
                <a:solidFill>
                  <a:srgbClr val="001F5F"/>
                </a:solidFill>
                <a:latin typeface="Trebuchet MS"/>
                <a:cs typeface="Trebuchet MS"/>
              </a:rPr>
              <a:t>A </a:t>
            </a:r>
            <a:r>
              <a:rPr lang="en-US" sz="1200" b="1" spc="-35" dirty="0">
                <a:solidFill>
                  <a:srgbClr val="001F5F"/>
                </a:solidFill>
                <a:latin typeface="Trebuchet MS"/>
                <a:cs typeface="Trebuchet MS"/>
              </a:rPr>
              <a:t>6-year-old </a:t>
            </a:r>
            <a:r>
              <a:rPr lang="en-US" sz="1200" b="1" spc="-70" dirty="0">
                <a:solidFill>
                  <a:srgbClr val="001F5F"/>
                </a:solidFill>
                <a:latin typeface="Trebuchet MS"/>
                <a:cs typeface="Trebuchet MS"/>
              </a:rPr>
              <a:t>boy, </a:t>
            </a:r>
            <a:r>
              <a:rPr lang="en-US" sz="1200" b="1" spc="-20" dirty="0">
                <a:solidFill>
                  <a:srgbClr val="001F5F"/>
                </a:solidFill>
                <a:latin typeface="Trebuchet MS"/>
                <a:cs typeface="Trebuchet MS"/>
              </a:rPr>
              <a:t>developed </a:t>
            </a:r>
            <a:r>
              <a:rPr lang="en-US" sz="1200" b="1" spc="15" dirty="0">
                <a:solidFill>
                  <a:srgbClr val="001F5F"/>
                </a:solidFill>
                <a:latin typeface="Trebuchet MS"/>
                <a:cs typeface="Trebuchet MS"/>
              </a:rPr>
              <a:t>marked </a:t>
            </a:r>
            <a:r>
              <a:rPr lang="en-US" sz="1200" b="1" spc="15" dirty="0">
                <a:solidFill>
                  <a:srgbClr val="FF0000"/>
                </a:solidFill>
                <a:latin typeface="Trebuchet MS"/>
                <a:cs typeface="Trebuchet MS"/>
              </a:rPr>
              <a:t>edema</a:t>
            </a:r>
            <a:r>
              <a:rPr lang="en-US" sz="1200" b="1" spc="15" dirty="0">
                <a:solidFill>
                  <a:srgbClr val="001F5F"/>
                </a:solidFill>
                <a:latin typeface="Trebuchet MS"/>
                <a:cs typeface="Trebuchet MS"/>
              </a:rPr>
              <a:t> </a:t>
            </a:r>
            <a:r>
              <a:rPr lang="en-US" sz="1200" b="1" spc="-15" dirty="0">
                <a:solidFill>
                  <a:srgbClr val="001F5F"/>
                </a:solidFill>
                <a:latin typeface="Trebuchet MS"/>
                <a:cs typeface="Trebuchet MS"/>
              </a:rPr>
              <a:t>over </a:t>
            </a:r>
            <a:r>
              <a:rPr lang="en-US" sz="1200" b="1" spc="-5" dirty="0">
                <a:solidFill>
                  <a:srgbClr val="001F5F"/>
                </a:solidFill>
                <a:latin typeface="Trebuchet MS"/>
                <a:cs typeface="Trebuchet MS"/>
              </a:rPr>
              <a:t>a </a:t>
            </a:r>
            <a:r>
              <a:rPr lang="en-US" sz="1200" b="1" dirty="0">
                <a:solidFill>
                  <a:srgbClr val="001F5F"/>
                </a:solidFill>
                <a:latin typeface="Trebuchet MS"/>
                <a:cs typeface="Trebuchet MS"/>
              </a:rPr>
              <a:t>period </a:t>
            </a:r>
            <a:r>
              <a:rPr lang="en-US" sz="1200" b="1" spc="-30" dirty="0">
                <a:solidFill>
                  <a:srgbClr val="001F5F"/>
                </a:solidFill>
                <a:latin typeface="Trebuchet MS"/>
                <a:cs typeface="Trebuchet MS"/>
              </a:rPr>
              <a:t>of  </a:t>
            </a:r>
            <a:r>
              <a:rPr lang="en-US" sz="1200" b="1" spc="-55" dirty="0">
                <a:solidFill>
                  <a:srgbClr val="001F5F"/>
                </a:solidFill>
                <a:latin typeface="Trebuchet MS"/>
                <a:cs typeface="Trebuchet MS"/>
              </a:rPr>
              <a:t>few </a:t>
            </a:r>
            <a:r>
              <a:rPr lang="en-US" sz="1200" b="1" spc="-50" dirty="0">
                <a:solidFill>
                  <a:srgbClr val="001F5F"/>
                </a:solidFill>
                <a:latin typeface="Trebuchet MS"/>
                <a:cs typeface="Trebuchet MS"/>
              </a:rPr>
              <a:t>days. </a:t>
            </a:r>
            <a:r>
              <a:rPr lang="en-US" sz="1200" b="1" spc="50" dirty="0">
                <a:solidFill>
                  <a:srgbClr val="001F5F"/>
                </a:solidFill>
                <a:latin typeface="Trebuchet MS"/>
                <a:cs typeface="Trebuchet MS"/>
              </a:rPr>
              <a:t>His </a:t>
            </a:r>
            <a:r>
              <a:rPr lang="en-US" sz="1200" b="1" spc="25" dirty="0">
                <a:solidFill>
                  <a:srgbClr val="001F5F"/>
                </a:solidFill>
                <a:latin typeface="Trebuchet MS"/>
                <a:cs typeface="Trebuchet MS"/>
              </a:rPr>
              <a:t>mother </a:t>
            </a:r>
            <a:r>
              <a:rPr lang="en-US" sz="1200" b="1" spc="-5" dirty="0">
                <a:solidFill>
                  <a:srgbClr val="001F5F"/>
                </a:solidFill>
                <a:latin typeface="Trebuchet MS"/>
                <a:cs typeface="Trebuchet MS"/>
              </a:rPr>
              <a:t>had </a:t>
            </a:r>
            <a:r>
              <a:rPr lang="en-US" sz="1200" b="1" spc="5" dirty="0">
                <a:solidFill>
                  <a:srgbClr val="001F5F"/>
                </a:solidFill>
                <a:latin typeface="Trebuchet MS"/>
                <a:cs typeface="Trebuchet MS"/>
              </a:rPr>
              <a:t>noted </a:t>
            </a:r>
            <a:r>
              <a:rPr lang="en-US" sz="1200" b="1" spc="-35" dirty="0">
                <a:solidFill>
                  <a:srgbClr val="FF0000"/>
                </a:solidFill>
                <a:latin typeface="Trebuchet MS"/>
                <a:cs typeface="Trebuchet MS"/>
              </a:rPr>
              <a:t>puffiness</a:t>
            </a:r>
            <a:r>
              <a:rPr lang="en-US" sz="1200" b="1" spc="-35" dirty="0">
                <a:solidFill>
                  <a:srgbClr val="001F5F"/>
                </a:solidFill>
                <a:latin typeface="Trebuchet MS"/>
                <a:cs typeface="Trebuchet MS"/>
              </a:rPr>
              <a:t> </a:t>
            </a:r>
            <a:r>
              <a:rPr lang="en-US" sz="1200" b="1" dirty="0">
                <a:solidFill>
                  <a:srgbClr val="001F5F"/>
                </a:solidFill>
                <a:latin typeface="Trebuchet MS"/>
                <a:cs typeface="Trebuchet MS"/>
              </a:rPr>
              <a:t>around </a:t>
            </a:r>
            <a:r>
              <a:rPr lang="en-US" sz="1200" b="1" spc="-15" dirty="0">
                <a:solidFill>
                  <a:srgbClr val="001F5F"/>
                </a:solidFill>
                <a:latin typeface="Trebuchet MS"/>
                <a:cs typeface="Trebuchet MS"/>
              </a:rPr>
              <a:t>the </a:t>
            </a:r>
            <a:r>
              <a:rPr lang="en-US" sz="1200" b="1" spc="-60" dirty="0">
                <a:solidFill>
                  <a:srgbClr val="001F5F"/>
                </a:solidFill>
                <a:latin typeface="Trebuchet MS"/>
                <a:cs typeface="Trebuchet MS"/>
              </a:rPr>
              <a:t>eyes,  </a:t>
            </a:r>
            <a:r>
              <a:rPr lang="en-US" sz="1200" b="1" spc="-15" dirty="0">
                <a:solidFill>
                  <a:srgbClr val="001F5F"/>
                </a:solidFill>
                <a:latin typeface="Trebuchet MS"/>
                <a:cs typeface="Trebuchet MS"/>
              </a:rPr>
              <a:t>characteristically</a:t>
            </a:r>
            <a:r>
              <a:rPr lang="en-US" sz="1200" b="1" spc="-65" dirty="0">
                <a:solidFill>
                  <a:srgbClr val="001F5F"/>
                </a:solidFill>
                <a:latin typeface="Trebuchet MS"/>
                <a:cs typeface="Trebuchet MS"/>
              </a:rPr>
              <a:t> </a:t>
            </a:r>
            <a:r>
              <a:rPr lang="en-US" sz="1200" b="1" spc="-25" dirty="0">
                <a:solidFill>
                  <a:srgbClr val="001F5F"/>
                </a:solidFill>
                <a:latin typeface="Trebuchet MS"/>
                <a:cs typeface="Trebuchet MS"/>
              </a:rPr>
              <a:t>in</a:t>
            </a:r>
            <a:r>
              <a:rPr lang="en-US" sz="1200" b="1" spc="-45" dirty="0">
                <a:solidFill>
                  <a:srgbClr val="001F5F"/>
                </a:solidFill>
                <a:latin typeface="Trebuchet MS"/>
                <a:cs typeface="Trebuchet MS"/>
              </a:rPr>
              <a:t> </a:t>
            </a:r>
            <a:r>
              <a:rPr lang="en-US" sz="1200" b="1" spc="-10" dirty="0">
                <a:solidFill>
                  <a:srgbClr val="001F5F"/>
                </a:solidFill>
                <a:latin typeface="Trebuchet MS"/>
                <a:cs typeface="Trebuchet MS"/>
              </a:rPr>
              <a:t>the</a:t>
            </a:r>
            <a:r>
              <a:rPr lang="en-US" sz="1200" b="1" spc="-30" dirty="0">
                <a:solidFill>
                  <a:srgbClr val="001F5F"/>
                </a:solidFill>
                <a:latin typeface="Trebuchet MS"/>
                <a:cs typeface="Trebuchet MS"/>
              </a:rPr>
              <a:t> </a:t>
            </a:r>
            <a:r>
              <a:rPr lang="en-US" sz="1200" b="1" spc="5" dirty="0">
                <a:solidFill>
                  <a:srgbClr val="001F5F"/>
                </a:solidFill>
                <a:latin typeface="Trebuchet MS"/>
                <a:cs typeface="Trebuchet MS"/>
              </a:rPr>
              <a:t>morning.</a:t>
            </a:r>
            <a:r>
              <a:rPr lang="en-US" sz="1200" b="1" spc="-200" dirty="0">
                <a:solidFill>
                  <a:srgbClr val="001F5F"/>
                </a:solidFill>
                <a:latin typeface="Trebuchet MS"/>
                <a:cs typeface="Trebuchet MS"/>
              </a:rPr>
              <a:t> </a:t>
            </a:r>
            <a:r>
              <a:rPr lang="en-US" sz="1200" b="1" spc="30" dirty="0">
                <a:solidFill>
                  <a:srgbClr val="001F5F"/>
                </a:solidFill>
                <a:latin typeface="Trebuchet MS"/>
                <a:cs typeface="Trebuchet MS"/>
              </a:rPr>
              <a:t>She</a:t>
            </a:r>
            <a:r>
              <a:rPr lang="en-US" sz="1200" b="1" spc="-30" dirty="0">
                <a:solidFill>
                  <a:srgbClr val="001F5F"/>
                </a:solidFill>
                <a:latin typeface="Trebuchet MS"/>
                <a:cs typeface="Trebuchet MS"/>
              </a:rPr>
              <a:t> </a:t>
            </a:r>
            <a:r>
              <a:rPr lang="en-US" sz="1200" b="1" dirty="0">
                <a:solidFill>
                  <a:srgbClr val="001F5F"/>
                </a:solidFill>
                <a:latin typeface="Trebuchet MS"/>
                <a:cs typeface="Trebuchet MS"/>
              </a:rPr>
              <a:t>also</a:t>
            </a:r>
            <a:r>
              <a:rPr lang="en-US" sz="1200" b="1" spc="-50" dirty="0">
                <a:solidFill>
                  <a:srgbClr val="001F5F"/>
                </a:solidFill>
                <a:latin typeface="Trebuchet MS"/>
                <a:cs typeface="Trebuchet MS"/>
              </a:rPr>
              <a:t> </a:t>
            </a:r>
            <a:r>
              <a:rPr lang="en-US" sz="1200" b="1" spc="5" dirty="0">
                <a:solidFill>
                  <a:srgbClr val="001F5F"/>
                </a:solidFill>
                <a:latin typeface="Trebuchet MS"/>
                <a:cs typeface="Trebuchet MS"/>
              </a:rPr>
              <a:t>noted</a:t>
            </a:r>
            <a:r>
              <a:rPr lang="en-US" sz="1200" b="1" spc="-45" dirty="0">
                <a:solidFill>
                  <a:srgbClr val="001F5F"/>
                </a:solidFill>
                <a:latin typeface="Trebuchet MS"/>
                <a:cs typeface="Trebuchet MS"/>
              </a:rPr>
              <a:t> </a:t>
            </a:r>
            <a:r>
              <a:rPr lang="en-US" sz="1200" b="1" dirty="0">
                <a:solidFill>
                  <a:srgbClr val="001F5F"/>
                </a:solidFill>
                <a:latin typeface="Trebuchet MS"/>
                <a:cs typeface="Trebuchet MS"/>
              </a:rPr>
              <a:t>that</a:t>
            </a:r>
            <a:r>
              <a:rPr lang="en-US" sz="1200" b="1" spc="-40" dirty="0">
                <a:solidFill>
                  <a:srgbClr val="001F5F"/>
                </a:solidFill>
                <a:latin typeface="Trebuchet MS"/>
                <a:cs typeface="Trebuchet MS"/>
              </a:rPr>
              <a:t> </a:t>
            </a:r>
            <a:r>
              <a:rPr lang="en-US" sz="1200" b="1" spc="-20" dirty="0">
                <a:solidFill>
                  <a:srgbClr val="001F5F"/>
                </a:solidFill>
                <a:latin typeface="Trebuchet MS"/>
                <a:cs typeface="Trebuchet MS"/>
              </a:rPr>
              <a:t>his</a:t>
            </a:r>
            <a:r>
              <a:rPr lang="en-US" sz="1200" b="1" spc="-40" dirty="0">
                <a:solidFill>
                  <a:srgbClr val="001F5F"/>
                </a:solidFill>
                <a:latin typeface="Trebuchet MS"/>
                <a:cs typeface="Trebuchet MS"/>
              </a:rPr>
              <a:t> </a:t>
            </a:r>
            <a:r>
              <a:rPr lang="en-US" sz="1200" b="1" spc="-15" dirty="0">
                <a:solidFill>
                  <a:srgbClr val="FF0000"/>
                </a:solidFill>
                <a:latin typeface="Trebuchet MS"/>
                <a:cs typeface="Trebuchet MS"/>
              </a:rPr>
              <a:t>urine</a:t>
            </a:r>
            <a:r>
              <a:rPr lang="en-US" sz="1200" b="1" spc="-40" dirty="0">
                <a:solidFill>
                  <a:srgbClr val="FF0000"/>
                </a:solidFill>
                <a:latin typeface="Trebuchet MS"/>
                <a:cs typeface="Trebuchet MS"/>
              </a:rPr>
              <a:t> </a:t>
            </a:r>
            <a:r>
              <a:rPr lang="en-US" sz="1200" b="1" spc="-5" dirty="0">
                <a:solidFill>
                  <a:srgbClr val="FF0000"/>
                </a:solidFill>
                <a:latin typeface="Trebuchet MS"/>
                <a:cs typeface="Trebuchet MS"/>
              </a:rPr>
              <a:t>had</a:t>
            </a:r>
            <a:r>
              <a:rPr lang="en-US" sz="1200" dirty="0">
                <a:solidFill>
                  <a:srgbClr val="FF0000"/>
                </a:solidFill>
                <a:latin typeface="Trebuchet MS"/>
                <a:cs typeface="Trebuchet MS"/>
              </a:rPr>
              <a:t> </a:t>
            </a:r>
            <a:r>
              <a:rPr lang="en-US" sz="1200" b="1" spc="20" dirty="0">
                <a:solidFill>
                  <a:srgbClr val="FF0000"/>
                </a:solidFill>
                <a:latin typeface="Trebuchet MS"/>
                <a:cs typeface="Trebuchet MS"/>
              </a:rPr>
              <a:t>become</a:t>
            </a:r>
            <a:r>
              <a:rPr lang="en-US" sz="1200" b="1" spc="-50" dirty="0">
                <a:solidFill>
                  <a:srgbClr val="FF0000"/>
                </a:solidFill>
                <a:latin typeface="Trebuchet MS"/>
                <a:cs typeface="Trebuchet MS"/>
              </a:rPr>
              <a:t> </a:t>
            </a:r>
            <a:r>
              <a:rPr lang="en-US" sz="1200" b="1" spc="-60" dirty="0">
                <a:solidFill>
                  <a:srgbClr val="FF0000"/>
                </a:solidFill>
                <a:latin typeface="Trebuchet MS"/>
                <a:cs typeface="Trebuchet MS"/>
              </a:rPr>
              <a:t>frothy</a:t>
            </a:r>
            <a:endParaRPr lang="en-US" sz="1200" b="1" spc="-60" dirty="0">
              <a:solidFill>
                <a:srgbClr val="001F5F"/>
              </a:solidFill>
              <a:latin typeface="Trebuchet MS"/>
              <a:cs typeface="Trebuchet MS"/>
            </a:endParaRPr>
          </a:p>
          <a:p>
            <a:pPr marL="0" marR="5080" indent="0" algn="ctr">
              <a:lnSpc>
                <a:spcPts val="1680"/>
              </a:lnSpc>
              <a:spcBef>
                <a:spcPts val="50"/>
              </a:spcBef>
              <a:buNone/>
              <a:tabLst>
                <a:tab pos="299085" algn="l"/>
                <a:tab pos="299720" algn="l"/>
              </a:tabLst>
            </a:pPr>
            <a:r>
              <a:rPr lang="en-US" sz="1200" b="1" spc="-195" dirty="0">
                <a:solidFill>
                  <a:srgbClr val="001F5F"/>
                </a:solidFill>
                <a:latin typeface="Trebuchet MS"/>
                <a:cs typeface="Trebuchet MS"/>
              </a:rPr>
              <a:t> </a:t>
            </a:r>
            <a:r>
              <a:rPr lang="en-US" sz="1200" b="1" spc="50" dirty="0">
                <a:solidFill>
                  <a:srgbClr val="001F5F"/>
                </a:solidFill>
                <a:latin typeface="Trebuchet MS"/>
                <a:cs typeface="Trebuchet MS"/>
              </a:rPr>
              <a:t>His</a:t>
            </a:r>
            <a:r>
              <a:rPr lang="en-US" sz="1200" b="1" spc="-40" dirty="0">
                <a:solidFill>
                  <a:srgbClr val="001F5F"/>
                </a:solidFill>
                <a:latin typeface="Trebuchet MS"/>
                <a:cs typeface="Trebuchet MS"/>
              </a:rPr>
              <a:t> </a:t>
            </a:r>
            <a:r>
              <a:rPr lang="en-US" sz="1200" b="1" spc="-10" dirty="0">
                <a:solidFill>
                  <a:srgbClr val="001F5F"/>
                </a:solidFill>
                <a:latin typeface="Trebuchet MS"/>
                <a:cs typeface="Trebuchet MS"/>
              </a:rPr>
              <a:t>general</a:t>
            </a:r>
            <a:r>
              <a:rPr lang="en-US" sz="1200" b="1" spc="-45" dirty="0">
                <a:solidFill>
                  <a:srgbClr val="001F5F"/>
                </a:solidFill>
                <a:latin typeface="Trebuchet MS"/>
                <a:cs typeface="Trebuchet MS"/>
              </a:rPr>
              <a:t> </a:t>
            </a:r>
            <a:r>
              <a:rPr lang="en-US" sz="1200" b="1" spc="-5" dirty="0">
                <a:solidFill>
                  <a:srgbClr val="001F5F"/>
                </a:solidFill>
                <a:latin typeface="Trebuchet MS"/>
                <a:cs typeface="Trebuchet MS"/>
              </a:rPr>
              <a:t>practitioner</a:t>
            </a:r>
            <a:r>
              <a:rPr lang="en-US" sz="1200" b="1" spc="-75" dirty="0">
                <a:solidFill>
                  <a:srgbClr val="001F5F"/>
                </a:solidFill>
                <a:latin typeface="Trebuchet MS"/>
                <a:cs typeface="Trebuchet MS"/>
              </a:rPr>
              <a:t> </a:t>
            </a:r>
            <a:r>
              <a:rPr lang="en-US" sz="1200" b="1" spc="-5" dirty="0">
                <a:solidFill>
                  <a:srgbClr val="001F5F"/>
                </a:solidFill>
                <a:latin typeface="Trebuchet MS"/>
                <a:cs typeface="Trebuchet MS"/>
              </a:rPr>
              <a:t>ordered</a:t>
            </a:r>
            <a:r>
              <a:rPr lang="en-US" sz="1200" b="1" spc="-50" dirty="0">
                <a:solidFill>
                  <a:srgbClr val="001F5F"/>
                </a:solidFill>
                <a:latin typeface="Trebuchet MS"/>
                <a:cs typeface="Trebuchet MS"/>
              </a:rPr>
              <a:t> </a:t>
            </a:r>
            <a:r>
              <a:rPr lang="en-US" sz="1200" b="1" spc="-15" dirty="0">
                <a:solidFill>
                  <a:srgbClr val="001F5F"/>
                </a:solidFill>
                <a:latin typeface="Trebuchet MS"/>
                <a:cs typeface="Trebuchet MS"/>
              </a:rPr>
              <a:t>the</a:t>
            </a:r>
            <a:r>
              <a:rPr lang="en-US" sz="1200" b="1" spc="-45" dirty="0">
                <a:solidFill>
                  <a:srgbClr val="001F5F"/>
                </a:solidFill>
                <a:latin typeface="Trebuchet MS"/>
                <a:cs typeface="Trebuchet MS"/>
              </a:rPr>
              <a:t> </a:t>
            </a:r>
            <a:r>
              <a:rPr lang="en-US" sz="1200" b="1" spc="-15" dirty="0">
                <a:solidFill>
                  <a:srgbClr val="001F5F"/>
                </a:solidFill>
                <a:latin typeface="Trebuchet MS"/>
                <a:cs typeface="Trebuchet MS"/>
              </a:rPr>
              <a:t>following  investigation</a:t>
            </a:r>
            <a:r>
              <a:rPr lang="en-US" sz="1200" b="1" spc="-15" dirty="0">
                <a:solidFill>
                  <a:srgbClr val="171717"/>
                </a:solidFill>
                <a:cs typeface="Calibri"/>
              </a:rPr>
              <a:t>s </a:t>
            </a:r>
            <a:r>
              <a:rPr lang="en-US" sz="1200" b="1" spc="-5" dirty="0">
                <a:solidFill>
                  <a:srgbClr val="171717"/>
                </a:solidFill>
                <a:cs typeface="Calibri"/>
              </a:rPr>
              <a:t>(in </a:t>
            </a:r>
            <a:r>
              <a:rPr lang="en-US" sz="1200" b="1" dirty="0">
                <a:solidFill>
                  <a:srgbClr val="171717"/>
                </a:solidFill>
                <a:cs typeface="Calibri"/>
              </a:rPr>
              <a:t>the </a:t>
            </a:r>
            <a:r>
              <a:rPr lang="en-US" sz="1200" b="1" spc="-5" dirty="0">
                <a:solidFill>
                  <a:srgbClr val="171717"/>
                </a:solidFill>
                <a:cs typeface="Calibri"/>
              </a:rPr>
              <a:t>table</a:t>
            </a:r>
            <a:r>
              <a:rPr lang="en-US" sz="1200" b="1" spc="-80" dirty="0">
                <a:solidFill>
                  <a:srgbClr val="171717"/>
                </a:solidFill>
                <a:cs typeface="Calibri"/>
              </a:rPr>
              <a:t> </a:t>
            </a:r>
            <a:r>
              <a:rPr lang="en-US" sz="1200" b="1" dirty="0">
                <a:solidFill>
                  <a:srgbClr val="171717"/>
                </a:solidFill>
                <a:cs typeface="Calibri"/>
              </a:rPr>
              <a:t>below):</a:t>
            </a:r>
            <a:endParaRPr lang="en-US" sz="1200" dirty="0">
              <a:cs typeface="Calibri"/>
            </a:endParaRPr>
          </a:p>
          <a:p>
            <a:pPr algn="ctr">
              <a:lnSpc>
                <a:spcPct val="100000"/>
              </a:lnSpc>
              <a:spcBef>
                <a:spcPts val="40"/>
              </a:spcBef>
            </a:pPr>
            <a:endParaRPr lang="en-US" sz="1200" dirty="0">
              <a:latin typeface="Times New Roman"/>
              <a:cs typeface="Times New Roman"/>
            </a:endParaRPr>
          </a:p>
          <a:p>
            <a:pPr marL="12700" algn="ctr">
              <a:lnSpc>
                <a:spcPct val="100000"/>
              </a:lnSpc>
            </a:pPr>
            <a:r>
              <a:rPr lang="en-US" sz="1200" b="1" spc="204" dirty="0">
                <a:solidFill>
                  <a:srgbClr val="001F5F"/>
                </a:solidFill>
                <a:latin typeface="Trebuchet MS"/>
                <a:cs typeface="Trebuchet MS"/>
              </a:rPr>
              <a:t>A</a:t>
            </a:r>
            <a:r>
              <a:rPr lang="en-US" sz="1200" b="1" spc="-40" dirty="0">
                <a:solidFill>
                  <a:srgbClr val="001F5F"/>
                </a:solidFill>
                <a:latin typeface="Trebuchet MS"/>
                <a:cs typeface="Trebuchet MS"/>
              </a:rPr>
              <a:t> </a:t>
            </a:r>
            <a:r>
              <a:rPr lang="en-US" sz="1200" b="1" spc="35" dirty="0" smtClean="0">
                <a:solidFill>
                  <a:srgbClr val="FF0000"/>
                </a:solidFill>
                <a:latin typeface="Trebuchet MS"/>
                <a:cs typeface="Trebuchet MS"/>
              </a:rPr>
              <a:t>BLOOD</a:t>
            </a:r>
            <a:r>
              <a:rPr lang="en-US" sz="1200" b="1" spc="-40" dirty="0" smtClean="0">
                <a:solidFill>
                  <a:srgbClr val="FF0000"/>
                </a:solidFill>
                <a:latin typeface="Trebuchet MS"/>
                <a:cs typeface="Trebuchet MS"/>
              </a:rPr>
              <a:t> </a:t>
            </a:r>
            <a:r>
              <a:rPr lang="en-US" sz="1200" b="1" spc="10" dirty="0">
                <a:solidFill>
                  <a:srgbClr val="FF0000"/>
                </a:solidFill>
                <a:latin typeface="Trebuchet MS"/>
                <a:cs typeface="Trebuchet MS"/>
              </a:rPr>
              <a:t>sample</a:t>
            </a:r>
            <a:r>
              <a:rPr lang="en-US" sz="1200" b="1" spc="-55" dirty="0">
                <a:solidFill>
                  <a:schemeClr val="accent1">
                    <a:lumMod val="75000"/>
                  </a:schemeClr>
                </a:solidFill>
                <a:latin typeface="Trebuchet MS"/>
                <a:cs typeface="Trebuchet MS"/>
              </a:rPr>
              <a:t> </a:t>
            </a:r>
            <a:r>
              <a:rPr lang="en-US" sz="1200" b="1" spc="-5" dirty="0">
                <a:solidFill>
                  <a:srgbClr val="001F5F"/>
                </a:solidFill>
                <a:latin typeface="Trebuchet MS"/>
                <a:cs typeface="Trebuchet MS"/>
              </a:rPr>
              <a:t>was</a:t>
            </a:r>
            <a:r>
              <a:rPr lang="en-US" sz="1200" b="1" spc="-50" dirty="0">
                <a:solidFill>
                  <a:srgbClr val="001F5F"/>
                </a:solidFill>
                <a:latin typeface="Trebuchet MS"/>
                <a:cs typeface="Trebuchet MS"/>
              </a:rPr>
              <a:t> </a:t>
            </a:r>
            <a:r>
              <a:rPr lang="en-US" sz="1200" b="1" spc="-10" dirty="0" smtClean="0">
                <a:solidFill>
                  <a:srgbClr val="001F5F"/>
                </a:solidFill>
                <a:latin typeface="Trebuchet MS"/>
                <a:cs typeface="Trebuchet MS"/>
              </a:rPr>
              <a:t>collected to show the following</a:t>
            </a:r>
            <a:endParaRPr lang="en-US" sz="1400" b="1" dirty="0"/>
          </a:p>
        </p:txBody>
      </p:sp>
      <p:sp>
        <p:nvSpPr>
          <p:cNvPr id="13" name="Rectangle 2"/>
          <p:cNvSpPr>
            <a:spLocks noChangeArrowheads="1"/>
          </p:cNvSpPr>
          <p:nvPr/>
        </p:nvSpPr>
        <p:spPr bwMode="auto">
          <a:xfrm>
            <a:off x="3326254" y="-144378"/>
            <a:ext cx="303159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2"/>
              </a:buClr>
              <a:buFont typeface="Monotype Sorts" charset="2"/>
              <a:buChar char="z"/>
              <a:defRPr kumimoji="1" sz="3200">
                <a:solidFill>
                  <a:schemeClr val="tx1"/>
                </a:solidFill>
                <a:latin typeface="Tahoma" charset="0"/>
              </a:defRPr>
            </a:lvl1pPr>
            <a:lvl2pPr marL="742950" indent="-285750">
              <a:spcBef>
                <a:spcPct val="20000"/>
              </a:spcBef>
              <a:buClr>
                <a:schemeClr val="accent2"/>
              </a:buClr>
              <a:buFont typeface="Monotype Sorts" charset="2"/>
              <a:buChar char="y"/>
              <a:defRPr kumimoji="1" sz="2800">
                <a:solidFill>
                  <a:schemeClr val="tx1"/>
                </a:solidFill>
                <a:latin typeface="Tahoma" charset="0"/>
              </a:defRPr>
            </a:lvl2pPr>
            <a:lvl3pPr marL="1143000" indent="-228600">
              <a:spcBef>
                <a:spcPct val="20000"/>
              </a:spcBef>
              <a:buClr>
                <a:schemeClr val="accent2"/>
              </a:buClr>
              <a:buFont typeface="Monotype Sorts" charset="2"/>
              <a:buChar char="x"/>
              <a:defRPr kumimoji="1" sz="2400">
                <a:solidFill>
                  <a:schemeClr val="tx1"/>
                </a:solidFill>
                <a:latin typeface="Tahoma" charset="0"/>
              </a:defRPr>
            </a:lvl3pPr>
            <a:lvl4pPr marL="1600200" indent="-228600">
              <a:spcBef>
                <a:spcPct val="20000"/>
              </a:spcBef>
              <a:buClr>
                <a:schemeClr val="accent2"/>
              </a:buClr>
              <a:buChar char="•"/>
              <a:defRPr kumimoji="1" sz="2000">
                <a:solidFill>
                  <a:schemeClr val="tx1"/>
                </a:solidFill>
                <a:latin typeface="Tahoma" charset="0"/>
              </a:defRPr>
            </a:lvl4pPr>
            <a:lvl5pPr marL="2057400" indent="-228600">
              <a:spcBef>
                <a:spcPct val="20000"/>
              </a:spcBef>
              <a:buClr>
                <a:schemeClr val="accent2"/>
              </a:buClr>
              <a:buChar char="–"/>
              <a:defRPr kumimoji="1" sz="2000">
                <a:solidFill>
                  <a:schemeClr val="tx1"/>
                </a:solidFill>
                <a:latin typeface="Tahoma"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charset="0"/>
              </a:defRPr>
            </a:lvl9pPr>
          </a:lstStyle>
          <a:p>
            <a:pPr algn="ctr">
              <a:spcBef>
                <a:spcPct val="0"/>
              </a:spcBef>
              <a:buClrTx/>
              <a:buNone/>
            </a:pPr>
            <a:r>
              <a:rPr kumimoji="0" lang="en-US" altLang="en-US" b="1" dirty="0">
                <a:solidFill>
                  <a:srgbClr val="5B8B6B"/>
                </a:solidFill>
                <a:latin typeface="Century Gothic" charset="0"/>
                <a:ea typeface="Century Gothic" charset="0"/>
                <a:cs typeface="Century Gothic" charset="0"/>
              </a:rPr>
              <a:t>CASE III</a:t>
            </a:r>
          </a:p>
        </p:txBody>
      </p:sp>
      <p:cxnSp>
        <p:nvCxnSpPr>
          <p:cNvPr id="14" name="Straight Connector 13"/>
          <p:cNvCxnSpPr/>
          <p:nvPr/>
        </p:nvCxnSpPr>
        <p:spPr>
          <a:xfrm>
            <a:off x="3655270" y="85884"/>
            <a:ext cx="0" cy="491067"/>
          </a:xfrm>
          <a:prstGeom prst="line">
            <a:avLst/>
          </a:prstGeom>
          <a:ln w="25400">
            <a:solidFill>
              <a:srgbClr val="24354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09001" y="67288"/>
            <a:ext cx="0" cy="491067"/>
          </a:xfrm>
          <a:prstGeom prst="line">
            <a:avLst/>
          </a:prstGeom>
          <a:ln w="25400">
            <a:solidFill>
              <a:srgbClr val="24354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305419" y="2400107"/>
            <a:ext cx="2258959" cy="397430"/>
          </a:xfrm>
          <a:prstGeom prst="rect">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775032" y="-946484"/>
            <a:ext cx="184731" cy="369332"/>
          </a:xfrm>
          <a:prstGeom prst="rect">
            <a:avLst/>
          </a:prstGeom>
          <a:noFill/>
        </p:spPr>
        <p:txBody>
          <a:bodyPr wrap="none" rtlCol="0">
            <a:spAutoFit/>
          </a:bodyPr>
          <a:lstStyle/>
          <a:p>
            <a:endParaRPr lang="en-US"/>
          </a:p>
        </p:txBody>
      </p:sp>
      <p:sp>
        <p:nvSpPr>
          <p:cNvPr id="21" name="Right Arrow 20"/>
          <p:cNvSpPr/>
          <p:nvPr/>
        </p:nvSpPr>
        <p:spPr>
          <a:xfrm>
            <a:off x="7521543" y="5566044"/>
            <a:ext cx="895749" cy="304800"/>
          </a:xfrm>
          <a:prstGeom prst="rightArrow">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32"/>
          <p:cNvGraphicFramePr>
            <a:graphicFrameLocks noGrp="1"/>
          </p:cNvGraphicFramePr>
          <p:nvPr>
            <p:extLst>
              <p:ext uri="{D42A27DB-BD31-4B8C-83A1-F6EECF244321}">
                <p14:modId xmlns:p14="http://schemas.microsoft.com/office/powerpoint/2010/main" val="2030957000"/>
              </p:ext>
            </p:extLst>
          </p:nvPr>
        </p:nvGraphicFramePr>
        <p:xfrm>
          <a:off x="1732209" y="2164335"/>
          <a:ext cx="5729845" cy="2472051"/>
        </p:xfrm>
        <a:graphic>
          <a:graphicData uri="http://schemas.openxmlformats.org/drawingml/2006/table">
            <a:tbl>
              <a:tblPr firstRow="1" bandRow="1">
                <a:tableStyleId>{2D5ABB26-0587-4C30-8999-92F81FD0307C}</a:tableStyleId>
              </a:tblPr>
              <a:tblGrid>
                <a:gridCol w="2003188">
                  <a:extLst>
                    <a:ext uri="{9D8B030D-6E8A-4147-A177-3AD203B41FA5}">
                      <a16:colId xmlns="" xmlns:a16="http://schemas.microsoft.com/office/drawing/2014/main" val="20000"/>
                    </a:ext>
                  </a:extLst>
                </a:gridCol>
                <a:gridCol w="1643522">
                  <a:extLst>
                    <a:ext uri="{9D8B030D-6E8A-4147-A177-3AD203B41FA5}">
                      <a16:colId xmlns="" xmlns:a16="http://schemas.microsoft.com/office/drawing/2014/main" val="20001"/>
                    </a:ext>
                  </a:extLst>
                </a:gridCol>
                <a:gridCol w="2083135">
                  <a:extLst>
                    <a:ext uri="{9D8B030D-6E8A-4147-A177-3AD203B41FA5}">
                      <a16:colId xmlns="" xmlns:a16="http://schemas.microsoft.com/office/drawing/2014/main" val="20002"/>
                    </a:ext>
                  </a:extLst>
                </a:gridCol>
              </a:tblGrid>
              <a:tr h="274319">
                <a:tc>
                  <a:txBody>
                    <a:bodyPr/>
                    <a:lstStyle/>
                    <a:p>
                      <a:pPr marR="74930" algn="ctr">
                        <a:lnSpc>
                          <a:spcPct val="100000"/>
                        </a:lnSpc>
                        <a:spcBef>
                          <a:spcPts val="315"/>
                        </a:spcBef>
                      </a:pPr>
                      <a:r>
                        <a:rPr sz="1200" b="1" spc="-25" dirty="0">
                          <a:solidFill>
                            <a:srgbClr val="E3E3E3"/>
                          </a:solidFill>
                          <a:latin typeface="Trebuchet MS"/>
                          <a:cs typeface="Trebuchet MS"/>
                        </a:rPr>
                        <a:t>Test</a:t>
                      </a:r>
                      <a:endParaRPr sz="1200" dirty="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17A91"/>
                    </a:solidFill>
                  </a:tcPr>
                </a:tc>
                <a:tc>
                  <a:txBody>
                    <a:bodyPr/>
                    <a:lstStyle/>
                    <a:p>
                      <a:pPr marL="89535" algn="ctr">
                        <a:lnSpc>
                          <a:spcPct val="100000"/>
                        </a:lnSpc>
                        <a:spcBef>
                          <a:spcPts val="315"/>
                        </a:spcBef>
                      </a:pPr>
                      <a:r>
                        <a:rPr sz="1200" b="1" dirty="0">
                          <a:solidFill>
                            <a:srgbClr val="E3E3E3"/>
                          </a:solidFill>
                          <a:latin typeface="Trebuchet MS"/>
                          <a:cs typeface="Trebuchet MS"/>
                        </a:rPr>
                        <a:t>Result</a:t>
                      </a:r>
                      <a:endParaRPr sz="1200" dirty="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17A91"/>
                    </a:solidFill>
                  </a:tcPr>
                </a:tc>
                <a:tc>
                  <a:txBody>
                    <a:bodyPr/>
                    <a:lstStyle/>
                    <a:p>
                      <a:pPr marR="356870" algn="r">
                        <a:lnSpc>
                          <a:spcPct val="100000"/>
                        </a:lnSpc>
                        <a:spcBef>
                          <a:spcPts val="315"/>
                        </a:spcBef>
                      </a:pPr>
                      <a:r>
                        <a:rPr sz="1200" b="1" spc="-20" dirty="0">
                          <a:solidFill>
                            <a:srgbClr val="E3E3E3"/>
                          </a:solidFill>
                          <a:latin typeface="Trebuchet MS"/>
                          <a:cs typeface="Trebuchet MS"/>
                        </a:rPr>
                        <a:t>Reference</a:t>
                      </a:r>
                      <a:r>
                        <a:rPr sz="1200" b="1" spc="-60" dirty="0">
                          <a:solidFill>
                            <a:srgbClr val="E3E3E3"/>
                          </a:solidFill>
                          <a:latin typeface="Trebuchet MS"/>
                          <a:cs typeface="Trebuchet MS"/>
                        </a:rPr>
                        <a:t> </a:t>
                      </a:r>
                      <a:r>
                        <a:rPr sz="1200" b="1" dirty="0">
                          <a:solidFill>
                            <a:srgbClr val="E3E3E3"/>
                          </a:solidFill>
                          <a:latin typeface="Trebuchet MS"/>
                          <a:cs typeface="Trebuchet MS"/>
                        </a:rPr>
                        <a:t>range</a:t>
                      </a:r>
                      <a:endParaRPr sz="1200" dirty="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17A91"/>
                    </a:solidFill>
                  </a:tcPr>
                </a:tc>
                <a:extLst>
                  <a:ext uri="{0D108BD9-81ED-4DB2-BD59-A6C34878D82A}">
                    <a16:rowId xmlns="" xmlns:a16="http://schemas.microsoft.com/office/drawing/2014/main" val="10000"/>
                  </a:ext>
                </a:extLst>
              </a:tr>
              <a:tr h="277494">
                <a:tc>
                  <a:txBody>
                    <a:bodyPr/>
                    <a:lstStyle/>
                    <a:p>
                      <a:pPr marR="78740" algn="ctr">
                        <a:lnSpc>
                          <a:spcPct val="100000"/>
                        </a:lnSpc>
                        <a:spcBef>
                          <a:spcPts val="290"/>
                        </a:spcBef>
                      </a:pPr>
                      <a:r>
                        <a:rPr sz="1200" b="1" spc="-75" dirty="0">
                          <a:solidFill>
                            <a:srgbClr val="5B8B6B"/>
                          </a:solidFill>
                          <a:latin typeface="Trebuchet MS"/>
                          <a:cs typeface="Trebuchet MS"/>
                        </a:rPr>
                        <a:t>creatinine</a:t>
                      </a:r>
                      <a:endParaRPr sz="1200" b="1">
                        <a:solidFill>
                          <a:srgbClr val="5B8B6B"/>
                        </a:solidFill>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0170" algn="ctr">
                        <a:lnSpc>
                          <a:spcPct val="100000"/>
                        </a:lnSpc>
                        <a:spcBef>
                          <a:spcPts val="290"/>
                        </a:spcBef>
                      </a:pPr>
                      <a:r>
                        <a:rPr sz="1200" spc="-30" dirty="0">
                          <a:latin typeface="Trebuchet MS"/>
                          <a:cs typeface="Trebuchet MS"/>
                        </a:rPr>
                        <a:t>58</a:t>
                      </a:r>
                      <a:endParaRPr sz="120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662940">
                        <a:lnSpc>
                          <a:spcPct val="100000"/>
                        </a:lnSpc>
                        <a:spcBef>
                          <a:spcPts val="290"/>
                        </a:spcBef>
                      </a:pPr>
                      <a:r>
                        <a:rPr sz="1200" spc="-35" dirty="0">
                          <a:latin typeface="Trebuchet MS"/>
                          <a:cs typeface="Trebuchet MS"/>
                        </a:rPr>
                        <a:t>55-120</a:t>
                      </a:r>
                      <a:r>
                        <a:rPr sz="1200" spc="-105" dirty="0">
                          <a:latin typeface="Trebuchet MS"/>
                          <a:cs typeface="Trebuchet MS"/>
                        </a:rPr>
                        <a:t> </a:t>
                      </a:r>
                      <a:r>
                        <a:rPr sz="1200" spc="-95" dirty="0">
                          <a:latin typeface="Trebuchet MS"/>
                          <a:cs typeface="Trebuchet MS"/>
                        </a:rPr>
                        <a:t>mmol/L</a:t>
                      </a:r>
                      <a:endParaRPr sz="120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1"/>
                  </a:ext>
                </a:extLst>
              </a:tr>
              <a:tr h="274320">
                <a:tc>
                  <a:txBody>
                    <a:bodyPr/>
                    <a:lstStyle/>
                    <a:p>
                      <a:pPr marR="79375" algn="ctr">
                        <a:lnSpc>
                          <a:spcPct val="100000"/>
                        </a:lnSpc>
                        <a:spcBef>
                          <a:spcPts val="265"/>
                        </a:spcBef>
                      </a:pPr>
                      <a:r>
                        <a:rPr sz="1200" b="1" spc="-35" dirty="0">
                          <a:solidFill>
                            <a:srgbClr val="5B8B6B"/>
                          </a:solidFill>
                          <a:latin typeface="Trebuchet MS"/>
                          <a:cs typeface="Trebuchet MS"/>
                        </a:rPr>
                        <a:t>Urea</a:t>
                      </a:r>
                      <a:endParaRPr sz="1200" b="1">
                        <a:solidFill>
                          <a:srgbClr val="5B8B6B"/>
                        </a:solidFill>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0170" algn="ctr">
                        <a:lnSpc>
                          <a:spcPct val="100000"/>
                        </a:lnSpc>
                        <a:spcBef>
                          <a:spcPts val="265"/>
                        </a:spcBef>
                      </a:pPr>
                      <a:r>
                        <a:rPr sz="1200" spc="-80" dirty="0">
                          <a:latin typeface="Trebuchet MS"/>
                          <a:cs typeface="Trebuchet MS"/>
                        </a:rPr>
                        <a:t>3.4</a:t>
                      </a:r>
                      <a:endParaRPr sz="120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667385">
                        <a:lnSpc>
                          <a:spcPct val="100000"/>
                        </a:lnSpc>
                        <a:spcBef>
                          <a:spcPts val="265"/>
                        </a:spcBef>
                      </a:pPr>
                      <a:r>
                        <a:rPr sz="1200" spc="-80" dirty="0">
                          <a:latin typeface="Trebuchet MS"/>
                          <a:cs typeface="Trebuchet MS"/>
                        </a:rPr>
                        <a:t>2.5-6.4</a:t>
                      </a:r>
                      <a:r>
                        <a:rPr sz="1200" spc="-75" dirty="0">
                          <a:latin typeface="Trebuchet MS"/>
                          <a:cs typeface="Trebuchet MS"/>
                        </a:rPr>
                        <a:t> </a:t>
                      </a:r>
                      <a:r>
                        <a:rPr sz="1200" spc="-95" dirty="0">
                          <a:latin typeface="Trebuchet MS"/>
                          <a:cs typeface="Trebuchet MS"/>
                        </a:rPr>
                        <a:t>mmol/L</a:t>
                      </a:r>
                      <a:endParaRPr sz="120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2"/>
                  </a:ext>
                </a:extLst>
              </a:tr>
              <a:tr h="274319">
                <a:tc>
                  <a:txBody>
                    <a:bodyPr/>
                    <a:lstStyle/>
                    <a:p>
                      <a:pPr marR="77470" algn="ctr">
                        <a:lnSpc>
                          <a:spcPct val="100000"/>
                        </a:lnSpc>
                        <a:spcBef>
                          <a:spcPts val="265"/>
                        </a:spcBef>
                      </a:pPr>
                      <a:r>
                        <a:rPr sz="1200" b="1" spc="-50" dirty="0">
                          <a:solidFill>
                            <a:srgbClr val="5B8B6B"/>
                          </a:solidFill>
                          <a:latin typeface="Trebuchet MS"/>
                          <a:cs typeface="Trebuchet MS"/>
                        </a:rPr>
                        <a:t>Sodium</a:t>
                      </a:r>
                      <a:endParaRPr sz="1200" b="1">
                        <a:solidFill>
                          <a:srgbClr val="5B8B6B"/>
                        </a:solidFill>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0170" algn="ctr">
                        <a:lnSpc>
                          <a:spcPct val="100000"/>
                        </a:lnSpc>
                        <a:spcBef>
                          <a:spcPts val="265"/>
                        </a:spcBef>
                      </a:pPr>
                      <a:r>
                        <a:rPr sz="1200" spc="-30" dirty="0">
                          <a:latin typeface="Trebuchet MS"/>
                          <a:cs typeface="Trebuchet MS"/>
                        </a:rPr>
                        <a:t>136</a:t>
                      </a:r>
                      <a:endParaRPr sz="120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R="429259" algn="r">
                        <a:lnSpc>
                          <a:spcPct val="100000"/>
                        </a:lnSpc>
                        <a:spcBef>
                          <a:spcPts val="265"/>
                        </a:spcBef>
                      </a:pPr>
                      <a:r>
                        <a:rPr sz="1200" spc="-35" dirty="0">
                          <a:latin typeface="Trebuchet MS"/>
                          <a:cs typeface="Trebuchet MS"/>
                        </a:rPr>
                        <a:t>135-145</a:t>
                      </a:r>
                      <a:r>
                        <a:rPr sz="1200" spc="-100" dirty="0">
                          <a:latin typeface="Trebuchet MS"/>
                          <a:cs typeface="Trebuchet MS"/>
                        </a:rPr>
                        <a:t> </a:t>
                      </a:r>
                      <a:r>
                        <a:rPr sz="1200" spc="-95" dirty="0">
                          <a:latin typeface="Trebuchet MS"/>
                          <a:cs typeface="Trebuchet MS"/>
                        </a:rPr>
                        <a:t>mmol/L</a:t>
                      </a:r>
                      <a:endParaRPr sz="120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3"/>
                  </a:ext>
                </a:extLst>
              </a:tr>
              <a:tr h="274320">
                <a:tc>
                  <a:txBody>
                    <a:bodyPr/>
                    <a:lstStyle/>
                    <a:p>
                      <a:pPr marR="77470" algn="ctr">
                        <a:lnSpc>
                          <a:spcPct val="100000"/>
                        </a:lnSpc>
                        <a:spcBef>
                          <a:spcPts val="265"/>
                        </a:spcBef>
                      </a:pPr>
                      <a:r>
                        <a:rPr sz="1200" b="1" spc="-65" dirty="0">
                          <a:solidFill>
                            <a:srgbClr val="5B8B6B"/>
                          </a:solidFill>
                          <a:latin typeface="Trebuchet MS"/>
                          <a:cs typeface="Trebuchet MS"/>
                        </a:rPr>
                        <a:t>Potassium</a:t>
                      </a:r>
                      <a:endParaRPr sz="1200" b="1">
                        <a:solidFill>
                          <a:srgbClr val="5B8B6B"/>
                        </a:solidFill>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0170" algn="ctr">
                        <a:lnSpc>
                          <a:spcPct val="100000"/>
                        </a:lnSpc>
                        <a:spcBef>
                          <a:spcPts val="265"/>
                        </a:spcBef>
                      </a:pPr>
                      <a:r>
                        <a:rPr sz="1200" spc="-80" dirty="0">
                          <a:latin typeface="Trebuchet MS"/>
                          <a:cs typeface="Trebuchet MS"/>
                        </a:rPr>
                        <a:t>4.0</a:t>
                      </a:r>
                      <a:endParaRPr sz="120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667385">
                        <a:lnSpc>
                          <a:spcPct val="100000"/>
                        </a:lnSpc>
                        <a:spcBef>
                          <a:spcPts val="265"/>
                        </a:spcBef>
                      </a:pPr>
                      <a:r>
                        <a:rPr sz="1200" spc="-80" dirty="0">
                          <a:latin typeface="Trebuchet MS"/>
                          <a:cs typeface="Trebuchet MS"/>
                        </a:rPr>
                        <a:t>3.5-5.1</a:t>
                      </a:r>
                      <a:r>
                        <a:rPr sz="1200" spc="-75" dirty="0">
                          <a:latin typeface="Trebuchet MS"/>
                          <a:cs typeface="Trebuchet MS"/>
                        </a:rPr>
                        <a:t> </a:t>
                      </a:r>
                      <a:r>
                        <a:rPr sz="1200" spc="-95" dirty="0">
                          <a:latin typeface="Trebuchet MS"/>
                          <a:cs typeface="Trebuchet MS"/>
                        </a:rPr>
                        <a:t>mmol/L</a:t>
                      </a:r>
                      <a:endParaRPr sz="120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4"/>
                  </a:ext>
                </a:extLst>
              </a:tr>
              <a:tr h="274320">
                <a:tc>
                  <a:txBody>
                    <a:bodyPr/>
                    <a:lstStyle/>
                    <a:p>
                      <a:pPr marR="79375" algn="ctr">
                        <a:lnSpc>
                          <a:spcPct val="100000"/>
                        </a:lnSpc>
                        <a:spcBef>
                          <a:spcPts val="265"/>
                        </a:spcBef>
                      </a:pPr>
                      <a:r>
                        <a:rPr sz="1200" b="1" spc="-90" dirty="0">
                          <a:solidFill>
                            <a:srgbClr val="5B8B6B"/>
                          </a:solidFill>
                          <a:latin typeface="Trebuchet MS"/>
                          <a:cs typeface="Trebuchet MS"/>
                        </a:rPr>
                        <a:t>Total</a:t>
                      </a:r>
                      <a:r>
                        <a:rPr sz="1200" b="1" spc="-65" dirty="0">
                          <a:solidFill>
                            <a:srgbClr val="5B8B6B"/>
                          </a:solidFill>
                          <a:latin typeface="Trebuchet MS"/>
                          <a:cs typeface="Trebuchet MS"/>
                        </a:rPr>
                        <a:t> </a:t>
                      </a:r>
                      <a:r>
                        <a:rPr sz="1200" b="1" spc="-55" dirty="0">
                          <a:solidFill>
                            <a:srgbClr val="5B8B6B"/>
                          </a:solidFill>
                          <a:latin typeface="Trebuchet MS"/>
                          <a:cs typeface="Trebuchet MS"/>
                        </a:rPr>
                        <a:t>Protein</a:t>
                      </a:r>
                      <a:endParaRPr sz="1200" b="1">
                        <a:solidFill>
                          <a:srgbClr val="5B8B6B"/>
                        </a:solidFill>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0170" algn="ctr">
                        <a:lnSpc>
                          <a:spcPct val="100000"/>
                        </a:lnSpc>
                        <a:spcBef>
                          <a:spcPts val="265"/>
                        </a:spcBef>
                      </a:pPr>
                      <a:r>
                        <a:rPr sz="1200" spc="-30" dirty="0">
                          <a:latin typeface="Trebuchet MS"/>
                          <a:cs typeface="Trebuchet MS"/>
                        </a:rPr>
                        <a:t>34</a:t>
                      </a:r>
                      <a:endParaRPr sz="120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843915">
                        <a:lnSpc>
                          <a:spcPct val="100000"/>
                        </a:lnSpc>
                        <a:spcBef>
                          <a:spcPts val="265"/>
                        </a:spcBef>
                      </a:pPr>
                      <a:r>
                        <a:rPr sz="1200" spc="-35" dirty="0">
                          <a:latin typeface="Trebuchet MS"/>
                          <a:cs typeface="Trebuchet MS"/>
                        </a:rPr>
                        <a:t>60-80</a:t>
                      </a:r>
                      <a:r>
                        <a:rPr sz="1200" spc="-130" dirty="0">
                          <a:latin typeface="Trebuchet MS"/>
                          <a:cs typeface="Trebuchet MS"/>
                        </a:rPr>
                        <a:t> </a:t>
                      </a:r>
                      <a:r>
                        <a:rPr sz="1200" spc="-135" dirty="0">
                          <a:latin typeface="Trebuchet MS"/>
                          <a:cs typeface="Trebuchet MS"/>
                        </a:rPr>
                        <a:t>g/L</a:t>
                      </a:r>
                      <a:endParaRPr sz="1200" dirty="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5"/>
                  </a:ext>
                </a:extLst>
              </a:tr>
              <a:tr h="274320">
                <a:tc>
                  <a:txBody>
                    <a:bodyPr/>
                    <a:lstStyle/>
                    <a:p>
                      <a:pPr marR="79375" algn="ctr">
                        <a:lnSpc>
                          <a:spcPct val="100000"/>
                        </a:lnSpc>
                        <a:spcBef>
                          <a:spcPts val="265"/>
                        </a:spcBef>
                      </a:pPr>
                      <a:r>
                        <a:rPr sz="1200" b="1" spc="-55" dirty="0">
                          <a:solidFill>
                            <a:srgbClr val="5B8B6B"/>
                          </a:solidFill>
                          <a:latin typeface="Trebuchet MS"/>
                          <a:cs typeface="Trebuchet MS"/>
                        </a:rPr>
                        <a:t>Albumin</a:t>
                      </a:r>
                      <a:endParaRPr sz="1200" b="1">
                        <a:solidFill>
                          <a:srgbClr val="5B8B6B"/>
                        </a:solidFill>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0170" algn="ctr">
                        <a:lnSpc>
                          <a:spcPct val="100000"/>
                        </a:lnSpc>
                        <a:spcBef>
                          <a:spcPts val="265"/>
                        </a:spcBef>
                      </a:pPr>
                      <a:r>
                        <a:rPr sz="1200" spc="-30" dirty="0">
                          <a:latin typeface="Trebuchet MS"/>
                          <a:cs typeface="Trebuchet MS"/>
                        </a:rPr>
                        <a:t>14</a:t>
                      </a:r>
                      <a:endParaRPr sz="120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807720">
                        <a:lnSpc>
                          <a:spcPct val="100000"/>
                        </a:lnSpc>
                        <a:spcBef>
                          <a:spcPts val="265"/>
                        </a:spcBef>
                      </a:pPr>
                      <a:r>
                        <a:rPr sz="1200" spc="-35" dirty="0">
                          <a:latin typeface="Trebuchet MS"/>
                          <a:cs typeface="Trebuchet MS"/>
                        </a:rPr>
                        <a:t>35-50</a:t>
                      </a:r>
                      <a:r>
                        <a:rPr sz="1200" spc="-120" dirty="0">
                          <a:latin typeface="Trebuchet MS"/>
                          <a:cs typeface="Trebuchet MS"/>
                        </a:rPr>
                        <a:t> </a:t>
                      </a:r>
                      <a:r>
                        <a:rPr sz="1200" spc="-65" dirty="0">
                          <a:latin typeface="Trebuchet MS"/>
                          <a:cs typeface="Trebuchet MS"/>
                        </a:rPr>
                        <a:t>gmL</a:t>
                      </a:r>
                      <a:endParaRPr sz="120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6"/>
                  </a:ext>
                </a:extLst>
              </a:tr>
              <a:tr h="274319">
                <a:tc>
                  <a:txBody>
                    <a:bodyPr/>
                    <a:lstStyle/>
                    <a:p>
                      <a:pPr marR="78740" algn="ctr">
                        <a:lnSpc>
                          <a:spcPct val="100000"/>
                        </a:lnSpc>
                        <a:spcBef>
                          <a:spcPts val="265"/>
                        </a:spcBef>
                      </a:pPr>
                      <a:r>
                        <a:rPr sz="1200" b="1" spc="-35" dirty="0">
                          <a:solidFill>
                            <a:srgbClr val="5B8B6B"/>
                          </a:solidFill>
                          <a:latin typeface="Trebuchet MS"/>
                          <a:cs typeface="Trebuchet MS"/>
                        </a:rPr>
                        <a:t>Cholesterol</a:t>
                      </a:r>
                      <a:endParaRPr sz="1200" b="1">
                        <a:solidFill>
                          <a:srgbClr val="5B8B6B"/>
                        </a:solidFill>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0170" algn="ctr">
                        <a:lnSpc>
                          <a:spcPct val="100000"/>
                        </a:lnSpc>
                        <a:spcBef>
                          <a:spcPts val="265"/>
                        </a:spcBef>
                      </a:pPr>
                      <a:r>
                        <a:rPr sz="1200" spc="-30" dirty="0">
                          <a:latin typeface="Trebuchet MS"/>
                          <a:cs typeface="Trebuchet MS"/>
                        </a:rPr>
                        <a:t>11</a:t>
                      </a:r>
                      <a:endParaRPr sz="120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667385">
                        <a:lnSpc>
                          <a:spcPct val="100000"/>
                        </a:lnSpc>
                        <a:spcBef>
                          <a:spcPts val="265"/>
                        </a:spcBef>
                      </a:pPr>
                      <a:r>
                        <a:rPr sz="1200" spc="-80" dirty="0">
                          <a:latin typeface="Trebuchet MS"/>
                          <a:cs typeface="Trebuchet MS"/>
                        </a:rPr>
                        <a:t>3.2-5.2</a:t>
                      </a:r>
                      <a:r>
                        <a:rPr sz="1200" spc="-75" dirty="0">
                          <a:latin typeface="Trebuchet MS"/>
                          <a:cs typeface="Trebuchet MS"/>
                        </a:rPr>
                        <a:t> </a:t>
                      </a:r>
                      <a:r>
                        <a:rPr sz="1200" spc="-95" dirty="0">
                          <a:latin typeface="Trebuchet MS"/>
                          <a:cs typeface="Trebuchet MS"/>
                        </a:rPr>
                        <a:t>mmol/L</a:t>
                      </a:r>
                      <a:endParaRPr sz="120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7"/>
                  </a:ext>
                </a:extLst>
              </a:tr>
              <a:tr h="274320">
                <a:tc>
                  <a:txBody>
                    <a:bodyPr/>
                    <a:lstStyle/>
                    <a:p>
                      <a:pPr marR="76835" algn="ctr">
                        <a:lnSpc>
                          <a:spcPct val="100000"/>
                        </a:lnSpc>
                        <a:spcBef>
                          <a:spcPts val="265"/>
                        </a:spcBef>
                      </a:pPr>
                      <a:r>
                        <a:rPr sz="1200" b="1" spc="-70" dirty="0">
                          <a:solidFill>
                            <a:srgbClr val="5B8B6B"/>
                          </a:solidFill>
                          <a:latin typeface="Trebuchet MS"/>
                          <a:cs typeface="Trebuchet MS"/>
                        </a:rPr>
                        <a:t>Triglycerides</a:t>
                      </a:r>
                      <a:endParaRPr sz="1200" b="1" dirty="0">
                        <a:solidFill>
                          <a:srgbClr val="5B8B6B"/>
                        </a:solidFill>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0805" algn="ctr">
                        <a:lnSpc>
                          <a:spcPct val="100000"/>
                        </a:lnSpc>
                        <a:spcBef>
                          <a:spcPts val="265"/>
                        </a:spcBef>
                      </a:pPr>
                      <a:r>
                        <a:rPr sz="1200" spc="-80" dirty="0">
                          <a:latin typeface="Trebuchet MS"/>
                          <a:cs typeface="Trebuchet MS"/>
                        </a:rPr>
                        <a:t>1.5</a:t>
                      </a:r>
                      <a:endParaRPr sz="120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R="433705" algn="r">
                        <a:lnSpc>
                          <a:spcPct val="100000"/>
                        </a:lnSpc>
                        <a:spcBef>
                          <a:spcPts val="265"/>
                        </a:spcBef>
                      </a:pPr>
                      <a:r>
                        <a:rPr sz="1200" spc="-70" dirty="0">
                          <a:latin typeface="Trebuchet MS"/>
                          <a:cs typeface="Trebuchet MS"/>
                        </a:rPr>
                        <a:t>0.5-2.27</a:t>
                      </a:r>
                      <a:r>
                        <a:rPr sz="1200" spc="-105" dirty="0">
                          <a:latin typeface="Trebuchet MS"/>
                          <a:cs typeface="Trebuchet MS"/>
                        </a:rPr>
                        <a:t> </a:t>
                      </a:r>
                      <a:r>
                        <a:rPr sz="1200" spc="-95" dirty="0">
                          <a:latin typeface="Trebuchet MS"/>
                          <a:cs typeface="Trebuchet MS"/>
                        </a:rPr>
                        <a:t>mmol/L</a:t>
                      </a:r>
                      <a:endParaRPr sz="1200" dirty="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8"/>
                  </a:ext>
                </a:extLst>
              </a:tr>
            </a:tbl>
          </a:graphicData>
        </a:graphic>
      </p:graphicFrame>
      <p:sp>
        <p:nvSpPr>
          <p:cNvPr id="23" name="object 5"/>
          <p:cNvSpPr txBox="1"/>
          <p:nvPr/>
        </p:nvSpPr>
        <p:spPr>
          <a:xfrm>
            <a:off x="3056619" y="4939064"/>
            <a:ext cx="4506863" cy="1558760"/>
          </a:xfrm>
          <a:prstGeom prst="rect">
            <a:avLst/>
          </a:prstGeom>
          <a:noFill/>
          <a:ln w="25400">
            <a:noFill/>
            <a:prstDash val="dash"/>
          </a:ln>
        </p:spPr>
        <p:txBody>
          <a:bodyPr vert="horz" wrap="square" lIns="0" tIns="34925" rIns="0" bIns="0" rtlCol="0">
            <a:spAutoFit/>
          </a:bodyPr>
          <a:lstStyle/>
          <a:p>
            <a:pPr marL="1905" algn="ctr">
              <a:lnSpc>
                <a:spcPts val="1670"/>
              </a:lnSpc>
              <a:spcBef>
                <a:spcPts val="275"/>
              </a:spcBef>
            </a:pPr>
            <a:r>
              <a:rPr sz="1400" b="1" spc="35" dirty="0">
                <a:solidFill>
                  <a:srgbClr val="FF0000"/>
                </a:solidFill>
                <a:latin typeface="Trebuchet MS"/>
                <a:cs typeface="Trebuchet MS"/>
              </a:rPr>
              <a:t>Important</a:t>
            </a:r>
            <a:r>
              <a:rPr sz="1400" b="1" spc="-140" dirty="0">
                <a:solidFill>
                  <a:srgbClr val="FF0000"/>
                </a:solidFill>
                <a:latin typeface="Trebuchet MS"/>
                <a:cs typeface="Trebuchet MS"/>
              </a:rPr>
              <a:t> </a:t>
            </a:r>
            <a:r>
              <a:rPr sz="1400" b="1" spc="-10" dirty="0">
                <a:solidFill>
                  <a:srgbClr val="FF0000"/>
                </a:solidFill>
                <a:latin typeface="Trebuchet MS"/>
                <a:cs typeface="Trebuchet MS"/>
              </a:rPr>
              <a:t>characteristics</a:t>
            </a:r>
            <a:r>
              <a:rPr sz="1400" b="1" spc="-10" dirty="0">
                <a:solidFill>
                  <a:srgbClr val="FF0000"/>
                </a:solidFill>
                <a:latin typeface="Arial"/>
                <a:cs typeface="Arial"/>
              </a:rPr>
              <a:t>:</a:t>
            </a:r>
            <a:endParaRPr sz="1400" dirty="0">
              <a:latin typeface="Arial"/>
              <a:cs typeface="Arial"/>
            </a:endParaRPr>
          </a:p>
          <a:p>
            <a:pPr marL="285750" indent="-285750" algn="ctr">
              <a:lnSpc>
                <a:spcPts val="1670"/>
              </a:lnSpc>
              <a:buFont typeface="Wingdings" charset="2"/>
              <a:buChar char="v"/>
            </a:pPr>
            <a:r>
              <a:rPr sz="1400" b="1" spc="-5" dirty="0">
                <a:solidFill>
                  <a:srgbClr val="001F5F"/>
                </a:solidFill>
                <a:latin typeface="Calibri"/>
                <a:cs typeface="Calibri"/>
              </a:rPr>
              <a:t>What </a:t>
            </a:r>
            <a:r>
              <a:rPr sz="1400" b="1" dirty="0">
                <a:solidFill>
                  <a:srgbClr val="001F5F"/>
                </a:solidFill>
                <a:latin typeface="Calibri"/>
                <a:cs typeface="Calibri"/>
              </a:rPr>
              <a:t>are the </a:t>
            </a:r>
            <a:r>
              <a:rPr sz="1400" b="1" spc="-5" dirty="0">
                <a:solidFill>
                  <a:srgbClr val="001F5F"/>
                </a:solidFill>
                <a:latin typeface="Calibri"/>
                <a:cs typeface="Calibri"/>
              </a:rPr>
              <a:t>physical </a:t>
            </a:r>
            <a:r>
              <a:rPr sz="1400" b="1" dirty="0">
                <a:solidFill>
                  <a:srgbClr val="001F5F"/>
                </a:solidFill>
                <a:latin typeface="Calibri"/>
                <a:cs typeface="Calibri"/>
              </a:rPr>
              <a:t>properties of</a:t>
            </a:r>
            <a:r>
              <a:rPr sz="1400" b="1" spc="-210" dirty="0">
                <a:solidFill>
                  <a:srgbClr val="001F5F"/>
                </a:solidFill>
                <a:latin typeface="Calibri"/>
                <a:cs typeface="Calibri"/>
              </a:rPr>
              <a:t> </a:t>
            </a:r>
            <a:r>
              <a:rPr sz="1400" b="1" dirty="0">
                <a:solidFill>
                  <a:srgbClr val="001F5F"/>
                </a:solidFill>
                <a:latin typeface="Calibri"/>
                <a:cs typeface="Calibri"/>
              </a:rPr>
              <a:t>urine?</a:t>
            </a:r>
            <a:endParaRPr sz="1400" dirty="0">
              <a:latin typeface="Calibri"/>
              <a:cs typeface="Calibri"/>
            </a:endParaRPr>
          </a:p>
          <a:p>
            <a:pPr marL="49530" algn="ctr">
              <a:lnSpc>
                <a:spcPts val="1670"/>
              </a:lnSpc>
              <a:spcBef>
                <a:spcPts val="20"/>
              </a:spcBef>
            </a:pPr>
            <a:r>
              <a:rPr sz="1400" spc="-60" dirty="0">
                <a:solidFill>
                  <a:srgbClr val="FF0000"/>
                </a:solidFill>
                <a:latin typeface="Trebuchet MS"/>
                <a:cs typeface="Trebuchet MS"/>
              </a:rPr>
              <a:t>Frothy</a:t>
            </a:r>
            <a:r>
              <a:rPr sz="1400" spc="-150" dirty="0">
                <a:solidFill>
                  <a:srgbClr val="FF0000"/>
                </a:solidFill>
                <a:latin typeface="Trebuchet MS"/>
                <a:cs typeface="Trebuchet MS"/>
              </a:rPr>
              <a:t> </a:t>
            </a:r>
            <a:r>
              <a:rPr sz="1400" spc="-80" dirty="0">
                <a:solidFill>
                  <a:srgbClr val="FF0000"/>
                </a:solidFill>
                <a:latin typeface="Trebuchet MS"/>
                <a:cs typeface="Trebuchet MS"/>
              </a:rPr>
              <a:t>urine.</a:t>
            </a:r>
            <a:endParaRPr sz="1400" dirty="0">
              <a:solidFill>
                <a:srgbClr val="FF0000"/>
              </a:solidFill>
              <a:latin typeface="Trebuchet MS"/>
              <a:cs typeface="Trebuchet MS"/>
            </a:endParaRPr>
          </a:p>
          <a:p>
            <a:pPr marL="1270" algn="ctr">
              <a:lnSpc>
                <a:spcPts val="1670"/>
              </a:lnSpc>
            </a:pPr>
            <a:r>
              <a:rPr sz="1400" spc="-5" dirty="0">
                <a:latin typeface="Calibri"/>
                <a:cs typeface="Calibri"/>
              </a:rPr>
              <a:t>(usually the </a:t>
            </a:r>
            <a:r>
              <a:rPr sz="1400" spc="-10" dirty="0">
                <a:latin typeface="Calibri"/>
                <a:cs typeface="Calibri"/>
              </a:rPr>
              <a:t>rest are </a:t>
            </a:r>
            <a:r>
              <a:rPr sz="1400" spc="-5" dirty="0">
                <a:latin typeface="Calibri"/>
                <a:cs typeface="Calibri"/>
              </a:rPr>
              <a:t>normal)</a:t>
            </a:r>
            <a:endParaRPr lang="en-US" sz="1400" dirty="0">
              <a:latin typeface="Calibri"/>
              <a:cs typeface="Calibri"/>
            </a:endParaRPr>
          </a:p>
          <a:p>
            <a:pPr marL="287020" indent="-285750" algn="ctr">
              <a:lnSpc>
                <a:spcPts val="1670"/>
              </a:lnSpc>
              <a:buFont typeface="Wingdings" charset="2"/>
              <a:buChar char="v"/>
            </a:pPr>
            <a:r>
              <a:rPr sz="1400" b="1" spc="-5" dirty="0">
                <a:solidFill>
                  <a:srgbClr val="001F5F"/>
                </a:solidFill>
                <a:latin typeface="Calibri"/>
                <a:cs typeface="Calibri"/>
              </a:rPr>
              <a:t>What </a:t>
            </a:r>
            <a:r>
              <a:rPr sz="1400" b="1" dirty="0">
                <a:solidFill>
                  <a:srgbClr val="001F5F"/>
                </a:solidFill>
                <a:latin typeface="Calibri"/>
                <a:cs typeface="Calibri"/>
              </a:rPr>
              <a:t>are the </a:t>
            </a:r>
            <a:r>
              <a:rPr sz="1400" b="1" spc="-5" dirty="0">
                <a:solidFill>
                  <a:srgbClr val="001F5F"/>
                </a:solidFill>
                <a:latin typeface="Calibri"/>
                <a:cs typeface="Calibri"/>
              </a:rPr>
              <a:t>Chemical Properties </a:t>
            </a:r>
            <a:r>
              <a:rPr sz="1400" b="1" dirty="0">
                <a:solidFill>
                  <a:srgbClr val="001F5F"/>
                </a:solidFill>
                <a:latin typeface="Calibri"/>
                <a:cs typeface="Calibri"/>
              </a:rPr>
              <a:t>of</a:t>
            </a:r>
            <a:r>
              <a:rPr sz="1400" b="1" spc="-45" dirty="0">
                <a:solidFill>
                  <a:srgbClr val="001F5F"/>
                </a:solidFill>
                <a:latin typeface="Calibri"/>
                <a:cs typeface="Calibri"/>
              </a:rPr>
              <a:t> </a:t>
            </a:r>
            <a:r>
              <a:rPr sz="1400" b="1" dirty="0">
                <a:solidFill>
                  <a:srgbClr val="001F5F"/>
                </a:solidFill>
                <a:latin typeface="Calibri"/>
                <a:cs typeface="Calibri"/>
              </a:rPr>
              <a:t>urine?</a:t>
            </a:r>
            <a:endParaRPr sz="1400" dirty="0">
              <a:latin typeface="Calibri"/>
              <a:cs typeface="Calibri"/>
            </a:endParaRPr>
          </a:p>
          <a:p>
            <a:pPr algn="ctr">
              <a:lnSpc>
                <a:spcPts val="1670"/>
              </a:lnSpc>
              <a:spcBef>
                <a:spcPts val="25"/>
              </a:spcBef>
            </a:pPr>
            <a:r>
              <a:rPr sz="1400" b="1" u="sng" spc="-65" dirty="0">
                <a:solidFill>
                  <a:srgbClr val="FF0000"/>
                </a:solidFill>
                <a:latin typeface="Trebuchet MS"/>
                <a:cs typeface="Trebuchet MS"/>
              </a:rPr>
              <a:t>Heavy</a:t>
            </a:r>
            <a:r>
              <a:rPr sz="1400" spc="-80" dirty="0">
                <a:solidFill>
                  <a:srgbClr val="FF0000"/>
                </a:solidFill>
                <a:latin typeface="Trebuchet MS"/>
                <a:cs typeface="Trebuchet MS"/>
              </a:rPr>
              <a:t> proteinuria.</a:t>
            </a:r>
            <a:endParaRPr sz="1400" dirty="0">
              <a:solidFill>
                <a:srgbClr val="FF0000"/>
              </a:solidFill>
              <a:latin typeface="Trebuchet MS"/>
              <a:cs typeface="Trebuchet MS"/>
            </a:endParaRPr>
          </a:p>
          <a:p>
            <a:pPr marL="1270" algn="ctr">
              <a:lnSpc>
                <a:spcPts val="1670"/>
              </a:lnSpc>
            </a:pPr>
            <a:r>
              <a:rPr sz="1400" spc="-5" dirty="0">
                <a:latin typeface="Calibri"/>
                <a:cs typeface="Calibri"/>
              </a:rPr>
              <a:t>(usually the </a:t>
            </a:r>
            <a:r>
              <a:rPr sz="1400" spc="-10" dirty="0">
                <a:latin typeface="Calibri"/>
                <a:cs typeface="Calibri"/>
              </a:rPr>
              <a:t>rest are </a:t>
            </a:r>
            <a:r>
              <a:rPr sz="1400" spc="-5" dirty="0">
                <a:latin typeface="Calibri"/>
                <a:cs typeface="Calibri"/>
              </a:rPr>
              <a:t>normal)</a:t>
            </a:r>
            <a:endParaRPr sz="1400" dirty="0">
              <a:latin typeface="Calibri"/>
              <a:cs typeface="Calibri"/>
            </a:endParaRPr>
          </a:p>
        </p:txBody>
      </p:sp>
      <p:sp>
        <p:nvSpPr>
          <p:cNvPr id="24" name="object 35"/>
          <p:cNvSpPr txBox="1"/>
          <p:nvPr/>
        </p:nvSpPr>
        <p:spPr>
          <a:xfrm>
            <a:off x="9479932" y="2475711"/>
            <a:ext cx="2196741" cy="246221"/>
          </a:xfrm>
          <a:prstGeom prst="rect">
            <a:avLst/>
          </a:prstGeom>
        </p:spPr>
        <p:txBody>
          <a:bodyPr vert="horz" wrap="square" lIns="0" tIns="0" rIns="0" bIns="0" rtlCol="0">
            <a:spAutoFit/>
          </a:bodyPr>
          <a:lstStyle/>
          <a:p>
            <a:pPr marL="12700">
              <a:lnSpc>
                <a:spcPct val="100000"/>
              </a:lnSpc>
            </a:pPr>
            <a:r>
              <a:rPr sz="1600" b="1" spc="-45" dirty="0">
                <a:solidFill>
                  <a:srgbClr val="517A91"/>
                </a:solidFill>
                <a:latin typeface="Century Gothic" charset="0"/>
                <a:ea typeface="Century Gothic" charset="0"/>
                <a:cs typeface="Century Gothic" charset="0"/>
              </a:rPr>
              <a:t>Nephrotic</a:t>
            </a:r>
            <a:r>
              <a:rPr sz="1600" b="1" spc="-60" dirty="0">
                <a:solidFill>
                  <a:srgbClr val="517A91"/>
                </a:solidFill>
                <a:latin typeface="Century Gothic" charset="0"/>
                <a:ea typeface="Century Gothic" charset="0"/>
                <a:cs typeface="Century Gothic" charset="0"/>
              </a:rPr>
              <a:t> </a:t>
            </a:r>
            <a:r>
              <a:rPr sz="1600" b="1" spc="-65" dirty="0">
                <a:solidFill>
                  <a:srgbClr val="517A91"/>
                </a:solidFill>
                <a:latin typeface="Century Gothic" charset="0"/>
                <a:ea typeface="Century Gothic" charset="0"/>
                <a:cs typeface="Century Gothic" charset="0"/>
              </a:rPr>
              <a:t>Syndrome</a:t>
            </a:r>
            <a:endParaRPr sz="1600" b="1">
              <a:solidFill>
                <a:srgbClr val="517A91"/>
              </a:solidFill>
              <a:latin typeface="Century Gothic" charset="0"/>
              <a:ea typeface="Century Gothic" charset="0"/>
              <a:cs typeface="Century Gothic" charset="0"/>
            </a:endParaRPr>
          </a:p>
        </p:txBody>
      </p:sp>
      <p:sp>
        <p:nvSpPr>
          <p:cNvPr id="27" name="Rounded Rectangle 26"/>
          <p:cNvSpPr/>
          <p:nvPr/>
        </p:nvSpPr>
        <p:spPr>
          <a:xfrm>
            <a:off x="8958031" y="121718"/>
            <a:ext cx="2827919" cy="1777554"/>
          </a:xfrm>
          <a:prstGeom prst="roundRect">
            <a:avLst/>
          </a:prstGeom>
          <a:solidFill>
            <a:srgbClr val="24354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8000" lvl="2">
              <a:lnSpc>
                <a:spcPct val="90000"/>
              </a:lnSpc>
              <a:spcBef>
                <a:spcPct val="25000"/>
              </a:spcBef>
              <a:buClr>
                <a:schemeClr val="tx1"/>
              </a:buClr>
              <a:buSzPct val="130000"/>
              <a:defRPr/>
            </a:pPr>
            <a:endParaRPr lang="en-US" sz="1200" dirty="0"/>
          </a:p>
        </p:txBody>
      </p:sp>
      <p:sp>
        <p:nvSpPr>
          <p:cNvPr id="28" name="object 38"/>
          <p:cNvSpPr txBox="1"/>
          <p:nvPr/>
        </p:nvSpPr>
        <p:spPr>
          <a:xfrm>
            <a:off x="9111444" y="272138"/>
            <a:ext cx="2468006" cy="1754326"/>
          </a:xfrm>
          <a:prstGeom prst="rect">
            <a:avLst/>
          </a:prstGeom>
        </p:spPr>
        <p:txBody>
          <a:bodyPr vert="horz" wrap="square" lIns="0" tIns="0" rIns="0" bIns="0" rtlCol="0">
            <a:spAutoFit/>
          </a:bodyPr>
          <a:lstStyle/>
          <a:p>
            <a:pPr marL="12700" marR="5080" algn="ctr">
              <a:lnSpc>
                <a:spcPct val="100000"/>
              </a:lnSpc>
              <a:tabLst>
                <a:tab pos="299085" algn="l"/>
                <a:tab pos="299720" algn="l"/>
              </a:tabLst>
            </a:pPr>
            <a:r>
              <a:rPr lang="en-US" sz="1400" b="1" u="sng" spc="20" dirty="0">
                <a:solidFill>
                  <a:schemeClr val="bg2"/>
                </a:solidFill>
                <a:latin typeface="Century Gothic" charset="0"/>
                <a:ea typeface="Century Gothic" charset="0"/>
                <a:cs typeface="Century Gothic" charset="0"/>
              </a:rPr>
              <a:t>Nephrotic </a:t>
            </a:r>
            <a:r>
              <a:rPr lang="en-US" sz="1400" b="1" u="sng" spc="10" dirty="0">
                <a:solidFill>
                  <a:schemeClr val="bg2"/>
                </a:solidFill>
                <a:latin typeface="Century Gothic" charset="0"/>
                <a:ea typeface="Century Gothic" charset="0"/>
                <a:cs typeface="Century Gothic" charset="0"/>
              </a:rPr>
              <a:t>Syndrome</a:t>
            </a:r>
            <a:r>
              <a:rPr lang="en-US" sz="1400" b="1" u="sng" spc="-195" dirty="0">
                <a:solidFill>
                  <a:schemeClr val="bg2"/>
                </a:solidFill>
                <a:latin typeface="Century Gothic" charset="0"/>
                <a:ea typeface="Century Gothic" charset="0"/>
                <a:cs typeface="Century Gothic" charset="0"/>
              </a:rPr>
              <a:t> </a:t>
            </a:r>
            <a:r>
              <a:rPr lang="en-US" sz="1400" b="1" u="sng" spc="-25" dirty="0">
                <a:solidFill>
                  <a:schemeClr val="bg2"/>
                </a:solidFill>
                <a:latin typeface="Century Gothic" charset="0"/>
                <a:ea typeface="Century Gothic" charset="0"/>
                <a:cs typeface="Century Gothic" charset="0"/>
              </a:rPr>
              <a:t>Is  </a:t>
            </a:r>
            <a:r>
              <a:rPr lang="en-US" sz="1400" b="1" u="sng" spc="-5" dirty="0">
                <a:solidFill>
                  <a:schemeClr val="bg2"/>
                </a:solidFill>
                <a:latin typeface="Century Gothic" charset="0"/>
                <a:ea typeface="Century Gothic" charset="0"/>
                <a:cs typeface="Century Gothic" charset="0"/>
              </a:rPr>
              <a:t>A </a:t>
            </a:r>
            <a:r>
              <a:rPr lang="en-US" sz="1400" b="1" u="sng" spc="-20" dirty="0">
                <a:solidFill>
                  <a:schemeClr val="bg2"/>
                </a:solidFill>
                <a:latin typeface="Century Gothic" charset="0"/>
                <a:ea typeface="Century Gothic" charset="0"/>
                <a:cs typeface="Century Gothic" charset="0"/>
              </a:rPr>
              <a:t>Kidney </a:t>
            </a:r>
            <a:r>
              <a:rPr lang="en-US" sz="1400" b="1" u="sng" spc="-15" dirty="0">
                <a:solidFill>
                  <a:schemeClr val="bg2"/>
                </a:solidFill>
                <a:latin typeface="Century Gothic" charset="0"/>
                <a:ea typeface="Century Gothic" charset="0"/>
                <a:cs typeface="Century Gothic" charset="0"/>
              </a:rPr>
              <a:t>Disease</a:t>
            </a:r>
            <a:r>
              <a:rPr lang="en-US" sz="1400" b="1" u="sng" spc="-204" dirty="0">
                <a:solidFill>
                  <a:schemeClr val="bg2"/>
                </a:solidFill>
                <a:latin typeface="Century Gothic" charset="0"/>
                <a:ea typeface="Century Gothic" charset="0"/>
                <a:cs typeface="Century Gothic" charset="0"/>
              </a:rPr>
              <a:t> </a:t>
            </a:r>
            <a:r>
              <a:rPr lang="en-US" sz="1400" b="1" u="sng" spc="-55" dirty="0">
                <a:solidFill>
                  <a:schemeClr val="bg2"/>
                </a:solidFill>
                <a:latin typeface="Century Gothic" charset="0"/>
                <a:ea typeface="Century Gothic" charset="0"/>
                <a:cs typeface="Century Gothic" charset="0"/>
              </a:rPr>
              <a:t>With</a:t>
            </a:r>
            <a:r>
              <a:rPr lang="en-US" sz="1400" u="sng" spc="-55" dirty="0">
                <a:solidFill>
                  <a:schemeClr val="bg2"/>
                </a:solidFill>
                <a:latin typeface="Century Gothic" charset="0"/>
                <a:ea typeface="Century Gothic" charset="0"/>
                <a:cs typeface="Century Gothic" charset="0"/>
              </a:rPr>
              <a:t>:</a:t>
            </a:r>
            <a:endParaRPr lang="en-US" sz="1400" u="sng" dirty="0">
              <a:solidFill>
                <a:schemeClr val="bg2"/>
              </a:solidFill>
              <a:latin typeface="Century Gothic" charset="0"/>
              <a:ea typeface="Century Gothic" charset="0"/>
              <a:cs typeface="Century Gothic" charset="0"/>
            </a:endParaRPr>
          </a:p>
          <a:p>
            <a:pPr marL="756285" lvl="1" indent="-286385">
              <a:buFont typeface="Wingdings"/>
              <a:buChar char=""/>
              <a:tabLst>
                <a:tab pos="299085" algn="l"/>
                <a:tab pos="299720" algn="l"/>
              </a:tabLst>
            </a:pPr>
            <a:r>
              <a:rPr sz="1400" spc="-65" dirty="0">
                <a:solidFill>
                  <a:schemeClr val="bg2"/>
                </a:solidFill>
                <a:latin typeface="Trebuchet MS"/>
                <a:cs typeface="Trebuchet MS"/>
              </a:rPr>
              <a:t>Proteinuria</a:t>
            </a:r>
            <a:endParaRPr sz="1400" dirty="0">
              <a:solidFill>
                <a:schemeClr val="bg2"/>
              </a:solidFill>
              <a:latin typeface="Trebuchet MS"/>
              <a:cs typeface="Trebuchet MS"/>
            </a:endParaRPr>
          </a:p>
          <a:p>
            <a:pPr marL="756285" lvl="1" indent="-286385">
              <a:buFont typeface="Wingdings"/>
              <a:buChar char=""/>
              <a:tabLst>
                <a:tab pos="299085" algn="l"/>
                <a:tab pos="299720" algn="l"/>
              </a:tabLst>
            </a:pPr>
            <a:r>
              <a:rPr sz="1400" spc="-70" dirty="0">
                <a:solidFill>
                  <a:schemeClr val="bg2"/>
                </a:solidFill>
                <a:latin typeface="Trebuchet MS"/>
                <a:cs typeface="Trebuchet MS"/>
              </a:rPr>
              <a:t>Hypoalbuminemia</a:t>
            </a:r>
            <a:endParaRPr sz="1400" dirty="0">
              <a:solidFill>
                <a:schemeClr val="bg2"/>
              </a:solidFill>
              <a:latin typeface="Trebuchet MS"/>
              <a:cs typeface="Trebuchet MS"/>
            </a:endParaRPr>
          </a:p>
          <a:p>
            <a:pPr marL="756285" lvl="1" indent="-286385">
              <a:buFont typeface="Wingdings"/>
              <a:buChar char=""/>
              <a:tabLst>
                <a:tab pos="299085" algn="l"/>
                <a:tab pos="299720" algn="l"/>
              </a:tabLst>
            </a:pPr>
            <a:r>
              <a:rPr sz="1400" spc="-85" dirty="0">
                <a:solidFill>
                  <a:schemeClr val="bg2"/>
                </a:solidFill>
                <a:latin typeface="Trebuchet MS"/>
                <a:cs typeface="Trebuchet MS"/>
              </a:rPr>
              <a:t>Edema</a:t>
            </a:r>
            <a:endParaRPr sz="1400" dirty="0">
              <a:solidFill>
                <a:schemeClr val="bg2"/>
              </a:solidFill>
              <a:latin typeface="Trebuchet MS"/>
              <a:cs typeface="Trebuchet MS"/>
            </a:endParaRPr>
          </a:p>
          <a:p>
            <a:pPr marL="756285" lvl="1" indent="-286385">
              <a:buFont typeface="Wingdings"/>
              <a:buChar char=""/>
              <a:tabLst>
                <a:tab pos="299085" algn="l"/>
                <a:tab pos="299720" algn="l"/>
              </a:tabLst>
            </a:pPr>
            <a:r>
              <a:rPr sz="1400" spc="-70" dirty="0">
                <a:solidFill>
                  <a:schemeClr val="bg2"/>
                </a:solidFill>
                <a:latin typeface="Trebuchet MS"/>
                <a:cs typeface="Trebuchet MS"/>
              </a:rPr>
              <a:t>Hyperlipidemia</a:t>
            </a:r>
            <a:endParaRPr sz="1400" dirty="0">
              <a:solidFill>
                <a:schemeClr val="bg2"/>
              </a:solidFill>
              <a:latin typeface="Trebuchet MS"/>
              <a:cs typeface="Trebuchet MS"/>
            </a:endParaRPr>
          </a:p>
          <a:p>
            <a:pPr marL="756285" lvl="1" indent="-286385">
              <a:buFont typeface="Wingdings"/>
              <a:buChar char=""/>
              <a:tabLst>
                <a:tab pos="299085" algn="l"/>
                <a:tab pos="299720" algn="l"/>
              </a:tabLst>
            </a:pPr>
            <a:r>
              <a:rPr sz="1400" spc="-65" dirty="0">
                <a:solidFill>
                  <a:schemeClr val="bg2"/>
                </a:solidFill>
                <a:latin typeface="Trebuchet MS"/>
                <a:cs typeface="Trebuchet MS"/>
              </a:rPr>
              <a:t>Hypercholesterolemia</a:t>
            </a:r>
            <a:endParaRPr sz="1400" dirty="0">
              <a:solidFill>
                <a:schemeClr val="bg2"/>
              </a:solidFill>
              <a:latin typeface="Trebuchet MS"/>
              <a:cs typeface="Trebuchet MS"/>
            </a:endParaRPr>
          </a:p>
          <a:p>
            <a:pPr>
              <a:lnSpc>
                <a:spcPct val="100000"/>
              </a:lnSpc>
              <a:spcBef>
                <a:spcPts val="10"/>
              </a:spcBef>
            </a:pPr>
            <a:endParaRPr sz="1600" dirty="0">
              <a:solidFill>
                <a:srgbClr val="FF0000"/>
              </a:solidFill>
              <a:latin typeface="Times New Roman"/>
              <a:cs typeface="Times New Roman"/>
            </a:endParaRPr>
          </a:p>
        </p:txBody>
      </p:sp>
      <p:sp>
        <p:nvSpPr>
          <p:cNvPr id="29" name="Rounded Rectangle 28"/>
          <p:cNvSpPr/>
          <p:nvPr/>
        </p:nvSpPr>
        <p:spPr>
          <a:xfrm>
            <a:off x="725089" y="5275720"/>
            <a:ext cx="2267770" cy="1582280"/>
          </a:xfrm>
          <a:prstGeom prst="roundRect">
            <a:avLst/>
          </a:prstGeom>
          <a:solidFill>
            <a:srgbClr val="24354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8000" lvl="2">
              <a:lnSpc>
                <a:spcPct val="90000"/>
              </a:lnSpc>
              <a:spcBef>
                <a:spcPct val="25000"/>
              </a:spcBef>
              <a:buClr>
                <a:schemeClr val="tx1"/>
              </a:buClr>
              <a:buSzPct val="130000"/>
              <a:defRPr/>
            </a:pPr>
            <a:endParaRPr lang="en-US" sz="1200" dirty="0"/>
          </a:p>
        </p:txBody>
      </p:sp>
      <p:sp>
        <p:nvSpPr>
          <p:cNvPr id="30" name="Rectangle 29"/>
          <p:cNvSpPr/>
          <p:nvPr/>
        </p:nvSpPr>
        <p:spPr>
          <a:xfrm>
            <a:off x="3505837" y="4889033"/>
            <a:ext cx="3761237" cy="1850818"/>
          </a:xfrm>
          <a:prstGeom prst="rect">
            <a:avLst/>
          </a:prstGeom>
          <a:noFill/>
          <a:ln w="31750">
            <a:solidFill>
              <a:srgbClr val="5B8B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8000" lvl="2">
              <a:lnSpc>
                <a:spcPct val="90000"/>
              </a:lnSpc>
              <a:spcBef>
                <a:spcPct val="25000"/>
              </a:spcBef>
              <a:buClr>
                <a:schemeClr val="tx1"/>
              </a:buClr>
              <a:buSzPct val="130000"/>
              <a:defRPr/>
            </a:pPr>
            <a:endParaRPr lang="en-US" sz="1200" dirty="0"/>
          </a:p>
        </p:txBody>
      </p:sp>
      <p:sp>
        <p:nvSpPr>
          <p:cNvPr id="3" name="TextBox 2"/>
          <p:cNvSpPr txBox="1"/>
          <p:nvPr/>
        </p:nvSpPr>
        <p:spPr>
          <a:xfrm>
            <a:off x="693554" y="5794523"/>
            <a:ext cx="2390274" cy="738664"/>
          </a:xfrm>
          <a:prstGeom prst="rect">
            <a:avLst/>
          </a:prstGeom>
          <a:noFill/>
        </p:spPr>
        <p:txBody>
          <a:bodyPr wrap="square" rtlCol="0">
            <a:spAutoFit/>
          </a:bodyPr>
          <a:lstStyle/>
          <a:p>
            <a:pPr marL="342900" indent="-342900">
              <a:buFont typeface="+mj-lt"/>
              <a:buAutoNum type="arabicPeriod"/>
            </a:pPr>
            <a:r>
              <a:rPr lang="en-US" sz="1400" dirty="0">
                <a:solidFill>
                  <a:schemeClr val="bg2"/>
                </a:solidFill>
              </a:rPr>
              <a:t>Frothy urine</a:t>
            </a:r>
          </a:p>
          <a:p>
            <a:pPr marL="342900" indent="-342900">
              <a:buFont typeface="+mj-lt"/>
              <a:buAutoNum type="arabicPeriod"/>
            </a:pPr>
            <a:r>
              <a:rPr lang="en-US" sz="1400" dirty="0">
                <a:solidFill>
                  <a:schemeClr val="bg2"/>
                </a:solidFill>
              </a:rPr>
              <a:t>Puffiness around the eye</a:t>
            </a:r>
          </a:p>
          <a:p>
            <a:pPr marL="342900" indent="-342900">
              <a:buFont typeface="+mj-lt"/>
              <a:buAutoNum type="arabicPeriod"/>
            </a:pPr>
            <a:r>
              <a:rPr lang="en-US" sz="1400" dirty="0">
                <a:solidFill>
                  <a:schemeClr val="bg2"/>
                </a:solidFill>
              </a:rPr>
              <a:t>Edema</a:t>
            </a:r>
          </a:p>
        </p:txBody>
      </p:sp>
      <p:sp>
        <p:nvSpPr>
          <p:cNvPr id="4" name="TextBox 3"/>
          <p:cNvSpPr txBox="1"/>
          <p:nvPr/>
        </p:nvSpPr>
        <p:spPr>
          <a:xfrm>
            <a:off x="1122055" y="5380672"/>
            <a:ext cx="1599436" cy="646331"/>
          </a:xfrm>
          <a:prstGeom prst="rect">
            <a:avLst/>
          </a:prstGeom>
          <a:noFill/>
        </p:spPr>
        <p:txBody>
          <a:bodyPr wrap="square" rtlCol="0">
            <a:spAutoFit/>
          </a:bodyPr>
          <a:lstStyle/>
          <a:p>
            <a:r>
              <a:rPr lang="en-US" b="1" u="sng">
                <a:solidFill>
                  <a:schemeClr val="bg2"/>
                </a:solidFill>
                <a:latin typeface="Century Gothic" charset="0"/>
                <a:ea typeface="Century Gothic" charset="0"/>
                <a:cs typeface="Century Gothic" charset="0"/>
              </a:rPr>
              <a:t>SYMPTOMS:</a:t>
            </a:r>
          </a:p>
          <a:p>
            <a:endParaRPr lang="en-US" dirty="0"/>
          </a:p>
        </p:txBody>
      </p:sp>
      <p:sp>
        <p:nvSpPr>
          <p:cNvPr id="7" name="Rectangle 6"/>
          <p:cNvSpPr/>
          <p:nvPr/>
        </p:nvSpPr>
        <p:spPr>
          <a:xfrm>
            <a:off x="4138863" y="3545305"/>
            <a:ext cx="2935705" cy="81814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9143999" y="2024818"/>
            <a:ext cx="2485695" cy="338554"/>
          </a:xfrm>
          <a:prstGeom prst="rect">
            <a:avLst/>
          </a:prstGeom>
          <a:noFill/>
        </p:spPr>
        <p:txBody>
          <a:bodyPr wrap="square" rtlCol="0">
            <a:spAutoFit/>
          </a:bodyPr>
          <a:lstStyle/>
          <a:p>
            <a:r>
              <a:rPr lang="en-US" sz="1600" dirty="0">
                <a:solidFill>
                  <a:srgbClr val="FF0000"/>
                </a:solidFill>
              </a:rPr>
              <a:t>Diagnosis is very important</a:t>
            </a:r>
          </a:p>
        </p:txBody>
      </p:sp>
      <p:sp>
        <p:nvSpPr>
          <p:cNvPr id="2" name="TextBox 1"/>
          <p:cNvSpPr txBox="1"/>
          <p:nvPr/>
        </p:nvSpPr>
        <p:spPr>
          <a:xfrm>
            <a:off x="784912" y="4652212"/>
            <a:ext cx="2191048" cy="646331"/>
          </a:xfrm>
          <a:prstGeom prst="rect">
            <a:avLst/>
          </a:prstGeom>
          <a:noFill/>
        </p:spPr>
        <p:txBody>
          <a:bodyPr wrap="square" rtlCol="0">
            <a:spAutoFit/>
          </a:bodyPr>
          <a:lstStyle/>
          <a:p>
            <a:r>
              <a:rPr lang="en-US" sz="1200" dirty="0" smtClean="0">
                <a:solidFill>
                  <a:srgbClr val="FF0000"/>
                </a:solidFill>
              </a:rPr>
              <a:t>The blood sample shows hypoalbuminemia and hyperlipidemia = Nephrotic</a:t>
            </a:r>
            <a:endParaRPr lang="en-US" sz="1200" dirty="0">
              <a:solidFill>
                <a:srgbClr val="FF0000"/>
              </a:solidFill>
            </a:endParaRPr>
          </a:p>
        </p:txBody>
      </p:sp>
      <p:sp>
        <p:nvSpPr>
          <p:cNvPr id="26" name="object 39"/>
          <p:cNvSpPr/>
          <p:nvPr/>
        </p:nvSpPr>
        <p:spPr>
          <a:xfrm>
            <a:off x="8790438" y="2909876"/>
            <a:ext cx="3288919" cy="3887724"/>
          </a:xfrm>
          <a:prstGeom prst="rect">
            <a:avLst/>
          </a:prstGeom>
          <a:blipFill>
            <a:blip r:embed="rId3"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 name="Rectangle 9"/>
          <p:cNvSpPr/>
          <p:nvPr/>
        </p:nvSpPr>
        <p:spPr>
          <a:xfrm>
            <a:off x="11785950" y="3744227"/>
            <a:ext cx="197503" cy="288758"/>
          </a:xfrm>
          <a:prstGeom prst="rect">
            <a:avLst/>
          </a:prstGeom>
          <a:solidFill>
            <a:srgbClr val="91B9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790437" y="3655536"/>
            <a:ext cx="3288919" cy="492951"/>
          </a:xfrm>
          <a:prstGeom prst="rect">
            <a:avLst/>
          </a:prstGeom>
          <a:noFill/>
          <a:ln w="28575">
            <a:solidFill>
              <a:srgbClr val="FF0000"/>
            </a:solidFill>
          </a:ln>
        </p:spPr>
        <p:txBody>
          <a:bodyPr wrap="square" rtlCol="0">
            <a:spAutoFit/>
          </a:bodyPr>
          <a:lstStyle/>
          <a:p>
            <a:endParaRPr lang="en-US" dirty="0"/>
          </a:p>
        </p:txBody>
      </p:sp>
      <p:sp>
        <p:nvSpPr>
          <p:cNvPr id="31" name="TextBox 30"/>
          <p:cNvSpPr txBox="1"/>
          <p:nvPr/>
        </p:nvSpPr>
        <p:spPr>
          <a:xfrm>
            <a:off x="7322026" y="5087123"/>
            <a:ext cx="1413459" cy="461665"/>
          </a:xfrm>
          <a:prstGeom prst="rect">
            <a:avLst/>
          </a:prstGeom>
          <a:noFill/>
        </p:spPr>
        <p:txBody>
          <a:bodyPr wrap="square" rtlCol="0">
            <a:spAutoFit/>
          </a:bodyPr>
          <a:lstStyle/>
          <a:p>
            <a:r>
              <a:rPr lang="en-US" sz="1200" dirty="0" smtClean="0">
                <a:solidFill>
                  <a:srgbClr val="FF0000"/>
                </a:solidFill>
              </a:rPr>
              <a:t>Urine dipstick must show proteinuria</a:t>
            </a:r>
            <a:endParaRPr lang="en-US" sz="1200" dirty="0">
              <a:solidFill>
                <a:srgbClr val="FF0000"/>
              </a:solidFill>
            </a:endParaRPr>
          </a:p>
        </p:txBody>
      </p:sp>
    </p:spTree>
    <p:extLst>
      <p:ext uri="{BB962C8B-B14F-4D97-AF65-F5344CB8AC3E}">
        <p14:creationId xmlns:p14="http://schemas.microsoft.com/office/powerpoint/2010/main" val="1394411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43542"/>
        </a:solidFill>
        <a:effectLst/>
      </p:bgPr>
    </p:bg>
    <p:spTree>
      <p:nvGrpSpPr>
        <p:cNvPr id="1" name=""/>
        <p:cNvGrpSpPr/>
        <p:nvPr/>
      </p:nvGrpSpPr>
      <p:grpSpPr>
        <a:xfrm>
          <a:off x="0" y="0"/>
          <a:ext cx="0" cy="0"/>
          <a:chOff x="0" y="0"/>
          <a:chExt cx="0" cy="0"/>
        </a:xfrm>
      </p:grpSpPr>
      <p:sp>
        <p:nvSpPr>
          <p:cNvPr id="22" name="Rectangle 21"/>
          <p:cNvSpPr/>
          <p:nvPr/>
        </p:nvSpPr>
        <p:spPr>
          <a:xfrm>
            <a:off x="2371965" y="0"/>
            <a:ext cx="2632947" cy="6879265"/>
          </a:xfrm>
          <a:prstGeom prst="rect">
            <a:avLst/>
          </a:prstGeom>
          <a:solidFill>
            <a:srgbClr val="243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047442" y="0"/>
            <a:ext cx="2632947" cy="6879265"/>
          </a:xfrm>
          <a:prstGeom prst="rect">
            <a:avLst/>
          </a:prstGeom>
          <a:solidFill>
            <a:srgbClr val="5B8B6B"/>
          </a:solid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2722" b="90000" l="10000" r="90000">
                        <a14:foregroundMark x1="78924" y1="7778" x2="40243" y2="2722"/>
                      </a14:backgroundRemoval>
                    </a14:imgEffect>
                    <a14:imgEffect>
                      <a14:colorTemperature colorTemp="8800"/>
                    </a14:imgEffect>
                  </a14:imgLayer>
                </a14:imgProps>
              </a:ext>
              <a:ext uri="{28A0092B-C50C-407E-A947-70E740481C1C}">
                <a14:useLocalDpi xmlns:a14="http://schemas.microsoft.com/office/drawing/2010/main" val="0"/>
              </a:ext>
            </a:extLst>
          </a:blip>
          <a:srcRect l="41228" t="11730" r="14419" b="13404"/>
          <a:stretch/>
        </p:blipFill>
        <p:spPr>
          <a:xfrm rot="8048243">
            <a:off x="4375976" y="-628916"/>
            <a:ext cx="5887945" cy="6599218"/>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7859" y="0"/>
            <a:ext cx="4554141" cy="6879265"/>
          </a:xfrm>
          <a:prstGeom prst="rect">
            <a:avLst/>
          </a:prstGeom>
        </p:spPr>
      </p:pic>
      <p:sp>
        <p:nvSpPr>
          <p:cNvPr id="24" name="Rectangle 23"/>
          <p:cNvSpPr/>
          <p:nvPr/>
        </p:nvSpPr>
        <p:spPr>
          <a:xfrm>
            <a:off x="-185050" y="5316"/>
            <a:ext cx="2632947" cy="6879265"/>
          </a:xfrm>
          <a:prstGeom prst="rect">
            <a:avLst/>
          </a:prstGeom>
          <a:solidFill>
            <a:srgbClr val="5EA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8028" y="2970181"/>
            <a:ext cx="6265681" cy="1569660"/>
          </a:xfrm>
          <a:prstGeom prst="rect">
            <a:avLst/>
          </a:prstGeom>
          <a:noFill/>
        </p:spPr>
        <p:txBody>
          <a:bodyPr wrap="square" rtlCol="0">
            <a:spAutoFit/>
          </a:bodyPr>
          <a:lstStyle/>
          <a:p>
            <a:r>
              <a:rPr lang="en-US" sz="6000" b="1" dirty="0">
                <a:solidFill>
                  <a:srgbClr val="C4C2C5"/>
                </a:solidFill>
                <a:latin typeface="Century Gothic" charset="0"/>
                <a:ea typeface="Century Gothic" charset="0"/>
                <a:cs typeface="Century Gothic" charset="0"/>
              </a:rPr>
              <a:t>THANK YOU </a:t>
            </a:r>
          </a:p>
          <a:p>
            <a:r>
              <a:rPr lang="en-US" sz="3600" b="1" dirty="0">
                <a:solidFill>
                  <a:srgbClr val="C4C2C5"/>
                </a:solidFill>
                <a:latin typeface="Century Gothic" charset="0"/>
                <a:ea typeface="Century Gothic" charset="0"/>
                <a:cs typeface="Century Gothic" charset="0"/>
              </a:rPr>
              <a:t>FOR CHECKING OUR WORK</a:t>
            </a:r>
          </a:p>
        </p:txBody>
      </p:sp>
      <p:pic>
        <p:nvPicPr>
          <p:cNvPr id="30" name="صورة 6" descr="bio logo 436.png"/>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Effect>
                      <a14:saturation sat="66000"/>
                    </a14:imgEffect>
                    <a14:imgEffect>
                      <a14:brightnessContrast contrast="-20000"/>
                    </a14:imgEffect>
                  </a14:imgLayer>
                </a14:imgProps>
              </a:ext>
            </a:extLst>
          </a:blip>
          <a:stretch>
            <a:fillRect/>
          </a:stretch>
        </p:blipFill>
        <p:spPr>
          <a:xfrm>
            <a:off x="2974148" y="5790507"/>
            <a:ext cx="1580444" cy="1549544"/>
          </a:xfrm>
          <a:prstGeom prst="rect">
            <a:avLst/>
          </a:prstGeom>
        </p:spPr>
      </p:pic>
      <p:grpSp>
        <p:nvGrpSpPr>
          <p:cNvPr id="31" name="Group 30"/>
          <p:cNvGrpSpPr/>
          <p:nvPr/>
        </p:nvGrpSpPr>
        <p:grpSpPr>
          <a:xfrm>
            <a:off x="-66727" y="5493821"/>
            <a:ext cx="4507832" cy="874295"/>
            <a:chOff x="0" y="5969000"/>
            <a:chExt cx="4574673" cy="889000"/>
          </a:xfrm>
        </p:grpSpPr>
        <p:sp>
          <p:nvSpPr>
            <p:cNvPr id="32" name="Plus 31"/>
            <p:cNvSpPr/>
            <p:nvPr/>
          </p:nvSpPr>
          <p:spPr>
            <a:xfrm>
              <a:off x="0" y="5969000"/>
              <a:ext cx="800100" cy="889000"/>
            </a:xfrm>
            <a:prstGeom prst="mathPlus">
              <a:avLst/>
            </a:prstGeom>
            <a:solidFill>
              <a:srgbClr val="002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482600" y="5994400"/>
              <a:ext cx="1625600" cy="375544"/>
            </a:xfrm>
            <a:prstGeom prst="rect">
              <a:avLst/>
            </a:prstGeom>
            <a:noFill/>
          </p:spPr>
          <p:txBody>
            <a:bodyPr wrap="square" rtlCol="0">
              <a:spAutoFit/>
            </a:bodyPr>
            <a:lstStyle/>
            <a:p>
              <a:r>
                <a:rPr lang="en-GB" b="1" dirty="0">
                  <a:solidFill>
                    <a:schemeClr val="bg1">
                      <a:lumMod val="50000"/>
                    </a:schemeClr>
                  </a:solidFill>
                  <a:latin typeface="Century Gothic" charset="0"/>
                  <a:ea typeface="Century Gothic" charset="0"/>
                  <a:cs typeface="Century Gothic" charset="0"/>
                </a:rPr>
                <a:t>Done By:</a:t>
              </a:r>
            </a:p>
          </p:txBody>
        </p:sp>
        <p:sp>
          <p:nvSpPr>
            <p:cNvPr id="34" name="Rectangle 33"/>
            <p:cNvSpPr/>
            <p:nvPr/>
          </p:nvSpPr>
          <p:spPr>
            <a:xfrm>
              <a:off x="345573" y="6057900"/>
              <a:ext cx="4229100" cy="80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2"/>
                  </a:solidFill>
                  <a:latin typeface="Century Gothic" charset="0"/>
                  <a:ea typeface="Century Gothic" charset="0"/>
                  <a:cs typeface="Century Gothic" charset="0"/>
                </a:rPr>
                <a:t>MUHANNED ALZAHRANI</a:t>
              </a:r>
            </a:p>
          </p:txBody>
        </p:sp>
      </p:grpSp>
      <p:pic>
        <p:nvPicPr>
          <p:cNvPr id="3" name="Picture 2"/>
          <p:cNvPicPr>
            <a:picLocks noChangeAspect="1"/>
          </p:cNvPicPr>
          <p:nvPr/>
        </p:nvPicPr>
        <p:blipFill>
          <a:blip r:embed="rId8"/>
          <a:stretch>
            <a:fillRect/>
          </a:stretch>
        </p:blipFill>
        <p:spPr>
          <a:xfrm>
            <a:off x="47873" y="142795"/>
            <a:ext cx="2334918" cy="2382849"/>
          </a:xfrm>
          <a:prstGeom prst="rect">
            <a:avLst/>
          </a:prstGeom>
        </p:spPr>
      </p:pic>
    </p:spTree>
    <p:extLst>
      <p:ext uri="{BB962C8B-B14F-4D97-AF65-F5344CB8AC3E}">
        <p14:creationId xmlns:p14="http://schemas.microsoft.com/office/powerpoint/2010/main" val="784247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66040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10515600" y="5764140"/>
            <a:ext cx="1580444" cy="1549544"/>
          </a:xfrm>
          <a:prstGeom prst="rect">
            <a:avLst/>
          </a:prstGeom>
        </p:spPr>
      </p:pic>
      <p:cxnSp>
        <p:nvCxnSpPr>
          <p:cNvPr id="4" name="Straight Connector 3"/>
          <p:cNvCxnSpPr/>
          <p:nvPr/>
        </p:nvCxnSpPr>
        <p:spPr>
          <a:xfrm>
            <a:off x="660400" y="913717"/>
            <a:ext cx="11531600"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60397" y="6149746"/>
            <a:ext cx="11531600"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87159" y="75572"/>
            <a:ext cx="6651180" cy="769441"/>
          </a:xfrm>
          <a:prstGeom prst="rect">
            <a:avLst/>
          </a:prstGeom>
        </p:spPr>
        <p:txBody>
          <a:bodyPr wrap="none">
            <a:spAutoFit/>
          </a:bodyPr>
          <a:lstStyle/>
          <a:p>
            <a:r>
              <a:rPr lang="pt-BR" sz="4400" dirty="0">
                <a:solidFill>
                  <a:srgbClr val="517A91"/>
                </a:solidFill>
                <a:latin typeface="Century Gothic" charset="0"/>
                <a:ea typeface="Century Gothic" charset="0"/>
                <a:cs typeface="Century Gothic" charset="0"/>
              </a:rPr>
              <a:t>Notes about the exam :</a:t>
            </a:r>
          </a:p>
        </p:txBody>
      </p:sp>
      <p:sp>
        <p:nvSpPr>
          <p:cNvPr id="3" name="TextBox 2"/>
          <p:cNvSpPr txBox="1"/>
          <p:nvPr/>
        </p:nvSpPr>
        <p:spPr>
          <a:xfrm>
            <a:off x="990600" y="1480459"/>
            <a:ext cx="9209314" cy="3477875"/>
          </a:xfrm>
          <a:prstGeom prst="rect">
            <a:avLst/>
          </a:prstGeom>
          <a:noFill/>
        </p:spPr>
        <p:txBody>
          <a:bodyPr wrap="square" rtlCol="0">
            <a:spAutoFit/>
          </a:bodyPr>
          <a:lstStyle/>
          <a:p>
            <a:pPr marL="457200" indent="-457200">
              <a:buFont typeface="+mj-lt"/>
              <a:buAutoNum type="arabicPeriod"/>
            </a:pPr>
            <a:r>
              <a:rPr lang="en-US" sz="2400" dirty="0"/>
              <a:t>This work is not by any means a </a:t>
            </a:r>
            <a:r>
              <a:rPr lang="en-US" sz="2400" dirty="0" smtClean="0"/>
              <a:t>reference .</a:t>
            </a:r>
          </a:p>
          <a:p>
            <a:pPr marL="457200" indent="-457200">
              <a:buFont typeface="+mj-lt"/>
              <a:buAutoNum type="arabicPeriod"/>
            </a:pPr>
            <a:endParaRPr lang="en-US" sz="2400" dirty="0"/>
          </a:p>
          <a:p>
            <a:pPr marL="457200" indent="-457200">
              <a:buFont typeface="+mj-lt"/>
              <a:buAutoNum type="arabicPeriod"/>
            </a:pPr>
            <a:r>
              <a:rPr lang="en-US" sz="2400" dirty="0" smtClean="0"/>
              <a:t>As </a:t>
            </a:r>
            <a:r>
              <a:rPr lang="en-US" sz="2400" dirty="0"/>
              <a:t>the doctor said the exam will consist of a urinalysis case, and it will be similar to the sample you did in the lab, but instead of finding the features some of it will be given, and there will be a question on the diagnosis of the case .. </a:t>
            </a:r>
          </a:p>
          <a:p>
            <a:pPr marL="457200" indent="-457200">
              <a:buFont typeface="+mj-lt"/>
              <a:buAutoNum type="arabicPeriod"/>
            </a:pPr>
            <a:endParaRPr lang="en-US" sz="2400" dirty="0"/>
          </a:p>
          <a:p>
            <a:pPr marL="457200" indent="-457200">
              <a:buFont typeface="+mj-lt"/>
              <a:buAutoNum type="arabicPeriod"/>
            </a:pPr>
            <a:r>
              <a:rPr lang="en-US" sz="2400" dirty="0"/>
              <a:t>Do your best and it will be so easy </a:t>
            </a:r>
            <a:r>
              <a:rPr lang="en-US" sz="2800" dirty="0">
                <a:sym typeface="Wingdings" panose="05000000000000000000" pitchFamily="2" charset="2"/>
              </a:rPr>
              <a:t></a:t>
            </a:r>
            <a:r>
              <a:rPr lang="en-US" sz="2400" dirty="0">
                <a:sym typeface="Wingdings" panose="05000000000000000000" pitchFamily="2" charset="2"/>
              </a:rPr>
              <a:t> </a:t>
            </a:r>
            <a:endParaRPr lang="en-US" sz="2400" dirty="0"/>
          </a:p>
          <a:p>
            <a:endParaRPr lang="en-US" sz="2400" dirty="0"/>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21428"/>
          <a:stretch/>
        </p:blipFill>
        <p:spPr>
          <a:xfrm>
            <a:off x="7289417" y="3365702"/>
            <a:ext cx="2643855" cy="2628711"/>
          </a:xfrm>
          <a:prstGeom prst="rect">
            <a:avLst/>
          </a:prstGeom>
        </p:spPr>
      </p:pic>
    </p:spTree>
    <p:extLst>
      <p:ext uri="{BB962C8B-B14F-4D97-AF65-F5344CB8AC3E}">
        <p14:creationId xmlns:p14="http://schemas.microsoft.com/office/powerpoint/2010/main" val="228691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7" name="Straight Connector 16"/>
          <p:cNvCxnSpPr/>
          <p:nvPr/>
        </p:nvCxnSpPr>
        <p:spPr>
          <a:xfrm>
            <a:off x="1226504" y="868334"/>
            <a:ext cx="8222742" cy="0"/>
          </a:xfrm>
          <a:prstGeom prst="line">
            <a:avLst/>
          </a:prstGeom>
          <a:ln w="31750">
            <a:solidFill>
              <a:srgbClr val="5B8B6B"/>
            </a:solidFill>
            <a:prstDash val="dash"/>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29417" y="86458"/>
            <a:ext cx="2832827" cy="769441"/>
          </a:xfrm>
          <a:prstGeom prst="rect">
            <a:avLst/>
          </a:prstGeom>
        </p:spPr>
        <p:txBody>
          <a:bodyPr wrap="none">
            <a:spAutoFit/>
          </a:bodyPr>
          <a:lstStyle/>
          <a:p>
            <a:r>
              <a:rPr lang="pt-BR" sz="4400" dirty="0">
                <a:solidFill>
                  <a:srgbClr val="517A91"/>
                </a:solidFill>
                <a:latin typeface="Century Gothic" charset="0"/>
                <a:ea typeface="Century Gothic" charset="0"/>
                <a:cs typeface="Century Gothic" charset="0"/>
              </a:rPr>
              <a:t>U R I N E  :</a:t>
            </a:r>
          </a:p>
        </p:txBody>
      </p:sp>
      <p:sp>
        <p:nvSpPr>
          <p:cNvPr id="11" name="Rectangle 10"/>
          <p:cNvSpPr/>
          <p:nvPr/>
        </p:nvSpPr>
        <p:spPr>
          <a:xfrm>
            <a:off x="1189984" y="1206468"/>
            <a:ext cx="8305800" cy="4021614"/>
          </a:xfrm>
          <a:prstGeom prst="rect">
            <a:avLst/>
          </a:prstGeom>
        </p:spPr>
        <p:txBody>
          <a:bodyPr wrap="square">
            <a:spAutoFit/>
          </a:bodyPr>
          <a:lstStyle/>
          <a:p>
            <a:pPr indent="-285115" defTabSz="1244600">
              <a:lnSpc>
                <a:spcPct val="90000"/>
              </a:lnSpc>
              <a:spcBef>
                <a:spcPct val="0"/>
              </a:spcBef>
              <a:spcAft>
                <a:spcPct val="35000"/>
              </a:spcAft>
              <a:buClr>
                <a:srgbClr val="000000"/>
              </a:buClr>
              <a:buFont typeface="Wingdings"/>
              <a:buChar char=""/>
              <a:tabLst>
                <a:tab pos="624205" algn="l"/>
              </a:tabLst>
            </a:pPr>
            <a:r>
              <a:rPr lang="en-US" sz="3200" dirty="0">
                <a:solidFill>
                  <a:srgbClr val="001F5F"/>
                </a:solidFill>
                <a:latin typeface="Century Gothic" charset="0"/>
                <a:ea typeface="Century Gothic" charset="0"/>
                <a:cs typeface="Century Gothic" charset="0"/>
              </a:rPr>
              <a:t>What is “urine”?</a:t>
            </a:r>
          </a:p>
          <a:p>
            <a:pPr marL="338455">
              <a:lnSpc>
                <a:spcPct val="100000"/>
              </a:lnSpc>
              <a:spcBef>
                <a:spcPts val="5"/>
              </a:spcBef>
            </a:pPr>
            <a:r>
              <a:rPr lang="en-US" sz="2200" dirty="0">
                <a:cs typeface="Calibri"/>
              </a:rPr>
              <a:t>Urine is a </a:t>
            </a:r>
            <a:r>
              <a:rPr lang="en-US" sz="2200" spc="-5" dirty="0">
                <a:cs typeface="Calibri"/>
              </a:rPr>
              <a:t>fluid </a:t>
            </a:r>
            <a:r>
              <a:rPr lang="en-US" sz="2200" spc="-15" dirty="0">
                <a:cs typeface="Calibri"/>
              </a:rPr>
              <a:t>excreted </a:t>
            </a:r>
            <a:r>
              <a:rPr lang="en-US" sz="2200" spc="-10" dirty="0">
                <a:cs typeface="Calibri"/>
              </a:rPr>
              <a:t>by </a:t>
            </a:r>
            <a:r>
              <a:rPr lang="en-US" sz="2200" spc="-5" dirty="0">
                <a:cs typeface="Calibri"/>
              </a:rPr>
              <a:t>most of mammals including</a:t>
            </a:r>
            <a:r>
              <a:rPr lang="en-US" sz="2200" spc="55" dirty="0">
                <a:cs typeface="Calibri"/>
              </a:rPr>
              <a:t> </a:t>
            </a:r>
            <a:r>
              <a:rPr lang="en-US" sz="2200" spc="-10" dirty="0">
                <a:cs typeface="Calibri"/>
              </a:rPr>
              <a:t>humans .</a:t>
            </a:r>
          </a:p>
          <a:p>
            <a:pPr marL="338455">
              <a:lnSpc>
                <a:spcPct val="100000"/>
              </a:lnSpc>
              <a:spcBef>
                <a:spcPts val="5"/>
              </a:spcBef>
            </a:pPr>
            <a:endParaRPr lang="en-US" sz="2200" dirty="0">
              <a:cs typeface="Calibri"/>
            </a:endParaRPr>
          </a:p>
          <a:p>
            <a:pPr indent="-285115" defTabSz="1244600">
              <a:lnSpc>
                <a:spcPct val="90000"/>
              </a:lnSpc>
              <a:spcBef>
                <a:spcPct val="0"/>
              </a:spcBef>
              <a:spcAft>
                <a:spcPct val="35000"/>
              </a:spcAft>
              <a:buClr>
                <a:srgbClr val="000000"/>
              </a:buClr>
              <a:buFont typeface="Wingdings"/>
              <a:buChar char=""/>
              <a:tabLst>
                <a:tab pos="624205" algn="l"/>
              </a:tabLst>
            </a:pPr>
            <a:r>
              <a:rPr lang="en-US" sz="3200" dirty="0">
                <a:solidFill>
                  <a:srgbClr val="001F5F"/>
                </a:solidFill>
                <a:latin typeface="Century Gothic" charset="0"/>
                <a:ea typeface="Century Gothic" charset="0"/>
                <a:cs typeface="Century Gothic" charset="0"/>
              </a:rPr>
              <a:t>It is formed in :</a:t>
            </a:r>
          </a:p>
          <a:p>
            <a:pPr marL="338455">
              <a:lnSpc>
                <a:spcPct val="100000"/>
              </a:lnSpc>
              <a:spcBef>
                <a:spcPts val="5"/>
              </a:spcBef>
            </a:pPr>
            <a:r>
              <a:rPr lang="en-US" sz="2200" spc="-5" dirty="0">
                <a:cs typeface="Calibri"/>
              </a:rPr>
              <a:t>the kidneys </a:t>
            </a:r>
            <a:r>
              <a:rPr lang="en-US" sz="2200" spc="-10" dirty="0">
                <a:cs typeface="Calibri"/>
              </a:rPr>
              <a:t>(renal</a:t>
            </a:r>
            <a:r>
              <a:rPr lang="en-US" sz="2200" spc="40" dirty="0">
                <a:cs typeface="Calibri"/>
              </a:rPr>
              <a:t> </a:t>
            </a:r>
            <a:r>
              <a:rPr lang="en-US" sz="2200" spc="-5" dirty="0">
                <a:cs typeface="Calibri"/>
              </a:rPr>
              <a:t>glomeruli) .</a:t>
            </a:r>
          </a:p>
          <a:p>
            <a:pPr marL="338455">
              <a:lnSpc>
                <a:spcPct val="100000"/>
              </a:lnSpc>
              <a:spcBef>
                <a:spcPts val="5"/>
              </a:spcBef>
            </a:pPr>
            <a:endParaRPr lang="en-US" sz="2200" dirty="0">
              <a:cs typeface="Calibri"/>
            </a:endParaRPr>
          </a:p>
          <a:p>
            <a:pPr indent="-285115" defTabSz="1244600">
              <a:lnSpc>
                <a:spcPct val="90000"/>
              </a:lnSpc>
              <a:spcBef>
                <a:spcPct val="0"/>
              </a:spcBef>
              <a:spcAft>
                <a:spcPct val="35000"/>
              </a:spcAft>
              <a:buClr>
                <a:srgbClr val="000000"/>
              </a:buClr>
              <a:buFont typeface="Wingdings"/>
              <a:buChar char=""/>
              <a:tabLst>
                <a:tab pos="624205" algn="l"/>
              </a:tabLst>
            </a:pPr>
            <a:r>
              <a:rPr lang="en-US" sz="3200" dirty="0">
                <a:solidFill>
                  <a:srgbClr val="001F5F"/>
                </a:solidFill>
                <a:latin typeface="Century Gothic" charset="0"/>
                <a:ea typeface="Century Gothic" charset="0"/>
                <a:cs typeface="Century Gothic" charset="0"/>
              </a:rPr>
              <a:t>Urine Excretion :</a:t>
            </a:r>
          </a:p>
          <a:p>
            <a:pPr marL="431800" indent="-93345">
              <a:lnSpc>
                <a:spcPct val="100000"/>
              </a:lnSpc>
              <a:spcBef>
                <a:spcPts val="365"/>
              </a:spcBef>
              <a:buChar char="-"/>
              <a:tabLst>
                <a:tab pos="432434" algn="l"/>
              </a:tabLst>
            </a:pPr>
            <a:r>
              <a:rPr lang="en-US" sz="2200" spc="-5" dirty="0">
                <a:cs typeface="Calibri"/>
              </a:rPr>
              <a:t>The fluid </a:t>
            </a:r>
            <a:r>
              <a:rPr lang="en-US" sz="2200" spc="-10" dirty="0">
                <a:cs typeface="Calibri"/>
              </a:rPr>
              <a:t>undergoes </a:t>
            </a:r>
            <a:r>
              <a:rPr lang="en-US" sz="2200" spc="-5" dirty="0">
                <a:cs typeface="Calibri"/>
              </a:rPr>
              <a:t>chemical changes </a:t>
            </a:r>
            <a:r>
              <a:rPr lang="en-US" sz="2200" spc="-10" dirty="0">
                <a:cs typeface="Calibri"/>
              </a:rPr>
              <a:t>before </a:t>
            </a:r>
            <a:r>
              <a:rPr lang="en-US" sz="2200" dirty="0">
                <a:cs typeface="Calibri"/>
              </a:rPr>
              <a:t>it is </a:t>
            </a:r>
            <a:r>
              <a:rPr lang="en-US" sz="2200" spc="-15" dirty="0">
                <a:cs typeface="Calibri"/>
              </a:rPr>
              <a:t>excreted </a:t>
            </a:r>
            <a:r>
              <a:rPr lang="en-US" sz="2200" dirty="0">
                <a:cs typeface="Calibri"/>
              </a:rPr>
              <a:t>as</a:t>
            </a:r>
            <a:r>
              <a:rPr lang="en-US" sz="2200" spc="90" dirty="0">
                <a:cs typeface="Calibri"/>
              </a:rPr>
              <a:t> </a:t>
            </a:r>
            <a:r>
              <a:rPr lang="en-US" sz="2200" spc="-5" dirty="0">
                <a:cs typeface="Calibri"/>
              </a:rPr>
              <a:t>urine.</a:t>
            </a:r>
            <a:endParaRPr lang="en-US" sz="2200" dirty="0">
              <a:cs typeface="Calibri"/>
            </a:endParaRPr>
          </a:p>
          <a:p>
            <a:pPr marL="431800" indent="-93345">
              <a:lnSpc>
                <a:spcPct val="100000"/>
              </a:lnSpc>
              <a:buChar char="-"/>
              <a:tabLst>
                <a:tab pos="432434" algn="l"/>
              </a:tabLst>
            </a:pPr>
            <a:r>
              <a:rPr lang="en-US" sz="2200" dirty="0">
                <a:cs typeface="Calibri"/>
              </a:rPr>
              <a:t>Normal </a:t>
            </a:r>
            <a:r>
              <a:rPr lang="en-US" sz="2200" spc="-5" dirty="0">
                <a:cs typeface="Calibri"/>
              </a:rPr>
              <a:t>urine </a:t>
            </a:r>
            <a:r>
              <a:rPr lang="en-US" sz="2200" spc="-15" dirty="0">
                <a:cs typeface="Calibri"/>
              </a:rPr>
              <a:t>excretion </a:t>
            </a:r>
            <a:r>
              <a:rPr lang="en-US" sz="2200" spc="-10" dirty="0">
                <a:cs typeface="Calibri"/>
              </a:rPr>
              <a:t>by </a:t>
            </a:r>
            <a:r>
              <a:rPr lang="en-US" sz="2200" dirty="0">
                <a:cs typeface="Calibri"/>
              </a:rPr>
              <a:t>a </a:t>
            </a:r>
            <a:r>
              <a:rPr lang="en-US" sz="2200" spc="-5" dirty="0">
                <a:cs typeface="Calibri"/>
              </a:rPr>
              <a:t>healthy person </a:t>
            </a:r>
            <a:r>
              <a:rPr lang="en-US" sz="2200" dirty="0">
                <a:cs typeface="Calibri"/>
              </a:rPr>
              <a:t>is </a:t>
            </a:r>
            <a:r>
              <a:rPr lang="en-US" sz="2200" spc="-5" dirty="0">
                <a:cs typeface="Calibri"/>
              </a:rPr>
              <a:t>about </a:t>
            </a:r>
            <a:r>
              <a:rPr lang="en-US" sz="2200" spc="-5" dirty="0">
                <a:solidFill>
                  <a:srgbClr val="FF0000"/>
                </a:solidFill>
                <a:cs typeface="Calibri"/>
              </a:rPr>
              <a:t>1.5 </a:t>
            </a:r>
            <a:r>
              <a:rPr lang="en-US" sz="2200" dirty="0">
                <a:solidFill>
                  <a:srgbClr val="FF0000"/>
                </a:solidFill>
                <a:cs typeface="Calibri"/>
              </a:rPr>
              <a:t>L </a:t>
            </a:r>
            <a:r>
              <a:rPr lang="en-US" sz="2200" spc="-5">
                <a:solidFill>
                  <a:srgbClr val="FF0000"/>
                </a:solidFill>
                <a:cs typeface="Calibri"/>
              </a:rPr>
              <a:t>per</a:t>
            </a:r>
            <a:r>
              <a:rPr lang="en-US" sz="2200" spc="85">
                <a:solidFill>
                  <a:srgbClr val="FF0000"/>
                </a:solidFill>
                <a:cs typeface="Calibri"/>
              </a:rPr>
              <a:t> </a:t>
            </a:r>
            <a:r>
              <a:rPr lang="en-US" sz="2200" spc="-35">
                <a:solidFill>
                  <a:srgbClr val="FF0000"/>
                </a:solidFill>
                <a:cs typeface="Calibri"/>
              </a:rPr>
              <a:t>day </a:t>
            </a:r>
            <a:r>
              <a:rPr lang="en-US" sz="2200" spc="-35">
                <a:cs typeface="Calibri"/>
              </a:rPr>
              <a:t>.</a:t>
            </a:r>
            <a:endParaRPr lang="en-US" sz="2200" dirty="0">
              <a:cs typeface="Calibri"/>
            </a:endParaRPr>
          </a:p>
        </p:txBody>
      </p:sp>
      <p:cxnSp>
        <p:nvCxnSpPr>
          <p:cNvPr id="19" name="Straight Connector 18"/>
          <p:cNvCxnSpPr/>
          <p:nvPr/>
        </p:nvCxnSpPr>
        <p:spPr>
          <a:xfrm>
            <a:off x="1259160" y="5603617"/>
            <a:ext cx="8222742" cy="0"/>
          </a:xfrm>
          <a:prstGeom prst="line">
            <a:avLst/>
          </a:prstGeom>
          <a:ln w="31750">
            <a:solidFill>
              <a:srgbClr val="5B8B6B"/>
            </a:solidFill>
            <a:prstDash val="dash"/>
          </a:ln>
        </p:spPr>
        <p:style>
          <a:lnRef idx="1">
            <a:schemeClr val="accent1"/>
          </a:lnRef>
          <a:fillRef idx="0">
            <a:schemeClr val="accent1"/>
          </a:fillRef>
          <a:effectRef idx="0">
            <a:schemeClr val="accent1"/>
          </a:effectRef>
          <a:fontRef idx="minor">
            <a:schemeClr val="tx1"/>
          </a:fontRef>
        </p:style>
      </p:cxnSp>
      <p:pic>
        <p:nvPicPr>
          <p:cNvPr id="9"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10515600" y="5764140"/>
            <a:ext cx="1580444" cy="1549544"/>
          </a:xfrm>
          <a:prstGeom prst="rect">
            <a:avLst/>
          </a:prstGeom>
        </p:spPr>
      </p:pic>
    </p:spTree>
    <p:extLst>
      <p:ext uri="{BB962C8B-B14F-4D97-AF65-F5344CB8AC3E}">
        <p14:creationId xmlns:p14="http://schemas.microsoft.com/office/powerpoint/2010/main" val="313332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66040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10515600" y="5764140"/>
            <a:ext cx="1580444" cy="1549544"/>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1957067820"/>
              </p:ext>
            </p:extLst>
          </p:nvPr>
        </p:nvGraphicFramePr>
        <p:xfrm>
          <a:off x="1239998" y="381000"/>
          <a:ext cx="9275603" cy="6306461"/>
        </p:xfrm>
        <a:graphic>
          <a:graphicData uri="http://schemas.openxmlformats.org/drawingml/2006/table">
            <a:tbl>
              <a:tblPr>
                <a:tableStyleId>{F2DE63D5-997A-4646-A377-4702673A728D}</a:tableStyleId>
              </a:tblPr>
              <a:tblGrid>
                <a:gridCol w="1503202">
                  <a:extLst>
                    <a:ext uri="{9D8B030D-6E8A-4147-A177-3AD203B41FA5}">
                      <a16:colId xmlns="" xmlns:a16="http://schemas.microsoft.com/office/drawing/2014/main" val="20000"/>
                    </a:ext>
                  </a:extLst>
                </a:gridCol>
                <a:gridCol w="1151795">
                  <a:extLst>
                    <a:ext uri="{9D8B030D-6E8A-4147-A177-3AD203B41FA5}">
                      <a16:colId xmlns="" xmlns:a16="http://schemas.microsoft.com/office/drawing/2014/main" val="20001"/>
                    </a:ext>
                  </a:extLst>
                </a:gridCol>
                <a:gridCol w="1688611">
                  <a:extLst>
                    <a:ext uri="{9D8B030D-6E8A-4147-A177-3AD203B41FA5}">
                      <a16:colId xmlns="" xmlns:a16="http://schemas.microsoft.com/office/drawing/2014/main" val="20002"/>
                    </a:ext>
                  </a:extLst>
                </a:gridCol>
                <a:gridCol w="4931995">
                  <a:extLst>
                    <a:ext uri="{9D8B030D-6E8A-4147-A177-3AD203B41FA5}">
                      <a16:colId xmlns="" xmlns:a16="http://schemas.microsoft.com/office/drawing/2014/main" val="20003"/>
                    </a:ext>
                  </a:extLst>
                </a:gridCol>
              </a:tblGrid>
              <a:tr h="414338">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a:ln>
                            <a:noFill/>
                          </a:ln>
                          <a:solidFill>
                            <a:srgbClr val="E7E5E8"/>
                          </a:solidFill>
                          <a:effectLst/>
                          <a:latin typeface="Century Gothic" charset="0"/>
                          <a:ea typeface="Century Gothic" charset="0"/>
                          <a:cs typeface="Century Gothic" charset="0"/>
                        </a:rPr>
                        <a:t>PARAMETER</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rgbClr val="497085"/>
                    </a:solidFill>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a:ln>
                            <a:noFill/>
                          </a:ln>
                          <a:solidFill>
                            <a:srgbClr val="E7E5E8"/>
                          </a:solidFill>
                          <a:effectLst/>
                          <a:latin typeface="Century Gothic" charset="0"/>
                          <a:ea typeface="Century Gothic" charset="0"/>
                          <a:cs typeface="Century Gothic" charset="0"/>
                        </a:rPr>
                        <a:t>NORMAL</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rgbClr val="497085"/>
                    </a:solidFill>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a:ln>
                            <a:noFill/>
                          </a:ln>
                          <a:solidFill>
                            <a:srgbClr val="E7E5E8"/>
                          </a:solidFill>
                          <a:effectLst/>
                          <a:latin typeface="Century Gothic" charset="0"/>
                          <a:ea typeface="Century Gothic" charset="0"/>
                          <a:cs typeface="Century Gothic" charset="0"/>
                        </a:rPr>
                        <a:t>ABNORMAL</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rgbClr val="497085"/>
                    </a:solidFill>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dirty="0">
                          <a:ln>
                            <a:noFill/>
                          </a:ln>
                          <a:solidFill>
                            <a:srgbClr val="E7E5E8"/>
                          </a:solidFill>
                          <a:effectLst/>
                          <a:latin typeface="Century Gothic" charset="0"/>
                          <a:ea typeface="Century Gothic" charset="0"/>
                          <a:cs typeface="Century Gothic" charset="0"/>
                        </a:rPr>
                        <a:t>POSSIBLE CAUSES</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rgbClr val="497085"/>
                    </a:solidFill>
                  </a:tcPr>
                </a:tc>
                <a:extLst>
                  <a:ext uri="{0D108BD9-81ED-4DB2-BD59-A6C34878D82A}">
                    <a16:rowId xmlns="" xmlns:a16="http://schemas.microsoft.com/office/drawing/2014/main" val="10000"/>
                  </a:ext>
                </a:extLst>
              </a:tr>
              <a:tr h="246063">
                <a:tc rowSpan="2">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700" b="1" i="0" u="none" strike="noStrike" cap="none" normalizeH="0" baseline="0">
                          <a:ln>
                            <a:noFill/>
                          </a:ln>
                          <a:solidFill>
                            <a:srgbClr val="5B8B6B"/>
                          </a:solidFill>
                          <a:effectLst/>
                          <a:latin typeface="Century Gothic" charset="0"/>
                          <a:ea typeface="Century Gothic" charset="0"/>
                          <a:cs typeface="Century Gothic" charset="0"/>
                        </a:rPr>
                        <a:t>Volume</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0.4-2.0 L/day</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rPr>
                        <a:t>Polyuria</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Diabetes  ,  chronic renal failure</a:t>
                      </a:r>
                    </a:p>
                  </a:txBody>
                  <a:tcPr marL="49851" marR="49851"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46063">
                <a:tc vMerge="1">
                  <a:txBody>
                    <a:bodyPr/>
                    <a:lstStyle/>
                    <a:p>
                      <a:endParaRPr lang="en-US"/>
                    </a:p>
                  </a:txBody>
                  <a:tcPr/>
                </a:tc>
                <a:tc vMerge="1">
                  <a:txBody>
                    <a:bodyPr/>
                    <a:lstStyle/>
                    <a:p>
                      <a:endParaRPr lang="en-US"/>
                    </a:p>
                  </a:txBody>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Oliguria</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Dehydration  ,  Acute renal failure</a:t>
                      </a:r>
                    </a:p>
                  </a:txBody>
                  <a:tcPr marL="49851" marR="49851"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490538">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700" b="1" i="0" u="none" strike="noStrike" cap="none" normalizeH="0" baseline="0">
                          <a:ln>
                            <a:noFill/>
                          </a:ln>
                          <a:solidFill>
                            <a:srgbClr val="5B8B6B"/>
                          </a:solidFill>
                          <a:effectLst/>
                          <a:latin typeface="Century Gothic" charset="0"/>
                          <a:ea typeface="Century Gothic" charset="0"/>
                          <a:cs typeface="Century Gothic" charset="0"/>
                        </a:rPr>
                        <a:t>Appearance</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Clear</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Cloudy</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Presence of pus cells  ,  bacteria  ,  salt or epithelial cells</a:t>
                      </a:r>
                    </a:p>
                  </a:txBody>
                  <a:tcPr marL="49851" marR="49851"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525463">
                <a:tc rowSpan="6">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700" b="1" i="0" u="none" strike="noStrike" cap="none" normalizeH="0" baseline="0">
                          <a:ln>
                            <a:noFill/>
                          </a:ln>
                          <a:solidFill>
                            <a:srgbClr val="5B8B6B"/>
                          </a:solidFill>
                          <a:effectLst/>
                          <a:latin typeface="Century Gothic" charset="0"/>
                          <a:ea typeface="Century Gothic" charset="0"/>
                          <a:cs typeface="Century Gothic" charset="0"/>
                        </a:rPr>
                        <a:t>Color</a:t>
                      </a:r>
                      <a:endParaRPr kumimoji="0" lang="en-US" altLang="en-US" sz="1700" b="1" i="0" u="none" strike="noStrike" cap="none" normalizeH="0" baseline="0" dirty="0">
                        <a:ln>
                          <a:noFill/>
                        </a:ln>
                        <a:solidFill>
                          <a:srgbClr val="5B8B6B"/>
                        </a:solidFill>
                        <a:effectLst/>
                        <a:latin typeface="Century Gothic" charset="0"/>
                        <a:ea typeface="Century Gothic" charset="0"/>
                        <a:cs typeface="Century Gothic" charset="0"/>
                      </a:endParaRP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6">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Pale Yellow</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Colorless</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Excessive fluid intake  ,  uncontrolled DM</a:t>
                      </a:r>
                      <a:r>
                        <a:rPr kumimoji="0" lang="en-US" altLang="en-US" sz="1400" b="1" i="0" u="none" strike="noStrike" cap="none" normalizeH="0" baseline="0" dirty="0">
                          <a:ln>
                            <a:noFill/>
                          </a:ln>
                          <a:solidFill>
                            <a:schemeClr val="accent2">
                              <a:lumMod val="75000"/>
                            </a:schemeClr>
                          </a:solidFill>
                          <a:effectLst/>
                          <a:latin typeface="Times New Roman" charset="0"/>
                          <a:ea typeface="Times New Roman" charset="0"/>
                          <a:cs typeface="Times New Roman" charset="0"/>
                        </a:rPr>
                        <a:t>*</a:t>
                      </a: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  ,  DI</a:t>
                      </a:r>
                      <a:r>
                        <a:rPr kumimoji="0" lang="en-US" altLang="en-US" sz="1400" b="1" i="0" u="none" strike="noStrike" cap="none" normalizeH="0" baseline="0" dirty="0">
                          <a:ln>
                            <a:noFill/>
                          </a:ln>
                          <a:solidFill>
                            <a:schemeClr val="accent2">
                              <a:lumMod val="75000"/>
                            </a:schemeClr>
                          </a:solidFill>
                          <a:effectLst/>
                          <a:latin typeface="Times New Roman" charset="0"/>
                          <a:ea typeface="Times New Roman" charset="0"/>
                          <a:cs typeface="Times New Roman" charset="0"/>
                        </a:rPr>
                        <a:t>**</a:t>
                      </a: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  , chronic renal failure</a:t>
                      </a:r>
                    </a:p>
                  </a:txBody>
                  <a:tcPr marL="49851" marR="49851"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246063">
                <a:tc vMerge="1">
                  <a:txBody>
                    <a:bodyPr/>
                    <a:lstStyle/>
                    <a:p>
                      <a:endParaRPr lang="en-US"/>
                    </a:p>
                  </a:txBody>
                  <a:tcPr/>
                </a:tc>
                <a:tc vMerge="1">
                  <a:txBody>
                    <a:bodyPr/>
                    <a:lstStyle/>
                    <a:p>
                      <a:endParaRPr lang="en-US"/>
                    </a:p>
                  </a:txBody>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Times New Roman" charset="0"/>
                          <a:ea typeface="Times New Roman" charset="0"/>
                          <a:cs typeface="Times New Roman" charset="0"/>
                        </a:rPr>
                        <a:t>Orange</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Dehydration  ,  carotenoid ingestion</a:t>
                      </a:r>
                    </a:p>
                  </a:txBody>
                  <a:tcPr marL="49851" marR="49851"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246063">
                <a:tc vMerge="1">
                  <a:txBody>
                    <a:bodyPr/>
                    <a:lstStyle/>
                    <a:p>
                      <a:endParaRPr lang="en-US"/>
                    </a:p>
                  </a:txBody>
                  <a:tcPr/>
                </a:tc>
                <a:tc vMerge="1">
                  <a:txBody>
                    <a:bodyPr/>
                    <a:lstStyle/>
                    <a:p>
                      <a:endParaRPr lang="en-US"/>
                    </a:p>
                  </a:txBody>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Times New Roman" charset="0"/>
                          <a:ea typeface="Times New Roman" charset="0"/>
                          <a:cs typeface="Times New Roman" charset="0"/>
                        </a:rPr>
                        <a:t>Yellow-Green</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rgbClr val="C3D938"/>
                    </a:solidFill>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Jaundice</a:t>
                      </a:r>
                    </a:p>
                  </a:txBody>
                  <a:tcPr marL="49851" marR="49851"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246063">
                <a:tc vMerge="1">
                  <a:txBody>
                    <a:bodyPr/>
                    <a:lstStyle/>
                    <a:p>
                      <a:endParaRPr lang="en-US"/>
                    </a:p>
                  </a:txBody>
                  <a:tcPr/>
                </a:tc>
                <a:tc vMerge="1">
                  <a:txBody>
                    <a:bodyPr/>
                    <a:lstStyle/>
                    <a:p>
                      <a:endParaRPr lang="en-US"/>
                    </a:p>
                  </a:txBody>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Times New Roman" charset="0"/>
                          <a:ea typeface="Times New Roman" charset="0"/>
                          <a:cs typeface="Times New Roman" charset="0"/>
                        </a:rPr>
                        <a:t>Red</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Blood  ,  drugs etc.</a:t>
                      </a:r>
                    </a:p>
                  </a:txBody>
                  <a:tcPr marL="49851" marR="49851"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490538">
                <a:tc vMerge="1">
                  <a:txBody>
                    <a:bodyPr/>
                    <a:lstStyle/>
                    <a:p>
                      <a:endParaRPr lang="en-US"/>
                    </a:p>
                  </a:txBody>
                  <a:tcPr/>
                </a:tc>
                <a:tc vMerge="1">
                  <a:txBody>
                    <a:bodyPr/>
                    <a:lstStyle/>
                    <a:p>
                      <a:endParaRPr lang="en-US"/>
                    </a:p>
                  </a:txBody>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Times New Roman" charset="0"/>
                          <a:ea typeface="Times New Roman" charset="0"/>
                          <a:cs typeface="Times New Roman" charset="0"/>
                        </a:rPr>
                        <a:t>Dark brown-black</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rgbClr val="7F5200"/>
                    </a:solidFill>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Methemoglobin  ,  </a:t>
                      </a:r>
                      <a:r>
                        <a:rPr kumimoji="0" lang="en-US" altLang="en-US" sz="1400" b="1" i="0" u="none" strike="noStrike" cap="none" normalizeH="0" baseline="0" dirty="0" err="1">
                          <a:ln>
                            <a:noFill/>
                          </a:ln>
                          <a:solidFill>
                            <a:srgbClr val="243542"/>
                          </a:solidFill>
                          <a:effectLst/>
                          <a:latin typeface="Times New Roman" charset="0"/>
                          <a:ea typeface="Times New Roman" charset="0"/>
                          <a:cs typeface="Times New Roman" charset="0"/>
                        </a:rPr>
                        <a:t>alkaptonuria</a:t>
                      </a: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  ,  melanoma  ,  black water fever</a:t>
                      </a:r>
                    </a:p>
                  </a:txBody>
                  <a:tcPr marL="49851" marR="49851"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246063">
                <a:tc vMerge="1">
                  <a:txBody>
                    <a:bodyPr/>
                    <a:lstStyle/>
                    <a:p>
                      <a:endParaRPr lang="en-US"/>
                    </a:p>
                  </a:txBody>
                  <a:tcPr/>
                </a:tc>
                <a:tc vMerge="1">
                  <a:txBody>
                    <a:bodyPr/>
                    <a:lstStyle/>
                    <a:p>
                      <a:endParaRPr lang="en-US"/>
                    </a:p>
                  </a:txBody>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Times New Roman" charset="0"/>
                          <a:ea typeface="Times New Roman" charset="0"/>
                          <a:cs typeface="Times New Roman" charset="0"/>
                        </a:rPr>
                        <a:t>smoky</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glomerulonephritis</a:t>
                      </a:r>
                    </a:p>
                  </a:txBody>
                  <a:tcPr marL="49851" marR="49851"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246063">
                <a:tc rowSpan="4">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700" b="1" i="0" u="none" strike="noStrike" cap="none" normalizeH="0" baseline="0" dirty="0">
                          <a:ln>
                            <a:noFill/>
                          </a:ln>
                          <a:solidFill>
                            <a:srgbClr val="5B8B6B"/>
                          </a:solidFill>
                          <a:effectLst/>
                          <a:latin typeface="Century Gothic" charset="0"/>
                          <a:ea typeface="Century Gothic" charset="0"/>
                          <a:cs typeface="Century Gothic" charset="0"/>
                        </a:rPr>
                        <a:t>Odor</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700" b="1" i="0" u="none" strike="noStrike" cap="none" normalizeH="0" baseline="0" dirty="0">
                          <a:ln>
                            <a:noFill/>
                          </a:ln>
                          <a:solidFill>
                            <a:srgbClr val="5B8B6B"/>
                          </a:solidFill>
                          <a:effectLst/>
                          <a:latin typeface="Century Gothic" charset="0"/>
                          <a:ea typeface="Century Gothic" charset="0"/>
                          <a:cs typeface="Century Gothic" charset="0"/>
                        </a:rPr>
                        <a:t>(Smell)</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rPr>
                        <a:t>Urineferous</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rPr>
                        <a:t>Fruity</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Diabetic ketoacidosis</a:t>
                      </a:r>
                    </a:p>
                  </a:txBody>
                  <a:tcPr marL="49851" marR="49851"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r h="247650">
                <a:tc vMerge="1">
                  <a:txBody>
                    <a:bodyPr/>
                    <a:lstStyle/>
                    <a:p>
                      <a:endParaRPr lang="en-US"/>
                    </a:p>
                  </a:txBody>
                  <a:tcPr/>
                </a:tc>
                <a:tc vMerge="1">
                  <a:txBody>
                    <a:bodyPr/>
                    <a:lstStyle/>
                    <a:p>
                      <a:endParaRPr lang="en-US"/>
                    </a:p>
                  </a:txBody>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rPr>
                        <a:t>Ammoniacal</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Contaminated and long standing exposed urine</a:t>
                      </a:r>
                    </a:p>
                  </a:txBody>
                  <a:tcPr marL="49851" marR="49851"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1"/>
                  </a:ext>
                </a:extLst>
              </a:tr>
              <a:tr h="333899">
                <a:tc vMerge="1">
                  <a:txBody>
                    <a:bodyPr/>
                    <a:lstStyle/>
                    <a:p>
                      <a:endParaRPr lang="en-US"/>
                    </a:p>
                  </a:txBody>
                  <a:tcPr/>
                </a:tc>
                <a:tc vMerge="1">
                  <a:txBody>
                    <a:bodyPr/>
                    <a:lstStyle/>
                    <a:p>
                      <a:endParaRPr lang="en-US"/>
                    </a:p>
                  </a:txBody>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rPr>
                        <a:t>Mousy</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Phenylketonuria</a:t>
                      </a:r>
                    </a:p>
                  </a:txBody>
                  <a:tcPr marL="49851" marR="49851"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2"/>
                  </a:ext>
                </a:extLst>
              </a:tr>
              <a:tr h="246063">
                <a:tc vMerge="1">
                  <a:txBody>
                    <a:bodyPr/>
                    <a:lstStyle/>
                    <a:p>
                      <a:endParaRPr lang="en-US"/>
                    </a:p>
                  </a:txBody>
                  <a:tcPr/>
                </a:tc>
                <a:tc vMerge="1">
                  <a:txBody>
                    <a:bodyPr/>
                    <a:lstStyle/>
                    <a:p>
                      <a:endParaRPr lang="en-US"/>
                    </a:p>
                  </a:txBody>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rPr>
                        <a:t>Burnt sugar</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Maple syrup urine disease</a:t>
                      </a:r>
                    </a:p>
                  </a:txBody>
                  <a:tcPr marL="49851" marR="49851"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3"/>
                  </a:ext>
                </a:extLst>
              </a:tr>
              <a:tr h="490538">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700" b="1" i="0" u="none" strike="noStrike" cap="none" normalizeH="0" baseline="0">
                          <a:ln>
                            <a:noFill/>
                          </a:ln>
                          <a:solidFill>
                            <a:srgbClr val="5B8B6B"/>
                          </a:solidFill>
                          <a:effectLst/>
                          <a:latin typeface="Century Gothic" charset="0"/>
                          <a:ea typeface="Century Gothic" charset="0"/>
                          <a:cs typeface="Century Gothic" charset="0"/>
                        </a:rPr>
                        <a:t>Deposits</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rPr>
                        <a:t>None</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rPr>
                        <a:t>Crystals, salts or cells</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700" b="1" i="0" u="none" strike="noStrike" cap="none" normalizeH="0" baseline="0" dirty="0">
                        <a:ln>
                          <a:noFill/>
                        </a:ln>
                        <a:solidFill>
                          <a:srgbClr val="243542"/>
                        </a:solidFill>
                        <a:effectLst/>
                        <a:latin typeface="Times New Roman" charset="0"/>
                        <a:ea typeface="Times New Roman" charset="0"/>
                        <a:cs typeface="Times New Roman"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Blood clots , necrotic tissues and urinary stones</a:t>
                      </a:r>
                    </a:p>
                  </a:txBody>
                  <a:tcPr marL="49851" marR="49851"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4"/>
                  </a:ext>
                </a:extLst>
              </a:tr>
              <a:tr h="827088">
                <a:tc rowSpan="2">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700" b="1" i="0" u="none" strike="noStrike" cap="none" normalizeH="0" baseline="0" dirty="0">
                          <a:ln>
                            <a:noFill/>
                          </a:ln>
                          <a:solidFill>
                            <a:srgbClr val="5B8B6B"/>
                          </a:solidFill>
                          <a:effectLst/>
                          <a:latin typeface="Century Gothic" charset="0"/>
                          <a:ea typeface="Century Gothic" charset="0"/>
                          <a:cs typeface="Century Gothic" charset="0"/>
                        </a:rPr>
                        <a:t>Reaction (pH)</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4.6 - 7.0</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rPr>
                        <a:t>Acidic</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ketosis (diabetes mellitus &amp; starvation)  ,  severe diarrhea  ,  metabolic and respiratory acidosis  ,  excessive ingestion of meat  and certain fruits</a:t>
                      </a:r>
                    </a:p>
                  </a:txBody>
                  <a:tcPr marL="49851" marR="49851"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5"/>
                  </a:ext>
                </a:extLst>
              </a:tr>
              <a:tr h="517525">
                <a:tc vMerge="1">
                  <a:txBody>
                    <a:bodyPr/>
                    <a:lstStyle/>
                    <a:p>
                      <a:endParaRPr lang="en-US"/>
                    </a:p>
                  </a:txBody>
                  <a:tcPr/>
                </a:tc>
                <a:tc vMerge="1">
                  <a:txBody>
                    <a:bodyPr/>
                    <a:lstStyle/>
                    <a:p>
                      <a:endParaRPr lang="en-US"/>
                    </a:p>
                  </a:txBody>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Alkaline</a:t>
                      </a:r>
                    </a:p>
                  </a:txBody>
                  <a:tcPr marL="49851" marR="49851"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rPr>
                        <a:t>Respiratory and metabolic alkalosis  , Urinary tract infection  ,  Vegetarians </a:t>
                      </a:r>
                    </a:p>
                  </a:txBody>
                  <a:tcPr marL="49851" marR="49851"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6"/>
                  </a:ext>
                </a:extLst>
              </a:tr>
            </a:tbl>
          </a:graphicData>
        </a:graphic>
      </p:graphicFrame>
      <p:sp>
        <p:nvSpPr>
          <p:cNvPr id="21" name="TextBox 20"/>
          <p:cNvSpPr txBox="1">
            <a:spLocks noChangeArrowheads="1"/>
          </p:cNvSpPr>
          <p:nvPr/>
        </p:nvSpPr>
        <p:spPr bwMode="auto">
          <a:xfrm>
            <a:off x="1096067" y="0"/>
            <a:ext cx="38331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285750" indent="-285750">
              <a:spcBef>
                <a:spcPct val="0"/>
              </a:spcBef>
              <a:buClrTx/>
              <a:buFont typeface="Wingdings" charset="2"/>
              <a:buChar char="v"/>
              <a:defRPr kumimoji="0" b="1" u="sng">
                <a:solidFill>
                  <a:srgbClr val="5B8B6B"/>
                </a:solidFill>
                <a:latin typeface="Century Gothic" charset="0"/>
                <a:ea typeface="Century Gothic" charset="0"/>
                <a:cs typeface="Century Gothic" charset="0"/>
              </a:defRPr>
            </a:lvl1pPr>
            <a:lvl2pPr marL="742950" indent="-285750">
              <a:spcBef>
                <a:spcPct val="20000"/>
              </a:spcBef>
              <a:buClr>
                <a:schemeClr val="accent2"/>
              </a:buClr>
              <a:buFont typeface="Monotype Sorts" charset="2"/>
              <a:buChar char="y"/>
              <a:defRPr kumimoji="1" sz="2800">
                <a:latin typeface="Tahoma" charset="0"/>
              </a:defRPr>
            </a:lvl2pPr>
            <a:lvl3pPr marL="1143000" indent="-228600">
              <a:spcBef>
                <a:spcPct val="20000"/>
              </a:spcBef>
              <a:buClr>
                <a:schemeClr val="accent2"/>
              </a:buClr>
              <a:buFont typeface="Monotype Sorts" charset="2"/>
              <a:buChar char="x"/>
              <a:defRPr kumimoji="1" sz="2400">
                <a:latin typeface="Tahoma" charset="0"/>
              </a:defRPr>
            </a:lvl3pPr>
            <a:lvl4pPr marL="1600200" indent="-228600">
              <a:spcBef>
                <a:spcPct val="20000"/>
              </a:spcBef>
              <a:buClr>
                <a:schemeClr val="accent2"/>
              </a:buClr>
              <a:buChar char="•"/>
              <a:defRPr kumimoji="1" sz="2000">
                <a:latin typeface="Tahoma" charset="0"/>
              </a:defRPr>
            </a:lvl4pPr>
            <a:lvl5pPr marL="2057400" indent="-228600">
              <a:spcBef>
                <a:spcPct val="20000"/>
              </a:spcBef>
              <a:buClr>
                <a:schemeClr val="accent2"/>
              </a:buClr>
              <a:buChar char="–"/>
              <a:defRPr kumimoji="1" sz="2000">
                <a:latin typeface="Tahoma" charset="0"/>
              </a:defRPr>
            </a:lvl5pPr>
            <a:lvl6pPr marL="2514600" indent="-228600" eaLnBrk="0" fontAlgn="base" hangingPunct="0">
              <a:spcBef>
                <a:spcPct val="20000"/>
              </a:spcBef>
              <a:spcAft>
                <a:spcPct val="0"/>
              </a:spcAft>
              <a:buClr>
                <a:schemeClr val="accent2"/>
              </a:buClr>
              <a:buChar char="–"/>
              <a:defRPr kumimoji="1" sz="2000">
                <a:latin typeface="Tahoma" charset="0"/>
              </a:defRPr>
            </a:lvl6pPr>
            <a:lvl7pPr marL="2971800" indent="-228600" eaLnBrk="0" fontAlgn="base" hangingPunct="0">
              <a:spcBef>
                <a:spcPct val="20000"/>
              </a:spcBef>
              <a:spcAft>
                <a:spcPct val="0"/>
              </a:spcAft>
              <a:buClr>
                <a:schemeClr val="accent2"/>
              </a:buClr>
              <a:buChar char="–"/>
              <a:defRPr kumimoji="1" sz="2000">
                <a:latin typeface="Tahoma" charset="0"/>
              </a:defRPr>
            </a:lvl7pPr>
            <a:lvl8pPr marL="3429000" indent="-228600" eaLnBrk="0" fontAlgn="base" hangingPunct="0">
              <a:spcBef>
                <a:spcPct val="20000"/>
              </a:spcBef>
              <a:spcAft>
                <a:spcPct val="0"/>
              </a:spcAft>
              <a:buClr>
                <a:schemeClr val="accent2"/>
              </a:buClr>
              <a:buChar char="–"/>
              <a:defRPr kumimoji="1" sz="2000">
                <a:latin typeface="Tahoma" charset="0"/>
              </a:defRPr>
            </a:lvl8pPr>
            <a:lvl9pPr marL="3886200" indent="-228600" eaLnBrk="0" fontAlgn="base" hangingPunct="0">
              <a:spcBef>
                <a:spcPct val="20000"/>
              </a:spcBef>
              <a:spcAft>
                <a:spcPct val="0"/>
              </a:spcAft>
              <a:buClr>
                <a:schemeClr val="accent2"/>
              </a:buClr>
              <a:buChar char="–"/>
              <a:defRPr kumimoji="1" sz="2000">
                <a:latin typeface="Tahoma" charset="0"/>
              </a:defRPr>
            </a:lvl9pPr>
          </a:lstStyle>
          <a:p>
            <a:r>
              <a:rPr lang="en-US" altLang="en-US" sz="2000" dirty="0"/>
              <a:t>Physical Properties Of Urine</a:t>
            </a:r>
          </a:p>
        </p:txBody>
      </p:sp>
      <p:sp>
        <p:nvSpPr>
          <p:cNvPr id="4" name="Rounded Rectangle 3"/>
          <p:cNvSpPr/>
          <p:nvPr/>
        </p:nvSpPr>
        <p:spPr>
          <a:xfrm>
            <a:off x="10758488" y="94178"/>
            <a:ext cx="1123244" cy="573643"/>
          </a:xfrm>
          <a:prstGeom prst="roundRect">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FF0000"/>
                </a:solidFill>
              </a:rPr>
              <a:t>IMPORTANT</a:t>
            </a:r>
          </a:p>
        </p:txBody>
      </p:sp>
      <p:sp>
        <p:nvSpPr>
          <p:cNvPr id="2" name="Rectangle: Rounded Corners 1"/>
          <p:cNvSpPr/>
          <p:nvPr/>
        </p:nvSpPr>
        <p:spPr>
          <a:xfrm>
            <a:off x="10336695" y="1122905"/>
            <a:ext cx="1938253" cy="2747499"/>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en-US" b="1" dirty="0">
                <a:solidFill>
                  <a:schemeClr val="accent2">
                    <a:lumMod val="75000"/>
                  </a:schemeClr>
                </a:solidFill>
              </a:rPr>
              <a:t> *</a:t>
            </a:r>
            <a:r>
              <a:rPr lang="en-US" sz="1400" b="1" dirty="0">
                <a:solidFill>
                  <a:srgbClr val="243542"/>
                </a:solidFill>
                <a:latin typeface="Times New Roman" charset="0"/>
                <a:ea typeface="Times New Roman" charset="0"/>
                <a:cs typeface="Times New Roman" charset="0"/>
              </a:rPr>
              <a:t>Diabetes Mellitus</a:t>
            </a:r>
          </a:p>
          <a:p>
            <a:pPr algn="ctr"/>
            <a:r>
              <a:rPr lang="en-US" sz="1400" b="1" dirty="0">
                <a:solidFill>
                  <a:schemeClr val="accent2">
                    <a:lumMod val="75000"/>
                  </a:schemeClr>
                </a:solidFill>
                <a:latin typeface="Times New Roman" charset="0"/>
                <a:ea typeface="Times New Roman" charset="0"/>
                <a:cs typeface="Times New Roman" charset="0"/>
              </a:rPr>
              <a:t>**</a:t>
            </a:r>
            <a:r>
              <a:rPr lang="en-US" sz="1400" b="1" dirty="0">
                <a:solidFill>
                  <a:srgbClr val="243542"/>
                </a:solidFill>
                <a:latin typeface="Times New Roman" charset="0"/>
                <a:ea typeface="Times New Roman" charset="0"/>
                <a:cs typeface="Times New Roman" charset="0"/>
              </a:rPr>
              <a:t>Diabetes insipidus</a:t>
            </a:r>
          </a:p>
          <a:p>
            <a:pPr algn="ctr"/>
            <a:endParaRPr lang="en-US" sz="1400" b="1" dirty="0">
              <a:solidFill>
                <a:srgbClr val="243542"/>
              </a:solidFill>
              <a:latin typeface="Times New Roman" charset="0"/>
              <a:ea typeface="Times New Roman" charset="0"/>
              <a:cs typeface="Times New Roman" charset="0"/>
            </a:endParaRPr>
          </a:p>
          <a:p>
            <a:pPr algn="ctr"/>
            <a:endParaRPr lang="en-US" sz="1400" b="1" dirty="0">
              <a:solidFill>
                <a:srgbClr val="243542"/>
              </a:solidFill>
              <a:latin typeface="Times New Roman" charset="0"/>
              <a:ea typeface="Times New Roman" charset="0"/>
              <a:cs typeface="Times New Roman" charset="0"/>
            </a:endParaRPr>
          </a:p>
          <a:p>
            <a:pPr algn="ctr"/>
            <a:endParaRPr lang="ar-SA" dirty="0"/>
          </a:p>
        </p:txBody>
      </p:sp>
    </p:spTree>
    <p:extLst>
      <p:ext uri="{BB962C8B-B14F-4D97-AF65-F5344CB8AC3E}">
        <p14:creationId xmlns:p14="http://schemas.microsoft.com/office/powerpoint/2010/main" val="297471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66040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574155381"/>
              </p:ext>
            </p:extLst>
          </p:nvPr>
        </p:nvGraphicFramePr>
        <p:xfrm>
          <a:off x="1329261" y="575202"/>
          <a:ext cx="9152472" cy="5775328"/>
        </p:xfrm>
        <a:graphic>
          <a:graphicData uri="http://schemas.openxmlformats.org/drawingml/2006/table">
            <a:tbl>
              <a:tblPr>
                <a:tableStyleId>{9D7B26C5-4107-4FEC-AEDC-1716B250A1EF}</a:tableStyleId>
              </a:tblPr>
              <a:tblGrid>
                <a:gridCol w="1413939">
                  <a:extLst>
                    <a:ext uri="{9D8B030D-6E8A-4147-A177-3AD203B41FA5}">
                      <a16:colId xmlns="" xmlns:a16="http://schemas.microsoft.com/office/drawing/2014/main" val="20000"/>
                    </a:ext>
                  </a:extLst>
                </a:gridCol>
                <a:gridCol w="1415007">
                  <a:extLst>
                    <a:ext uri="{9D8B030D-6E8A-4147-A177-3AD203B41FA5}">
                      <a16:colId xmlns="" xmlns:a16="http://schemas.microsoft.com/office/drawing/2014/main" val="20001"/>
                    </a:ext>
                  </a:extLst>
                </a:gridCol>
                <a:gridCol w="1747290">
                  <a:extLst>
                    <a:ext uri="{9D8B030D-6E8A-4147-A177-3AD203B41FA5}">
                      <a16:colId xmlns="" xmlns:a16="http://schemas.microsoft.com/office/drawing/2014/main" val="20002"/>
                    </a:ext>
                  </a:extLst>
                </a:gridCol>
                <a:gridCol w="4576236">
                  <a:extLst>
                    <a:ext uri="{9D8B030D-6E8A-4147-A177-3AD203B41FA5}">
                      <a16:colId xmlns="" xmlns:a16="http://schemas.microsoft.com/office/drawing/2014/main" val="20003"/>
                    </a:ext>
                  </a:extLst>
                </a:gridCol>
              </a:tblGrid>
              <a:tr h="566738">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i="0" u="none" strike="noStrike" cap="none" normalizeH="0" baseline="0" dirty="0">
                          <a:ln>
                            <a:noFill/>
                          </a:ln>
                          <a:solidFill>
                            <a:srgbClr val="E7E5E8"/>
                          </a:solidFill>
                          <a:effectLst/>
                          <a:latin typeface="Century Gothic" charset="0"/>
                          <a:ea typeface="Century Gothic" charset="0"/>
                          <a:cs typeface="Century Gothic" charset="0"/>
                        </a:rPr>
                        <a:t>PARAMETER</a:t>
                      </a: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rgbClr val="497085"/>
                    </a:solidFill>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i="0" u="none" strike="noStrike" cap="none" normalizeH="0" baseline="0" dirty="0">
                          <a:ln>
                            <a:noFill/>
                          </a:ln>
                          <a:solidFill>
                            <a:srgbClr val="E7E5E8"/>
                          </a:solidFill>
                          <a:effectLst/>
                          <a:latin typeface="Century Gothic" charset="0"/>
                          <a:ea typeface="Century Gothic" charset="0"/>
                          <a:cs typeface="Century Gothic" charset="0"/>
                        </a:rPr>
                        <a:t>NORMAL</a:t>
                      </a: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rgbClr val="497085"/>
                    </a:solidFill>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i="0" u="none" strike="noStrike" cap="none" normalizeH="0" baseline="0" dirty="0">
                          <a:ln>
                            <a:noFill/>
                          </a:ln>
                          <a:solidFill>
                            <a:srgbClr val="E7E5E8"/>
                          </a:solidFill>
                          <a:effectLst/>
                          <a:latin typeface="Century Gothic" charset="0"/>
                          <a:ea typeface="Century Gothic" charset="0"/>
                          <a:cs typeface="Century Gothic" charset="0"/>
                        </a:rPr>
                        <a:t>ABNORMAL</a:t>
                      </a: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rgbClr val="497085"/>
                    </a:solidFill>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i="0" u="none" strike="noStrike" cap="none" normalizeH="0" baseline="0" dirty="0">
                          <a:ln>
                            <a:noFill/>
                          </a:ln>
                          <a:solidFill>
                            <a:srgbClr val="E7E5E8"/>
                          </a:solidFill>
                          <a:effectLst/>
                          <a:latin typeface="Century Gothic" charset="0"/>
                          <a:ea typeface="Century Gothic" charset="0"/>
                          <a:cs typeface="Century Gothic" charset="0"/>
                        </a:rPr>
                        <a:t>POSSIBLE CAUSES</a:t>
                      </a: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rgbClr val="497085"/>
                    </a:solidFill>
                  </a:tcPr>
                </a:tc>
                <a:extLst>
                  <a:ext uri="{0D108BD9-81ED-4DB2-BD59-A6C34878D82A}">
                    <a16:rowId xmlns="" xmlns:a16="http://schemas.microsoft.com/office/drawing/2014/main" val="10000"/>
                  </a:ext>
                </a:extLst>
              </a:tr>
              <a:tr h="804863">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dirty="0">
                          <a:ln>
                            <a:noFill/>
                          </a:ln>
                          <a:solidFill>
                            <a:srgbClr val="5B8B6B"/>
                          </a:solidFill>
                          <a:effectLst/>
                          <a:latin typeface="Century Gothic" charset="0"/>
                          <a:ea typeface="Century Gothic" charset="0"/>
                          <a:cs typeface="Century Gothic" charset="0"/>
                        </a:rPr>
                        <a:t>Protein</a:t>
                      </a: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dirty="0">
                          <a:ln>
                            <a:noFill/>
                          </a:ln>
                          <a:solidFill>
                            <a:srgbClr val="243542"/>
                          </a:solidFill>
                          <a:effectLst/>
                          <a:latin typeface="Times New Roman" charset="0"/>
                          <a:ea typeface="Times New Roman" charset="0"/>
                          <a:cs typeface="Times New Roman" charset="0"/>
                        </a:rPr>
                        <a:t>&lt; 200mg/day</a:t>
                      </a:r>
                      <a:endPar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endParaRP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dirty="0">
                          <a:ln>
                            <a:noFill/>
                          </a:ln>
                          <a:solidFill>
                            <a:srgbClr val="243542"/>
                          </a:solidFill>
                          <a:effectLst/>
                          <a:latin typeface="Times New Roman" charset="0"/>
                          <a:ea typeface="Times New Roman" charset="0"/>
                          <a:cs typeface="Times New Roman" charset="0"/>
                        </a:rPr>
                        <a:t>Proteinuria</a:t>
                      </a:r>
                      <a:endPar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endParaRP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en-US" sz="200" b="1" u="none" strike="noStrike" cap="none" normalizeH="0" baseline="0" dirty="0">
                        <a:ln>
                          <a:noFill/>
                        </a:ln>
                        <a:solidFill>
                          <a:srgbClr val="243542"/>
                        </a:solidFill>
                        <a:effectLst/>
                        <a:latin typeface="Times New Roman" charset="0"/>
                        <a:ea typeface="Times New Roman" charset="0"/>
                        <a:cs typeface="Times New Roman" charset="0"/>
                      </a:endParaRPr>
                    </a:p>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dirty="0">
                          <a:ln>
                            <a:noFill/>
                          </a:ln>
                          <a:solidFill>
                            <a:srgbClr val="243542"/>
                          </a:solidFill>
                          <a:effectLst/>
                          <a:latin typeface="Times New Roman" charset="0"/>
                          <a:ea typeface="Times New Roman" charset="0"/>
                          <a:cs typeface="Times New Roman" charset="0"/>
                        </a:rPr>
                        <a:t>Nephrotic syndrome  ,  glomerulonephritis  , multiple myeloma  , lower UTI  ,  tumors or  stones</a:t>
                      </a:r>
                      <a:endPar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endParaRPr>
                    </a:p>
                  </a:txBody>
                  <a:tcPr marL="51299" marR="51299"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566738">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a:ln>
                            <a:noFill/>
                          </a:ln>
                          <a:solidFill>
                            <a:srgbClr val="5B8B6B"/>
                          </a:solidFill>
                          <a:effectLst/>
                          <a:latin typeface="Century Gothic" charset="0"/>
                          <a:ea typeface="Century Gothic" charset="0"/>
                          <a:cs typeface="Century Gothic" charset="0"/>
                        </a:rPr>
                        <a:t>Glucose</a:t>
                      </a: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a:ln>
                            <a:noFill/>
                          </a:ln>
                          <a:solidFill>
                            <a:srgbClr val="243542"/>
                          </a:solidFill>
                          <a:effectLst/>
                          <a:latin typeface="Times New Roman" charset="0"/>
                          <a:ea typeface="Times New Roman" charset="0"/>
                          <a:cs typeface="Times New Roman" charset="0"/>
                        </a:rPr>
                        <a:t>None</a:t>
                      </a:r>
                      <a:endPar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endParaRP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a:ln>
                            <a:noFill/>
                          </a:ln>
                          <a:solidFill>
                            <a:srgbClr val="243542"/>
                          </a:solidFill>
                          <a:effectLst/>
                          <a:latin typeface="Times New Roman" charset="0"/>
                          <a:ea typeface="Times New Roman" charset="0"/>
                          <a:cs typeface="Times New Roman" charset="0"/>
                        </a:rPr>
                        <a:t>Glucosuria</a:t>
                      </a:r>
                      <a:endPar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endParaRP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dirty="0">
                          <a:ln>
                            <a:noFill/>
                          </a:ln>
                          <a:solidFill>
                            <a:srgbClr val="243542"/>
                          </a:solidFill>
                          <a:effectLst/>
                          <a:latin typeface="Times New Roman" charset="0"/>
                          <a:ea typeface="Times New Roman" charset="0"/>
                          <a:cs typeface="Times New Roman" charset="0"/>
                        </a:rPr>
                        <a:t>Uncontrolled DM  ,  gestational diabetes  ,  </a:t>
                      </a:r>
                      <a:r>
                        <a:rPr kumimoji="0" lang="en-US" altLang="en-US" sz="1400" b="1" u="none" strike="noStrike" cap="none" normalizeH="0" baseline="0" dirty="0" err="1">
                          <a:ln>
                            <a:noFill/>
                          </a:ln>
                          <a:solidFill>
                            <a:srgbClr val="243542"/>
                          </a:solidFill>
                          <a:effectLst/>
                          <a:latin typeface="Times New Roman" charset="0"/>
                          <a:ea typeface="Times New Roman" charset="0"/>
                          <a:cs typeface="Times New Roman" charset="0"/>
                        </a:rPr>
                        <a:t>Fanconi’s</a:t>
                      </a:r>
                      <a:r>
                        <a:rPr kumimoji="0" lang="en-US" altLang="en-US" sz="1400" b="1" u="none" strike="noStrike" cap="none" normalizeH="0" baseline="0" dirty="0">
                          <a:ln>
                            <a:noFill/>
                          </a:ln>
                          <a:solidFill>
                            <a:srgbClr val="243542"/>
                          </a:solidFill>
                          <a:effectLst/>
                          <a:latin typeface="Times New Roman" charset="0"/>
                          <a:ea typeface="Times New Roman" charset="0"/>
                          <a:cs typeface="Times New Roman" charset="0"/>
                        </a:rPr>
                        <a:t> syndrome</a:t>
                      </a:r>
                      <a:endPar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endParaRPr>
                    </a:p>
                  </a:txBody>
                  <a:tcPr marL="51299" marR="51299"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849313">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a:ln>
                            <a:noFill/>
                          </a:ln>
                          <a:solidFill>
                            <a:srgbClr val="5B8B6B"/>
                          </a:solidFill>
                          <a:effectLst/>
                          <a:latin typeface="Century Gothic" charset="0"/>
                          <a:ea typeface="Century Gothic" charset="0"/>
                          <a:cs typeface="Century Gothic" charset="0"/>
                        </a:rPr>
                        <a:t>Ketones</a:t>
                      </a: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a:ln>
                            <a:noFill/>
                          </a:ln>
                          <a:solidFill>
                            <a:srgbClr val="243542"/>
                          </a:solidFill>
                          <a:effectLst/>
                          <a:latin typeface="Times New Roman" charset="0"/>
                          <a:ea typeface="Times New Roman" charset="0"/>
                          <a:cs typeface="Times New Roman" charset="0"/>
                        </a:rPr>
                        <a:t>None</a:t>
                      </a:r>
                      <a:endPar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endParaRP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a:ln>
                            <a:noFill/>
                          </a:ln>
                          <a:solidFill>
                            <a:srgbClr val="243542"/>
                          </a:solidFill>
                          <a:effectLst/>
                          <a:latin typeface="Times New Roman" charset="0"/>
                          <a:ea typeface="Times New Roman" charset="0"/>
                          <a:cs typeface="Times New Roman" charset="0"/>
                        </a:rPr>
                        <a:t>Ketonuria</a:t>
                      </a:r>
                      <a:endPar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endParaRP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dirty="0">
                          <a:ln>
                            <a:noFill/>
                          </a:ln>
                          <a:solidFill>
                            <a:srgbClr val="243542"/>
                          </a:solidFill>
                          <a:effectLst/>
                          <a:latin typeface="Times New Roman" charset="0"/>
                          <a:ea typeface="Times New Roman" charset="0"/>
                          <a:cs typeface="Times New Roman" charset="0"/>
                        </a:rPr>
                        <a:t>Diabetic ketoacidosis  ,  Glycogen storage disease, starvation  ,  Prolonged vomiting  ,  Unbalanced diet: </a:t>
                      </a:r>
                      <a:r>
                        <a:rPr kumimoji="0" lang="en-US" altLang="en-US" sz="1400" b="1" u="sng" strike="noStrike" cap="none" normalizeH="0" baseline="0" dirty="0">
                          <a:ln>
                            <a:noFill/>
                          </a:ln>
                          <a:solidFill>
                            <a:srgbClr val="243542"/>
                          </a:solidFill>
                          <a:effectLst/>
                          <a:latin typeface="Times New Roman" charset="0"/>
                          <a:ea typeface="Times New Roman" charset="0"/>
                          <a:cs typeface="Times New Roman" charset="0"/>
                        </a:rPr>
                        <a:t>high fat &amp; Low CHO diet</a:t>
                      </a:r>
                      <a:endParaRPr kumimoji="0" lang="en-US" altLang="en-US" sz="1400" b="1" i="0" u="sng" strike="noStrike" cap="none" normalizeH="0" baseline="0" dirty="0">
                        <a:ln>
                          <a:noFill/>
                        </a:ln>
                        <a:solidFill>
                          <a:srgbClr val="243542"/>
                        </a:solidFill>
                        <a:effectLst/>
                        <a:latin typeface="Times New Roman" charset="0"/>
                        <a:ea typeface="Times New Roman" charset="0"/>
                        <a:cs typeface="Times New Roman" charset="0"/>
                      </a:endParaRPr>
                    </a:p>
                  </a:txBody>
                  <a:tcPr marL="51299" marR="51299"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82575">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a:ln>
                            <a:noFill/>
                          </a:ln>
                          <a:solidFill>
                            <a:srgbClr val="5B8B6B"/>
                          </a:solidFill>
                          <a:effectLst/>
                          <a:latin typeface="Century Gothic" charset="0"/>
                          <a:ea typeface="Century Gothic" charset="0"/>
                          <a:cs typeface="Century Gothic" charset="0"/>
                        </a:rPr>
                        <a:t>Nitrite</a:t>
                      </a: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a:ln>
                            <a:noFill/>
                          </a:ln>
                          <a:solidFill>
                            <a:srgbClr val="243542"/>
                          </a:solidFill>
                          <a:effectLst/>
                          <a:latin typeface="Times New Roman" charset="0"/>
                          <a:ea typeface="Times New Roman" charset="0"/>
                          <a:cs typeface="Times New Roman" charset="0"/>
                        </a:rPr>
                        <a:t>None</a:t>
                      </a:r>
                      <a:endPar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endParaRP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a:ln>
                            <a:noFill/>
                          </a:ln>
                          <a:solidFill>
                            <a:srgbClr val="243542"/>
                          </a:solidFill>
                          <a:effectLst/>
                          <a:latin typeface="Times New Roman" charset="0"/>
                          <a:ea typeface="Times New Roman" charset="0"/>
                          <a:cs typeface="Times New Roman" charset="0"/>
                        </a:rPr>
                        <a:t>Detected</a:t>
                      </a:r>
                      <a:endPar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endParaRP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a:ln>
                            <a:noFill/>
                          </a:ln>
                          <a:solidFill>
                            <a:srgbClr val="243542"/>
                          </a:solidFill>
                          <a:effectLst/>
                          <a:latin typeface="Times New Roman" charset="0"/>
                          <a:ea typeface="Times New Roman" charset="0"/>
                          <a:cs typeface="Times New Roman" charset="0"/>
                        </a:rPr>
                        <a:t>UTI</a:t>
                      </a:r>
                      <a:endPar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endParaRPr>
                    </a:p>
                  </a:txBody>
                  <a:tcPr marL="51299" marR="51299"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1175">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a:ln>
                            <a:noFill/>
                          </a:ln>
                          <a:solidFill>
                            <a:srgbClr val="5B8B6B"/>
                          </a:solidFill>
                          <a:effectLst/>
                          <a:latin typeface="Century Gothic" charset="0"/>
                          <a:ea typeface="Century Gothic" charset="0"/>
                          <a:cs typeface="Century Gothic" charset="0"/>
                        </a:rPr>
                        <a:t>Bilirubin</a:t>
                      </a: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a:ln>
                            <a:noFill/>
                          </a:ln>
                          <a:solidFill>
                            <a:srgbClr val="243542"/>
                          </a:solidFill>
                          <a:effectLst/>
                          <a:latin typeface="Times New Roman" charset="0"/>
                          <a:ea typeface="Times New Roman" charset="0"/>
                          <a:cs typeface="Times New Roman" charset="0"/>
                        </a:rPr>
                        <a:t>None</a:t>
                      </a:r>
                      <a:endPar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endParaRP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a:ln>
                            <a:noFill/>
                          </a:ln>
                          <a:solidFill>
                            <a:srgbClr val="243542"/>
                          </a:solidFill>
                          <a:effectLst/>
                          <a:latin typeface="Times New Roman" charset="0"/>
                          <a:ea typeface="Times New Roman" charset="0"/>
                          <a:cs typeface="Times New Roman" charset="0"/>
                        </a:rPr>
                        <a:t>Detected</a:t>
                      </a:r>
                      <a:endPar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endParaRP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000" b="1" u="none" strike="noStrike" cap="none" normalizeH="0" baseline="0">
                        <a:ln>
                          <a:noFill/>
                        </a:ln>
                        <a:solidFill>
                          <a:srgbClr val="243542"/>
                        </a:solidFill>
                        <a:effectLst/>
                        <a:latin typeface="Times New Roman" charset="0"/>
                        <a:ea typeface="Times New Roman" charset="0"/>
                        <a:cs typeface="Times New Roman"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400" b="1" u="none" strike="noStrike" cap="none" normalizeH="0" baseline="0">
                          <a:ln>
                            <a:noFill/>
                          </a:ln>
                          <a:solidFill>
                            <a:srgbClr val="243542"/>
                          </a:solidFill>
                          <a:effectLst/>
                          <a:latin typeface="Times New Roman" charset="0"/>
                          <a:ea typeface="Times New Roman" charset="0"/>
                          <a:cs typeface="Times New Roman" charset="0"/>
                        </a:rPr>
                        <a:t>Hepatic and post-hepatic jaundice</a:t>
                      </a:r>
                      <a:endPar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endParaRPr>
                    </a:p>
                  </a:txBody>
                  <a:tcPr marL="51299" marR="51299"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566738">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a:ln>
                            <a:noFill/>
                          </a:ln>
                          <a:solidFill>
                            <a:srgbClr val="5B8B6B"/>
                          </a:solidFill>
                          <a:effectLst/>
                          <a:latin typeface="Century Gothic" charset="0"/>
                          <a:ea typeface="Century Gothic" charset="0"/>
                          <a:cs typeface="Century Gothic" charset="0"/>
                        </a:rPr>
                        <a:t>Urobilinogen</a:t>
                      </a: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u="none" strike="noStrike" cap="none" normalizeH="0" baseline="0" dirty="0">
                          <a:ln>
                            <a:noFill/>
                          </a:ln>
                          <a:solidFill>
                            <a:srgbClr val="243542"/>
                          </a:solidFill>
                          <a:effectLst/>
                          <a:latin typeface="Times New Roman" charset="0"/>
                          <a:ea typeface="Times New Roman" charset="0"/>
                          <a:cs typeface="Times New Roman" charset="0"/>
                        </a:rPr>
                        <a:t>Normal Trace</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dirty="0">
                          <a:ln>
                            <a:noFill/>
                          </a:ln>
                          <a:solidFill>
                            <a:srgbClr val="243542"/>
                          </a:solidFill>
                          <a:effectLst/>
                          <a:latin typeface="Times New Roman" charset="0"/>
                          <a:ea typeface="Times New Roman" charset="0"/>
                          <a:cs typeface="Times New Roman" charset="0"/>
                        </a:rPr>
                        <a:t>(1mg/dl)</a:t>
                      </a:r>
                      <a:endParaRPr kumimoji="0" lang="en-US" altLang="en-US" sz="1400" b="1" i="1" u="none" strike="noStrike" cap="none" normalizeH="0" baseline="0" dirty="0">
                        <a:ln>
                          <a:noFill/>
                        </a:ln>
                        <a:solidFill>
                          <a:srgbClr val="243542"/>
                        </a:solidFill>
                        <a:effectLst/>
                        <a:latin typeface="Times New Roman" charset="0"/>
                        <a:ea typeface="Times New Roman" charset="0"/>
                        <a:cs typeface="Times New Roman" charset="0"/>
                      </a:endParaRP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a:ln>
                            <a:noFill/>
                          </a:ln>
                          <a:solidFill>
                            <a:srgbClr val="243542"/>
                          </a:solidFill>
                          <a:effectLst/>
                          <a:latin typeface="Times New Roman" charset="0"/>
                          <a:ea typeface="Times New Roman" charset="0"/>
                          <a:cs typeface="Times New Roman" charset="0"/>
                        </a:rPr>
                        <a:t> &gt; 2 mg/dl</a:t>
                      </a:r>
                      <a:endPar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endParaRP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en-US" altLang="en-US" sz="200" b="1" u="none" strike="noStrike" cap="none" normalizeH="0" baseline="0">
                        <a:ln>
                          <a:noFill/>
                        </a:ln>
                        <a:solidFill>
                          <a:srgbClr val="243542"/>
                        </a:solidFill>
                        <a:effectLst/>
                        <a:latin typeface="Times New Roman" charset="0"/>
                        <a:ea typeface="Times New Roman" charset="0"/>
                        <a:cs typeface="Times New Roman" charset="0"/>
                      </a:endParaRPr>
                    </a:p>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a:ln>
                            <a:noFill/>
                          </a:ln>
                          <a:solidFill>
                            <a:srgbClr val="243542"/>
                          </a:solidFill>
                          <a:effectLst/>
                          <a:latin typeface="Times New Roman" charset="0"/>
                          <a:ea typeface="Times New Roman" charset="0"/>
                          <a:cs typeface="Times New Roman" charset="0"/>
                        </a:rPr>
                        <a:t>Jaundice</a:t>
                      </a:r>
                      <a:endPar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endParaRPr>
                    </a:p>
                  </a:txBody>
                  <a:tcPr marL="51299" marR="51299"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957263">
                <a:tc rowSpan="2">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dirty="0">
                          <a:ln>
                            <a:noFill/>
                          </a:ln>
                          <a:solidFill>
                            <a:srgbClr val="5B8B6B"/>
                          </a:solidFill>
                          <a:effectLst/>
                          <a:latin typeface="Century Gothic" charset="0"/>
                          <a:ea typeface="Century Gothic" charset="0"/>
                          <a:cs typeface="Century Gothic" charset="0"/>
                        </a:rPr>
                        <a:t>Blood</a:t>
                      </a: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dirty="0">
                          <a:ln>
                            <a:noFill/>
                          </a:ln>
                          <a:solidFill>
                            <a:srgbClr val="243542"/>
                          </a:solidFill>
                          <a:effectLst/>
                          <a:latin typeface="Times New Roman" charset="0"/>
                          <a:ea typeface="Times New Roman" charset="0"/>
                          <a:cs typeface="Times New Roman" charset="0"/>
                        </a:rPr>
                        <a:t>None</a:t>
                      </a:r>
                      <a:endPar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endParaRP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a:ln>
                            <a:noFill/>
                          </a:ln>
                          <a:solidFill>
                            <a:srgbClr val="243542"/>
                          </a:solidFill>
                          <a:effectLst/>
                          <a:latin typeface="Times New Roman" charset="0"/>
                          <a:ea typeface="Times New Roman" charset="0"/>
                          <a:cs typeface="Times New Roman" charset="0"/>
                        </a:rPr>
                        <a:t>Hematuria</a:t>
                      </a:r>
                      <a:endParaRPr kumimoji="0" lang="en-US" altLang="en-US" sz="1400" b="1" i="0" u="none" strike="noStrike" cap="none" normalizeH="0" baseline="0">
                        <a:ln>
                          <a:noFill/>
                        </a:ln>
                        <a:solidFill>
                          <a:srgbClr val="243542"/>
                        </a:solidFill>
                        <a:effectLst/>
                        <a:latin typeface="Times New Roman" charset="0"/>
                        <a:ea typeface="Times New Roman" charset="0"/>
                        <a:cs typeface="Times New Roman" charset="0"/>
                      </a:endParaRP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dirty="0">
                          <a:ln>
                            <a:noFill/>
                          </a:ln>
                          <a:solidFill>
                            <a:srgbClr val="243542"/>
                          </a:solidFill>
                          <a:effectLst/>
                          <a:latin typeface="Times New Roman" charset="0"/>
                          <a:ea typeface="Times New Roman" charset="0"/>
                          <a:cs typeface="Times New Roman" charset="0"/>
                        </a:rPr>
                        <a:t>Acute &amp; chronic glomerulonephritis  , Trauma  ,  cystitis , renal calculi and tumors  ,  Bleeding disorders (Hemophilia).</a:t>
                      </a:r>
                      <a:endPar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endParaRPr>
                    </a:p>
                  </a:txBody>
                  <a:tcPr marL="51299" marR="51299"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669925">
                <a:tc vMerge="1">
                  <a:txBody>
                    <a:bodyPr/>
                    <a:lstStyle/>
                    <a:p>
                      <a:endParaRPr lang="en-US"/>
                    </a:p>
                  </a:txBody>
                  <a:tcPr/>
                </a:tc>
                <a:tc vMerge="1">
                  <a:txBody>
                    <a:bodyPr/>
                    <a:lstStyle/>
                    <a:p>
                      <a:endParaRPr lang="en-US"/>
                    </a:p>
                  </a:txBody>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800"/>
                        </a:spcAft>
                        <a:buClrTx/>
                        <a:buSzTx/>
                        <a:buFontTx/>
                        <a:buNone/>
                        <a:tabLst/>
                      </a:pPr>
                      <a:r>
                        <a:rPr kumimoji="0" lang="en-US" altLang="en-US" sz="1400" b="1" u="none" strike="noStrike" cap="none" normalizeH="0" baseline="0" dirty="0">
                          <a:ln>
                            <a:noFill/>
                          </a:ln>
                          <a:solidFill>
                            <a:srgbClr val="243542"/>
                          </a:solidFill>
                          <a:effectLst/>
                          <a:latin typeface="Times New Roman" charset="0"/>
                          <a:ea typeface="Times New Roman" charset="0"/>
                          <a:cs typeface="Times New Roman" charset="0"/>
                        </a:rPr>
                        <a:t>Hemoglobinuria</a:t>
                      </a:r>
                      <a:endPar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endParaRPr>
                    </a:p>
                  </a:txBody>
                  <a:tcPr marL="51299" marR="51299" marT="0" marB="0" anchor="ctr"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tc>
                  <a:txBody>
                    <a:bodyPr/>
                    <a:lstStyle>
                      <a:lvl1pPr>
                        <a:spcBef>
                          <a:spcPct val="20000"/>
                        </a:spcBef>
                        <a:buClr>
                          <a:schemeClr val="accent2"/>
                        </a:buClr>
                        <a:buFont typeface="Monotype Sorts" charset="2"/>
                        <a:defRPr kumimoji="1" sz="2800">
                          <a:solidFill>
                            <a:schemeClr val="tx1"/>
                          </a:solidFill>
                          <a:latin typeface="Tahoma" charset="0"/>
                        </a:defRPr>
                      </a:lvl1pPr>
                      <a:lvl2pPr marL="742950" indent="-285750">
                        <a:spcBef>
                          <a:spcPct val="20000"/>
                        </a:spcBef>
                        <a:buClr>
                          <a:schemeClr val="accent2"/>
                        </a:buClr>
                        <a:buFont typeface="Monotype Sorts" charset="2"/>
                        <a:defRPr kumimoji="1" sz="2400">
                          <a:solidFill>
                            <a:schemeClr val="tx1"/>
                          </a:solidFill>
                          <a:latin typeface="Tahoma" charset="0"/>
                        </a:defRPr>
                      </a:lvl2pPr>
                      <a:lvl3pPr marL="1143000" indent="-228600">
                        <a:spcBef>
                          <a:spcPct val="20000"/>
                        </a:spcBef>
                        <a:buClr>
                          <a:schemeClr val="accent2"/>
                        </a:buClr>
                        <a:buFont typeface="Monotype Sorts" charset="2"/>
                        <a:defRPr kumimoji="1" sz="2000">
                          <a:solidFill>
                            <a:schemeClr val="tx1"/>
                          </a:solidFill>
                          <a:latin typeface="Tahoma" charset="0"/>
                        </a:defRPr>
                      </a:lvl3pPr>
                      <a:lvl4pPr marL="1600200" indent="-228600">
                        <a:spcBef>
                          <a:spcPct val="20000"/>
                        </a:spcBef>
                        <a:buClr>
                          <a:schemeClr val="accent2"/>
                        </a:buClr>
                        <a:defRPr kumimoji="1">
                          <a:solidFill>
                            <a:schemeClr val="tx1"/>
                          </a:solidFill>
                          <a:latin typeface="Tahoma" charset="0"/>
                        </a:defRPr>
                      </a:lvl4pPr>
                      <a:lvl5pPr marL="2057400" indent="-228600">
                        <a:spcBef>
                          <a:spcPct val="20000"/>
                        </a:spcBef>
                        <a:buClr>
                          <a:schemeClr val="accent2"/>
                        </a:buClr>
                        <a:defRPr kumimoji="1">
                          <a:solidFill>
                            <a:schemeClr val="tx1"/>
                          </a:solidFill>
                          <a:latin typeface="Tahoma" charset="0"/>
                        </a:defRPr>
                      </a:lvl5pPr>
                      <a:lvl6pPr marL="2514600" indent="-228600" eaLnBrk="0" fontAlgn="base" hangingPunct="0">
                        <a:spcBef>
                          <a:spcPct val="20000"/>
                        </a:spcBef>
                        <a:spcAft>
                          <a:spcPct val="0"/>
                        </a:spcAft>
                        <a:buClr>
                          <a:schemeClr val="accent2"/>
                        </a:buClr>
                        <a:defRPr kumimoji="1">
                          <a:solidFill>
                            <a:schemeClr val="tx1"/>
                          </a:solidFill>
                          <a:latin typeface="Tahoma" charset="0"/>
                        </a:defRPr>
                      </a:lvl6pPr>
                      <a:lvl7pPr marL="2971800" indent="-228600" eaLnBrk="0" fontAlgn="base" hangingPunct="0">
                        <a:spcBef>
                          <a:spcPct val="20000"/>
                        </a:spcBef>
                        <a:spcAft>
                          <a:spcPct val="0"/>
                        </a:spcAft>
                        <a:buClr>
                          <a:schemeClr val="accent2"/>
                        </a:buClr>
                        <a:defRPr kumimoji="1">
                          <a:solidFill>
                            <a:schemeClr val="tx1"/>
                          </a:solidFill>
                          <a:latin typeface="Tahoma" charset="0"/>
                        </a:defRPr>
                      </a:lvl7pPr>
                      <a:lvl8pPr marL="3429000" indent="-228600" eaLnBrk="0" fontAlgn="base" hangingPunct="0">
                        <a:spcBef>
                          <a:spcPct val="20000"/>
                        </a:spcBef>
                        <a:spcAft>
                          <a:spcPct val="0"/>
                        </a:spcAft>
                        <a:buClr>
                          <a:schemeClr val="accent2"/>
                        </a:buClr>
                        <a:defRPr kumimoji="1">
                          <a:solidFill>
                            <a:schemeClr val="tx1"/>
                          </a:solidFill>
                          <a:latin typeface="Tahoma" charset="0"/>
                        </a:defRPr>
                      </a:lvl8pPr>
                      <a:lvl9pPr marL="3886200" indent="-228600" eaLnBrk="0" fontAlgn="base" hangingPunct="0">
                        <a:spcBef>
                          <a:spcPct val="20000"/>
                        </a:spcBef>
                        <a:spcAft>
                          <a:spcPct val="0"/>
                        </a:spcAft>
                        <a:buClr>
                          <a:schemeClr val="accent2"/>
                        </a:buClr>
                        <a:defRPr kumimoji="1">
                          <a:solidFill>
                            <a:schemeClr val="tx1"/>
                          </a:solidFill>
                          <a:latin typeface="Tahoma"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altLang="en-US" sz="1400" b="1" u="none" strike="noStrike" cap="none" normalizeH="0" baseline="0" dirty="0" err="1">
                          <a:ln>
                            <a:noFill/>
                          </a:ln>
                          <a:solidFill>
                            <a:srgbClr val="243542"/>
                          </a:solidFill>
                          <a:effectLst/>
                          <a:latin typeface="Times New Roman" charset="0"/>
                          <a:ea typeface="Times New Roman" charset="0"/>
                          <a:cs typeface="Times New Roman" charset="0"/>
                        </a:rPr>
                        <a:t>Hemoglobinopathies</a:t>
                      </a:r>
                      <a:r>
                        <a:rPr kumimoji="0" lang="en-US" altLang="en-US" sz="1400" b="1" u="none" strike="noStrike" cap="none" normalizeH="0" baseline="0" dirty="0">
                          <a:ln>
                            <a:noFill/>
                          </a:ln>
                          <a:solidFill>
                            <a:srgbClr val="243542"/>
                          </a:solidFill>
                          <a:effectLst/>
                          <a:latin typeface="Times New Roman" charset="0"/>
                          <a:ea typeface="Times New Roman" charset="0"/>
                          <a:cs typeface="Times New Roman" charset="0"/>
                        </a:rPr>
                        <a:t>  ,  Malaria  , Transfusion reaction (Blood Incompatibility)</a:t>
                      </a:r>
                      <a:endParaRPr kumimoji="0" lang="en-US" altLang="en-US" sz="1400" b="1" i="0" u="none" strike="noStrike" cap="none" normalizeH="0" baseline="0" dirty="0">
                        <a:ln>
                          <a:noFill/>
                        </a:ln>
                        <a:solidFill>
                          <a:srgbClr val="243542"/>
                        </a:solidFill>
                        <a:effectLst/>
                        <a:latin typeface="Times New Roman" charset="0"/>
                        <a:ea typeface="Times New Roman" charset="0"/>
                        <a:cs typeface="Times New Roman" charset="0"/>
                      </a:endParaRPr>
                    </a:p>
                  </a:txBody>
                  <a:tcPr marL="51299" marR="51299" marT="0" marB="0" horzOverflow="overflow">
                    <a:lnL w="12700" cap="flat" cmpd="sng" algn="ctr">
                      <a:solidFill>
                        <a:srgbClr val="243542"/>
                      </a:solidFill>
                      <a:prstDash val="solid"/>
                      <a:round/>
                      <a:headEnd type="none" w="med" len="med"/>
                      <a:tailEnd type="none" w="med" len="med"/>
                    </a:lnL>
                    <a:lnR w="12700" cap="flat" cmpd="sng" algn="ctr">
                      <a:solidFill>
                        <a:srgbClr val="243542"/>
                      </a:solidFill>
                      <a:prstDash val="solid"/>
                      <a:round/>
                      <a:headEnd type="none" w="med" len="med"/>
                      <a:tailEnd type="none" w="med" len="med"/>
                    </a:lnR>
                    <a:lnT w="12700" cap="flat" cmpd="sng" algn="ctr">
                      <a:solidFill>
                        <a:srgbClr val="243542"/>
                      </a:solidFill>
                      <a:prstDash val="solid"/>
                      <a:round/>
                      <a:headEnd type="none" w="med" len="med"/>
                      <a:tailEnd type="none" w="med" len="med"/>
                    </a:lnT>
                    <a:lnB w="12700" cap="flat" cmpd="sng" algn="ctr">
                      <a:solidFill>
                        <a:srgbClr val="24354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bl>
          </a:graphicData>
        </a:graphic>
      </p:graphicFrame>
      <p:sp>
        <p:nvSpPr>
          <p:cNvPr id="8" name="TextBox 7"/>
          <p:cNvSpPr txBox="1">
            <a:spLocks noChangeArrowheads="1"/>
          </p:cNvSpPr>
          <p:nvPr/>
        </p:nvSpPr>
        <p:spPr bwMode="auto">
          <a:xfrm>
            <a:off x="1159931" y="146580"/>
            <a:ext cx="39709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285750" indent="-285750">
              <a:spcBef>
                <a:spcPct val="0"/>
              </a:spcBef>
              <a:buClrTx/>
              <a:buFont typeface="Wingdings" charset="2"/>
              <a:buChar char="v"/>
              <a:defRPr kumimoji="0" b="1" u="sng">
                <a:solidFill>
                  <a:srgbClr val="5B8B6B"/>
                </a:solidFill>
                <a:latin typeface="Century Gothic" charset="0"/>
                <a:ea typeface="Century Gothic" charset="0"/>
                <a:cs typeface="Century Gothic" charset="0"/>
              </a:defRPr>
            </a:lvl1pPr>
            <a:lvl2pPr marL="742950" indent="-285750">
              <a:spcBef>
                <a:spcPct val="20000"/>
              </a:spcBef>
              <a:buClr>
                <a:schemeClr val="accent2"/>
              </a:buClr>
              <a:buFont typeface="Monotype Sorts" charset="2"/>
              <a:buChar char="y"/>
              <a:defRPr kumimoji="1" sz="2800">
                <a:latin typeface="Tahoma" charset="0"/>
              </a:defRPr>
            </a:lvl2pPr>
            <a:lvl3pPr marL="1143000" indent="-228600">
              <a:spcBef>
                <a:spcPct val="20000"/>
              </a:spcBef>
              <a:buClr>
                <a:schemeClr val="accent2"/>
              </a:buClr>
              <a:buFont typeface="Monotype Sorts" charset="2"/>
              <a:buChar char="x"/>
              <a:defRPr kumimoji="1" sz="2400">
                <a:latin typeface="Tahoma" charset="0"/>
              </a:defRPr>
            </a:lvl3pPr>
            <a:lvl4pPr marL="1600200" indent="-228600">
              <a:spcBef>
                <a:spcPct val="20000"/>
              </a:spcBef>
              <a:buClr>
                <a:schemeClr val="accent2"/>
              </a:buClr>
              <a:buChar char="•"/>
              <a:defRPr kumimoji="1" sz="2000">
                <a:latin typeface="Tahoma" charset="0"/>
              </a:defRPr>
            </a:lvl4pPr>
            <a:lvl5pPr marL="2057400" indent="-228600">
              <a:spcBef>
                <a:spcPct val="20000"/>
              </a:spcBef>
              <a:buClr>
                <a:schemeClr val="accent2"/>
              </a:buClr>
              <a:buChar char="–"/>
              <a:defRPr kumimoji="1" sz="2000">
                <a:latin typeface="Tahoma" charset="0"/>
              </a:defRPr>
            </a:lvl5pPr>
            <a:lvl6pPr marL="2514600" indent="-228600" eaLnBrk="0" fontAlgn="base" hangingPunct="0">
              <a:spcBef>
                <a:spcPct val="20000"/>
              </a:spcBef>
              <a:spcAft>
                <a:spcPct val="0"/>
              </a:spcAft>
              <a:buClr>
                <a:schemeClr val="accent2"/>
              </a:buClr>
              <a:buChar char="–"/>
              <a:defRPr kumimoji="1" sz="2000">
                <a:latin typeface="Tahoma" charset="0"/>
              </a:defRPr>
            </a:lvl6pPr>
            <a:lvl7pPr marL="2971800" indent="-228600" eaLnBrk="0" fontAlgn="base" hangingPunct="0">
              <a:spcBef>
                <a:spcPct val="20000"/>
              </a:spcBef>
              <a:spcAft>
                <a:spcPct val="0"/>
              </a:spcAft>
              <a:buClr>
                <a:schemeClr val="accent2"/>
              </a:buClr>
              <a:buChar char="–"/>
              <a:defRPr kumimoji="1" sz="2000">
                <a:latin typeface="Tahoma" charset="0"/>
              </a:defRPr>
            </a:lvl7pPr>
            <a:lvl8pPr marL="3429000" indent="-228600" eaLnBrk="0" fontAlgn="base" hangingPunct="0">
              <a:spcBef>
                <a:spcPct val="20000"/>
              </a:spcBef>
              <a:spcAft>
                <a:spcPct val="0"/>
              </a:spcAft>
              <a:buClr>
                <a:schemeClr val="accent2"/>
              </a:buClr>
              <a:buChar char="–"/>
              <a:defRPr kumimoji="1" sz="2000">
                <a:latin typeface="Tahoma" charset="0"/>
              </a:defRPr>
            </a:lvl8pPr>
            <a:lvl9pPr marL="3886200" indent="-228600" eaLnBrk="0" fontAlgn="base" hangingPunct="0">
              <a:spcBef>
                <a:spcPct val="20000"/>
              </a:spcBef>
              <a:spcAft>
                <a:spcPct val="0"/>
              </a:spcAft>
              <a:buClr>
                <a:schemeClr val="accent2"/>
              </a:buClr>
              <a:buChar char="–"/>
              <a:defRPr kumimoji="1" sz="2000">
                <a:latin typeface="Tahoma" charset="0"/>
              </a:defRPr>
            </a:lvl9pPr>
          </a:lstStyle>
          <a:p>
            <a:r>
              <a:rPr lang="en-US" altLang="en-US" sz="2000" dirty="0"/>
              <a:t>Chemical Properties of urine</a:t>
            </a:r>
          </a:p>
        </p:txBody>
      </p:sp>
      <p:sp>
        <p:nvSpPr>
          <p:cNvPr id="9" name="Rounded Rectangle 8"/>
          <p:cNvSpPr/>
          <p:nvPr/>
        </p:nvSpPr>
        <p:spPr>
          <a:xfrm>
            <a:off x="10758488" y="94178"/>
            <a:ext cx="1123244" cy="573643"/>
          </a:xfrm>
          <a:prstGeom prst="roundRect">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IMPORTANT</a:t>
            </a:r>
          </a:p>
        </p:txBody>
      </p:sp>
      <p:pic>
        <p:nvPicPr>
          <p:cNvPr id="10"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10515600" y="5764140"/>
            <a:ext cx="1580444" cy="1549544"/>
          </a:xfrm>
          <a:prstGeom prst="rect">
            <a:avLst/>
          </a:prstGeom>
        </p:spPr>
      </p:pic>
    </p:spTree>
    <p:extLst>
      <p:ext uri="{BB962C8B-B14F-4D97-AF65-F5344CB8AC3E}">
        <p14:creationId xmlns:p14="http://schemas.microsoft.com/office/powerpoint/2010/main" val="53519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66040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7387282" y="270933"/>
            <a:ext cx="0" cy="6035040"/>
          </a:xfrm>
          <a:prstGeom prst="line">
            <a:avLst/>
          </a:prstGeom>
          <a:ln w="47625" cap="rnd">
            <a:solidFill>
              <a:schemeClr val="bg2">
                <a:lumMod val="5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10" name="Rectangle 2"/>
          <p:cNvSpPr>
            <a:spLocks noChangeArrowheads="1"/>
          </p:cNvSpPr>
          <p:nvPr/>
        </p:nvSpPr>
        <p:spPr bwMode="auto">
          <a:xfrm>
            <a:off x="2194042" y="40671"/>
            <a:ext cx="303159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2"/>
              </a:buClr>
              <a:buFont typeface="Monotype Sorts" charset="2"/>
              <a:buChar char="z"/>
              <a:defRPr kumimoji="1" sz="3200">
                <a:solidFill>
                  <a:schemeClr val="tx1"/>
                </a:solidFill>
                <a:latin typeface="Tahoma" charset="0"/>
              </a:defRPr>
            </a:lvl1pPr>
            <a:lvl2pPr marL="742950" indent="-285750">
              <a:spcBef>
                <a:spcPct val="20000"/>
              </a:spcBef>
              <a:buClr>
                <a:schemeClr val="accent2"/>
              </a:buClr>
              <a:buFont typeface="Monotype Sorts" charset="2"/>
              <a:buChar char="y"/>
              <a:defRPr kumimoji="1" sz="2800">
                <a:solidFill>
                  <a:schemeClr val="tx1"/>
                </a:solidFill>
                <a:latin typeface="Tahoma" charset="0"/>
              </a:defRPr>
            </a:lvl2pPr>
            <a:lvl3pPr marL="1143000" indent="-228600">
              <a:spcBef>
                <a:spcPct val="20000"/>
              </a:spcBef>
              <a:buClr>
                <a:schemeClr val="accent2"/>
              </a:buClr>
              <a:buFont typeface="Monotype Sorts" charset="2"/>
              <a:buChar char="x"/>
              <a:defRPr kumimoji="1" sz="2400">
                <a:solidFill>
                  <a:schemeClr val="tx1"/>
                </a:solidFill>
                <a:latin typeface="Tahoma" charset="0"/>
              </a:defRPr>
            </a:lvl3pPr>
            <a:lvl4pPr marL="1600200" indent="-228600">
              <a:spcBef>
                <a:spcPct val="20000"/>
              </a:spcBef>
              <a:buClr>
                <a:schemeClr val="accent2"/>
              </a:buClr>
              <a:buChar char="•"/>
              <a:defRPr kumimoji="1" sz="2000">
                <a:solidFill>
                  <a:schemeClr val="tx1"/>
                </a:solidFill>
                <a:latin typeface="Tahoma" charset="0"/>
              </a:defRPr>
            </a:lvl4pPr>
            <a:lvl5pPr marL="2057400" indent="-228600">
              <a:spcBef>
                <a:spcPct val="20000"/>
              </a:spcBef>
              <a:buClr>
                <a:schemeClr val="accent2"/>
              </a:buClr>
              <a:buChar char="–"/>
              <a:defRPr kumimoji="1" sz="2000">
                <a:solidFill>
                  <a:schemeClr val="tx1"/>
                </a:solidFill>
                <a:latin typeface="Tahoma"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charset="0"/>
              </a:defRPr>
            </a:lvl9pPr>
          </a:lstStyle>
          <a:p>
            <a:pPr algn="ctr">
              <a:spcBef>
                <a:spcPct val="0"/>
              </a:spcBef>
              <a:buClrTx/>
              <a:buNone/>
            </a:pPr>
            <a:r>
              <a:rPr kumimoji="0" lang="en-US" altLang="en-US" b="1" dirty="0">
                <a:solidFill>
                  <a:srgbClr val="5B8B6B"/>
                </a:solidFill>
                <a:latin typeface="Century Gothic" charset="0"/>
                <a:ea typeface="Century Gothic" charset="0"/>
                <a:cs typeface="Century Gothic" charset="0"/>
              </a:rPr>
              <a:t>PROTEINS</a:t>
            </a:r>
          </a:p>
        </p:txBody>
      </p:sp>
      <p:sp>
        <p:nvSpPr>
          <p:cNvPr id="18" name="TextBox 17"/>
          <p:cNvSpPr txBox="1"/>
          <p:nvPr/>
        </p:nvSpPr>
        <p:spPr>
          <a:xfrm>
            <a:off x="1898448" y="1176150"/>
            <a:ext cx="3396109" cy="830997"/>
          </a:xfrm>
          <a:prstGeom prst="rect">
            <a:avLst/>
          </a:prstGeom>
          <a:noFill/>
        </p:spPr>
        <p:txBody>
          <a:bodyPr wrap="square" rtlCol="0">
            <a:spAutoFit/>
          </a:bodyPr>
          <a:lstStyle/>
          <a:p>
            <a:pPr marL="0" lvl="1" algn="just"/>
            <a:r>
              <a:rPr lang="en-US" sz="1600" b="1" dirty="0">
                <a:solidFill>
                  <a:srgbClr val="243542"/>
                </a:solidFill>
                <a:latin typeface="Times New Roman" panose="02020603050405020304" pitchFamily="18" charset="0"/>
              </a:rPr>
              <a:t>Normally </a:t>
            </a:r>
            <a:r>
              <a:rPr lang="en-US" sz="1600" b="1" u="sng" dirty="0">
                <a:solidFill>
                  <a:srgbClr val="243542"/>
                </a:solidFill>
                <a:latin typeface="Times New Roman" panose="02020603050405020304" pitchFamily="18" charset="0"/>
              </a:rPr>
              <a:t>less than 200 mg protein </a:t>
            </a:r>
            <a:r>
              <a:rPr lang="en-US" sz="1600" b="1" dirty="0">
                <a:solidFill>
                  <a:srgbClr val="243542"/>
                </a:solidFill>
                <a:latin typeface="Times New Roman" panose="02020603050405020304" pitchFamily="18" charset="0"/>
              </a:rPr>
              <a:t>is excreted in the urine daily</a:t>
            </a:r>
          </a:p>
          <a:p>
            <a:pPr marL="0" lvl="1" algn="just"/>
            <a:r>
              <a:rPr lang="en-US" sz="1600" b="1" dirty="0">
                <a:solidFill>
                  <a:srgbClr val="243542"/>
                </a:solidFill>
                <a:latin typeface="Times New Roman" panose="02020603050405020304" pitchFamily="18" charset="0"/>
              </a:rPr>
              <a:t> </a:t>
            </a:r>
            <a:endParaRPr lang="en-US" dirty="0"/>
          </a:p>
        </p:txBody>
      </p:sp>
      <p:sp>
        <p:nvSpPr>
          <p:cNvPr id="19" name="TextBox 18"/>
          <p:cNvSpPr txBox="1"/>
          <p:nvPr/>
        </p:nvSpPr>
        <p:spPr>
          <a:xfrm>
            <a:off x="1923118" y="1791704"/>
            <a:ext cx="3396109" cy="584775"/>
          </a:xfrm>
          <a:prstGeom prst="rect">
            <a:avLst/>
          </a:prstGeom>
          <a:noFill/>
        </p:spPr>
        <p:txBody>
          <a:bodyPr wrap="square" rtlCol="0">
            <a:spAutoFit/>
          </a:bodyPr>
          <a:lstStyle>
            <a:defPPr>
              <a:defRPr lang="en-US"/>
            </a:defPPr>
            <a:lvl2pPr marL="0" lvl="1">
              <a:defRPr sz="1600" b="1">
                <a:solidFill>
                  <a:srgbClr val="243542"/>
                </a:solidFill>
                <a:latin typeface="Times New Roman" panose="02020603050405020304" pitchFamily="18" charset="0"/>
              </a:defRPr>
            </a:lvl2pPr>
          </a:lstStyle>
          <a:p>
            <a:pPr lvl="1" algn="just"/>
            <a:r>
              <a:rPr lang="en-US" dirty="0"/>
              <a:t>More than this level </a:t>
            </a:r>
            <a:r>
              <a:rPr lang="en-US" dirty="0">
                <a:sym typeface="Symbol" pitchFamily="18" charset="2"/>
              </a:rPr>
              <a:t>leads to</a:t>
            </a:r>
            <a:r>
              <a:rPr lang="en-US" dirty="0"/>
              <a:t> a condition called (</a:t>
            </a:r>
            <a:r>
              <a:rPr lang="en-US" u="sng" dirty="0"/>
              <a:t>Proteinuria</a:t>
            </a:r>
            <a:r>
              <a:rPr lang="en-US" dirty="0"/>
              <a:t>). </a:t>
            </a:r>
          </a:p>
        </p:txBody>
      </p:sp>
      <p:cxnSp>
        <p:nvCxnSpPr>
          <p:cNvPr id="21" name="Straight Connector 20"/>
          <p:cNvCxnSpPr/>
          <p:nvPr/>
        </p:nvCxnSpPr>
        <p:spPr>
          <a:xfrm>
            <a:off x="2523058" y="270933"/>
            <a:ext cx="0" cy="491067"/>
          </a:xfrm>
          <a:prstGeom prst="line">
            <a:avLst/>
          </a:prstGeom>
          <a:ln w="25400">
            <a:solidFill>
              <a:srgbClr val="24354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76789" y="252337"/>
            <a:ext cx="0" cy="491067"/>
          </a:xfrm>
          <a:prstGeom prst="line">
            <a:avLst/>
          </a:prstGeom>
          <a:ln w="25400">
            <a:solidFill>
              <a:srgbClr val="24354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705120" y="732281"/>
            <a:ext cx="849227" cy="923330"/>
          </a:xfrm>
          <a:prstGeom prst="rect">
            <a:avLst/>
          </a:prstGeom>
          <a:noFill/>
        </p:spPr>
        <p:txBody>
          <a:bodyPr wrap="square" rtlCol="0">
            <a:spAutoFit/>
          </a:bodyPr>
          <a:lstStyle/>
          <a:p>
            <a:r>
              <a:rPr lang="en-US" sz="5400" b="1" dirty="0">
                <a:solidFill>
                  <a:srgbClr val="5B8B6B"/>
                </a:solidFill>
                <a:latin typeface="Century Gothic" charset="0"/>
                <a:ea typeface="Century Gothic" charset="0"/>
                <a:cs typeface="Century Gothic" charset="0"/>
              </a:rPr>
              <a:t>“</a:t>
            </a:r>
          </a:p>
        </p:txBody>
      </p:sp>
      <p:sp>
        <p:nvSpPr>
          <p:cNvPr id="28" name="TextBox 27"/>
          <p:cNvSpPr txBox="1"/>
          <p:nvPr/>
        </p:nvSpPr>
        <p:spPr>
          <a:xfrm rot="10800000">
            <a:off x="4524421" y="1728551"/>
            <a:ext cx="849227" cy="923330"/>
          </a:xfrm>
          <a:prstGeom prst="rect">
            <a:avLst/>
          </a:prstGeom>
          <a:noFill/>
        </p:spPr>
        <p:txBody>
          <a:bodyPr wrap="square" rtlCol="0">
            <a:spAutoFit/>
          </a:bodyPr>
          <a:lstStyle/>
          <a:p>
            <a:r>
              <a:rPr lang="en-US" sz="5400" b="1" dirty="0">
                <a:solidFill>
                  <a:srgbClr val="5B8B6B"/>
                </a:solidFill>
                <a:latin typeface="Century Gothic" charset="0"/>
                <a:ea typeface="Century Gothic" charset="0"/>
                <a:cs typeface="Century Gothic" charset="0"/>
              </a:rPr>
              <a:t>“</a:t>
            </a:r>
          </a:p>
        </p:txBody>
      </p:sp>
      <p:sp>
        <p:nvSpPr>
          <p:cNvPr id="29" name="Rounded Rectangle 28"/>
          <p:cNvSpPr/>
          <p:nvPr/>
        </p:nvSpPr>
        <p:spPr>
          <a:xfrm>
            <a:off x="865174" y="2787345"/>
            <a:ext cx="1733795" cy="1437521"/>
          </a:xfrm>
          <a:prstGeom prst="roundRect">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8000" lvl="2">
              <a:lnSpc>
                <a:spcPct val="90000"/>
              </a:lnSpc>
              <a:spcBef>
                <a:spcPct val="25000"/>
              </a:spcBef>
              <a:buClr>
                <a:schemeClr val="tx1"/>
              </a:buClr>
              <a:buSzPct val="130000"/>
              <a:defRPr/>
            </a:pPr>
            <a:endParaRPr lang="en-US" sz="1200" dirty="0"/>
          </a:p>
        </p:txBody>
      </p:sp>
      <p:sp>
        <p:nvSpPr>
          <p:cNvPr id="30" name="Rounded Rectangle 29"/>
          <p:cNvSpPr/>
          <p:nvPr/>
        </p:nvSpPr>
        <p:spPr>
          <a:xfrm>
            <a:off x="2970028" y="2787346"/>
            <a:ext cx="1733795" cy="143752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074881" y="2787346"/>
            <a:ext cx="1911337" cy="143752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stCxn id="29" idx="3"/>
            <a:endCxn id="30" idx="1"/>
          </p:cNvCxnSpPr>
          <p:nvPr/>
        </p:nvCxnSpPr>
        <p:spPr>
          <a:xfrm>
            <a:off x="2598969" y="3506106"/>
            <a:ext cx="371059" cy="1"/>
          </a:xfrm>
          <a:prstGeom prst="line">
            <a:avLst/>
          </a:prstGeom>
          <a:ln w="25400">
            <a:solidFill>
              <a:srgbClr val="5B8B6B"/>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706848" y="3506105"/>
            <a:ext cx="365760" cy="0"/>
          </a:xfrm>
          <a:prstGeom prst="line">
            <a:avLst/>
          </a:prstGeom>
          <a:ln w="25400">
            <a:solidFill>
              <a:srgbClr val="5B8B6B"/>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65956" y="2953203"/>
            <a:ext cx="2181835" cy="1186479"/>
          </a:xfrm>
          <a:prstGeom prst="rect">
            <a:avLst/>
          </a:prstGeom>
          <a:noFill/>
        </p:spPr>
        <p:txBody>
          <a:bodyPr wrap="square" rtlCol="0">
            <a:spAutoFit/>
          </a:bodyPr>
          <a:lstStyle/>
          <a:p>
            <a:pPr marL="508000" lvl="2" algn="ctr">
              <a:lnSpc>
                <a:spcPct val="90000"/>
              </a:lnSpc>
              <a:spcBef>
                <a:spcPct val="25000"/>
              </a:spcBef>
              <a:buClr>
                <a:schemeClr val="tx1"/>
              </a:buClr>
              <a:buSzPct val="130000"/>
              <a:defRPr/>
            </a:pPr>
            <a:r>
              <a:rPr lang="en-US" b="1" dirty="0">
                <a:solidFill>
                  <a:srgbClr val="243542"/>
                </a:solidFill>
                <a:latin typeface="Century Gothic" charset="0"/>
                <a:ea typeface="Century Gothic" charset="0"/>
                <a:cs typeface="Century Gothic" charset="0"/>
              </a:rPr>
              <a:t>Glomerular Proteinuria</a:t>
            </a:r>
          </a:p>
          <a:p>
            <a:pPr marL="508000" lvl="2" algn="ctr">
              <a:lnSpc>
                <a:spcPct val="90000"/>
              </a:lnSpc>
              <a:spcBef>
                <a:spcPct val="25000"/>
              </a:spcBef>
              <a:buClr>
                <a:schemeClr val="tx1"/>
              </a:buClr>
              <a:buSzPct val="130000"/>
              <a:defRPr/>
            </a:pPr>
            <a:r>
              <a:rPr lang="en-US" i="1" u="sng" dirty="0">
                <a:solidFill>
                  <a:srgbClr val="243542"/>
                </a:solidFill>
                <a:latin typeface="Century Gothic" charset="0"/>
                <a:ea typeface="Century Gothic" charset="0"/>
                <a:cs typeface="Century Gothic" charset="0"/>
              </a:rPr>
              <a:t>It is due to</a:t>
            </a:r>
          </a:p>
          <a:p>
            <a:pPr algn="ctr"/>
            <a:endParaRPr lang="en-US" dirty="0"/>
          </a:p>
        </p:txBody>
      </p:sp>
      <p:sp>
        <p:nvSpPr>
          <p:cNvPr id="38" name="TextBox 37"/>
          <p:cNvSpPr txBox="1"/>
          <p:nvPr/>
        </p:nvSpPr>
        <p:spPr>
          <a:xfrm>
            <a:off x="2867673" y="3105834"/>
            <a:ext cx="1854565" cy="646331"/>
          </a:xfrm>
          <a:prstGeom prst="rect">
            <a:avLst/>
          </a:prstGeom>
          <a:noFill/>
        </p:spPr>
        <p:txBody>
          <a:bodyPr wrap="square" rtlCol="0">
            <a:spAutoFit/>
          </a:bodyPr>
          <a:lstStyle/>
          <a:p>
            <a:pPr algn="ctr"/>
            <a:r>
              <a:rPr lang="en-US" b="1" dirty="0">
                <a:latin typeface="Century Gothic" charset="0"/>
                <a:ea typeface="Century Gothic" charset="0"/>
                <a:cs typeface="Century Gothic" charset="0"/>
                <a:sym typeface="Symbol" pitchFamily="18" charset="2"/>
              </a:rPr>
              <a:t> glomerular permeability</a:t>
            </a:r>
            <a:endParaRPr lang="en-US" b="1" dirty="0">
              <a:latin typeface="Century Gothic" charset="0"/>
              <a:ea typeface="Century Gothic" charset="0"/>
              <a:cs typeface="Century Gothic" charset="0"/>
            </a:endParaRPr>
          </a:p>
        </p:txBody>
      </p:sp>
      <p:sp>
        <p:nvSpPr>
          <p:cNvPr id="41" name="TextBox 40"/>
          <p:cNvSpPr txBox="1"/>
          <p:nvPr/>
        </p:nvSpPr>
        <p:spPr>
          <a:xfrm>
            <a:off x="4973496" y="2953203"/>
            <a:ext cx="2114105" cy="1077218"/>
          </a:xfrm>
          <a:prstGeom prst="rect">
            <a:avLst/>
          </a:prstGeom>
          <a:noFill/>
        </p:spPr>
        <p:txBody>
          <a:bodyPr wrap="square" rtlCol="0">
            <a:spAutoFit/>
          </a:bodyPr>
          <a:lstStyle/>
          <a:p>
            <a:pPr algn="ctr"/>
            <a:r>
              <a:rPr lang="en-US" sz="1600" b="1" dirty="0">
                <a:solidFill>
                  <a:srgbClr val="243542"/>
                </a:solidFill>
                <a:latin typeface="Century Gothic" charset="0"/>
                <a:ea typeface="Century Gothic" charset="0"/>
                <a:cs typeface="Century Gothic" charset="0"/>
                <a:sym typeface="Symbol" pitchFamily="18" charset="2"/>
              </a:rPr>
              <a:t>Filtration of high molecular weight proteins </a:t>
            </a:r>
            <a:r>
              <a:rPr lang="en-US" sz="1600" dirty="0">
                <a:solidFill>
                  <a:srgbClr val="243542"/>
                </a:solidFill>
                <a:latin typeface="Century Gothic" charset="0"/>
                <a:ea typeface="Century Gothic" charset="0"/>
                <a:cs typeface="Century Gothic" charset="0"/>
                <a:sym typeface="Symbol" pitchFamily="18" charset="2"/>
              </a:rPr>
              <a:t>( e.g. </a:t>
            </a:r>
            <a:r>
              <a:rPr lang="en-US" sz="1600" b="1" dirty="0">
                <a:solidFill>
                  <a:srgbClr val="243542"/>
                </a:solidFill>
                <a:latin typeface="Century Gothic" charset="0"/>
                <a:ea typeface="Century Gothic" charset="0"/>
                <a:cs typeface="Century Gothic" charset="0"/>
                <a:sym typeface="Symbol" pitchFamily="18" charset="2"/>
              </a:rPr>
              <a:t>glomerulonephritis</a:t>
            </a:r>
            <a:r>
              <a:rPr lang="en-US" sz="1600" dirty="0">
                <a:solidFill>
                  <a:srgbClr val="243542"/>
                </a:solidFill>
                <a:latin typeface="Century Gothic" charset="0"/>
                <a:ea typeface="Century Gothic" charset="0"/>
                <a:cs typeface="Century Gothic" charset="0"/>
                <a:sym typeface="Symbol" pitchFamily="18" charset="2"/>
              </a:rPr>
              <a:t>)</a:t>
            </a:r>
            <a:endParaRPr lang="en-US" sz="1600" dirty="0">
              <a:solidFill>
                <a:srgbClr val="243542"/>
              </a:solidFill>
              <a:latin typeface="Century Gothic" charset="0"/>
              <a:ea typeface="Century Gothic" charset="0"/>
              <a:cs typeface="Century Gothic" charset="0"/>
            </a:endParaRPr>
          </a:p>
        </p:txBody>
      </p:sp>
      <p:sp>
        <p:nvSpPr>
          <p:cNvPr id="43" name="Rounded Rectangle 42"/>
          <p:cNvSpPr/>
          <p:nvPr/>
        </p:nvSpPr>
        <p:spPr>
          <a:xfrm>
            <a:off x="888702" y="4797918"/>
            <a:ext cx="1733795" cy="1437521"/>
          </a:xfrm>
          <a:prstGeom prst="roundRect">
            <a:avLst/>
          </a:prstGeom>
          <a:solidFill>
            <a:srgbClr val="729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8000" lvl="2">
              <a:lnSpc>
                <a:spcPct val="90000"/>
              </a:lnSpc>
              <a:spcBef>
                <a:spcPct val="25000"/>
              </a:spcBef>
              <a:buClr>
                <a:schemeClr val="tx1"/>
              </a:buClr>
              <a:buSzPct val="130000"/>
              <a:defRPr/>
            </a:pPr>
            <a:endParaRPr lang="en-US" sz="1200" dirty="0"/>
          </a:p>
        </p:txBody>
      </p:sp>
      <p:sp>
        <p:nvSpPr>
          <p:cNvPr id="44" name="Rounded Rectangle 43"/>
          <p:cNvSpPr/>
          <p:nvPr/>
        </p:nvSpPr>
        <p:spPr>
          <a:xfrm>
            <a:off x="5052646" y="4818758"/>
            <a:ext cx="1993211" cy="1437521"/>
          </a:xfrm>
          <a:prstGeom prst="roundRect">
            <a:avLst/>
          </a:prstGeom>
          <a:solidFill>
            <a:srgbClr val="243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8000" lvl="2">
              <a:lnSpc>
                <a:spcPct val="90000"/>
              </a:lnSpc>
              <a:spcBef>
                <a:spcPct val="25000"/>
              </a:spcBef>
              <a:buClr>
                <a:schemeClr val="tx1"/>
              </a:buClr>
              <a:buSzPct val="130000"/>
              <a:defRPr/>
            </a:pPr>
            <a:endParaRPr lang="en-US" sz="1200" dirty="0"/>
          </a:p>
        </p:txBody>
      </p:sp>
      <p:sp>
        <p:nvSpPr>
          <p:cNvPr id="45" name="Rounded Rectangle 44"/>
          <p:cNvSpPr/>
          <p:nvPr/>
        </p:nvSpPr>
        <p:spPr>
          <a:xfrm>
            <a:off x="2953091" y="4818758"/>
            <a:ext cx="1796415" cy="1437521"/>
          </a:xfrm>
          <a:prstGeom prst="roundRect">
            <a:avLst/>
          </a:prstGeom>
          <a:solidFill>
            <a:srgbClr val="497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8000" lvl="2">
              <a:lnSpc>
                <a:spcPct val="90000"/>
              </a:lnSpc>
              <a:spcBef>
                <a:spcPct val="25000"/>
              </a:spcBef>
              <a:buClr>
                <a:schemeClr val="tx1"/>
              </a:buClr>
              <a:buSzPct val="130000"/>
              <a:defRPr/>
            </a:pPr>
            <a:endParaRPr lang="en-US" sz="1200" dirty="0">
              <a:solidFill>
                <a:schemeClr val="accent6">
                  <a:lumMod val="40000"/>
                  <a:lumOff val="60000"/>
                </a:schemeClr>
              </a:solidFill>
            </a:endParaRPr>
          </a:p>
        </p:txBody>
      </p:sp>
      <p:cxnSp>
        <p:nvCxnSpPr>
          <p:cNvPr id="46" name="Straight Connector 45"/>
          <p:cNvCxnSpPr/>
          <p:nvPr/>
        </p:nvCxnSpPr>
        <p:spPr>
          <a:xfrm>
            <a:off x="2622497" y="5499745"/>
            <a:ext cx="338328" cy="0"/>
          </a:xfrm>
          <a:prstGeom prst="line">
            <a:avLst/>
          </a:prstGeom>
          <a:ln w="25400">
            <a:solidFill>
              <a:srgbClr val="24354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737685" y="5516678"/>
            <a:ext cx="320040" cy="0"/>
          </a:xfrm>
          <a:prstGeom prst="line">
            <a:avLst/>
          </a:prstGeom>
          <a:ln w="25400">
            <a:solidFill>
              <a:srgbClr val="243542"/>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89214" y="4959053"/>
            <a:ext cx="1546917" cy="1200329"/>
          </a:xfrm>
          <a:prstGeom prst="rect">
            <a:avLst/>
          </a:prstGeom>
          <a:noFill/>
        </p:spPr>
        <p:txBody>
          <a:bodyPr wrap="square" rtlCol="0">
            <a:spAutoFit/>
          </a:bodyPr>
          <a:lstStyle/>
          <a:p>
            <a:pPr algn="ctr"/>
            <a:r>
              <a:rPr lang="en-US" b="1" dirty="0">
                <a:solidFill>
                  <a:schemeClr val="bg2"/>
                </a:solidFill>
                <a:latin typeface="Century Gothic" charset="0"/>
                <a:ea typeface="Century Gothic" charset="0"/>
                <a:cs typeface="Century Gothic" charset="0"/>
                <a:sym typeface="Symbol" pitchFamily="18" charset="2"/>
              </a:rPr>
              <a:t>Tubular proteinuria</a:t>
            </a:r>
          </a:p>
          <a:p>
            <a:pPr marL="0" lvl="2" algn="ctr"/>
            <a:r>
              <a:rPr lang="en-US" u="sng" dirty="0">
                <a:solidFill>
                  <a:schemeClr val="bg2"/>
                </a:solidFill>
                <a:latin typeface="Century Gothic" charset="0"/>
                <a:ea typeface="Century Gothic" charset="0"/>
                <a:cs typeface="Century Gothic" charset="0"/>
              </a:rPr>
              <a:t>It is due to</a:t>
            </a:r>
          </a:p>
          <a:p>
            <a:pPr algn="ctr"/>
            <a:endParaRPr lang="en-US" b="1" dirty="0">
              <a:solidFill>
                <a:schemeClr val="bg2"/>
              </a:solidFill>
              <a:latin typeface="Century Gothic" charset="0"/>
              <a:ea typeface="Century Gothic" charset="0"/>
              <a:cs typeface="Century Gothic" charset="0"/>
            </a:endParaRPr>
          </a:p>
        </p:txBody>
      </p:sp>
      <p:sp>
        <p:nvSpPr>
          <p:cNvPr id="50" name="TextBox 49"/>
          <p:cNvSpPr txBox="1"/>
          <p:nvPr/>
        </p:nvSpPr>
        <p:spPr>
          <a:xfrm>
            <a:off x="2774728" y="4959053"/>
            <a:ext cx="2165409" cy="1075679"/>
          </a:xfrm>
          <a:prstGeom prst="rect">
            <a:avLst/>
          </a:prstGeom>
          <a:noFill/>
        </p:spPr>
        <p:txBody>
          <a:bodyPr wrap="square" rtlCol="0">
            <a:spAutoFit/>
          </a:bodyPr>
          <a:lstStyle/>
          <a:p>
            <a:pPr algn="ctr"/>
            <a:r>
              <a:rPr lang="en-US" b="1" dirty="0">
                <a:solidFill>
                  <a:schemeClr val="bg2"/>
                </a:solidFill>
                <a:latin typeface="Century Gothic" charset="0"/>
                <a:ea typeface="Century Gothic" charset="0"/>
                <a:cs typeface="Century Gothic" charset="0"/>
                <a:sym typeface="Symbol" pitchFamily="18" charset="2"/>
              </a:rPr>
              <a:t></a:t>
            </a:r>
            <a:r>
              <a:rPr lang="en-US" sz="1530" b="1" dirty="0">
                <a:solidFill>
                  <a:schemeClr val="bg2"/>
                </a:solidFill>
                <a:latin typeface="Century Gothic" charset="0"/>
                <a:ea typeface="Century Gothic" charset="0"/>
                <a:cs typeface="Century Gothic" charset="0"/>
                <a:sym typeface="Symbol" pitchFamily="18" charset="2"/>
              </a:rPr>
              <a:t> Tubular reabsorption with normal glomerular permeability</a:t>
            </a:r>
            <a:endParaRPr lang="en-US" sz="1530" b="1" dirty="0">
              <a:solidFill>
                <a:schemeClr val="bg2"/>
              </a:solidFill>
              <a:latin typeface="Century Gothic" charset="0"/>
              <a:ea typeface="Century Gothic" charset="0"/>
              <a:cs typeface="Century Gothic" charset="0"/>
            </a:endParaRPr>
          </a:p>
        </p:txBody>
      </p:sp>
      <p:sp>
        <p:nvSpPr>
          <p:cNvPr id="51" name="TextBox 50"/>
          <p:cNvSpPr txBox="1"/>
          <p:nvPr/>
        </p:nvSpPr>
        <p:spPr>
          <a:xfrm>
            <a:off x="5100612" y="4942120"/>
            <a:ext cx="1913467" cy="1354217"/>
          </a:xfrm>
          <a:prstGeom prst="rect">
            <a:avLst/>
          </a:prstGeom>
          <a:noFill/>
        </p:spPr>
        <p:txBody>
          <a:bodyPr wrap="square" rtlCol="0">
            <a:spAutoFit/>
          </a:bodyPr>
          <a:lstStyle/>
          <a:p>
            <a:pPr marL="0" lvl="2" algn="ctr"/>
            <a:r>
              <a:rPr lang="en-US" sz="1600" b="1" dirty="0">
                <a:solidFill>
                  <a:schemeClr val="bg2"/>
                </a:solidFill>
                <a:latin typeface="Century Gothic" charset="0"/>
                <a:ea typeface="Century Gothic" charset="0"/>
                <a:cs typeface="Century Gothic" charset="0"/>
                <a:sym typeface="Symbol" pitchFamily="18" charset="2"/>
              </a:rPr>
              <a:t>excretion of low molecular weight proteins (e.g. chronic nephritis)</a:t>
            </a:r>
          </a:p>
          <a:p>
            <a:pPr algn="ctr"/>
            <a:endParaRPr lang="en-US" sz="1600" b="1" dirty="0">
              <a:solidFill>
                <a:schemeClr val="bg2"/>
              </a:solidFill>
              <a:latin typeface="Century Gothic" charset="0"/>
              <a:ea typeface="Century Gothic" charset="0"/>
              <a:cs typeface="Century Gothic" charset="0"/>
            </a:endParaRPr>
          </a:p>
        </p:txBody>
      </p:sp>
      <p:sp>
        <p:nvSpPr>
          <p:cNvPr id="57" name="TextBox 56"/>
          <p:cNvSpPr txBox="1"/>
          <p:nvPr/>
        </p:nvSpPr>
        <p:spPr>
          <a:xfrm>
            <a:off x="8364281" y="0"/>
            <a:ext cx="26754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defPPr>
              <a:defRPr lang="en-US"/>
            </a:defPPr>
            <a:lvl1pPr algn="ctr">
              <a:spcBef>
                <a:spcPct val="0"/>
              </a:spcBef>
              <a:buClrTx/>
              <a:buFont typeface="Monotype Sorts" charset="2"/>
              <a:buNone/>
              <a:defRPr kumimoji="0" sz="3200" b="1">
                <a:solidFill>
                  <a:srgbClr val="5B8B6B"/>
                </a:solidFill>
                <a:latin typeface="Century Gothic" charset="0"/>
                <a:ea typeface="Century Gothic" charset="0"/>
                <a:cs typeface="Century Gothic" charset="0"/>
              </a:defRPr>
            </a:lvl1pPr>
            <a:lvl2pPr marL="742950" indent="-285750">
              <a:spcBef>
                <a:spcPct val="20000"/>
              </a:spcBef>
              <a:buClr>
                <a:schemeClr val="accent2"/>
              </a:buClr>
              <a:buFont typeface="Monotype Sorts" charset="2"/>
              <a:buChar char="y"/>
              <a:defRPr kumimoji="1" sz="2800">
                <a:latin typeface="Tahoma" charset="0"/>
              </a:defRPr>
            </a:lvl2pPr>
            <a:lvl3pPr marL="1143000" indent="-228600">
              <a:spcBef>
                <a:spcPct val="20000"/>
              </a:spcBef>
              <a:buClr>
                <a:schemeClr val="accent2"/>
              </a:buClr>
              <a:buFont typeface="Monotype Sorts" charset="2"/>
              <a:buChar char="x"/>
              <a:defRPr kumimoji="1" sz="2400">
                <a:latin typeface="Tahoma" charset="0"/>
              </a:defRPr>
            </a:lvl3pPr>
            <a:lvl4pPr marL="1600200" indent="-228600">
              <a:spcBef>
                <a:spcPct val="20000"/>
              </a:spcBef>
              <a:buClr>
                <a:schemeClr val="accent2"/>
              </a:buClr>
              <a:buChar char="•"/>
              <a:defRPr kumimoji="1" sz="2000">
                <a:latin typeface="Tahoma" charset="0"/>
              </a:defRPr>
            </a:lvl4pPr>
            <a:lvl5pPr marL="2057400" indent="-228600">
              <a:spcBef>
                <a:spcPct val="20000"/>
              </a:spcBef>
              <a:buClr>
                <a:schemeClr val="accent2"/>
              </a:buClr>
              <a:buChar char="–"/>
              <a:defRPr kumimoji="1" sz="2000">
                <a:latin typeface="Tahoma" charset="0"/>
              </a:defRPr>
            </a:lvl5pPr>
            <a:lvl6pPr marL="2514600" indent="-228600" eaLnBrk="0" fontAlgn="base" hangingPunct="0">
              <a:spcBef>
                <a:spcPct val="20000"/>
              </a:spcBef>
              <a:spcAft>
                <a:spcPct val="0"/>
              </a:spcAft>
              <a:buClr>
                <a:schemeClr val="accent2"/>
              </a:buClr>
              <a:buChar char="–"/>
              <a:defRPr kumimoji="1" sz="2000">
                <a:latin typeface="Tahoma" charset="0"/>
              </a:defRPr>
            </a:lvl6pPr>
            <a:lvl7pPr marL="2971800" indent="-228600" eaLnBrk="0" fontAlgn="base" hangingPunct="0">
              <a:spcBef>
                <a:spcPct val="20000"/>
              </a:spcBef>
              <a:spcAft>
                <a:spcPct val="0"/>
              </a:spcAft>
              <a:buClr>
                <a:schemeClr val="accent2"/>
              </a:buClr>
              <a:buChar char="–"/>
              <a:defRPr kumimoji="1" sz="2000">
                <a:latin typeface="Tahoma" charset="0"/>
              </a:defRPr>
            </a:lvl7pPr>
            <a:lvl8pPr marL="3429000" indent="-228600" eaLnBrk="0" fontAlgn="base" hangingPunct="0">
              <a:spcBef>
                <a:spcPct val="20000"/>
              </a:spcBef>
              <a:spcAft>
                <a:spcPct val="0"/>
              </a:spcAft>
              <a:buClr>
                <a:schemeClr val="accent2"/>
              </a:buClr>
              <a:buChar char="–"/>
              <a:defRPr kumimoji="1" sz="2000">
                <a:latin typeface="Tahoma" charset="0"/>
              </a:defRPr>
            </a:lvl8pPr>
            <a:lvl9pPr marL="3886200" indent="-228600" eaLnBrk="0" fontAlgn="base" hangingPunct="0">
              <a:spcBef>
                <a:spcPct val="20000"/>
              </a:spcBef>
              <a:spcAft>
                <a:spcPct val="0"/>
              </a:spcAft>
              <a:buClr>
                <a:schemeClr val="accent2"/>
              </a:buClr>
              <a:buChar char="–"/>
              <a:defRPr kumimoji="1" sz="2000">
                <a:latin typeface="Tahoma" charset="0"/>
              </a:defRPr>
            </a:lvl9pPr>
          </a:lstStyle>
          <a:p>
            <a:r>
              <a:rPr lang="en-US" sz="2800" dirty="0"/>
              <a:t>Nephrotic syndrome</a:t>
            </a:r>
          </a:p>
        </p:txBody>
      </p:sp>
      <p:cxnSp>
        <p:nvCxnSpPr>
          <p:cNvPr id="58" name="Straight Connector 57"/>
          <p:cNvCxnSpPr/>
          <p:nvPr/>
        </p:nvCxnSpPr>
        <p:spPr>
          <a:xfrm>
            <a:off x="8534392" y="199813"/>
            <a:ext cx="0" cy="731520"/>
          </a:xfrm>
          <a:prstGeom prst="line">
            <a:avLst/>
          </a:prstGeom>
          <a:ln w="25400">
            <a:solidFill>
              <a:srgbClr val="24354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0888123" y="181217"/>
            <a:ext cx="0" cy="731520"/>
          </a:xfrm>
          <a:prstGeom prst="line">
            <a:avLst/>
          </a:prstGeom>
          <a:ln w="25400">
            <a:solidFill>
              <a:srgbClr val="243542"/>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479073" y="1258435"/>
            <a:ext cx="4189140" cy="769441"/>
          </a:xfrm>
          <a:prstGeom prst="rect">
            <a:avLst/>
          </a:prstGeom>
          <a:noFill/>
        </p:spPr>
        <p:txBody>
          <a:bodyPr wrap="square" rtlCol="0">
            <a:spAutoFit/>
          </a:bodyPr>
          <a:lstStyle/>
          <a:p>
            <a:pPr lvl="1" algn="just">
              <a:defRPr/>
            </a:pPr>
            <a:r>
              <a:rPr lang="en-US" sz="1600" b="1" dirty="0">
                <a:solidFill>
                  <a:srgbClr val="243542"/>
                </a:solidFill>
                <a:latin typeface="Times New Roman" pitchFamily="18" charset="0"/>
                <a:cs typeface="Times New Roman" pitchFamily="18" charset="0"/>
              </a:rPr>
              <a:t>Large amounts of protein are lost in the urine and hypoproteinemia develops. </a:t>
            </a:r>
          </a:p>
          <a:p>
            <a:pPr algn="just"/>
            <a:endParaRPr lang="en-US" sz="1200" dirty="0">
              <a:solidFill>
                <a:srgbClr val="243542"/>
              </a:solidFill>
            </a:endParaRPr>
          </a:p>
        </p:txBody>
      </p:sp>
      <p:sp>
        <p:nvSpPr>
          <p:cNvPr id="63" name="TextBox 62"/>
          <p:cNvSpPr txBox="1"/>
          <p:nvPr/>
        </p:nvSpPr>
        <p:spPr>
          <a:xfrm>
            <a:off x="7929726" y="1875313"/>
            <a:ext cx="3497503" cy="861774"/>
          </a:xfrm>
          <a:prstGeom prst="rect">
            <a:avLst/>
          </a:prstGeom>
          <a:noFill/>
        </p:spPr>
        <p:txBody>
          <a:bodyPr wrap="square" rtlCol="0">
            <a:spAutoFit/>
          </a:bodyPr>
          <a:lstStyle/>
          <a:p>
            <a:pPr marL="0" lvl="1" algn="just"/>
            <a:r>
              <a:rPr lang="en-US" sz="1600" b="1" dirty="0">
                <a:solidFill>
                  <a:srgbClr val="243542"/>
                </a:solidFill>
                <a:latin typeface="Times New Roman" pitchFamily="18" charset="0"/>
                <a:cs typeface="Times New Roman" pitchFamily="18" charset="0"/>
              </a:rPr>
              <a:t>Increase protein excretion in urine can be one of the following </a:t>
            </a:r>
            <a:r>
              <a:rPr lang="en-US" sz="1600" b="1" u="sng" dirty="0">
                <a:solidFill>
                  <a:srgbClr val="243542"/>
                </a:solidFill>
                <a:latin typeface="Times New Roman" pitchFamily="18" charset="0"/>
                <a:cs typeface="Times New Roman" pitchFamily="18" charset="0"/>
              </a:rPr>
              <a:t>two  types</a:t>
            </a:r>
            <a:r>
              <a:rPr lang="en-US" sz="1600" b="1" dirty="0">
                <a:solidFill>
                  <a:srgbClr val="243542"/>
                </a:solidFill>
                <a:latin typeface="Times New Roman" pitchFamily="18" charset="0"/>
                <a:cs typeface="Times New Roman" pitchFamily="18" charset="0"/>
              </a:rPr>
              <a:t>:</a:t>
            </a:r>
          </a:p>
          <a:p>
            <a:pPr algn="just"/>
            <a:endParaRPr lang="en-US" dirty="0"/>
          </a:p>
        </p:txBody>
      </p:sp>
      <p:sp>
        <p:nvSpPr>
          <p:cNvPr id="64" name="TextBox 63"/>
          <p:cNvSpPr txBox="1"/>
          <p:nvPr/>
        </p:nvSpPr>
        <p:spPr>
          <a:xfrm>
            <a:off x="7698683" y="870786"/>
            <a:ext cx="849227" cy="923330"/>
          </a:xfrm>
          <a:prstGeom prst="rect">
            <a:avLst/>
          </a:prstGeom>
          <a:noFill/>
        </p:spPr>
        <p:txBody>
          <a:bodyPr wrap="square" rtlCol="0">
            <a:spAutoFit/>
          </a:bodyPr>
          <a:lstStyle/>
          <a:p>
            <a:r>
              <a:rPr lang="en-US" sz="5400" b="1" dirty="0">
                <a:solidFill>
                  <a:srgbClr val="5B8B6B"/>
                </a:solidFill>
                <a:latin typeface="Century Gothic" charset="0"/>
                <a:ea typeface="Century Gothic" charset="0"/>
                <a:cs typeface="Century Gothic" charset="0"/>
              </a:rPr>
              <a:t>“</a:t>
            </a:r>
          </a:p>
        </p:txBody>
      </p:sp>
      <p:sp>
        <p:nvSpPr>
          <p:cNvPr id="72" name="Triangle 71"/>
          <p:cNvSpPr/>
          <p:nvPr/>
        </p:nvSpPr>
        <p:spPr>
          <a:xfrm rot="10800000">
            <a:off x="7633913" y="2760139"/>
            <a:ext cx="1626191" cy="1036465"/>
          </a:xfrm>
          <a:prstGeom prst="triangle">
            <a:avLst/>
          </a:prstGeom>
          <a:solidFill>
            <a:srgbClr val="243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7286884" y="2696322"/>
            <a:ext cx="3829064" cy="923330"/>
          </a:xfrm>
          <a:prstGeom prst="rect">
            <a:avLst/>
          </a:prstGeom>
          <a:noFill/>
        </p:spPr>
        <p:txBody>
          <a:bodyPr wrap="square" rtlCol="0">
            <a:spAutoFit/>
          </a:bodyPr>
          <a:lstStyle/>
          <a:p>
            <a:pPr marL="784225" lvl="1" indent="-327025">
              <a:defRPr/>
            </a:pPr>
            <a:r>
              <a:rPr lang="en-US" b="1" u="sng" dirty="0">
                <a:solidFill>
                  <a:srgbClr val="E7E5E8"/>
                </a:solidFill>
                <a:latin typeface="Century Gothic" charset="0"/>
                <a:ea typeface="Century Gothic" charset="0"/>
                <a:cs typeface="Century Gothic" charset="0"/>
              </a:rPr>
              <a:t>A: High Mol</a:t>
            </a:r>
            <a:r>
              <a:rPr lang="en-US" b="1" u="sng" dirty="0">
                <a:solidFill>
                  <a:srgbClr val="5B8B6B"/>
                </a:solidFill>
                <a:latin typeface="Century Gothic" charset="0"/>
                <a:ea typeface="Century Gothic" charset="0"/>
                <a:cs typeface="Century Gothic" charset="0"/>
              </a:rPr>
              <a:t>ecular Weight </a:t>
            </a:r>
            <a:r>
              <a:rPr lang="en-US" b="1" u="sng" dirty="0">
                <a:solidFill>
                  <a:srgbClr val="E7E5E8"/>
                </a:solidFill>
                <a:latin typeface="Century Gothic" charset="0"/>
                <a:ea typeface="Century Gothic" charset="0"/>
                <a:cs typeface="Century Gothic" charset="0"/>
              </a:rPr>
              <a:t>Protein </a:t>
            </a:r>
            <a:r>
              <a:rPr lang="en-US" b="1" u="sng" dirty="0">
                <a:solidFill>
                  <a:srgbClr val="5B8B6B"/>
                </a:solidFill>
                <a:latin typeface="Century Gothic" charset="0"/>
                <a:ea typeface="Century Gothic" charset="0"/>
                <a:cs typeface="Century Gothic" charset="0"/>
              </a:rPr>
              <a:t>Excretion:</a:t>
            </a:r>
          </a:p>
          <a:p>
            <a:pPr marL="784225" lvl="1" indent="-327025">
              <a:defRPr/>
            </a:pPr>
            <a:r>
              <a:rPr lang="en-US" b="1" dirty="0">
                <a:solidFill>
                  <a:srgbClr val="E7E5E8"/>
                </a:solidFill>
                <a:latin typeface="Century Gothic" charset="0"/>
                <a:ea typeface="Century Gothic" charset="0"/>
                <a:cs typeface="Century Gothic" charset="0"/>
              </a:rPr>
              <a:t>	</a:t>
            </a:r>
          </a:p>
        </p:txBody>
      </p:sp>
      <p:sp>
        <p:nvSpPr>
          <p:cNvPr id="73" name="TextBox 72"/>
          <p:cNvSpPr txBox="1"/>
          <p:nvPr/>
        </p:nvSpPr>
        <p:spPr>
          <a:xfrm>
            <a:off x="8680868" y="3413479"/>
            <a:ext cx="3492500" cy="1138773"/>
          </a:xfrm>
          <a:prstGeom prst="rect">
            <a:avLst/>
          </a:prstGeom>
          <a:noFill/>
        </p:spPr>
        <p:txBody>
          <a:bodyPr wrap="square" rtlCol="0">
            <a:spAutoFit/>
          </a:bodyPr>
          <a:lstStyle/>
          <a:p>
            <a:pPr marL="285750" lvl="1" indent="-285750">
              <a:buFont typeface="Arial" charset="0"/>
              <a:buChar char="•"/>
            </a:pPr>
            <a:r>
              <a:rPr lang="en-US" sz="1400" dirty="0">
                <a:solidFill>
                  <a:schemeClr val="tx2"/>
                </a:solidFill>
                <a:latin typeface="Century Gothic" charset="0"/>
                <a:ea typeface="Century Gothic" charset="0"/>
                <a:cs typeface="Century Gothic" charset="0"/>
              </a:rPr>
              <a:t>Glomerular proteinuria due to increase glomerular permeability leading to filtration of high molecular weight proteins</a:t>
            </a:r>
          </a:p>
          <a:p>
            <a:endParaRPr lang="en-US" sz="1100" dirty="0">
              <a:latin typeface="Century Gothic" charset="0"/>
              <a:ea typeface="Century Gothic" charset="0"/>
              <a:cs typeface="Century Gothic" charset="0"/>
            </a:endParaRPr>
          </a:p>
        </p:txBody>
      </p:sp>
      <p:sp>
        <p:nvSpPr>
          <p:cNvPr id="76" name="Triangle 75"/>
          <p:cNvSpPr/>
          <p:nvPr/>
        </p:nvSpPr>
        <p:spPr>
          <a:xfrm rot="10800000">
            <a:off x="7633913" y="4698463"/>
            <a:ext cx="1626191" cy="1036465"/>
          </a:xfrm>
          <a:prstGeom prst="triangle">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7903623" y="4614546"/>
            <a:ext cx="2984500" cy="646331"/>
          </a:xfrm>
          <a:prstGeom prst="rect">
            <a:avLst/>
          </a:prstGeom>
          <a:noFill/>
        </p:spPr>
        <p:txBody>
          <a:bodyPr wrap="square" rtlCol="0">
            <a:spAutoFit/>
          </a:bodyPr>
          <a:lstStyle>
            <a:defPPr>
              <a:defRPr lang="en-US"/>
            </a:defPPr>
            <a:lvl2pPr marL="784225" lvl="1" indent="-327025">
              <a:defRPr b="1" u="sng">
                <a:solidFill>
                  <a:srgbClr val="E7E5E8"/>
                </a:solidFill>
                <a:latin typeface="Century Gothic" charset="0"/>
                <a:ea typeface="Century Gothic" charset="0"/>
                <a:cs typeface="Century Gothic" charset="0"/>
              </a:defRPr>
            </a:lvl2pPr>
          </a:lstStyle>
          <a:p>
            <a:r>
              <a:rPr lang="en-US" b="1" u="sng" dirty="0">
                <a:solidFill>
                  <a:srgbClr val="E7E5E8"/>
                </a:solidFill>
                <a:latin typeface="Century Gothic" charset="0"/>
                <a:ea typeface="Century Gothic" charset="0"/>
                <a:cs typeface="Century Gothic" charset="0"/>
              </a:rPr>
              <a:t>B: Low Mol</a:t>
            </a:r>
            <a:r>
              <a:rPr lang="en-US" b="1" u="sng" dirty="0">
                <a:solidFill>
                  <a:srgbClr val="243542"/>
                </a:solidFill>
                <a:latin typeface="Century Gothic" charset="0"/>
                <a:ea typeface="Century Gothic" charset="0"/>
                <a:cs typeface="Century Gothic" charset="0"/>
              </a:rPr>
              <a:t>ecular Weight </a:t>
            </a:r>
            <a:r>
              <a:rPr lang="en-US" b="1" u="sng" dirty="0">
                <a:solidFill>
                  <a:srgbClr val="E7E5E8"/>
                </a:solidFill>
                <a:latin typeface="Century Gothic" charset="0"/>
                <a:ea typeface="Century Gothic" charset="0"/>
                <a:cs typeface="Century Gothic" charset="0"/>
              </a:rPr>
              <a:t>Protein E</a:t>
            </a:r>
            <a:r>
              <a:rPr lang="en-US" b="1" u="sng" dirty="0">
                <a:solidFill>
                  <a:srgbClr val="243542"/>
                </a:solidFill>
                <a:latin typeface="Century Gothic" charset="0"/>
                <a:ea typeface="Century Gothic" charset="0"/>
                <a:cs typeface="Century Gothic" charset="0"/>
              </a:rPr>
              <a:t>xcretion:</a:t>
            </a:r>
          </a:p>
        </p:txBody>
      </p:sp>
      <p:sp>
        <p:nvSpPr>
          <p:cNvPr id="77" name="TextBox 76"/>
          <p:cNvSpPr txBox="1"/>
          <p:nvPr/>
        </p:nvSpPr>
        <p:spPr>
          <a:xfrm>
            <a:off x="8821806" y="5260877"/>
            <a:ext cx="3210624" cy="907941"/>
          </a:xfrm>
          <a:prstGeom prst="rect">
            <a:avLst/>
          </a:prstGeom>
          <a:noFill/>
        </p:spPr>
        <p:txBody>
          <a:bodyPr wrap="square" rtlCol="0">
            <a:spAutoFit/>
          </a:bodyPr>
          <a:lstStyle>
            <a:defPPr>
              <a:defRPr lang="en-US"/>
            </a:defPPr>
            <a:lvl1pPr>
              <a:defRPr sz="1100">
                <a:latin typeface="Century Gothic" charset="0"/>
                <a:ea typeface="Century Gothic" charset="0"/>
                <a:cs typeface="Century Gothic" charset="0"/>
              </a:defRPr>
            </a:lvl1pPr>
            <a:lvl2pPr marL="285750" lvl="1" indent="-285750">
              <a:buFont typeface="Arial" charset="0"/>
              <a:buChar char="•"/>
              <a:defRPr sz="1400">
                <a:solidFill>
                  <a:schemeClr val="tx2"/>
                </a:solidFill>
                <a:latin typeface="Century Gothic" charset="0"/>
                <a:ea typeface="Century Gothic" charset="0"/>
                <a:cs typeface="Century Gothic" charset="0"/>
              </a:defRPr>
            </a:lvl2pPr>
          </a:lstStyle>
          <a:p>
            <a:pPr lvl="1"/>
            <a:r>
              <a:rPr lang="en-US" dirty="0"/>
              <a:t>Tubular proteinuria due to decrease reabsorption with normal glomerular permeability</a:t>
            </a:r>
          </a:p>
          <a:p>
            <a:endParaRPr lang="en-US" dirty="0"/>
          </a:p>
        </p:txBody>
      </p:sp>
      <p:sp>
        <p:nvSpPr>
          <p:cNvPr id="40" name="TextBox 39"/>
          <p:cNvSpPr txBox="1"/>
          <p:nvPr/>
        </p:nvSpPr>
        <p:spPr>
          <a:xfrm rot="10800000">
            <a:off x="10938657" y="1083817"/>
            <a:ext cx="849227" cy="923330"/>
          </a:xfrm>
          <a:prstGeom prst="rect">
            <a:avLst/>
          </a:prstGeom>
          <a:noFill/>
        </p:spPr>
        <p:txBody>
          <a:bodyPr wrap="square" rtlCol="0">
            <a:spAutoFit/>
          </a:bodyPr>
          <a:lstStyle/>
          <a:p>
            <a:r>
              <a:rPr lang="en-US" sz="5400" b="1" dirty="0">
                <a:solidFill>
                  <a:srgbClr val="5B8B6B"/>
                </a:solidFill>
                <a:latin typeface="Century Gothic" charset="0"/>
                <a:ea typeface="Century Gothic" charset="0"/>
                <a:cs typeface="Century Gothic" charset="0"/>
              </a:rPr>
              <a:t>“</a:t>
            </a:r>
          </a:p>
        </p:txBody>
      </p:sp>
      <p:pic>
        <p:nvPicPr>
          <p:cNvPr id="42"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10515600" y="5764140"/>
            <a:ext cx="1580444" cy="1549544"/>
          </a:xfrm>
          <a:prstGeom prst="rect">
            <a:avLst/>
          </a:prstGeom>
        </p:spPr>
      </p:pic>
    </p:spTree>
    <p:extLst>
      <p:ext uri="{BB962C8B-B14F-4D97-AF65-F5344CB8AC3E}">
        <p14:creationId xmlns:p14="http://schemas.microsoft.com/office/powerpoint/2010/main" val="121797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par>
                                <p:cTn id="24" presetID="16" presetClass="entr" presetSubtype="21"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barn(inVertical)">
                                      <p:cBhvr>
                                        <p:cTn id="31" dur="500"/>
                                        <p:tgtEl>
                                          <p:spTgt spid="58"/>
                                        </p:tgtEl>
                                      </p:cBhvr>
                                    </p:animEffect>
                                  </p:childTnLst>
                                </p:cTn>
                              </p:par>
                              <p:par>
                                <p:cTn id="32" presetID="16" presetClass="entr" presetSubtype="21"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barn(inVertical)">
                                      <p:cBhvr>
                                        <p:cTn id="34" dur="500"/>
                                        <p:tgtEl>
                                          <p:spTgt spid="5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1000"/>
                                        <p:tgtEl>
                                          <p:spTgt spid="40"/>
                                        </p:tgtEl>
                                      </p:cBhvr>
                                    </p:animEffect>
                                    <p:anim calcmode="lin" valueType="num">
                                      <p:cBhvr>
                                        <p:cTn id="62" dur="1000" fill="hold"/>
                                        <p:tgtEl>
                                          <p:spTgt spid="40"/>
                                        </p:tgtEl>
                                        <p:attrNameLst>
                                          <p:attrName>ppt_x</p:attrName>
                                        </p:attrNameLst>
                                      </p:cBhvr>
                                      <p:tavLst>
                                        <p:tav tm="0">
                                          <p:val>
                                            <p:strVal val="#ppt_x"/>
                                          </p:val>
                                        </p:tav>
                                        <p:tav tm="100000">
                                          <p:val>
                                            <p:strVal val="#ppt_x"/>
                                          </p:val>
                                        </p:tav>
                                      </p:tavLst>
                                    </p:anim>
                                    <p:anim calcmode="lin" valueType="num">
                                      <p:cBhvr>
                                        <p:cTn id="63" dur="1000" fill="hold"/>
                                        <p:tgtEl>
                                          <p:spTgt spid="4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fade">
                                      <p:cBhvr>
                                        <p:cTn id="71" dur="1000"/>
                                        <p:tgtEl>
                                          <p:spTgt spid="64"/>
                                        </p:tgtEl>
                                      </p:cBhvr>
                                    </p:animEffect>
                                    <p:anim calcmode="lin" valueType="num">
                                      <p:cBhvr>
                                        <p:cTn id="72" dur="1000" fill="hold"/>
                                        <p:tgtEl>
                                          <p:spTgt spid="64"/>
                                        </p:tgtEl>
                                        <p:attrNameLst>
                                          <p:attrName>ppt_x</p:attrName>
                                        </p:attrNameLst>
                                      </p:cBhvr>
                                      <p:tavLst>
                                        <p:tav tm="0">
                                          <p:val>
                                            <p:strVal val="#ppt_x"/>
                                          </p:val>
                                        </p:tav>
                                        <p:tav tm="100000">
                                          <p:val>
                                            <p:strVal val="#ppt_x"/>
                                          </p:val>
                                        </p:tav>
                                      </p:tavLst>
                                    </p:anim>
                                    <p:anim calcmode="lin" valueType="num">
                                      <p:cBhvr>
                                        <p:cTn id="7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circle(in)">
                                      <p:cBhvr>
                                        <p:cTn id="78" dur="2000"/>
                                        <p:tgtEl>
                                          <p:spTgt spid="63"/>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barn(inVertical)">
                                      <p:cBhvr>
                                        <p:cTn id="83" dur="500"/>
                                        <p:tgtEl>
                                          <p:spTgt spid="72"/>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67"/>
                                        </p:tgtEl>
                                        <p:attrNameLst>
                                          <p:attrName>style.visibility</p:attrName>
                                        </p:attrNameLst>
                                      </p:cBhvr>
                                      <p:to>
                                        <p:strVal val="visible"/>
                                      </p:to>
                                    </p:set>
                                    <p:animEffect transition="in" filter="barn(inVertical)">
                                      <p:cBhvr>
                                        <p:cTn id="86" dur="500"/>
                                        <p:tgtEl>
                                          <p:spTgt spid="67"/>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73"/>
                                        </p:tgtEl>
                                        <p:attrNameLst>
                                          <p:attrName>style.visibility</p:attrName>
                                        </p:attrNameLst>
                                      </p:cBhvr>
                                      <p:to>
                                        <p:strVal val="visible"/>
                                      </p:to>
                                    </p:set>
                                    <p:animEffect transition="in" filter="barn(inVertical)">
                                      <p:cBhvr>
                                        <p:cTn id="89" dur="500"/>
                                        <p:tgtEl>
                                          <p:spTgt spid="73"/>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barn(inVertical)">
                                      <p:cBhvr>
                                        <p:cTn id="92" dur="500"/>
                                        <p:tgtEl>
                                          <p:spTgt spid="76"/>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barn(inVertical)">
                                      <p:cBhvr>
                                        <p:cTn id="95" dur="500"/>
                                        <p:tgtEl>
                                          <p:spTgt spid="75"/>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barn(inVertical)">
                                      <p:cBhvr>
                                        <p:cTn id="98" dur="500"/>
                                        <p:tgtEl>
                                          <p:spTgt spid="77"/>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barn(inVertical)">
                                      <p:cBhvr>
                                        <p:cTn id="103" dur="500"/>
                                        <p:tgtEl>
                                          <p:spTgt spid="29"/>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barn(inVertical)">
                                      <p:cBhvr>
                                        <p:cTn id="106" dur="500"/>
                                        <p:tgtEl>
                                          <p:spTgt spid="30"/>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barn(inVertical)">
                                      <p:cBhvr>
                                        <p:cTn id="109" dur="500"/>
                                        <p:tgtEl>
                                          <p:spTgt spid="31"/>
                                        </p:tgtEl>
                                      </p:cBhvr>
                                    </p:animEffect>
                                  </p:childTnLst>
                                </p:cTn>
                              </p:par>
                              <p:par>
                                <p:cTn id="110" presetID="16" presetClass="entr" presetSubtype="21" fill="hold" nodeType="with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barn(inVertical)">
                                      <p:cBhvr>
                                        <p:cTn id="112" dur="500"/>
                                        <p:tgtEl>
                                          <p:spTgt spid="32"/>
                                        </p:tgtEl>
                                      </p:cBhvr>
                                    </p:animEffect>
                                  </p:childTnLst>
                                </p:cTn>
                              </p:par>
                              <p:par>
                                <p:cTn id="113" presetID="16" presetClass="entr" presetSubtype="21" fill="hold" nodeType="with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barn(inVertical)">
                                      <p:cBhvr>
                                        <p:cTn id="115" dur="500"/>
                                        <p:tgtEl>
                                          <p:spTgt spid="35"/>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barn(inVertical)">
                                      <p:cBhvr>
                                        <p:cTn id="118" dur="500"/>
                                        <p:tgtEl>
                                          <p:spTgt spid="38"/>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barn(inVertical)">
                                      <p:cBhvr>
                                        <p:cTn id="121" dur="500"/>
                                        <p:tgtEl>
                                          <p:spTgt spid="41"/>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barn(inVertical)">
                                      <p:cBhvr>
                                        <p:cTn id="124" dur="500"/>
                                        <p:tgtEl>
                                          <p:spTgt spid="36"/>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21"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animEffect transition="in" filter="barn(inVertical)">
                                      <p:cBhvr>
                                        <p:cTn id="129" dur="500"/>
                                        <p:tgtEl>
                                          <p:spTgt spid="43"/>
                                        </p:tgtEl>
                                      </p:cBhvr>
                                    </p:animEffect>
                                  </p:childTnLst>
                                </p:cTn>
                              </p:par>
                              <p:par>
                                <p:cTn id="130" presetID="16" presetClass="entr" presetSubtype="21" fill="hold" grpId="0" nodeType="with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barn(inVertical)">
                                      <p:cBhvr>
                                        <p:cTn id="132" dur="500"/>
                                        <p:tgtEl>
                                          <p:spTgt spid="44"/>
                                        </p:tgtEl>
                                      </p:cBhvr>
                                    </p:animEffect>
                                  </p:childTnLst>
                                </p:cTn>
                              </p:par>
                              <p:par>
                                <p:cTn id="133" presetID="16" presetClass="entr" presetSubtype="21"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Effect transition="in" filter="barn(inVertical)">
                                      <p:cBhvr>
                                        <p:cTn id="135" dur="500"/>
                                        <p:tgtEl>
                                          <p:spTgt spid="45"/>
                                        </p:tgtEl>
                                      </p:cBhvr>
                                    </p:animEffect>
                                  </p:childTnLst>
                                </p:cTn>
                              </p:par>
                              <p:par>
                                <p:cTn id="136" presetID="16" presetClass="entr" presetSubtype="21" fill="hold" nodeType="withEffect">
                                  <p:stCondLst>
                                    <p:cond delay="0"/>
                                  </p:stCondLst>
                                  <p:childTnLst>
                                    <p:set>
                                      <p:cBhvr>
                                        <p:cTn id="137" dur="1" fill="hold">
                                          <p:stCondLst>
                                            <p:cond delay="0"/>
                                          </p:stCondLst>
                                        </p:cTn>
                                        <p:tgtEl>
                                          <p:spTgt spid="46"/>
                                        </p:tgtEl>
                                        <p:attrNameLst>
                                          <p:attrName>style.visibility</p:attrName>
                                        </p:attrNameLst>
                                      </p:cBhvr>
                                      <p:to>
                                        <p:strVal val="visible"/>
                                      </p:to>
                                    </p:set>
                                    <p:animEffect transition="in" filter="barn(inVertical)">
                                      <p:cBhvr>
                                        <p:cTn id="138" dur="500"/>
                                        <p:tgtEl>
                                          <p:spTgt spid="46"/>
                                        </p:tgtEl>
                                      </p:cBhvr>
                                    </p:animEffect>
                                  </p:childTnLst>
                                </p:cTn>
                              </p:par>
                              <p:par>
                                <p:cTn id="139" presetID="16" presetClass="entr" presetSubtype="21" fill="hold" nodeType="withEffect">
                                  <p:stCondLst>
                                    <p:cond delay="0"/>
                                  </p:stCondLst>
                                  <p:childTnLst>
                                    <p:set>
                                      <p:cBhvr>
                                        <p:cTn id="140" dur="1" fill="hold">
                                          <p:stCondLst>
                                            <p:cond delay="0"/>
                                          </p:stCondLst>
                                        </p:cTn>
                                        <p:tgtEl>
                                          <p:spTgt spid="47"/>
                                        </p:tgtEl>
                                        <p:attrNameLst>
                                          <p:attrName>style.visibility</p:attrName>
                                        </p:attrNameLst>
                                      </p:cBhvr>
                                      <p:to>
                                        <p:strVal val="visible"/>
                                      </p:to>
                                    </p:set>
                                    <p:animEffect transition="in" filter="barn(inVertical)">
                                      <p:cBhvr>
                                        <p:cTn id="141" dur="500"/>
                                        <p:tgtEl>
                                          <p:spTgt spid="47"/>
                                        </p:tgtEl>
                                      </p:cBhvr>
                                    </p:animEffect>
                                  </p:childTnLst>
                                </p:cTn>
                              </p:par>
                              <p:par>
                                <p:cTn id="142" presetID="16" presetClass="entr" presetSubtype="21" fill="hold" grpId="0" nodeType="withEffect">
                                  <p:stCondLst>
                                    <p:cond delay="0"/>
                                  </p:stCondLst>
                                  <p:childTnLst>
                                    <p:set>
                                      <p:cBhvr>
                                        <p:cTn id="143" dur="1" fill="hold">
                                          <p:stCondLst>
                                            <p:cond delay="0"/>
                                          </p:stCondLst>
                                        </p:cTn>
                                        <p:tgtEl>
                                          <p:spTgt spid="49"/>
                                        </p:tgtEl>
                                        <p:attrNameLst>
                                          <p:attrName>style.visibility</p:attrName>
                                        </p:attrNameLst>
                                      </p:cBhvr>
                                      <p:to>
                                        <p:strVal val="visible"/>
                                      </p:to>
                                    </p:set>
                                    <p:animEffect transition="in" filter="barn(inVertical)">
                                      <p:cBhvr>
                                        <p:cTn id="144" dur="500"/>
                                        <p:tgtEl>
                                          <p:spTgt spid="49"/>
                                        </p:tgtEl>
                                      </p:cBhvr>
                                    </p:animEffect>
                                  </p:childTnLst>
                                </p:cTn>
                              </p:par>
                              <p:par>
                                <p:cTn id="145" presetID="16" presetClass="entr" presetSubtype="21" fill="hold" grpId="0" nodeType="with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barn(inVertical)">
                                      <p:cBhvr>
                                        <p:cTn id="147" dur="500"/>
                                        <p:tgtEl>
                                          <p:spTgt spid="50"/>
                                        </p:tgtEl>
                                      </p:cBhvr>
                                    </p:animEffect>
                                  </p:childTnLst>
                                </p:cTn>
                              </p:par>
                              <p:par>
                                <p:cTn id="148" presetID="16" presetClass="entr" presetSubtype="21" fill="hold" grpId="0" nodeType="withEffect">
                                  <p:stCondLst>
                                    <p:cond delay="0"/>
                                  </p:stCondLst>
                                  <p:childTnLst>
                                    <p:set>
                                      <p:cBhvr>
                                        <p:cTn id="149" dur="1" fill="hold">
                                          <p:stCondLst>
                                            <p:cond delay="0"/>
                                          </p:stCondLst>
                                        </p:cTn>
                                        <p:tgtEl>
                                          <p:spTgt spid="51"/>
                                        </p:tgtEl>
                                        <p:attrNameLst>
                                          <p:attrName>style.visibility</p:attrName>
                                        </p:attrNameLst>
                                      </p:cBhvr>
                                      <p:to>
                                        <p:strVal val="visible"/>
                                      </p:to>
                                    </p:set>
                                    <p:animEffect transition="in" filter="barn(inVertical)">
                                      <p:cBhvr>
                                        <p:cTn id="15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P spid="27" grpId="0"/>
      <p:bldP spid="28" grpId="0"/>
      <p:bldP spid="29" grpId="0" animBg="1"/>
      <p:bldP spid="30" grpId="0" animBg="1"/>
      <p:bldP spid="31" grpId="0" animBg="1"/>
      <p:bldP spid="36" grpId="0"/>
      <p:bldP spid="38" grpId="0"/>
      <p:bldP spid="41" grpId="0"/>
      <p:bldP spid="43" grpId="0" animBg="1"/>
      <p:bldP spid="44" grpId="0" animBg="1"/>
      <p:bldP spid="45" grpId="0" animBg="1"/>
      <p:bldP spid="49" grpId="0"/>
      <p:bldP spid="50" grpId="0"/>
      <p:bldP spid="51" grpId="0"/>
      <p:bldP spid="57" grpId="0"/>
      <p:bldP spid="62" grpId="0"/>
      <p:bldP spid="63" grpId="0"/>
      <p:bldP spid="64" grpId="0"/>
      <p:bldP spid="72" grpId="0" animBg="1"/>
      <p:bldP spid="67" grpId="0"/>
      <p:bldP spid="73" grpId="0"/>
      <p:bldP spid="76" grpId="0" animBg="1"/>
      <p:bldP spid="75" grpId="0"/>
      <p:bldP spid="77"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66040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04480" y="0"/>
            <a:ext cx="3624710" cy="400110"/>
          </a:xfrm>
          <a:prstGeom prst="rect">
            <a:avLst/>
          </a:prstGeom>
        </p:spPr>
        <p:txBody>
          <a:bodyPr wrap="none">
            <a:spAutoFit/>
          </a:bodyPr>
          <a:lstStyle/>
          <a:p>
            <a:pPr marL="285750" indent="-285750">
              <a:buFont typeface="Wingdings" charset="2"/>
              <a:buChar char="v"/>
              <a:defRPr/>
            </a:pPr>
            <a:r>
              <a:rPr lang="en-US" sz="2000" b="1" u="sng" dirty="0">
                <a:solidFill>
                  <a:srgbClr val="5B8B6B"/>
                </a:solidFill>
                <a:latin typeface="Century Gothic" charset="0"/>
                <a:ea typeface="Century Gothic" charset="0"/>
                <a:cs typeface="Century Gothic" charset="0"/>
              </a:rPr>
              <a:t>Urinalysis (using dipstick):</a:t>
            </a:r>
          </a:p>
        </p:txBody>
      </p:sp>
      <p:sp>
        <p:nvSpPr>
          <p:cNvPr id="10" name="Rounded Rectangle 9"/>
          <p:cNvSpPr>
            <a:spLocks noChangeArrowheads="1"/>
          </p:cNvSpPr>
          <p:nvPr/>
        </p:nvSpPr>
        <p:spPr bwMode="auto">
          <a:xfrm>
            <a:off x="5912142" y="934560"/>
            <a:ext cx="4694076" cy="5721072"/>
          </a:xfrm>
          <a:prstGeom prst="roundRect">
            <a:avLst/>
          </a:prstGeom>
          <a:noFill/>
          <a:ln w="34925">
            <a:solidFill>
              <a:srgbClr val="5B8B6B"/>
            </a:solidFill>
            <a:prstDash val="dash"/>
            <a:miter lim="800000"/>
            <a:headEnd/>
            <a:tailEnd/>
          </a:ln>
        </p:spPr>
        <p:txBody>
          <a:bodyPr wrap="square" numCol="1">
            <a:spAutoFit/>
          </a:bodyPr>
          <a:lstStyle/>
          <a:p>
            <a:pPr>
              <a:defRPr/>
            </a:pPr>
            <a:r>
              <a:rPr lang="en-US" sz="2400" b="1" u="sng" dirty="0">
                <a:solidFill>
                  <a:srgbClr val="517A91"/>
                </a:solidFill>
                <a:latin typeface="Times New Roman" panose="02020603050405020304" pitchFamily="18" charset="0"/>
                <a:cs typeface="Times New Roman" pitchFamily="18" charset="0"/>
              </a:rPr>
              <a:t>Procedure: </a:t>
            </a:r>
          </a:p>
          <a:p>
            <a:pPr>
              <a:defRPr/>
            </a:pPr>
            <a:endParaRPr lang="en-US" sz="2400" dirty="0">
              <a:latin typeface="Times New Roman" panose="02020603050405020304" pitchFamily="18" charset="0"/>
            </a:endParaRPr>
          </a:p>
          <a:p>
            <a:pPr marL="342900" indent="-342900">
              <a:buFont typeface="+mj-lt"/>
              <a:buAutoNum type="arabicPeriod"/>
              <a:defRPr/>
            </a:pPr>
            <a:r>
              <a:rPr lang="en-US" dirty="0">
                <a:solidFill>
                  <a:srgbClr val="243542"/>
                </a:solidFill>
                <a:latin typeface="Times New Roman" panose="02020603050405020304" pitchFamily="18" charset="0"/>
                <a:cs typeface="Times New Roman" pitchFamily="18" charset="0"/>
              </a:rPr>
              <a:t>Dip the strip in the urine sample provided then remove it   immediately.</a:t>
            </a:r>
          </a:p>
          <a:p>
            <a:pPr marL="342900" indent="-342900">
              <a:buFont typeface="+mj-lt"/>
              <a:buAutoNum type="arabicPeriod"/>
              <a:defRPr/>
            </a:pPr>
            <a:endParaRPr lang="en-US" dirty="0">
              <a:solidFill>
                <a:srgbClr val="243542"/>
              </a:solidFill>
              <a:latin typeface="Times New Roman" panose="02020603050405020304" pitchFamily="18" charset="0"/>
              <a:cs typeface="Times New Roman" pitchFamily="18" charset="0"/>
            </a:endParaRPr>
          </a:p>
          <a:p>
            <a:pPr marL="342900" indent="-342900">
              <a:buFont typeface="+mj-lt"/>
              <a:buAutoNum type="arabicPeriod"/>
              <a:defRPr/>
            </a:pPr>
            <a:r>
              <a:rPr lang="en-US" dirty="0">
                <a:solidFill>
                  <a:srgbClr val="243542"/>
                </a:solidFill>
                <a:latin typeface="Times New Roman" panose="02020603050405020304" pitchFamily="18" charset="0"/>
                <a:cs typeface="Times New Roman" pitchFamily="18" charset="0"/>
              </a:rPr>
              <a:t>Remove the excess urine and keep the strip in a horizontal position.</a:t>
            </a:r>
          </a:p>
          <a:p>
            <a:pPr marL="342900" indent="-342900">
              <a:buFont typeface="+mj-lt"/>
              <a:buAutoNum type="arabicPeriod"/>
              <a:defRPr/>
            </a:pPr>
            <a:endParaRPr lang="en-US" dirty="0">
              <a:solidFill>
                <a:srgbClr val="243542"/>
              </a:solidFill>
              <a:latin typeface="Times New Roman" panose="02020603050405020304" pitchFamily="18" charset="0"/>
              <a:cs typeface="Times New Roman" pitchFamily="18" charset="0"/>
            </a:endParaRPr>
          </a:p>
          <a:p>
            <a:pPr marL="342900" indent="-342900">
              <a:buFont typeface="+mj-lt"/>
              <a:buAutoNum type="arabicPeriod"/>
              <a:defRPr/>
            </a:pPr>
            <a:r>
              <a:rPr lang="en-US" dirty="0">
                <a:solidFill>
                  <a:srgbClr val="243542"/>
                </a:solidFill>
                <a:latin typeface="Times New Roman" panose="02020603050405020304" pitchFamily="18" charset="0"/>
                <a:cs typeface="Times New Roman" pitchFamily="18" charset="0"/>
              </a:rPr>
              <a:t>Read the color produced </a:t>
            </a:r>
            <a:r>
              <a:rPr lang="en-US" b="1" i="1" u="sng" dirty="0">
                <a:solidFill>
                  <a:srgbClr val="243542"/>
                </a:solidFill>
                <a:latin typeface="Times New Roman" panose="02020603050405020304" pitchFamily="18" charset="0"/>
                <a:cs typeface="Times New Roman" pitchFamily="18" charset="0"/>
              </a:rPr>
              <a:t>within </a:t>
            </a:r>
            <a:r>
              <a:rPr lang="en-US" b="1" i="1" u="sng" dirty="0">
                <a:solidFill>
                  <a:srgbClr val="FF0000"/>
                </a:solidFill>
                <a:latin typeface="Times New Roman" panose="02020603050405020304" pitchFamily="18" charset="0"/>
                <a:cs typeface="Times New Roman" pitchFamily="18" charset="0"/>
              </a:rPr>
              <a:t>30-60 seconds </a:t>
            </a:r>
            <a:r>
              <a:rPr lang="en-US" b="1" i="1" u="sng" dirty="0">
                <a:solidFill>
                  <a:srgbClr val="243542"/>
                </a:solidFill>
                <a:latin typeface="Times New Roman" panose="02020603050405020304" pitchFamily="18" charset="0"/>
                <a:cs typeface="Times New Roman" pitchFamily="18" charset="0"/>
              </a:rPr>
              <a:t>(Color changes after more than 2 minutes are of no significance).</a:t>
            </a:r>
          </a:p>
          <a:p>
            <a:pPr marL="342900" indent="-342900">
              <a:buFont typeface="+mj-lt"/>
              <a:buAutoNum type="arabicPeriod"/>
              <a:defRPr/>
            </a:pPr>
            <a:endParaRPr lang="en-US" dirty="0">
              <a:solidFill>
                <a:srgbClr val="243542"/>
              </a:solidFill>
              <a:latin typeface="Times New Roman" panose="02020603050405020304" pitchFamily="18" charset="0"/>
              <a:cs typeface="Times New Roman" pitchFamily="18" charset="0"/>
            </a:endParaRPr>
          </a:p>
          <a:p>
            <a:pPr marL="342900" indent="-342900">
              <a:buFont typeface="+mj-lt"/>
              <a:buAutoNum type="arabicPeriod"/>
              <a:defRPr/>
            </a:pPr>
            <a:r>
              <a:rPr lang="en-US" dirty="0">
                <a:solidFill>
                  <a:srgbClr val="243542"/>
                </a:solidFill>
                <a:latin typeface="Times New Roman" panose="02020603050405020304" pitchFamily="18" charset="0"/>
                <a:cs typeface="Times New Roman" pitchFamily="18" charset="0"/>
              </a:rPr>
              <a:t> Match the color changes to the color scale provided.</a:t>
            </a:r>
          </a:p>
          <a:p>
            <a:pPr marL="342900" indent="-342900">
              <a:buFont typeface="+mj-lt"/>
              <a:buAutoNum type="arabicPeriod"/>
              <a:defRPr/>
            </a:pPr>
            <a:endParaRPr lang="en-US" dirty="0">
              <a:solidFill>
                <a:srgbClr val="243542"/>
              </a:solidFill>
              <a:latin typeface="Times New Roman" panose="02020603050405020304" pitchFamily="18" charset="0"/>
              <a:cs typeface="Times New Roman" pitchFamily="18" charset="0"/>
            </a:endParaRPr>
          </a:p>
          <a:p>
            <a:pPr marL="342900" indent="-342900">
              <a:buFont typeface="+mj-lt"/>
              <a:buAutoNum type="arabicPeriod"/>
              <a:defRPr/>
            </a:pPr>
            <a:r>
              <a:rPr lang="en-US" dirty="0">
                <a:solidFill>
                  <a:srgbClr val="243542"/>
                </a:solidFill>
                <a:latin typeface="Times New Roman" panose="02020603050405020304" pitchFamily="18" charset="0"/>
                <a:cs typeface="Times New Roman" pitchFamily="18" charset="0"/>
              </a:rPr>
              <a:t> Give a full report about: </a:t>
            </a:r>
          </a:p>
          <a:p>
            <a:pPr>
              <a:defRPr/>
            </a:pPr>
            <a:r>
              <a:rPr lang="en-US" dirty="0">
                <a:solidFill>
                  <a:srgbClr val="243542"/>
                </a:solidFill>
                <a:latin typeface="Times New Roman" panose="02020603050405020304" pitchFamily="18" charset="0"/>
                <a:cs typeface="Times New Roman" pitchFamily="18" charset="0"/>
              </a:rPr>
              <a:t>	- Physical examination</a:t>
            </a:r>
          </a:p>
          <a:p>
            <a:pPr>
              <a:defRPr/>
            </a:pPr>
            <a:r>
              <a:rPr lang="en-US" dirty="0">
                <a:solidFill>
                  <a:srgbClr val="243542"/>
                </a:solidFill>
                <a:latin typeface="Times New Roman" panose="02020603050405020304" pitchFamily="18" charset="0"/>
                <a:cs typeface="Times New Roman" pitchFamily="18" charset="0"/>
              </a:rPr>
              <a:t>	- Chemical examination</a:t>
            </a:r>
          </a:p>
        </p:txBody>
      </p:sp>
      <p:grpSp>
        <p:nvGrpSpPr>
          <p:cNvPr id="4" name="Group 3"/>
          <p:cNvGrpSpPr/>
          <p:nvPr/>
        </p:nvGrpSpPr>
        <p:grpSpPr>
          <a:xfrm>
            <a:off x="1070314" y="314385"/>
            <a:ext cx="4594063" cy="6687264"/>
            <a:chOff x="904480" y="200085"/>
            <a:chExt cx="4594063" cy="6687264"/>
          </a:xfrm>
        </p:grpSpPr>
        <p:sp>
          <p:nvSpPr>
            <p:cNvPr id="9" name="Rounded Rectangle 8"/>
            <p:cNvSpPr>
              <a:spLocks noChangeArrowheads="1"/>
            </p:cNvSpPr>
            <p:nvPr/>
          </p:nvSpPr>
          <p:spPr bwMode="auto">
            <a:xfrm>
              <a:off x="904480" y="200085"/>
              <a:ext cx="4594063" cy="6687264"/>
            </a:xfrm>
            <a:prstGeom prst="roundRect">
              <a:avLst/>
            </a:prstGeom>
            <a:noFill/>
            <a:ln w="25400" cap="sq">
              <a:noFill/>
              <a:prstDash val="dash"/>
              <a:miter lim="800000"/>
              <a:headEnd type="none" w="sm" len="sm"/>
              <a:tailEnd type="none" w="sm" len="sm"/>
            </a:ln>
          </p:spPr>
          <p:txBody>
            <a:bodyPr wrap="square" numCol="1" anchor="ctr">
              <a:spAutoFit/>
            </a:bodyPr>
            <a:lstStyle/>
            <a:p>
              <a:pPr marL="171450" indent="-171450" fontAlgn="t">
                <a:buFont typeface="Arial" charset="0"/>
                <a:buChar char="•"/>
                <a:defRPr/>
              </a:pPr>
              <a:endParaRPr lang="en-US" sz="1100" dirty="0">
                <a:latin typeface="Times New Roman" panose="02020603050405020304" pitchFamily="18" charset="0"/>
              </a:endParaRPr>
            </a:p>
            <a:p>
              <a:pPr>
                <a:defRPr/>
              </a:pPr>
              <a:r>
                <a:rPr lang="en-US" sz="2400" b="1" u="sng" dirty="0">
                  <a:solidFill>
                    <a:srgbClr val="517A91"/>
                  </a:solidFill>
                  <a:latin typeface="Times New Roman" panose="02020603050405020304" pitchFamily="18" charset="0"/>
                  <a:cs typeface="Times New Roman" pitchFamily="18" charset="0"/>
                </a:rPr>
                <a:t>Principle</a:t>
              </a:r>
              <a:r>
                <a:rPr lang="en-US" sz="2400" b="1" dirty="0">
                  <a:solidFill>
                    <a:srgbClr val="517A91"/>
                  </a:solidFill>
                  <a:latin typeface="Times New Roman" panose="02020603050405020304" pitchFamily="18" charset="0"/>
                  <a:cs typeface="Times New Roman" pitchFamily="18" charset="0"/>
                </a:rPr>
                <a:t>: </a:t>
              </a:r>
            </a:p>
            <a:p>
              <a:pPr>
                <a:defRPr/>
              </a:pPr>
              <a:endParaRPr lang="en-US" sz="2400" dirty="0">
                <a:solidFill>
                  <a:srgbClr val="243542"/>
                </a:solidFill>
                <a:latin typeface="Times New Roman" panose="02020603050405020304" pitchFamily="18" charset="0"/>
                <a:cs typeface="Times New Roman" pitchFamily="18" charset="0"/>
              </a:endParaRPr>
            </a:p>
            <a:p>
              <a:pPr marL="285750" indent="-285750">
                <a:buFont typeface="Wingdings" charset="2"/>
                <a:buChar char="§"/>
                <a:defRPr/>
              </a:pPr>
              <a:r>
                <a:rPr lang="en-US" dirty="0">
                  <a:solidFill>
                    <a:srgbClr val="243542"/>
                  </a:solidFill>
                  <a:latin typeface="Times New Roman" panose="02020603050405020304" pitchFamily="18" charset="0"/>
                  <a:cs typeface="Times New Roman" pitchFamily="18" charset="0"/>
                </a:rPr>
                <a:t>Dipsticks are plastic strips impregnated with chemical reagents which react with specific substances in the urine to produce color-coded visual results.</a:t>
              </a:r>
            </a:p>
            <a:p>
              <a:pPr marL="285750" indent="-285750">
                <a:buFont typeface="Wingdings" charset="2"/>
                <a:buChar char="§"/>
                <a:defRPr/>
              </a:pPr>
              <a:endParaRPr lang="en-US" dirty="0">
                <a:solidFill>
                  <a:srgbClr val="243542"/>
                </a:solidFill>
                <a:latin typeface="Times New Roman" panose="02020603050405020304" pitchFamily="18" charset="0"/>
                <a:cs typeface="Times New Roman" pitchFamily="18" charset="0"/>
              </a:endParaRPr>
            </a:p>
            <a:p>
              <a:pPr marL="285750" indent="-285750">
                <a:buFont typeface="Wingdings" charset="2"/>
                <a:buChar char="§"/>
                <a:defRPr/>
              </a:pPr>
              <a:r>
                <a:rPr lang="en-US" dirty="0">
                  <a:solidFill>
                    <a:srgbClr val="243542"/>
                  </a:solidFill>
                  <a:latin typeface="Times New Roman" panose="02020603050405020304" pitchFamily="18" charset="0"/>
                  <a:cs typeface="Times New Roman" pitchFamily="18" charset="0"/>
                </a:rPr>
                <a:t>They provide quick determination of pH, protein, glucose, ketones, urobilinogen, bilirubin, blood, hemoglobin, nitrite, and specific gravity.  The depth of color produced relates to the concentration of the substance in urine. </a:t>
              </a:r>
            </a:p>
            <a:p>
              <a:pPr marL="285750" indent="-285750">
                <a:buFont typeface="Wingdings" charset="2"/>
                <a:buChar char="§"/>
                <a:defRPr/>
              </a:pPr>
              <a:endParaRPr lang="en-US" dirty="0">
                <a:solidFill>
                  <a:srgbClr val="243542"/>
                </a:solidFill>
                <a:latin typeface="Times New Roman" panose="02020603050405020304" pitchFamily="18" charset="0"/>
                <a:cs typeface="Times New Roman" pitchFamily="18" charset="0"/>
              </a:endParaRPr>
            </a:p>
            <a:p>
              <a:pPr marL="285750" indent="-285750">
                <a:buFont typeface="Wingdings" charset="2"/>
                <a:buChar char="§"/>
                <a:defRPr/>
              </a:pPr>
              <a:r>
                <a:rPr lang="en-US" dirty="0">
                  <a:solidFill>
                    <a:srgbClr val="243542"/>
                  </a:solidFill>
                  <a:latin typeface="Times New Roman" panose="02020603050405020304" pitchFamily="18" charset="0"/>
                  <a:cs typeface="Times New Roman" pitchFamily="18" charset="0"/>
                </a:rPr>
                <a:t>Color controls are provided against which the actual color produced by the urine sample can be compared .The reaction times of the impregnated chemicals are standardized. </a:t>
              </a:r>
            </a:p>
            <a:p>
              <a:pPr marL="285750" indent="-285750">
                <a:buFont typeface="Wingdings" charset="2"/>
                <a:buChar char="§"/>
                <a:defRPr/>
              </a:pPr>
              <a:endParaRPr lang="en-US" dirty="0">
                <a:solidFill>
                  <a:srgbClr val="243542"/>
                </a:solidFill>
                <a:latin typeface="Times New Roman" panose="02020603050405020304" pitchFamily="18" charset="0"/>
              </a:endParaRPr>
            </a:p>
          </p:txBody>
        </p:sp>
        <p:sp>
          <p:nvSpPr>
            <p:cNvPr id="3" name="Rounded Rectangle 2"/>
            <p:cNvSpPr/>
            <p:nvPr/>
          </p:nvSpPr>
          <p:spPr>
            <a:xfrm>
              <a:off x="904480" y="546101"/>
              <a:ext cx="4353320" cy="5995231"/>
            </a:xfrm>
            <a:prstGeom prst="roundRect">
              <a:avLst/>
            </a:prstGeom>
            <a:noFill/>
            <a:ln w="34925">
              <a:solidFill>
                <a:srgbClr val="5B8B6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10515600" y="5764140"/>
            <a:ext cx="1580444" cy="1549544"/>
          </a:xfrm>
          <a:prstGeom prst="rect">
            <a:avLst/>
          </a:prstGeom>
        </p:spPr>
      </p:pic>
    </p:spTree>
    <p:extLst>
      <p:ext uri="{BB962C8B-B14F-4D97-AF65-F5344CB8AC3E}">
        <p14:creationId xmlns:p14="http://schemas.microsoft.com/office/powerpoint/2010/main" val="187199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ounded Rectangle 5"/>
          <p:cNvSpPr/>
          <p:nvPr/>
        </p:nvSpPr>
        <p:spPr>
          <a:xfrm>
            <a:off x="1010653" y="721329"/>
            <a:ext cx="7406640" cy="3200400"/>
          </a:xfrm>
          <a:prstGeom prst="roundRect">
            <a:avLst/>
          </a:prstGeom>
          <a:solidFill>
            <a:srgbClr val="5B8B6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8B6B"/>
              </a:solidFill>
            </a:endParaRPr>
          </a:p>
        </p:txBody>
      </p:sp>
      <p:sp>
        <p:nvSpPr>
          <p:cNvPr id="5" name="Rectangle 4"/>
          <p:cNvSpPr/>
          <p:nvPr/>
        </p:nvSpPr>
        <p:spPr>
          <a:xfrm>
            <a:off x="0" y="0"/>
            <a:ext cx="66040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
          </p:nvPr>
        </p:nvSpPr>
        <p:spPr>
          <a:xfrm>
            <a:off x="1068723" y="872598"/>
            <a:ext cx="7192961" cy="4953000"/>
          </a:xfrm>
        </p:spPr>
        <p:txBody>
          <a:bodyPr>
            <a:normAutofit/>
          </a:bodyPr>
          <a:lstStyle/>
          <a:p>
            <a:pPr marL="42863" indent="6350">
              <a:buFont typeface="Monotype Sorts" charset="2"/>
              <a:buNone/>
              <a:defRPr/>
            </a:pPr>
            <a:r>
              <a:rPr lang="en-US" sz="1400" b="1" dirty="0">
                <a:solidFill>
                  <a:srgbClr val="243542"/>
                </a:solidFill>
              </a:rPr>
              <a:t>A 12-year-old girl, a known patient with T1DM, presented to Emergency drowsy with short history of vomiting and abdominal pain. On examination: </a:t>
            </a:r>
          </a:p>
          <a:p>
            <a:pPr marL="0" indent="0" algn="ctr">
              <a:buFont typeface="Monotype Sorts" charset="2"/>
              <a:buNone/>
              <a:defRPr/>
            </a:pPr>
            <a:r>
              <a:rPr lang="en-US" sz="1400" b="1" dirty="0">
                <a:solidFill>
                  <a:srgbClr val="517A91"/>
                </a:solidFill>
              </a:rPr>
              <a:t>    - Tachycardia</a:t>
            </a:r>
          </a:p>
          <a:p>
            <a:pPr marL="0" indent="0" algn="ctr">
              <a:buFont typeface="Monotype Sorts" charset="2"/>
              <a:buNone/>
              <a:defRPr/>
            </a:pPr>
            <a:r>
              <a:rPr lang="en-US" sz="1400" b="1" dirty="0">
                <a:solidFill>
                  <a:srgbClr val="517A91"/>
                </a:solidFill>
              </a:rPr>
              <a:t>    - Tachypnea with </a:t>
            </a:r>
            <a:r>
              <a:rPr lang="en-US" sz="1400" b="1" dirty="0">
                <a:solidFill>
                  <a:srgbClr val="FF0000"/>
                </a:solidFill>
              </a:rPr>
              <a:t>a fruity smell of breath</a:t>
            </a:r>
            <a:r>
              <a:rPr lang="en-US" sz="1400" b="1" dirty="0">
                <a:solidFill>
                  <a:srgbClr val="517A91"/>
                </a:solidFill>
              </a:rPr>
              <a:t>.</a:t>
            </a:r>
          </a:p>
          <a:p>
            <a:pPr marL="0" indent="0" algn="ctr">
              <a:buFont typeface="Monotype Sorts" charset="2"/>
              <a:buNone/>
              <a:defRPr/>
            </a:pPr>
            <a:r>
              <a:rPr lang="en-US" sz="1400" b="1" dirty="0">
                <a:solidFill>
                  <a:srgbClr val="517A91"/>
                </a:solidFill>
              </a:rPr>
              <a:t>    - BP:  85/50 mmHg (Ref range: 100/66-135/85 mmHg)</a:t>
            </a:r>
          </a:p>
          <a:p>
            <a:pPr algn="ctr">
              <a:buFont typeface="Monotype Sorts" charset="2"/>
              <a:buNone/>
              <a:defRPr/>
            </a:pPr>
            <a:r>
              <a:rPr lang="en-US" sz="1400" b="1" dirty="0">
                <a:solidFill>
                  <a:srgbClr val="517A91"/>
                </a:solidFill>
              </a:rPr>
              <a:t>	- Blood sugar:  </a:t>
            </a:r>
            <a:r>
              <a:rPr lang="en-US" sz="1400" b="1" dirty="0">
                <a:solidFill>
                  <a:srgbClr val="FF0000"/>
                </a:solidFill>
              </a:rPr>
              <a:t>26.7 mmol/L </a:t>
            </a:r>
            <a:r>
              <a:rPr lang="en-US" sz="1400" b="1" dirty="0">
                <a:solidFill>
                  <a:srgbClr val="517A91"/>
                </a:solidFill>
              </a:rPr>
              <a:t>(Ref range: 3.9-5.6 mmol</a:t>
            </a:r>
            <a:r>
              <a:rPr lang="ar-SA" sz="1400" b="1" dirty="0">
                <a:solidFill>
                  <a:srgbClr val="517A91"/>
                </a:solidFill>
              </a:rPr>
              <a:t>/</a:t>
            </a:r>
            <a:r>
              <a:rPr lang="en-US" sz="1400" b="1" dirty="0">
                <a:solidFill>
                  <a:srgbClr val="517A91"/>
                </a:solidFill>
              </a:rPr>
              <a:t>L)</a:t>
            </a:r>
          </a:p>
          <a:p>
            <a:pPr algn="ctr">
              <a:buFont typeface="Monotype Sorts" charset="2"/>
              <a:buNone/>
              <a:defRPr/>
            </a:pPr>
            <a:r>
              <a:rPr lang="en-US" sz="1400" b="1" dirty="0">
                <a:solidFill>
                  <a:srgbClr val="517A91"/>
                </a:solidFill>
              </a:rPr>
              <a:t>	- HbA1C:  9.9% (Ref range: 5.7-6.4%)</a:t>
            </a:r>
          </a:p>
          <a:p>
            <a:pPr algn="ctr">
              <a:buFont typeface="Monotype Sorts" charset="2"/>
              <a:buNone/>
              <a:defRPr/>
            </a:pPr>
            <a:r>
              <a:rPr lang="en-US" sz="1400" b="1" dirty="0">
                <a:solidFill>
                  <a:srgbClr val="517A91"/>
                </a:solidFill>
              </a:rPr>
              <a:t>	- Blood pH:  </a:t>
            </a:r>
            <a:r>
              <a:rPr lang="en-US" sz="1400" b="1" dirty="0">
                <a:solidFill>
                  <a:srgbClr val="FF0000"/>
                </a:solidFill>
              </a:rPr>
              <a:t>7.1</a:t>
            </a:r>
            <a:r>
              <a:rPr lang="en-US" sz="1400" b="1" dirty="0">
                <a:solidFill>
                  <a:srgbClr val="517A91"/>
                </a:solidFill>
              </a:rPr>
              <a:t> (Ref range: 7.35–7.45)</a:t>
            </a:r>
          </a:p>
          <a:p>
            <a:pPr algn="ctr">
              <a:buFont typeface="Monotype Sorts" charset="2"/>
              <a:buNone/>
              <a:defRPr/>
            </a:pPr>
            <a:r>
              <a:rPr lang="en-US" sz="1400" b="1" dirty="0">
                <a:solidFill>
                  <a:srgbClr val="517A91"/>
                </a:solidFill>
              </a:rPr>
              <a:t>	- </a:t>
            </a:r>
            <a:r>
              <a:rPr lang="en-US" sz="1400" b="1" dirty="0">
                <a:solidFill>
                  <a:srgbClr val="FF0000"/>
                </a:solidFill>
              </a:rPr>
              <a:t>Circulating Ketone bodies: positive</a:t>
            </a:r>
          </a:p>
          <a:p>
            <a:pPr algn="ctr">
              <a:buFont typeface="Monotype Sorts" charset="2"/>
              <a:buNone/>
              <a:defRPr/>
            </a:pPr>
            <a:r>
              <a:rPr lang="en-US" sz="1400" b="1" dirty="0"/>
              <a:t> </a:t>
            </a:r>
            <a:r>
              <a:rPr lang="en-US" sz="1400" b="1" dirty="0">
                <a:solidFill>
                  <a:srgbClr val="243542"/>
                </a:solidFill>
              </a:rPr>
              <a:t>A mid stream Urine sample was collected for complete urinalysis. </a:t>
            </a:r>
            <a:r>
              <a:rPr lang="en-US" sz="1400" b="1" dirty="0"/>
              <a:t> </a:t>
            </a:r>
          </a:p>
          <a:p>
            <a:pPr>
              <a:buFont typeface="Monotype Sorts" charset="2"/>
              <a:buNone/>
              <a:defRPr/>
            </a:pPr>
            <a:r>
              <a:rPr lang="en-US" sz="1400" b="1" dirty="0"/>
              <a:t> </a:t>
            </a:r>
          </a:p>
          <a:p>
            <a:pPr>
              <a:buFont typeface="Monotype Sorts" charset="2"/>
              <a:buNone/>
              <a:defRPr/>
            </a:pPr>
            <a:endParaRPr lang="en-US" sz="1400" b="1" dirty="0"/>
          </a:p>
        </p:txBody>
      </p:sp>
      <p:sp>
        <p:nvSpPr>
          <p:cNvPr id="12" name="object 14"/>
          <p:cNvSpPr/>
          <p:nvPr/>
        </p:nvSpPr>
        <p:spPr>
          <a:xfrm>
            <a:off x="8839301" y="2900856"/>
            <a:ext cx="3045443" cy="3879914"/>
          </a:xfrm>
          <a:prstGeom prst="rect">
            <a:avLst/>
          </a:prstGeom>
          <a:blipFill>
            <a:blip r:embed="rId3" cstate="print"/>
            <a:stretch>
              <a:fillRect/>
            </a:stretch>
          </a:blipFill>
        </p:spPr>
        <p:txBody>
          <a:bodyPr wrap="square" lIns="0" tIns="0" rIns="0" bIns="0" rtlCol="0"/>
          <a:lstStyle/>
          <a:p>
            <a:endParaRPr/>
          </a:p>
        </p:txBody>
      </p:sp>
      <p:sp>
        <p:nvSpPr>
          <p:cNvPr id="13" name="Rectangle 2"/>
          <p:cNvSpPr>
            <a:spLocks noChangeArrowheads="1"/>
          </p:cNvSpPr>
          <p:nvPr/>
        </p:nvSpPr>
        <p:spPr bwMode="auto">
          <a:xfrm>
            <a:off x="3326254" y="-144378"/>
            <a:ext cx="303159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2"/>
              </a:buClr>
              <a:buFont typeface="Monotype Sorts" charset="2"/>
              <a:buChar char="z"/>
              <a:defRPr kumimoji="1" sz="3200">
                <a:solidFill>
                  <a:schemeClr val="tx1"/>
                </a:solidFill>
                <a:latin typeface="Tahoma" charset="0"/>
              </a:defRPr>
            </a:lvl1pPr>
            <a:lvl2pPr marL="742950" indent="-285750">
              <a:spcBef>
                <a:spcPct val="20000"/>
              </a:spcBef>
              <a:buClr>
                <a:schemeClr val="accent2"/>
              </a:buClr>
              <a:buFont typeface="Monotype Sorts" charset="2"/>
              <a:buChar char="y"/>
              <a:defRPr kumimoji="1" sz="2800">
                <a:solidFill>
                  <a:schemeClr val="tx1"/>
                </a:solidFill>
                <a:latin typeface="Tahoma" charset="0"/>
              </a:defRPr>
            </a:lvl2pPr>
            <a:lvl3pPr marL="1143000" indent="-228600">
              <a:spcBef>
                <a:spcPct val="20000"/>
              </a:spcBef>
              <a:buClr>
                <a:schemeClr val="accent2"/>
              </a:buClr>
              <a:buFont typeface="Monotype Sorts" charset="2"/>
              <a:buChar char="x"/>
              <a:defRPr kumimoji="1" sz="2400">
                <a:solidFill>
                  <a:schemeClr val="tx1"/>
                </a:solidFill>
                <a:latin typeface="Tahoma" charset="0"/>
              </a:defRPr>
            </a:lvl3pPr>
            <a:lvl4pPr marL="1600200" indent="-228600">
              <a:spcBef>
                <a:spcPct val="20000"/>
              </a:spcBef>
              <a:buClr>
                <a:schemeClr val="accent2"/>
              </a:buClr>
              <a:buChar char="•"/>
              <a:defRPr kumimoji="1" sz="2000">
                <a:solidFill>
                  <a:schemeClr val="tx1"/>
                </a:solidFill>
                <a:latin typeface="Tahoma" charset="0"/>
              </a:defRPr>
            </a:lvl4pPr>
            <a:lvl5pPr marL="2057400" indent="-228600">
              <a:spcBef>
                <a:spcPct val="20000"/>
              </a:spcBef>
              <a:buClr>
                <a:schemeClr val="accent2"/>
              </a:buClr>
              <a:buChar char="–"/>
              <a:defRPr kumimoji="1" sz="2000">
                <a:solidFill>
                  <a:schemeClr val="tx1"/>
                </a:solidFill>
                <a:latin typeface="Tahoma"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charset="0"/>
              </a:defRPr>
            </a:lvl9pPr>
          </a:lstStyle>
          <a:p>
            <a:pPr algn="ctr">
              <a:spcBef>
                <a:spcPct val="0"/>
              </a:spcBef>
              <a:buClrTx/>
              <a:buNone/>
            </a:pPr>
            <a:r>
              <a:rPr kumimoji="0" lang="en-US" altLang="en-US" b="1" dirty="0">
                <a:solidFill>
                  <a:srgbClr val="5B8B6B"/>
                </a:solidFill>
                <a:latin typeface="Century Gothic" charset="0"/>
                <a:ea typeface="Century Gothic" charset="0"/>
                <a:cs typeface="Century Gothic" charset="0"/>
              </a:rPr>
              <a:t>CASE I</a:t>
            </a:r>
          </a:p>
        </p:txBody>
      </p:sp>
      <p:cxnSp>
        <p:nvCxnSpPr>
          <p:cNvPr id="14" name="Straight Connector 13"/>
          <p:cNvCxnSpPr/>
          <p:nvPr/>
        </p:nvCxnSpPr>
        <p:spPr>
          <a:xfrm>
            <a:off x="3655270" y="85884"/>
            <a:ext cx="0" cy="491067"/>
          </a:xfrm>
          <a:prstGeom prst="line">
            <a:avLst/>
          </a:prstGeom>
          <a:ln w="25400">
            <a:solidFill>
              <a:srgbClr val="24354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09001" y="67288"/>
            <a:ext cx="0" cy="491067"/>
          </a:xfrm>
          <a:prstGeom prst="line">
            <a:avLst/>
          </a:prstGeom>
          <a:ln w="25400">
            <a:solidFill>
              <a:srgbClr val="243542"/>
            </a:solidFill>
          </a:ln>
        </p:spPr>
        <p:style>
          <a:lnRef idx="1">
            <a:schemeClr val="accent1"/>
          </a:lnRef>
          <a:fillRef idx="0">
            <a:schemeClr val="accent1"/>
          </a:fillRef>
          <a:effectRef idx="0">
            <a:schemeClr val="accent1"/>
          </a:effectRef>
          <a:fontRef idx="minor">
            <a:schemeClr val="tx1"/>
          </a:fontRef>
        </p:style>
      </p:cxnSp>
      <p:sp>
        <p:nvSpPr>
          <p:cNvPr id="17" name="object 8"/>
          <p:cNvSpPr txBox="1"/>
          <p:nvPr/>
        </p:nvSpPr>
        <p:spPr>
          <a:xfrm>
            <a:off x="2041826" y="4077540"/>
            <a:ext cx="5046345" cy="2510944"/>
          </a:xfrm>
          <a:prstGeom prst="rect">
            <a:avLst/>
          </a:prstGeom>
          <a:noFill/>
          <a:ln w="25400">
            <a:solidFill>
              <a:srgbClr val="5B8B6B"/>
            </a:solidFill>
            <a:prstDash val="dash"/>
          </a:ln>
        </p:spPr>
        <p:txBody>
          <a:bodyPr vert="horz" wrap="square" lIns="0" tIns="33020" rIns="0" bIns="0" rtlCol="0">
            <a:spAutoFit/>
          </a:bodyPr>
          <a:lstStyle/>
          <a:p>
            <a:pPr algn="ctr">
              <a:lnSpc>
                <a:spcPct val="100000"/>
              </a:lnSpc>
              <a:spcBef>
                <a:spcPts val="260"/>
              </a:spcBef>
            </a:pPr>
            <a:r>
              <a:rPr sz="1600" b="1" spc="35" dirty="0">
                <a:solidFill>
                  <a:srgbClr val="FF0000"/>
                </a:solidFill>
                <a:latin typeface="Trebuchet MS"/>
                <a:cs typeface="Trebuchet MS"/>
              </a:rPr>
              <a:t>Important</a:t>
            </a:r>
            <a:r>
              <a:rPr sz="1600" b="1" spc="-60" dirty="0">
                <a:solidFill>
                  <a:srgbClr val="FF0000"/>
                </a:solidFill>
                <a:latin typeface="Trebuchet MS"/>
                <a:cs typeface="Trebuchet MS"/>
              </a:rPr>
              <a:t> </a:t>
            </a:r>
            <a:r>
              <a:rPr sz="1600" b="1" spc="-10" dirty="0">
                <a:solidFill>
                  <a:srgbClr val="FF0000"/>
                </a:solidFill>
                <a:latin typeface="Trebuchet MS"/>
                <a:cs typeface="Trebuchet MS"/>
              </a:rPr>
              <a:t>characteristics</a:t>
            </a:r>
            <a:r>
              <a:rPr sz="1600" b="1" spc="-10" dirty="0">
                <a:solidFill>
                  <a:srgbClr val="FF0000"/>
                </a:solidFill>
                <a:latin typeface="Arial"/>
                <a:cs typeface="Arial"/>
              </a:rPr>
              <a:t>:</a:t>
            </a:r>
            <a:endParaRPr sz="1600" dirty="0">
              <a:latin typeface="Arial"/>
              <a:cs typeface="Arial"/>
            </a:endParaRPr>
          </a:p>
          <a:p>
            <a:pPr>
              <a:lnSpc>
                <a:spcPct val="100000"/>
              </a:lnSpc>
            </a:pPr>
            <a:endParaRPr sz="1650" dirty="0">
              <a:latin typeface="Times New Roman"/>
              <a:cs typeface="Times New Roman"/>
            </a:endParaRPr>
          </a:p>
          <a:p>
            <a:pPr marL="847090" indent="-286385">
              <a:lnSpc>
                <a:spcPct val="100000"/>
              </a:lnSpc>
              <a:buFont typeface="Wingdings"/>
              <a:buChar char=""/>
              <a:tabLst>
                <a:tab pos="847725" algn="l"/>
              </a:tabLst>
            </a:pPr>
            <a:r>
              <a:rPr sz="1600" b="1" spc="-10" dirty="0">
                <a:solidFill>
                  <a:srgbClr val="001F5F"/>
                </a:solidFill>
                <a:latin typeface="Calibri"/>
                <a:cs typeface="Calibri"/>
              </a:rPr>
              <a:t>What are the Physical Properties </a:t>
            </a:r>
            <a:r>
              <a:rPr sz="1600" b="1" spc="-5" dirty="0">
                <a:solidFill>
                  <a:srgbClr val="001F5F"/>
                </a:solidFill>
                <a:latin typeface="Calibri"/>
                <a:cs typeface="Calibri"/>
              </a:rPr>
              <a:t>of</a:t>
            </a:r>
            <a:r>
              <a:rPr sz="1600" b="1" spc="75" dirty="0">
                <a:solidFill>
                  <a:srgbClr val="001F5F"/>
                </a:solidFill>
                <a:latin typeface="Calibri"/>
                <a:cs typeface="Calibri"/>
              </a:rPr>
              <a:t> </a:t>
            </a:r>
            <a:r>
              <a:rPr sz="1600" b="1" spc="-5" dirty="0">
                <a:solidFill>
                  <a:srgbClr val="001F5F"/>
                </a:solidFill>
                <a:latin typeface="Calibri"/>
                <a:cs typeface="Calibri"/>
              </a:rPr>
              <a:t>Urine</a:t>
            </a:r>
            <a:r>
              <a:rPr sz="1600" b="1" spc="-5" dirty="0">
                <a:solidFill>
                  <a:srgbClr val="001F5F"/>
                </a:solidFill>
                <a:latin typeface="Arial"/>
                <a:cs typeface="Arial"/>
              </a:rPr>
              <a:t>.</a:t>
            </a:r>
            <a:r>
              <a:rPr sz="1600" b="1" spc="-5" dirty="0">
                <a:solidFill>
                  <a:srgbClr val="001F5F"/>
                </a:solidFill>
                <a:latin typeface="Calibri"/>
                <a:cs typeface="Calibri"/>
              </a:rPr>
              <a:t>?</a:t>
            </a:r>
            <a:endParaRPr sz="1600" dirty="0">
              <a:latin typeface="Calibri"/>
              <a:cs typeface="Calibri"/>
            </a:endParaRPr>
          </a:p>
          <a:p>
            <a:pPr marL="833119" marR="826769" algn="ctr">
              <a:lnSpc>
                <a:spcPct val="100000"/>
              </a:lnSpc>
            </a:pPr>
            <a:r>
              <a:rPr sz="1600" spc="-10" dirty="0">
                <a:latin typeface="Calibri"/>
                <a:cs typeface="Calibri"/>
              </a:rPr>
              <a:t>Polyuria, </a:t>
            </a:r>
            <a:r>
              <a:rPr sz="1600" spc="-5" dirty="0">
                <a:solidFill>
                  <a:srgbClr val="FF0000"/>
                </a:solidFill>
                <a:latin typeface="Calibri"/>
                <a:cs typeface="Calibri"/>
              </a:rPr>
              <a:t>Fruity </a:t>
            </a:r>
            <a:r>
              <a:rPr sz="1600" spc="-35" dirty="0">
                <a:solidFill>
                  <a:srgbClr val="FF0000"/>
                </a:solidFill>
                <a:latin typeface="Calibri"/>
                <a:cs typeface="Calibri"/>
              </a:rPr>
              <a:t>Odor, </a:t>
            </a:r>
            <a:r>
              <a:rPr sz="1600" spc="-5" dirty="0">
                <a:latin typeface="Calibri"/>
                <a:cs typeface="Calibri"/>
              </a:rPr>
              <a:t>Acidic PH, </a:t>
            </a:r>
            <a:r>
              <a:rPr sz="1600" spc="-10" dirty="0">
                <a:latin typeface="Calibri"/>
                <a:cs typeface="Calibri"/>
              </a:rPr>
              <a:t>colorless  </a:t>
            </a:r>
            <a:r>
              <a:rPr sz="1600" spc="-5" dirty="0">
                <a:latin typeface="Calibri"/>
                <a:cs typeface="Calibri"/>
              </a:rPr>
              <a:t>(usually the </a:t>
            </a:r>
            <a:r>
              <a:rPr sz="1600" spc="-15" dirty="0">
                <a:latin typeface="Calibri"/>
                <a:cs typeface="Calibri"/>
              </a:rPr>
              <a:t>rest are</a:t>
            </a:r>
            <a:r>
              <a:rPr sz="1600" spc="-25" dirty="0">
                <a:latin typeface="Calibri"/>
                <a:cs typeface="Calibri"/>
              </a:rPr>
              <a:t> </a:t>
            </a:r>
            <a:r>
              <a:rPr sz="1600" spc="-5" dirty="0">
                <a:latin typeface="Calibri"/>
                <a:cs typeface="Calibri"/>
              </a:rPr>
              <a:t>normal)</a:t>
            </a:r>
            <a:endParaRPr sz="1600" dirty="0">
              <a:latin typeface="Calibri"/>
              <a:cs typeface="Calibri"/>
            </a:endParaRPr>
          </a:p>
          <a:p>
            <a:pPr>
              <a:lnSpc>
                <a:spcPct val="100000"/>
              </a:lnSpc>
              <a:spcBef>
                <a:spcPts val="20"/>
              </a:spcBef>
            </a:pPr>
            <a:endParaRPr sz="1650" dirty="0">
              <a:latin typeface="Times New Roman"/>
              <a:cs typeface="Times New Roman"/>
            </a:endParaRPr>
          </a:p>
          <a:p>
            <a:pPr marL="835025" indent="-286385">
              <a:lnSpc>
                <a:spcPct val="100000"/>
              </a:lnSpc>
              <a:buFont typeface="Wingdings"/>
              <a:buChar char=""/>
              <a:tabLst>
                <a:tab pos="835660" algn="l"/>
              </a:tabLst>
            </a:pPr>
            <a:r>
              <a:rPr sz="1600" b="1" spc="-10" dirty="0">
                <a:solidFill>
                  <a:srgbClr val="001F5F"/>
                </a:solidFill>
                <a:latin typeface="Calibri"/>
                <a:cs typeface="Calibri"/>
              </a:rPr>
              <a:t>What are the Chemical Properties </a:t>
            </a:r>
            <a:r>
              <a:rPr sz="1600" b="1" dirty="0">
                <a:solidFill>
                  <a:srgbClr val="001F5F"/>
                </a:solidFill>
                <a:latin typeface="Calibri"/>
                <a:cs typeface="Calibri"/>
              </a:rPr>
              <a:t>of</a:t>
            </a:r>
            <a:r>
              <a:rPr sz="1600" b="1" spc="160" dirty="0">
                <a:solidFill>
                  <a:srgbClr val="001F5F"/>
                </a:solidFill>
                <a:latin typeface="Calibri"/>
                <a:cs typeface="Calibri"/>
              </a:rPr>
              <a:t> </a:t>
            </a:r>
            <a:r>
              <a:rPr sz="1600" b="1" spc="-5" dirty="0">
                <a:solidFill>
                  <a:srgbClr val="001F5F"/>
                </a:solidFill>
                <a:latin typeface="Calibri"/>
                <a:cs typeface="Calibri"/>
              </a:rPr>
              <a:t>urine?</a:t>
            </a:r>
            <a:endParaRPr sz="1600" dirty="0">
              <a:latin typeface="Calibri"/>
              <a:cs typeface="Calibri"/>
            </a:endParaRPr>
          </a:p>
          <a:p>
            <a:pPr marL="635" algn="ctr">
              <a:lnSpc>
                <a:spcPct val="100000"/>
              </a:lnSpc>
            </a:pPr>
            <a:r>
              <a:rPr sz="1600" spc="-10" dirty="0">
                <a:solidFill>
                  <a:srgbClr val="FF0000"/>
                </a:solidFill>
                <a:latin typeface="Calibri"/>
                <a:cs typeface="Calibri"/>
              </a:rPr>
              <a:t>Ketonuria</a:t>
            </a:r>
            <a:r>
              <a:rPr sz="1600" spc="-10" dirty="0">
                <a:solidFill>
                  <a:srgbClr val="FF0000"/>
                </a:solidFill>
                <a:latin typeface="Arial"/>
                <a:cs typeface="Arial"/>
              </a:rPr>
              <a:t>,</a:t>
            </a:r>
            <a:r>
              <a:rPr sz="1600" spc="-30" dirty="0">
                <a:solidFill>
                  <a:srgbClr val="FF0000"/>
                </a:solidFill>
                <a:latin typeface="Arial"/>
                <a:cs typeface="Arial"/>
              </a:rPr>
              <a:t> </a:t>
            </a:r>
            <a:r>
              <a:rPr sz="1600" spc="-10" dirty="0">
                <a:solidFill>
                  <a:srgbClr val="FF0000"/>
                </a:solidFill>
                <a:latin typeface="Calibri"/>
                <a:cs typeface="Calibri"/>
              </a:rPr>
              <a:t>Glucosuria</a:t>
            </a:r>
            <a:endParaRPr sz="1600" dirty="0">
              <a:solidFill>
                <a:srgbClr val="FF0000"/>
              </a:solidFill>
              <a:latin typeface="Calibri"/>
              <a:cs typeface="Calibri"/>
            </a:endParaRPr>
          </a:p>
          <a:p>
            <a:pPr algn="ctr">
              <a:lnSpc>
                <a:spcPct val="100000"/>
              </a:lnSpc>
            </a:pPr>
            <a:r>
              <a:rPr sz="1600" spc="-10" dirty="0">
                <a:latin typeface="Calibri"/>
                <a:cs typeface="Calibri"/>
              </a:rPr>
              <a:t>elevated </a:t>
            </a:r>
            <a:r>
              <a:rPr sz="1600" spc="-5" dirty="0">
                <a:latin typeface="Calibri"/>
                <a:cs typeface="Calibri"/>
              </a:rPr>
              <a:t>amount of </a:t>
            </a:r>
            <a:r>
              <a:rPr sz="1600" spc="-20" dirty="0">
                <a:latin typeface="Calibri"/>
                <a:cs typeface="Calibri"/>
              </a:rPr>
              <a:t>keton </a:t>
            </a:r>
            <a:r>
              <a:rPr sz="1600" spc="-5" dirty="0">
                <a:latin typeface="Calibri"/>
                <a:cs typeface="Calibri"/>
              </a:rPr>
              <a:t>and </a:t>
            </a:r>
            <a:r>
              <a:rPr sz="1600" spc="-10" dirty="0">
                <a:latin typeface="Calibri"/>
                <a:cs typeface="Calibri"/>
              </a:rPr>
              <a:t>glucose </a:t>
            </a:r>
            <a:r>
              <a:rPr sz="1600" spc="-5" dirty="0">
                <a:latin typeface="Calibri"/>
                <a:cs typeface="Calibri"/>
              </a:rPr>
              <a:t>in urine</a:t>
            </a:r>
            <a:r>
              <a:rPr sz="1600" spc="130" dirty="0">
                <a:latin typeface="Calibri"/>
                <a:cs typeface="Calibri"/>
              </a:rPr>
              <a:t> </a:t>
            </a:r>
            <a:r>
              <a:rPr sz="1600" spc="-5" dirty="0">
                <a:latin typeface="Arial"/>
                <a:cs typeface="Arial"/>
              </a:rPr>
              <a:t>.</a:t>
            </a:r>
            <a:endParaRPr sz="1600" dirty="0">
              <a:latin typeface="Arial"/>
              <a:cs typeface="Arial"/>
            </a:endParaRPr>
          </a:p>
          <a:p>
            <a:pPr marL="635" algn="ctr">
              <a:lnSpc>
                <a:spcPct val="100000"/>
              </a:lnSpc>
            </a:pPr>
            <a:r>
              <a:rPr sz="1600" spc="-5" dirty="0">
                <a:latin typeface="Calibri"/>
                <a:cs typeface="Calibri"/>
              </a:rPr>
              <a:t>(usually the </a:t>
            </a:r>
            <a:r>
              <a:rPr sz="1600" spc="-15" dirty="0">
                <a:latin typeface="Calibri"/>
                <a:cs typeface="Calibri"/>
              </a:rPr>
              <a:t>rest are</a:t>
            </a:r>
            <a:r>
              <a:rPr sz="1600" spc="-30" dirty="0">
                <a:latin typeface="Calibri"/>
                <a:cs typeface="Calibri"/>
              </a:rPr>
              <a:t> </a:t>
            </a:r>
            <a:r>
              <a:rPr sz="1600" spc="-5" dirty="0">
                <a:latin typeface="Calibri"/>
                <a:cs typeface="Calibri"/>
              </a:rPr>
              <a:t>normal)</a:t>
            </a:r>
            <a:endParaRPr sz="1600" dirty="0">
              <a:latin typeface="Calibri"/>
              <a:cs typeface="Calibri"/>
            </a:endParaRPr>
          </a:p>
        </p:txBody>
      </p:sp>
      <p:grpSp>
        <p:nvGrpSpPr>
          <p:cNvPr id="19" name="Group 18"/>
          <p:cNvGrpSpPr/>
          <p:nvPr/>
        </p:nvGrpSpPr>
        <p:grpSpPr>
          <a:xfrm>
            <a:off x="9095498" y="2282684"/>
            <a:ext cx="2468880" cy="548640"/>
            <a:chOff x="9338757" y="2164471"/>
            <a:chExt cx="2468880" cy="548640"/>
          </a:xfrm>
        </p:grpSpPr>
        <p:sp>
          <p:nvSpPr>
            <p:cNvPr id="16" name="object 7"/>
            <p:cNvSpPr txBox="1"/>
            <p:nvPr/>
          </p:nvSpPr>
          <p:spPr>
            <a:xfrm>
              <a:off x="9441310" y="2188601"/>
              <a:ext cx="2263775" cy="500380"/>
            </a:xfrm>
            <a:prstGeom prst="rect">
              <a:avLst/>
            </a:prstGeom>
          </p:spPr>
          <p:txBody>
            <a:bodyPr vert="horz" wrap="square" lIns="0" tIns="0" rIns="0" bIns="0" rtlCol="0">
              <a:spAutoFit/>
            </a:bodyPr>
            <a:lstStyle/>
            <a:p>
              <a:pPr marL="73025" marR="5080" indent="-60960">
                <a:lnSpc>
                  <a:spcPct val="100000"/>
                </a:lnSpc>
              </a:pPr>
              <a:r>
                <a:rPr sz="1600" b="1" spc="10" dirty="0">
                  <a:solidFill>
                    <a:srgbClr val="517A91"/>
                  </a:solidFill>
                  <a:latin typeface="Trebuchet MS"/>
                  <a:cs typeface="Trebuchet MS"/>
                </a:rPr>
                <a:t>Diabetic </a:t>
              </a:r>
              <a:r>
                <a:rPr sz="1600" b="1" spc="-15" dirty="0">
                  <a:solidFill>
                    <a:srgbClr val="517A91"/>
                  </a:solidFill>
                  <a:latin typeface="Trebuchet MS"/>
                  <a:cs typeface="Trebuchet MS"/>
                </a:rPr>
                <a:t>with</a:t>
              </a:r>
              <a:r>
                <a:rPr sz="1600" b="1" spc="-55" dirty="0">
                  <a:solidFill>
                    <a:srgbClr val="517A91"/>
                  </a:solidFill>
                  <a:latin typeface="Trebuchet MS"/>
                  <a:cs typeface="Trebuchet MS"/>
                </a:rPr>
                <a:t> </a:t>
              </a:r>
              <a:r>
                <a:rPr sz="1600" b="1" spc="-15" dirty="0">
                  <a:solidFill>
                    <a:srgbClr val="517A91"/>
                  </a:solidFill>
                  <a:latin typeface="Trebuchet MS"/>
                  <a:cs typeface="Trebuchet MS"/>
                </a:rPr>
                <a:t>ketonuria  (diabetic</a:t>
              </a:r>
              <a:r>
                <a:rPr sz="1600" b="1" spc="-90" dirty="0">
                  <a:solidFill>
                    <a:srgbClr val="517A91"/>
                  </a:solidFill>
                  <a:latin typeface="Trebuchet MS"/>
                  <a:cs typeface="Trebuchet MS"/>
                </a:rPr>
                <a:t> </a:t>
              </a:r>
              <a:r>
                <a:rPr sz="1600" b="1" spc="-10" dirty="0">
                  <a:solidFill>
                    <a:srgbClr val="517A91"/>
                  </a:solidFill>
                  <a:latin typeface="Trebuchet MS"/>
                  <a:cs typeface="Trebuchet MS"/>
                </a:rPr>
                <a:t>ketoacidosis)</a:t>
              </a:r>
              <a:endParaRPr sz="1600" dirty="0">
                <a:solidFill>
                  <a:srgbClr val="517A91"/>
                </a:solidFill>
                <a:latin typeface="Trebuchet MS"/>
                <a:cs typeface="Trebuchet MS"/>
              </a:endParaRPr>
            </a:p>
          </p:txBody>
        </p:sp>
        <p:sp>
          <p:nvSpPr>
            <p:cNvPr id="8" name="Rectangle 7"/>
            <p:cNvSpPr/>
            <p:nvPr/>
          </p:nvSpPr>
          <p:spPr>
            <a:xfrm>
              <a:off x="9338757" y="2164471"/>
              <a:ext cx="2468880" cy="548640"/>
            </a:xfrm>
            <a:prstGeom prst="rect">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8775032" y="-946484"/>
            <a:ext cx="184731" cy="369332"/>
          </a:xfrm>
          <a:prstGeom prst="rect">
            <a:avLst/>
          </a:prstGeom>
          <a:noFill/>
        </p:spPr>
        <p:txBody>
          <a:bodyPr wrap="none" rtlCol="0">
            <a:spAutoFit/>
          </a:bodyPr>
          <a:lstStyle/>
          <a:p>
            <a:endParaRPr lang="en-US"/>
          </a:p>
        </p:txBody>
      </p:sp>
      <p:sp>
        <p:nvSpPr>
          <p:cNvPr id="21" name="Right Arrow 20"/>
          <p:cNvSpPr/>
          <p:nvPr/>
        </p:nvSpPr>
        <p:spPr>
          <a:xfrm>
            <a:off x="7317675" y="5021179"/>
            <a:ext cx="1099617" cy="336884"/>
          </a:xfrm>
          <a:prstGeom prst="rightArrow">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8835436" y="122181"/>
            <a:ext cx="3088855" cy="1883510"/>
          </a:xfrm>
          <a:prstGeom prst="roundRect">
            <a:avLst/>
          </a:prstGeom>
          <a:solidFill>
            <a:srgbClr val="243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8000" lvl="2">
              <a:lnSpc>
                <a:spcPct val="90000"/>
              </a:lnSpc>
              <a:spcBef>
                <a:spcPct val="25000"/>
              </a:spcBef>
              <a:buClr>
                <a:schemeClr val="tx1"/>
              </a:buClr>
              <a:buSzPct val="130000"/>
              <a:defRPr/>
            </a:pPr>
            <a:endParaRPr lang="en-US" sz="1200" dirty="0"/>
          </a:p>
        </p:txBody>
      </p:sp>
      <p:sp>
        <p:nvSpPr>
          <p:cNvPr id="23" name="object 11"/>
          <p:cNvSpPr txBox="1"/>
          <p:nvPr/>
        </p:nvSpPr>
        <p:spPr>
          <a:xfrm>
            <a:off x="8671247" y="304871"/>
            <a:ext cx="3520753" cy="1482457"/>
          </a:xfrm>
          <a:prstGeom prst="rect">
            <a:avLst/>
          </a:prstGeom>
        </p:spPr>
        <p:txBody>
          <a:bodyPr vert="horz" wrap="square" lIns="0" tIns="0" rIns="0" bIns="0" rtlCol="0">
            <a:spAutoFit/>
          </a:bodyPr>
          <a:lstStyle/>
          <a:p>
            <a:pPr marL="137795" marR="138430" algn="ctr">
              <a:lnSpc>
                <a:spcPct val="100000"/>
              </a:lnSpc>
            </a:pPr>
            <a:r>
              <a:rPr sz="1400" dirty="0">
                <a:solidFill>
                  <a:schemeClr val="bg2"/>
                </a:solidFill>
                <a:latin typeface="Calibri"/>
                <a:cs typeface="Calibri"/>
              </a:rPr>
              <a:t>Usually </a:t>
            </a:r>
            <a:r>
              <a:rPr sz="1400" spc="-5" dirty="0">
                <a:solidFill>
                  <a:schemeClr val="bg2"/>
                </a:solidFill>
                <a:latin typeface="Calibri"/>
                <a:cs typeface="Calibri"/>
              </a:rPr>
              <a:t>under 25 </a:t>
            </a:r>
            <a:r>
              <a:rPr sz="1400" spc="-10" dirty="0">
                <a:solidFill>
                  <a:schemeClr val="bg2"/>
                </a:solidFill>
                <a:latin typeface="Calibri"/>
                <a:cs typeface="Calibri"/>
              </a:rPr>
              <a:t>years  patient</a:t>
            </a:r>
            <a:endParaRPr sz="1400" dirty="0">
              <a:solidFill>
                <a:schemeClr val="bg2"/>
              </a:solidFill>
              <a:latin typeface="Calibri"/>
              <a:cs typeface="Calibri"/>
            </a:endParaRPr>
          </a:p>
          <a:p>
            <a:pPr marL="12065" marR="5080" algn="ctr">
              <a:lnSpc>
                <a:spcPts val="1689"/>
              </a:lnSpc>
              <a:spcBef>
                <a:spcPts val="35"/>
              </a:spcBef>
            </a:pPr>
            <a:r>
              <a:rPr sz="1400" dirty="0">
                <a:solidFill>
                  <a:schemeClr val="bg2"/>
                </a:solidFill>
                <a:latin typeface="Calibri"/>
                <a:cs typeface="Calibri"/>
              </a:rPr>
              <a:t>with </a:t>
            </a:r>
            <a:r>
              <a:rPr sz="1400" b="1" u="sng" dirty="0">
                <a:solidFill>
                  <a:schemeClr val="bg2"/>
                </a:solidFill>
                <a:latin typeface="Calibri"/>
                <a:cs typeface="Calibri"/>
              </a:rPr>
              <a:t>type I </a:t>
            </a:r>
            <a:r>
              <a:rPr sz="1400" b="1" u="sng" spc="-5" dirty="0">
                <a:solidFill>
                  <a:schemeClr val="bg2"/>
                </a:solidFill>
                <a:latin typeface="Calibri"/>
                <a:cs typeface="Calibri"/>
              </a:rPr>
              <a:t>diabetes</a:t>
            </a:r>
            <a:r>
              <a:rPr sz="1400" b="1" u="sng" spc="-35" dirty="0">
                <a:solidFill>
                  <a:schemeClr val="bg2"/>
                </a:solidFill>
                <a:latin typeface="Calibri"/>
                <a:cs typeface="Calibri"/>
              </a:rPr>
              <a:t> </a:t>
            </a:r>
            <a:r>
              <a:rPr sz="1400" dirty="0">
                <a:solidFill>
                  <a:schemeClr val="bg2"/>
                </a:solidFill>
                <a:latin typeface="Calibri"/>
                <a:cs typeface="Calibri"/>
              </a:rPr>
              <a:t>When  </a:t>
            </a:r>
            <a:r>
              <a:rPr sz="1400" spc="-10" dirty="0">
                <a:solidFill>
                  <a:schemeClr val="bg2"/>
                </a:solidFill>
                <a:latin typeface="Calibri"/>
                <a:cs typeface="Calibri"/>
              </a:rPr>
              <a:t>there</a:t>
            </a:r>
            <a:endParaRPr sz="1400" dirty="0">
              <a:solidFill>
                <a:schemeClr val="bg2"/>
              </a:solidFill>
              <a:latin typeface="Calibri"/>
              <a:cs typeface="Calibri"/>
            </a:endParaRPr>
          </a:p>
          <a:p>
            <a:pPr algn="ctr">
              <a:lnSpc>
                <a:spcPts val="1610"/>
              </a:lnSpc>
            </a:pPr>
            <a:r>
              <a:rPr sz="1400" dirty="0">
                <a:solidFill>
                  <a:schemeClr val="bg2"/>
                </a:solidFill>
                <a:latin typeface="Calibri"/>
                <a:cs typeface="Calibri"/>
              </a:rPr>
              <a:t>is </a:t>
            </a:r>
            <a:r>
              <a:rPr sz="1400" spc="-5" dirty="0">
                <a:solidFill>
                  <a:schemeClr val="bg2"/>
                </a:solidFill>
                <a:latin typeface="Calibri"/>
                <a:cs typeface="Calibri"/>
              </a:rPr>
              <a:t>no enough Insulin,</a:t>
            </a:r>
            <a:r>
              <a:rPr sz="1400" spc="-45" dirty="0">
                <a:solidFill>
                  <a:schemeClr val="bg2"/>
                </a:solidFill>
                <a:latin typeface="Calibri"/>
                <a:cs typeface="Calibri"/>
              </a:rPr>
              <a:t> </a:t>
            </a:r>
            <a:r>
              <a:rPr sz="1400" spc="-5" dirty="0">
                <a:solidFill>
                  <a:schemeClr val="bg2"/>
                </a:solidFill>
                <a:latin typeface="Calibri"/>
                <a:cs typeface="Calibri"/>
              </a:rPr>
              <a:t>the</a:t>
            </a:r>
            <a:r>
              <a:rPr lang="en-US" sz="1400" dirty="0">
                <a:solidFill>
                  <a:schemeClr val="bg2"/>
                </a:solidFill>
                <a:latin typeface="Calibri"/>
                <a:cs typeface="Calibri"/>
              </a:rPr>
              <a:t> </a:t>
            </a:r>
          </a:p>
          <a:p>
            <a:pPr algn="ctr">
              <a:lnSpc>
                <a:spcPts val="1610"/>
              </a:lnSpc>
            </a:pPr>
            <a:r>
              <a:rPr sz="1400" spc="-10" dirty="0">
                <a:solidFill>
                  <a:schemeClr val="bg2"/>
                </a:solidFill>
                <a:latin typeface="Calibri"/>
                <a:cs typeface="Calibri"/>
              </a:rPr>
              <a:t>patient</a:t>
            </a:r>
            <a:endParaRPr sz="1400" dirty="0">
              <a:solidFill>
                <a:schemeClr val="bg2"/>
              </a:solidFill>
              <a:latin typeface="Calibri"/>
              <a:cs typeface="Calibri"/>
            </a:endParaRPr>
          </a:p>
          <a:p>
            <a:pPr marL="15240" marR="10795" algn="ctr">
              <a:lnSpc>
                <a:spcPts val="1689"/>
              </a:lnSpc>
              <a:spcBef>
                <a:spcPts val="40"/>
              </a:spcBef>
            </a:pPr>
            <a:r>
              <a:rPr sz="1400" spc="-5" dirty="0">
                <a:solidFill>
                  <a:schemeClr val="bg2"/>
                </a:solidFill>
                <a:latin typeface="Calibri"/>
                <a:cs typeface="Calibri"/>
              </a:rPr>
              <a:t>can not use </a:t>
            </a:r>
            <a:r>
              <a:rPr sz="1400" dirty="0">
                <a:solidFill>
                  <a:schemeClr val="bg2"/>
                </a:solidFill>
                <a:latin typeface="Calibri"/>
                <a:cs typeface="Calibri"/>
              </a:rPr>
              <a:t>the </a:t>
            </a:r>
            <a:r>
              <a:rPr sz="1400" spc="-5" dirty="0">
                <a:solidFill>
                  <a:schemeClr val="bg2"/>
                </a:solidFill>
                <a:latin typeface="Calibri"/>
                <a:cs typeface="Calibri"/>
              </a:rPr>
              <a:t>glucose </a:t>
            </a:r>
            <a:r>
              <a:rPr sz="1400" dirty="0">
                <a:solidFill>
                  <a:schemeClr val="bg2"/>
                </a:solidFill>
                <a:latin typeface="Calibri"/>
                <a:cs typeface="Calibri"/>
              </a:rPr>
              <a:t>as  a</a:t>
            </a:r>
            <a:r>
              <a:rPr sz="1400" spc="-95" dirty="0">
                <a:solidFill>
                  <a:schemeClr val="bg2"/>
                </a:solidFill>
                <a:latin typeface="Calibri"/>
                <a:cs typeface="Calibri"/>
              </a:rPr>
              <a:t> </a:t>
            </a:r>
            <a:r>
              <a:rPr sz="1400" spc="-5" dirty="0">
                <a:solidFill>
                  <a:schemeClr val="bg2"/>
                </a:solidFill>
                <a:latin typeface="Calibri"/>
                <a:cs typeface="Calibri"/>
              </a:rPr>
              <a:t>fuel</a:t>
            </a:r>
            <a:endParaRPr sz="1400" dirty="0">
              <a:solidFill>
                <a:schemeClr val="bg2"/>
              </a:solidFill>
              <a:latin typeface="Calibri"/>
              <a:cs typeface="Calibri"/>
            </a:endParaRPr>
          </a:p>
          <a:p>
            <a:pPr algn="ctr">
              <a:lnSpc>
                <a:spcPts val="1610"/>
              </a:lnSpc>
            </a:pPr>
            <a:r>
              <a:rPr sz="1400" dirty="0">
                <a:solidFill>
                  <a:schemeClr val="bg2"/>
                </a:solidFill>
                <a:latin typeface="Calibri"/>
                <a:cs typeface="Calibri"/>
              </a:rPr>
              <a:t>so the </a:t>
            </a:r>
            <a:r>
              <a:rPr sz="1400" spc="-5" dirty="0">
                <a:solidFill>
                  <a:schemeClr val="bg2"/>
                </a:solidFill>
                <a:latin typeface="Calibri"/>
                <a:cs typeface="Calibri"/>
              </a:rPr>
              <a:t>body breaks</a:t>
            </a:r>
            <a:r>
              <a:rPr sz="1400" spc="-60" dirty="0">
                <a:solidFill>
                  <a:schemeClr val="bg2"/>
                </a:solidFill>
                <a:latin typeface="Calibri"/>
                <a:cs typeface="Calibri"/>
              </a:rPr>
              <a:t> </a:t>
            </a:r>
            <a:r>
              <a:rPr sz="1400" dirty="0">
                <a:solidFill>
                  <a:schemeClr val="bg2"/>
                </a:solidFill>
                <a:latin typeface="Calibri"/>
                <a:cs typeface="Calibri"/>
              </a:rPr>
              <a:t>down</a:t>
            </a:r>
            <a:r>
              <a:rPr lang="en-US" sz="1400" dirty="0">
                <a:solidFill>
                  <a:schemeClr val="bg2"/>
                </a:solidFill>
                <a:latin typeface="Calibri"/>
                <a:cs typeface="Calibri"/>
              </a:rPr>
              <a:t> </a:t>
            </a:r>
            <a:r>
              <a:rPr sz="1400" spc="-15" dirty="0">
                <a:solidFill>
                  <a:schemeClr val="bg2"/>
                </a:solidFill>
                <a:latin typeface="Calibri"/>
                <a:cs typeface="Calibri"/>
              </a:rPr>
              <a:t>fat</a:t>
            </a:r>
            <a:endParaRPr sz="1400" dirty="0">
              <a:solidFill>
                <a:schemeClr val="bg2"/>
              </a:solidFill>
              <a:latin typeface="Calibri"/>
              <a:cs typeface="Calibri"/>
            </a:endParaRPr>
          </a:p>
          <a:p>
            <a:pPr marL="213995" marR="262890" algn="ctr">
              <a:lnSpc>
                <a:spcPct val="100000"/>
              </a:lnSpc>
            </a:pPr>
            <a:r>
              <a:rPr sz="1400" spc="-5" dirty="0">
                <a:solidFill>
                  <a:schemeClr val="bg2"/>
                </a:solidFill>
                <a:latin typeface="Calibri"/>
                <a:cs typeface="Calibri"/>
              </a:rPr>
              <a:t>instead, </a:t>
            </a:r>
            <a:r>
              <a:rPr sz="1400" dirty="0">
                <a:solidFill>
                  <a:schemeClr val="bg2"/>
                </a:solidFill>
                <a:latin typeface="Calibri"/>
                <a:cs typeface="Calibri"/>
              </a:rPr>
              <a:t>lead </a:t>
            </a:r>
            <a:r>
              <a:rPr sz="1400" spc="-10" dirty="0">
                <a:solidFill>
                  <a:schemeClr val="bg2"/>
                </a:solidFill>
                <a:latin typeface="Calibri"/>
                <a:cs typeface="Calibri"/>
              </a:rPr>
              <a:t>to</a:t>
            </a:r>
            <a:r>
              <a:rPr sz="1400" spc="-40" dirty="0">
                <a:solidFill>
                  <a:schemeClr val="bg2"/>
                </a:solidFill>
                <a:latin typeface="Calibri"/>
                <a:cs typeface="Calibri"/>
              </a:rPr>
              <a:t> </a:t>
            </a:r>
            <a:r>
              <a:rPr sz="1400" spc="-5" dirty="0">
                <a:solidFill>
                  <a:schemeClr val="bg2"/>
                </a:solidFill>
                <a:latin typeface="Calibri"/>
                <a:cs typeface="Calibri"/>
              </a:rPr>
              <a:t>acid  </a:t>
            </a:r>
            <a:r>
              <a:rPr sz="1400" spc="-15" dirty="0">
                <a:solidFill>
                  <a:schemeClr val="bg2"/>
                </a:solidFill>
                <a:latin typeface="Calibri"/>
                <a:cs typeface="Calibri"/>
              </a:rPr>
              <a:t>(ketones) </a:t>
            </a:r>
            <a:r>
              <a:rPr sz="1400" spc="-5" dirty="0">
                <a:solidFill>
                  <a:schemeClr val="bg2"/>
                </a:solidFill>
                <a:latin typeface="Calibri"/>
                <a:cs typeface="Calibri"/>
              </a:rPr>
              <a:t>build</a:t>
            </a:r>
            <a:r>
              <a:rPr sz="1400" spc="-15" dirty="0">
                <a:solidFill>
                  <a:schemeClr val="bg2"/>
                </a:solidFill>
                <a:latin typeface="Calibri"/>
                <a:cs typeface="Calibri"/>
              </a:rPr>
              <a:t> </a:t>
            </a:r>
            <a:r>
              <a:rPr sz="1400" spc="-5" dirty="0">
                <a:solidFill>
                  <a:schemeClr val="bg2"/>
                </a:solidFill>
                <a:latin typeface="Calibri"/>
                <a:cs typeface="Calibri"/>
              </a:rPr>
              <a:t>up</a:t>
            </a:r>
            <a:r>
              <a:rPr sz="1400" spc="-5" dirty="0">
                <a:solidFill>
                  <a:schemeClr val="bg2"/>
                </a:solidFill>
                <a:latin typeface="Arial"/>
                <a:cs typeface="Arial"/>
              </a:rPr>
              <a:t>.</a:t>
            </a:r>
            <a:endParaRPr sz="1400" dirty="0">
              <a:solidFill>
                <a:schemeClr val="bg2"/>
              </a:solidFill>
              <a:latin typeface="Arial"/>
              <a:cs typeface="Arial"/>
            </a:endParaRPr>
          </a:p>
        </p:txBody>
      </p:sp>
      <p:sp>
        <p:nvSpPr>
          <p:cNvPr id="2" name="TextBox 1"/>
          <p:cNvSpPr txBox="1"/>
          <p:nvPr/>
        </p:nvSpPr>
        <p:spPr>
          <a:xfrm>
            <a:off x="9078683" y="1970388"/>
            <a:ext cx="2485695" cy="338554"/>
          </a:xfrm>
          <a:prstGeom prst="rect">
            <a:avLst/>
          </a:prstGeom>
          <a:noFill/>
        </p:spPr>
        <p:txBody>
          <a:bodyPr wrap="square" rtlCol="0">
            <a:spAutoFit/>
          </a:bodyPr>
          <a:lstStyle/>
          <a:p>
            <a:r>
              <a:rPr lang="en-US" sz="1600" dirty="0">
                <a:solidFill>
                  <a:srgbClr val="FF0000"/>
                </a:solidFill>
              </a:rPr>
              <a:t>Diagnosis is very important</a:t>
            </a:r>
          </a:p>
        </p:txBody>
      </p:sp>
    </p:spTree>
    <p:extLst>
      <p:ext uri="{BB962C8B-B14F-4D97-AF65-F5344CB8AC3E}">
        <p14:creationId xmlns:p14="http://schemas.microsoft.com/office/powerpoint/2010/main" val="1698004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ounded Rectangle 5"/>
          <p:cNvSpPr/>
          <p:nvPr/>
        </p:nvSpPr>
        <p:spPr>
          <a:xfrm>
            <a:off x="957960" y="686323"/>
            <a:ext cx="7406640" cy="3840480"/>
          </a:xfrm>
          <a:prstGeom prst="roundRect">
            <a:avLst/>
          </a:prstGeom>
          <a:solidFill>
            <a:srgbClr val="517A91">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3542"/>
              </a:solidFill>
            </a:endParaRPr>
          </a:p>
        </p:txBody>
      </p:sp>
      <p:sp>
        <p:nvSpPr>
          <p:cNvPr id="5" name="Rectangle 4"/>
          <p:cNvSpPr/>
          <p:nvPr/>
        </p:nvSpPr>
        <p:spPr>
          <a:xfrm>
            <a:off x="0" y="0"/>
            <a:ext cx="66040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
          <p:cNvSpPr>
            <a:spLocks noChangeArrowheads="1"/>
          </p:cNvSpPr>
          <p:nvPr/>
        </p:nvSpPr>
        <p:spPr bwMode="auto">
          <a:xfrm>
            <a:off x="3374380" y="-144378"/>
            <a:ext cx="303159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2"/>
              </a:buClr>
              <a:buFont typeface="Monotype Sorts" charset="2"/>
              <a:buChar char="z"/>
              <a:defRPr kumimoji="1" sz="3200">
                <a:solidFill>
                  <a:schemeClr val="tx1"/>
                </a:solidFill>
                <a:latin typeface="Tahoma" charset="0"/>
              </a:defRPr>
            </a:lvl1pPr>
            <a:lvl2pPr marL="742950" indent="-285750">
              <a:spcBef>
                <a:spcPct val="20000"/>
              </a:spcBef>
              <a:buClr>
                <a:schemeClr val="accent2"/>
              </a:buClr>
              <a:buFont typeface="Monotype Sorts" charset="2"/>
              <a:buChar char="y"/>
              <a:defRPr kumimoji="1" sz="2800">
                <a:solidFill>
                  <a:schemeClr val="tx1"/>
                </a:solidFill>
                <a:latin typeface="Tahoma" charset="0"/>
              </a:defRPr>
            </a:lvl2pPr>
            <a:lvl3pPr marL="1143000" indent="-228600">
              <a:spcBef>
                <a:spcPct val="20000"/>
              </a:spcBef>
              <a:buClr>
                <a:schemeClr val="accent2"/>
              </a:buClr>
              <a:buFont typeface="Monotype Sorts" charset="2"/>
              <a:buChar char="x"/>
              <a:defRPr kumimoji="1" sz="2400">
                <a:solidFill>
                  <a:schemeClr val="tx1"/>
                </a:solidFill>
                <a:latin typeface="Tahoma" charset="0"/>
              </a:defRPr>
            </a:lvl3pPr>
            <a:lvl4pPr marL="1600200" indent="-228600">
              <a:spcBef>
                <a:spcPct val="20000"/>
              </a:spcBef>
              <a:buClr>
                <a:schemeClr val="accent2"/>
              </a:buClr>
              <a:buChar char="•"/>
              <a:defRPr kumimoji="1" sz="2000">
                <a:solidFill>
                  <a:schemeClr val="tx1"/>
                </a:solidFill>
                <a:latin typeface="Tahoma" charset="0"/>
              </a:defRPr>
            </a:lvl4pPr>
            <a:lvl5pPr marL="2057400" indent="-228600">
              <a:spcBef>
                <a:spcPct val="20000"/>
              </a:spcBef>
              <a:buClr>
                <a:schemeClr val="accent2"/>
              </a:buClr>
              <a:buChar char="–"/>
              <a:defRPr kumimoji="1" sz="2000">
                <a:solidFill>
                  <a:schemeClr val="tx1"/>
                </a:solidFill>
                <a:latin typeface="Tahoma"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charset="0"/>
              </a:defRPr>
            </a:lvl9pPr>
          </a:lstStyle>
          <a:p>
            <a:pPr algn="ctr">
              <a:spcBef>
                <a:spcPct val="0"/>
              </a:spcBef>
              <a:buClrTx/>
              <a:buNone/>
            </a:pPr>
            <a:r>
              <a:rPr kumimoji="0" lang="en-US" altLang="en-US" b="1" dirty="0">
                <a:solidFill>
                  <a:srgbClr val="5B8B6B"/>
                </a:solidFill>
                <a:latin typeface="Century Gothic" charset="0"/>
                <a:ea typeface="Century Gothic" charset="0"/>
                <a:cs typeface="Century Gothic" charset="0"/>
              </a:rPr>
              <a:t>CASE II</a:t>
            </a:r>
          </a:p>
        </p:txBody>
      </p:sp>
      <p:cxnSp>
        <p:nvCxnSpPr>
          <p:cNvPr id="14" name="Straight Connector 13"/>
          <p:cNvCxnSpPr/>
          <p:nvPr/>
        </p:nvCxnSpPr>
        <p:spPr>
          <a:xfrm>
            <a:off x="3703396" y="85884"/>
            <a:ext cx="0" cy="491067"/>
          </a:xfrm>
          <a:prstGeom prst="line">
            <a:avLst/>
          </a:prstGeom>
          <a:ln w="25400">
            <a:solidFill>
              <a:srgbClr val="24354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57127" y="67288"/>
            <a:ext cx="0" cy="491067"/>
          </a:xfrm>
          <a:prstGeom prst="line">
            <a:avLst/>
          </a:prstGeom>
          <a:ln w="25400">
            <a:solidFill>
              <a:srgbClr val="24354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775032" y="-946484"/>
            <a:ext cx="184731" cy="369332"/>
          </a:xfrm>
          <a:prstGeom prst="rect">
            <a:avLst/>
          </a:prstGeom>
          <a:noFill/>
        </p:spPr>
        <p:txBody>
          <a:bodyPr wrap="none" rtlCol="0">
            <a:spAutoFit/>
          </a:bodyPr>
          <a:lstStyle/>
          <a:p>
            <a:endParaRPr lang="en-US"/>
          </a:p>
        </p:txBody>
      </p:sp>
      <p:sp>
        <p:nvSpPr>
          <p:cNvPr id="23" name="object 30"/>
          <p:cNvSpPr/>
          <p:nvPr/>
        </p:nvSpPr>
        <p:spPr>
          <a:xfrm>
            <a:off x="8867397" y="2978086"/>
            <a:ext cx="3045442" cy="3879914"/>
          </a:xfrm>
          <a:prstGeom prst="rect">
            <a:avLst/>
          </a:prstGeom>
          <a:blipFill>
            <a:blip r:embed="rId3" cstate="print"/>
            <a:stretch>
              <a:fillRect/>
            </a:stretch>
          </a:blipFill>
        </p:spPr>
        <p:txBody>
          <a:bodyPr wrap="square" lIns="0" tIns="0" rIns="0" bIns="0" rtlCol="0"/>
          <a:lstStyle/>
          <a:p>
            <a:endParaRPr/>
          </a:p>
        </p:txBody>
      </p:sp>
      <p:sp>
        <p:nvSpPr>
          <p:cNvPr id="24" name="object 4"/>
          <p:cNvSpPr txBox="1"/>
          <p:nvPr/>
        </p:nvSpPr>
        <p:spPr>
          <a:xfrm>
            <a:off x="1713000" y="937665"/>
            <a:ext cx="5582653" cy="1740348"/>
          </a:xfrm>
          <a:prstGeom prst="rect">
            <a:avLst/>
          </a:prstGeom>
        </p:spPr>
        <p:txBody>
          <a:bodyPr vert="horz" wrap="square" lIns="0" tIns="0" rIns="0" bIns="0" rtlCol="0">
            <a:spAutoFit/>
          </a:bodyPr>
          <a:lstStyle/>
          <a:p>
            <a:pPr marL="12700" marR="706120" algn="ctr">
              <a:lnSpc>
                <a:spcPct val="100699"/>
              </a:lnSpc>
              <a:buFont typeface="Arial"/>
              <a:buChar char="●"/>
              <a:tabLst>
                <a:tab pos="160655" algn="l"/>
              </a:tabLst>
            </a:pPr>
            <a:r>
              <a:rPr sz="1400" b="1" spc="204" dirty="0">
                <a:solidFill>
                  <a:srgbClr val="243542"/>
                </a:solidFill>
                <a:latin typeface="Trebuchet MS"/>
                <a:cs typeface="Trebuchet MS"/>
              </a:rPr>
              <a:t>A </a:t>
            </a:r>
            <a:r>
              <a:rPr sz="1400" b="1" spc="-20" dirty="0">
                <a:solidFill>
                  <a:srgbClr val="243542"/>
                </a:solidFill>
                <a:latin typeface="Trebuchet MS"/>
                <a:cs typeface="Trebuchet MS"/>
              </a:rPr>
              <a:t>49-old </a:t>
            </a:r>
            <a:r>
              <a:rPr sz="1400" b="1" spc="25" dirty="0">
                <a:solidFill>
                  <a:srgbClr val="243542"/>
                </a:solidFill>
                <a:latin typeface="Trebuchet MS"/>
                <a:cs typeface="Trebuchet MS"/>
              </a:rPr>
              <a:t>woman</a:t>
            </a:r>
            <a:r>
              <a:rPr lang="en-US" sz="1400" b="1" spc="25" dirty="0">
                <a:solidFill>
                  <a:srgbClr val="243542"/>
                </a:solidFill>
                <a:latin typeface="Trebuchet MS"/>
                <a:cs typeface="Trebuchet MS"/>
              </a:rPr>
              <a:t> with history of DM</a:t>
            </a:r>
            <a:r>
              <a:rPr sz="1400" b="1" spc="25" dirty="0">
                <a:solidFill>
                  <a:srgbClr val="243542"/>
                </a:solidFill>
                <a:latin typeface="Trebuchet MS"/>
                <a:cs typeface="Trebuchet MS"/>
              </a:rPr>
              <a:t> </a:t>
            </a:r>
            <a:r>
              <a:rPr sz="1400" b="1" spc="20" dirty="0">
                <a:solidFill>
                  <a:srgbClr val="243542"/>
                </a:solidFill>
                <a:latin typeface="Trebuchet MS"/>
                <a:cs typeface="Trebuchet MS"/>
              </a:rPr>
              <a:t>came to </a:t>
            </a:r>
            <a:r>
              <a:rPr sz="1400" b="1" spc="-5" dirty="0">
                <a:solidFill>
                  <a:srgbClr val="243542"/>
                </a:solidFill>
                <a:latin typeface="Trebuchet MS"/>
                <a:cs typeface="Trebuchet MS"/>
              </a:rPr>
              <a:t>hospital </a:t>
            </a:r>
            <a:r>
              <a:rPr sz="1400" b="1" spc="-10" dirty="0">
                <a:solidFill>
                  <a:srgbClr val="243542"/>
                </a:solidFill>
                <a:latin typeface="Trebuchet MS"/>
                <a:cs typeface="Trebuchet MS"/>
              </a:rPr>
              <a:t>with </a:t>
            </a:r>
            <a:r>
              <a:rPr sz="1400" b="1" spc="-85" dirty="0">
                <a:solidFill>
                  <a:srgbClr val="FF0000"/>
                </a:solidFill>
                <a:latin typeface="Trebuchet MS"/>
                <a:cs typeface="Trebuchet MS"/>
              </a:rPr>
              <a:t>fever,</a:t>
            </a:r>
            <a:r>
              <a:rPr sz="1400" b="1" spc="-85" dirty="0">
                <a:solidFill>
                  <a:srgbClr val="243542"/>
                </a:solidFill>
                <a:latin typeface="Trebuchet MS"/>
                <a:cs typeface="Trebuchet MS"/>
              </a:rPr>
              <a:t>  </a:t>
            </a:r>
            <a:r>
              <a:rPr sz="1400" b="1" spc="-15" dirty="0">
                <a:solidFill>
                  <a:srgbClr val="243542"/>
                </a:solidFill>
                <a:latin typeface="Trebuchet MS"/>
                <a:cs typeface="Trebuchet MS"/>
              </a:rPr>
              <a:t>weakness</a:t>
            </a:r>
            <a:r>
              <a:rPr sz="1400" b="1" spc="-80" dirty="0">
                <a:solidFill>
                  <a:srgbClr val="243542"/>
                </a:solidFill>
                <a:latin typeface="Trebuchet MS"/>
                <a:cs typeface="Trebuchet MS"/>
              </a:rPr>
              <a:t> </a:t>
            </a:r>
            <a:r>
              <a:rPr sz="1400" b="1" spc="-5" dirty="0">
                <a:solidFill>
                  <a:srgbClr val="243542"/>
                </a:solidFill>
                <a:latin typeface="Trebuchet MS"/>
                <a:cs typeface="Trebuchet MS"/>
              </a:rPr>
              <a:t>and</a:t>
            </a:r>
            <a:r>
              <a:rPr sz="1400" b="1" spc="-50" dirty="0">
                <a:solidFill>
                  <a:srgbClr val="243542"/>
                </a:solidFill>
                <a:latin typeface="Trebuchet MS"/>
                <a:cs typeface="Trebuchet MS"/>
              </a:rPr>
              <a:t> </a:t>
            </a:r>
            <a:r>
              <a:rPr sz="1400" b="1" spc="-10" dirty="0">
                <a:solidFill>
                  <a:srgbClr val="FF0000"/>
                </a:solidFill>
                <a:latin typeface="Trebuchet MS"/>
                <a:cs typeface="Trebuchet MS"/>
              </a:rPr>
              <a:t>dysuria</a:t>
            </a:r>
            <a:r>
              <a:rPr sz="1400" b="1" spc="-65" dirty="0">
                <a:solidFill>
                  <a:srgbClr val="243542"/>
                </a:solidFill>
                <a:latin typeface="Trebuchet MS"/>
                <a:cs typeface="Trebuchet MS"/>
              </a:rPr>
              <a:t> </a:t>
            </a:r>
            <a:r>
              <a:rPr sz="1400" b="1" spc="-5" dirty="0">
                <a:solidFill>
                  <a:srgbClr val="243542"/>
                </a:solidFill>
                <a:latin typeface="Trebuchet MS"/>
                <a:cs typeface="Trebuchet MS"/>
              </a:rPr>
              <a:t>(pain</a:t>
            </a:r>
            <a:r>
              <a:rPr sz="1400" b="1" spc="-70" dirty="0">
                <a:solidFill>
                  <a:srgbClr val="243542"/>
                </a:solidFill>
                <a:latin typeface="Trebuchet MS"/>
                <a:cs typeface="Trebuchet MS"/>
              </a:rPr>
              <a:t> </a:t>
            </a:r>
            <a:r>
              <a:rPr sz="1400" b="1" dirty="0">
                <a:solidFill>
                  <a:srgbClr val="243542"/>
                </a:solidFill>
                <a:latin typeface="Trebuchet MS"/>
                <a:cs typeface="Trebuchet MS"/>
              </a:rPr>
              <a:t>during</a:t>
            </a:r>
            <a:r>
              <a:rPr sz="1400" b="1" spc="-60" dirty="0">
                <a:solidFill>
                  <a:srgbClr val="243542"/>
                </a:solidFill>
                <a:latin typeface="Trebuchet MS"/>
                <a:cs typeface="Trebuchet MS"/>
              </a:rPr>
              <a:t> </a:t>
            </a:r>
            <a:r>
              <a:rPr sz="1400" b="1" dirty="0">
                <a:solidFill>
                  <a:srgbClr val="243542"/>
                </a:solidFill>
                <a:latin typeface="Trebuchet MS"/>
                <a:cs typeface="Trebuchet MS"/>
              </a:rPr>
              <a:t>urination)</a:t>
            </a:r>
            <a:r>
              <a:rPr sz="1400" b="1" spc="-85" dirty="0">
                <a:solidFill>
                  <a:srgbClr val="243542"/>
                </a:solidFill>
                <a:latin typeface="Trebuchet MS"/>
                <a:cs typeface="Trebuchet MS"/>
              </a:rPr>
              <a:t> </a:t>
            </a:r>
            <a:r>
              <a:rPr sz="1400" b="1" spc="-15" dirty="0">
                <a:solidFill>
                  <a:srgbClr val="243542"/>
                </a:solidFill>
                <a:latin typeface="Trebuchet MS"/>
                <a:cs typeface="Trebuchet MS"/>
              </a:rPr>
              <a:t>for</a:t>
            </a:r>
            <a:r>
              <a:rPr sz="1400" b="1" spc="-50" dirty="0">
                <a:solidFill>
                  <a:srgbClr val="243542"/>
                </a:solidFill>
                <a:latin typeface="Trebuchet MS"/>
                <a:cs typeface="Trebuchet MS"/>
              </a:rPr>
              <a:t> </a:t>
            </a:r>
            <a:r>
              <a:rPr sz="1400" b="1" spc="-15" dirty="0">
                <a:solidFill>
                  <a:srgbClr val="243542"/>
                </a:solidFill>
                <a:latin typeface="Trebuchet MS"/>
                <a:cs typeface="Trebuchet MS"/>
              </a:rPr>
              <a:t>the  </a:t>
            </a:r>
            <a:r>
              <a:rPr sz="1400" b="1" spc="-10" dirty="0">
                <a:solidFill>
                  <a:srgbClr val="243542"/>
                </a:solidFill>
                <a:latin typeface="Trebuchet MS"/>
                <a:cs typeface="Trebuchet MS"/>
              </a:rPr>
              <a:t>last </a:t>
            </a:r>
            <a:r>
              <a:rPr sz="1400" b="1" spc="-15" dirty="0">
                <a:solidFill>
                  <a:srgbClr val="243542"/>
                </a:solidFill>
                <a:latin typeface="Trebuchet MS"/>
                <a:cs typeface="Trebuchet MS"/>
              </a:rPr>
              <a:t>three</a:t>
            </a:r>
            <a:r>
              <a:rPr sz="1400" b="1" spc="-155" dirty="0">
                <a:solidFill>
                  <a:srgbClr val="243542"/>
                </a:solidFill>
                <a:latin typeface="Trebuchet MS"/>
                <a:cs typeface="Trebuchet MS"/>
              </a:rPr>
              <a:t> </a:t>
            </a:r>
            <a:r>
              <a:rPr sz="1400" b="1" spc="-50" dirty="0">
                <a:solidFill>
                  <a:srgbClr val="243542"/>
                </a:solidFill>
                <a:latin typeface="Trebuchet MS"/>
                <a:cs typeface="Trebuchet MS"/>
              </a:rPr>
              <a:t>days.</a:t>
            </a:r>
            <a:endParaRPr sz="1400" dirty="0">
              <a:solidFill>
                <a:srgbClr val="243542"/>
              </a:solidFill>
              <a:latin typeface="Trebuchet MS"/>
              <a:cs typeface="Trebuchet MS"/>
            </a:endParaRPr>
          </a:p>
          <a:p>
            <a:pPr marL="143510" indent="-130810" algn="ctr">
              <a:lnSpc>
                <a:spcPts val="1655"/>
              </a:lnSpc>
              <a:buFont typeface="Arial"/>
              <a:buChar char="●"/>
              <a:tabLst>
                <a:tab pos="144145" algn="l"/>
              </a:tabLst>
            </a:pPr>
            <a:r>
              <a:rPr sz="1400" b="1" spc="30" dirty="0">
                <a:solidFill>
                  <a:srgbClr val="243542"/>
                </a:solidFill>
                <a:latin typeface="Trebuchet MS"/>
                <a:cs typeface="Trebuchet MS"/>
              </a:rPr>
              <a:t>The</a:t>
            </a:r>
            <a:r>
              <a:rPr sz="1400" b="1" spc="-45" dirty="0">
                <a:solidFill>
                  <a:srgbClr val="243542"/>
                </a:solidFill>
                <a:latin typeface="Trebuchet MS"/>
                <a:cs typeface="Trebuchet MS"/>
              </a:rPr>
              <a:t> </a:t>
            </a:r>
            <a:r>
              <a:rPr sz="1400" b="1" spc="-10" dirty="0">
                <a:solidFill>
                  <a:srgbClr val="243542"/>
                </a:solidFill>
                <a:latin typeface="Trebuchet MS"/>
                <a:cs typeface="Trebuchet MS"/>
              </a:rPr>
              <a:t>results</a:t>
            </a:r>
            <a:r>
              <a:rPr sz="1400" b="1" spc="-70" dirty="0">
                <a:solidFill>
                  <a:srgbClr val="243542"/>
                </a:solidFill>
                <a:latin typeface="Trebuchet MS"/>
                <a:cs typeface="Trebuchet MS"/>
              </a:rPr>
              <a:t> </a:t>
            </a:r>
            <a:r>
              <a:rPr sz="1400" b="1" spc="-30" dirty="0">
                <a:solidFill>
                  <a:srgbClr val="243542"/>
                </a:solidFill>
                <a:latin typeface="Trebuchet MS"/>
                <a:cs typeface="Trebuchet MS"/>
              </a:rPr>
              <a:t>of</a:t>
            </a:r>
            <a:r>
              <a:rPr sz="1400" b="1" spc="-40" dirty="0">
                <a:solidFill>
                  <a:srgbClr val="243542"/>
                </a:solidFill>
                <a:latin typeface="Trebuchet MS"/>
                <a:cs typeface="Trebuchet MS"/>
              </a:rPr>
              <a:t> </a:t>
            </a:r>
            <a:r>
              <a:rPr sz="1400" b="1" spc="-5" dirty="0">
                <a:solidFill>
                  <a:srgbClr val="243542"/>
                </a:solidFill>
                <a:latin typeface="Trebuchet MS"/>
                <a:cs typeface="Trebuchet MS"/>
              </a:rPr>
              <a:t>her</a:t>
            </a:r>
            <a:r>
              <a:rPr sz="1400" b="1" spc="-60" dirty="0">
                <a:solidFill>
                  <a:srgbClr val="243542"/>
                </a:solidFill>
                <a:latin typeface="Trebuchet MS"/>
                <a:cs typeface="Trebuchet MS"/>
              </a:rPr>
              <a:t> </a:t>
            </a:r>
            <a:r>
              <a:rPr sz="1400" b="1" spc="10" dirty="0">
                <a:solidFill>
                  <a:srgbClr val="243542"/>
                </a:solidFill>
                <a:latin typeface="Trebuchet MS"/>
                <a:cs typeface="Trebuchet MS"/>
              </a:rPr>
              <a:t>laboratory</a:t>
            </a:r>
            <a:r>
              <a:rPr sz="1400" b="1" spc="-65" dirty="0">
                <a:solidFill>
                  <a:srgbClr val="243542"/>
                </a:solidFill>
                <a:latin typeface="Trebuchet MS"/>
                <a:cs typeface="Trebuchet MS"/>
              </a:rPr>
              <a:t> </a:t>
            </a:r>
            <a:r>
              <a:rPr sz="1400" b="1" spc="-10" dirty="0">
                <a:solidFill>
                  <a:srgbClr val="243542"/>
                </a:solidFill>
                <a:latin typeface="Trebuchet MS"/>
                <a:cs typeface="Trebuchet MS"/>
              </a:rPr>
              <a:t>tests</a:t>
            </a:r>
            <a:r>
              <a:rPr sz="1400" b="1" spc="-55" dirty="0">
                <a:solidFill>
                  <a:srgbClr val="243542"/>
                </a:solidFill>
                <a:latin typeface="Trebuchet MS"/>
                <a:cs typeface="Trebuchet MS"/>
              </a:rPr>
              <a:t> </a:t>
            </a:r>
            <a:r>
              <a:rPr sz="1400" b="1" spc="-25" dirty="0">
                <a:solidFill>
                  <a:srgbClr val="243542"/>
                </a:solidFill>
                <a:latin typeface="Trebuchet MS"/>
                <a:cs typeface="Trebuchet MS"/>
              </a:rPr>
              <a:t>were</a:t>
            </a:r>
            <a:r>
              <a:rPr sz="1400" b="1" spc="-55" dirty="0">
                <a:solidFill>
                  <a:srgbClr val="243542"/>
                </a:solidFill>
                <a:latin typeface="Trebuchet MS"/>
                <a:cs typeface="Trebuchet MS"/>
              </a:rPr>
              <a:t> </a:t>
            </a:r>
            <a:r>
              <a:rPr sz="1400" b="1" spc="-5" dirty="0">
                <a:solidFill>
                  <a:srgbClr val="243542"/>
                </a:solidFill>
                <a:latin typeface="Trebuchet MS"/>
                <a:cs typeface="Trebuchet MS"/>
              </a:rPr>
              <a:t>as</a:t>
            </a:r>
            <a:r>
              <a:rPr sz="1400" b="1" spc="-45" dirty="0">
                <a:solidFill>
                  <a:srgbClr val="243542"/>
                </a:solidFill>
                <a:latin typeface="Trebuchet MS"/>
                <a:cs typeface="Trebuchet MS"/>
              </a:rPr>
              <a:t> </a:t>
            </a:r>
            <a:r>
              <a:rPr sz="1400" b="1" spc="-15" dirty="0">
                <a:solidFill>
                  <a:srgbClr val="243542"/>
                </a:solidFill>
                <a:latin typeface="Trebuchet MS"/>
                <a:cs typeface="Trebuchet MS"/>
              </a:rPr>
              <a:t>the</a:t>
            </a:r>
            <a:r>
              <a:rPr sz="1400" b="1" spc="-55" dirty="0">
                <a:solidFill>
                  <a:srgbClr val="243542"/>
                </a:solidFill>
                <a:latin typeface="Trebuchet MS"/>
                <a:cs typeface="Trebuchet MS"/>
              </a:rPr>
              <a:t> </a:t>
            </a:r>
            <a:r>
              <a:rPr sz="1400" b="1" spc="-15" dirty="0">
                <a:solidFill>
                  <a:srgbClr val="243542"/>
                </a:solidFill>
                <a:latin typeface="Trebuchet MS"/>
                <a:cs typeface="Trebuchet MS"/>
              </a:rPr>
              <a:t>table</a:t>
            </a:r>
            <a:r>
              <a:rPr sz="1400" b="1" spc="-60" dirty="0">
                <a:solidFill>
                  <a:srgbClr val="243542"/>
                </a:solidFill>
                <a:latin typeface="Trebuchet MS"/>
                <a:cs typeface="Trebuchet MS"/>
              </a:rPr>
              <a:t> </a:t>
            </a:r>
            <a:r>
              <a:rPr sz="1400" b="1" spc="-50" dirty="0">
                <a:solidFill>
                  <a:srgbClr val="243542"/>
                </a:solidFill>
                <a:latin typeface="Trebuchet MS"/>
                <a:cs typeface="Trebuchet MS"/>
              </a:rPr>
              <a:t>below.</a:t>
            </a:r>
            <a:endParaRPr lang="en-US" sz="1400" dirty="0">
              <a:solidFill>
                <a:srgbClr val="243542"/>
              </a:solidFill>
              <a:latin typeface="Trebuchet MS"/>
              <a:cs typeface="Trebuchet MS"/>
            </a:endParaRPr>
          </a:p>
          <a:p>
            <a:pPr marL="143510" indent="-130810" algn="ctr">
              <a:lnSpc>
                <a:spcPts val="1655"/>
              </a:lnSpc>
              <a:buFont typeface="Arial"/>
              <a:buChar char="●"/>
              <a:tabLst>
                <a:tab pos="144145" algn="l"/>
              </a:tabLst>
            </a:pPr>
            <a:r>
              <a:rPr sz="1400" b="1" spc="210" dirty="0">
                <a:solidFill>
                  <a:srgbClr val="243542"/>
                </a:solidFill>
                <a:latin typeface="Trebuchet MS"/>
                <a:cs typeface="Trebuchet MS"/>
              </a:rPr>
              <a:t>A</a:t>
            </a:r>
            <a:r>
              <a:rPr sz="1400" b="1" spc="-50" dirty="0">
                <a:solidFill>
                  <a:srgbClr val="243542"/>
                </a:solidFill>
                <a:latin typeface="Trebuchet MS"/>
                <a:cs typeface="Trebuchet MS"/>
              </a:rPr>
              <a:t> </a:t>
            </a:r>
            <a:r>
              <a:rPr sz="1400" b="1" spc="35" dirty="0">
                <a:solidFill>
                  <a:srgbClr val="243542"/>
                </a:solidFill>
                <a:latin typeface="Trebuchet MS"/>
                <a:cs typeface="Trebuchet MS"/>
              </a:rPr>
              <a:t>mid</a:t>
            </a:r>
            <a:r>
              <a:rPr sz="1400" b="1" spc="-75" dirty="0">
                <a:solidFill>
                  <a:srgbClr val="243542"/>
                </a:solidFill>
                <a:latin typeface="Trebuchet MS"/>
                <a:cs typeface="Trebuchet MS"/>
              </a:rPr>
              <a:t> </a:t>
            </a:r>
            <a:r>
              <a:rPr sz="1400" b="1" spc="20" dirty="0">
                <a:solidFill>
                  <a:srgbClr val="243542"/>
                </a:solidFill>
                <a:latin typeface="Trebuchet MS"/>
                <a:cs typeface="Trebuchet MS"/>
              </a:rPr>
              <a:t>stream</a:t>
            </a:r>
            <a:r>
              <a:rPr sz="1400" b="1" spc="-60" dirty="0">
                <a:solidFill>
                  <a:srgbClr val="243542"/>
                </a:solidFill>
                <a:latin typeface="Trebuchet MS"/>
                <a:cs typeface="Trebuchet MS"/>
              </a:rPr>
              <a:t> </a:t>
            </a:r>
            <a:r>
              <a:rPr sz="1400" b="1" spc="30" dirty="0">
                <a:solidFill>
                  <a:srgbClr val="243542"/>
                </a:solidFill>
                <a:latin typeface="Trebuchet MS"/>
                <a:cs typeface="Trebuchet MS"/>
              </a:rPr>
              <a:t>Urine</a:t>
            </a:r>
            <a:r>
              <a:rPr sz="1400" b="1" spc="-55" dirty="0">
                <a:solidFill>
                  <a:srgbClr val="243542"/>
                </a:solidFill>
                <a:latin typeface="Trebuchet MS"/>
                <a:cs typeface="Trebuchet MS"/>
              </a:rPr>
              <a:t> </a:t>
            </a:r>
            <a:r>
              <a:rPr sz="1400" b="1" spc="10" dirty="0">
                <a:solidFill>
                  <a:srgbClr val="243542"/>
                </a:solidFill>
                <a:latin typeface="Trebuchet MS"/>
                <a:cs typeface="Trebuchet MS"/>
              </a:rPr>
              <a:t>sample</a:t>
            </a:r>
            <a:r>
              <a:rPr sz="1400" b="1" spc="-80" dirty="0">
                <a:solidFill>
                  <a:srgbClr val="243542"/>
                </a:solidFill>
                <a:latin typeface="Trebuchet MS"/>
                <a:cs typeface="Trebuchet MS"/>
              </a:rPr>
              <a:t> </a:t>
            </a:r>
            <a:r>
              <a:rPr sz="1400" b="1" spc="-5" dirty="0">
                <a:solidFill>
                  <a:srgbClr val="243542"/>
                </a:solidFill>
                <a:latin typeface="Trebuchet MS"/>
                <a:cs typeface="Trebuchet MS"/>
              </a:rPr>
              <a:t>was</a:t>
            </a:r>
            <a:r>
              <a:rPr sz="1400" b="1" spc="-50" dirty="0">
                <a:solidFill>
                  <a:srgbClr val="243542"/>
                </a:solidFill>
                <a:latin typeface="Trebuchet MS"/>
                <a:cs typeface="Trebuchet MS"/>
              </a:rPr>
              <a:t> </a:t>
            </a:r>
            <a:r>
              <a:rPr sz="1400" b="1" spc="-15" dirty="0">
                <a:solidFill>
                  <a:srgbClr val="243542"/>
                </a:solidFill>
                <a:latin typeface="Trebuchet MS"/>
                <a:cs typeface="Trebuchet MS"/>
              </a:rPr>
              <a:t>collected</a:t>
            </a:r>
            <a:r>
              <a:rPr sz="1400" b="1" spc="-80" dirty="0">
                <a:solidFill>
                  <a:srgbClr val="243542"/>
                </a:solidFill>
                <a:latin typeface="Trebuchet MS"/>
                <a:cs typeface="Trebuchet MS"/>
              </a:rPr>
              <a:t> </a:t>
            </a:r>
            <a:r>
              <a:rPr sz="1400" b="1" spc="-15" dirty="0">
                <a:solidFill>
                  <a:srgbClr val="243542"/>
                </a:solidFill>
                <a:latin typeface="Trebuchet MS"/>
                <a:cs typeface="Trebuchet MS"/>
              </a:rPr>
              <a:t>for</a:t>
            </a:r>
            <a:r>
              <a:rPr sz="1400" b="1" spc="-50" dirty="0">
                <a:solidFill>
                  <a:srgbClr val="243542"/>
                </a:solidFill>
                <a:latin typeface="Trebuchet MS"/>
                <a:cs typeface="Trebuchet MS"/>
              </a:rPr>
              <a:t> </a:t>
            </a:r>
            <a:r>
              <a:rPr sz="1400" b="1" spc="10" dirty="0">
                <a:solidFill>
                  <a:srgbClr val="243542"/>
                </a:solidFill>
                <a:latin typeface="Trebuchet MS"/>
                <a:cs typeface="Trebuchet MS"/>
              </a:rPr>
              <a:t>complete</a:t>
            </a:r>
            <a:r>
              <a:rPr lang="en-US" sz="1400" dirty="0">
                <a:solidFill>
                  <a:srgbClr val="243542"/>
                </a:solidFill>
                <a:latin typeface="Trebuchet MS"/>
                <a:cs typeface="Trebuchet MS"/>
              </a:rPr>
              <a:t> </a:t>
            </a:r>
            <a:r>
              <a:rPr sz="1400" b="1" spc="-30" dirty="0">
                <a:solidFill>
                  <a:srgbClr val="243542"/>
                </a:solidFill>
                <a:latin typeface="Trebuchet MS"/>
                <a:cs typeface="Trebuchet MS"/>
              </a:rPr>
              <a:t>urinalysis.</a:t>
            </a:r>
            <a:endParaRPr sz="1400" dirty="0">
              <a:solidFill>
                <a:srgbClr val="243542"/>
              </a:solidFill>
              <a:latin typeface="Trebuchet MS"/>
              <a:cs typeface="Trebuchet MS"/>
            </a:endParaRPr>
          </a:p>
          <a:p>
            <a:pPr marL="169545" indent="-156845" algn="ctr">
              <a:lnSpc>
                <a:spcPts val="1660"/>
              </a:lnSpc>
              <a:buFont typeface="Arial"/>
              <a:buChar char="●"/>
              <a:tabLst>
                <a:tab pos="170180" algn="l"/>
              </a:tabLst>
            </a:pPr>
            <a:r>
              <a:rPr sz="1400" b="1" spc="10" dirty="0">
                <a:solidFill>
                  <a:srgbClr val="243542"/>
                </a:solidFill>
                <a:latin typeface="Trebuchet MS"/>
                <a:cs typeface="Trebuchet MS"/>
              </a:rPr>
              <a:t>Microscopic </a:t>
            </a:r>
            <a:r>
              <a:rPr sz="1400" b="1" dirty="0">
                <a:solidFill>
                  <a:srgbClr val="243542"/>
                </a:solidFill>
                <a:latin typeface="Trebuchet MS"/>
                <a:cs typeface="Trebuchet MS"/>
              </a:rPr>
              <a:t>examination </a:t>
            </a:r>
            <a:r>
              <a:rPr sz="1400" b="1" spc="-30" dirty="0">
                <a:solidFill>
                  <a:srgbClr val="243542"/>
                </a:solidFill>
                <a:latin typeface="Trebuchet MS"/>
                <a:cs typeface="Trebuchet MS"/>
              </a:rPr>
              <a:t>of </a:t>
            </a:r>
            <a:r>
              <a:rPr sz="1400" b="1" spc="-15" dirty="0">
                <a:solidFill>
                  <a:srgbClr val="243542"/>
                </a:solidFill>
                <a:latin typeface="Trebuchet MS"/>
                <a:cs typeface="Trebuchet MS"/>
              </a:rPr>
              <a:t>urine</a:t>
            </a:r>
            <a:r>
              <a:rPr sz="1400" b="1" spc="-229" dirty="0">
                <a:solidFill>
                  <a:srgbClr val="243542"/>
                </a:solidFill>
                <a:latin typeface="Trebuchet MS"/>
                <a:cs typeface="Trebuchet MS"/>
              </a:rPr>
              <a:t> </a:t>
            </a:r>
            <a:r>
              <a:rPr sz="1400" b="1" spc="-30" dirty="0">
                <a:solidFill>
                  <a:srgbClr val="243542"/>
                </a:solidFill>
                <a:latin typeface="Trebuchet MS"/>
                <a:cs typeface="Trebuchet MS"/>
              </a:rPr>
              <a:t>showed:-</a:t>
            </a:r>
            <a:endParaRPr sz="1400" dirty="0">
              <a:solidFill>
                <a:srgbClr val="243542"/>
              </a:solidFill>
              <a:latin typeface="Trebuchet MS"/>
              <a:cs typeface="Trebuchet MS"/>
            </a:endParaRPr>
          </a:p>
          <a:p>
            <a:pPr marL="298450" indent="-285750" algn="ctr">
              <a:lnSpc>
                <a:spcPts val="1660"/>
              </a:lnSpc>
              <a:buClr>
                <a:srgbClr val="171717"/>
              </a:buClr>
              <a:buFont typeface="AppleSymbols" charset="0"/>
              <a:buChar char="－"/>
              <a:tabLst>
                <a:tab pos="151765" algn="l"/>
              </a:tabLst>
            </a:pPr>
            <a:r>
              <a:rPr sz="1400" b="1" dirty="0">
                <a:solidFill>
                  <a:schemeClr val="bg2"/>
                </a:solidFill>
                <a:latin typeface="Calibri"/>
                <a:cs typeface="Calibri"/>
              </a:rPr>
              <a:t>WBCs: </a:t>
            </a:r>
            <a:r>
              <a:rPr sz="1400" b="1" spc="-5" dirty="0">
                <a:solidFill>
                  <a:srgbClr val="FF0000"/>
                </a:solidFill>
                <a:latin typeface="Calibri"/>
                <a:cs typeface="Calibri"/>
              </a:rPr>
              <a:t>over 100/HPF </a:t>
            </a:r>
            <a:r>
              <a:rPr lang="en-US" sz="1400" b="1" spc="-5" dirty="0">
                <a:solidFill>
                  <a:srgbClr val="FF0000"/>
                </a:solidFill>
                <a:latin typeface="Calibri"/>
                <a:cs typeface="Calibri"/>
              </a:rPr>
              <a:t> </a:t>
            </a:r>
            <a:r>
              <a:rPr sz="1400" b="1" spc="-10" dirty="0">
                <a:solidFill>
                  <a:schemeClr val="bg2"/>
                </a:solidFill>
                <a:latin typeface="Calibri"/>
                <a:cs typeface="Calibri"/>
              </a:rPr>
              <a:t>(Ref range:</a:t>
            </a:r>
            <a:r>
              <a:rPr sz="1400" b="1" spc="-105" dirty="0">
                <a:solidFill>
                  <a:schemeClr val="bg2"/>
                </a:solidFill>
                <a:latin typeface="Calibri"/>
                <a:cs typeface="Calibri"/>
              </a:rPr>
              <a:t> </a:t>
            </a:r>
            <a:r>
              <a:rPr sz="1400" b="1" dirty="0">
                <a:solidFill>
                  <a:schemeClr val="bg2"/>
                </a:solidFill>
                <a:latin typeface="Calibri"/>
                <a:cs typeface="Calibri"/>
              </a:rPr>
              <a:t>2-3/HPF)</a:t>
            </a:r>
            <a:endParaRPr sz="1400" dirty="0">
              <a:solidFill>
                <a:schemeClr val="bg2"/>
              </a:solidFill>
              <a:latin typeface="Calibri"/>
              <a:cs typeface="Calibri"/>
            </a:endParaRPr>
          </a:p>
          <a:p>
            <a:pPr marL="298450" indent="-285750" algn="ctr">
              <a:lnSpc>
                <a:spcPct val="100000"/>
              </a:lnSpc>
              <a:buFont typeface="AppleSymbols" charset="0"/>
              <a:buChar char="－"/>
              <a:tabLst>
                <a:tab pos="151765" algn="l"/>
              </a:tabLst>
            </a:pPr>
            <a:r>
              <a:rPr sz="1400" b="1" dirty="0">
                <a:solidFill>
                  <a:schemeClr val="bg2"/>
                </a:solidFill>
                <a:latin typeface="Calibri"/>
                <a:cs typeface="Calibri"/>
              </a:rPr>
              <a:t>RBCs: </a:t>
            </a:r>
            <a:r>
              <a:rPr sz="1400" b="1" spc="-5" dirty="0">
                <a:solidFill>
                  <a:srgbClr val="FF0000"/>
                </a:solidFill>
                <a:latin typeface="Calibri"/>
                <a:cs typeface="Calibri"/>
              </a:rPr>
              <a:t>10 </a:t>
            </a:r>
            <a:r>
              <a:rPr sz="1400" b="1" dirty="0">
                <a:solidFill>
                  <a:srgbClr val="FF0000"/>
                </a:solidFill>
                <a:latin typeface="Calibri"/>
                <a:cs typeface="Calibri"/>
              </a:rPr>
              <a:t>/HPF </a:t>
            </a:r>
            <a:r>
              <a:rPr lang="en-US" sz="1400" b="1" dirty="0">
                <a:solidFill>
                  <a:srgbClr val="FF0000"/>
                </a:solidFill>
                <a:latin typeface="Calibri"/>
                <a:cs typeface="Calibri"/>
              </a:rPr>
              <a:t> </a:t>
            </a:r>
            <a:r>
              <a:rPr sz="1400" b="1" spc="-15" dirty="0">
                <a:solidFill>
                  <a:schemeClr val="bg2"/>
                </a:solidFill>
                <a:latin typeface="Calibri"/>
                <a:cs typeface="Calibri"/>
              </a:rPr>
              <a:t>(Ref </a:t>
            </a:r>
            <a:r>
              <a:rPr sz="1400" b="1" spc="-10" dirty="0">
                <a:solidFill>
                  <a:schemeClr val="bg2"/>
                </a:solidFill>
                <a:latin typeface="Calibri"/>
                <a:cs typeface="Calibri"/>
              </a:rPr>
              <a:t>range:</a:t>
            </a:r>
            <a:r>
              <a:rPr sz="1400" b="1" spc="-100" dirty="0">
                <a:solidFill>
                  <a:schemeClr val="bg2"/>
                </a:solidFill>
                <a:latin typeface="Calibri"/>
                <a:cs typeface="Calibri"/>
              </a:rPr>
              <a:t> </a:t>
            </a:r>
            <a:r>
              <a:rPr sz="1400" b="1" dirty="0">
                <a:solidFill>
                  <a:schemeClr val="bg2"/>
                </a:solidFill>
                <a:latin typeface="Calibri"/>
                <a:cs typeface="Calibri"/>
              </a:rPr>
              <a:t>0-2/HPF)</a:t>
            </a:r>
            <a:endParaRPr sz="1400" dirty="0">
              <a:solidFill>
                <a:schemeClr val="bg2"/>
              </a:solidFill>
              <a:latin typeface="Calibri"/>
              <a:cs typeface="Calibri"/>
            </a:endParaRPr>
          </a:p>
        </p:txBody>
      </p:sp>
      <p:graphicFrame>
        <p:nvGraphicFramePr>
          <p:cNvPr id="25" name="object 29"/>
          <p:cNvGraphicFramePr>
            <a:graphicFrameLocks noGrp="1"/>
          </p:cNvGraphicFramePr>
          <p:nvPr>
            <p:extLst>
              <p:ext uri="{D42A27DB-BD31-4B8C-83A1-F6EECF244321}">
                <p14:modId xmlns:p14="http://schemas.microsoft.com/office/powerpoint/2010/main" val="4204610842"/>
              </p:ext>
            </p:extLst>
          </p:nvPr>
        </p:nvGraphicFramePr>
        <p:xfrm>
          <a:off x="2025822" y="2778528"/>
          <a:ext cx="4957010" cy="1649093"/>
        </p:xfrm>
        <a:graphic>
          <a:graphicData uri="http://schemas.openxmlformats.org/drawingml/2006/table">
            <a:tbl>
              <a:tblPr firstRow="1" bandRow="1">
                <a:tableStyleId>{2D5ABB26-0587-4C30-8999-92F81FD0307C}</a:tableStyleId>
              </a:tblPr>
              <a:tblGrid>
                <a:gridCol w="1828179">
                  <a:extLst>
                    <a:ext uri="{9D8B030D-6E8A-4147-A177-3AD203B41FA5}">
                      <a16:colId xmlns="" xmlns:a16="http://schemas.microsoft.com/office/drawing/2014/main" val="20000"/>
                    </a:ext>
                  </a:extLst>
                </a:gridCol>
                <a:gridCol w="1340183">
                  <a:extLst>
                    <a:ext uri="{9D8B030D-6E8A-4147-A177-3AD203B41FA5}">
                      <a16:colId xmlns="" xmlns:a16="http://schemas.microsoft.com/office/drawing/2014/main" val="20001"/>
                    </a:ext>
                  </a:extLst>
                </a:gridCol>
                <a:gridCol w="1788648">
                  <a:extLst>
                    <a:ext uri="{9D8B030D-6E8A-4147-A177-3AD203B41FA5}">
                      <a16:colId xmlns="" xmlns:a16="http://schemas.microsoft.com/office/drawing/2014/main" val="20002"/>
                    </a:ext>
                  </a:extLst>
                </a:gridCol>
              </a:tblGrid>
              <a:tr h="274319">
                <a:tc>
                  <a:txBody>
                    <a:bodyPr/>
                    <a:lstStyle/>
                    <a:p>
                      <a:pPr marR="204470" algn="ctr">
                        <a:lnSpc>
                          <a:spcPct val="100000"/>
                        </a:lnSpc>
                        <a:spcBef>
                          <a:spcPts val="315"/>
                        </a:spcBef>
                      </a:pPr>
                      <a:r>
                        <a:rPr sz="1200" b="1" spc="-25" dirty="0">
                          <a:solidFill>
                            <a:srgbClr val="E3E3E3"/>
                          </a:solidFill>
                          <a:latin typeface="Trebuchet MS"/>
                          <a:cs typeface="Trebuchet MS"/>
                        </a:rPr>
                        <a:t>Test</a:t>
                      </a:r>
                      <a:endParaRPr sz="1200" dirty="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17A91"/>
                    </a:solidFill>
                  </a:tcPr>
                </a:tc>
                <a:tc>
                  <a:txBody>
                    <a:bodyPr/>
                    <a:lstStyle/>
                    <a:p>
                      <a:pPr marR="32384" algn="ctr">
                        <a:lnSpc>
                          <a:spcPct val="100000"/>
                        </a:lnSpc>
                        <a:spcBef>
                          <a:spcPts val="315"/>
                        </a:spcBef>
                      </a:pPr>
                      <a:r>
                        <a:rPr sz="1200" b="1" dirty="0">
                          <a:solidFill>
                            <a:srgbClr val="E3E3E3"/>
                          </a:solidFill>
                          <a:latin typeface="Trebuchet MS"/>
                          <a:cs typeface="Trebuchet MS"/>
                        </a:rPr>
                        <a:t>Result</a:t>
                      </a:r>
                      <a:endParaRPr sz="1200" dirty="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17A91"/>
                    </a:solidFill>
                  </a:tcPr>
                </a:tc>
                <a:tc>
                  <a:txBody>
                    <a:bodyPr/>
                    <a:lstStyle/>
                    <a:p>
                      <a:pPr marL="186055" algn="ctr">
                        <a:lnSpc>
                          <a:spcPct val="100000"/>
                        </a:lnSpc>
                        <a:spcBef>
                          <a:spcPts val="315"/>
                        </a:spcBef>
                      </a:pPr>
                      <a:r>
                        <a:rPr sz="1200" b="1" spc="-20" dirty="0">
                          <a:solidFill>
                            <a:srgbClr val="E3E3E3"/>
                          </a:solidFill>
                          <a:latin typeface="Trebuchet MS"/>
                          <a:cs typeface="Trebuchet MS"/>
                        </a:rPr>
                        <a:t>Reference</a:t>
                      </a:r>
                      <a:r>
                        <a:rPr sz="1200" b="1" spc="-110" dirty="0">
                          <a:solidFill>
                            <a:srgbClr val="E3E3E3"/>
                          </a:solidFill>
                          <a:latin typeface="Trebuchet MS"/>
                          <a:cs typeface="Trebuchet MS"/>
                        </a:rPr>
                        <a:t> </a:t>
                      </a:r>
                      <a:r>
                        <a:rPr sz="1200" b="1" dirty="0">
                          <a:solidFill>
                            <a:srgbClr val="E3E3E3"/>
                          </a:solidFill>
                          <a:latin typeface="Trebuchet MS"/>
                          <a:cs typeface="Trebuchet MS"/>
                        </a:rPr>
                        <a:t>range</a:t>
                      </a:r>
                      <a:endParaRPr sz="1200" dirty="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517A91"/>
                    </a:solidFill>
                  </a:tcPr>
                </a:tc>
                <a:extLst>
                  <a:ext uri="{0D108BD9-81ED-4DB2-BD59-A6C34878D82A}">
                    <a16:rowId xmlns="" xmlns:a16="http://schemas.microsoft.com/office/drawing/2014/main" val="10000"/>
                  </a:ext>
                </a:extLst>
              </a:tr>
              <a:tr h="277495">
                <a:tc>
                  <a:txBody>
                    <a:bodyPr/>
                    <a:lstStyle/>
                    <a:p>
                      <a:pPr marR="210185" algn="ctr">
                        <a:lnSpc>
                          <a:spcPct val="100000"/>
                        </a:lnSpc>
                        <a:spcBef>
                          <a:spcPts val="285"/>
                        </a:spcBef>
                      </a:pPr>
                      <a:r>
                        <a:rPr sz="1200" b="1" spc="-75" dirty="0">
                          <a:solidFill>
                            <a:srgbClr val="5B8B6B"/>
                          </a:solidFill>
                          <a:latin typeface="Trebuchet MS"/>
                          <a:cs typeface="Trebuchet MS"/>
                        </a:rPr>
                        <a:t>Fasting </a:t>
                      </a:r>
                      <a:r>
                        <a:rPr sz="1200" b="1" spc="-40" dirty="0">
                          <a:solidFill>
                            <a:srgbClr val="5B8B6B"/>
                          </a:solidFill>
                          <a:latin typeface="Trebuchet MS"/>
                          <a:cs typeface="Trebuchet MS"/>
                        </a:rPr>
                        <a:t>blood </a:t>
                      </a:r>
                      <a:r>
                        <a:rPr sz="1200" b="1" spc="-60" dirty="0">
                          <a:solidFill>
                            <a:srgbClr val="5B8B6B"/>
                          </a:solidFill>
                          <a:latin typeface="Trebuchet MS"/>
                          <a:cs typeface="Trebuchet MS"/>
                        </a:rPr>
                        <a:t>glucose</a:t>
                      </a:r>
                      <a:endParaRPr sz="1200" b="1">
                        <a:solidFill>
                          <a:srgbClr val="5B8B6B"/>
                        </a:solidFill>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R="31750" algn="ctr">
                        <a:lnSpc>
                          <a:spcPct val="100000"/>
                        </a:lnSpc>
                        <a:spcBef>
                          <a:spcPts val="285"/>
                        </a:spcBef>
                      </a:pPr>
                      <a:r>
                        <a:rPr lang="en-US" sz="1200" dirty="0">
                          <a:solidFill>
                            <a:srgbClr val="FF0000"/>
                          </a:solidFill>
                          <a:latin typeface="Trebuchet MS"/>
                          <a:cs typeface="Trebuchet MS"/>
                        </a:rPr>
                        <a:t>7.5</a:t>
                      </a:r>
                      <a:endParaRPr sz="1200" dirty="0">
                        <a:solidFill>
                          <a:srgbClr val="FF0000"/>
                        </a:solidFill>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187960" algn="ctr">
                        <a:lnSpc>
                          <a:spcPct val="100000"/>
                        </a:lnSpc>
                        <a:spcBef>
                          <a:spcPts val="285"/>
                        </a:spcBef>
                      </a:pPr>
                      <a:r>
                        <a:rPr sz="1200" spc="-80" dirty="0">
                          <a:latin typeface="Trebuchet MS"/>
                          <a:cs typeface="Trebuchet MS"/>
                        </a:rPr>
                        <a:t>3.9-5.8</a:t>
                      </a:r>
                      <a:r>
                        <a:rPr sz="1200" spc="-75" dirty="0">
                          <a:latin typeface="Trebuchet MS"/>
                          <a:cs typeface="Trebuchet MS"/>
                        </a:rPr>
                        <a:t> </a:t>
                      </a:r>
                      <a:r>
                        <a:rPr sz="1200" spc="-95" dirty="0">
                          <a:latin typeface="Trebuchet MS"/>
                          <a:cs typeface="Trebuchet MS"/>
                        </a:rPr>
                        <a:t>mmol/L</a:t>
                      </a:r>
                      <a:endParaRPr sz="1200" dirty="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1"/>
                  </a:ext>
                </a:extLst>
              </a:tr>
              <a:tr h="274319">
                <a:tc>
                  <a:txBody>
                    <a:bodyPr/>
                    <a:lstStyle/>
                    <a:p>
                      <a:pPr marR="207010" algn="ctr">
                        <a:lnSpc>
                          <a:spcPct val="100000"/>
                        </a:lnSpc>
                        <a:spcBef>
                          <a:spcPts val="265"/>
                        </a:spcBef>
                      </a:pPr>
                      <a:r>
                        <a:rPr sz="1200" b="1" spc="-55" dirty="0">
                          <a:solidFill>
                            <a:srgbClr val="5B8B6B"/>
                          </a:solidFill>
                          <a:latin typeface="Trebuchet MS"/>
                          <a:cs typeface="Trebuchet MS"/>
                        </a:rPr>
                        <a:t>Creatinine</a:t>
                      </a:r>
                      <a:endParaRPr sz="1200" b="1">
                        <a:solidFill>
                          <a:srgbClr val="5B8B6B"/>
                        </a:solidFill>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R="31115" algn="ctr">
                        <a:lnSpc>
                          <a:spcPct val="100000"/>
                        </a:lnSpc>
                        <a:spcBef>
                          <a:spcPts val="265"/>
                        </a:spcBef>
                      </a:pPr>
                      <a:r>
                        <a:rPr sz="1200" spc="-30" dirty="0">
                          <a:latin typeface="Trebuchet MS"/>
                          <a:cs typeface="Trebuchet MS"/>
                        </a:rPr>
                        <a:t>75</a:t>
                      </a:r>
                      <a:endParaRPr sz="120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187960" algn="ctr">
                        <a:lnSpc>
                          <a:spcPct val="100000"/>
                        </a:lnSpc>
                        <a:spcBef>
                          <a:spcPts val="265"/>
                        </a:spcBef>
                      </a:pPr>
                      <a:r>
                        <a:rPr sz="1200" spc="-35" dirty="0">
                          <a:latin typeface="Trebuchet MS"/>
                          <a:cs typeface="Trebuchet MS"/>
                        </a:rPr>
                        <a:t>55-120</a:t>
                      </a:r>
                      <a:r>
                        <a:rPr sz="1200" spc="-105" dirty="0">
                          <a:latin typeface="Trebuchet MS"/>
                          <a:cs typeface="Trebuchet MS"/>
                        </a:rPr>
                        <a:t> </a:t>
                      </a:r>
                      <a:r>
                        <a:rPr sz="1200" spc="-95" dirty="0">
                          <a:latin typeface="Trebuchet MS"/>
                          <a:cs typeface="Trebuchet MS"/>
                        </a:rPr>
                        <a:t>mmol/L</a:t>
                      </a:r>
                      <a:endParaRPr sz="120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2"/>
                  </a:ext>
                </a:extLst>
              </a:tr>
              <a:tr h="274320">
                <a:tc>
                  <a:txBody>
                    <a:bodyPr/>
                    <a:lstStyle/>
                    <a:p>
                      <a:pPr marR="210185" algn="ctr">
                        <a:lnSpc>
                          <a:spcPct val="100000"/>
                        </a:lnSpc>
                        <a:spcBef>
                          <a:spcPts val="265"/>
                        </a:spcBef>
                      </a:pPr>
                      <a:r>
                        <a:rPr sz="1200" b="1" spc="-35" dirty="0">
                          <a:solidFill>
                            <a:srgbClr val="5B8B6B"/>
                          </a:solidFill>
                          <a:latin typeface="Trebuchet MS"/>
                          <a:cs typeface="Trebuchet MS"/>
                        </a:rPr>
                        <a:t>Urea</a:t>
                      </a:r>
                      <a:endParaRPr sz="1200" b="1">
                        <a:solidFill>
                          <a:srgbClr val="5B8B6B"/>
                        </a:solidFill>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R="31750" algn="ctr">
                        <a:lnSpc>
                          <a:spcPct val="100000"/>
                        </a:lnSpc>
                        <a:spcBef>
                          <a:spcPts val="265"/>
                        </a:spcBef>
                      </a:pPr>
                      <a:r>
                        <a:rPr sz="1200" spc="-80" dirty="0">
                          <a:latin typeface="Trebuchet MS"/>
                          <a:cs typeface="Trebuchet MS"/>
                        </a:rPr>
                        <a:t>3.7</a:t>
                      </a:r>
                      <a:endParaRPr sz="120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187960" algn="ctr">
                        <a:lnSpc>
                          <a:spcPct val="100000"/>
                        </a:lnSpc>
                        <a:spcBef>
                          <a:spcPts val="265"/>
                        </a:spcBef>
                      </a:pPr>
                      <a:r>
                        <a:rPr sz="1200" spc="-80" dirty="0">
                          <a:latin typeface="Trebuchet MS"/>
                          <a:cs typeface="Trebuchet MS"/>
                        </a:rPr>
                        <a:t>2.5-6.4</a:t>
                      </a:r>
                      <a:r>
                        <a:rPr sz="1200" spc="-75" dirty="0">
                          <a:latin typeface="Trebuchet MS"/>
                          <a:cs typeface="Trebuchet MS"/>
                        </a:rPr>
                        <a:t> </a:t>
                      </a:r>
                      <a:r>
                        <a:rPr sz="1200" spc="-95" dirty="0">
                          <a:latin typeface="Trebuchet MS"/>
                          <a:cs typeface="Trebuchet MS"/>
                        </a:rPr>
                        <a:t>mmol/L</a:t>
                      </a:r>
                      <a:endParaRPr sz="120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3"/>
                  </a:ext>
                </a:extLst>
              </a:tr>
              <a:tr h="274320">
                <a:tc>
                  <a:txBody>
                    <a:bodyPr/>
                    <a:lstStyle/>
                    <a:p>
                      <a:pPr marR="207010" algn="ctr">
                        <a:lnSpc>
                          <a:spcPct val="100000"/>
                        </a:lnSpc>
                        <a:spcBef>
                          <a:spcPts val="265"/>
                        </a:spcBef>
                      </a:pPr>
                      <a:r>
                        <a:rPr sz="1200" b="1" spc="-50" dirty="0">
                          <a:solidFill>
                            <a:srgbClr val="5B8B6B"/>
                          </a:solidFill>
                          <a:latin typeface="Trebuchet MS"/>
                          <a:cs typeface="Trebuchet MS"/>
                        </a:rPr>
                        <a:t>Sodium</a:t>
                      </a:r>
                      <a:endParaRPr sz="1200" b="1">
                        <a:solidFill>
                          <a:srgbClr val="5B8B6B"/>
                        </a:solidFill>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R="31115" algn="ctr">
                        <a:lnSpc>
                          <a:spcPct val="100000"/>
                        </a:lnSpc>
                        <a:spcBef>
                          <a:spcPts val="265"/>
                        </a:spcBef>
                      </a:pPr>
                      <a:r>
                        <a:rPr sz="1200" spc="-30" dirty="0">
                          <a:latin typeface="Trebuchet MS"/>
                          <a:cs typeface="Trebuchet MS"/>
                        </a:rPr>
                        <a:t>140</a:t>
                      </a:r>
                      <a:endParaRPr sz="120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187960" algn="ctr">
                        <a:lnSpc>
                          <a:spcPct val="100000"/>
                        </a:lnSpc>
                        <a:spcBef>
                          <a:spcPts val="265"/>
                        </a:spcBef>
                      </a:pPr>
                      <a:r>
                        <a:rPr sz="1200" spc="-35" dirty="0">
                          <a:latin typeface="Trebuchet MS"/>
                          <a:cs typeface="Trebuchet MS"/>
                        </a:rPr>
                        <a:t>135-145</a:t>
                      </a:r>
                      <a:r>
                        <a:rPr sz="1200" spc="-95" dirty="0">
                          <a:latin typeface="Trebuchet MS"/>
                          <a:cs typeface="Trebuchet MS"/>
                        </a:rPr>
                        <a:t> mmol/L</a:t>
                      </a:r>
                      <a:endParaRPr sz="1200" dirty="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4"/>
                  </a:ext>
                </a:extLst>
              </a:tr>
              <a:tr h="274320">
                <a:tc>
                  <a:txBody>
                    <a:bodyPr/>
                    <a:lstStyle/>
                    <a:p>
                      <a:pPr marR="207010" algn="ctr">
                        <a:lnSpc>
                          <a:spcPct val="100000"/>
                        </a:lnSpc>
                        <a:spcBef>
                          <a:spcPts val="265"/>
                        </a:spcBef>
                      </a:pPr>
                      <a:r>
                        <a:rPr sz="1200" b="1" spc="-65" dirty="0">
                          <a:solidFill>
                            <a:srgbClr val="5B8B6B"/>
                          </a:solidFill>
                          <a:latin typeface="Trebuchet MS"/>
                          <a:cs typeface="Trebuchet MS"/>
                        </a:rPr>
                        <a:t>Potassium</a:t>
                      </a:r>
                      <a:endParaRPr sz="1200" b="1" dirty="0">
                        <a:solidFill>
                          <a:srgbClr val="5B8B6B"/>
                        </a:solidFill>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R="31750" algn="ctr">
                        <a:lnSpc>
                          <a:spcPct val="100000"/>
                        </a:lnSpc>
                        <a:spcBef>
                          <a:spcPts val="265"/>
                        </a:spcBef>
                      </a:pPr>
                      <a:r>
                        <a:rPr sz="1200" spc="-80" dirty="0">
                          <a:latin typeface="Trebuchet MS"/>
                          <a:cs typeface="Trebuchet MS"/>
                        </a:rPr>
                        <a:t>3.9</a:t>
                      </a:r>
                      <a:endParaRPr sz="120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187960" algn="ctr">
                        <a:lnSpc>
                          <a:spcPct val="100000"/>
                        </a:lnSpc>
                        <a:spcBef>
                          <a:spcPts val="265"/>
                        </a:spcBef>
                      </a:pPr>
                      <a:r>
                        <a:rPr sz="1200" spc="-80" dirty="0">
                          <a:latin typeface="Trebuchet MS"/>
                          <a:cs typeface="Trebuchet MS"/>
                        </a:rPr>
                        <a:t>3.5-5.1</a:t>
                      </a:r>
                      <a:r>
                        <a:rPr sz="1200" spc="-70" dirty="0">
                          <a:latin typeface="Trebuchet MS"/>
                          <a:cs typeface="Trebuchet MS"/>
                        </a:rPr>
                        <a:t> </a:t>
                      </a:r>
                      <a:r>
                        <a:rPr sz="1200" spc="-95" dirty="0">
                          <a:latin typeface="Trebuchet MS"/>
                          <a:cs typeface="Trebuchet MS"/>
                        </a:rPr>
                        <a:t>mmol/L</a:t>
                      </a:r>
                      <a:endParaRPr sz="1200" dirty="0">
                        <a:latin typeface="Trebuchet MS"/>
                        <a:cs typeface="Trebuchet MS"/>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 xmlns:a16="http://schemas.microsoft.com/office/drawing/2014/main" val="10005"/>
                  </a:ext>
                </a:extLst>
              </a:tr>
            </a:tbl>
          </a:graphicData>
        </a:graphic>
      </p:graphicFrame>
      <p:sp>
        <p:nvSpPr>
          <p:cNvPr id="26" name="object 10"/>
          <p:cNvSpPr txBox="1"/>
          <p:nvPr/>
        </p:nvSpPr>
        <p:spPr>
          <a:xfrm>
            <a:off x="2337737" y="4582565"/>
            <a:ext cx="4495800" cy="2062480"/>
          </a:xfrm>
          <a:prstGeom prst="rect">
            <a:avLst/>
          </a:prstGeom>
          <a:solidFill>
            <a:srgbClr val="EBEBEB"/>
          </a:solidFill>
          <a:ln w="28956">
            <a:solidFill>
              <a:srgbClr val="243542"/>
            </a:solidFill>
            <a:prstDash val="dash"/>
          </a:ln>
        </p:spPr>
        <p:txBody>
          <a:bodyPr vert="horz" wrap="square" lIns="0" tIns="22860" rIns="0" bIns="0" rtlCol="0">
            <a:spAutoFit/>
          </a:bodyPr>
          <a:lstStyle/>
          <a:p>
            <a:pPr algn="ctr">
              <a:lnSpc>
                <a:spcPct val="100000"/>
              </a:lnSpc>
              <a:spcBef>
                <a:spcPts val="180"/>
              </a:spcBef>
            </a:pPr>
            <a:r>
              <a:rPr sz="1600" b="1" spc="35" dirty="0">
                <a:solidFill>
                  <a:srgbClr val="FF0000"/>
                </a:solidFill>
                <a:latin typeface="Trebuchet MS"/>
                <a:cs typeface="Trebuchet MS"/>
              </a:rPr>
              <a:t>Important</a:t>
            </a:r>
            <a:r>
              <a:rPr sz="1600" b="1" spc="-60" dirty="0">
                <a:solidFill>
                  <a:srgbClr val="FF0000"/>
                </a:solidFill>
                <a:latin typeface="Trebuchet MS"/>
                <a:cs typeface="Trebuchet MS"/>
              </a:rPr>
              <a:t> </a:t>
            </a:r>
            <a:r>
              <a:rPr sz="1600" b="1" spc="-10" dirty="0">
                <a:solidFill>
                  <a:srgbClr val="FF0000"/>
                </a:solidFill>
                <a:latin typeface="Trebuchet MS"/>
                <a:cs typeface="Trebuchet MS"/>
              </a:rPr>
              <a:t>characteristics</a:t>
            </a:r>
            <a:r>
              <a:rPr sz="1600" b="1" spc="-10" dirty="0">
                <a:solidFill>
                  <a:srgbClr val="FF0000"/>
                </a:solidFill>
                <a:latin typeface="Arial"/>
                <a:cs typeface="Arial"/>
              </a:rPr>
              <a:t>:</a:t>
            </a:r>
            <a:endParaRPr sz="1600" dirty="0">
              <a:latin typeface="Arial"/>
              <a:cs typeface="Arial"/>
            </a:endParaRPr>
          </a:p>
          <a:p>
            <a:pPr>
              <a:lnSpc>
                <a:spcPct val="100000"/>
              </a:lnSpc>
              <a:spcBef>
                <a:spcPts val="55"/>
              </a:spcBef>
            </a:pPr>
            <a:endParaRPr sz="1600" dirty="0">
              <a:latin typeface="Times New Roman"/>
              <a:cs typeface="Times New Roman"/>
            </a:endParaRPr>
          </a:p>
          <a:p>
            <a:pPr marL="554355" marR="53340" indent="-286385" algn="ctr">
              <a:lnSpc>
                <a:spcPct val="100000"/>
              </a:lnSpc>
              <a:buFont typeface="Wingdings"/>
              <a:buChar char=""/>
              <a:tabLst>
                <a:tab pos="554990" algn="l"/>
              </a:tabLst>
            </a:pPr>
            <a:r>
              <a:rPr sz="1600" b="1" spc="-5" dirty="0">
                <a:solidFill>
                  <a:srgbClr val="5B8B6B"/>
                </a:solidFill>
                <a:latin typeface="Calibri"/>
                <a:cs typeface="Calibri"/>
              </a:rPr>
              <a:t>What </a:t>
            </a:r>
            <a:r>
              <a:rPr sz="1600" b="1" spc="-10" dirty="0">
                <a:solidFill>
                  <a:srgbClr val="5B8B6B"/>
                </a:solidFill>
                <a:latin typeface="Calibri"/>
                <a:cs typeface="Calibri"/>
              </a:rPr>
              <a:t>are the Physical Properties </a:t>
            </a:r>
            <a:r>
              <a:rPr sz="1600" b="1" dirty="0">
                <a:solidFill>
                  <a:srgbClr val="5B8B6B"/>
                </a:solidFill>
                <a:latin typeface="Calibri"/>
                <a:cs typeface="Calibri"/>
              </a:rPr>
              <a:t>of</a:t>
            </a:r>
            <a:r>
              <a:rPr sz="1600" b="1" spc="135" dirty="0">
                <a:solidFill>
                  <a:srgbClr val="5B8B6B"/>
                </a:solidFill>
                <a:latin typeface="Calibri"/>
                <a:cs typeface="Calibri"/>
              </a:rPr>
              <a:t> </a:t>
            </a:r>
            <a:r>
              <a:rPr sz="1600" b="1" spc="-5" dirty="0">
                <a:solidFill>
                  <a:srgbClr val="5B8B6B"/>
                </a:solidFill>
                <a:latin typeface="Calibri"/>
                <a:cs typeface="Calibri"/>
              </a:rPr>
              <a:t>Urine?</a:t>
            </a:r>
            <a:endParaRPr sz="1600" dirty="0">
              <a:solidFill>
                <a:srgbClr val="5B8B6B"/>
              </a:solidFill>
              <a:latin typeface="Calibri"/>
              <a:cs typeface="Calibri"/>
            </a:endParaRPr>
          </a:p>
          <a:p>
            <a:pPr algn="ctr">
              <a:lnSpc>
                <a:spcPct val="100000"/>
              </a:lnSpc>
            </a:pPr>
            <a:r>
              <a:rPr sz="1600" spc="-90" dirty="0">
                <a:latin typeface="Trebuchet MS"/>
                <a:cs typeface="Trebuchet MS"/>
              </a:rPr>
              <a:t>(</a:t>
            </a:r>
            <a:r>
              <a:rPr sz="1600" spc="-90" dirty="0">
                <a:solidFill>
                  <a:srgbClr val="FF0000"/>
                </a:solidFill>
                <a:latin typeface="Trebuchet MS"/>
                <a:cs typeface="Trebuchet MS"/>
              </a:rPr>
              <a:t>Alklaine</a:t>
            </a:r>
            <a:r>
              <a:rPr sz="1600" spc="-90" dirty="0">
                <a:latin typeface="Trebuchet MS"/>
                <a:cs typeface="Trebuchet MS"/>
              </a:rPr>
              <a:t>, </a:t>
            </a:r>
            <a:r>
              <a:rPr sz="1600" spc="-75" dirty="0">
                <a:latin typeface="Trebuchet MS"/>
                <a:cs typeface="Trebuchet MS"/>
              </a:rPr>
              <a:t>cloudy) </a:t>
            </a:r>
            <a:r>
              <a:rPr sz="1600" spc="-5" dirty="0">
                <a:latin typeface="Calibri"/>
                <a:cs typeface="Calibri"/>
              </a:rPr>
              <a:t>(usually the </a:t>
            </a:r>
            <a:r>
              <a:rPr sz="1600" spc="-15" dirty="0">
                <a:latin typeface="Calibri"/>
                <a:cs typeface="Calibri"/>
              </a:rPr>
              <a:t>rest are</a:t>
            </a:r>
            <a:r>
              <a:rPr sz="1600" spc="-105" dirty="0">
                <a:latin typeface="Calibri"/>
                <a:cs typeface="Calibri"/>
              </a:rPr>
              <a:t> </a:t>
            </a:r>
            <a:r>
              <a:rPr sz="1600" spc="-5" dirty="0">
                <a:latin typeface="Calibri"/>
                <a:cs typeface="Calibri"/>
              </a:rPr>
              <a:t>normal)</a:t>
            </a:r>
            <a:endParaRPr sz="1600" dirty="0">
              <a:latin typeface="Calibri"/>
              <a:cs typeface="Calibri"/>
            </a:endParaRPr>
          </a:p>
          <a:p>
            <a:pPr>
              <a:lnSpc>
                <a:spcPct val="100000"/>
              </a:lnSpc>
              <a:spcBef>
                <a:spcPts val="20"/>
              </a:spcBef>
            </a:pPr>
            <a:endParaRPr sz="1650" dirty="0">
              <a:latin typeface="Times New Roman"/>
              <a:cs typeface="Times New Roman"/>
            </a:endParaRPr>
          </a:p>
          <a:p>
            <a:pPr marL="520700" indent="-286385">
              <a:lnSpc>
                <a:spcPct val="100000"/>
              </a:lnSpc>
              <a:spcBef>
                <a:spcPts val="5"/>
              </a:spcBef>
              <a:buFont typeface="Wingdings"/>
              <a:buChar char=""/>
              <a:tabLst>
                <a:tab pos="521334" algn="l"/>
              </a:tabLst>
            </a:pPr>
            <a:r>
              <a:rPr sz="1600" b="1" spc="-10" dirty="0">
                <a:solidFill>
                  <a:srgbClr val="5B8B6B"/>
                </a:solidFill>
                <a:latin typeface="Calibri"/>
                <a:cs typeface="Calibri"/>
              </a:rPr>
              <a:t>What are the Chemical Properties </a:t>
            </a:r>
            <a:r>
              <a:rPr sz="1600" b="1" dirty="0">
                <a:solidFill>
                  <a:srgbClr val="5B8B6B"/>
                </a:solidFill>
                <a:latin typeface="Calibri"/>
                <a:cs typeface="Calibri"/>
              </a:rPr>
              <a:t>of</a:t>
            </a:r>
            <a:r>
              <a:rPr sz="1600" b="1" spc="190" dirty="0">
                <a:solidFill>
                  <a:srgbClr val="5B8B6B"/>
                </a:solidFill>
                <a:latin typeface="Calibri"/>
                <a:cs typeface="Calibri"/>
              </a:rPr>
              <a:t> </a:t>
            </a:r>
            <a:r>
              <a:rPr sz="1600" b="1" spc="-10" dirty="0">
                <a:solidFill>
                  <a:srgbClr val="5B8B6B"/>
                </a:solidFill>
                <a:latin typeface="Calibri"/>
                <a:cs typeface="Calibri"/>
              </a:rPr>
              <a:t>urine?</a:t>
            </a:r>
            <a:endParaRPr sz="1600" dirty="0">
              <a:solidFill>
                <a:srgbClr val="5B8B6B"/>
              </a:solidFill>
              <a:latin typeface="Calibri"/>
              <a:cs typeface="Calibri"/>
            </a:endParaRPr>
          </a:p>
          <a:p>
            <a:pPr marL="639445">
              <a:lnSpc>
                <a:spcPts val="1910"/>
              </a:lnSpc>
              <a:spcBef>
                <a:spcPts val="25"/>
              </a:spcBef>
            </a:pPr>
            <a:r>
              <a:rPr lang="en-US" sz="1600" spc="-85" dirty="0">
                <a:latin typeface="Arial"/>
                <a:cs typeface="Arial"/>
              </a:rPr>
              <a:t>(</a:t>
            </a:r>
            <a:r>
              <a:rPr sz="1600" spc="-85" dirty="0">
                <a:latin typeface="Trebuchet MS"/>
                <a:cs typeface="Trebuchet MS"/>
              </a:rPr>
              <a:t>Proteinuria, </a:t>
            </a:r>
            <a:r>
              <a:rPr sz="1600" spc="-95" dirty="0">
                <a:latin typeface="Trebuchet MS"/>
                <a:cs typeface="Trebuchet MS"/>
              </a:rPr>
              <a:t>Hematuria, </a:t>
            </a:r>
            <a:r>
              <a:rPr sz="1600" spc="-50" dirty="0" smtClean="0">
                <a:solidFill>
                  <a:srgbClr val="FF0000"/>
                </a:solidFill>
                <a:latin typeface="Trebuchet MS"/>
                <a:cs typeface="Trebuchet MS"/>
              </a:rPr>
              <a:t>Nitr</a:t>
            </a:r>
            <a:r>
              <a:rPr lang="en-US" sz="1600" spc="-50" dirty="0" smtClean="0">
                <a:solidFill>
                  <a:srgbClr val="FF0000"/>
                </a:solidFill>
                <a:latin typeface="Trebuchet MS"/>
                <a:cs typeface="Trebuchet MS"/>
              </a:rPr>
              <a:t>i</a:t>
            </a:r>
            <a:r>
              <a:rPr sz="1600" spc="-50" dirty="0" smtClean="0">
                <a:solidFill>
                  <a:srgbClr val="FF0000"/>
                </a:solidFill>
                <a:latin typeface="Trebuchet MS"/>
                <a:cs typeface="Trebuchet MS"/>
              </a:rPr>
              <a:t>te</a:t>
            </a:r>
            <a:r>
              <a:rPr sz="1600" spc="-190" dirty="0" smtClean="0">
                <a:solidFill>
                  <a:srgbClr val="FF0000"/>
                </a:solidFill>
                <a:latin typeface="Trebuchet MS"/>
                <a:cs typeface="Trebuchet MS"/>
              </a:rPr>
              <a:t> </a:t>
            </a:r>
            <a:r>
              <a:rPr sz="1600" spc="-90" dirty="0">
                <a:solidFill>
                  <a:srgbClr val="FF0000"/>
                </a:solidFill>
                <a:latin typeface="Trebuchet MS"/>
                <a:cs typeface="Trebuchet MS"/>
              </a:rPr>
              <a:t>detected</a:t>
            </a:r>
            <a:r>
              <a:rPr lang="en-US" sz="1600" spc="-90" dirty="0">
                <a:latin typeface="Arial"/>
                <a:cs typeface="Arial"/>
              </a:rPr>
              <a:t>)</a:t>
            </a:r>
            <a:endParaRPr sz="1600" dirty="0">
              <a:latin typeface="Arial"/>
              <a:cs typeface="Arial"/>
            </a:endParaRPr>
          </a:p>
          <a:p>
            <a:pPr marL="53340" algn="ctr">
              <a:lnSpc>
                <a:spcPts val="1910"/>
              </a:lnSpc>
            </a:pPr>
            <a:r>
              <a:rPr sz="1600" spc="-5" dirty="0">
                <a:latin typeface="Calibri"/>
                <a:cs typeface="Calibri"/>
              </a:rPr>
              <a:t>(usually the </a:t>
            </a:r>
            <a:r>
              <a:rPr sz="1600" spc="-15" dirty="0">
                <a:latin typeface="Calibri"/>
                <a:cs typeface="Calibri"/>
              </a:rPr>
              <a:t>rest are</a:t>
            </a:r>
            <a:r>
              <a:rPr sz="1600" spc="-30" dirty="0">
                <a:latin typeface="Calibri"/>
                <a:cs typeface="Calibri"/>
              </a:rPr>
              <a:t> </a:t>
            </a:r>
            <a:r>
              <a:rPr sz="1600" spc="-5" dirty="0">
                <a:latin typeface="Calibri"/>
                <a:cs typeface="Calibri"/>
              </a:rPr>
              <a:t>normal)</a:t>
            </a:r>
            <a:endParaRPr sz="1600" dirty="0">
              <a:latin typeface="Calibri"/>
              <a:cs typeface="Calibri"/>
            </a:endParaRPr>
          </a:p>
        </p:txBody>
      </p:sp>
      <p:sp>
        <p:nvSpPr>
          <p:cNvPr id="27" name="Right Arrow 26"/>
          <p:cNvSpPr/>
          <p:nvPr/>
        </p:nvSpPr>
        <p:spPr>
          <a:xfrm>
            <a:off x="7207421" y="5300856"/>
            <a:ext cx="1070305" cy="369968"/>
          </a:xfrm>
          <a:prstGeom prst="rightArrow">
            <a:avLst/>
          </a:prstGeom>
          <a:solidFill>
            <a:srgbClr val="243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bject 7"/>
          <p:cNvSpPr txBox="1"/>
          <p:nvPr/>
        </p:nvSpPr>
        <p:spPr>
          <a:xfrm>
            <a:off x="8954271" y="2455282"/>
            <a:ext cx="2852462" cy="307777"/>
          </a:xfrm>
          <a:prstGeom prst="rect">
            <a:avLst/>
          </a:prstGeom>
        </p:spPr>
        <p:txBody>
          <a:bodyPr vert="horz" wrap="square" lIns="0" tIns="0" rIns="0" bIns="0" rtlCol="0">
            <a:spAutoFit/>
          </a:bodyPr>
          <a:lstStyle/>
          <a:p>
            <a:pPr marL="73025" marR="5080" indent="-60960">
              <a:lnSpc>
                <a:spcPct val="100000"/>
              </a:lnSpc>
            </a:pPr>
            <a:r>
              <a:rPr lang="en-US" sz="2000" dirty="0">
                <a:solidFill>
                  <a:srgbClr val="517A91"/>
                </a:solidFill>
                <a:latin typeface="Trebuchet MS"/>
                <a:cs typeface="Trebuchet MS"/>
              </a:rPr>
              <a:t>Urinary tract infection</a:t>
            </a:r>
            <a:endParaRPr sz="2000" dirty="0">
              <a:solidFill>
                <a:srgbClr val="517A91"/>
              </a:solidFill>
              <a:latin typeface="Trebuchet MS"/>
              <a:cs typeface="Trebuchet MS"/>
            </a:endParaRPr>
          </a:p>
        </p:txBody>
      </p:sp>
      <p:sp>
        <p:nvSpPr>
          <p:cNvPr id="30" name="Rectangle 29"/>
          <p:cNvSpPr/>
          <p:nvPr/>
        </p:nvSpPr>
        <p:spPr>
          <a:xfrm>
            <a:off x="8775032" y="2396577"/>
            <a:ext cx="2800232" cy="472559"/>
          </a:xfrm>
          <a:prstGeom prst="rect">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8822395" y="93858"/>
            <a:ext cx="3090444" cy="2000603"/>
          </a:xfrm>
          <a:prstGeom prst="roundRect">
            <a:avLst/>
          </a:prstGeom>
          <a:solidFill>
            <a:srgbClr val="64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8000" lvl="2">
              <a:lnSpc>
                <a:spcPct val="90000"/>
              </a:lnSpc>
              <a:spcBef>
                <a:spcPct val="25000"/>
              </a:spcBef>
              <a:buClr>
                <a:schemeClr val="tx1"/>
              </a:buClr>
              <a:buSzPct val="130000"/>
              <a:defRPr/>
            </a:pPr>
            <a:endParaRPr lang="en-US" sz="1200" dirty="0"/>
          </a:p>
        </p:txBody>
      </p:sp>
      <p:sp>
        <p:nvSpPr>
          <p:cNvPr id="32" name="object 13"/>
          <p:cNvSpPr txBox="1"/>
          <p:nvPr/>
        </p:nvSpPr>
        <p:spPr>
          <a:xfrm>
            <a:off x="8662160" y="246268"/>
            <a:ext cx="3385461" cy="1631216"/>
          </a:xfrm>
          <a:prstGeom prst="rect">
            <a:avLst/>
          </a:prstGeom>
        </p:spPr>
        <p:txBody>
          <a:bodyPr vert="horz" wrap="square" lIns="0" tIns="0" rIns="0" bIns="0" rtlCol="0">
            <a:spAutoFit/>
          </a:bodyPr>
          <a:lstStyle/>
          <a:p>
            <a:pPr marL="41275" marR="31115" algn="ctr">
              <a:lnSpc>
                <a:spcPct val="100000"/>
              </a:lnSpc>
            </a:pPr>
            <a:r>
              <a:rPr sz="1600" b="1" u="sng" spc="140" dirty="0">
                <a:solidFill>
                  <a:srgbClr val="C00000"/>
                </a:solidFill>
                <a:ea typeface="Times New Roman" charset="0"/>
                <a:cs typeface="Times New Roman" charset="0"/>
              </a:rPr>
              <a:t>UTI</a:t>
            </a:r>
            <a:r>
              <a:rPr sz="1600" b="1" u="sng" spc="-215" dirty="0">
                <a:solidFill>
                  <a:srgbClr val="C00000"/>
                </a:solidFill>
                <a:ea typeface="Times New Roman" charset="0"/>
                <a:cs typeface="Times New Roman" charset="0"/>
              </a:rPr>
              <a:t> </a:t>
            </a:r>
            <a:r>
              <a:rPr sz="1600" b="1" u="sng" spc="-10" dirty="0">
                <a:solidFill>
                  <a:srgbClr val="C00000"/>
                </a:solidFill>
                <a:ea typeface="Times New Roman" charset="0"/>
                <a:cs typeface="Times New Roman" charset="0"/>
              </a:rPr>
              <a:t>patients </a:t>
            </a:r>
            <a:r>
              <a:rPr sz="1600" b="1" u="sng" spc="-20" dirty="0">
                <a:solidFill>
                  <a:srgbClr val="C00000"/>
                </a:solidFill>
                <a:ea typeface="Times New Roman" charset="0"/>
                <a:cs typeface="Times New Roman" charset="0"/>
              </a:rPr>
              <a:t>usually </a:t>
            </a:r>
            <a:r>
              <a:rPr sz="1600" b="1" u="sng" spc="-30" dirty="0">
                <a:solidFill>
                  <a:srgbClr val="C00000"/>
                </a:solidFill>
                <a:ea typeface="Times New Roman" charset="0"/>
                <a:cs typeface="Times New Roman" charset="0"/>
              </a:rPr>
              <a:t>have: </a:t>
            </a:r>
            <a:endParaRPr lang="en-US" sz="1600" b="1" u="sng" spc="-30" dirty="0">
              <a:solidFill>
                <a:srgbClr val="C00000"/>
              </a:solidFill>
              <a:ea typeface="Times New Roman" charset="0"/>
              <a:cs typeface="Times New Roman" charset="0"/>
            </a:endParaRPr>
          </a:p>
          <a:p>
            <a:pPr marL="41275" marR="31115" algn="ctr">
              <a:lnSpc>
                <a:spcPct val="100000"/>
              </a:lnSpc>
            </a:pPr>
            <a:r>
              <a:rPr sz="1400" spc="-30" dirty="0">
                <a:solidFill>
                  <a:srgbClr val="243542"/>
                </a:solidFill>
                <a:ea typeface="Times New Roman" charset="0"/>
                <a:cs typeface="Times New Roman" charset="0"/>
              </a:rPr>
              <a:t> </a:t>
            </a:r>
            <a:r>
              <a:rPr sz="1500" spc="-65" dirty="0">
                <a:solidFill>
                  <a:schemeClr val="bg2"/>
                </a:solidFill>
                <a:ea typeface="Times New Roman" charset="0"/>
                <a:cs typeface="Times New Roman" charset="0"/>
              </a:rPr>
              <a:t>1-</a:t>
            </a:r>
            <a:r>
              <a:rPr lang="en-US" sz="1500" spc="-65" dirty="0">
                <a:solidFill>
                  <a:schemeClr val="bg2"/>
                </a:solidFill>
                <a:ea typeface="Times New Roman" charset="0"/>
                <a:cs typeface="Times New Roman" charset="0"/>
              </a:rPr>
              <a:t> </a:t>
            </a:r>
            <a:r>
              <a:rPr sz="1500" spc="-65" dirty="0">
                <a:solidFill>
                  <a:schemeClr val="bg2"/>
                </a:solidFill>
                <a:ea typeface="Times New Roman" charset="0"/>
                <a:cs typeface="Times New Roman" charset="0"/>
              </a:rPr>
              <a:t>Pain </a:t>
            </a:r>
            <a:r>
              <a:rPr sz="1500" spc="15" dirty="0">
                <a:solidFill>
                  <a:schemeClr val="bg2"/>
                </a:solidFill>
                <a:ea typeface="Times New Roman" charset="0"/>
                <a:cs typeface="Times New Roman" charset="0"/>
              </a:rPr>
              <a:t>or </a:t>
            </a:r>
            <a:r>
              <a:rPr sz="1500" spc="-65" dirty="0">
                <a:solidFill>
                  <a:schemeClr val="bg2"/>
                </a:solidFill>
                <a:ea typeface="Times New Roman" charset="0"/>
                <a:cs typeface="Times New Roman" charset="0"/>
              </a:rPr>
              <a:t>burning </a:t>
            </a:r>
            <a:r>
              <a:rPr sz="1500" spc="-105" dirty="0">
                <a:solidFill>
                  <a:schemeClr val="bg2"/>
                </a:solidFill>
                <a:ea typeface="Times New Roman" charset="0"/>
                <a:cs typeface="Times New Roman" charset="0"/>
              </a:rPr>
              <a:t>feeling  </a:t>
            </a:r>
            <a:r>
              <a:rPr sz="1500" spc="-65" dirty="0">
                <a:solidFill>
                  <a:schemeClr val="bg2"/>
                </a:solidFill>
                <a:ea typeface="Times New Roman" charset="0"/>
                <a:cs typeface="Times New Roman" charset="0"/>
              </a:rPr>
              <a:t>during</a:t>
            </a:r>
            <a:r>
              <a:rPr sz="1500" spc="-95" dirty="0">
                <a:solidFill>
                  <a:schemeClr val="bg2"/>
                </a:solidFill>
                <a:ea typeface="Times New Roman" charset="0"/>
                <a:cs typeface="Times New Roman" charset="0"/>
              </a:rPr>
              <a:t> </a:t>
            </a:r>
            <a:r>
              <a:rPr sz="1500" spc="-60" dirty="0">
                <a:solidFill>
                  <a:schemeClr val="bg2"/>
                </a:solidFill>
                <a:ea typeface="Times New Roman" charset="0"/>
                <a:cs typeface="Times New Roman" charset="0"/>
              </a:rPr>
              <a:t>urination.</a:t>
            </a:r>
            <a:endParaRPr sz="1500" dirty="0">
              <a:solidFill>
                <a:schemeClr val="bg2"/>
              </a:solidFill>
              <a:ea typeface="Times New Roman" charset="0"/>
              <a:cs typeface="Times New Roman" charset="0"/>
            </a:endParaRPr>
          </a:p>
          <a:p>
            <a:pPr marL="635" algn="ctr">
              <a:lnSpc>
                <a:spcPct val="100000"/>
              </a:lnSpc>
            </a:pPr>
            <a:r>
              <a:rPr sz="1500" spc="-35" dirty="0">
                <a:solidFill>
                  <a:schemeClr val="bg2"/>
                </a:solidFill>
                <a:ea typeface="Times New Roman" charset="0"/>
                <a:cs typeface="Times New Roman" charset="0"/>
              </a:rPr>
              <a:t>2</a:t>
            </a:r>
            <a:r>
              <a:rPr sz="1500" spc="-60" dirty="0">
                <a:solidFill>
                  <a:schemeClr val="bg2"/>
                </a:solidFill>
                <a:ea typeface="Times New Roman" charset="0"/>
                <a:cs typeface="Times New Roman" charset="0"/>
              </a:rPr>
              <a:t>- </a:t>
            </a:r>
            <a:r>
              <a:rPr sz="1500" spc="-105" dirty="0">
                <a:solidFill>
                  <a:schemeClr val="bg2"/>
                </a:solidFill>
                <a:ea typeface="Times New Roman" charset="0"/>
                <a:cs typeface="Times New Roman" charset="0"/>
              </a:rPr>
              <a:t>feeling </a:t>
            </a:r>
            <a:r>
              <a:rPr sz="1500" spc="-75" dirty="0">
                <a:solidFill>
                  <a:schemeClr val="bg2"/>
                </a:solidFill>
                <a:ea typeface="Times New Roman" charset="0"/>
                <a:cs typeface="Times New Roman" charset="0"/>
              </a:rPr>
              <a:t>of</a:t>
            </a:r>
            <a:r>
              <a:rPr sz="1500" spc="-50" dirty="0">
                <a:solidFill>
                  <a:schemeClr val="bg2"/>
                </a:solidFill>
                <a:ea typeface="Times New Roman" charset="0"/>
                <a:cs typeface="Times New Roman" charset="0"/>
              </a:rPr>
              <a:t> </a:t>
            </a:r>
            <a:r>
              <a:rPr sz="1500" spc="-60" dirty="0">
                <a:solidFill>
                  <a:schemeClr val="bg2"/>
                </a:solidFill>
                <a:ea typeface="Times New Roman" charset="0"/>
                <a:cs typeface="Times New Roman" charset="0"/>
              </a:rPr>
              <a:t>urgency.</a:t>
            </a:r>
            <a:endParaRPr sz="1500" dirty="0">
              <a:solidFill>
                <a:schemeClr val="bg2"/>
              </a:solidFill>
              <a:ea typeface="Times New Roman" charset="0"/>
              <a:cs typeface="Times New Roman" charset="0"/>
            </a:endParaRPr>
          </a:p>
          <a:p>
            <a:pPr marL="60960" marR="53975" algn="ctr">
              <a:lnSpc>
                <a:spcPct val="100000"/>
              </a:lnSpc>
            </a:pPr>
            <a:r>
              <a:rPr sz="1500" spc="-35" dirty="0">
                <a:solidFill>
                  <a:schemeClr val="bg2"/>
                </a:solidFill>
                <a:ea typeface="Times New Roman" charset="0"/>
                <a:cs typeface="Times New Roman" charset="0"/>
              </a:rPr>
              <a:t>3</a:t>
            </a:r>
            <a:r>
              <a:rPr lang="en-US" sz="1500" spc="-90" dirty="0">
                <a:solidFill>
                  <a:schemeClr val="bg2"/>
                </a:solidFill>
                <a:ea typeface="Times New Roman" charset="0"/>
                <a:cs typeface="Times New Roman" charset="0"/>
              </a:rPr>
              <a:t>- </a:t>
            </a:r>
            <a:r>
              <a:rPr sz="1500" spc="-90" dirty="0">
                <a:solidFill>
                  <a:schemeClr val="bg2"/>
                </a:solidFill>
                <a:ea typeface="Times New Roman" charset="0"/>
                <a:cs typeface="Times New Roman" charset="0"/>
              </a:rPr>
              <a:t>feeling </a:t>
            </a:r>
            <a:r>
              <a:rPr sz="1500" spc="-80" dirty="0">
                <a:solidFill>
                  <a:schemeClr val="bg2"/>
                </a:solidFill>
                <a:ea typeface="Times New Roman" charset="0"/>
                <a:cs typeface="Times New Roman" charset="0"/>
              </a:rPr>
              <a:t>the need </a:t>
            </a:r>
            <a:r>
              <a:rPr sz="1500" spc="-35" dirty="0">
                <a:solidFill>
                  <a:schemeClr val="bg2"/>
                </a:solidFill>
                <a:ea typeface="Times New Roman" charset="0"/>
                <a:cs typeface="Times New Roman" charset="0"/>
              </a:rPr>
              <a:t>to </a:t>
            </a:r>
            <a:r>
              <a:rPr sz="1500" spc="-75" dirty="0">
                <a:solidFill>
                  <a:schemeClr val="bg2"/>
                </a:solidFill>
                <a:ea typeface="Times New Roman" charset="0"/>
                <a:cs typeface="Times New Roman" charset="0"/>
              </a:rPr>
              <a:t>urinate  </a:t>
            </a:r>
            <a:r>
              <a:rPr sz="1500" spc="-80" dirty="0">
                <a:solidFill>
                  <a:schemeClr val="bg2"/>
                </a:solidFill>
                <a:ea typeface="Times New Roman" charset="0"/>
                <a:cs typeface="Times New Roman" charset="0"/>
              </a:rPr>
              <a:t>frequently.</a:t>
            </a:r>
            <a:endParaRPr sz="1500" dirty="0">
              <a:solidFill>
                <a:schemeClr val="bg2"/>
              </a:solidFill>
              <a:ea typeface="Times New Roman" charset="0"/>
              <a:cs typeface="Times New Roman" charset="0"/>
            </a:endParaRPr>
          </a:p>
          <a:p>
            <a:pPr marL="12700" marR="5080" algn="ctr">
              <a:lnSpc>
                <a:spcPct val="100000"/>
              </a:lnSpc>
            </a:pPr>
            <a:r>
              <a:rPr sz="1500" spc="-60" dirty="0">
                <a:solidFill>
                  <a:schemeClr val="bg2"/>
                </a:solidFill>
                <a:ea typeface="Times New Roman" charset="0"/>
                <a:cs typeface="Times New Roman" charset="0"/>
              </a:rPr>
              <a:t>4-</a:t>
            </a:r>
            <a:r>
              <a:rPr lang="en-US" sz="1500" spc="-60" dirty="0">
                <a:solidFill>
                  <a:schemeClr val="bg2"/>
                </a:solidFill>
                <a:ea typeface="Times New Roman" charset="0"/>
                <a:cs typeface="Times New Roman" charset="0"/>
              </a:rPr>
              <a:t> </a:t>
            </a:r>
            <a:r>
              <a:rPr sz="1500" spc="-85" dirty="0">
                <a:solidFill>
                  <a:schemeClr val="bg2"/>
                </a:solidFill>
                <a:ea typeface="Times New Roman" charset="0"/>
                <a:cs typeface="Times New Roman" charset="0"/>
              </a:rPr>
              <a:t>altered </a:t>
            </a:r>
            <a:r>
              <a:rPr sz="1500" spc="-90" dirty="0">
                <a:solidFill>
                  <a:schemeClr val="bg2"/>
                </a:solidFill>
                <a:ea typeface="Times New Roman" charset="0"/>
                <a:cs typeface="Times New Roman" charset="0"/>
              </a:rPr>
              <a:t>appearance </a:t>
            </a:r>
            <a:r>
              <a:rPr sz="1500" spc="-75" dirty="0">
                <a:solidFill>
                  <a:schemeClr val="bg2"/>
                </a:solidFill>
                <a:ea typeface="Times New Roman" charset="0"/>
                <a:cs typeface="Times New Roman" charset="0"/>
              </a:rPr>
              <a:t>of </a:t>
            </a:r>
            <a:r>
              <a:rPr sz="1500" spc="-80" dirty="0">
                <a:solidFill>
                  <a:schemeClr val="bg2"/>
                </a:solidFill>
                <a:ea typeface="Times New Roman" charset="0"/>
                <a:cs typeface="Times New Roman" charset="0"/>
              </a:rPr>
              <a:t>the  urine,</a:t>
            </a:r>
            <a:r>
              <a:rPr sz="1500" spc="-270" dirty="0">
                <a:solidFill>
                  <a:schemeClr val="bg2"/>
                </a:solidFill>
                <a:ea typeface="Times New Roman" charset="0"/>
                <a:cs typeface="Times New Roman" charset="0"/>
              </a:rPr>
              <a:t> </a:t>
            </a:r>
            <a:r>
              <a:rPr lang="en-US" sz="1500" spc="-270" dirty="0">
                <a:solidFill>
                  <a:schemeClr val="bg2"/>
                </a:solidFill>
                <a:ea typeface="Times New Roman" charset="0"/>
                <a:cs typeface="Times New Roman" charset="0"/>
              </a:rPr>
              <a:t> </a:t>
            </a:r>
            <a:r>
              <a:rPr sz="1500" spc="-70" dirty="0">
                <a:solidFill>
                  <a:schemeClr val="bg2"/>
                </a:solidFill>
                <a:ea typeface="Times New Roman" charset="0"/>
                <a:cs typeface="Times New Roman" charset="0"/>
              </a:rPr>
              <a:t>either</a:t>
            </a:r>
            <a:endParaRPr sz="1500" dirty="0">
              <a:solidFill>
                <a:schemeClr val="bg2"/>
              </a:solidFill>
              <a:ea typeface="Times New Roman" charset="0"/>
              <a:cs typeface="Times New Roman" charset="0"/>
            </a:endParaRPr>
          </a:p>
          <a:p>
            <a:pPr marL="219710" marR="207010" indent="-6350" algn="ctr">
              <a:lnSpc>
                <a:spcPct val="100000"/>
              </a:lnSpc>
            </a:pPr>
            <a:r>
              <a:rPr sz="1500" spc="-50" dirty="0">
                <a:solidFill>
                  <a:schemeClr val="bg2"/>
                </a:solidFill>
                <a:ea typeface="Times New Roman" charset="0"/>
                <a:cs typeface="Times New Roman" charset="0"/>
              </a:rPr>
              <a:t>bloody </a:t>
            </a:r>
            <a:r>
              <a:rPr sz="1500" spc="-60" dirty="0">
                <a:solidFill>
                  <a:schemeClr val="bg2"/>
                </a:solidFill>
                <a:ea typeface="Times New Roman" charset="0"/>
                <a:cs typeface="Times New Roman" charset="0"/>
              </a:rPr>
              <a:t>(red) </a:t>
            </a:r>
            <a:r>
              <a:rPr sz="1500" spc="15" dirty="0">
                <a:solidFill>
                  <a:schemeClr val="bg2"/>
                </a:solidFill>
                <a:ea typeface="Times New Roman" charset="0"/>
                <a:cs typeface="Times New Roman" charset="0"/>
              </a:rPr>
              <a:t>or </a:t>
            </a:r>
            <a:r>
              <a:rPr sz="1500" spc="-55" dirty="0">
                <a:solidFill>
                  <a:schemeClr val="bg2"/>
                </a:solidFill>
                <a:ea typeface="Times New Roman" charset="0"/>
                <a:cs typeface="Times New Roman" charset="0"/>
              </a:rPr>
              <a:t>cloudy.  </a:t>
            </a:r>
            <a:endParaRPr lang="en-US" sz="1500" spc="-55" dirty="0">
              <a:solidFill>
                <a:schemeClr val="bg2"/>
              </a:solidFill>
              <a:ea typeface="Times New Roman" charset="0"/>
              <a:cs typeface="Times New Roman" charset="0"/>
            </a:endParaRPr>
          </a:p>
          <a:p>
            <a:pPr marL="219710" marR="207010" indent="-6350" algn="ctr">
              <a:lnSpc>
                <a:spcPct val="100000"/>
              </a:lnSpc>
            </a:pPr>
            <a:r>
              <a:rPr sz="1500" spc="-75" dirty="0">
                <a:solidFill>
                  <a:schemeClr val="bg2"/>
                </a:solidFill>
                <a:ea typeface="Times New Roman" charset="0"/>
                <a:cs typeface="Times New Roman" charset="0"/>
              </a:rPr>
              <a:t>5-</a:t>
            </a:r>
            <a:r>
              <a:rPr lang="en-US" sz="1500" spc="-75" dirty="0">
                <a:solidFill>
                  <a:schemeClr val="bg2"/>
                </a:solidFill>
                <a:ea typeface="Times New Roman" charset="0"/>
                <a:cs typeface="Times New Roman" charset="0"/>
              </a:rPr>
              <a:t> </a:t>
            </a:r>
            <a:r>
              <a:rPr sz="1500" spc="-75" dirty="0">
                <a:solidFill>
                  <a:schemeClr val="bg2"/>
                </a:solidFill>
                <a:ea typeface="Times New Roman" charset="0"/>
                <a:cs typeface="Times New Roman" charset="0"/>
              </a:rPr>
              <a:t>pain </a:t>
            </a:r>
            <a:r>
              <a:rPr sz="1500" spc="20" dirty="0">
                <a:solidFill>
                  <a:schemeClr val="bg2"/>
                </a:solidFill>
                <a:ea typeface="Times New Roman" charset="0"/>
                <a:cs typeface="Times New Roman" charset="0"/>
              </a:rPr>
              <a:t>or </a:t>
            </a:r>
            <a:r>
              <a:rPr sz="1500" spc="-55" dirty="0">
                <a:solidFill>
                  <a:schemeClr val="bg2"/>
                </a:solidFill>
                <a:ea typeface="Times New Roman" charset="0"/>
                <a:cs typeface="Times New Roman" charset="0"/>
              </a:rPr>
              <a:t>pressure </a:t>
            </a:r>
            <a:r>
              <a:rPr sz="1500" spc="-80" dirty="0">
                <a:solidFill>
                  <a:schemeClr val="bg2"/>
                </a:solidFill>
                <a:ea typeface="Times New Roman" charset="0"/>
                <a:cs typeface="Times New Roman" charset="0"/>
              </a:rPr>
              <a:t>in</a:t>
            </a:r>
            <a:r>
              <a:rPr sz="1500" spc="-135" dirty="0">
                <a:solidFill>
                  <a:schemeClr val="bg2"/>
                </a:solidFill>
                <a:ea typeface="Times New Roman" charset="0"/>
                <a:cs typeface="Times New Roman" charset="0"/>
              </a:rPr>
              <a:t> </a:t>
            </a:r>
            <a:r>
              <a:rPr sz="1500" spc="-80" dirty="0">
                <a:solidFill>
                  <a:schemeClr val="bg2"/>
                </a:solidFill>
                <a:ea typeface="Times New Roman" charset="0"/>
                <a:cs typeface="Times New Roman" charset="0"/>
              </a:rPr>
              <a:t>the  </a:t>
            </a:r>
            <a:r>
              <a:rPr sz="1500" spc="-65" dirty="0">
                <a:solidFill>
                  <a:schemeClr val="bg2"/>
                </a:solidFill>
                <a:ea typeface="Times New Roman" charset="0"/>
                <a:cs typeface="Times New Roman" charset="0"/>
              </a:rPr>
              <a:t>rectum</a:t>
            </a:r>
            <a:r>
              <a:rPr sz="1500" spc="-65" dirty="0">
                <a:solidFill>
                  <a:schemeClr val="bg1"/>
                </a:solidFill>
                <a:ea typeface="Times New Roman" charset="0"/>
                <a:cs typeface="Times New Roman" charset="0"/>
              </a:rPr>
              <a:t>.</a:t>
            </a:r>
            <a:endParaRPr sz="1500" dirty="0">
              <a:solidFill>
                <a:schemeClr val="bg1"/>
              </a:solidFill>
              <a:ea typeface="Times New Roman" charset="0"/>
              <a:cs typeface="Times New Roman" charset="0"/>
            </a:endParaRPr>
          </a:p>
        </p:txBody>
      </p:sp>
      <p:sp>
        <p:nvSpPr>
          <p:cNvPr id="17" name="TextBox 16"/>
          <p:cNvSpPr txBox="1"/>
          <p:nvPr/>
        </p:nvSpPr>
        <p:spPr>
          <a:xfrm>
            <a:off x="9089569" y="2079248"/>
            <a:ext cx="2485695" cy="338554"/>
          </a:xfrm>
          <a:prstGeom prst="rect">
            <a:avLst/>
          </a:prstGeom>
          <a:noFill/>
        </p:spPr>
        <p:txBody>
          <a:bodyPr wrap="square" rtlCol="0">
            <a:spAutoFit/>
          </a:bodyPr>
          <a:lstStyle/>
          <a:p>
            <a:r>
              <a:rPr lang="en-US" sz="1600" dirty="0">
                <a:solidFill>
                  <a:srgbClr val="FF0000"/>
                </a:solidFill>
              </a:rPr>
              <a:t>Diagnosis is very important</a:t>
            </a:r>
          </a:p>
        </p:txBody>
      </p:sp>
      <p:sp>
        <p:nvSpPr>
          <p:cNvPr id="18" name="Rectangle 17"/>
          <p:cNvSpPr/>
          <p:nvPr/>
        </p:nvSpPr>
        <p:spPr>
          <a:xfrm>
            <a:off x="11634869" y="4293807"/>
            <a:ext cx="197503" cy="288758"/>
          </a:xfrm>
          <a:prstGeom prst="rect">
            <a:avLst/>
          </a:prstGeom>
          <a:solidFill>
            <a:srgbClr val="81A4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234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4786</TotalTime>
  <Words>1334</Words>
  <Application>Microsoft Office PowerPoint</Application>
  <PresentationFormat>Widescreen</PresentationFormat>
  <Paragraphs>303</Paragraphs>
  <Slides>11</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AppleSymbols</vt:lpstr>
      <vt:lpstr>Arial</vt:lpstr>
      <vt:lpstr>Calibri</vt:lpstr>
      <vt:lpstr>Calibri Light</vt:lpstr>
      <vt:lpstr>Century Gothic</vt:lpstr>
      <vt:lpstr>Monotype Sorts</vt:lpstr>
      <vt:lpstr>Symbol</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mohammad almutlaq</cp:lastModifiedBy>
  <cp:revision>166</cp:revision>
  <dcterms:created xsi:type="dcterms:W3CDTF">2017-02-08T18:43:55Z</dcterms:created>
  <dcterms:modified xsi:type="dcterms:W3CDTF">2017-05-23T11:54:23Z</dcterms:modified>
</cp:coreProperties>
</file>