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68" r:id="rId3"/>
    <p:sldId id="256" r:id="rId4"/>
    <p:sldId id="271" r:id="rId5"/>
    <p:sldId id="270" r:id="rId6"/>
    <p:sldId id="259" r:id="rId7"/>
    <p:sldId id="261" r:id="rId8"/>
    <p:sldId id="258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q.faisal.pp@gmail.com" initials="q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0000"/>
    <a:srgbClr val="FFC000"/>
    <a:srgbClr val="FFFF00"/>
    <a:srgbClr val="00B050"/>
    <a:srgbClr val="7F7F7F"/>
    <a:srgbClr val="0401FE"/>
    <a:srgbClr val="FF00FF"/>
    <a:srgbClr val="FF4FA3"/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23" autoAdjust="0"/>
    <p:restoredTop sz="94660"/>
  </p:normalViewPr>
  <p:slideViewPr>
    <p:cSldViewPr snapToGrid="0">
      <p:cViewPr varScale="1">
        <p:scale>
          <a:sx n="68" d="100"/>
          <a:sy n="68" d="100"/>
        </p:scale>
        <p:origin x="74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17023-BF57-4658-8BBB-9F55391A7B92}" type="datetimeFigureOut">
              <a:rPr lang="en-GB" smtClean="0"/>
              <a:pPr/>
              <a:t>16/05/2017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684B9-FBC2-45D0-88A4-A4F09ECB4A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739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778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14CE-494F-4312-B841-E9642A666B93}" type="datetimeFigureOut">
              <a:rPr lang="en-GB" smtClean="0"/>
              <a:pPr/>
              <a:t>16/05/2017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491E-BD0B-40A4-931C-D51FB1883F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978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14CE-494F-4312-B841-E9642A666B93}" type="datetimeFigureOut">
              <a:rPr lang="en-GB" smtClean="0"/>
              <a:pPr/>
              <a:t>16/05/2017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491E-BD0B-40A4-931C-D51FB1883F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92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14CE-494F-4312-B841-E9642A666B93}" type="datetimeFigureOut">
              <a:rPr lang="en-GB" smtClean="0"/>
              <a:pPr/>
              <a:t>16/05/2017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491E-BD0B-40A4-931C-D51FB1883F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6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14CE-494F-4312-B841-E9642A666B93}" type="datetimeFigureOut">
              <a:rPr lang="en-GB" smtClean="0"/>
              <a:pPr/>
              <a:t>16/05/2017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491E-BD0B-40A4-931C-D51FB1883F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40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14CE-494F-4312-B841-E9642A666B93}" type="datetimeFigureOut">
              <a:rPr lang="en-GB" smtClean="0"/>
              <a:pPr/>
              <a:t>16/05/2017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491E-BD0B-40A4-931C-D51FB1883F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701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14CE-494F-4312-B841-E9642A666B93}" type="datetimeFigureOut">
              <a:rPr lang="en-GB" smtClean="0"/>
              <a:pPr/>
              <a:t>16/05/2017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491E-BD0B-40A4-931C-D51FB1883F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36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14CE-494F-4312-B841-E9642A666B93}" type="datetimeFigureOut">
              <a:rPr lang="en-GB" smtClean="0"/>
              <a:pPr/>
              <a:t>16/05/2017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491E-BD0B-40A4-931C-D51FB1883F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977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14CE-494F-4312-B841-E9642A666B93}" type="datetimeFigureOut">
              <a:rPr lang="en-GB" smtClean="0"/>
              <a:pPr/>
              <a:t>16/05/2017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491E-BD0B-40A4-931C-D51FB1883F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356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14CE-494F-4312-B841-E9642A666B93}" type="datetimeFigureOut">
              <a:rPr lang="en-GB" smtClean="0"/>
              <a:pPr/>
              <a:t>16/05/2017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491E-BD0B-40A4-931C-D51FB1883F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90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14CE-494F-4312-B841-E9642A666B93}" type="datetimeFigureOut">
              <a:rPr lang="en-GB" smtClean="0"/>
              <a:pPr/>
              <a:t>16/05/2017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491E-BD0B-40A4-931C-D51FB1883F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890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14CE-494F-4312-B841-E9642A666B93}" type="datetimeFigureOut">
              <a:rPr lang="en-GB" smtClean="0"/>
              <a:pPr/>
              <a:t>16/05/2017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491E-BD0B-40A4-931C-D51FB1883F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13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F14CE-494F-4312-B841-E9642A666B93}" type="datetimeFigureOut">
              <a:rPr lang="en-GB" smtClean="0"/>
              <a:pPr/>
              <a:t>16/05/2017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9491E-BD0B-40A4-931C-D51FB1883F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38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mailto:HistologyTeam436@gmail.com" TargetMode="Externa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chea-02.jpg"/>
          <p:cNvPicPr>
            <a:picLocks noGrp="1" noChangeAspect="1"/>
          </p:cNvPicPr>
          <p:nvPr isPhoto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06563" y="2389246"/>
            <a:ext cx="705570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8AD8"/>
                </a:solidFill>
                <a:latin typeface="+mj-lt"/>
              </a:rPr>
              <a:t>Practical Histology</a:t>
            </a:r>
          </a:p>
          <a:p>
            <a:pPr algn="ctr"/>
            <a:r>
              <a:rPr lang="en-US" sz="2800" b="1" dirty="0">
                <a:solidFill>
                  <a:srgbClr val="FF8AD8"/>
                </a:solidFill>
                <a:latin typeface="+mj-lt"/>
              </a:rPr>
              <a:t>Renal block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" t="6425" r="55775" b="66127"/>
          <a:stretch/>
        </p:blipFill>
        <p:spPr>
          <a:xfrm>
            <a:off x="3015861" y="299546"/>
            <a:ext cx="2580897" cy="1102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542" y="86604"/>
            <a:ext cx="2059458" cy="19003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8" t="37287" r="-352" b="33474"/>
          <a:stretch/>
        </p:blipFill>
        <p:spPr>
          <a:xfrm>
            <a:off x="6654327" y="224750"/>
            <a:ext cx="1960179" cy="17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70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0405" y="2195372"/>
            <a:ext cx="97754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charset="0"/>
              <a:buChar char="o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 pictures in the exam will be the same as the ones included in the slides.</a:t>
            </a:r>
          </a:p>
          <a:p>
            <a:pPr marL="342900" indent="-342900">
              <a:buFont typeface="Courier New" charset="0"/>
              <a:buChar char="o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Don’t try to take short cuts during the exam so avoid using abbreviations so you don</a:t>
            </a: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’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 lose marks. </a:t>
            </a:r>
          </a:p>
          <a:p>
            <a:pPr marL="342900" indent="-342900">
              <a:buFont typeface="Courier New" charset="0"/>
              <a:buChar char="o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Please keep in mind that this work is done by students , so if there are any mistakes please inform us . </a:t>
            </a:r>
          </a:p>
          <a:p>
            <a:pPr marL="342900" indent="-342900">
              <a:buFont typeface="Courier New" charset="0"/>
              <a:buChar char="o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This work is not by any means a reference. </a:t>
            </a:r>
          </a:p>
          <a:p>
            <a:pPr marL="342900" indent="-342900">
              <a:buFont typeface="Courier New" charset="0"/>
              <a:buChar char="o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Please study hard and don</a:t>
            </a: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’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 worry the exam will be easy!! </a:t>
            </a:r>
          </a:p>
          <a:p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0405" y="1421127"/>
            <a:ext cx="9641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8AD8"/>
                </a:solidFill>
              </a:rPr>
              <a:t>Things you need to know before the exam : </a:t>
            </a:r>
            <a:endParaRPr lang="en-GB" sz="4000" b="1" i="1" dirty="0">
              <a:solidFill>
                <a:srgbClr val="FF8AD8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4" r="41237" b="55555"/>
          <a:stretch/>
        </p:blipFill>
        <p:spPr>
          <a:xfrm>
            <a:off x="3236152" y="163152"/>
            <a:ext cx="5205985" cy="997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8" y="4836635"/>
            <a:ext cx="2024888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52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48464" y="612977"/>
            <a:ext cx="67177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n-US" sz="4000" b="1" dirty="0">
                <a:solidFill>
                  <a:srgbClr val="FF2F92"/>
                </a:solidFill>
                <a:latin typeface="+mj-lt"/>
              </a:rPr>
              <a:t>Cortex of the Kidney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9634" y="1302280"/>
            <a:ext cx="642692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r-SA" sz="2400" dirty="0">
              <a:latin typeface="+mj-lt"/>
            </a:endParaRPr>
          </a:p>
          <a:p>
            <a:r>
              <a:rPr lang="en-US" sz="2800" dirty="0">
                <a:solidFill>
                  <a:srgbClr val="2F5597"/>
                </a:solidFill>
                <a:latin typeface="+mj-lt"/>
              </a:rPr>
              <a:t>Structures: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+mj-lt"/>
              </a:rPr>
              <a:t>Glomerulus of renal corpuscle.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+mj-lt"/>
              </a:rPr>
              <a:t>Urinary space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(or capsular space).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+mj-lt"/>
              </a:rPr>
              <a:t>Parietal layer of Bowman’s capsule.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u="sng" dirty="0">
                <a:latin typeface="+mj-lt"/>
              </a:rPr>
              <a:t>Proximal convoluted tubules </a:t>
            </a:r>
            <a:r>
              <a:rPr lang="en-US" sz="2000" dirty="0">
                <a:latin typeface="+mj-lt"/>
              </a:rPr>
              <a:t>with </a:t>
            </a:r>
            <a:r>
              <a:rPr lang="en-US" sz="2000" u="sng" dirty="0">
                <a:latin typeface="+mj-lt"/>
              </a:rPr>
              <a:t>brush border</a:t>
            </a:r>
            <a:r>
              <a:rPr lang="en-US" sz="2000" dirty="0">
                <a:latin typeface="+mj-lt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+mj-lt"/>
              </a:rPr>
              <a:t>Distal convoluted tubules.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  <a:latin typeface="+mj-lt"/>
              </a:rPr>
              <a:t>Juxta-glomerular apparatus.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4300" y="1062534"/>
            <a:ext cx="5883807" cy="461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39634" y="4376851"/>
            <a:ext cx="53753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2F5597"/>
                </a:solidFill>
                <a:latin typeface="+mj-lt"/>
              </a:rPr>
              <a:t>How to differentiate between the proximal and distal convoluted tubules ?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dirty="0">
                <a:latin typeface="+mj-lt"/>
              </a:rPr>
              <a:t>PCV</a:t>
            </a:r>
            <a:r>
              <a:rPr lang="en-GB" sz="2000" dirty="0">
                <a:latin typeface="+mj-lt"/>
              </a:rPr>
              <a:t>: Has an ill defined lumen because it is filled with brush border (microvilli)</a:t>
            </a:r>
          </a:p>
          <a:p>
            <a:pPr algn="r"/>
            <a:r>
              <a:rPr lang="ar-SA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من جوا لونها  زهري.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dirty="0">
                <a:latin typeface="+mj-lt"/>
              </a:rPr>
              <a:t>DCV</a:t>
            </a:r>
            <a:r>
              <a:rPr lang="en-GB" sz="2000" dirty="0">
                <a:latin typeface="+mj-lt"/>
              </a:rPr>
              <a:t>: Has a well demarcated and clear lumen.</a:t>
            </a:r>
          </a:p>
          <a:p>
            <a:pPr algn="r"/>
            <a:r>
              <a:rPr lang="ar-SA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من جوا لونها أبيض.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3743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72291" y="339599"/>
            <a:ext cx="67177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n-US" sz="4000" b="1" u="sng" dirty="0">
                <a:solidFill>
                  <a:srgbClr val="FF2F92"/>
                </a:solidFill>
                <a:latin typeface="+mj-lt"/>
              </a:rPr>
              <a:t>Juxtaglomerular apparatus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/>
          <a:srcRect l="56236" t="49698" r="7774" b="6273"/>
          <a:stretch/>
        </p:blipFill>
        <p:spPr bwMode="auto">
          <a:xfrm>
            <a:off x="4348943" y="1251895"/>
            <a:ext cx="4533499" cy="4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31853" y="1594644"/>
            <a:ext cx="346866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Formed of: </a:t>
            </a:r>
          </a:p>
          <a:p>
            <a:endParaRPr lang="en-GB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The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macula densa 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of distal tubule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  <a:t>(tall columnar cells)</a:t>
            </a:r>
          </a:p>
          <a:p>
            <a:pPr rtl="1"/>
            <a:r>
              <a:rPr lang="ar-SA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تكون جهة ال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Distal tubule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u="sng" dirty="0">
                <a:solidFill>
                  <a:srgbClr val="0070C0"/>
                </a:solidFill>
                <a:latin typeface="+mj-lt"/>
              </a:rPr>
              <a:t>Juxtaglomerular cells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of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afferent glomerular arteriole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  <a:t>(they secrete renin)</a:t>
            </a:r>
          </a:p>
          <a:p>
            <a:pPr rtl="1"/>
            <a:r>
              <a:rPr lang="ar-SA" sz="1100" b="1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  <a:t>تكون جهة ال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afferent arteriole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+mj-lt"/>
              </a:rPr>
              <a:t>The extraglomerular </a:t>
            </a:r>
            <a:r>
              <a:rPr lang="en-US" sz="2000" b="1" u="sng" dirty="0">
                <a:latin typeface="+mj-lt"/>
              </a:rPr>
              <a:t>mesangial cells</a:t>
            </a:r>
          </a:p>
          <a:p>
            <a:endParaRPr lang="en-GB" sz="20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Picture 2" descr="C:\Users\Administrator\Desktop\Dropbox\Histology Team\PRACTICAL\1st Year\Urinary Pictures\kidney0222h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30872" y="1251895"/>
            <a:ext cx="2971800" cy="4348038"/>
          </a:xfrm>
          <a:prstGeom prst="rect">
            <a:avLst/>
          </a:prstGeom>
          <a:noFill/>
        </p:spPr>
      </p:pic>
      <p:sp>
        <p:nvSpPr>
          <p:cNvPr id="7" name="Arrow: Down 6"/>
          <p:cNvSpPr/>
          <p:nvPr/>
        </p:nvSpPr>
        <p:spPr>
          <a:xfrm rot="8402617">
            <a:off x="7090029" y="4659973"/>
            <a:ext cx="247271" cy="49019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Down 7"/>
          <p:cNvSpPr/>
          <p:nvPr/>
        </p:nvSpPr>
        <p:spPr>
          <a:xfrm rot="20519706">
            <a:off x="6844325" y="4021183"/>
            <a:ext cx="234332" cy="490194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304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2197" y="287362"/>
            <a:ext cx="4940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2F92"/>
                </a:solidFill>
                <a:latin typeface="+mj-lt"/>
              </a:rPr>
              <a:t>Renal Corpuscle </a:t>
            </a:r>
            <a:endParaRPr lang="en-GB" sz="3600" b="1" dirty="0">
              <a:solidFill>
                <a:srgbClr val="FF2F92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36" y="1083003"/>
            <a:ext cx="62559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Structures: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Glomerulus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which contains fenestrated capillaries "without diaphragm”</a:t>
            </a:r>
          </a:p>
          <a:p>
            <a:pPr>
              <a:buFont typeface="Wingdings" pitchFamily="2" charset="2"/>
              <a:buChar char="ü"/>
            </a:pPr>
            <a:endParaRPr lang="en-US" sz="2000" dirty="0">
              <a:solidFill>
                <a:srgbClr val="FF0000"/>
              </a:solidFill>
              <a:latin typeface="+mj-lt"/>
            </a:endParaRPr>
          </a:p>
          <a:p>
            <a:pPr>
              <a:buFont typeface="Wingdings" pitchFamily="2" charset="2"/>
              <a:buChar char="ü"/>
            </a:pPr>
            <a:r>
              <a:rPr lang="en-US" sz="2000" b="1" dirty="0">
                <a:latin typeface="+mj-lt"/>
              </a:rPr>
              <a:t> Bowman’s capsule: </a:t>
            </a:r>
            <a:r>
              <a:rPr lang="en-US" sz="2000" dirty="0">
                <a:latin typeface="+mj-lt"/>
              </a:rPr>
              <a:t>Parietal layer, urinary  space, and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podocytes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(visceral layer)</a:t>
            </a:r>
          </a:p>
          <a:p>
            <a:pPr>
              <a:buFont typeface="Wingdings" pitchFamily="2" charset="2"/>
              <a:buChar char="ü"/>
            </a:pPr>
            <a:endParaRPr lang="en-US" sz="2000" dirty="0">
              <a:latin typeface="+mj-lt"/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Mesangial cells</a:t>
            </a:r>
            <a:r>
              <a:rPr lang="en-US" sz="2000" dirty="0">
                <a:latin typeface="+mj-lt"/>
              </a:rPr>
              <a:t>: Intra-glomerular cells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9041" y="3876995"/>
            <a:ext cx="338906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Cells: </a:t>
            </a:r>
            <a:endParaRPr lang="en-GB" sz="2800" b="1" dirty="0">
              <a:latin typeface="+mj-lt"/>
            </a:endParaRPr>
          </a:p>
          <a:p>
            <a:pPr>
              <a:buFont typeface="Wingdings" pitchFamily="2" charset="2"/>
              <a:buChar char="ü"/>
            </a:pPr>
            <a:r>
              <a:rPr lang="en-GB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Mesangial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cells </a:t>
            </a:r>
          </a:p>
          <a:p>
            <a:pPr>
              <a:buFont typeface="Wingdings" pitchFamily="2" charset="2"/>
              <a:buChar char="ü"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Glomerular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endothelial cells </a:t>
            </a:r>
          </a:p>
          <a:p>
            <a:pPr>
              <a:buFont typeface="Wingdings" pitchFamily="2" charset="2"/>
              <a:buChar char="ü"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 Podocytes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(epithelial cells)</a:t>
            </a:r>
            <a:endParaRPr lang="en-GB" sz="2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6334" y="1282700"/>
            <a:ext cx="5500048" cy="435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7956645" y="1733266"/>
            <a:ext cx="2565779" cy="24991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6000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07195" y="5305146"/>
            <a:ext cx="6864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+mj-lt"/>
              </a:rPr>
              <a:t>PCT</a:t>
            </a:r>
            <a:endParaRPr lang="ar-SA" sz="2400" dirty="0">
              <a:latin typeface="+mj-lt"/>
            </a:endParaRPr>
          </a:p>
        </p:txBody>
      </p:sp>
      <p:cxnSp>
        <p:nvCxnSpPr>
          <p:cNvPr id="16" name="Straight Arrow Connector 15"/>
          <p:cNvCxnSpPr>
            <a:stCxn id="14" idx="0"/>
          </p:cNvCxnSpPr>
          <p:nvPr/>
        </p:nvCxnSpPr>
        <p:spPr>
          <a:xfrm rot="5400000" flipH="1" flipV="1">
            <a:off x="8148620" y="4937564"/>
            <a:ext cx="569373" cy="16579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9115090" y="5114076"/>
            <a:ext cx="834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+mj-lt"/>
              </a:rPr>
              <a:t>DCT</a:t>
            </a:r>
            <a:endParaRPr lang="ar-SA" sz="2400" b="1" dirty="0">
              <a:latin typeface="+mj-lt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9338250" y="4762418"/>
            <a:ext cx="569373" cy="16579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0095302" y="4991247"/>
            <a:ext cx="7819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+mj-lt"/>
              </a:rPr>
              <a:t>PCT</a:t>
            </a:r>
            <a:endParaRPr lang="ar-SA" sz="2400" b="1" dirty="0">
              <a:latin typeface="+mj-lt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16200000" flipV="1">
            <a:off x="10176452" y="4736005"/>
            <a:ext cx="592117" cy="2754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0863672" y="4411802"/>
            <a:ext cx="695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+mj-lt"/>
              </a:rPr>
              <a:t>DCT</a:t>
            </a:r>
            <a:endParaRPr lang="ar-SA" sz="2400" b="1" dirty="0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860639" y="6025552"/>
            <a:ext cx="695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+mj-lt"/>
              </a:rPr>
              <a:t>DCT</a:t>
            </a:r>
            <a:endParaRPr lang="ar-SA" sz="2400" b="1" dirty="0">
              <a:latin typeface="+mj-lt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5400000" flipH="1" flipV="1">
            <a:off x="10956356" y="5678183"/>
            <a:ext cx="665427" cy="17736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10837333" y="3901213"/>
            <a:ext cx="806254" cy="11730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55251" y="5305146"/>
            <a:ext cx="4533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Podocytes have processes, and these processes have filtration slits 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with diaphragms.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822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652" y="16981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2F92"/>
                </a:solidFill>
              </a:rPr>
              <a:t>Kidney (Medulla)</a:t>
            </a:r>
            <a:endParaRPr lang="en-GB" sz="4000" b="1" dirty="0">
              <a:solidFill>
                <a:srgbClr val="FF2F9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324" y="1502052"/>
            <a:ext cx="63261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Features : </a:t>
            </a:r>
          </a:p>
          <a:p>
            <a:endParaRPr lang="ar-SA" sz="2000" dirty="0">
              <a:latin typeface="+mj-lt"/>
            </a:endParaRPr>
          </a:p>
          <a:p>
            <a:r>
              <a:rPr lang="en-US" sz="2000" b="1" dirty="0">
                <a:latin typeface="+mj-lt"/>
              </a:rPr>
              <a:t>Contains tubular structures: </a:t>
            </a:r>
          </a:p>
          <a:p>
            <a:endParaRPr lang="en-US" sz="2000" b="1" dirty="0">
              <a:latin typeface="+mj-lt"/>
            </a:endParaRPr>
          </a:p>
          <a:p>
            <a:pPr>
              <a:buFont typeface="Wingdings" pitchFamily="2" charset="2"/>
              <a:buChar char="ü"/>
            </a:pPr>
            <a:r>
              <a:rPr lang="en-US" sz="2000" b="1" dirty="0">
                <a:latin typeface="+mj-lt"/>
              </a:rPr>
              <a:t>loop of Henle: </a:t>
            </a:r>
            <a:r>
              <a:rPr lang="en-US" sz="2000" dirty="0">
                <a:latin typeface="+mj-lt"/>
              </a:rPr>
              <a:t>simple squamous epithelium </a:t>
            </a:r>
          </a:p>
          <a:p>
            <a:pPr>
              <a:buFont typeface="Wingdings" pitchFamily="2" charset="2"/>
              <a:buChar char="ü"/>
            </a:pPr>
            <a:r>
              <a:rPr lang="en-US" sz="2000" b="1" dirty="0">
                <a:latin typeface="+mj-lt"/>
              </a:rPr>
              <a:t>collecting tubules and ducts</a:t>
            </a:r>
            <a:r>
              <a:rPr lang="en-US" sz="2000" dirty="0">
                <a:latin typeface="+mj-lt"/>
              </a:rPr>
              <a:t>: </a:t>
            </a:r>
            <a:r>
              <a:rPr lang="en-US" altLang="en-US" sz="2000" dirty="0">
                <a:latin typeface="+mj-lt"/>
                <a:cs typeface="Times New Roman" pitchFamily="18" charset="0"/>
              </a:rPr>
              <a:t>simple cuboidal epithelium</a:t>
            </a:r>
          </a:p>
          <a:p>
            <a:pPr>
              <a:buFont typeface="Wingdings" pitchFamily="2" charset="2"/>
              <a:buChar char="ü"/>
            </a:pPr>
            <a:r>
              <a:rPr lang="en-US" altLang="en-US" sz="2000" b="1" dirty="0">
                <a:latin typeface="+mj-lt"/>
                <a:cs typeface="Times New Roman" pitchFamily="18" charset="0"/>
              </a:rPr>
              <a:t> Papillary ducts (</a:t>
            </a:r>
            <a:r>
              <a:rPr lang="en-US" altLang="en-US" sz="2000" b="1" u="sng" dirty="0">
                <a:latin typeface="+mj-lt"/>
                <a:cs typeface="Times New Roman" pitchFamily="18" charset="0"/>
              </a:rPr>
              <a:t>ducts of Bellini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):</a:t>
            </a:r>
            <a:r>
              <a:rPr lang="en-US" altLang="en-US" sz="2000" dirty="0">
                <a:latin typeface="+mj-lt"/>
                <a:cs typeface="Times New Roman" pitchFamily="18" charset="0"/>
              </a:rPr>
              <a:t>Simple Columnar epithelium</a:t>
            </a:r>
            <a:endParaRPr lang="en-US" sz="2000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8811" y="723492"/>
            <a:ext cx="3955324" cy="26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8812" y="3642498"/>
            <a:ext cx="3958045" cy="267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75724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1987616" y="312019"/>
            <a:ext cx="16589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400" b="1" dirty="0" err="1">
                <a:solidFill>
                  <a:srgbClr val="FF2F92"/>
                </a:solidFill>
                <a:latin typeface="+mj-lt"/>
              </a:rPr>
              <a:t>Ureter</a:t>
            </a:r>
            <a:endParaRPr lang="en-US" altLang="en-US" sz="4400" b="1" dirty="0">
              <a:solidFill>
                <a:srgbClr val="FF2F92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2428" y="129629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Features:</a:t>
            </a:r>
            <a:endParaRPr lang="en-GB" b="1" dirty="0">
              <a:solidFill>
                <a:srgbClr val="000000"/>
              </a:solidFill>
              <a:latin typeface="+mj-lt"/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latin typeface="+mj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Transitional epithelium 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latin typeface="+mj-lt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+mj-lt"/>
              </a:rPr>
              <a:t>Inner longitudinal layer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latin typeface="+mj-lt"/>
              </a:rPr>
              <a:t>  </a:t>
            </a:r>
            <a:r>
              <a:rPr lang="en-US" sz="2000" dirty="0">
                <a:solidFill>
                  <a:srgbClr val="FFC000"/>
                </a:solidFill>
                <a:latin typeface="+mj-lt"/>
              </a:rPr>
              <a:t>Outer circular 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latin typeface="+mj-lt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Blood vessels 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latin typeface="+mj-lt"/>
              </a:rPr>
              <a:t>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Adventitia </a:t>
            </a:r>
            <a:endParaRPr lang="en-GB" sz="20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1664" y="4728755"/>
            <a:ext cx="4591356" cy="178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465011" y="3617132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Layers:</a:t>
            </a:r>
          </a:p>
          <a:p>
            <a:endParaRPr lang="en-GB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445941"/>
              </p:ext>
            </p:extLst>
          </p:nvPr>
        </p:nvGraphicFramePr>
        <p:xfrm>
          <a:off x="182881" y="4206240"/>
          <a:ext cx="6061165" cy="25908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55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1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4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044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FF4FA3"/>
                          </a:solidFill>
                          <a:latin typeface="+mj-lt"/>
                          <a:ea typeface="+mn-ea"/>
                          <a:cs typeface="+mj-cs"/>
                        </a:rPr>
                        <a:t>Adventitia</a:t>
                      </a:r>
                      <a:endParaRPr lang="en-US" sz="1800" b="0" kern="1200" baseline="0" dirty="0">
                        <a:solidFill>
                          <a:srgbClr val="FF4FA3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 err="1">
                          <a:solidFill>
                            <a:srgbClr val="FF4FA3"/>
                          </a:solidFill>
                          <a:latin typeface="+mj-lt"/>
                          <a:ea typeface="+mn-ea"/>
                          <a:cs typeface="+mj-cs"/>
                        </a:rPr>
                        <a:t>Muscularis</a:t>
                      </a:r>
                      <a:endParaRPr lang="en-US" sz="1800" b="0" kern="1200" dirty="0">
                        <a:solidFill>
                          <a:srgbClr val="FF4FA3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FF4FA3"/>
                          </a:solidFill>
                          <a:latin typeface="+mj-lt"/>
                          <a:ea typeface="+mn-ea"/>
                          <a:cs typeface="+mj-cs"/>
                        </a:rPr>
                        <a:t>Mucosa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1161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NO </a:t>
                      </a:r>
                      <a:r>
                        <a:rPr lang="en-US" sz="1400" b="1" kern="1200" dirty="0" err="1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Serosa</a:t>
                      </a:r>
                      <a:endParaRPr lang="en-US" sz="1400" b="1" kern="1200" dirty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rtl="1">
                        <a:buFont typeface="Wingdings" pitchFamily="2" charset="2"/>
                        <a:buNone/>
                      </a:pPr>
                      <a:endParaRPr lang="ar-SA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Wingdings" pitchFamily="2" charset="2"/>
                      </a:pP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Muscularis“Muscle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coat”</a:t>
                      </a:r>
                    </a:p>
                    <a:p>
                      <a:pPr marL="0" algn="l" defTabSz="914400" rtl="0" eaLnBrk="1" latinLnBrk="0" hangingPunct="1">
                        <a:buFont typeface="Wingdings" pitchFamily="2" charset="2"/>
                      </a:pP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Upper 2/3:</a:t>
                      </a:r>
                    </a:p>
                    <a:p>
                      <a:pPr marL="0" algn="l" defTabSz="914400" rtl="0" eaLnBrk="1" latinLnBrk="0" hangingPunct="1">
                        <a:buFont typeface="Wingdings" pitchFamily="2" charset="2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 Inner Longitudinal</a:t>
                      </a:r>
                    </a:p>
                    <a:p>
                      <a:pPr marL="0" algn="l" defTabSz="914400" rtl="0" eaLnBrk="1" latinLnBrk="0" hangingPunct="1">
                        <a:buFont typeface="Wingdings" pitchFamily="2" charset="2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 Outer Circular </a:t>
                      </a:r>
                    </a:p>
                    <a:p>
                      <a:pPr marL="0" algn="l" defTabSz="914400" rtl="0" eaLnBrk="1" latinLnBrk="0" hangingPunct="1">
                        <a:buFont typeface="Wingdings" pitchFamily="2" charset="2"/>
                      </a:pP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Lower 1/3: </a:t>
                      </a:r>
                    </a:p>
                    <a:p>
                      <a:pPr marL="0" algn="l" defTabSz="914400" rtl="0" eaLnBrk="1" latinLnBrk="0" hangingPunct="1">
                        <a:buFont typeface="Wingdings" pitchFamily="2" charset="2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 Inner Longitudinal </a:t>
                      </a:r>
                    </a:p>
                    <a:p>
                      <a:pPr marL="0" algn="l" defTabSz="914400" rtl="0" eaLnBrk="1" latinLnBrk="0" hangingPunct="1">
                        <a:buFont typeface="Wingdings" pitchFamily="2" charset="2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 Middle Circular </a:t>
                      </a:r>
                    </a:p>
                    <a:p>
                      <a:pPr marL="0" algn="l" defTabSz="914400" rtl="0" eaLnBrk="1" latinLnBrk="0" hangingPunct="1">
                        <a:buFont typeface="Wingdings" pitchFamily="2" charset="2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 Outer Longitudinal</a:t>
                      </a:r>
                      <a:endParaRPr lang="ar-SA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endParaRPr lang="ar-SA" sz="14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Transitional Epithelium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Lamina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Propria</a:t>
                      </a:r>
                      <a:endParaRPr lang="ar-SA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1041" y="420451"/>
            <a:ext cx="59055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Arrow: Down 2"/>
          <p:cNvSpPr/>
          <p:nvPr/>
        </p:nvSpPr>
        <p:spPr>
          <a:xfrm rot="17405785">
            <a:off x="8117553" y="5056219"/>
            <a:ext cx="247271" cy="49019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965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7754" y="169182"/>
            <a:ext cx="4543697" cy="1325563"/>
          </a:xfrm>
        </p:spPr>
        <p:txBody>
          <a:bodyPr/>
          <a:lstStyle/>
          <a:p>
            <a:r>
              <a:rPr lang="en-US" altLang="en-US" b="1" dirty="0">
                <a:solidFill>
                  <a:srgbClr val="FF2F92"/>
                </a:solidFill>
              </a:rPr>
              <a:t>Urinary Bladder</a:t>
            </a:r>
            <a:endParaRPr lang="en-GB" b="1" dirty="0">
              <a:solidFill>
                <a:srgbClr val="FF2F9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9228" y="1506573"/>
            <a:ext cx="279268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+mj-lt"/>
              </a:rPr>
              <a:t> 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Features: </a:t>
            </a:r>
            <a:endParaRPr lang="ar-SA" sz="2800" b="1" dirty="0">
              <a:latin typeface="+mj-lt"/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solidFill>
                  <a:srgbClr val="FF0000"/>
                </a:solidFill>
                <a:latin typeface="+mj-lt"/>
              </a:rPr>
              <a:t>Transitional epithelium</a:t>
            </a:r>
            <a:r>
              <a:rPr lang="en-US" sz="2000" dirty="0">
                <a:latin typeface="+mj-lt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solidFill>
                  <a:srgbClr val="00B050"/>
                </a:solidFill>
                <a:latin typeface="+mj-lt"/>
              </a:rPr>
              <a:t>Lamina </a:t>
            </a:r>
            <a:r>
              <a:rPr lang="en-US" sz="2000" dirty="0" err="1">
                <a:solidFill>
                  <a:srgbClr val="00B050"/>
                </a:solidFill>
                <a:latin typeface="+mj-lt"/>
              </a:rPr>
              <a:t>propria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+mj-lt"/>
              </a:rPr>
              <a:t>Connective tissue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solidFill>
                  <a:srgbClr val="FFC000"/>
                </a:solidFill>
                <a:latin typeface="+mj-lt"/>
              </a:rPr>
              <a:t>Mesothelium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134" y="700090"/>
            <a:ext cx="5822795" cy="337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6354" y="4200195"/>
            <a:ext cx="5288144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609545"/>
              </p:ext>
            </p:extLst>
          </p:nvPr>
        </p:nvGraphicFramePr>
        <p:xfrm>
          <a:off x="195944" y="4200195"/>
          <a:ext cx="6204855" cy="188310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81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0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3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100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FF8AD8"/>
                          </a:solidFill>
                          <a:latin typeface="+mj-lt"/>
                          <a:ea typeface="+mn-ea"/>
                          <a:cs typeface="+mj-cs"/>
                        </a:rPr>
                        <a:t>Adventitia</a:t>
                      </a:r>
                      <a:endParaRPr lang="en-US" sz="18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 err="1">
                          <a:solidFill>
                            <a:srgbClr val="FF8AD8"/>
                          </a:solidFill>
                          <a:latin typeface="+mj-lt"/>
                          <a:ea typeface="+mn-ea"/>
                          <a:cs typeface="+mj-cs"/>
                        </a:rPr>
                        <a:t>Muscularis</a:t>
                      </a:r>
                      <a:endParaRPr lang="en-US" sz="1800" b="0" kern="1200" dirty="0">
                        <a:solidFill>
                          <a:srgbClr val="FF8AD8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FF8AD8"/>
                          </a:solidFill>
                          <a:latin typeface="+mj-lt"/>
                          <a:ea typeface="+mn-ea"/>
                          <a:cs typeface="+mj-cs"/>
                        </a:rPr>
                        <a:t>Mucosa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7345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Serosa</a:t>
                      </a:r>
                      <a:endParaRPr lang="ar-SA" sz="1400" b="0" kern="1200" dirty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 layers of smooth muscle coat”</a:t>
                      </a:r>
                    </a:p>
                    <a:p>
                      <a:pPr algn="l">
                        <a:buFont typeface="Wingdings" pitchFamily="2" charset="2"/>
                        <a:buChar char="ü"/>
                      </a:pP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Inner Longitudinal</a:t>
                      </a:r>
                    </a:p>
                    <a:p>
                      <a:pPr algn="l">
                        <a:buFont typeface="Wingdings" pitchFamily="2" charset="2"/>
                        <a:buChar char="ü"/>
                      </a:pP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Middle Circular</a:t>
                      </a:r>
                    </a:p>
                    <a:p>
                      <a:pPr algn="l">
                        <a:buFont typeface="Wingdings" pitchFamily="2" charset="2"/>
                        <a:buChar char="ü"/>
                      </a:pP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Outer Longitudinal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ü"/>
                      </a:pPr>
                      <a:endParaRPr lang="ar-SA" sz="14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l">
                        <a:buFont typeface="Wingdings" pitchFamily="2" charset="2"/>
                        <a:buChar char="ü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Transitional Epithelium</a:t>
                      </a:r>
                    </a:p>
                    <a:p>
                      <a:pPr algn="l">
                        <a:buFont typeface="Wingdings" pitchFamily="2" charset="2"/>
                        <a:buChar char="ü"/>
                      </a:pP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l">
                        <a:buFont typeface="Wingdings" pitchFamily="2" charset="2"/>
                        <a:buChar char="ü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Lamina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Propria</a:t>
                      </a:r>
                      <a:endParaRPr lang="ar-SA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399695" y="3630196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Layers:</a:t>
            </a:r>
          </a:p>
          <a:p>
            <a:endParaRPr lang="en-GB" b="1" dirty="0">
              <a:solidFill>
                <a:srgbClr val="000000"/>
              </a:solidFill>
              <a:latin typeface="CenturyGothic-Bold"/>
            </a:endParaRPr>
          </a:p>
        </p:txBody>
      </p:sp>
      <p:sp>
        <p:nvSpPr>
          <p:cNvPr id="8" name="Arrow: Down 7"/>
          <p:cNvSpPr/>
          <p:nvPr/>
        </p:nvSpPr>
        <p:spPr>
          <a:xfrm rot="13207672">
            <a:off x="7070736" y="5455268"/>
            <a:ext cx="322378" cy="49019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90389" y="6083300"/>
            <a:ext cx="6310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It is a continuation of the </a:t>
            </a:r>
            <a:r>
              <a:rPr lang="en-US" u="sng" dirty="0">
                <a:solidFill>
                  <a:schemeClr val="bg1">
                    <a:lumMod val="50000"/>
                  </a:schemeClr>
                </a:solidFill>
              </a:rPr>
              <a:t>lower third of the ureter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has the same structure except that it has serosa.</a:t>
            </a:r>
          </a:p>
        </p:txBody>
      </p:sp>
    </p:spTree>
    <p:extLst>
      <p:ext uri="{BB962C8B-B14F-4D97-AF65-F5344CB8AC3E}">
        <p14:creationId xmlns:p14="http://schemas.microsoft.com/office/powerpoint/2010/main" val="3106117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6579" y="572637"/>
            <a:ext cx="80318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8AD8"/>
                </a:solidFill>
                <a:latin typeface="+mj-lt"/>
              </a:rPr>
              <a:t>Thank you &amp; good luck </a:t>
            </a:r>
          </a:p>
          <a:p>
            <a:pPr algn="r"/>
            <a:r>
              <a:rPr lang="en-US" sz="1600" b="1" dirty="0">
                <a:solidFill>
                  <a:srgbClr val="FF8AD8"/>
                </a:solidFill>
                <a:latin typeface="+mj-lt"/>
              </a:rPr>
              <a:t>- Histology team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1909" y="2162432"/>
            <a:ext cx="25949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Done by 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Rana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Barasain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Faisal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Alrabaii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+mj-lt"/>
                <a:ea typeface="Georgia" charset="0"/>
                <a:cs typeface="Georgia" charset="0"/>
              </a:rPr>
              <a:t>Omar </a:t>
            </a:r>
            <a:r>
              <a:rPr lang="en-US" sz="2400" b="1" dirty="0" err="1">
                <a:latin typeface="+mj-lt"/>
                <a:ea typeface="Georgia" charset="0"/>
                <a:cs typeface="Georgia" charset="0"/>
              </a:rPr>
              <a:t>Turkistani</a:t>
            </a:r>
            <a:endParaRPr lang="en-US" sz="2400" b="1" dirty="0">
              <a:latin typeface="+mj-lt"/>
              <a:ea typeface="Georgia" charset="0"/>
              <a:cs typeface="Georgia" charset="0"/>
            </a:endParaRPr>
          </a:p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endParaRPr lang="en-US" sz="2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18788" y="2204084"/>
            <a:ext cx="2483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Team leaders:</a:t>
            </a:r>
          </a:p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Rana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Barasain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Faisal Alrabaii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8" t="37287" r="-352" b="33474"/>
          <a:stretch/>
        </p:blipFill>
        <p:spPr>
          <a:xfrm>
            <a:off x="10231821" y="5095801"/>
            <a:ext cx="1960179" cy="1762200"/>
          </a:xfrm>
          <a:prstGeom prst="rect">
            <a:avLst/>
          </a:prstGeom>
        </p:spPr>
      </p:pic>
      <p:pic>
        <p:nvPicPr>
          <p:cNvPr id="7" name="Picture 6" descr="Trachea-02.jpg"/>
          <p:cNvPicPr>
            <a:picLocks noGrp="1" noChangeAspect="1"/>
          </p:cNvPicPr>
          <p:nvPr isPhoto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9913" y="4691270"/>
            <a:ext cx="5277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2288" y="4911135"/>
            <a:ext cx="741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Please if you need anything or even further explanation contact us on :</a:t>
            </a:r>
          </a:p>
          <a:p>
            <a:endParaRPr lang="en-US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62326" y="5376736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2F92"/>
                </a:solidFill>
                <a:latin typeface="+mj-lt"/>
                <a:hlinkClick r:id="rId5"/>
              </a:rPr>
              <a:t>HistologyTeam436@gmail.com</a:t>
            </a:r>
            <a:endParaRPr lang="en-US" b="1" u="sng" dirty="0">
              <a:solidFill>
                <a:srgbClr val="FF2F92"/>
              </a:solidFill>
              <a:latin typeface="+mj-lt"/>
            </a:endParaRPr>
          </a:p>
          <a:p>
            <a:endParaRPr lang="en-US" b="1" u="sng" dirty="0">
              <a:solidFill>
                <a:srgbClr val="FF2F92"/>
              </a:solidFill>
              <a:latin typeface="+mj-lt"/>
            </a:endParaRPr>
          </a:p>
          <a:p>
            <a:r>
              <a:rPr lang="en-US" b="1" u="sng" dirty="0">
                <a:solidFill>
                  <a:srgbClr val="FF2F92"/>
                </a:solidFill>
                <a:latin typeface="+mj-lt"/>
              </a:rPr>
              <a:t>@histology436</a:t>
            </a:r>
            <a:endParaRPr lang="en-US" b="1" dirty="0">
              <a:solidFill>
                <a:srgbClr val="FF2F92"/>
              </a:solidFill>
              <a:latin typeface="+mj-lt"/>
            </a:endParaRPr>
          </a:p>
          <a:p>
            <a:endParaRPr lang="en-US" b="1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426" y="5376736"/>
            <a:ext cx="336900" cy="4339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028" y="5950558"/>
            <a:ext cx="407298" cy="32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16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497</Words>
  <Application>Microsoft Office PowerPoint</Application>
  <PresentationFormat>Widescreen</PresentationFormat>
  <Paragraphs>116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MS PGothic</vt:lpstr>
      <vt:lpstr>Arial</vt:lpstr>
      <vt:lpstr>Calibri</vt:lpstr>
      <vt:lpstr>Calibri Light</vt:lpstr>
      <vt:lpstr>CenturyGothic-Bold</vt:lpstr>
      <vt:lpstr>Courier New</vt:lpstr>
      <vt:lpstr>Georgia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Kidney (Medulla)</vt:lpstr>
      <vt:lpstr>PowerPoint Presentation</vt:lpstr>
      <vt:lpstr>Urinary Bladder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Faisal Alrabaii</dc:creator>
  <cp:lastModifiedBy>qq.faisal.pp@gmail.com</cp:lastModifiedBy>
  <cp:revision>50</cp:revision>
  <dcterms:created xsi:type="dcterms:W3CDTF">2017-04-11T17:18:45Z</dcterms:created>
  <dcterms:modified xsi:type="dcterms:W3CDTF">2017-05-16T09:01:19Z</dcterms:modified>
</cp:coreProperties>
</file>