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3"/>
  </p:notesMasterIdLst>
  <p:sldIdLst>
    <p:sldId id="430" r:id="rId2"/>
    <p:sldId id="423" r:id="rId3"/>
    <p:sldId id="453" r:id="rId4"/>
    <p:sldId id="451" r:id="rId5"/>
    <p:sldId id="427" r:id="rId6"/>
    <p:sldId id="452" r:id="rId7"/>
    <p:sldId id="433" r:id="rId8"/>
    <p:sldId id="428" r:id="rId9"/>
    <p:sldId id="454" r:id="rId10"/>
    <p:sldId id="436" r:id="rId11"/>
    <p:sldId id="448" r:id="rId12"/>
    <p:sldId id="455" r:id="rId13"/>
    <p:sldId id="438" r:id="rId14"/>
    <p:sldId id="441" r:id="rId15"/>
    <p:sldId id="459" r:id="rId16"/>
    <p:sldId id="440" r:id="rId17"/>
    <p:sldId id="456" r:id="rId18"/>
    <p:sldId id="450" r:id="rId19"/>
    <p:sldId id="443" r:id="rId20"/>
    <p:sldId id="444" r:id="rId21"/>
    <p:sldId id="445" r:id="rId22"/>
  </p:sldIdLst>
  <p:sldSz cx="12188825" cy="6858000"/>
  <p:notesSz cx="6858000" cy="9144000"/>
  <p:defaultTextStyle>
    <a:defPPr>
      <a:defRPr lang="en-US"/>
    </a:defPPr>
    <a:lvl1pPr marL="0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7949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5898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3848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1797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9746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7695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5644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3594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 LL" initials="DL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BAD1"/>
    <a:srgbClr val="FFCFE6"/>
    <a:srgbClr val="97CFCB"/>
    <a:srgbClr val="F8C5ED"/>
    <a:srgbClr val="EEC7F8"/>
    <a:srgbClr val="E1BBEB"/>
    <a:srgbClr val="89F8CC"/>
    <a:srgbClr val="CD8476"/>
    <a:srgbClr val="FAA291"/>
    <a:srgbClr val="F3F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نمط فاتح 2 - تميي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5" autoAdjust="0"/>
    <p:restoredTop sz="94886"/>
  </p:normalViewPr>
  <p:slideViewPr>
    <p:cSldViewPr>
      <p:cViewPr varScale="1">
        <p:scale>
          <a:sx n="93" d="100"/>
          <a:sy n="93" d="100"/>
        </p:scale>
        <p:origin x="88" y="120"/>
      </p:cViewPr>
      <p:guideLst>
        <p:guide orient="horz" pos="2160"/>
        <p:guide pos="288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waellena\Desktop\Osmolarity%20copy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waellena\Desktop\Osmolarity%20copy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Flow Rate (ALL)</a:t>
            </a:r>
            <a:endParaRPr lang="en-US" dirty="0"/>
          </a:p>
        </c:rich>
      </c:tx>
      <c:overlay val="0"/>
      <c:spPr>
        <a:solidFill>
          <a:sysClr val="window" lastClr="FFFFFF"/>
        </a:solidFill>
        <a:ln w="55000" cap="flat" cmpd="thickThin" algn="ctr">
          <a:solidFill>
            <a:srgbClr val="727CA3"/>
          </a:solidFill>
          <a:prstDash val="solid"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Lasix</c:v>
          </c:tx>
          <c:xVal>
            <c:numRef>
              <c:f>Sheet3!$B$5:$H$5</c:f>
              <c:numCache>
                <c:formatCode>General</c:formatCode>
                <c:ptCount val="7"/>
                <c:pt idx="0">
                  <c:v>2</c:v>
                </c:pt>
                <c:pt idx="1">
                  <c:v>4.3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10.3</c:v>
                </c:pt>
                <c:pt idx="6">
                  <c:v>12</c:v>
                </c:pt>
              </c:numCache>
            </c:numRef>
          </c:xVal>
          <c:yVal>
            <c:numRef>
              <c:f>Sheet3!$B$6:$H$6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7.8</c:v>
                </c:pt>
                <c:pt idx="4">
                  <c:v>11</c:v>
                </c:pt>
                <c:pt idx="5">
                  <c:v>7</c:v>
                </c:pt>
                <c:pt idx="6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CC9-43CF-9E3D-8094466246D0}"/>
            </c:ext>
          </c:extLst>
        </c:ser>
        <c:ser>
          <c:idx val="2"/>
          <c:order val="1"/>
          <c:tx>
            <c:v>Control</c:v>
          </c:tx>
          <c:xVal>
            <c:numRef>
              <c:f>Sheet3!$B$42:$H$42</c:f>
              <c:numCache>
                <c:formatCode>General</c:formatCode>
                <c:ptCount val="7"/>
                <c:pt idx="0">
                  <c:v>2</c:v>
                </c:pt>
                <c:pt idx="1">
                  <c:v>4.3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10.3</c:v>
                </c:pt>
                <c:pt idx="6">
                  <c:v>12</c:v>
                </c:pt>
              </c:numCache>
            </c:numRef>
          </c:xVal>
          <c:yVal>
            <c:numRef>
              <c:f>Sheet3!$B$43:$H$43</c:f>
              <c:numCache>
                <c:formatCode>General</c:formatCode>
                <c:ptCount val="7"/>
                <c:pt idx="0">
                  <c:v>1.27</c:v>
                </c:pt>
                <c:pt idx="1">
                  <c:v>1.2</c:v>
                </c:pt>
                <c:pt idx="2">
                  <c:v>1.25</c:v>
                </c:pt>
                <c:pt idx="3">
                  <c:v>1.24</c:v>
                </c:pt>
                <c:pt idx="4">
                  <c:v>1.23</c:v>
                </c:pt>
                <c:pt idx="5">
                  <c:v>1.22</c:v>
                </c:pt>
                <c:pt idx="6">
                  <c:v>1.21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CC9-43CF-9E3D-8094466246D0}"/>
            </c:ext>
          </c:extLst>
        </c:ser>
        <c:ser>
          <c:idx val="3"/>
          <c:order val="2"/>
          <c:tx>
            <c:v>Saline</c:v>
          </c:tx>
          <c:spPr>
            <a:ln>
              <a:solidFill>
                <a:schemeClr val="bg2">
                  <a:lumMod val="10000"/>
                </a:schemeClr>
              </a:solidFill>
            </a:ln>
          </c:spPr>
          <c:xVal>
            <c:numRef>
              <c:f>Sheet3!$B$70:$H$70</c:f>
              <c:numCache>
                <c:formatCode>General</c:formatCode>
                <c:ptCount val="7"/>
                <c:pt idx="0">
                  <c:v>2</c:v>
                </c:pt>
                <c:pt idx="1">
                  <c:v>4.3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10.3</c:v>
                </c:pt>
                <c:pt idx="6">
                  <c:v>12</c:v>
                </c:pt>
              </c:numCache>
            </c:numRef>
          </c:xVal>
          <c:yVal>
            <c:numRef>
              <c:f>Sheet3!$B$71:$H$71</c:f>
              <c:numCache>
                <c:formatCode>General</c:formatCode>
                <c:ptCount val="7"/>
                <c:pt idx="0">
                  <c:v>3</c:v>
                </c:pt>
                <c:pt idx="1">
                  <c:v>3.2</c:v>
                </c:pt>
                <c:pt idx="2">
                  <c:v>4.2</c:v>
                </c:pt>
                <c:pt idx="3">
                  <c:v>5</c:v>
                </c:pt>
                <c:pt idx="4">
                  <c:v>1</c:v>
                </c:pt>
                <c:pt idx="5">
                  <c:v>0.7</c:v>
                </c:pt>
                <c:pt idx="6">
                  <c:v>0.3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CC9-43CF-9E3D-8094466246D0}"/>
            </c:ext>
          </c:extLst>
        </c:ser>
        <c:ser>
          <c:idx val="4"/>
          <c:order val="3"/>
          <c:tx>
            <c:v>Water only</c:v>
          </c:tx>
          <c:spPr>
            <a:ln>
              <a:solidFill>
                <a:srgbClr val="C00000"/>
              </a:solidFill>
            </a:ln>
          </c:spPr>
          <c:xVal>
            <c:numRef>
              <c:f>Sheet3!$B$94:$H$94</c:f>
              <c:numCache>
                <c:formatCode>General</c:formatCode>
                <c:ptCount val="7"/>
                <c:pt idx="0">
                  <c:v>2</c:v>
                </c:pt>
                <c:pt idx="1">
                  <c:v>4.3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10.3</c:v>
                </c:pt>
                <c:pt idx="6">
                  <c:v>12</c:v>
                </c:pt>
              </c:numCache>
            </c:numRef>
          </c:xVal>
          <c:yVal>
            <c:numRef>
              <c:f>Sheet3!$B$95:$H$95</c:f>
              <c:numCache>
                <c:formatCode>General</c:formatCode>
                <c:ptCount val="7"/>
                <c:pt idx="0">
                  <c:v>0.79</c:v>
                </c:pt>
                <c:pt idx="1">
                  <c:v>1.33</c:v>
                </c:pt>
                <c:pt idx="2">
                  <c:v>12</c:v>
                </c:pt>
                <c:pt idx="3">
                  <c:v>13</c:v>
                </c:pt>
                <c:pt idx="4">
                  <c:v>1.83</c:v>
                </c:pt>
                <c:pt idx="5">
                  <c:v>1</c:v>
                </c:pt>
                <c:pt idx="6">
                  <c:v>0.6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CC9-43CF-9E3D-809446624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9229920"/>
        <c:axId val="1813257776"/>
      </c:scatterChart>
      <c:valAx>
        <c:axId val="1819229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Time(Hours)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13257776"/>
        <c:crosses val="autoZero"/>
        <c:crossBetween val="midCat"/>
      </c:valAx>
      <c:valAx>
        <c:axId val="18132577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ml/min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819229920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Na Excretion</a:t>
            </a:r>
            <a:endParaRPr lang="en-US"/>
          </a:p>
        </c:rich>
      </c:tx>
      <c:overlay val="0"/>
      <c:spPr>
        <a:solidFill>
          <a:sysClr val="window" lastClr="FFFFFF"/>
        </a:solidFill>
        <a:ln w="55000" cap="flat" cmpd="thickThin" algn="ctr">
          <a:solidFill>
            <a:srgbClr val="727CA3"/>
          </a:solidFill>
          <a:prstDash val="solid"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Water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Sheet2!$B$47:$H$47</c:f>
              <c:numCache>
                <c:formatCode>General</c:formatCode>
                <c:ptCount val="7"/>
                <c:pt idx="0">
                  <c:v>2</c:v>
                </c:pt>
                <c:pt idx="1">
                  <c:v>4.3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10.3</c:v>
                </c:pt>
                <c:pt idx="6">
                  <c:v>12</c:v>
                </c:pt>
              </c:numCache>
            </c:numRef>
          </c:xVal>
          <c:yVal>
            <c:numRef>
              <c:f>Sheet2!$B$48:$H$48</c:f>
              <c:numCache>
                <c:formatCode>General</c:formatCode>
                <c:ptCount val="7"/>
                <c:pt idx="0">
                  <c:v>90</c:v>
                </c:pt>
                <c:pt idx="1">
                  <c:v>85</c:v>
                </c:pt>
                <c:pt idx="2">
                  <c:v>50</c:v>
                </c:pt>
                <c:pt idx="3">
                  <c:v>51</c:v>
                </c:pt>
                <c:pt idx="4">
                  <c:v>51</c:v>
                </c:pt>
                <c:pt idx="5">
                  <c:v>52</c:v>
                </c:pt>
                <c:pt idx="6">
                  <c:v>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495-43B2-BDD9-D6A89E10043F}"/>
            </c:ext>
          </c:extLst>
        </c:ser>
        <c:ser>
          <c:idx val="1"/>
          <c:order val="1"/>
          <c:tx>
            <c:v>Control</c:v>
          </c:tx>
          <c:spPr>
            <a:ln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xVal>
            <c:numRef>
              <c:f>Sheet2!$B$5:$H$5</c:f>
              <c:numCache>
                <c:formatCode>General</c:formatCode>
                <c:ptCount val="7"/>
                <c:pt idx="0">
                  <c:v>2</c:v>
                </c:pt>
                <c:pt idx="1">
                  <c:v>4.3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10.3</c:v>
                </c:pt>
                <c:pt idx="6">
                  <c:v>12</c:v>
                </c:pt>
              </c:numCache>
            </c:numRef>
          </c:xVal>
          <c:yVal>
            <c:numRef>
              <c:f>Sheet2!$B$6:$H$6</c:f>
              <c:numCache>
                <c:formatCode>General</c:formatCode>
                <c:ptCount val="7"/>
                <c:pt idx="0">
                  <c:v>180</c:v>
                </c:pt>
                <c:pt idx="1">
                  <c:v>240</c:v>
                </c:pt>
                <c:pt idx="2">
                  <c:v>190</c:v>
                </c:pt>
                <c:pt idx="3">
                  <c:v>110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495-43B2-BDD9-D6A89E10043F}"/>
            </c:ext>
          </c:extLst>
        </c:ser>
        <c:ser>
          <c:idx val="3"/>
          <c:order val="2"/>
          <c:tx>
            <c:v>Saline</c:v>
          </c:tx>
          <c:spPr>
            <a:ln>
              <a:solidFill>
                <a:schemeClr val="tx1"/>
              </a:solidFill>
            </a:ln>
          </c:spPr>
          <c:xVal>
            <c:numRef>
              <c:f>Sheet2!$B$101:$H$101</c:f>
              <c:numCache>
                <c:formatCode>General</c:formatCode>
                <c:ptCount val="7"/>
                <c:pt idx="0">
                  <c:v>2</c:v>
                </c:pt>
                <c:pt idx="1">
                  <c:v>4.3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10.3</c:v>
                </c:pt>
                <c:pt idx="6">
                  <c:v>12</c:v>
                </c:pt>
              </c:numCache>
            </c:numRef>
          </c:xVal>
          <c:yVal>
            <c:numRef>
              <c:f>Sheet2!$B$102:$H$102</c:f>
              <c:numCache>
                <c:formatCode>General</c:formatCode>
                <c:ptCount val="7"/>
                <c:pt idx="0">
                  <c:v>400</c:v>
                </c:pt>
                <c:pt idx="1">
                  <c:v>405</c:v>
                </c:pt>
                <c:pt idx="2">
                  <c:v>550</c:v>
                </c:pt>
                <c:pt idx="3">
                  <c:v>300</c:v>
                </c:pt>
                <c:pt idx="4">
                  <c:v>150</c:v>
                </c:pt>
                <c:pt idx="5">
                  <c:v>140</c:v>
                </c:pt>
                <c:pt idx="6">
                  <c:v>150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495-43B2-BDD9-D6A89E10043F}"/>
            </c:ext>
          </c:extLst>
        </c:ser>
        <c:ser>
          <c:idx val="2"/>
          <c:order val="3"/>
          <c:tx>
            <c:v>Lasix</c:v>
          </c:tx>
          <c:spPr>
            <a:ln>
              <a:solidFill>
                <a:srgbClr val="00B0F0"/>
              </a:solidFill>
            </a:ln>
          </c:spPr>
          <c:xVal>
            <c:numRef>
              <c:f>Sheet2!$B$75:$H$75</c:f>
              <c:numCache>
                <c:formatCode>General</c:formatCode>
                <c:ptCount val="7"/>
                <c:pt idx="0">
                  <c:v>2</c:v>
                </c:pt>
                <c:pt idx="1">
                  <c:v>4.3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10.3</c:v>
                </c:pt>
                <c:pt idx="6">
                  <c:v>12</c:v>
                </c:pt>
              </c:numCache>
            </c:numRef>
          </c:xVal>
          <c:yVal>
            <c:numRef>
              <c:f>Sheet2!$B$76:$H$76</c:f>
              <c:numCache>
                <c:formatCode>General</c:formatCode>
                <c:ptCount val="7"/>
                <c:pt idx="0">
                  <c:v>300</c:v>
                </c:pt>
                <c:pt idx="1">
                  <c:v>390</c:v>
                </c:pt>
                <c:pt idx="2">
                  <c:v>460</c:v>
                </c:pt>
                <c:pt idx="3">
                  <c:v>650</c:v>
                </c:pt>
                <c:pt idx="4">
                  <c:v>800</c:v>
                </c:pt>
                <c:pt idx="5">
                  <c:v>640</c:v>
                </c:pt>
                <c:pt idx="6">
                  <c:v>600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495-43B2-BDD9-D6A89E1004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4800592"/>
        <c:axId val="1795163632"/>
      </c:scatterChart>
      <c:valAx>
        <c:axId val="1814800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Time(Hours)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95163632"/>
        <c:crosses val="autoZero"/>
        <c:crossBetween val="midCat"/>
      </c:valAx>
      <c:valAx>
        <c:axId val="17951636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umole/min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814800592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4" Type="http://schemas.openxmlformats.org/officeDocument/2006/relationships/image" Target="../media/image25.em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4" Type="http://schemas.openxmlformats.org/officeDocument/2006/relationships/image" Target="../media/image25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AF6B4E-7CA9-AB4C-AAD1-1ED488A712DB}" type="doc">
      <dgm:prSet loTypeId="urn:microsoft.com/office/officeart/2005/8/layout/p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953EF6-2583-6544-B459-BCFAECB34AAB}">
      <dgm:prSet phldrT="[Text]" custT="1"/>
      <dgm:spPr/>
      <dgm:t>
        <a:bodyPr/>
        <a:lstStyle/>
        <a:p>
          <a:pPr rtl="0"/>
          <a:r>
            <a:rPr lang="en-US" altLang="en-US" sz="16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Volume                  (measuring cylinder) </a:t>
          </a:r>
          <a:endParaRPr lang="en-US" sz="1600" dirty="0">
            <a:solidFill>
              <a:schemeClr val="tx1"/>
            </a:solidFill>
          </a:endParaRPr>
        </a:p>
      </dgm:t>
    </dgm:pt>
    <dgm:pt modelId="{ABD9E343-9C83-564A-8452-2AFB5075C4D3}" type="parTrans" cxnId="{2E6311EA-A899-9248-BDFD-C93CC5D4D9D6}">
      <dgm:prSet/>
      <dgm:spPr/>
      <dgm:t>
        <a:bodyPr/>
        <a:lstStyle/>
        <a:p>
          <a:endParaRPr lang="en-US"/>
        </a:p>
      </dgm:t>
    </dgm:pt>
    <dgm:pt modelId="{0B0AAA51-6D14-7D4D-8904-42FECCC6BED1}" type="sibTrans" cxnId="{2E6311EA-A899-9248-BDFD-C93CC5D4D9D6}">
      <dgm:prSet/>
      <dgm:spPr/>
      <dgm:t>
        <a:bodyPr/>
        <a:lstStyle/>
        <a:p>
          <a:endParaRPr lang="en-US"/>
        </a:p>
      </dgm:t>
    </dgm:pt>
    <dgm:pt modelId="{CB0A54B9-A9C0-1342-B859-87B9116A4C2B}">
      <dgm:prSet phldrT="[Text]" custT="1"/>
      <dgm:spPr/>
      <dgm:t>
        <a:bodyPr/>
        <a:lstStyle/>
        <a:p>
          <a:pPr rtl="0"/>
          <a:r>
            <a:rPr lang="en-US" altLang="en-US" sz="16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PH (PH meter)</a:t>
          </a:r>
          <a:endParaRPr lang="en-US" sz="1600" dirty="0">
            <a:solidFill>
              <a:schemeClr val="tx1"/>
            </a:solidFill>
          </a:endParaRPr>
        </a:p>
      </dgm:t>
    </dgm:pt>
    <dgm:pt modelId="{45101AFB-74A9-6640-B98E-DABF6CB1343E}" type="parTrans" cxnId="{FB7E27E1-BA55-6842-B0CA-695CD9A220BD}">
      <dgm:prSet/>
      <dgm:spPr/>
      <dgm:t>
        <a:bodyPr/>
        <a:lstStyle/>
        <a:p>
          <a:endParaRPr lang="en-US"/>
        </a:p>
      </dgm:t>
    </dgm:pt>
    <dgm:pt modelId="{EEDBE51F-3466-704C-9741-F7C5766D62AD}" type="sibTrans" cxnId="{FB7E27E1-BA55-6842-B0CA-695CD9A220BD}">
      <dgm:prSet/>
      <dgm:spPr/>
      <dgm:t>
        <a:bodyPr/>
        <a:lstStyle/>
        <a:p>
          <a:endParaRPr lang="en-US"/>
        </a:p>
      </dgm:t>
    </dgm:pt>
    <dgm:pt modelId="{D845613B-AA5C-0E40-85F9-C89494C63305}">
      <dgm:prSet phldrT="[Text]" custT="1"/>
      <dgm:spPr/>
      <dgm:t>
        <a:bodyPr/>
        <a:lstStyle/>
        <a:p>
          <a:pPr rtl="0"/>
          <a:r>
            <a:rPr lang="en-US" altLang="en-US" sz="16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Sodium and potassium concentration                  (flame photometry)</a:t>
          </a:r>
          <a:endParaRPr lang="en-US" sz="1600" dirty="0">
            <a:solidFill>
              <a:schemeClr val="tx1"/>
            </a:solidFill>
          </a:endParaRPr>
        </a:p>
      </dgm:t>
    </dgm:pt>
    <dgm:pt modelId="{3E881045-9812-6744-86B7-8CAF3DB427C9}" type="parTrans" cxnId="{7DCDEA80-177B-3247-B880-4006784C1983}">
      <dgm:prSet/>
      <dgm:spPr/>
      <dgm:t>
        <a:bodyPr/>
        <a:lstStyle/>
        <a:p>
          <a:endParaRPr lang="en-US"/>
        </a:p>
      </dgm:t>
    </dgm:pt>
    <dgm:pt modelId="{504BA590-D070-1344-BD92-FE74E5A56C51}" type="sibTrans" cxnId="{7DCDEA80-177B-3247-B880-4006784C1983}">
      <dgm:prSet/>
      <dgm:spPr/>
      <dgm:t>
        <a:bodyPr/>
        <a:lstStyle/>
        <a:p>
          <a:endParaRPr lang="en-US"/>
        </a:p>
      </dgm:t>
    </dgm:pt>
    <dgm:pt modelId="{6F66DD93-5E16-4F4A-A880-BD7C79F79F0C}">
      <dgm:prSet phldrT="[Text]" custT="1"/>
      <dgm:spPr/>
      <dgm:t>
        <a:bodyPr/>
        <a:lstStyle/>
        <a:p>
          <a:pPr rtl="0"/>
          <a:r>
            <a:rPr lang="en-US" altLang="en-US" sz="16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Osmolality (</a:t>
          </a:r>
          <a:r>
            <a:rPr lang="en-US" altLang="en-US" sz="1600" dirty="0" err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Osmometer</a:t>
          </a:r>
          <a:r>
            <a:rPr lang="en-US" altLang="en-US" sz="16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) </a:t>
          </a:r>
          <a:endParaRPr lang="en-US" sz="1600" dirty="0">
            <a:solidFill>
              <a:schemeClr val="tx1"/>
            </a:solidFill>
          </a:endParaRPr>
        </a:p>
      </dgm:t>
    </dgm:pt>
    <dgm:pt modelId="{7677A393-1DC4-6949-9DED-7D5A58D7B4A0}" type="parTrans" cxnId="{DE30DC30-0C50-8044-A806-9C9A6D9E9A01}">
      <dgm:prSet/>
      <dgm:spPr/>
      <dgm:t>
        <a:bodyPr/>
        <a:lstStyle/>
        <a:p>
          <a:endParaRPr lang="en-US"/>
        </a:p>
      </dgm:t>
    </dgm:pt>
    <dgm:pt modelId="{A4EFB813-0D1F-9E47-B252-1575085AEEF2}" type="sibTrans" cxnId="{DE30DC30-0C50-8044-A806-9C9A6D9E9A01}">
      <dgm:prSet/>
      <dgm:spPr/>
      <dgm:t>
        <a:bodyPr/>
        <a:lstStyle/>
        <a:p>
          <a:endParaRPr lang="en-US"/>
        </a:p>
      </dgm:t>
    </dgm:pt>
    <dgm:pt modelId="{47CE0744-4825-F047-9B82-B8C063AA45CB}" type="pres">
      <dgm:prSet presAssocID="{98AF6B4E-7CA9-AB4C-AAD1-1ED488A712DB}" presName="Name0" presStyleCnt="0">
        <dgm:presLayoutVars>
          <dgm:dir/>
          <dgm:resizeHandles val="exact"/>
        </dgm:presLayoutVars>
      </dgm:prSet>
      <dgm:spPr/>
    </dgm:pt>
    <dgm:pt modelId="{7E32F8AD-E8D7-3B4E-B515-2E179A406353}" type="pres">
      <dgm:prSet presAssocID="{5D953EF6-2583-6544-B459-BCFAECB34AAB}" presName="compNode" presStyleCnt="0"/>
      <dgm:spPr/>
    </dgm:pt>
    <dgm:pt modelId="{48FD1CE8-5E49-B045-A26E-2D39DB85D0A3}" type="pres">
      <dgm:prSet presAssocID="{5D953EF6-2583-6544-B459-BCFAECB34AAB}" presName="pictRect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1F3DD95-2E12-224C-968E-981EA47F56B0}" type="pres">
      <dgm:prSet presAssocID="{5D953EF6-2583-6544-B459-BCFAECB34AAB}" presName="textRect" presStyleLbl="revTx" presStyleIdx="0" presStyleCnt="4">
        <dgm:presLayoutVars>
          <dgm:bulletEnabled val="1"/>
        </dgm:presLayoutVars>
      </dgm:prSet>
      <dgm:spPr/>
    </dgm:pt>
    <dgm:pt modelId="{A7A1D785-6ADB-A84B-A3EB-4453F1FDADDA}" type="pres">
      <dgm:prSet presAssocID="{0B0AAA51-6D14-7D4D-8904-42FECCC6BED1}" presName="sibTrans" presStyleLbl="sibTrans2D1" presStyleIdx="0" presStyleCnt="0"/>
      <dgm:spPr/>
    </dgm:pt>
    <dgm:pt modelId="{7BBC53CD-9427-6F43-9A09-2D977E505168}" type="pres">
      <dgm:prSet presAssocID="{CB0A54B9-A9C0-1342-B859-87B9116A4C2B}" presName="compNode" presStyleCnt="0"/>
      <dgm:spPr/>
    </dgm:pt>
    <dgm:pt modelId="{1F7DF4FC-B2B1-BA4C-9A1D-4184A985A620}" type="pres">
      <dgm:prSet presAssocID="{CB0A54B9-A9C0-1342-B859-87B9116A4C2B}" presName="pictRect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0D5E62C-5B5E-6944-BBDD-173BFECCD685}" type="pres">
      <dgm:prSet presAssocID="{CB0A54B9-A9C0-1342-B859-87B9116A4C2B}" presName="textRect" presStyleLbl="revTx" presStyleIdx="1" presStyleCnt="4">
        <dgm:presLayoutVars>
          <dgm:bulletEnabled val="1"/>
        </dgm:presLayoutVars>
      </dgm:prSet>
      <dgm:spPr/>
    </dgm:pt>
    <dgm:pt modelId="{4528063C-7BD6-B843-8AB9-9F38B398F871}" type="pres">
      <dgm:prSet presAssocID="{EEDBE51F-3466-704C-9741-F7C5766D62AD}" presName="sibTrans" presStyleLbl="sibTrans2D1" presStyleIdx="0" presStyleCnt="0"/>
      <dgm:spPr/>
    </dgm:pt>
    <dgm:pt modelId="{2C937B57-C278-494C-B405-22D22C08EE7C}" type="pres">
      <dgm:prSet presAssocID="{D845613B-AA5C-0E40-85F9-C89494C63305}" presName="compNode" presStyleCnt="0"/>
      <dgm:spPr/>
    </dgm:pt>
    <dgm:pt modelId="{878B44E3-E847-BB43-9CD9-07EF5AA4AEE2}" type="pres">
      <dgm:prSet presAssocID="{D845613B-AA5C-0E40-85F9-C89494C63305}" presName="pictRect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361DFDE-C822-714B-9AB7-F362F54BD369}" type="pres">
      <dgm:prSet presAssocID="{D845613B-AA5C-0E40-85F9-C89494C63305}" presName="textRect" presStyleLbl="revTx" presStyleIdx="2" presStyleCnt="4">
        <dgm:presLayoutVars>
          <dgm:bulletEnabled val="1"/>
        </dgm:presLayoutVars>
      </dgm:prSet>
      <dgm:spPr/>
    </dgm:pt>
    <dgm:pt modelId="{51999656-0792-4A44-95C6-0D482D2A8520}" type="pres">
      <dgm:prSet presAssocID="{504BA590-D070-1344-BD92-FE74E5A56C51}" presName="sibTrans" presStyleLbl="sibTrans2D1" presStyleIdx="0" presStyleCnt="0"/>
      <dgm:spPr/>
    </dgm:pt>
    <dgm:pt modelId="{54C452D9-9585-3549-AD94-63FE139F8525}" type="pres">
      <dgm:prSet presAssocID="{6F66DD93-5E16-4F4A-A880-BD7C79F79F0C}" presName="compNode" presStyleCnt="0"/>
      <dgm:spPr/>
    </dgm:pt>
    <dgm:pt modelId="{9DF5FA31-BB80-D144-8C9C-27BF4D91DDFB}" type="pres">
      <dgm:prSet presAssocID="{6F66DD93-5E16-4F4A-A880-BD7C79F79F0C}" presName="pictRect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4D34267B-F275-EA48-B264-752D6379CB4D}" type="pres">
      <dgm:prSet presAssocID="{6F66DD93-5E16-4F4A-A880-BD7C79F79F0C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34CD3007-ECCD-E141-AAF4-FD15B217A565}" type="presOf" srcId="{0B0AAA51-6D14-7D4D-8904-42FECCC6BED1}" destId="{A7A1D785-6ADB-A84B-A3EB-4453F1FDADDA}" srcOrd="0" destOrd="0" presId="urn:microsoft.com/office/officeart/2005/8/layout/pList1"/>
    <dgm:cxn modelId="{C4F0C419-181F-2E44-884D-E76841859D09}" type="presOf" srcId="{5D953EF6-2583-6544-B459-BCFAECB34AAB}" destId="{A1F3DD95-2E12-224C-968E-981EA47F56B0}" srcOrd="0" destOrd="0" presId="urn:microsoft.com/office/officeart/2005/8/layout/pList1"/>
    <dgm:cxn modelId="{DE30DC30-0C50-8044-A806-9C9A6D9E9A01}" srcId="{98AF6B4E-7CA9-AB4C-AAD1-1ED488A712DB}" destId="{6F66DD93-5E16-4F4A-A880-BD7C79F79F0C}" srcOrd="3" destOrd="0" parTransId="{7677A393-1DC4-6949-9DED-7D5A58D7B4A0}" sibTransId="{A4EFB813-0D1F-9E47-B252-1575085AEEF2}"/>
    <dgm:cxn modelId="{1161FD5C-DA0B-A24E-B713-48769C94A164}" type="presOf" srcId="{D845613B-AA5C-0E40-85F9-C89494C63305}" destId="{4361DFDE-C822-714B-9AB7-F362F54BD369}" srcOrd="0" destOrd="0" presId="urn:microsoft.com/office/officeart/2005/8/layout/pList1"/>
    <dgm:cxn modelId="{F34A9B69-1A17-0F45-9099-F7842AA00170}" type="presOf" srcId="{98AF6B4E-7CA9-AB4C-AAD1-1ED488A712DB}" destId="{47CE0744-4825-F047-9B82-B8C063AA45CB}" srcOrd="0" destOrd="0" presId="urn:microsoft.com/office/officeart/2005/8/layout/pList1"/>
    <dgm:cxn modelId="{01D6286C-1A9A-4B41-9C42-6AAB46E094C1}" type="presOf" srcId="{6F66DD93-5E16-4F4A-A880-BD7C79F79F0C}" destId="{4D34267B-F275-EA48-B264-752D6379CB4D}" srcOrd="0" destOrd="0" presId="urn:microsoft.com/office/officeart/2005/8/layout/pList1"/>
    <dgm:cxn modelId="{5126B959-5B73-8E47-AFCE-4A0B802A0BC1}" type="presOf" srcId="{504BA590-D070-1344-BD92-FE74E5A56C51}" destId="{51999656-0792-4A44-95C6-0D482D2A8520}" srcOrd="0" destOrd="0" presId="urn:microsoft.com/office/officeart/2005/8/layout/pList1"/>
    <dgm:cxn modelId="{7DCDEA80-177B-3247-B880-4006784C1983}" srcId="{98AF6B4E-7CA9-AB4C-AAD1-1ED488A712DB}" destId="{D845613B-AA5C-0E40-85F9-C89494C63305}" srcOrd="2" destOrd="0" parTransId="{3E881045-9812-6744-86B7-8CAF3DB427C9}" sibTransId="{504BA590-D070-1344-BD92-FE74E5A56C51}"/>
    <dgm:cxn modelId="{21A01ABE-6573-5343-94F0-515B8391E7A1}" type="presOf" srcId="{EEDBE51F-3466-704C-9741-F7C5766D62AD}" destId="{4528063C-7BD6-B843-8AB9-9F38B398F871}" srcOrd="0" destOrd="0" presId="urn:microsoft.com/office/officeart/2005/8/layout/pList1"/>
    <dgm:cxn modelId="{FB7E27E1-BA55-6842-B0CA-695CD9A220BD}" srcId="{98AF6B4E-7CA9-AB4C-AAD1-1ED488A712DB}" destId="{CB0A54B9-A9C0-1342-B859-87B9116A4C2B}" srcOrd="1" destOrd="0" parTransId="{45101AFB-74A9-6640-B98E-DABF6CB1343E}" sibTransId="{EEDBE51F-3466-704C-9741-F7C5766D62AD}"/>
    <dgm:cxn modelId="{E4FA7AE4-CE9B-2F49-B173-1C4008AF7751}" type="presOf" srcId="{CB0A54B9-A9C0-1342-B859-87B9116A4C2B}" destId="{50D5E62C-5B5E-6944-BBDD-173BFECCD685}" srcOrd="0" destOrd="0" presId="urn:microsoft.com/office/officeart/2005/8/layout/pList1"/>
    <dgm:cxn modelId="{2E6311EA-A899-9248-BDFD-C93CC5D4D9D6}" srcId="{98AF6B4E-7CA9-AB4C-AAD1-1ED488A712DB}" destId="{5D953EF6-2583-6544-B459-BCFAECB34AAB}" srcOrd="0" destOrd="0" parTransId="{ABD9E343-9C83-564A-8452-2AFB5075C4D3}" sibTransId="{0B0AAA51-6D14-7D4D-8904-42FECCC6BED1}"/>
    <dgm:cxn modelId="{5ADCBD15-FD96-1240-B59F-D96F3645BEBF}" type="presParOf" srcId="{47CE0744-4825-F047-9B82-B8C063AA45CB}" destId="{7E32F8AD-E8D7-3B4E-B515-2E179A406353}" srcOrd="0" destOrd="0" presId="urn:microsoft.com/office/officeart/2005/8/layout/pList1"/>
    <dgm:cxn modelId="{D550299E-074C-E140-A793-7822D7B683B5}" type="presParOf" srcId="{7E32F8AD-E8D7-3B4E-B515-2E179A406353}" destId="{48FD1CE8-5E49-B045-A26E-2D39DB85D0A3}" srcOrd="0" destOrd="0" presId="urn:microsoft.com/office/officeart/2005/8/layout/pList1"/>
    <dgm:cxn modelId="{2D425E41-B23A-384B-934B-DA26497089A6}" type="presParOf" srcId="{7E32F8AD-E8D7-3B4E-B515-2E179A406353}" destId="{A1F3DD95-2E12-224C-968E-981EA47F56B0}" srcOrd="1" destOrd="0" presId="urn:microsoft.com/office/officeart/2005/8/layout/pList1"/>
    <dgm:cxn modelId="{DA7F168F-9085-9649-8A49-1D40FE6B99D4}" type="presParOf" srcId="{47CE0744-4825-F047-9B82-B8C063AA45CB}" destId="{A7A1D785-6ADB-A84B-A3EB-4453F1FDADDA}" srcOrd="1" destOrd="0" presId="urn:microsoft.com/office/officeart/2005/8/layout/pList1"/>
    <dgm:cxn modelId="{CE685FA5-EC57-6249-A72A-2DB3D79D077E}" type="presParOf" srcId="{47CE0744-4825-F047-9B82-B8C063AA45CB}" destId="{7BBC53CD-9427-6F43-9A09-2D977E505168}" srcOrd="2" destOrd="0" presId="urn:microsoft.com/office/officeart/2005/8/layout/pList1"/>
    <dgm:cxn modelId="{5226EC5C-760B-3841-9ED8-B74196908180}" type="presParOf" srcId="{7BBC53CD-9427-6F43-9A09-2D977E505168}" destId="{1F7DF4FC-B2B1-BA4C-9A1D-4184A985A620}" srcOrd="0" destOrd="0" presId="urn:microsoft.com/office/officeart/2005/8/layout/pList1"/>
    <dgm:cxn modelId="{23C36C8F-B655-5D40-AEEB-9519F78B934D}" type="presParOf" srcId="{7BBC53CD-9427-6F43-9A09-2D977E505168}" destId="{50D5E62C-5B5E-6944-BBDD-173BFECCD685}" srcOrd="1" destOrd="0" presId="urn:microsoft.com/office/officeart/2005/8/layout/pList1"/>
    <dgm:cxn modelId="{C952EEAC-15D3-0B4D-AA9A-7D11AC7A7DCA}" type="presParOf" srcId="{47CE0744-4825-F047-9B82-B8C063AA45CB}" destId="{4528063C-7BD6-B843-8AB9-9F38B398F871}" srcOrd="3" destOrd="0" presId="urn:microsoft.com/office/officeart/2005/8/layout/pList1"/>
    <dgm:cxn modelId="{7AC86A57-C806-7046-9DAB-E3B4D60BF125}" type="presParOf" srcId="{47CE0744-4825-F047-9B82-B8C063AA45CB}" destId="{2C937B57-C278-494C-B405-22D22C08EE7C}" srcOrd="4" destOrd="0" presId="urn:microsoft.com/office/officeart/2005/8/layout/pList1"/>
    <dgm:cxn modelId="{8D65225D-4D15-D846-BCCF-4731E5911AE5}" type="presParOf" srcId="{2C937B57-C278-494C-B405-22D22C08EE7C}" destId="{878B44E3-E847-BB43-9CD9-07EF5AA4AEE2}" srcOrd="0" destOrd="0" presId="urn:microsoft.com/office/officeart/2005/8/layout/pList1"/>
    <dgm:cxn modelId="{3C731CE1-64CA-7847-B64C-6EBCE929DC8C}" type="presParOf" srcId="{2C937B57-C278-494C-B405-22D22C08EE7C}" destId="{4361DFDE-C822-714B-9AB7-F362F54BD369}" srcOrd="1" destOrd="0" presId="urn:microsoft.com/office/officeart/2005/8/layout/pList1"/>
    <dgm:cxn modelId="{4BE378AD-D324-3E4E-B0FF-D7644C6E4B88}" type="presParOf" srcId="{47CE0744-4825-F047-9B82-B8C063AA45CB}" destId="{51999656-0792-4A44-95C6-0D482D2A8520}" srcOrd="5" destOrd="0" presId="urn:microsoft.com/office/officeart/2005/8/layout/pList1"/>
    <dgm:cxn modelId="{80500984-CCA6-FA4E-8120-F15EED7C82BD}" type="presParOf" srcId="{47CE0744-4825-F047-9B82-B8C063AA45CB}" destId="{54C452D9-9585-3549-AD94-63FE139F8525}" srcOrd="6" destOrd="0" presId="urn:microsoft.com/office/officeart/2005/8/layout/pList1"/>
    <dgm:cxn modelId="{74963ADB-1DEC-E943-B5C4-2FC7E0193C39}" type="presParOf" srcId="{54C452D9-9585-3549-AD94-63FE139F8525}" destId="{9DF5FA31-BB80-D144-8C9C-27BF4D91DDFB}" srcOrd="0" destOrd="0" presId="urn:microsoft.com/office/officeart/2005/8/layout/pList1"/>
    <dgm:cxn modelId="{836C3CA5-6E6E-5843-B691-085871023AF9}" type="presParOf" srcId="{54C452D9-9585-3549-AD94-63FE139F8525}" destId="{4D34267B-F275-EA48-B264-752D6379CB4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A76827-DA43-4D47-9068-4B6AB4B5DDE5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6C7E6348-7004-42DA-8CFC-AB7F661D8A92}">
      <dgm:prSet phldrT="[نص]"/>
      <dgm:spPr/>
      <dgm:t>
        <a:bodyPr/>
        <a:lstStyle/>
        <a:p>
          <a:pPr rtl="1">
            <a:buNone/>
          </a:pPr>
          <a:r>
            <a:rPr lang="en-US" dirty="0"/>
            <a:t>Acute tubular necrosis</a:t>
          </a:r>
          <a:endParaRPr lang="ar-SA" dirty="0"/>
        </a:p>
      </dgm:t>
    </dgm:pt>
    <dgm:pt modelId="{D6FC24EC-BDAD-4CFD-BC02-F8D68A08D786}" type="parTrans" cxnId="{75701459-3E0D-4C18-8E45-30A0E1C7569D}">
      <dgm:prSet/>
      <dgm:spPr/>
      <dgm:t>
        <a:bodyPr/>
        <a:lstStyle/>
        <a:p>
          <a:pPr rtl="1"/>
          <a:endParaRPr lang="ar-SA"/>
        </a:p>
      </dgm:t>
    </dgm:pt>
    <dgm:pt modelId="{C5E785CD-79D7-449F-AB22-DD7D2D859C27}" type="sibTrans" cxnId="{75701459-3E0D-4C18-8E45-30A0E1C7569D}">
      <dgm:prSet/>
      <dgm:spPr/>
      <dgm:t>
        <a:bodyPr/>
        <a:lstStyle/>
        <a:p>
          <a:pPr rtl="1"/>
          <a:endParaRPr lang="ar-SA"/>
        </a:p>
      </dgm:t>
    </dgm:pt>
    <dgm:pt modelId="{6A0727E1-DDF2-4B6F-A6D8-E182C592A4B5}">
      <dgm:prSet phldrT="[نص]"/>
      <dgm:spPr/>
      <dgm:t>
        <a:bodyPr/>
        <a:lstStyle/>
        <a:p>
          <a:pPr rtl="1">
            <a:buNone/>
          </a:pPr>
          <a:r>
            <a:rPr lang="en-US" dirty="0"/>
            <a:t>Bladder outlet obstruction</a:t>
          </a:r>
          <a:endParaRPr lang="ar-SA" dirty="0"/>
        </a:p>
      </dgm:t>
    </dgm:pt>
    <dgm:pt modelId="{8DE969AD-1F92-4C9D-9979-59135C1742A3}" type="parTrans" cxnId="{175DBEDE-37F1-4B02-811A-70D23631647C}">
      <dgm:prSet/>
      <dgm:spPr/>
      <dgm:t>
        <a:bodyPr/>
        <a:lstStyle/>
        <a:p>
          <a:pPr rtl="1"/>
          <a:endParaRPr lang="ar-SA"/>
        </a:p>
      </dgm:t>
    </dgm:pt>
    <dgm:pt modelId="{6382EEA4-ACB9-4915-BB62-73A3450B43AD}" type="sibTrans" cxnId="{175DBEDE-37F1-4B02-811A-70D23631647C}">
      <dgm:prSet/>
      <dgm:spPr/>
      <dgm:t>
        <a:bodyPr/>
        <a:lstStyle/>
        <a:p>
          <a:pPr rtl="1"/>
          <a:endParaRPr lang="ar-SA"/>
        </a:p>
      </dgm:t>
    </dgm:pt>
    <dgm:pt modelId="{5B15010A-5022-4D28-9368-954ABC5C1ABE}">
      <dgm:prSet phldrT="[نص]"/>
      <dgm:spPr/>
      <dgm:t>
        <a:bodyPr/>
        <a:lstStyle/>
        <a:p>
          <a:pPr rtl="1">
            <a:buNone/>
          </a:pPr>
          <a:r>
            <a:rPr lang="en-US" dirty="0"/>
            <a:t>Congestive heart failure</a:t>
          </a:r>
          <a:endParaRPr lang="ar-SA" dirty="0"/>
        </a:p>
      </dgm:t>
    </dgm:pt>
    <dgm:pt modelId="{647879A5-2344-47FF-A05A-2CDA29F1CD43}" type="parTrans" cxnId="{36AD1A75-BA74-4538-8A6A-767F0FCAEF2A}">
      <dgm:prSet/>
      <dgm:spPr/>
      <dgm:t>
        <a:bodyPr/>
        <a:lstStyle/>
        <a:p>
          <a:pPr rtl="1"/>
          <a:endParaRPr lang="ar-SA"/>
        </a:p>
      </dgm:t>
    </dgm:pt>
    <dgm:pt modelId="{4E145600-DCBB-45BB-8B39-F53D20475B7D}" type="sibTrans" cxnId="{36AD1A75-BA74-4538-8A6A-767F0FCAEF2A}">
      <dgm:prSet/>
      <dgm:spPr/>
      <dgm:t>
        <a:bodyPr/>
        <a:lstStyle/>
        <a:p>
          <a:pPr rtl="1"/>
          <a:endParaRPr lang="ar-SA"/>
        </a:p>
      </dgm:t>
    </dgm:pt>
    <dgm:pt modelId="{7E80B34A-8B68-400B-B796-5DB174E3E298}">
      <dgm:prSet phldrT="[نص]"/>
      <dgm:spPr/>
      <dgm:t>
        <a:bodyPr/>
        <a:lstStyle/>
        <a:p>
          <a:pPr rtl="1">
            <a:buNone/>
          </a:pPr>
          <a:r>
            <a:rPr lang="en-US" dirty="0"/>
            <a:t>Dehydration</a:t>
          </a:r>
          <a:endParaRPr lang="ar-SA" dirty="0"/>
        </a:p>
      </dgm:t>
    </dgm:pt>
    <dgm:pt modelId="{912F05E2-D2FF-41FC-896C-098CF2B551B6}" type="parTrans" cxnId="{82698629-44BA-4054-8C62-9940797E2DF7}">
      <dgm:prSet/>
      <dgm:spPr/>
      <dgm:t>
        <a:bodyPr/>
        <a:lstStyle/>
        <a:p>
          <a:pPr rtl="1"/>
          <a:endParaRPr lang="ar-SA"/>
        </a:p>
      </dgm:t>
    </dgm:pt>
    <dgm:pt modelId="{DA03229B-B3C1-4CE0-889C-D38FA87CF64D}" type="sibTrans" cxnId="{82698629-44BA-4054-8C62-9940797E2DF7}">
      <dgm:prSet/>
      <dgm:spPr/>
      <dgm:t>
        <a:bodyPr/>
        <a:lstStyle/>
        <a:p>
          <a:pPr rtl="1"/>
          <a:endParaRPr lang="ar-SA"/>
        </a:p>
      </dgm:t>
    </dgm:pt>
    <dgm:pt modelId="{DAC47F4C-4D4D-4100-A17F-2AE7FE85A9FB}">
      <dgm:prSet/>
      <dgm:spPr/>
      <dgm:t>
        <a:bodyPr/>
        <a:lstStyle/>
        <a:p>
          <a:pPr rtl="1"/>
          <a:r>
            <a:rPr lang="en-US"/>
            <a:t>End-stage kidney disease</a:t>
          </a:r>
          <a:endParaRPr lang="en-US" dirty="0"/>
        </a:p>
      </dgm:t>
    </dgm:pt>
    <dgm:pt modelId="{32C02E03-670B-41B5-A968-F74B4956FE7F}" type="parTrans" cxnId="{A8A6A105-1359-4F3A-B65E-8FF97C880E03}">
      <dgm:prSet/>
      <dgm:spPr/>
      <dgm:t>
        <a:bodyPr/>
        <a:lstStyle/>
        <a:p>
          <a:pPr rtl="1"/>
          <a:endParaRPr lang="ar-SA"/>
        </a:p>
      </dgm:t>
    </dgm:pt>
    <dgm:pt modelId="{F65DABC7-6EDB-49E3-842F-135F61039F42}" type="sibTrans" cxnId="{A8A6A105-1359-4F3A-B65E-8FF97C880E03}">
      <dgm:prSet/>
      <dgm:spPr/>
      <dgm:t>
        <a:bodyPr/>
        <a:lstStyle/>
        <a:p>
          <a:pPr rtl="1"/>
          <a:endParaRPr lang="ar-SA"/>
        </a:p>
      </dgm:t>
    </dgm:pt>
    <dgm:pt modelId="{C8A7DF6D-07E5-429A-95F6-96998FD20580}">
      <dgm:prSet/>
      <dgm:spPr/>
      <dgm:t>
        <a:bodyPr/>
        <a:lstStyle/>
        <a:p>
          <a:pPr rtl="1"/>
          <a:r>
            <a:rPr lang="en-US"/>
            <a:t>Glomerulonephritis</a:t>
          </a:r>
          <a:endParaRPr lang="en-US" dirty="0"/>
        </a:p>
      </dgm:t>
    </dgm:pt>
    <dgm:pt modelId="{5DA6E38A-1C91-4168-825D-F6D713247F1D}" type="parTrans" cxnId="{17484420-8FF3-4900-ABF8-87B024426267}">
      <dgm:prSet/>
      <dgm:spPr/>
      <dgm:t>
        <a:bodyPr/>
        <a:lstStyle/>
        <a:p>
          <a:pPr rtl="1"/>
          <a:endParaRPr lang="ar-SA"/>
        </a:p>
      </dgm:t>
    </dgm:pt>
    <dgm:pt modelId="{770ACAF0-D21C-48B1-B36E-237C7CB4DA0A}" type="sibTrans" cxnId="{17484420-8FF3-4900-ABF8-87B024426267}">
      <dgm:prSet/>
      <dgm:spPr/>
      <dgm:t>
        <a:bodyPr/>
        <a:lstStyle/>
        <a:p>
          <a:pPr rtl="1"/>
          <a:endParaRPr lang="ar-SA"/>
        </a:p>
      </dgm:t>
    </dgm:pt>
    <dgm:pt modelId="{D3EEFE8B-3A0D-485E-A29C-406CDC4E9552}">
      <dgm:prSet/>
      <dgm:spPr/>
      <dgm:t>
        <a:bodyPr/>
        <a:lstStyle/>
        <a:p>
          <a:pPr rtl="1"/>
          <a:r>
            <a:rPr lang="en-US"/>
            <a:t>Kidney failure</a:t>
          </a:r>
          <a:endParaRPr lang="en-US" dirty="0"/>
        </a:p>
      </dgm:t>
    </dgm:pt>
    <dgm:pt modelId="{38AF6378-C7E2-419F-946B-ACE0D342CAFF}" type="parTrans" cxnId="{A0087787-1C3C-4F1E-B3FD-FA87C2050661}">
      <dgm:prSet/>
      <dgm:spPr/>
      <dgm:t>
        <a:bodyPr/>
        <a:lstStyle/>
        <a:p>
          <a:pPr rtl="1"/>
          <a:endParaRPr lang="ar-SA"/>
        </a:p>
      </dgm:t>
    </dgm:pt>
    <dgm:pt modelId="{3D6BB2D1-04AF-49CA-AE1F-4A3F680A4781}" type="sibTrans" cxnId="{A0087787-1C3C-4F1E-B3FD-FA87C2050661}">
      <dgm:prSet/>
      <dgm:spPr/>
      <dgm:t>
        <a:bodyPr/>
        <a:lstStyle/>
        <a:p>
          <a:pPr rtl="1"/>
          <a:endParaRPr lang="ar-SA"/>
        </a:p>
      </dgm:t>
    </dgm:pt>
    <dgm:pt modelId="{3B64A7BD-0BC2-4200-9DC1-E617D958DBD8}">
      <dgm:prSet/>
      <dgm:spPr/>
      <dgm:t>
        <a:bodyPr/>
        <a:lstStyle/>
        <a:p>
          <a:pPr rtl="1"/>
          <a:r>
            <a:rPr lang="en-US"/>
            <a:t>Renal ischemia </a:t>
          </a:r>
          <a:endParaRPr lang="en-US" dirty="0"/>
        </a:p>
      </dgm:t>
    </dgm:pt>
    <dgm:pt modelId="{A174353F-3555-43B8-9361-3D2D736F90CC}" type="parTrans" cxnId="{1EAC1A10-5AA4-4D4B-B705-F2801DB93BBC}">
      <dgm:prSet/>
      <dgm:spPr/>
      <dgm:t>
        <a:bodyPr/>
        <a:lstStyle/>
        <a:p>
          <a:pPr rtl="1"/>
          <a:endParaRPr lang="ar-SA"/>
        </a:p>
      </dgm:t>
    </dgm:pt>
    <dgm:pt modelId="{BA3C4F68-CD87-4A48-937D-825956E26D41}" type="sibTrans" cxnId="{1EAC1A10-5AA4-4D4B-B705-F2801DB93BBC}">
      <dgm:prSet/>
      <dgm:spPr/>
      <dgm:t>
        <a:bodyPr/>
        <a:lstStyle/>
        <a:p>
          <a:pPr rtl="1"/>
          <a:endParaRPr lang="ar-SA"/>
        </a:p>
      </dgm:t>
    </dgm:pt>
    <dgm:pt modelId="{E8E6BA51-82E4-4D0F-8A50-5DCDAFF67852}">
      <dgm:prSet/>
      <dgm:spPr/>
      <dgm:t>
        <a:bodyPr/>
        <a:lstStyle/>
        <a:p>
          <a:pPr rtl="1"/>
          <a:r>
            <a:rPr lang="en-US"/>
            <a:t>Renal outflow obstruction </a:t>
          </a:r>
          <a:endParaRPr lang="en-US" dirty="0"/>
        </a:p>
      </dgm:t>
    </dgm:pt>
    <dgm:pt modelId="{1F70E454-C62A-4ACD-BB29-4F619BC85D32}" type="parTrans" cxnId="{6AB22CBD-1446-46A2-A77C-86F998DD5536}">
      <dgm:prSet/>
      <dgm:spPr/>
      <dgm:t>
        <a:bodyPr/>
        <a:lstStyle/>
        <a:p>
          <a:pPr rtl="1"/>
          <a:endParaRPr lang="ar-SA"/>
        </a:p>
      </dgm:t>
    </dgm:pt>
    <dgm:pt modelId="{AED6BEAF-FB43-460D-ABA4-65C942746678}" type="sibTrans" cxnId="{6AB22CBD-1446-46A2-A77C-86F998DD5536}">
      <dgm:prSet/>
      <dgm:spPr/>
      <dgm:t>
        <a:bodyPr/>
        <a:lstStyle/>
        <a:p>
          <a:pPr rtl="1"/>
          <a:endParaRPr lang="ar-SA"/>
        </a:p>
      </dgm:t>
    </dgm:pt>
    <dgm:pt modelId="{87364604-3548-4722-BB6A-19C9CBB19008}">
      <dgm:prSet/>
      <dgm:spPr/>
      <dgm:t>
        <a:bodyPr/>
        <a:lstStyle/>
        <a:p>
          <a:pPr rtl="1"/>
          <a:r>
            <a:rPr lang="en-US"/>
            <a:t>Shock</a:t>
          </a:r>
          <a:endParaRPr lang="en-US" dirty="0"/>
        </a:p>
      </dgm:t>
    </dgm:pt>
    <dgm:pt modelId="{86FD0059-E4B0-4B60-BA2B-E1016E1BC18F}" type="parTrans" cxnId="{38107F09-7236-4AB9-838F-268CF64E5151}">
      <dgm:prSet/>
      <dgm:spPr/>
      <dgm:t>
        <a:bodyPr/>
        <a:lstStyle/>
        <a:p>
          <a:pPr rtl="1"/>
          <a:endParaRPr lang="ar-SA"/>
        </a:p>
      </dgm:t>
    </dgm:pt>
    <dgm:pt modelId="{053BC438-EEAB-47E4-A3E2-62C72837694B}" type="sibTrans" cxnId="{38107F09-7236-4AB9-838F-268CF64E5151}">
      <dgm:prSet/>
      <dgm:spPr/>
      <dgm:t>
        <a:bodyPr/>
        <a:lstStyle/>
        <a:p>
          <a:pPr rtl="1"/>
          <a:endParaRPr lang="ar-SA"/>
        </a:p>
      </dgm:t>
    </dgm:pt>
    <dgm:pt modelId="{8687316F-4CBE-49A6-88C6-82C5DF75D68A}" type="pres">
      <dgm:prSet presAssocID="{2BA76827-DA43-4D47-9068-4B6AB4B5DDE5}" presName="diagram" presStyleCnt="0">
        <dgm:presLayoutVars>
          <dgm:dir/>
          <dgm:resizeHandles val="exact"/>
        </dgm:presLayoutVars>
      </dgm:prSet>
      <dgm:spPr/>
    </dgm:pt>
    <dgm:pt modelId="{F96C1A0B-ECA9-41C2-A9B9-1C1016516464}" type="pres">
      <dgm:prSet presAssocID="{6C7E6348-7004-42DA-8CFC-AB7F661D8A92}" presName="node" presStyleLbl="node1" presStyleIdx="0" presStyleCnt="10" custLinFactNeighborX="92" custLinFactNeighborY="1396">
        <dgm:presLayoutVars>
          <dgm:bulletEnabled val="1"/>
        </dgm:presLayoutVars>
      </dgm:prSet>
      <dgm:spPr/>
    </dgm:pt>
    <dgm:pt modelId="{2362DD7F-9162-4648-9FD5-9672F1194829}" type="pres">
      <dgm:prSet presAssocID="{C5E785CD-79D7-449F-AB22-DD7D2D859C27}" presName="sibTrans" presStyleCnt="0"/>
      <dgm:spPr/>
    </dgm:pt>
    <dgm:pt modelId="{ED3EC794-DC75-4046-ACDC-7DC41308A3F8}" type="pres">
      <dgm:prSet presAssocID="{6A0727E1-DDF2-4B6F-A6D8-E182C592A4B5}" presName="node" presStyleLbl="node1" presStyleIdx="1" presStyleCnt="10">
        <dgm:presLayoutVars>
          <dgm:bulletEnabled val="1"/>
        </dgm:presLayoutVars>
      </dgm:prSet>
      <dgm:spPr/>
    </dgm:pt>
    <dgm:pt modelId="{3AF10B98-6AAB-4D8F-AA1E-692C5E53B76B}" type="pres">
      <dgm:prSet presAssocID="{6382EEA4-ACB9-4915-BB62-73A3450B43AD}" presName="sibTrans" presStyleCnt="0"/>
      <dgm:spPr/>
    </dgm:pt>
    <dgm:pt modelId="{DD5894FE-8565-4848-8DC5-DA34AB996BD9}" type="pres">
      <dgm:prSet presAssocID="{5B15010A-5022-4D28-9368-954ABC5C1ABE}" presName="node" presStyleLbl="node1" presStyleIdx="2" presStyleCnt="10">
        <dgm:presLayoutVars>
          <dgm:bulletEnabled val="1"/>
        </dgm:presLayoutVars>
      </dgm:prSet>
      <dgm:spPr/>
    </dgm:pt>
    <dgm:pt modelId="{49157B5D-84BC-432E-8774-2EF054475D75}" type="pres">
      <dgm:prSet presAssocID="{4E145600-DCBB-45BB-8B39-F53D20475B7D}" presName="sibTrans" presStyleCnt="0"/>
      <dgm:spPr/>
    </dgm:pt>
    <dgm:pt modelId="{6561A89F-1D90-4356-90C8-E2E28F50FD57}" type="pres">
      <dgm:prSet presAssocID="{7E80B34A-8B68-400B-B796-5DB174E3E298}" presName="node" presStyleLbl="node1" presStyleIdx="3" presStyleCnt="10" custLinFactNeighborY="-11267">
        <dgm:presLayoutVars>
          <dgm:bulletEnabled val="1"/>
        </dgm:presLayoutVars>
      </dgm:prSet>
      <dgm:spPr/>
    </dgm:pt>
    <dgm:pt modelId="{BEAC2BB7-9779-43D6-A492-95F6753AA3BC}" type="pres">
      <dgm:prSet presAssocID="{DA03229B-B3C1-4CE0-889C-D38FA87CF64D}" presName="sibTrans" presStyleCnt="0"/>
      <dgm:spPr/>
    </dgm:pt>
    <dgm:pt modelId="{E5DA1711-1C91-4F3E-838E-1AC0AB3D3D0B}" type="pres">
      <dgm:prSet presAssocID="{87364604-3548-4722-BB6A-19C9CBB19008}" presName="node" presStyleLbl="node1" presStyleIdx="4" presStyleCnt="10" custLinFactNeighborY="-11267">
        <dgm:presLayoutVars>
          <dgm:bulletEnabled val="1"/>
        </dgm:presLayoutVars>
      </dgm:prSet>
      <dgm:spPr/>
    </dgm:pt>
    <dgm:pt modelId="{1C0E3425-7B73-4712-BF33-23F80F69B5A4}" type="pres">
      <dgm:prSet presAssocID="{053BC438-EEAB-47E4-A3E2-62C72837694B}" presName="sibTrans" presStyleCnt="0"/>
      <dgm:spPr/>
    </dgm:pt>
    <dgm:pt modelId="{F350694A-EB70-45CB-B924-EDF959BE515A}" type="pres">
      <dgm:prSet presAssocID="{E8E6BA51-82E4-4D0F-8A50-5DCDAFF67852}" presName="node" presStyleLbl="node1" presStyleIdx="5" presStyleCnt="10" custLinFactNeighborY="-11267">
        <dgm:presLayoutVars>
          <dgm:bulletEnabled val="1"/>
        </dgm:presLayoutVars>
      </dgm:prSet>
      <dgm:spPr/>
    </dgm:pt>
    <dgm:pt modelId="{37BDC401-C199-43F1-84AB-6FAD1AA63309}" type="pres">
      <dgm:prSet presAssocID="{AED6BEAF-FB43-460D-ABA4-65C942746678}" presName="sibTrans" presStyleCnt="0"/>
      <dgm:spPr/>
    </dgm:pt>
    <dgm:pt modelId="{AB84DF6D-3A16-4881-8352-5F9A885D4466}" type="pres">
      <dgm:prSet presAssocID="{3B64A7BD-0BC2-4200-9DC1-E617D958DBD8}" presName="node" presStyleLbl="node1" presStyleIdx="6" presStyleCnt="10" custLinFactNeighborY="-21249">
        <dgm:presLayoutVars>
          <dgm:bulletEnabled val="1"/>
        </dgm:presLayoutVars>
      </dgm:prSet>
      <dgm:spPr/>
    </dgm:pt>
    <dgm:pt modelId="{F6701BA0-B9B0-42BF-BBCD-333E97F0D267}" type="pres">
      <dgm:prSet presAssocID="{BA3C4F68-CD87-4A48-937D-825956E26D41}" presName="sibTrans" presStyleCnt="0"/>
      <dgm:spPr/>
    </dgm:pt>
    <dgm:pt modelId="{66E56A87-317C-44B6-B962-9EED48417F93}" type="pres">
      <dgm:prSet presAssocID="{D3EEFE8B-3A0D-485E-A29C-406CDC4E9552}" presName="node" presStyleLbl="node1" presStyleIdx="7" presStyleCnt="10" custLinFactNeighborY="-21249">
        <dgm:presLayoutVars>
          <dgm:bulletEnabled val="1"/>
        </dgm:presLayoutVars>
      </dgm:prSet>
      <dgm:spPr/>
    </dgm:pt>
    <dgm:pt modelId="{F6BBE245-E2E0-43FF-83CF-41529AA1BC09}" type="pres">
      <dgm:prSet presAssocID="{3D6BB2D1-04AF-49CA-AE1F-4A3F680A4781}" presName="sibTrans" presStyleCnt="0"/>
      <dgm:spPr/>
    </dgm:pt>
    <dgm:pt modelId="{3D36609B-C72C-4C6E-AE4B-C7E99EE115B3}" type="pres">
      <dgm:prSet presAssocID="{C8A7DF6D-07E5-429A-95F6-96998FD20580}" presName="node" presStyleLbl="node1" presStyleIdx="8" presStyleCnt="10" custLinFactNeighborY="-21249">
        <dgm:presLayoutVars>
          <dgm:bulletEnabled val="1"/>
        </dgm:presLayoutVars>
      </dgm:prSet>
      <dgm:spPr/>
    </dgm:pt>
    <dgm:pt modelId="{CDDBA7C7-1886-411B-9ECE-2461794FC706}" type="pres">
      <dgm:prSet presAssocID="{770ACAF0-D21C-48B1-B36E-237C7CB4DA0A}" presName="sibTrans" presStyleCnt="0"/>
      <dgm:spPr/>
    </dgm:pt>
    <dgm:pt modelId="{DFE8CF60-68FA-44FF-98F2-F62A88173CB3}" type="pres">
      <dgm:prSet presAssocID="{DAC47F4C-4D4D-4100-A17F-2AE7FE85A9FB}" presName="node" presStyleLbl="node1" presStyleIdx="9" presStyleCnt="10" custLinFactNeighborY="-29033">
        <dgm:presLayoutVars>
          <dgm:bulletEnabled val="1"/>
        </dgm:presLayoutVars>
      </dgm:prSet>
      <dgm:spPr/>
    </dgm:pt>
  </dgm:ptLst>
  <dgm:cxnLst>
    <dgm:cxn modelId="{A8A6A105-1359-4F3A-B65E-8FF97C880E03}" srcId="{2BA76827-DA43-4D47-9068-4B6AB4B5DDE5}" destId="{DAC47F4C-4D4D-4100-A17F-2AE7FE85A9FB}" srcOrd="9" destOrd="0" parTransId="{32C02E03-670B-41B5-A968-F74B4956FE7F}" sibTransId="{F65DABC7-6EDB-49E3-842F-135F61039F42}"/>
    <dgm:cxn modelId="{38107F09-7236-4AB9-838F-268CF64E5151}" srcId="{2BA76827-DA43-4D47-9068-4B6AB4B5DDE5}" destId="{87364604-3548-4722-BB6A-19C9CBB19008}" srcOrd="4" destOrd="0" parTransId="{86FD0059-E4B0-4B60-BA2B-E1016E1BC18F}" sibTransId="{053BC438-EEAB-47E4-A3E2-62C72837694B}"/>
    <dgm:cxn modelId="{1EAC1A10-5AA4-4D4B-B705-F2801DB93BBC}" srcId="{2BA76827-DA43-4D47-9068-4B6AB4B5DDE5}" destId="{3B64A7BD-0BC2-4200-9DC1-E617D958DBD8}" srcOrd="6" destOrd="0" parTransId="{A174353F-3555-43B8-9361-3D2D736F90CC}" sibTransId="{BA3C4F68-CD87-4A48-937D-825956E26D41}"/>
    <dgm:cxn modelId="{3128421D-2572-DC46-B4AB-A78E81F5AC26}" type="presOf" srcId="{5B15010A-5022-4D28-9368-954ABC5C1ABE}" destId="{DD5894FE-8565-4848-8DC5-DA34AB996BD9}" srcOrd="0" destOrd="0" presId="urn:microsoft.com/office/officeart/2005/8/layout/default"/>
    <dgm:cxn modelId="{17484420-8FF3-4900-ABF8-87B024426267}" srcId="{2BA76827-DA43-4D47-9068-4B6AB4B5DDE5}" destId="{C8A7DF6D-07E5-429A-95F6-96998FD20580}" srcOrd="8" destOrd="0" parTransId="{5DA6E38A-1C91-4168-825D-F6D713247F1D}" sibTransId="{770ACAF0-D21C-48B1-B36E-237C7CB4DA0A}"/>
    <dgm:cxn modelId="{82698629-44BA-4054-8C62-9940797E2DF7}" srcId="{2BA76827-DA43-4D47-9068-4B6AB4B5DDE5}" destId="{7E80B34A-8B68-400B-B796-5DB174E3E298}" srcOrd="3" destOrd="0" parTransId="{912F05E2-D2FF-41FC-896C-098CF2B551B6}" sibTransId="{DA03229B-B3C1-4CE0-889C-D38FA87CF64D}"/>
    <dgm:cxn modelId="{ED536236-7A15-CE42-937E-514FE5D9FEE4}" type="presOf" srcId="{3B64A7BD-0BC2-4200-9DC1-E617D958DBD8}" destId="{AB84DF6D-3A16-4881-8352-5F9A885D4466}" srcOrd="0" destOrd="0" presId="urn:microsoft.com/office/officeart/2005/8/layout/default"/>
    <dgm:cxn modelId="{1FF74F5F-7D08-E24F-94A1-9A16A8436ABA}" type="presOf" srcId="{DAC47F4C-4D4D-4100-A17F-2AE7FE85A9FB}" destId="{DFE8CF60-68FA-44FF-98F2-F62A88173CB3}" srcOrd="0" destOrd="0" presId="urn:microsoft.com/office/officeart/2005/8/layout/default"/>
    <dgm:cxn modelId="{36AD1A75-BA74-4538-8A6A-767F0FCAEF2A}" srcId="{2BA76827-DA43-4D47-9068-4B6AB4B5DDE5}" destId="{5B15010A-5022-4D28-9368-954ABC5C1ABE}" srcOrd="2" destOrd="0" parTransId="{647879A5-2344-47FF-A05A-2CDA29F1CD43}" sibTransId="{4E145600-DCBB-45BB-8B39-F53D20475B7D}"/>
    <dgm:cxn modelId="{75701459-3E0D-4C18-8E45-30A0E1C7569D}" srcId="{2BA76827-DA43-4D47-9068-4B6AB4B5DDE5}" destId="{6C7E6348-7004-42DA-8CFC-AB7F661D8A92}" srcOrd="0" destOrd="0" parTransId="{D6FC24EC-BDAD-4CFD-BC02-F8D68A08D786}" sibTransId="{C5E785CD-79D7-449F-AB22-DD7D2D859C27}"/>
    <dgm:cxn modelId="{FD95C882-AD7A-4F42-83F6-DE228FE6B4ED}" type="presOf" srcId="{D3EEFE8B-3A0D-485E-A29C-406CDC4E9552}" destId="{66E56A87-317C-44B6-B962-9EED48417F93}" srcOrd="0" destOrd="0" presId="urn:microsoft.com/office/officeart/2005/8/layout/default"/>
    <dgm:cxn modelId="{A0087787-1C3C-4F1E-B3FD-FA87C2050661}" srcId="{2BA76827-DA43-4D47-9068-4B6AB4B5DDE5}" destId="{D3EEFE8B-3A0D-485E-A29C-406CDC4E9552}" srcOrd="7" destOrd="0" parTransId="{38AF6378-C7E2-419F-946B-ACE0D342CAFF}" sibTransId="{3D6BB2D1-04AF-49CA-AE1F-4A3F680A4781}"/>
    <dgm:cxn modelId="{09F1A98B-F9D7-0C40-89B0-35ED3F449236}" type="presOf" srcId="{6C7E6348-7004-42DA-8CFC-AB7F661D8A92}" destId="{F96C1A0B-ECA9-41C2-A9B9-1C1016516464}" srcOrd="0" destOrd="0" presId="urn:microsoft.com/office/officeart/2005/8/layout/default"/>
    <dgm:cxn modelId="{4890D89A-6128-794F-BD37-C4F16C7A33F5}" type="presOf" srcId="{7E80B34A-8B68-400B-B796-5DB174E3E298}" destId="{6561A89F-1D90-4356-90C8-E2E28F50FD57}" srcOrd="0" destOrd="0" presId="urn:microsoft.com/office/officeart/2005/8/layout/default"/>
    <dgm:cxn modelId="{9E3C289F-D4CB-0E42-B41E-A00AED2C5684}" type="presOf" srcId="{6A0727E1-DDF2-4B6F-A6D8-E182C592A4B5}" destId="{ED3EC794-DC75-4046-ACDC-7DC41308A3F8}" srcOrd="0" destOrd="0" presId="urn:microsoft.com/office/officeart/2005/8/layout/default"/>
    <dgm:cxn modelId="{514269B6-C7E9-3940-9987-8A39C15BB80A}" type="presOf" srcId="{87364604-3548-4722-BB6A-19C9CBB19008}" destId="{E5DA1711-1C91-4F3E-838E-1AC0AB3D3D0B}" srcOrd="0" destOrd="0" presId="urn:microsoft.com/office/officeart/2005/8/layout/default"/>
    <dgm:cxn modelId="{6AB22CBD-1446-46A2-A77C-86F998DD5536}" srcId="{2BA76827-DA43-4D47-9068-4B6AB4B5DDE5}" destId="{E8E6BA51-82E4-4D0F-8A50-5DCDAFF67852}" srcOrd="5" destOrd="0" parTransId="{1F70E454-C62A-4ACD-BB29-4F619BC85D32}" sibTransId="{AED6BEAF-FB43-460D-ABA4-65C942746678}"/>
    <dgm:cxn modelId="{B7DCBAD2-833E-A747-81E8-9718795F5034}" type="presOf" srcId="{2BA76827-DA43-4D47-9068-4B6AB4B5DDE5}" destId="{8687316F-4CBE-49A6-88C6-82C5DF75D68A}" srcOrd="0" destOrd="0" presId="urn:microsoft.com/office/officeart/2005/8/layout/default"/>
    <dgm:cxn modelId="{C63856D4-C4BE-2648-B8DA-793238A44AB5}" type="presOf" srcId="{E8E6BA51-82E4-4D0F-8A50-5DCDAFF67852}" destId="{F350694A-EB70-45CB-B924-EDF959BE515A}" srcOrd="0" destOrd="0" presId="urn:microsoft.com/office/officeart/2005/8/layout/default"/>
    <dgm:cxn modelId="{175DBEDE-37F1-4B02-811A-70D23631647C}" srcId="{2BA76827-DA43-4D47-9068-4B6AB4B5DDE5}" destId="{6A0727E1-DDF2-4B6F-A6D8-E182C592A4B5}" srcOrd="1" destOrd="0" parTransId="{8DE969AD-1F92-4C9D-9979-59135C1742A3}" sibTransId="{6382EEA4-ACB9-4915-BB62-73A3450B43AD}"/>
    <dgm:cxn modelId="{BD57F3E9-488C-B04F-93A8-10E6BDAF5766}" type="presOf" srcId="{C8A7DF6D-07E5-429A-95F6-96998FD20580}" destId="{3D36609B-C72C-4C6E-AE4B-C7E99EE115B3}" srcOrd="0" destOrd="0" presId="urn:microsoft.com/office/officeart/2005/8/layout/default"/>
    <dgm:cxn modelId="{D11D4440-8278-5F4B-B5F4-A7F55DE37E80}" type="presParOf" srcId="{8687316F-4CBE-49A6-88C6-82C5DF75D68A}" destId="{F96C1A0B-ECA9-41C2-A9B9-1C1016516464}" srcOrd="0" destOrd="0" presId="urn:microsoft.com/office/officeart/2005/8/layout/default"/>
    <dgm:cxn modelId="{83074DAB-DB6E-EA4C-8C70-D866AF42E1E9}" type="presParOf" srcId="{8687316F-4CBE-49A6-88C6-82C5DF75D68A}" destId="{2362DD7F-9162-4648-9FD5-9672F1194829}" srcOrd="1" destOrd="0" presId="urn:microsoft.com/office/officeart/2005/8/layout/default"/>
    <dgm:cxn modelId="{488FD145-CCB4-434D-B6DD-5BF5FCABD567}" type="presParOf" srcId="{8687316F-4CBE-49A6-88C6-82C5DF75D68A}" destId="{ED3EC794-DC75-4046-ACDC-7DC41308A3F8}" srcOrd="2" destOrd="0" presId="urn:microsoft.com/office/officeart/2005/8/layout/default"/>
    <dgm:cxn modelId="{48687EBD-FFD3-844C-B3CC-A9DB914FB738}" type="presParOf" srcId="{8687316F-4CBE-49A6-88C6-82C5DF75D68A}" destId="{3AF10B98-6AAB-4D8F-AA1E-692C5E53B76B}" srcOrd="3" destOrd="0" presId="urn:microsoft.com/office/officeart/2005/8/layout/default"/>
    <dgm:cxn modelId="{0432480A-D1E9-8C4E-B3EC-06B82A62B398}" type="presParOf" srcId="{8687316F-4CBE-49A6-88C6-82C5DF75D68A}" destId="{DD5894FE-8565-4848-8DC5-DA34AB996BD9}" srcOrd="4" destOrd="0" presId="urn:microsoft.com/office/officeart/2005/8/layout/default"/>
    <dgm:cxn modelId="{64BDE34C-4528-594A-95FF-15502BBAB42A}" type="presParOf" srcId="{8687316F-4CBE-49A6-88C6-82C5DF75D68A}" destId="{49157B5D-84BC-432E-8774-2EF054475D75}" srcOrd="5" destOrd="0" presId="urn:microsoft.com/office/officeart/2005/8/layout/default"/>
    <dgm:cxn modelId="{DCA45E9D-0346-A441-AA2B-2F31737BE5A3}" type="presParOf" srcId="{8687316F-4CBE-49A6-88C6-82C5DF75D68A}" destId="{6561A89F-1D90-4356-90C8-E2E28F50FD57}" srcOrd="6" destOrd="0" presId="urn:microsoft.com/office/officeart/2005/8/layout/default"/>
    <dgm:cxn modelId="{EB9E0B23-A0BA-AC44-B63F-BBE6A2F223FE}" type="presParOf" srcId="{8687316F-4CBE-49A6-88C6-82C5DF75D68A}" destId="{BEAC2BB7-9779-43D6-A492-95F6753AA3BC}" srcOrd="7" destOrd="0" presId="urn:microsoft.com/office/officeart/2005/8/layout/default"/>
    <dgm:cxn modelId="{C0CBA679-BCE6-C047-B235-F402FA75FD16}" type="presParOf" srcId="{8687316F-4CBE-49A6-88C6-82C5DF75D68A}" destId="{E5DA1711-1C91-4F3E-838E-1AC0AB3D3D0B}" srcOrd="8" destOrd="0" presId="urn:microsoft.com/office/officeart/2005/8/layout/default"/>
    <dgm:cxn modelId="{847E5665-6122-E147-946A-7F315970DD21}" type="presParOf" srcId="{8687316F-4CBE-49A6-88C6-82C5DF75D68A}" destId="{1C0E3425-7B73-4712-BF33-23F80F69B5A4}" srcOrd="9" destOrd="0" presId="urn:microsoft.com/office/officeart/2005/8/layout/default"/>
    <dgm:cxn modelId="{49A825A9-D5CD-AE46-8394-1CD7A6F4E8BE}" type="presParOf" srcId="{8687316F-4CBE-49A6-88C6-82C5DF75D68A}" destId="{F350694A-EB70-45CB-B924-EDF959BE515A}" srcOrd="10" destOrd="0" presId="urn:microsoft.com/office/officeart/2005/8/layout/default"/>
    <dgm:cxn modelId="{0685651B-5854-D748-81CC-CDABF1EFF691}" type="presParOf" srcId="{8687316F-4CBE-49A6-88C6-82C5DF75D68A}" destId="{37BDC401-C199-43F1-84AB-6FAD1AA63309}" srcOrd="11" destOrd="0" presId="urn:microsoft.com/office/officeart/2005/8/layout/default"/>
    <dgm:cxn modelId="{72C827AE-A461-EB45-8D04-868EECC19E24}" type="presParOf" srcId="{8687316F-4CBE-49A6-88C6-82C5DF75D68A}" destId="{AB84DF6D-3A16-4881-8352-5F9A885D4466}" srcOrd="12" destOrd="0" presId="urn:microsoft.com/office/officeart/2005/8/layout/default"/>
    <dgm:cxn modelId="{57978176-0EA8-E94F-B9F3-C8714C418B88}" type="presParOf" srcId="{8687316F-4CBE-49A6-88C6-82C5DF75D68A}" destId="{F6701BA0-B9B0-42BF-BBCD-333E97F0D267}" srcOrd="13" destOrd="0" presId="urn:microsoft.com/office/officeart/2005/8/layout/default"/>
    <dgm:cxn modelId="{0F4D344A-F6F6-4747-B35C-FB4CC96BBBEF}" type="presParOf" srcId="{8687316F-4CBE-49A6-88C6-82C5DF75D68A}" destId="{66E56A87-317C-44B6-B962-9EED48417F93}" srcOrd="14" destOrd="0" presId="urn:microsoft.com/office/officeart/2005/8/layout/default"/>
    <dgm:cxn modelId="{09548806-F7BB-5543-AA98-837A152DF6FC}" type="presParOf" srcId="{8687316F-4CBE-49A6-88C6-82C5DF75D68A}" destId="{F6BBE245-E2E0-43FF-83CF-41529AA1BC09}" srcOrd="15" destOrd="0" presId="urn:microsoft.com/office/officeart/2005/8/layout/default"/>
    <dgm:cxn modelId="{4FFBFB62-59C7-484C-B318-53422E5D04DB}" type="presParOf" srcId="{8687316F-4CBE-49A6-88C6-82C5DF75D68A}" destId="{3D36609B-C72C-4C6E-AE4B-C7E99EE115B3}" srcOrd="16" destOrd="0" presId="urn:microsoft.com/office/officeart/2005/8/layout/default"/>
    <dgm:cxn modelId="{F654D20C-20B9-ED47-8F74-02ECD5620A46}" type="presParOf" srcId="{8687316F-4CBE-49A6-88C6-82C5DF75D68A}" destId="{CDDBA7C7-1886-411B-9ECE-2461794FC706}" srcOrd="17" destOrd="0" presId="urn:microsoft.com/office/officeart/2005/8/layout/default"/>
    <dgm:cxn modelId="{1E3CBA98-A37E-4243-B8E9-84C4DEA5C7AA}" type="presParOf" srcId="{8687316F-4CBE-49A6-88C6-82C5DF75D68A}" destId="{DFE8CF60-68FA-44FF-98F2-F62A88173CB3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D1CE8-5E49-B045-A26E-2D39DB85D0A3}">
      <dsp:nvSpPr>
        <dsp:cNvPr id="0" name=""/>
        <dsp:cNvSpPr/>
      </dsp:nvSpPr>
      <dsp:spPr>
        <a:xfrm>
          <a:off x="5454" y="738780"/>
          <a:ext cx="2595899" cy="1788574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F3DD95-2E12-224C-968E-981EA47F56B0}">
      <dsp:nvSpPr>
        <dsp:cNvPr id="0" name=""/>
        <dsp:cNvSpPr/>
      </dsp:nvSpPr>
      <dsp:spPr>
        <a:xfrm>
          <a:off x="5454" y="2527354"/>
          <a:ext cx="2595899" cy="963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Volume                  (measuring cylinder)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454" y="2527354"/>
        <a:ext cx="2595899" cy="963078"/>
      </dsp:txXfrm>
    </dsp:sp>
    <dsp:sp modelId="{1F7DF4FC-B2B1-BA4C-9A1D-4184A985A620}">
      <dsp:nvSpPr>
        <dsp:cNvPr id="0" name=""/>
        <dsp:cNvSpPr/>
      </dsp:nvSpPr>
      <dsp:spPr>
        <a:xfrm>
          <a:off x="2861052" y="738780"/>
          <a:ext cx="2595899" cy="1788574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D5E62C-5B5E-6944-BBDD-173BFECCD685}">
      <dsp:nvSpPr>
        <dsp:cNvPr id="0" name=""/>
        <dsp:cNvSpPr/>
      </dsp:nvSpPr>
      <dsp:spPr>
        <a:xfrm>
          <a:off x="2861052" y="2527354"/>
          <a:ext cx="2595899" cy="963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PH (PH meter)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861052" y="2527354"/>
        <a:ext cx="2595899" cy="963078"/>
      </dsp:txXfrm>
    </dsp:sp>
    <dsp:sp modelId="{878B44E3-E847-BB43-9CD9-07EF5AA4AEE2}">
      <dsp:nvSpPr>
        <dsp:cNvPr id="0" name=""/>
        <dsp:cNvSpPr/>
      </dsp:nvSpPr>
      <dsp:spPr>
        <a:xfrm>
          <a:off x="5716650" y="738780"/>
          <a:ext cx="2595899" cy="1788574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61DFDE-C822-714B-9AB7-F362F54BD369}">
      <dsp:nvSpPr>
        <dsp:cNvPr id="0" name=""/>
        <dsp:cNvSpPr/>
      </dsp:nvSpPr>
      <dsp:spPr>
        <a:xfrm>
          <a:off x="5716650" y="2527354"/>
          <a:ext cx="2595899" cy="963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Sodium and potassium concentration                  (flame photometry)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716650" y="2527354"/>
        <a:ext cx="2595899" cy="963078"/>
      </dsp:txXfrm>
    </dsp:sp>
    <dsp:sp modelId="{9DF5FA31-BB80-D144-8C9C-27BF4D91DDFB}">
      <dsp:nvSpPr>
        <dsp:cNvPr id="0" name=""/>
        <dsp:cNvSpPr/>
      </dsp:nvSpPr>
      <dsp:spPr>
        <a:xfrm>
          <a:off x="8572248" y="738780"/>
          <a:ext cx="2595899" cy="1788574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34267B-F275-EA48-B264-752D6379CB4D}">
      <dsp:nvSpPr>
        <dsp:cNvPr id="0" name=""/>
        <dsp:cNvSpPr/>
      </dsp:nvSpPr>
      <dsp:spPr>
        <a:xfrm>
          <a:off x="8572248" y="2527354"/>
          <a:ext cx="2595899" cy="963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Osmolality (</a:t>
          </a:r>
          <a:r>
            <a:rPr lang="en-US" altLang="en-US" sz="1600" kern="1200" dirty="0" err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Osmometer</a:t>
          </a:r>
          <a:r>
            <a:rPr lang="en-US" altLang="en-US" sz="1600" kern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)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8572248" y="2527354"/>
        <a:ext cx="2595899" cy="963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C1A0B-ECA9-41C2-A9B9-1C1016516464}">
      <dsp:nvSpPr>
        <dsp:cNvPr id="0" name=""/>
        <dsp:cNvSpPr/>
      </dsp:nvSpPr>
      <dsp:spPr>
        <a:xfrm>
          <a:off x="1331" y="248857"/>
          <a:ext cx="1447502" cy="8685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Acute tubular necrosis</a:t>
          </a:r>
          <a:endParaRPr lang="ar-SA" sz="1300" kern="1200" dirty="0"/>
        </a:p>
      </dsp:txBody>
      <dsp:txXfrm>
        <a:off x="1331" y="248857"/>
        <a:ext cx="1447502" cy="868501"/>
      </dsp:txXfrm>
    </dsp:sp>
    <dsp:sp modelId="{ED3EC794-DC75-4046-ACDC-7DC41308A3F8}">
      <dsp:nvSpPr>
        <dsp:cNvPr id="0" name=""/>
        <dsp:cNvSpPr/>
      </dsp:nvSpPr>
      <dsp:spPr>
        <a:xfrm>
          <a:off x="1592252" y="236733"/>
          <a:ext cx="1447502" cy="868501"/>
        </a:xfrm>
        <a:prstGeom prst="rect">
          <a:avLst/>
        </a:prstGeom>
        <a:solidFill>
          <a:schemeClr val="accent2">
            <a:hueOff val="-949277"/>
            <a:satOff val="2774"/>
            <a:lumOff val="-5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Bladder outlet obstruction</a:t>
          </a:r>
          <a:endParaRPr lang="ar-SA" sz="1300" kern="1200" dirty="0"/>
        </a:p>
      </dsp:txBody>
      <dsp:txXfrm>
        <a:off x="1592252" y="236733"/>
        <a:ext cx="1447502" cy="868501"/>
      </dsp:txXfrm>
    </dsp:sp>
    <dsp:sp modelId="{DD5894FE-8565-4848-8DC5-DA34AB996BD9}">
      <dsp:nvSpPr>
        <dsp:cNvPr id="0" name=""/>
        <dsp:cNvSpPr/>
      </dsp:nvSpPr>
      <dsp:spPr>
        <a:xfrm>
          <a:off x="3184504" y="236733"/>
          <a:ext cx="1447502" cy="868501"/>
        </a:xfrm>
        <a:prstGeom prst="rect">
          <a:avLst/>
        </a:prstGeom>
        <a:solidFill>
          <a:schemeClr val="accent2">
            <a:hueOff val="-1898553"/>
            <a:satOff val="5547"/>
            <a:lumOff val="-104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Congestive heart failure</a:t>
          </a:r>
          <a:endParaRPr lang="ar-SA" sz="1300" kern="1200" dirty="0"/>
        </a:p>
      </dsp:txBody>
      <dsp:txXfrm>
        <a:off x="3184504" y="236733"/>
        <a:ext cx="1447502" cy="868501"/>
      </dsp:txXfrm>
    </dsp:sp>
    <dsp:sp modelId="{6561A89F-1D90-4356-90C8-E2E28F50FD57}">
      <dsp:nvSpPr>
        <dsp:cNvPr id="0" name=""/>
        <dsp:cNvSpPr/>
      </dsp:nvSpPr>
      <dsp:spPr>
        <a:xfrm>
          <a:off x="0" y="1152130"/>
          <a:ext cx="1447502" cy="868501"/>
        </a:xfrm>
        <a:prstGeom prst="rect">
          <a:avLst/>
        </a:prstGeom>
        <a:solidFill>
          <a:schemeClr val="accent2">
            <a:hueOff val="-2847830"/>
            <a:satOff val="8321"/>
            <a:lumOff val="-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Dehydration</a:t>
          </a:r>
          <a:endParaRPr lang="ar-SA" sz="1300" kern="1200" dirty="0"/>
        </a:p>
      </dsp:txBody>
      <dsp:txXfrm>
        <a:off x="0" y="1152130"/>
        <a:ext cx="1447502" cy="868501"/>
      </dsp:txXfrm>
    </dsp:sp>
    <dsp:sp modelId="{E5DA1711-1C91-4F3E-838E-1AC0AB3D3D0B}">
      <dsp:nvSpPr>
        <dsp:cNvPr id="0" name=""/>
        <dsp:cNvSpPr/>
      </dsp:nvSpPr>
      <dsp:spPr>
        <a:xfrm>
          <a:off x="1592252" y="1152130"/>
          <a:ext cx="1447502" cy="868501"/>
        </a:xfrm>
        <a:prstGeom prst="rect">
          <a:avLst/>
        </a:prstGeom>
        <a:solidFill>
          <a:schemeClr val="accent2">
            <a:hueOff val="-3797107"/>
            <a:satOff val="11094"/>
            <a:lumOff val="-20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Shock</a:t>
          </a:r>
          <a:endParaRPr lang="en-US" sz="1300" kern="1200" dirty="0"/>
        </a:p>
      </dsp:txBody>
      <dsp:txXfrm>
        <a:off x="1592252" y="1152130"/>
        <a:ext cx="1447502" cy="868501"/>
      </dsp:txXfrm>
    </dsp:sp>
    <dsp:sp modelId="{F350694A-EB70-45CB-B924-EDF959BE515A}">
      <dsp:nvSpPr>
        <dsp:cNvPr id="0" name=""/>
        <dsp:cNvSpPr/>
      </dsp:nvSpPr>
      <dsp:spPr>
        <a:xfrm>
          <a:off x="3184504" y="1152130"/>
          <a:ext cx="1447502" cy="868501"/>
        </a:xfrm>
        <a:prstGeom prst="rect">
          <a:avLst/>
        </a:prstGeom>
        <a:solidFill>
          <a:schemeClr val="accent2">
            <a:hueOff val="-4746384"/>
            <a:satOff val="13868"/>
            <a:lumOff val="-26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Renal outflow obstruction </a:t>
          </a:r>
          <a:endParaRPr lang="en-US" sz="1300" kern="1200" dirty="0"/>
        </a:p>
      </dsp:txBody>
      <dsp:txXfrm>
        <a:off x="3184504" y="1152130"/>
        <a:ext cx="1447502" cy="868501"/>
      </dsp:txXfrm>
    </dsp:sp>
    <dsp:sp modelId="{AB84DF6D-3A16-4881-8352-5F9A885D4466}">
      <dsp:nvSpPr>
        <dsp:cNvPr id="0" name=""/>
        <dsp:cNvSpPr/>
      </dsp:nvSpPr>
      <dsp:spPr>
        <a:xfrm>
          <a:off x="0" y="2078688"/>
          <a:ext cx="1447502" cy="868501"/>
        </a:xfrm>
        <a:prstGeom prst="rect">
          <a:avLst/>
        </a:prstGeom>
        <a:solidFill>
          <a:schemeClr val="accent2">
            <a:hueOff val="-5695660"/>
            <a:satOff val="16641"/>
            <a:lumOff val="-31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Renal ischemia </a:t>
          </a:r>
          <a:endParaRPr lang="en-US" sz="1300" kern="1200" dirty="0"/>
        </a:p>
      </dsp:txBody>
      <dsp:txXfrm>
        <a:off x="0" y="2078688"/>
        <a:ext cx="1447502" cy="868501"/>
      </dsp:txXfrm>
    </dsp:sp>
    <dsp:sp modelId="{66E56A87-317C-44B6-B962-9EED48417F93}">
      <dsp:nvSpPr>
        <dsp:cNvPr id="0" name=""/>
        <dsp:cNvSpPr/>
      </dsp:nvSpPr>
      <dsp:spPr>
        <a:xfrm>
          <a:off x="1592252" y="2078688"/>
          <a:ext cx="1447502" cy="868501"/>
        </a:xfrm>
        <a:prstGeom prst="rect">
          <a:avLst/>
        </a:prstGeom>
        <a:solidFill>
          <a:schemeClr val="accent2">
            <a:hueOff val="-6644937"/>
            <a:satOff val="19415"/>
            <a:lumOff val="-36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Kidney failure</a:t>
          </a:r>
          <a:endParaRPr lang="en-US" sz="1300" kern="1200" dirty="0"/>
        </a:p>
      </dsp:txBody>
      <dsp:txXfrm>
        <a:off x="1592252" y="2078688"/>
        <a:ext cx="1447502" cy="868501"/>
      </dsp:txXfrm>
    </dsp:sp>
    <dsp:sp modelId="{3D36609B-C72C-4C6E-AE4B-C7E99EE115B3}">
      <dsp:nvSpPr>
        <dsp:cNvPr id="0" name=""/>
        <dsp:cNvSpPr/>
      </dsp:nvSpPr>
      <dsp:spPr>
        <a:xfrm>
          <a:off x="3184504" y="2078688"/>
          <a:ext cx="1447502" cy="868501"/>
        </a:xfrm>
        <a:prstGeom prst="rect">
          <a:avLst/>
        </a:prstGeom>
        <a:solidFill>
          <a:schemeClr val="accent2">
            <a:hueOff val="-7594214"/>
            <a:satOff val="22188"/>
            <a:lumOff val="-41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Glomerulonephritis</a:t>
          </a:r>
          <a:endParaRPr lang="en-US" sz="1300" kern="1200" dirty="0"/>
        </a:p>
      </dsp:txBody>
      <dsp:txXfrm>
        <a:off x="3184504" y="2078688"/>
        <a:ext cx="1447502" cy="868501"/>
      </dsp:txXfrm>
    </dsp:sp>
    <dsp:sp modelId="{DFE8CF60-68FA-44FF-98F2-F62A88173CB3}">
      <dsp:nvSpPr>
        <dsp:cNvPr id="0" name=""/>
        <dsp:cNvSpPr/>
      </dsp:nvSpPr>
      <dsp:spPr>
        <a:xfrm>
          <a:off x="1592252" y="3024335"/>
          <a:ext cx="1447502" cy="868501"/>
        </a:xfrm>
        <a:prstGeom prst="rect">
          <a:avLst/>
        </a:prstGeom>
        <a:solidFill>
          <a:schemeClr val="accent2">
            <a:hueOff val="-8543491"/>
            <a:satOff val="24962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End-stage kidney disease</a:t>
          </a:r>
          <a:endParaRPr lang="en-US" sz="1300" kern="1200" dirty="0"/>
        </a:p>
      </dsp:txBody>
      <dsp:txXfrm>
        <a:off x="1592252" y="3024335"/>
        <a:ext cx="1447502" cy="868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A95C3-525D-4F91-BA2A-BE8EDE06AC10}" type="datetimeFigureOut">
              <a:rPr lang="en-US" smtClean="0"/>
              <a:t>5/21/2017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05093-C804-447C-A940-865EF03396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7949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5898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3848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1797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39746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7695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55644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63594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432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826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415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639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55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177" y="3886200"/>
            <a:ext cx="9141618" cy="990600"/>
          </a:xfrm>
        </p:spPr>
        <p:txBody>
          <a:bodyPr anchor="t" anchorCtr="0"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177" y="5124453"/>
            <a:ext cx="9141618" cy="533400"/>
          </a:xfrm>
        </p:spPr>
        <p:txBody>
          <a:bodyPr/>
          <a:lstStyle>
            <a:lvl1pPr marL="0" indent="0" algn="r">
              <a:buNone/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07949" indent="0" algn="ctr">
              <a:buNone/>
            </a:lvl2pPr>
            <a:lvl3pPr marL="1015898" indent="0" algn="ctr">
              <a:buNone/>
            </a:lvl3pPr>
            <a:lvl4pPr marL="1523848" indent="0" algn="ctr">
              <a:buNone/>
            </a:lvl4pPr>
            <a:lvl5pPr marL="2031797" indent="0" algn="ctr">
              <a:buNone/>
            </a:lvl5pPr>
            <a:lvl6pPr marL="2539746" indent="0" algn="ctr">
              <a:buNone/>
            </a:lvl6pPr>
            <a:lvl7pPr marL="3047695" indent="0" algn="ctr">
              <a:buNone/>
            </a:lvl7pPr>
            <a:lvl8pPr marL="3555644" indent="0" algn="ctr">
              <a:buNone/>
            </a:lvl8pPr>
            <a:lvl9pPr marL="4063594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2195" y="6355080"/>
            <a:ext cx="3047207" cy="365760"/>
          </a:xfrm>
        </p:spPr>
        <p:txBody>
          <a:bodyPr/>
          <a:lstStyle>
            <a:lvl1pPr>
              <a:defRPr sz="1600"/>
            </a:lvl1pPr>
          </a:lstStyle>
          <a:p>
            <a:fld id="{0913F949-505C-49A5-A9BA-5C8AA7EAB769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860" y="6355080"/>
            <a:ext cx="4631754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132" y="6355080"/>
            <a:ext cx="1625177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06186" y="3648075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218883" y="5048250"/>
            <a:ext cx="975106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06204" y="3648075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218882" y="5048250"/>
            <a:ext cx="304721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C720-DC12-44AE-9243-6BBE6FDA51AF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81"/>
            <a:ext cx="2742486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81"/>
            <a:ext cx="802431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B9B7-EBEF-46FE-9107-5EDE3947D553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2560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99A-4B87-4D69-A7AD-2135E617C58D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460" y="1219200"/>
            <a:ext cx="10969943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971803"/>
            <a:ext cx="9141618" cy="1066800"/>
          </a:xfrm>
        </p:spPr>
        <p:txBody>
          <a:bodyPr anchor="t" anchorCtr="0"/>
          <a:lstStyle>
            <a:lvl1pPr algn="r">
              <a:buNone/>
              <a:defRPr sz="36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753" y="4267200"/>
            <a:ext cx="9040045" cy="1143000"/>
          </a:xfrm>
        </p:spPr>
        <p:txBody>
          <a:bodyPr anchor="t" anchorCtr="0"/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2195" y="6355080"/>
            <a:ext cx="3047207" cy="365760"/>
          </a:xfrm>
        </p:spPr>
        <p:txBody>
          <a:bodyPr/>
          <a:lstStyle/>
          <a:p>
            <a:fld id="{13BCAABC-0083-4558-BD3E-E213F47F580C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860" y="6355080"/>
            <a:ext cx="4631754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095" y="6355080"/>
            <a:ext cx="2027408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8883" y="2819400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8882" y="2819400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9BD8-F43F-4F4A-9712-C32578EEC8F8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442" y="1219200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4658" y="1216155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60" y="1285875"/>
            <a:ext cx="5385514" cy="685800"/>
          </a:xfrm>
          <a:noFill/>
          <a:ln>
            <a:noFill/>
          </a:ln>
        </p:spPr>
        <p:txBody>
          <a:bodyPr lIns="101590" anchor="b" anchorCtr="0">
            <a:noAutofit/>
          </a:bodyPr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990" y="1295400"/>
            <a:ext cx="5387630" cy="685800"/>
          </a:xfrm>
          <a:noFill/>
          <a:ln>
            <a:noFill/>
          </a:ln>
        </p:spPr>
        <p:txBody>
          <a:bodyPr lIns="101590" anchor="b" anchorCtr="0"/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BD9B-FB65-4512-B226-A267B89893CD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462" y="2133600"/>
            <a:ext cx="5383397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6004" y="2133600"/>
            <a:ext cx="5383397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513D-2C2F-481B-B49D-4ED5F0B98A06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0A81-C7E1-4C84-AA25-9616F335CBC3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25" y="304800"/>
            <a:ext cx="3351927" cy="838200"/>
          </a:xfrm>
        </p:spPr>
        <p:txBody>
          <a:bodyPr anchor="b" anchorCtr="0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0625" y="1219213"/>
            <a:ext cx="3351927" cy="4843463"/>
          </a:xfrm>
        </p:spPr>
        <p:txBody>
          <a:bodyPr/>
          <a:lstStyle>
            <a:lvl1pPr marL="0" indent="0">
              <a:lnSpc>
                <a:spcPts val="2444"/>
              </a:lnSpc>
              <a:spcAft>
                <a:spcPts val="1111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FE9B-C467-4500-911F-EB066E6458F3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7889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94" y="304803"/>
            <a:ext cx="7618016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500856"/>
            <a:ext cx="10969943" cy="674688"/>
          </a:xfrm>
          <a:ln>
            <a:solidFill>
              <a:schemeClr val="accent1"/>
            </a:solidFill>
          </a:ln>
        </p:spPr>
        <p:txBody>
          <a:bodyPr lIns="304770" anchor="ctr"/>
          <a:lstStyle>
            <a:lvl1pPr algn="r">
              <a:buNone/>
              <a:defRPr sz="22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60" y="1905000"/>
            <a:ext cx="10969943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67"/>
              </a:spcBef>
              <a:buNone/>
              <a:defRPr sz="36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60" y="1219200"/>
            <a:ext cx="10969943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292B-EAD1-4F54-95E3-BE47A2A44626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460" y="500856"/>
            <a:ext cx="24377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460" y="152400"/>
            <a:ext cx="10969943" cy="990600"/>
          </a:xfrm>
          <a:prstGeom prst="rect">
            <a:avLst/>
          </a:prstGeom>
        </p:spPr>
        <p:txBody>
          <a:bodyPr vert="horz" lIns="101590" tIns="50795" rIns="101590" bIns="50795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460" y="1219200"/>
            <a:ext cx="10969943" cy="4910328"/>
          </a:xfrm>
          <a:prstGeom prst="rect">
            <a:avLst/>
          </a:prstGeom>
        </p:spPr>
        <p:txBody>
          <a:bodyPr vert="horz" lIns="101590" tIns="50795" rIns="101590" bIns="50795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2195" y="6356350"/>
            <a:ext cx="3051269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F8F8016E-CF0A-4A5A-B6EA-F667F63DFDEA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876" y="6356350"/>
            <a:ext cx="4672382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669" y="6356350"/>
            <a:ext cx="2640913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460" y="1143000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770" indent="-304770" algn="l" rtl="0" eaLnBrk="1" latinLnBrk="0" hangingPunct="1">
        <a:spcBef>
          <a:spcPts val="667"/>
        </a:spcBef>
        <a:buClr>
          <a:schemeClr val="accent1"/>
        </a:buClr>
        <a:buSzPct val="76000"/>
        <a:buFont typeface="Wingdings 3"/>
        <a:buChar char="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indent="-304770" algn="l" rtl="0" eaLnBrk="1" latinLnBrk="0" hangingPunct="1">
        <a:spcBef>
          <a:spcPts val="556"/>
        </a:spcBef>
        <a:buClr>
          <a:schemeClr val="accent2"/>
        </a:buClr>
        <a:buSzPct val="76000"/>
        <a:buFont typeface="Wingdings 3"/>
        <a:buChar char="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14309" indent="-253975" algn="l" rtl="0" eaLnBrk="1" latinLnBrk="0" hangingPunct="1">
        <a:spcBef>
          <a:spcPts val="556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078" indent="-253975" algn="l" rtl="0" eaLnBrk="1" latinLnBrk="0" hangingPunct="1">
        <a:spcBef>
          <a:spcPts val="444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48" indent="-253975" algn="l" rtl="0" eaLnBrk="1" latinLnBrk="0" hangingPunct="1">
        <a:spcBef>
          <a:spcPts val="333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617" indent="-203180" algn="l" rtl="0" eaLnBrk="1" latinLnBrk="0" hangingPunct="1">
        <a:spcBef>
          <a:spcPts val="333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031797" indent="-203180" algn="l" rtl="0" eaLnBrk="1" latinLnBrk="0" hangingPunct="1">
        <a:spcBef>
          <a:spcPts val="333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234976" indent="-203180" algn="l" rtl="0" eaLnBrk="1" latinLnBrk="0" hangingPunct="1">
        <a:spcBef>
          <a:spcPts val="333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438156" indent="-203180" algn="l" rtl="0" eaLnBrk="1" latinLnBrk="0" hangingPunct="1">
        <a:spcBef>
          <a:spcPts val="333"/>
        </a:spcBef>
        <a:buClr>
          <a:srgbClr val="9FB8CD"/>
        </a:buClr>
        <a:buSzPct val="75000"/>
        <a:buFont typeface="Wingdings 3"/>
        <a:buChar char=""/>
        <a:defRPr kumimoji="0" lang="en-US" sz="13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8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7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6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hyperlink" Target="mailto:Physiology436@gmail.com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0.tiff"/><Relationship Id="rId7" Type="http://schemas.openxmlformats.org/officeDocument/2006/relationships/diagramColors" Target="../diagrams/colors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6876" y="1227490"/>
            <a:ext cx="11665296" cy="51621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This file contains 1</a:t>
            </a:r>
            <a:r>
              <a:rPr lang="en-US" sz="2000" baseline="30000" dirty="0"/>
              <a:t>st</a:t>
            </a:r>
            <a:r>
              <a:rPr lang="en-US" sz="2000" dirty="0"/>
              <a:t> lecture </a:t>
            </a:r>
            <a:r>
              <a:rPr lang="en-US" sz="2000" dirty="0">
                <a:solidFill>
                  <a:srgbClr val="FF0000"/>
                </a:solidFill>
              </a:rPr>
              <a:t>only</a:t>
            </a:r>
            <a:r>
              <a:rPr lang="en-US" sz="2000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This work is not by any means a reference.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Please keep in mind that this work is done by students , so if there are any mistakes please inform us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Some slides have notes and extra explanation that will help you to understand the contents, please see it.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The lecture may has different contents between males and females.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You may find notes in some slides , it’s just to clarify how the question may come but EVERY THING IS IMPORTANT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0000"/>
                </a:solidFill>
              </a:rPr>
              <a:t>DO NOT forget to write the formula in calculation questions.</a:t>
            </a:r>
            <a:endParaRPr lang="ar-SA" sz="20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Please study hard and don’t worry the exam will be easy !</a:t>
            </a:r>
          </a:p>
          <a:p>
            <a:pPr marL="0" indent="0">
              <a:buNone/>
            </a:pPr>
            <a:endParaRPr lang="en-US" sz="2400" dirty="0"/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2400" b="1" u="sng" dirty="0">
                <a:solidFill>
                  <a:srgbClr val="FFC000"/>
                </a:solidFill>
              </a:rPr>
              <a:t>GOLDEN ADVICE &gt;&gt;&gt; STUDY SMART &lt;&lt;&lt;</a:t>
            </a:r>
            <a:endParaRPr lang="ar-SA" sz="2400" b="1" u="sng" dirty="0">
              <a:solidFill>
                <a:srgbClr val="FFC000"/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78774" y="365755"/>
            <a:ext cx="61815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Please Read This Notes!</a:t>
            </a:r>
          </a:p>
        </p:txBody>
      </p:sp>
    </p:spTree>
    <p:extLst>
      <p:ext uri="{BB962C8B-B14F-4D97-AF65-F5344CB8AC3E}">
        <p14:creationId xmlns:p14="http://schemas.microsoft.com/office/powerpoint/2010/main" val="3010508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5780" y="1372706"/>
            <a:ext cx="4464496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Drinking 1 liter of 0.9% saline (isotonic)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5780" y="2236802"/>
            <a:ext cx="446449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↑</a:t>
            </a:r>
            <a:r>
              <a:rPr lang="en-US" dirty="0">
                <a:solidFill>
                  <a:schemeClr val="tx1"/>
                </a:solidFill>
              </a:rPr>
              <a:t> Volume in E.C.F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 ↑ In total volume and solute amount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No change in osmolality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(cause it is isotonic)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94012" y="1880828"/>
            <a:ext cx="0" cy="28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94012" y="3244914"/>
            <a:ext cx="0" cy="28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5780" y="3604954"/>
            <a:ext cx="4464496" cy="64633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800" b="1">
                <a:latin typeface="Calibri" panose="020F0502020204030204" pitchFamily="34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↑</a:t>
            </a:r>
            <a:r>
              <a:rPr lang="en-US" dirty="0"/>
              <a:t> Stretch on right atrium</a:t>
            </a:r>
          </a:p>
          <a:p>
            <a:pPr marL="0" indent="0">
              <a:buNone/>
            </a:pPr>
            <a:r>
              <a:rPr lang="en-US" b="0" dirty="0"/>
              <a:t>(volume receptors in right atrium)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494012" y="4327280"/>
            <a:ext cx="0" cy="28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5780" y="4685074"/>
            <a:ext cx="4464496" cy="369332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800" b="1">
                <a:solidFill>
                  <a:schemeClr val="dk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↑ </a:t>
            </a:r>
            <a:r>
              <a:rPr lang="en-US" dirty="0"/>
              <a:t>ANP </a:t>
            </a:r>
            <a:r>
              <a:rPr lang="en-US" b="0" dirty="0"/>
              <a:t>(atrial natriuretic peptides)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5780" y="5549170"/>
            <a:ext cx="4464496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 ↑ Na excretion by kidneys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94012" y="5116942"/>
            <a:ext cx="0" cy="28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3"/>
          <p:cNvSpPr>
            <a:spLocks noGrp="1"/>
          </p:cNvSpPr>
          <p:nvPr>
            <p:ph sz="quarter" idx="1"/>
          </p:nvPr>
        </p:nvSpPr>
        <p:spPr>
          <a:xfrm>
            <a:off x="5401099" y="3850154"/>
            <a:ext cx="6654230" cy="5378152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65444" y="116632"/>
            <a:ext cx="4620856" cy="990600"/>
          </a:xfrm>
          <a:solidFill>
            <a:srgbClr val="67B4C0"/>
          </a:solidFill>
        </p:spPr>
        <p:txBody>
          <a:bodyPr>
            <a:normAutofit/>
          </a:bodyPr>
          <a:lstStyle/>
          <a:p>
            <a:pPr algn="ctr"/>
            <a:r>
              <a:rPr lang="en-US" sz="2400" b="1" i="1" dirty="0"/>
              <a:t>Case 3 : </a:t>
            </a:r>
            <a:r>
              <a:rPr lang="en-US" sz="2400" i="1" dirty="0">
                <a:solidFill>
                  <a:schemeClr val="tx1"/>
                </a:solidFill>
              </a:rPr>
              <a:t>Compensatory mechanism </a:t>
            </a:r>
            <a:endParaRPr lang="en-US" sz="2400" b="1" i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230316" y="1219200"/>
            <a:ext cx="0" cy="509344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Content Placeholder 3"/>
          <p:cNvSpPr txBox="1">
            <a:spLocks/>
          </p:cNvSpPr>
          <p:nvPr/>
        </p:nvSpPr>
        <p:spPr>
          <a:xfrm>
            <a:off x="5318071" y="1340768"/>
            <a:ext cx="6680997" cy="4972618"/>
          </a:xfrm>
          <a:prstGeom prst="rect">
            <a:avLst/>
          </a:prstGeom>
        </p:spPr>
        <p:txBody>
          <a:bodyPr vert="horz" lIns="101590" tIns="50795" rIns="101590" bIns="50795">
            <a:norm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Wingdings 3"/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What is Isotonic saline 0.9% ?</a:t>
            </a:r>
            <a:endParaRPr lang="en-US" sz="2400" b="1" dirty="0"/>
          </a:p>
          <a:p>
            <a:pPr defTabSz="914400">
              <a:buFont typeface="Arial" charset="0"/>
              <a:buChar char="•"/>
            </a:pPr>
            <a:r>
              <a:rPr lang="en-US" sz="1700" dirty="0"/>
              <a:t>Contains 154 </a:t>
            </a:r>
            <a:r>
              <a:rPr lang="en-US" sz="1700" dirty="0" err="1"/>
              <a:t>mmol</a:t>
            </a:r>
            <a:r>
              <a:rPr lang="en-US" sz="1700" dirty="0"/>
              <a:t> of </a:t>
            </a:r>
            <a:r>
              <a:rPr lang="en-US" sz="1700" dirty="0" err="1"/>
              <a:t>NaCl</a:t>
            </a:r>
            <a:r>
              <a:rPr lang="en-US" sz="1700" dirty="0"/>
              <a:t> , equivalent to 9g of salt or 3.6g of Na+</a:t>
            </a:r>
          </a:p>
          <a:p>
            <a:pPr defTabSz="914400">
              <a:buFont typeface="Arial" charset="0"/>
              <a:buChar char="•"/>
            </a:pPr>
            <a:r>
              <a:rPr lang="en-US" sz="1700" dirty="0">
                <a:solidFill>
                  <a:srgbClr val="FF0000"/>
                </a:solidFill>
              </a:rPr>
              <a:t>The Na+ concentration of isotonic saline is EQUIVALENT to the normal Na+ concentration of plasma water. 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(that</a:t>
            </a:r>
            <a:r>
              <a:rPr lang="mr-IN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’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 why osmolality will not change )</a:t>
            </a:r>
          </a:p>
          <a:p>
            <a:pPr defTabSz="914400">
              <a:buFont typeface="Arial" charset="0"/>
              <a:buChar char="•"/>
            </a:pPr>
            <a:endParaRPr lang="en-US" sz="2000" dirty="0"/>
          </a:p>
          <a:p>
            <a:pPr marL="0" indent="0" defTabSz="91440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What is the effect of ANP ?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700" dirty="0"/>
              <a:t>Increase in Blood flow to kidneys (due to relaxation of smooth muscles in blood vessels) </a:t>
            </a:r>
            <a:r>
              <a:rPr lang="en-US" sz="1700" dirty="0"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rgbClr val="FF0000"/>
                </a:solidFill>
              </a:rPr>
              <a:t>↑</a:t>
            </a:r>
            <a:r>
              <a:rPr lang="en-US" sz="1700" dirty="0"/>
              <a:t> in GFR  </a:t>
            </a:r>
            <a:r>
              <a:rPr lang="en-US" sz="1700" dirty="0">
                <a:sym typeface="Wingdings"/>
              </a:rPr>
              <a:t></a:t>
            </a:r>
            <a:r>
              <a:rPr lang="en-US" sz="1700" dirty="0">
                <a:solidFill>
                  <a:srgbClr val="FF0000"/>
                </a:solidFill>
                <a:sym typeface="Wingdings"/>
              </a:rPr>
              <a:t>  </a:t>
            </a:r>
            <a:r>
              <a:rPr lang="en-US" sz="2000" b="1" dirty="0">
                <a:solidFill>
                  <a:srgbClr val="FF0000"/>
                </a:solidFill>
              </a:rPr>
              <a:t>↑</a:t>
            </a:r>
            <a:r>
              <a:rPr lang="en-US" sz="1700" dirty="0"/>
              <a:t> in Na loss in urine.</a:t>
            </a:r>
          </a:p>
          <a:p>
            <a:pPr marL="342900" indent="-342900">
              <a:buFont typeface="+mj-lt"/>
              <a:buAutoNum type="arabicParenR"/>
            </a:pPr>
            <a:endParaRPr lang="en-US" sz="17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Decrease</a:t>
            </a:r>
            <a:r>
              <a:rPr lang="en-US" sz="1700" dirty="0"/>
              <a:t> Aldosterone </a:t>
            </a:r>
            <a:r>
              <a:rPr lang="en-US" sz="1700" dirty="0">
                <a:sym typeface="Wingdings"/>
              </a:rPr>
              <a:t> </a:t>
            </a:r>
            <a:r>
              <a:rPr lang="en-US" altLang="en-US" sz="17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↓</a:t>
            </a:r>
            <a:r>
              <a:rPr lang="en-US" sz="1700" dirty="0"/>
              <a:t> Na reabsorption in DCT  </a:t>
            </a:r>
            <a:r>
              <a:rPr lang="en-US" sz="1700" dirty="0">
                <a:sym typeface="Wingdings" panose="05000000000000000000" pitchFamily="2" charset="2"/>
              </a:rPr>
              <a:t> </a:t>
            </a:r>
            <a:r>
              <a:rPr lang="en-US" sz="2000" b="1" dirty="0">
                <a:solidFill>
                  <a:srgbClr val="FF0000"/>
                </a:solidFill>
              </a:rPr>
              <a:t>↑</a:t>
            </a:r>
            <a:r>
              <a:rPr lang="en-US" sz="1700" dirty="0"/>
              <a:t> Na loss in urine.</a:t>
            </a:r>
            <a:endParaRPr lang="en-US" sz="17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 defTabSz="914400">
              <a:buFont typeface="Wingdings 3"/>
              <a:buNone/>
            </a:pPr>
            <a:endParaRPr lang="en-US" dirty="0"/>
          </a:p>
        </p:txBody>
      </p:sp>
      <p:pic>
        <p:nvPicPr>
          <p:cNvPr id="23" name="Picture 3" descr="220px-Baxter_sodium_chloride_irrig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810" y="2900653"/>
            <a:ext cx="874340" cy="79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693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459" y="163900"/>
            <a:ext cx="10969943" cy="990600"/>
          </a:xfrm>
          <a:solidFill>
            <a:srgbClr val="67B4C0"/>
          </a:solidFill>
        </p:spPr>
        <p:txBody>
          <a:bodyPr>
            <a:normAutofit/>
          </a:bodyPr>
          <a:lstStyle/>
          <a:p>
            <a:pPr algn="ctr"/>
            <a:r>
              <a:rPr lang="en-US" b="1" i="1" dirty="0"/>
              <a:t>Case 3 Graphs 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630" y="1700808"/>
            <a:ext cx="4988742" cy="1699367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2483" y="1700808"/>
            <a:ext cx="4836919" cy="169936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61764" y="3482905"/>
            <a:ext cx="5904656" cy="1782283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180340" algn="just">
              <a:lnSpc>
                <a:spcPct val="115000"/>
              </a:lnSpc>
              <a:spcAft>
                <a:spcPts val="1000"/>
              </a:spcAft>
            </a:pPr>
            <a:r>
              <a:rPr lang="en-US" sz="1350" b="1" i="1" dirty="0"/>
              <a:t>(from 435) </a:t>
            </a:r>
            <a:r>
              <a:rPr lang="en-US" sz="1350" b="1" i="1" dirty="0">
                <a:solidFill>
                  <a:srgbClr val="FF0000"/>
                </a:solidFill>
              </a:rPr>
              <a:t>Thanks to them : </a:t>
            </a:r>
            <a:endParaRPr lang="en-US" sz="1350" dirty="0"/>
          </a:p>
          <a:p>
            <a:pPr marL="180340" algn="just">
              <a:lnSpc>
                <a:spcPct val="115000"/>
              </a:lnSpc>
              <a:spcAft>
                <a:spcPts val="1000"/>
              </a:spcAft>
            </a:pPr>
            <a:r>
              <a:rPr lang="en-US" sz="1350" dirty="0"/>
              <a:t>We will find in these subjects that urine volume </a:t>
            </a:r>
            <a:r>
              <a:rPr lang="en-US" sz="1350" dirty="0">
                <a:solidFill>
                  <a:srgbClr val="FF0000"/>
                </a:solidFill>
              </a:rPr>
              <a:t>will remain slightly increased</a:t>
            </a:r>
            <a:r>
              <a:rPr lang="en-US" sz="1350" dirty="0"/>
              <a:t> in the post-experimental samples as compared to pre-experimental samples.</a:t>
            </a:r>
          </a:p>
          <a:p>
            <a:pPr marL="180340" algn="just">
              <a:lnSpc>
                <a:spcPct val="115000"/>
              </a:lnSpc>
              <a:spcAft>
                <a:spcPts val="1000"/>
              </a:spcAft>
            </a:pPr>
            <a:r>
              <a:rPr lang="en-US" sz="1350" dirty="0">
                <a:solidFill>
                  <a:schemeClr val="accent2">
                    <a:lumMod val="75000"/>
                  </a:schemeClr>
                </a:solidFill>
              </a:rPr>
              <a:t>Duration : </a:t>
            </a:r>
            <a:r>
              <a:rPr lang="en-US" sz="1350" dirty="0"/>
              <a:t>As a matter of fact, it </a:t>
            </a:r>
            <a:r>
              <a:rPr lang="en-US" sz="1350" u="sng" dirty="0">
                <a:solidFill>
                  <a:srgbClr val="FF0000"/>
                </a:solidFill>
              </a:rPr>
              <a:t>will take 24 hours </a:t>
            </a:r>
            <a:r>
              <a:rPr lang="en-US" sz="13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(to return back to the level of pre- experimental sample )  </a:t>
            </a:r>
            <a:r>
              <a:rPr lang="en-US" sz="1350" dirty="0"/>
              <a:t>to excrete 1 liter of isotonic saline ingested by them. </a:t>
            </a:r>
            <a:endParaRPr lang="en-US" sz="1350" dirty="0">
              <a:solidFill>
                <a:schemeClr val="tx1">
                  <a:lumMod val="50000"/>
                  <a:lumOff val="50000"/>
                </a:schemeClr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45940" y="1227599"/>
            <a:ext cx="244827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MT" charset="0"/>
              </a:rPr>
              <a:t>Urine flow rate </a:t>
            </a:r>
            <a:endParaRPr lang="en-US" b="1" dirty="0"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90556" y="1227599"/>
            <a:ext cx="3096343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>
                <a:latin typeface="ArialMT" charset="0"/>
              </a:rPr>
              <a:t>sodium excretion rate 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7390556" y="3946483"/>
            <a:ext cx="3742270" cy="1107996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Increased in sodium excretion with time.            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because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at this situation , ANP will inhibit the aldosterone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 </a:t>
            </a:r>
            <a:r>
              <a:rPr lang="en-US" altLang="en-US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↓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Na reabsorption in DCT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↑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 Na loss in urine.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310436" y="1219200"/>
            <a:ext cx="0" cy="443147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48415" y="5650678"/>
            <a:ext cx="10132625" cy="658642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180340"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It means </a:t>
            </a:r>
            <a:r>
              <a:rPr lang="en-US" sz="1600" dirty="0"/>
              <a:t>that the kidneys are trying to get rid of this extra sodium chloride and water that has been ingested by these volunteers, but slowly. </a:t>
            </a:r>
          </a:p>
        </p:txBody>
      </p:sp>
    </p:spTree>
    <p:extLst>
      <p:ext uri="{BB962C8B-B14F-4D97-AF65-F5344CB8AC3E}">
        <p14:creationId xmlns:p14="http://schemas.microsoft.com/office/powerpoint/2010/main" val="1975522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60" y="1100162"/>
            <a:ext cx="10969943" cy="3882092"/>
          </a:xfrm>
        </p:spPr>
        <p:txBody>
          <a:bodyPr>
            <a:normAutofit lnSpcReduction="10000"/>
          </a:bodyPr>
          <a:lstStyle/>
          <a:p>
            <a:pPr marL="304769" lvl="1" indent="0" algn="just">
              <a:buNone/>
            </a:pPr>
            <a:r>
              <a:rPr lang="en-US" altLang="en-US" sz="22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Steps : </a:t>
            </a:r>
          </a:p>
          <a:p>
            <a:pPr marL="761969" lvl="1" indent="-457200" algn="just">
              <a:buFont typeface="+mj-lt"/>
              <a:buAutoNum type="arabicPeriod"/>
            </a:pPr>
            <a:r>
              <a:rPr lang="en-US" alt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Patients emptied their bladder at 8:00 am and discarded the urine.</a:t>
            </a:r>
          </a:p>
          <a:p>
            <a:pPr marL="761969" lvl="1" indent="-457200" algn="just">
              <a:buFont typeface="+mj-lt"/>
              <a:buAutoNum type="arabicPeriod"/>
            </a:pPr>
            <a:r>
              <a:rPr lang="en-US" alt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At 10:00 am emptied their bladder again, but this time they measured its volume and provided a sample for analysis. </a:t>
            </a:r>
            <a:r>
              <a:rPr lang="en-US" altLang="en-US" sz="1600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This sample will be </a:t>
            </a:r>
            <a:r>
              <a:rPr lang="en-US" altLang="en-US" sz="1600" u="sng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pre-experimental sample</a:t>
            </a:r>
            <a:r>
              <a:rPr lang="en-US" alt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marL="761969" lvl="1" indent="-457200" algn="just">
              <a:buFont typeface="+mj-lt"/>
              <a:buAutoNum type="arabicPeriod"/>
            </a:pPr>
            <a:r>
              <a:rPr lang="en-US" altLang="en-US" sz="1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Swallowed a Lasix (Furosemide) tablet 40 mg with the help of 25 ml of water immediately </a:t>
            </a:r>
            <a:r>
              <a:rPr lang="en-US" alt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after providing the pre-experimental sample.</a:t>
            </a:r>
          </a:p>
          <a:p>
            <a:pPr marL="761969" lvl="1" indent="-457200" algn="just">
              <a:buFont typeface="+mj-lt"/>
              <a:buAutoNum type="arabicPeriod"/>
            </a:pPr>
            <a:r>
              <a:rPr lang="en-US" alt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Were then asked to empty their bladders and </a:t>
            </a:r>
            <a:r>
              <a:rPr lang="en-US" altLang="en-US" sz="1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provide </a:t>
            </a:r>
            <a:r>
              <a:rPr lang="en-US" altLang="en-US" sz="1600" u="sng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post-experimental samples </a:t>
            </a:r>
            <a:r>
              <a:rPr lang="en-US" altLang="en-US" sz="1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every hour after taking Lasix until 12:00 noon and then every half an hour until 3:00 pm</a:t>
            </a:r>
            <a:r>
              <a:rPr lang="en-US" alt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endParaRPr lang="en-US" alt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1" indent="0">
              <a:spcBef>
                <a:spcPts val="667"/>
              </a:spcBef>
              <a:buClr>
                <a:schemeClr val="accent1"/>
              </a:buClr>
              <a:buNone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What will happen to them ?</a:t>
            </a:r>
          </a:p>
          <a:p>
            <a:pPr marL="109728" indent="0" algn="just">
              <a:buNone/>
              <a:defRPr/>
            </a:pPr>
            <a:r>
              <a:rPr lang="en-US" sz="12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en-US" sz="16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Subsequent urine samples </a:t>
            </a:r>
            <a:r>
              <a:rPr lang="en-US" sz="1600" u="sng" dirty="0">
                <a:latin typeface="Arial Narrow" pitchFamily="34" charset="0"/>
              </a:rPr>
              <a:t>up to next 4-6 hours </a:t>
            </a:r>
            <a:r>
              <a:rPr lang="en-US" sz="1600" dirty="0">
                <a:latin typeface="Arial Narrow" pitchFamily="34" charset="0"/>
              </a:rPr>
              <a:t>are </a:t>
            </a:r>
            <a:r>
              <a:rPr lang="en-US" sz="16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pPr marL="871697" lvl="1" indent="-457200" algn="just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FF0000"/>
                </a:solidFill>
                <a:latin typeface="Arial Narrow" pitchFamily="34" charset="0"/>
              </a:rPr>
              <a:t>Larger in volume. </a:t>
            </a:r>
          </a:p>
          <a:p>
            <a:pPr marL="871697" lvl="1" indent="-457200" algn="just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FF0000"/>
                </a:solidFill>
                <a:latin typeface="Arial Narrow" pitchFamily="34" charset="0"/>
              </a:rPr>
              <a:t>No change in the color </a:t>
            </a:r>
          </a:p>
          <a:p>
            <a:pPr marL="414497" lvl="1" indent="0" algn="just">
              <a:buNone/>
              <a:defRPr/>
            </a:pPr>
            <a:r>
              <a:rPr lang="en-US" sz="160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1600" dirty="0">
                <a:latin typeface="Arial Narrow" pitchFamily="34" charset="0"/>
              </a:rPr>
              <a:t>that shows the kidneys cant reabsorb sodium, so water will follow sodium in the urine.</a:t>
            </a:r>
          </a:p>
          <a:p>
            <a:pPr marL="304769" lvl="1" indent="0" algn="just">
              <a:buNone/>
            </a:pPr>
            <a:endParaRPr lang="en-US" sz="1800" dirty="0">
              <a:latin typeface="Arial Narrow" pitchFamily="34" charset="0"/>
            </a:endParaRPr>
          </a:p>
          <a:p>
            <a:pPr marL="304769" lvl="1" indent="0" algn="just">
              <a:buNone/>
            </a:pPr>
            <a:endParaRPr lang="en-US" sz="1800" dirty="0">
              <a:latin typeface="Arial Narrow" pitchFamily="34" charset="0"/>
            </a:endParaRPr>
          </a:p>
          <a:p>
            <a:pPr marL="304769" lvl="1" indent="0" algn="just">
              <a:buNone/>
            </a:pPr>
            <a:endParaRPr lang="en-US" altLang="en-US" sz="1800" dirty="0">
              <a:solidFill>
                <a:schemeClr val="accent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460" y="116632"/>
            <a:ext cx="10969943" cy="990600"/>
          </a:xfrm>
          <a:prstGeom prst="rect">
            <a:avLst/>
          </a:prstGeom>
          <a:solidFill>
            <a:srgbClr val="FAA291"/>
          </a:solidFill>
        </p:spPr>
        <p:txBody>
          <a:bodyPr vert="horz" lIns="101590" tIns="50795" rIns="101590" bIns="50795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b="1" i="1" dirty="0"/>
              <a:t>Case 4 </a:t>
            </a:r>
            <a:r>
              <a:rPr lang="en-US" dirty="0">
                <a:solidFill>
                  <a:srgbClr val="C00000"/>
                </a:solidFill>
              </a:rPr>
              <a:t>(Osmotic Diuresis)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0156" y="4221088"/>
            <a:ext cx="3816424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next slide will explain why that happened .</a:t>
            </a:r>
          </a:p>
        </p:txBody>
      </p:sp>
      <p:pic>
        <p:nvPicPr>
          <p:cNvPr id="7" name="Picture 3" descr="LASIX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884" y="5096872"/>
            <a:ext cx="1614863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609460" y="5013176"/>
            <a:ext cx="1124559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18748" y="152400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spcBef>
                <a:spcPts val="667"/>
              </a:spcBef>
              <a:buClr>
                <a:schemeClr val="accent1"/>
              </a:buClr>
              <a:buNone/>
            </a:pPr>
            <a:r>
              <a:rPr lang="en-US" dirty="0">
                <a:solidFill>
                  <a:srgbClr val="FF0000"/>
                </a:solidFill>
                <a:latin typeface="Arial Narrow" pitchFamily="34" charset="0"/>
              </a:rPr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3772" y="5096872"/>
            <a:ext cx="1000911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769" lvl="1" indent="0">
              <a:buNone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What is Lasix?</a:t>
            </a:r>
          </a:p>
          <a:p>
            <a:pPr lvl="1" algn="just">
              <a:buNone/>
            </a:pPr>
            <a:r>
              <a:rPr lang="en-US" altLang="en-US" sz="1800" dirty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rPr>
              <a:t>Furosemide is a loop diuretic used in the treatment of hypertension, congestive heart failure and edema.</a:t>
            </a:r>
          </a:p>
          <a:p>
            <a:pPr lvl="1" algn="just">
              <a:buNone/>
            </a:pPr>
            <a:r>
              <a:rPr lang="en-US" altLang="en-US" sz="1800" b="1" dirty="0">
                <a:solidFill>
                  <a:schemeClr val="accent2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Mechanism </a:t>
            </a:r>
            <a:r>
              <a:rPr lang="en-US" altLang="en-US" sz="1800" b="1" dirty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rPr>
              <a:t>: </a:t>
            </a:r>
            <a:r>
              <a:rPr lang="en-US" altLang="en-US" sz="1800" dirty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rPr>
              <a:t>It inhibits the sodium-potassium-chloride co-transport system located within the ascending limb of the Loop of Henle.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38028" y="5071809"/>
            <a:ext cx="2160240" cy="307777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ممكن يجي سؤال على </a:t>
            </a:r>
            <a:r>
              <a:rPr lang="ar-SA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الميكانيزم</a:t>
            </a:r>
            <a:endParaRPr lang="ar-SA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98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3812" y="1265850"/>
            <a:ext cx="3528392" cy="6120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800" dirty="0"/>
              <a:t>1 tablet of Lasix (furosemide)  (40mg) with 25ml of water</a:t>
            </a:r>
            <a:endParaRPr lang="ar-SA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693812" y="2276872"/>
            <a:ext cx="36004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Action starts 1-2 hours and lasts for 4-6 hours (1/2 life of furosemide is 6hr)</a:t>
            </a:r>
            <a:endParaRPr lang="ar-SA" sz="1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1844" y="3284984"/>
            <a:ext cx="331236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800" b="1">
                <a:latin typeface="Calibri" panose="020F0502020204030204" pitchFamily="34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en-US" dirty="0"/>
              <a:t>Acts on thick ascending limb of loop of Henle and blocks the Na-K-2Cl co-transport (called loop diuretic) </a:t>
            </a:r>
            <a:endParaRPr lang="ar-SA" dirty="0"/>
          </a:p>
        </p:txBody>
      </p:sp>
      <p:sp>
        <p:nvSpPr>
          <p:cNvPr id="8" name="Oval 7"/>
          <p:cNvSpPr/>
          <p:nvPr/>
        </p:nvSpPr>
        <p:spPr>
          <a:xfrm>
            <a:off x="837828" y="4991789"/>
            <a:ext cx="3384376" cy="1284312"/>
          </a:xfrm>
          <a:prstGeom prst="ellipse">
            <a:avLst/>
          </a:prstGeom>
          <a:solidFill>
            <a:schemeClr val="accent2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cs typeface="Calibri"/>
              </a:rPr>
              <a:t>↑ </a:t>
            </a:r>
            <a:r>
              <a:rPr lang="en-US" sz="1800" dirty="0"/>
              <a:t>Na excretion in urine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cs typeface="Calibri"/>
              </a:rPr>
              <a:t>↑ </a:t>
            </a:r>
            <a:r>
              <a:rPr lang="en-US" sz="1800" dirty="0"/>
              <a:t>Water excretion in urine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66020" y="4585194"/>
            <a:ext cx="0" cy="28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66020" y="2924944"/>
            <a:ext cx="0" cy="28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66020" y="1916832"/>
            <a:ext cx="0" cy="28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465444" y="116632"/>
            <a:ext cx="3972784" cy="990600"/>
          </a:xfrm>
          <a:prstGeom prst="rect">
            <a:avLst/>
          </a:prstGeom>
          <a:solidFill>
            <a:srgbClr val="FAA291"/>
          </a:solidFill>
        </p:spPr>
        <p:txBody>
          <a:bodyPr vert="horz" lIns="101590" tIns="50795" rIns="101590" bIns="50795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sz="2400" b="1" i="1" dirty="0"/>
              <a:t>Case 4 : </a:t>
            </a:r>
            <a:r>
              <a:rPr lang="en-US" sz="2400" i="1" dirty="0">
                <a:solidFill>
                  <a:schemeClr val="tx1"/>
                </a:solidFill>
              </a:rPr>
              <a:t>Compensatory mechanism </a:t>
            </a:r>
            <a:endParaRPr lang="en-US" sz="2400" b="1" i="1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798268" y="1213547"/>
            <a:ext cx="0" cy="506255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5374332" y="113619"/>
            <a:ext cx="6133063" cy="990600"/>
          </a:xfrm>
          <a:solidFill>
            <a:srgbClr val="FAA291"/>
          </a:solidFill>
        </p:spPr>
        <p:txBody>
          <a:bodyPr>
            <a:normAutofit/>
          </a:bodyPr>
          <a:lstStyle/>
          <a:p>
            <a:r>
              <a:rPr lang="en-US" b="1" i="1" dirty="0"/>
              <a:t>Case 4 Graphs</a:t>
            </a:r>
          </a:p>
        </p:txBody>
      </p:sp>
      <p:pic>
        <p:nvPicPr>
          <p:cNvPr id="17" name="Pictur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0366" y="1630080"/>
            <a:ext cx="3384375" cy="1971667"/>
          </a:xfrm>
          <a:prstGeom prst="rect">
            <a:avLst/>
          </a:prstGeom>
          <a:noFill/>
        </p:spPr>
      </p:pic>
      <p:pic>
        <p:nvPicPr>
          <p:cNvPr id="20" name="Picture 1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4335" y="1640692"/>
            <a:ext cx="3298709" cy="1961056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5374332" y="1171774"/>
            <a:ext cx="244827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MT" charset="0"/>
              </a:rPr>
              <a:t>Urine flow rate </a:t>
            </a:r>
            <a:endParaRPr lang="en-US" b="1" dirty="0"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85517" y="1171774"/>
            <a:ext cx="3096343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>
                <a:latin typeface="ArialMT" charset="0"/>
              </a:rPr>
              <a:t>sodium excretion rate 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5086300" y="5211197"/>
            <a:ext cx="6624736" cy="954107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tx1"/>
                </a:solidFill>
              </a:rPr>
              <a:t>Because in this experiment both urine volume and sodium excretion rate will increase, this type of dieresis is called </a:t>
            </a:r>
            <a:r>
              <a:rPr lang="en-US" sz="1400" dirty="0">
                <a:solidFill>
                  <a:srgbClr val="FF0000"/>
                </a:solidFill>
              </a:rPr>
              <a:t>OSMOTIC DIURESIS, </a:t>
            </a:r>
          </a:p>
          <a:p>
            <a:pPr algn="just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Remember : group 2 was WATER DIURESIS ,  increase in the urine volume WAS NOT accompanied by simultaneous increase in urine osmolality in those subjects.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57124" y="3685881"/>
            <a:ext cx="6624736" cy="138499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tx1"/>
                </a:solidFill>
              </a:rPr>
              <a:t>We will find in these subjects that </a:t>
            </a:r>
            <a:r>
              <a:rPr lang="en-US" sz="1400" dirty="0">
                <a:solidFill>
                  <a:srgbClr val="FF0000"/>
                </a:solidFill>
              </a:rPr>
              <a:t>urine flow rate and sodium excretion rate are  dramatically increased after 1 hour of taking Lasix tablet and remained increased for further duration of experiment. </a:t>
            </a:r>
          </a:p>
          <a:p>
            <a:pPr algn="just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why do we provide </a:t>
            </a:r>
            <a:r>
              <a:rPr lang="en-US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samples every hour after taking Lasix for 2 hours long then every half an hour ?? : </a:t>
            </a:r>
            <a:r>
              <a:rPr lang="en-US" sz="1400" dirty="0">
                <a:solidFill>
                  <a:srgbClr val="FF0000"/>
                </a:solidFill>
              </a:rPr>
              <a:t>effect of Lasix usually starts 1-2 hours after ingesting it and lasts for 4-6 hours</a:t>
            </a:r>
          </a:p>
        </p:txBody>
      </p:sp>
    </p:spTree>
    <p:extLst>
      <p:ext uri="{BB962C8B-B14F-4D97-AF65-F5344CB8AC3E}">
        <p14:creationId xmlns:p14="http://schemas.microsoft.com/office/powerpoint/2010/main" val="282038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879" y="246508"/>
            <a:ext cx="10945216" cy="83613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How to know these tables belong to which case ? </a:t>
            </a:r>
            <a:endParaRPr lang="ar-SA" sz="4000" dirty="0">
              <a:solidFill>
                <a:schemeClr val="tx1"/>
              </a:solidFill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21804" y="2276872"/>
            <a:ext cx="4824536" cy="20162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1804" y="1268760"/>
            <a:ext cx="9649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Example :  </a:t>
            </a:r>
          </a:p>
          <a:p>
            <a:r>
              <a:rPr lang="en-US" dirty="0"/>
              <a:t>According to the tables below , determine the type of the experiments in each one  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94012" y="197664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Table 1 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5806380" y="2060848"/>
            <a:ext cx="0" cy="417979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1764" y="4360455"/>
            <a:ext cx="5472607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Usually we see 2 things in the chart : Urine flow rate &amp;  NA excretion rate.</a:t>
            </a:r>
          </a:p>
          <a:p>
            <a:pPr algn="ctr"/>
            <a:endParaRPr lang="en-GB" sz="1100" spc="100" dirty="0">
              <a:solidFill>
                <a:schemeClr val="bg1">
                  <a:lumMod val="50000"/>
                </a:schemeClr>
              </a:solidFill>
              <a:ea typeface="Calibri" charset="0"/>
              <a:cs typeface="Arial" charset="0"/>
            </a:endParaRPr>
          </a:p>
          <a:p>
            <a:r>
              <a:rPr lang="en-GB" sz="1200" b="1" spc="100" dirty="0">
                <a:solidFill>
                  <a:srgbClr val="00B050"/>
                </a:solidFill>
                <a:cs typeface="Arial" charset="0"/>
              </a:rPr>
              <a:t>Urine Flow Rate :</a:t>
            </a:r>
          </a:p>
          <a:p>
            <a:r>
              <a:rPr lang="en-GB" sz="1200" dirty="0"/>
              <a:t>F</a:t>
            </a:r>
            <a:r>
              <a:rPr lang="en-US" sz="1200" dirty="0"/>
              <a:t>rom sample no. 1 to 2 : will increase a little bit , then will increase dramatically then decrease back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(near) </a:t>
            </a:r>
            <a:r>
              <a:rPr lang="en-US" sz="1200" dirty="0"/>
              <a:t>to the level of pre- experimental sample (sample no.1)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(which is okay )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NA excretion rate : </a:t>
            </a:r>
          </a:p>
          <a:p>
            <a:r>
              <a:rPr lang="en-US" sz="1200" dirty="0"/>
              <a:t>Sodium excretion rates are almost constant .</a:t>
            </a:r>
          </a:p>
          <a:p>
            <a:endParaRPr lang="en-US" sz="1200" dirty="0"/>
          </a:p>
          <a:p>
            <a:r>
              <a:rPr lang="en-US" sz="1200" b="1" dirty="0">
                <a:solidFill>
                  <a:srgbClr val="0070C0"/>
                </a:solidFill>
              </a:rPr>
              <a:t>So… This table express the second case ( Water Diuresis )</a:t>
            </a:r>
          </a:p>
          <a:p>
            <a:endParaRPr lang="en-US" sz="1200" b="1" dirty="0"/>
          </a:p>
          <a:p>
            <a:r>
              <a:rPr lang="en-US" sz="1100" b="1" dirty="0"/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3812" y="3140968"/>
            <a:ext cx="4608512" cy="31811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3812" y="3933056"/>
            <a:ext cx="4608512" cy="3181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460" y="2276873"/>
            <a:ext cx="4896544" cy="20835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758708" y="198884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Table 2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70476" y="3140968"/>
            <a:ext cx="4608512" cy="31811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70476" y="3974985"/>
            <a:ext cx="4608512" cy="3181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10436" y="4365104"/>
            <a:ext cx="5472607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Usually we see 2 things in the chart : Urine flow rate &amp;  NA excretion rate.</a:t>
            </a:r>
          </a:p>
          <a:p>
            <a:pPr algn="ctr"/>
            <a:endParaRPr lang="en-GB" sz="1100" spc="100" dirty="0">
              <a:solidFill>
                <a:schemeClr val="bg1">
                  <a:lumMod val="50000"/>
                </a:schemeClr>
              </a:solidFill>
              <a:ea typeface="Calibri" charset="0"/>
              <a:cs typeface="Arial" charset="0"/>
            </a:endParaRPr>
          </a:p>
          <a:p>
            <a:r>
              <a:rPr lang="en-GB" sz="1200" b="1" spc="100" dirty="0">
                <a:solidFill>
                  <a:srgbClr val="00B050"/>
                </a:solidFill>
                <a:cs typeface="Arial" charset="0"/>
              </a:rPr>
              <a:t>Urine Flow Rate  :</a:t>
            </a:r>
          </a:p>
          <a:p>
            <a:r>
              <a:rPr lang="en-US" sz="1200" dirty="0"/>
              <a:t>There is very slow increase in the urine flow rate which we can’t even detect it.</a:t>
            </a:r>
          </a:p>
          <a:p>
            <a:endParaRPr lang="en-US" sz="1200" dirty="0"/>
          </a:p>
          <a:p>
            <a:r>
              <a:rPr lang="en-US" sz="1200" b="1" dirty="0">
                <a:solidFill>
                  <a:srgbClr val="FF0000"/>
                </a:solidFill>
              </a:rPr>
              <a:t>NA excretion rate : </a:t>
            </a:r>
          </a:p>
          <a:p>
            <a:r>
              <a:rPr lang="en-US" sz="1200" dirty="0"/>
              <a:t>Sodium excretion rates are increased slowly  .</a:t>
            </a:r>
          </a:p>
          <a:p>
            <a:endParaRPr lang="en-US" sz="1200" dirty="0"/>
          </a:p>
          <a:p>
            <a:r>
              <a:rPr lang="en-US" sz="1200" b="1" dirty="0">
                <a:solidFill>
                  <a:srgbClr val="0070C0"/>
                </a:solidFill>
              </a:rPr>
              <a:t>So… This table express the third case ( Isotonic Saline ).</a:t>
            </a:r>
          </a:p>
          <a:p>
            <a:endParaRPr lang="en-US" sz="1200" b="1" dirty="0"/>
          </a:p>
          <a:p>
            <a:r>
              <a:rPr lang="en-US" sz="1100" b="1" dirty="0"/>
              <a:t>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108" y="5403850"/>
            <a:ext cx="1065113" cy="59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213" y="5403849"/>
            <a:ext cx="1096033" cy="59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34772" y="5203502"/>
            <a:ext cx="936104" cy="576064"/>
          </a:xfrm>
          <a:prstGeom prst="rect">
            <a:avLst/>
          </a:prstGeom>
          <a:noFill/>
        </p:spPr>
      </p:pic>
      <p:pic>
        <p:nvPicPr>
          <p:cNvPr id="20" name="Picture 1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00275" y="5203502"/>
            <a:ext cx="949312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904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عنصر نائب للمحتوى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754" y="1562970"/>
            <a:ext cx="5760639" cy="2442094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33772" y="-27384"/>
            <a:ext cx="10945216" cy="83613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How to know this table belong to which case ?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86300" y="119434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Table 3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142084" y="2576280"/>
            <a:ext cx="5287639" cy="34622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4052" y="4150410"/>
            <a:ext cx="712879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Usually we see 2 things in the chart : Urine flow rate &amp;  NA excretion rate.</a:t>
            </a:r>
          </a:p>
          <a:p>
            <a:pPr algn="ctr"/>
            <a:endParaRPr lang="en-GB" sz="1100" spc="100" dirty="0">
              <a:solidFill>
                <a:schemeClr val="bg1">
                  <a:lumMod val="50000"/>
                </a:schemeClr>
              </a:solidFill>
              <a:ea typeface="Calibri" charset="0"/>
              <a:cs typeface="Arial" charset="0"/>
            </a:endParaRPr>
          </a:p>
          <a:p>
            <a:r>
              <a:rPr lang="en-GB" sz="1200" b="1" spc="100" dirty="0">
                <a:solidFill>
                  <a:srgbClr val="00B050"/>
                </a:solidFill>
                <a:cs typeface="Arial" charset="0"/>
              </a:rPr>
              <a:t>Urine Flow Rate :</a:t>
            </a:r>
          </a:p>
          <a:p>
            <a:r>
              <a:rPr lang="en-US" sz="1200" dirty="0"/>
              <a:t>urine flow rates are  </a:t>
            </a:r>
            <a:r>
              <a:rPr lang="en-US" sz="1200" u="sng" dirty="0"/>
              <a:t>dramatically</a:t>
            </a:r>
            <a:r>
              <a:rPr lang="en-US" sz="1200" dirty="0"/>
              <a:t> increased for further duration of experiment.</a:t>
            </a:r>
          </a:p>
          <a:p>
            <a:endParaRPr lang="en-US" sz="1200" dirty="0"/>
          </a:p>
          <a:p>
            <a:r>
              <a:rPr lang="en-US" sz="1200" b="1" dirty="0">
                <a:solidFill>
                  <a:srgbClr val="FF0000"/>
                </a:solidFill>
              </a:rPr>
              <a:t>NA excretion rate : </a:t>
            </a:r>
          </a:p>
          <a:p>
            <a:r>
              <a:rPr lang="en-US" sz="1200" dirty="0"/>
              <a:t>Sodium excretion rates are also </a:t>
            </a:r>
            <a:r>
              <a:rPr lang="en-US" sz="1200" u="sng" dirty="0"/>
              <a:t>dramatically</a:t>
            </a:r>
            <a:r>
              <a:rPr lang="en-US" sz="1200" dirty="0"/>
              <a:t> increased for further duration of experiment.</a:t>
            </a:r>
          </a:p>
          <a:p>
            <a:endParaRPr lang="en-US" sz="1200" dirty="0"/>
          </a:p>
          <a:p>
            <a:r>
              <a:rPr lang="en-US" sz="1200" b="1" dirty="0">
                <a:solidFill>
                  <a:srgbClr val="0070C0"/>
                </a:solidFill>
              </a:rPr>
              <a:t>So… This table express the 4</a:t>
            </a:r>
            <a:r>
              <a:rPr lang="en-US" sz="1200" b="1" baseline="30000" dirty="0">
                <a:solidFill>
                  <a:srgbClr val="0070C0"/>
                </a:solidFill>
              </a:rPr>
              <a:t>th</a:t>
            </a:r>
            <a:r>
              <a:rPr lang="en-US" sz="1200" b="1" dirty="0">
                <a:solidFill>
                  <a:srgbClr val="0070C0"/>
                </a:solidFill>
              </a:rPr>
              <a:t>  case because both urine flow rate and sodium excretion rate increased , this type of dieresis is called (OSMOTIC DIURESIS)</a:t>
            </a:r>
          </a:p>
          <a:p>
            <a:r>
              <a:rPr lang="en-US" sz="1100" b="1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42084" y="3571067"/>
            <a:ext cx="5287639" cy="3462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6740" y="1562970"/>
            <a:ext cx="3052415" cy="1844993"/>
          </a:xfrm>
          <a:prstGeom prst="rect">
            <a:avLst/>
          </a:prstGeom>
          <a:noFill/>
        </p:spPr>
      </p:pic>
      <p:pic>
        <p:nvPicPr>
          <p:cNvPr id="11" name="Picture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6740" y="3571066"/>
            <a:ext cx="2966749" cy="18706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751190" y="1086919"/>
            <a:ext cx="3175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Comparing it to the graph</a:t>
            </a:r>
          </a:p>
        </p:txBody>
      </p:sp>
    </p:spTree>
    <p:extLst>
      <p:ext uri="{BB962C8B-B14F-4D97-AF65-F5344CB8AC3E}">
        <p14:creationId xmlns:p14="http://schemas.microsoft.com/office/powerpoint/2010/main" val="2130689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460" y="152400"/>
            <a:ext cx="11245611" cy="990600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/>
              <a:t> </a:t>
            </a:r>
            <a:r>
              <a:rPr lang="en-US" sz="4000" b="1" i="1" dirty="0"/>
              <a:t>Summary of The Mechanisms </a:t>
            </a:r>
            <a:r>
              <a:rPr lang="en-US" sz="2800" b="1" i="1" dirty="0">
                <a:solidFill>
                  <a:srgbClr val="FF0000"/>
                </a:solidFill>
              </a:rPr>
              <a:t>*Important* </a:t>
            </a:r>
            <a:endParaRPr lang="ar-SA" sz="4800" b="1" i="1" dirty="0">
              <a:solidFill>
                <a:srgbClr val="FF0000"/>
              </a:solidFill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15665751"/>
              </p:ext>
            </p:extLst>
          </p:nvPr>
        </p:nvGraphicFramePr>
        <p:xfrm>
          <a:off x="349443" y="1270406"/>
          <a:ext cx="11521281" cy="4965164"/>
        </p:xfrm>
        <a:graphic>
          <a:graphicData uri="http://schemas.openxmlformats.org/drawingml/2006/table">
            <a:tbl>
              <a:tblPr rtl="1" firstRow="1" bandRow="1">
                <a:tableStyleId>{72833802-FEF1-4C79-8D5D-14CF1EAF98D9}</a:tableStyleId>
              </a:tblPr>
              <a:tblGrid>
                <a:gridCol w="2482119">
                  <a:extLst>
                    <a:ext uri="{9D8B030D-6E8A-4147-A177-3AD203B41FA5}">
                      <a16:colId xmlns:a16="http://schemas.microsoft.com/office/drawing/2014/main" val="3108420974"/>
                    </a:ext>
                  </a:extLst>
                </a:gridCol>
                <a:gridCol w="2862518">
                  <a:extLst>
                    <a:ext uri="{9D8B030D-6E8A-4147-A177-3AD203B41FA5}">
                      <a16:colId xmlns:a16="http://schemas.microsoft.com/office/drawing/2014/main" val="276585273"/>
                    </a:ext>
                  </a:extLst>
                </a:gridCol>
                <a:gridCol w="2387597">
                  <a:extLst>
                    <a:ext uri="{9D8B030D-6E8A-4147-A177-3AD203B41FA5}">
                      <a16:colId xmlns:a16="http://schemas.microsoft.com/office/drawing/2014/main" val="2309071708"/>
                    </a:ext>
                  </a:extLst>
                </a:gridCol>
                <a:gridCol w="2102660">
                  <a:extLst>
                    <a:ext uri="{9D8B030D-6E8A-4147-A177-3AD203B41FA5}">
                      <a16:colId xmlns:a16="http://schemas.microsoft.com/office/drawing/2014/main" val="2453092377"/>
                    </a:ext>
                  </a:extLst>
                </a:gridCol>
                <a:gridCol w="1686387">
                  <a:extLst>
                    <a:ext uri="{9D8B030D-6E8A-4147-A177-3AD203B41FA5}">
                      <a16:colId xmlns:a16="http://schemas.microsoft.com/office/drawing/2014/main" val="787308645"/>
                    </a:ext>
                  </a:extLst>
                </a:gridCol>
              </a:tblGrid>
              <a:tr h="645150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CASE 4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(Osmotic Diuresis)</a:t>
                      </a:r>
                      <a:endParaRPr lang="ar-SA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29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CASE 3</a:t>
                      </a:r>
                      <a:endParaRPr lang="ar-S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B4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CASE 2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( Water Diuresis )</a:t>
                      </a:r>
                      <a:endParaRPr lang="ar-SA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CASE 1</a:t>
                      </a:r>
                      <a:endParaRPr lang="ar-S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9F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839369"/>
                  </a:ext>
                </a:extLst>
              </a:tr>
              <a:tr h="732934"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/>
                        <a:t>Swallowed a Lasix </a:t>
                      </a:r>
                    </a:p>
                    <a:p>
                      <a:pPr algn="ctr" rtl="1"/>
                      <a:r>
                        <a:rPr lang="en-US" sz="1200" dirty="0"/>
                        <a:t>( Furosemide ) tablet 40 mg with the help of 25 ml of water</a:t>
                      </a:r>
                      <a:endParaRPr lang="ar-SA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Drink 1 liter of 0.9% saline</a:t>
                      </a:r>
                    </a:p>
                    <a:p>
                      <a:pPr algn="ctr" rtl="1"/>
                      <a:r>
                        <a:rPr lang="en-US" sz="1600" dirty="0"/>
                        <a:t> ( isotonic saline</a:t>
                      </a:r>
                      <a:r>
                        <a:rPr lang="en-US" sz="1600" baseline="0" dirty="0"/>
                        <a:t> )</a:t>
                      </a:r>
                      <a:endParaRPr lang="ar-S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Drink 1 liter of water </a:t>
                      </a:r>
                    </a:p>
                    <a:p>
                      <a:pPr algn="ctr" rtl="1"/>
                      <a:r>
                        <a:rPr lang="en-US" sz="1600" dirty="0"/>
                        <a:t>( Water Diuresis )</a:t>
                      </a:r>
                      <a:endParaRPr lang="ar-S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Fasting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Causes</a:t>
                      </a:r>
                      <a:endParaRPr lang="ar-S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82929"/>
                  </a:ext>
                </a:extLst>
              </a:tr>
              <a:tr h="73293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↑ Urine ( sharp increase )</a:t>
                      </a:r>
                      <a:endParaRPr lang="ar-SA" sz="1400" dirty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 No change</a:t>
                      </a:r>
                      <a:r>
                        <a:rPr lang="en-US" sz="1200" baseline="0" dirty="0"/>
                        <a:t> in color</a:t>
                      </a:r>
                      <a:endParaRPr lang="ar-SA" sz="1200" dirty="0"/>
                    </a:p>
                    <a:p>
                      <a:pPr algn="ctr" rtl="1"/>
                      <a:endParaRPr lang="ar-SA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↑ Urine ( gradual increase )</a:t>
                      </a:r>
                      <a:endParaRPr lang="ar-SA" sz="1600" dirty="0"/>
                    </a:p>
                    <a:p>
                      <a:pPr algn="ctr" rtl="1"/>
                      <a:r>
                        <a:rPr lang="en-US" sz="1600" dirty="0"/>
                        <a:t>- No change</a:t>
                      </a:r>
                      <a:r>
                        <a:rPr lang="en-US" sz="1600" baseline="0" dirty="0"/>
                        <a:t> in color</a:t>
                      </a:r>
                      <a:endParaRPr lang="ar-S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- ↑ volume</a:t>
                      </a:r>
                      <a:r>
                        <a:rPr lang="en-US" sz="1600" baseline="0" dirty="0"/>
                        <a:t> of urine</a:t>
                      </a:r>
                      <a:endParaRPr lang="en-US" sz="1600" dirty="0"/>
                    </a:p>
                    <a:p>
                      <a:pPr algn="ctr" rtl="1"/>
                      <a:r>
                        <a:rPr lang="en-US" sz="1600" dirty="0"/>
                        <a:t>- Light color</a:t>
                      </a:r>
                      <a:endParaRPr lang="ar-S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200" dirty="0"/>
                        <a:t>- ↓ volume</a:t>
                      </a:r>
                      <a:r>
                        <a:rPr lang="en-US" sz="1200" baseline="0" dirty="0"/>
                        <a:t> of urine</a:t>
                      </a:r>
                      <a:endParaRPr lang="en-US" sz="1200" dirty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 darker yellow in color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(kidney try to conserve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water)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  <a:p>
                      <a:pPr algn="ctr" rtl="1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Urine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result</a:t>
                      </a:r>
                    </a:p>
                    <a:p>
                      <a:pPr algn="ctr" rtl="1"/>
                      <a:endParaRPr lang="ar-S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30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No change in osmolality </a:t>
                      </a:r>
                      <a:endParaRPr lang="ar-SA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 No change in osmolality </a:t>
                      </a:r>
                      <a:endParaRPr lang="ar-SA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↓ Plasma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</a:rPr>
                        <a:t>osmolarity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↑ Plasma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</a:rPr>
                        <a:t>osmolarity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err="1">
                          <a:solidFill>
                            <a:schemeClr val="bg1"/>
                          </a:solidFill>
                        </a:rPr>
                        <a:t>Osmolarity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  <a:p>
                      <a:pPr algn="ctr" rtl="0"/>
                      <a:r>
                        <a:rPr lang="en-US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(Before compensation )</a:t>
                      </a:r>
                      <a:endParaRPr lang="ar-SA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529520"/>
                  </a:ext>
                </a:extLst>
              </a:tr>
              <a:tr h="986016"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/>
                        <a:t>Mechanism</a:t>
                      </a:r>
                      <a:r>
                        <a:rPr lang="en-US" sz="1200" b="1" baseline="0" dirty="0"/>
                        <a:t> of Drug </a:t>
                      </a:r>
                      <a:r>
                        <a:rPr lang="en-US" sz="1200" baseline="0" dirty="0"/>
                        <a:t>:</a:t>
                      </a:r>
                    </a:p>
                    <a:p>
                      <a:pPr algn="ctr" rtl="1"/>
                      <a:r>
                        <a:rPr lang="en-US" sz="1200" dirty="0"/>
                        <a:t>Acts on thick ascending limb of loop of Henle and blocks the Na-K-2Cl co-transport</a:t>
                      </a:r>
                      <a:endParaRPr lang="ar-SA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/>
                        <a:t>- Increase Stretch on right atrium (volume receptor) </a:t>
                      </a:r>
                    </a:p>
                    <a:p>
                      <a:pPr algn="l" rtl="1"/>
                      <a:r>
                        <a:rPr lang="en-US" sz="1600" dirty="0"/>
                        <a:t>- Stimulates ANP</a:t>
                      </a:r>
                      <a:endParaRPr lang="ar-S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Inhibits</a:t>
                      </a:r>
                    </a:p>
                    <a:p>
                      <a:pPr algn="ctr" rtl="1"/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osmoreceptors</a:t>
                      </a:r>
                      <a:r>
                        <a:rPr lang="en-US" sz="1600" dirty="0"/>
                        <a:t> </a:t>
                      </a:r>
                    </a:p>
                    <a:p>
                      <a:pPr algn="ctr" rtl="1"/>
                      <a:r>
                        <a:rPr lang="en-US" alt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↓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ADH </a:t>
                      </a:r>
                      <a:endParaRPr lang="ar-S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Stimulates </a:t>
                      </a:r>
                      <a:r>
                        <a:rPr lang="en-US" sz="1600" dirty="0" err="1"/>
                        <a:t>osmoreceptors</a:t>
                      </a:r>
                      <a:endParaRPr lang="en-US" sz="1600" dirty="0"/>
                    </a:p>
                    <a:p>
                      <a:pPr algn="ctr" rtl="1"/>
                      <a:r>
                        <a:rPr lang="en-US" alt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↑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ADH </a:t>
                      </a:r>
                      <a:endParaRPr lang="ar-S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  <a:p>
                      <a:pPr algn="ctr" rtl="1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Compensatory mechanism </a:t>
                      </a:r>
                      <a:endParaRPr lang="ar-S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518644"/>
                  </a:ext>
                </a:extLst>
              </a:tr>
              <a:tr h="645150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Urine volume is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higher </a:t>
                      </a:r>
                      <a:r>
                        <a:rPr lang="en-US" sz="1600" dirty="0"/>
                        <a:t>than pre experimental level</a:t>
                      </a:r>
                    </a:p>
                    <a:p>
                      <a:pPr algn="ctr" rtl="1"/>
                      <a:endParaRPr lang="ar-S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Urine volume is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higher</a:t>
                      </a:r>
                      <a:r>
                        <a:rPr lang="en-US" sz="1600" dirty="0"/>
                        <a:t> than pre experimental level</a:t>
                      </a:r>
                    </a:p>
                    <a:p>
                      <a:pPr algn="ctr" rtl="1"/>
                      <a:r>
                        <a:rPr lang="en-US" sz="1600" dirty="0"/>
                        <a:t>( return to pre experimental after 24 hours )</a:t>
                      </a:r>
                      <a:endParaRPr lang="ar-S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Urine volume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return to pre experimental level</a:t>
                      </a:r>
                      <a:endParaRPr lang="ar-SA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     -</a:t>
                      </a:r>
                      <a:endParaRPr lang="ar-S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  <a:p>
                      <a:pPr algn="ctr" rtl="1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After 4 hours </a:t>
                      </a:r>
                      <a:endParaRPr lang="ar-S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54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659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Chart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0936452"/>
              </p:ext>
            </p:extLst>
          </p:nvPr>
        </p:nvGraphicFramePr>
        <p:xfrm>
          <a:off x="405780" y="1497732"/>
          <a:ext cx="511256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1" name="Chart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3688009"/>
              </p:ext>
            </p:extLst>
          </p:nvPr>
        </p:nvGraphicFramePr>
        <p:xfrm>
          <a:off x="5734372" y="1412776"/>
          <a:ext cx="6348640" cy="4211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2" name="Straight Connector 51"/>
          <p:cNvCxnSpPr/>
          <p:nvPr/>
        </p:nvCxnSpPr>
        <p:spPr>
          <a:xfrm>
            <a:off x="5734372" y="1219200"/>
            <a:ext cx="0" cy="509344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3" name="عنوان 1"/>
          <p:cNvSpPr>
            <a:spLocks noGrp="1"/>
          </p:cNvSpPr>
          <p:nvPr>
            <p:ph type="title"/>
          </p:nvPr>
        </p:nvSpPr>
        <p:spPr>
          <a:xfrm>
            <a:off x="609460" y="44624"/>
            <a:ext cx="10969943" cy="990600"/>
          </a:xfrm>
        </p:spPr>
        <p:txBody>
          <a:bodyPr>
            <a:normAutofit/>
          </a:bodyPr>
          <a:lstStyle/>
          <a:p>
            <a:pPr algn="ctr"/>
            <a:r>
              <a:rPr lang="en-US" b="1" i="1" dirty="0"/>
              <a:t>Summery of The Whole Graphs</a:t>
            </a:r>
            <a:br>
              <a:rPr lang="en-US" b="1" i="1" dirty="0"/>
            </a:b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if you understand it from the previous slides, skip it </a:t>
            </a:r>
            <a:endParaRPr lang="ar-SA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xfrm>
            <a:off x="816669" y="6356350"/>
            <a:ext cx="2640913" cy="365760"/>
          </a:xfrm>
        </p:spPr>
        <p:txBody>
          <a:bodyPr/>
          <a:lstStyle/>
          <a:p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721920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6669" y="6309320"/>
            <a:ext cx="2640913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72375335"/>
              </p:ext>
            </p:extLst>
          </p:nvPr>
        </p:nvGraphicFramePr>
        <p:xfrm>
          <a:off x="609441" y="2996952"/>
          <a:ext cx="11173603" cy="4229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460" y="152400"/>
            <a:ext cx="10969943" cy="990600"/>
          </a:xfrm>
        </p:spPr>
        <p:txBody>
          <a:bodyPr/>
          <a:lstStyle/>
          <a:p>
            <a:pPr algn="ctr"/>
            <a:r>
              <a:rPr lang="en-US" b="1" i="1" dirty="0"/>
              <a:t>Urine Samples Examination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21804" y="1131709"/>
            <a:ext cx="80860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Arial" charset="0"/>
              </a:rPr>
              <a:t>When we get the sample we should look at : </a:t>
            </a:r>
          </a:p>
          <a:p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800" dirty="0">
                <a:latin typeface="ArialMT" charset="0"/>
              </a:rPr>
              <a:t>Urine volume</a:t>
            </a:r>
            <a:r>
              <a:rPr lang="en-US" sz="1800" dirty="0">
                <a:latin typeface="ArialMT" charset="0"/>
                <a:sym typeface="Wingdings"/>
              </a:rPr>
              <a:t> b</a:t>
            </a:r>
            <a:r>
              <a:rPr lang="en-US" sz="1800" dirty="0">
                <a:latin typeface="ArialMT" charset="0"/>
              </a:rPr>
              <a:t>y    </a:t>
            </a:r>
            <a:r>
              <a:rPr lang="en-US" sz="1800" dirty="0">
                <a:latin typeface="ArialMT" charset="0"/>
                <a:sym typeface="Wingdings" panose="05000000000000000000" pitchFamily="2" charset="2"/>
              </a:rPr>
              <a:t>  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MT" charset="0"/>
              </a:rPr>
              <a:t>Measuring cylinder </a:t>
            </a:r>
          </a:p>
          <a:p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0000"/>
                </a:solidFill>
                <a:latin typeface="ArialMT" charset="0"/>
              </a:rPr>
              <a:t>Na+ and k+ concentration in the blood</a:t>
            </a:r>
            <a:r>
              <a:rPr lang="en-US" sz="1800" dirty="0">
                <a:solidFill>
                  <a:srgbClr val="FF0000"/>
                </a:solidFill>
                <a:latin typeface="ArialMT" charset="0"/>
                <a:sym typeface="Wingdings"/>
              </a:rPr>
              <a:t> by </a:t>
            </a:r>
            <a:r>
              <a:rPr lang="en-US" sz="1800" dirty="0">
                <a:latin typeface="ArialMT" charset="0"/>
                <a:sym typeface="Wingdings"/>
              </a:rPr>
              <a:t> </a:t>
            </a:r>
            <a:r>
              <a:rPr lang="en-US" sz="1800" dirty="0">
                <a:latin typeface="ArialMT" charset="0"/>
                <a:sym typeface="Wingdings" panose="05000000000000000000" pitchFamily="2" charset="2"/>
              </a:rPr>
              <a:t>  </a:t>
            </a:r>
            <a:r>
              <a:rPr lang="en-US" sz="1800" dirty="0">
                <a:latin typeface="ArialMT" charset="0"/>
                <a:sym typeface="Wingdings"/>
              </a:rPr>
              <a:t>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Wingdings"/>
              </a:rPr>
              <a:t>F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lame Photometry</a:t>
            </a:r>
          </a:p>
          <a:p>
            <a:pPr lvl="0"/>
            <a:endParaRPr lang="en-US" sz="1800" dirty="0"/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800" dirty="0">
                <a:latin typeface="ArialMT" charset="0"/>
              </a:rPr>
              <a:t>PH </a:t>
            </a:r>
            <a:r>
              <a:rPr lang="en-US" sz="1800" dirty="0">
                <a:latin typeface="ArialMT" charset="0"/>
                <a:sym typeface="Wingdings"/>
              </a:rPr>
              <a:t>by   </a:t>
            </a:r>
            <a:r>
              <a:rPr lang="en-US" sz="1800" dirty="0">
                <a:latin typeface="ArialMT" charset="0"/>
                <a:sym typeface="Wingdings" panose="05000000000000000000" pitchFamily="2" charset="2"/>
              </a:rPr>
              <a:t>  </a:t>
            </a:r>
            <a:r>
              <a:rPr lang="en-US" sz="1800" dirty="0">
                <a:latin typeface="ArialMT" charset="0"/>
                <a:sym typeface="Wingdings"/>
              </a:rPr>
              <a:t> 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 meter</a:t>
            </a:r>
          </a:p>
          <a:p>
            <a:pPr lvl="0"/>
            <a:endParaRPr lang="en-US" sz="1800" dirty="0">
              <a:latin typeface="ArialMT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800" dirty="0">
                <a:latin typeface="ArialMT" charset="0"/>
              </a:rPr>
              <a:t>Osmolality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sym typeface="Wingdings"/>
              </a:rPr>
              <a:t> by   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 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sym typeface="Wingdings"/>
              </a:rPr>
              <a:t> 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Osmometer</a:t>
            </a:r>
            <a:r>
              <a:rPr lang="en-US" alt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9958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Calculation</a:t>
            </a:r>
            <a:endParaRPr lang="ar-SA" sz="4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>
          <a:xfrm>
            <a:off x="477788" y="1280795"/>
            <a:ext cx="11305256" cy="4937760"/>
          </a:xfrm>
        </p:spPr>
        <p:txBody>
          <a:bodyPr>
            <a:normAutofit/>
          </a:bodyPr>
          <a:lstStyle/>
          <a:p>
            <a:r>
              <a:rPr lang="en-US" sz="1800" u="sng" dirty="0">
                <a:solidFill>
                  <a:srgbClr val="FF0000"/>
                </a:solidFill>
              </a:rPr>
              <a:t>Total</a:t>
            </a:r>
            <a:r>
              <a:rPr lang="en-US" sz="1800" dirty="0">
                <a:solidFill>
                  <a:srgbClr val="FF0000"/>
                </a:solidFill>
              </a:rPr>
              <a:t> sodium excretion </a:t>
            </a:r>
            <a:r>
              <a:rPr lang="en-US" sz="1800" dirty="0">
                <a:solidFill>
                  <a:srgbClr val="002060"/>
                </a:solidFill>
              </a:rPr>
              <a:t>is obtained by applying following equation:</a:t>
            </a:r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>
                <a:solidFill>
                  <a:srgbClr val="FF0000"/>
                </a:solidFill>
              </a:rPr>
              <a:t>Sodium excretion </a:t>
            </a:r>
            <a:r>
              <a:rPr lang="en-US" sz="1800" u="sng" dirty="0">
                <a:solidFill>
                  <a:srgbClr val="FF0000"/>
                </a:solidFill>
              </a:rPr>
              <a:t>rate</a:t>
            </a:r>
            <a:r>
              <a:rPr lang="en-US" sz="1800" dirty="0">
                <a:solidFill>
                  <a:srgbClr val="002060"/>
                </a:solidFill>
              </a:rPr>
              <a:t> is obtained by applying the following equation:</a:t>
            </a:r>
          </a:p>
          <a:p>
            <a:endParaRPr lang="ar-SA" sz="20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28" y="1628800"/>
            <a:ext cx="5616624" cy="72008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439" y="3212976"/>
            <a:ext cx="5616624" cy="716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41884" y="6453336"/>
            <a:ext cx="10657183" cy="2539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DR.OLA : PLEASE Remember 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</a:rPr>
              <a:t>: ALWAYS WRITE THE FORMULA in the exam so if any thing went wrong (</a:t>
            </a:r>
            <a:r>
              <a:rPr lang="ar-SA" sz="1050" b="1" dirty="0">
                <a:solidFill>
                  <a:schemeClr val="bg1">
                    <a:lumMod val="50000"/>
                  </a:schemeClr>
                </a:solidFill>
              </a:rPr>
              <a:t>لا سمح الله 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</a:rPr>
              <a:t>) at least you take a a mark on the formula . </a:t>
            </a:r>
          </a:p>
        </p:txBody>
      </p:sp>
      <p:sp>
        <p:nvSpPr>
          <p:cNvPr id="12" name="Explosion 2 11"/>
          <p:cNvSpPr/>
          <p:nvPr/>
        </p:nvSpPr>
        <p:spPr>
          <a:xfrm rot="348554">
            <a:off x="9093661" y="-21117"/>
            <a:ext cx="3024336" cy="1080604"/>
          </a:xfrm>
          <a:prstGeom prst="irregularSeal2">
            <a:avLst/>
          </a:prstGeom>
          <a:solidFill>
            <a:srgbClr val="FAA2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DON</a:t>
            </a:r>
            <a:r>
              <a:rPr lang="mr-IN" sz="800" b="1" dirty="0">
                <a:solidFill>
                  <a:schemeClr val="tx1"/>
                </a:solidFill>
              </a:rPr>
              <a:t>’</a:t>
            </a:r>
            <a:r>
              <a:rPr lang="en-US" sz="800" b="1" dirty="0">
                <a:solidFill>
                  <a:schemeClr val="tx1"/>
                </a:solidFill>
              </a:rPr>
              <a:t>T FORGET TO WRITE THE FORMULA IN THE EXAM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460" y="4123148"/>
            <a:ext cx="7200800" cy="184665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Example :  </a:t>
            </a:r>
            <a:r>
              <a:rPr lang="en-US" sz="1400" dirty="0"/>
              <a:t>determine the  total sodium excretion and sodium excretion rate if : from the table?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(note : we always make the calculation on </a:t>
            </a:r>
            <a:r>
              <a:rPr lang="en-US" altLang="en-US" sz="12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post-experimental samples)</a:t>
            </a:r>
          </a:p>
          <a:p>
            <a:endParaRPr lang="en-US" altLang="en-US" sz="1400" u="sng" dirty="0">
              <a:solidFill>
                <a:schemeClr val="accent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en-US" sz="1400" u="sng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400" dirty="0">
                <a:solidFill>
                  <a:srgbClr val="00B0F0"/>
                </a:solidFill>
              </a:rPr>
              <a:t>Solution 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(let’s take sample no.2 for example )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tx1"/>
                </a:solidFill>
              </a:rPr>
              <a:t>Total NA excretion =  107 x 58  / 1000   </a:t>
            </a:r>
            <a:r>
              <a:rPr lang="en-US" sz="1400" dirty="0">
                <a:solidFill>
                  <a:schemeClr val="tx1"/>
                </a:solidFill>
                <a:sym typeface="Wingdings" panose="05000000000000000000" pitchFamily="2" charset="2"/>
              </a:rPr>
              <a:t>   NA excretion = 6.2 </a:t>
            </a:r>
            <a:r>
              <a:rPr lang="en-US" sz="1400" dirty="0" err="1">
                <a:solidFill>
                  <a:schemeClr val="tx1"/>
                </a:solidFill>
                <a:sym typeface="Wingdings" panose="05000000000000000000" pitchFamily="2" charset="2"/>
              </a:rPr>
              <a:t>mmol</a:t>
            </a:r>
            <a:r>
              <a:rPr lang="en-US" sz="1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(You can check if it’s correct from the table )</a:t>
            </a:r>
          </a:p>
          <a:p>
            <a:endParaRPr lang="en-US" sz="1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tx1"/>
                </a:solidFill>
                <a:sym typeface="Wingdings" panose="05000000000000000000" pitchFamily="2" charset="2"/>
              </a:rPr>
              <a:t>Na excretion rate   =  107  x 58 / 60      NA excretion rate =  103.43 micro mole / min</a:t>
            </a:r>
          </a:p>
        </p:txBody>
      </p:sp>
      <p:pic>
        <p:nvPicPr>
          <p:cNvPr id="10" name="عنصر نائب للمحتوى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486" y="3213513"/>
            <a:ext cx="4078581" cy="310202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566020" y="5229200"/>
            <a:ext cx="35846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66020" y="5921830"/>
            <a:ext cx="43047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68499" y="5229200"/>
            <a:ext cx="21602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45996" y="5934136"/>
            <a:ext cx="21602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457582" y="5921830"/>
            <a:ext cx="216024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982844" y="4967793"/>
            <a:ext cx="360040" cy="37281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982844" y="4149080"/>
            <a:ext cx="360040" cy="37281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982844" y="3717032"/>
            <a:ext cx="360040" cy="372815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699945" y="5921830"/>
            <a:ext cx="430471" cy="0"/>
          </a:xfrm>
          <a:prstGeom prst="line">
            <a:avLst/>
          </a:prstGeom>
          <a:ln w="28575">
            <a:solidFill>
              <a:srgbClr val="CD84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46340" y="5229200"/>
            <a:ext cx="253605" cy="0"/>
          </a:xfrm>
          <a:prstGeom prst="line">
            <a:avLst/>
          </a:prstGeom>
          <a:ln w="28575">
            <a:solidFill>
              <a:srgbClr val="E1BB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9982844" y="5373216"/>
            <a:ext cx="360040" cy="372815"/>
          </a:xfrm>
          <a:prstGeom prst="rect">
            <a:avLst/>
          </a:prstGeom>
          <a:noFill/>
          <a:ln w="38100">
            <a:solidFill>
              <a:srgbClr val="E1B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982844" y="5792489"/>
            <a:ext cx="360040" cy="372815"/>
          </a:xfrm>
          <a:prstGeom prst="rect">
            <a:avLst/>
          </a:prstGeom>
          <a:noFill/>
          <a:ln w="38100">
            <a:solidFill>
              <a:srgbClr val="CD8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35309" y="1700808"/>
            <a:ext cx="3809102" cy="138499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r" rtl="1"/>
            <a:r>
              <a:rPr lang="ar-S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كيف يجي السؤال : </a:t>
            </a:r>
            <a:r>
              <a:rPr lang="ar-SA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بيجيبون</a:t>
            </a:r>
            <a:r>
              <a:rPr lang="ar-S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لكم الجدول فيه فراغ عند عينة معينة (رقم ٢ مثلا ) يا عند </a:t>
            </a:r>
            <a:r>
              <a:rPr lang="ar-SA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total</a:t>
            </a:r>
            <a:r>
              <a:rPr lang="ar-S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ar-SA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Na</a:t>
            </a:r>
            <a:r>
              <a:rPr lang="ar-S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ar-SA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excretion</a:t>
            </a:r>
            <a:r>
              <a:rPr lang="ar-S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ar-SA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</a:t>
            </a:r>
            <a:r>
              <a:rPr lang="ar-S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ar-SA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Na</a:t>
            </a:r>
            <a:r>
              <a:rPr lang="ar-S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ar-SA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excretion</a:t>
            </a:r>
            <a:r>
              <a:rPr lang="ar-S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ar-SA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rate</a:t>
            </a:r>
            <a:r>
              <a:rPr lang="ar-S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اللي عليكم :</a:t>
            </a:r>
          </a:p>
          <a:p>
            <a:pPr algn="r" rtl="1"/>
            <a:r>
              <a:rPr lang="ar-SA" sz="1200" dirty="0">
                <a:solidFill>
                  <a:srgbClr val="FF0000"/>
                </a:solidFill>
              </a:rPr>
              <a:t>١- تكتبوا </a:t>
            </a:r>
            <a:r>
              <a:rPr lang="ar-SA" sz="1200" dirty="0" err="1">
                <a:solidFill>
                  <a:srgbClr val="FF0000"/>
                </a:solidFill>
              </a:rPr>
              <a:t>القااااااااانوووووون</a:t>
            </a:r>
            <a:r>
              <a:rPr lang="ar-SA" sz="1200" dirty="0">
                <a:solidFill>
                  <a:srgbClr val="FF0000"/>
                </a:solidFill>
              </a:rPr>
              <a:t> اللي </a:t>
            </a:r>
            <a:r>
              <a:rPr lang="ar-SA" sz="1200" dirty="0" err="1">
                <a:solidFill>
                  <a:srgbClr val="FF0000"/>
                </a:solidFill>
              </a:rPr>
              <a:t>طالبينه</a:t>
            </a:r>
            <a:r>
              <a:rPr lang="ar-SA" sz="1200" dirty="0">
                <a:solidFill>
                  <a:srgbClr val="FF0000"/>
                </a:solidFill>
              </a:rPr>
              <a:t> منكم </a:t>
            </a:r>
          </a:p>
          <a:p>
            <a:pPr algn="r" rtl="1"/>
            <a:r>
              <a:rPr lang="ar-S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٢- تعوضوا بالقانون من نفس العامود مثلا :  هم طالبين من عينة ٢ المعلومات كلها </a:t>
            </a:r>
            <a:r>
              <a:rPr lang="ar-SA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تاخذوها</a:t>
            </a:r>
            <a:r>
              <a:rPr lang="ar-S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من عينة ٢ </a:t>
            </a:r>
          </a:p>
          <a:p>
            <a:pPr algn="r" rtl="1"/>
            <a:r>
              <a:rPr lang="ar-S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٣- لا تنسون الوحدات 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0953" y="38347"/>
            <a:ext cx="30893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1600" dirty="0">
                <a:solidFill>
                  <a:srgbClr val="FF0000"/>
                </a:solidFill>
              </a:rPr>
              <a:t>السؤال الوحيد اللي متأكدين انه بيجي بإذن الله</a:t>
            </a:r>
          </a:p>
        </p:txBody>
      </p:sp>
    </p:spTree>
    <p:extLst>
      <p:ext uri="{BB962C8B-B14F-4D97-AF65-F5344CB8AC3E}">
        <p14:creationId xmlns:p14="http://schemas.microsoft.com/office/powerpoint/2010/main" val="137967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2764" y="1686566"/>
            <a:ext cx="9865096" cy="147002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Diuresis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9785" y="2702131"/>
            <a:ext cx="7483016" cy="7200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Physiology lab Team 436 – Renal block 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This work include Boy’s + girl’s slides + girl’s </a:t>
            </a:r>
            <a:r>
              <a:rPr lang="en-GB" sz="1400" b="1" dirty="0" err="1">
                <a:solidFill>
                  <a:srgbClr val="FF0000"/>
                </a:solidFill>
              </a:rPr>
              <a:t>handout</a:t>
            </a:r>
            <a:endParaRPr lang="en-GB" sz="1400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22669" y="2510220"/>
            <a:ext cx="6984776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C:\Users\user\AppData\Local\Microsoft\Windows\INetCache\IE\K75KFYI6\IMG_7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829" y="379302"/>
            <a:ext cx="1399537" cy="139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04" y="471402"/>
            <a:ext cx="1816520" cy="10045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2549" y="3632082"/>
            <a:ext cx="9145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accent1"/>
                </a:solidFill>
              </a:rPr>
              <a:t>Objectives 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1350" dirty="0">
                <a:latin typeface="Times New Roman" charset="0"/>
                <a:ea typeface="Times New Roman" charset="0"/>
                <a:cs typeface="Times New Roman" charset="0"/>
              </a:rPr>
              <a:t>To measure the volumes and determine the compositions of urine excreted by 4 groups: ( fasting / drunk 1 L water/ drunk 1L saline / took 1 tab of </a:t>
            </a:r>
            <a:r>
              <a:rPr lang="en-US" altLang="en-US" sz="1350" dirty="0" err="1">
                <a:latin typeface="Times New Roman" charset="0"/>
                <a:ea typeface="Times New Roman" charset="0"/>
                <a:cs typeface="Times New Roman" charset="0"/>
              </a:rPr>
              <a:t>lasix</a:t>
            </a:r>
            <a:r>
              <a:rPr lang="en-US" altLang="en-US" sz="1350" dirty="0">
                <a:latin typeface="Times New Roman" charset="0"/>
                <a:ea typeface="Times New Roman" charset="0"/>
                <a:cs typeface="Times New Roman" charset="0"/>
              </a:rPr>
              <a:t>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1350" dirty="0">
                <a:latin typeface="Times New Roman" charset="0"/>
                <a:ea typeface="Times New Roman" charset="0"/>
                <a:cs typeface="Times New Roman" charset="0"/>
              </a:rPr>
              <a:t>To be able to discuss the mechanisms by which the body maintain the water and sodium homeostasis in the 4 different conditions.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1350" dirty="0">
                <a:latin typeface="Times New Roman" charset="0"/>
                <a:ea typeface="Times New Roman" charset="0"/>
                <a:cs typeface="Times New Roman" charset="0"/>
              </a:rPr>
              <a:t>Definition and clinical applications of:    - GFR ( Glomerular Filtration Rate).              - </a:t>
            </a:r>
            <a:r>
              <a:rPr lang="en-US" altLang="en-US" sz="1350" dirty="0" err="1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altLang="en-US" sz="1350" baseline="-25000" dirty="0" err="1">
                <a:latin typeface="Times New Roman" charset="0"/>
                <a:ea typeface="Times New Roman" charset="0"/>
                <a:cs typeface="Times New Roman" charset="0"/>
              </a:rPr>
              <a:t>Cr</a:t>
            </a:r>
            <a:r>
              <a:rPr lang="en-US" altLang="en-US" sz="1350" dirty="0">
                <a:latin typeface="Times New Roman" charset="0"/>
                <a:ea typeface="Times New Roman" charset="0"/>
                <a:cs typeface="Times New Roman" charset="0"/>
              </a:rPr>
              <a:t> ( Creatinine Clearance )</a:t>
            </a:r>
          </a:p>
          <a:p>
            <a:r>
              <a:rPr lang="en-US" sz="1350" b="1" dirty="0">
                <a:solidFill>
                  <a:schemeClr val="accent1"/>
                </a:solidFill>
              </a:rPr>
              <a:t> </a:t>
            </a:r>
            <a:endParaRPr lang="en-US" sz="1350" dirty="0">
              <a:solidFill>
                <a:schemeClr val="accent1">
                  <a:lumMod val="75000"/>
                </a:schemeClr>
              </a:solidFill>
              <a:latin typeface="Sylfaen" panose="010A0502050306030303" pitchFamily="18" charset="0"/>
              <a:ea typeface="Malgun Gothic Semilight" panose="020B0502040204020203" pitchFamily="34" charset="-128"/>
              <a:cs typeface="Arabic Typesetting" panose="03020402040406030203" pitchFamily="66" charset="-78"/>
            </a:endParaRPr>
          </a:p>
          <a:p>
            <a:endParaRPr lang="en-US" sz="1350" b="1" dirty="0">
              <a:solidFill>
                <a:schemeClr val="accent1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2283804" y="5157192"/>
            <a:ext cx="7483016" cy="720080"/>
          </a:xfrm>
          <a:prstGeom prst="rect">
            <a:avLst/>
          </a:prstGeom>
        </p:spPr>
        <p:txBody>
          <a:bodyPr vert="horz" lIns="101590" tIns="50795" rIns="101590" bIns="50795">
            <a:normAutofit fontScale="55000" lnSpcReduction="20000"/>
          </a:bodyPr>
          <a:lstStyle>
            <a:lvl1pPr marL="0" indent="0" algn="r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07949" indent="0" algn="ctr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15898" indent="0" algn="ctr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3848" indent="0" algn="ctr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1797" indent="0" algn="ctr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9746" indent="0" algn="ctr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695" indent="0" algn="ctr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644" indent="0" algn="ctr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594" indent="0" algn="ctr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t">
              <a:lnSpc>
                <a:spcPct val="80000"/>
              </a:lnSpc>
              <a:spcBef>
                <a:spcPct val="20000"/>
              </a:spcBef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 Made by :</a:t>
            </a:r>
          </a:p>
          <a:p>
            <a:pPr algn="ctr" fontAlgn="t">
              <a:lnSpc>
                <a:spcPct val="80000"/>
              </a:lnSpc>
              <a:spcBef>
                <a:spcPct val="20000"/>
              </a:spcBef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 fontAlgn="t">
              <a:lnSpc>
                <a:spcPct val="80000"/>
              </a:lnSpc>
              <a:spcBef>
                <a:spcPct val="20000"/>
              </a:spcBef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Hassan 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</a:rPr>
              <a:t>Alshammari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    -    </a:t>
            </a:r>
            <a:r>
              <a:rPr lang="en-GB" sz="2600" b="1" dirty="0">
                <a:solidFill>
                  <a:schemeClr val="accent1">
                    <a:lumMod val="75000"/>
                  </a:schemeClr>
                </a:solidFill>
              </a:rPr>
              <a:t>Leena </a:t>
            </a:r>
            <a:r>
              <a:rPr lang="en-GB" sz="2600" b="1" dirty="0" err="1">
                <a:solidFill>
                  <a:schemeClr val="accent1">
                    <a:lumMod val="75000"/>
                  </a:schemeClr>
                </a:solidFill>
              </a:rPr>
              <a:t>Alwakeel</a:t>
            </a:r>
            <a:r>
              <a:rPr lang="en-GB" sz="26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 -    Mohammad Nasr  - 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Ruba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Ali</a:t>
            </a:r>
            <a:endParaRPr lang="en-US" sz="2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074598" y="5896333"/>
            <a:ext cx="8280919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000" b="1">
                <a:solidFill>
                  <a:srgbClr val="DDE9EC">
                    <a:lumMod val="50000"/>
                  </a:srgbClr>
                </a:solidFill>
              </a:rPr>
              <a:t>Contact us:         </a:t>
            </a:r>
            <a:r>
              <a:rPr lang="en-US" sz="1800">
                <a:solidFill>
                  <a:srgbClr val="DDE9EC">
                    <a:lumMod val="75000"/>
                  </a:srgbClr>
                </a:solidFill>
                <a:hlinkClick r:id="rId5"/>
              </a:rPr>
              <a:t>Physiology436@gmail.com</a:t>
            </a:r>
            <a:r>
              <a:rPr lang="en-US" sz="1800">
                <a:solidFill>
                  <a:srgbClr val="DDE9EC">
                    <a:lumMod val="75000"/>
                  </a:srgbClr>
                </a:solidFill>
              </a:rPr>
              <a:t>                   @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Physiology436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DDE9EC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0556" y="5897586"/>
            <a:ext cx="329828" cy="2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38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/>
              <a:t>GFR</a:t>
            </a:r>
            <a:br>
              <a:rPr lang="en-US" b="1" i="1" dirty="0"/>
            </a:br>
            <a:r>
              <a:rPr lang="en-US" b="1" i="1" dirty="0"/>
              <a:t>   (Glomerular Filtration Rate)</a:t>
            </a:r>
            <a:endParaRPr lang="ar-SA" b="1" i="1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>
          <a:xfrm>
            <a:off x="609460" y="1219200"/>
            <a:ext cx="11101576" cy="23538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Definition:</a:t>
            </a:r>
          </a:p>
          <a:p>
            <a:pPr marL="0" indent="0" algn="ctr">
              <a:buNone/>
            </a:pPr>
            <a:r>
              <a:rPr lang="en-US" sz="2800" dirty="0"/>
              <a:t>Is the </a:t>
            </a:r>
            <a:r>
              <a:rPr lang="en-US" sz="2800" u="sng" dirty="0"/>
              <a:t>volume of fluid </a:t>
            </a:r>
            <a:r>
              <a:rPr lang="en-US" sz="2800" dirty="0"/>
              <a:t>filtered from the renal glomerular capillaries into the Bowman's capsule per unit time. </a:t>
            </a:r>
          </a:p>
          <a:p>
            <a:pPr marL="0" indent="0">
              <a:buNone/>
            </a:pPr>
            <a:r>
              <a:rPr lang="en-US" sz="2800" dirty="0"/>
              <a:t>                  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</a:rPr>
              <a:t>                  </a:t>
            </a:r>
            <a:r>
              <a:rPr lang="en-US" sz="2800" b="1" dirty="0">
                <a:solidFill>
                  <a:srgbClr val="002060"/>
                </a:solidFill>
              </a:rPr>
              <a:t>GFR = </a:t>
            </a:r>
          </a:p>
          <a:p>
            <a:pPr marL="0" indent="0">
              <a:buNone/>
            </a:pPr>
            <a:endParaRPr lang="en-US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dirty="0"/>
              <a:t>According to the National Kidney Foundation, normal results range from </a:t>
            </a:r>
            <a:r>
              <a:rPr lang="en-US" sz="2800" dirty="0">
                <a:solidFill>
                  <a:srgbClr val="FF0000"/>
                </a:solidFill>
              </a:rPr>
              <a:t>90 - 120 </a:t>
            </a:r>
            <a:r>
              <a:rPr lang="en-US" sz="2800" u="sng" dirty="0"/>
              <a:t>ml/min/1.73 m2</a:t>
            </a:r>
            <a:r>
              <a:rPr lang="en-US" sz="2800" dirty="0"/>
              <a:t>.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(unit)  </a:t>
            </a:r>
            <a:endParaRPr lang="ar-SA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47360" t="53152" r="26048" b="38926"/>
          <a:stretch/>
        </p:blipFill>
        <p:spPr>
          <a:xfrm>
            <a:off x="2782044" y="1988840"/>
            <a:ext cx="4365260" cy="572306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609460" y="3789040"/>
            <a:ext cx="6336704" cy="16927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u="sng" dirty="0">
                <a:solidFill>
                  <a:srgbClr val="C00000"/>
                </a:solidFill>
              </a:rPr>
              <a:t>Abnormal Results of GFR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b="1" dirty="0"/>
              <a:t>A GFR &lt;  60 </a:t>
            </a:r>
            <a:r>
              <a:rPr lang="en-US" sz="1600" dirty="0"/>
              <a:t>mL/min/1.73 m2 for 3 or more months </a:t>
            </a:r>
            <a:r>
              <a:rPr lang="en-US" sz="1600" dirty="0">
                <a:sym typeface="Wingdings"/>
              </a:rPr>
              <a:t>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chronic kidney disease. </a:t>
            </a:r>
          </a:p>
          <a:p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600" b="1" dirty="0"/>
              <a:t>A GFR &lt;  15 </a:t>
            </a:r>
            <a:r>
              <a:rPr lang="en-US" sz="1600" dirty="0"/>
              <a:t>mL/min/1.73 m2 </a:t>
            </a:r>
            <a:r>
              <a:rPr lang="en-US" sz="1600" dirty="0">
                <a:sym typeface="Wingdings"/>
              </a:rPr>
              <a:t></a:t>
            </a:r>
            <a:r>
              <a:rPr lang="en-US" sz="1600" dirty="0"/>
              <a:t> 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kidney failure.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7246540" y="3789040"/>
            <a:ext cx="4608512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altLang="en-US" u="sng" dirty="0">
                <a:solidFill>
                  <a:srgbClr val="C00000"/>
                </a:solidFill>
              </a:rPr>
              <a:t>The test is recommended in: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dirty="0">
                <a:solidFill>
                  <a:schemeClr val="dk1"/>
                </a:solidFill>
              </a:rPr>
              <a:t>Diabetes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dirty="0">
                <a:solidFill>
                  <a:schemeClr val="dk1"/>
                </a:solidFill>
              </a:rPr>
              <a:t>Family history of kidney disease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dirty="0">
                <a:solidFill>
                  <a:schemeClr val="dk1"/>
                </a:solidFill>
              </a:rPr>
              <a:t>Frequent urinary tract infections 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dirty="0">
                <a:solidFill>
                  <a:schemeClr val="dk1"/>
                </a:solidFill>
              </a:rPr>
              <a:t>Heart disease , High blood pressure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dirty="0">
                <a:solidFill>
                  <a:schemeClr val="dk1"/>
                </a:solidFill>
              </a:rPr>
              <a:t>Urinary blockage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7828" y="5949280"/>
            <a:ext cx="10657183" cy="2539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DR.OLA : PLEASE Remember 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</a:rPr>
              <a:t>: ALWAYS WRITE THE FORMULA ON the exam so if any thing went wrong (</a:t>
            </a:r>
            <a:r>
              <a:rPr lang="ar-SA" sz="1050" b="1" dirty="0">
                <a:solidFill>
                  <a:schemeClr val="bg1">
                    <a:lumMod val="50000"/>
                  </a:schemeClr>
                </a:solidFill>
              </a:rPr>
              <a:t>لا سمح الله 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</a:rPr>
              <a:t>) at least you take a a mark on the formula . </a:t>
            </a:r>
          </a:p>
        </p:txBody>
      </p:sp>
      <p:sp>
        <p:nvSpPr>
          <p:cNvPr id="10" name="Explosion 2 9"/>
          <p:cNvSpPr/>
          <p:nvPr/>
        </p:nvSpPr>
        <p:spPr>
          <a:xfrm rot="348554">
            <a:off x="9215842" y="-21118"/>
            <a:ext cx="3024336" cy="1080604"/>
          </a:xfrm>
          <a:prstGeom prst="irregularSeal2">
            <a:avLst/>
          </a:prstGeom>
          <a:solidFill>
            <a:srgbClr val="FAA2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DON</a:t>
            </a:r>
            <a:r>
              <a:rPr lang="mr-IN" sz="800" b="1" dirty="0">
                <a:solidFill>
                  <a:schemeClr val="tx1"/>
                </a:solidFill>
              </a:rPr>
              <a:t>’</a:t>
            </a:r>
            <a:r>
              <a:rPr lang="en-US" sz="800" b="1" dirty="0">
                <a:solidFill>
                  <a:schemeClr val="tx1"/>
                </a:solidFill>
              </a:rPr>
              <a:t>T FORGET TO WRITE THE FORMULA IN THE EXAM </a:t>
            </a:r>
          </a:p>
        </p:txBody>
      </p:sp>
    </p:spTree>
    <p:extLst>
      <p:ext uri="{BB962C8B-B14F-4D97-AF65-F5344CB8AC3E}">
        <p14:creationId xmlns:p14="http://schemas.microsoft.com/office/powerpoint/2010/main" val="2108337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77788" y="152400"/>
            <a:ext cx="10969943" cy="990600"/>
          </a:xfrm>
        </p:spPr>
        <p:txBody>
          <a:bodyPr/>
          <a:lstStyle/>
          <a:p>
            <a:pPr algn="ctr"/>
            <a:r>
              <a:rPr lang="en-US" b="1" i="1" dirty="0"/>
              <a:t>Creatinine Clearance (</a:t>
            </a:r>
            <a:r>
              <a:rPr lang="en-US" b="1" i="1" dirty="0" err="1"/>
              <a:t>C</a:t>
            </a:r>
            <a:r>
              <a:rPr lang="en-US" sz="2400" b="1" i="1" dirty="0" err="1"/>
              <a:t>Cr</a:t>
            </a:r>
            <a:r>
              <a:rPr lang="en-US" b="1" i="1" dirty="0"/>
              <a:t>)</a:t>
            </a:r>
            <a:endParaRPr lang="ar-SA" b="1" i="1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>
          <a:xfrm>
            <a:off x="645299" y="1323717"/>
            <a:ext cx="6189496" cy="2573913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</a:rPr>
              <a:t>Definition:  </a:t>
            </a:r>
            <a:r>
              <a:rPr lang="en-US" sz="1800" dirty="0"/>
              <a:t>The volume of blood plasma that is </a:t>
            </a:r>
            <a:r>
              <a:rPr lang="en-US" sz="1800" u="sng" dirty="0"/>
              <a:t>cleared of creatinine </a:t>
            </a:r>
            <a:r>
              <a:rPr lang="en-US" sz="1800" dirty="0"/>
              <a:t>per unit time.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ar-SA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885776" y="3068960"/>
            <a:ext cx="4992612" cy="738664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square" rtlCol="1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1400" b="1" dirty="0" err="1">
                <a:solidFill>
                  <a:schemeClr val="accent2">
                    <a:lumMod val="75000"/>
                  </a:schemeClr>
                </a:solidFill>
              </a:rPr>
              <a:t>UCr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) = </a:t>
            </a:r>
            <a:r>
              <a:rPr lang="en-US" sz="1400" dirty="0"/>
              <a:t>creatinine concentration in the collected  urine sample</a:t>
            </a:r>
          </a:p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 (V)     = </a:t>
            </a:r>
            <a:r>
              <a:rPr lang="en-US" sz="1400" dirty="0"/>
              <a:t>urine flow </a:t>
            </a:r>
            <a:r>
              <a:rPr lang="en-US" sz="1400" u="sng" dirty="0"/>
              <a:t>rate</a:t>
            </a:r>
            <a:r>
              <a:rPr lang="en-US" sz="1400" dirty="0"/>
              <a:t>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flow(mL) / time(min)</a:t>
            </a:r>
          </a:p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1400" b="1" dirty="0" err="1">
                <a:solidFill>
                  <a:schemeClr val="accent2">
                    <a:lumMod val="75000"/>
                  </a:schemeClr>
                </a:solidFill>
              </a:rPr>
              <a:t>PCr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)  = </a:t>
            </a:r>
            <a:r>
              <a:rPr lang="en-US" sz="1400" dirty="0"/>
              <a:t>plasma concentration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645297" y="4033097"/>
            <a:ext cx="6189497" cy="212365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marL="452628" indent="-342900">
              <a:buFont typeface="Wingdings" panose="05000000000000000000" pitchFamily="2" charset="2"/>
              <a:buChar char="v"/>
              <a:defRPr/>
            </a:pP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Example: </a:t>
            </a:r>
          </a:p>
          <a:p>
            <a:pPr indent="-256032">
              <a:defRPr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   </a:t>
            </a:r>
            <a:r>
              <a:rPr lang="en-US" sz="1600" dirty="0"/>
              <a:t>A person has a plasma creatinine concentration of 0.01 mg/ml and in 1 hour produces 60ml of urine with a creatinine concentration of 1.25 mg/</a:t>
            </a:r>
            <a:r>
              <a:rPr lang="en-US" sz="1600" dirty="0" err="1"/>
              <a:t>mL.</a:t>
            </a:r>
            <a:endParaRPr lang="en-US" sz="1600" dirty="0"/>
          </a:p>
          <a:p>
            <a:pPr marL="365760" indent="-256032">
              <a:defRPr/>
            </a:pPr>
            <a:endParaRPr lang="en-US" dirty="0">
              <a:solidFill>
                <a:srgbClr val="C00000"/>
              </a:solidFill>
            </a:endParaRPr>
          </a:p>
          <a:p>
            <a:pPr marL="365760" indent="-256032">
              <a:defRPr/>
            </a:pPr>
            <a:endParaRPr lang="en-US" dirty="0">
              <a:solidFill>
                <a:srgbClr val="C00000"/>
              </a:solidFill>
            </a:endParaRPr>
          </a:p>
          <a:p>
            <a:pPr marL="365760" indent="-256032"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2" name="Picture 3" descr="creatinin 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40" y="5282624"/>
            <a:ext cx="476577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مربع نص 13"/>
          <p:cNvSpPr txBox="1"/>
          <p:nvPr/>
        </p:nvSpPr>
        <p:spPr>
          <a:xfrm>
            <a:off x="3496777" y="2114272"/>
            <a:ext cx="2381611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365760" indent="-256032" algn="just">
              <a:defRPr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Normal values </a:t>
            </a:r>
          </a:p>
          <a:p>
            <a:pPr marL="365760" indent="-256032" algn="just">
              <a:defRPr/>
            </a:pPr>
            <a:r>
              <a:rPr lang="en-US" sz="14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Male: 97 to 137 ml/min.</a:t>
            </a:r>
          </a:p>
          <a:p>
            <a:pPr marL="365760" indent="-256032" algn="just">
              <a:defRPr/>
            </a:pPr>
            <a:r>
              <a:rPr lang="en-US" sz="14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Female: 88 to 128 ml/min</a:t>
            </a:r>
            <a:endParaRPr lang="ar-SA" sz="1400" dirty="0"/>
          </a:p>
        </p:txBody>
      </p:sp>
      <p:sp>
        <p:nvSpPr>
          <p:cNvPr id="8" name="سهم: خماسي 7"/>
          <p:cNvSpPr/>
          <p:nvPr/>
        </p:nvSpPr>
        <p:spPr>
          <a:xfrm>
            <a:off x="909836" y="2008275"/>
            <a:ext cx="2265850" cy="909776"/>
          </a:xfrm>
          <a:prstGeom prst="homePlat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464" y="2077527"/>
            <a:ext cx="1656185" cy="84741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229395" y="4709427"/>
            <a:ext cx="3168352" cy="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961952" y="4957916"/>
            <a:ext cx="1881894" cy="1"/>
          </a:xfrm>
          <a:prstGeom prst="line">
            <a:avLst/>
          </a:prstGeom>
          <a:ln w="28575">
            <a:solidFill>
              <a:srgbClr val="A954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967457" y="5272650"/>
            <a:ext cx="742560" cy="35468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24715" y="5272650"/>
            <a:ext cx="345342" cy="382284"/>
          </a:xfrm>
          <a:prstGeom prst="rect">
            <a:avLst/>
          </a:prstGeom>
          <a:noFill/>
          <a:ln w="28575">
            <a:solidFill>
              <a:srgbClr val="A954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68245" y="5641135"/>
            <a:ext cx="857796" cy="3385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Explosion 2 19"/>
          <p:cNvSpPr/>
          <p:nvPr/>
        </p:nvSpPr>
        <p:spPr>
          <a:xfrm rot="348554">
            <a:off x="9093661" y="-21117"/>
            <a:ext cx="3024336" cy="1080604"/>
          </a:xfrm>
          <a:prstGeom prst="irregularSeal2">
            <a:avLst/>
          </a:prstGeom>
          <a:solidFill>
            <a:srgbClr val="FAA2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DON</a:t>
            </a:r>
            <a:r>
              <a:rPr lang="mr-IN" sz="800" b="1" dirty="0">
                <a:solidFill>
                  <a:schemeClr val="tx1"/>
                </a:solidFill>
              </a:rPr>
              <a:t>’</a:t>
            </a:r>
            <a:r>
              <a:rPr lang="en-US" sz="800" b="1" dirty="0">
                <a:solidFill>
                  <a:schemeClr val="tx1"/>
                </a:solidFill>
              </a:rPr>
              <a:t>T FORGET TO WRITE THE FORMULA IN THE EXAM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954310" y="4957916"/>
            <a:ext cx="3356107" cy="0"/>
          </a:xfrm>
          <a:prstGeom prst="line">
            <a:avLst/>
          </a:prstGeom>
          <a:ln w="28575">
            <a:solidFill>
              <a:srgbClr val="86E7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93812" y="5253592"/>
            <a:ext cx="900100" cy="4539"/>
          </a:xfrm>
          <a:prstGeom prst="line">
            <a:avLst/>
          </a:prstGeom>
          <a:ln w="28575">
            <a:solidFill>
              <a:srgbClr val="86E7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030516" y="1219200"/>
            <a:ext cx="0" cy="509344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عنوان 1"/>
          <p:cNvSpPr txBox="1">
            <a:spLocks/>
          </p:cNvSpPr>
          <p:nvPr/>
        </p:nvSpPr>
        <p:spPr>
          <a:xfrm>
            <a:off x="7221586" y="1196752"/>
            <a:ext cx="4260816" cy="433429"/>
          </a:xfrm>
          <a:prstGeom prst="rect">
            <a:avLst/>
          </a:prstGeom>
        </p:spPr>
        <p:txBody>
          <a:bodyPr vert="horz" lIns="101590" tIns="50795" rIns="101590" bIns="50795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defTabSz="914400">
              <a:buFont typeface="Wingdings" charset="2"/>
              <a:buChar char="v"/>
            </a:pP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</a:rPr>
              <a:t>Abnormal results for </a:t>
            </a:r>
            <a:r>
              <a:rPr lang="en-US" sz="2000" b="1" u="sng" dirty="0" err="1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US" sz="1400" b="1" u="sng" dirty="0" err="1">
                <a:solidFill>
                  <a:schemeClr val="accent2">
                    <a:lumMod val="75000"/>
                  </a:schemeClr>
                </a:solidFill>
              </a:rPr>
              <a:t>Cr</a:t>
            </a:r>
            <a:r>
              <a:rPr lang="en-US" sz="1400" b="1" u="sng" dirty="0">
                <a:solidFill>
                  <a:schemeClr val="accent2">
                    <a:lumMod val="75000"/>
                  </a:schemeClr>
                </a:solidFill>
              </a:rPr>
              <a:t> :</a:t>
            </a:r>
            <a:endParaRPr lang="ar-SA" sz="20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3" name="رسم تخطيطي 4"/>
          <p:cNvGraphicFramePr/>
          <p:nvPr>
            <p:extLst>
              <p:ext uri="{D42A27DB-BD31-4B8C-83A1-F6EECF244321}">
                <p14:modId xmlns:p14="http://schemas.microsoft.com/office/powerpoint/2010/main" val="1385075763"/>
              </p:ext>
            </p:extLst>
          </p:nvPr>
        </p:nvGraphicFramePr>
        <p:xfrm>
          <a:off x="7255284" y="1412776"/>
          <a:ext cx="4632007" cy="4381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32513" y="5394889"/>
            <a:ext cx="4220544" cy="830997"/>
          </a:xfrm>
          <a:prstGeom prst="rect">
            <a:avLst/>
          </a:prstGeom>
          <a:solidFill>
            <a:schemeClr val="bg1"/>
          </a:solidFill>
          <a:ln w="57150">
            <a:solidFill>
              <a:srgbClr val="E4BAD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1600" dirty="0"/>
              <a:t>" قد جعل الله لِكُل شيءٍ قَدْرا".</a:t>
            </a:r>
          </a:p>
          <a:p>
            <a:pPr algn="ctr"/>
            <a:r>
              <a:rPr lang="ar-SA" sz="1600" dirty="0"/>
              <a:t> ❤‏‏مهما كان ثقيلًا ما تمُر به لا تقلق؛ لكِل شيءٍ مُنتهى </a:t>
            </a:r>
          </a:p>
          <a:p>
            <a:pPr algn="ctr"/>
            <a:r>
              <a:rPr lang="en-US" sz="1600" dirty="0"/>
              <a:t>YEAR ONE IS DONE ✔✔✔✔✔✔</a:t>
            </a:r>
          </a:p>
        </p:txBody>
      </p:sp>
    </p:spTree>
    <p:extLst>
      <p:ext uri="{BB962C8B-B14F-4D97-AF65-F5344CB8AC3E}">
        <p14:creationId xmlns:p14="http://schemas.microsoft.com/office/powerpoint/2010/main" val="3380492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329" y="134123"/>
            <a:ext cx="10969943" cy="9906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b="1" dirty="0"/>
              <a:t>At This File , We Have 4 Cases To Discuss :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200" spc="100" dirty="0">
                <a:latin typeface="Calisto MT" charset="0"/>
                <a:ea typeface="Calibri" charset="0"/>
                <a:cs typeface="Arial" charset="0"/>
              </a:rPr>
              <a:t>Several students have volunteered to take an active part in this practical class :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b="1" dirty="0">
                <a:solidFill>
                  <a:srgbClr val="BF9FC5"/>
                </a:solidFill>
              </a:rPr>
              <a:t>Case 1 : </a:t>
            </a:r>
          </a:p>
          <a:p>
            <a:pPr marL="0" indent="0">
              <a:buNone/>
            </a:pPr>
            <a:r>
              <a:rPr lang="en-US" dirty="0"/>
              <a:t>Students who didn’t drink water and any other solution ( Deprived from water ).</a:t>
            </a:r>
          </a:p>
          <a:p>
            <a:pPr marL="0" indent="0">
              <a:buNone/>
            </a:pPr>
            <a:endParaRPr lang="en-US" b="1" dirty="0">
              <a:solidFill>
                <a:srgbClr val="92D050"/>
              </a:solidFill>
            </a:endParaRPr>
          </a:p>
          <a:p>
            <a:r>
              <a:rPr lang="en-US" b="1" dirty="0">
                <a:solidFill>
                  <a:srgbClr val="F3FFA8"/>
                </a:solidFill>
              </a:rPr>
              <a:t>Case 2 : </a:t>
            </a:r>
          </a:p>
          <a:p>
            <a:pPr marL="0" indent="0">
              <a:buNone/>
            </a:pPr>
            <a:r>
              <a:rPr lang="en-US" dirty="0"/>
              <a:t>Students who drink 1 liter of water ( </a:t>
            </a:r>
            <a:r>
              <a:rPr lang="en-US" dirty="0">
                <a:solidFill>
                  <a:srgbClr val="FF0000"/>
                </a:solidFill>
              </a:rPr>
              <a:t>Water Diuresis 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67B4C0"/>
                </a:solidFill>
              </a:rPr>
              <a:t>Case 3 : </a:t>
            </a:r>
          </a:p>
          <a:p>
            <a:pPr marL="0" indent="0">
              <a:buNone/>
            </a:pPr>
            <a:r>
              <a:rPr lang="en-US" dirty="0"/>
              <a:t>Students who drink 1 liter of 0.9% saline ( Isotonic Saline ).</a:t>
            </a:r>
          </a:p>
          <a:p>
            <a:pPr marL="0" indent="0">
              <a:buNone/>
            </a:pPr>
            <a:endParaRPr lang="en-US" b="1" dirty="0">
              <a:solidFill>
                <a:srgbClr val="CD8476"/>
              </a:solidFill>
            </a:endParaRPr>
          </a:p>
          <a:p>
            <a:r>
              <a:rPr lang="en-US" b="1" dirty="0">
                <a:solidFill>
                  <a:srgbClr val="FAA291"/>
                </a:solidFill>
              </a:rPr>
              <a:t>Case 4 : </a:t>
            </a:r>
          </a:p>
          <a:p>
            <a:pPr marL="0" indent="0">
              <a:buNone/>
            </a:pPr>
            <a:r>
              <a:rPr lang="en-US" dirty="0"/>
              <a:t>Students who swallowed a Lasix (Furosemide) tablet 40 mg with the help of 25 ml of water </a:t>
            </a:r>
          </a:p>
          <a:p>
            <a:pPr marL="0" indent="0">
              <a:buNone/>
            </a:pPr>
            <a:r>
              <a:rPr lang="en-US" dirty="0"/>
              <a:t>( </a:t>
            </a:r>
            <a:r>
              <a:rPr lang="en-US" dirty="0">
                <a:solidFill>
                  <a:srgbClr val="FF0000"/>
                </a:solidFill>
              </a:rPr>
              <a:t>Osmotic Diuresis 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no%20water%20bot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506" y="1772816"/>
            <a:ext cx="847362" cy="93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220px-Baxter_sodium_chloride_irrig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92" y="4014568"/>
            <a:ext cx="730324" cy="90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LASI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986" y="5157192"/>
            <a:ext cx="1470847" cy="90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4452" y="2924943"/>
            <a:ext cx="848137" cy="8583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48615" y="207747"/>
            <a:ext cx="4536504" cy="307777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You have to know what will happen in each case </a:t>
            </a:r>
          </a:p>
        </p:txBody>
      </p:sp>
    </p:spTree>
    <p:extLst>
      <p:ext uri="{BB962C8B-B14F-4D97-AF65-F5344CB8AC3E}">
        <p14:creationId xmlns:p14="http://schemas.microsoft.com/office/powerpoint/2010/main" val="3189813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304769" lvl="1" indent="0" algn="just">
              <a:buNone/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Steps : </a:t>
            </a:r>
          </a:p>
          <a:p>
            <a:pPr marL="761969" lvl="1" indent="-457200" algn="just">
              <a:buFont typeface="+mj-lt"/>
              <a:buAutoNum type="arabicPeriod"/>
            </a:pP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Patients Emptied their bladders at 8:00 am and discarded the urine.</a:t>
            </a:r>
          </a:p>
          <a:p>
            <a:pPr marL="761969" lvl="1" indent="-457200" algn="just">
              <a:buFont typeface="+mj-lt"/>
              <a:buAutoNum type="arabicPeriod"/>
            </a:pP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From 8:00 they are </a:t>
            </a:r>
            <a:r>
              <a:rPr lang="en-US" alt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restricted to take any fluids</a:t>
            </a: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marL="761969" lvl="1" indent="-457200" algn="just">
              <a:buFont typeface="+mj-lt"/>
              <a:buAutoNum type="arabicPeriod"/>
            </a:pP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They are asked to </a:t>
            </a:r>
            <a:r>
              <a:rPr lang="en-US" alt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provide various urine samples for analysis at:</a:t>
            </a:r>
          </a:p>
          <a:p>
            <a:pPr marL="914308" lvl="3" indent="0" algn="just">
              <a:buNone/>
            </a:pPr>
            <a:r>
              <a:rPr lang="en-US" altLang="en-US" sz="1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</a:t>
            </a:r>
            <a:r>
              <a:rPr lang="en-US" alt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10:00 am, 12:00 noon, 2:00 pm and 3:00 pm. </a:t>
            </a:r>
          </a:p>
          <a:p>
            <a:pPr lvl="1" algn="just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 algn="just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09728" indent="0" algn="just">
              <a:buNone/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What will happen to them ?</a:t>
            </a:r>
          </a:p>
          <a:p>
            <a:pPr marL="365760" indent="-256032" algn="just">
              <a:buNone/>
              <a:defRPr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Subsequent urine sample is :</a:t>
            </a:r>
          </a:p>
          <a:p>
            <a:pPr marL="871697" lvl="1" indent="-457200" algn="just">
              <a:buFont typeface="+mj-lt"/>
              <a:buAutoNum type="arabicPeriod"/>
              <a:defRPr/>
            </a:pPr>
            <a:r>
              <a:rPr lang="en-US" sz="2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lesser in volume </a:t>
            </a:r>
          </a:p>
          <a:p>
            <a:pPr marL="871697" lvl="1" indent="-457200" algn="just">
              <a:buFont typeface="+mj-lt"/>
              <a:buAutoNum type="arabicPeriod"/>
              <a:defRPr/>
            </a:pPr>
            <a:r>
              <a:rPr lang="en-US" sz="2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darker yellow in color </a:t>
            </a:r>
            <a:r>
              <a:rPr lang="en-US" sz="2200" dirty="0">
                <a:solidFill>
                  <a:srgbClr val="FF0000"/>
                </a:solidFill>
                <a:latin typeface="Arial Narrow" pitchFamily="34" charset="0"/>
              </a:rPr>
              <a:t>( more concentrated )</a:t>
            </a:r>
          </a:p>
          <a:p>
            <a:pPr marL="109728" indent="0" algn="just">
              <a:buNone/>
              <a:defRPr/>
            </a:pPr>
            <a:r>
              <a:rPr lang="en-US" sz="24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that shows the kidneys try to conserve water in fasting state.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894612" y="5949280"/>
            <a:ext cx="3528392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The next slide will </a:t>
            </a:r>
            <a:r>
              <a:rPr lang="en-US" sz="1200" b="1">
                <a:solidFill>
                  <a:srgbClr val="FF0000"/>
                </a:solidFill>
              </a:rPr>
              <a:t>explain why </a:t>
            </a:r>
            <a:r>
              <a:rPr lang="en-US" sz="1200" b="1" dirty="0">
                <a:solidFill>
                  <a:srgbClr val="FF0000"/>
                </a:solidFill>
              </a:rPr>
              <a:t>that happened 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solidFill>
            <a:srgbClr val="BF9FC5"/>
          </a:solidFill>
          <a:ln w="76200">
            <a:solidFill>
              <a:srgbClr val="BF9FC5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i="1" dirty="0"/>
              <a:t>Case 1</a:t>
            </a:r>
          </a:p>
        </p:txBody>
      </p:sp>
      <p:pic>
        <p:nvPicPr>
          <p:cNvPr id="9" name="Picture 8" descr="no%20water%20bot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892" y="1772815"/>
            <a:ext cx="991378" cy="109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794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87316" y="1171600"/>
            <a:ext cx="27432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Deprivation  of H</a:t>
            </a:r>
            <a:r>
              <a:rPr lang="en-US" sz="1200" dirty="0"/>
              <a:t>2</a:t>
            </a:r>
            <a:r>
              <a:rPr lang="en-US" dirty="0"/>
              <a:t>O</a:t>
            </a:r>
            <a:endParaRPr lang="ar-SA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518348" y="1628800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73116" y="1866309"/>
            <a:ext cx="22253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↑ Plasma </a:t>
            </a:r>
            <a:r>
              <a:rPr lang="en-US" altLang="en-US" sz="1800" b="1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Osmolarity</a:t>
            </a:r>
            <a:r>
              <a:rPr lang="en-US" alt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26060" y="2555612"/>
            <a:ext cx="5544616" cy="369332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Stimulation of </a:t>
            </a:r>
            <a:r>
              <a:rPr lang="en-US" sz="1800" dirty="0" err="1">
                <a:solidFill>
                  <a:srgbClr val="FF0000"/>
                </a:solidFill>
              </a:rPr>
              <a:t>Osmoreceptors</a:t>
            </a:r>
            <a:r>
              <a:rPr lang="en-US" sz="1800" dirty="0"/>
              <a:t> in Anterior Hypothalamus</a:t>
            </a:r>
            <a:endParaRPr lang="ar-SA" sz="1800" dirty="0"/>
          </a:p>
        </p:txBody>
      </p:sp>
      <p:sp>
        <p:nvSpPr>
          <p:cNvPr id="12" name="Left Arrow 11"/>
          <p:cNvSpPr/>
          <p:nvPr/>
        </p:nvSpPr>
        <p:spPr>
          <a:xfrm rot="20069877">
            <a:off x="2422066" y="2981664"/>
            <a:ext cx="503934" cy="1143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Left Arrow 12"/>
          <p:cNvSpPr/>
          <p:nvPr/>
        </p:nvSpPr>
        <p:spPr>
          <a:xfrm rot="12185251">
            <a:off x="8486241" y="2963678"/>
            <a:ext cx="478479" cy="1487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422920" y="3072523"/>
            <a:ext cx="194421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sz="1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↑  </a:t>
            </a:r>
            <a:r>
              <a:rPr lang="en-US" alt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Feeling Thirsty </a:t>
            </a:r>
            <a:endParaRPr lang="en-US" altLang="en-US" sz="1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7820" y="3906132"/>
            <a:ext cx="1567036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↑  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H2O Drinking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88421" y="3212976"/>
            <a:ext cx="4182655" cy="338554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↑ </a:t>
            </a:r>
            <a:r>
              <a:rPr lang="en-US" sz="1600" b="1" dirty="0">
                <a:solidFill>
                  <a:srgbClr val="FF0000"/>
                </a:solidFill>
              </a:rPr>
              <a:t>ADH secretion from posterior pituitary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38628" y="3861048"/>
            <a:ext cx="40324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↑ </a:t>
            </a:r>
            <a:r>
              <a:rPr lang="en-US" sz="1600" dirty="0"/>
              <a:t>H2O permeability in late distal tubule and collecting duct </a:t>
            </a:r>
            <a:endParaRPr lang="ar-SA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9118748" y="4797152"/>
            <a:ext cx="1944216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H2O reabsorption</a:t>
            </a:r>
            <a:endParaRPr lang="ar-SA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8470676" y="5445224"/>
            <a:ext cx="2952328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↑ </a:t>
            </a:r>
            <a:r>
              <a:rPr lang="en-US" sz="1600" dirty="0"/>
              <a:t>Urine </a:t>
            </a:r>
            <a:r>
              <a:rPr lang="en-US" sz="1600" dirty="0" err="1"/>
              <a:t>osmolarity</a:t>
            </a:r>
            <a:r>
              <a:rPr lang="en-US" sz="1600" dirty="0"/>
              <a:t> </a:t>
            </a:r>
          </a:p>
          <a:p>
            <a:r>
              <a:rPr lang="en-US" alt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↓</a:t>
            </a:r>
            <a:r>
              <a:rPr lang="en-US" sz="1600" dirty="0"/>
              <a:t> urine volume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518348" y="2276872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395028" y="3501008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83532" y="5013176"/>
            <a:ext cx="3638872" cy="12843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↓ </a:t>
            </a:r>
            <a:r>
              <a:rPr lang="en-US" sz="1800" b="1" dirty="0"/>
              <a:t>Plasma </a:t>
            </a:r>
            <a:r>
              <a:rPr lang="en-US" sz="1800" b="1" dirty="0" err="1"/>
              <a:t>Osmolarity</a:t>
            </a:r>
            <a:r>
              <a:rPr lang="en-US" sz="1800" b="1" dirty="0"/>
              <a:t> Toward Normal </a:t>
            </a:r>
            <a:endParaRPr lang="ar-SA" sz="1800" b="1" dirty="0"/>
          </a:p>
        </p:txBody>
      </p:sp>
      <p:sp>
        <p:nvSpPr>
          <p:cNvPr id="40" name="شكل حر 1"/>
          <p:cNvSpPr/>
          <p:nvPr/>
        </p:nvSpPr>
        <p:spPr>
          <a:xfrm rot="6338355">
            <a:off x="6881626" y="5198044"/>
            <a:ext cx="339819" cy="1593605"/>
          </a:xfrm>
          <a:custGeom>
            <a:avLst/>
            <a:gdLst>
              <a:gd name="connsiteX0" fmla="*/ 2194 w 339819"/>
              <a:gd name="connsiteY0" fmla="*/ 0 h 647114"/>
              <a:gd name="connsiteX1" fmla="*/ 72532 w 339819"/>
              <a:gd name="connsiteY1" fmla="*/ 28136 h 647114"/>
              <a:gd name="connsiteX2" fmla="*/ 114735 w 339819"/>
              <a:gd name="connsiteY2" fmla="*/ 126609 h 647114"/>
              <a:gd name="connsiteX3" fmla="*/ 142871 w 339819"/>
              <a:gd name="connsiteY3" fmla="*/ 182880 h 647114"/>
              <a:gd name="connsiteX4" fmla="*/ 171006 w 339819"/>
              <a:gd name="connsiteY4" fmla="*/ 267286 h 647114"/>
              <a:gd name="connsiteX5" fmla="*/ 142871 w 339819"/>
              <a:gd name="connsiteY5" fmla="*/ 295422 h 647114"/>
              <a:gd name="connsiteX6" fmla="*/ 72532 w 339819"/>
              <a:gd name="connsiteY6" fmla="*/ 337625 h 647114"/>
              <a:gd name="connsiteX7" fmla="*/ 2194 w 339819"/>
              <a:gd name="connsiteY7" fmla="*/ 323557 h 647114"/>
              <a:gd name="connsiteX8" fmla="*/ 30329 w 339819"/>
              <a:gd name="connsiteY8" fmla="*/ 281354 h 647114"/>
              <a:gd name="connsiteX9" fmla="*/ 100668 w 339819"/>
              <a:gd name="connsiteY9" fmla="*/ 239151 h 647114"/>
              <a:gd name="connsiteX10" fmla="*/ 171006 w 339819"/>
              <a:gd name="connsiteY10" fmla="*/ 253219 h 647114"/>
              <a:gd name="connsiteX11" fmla="*/ 199142 w 339819"/>
              <a:gd name="connsiteY11" fmla="*/ 281354 h 647114"/>
              <a:gd name="connsiteX12" fmla="*/ 241345 w 339819"/>
              <a:gd name="connsiteY12" fmla="*/ 309489 h 647114"/>
              <a:gd name="connsiteX13" fmla="*/ 269480 w 339819"/>
              <a:gd name="connsiteY13" fmla="*/ 407963 h 647114"/>
              <a:gd name="connsiteX14" fmla="*/ 283548 w 339819"/>
              <a:gd name="connsiteY14" fmla="*/ 450166 h 647114"/>
              <a:gd name="connsiteX15" fmla="*/ 311683 w 339819"/>
              <a:gd name="connsiteY15" fmla="*/ 548640 h 647114"/>
              <a:gd name="connsiteX16" fmla="*/ 339819 w 339819"/>
              <a:gd name="connsiteY16" fmla="*/ 520505 h 647114"/>
              <a:gd name="connsiteX17" fmla="*/ 311683 w 339819"/>
              <a:gd name="connsiteY17" fmla="*/ 604911 h 647114"/>
              <a:gd name="connsiteX18" fmla="*/ 297615 w 339819"/>
              <a:gd name="connsiteY18" fmla="*/ 647114 h 647114"/>
              <a:gd name="connsiteX19" fmla="*/ 255412 w 339819"/>
              <a:gd name="connsiteY19" fmla="*/ 633046 h 647114"/>
              <a:gd name="connsiteX20" fmla="*/ 213209 w 339819"/>
              <a:gd name="connsiteY20" fmla="*/ 548640 h 647114"/>
              <a:gd name="connsiteX21" fmla="*/ 199142 w 339819"/>
              <a:gd name="connsiteY21" fmla="*/ 548640 h 64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39819" h="647114">
                <a:moveTo>
                  <a:pt x="2194" y="0"/>
                </a:moveTo>
                <a:cubicBezTo>
                  <a:pt x="25640" y="9379"/>
                  <a:pt x="53359" y="11702"/>
                  <a:pt x="72532" y="28136"/>
                </a:cubicBezTo>
                <a:cubicBezTo>
                  <a:pt x="93607" y="46200"/>
                  <a:pt x="103719" y="100905"/>
                  <a:pt x="114735" y="126609"/>
                </a:cubicBezTo>
                <a:cubicBezTo>
                  <a:pt x="122996" y="145884"/>
                  <a:pt x="135083" y="163409"/>
                  <a:pt x="142871" y="182880"/>
                </a:cubicBezTo>
                <a:cubicBezTo>
                  <a:pt x="153885" y="210416"/>
                  <a:pt x="171006" y="267286"/>
                  <a:pt x="171006" y="267286"/>
                </a:cubicBezTo>
                <a:cubicBezTo>
                  <a:pt x="161628" y="276665"/>
                  <a:pt x="154244" y="288598"/>
                  <a:pt x="142871" y="295422"/>
                </a:cubicBezTo>
                <a:cubicBezTo>
                  <a:pt x="51558" y="350210"/>
                  <a:pt x="143825" y="266332"/>
                  <a:pt x="72532" y="337625"/>
                </a:cubicBezTo>
                <a:cubicBezTo>
                  <a:pt x="49086" y="332936"/>
                  <a:pt x="16540" y="342685"/>
                  <a:pt x="2194" y="323557"/>
                </a:cubicBezTo>
                <a:cubicBezTo>
                  <a:pt x="-7950" y="310031"/>
                  <a:pt x="19767" y="294556"/>
                  <a:pt x="30329" y="281354"/>
                </a:cubicBezTo>
                <a:cubicBezTo>
                  <a:pt x="58416" y="246245"/>
                  <a:pt x="57660" y="253487"/>
                  <a:pt x="100668" y="239151"/>
                </a:cubicBezTo>
                <a:cubicBezTo>
                  <a:pt x="124114" y="243840"/>
                  <a:pt x="149029" y="243800"/>
                  <a:pt x="171006" y="253219"/>
                </a:cubicBezTo>
                <a:cubicBezTo>
                  <a:pt x="183197" y="258444"/>
                  <a:pt x="188785" y="273069"/>
                  <a:pt x="199142" y="281354"/>
                </a:cubicBezTo>
                <a:cubicBezTo>
                  <a:pt x="212344" y="291916"/>
                  <a:pt x="227277" y="300111"/>
                  <a:pt x="241345" y="309489"/>
                </a:cubicBezTo>
                <a:cubicBezTo>
                  <a:pt x="275079" y="410697"/>
                  <a:pt x="234143" y="284288"/>
                  <a:pt x="269480" y="407963"/>
                </a:cubicBezTo>
                <a:cubicBezTo>
                  <a:pt x="273554" y="422221"/>
                  <a:pt x="279474" y="435908"/>
                  <a:pt x="283548" y="450166"/>
                </a:cubicBezTo>
                <a:cubicBezTo>
                  <a:pt x="318876" y="573815"/>
                  <a:pt x="277953" y="447452"/>
                  <a:pt x="311683" y="548640"/>
                </a:cubicBezTo>
                <a:cubicBezTo>
                  <a:pt x="321062" y="539262"/>
                  <a:pt x="339819" y="507242"/>
                  <a:pt x="339819" y="520505"/>
                </a:cubicBezTo>
                <a:cubicBezTo>
                  <a:pt x="339819" y="550162"/>
                  <a:pt x="321062" y="576776"/>
                  <a:pt x="311683" y="604911"/>
                </a:cubicBezTo>
                <a:lnTo>
                  <a:pt x="297615" y="647114"/>
                </a:lnTo>
                <a:cubicBezTo>
                  <a:pt x="283547" y="642425"/>
                  <a:pt x="264675" y="644625"/>
                  <a:pt x="255412" y="633046"/>
                </a:cubicBezTo>
                <a:cubicBezTo>
                  <a:pt x="191465" y="553112"/>
                  <a:pt x="287028" y="597854"/>
                  <a:pt x="213209" y="548640"/>
                </a:cubicBezTo>
                <a:cubicBezTo>
                  <a:pt x="209308" y="546039"/>
                  <a:pt x="203831" y="548640"/>
                  <a:pt x="199142" y="54864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dash"/>
          </a:ln>
          <a:effectLst>
            <a:glow rad="38100">
              <a:schemeClr val="bg1">
                <a:lumMod val="50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شكل حر 1"/>
          <p:cNvSpPr/>
          <p:nvPr/>
        </p:nvSpPr>
        <p:spPr>
          <a:xfrm rot="20247726">
            <a:off x="1886506" y="4365044"/>
            <a:ext cx="339819" cy="905622"/>
          </a:xfrm>
          <a:custGeom>
            <a:avLst/>
            <a:gdLst>
              <a:gd name="connsiteX0" fmla="*/ 2194 w 339819"/>
              <a:gd name="connsiteY0" fmla="*/ 0 h 647114"/>
              <a:gd name="connsiteX1" fmla="*/ 72532 w 339819"/>
              <a:gd name="connsiteY1" fmla="*/ 28136 h 647114"/>
              <a:gd name="connsiteX2" fmla="*/ 114735 w 339819"/>
              <a:gd name="connsiteY2" fmla="*/ 126609 h 647114"/>
              <a:gd name="connsiteX3" fmla="*/ 142871 w 339819"/>
              <a:gd name="connsiteY3" fmla="*/ 182880 h 647114"/>
              <a:gd name="connsiteX4" fmla="*/ 171006 w 339819"/>
              <a:gd name="connsiteY4" fmla="*/ 267286 h 647114"/>
              <a:gd name="connsiteX5" fmla="*/ 142871 w 339819"/>
              <a:gd name="connsiteY5" fmla="*/ 295422 h 647114"/>
              <a:gd name="connsiteX6" fmla="*/ 72532 w 339819"/>
              <a:gd name="connsiteY6" fmla="*/ 337625 h 647114"/>
              <a:gd name="connsiteX7" fmla="*/ 2194 w 339819"/>
              <a:gd name="connsiteY7" fmla="*/ 323557 h 647114"/>
              <a:gd name="connsiteX8" fmla="*/ 30329 w 339819"/>
              <a:gd name="connsiteY8" fmla="*/ 281354 h 647114"/>
              <a:gd name="connsiteX9" fmla="*/ 100668 w 339819"/>
              <a:gd name="connsiteY9" fmla="*/ 239151 h 647114"/>
              <a:gd name="connsiteX10" fmla="*/ 171006 w 339819"/>
              <a:gd name="connsiteY10" fmla="*/ 253219 h 647114"/>
              <a:gd name="connsiteX11" fmla="*/ 199142 w 339819"/>
              <a:gd name="connsiteY11" fmla="*/ 281354 h 647114"/>
              <a:gd name="connsiteX12" fmla="*/ 241345 w 339819"/>
              <a:gd name="connsiteY12" fmla="*/ 309489 h 647114"/>
              <a:gd name="connsiteX13" fmla="*/ 269480 w 339819"/>
              <a:gd name="connsiteY13" fmla="*/ 407963 h 647114"/>
              <a:gd name="connsiteX14" fmla="*/ 283548 w 339819"/>
              <a:gd name="connsiteY14" fmla="*/ 450166 h 647114"/>
              <a:gd name="connsiteX15" fmla="*/ 311683 w 339819"/>
              <a:gd name="connsiteY15" fmla="*/ 548640 h 647114"/>
              <a:gd name="connsiteX16" fmla="*/ 339819 w 339819"/>
              <a:gd name="connsiteY16" fmla="*/ 520505 h 647114"/>
              <a:gd name="connsiteX17" fmla="*/ 311683 w 339819"/>
              <a:gd name="connsiteY17" fmla="*/ 604911 h 647114"/>
              <a:gd name="connsiteX18" fmla="*/ 297615 w 339819"/>
              <a:gd name="connsiteY18" fmla="*/ 647114 h 647114"/>
              <a:gd name="connsiteX19" fmla="*/ 255412 w 339819"/>
              <a:gd name="connsiteY19" fmla="*/ 633046 h 647114"/>
              <a:gd name="connsiteX20" fmla="*/ 213209 w 339819"/>
              <a:gd name="connsiteY20" fmla="*/ 548640 h 647114"/>
              <a:gd name="connsiteX21" fmla="*/ 199142 w 339819"/>
              <a:gd name="connsiteY21" fmla="*/ 548640 h 64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39819" h="647114">
                <a:moveTo>
                  <a:pt x="2194" y="0"/>
                </a:moveTo>
                <a:cubicBezTo>
                  <a:pt x="25640" y="9379"/>
                  <a:pt x="53359" y="11702"/>
                  <a:pt x="72532" y="28136"/>
                </a:cubicBezTo>
                <a:cubicBezTo>
                  <a:pt x="93607" y="46200"/>
                  <a:pt x="103719" y="100905"/>
                  <a:pt x="114735" y="126609"/>
                </a:cubicBezTo>
                <a:cubicBezTo>
                  <a:pt x="122996" y="145884"/>
                  <a:pt x="135083" y="163409"/>
                  <a:pt x="142871" y="182880"/>
                </a:cubicBezTo>
                <a:cubicBezTo>
                  <a:pt x="153885" y="210416"/>
                  <a:pt x="171006" y="267286"/>
                  <a:pt x="171006" y="267286"/>
                </a:cubicBezTo>
                <a:cubicBezTo>
                  <a:pt x="161628" y="276665"/>
                  <a:pt x="154244" y="288598"/>
                  <a:pt x="142871" y="295422"/>
                </a:cubicBezTo>
                <a:cubicBezTo>
                  <a:pt x="51558" y="350210"/>
                  <a:pt x="143825" y="266332"/>
                  <a:pt x="72532" y="337625"/>
                </a:cubicBezTo>
                <a:cubicBezTo>
                  <a:pt x="49086" y="332936"/>
                  <a:pt x="16540" y="342685"/>
                  <a:pt x="2194" y="323557"/>
                </a:cubicBezTo>
                <a:cubicBezTo>
                  <a:pt x="-7950" y="310031"/>
                  <a:pt x="19767" y="294556"/>
                  <a:pt x="30329" y="281354"/>
                </a:cubicBezTo>
                <a:cubicBezTo>
                  <a:pt x="58416" y="246245"/>
                  <a:pt x="57660" y="253487"/>
                  <a:pt x="100668" y="239151"/>
                </a:cubicBezTo>
                <a:cubicBezTo>
                  <a:pt x="124114" y="243840"/>
                  <a:pt x="149029" y="243800"/>
                  <a:pt x="171006" y="253219"/>
                </a:cubicBezTo>
                <a:cubicBezTo>
                  <a:pt x="183197" y="258444"/>
                  <a:pt x="188785" y="273069"/>
                  <a:pt x="199142" y="281354"/>
                </a:cubicBezTo>
                <a:cubicBezTo>
                  <a:pt x="212344" y="291916"/>
                  <a:pt x="227277" y="300111"/>
                  <a:pt x="241345" y="309489"/>
                </a:cubicBezTo>
                <a:cubicBezTo>
                  <a:pt x="275079" y="410697"/>
                  <a:pt x="234143" y="284288"/>
                  <a:pt x="269480" y="407963"/>
                </a:cubicBezTo>
                <a:cubicBezTo>
                  <a:pt x="273554" y="422221"/>
                  <a:pt x="279474" y="435908"/>
                  <a:pt x="283548" y="450166"/>
                </a:cubicBezTo>
                <a:cubicBezTo>
                  <a:pt x="318876" y="573815"/>
                  <a:pt x="277953" y="447452"/>
                  <a:pt x="311683" y="548640"/>
                </a:cubicBezTo>
                <a:cubicBezTo>
                  <a:pt x="321062" y="539262"/>
                  <a:pt x="339819" y="507242"/>
                  <a:pt x="339819" y="520505"/>
                </a:cubicBezTo>
                <a:cubicBezTo>
                  <a:pt x="339819" y="550162"/>
                  <a:pt x="321062" y="576776"/>
                  <a:pt x="311683" y="604911"/>
                </a:cubicBezTo>
                <a:lnTo>
                  <a:pt x="297615" y="647114"/>
                </a:lnTo>
                <a:cubicBezTo>
                  <a:pt x="283547" y="642425"/>
                  <a:pt x="264675" y="644625"/>
                  <a:pt x="255412" y="633046"/>
                </a:cubicBezTo>
                <a:cubicBezTo>
                  <a:pt x="191465" y="553112"/>
                  <a:pt x="287028" y="597854"/>
                  <a:pt x="213209" y="548640"/>
                </a:cubicBezTo>
                <a:cubicBezTo>
                  <a:pt x="209308" y="546039"/>
                  <a:pt x="203831" y="548640"/>
                  <a:pt x="199142" y="54864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dash"/>
          </a:ln>
          <a:effectLst>
            <a:glow rad="38100">
              <a:schemeClr val="bg1">
                <a:lumMod val="50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953971" y="6453336"/>
            <a:ext cx="8280919" cy="25700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Remember 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</a:rPr>
              <a:t>: The aim of the compensatory mechanism is to restore the </a:t>
            </a:r>
            <a:r>
              <a:rPr lang="en-US" sz="1050" b="1" u="sng" dirty="0">
                <a:solidFill>
                  <a:schemeClr val="bg1">
                    <a:lumMod val="50000"/>
                  </a:schemeClr>
                </a:solidFill>
              </a:rPr>
              <a:t>plasma </a:t>
            </a:r>
            <a:r>
              <a:rPr lang="en-US" sz="1050" b="1" u="sng" dirty="0" err="1">
                <a:solidFill>
                  <a:schemeClr val="bg1">
                    <a:lumMod val="50000"/>
                  </a:schemeClr>
                </a:solidFill>
              </a:rPr>
              <a:t>osmolarity</a:t>
            </a:r>
            <a:r>
              <a:rPr lang="en-US" sz="1050" b="1" u="sng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en-US" sz="1050" b="1" u="sng" dirty="0">
                <a:solidFill>
                  <a:schemeClr val="bg1">
                    <a:lumMod val="50000"/>
                  </a:schemeClr>
                </a:solidFill>
              </a:rPr>
              <a:t>volume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</a:rPr>
              <a:t> towards normal level. 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0054852" y="3573016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0054852" y="4509120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0054852" y="5157192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16669" y="1700808"/>
            <a:ext cx="98862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7789" y="1235455"/>
            <a:ext cx="1080120" cy="31204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Experiment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7789" y="1897087"/>
            <a:ext cx="2103637" cy="27699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Result of the experiment :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4383" y="2473305"/>
            <a:ext cx="2107043" cy="27699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Compensatory mechanism :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837828" y="2348880"/>
            <a:ext cx="98862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9460" y="1132897"/>
            <a:ext cx="10969943" cy="387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375402" y="5516837"/>
            <a:ext cx="758570" cy="27971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>
                    <a:lumMod val="65000"/>
                  </a:schemeClr>
                </a:solidFill>
              </a:rPr>
              <a:t>Result :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Title 7"/>
          <p:cNvSpPr txBox="1">
            <a:spLocks/>
          </p:cNvSpPr>
          <p:nvPr/>
        </p:nvSpPr>
        <p:spPr>
          <a:xfrm>
            <a:off x="549796" y="62136"/>
            <a:ext cx="10969943" cy="990600"/>
          </a:xfrm>
          <a:prstGeom prst="rect">
            <a:avLst/>
          </a:prstGeom>
          <a:solidFill>
            <a:srgbClr val="BF9FC5"/>
          </a:solidFill>
          <a:ln w="76200">
            <a:solidFill>
              <a:srgbClr val="BF9FC5"/>
            </a:solidFill>
          </a:ln>
        </p:spPr>
        <p:txBody>
          <a:bodyPr vert="horz" lIns="101590" tIns="50795" rIns="101590" bIns="50795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sz="4000" b="1" i="1" dirty="0"/>
              <a:t>Case 1 </a:t>
            </a:r>
            <a:r>
              <a:rPr lang="en-US" sz="4000" b="1" i="1" dirty="0">
                <a:solidFill>
                  <a:schemeClr val="tx1"/>
                </a:solidFill>
              </a:rPr>
              <a:t>: </a:t>
            </a:r>
            <a:r>
              <a:rPr lang="en-US" sz="4000" i="1" dirty="0">
                <a:solidFill>
                  <a:schemeClr val="tx1"/>
                </a:solidFill>
              </a:rPr>
              <a:t>Compensatory mechanism </a:t>
            </a:r>
            <a:endParaRPr lang="en-US" sz="4000" b="1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9874831" y="1260472"/>
            <a:ext cx="2059125" cy="1015663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‪كيف ممكن‬ يجي السؤال على 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Compensatory mechanism</a:t>
            </a:r>
            <a:r>
              <a:rPr lang="ar-S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Body response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Hormones (if there was)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results</a:t>
            </a:r>
            <a:endParaRPr lang="ar-SA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94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2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71615" y="1196752"/>
            <a:ext cx="11245631" cy="4937760"/>
          </a:xfrm>
        </p:spPr>
        <p:txBody>
          <a:bodyPr>
            <a:normAutofit fontScale="92500" lnSpcReduction="10000"/>
          </a:bodyPr>
          <a:lstStyle/>
          <a:p>
            <a:pPr marL="304769" lvl="1" indent="0" algn="just">
              <a:buNone/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Steps : </a:t>
            </a:r>
          </a:p>
          <a:p>
            <a:pPr marL="761969" lvl="1" indent="-457200" algn="just">
              <a:buFont typeface="+mj-lt"/>
              <a:buAutoNum type="arabicPeriod"/>
            </a:pPr>
            <a:r>
              <a:rPr lang="en-US" alt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Patients emptied their bladder at 10:00 am and discarded the urine.</a:t>
            </a:r>
          </a:p>
          <a:p>
            <a:pPr marL="761969" lvl="1" indent="-457200" algn="just">
              <a:buFont typeface="+mj-lt"/>
              <a:buAutoNum type="arabicPeriod"/>
            </a:pPr>
            <a:r>
              <a:rPr lang="en-US" alt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At 12:00 am emptied their bladder again, but this time they measured its volume and provided a sample for analysis. </a:t>
            </a:r>
            <a:r>
              <a:rPr lang="en-US" altLang="en-US" sz="2200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This sample will be : </a:t>
            </a:r>
            <a:r>
              <a:rPr lang="en-US" altLang="en-US" sz="2200" u="sng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pre-experimental sample</a:t>
            </a:r>
            <a:r>
              <a:rPr lang="en-US" altLang="en-US" sz="22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marL="761969" lvl="1" indent="-457200" algn="just">
              <a:buFont typeface="+mj-lt"/>
              <a:buAutoNum type="arabicPeriod"/>
            </a:pPr>
            <a:r>
              <a:rPr lang="en-US" altLang="en-US" sz="2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They drank 1 liter of water immediately after providing the pre-experimental sample.</a:t>
            </a:r>
            <a:endParaRPr lang="en-US" altLang="en-US" sz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761969" lvl="1" indent="-457200" algn="just">
              <a:buFont typeface="+mj-lt"/>
              <a:buAutoNum type="arabicPeriod"/>
            </a:pPr>
            <a:r>
              <a:rPr lang="en-US" alt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Were then asked to empty their bladders and provide </a:t>
            </a:r>
            <a:r>
              <a:rPr lang="en-US" altLang="en-US" sz="2200" u="sng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post-experimental samples </a:t>
            </a:r>
            <a:r>
              <a:rPr lang="en-US" altLang="en-US" sz="2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every half an hour after drinking water until 3:00 pm</a:t>
            </a:r>
            <a:r>
              <a:rPr lang="en-US" alt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marL="304769" lvl="1" indent="0" algn="just">
              <a:buNone/>
            </a:pPr>
            <a:endParaRPr lang="en-US" altLang="en-US" sz="22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04769" lvl="1" indent="0" algn="just">
              <a:buNone/>
            </a:pPr>
            <a:endParaRPr lang="en-US" altLang="en-US" sz="22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04769" lvl="1" indent="0" algn="just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What will happen to them ?</a:t>
            </a:r>
          </a:p>
          <a:p>
            <a:pPr marL="109728" indent="0" algn="just">
              <a:buNone/>
              <a:defRPr/>
            </a:pPr>
            <a:r>
              <a:rPr lang="en-US" sz="22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Subsequent urine samples </a:t>
            </a:r>
            <a:r>
              <a:rPr lang="en-US" sz="2200" u="sng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up to 3:00 pm are </a:t>
            </a:r>
            <a:r>
              <a:rPr lang="en-US" sz="22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pPr marL="871697" lvl="1" indent="-457200" algn="just">
              <a:buFont typeface="+mj-lt"/>
              <a:buAutoNum type="arabicPeriod"/>
              <a:defRPr/>
            </a:pPr>
            <a:r>
              <a:rPr lang="en-US" sz="2200" dirty="0">
                <a:solidFill>
                  <a:srgbClr val="FF0000"/>
                </a:solidFill>
                <a:latin typeface="Arial Narrow" pitchFamily="34" charset="0"/>
              </a:rPr>
              <a:t>larger in volume. </a:t>
            </a:r>
          </a:p>
          <a:p>
            <a:pPr marL="871697" lvl="1" indent="-457200" algn="just">
              <a:buFont typeface="+mj-lt"/>
              <a:buAutoNum type="arabicPeriod"/>
              <a:defRPr/>
            </a:pPr>
            <a:r>
              <a:rPr lang="en-US" sz="2200" dirty="0">
                <a:solidFill>
                  <a:srgbClr val="FF0000"/>
                </a:solidFill>
                <a:latin typeface="Arial Narrow" pitchFamily="34" charset="0"/>
              </a:rPr>
              <a:t>more watery in color( less concentrated ).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marL="304769" lvl="1" indent="0" algn="just">
              <a:buNone/>
            </a:pPr>
            <a:r>
              <a:rPr lang="en-US" sz="2200" dirty="0">
                <a:latin typeface="Arial Narrow" pitchFamily="34" charset="0"/>
              </a:rPr>
              <a:t>that shows the kidneys try to excrete this extra 1 liter of water as quickly as possible.</a:t>
            </a:r>
            <a:endParaRPr lang="en-US" altLang="en-US" sz="22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 algn="just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460" y="116632"/>
            <a:ext cx="10969943" cy="990600"/>
          </a:xfrm>
          <a:prstGeom prst="rect">
            <a:avLst/>
          </a:prstGeom>
          <a:solidFill>
            <a:srgbClr val="F3FFA8"/>
          </a:solidFill>
        </p:spPr>
        <p:txBody>
          <a:bodyPr vert="horz" lIns="101590" tIns="50795" rIns="101590" bIns="50795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b="1" i="1" dirty="0"/>
              <a:t>Case 2 </a:t>
            </a:r>
            <a:r>
              <a:rPr lang="en-US" i="1" dirty="0">
                <a:solidFill>
                  <a:srgbClr val="FF0000"/>
                </a:solidFill>
              </a:rPr>
              <a:t>( </a:t>
            </a:r>
            <a:r>
              <a:rPr lang="en-US" dirty="0">
                <a:solidFill>
                  <a:srgbClr val="FF0000"/>
                </a:solidFill>
              </a:rPr>
              <a:t>WATER DIURESIS )</a:t>
            </a:r>
            <a:r>
              <a:rPr lang="en-US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38628" y="6021288"/>
            <a:ext cx="3816424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The next slide will explain the why that happened .</a:t>
            </a:r>
          </a:p>
        </p:txBody>
      </p:sp>
    </p:spTree>
    <p:extLst>
      <p:ext uri="{BB962C8B-B14F-4D97-AF65-F5344CB8AC3E}">
        <p14:creationId xmlns:p14="http://schemas.microsoft.com/office/powerpoint/2010/main" val="2907698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116632"/>
            <a:ext cx="10969943" cy="990600"/>
          </a:xfrm>
          <a:solidFill>
            <a:srgbClr val="F3FFA8"/>
          </a:solidFill>
        </p:spPr>
        <p:txBody>
          <a:bodyPr>
            <a:normAutofit/>
          </a:bodyPr>
          <a:lstStyle/>
          <a:p>
            <a:pPr algn="ctr"/>
            <a:r>
              <a:rPr lang="en-US" b="1" i="1" dirty="0"/>
              <a:t>Case 2 : </a:t>
            </a:r>
            <a:r>
              <a:rPr lang="en-US" i="1" dirty="0">
                <a:solidFill>
                  <a:schemeClr val="tx1"/>
                </a:solidFill>
              </a:rPr>
              <a:t>Compensatory mechanism </a:t>
            </a:r>
            <a:endParaRPr lang="en-US" b="1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94212" y="1160771"/>
            <a:ext cx="27432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Drinking 1 liter of H2O</a:t>
            </a:r>
            <a:endParaRPr lang="ar-SA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665812" y="1628800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58108" y="1873168"/>
            <a:ext cx="446449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↓ </a:t>
            </a:r>
            <a:r>
              <a:rPr lang="en-US" sz="1800" dirty="0"/>
              <a:t>Plasma </a:t>
            </a:r>
            <a:r>
              <a:rPr lang="en-US" sz="1800" dirty="0" err="1"/>
              <a:t>Osmolarity</a:t>
            </a:r>
            <a:endParaRPr lang="ar-SA" sz="1800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6060" y="2555612"/>
            <a:ext cx="5544616" cy="369332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Inhibition of </a:t>
            </a:r>
            <a:r>
              <a:rPr lang="en-US" sz="1800" dirty="0" err="1"/>
              <a:t>osmoreceptors</a:t>
            </a:r>
            <a:r>
              <a:rPr lang="en-US" sz="1800" dirty="0"/>
              <a:t> in Anterior Hypothalamus</a:t>
            </a:r>
            <a:endParaRPr lang="ar-SA" sz="1800" dirty="0"/>
          </a:p>
        </p:txBody>
      </p:sp>
      <p:sp>
        <p:nvSpPr>
          <p:cNvPr id="12" name="Left Arrow 11"/>
          <p:cNvSpPr/>
          <p:nvPr/>
        </p:nvSpPr>
        <p:spPr>
          <a:xfrm rot="20069877">
            <a:off x="2422066" y="2981664"/>
            <a:ext cx="503934" cy="1143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Left Arrow 12"/>
          <p:cNvSpPr/>
          <p:nvPr/>
        </p:nvSpPr>
        <p:spPr>
          <a:xfrm rot="12185251">
            <a:off x="8486241" y="2963678"/>
            <a:ext cx="478479" cy="1487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422920" y="3072523"/>
            <a:ext cx="194421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↓ Feeling Thirsty </a:t>
            </a:r>
            <a:endParaRPr lang="en-US" altLang="en-US" sz="1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7820" y="3906132"/>
            <a:ext cx="1567036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↓  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H2O Drinking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22604" y="3212976"/>
            <a:ext cx="4248471" cy="338554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↓ </a:t>
            </a:r>
            <a:r>
              <a:rPr lang="en-US" sz="1600" b="1" dirty="0">
                <a:solidFill>
                  <a:srgbClr val="FF0000"/>
                </a:solidFill>
              </a:rPr>
              <a:t>ADH secretion from posterior pituitary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66620" y="4962654"/>
            <a:ext cx="4032448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↓ </a:t>
            </a:r>
            <a:r>
              <a:rPr lang="en-US" sz="1600" dirty="0"/>
              <a:t>H2O reabsorption and </a:t>
            </a:r>
            <a:r>
              <a:rPr lang="en-US" alt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↑ </a:t>
            </a:r>
            <a:r>
              <a:rPr lang="en-US" sz="1600" dirty="0"/>
              <a:t>H2O excretion</a:t>
            </a:r>
            <a:endParaRPr lang="ar-SA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9010718" y="5652537"/>
            <a:ext cx="2052246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↓ </a:t>
            </a:r>
            <a:r>
              <a:rPr lang="en-US" sz="1600" dirty="0"/>
              <a:t>Urine </a:t>
            </a:r>
            <a:r>
              <a:rPr lang="en-US" sz="1600" dirty="0" err="1"/>
              <a:t>osmolarity</a:t>
            </a:r>
            <a:r>
              <a:rPr lang="en-US" sz="1600" dirty="0"/>
              <a:t> </a:t>
            </a:r>
          </a:p>
          <a:p>
            <a:r>
              <a:rPr lang="en-US" alt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↑</a:t>
            </a:r>
            <a:r>
              <a:rPr lang="en-US" sz="1600" dirty="0"/>
              <a:t> urine volume</a:t>
            </a:r>
            <a:endParaRPr lang="ar-SA" sz="16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665812" y="2286164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395028" y="3501008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239516" y="5013176"/>
            <a:ext cx="3638872" cy="12843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↑ </a:t>
            </a:r>
            <a:r>
              <a:rPr lang="en-US" sz="1800" b="1" dirty="0"/>
              <a:t>Plasma </a:t>
            </a:r>
            <a:r>
              <a:rPr lang="en-US" sz="1800" b="1" dirty="0" err="1"/>
              <a:t>Osmolarity</a:t>
            </a:r>
            <a:r>
              <a:rPr lang="en-US" sz="1800" b="1" dirty="0"/>
              <a:t> Toward Normal </a:t>
            </a:r>
            <a:endParaRPr lang="ar-SA" sz="1800" b="1" dirty="0"/>
          </a:p>
        </p:txBody>
      </p:sp>
      <p:sp>
        <p:nvSpPr>
          <p:cNvPr id="40" name="شكل حر 1"/>
          <p:cNvSpPr/>
          <p:nvPr/>
        </p:nvSpPr>
        <p:spPr>
          <a:xfrm rot="6338355">
            <a:off x="7280841" y="4878290"/>
            <a:ext cx="339819" cy="2070671"/>
          </a:xfrm>
          <a:custGeom>
            <a:avLst/>
            <a:gdLst>
              <a:gd name="connsiteX0" fmla="*/ 2194 w 339819"/>
              <a:gd name="connsiteY0" fmla="*/ 0 h 647114"/>
              <a:gd name="connsiteX1" fmla="*/ 72532 w 339819"/>
              <a:gd name="connsiteY1" fmla="*/ 28136 h 647114"/>
              <a:gd name="connsiteX2" fmla="*/ 114735 w 339819"/>
              <a:gd name="connsiteY2" fmla="*/ 126609 h 647114"/>
              <a:gd name="connsiteX3" fmla="*/ 142871 w 339819"/>
              <a:gd name="connsiteY3" fmla="*/ 182880 h 647114"/>
              <a:gd name="connsiteX4" fmla="*/ 171006 w 339819"/>
              <a:gd name="connsiteY4" fmla="*/ 267286 h 647114"/>
              <a:gd name="connsiteX5" fmla="*/ 142871 w 339819"/>
              <a:gd name="connsiteY5" fmla="*/ 295422 h 647114"/>
              <a:gd name="connsiteX6" fmla="*/ 72532 w 339819"/>
              <a:gd name="connsiteY6" fmla="*/ 337625 h 647114"/>
              <a:gd name="connsiteX7" fmla="*/ 2194 w 339819"/>
              <a:gd name="connsiteY7" fmla="*/ 323557 h 647114"/>
              <a:gd name="connsiteX8" fmla="*/ 30329 w 339819"/>
              <a:gd name="connsiteY8" fmla="*/ 281354 h 647114"/>
              <a:gd name="connsiteX9" fmla="*/ 100668 w 339819"/>
              <a:gd name="connsiteY9" fmla="*/ 239151 h 647114"/>
              <a:gd name="connsiteX10" fmla="*/ 171006 w 339819"/>
              <a:gd name="connsiteY10" fmla="*/ 253219 h 647114"/>
              <a:gd name="connsiteX11" fmla="*/ 199142 w 339819"/>
              <a:gd name="connsiteY11" fmla="*/ 281354 h 647114"/>
              <a:gd name="connsiteX12" fmla="*/ 241345 w 339819"/>
              <a:gd name="connsiteY12" fmla="*/ 309489 h 647114"/>
              <a:gd name="connsiteX13" fmla="*/ 269480 w 339819"/>
              <a:gd name="connsiteY13" fmla="*/ 407963 h 647114"/>
              <a:gd name="connsiteX14" fmla="*/ 283548 w 339819"/>
              <a:gd name="connsiteY14" fmla="*/ 450166 h 647114"/>
              <a:gd name="connsiteX15" fmla="*/ 311683 w 339819"/>
              <a:gd name="connsiteY15" fmla="*/ 548640 h 647114"/>
              <a:gd name="connsiteX16" fmla="*/ 339819 w 339819"/>
              <a:gd name="connsiteY16" fmla="*/ 520505 h 647114"/>
              <a:gd name="connsiteX17" fmla="*/ 311683 w 339819"/>
              <a:gd name="connsiteY17" fmla="*/ 604911 h 647114"/>
              <a:gd name="connsiteX18" fmla="*/ 297615 w 339819"/>
              <a:gd name="connsiteY18" fmla="*/ 647114 h 647114"/>
              <a:gd name="connsiteX19" fmla="*/ 255412 w 339819"/>
              <a:gd name="connsiteY19" fmla="*/ 633046 h 647114"/>
              <a:gd name="connsiteX20" fmla="*/ 213209 w 339819"/>
              <a:gd name="connsiteY20" fmla="*/ 548640 h 647114"/>
              <a:gd name="connsiteX21" fmla="*/ 199142 w 339819"/>
              <a:gd name="connsiteY21" fmla="*/ 548640 h 64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39819" h="647114">
                <a:moveTo>
                  <a:pt x="2194" y="0"/>
                </a:moveTo>
                <a:cubicBezTo>
                  <a:pt x="25640" y="9379"/>
                  <a:pt x="53359" y="11702"/>
                  <a:pt x="72532" y="28136"/>
                </a:cubicBezTo>
                <a:cubicBezTo>
                  <a:pt x="93607" y="46200"/>
                  <a:pt x="103719" y="100905"/>
                  <a:pt x="114735" y="126609"/>
                </a:cubicBezTo>
                <a:cubicBezTo>
                  <a:pt x="122996" y="145884"/>
                  <a:pt x="135083" y="163409"/>
                  <a:pt x="142871" y="182880"/>
                </a:cubicBezTo>
                <a:cubicBezTo>
                  <a:pt x="153885" y="210416"/>
                  <a:pt x="171006" y="267286"/>
                  <a:pt x="171006" y="267286"/>
                </a:cubicBezTo>
                <a:cubicBezTo>
                  <a:pt x="161628" y="276665"/>
                  <a:pt x="154244" y="288598"/>
                  <a:pt x="142871" y="295422"/>
                </a:cubicBezTo>
                <a:cubicBezTo>
                  <a:pt x="51558" y="350210"/>
                  <a:pt x="143825" y="266332"/>
                  <a:pt x="72532" y="337625"/>
                </a:cubicBezTo>
                <a:cubicBezTo>
                  <a:pt x="49086" y="332936"/>
                  <a:pt x="16540" y="342685"/>
                  <a:pt x="2194" y="323557"/>
                </a:cubicBezTo>
                <a:cubicBezTo>
                  <a:pt x="-7950" y="310031"/>
                  <a:pt x="19767" y="294556"/>
                  <a:pt x="30329" y="281354"/>
                </a:cubicBezTo>
                <a:cubicBezTo>
                  <a:pt x="58416" y="246245"/>
                  <a:pt x="57660" y="253487"/>
                  <a:pt x="100668" y="239151"/>
                </a:cubicBezTo>
                <a:cubicBezTo>
                  <a:pt x="124114" y="243840"/>
                  <a:pt x="149029" y="243800"/>
                  <a:pt x="171006" y="253219"/>
                </a:cubicBezTo>
                <a:cubicBezTo>
                  <a:pt x="183197" y="258444"/>
                  <a:pt x="188785" y="273069"/>
                  <a:pt x="199142" y="281354"/>
                </a:cubicBezTo>
                <a:cubicBezTo>
                  <a:pt x="212344" y="291916"/>
                  <a:pt x="227277" y="300111"/>
                  <a:pt x="241345" y="309489"/>
                </a:cubicBezTo>
                <a:cubicBezTo>
                  <a:pt x="275079" y="410697"/>
                  <a:pt x="234143" y="284288"/>
                  <a:pt x="269480" y="407963"/>
                </a:cubicBezTo>
                <a:cubicBezTo>
                  <a:pt x="273554" y="422221"/>
                  <a:pt x="279474" y="435908"/>
                  <a:pt x="283548" y="450166"/>
                </a:cubicBezTo>
                <a:cubicBezTo>
                  <a:pt x="318876" y="573815"/>
                  <a:pt x="277953" y="447452"/>
                  <a:pt x="311683" y="548640"/>
                </a:cubicBezTo>
                <a:cubicBezTo>
                  <a:pt x="321062" y="539262"/>
                  <a:pt x="339819" y="507242"/>
                  <a:pt x="339819" y="520505"/>
                </a:cubicBezTo>
                <a:cubicBezTo>
                  <a:pt x="339819" y="550162"/>
                  <a:pt x="321062" y="576776"/>
                  <a:pt x="311683" y="604911"/>
                </a:cubicBezTo>
                <a:lnTo>
                  <a:pt x="297615" y="647114"/>
                </a:lnTo>
                <a:cubicBezTo>
                  <a:pt x="283547" y="642425"/>
                  <a:pt x="264675" y="644625"/>
                  <a:pt x="255412" y="633046"/>
                </a:cubicBezTo>
                <a:cubicBezTo>
                  <a:pt x="191465" y="553112"/>
                  <a:pt x="287028" y="597854"/>
                  <a:pt x="213209" y="548640"/>
                </a:cubicBezTo>
                <a:cubicBezTo>
                  <a:pt x="209308" y="546039"/>
                  <a:pt x="203831" y="548640"/>
                  <a:pt x="199142" y="54864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dash"/>
          </a:ln>
          <a:effectLst>
            <a:glow rad="38100">
              <a:schemeClr val="bg1">
                <a:lumMod val="50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شكل حر 1"/>
          <p:cNvSpPr/>
          <p:nvPr/>
        </p:nvSpPr>
        <p:spPr>
          <a:xfrm rot="20247726">
            <a:off x="1886506" y="4365044"/>
            <a:ext cx="339819" cy="905622"/>
          </a:xfrm>
          <a:custGeom>
            <a:avLst/>
            <a:gdLst>
              <a:gd name="connsiteX0" fmla="*/ 2194 w 339819"/>
              <a:gd name="connsiteY0" fmla="*/ 0 h 647114"/>
              <a:gd name="connsiteX1" fmla="*/ 72532 w 339819"/>
              <a:gd name="connsiteY1" fmla="*/ 28136 h 647114"/>
              <a:gd name="connsiteX2" fmla="*/ 114735 w 339819"/>
              <a:gd name="connsiteY2" fmla="*/ 126609 h 647114"/>
              <a:gd name="connsiteX3" fmla="*/ 142871 w 339819"/>
              <a:gd name="connsiteY3" fmla="*/ 182880 h 647114"/>
              <a:gd name="connsiteX4" fmla="*/ 171006 w 339819"/>
              <a:gd name="connsiteY4" fmla="*/ 267286 h 647114"/>
              <a:gd name="connsiteX5" fmla="*/ 142871 w 339819"/>
              <a:gd name="connsiteY5" fmla="*/ 295422 h 647114"/>
              <a:gd name="connsiteX6" fmla="*/ 72532 w 339819"/>
              <a:gd name="connsiteY6" fmla="*/ 337625 h 647114"/>
              <a:gd name="connsiteX7" fmla="*/ 2194 w 339819"/>
              <a:gd name="connsiteY7" fmla="*/ 323557 h 647114"/>
              <a:gd name="connsiteX8" fmla="*/ 30329 w 339819"/>
              <a:gd name="connsiteY8" fmla="*/ 281354 h 647114"/>
              <a:gd name="connsiteX9" fmla="*/ 100668 w 339819"/>
              <a:gd name="connsiteY9" fmla="*/ 239151 h 647114"/>
              <a:gd name="connsiteX10" fmla="*/ 171006 w 339819"/>
              <a:gd name="connsiteY10" fmla="*/ 253219 h 647114"/>
              <a:gd name="connsiteX11" fmla="*/ 199142 w 339819"/>
              <a:gd name="connsiteY11" fmla="*/ 281354 h 647114"/>
              <a:gd name="connsiteX12" fmla="*/ 241345 w 339819"/>
              <a:gd name="connsiteY12" fmla="*/ 309489 h 647114"/>
              <a:gd name="connsiteX13" fmla="*/ 269480 w 339819"/>
              <a:gd name="connsiteY13" fmla="*/ 407963 h 647114"/>
              <a:gd name="connsiteX14" fmla="*/ 283548 w 339819"/>
              <a:gd name="connsiteY14" fmla="*/ 450166 h 647114"/>
              <a:gd name="connsiteX15" fmla="*/ 311683 w 339819"/>
              <a:gd name="connsiteY15" fmla="*/ 548640 h 647114"/>
              <a:gd name="connsiteX16" fmla="*/ 339819 w 339819"/>
              <a:gd name="connsiteY16" fmla="*/ 520505 h 647114"/>
              <a:gd name="connsiteX17" fmla="*/ 311683 w 339819"/>
              <a:gd name="connsiteY17" fmla="*/ 604911 h 647114"/>
              <a:gd name="connsiteX18" fmla="*/ 297615 w 339819"/>
              <a:gd name="connsiteY18" fmla="*/ 647114 h 647114"/>
              <a:gd name="connsiteX19" fmla="*/ 255412 w 339819"/>
              <a:gd name="connsiteY19" fmla="*/ 633046 h 647114"/>
              <a:gd name="connsiteX20" fmla="*/ 213209 w 339819"/>
              <a:gd name="connsiteY20" fmla="*/ 548640 h 647114"/>
              <a:gd name="connsiteX21" fmla="*/ 199142 w 339819"/>
              <a:gd name="connsiteY21" fmla="*/ 548640 h 64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39819" h="647114">
                <a:moveTo>
                  <a:pt x="2194" y="0"/>
                </a:moveTo>
                <a:cubicBezTo>
                  <a:pt x="25640" y="9379"/>
                  <a:pt x="53359" y="11702"/>
                  <a:pt x="72532" y="28136"/>
                </a:cubicBezTo>
                <a:cubicBezTo>
                  <a:pt x="93607" y="46200"/>
                  <a:pt x="103719" y="100905"/>
                  <a:pt x="114735" y="126609"/>
                </a:cubicBezTo>
                <a:cubicBezTo>
                  <a:pt x="122996" y="145884"/>
                  <a:pt x="135083" y="163409"/>
                  <a:pt x="142871" y="182880"/>
                </a:cubicBezTo>
                <a:cubicBezTo>
                  <a:pt x="153885" y="210416"/>
                  <a:pt x="171006" y="267286"/>
                  <a:pt x="171006" y="267286"/>
                </a:cubicBezTo>
                <a:cubicBezTo>
                  <a:pt x="161628" y="276665"/>
                  <a:pt x="154244" y="288598"/>
                  <a:pt x="142871" y="295422"/>
                </a:cubicBezTo>
                <a:cubicBezTo>
                  <a:pt x="51558" y="350210"/>
                  <a:pt x="143825" y="266332"/>
                  <a:pt x="72532" y="337625"/>
                </a:cubicBezTo>
                <a:cubicBezTo>
                  <a:pt x="49086" y="332936"/>
                  <a:pt x="16540" y="342685"/>
                  <a:pt x="2194" y="323557"/>
                </a:cubicBezTo>
                <a:cubicBezTo>
                  <a:pt x="-7950" y="310031"/>
                  <a:pt x="19767" y="294556"/>
                  <a:pt x="30329" y="281354"/>
                </a:cubicBezTo>
                <a:cubicBezTo>
                  <a:pt x="58416" y="246245"/>
                  <a:pt x="57660" y="253487"/>
                  <a:pt x="100668" y="239151"/>
                </a:cubicBezTo>
                <a:cubicBezTo>
                  <a:pt x="124114" y="243840"/>
                  <a:pt x="149029" y="243800"/>
                  <a:pt x="171006" y="253219"/>
                </a:cubicBezTo>
                <a:cubicBezTo>
                  <a:pt x="183197" y="258444"/>
                  <a:pt x="188785" y="273069"/>
                  <a:pt x="199142" y="281354"/>
                </a:cubicBezTo>
                <a:cubicBezTo>
                  <a:pt x="212344" y="291916"/>
                  <a:pt x="227277" y="300111"/>
                  <a:pt x="241345" y="309489"/>
                </a:cubicBezTo>
                <a:cubicBezTo>
                  <a:pt x="275079" y="410697"/>
                  <a:pt x="234143" y="284288"/>
                  <a:pt x="269480" y="407963"/>
                </a:cubicBezTo>
                <a:cubicBezTo>
                  <a:pt x="273554" y="422221"/>
                  <a:pt x="279474" y="435908"/>
                  <a:pt x="283548" y="450166"/>
                </a:cubicBezTo>
                <a:cubicBezTo>
                  <a:pt x="318876" y="573815"/>
                  <a:pt x="277953" y="447452"/>
                  <a:pt x="311683" y="548640"/>
                </a:cubicBezTo>
                <a:cubicBezTo>
                  <a:pt x="321062" y="539262"/>
                  <a:pt x="339819" y="507242"/>
                  <a:pt x="339819" y="520505"/>
                </a:cubicBezTo>
                <a:cubicBezTo>
                  <a:pt x="339819" y="550162"/>
                  <a:pt x="321062" y="576776"/>
                  <a:pt x="311683" y="604911"/>
                </a:cubicBezTo>
                <a:lnTo>
                  <a:pt x="297615" y="647114"/>
                </a:lnTo>
                <a:cubicBezTo>
                  <a:pt x="283547" y="642425"/>
                  <a:pt x="264675" y="644625"/>
                  <a:pt x="255412" y="633046"/>
                </a:cubicBezTo>
                <a:cubicBezTo>
                  <a:pt x="191465" y="553112"/>
                  <a:pt x="287028" y="597854"/>
                  <a:pt x="213209" y="548640"/>
                </a:cubicBezTo>
                <a:cubicBezTo>
                  <a:pt x="209308" y="546039"/>
                  <a:pt x="203831" y="548640"/>
                  <a:pt x="199142" y="54864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dash"/>
          </a:ln>
          <a:effectLst>
            <a:glow rad="38100">
              <a:schemeClr val="bg1">
                <a:lumMod val="50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953971" y="6453336"/>
            <a:ext cx="8280919" cy="25700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Remember 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</a:rPr>
              <a:t>: The aim of the compensatory mechanism is to restore the </a:t>
            </a:r>
            <a:r>
              <a:rPr lang="en-US" sz="1050" b="1" u="sng" dirty="0">
                <a:solidFill>
                  <a:schemeClr val="bg1">
                    <a:lumMod val="50000"/>
                  </a:schemeClr>
                </a:solidFill>
              </a:rPr>
              <a:t>plasma </a:t>
            </a:r>
            <a:r>
              <a:rPr lang="en-US" sz="1050" b="1" u="sng" dirty="0" err="1">
                <a:solidFill>
                  <a:schemeClr val="bg1">
                    <a:lumMod val="50000"/>
                  </a:schemeClr>
                </a:solidFill>
              </a:rPr>
              <a:t>osmolarity</a:t>
            </a:r>
            <a:r>
              <a:rPr lang="en-US" sz="1050" b="1" u="sng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en-US" sz="1050" b="1" u="sng" dirty="0">
                <a:solidFill>
                  <a:schemeClr val="bg1">
                    <a:lumMod val="50000"/>
                  </a:schemeClr>
                </a:solidFill>
              </a:rPr>
              <a:t>volume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</a:rPr>
              <a:t> towards normal level.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66620" y="3933056"/>
            <a:ext cx="40324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↓ </a:t>
            </a:r>
            <a:r>
              <a:rPr lang="en-US" sz="1600" dirty="0"/>
              <a:t>H2O permeability in late distal tubule and collecting duct </a:t>
            </a:r>
            <a:endParaRPr lang="ar-SA" sz="16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9982844" y="3573016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9982844" y="5301208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9982844" y="4581128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16669" y="1731432"/>
            <a:ext cx="98862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7789" y="1266079"/>
            <a:ext cx="1080120" cy="31204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Experiment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7789" y="1927711"/>
            <a:ext cx="2103637" cy="27699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Result of the experiment :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4383" y="2503929"/>
            <a:ext cx="2107043" cy="27699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Compensatory mechanism :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837828" y="2379504"/>
            <a:ext cx="98862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21804" y="116632"/>
            <a:ext cx="272791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Opposite of the first group</a:t>
            </a:r>
            <a:endParaRPr lang="ar-SA" sz="1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39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rgbClr val="F3FFA8"/>
          </a:solidFill>
        </p:spPr>
        <p:txBody>
          <a:bodyPr>
            <a:normAutofit/>
          </a:bodyPr>
          <a:lstStyle/>
          <a:p>
            <a:r>
              <a:rPr lang="en-US" b="1" i="1" dirty="0"/>
              <a:t>Case 2 Graphs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7901" y="3685387"/>
            <a:ext cx="5112568" cy="2462213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i="1" dirty="0"/>
              <a:t>(from 435) </a:t>
            </a:r>
            <a:r>
              <a:rPr lang="en-US" sz="1400" b="1" i="1" dirty="0">
                <a:solidFill>
                  <a:srgbClr val="FF0000"/>
                </a:solidFill>
              </a:rPr>
              <a:t>Thanks to them : </a:t>
            </a:r>
            <a:endParaRPr lang="en-US" sz="1400" dirty="0"/>
          </a:p>
          <a:p>
            <a:pPr algn="just"/>
            <a:r>
              <a:rPr lang="en-US" sz="1400" dirty="0"/>
              <a:t>Urine volume</a:t>
            </a:r>
          </a:p>
          <a:p>
            <a:pPr algn="just"/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sz="1400" b="1" baseline="30000" dirty="0">
                <a:solidFill>
                  <a:schemeClr val="accent2">
                    <a:lumMod val="75000"/>
                  </a:schemeClr>
                </a:solidFill>
              </a:rPr>
              <a:t>st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 : </a:t>
            </a:r>
            <a:r>
              <a:rPr lang="en-US" sz="1400" dirty="0"/>
              <a:t>will be about </a:t>
            </a:r>
            <a:r>
              <a:rPr lang="en-US" sz="1400" b="1" dirty="0"/>
              <a:t>the same </a:t>
            </a:r>
            <a:r>
              <a:rPr lang="en-US" sz="1400" dirty="0"/>
              <a:t>in the first post- experimental sample as of the pre- experimental sample, </a:t>
            </a:r>
          </a:p>
          <a:p>
            <a:pPr algn="just"/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1400" b="1" baseline="30000" dirty="0">
                <a:solidFill>
                  <a:schemeClr val="accent2">
                    <a:lumMod val="75000"/>
                  </a:schemeClr>
                </a:solidFill>
              </a:rPr>
              <a:t>nd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 : </a:t>
            </a:r>
            <a:r>
              <a:rPr lang="en-US" sz="1400" dirty="0"/>
              <a:t>will </a:t>
            </a:r>
            <a:r>
              <a:rPr lang="en-US" sz="1400" dirty="0">
                <a:solidFill>
                  <a:srgbClr val="FF0000"/>
                </a:solidFill>
              </a:rPr>
              <a:t>increase dramatically </a:t>
            </a:r>
            <a:r>
              <a:rPr lang="en-US" sz="1400" dirty="0"/>
              <a:t>in the subsequent samples </a:t>
            </a:r>
          </a:p>
          <a:p>
            <a:pPr algn="just"/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sz="1400" b="1" baseline="30000" dirty="0">
                <a:solidFill>
                  <a:schemeClr val="accent2">
                    <a:lumMod val="75000"/>
                  </a:schemeClr>
                </a:solidFill>
              </a:rPr>
              <a:t>rd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 : </a:t>
            </a:r>
            <a:r>
              <a:rPr lang="en-US" sz="1400" dirty="0"/>
              <a:t>and will again decrease </a:t>
            </a:r>
            <a:r>
              <a:rPr lang="en-US" sz="1400" dirty="0">
                <a:solidFill>
                  <a:srgbClr val="FF0000"/>
                </a:solidFill>
              </a:rPr>
              <a:t>back to the level of pre- experimental sample in the last samples. </a:t>
            </a:r>
          </a:p>
          <a:p>
            <a:pPr algn="just"/>
            <a:endParaRPr lang="en-US" sz="1400" dirty="0">
              <a:solidFill>
                <a:srgbClr val="FF0000"/>
              </a:solidFill>
            </a:endParaRPr>
          </a:p>
          <a:p>
            <a:pPr algn="just"/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Duration : </a:t>
            </a:r>
            <a:r>
              <a:rPr lang="en-US" sz="1400" dirty="0"/>
              <a:t>healthy kidneys </a:t>
            </a:r>
            <a:r>
              <a:rPr lang="en-US" sz="1400" u="sng" dirty="0"/>
              <a:t>get rid of this 1 liter of water ingested</a:t>
            </a:r>
            <a:r>
              <a:rPr lang="en-US" sz="1400" dirty="0"/>
              <a:t> by these volunteers </a:t>
            </a:r>
            <a:r>
              <a:rPr lang="en-US" sz="1400" dirty="0">
                <a:solidFill>
                  <a:srgbClr val="FF0000"/>
                </a:solidFill>
              </a:rPr>
              <a:t>in 3 hours </a:t>
            </a:r>
            <a:r>
              <a:rPr lang="en-US" sz="1400" dirty="0"/>
              <a:t>and the </a:t>
            </a:r>
            <a:r>
              <a:rPr lang="en-US" sz="1400" dirty="0">
                <a:solidFill>
                  <a:srgbClr val="FF0000"/>
                </a:solidFill>
              </a:rPr>
              <a:t>mechanism starts after 30 minutes,</a:t>
            </a:r>
            <a:r>
              <a:rPr lang="en-US" sz="1400" dirty="0"/>
              <a:t> as shown by the graph.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73932" y="1298286"/>
            <a:ext cx="244827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MT" charset="0"/>
              </a:rPr>
              <a:t>Urine flow rate </a:t>
            </a:r>
            <a:endParaRPr lang="en-US" b="1" dirty="0"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69817" y="1298286"/>
            <a:ext cx="4681179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MT" charset="0"/>
              </a:rPr>
              <a:t>sodium excretion rate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29499" y="3854665"/>
            <a:ext cx="4055798" cy="954107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1400" dirty="0"/>
              <a:t>Sodium concentration </a:t>
            </a:r>
            <a:r>
              <a:rPr lang="en-US" sz="1400" dirty="0">
                <a:solidFill>
                  <a:srgbClr val="FF0000"/>
                </a:solidFill>
              </a:rPr>
              <a:t>will remain constant.                                         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because low level of ADH :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1- will increase the excretion of water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2- while NA are constant (won’t be affected 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82444" y="5229200"/>
            <a:ext cx="5116924" cy="954107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Conclusion : </a:t>
            </a:r>
            <a:r>
              <a:rPr lang="en-US" sz="1400" dirty="0">
                <a:solidFill>
                  <a:schemeClr val="tx1"/>
                </a:solidFill>
              </a:rPr>
              <a:t>The increase in the urine volume WAS NOT accompanied by simultaneous increase in sodium excretion in those subjects , so the diuresis that occurred in those subjects who drank water is called  </a:t>
            </a:r>
            <a:r>
              <a:rPr lang="en-US" sz="1400" dirty="0">
                <a:solidFill>
                  <a:srgbClr val="FF0000"/>
                </a:solidFill>
              </a:rPr>
              <a:t>WATER DIURESIS.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(belongs to 2</a:t>
            </a:r>
            <a:r>
              <a:rPr lang="en-US" sz="14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case)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1" y="1714016"/>
            <a:ext cx="4737521" cy="185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558" y="1737019"/>
            <a:ext cx="4640338" cy="200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Elbow Connector 18"/>
          <p:cNvCxnSpPr>
            <a:stCxn id="9" idx="3"/>
            <a:endCxn id="17" idx="1"/>
          </p:cNvCxnSpPr>
          <p:nvPr/>
        </p:nvCxnSpPr>
        <p:spPr>
          <a:xfrm>
            <a:off x="5680469" y="4916494"/>
            <a:ext cx="701975" cy="78976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2"/>
            <a:endCxn id="17" idx="0"/>
          </p:cNvCxnSpPr>
          <p:nvPr/>
        </p:nvCxnSpPr>
        <p:spPr>
          <a:xfrm flipH="1">
            <a:off x="8940906" y="4808772"/>
            <a:ext cx="16492" cy="420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22404" y="1219200"/>
            <a:ext cx="0" cy="509344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297616" y="191907"/>
            <a:ext cx="6092825" cy="938719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/>
            <a:r>
              <a:rPr lang="ar-S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.GeezaProInterface" charset="0"/>
              </a:rPr>
              <a:t>كيف</a:t>
            </a:r>
            <a:r>
              <a:rPr lang="ar-S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ppleSystemUIFont" charset="0"/>
              </a:rPr>
              <a:t> </a:t>
            </a:r>
            <a:r>
              <a:rPr lang="ar-S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.GeezaProInterface" charset="0"/>
              </a:rPr>
              <a:t>ممكن</a:t>
            </a:r>
            <a:r>
              <a:rPr lang="ar-S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ppleSystemUIFont" charset="0"/>
              </a:rPr>
              <a:t> </a:t>
            </a:r>
            <a:r>
              <a:rPr lang="ar-S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.GeezaProInterface" charset="0"/>
              </a:rPr>
              <a:t>يجي</a:t>
            </a:r>
            <a:r>
              <a:rPr lang="ar-S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ppleSystemUIFont" charset="0"/>
              </a:rPr>
              <a:t> </a:t>
            </a:r>
            <a:r>
              <a:rPr lang="ar-S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.GeezaProInterface" charset="0"/>
              </a:rPr>
              <a:t>السؤال</a:t>
            </a:r>
            <a:r>
              <a:rPr lang="ar-S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ppleSystemUIFont" charset="0"/>
              </a:rPr>
              <a:t> : </a:t>
            </a:r>
            <a:r>
              <a:rPr lang="ar-SA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.GeezaProInterface" charset="0"/>
              </a:rPr>
              <a:t>بيجيبون</a:t>
            </a:r>
            <a:r>
              <a:rPr lang="ar-S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ppleSystemUIFont" charset="0"/>
              </a:rPr>
              <a:t> </a:t>
            </a:r>
            <a:r>
              <a:rPr lang="ar-S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.GeezaProInterface" charset="0"/>
              </a:rPr>
              <a:t>لكم</a:t>
            </a:r>
            <a:r>
              <a:rPr lang="ar-S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ppleSystemUIFont" charset="0"/>
              </a:rPr>
              <a:t> </a:t>
            </a:r>
            <a:r>
              <a:rPr lang="ar-S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.GeezaProInterface" charset="0"/>
              </a:rPr>
              <a:t>الرسمة</a:t>
            </a:r>
            <a:r>
              <a:rPr lang="ar-S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ppleSystemUIFont" charset="0"/>
              </a:rPr>
              <a:t> </a:t>
            </a:r>
            <a:r>
              <a:rPr lang="ar-S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.GeezaProInterface" charset="0"/>
              </a:rPr>
              <a:t>ويسألوكم</a:t>
            </a:r>
            <a:r>
              <a:rPr lang="ar-S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ppleSystemUIFont" charset="0"/>
              </a:rPr>
              <a:t> :</a:t>
            </a:r>
          </a:p>
          <a:p>
            <a:pPr algn="r" rtl="1"/>
            <a:r>
              <a:rPr lang="ar-S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.GeezaProInterface" charset="0"/>
              </a:rPr>
              <a:t>١</a:t>
            </a:r>
            <a:r>
              <a:rPr lang="ar-S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ppleSystemUIFont" charset="0"/>
              </a:rPr>
              <a:t>- </a:t>
            </a:r>
            <a:r>
              <a:rPr lang="ar-S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.GeezaProInterface" charset="0"/>
              </a:rPr>
              <a:t>هذي</a:t>
            </a:r>
            <a:r>
              <a:rPr lang="ar-S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ppleSystemUIFont" charset="0"/>
              </a:rPr>
              <a:t> </a:t>
            </a:r>
            <a:r>
              <a:rPr lang="ar-S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.GeezaProInterface" charset="0"/>
              </a:rPr>
              <a:t>الرسمة</a:t>
            </a:r>
            <a:r>
              <a:rPr lang="ar-S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ppleSystemUIFont" charset="0"/>
              </a:rPr>
              <a:t> </a:t>
            </a:r>
            <a:r>
              <a:rPr lang="ar-S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.GeezaProInterface" charset="0"/>
              </a:rPr>
              <a:t>تتبع</a:t>
            </a:r>
            <a:r>
              <a:rPr lang="ar-S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ppleSystemUIFont" charset="0"/>
              </a:rPr>
              <a:t> </a:t>
            </a:r>
            <a:r>
              <a:rPr lang="ar-S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.GeezaProInterface" charset="0"/>
              </a:rPr>
              <a:t>اي</a:t>
            </a:r>
            <a:r>
              <a:rPr lang="ar-S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ppleSystemUIFont" charset="0"/>
              </a:rPr>
              <a:t> </a:t>
            </a:r>
            <a:r>
              <a:rPr lang="ar-S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.GeezaProInterface" charset="0"/>
              </a:rPr>
              <a:t>حالة</a:t>
            </a:r>
            <a:r>
              <a:rPr lang="ar-S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ppleSystemUIFont" charset="0"/>
              </a:rPr>
              <a:t> : ‪(</a:t>
            </a:r>
            <a:r>
              <a:rPr lang="ar-S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.GeezaProInterface" charset="0"/>
              </a:rPr>
              <a:t>ممكن</a:t>
            </a:r>
            <a:r>
              <a:rPr lang="ar-S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ppleSystemUIFont" charset="0"/>
              </a:rPr>
              <a:t> </a:t>
            </a:r>
            <a:r>
              <a:rPr lang="ar-S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.GeezaProInterface" charset="0"/>
              </a:rPr>
              <a:t>يعطوك</a:t>
            </a:r>
            <a:r>
              <a:rPr lang="ar-S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ppleSystemUIFont" charset="0"/>
              </a:rPr>
              <a:t> </a:t>
            </a:r>
            <a:r>
              <a:rPr lang="ar-S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.GeezaProInterface" charset="0"/>
              </a:rPr>
              <a:t>رسمة</a:t>
            </a:r>
            <a:r>
              <a:rPr lang="ar-S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ppleSystemUIFont" charset="0"/>
              </a:rPr>
              <a:t> </a:t>
            </a:r>
            <a:r>
              <a:rPr lang="ar-S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.GeezaProInterface" charset="0"/>
              </a:rPr>
              <a:t>وحدة</a:t>
            </a:r>
            <a:r>
              <a:rPr lang="ar-S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ppleSystemUIFont" charset="0"/>
              </a:rPr>
              <a:t> </a:t>
            </a:r>
            <a:r>
              <a:rPr lang="ar-S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.GeezaProInterface" charset="0"/>
              </a:rPr>
              <a:t>أو</a:t>
            </a:r>
            <a:r>
              <a:rPr lang="ar-S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ppleSystemUIFont" charset="0"/>
              </a:rPr>
              <a:t> </a:t>
            </a:r>
            <a:r>
              <a:rPr lang="ar-S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.GeezaProInterface" charset="0"/>
              </a:rPr>
              <a:t>الرسمتين</a:t>
            </a:r>
            <a:r>
              <a:rPr lang="ar-S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ppleSystemUIFont" charset="0"/>
              </a:rPr>
              <a:t> )‬</a:t>
            </a:r>
          </a:p>
          <a:p>
            <a:pPr algn="r" rtl="1"/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ppleSystemUIFont" charset="0"/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.GeezaProInterface" charset="0"/>
              </a:rPr>
              <a:t>مثلا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ppleSystemUIFont" charset="0"/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.GeezaProInterface" charset="0"/>
              </a:rPr>
              <a:t>هنا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ppleSystemUIFont" charset="0"/>
              </a:rPr>
              <a:t> urine flow rate increase dramatically then return to same point ‪—&gt; it is the second case ‬  </a:t>
            </a:r>
          </a:p>
          <a:p>
            <a:pPr algn="r" rtl="1"/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.GeezaProInterface" charset="0"/>
              </a:rPr>
              <a:t>٢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ppleSystemUIFont" charset="0"/>
              </a:rPr>
              <a:t>-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.GeezaProInterface" charset="0"/>
              </a:rPr>
              <a:t>الوقت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ppleSystemUIFont" charset="0"/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.GeezaProInterface" charset="0"/>
              </a:rPr>
              <a:t>مهم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ppleSystemUIFont" charset="0"/>
              </a:rPr>
              <a:t> :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.GeezaProInterface" charset="0"/>
              </a:rPr>
              <a:t>مثال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ppleSystemUIFont" charset="0"/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.GeezaProInterface" charset="0"/>
              </a:rPr>
              <a:t>هنا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ppleSystemUIFont" charset="0"/>
              </a:rPr>
              <a:t> kidneys </a:t>
            </a:r>
            <a:r>
              <a:rPr lang="en-US" sz="11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ppleSystemUIFont" charset="0"/>
              </a:rPr>
              <a:t>get rid of this 1 liter of water ingested by these volunteers in 3 hours </a:t>
            </a:r>
          </a:p>
          <a:p>
            <a:pPr algn="r" rtl="1"/>
            <a:r>
              <a:rPr lang="ar-SA" sz="11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.GeezaProInterface" charset="0"/>
              </a:rPr>
              <a:t>٣</a:t>
            </a:r>
            <a:r>
              <a:rPr lang="ar-SA" sz="11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ppleSystemUIFont" charset="0"/>
              </a:rPr>
              <a:t>- </a:t>
            </a:r>
            <a:r>
              <a:rPr lang="ar-SA" sz="11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.GeezaProInterface" charset="0"/>
              </a:rPr>
              <a:t>تقول</a:t>
            </a:r>
            <a:r>
              <a:rPr lang="ar-SA" sz="11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ppleSystemUIFont" charset="0"/>
              </a:rPr>
              <a:t> </a:t>
            </a:r>
            <a:r>
              <a:rPr lang="ar-SA" sz="11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.GeezaProInterface" charset="0"/>
              </a:rPr>
              <a:t>اذا</a:t>
            </a:r>
            <a:r>
              <a:rPr lang="ar-SA" sz="11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ppleSystemUIFont" charset="0"/>
              </a:rPr>
              <a:t> </a:t>
            </a:r>
            <a:r>
              <a:rPr lang="ar-SA" sz="11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.GeezaProInterface" charset="0"/>
              </a:rPr>
              <a:t>هي</a:t>
            </a:r>
            <a:r>
              <a:rPr lang="ar-SA" sz="11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ppleSystemUIFont" charset="0"/>
              </a:rPr>
              <a:t> WATER DIURESIS </a:t>
            </a:r>
            <a:r>
              <a:rPr lang="ar-SA" sz="11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.GeezaProInterface" charset="0"/>
              </a:rPr>
              <a:t>للحالة</a:t>
            </a:r>
            <a:r>
              <a:rPr lang="ar-SA" sz="11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ppleSystemUIFont" charset="0"/>
              </a:rPr>
              <a:t> </a:t>
            </a:r>
            <a:r>
              <a:rPr lang="ar-SA" sz="11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.GeezaProInterface" charset="0"/>
              </a:rPr>
              <a:t>الثانية</a:t>
            </a:r>
            <a:r>
              <a:rPr lang="ar-SA" sz="11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ppleSystemUIFont" charset="0"/>
              </a:rPr>
              <a:t> </a:t>
            </a:r>
            <a:r>
              <a:rPr lang="ar-SA" sz="11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.GeezaProInterface" charset="0"/>
              </a:rPr>
              <a:t>او</a:t>
            </a:r>
            <a:r>
              <a:rPr lang="ar-SA" sz="11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ppleSystemUIFont" charset="0"/>
              </a:rPr>
              <a:t> OSMOTIC DIURESIS  </a:t>
            </a:r>
            <a:r>
              <a:rPr lang="ar-SA" sz="11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.GeezaProInterface" charset="0"/>
              </a:rPr>
              <a:t>للحالة</a:t>
            </a:r>
            <a:r>
              <a:rPr lang="ar-SA" sz="11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ppleSystemUIFont" charset="0"/>
              </a:rPr>
              <a:t> </a:t>
            </a:r>
            <a:r>
              <a:rPr lang="ar-SA" sz="11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.GeezaProInterface" charset="0"/>
              </a:rPr>
              <a:t>الرابعة</a:t>
            </a:r>
            <a:r>
              <a:rPr lang="ar-SA" sz="11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ppleSystemUIFont" charset="0"/>
              </a:rPr>
              <a:t> 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13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60" y="1155536"/>
            <a:ext cx="10969943" cy="4937760"/>
          </a:xfrm>
        </p:spPr>
        <p:txBody>
          <a:bodyPr>
            <a:normAutofit lnSpcReduction="10000"/>
          </a:bodyPr>
          <a:lstStyle/>
          <a:p>
            <a:pPr marL="0" lvl="1" indent="0">
              <a:spcBef>
                <a:spcPts val="667"/>
              </a:spcBef>
              <a:buClr>
                <a:schemeClr val="accent1"/>
              </a:buClr>
              <a:buNone/>
            </a:pPr>
            <a:r>
              <a:rPr lang="en-US" altLang="en-US" sz="22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Step : </a:t>
            </a:r>
          </a:p>
          <a:p>
            <a:pPr marL="457200" lvl="1" indent="-457200">
              <a:spcBef>
                <a:spcPts val="667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alt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Patients emptied</a:t>
            </a:r>
            <a:r>
              <a:rPr lang="en-US" altLang="en-US" sz="2000" dirty="0">
                <a:solidFill>
                  <a:srgbClr val="1F497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their</a:t>
            </a:r>
            <a:r>
              <a:rPr lang="en-US" altLang="en-US" sz="2000" dirty="0">
                <a:solidFill>
                  <a:srgbClr val="1F497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bladder</a:t>
            </a:r>
            <a:r>
              <a:rPr lang="en-US" altLang="en-US" sz="2000" dirty="0">
                <a:solidFill>
                  <a:srgbClr val="1F497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at</a:t>
            </a:r>
            <a:r>
              <a:rPr lang="en-US" altLang="en-US" sz="2000" dirty="0">
                <a:solidFill>
                  <a:srgbClr val="1F497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0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7:00</a:t>
            </a:r>
            <a:r>
              <a:rPr lang="en-US" altLang="en-US" sz="2000" dirty="0">
                <a:solidFill>
                  <a:srgbClr val="1F497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am</a:t>
            </a:r>
            <a:r>
              <a:rPr lang="en-US" altLang="en-US" sz="2000" dirty="0">
                <a:solidFill>
                  <a:srgbClr val="1F497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and</a:t>
            </a:r>
            <a:r>
              <a:rPr lang="en-US" altLang="en-US" sz="2000" dirty="0">
                <a:solidFill>
                  <a:srgbClr val="1F497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discarded</a:t>
            </a:r>
            <a:r>
              <a:rPr lang="en-US" altLang="en-US" sz="2000" dirty="0">
                <a:solidFill>
                  <a:srgbClr val="1F497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the</a:t>
            </a:r>
            <a:r>
              <a:rPr lang="en-US" altLang="en-US" sz="2000" dirty="0">
                <a:solidFill>
                  <a:srgbClr val="1F497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urine</a:t>
            </a:r>
            <a:r>
              <a:rPr lang="en-US" altLang="en-US" sz="2000" dirty="0">
                <a:solidFill>
                  <a:srgbClr val="1F497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marL="457200" lvl="1" indent="-457200">
              <a:spcBef>
                <a:spcPts val="667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alt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At 9:00 am emptied their bladder again, but this time they measured its volume and provided a sample for analysis. 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This sample will be </a:t>
            </a:r>
            <a:r>
              <a:rPr lang="en-US" altLang="en-US" sz="2000" u="sng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pre-experimental sample</a:t>
            </a:r>
            <a:r>
              <a:rPr lang="en-US" altLang="en-US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marL="457200" lvl="1" indent="-457200">
              <a:spcBef>
                <a:spcPts val="667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altLang="en-US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Drank 1 liter of 0.9% saline (isotonic saline) immediately </a:t>
            </a:r>
            <a:r>
              <a:rPr lang="en-US" alt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after providing the pre-experimental sample.</a:t>
            </a:r>
          </a:p>
          <a:p>
            <a:pPr marL="457200" lvl="1" indent="-457200">
              <a:spcBef>
                <a:spcPts val="667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alt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Then asked to empty their bladders and </a:t>
            </a:r>
            <a:r>
              <a:rPr lang="en-US" altLang="en-US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provide </a:t>
            </a:r>
            <a:r>
              <a:rPr lang="en-US" altLang="en-US" sz="2000" u="sng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post-experimental samples </a:t>
            </a:r>
            <a:r>
              <a:rPr lang="en-US" altLang="en-US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every hour after drinking saline until 3:00 pm.</a:t>
            </a:r>
          </a:p>
          <a:p>
            <a:pPr marL="304770" lvl="1">
              <a:spcBef>
                <a:spcPts val="667"/>
              </a:spcBef>
              <a:buClr>
                <a:schemeClr val="accent1"/>
              </a:buClr>
            </a:pPr>
            <a:endParaRPr lang="en-US" altLang="en-US" sz="20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1" indent="0">
              <a:spcBef>
                <a:spcPts val="667"/>
              </a:spcBef>
              <a:buClr>
                <a:schemeClr val="accent1"/>
              </a:buClr>
              <a:buNone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What will happen to them ?</a:t>
            </a:r>
          </a:p>
          <a:p>
            <a:pPr marL="109728" indent="0" algn="just">
              <a:buNone/>
              <a:defRPr/>
            </a:pPr>
            <a:r>
              <a:rPr lang="en-US" sz="18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en-US" sz="20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Subsequent urine samples </a:t>
            </a:r>
            <a:r>
              <a:rPr lang="en-US" sz="2000" u="sng" dirty="0">
                <a:latin typeface="Arial Narrow" pitchFamily="34" charset="0"/>
              </a:rPr>
              <a:t>up to next 24 hours are </a:t>
            </a:r>
            <a:r>
              <a:rPr lang="en-US" sz="20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pPr marL="871697" lvl="1" indent="-457200" algn="just">
              <a:buFont typeface="+mj-lt"/>
              <a:buAutoNum type="arabicPeriod"/>
              <a:defRPr/>
            </a:pPr>
            <a:r>
              <a:rPr lang="en-US" sz="2000" dirty="0">
                <a:solidFill>
                  <a:srgbClr val="FF0000"/>
                </a:solidFill>
                <a:latin typeface="Arial Narrow" pitchFamily="34" charset="0"/>
              </a:rPr>
              <a:t>Slightly larger in volume. </a:t>
            </a:r>
          </a:p>
          <a:p>
            <a:pPr marL="871697" lvl="1" indent="-457200" algn="just">
              <a:buFont typeface="+mj-lt"/>
              <a:buAutoNum type="arabicPeriod"/>
              <a:defRPr/>
            </a:pPr>
            <a:r>
              <a:rPr lang="en-US" sz="2000" dirty="0">
                <a:solidFill>
                  <a:srgbClr val="FF0000"/>
                </a:solidFill>
                <a:latin typeface="Arial Narrow" pitchFamily="34" charset="0"/>
              </a:rPr>
              <a:t>No change in the color</a:t>
            </a:r>
            <a:endParaRPr lang="en-US" sz="2000" dirty="0"/>
          </a:p>
          <a:p>
            <a:pPr marL="0" lvl="1" indent="0">
              <a:spcBef>
                <a:spcPts val="667"/>
              </a:spcBef>
              <a:buClr>
                <a:schemeClr val="accent1"/>
              </a:buClr>
              <a:buNone/>
            </a:pPr>
            <a:r>
              <a:rPr lang="en-US" sz="2000" dirty="0">
                <a:latin typeface="Arial Narrow" pitchFamily="34" charset="0"/>
              </a:rPr>
              <a:t> that shows the kidneys try to excrete this extra 1 liter of isotonic saline slowly but steadily.</a:t>
            </a:r>
          </a:p>
          <a:p>
            <a:pPr marL="0" lvl="1" indent="0">
              <a:spcBef>
                <a:spcPts val="667"/>
              </a:spcBef>
              <a:buClr>
                <a:schemeClr val="accent1"/>
              </a:buClr>
              <a:buNone/>
            </a:pPr>
            <a:endParaRPr lang="en-US" altLang="en-US" sz="20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460" y="116632"/>
            <a:ext cx="10969943" cy="990600"/>
          </a:xfrm>
          <a:prstGeom prst="rect">
            <a:avLst/>
          </a:prstGeom>
          <a:solidFill>
            <a:srgbClr val="67B4C0"/>
          </a:solidFill>
        </p:spPr>
        <p:txBody>
          <a:bodyPr vert="horz" lIns="101590" tIns="50795" rIns="101590" bIns="50795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b="1" i="1" dirty="0"/>
              <a:t>Case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10636" y="6018460"/>
            <a:ext cx="3816424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The next slide will explain the why that happened .</a:t>
            </a:r>
          </a:p>
        </p:txBody>
      </p:sp>
    </p:spTree>
    <p:extLst>
      <p:ext uri="{BB962C8B-B14F-4D97-AF65-F5344CB8AC3E}">
        <p14:creationId xmlns:p14="http://schemas.microsoft.com/office/powerpoint/2010/main" val="1798874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3027</Words>
  <Application>Microsoft Office PowerPoint</Application>
  <PresentationFormat>Custom</PresentationFormat>
  <Paragraphs>403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1" baseType="lpstr">
      <vt:lpstr>Malgun Gothic Semilight</vt:lpstr>
      <vt:lpstr>.GeezaProInterface</vt:lpstr>
      <vt:lpstr>AppleSystemUIFont</vt:lpstr>
      <vt:lpstr>Arabic Typesetting</vt:lpstr>
      <vt:lpstr>Arial</vt:lpstr>
      <vt:lpstr>Arial Black</vt:lpstr>
      <vt:lpstr>Arial Narrow</vt:lpstr>
      <vt:lpstr>Arial Unicode MS</vt:lpstr>
      <vt:lpstr>ArialMT</vt:lpstr>
      <vt:lpstr>Bookman Old Style</vt:lpstr>
      <vt:lpstr>Calibri</vt:lpstr>
      <vt:lpstr>Calisto MT</vt:lpstr>
      <vt:lpstr>Cambria Math</vt:lpstr>
      <vt:lpstr>Gill Sans MT</vt:lpstr>
      <vt:lpstr>Mangal</vt:lpstr>
      <vt:lpstr>Sylfaen</vt:lpstr>
      <vt:lpstr>Times New Roman</vt:lpstr>
      <vt:lpstr>Wingdings</vt:lpstr>
      <vt:lpstr>Wingdings 3</vt:lpstr>
      <vt:lpstr>Origin</vt:lpstr>
      <vt:lpstr>PowerPoint Presentation</vt:lpstr>
      <vt:lpstr>Diuresis</vt:lpstr>
      <vt:lpstr> At This File , We Have 4 Cases To Discuss : </vt:lpstr>
      <vt:lpstr>Case 1</vt:lpstr>
      <vt:lpstr>PowerPoint Presentation</vt:lpstr>
      <vt:lpstr>Case 2 </vt:lpstr>
      <vt:lpstr>Case 2 : Compensatory mechanism </vt:lpstr>
      <vt:lpstr>Case 2 Graphs </vt:lpstr>
      <vt:lpstr>Case 3</vt:lpstr>
      <vt:lpstr>Case 3 : Compensatory mechanism </vt:lpstr>
      <vt:lpstr>Case 3 Graphs </vt:lpstr>
      <vt:lpstr>Case 4</vt:lpstr>
      <vt:lpstr>Case 4 Graphs</vt:lpstr>
      <vt:lpstr>How to know these tables belong to which case ? </vt:lpstr>
      <vt:lpstr>How to know this table belong to which case ? </vt:lpstr>
      <vt:lpstr> Summary of The Mechanisms *Important* </vt:lpstr>
      <vt:lpstr>Summery of The Whole Graphs if you understand it from the previous slides, skip it </vt:lpstr>
      <vt:lpstr>Urine Samples Examination</vt:lpstr>
      <vt:lpstr>Calculation</vt:lpstr>
      <vt:lpstr>GFR    (Glomerular Filtration Rate)</vt:lpstr>
      <vt:lpstr>Creatinine Clearance (CCr)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Levels of Organisation</dc:title>
  <dc:creator>Maha Saja</dc:creator>
  <cp:lastModifiedBy>trad</cp:lastModifiedBy>
  <cp:revision>898</cp:revision>
  <dcterms:created xsi:type="dcterms:W3CDTF">2016-09-07T16:15:34Z</dcterms:created>
  <dcterms:modified xsi:type="dcterms:W3CDTF">2017-05-21T10:01:32Z</dcterms:modified>
</cp:coreProperties>
</file>