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5" r:id="rId1"/>
  </p:sldMasterIdLst>
  <p:notesMasterIdLst>
    <p:notesMasterId r:id="rId24"/>
  </p:notesMasterIdLst>
  <p:sldIdLst>
    <p:sldId id="273" r:id="rId2"/>
    <p:sldId id="296" r:id="rId3"/>
    <p:sldId id="274" r:id="rId4"/>
    <p:sldId id="276" r:id="rId5"/>
    <p:sldId id="277" r:id="rId6"/>
    <p:sldId id="278" r:id="rId7"/>
    <p:sldId id="279" r:id="rId8"/>
    <p:sldId id="281" r:id="rId9"/>
    <p:sldId id="282" r:id="rId10"/>
    <p:sldId id="283" r:id="rId11"/>
    <p:sldId id="271" r:id="rId12"/>
    <p:sldId id="292" r:id="rId13"/>
    <p:sldId id="284" r:id="rId14"/>
    <p:sldId id="285" r:id="rId15"/>
    <p:sldId id="286" r:id="rId16"/>
    <p:sldId id="287" r:id="rId17"/>
    <p:sldId id="291" r:id="rId18"/>
    <p:sldId id="288" r:id="rId19"/>
    <p:sldId id="289" r:id="rId20"/>
    <p:sldId id="293" r:id="rId21"/>
    <p:sldId id="294" r:id="rId22"/>
    <p:sldId id="270"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Wingdings 2" panose="05020102010507070707" pitchFamily="18" charset="2"/>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889D"/>
    <a:srgbClr val="CC6600"/>
    <a:srgbClr val="CC3399"/>
    <a:srgbClr val="FF66CC"/>
    <a:srgbClr val="FED163"/>
    <a:srgbClr val="92D050"/>
    <a:srgbClr val="990099"/>
    <a:srgbClr val="EA7274"/>
    <a:srgbClr val="72BED3"/>
    <a:srgbClr val="8AB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1108BE60-98E1-4CA7-AB5B-2BF94F43183B}">
  <a:tblStyle styleId="{1108BE60-98E1-4CA7-AB5B-2BF94F43183B}"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band1H>
      <a:tcStyle>
        <a:tcBdr/>
        <a:fill>
          <a:solidFill>
            <a:schemeClr val="dk1">
              <a:alpha val="20000"/>
            </a:schemeClr>
          </a:solidFill>
        </a:fill>
      </a:tcStyle>
    </a:band1H>
    <a:band1V>
      <a:tcStyle>
        <a:tcBdr/>
        <a:fill>
          <a:solidFill>
            <a:schemeClr val="dk1">
              <a:alpha val="20000"/>
            </a:schemeClr>
          </a:solidFill>
        </a:fill>
      </a:tcStyle>
    </a:band1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med" len="med"/>
              <a:tailEnd type="none" w="med" len="med"/>
            </a:ln>
          </a:top>
        </a:tcBdr>
        <a:fill>
          <a:solidFill>
            <a:srgbClr val="FFFFFF">
              <a:alpha val="0"/>
            </a:srgbClr>
          </a:solidFill>
        </a:fill>
      </a:tcStyle>
    </a:lastRow>
    <a:firstRow>
      <a:tcTxStyle b="on" i="off"/>
      <a:tcStyle>
        <a:tcBdr>
          <a:bottom>
            <a:ln w="25400" cap="flat" cmpd="sng">
              <a:solidFill>
                <a:schemeClr val="dk1"/>
              </a:solidFill>
              <a:prstDash val="solid"/>
              <a:round/>
              <a:headEnd type="none" w="med" len="med"/>
              <a:tailEnd type="none" w="med" len="med"/>
            </a:ln>
          </a:bottom>
        </a:tcBdr>
        <a:fill>
          <a:solidFill>
            <a:srgbClr val="FFFFFF">
              <a:alpha val="0"/>
            </a:srgbClr>
          </a:solidFill>
        </a:fill>
      </a:tcStyle>
    </a:firstRow>
  </a:tblStyle>
  <a:tblStyle styleId="{3E5EB3EA-823C-4605-A2E9-52B1581408B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BF5"/>
          </a:solidFill>
        </a:fill>
      </a:tcStyle>
    </a:wholeTbl>
    <a:band1H>
      <a:tcStyle>
        <a:tcBdr/>
        <a:fill>
          <a:solidFill>
            <a:srgbClr val="CDD4EA"/>
          </a:solidFill>
        </a:fill>
      </a:tcStyle>
    </a:band1H>
    <a:band1V>
      <a:tcStyle>
        <a:tcBdr/>
        <a:fill>
          <a:solidFill>
            <a:srgbClr val="CDD4E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2" d="100"/>
          <a:sy n="92" d="100"/>
        </p:scale>
        <p:origin x="92" y="2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EEBD4F-BB10-4C43-8F87-27AAFC3155FE}" type="doc">
      <dgm:prSet loTypeId="urn:microsoft.com/office/officeart/2005/8/layout/hProcess9" loCatId="process" qsTypeId="urn:microsoft.com/office/officeart/2005/8/quickstyle/simple1" qsCatId="simple" csTypeId="urn:microsoft.com/office/officeart/2005/8/colors/accent3_1" csCatId="accent3" phldr="1"/>
      <dgm:spPr/>
      <dgm:t>
        <a:bodyPr/>
        <a:lstStyle/>
        <a:p>
          <a:endParaRPr lang="en-US"/>
        </a:p>
      </dgm:t>
    </dgm:pt>
    <dgm:pt modelId="{7BF94848-34DF-4F1B-83A4-6DB9F1E3614F}">
      <dgm:prSet phldrT="[Text]" custT="1"/>
      <dgm:spPr/>
      <dgm:t>
        <a:bodyPr/>
        <a:lstStyle/>
        <a:p>
          <a:r>
            <a:rPr lang="en-US" sz="2800" dirty="0"/>
            <a:t>Renal artery</a:t>
          </a:r>
        </a:p>
      </dgm:t>
    </dgm:pt>
    <dgm:pt modelId="{10312432-7D37-4DF4-850E-0FE949DF28FB}" type="parTrans" cxnId="{8BAC9B03-AAF0-4EB7-89C0-6017DA67A3B6}">
      <dgm:prSet/>
      <dgm:spPr/>
      <dgm:t>
        <a:bodyPr/>
        <a:lstStyle/>
        <a:p>
          <a:endParaRPr lang="en-US"/>
        </a:p>
      </dgm:t>
    </dgm:pt>
    <dgm:pt modelId="{14287E8D-AC5C-4BBB-8294-49030AEA006A}" type="sibTrans" cxnId="{8BAC9B03-AAF0-4EB7-89C0-6017DA67A3B6}">
      <dgm:prSet/>
      <dgm:spPr/>
      <dgm:t>
        <a:bodyPr/>
        <a:lstStyle/>
        <a:p>
          <a:endParaRPr lang="en-US"/>
        </a:p>
      </dgm:t>
    </dgm:pt>
    <dgm:pt modelId="{7C355E4D-D0DA-42E7-B3EA-EFDECB70905C}">
      <dgm:prSet phldrT="[Text]" custT="1"/>
      <dgm:spPr/>
      <dgm:t>
        <a:bodyPr/>
        <a:lstStyle/>
        <a:p>
          <a:r>
            <a:rPr lang="en-US" sz="1800" dirty="0">
              <a:solidFill>
                <a:schemeClr val="bg1">
                  <a:lumMod val="65000"/>
                </a:schemeClr>
              </a:solidFill>
            </a:rPr>
            <a:t>Divides to:</a:t>
          </a:r>
        </a:p>
        <a:p>
          <a:r>
            <a:rPr lang="en-US" sz="1900" dirty="0">
              <a:solidFill>
                <a:schemeClr val="tx1"/>
              </a:solidFill>
            </a:rPr>
            <a:t>segmental arteries</a:t>
          </a:r>
        </a:p>
      </dgm:t>
    </dgm:pt>
    <dgm:pt modelId="{0B4CBB04-45E6-49C7-AB5B-7A357454CE4F}" type="parTrans" cxnId="{BE0F2353-41F5-4DB5-AF68-678575C8B254}">
      <dgm:prSet/>
      <dgm:spPr/>
      <dgm:t>
        <a:bodyPr/>
        <a:lstStyle/>
        <a:p>
          <a:endParaRPr lang="en-US"/>
        </a:p>
      </dgm:t>
    </dgm:pt>
    <dgm:pt modelId="{7730E1A6-DD18-4A3E-A811-DDDD2703C8FB}" type="sibTrans" cxnId="{BE0F2353-41F5-4DB5-AF68-678575C8B254}">
      <dgm:prSet/>
      <dgm:spPr/>
      <dgm:t>
        <a:bodyPr/>
        <a:lstStyle/>
        <a:p>
          <a:endParaRPr lang="en-US"/>
        </a:p>
      </dgm:t>
    </dgm:pt>
    <dgm:pt modelId="{35AE39D3-3C2F-4832-BF1E-D491FF68A73D}">
      <dgm:prSet phldrT="[Text]" custT="1"/>
      <dgm:spPr/>
      <dgm:t>
        <a:bodyPr/>
        <a:lstStyle/>
        <a:p>
          <a:r>
            <a:rPr lang="en-US" sz="1800" dirty="0">
              <a:solidFill>
                <a:schemeClr val="bg1">
                  <a:lumMod val="65000"/>
                </a:schemeClr>
              </a:solidFill>
            </a:rPr>
            <a:t>Continues as:</a:t>
          </a:r>
        </a:p>
        <a:p>
          <a:r>
            <a:rPr lang="en-US" sz="2000" dirty="0">
              <a:solidFill>
                <a:schemeClr val="tx1"/>
              </a:solidFill>
            </a:rPr>
            <a:t>Lobar arteries</a:t>
          </a:r>
        </a:p>
      </dgm:t>
    </dgm:pt>
    <dgm:pt modelId="{E97AE228-B683-4D85-A46A-F89E78D15BD5}" type="parTrans" cxnId="{C1865840-65FF-4DC6-8A9B-65467B2BFF03}">
      <dgm:prSet/>
      <dgm:spPr/>
      <dgm:t>
        <a:bodyPr/>
        <a:lstStyle/>
        <a:p>
          <a:endParaRPr lang="en-US"/>
        </a:p>
      </dgm:t>
    </dgm:pt>
    <dgm:pt modelId="{B1534D12-D8AC-4770-976E-A49780C07D05}" type="sibTrans" cxnId="{C1865840-65FF-4DC6-8A9B-65467B2BFF03}">
      <dgm:prSet/>
      <dgm:spPr/>
      <dgm:t>
        <a:bodyPr/>
        <a:lstStyle/>
        <a:p>
          <a:endParaRPr lang="en-US"/>
        </a:p>
      </dgm:t>
    </dgm:pt>
    <dgm:pt modelId="{9CF67E73-C5B2-43F9-94BA-167F76A816AE}">
      <dgm:prSet phldrT="[Text]" custT="1"/>
      <dgm:spPr/>
      <dgm:t>
        <a:bodyPr/>
        <a:lstStyle/>
        <a:p>
          <a:endParaRPr lang="en-US" sz="1800" dirty="0">
            <a:solidFill>
              <a:schemeClr val="bg1">
                <a:lumMod val="65000"/>
              </a:schemeClr>
            </a:solidFill>
          </a:endParaRPr>
        </a:p>
        <a:p>
          <a:r>
            <a:rPr lang="en-US" sz="1800" dirty="0">
              <a:solidFill>
                <a:schemeClr val="bg1">
                  <a:lumMod val="65000"/>
                </a:schemeClr>
              </a:solidFill>
            </a:rPr>
            <a:t>Divides to:</a:t>
          </a:r>
        </a:p>
        <a:p>
          <a:r>
            <a:rPr lang="en-US" sz="2000" dirty="0">
              <a:solidFill>
                <a:schemeClr val="tx1"/>
              </a:solidFill>
            </a:rPr>
            <a:t>Interlobar arteries</a:t>
          </a:r>
        </a:p>
        <a:p>
          <a:endParaRPr lang="en-US" sz="2700" dirty="0"/>
        </a:p>
      </dgm:t>
    </dgm:pt>
    <dgm:pt modelId="{8773D7EA-CD7D-4A06-8A6B-63511691ED1E}" type="parTrans" cxnId="{FB9F6051-3CB9-4C6E-BC83-50121222DF67}">
      <dgm:prSet/>
      <dgm:spPr/>
      <dgm:t>
        <a:bodyPr/>
        <a:lstStyle/>
        <a:p>
          <a:endParaRPr lang="en-US"/>
        </a:p>
      </dgm:t>
    </dgm:pt>
    <dgm:pt modelId="{18200DA3-F04C-43EA-8DCA-DFE7451ED576}" type="sibTrans" cxnId="{FB9F6051-3CB9-4C6E-BC83-50121222DF67}">
      <dgm:prSet/>
      <dgm:spPr/>
      <dgm:t>
        <a:bodyPr/>
        <a:lstStyle/>
        <a:p>
          <a:endParaRPr lang="en-US"/>
        </a:p>
      </dgm:t>
    </dgm:pt>
    <dgm:pt modelId="{1451942B-BFC0-4CD2-9670-200998851751}">
      <dgm:prSet phldrT="[Text]" custT="1"/>
      <dgm:spPr/>
      <dgm:t>
        <a:bodyPr/>
        <a:lstStyle/>
        <a:p>
          <a:r>
            <a:rPr lang="en-US" sz="1800" dirty="0">
              <a:solidFill>
                <a:schemeClr val="bg1">
                  <a:lumMod val="65000"/>
                </a:schemeClr>
              </a:solidFill>
            </a:rPr>
            <a:t>Divides to:</a:t>
          </a:r>
        </a:p>
        <a:p>
          <a:r>
            <a:rPr lang="en-US" sz="2000" dirty="0">
              <a:solidFill>
                <a:schemeClr val="tx1"/>
              </a:solidFill>
            </a:rPr>
            <a:t>Arcuate arteries</a:t>
          </a:r>
        </a:p>
      </dgm:t>
    </dgm:pt>
    <dgm:pt modelId="{D4800F27-4AE4-47D1-84C0-6D05EBF416CF}" type="parTrans" cxnId="{16AE689B-9D83-43D8-9DED-2743CE93E505}">
      <dgm:prSet/>
      <dgm:spPr/>
      <dgm:t>
        <a:bodyPr/>
        <a:lstStyle/>
        <a:p>
          <a:endParaRPr lang="en-US"/>
        </a:p>
      </dgm:t>
    </dgm:pt>
    <dgm:pt modelId="{5E4865C1-3CED-4AB7-A268-9D8EE2B66270}" type="sibTrans" cxnId="{16AE689B-9D83-43D8-9DED-2743CE93E505}">
      <dgm:prSet/>
      <dgm:spPr/>
      <dgm:t>
        <a:bodyPr/>
        <a:lstStyle/>
        <a:p>
          <a:endParaRPr lang="en-US"/>
        </a:p>
      </dgm:t>
    </dgm:pt>
    <dgm:pt modelId="{01653621-FA13-4D24-BEED-500ADF66EB7D}">
      <dgm:prSet phldrT="[Text]" custT="1"/>
      <dgm:spPr/>
      <dgm:t>
        <a:bodyPr/>
        <a:lstStyle/>
        <a:p>
          <a:r>
            <a:rPr lang="en-US" sz="1800" dirty="0">
              <a:solidFill>
                <a:schemeClr val="bg1">
                  <a:lumMod val="65000"/>
                </a:schemeClr>
              </a:solidFill>
            </a:rPr>
            <a:t>Divides to:</a:t>
          </a:r>
        </a:p>
        <a:p>
          <a:r>
            <a:rPr lang="en-US" sz="2000" dirty="0">
              <a:solidFill>
                <a:schemeClr val="tx1"/>
              </a:solidFill>
            </a:rPr>
            <a:t>Interlobular arteries</a:t>
          </a:r>
        </a:p>
      </dgm:t>
    </dgm:pt>
    <dgm:pt modelId="{8E9943F3-3A9E-40E9-8473-019BFBEED503}" type="parTrans" cxnId="{0014CABB-2211-4FF1-9162-76D113176DA0}">
      <dgm:prSet/>
      <dgm:spPr/>
      <dgm:t>
        <a:bodyPr/>
        <a:lstStyle/>
        <a:p>
          <a:endParaRPr lang="en-US"/>
        </a:p>
      </dgm:t>
    </dgm:pt>
    <dgm:pt modelId="{C50AF3A6-8946-4ABE-AA78-3EFDDB19B713}" type="sibTrans" cxnId="{0014CABB-2211-4FF1-9162-76D113176DA0}">
      <dgm:prSet/>
      <dgm:spPr/>
      <dgm:t>
        <a:bodyPr/>
        <a:lstStyle/>
        <a:p>
          <a:endParaRPr lang="en-US"/>
        </a:p>
      </dgm:t>
    </dgm:pt>
    <dgm:pt modelId="{C13698F1-0726-46EE-B801-DFFE81A6BD40}">
      <dgm:prSet phldrT="[Text]" custT="1"/>
      <dgm:spPr/>
      <dgm:t>
        <a:bodyPr/>
        <a:lstStyle/>
        <a:p>
          <a:r>
            <a:rPr lang="en-US" sz="1800" dirty="0">
              <a:solidFill>
                <a:schemeClr val="bg1">
                  <a:lumMod val="65000"/>
                </a:schemeClr>
              </a:solidFill>
            </a:rPr>
            <a:t>gives:</a:t>
          </a:r>
        </a:p>
        <a:p>
          <a:r>
            <a:rPr lang="en-US" sz="1800" dirty="0">
              <a:solidFill>
                <a:schemeClr val="tx1"/>
              </a:solidFill>
            </a:rPr>
            <a:t>Afferent glomerular</a:t>
          </a:r>
        </a:p>
        <a:p>
          <a:r>
            <a:rPr lang="en-US" sz="1800" dirty="0">
              <a:solidFill>
                <a:schemeClr val="tx1"/>
              </a:solidFill>
            </a:rPr>
            <a:t>arterioles</a:t>
          </a:r>
        </a:p>
      </dgm:t>
    </dgm:pt>
    <dgm:pt modelId="{B94DB1D7-74C7-4402-8831-62CD2CCC2EA6}" type="parTrans" cxnId="{D372BFE3-F4EF-4DF4-ABAD-C5F0E4BCA9C5}">
      <dgm:prSet/>
      <dgm:spPr/>
      <dgm:t>
        <a:bodyPr/>
        <a:lstStyle/>
        <a:p>
          <a:endParaRPr lang="en-US"/>
        </a:p>
      </dgm:t>
    </dgm:pt>
    <dgm:pt modelId="{9B399A7B-D572-4602-A5E2-A71324C70100}" type="sibTrans" cxnId="{D372BFE3-F4EF-4DF4-ABAD-C5F0E4BCA9C5}">
      <dgm:prSet/>
      <dgm:spPr/>
      <dgm:t>
        <a:bodyPr/>
        <a:lstStyle/>
        <a:p>
          <a:endParaRPr lang="en-US"/>
        </a:p>
      </dgm:t>
    </dgm:pt>
    <dgm:pt modelId="{DBE90A80-A253-4A0C-B8DA-2275757FDBAF}" type="pres">
      <dgm:prSet presAssocID="{62EEBD4F-BB10-4C43-8F87-27AAFC3155FE}" presName="CompostProcess" presStyleCnt="0">
        <dgm:presLayoutVars>
          <dgm:dir/>
          <dgm:resizeHandles val="exact"/>
        </dgm:presLayoutVars>
      </dgm:prSet>
      <dgm:spPr/>
    </dgm:pt>
    <dgm:pt modelId="{00DC5BD4-AE3C-4743-AF07-6D0F08AA9D77}" type="pres">
      <dgm:prSet presAssocID="{62EEBD4F-BB10-4C43-8F87-27AAFC3155FE}" presName="arrow" presStyleLbl="bgShp" presStyleIdx="0" presStyleCnt="1"/>
      <dgm:spPr>
        <a:solidFill>
          <a:schemeClr val="accent1">
            <a:lumMod val="20000"/>
            <a:lumOff val="80000"/>
          </a:schemeClr>
        </a:solidFill>
      </dgm:spPr>
    </dgm:pt>
    <dgm:pt modelId="{ED93D729-4EB4-4295-A1FE-67AABC590600}" type="pres">
      <dgm:prSet presAssocID="{62EEBD4F-BB10-4C43-8F87-27AAFC3155FE}" presName="linearProcess" presStyleCnt="0"/>
      <dgm:spPr/>
    </dgm:pt>
    <dgm:pt modelId="{D2E2E53F-6055-4EFC-ABE5-3BDF129E8398}" type="pres">
      <dgm:prSet presAssocID="{7BF94848-34DF-4F1B-83A4-6DB9F1E3614F}" presName="textNode" presStyleLbl="node1" presStyleIdx="0" presStyleCnt="7">
        <dgm:presLayoutVars>
          <dgm:bulletEnabled val="1"/>
        </dgm:presLayoutVars>
      </dgm:prSet>
      <dgm:spPr/>
    </dgm:pt>
    <dgm:pt modelId="{DBECF66F-849F-44E2-BBD0-1ED7DC1850B8}" type="pres">
      <dgm:prSet presAssocID="{14287E8D-AC5C-4BBB-8294-49030AEA006A}" presName="sibTrans" presStyleCnt="0"/>
      <dgm:spPr/>
    </dgm:pt>
    <dgm:pt modelId="{97E48768-2D3B-4039-98E2-83718F010A40}" type="pres">
      <dgm:prSet presAssocID="{7C355E4D-D0DA-42E7-B3EA-EFDECB70905C}" presName="textNode" presStyleLbl="node1" presStyleIdx="1" presStyleCnt="7" custLinFactNeighborX="-33945">
        <dgm:presLayoutVars>
          <dgm:bulletEnabled val="1"/>
        </dgm:presLayoutVars>
      </dgm:prSet>
      <dgm:spPr/>
    </dgm:pt>
    <dgm:pt modelId="{CB41D0B7-D3F2-4C16-A861-D199F25BD6E1}" type="pres">
      <dgm:prSet presAssocID="{7730E1A6-DD18-4A3E-A811-DDDD2703C8FB}" presName="sibTrans" presStyleCnt="0"/>
      <dgm:spPr/>
    </dgm:pt>
    <dgm:pt modelId="{8AC26FF7-81C3-41EA-91A6-6BA063A77F3F}" type="pres">
      <dgm:prSet presAssocID="{35AE39D3-3C2F-4832-BF1E-D491FF68A73D}" presName="textNode" presStyleLbl="node1" presStyleIdx="2" presStyleCnt="7">
        <dgm:presLayoutVars>
          <dgm:bulletEnabled val="1"/>
        </dgm:presLayoutVars>
      </dgm:prSet>
      <dgm:spPr/>
    </dgm:pt>
    <dgm:pt modelId="{56C8D8A9-CA07-4356-9378-4CDD2F29519C}" type="pres">
      <dgm:prSet presAssocID="{B1534D12-D8AC-4770-976E-A49780C07D05}" presName="sibTrans" presStyleCnt="0"/>
      <dgm:spPr/>
    </dgm:pt>
    <dgm:pt modelId="{C03BCB17-67E9-40C2-9A66-7B874DF3C8CA}" type="pres">
      <dgm:prSet presAssocID="{9CF67E73-C5B2-43F9-94BA-167F76A816AE}" presName="textNode" presStyleLbl="node1" presStyleIdx="3" presStyleCnt="7">
        <dgm:presLayoutVars>
          <dgm:bulletEnabled val="1"/>
        </dgm:presLayoutVars>
      </dgm:prSet>
      <dgm:spPr/>
    </dgm:pt>
    <dgm:pt modelId="{CB3B471E-00A2-48B2-B75B-D22E14586E5C}" type="pres">
      <dgm:prSet presAssocID="{18200DA3-F04C-43EA-8DCA-DFE7451ED576}" presName="sibTrans" presStyleCnt="0"/>
      <dgm:spPr/>
    </dgm:pt>
    <dgm:pt modelId="{937E5196-7251-4B96-9293-2BF2DB5635BD}" type="pres">
      <dgm:prSet presAssocID="{1451942B-BFC0-4CD2-9670-200998851751}" presName="textNode" presStyleLbl="node1" presStyleIdx="4" presStyleCnt="7">
        <dgm:presLayoutVars>
          <dgm:bulletEnabled val="1"/>
        </dgm:presLayoutVars>
      </dgm:prSet>
      <dgm:spPr/>
    </dgm:pt>
    <dgm:pt modelId="{166B458B-39DA-43F3-A416-29E868FE3100}" type="pres">
      <dgm:prSet presAssocID="{5E4865C1-3CED-4AB7-A268-9D8EE2B66270}" presName="sibTrans" presStyleCnt="0"/>
      <dgm:spPr/>
    </dgm:pt>
    <dgm:pt modelId="{AAE6E968-147C-4FCD-8084-CAE133BAEF89}" type="pres">
      <dgm:prSet presAssocID="{01653621-FA13-4D24-BEED-500ADF66EB7D}" presName="textNode" presStyleLbl="node1" presStyleIdx="5" presStyleCnt="7" custScaleX="109720">
        <dgm:presLayoutVars>
          <dgm:bulletEnabled val="1"/>
        </dgm:presLayoutVars>
      </dgm:prSet>
      <dgm:spPr/>
    </dgm:pt>
    <dgm:pt modelId="{650A02A2-B2B5-4C7E-9D1C-EBD6C6D81161}" type="pres">
      <dgm:prSet presAssocID="{C50AF3A6-8946-4ABE-AA78-3EFDDB19B713}" presName="sibTrans" presStyleCnt="0"/>
      <dgm:spPr/>
    </dgm:pt>
    <dgm:pt modelId="{FFECC2B5-90B1-46FA-BAEC-7ECA28D41982}" type="pres">
      <dgm:prSet presAssocID="{C13698F1-0726-46EE-B801-DFFE81A6BD40}" presName="textNode" presStyleLbl="node1" presStyleIdx="6" presStyleCnt="7">
        <dgm:presLayoutVars>
          <dgm:bulletEnabled val="1"/>
        </dgm:presLayoutVars>
      </dgm:prSet>
      <dgm:spPr/>
    </dgm:pt>
  </dgm:ptLst>
  <dgm:cxnLst>
    <dgm:cxn modelId="{8BAC9B03-AAF0-4EB7-89C0-6017DA67A3B6}" srcId="{62EEBD4F-BB10-4C43-8F87-27AAFC3155FE}" destId="{7BF94848-34DF-4F1B-83A4-6DB9F1E3614F}" srcOrd="0" destOrd="0" parTransId="{10312432-7D37-4DF4-850E-0FE949DF28FB}" sibTransId="{14287E8D-AC5C-4BBB-8294-49030AEA006A}"/>
    <dgm:cxn modelId="{93A71713-F2EF-4545-9C6E-592BB9930214}" type="presOf" srcId="{35AE39D3-3C2F-4832-BF1E-D491FF68A73D}" destId="{8AC26FF7-81C3-41EA-91A6-6BA063A77F3F}" srcOrd="0" destOrd="0" presId="urn:microsoft.com/office/officeart/2005/8/layout/hProcess9"/>
    <dgm:cxn modelId="{1483E91C-E12A-43BD-B3D3-60A171339C6C}" type="presOf" srcId="{7BF94848-34DF-4F1B-83A4-6DB9F1E3614F}" destId="{D2E2E53F-6055-4EFC-ABE5-3BDF129E8398}" srcOrd="0" destOrd="0" presId="urn:microsoft.com/office/officeart/2005/8/layout/hProcess9"/>
    <dgm:cxn modelId="{C1865840-65FF-4DC6-8A9B-65467B2BFF03}" srcId="{62EEBD4F-BB10-4C43-8F87-27AAFC3155FE}" destId="{35AE39D3-3C2F-4832-BF1E-D491FF68A73D}" srcOrd="2" destOrd="0" parTransId="{E97AE228-B683-4D85-A46A-F89E78D15BD5}" sibTransId="{B1534D12-D8AC-4770-976E-A49780C07D05}"/>
    <dgm:cxn modelId="{51489940-65AF-41B6-BD99-9367FD911AD5}" type="presOf" srcId="{1451942B-BFC0-4CD2-9670-200998851751}" destId="{937E5196-7251-4B96-9293-2BF2DB5635BD}" srcOrd="0" destOrd="0" presId="urn:microsoft.com/office/officeart/2005/8/layout/hProcess9"/>
    <dgm:cxn modelId="{33279960-9B19-4E4E-8C67-4AE3245CFCDB}" type="presOf" srcId="{C13698F1-0726-46EE-B801-DFFE81A6BD40}" destId="{FFECC2B5-90B1-46FA-BAEC-7ECA28D41982}" srcOrd="0" destOrd="0" presId="urn:microsoft.com/office/officeart/2005/8/layout/hProcess9"/>
    <dgm:cxn modelId="{FB9F6051-3CB9-4C6E-BC83-50121222DF67}" srcId="{62EEBD4F-BB10-4C43-8F87-27AAFC3155FE}" destId="{9CF67E73-C5B2-43F9-94BA-167F76A816AE}" srcOrd="3" destOrd="0" parTransId="{8773D7EA-CD7D-4A06-8A6B-63511691ED1E}" sibTransId="{18200DA3-F04C-43EA-8DCA-DFE7451ED576}"/>
    <dgm:cxn modelId="{BE0F2353-41F5-4DB5-AF68-678575C8B254}" srcId="{62EEBD4F-BB10-4C43-8F87-27AAFC3155FE}" destId="{7C355E4D-D0DA-42E7-B3EA-EFDECB70905C}" srcOrd="1" destOrd="0" parTransId="{0B4CBB04-45E6-49C7-AB5B-7A357454CE4F}" sibTransId="{7730E1A6-DD18-4A3E-A811-DDDD2703C8FB}"/>
    <dgm:cxn modelId="{DCD76E81-000A-4810-958F-545474B9E0D4}" type="presOf" srcId="{7C355E4D-D0DA-42E7-B3EA-EFDECB70905C}" destId="{97E48768-2D3B-4039-98E2-83718F010A40}" srcOrd="0" destOrd="0" presId="urn:microsoft.com/office/officeart/2005/8/layout/hProcess9"/>
    <dgm:cxn modelId="{4C321996-4D12-4163-9A8E-FE435B1A176E}" type="presOf" srcId="{62EEBD4F-BB10-4C43-8F87-27AAFC3155FE}" destId="{DBE90A80-A253-4A0C-B8DA-2275757FDBAF}" srcOrd="0" destOrd="0" presId="urn:microsoft.com/office/officeart/2005/8/layout/hProcess9"/>
    <dgm:cxn modelId="{16AE689B-9D83-43D8-9DED-2743CE93E505}" srcId="{62EEBD4F-BB10-4C43-8F87-27AAFC3155FE}" destId="{1451942B-BFC0-4CD2-9670-200998851751}" srcOrd="4" destOrd="0" parTransId="{D4800F27-4AE4-47D1-84C0-6D05EBF416CF}" sibTransId="{5E4865C1-3CED-4AB7-A268-9D8EE2B66270}"/>
    <dgm:cxn modelId="{E36FE9A4-C610-4AE0-9ED0-79A654718F29}" type="presOf" srcId="{9CF67E73-C5B2-43F9-94BA-167F76A816AE}" destId="{C03BCB17-67E9-40C2-9A66-7B874DF3C8CA}" srcOrd="0" destOrd="0" presId="urn:microsoft.com/office/officeart/2005/8/layout/hProcess9"/>
    <dgm:cxn modelId="{0014CABB-2211-4FF1-9162-76D113176DA0}" srcId="{62EEBD4F-BB10-4C43-8F87-27AAFC3155FE}" destId="{01653621-FA13-4D24-BEED-500ADF66EB7D}" srcOrd="5" destOrd="0" parTransId="{8E9943F3-3A9E-40E9-8473-019BFBEED503}" sibTransId="{C50AF3A6-8946-4ABE-AA78-3EFDDB19B713}"/>
    <dgm:cxn modelId="{6B2427CD-36A7-4E1F-BB2A-2397DC12A533}" type="presOf" srcId="{01653621-FA13-4D24-BEED-500ADF66EB7D}" destId="{AAE6E968-147C-4FCD-8084-CAE133BAEF89}" srcOrd="0" destOrd="0" presId="urn:microsoft.com/office/officeart/2005/8/layout/hProcess9"/>
    <dgm:cxn modelId="{D372BFE3-F4EF-4DF4-ABAD-C5F0E4BCA9C5}" srcId="{62EEBD4F-BB10-4C43-8F87-27AAFC3155FE}" destId="{C13698F1-0726-46EE-B801-DFFE81A6BD40}" srcOrd="6" destOrd="0" parTransId="{B94DB1D7-74C7-4402-8831-62CD2CCC2EA6}" sibTransId="{9B399A7B-D572-4602-A5E2-A71324C70100}"/>
    <dgm:cxn modelId="{5E9DF000-5929-4E89-8799-AA9CACC8FF5F}" type="presParOf" srcId="{DBE90A80-A253-4A0C-B8DA-2275757FDBAF}" destId="{00DC5BD4-AE3C-4743-AF07-6D0F08AA9D77}" srcOrd="0" destOrd="0" presId="urn:microsoft.com/office/officeart/2005/8/layout/hProcess9"/>
    <dgm:cxn modelId="{519D92BC-AAF4-4613-9546-D34F8426F840}" type="presParOf" srcId="{DBE90A80-A253-4A0C-B8DA-2275757FDBAF}" destId="{ED93D729-4EB4-4295-A1FE-67AABC590600}" srcOrd="1" destOrd="0" presId="urn:microsoft.com/office/officeart/2005/8/layout/hProcess9"/>
    <dgm:cxn modelId="{A94D1413-C101-4ECC-B2BE-511D29710584}" type="presParOf" srcId="{ED93D729-4EB4-4295-A1FE-67AABC590600}" destId="{D2E2E53F-6055-4EFC-ABE5-3BDF129E8398}" srcOrd="0" destOrd="0" presId="urn:microsoft.com/office/officeart/2005/8/layout/hProcess9"/>
    <dgm:cxn modelId="{DB87D85B-2A0A-4BD4-AC85-FDE6C93D14E7}" type="presParOf" srcId="{ED93D729-4EB4-4295-A1FE-67AABC590600}" destId="{DBECF66F-849F-44E2-BBD0-1ED7DC1850B8}" srcOrd="1" destOrd="0" presId="urn:microsoft.com/office/officeart/2005/8/layout/hProcess9"/>
    <dgm:cxn modelId="{3F104A99-2793-4CB4-B3AA-BD097DEFB06D}" type="presParOf" srcId="{ED93D729-4EB4-4295-A1FE-67AABC590600}" destId="{97E48768-2D3B-4039-98E2-83718F010A40}" srcOrd="2" destOrd="0" presId="urn:microsoft.com/office/officeart/2005/8/layout/hProcess9"/>
    <dgm:cxn modelId="{36E6F682-1A3D-447E-96F8-0DDDC1FE097D}" type="presParOf" srcId="{ED93D729-4EB4-4295-A1FE-67AABC590600}" destId="{CB41D0B7-D3F2-4C16-A861-D199F25BD6E1}" srcOrd="3" destOrd="0" presId="urn:microsoft.com/office/officeart/2005/8/layout/hProcess9"/>
    <dgm:cxn modelId="{F30D28FF-CB46-4B44-B8A0-61FE8D6E2C42}" type="presParOf" srcId="{ED93D729-4EB4-4295-A1FE-67AABC590600}" destId="{8AC26FF7-81C3-41EA-91A6-6BA063A77F3F}" srcOrd="4" destOrd="0" presId="urn:microsoft.com/office/officeart/2005/8/layout/hProcess9"/>
    <dgm:cxn modelId="{B95DEB33-2C34-423C-B326-1D423DCEEC6E}" type="presParOf" srcId="{ED93D729-4EB4-4295-A1FE-67AABC590600}" destId="{56C8D8A9-CA07-4356-9378-4CDD2F29519C}" srcOrd="5" destOrd="0" presId="urn:microsoft.com/office/officeart/2005/8/layout/hProcess9"/>
    <dgm:cxn modelId="{F7CC5BCC-F7A2-4B68-9553-06D7B86E6208}" type="presParOf" srcId="{ED93D729-4EB4-4295-A1FE-67AABC590600}" destId="{C03BCB17-67E9-40C2-9A66-7B874DF3C8CA}" srcOrd="6" destOrd="0" presId="urn:microsoft.com/office/officeart/2005/8/layout/hProcess9"/>
    <dgm:cxn modelId="{73C945DE-7033-47E0-A847-57408910D16E}" type="presParOf" srcId="{ED93D729-4EB4-4295-A1FE-67AABC590600}" destId="{CB3B471E-00A2-48B2-B75B-D22E14586E5C}" srcOrd="7" destOrd="0" presId="urn:microsoft.com/office/officeart/2005/8/layout/hProcess9"/>
    <dgm:cxn modelId="{99F819BE-3751-46AA-A217-D738F19AC090}" type="presParOf" srcId="{ED93D729-4EB4-4295-A1FE-67AABC590600}" destId="{937E5196-7251-4B96-9293-2BF2DB5635BD}" srcOrd="8" destOrd="0" presId="urn:microsoft.com/office/officeart/2005/8/layout/hProcess9"/>
    <dgm:cxn modelId="{BC8B7D7B-1BD0-45E8-AE69-DFC1A1E4CB99}" type="presParOf" srcId="{ED93D729-4EB4-4295-A1FE-67AABC590600}" destId="{166B458B-39DA-43F3-A416-29E868FE3100}" srcOrd="9" destOrd="0" presId="urn:microsoft.com/office/officeart/2005/8/layout/hProcess9"/>
    <dgm:cxn modelId="{4DC58EDC-3A02-4C33-AC00-3526B9F12D2A}" type="presParOf" srcId="{ED93D729-4EB4-4295-A1FE-67AABC590600}" destId="{AAE6E968-147C-4FCD-8084-CAE133BAEF89}" srcOrd="10" destOrd="0" presId="urn:microsoft.com/office/officeart/2005/8/layout/hProcess9"/>
    <dgm:cxn modelId="{9141683E-F195-4D5D-A60E-4CF75ABDF7A0}" type="presParOf" srcId="{ED93D729-4EB4-4295-A1FE-67AABC590600}" destId="{650A02A2-B2B5-4C7E-9D1C-EBD6C6D81161}" srcOrd="11" destOrd="0" presId="urn:microsoft.com/office/officeart/2005/8/layout/hProcess9"/>
    <dgm:cxn modelId="{DDA66E10-697B-4907-AF17-6944310906BD}" type="presParOf" srcId="{ED93D729-4EB4-4295-A1FE-67AABC590600}" destId="{FFECC2B5-90B1-46FA-BAEC-7ECA28D41982}"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CA900A-A2F2-4A2C-9AE3-41AC62259D98}" type="doc">
      <dgm:prSet loTypeId="urn:microsoft.com/office/officeart/2005/8/layout/chevron2" loCatId="list" qsTypeId="urn:microsoft.com/office/officeart/2005/8/quickstyle/simple1" qsCatId="simple" csTypeId="urn:microsoft.com/office/officeart/2005/8/colors/accent3_1" csCatId="accent3" phldr="1"/>
      <dgm:spPr/>
      <dgm:t>
        <a:bodyPr/>
        <a:lstStyle/>
        <a:p>
          <a:endParaRPr lang="en-US"/>
        </a:p>
      </dgm:t>
    </dgm:pt>
    <dgm:pt modelId="{DF1547C0-713B-42FA-B738-41B8C70C9909}">
      <dgm:prSet phldrT="[Text]" custT="1"/>
      <dgm:spPr>
        <a:solidFill>
          <a:schemeClr val="accent1">
            <a:lumMod val="20000"/>
            <a:lumOff val="80000"/>
          </a:schemeClr>
        </a:solidFill>
      </dgm:spPr>
      <dgm:t>
        <a:bodyPr/>
        <a:lstStyle/>
        <a:p>
          <a:r>
            <a:rPr lang="en-US" sz="2000" dirty="0"/>
            <a:t>Renal artery</a:t>
          </a:r>
        </a:p>
      </dgm:t>
    </dgm:pt>
    <dgm:pt modelId="{A1473F42-0B5D-45EA-83AD-BBB039D5D6FF}" type="parTrans" cxnId="{6294BF64-B361-46BF-8F69-427622A3C2BC}">
      <dgm:prSet/>
      <dgm:spPr/>
      <dgm:t>
        <a:bodyPr/>
        <a:lstStyle/>
        <a:p>
          <a:endParaRPr lang="en-US"/>
        </a:p>
      </dgm:t>
    </dgm:pt>
    <dgm:pt modelId="{EF232DAC-758F-49E4-BB6B-3E3EB901E979}" type="sibTrans" cxnId="{6294BF64-B361-46BF-8F69-427622A3C2BC}">
      <dgm:prSet/>
      <dgm:spPr/>
      <dgm:t>
        <a:bodyPr/>
        <a:lstStyle/>
        <a:p>
          <a:endParaRPr lang="en-US"/>
        </a:p>
      </dgm:t>
    </dgm:pt>
    <dgm:pt modelId="{DA833B82-7129-45DE-9A20-4C34F96D9B05}">
      <dgm:prSet phldrT="[Text]"/>
      <dgm:spPr>
        <a:solidFill>
          <a:schemeClr val="bg1">
            <a:alpha val="90000"/>
          </a:schemeClr>
        </a:solidFill>
      </dgm:spPr>
      <dgm:t>
        <a:bodyPr/>
        <a:lstStyle/>
        <a:p>
          <a:r>
            <a:rPr lang="en-US" dirty="0"/>
            <a:t>The renal artery arises from the Aorta </a:t>
          </a:r>
          <a:r>
            <a:rPr lang="en-US" dirty="0">
              <a:solidFill>
                <a:schemeClr val="bg1">
                  <a:lumMod val="65000"/>
                </a:schemeClr>
              </a:solidFill>
            </a:rPr>
            <a:t>(abdominal Aorta) </a:t>
          </a:r>
          <a:r>
            <a:rPr lang="en-US" dirty="0"/>
            <a:t>at the level of the </a:t>
          </a:r>
          <a:r>
            <a:rPr lang="en-US" b="1" dirty="0">
              <a:solidFill>
                <a:srgbClr val="FF0000"/>
              </a:solidFill>
            </a:rPr>
            <a:t>second lumbar vertebra</a:t>
          </a:r>
          <a:r>
            <a:rPr lang="en-US" dirty="0"/>
            <a:t>.</a:t>
          </a:r>
        </a:p>
      </dgm:t>
    </dgm:pt>
    <dgm:pt modelId="{842DBB8E-E1AC-4B4C-9ABD-7B315F625B51}" type="parTrans" cxnId="{C527B45A-2EE7-4976-A7B2-98B281508866}">
      <dgm:prSet/>
      <dgm:spPr/>
      <dgm:t>
        <a:bodyPr/>
        <a:lstStyle/>
        <a:p>
          <a:endParaRPr lang="en-US"/>
        </a:p>
      </dgm:t>
    </dgm:pt>
    <dgm:pt modelId="{8ABACF09-E5C3-4FBE-A8F3-3C121517A8EB}" type="sibTrans" cxnId="{C527B45A-2EE7-4976-A7B2-98B281508866}">
      <dgm:prSet/>
      <dgm:spPr/>
      <dgm:t>
        <a:bodyPr/>
        <a:lstStyle/>
        <a:p>
          <a:endParaRPr lang="en-US"/>
        </a:p>
      </dgm:t>
    </dgm:pt>
    <dgm:pt modelId="{FF71481B-D52A-4A55-AFC5-7BBFB2732CC4}">
      <dgm:prSet phldrT="[Text]" custT="1"/>
      <dgm:spPr>
        <a:solidFill>
          <a:schemeClr val="accent1">
            <a:lumMod val="20000"/>
            <a:lumOff val="80000"/>
          </a:schemeClr>
        </a:solidFill>
      </dgm:spPr>
      <dgm:t>
        <a:bodyPr/>
        <a:lstStyle/>
        <a:p>
          <a:r>
            <a:rPr lang="en-US" sz="2000" dirty="0"/>
            <a:t>Segmental arteries</a:t>
          </a:r>
        </a:p>
      </dgm:t>
    </dgm:pt>
    <dgm:pt modelId="{C8E1C6D2-27A3-4764-97F3-74B7F245F3EF}" type="parTrans" cxnId="{AE1E09A5-8D97-492F-B6AA-55216BEE5F95}">
      <dgm:prSet/>
      <dgm:spPr/>
      <dgm:t>
        <a:bodyPr/>
        <a:lstStyle/>
        <a:p>
          <a:endParaRPr lang="en-US"/>
        </a:p>
      </dgm:t>
    </dgm:pt>
    <dgm:pt modelId="{83AEAE1E-9B5C-409F-A1D9-C024BF42D4E0}" type="sibTrans" cxnId="{AE1E09A5-8D97-492F-B6AA-55216BEE5F95}">
      <dgm:prSet/>
      <dgm:spPr/>
      <dgm:t>
        <a:bodyPr/>
        <a:lstStyle/>
        <a:p>
          <a:endParaRPr lang="en-US"/>
        </a:p>
      </dgm:t>
    </dgm:pt>
    <dgm:pt modelId="{8EE4AB6C-6D3A-4BC9-96B5-6750E330805F}">
      <dgm:prSet phldrT="[Text]" custT="1"/>
      <dgm:spPr>
        <a:solidFill>
          <a:schemeClr val="bg1">
            <a:alpha val="90000"/>
          </a:schemeClr>
        </a:solidFill>
      </dgm:spPr>
      <dgm:t>
        <a:bodyPr/>
        <a:lstStyle/>
        <a:p>
          <a:r>
            <a:rPr lang="en-US" sz="2000" dirty="0"/>
            <a:t>Each renal artery divides into </a:t>
          </a:r>
          <a:r>
            <a:rPr lang="en-US" sz="2000" b="1" dirty="0">
              <a:solidFill>
                <a:schemeClr val="tx1"/>
              </a:solidFill>
            </a:rPr>
            <a:t>five segmental arteries</a:t>
          </a:r>
          <a:r>
            <a:rPr lang="en-US" sz="2000" dirty="0">
              <a:solidFill>
                <a:srgbClr val="FF0000"/>
              </a:solidFill>
            </a:rPr>
            <a:t> </a:t>
          </a:r>
          <a:r>
            <a:rPr lang="en-US" sz="2000" dirty="0"/>
            <a:t>that enter the hilum of the kidney, </a:t>
          </a:r>
          <a:r>
            <a:rPr lang="en-US" sz="2000" u="sng" dirty="0"/>
            <a:t>four in front</a:t>
          </a:r>
          <a:r>
            <a:rPr lang="en-US" sz="2000" dirty="0"/>
            <a:t> and </a:t>
          </a:r>
          <a:r>
            <a:rPr lang="en-US" sz="2000" u="sng" dirty="0"/>
            <a:t>one behind</a:t>
          </a:r>
          <a:r>
            <a:rPr lang="en-US" sz="2000" dirty="0"/>
            <a:t> the renal pelvis. </a:t>
          </a:r>
        </a:p>
      </dgm:t>
    </dgm:pt>
    <dgm:pt modelId="{A5CA549D-83FA-4E09-9AED-42F8403A24CF}" type="parTrans" cxnId="{AFFF89D9-7980-4798-8ADC-AB031C8C694D}">
      <dgm:prSet/>
      <dgm:spPr/>
      <dgm:t>
        <a:bodyPr/>
        <a:lstStyle/>
        <a:p>
          <a:endParaRPr lang="en-US"/>
        </a:p>
      </dgm:t>
    </dgm:pt>
    <dgm:pt modelId="{7DA87DDD-B830-47D1-8795-1C9B427FCB9F}" type="sibTrans" cxnId="{AFFF89D9-7980-4798-8ADC-AB031C8C694D}">
      <dgm:prSet/>
      <dgm:spPr/>
      <dgm:t>
        <a:bodyPr/>
        <a:lstStyle/>
        <a:p>
          <a:endParaRPr lang="en-US"/>
        </a:p>
      </dgm:t>
    </dgm:pt>
    <dgm:pt modelId="{2BC4B941-FA8A-49E6-B74B-A2862E9F84A2}">
      <dgm:prSet phldrT="[Text]"/>
      <dgm:spPr>
        <a:solidFill>
          <a:schemeClr val="bg1">
            <a:alpha val="90000"/>
          </a:schemeClr>
        </a:solidFill>
      </dgm:spPr>
      <dgm:t>
        <a:bodyPr/>
        <a:lstStyle/>
        <a:p>
          <a:endParaRPr lang="en-US" sz="1400" dirty="0"/>
        </a:p>
      </dgm:t>
    </dgm:pt>
    <dgm:pt modelId="{5BD36EE1-791F-4279-8F81-62CB3F8D4015}" type="parTrans" cxnId="{4D47BAC1-33C4-44B7-872A-679CD62D46EA}">
      <dgm:prSet/>
      <dgm:spPr/>
      <dgm:t>
        <a:bodyPr/>
        <a:lstStyle/>
        <a:p>
          <a:endParaRPr lang="en-US"/>
        </a:p>
      </dgm:t>
    </dgm:pt>
    <dgm:pt modelId="{23EF93CA-C0E1-452E-A511-D214AEED4654}" type="sibTrans" cxnId="{4D47BAC1-33C4-44B7-872A-679CD62D46EA}">
      <dgm:prSet/>
      <dgm:spPr/>
      <dgm:t>
        <a:bodyPr/>
        <a:lstStyle/>
        <a:p>
          <a:endParaRPr lang="en-US"/>
        </a:p>
      </dgm:t>
    </dgm:pt>
    <dgm:pt modelId="{3D90939C-0548-4773-9E38-345B21BE0338}">
      <dgm:prSet phldrT="[Text]" custT="1"/>
      <dgm:spPr>
        <a:solidFill>
          <a:schemeClr val="bg1">
            <a:alpha val="90000"/>
          </a:schemeClr>
        </a:solidFill>
      </dgm:spPr>
      <dgm:t>
        <a:bodyPr/>
        <a:lstStyle/>
        <a:p>
          <a:r>
            <a:rPr lang="en-US" sz="2000" dirty="0"/>
            <a:t>They </a:t>
          </a:r>
          <a:r>
            <a:rPr lang="en-US" sz="2000" dirty="0">
              <a:solidFill>
                <a:schemeClr val="tx1"/>
              </a:solidFill>
            </a:rPr>
            <a:t>are distributed to different segments of the kidney, branches :</a:t>
          </a:r>
        </a:p>
      </dgm:t>
    </dgm:pt>
    <dgm:pt modelId="{3D27129A-C135-452E-B15B-EE3F8661E18E}" type="parTrans" cxnId="{A5F9811F-A2A9-4680-971A-477FA824330F}">
      <dgm:prSet/>
      <dgm:spPr/>
      <dgm:t>
        <a:bodyPr/>
        <a:lstStyle/>
        <a:p>
          <a:endParaRPr lang="en-US"/>
        </a:p>
      </dgm:t>
    </dgm:pt>
    <dgm:pt modelId="{5E41F50C-8157-4DAE-B349-37F0CDAC57A6}" type="sibTrans" cxnId="{A5F9811F-A2A9-4680-971A-477FA824330F}">
      <dgm:prSet/>
      <dgm:spPr/>
      <dgm:t>
        <a:bodyPr/>
        <a:lstStyle/>
        <a:p>
          <a:endParaRPr lang="en-US"/>
        </a:p>
      </dgm:t>
    </dgm:pt>
    <dgm:pt modelId="{4D3981A8-F18E-4599-9C22-D6E73C53F872}">
      <dgm:prSet phldrT="[Text]"/>
      <dgm:spPr>
        <a:solidFill>
          <a:schemeClr val="bg1">
            <a:alpha val="90000"/>
          </a:schemeClr>
        </a:solidFill>
      </dgm:spPr>
      <dgm:t>
        <a:bodyPr/>
        <a:lstStyle/>
        <a:p>
          <a:endParaRPr lang="en-US" sz="1400" dirty="0"/>
        </a:p>
      </dgm:t>
    </dgm:pt>
    <dgm:pt modelId="{EC622466-8E43-49BD-8BF7-505CB48F0A93}" type="parTrans" cxnId="{CB731EA2-4086-4A81-BA02-E89D8F270806}">
      <dgm:prSet/>
      <dgm:spPr/>
      <dgm:t>
        <a:bodyPr/>
        <a:lstStyle/>
        <a:p>
          <a:endParaRPr lang="en-US"/>
        </a:p>
      </dgm:t>
    </dgm:pt>
    <dgm:pt modelId="{91F4D3EB-517A-410F-9AE8-974D0017854E}" type="sibTrans" cxnId="{CB731EA2-4086-4A81-BA02-E89D8F270806}">
      <dgm:prSet/>
      <dgm:spPr/>
      <dgm:t>
        <a:bodyPr/>
        <a:lstStyle/>
        <a:p>
          <a:endParaRPr lang="en-US"/>
        </a:p>
      </dgm:t>
    </dgm:pt>
    <dgm:pt modelId="{2EAD0B37-CB3B-4C75-8A97-51CE7A57A6E8}">
      <dgm:prSet phldrT="[Text]" custT="1"/>
      <dgm:spPr>
        <a:solidFill>
          <a:schemeClr val="bg1">
            <a:alpha val="90000"/>
          </a:schemeClr>
        </a:solidFill>
      </dgm:spPr>
      <dgm:t>
        <a:bodyPr/>
        <a:lstStyle/>
        <a:p>
          <a:r>
            <a:rPr lang="en-US" sz="2000" dirty="0">
              <a:solidFill>
                <a:schemeClr val="tx1"/>
              </a:solidFill>
            </a:rPr>
            <a:t>1-Apical segmental artery.</a:t>
          </a:r>
        </a:p>
      </dgm:t>
    </dgm:pt>
    <dgm:pt modelId="{874E329C-3BE1-400B-BCAE-3AE18A7109E1}" type="parTrans" cxnId="{7684289B-415A-4FF5-9CDA-0A2CAFE397FC}">
      <dgm:prSet/>
      <dgm:spPr/>
      <dgm:t>
        <a:bodyPr/>
        <a:lstStyle/>
        <a:p>
          <a:endParaRPr lang="en-US"/>
        </a:p>
      </dgm:t>
    </dgm:pt>
    <dgm:pt modelId="{B3B64D01-1BE7-4666-B14D-E062845D41B2}" type="sibTrans" cxnId="{7684289B-415A-4FF5-9CDA-0A2CAFE397FC}">
      <dgm:prSet/>
      <dgm:spPr/>
      <dgm:t>
        <a:bodyPr/>
        <a:lstStyle/>
        <a:p>
          <a:endParaRPr lang="en-US"/>
        </a:p>
      </dgm:t>
    </dgm:pt>
    <dgm:pt modelId="{1AB45A75-20E3-443A-9B92-520CF32EBC4A}">
      <dgm:prSet phldrT="[Text]" custT="1"/>
      <dgm:spPr>
        <a:solidFill>
          <a:schemeClr val="bg1">
            <a:alpha val="90000"/>
          </a:schemeClr>
        </a:solidFill>
      </dgm:spPr>
      <dgm:t>
        <a:bodyPr/>
        <a:lstStyle/>
        <a:p>
          <a:r>
            <a:rPr lang="en-US" sz="2000" dirty="0">
              <a:solidFill>
                <a:schemeClr val="tx1"/>
              </a:solidFill>
            </a:rPr>
            <a:t>2-Anterior superior segmental artery.</a:t>
          </a:r>
        </a:p>
      </dgm:t>
    </dgm:pt>
    <dgm:pt modelId="{930D0ECD-E718-40C7-BF0E-C36CA15EDB0A}" type="parTrans" cxnId="{ABC4B7B7-5C28-4D42-B926-1DFC4EDD597A}">
      <dgm:prSet/>
      <dgm:spPr/>
      <dgm:t>
        <a:bodyPr/>
        <a:lstStyle/>
        <a:p>
          <a:endParaRPr lang="en-US"/>
        </a:p>
      </dgm:t>
    </dgm:pt>
    <dgm:pt modelId="{5B6027B9-F33F-409B-B136-0EA12478D1A1}" type="sibTrans" cxnId="{ABC4B7B7-5C28-4D42-B926-1DFC4EDD597A}">
      <dgm:prSet/>
      <dgm:spPr/>
      <dgm:t>
        <a:bodyPr/>
        <a:lstStyle/>
        <a:p>
          <a:endParaRPr lang="en-US"/>
        </a:p>
      </dgm:t>
    </dgm:pt>
    <dgm:pt modelId="{ABD9209B-653A-42FD-9426-1BC08C2CC916}">
      <dgm:prSet phldrT="[Text]" custT="1"/>
      <dgm:spPr>
        <a:solidFill>
          <a:schemeClr val="bg1">
            <a:alpha val="90000"/>
          </a:schemeClr>
        </a:solidFill>
      </dgm:spPr>
      <dgm:t>
        <a:bodyPr/>
        <a:lstStyle/>
        <a:p>
          <a:r>
            <a:rPr lang="en-US" sz="2000" dirty="0">
              <a:solidFill>
                <a:schemeClr val="tx1"/>
              </a:solidFill>
            </a:rPr>
            <a:t>3- Anterior inferior segmental artery.</a:t>
          </a:r>
        </a:p>
      </dgm:t>
    </dgm:pt>
    <dgm:pt modelId="{8B63909E-F53C-4A0D-89E8-061C1C70C0C5}" type="parTrans" cxnId="{120DAC0A-BF75-4B31-ABCD-DC16BC8F4675}">
      <dgm:prSet/>
      <dgm:spPr/>
      <dgm:t>
        <a:bodyPr/>
        <a:lstStyle/>
        <a:p>
          <a:endParaRPr lang="en-US"/>
        </a:p>
      </dgm:t>
    </dgm:pt>
    <dgm:pt modelId="{1FCF9B5C-08DF-4F50-B051-FB71EDF629FA}" type="sibTrans" cxnId="{120DAC0A-BF75-4B31-ABCD-DC16BC8F4675}">
      <dgm:prSet/>
      <dgm:spPr/>
      <dgm:t>
        <a:bodyPr/>
        <a:lstStyle/>
        <a:p>
          <a:endParaRPr lang="en-US"/>
        </a:p>
      </dgm:t>
    </dgm:pt>
    <dgm:pt modelId="{7B1747CB-9ADE-43C0-BC25-4054ADF1BEC4}">
      <dgm:prSet phldrT="[Text]" custT="1"/>
      <dgm:spPr>
        <a:solidFill>
          <a:schemeClr val="bg1">
            <a:alpha val="90000"/>
          </a:schemeClr>
        </a:solidFill>
      </dgm:spPr>
      <dgm:t>
        <a:bodyPr/>
        <a:lstStyle/>
        <a:p>
          <a:r>
            <a:rPr lang="en-US" sz="2000" dirty="0">
              <a:solidFill>
                <a:schemeClr val="tx1"/>
              </a:solidFill>
            </a:rPr>
            <a:t>4-Caudal segmental artery.</a:t>
          </a:r>
        </a:p>
      </dgm:t>
    </dgm:pt>
    <dgm:pt modelId="{5BC31F22-2170-45D3-A4CA-A5A1A78D6507}" type="parTrans" cxnId="{D425BFF4-E242-4DC6-824B-2E24105EC664}">
      <dgm:prSet/>
      <dgm:spPr/>
      <dgm:t>
        <a:bodyPr/>
        <a:lstStyle/>
        <a:p>
          <a:endParaRPr lang="en-US"/>
        </a:p>
      </dgm:t>
    </dgm:pt>
    <dgm:pt modelId="{AA3AF896-EE03-4F3F-B6AC-B5EC7E5BDD3C}" type="sibTrans" cxnId="{D425BFF4-E242-4DC6-824B-2E24105EC664}">
      <dgm:prSet/>
      <dgm:spPr/>
      <dgm:t>
        <a:bodyPr/>
        <a:lstStyle/>
        <a:p>
          <a:endParaRPr lang="en-US"/>
        </a:p>
      </dgm:t>
    </dgm:pt>
    <dgm:pt modelId="{B190AD2B-697A-4A22-BAF4-35B009C41CDC}">
      <dgm:prSet phldrT="[Text]" custT="1"/>
      <dgm:spPr>
        <a:solidFill>
          <a:schemeClr val="bg1">
            <a:alpha val="90000"/>
          </a:schemeClr>
        </a:solidFill>
      </dgm:spPr>
      <dgm:t>
        <a:bodyPr/>
        <a:lstStyle/>
        <a:p>
          <a:r>
            <a:rPr lang="en-US" sz="2000" dirty="0">
              <a:solidFill>
                <a:schemeClr val="tx1"/>
              </a:solidFill>
            </a:rPr>
            <a:t>5-Posterior segmental artery.</a:t>
          </a:r>
        </a:p>
      </dgm:t>
    </dgm:pt>
    <dgm:pt modelId="{E74A406D-CF88-4EB0-985C-E620DEC96060}" type="parTrans" cxnId="{35817816-E84E-4BEF-9AA9-3255C5AD0A74}">
      <dgm:prSet/>
      <dgm:spPr/>
      <dgm:t>
        <a:bodyPr/>
        <a:lstStyle/>
        <a:p>
          <a:endParaRPr lang="en-US"/>
        </a:p>
      </dgm:t>
    </dgm:pt>
    <dgm:pt modelId="{927047DD-5171-449D-B28C-E288147CED03}" type="sibTrans" cxnId="{35817816-E84E-4BEF-9AA9-3255C5AD0A74}">
      <dgm:prSet/>
      <dgm:spPr/>
      <dgm:t>
        <a:bodyPr/>
        <a:lstStyle/>
        <a:p>
          <a:endParaRPr lang="en-US"/>
        </a:p>
      </dgm:t>
    </dgm:pt>
    <dgm:pt modelId="{2787E935-CD3C-4525-BE5E-0F296223E12B}">
      <dgm:prSet phldrT="[Text]" custT="1"/>
      <dgm:spPr>
        <a:solidFill>
          <a:schemeClr val="bg1">
            <a:alpha val="90000"/>
          </a:schemeClr>
        </a:solidFill>
      </dgm:spPr>
      <dgm:t>
        <a:bodyPr/>
        <a:lstStyle/>
        <a:p>
          <a:endParaRPr lang="en-US" sz="2000" dirty="0"/>
        </a:p>
      </dgm:t>
    </dgm:pt>
    <dgm:pt modelId="{15522A65-CA35-43AD-80FE-5D75AF79E6CB}" type="parTrans" cxnId="{01D5611B-D601-458F-8859-A064C48D9CC0}">
      <dgm:prSet/>
      <dgm:spPr/>
      <dgm:t>
        <a:bodyPr/>
        <a:lstStyle/>
        <a:p>
          <a:endParaRPr lang="en-US"/>
        </a:p>
      </dgm:t>
    </dgm:pt>
    <dgm:pt modelId="{16493927-48F5-4B2F-816D-867DD95C0360}" type="sibTrans" cxnId="{01D5611B-D601-458F-8859-A064C48D9CC0}">
      <dgm:prSet/>
      <dgm:spPr/>
      <dgm:t>
        <a:bodyPr/>
        <a:lstStyle/>
        <a:p>
          <a:endParaRPr lang="en-US"/>
        </a:p>
      </dgm:t>
    </dgm:pt>
    <dgm:pt modelId="{596ED7D8-C4B9-4459-93D5-05045E357453}" type="pres">
      <dgm:prSet presAssocID="{7DCA900A-A2F2-4A2C-9AE3-41AC62259D98}" presName="linearFlow" presStyleCnt="0">
        <dgm:presLayoutVars>
          <dgm:dir/>
          <dgm:animLvl val="lvl"/>
          <dgm:resizeHandles val="exact"/>
        </dgm:presLayoutVars>
      </dgm:prSet>
      <dgm:spPr/>
    </dgm:pt>
    <dgm:pt modelId="{4272F8B4-25A8-4898-8B1E-A78948BDB813}" type="pres">
      <dgm:prSet presAssocID="{DF1547C0-713B-42FA-B738-41B8C70C9909}" presName="composite" presStyleCnt="0"/>
      <dgm:spPr/>
    </dgm:pt>
    <dgm:pt modelId="{949B4F17-3745-46C6-9643-9F37A19585FD}" type="pres">
      <dgm:prSet presAssocID="{DF1547C0-713B-42FA-B738-41B8C70C9909}" presName="parentText" presStyleLbl="alignNode1" presStyleIdx="0" presStyleCnt="2">
        <dgm:presLayoutVars>
          <dgm:chMax val="1"/>
          <dgm:bulletEnabled val="1"/>
        </dgm:presLayoutVars>
      </dgm:prSet>
      <dgm:spPr/>
    </dgm:pt>
    <dgm:pt modelId="{F1B7DDA1-380F-4B0A-B858-842419D4CC0A}" type="pres">
      <dgm:prSet presAssocID="{DF1547C0-713B-42FA-B738-41B8C70C9909}" presName="descendantText" presStyleLbl="alignAcc1" presStyleIdx="0" presStyleCnt="2" custScaleY="100000">
        <dgm:presLayoutVars>
          <dgm:bulletEnabled val="1"/>
        </dgm:presLayoutVars>
      </dgm:prSet>
      <dgm:spPr/>
    </dgm:pt>
    <dgm:pt modelId="{5C4EA62B-76C2-4140-833C-7CBD01C84A5C}" type="pres">
      <dgm:prSet presAssocID="{EF232DAC-758F-49E4-BB6B-3E3EB901E979}" presName="sp" presStyleCnt="0"/>
      <dgm:spPr/>
    </dgm:pt>
    <dgm:pt modelId="{454801D5-229C-4D04-9B74-9D95CA2F8247}" type="pres">
      <dgm:prSet presAssocID="{FF71481B-D52A-4A55-AFC5-7BBFB2732CC4}" presName="composite" presStyleCnt="0"/>
      <dgm:spPr/>
    </dgm:pt>
    <dgm:pt modelId="{42B4249C-9CBA-4836-BF47-FAE1B4888930}" type="pres">
      <dgm:prSet presAssocID="{FF71481B-D52A-4A55-AFC5-7BBFB2732CC4}" presName="parentText" presStyleLbl="alignNode1" presStyleIdx="1" presStyleCnt="2" custLinFactNeighborX="890" custLinFactNeighborY="-78519">
        <dgm:presLayoutVars>
          <dgm:chMax val="1"/>
          <dgm:bulletEnabled val="1"/>
        </dgm:presLayoutVars>
      </dgm:prSet>
      <dgm:spPr/>
    </dgm:pt>
    <dgm:pt modelId="{01B47E85-432B-45AB-95F6-C50361824739}" type="pres">
      <dgm:prSet presAssocID="{FF71481B-D52A-4A55-AFC5-7BBFB2732CC4}" presName="descendantText" presStyleLbl="alignAcc1" presStyleIdx="1" presStyleCnt="2" custScaleY="341141">
        <dgm:presLayoutVars>
          <dgm:bulletEnabled val="1"/>
        </dgm:presLayoutVars>
      </dgm:prSet>
      <dgm:spPr/>
    </dgm:pt>
  </dgm:ptLst>
  <dgm:cxnLst>
    <dgm:cxn modelId="{120DAC0A-BF75-4B31-ABCD-DC16BC8F4675}" srcId="{FF71481B-D52A-4A55-AFC5-7BBFB2732CC4}" destId="{ABD9209B-653A-42FD-9426-1BC08C2CC916}" srcOrd="5" destOrd="0" parTransId="{8B63909E-F53C-4A0D-89E8-061C1C70C0C5}" sibTransId="{1FCF9B5C-08DF-4F50-B051-FB71EDF629FA}"/>
    <dgm:cxn modelId="{B5F67014-2BED-4CFF-8F8D-A43EFB41C272}" type="presOf" srcId="{3D90939C-0548-4773-9E38-345B21BE0338}" destId="{01B47E85-432B-45AB-95F6-C50361824739}" srcOrd="0" destOrd="2" presId="urn:microsoft.com/office/officeart/2005/8/layout/chevron2"/>
    <dgm:cxn modelId="{35817816-E84E-4BEF-9AA9-3255C5AD0A74}" srcId="{FF71481B-D52A-4A55-AFC5-7BBFB2732CC4}" destId="{B190AD2B-697A-4A22-BAF4-35B009C41CDC}" srcOrd="7" destOrd="0" parTransId="{E74A406D-CF88-4EB0-985C-E620DEC96060}" sibTransId="{927047DD-5171-449D-B28C-E288147CED03}"/>
    <dgm:cxn modelId="{01D5611B-D601-458F-8859-A064C48D9CC0}" srcId="{FF71481B-D52A-4A55-AFC5-7BBFB2732CC4}" destId="{2787E935-CD3C-4525-BE5E-0F296223E12B}" srcOrd="0" destOrd="0" parTransId="{15522A65-CA35-43AD-80FE-5D75AF79E6CB}" sibTransId="{16493927-48F5-4B2F-816D-867DD95C0360}"/>
    <dgm:cxn modelId="{A5F9811F-A2A9-4680-971A-477FA824330F}" srcId="{FF71481B-D52A-4A55-AFC5-7BBFB2732CC4}" destId="{3D90939C-0548-4773-9E38-345B21BE0338}" srcOrd="2" destOrd="0" parTransId="{3D27129A-C135-452E-B15B-EE3F8661E18E}" sibTransId="{5E41F50C-8157-4DAE-B349-37F0CDAC57A6}"/>
    <dgm:cxn modelId="{E017D736-B215-4FB4-95C7-8AAF729ED2B6}" type="presOf" srcId="{7B1747CB-9ADE-43C0-BC25-4054ADF1BEC4}" destId="{01B47E85-432B-45AB-95F6-C50361824739}" srcOrd="0" destOrd="6" presId="urn:microsoft.com/office/officeart/2005/8/layout/chevron2"/>
    <dgm:cxn modelId="{EF061063-54D1-4290-B7A8-39A90351BE7E}" type="presOf" srcId="{2BC4B941-FA8A-49E6-B74B-A2862E9F84A2}" destId="{01B47E85-432B-45AB-95F6-C50361824739}" srcOrd="0" destOrd="9" presId="urn:microsoft.com/office/officeart/2005/8/layout/chevron2"/>
    <dgm:cxn modelId="{6294BF64-B361-46BF-8F69-427622A3C2BC}" srcId="{7DCA900A-A2F2-4A2C-9AE3-41AC62259D98}" destId="{DF1547C0-713B-42FA-B738-41B8C70C9909}" srcOrd="0" destOrd="0" parTransId="{A1473F42-0B5D-45EA-83AD-BBB039D5D6FF}" sibTransId="{EF232DAC-758F-49E4-BB6B-3E3EB901E979}"/>
    <dgm:cxn modelId="{D1B32549-5E81-468E-AD37-00338688B2B0}" type="presOf" srcId="{FF71481B-D52A-4A55-AFC5-7BBFB2732CC4}" destId="{42B4249C-9CBA-4836-BF47-FAE1B4888930}" srcOrd="0" destOrd="0" presId="urn:microsoft.com/office/officeart/2005/8/layout/chevron2"/>
    <dgm:cxn modelId="{717DDD4B-4A27-40C9-BD4C-DD06973299C5}" type="presOf" srcId="{1AB45A75-20E3-443A-9B92-520CF32EBC4A}" destId="{01B47E85-432B-45AB-95F6-C50361824739}" srcOrd="0" destOrd="4" presId="urn:microsoft.com/office/officeart/2005/8/layout/chevron2"/>
    <dgm:cxn modelId="{C527B45A-2EE7-4976-A7B2-98B281508866}" srcId="{DF1547C0-713B-42FA-B738-41B8C70C9909}" destId="{DA833B82-7129-45DE-9A20-4C34F96D9B05}" srcOrd="0" destOrd="0" parTransId="{842DBB8E-E1AC-4B4C-9ABD-7B315F625B51}" sibTransId="{8ABACF09-E5C3-4FBE-A8F3-3C121517A8EB}"/>
    <dgm:cxn modelId="{E7FCA089-8709-4579-A5B1-F7F896F57DEF}" type="presOf" srcId="{DF1547C0-713B-42FA-B738-41B8C70C9909}" destId="{949B4F17-3745-46C6-9643-9F37A19585FD}" srcOrd="0" destOrd="0" presId="urn:microsoft.com/office/officeart/2005/8/layout/chevron2"/>
    <dgm:cxn modelId="{7684289B-415A-4FF5-9CDA-0A2CAFE397FC}" srcId="{FF71481B-D52A-4A55-AFC5-7BBFB2732CC4}" destId="{2EAD0B37-CB3B-4C75-8A97-51CE7A57A6E8}" srcOrd="3" destOrd="0" parTransId="{874E329C-3BE1-400B-BCAE-3AE18A7109E1}" sibTransId="{B3B64D01-1BE7-4666-B14D-E062845D41B2}"/>
    <dgm:cxn modelId="{CB731EA2-4086-4A81-BA02-E89D8F270806}" srcId="{FF71481B-D52A-4A55-AFC5-7BBFB2732CC4}" destId="{4D3981A8-F18E-4599-9C22-D6E73C53F872}" srcOrd="8" destOrd="0" parTransId="{EC622466-8E43-49BD-8BF7-505CB48F0A93}" sibTransId="{91F4D3EB-517A-410F-9AE8-974D0017854E}"/>
    <dgm:cxn modelId="{AE1E09A5-8D97-492F-B6AA-55216BEE5F95}" srcId="{7DCA900A-A2F2-4A2C-9AE3-41AC62259D98}" destId="{FF71481B-D52A-4A55-AFC5-7BBFB2732CC4}" srcOrd="1" destOrd="0" parTransId="{C8E1C6D2-27A3-4764-97F3-74B7F245F3EF}" sibTransId="{83AEAE1E-9B5C-409F-A1D9-C024BF42D4E0}"/>
    <dgm:cxn modelId="{3F3956AA-A1AC-4420-B889-882C178D26F5}" type="presOf" srcId="{2EAD0B37-CB3B-4C75-8A97-51CE7A57A6E8}" destId="{01B47E85-432B-45AB-95F6-C50361824739}" srcOrd="0" destOrd="3" presId="urn:microsoft.com/office/officeart/2005/8/layout/chevron2"/>
    <dgm:cxn modelId="{DC392AAB-1F40-47AA-AF99-284265DD3036}" type="presOf" srcId="{7DCA900A-A2F2-4A2C-9AE3-41AC62259D98}" destId="{596ED7D8-C4B9-4459-93D5-05045E357453}" srcOrd="0" destOrd="0" presId="urn:microsoft.com/office/officeart/2005/8/layout/chevron2"/>
    <dgm:cxn modelId="{245DE4B2-37D1-4809-81DD-769FEB13C67E}" type="presOf" srcId="{ABD9209B-653A-42FD-9426-1BC08C2CC916}" destId="{01B47E85-432B-45AB-95F6-C50361824739}" srcOrd="0" destOrd="5" presId="urn:microsoft.com/office/officeart/2005/8/layout/chevron2"/>
    <dgm:cxn modelId="{ABC4B7B7-5C28-4D42-B926-1DFC4EDD597A}" srcId="{FF71481B-D52A-4A55-AFC5-7BBFB2732CC4}" destId="{1AB45A75-20E3-443A-9B92-520CF32EBC4A}" srcOrd="4" destOrd="0" parTransId="{930D0ECD-E718-40C7-BF0E-C36CA15EDB0A}" sibTransId="{5B6027B9-F33F-409B-B136-0EA12478D1A1}"/>
    <dgm:cxn modelId="{4D47BAC1-33C4-44B7-872A-679CD62D46EA}" srcId="{FF71481B-D52A-4A55-AFC5-7BBFB2732CC4}" destId="{2BC4B941-FA8A-49E6-B74B-A2862E9F84A2}" srcOrd="9" destOrd="0" parTransId="{5BD36EE1-791F-4279-8F81-62CB3F8D4015}" sibTransId="{23EF93CA-C0E1-452E-A511-D214AEED4654}"/>
    <dgm:cxn modelId="{1311BBD0-A51F-46C5-95D7-EB9D03DC096C}" type="presOf" srcId="{8EE4AB6C-6D3A-4BC9-96B5-6750E330805F}" destId="{01B47E85-432B-45AB-95F6-C50361824739}" srcOrd="0" destOrd="1" presId="urn:microsoft.com/office/officeart/2005/8/layout/chevron2"/>
    <dgm:cxn modelId="{0D52A3D8-E941-4529-A89A-9F1B0CABF519}" type="presOf" srcId="{2787E935-CD3C-4525-BE5E-0F296223E12B}" destId="{01B47E85-432B-45AB-95F6-C50361824739}" srcOrd="0" destOrd="0" presId="urn:microsoft.com/office/officeart/2005/8/layout/chevron2"/>
    <dgm:cxn modelId="{AFFF89D9-7980-4798-8ADC-AB031C8C694D}" srcId="{FF71481B-D52A-4A55-AFC5-7BBFB2732CC4}" destId="{8EE4AB6C-6D3A-4BC9-96B5-6750E330805F}" srcOrd="1" destOrd="0" parTransId="{A5CA549D-83FA-4E09-9AED-42F8403A24CF}" sibTransId="{7DA87DDD-B830-47D1-8795-1C9B427FCB9F}"/>
    <dgm:cxn modelId="{C00049DB-E34F-441D-B561-8E2FF14AEE79}" type="presOf" srcId="{DA833B82-7129-45DE-9A20-4C34F96D9B05}" destId="{F1B7DDA1-380F-4B0A-B858-842419D4CC0A}" srcOrd="0" destOrd="0" presId="urn:microsoft.com/office/officeart/2005/8/layout/chevron2"/>
    <dgm:cxn modelId="{0068CDDF-7052-4FC0-939B-1009A4D089FB}" type="presOf" srcId="{4D3981A8-F18E-4599-9C22-D6E73C53F872}" destId="{01B47E85-432B-45AB-95F6-C50361824739}" srcOrd="0" destOrd="8" presId="urn:microsoft.com/office/officeart/2005/8/layout/chevron2"/>
    <dgm:cxn modelId="{09ECB7F4-F0D4-46BF-A72F-F79F8D193046}" type="presOf" srcId="{B190AD2B-697A-4A22-BAF4-35B009C41CDC}" destId="{01B47E85-432B-45AB-95F6-C50361824739}" srcOrd="0" destOrd="7" presId="urn:microsoft.com/office/officeart/2005/8/layout/chevron2"/>
    <dgm:cxn modelId="{D425BFF4-E242-4DC6-824B-2E24105EC664}" srcId="{FF71481B-D52A-4A55-AFC5-7BBFB2732CC4}" destId="{7B1747CB-9ADE-43C0-BC25-4054ADF1BEC4}" srcOrd="6" destOrd="0" parTransId="{5BC31F22-2170-45D3-A4CA-A5A1A78D6507}" sibTransId="{AA3AF896-EE03-4F3F-B6AC-B5EC7E5BDD3C}"/>
    <dgm:cxn modelId="{7D7C811D-E0CD-4C4A-95BB-EBD8F9658CEB}" type="presParOf" srcId="{596ED7D8-C4B9-4459-93D5-05045E357453}" destId="{4272F8B4-25A8-4898-8B1E-A78948BDB813}" srcOrd="0" destOrd="0" presId="urn:microsoft.com/office/officeart/2005/8/layout/chevron2"/>
    <dgm:cxn modelId="{406FDC4E-0B44-49AE-A626-F4C8B8CE9460}" type="presParOf" srcId="{4272F8B4-25A8-4898-8B1E-A78948BDB813}" destId="{949B4F17-3745-46C6-9643-9F37A19585FD}" srcOrd="0" destOrd="0" presId="urn:microsoft.com/office/officeart/2005/8/layout/chevron2"/>
    <dgm:cxn modelId="{D1CCC662-21E3-43F9-B131-25E64BE783AE}" type="presParOf" srcId="{4272F8B4-25A8-4898-8B1E-A78948BDB813}" destId="{F1B7DDA1-380F-4B0A-B858-842419D4CC0A}" srcOrd="1" destOrd="0" presId="urn:microsoft.com/office/officeart/2005/8/layout/chevron2"/>
    <dgm:cxn modelId="{61646A27-007E-4BD9-854B-32AC4CCDB708}" type="presParOf" srcId="{596ED7D8-C4B9-4459-93D5-05045E357453}" destId="{5C4EA62B-76C2-4140-833C-7CBD01C84A5C}" srcOrd="1" destOrd="0" presId="urn:microsoft.com/office/officeart/2005/8/layout/chevron2"/>
    <dgm:cxn modelId="{60C5626D-7492-4585-B91E-26E8F0280F61}" type="presParOf" srcId="{596ED7D8-C4B9-4459-93D5-05045E357453}" destId="{454801D5-229C-4D04-9B74-9D95CA2F8247}" srcOrd="2" destOrd="0" presId="urn:microsoft.com/office/officeart/2005/8/layout/chevron2"/>
    <dgm:cxn modelId="{3402AB39-9440-4EEF-B205-E1FD6801C2C1}" type="presParOf" srcId="{454801D5-229C-4D04-9B74-9D95CA2F8247}" destId="{42B4249C-9CBA-4836-BF47-FAE1B4888930}" srcOrd="0" destOrd="0" presId="urn:microsoft.com/office/officeart/2005/8/layout/chevron2"/>
    <dgm:cxn modelId="{C39BB683-9629-455B-97AA-B4A344C12CCA}" type="presParOf" srcId="{454801D5-229C-4D04-9B74-9D95CA2F8247}" destId="{01B47E85-432B-45AB-95F6-C5036182473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A9762B-5110-4CA5-B21B-EF49B76D9644}" type="doc">
      <dgm:prSet loTypeId="urn:microsoft.com/office/officeart/2005/8/layout/chevron2" loCatId="list" qsTypeId="urn:microsoft.com/office/officeart/2005/8/quickstyle/simple1" qsCatId="simple" csTypeId="urn:microsoft.com/office/officeart/2005/8/colors/accent3_2" csCatId="accent3" phldr="1"/>
      <dgm:spPr/>
      <dgm:t>
        <a:bodyPr/>
        <a:lstStyle/>
        <a:p>
          <a:endParaRPr lang="en-US"/>
        </a:p>
      </dgm:t>
    </dgm:pt>
    <dgm:pt modelId="{D9764121-1047-45F6-B949-D6727497E905}">
      <dgm:prSet phldrT="[Text]" custT="1"/>
      <dgm:spPr>
        <a:solidFill>
          <a:schemeClr val="accent1">
            <a:lumMod val="20000"/>
            <a:lumOff val="80000"/>
          </a:schemeClr>
        </a:solidFill>
      </dgm:spPr>
      <dgm:t>
        <a:bodyPr/>
        <a:lstStyle/>
        <a:p>
          <a:r>
            <a:rPr lang="en-US" sz="2000" b="1" dirty="0">
              <a:solidFill>
                <a:schemeClr val="tx1"/>
              </a:solidFill>
            </a:rPr>
            <a:t>Lobar artery</a:t>
          </a:r>
        </a:p>
      </dgm:t>
    </dgm:pt>
    <dgm:pt modelId="{9263C1CC-C06D-4F17-968E-C8916D2D9205}" type="parTrans" cxnId="{6D33ABCF-FDE3-47C1-ADD8-F40CB3B65301}">
      <dgm:prSet/>
      <dgm:spPr/>
      <dgm:t>
        <a:bodyPr/>
        <a:lstStyle/>
        <a:p>
          <a:endParaRPr lang="en-US"/>
        </a:p>
      </dgm:t>
    </dgm:pt>
    <dgm:pt modelId="{5E5050D4-DBA1-48DA-8611-2708FA6FC403}" type="sibTrans" cxnId="{6D33ABCF-FDE3-47C1-ADD8-F40CB3B65301}">
      <dgm:prSet/>
      <dgm:spPr/>
      <dgm:t>
        <a:bodyPr/>
        <a:lstStyle/>
        <a:p>
          <a:endParaRPr lang="en-US"/>
        </a:p>
      </dgm:t>
    </dgm:pt>
    <dgm:pt modelId="{85ED7A1D-9D88-4992-838B-B59D1F0DB4B5}">
      <dgm:prSet phldrT="[Text]"/>
      <dgm:spPr/>
      <dgm:t>
        <a:bodyPr/>
        <a:lstStyle/>
        <a:p>
          <a:r>
            <a:rPr lang="en-US" altLang="en-US" b="1" dirty="0"/>
            <a:t>Lobar</a:t>
          </a:r>
          <a:r>
            <a:rPr lang="en-US" altLang="en-US" dirty="0"/>
            <a:t> artery arise from each segmental artery, </a:t>
          </a:r>
          <a:r>
            <a:rPr lang="en-US" altLang="en-US" u="sng" dirty="0"/>
            <a:t>one for each renal pyramid.</a:t>
          </a:r>
          <a:endParaRPr lang="en-US" u="sng" dirty="0"/>
        </a:p>
      </dgm:t>
    </dgm:pt>
    <dgm:pt modelId="{740A29EE-0306-4C53-8BBD-BEB8D8710425}" type="parTrans" cxnId="{E8F711C0-D91B-429C-BA12-4DC817785C9C}">
      <dgm:prSet/>
      <dgm:spPr/>
      <dgm:t>
        <a:bodyPr/>
        <a:lstStyle/>
        <a:p>
          <a:endParaRPr lang="en-US"/>
        </a:p>
      </dgm:t>
    </dgm:pt>
    <dgm:pt modelId="{BDF9FD4D-4C8D-4A23-BB6C-35AABF957BB5}" type="sibTrans" cxnId="{E8F711C0-D91B-429C-BA12-4DC817785C9C}">
      <dgm:prSet/>
      <dgm:spPr/>
      <dgm:t>
        <a:bodyPr/>
        <a:lstStyle/>
        <a:p>
          <a:endParaRPr lang="en-US"/>
        </a:p>
      </dgm:t>
    </dgm:pt>
    <dgm:pt modelId="{159F782E-FF6C-4D73-A734-0D49B9765E32}">
      <dgm:prSet phldrT="[Text]" custT="1"/>
      <dgm:spPr>
        <a:solidFill>
          <a:schemeClr val="accent1">
            <a:lumMod val="20000"/>
            <a:lumOff val="80000"/>
          </a:schemeClr>
        </a:solidFill>
      </dgm:spPr>
      <dgm:t>
        <a:bodyPr/>
        <a:lstStyle/>
        <a:p>
          <a:r>
            <a:rPr lang="en-US" sz="2000" b="1" dirty="0">
              <a:solidFill>
                <a:schemeClr val="tx1"/>
              </a:solidFill>
            </a:rPr>
            <a:t>Inerlobar artery</a:t>
          </a:r>
        </a:p>
      </dgm:t>
    </dgm:pt>
    <dgm:pt modelId="{7108B15A-25A8-4337-A24D-0E2319CB2AB9}" type="parTrans" cxnId="{82A51ABD-9EB2-49AE-97EC-117495AD7935}">
      <dgm:prSet/>
      <dgm:spPr/>
      <dgm:t>
        <a:bodyPr/>
        <a:lstStyle/>
        <a:p>
          <a:endParaRPr lang="en-US"/>
        </a:p>
      </dgm:t>
    </dgm:pt>
    <dgm:pt modelId="{3540C36A-2271-490A-87C2-5DBA1689BF4E}" type="sibTrans" cxnId="{82A51ABD-9EB2-49AE-97EC-117495AD7935}">
      <dgm:prSet/>
      <dgm:spPr/>
      <dgm:t>
        <a:bodyPr/>
        <a:lstStyle/>
        <a:p>
          <a:endParaRPr lang="en-US"/>
        </a:p>
      </dgm:t>
    </dgm:pt>
    <dgm:pt modelId="{E6AE2783-CEA8-4F68-AB68-ED39C29E9BF9}">
      <dgm:prSet phldrT="[Text]" custT="1"/>
      <dgm:spPr/>
      <dgm:t>
        <a:bodyPr/>
        <a:lstStyle/>
        <a:p>
          <a:pPr rtl="0"/>
          <a:endParaRPr lang="en-US" sz="1800" dirty="0"/>
        </a:p>
      </dgm:t>
    </dgm:pt>
    <dgm:pt modelId="{C1E056CE-44E4-4ADD-833F-CCD46102B7F3}" type="parTrans" cxnId="{1822AB29-9D9A-4DB1-834A-A3643CE653FF}">
      <dgm:prSet/>
      <dgm:spPr/>
      <dgm:t>
        <a:bodyPr/>
        <a:lstStyle/>
        <a:p>
          <a:endParaRPr lang="en-US"/>
        </a:p>
      </dgm:t>
    </dgm:pt>
    <dgm:pt modelId="{A7CBC67C-1DD0-4934-8DDA-0ED2D51A3D13}" type="sibTrans" cxnId="{1822AB29-9D9A-4DB1-834A-A3643CE653FF}">
      <dgm:prSet/>
      <dgm:spPr/>
      <dgm:t>
        <a:bodyPr/>
        <a:lstStyle/>
        <a:p>
          <a:endParaRPr lang="en-US"/>
        </a:p>
      </dgm:t>
    </dgm:pt>
    <dgm:pt modelId="{657E95DC-E2C4-4BC0-BCA3-64385E468C30}">
      <dgm:prSet phldrT="[Text]" custT="1"/>
      <dgm:spPr>
        <a:solidFill>
          <a:schemeClr val="accent1">
            <a:lumMod val="20000"/>
            <a:lumOff val="80000"/>
          </a:schemeClr>
        </a:solidFill>
      </dgm:spPr>
      <dgm:t>
        <a:bodyPr/>
        <a:lstStyle/>
        <a:p>
          <a:r>
            <a:rPr lang="en-US" sz="2000" b="1" dirty="0">
              <a:solidFill>
                <a:schemeClr val="tx1"/>
              </a:solidFill>
            </a:rPr>
            <a:t>Arcuate arteries</a:t>
          </a:r>
        </a:p>
      </dgm:t>
    </dgm:pt>
    <dgm:pt modelId="{39B04759-13F2-4612-A3CE-602A42577567}" type="parTrans" cxnId="{A747921F-F772-49E9-88AF-375422BAA66F}">
      <dgm:prSet/>
      <dgm:spPr/>
      <dgm:t>
        <a:bodyPr/>
        <a:lstStyle/>
        <a:p>
          <a:endParaRPr lang="en-US"/>
        </a:p>
      </dgm:t>
    </dgm:pt>
    <dgm:pt modelId="{00978BC6-436D-4B36-A491-B4054B573F7D}" type="sibTrans" cxnId="{A747921F-F772-49E9-88AF-375422BAA66F}">
      <dgm:prSet/>
      <dgm:spPr/>
      <dgm:t>
        <a:bodyPr/>
        <a:lstStyle/>
        <a:p>
          <a:endParaRPr lang="en-US"/>
        </a:p>
      </dgm:t>
    </dgm:pt>
    <dgm:pt modelId="{0ABE836C-0714-4E25-AD37-8A2D39E418E8}">
      <dgm:prSet phldrT="[Text]"/>
      <dgm:spPr/>
      <dgm:t>
        <a:bodyPr/>
        <a:lstStyle/>
        <a:p>
          <a:endParaRPr lang="en-US" dirty="0"/>
        </a:p>
      </dgm:t>
    </dgm:pt>
    <dgm:pt modelId="{EEC99B03-B75F-4D2E-BE60-7B7876F9AAC7}" type="parTrans" cxnId="{C0AAB04F-52AE-42FF-92C7-59154E560092}">
      <dgm:prSet/>
      <dgm:spPr/>
      <dgm:t>
        <a:bodyPr/>
        <a:lstStyle/>
        <a:p>
          <a:endParaRPr lang="en-US"/>
        </a:p>
      </dgm:t>
    </dgm:pt>
    <dgm:pt modelId="{91004FE5-69CF-452C-A99D-31241F603F22}" type="sibTrans" cxnId="{C0AAB04F-52AE-42FF-92C7-59154E560092}">
      <dgm:prSet/>
      <dgm:spPr/>
      <dgm:t>
        <a:bodyPr/>
        <a:lstStyle/>
        <a:p>
          <a:endParaRPr lang="en-US"/>
        </a:p>
      </dgm:t>
    </dgm:pt>
    <dgm:pt modelId="{7F03B152-0AC9-4105-B6C1-72530AE2A610}">
      <dgm:prSet phldrT="[Text]"/>
      <dgm:spPr/>
      <dgm:t>
        <a:bodyPr/>
        <a:lstStyle/>
        <a:p>
          <a:r>
            <a:rPr lang="en-US" altLang="en-US" dirty="0">
              <a:solidFill>
                <a:schemeClr val="tx1"/>
              </a:solidFill>
            </a:rPr>
            <a:t>Each lobar artery gives off 2 or </a:t>
          </a:r>
          <a:r>
            <a:rPr lang="en-US" altLang="en-US" b="1" dirty="0">
              <a:solidFill>
                <a:srgbClr val="FF0000"/>
              </a:solidFill>
            </a:rPr>
            <a:t>3  interlobar arteries.</a:t>
          </a:r>
          <a:endParaRPr lang="en-US" dirty="0"/>
        </a:p>
      </dgm:t>
    </dgm:pt>
    <dgm:pt modelId="{64F50544-E70E-41A0-97F0-7EF308D448F1}" type="parTrans" cxnId="{3E843D56-5312-427D-AD88-E24E40B71F16}">
      <dgm:prSet/>
      <dgm:spPr/>
      <dgm:t>
        <a:bodyPr/>
        <a:lstStyle/>
        <a:p>
          <a:endParaRPr lang="en-US"/>
        </a:p>
      </dgm:t>
    </dgm:pt>
    <dgm:pt modelId="{A4ABC89D-33EB-45AD-B3A7-D92F9DBD5A99}" type="sibTrans" cxnId="{3E843D56-5312-427D-AD88-E24E40B71F16}">
      <dgm:prSet/>
      <dgm:spPr/>
      <dgm:t>
        <a:bodyPr/>
        <a:lstStyle/>
        <a:p>
          <a:endParaRPr lang="en-US"/>
        </a:p>
      </dgm:t>
    </dgm:pt>
    <dgm:pt modelId="{4D67F80D-C696-4D4C-9177-FA2E9C233295}" type="pres">
      <dgm:prSet presAssocID="{32A9762B-5110-4CA5-B21B-EF49B76D9644}" presName="linearFlow" presStyleCnt="0">
        <dgm:presLayoutVars>
          <dgm:dir/>
          <dgm:animLvl val="lvl"/>
          <dgm:resizeHandles val="exact"/>
        </dgm:presLayoutVars>
      </dgm:prSet>
      <dgm:spPr/>
    </dgm:pt>
    <dgm:pt modelId="{9C89F49B-D36F-4F6B-A99F-13722ECB7256}" type="pres">
      <dgm:prSet presAssocID="{D9764121-1047-45F6-B949-D6727497E905}" presName="composite" presStyleCnt="0"/>
      <dgm:spPr/>
    </dgm:pt>
    <dgm:pt modelId="{5B38CC8F-94E0-4630-AE0B-662E6076DBAD}" type="pres">
      <dgm:prSet presAssocID="{D9764121-1047-45F6-B949-D6727497E905}" presName="parentText" presStyleLbl="alignNode1" presStyleIdx="0" presStyleCnt="3" custLinFactNeighborX="0" custLinFactNeighborY="-9506">
        <dgm:presLayoutVars>
          <dgm:chMax val="1"/>
          <dgm:bulletEnabled val="1"/>
        </dgm:presLayoutVars>
      </dgm:prSet>
      <dgm:spPr/>
    </dgm:pt>
    <dgm:pt modelId="{2BEB0D7E-0EBA-4EBD-A935-D1047B9D1FF2}" type="pres">
      <dgm:prSet presAssocID="{D9764121-1047-45F6-B949-D6727497E905}" presName="descendantText" presStyleLbl="alignAcc1" presStyleIdx="0" presStyleCnt="3">
        <dgm:presLayoutVars>
          <dgm:bulletEnabled val="1"/>
        </dgm:presLayoutVars>
      </dgm:prSet>
      <dgm:spPr/>
    </dgm:pt>
    <dgm:pt modelId="{35FA1C46-BDD0-4DFB-8957-0295B097946F}" type="pres">
      <dgm:prSet presAssocID="{5E5050D4-DBA1-48DA-8611-2708FA6FC403}" presName="sp" presStyleCnt="0"/>
      <dgm:spPr/>
    </dgm:pt>
    <dgm:pt modelId="{79FFF324-D0C8-423D-8B13-12D5D5C1BBA0}" type="pres">
      <dgm:prSet presAssocID="{159F782E-FF6C-4D73-A734-0D49B9765E32}" presName="composite" presStyleCnt="0"/>
      <dgm:spPr/>
    </dgm:pt>
    <dgm:pt modelId="{7C956AF5-28BE-4EBE-B8C7-5E07ED88F46D}" type="pres">
      <dgm:prSet presAssocID="{159F782E-FF6C-4D73-A734-0D49B9765E32}" presName="parentText" presStyleLbl="alignNode1" presStyleIdx="1" presStyleCnt="3" custLinFactNeighborX="0" custLinFactNeighborY="-22726">
        <dgm:presLayoutVars>
          <dgm:chMax val="1"/>
          <dgm:bulletEnabled val="1"/>
        </dgm:presLayoutVars>
      </dgm:prSet>
      <dgm:spPr/>
    </dgm:pt>
    <dgm:pt modelId="{5934818C-2356-4A22-9D40-CE31C6119429}" type="pres">
      <dgm:prSet presAssocID="{159F782E-FF6C-4D73-A734-0D49B9765E32}" presName="descendantText" presStyleLbl="alignAcc1" presStyleIdx="1" presStyleCnt="3" custScaleY="145318" custLinFactNeighborY="-17882">
        <dgm:presLayoutVars>
          <dgm:bulletEnabled val="1"/>
        </dgm:presLayoutVars>
      </dgm:prSet>
      <dgm:spPr/>
    </dgm:pt>
    <dgm:pt modelId="{74C37409-1656-4529-9DDD-6248E3BBE424}" type="pres">
      <dgm:prSet presAssocID="{3540C36A-2271-490A-87C2-5DBA1689BF4E}" presName="sp" presStyleCnt="0"/>
      <dgm:spPr/>
    </dgm:pt>
    <dgm:pt modelId="{866D79F1-58F7-452C-B5E3-3BD91816981F}" type="pres">
      <dgm:prSet presAssocID="{657E95DC-E2C4-4BC0-BCA3-64385E468C30}" presName="composite" presStyleCnt="0"/>
      <dgm:spPr/>
    </dgm:pt>
    <dgm:pt modelId="{64C5C664-27FF-4D08-B5FB-F94A409DDDED}" type="pres">
      <dgm:prSet presAssocID="{657E95DC-E2C4-4BC0-BCA3-64385E468C30}" presName="parentText" presStyleLbl="alignNode1" presStyleIdx="2" presStyleCnt="3" custLinFactNeighborX="209" custLinFactNeighborY="-31702">
        <dgm:presLayoutVars>
          <dgm:chMax val="1"/>
          <dgm:bulletEnabled val="1"/>
        </dgm:presLayoutVars>
      </dgm:prSet>
      <dgm:spPr/>
    </dgm:pt>
    <dgm:pt modelId="{BF11D459-5EFA-4757-A09B-E5677CFAB8FB}" type="pres">
      <dgm:prSet presAssocID="{657E95DC-E2C4-4BC0-BCA3-64385E468C30}" presName="descendantText" presStyleLbl="alignAcc1" presStyleIdx="2" presStyleCnt="3" custLinFactNeighborX="1362" custLinFactNeighborY="-21086">
        <dgm:presLayoutVars>
          <dgm:bulletEnabled val="1"/>
        </dgm:presLayoutVars>
      </dgm:prSet>
      <dgm:spPr/>
    </dgm:pt>
  </dgm:ptLst>
  <dgm:cxnLst>
    <dgm:cxn modelId="{3987E807-DED0-491E-9AFD-711F736DAD6E}" type="presOf" srcId="{85ED7A1D-9D88-4992-838B-B59D1F0DB4B5}" destId="{2BEB0D7E-0EBA-4EBD-A935-D1047B9D1FF2}" srcOrd="0" destOrd="0" presId="urn:microsoft.com/office/officeart/2005/8/layout/chevron2"/>
    <dgm:cxn modelId="{A7D06117-822A-4B13-BDA6-502696258CAD}" type="presOf" srcId="{0ABE836C-0714-4E25-AD37-8A2D39E418E8}" destId="{BF11D459-5EFA-4757-A09B-E5677CFAB8FB}" srcOrd="0" destOrd="0" presId="urn:microsoft.com/office/officeart/2005/8/layout/chevron2"/>
    <dgm:cxn modelId="{A747921F-F772-49E9-88AF-375422BAA66F}" srcId="{32A9762B-5110-4CA5-B21B-EF49B76D9644}" destId="{657E95DC-E2C4-4BC0-BCA3-64385E468C30}" srcOrd="2" destOrd="0" parTransId="{39B04759-13F2-4612-A3CE-602A42577567}" sibTransId="{00978BC6-436D-4B36-A491-B4054B573F7D}"/>
    <dgm:cxn modelId="{B6D5DF24-1502-4AAA-8834-588E387C75EB}" type="presOf" srcId="{7F03B152-0AC9-4105-B6C1-72530AE2A610}" destId="{2BEB0D7E-0EBA-4EBD-A935-D1047B9D1FF2}" srcOrd="0" destOrd="1" presId="urn:microsoft.com/office/officeart/2005/8/layout/chevron2"/>
    <dgm:cxn modelId="{1822AB29-9D9A-4DB1-834A-A3643CE653FF}" srcId="{159F782E-FF6C-4D73-A734-0D49B9765E32}" destId="{E6AE2783-CEA8-4F68-AB68-ED39C29E9BF9}" srcOrd="0" destOrd="0" parTransId="{C1E056CE-44E4-4ADD-833F-CCD46102B7F3}" sibTransId="{A7CBC67C-1DD0-4934-8DDA-0ED2D51A3D13}"/>
    <dgm:cxn modelId="{310FA437-61A6-4BD8-BE31-0C4007D30E4A}" type="presOf" srcId="{657E95DC-E2C4-4BC0-BCA3-64385E468C30}" destId="{64C5C664-27FF-4D08-B5FB-F94A409DDDED}" srcOrd="0" destOrd="0" presId="urn:microsoft.com/office/officeart/2005/8/layout/chevron2"/>
    <dgm:cxn modelId="{C0AAB04F-52AE-42FF-92C7-59154E560092}" srcId="{657E95DC-E2C4-4BC0-BCA3-64385E468C30}" destId="{0ABE836C-0714-4E25-AD37-8A2D39E418E8}" srcOrd="0" destOrd="0" parTransId="{EEC99B03-B75F-4D2E-BE60-7B7876F9AAC7}" sibTransId="{91004FE5-69CF-452C-A99D-31241F603F22}"/>
    <dgm:cxn modelId="{3E843D56-5312-427D-AD88-E24E40B71F16}" srcId="{D9764121-1047-45F6-B949-D6727497E905}" destId="{7F03B152-0AC9-4105-B6C1-72530AE2A610}" srcOrd="1" destOrd="0" parTransId="{64F50544-E70E-41A0-97F0-7EF308D448F1}" sibTransId="{A4ABC89D-33EB-45AD-B3A7-D92F9DBD5A99}"/>
    <dgm:cxn modelId="{A11F0384-67D3-4CE1-B9FF-C4B7CB3CE9EC}" type="presOf" srcId="{32A9762B-5110-4CA5-B21B-EF49B76D9644}" destId="{4D67F80D-C696-4D4C-9177-FA2E9C233295}" srcOrd="0" destOrd="0" presId="urn:microsoft.com/office/officeart/2005/8/layout/chevron2"/>
    <dgm:cxn modelId="{82A51ABD-9EB2-49AE-97EC-117495AD7935}" srcId="{32A9762B-5110-4CA5-B21B-EF49B76D9644}" destId="{159F782E-FF6C-4D73-A734-0D49B9765E32}" srcOrd="1" destOrd="0" parTransId="{7108B15A-25A8-4337-A24D-0E2319CB2AB9}" sibTransId="{3540C36A-2271-490A-87C2-5DBA1689BF4E}"/>
    <dgm:cxn modelId="{E8F711C0-D91B-429C-BA12-4DC817785C9C}" srcId="{D9764121-1047-45F6-B949-D6727497E905}" destId="{85ED7A1D-9D88-4992-838B-B59D1F0DB4B5}" srcOrd="0" destOrd="0" parTransId="{740A29EE-0306-4C53-8BBD-BEB8D8710425}" sibTransId="{BDF9FD4D-4C8D-4A23-BB6C-35AABF957BB5}"/>
    <dgm:cxn modelId="{CA1439CB-1163-4A60-A59A-F1801477A19A}" type="presOf" srcId="{D9764121-1047-45F6-B949-D6727497E905}" destId="{5B38CC8F-94E0-4630-AE0B-662E6076DBAD}" srcOrd="0" destOrd="0" presId="urn:microsoft.com/office/officeart/2005/8/layout/chevron2"/>
    <dgm:cxn modelId="{6D33ABCF-FDE3-47C1-ADD8-F40CB3B65301}" srcId="{32A9762B-5110-4CA5-B21B-EF49B76D9644}" destId="{D9764121-1047-45F6-B949-D6727497E905}" srcOrd="0" destOrd="0" parTransId="{9263C1CC-C06D-4F17-968E-C8916D2D9205}" sibTransId="{5E5050D4-DBA1-48DA-8611-2708FA6FC403}"/>
    <dgm:cxn modelId="{F1F01AD5-CEFE-48F0-99F7-A2BE1095EF32}" type="presOf" srcId="{159F782E-FF6C-4D73-A734-0D49B9765E32}" destId="{7C956AF5-28BE-4EBE-B8C7-5E07ED88F46D}" srcOrd="0" destOrd="0" presId="urn:microsoft.com/office/officeart/2005/8/layout/chevron2"/>
    <dgm:cxn modelId="{CCF61DFA-77B0-4E77-A36C-7F9B66C8F19A}" type="presOf" srcId="{E6AE2783-CEA8-4F68-AB68-ED39C29E9BF9}" destId="{5934818C-2356-4A22-9D40-CE31C6119429}" srcOrd="0" destOrd="0" presId="urn:microsoft.com/office/officeart/2005/8/layout/chevron2"/>
    <dgm:cxn modelId="{404F1DAF-35CD-4A1F-8F29-4B54AF724D5E}" type="presParOf" srcId="{4D67F80D-C696-4D4C-9177-FA2E9C233295}" destId="{9C89F49B-D36F-4F6B-A99F-13722ECB7256}" srcOrd="0" destOrd="0" presId="urn:microsoft.com/office/officeart/2005/8/layout/chevron2"/>
    <dgm:cxn modelId="{D24E9B21-4861-41AD-BA9A-5F8F3B9725B7}" type="presParOf" srcId="{9C89F49B-D36F-4F6B-A99F-13722ECB7256}" destId="{5B38CC8F-94E0-4630-AE0B-662E6076DBAD}" srcOrd="0" destOrd="0" presId="urn:microsoft.com/office/officeart/2005/8/layout/chevron2"/>
    <dgm:cxn modelId="{CBA76960-AFA7-41D6-A16E-09FFA519C802}" type="presParOf" srcId="{9C89F49B-D36F-4F6B-A99F-13722ECB7256}" destId="{2BEB0D7E-0EBA-4EBD-A935-D1047B9D1FF2}" srcOrd="1" destOrd="0" presId="urn:microsoft.com/office/officeart/2005/8/layout/chevron2"/>
    <dgm:cxn modelId="{5D3AFF59-40F4-4645-84CF-EC6520AA3AD9}" type="presParOf" srcId="{4D67F80D-C696-4D4C-9177-FA2E9C233295}" destId="{35FA1C46-BDD0-4DFB-8957-0295B097946F}" srcOrd="1" destOrd="0" presId="urn:microsoft.com/office/officeart/2005/8/layout/chevron2"/>
    <dgm:cxn modelId="{6789C6B6-AFF6-4F03-8D0A-F2BFD34233D8}" type="presParOf" srcId="{4D67F80D-C696-4D4C-9177-FA2E9C233295}" destId="{79FFF324-D0C8-423D-8B13-12D5D5C1BBA0}" srcOrd="2" destOrd="0" presId="urn:microsoft.com/office/officeart/2005/8/layout/chevron2"/>
    <dgm:cxn modelId="{390D22C6-4AE6-4AE4-80D8-86D5E740606B}" type="presParOf" srcId="{79FFF324-D0C8-423D-8B13-12D5D5C1BBA0}" destId="{7C956AF5-28BE-4EBE-B8C7-5E07ED88F46D}" srcOrd="0" destOrd="0" presId="urn:microsoft.com/office/officeart/2005/8/layout/chevron2"/>
    <dgm:cxn modelId="{395C14BF-B289-43D4-AA1C-9BEA01051E21}" type="presParOf" srcId="{79FFF324-D0C8-423D-8B13-12D5D5C1BBA0}" destId="{5934818C-2356-4A22-9D40-CE31C6119429}" srcOrd="1" destOrd="0" presId="urn:microsoft.com/office/officeart/2005/8/layout/chevron2"/>
    <dgm:cxn modelId="{CE13CEE2-A224-44CA-B126-F302DCFEA639}" type="presParOf" srcId="{4D67F80D-C696-4D4C-9177-FA2E9C233295}" destId="{74C37409-1656-4529-9DDD-6248E3BBE424}" srcOrd="3" destOrd="0" presId="urn:microsoft.com/office/officeart/2005/8/layout/chevron2"/>
    <dgm:cxn modelId="{43CE051A-36CC-4D7A-B8D4-685CBA967DE6}" type="presParOf" srcId="{4D67F80D-C696-4D4C-9177-FA2E9C233295}" destId="{866D79F1-58F7-452C-B5E3-3BD91816981F}" srcOrd="4" destOrd="0" presId="urn:microsoft.com/office/officeart/2005/8/layout/chevron2"/>
    <dgm:cxn modelId="{B3729AAE-ABD1-4E4D-B9D9-B4878B419D77}" type="presParOf" srcId="{866D79F1-58F7-452C-B5E3-3BD91816981F}" destId="{64C5C664-27FF-4D08-B5FB-F94A409DDDED}" srcOrd="0" destOrd="0" presId="urn:microsoft.com/office/officeart/2005/8/layout/chevron2"/>
    <dgm:cxn modelId="{91B363E4-6FEE-4D88-B47F-97DFEA40FA6E}" type="presParOf" srcId="{866D79F1-58F7-452C-B5E3-3BD91816981F}" destId="{BF11D459-5EFA-4757-A09B-E5677CFAB8F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C5BD4-AE3C-4743-AF07-6D0F08AA9D77}">
      <dsp:nvSpPr>
        <dsp:cNvPr id="0" name=""/>
        <dsp:cNvSpPr/>
      </dsp:nvSpPr>
      <dsp:spPr>
        <a:xfrm>
          <a:off x="854015" y="0"/>
          <a:ext cx="9678837" cy="4166558"/>
        </a:xfrm>
        <a:prstGeom prst="rightArrow">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D2E2E53F-6055-4EFC-ABE5-3BDF129E8398}">
      <dsp:nvSpPr>
        <dsp:cNvPr id="0" name=""/>
        <dsp:cNvSpPr/>
      </dsp:nvSpPr>
      <dsp:spPr>
        <a:xfrm>
          <a:off x="606" y="1249967"/>
          <a:ext cx="1406122" cy="1666623"/>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Renal artery</a:t>
          </a:r>
        </a:p>
      </dsp:txBody>
      <dsp:txXfrm>
        <a:off x="69247" y="1318608"/>
        <a:ext cx="1268840" cy="1529341"/>
      </dsp:txXfrm>
    </dsp:sp>
    <dsp:sp modelId="{97E48768-2D3B-4039-98E2-83718F010A40}">
      <dsp:nvSpPr>
        <dsp:cNvPr id="0" name=""/>
        <dsp:cNvSpPr/>
      </dsp:nvSpPr>
      <dsp:spPr>
        <a:xfrm>
          <a:off x="1561531" y="1249967"/>
          <a:ext cx="1406122" cy="1666623"/>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lumMod val="65000"/>
                </a:schemeClr>
              </a:solidFill>
            </a:rPr>
            <a:t>Divides to:</a:t>
          </a:r>
        </a:p>
        <a:p>
          <a:pPr marL="0" lvl="0" indent="0" algn="ctr" defTabSz="800100">
            <a:lnSpc>
              <a:spcPct val="90000"/>
            </a:lnSpc>
            <a:spcBef>
              <a:spcPct val="0"/>
            </a:spcBef>
            <a:spcAft>
              <a:spcPct val="35000"/>
            </a:spcAft>
            <a:buNone/>
          </a:pPr>
          <a:r>
            <a:rPr lang="en-US" sz="1900" kern="1200" dirty="0">
              <a:solidFill>
                <a:schemeClr val="tx1"/>
              </a:solidFill>
            </a:rPr>
            <a:t>segmental arteries</a:t>
          </a:r>
        </a:p>
      </dsp:txBody>
      <dsp:txXfrm>
        <a:off x="1630172" y="1318608"/>
        <a:ext cx="1268840" cy="1529341"/>
      </dsp:txXfrm>
    </dsp:sp>
    <dsp:sp modelId="{8AC26FF7-81C3-41EA-91A6-6BA063A77F3F}">
      <dsp:nvSpPr>
        <dsp:cNvPr id="0" name=""/>
        <dsp:cNvSpPr/>
      </dsp:nvSpPr>
      <dsp:spPr>
        <a:xfrm>
          <a:off x="3281558" y="1249967"/>
          <a:ext cx="1406122" cy="1666623"/>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lumMod val="65000"/>
                </a:schemeClr>
              </a:solidFill>
            </a:rPr>
            <a:t>Continues as:</a:t>
          </a:r>
        </a:p>
        <a:p>
          <a:pPr marL="0" lvl="0" indent="0" algn="ctr" defTabSz="800100">
            <a:lnSpc>
              <a:spcPct val="90000"/>
            </a:lnSpc>
            <a:spcBef>
              <a:spcPct val="0"/>
            </a:spcBef>
            <a:spcAft>
              <a:spcPct val="35000"/>
            </a:spcAft>
            <a:buNone/>
          </a:pPr>
          <a:r>
            <a:rPr lang="en-US" sz="2000" kern="1200" dirty="0">
              <a:solidFill>
                <a:schemeClr val="tx1"/>
              </a:solidFill>
            </a:rPr>
            <a:t>Lobar arteries</a:t>
          </a:r>
        </a:p>
      </dsp:txBody>
      <dsp:txXfrm>
        <a:off x="3350199" y="1318608"/>
        <a:ext cx="1268840" cy="1529341"/>
      </dsp:txXfrm>
    </dsp:sp>
    <dsp:sp modelId="{C03BCB17-67E9-40C2-9A66-7B874DF3C8CA}">
      <dsp:nvSpPr>
        <dsp:cNvPr id="0" name=""/>
        <dsp:cNvSpPr/>
      </dsp:nvSpPr>
      <dsp:spPr>
        <a:xfrm>
          <a:off x="4922035" y="1249967"/>
          <a:ext cx="1406122" cy="1666623"/>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bg1">
                <a:lumMod val="65000"/>
              </a:schemeClr>
            </a:solidFill>
          </a:endParaRPr>
        </a:p>
        <a:p>
          <a:pPr marL="0" lvl="0" indent="0" algn="ctr" defTabSz="800100">
            <a:lnSpc>
              <a:spcPct val="90000"/>
            </a:lnSpc>
            <a:spcBef>
              <a:spcPct val="0"/>
            </a:spcBef>
            <a:spcAft>
              <a:spcPct val="35000"/>
            </a:spcAft>
            <a:buNone/>
          </a:pPr>
          <a:r>
            <a:rPr lang="en-US" sz="1800" kern="1200" dirty="0">
              <a:solidFill>
                <a:schemeClr val="bg1">
                  <a:lumMod val="65000"/>
                </a:schemeClr>
              </a:solidFill>
            </a:rPr>
            <a:t>Divides to:</a:t>
          </a:r>
        </a:p>
        <a:p>
          <a:pPr marL="0" lvl="0" indent="0" algn="ctr" defTabSz="800100">
            <a:lnSpc>
              <a:spcPct val="90000"/>
            </a:lnSpc>
            <a:spcBef>
              <a:spcPct val="0"/>
            </a:spcBef>
            <a:spcAft>
              <a:spcPct val="35000"/>
            </a:spcAft>
            <a:buNone/>
          </a:pPr>
          <a:r>
            <a:rPr lang="en-US" sz="2000" kern="1200" dirty="0">
              <a:solidFill>
                <a:schemeClr val="tx1"/>
              </a:solidFill>
            </a:rPr>
            <a:t>Interlobar arteries</a:t>
          </a:r>
        </a:p>
        <a:p>
          <a:pPr marL="0" lvl="0" indent="0" algn="ctr" defTabSz="800100">
            <a:lnSpc>
              <a:spcPct val="90000"/>
            </a:lnSpc>
            <a:spcBef>
              <a:spcPct val="0"/>
            </a:spcBef>
            <a:spcAft>
              <a:spcPct val="35000"/>
            </a:spcAft>
            <a:buNone/>
          </a:pPr>
          <a:endParaRPr lang="en-US" sz="2700" kern="1200" dirty="0"/>
        </a:p>
      </dsp:txBody>
      <dsp:txXfrm>
        <a:off x="4990676" y="1318608"/>
        <a:ext cx="1268840" cy="1529341"/>
      </dsp:txXfrm>
    </dsp:sp>
    <dsp:sp modelId="{937E5196-7251-4B96-9293-2BF2DB5635BD}">
      <dsp:nvSpPr>
        <dsp:cNvPr id="0" name=""/>
        <dsp:cNvSpPr/>
      </dsp:nvSpPr>
      <dsp:spPr>
        <a:xfrm>
          <a:off x="6562511" y="1249967"/>
          <a:ext cx="1406122" cy="1666623"/>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lumMod val="65000"/>
                </a:schemeClr>
              </a:solidFill>
            </a:rPr>
            <a:t>Divides to:</a:t>
          </a:r>
        </a:p>
        <a:p>
          <a:pPr marL="0" lvl="0" indent="0" algn="ctr" defTabSz="800100">
            <a:lnSpc>
              <a:spcPct val="90000"/>
            </a:lnSpc>
            <a:spcBef>
              <a:spcPct val="0"/>
            </a:spcBef>
            <a:spcAft>
              <a:spcPct val="35000"/>
            </a:spcAft>
            <a:buNone/>
          </a:pPr>
          <a:r>
            <a:rPr lang="en-US" sz="2000" kern="1200" dirty="0">
              <a:solidFill>
                <a:schemeClr val="tx1"/>
              </a:solidFill>
            </a:rPr>
            <a:t>Arcuate arteries</a:t>
          </a:r>
        </a:p>
      </dsp:txBody>
      <dsp:txXfrm>
        <a:off x="6631152" y="1318608"/>
        <a:ext cx="1268840" cy="1529341"/>
      </dsp:txXfrm>
    </dsp:sp>
    <dsp:sp modelId="{AAE6E968-147C-4FCD-8084-CAE133BAEF89}">
      <dsp:nvSpPr>
        <dsp:cNvPr id="0" name=""/>
        <dsp:cNvSpPr/>
      </dsp:nvSpPr>
      <dsp:spPr>
        <a:xfrm>
          <a:off x="8202987" y="1249967"/>
          <a:ext cx="1542797" cy="1666623"/>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lumMod val="65000"/>
                </a:schemeClr>
              </a:solidFill>
            </a:rPr>
            <a:t>Divides to:</a:t>
          </a:r>
        </a:p>
        <a:p>
          <a:pPr marL="0" lvl="0" indent="0" algn="ctr" defTabSz="800100">
            <a:lnSpc>
              <a:spcPct val="90000"/>
            </a:lnSpc>
            <a:spcBef>
              <a:spcPct val="0"/>
            </a:spcBef>
            <a:spcAft>
              <a:spcPct val="35000"/>
            </a:spcAft>
            <a:buNone/>
          </a:pPr>
          <a:r>
            <a:rPr lang="en-US" sz="2000" kern="1200" dirty="0">
              <a:solidFill>
                <a:schemeClr val="tx1"/>
              </a:solidFill>
            </a:rPr>
            <a:t>Interlobular arteries</a:t>
          </a:r>
        </a:p>
      </dsp:txBody>
      <dsp:txXfrm>
        <a:off x="8278300" y="1325280"/>
        <a:ext cx="1392171" cy="1515997"/>
      </dsp:txXfrm>
    </dsp:sp>
    <dsp:sp modelId="{FFECC2B5-90B1-46FA-BAEC-7ECA28D41982}">
      <dsp:nvSpPr>
        <dsp:cNvPr id="0" name=""/>
        <dsp:cNvSpPr/>
      </dsp:nvSpPr>
      <dsp:spPr>
        <a:xfrm>
          <a:off x="9980139" y="1249967"/>
          <a:ext cx="1406122" cy="1666623"/>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lumMod val="65000"/>
                </a:schemeClr>
              </a:solidFill>
            </a:rPr>
            <a:t>gives:</a:t>
          </a:r>
        </a:p>
        <a:p>
          <a:pPr marL="0" lvl="0" indent="0" algn="ctr" defTabSz="800100">
            <a:lnSpc>
              <a:spcPct val="90000"/>
            </a:lnSpc>
            <a:spcBef>
              <a:spcPct val="0"/>
            </a:spcBef>
            <a:spcAft>
              <a:spcPct val="35000"/>
            </a:spcAft>
            <a:buNone/>
          </a:pPr>
          <a:r>
            <a:rPr lang="en-US" sz="1800" kern="1200" dirty="0">
              <a:solidFill>
                <a:schemeClr val="tx1"/>
              </a:solidFill>
            </a:rPr>
            <a:t>Afferent glomerular</a:t>
          </a:r>
        </a:p>
        <a:p>
          <a:pPr marL="0" lvl="0" indent="0" algn="ctr" defTabSz="800100">
            <a:lnSpc>
              <a:spcPct val="90000"/>
            </a:lnSpc>
            <a:spcBef>
              <a:spcPct val="0"/>
            </a:spcBef>
            <a:spcAft>
              <a:spcPct val="35000"/>
            </a:spcAft>
            <a:buNone/>
          </a:pPr>
          <a:r>
            <a:rPr lang="en-US" sz="1800" kern="1200" dirty="0">
              <a:solidFill>
                <a:schemeClr val="tx1"/>
              </a:solidFill>
            </a:rPr>
            <a:t>arterioles</a:t>
          </a:r>
        </a:p>
      </dsp:txBody>
      <dsp:txXfrm>
        <a:off x="10048780" y="1318608"/>
        <a:ext cx="1268840" cy="1529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B4F17-3745-46C6-9643-9F37A19585FD}">
      <dsp:nvSpPr>
        <dsp:cNvPr id="0" name=""/>
        <dsp:cNvSpPr/>
      </dsp:nvSpPr>
      <dsp:spPr>
        <a:xfrm rot="5400000">
          <a:off x="-244556" y="545361"/>
          <a:ext cx="1630374" cy="1141261"/>
        </a:xfrm>
        <a:prstGeom prst="chevron">
          <a:avLst/>
        </a:prstGeom>
        <a:solidFill>
          <a:schemeClr val="accent1">
            <a:lumMod val="20000"/>
            <a:lumOff val="80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Renal artery</a:t>
          </a:r>
        </a:p>
      </dsp:txBody>
      <dsp:txXfrm rot="-5400000">
        <a:off x="1" y="871436"/>
        <a:ext cx="1141261" cy="489113"/>
      </dsp:txXfrm>
    </dsp:sp>
    <dsp:sp modelId="{F1B7DDA1-380F-4B0A-B858-842419D4CC0A}">
      <dsp:nvSpPr>
        <dsp:cNvPr id="0" name=""/>
        <dsp:cNvSpPr/>
      </dsp:nvSpPr>
      <dsp:spPr>
        <a:xfrm rot="5400000">
          <a:off x="3520520" y="-2078452"/>
          <a:ext cx="1060300" cy="5818817"/>
        </a:xfrm>
        <a:prstGeom prst="round2SameRect">
          <a:avLst/>
        </a:prstGeom>
        <a:solidFill>
          <a:schemeClr val="bg1">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The renal artery arises from the Aorta </a:t>
          </a:r>
          <a:r>
            <a:rPr lang="en-US" sz="2200" kern="1200" dirty="0">
              <a:solidFill>
                <a:schemeClr val="bg1">
                  <a:lumMod val="65000"/>
                </a:schemeClr>
              </a:solidFill>
            </a:rPr>
            <a:t>(abdominal Aorta) </a:t>
          </a:r>
          <a:r>
            <a:rPr lang="en-US" sz="2200" kern="1200" dirty="0"/>
            <a:t>at the level of the </a:t>
          </a:r>
          <a:r>
            <a:rPr lang="en-US" sz="2200" b="1" kern="1200" dirty="0">
              <a:solidFill>
                <a:srgbClr val="FF0000"/>
              </a:solidFill>
            </a:rPr>
            <a:t>second lumbar vertebra</a:t>
          </a:r>
          <a:r>
            <a:rPr lang="en-US" sz="2200" kern="1200" dirty="0"/>
            <a:t>.</a:t>
          </a:r>
        </a:p>
      </dsp:txBody>
      <dsp:txXfrm rot="-5400000">
        <a:off x="1141262" y="352566"/>
        <a:ext cx="5767057" cy="956780"/>
      </dsp:txXfrm>
    </dsp:sp>
    <dsp:sp modelId="{42B4249C-9CBA-4836-BF47-FAE1B4888930}">
      <dsp:nvSpPr>
        <dsp:cNvPr id="0" name=""/>
        <dsp:cNvSpPr/>
      </dsp:nvSpPr>
      <dsp:spPr>
        <a:xfrm rot="5400000">
          <a:off x="-234398" y="2019932"/>
          <a:ext cx="1630374" cy="1141261"/>
        </a:xfrm>
        <a:prstGeom prst="chevron">
          <a:avLst/>
        </a:prstGeom>
        <a:solidFill>
          <a:schemeClr val="accent1">
            <a:lumMod val="20000"/>
            <a:lumOff val="80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Segmental arteries</a:t>
          </a:r>
        </a:p>
      </dsp:txBody>
      <dsp:txXfrm rot="-5400000">
        <a:off x="10159" y="2346007"/>
        <a:ext cx="1141261" cy="489113"/>
      </dsp:txXfrm>
    </dsp:sp>
    <dsp:sp modelId="{01B47E85-432B-45AB-95F6-C50361824739}">
      <dsp:nvSpPr>
        <dsp:cNvPr id="0" name=""/>
        <dsp:cNvSpPr/>
      </dsp:nvSpPr>
      <dsp:spPr>
        <a:xfrm rot="5400000">
          <a:off x="2243061" y="675992"/>
          <a:ext cx="3615218" cy="5818817"/>
        </a:xfrm>
        <a:prstGeom prst="round2SameRect">
          <a:avLst/>
        </a:prstGeom>
        <a:solidFill>
          <a:schemeClr val="bg1">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Each renal artery divides into </a:t>
          </a:r>
          <a:r>
            <a:rPr lang="en-US" sz="2000" b="1" kern="1200" dirty="0">
              <a:solidFill>
                <a:schemeClr val="tx1"/>
              </a:solidFill>
            </a:rPr>
            <a:t>five segmental arteries</a:t>
          </a:r>
          <a:r>
            <a:rPr lang="en-US" sz="2000" kern="1200" dirty="0">
              <a:solidFill>
                <a:srgbClr val="FF0000"/>
              </a:solidFill>
            </a:rPr>
            <a:t> </a:t>
          </a:r>
          <a:r>
            <a:rPr lang="en-US" sz="2000" kern="1200" dirty="0"/>
            <a:t>that enter the hilum of the kidney, </a:t>
          </a:r>
          <a:r>
            <a:rPr lang="en-US" sz="2000" u="sng" kern="1200" dirty="0"/>
            <a:t>four in front</a:t>
          </a:r>
          <a:r>
            <a:rPr lang="en-US" sz="2000" kern="1200" dirty="0"/>
            <a:t> and </a:t>
          </a:r>
          <a:r>
            <a:rPr lang="en-US" sz="2000" u="sng" kern="1200" dirty="0"/>
            <a:t>one behind</a:t>
          </a:r>
          <a:r>
            <a:rPr lang="en-US" sz="2000" kern="1200" dirty="0"/>
            <a:t> the renal pelvis. </a:t>
          </a:r>
        </a:p>
        <a:p>
          <a:pPr marL="228600" lvl="1" indent="-228600" algn="l" defTabSz="889000">
            <a:lnSpc>
              <a:spcPct val="90000"/>
            </a:lnSpc>
            <a:spcBef>
              <a:spcPct val="0"/>
            </a:spcBef>
            <a:spcAft>
              <a:spcPct val="15000"/>
            </a:spcAft>
            <a:buChar char="•"/>
          </a:pPr>
          <a:r>
            <a:rPr lang="en-US" sz="2000" kern="1200" dirty="0"/>
            <a:t>They </a:t>
          </a:r>
          <a:r>
            <a:rPr lang="en-US" sz="2000" kern="1200" dirty="0">
              <a:solidFill>
                <a:schemeClr val="tx1"/>
              </a:solidFill>
            </a:rPr>
            <a:t>are distributed to different segments of the kidney, branches :</a:t>
          </a:r>
        </a:p>
        <a:p>
          <a:pPr marL="228600" lvl="1" indent="-228600" algn="l" defTabSz="889000">
            <a:lnSpc>
              <a:spcPct val="90000"/>
            </a:lnSpc>
            <a:spcBef>
              <a:spcPct val="0"/>
            </a:spcBef>
            <a:spcAft>
              <a:spcPct val="15000"/>
            </a:spcAft>
            <a:buChar char="•"/>
          </a:pPr>
          <a:r>
            <a:rPr lang="en-US" sz="2000" kern="1200" dirty="0">
              <a:solidFill>
                <a:schemeClr val="tx1"/>
              </a:solidFill>
            </a:rPr>
            <a:t>1-Apical segmental artery.</a:t>
          </a:r>
        </a:p>
        <a:p>
          <a:pPr marL="228600" lvl="1" indent="-228600" algn="l" defTabSz="889000">
            <a:lnSpc>
              <a:spcPct val="90000"/>
            </a:lnSpc>
            <a:spcBef>
              <a:spcPct val="0"/>
            </a:spcBef>
            <a:spcAft>
              <a:spcPct val="15000"/>
            </a:spcAft>
            <a:buChar char="•"/>
          </a:pPr>
          <a:r>
            <a:rPr lang="en-US" sz="2000" kern="1200" dirty="0">
              <a:solidFill>
                <a:schemeClr val="tx1"/>
              </a:solidFill>
            </a:rPr>
            <a:t>2-Anterior superior segmental artery.</a:t>
          </a:r>
        </a:p>
        <a:p>
          <a:pPr marL="228600" lvl="1" indent="-228600" algn="l" defTabSz="889000">
            <a:lnSpc>
              <a:spcPct val="90000"/>
            </a:lnSpc>
            <a:spcBef>
              <a:spcPct val="0"/>
            </a:spcBef>
            <a:spcAft>
              <a:spcPct val="15000"/>
            </a:spcAft>
            <a:buChar char="•"/>
          </a:pPr>
          <a:r>
            <a:rPr lang="en-US" sz="2000" kern="1200" dirty="0">
              <a:solidFill>
                <a:schemeClr val="tx1"/>
              </a:solidFill>
            </a:rPr>
            <a:t>3- Anterior inferior segmental artery.</a:t>
          </a:r>
        </a:p>
        <a:p>
          <a:pPr marL="228600" lvl="1" indent="-228600" algn="l" defTabSz="889000">
            <a:lnSpc>
              <a:spcPct val="90000"/>
            </a:lnSpc>
            <a:spcBef>
              <a:spcPct val="0"/>
            </a:spcBef>
            <a:spcAft>
              <a:spcPct val="15000"/>
            </a:spcAft>
            <a:buChar char="•"/>
          </a:pPr>
          <a:r>
            <a:rPr lang="en-US" sz="2000" kern="1200" dirty="0">
              <a:solidFill>
                <a:schemeClr val="tx1"/>
              </a:solidFill>
            </a:rPr>
            <a:t>4-Caudal segmental artery.</a:t>
          </a:r>
        </a:p>
        <a:p>
          <a:pPr marL="228600" lvl="1" indent="-228600" algn="l" defTabSz="889000">
            <a:lnSpc>
              <a:spcPct val="90000"/>
            </a:lnSpc>
            <a:spcBef>
              <a:spcPct val="0"/>
            </a:spcBef>
            <a:spcAft>
              <a:spcPct val="15000"/>
            </a:spcAft>
            <a:buChar char="•"/>
          </a:pPr>
          <a:r>
            <a:rPr lang="en-US" sz="2000" kern="1200" dirty="0">
              <a:solidFill>
                <a:schemeClr val="tx1"/>
              </a:solidFill>
            </a:rPr>
            <a:t>5-Posterior segmental artery.</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rot="-5400000">
        <a:off x="1141262" y="1954271"/>
        <a:ext cx="5642337" cy="32622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8CC8F-94E0-4630-AE0B-662E6076DBAD}">
      <dsp:nvSpPr>
        <dsp:cNvPr id="0" name=""/>
        <dsp:cNvSpPr/>
      </dsp:nvSpPr>
      <dsp:spPr>
        <a:xfrm rot="5400000">
          <a:off x="-215493" y="215493"/>
          <a:ext cx="1436622" cy="1005635"/>
        </a:xfrm>
        <a:prstGeom prst="chevron">
          <a:avLst/>
        </a:prstGeom>
        <a:solidFill>
          <a:schemeClr val="accent1">
            <a:lumMod val="20000"/>
            <a:lumOff val="8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Lobar artery</a:t>
          </a:r>
        </a:p>
      </dsp:txBody>
      <dsp:txXfrm rot="-5400000">
        <a:off x="1" y="502818"/>
        <a:ext cx="1005635" cy="430987"/>
      </dsp:txXfrm>
    </dsp:sp>
    <dsp:sp modelId="{2BEB0D7E-0EBA-4EBD-A935-D1047B9D1FF2}">
      <dsp:nvSpPr>
        <dsp:cNvPr id="0" name=""/>
        <dsp:cNvSpPr/>
      </dsp:nvSpPr>
      <dsp:spPr>
        <a:xfrm rot="5400000">
          <a:off x="3525630" y="-2513179"/>
          <a:ext cx="934295" cy="5974284"/>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altLang="en-US" sz="1800" b="1" kern="1200" dirty="0"/>
            <a:t>Lobar</a:t>
          </a:r>
          <a:r>
            <a:rPr lang="en-US" altLang="en-US" sz="1800" kern="1200" dirty="0"/>
            <a:t> artery arise from each segmental artery, </a:t>
          </a:r>
          <a:r>
            <a:rPr lang="en-US" altLang="en-US" sz="1800" u="sng" kern="1200" dirty="0"/>
            <a:t>one for each renal pyramid.</a:t>
          </a:r>
          <a:endParaRPr lang="en-US" sz="1800" u="sng" kern="1200" dirty="0"/>
        </a:p>
        <a:p>
          <a:pPr marL="171450" lvl="1" indent="-171450" algn="l" defTabSz="800100">
            <a:lnSpc>
              <a:spcPct val="90000"/>
            </a:lnSpc>
            <a:spcBef>
              <a:spcPct val="0"/>
            </a:spcBef>
            <a:spcAft>
              <a:spcPct val="15000"/>
            </a:spcAft>
            <a:buChar char="•"/>
          </a:pPr>
          <a:r>
            <a:rPr lang="en-US" altLang="en-US" sz="1800" kern="1200" dirty="0">
              <a:solidFill>
                <a:schemeClr val="tx1"/>
              </a:solidFill>
            </a:rPr>
            <a:t>Each lobar artery gives off 2 or </a:t>
          </a:r>
          <a:r>
            <a:rPr lang="en-US" altLang="en-US" sz="1800" b="1" kern="1200" dirty="0">
              <a:solidFill>
                <a:srgbClr val="FF0000"/>
              </a:solidFill>
            </a:rPr>
            <a:t>3  interlobar arteries.</a:t>
          </a:r>
          <a:endParaRPr lang="en-US" sz="1800" kern="1200" dirty="0"/>
        </a:p>
      </dsp:txBody>
      <dsp:txXfrm rot="-5400000">
        <a:off x="1005636" y="52424"/>
        <a:ext cx="5928675" cy="843077"/>
      </dsp:txXfrm>
    </dsp:sp>
    <dsp:sp modelId="{7C956AF5-28BE-4EBE-B8C7-5E07ED88F46D}">
      <dsp:nvSpPr>
        <dsp:cNvPr id="0" name=""/>
        <dsp:cNvSpPr/>
      </dsp:nvSpPr>
      <dsp:spPr>
        <a:xfrm rot="5400000">
          <a:off x="-215493" y="1359290"/>
          <a:ext cx="1436622" cy="1005635"/>
        </a:xfrm>
        <a:prstGeom prst="chevron">
          <a:avLst/>
        </a:prstGeom>
        <a:solidFill>
          <a:schemeClr val="accent1">
            <a:lumMod val="20000"/>
            <a:lumOff val="8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Inerlobar artery</a:t>
          </a:r>
        </a:p>
      </dsp:txBody>
      <dsp:txXfrm rot="-5400000">
        <a:off x="1" y="1646615"/>
        <a:ext cx="1005635" cy="430987"/>
      </dsp:txXfrm>
    </dsp:sp>
    <dsp:sp modelId="{5934818C-2356-4A22-9D40-CE31C6119429}">
      <dsp:nvSpPr>
        <dsp:cNvPr id="0" name=""/>
        <dsp:cNvSpPr/>
      </dsp:nvSpPr>
      <dsp:spPr>
        <a:xfrm rot="5400000">
          <a:off x="3314284" y="-1216939"/>
          <a:ext cx="1356986" cy="5974284"/>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endParaRPr lang="en-US" sz="1800" kern="1200" dirty="0"/>
        </a:p>
      </dsp:txBody>
      <dsp:txXfrm rot="-5400000">
        <a:off x="1005636" y="1157952"/>
        <a:ext cx="5908041" cy="1224500"/>
      </dsp:txXfrm>
    </dsp:sp>
    <dsp:sp modelId="{64C5C664-27FF-4D08-B5FB-F94A409DDDED}">
      <dsp:nvSpPr>
        <dsp:cNvPr id="0" name=""/>
        <dsp:cNvSpPr/>
      </dsp:nvSpPr>
      <dsp:spPr>
        <a:xfrm rot="5400000">
          <a:off x="-213391" y="2482217"/>
          <a:ext cx="1436622" cy="1005635"/>
        </a:xfrm>
        <a:prstGeom prst="chevron">
          <a:avLst/>
        </a:prstGeom>
        <a:solidFill>
          <a:schemeClr val="accent1">
            <a:lumMod val="20000"/>
            <a:lumOff val="8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Arcuate arteries</a:t>
          </a:r>
        </a:p>
      </dsp:txBody>
      <dsp:txXfrm rot="-5400000">
        <a:off x="2103" y="2769542"/>
        <a:ext cx="1005635" cy="430987"/>
      </dsp:txXfrm>
    </dsp:sp>
    <dsp:sp modelId="{BF11D459-5EFA-4757-A09B-E5677CFAB8FB}">
      <dsp:nvSpPr>
        <dsp:cNvPr id="0" name=""/>
        <dsp:cNvSpPr/>
      </dsp:nvSpPr>
      <dsp:spPr>
        <a:xfrm rot="5400000">
          <a:off x="3525875" y="5019"/>
          <a:ext cx="933804" cy="5974284"/>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p>
      </dsp:txBody>
      <dsp:txXfrm rot="-5400000">
        <a:off x="1005636" y="2570844"/>
        <a:ext cx="5928699" cy="84263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150392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84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B152AAB-8F5B-4271-B08D-1DB97D75DCCC}" type="slidenum">
              <a:rPr lang="en-US" smtClean="0"/>
              <a:pPr/>
              <a:t>9</a:t>
            </a:fld>
            <a:endParaRPr lang="en-US"/>
          </a:p>
        </p:txBody>
      </p:sp>
    </p:spTree>
    <p:extLst>
      <p:ext uri="{BB962C8B-B14F-4D97-AF65-F5344CB8AC3E}">
        <p14:creationId xmlns:p14="http://schemas.microsoft.com/office/powerpoint/2010/main" val="2449111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81595538"/>
      </p:ext>
    </p:extLst>
  </p:cSld>
  <p:clrMapOvr>
    <a:masterClrMapping/>
  </p:clrMapOvr>
  <p:hf sldNum="0"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3492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698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607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3793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65786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1860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8288256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13705684"/>
      </p:ext>
    </p:extLst>
  </p:cSld>
  <p:clrMapOvr>
    <a:masterClrMapping/>
  </p:clrMapOvr>
  <p:hf sldNum="0" hdr="0" ft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1162084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53627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
        <p:nvSpPr>
          <p:cNvPr id="7" name="Rectangle 6"/>
          <p:cNvSpPr/>
          <p:nvPr userDrawn="1"/>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56233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docs.google.com/presentation/d/1P2i8Yo4HzRFsJsi_jXKCHW5BH42oZxcpP4goWtxdwxE/edit?usp=sharing"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xml"/><Relationship Id="rId7" Type="http://schemas.openxmlformats.org/officeDocument/2006/relationships/hyperlink" Target="https://www.youtube.com/watch?v=_gMXdqpuWMY&amp;spfreload=10"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Qz8UZ1ROSqU&amp;index=3&amp;list=PLmGQgRI4QyED_Uimy9d2_jaS4jkVLJKfd"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amdREFCo6OU" TargetMode="External"/><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455965" y="5524746"/>
            <a:ext cx="7758953" cy="915339"/>
          </a:xfrm>
          <a:prstGeom prst="rect">
            <a:avLst/>
          </a:prstGeom>
          <a:noFill/>
          <a:ln>
            <a:noFill/>
          </a:ln>
        </p:spPr>
        <p:txBody>
          <a:bodyPr lIns="91425" tIns="45700" rIns="91425" bIns="45700" anchor="ctr" anchorCtr="0">
            <a:noAutofit/>
          </a:bodyPr>
          <a:lstStyle/>
          <a:p>
            <a:pPr lvl="0" algn="ctr">
              <a:buSzPct val="25000"/>
            </a:pPr>
            <a:r>
              <a:rPr lang="en-US" sz="4400" dirty="0">
                <a:ln w="0"/>
                <a:solidFill>
                  <a:srgbClr val="8D9EDB"/>
                </a:solidFill>
                <a:effectLst>
                  <a:outerShdw blurRad="38100" dist="25400" dir="5400000" algn="ctr" rotWithShape="0">
                    <a:srgbClr val="6E747A">
                      <a:alpha val="43000"/>
                    </a:srgbClr>
                  </a:outerShdw>
                </a:effectLst>
                <a:latin typeface="+mn-lt"/>
                <a:ea typeface="+mn-ea"/>
                <a:cs typeface="+mn-cs"/>
              </a:rPr>
              <a:t>Anatomy of the Kidney</a:t>
            </a:r>
            <a:endParaRPr lang="en-GB" sz="5400" kern="1200" dirty="0">
              <a:ln w="0"/>
              <a:solidFill>
                <a:srgbClr val="8D9EDB"/>
              </a:solidFill>
              <a:effectLst>
                <a:outerShdw blurRad="38100" dist="25400" dir="5400000" algn="ctr" rotWithShape="0">
                  <a:srgbClr val="6E747A">
                    <a:alpha val="43000"/>
                  </a:srgbClr>
                </a:outerShdw>
              </a:effectLst>
              <a:latin typeface="+mn-lt"/>
              <a:ea typeface="+mn-ea"/>
              <a:cs typeface="+mn-cs"/>
            </a:endParaRPr>
          </a:p>
        </p:txBody>
      </p:sp>
      <p:grpSp>
        <p:nvGrpSpPr>
          <p:cNvPr id="2" name="Group 1"/>
          <p:cNvGrpSpPr/>
          <p:nvPr/>
        </p:nvGrpSpPr>
        <p:grpSpPr>
          <a:xfrm>
            <a:off x="8536534" y="5392689"/>
            <a:ext cx="2766400" cy="1252522"/>
            <a:chOff x="8563428" y="5284999"/>
            <a:chExt cx="2766400" cy="1252522"/>
          </a:xfrm>
        </p:grpSpPr>
        <p:sp>
          <p:nvSpPr>
            <p:cNvPr id="9" name="TextBox 8"/>
            <p:cNvSpPr txBox="1"/>
            <p:nvPr/>
          </p:nvSpPr>
          <p:spPr>
            <a:xfrm>
              <a:off x="8563428" y="5284999"/>
              <a:ext cx="2766400" cy="1252522"/>
            </a:xfrm>
            <a:prstGeom prst="rect">
              <a:avLst/>
            </a:prstGeom>
            <a:ln>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ts val="2300"/>
                </a:lnSpc>
              </a:pPr>
              <a:r>
                <a:rPr lang="en-US" sz="1600" b="1" dirty="0"/>
                <a:t>Color Code</a:t>
              </a:r>
            </a:p>
            <a:p>
              <a:pPr marL="406400">
                <a:lnSpc>
                  <a:spcPts val="2300"/>
                </a:lnSpc>
              </a:pPr>
              <a:r>
                <a:rPr lang="en-US" sz="1600" b="1" dirty="0">
                  <a:solidFill>
                    <a:srgbClr val="FF0000"/>
                  </a:solidFill>
                </a:rPr>
                <a:t>Important </a:t>
              </a:r>
            </a:p>
            <a:p>
              <a:pPr marL="406400">
                <a:lnSpc>
                  <a:spcPts val="2300"/>
                </a:lnSpc>
              </a:pPr>
              <a:r>
                <a:rPr lang="en-US" sz="1600" b="1" dirty="0">
                  <a:solidFill>
                    <a:srgbClr val="92D050"/>
                  </a:solidFill>
                </a:rPr>
                <a:t>Doctors Notes</a:t>
              </a:r>
            </a:p>
            <a:p>
              <a:pPr marL="406400">
                <a:lnSpc>
                  <a:spcPts val="2300"/>
                </a:lnSpc>
              </a:pPr>
              <a:r>
                <a:rPr lang="en-US" sz="1600" b="1" dirty="0">
                  <a:solidFill>
                    <a:schemeClr val="bg1">
                      <a:lumMod val="65000"/>
                    </a:schemeClr>
                  </a:solidFill>
                </a:rPr>
                <a:t>Notes/Extra explanation</a:t>
              </a:r>
            </a:p>
          </p:txBody>
        </p:sp>
        <p:sp>
          <p:nvSpPr>
            <p:cNvPr id="13" name="Oval 12"/>
            <p:cNvSpPr/>
            <p:nvPr/>
          </p:nvSpPr>
          <p:spPr>
            <a:xfrm>
              <a:off x="8772178" y="5700560"/>
              <a:ext cx="123372" cy="1257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Oval 21"/>
            <p:cNvSpPr/>
            <p:nvPr/>
          </p:nvSpPr>
          <p:spPr>
            <a:xfrm>
              <a:off x="8772178" y="6011649"/>
              <a:ext cx="123372" cy="12577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8772178" y="6274585"/>
              <a:ext cx="123372" cy="125776"/>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p:cNvGrpSpPr/>
          <p:nvPr/>
        </p:nvGrpSpPr>
        <p:grpSpPr>
          <a:xfrm>
            <a:off x="0" y="127112"/>
            <a:ext cx="12192000" cy="5212320"/>
            <a:chOff x="0" y="127112"/>
            <a:chExt cx="12192000" cy="5212320"/>
          </a:xfrm>
        </p:grpSpPr>
        <p:pic>
          <p:nvPicPr>
            <p:cNvPr id="85" name="Shape 85" descr="Image result for ‫بسم الله الرحمن الرحيم‬‎"/>
            <p:cNvPicPr preferRelativeResize="0"/>
            <p:nvPr/>
          </p:nvPicPr>
          <p:blipFill rotWithShape="1">
            <a:blip r:embed="rId3">
              <a:alphaModFix/>
            </a:blip>
            <a:srcRect/>
            <a:stretch/>
          </p:blipFill>
          <p:spPr>
            <a:xfrm>
              <a:off x="3891554" y="127112"/>
              <a:ext cx="3669927" cy="361555"/>
            </a:xfrm>
            <a:prstGeom prst="rect">
              <a:avLst/>
            </a:prstGeom>
            <a:noFill/>
            <a:ln>
              <a:noFill/>
            </a:ln>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7196" b="33122"/>
            <a:stretch/>
          </p:blipFill>
          <p:spPr>
            <a:xfrm>
              <a:off x="0" y="562574"/>
              <a:ext cx="12192000" cy="4693295"/>
            </a:xfrm>
            <a:prstGeom prst="rect">
              <a:avLst/>
            </a:prstGeom>
          </p:spPr>
        </p:pic>
        <p:sp>
          <p:nvSpPr>
            <p:cNvPr id="12" name="Rectangle 11"/>
            <p:cNvSpPr/>
            <p:nvPr/>
          </p:nvSpPr>
          <p:spPr>
            <a:xfrm>
              <a:off x="7866744" y="377261"/>
              <a:ext cx="2946400" cy="49621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Med436 - KSU"/>
            <p:cNvPicPr>
              <a:picLocks noChangeAspect="1" noChangeArrowheads="1"/>
            </p:cNvPicPr>
            <p:nvPr/>
          </p:nvPicPr>
          <p:blipFill rotWithShape="1">
            <a:blip r:embed="rId5">
              <a:extLst>
                <a:ext uri="{28A0092B-C50C-407E-A947-70E740481C1C}">
                  <a14:useLocalDpi xmlns:a14="http://schemas.microsoft.com/office/drawing/2010/main" val="0"/>
                </a:ext>
              </a:extLst>
            </a:blip>
            <a:srcRect t="8558"/>
            <a:stretch/>
          </p:blipFill>
          <p:spPr bwMode="auto">
            <a:xfrm>
              <a:off x="8308002" y="2103341"/>
              <a:ext cx="1920882" cy="17564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28164" t="11343" r="9894" b="25826"/>
            <a:stretch/>
          </p:blipFill>
          <p:spPr>
            <a:xfrm>
              <a:off x="8379502" y="377261"/>
              <a:ext cx="1835935" cy="1862353"/>
            </a:xfrm>
            <a:prstGeom prst="rect">
              <a:avLst/>
            </a:prstGeom>
            <a:ln>
              <a:noFill/>
            </a:ln>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7843" y="3723562"/>
              <a:ext cx="1820067" cy="1515272"/>
            </a:xfrm>
            <a:prstGeom prst="rect">
              <a:avLst/>
            </a:prstGeom>
          </p:spPr>
        </p:pic>
      </p:grpSp>
      <p:sp>
        <p:nvSpPr>
          <p:cNvPr id="6" name="TextBox 5"/>
          <p:cNvSpPr txBox="1"/>
          <p:nvPr/>
        </p:nvSpPr>
        <p:spPr>
          <a:xfrm>
            <a:off x="948773" y="6460974"/>
            <a:ext cx="6944530" cy="338554"/>
          </a:xfrm>
          <a:prstGeom prst="rect">
            <a:avLst/>
          </a:prstGeom>
          <a:noFill/>
        </p:spPr>
        <p:txBody>
          <a:bodyPr wrap="none" rtlCol="0">
            <a:spAutoFit/>
          </a:bodyPr>
          <a:lstStyle/>
          <a:p>
            <a:r>
              <a:rPr lang="en-US" sz="1600" dirty="0">
                <a:latin typeface="+mn-lt"/>
              </a:rPr>
              <a:t>Please view our </a:t>
            </a:r>
            <a:r>
              <a:rPr lang="en-US" sz="1600" dirty="0">
                <a:latin typeface="+mn-lt"/>
                <a:hlinkClick r:id="rId8"/>
              </a:rPr>
              <a:t>Editing File</a:t>
            </a:r>
            <a:r>
              <a:rPr lang="en-US" sz="1600" dirty="0">
                <a:latin typeface="+mn-lt"/>
              </a:rPr>
              <a:t> before studying this lecture to check for any changes.</a:t>
            </a:r>
            <a:endParaRPr lang="en-GB" sz="1600" dirty="0">
              <a:latin typeface="+mn-lt"/>
            </a:endParaRPr>
          </a:p>
        </p:txBody>
      </p:sp>
    </p:spTree>
    <p:extLst>
      <p:ext uri="{BB962C8B-B14F-4D97-AF65-F5344CB8AC3E}">
        <p14:creationId xmlns:p14="http://schemas.microsoft.com/office/powerpoint/2010/main" val="3339971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E:\dad\Student Gray\4. Abdomen\F66122-004-f121.jpg"/>
          <p:cNvPicPr>
            <a:picLocks noGrp="1" noChangeAspect="1" noChangeArrowheads="1"/>
          </p:cNvPicPr>
          <p:nvPr/>
        </p:nvPicPr>
        <p:blipFill>
          <a:blip r:embed="rId2">
            <a:extLst>
              <a:ext uri="{28A0092B-C50C-407E-A947-70E740481C1C}">
                <a14:useLocalDpi xmlns:a14="http://schemas.microsoft.com/office/drawing/2010/main" val="0"/>
              </a:ext>
            </a:extLst>
          </a:blip>
          <a:srcRect r="60226" b="7407"/>
          <a:stretch>
            <a:fillRect/>
          </a:stretch>
        </p:blipFill>
        <p:spPr bwMode="auto">
          <a:xfrm>
            <a:off x="1750947" y="890845"/>
            <a:ext cx="3733800" cy="3032862"/>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169895" y="3996094"/>
            <a:ext cx="4831976" cy="2270235"/>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t" anchorCtr="0"/>
          <a:lstStyle/>
          <a:p>
            <a:pPr algn="ctr"/>
            <a:r>
              <a:rPr lang="en-US" sz="2800" dirty="0">
                <a:solidFill>
                  <a:schemeClr val="tx1"/>
                </a:solidFill>
              </a:rPr>
              <a:t>Right kidney:</a:t>
            </a:r>
          </a:p>
          <a:p>
            <a:r>
              <a:rPr lang="en-US" sz="2000" dirty="0">
                <a:solidFill>
                  <a:schemeClr val="tx1"/>
                </a:solidFill>
              </a:rPr>
              <a:t>1- Right suprarenal gland</a:t>
            </a:r>
          </a:p>
          <a:p>
            <a:r>
              <a:rPr lang="en-US" sz="2000" b="1" dirty="0">
                <a:solidFill>
                  <a:schemeClr val="tx1"/>
                </a:solidFill>
              </a:rPr>
              <a:t>2- Liver</a:t>
            </a:r>
          </a:p>
          <a:p>
            <a:r>
              <a:rPr lang="en-US" sz="2000" dirty="0">
                <a:solidFill>
                  <a:schemeClr val="tx1"/>
                </a:solidFill>
              </a:rPr>
              <a:t>3- Descending (second) part of duodenum</a:t>
            </a:r>
          </a:p>
          <a:p>
            <a:r>
              <a:rPr lang="en-US" sz="2000" dirty="0">
                <a:solidFill>
                  <a:schemeClr val="tx1"/>
                </a:solidFill>
              </a:rPr>
              <a:t>4- Right colic flexure</a:t>
            </a:r>
          </a:p>
          <a:p>
            <a:r>
              <a:rPr lang="en-US" sz="2000" b="1" dirty="0">
                <a:solidFill>
                  <a:schemeClr val="tx1"/>
                </a:solidFill>
              </a:rPr>
              <a:t>5- Coils of small intestine </a:t>
            </a:r>
          </a:p>
        </p:txBody>
      </p:sp>
      <p:sp>
        <p:nvSpPr>
          <p:cNvPr id="10" name="Rounded Rectangle 9"/>
          <p:cNvSpPr/>
          <p:nvPr/>
        </p:nvSpPr>
        <p:spPr>
          <a:xfrm>
            <a:off x="6096184" y="3996094"/>
            <a:ext cx="5523465" cy="2270235"/>
          </a:xfrm>
          <a:prstGeom prst="roundRect">
            <a:avLst/>
          </a:prstGeom>
          <a:ln>
            <a:noFill/>
          </a:ln>
        </p:spPr>
        <p:style>
          <a:lnRef idx="2">
            <a:schemeClr val="accent5"/>
          </a:lnRef>
          <a:fillRef idx="1">
            <a:schemeClr val="lt1"/>
          </a:fillRef>
          <a:effectRef idx="0">
            <a:schemeClr val="accent5"/>
          </a:effectRef>
          <a:fontRef idx="minor">
            <a:schemeClr val="dk1"/>
          </a:fontRef>
        </p:style>
        <p:txBody>
          <a:bodyPr rtlCol="0" anchor="t" anchorCtr="0"/>
          <a:lstStyle/>
          <a:p>
            <a:pPr algn="ctr"/>
            <a:r>
              <a:rPr lang="en-US" sz="2800" dirty="0">
                <a:solidFill>
                  <a:schemeClr val="tx1"/>
                </a:solidFill>
              </a:rPr>
              <a:t>Left kidney:</a:t>
            </a:r>
          </a:p>
          <a:p>
            <a:r>
              <a:rPr lang="en-US" sz="2000" dirty="0">
                <a:solidFill>
                  <a:schemeClr val="tx1"/>
                </a:solidFill>
              </a:rPr>
              <a:t>1- Left suprarenal gland           6-Descending colon </a:t>
            </a:r>
          </a:p>
          <a:p>
            <a:r>
              <a:rPr lang="en-US" sz="2000" b="1" dirty="0">
                <a:solidFill>
                  <a:schemeClr val="tx1"/>
                </a:solidFill>
              </a:rPr>
              <a:t>2- Stomach                                  7-colis of jejunum</a:t>
            </a:r>
          </a:p>
          <a:p>
            <a:r>
              <a:rPr lang="en-US" sz="2000" b="1" dirty="0">
                <a:solidFill>
                  <a:schemeClr val="tx1"/>
                </a:solidFill>
              </a:rPr>
              <a:t>3- Spleen</a:t>
            </a:r>
          </a:p>
          <a:p>
            <a:r>
              <a:rPr lang="en-US" sz="2000" dirty="0">
                <a:solidFill>
                  <a:schemeClr val="tx1"/>
                </a:solidFill>
              </a:rPr>
              <a:t>4- Pancreas</a:t>
            </a:r>
          </a:p>
          <a:p>
            <a:r>
              <a:rPr lang="en-US" sz="2000" dirty="0">
                <a:solidFill>
                  <a:schemeClr val="tx1"/>
                </a:solidFill>
              </a:rPr>
              <a:t>5- Left colic flexure</a:t>
            </a:r>
          </a:p>
        </p:txBody>
      </p:sp>
      <p:sp>
        <p:nvSpPr>
          <p:cNvPr id="11" name="Title 1"/>
          <p:cNvSpPr txBox="1">
            <a:spLocks/>
          </p:cNvSpPr>
          <p:nvPr/>
        </p:nvSpPr>
        <p:spPr>
          <a:xfrm>
            <a:off x="426494" y="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tx1">
                    <a:lumMod val="95000"/>
                    <a:lumOff val="5000"/>
                  </a:schemeClr>
                </a:solidFill>
              </a:rPr>
              <a:t>Kidney</a:t>
            </a:r>
            <a:br>
              <a:rPr lang="en-US" sz="3200" b="1" dirty="0">
                <a:solidFill>
                  <a:schemeClr val="tx1">
                    <a:lumMod val="95000"/>
                    <a:lumOff val="5000"/>
                  </a:schemeClr>
                </a:solidFill>
              </a:rPr>
            </a:br>
            <a:r>
              <a:rPr lang="en-US" sz="2800" dirty="0">
                <a:solidFill>
                  <a:schemeClr val="tx1">
                    <a:lumMod val="95000"/>
                    <a:lumOff val="5000"/>
                  </a:schemeClr>
                </a:solidFill>
              </a:rPr>
              <a:t>Anterior Relations</a:t>
            </a:r>
            <a:endParaRPr lang="en-US" sz="3200" dirty="0">
              <a:solidFill>
                <a:schemeClr val="tx1">
                  <a:lumMod val="95000"/>
                  <a:lumOff val="5000"/>
                </a:schemeClr>
              </a:solidFill>
            </a:endParaRPr>
          </a:p>
        </p:txBody>
      </p:sp>
      <p:pic>
        <p:nvPicPr>
          <p:cNvPr id="15" name="Picture 14" descr="E:\dad\Student Gray\4. Abdomen\F66122-004-f121.jpg"/>
          <p:cNvPicPr>
            <a:picLocks noChangeAspect="1" noChangeArrowheads="1"/>
          </p:cNvPicPr>
          <p:nvPr/>
        </p:nvPicPr>
        <p:blipFill>
          <a:blip r:embed="rId2">
            <a:extLst>
              <a:ext uri="{28A0092B-C50C-407E-A947-70E740481C1C}">
                <a14:useLocalDpi xmlns:a14="http://schemas.microsoft.com/office/drawing/2010/main" val="0"/>
              </a:ext>
            </a:extLst>
          </a:blip>
          <a:srcRect l="50000" b="15279"/>
          <a:stretch>
            <a:fillRect/>
          </a:stretch>
        </p:blipFill>
        <p:spPr bwMode="auto">
          <a:xfrm>
            <a:off x="6809364" y="890845"/>
            <a:ext cx="4038600" cy="3032862"/>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9369" y="1306246"/>
            <a:ext cx="1311578" cy="338554"/>
          </a:xfrm>
          <a:prstGeom prst="rect">
            <a:avLst/>
          </a:prstGeom>
          <a:noFill/>
        </p:spPr>
        <p:txBody>
          <a:bodyPr wrap="none" rtlCol="0">
            <a:spAutoFit/>
          </a:bodyPr>
          <a:lstStyle/>
          <a:p>
            <a:r>
              <a:rPr lang="en-US" sz="1600" b="1" dirty="0">
                <a:solidFill>
                  <a:srgbClr val="FF0000"/>
                </a:solidFill>
                <a:latin typeface="+mn-lt"/>
              </a:rPr>
              <a:t>IMPORTANT!</a:t>
            </a:r>
            <a:endParaRPr lang="en-GB" sz="1600" b="1" dirty="0">
              <a:solidFill>
                <a:srgbClr val="FF0000"/>
              </a:solidFill>
              <a:latin typeface="+mn-lt"/>
            </a:endParaRPr>
          </a:p>
        </p:txBody>
      </p:sp>
      <p:cxnSp>
        <p:nvCxnSpPr>
          <p:cNvPr id="4" name="Straight Arrow Connector 3"/>
          <p:cNvCxnSpPr>
            <a:stCxn id="21" idx="3"/>
          </p:cNvCxnSpPr>
          <p:nvPr/>
        </p:nvCxnSpPr>
        <p:spPr>
          <a:xfrm flipV="1">
            <a:off x="7141864" y="1978223"/>
            <a:ext cx="738112" cy="539522"/>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1" idx="3"/>
          </p:cNvCxnSpPr>
          <p:nvPr/>
        </p:nvCxnSpPr>
        <p:spPr>
          <a:xfrm>
            <a:off x="7141864" y="2517745"/>
            <a:ext cx="794313" cy="457394"/>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1" idx="1"/>
          </p:cNvCxnSpPr>
          <p:nvPr/>
        </p:nvCxnSpPr>
        <p:spPr>
          <a:xfrm flipH="1">
            <a:off x="5207131" y="2517745"/>
            <a:ext cx="661628" cy="848401"/>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1" idx="1"/>
          </p:cNvCxnSpPr>
          <p:nvPr/>
        </p:nvCxnSpPr>
        <p:spPr>
          <a:xfrm flipH="1" flipV="1">
            <a:off x="5040219" y="1886251"/>
            <a:ext cx="828540" cy="631494"/>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868759" y="2348468"/>
            <a:ext cx="1273105" cy="338554"/>
          </a:xfrm>
          <a:prstGeom prst="rect">
            <a:avLst/>
          </a:prstGeom>
          <a:noFill/>
        </p:spPr>
        <p:txBody>
          <a:bodyPr wrap="none" rtlCol="0">
            <a:spAutoFit/>
          </a:bodyPr>
          <a:lstStyle/>
          <a:p>
            <a:r>
              <a:rPr lang="en-US" sz="1600" dirty="0">
                <a:solidFill>
                  <a:schemeClr val="bg1">
                    <a:lumMod val="50000"/>
                  </a:schemeClr>
                </a:solidFill>
                <a:latin typeface="+mn-lt"/>
              </a:rPr>
              <a:t>Peritoneum*</a:t>
            </a:r>
            <a:endParaRPr lang="en-GB" sz="1600" dirty="0">
              <a:solidFill>
                <a:schemeClr val="bg1">
                  <a:lumMod val="50000"/>
                </a:schemeClr>
              </a:solidFill>
              <a:latin typeface="+mn-lt"/>
            </a:endParaRPr>
          </a:p>
        </p:txBody>
      </p:sp>
      <p:sp>
        <p:nvSpPr>
          <p:cNvPr id="26" name="TextBox 25"/>
          <p:cNvSpPr txBox="1"/>
          <p:nvPr/>
        </p:nvSpPr>
        <p:spPr>
          <a:xfrm>
            <a:off x="661017" y="6266329"/>
            <a:ext cx="11185841" cy="523220"/>
          </a:xfrm>
          <a:prstGeom prst="rect">
            <a:avLst/>
          </a:prstGeom>
          <a:noFill/>
          <a:ln>
            <a:solidFill>
              <a:srgbClr val="FF0000"/>
            </a:solidFill>
          </a:ln>
        </p:spPr>
        <p:txBody>
          <a:bodyPr wrap="square" rtlCol="0">
            <a:spAutoFit/>
          </a:bodyPr>
          <a:lstStyle/>
          <a:p>
            <a:r>
              <a:rPr lang="en-US" dirty="0">
                <a:solidFill>
                  <a:schemeClr val="bg1">
                    <a:lumMod val="50000"/>
                  </a:schemeClr>
                </a:solidFill>
                <a:latin typeface="+mn-lt"/>
              </a:rPr>
              <a:t>* </a:t>
            </a:r>
            <a:r>
              <a:rPr lang="en-GB" dirty="0">
                <a:solidFill>
                  <a:schemeClr val="bg1">
                    <a:lumMod val="50000"/>
                  </a:schemeClr>
                </a:solidFill>
                <a:latin typeface="+mn-lt"/>
              </a:rPr>
              <a:t>The peritoneum is a continuous transparent membrane which lines the abdominal cavity and covers the abdominal organs. The anterior relations of the kidney are either directly on the kidney or lie on the peritoneum. The ones in </a:t>
            </a:r>
            <a:r>
              <a:rPr lang="en-GB" b="1" dirty="0">
                <a:solidFill>
                  <a:schemeClr val="bg1">
                    <a:lumMod val="50000"/>
                  </a:schemeClr>
                </a:solidFill>
                <a:latin typeface="+mn-lt"/>
              </a:rPr>
              <a:t>bold </a:t>
            </a:r>
            <a:r>
              <a:rPr lang="en-GB" dirty="0">
                <a:solidFill>
                  <a:schemeClr val="bg1">
                    <a:lumMod val="50000"/>
                  </a:schemeClr>
                </a:solidFill>
                <a:latin typeface="+mn-lt"/>
              </a:rPr>
              <a:t>are separated from the kidney by the peritoneum.</a:t>
            </a:r>
          </a:p>
        </p:txBody>
      </p:sp>
    </p:spTree>
    <p:extLst>
      <p:ext uri="{BB962C8B-B14F-4D97-AF65-F5344CB8AC3E}">
        <p14:creationId xmlns:p14="http://schemas.microsoft.com/office/powerpoint/2010/main" val="2804396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kidney relations"/>
          <p:cNvPicPr>
            <a:picLocks noChangeAspect="1" noChangeArrowheads="1"/>
          </p:cNvPicPr>
          <p:nvPr/>
        </p:nvPicPr>
        <p:blipFill rotWithShape="1">
          <a:blip r:embed="rId2">
            <a:extLst>
              <a:ext uri="{28A0092B-C50C-407E-A947-70E740481C1C}">
                <a14:useLocalDpi xmlns:a14="http://schemas.microsoft.com/office/drawing/2010/main" val="0"/>
              </a:ext>
            </a:extLst>
          </a:blip>
          <a:srcRect b="7237"/>
          <a:stretch/>
        </p:blipFill>
        <p:spPr bwMode="auto">
          <a:xfrm>
            <a:off x="7841220" y="868530"/>
            <a:ext cx="4141694"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5961" y="1089212"/>
            <a:ext cx="2857500" cy="567861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426494" y="0"/>
            <a:ext cx="10515600" cy="6454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i="1" dirty="0">
                <a:solidFill>
                  <a:schemeClr val="bg1">
                    <a:lumMod val="50000"/>
                  </a:schemeClr>
                </a:solidFill>
              </a:rPr>
              <a:t>Extra Explanation</a:t>
            </a:r>
          </a:p>
        </p:txBody>
      </p:sp>
      <p:sp>
        <p:nvSpPr>
          <p:cNvPr id="10" name="Subtitle 2"/>
          <p:cNvSpPr txBox="1">
            <a:spLocks/>
          </p:cNvSpPr>
          <p:nvPr/>
        </p:nvSpPr>
        <p:spPr>
          <a:xfrm>
            <a:off x="426494" y="855083"/>
            <a:ext cx="4559467" cy="576087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900" dirty="0">
                <a:solidFill>
                  <a:schemeClr val="bg1">
                    <a:lumMod val="50000"/>
                  </a:schemeClr>
                </a:solidFill>
              </a:rPr>
              <a:t>The course of the digestive tract:</a:t>
            </a:r>
          </a:p>
          <a:p>
            <a:pPr marL="0" indent="0">
              <a:spcBef>
                <a:spcPts val="600"/>
              </a:spcBef>
              <a:buNone/>
            </a:pPr>
            <a:r>
              <a:rPr lang="en-US" sz="1900" dirty="0">
                <a:solidFill>
                  <a:schemeClr val="bg1">
                    <a:lumMod val="50000"/>
                  </a:schemeClr>
                </a:solidFill>
              </a:rPr>
              <a:t>Oral cavity </a:t>
            </a:r>
            <a:r>
              <a:rPr lang="en-US" sz="1900" dirty="0">
                <a:solidFill>
                  <a:schemeClr val="bg1">
                    <a:lumMod val="50000"/>
                  </a:schemeClr>
                </a:solidFill>
                <a:sym typeface="Wingdings" panose="05000000000000000000" pitchFamily="2" charset="2"/>
              </a:rPr>
              <a:t> Pharynx  Esophagus  Stomach  Small intestines  Large intestines  Anus</a:t>
            </a:r>
          </a:p>
          <a:p>
            <a:pPr marL="0" indent="0">
              <a:spcBef>
                <a:spcPts val="600"/>
              </a:spcBef>
              <a:buNone/>
            </a:pPr>
            <a:endParaRPr lang="en-US" sz="1900" dirty="0">
              <a:solidFill>
                <a:schemeClr val="bg1">
                  <a:lumMod val="50000"/>
                </a:schemeClr>
              </a:solidFill>
              <a:sym typeface="Wingdings" panose="05000000000000000000" pitchFamily="2" charset="2"/>
            </a:endParaRPr>
          </a:p>
          <a:p>
            <a:pPr marL="0" indent="0">
              <a:spcBef>
                <a:spcPts val="600"/>
              </a:spcBef>
              <a:buNone/>
            </a:pPr>
            <a:r>
              <a:rPr lang="en-US" sz="1900" dirty="0">
                <a:solidFill>
                  <a:schemeClr val="bg1">
                    <a:lumMod val="50000"/>
                  </a:schemeClr>
                </a:solidFill>
                <a:sym typeface="Wingdings" panose="05000000000000000000" pitchFamily="2" charset="2"/>
              </a:rPr>
              <a:t>The small intestines is divided into 3 parts:</a:t>
            </a:r>
          </a:p>
          <a:p>
            <a:pPr>
              <a:spcBef>
                <a:spcPts val="600"/>
              </a:spcBef>
              <a:buAutoNum type="arabicPeriod"/>
            </a:pPr>
            <a:r>
              <a:rPr lang="en-GB" sz="1900" dirty="0">
                <a:solidFill>
                  <a:schemeClr val="bg1">
                    <a:lumMod val="50000"/>
                  </a:schemeClr>
                </a:solidFill>
                <a:sym typeface="Wingdings" panose="05000000000000000000" pitchFamily="2" charset="2"/>
              </a:rPr>
              <a:t> Duodenum (the C-shaped part), </a:t>
            </a:r>
          </a:p>
          <a:p>
            <a:pPr>
              <a:spcBef>
                <a:spcPts val="600"/>
              </a:spcBef>
              <a:buAutoNum type="arabicPeriod"/>
            </a:pPr>
            <a:r>
              <a:rPr lang="en-GB" sz="1900" dirty="0">
                <a:solidFill>
                  <a:schemeClr val="bg1">
                    <a:lumMod val="50000"/>
                  </a:schemeClr>
                </a:solidFill>
                <a:sym typeface="Wingdings" panose="05000000000000000000" pitchFamily="2" charset="2"/>
              </a:rPr>
              <a:t> Jejunum (the coiled midsection), </a:t>
            </a:r>
          </a:p>
          <a:p>
            <a:pPr>
              <a:spcBef>
                <a:spcPts val="600"/>
              </a:spcBef>
              <a:buAutoNum type="arabicPeriod"/>
            </a:pPr>
            <a:r>
              <a:rPr lang="en-GB" sz="1900" dirty="0">
                <a:solidFill>
                  <a:schemeClr val="bg1">
                    <a:lumMod val="50000"/>
                  </a:schemeClr>
                </a:solidFill>
                <a:sym typeface="Wingdings" panose="05000000000000000000" pitchFamily="2" charset="2"/>
              </a:rPr>
              <a:t> Ileum (the last section)</a:t>
            </a:r>
          </a:p>
          <a:p>
            <a:pPr>
              <a:spcBef>
                <a:spcPts val="600"/>
              </a:spcBef>
              <a:buAutoNum type="arabicPeriod"/>
            </a:pPr>
            <a:endParaRPr lang="en-US" sz="1900" dirty="0">
              <a:solidFill>
                <a:schemeClr val="bg1">
                  <a:lumMod val="50000"/>
                </a:schemeClr>
              </a:solidFill>
              <a:sym typeface="Wingdings" panose="05000000000000000000" pitchFamily="2" charset="2"/>
            </a:endParaRPr>
          </a:p>
          <a:p>
            <a:pPr marL="0" indent="0">
              <a:spcBef>
                <a:spcPts val="600"/>
              </a:spcBef>
              <a:buNone/>
            </a:pPr>
            <a:r>
              <a:rPr lang="en-US" sz="1900" dirty="0">
                <a:solidFill>
                  <a:schemeClr val="bg1">
                    <a:lumMod val="50000"/>
                  </a:schemeClr>
                </a:solidFill>
                <a:sym typeface="Wingdings" panose="05000000000000000000" pitchFamily="2" charset="2"/>
              </a:rPr>
              <a:t>The large intestines is also divided into 3 parts:</a:t>
            </a:r>
          </a:p>
          <a:p>
            <a:pPr marL="282575" indent="-282575">
              <a:spcBef>
                <a:spcPts val="600"/>
              </a:spcBef>
              <a:buAutoNum type="arabicPeriod"/>
            </a:pPr>
            <a:r>
              <a:rPr lang="en-US" sz="1900" dirty="0">
                <a:solidFill>
                  <a:schemeClr val="bg1">
                    <a:lumMod val="50000"/>
                  </a:schemeClr>
                </a:solidFill>
                <a:sym typeface="Wingdings" panose="05000000000000000000" pitchFamily="2" charset="2"/>
              </a:rPr>
              <a:t>Cecum</a:t>
            </a:r>
          </a:p>
          <a:p>
            <a:pPr marL="282575" indent="-282575">
              <a:spcBef>
                <a:spcPts val="600"/>
              </a:spcBef>
              <a:buAutoNum type="arabicPeriod"/>
            </a:pPr>
            <a:r>
              <a:rPr lang="en-US" sz="1900" dirty="0">
                <a:solidFill>
                  <a:schemeClr val="bg1">
                    <a:lumMod val="50000"/>
                  </a:schemeClr>
                </a:solidFill>
                <a:sym typeface="Wingdings" panose="05000000000000000000" pitchFamily="2" charset="2"/>
              </a:rPr>
              <a:t>Colon (ascending, transverse, descending)</a:t>
            </a:r>
          </a:p>
          <a:p>
            <a:pPr marL="282575" indent="-282575">
              <a:spcBef>
                <a:spcPts val="600"/>
              </a:spcBef>
              <a:buAutoNum type="arabicPeriod"/>
            </a:pPr>
            <a:r>
              <a:rPr lang="en-US" sz="1900" dirty="0">
                <a:solidFill>
                  <a:schemeClr val="bg1">
                    <a:lumMod val="50000"/>
                  </a:schemeClr>
                </a:solidFill>
                <a:sym typeface="Wingdings" panose="05000000000000000000" pitchFamily="2" charset="2"/>
              </a:rPr>
              <a:t>Rectum.</a:t>
            </a:r>
          </a:p>
          <a:p>
            <a:pPr marL="0" indent="0">
              <a:spcBef>
                <a:spcPts val="600"/>
              </a:spcBef>
              <a:buNone/>
            </a:pPr>
            <a:r>
              <a:rPr lang="en-US" sz="1900" dirty="0">
                <a:solidFill>
                  <a:schemeClr val="bg1">
                    <a:lumMod val="50000"/>
                  </a:schemeClr>
                </a:solidFill>
                <a:sym typeface="Wingdings" panose="05000000000000000000" pitchFamily="2" charset="2"/>
              </a:rPr>
              <a:t>The part where the ascending colon curves to form the transvers colon is called the right colic flexure, and the part where  the transverse colon curves to form the descending colon is called the left colic flexure.</a:t>
            </a:r>
            <a:endParaRPr lang="en-GB" sz="1900" dirty="0">
              <a:solidFill>
                <a:schemeClr val="bg1">
                  <a:lumMod val="50000"/>
                </a:schemeClr>
              </a:solidFill>
              <a:sym typeface="Wingdings" panose="05000000000000000000" pitchFamily="2" charset="2"/>
            </a:endParaRPr>
          </a:p>
          <a:p>
            <a:pPr marL="0" indent="0">
              <a:spcBef>
                <a:spcPts val="600"/>
              </a:spcBef>
              <a:buNone/>
            </a:pPr>
            <a:endParaRPr lang="en-US" sz="2000" dirty="0">
              <a:solidFill>
                <a:schemeClr val="bg1">
                  <a:lumMod val="50000"/>
                </a:schemeClr>
              </a:solidFill>
            </a:endParaRPr>
          </a:p>
        </p:txBody>
      </p:sp>
      <p:sp>
        <p:nvSpPr>
          <p:cNvPr id="13" name="TextBox 12"/>
          <p:cNvSpPr txBox="1"/>
          <p:nvPr/>
        </p:nvSpPr>
        <p:spPr>
          <a:xfrm>
            <a:off x="6579865" y="6487022"/>
            <a:ext cx="612668" cy="338554"/>
          </a:xfrm>
          <a:prstGeom prst="rect">
            <a:avLst/>
          </a:prstGeom>
          <a:noFill/>
        </p:spPr>
        <p:txBody>
          <a:bodyPr wrap="none" rtlCol="0">
            <a:spAutoFit/>
          </a:bodyPr>
          <a:lstStyle/>
          <a:p>
            <a:r>
              <a:rPr lang="en-US" sz="1600" dirty="0">
                <a:solidFill>
                  <a:schemeClr val="bg1">
                    <a:lumMod val="50000"/>
                  </a:schemeClr>
                </a:solidFill>
                <a:latin typeface="+mn-lt"/>
              </a:rPr>
              <a:t>Extra</a:t>
            </a:r>
            <a:endParaRPr lang="en-GB" sz="1600" dirty="0">
              <a:solidFill>
                <a:schemeClr val="bg1">
                  <a:lumMod val="50000"/>
                </a:schemeClr>
              </a:solidFill>
              <a:latin typeface="+mn-lt"/>
            </a:endParaRPr>
          </a:p>
        </p:txBody>
      </p:sp>
      <p:pic>
        <p:nvPicPr>
          <p:cNvPr id="14" name="Picture 13" descr="E:\dad\Student Gray\4. Abdomen\F66122-004-f087.jpg"/>
          <p:cNvPicPr>
            <a:picLocks noChangeAspect="1" noChangeArrowheads="1"/>
          </p:cNvPicPr>
          <p:nvPr/>
        </p:nvPicPr>
        <p:blipFill>
          <a:blip r:embed="rId4">
            <a:extLst>
              <a:ext uri="{28A0092B-C50C-407E-A947-70E740481C1C}">
                <a14:useLocalDpi xmlns:a14="http://schemas.microsoft.com/office/drawing/2010/main" val="0"/>
              </a:ext>
            </a:extLst>
          </a:blip>
          <a:srcRect b="3226"/>
          <a:stretch>
            <a:fillRect/>
          </a:stretch>
        </p:blipFill>
        <p:spPr bwMode="auto">
          <a:xfrm>
            <a:off x="7979473" y="3634965"/>
            <a:ext cx="4003441" cy="2852057"/>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1245995" y="3157686"/>
            <a:ext cx="612668" cy="338554"/>
          </a:xfrm>
          <a:prstGeom prst="rect">
            <a:avLst/>
          </a:prstGeom>
          <a:noFill/>
        </p:spPr>
        <p:txBody>
          <a:bodyPr wrap="none" rtlCol="0">
            <a:spAutoFit/>
          </a:bodyPr>
          <a:lstStyle/>
          <a:p>
            <a:r>
              <a:rPr lang="en-US" sz="1600" dirty="0">
                <a:solidFill>
                  <a:schemeClr val="bg1">
                    <a:lumMod val="50000"/>
                  </a:schemeClr>
                </a:solidFill>
                <a:latin typeface="+mn-lt"/>
              </a:rPr>
              <a:t>Extra</a:t>
            </a:r>
            <a:endParaRPr lang="en-GB" sz="1600" dirty="0">
              <a:solidFill>
                <a:schemeClr val="bg1">
                  <a:lumMod val="50000"/>
                </a:schemeClr>
              </a:solidFill>
              <a:latin typeface="+mn-lt"/>
            </a:endParaRPr>
          </a:p>
        </p:txBody>
      </p:sp>
    </p:spTree>
    <p:extLst>
      <p:ext uri="{BB962C8B-B14F-4D97-AF65-F5344CB8AC3E}">
        <p14:creationId xmlns:p14="http://schemas.microsoft.com/office/powerpoint/2010/main" val="3353461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409" y="1928561"/>
            <a:ext cx="5328849" cy="3039655"/>
          </a:xfrm>
        </p:spPr>
        <p:txBody>
          <a:bodyPr>
            <a:normAutofit/>
          </a:bodyPr>
          <a:lstStyle/>
          <a:p>
            <a:pPr marL="0" indent="0" algn="l">
              <a:buFont typeface="Wingdings 2" panose="05020102010507070707" pitchFamily="18" charset="2"/>
              <a:buNone/>
              <a:defRPr/>
            </a:pPr>
            <a:r>
              <a:rPr lang="en-US" sz="2000" dirty="0"/>
              <a:t>Each kidney consists of 5 segments each having its own blood supply </a:t>
            </a:r>
            <a:r>
              <a:rPr lang="en-US" sz="2000" dirty="0">
                <a:solidFill>
                  <a:schemeClr val="accent3">
                    <a:lumMod val="75000"/>
                  </a:schemeClr>
                </a:solidFill>
              </a:rPr>
              <a:t>(4 anterior and 1 posterior)</a:t>
            </a:r>
            <a:r>
              <a:rPr lang="en-US" sz="2000" dirty="0"/>
              <a:t>:</a:t>
            </a:r>
          </a:p>
          <a:p>
            <a:pPr marL="174625" indent="0" algn="l">
              <a:buFont typeface="Wingdings 2" panose="05020102010507070707" pitchFamily="18" charset="2"/>
              <a:buNone/>
              <a:defRPr/>
            </a:pPr>
            <a:r>
              <a:rPr lang="en-US" sz="2000" dirty="0"/>
              <a:t>1. Superior or Apical.</a:t>
            </a:r>
          </a:p>
          <a:p>
            <a:pPr marL="174625" indent="0" algn="l">
              <a:buFont typeface="Wingdings 2" panose="05020102010507070707" pitchFamily="18" charset="2"/>
              <a:buNone/>
              <a:defRPr/>
            </a:pPr>
            <a:r>
              <a:rPr lang="en-US" sz="2000" dirty="0"/>
              <a:t>2. Anterior Superior.</a:t>
            </a:r>
          </a:p>
          <a:p>
            <a:pPr marL="174625" indent="0" algn="l">
              <a:buFont typeface="Wingdings 2" panose="05020102010507070707" pitchFamily="18" charset="2"/>
              <a:buNone/>
              <a:defRPr/>
            </a:pPr>
            <a:r>
              <a:rPr lang="en-US" sz="2000" dirty="0"/>
              <a:t>3. Anterior Inferior.</a:t>
            </a:r>
          </a:p>
          <a:p>
            <a:pPr marL="174625" indent="0" algn="l">
              <a:buFont typeface="Wingdings 2" panose="05020102010507070707" pitchFamily="18" charset="2"/>
              <a:buNone/>
              <a:defRPr/>
            </a:pPr>
            <a:r>
              <a:rPr lang="en-US" sz="2000" dirty="0"/>
              <a:t>4. Inferior or Basal.</a:t>
            </a:r>
          </a:p>
          <a:p>
            <a:pPr marL="174625" indent="0" algn="l">
              <a:buFont typeface="Wingdings 2" panose="05020102010507070707" pitchFamily="18" charset="2"/>
              <a:buNone/>
              <a:defRPr/>
            </a:pPr>
            <a:r>
              <a:rPr lang="en-US" sz="2000" dirty="0"/>
              <a:t>5. Posterior or Caudal</a:t>
            </a:r>
          </a:p>
        </p:txBody>
      </p:sp>
      <p:pic>
        <p:nvPicPr>
          <p:cNvPr id="5" name="Content Placeholder 4"/>
          <p:cNvPicPr>
            <a:picLocks noGrp="1" noChangeAspect="1"/>
          </p:cNvPicPr>
          <p:nvPr/>
        </p:nvPicPr>
        <p:blipFill>
          <a:blip r:embed="rId2">
            <a:extLst>
              <a:ext uri="{28A0092B-C50C-407E-A947-70E740481C1C}">
                <a14:useLocalDpi xmlns:a14="http://schemas.microsoft.com/office/drawing/2010/main" val="0"/>
              </a:ext>
            </a:extLst>
          </a:blip>
          <a:srcRect l="8333" t="1456" r="6944"/>
          <a:stretch>
            <a:fillRect/>
          </a:stretch>
        </p:blipFill>
        <p:spPr bwMode="auto">
          <a:xfrm>
            <a:off x="6172202" y="1501741"/>
            <a:ext cx="5117124" cy="410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426494" y="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tx1">
                    <a:lumMod val="95000"/>
                    <a:lumOff val="5000"/>
                  </a:schemeClr>
                </a:solidFill>
              </a:rPr>
              <a:t>Kidney</a:t>
            </a:r>
            <a:br>
              <a:rPr lang="en-US" sz="3200" b="1" dirty="0">
                <a:solidFill>
                  <a:schemeClr val="tx1">
                    <a:lumMod val="95000"/>
                    <a:lumOff val="5000"/>
                  </a:schemeClr>
                </a:solidFill>
              </a:rPr>
            </a:br>
            <a:r>
              <a:rPr lang="en-US" sz="2800" dirty="0">
                <a:solidFill>
                  <a:schemeClr val="tx1">
                    <a:lumMod val="95000"/>
                    <a:lumOff val="5000"/>
                  </a:schemeClr>
                </a:solidFill>
              </a:rPr>
              <a:t>Segments</a:t>
            </a:r>
            <a:endParaRPr lang="en-US" sz="3200" dirty="0">
              <a:solidFill>
                <a:schemeClr val="tx1">
                  <a:lumMod val="95000"/>
                  <a:lumOff val="5000"/>
                </a:schemeClr>
              </a:solidFill>
            </a:endParaRPr>
          </a:p>
        </p:txBody>
      </p:sp>
      <p:cxnSp>
        <p:nvCxnSpPr>
          <p:cNvPr id="6" name="Straight Connector 5"/>
          <p:cNvCxnSpPr/>
          <p:nvPr/>
        </p:nvCxnSpPr>
        <p:spPr>
          <a:xfrm>
            <a:off x="1075765" y="2886220"/>
            <a:ext cx="1920240" cy="0"/>
          </a:xfrm>
          <a:prstGeom prst="line">
            <a:avLst/>
          </a:prstGeom>
          <a:ln w="28575">
            <a:solidFill>
              <a:srgbClr val="FED16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75765" y="3303079"/>
            <a:ext cx="1828800" cy="0"/>
          </a:xfrm>
          <a:prstGeom prst="line">
            <a:avLst/>
          </a:prstGeom>
          <a:ln w="28575">
            <a:solidFill>
              <a:srgbClr val="8AB88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62318" y="3693044"/>
            <a:ext cx="1737360" cy="0"/>
          </a:xfrm>
          <a:prstGeom prst="line">
            <a:avLst/>
          </a:prstGeom>
          <a:ln w="28575">
            <a:solidFill>
              <a:srgbClr val="72BED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75765" y="4096456"/>
            <a:ext cx="1737360" cy="0"/>
          </a:xfrm>
          <a:prstGeom prst="line">
            <a:avLst/>
          </a:prstGeom>
          <a:ln w="28575">
            <a:solidFill>
              <a:srgbClr val="BB889D"/>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2318" y="4499868"/>
            <a:ext cx="2011680" cy="0"/>
          </a:xfrm>
          <a:prstGeom prst="line">
            <a:avLst/>
          </a:prstGeom>
          <a:ln w="28575">
            <a:solidFill>
              <a:srgbClr val="EA7274"/>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549522" y="293449"/>
            <a:ext cx="2418360" cy="369332"/>
          </a:xfrm>
          <a:prstGeom prst="rect">
            <a:avLst/>
          </a:prstGeom>
          <a:noFill/>
          <a:ln w="28575">
            <a:solidFill>
              <a:srgbClr val="FF0000"/>
            </a:solidFill>
          </a:ln>
        </p:spPr>
        <p:txBody>
          <a:bodyPr wrap="square" rtlCol="0">
            <a:spAutoFit/>
          </a:bodyPr>
          <a:lstStyle/>
          <a:p>
            <a:r>
              <a:rPr lang="en-US" sz="1800" dirty="0">
                <a:solidFill>
                  <a:schemeClr val="tx1"/>
                </a:solidFill>
                <a:latin typeface="+mn-lt"/>
              </a:rPr>
              <a:t>Only on the boys’ slides</a:t>
            </a:r>
            <a:endParaRPr lang="en-GB" sz="1800" dirty="0">
              <a:solidFill>
                <a:schemeClr val="tx1"/>
              </a:solidFill>
              <a:latin typeface="+mn-lt"/>
            </a:endParaRPr>
          </a:p>
        </p:txBody>
      </p:sp>
    </p:spTree>
    <p:extLst>
      <p:ext uri="{BB962C8B-B14F-4D97-AF65-F5344CB8AC3E}">
        <p14:creationId xmlns:p14="http://schemas.microsoft.com/office/powerpoint/2010/main" val="1540068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02566" y="1966825"/>
          <a:ext cx="11386868" cy="4166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p:txBody>
          <a:bodyPr>
            <a:normAutofit/>
          </a:bodyPr>
          <a:lstStyle/>
          <a:p>
            <a:r>
              <a:rPr lang="en-US" sz="3200" b="1" dirty="0">
                <a:solidFill>
                  <a:schemeClr val="tx1">
                    <a:lumMod val="95000"/>
                    <a:lumOff val="5000"/>
                  </a:schemeClr>
                </a:solidFill>
              </a:rPr>
              <a:t>Kidney</a:t>
            </a:r>
            <a:br>
              <a:rPr lang="en-US" sz="3200" b="1" dirty="0">
                <a:solidFill>
                  <a:schemeClr val="tx1">
                    <a:lumMod val="95000"/>
                    <a:lumOff val="5000"/>
                  </a:schemeClr>
                </a:solidFill>
              </a:rPr>
            </a:br>
            <a:r>
              <a:rPr lang="en-US" sz="2800" dirty="0">
                <a:solidFill>
                  <a:schemeClr val="tx1">
                    <a:lumMod val="95000"/>
                    <a:lumOff val="5000"/>
                  </a:schemeClr>
                </a:solidFill>
              </a:rPr>
              <a:t>Blood Supply </a:t>
            </a:r>
            <a:endParaRPr lang="en-US" sz="3200" dirty="0">
              <a:solidFill>
                <a:schemeClr val="tx1">
                  <a:lumMod val="95000"/>
                  <a:lumOff val="5000"/>
                </a:schemeClr>
              </a:solidFill>
            </a:endParaRPr>
          </a:p>
        </p:txBody>
      </p:sp>
      <p:pic>
        <p:nvPicPr>
          <p:cNvPr id="6" name="Picture 2" descr="Image result for youtub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52495" y="495500"/>
            <a:ext cx="1064811" cy="1064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827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991866322"/>
              </p:ext>
            </p:extLst>
          </p:nvPr>
        </p:nvGraphicFramePr>
        <p:xfrm>
          <a:off x="333842" y="1026160"/>
          <a:ext cx="6960079" cy="5693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kidney0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16482" y="1168518"/>
            <a:ext cx="4441166" cy="5551458"/>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7609840" y="1168518"/>
            <a:ext cx="1818640" cy="406282"/>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b="1" dirty="0">
                <a:solidFill>
                  <a:srgbClr val="92D050"/>
                </a:solidFill>
              </a:rPr>
              <a:t>Apical segmental artery</a:t>
            </a:r>
            <a:endParaRPr lang="en-US" sz="1200" b="1" dirty="0"/>
          </a:p>
        </p:txBody>
      </p:sp>
      <p:sp>
        <p:nvSpPr>
          <p:cNvPr id="11" name="Rounded Rectangle 10"/>
          <p:cNvSpPr/>
          <p:nvPr/>
        </p:nvSpPr>
        <p:spPr>
          <a:xfrm>
            <a:off x="7516482" y="3472605"/>
            <a:ext cx="772160" cy="44985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600" dirty="0">
                <a:solidFill>
                  <a:schemeClr val="tx1"/>
                </a:solidFill>
              </a:rPr>
              <a:t>renal artery </a:t>
            </a:r>
          </a:p>
        </p:txBody>
      </p:sp>
      <p:sp>
        <p:nvSpPr>
          <p:cNvPr id="12" name="Rounded Rectangle 11"/>
          <p:cNvSpPr/>
          <p:nvPr/>
        </p:nvSpPr>
        <p:spPr>
          <a:xfrm>
            <a:off x="7516482" y="1701611"/>
            <a:ext cx="1454798" cy="447040"/>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solidFill>
                  <a:schemeClr val="accent1">
                    <a:lumMod val="75000"/>
                  </a:schemeClr>
                </a:solidFill>
              </a:rPr>
              <a:t>Anterior superior segmental artery.</a:t>
            </a:r>
          </a:p>
        </p:txBody>
      </p:sp>
      <p:sp>
        <p:nvSpPr>
          <p:cNvPr id="13" name="Rounded Rectangle 12"/>
          <p:cNvSpPr/>
          <p:nvPr/>
        </p:nvSpPr>
        <p:spPr>
          <a:xfrm>
            <a:off x="7554031" y="4760412"/>
            <a:ext cx="1178560" cy="508000"/>
          </a:xfrm>
          <a:prstGeom prst="roundRect">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100" dirty="0">
                <a:solidFill>
                  <a:schemeClr val="accent2">
                    <a:lumMod val="75000"/>
                  </a:schemeClr>
                </a:solidFill>
              </a:rPr>
              <a:t>Anterior inferior segmental artery</a:t>
            </a:r>
            <a:endParaRPr lang="en-US" sz="1100" dirty="0"/>
          </a:p>
        </p:txBody>
      </p:sp>
      <p:sp>
        <p:nvSpPr>
          <p:cNvPr id="14" name="Rounded Rectangle 13"/>
          <p:cNvSpPr/>
          <p:nvPr/>
        </p:nvSpPr>
        <p:spPr>
          <a:xfrm>
            <a:off x="7555204" y="5810904"/>
            <a:ext cx="1294155" cy="528320"/>
          </a:xfrm>
          <a:prstGeom prst="roundRect">
            <a:avLst/>
          </a:prstGeom>
          <a:solidFill>
            <a:schemeClr val="bg1"/>
          </a:solid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solidFill>
                  <a:schemeClr val="accent4">
                    <a:lumMod val="60000"/>
                    <a:lumOff val="40000"/>
                  </a:schemeClr>
                </a:solidFill>
              </a:rPr>
              <a:t>Caudal segmental artery</a:t>
            </a:r>
            <a:endParaRPr lang="en-US" sz="1200" dirty="0"/>
          </a:p>
        </p:txBody>
      </p:sp>
      <p:sp>
        <p:nvSpPr>
          <p:cNvPr id="15" name="Rounded Rectangle 14"/>
          <p:cNvSpPr/>
          <p:nvPr/>
        </p:nvSpPr>
        <p:spPr>
          <a:xfrm>
            <a:off x="7550053" y="5321218"/>
            <a:ext cx="1182538" cy="436880"/>
          </a:xfrm>
          <a:prstGeom prst="roundRect">
            <a:avLst/>
          </a:prstGeom>
          <a:solidFill>
            <a:schemeClr val="bg1"/>
          </a:solidFill>
          <a:ln w="28575">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050" dirty="0">
                <a:solidFill>
                  <a:srgbClr val="CC3399"/>
                </a:solidFill>
              </a:rPr>
              <a:t>Posterior segmental artery</a:t>
            </a:r>
            <a:endParaRPr lang="en-US" sz="1050" dirty="0"/>
          </a:p>
        </p:txBody>
      </p:sp>
      <p:sp>
        <p:nvSpPr>
          <p:cNvPr id="16" name="Title 1"/>
          <p:cNvSpPr>
            <a:spLocks noGrp="1"/>
          </p:cNvSpPr>
          <p:nvPr>
            <p:ph type="title"/>
          </p:nvPr>
        </p:nvSpPr>
        <p:spPr>
          <a:xfrm>
            <a:off x="838200" y="257550"/>
            <a:ext cx="10515600" cy="955734"/>
          </a:xfrm>
        </p:spPr>
        <p:txBody>
          <a:bodyPr>
            <a:normAutofit/>
          </a:bodyPr>
          <a:lstStyle/>
          <a:p>
            <a:r>
              <a:rPr lang="en-US" sz="3200" b="1" dirty="0">
                <a:solidFill>
                  <a:schemeClr val="tx1">
                    <a:lumMod val="95000"/>
                    <a:lumOff val="5000"/>
                  </a:schemeClr>
                </a:solidFill>
              </a:rPr>
              <a:t>Kidney</a:t>
            </a:r>
            <a:br>
              <a:rPr lang="en-US" sz="3200" b="1" dirty="0">
                <a:solidFill>
                  <a:schemeClr val="tx1">
                    <a:lumMod val="95000"/>
                    <a:lumOff val="5000"/>
                  </a:schemeClr>
                </a:solidFill>
              </a:rPr>
            </a:br>
            <a:r>
              <a:rPr lang="en-US" sz="2800" dirty="0">
                <a:solidFill>
                  <a:schemeClr val="tx1">
                    <a:lumMod val="95000"/>
                    <a:lumOff val="5000"/>
                  </a:schemeClr>
                </a:solidFill>
              </a:rPr>
              <a:t>Blood Supply </a:t>
            </a:r>
            <a:endParaRPr lang="en-US" sz="3200" dirty="0">
              <a:solidFill>
                <a:schemeClr val="tx1">
                  <a:lumMod val="95000"/>
                  <a:lumOff val="5000"/>
                </a:schemeClr>
              </a:solidFill>
            </a:endParaRPr>
          </a:p>
        </p:txBody>
      </p:sp>
      <p:cxnSp>
        <p:nvCxnSpPr>
          <p:cNvPr id="17" name="Straight Connector 16"/>
          <p:cNvCxnSpPr/>
          <p:nvPr/>
        </p:nvCxnSpPr>
        <p:spPr>
          <a:xfrm>
            <a:off x="2017059" y="4746965"/>
            <a:ext cx="246888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043953" y="5069694"/>
            <a:ext cx="35661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097741" y="5388606"/>
            <a:ext cx="34747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070847" y="5727539"/>
            <a:ext cx="2468880" cy="0"/>
          </a:xfrm>
          <a:prstGeom prst="line">
            <a:avLst/>
          </a:prstGeom>
          <a:ln w="28575">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057400" y="6036822"/>
            <a:ext cx="2743200" cy="0"/>
          </a:xfrm>
          <a:prstGeom prst="line">
            <a:avLst/>
          </a:prstGeom>
          <a:ln w="28575">
            <a:solidFill>
              <a:srgbClr val="CC33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984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idney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6482" y="1188838"/>
            <a:ext cx="4441166" cy="5551458"/>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1840875700"/>
              </p:ext>
            </p:extLst>
          </p:nvPr>
        </p:nvGraphicFramePr>
        <p:xfrm>
          <a:off x="256608" y="1386712"/>
          <a:ext cx="6979920" cy="416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5"/>
          <p:cNvGrpSpPr/>
          <p:nvPr/>
        </p:nvGrpSpPr>
        <p:grpSpPr>
          <a:xfrm>
            <a:off x="1251474" y="5082889"/>
            <a:ext cx="5937870" cy="967617"/>
            <a:chOff x="1042050" y="2586597"/>
            <a:chExt cx="5937870" cy="967617"/>
          </a:xfrm>
        </p:grpSpPr>
        <p:sp>
          <p:nvSpPr>
            <p:cNvPr id="7" name="Round Same Side Corner Rectangle 6"/>
            <p:cNvSpPr/>
            <p:nvPr/>
          </p:nvSpPr>
          <p:spPr>
            <a:xfrm rot="5400000">
              <a:off x="3527176" y="101471"/>
              <a:ext cx="967617" cy="5937870"/>
            </a:xfrm>
            <a:prstGeom prst="round2Same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8" name="Round Same Side Corner Rectangle 4"/>
            <p:cNvSpPr/>
            <p:nvPr/>
          </p:nvSpPr>
          <p:spPr>
            <a:xfrm>
              <a:off x="1042050" y="2633833"/>
              <a:ext cx="5890635" cy="8731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endParaRPr lang="en-US" sz="2700" kern="1200"/>
            </a:p>
            <a:p>
              <a:pPr marL="228600" lvl="1" indent="-228600" algn="l" defTabSz="1200150">
                <a:lnSpc>
                  <a:spcPct val="90000"/>
                </a:lnSpc>
                <a:spcBef>
                  <a:spcPct val="0"/>
                </a:spcBef>
                <a:spcAft>
                  <a:spcPct val="15000"/>
                </a:spcAft>
                <a:buChar char="••"/>
              </a:pPr>
              <a:endParaRPr lang="en-US" sz="2700" kern="1200"/>
            </a:p>
          </p:txBody>
        </p:sp>
      </p:grpSp>
      <p:grpSp>
        <p:nvGrpSpPr>
          <p:cNvPr id="6" name="Group 11"/>
          <p:cNvGrpSpPr/>
          <p:nvPr/>
        </p:nvGrpSpPr>
        <p:grpSpPr>
          <a:xfrm>
            <a:off x="218578" y="4845179"/>
            <a:ext cx="1042050" cy="1443039"/>
            <a:chOff x="0" y="2444359"/>
            <a:chExt cx="1042050" cy="1488641"/>
          </a:xfrm>
        </p:grpSpPr>
        <p:sp>
          <p:nvSpPr>
            <p:cNvPr id="13" name="Chevron 12"/>
            <p:cNvSpPr/>
            <p:nvPr/>
          </p:nvSpPr>
          <p:spPr>
            <a:xfrm rot="5400000">
              <a:off x="-223296" y="2667655"/>
              <a:ext cx="1488641" cy="1042049"/>
            </a:xfrm>
            <a:prstGeom prst="chevron">
              <a:avLst/>
            </a:prstGeom>
            <a:solidFill>
              <a:schemeClr val="accent1">
                <a:lumMod val="20000"/>
                <a:lumOff val="80000"/>
              </a:schemeClr>
            </a:solidFill>
          </p:spPr>
          <p:style>
            <a:lnRef idx="2">
              <a:schemeClr val="accent3">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n-US" dirty="0"/>
            </a:p>
          </p:txBody>
        </p:sp>
        <p:sp>
          <p:nvSpPr>
            <p:cNvPr id="14" name="Chevron 4"/>
            <p:cNvSpPr/>
            <p:nvPr/>
          </p:nvSpPr>
          <p:spPr>
            <a:xfrm>
              <a:off x="1" y="2965384"/>
              <a:ext cx="1042049" cy="4465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en-US" sz="2900" kern="1200"/>
            </a:p>
          </p:txBody>
        </p:sp>
      </p:grpSp>
      <p:sp>
        <p:nvSpPr>
          <p:cNvPr id="21" name="Rectangle 20"/>
          <p:cNvSpPr/>
          <p:nvPr/>
        </p:nvSpPr>
        <p:spPr>
          <a:xfrm>
            <a:off x="1280505" y="2538313"/>
            <a:ext cx="6096000" cy="1200329"/>
          </a:xfrm>
          <a:prstGeom prst="rect">
            <a:avLst/>
          </a:prstGeom>
        </p:spPr>
        <p:txBody>
          <a:bodyPr>
            <a:spAutoFit/>
          </a:bodyPr>
          <a:lstStyle/>
          <a:p>
            <a:pPr marL="174625" lvl="0" indent="-174625">
              <a:buFont typeface="Arial" panose="020B0604020202020204" pitchFamily="34" charset="0"/>
              <a:buChar char="•"/>
            </a:pPr>
            <a:r>
              <a:rPr lang="en-US" altLang="en-US" sz="1800" dirty="0">
                <a:solidFill>
                  <a:sysClr val="windowText" lastClr="000000"/>
                </a:solidFill>
                <a:latin typeface="+mn-lt"/>
              </a:rPr>
              <a:t>The </a:t>
            </a:r>
            <a:r>
              <a:rPr lang="en-US" altLang="en-US" sz="1800" b="1" dirty="0">
                <a:solidFill>
                  <a:sysClr val="windowText" lastClr="000000"/>
                </a:solidFill>
                <a:latin typeface="+mn-lt"/>
              </a:rPr>
              <a:t>interlobar</a:t>
            </a:r>
            <a:r>
              <a:rPr lang="en-US" altLang="en-US" sz="1800" dirty="0">
                <a:solidFill>
                  <a:sysClr val="windowText" lastClr="000000"/>
                </a:solidFill>
                <a:latin typeface="+mn-lt"/>
              </a:rPr>
              <a:t> arteries run toward the cortex on each side of the renal pyramid.</a:t>
            </a:r>
          </a:p>
          <a:p>
            <a:pPr marL="174625" lvl="0" indent="-174625">
              <a:buFont typeface="Arial" panose="020B0604020202020204" pitchFamily="34" charset="0"/>
              <a:buChar char="•"/>
            </a:pPr>
            <a:r>
              <a:rPr lang="en-US" altLang="en-US" sz="1800" dirty="0">
                <a:solidFill>
                  <a:sysClr val="windowText" lastClr="000000"/>
                </a:solidFill>
                <a:latin typeface="+mn-lt"/>
              </a:rPr>
              <a:t>Interlobar arteries give off the </a:t>
            </a:r>
            <a:r>
              <a:rPr lang="en-US" altLang="en-US" sz="1800" b="1" u="sng" dirty="0">
                <a:solidFill>
                  <a:sysClr val="windowText" lastClr="000000"/>
                </a:solidFill>
                <a:latin typeface="+mn-lt"/>
              </a:rPr>
              <a:t>arcuate</a:t>
            </a:r>
            <a:r>
              <a:rPr lang="en-US" altLang="en-US" sz="1800" u="sng" dirty="0">
                <a:solidFill>
                  <a:sysClr val="windowText" lastClr="000000"/>
                </a:solidFill>
                <a:latin typeface="+mn-lt"/>
              </a:rPr>
              <a:t> arteries </a:t>
            </a:r>
            <a:r>
              <a:rPr lang="en-US" altLang="en-US" sz="1800" dirty="0">
                <a:solidFill>
                  <a:sysClr val="windowText" lastClr="000000"/>
                </a:solidFill>
                <a:latin typeface="+mn-lt"/>
              </a:rPr>
              <a:t>at the junction of the cortex and medulla.</a:t>
            </a:r>
          </a:p>
        </p:txBody>
      </p:sp>
      <p:sp>
        <p:nvSpPr>
          <p:cNvPr id="22" name="Rectangle 21"/>
          <p:cNvSpPr/>
          <p:nvPr/>
        </p:nvSpPr>
        <p:spPr>
          <a:xfrm>
            <a:off x="1320794" y="4020053"/>
            <a:ext cx="5868550" cy="707886"/>
          </a:xfrm>
          <a:prstGeom prst="rect">
            <a:avLst/>
          </a:prstGeom>
        </p:spPr>
        <p:txBody>
          <a:bodyPr wrap="square">
            <a:spAutoFit/>
          </a:bodyPr>
          <a:lstStyle/>
          <a:p>
            <a:pPr marL="120650" lvl="0" indent="-120650">
              <a:buFont typeface="Arial" panose="020B0604020202020204" pitchFamily="34" charset="0"/>
              <a:buChar char="•"/>
            </a:pPr>
            <a:r>
              <a:rPr lang="en-US" altLang="en-US" sz="2000" dirty="0">
                <a:solidFill>
                  <a:sysClr val="windowText" lastClr="000000"/>
                </a:solidFill>
                <a:latin typeface="+mn-lt"/>
              </a:rPr>
              <a:t>The </a:t>
            </a:r>
            <a:r>
              <a:rPr lang="en-US" altLang="en-US" sz="2000" b="1" dirty="0">
                <a:solidFill>
                  <a:sysClr val="windowText" lastClr="000000"/>
                </a:solidFill>
                <a:latin typeface="+mn-lt"/>
              </a:rPr>
              <a:t>arcuate</a:t>
            </a:r>
            <a:r>
              <a:rPr lang="en-US" altLang="en-US" sz="2000" dirty="0">
                <a:solidFill>
                  <a:sysClr val="windowText" lastClr="000000"/>
                </a:solidFill>
                <a:latin typeface="+mn-lt"/>
              </a:rPr>
              <a:t> arteries give off several </a:t>
            </a:r>
            <a:r>
              <a:rPr lang="en-US" altLang="en-US" sz="2000" b="1" dirty="0">
                <a:solidFill>
                  <a:sysClr val="windowText" lastClr="000000"/>
                </a:solidFill>
                <a:latin typeface="+mn-lt"/>
              </a:rPr>
              <a:t>interlobular</a:t>
            </a:r>
            <a:r>
              <a:rPr lang="en-US" altLang="en-US" sz="2000" dirty="0">
                <a:solidFill>
                  <a:sysClr val="windowText" lastClr="000000"/>
                </a:solidFill>
                <a:latin typeface="+mn-lt"/>
              </a:rPr>
              <a:t> arteries.</a:t>
            </a:r>
          </a:p>
        </p:txBody>
      </p:sp>
      <p:sp>
        <p:nvSpPr>
          <p:cNvPr id="24" name="TextBox 23"/>
          <p:cNvSpPr txBox="1"/>
          <p:nvPr/>
        </p:nvSpPr>
        <p:spPr>
          <a:xfrm>
            <a:off x="65957" y="5279507"/>
            <a:ext cx="1351280" cy="615553"/>
          </a:xfrm>
          <a:prstGeom prst="rect">
            <a:avLst/>
          </a:prstGeom>
          <a:noFill/>
        </p:spPr>
        <p:txBody>
          <a:bodyPr wrap="square" rtlCol="0">
            <a:spAutoFit/>
          </a:bodyPr>
          <a:lstStyle/>
          <a:p>
            <a:pPr algn="ctr"/>
            <a:r>
              <a:rPr lang="en-US" sz="1600" b="1" dirty="0"/>
              <a:t>Interlobular</a:t>
            </a:r>
            <a:r>
              <a:rPr lang="en-US" sz="1700" b="1" dirty="0"/>
              <a:t> arteries</a:t>
            </a:r>
          </a:p>
        </p:txBody>
      </p:sp>
      <p:sp>
        <p:nvSpPr>
          <p:cNvPr id="26" name="TextBox 25"/>
          <p:cNvSpPr txBox="1"/>
          <p:nvPr/>
        </p:nvSpPr>
        <p:spPr>
          <a:xfrm>
            <a:off x="1280505" y="5279507"/>
            <a:ext cx="5689255" cy="646331"/>
          </a:xfrm>
          <a:prstGeom prst="rect">
            <a:avLst/>
          </a:prstGeom>
          <a:noFill/>
        </p:spPr>
        <p:txBody>
          <a:bodyPr wrap="square" rtlCol="0">
            <a:spAutoFit/>
          </a:bodyPr>
          <a:lstStyle/>
          <a:p>
            <a:pPr marL="174625" indent="-174625">
              <a:lnSpc>
                <a:spcPct val="90000"/>
              </a:lnSpc>
              <a:buClr>
                <a:schemeClr val="tx1"/>
              </a:buClr>
              <a:buFont typeface="Arial" panose="020B0604020202020204" pitchFamily="34" charset="0"/>
              <a:buChar char="•"/>
            </a:pPr>
            <a:r>
              <a:rPr lang="en-US" altLang="en-US" sz="2000" b="1" dirty="0">
                <a:solidFill>
                  <a:schemeClr val="tx1"/>
                </a:solidFill>
                <a:latin typeface="+mn-lt"/>
              </a:rPr>
              <a:t>Interlobular</a:t>
            </a:r>
            <a:r>
              <a:rPr lang="en-US" altLang="en-US" sz="2000" dirty="0">
                <a:solidFill>
                  <a:schemeClr val="tx1"/>
                </a:solidFill>
                <a:latin typeface="+mn-lt"/>
              </a:rPr>
              <a:t> arteries  </a:t>
            </a:r>
            <a:r>
              <a:rPr lang="en-US" altLang="en-US" sz="2000" dirty="0">
                <a:latin typeface="+mn-lt"/>
              </a:rPr>
              <a:t>give </a:t>
            </a:r>
            <a:r>
              <a:rPr lang="en-US" altLang="en-US" sz="2000" b="1" dirty="0">
                <a:solidFill>
                  <a:srgbClr val="FF0000"/>
                </a:solidFill>
                <a:latin typeface="+mn-lt"/>
              </a:rPr>
              <a:t>afferent</a:t>
            </a:r>
            <a:r>
              <a:rPr lang="en-US" altLang="en-US" sz="2000" dirty="0">
                <a:solidFill>
                  <a:srgbClr val="FF0000"/>
                </a:solidFill>
                <a:latin typeface="+mn-lt"/>
              </a:rPr>
              <a:t> glomerular  arterioles.</a:t>
            </a:r>
          </a:p>
        </p:txBody>
      </p:sp>
      <p:sp>
        <p:nvSpPr>
          <p:cNvPr id="27" name="Rounded Rectangle 26"/>
          <p:cNvSpPr/>
          <p:nvPr/>
        </p:nvSpPr>
        <p:spPr>
          <a:xfrm>
            <a:off x="11135360" y="2336800"/>
            <a:ext cx="822288" cy="568960"/>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100" dirty="0">
                <a:solidFill>
                  <a:srgbClr val="92D050"/>
                </a:solidFill>
              </a:rPr>
              <a:t>interlobar arteries</a:t>
            </a:r>
            <a:endParaRPr lang="en-US" sz="1100" dirty="0"/>
          </a:p>
        </p:txBody>
      </p:sp>
      <p:sp>
        <p:nvSpPr>
          <p:cNvPr id="28" name="Rounded Rectangle 27"/>
          <p:cNvSpPr/>
          <p:nvPr/>
        </p:nvSpPr>
        <p:spPr>
          <a:xfrm>
            <a:off x="11213696" y="3199703"/>
            <a:ext cx="743952" cy="610297"/>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200" dirty="0">
                <a:solidFill>
                  <a:schemeClr val="accent5">
                    <a:lumMod val="75000"/>
                  </a:schemeClr>
                </a:solidFill>
              </a:rPr>
              <a:t>arcuate arteries</a:t>
            </a:r>
            <a:endParaRPr lang="en-US" sz="1200" dirty="0"/>
          </a:p>
        </p:txBody>
      </p:sp>
      <p:sp>
        <p:nvSpPr>
          <p:cNvPr id="29" name="Rounded Rectangle 28"/>
          <p:cNvSpPr/>
          <p:nvPr/>
        </p:nvSpPr>
        <p:spPr>
          <a:xfrm>
            <a:off x="11135360" y="4114182"/>
            <a:ext cx="822288" cy="53909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900" b="1" dirty="0">
                <a:solidFill>
                  <a:srgbClr val="FFC000"/>
                </a:solidFill>
              </a:rPr>
              <a:t>Interlobular arteries</a:t>
            </a:r>
            <a:endParaRPr lang="en-US" sz="900" b="1" dirty="0"/>
          </a:p>
        </p:txBody>
      </p:sp>
      <p:sp>
        <p:nvSpPr>
          <p:cNvPr id="19" name="Title 1"/>
          <p:cNvSpPr>
            <a:spLocks noGrp="1"/>
          </p:cNvSpPr>
          <p:nvPr>
            <p:ph type="title"/>
          </p:nvPr>
        </p:nvSpPr>
        <p:spPr>
          <a:xfrm>
            <a:off x="838200" y="96185"/>
            <a:ext cx="10515600" cy="1325563"/>
          </a:xfrm>
        </p:spPr>
        <p:txBody>
          <a:bodyPr>
            <a:normAutofit/>
          </a:bodyPr>
          <a:lstStyle/>
          <a:p>
            <a:r>
              <a:rPr lang="en-US" sz="3200" b="1" dirty="0">
                <a:solidFill>
                  <a:schemeClr val="tx1">
                    <a:lumMod val="95000"/>
                    <a:lumOff val="5000"/>
                  </a:schemeClr>
                </a:solidFill>
              </a:rPr>
              <a:t>Kidney</a:t>
            </a:r>
            <a:br>
              <a:rPr lang="en-US" sz="3200" b="1" dirty="0">
                <a:solidFill>
                  <a:schemeClr val="tx1">
                    <a:lumMod val="95000"/>
                    <a:lumOff val="5000"/>
                  </a:schemeClr>
                </a:solidFill>
              </a:rPr>
            </a:br>
            <a:r>
              <a:rPr lang="en-US" sz="2800" dirty="0">
                <a:solidFill>
                  <a:schemeClr val="tx1">
                    <a:lumMod val="95000"/>
                    <a:lumOff val="5000"/>
                  </a:schemeClr>
                </a:solidFill>
              </a:rPr>
              <a:t>Blood Supply </a:t>
            </a:r>
            <a:endParaRPr lang="en-US" sz="3200" dirty="0">
              <a:solidFill>
                <a:schemeClr val="tx1">
                  <a:lumMod val="95000"/>
                  <a:lumOff val="5000"/>
                </a:schemeClr>
              </a:solidFill>
            </a:endParaRPr>
          </a:p>
        </p:txBody>
      </p:sp>
      <p:cxnSp>
        <p:nvCxnSpPr>
          <p:cNvPr id="18" name="Straight Connector 17"/>
          <p:cNvCxnSpPr/>
          <p:nvPr/>
        </p:nvCxnSpPr>
        <p:spPr>
          <a:xfrm>
            <a:off x="1922929" y="2825231"/>
            <a:ext cx="17373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974028" y="4331302"/>
            <a:ext cx="164592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530275" y="5552311"/>
            <a:ext cx="2103120" cy="0"/>
          </a:xfrm>
          <a:prstGeom prst="line">
            <a:avLst/>
          </a:prstGeom>
          <a:ln w="28575">
            <a:solidFill>
              <a:srgbClr val="FED163"/>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922929" y="6276076"/>
            <a:ext cx="3953326" cy="338554"/>
          </a:xfrm>
          <a:prstGeom prst="rect">
            <a:avLst/>
          </a:prstGeom>
          <a:noFill/>
        </p:spPr>
        <p:txBody>
          <a:bodyPr wrap="none" rtlCol="0">
            <a:spAutoFit/>
          </a:bodyPr>
          <a:lstStyle/>
          <a:p>
            <a:r>
              <a:rPr lang="en-US" sz="1600" dirty="0">
                <a:solidFill>
                  <a:schemeClr val="bg1">
                    <a:lumMod val="50000"/>
                  </a:schemeClr>
                </a:solidFill>
                <a:latin typeface="+mn-lt"/>
              </a:rPr>
              <a:t>Note: There is </a:t>
            </a:r>
            <a:r>
              <a:rPr lang="en-US" sz="1600" dirty="0" err="1">
                <a:solidFill>
                  <a:schemeClr val="bg1">
                    <a:lumMod val="50000"/>
                  </a:schemeClr>
                </a:solidFill>
                <a:latin typeface="+mn-lt"/>
              </a:rPr>
              <a:t>interLOBAR</a:t>
            </a:r>
            <a:r>
              <a:rPr lang="en-US" sz="1600" dirty="0">
                <a:solidFill>
                  <a:schemeClr val="bg1">
                    <a:lumMod val="50000"/>
                  </a:schemeClr>
                </a:solidFill>
                <a:latin typeface="+mn-lt"/>
              </a:rPr>
              <a:t> and </a:t>
            </a:r>
            <a:r>
              <a:rPr lang="en-US" sz="1600" dirty="0" err="1">
                <a:solidFill>
                  <a:schemeClr val="bg1">
                    <a:lumMod val="50000"/>
                  </a:schemeClr>
                </a:solidFill>
                <a:latin typeface="+mn-lt"/>
              </a:rPr>
              <a:t>interLOBULAR</a:t>
            </a:r>
            <a:endParaRPr lang="en-GB" sz="1600" dirty="0">
              <a:solidFill>
                <a:schemeClr val="bg1">
                  <a:lumMod val="50000"/>
                </a:schemeClr>
              </a:solidFill>
              <a:latin typeface="+mn-lt"/>
            </a:endParaRPr>
          </a:p>
        </p:txBody>
      </p:sp>
    </p:spTree>
    <p:extLst>
      <p:ext uri="{BB962C8B-B14F-4D97-AF65-F5344CB8AC3E}">
        <p14:creationId xmlns:p14="http://schemas.microsoft.com/office/powerpoint/2010/main" val="4180144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Untitled-23"/>
          <p:cNvPicPr>
            <a:picLocks noChangeAspect="1" noChangeArrowheads="1"/>
          </p:cNvPicPr>
          <p:nvPr/>
        </p:nvPicPr>
        <p:blipFill>
          <a:blip r:embed="rId2">
            <a:extLst>
              <a:ext uri="{28A0092B-C50C-407E-A947-70E740481C1C}">
                <a14:useLocalDpi xmlns:a14="http://schemas.microsoft.com/office/drawing/2010/main" val="0"/>
              </a:ext>
            </a:extLst>
          </a:blip>
          <a:srcRect l="2721" t="2640" r="2751" b="2669"/>
          <a:stretch>
            <a:fillRect/>
          </a:stretch>
        </p:blipFill>
        <p:spPr>
          <a:xfrm>
            <a:off x="6523338" y="315067"/>
            <a:ext cx="5257800" cy="6324600"/>
          </a:xfrm>
          <a:prstGeom prst="rect">
            <a:avLst/>
          </a:prstGeom>
          <a:noFill/>
          <a:ln w="38100">
            <a:noFill/>
            <a:miter lim="800000"/>
            <a:headEnd/>
            <a:tailEnd/>
          </a:ln>
        </p:spPr>
      </p:pic>
      <p:sp>
        <p:nvSpPr>
          <p:cNvPr id="5" name="Rounded Rectangle 4"/>
          <p:cNvSpPr/>
          <p:nvPr/>
        </p:nvSpPr>
        <p:spPr>
          <a:xfrm>
            <a:off x="9006366" y="599968"/>
            <a:ext cx="1046204" cy="584886"/>
          </a:xfrm>
          <a:prstGeom prst="roundRect">
            <a:avLst/>
          </a:prstGeom>
          <a:noFill/>
          <a:ln w="28575">
            <a:solidFill>
              <a:srgbClr val="FED1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913259" y="538185"/>
            <a:ext cx="1046204" cy="584886"/>
          </a:xfrm>
          <a:prstGeom prst="round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001355" y="2565313"/>
            <a:ext cx="1351005" cy="341870"/>
          </a:xfrm>
          <a:prstGeom prst="roundRect">
            <a:avLst/>
          </a:prstGeom>
          <a:noFill/>
          <a:ln w="28575">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763548" y="2939166"/>
            <a:ext cx="1351005" cy="28812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21171" y="2011447"/>
            <a:ext cx="6296297" cy="3662541"/>
          </a:xfrm>
          <a:prstGeom prst="rect">
            <a:avLst/>
          </a:prstGeom>
          <a:noFill/>
        </p:spPr>
        <p:txBody>
          <a:bodyPr wrap="square" rtlCol="0">
            <a:spAutoFit/>
          </a:bodyPr>
          <a:lstStyle/>
          <a:p>
            <a:pPr marL="457200" indent="-228600">
              <a:buFont typeface="Courier New" panose="02070309020205020404" pitchFamily="49" charset="0"/>
              <a:buChar char="o"/>
            </a:pPr>
            <a:r>
              <a:rPr lang="en-US" altLang="en-US" sz="2000" dirty="0">
                <a:solidFill>
                  <a:schemeClr val="tx1"/>
                </a:solidFill>
                <a:latin typeface="+mn-lt"/>
              </a:rPr>
              <a:t>Each Nephron is associated with </a:t>
            </a:r>
            <a:r>
              <a:rPr lang="en-US" altLang="en-US" sz="2000" b="1" u="sng" dirty="0">
                <a:solidFill>
                  <a:schemeClr val="tx1"/>
                </a:solidFill>
                <a:latin typeface="+mn-lt"/>
              </a:rPr>
              <a:t>two</a:t>
            </a:r>
            <a:r>
              <a:rPr lang="en-US" altLang="en-US" sz="2000" dirty="0">
                <a:solidFill>
                  <a:schemeClr val="tx1"/>
                </a:solidFill>
                <a:latin typeface="+mn-lt"/>
              </a:rPr>
              <a:t> capillary beds:</a:t>
            </a:r>
          </a:p>
          <a:p>
            <a:pPr marL="971550" lvl="1" indent="-285750">
              <a:buFont typeface="+mj-lt"/>
              <a:buAutoNum type="arabicPeriod"/>
            </a:pPr>
            <a:r>
              <a:rPr lang="en-US" altLang="en-US" sz="2000" dirty="0">
                <a:solidFill>
                  <a:schemeClr val="tx1"/>
                </a:solidFill>
                <a:latin typeface="+mn-lt"/>
              </a:rPr>
              <a:t>The </a:t>
            </a:r>
            <a:r>
              <a:rPr lang="en-US" altLang="en-US" sz="2000" b="1" dirty="0">
                <a:solidFill>
                  <a:schemeClr val="tx1"/>
                </a:solidFill>
                <a:latin typeface="+mn-lt"/>
              </a:rPr>
              <a:t>glomerulus</a:t>
            </a:r>
          </a:p>
          <a:p>
            <a:pPr marL="971550" lvl="1" indent="-285750">
              <a:buFont typeface="+mj-lt"/>
              <a:buAutoNum type="arabicPeriod"/>
            </a:pPr>
            <a:r>
              <a:rPr lang="en-US" altLang="en-US" sz="2000" dirty="0">
                <a:solidFill>
                  <a:schemeClr val="tx1"/>
                </a:solidFill>
                <a:latin typeface="+mn-lt"/>
              </a:rPr>
              <a:t>The </a:t>
            </a:r>
            <a:r>
              <a:rPr lang="en-US" altLang="en-US" sz="2000" b="1" dirty="0">
                <a:solidFill>
                  <a:schemeClr val="tx1"/>
                </a:solidFill>
                <a:latin typeface="+mn-lt"/>
              </a:rPr>
              <a:t>peritubular capillary bed</a:t>
            </a:r>
            <a:r>
              <a:rPr lang="en-US" altLang="en-US" sz="2000" b="1" i="1" dirty="0">
                <a:solidFill>
                  <a:schemeClr val="tx1"/>
                </a:solidFill>
                <a:latin typeface="+mn-lt"/>
              </a:rPr>
              <a:t> </a:t>
            </a:r>
          </a:p>
          <a:p>
            <a:pPr marL="800100" lvl="1" indent="-342900">
              <a:buFont typeface="Courier New" panose="02070309020205020404" pitchFamily="49" charset="0"/>
              <a:buChar char="o"/>
            </a:pPr>
            <a:endParaRPr lang="en-US" altLang="en-US" sz="2000" i="1" dirty="0">
              <a:solidFill>
                <a:schemeClr val="tx1"/>
              </a:solidFill>
              <a:latin typeface="+mn-lt"/>
            </a:endParaRPr>
          </a:p>
          <a:p>
            <a:pPr marL="457200" indent="-228600">
              <a:buFont typeface="Courier New" panose="02070309020205020404" pitchFamily="49" charset="0"/>
              <a:buChar char="o"/>
            </a:pPr>
            <a:r>
              <a:rPr lang="en-US" altLang="en-US" sz="2000" dirty="0">
                <a:solidFill>
                  <a:schemeClr val="tx1"/>
                </a:solidFill>
                <a:latin typeface="+mn-lt"/>
              </a:rPr>
              <a:t>The glomerulus is both fed and drained by </a:t>
            </a:r>
            <a:r>
              <a:rPr lang="en-US" altLang="en-US" sz="2000" b="1" dirty="0">
                <a:solidFill>
                  <a:schemeClr val="tx1"/>
                </a:solidFill>
                <a:latin typeface="+mn-lt"/>
              </a:rPr>
              <a:t>arterioles</a:t>
            </a:r>
            <a:r>
              <a:rPr lang="en-US" altLang="en-US" sz="2000" dirty="0">
                <a:solidFill>
                  <a:schemeClr val="tx1"/>
                </a:solidFill>
                <a:latin typeface="+mn-lt"/>
              </a:rPr>
              <a:t>.</a:t>
            </a:r>
            <a:r>
              <a:rPr lang="en-US" altLang="en-US" sz="2000" i="1" dirty="0">
                <a:solidFill>
                  <a:schemeClr val="tx1"/>
                </a:solidFill>
                <a:latin typeface="+mn-lt"/>
              </a:rPr>
              <a:t> </a:t>
            </a:r>
          </a:p>
          <a:p>
            <a:pPr marL="914400" lvl="1" indent="-457200">
              <a:buFont typeface="Courier New" panose="02070309020205020404" pitchFamily="49" charset="0"/>
              <a:buChar char="o"/>
            </a:pPr>
            <a:endParaRPr lang="en-US" altLang="en-US" sz="2000" dirty="0">
              <a:solidFill>
                <a:schemeClr val="tx1"/>
              </a:solidFill>
              <a:latin typeface="+mn-lt"/>
            </a:endParaRPr>
          </a:p>
          <a:p>
            <a:pPr marL="914400" lvl="1" indent="-228600">
              <a:buFont typeface="Courier New" panose="02070309020205020404" pitchFamily="49" charset="0"/>
              <a:buChar char="o"/>
            </a:pPr>
            <a:r>
              <a:rPr lang="en-US" altLang="en-US" sz="2000" dirty="0">
                <a:solidFill>
                  <a:schemeClr val="tx1"/>
                </a:solidFill>
                <a:latin typeface="+mn-lt"/>
              </a:rPr>
              <a:t>The </a:t>
            </a:r>
            <a:r>
              <a:rPr lang="en-US" altLang="en-US" sz="2000" b="1" dirty="0">
                <a:solidFill>
                  <a:schemeClr val="tx1"/>
                </a:solidFill>
                <a:latin typeface="+mn-lt"/>
              </a:rPr>
              <a:t>afferent arteriole</a:t>
            </a:r>
            <a:r>
              <a:rPr lang="en-US" altLang="en-US" sz="2000" dirty="0">
                <a:solidFill>
                  <a:schemeClr val="tx1"/>
                </a:solidFill>
                <a:latin typeface="+mn-lt"/>
              </a:rPr>
              <a:t>, which arises from an interlobular artery,</a:t>
            </a:r>
            <a:r>
              <a:rPr lang="en-US" altLang="en-US" sz="2000" i="1" dirty="0">
                <a:solidFill>
                  <a:schemeClr val="tx1"/>
                </a:solidFill>
                <a:latin typeface="+mn-lt"/>
              </a:rPr>
              <a:t> </a:t>
            </a:r>
            <a:r>
              <a:rPr lang="en-US" altLang="en-US" sz="2000" dirty="0">
                <a:solidFill>
                  <a:schemeClr val="tx1"/>
                </a:solidFill>
                <a:latin typeface="+mn-lt"/>
              </a:rPr>
              <a:t>is the "feeder vessel“.</a:t>
            </a:r>
          </a:p>
          <a:p>
            <a:pPr marL="914400" lvl="1" indent="-228600">
              <a:buFont typeface="Courier New" panose="02070309020205020404" pitchFamily="49" charset="0"/>
              <a:buChar char="o"/>
            </a:pPr>
            <a:endParaRPr lang="en-US" altLang="en-US" sz="2000" dirty="0">
              <a:solidFill>
                <a:schemeClr val="tx1"/>
              </a:solidFill>
              <a:latin typeface="+mn-lt"/>
            </a:endParaRPr>
          </a:p>
          <a:p>
            <a:pPr marL="914400" lvl="1" indent="-228600">
              <a:buFont typeface="Courier New" panose="02070309020205020404" pitchFamily="49" charset="0"/>
              <a:buChar char="o"/>
            </a:pPr>
            <a:r>
              <a:rPr lang="en-US" altLang="en-US" sz="2000" dirty="0">
                <a:solidFill>
                  <a:schemeClr val="tx1"/>
                </a:solidFill>
                <a:latin typeface="+mn-lt"/>
              </a:rPr>
              <a:t>The </a:t>
            </a:r>
            <a:r>
              <a:rPr lang="en-US" altLang="en-US" sz="2000" b="1" dirty="0">
                <a:solidFill>
                  <a:schemeClr val="tx1"/>
                </a:solidFill>
                <a:latin typeface="+mn-lt"/>
              </a:rPr>
              <a:t>efferent arteriole </a:t>
            </a:r>
            <a:r>
              <a:rPr lang="en-US" altLang="en-US" sz="2000" dirty="0">
                <a:solidFill>
                  <a:schemeClr val="tx1"/>
                </a:solidFill>
                <a:latin typeface="+mn-lt"/>
              </a:rPr>
              <a:t>receives blood that has passed through the glomerulus. </a:t>
            </a:r>
          </a:p>
          <a:p>
            <a:pPr marL="171450" indent="-171450">
              <a:buFont typeface="Courier New" panose="02070309020205020404" pitchFamily="49" charset="0"/>
              <a:buChar char="o"/>
            </a:pPr>
            <a:endParaRPr lang="en-US" sz="1100" dirty="0">
              <a:solidFill>
                <a:schemeClr val="tx1"/>
              </a:solidFill>
            </a:endParaRPr>
          </a:p>
        </p:txBody>
      </p:sp>
      <p:sp>
        <p:nvSpPr>
          <p:cNvPr id="9" name="Title 1"/>
          <p:cNvSpPr txBox="1">
            <a:spLocks/>
          </p:cNvSpPr>
          <p:nvPr/>
        </p:nvSpPr>
        <p:spPr>
          <a:xfrm>
            <a:off x="598953" y="565525"/>
            <a:ext cx="10515600" cy="9557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tx1">
                    <a:lumMod val="95000"/>
                    <a:lumOff val="5000"/>
                  </a:schemeClr>
                </a:solidFill>
              </a:rPr>
              <a:t>Kidney</a:t>
            </a:r>
            <a:br>
              <a:rPr lang="en-US" sz="3200" b="1" dirty="0">
                <a:solidFill>
                  <a:schemeClr val="tx1">
                    <a:lumMod val="95000"/>
                    <a:lumOff val="5000"/>
                  </a:schemeClr>
                </a:solidFill>
              </a:rPr>
            </a:br>
            <a:r>
              <a:rPr lang="en-US" sz="2800" dirty="0">
                <a:solidFill>
                  <a:schemeClr val="tx1">
                    <a:lumMod val="95000"/>
                    <a:lumOff val="5000"/>
                  </a:schemeClr>
                </a:solidFill>
              </a:rPr>
              <a:t>Blood Supply </a:t>
            </a:r>
            <a:endParaRPr lang="en-US" sz="3200" dirty="0">
              <a:solidFill>
                <a:schemeClr val="tx1">
                  <a:lumMod val="95000"/>
                  <a:lumOff val="5000"/>
                </a:schemeClr>
              </a:solidFill>
            </a:endParaRPr>
          </a:p>
        </p:txBody>
      </p:sp>
      <p:cxnSp>
        <p:nvCxnSpPr>
          <p:cNvPr id="10" name="Straight Connector 9"/>
          <p:cNvCxnSpPr/>
          <p:nvPr/>
        </p:nvCxnSpPr>
        <p:spPr>
          <a:xfrm>
            <a:off x="1815354" y="2619101"/>
            <a:ext cx="1188720" cy="0"/>
          </a:xfrm>
          <a:prstGeom prst="line">
            <a:avLst/>
          </a:prstGeom>
          <a:ln w="28575">
            <a:solidFill>
              <a:srgbClr val="FED16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42248" y="2936091"/>
            <a:ext cx="256032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4672" y="4152066"/>
            <a:ext cx="1920240" cy="0"/>
          </a:xfrm>
          <a:prstGeom prst="line">
            <a:avLst/>
          </a:prstGeom>
          <a:ln w="28575">
            <a:solidFill>
              <a:srgbClr val="99009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48119" y="5066466"/>
            <a:ext cx="1828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344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b="2476"/>
          <a:stretch>
            <a:fillRect/>
          </a:stretch>
        </p:blipFill>
        <p:spPr bwMode="auto">
          <a:xfrm>
            <a:off x="1524000" y="0"/>
            <a:ext cx="9144000" cy="668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3886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8953" y="1336766"/>
            <a:ext cx="6897744" cy="5016758"/>
          </a:xfrm>
          <a:prstGeom prst="rect">
            <a:avLst/>
          </a:prstGeom>
          <a:noFill/>
        </p:spPr>
        <p:txBody>
          <a:bodyPr wrap="square" rtlCol="0">
            <a:spAutoFit/>
          </a:bodyPr>
          <a:lstStyle/>
          <a:p>
            <a:pPr marL="282575" indent="-282575">
              <a:spcBef>
                <a:spcPts val="1200"/>
              </a:spcBef>
              <a:buFont typeface="Courier New" panose="02070309020205020404" pitchFamily="49" charset="0"/>
              <a:buChar char="o"/>
              <a:defRPr/>
            </a:pPr>
            <a:r>
              <a:rPr lang="en-US" sz="1800" dirty="0">
                <a:solidFill>
                  <a:schemeClr val="tx1"/>
                </a:solidFill>
                <a:latin typeface="+mn-lt"/>
                <a:cs typeface="Arial" charset="0"/>
              </a:rPr>
              <a:t>Both renal veins drain to the </a:t>
            </a:r>
            <a:r>
              <a:rPr lang="en-US" sz="1800" b="1" dirty="0">
                <a:solidFill>
                  <a:schemeClr val="tx1"/>
                </a:solidFill>
                <a:latin typeface="+mn-lt"/>
                <a:cs typeface="Arial" charset="0"/>
              </a:rPr>
              <a:t>inferior vena cava</a:t>
            </a:r>
            <a:r>
              <a:rPr lang="en-US" sz="1800" dirty="0">
                <a:solidFill>
                  <a:schemeClr val="tx1"/>
                </a:solidFill>
                <a:latin typeface="+mn-lt"/>
                <a:cs typeface="Arial" charset="0"/>
              </a:rPr>
              <a:t> in front of renal artery.</a:t>
            </a:r>
          </a:p>
          <a:p>
            <a:pPr marL="282575" indent="-282575">
              <a:spcBef>
                <a:spcPts val="1200"/>
              </a:spcBef>
              <a:buFont typeface="Courier New" panose="02070309020205020404" pitchFamily="49" charset="0"/>
              <a:buChar char="o"/>
              <a:defRPr/>
            </a:pPr>
            <a:r>
              <a:rPr lang="en-US" sz="1800" dirty="0">
                <a:solidFill>
                  <a:schemeClr val="tx1"/>
                </a:solidFill>
                <a:latin typeface="+mn-lt"/>
                <a:cs typeface="Arial" charset="0"/>
              </a:rPr>
              <a:t>The left is three times longer than the right (7.5 cm and 2.5 cm). So, for this reason the left kidney is the preferred side for live donor nephrectomy </a:t>
            </a:r>
            <a:r>
              <a:rPr lang="en-US" dirty="0">
                <a:solidFill>
                  <a:schemeClr val="bg1">
                    <a:lumMod val="50000"/>
                  </a:schemeClr>
                </a:solidFill>
                <a:latin typeface="+mn-lt"/>
                <a:cs typeface="Arial" charset="0"/>
              </a:rPr>
              <a:t>(when a living person donates a kidney). </a:t>
            </a:r>
            <a:endParaRPr lang="en-US" sz="1800" dirty="0">
              <a:solidFill>
                <a:schemeClr val="bg1">
                  <a:lumMod val="50000"/>
                </a:schemeClr>
              </a:solidFill>
              <a:latin typeface="+mn-lt"/>
              <a:cs typeface="Arial" charset="0"/>
            </a:endParaRPr>
          </a:p>
          <a:p>
            <a:pPr marL="342900" indent="-342900">
              <a:spcBef>
                <a:spcPts val="1200"/>
              </a:spcBef>
              <a:buFont typeface="Courier New" panose="02070309020205020404" pitchFamily="49" charset="0"/>
              <a:buChar char="o"/>
              <a:defRPr/>
            </a:pPr>
            <a:r>
              <a:rPr lang="en-US" sz="1800" dirty="0">
                <a:solidFill>
                  <a:schemeClr val="tx1"/>
                </a:solidFill>
                <a:latin typeface="+mn-lt"/>
                <a:cs typeface="Arial" charset="0"/>
              </a:rPr>
              <a:t>It runs from its origin in the renal hilum, posterior to the </a:t>
            </a:r>
            <a:r>
              <a:rPr lang="en-US" sz="1800" b="1" dirty="0">
                <a:solidFill>
                  <a:schemeClr val="tx1"/>
                </a:solidFill>
                <a:latin typeface="+mn-lt"/>
                <a:cs typeface="Arial" charset="0"/>
              </a:rPr>
              <a:t>splenic vein </a:t>
            </a:r>
            <a:r>
              <a:rPr lang="en-US" sz="1800" dirty="0">
                <a:solidFill>
                  <a:schemeClr val="tx1"/>
                </a:solidFill>
                <a:latin typeface="+mn-lt"/>
                <a:cs typeface="Arial" charset="0"/>
              </a:rPr>
              <a:t>and the body of pancreas, and then across the anterior aspect of the </a:t>
            </a:r>
            <a:r>
              <a:rPr lang="en-US" sz="1800" b="1" dirty="0">
                <a:solidFill>
                  <a:schemeClr val="tx1"/>
                </a:solidFill>
                <a:latin typeface="+mn-lt"/>
                <a:cs typeface="Arial" charset="0"/>
              </a:rPr>
              <a:t>aorta</a:t>
            </a:r>
            <a:r>
              <a:rPr lang="en-US" sz="1800" dirty="0">
                <a:solidFill>
                  <a:schemeClr val="tx1"/>
                </a:solidFill>
                <a:latin typeface="+mn-lt"/>
                <a:cs typeface="Arial" charset="0"/>
              </a:rPr>
              <a:t>, just below the origin of the superior mesenteric artery.</a:t>
            </a:r>
          </a:p>
          <a:p>
            <a:pPr marL="342900" indent="-342900">
              <a:spcBef>
                <a:spcPts val="1200"/>
              </a:spcBef>
              <a:buFont typeface="Courier New" panose="02070309020205020404" pitchFamily="49" charset="0"/>
              <a:buChar char="o"/>
              <a:defRPr/>
            </a:pPr>
            <a:r>
              <a:rPr lang="en-US" sz="1800" dirty="0">
                <a:solidFill>
                  <a:schemeClr val="tx1"/>
                </a:solidFill>
                <a:latin typeface="+mn-lt"/>
                <a:cs typeface="Arial" charset="0"/>
              </a:rPr>
              <a:t>The </a:t>
            </a:r>
            <a:r>
              <a:rPr lang="en-US" sz="1800" b="1" dirty="0">
                <a:solidFill>
                  <a:schemeClr val="tx1"/>
                </a:solidFill>
                <a:latin typeface="+mn-lt"/>
                <a:cs typeface="Arial" charset="0"/>
              </a:rPr>
              <a:t>left gonadal vein </a:t>
            </a:r>
            <a:r>
              <a:rPr lang="en-US" sz="1800" dirty="0">
                <a:solidFill>
                  <a:schemeClr val="tx1"/>
                </a:solidFill>
                <a:latin typeface="+mn-lt"/>
                <a:cs typeface="Arial" charset="0"/>
              </a:rPr>
              <a:t>enters the left renal vein from below, while the </a:t>
            </a:r>
            <a:r>
              <a:rPr lang="en-US" sz="1800" b="1" dirty="0">
                <a:solidFill>
                  <a:schemeClr val="tx1"/>
                </a:solidFill>
                <a:latin typeface="+mn-lt"/>
                <a:cs typeface="Arial" charset="0"/>
              </a:rPr>
              <a:t>left suprarenal vein </a:t>
            </a:r>
            <a:r>
              <a:rPr lang="en-US" sz="1800" dirty="0">
                <a:solidFill>
                  <a:schemeClr val="tx1"/>
                </a:solidFill>
                <a:latin typeface="+mn-lt"/>
                <a:cs typeface="Arial" charset="0"/>
              </a:rPr>
              <a:t>enters it from above but nearer to the midline. </a:t>
            </a:r>
            <a:r>
              <a:rPr lang="en-US" dirty="0">
                <a:solidFill>
                  <a:schemeClr val="bg1">
                    <a:lumMod val="50000"/>
                  </a:schemeClr>
                </a:solidFill>
                <a:latin typeface="+mn-lt"/>
                <a:cs typeface="Arial" charset="0"/>
              </a:rPr>
              <a:t>(the right gonadal and suprarenal veins drain directly into the IVC)</a:t>
            </a:r>
          </a:p>
          <a:p>
            <a:pPr marL="285750" indent="-285750">
              <a:spcBef>
                <a:spcPts val="1200"/>
              </a:spcBef>
              <a:buFont typeface="Courier New" panose="02070309020205020404" pitchFamily="49" charset="0"/>
              <a:buChar char="o"/>
              <a:defRPr/>
            </a:pPr>
            <a:r>
              <a:rPr lang="en-US" sz="1800" dirty="0">
                <a:solidFill>
                  <a:schemeClr val="tx1"/>
                </a:solidFill>
                <a:latin typeface="+mn-lt"/>
                <a:cs typeface="Arial" charset="0"/>
              </a:rPr>
              <a:t>The </a:t>
            </a:r>
            <a:r>
              <a:rPr lang="en-US" sz="1800" b="1" dirty="0">
                <a:solidFill>
                  <a:schemeClr val="tx1"/>
                </a:solidFill>
                <a:latin typeface="+mn-lt"/>
                <a:cs typeface="Arial" charset="0"/>
              </a:rPr>
              <a:t>left renal vein </a:t>
            </a:r>
            <a:r>
              <a:rPr lang="en-US" sz="1800" dirty="0">
                <a:solidFill>
                  <a:schemeClr val="tx1"/>
                </a:solidFill>
                <a:latin typeface="+mn-lt"/>
                <a:cs typeface="Arial" charset="0"/>
              </a:rPr>
              <a:t>enters the inferior vena cava a </a:t>
            </a:r>
            <a:r>
              <a:rPr lang="en-US" sz="1800" i="1" u="sng" dirty="0">
                <a:solidFill>
                  <a:schemeClr val="tx1"/>
                </a:solidFill>
                <a:latin typeface="+mn-lt"/>
                <a:cs typeface="Arial" charset="0"/>
              </a:rPr>
              <a:t>little above</a:t>
            </a:r>
            <a:r>
              <a:rPr lang="en-US" sz="1800" dirty="0">
                <a:solidFill>
                  <a:schemeClr val="tx1"/>
                </a:solidFill>
                <a:latin typeface="+mn-lt"/>
                <a:cs typeface="Arial" charset="0"/>
              </a:rPr>
              <a:t> the</a:t>
            </a:r>
            <a:r>
              <a:rPr lang="en-US" sz="1800" b="1" dirty="0">
                <a:solidFill>
                  <a:schemeClr val="tx1"/>
                </a:solidFill>
                <a:latin typeface="+mn-lt"/>
                <a:cs typeface="Arial" charset="0"/>
              </a:rPr>
              <a:t> right renal vein</a:t>
            </a:r>
            <a:r>
              <a:rPr lang="en-US" sz="1800" dirty="0">
                <a:solidFill>
                  <a:schemeClr val="tx1"/>
                </a:solidFill>
                <a:latin typeface="+mn-lt"/>
                <a:cs typeface="Arial" charset="0"/>
              </a:rPr>
              <a:t>. </a:t>
            </a:r>
          </a:p>
          <a:p>
            <a:pPr marL="285750" indent="-285750">
              <a:spcBef>
                <a:spcPts val="1200"/>
              </a:spcBef>
              <a:buFont typeface="Courier New" panose="02070309020205020404" pitchFamily="49" charset="0"/>
              <a:buChar char="o"/>
              <a:defRPr/>
            </a:pPr>
            <a:r>
              <a:rPr lang="en-US" sz="1800" dirty="0">
                <a:solidFill>
                  <a:schemeClr val="tx1"/>
                </a:solidFill>
                <a:latin typeface="+mn-lt"/>
                <a:cs typeface="Arial" charset="0"/>
              </a:rPr>
              <a:t>The </a:t>
            </a:r>
            <a:r>
              <a:rPr lang="en-US" sz="1800" b="1" dirty="0">
                <a:solidFill>
                  <a:schemeClr val="tx1"/>
                </a:solidFill>
                <a:latin typeface="+mn-lt"/>
                <a:cs typeface="Arial" charset="0"/>
              </a:rPr>
              <a:t>right</a:t>
            </a:r>
            <a:r>
              <a:rPr lang="en-US" sz="1800" dirty="0">
                <a:solidFill>
                  <a:schemeClr val="tx1"/>
                </a:solidFill>
                <a:latin typeface="+mn-lt"/>
                <a:cs typeface="Arial" charset="0"/>
              </a:rPr>
              <a:t> renal vein is behind the 2</a:t>
            </a:r>
            <a:r>
              <a:rPr lang="en-US" sz="1800" baseline="30000" dirty="0">
                <a:solidFill>
                  <a:schemeClr val="tx1"/>
                </a:solidFill>
                <a:latin typeface="+mn-lt"/>
                <a:cs typeface="Arial" charset="0"/>
              </a:rPr>
              <a:t>nd</a:t>
            </a:r>
            <a:r>
              <a:rPr lang="en-US" sz="1800" dirty="0">
                <a:solidFill>
                  <a:schemeClr val="tx1"/>
                </a:solidFill>
                <a:latin typeface="+mn-lt"/>
                <a:cs typeface="Arial" charset="0"/>
              </a:rPr>
              <a:t> part of the duodenum and sometimes the lateral part of the head of the pancreas.</a:t>
            </a:r>
          </a:p>
        </p:txBody>
      </p:sp>
      <p:sp>
        <p:nvSpPr>
          <p:cNvPr id="7" name="Title 1"/>
          <p:cNvSpPr txBox="1">
            <a:spLocks/>
          </p:cNvSpPr>
          <p:nvPr/>
        </p:nvSpPr>
        <p:spPr>
          <a:xfrm>
            <a:off x="598953" y="310032"/>
            <a:ext cx="10515600" cy="9557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tx1">
                    <a:lumMod val="95000"/>
                    <a:lumOff val="5000"/>
                  </a:schemeClr>
                </a:solidFill>
              </a:rPr>
              <a:t>Kidney</a:t>
            </a:r>
            <a:br>
              <a:rPr lang="en-US" sz="3200" b="1" dirty="0">
                <a:solidFill>
                  <a:schemeClr val="tx1">
                    <a:lumMod val="95000"/>
                    <a:lumOff val="5000"/>
                  </a:schemeClr>
                </a:solidFill>
              </a:rPr>
            </a:br>
            <a:r>
              <a:rPr lang="en-US" sz="2800" dirty="0">
                <a:solidFill>
                  <a:schemeClr val="tx1">
                    <a:lumMod val="95000"/>
                    <a:lumOff val="5000"/>
                  </a:schemeClr>
                </a:solidFill>
              </a:rPr>
              <a:t>Venous Drainage</a:t>
            </a:r>
            <a:endParaRPr lang="en-US" sz="3200" dirty="0">
              <a:solidFill>
                <a:schemeClr val="tx1">
                  <a:lumMod val="95000"/>
                  <a:lumOff val="5000"/>
                </a:schemeClr>
              </a:solidFill>
            </a:endParaRPr>
          </a:p>
        </p:txBody>
      </p:sp>
      <p:cxnSp>
        <p:nvCxnSpPr>
          <p:cNvPr id="9" name="Straight Connector 8"/>
          <p:cNvCxnSpPr/>
          <p:nvPr/>
        </p:nvCxnSpPr>
        <p:spPr>
          <a:xfrm>
            <a:off x="3665667" y="1629736"/>
            <a:ext cx="1737360" cy="0"/>
          </a:xfrm>
          <a:prstGeom prst="line">
            <a:avLst/>
          </a:prstGeom>
          <a:ln w="28575">
            <a:solidFill>
              <a:srgbClr val="00A2EB"/>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05288" y="3310521"/>
            <a:ext cx="676656"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33454" y="4278790"/>
            <a:ext cx="1554480" cy="0"/>
          </a:xfrm>
          <a:prstGeom prst="line">
            <a:avLst/>
          </a:prstGeom>
          <a:ln w="28575">
            <a:solidFill>
              <a:srgbClr val="9900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79667" y="4552190"/>
            <a:ext cx="187452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366220" y="5265845"/>
            <a:ext cx="1307592"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57427" y="5521338"/>
            <a:ext cx="1463040" cy="0"/>
          </a:xfrm>
          <a:prstGeom prst="line">
            <a:avLst/>
          </a:prstGeom>
          <a:ln w="28575">
            <a:solidFill>
              <a:srgbClr val="FF66C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619024" y="3848501"/>
            <a:ext cx="5486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054" name="Group 2053"/>
          <p:cNvGrpSpPr/>
          <p:nvPr/>
        </p:nvGrpSpPr>
        <p:grpSpPr>
          <a:xfrm>
            <a:off x="7544593" y="3450373"/>
            <a:ext cx="2455399" cy="3180150"/>
            <a:chOff x="7331027" y="3450373"/>
            <a:chExt cx="2668965" cy="3180150"/>
          </a:xfrm>
        </p:grpSpPr>
        <p:pic>
          <p:nvPicPr>
            <p:cNvPr id="2052" name="Picture 4" descr="Image result for splenic renal vein"/>
            <p:cNvPicPr>
              <a:picLocks noChangeAspect="1" noChangeArrowheads="1"/>
            </p:cNvPicPr>
            <p:nvPr/>
          </p:nvPicPr>
          <p:blipFill rotWithShape="1">
            <a:blip r:embed="rId2">
              <a:extLst>
                <a:ext uri="{28A0092B-C50C-407E-A947-70E740481C1C}">
                  <a14:useLocalDpi xmlns:a14="http://schemas.microsoft.com/office/drawing/2010/main" val="0"/>
                </a:ext>
              </a:extLst>
            </a:blip>
            <a:srcRect t="7356" b="8969"/>
            <a:stretch/>
          </p:blipFill>
          <p:spPr bwMode="auto">
            <a:xfrm>
              <a:off x="7331027" y="3450373"/>
              <a:ext cx="2668965" cy="31801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8941593" y="3456676"/>
              <a:ext cx="641752" cy="303098"/>
            </a:xfrm>
            <a:prstGeom prst="rect">
              <a:avLst/>
            </a:prstGeom>
            <a:noFill/>
            <a:ln w="28575">
              <a:solidFill>
                <a:srgbClr val="00A2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9082983" y="4125498"/>
              <a:ext cx="745823" cy="34984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9298689" y="4552190"/>
              <a:ext cx="361476" cy="374833"/>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9249491" y="4994258"/>
              <a:ext cx="565869" cy="357671"/>
            </a:xfrm>
            <a:prstGeom prst="rect">
              <a:avLst/>
            </a:prstGeom>
            <a:noFill/>
            <a:ln w="28575">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434633" y="4375546"/>
              <a:ext cx="650190" cy="274494"/>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55" name="Group 2054"/>
          <p:cNvGrpSpPr/>
          <p:nvPr/>
        </p:nvGrpSpPr>
        <p:grpSpPr>
          <a:xfrm>
            <a:off x="10095307" y="3542879"/>
            <a:ext cx="2072691" cy="2995138"/>
            <a:chOff x="10023753" y="3542879"/>
            <a:chExt cx="2144246" cy="2995138"/>
          </a:xfrm>
        </p:grpSpPr>
        <p:pic>
          <p:nvPicPr>
            <p:cNvPr id="2050" name="Picture 2" descr="Image result for splenic renal ve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3753" y="3542879"/>
              <a:ext cx="2144246" cy="299513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V="1">
              <a:off x="10453043" y="4650040"/>
              <a:ext cx="673108" cy="91368"/>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0633177" y="4913577"/>
              <a:ext cx="605716" cy="16377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a:off x="4827493" y="3848501"/>
            <a:ext cx="2468880"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grpSp>
        <p:nvGrpSpPr>
          <p:cNvPr id="2053" name="Group 2052"/>
          <p:cNvGrpSpPr/>
          <p:nvPr/>
        </p:nvGrpSpPr>
        <p:grpSpPr>
          <a:xfrm>
            <a:off x="7640323" y="811093"/>
            <a:ext cx="4404361" cy="2445640"/>
            <a:chOff x="7331027" y="821995"/>
            <a:chExt cx="4404361" cy="2445640"/>
          </a:xfrm>
        </p:grpSpPr>
        <p:pic>
          <p:nvPicPr>
            <p:cNvPr id="39" name="Picture 2" descr="C:\Documents and Settings\Prof. Saeed Makarem\Desktop\clip_image001.jpg"/>
            <p:cNvPicPr>
              <a:picLocks noChangeAspect="1" noChangeArrowheads="1"/>
            </p:cNvPicPr>
            <p:nvPr/>
          </p:nvPicPr>
          <p:blipFill>
            <a:blip r:embed="rId4">
              <a:extLst>
                <a:ext uri="{28A0092B-C50C-407E-A947-70E740481C1C}">
                  <a14:useLocalDpi xmlns:a14="http://schemas.microsoft.com/office/drawing/2010/main" val="0"/>
                </a:ext>
              </a:extLst>
            </a:blip>
            <a:srcRect l="8234" t="4500" r="7246" b="5701"/>
            <a:stretch>
              <a:fillRect/>
            </a:stretch>
          </p:blipFill>
          <p:spPr>
            <a:xfrm>
              <a:off x="7331027" y="821995"/>
              <a:ext cx="4404361" cy="2445640"/>
            </a:xfrm>
            <a:prstGeom prst="rect">
              <a:avLst/>
            </a:prstGeom>
            <a:ln>
              <a:noFill/>
              <a:miter lim="800000"/>
              <a:headEnd/>
              <a:tailEnd/>
            </a:ln>
          </p:spPr>
        </p:pic>
        <p:sp>
          <p:nvSpPr>
            <p:cNvPr id="40" name="Rectangle 39"/>
            <p:cNvSpPr/>
            <p:nvPr/>
          </p:nvSpPr>
          <p:spPr>
            <a:xfrm>
              <a:off x="9515277" y="2551015"/>
              <a:ext cx="326380" cy="1383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8899036" y="2551015"/>
              <a:ext cx="326380" cy="366997"/>
            </a:xfrm>
            <a:prstGeom prst="rect">
              <a:avLst/>
            </a:prstGeom>
            <a:noFill/>
            <a:ln w="28575">
              <a:solidFill>
                <a:srgbClr val="00A2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9660165" y="1850291"/>
              <a:ext cx="665586" cy="176289"/>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8332716" y="1947992"/>
              <a:ext cx="460070" cy="176643"/>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Arrow Connector 43"/>
            <p:cNvCxnSpPr/>
            <p:nvPr/>
          </p:nvCxnSpPr>
          <p:spPr>
            <a:xfrm flipH="1">
              <a:off x="9782285" y="1253525"/>
              <a:ext cx="241468" cy="464150"/>
            </a:xfrm>
            <a:prstGeom prst="straightConnector1">
              <a:avLst/>
            </a:prstGeom>
            <a:ln w="38100">
              <a:solidFill>
                <a:srgbClr val="CC66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a:xfrm>
            <a:off x="1035423" y="3583220"/>
            <a:ext cx="39319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623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6824" y="1569094"/>
            <a:ext cx="5123329" cy="1645920"/>
          </a:xfrm>
          <a:ln w="28575">
            <a:solidFill>
              <a:schemeClr val="accent3">
                <a:lumMod val="75000"/>
              </a:schemeClr>
            </a:solidFill>
          </a:ln>
        </p:spPr>
        <p:txBody>
          <a:bodyPr anchor="ctr">
            <a:normAutofit/>
          </a:bodyPr>
          <a:lstStyle/>
          <a:p>
            <a:pPr marL="0" indent="0" algn="l" rtl="0">
              <a:buNone/>
            </a:pPr>
            <a:r>
              <a:rPr lang="en-US" sz="2000" dirty="0"/>
              <a:t>Lymph Drainage:</a:t>
            </a:r>
          </a:p>
          <a:p>
            <a:pPr marL="0" indent="0" algn="l" rtl="0">
              <a:buNone/>
            </a:pPr>
            <a:r>
              <a:rPr lang="en-US" sz="2000" b="1" dirty="0"/>
              <a:t>Lateral aortic lymph nodes </a:t>
            </a:r>
            <a:r>
              <a:rPr lang="en-US" sz="2000" dirty="0"/>
              <a:t>around the origin of the renal artery.</a:t>
            </a:r>
          </a:p>
          <a:p>
            <a:pPr marL="0" indent="0" algn="l" rtl="0">
              <a:buNone/>
            </a:pPr>
            <a:r>
              <a:rPr lang="en-US" sz="1800" dirty="0">
                <a:solidFill>
                  <a:schemeClr val="bg1">
                    <a:lumMod val="50000"/>
                  </a:schemeClr>
                </a:solidFill>
              </a:rPr>
              <a:t>(Also called: para-aortic or lumbar lymph nodes)</a:t>
            </a:r>
          </a:p>
        </p:txBody>
      </p:sp>
      <p:sp>
        <p:nvSpPr>
          <p:cNvPr id="4" name="Title 1"/>
          <p:cNvSpPr txBox="1">
            <a:spLocks/>
          </p:cNvSpPr>
          <p:nvPr/>
        </p:nvSpPr>
        <p:spPr>
          <a:xfrm>
            <a:off x="672353" y="327068"/>
            <a:ext cx="10515600" cy="9557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tx1">
                    <a:lumMod val="95000"/>
                    <a:lumOff val="5000"/>
                  </a:schemeClr>
                </a:solidFill>
              </a:rPr>
              <a:t>Kidney</a:t>
            </a:r>
            <a:br>
              <a:rPr lang="en-US" sz="3200" b="1" dirty="0">
                <a:solidFill>
                  <a:schemeClr val="tx1">
                    <a:lumMod val="95000"/>
                    <a:lumOff val="5000"/>
                  </a:schemeClr>
                </a:solidFill>
              </a:rPr>
            </a:br>
            <a:r>
              <a:rPr lang="en-US" sz="2800" dirty="0">
                <a:solidFill>
                  <a:schemeClr val="tx1">
                    <a:lumMod val="95000"/>
                    <a:lumOff val="5000"/>
                  </a:schemeClr>
                </a:solidFill>
              </a:rPr>
              <a:t>Supply</a:t>
            </a:r>
            <a:endParaRPr lang="en-US" sz="3200" dirty="0">
              <a:solidFill>
                <a:schemeClr val="tx1">
                  <a:lumMod val="95000"/>
                  <a:lumOff val="5000"/>
                </a:schemeClr>
              </a:solidFill>
            </a:endParaRPr>
          </a:p>
        </p:txBody>
      </p:sp>
      <p:pic>
        <p:nvPicPr>
          <p:cNvPr id="5" name="Picture 4" descr="E:\dad\Student Gray\4. Abdomen\F66122-004-f109.jpg"/>
          <p:cNvPicPr>
            <a:picLocks noChangeAspect="1" noChangeArrowheads="1"/>
          </p:cNvPicPr>
          <p:nvPr/>
        </p:nvPicPr>
        <p:blipFill>
          <a:blip r:embed="rId2">
            <a:extLst>
              <a:ext uri="{28A0092B-C50C-407E-A947-70E740481C1C}">
                <a14:useLocalDpi xmlns:a14="http://schemas.microsoft.com/office/drawing/2010/main" val="0"/>
              </a:ext>
            </a:extLst>
          </a:blip>
          <a:srcRect b="1250"/>
          <a:stretch>
            <a:fillRect/>
          </a:stretch>
        </p:blipFill>
        <p:spPr bwMode="auto">
          <a:xfrm>
            <a:off x="7193975" y="3436927"/>
            <a:ext cx="3509884" cy="3163578"/>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pic>
        <p:nvPicPr>
          <p:cNvPr id="6" name="Content Placeholder 4" descr="kidney013"/>
          <p:cNvPicPr>
            <a:picLocks noChangeAspect="1" noChangeArrowheads="1"/>
          </p:cNvPicPr>
          <p:nvPr/>
        </p:nvPicPr>
        <p:blipFill>
          <a:blip r:embed="rId3">
            <a:extLst>
              <a:ext uri="{28A0092B-C50C-407E-A947-70E740481C1C}">
                <a14:useLocalDpi xmlns:a14="http://schemas.microsoft.com/office/drawing/2010/main" val="0"/>
              </a:ext>
            </a:extLst>
          </a:blip>
          <a:srcRect l="47618" t="7777" r="2095" b="21111"/>
          <a:stretch>
            <a:fillRect/>
          </a:stretch>
        </p:blipFill>
        <p:spPr>
          <a:xfrm>
            <a:off x="1341133" y="3549715"/>
            <a:ext cx="3177079" cy="2938002"/>
          </a:xfrm>
          <a:prstGeom prst="rect">
            <a:avLst/>
          </a:prstGeom>
          <a:noFill/>
          <a:ln w="38100">
            <a:noFill/>
            <a:miter lim="800000"/>
            <a:headEnd/>
            <a:tailEnd/>
          </a:ln>
        </p:spPr>
      </p:pic>
      <p:sp>
        <p:nvSpPr>
          <p:cNvPr id="2" name="Rectangle 1"/>
          <p:cNvSpPr/>
          <p:nvPr/>
        </p:nvSpPr>
        <p:spPr>
          <a:xfrm>
            <a:off x="6509285" y="1569094"/>
            <a:ext cx="5324127" cy="1645920"/>
          </a:xfrm>
          <a:prstGeom prst="rect">
            <a:avLst/>
          </a:prstGeom>
          <a:ln w="28575">
            <a:solidFill>
              <a:srgbClr val="FED163"/>
            </a:solidFill>
          </a:ln>
        </p:spPr>
        <p:txBody>
          <a:bodyPr wrap="square">
            <a:spAutoFit/>
          </a:bodyPr>
          <a:lstStyle/>
          <a:p>
            <a:r>
              <a:rPr lang="en-US" sz="2000" dirty="0">
                <a:solidFill>
                  <a:schemeClr val="tx1"/>
                </a:solidFill>
                <a:latin typeface="+mn-lt"/>
              </a:rPr>
              <a:t>Nerve Supply:</a:t>
            </a:r>
          </a:p>
          <a:p>
            <a:r>
              <a:rPr lang="en-US" sz="2000" b="1" dirty="0">
                <a:solidFill>
                  <a:schemeClr val="tx1"/>
                </a:solidFill>
                <a:latin typeface="+mn-lt"/>
              </a:rPr>
              <a:t>Renal sympathetic plexus</a:t>
            </a:r>
            <a:r>
              <a:rPr lang="en-US" sz="2000" dirty="0">
                <a:solidFill>
                  <a:schemeClr val="tx1"/>
                </a:solidFill>
                <a:latin typeface="+mn-lt"/>
              </a:rPr>
              <a:t>. </a:t>
            </a:r>
            <a:r>
              <a:rPr lang="en-US" sz="1600" dirty="0">
                <a:solidFill>
                  <a:schemeClr val="bg1">
                    <a:lumMod val="50000"/>
                  </a:schemeClr>
                </a:solidFill>
                <a:latin typeface="+mn-lt"/>
              </a:rPr>
              <a:t>(no parasympathetic)</a:t>
            </a:r>
          </a:p>
          <a:p>
            <a:r>
              <a:rPr lang="en-US" sz="2000" dirty="0">
                <a:solidFill>
                  <a:schemeClr val="tx1"/>
                </a:solidFill>
                <a:latin typeface="+mn-lt"/>
              </a:rPr>
              <a:t>The afferent fibers that travel through the renal plexus enter the spinal cord in the:</a:t>
            </a:r>
          </a:p>
          <a:p>
            <a:r>
              <a:rPr lang="en-US" sz="2000" b="1" dirty="0">
                <a:solidFill>
                  <a:schemeClr val="tx1"/>
                </a:solidFill>
                <a:latin typeface="+mn-lt"/>
              </a:rPr>
              <a:t> 10th, 11th, and 12th Thoracic  nerves.</a:t>
            </a:r>
          </a:p>
        </p:txBody>
      </p:sp>
    </p:spTree>
    <p:extLst>
      <p:ext uri="{BB962C8B-B14F-4D97-AF65-F5344CB8AC3E}">
        <p14:creationId xmlns:p14="http://schemas.microsoft.com/office/powerpoint/2010/main" val="4103942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24784"/>
            <a:ext cx="10515600" cy="1325563"/>
          </a:xfrm>
        </p:spPr>
        <p:txBody>
          <a:bodyPr/>
          <a:lstStyle/>
          <a:p>
            <a:r>
              <a:rPr lang="en-US" i="1" dirty="0"/>
              <a:t>Objectives</a:t>
            </a:r>
            <a:endParaRPr lang="en-GB" i="1" dirty="0"/>
          </a:p>
        </p:txBody>
      </p:sp>
      <p:sp>
        <p:nvSpPr>
          <p:cNvPr id="8" name="Content Placeholder 7"/>
          <p:cNvSpPr>
            <a:spLocks noGrp="1"/>
          </p:cNvSpPr>
          <p:nvPr>
            <p:ph idx="1"/>
          </p:nvPr>
        </p:nvSpPr>
        <p:spPr>
          <a:xfrm>
            <a:off x="838200" y="1512235"/>
            <a:ext cx="10515600" cy="4750453"/>
          </a:xfrm>
        </p:spPr>
        <p:txBody>
          <a:bodyPr>
            <a:noAutofit/>
          </a:bodyPr>
          <a:lstStyle/>
          <a:p>
            <a:pPr algn="l" rtl="0">
              <a:lnSpc>
                <a:spcPct val="100000"/>
              </a:lnSpc>
              <a:spcBef>
                <a:spcPts val="600"/>
              </a:spcBef>
              <a:buNone/>
              <a:defRPr/>
            </a:pPr>
            <a:r>
              <a:rPr lang="en-US" sz="2400" i="1" dirty="0">
                <a:solidFill>
                  <a:srgbClr val="FF0000"/>
                </a:solidFill>
                <a:cs typeface="Times New Roman" pitchFamily="18" charset="0"/>
              </a:rPr>
              <a:t> </a:t>
            </a:r>
            <a:r>
              <a:rPr lang="en-US" sz="2400" b="1" dirty="0">
                <a:solidFill>
                  <a:schemeClr val="tx1">
                    <a:lumMod val="95000"/>
                    <a:lumOff val="5000"/>
                  </a:schemeClr>
                </a:solidFill>
                <a:cs typeface="Times New Roman" pitchFamily="18" charset="0"/>
              </a:rPr>
              <a:t>By the end of this lecture you should  be able to discuss the KIDNEY: </a:t>
            </a:r>
          </a:p>
          <a:p>
            <a:pPr marL="349250" indent="-349250" algn="l" rtl="0">
              <a:lnSpc>
                <a:spcPct val="100000"/>
              </a:lnSpc>
              <a:spcBef>
                <a:spcPts val="600"/>
              </a:spcBef>
              <a:buFont typeface="Wingdings" panose="05000000000000000000" pitchFamily="2" charset="2"/>
              <a:buChar char="ü"/>
              <a:defRPr/>
            </a:pPr>
            <a:r>
              <a:rPr lang="en-US" sz="2400" dirty="0">
                <a:solidFill>
                  <a:schemeClr val="tx1">
                    <a:lumMod val="95000"/>
                    <a:lumOff val="5000"/>
                  </a:schemeClr>
                </a:solidFill>
                <a:cs typeface="Times New Roman" pitchFamily="18" charset="0"/>
              </a:rPr>
              <a:t>Shape &amp; Position.</a:t>
            </a:r>
          </a:p>
          <a:p>
            <a:pPr marL="349250" indent="-349250" algn="l" rtl="0">
              <a:lnSpc>
                <a:spcPct val="100000"/>
              </a:lnSpc>
              <a:spcBef>
                <a:spcPts val="600"/>
              </a:spcBef>
              <a:buFont typeface="Wingdings" panose="05000000000000000000" pitchFamily="2" charset="2"/>
              <a:buChar char="ü"/>
              <a:defRPr/>
            </a:pPr>
            <a:r>
              <a:rPr lang="en-US" sz="2400" dirty="0">
                <a:solidFill>
                  <a:schemeClr val="tx1">
                    <a:lumMod val="95000"/>
                    <a:lumOff val="5000"/>
                  </a:schemeClr>
                </a:solidFill>
                <a:cs typeface="Times New Roman" pitchFamily="18" charset="0"/>
              </a:rPr>
              <a:t>Surface Anatomy.</a:t>
            </a:r>
          </a:p>
          <a:p>
            <a:pPr marL="349250" indent="-349250" algn="l" rtl="0">
              <a:lnSpc>
                <a:spcPct val="100000"/>
              </a:lnSpc>
              <a:spcBef>
                <a:spcPts val="600"/>
              </a:spcBef>
              <a:buFont typeface="Wingdings" panose="05000000000000000000" pitchFamily="2" charset="2"/>
              <a:buChar char="ü"/>
              <a:defRPr/>
            </a:pPr>
            <a:r>
              <a:rPr lang="en-US" sz="2400" dirty="0">
                <a:solidFill>
                  <a:schemeClr val="tx1">
                    <a:lumMod val="95000"/>
                    <a:lumOff val="5000"/>
                  </a:schemeClr>
                </a:solidFill>
                <a:cs typeface="Times New Roman" pitchFamily="18" charset="0"/>
              </a:rPr>
              <a:t>External Features.</a:t>
            </a:r>
          </a:p>
          <a:p>
            <a:pPr marL="349250" indent="-349250" algn="l" rtl="0">
              <a:lnSpc>
                <a:spcPct val="100000"/>
              </a:lnSpc>
              <a:spcBef>
                <a:spcPts val="600"/>
              </a:spcBef>
              <a:buFont typeface="Wingdings" panose="05000000000000000000" pitchFamily="2" charset="2"/>
              <a:buChar char="ü"/>
              <a:defRPr/>
            </a:pPr>
            <a:r>
              <a:rPr lang="en-US" sz="2400" dirty="0">
                <a:solidFill>
                  <a:schemeClr val="tx1">
                    <a:lumMod val="95000"/>
                    <a:lumOff val="5000"/>
                  </a:schemeClr>
                </a:solidFill>
                <a:cs typeface="Times New Roman" pitchFamily="18" charset="0"/>
              </a:rPr>
              <a:t>Hilum And Its Contents.</a:t>
            </a:r>
          </a:p>
          <a:p>
            <a:pPr marL="349250" indent="-349250" algn="l" rtl="0">
              <a:lnSpc>
                <a:spcPct val="100000"/>
              </a:lnSpc>
              <a:spcBef>
                <a:spcPts val="600"/>
              </a:spcBef>
              <a:buFont typeface="Wingdings" panose="05000000000000000000" pitchFamily="2" charset="2"/>
              <a:buChar char="ü"/>
              <a:defRPr/>
            </a:pPr>
            <a:r>
              <a:rPr lang="en-US" sz="2400" dirty="0">
                <a:solidFill>
                  <a:schemeClr val="tx1">
                    <a:lumMod val="95000"/>
                    <a:lumOff val="5000"/>
                  </a:schemeClr>
                </a:solidFill>
                <a:cs typeface="Times New Roman" pitchFamily="18" charset="0"/>
              </a:rPr>
              <a:t>Relations.</a:t>
            </a:r>
          </a:p>
          <a:p>
            <a:pPr marL="349250" indent="-349250" algn="l" rtl="0">
              <a:lnSpc>
                <a:spcPct val="100000"/>
              </a:lnSpc>
              <a:spcBef>
                <a:spcPts val="600"/>
              </a:spcBef>
              <a:buFont typeface="Wingdings" panose="05000000000000000000" pitchFamily="2" charset="2"/>
              <a:buChar char="ü"/>
              <a:defRPr/>
            </a:pPr>
            <a:r>
              <a:rPr lang="en-US" sz="2400" dirty="0">
                <a:solidFill>
                  <a:schemeClr val="tx1">
                    <a:lumMod val="95000"/>
                    <a:lumOff val="5000"/>
                  </a:schemeClr>
                </a:solidFill>
                <a:cs typeface="Times New Roman" pitchFamily="18" charset="0"/>
              </a:rPr>
              <a:t>Internal Structure.</a:t>
            </a:r>
          </a:p>
          <a:p>
            <a:pPr marL="349250" indent="-349250" algn="l" rtl="0">
              <a:lnSpc>
                <a:spcPct val="100000"/>
              </a:lnSpc>
              <a:spcBef>
                <a:spcPts val="600"/>
              </a:spcBef>
              <a:buFont typeface="Wingdings" panose="05000000000000000000" pitchFamily="2" charset="2"/>
              <a:buChar char="ü"/>
              <a:defRPr/>
            </a:pPr>
            <a:r>
              <a:rPr lang="en-US" sz="2400" dirty="0">
                <a:solidFill>
                  <a:schemeClr val="tx1">
                    <a:lumMod val="95000"/>
                    <a:lumOff val="5000"/>
                  </a:schemeClr>
                </a:solidFill>
                <a:cs typeface="Times New Roman" pitchFamily="18" charset="0"/>
              </a:rPr>
              <a:t>Blood Supply</a:t>
            </a:r>
          </a:p>
          <a:p>
            <a:pPr marL="349250" indent="-349250" algn="l" rtl="0">
              <a:lnSpc>
                <a:spcPct val="100000"/>
              </a:lnSpc>
              <a:spcBef>
                <a:spcPts val="600"/>
              </a:spcBef>
              <a:buFont typeface="Wingdings" panose="05000000000000000000" pitchFamily="2" charset="2"/>
              <a:buChar char="ü"/>
              <a:defRPr/>
            </a:pPr>
            <a:r>
              <a:rPr lang="en-US" sz="2400" dirty="0">
                <a:solidFill>
                  <a:schemeClr val="tx1">
                    <a:lumMod val="95000"/>
                    <a:lumOff val="5000"/>
                  </a:schemeClr>
                </a:solidFill>
                <a:cs typeface="Times New Roman" pitchFamily="18" charset="0"/>
              </a:rPr>
              <a:t>Lymph Drainage.</a:t>
            </a:r>
          </a:p>
          <a:p>
            <a:pPr marL="349250" indent="-349250" algn="l" rtl="0">
              <a:lnSpc>
                <a:spcPct val="100000"/>
              </a:lnSpc>
              <a:spcBef>
                <a:spcPts val="600"/>
              </a:spcBef>
              <a:buFont typeface="Wingdings" panose="05000000000000000000" pitchFamily="2" charset="2"/>
              <a:buChar char="ü"/>
              <a:defRPr/>
            </a:pPr>
            <a:r>
              <a:rPr lang="en-US" sz="2400" dirty="0">
                <a:solidFill>
                  <a:schemeClr val="tx1">
                    <a:lumMod val="95000"/>
                    <a:lumOff val="5000"/>
                  </a:schemeClr>
                </a:solidFill>
                <a:cs typeface="Times New Roman" pitchFamily="18" charset="0"/>
              </a:rPr>
              <a:t>Nerve Supply.</a:t>
            </a:r>
          </a:p>
        </p:txBody>
      </p:sp>
    </p:spTree>
    <p:extLst>
      <p:ext uri="{BB962C8B-B14F-4D97-AF65-F5344CB8AC3E}">
        <p14:creationId xmlns:p14="http://schemas.microsoft.com/office/powerpoint/2010/main" val="306010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67553" y="53790"/>
            <a:ext cx="10515600" cy="497540"/>
          </a:xfrm>
        </p:spPr>
        <p:txBody>
          <a:bodyPr>
            <a:normAutofit fontScale="90000"/>
          </a:bodyPr>
          <a:lstStyle/>
          <a:p>
            <a:pPr algn="ctr" rtl="0"/>
            <a:r>
              <a:rPr lang="en-US" sz="3600" b="1" u="sng" dirty="0"/>
              <a:t>MCQs</a:t>
            </a:r>
            <a:endParaRPr lang="ar-SA" sz="3600" b="1" u="sng" dirty="0"/>
          </a:p>
        </p:txBody>
      </p:sp>
      <p:sp>
        <p:nvSpPr>
          <p:cNvPr id="3" name="عنصر نائب للمحتوى 2"/>
          <p:cNvSpPr>
            <a:spLocks noGrp="1"/>
          </p:cNvSpPr>
          <p:nvPr>
            <p:ph idx="1"/>
          </p:nvPr>
        </p:nvSpPr>
        <p:spPr>
          <a:xfrm>
            <a:off x="0" y="591671"/>
            <a:ext cx="12192000" cy="6266329"/>
          </a:xfrm>
        </p:spPr>
        <p:txBody>
          <a:bodyPr numCol="2">
            <a:normAutofit/>
          </a:bodyPr>
          <a:lstStyle/>
          <a:p>
            <a:pPr algn="l" rtl="0">
              <a:spcBef>
                <a:spcPts val="600"/>
              </a:spcBef>
              <a:buNone/>
            </a:pPr>
            <a:r>
              <a:rPr lang="en-US" sz="1600" dirty="0"/>
              <a:t>1- Which one of the following coverings  does not play a role in supporting the kidney in position ?</a:t>
            </a:r>
          </a:p>
          <a:p>
            <a:pPr marL="342900" indent="-342900" algn="l" rtl="0">
              <a:spcBef>
                <a:spcPts val="600"/>
              </a:spcBef>
              <a:buFont typeface="+mj-lt"/>
              <a:buAutoNum type="alphaUcPeriod"/>
            </a:pPr>
            <a:r>
              <a:rPr lang="en-US" sz="1600" dirty="0"/>
              <a:t>fibrous capsule </a:t>
            </a:r>
          </a:p>
          <a:p>
            <a:pPr marL="342900" indent="-342900" algn="l" rtl="0">
              <a:spcBef>
                <a:spcPts val="600"/>
              </a:spcBef>
              <a:buFont typeface="+mj-lt"/>
              <a:buAutoNum type="alphaUcPeriod"/>
            </a:pPr>
            <a:r>
              <a:rPr lang="en-US" sz="1600" dirty="0"/>
              <a:t>renal </a:t>
            </a:r>
            <a:r>
              <a:rPr lang="en-US" sz="1600" dirty="0" err="1"/>
              <a:t>facia</a:t>
            </a:r>
            <a:r>
              <a:rPr lang="en-US" sz="1600" dirty="0"/>
              <a:t> </a:t>
            </a:r>
          </a:p>
          <a:p>
            <a:pPr marL="342900" indent="-342900" algn="l" rtl="0">
              <a:spcBef>
                <a:spcPts val="600"/>
              </a:spcBef>
              <a:buFont typeface="+mj-lt"/>
              <a:buAutoNum type="alphaUcPeriod"/>
            </a:pPr>
            <a:r>
              <a:rPr lang="en-US" sz="1600" dirty="0"/>
              <a:t>pararenal fat </a:t>
            </a:r>
          </a:p>
          <a:p>
            <a:pPr marL="342900" indent="-342900" algn="l" rtl="0">
              <a:spcBef>
                <a:spcPts val="600"/>
              </a:spcBef>
              <a:buFont typeface="+mj-lt"/>
              <a:buAutoNum type="alphaUcPeriod"/>
            </a:pPr>
            <a:r>
              <a:rPr lang="en-US" sz="1600" dirty="0" err="1"/>
              <a:t>perirenal</a:t>
            </a:r>
            <a:r>
              <a:rPr lang="en-US" sz="1600" dirty="0"/>
              <a:t> fat </a:t>
            </a:r>
          </a:p>
          <a:p>
            <a:pPr marL="342900" indent="-342900" algn="l" rtl="0">
              <a:spcBef>
                <a:spcPts val="600"/>
              </a:spcBef>
              <a:buNone/>
            </a:pPr>
            <a:r>
              <a:rPr lang="en-US" sz="1600" dirty="0"/>
              <a:t>Answer: </a:t>
            </a:r>
            <a:r>
              <a:rPr lang="en-US" sz="1600" dirty="0">
                <a:solidFill>
                  <a:schemeClr val="bg1">
                    <a:lumMod val="75000"/>
                  </a:schemeClr>
                </a:solidFill>
              </a:rPr>
              <a:t>A</a:t>
            </a:r>
          </a:p>
          <a:p>
            <a:pPr marL="342900" indent="-342900" algn="l" rtl="0">
              <a:spcBef>
                <a:spcPts val="600"/>
              </a:spcBef>
              <a:buNone/>
            </a:pPr>
            <a:endParaRPr lang="en-US" sz="1050" dirty="0">
              <a:solidFill>
                <a:schemeClr val="bg1">
                  <a:lumMod val="75000"/>
                </a:schemeClr>
              </a:solidFill>
            </a:endParaRPr>
          </a:p>
          <a:p>
            <a:pPr algn="l" rtl="0">
              <a:spcBef>
                <a:spcPts val="600"/>
              </a:spcBef>
              <a:buNone/>
              <a:tabLst>
                <a:tab pos="5661025" algn="l"/>
              </a:tabLst>
            </a:pPr>
            <a:r>
              <a:rPr lang="en-US" sz="1600" dirty="0"/>
              <a:t>2- The …………………… contains </a:t>
            </a:r>
            <a:r>
              <a:rPr lang="en-US" altLang="en-US" sz="1600" dirty="0"/>
              <a:t>the upper expanded end of the ureter,    the renal pelvis.</a:t>
            </a:r>
          </a:p>
          <a:p>
            <a:pPr marL="514350" indent="-514350" algn="l" rtl="0">
              <a:spcBef>
                <a:spcPts val="600"/>
              </a:spcBef>
              <a:buFont typeface="+mj-lt"/>
              <a:buAutoNum type="alphaUcPeriod"/>
            </a:pPr>
            <a:r>
              <a:rPr lang="en-US" altLang="en-US" sz="1600" dirty="0">
                <a:solidFill>
                  <a:schemeClr val="tx1">
                    <a:lumMod val="95000"/>
                    <a:lumOff val="5000"/>
                  </a:schemeClr>
                </a:solidFill>
              </a:rPr>
              <a:t>Cortex.</a:t>
            </a:r>
          </a:p>
          <a:p>
            <a:pPr marL="514350" indent="-514350" algn="l" rtl="0">
              <a:spcBef>
                <a:spcPts val="600"/>
              </a:spcBef>
              <a:buFont typeface="+mj-lt"/>
              <a:buAutoNum type="alphaUcPeriod"/>
            </a:pPr>
            <a:r>
              <a:rPr lang="en-US" altLang="en-US" sz="1600" dirty="0">
                <a:solidFill>
                  <a:schemeClr val="tx1">
                    <a:lumMod val="95000"/>
                    <a:lumOff val="5000"/>
                  </a:schemeClr>
                </a:solidFill>
              </a:rPr>
              <a:t>Medulla.</a:t>
            </a:r>
          </a:p>
          <a:p>
            <a:pPr marL="514350" indent="-514350" algn="l" rtl="0">
              <a:spcBef>
                <a:spcPts val="600"/>
              </a:spcBef>
              <a:buFont typeface="+mj-lt"/>
              <a:buAutoNum type="alphaUcPeriod"/>
            </a:pPr>
            <a:r>
              <a:rPr lang="en-US" altLang="en-US" sz="1600" dirty="0">
                <a:solidFill>
                  <a:schemeClr val="tx1">
                    <a:lumMod val="95000"/>
                    <a:lumOff val="5000"/>
                  </a:schemeClr>
                </a:solidFill>
              </a:rPr>
              <a:t>Renal column.</a:t>
            </a:r>
          </a:p>
          <a:p>
            <a:pPr marL="514350" indent="-514350" algn="l" rtl="0">
              <a:spcBef>
                <a:spcPts val="600"/>
              </a:spcBef>
              <a:buFont typeface="+mj-lt"/>
              <a:buAutoNum type="alphaUcPeriod"/>
            </a:pPr>
            <a:r>
              <a:rPr lang="en-US" altLang="en-US" sz="1600" dirty="0">
                <a:solidFill>
                  <a:schemeClr val="tx1">
                    <a:lumMod val="95000"/>
                    <a:lumOff val="5000"/>
                  </a:schemeClr>
                </a:solidFill>
              </a:rPr>
              <a:t>Renal sinus.</a:t>
            </a:r>
          </a:p>
          <a:p>
            <a:pPr marL="514350" indent="-514350" algn="l" rtl="0">
              <a:spcBef>
                <a:spcPts val="600"/>
              </a:spcBef>
              <a:buNone/>
            </a:pPr>
            <a:r>
              <a:rPr lang="en-US" altLang="en-US" sz="1600" dirty="0">
                <a:solidFill>
                  <a:schemeClr val="tx1">
                    <a:lumMod val="95000"/>
                    <a:lumOff val="5000"/>
                  </a:schemeClr>
                </a:solidFill>
              </a:rPr>
              <a:t>Answer : </a:t>
            </a:r>
            <a:r>
              <a:rPr lang="en-US" altLang="en-US" sz="1600" dirty="0">
                <a:solidFill>
                  <a:schemeClr val="bg1">
                    <a:lumMod val="75000"/>
                  </a:schemeClr>
                </a:solidFill>
              </a:rPr>
              <a:t>D</a:t>
            </a:r>
          </a:p>
          <a:p>
            <a:pPr marL="514350" indent="-514350" algn="l" rtl="0">
              <a:spcBef>
                <a:spcPts val="600"/>
              </a:spcBef>
              <a:buNone/>
            </a:pPr>
            <a:endParaRPr lang="en-US" altLang="en-US" sz="800" dirty="0">
              <a:solidFill>
                <a:schemeClr val="bg1">
                  <a:lumMod val="75000"/>
                </a:schemeClr>
              </a:solidFill>
            </a:endParaRPr>
          </a:p>
          <a:p>
            <a:pPr algn="l" rtl="0">
              <a:spcBef>
                <a:spcPts val="600"/>
              </a:spcBef>
              <a:buNone/>
            </a:pPr>
            <a:r>
              <a:rPr lang="en-US" sz="1600" dirty="0"/>
              <a:t>3- At which level does the renal artery arise ?</a:t>
            </a:r>
          </a:p>
          <a:p>
            <a:pPr marL="514350" indent="-514350" algn="l" rtl="0">
              <a:spcBef>
                <a:spcPts val="600"/>
              </a:spcBef>
              <a:buAutoNum type="alphaUcPeriod"/>
            </a:pPr>
            <a:r>
              <a:rPr lang="en-US" sz="1600" dirty="0"/>
              <a:t>1</a:t>
            </a:r>
            <a:r>
              <a:rPr lang="en-US" sz="1600" baseline="30000" dirty="0"/>
              <a:t>st</a:t>
            </a:r>
            <a:r>
              <a:rPr lang="en-US" sz="1600" dirty="0"/>
              <a:t> Thoracic vertebra</a:t>
            </a:r>
          </a:p>
          <a:p>
            <a:pPr marL="514350" indent="-514350" algn="l" rtl="0">
              <a:spcBef>
                <a:spcPts val="600"/>
              </a:spcBef>
              <a:buAutoNum type="alphaUcPeriod"/>
            </a:pPr>
            <a:r>
              <a:rPr lang="en-US" sz="1600" dirty="0"/>
              <a:t>2</a:t>
            </a:r>
            <a:r>
              <a:rPr lang="en-US" sz="1600" baseline="30000" dirty="0"/>
              <a:t>nd</a:t>
            </a:r>
            <a:r>
              <a:rPr lang="en-US" sz="1600" dirty="0"/>
              <a:t> lumbar vertebra</a:t>
            </a:r>
          </a:p>
          <a:p>
            <a:pPr marL="514350" indent="-514350" algn="l" rtl="0">
              <a:spcBef>
                <a:spcPts val="600"/>
              </a:spcBef>
              <a:buAutoNum type="alphaUcPeriod" startAt="3"/>
            </a:pPr>
            <a:r>
              <a:rPr lang="en-US" sz="1600" dirty="0"/>
              <a:t>1</a:t>
            </a:r>
            <a:r>
              <a:rPr lang="en-US" sz="1600" baseline="30000" dirty="0"/>
              <a:t>st</a:t>
            </a:r>
            <a:r>
              <a:rPr lang="en-US" sz="1600" dirty="0"/>
              <a:t> lumbar vertebra                      </a:t>
            </a:r>
          </a:p>
          <a:p>
            <a:pPr marL="514350" indent="-514350" algn="l" rtl="0">
              <a:spcBef>
                <a:spcPts val="600"/>
              </a:spcBef>
              <a:buAutoNum type="alphaUcPeriod" startAt="3"/>
            </a:pPr>
            <a:r>
              <a:rPr lang="en-US" sz="1600" dirty="0"/>
              <a:t>3</a:t>
            </a:r>
            <a:r>
              <a:rPr lang="en-US" sz="1600" baseline="30000" dirty="0"/>
              <a:t>rd</a:t>
            </a:r>
            <a:r>
              <a:rPr lang="en-US" sz="1600" dirty="0"/>
              <a:t> lumbar vertebra</a:t>
            </a:r>
          </a:p>
          <a:p>
            <a:pPr marL="0" indent="0" algn="l" rtl="0">
              <a:spcBef>
                <a:spcPts val="600"/>
              </a:spcBef>
              <a:buNone/>
            </a:pPr>
            <a:r>
              <a:rPr lang="en-US" sz="1600" dirty="0"/>
              <a:t>Answer : </a:t>
            </a:r>
            <a:r>
              <a:rPr lang="en-US" sz="1600" dirty="0">
                <a:solidFill>
                  <a:schemeClr val="bg1">
                    <a:lumMod val="75000"/>
                  </a:schemeClr>
                </a:solidFill>
              </a:rPr>
              <a:t>B</a:t>
            </a:r>
          </a:p>
          <a:p>
            <a:pPr marL="0" indent="0" algn="l" rtl="0">
              <a:spcBef>
                <a:spcPts val="600"/>
              </a:spcBef>
              <a:buNone/>
            </a:pPr>
            <a:r>
              <a:rPr lang="en-US" sz="1600" dirty="0"/>
              <a:t>4- Which one of the following gives afferent glomerular arteries ?</a:t>
            </a:r>
          </a:p>
          <a:p>
            <a:pPr marL="342900" indent="-342900" algn="l" rtl="0">
              <a:spcBef>
                <a:spcPts val="600"/>
              </a:spcBef>
              <a:buFont typeface="+mj-lt"/>
              <a:buAutoNum type="alphaUcPeriod"/>
            </a:pPr>
            <a:r>
              <a:rPr lang="en-US" sz="1600" dirty="0" err="1"/>
              <a:t>Interlobar</a:t>
            </a:r>
            <a:r>
              <a:rPr lang="en-US" sz="1600" dirty="0"/>
              <a:t> arteries                            </a:t>
            </a:r>
          </a:p>
          <a:p>
            <a:pPr marL="342900" indent="-342900" algn="l" rtl="0">
              <a:spcBef>
                <a:spcPts val="600"/>
              </a:spcBef>
              <a:buFont typeface="+mj-lt"/>
              <a:buAutoNum type="alphaUcPeriod"/>
            </a:pPr>
            <a:r>
              <a:rPr lang="en-US" sz="1600" dirty="0"/>
              <a:t>Interlobular arteries</a:t>
            </a:r>
          </a:p>
          <a:p>
            <a:pPr marL="342900" indent="-342900" algn="l" rtl="0">
              <a:spcBef>
                <a:spcPts val="600"/>
              </a:spcBef>
              <a:buFont typeface="+mj-lt"/>
              <a:buAutoNum type="alphaUcPeriod"/>
            </a:pPr>
            <a:r>
              <a:rPr lang="en-US" sz="1600" dirty="0"/>
              <a:t>Arcuate arteries                                </a:t>
            </a:r>
          </a:p>
          <a:p>
            <a:pPr marL="342900" indent="-342900" algn="l" rtl="0">
              <a:spcBef>
                <a:spcPts val="600"/>
              </a:spcBef>
              <a:buFont typeface="+mj-lt"/>
              <a:buAutoNum type="alphaUcPeriod"/>
            </a:pPr>
            <a:r>
              <a:rPr lang="en-US" sz="1600" dirty="0"/>
              <a:t>segmental arteries</a:t>
            </a:r>
          </a:p>
          <a:p>
            <a:pPr marL="0" indent="0" algn="l" rtl="0">
              <a:spcBef>
                <a:spcPts val="600"/>
              </a:spcBef>
              <a:buNone/>
            </a:pPr>
            <a:r>
              <a:rPr lang="en-US" sz="1600" dirty="0"/>
              <a:t>Answer : </a:t>
            </a:r>
            <a:r>
              <a:rPr lang="en-US" sz="1600" dirty="0">
                <a:solidFill>
                  <a:schemeClr val="bg1">
                    <a:lumMod val="75000"/>
                  </a:schemeClr>
                </a:solidFill>
              </a:rPr>
              <a:t>B</a:t>
            </a:r>
          </a:p>
          <a:p>
            <a:pPr marL="0" indent="0" algn="l" rtl="0">
              <a:spcBef>
                <a:spcPts val="600"/>
              </a:spcBef>
              <a:buNone/>
            </a:pPr>
            <a:endParaRPr lang="en-US" sz="1600" dirty="0">
              <a:solidFill>
                <a:schemeClr val="bg1">
                  <a:lumMod val="75000"/>
                </a:schemeClr>
              </a:solidFill>
            </a:endParaRPr>
          </a:p>
          <a:p>
            <a:pPr algn="l" rtl="0">
              <a:spcBef>
                <a:spcPts val="600"/>
              </a:spcBef>
              <a:buNone/>
            </a:pPr>
            <a:r>
              <a:rPr lang="en-US" sz="1600" dirty="0"/>
              <a:t>5- Left renal vein runs behind which of the following veins? </a:t>
            </a:r>
          </a:p>
          <a:p>
            <a:pPr marL="342900" indent="-342900" algn="l" rtl="0">
              <a:spcBef>
                <a:spcPts val="600"/>
              </a:spcBef>
              <a:buFont typeface="+mj-lt"/>
              <a:buAutoNum type="alphaUcPeriod"/>
            </a:pPr>
            <a:r>
              <a:rPr lang="en-US" sz="1600" dirty="0"/>
              <a:t>Gonadal vein</a:t>
            </a:r>
          </a:p>
          <a:p>
            <a:pPr marL="342900" indent="-342900" algn="l" rtl="0">
              <a:spcBef>
                <a:spcPts val="600"/>
              </a:spcBef>
              <a:buFont typeface="+mj-lt"/>
              <a:buAutoNum type="alphaUcPeriod"/>
            </a:pPr>
            <a:r>
              <a:rPr lang="en-US" sz="1600" dirty="0"/>
              <a:t>Suprarenal vein</a:t>
            </a:r>
          </a:p>
          <a:p>
            <a:pPr marL="342900" indent="-342900" algn="l" rtl="0">
              <a:spcBef>
                <a:spcPts val="600"/>
              </a:spcBef>
              <a:buFont typeface="+mj-lt"/>
              <a:buAutoNum type="alphaUcPeriod"/>
            </a:pPr>
            <a:r>
              <a:rPr lang="en-US" sz="1600" dirty="0"/>
              <a:t>Splenic vein</a:t>
            </a:r>
          </a:p>
          <a:p>
            <a:pPr marL="342900" indent="-342900" algn="l" rtl="0">
              <a:spcBef>
                <a:spcPts val="600"/>
              </a:spcBef>
              <a:buFont typeface="+mj-lt"/>
              <a:buAutoNum type="alphaUcPeriod"/>
            </a:pPr>
            <a:r>
              <a:rPr lang="en-US" sz="1600" dirty="0"/>
              <a:t>Inferior vena cava</a:t>
            </a:r>
          </a:p>
          <a:p>
            <a:pPr marL="0" indent="0" algn="l" rtl="0">
              <a:spcBef>
                <a:spcPts val="600"/>
              </a:spcBef>
              <a:buNone/>
            </a:pPr>
            <a:r>
              <a:rPr lang="en-US" sz="1600" dirty="0"/>
              <a:t>Answer : </a:t>
            </a:r>
            <a:r>
              <a:rPr lang="en-US" sz="1600" dirty="0">
                <a:solidFill>
                  <a:schemeClr val="bg1">
                    <a:lumMod val="75000"/>
                  </a:schemeClr>
                </a:solidFill>
              </a:rPr>
              <a:t>C</a:t>
            </a:r>
          </a:p>
          <a:p>
            <a:pPr marL="0" indent="0" algn="l" rtl="0">
              <a:spcBef>
                <a:spcPts val="600"/>
              </a:spcBef>
              <a:buNone/>
            </a:pPr>
            <a:endParaRPr lang="en-US" sz="1600" dirty="0">
              <a:solidFill>
                <a:schemeClr val="bg1">
                  <a:lumMod val="75000"/>
                </a:schemeClr>
              </a:solidFill>
            </a:endParaRPr>
          </a:p>
          <a:p>
            <a:pPr marL="0" indent="0" algn="l" rtl="0">
              <a:spcBef>
                <a:spcPts val="600"/>
              </a:spcBef>
              <a:buNone/>
            </a:pPr>
            <a:r>
              <a:rPr lang="en-US" sz="1600" dirty="0"/>
              <a:t>6.  Which of the following is related to the left kidney anteriorly with peritoneum?</a:t>
            </a:r>
          </a:p>
          <a:p>
            <a:pPr marL="342900" indent="-342900" algn="l" rtl="0">
              <a:spcBef>
                <a:spcPts val="600"/>
              </a:spcBef>
              <a:buAutoNum type="alphaUcPeriod"/>
            </a:pPr>
            <a:r>
              <a:rPr lang="en-US" sz="1600" dirty="0"/>
              <a:t>Left suprarenal gland</a:t>
            </a:r>
          </a:p>
          <a:p>
            <a:pPr marL="342900" indent="-342900" algn="l" rtl="0">
              <a:spcBef>
                <a:spcPts val="600"/>
              </a:spcBef>
              <a:buAutoNum type="alphaUcPeriod"/>
            </a:pPr>
            <a:r>
              <a:rPr lang="en-US" sz="1600" dirty="0"/>
              <a:t>Spleen</a:t>
            </a:r>
          </a:p>
          <a:p>
            <a:pPr marL="342900" indent="-342900" algn="l" rtl="0">
              <a:spcBef>
                <a:spcPts val="600"/>
              </a:spcBef>
              <a:buAutoNum type="alphaUcPeriod"/>
            </a:pPr>
            <a:r>
              <a:rPr lang="en-US" sz="1600" dirty="0"/>
              <a:t>Pancreas</a:t>
            </a:r>
          </a:p>
          <a:p>
            <a:pPr marL="342900" indent="-342900" algn="l" rtl="0">
              <a:spcBef>
                <a:spcPts val="600"/>
              </a:spcBef>
              <a:buAutoNum type="alphaUcPeriod"/>
            </a:pPr>
            <a:r>
              <a:rPr lang="en-US" sz="1600" dirty="0"/>
              <a:t>Descending colon</a:t>
            </a:r>
            <a:endParaRPr lang="en-US" sz="1400" dirty="0"/>
          </a:p>
          <a:p>
            <a:pPr marL="0" indent="0" algn="l" rtl="0">
              <a:spcBef>
                <a:spcPts val="600"/>
              </a:spcBef>
              <a:buNone/>
            </a:pPr>
            <a:r>
              <a:rPr lang="en-US" sz="1400" dirty="0"/>
              <a:t>Answer: </a:t>
            </a:r>
            <a:r>
              <a:rPr lang="en-US" sz="1400" dirty="0">
                <a:solidFill>
                  <a:schemeClr val="bg1">
                    <a:lumMod val="65000"/>
                  </a:schemeClr>
                </a:solidFill>
              </a:rPr>
              <a:t>B</a:t>
            </a:r>
            <a:endParaRPr lang="en-US" sz="1600" dirty="0">
              <a:solidFill>
                <a:schemeClr val="bg1">
                  <a:lumMod val="65000"/>
                </a:schemeClr>
              </a:solidFill>
            </a:endParaRPr>
          </a:p>
        </p:txBody>
      </p:sp>
    </p:spTree>
    <p:extLst>
      <p:ext uri="{BB962C8B-B14F-4D97-AF65-F5344CB8AC3E}">
        <p14:creationId xmlns:p14="http://schemas.microsoft.com/office/powerpoint/2010/main" val="4026747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75129" y="161364"/>
            <a:ext cx="10515600" cy="829993"/>
          </a:xfrm>
        </p:spPr>
        <p:txBody>
          <a:bodyPr>
            <a:normAutofit/>
          </a:bodyPr>
          <a:lstStyle/>
          <a:p>
            <a:pPr algn="ctr" rtl="0"/>
            <a:r>
              <a:rPr lang="en-US" sz="3600" b="1" u="sng" dirty="0"/>
              <a:t>SAQs</a:t>
            </a:r>
            <a:endParaRPr lang="ar-SA" sz="3600" b="1" u="sng" dirty="0"/>
          </a:p>
        </p:txBody>
      </p:sp>
      <p:sp>
        <p:nvSpPr>
          <p:cNvPr id="3" name="عنصر نائب للمحتوى 2"/>
          <p:cNvSpPr>
            <a:spLocks noGrp="1"/>
          </p:cNvSpPr>
          <p:nvPr>
            <p:ph idx="1"/>
          </p:nvPr>
        </p:nvSpPr>
        <p:spPr>
          <a:xfrm>
            <a:off x="1075765" y="1324431"/>
            <a:ext cx="9789459" cy="4484697"/>
          </a:xfrm>
        </p:spPr>
        <p:txBody>
          <a:bodyPr>
            <a:normAutofit/>
          </a:bodyPr>
          <a:lstStyle/>
          <a:p>
            <a:pPr marL="0" indent="0" algn="l" rtl="0">
              <a:buNone/>
            </a:pPr>
            <a:r>
              <a:rPr lang="en-US" sz="2000" dirty="0"/>
              <a:t>An obese person is undergoing a vigorous diet which one of his kidney  coverings will be affected most and which condition will be apparent  ? </a:t>
            </a:r>
          </a:p>
          <a:p>
            <a:pPr marL="0" indent="0" algn="l" rtl="0">
              <a:buNone/>
            </a:pPr>
            <a:r>
              <a:rPr lang="en-US" sz="2000" dirty="0"/>
              <a:t>Answer : </a:t>
            </a:r>
            <a:r>
              <a:rPr lang="en-US" sz="2000" dirty="0">
                <a:solidFill>
                  <a:schemeClr val="bg1">
                    <a:lumMod val="75000"/>
                  </a:schemeClr>
                </a:solidFill>
              </a:rPr>
              <a:t>Pararenal fat will be affected most , (floating kidney)</a:t>
            </a:r>
          </a:p>
          <a:p>
            <a:pPr marL="0" indent="0" algn="l" rtl="0">
              <a:buNone/>
            </a:pPr>
            <a:endParaRPr lang="en-US" sz="2000" dirty="0">
              <a:solidFill>
                <a:schemeClr val="bg1">
                  <a:lumMod val="75000"/>
                </a:schemeClr>
              </a:solidFill>
            </a:endParaRPr>
          </a:p>
          <a:p>
            <a:pPr marL="0" indent="0" algn="l" rtl="0">
              <a:buNone/>
            </a:pPr>
            <a:r>
              <a:rPr lang="en-US" sz="2000" dirty="0"/>
              <a:t>What are the capillary beds associated with Nephrons?</a:t>
            </a:r>
          </a:p>
          <a:p>
            <a:pPr marL="0" indent="0" algn="l" rtl="0">
              <a:buNone/>
            </a:pPr>
            <a:r>
              <a:rPr lang="en-US" sz="2000" dirty="0"/>
              <a:t>Answer: </a:t>
            </a:r>
            <a:r>
              <a:rPr lang="en-US" sz="2000" dirty="0">
                <a:solidFill>
                  <a:schemeClr val="bg1">
                    <a:lumMod val="75000"/>
                  </a:schemeClr>
                </a:solidFill>
              </a:rPr>
              <a:t>Glomerulus and Peritubular capillary bed</a:t>
            </a:r>
          </a:p>
          <a:p>
            <a:pPr algn="l" rtl="0">
              <a:buNone/>
            </a:pPr>
            <a:endParaRPr lang="en-US" sz="2000" dirty="0">
              <a:solidFill>
                <a:schemeClr val="bg1">
                  <a:lumMod val="75000"/>
                </a:schemeClr>
              </a:solidFill>
            </a:endParaRPr>
          </a:p>
        </p:txBody>
      </p:sp>
    </p:spTree>
    <p:extLst>
      <p:ext uri="{BB962C8B-B14F-4D97-AF65-F5344CB8AC3E}">
        <p14:creationId xmlns:p14="http://schemas.microsoft.com/office/powerpoint/2010/main" val="3014005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half" idx="1"/>
          </p:nvPr>
        </p:nvSpPr>
        <p:spPr>
          <a:xfrm>
            <a:off x="3744686" y="746316"/>
            <a:ext cx="5181600" cy="4351338"/>
          </a:xfrm>
        </p:spPr>
        <p:txBody>
          <a:bodyPr>
            <a:normAutofit/>
          </a:bodyPr>
          <a:lstStyle/>
          <a:p>
            <a:pPr marL="177800" indent="0">
              <a:buNone/>
            </a:pPr>
            <a:r>
              <a:rPr lang="en-US" i="1" dirty="0">
                <a:solidFill>
                  <a:schemeClr val="tx1"/>
                </a:solidFill>
                <a:latin typeface="Calibri" panose="020F0502020204030204" pitchFamily="34" charset="0"/>
              </a:rPr>
              <a:t>Leaders:</a:t>
            </a:r>
            <a:endParaRPr lang="en-GB" i="1" dirty="0">
              <a:solidFill>
                <a:schemeClr val="tx1"/>
              </a:solidFill>
              <a:latin typeface="Calibri" panose="020F0502020204030204" pitchFamily="34" charset="0"/>
            </a:endParaRPr>
          </a:p>
          <a:p>
            <a:pPr marL="177800" indent="0">
              <a:buNone/>
            </a:pPr>
            <a:r>
              <a:rPr lang="en-GB" dirty="0" err="1">
                <a:solidFill>
                  <a:schemeClr val="tx1"/>
                </a:solidFill>
                <a:latin typeface="Calibri" panose="020F0502020204030204" pitchFamily="34" charset="0"/>
              </a:rPr>
              <a:t>Nawaf</a:t>
            </a:r>
            <a:r>
              <a:rPr lang="en-GB" dirty="0">
                <a:solidFill>
                  <a:schemeClr val="tx1"/>
                </a:solidFill>
                <a:latin typeface="Calibri" panose="020F0502020204030204" pitchFamily="34" charset="0"/>
              </a:rPr>
              <a:t> </a:t>
            </a:r>
            <a:r>
              <a:rPr lang="en-GB" dirty="0" err="1">
                <a:solidFill>
                  <a:schemeClr val="tx1"/>
                </a:solidFill>
                <a:latin typeface="Calibri" panose="020F0502020204030204" pitchFamily="34" charset="0"/>
              </a:rPr>
              <a:t>AlKhudairy</a:t>
            </a:r>
            <a:r>
              <a:rPr lang="en-GB" dirty="0">
                <a:solidFill>
                  <a:schemeClr val="tx1"/>
                </a:solidFill>
                <a:latin typeface="Calibri" panose="020F0502020204030204" pitchFamily="34" charset="0"/>
              </a:rPr>
              <a:t> </a:t>
            </a:r>
          </a:p>
          <a:p>
            <a:pPr marL="177800" indent="0">
              <a:buNone/>
            </a:pPr>
            <a:r>
              <a:rPr lang="en-GB" dirty="0">
                <a:solidFill>
                  <a:schemeClr val="tx1"/>
                </a:solidFill>
                <a:latin typeface="Calibri" panose="020F0502020204030204" pitchFamily="34" charset="0"/>
              </a:rPr>
              <a:t>Jawaher Abanumy</a:t>
            </a:r>
          </a:p>
          <a:p>
            <a:pPr marL="177800" indent="0">
              <a:buNone/>
            </a:pPr>
            <a:br>
              <a:rPr lang="en-GB" dirty="0">
                <a:solidFill>
                  <a:schemeClr val="tx1"/>
                </a:solidFill>
                <a:latin typeface="Calibri" panose="020F0502020204030204" pitchFamily="34" charset="0"/>
              </a:rPr>
            </a:br>
            <a:endParaRPr lang="en-GB" dirty="0">
              <a:solidFill>
                <a:schemeClr val="tx1"/>
              </a:solidFill>
              <a:latin typeface="Calibri" panose="020F0502020204030204" pitchFamily="34" charset="0"/>
            </a:endParaRPr>
          </a:p>
        </p:txBody>
      </p:sp>
      <p:grpSp>
        <p:nvGrpSpPr>
          <p:cNvPr id="11" name="Group 10"/>
          <p:cNvGrpSpPr/>
          <p:nvPr/>
        </p:nvGrpSpPr>
        <p:grpSpPr>
          <a:xfrm>
            <a:off x="4030873" y="4494765"/>
            <a:ext cx="3923939" cy="972221"/>
            <a:chOff x="2927787" y="4046711"/>
            <a:chExt cx="3923939" cy="972221"/>
          </a:xfrm>
        </p:grpSpPr>
        <p:sp>
          <p:nvSpPr>
            <p:cNvPr id="2" name="TextBox 1"/>
            <p:cNvSpPr txBox="1"/>
            <p:nvPr/>
          </p:nvSpPr>
          <p:spPr>
            <a:xfrm>
              <a:off x="3487052" y="4086072"/>
              <a:ext cx="3364674" cy="369332"/>
            </a:xfrm>
            <a:prstGeom prst="rect">
              <a:avLst/>
            </a:prstGeom>
            <a:noFill/>
            <a:ln>
              <a:noFill/>
            </a:ln>
          </p:spPr>
          <p:txBody>
            <a:bodyPr wrap="square" rtlCol="0">
              <a:spAutoFit/>
            </a:bodyPr>
            <a:lstStyle/>
            <a:p>
              <a:r>
                <a:rPr lang="en-US" sz="1800" i="1" dirty="0">
                  <a:solidFill>
                    <a:srgbClr val="7BBF26"/>
                  </a:solidFill>
                </a:rPr>
                <a:t>anatomyteam436@gmail.com</a:t>
              </a:r>
              <a:endParaRPr lang="en-GB" sz="1600" i="1" dirty="0">
                <a:solidFill>
                  <a:srgbClr val="7BBF26"/>
                </a:solidFill>
              </a:endParaRPr>
            </a:p>
          </p:txBody>
        </p:sp>
        <p:pic>
          <p:nvPicPr>
            <p:cNvPr id="1026" name="Picture 2" descr="https://d30y9cdsu7xlg0.cloudfront.net/png/12462-200.pn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7787" y="4046711"/>
              <a:ext cx="448054" cy="4480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501" y="4623295"/>
              <a:ext cx="393116" cy="3931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487052" y="4649600"/>
              <a:ext cx="3364674" cy="369332"/>
            </a:xfrm>
            <a:prstGeom prst="rect">
              <a:avLst/>
            </a:prstGeom>
            <a:noFill/>
            <a:ln>
              <a:noFill/>
            </a:ln>
          </p:spPr>
          <p:txBody>
            <a:bodyPr wrap="square" rtlCol="0">
              <a:spAutoFit/>
            </a:bodyPr>
            <a:lstStyle/>
            <a:p>
              <a:r>
                <a:rPr lang="en-US" sz="1800" i="1" dirty="0">
                  <a:solidFill>
                    <a:srgbClr val="55ACEE"/>
                  </a:solidFill>
                </a:rPr>
                <a:t>@anatomy436</a:t>
              </a:r>
              <a:endParaRPr lang="en-GB" sz="1600" i="1" dirty="0">
                <a:solidFill>
                  <a:srgbClr val="55ACEE"/>
                </a:solidFill>
              </a:endParaRPr>
            </a:p>
          </p:txBody>
        </p:sp>
      </p:grpSp>
      <p:pic>
        <p:nvPicPr>
          <p:cNvPr id="10" name="Content Placeholder 9"/>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r="56317"/>
          <a:stretch/>
        </p:blipFill>
        <p:spPr>
          <a:xfrm>
            <a:off x="0" y="0"/>
            <a:ext cx="3744686" cy="6858000"/>
          </a:xfrm>
        </p:spPr>
      </p:pic>
      <p:sp>
        <p:nvSpPr>
          <p:cNvPr id="13" name="Text Placeholder 4"/>
          <p:cNvSpPr txBox="1">
            <a:spLocks/>
          </p:cNvSpPr>
          <p:nvPr/>
        </p:nvSpPr>
        <p:spPr>
          <a:xfrm>
            <a:off x="7714343" y="746316"/>
            <a:ext cx="4477657"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0">
              <a:buFont typeface="Arial" panose="020B0604020202020204" pitchFamily="34" charset="0"/>
              <a:buNone/>
            </a:pPr>
            <a:r>
              <a:rPr lang="en-US" i="1" dirty="0">
                <a:latin typeface="Calibri" panose="020F0502020204030204" pitchFamily="34" charset="0"/>
              </a:rPr>
              <a:t>Members:</a:t>
            </a:r>
            <a:endParaRPr lang="en-GB" i="1" dirty="0">
              <a:latin typeface="Calibri" panose="020F0502020204030204" pitchFamily="34" charset="0"/>
            </a:endParaRPr>
          </a:p>
          <a:p>
            <a:pPr marL="177800" indent="0">
              <a:buNone/>
            </a:pPr>
            <a:r>
              <a:rPr lang="en-US" dirty="0" err="1">
                <a:latin typeface="Calibri" panose="020F0502020204030204" pitchFamily="34" charset="0"/>
              </a:rPr>
              <a:t>Yazeed</a:t>
            </a:r>
            <a:r>
              <a:rPr lang="en-US" dirty="0">
                <a:latin typeface="Calibri" panose="020F0502020204030204" pitchFamily="34" charset="0"/>
              </a:rPr>
              <a:t> </a:t>
            </a:r>
            <a:r>
              <a:rPr lang="en-US" dirty="0" err="1">
                <a:latin typeface="Calibri" panose="020F0502020204030204" pitchFamily="34" charset="0"/>
              </a:rPr>
              <a:t>Alsuhaibani</a:t>
            </a:r>
            <a:endParaRPr lang="en-US" dirty="0">
              <a:latin typeface="Calibri" panose="020F0502020204030204" pitchFamily="34" charset="0"/>
            </a:endParaRPr>
          </a:p>
          <a:p>
            <a:pPr marL="177800" indent="0">
              <a:buNone/>
            </a:pPr>
            <a:r>
              <a:rPr lang="en-US" dirty="0">
                <a:latin typeface="Calibri" panose="020F0502020204030204" pitchFamily="34" charset="0"/>
              </a:rPr>
              <a:t>Hamad </a:t>
            </a:r>
            <a:r>
              <a:rPr lang="en-US" dirty="0" err="1">
                <a:latin typeface="Calibri" panose="020F0502020204030204" pitchFamily="34" charset="0"/>
              </a:rPr>
              <a:t>alkhudairy</a:t>
            </a:r>
            <a:endParaRPr lang="en-US" dirty="0">
              <a:latin typeface="Calibri" panose="020F0502020204030204" pitchFamily="34" charset="0"/>
            </a:endParaRPr>
          </a:p>
          <a:p>
            <a:pPr marL="177800" indent="0">
              <a:buNone/>
            </a:pPr>
            <a:r>
              <a:rPr lang="en-US" dirty="0" err="1">
                <a:latin typeface="Calibri" panose="020F0502020204030204" pitchFamily="34" charset="0"/>
              </a:rPr>
              <a:t>Talal</a:t>
            </a:r>
            <a:r>
              <a:rPr lang="en-US" dirty="0">
                <a:latin typeface="Calibri" panose="020F0502020204030204" pitchFamily="34" charset="0"/>
              </a:rPr>
              <a:t> </a:t>
            </a:r>
            <a:r>
              <a:rPr lang="en-US" dirty="0" err="1">
                <a:latin typeface="Calibri" panose="020F0502020204030204" pitchFamily="34" charset="0"/>
              </a:rPr>
              <a:t>alhuqail</a:t>
            </a:r>
            <a:endParaRPr lang="en-US" dirty="0">
              <a:latin typeface="Calibri" panose="020F0502020204030204" pitchFamily="34" charset="0"/>
            </a:endParaRPr>
          </a:p>
          <a:p>
            <a:pPr marL="177800" indent="0">
              <a:buNone/>
            </a:pPr>
            <a:r>
              <a:rPr lang="en-US" dirty="0" err="1">
                <a:latin typeface="Calibri" panose="020F0502020204030204" pitchFamily="34" charset="0"/>
              </a:rPr>
              <a:t>Abdulmohsen</a:t>
            </a:r>
            <a:r>
              <a:rPr lang="en-US" dirty="0">
                <a:latin typeface="Calibri" panose="020F0502020204030204" pitchFamily="34" charset="0"/>
              </a:rPr>
              <a:t> </a:t>
            </a:r>
            <a:r>
              <a:rPr lang="en-US" dirty="0" err="1">
                <a:latin typeface="Calibri" panose="020F0502020204030204" pitchFamily="34" charset="0"/>
              </a:rPr>
              <a:t>alghannam</a:t>
            </a:r>
            <a:endParaRPr lang="en-US" dirty="0">
              <a:latin typeface="Calibri" panose="020F0502020204030204" pitchFamily="34" charset="0"/>
            </a:endParaRPr>
          </a:p>
          <a:p>
            <a:pPr marL="177800" indent="0">
              <a:buNone/>
            </a:pPr>
            <a:r>
              <a:rPr lang="en-US" dirty="0">
                <a:latin typeface="Calibri" panose="020F0502020204030204" pitchFamily="34" charset="0"/>
              </a:rPr>
              <a:t>Mohammed </a:t>
            </a:r>
            <a:r>
              <a:rPr lang="en-US" dirty="0" err="1">
                <a:latin typeface="Calibri" panose="020F0502020204030204" pitchFamily="34" charset="0"/>
              </a:rPr>
              <a:t>habib</a:t>
            </a:r>
            <a:endParaRPr lang="en-US" dirty="0">
              <a:latin typeface="Calibri" panose="020F0502020204030204" pitchFamily="34" charset="0"/>
            </a:endParaRPr>
          </a:p>
          <a:p>
            <a:pPr marL="177800" indent="0">
              <a:buNone/>
            </a:pPr>
            <a:r>
              <a:rPr lang="en-US" dirty="0">
                <a:latin typeface="Calibri" panose="020F0502020204030204" pitchFamily="34" charset="0"/>
              </a:rPr>
              <a:t>Khaled </a:t>
            </a:r>
            <a:r>
              <a:rPr lang="en-US" dirty="0" err="1">
                <a:latin typeface="Calibri" panose="020F0502020204030204" pitchFamily="34" charset="0"/>
              </a:rPr>
              <a:t>aldakheel</a:t>
            </a:r>
            <a:endParaRPr lang="en-US" dirty="0">
              <a:latin typeface="Calibri" panose="020F0502020204030204" pitchFamily="34" charset="0"/>
            </a:endParaRPr>
          </a:p>
          <a:p>
            <a:pPr marL="177800" indent="0">
              <a:buNone/>
            </a:pPr>
            <a:r>
              <a:rPr lang="en-US" dirty="0" err="1">
                <a:latin typeface="Calibri" panose="020F0502020204030204" pitchFamily="34" charset="0"/>
              </a:rPr>
              <a:t>Abdulaziz</a:t>
            </a:r>
            <a:r>
              <a:rPr lang="en-US" dirty="0">
                <a:latin typeface="Calibri" panose="020F0502020204030204" pitchFamily="34" charset="0"/>
              </a:rPr>
              <a:t> </a:t>
            </a:r>
            <a:r>
              <a:rPr lang="en-US" dirty="0" err="1">
                <a:latin typeface="Calibri" panose="020F0502020204030204" pitchFamily="34" charset="0"/>
              </a:rPr>
              <a:t>alsalman</a:t>
            </a:r>
            <a:endParaRPr lang="en-US" dirty="0">
              <a:latin typeface="Calibri" panose="020F0502020204030204" pitchFamily="34" charset="0"/>
            </a:endParaRPr>
          </a:p>
          <a:p>
            <a:pPr marL="177800" indent="0">
              <a:buNone/>
            </a:pPr>
            <a:r>
              <a:rPr lang="en-US" dirty="0" err="1">
                <a:latin typeface="Calibri" panose="020F0502020204030204" pitchFamily="34" charset="0"/>
              </a:rPr>
              <a:t>Essam</a:t>
            </a:r>
            <a:r>
              <a:rPr lang="en-US" dirty="0">
                <a:latin typeface="Calibri" panose="020F0502020204030204" pitchFamily="34" charset="0"/>
              </a:rPr>
              <a:t> </a:t>
            </a:r>
            <a:r>
              <a:rPr lang="en-US" dirty="0" err="1">
                <a:latin typeface="Calibri" panose="020F0502020204030204" pitchFamily="34" charset="0"/>
              </a:rPr>
              <a:t>alshahrania</a:t>
            </a:r>
            <a:endParaRPr lang="en-GB" dirty="0"/>
          </a:p>
        </p:txBody>
      </p:sp>
    </p:spTree>
    <p:extLst>
      <p:ext uri="{BB962C8B-B14F-4D97-AF65-F5344CB8AC3E}">
        <p14:creationId xmlns:p14="http://schemas.microsoft.com/office/powerpoint/2010/main" val="2002692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3" y="348862"/>
            <a:ext cx="10234246" cy="740349"/>
          </a:xfrm>
        </p:spPr>
        <p:txBody>
          <a:bodyPr>
            <a:normAutofit/>
          </a:bodyPr>
          <a:lstStyle/>
          <a:p>
            <a:pPr rtl="0"/>
            <a:r>
              <a:rPr lang="en-US" sz="3200" b="1" dirty="0">
                <a:solidFill>
                  <a:schemeClr val="tx1">
                    <a:lumMod val="95000"/>
                    <a:lumOff val="5000"/>
                  </a:schemeClr>
                </a:solidFill>
              </a:rPr>
              <a:t>Introduction</a:t>
            </a:r>
            <a:r>
              <a:rPr lang="en-US" sz="3200" b="1" dirty="0">
                <a:solidFill>
                  <a:srgbClr val="0070C0"/>
                </a:solidFill>
              </a:rPr>
              <a:t> </a:t>
            </a:r>
          </a:p>
        </p:txBody>
      </p:sp>
      <p:sp>
        <p:nvSpPr>
          <p:cNvPr id="3" name="TextBox 2"/>
          <p:cNvSpPr txBox="1"/>
          <p:nvPr/>
        </p:nvSpPr>
        <p:spPr>
          <a:xfrm>
            <a:off x="309283" y="1122726"/>
            <a:ext cx="6569611" cy="2123658"/>
          </a:xfrm>
          <a:prstGeom prst="rect">
            <a:avLst/>
          </a:prstGeom>
          <a:noFill/>
        </p:spPr>
        <p:txBody>
          <a:bodyPr wrap="square" rtlCol="0">
            <a:spAutoFit/>
          </a:bodyPr>
          <a:lstStyle/>
          <a:p>
            <a:pPr marL="342900" indent="-342900">
              <a:buFont typeface="Courier New" panose="02070309020205020404" pitchFamily="49" charset="0"/>
              <a:buChar char="o"/>
            </a:pPr>
            <a:r>
              <a:rPr lang="en-US" sz="2000" dirty="0">
                <a:latin typeface="+mn-lt"/>
              </a:rPr>
              <a:t>Every day, </a:t>
            </a:r>
            <a:r>
              <a:rPr lang="en-US" sz="2000" dirty="0">
                <a:solidFill>
                  <a:schemeClr val="tx1"/>
                </a:solidFill>
                <a:latin typeface="+mn-lt"/>
              </a:rPr>
              <a:t>each </a:t>
            </a:r>
            <a:r>
              <a:rPr lang="en-US" sz="2000" b="1" dirty="0">
                <a:solidFill>
                  <a:schemeClr val="tx1"/>
                </a:solidFill>
                <a:latin typeface="+mn-lt"/>
              </a:rPr>
              <a:t>kidney</a:t>
            </a:r>
            <a:r>
              <a:rPr lang="en-US" sz="2000" dirty="0">
                <a:solidFill>
                  <a:schemeClr val="tx1"/>
                </a:solidFill>
                <a:latin typeface="+mn-lt"/>
              </a:rPr>
              <a:t> filters </a:t>
            </a:r>
            <a:r>
              <a:rPr lang="en-US" sz="2000" dirty="0">
                <a:latin typeface="+mn-lt"/>
              </a:rPr>
              <a:t>liters of fluid from the bloodstream. </a:t>
            </a:r>
          </a:p>
          <a:p>
            <a:pPr marL="342900" indent="-342900">
              <a:buFont typeface="Courier New" panose="02070309020205020404" pitchFamily="49" charset="0"/>
              <a:buChar char="o"/>
            </a:pPr>
            <a:r>
              <a:rPr lang="en-US" sz="2000" dirty="0">
                <a:latin typeface="+mn-lt"/>
              </a:rPr>
              <a:t> Although </a:t>
            </a:r>
            <a:r>
              <a:rPr lang="en-US" sz="2000" dirty="0">
                <a:solidFill>
                  <a:schemeClr val="tx1"/>
                </a:solidFill>
                <a:latin typeface="+mn-lt"/>
              </a:rPr>
              <a:t>the </a:t>
            </a:r>
            <a:r>
              <a:rPr lang="en-US" sz="2000" b="1" dirty="0">
                <a:solidFill>
                  <a:schemeClr val="tx1"/>
                </a:solidFill>
                <a:latin typeface="+mn-lt"/>
              </a:rPr>
              <a:t>lungs</a:t>
            </a:r>
            <a:r>
              <a:rPr lang="en-US" sz="2000" dirty="0">
                <a:solidFill>
                  <a:schemeClr val="tx1"/>
                </a:solidFill>
                <a:latin typeface="+mn-lt"/>
              </a:rPr>
              <a:t> and the </a:t>
            </a:r>
            <a:r>
              <a:rPr lang="en-US" sz="2000" b="1" dirty="0">
                <a:solidFill>
                  <a:schemeClr val="tx1"/>
                </a:solidFill>
                <a:latin typeface="+mn-lt"/>
              </a:rPr>
              <a:t>skin</a:t>
            </a:r>
            <a:r>
              <a:rPr lang="en-US" sz="2000" dirty="0">
                <a:solidFill>
                  <a:schemeClr val="tx1"/>
                </a:solidFill>
                <a:latin typeface="+mn-lt"/>
              </a:rPr>
              <a:t> also play roles in excretion, the kidneys bear the major </a:t>
            </a:r>
            <a:r>
              <a:rPr lang="en-US" sz="2000" dirty="0">
                <a:latin typeface="+mn-lt"/>
              </a:rPr>
              <a:t>responsibility for eliminating nitrogenous (nitrogen-containing) wastes, toxins, and drugs from the body. </a:t>
            </a:r>
            <a:endParaRPr lang="en-US" sz="2000" dirty="0">
              <a:effectLst/>
              <a:latin typeface="+mn-lt"/>
            </a:endParaRPr>
          </a:p>
          <a:p>
            <a:pPr marL="171450" indent="-171450">
              <a:buFont typeface="Courier New" panose="02070309020205020404" pitchFamily="49" charset="0"/>
              <a:buChar char="o"/>
            </a:pPr>
            <a:endParaRPr lang="en-US" sz="1200" dirty="0"/>
          </a:p>
        </p:txBody>
      </p:sp>
      <p:sp>
        <p:nvSpPr>
          <p:cNvPr id="5" name="Title 1"/>
          <p:cNvSpPr txBox="1">
            <a:spLocks/>
          </p:cNvSpPr>
          <p:nvPr/>
        </p:nvSpPr>
        <p:spPr>
          <a:xfrm>
            <a:off x="309283" y="3125361"/>
            <a:ext cx="5929532" cy="6931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tx1">
                    <a:lumMod val="95000"/>
                    <a:lumOff val="5000"/>
                  </a:schemeClr>
                </a:solidFill>
              </a:rPr>
              <a:t>Functions of the kidney </a:t>
            </a:r>
          </a:p>
        </p:txBody>
      </p:sp>
      <p:sp>
        <p:nvSpPr>
          <p:cNvPr id="6" name="TextBox 5"/>
          <p:cNvSpPr txBox="1"/>
          <p:nvPr/>
        </p:nvSpPr>
        <p:spPr>
          <a:xfrm>
            <a:off x="309283" y="3684024"/>
            <a:ext cx="5929532" cy="3000821"/>
          </a:xfrm>
          <a:prstGeom prst="rect">
            <a:avLst/>
          </a:prstGeom>
          <a:noFill/>
        </p:spPr>
        <p:txBody>
          <a:bodyPr wrap="square" rtlCol="0">
            <a:spAutoFit/>
          </a:bodyPr>
          <a:lstStyle/>
          <a:p>
            <a:pPr marL="457200" indent="-457200">
              <a:lnSpc>
                <a:spcPct val="150000"/>
              </a:lnSpc>
              <a:buClr>
                <a:schemeClr val="tx1"/>
              </a:buClr>
              <a:buFont typeface="+mj-lt"/>
              <a:buAutoNum type="arabicPeriod"/>
              <a:defRPr/>
            </a:pPr>
            <a:r>
              <a:rPr lang="en-US" sz="1800" b="1" dirty="0">
                <a:solidFill>
                  <a:schemeClr val="tx1"/>
                </a:solidFill>
                <a:latin typeface="+mn-lt"/>
              </a:rPr>
              <a:t>Excretes</a:t>
            </a:r>
            <a:r>
              <a:rPr lang="en-US" sz="1800" dirty="0">
                <a:solidFill>
                  <a:schemeClr val="tx1"/>
                </a:solidFill>
                <a:latin typeface="+mn-lt"/>
              </a:rPr>
              <a:t> most of the waste products of metabolism.</a:t>
            </a:r>
          </a:p>
          <a:p>
            <a:pPr marL="457200" indent="-457200">
              <a:lnSpc>
                <a:spcPct val="150000"/>
              </a:lnSpc>
              <a:buClr>
                <a:schemeClr val="tx1"/>
              </a:buClr>
              <a:buFont typeface="+mj-lt"/>
              <a:buAutoNum type="arabicPeriod"/>
              <a:defRPr/>
            </a:pPr>
            <a:r>
              <a:rPr lang="en-US" sz="1800" b="1" dirty="0">
                <a:solidFill>
                  <a:schemeClr val="tx1"/>
                </a:solidFill>
                <a:latin typeface="+mn-lt"/>
              </a:rPr>
              <a:t>Controls</a:t>
            </a:r>
            <a:r>
              <a:rPr lang="en-US" sz="1800" dirty="0">
                <a:solidFill>
                  <a:schemeClr val="tx1"/>
                </a:solidFill>
                <a:latin typeface="+mn-lt"/>
              </a:rPr>
              <a:t> water &amp; electrolyte balance of the body. </a:t>
            </a:r>
          </a:p>
          <a:p>
            <a:pPr marL="457200" indent="-457200">
              <a:lnSpc>
                <a:spcPct val="150000"/>
              </a:lnSpc>
              <a:buClr>
                <a:schemeClr val="tx1"/>
              </a:buClr>
              <a:buFont typeface="+mj-lt"/>
              <a:buAutoNum type="arabicPeriod"/>
              <a:defRPr/>
            </a:pPr>
            <a:r>
              <a:rPr lang="en-US" sz="1800" b="1" dirty="0">
                <a:solidFill>
                  <a:schemeClr val="tx1"/>
                </a:solidFill>
                <a:latin typeface="+mn-lt"/>
              </a:rPr>
              <a:t>Maintain</a:t>
            </a:r>
            <a:r>
              <a:rPr lang="en-US" sz="1800" dirty="0">
                <a:solidFill>
                  <a:schemeClr val="tx1"/>
                </a:solidFill>
                <a:latin typeface="+mn-lt"/>
              </a:rPr>
              <a:t> acid-base balance of the blood.</a:t>
            </a:r>
          </a:p>
          <a:p>
            <a:pPr marL="457200" indent="-457200">
              <a:lnSpc>
                <a:spcPct val="150000"/>
              </a:lnSpc>
              <a:buClr>
                <a:schemeClr val="tx1"/>
              </a:buClr>
              <a:buFont typeface="+mj-lt"/>
              <a:buAutoNum type="arabicPeriod"/>
              <a:defRPr/>
            </a:pPr>
            <a:r>
              <a:rPr lang="en-US" sz="1800" b="1" dirty="0">
                <a:solidFill>
                  <a:schemeClr val="tx1"/>
                </a:solidFill>
                <a:latin typeface="+mn-lt"/>
              </a:rPr>
              <a:t>Stimulate</a:t>
            </a:r>
            <a:r>
              <a:rPr lang="en-US" sz="1800" dirty="0">
                <a:solidFill>
                  <a:schemeClr val="tx1"/>
                </a:solidFill>
                <a:latin typeface="+mn-lt"/>
              </a:rPr>
              <a:t> bone marrow for RBCs formation by </a:t>
            </a:r>
            <a:r>
              <a:rPr lang="en-US" sz="1800" b="1" dirty="0">
                <a:solidFill>
                  <a:schemeClr val="tx1"/>
                </a:solidFill>
                <a:latin typeface="+mn-lt"/>
              </a:rPr>
              <a:t>Erythropoietin</a:t>
            </a:r>
            <a:r>
              <a:rPr lang="en-US" sz="1800" dirty="0">
                <a:solidFill>
                  <a:schemeClr val="tx1"/>
                </a:solidFill>
                <a:latin typeface="+mn-lt"/>
              </a:rPr>
              <a:t> </a:t>
            </a:r>
            <a:r>
              <a:rPr lang="en-US" sz="1800" u="sng" dirty="0">
                <a:solidFill>
                  <a:schemeClr val="tx1"/>
                </a:solidFill>
                <a:latin typeface="+mn-lt"/>
              </a:rPr>
              <a:t>hormone.</a:t>
            </a:r>
            <a:endParaRPr lang="en-US" sz="1800" dirty="0">
              <a:solidFill>
                <a:schemeClr val="tx1"/>
              </a:solidFill>
              <a:latin typeface="+mn-lt"/>
            </a:endParaRPr>
          </a:p>
          <a:p>
            <a:pPr marL="457200" indent="-457200">
              <a:lnSpc>
                <a:spcPct val="150000"/>
              </a:lnSpc>
              <a:buClr>
                <a:schemeClr val="tx1"/>
              </a:buClr>
              <a:buFont typeface="+mj-lt"/>
              <a:buAutoNum type="arabicPeriod"/>
              <a:defRPr/>
            </a:pPr>
            <a:r>
              <a:rPr lang="en-US" sz="1800" b="1" dirty="0">
                <a:solidFill>
                  <a:schemeClr val="tx1"/>
                </a:solidFill>
                <a:latin typeface="+mn-lt"/>
              </a:rPr>
              <a:t>Regulates</a:t>
            </a:r>
            <a:r>
              <a:rPr lang="en-US" sz="1800" dirty="0">
                <a:solidFill>
                  <a:schemeClr val="tx1"/>
                </a:solidFill>
                <a:latin typeface="+mn-lt"/>
              </a:rPr>
              <a:t> blood pressure by </a:t>
            </a:r>
            <a:r>
              <a:rPr lang="en-US" sz="1800" b="1" dirty="0">
                <a:solidFill>
                  <a:schemeClr val="tx1"/>
                </a:solidFill>
                <a:latin typeface="+mn-lt"/>
              </a:rPr>
              <a:t>Rennin</a:t>
            </a:r>
            <a:r>
              <a:rPr lang="en-US" sz="1800" dirty="0">
                <a:solidFill>
                  <a:schemeClr val="tx1"/>
                </a:solidFill>
                <a:latin typeface="+mn-lt"/>
              </a:rPr>
              <a:t> </a:t>
            </a:r>
            <a:r>
              <a:rPr lang="en-US" sz="1800" u="sng" dirty="0">
                <a:solidFill>
                  <a:schemeClr val="tx1"/>
                </a:solidFill>
                <a:latin typeface="+mn-lt"/>
              </a:rPr>
              <a:t>enzyme.</a:t>
            </a:r>
            <a:endParaRPr lang="en-US" sz="1800" dirty="0">
              <a:solidFill>
                <a:schemeClr val="tx1"/>
              </a:solidFill>
              <a:latin typeface="+mn-lt"/>
            </a:endParaRPr>
          </a:p>
          <a:p>
            <a:pPr marL="457200" indent="-457200">
              <a:lnSpc>
                <a:spcPct val="150000"/>
              </a:lnSpc>
              <a:buClr>
                <a:schemeClr val="tx1"/>
              </a:buClr>
              <a:buFont typeface="+mj-lt"/>
              <a:buAutoNum type="arabicPeriod"/>
              <a:defRPr/>
            </a:pPr>
            <a:r>
              <a:rPr lang="en-US" sz="1800" b="1" dirty="0">
                <a:solidFill>
                  <a:schemeClr val="tx1"/>
                </a:solidFill>
                <a:latin typeface="+mn-lt"/>
              </a:rPr>
              <a:t>Converts </a:t>
            </a:r>
            <a:r>
              <a:rPr lang="en-US" sz="1800" dirty="0">
                <a:solidFill>
                  <a:schemeClr val="tx1"/>
                </a:solidFill>
                <a:latin typeface="+mn-lt"/>
              </a:rPr>
              <a:t>vitamin D to its active form.</a:t>
            </a:r>
          </a:p>
        </p:txBody>
      </p:sp>
      <p:pic>
        <p:nvPicPr>
          <p:cNvPr id="7" name="Picture 6" descr="E:\dad\Student Gray\4. Abdomen\F66122-004-f126.jpg"/>
          <p:cNvPicPr>
            <a:picLocks noChangeAspect="1" noChangeArrowheads="1"/>
          </p:cNvPicPr>
          <p:nvPr/>
        </p:nvPicPr>
        <p:blipFill>
          <a:blip r:embed="rId2">
            <a:extLst>
              <a:ext uri="{28A0092B-C50C-407E-A947-70E740481C1C}">
                <a14:useLocalDpi xmlns:a14="http://schemas.microsoft.com/office/drawing/2010/main" val="0"/>
              </a:ext>
            </a:extLst>
          </a:blip>
          <a:srcRect b="3831"/>
          <a:stretch>
            <a:fillRect/>
          </a:stretch>
        </p:blipFill>
        <p:spPr bwMode="auto">
          <a:xfrm>
            <a:off x="7020544" y="348862"/>
            <a:ext cx="4267200" cy="64008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856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7017692" y="4167470"/>
            <a:ext cx="5025894" cy="2379537"/>
            <a:chOff x="3829254" y="4432035"/>
            <a:chExt cx="3692307" cy="2124584"/>
          </a:xfrm>
        </p:grpSpPr>
        <p:grpSp>
          <p:nvGrpSpPr>
            <p:cNvPr id="8" name="Group 7"/>
            <p:cNvGrpSpPr/>
            <p:nvPr/>
          </p:nvGrpSpPr>
          <p:grpSpPr>
            <a:xfrm>
              <a:off x="3829254" y="4432035"/>
              <a:ext cx="3692307" cy="2124584"/>
              <a:chOff x="1752926" y="1827333"/>
              <a:chExt cx="5472954" cy="3641036"/>
            </a:xfrm>
          </p:grpSpPr>
          <p:pic>
            <p:nvPicPr>
              <p:cNvPr id="1028" name="Picture 4" descr="http://antranik.org/wp-content/uploads/2011/12/retroperitoneal-position-of-the-kidney.jpg"/>
              <p:cNvPicPr>
                <a:picLocks noChangeAspect="1" noChangeArrowheads="1"/>
              </p:cNvPicPr>
              <p:nvPr/>
            </p:nvPicPr>
            <p:blipFill rotWithShape="1">
              <a:blip r:embed="rId2">
                <a:extLst>
                  <a:ext uri="{28A0092B-C50C-407E-A947-70E740481C1C}">
                    <a14:useLocalDpi xmlns:a14="http://schemas.microsoft.com/office/drawing/2010/main" val="0"/>
                  </a:ext>
                </a:extLst>
              </a:blip>
              <a:srcRect l="7055" t="8296" r="11903" b="39035"/>
              <a:stretch/>
            </p:blipFill>
            <p:spPr bwMode="auto">
              <a:xfrm>
                <a:off x="1752926" y="1827333"/>
                <a:ext cx="5472954" cy="35769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005254" y="5129815"/>
                <a:ext cx="612668" cy="338554"/>
              </a:xfrm>
              <a:prstGeom prst="rect">
                <a:avLst/>
              </a:prstGeom>
              <a:noFill/>
            </p:spPr>
            <p:txBody>
              <a:bodyPr wrap="none" rtlCol="0">
                <a:spAutoFit/>
              </a:bodyPr>
              <a:lstStyle/>
              <a:p>
                <a:r>
                  <a:rPr lang="en-US" sz="1600" dirty="0">
                    <a:solidFill>
                      <a:schemeClr val="bg1">
                        <a:lumMod val="50000"/>
                      </a:schemeClr>
                    </a:solidFill>
                    <a:latin typeface="+mn-lt"/>
                  </a:rPr>
                  <a:t>Extra</a:t>
                </a:r>
                <a:endParaRPr lang="en-GB" sz="1600" dirty="0">
                  <a:solidFill>
                    <a:schemeClr val="bg1">
                      <a:lumMod val="50000"/>
                    </a:schemeClr>
                  </a:solidFill>
                  <a:latin typeface="+mn-lt"/>
                </a:endParaRPr>
              </a:p>
            </p:txBody>
          </p:sp>
        </p:grpSp>
        <p:sp>
          <p:nvSpPr>
            <p:cNvPr id="16" name="Rectangle 15"/>
            <p:cNvSpPr/>
            <p:nvPr/>
          </p:nvSpPr>
          <p:spPr>
            <a:xfrm>
              <a:off x="3856148" y="5190565"/>
              <a:ext cx="662064" cy="121023"/>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p:cNvCxnSpPr/>
            <p:nvPr/>
          </p:nvCxnSpPr>
          <p:spPr>
            <a:xfrm flipH="1">
              <a:off x="6271535" y="5547397"/>
              <a:ext cx="688957" cy="262132"/>
            </a:xfrm>
            <a:prstGeom prst="straightConnector1">
              <a:avLst/>
            </a:prstGeom>
            <a:ln w="38100">
              <a:solidFill>
                <a:srgbClr val="FFCC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37674" y="538999"/>
            <a:ext cx="10515600" cy="777875"/>
          </a:xfrm>
        </p:spPr>
        <p:txBody>
          <a:bodyPr>
            <a:normAutofit/>
          </a:bodyPr>
          <a:lstStyle/>
          <a:p>
            <a:r>
              <a:rPr lang="en-US" sz="3200" b="1" dirty="0">
                <a:solidFill>
                  <a:schemeClr val="tx1">
                    <a:lumMod val="95000"/>
                    <a:lumOff val="5000"/>
                  </a:schemeClr>
                </a:solidFill>
              </a:rPr>
              <a:t>Kidney </a:t>
            </a:r>
          </a:p>
        </p:txBody>
      </p:sp>
      <p:sp>
        <p:nvSpPr>
          <p:cNvPr id="3" name="TextBox 2"/>
          <p:cNvSpPr txBox="1"/>
          <p:nvPr/>
        </p:nvSpPr>
        <p:spPr>
          <a:xfrm>
            <a:off x="637674" y="1385047"/>
            <a:ext cx="5967419" cy="4247317"/>
          </a:xfrm>
          <a:prstGeom prst="rect">
            <a:avLst/>
          </a:prstGeom>
          <a:noFill/>
        </p:spPr>
        <p:txBody>
          <a:bodyPr wrap="square" rtlCol="0">
            <a:spAutoFit/>
          </a:bodyPr>
          <a:lstStyle/>
          <a:p>
            <a:pPr marL="342900" indent="-342900">
              <a:spcBef>
                <a:spcPts val="1200"/>
              </a:spcBef>
              <a:buFont typeface="Courier New" panose="02070309020205020404" pitchFamily="49" charset="0"/>
              <a:buChar char="o"/>
            </a:pPr>
            <a:r>
              <a:rPr lang="en-US" altLang="en-US" sz="2000" dirty="0">
                <a:solidFill>
                  <a:schemeClr val="tx1"/>
                </a:solidFill>
                <a:latin typeface="+mn-lt"/>
              </a:rPr>
              <a:t>Kidneys are </a:t>
            </a:r>
            <a:r>
              <a:rPr lang="en-US" altLang="en-US" sz="2000" b="1" dirty="0">
                <a:solidFill>
                  <a:schemeClr val="tx1"/>
                </a:solidFill>
                <a:latin typeface="+mn-lt"/>
              </a:rPr>
              <a:t>reddish brown </a:t>
            </a:r>
            <a:r>
              <a:rPr lang="en-US" altLang="en-US" sz="2000" dirty="0">
                <a:solidFill>
                  <a:schemeClr val="tx1"/>
                </a:solidFill>
                <a:latin typeface="+mn-lt"/>
              </a:rPr>
              <a:t>in color.</a:t>
            </a:r>
          </a:p>
          <a:p>
            <a:pPr marL="342900" indent="-342900">
              <a:spcBef>
                <a:spcPts val="1200"/>
              </a:spcBef>
              <a:buFont typeface="Courier New" panose="02070309020205020404" pitchFamily="49" charset="0"/>
              <a:buChar char="o"/>
            </a:pPr>
            <a:r>
              <a:rPr lang="en-US" altLang="en-US" sz="2000" dirty="0">
                <a:solidFill>
                  <a:schemeClr val="tx1"/>
                </a:solidFill>
                <a:latin typeface="+mn-lt"/>
              </a:rPr>
              <a:t>Lie </a:t>
            </a:r>
            <a:r>
              <a:rPr lang="en-US" altLang="en-US" sz="2000" b="1" dirty="0">
                <a:solidFill>
                  <a:schemeClr val="tx1"/>
                </a:solidFill>
                <a:latin typeface="+mn-lt"/>
              </a:rPr>
              <a:t>behind</a:t>
            </a:r>
            <a:r>
              <a:rPr lang="en-US" altLang="en-US" sz="2000" dirty="0">
                <a:solidFill>
                  <a:schemeClr val="tx1"/>
                </a:solidFill>
                <a:latin typeface="+mn-lt"/>
              </a:rPr>
              <a:t> the peritoneum (retroperitoneal*), on either side of the </a:t>
            </a:r>
            <a:r>
              <a:rPr lang="en-US" altLang="en-US" sz="2000" b="1" dirty="0">
                <a:solidFill>
                  <a:schemeClr val="tx1"/>
                </a:solidFill>
                <a:latin typeface="+mn-lt"/>
              </a:rPr>
              <a:t>vertebral column </a:t>
            </a:r>
            <a:r>
              <a:rPr lang="en-US" altLang="en-US" sz="2000" dirty="0">
                <a:solidFill>
                  <a:schemeClr val="tx1"/>
                </a:solidFill>
                <a:latin typeface="+mn-lt"/>
              </a:rPr>
              <a:t>on the posterior abdominal wall.</a:t>
            </a:r>
          </a:p>
          <a:p>
            <a:pPr marL="342900" indent="-342900">
              <a:spcBef>
                <a:spcPts val="1200"/>
              </a:spcBef>
              <a:buFont typeface="Courier New" panose="02070309020205020404" pitchFamily="49" charset="0"/>
              <a:buChar char="o"/>
            </a:pPr>
            <a:r>
              <a:rPr lang="en-US" altLang="en-US" sz="2000" dirty="0">
                <a:solidFill>
                  <a:schemeClr val="tx1"/>
                </a:solidFill>
                <a:latin typeface="+mn-lt"/>
              </a:rPr>
              <a:t>They are largely under cover of the costal margin.</a:t>
            </a:r>
          </a:p>
          <a:p>
            <a:pPr marL="342900" indent="-342900">
              <a:spcBef>
                <a:spcPts val="1200"/>
              </a:spcBef>
              <a:buFont typeface="Courier New" panose="02070309020205020404" pitchFamily="49" charset="0"/>
              <a:buChar char="o"/>
            </a:pPr>
            <a:r>
              <a:rPr lang="en-US" altLang="en-US" sz="2000" dirty="0">
                <a:solidFill>
                  <a:schemeClr val="tx1"/>
                </a:solidFill>
                <a:latin typeface="+mn-lt"/>
              </a:rPr>
              <a:t>The right kidney lies slightly </a:t>
            </a:r>
            <a:r>
              <a:rPr lang="en-US" altLang="en-US" sz="2000" u="sng" dirty="0">
                <a:solidFill>
                  <a:schemeClr val="tx1"/>
                </a:solidFill>
                <a:latin typeface="+mn-lt"/>
              </a:rPr>
              <a:t>lower than </a:t>
            </a:r>
            <a:r>
              <a:rPr lang="en-US" altLang="en-US" sz="2000" dirty="0">
                <a:solidFill>
                  <a:schemeClr val="tx1"/>
                </a:solidFill>
                <a:latin typeface="+mn-lt"/>
              </a:rPr>
              <a:t>the left due to the large size of the </a:t>
            </a:r>
            <a:r>
              <a:rPr lang="en-US" altLang="en-US" sz="2000" b="1" dirty="0">
                <a:solidFill>
                  <a:schemeClr val="tx1"/>
                </a:solidFill>
                <a:latin typeface="+mn-lt"/>
              </a:rPr>
              <a:t>right lobe of the liver.</a:t>
            </a:r>
          </a:p>
          <a:p>
            <a:pPr marL="342900" indent="-342900">
              <a:spcBef>
                <a:spcPts val="1200"/>
              </a:spcBef>
              <a:buFont typeface="Courier New" panose="02070309020205020404" pitchFamily="49" charset="0"/>
              <a:buChar char="o"/>
            </a:pPr>
            <a:r>
              <a:rPr lang="en-US" altLang="en-US" sz="2000" dirty="0">
                <a:solidFill>
                  <a:schemeClr val="tx1"/>
                </a:solidFill>
                <a:latin typeface="+mn-lt"/>
              </a:rPr>
              <a:t>The upper border of the right kidney is at the level of </a:t>
            </a:r>
            <a:r>
              <a:rPr lang="en-US" altLang="en-US" sz="2000" b="1" dirty="0">
                <a:solidFill>
                  <a:schemeClr val="tx1"/>
                </a:solidFill>
                <a:latin typeface="+mn-lt"/>
              </a:rPr>
              <a:t>11</a:t>
            </a:r>
            <a:r>
              <a:rPr lang="en-US" altLang="en-US" sz="2000" b="1" baseline="30000" dirty="0">
                <a:solidFill>
                  <a:schemeClr val="tx1"/>
                </a:solidFill>
                <a:latin typeface="+mn-lt"/>
              </a:rPr>
              <a:t>th</a:t>
            </a:r>
            <a:r>
              <a:rPr lang="en-US" altLang="en-US" sz="2000" b="1" dirty="0">
                <a:solidFill>
                  <a:schemeClr val="tx1"/>
                </a:solidFill>
                <a:latin typeface="+mn-lt"/>
              </a:rPr>
              <a:t> </a:t>
            </a:r>
            <a:r>
              <a:rPr lang="en-US" altLang="en-US" sz="2000" b="1" u="sng" dirty="0">
                <a:solidFill>
                  <a:schemeClr val="tx1"/>
                </a:solidFill>
                <a:latin typeface="+mn-lt"/>
              </a:rPr>
              <a:t>intercostal</a:t>
            </a:r>
            <a:r>
              <a:rPr lang="en-US" altLang="en-US" sz="2000" b="1" dirty="0">
                <a:solidFill>
                  <a:schemeClr val="tx1"/>
                </a:solidFill>
                <a:latin typeface="+mn-lt"/>
              </a:rPr>
              <a:t> space.</a:t>
            </a:r>
          </a:p>
          <a:p>
            <a:pPr marL="342900" indent="-342900">
              <a:spcBef>
                <a:spcPts val="1200"/>
              </a:spcBef>
              <a:buFont typeface="Courier New" panose="02070309020205020404" pitchFamily="49" charset="0"/>
              <a:buChar char="o"/>
            </a:pPr>
            <a:r>
              <a:rPr lang="en-US" altLang="en-US" sz="2000" dirty="0">
                <a:solidFill>
                  <a:schemeClr val="tx1"/>
                </a:solidFill>
                <a:latin typeface="+mn-lt"/>
              </a:rPr>
              <a:t>The upper border of the left kidney is a the level of the </a:t>
            </a:r>
            <a:r>
              <a:rPr lang="en-US" altLang="en-US" sz="2000" b="1" dirty="0">
                <a:solidFill>
                  <a:schemeClr val="tx1"/>
                </a:solidFill>
                <a:latin typeface="+mn-lt"/>
              </a:rPr>
              <a:t>11</a:t>
            </a:r>
            <a:r>
              <a:rPr lang="en-US" altLang="en-US" sz="2000" b="1" baseline="30000" dirty="0">
                <a:solidFill>
                  <a:schemeClr val="tx1"/>
                </a:solidFill>
                <a:latin typeface="+mn-lt"/>
              </a:rPr>
              <a:t>th</a:t>
            </a:r>
            <a:r>
              <a:rPr lang="en-US" altLang="en-US" sz="2000" b="1" dirty="0">
                <a:solidFill>
                  <a:schemeClr val="tx1"/>
                </a:solidFill>
                <a:latin typeface="+mn-lt"/>
              </a:rPr>
              <a:t> </a:t>
            </a:r>
            <a:r>
              <a:rPr lang="en-US" altLang="en-US" sz="2000" b="1" u="sng" dirty="0">
                <a:solidFill>
                  <a:schemeClr val="tx1"/>
                </a:solidFill>
                <a:latin typeface="+mn-lt"/>
              </a:rPr>
              <a:t>rib</a:t>
            </a:r>
            <a:r>
              <a:rPr lang="en-US" altLang="en-US" sz="2000" b="1" dirty="0">
                <a:solidFill>
                  <a:schemeClr val="tx1"/>
                </a:solidFill>
                <a:latin typeface="+mn-lt"/>
              </a:rPr>
              <a:t>.</a:t>
            </a:r>
            <a:endParaRPr lang="en-US" altLang="en-US" sz="2000" dirty="0">
              <a:solidFill>
                <a:schemeClr val="tx1"/>
              </a:solidFill>
              <a:latin typeface="+mn-lt"/>
            </a:endParaRPr>
          </a:p>
        </p:txBody>
      </p:sp>
      <p:cxnSp>
        <p:nvCxnSpPr>
          <p:cNvPr id="12" name="Straight Connector 11"/>
          <p:cNvCxnSpPr/>
          <p:nvPr/>
        </p:nvCxnSpPr>
        <p:spPr>
          <a:xfrm>
            <a:off x="2635624" y="2151529"/>
            <a:ext cx="1196788" cy="0"/>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10146950" y="860935"/>
            <a:ext cx="2107034" cy="2841602"/>
            <a:chOff x="8354398" y="4086439"/>
            <a:chExt cx="2038676" cy="2635623"/>
          </a:xfrm>
        </p:grpSpPr>
        <p:grpSp>
          <p:nvGrpSpPr>
            <p:cNvPr id="9" name="Group 8"/>
            <p:cNvGrpSpPr/>
            <p:nvPr/>
          </p:nvGrpSpPr>
          <p:grpSpPr>
            <a:xfrm>
              <a:off x="8354398" y="4086439"/>
              <a:ext cx="1788459" cy="2635623"/>
              <a:chOff x="7460169" y="3361765"/>
              <a:chExt cx="1788459" cy="2635623"/>
            </a:xfrm>
          </p:grpSpPr>
          <p:pic>
            <p:nvPicPr>
              <p:cNvPr id="1026" name="Picture 2" descr="Image result for liver and kidney location"/>
              <p:cNvPicPr>
                <a:picLocks noChangeAspect="1" noChangeArrowheads="1"/>
              </p:cNvPicPr>
              <p:nvPr/>
            </p:nvPicPr>
            <p:blipFill rotWithShape="1">
              <a:blip r:embed="rId3">
                <a:extLst>
                  <a:ext uri="{28A0092B-C50C-407E-A947-70E740481C1C}">
                    <a14:useLocalDpi xmlns:a14="http://schemas.microsoft.com/office/drawing/2010/main" val="0"/>
                  </a:ext>
                </a:extLst>
              </a:blip>
              <a:srcRect l="34081" t="6194" r="34094" b="3084"/>
              <a:stretch/>
            </p:blipFill>
            <p:spPr bwMode="auto">
              <a:xfrm>
                <a:off x="7460169" y="3361765"/>
                <a:ext cx="1788459" cy="26356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635960" y="3446515"/>
                <a:ext cx="612668" cy="338554"/>
              </a:xfrm>
              <a:prstGeom prst="rect">
                <a:avLst/>
              </a:prstGeom>
              <a:noFill/>
            </p:spPr>
            <p:txBody>
              <a:bodyPr wrap="none" rtlCol="0">
                <a:spAutoFit/>
              </a:bodyPr>
              <a:lstStyle/>
              <a:p>
                <a:r>
                  <a:rPr lang="en-US" sz="1600" dirty="0">
                    <a:solidFill>
                      <a:schemeClr val="bg1">
                        <a:lumMod val="50000"/>
                      </a:schemeClr>
                    </a:solidFill>
                    <a:latin typeface="+mn-lt"/>
                  </a:rPr>
                  <a:t>Extra</a:t>
                </a:r>
                <a:endParaRPr lang="en-GB" sz="1600" dirty="0">
                  <a:solidFill>
                    <a:schemeClr val="bg1">
                      <a:lumMod val="50000"/>
                    </a:schemeClr>
                  </a:solidFill>
                  <a:latin typeface="+mn-lt"/>
                </a:endParaRPr>
              </a:p>
            </p:txBody>
          </p:sp>
        </p:grpSp>
        <p:cxnSp>
          <p:nvCxnSpPr>
            <p:cNvPr id="17" name="Straight Arrow Connector 16"/>
            <p:cNvCxnSpPr/>
            <p:nvPr/>
          </p:nvCxnSpPr>
          <p:spPr>
            <a:xfrm flipH="1" flipV="1">
              <a:off x="9560237" y="5621197"/>
              <a:ext cx="832837" cy="248769"/>
            </a:xfrm>
            <a:prstGeom prst="straightConnector1">
              <a:avLst/>
            </a:prstGeom>
            <a:ln w="38100">
              <a:solidFill>
                <a:srgbClr val="FFCC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8494530" y="5410669"/>
              <a:ext cx="462788" cy="312363"/>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6605093" y="1011795"/>
            <a:ext cx="3549506" cy="2861017"/>
            <a:chOff x="6855310" y="573678"/>
            <a:chExt cx="4786636" cy="2583851"/>
          </a:xfrm>
        </p:grpSpPr>
        <p:pic>
          <p:nvPicPr>
            <p:cNvPr id="5" name="Picture 4" descr="F66122-004-f153"/>
            <p:cNvPicPr>
              <a:picLocks noChangeAspect="1" noChangeArrowheads="1"/>
            </p:cNvPicPr>
            <p:nvPr/>
          </p:nvPicPr>
          <p:blipFill rotWithShape="1">
            <a:blip r:embed="rId4">
              <a:extLst>
                <a:ext uri="{28A0092B-C50C-407E-A947-70E740481C1C}">
                  <a14:useLocalDpi xmlns:a14="http://schemas.microsoft.com/office/drawing/2010/main" val="0"/>
                </a:ext>
              </a:extLst>
            </a:blip>
            <a:srcRect l="3448" r="3267" b="21934"/>
            <a:stretch/>
          </p:blipFill>
          <p:spPr bwMode="auto">
            <a:xfrm>
              <a:off x="6855310" y="573678"/>
              <a:ext cx="4786636" cy="250731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cxnSp>
          <p:nvCxnSpPr>
            <p:cNvPr id="19" name="Straight Arrow Connector 18"/>
            <p:cNvCxnSpPr/>
            <p:nvPr/>
          </p:nvCxnSpPr>
          <p:spPr>
            <a:xfrm flipH="1" flipV="1">
              <a:off x="10320439" y="2640216"/>
              <a:ext cx="210805" cy="517313"/>
            </a:xfrm>
            <a:prstGeom prst="straightConnector1">
              <a:avLst/>
            </a:prstGeom>
            <a:ln w="38100">
              <a:solidFill>
                <a:srgbClr val="FFCC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a:off x="1075765" y="1694329"/>
            <a:ext cx="786384" cy="0"/>
          </a:xfrm>
          <a:prstGeom prst="line">
            <a:avLst/>
          </a:prstGeom>
          <a:ln w="28575">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204012" y="3981427"/>
            <a:ext cx="4572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83088" y="5950001"/>
            <a:ext cx="6371212" cy="338554"/>
          </a:xfrm>
          <a:prstGeom prst="rect">
            <a:avLst/>
          </a:prstGeom>
          <a:noFill/>
        </p:spPr>
        <p:txBody>
          <a:bodyPr wrap="square" rtlCol="0">
            <a:spAutoFit/>
          </a:bodyPr>
          <a:lstStyle/>
          <a:p>
            <a:r>
              <a:rPr lang="en-US" sz="1600" dirty="0">
                <a:solidFill>
                  <a:schemeClr val="bg1">
                    <a:lumMod val="50000"/>
                  </a:schemeClr>
                </a:solidFill>
                <a:latin typeface="+mn-lt"/>
              </a:rPr>
              <a:t>*retroperitoneal: only the front of the kidney is covered by peritoneum.</a:t>
            </a:r>
            <a:endParaRPr lang="en-GB" sz="1600" dirty="0">
              <a:solidFill>
                <a:schemeClr val="bg1">
                  <a:lumMod val="50000"/>
                </a:schemeClr>
              </a:solidFill>
              <a:latin typeface="+mn-lt"/>
            </a:endParaRPr>
          </a:p>
        </p:txBody>
      </p:sp>
    </p:spTree>
    <p:extLst>
      <p:ext uri="{BB962C8B-B14F-4D97-AF65-F5344CB8AC3E}">
        <p14:creationId xmlns:p14="http://schemas.microsoft.com/office/powerpoint/2010/main" val="334075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637674" y="1512565"/>
            <a:ext cx="5736232" cy="4008162"/>
          </a:xfrm>
          <a:ln w="38100">
            <a:noFill/>
            <a:miter lim="800000"/>
            <a:headEnd/>
            <a:tailEnd/>
          </a:ln>
        </p:spPr>
        <p:txBody>
          <a:bodyPr>
            <a:normAutofit/>
          </a:bodyPr>
          <a:lstStyle/>
          <a:p>
            <a:pPr algn="l" rtl="0" eaLnBrk="1" hangingPunct="1">
              <a:lnSpc>
                <a:spcPct val="100000"/>
              </a:lnSpc>
              <a:buFont typeface="Courier New" panose="02070309020205020404" pitchFamily="49" charset="0"/>
              <a:buChar char="o"/>
            </a:pPr>
            <a:r>
              <a:rPr lang="en-US" altLang="en-US" sz="2000" dirty="0">
                <a:solidFill>
                  <a:schemeClr val="tx1"/>
                </a:solidFill>
              </a:rPr>
              <a:t>With contraction of  the diaphragm (</a:t>
            </a:r>
            <a:r>
              <a:rPr lang="en-US" altLang="en-US" sz="2000" b="1" dirty="0"/>
              <a:t>inspiration</a:t>
            </a:r>
            <a:r>
              <a:rPr lang="en-US" altLang="en-US" sz="2000" dirty="0">
                <a:solidFill>
                  <a:schemeClr val="tx1"/>
                </a:solidFill>
              </a:rPr>
              <a:t>)  the kidney moves downward as much as 2.5 cm.</a:t>
            </a:r>
          </a:p>
          <a:p>
            <a:pPr algn="l" rtl="0" eaLnBrk="1" hangingPunct="1">
              <a:lnSpc>
                <a:spcPct val="100000"/>
              </a:lnSpc>
              <a:buFont typeface="Courier New" panose="02070309020205020404" pitchFamily="49" charset="0"/>
              <a:buChar char="o"/>
            </a:pPr>
            <a:r>
              <a:rPr lang="en-US" altLang="en-US" sz="2000" dirty="0">
                <a:solidFill>
                  <a:schemeClr val="tx1"/>
                </a:solidFill>
              </a:rPr>
              <a:t>The lateral border is convex, while the medial border is convex at both ends but its middle part shows a vertical slit called the </a:t>
            </a:r>
            <a:r>
              <a:rPr lang="en-US" altLang="en-US" sz="2000" b="1" dirty="0">
                <a:solidFill>
                  <a:schemeClr val="tx1"/>
                </a:solidFill>
              </a:rPr>
              <a:t>hilum</a:t>
            </a:r>
            <a:r>
              <a:rPr lang="en-US" altLang="en-US" sz="2000" dirty="0">
                <a:solidFill>
                  <a:schemeClr val="tx1"/>
                </a:solidFill>
              </a:rPr>
              <a:t>.</a:t>
            </a:r>
          </a:p>
          <a:p>
            <a:pPr algn="l" rtl="0" eaLnBrk="1" hangingPunct="1">
              <a:lnSpc>
                <a:spcPct val="100000"/>
              </a:lnSpc>
              <a:buFont typeface="Courier New" panose="02070309020205020404" pitchFamily="49" charset="0"/>
              <a:buChar char="o"/>
            </a:pPr>
            <a:r>
              <a:rPr lang="en-US" altLang="en-US" sz="2000" dirty="0">
                <a:solidFill>
                  <a:schemeClr val="tx1"/>
                </a:solidFill>
              </a:rPr>
              <a:t>The hilum extends into a large cavity called the </a:t>
            </a:r>
            <a:r>
              <a:rPr lang="en-US" altLang="en-US" sz="2000" b="1" dirty="0">
                <a:solidFill>
                  <a:schemeClr val="tx1"/>
                </a:solidFill>
              </a:rPr>
              <a:t>renal sinus</a:t>
            </a:r>
            <a:r>
              <a:rPr lang="en-US" altLang="en-US" sz="2000" dirty="0">
                <a:solidFill>
                  <a:schemeClr val="tx1"/>
                </a:solidFill>
              </a:rPr>
              <a:t>.</a:t>
            </a:r>
            <a:endParaRPr lang="en-US" altLang="en-US" sz="2000" dirty="0"/>
          </a:p>
          <a:p>
            <a:pPr algn="l" rtl="0" eaLnBrk="1" hangingPunct="1">
              <a:lnSpc>
                <a:spcPct val="100000"/>
              </a:lnSpc>
              <a:buFont typeface="Courier New" panose="02070309020205020404" pitchFamily="49" charset="0"/>
              <a:buChar char="o"/>
            </a:pPr>
            <a:r>
              <a:rPr lang="en-US" altLang="en-US" sz="2000" dirty="0"/>
              <a:t>The </a:t>
            </a:r>
            <a:r>
              <a:rPr lang="en-US" altLang="en-US" sz="2000" dirty="0">
                <a:solidFill>
                  <a:schemeClr val="tx1"/>
                </a:solidFill>
              </a:rPr>
              <a:t>hilum transmits </a:t>
            </a:r>
            <a:r>
              <a:rPr lang="en-US" altLang="en-US" sz="1900" dirty="0">
                <a:solidFill>
                  <a:schemeClr val="bg1">
                    <a:lumMod val="50000"/>
                  </a:schemeClr>
                </a:solidFill>
              </a:rPr>
              <a:t>(from anterior to posterior) </a:t>
            </a:r>
            <a:r>
              <a:rPr lang="en-US" altLang="en-US" sz="2000" dirty="0">
                <a:solidFill>
                  <a:schemeClr val="tx1"/>
                </a:solidFill>
              </a:rPr>
              <a:t>the renal </a:t>
            </a:r>
            <a:r>
              <a:rPr lang="en-US" altLang="en-US" sz="2000" b="1" dirty="0"/>
              <a:t>vein</a:t>
            </a:r>
            <a:r>
              <a:rPr lang="en-US" altLang="en-US" sz="2000" dirty="0"/>
              <a:t>, two branches of renal </a:t>
            </a:r>
            <a:r>
              <a:rPr lang="en-US" altLang="en-US" sz="2000" b="1" dirty="0"/>
              <a:t>artery,</a:t>
            </a:r>
            <a:r>
              <a:rPr lang="en-US" altLang="en-US" sz="2000" dirty="0"/>
              <a:t> ureter, and the third branch of renal </a:t>
            </a:r>
            <a:r>
              <a:rPr lang="en-US" altLang="en-US" sz="2000" b="1" dirty="0"/>
              <a:t>artery</a:t>
            </a:r>
            <a:r>
              <a:rPr lang="en-US" altLang="en-US" sz="2000" dirty="0"/>
              <a:t> from the front </a:t>
            </a:r>
            <a:r>
              <a:rPr lang="en-US" altLang="en-US" sz="2000" dirty="0">
                <a:solidFill>
                  <a:schemeClr val="tx1"/>
                </a:solidFill>
              </a:rPr>
              <a:t>backward </a:t>
            </a:r>
            <a:r>
              <a:rPr lang="en-US" altLang="en-US" sz="2000" b="1" u="sng" dirty="0"/>
              <a:t>(</a:t>
            </a:r>
            <a:r>
              <a:rPr lang="en-US" altLang="en-US" sz="2000" b="1" u="sng" dirty="0">
                <a:solidFill>
                  <a:schemeClr val="bg2">
                    <a:lumMod val="50000"/>
                  </a:schemeClr>
                </a:solidFill>
              </a:rPr>
              <a:t>V.</a:t>
            </a:r>
            <a:r>
              <a:rPr lang="en-US" altLang="en-US" sz="2000" b="1" u="sng" dirty="0">
                <a:solidFill>
                  <a:schemeClr val="accent6">
                    <a:lumMod val="75000"/>
                  </a:schemeClr>
                </a:solidFill>
              </a:rPr>
              <a:t>A.</a:t>
            </a:r>
            <a:r>
              <a:rPr lang="en-US" altLang="en-US" sz="2000" b="1" u="sng" dirty="0">
                <a:solidFill>
                  <a:srgbClr val="FED163"/>
                </a:solidFill>
              </a:rPr>
              <a:t>U.</a:t>
            </a:r>
            <a:r>
              <a:rPr lang="en-US" altLang="en-US" sz="2000" b="1" u="sng" dirty="0">
                <a:solidFill>
                  <a:schemeClr val="accent6">
                    <a:lumMod val="75000"/>
                  </a:schemeClr>
                </a:solidFill>
              </a:rPr>
              <a:t>A.</a:t>
            </a:r>
            <a:r>
              <a:rPr lang="en-US" altLang="en-US" sz="2000" b="1" u="sng" dirty="0"/>
              <a:t>)</a:t>
            </a:r>
          </a:p>
        </p:txBody>
      </p:sp>
      <p:pic>
        <p:nvPicPr>
          <p:cNvPr id="16388" name="Picture 4" descr="E:\dad\Student Gray\4. Abdomen\F66122-004-f124.jpg"/>
          <p:cNvPicPr>
            <a:picLocks noChangeAspect="1" noChangeArrowheads="1"/>
          </p:cNvPicPr>
          <p:nvPr/>
        </p:nvPicPr>
        <p:blipFill>
          <a:blip r:embed="rId2">
            <a:extLst>
              <a:ext uri="{28A0092B-C50C-407E-A947-70E740481C1C}">
                <a14:useLocalDpi xmlns:a14="http://schemas.microsoft.com/office/drawing/2010/main" val="0"/>
              </a:ext>
            </a:extLst>
          </a:blip>
          <a:srcRect b="4425"/>
          <a:stretch>
            <a:fillRect/>
          </a:stretch>
        </p:blipFill>
        <p:spPr bwMode="auto">
          <a:xfrm>
            <a:off x="6875584" y="927936"/>
            <a:ext cx="4895415" cy="4982833"/>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637674" y="538999"/>
            <a:ext cx="10515600" cy="777875"/>
          </a:xfrm>
        </p:spPr>
        <p:txBody>
          <a:bodyPr>
            <a:normAutofit/>
          </a:bodyPr>
          <a:lstStyle/>
          <a:p>
            <a:r>
              <a:rPr lang="en-US" sz="3200" b="1" dirty="0">
                <a:solidFill>
                  <a:schemeClr val="tx1">
                    <a:lumMod val="95000"/>
                    <a:lumOff val="5000"/>
                  </a:schemeClr>
                </a:solidFill>
              </a:rPr>
              <a:t>Kidney </a:t>
            </a:r>
          </a:p>
        </p:txBody>
      </p:sp>
      <p:cxnSp>
        <p:nvCxnSpPr>
          <p:cNvPr id="6" name="Straight Connector 5"/>
          <p:cNvCxnSpPr/>
          <p:nvPr/>
        </p:nvCxnSpPr>
        <p:spPr>
          <a:xfrm>
            <a:off x="4074459" y="3173305"/>
            <a:ext cx="640080" cy="0"/>
          </a:xfrm>
          <a:prstGeom prst="line">
            <a:avLst/>
          </a:prstGeom>
          <a:ln w="28575">
            <a:solidFill>
              <a:srgbClr val="9900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54742" y="3912893"/>
            <a:ext cx="118872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1068593" y="3284882"/>
            <a:ext cx="702405" cy="184459"/>
          </a:xfrm>
          <a:prstGeom prst="rect">
            <a:avLst/>
          </a:prstGeom>
          <a:noFill/>
          <a:ln w="28575">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835244" y="2706660"/>
            <a:ext cx="574086" cy="144118"/>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a:off x="954742" y="4636695"/>
            <a:ext cx="109728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0757731" y="4131179"/>
            <a:ext cx="551245" cy="185327"/>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p:nvPr/>
        </p:nvCxnSpPr>
        <p:spPr>
          <a:xfrm>
            <a:off x="3843171" y="4636896"/>
            <a:ext cx="118872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0765664" y="2523138"/>
            <a:ext cx="637442" cy="183522"/>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5150225" y="4636695"/>
            <a:ext cx="640080" cy="0"/>
          </a:xfrm>
          <a:prstGeom prst="line">
            <a:avLst/>
          </a:prstGeom>
          <a:ln w="28575">
            <a:solidFill>
              <a:srgbClr val="FED163"/>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443430" y="5374275"/>
            <a:ext cx="365760" cy="185327"/>
          </a:xfrm>
          <a:prstGeom prst="rect">
            <a:avLst/>
          </a:prstGeom>
          <a:noFill/>
          <a:ln w="28575">
            <a:solidFill>
              <a:srgbClr val="FED1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6567537" y="5044620"/>
            <a:ext cx="756938" cy="338554"/>
          </a:xfrm>
          <a:prstGeom prst="rect">
            <a:avLst/>
          </a:prstGeom>
          <a:noFill/>
        </p:spPr>
        <p:txBody>
          <a:bodyPr wrap="none" rtlCol="0">
            <a:spAutoFit/>
          </a:bodyPr>
          <a:lstStyle/>
          <a:p>
            <a:r>
              <a:rPr lang="en-US" sz="1600" dirty="0">
                <a:solidFill>
                  <a:schemeClr val="bg1">
                    <a:lumMod val="50000"/>
                  </a:schemeClr>
                </a:solidFill>
                <a:latin typeface="+mn-lt"/>
              </a:rPr>
              <a:t>Lateral</a:t>
            </a:r>
            <a:endParaRPr lang="en-GB" sz="1600" dirty="0">
              <a:solidFill>
                <a:schemeClr val="bg1">
                  <a:lumMod val="50000"/>
                </a:schemeClr>
              </a:solidFill>
              <a:latin typeface="+mn-lt"/>
            </a:endParaRPr>
          </a:p>
        </p:txBody>
      </p:sp>
      <p:sp>
        <p:nvSpPr>
          <p:cNvPr id="17" name="TextBox 16"/>
          <p:cNvSpPr txBox="1"/>
          <p:nvPr/>
        </p:nvSpPr>
        <p:spPr>
          <a:xfrm>
            <a:off x="11308976" y="5035721"/>
            <a:ext cx="760144" cy="338554"/>
          </a:xfrm>
          <a:prstGeom prst="rect">
            <a:avLst/>
          </a:prstGeom>
          <a:noFill/>
        </p:spPr>
        <p:txBody>
          <a:bodyPr wrap="none" rtlCol="0">
            <a:spAutoFit/>
          </a:bodyPr>
          <a:lstStyle/>
          <a:p>
            <a:r>
              <a:rPr lang="en-US" sz="1600" dirty="0">
                <a:solidFill>
                  <a:schemeClr val="bg1">
                    <a:lumMod val="50000"/>
                  </a:schemeClr>
                </a:solidFill>
                <a:latin typeface="+mn-lt"/>
              </a:rPr>
              <a:t>Medial</a:t>
            </a:r>
            <a:endParaRPr lang="en-GB" sz="1600" dirty="0">
              <a:solidFill>
                <a:schemeClr val="bg1">
                  <a:lumMod val="50000"/>
                </a:schemeClr>
              </a:solidFill>
              <a:latin typeface="+mn-lt"/>
            </a:endParaRPr>
          </a:p>
        </p:txBody>
      </p:sp>
    </p:spTree>
    <p:extLst>
      <p:ext uri="{BB962C8B-B14F-4D97-AF65-F5344CB8AC3E}">
        <p14:creationId xmlns:p14="http://schemas.microsoft.com/office/powerpoint/2010/main" val="2134164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427501" y="1395646"/>
            <a:ext cx="5664591" cy="4071368"/>
          </a:xfrm>
          <a:ln w="38100">
            <a:noFill/>
            <a:miter lim="800000"/>
            <a:headEnd/>
            <a:tailEnd/>
          </a:ln>
        </p:spPr>
        <p:txBody>
          <a:bodyPr>
            <a:noAutofit/>
          </a:bodyPr>
          <a:lstStyle/>
          <a:p>
            <a:pPr algn="l" rtl="0" eaLnBrk="1" hangingPunct="1">
              <a:lnSpc>
                <a:spcPct val="90000"/>
              </a:lnSpc>
              <a:spcBef>
                <a:spcPts val="1200"/>
              </a:spcBef>
              <a:buFont typeface="Wingdings 2" panose="05020102010507070707" pitchFamily="18" charset="2"/>
              <a:buNone/>
            </a:pPr>
            <a:r>
              <a:rPr lang="en-US" altLang="en-US" sz="2000" i="1" dirty="0"/>
              <a:t>From inward to outward:</a:t>
            </a:r>
          </a:p>
          <a:p>
            <a:pPr algn="l" rtl="0" eaLnBrk="1" hangingPunct="1">
              <a:lnSpc>
                <a:spcPct val="90000"/>
              </a:lnSpc>
              <a:spcBef>
                <a:spcPts val="1200"/>
              </a:spcBef>
              <a:buFont typeface="Wingdings 2" panose="05020102010507070707" pitchFamily="18" charset="2"/>
              <a:buNone/>
            </a:pPr>
            <a:r>
              <a:rPr lang="en-US" altLang="en-US" sz="2000" b="1" dirty="0"/>
              <a:t>1- Fibrous capsule: </a:t>
            </a:r>
            <a:r>
              <a:rPr lang="en-US" altLang="en-US" sz="2000" dirty="0"/>
              <a:t>It is adherent to (surrounds) the kidney.</a:t>
            </a:r>
            <a:endParaRPr lang="en-US" altLang="en-US" sz="2000" b="1" dirty="0"/>
          </a:p>
          <a:p>
            <a:pPr algn="l" rtl="0" eaLnBrk="1" hangingPunct="1">
              <a:lnSpc>
                <a:spcPct val="90000"/>
              </a:lnSpc>
              <a:spcBef>
                <a:spcPts val="1200"/>
              </a:spcBef>
              <a:buFont typeface="Wingdings 2" panose="05020102010507070707" pitchFamily="18" charset="2"/>
              <a:buNone/>
            </a:pPr>
            <a:r>
              <a:rPr lang="en-US" altLang="en-US" sz="2000" b="1" dirty="0"/>
              <a:t>2- </a:t>
            </a:r>
            <a:r>
              <a:rPr lang="en-US" altLang="en-US" sz="2000" b="1" dirty="0" err="1"/>
              <a:t>Perirenal</a:t>
            </a:r>
            <a:r>
              <a:rPr lang="en-US" altLang="en-US" sz="2000" b="1" dirty="0"/>
              <a:t> fat : </a:t>
            </a:r>
            <a:r>
              <a:rPr lang="en-US" altLang="en-US" sz="2000" dirty="0"/>
              <a:t>It covers the fibrous capsule.</a:t>
            </a:r>
          </a:p>
          <a:p>
            <a:pPr algn="l" rtl="0" eaLnBrk="1" hangingPunct="1">
              <a:lnSpc>
                <a:spcPct val="90000"/>
              </a:lnSpc>
              <a:spcBef>
                <a:spcPts val="1200"/>
              </a:spcBef>
              <a:buFont typeface="Wingdings 2" panose="05020102010507070707" pitchFamily="18" charset="2"/>
              <a:buNone/>
            </a:pPr>
            <a:endParaRPr lang="en-US" altLang="en-US" sz="2000" dirty="0"/>
          </a:p>
          <a:p>
            <a:pPr algn="l" rtl="0" eaLnBrk="1" hangingPunct="1">
              <a:lnSpc>
                <a:spcPct val="90000"/>
              </a:lnSpc>
              <a:spcBef>
                <a:spcPts val="1200"/>
              </a:spcBef>
              <a:buFont typeface="Wingdings 2" panose="05020102010507070707" pitchFamily="18" charset="2"/>
              <a:buNone/>
            </a:pPr>
            <a:r>
              <a:rPr lang="en-US" altLang="en-US" sz="2000" b="1" dirty="0"/>
              <a:t>3- Renal fascia: </a:t>
            </a:r>
            <a:r>
              <a:rPr lang="en-US" altLang="en-US" sz="2000" dirty="0"/>
              <a:t>it encloses the kidneys and suprarenal glands </a:t>
            </a:r>
            <a:r>
              <a:rPr lang="en-US" altLang="en-US" sz="1600" dirty="0">
                <a:solidFill>
                  <a:schemeClr val="bg1">
                    <a:lumMod val="50000"/>
                  </a:schemeClr>
                </a:solidFill>
              </a:rPr>
              <a:t>(but in different compartments)</a:t>
            </a:r>
            <a:r>
              <a:rPr lang="en-US" altLang="en-US" sz="2000" dirty="0"/>
              <a:t>.</a:t>
            </a:r>
            <a:endParaRPr lang="en-US" altLang="en-US" sz="2000" b="1" dirty="0"/>
          </a:p>
          <a:p>
            <a:pPr algn="l" rtl="0" eaLnBrk="1" hangingPunct="1">
              <a:lnSpc>
                <a:spcPct val="90000"/>
              </a:lnSpc>
              <a:spcBef>
                <a:spcPts val="1200"/>
              </a:spcBef>
              <a:buFont typeface="Wingdings 2" panose="05020102010507070707" pitchFamily="18" charset="2"/>
              <a:buNone/>
            </a:pPr>
            <a:r>
              <a:rPr lang="en-US" altLang="en-US" sz="2000" b="1" dirty="0"/>
              <a:t>4- Pararenal fat </a:t>
            </a:r>
            <a:r>
              <a:rPr lang="en-US" altLang="en-US" sz="2000" b="1" dirty="0">
                <a:sym typeface="Wingdings" pitchFamily="2" charset="2"/>
              </a:rPr>
              <a:t>:</a:t>
            </a:r>
            <a:r>
              <a:rPr lang="en-US" altLang="en-US" sz="2000" dirty="0"/>
              <a:t> it lies external to the renal fascia, and forms part of the retroperitoneal fat.      </a:t>
            </a:r>
          </a:p>
          <a:p>
            <a:pPr algn="l" rtl="0" eaLnBrk="1" hangingPunct="1">
              <a:lnSpc>
                <a:spcPct val="90000"/>
              </a:lnSpc>
              <a:buFont typeface="Wingdings 2" panose="05020102010507070707" pitchFamily="18" charset="2"/>
              <a:buNone/>
            </a:pPr>
            <a:endParaRPr lang="en-US" altLang="en-US" sz="100" dirty="0">
              <a:solidFill>
                <a:srgbClr val="FF0000"/>
              </a:solidFill>
            </a:endParaRPr>
          </a:p>
          <a:p>
            <a:pPr algn="l" rtl="0" eaLnBrk="1" hangingPunct="1">
              <a:lnSpc>
                <a:spcPct val="90000"/>
              </a:lnSpc>
              <a:buFont typeface="Wingdings 2" panose="05020102010507070707" pitchFamily="18" charset="2"/>
              <a:buNone/>
            </a:pPr>
            <a:r>
              <a:rPr lang="en-US" altLang="en-US" sz="2000" dirty="0">
                <a:solidFill>
                  <a:srgbClr val="FF0000"/>
                </a:solidFill>
              </a:rPr>
              <a:t>N.B. The last 3 structures support the kidney in position.</a:t>
            </a:r>
          </a:p>
        </p:txBody>
      </p:sp>
      <p:pic>
        <p:nvPicPr>
          <p:cNvPr id="17412" name="Picture 4" descr="kidney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1384" y="247859"/>
            <a:ext cx="4484956" cy="2058638"/>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0" descr="F66122-004-f123"/>
          <p:cNvPicPr>
            <a:picLocks noChangeAspect="1" noChangeArrowheads="1"/>
          </p:cNvPicPr>
          <p:nvPr/>
        </p:nvPicPr>
        <p:blipFill>
          <a:blip r:embed="rId3">
            <a:extLst>
              <a:ext uri="{28A0092B-C50C-407E-A947-70E740481C1C}">
                <a14:useLocalDpi xmlns:a14="http://schemas.microsoft.com/office/drawing/2010/main" val="0"/>
              </a:ext>
            </a:extLst>
          </a:blip>
          <a:srcRect b="3699"/>
          <a:stretch>
            <a:fillRect/>
          </a:stretch>
        </p:blipFill>
        <p:spPr bwMode="auto">
          <a:xfrm>
            <a:off x="6755653" y="2469361"/>
            <a:ext cx="4573494" cy="1989767"/>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مربع نص 6"/>
          <p:cNvSpPr txBox="1"/>
          <p:nvPr/>
        </p:nvSpPr>
        <p:spPr>
          <a:xfrm>
            <a:off x="373919" y="5575834"/>
            <a:ext cx="5317588" cy="830997"/>
          </a:xfrm>
          <a:prstGeom prst="rect">
            <a:avLst/>
          </a:prstGeom>
          <a:noFill/>
        </p:spPr>
        <p:txBody>
          <a:bodyPr wrap="square" rtlCol="1">
            <a:spAutoFit/>
          </a:bodyPr>
          <a:lstStyle/>
          <a:p>
            <a:pPr algn="r" rtl="1"/>
            <a:r>
              <a:rPr lang="ar-SA" sz="1600" dirty="0">
                <a:solidFill>
                  <a:schemeClr val="accent3">
                    <a:lumMod val="75000"/>
                  </a:schemeClr>
                </a:solidFill>
              </a:rPr>
              <a:t>**في حالة الأشخاص اللي يسوون رجيم قاسي راح يتأثر عندهم الـ</a:t>
            </a:r>
            <a:r>
              <a:rPr lang="en-US" sz="1600" dirty="0">
                <a:solidFill>
                  <a:schemeClr val="accent3">
                    <a:lumMod val="75000"/>
                  </a:schemeClr>
                </a:solidFill>
              </a:rPr>
              <a:t> pararenal fat </a:t>
            </a:r>
            <a:r>
              <a:rPr lang="ar-SA" sz="1600" dirty="0">
                <a:solidFill>
                  <a:schemeClr val="accent3">
                    <a:lumMod val="75000"/>
                  </a:schemeClr>
                </a:solidFill>
              </a:rPr>
              <a:t>و بيصير بسببها الـ</a:t>
            </a:r>
            <a:r>
              <a:rPr lang="en-US" sz="1600" dirty="0">
                <a:solidFill>
                  <a:schemeClr val="accent3">
                    <a:lumMod val="75000"/>
                  </a:schemeClr>
                </a:solidFill>
              </a:rPr>
              <a:t> floating kidneys  </a:t>
            </a:r>
            <a:r>
              <a:rPr lang="ar-SA" sz="1600" dirty="0">
                <a:solidFill>
                  <a:schemeClr val="accent3">
                    <a:lumMod val="75000"/>
                  </a:schemeClr>
                </a:solidFill>
              </a:rPr>
              <a:t>فلذلك راح يكون عندهم الم في أسفل الظهر بعد الهرولة أو الركض بسبب عدم ثبات الكليتين في مكانهم الطبيعي </a:t>
            </a:r>
          </a:p>
        </p:txBody>
      </p:sp>
      <p:pic>
        <p:nvPicPr>
          <p:cNvPr id="8" name="Picture 2" descr="Fig 1.1 - The external coverings of the kidn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5653" y="4621993"/>
            <a:ext cx="4573494" cy="198238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427501" y="247859"/>
            <a:ext cx="10515600" cy="1325563"/>
          </a:xfrm>
        </p:spPr>
        <p:txBody>
          <a:bodyPr>
            <a:normAutofit/>
          </a:bodyPr>
          <a:lstStyle/>
          <a:p>
            <a:r>
              <a:rPr lang="en-US" sz="3200" b="1" dirty="0">
                <a:solidFill>
                  <a:schemeClr val="tx1">
                    <a:lumMod val="95000"/>
                    <a:lumOff val="5000"/>
                  </a:schemeClr>
                </a:solidFill>
              </a:rPr>
              <a:t>Kidney</a:t>
            </a:r>
            <a:br>
              <a:rPr lang="en-US" sz="3200" b="1" dirty="0">
                <a:solidFill>
                  <a:schemeClr val="tx1">
                    <a:lumMod val="95000"/>
                    <a:lumOff val="5000"/>
                  </a:schemeClr>
                </a:solidFill>
              </a:rPr>
            </a:br>
            <a:r>
              <a:rPr lang="en-US" sz="2800" dirty="0">
                <a:solidFill>
                  <a:schemeClr val="tx1">
                    <a:lumMod val="95000"/>
                    <a:lumOff val="5000"/>
                  </a:schemeClr>
                </a:solidFill>
              </a:rPr>
              <a:t>Covering </a:t>
            </a:r>
            <a:endParaRPr lang="en-US" sz="3200" dirty="0">
              <a:solidFill>
                <a:schemeClr val="tx1">
                  <a:lumMod val="95000"/>
                  <a:lumOff val="5000"/>
                </a:schemeClr>
              </a:solidFill>
            </a:endParaRPr>
          </a:p>
        </p:txBody>
      </p:sp>
      <p:sp>
        <p:nvSpPr>
          <p:cNvPr id="11" name="TextBox 10"/>
          <p:cNvSpPr txBox="1"/>
          <p:nvPr/>
        </p:nvSpPr>
        <p:spPr>
          <a:xfrm>
            <a:off x="8429732" y="6265827"/>
            <a:ext cx="612668" cy="338554"/>
          </a:xfrm>
          <a:prstGeom prst="rect">
            <a:avLst/>
          </a:prstGeom>
          <a:noFill/>
        </p:spPr>
        <p:txBody>
          <a:bodyPr wrap="none" rtlCol="0">
            <a:spAutoFit/>
          </a:bodyPr>
          <a:lstStyle/>
          <a:p>
            <a:r>
              <a:rPr lang="en-US" sz="1600" dirty="0">
                <a:solidFill>
                  <a:schemeClr val="bg1">
                    <a:lumMod val="50000"/>
                  </a:schemeClr>
                </a:solidFill>
                <a:latin typeface="+mn-lt"/>
              </a:rPr>
              <a:t>Extra</a:t>
            </a:r>
            <a:endParaRPr lang="en-GB" sz="1600" dirty="0">
              <a:solidFill>
                <a:schemeClr val="bg1">
                  <a:lumMod val="50000"/>
                </a:schemeClr>
              </a:solidFill>
              <a:latin typeface="+mn-lt"/>
            </a:endParaRPr>
          </a:p>
        </p:txBody>
      </p:sp>
      <p:cxnSp>
        <p:nvCxnSpPr>
          <p:cNvPr id="12" name="Straight Connector 11"/>
          <p:cNvCxnSpPr/>
          <p:nvPr/>
        </p:nvCxnSpPr>
        <p:spPr>
          <a:xfrm>
            <a:off x="779929" y="2097741"/>
            <a:ext cx="1645920" cy="0"/>
          </a:xfrm>
          <a:prstGeom prst="line">
            <a:avLst/>
          </a:prstGeom>
          <a:ln w="28575">
            <a:solidFill>
              <a:srgbClr val="00A2E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79929" y="2812844"/>
            <a:ext cx="1307592" cy="0"/>
          </a:xfrm>
          <a:prstGeom prst="line">
            <a:avLst/>
          </a:prstGeom>
          <a:ln w="28575">
            <a:solidFill>
              <a:srgbClr val="B5E52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79929" y="3660210"/>
            <a:ext cx="1307592" cy="0"/>
          </a:xfrm>
          <a:prstGeom prst="line">
            <a:avLst/>
          </a:prstGeom>
          <a:ln w="28575">
            <a:solidFill>
              <a:srgbClr val="EB212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93376" y="4359256"/>
            <a:ext cx="1335024" cy="0"/>
          </a:xfrm>
          <a:prstGeom prst="line">
            <a:avLst/>
          </a:prstGeom>
          <a:ln w="28575">
            <a:solidFill>
              <a:srgbClr val="FF0084"/>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0501909" y="654980"/>
            <a:ext cx="754542" cy="132523"/>
          </a:xfrm>
          <a:prstGeom prst="rect">
            <a:avLst/>
          </a:prstGeom>
          <a:noFill/>
          <a:ln w="28575">
            <a:solidFill>
              <a:srgbClr val="00A2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968613" y="3646951"/>
            <a:ext cx="597310" cy="93388"/>
          </a:xfrm>
          <a:prstGeom prst="rect">
            <a:avLst/>
          </a:prstGeom>
          <a:noFill/>
          <a:ln w="28575">
            <a:solidFill>
              <a:srgbClr val="FF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6828504" y="3284762"/>
            <a:ext cx="494070" cy="104981"/>
          </a:xfrm>
          <a:prstGeom prst="rect">
            <a:avLst/>
          </a:prstGeom>
          <a:noFill/>
          <a:ln w="28575">
            <a:solidFill>
              <a:srgbClr val="EB2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8290218" y="2823415"/>
            <a:ext cx="567812" cy="91440"/>
          </a:xfrm>
          <a:prstGeom prst="rect">
            <a:avLst/>
          </a:prstGeom>
          <a:noFill/>
          <a:ln w="28575">
            <a:solidFill>
              <a:srgbClr val="B5E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مربع نص 6"/>
          <p:cNvSpPr txBox="1"/>
          <p:nvPr/>
        </p:nvSpPr>
        <p:spPr>
          <a:xfrm>
            <a:off x="687891" y="2930386"/>
            <a:ext cx="2182539" cy="338554"/>
          </a:xfrm>
          <a:prstGeom prst="rect">
            <a:avLst/>
          </a:prstGeom>
          <a:noFill/>
        </p:spPr>
        <p:txBody>
          <a:bodyPr wrap="square" rtlCol="1">
            <a:spAutoFit/>
          </a:bodyPr>
          <a:lstStyle/>
          <a:p>
            <a:pPr rtl="1"/>
            <a:r>
              <a:rPr lang="en-US" sz="1600" dirty="0" err="1">
                <a:solidFill>
                  <a:schemeClr val="bg1">
                    <a:lumMod val="50000"/>
                  </a:schemeClr>
                </a:solidFill>
                <a:latin typeface="+mn-lt"/>
              </a:rPr>
              <a:t>Per</a:t>
            </a:r>
            <a:r>
              <a:rPr lang="en-US" sz="1600" b="1" u="sng" dirty="0" err="1">
                <a:solidFill>
                  <a:schemeClr val="bg1">
                    <a:lumMod val="50000"/>
                  </a:schemeClr>
                </a:solidFill>
                <a:latin typeface="+mn-lt"/>
              </a:rPr>
              <a:t>i</a:t>
            </a:r>
            <a:r>
              <a:rPr lang="en-US" sz="1600" dirty="0" err="1">
                <a:solidFill>
                  <a:schemeClr val="bg1">
                    <a:lumMod val="50000"/>
                  </a:schemeClr>
                </a:solidFill>
                <a:latin typeface="+mn-lt"/>
              </a:rPr>
              <a:t>renal</a:t>
            </a:r>
            <a:r>
              <a:rPr lang="en-US" sz="1600" dirty="0">
                <a:solidFill>
                  <a:schemeClr val="bg1">
                    <a:lumMod val="50000"/>
                  </a:schemeClr>
                </a:solidFill>
                <a:latin typeface="+mn-lt"/>
              </a:rPr>
              <a:t> fat </a:t>
            </a:r>
            <a:r>
              <a:rPr lang="en-US" sz="1600" dirty="0">
                <a:solidFill>
                  <a:schemeClr val="bg1">
                    <a:lumMod val="50000"/>
                  </a:schemeClr>
                </a:solidFill>
                <a:latin typeface="+mn-lt"/>
                <a:sym typeface="Wingdings" panose="05000000000000000000" pitchFamily="2" charset="2"/>
              </a:rPr>
              <a:t> </a:t>
            </a:r>
            <a:r>
              <a:rPr lang="en-US" sz="1600" b="1" u="sng" dirty="0">
                <a:solidFill>
                  <a:schemeClr val="bg1">
                    <a:lumMod val="50000"/>
                  </a:schemeClr>
                </a:solidFill>
                <a:latin typeface="+mn-lt"/>
                <a:sym typeface="Wingdings" panose="05000000000000000000" pitchFamily="2" charset="2"/>
              </a:rPr>
              <a:t>I</a:t>
            </a:r>
            <a:r>
              <a:rPr lang="en-US" sz="1600" dirty="0">
                <a:solidFill>
                  <a:schemeClr val="bg1">
                    <a:lumMod val="50000"/>
                  </a:schemeClr>
                </a:solidFill>
                <a:latin typeface="+mn-lt"/>
                <a:sym typeface="Wingdings" panose="05000000000000000000" pitchFamily="2" charset="2"/>
              </a:rPr>
              <a:t>nside</a:t>
            </a:r>
          </a:p>
        </p:txBody>
      </p:sp>
    </p:spTree>
    <p:extLst>
      <p:ext uri="{BB962C8B-B14F-4D97-AF65-F5344CB8AC3E}">
        <p14:creationId xmlns:p14="http://schemas.microsoft.com/office/powerpoint/2010/main" val="3550131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478621" y="1690688"/>
            <a:ext cx="6082441" cy="4597296"/>
          </a:xfrm>
          <a:noFill/>
          <a:ln>
            <a:noFill/>
            <a:headEnd/>
            <a:tailEnd/>
          </a:ln>
        </p:spPr>
        <p:style>
          <a:lnRef idx="2">
            <a:schemeClr val="accent1"/>
          </a:lnRef>
          <a:fillRef idx="1">
            <a:schemeClr val="lt1"/>
          </a:fillRef>
          <a:effectRef idx="0">
            <a:schemeClr val="accent1"/>
          </a:effectRef>
          <a:fontRef idx="minor">
            <a:schemeClr val="dk1"/>
          </a:fontRef>
        </p:style>
        <p:txBody>
          <a:bodyPr>
            <a:normAutofit/>
          </a:bodyPr>
          <a:lstStyle/>
          <a:p>
            <a:pPr algn="l" rtl="0" eaLnBrk="1" hangingPunct="1">
              <a:lnSpc>
                <a:spcPct val="80000"/>
              </a:lnSpc>
              <a:buFont typeface="Courier New" panose="02070309020205020404" pitchFamily="49" charset="0"/>
              <a:buChar char="o"/>
              <a:defRPr/>
            </a:pPr>
            <a:r>
              <a:rPr lang="en-US" sz="2000" dirty="0"/>
              <a:t>Each </a:t>
            </a:r>
            <a:r>
              <a:rPr lang="en-US" sz="2000" dirty="0">
                <a:solidFill>
                  <a:schemeClr val="tx1"/>
                </a:solidFill>
              </a:rPr>
              <a:t>kidney has an outer </a:t>
            </a:r>
            <a:r>
              <a:rPr lang="en-US" sz="2000" b="1" dirty="0">
                <a:solidFill>
                  <a:schemeClr val="tx1"/>
                </a:solidFill>
              </a:rPr>
              <a:t>cortex</a:t>
            </a:r>
            <a:r>
              <a:rPr lang="en-US" sz="2000" dirty="0">
                <a:solidFill>
                  <a:schemeClr val="tx1"/>
                </a:solidFill>
              </a:rPr>
              <a:t> and an  inner </a:t>
            </a:r>
            <a:r>
              <a:rPr lang="en-US" sz="2000" b="1" dirty="0">
                <a:solidFill>
                  <a:schemeClr val="tx1"/>
                </a:solidFill>
              </a:rPr>
              <a:t>medulla.</a:t>
            </a:r>
            <a:endParaRPr lang="en-US" sz="2000" dirty="0"/>
          </a:p>
          <a:p>
            <a:pPr algn="l" rtl="0" eaLnBrk="1" hangingPunct="1">
              <a:lnSpc>
                <a:spcPct val="80000"/>
              </a:lnSpc>
              <a:buFont typeface="Courier New" panose="02070309020205020404" pitchFamily="49" charset="0"/>
              <a:buChar char="o"/>
              <a:defRPr/>
            </a:pPr>
            <a:r>
              <a:rPr lang="en-US" sz="2000" dirty="0"/>
              <a:t>Medulla is composed of </a:t>
            </a:r>
            <a:r>
              <a:rPr lang="en-US" sz="2000" dirty="0">
                <a:solidFill>
                  <a:schemeClr val="tx1"/>
                </a:solidFill>
              </a:rPr>
              <a:t>about </a:t>
            </a:r>
            <a:r>
              <a:rPr lang="en-US" sz="2000" b="1" dirty="0">
                <a:solidFill>
                  <a:schemeClr val="tx1"/>
                </a:solidFill>
              </a:rPr>
              <a:t>12 renal pyramids.</a:t>
            </a:r>
            <a:endParaRPr lang="en-US" sz="2000" dirty="0"/>
          </a:p>
          <a:p>
            <a:pPr algn="l" rtl="0" eaLnBrk="1" hangingPunct="1">
              <a:lnSpc>
                <a:spcPct val="80000"/>
              </a:lnSpc>
              <a:buFont typeface="Courier New" panose="02070309020205020404" pitchFamily="49" charset="0"/>
              <a:buChar char="o"/>
              <a:defRPr/>
            </a:pPr>
            <a:r>
              <a:rPr lang="en-US" sz="2000" dirty="0"/>
              <a:t>The base of each pyramid is directed toward the</a:t>
            </a:r>
            <a:r>
              <a:rPr lang="en-US" sz="2000" dirty="0">
                <a:solidFill>
                  <a:schemeClr val="tx1"/>
                </a:solidFill>
              </a:rPr>
              <a:t> </a:t>
            </a:r>
            <a:r>
              <a:rPr lang="en-US" sz="2000" b="1" dirty="0">
                <a:solidFill>
                  <a:schemeClr val="tx1"/>
                </a:solidFill>
              </a:rPr>
              <a:t>cortex</a:t>
            </a:r>
            <a:r>
              <a:rPr lang="en-US" sz="2000" dirty="0">
                <a:solidFill>
                  <a:schemeClr val="tx1"/>
                </a:solidFill>
              </a:rPr>
              <a:t> </a:t>
            </a:r>
            <a:r>
              <a:rPr lang="en-US" sz="2000" dirty="0"/>
              <a:t>&amp; its apex (the renal papilla) is projecting medially.</a:t>
            </a:r>
          </a:p>
          <a:p>
            <a:pPr algn="l" rtl="0" eaLnBrk="1" hangingPunct="1">
              <a:lnSpc>
                <a:spcPct val="80000"/>
              </a:lnSpc>
              <a:buFont typeface="Courier New" panose="02070309020205020404" pitchFamily="49" charset="0"/>
              <a:buChar char="o"/>
              <a:defRPr/>
            </a:pPr>
            <a:r>
              <a:rPr lang="en-US" sz="2000" dirty="0"/>
              <a:t>The cortex extends into </a:t>
            </a:r>
            <a:r>
              <a:rPr lang="en-US" sz="2000" dirty="0">
                <a:solidFill>
                  <a:schemeClr val="tx1"/>
                </a:solidFill>
              </a:rPr>
              <a:t>the medulla between adjacent pyramids as the </a:t>
            </a:r>
            <a:r>
              <a:rPr lang="en-US" sz="2000" b="1" dirty="0">
                <a:solidFill>
                  <a:schemeClr val="tx1"/>
                </a:solidFill>
              </a:rPr>
              <a:t>renal column.</a:t>
            </a:r>
          </a:p>
          <a:p>
            <a:pPr>
              <a:buFont typeface="Courier New" panose="02070309020205020404" pitchFamily="49" charset="0"/>
              <a:buChar char="o"/>
            </a:pPr>
            <a:r>
              <a:rPr lang="en-US" altLang="en-US" sz="2000" dirty="0">
                <a:solidFill>
                  <a:schemeClr val="tx1"/>
                </a:solidFill>
              </a:rPr>
              <a:t>Extending from the bases of the renal pyramids into the cortex are striations known as medullary rays.</a:t>
            </a:r>
          </a:p>
          <a:p>
            <a:pPr>
              <a:buFont typeface="Courier New" panose="02070309020205020404" pitchFamily="49" charset="0"/>
              <a:buChar char="o"/>
            </a:pPr>
            <a:r>
              <a:rPr lang="en-US" altLang="en-US" sz="2000" dirty="0">
                <a:solidFill>
                  <a:schemeClr val="tx1"/>
                </a:solidFill>
              </a:rPr>
              <a:t>The renal sinus within the hilum, contains the upper expanded end of the ureter: the </a:t>
            </a:r>
            <a:r>
              <a:rPr lang="en-US" altLang="en-US" sz="2000" b="1" dirty="0">
                <a:solidFill>
                  <a:schemeClr val="tx1"/>
                </a:solidFill>
              </a:rPr>
              <a:t>renal pelvis</a:t>
            </a:r>
            <a:r>
              <a:rPr lang="en-US" altLang="en-US" sz="2000" dirty="0">
                <a:solidFill>
                  <a:schemeClr val="tx1"/>
                </a:solidFill>
              </a:rPr>
              <a:t>.</a:t>
            </a:r>
          </a:p>
          <a:p>
            <a:pPr>
              <a:buFont typeface="Courier New" panose="02070309020205020404" pitchFamily="49" charset="0"/>
              <a:buChar char="o"/>
            </a:pPr>
            <a:r>
              <a:rPr lang="en-US" altLang="en-US" sz="2000" dirty="0">
                <a:solidFill>
                  <a:schemeClr val="tx1"/>
                </a:solidFill>
              </a:rPr>
              <a:t>Renal pelvis divides into two or three </a:t>
            </a:r>
            <a:r>
              <a:rPr lang="en-US" altLang="en-US" sz="2000" b="1" dirty="0">
                <a:solidFill>
                  <a:schemeClr val="tx1"/>
                </a:solidFill>
              </a:rPr>
              <a:t>major calyces</a:t>
            </a:r>
            <a:r>
              <a:rPr lang="en-US" altLang="en-US" sz="2000" dirty="0">
                <a:solidFill>
                  <a:schemeClr val="tx1"/>
                </a:solidFill>
              </a:rPr>
              <a:t>, which divides into two or three </a:t>
            </a:r>
            <a:r>
              <a:rPr lang="en-US" altLang="en-US" sz="2000" b="1" dirty="0">
                <a:solidFill>
                  <a:schemeClr val="tx1"/>
                </a:solidFill>
              </a:rPr>
              <a:t>minor calyces</a:t>
            </a:r>
            <a:r>
              <a:rPr lang="en-US" altLang="en-US" sz="2000" dirty="0">
                <a:solidFill>
                  <a:schemeClr val="tx1"/>
                </a:solidFill>
              </a:rPr>
              <a:t>.</a:t>
            </a:r>
          </a:p>
        </p:txBody>
      </p:sp>
      <p:grpSp>
        <p:nvGrpSpPr>
          <p:cNvPr id="2" name="Group 1"/>
          <p:cNvGrpSpPr/>
          <p:nvPr/>
        </p:nvGrpSpPr>
        <p:grpSpPr>
          <a:xfrm>
            <a:off x="6961741" y="1074813"/>
            <a:ext cx="4549933" cy="4655266"/>
            <a:chOff x="3265714" y="957265"/>
            <a:chExt cx="5186617" cy="5907991"/>
          </a:xfrm>
        </p:grpSpPr>
        <p:pic>
          <p:nvPicPr>
            <p:cNvPr id="18436" name="Picture 4" descr="kidney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14" y="957265"/>
              <a:ext cx="5186617" cy="5907991"/>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3322724" y="2128020"/>
              <a:ext cx="484199" cy="216009"/>
            </a:xfrm>
            <a:prstGeom prst="rect">
              <a:avLst/>
            </a:prstGeom>
            <a:noFill/>
            <a:ln w="28575">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3359415" y="2764986"/>
              <a:ext cx="1019842" cy="206814"/>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59417" y="3987800"/>
              <a:ext cx="775554" cy="497114"/>
            </a:xfrm>
            <a:prstGeom prst="rect">
              <a:avLst/>
            </a:prstGeom>
            <a:noFill/>
            <a:ln w="28575">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1"/>
          <p:cNvSpPr>
            <a:spLocks noGrp="1"/>
          </p:cNvSpPr>
          <p:nvPr>
            <p:ph type="title"/>
          </p:nvPr>
        </p:nvSpPr>
        <p:spPr>
          <a:xfrm>
            <a:off x="555813" y="365125"/>
            <a:ext cx="10515600" cy="1325563"/>
          </a:xfrm>
        </p:spPr>
        <p:txBody>
          <a:bodyPr>
            <a:normAutofit/>
          </a:bodyPr>
          <a:lstStyle/>
          <a:p>
            <a:r>
              <a:rPr lang="en-US" sz="3200" b="1" dirty="0">
                <a:solidFill>
                  <a:schemeClr val="tx1">
                    <a:lumMod val="95000"/>
                    <a:lumOff val="5000"/>
                  </a:schemeClr>
                </a:solidFill>
              </a:rPr>
              <a:t>Kidney</a:t>
            </a:r>
            <a:br>
              <a:rPr lang="en-US" sz="3200" b="1" dirty="0">
                <a:solidFill>
                  <a:schemeClr val="tx1">
                    <a:lumMod val="95000"/>
                    <a:lumOff val="5000"/>
                  </a:schemeClr>
                </a:solidFill>
              </a:rPr>
            </a:br>
            <a:r>
              <a:rPr lang="en-US" sz="2800" dirty="0">
                <a:solidFill>
                  <a:schemeClr val="tx1">
                    <a:lumMod val="95000"/>
                    <a:lumOff val="5000"/>
                  </a:schemeClr>
                </a:solidFill>
              </a:rPr>
              <a:t>Structure </a:t>
            </a:r>
            <a:endParaRPr lang="en-US" sz="3200" dirty="0">
              <a:solidFill>
                <a:schemeClr val="tx1">
                  <a:lumMod val="95000"/>
                  <a:lumOff val="5000"/>
                </a:schemeClr>
              </a:solidFill>
            </a:endParaRPr>
          </a:p>
        </p:txBody>
      </p:sp>
      <p:cxnSp>
        <p:nvCxnSpPr>
          <p:cNvPr id="15" name="Straight Connector 14"/>
          <p:cNvCxnSpPr/>
          <p:nvPr/>
        </p:nvCxnSpPr>
        <p:spPr>
          <a:xfrm>
            <a:off x="3424803" y="1943534"/>
            <a:ext cx="667512" cy="0"/>
          </a:xfrm>
          <a:prstGeom prst="line">
            <a:avLst/>
          </a:prstGeom>
          <a:ln w="28575">
            <a:solidFill>
              <a:srgbClr val="9EE2C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17677" y="2194423"/>
            <a:ext cx="859536" cy="0"/>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497156" y="4031309"/>
            <a:ext cx="1371600" cy="0"/>
          </a:xfrm>
          <a:prstGeom prst="line">
            <a:avLst/>
          </a:prstGeom>
          <a:ln w="28575">
            <a:solidFill>
              <a:srgbClr val="CC66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668569" y="5786279"/>
            <a:ext cx="1463040" cy="0"/>
          </a:xfrm>
          <a:prstGeom prst="line">
            <a:avLst/>
          </a:prstGeom>
          <a:ln w="28575">
            <a:solidFill>
              <a:srgbClr val="B5E52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051974" y="6055211"/>
            <a:ext cx="146304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0796078" y="3382995"/>
            <a:ext cx="630005" cy="146396"/>
          </a:xfrm>
          <a:prstGeom prst="rect">
            <a:avLst/>
          </a:prstGeom>
          <a:noFill/>
          <a:ln w="28575">
            <a:solidFill>
              <a:srgbClr val="B5E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0796077" y="4537306"/>
            <a:ext cx="630005" cy="13106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descr="Image result for youtub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4094" y="475946"/>
            <a:ext cx="803975" cy="803975"/>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p:cNvCxnSpPr/>
          <p:nvPr/>
        </p:nvCxnSpPr>
        <p:spPr>
          <a:xfrm>
            <a:off x="4184475" y="5382867"/>
            <a:ext cx="118872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0796077" y="3784697"/>
            <a:ext cx="548640" cy="131069"/>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9205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8962" y="1530266"/>
            <a:ext cx="5502442" cy="5126028"/>
          </a:xfrm>
        </p:spPr>
        <p:txBody>
          <a:bodyPr>
            <a:normAutofit/>
          </a:bodyPr>
          <a:lstStyle/>
          <a:p>
            <a:pPr algn="l" rtl="0">
              <a:spcBef>
                <a:spcPts val="600"/>
              </a:spcBef>
            </a:pPr>
            <a:r>
              <a:rPr lang="en-US" sz="2000" b="1" dirty="0">
                <a:solidFill>
                  <a:schemeClr val="tx1"/>
                </a:solidFill>
              </a:rPr>
              <a:t>Structures :</a:t>
            </a:r>
          </a:p>
          <a:p>
            <a:pPr marL="342900" indent="-222250" algn="l" rtl="0">
              <a:spcBef>
                <a:spcPts val="600"/>
              </a:spcBef>
              <a:buFont typeface="Arial" pitchFamily="34" charset="0"/>
              <a:buChar char="•"/>
            </a:pPr>
            <a:r>
              <a:rPr lang="en-US" sz="2000" dirty="0">
                <a:solidFill>
                  <a:schemeClr val="tx1"/>
                </a:solidFill>
              </a:rPr>
              <a:t>Last intercostal space</a:t>
            </a:r>
            <a:r>
              <a:rPr lang="en-US" sz="2000" dirty="0"/>
              <a:t> (11</a:t>
            </a:r>
            <a:r>
              <a:rPr lang="en-US" sz="2000" baseline="30000" dirty="0"/>
              <a:t>th</a:t>
            </a:r>
            <a:r>
              <a:rPr lang="en-US" sz="2000" dirty="0"/>
              <a:t>)</a:t>
            </a:r>
            <a:endParaRPr lang="en-US" sz="2000" dirty="0">
              <a:solidFill>
                <a:schemeClr val="tx1"/>
              </a:solidFill>
            </a:endParaRPr>
          </a:p>
          <a:p>
            <a:pPr marL="342900" indent="-222250" algn="l" rtl="0">
              <a:spcBef>
                <a:spcPts val="600"/>
              </a:spcBef>
              <a:buFont typeface="Arial" pitchFamily="34" charset="0"/>
              <a:buChar char="•"/>
            </a:pPr>
            <a:r>
              <a:rPr lang="en-US" sz="2000" dirty="0" err="1">
                <a:solidFill>
                  <a:schemeClr val="tx1"/>
                </a:solidFill>
              </a:rPr>
              <a:t>Costodiaphragmatic</a:t>
            </a:r>
            <a:r>
              <a:rPr lang="en-US" sz="2000" dirty="0">
                <a:solidFill>
                  <a:schemeClr val="tx1"/>
                </a:solidFill>
              </a:rPr>
              <a:t> pleural recess</a:t>
            </a:r>
          </a:p>
          <a:p>
            <a:pPr marL="342900" indent="-222250" algn="l">
              <a:spcBef>
                <a:spcPts val="600"/>
              </a:spcBef>
              <a:buFont typeface="Arial" pitchFamily="34" charset="0"/>
              <a:buChar char="•"/>
            </a:pPr>
            <a:r>
              <a:rPr lang="en-US" sz="2000" dirty="0">
                <a:solidFill>
                  <a:schemeClr val="tx1"/>
                </a:solidFill>
              </a:rPr>
              <a:t> Twelfth rib </a:t>
            </a:r>
            <a:r>
              <a:rPr lang="en-US" sz="1600" dirty="0">
                <a:solidFill>
                  <a:srgbClr val="FF0000"/>
                </a:solidFill>
              </a:rPr>
              <a:t>(The left kidney reaches up to the 11</a:t>
            </a:r>
            <a:r>
              <a:rPr lang="en-US" sz="1600" baseline="30000" dirty="0">
                <a:solidFill>
                  <a:srgbClr val="FF0000"/>
                </a:solidFill>
              </a:rPr>
              <a:t>th</a:t>
            </a:r>
            <a:r>
              <a:rPr lang="en-US" sz="1600" dirty="0">
                <a:solidFill>
                  <a:srgbClr val="FF0000"/>
                </a:solidFill>
              </a:rPr>
              <a:t> rib )</a:t>
            </a:r>
            <a:endParaRPr lang="en-US" sz="2000" dirty="0">
              <a:solidFill>
                <a:schemeClr val="tx1"/>
              </a:solidFill>
            </a:endParaRPr>
          </a:p>
          <a:p>
            <a:pPr algn="l" rtl="0">
              <a:spcBef>
                <a:spcPts val="600"/>
              </a:spcBef>
            </a:pPr>
            <a:r>
              <a:rPr lang="en-US" sz="2000" b="1" dirty="0">
                <a:solidFill>
                  <a:schemeClr val="tx1"/>
                </a:solidFill>
              </a:rPr>
              <a:t> 4 </a:t>
            </a:r>
            <a:r>
              <a:rPr lang="en-US" sz="2000" b="1" dirty="0"/>
              <a:t>M</a:t>
            </a:r>
            <a:r>
              <a:rPr lang="en-US" sz="2000" b="1" dirty="0">
                <a:solidFill>
                  <a:schemeClr val="tx1"/>
                </a:solidFill>
              </a:rPr>
              <a:t>uscles </a:t>
            </a:r>
            <a:r>
              <a:rPr lang="en-US" sz="2000" i="1" dirty="0">
                <a:solidFill>
                  <a:schemeClr val="tx1"/>
                </a:solidFill>
              </a:rPr>
              <a:t>median to lateral </a:t>
            </a:r>
            <a:r>
              <a:rPr lang="en-US" sz="2000" dirty="0">
                <a:solidFill>
                  <a:schemeClr val="tx1"/>
                </a:solidFill>
              </a:rPr>
              <a:t>:</a:t>
            </a:r>
          </a:p>
          <a:p>
            <a:pPr marL="457200" indent="-336550" algn="l" rtl="0">
              <a:spcBef>
                <a:spcPts val="600"/>
              </a:spcBef>
              <a:buFont typeface="+mj-lt"/>
              <a:buAutoNum type="arabicPeriod"/>
            </a:pPr>
            <a:r>
              <a:rPr lang="en-US" sz="2000" dirty="0">
                <a:solidFill>
                  <a:schemeClr val="tx1"/>
                </a:solidFill>
              </a:rPr>
              <a:t>Diaphragm</a:t>
            </a:r>
          </a:p>
          <a:p>
            <a:pPr marL="457200" indent="-336550" algn="l" rtl="0">
              <a:spcBef>
                <a:spcPts val="600"/>
              </a:spcBef>
              <a:buFont typeface="+mj-lt"/>
              <a:buAutoNum type="arabicPeriod"/>
            </a:pPr>
            <a:r>
              <a:rPr lang="en-US" sz="2000" dirty="0">
                <a:solidFill>
                  <a:schemeClr val="tx1"/>
                </a:solidFill>
              </a:rPr>
              <a:t>Psoas major muscle</a:t>
            </a:r>
          </a:p>
          <a:p>
            <a:pPr marL="457200" indent="-336550" algn="l" rtl="0">
              <a:spcBef>
                <a:spcPts val="600"/>
              </a:spcBef>
              <a:buFont typeface="+mj-lt"/>
              <a:buAutoNum type="arabicPeriod"/>
            </a:pPr>
            <a:r>
              <a:rPr lang="en-US" sz="2000" dirty="0" err="1">
                <a:solidFill>
                  <a:schemeClr val="tx1"/>
                </a:solidFill>
              </a:rPr>
              <a:t>Quadratus</a:t>
            </a:r>
            <a:r>
              <a:rPr lang="en-US" sz="2000" dirty="0">
                <a:solidFill>
                  <a:schemeClr val="tx1"/>
                </a:solidFill>
              </a:rPr>
              <a:t> </a:t>
            </a:r>
            <a:r>
              <a:rPr lang="en-US" sz="2000" dirty="0" err="1">
                <a:solidFill>
                  <a:schemeClr val="tx1"/>
                </a:solidFill>
              </a:rPr>
              <a:t>lamborum</a:t>
            </a:r>
            <a:r>
              <a:rPr lang="en-US" sz="2000" dirty="0">
                <a:solidFill>
                  <a:schemeClr val="tx1"/>
                </a:solidFill>
              </a:rPr>
              <a:t> </a:t>
            </a:r>
          </a:p>
          <a:p>
            <a:pPr marL="457200" indent="-336550" algn="l" rtl="0">
              <a:spcBef>
                <a:spcPts val="600"/>
              </a:spcBef>
              <a:buFont typeface="+mj-lt"/>
              <a:buAutoNum type="arabicPeriod"/>
            </a:pPr>
            <a:r>
              <a:rPr lang="en-US" sz="2000" dirty="0" err="1">
                <a:solidFill>
                  <a:schemeClr val="tx1"/>
                </a:solidFill>
              </a:rPr>
              <a:t>Transversus</a:t>
            </a:r>
            <a:r>
              <a:rPr lang="en-US" sz="2000" dirty="0">
                <a:solidFill>
                  <a:schemeClr val="tx1"/>
                </a:solidFill>
              </a:rPr>
              <a:t> </a:t>
            </a:r>
            <a:r>
              <a:rPr lang="en-US" sz="2000" dirty="0" err="1">
                <a:solidFill>
                  <a:schemeClr val="tx1"/>
                </a:solidFill>
              </a:rPr>
              <a:t>abdominis</a:t>
            </a:r>
            <a:endParaRPr lang="en-US" sz="2000" dirty="0">
              <a:solidFill>
                <a:schemeClr val="tx1"/>
              </a:solidFill>
            </a:endParaRPr>
          </a:p>
          <a:p>
            <a:pPr algn="l" rtl="0">
              <a:spcBef>
                <a:spcPts val="600"/>
              </a:spcBef>
            </a:pPr>
            <a:r>
              <a:rPr lang="en-US" sz="2000" dirty="0">
                <a:solidFill>
                  <a:schemeClr val="tx1"/>
                </a:solidFill>
              </a:rPr>
              <a:t> </a:t>
            </a:r>
            <a:r>
              <a:rPr lang="en-US" sz="2000" b="1" dirty="0">
                <a:solidFill>
                  <a:schemeClr val="tx1"/>
                </a:solidFill>
              </a:rPr>
              <a:t>3</a:t>
            </a:r>
            <a:r>
              <a:rPr lang="en-US" sz="2000" dirty="0">
                <a:solidFill>
                  <a:schemeClr val="tx1"/>
                </a:solidFill>
              </a:rPr>
              <a:t> </a:t>
            </a:r>
            <a:r>
              <a:rPr lang="en-US" sz="2000" b="1" dirty="0">
                <a:solidFill>
                  <a:schemeClr val="tx1"/>
                </a:solidFill>
              </a:rPr>
              <a:t>Nerves :</a:t>
            </a:r>
          </a:p>
          <a:p>
            <a:pPr marL="514350" indent="-393700" algn="l" rtl="0">
              <a:spcBef>
                <a:spcPts val="600"/>
              </a:spcBef>
              <a:buFont typeface="+mj-lt"/>
              <a:buAutoNum type="arabicPeriod"/>
            </a:pPr>
            <a:r>
              <a:rPr lang="en-US" sz="2000" dirty="0">
                <a:solidFill>
                  <a:schemeClr val="tx1"/>
                </a:solidFill>
              </a:rPr>
              <a:t>Subcostal nerve (T12)</a:t>
            </a:r>
          </a:p>
          <a:p>
            <a:pPr marL="514350" indent="-393700" algn="l" rtl="0">
              <a:spcBef>
                <a:spcPts val="600"/>
              </a:spcBef>
              <a:buFont typeface="+mj-lt"/>
              <a:buAutoNum type="arabicPeriod"/>
            </a:pPr>
            <a:r>
              <a:rPr lang="en-US" sz="2000" dirty="0" err="1">
                <a:solidFill>
                  <a:schemeClr val="tx1"/>
                </a:solidFill>
              </a:rPr>
              <a:t>Iliohypogastric</a:t>
            </a:r>
            <a:r>
              <a:rPr lang="en-US" sz="2000" dirty="0">
                <a:solidFill>
                  <a:schemeClr val="tx1"/>
                </a:solidFill>
              </a:rPr>
              <a:t> (L1) </a:t>
            </a:r>
          </a:p>
          <a:p>
            <a:pPr marL="514350" indent="-393700" algn="l" rtl="0">
              <a:spcBef>
                <a:spcPts val="600"/>
              </a:spcBef>
              <a:buFont typeface="+mj-lt"/>
              <a:buAutoNum type="arabicPeriod"/>
            </a:pPr>
            <a:r>
              <a:rPr lang="en-US" sz="2000" dirty="0" err="1">
                <a:solidFill>
                  <a:schemeClr val="tx1"/>
                </a:solidFill>
              </a:rPr>
              <a:t>Ilioinguinal</a:t>
            </a:r>
            <a:r>
              <a:rPr lang="en-US" sz="2000" dirty="0">
                <a:solidFill>
                  <a:schemeClr val="tx1"/>
                </a:solidFill>
              </a:rPr>
              <a:t> (L1)</a:t>
            </a:r>
          </a:p>
        </p:txBody>
      </p:sp>
      <p:pic>
        <p:nvPicPr>
          <p:cNvPr id="4" name="Picture 2" descr="E:\dad\Student Gray\4. Abdomen\F66122-004-f122.jpg"/>
          <p:cNvPicPr>
            <a:picLocks noChangeAspect="1" noChangeArrowheads="1"/>
          </p:cNvPicPr>
          <p:nvPr/>
        </p:nvPicPr>
        <p:blipFill>
          <a:blip r:embed="rId2">
            <a:extLst>
              <a:ext uri="{28A0092B-C50C-407E-A947-70E740481C1C}">
                <a14:useLocalDpi xmlns:a14="http://schemas.microsoft.com/office/drawing/2010/main" val="0"/>
              </a:ext>
            </a:extLst>
          </a:blip>
          <a:srcRect b="3125"/>
          <a:stretch>
            <a:fillRect/>
          </a:stretch>
        </p:blipFill>
        <p:spPr>
          <a:xfrm>
            <a:off x="6530948" y="1032045"/>
            <a:ext cx="5046970" cy="3455894"/>
          </a:xfrm>
          <a:prstGeom prst="rect">
            <a:avLst/>
          </a:prstGeom>
          <a:noFill/>
          <a:ln w="28575">
            <a:noFill/>
            <a:miter lim="800000"/>
            <a:headEnd/>
            <a:tailEnd/>
          </a:ln>
        </p:spPr>
      </p:pic>
      <p:sp>
        <p:nvSpPr>
          <p:cNvPr id="5" name="Title 1"/>
          <p:cNvSpPr txBox="1">
            <a:spLocks/>
          </p:cNvSpPr>
          <p:nvPr/>
        </p:nvSpPr>
        <p:spPr>
          <a:xfrm>
            <a:off x="426494" y="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tx1">
                    <a:lumMod val="95000"/>
                    <a:lumOff val="5000"/>
                  </a:schemeClr>
                </a:solidFill>
              </a:rPr>
              <a:t>Kidney</a:t>
            </a:r>
            <a:br>
              <a:rPr lang="en-US" sz="3200" b="1" dirty="0">
                <a:solidFill>
                  <a:schemeClr val="tx1">
                    <a:lumMod val="95000"/>
                    <a:lumOff val="5000"/>
                  </a:schemeClr>
                </a:solidFill>
              </a:rPr>
            </a:br>
            <a:r>
              <a:rPr lang="en-US" sz="2800" dirty="0">
                <a:solidFill>
                  <a:schemeClr val="tx1">
                    <a:lumMod val="95000"/>
                    <a:lumOff val="5000"/>
                  </a:schemeClr>
                </a:solidFill>
              </a:rPr>
              <a:t>Posterior Relations</a:t>
            </a:r>
            <a:endParaRPr lang="en-US" sz="3200" dirty="0">
              <a:solidFill>
                <a:schemeClr val="tx1">
                  <a:lumMod val="95000"/>
                  <a:lumOff val="5000"/>
                </a:schemeClr>
              </a:solidFill>
            </a:endParaRPr>
          </a:p>
        </p:txBody>
      </p:sp>
      <p:pic>
        <p:nvPicPr>
          <p:cNvPr id="3074" name="Picture 2" descr="Image result for youtub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05259" y="18746"/>
            <a:ext cx="803975" cy="8039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ostodiaphragmatic pleural recess"/>
          <p:cNvPicPr>
            <a:picLocks noChangeAspect="1" noChangeArrowheads="1"/>
          </p:cNvPicPr>
          <p:nvPr/>
        </p:nvPicPr>
        <p:blipFill rotWithShape="1">
          <a:blip r:embed="rId5">
            <a:extLst>
              <a:ext uri="{28A0092B-C50C-407E-A947-70E740481C1C}">
                <a14:useLocalDpi xmlns:a14="http://schemas.microsoft.com/office/drawing/2010/main" val="0"/>
              </a:ext>
            </a:extLst>
          </a:blip>
          <a:srcRect t="8151" r="33367" b="9887"/>
          <a:stretch/>
        </p:blipFill>
        <p:spPr bwMode="auto">
          <a:xfrm>
            <a:off x="7875287" y="4521208"/>
            <a:ext cx="2358292" cy="21811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876499" y="2518644"/>
            <a:ext cx="3566160" cy="0"/>
          </a:xfrm>
          <a:prstGeom prst="line">
            <a:avLst/>
          </a:prstGeom>
          <a:ln w="28575">
            <a:solidFill>
              <a:srgbClr val="B5E52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875287" y="6368242"/>
            <a:ext cx="630005" cy="180475"/>
          </a:xfrm>
          <a:prstGeom prst="rect">
            <a:avLst/>
          </a:prstGeom>
          <a:noFill/>
          <a:ln w="28575">
            <a:solidFill>
              <a:srgbClr val="B5E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927245" y="6458479"/>
            <a:ext cx="612668" cy="338554"/>
          </a:xfrm>
          <a:prstGeom prst="rect">
            <a:avLst/>
          </a:prstGeom>
          <a:noFill/>
        </p:spPr>
        <p:txBody>
          <a:bodyPr wrap="none" rtlCol="0">
            <a:spAutoFit/>
          </a:bodyPr>
          <a:lstStyle/>
          <a:p>
            <a:r>
              <a:rPr lang="en-US" sz="1600" dirty="0">
                <a:solidFill>
                  <a:schemeClr val="bg1">
                    <a:lumMod val="50000"/>
                  </a:schemeClr>
                </a:solidFill>
                <a:latin typeface="+mn-lt"/>
              </a:rPr>
              <a:t>Extra</a:t>
            </a:r>
            <a:endParaRPr lang="en-GB" sz="1600" dirty="0">
              <a:solidFill>
                <a:schemeClr val="bg1">
                  <a:lumMod val="50000"/>
                </a:schemeClr>
              </a:solidFill>
              <a:latin typeface="+mn-lt"/>
            </a:endParaRPr>
          </a:p>
        </p:txBody>
      </p:sp>
      <p:cxnSp>
        <p:nvCxnSpPr>
          <p:cNvPr id="12" name="Straight Connector 11"/>
          <p:cNvCxnSpPr/>
          <p:nvPr/>
        </p:nvCxnSpPr>
        <p:spPr>
          <a:xfrm>
            <a:off x="957182" y="2868268"/>
            <a:ext cx="1097280" cy="0"/>
          </a:xfrm>
          <a:prstGeom prst="line">
            <a:avLst/>
          </a:prstGeom>
          <a:ln w="28575">
            <a:solidFill>
              <a:srgbClr val="FF66CC"/>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598343" y="3235077"/>
            <a:ext cx="434469" cy="167029"/>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088024" y="3235077"/>
            <a:ext cx="434469" cy="167029"/>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1042996" y="5315632"/>
            <a:ext cx="164592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24418" y="3917139"/>
            <a:ext cx="1188720" cy="0"/>
          </a:xfrm>
          <a:prstGeom prst="line">
            <a:avLst/>
          </a:prstGeom>
          <a:ln w="28575">
            <a:solidFill>
              <a:srgbClr val="BB889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05592" y="4280209"/>
            <a:ext cx="219456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66705" y="5678703"/>
            <a:ext cx="1463040" cy="0"/>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42996" y="6028326"/>
            <a:ext cx="11430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97276" y="3567515"/>
            <a:ext cx="1124712"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080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p:cNvSpPr txBox="1"/>
          <p:nvPr/>
        </p:nvSpPr>
        <p:spPr>
          <a:xfrm>
            <a:off x="1139470" y="6104965"/>
            <a:ext cx="10219199" cy="338554"/>
          </a:xfrm>
          <a:prstGeom prst="rect">
            <a:avLst/>
          </a:prstGeom>
          <a:noFill/>
        </p:spPr>
        <p:txBody>
          <a:bodyPr wrap="square" rtlCol="1">
            <a:spAutoFit/>
          </a:bodyPr>
          <a:lstStyle/>
          <a:p>
            <a:pPr algn="l"/>
            <a:r>
              <a:rPr lang="en-US" sz="1600" dirty="0">
                <a:solidFill>
                  <a:srgbClr val="7BBF26"/>
                </a:solidFill>
                <a:latin typeface="+mn-lt"/>
              </a:rPr>
              <a:t>**You should know the location of each nerve and muscle </a:t>
            </a:r>
            <a:endParaRPr lang="ar-SA" sz="1600" dirty="0">
              <a:solidFill>
                <a:srgbClr val="7BBF26"/>
              </a:solidFill>
              <a:latin typeface="+mn-lt"/>
            </a:endParaRPr>
          </a:p>
        </p:txBody>
      </p:sp>
      <p:sp>
        <p:nvSpPr>
          <p:cNvPr id="9" name="مربع نص 8"/>
          <p:cNvSpPr txBox="1"/>
          <p:nvPr/>
        </p:nvSpPr>
        <p:spPr>
          <a:xfrm>
            <a:off x="1139470" y="6443519"/>
            <a:ext cx="11277497" cy="338554"/>
          </a:xfrm>
          <a:prstGeom prst="rect">
            <a:avLst/>
          </a:prstGeom>
          <a:noFill/>
        </p:spPr>
        <p:txBody>
          <a:bodyPr wrap="square" rtlCol="1">
            <a:spAutoFit/>
          </a:bodyPr>
          <a:lstStyle/>
          <a:p>
            <a:r>
              <a:rPr lang="en-US" sz="1600" dirty="0">
                <a:solidFill>
                  <a:srgbClr val="7BBF26"/>
                </a:solidFill>
                <a:latin typeface="+mn-lt"/>
              </a:rPr>
              <a:t>**It’s also important to know the normal location of the kidneys and the vessels, structures that surround it </a:t>
            </a:r>
            <a:endParaRPr lang="ar-SA" sz="1600" dirty="0">
              <a:solidFill>
                <a:srgbClr val="7BBF26"/>
              </a:solidFill>
              <a:latin typeface="+mn-lt"/>
            </a:endParaRPr>
          </a:p>
        </p:txBody>
      </p:sp>
      <p:pic>
        <p:nvPicPr>
          <p:cNvPr id="11" name="Content Placeholder 3" descr="E:\dad\Student Gray\4. Abdomen\F66122-004-f142.jpg"/>
          <p:cNvPicPr>
            <a:picLocks noChangeAspect="1" noChangeArrowheads="1"/>
          </p:cNvPicPr>
          <p:nvPr/>
        </p:nvPicPr>
        <p:blipFill>
          <a:blip r:embed="rId3">
            <a:extLst>
              <a:ext uri="{28A0092B-C50C-407E-A947-70E740481C1C}">
                <a14:useLocalDpi xmlns:a14="http://schemas.microsoft.com/office/drawing/2010/main" val="0"/>
              </a:ext>
            </a:extLst>
          </a:blip>
          <a:srcRect b="19324"/>
          <a:stretch>
            <a:fillRect/>
          </a:stretch>
        </p:blipFill>
        <p:spPr bwMode="auto">
          <a:xfrm>
            <a:off x="893085" y="1543564"/>
            <a:ext cx="5282192" cy="4494166"/>
          </a:xfrm>
          <a:prstGeom prst="rect">
            <a:avLst/>
          </a:prstGeom>
          <a:solidFill>
            <a:srgbClr val="FFFFFF">
              <a:shade val="85000"/>
            </a:srgbClr>
          </a:solidFill>
          <a:ln w="88900" cap="sq">
            <a:solidFill>
              <a:srgbClr val="FFFFFF"/>
            </a:solidFill>
            <a:miter lim="800000"/>
          </a:ln>
          <a:effectLst/>
          <a:extLst/>
        </p:spPr>
      </p:pic>
      <p:sp>
        <p:nvSpPr>
          <p:cNvPr id="13" name="Title 1"/>
          <p:cNvSpPr txBox="1">
            <a:spLocks/>
          </p:cNvSpPr>
          <p:nvPr/>
        </p:nvSpPr>
        <p:spPr>
          <a:xfrm>
            <a:off x="426494" y="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tx1">
                    <a:lumMod val="95000"/>
                    <a:lumOff val="5000"/>
                  </a:schemeClr>
                </a:solidFill>
              </a:rPr>
              <a:t>Kidney</a:t>
            </a:r>
            <a:br>
              <a:rPr lang="en-US" sz="3200" b="1" dirty="0">
                <a:solidFill>
                  <a:schemeClr val="tx1">
                    <a:lumMod val="95000"/>
                    <a:lumOff val="5000"/>
                  </a:schemeClr>
                </a:solidFill>
              </a:rPr>
            </a:br>
            <a:r>
              <a:rPr lang="en-US" sz="2800" dirty="0">
                <a:solidFill>
                  <a:schemeClr val="tx1">
                    <a:lumMod val="95000"/>
                    <a:lumOff val="5000"/>
                  </a:schemeClr>
                </a:solidFill>
              </a:rPr>
              <a:t>Posterior Relations</a:t>
            </a:r>
            <a:endParaRPr lang="en-US" sz="3200" dirty="0">
              <a:solidFill>
                <a:schemeClr val="tx1">
                  <a:lumMod val="95000"/>
                  <a:lumOff val="5000"/>
                </a:schemeClr>
              </a:solidFill>
            </a:endParaRPr>
          </a:p>
        </p:txBody>
      </p:sp>
      <p:sp>
        <p:nvSpPr>
          <p:cNvPr id="14" name="Rectangle 13"/>
          <p:cNvSpPr/>
          <p:nvPr/>
        </p:nvSpPr>
        <p:spPr>
          <a:xfrm>
            <a:off x="5011590" y="3033372"/>
            <a:ext cx="1163687" cy="153582"/>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11590" y="3267636"/>
            <a:ext cx="999245" cy="150766"/>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11590" y="2620625"/>
            <a:ext cx="999245" cy="150766"/>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E:\dad\Student Gray\4. Abdomen\F66122-004-f095.jpg"/>
          <p:cNvPicPr>
            <a:picLocks noChangeAspect="1" noChangeArrowheads="1"/>
          </p:cNvPicPr>
          <p:nvPr/>
        </p:nvPicPr>
        <p:blipFill>
          <a:blip r:embed="rId4">
            <a:extLst>
              <a:ext uri="{28A0092B-C50C-407E-A947-70E740481C1C}">
                <a14:useLocalDpi xmlns:a14="http://schemas.microsoft.com/office/drawing/2010/main" val="0"/>
              </a:ext>
            </a:extLst>
          </a:blip>
          <a:srcRect b="4878"/>
          <a:stretch>
            <a:fillRect/>
          </a:stretch>
        </p:blipFill>
        <p:spPr bwMode="auto">
          <a:xfrm>
            <a:off x="6414480" y="1338094"/>
            <a:ext cx="5656263" cy="46482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20" name="TextBox 7"/>
          <p:cNvSpPr txBox="1">
            <a:spLocks noChangeArrowheads="1"/>
          </p:cNvSpPr>
          <p:nvPr/>
        </p:nvSpPr>
        <p:spPr bwMode="auto">
          <a:xfrm>
            <a:off x="10681680" y="2785894"/>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en-US" altLang="en-US" sz="1200" dirty="0">
                <a:latin typeface="Calibri" panose="020F0502020204030204" pitchFamily="34" charset="0"/>
                <a:cs typeface="Arial" panose="020B0604020202020204" pitchFamily="34" charset="0"/>
              </a:rPr>
              <a:t>Quadratus </a:t>
            </a:r>
            <a:r>
              <a:rPr lang="en-US" altLang="en-US" sz="1200" dirty="0" err="1">
                <a:latin typeface="Calibri" panose="020F0502020204030204" pitchFamily="34" charset="0"/>
                <a:cs typeface="Arial" panose="020B0604020202020204" pitchFamily="34" charset="0"/>
              </a:rPr>
              <a:t>lumborum</a:t>
            </a:r>
            <a:endParaRPr lang="en-US" altLang="en-US" sz="1200" dirty="0">
              <a:latin typeface="Calibri" panose="020F0502020204030204" pitchFamily="34" charset="0"/>
              <a:cs typeface="Arial" panose="020B0604020202020204" pitchFamily="34" charset="0"/>
            </a:endParaRPr>
          </a:p>
        </p:txBody>
      </p:sp>
      <p:cxnSp>
        <p:nvCxnSpPr>
          <p:cNvPr id="21" name="Straight Connector 20"/>
          <p:cNvCxnSpPr>
            <a:endCxn id="20" idx="1"/>
          </p:cNvCxnSpPr>
          <p:nvPr/>
        </p:nvCxnSpPr>
        <p:spPr>
          <a:xfrm flipV="1">
            <a:off x="9995880" y="3016082"/>
            <a:ext cx="685800" cy="231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0994558" y="2167005"/>
            <a:ext cx="539964" cy="213066"/>
          </a:xfrm>
          <a:prstGeom prst="rect">
            <a:avLst/>
          </a:prstGeom>
          <a:noFill/>
          <a:ln w="2857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0724576" y="2837296"/>
            <a:ext cx="809946" cy="42309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0994558" y="3604476"/>
            <a:ext cx="946430" cy="140032"/>
          </a:xfrm>
          <a:prstGeom prst="rect">
            <a:avLst/>
          </a:prstGeom>
          <a:noFill/>
          <a:ln w="28575">
            <a:solidFill>
              <a:srgbClr val="BB88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899"/>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atomy" id="{6C3A8FFE-7141-47B9-9213-9895C7E1A432}" vid="{088974C7-7BA9-4A38-9875-23F266899E6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Anatomy</Template>
  <TotalTime>0</TotalTime>
  <Words>1764</Words>
  <Application>Microsoft Office PowerPoint</Application>
  <PresentationFormat>Widescreen</PresentationFormat>
  <Paragraphs>259</Paragraphs>
  <Slides>22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Calibri</vt:lpstr>
      <vt:lpstr>Times New Roman</vt:lpstr>
      <vt:lpstr>Courier New</vt:lpstr>
      <vt:lpstr>Calibri Light</vt:lpstr>
      <vt:lpstr>Arial</vt:lpstr>
      <vt:lpstr>Wingdings 2</vt:lpstr>
      <vt:lpstr>Wingdings</vt:lpstr>
      <vt:lpstr>Office Theme</vt:lpstr>
      <vt:lpstr>Anatomy of the Kidney</vt:lpstr>
      <vt:lpstr>Objectives</vt:lpstr>
      <vt:lpstr>Introduction </vt:lpstr>
      <vt:lpstr>Kidney </vt:lpstr>
      <vt:lpstr>Kidney </vt:lpstr>
      <vt:lpstr>Kidney Covering </vt:lpstr>
      <vt:lpstr>Kidney Structure </vt:lpstr>
      <vt:lpstr>PowerPoint Presentation</vt:lpstr>
      <vt:lpstr>PowerPoint Presentation</vt:lpstr>
      <vt:lpstr>PowerPoint Presentation</vt:lpstr>
      <vt:lpstr>PowerPoint Presentation</vt:lpstr>
      <vt:lpstr>PowerPoint Presentation</vt:lpstr>
      <vt:lpstr>Kidney Blood Supply </vt:lpstr>
      <vt:lpstr>Kidney Blood Supply </vt:lpstr>
      <vt:lpstr>Kidney Blood Supply </vt:lpstr>
      <vt:lpstr>PowerPoint Presentation</vt:lpstr>
      <vt:lpstr>PowerPoint Presentation</vt:lpstr>
      <vt:lpstr>PowerPoint Presentation</vt:lpstr>
      <vt:lpstr>PowerPoint Presentation</vt:lpstr>
      <vt:lpstr>MCQs</vt:lpstr>
      <vt:lpstr>SAQs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of the Kidney</dc:title>
  <dc:creator>Jawaher AbdulMohsen</dc:creator>
  <cp:lastModifiedBy>trad</cp:lastModifiedBy>
  <cp:revision>39</cp:revision>
  <dcterms:created xsi:type="dcterms:W3CDTF">2017-04-30T17:35:08Z</dcterms:created>
  <dcterms:modified xsi:type="dcterms:W3CDTF">2017-05-07T17:51:58Z</dcterms:modified>
</cp:coreProperties>
</file>