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2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66CC"/>
    <a:srgbClr val="CC00CC"/>
    <a:srgbClr val="FF3399"/>
    <a:srgbClr val="EBF1E9"/>
    <a:srgbClr val="F8F200"/>
    <a:srgbClr val="CC00FF"/>
    <a:srgbClr val="FF9999"/>
    <a:srgbClr val="7BBF2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92" d="100"/>
          <a:sy n="92" d="100"/>
        </p:scale>
        <p:origin x="92" y="248"/>
      </p:cViewPr>
      <p:guideLst>
        <p:guide orient="horz" pos="2158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docs.google.com/presentation/d/1P2i8Yo4HzRFsJsi_jXKCHW5BH42oZxcpP4goWtxdwxE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3.bp.blogspot.com/-LqINgObPWSs/TkoSQl4QKEI/AAAAAAAAACE/qNVYq5G5rho/s1600/urinary+bladder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sa/url?sa=i&amp;rct=j&amp;q=&amp;esrc=s&amp;source=images&amp;cd=&amp;cad=rja&amp;uact=8&amp;ved=&amp;url=http://www.uofmmedicalcenter.org/healthlibrary/Article/116668EN&amp;ei=SAE2Vei1Doq-PLWxgLAC&amp;psig=AFQjCNHGkssBOscEa5x9wWZm5qqQrru6bg&amp;ust=142968903249806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55965" y="5524746"/>
            <a:ext cx="7758953" cy="91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GB" sz="44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Ureters, Urinary Bladder, Urethra</a:t>
            </a:r>
            <a:endParaRPr lang="en-GB" sz="5400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21528" y="5567821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19119"/>
            <a:ext cx="12192000" cy="5139362"/>
            <a:chOff x="0" y="127112"/>
            <a:chExt cx="12192000" cy="5139362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488668"/>
              <a:ext cx="2946400" cy="47778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304463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92949" y="926848"/>
              <a:ext cx="1835935" cy="186235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7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361" y="4437738"/>
            <a:ext cx="1623110" cy="10744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user1\My Documents\My Pictures\urinary8.jpg"/>
          <p:cNvPicPr>
            <a:picLocks noChangeAspect="1" noChangeArrowheads="1"/>
          </p:cNvPicPr>
          <p:nvPr/>
        </p:nvPicPr>
        <p:blipFill rotWithShape="1">
          <a:blip r:embed="rId2" cstate="print"/>
          <a:srcRect r="9900"/>
          <a:stretch/>
        </p:blipFill>
        <p:spPr bwMode="auto">
          <a:xfrm>
            <a:off x="7549474" y="4702981"/>
            <a:ext cx="3459109" cy="205197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430592" y="1384881"/>
            <a:ext cx="5108985" cy="129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EMPTY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Empty bladder is a </a:t>
            </a:r>
            <a:r>
              <a:rPr lang="en-US" sz="2000" b="1" dirty="0"/>
              <a:t>pelvic</a:t>
            </a:r>
            <a:r>
              <a:rPr lang="en-US" sz="2000" dirty="0"/>
              <a:t> organ.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Accommodates from 300 – 500 ml of urine.</a:t>
            </a:r>
          </a:p>
          <a:p>
            <a:endParaRPr lang="en-US" sz="2000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30592" y="2908881"/>
            <a:ext cx="4400776" cy="114300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DISTENDED</a:t>
            </a:r>
          </a:p>
          <a:p>
            <a:pPr marL="288925" indent="-288925">
              <a:buFont typeface="Courier New" panose="02070309020205020404" pitchFamily="49" charset="0"/>
              <a:buChar char="o"/>
            </a:pPr>
            <a:r>
              <a:rPr lang="en-US" sz="2000" dirty="0"/>
              <a:t>Is circular in shape,</a:t>
            </a:r>
          </a:p>
          <a:p>
            <a:pPr marL="288925" indent="-288925">
              <a:buFont typeface="Courier New" panose="02070309020205020404" pitchFamily="49" charset="0"/>
              <a:buChar char="o"/>
            </a:pPr>
            <a:r>
              <a:rPr lang="en-US" sz="2000" dirty="0"/>
              <a:t>Bulges into </a:t>
            </a:r>
            <a:r>
              <a:rPr lang="en-US" sz="2000" b="1" dirty="0"/>
              <a:t>abdominal</a:t>
            </a:r>
            <a:r>
              <a:rPr lang="en-US" sz="2000" dirty="0"/>
              <a:t> cavity.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0592" y="283039"/>
            <a:ext cx="10515600" cy="11226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Urinary Bladder</a:t>
            </a:r>
            <a:br>
              <a:rPr lang="en-US" sz="3600" b="1" dirty="0"/>
            </a:br>
            <a:r>
              <a:rPr lang="en-US" sz="2800" dirty="0"/>
              <a:t>Capacity</a:t>
            </a:r>
            <a:endParaRPr lang="en-GB" sz="36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112" t="347" r="1329" b="695"/>
          <a:stretch/>
        </p:blipFill>
        <p:spPr>
          <a:xfrm>
            <a:off x="5448099" y="1088913"/>
            <a:ext cx="3296450" cy="29506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549" y="1078588"/>
            <a:ext cx="3324222" cy="29817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0592" y="4441371"/>
            <a:ext cx="3969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j-lt"/>
              </a:rPr>
              <a:t>Position </a:t>
            </a:r>
            <a:r>
              <a:rPr lang="en-GB" sz="2000" dirty="0">
                <a:latin typeface="+mj-lt"/>
              </a:rPr>
              <a:t>(only on the boys’ slides)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31008" y="745197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Empty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37317" y="745197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+mn-lt"/>
              </a:rPr>
              <a:t>Distended</a:t>
            </a:r>
          </a:p>
        </p:txBody>
      </p:sp>
      <p:sp>
        <p:nvSpPr>
          <p:cNvPr id="23" name="Text Placeholder 8"/>
          <p:cNvSpPr txBox="1">
            <a:spLocks/>
          </p:cNvSpPr>
          <p:nvPr/>
        </p:nvSpPr>
        <p:spPr>
          <a:xfrm>
            <a:off x="430592" y="5133627"/>
            <a:ext cx="7992972" cy="126752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Is found in abdomen until age of 6 years.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Begins to enter the enlarging pelvis from age of 6 years onward.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Is found entirely in pelvis at puberty.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003072" y="5133627"/>
            <a:ext cx="1094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n-lt"/>
              </a:rPr>
              <a:t>A median sagittal section of</a:t>
            </a:r>
          </a:p>
          <a:p>
            <a:r>
              <a:rPr lang="en-US" sz="1600" i="1" dirty="0">
                <a:latin typeface="+mn-lt"/>
              </a:rPr>
              <a:t>a newborn female child</a:t>
            </a:r>
          </a:p>
        </p:txBody>
      </p:sp>
    </p:spTree>
    <p:extLst>
      <p:ext uri="{BB962C8B-B14F-4D97-AF65-F5344CB8AC3E}">
        <p14:creationId xmlns:p14="http://schemas.microsoft.com/office/powerpoint/2010/main" val="113918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3.bp.blogspot.com/-LqINgObPWSs/TkoSQl4QKEI/AAAAAAAAACE/qNVYq5G5rho/s400/urinary+bladder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2972" y="1405719"/>
            <a:ext cx="5755022" cy="33954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39230" y="5066030"/>
            <a:ext cx="5424170" cy="131572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Autonomic Regulation of the Bladder</a:t>
            </a:r>
            <a:endParaRPr lang="ko-KR" altLang="en-US" sz="2000" b="1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urination involves coordination between the central, autonomic, and somatic (</a:t>
            </a:r>
            <a:r>
              <a:rPr lang="en-US" altLang="ko-KR" sz="2000" dirty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Calibri" charset="0"/>
              </a:rPr>
              <a:t>pudendal nerve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) nervous systems.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0592" y="283039"/>
            <a:ext cx="10515600" cy="11226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Urinary Bladder</a:t>
            </a:r>
            <a:br>
              <a:rPr lang="en-US" sz="3600" b="1" dirty="0"/>
            </a:br>
            <a:r>
              <a:rPr lang="en-US" sz="2800" dirty="0"/>
              <a:t>Supply</a:t>
            </a:r>
            <a:endParaRPr lang="en-GB" sz="36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430592" y="1573358"/>
            <a:ext cx="5678748" cy="4888401"/>
            <a:chOff x="430592" y="1573358"/>
            <a:chExt cx="5678748" cy="4888401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30592" y="1573358"/>
              <a:ext cx="5678748" cy="488840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Courier New" panose="02070309020205020404" pitchFamily="49" charset="0"/>
                <a:buChar char="o"/>
              </a:pPr>
              <a:r>
                <a:rPr lang="en-US" sz="2000" dirty="0"/>
                <a:t>ARTERIES: from </a:t>
              </a:r>
              <a:r>
                <a:rPr lang="en-US" sz="2000" b="1" dirty="0"/>
                <a:t>internal iliac </a:t>
              </a:r>
              <a:r>
                <a:rPr lang="en-US" sz="2000" dirty="0"/>
                <a:t>artery</a:t>
              </a:r>
            </a:p>
            <a:p>
              <a:pPr>
                <a:buFont typeface="Courier New" panose="02070309020205020404" pitchFamily="49" charset="0"/>
                <a:buChar char="o"/>
              </a:pPr>
              <a:endParaRPr lang="en-US" sz="1000" dirty="0"/>
            </a:p>
            <a:p>
              <a:pPr>
                <a:buFont typeface="Courier New" panose="02070309020205020404" pitchFamily="49" charset="0"/>
                <a:buChar char="o"/>
              </a:pPr>
              <a:r>
                <a:rPr lang="en-US" sz="2000" dirty="0"/>
                <a:t>VEINS: into </a:t>
              </a:r>
              <a:r>
                <a:rPr lang="en-US" sz="2000" b="1" dirty="0"/>
                <a:t>internal iliac </a:t>
              </a:r>
              <a:r>
                <a:rPr lang="en-US" sz="2000" dirty="0"/>
                <a:t>vein</a:t>
              </a:r>
            </a:p>
            <a:p>
              <a:pPr>
                <a:buFont typeface="Courier New" panose="02070309020205020404" pitchFamily="49" charset="0"/>
                <a:buChar char="o"/>
              </a:pPr>
              <a:endParaRPr lang="en-US" sz="1000" dirty="0"/>
            </a:p>
            <a:p>
              <a:pPr>
                <a:buFont typeface="Courier New" panose="02070309020205020404" pitchFamily="49" charset="0"/>
                <a:buChar char="o"/>
              </a:pPr>
              <a:r>
                <a:rPr lang="en-US" sz="2000" dirty="0"/>
                <a:t>LYMPH: into </a:t>
              </a:r>
              <a:r>
                <a:rPr lang="en-US" sz="2000" b="1" dirty="0"/>
                <a:t>internal iliac </a:t>
              </a:r>
              <a:r>
                <a:rPr lang="en-US" sz="2000" dirty="0"/>
                <a:t>lymph nodes</a:t>
              </a:r>
            </a:p>
            <a:p>
              <a:pPr>
                <a:buFont typeface="Courier New" panose="02070309020205020404" pitchFamily="49" charset="0"/>
                <a:buChar char="o"/>
              </a:pPr>
              <a:endParaRPr lang="en-US" sz="1000" dirty="0"/>
            </a:p>
            <a:p>
              <a:pPr>
                <a:buFont typeface="Courier New" panose="02070309020205020404" pitchFamily="49" charset="0"/>
                <a:buChar char="o"/>
              </a:pPr>
              <a:r>
                <a:rPr lang="en-US" sz="2000" dirty="0"/>
                <a:t>NERVES:</a:t>
              </a:r>
            </a:p>
            <a:p>
              <a:pPr marL="514350" indent="-514350">
                <a:buFont typeface="+mj-lt"/>
                <a:buAutoNum type="arabicParenR"/>
              </a:pPr>
              <a:r>
                <a:rPr lang="en-US" sz="2000" u="sng" dirty="0"/>
                <a:t>Parasympathetic</a:t>
              </a:r>
              <a:r>
                <a:rPr lang="en-US" sz="2000" dirty="0"/>
                <a:t>: through pelvic </a:t>
              </a:r>
              <a:r>
                <a:rPr lang="en-US" sz="2000" b="1" dirty="0"/>
                <a:t>splanchnic nerves from S2, 3, 4.</a:t>
              </a:r>
            </a:p>
            <a:p>
              <a:pPr marL="514350" indent="-514350">
                <a:buFont typeface="+mj-lt"/>
                <a:buAutoNum type="arabicParenR"/>
              </a:pPr>
              <a:r>
                <a:rPr lang="en-US" sz="2000" u="sng" dirty="0"/>
                <a:t>Sympathetic</a:t>
              </a:r>
              <a:r>
                <a:rPr lang="en-US" sz="2000" dirty="0"/>
                <a:t>: from </a:t>
              </a:r>
              <a:r>
                <a:rPr lang="en-US" sz="2000" b="1" dirty="0"/>
                <a:t>L1,2</a:t>
              </a:r>
              <a:r>
                <a:rPr lang="en-US" sz="2000" dirty="0"/>
                <a:t> through </a:t>
              </a:r>
              <a:r>
                <a:rPr lang="en-US" sz="2000" b="1" dirty="0"/>
                <a:t>hypogastric nerves</a:t>
              </a:r>
              <a:r>
                <a:rPr lang="en-US" sz="2000" dirty="0"/>
                <a:t>.</a:t>
              </a:r>
            </a:p>
            <a:p>
              <a:pPr marL="514350" indent="-514350">
                <a:buFont typeface="+mj-lt"/>
                <a:buAutoNum type="arabicParenR"/>
              </a:pPr>
              <a:r>
                <a:rPr lang="en-US" sz="2000" u="sng" dirty="0"/>
                <a:t>Sensory</a:t>
              </a:r>
              <a:r>
                <a:rPr lang="en-US" sz="2000" dirty="0"/>
                <a:t>: transmitting pain due to over distention of bladder (via general </a:t>
              </a:r>
              <a:r>
                <a:rPr lang="en-US" sz="2000" b="1" dirty="0"/>
                <a:t>visceral afferent </a:t>
              </a:r>
              <a:r>
                <a:rPr lang="en-US" sz="2000" b="1" dirty="0" err="1"/>
                <a:t>fibres</a:t>
              </a:r>
              <a:r>
                <a:rPr lang="en-US" sz="2000" dirty="0"/>
                <a:t> from bladder to CNS).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0592" y="1573358"/>
              <a:ext cx="5678748" cy="370117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0592" y="2219770"/>
              <a:ext cx="5678748" cy="370117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0592" y="2881422"/>
              <a:ext cx="5678748" cy="370117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0592" y="3543074"/>
              <a:ext cx="5678748" cy="2918685"/>
            </a:xfrm>
            <a:prstGeom prst="rect">
              <a:avLst/>
            </a:prstGeom>
            <a:noFill/>
            <a:ln w="28575">
              <a:solidFill>
                <a:srgbClr val="F8F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 Box 1"/>
          <p:cNvSpPr txBox="1">
            <a:spLocks noGrp="1" noChangeArrowheads="1"/>
          </p:cNvSpPr>
          <p:nvPr/>
        </p:nvSpPr>
        <p:spPr>
          <a:xfrm>
            <a:off x="1607185" y="3536315"/>
            <a:ext cx="1803400" cy="368935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89535" tIns="46355" rIns="89535" bIns="46355" anchor="t"/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+mn-lt"/>
                <a:ea typeface="NanumGothic" charset="0"/>
              </a:rPr>
              <a:t>Important!</a:t>
            </a:r>
            <a:endParaRPr lang="ko-KR" altLang="en-US" sz="1800" b="1" dirty="0">
              <a:solidFill>
                <a:srgbClr val="FF0000"/>
              </a:solidFill>
              <a:latin typeface="+mn-lt"/>
              <a:ea typeface="Nanum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7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/>
        </p:nvSpPr>
        <p:spPr>
          <a:xfrm>
            <a:off x="430529" y="1323340"/>
            <a:ext cx="6652659" cy="565277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eaLnBrk="0" fontAlgn="auto" latinLnBrk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LENGTH: 20 CM. </a:t>
            </a:r>
          </a:p>
          <a:p>
            <a:pPr marL="0" indent="0" algn="l" defTabSz="914400" eaLnBrk="0" fontAlgn="auto" latinLnBrk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Calibri" charset="0"/>
              </a:rPr>
              <a:t>Has 2 functions: urinary and genital and is divided into 3 parts:</a:t>
            </a:r>
            <a:endParaRPr lang="ko-KR" altLang="en-US" sz="2000" dirty="0">
              <a:solidFill>
                <a:schemeClr val="accent3">
                  <a:lumMod val="75000"/>
                </a:schemeClr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PROSTATIC URETHRA (Length=3 cm):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571500" indent="-3429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Widest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 &amp; most dilatable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571500" indent="-3429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Extends from </a:t>
            </a: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neck 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of bladder inside prostate gland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571500" indent="-3429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Structures openings into prostatic urethra: </a:t>
            </a:r>
            <a:r>
              <a:rPr lang="en-US" altLang="ko-KR" sz="2000" dirty="0">
                <a:solidFill>
                  <a:srgbClr val="FF0000"/>
                </a:solidFill>
                <a:latin typeface="Calibri" charset="0"/>
                <a:ea typeface="Calibri" charset="0"/>
              </a:rPr>
              <a:t>Important</a:t>
            </a:r>
            <a:endParaRPr lang="ko-KR" altLang="en-US" sz="2000" dirty="0">
              <a:solidFill>
                <a:srgbClr val="FF0000"/>
              </a:solidFill>
              <a:latin typeface="Calibri" charset="0"/>
              <a:ea typeface="Calibri" charset="0"/>
            </a:endParaRPr>
          </a:p>
          <a:p>
            <a:pPr marL="1028700" indent="-281305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Ejaculatory ducts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: containing </a:t>
            </a:r>
            <a:r>
              <a:rPr lang="en-US" altLang="ko-KR" sz="2000" u="sng" dirty="0">
                <a:solidFill>
                  <a:schemeClr val="tx1"/>
                </a:solidFill>
                <a:latin typeface="Calibri" charset="0"/>
                <a:ea typeface="Calibri" charset="0"/>
              </a:rPr>
              <a:t>sperms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 &amp; </a:t>
            </a:r>
            <a:r>
              <a:rPr lang="en-US" altLang="ko-KR" sz="2000" u="sng" dirty="0">
                <a:solidFill>
                  <a:schemeClr val="tx1"/>
                </a:solidFill>
                <a:latin typeface="Calibri" charset="0"/>
                <a:ea typeface="Calibri" charset="0"/>
              </a:rPr>
              <a:t>secretion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 of seminal vesicles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1028700" indent="-281305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</a:pP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Ducts of prostate gland</a:t>
            </a:r>
            <a:endParaRPr lang="ko-KR" altLang="en-US" sz="2000" b="1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MEMBRANOUS URETHRA (Length=1 cm):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571500" indent="-3429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Surrounded by external urethral sphincter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PENILE (SPONGY) URETHRA (Length=16 cm):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571500" indent="-3429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Extends inside penis &amp; opens externally through external urethral orifice (</a:t>
            </a: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narrowest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 part of whole urethra)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0592" y="283039"/>
            <a:ext cx="10515600" cy="11226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Urethra</a:t>
            </a:r>
          </a:p>
          <a:p>
            <a:r>
              <a:rPr lang="en-US" sz="2800" dirty="0"/>
              <a:t>Male</a:t>
            </a:r>
            <a:endParaRPr lang="en-GB" sz="3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50289" y="2290372"/>
            <a:ext cx="2194560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36641" y="4966421"/>
            <a:ext cx="265176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0289" y="5765084"/>
            <a:ext cx="283464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74623" y="5362207"/>
            <a:ext cx="2743200" cy="0"/>
          </a:xfrm>
          <a:prstGeom prst="line">
            <a:avLst/>
          </a:prstGeom>
          <a:ln w="28575"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6963864" y="1630472"/>
            <a:ext cx="5029200" cy="4569426"/>
            <a:chOff x="6963864" y="1521290"/>
            <a:chExt cx="5029200" cy="4569426"/>
          </a:xfrm>
        </p:grpSpPr>
        <p:grpSp>
          <p:nvGrpSpPr>
            <p:cNvPr id="2" name="Group 1"/>
            <p:cNvGrpSpPr/>
            <p:nvPr/>
          </p:nvGrpSpPr>
          <p:grpSpPr>
            <a:xfrm>
              <a:off x="6963864" y="1521290"/>
              <a:ext cx="5029200" cy="4569426"/>
              <a:chOff x="6840347" y="1363851"/>
              <a:chExt cx="5029200" cy="456942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840347" y="1363851"/>
                <a:ext cx="5029200" cy="4569426"/>
                <a:chOff x="-5472369" y="2400696"/>
                <a:chExt cx="5029200" cy="3776267"/>
              </a:xfrm>
            </p:grpSpPr>
            <p:pic>
              <p:nvPicPr>
                <p:cNvPr id="6" name="Picture 2" descr="C:\Documents and Settings\user1\My Documents\My Pictures\urethra.jp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t="886"/>
                <a:stretch/>
              </p:blipFill>
              <p:spPr bwMode="auto">
                <a:xfrm>
                  <a:off x="-5472369" y="2400696"/>
                  <a:ext cx="5029200" cy="3776267"/>
                </a:xfrm>
                <a:prstGeom prst="rect">
                  <a:avLst/>
                </a:prstGeom>
                <a:ln w="38100" cap="sq">
                  <a:noFill/>
                  <a:prstDash val="solid"/>
                  <a:miter lim="800000"/>
                </a:ln>
                <a:effectLst/>
              </p:spPr>
            </p:pic>
            <p:cxnSp>
              <p:nvCxnSpPr>
                <p:cNvPr id="7" name="Straight Arrow Connector 6"/>
                <p:cNvCxnSpPr/>
                <p:nvPr/>
              </p:nvCxnSpPr>
              <p:spPr>
                <a:xfrm flipH="1">
                  <a:off x="-2424369" y="3100051"/>
                  <a:ext cx="990600" cy="591656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/>
                <p:cNvSpPr txBox="1"/>
                <p:nvPr/>
              </p:nvSpPr>
              <p:spPr>
                <a:xfrm>
                  <a:off x="-1814769" y="2838441"/>
                  <a:ext cx="1281120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Ejaculatory duct</a:t>
                  </a: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10459806" y="2770554"/>
                <a:ext cx="1281264" cy="315507"/>
              </a:xfrm>
              <a:prstGeom prst="rect">
                <a:avLst/>
              </a:prstGeom>
              <a:noFill/>
              <a:ln w="28575">
                <a:solidFill>
                  <a:srgbClr val="CC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301651" y="4228449"/>
                <a:ext cx="1477415" cy="315507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9213162" y="4961587"/>
                <a:ext cx="1196070" cy="315507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429502" y="3490496"/>
              <a:ext cx="1188720" cy="315507"/>
            </a:xfrm>
            <a:prstGeom prst="rect">
              <a:avLst/>
            </a:prstGeom>
            <a:noFill/>
            <a:ln w="28575">
              <a:solidFill>
                <a:srgbClr val="F8F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40354" y="5870678"/>
              <a:ext cx="1084814" cy="160038"/>
            </a:xfrm>
            <a:prstGeom prst="rect">
              <a:avLst/>
            </a:prstGeom>
            <a:noFill/>
            <a:ln w="285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114506" y="6437972"/>
            <a:ext cx="1508760" cy="0"/>
          </a:xfrm>
          <a:prstGeom prst="line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14010" y="6173004"/>
            <a:ext cx="868680" cy="0"/>
          </a:xfrm>
          <a:prstGeom prst="line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575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430592" y="1499978"/>
            <a:ext cx="11262644" cy="152578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LENGTH: 4 CM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Has only </a:t>
            </a:r>
            <a:r>
              <a:rPr lang="en-US" sz="2000" b="1" dirty="0"/>
              <a:t>urinary </a:t>
            </a:r>
            <a:r>
              <a:rPr lang="en-US" sz="2000" dirty="0"/>
              <a:t>function.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Extends from </a:t>
            </a:r>
            <a:r>
              <a:rPr lang="en-US" sz="2000" b="1" dirty="0"/>
              <a:t>neck </a:t>
            </a:r>
            <a:r>
              <a:rPr lang="en-US" sz="2000" dirty="0"/>
              <a:t>of urinary bladder to open externally through the external urethral orifice (</a:t>
            </a:r>
            <a:r>
              <a:rPr lang="en-US" sz="2000" i="1" dirty="0"/>
              <a:t>anterior</a:t>
            </a:r>
            <a:r>
              <a:rPr lang="en-US" sz="2000" dirty="0"/>
              <a:t> to the vaginal opening).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729662" y="3527128"/>
            <a:ext cx="3406920" cy="3124200"/>
            <a:chOff x="15779670" y="142181"/>
            <a:chExt cx="3406920" cy="3124200"/>
          </a:xfrm>
          <a:noFill/>
        </p:grpSpPr>
        <p:pic>
          <p:nvPicPr>
            <p:cNvPr id="7" name="Picture 2" descr="https://encrypted-tbn2.gstatic.com/images?q=tbn:ANd9GcQ7ie3Ew5pqydqquh87Ad-rmem7XS9dtqtDSIHdWYcgUaUuHI9U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9670" y="142181"/>
              <a:ext cx="3406920" cy="3124200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8" name="Oval 7"/>
            <p:cNvSpPr/>
            <p:nvPr/>
          </p:nvSpPr>
          <p:spPr>
            <a:xfrm>
              <a:off x="16057530" y="2701953"/>
              <a:ext cx="880432" cy="218365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30592" y="283039"/>
            <a:ext cx="10515600" cy="11226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Urethra</a:t>
            </a:r>
          </a:p>
          <a:p>
            <a:r>
              <a:rPr lang="en-US" sz="2800" dirty="0"/>
              <a:t>Female</a:t>
            </a:r>
            <a:endParaRPr lang="en-GB" sz="3200" dirty="0"/>
          </a:p>
        </p:txBody>
      </p:sp>
      <p:pic>
        <p:nvPicPr>
          <p:cNvPr id="9" name="Picture 2" descr="http://antranik.org/wp-content/uploads/2011/12/female-urinary-bladder-and-urethra-internal-and-external-urethral-sphinc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4" y="3413926"/>
            <a:ext cx="3879273" cy="307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user1\Desktop\URETER, URINARY\F66122-005-f04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5054" y="3081177"/>
            <a:ext cx="4648200" cy="3352800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873194" y="5855543"/>
            <a:ext cx="1118173" cy="231357"/>
          </a:xfrm>
          <a:prstGeom prst="rect">
            <a:avLst/>
          </a:prstGeom>
          <a:noFill/>
          <a:ln w="28575">
            <a:solidFill>
              <a:srgbClr val="F8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47124" y="2591712"/>
            <a:ext cx="2468880" cy="0"/>
          </a:xfrm>
          <a:prstGeom prst="line">
            <a:avLst/>
          </a:prstGeom>
          <a:ln w="28575"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05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501589" y="576333"/>
            <a:ext cx="9476095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cs typeface="Arial" pitchFamily="34" charset="0"/>
              </a:rPr>
              <a:t>Intravenous </a:t>
            </a:r>
            <a:r>
              <a:rPr lang="en-US" sz="3600" b="1" dirty="0" err="1">
                <a:cs typeface="Arial" pitchFamily="34" charset="0"/>
              </a:rPr>
              <a:t>Urogram</a:t>
            </a:r>
            <a:r>
              <a:rPr lang="en-US" sz="3600" b="1" dirty="0">
                <a:cs typeface="Arial" pitchFamily="34" charset="0"/>
              </a:rPr>
              <a:t>  </a:t>
            </a:r>
          </a:p>
          <a:p>
            <a:r>
              <a:rPr lang="en-US" sz="3600" b="1" dirty="0">
                <a:cs typeface="Arial" pitchFamily="34" charset="0"/>
              </a:rPr>
              <a:t>(IVU,IVP)</a:t>
            </a:r>
          </a:p>
        </p:txBody>
      </p:sp>
      <p:pic>
        <p:nvPicPr>
          <p:cNvPr id="5" name="Picture 4" descr="C:\Documents and Settings\user1\My Documents\My Pictures\urolog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81479" y="746691"/>
            <a:ext cx="4824536" cy="4558554"/>
          </a:xfrm>
          <a:prstGeom prst="rect">
            <a:avLst/>
          </a:prstGeom>
          <a:noFill/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501588" y="1932010"/>
            <a:ext cx="6008393" cy="456432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20040" lvl="0" indent="-320040">
              <a:spcBef>
                <a:spcPts val="7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</a:rPr>
              <a:t>A </a:t>
            </a:r>
            <a:r>
              <a:rPr lang="en-US" sz="2000" dirty="0" err="1">
                <a:latin typeface="+mn-lt"/>
              </a:rPr>
              <a:t>urogram</a:t>
            </a:r>
            <a:r>
              <a:rPr lang="en-US" sz="2000" dirty="0">
                <a:latin typeface="+mn-lt"/>
              </a:rPr>
              <a:t> (Post </a:t>
            </a:r>
            <a:r>
              <a:rPr lang="en-US" sz="2000" dirty="0" err="1">
                <a:latin typeface="+mn-lt"/>
              </a:rPr>
              <a:t>micturation</a:t>
            </a:r>
            <a:r>
              <a:rPr lang="en-US" sz="2000" dirty="0">
                <a:latin typeface="+mn-lt"/>
              </a:rPr>
              <a:t>): demonstrates a bladder stone. Or any obstruction in the urinary system. </a:t>
            </a:r>
          </a:p>
          <a:p>
            <a:pPr marL="320040" lvl="0" indent="-320040">
              <a:spcBef>
                <a:spcPts val="700"/>
              </a:spcBef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We use contrast media to determine the site of a stone in the urinary tract.</a:t>
            </a:r>
          </a:p>
          <a:p>
            <a:pPr lvl="0">
              <a:spcBef>
                <a:spcPts val="700"/>
              </a:spcBef>
              <a:buClr>
                <a:schemeClr val="tx1"/>
              </a:buClr>
              <a:buSzPct val="100000"/>
              <a:defRPr/>
            </a:pPr>
            <a:endParaRPr lang="en-US" sz="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0">
              <a:spcBef>
                <a:spcPts val="700"/>
              </a:spcBef>
              <a:buClr>
                <a:schemeClr val="tx1"/>
              </a:buClr>
              <a:buSzPct val="100000"/>
              <a:defRPr/>
            </a:pPr>
            <a:endParaRPr lang="en-US" sz="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0">
              <a:spcBef>
                <a:spcPts val="700"/>
              </a:spcBef>
              <a:buClr>
                <a:schemeClr val="tx1"/>
              </a:buClr>
              <a:buSzPct val="100000"/>
              <a:defRPr/>
            </a:pPr>
            <a:endParaRPr lang="en-US" sz="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0">
              <a:spcBef>
                <a:spcPts val="700"/>
              </a:spcBef>
              <a:buClr>
                <a:schemeClr val="tx1"/>
              </a:buClr>
              <a:buSzPct val="100000"/>
              <a:defRPr/>
            </a:pPr>
            <a:endParaRPr lang="en-US" sz="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0">
              <a:spcBef>
                <a:spcPts val="700"/>
              </a:spcBef>
              <a:buClr>
                <a:schemeClr val="tx1"/>
              </a:buClr>
              <a:buSzPct val="100000"/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IVP: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IntraVenous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Pyelogram</a:t>
            </a:r>
          </a:p>
          <a:p>
            <a:pPr lvl="0">
              <a:spcBef>
                <a:spcPts val="700"/>
              </a:spcBef>
              <a:buClr>
                <a:schemeClr val="tx1"/>
              </a:buClr>
              <a:buSzPct val="100000"/>
              <a:defRPr/>
            </a:pPr>
            <a:r>
              <a:rPr lang="en-US" sz="18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Urogram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: </a:t>
            </a:r>
            <a:r>
              <a:rPr lang="en-GB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an imaging exam used to evaluate the urinary tract</a:t>
            </a:r>
          </a:p>
          <a:p>
            <a:pPr lvl="0">
              <a:spcBef>
                <a:spcPts val="700"/>
              </a:spcBef>
              <a:buClr>
                <a:schemeClr val="tx1"/>
              </a:buClr>
              <a:buSzPct val="100000"/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Post micturition: after urination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1106" y="5426269"/>
            <a:ext cx="4725283" cy="855371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this image we can see that the left kidney was able to excrete the urine with the dye, while the right kidney was not able to due to an obstruction.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6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442506"/>
              </p:ext>
            </p:extLst>
          </p:nvPr>
        </p:nvGraphicFramePr>
        <p:xfrm>
          <a:off x="573206" y="287412"/>
          <a:ext cx="10616821" cy="1796545"/>
        </p:xfrm>
        <a:graphic>
          <a:graphicData uri="http://schemas.openxmlformats.org/drawingml/2006/table">
            <a:tbl>
              <a:tblPr/>
              <a:tblGrid>
                <a:gridCol w="67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0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1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2632">
                <a:tc gridSpan="6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Summary</a:t>
                      </a: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600" dirty="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45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URETER</a:t>
                      </a:r>
                      <a:endParaRPr lang="en-GB" sz="1600" dirty="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Beginning</a:t>
                      </a:r>
                      <a:endParaRPr lang="en-GB" sz="1600" dirty="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Course</a:t>
                      </a:r>
                      <a:endParaRPr lang="en-GB" sz="160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Termination</a:t>
                      </a:r>
                      <a:endParaRPr lang="en-GB" sz="160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Sites of constriction</a:t>
                      </a:r>
                      <a:endParaRPr lang="en-GB" sz="160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Arterial supply</a:t>
                      </a:r>
                      <a:endParaRPr lang="en-GB" sz="160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continuation of renal pelvis</a:t>
                      </a:r>
                      <a:br>
                        <a:rPr lang="en-GB" sz="1600" dirty="0">
                          <a:effectLst/>
                        </a:rPr>
                      </a:br>
                      <a:endParaRPr lang="en-GB" sz="1600" dirty="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descends anterior to: psoas major &amp; ends at (bifurcation) of common iliac artery.</a:t>
                      </a:r>
                      <a:endParaRPr lang="en-GB" sz="160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opens at upper lateral angle of base of urinary bladder</a:t>
                      </a:r>
                    </a:p>
                    <a:p>
                      <a:pPr fontAlgn="ctr"/>
                      <a:endParaRPr lang="en-GB" sz="1600" dirty="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</a:t>
                      </a:r>
                      <a:r>
                        <a:rPr lang="en-GB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uteropelvic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junction, at pelvic inlet, at site of entrance of bladder</a:t>
                      </a:r>
                    </a:p>
                    <a:p>
                      <a:pPr fontAlgn="ctr"/>
                      <a:endParaRPr lang="en-GB" sz="1600" dirty="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renal, gonadal, common &amp; internal iliac arteries</a:t>
                      </a:r>
                    </a:p>
                    <a:p>
                      <a:pPr fontAlgn="ctr"/>
                      <a:endParaRPr lang="en-GB" sz="1600" dirty="0">
                        <a:effectLst/>
                      </a:endParaRPr>
                    </a:p>
                  </a:txBody>
                  <a:tcPr marL="85009" marR="85009" marT="42504" marB="42504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12603"/>
              </p:ext>
            </p:extLst>
          </p:nvPr>
        </p:nvGraphicFramePr>
        <p:xfrm>
          <a:off x="573205" y="2333767"/>
          <a:ext cx="10616821" cy="1947096"/>
        </p:xfrm>
        <a:graphic>
          <a:graphicData uri="http://schemas.openxmlformats.org/drawingml/2006/table">
            <a:tbl>
              <a:tblPr/>
              <a:tblGrid>
                <a:gridCol w="841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7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69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</a:txBody>
                  <a:tcPr marL="85078" marR="85078" marT="42539" marB="4253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Function</a:t>
                      </a:r>
                      <a:endParaRPr lang="en-GB" sz="1600" dirty="0">
                        <a:effectLst/>
                      </a:endParaRPr>
                    </a:p>
                  </a:txBody>
                  <a:tcPr marL="85078" marR="85078" marT="42539" marB="4253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Length</a:t>
                      </a:r>
                      <a:endParaRPr lang="en-GB" sz="1600" dirty="0">
                        <a:effectLst/>
                      </a:endParaRPr>
                    </a:p>
                  </a:txBody>
                  <a:tcPr marL="85078" marR="85078" marT="42539" marB="4253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Course</a:t>
                      </a:r>
                      <a:endParaRPr lang="en-GB" sz="1600">
                        <a:effectLst/>
                      </a:endParaRPr>
                    </a:p>
                  </a:txBody>
                  <a:tcPr marL="85078" marR="85078" marT="42539" marB="4253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1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MALE URETHRA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078" marR="85078" marT="42539" marB="425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both urinary &amp; genital</a:t>
                      </a:r>
                      <a:endParaRPr lang="en-GB" sz="1600" dirty="0">
                        <a:effectLst/>
                      </a:endParaRPr>
                    </a:p>
                  </a:txBody>
                  <a:tcPr marL="85078" marR="85078" marT="42539" marB="4253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20 cm, divided into prostatic (3 cm), membranous (1 cm) &amp; penile ( 16 cm)</a:t>
                      </a:r>
                      <a:endParaRPr lang="en-GB" sz="1600">
                        <a:effectLst/>
                      </a:endParaRPr>
                    </a:p>
                  </a:txBody>
                  <a:tcPr marL="85078" marR="85078" marT="42539" marB="4253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Extends from neck of bladder to open externally through external urethral orifice (narrowest part of whole urethra)</a:t>
                      </a:r>
                      <a:endParaRPr lang="en-GB" sz="1600">
                        <a:effectLst/>
                      </a:endParaRPr>
                    </a:p>
                  </a:txBody>
                  <a:tcPr marL="85078" marR="85078" marT="42539" marB="4253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04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 URETHRA</a:t>
                      </a:r>
                      <a:endParaRPr lang="en-GB" sz="1600" dirty="0">
                        <a:effectLst/>
                      </a:endParaRPr>
                    </a:p>
                  </a:txBody>
                  <a:tcPr marL="85078" marR="85078" marT="42539" marB="4253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urinary only</a:t>
                      </a:r>
                      <a:endParaRPr lang="en-GB" sz="1600" dirty="0">
                        <a:effectLst/>
                      </a:endParaRPr>
                    </a:p>
                  </a:txBody>
                  <a:tcPr marL="85078" marR="85078" marT="42539" marB="4253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cm</a:t>
                      </a:r>
                      <a:endParaRPr lang="en-GB" sz="1600" dirty="0">
                        <a:effectLst/>
                      </a:endParaRPr>
                    </a:p>
                  </a:txBody>
                  <a:tcPr marL="85078" marR="85078" marT="42539" marB="4253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Extends from neck of bladder to external urethral orifice (anterior to vaginal opening)</a:t>
                      </a:r>
                      <a:endParaRPr lang="en-GB" sz="1600" dirty="0">
                        <a:effectLst/>
                      </a:endParaRPr>
                    </a:p>
                  </a:txBody>
                  <a:tcPr marL="85078" marR="85078" marT="42539" marB="42539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33940"/>
              </p:ext>
            </p:extLst>
          </p:nvPr>
        </p:nvGraphicFramePr>
        <p:xfrm>
          <a:off x="573205" y="4469713"/>
          <a:ext cx="10616821" cy="2093946"/>
        </p:xfrm>
        <a:graphic>
          <a:graphicData uri="http://schemas.openxmlformats.org/drawingml/2006/table">
            <a:tbl>
              <a:tblPr/>
              <a:tblGrid>
                <a:gridCol w="57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3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9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027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91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2365">
                <a:tc rowSpan="3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URINARY BLADDER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Apex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  <a:endParaRPr lang="en-GB" sz="160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Superior surface</a:t>
                      </a:r>
                      <a:endParaRPr lang="en-GB" sz="160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Inferolate-ral surfaces</a:t>
                      </a:r>
                      <a:endParaRPr lang="en-GB" sz="160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Neck</a:t>
                      </a:r>
                      <a:endParaRPr lang="en-GB" sz="160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Trigone</a:t>
                      </a:r>
                      <a:endParaRPr lang="en-GB" sz="160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Uvula vesicae</a:t>
                      </a:r>
                      <a:endParaRPr lang="en-GB" sz="160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Supply</a:t>
                      </a:r>
                      <a:endParaRPr lang="en-GB" sz="160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Nerves</a:t>
                      </a:r>
                      <a:endParaRPr lang="en-GB" sz="160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3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related to symphysis pubis, continuous with median umbilical ligament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related to vas deferens &amp; seminal vesicle (in male) &amp; to vagina (in female)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related to coils of ileum &amp; sigmoid colon (in male) &amp; to uterus (in female)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related to 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retropubic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fat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continuous with urethra,  related to upper surface of prostate gland (in male)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lies in the base of bladder, bounded by ureteric orifices &amp; internal urethral orifice, its mucous membrane is elastic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dilatation behind internal urethral orifice, produced by the median lobe of the prostate gland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iliac (artery, vein, lymph nodes)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parasympathetic (S2,3,4), sympathetic (L1,2)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slight projection into the cavity of the bladder just behind the urethral opening, marking the location of the middle lobe of the prostate gland.</a:t>
                      </a:r>
                      <a:endParaRPr lang="en-GB" sz="1600" dirty="0">
                        <a:effectLst/>
                      </a:endParaRPr>
                    </a:p>
                  </a:txBody>
                  <a:tcPr marL="85147" marR="85147" marT="42573" marB="42573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51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8" y="308233"/>
            <a:ext cx="5629275" cy="67403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1600" dirty="0"/>
              <a:t>1. The ureter is a continuation of:</a:t>
            </a:r>
          </a:p>
          <a:p>
            <a:pPr marL="0" algn="l" defTabSz="914400" rtl="0" eaLnBrk="1" latinLnBrk="0" hangingPunct="1"/>
            <a:r>
              <a:rPr lang="en-US" sz="1600" dirty="0"/>
              <a:t>A- the renal cortex</a:t>
            </a:r>
          </a:p>
          <a:p>
            <a:pPr marL="0" algn="l" defTabSz="914400" rtl="0" eaLnBrk="1" latinLnBrk="0" hangingPunct="1"/>
            <a:r>
              <a:rPr lang="en-US" sz="1600" dirty="0"/>
              <a:t>B- the renal medulla</a:t>
            </a:r>
          </a:p>
          <a:p>
            <a:pPr marL="0" algn="l" defTabSz="914400" rtl="0" eaLnBrk="1" latinLnBrk="0" hangingPunct="1"/>
            <a:r>
              <a:rPr lang="en-US" sz="1600" dirty="0"/>
              <a:t>C- the renal pelvis</a:t>
            </a:r>
          </a:p>
          <a:p>
            <a:pPr marL="0" algn="l" defTabSz="914400" rtl="0" eaLnBrk="1" latinLnBrk="0" hangingPunct="1"/>
            <a:r>
              <a:rPr lang="en-US" sz="1600" dirty="0"/>
              <a:t>D- the nephron</a:t>
            </a:r>
          </a:p>
          <a:p>
            <a:pPr marL="0" algn="l" defTabSz="914400" rtl="0" eaLnBrk="1" latinLnBrk="0" hangingPunct="1"/>
            <a:r>
              <a:rPr lang="en-US" dirty="0"/>
              <a:t>Answer: C</a:t>
            </a:r>
          </a:p>
          <a:p>
            <a:pPr marL="0" algn="l" defTabSz="914400" rtl="0" eaLnBrk="1" latinLnBrk="0" hangingPunct="1"/>
            <a:endParaRPr lang="en-US" dirty="0"/>
          </a:p>
          <a:p>
            <a:pPr marL="0" algn="l" defTabSz="914400" rtl="0" eaLnBrk="1" latinLnBrk="0" hangingPunct="1"/>
            <a:r>
              <a:rPr lang="en-US" sz="1600" dirty="0"/>
              <a:t>2. Which one of these arteries is NOT supplying the ureter:</a:t>
            </a:r>
          </a:p>
          <a:p>
            <a:pPr marL="0" algn="l" defTabSz="914400" rtl="0" eaLnBrk="1" latinLnBrk="0" hangingPunct="1"/>
            <a:r>
              <a:rPr lang="en-US" sz="1600" dirty="0"/>
              <a:t>A- external iliac artery</a:t>
            </a:r>
          </a:p>
          <a:p>
            <a:pPr marL="0" algn="l" defTabSz="914400" rtl="0" eaLnBrk="1" latinLnBrk="0" hangingPunct="1"/>
            <a:r>
              <a:rPr lang="en-US" sz="1600" dirty="0"/>
              <a:t>B- internal iliac artery</a:t>
            </a:r>
          </a:p>
          <a:p>
            <a:pPr marL="0" algn="l" defTabSz="914400" rtl="0" eaLnBrk="1" latinLnBrk="0" hangingPunct="1"/>
            <a:r>
              <a:rPr lang="en-US" sz="1600" dirty="0"/>
              <a:t>C- gonadal artery</a:t>
            </a:r>
          </a:p>
          <a:p>
            <a:pPr marL="0" algn="l" defTabSz="914400" rtl="0" eaLnBrk="1" latinLnBrk="0" hangingPunct="1"/>
            <a:r>
              <a:rPr lang="en-US" sz="1600" dirty="0"/>
              <a:t>D- common iliac artery</a:t>
            </a:r>
          </a:p>
          <a:p>
            <a:pPr marL="0" algn="l" defTabSz="914400" rtl="0" eaLnBrk="1" latinLnBrk="0" hangingPunct="1"/>
            <a:r>
              <a:rPr lang="en-US" dirty="0"/>
              <a:t>Answer: A</a:t>
            </a:r>
          </a:p>
          <a:p>
            <a:pPr marL="0" algn="l" defTabSz="914400" rtl="0" eaLnBrk="1" latinLnBrk="0" hangingPunct="1"/>
            <a:endParaRPr lang="en-US" dirty="0"/>
          </a:p>
          <a:p>
            <a:pPr marL="0" algn="l" defTabSz="914400" rtl="0" eaLnBrk="1" latinLnBrk="0" hangingPunct="1"/>
            <a:r>
              <a:rPr lang="en-US" sz="1600" dirty="0"/>
              <a:t>3. The apex of the bladder is directed:</a:t>
            </a:r>
          </a:p>
          <a:p>
            <a:pPr marL="0" algn="l" defTabSz="914400" rtl="0" eaLnBrk="1" latinLnBrk="0" hangingPunct="1"/>
            <a:r>
              <a:rPr lang="en-US" sz="1600" dirty="0"/>
              <a:t>A- anterior</a:t>
            </a:r>
          </a:p>
          <a:p>
            <a:pPr marL="0" algn="l" defTabSz="914400" rtl="0" eaLnBrk="1" latinLnBrk="0" hangingPunct="1"/>
            <a:r>
              <a:rPr lang="en-US" sz="1600" dirty="0"/>
              <a:t>B- posterior</a:t>
            </a:r>
          </a:p>
          <a:p>
            <a:pPr marL="0" algn="l" defTabSz="914400" rtl="0" eaLnBrk="1" latinLnBrk="0" hangingPunct="1"/>
            <a:r>
              <a:rPr lang="en-US" sz="1600" dirty="0"/>
              <a:t>C- lateral</a:t>
            </a:r>
          </a:p>
          <a:p>
            <a:pPr marL="0" algn="l" defTabSz="914400" rtl="0" eaLnBrk="1" latinLnBrk="0" hangingPunct="1"/>
            <a:r>
              <a:rPr lang="en-US" sz="1600" dirty="0"/>
              <a:t>D- internal</a:t>
            </a:r>
          </a:p>
          <a:p>
            <a:pPr marL="0" algn="l" defTabSz="914400" rtl="0" eaLnBrk="1" latinLnBrk="0" hangingPunct="1"/>
            <a:r>
              <a:rPr lang="en-US" dirty="0"/>
              <a:t>Answer: A</a:t>
            </a:r>
          </a:p>
          <a:p>
            <a:pPr marL="0" algn="l" defTabSz="914400" rtl="0" eaLnBrk="1" latinLnBrk="0" hangingPunct="1"/>
            <a:endParaRPr lang="en-US" dirty="0"/>
          </a:p>
          <a:p>
            <a:pPr marL="0" algn="l" defTabSz="914400" rtl="0" eaLnBrk="1" latinLnBrk="0" hangingPunct="1"/>
            <a:r>
              <a:rPr lang="en-US" sz="1600" dirty="0"/>
              <a:t>4. The base of the bladder in female is related to:</a:t>
            </a:r>
          </a:p>
          <a:p>
            <a:pPr marL="0" algn="l" defTabSz="914400" rtl="0" eaLnBrk="1" latinLnBrk="0" hangingPunct="1"/>
            <a:r>
              <a:rPr lang="en-US" sz="1600" dirty="0"/>
              <a:t>A- uterus</a:t>
            </a:r>
          </a:p>
          <a:p>
            <a:pPr marL="0" algn="l" defTabSz="914400" rtl="0" eaLnBrk="1" latinLnBrk="0" hangingPunct="1"/>
            <a:r>
              <a:rPr lang="en-US" sz="1600" dirty="0"/>
              <a:t>B- vagina</a:t>
            </a:r>
          </a:p>
          <a:p>
            <a:pPr marL="0" algn="l" defTabSz="914400" rtl="0" eaLnBrk="1" latinLnBrk="0" hangingPunct="1"/>
            <a:r>
              <a:rPr lang="en-US" sz="1600" dirty="0"/>
              <a:t>C- the colic of ileum</a:t>
            </a:r>
          </a:p>
          <a:p>
            <a:r>
              <a:rPr lang="en-US" sz="1600" dirty="0"/>
              <a:t>D- vas deferens &amp; seminal vesicle</a:t>
            </a:r>
          </a:p>
          <a:p>
            <a:r>
              <a:rPr lang="en-US" dirty="0">
                <a:effectLst/>
              </a:rPr>
              <a:t>Answer: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1384" y="259911"/>
            <a:ext cx="5629275" cy="67403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5. The uvula vesicae is found in</a:t>
            </a:r>
            <a:r>
              <a:rPr lang="en-US" sz="1600" b="1" dirty="0"/>
              <a:t> </a:t>
            </a:r>
            <a:r>
              <a:rPr lang="en-US" sz="1600" dirty="0"/>
              <a:t>:</a:t>
            </a:r>
          </a:p>
          <a:p>
            <a:pPr marL="0" algn="l" defTabSz="914400" rtl="0" eaLnBrk="1" latinLnBrk="0" hangingPunct="1"/>
            <a:r>
              <a:rPr lang="en-US" sz="1600" dirty="0"/>
              <a:t>A- female</a:t>
            </a:r>
          </a:p>
          <a:p>
            <a:pPr marL="0" algn="l" defTabSz="914400" rtl="0" eaLnBrk="1" latinLnBrk="0" hangingPunct="1"/>
            <a:r>
              <a:rPr lang="en-US" sz="1600" dirty="0"/>
              <a:t>B- male</a:t>
            </a:r>
          </a:p>
          <a:p>
            <a:pPr marL="0" algn="l" defTabSz="914400" rtl="0" eaLnBrk="1" latinLnBrk="0" hangingPunct="1"/>
            <a:r>
              <a:rPr lang="en-US" sz="1600" dirty="0"/>
              <a:t>C- both male and female</a:t>
            </a:r>
          </a:p>
          <a:p>
            <a:pPr marL="0" algn="l" defTabSz="914400" rtl="0" eaLnBrk="1" latinLnBrk="0" hangingPunct="1"/>
            <a:r>
              <a:rPr lang="en-US" sz="1600" dirty="0"/>
              <a:t>D- none of the above</a:t>
            </a:r>
          </a:p>
          <a:p>
            <a:pPr marL="0" algn="l" defTabSz="914400" rtl="0" eaLnBrk="1" latinLnBrk="0" hangingPunct="1"/>
            <a:r>
              <a:rPr lang="en-US" dirty="0"/>
              <a:t>Answer: B</a:t>
            </a:r>
          </a:p>
          <a:p>
            <a:pPr marL="0" algn="l" defTabSz="914400" rtl="0" eaLnBrk="1" latinLnBrk="0" hangingPunct="1"/>
            <a:endParaRPr lang="en-US" sz="1600" dirty="0"/>
          </a:p>
          <a:p>
            <a:pPr marL="0" algn="l" defTabSz="914400" rtl="0" eaLnBrk="1" latinLnBrk="0" hangingPunct="1"/>
            <a:r>
              <a:rPr lang="en-US" sz="1600" dirty="0"/>
              <a:t>6. The triangular area inside the urinary bladder is called:</a:t>
            </a:r>
          </a:p>
          <a:p>
            <a:r>
              <a:rPr lang="en-US" sz="1600" dirty="0"/>
              <a:t>A- uvula vesicae</a:t>
            </a:r>
          </a:p>
          <a:p>
            <a:r>
              <a:rPr lang="en-US" sz="1600" dirty="0"/>
              <a:t>B- the base</a:t>
            </a:r>
          </a:p>
          <a:p>
            <a:pPr marL="0" algn="l" defTabSz="914400" rtl="0" eaLnBrk="1" latinLnBrk="0" hangingPunct="1"/>
            <a:r>
              <a:rPr lang="en-US" sz="1600" dirty="0"/>
              <a:t>C- the apex</a:t>
            </a:r>
          </a:p>
          <a:p>
            <a:pPr marL="0" algn="l" defTabSz="914400" rtl="0" eaLnBrk="1" latinLnBrk="0" hangingPunct="1"/>
            <a:r>
              <a:rPr lang="en-US" sz="1600" dirty="0"/>
              <a:t>D- trigone</a:t>
            </a:r>
          </a:p>
          <a:p>
            <a:pPr marL="0" algn="l" defTabSz="914400" rtl="0" eaLnBrk="1" latinLnBrk="0" hangingPunct="1"/>
            <a:r>
              <a:rPr lang="en-US" dirty="0"/>
              <a:t>Answer: D</a:t>
            </a:r>
          </a:p>
          <a:p>
            <a:pPr marL="0" algn="l" defTabSz="914400" rtl="0" eaLnBrk="1" latinLnBrk="0" hangingPunct="1"/>
            <a:endParaRPr lang="en-US" dirty="0"/>
          </a:p>
          <a:p>
            <a:r>
              <a:rPr lang="en-US" sz="1600" dirty="0"/>
              <a:t>7. The Parasympathetic</a:t>
            </a:r>
            <a:r>
              <a:rPr lang="en-US" sz="1600" b="1" i="1" dirty="0"/>
              <a:t> </a:t>
            </a:r>
            <a:r>
              <a:rPr lang="en-US" sz="1600" dirty="0"/>
              <a:t>supply of the bladder originates from:</a:t>
            </a:r>
          </a:p>
          <a:p>
            <a:pPr marL="0" algn="l" defTabSz="914400" rtl="0" eaLnBrk="1" latinLnBrk="0" hangingPunct="1"/>
            <a:r>
              <a:rPr lang="en-US" sz="1600" dirty="0"/>
              <a:t>A- S1, S2, S3</a:t>
            </a:r>
          </a:p>
          <a:p>
            <a:pPr marL="0" algn="l" defTabSz="914400" rtl="0" eaLnBrk="1" latinLnBrk="0" hangingPunct="1"/>
            <a:r>
              <a:rPr lang="en-US" sz="1600" dirty="0"/>
              <a:t>B- L1, L2</a:t>
            </a:r>
          </a:p>
          <a:p>
            <a:pPr marL="0" algn="l" defTabSz="914400" rtl="0" eaLnBrk="1" latinLnBrk="0" hangingPunct="1"/>
            <a:r>
              <a:rPr lang="en-US" sz="1600" dirty="0"/>
              <a:t>C- S2, S3, S4</a:t>
            </a:r>
          </a:p>
          <a:p>
            <a:r>
              <a:rPr lang="en-US" sz="1600" dirty="0"/>
              <a:t>D- hypogastric nerves. </a:t>
            </a:r>
          </a:p>
          <a:p>
            <a:r>
              <a:rPr lang="en-US" dirty="0"/>
              <a:t>Answer: C</a:t>
            </a:r>
          </a:p>
          <a:p>
            <a:endParaRPr lang="en-US" dirty="0"/>
          </a:p>
          <a:p>
            <a:pPr marL="0" algn="l" defTabSz="914400" rtl="0" eaLnBrk="1" latinLnBrk="0" hangingPunct="1"/>
            <a:r>
              <a:rPr lang="en-US" sz="1600" dirty="0"/>
              <a:t>8. If there is rupture in the urinary bladder the urine will go to:</a:t>
            </a:r>
          </a:p>
          <a:p>
            <a:r>
              <a:rPr lang="en-US" sz="1600" dirty="0"/>
              <a:t>A- anterior of the abdominal wall</a:t>
            </a:r>
          </a:p>
          <a:p>
            <a:r>
              <a:rPr lang="en-US" sz="1600" dirty="0"/>
              <a:t>B- posterior of the abdominal wall</a:t>
            </a:r>
          </a:p>
          <a:p>
            <a:pPr marL="0" algn="l" defTabSz="914400" rtl="0" eaLnBrk="1" latinLnBrk="0" hangingPunct="1"/>
            <a:r>
              <a:rPr lang="en-US" sz="1600" dirty="0"/>
              <a:t>C- the neck</a:t>
            </a:r>
          </a:p>
          <a:p>
            <a:r>
              <a:rPr lang="en-US" sz="1600" dirty="0"/>
              <a:t>D- the liver</a:t>
            </a:r>
          </a:p>
          <a:p>
            <a:r>
              <a:rPr lang="en-US" dirty="0">
                <a:effectLst/>
              </a:rPr>
              <a:t>Answer: 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3592" y="105473"/>
            <a:ext cx="3050962" cy="5937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620733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1681"/>
          </a:xfrm>
        </p:spPr>
        <p:txBody>
          <a:bodyPr>
            <a:normAutofit/>
          </a:bodyPr>
          <a:lstStyle/>
          <a:p>
            <a:r>
              <a:rPr lang="en-US" sz="4000" b="1" dirty="0"/>
              <a:t>SAQs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116806"/>
            <a:ext cx="8715375" cy="10572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800" dirty="0">
                <a:solidFill>
                  <a:schemeClr val="tx1"/>
                </a:solidFill>
              </a:rPr>
              <a:t>1. What are the constriction areas in the ureter 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1. At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ureteropelvic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junction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2. At pelvic inlet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3. At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site of entrance to bladder 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567251"/>
            <a:ext cx="10188668" cy="21605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800" dirty="0">
                <a:solidFill>
                  <a:schemeClr val="tx1"/>
                </a:solidFill>
              </a:rPr>
              <a:t>2. What are the regions of the urethra in male ?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identify 2 structure opening in one of these regions?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The regions: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1- the prostatic region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2- the membranous region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3- the penile (spongy) region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The opening: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At the prostatic region there are 2 ducts: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1- ducts of prostatic gland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2- the ejaculatory duct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5220543"/>
            <a:ext cx="8715375" cy="14033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800" dirty="0">
                <a:solidFill>
                  <a:schemeClr val="tx1"/>
                </a:solidFill>
              </a:rPr>
              <a:t>3. What are related to the superior surface of the bladder in male and female ?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26658"/>
              </p:ext>
            </p:extLst>
          </p:nvPr>
        </p:nvGraphicFramePr>
        <p:xfrm>
          <a:off x="986118" y="5706277"/>
          <a:ext cx="4476191" cy="7487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5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9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female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coils of ileum &amp; sigmoid colon </a:t>
                      </a:r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uterus</a:t>
                      </a:r>
                      <a:endParaRPr lang="en-US" sz="1600" b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71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74631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0873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4" name="Text Placeholder 4"/>
          <p:cNvSpPr txBox="1">
            <a:spLocks/>
          </p:cNvSpPr>
          <p:nvPr/>
        </p:nvSpPr>
        <p:spPr>
          <a:xfrm>
            <a:off x="7714343" y="746315"/>
            <a:ext cx="4477657" cy="5997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Font typeface="Arial" panose="020B0604020202020204" pitchFamily="34" charset="0"/>
              <a:buNone/>
            </a:pPr>
            <a:r>
              <a:rPr lang="en-US" i="1" dirty="0">
                <a:latin typeface="Calibri" panose="020F0502020204030204" pitchFamily="34" charset="0"/>
              </a:rPr>
              <a:t>Members:</a:t>
            </a:r>
            <a:endParaRPr lang="en-GB" i="1" dirty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US" dirty="0" err="1"/>
              <a:t>Allulu</a:t>
            </a:r>
            <a:r>
              <a:rPr lang="en-US" dirty="0"/>
              <a:t> </a:t>
            </a:r>
            <a:r>
              <a:rPr lang="en-US" dirty="0" err="1"/>
              <a:t>Alsulayhim</a:t>
            </a:r>
            <a:endParaRPr lang="en-GB" dirty="0"/>
          </a:p>
          <a:p>
            <a:pPr marL="177800" indent="0">
              <a:buNone/>
            </a:pPr>
            <a:r>
              <a:rPr lang="en-GB" dirty="0"/>
              <a:t>Lama </a:t>
            </a:r>
            <a:r>
              <a:rPr lang="en-GB" dirty="0" err="1"/>
              <a:t>Alfawzan</a:t>
            </a:r>
            <a:endParaRPr lang="en-GB" dirty="0"/>
          </a:p>
          <a:p>
            <a:pPr marL="177800" indent="0">
              <a:buNone/>
            </a:pPr>
            <a:r>
              <a:rPr lang="en-GB" dirty="0" err="1"/>
              <a:t>Safa</a:t>
            </a:r>
            <a:r>
              <a:rPr lang="en-GB" dirty="0"/>
              <a:t> Al-</a:t>
            </a:r>
            <a:r>
              <a:rPr lang="en-GB" dirty="0" err="1"/>
              <a:t>Osaimi</a:t>
            </a:r>
            <a:endParaRPr lang="en-GB" dirty="0"/>
          </a:p>
          <a:p>
            <a:pPr marL="177800" indent="0">
              <a:buNone/>
            </a:pPr>
            <a:r>
              <a:rPr lang="en-GB" dirty="0" err="1"/>
              <a:t>Wejdan</a:t>
            </a:r>
            <a:r>
              <a:rPr lang="en-GB" dirty="0"/>
              <a:t> </a:t>
            </a:r>
            <a:r>
              <a:rPr lang="en-GB" dirty="0" err="1"/>
              <a:t>Alzaid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69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604911"/>
            <a:ext cx="10515600" cy="1085777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7449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At the end of the lecture, students should be able to:</a:t>
            </a:r>
          </a:p>
          <a:p>
            <a:pPr marL="403225" indent="-403225">
              <a:buFont typeface="Wingdings" panose="05000000000000000000" pitchFamily="2" charset="2"/>
              <a:buChar char="ü"/>
            </a:pPr>
            <a:r>
              <a:rPr lang="en-GB" dirty="0"/>
              <a:t>Describe the course of ureter &amp; identify the site of ureteric constrictions.</a:t>
            </a:r>
          </a:p>
          <a:p>
            <a:pPr marL="403225" indent="-403225">
              <a:buFont typeface="Wingdings" panose="05000000000000000000" pitchFamily="2" charset="2"/>
              <a:buChar char="ü"/>
            </a:pPr>
            <a:r>
              <a:rPr lang="en-GB" dirty="0"/>
              <a:t>Describe the important relations &amp; identify certain areas (trigone, uvula </a:t>
            </a:r>
            <a:r>
              <a:rPr lang="en-GB" dirty="0" err="1"/>
              <a:t>vesicae</a:t>
            </a:r>
            <a:r>
              <a:rPr lang="en-GB" dirty="0"/>
              <a:t>) in the base of urinary bladder.</a:t>
            </a:r>
          </a:p>
          <a:p>
            <a:pPr marL="403225" indent="-403225">
              <a:buFont typeface="Wingdings" panose="05000000000000000000" pitchFamily="2" charset="2"/>
              <a:buChar char="ü"/>
            </a:pPr>
            <a:r>
              <a:rPr lang="en-GB" dirty="0"/>
              <a:t>List the blood supply, lymphatic drainage &amp; nerve supply of urinary bladder</a:t>
            </a:r>
          </a:p>
          <a:p>
            <a:pPr marL="403225" indent="-403225">
              <a:buFont typeface="Wingdings" panose="05000000000000000000" pitchFamily="2" charset="2"/>
              <a:buChar char="ü"/>
            </a:pPr>
            <a:r>
              <a:rPr lang="en-GB" dirty="0"/>
              <a:t>Differentiate between male &amp; female urethra regarding length, structure, course &amp; function.</a:t>
            </a:r>
          </a:p>
        </p:txBody>
      </p:sp>
    </p:spTree>
    <p:extLst>
      <p:ext uri="{BB962C8B-B14F-4D97-AF65-F5344CB8AC3E}">
        <p14:creationId xmlns:p14="http://schemas.microsoft.com/office/powerpoint/2010/main" val="261229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92" y="283039"/>
            <a:ext cx="10515600" cy="791322"/>
          </a:xfrm>
        </p:spPr>
        <p:txBody>
          <a:bodyPr>
            <a:normAutofit/>
          </a:bodyPr>
          <a:lstStyle/>
          <a:p>
            <a:r>
              <a:rPr lang="en-US" sz="3600" b="1" dirty="0"/>
              <a:t>Ureter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64" y="1085367"/>
            <a:ext cx="8810978" cy="932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DEFINITION:  It is a muscular tube transporting urine from kidney to urinary bladder.</a:t>
            </a:r>
          </a:p>
          <a:p>
            <a:pPr marL="0" indent="0">
              <a:buNone/>
            </a:pPr>
            <a:r>
              <a:rPr lang="en-GB" sz="1800" dirty="0"/>
              <a:t>LENGTH:  25 – 30 cm</a:t>
            </a:r>
          </a:p>
        </p:txBody>
      </p:sp>
      <p:pic>
        <p:nvPicPr>
          <p:cNvPr id="15" name="Picture 14" descr="C:\Documents and Settings\user1\Desktop\URETER, URINARY\F66122-004-f152.jpg"/>
          <p:cNvPicPr>
            <a:picLocks noGrp="1" noChangeAspect="1" noChangeArrowheads="1"/>
          </p:cNvPicPr>
          <p:nvPr/>
        </p:nvPicPr>
        <p:blipFill rotWithShape="1">
          <a:blip r:embed="rId2" cstate="print"/>
          <a:srcRect t="16154" b="6409"/>
          <a:stretch/>
        </p:blipFill>
        <p:spPr bwMode="auto">
          <a:xfrm>
            <a:off x="9958387" y="1853076"/>
            <a:ext cx="2146485" cy="2486813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950663" y="1586492"/>
            <a:ext cx="2887209" cy="3193153"/>
            <a:chOff x="6950663" y="1586492"/>
            <a:chExt cx="2887209" cy="3193153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3"/>
            <a:srcRect r="24091"/>
            <a:stretch/>
          </p:blipFill>
          <p:spPr>
            <a:xfrm>
              <a:off x="6950663" y="1586492"/>
              <a:ext cx="2887209" cy="3127519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7752170" y="3362690"/>
              <a:ext cx="684336" cy="150976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ight Arrow 26"/>
            <p:cNvSpPr/>
            <p:nvPr/>
          </p:nvSpPr>
          <p:spPr>
            <a:xfrm rot="15356039">
              <a:off x="8949666" y="4429837"/>
              <a:ext cx="548640" cy="15097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587795" y="3709595"/>
            <a:ext cx="541353" cy="295962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61775" y="2019169"/>
            <a:ext cx="6782021" cy="4359364"/>
            <a:chOff x="61775" y="2019169"/>
            <a:chExt cx="6782021" cy="4359364"/>
          </a:xfrm>
        </p:grpSpPr>
        <p:sp>
          <p:nvSpPr>
            <p:cNvPr id="32" name="U-Turn Arrow 31"/>
            <p:cNvSpPr/>
            <p:nvPr/>
          </p:nvSpPr>
          <p:spPr>
            <a:xfrm rot="5400000" flipV="1">
              <a:off x="-97017" y="4093348"/>
              <a:ext cx="891517" cy="573933"/>
            </a:xfrm>
            <a:prstGeom prst="utur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U-Turn Arrow 30"/>
            <p:cNvSpPr/>
            <p:nvPr/>
          </p:nvSpPr>
          <p:spPr>
            <a:xfrm rot="5400000" flipV="1">
              <a:off x="-97015" y="2563778"/>
              <a:ext cx="891517" cy="573932"/>
            </a:xfrm>
            <a:prstGeom prst="uturn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5212" y="2823823"/>
              <a:ext cx="6338584" cy="1477328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800" dirty="0">
                  <a:latin typeface="+mn-lt"/>
                </a:rPr>
                <a:t>COURSE IN ABDOMEN: </a:t>
              </a:r>
              <a:r>
                <a:rPr lang="en-US" altLang="ko-KR" sz="1800" dirty="0">
                  <a:solidFill>
                    <a:srgbClr val="FF0000"/>
                  </a:solidFill>
                  <a:latin typeface="Calibri" charset="0"/>
                  <a:ea typeface="Calibri" charset="0"/>
                </a:rPr>
                <a:t>Important</a:t>
              </a:r>
              <a:endParaRPr lang="en-US" sz="1800" dirty="0"/>
            </a:p>
            <a:p>
              <a:pPr marL="228600" indent="-228600">
                <a:buFont typeface="Courier New" panose="02070309020205020404" pitchFamily="49" charset="0"/>
                <a:buChar char="o"/>
              </a:pPr>
              <a:r>
                <a:rPr lang="en-US" sz="1800" dirty="0">
                  <a:latin typeface="+mn-lt"/>
                </a:rPr>
                <a:t>It descends </a:t>
              </a:r>
              <a:r>
                <a:rPr lang="en-US" sz="1800" i="1" dirty="0">
                  <a:latin typeface="+mn-lt"/>
                </a:rPr>
                <a:t>anterior</a:t>
              </a:r>
              <a:r>
                <a:rPr lang="en-US" sz="1800" dirty="0">
                  <a:latin typeface="+mn-lt"/>
                </a:rPr>
                <a:t> to psoas major 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muscle (opposite the tips of lumbar transverse processes).</a:t>
              </a:r>
            </a:p>
            <a:p>
              <a:pPr marL="228600" indent="-228600">
                <a:buFont typeface="Courier New" panose="02070309020205020404" pitchFamily="49" charset="0"/>
                <a:buChar char="o"/>
              </a:pP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It crosses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</a:rPr>
                <a:t>anterior </a:t>
              </a:r>
              <a:r>
                <a:rPr lang="en-US" sz="1800" dirty="0">
                  <a:solidFill>
                    <a:schemeClr val="tx1"/>
                  </a:solidFill>
                  <a:latin typeface="+mn-lt"/>
                </a:rPr>
                <a:t>to the end (bifurcation) of common iliac </a:t>
              </a:r>
              <a:r>
                <a:rPr lang="en-US" sz="1800" dirty="0">
                  <a:latin typeface="+mn-lt"/>
                </a:rPr>
                <a:t>artery to enter the </a:t>
              </a:r>
              <a:r>
                <a:rPr lang="en-US" sz="1800" b="1" dirty="0">
                  <a:latin typeface="+mn-lt"/>
                </a:rPr>
                <a:t>pelvis</a:t>
              </a:r>
              <a:r>
                <a:rPr lang="en-US" sz="1800" dirty="0">
                  <a:latin typeface="+mn-lt"/>
                </a:rPr>
                <a:t>.</a:t>
              </a:r>
            </a:p>
          </p:txBody>
        </p:sp>
        <p:sp>
          <p:nvSpPr>
            <p:cNvPr id="13" name="Text Placeholder 5"/>
            <p:cNvSpPr txBox="1">
              <a:spLocks/>
            </p:cNvSpPr>
            <p:nvPr/>
          </p:nvSpPr>
          <p:spPr>
            <a:xfrm>
              <a:off x="505212" y="4459475"/>
              <a:ext cx="6338584" cy="1919058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00" dirty="0"/>
                <a:t>COURSE IN PELVIS &amp; TERMINATION: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800" dirty="0"/>
                <a:t>It runs </a:t>
              </a:r>
              <a:r>
                <a:rPr lang="en-US" sz="1800" i="1" dirty="0"/>
                <a:t>downward</a:t>
              </a:r>
              <a:r>
                <a:rPr lang="en-US" sz="1800" dirty="0"/>
                <a:t> &amp; </a:t>
              </a:r>
              <a:r>
                <a:rPr lang="en-US" sz="1800" i="1" dirty="0"/>
                <a:t>backward</a:t>
              </a:r>
              <a:r>
                <a:rPr lang="en-US" sz="1800" dirty="0"/>
                <a:t> to the level of ischial spine.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800" dirty="0"/>
                <a:t>It curves </a:t>
              </a:r>
              <a:r>
                <a:rPr lang="en-US" sz="1800" i="1" dirty="0"/>
                <a:t>forward</a:t>
              </a:r>
              <a:r>
                <a:rPr lang="en-US" sz="1800" dirty="0"/>
                <a:t> to open in </a:t>
              </a:r>
              <a:r>
                <a:rPr lang="en-US" sz="1800" b="1" dirty="0"/>
                <a:t>upper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(superior)</a:t>
              </a:r>
              <a:r>
                <a:rPr lang="en-US" sz="1600" b="1" dirty="0"/>
                <a:t> </a:t>
              </a:r>
              <a:r>
                <a:rPr lang="en-US" sz="1800" b="1" dirty="0"/>
                <a:t>lateral </a:t>
              </a:r>
              <a:r>
                <a:rPr lang="en-US" sz="1800" dirty="0"/>
                <a:t>angles of the </a:t>
              </a:r>
              <a:r>
                <a:rPr lang="en-US" sz="1800" b="1" dirty="0"/>
                <a:t>base</a:t>
              </a:r>
              <a:r>
                <a:rPr lang="en-US" sz="1800" dirty="0"/>
                <a:t> </a:t>
              </a:r>
              <a:r>
                <a:rPr lang="en-US" sz="1800" dirty="0">
                  <a:solidFill>
                    <a:schemeClr val="accent3">
                      <a:lumMod val="75000"/>
                    </a:schemeClr>
                  </a:solidFill>
                </a:rPr>
                <a:t>(posterior surface) </a:t>
              </a:r>
              <a:r>
                <a:rPr lang="en-US" sz="1800" dirty="0"/>
                <a:t>of urinary bladder.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sz="1800" dirty="0"/>
                <a:t>It runs obliquely for ¾ inch in wall of bladder before opening (this part acts like a valve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which prevents urine from going back</a:t>
              </a:r>
              <a:r>
                <a:rPr lang="en-US" sz="1800" dirty="0"/>
                <a:t>).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5111" y="2019169"/>
              <a:ext cx="6328685" cy="646331"/>
            </a:xfrm>
            <a:prstGeom prst="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GB" sz="1800" dirty="0">
                  <a:latin typeface="+mn-lt"/>
                </a:rPr>
                <a:t>BEGINNING: 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GB" sz="1800" dirty="0">
                  <a:latin typeface="+mn-lt"/>
                </a:rPr>
                <a:t>It begins as a </a:t>
              </a:r>
              <a:r>
                <a:rPr lang="en-GB" sz="1800" b="1" dirty="0">
                  <a:latin typeface="+mn-lt"/>
                </a:rPr>
                <a:t>continuation of renal pelvis </a:t>
              </a:r>
              <a:r>
                <a:rPr lang="en-GB" sz="1800" dirty="0">
                  <a:latin typeface="+mn-lt"/>
                </a:rPr>
                <a:t>(or pelvis of ureter).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959410" y="3377387"/>
              <a:ext cx="1097280" cy="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013832" y="3921108"/>
              <a:ext cx="1234440" cy="0"/>
            </a:xfrm>
            <a:prstGeom prst="line">
              <a:avLst/>
            </a:prstGeom>
            <a:ln w="28575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21318" y="2585290"/>
              <a:ext cx="1371600" cy="0"/>
            </a:xfrm>
            <a:prstGeom prst="line">
              <a:avLst/>
            </a:prstGeom>
            <a:ln w="28575">
              <a:solidFill>
                <a:srgbClr val="CC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2083" y="3652315"/>
              <a:ext cx="2651760" cy="0"/>
            </a:xfrm>
            <a:prstGeom prst="line">
              <a:avLst/>
            </a:prstGeom>
            <a:ln w="28575"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34266" y="5012929"/>
              <a:ext cx="1097280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8321" y="4776118"/>
            <a:ext cx="3859102" cy="20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6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431122" y="1074361"/>
            <a:ext cx="4878387" cy="5204417"/>
            <a:chOff x="7181122" y="902675"/>
            <a:chExt cx="4114800" cy="4572000"/>
          </a:xfrm>
        </p:grpSpPr>
        <p:pic>
          <p:nvPicPr>
            <p:cNvPr id="33" name="Content Placeholder 8" descr="F66122-004-f126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57322" y="902675"/>
              <a:ext cx="4038600" cy="4572000"/>
            </a:xfrm>
            <a:prstGeom prst="rect">
              <a:avLst/>
            </a:prstGeom>
          </p:spPr>
        </p:pic>
        <p:sp>
          <p:nvSpPr>
            <p:cNvPr id="34" name="Right Arrow 33"/>
            <p:cNvSpPr/>
            <p:nvPr/>
          </p:nvSpPr>
          <p:spPr>
            <a:xfrm>
              <a:off x="7181122" y="2198075"/>
              <a:ext cx="228600" cy="152400"/>
            </a:xfrm>
            <a:prstGeom prst="rightArrow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7181122" y="3722075"/>
              <a:ext cx="304800" cy="152400"/>
            </a:xfrm>
            <a:prstGeom prst="rightArrow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7333522" y="4560275"/>
              <a:ext cx="304800" cy="152400"/>
            </a:xfrm>
            <a:prstGeom prst="rightArrow">
              <a:avLst/>
            </a:prstGeom>
            <a:solidFill>
              <a:srgbClr val="CC00FF"/>
            </a:solidFill>
            <a:ln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16200000" flipV="1">
              <a:off x="9124222" y="2236175"/>
              <a:ext cx="228600" cy="152400"/>
            </a:xfrm>
            <a:prstGeom prst="straightConnector1">
              <a:avLst/>
            </a:prstGeom>
            <a:ln w="38100">
              <a:solidFill>
                <a:srgbClr val="9966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8971822" y="2845775"/>
              <a:ext cx="229394" cy="79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V="1">
              <a:off x="8895622" y="3455375"/>
              <a:ext cx="304800" cy="76200"/>
            </a:xfrm>
            <a:prstGeom prst="straightConnector1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V="1">
              <a:off x="8933722" y="4065371"/>
              <a:ext cx="228600" cy="76200"/>
            </a:xfrm>
            <a:prstGeom prst="straightConnector1">
              <a:avLst/>
            </a:prstGeom>
            <a:ln w="38100">
              <a:solidFill>
                <a:srgbClr val="F8F2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5"/>
          <p:cNvSpPr txBox="1">
            <a:spLocks noGrp="1" noChangeArrowheads="1"/>
          </p:cNvSpPr>
          <p:nvPr/>
        </p:nvSpPr>
        <p:spPr>
          <a:xfrm>
            <a:off x="471978" y="1156584"/>
            <a:ext cx="7027993" cy="3165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anchor="t"/>
          <a:lstStyle/>
          <a:p>
            <a:pPr marL="0" indent="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Sites of Constrictions (Obstruction-stone* Impaction): </a:t>
            </a:r>
            <a:r>
              <a:rPr lang="en-US" altLang="ko-KR" sz="2000" b="1" dirty="0">
                <a:solidFill>
                  <a:srgbClr val="FF0000"/>
                </a:solidFill>
                <a:latin typeface="Calibri" charset="0"/>
                <a:ea typeface="Calibri" charset="0"/>
              </a:rPr>
              <a:t>Important!</a:t>
            </a:r>
            <a:endParaRPr lang="ko-KR" altLang="en-US" sz="2000" b="1" dirty="0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0592" y="283039"/>
            <a:ext cx="10515600" cy="791322"/>
          </a:xfrm>
        </p:spPr>
        <p:txBody>
          <a:bodyPr>
            <a:normAutofit/>
          </a:bodyPr>
          <a:lstStyle/>
          <a:p>
            <a:r>
              <a:rPr lang="en-US" sz="3600" b="1" dirty="0"/>
              <a:t>Ureter</a:t>
            </a:r>
            <a:endParaRPr lang="en-GB" sz="3600" b="1" dirty="0"/>
          </a:p>
        </p:txBody>
      </p:sp>
      <p:sp>
        <p:nvSpPr>
          <p:cNvPr id="18" name="Rectangle 17"/>
          <p:cNvSpPr>
            <a:spLocks noGrp="1" noChangeArrowheads="1"/>
          </p:cNvSpPr>
          <p:nvPr/>
        </p:nvSpPr>
        <p:spPr>
          <a:xfrm>
            <a:off x="587804" y="3129620"/>
            <a:ext cx="5106670" cy="398145"/>
          </a:xfrm>
          <a:prstGeom prst="rect">
            <a:avLst/>
          </a:prstGeom>
          <a:ln w="28575" cap="flat" cmpd="sng">
            <a:solidFill>
              <a:srgbClr val="CC00FF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anchor="t"/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atin typeface="Calibri" charset="0"/>
                <a:ea typeface="Calibri" charset="0"/>
              </a:rPr>
              <a:t>At site of </a:t>
            </a:r>
            <a:r>
              <a:rPr lang="en-US" altLang="ko-KR" sz="2000" b="1" dirty="0">
                <a:latin typeface="Calibri" charset="0"/>
                <a:ea typeface="Calibri" charset="0"/>
              </a:rPr>
              <a:t>entrance to bladder</a:t>
            </a:r>
            <a:endParaRPr lang="ko-KR" altLang="en-US" sz="2000" b="1" dirty="0">
              <a:latin typeface="Calibri" charset="0"/>
              <a:ea typeface="Calibri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8131" y="2213016"/>
            <a:ext cx="5106343" cy="707886"/>
          </a:xfrm>
          <a:prstGeom prst="rect">
            <a:avLst/>
          </a:prstGeom>
          <a:ln w="28575">
            <a:solidFill>
              <a:srgbClr val="FFCC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At </a:t>
            </a:r>
            <a:r>
              <a:rPr lang="en-US" sz="2000" b="1" dirty="0">
                <a:latin typeface="+mn-lt"/>
              </a:rPr>
              <a:t>pelvic inlet </a:t>
            </a:r>
          </a:p>
          <a:p>
            <a:r>
              <a:rPr lang="en-US" sz="2000" dirty="0">
                <a:latin typeface="+mn-lt"/>
              </a:rPr>
              <a:t>(site of crossing of common iliac artery)</a:t>
            </a:r>
          </a:p>
        </p:txBody>
      </p:sp>
      <p:sp>
        <p:nvSpPr>
          <p:cNvPr id="20" name="Rectangle 19"/>
          <p:cNvSpPr>
            <a:spLocks noGrp="1" noChangeArrowheads="1"/>
          </p:cNvSpPr>
          <p:nvPr/>
        </p:nvSpPr>
        <p:spPr>
          <a:xfrm>
            <a:off x="588406" y="1644015"/>
            <a:ext cx="5106670" cy="398145"/>
          </a:xfrm>
          <a:prstGeom prst="rect">
            <a:avLst/>
          </a:prstGeom>
          <a:ln w="28575" cap="flat" cmpd="sng">
            <a:solidFill>
              <a:srgbClr val="FF3399">
                <a:alpha val="100000"/>
              </a:srgbClr>
            </a:solidFill>
            <a:prstDash val="solid"/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>
                <a:latin typeface="Calibri" charset="0"/>
                <a:ea typeface="Calibri" charset="0"/>
              </a:rPr>
              <a:t>At </a:t>
            </a:r>
            <a:r>
              <a:rPr lang="en-US" altLang="ko-KR" sz="2000" b="1" dirty="0">
                <a:latin typeface="Calibri" charset="0"/>
                <a:ea typeface="Calibri" charset="0"/>
              </a:rPr>
              <a:t>ureteropelvic</a:t>
            </a:r>
            <a:r>
              <a:rPr lang="en-US" altLang="ko-KR" sz="2000" dirty="0">
                <a:latin typeface="Calibri" charset="0"/>
                <a:ea typeface="Calibri" charset="0"/>
              </a:rPr>
              <a:t>** junction</a:t>
            </a:r>
            <a:endParaRPr lang="ko-KR" altLang="en-US" sz="2000" dirty="0">
              <a:latin typeface="Calibri" charset="0"/>
              <a:ea typeface="Calibri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32138" y="4390651"/>
            <a:ext cx="6096635" cy="1631950"/>
            <a:chOff x="520700" y="4380865"/>
            <a:chExt cx="6096635" cy="1631950"/>
          </a:xfrm>
        </p:grpSpPr>
        <p:sp>
          <p:nvSpPr>
            <p:cNvPr id="3" name="Rectangle 2"/>
            <p:cNvSpPr>
              <a:spLocks noGrp="1" noChangeArrowheads="1"/>
            </p:cNvSpPr>
            <p:nvPr/>
          </p:nvSpPr>
          <p:spPr>
            <a:xfrm>
              <a:off x="520700" y="4380865"/>
              <a:ext cx="6096635" cy="1631950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lstStyle/>
            <a:p>
              <a:pPr marL="0" indent="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dirty="0">
                  <a:latin typeface="Calibri" charset="0"/>
                  <a:ea typeface="Calibri" charset="0"/>
                </a:rPr>
                <a:t>Arterial Supply:</a:t>
              </a:r>
              <a:endParaRPr lang="ko-KR" altLang="en-US" sz="2000" dirty="0">
                <a:latin typeface="Calibri" charset="0"/>
                <a:ea typeface="Calibri" charset="0"/>
              </a:endParaRPr>
            </a:p>
            <a:p>
              <a:pPr marL="228600" indent="-22860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ourier New"/>
                <a:buChar char="o"/>
              </a:pPr>
              <a:r>
                <a:rPr lang="en-US" altLang="ko-KR" sz="2000" b="1" dirty="0">
                  <a:latin typeface="Calibri" charset="0"/>
                  <a:ea typeface="Calibri" charset="0"/>
                </a:rPr>
                <a:t>Renal</a:t>
              </a:r>
              <a:r>
                <a:rPr lang="en-US" altLang="ko-KR" sz="2000" dirty="0">
                  <a:latin typeface="Calibri" charset="0"/>
                  <a:ea typeface="Calibri" charset="0"/>
                </a:rPr>
                <a:t> artery</a:t>
              </a:r>
              <a:endParaRPr lang="ko-KR" altLang="en-US" sz="2000" dirty="0">
                <a:latin typeface="Calibri" charset="0"/>
                <a:ea typeface="Calibri" charset="0"/>
              </a:endParaRPr>
            </a:p>
            <a:p>
              <a:pPr marL="228600" indent="-22860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ourier New"/>
                <a:buChar char="o"/>
              </a:pPr>
              <a:r>
                <a:rPr lang="en-US" altLang="ko-KR" sz="2000" b="1" dirty="0">
                  <a:latin typeface="Calibri" charset="0"/>
                  <a:ea typeface="Calibri" charset="0"/>
                </a:rPr>
                <a:t>Gonadal </a:t>
              </a:r>
              <a:r>
                <a:rPr lang="en-US" altLang="ko-KR" sz="2000" dirty="0">
                  <a:latin typeface="Calibri" charset="0"/>
                  <a:ea typeface="Calibri" charset="0"/>
                </a:rPr>
                <a:t> artery</a:t>
              </a:r>
              <a:endParaRPr lang="ko-KR" altLang="en-US" sz="2000" dirty="0">
                <a:latin typeface="Calibri" charset="0"/>
                <a:ea typeface="Calibri" charset="0"/>
              </a:endParaRPr>
            </a:p>
            <a:p>
              <a:pPr marL="228600" indent="-22860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ourier New"/>
                <a:buChar char="o"/>
              </a:pPr>
              <a:r>
                <a:rPr lang="en-US" altLang="ko-KR" sz="2000" b="1" dirty="0">
                  <a:latin typeface="Calibri" charset="0"/>
                  <a:ea typeface="Calibri" charset="0"/>
                </a:rPr>
                <a:t>Common iliac </a:t>
              </a:r>
              <a:r>
                <a:rPr lang="en-US" altLang="ko-KR" sz="2000" dirty="0">
                  <a:latin typeface="Calibri" charset="0"/>
                  <a:ea typeface="Calibri" charset="0"/>
                </a:rPr>
                <a:t>artery</a:t>
              </a:r>
              <a:endParaRPr lang="ko-KR" altLang="en-US" sz="2000" dirty="0">
                <a:latin typeface="Calibri" charset="0"/>
                <a:ea typeface="Calibri" charset="0"/>
              </a:endParaRPr>
            </a:p>
            <a:p>
              <a:pPr marL="228600" indent="-228600" algn="l" defTabSz="914400" eaLnBrk="0" fontAlgn="auto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ourier New"/>
                <a:buChar char="o"/>
              </a:pPr>
              <a:r>
                <a:rPr lang="en-US" altLang="ko-KR" sz="2000" b="1" dirty="0">
                  <a:latin typeface="Calibri" charset="0"/>
                  <a:ea typeface="Calibri" charset="0"/>
                </a:rPr>
                <a:t>Internal iliac </a:t>
              </a:r>
              <a:r>
                <a:rPr lang="en-US" altLang="ko-KR" sz="2000" dirty="0">
                  <a:latin typeface="Calibri" charset="0"/>
                  <a:ea typeface="Calibri" charset="0"/>
                </a:rPr>
                <a:t>artery</a:t>
              </a:r>
              <a:endParaRPr lang="ko-KR" altLang="en-US" sz="2000" dirty="0">
                <a:latin typeface="Calibri" charset="0"/>
                <a:ea typeface="Calibri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842645" y="5004435"/>
              <a:ext cx="1268730" cy="635"/>
            </a:xfrm>
            <a:prstGeom prst="line">
              <a:avLst/>
            </a:prstGeom>
            <a:ln w="28575" cap="flat" cmpd="sng">
              <a:solidFill>
                <a:srgbClr val="9966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aj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42645" y="5313647"/>
              <a:ext cx="1600835" cy="635"/>
            </a:xfrm>
            <a:prstGeom prst="line">
              <a:avLst/>
            </a:prstGeom>
            <a:ln w="28575" cap="flat" cmpd="sng">
              <a:solidFill>
                <a:schemeClr val="accent3"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aj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42645" y="5612732"/>
              <a:ext cx="2103755" cy="635"/>
            </a:xfrm>
            <a:prstGeom prst="line">
              <a:avLst/>
            </a:prstGeom>
            <a:ln w="28575" cap="flat" cmpd="sng">
              <a:solidFill>
                <a:schemeClr val="bg2">
                  <a:lumMod val="75000"/>
                  <a:alpha val="10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aj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54677" y="5927057"/>
              <a:ext cx="1920875" cy="635"/>
            </a:xfrm>
            <a:prstGeom prst="line">
              <a:avLst/>
            </a:prstGeom>
            <a:ln w="28575" cap="flat" cmpd="sng">
              <a:solidFill>
                <a:srgbClr val="F8F200">
                  <a:alpha val="100000"/>
                </a:srgb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ajor">
              <a:schemeClr val="tx1"/>
            </a:fontRef>
          </p:style>
        </p:cxnSp>
      </p:grpSp>
      <p:sp>
        <p:nvSpPr>
          <p:cNvPr id="42" name="Text Box 1"/>
          <p:cNvSpPr txBox="1">
            <a:spLocks noGrp="1" noChangeArrowheads="1"/>
          </p:cNvSpPr>
          <p:nvPr/>
        </p:nvSpPr>
        <p:spPr>
          <a:xfrm>
            <a:off x="532138" y="3747403"/>
            <a:ext cx="5398770" cy="652696"/>
          </a:xfrm>
          <a:prstGeom prst="rect">
            <a:avLst/>
          </a:prstGeom>
          <a:ln w="0">
            <a:noFill/>
            <a:prstDash/>
          </a:ln>
        </p:spPr>
        <p:txBody>
          <a:bodyPr vert="horz" wrap="square" lIns="89535" tIns="46355" rIns="89535" bIns="46355" anchor="t"/>
          <a:lstStyle/>
          <a:p>
            <a:pPr lvl="0" defTabSz="508000"/>
            <a:r>
              <a:rPr lang="en-US" altLang="ko-KR" dirty="0">
                <a:solidFill>
                  <a:srgbClr val="999999"/>
                </a:solidFill>
                <a:latin typeface="Calibri" panose="020F0502020204030204"/>
                <a:ea typeface="NanumGothic" charset="0"/>
              </a:rPr>
              <a:t>* sites were stones most commonly get stuck and cause obstruction</a:t>
            </a:r>
            <a:endParaRPr lang="en-US" altLang="ko-KR" dirty="0">
              <a:solidFill>
                <a:srgbClr val="999999"/>
              </a:solidFill>
              <a:latin typeface="+mn-lt"/>
              <a:ea typeface="NanumGothic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solidFill>
                  <a:srgbClr val="999999"/>
                </a:solidFill>
                <a:latin typeface="+mn-lt"/>
                <a:ea typeface="NanumGothic" charset="0"/>
              </a:rPr>
              <a:t>** between renal pelvis and ureter</a:t>
            </a:r>
            <a:endParaRPr lang="ko-KR" altLang="en-US" dirty="0">
              <a:solidFill>
                <a:srgbClr val="999999"/>
              </a:solidFill>
              <a:latin typeface="+mn-lt"/>
              <a:ea typeface="Nanum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62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30591" y="1517780"/>
            <a:ext cx="6191579" cy="3125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It is </a:t>
            </a:r>
            <a:r>
              <a:rPr lang="en-US" sz="2000" b="1" dirty="0"/>
              <a:t>pelvic</a:t>
            </a:r>
            <a:r>
              <a:rPr lang="en-US" sz="2000" dirty="0"/>
              <a:t> organ.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It has the shape of three-sided pyramid placed on one of its angle (NECK)*.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It has:</a:t>
            </a:r>
          </a:p>
          <a:p>
            <a:pPr marL="514350" indent="-290513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An </a:t>
            </a:r>
            <a:r>
              <a:rPr lang="en-US" sz="2000" b="1" dirty="0"/>
              <a:t>apex</a:t>
            </a:r>
            <a:r>
              <a:rPr lang="en-US" sz="2000" dirty="0"/>
              <a:t>: directed </a:t>
            </a:r>
            <a:r>
              <a:rPr lang="en-US" sz="2000" i="1" dirty="0"/>
              <a:t>anteriorly</a:t>
            </a:r>
          </a:p>
          <a:p>
            <a:pPr marL="514350" indent="-290513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A </a:t>
            </a:r>
            <a:r>
              <a:rPr lang="en-US" sz="2000" b="1" dirty="0"/>
              <a:t>base</a:t>
            </a:r>
            <a:r>
              <a:rPr lang="en-US" sz="2000" dirty="0"/>
              <a:t>: directed </a:t>
            </a:r>
            <a:r>
              <a:rPr lang="en-US" sz="2000" i="1" dirty="0"/>
              <a:t>posteriorly</a:t>
            </a:r>
          </a:p>
          <a:p>
            <a:pPr marL="514350" indent="-290513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A </a:t>
            </a:r>
            <a:r>
              <a:rPr lang="en-US" sz="2000" b="1" dirty="0"/>
              <a:t>superior surface</a:t>
            </a:r>
          </a:p>
          <a:p>
            <a:pPr marL="514350" indent="-290513">
              <a:lnSpc>
                <a:spcPct val="100000"/>
              </a:lnSpc>
              <a:buFont typeface="+mj-lt"/>
              <a:buAutoNum type="arabicPeriod"/>
            </a:pPr>
            <a:r>
              <a:rPr lang="en-US" sz="2000" dirty="0"/>
              <a:t>Two </a:t>
            </a:r>
            <a:r>
              <a:rPr lang="en-US" sz="2000" b="1" dirty="0" err="1"/>
              <a:t>infero</a:t>
            </a:r>
            <a:r>
              <a:rPr lang="en-US" sz="2000" b="1" dirty="0"/>
              <a:t>-lateral surfaces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592" y="283039"/>
            <a:ext cx="10515600" cy="1122680"/>
          </a:xfrm>
        </p:spPr>
        <p:txBody>
          <a:bodyPr>
            <a:normAutofit/>
          </a:bodyPr>
          <a:lstStyle/>
          <a:p>
            <a:r>
              <a:rPr lang="en-US" sz="3600" b="1" dirty="0"/>
              <a:t>Urinary Bladder</a:t>
            </a:r>
            <a:br>
              <a:rPr lang="en-US" sz="3600" b="1" dirty="0"/>
            </a:br>
            <a:r>
              <a:rPr lang="en-US" sz="2800" dirty="0"/>
              <a:t>Shape</a:t>
            </a:r>
            <a:endParaRPr lang="en-GB" sz="36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55079" y="3434902"/>
            <a:ext cx="54864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45897" y="3857983"/>
            <a:ext cx="548640" cy="0"/>
          </a:xfrm>
          <a:prstGeom prst="line">
            <a:avLst/>
          </a:prstGeom>
          <a:ln w="28575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45897" y="4294511"/>
            <a:ext cx="173736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32500" y="4731440"/>
            <a:ext cx="2286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31725" y="2573299"/>
            <a:ext cx="548640" cy="0"/>
          </a:xfrm>
          <a:prstGeom prst="line">
            <a:avLst/>
          </a:prstGeom>
          <a:ln w="28575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7117233" y="625323"/>
            <a:ext cx="4231599" cy="2529617"/>
            <a:chOff x="6694574" y="540515"/>
            <a:chExt cx="4231599" cy="2529617"/>
          </a:xfrm>
        </p:grpSpPr>
        <p:pic>
          <p:nvPicPr>
            <p:cNvPr id="7" name="Picture 2" descr="Picture showing the anatomy of the bladd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4574" y="540515"/>
              <a:ext cx="4231599" cy="2529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9840521" y="2147848"/>
              <a:ext cx="321292" cy="144976"/>
            </a:xfrm>
            <a:prstGeom prst="rect">
              <a:avLst/>
            </a:prstGeom>
            <a:noFill/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946035" y="3269207"/>
            <a:ext cx="3143250" cy="3535030"/>
            <a:chOff x="8268895" y="3326704"/>
            <a:chExt cx="3143250" cy="3432820"/>
          </a:xfrm>
        </p:grpSpPr>
        <p:pic>
          <p:nvPicPr>
            <p:cNvPr id="1026" name="Picture 2" descr="Image result for urinary bladder shap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895" y="3326704"/>
              <a:ext cx="3143250" cy="3209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161812" y="6420970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45003" y="5540991"/>
              <a:ext cx="429477" cy="218364"/>
            </a:xfrm>
            <a:prstGeom prst="rect">
              <a:avLst/>
            </a:prstGeom>
            <a:noFill/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910803" y="4713303"/>
              <a:ext cx="365760" cy="172596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00915" y="5399903"/>
              <a:ext cx="533020" cy="359452"/>
            </a:xfrm>
            <a:prstGeom prst="rect">
              <a:avLst/>
            </a:prstGeom>
            <a:noFill/>
            <a:ln w="28575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 rot="17719147">
              <a:off x="9415556" y="4515112"/>
              <a:ext cx="684759" cy="214196"/>
            </a:xfrm>
            <a:prstGeom prst="rect">
              <a:avLst/>
            </a:prstGeom>
            <a:noFill/>
            <a:ln w="28575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 rot="20929385">
              <a:off x="9546665" y="4976013"/>
              <a:ext cx="785353" cy="21082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54442" y="3269207"/>
            <a:ext cx="3525583" cy="3506016"/>
            <a:chOff x="4797548" y="3293948"/>
            <a:chExt cx="3525583" cy="357412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7548" y="3293948"/>
              <a:ext cx="3525583" cy="238605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2353" y="5804068"/>
              <a:ext cx="1744816" cy="1064003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5955289" y="5995503"/>
            <a:ext cx="533020" cy="212792"/>
          </a:xfrm>
          <a:prstGeom prst="rect">
            <a:avLst/>
          </a:prstGeom>
          <a:noFill/>
          <a:ln w="2857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7286670" y="4963739"/>
            <a:ext cx="429477" cy="224866"/>
          </a:xfrm>
          <a:prstGeom prst="rect">
            <a:avLst/>
          </a:prstGeom>
          <a:noFill/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7658764" y="4499224"/>
            <a:ext cx="398038" cy="19293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6488310" y="3339683"/>
            <a:ext cx="1072494" cy="237705"/>
          </a:xfrm>
          <a:prstGeom prst="rect">
            <a:avLst/>
          </a:prstGeom>
          <a:noFill/>
          <a:ln w="2857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370484" y="4073749"/>
            <a:ext cx="1060384" cy="4572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7741669" y="3927757"/>
            <a:ext cx="1060384" cy="4572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30590" y="5024681"/>
            <a:ext cx="49398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7" lvl="0"/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*Since the bladder is shaped like a pyramid that means it has an apex, a base, 3 surfaces (1 superior and 2 </a:t>
            </a:r>
            <a:r>
              <a:rPr lang="en-US" sz="1600" dirty="0" err="1">
                <a:solidFill>
                  <a:prstClr val="white">
                    <a:lumMod val="50000"/>
                  </a:prstClr>
                </a:solidFill>
                <a:latin typeface="+mn-lt"/>
              </a:rPr>
              <a:t>infero</a:t>
            </a:r>
            <a:r>
              <a:rPr lang="en-US" sz="1600" dirty="0">
                <a:solidFill>
                  <a:prstClr val="white">
                    <a:lumMod val="50000"/>
                  </a:prstClr>
                </a:solidFill>
                <a:latin typeface="+mn-lt"/>
              </a:rPr>
              <a:t>-lateral), and 3 angles. The angle it is resting on or sitting on is called the neck which is continuous with the urethra.</a:t>
            </a:r>
          </a:p>
        </p:txBody>
      </p:sp>
    </p:spTree>
    <p:extLst>
      <p:ext uri="{BB962C8B-B14F-4D97-AF65-F5344CB8AC3E}">
        <p14:creationId xmlns:p14="http://schemas.microsoft.com/office/powerpoint/2010/main" val="324409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377996" y="3986055"/>
            <a:ext cx="7299794" cy="188675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Is directed </a:t>
            </a:r>
            <a:r>
              <a:rPr lang="en-US" sz="2000" i="1" dirty="0"/>
              <a:t>backward.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IN MALE: Is related to vas deferens &amp; seminal vesicle of both sides.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IN FEMALE: Is related to vagina</a:t>
            </a:r>
          </a:p>
        </p:txBody>
      </p:sp>
      <p:sp>
        <p:nvSpPr>
          <p:cNvPr id="16" name="Text Placeholder 4"/>
          <p:cNvSpPr txBox="1">
            <a:spLocks noGrp="1" noChangeArrowheads="1"/>
          </p:cNvSpPr>
          <p:nvPr/>
        </p:nvSpPr>
        <p:spPr>
          <a:xfrm>
            <a:off x="430529" y="1364946"/>
            <a:ext cx="7007501" cy="1841500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The apex is directed </a:t>
            </a:r>
            <a:r>
              <a:rPr lang="en-US" altLang="ko-KR" sz="2000" i="1" dirty="0">
                <a:solidFill>
                  <a:schemeClr val="tx1"/>
                </a:solidFill>
                <a:latin typeface="Calibri" charset="0"/>
                <a:ea typeface="Calibri" charset="0"/>
              </a:rPr>
              <a:t>forward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It is related to (lies behind) </a:t>
            </a: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upper border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 of symphysis pubis   </a:t>
            </a:r>
            <a:r>
              <a:rPr lang="en-US" altLang="ko-KR" sz="1600" dirty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Calibri" charset="0"/>
              </a:rPr>
              <a:t>(in both male and female)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It is connected to umbilicus* by the median umbilical ligament (remnant of urachus </a:t>
            </a: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</a:rPr>
              <a:t>in embryo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).</a:t>
            </a:r>
          </a:p>
          <a:p>
            <a:pPr eaLnBrk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en-US" altLang="ko-KR" sz="18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</a:rPr>
              <a:t>    * </a:t>
            </a:r>
            <a:r>
              <a:rPr lang="ar-SA" altLang="en-US" sz="1800" dirty="0">
                <a:solidFill>
                  <a:schemeClr val="bg1">
                    <a:lumMod val="65000"/>
                  </a:schemeClr>
                </a:solidFill>
                <a:latin typeface="+mn-lt"/>
                <a:cs typeface="Arial" panose="020B0604020202020204" pitchFamily="34" charset="0"/>
              </a:rPr>
              <a:t>سرة البطن</a:t>
            </a:r>
            <a:r>
              <a:rPr lang="en-US" altLang="en-US" sz="7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altLang="en-US" sz="105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30592" y="283039"/>
            <a:ext cx="10515600" cy="11226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Urinary Bladder</a:t>
            </a:r>
            <a:br>
              <a:rPr lang="en-US" sz="3600" b="1" dirty="0"/>
            </a:br>
            <a:r>
              <a:rPr lang="en-US" sz="2800" dirty="0"/>
              <a:t>1- Apex</a:t>
            </a:r>
            <a:endParaRPr lang="en-GB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77996" y="3432627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j-lt"/>
              </a:rPr>
              <a:t>2- Base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469767" y="2723577"/>
            <a:ext cx="27432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994922" y="4660598"/>
            <a:ext cx="128016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59705" y="4660598"/>
            <a:ext cx="155448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19039" y="5071596"/>
            <a:ext cx="685800" cy="0"/>
          </a:xfrm>
          <a:prstGeom prst="line">
            <a:avLst/>
          </a:prstGeom>
          <a:ln w="28575"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/>
          <a:srcRect t="43670"/>
          <a:stretch/>
        </p:blipFill>
        <p:spPr>
          <a:xfrm>
            <a:off x="236658" y="5324978"/>
            <a:ext cx="3896828" cy="1287929"/>
          </a:xfrm>
          <a:prstGeom prst="rect">
            <a:avLst/>
          </a:prstGeom>
        </p:spPr>
      </p:pic>
      <p:cxnSp>
        <p:nvCxnSpPr>
          <p:cNvPr id="88" name="Straight Connector 88"/>
          <p:cNvCxnSpPr/>
          <p:nvPr/>
        </p:nvCxnSpPr>
        <p:spPr>
          <a:xfrm>
            <a:off x="1190744" y="1642956"/>
            <a:ext cx="512064" cy="635"/>
          </a:xfrm>
          <a:prstGeom prst="line">
            <a:avLst/>
          </a:prstGeom>
          <a:ln w="28575" cap="flat" cmpd="sng">
            <a:solidFill>
              <a:srgbClr val="AF64E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cxnSp>
        <p:nvCxnSpPr>
          <p:cNvPr id="90" name="Rect 0"/>
          <p:cNvCxnSpPr/>
          <p:nvPr/>
        </p:nvCxnSpPr>
        <p:spPr>
          <a:xfrm flipV="1">
            <a:off x="5311353" y="2039530"/>
            <a:ext cx="1673352" cy="635"/>
          </a:xfrm>
          <a:prstGeom prst="line">
            <a:avLst/>
          </a:prstGeom>
          <a:noFill/>
          <a:ln w="28575" cap="flat" cmpd="sng">
            <a:solidFill>
              <a:srgbClr val="FC01C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974" y="3805630"/>
            <a:ext cx="3936983" cy="2780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070" y="893744"/>
            <a:ext cx="3828790" cy="24514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/>
          <a:srcRect b="55979"/>
          <a:stretch/>
        </p:blipFill>
        <p:spPr>
          <a:xfrm>
            <a:off x="4165771" y="5474950"/>
            <a:ext cx="3896828" cy="10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3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430592" y="1405719"/>
            <a:ext cx="5809848" cy="181401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IN MALE: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Is related to coils of ileum &amp; sigmoid colon.</a:t>
            </a:r>
          </a:p>
          <a:p>
            <a:pPr marL="0" indent="0">
              <a:buNone/>
            </a:pPr>
            <a:r>
              <a:rPr lang="en-US" sz="2000" dirty="0"/>
              <a:t>IN FEMALE: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Is related to the uterus.</a:t>
            </a:r>
          </a:p>
        </p:txBody>
      </p:sp>
      <p:pic>
        <p:nvPicPr>
          <p:cNvPr id="6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8726" y="3851563"/>
            <a:ext cx="4419600" cy="242354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593926" y="581053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Female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069883" y="4939030"/>
            <a:ext cx="619043" cy="109508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/>
          <p:cNvSpPr txBox="1">
            <a:spLocks/>
          </p:cNvSpPr>
          <p:nvPr/>
        </p:nvSpPr>
        <p:spPr>
          <a:xfrm>
            <a:off x="430591" y="3968000"/>
            <a:ext cx="6563933" cy="289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Are related to retropubic fat separating them from pubic bones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(in both male and female)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/>
              <a:t>Retropubic fat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Accommodates distention* of bladder when full.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Continuous upward with </a:t>
            </a:r>
            <a:r>
              <a:rPr lang="en-US" sz="2000" b="1" dirty="0"/>
              <a:t>anterior abdominal wall</a:t>
            </a:r>
            <a:r>
              <a:rPr lang="en-US" sz="2000" dirty="0"/>
              <a:t>. Rupture of bladder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escape of urine to anterior abdominal wall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   *</a:t>
            </a:r>
            <a:r>
              <a:rPr lang="ar-SA" sz="1800" dirty="0">
                <a:solidFill>
                  <a:schemeClr val="bg1">
                    <a:lumMod val="50000"/>
                  </a:schemeClr>
                </a:solidFill>
              </a:rPr>
              <a:t> انتفاخ 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30592" y="283039"/>
            <a:ext cx="10515600" cy="11226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Urinary Bladder</a:t>
            </a:r>
            <a:br>
              <a:rPr lang="en-US" sz="3600" b="1" dirty="0"/>
            </a:br>
            <a:r>
              <a:rPr lang="en-US" sz="2800" dirty="0"/>
              <a:t>3- Superior Surface</a:t>
            </a:r>
            <a:endParaRPr lang="en-GB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6" y="3204929"/>
            <a:ext cx="3685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j-lt"/>
              </a:rPr>
              <a:t>4- </a:t>
            </a:r>
            <a:r>
              <a:rPr lang="en-GB" sz="2800" dirty="0" err="1">
                <a:latin typeface="+mj-lt"/>
              </a:rPr>
              <a:t>Infero</a:t>
            </a:r>
            <a:r>
              <a:rPr lang="en-GB" sz="2800" dirty="0">
                <a:latin typeface="+mj-lt"/>
              </a:rPr>
              <a:t>-Lateral Surface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027047" y="2089368"/>
            <a:ext cx="13716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76943" y="2089368"/>
            <a:ext cx="14630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47803" y="2886463"/>
            <a:ext cx="667512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903943" y="5033517"/>
            <a:ext cx="825324" cy="50449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1"/>
          <p:cNvCxnSpPr/>
          <p:nvPr/>
        </p:nvCxnSpPr>
        <p:spPr>
          <a:xfrm>
            <a:off x="2967708" y="4786675"/>
            <a:ext cx="1490472" cy="635"/>
          </a:xfrm>
          <a:prstGeom prst="line">
            <a:avLst/>
          </a:prstGeom>
          <a:ln w="28575" cap="flat" cmpd="sng">
            <a:solidFill>
              <a:srgbClr val="FFC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pic>
        <p:nvPicPr>
          <p:cNvPr id="34" name="Picture 2" descr="C:\Documents and Settings\user1\My Documents\My Pictures\urinary1.jpg"/>
          <p:cNvPicPr>
            <a:picLocks noChangeAspect="1" noChangeArrowheads="1"/>
          </p:cNvPicPr>
          <p:nvPr/>
        </p:nvPicPr>
        <p:blipFill rotWithShape="1">
          <a:blip r:embed="rId3" cstate="print"/>
          <a:srcRect l="1654" t="1427" r="1447" b="1897"/>
          <a:stretch/>
        </p:blipFill>
        <p:spPr bwMode="auto">
          <a:xfrm>
            <a:off x="7235686" y="1123122"/>
            <a:ext cx="4144617" cy="250466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10670126" y="321973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Male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0838" y="1562901"/>
            <a:ext cx="606875" cy="13669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8652952" y="1562901"/>
            <a:ext cx="635047" cy="13669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449671" y="1922929"/>
            <a:ext cx="1007945" cy="51527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82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430530" y="1460164"/>
            <a:ext cx="11443022" cy="424815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The neck is the lowest &amp; most fixed part of the urinary bladder.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It is </a:t>
            </a: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continuous with urethra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eaLnBrk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It is related to (lies behind) </a:t>
            </a: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lower border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 of symphysis pubis* </a:t>
            </a:r>
            <a:r>
              <a:rPr lang="en-US" altLang="ko-KR" sz="1600" dirty="0">
                <a:solidFill>
                  <a:srgbClr val="A7EA52">
                    <a:lumMod val="75000"/>
                  </a:srgbClr>
                </a:solidFill>
                <a:latin typeface="Calibri" charset="0"/>
                <a:ea typeface="Calibri" charset="0"/>
              </a:rPr>
              <a:t>(in both male and female)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lang="en-US" altLang="ko-KR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IN MALE: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tabLst>
                <a:tab pos="177800" algn="l"/>
              </a:tabLst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It is related to upper surface of prostate gland (</a:t>
            </a:r>
            <a:r>
              <a:rPr lang="en-US" altLang="ko-KR" sz="2000" dirty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Calibri" charset="0"/>
              </a:rPr>
              <a:t>or we can say 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inferiorly, it rests on the base of prostate). 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</p:txBody>
      </p:sp>
      <p:pic>
        <p:nvPicPr>
          <p:cNvPr id="5" name="Picture 2" descr="C:\Documents and Settings\user1\My Documents\My Pictures\urinary1.jpg"/>
          <p:cNvPicPr>
            <a:picLocks noChangeAspect="1" noChangeArrowheads="1"/>
          </p:cNvPicPr>
          <p:nvPr/>
        </p:nvPicPr>
        <p:blipFill rotWithShape="1">
          <a:blip r:embed="rId2" cstate="print"/>
          <a:srcRect l="1402" t="764" r="2876" b="1256"/>
          <a:stretch/>
        </p:blipFill>
        <p:spPr bwMode="auto">
          <a:xfrm>
            <a:off x="1296537" y="4010634"/>
            <a:ext cx="4094329" cy="253848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6" name="Picture 3" descr="C:\Documents and Settings\user1\My Documents\My Pictures\urinary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963" y="4158095"/>
            <a:ext cx="4419600" cy="242354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41787" y="6124440"/>
            <a:ext cx="65915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19163" y="611707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Female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70109" y="5398299"/>
            <a:ext cx="395278" cy="171448"/>
          </a:xfrm>
          <a:prstGeom prst="straightConnector1">
            <a:avLst/>
          </a:prstGeom>
          <a:ln w="38100">
            <a:noFill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505700" y="5798000"/>
            <a:ext cx="846613" cy="31907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30592" y="283039"/>
            <a:ext cx="10515600" cy="11226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Urinary Bladder</a:t>
            </a:r>
            <a:br>
              <a:rPr lang="en-US" sz="3600" b="1" dirty="0"/>
            </a:br>
            <a:r>
              <a:rPr lang="en-US" sz="2800" dirty="0"/>
              <a:t>Neck</a:t>
            </a:r>
            <a:endParaRPr lang="en-GB" sz="36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723466" y="5436336"/>
            <a:ext cx="1341921" cy="5086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20052" y="2148417"/>
            <a:ext cx="822960" cy="0"/>
          </a:xfrm>
          <a:prstGeom prst="line">
            <a:avLst/>
          </a:prstGeom>
          <a:ln w="28575">
            <a:solidFill>
              <a:srgbClr val="F8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96587" y="1731710"/>
            <a:ext cx="475488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5425" y="3750668"/>
            <a:ext cx="1490472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442280" y="6212665"/>
            <a:ext cx="372323" cy="133312"/>
          </a:xfrm>
          <a:prstGeom prst="rect">
            <a:avLst/>
          </a:prstGeom>
          <a:noFill/>
          <a:ln w="28575">
            <a:solidFill>
              <a:srgbClr val="F8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670109" y="5833720"/>
            <a:ext cx="328509" cy="597601"/>
          </a:xfrm>
          <a:prstGeom prst="straightConnector1">
            <a:avLst/>
          </a:prstGeom>
          <a:ln w="38100">
            <a:solidFill>
              <a:srgbClr val="F8F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0"/>
          <p:cNvCxnSpPr/>
          <p:nvPr/>
        </p:nvCxnSpPr>
        <p:spPr>
          <a:xfrm>
            <a:off x="5303528" y="2544109"/>
            <a:ext cx="1645920" cy="635"/>
          </a:xfrm>
          <a:prstGeom prst="line">
            <a:avLst/>
          </a:prstGeom>
          <a:ln w="28575" cap="flat" cmpd="sng">
            <a:solidFill>
              <a:srgbClr val="FF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cxnSp>
        <p:nvCxnSpPr>
          <p:cNvPr id="21" name="Straight Arrow Connector 21"/>
          <p:cNvCxnSpPr/>
          <p:nvPr/>
        </p:nvCxnSpPr>
        <p:spPr>
          <a:xfrm flipV="1">
            <a:off x="1584173" y="5490446"/>
            <a:ext cx="847090" cy="319405"/>
          </a:xfrm>
          <a:prstGeom prst="straightConnector1">
            <a:avLst/>
          </a:prstGeom>
          <a:ln w="38100" cap="flat" cmpd="sng">
            <a:solidFill>
              <a:srgbClr val="FF3399"/>
            </a:solidFill>
            <a:prstDash val="soli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cxnSp>
        <p:nvCxnSpPr>
          <p:cNvPr id="22" name="Straight Arrow Connector 22"/>
          <p:cNvCxnSpPr/>
          <p:nvPr/>
        </p:nvCxnSpPr>
        <p:spPr>
          <a:xfrm flipV="1">
            <a:off x="6891655" y="5797923"/>
            <a:ext cx="847090" cy="319405"/>
          </a:xfrm>
          <a:prstGeom prst="straightConnector1">
            <a:avLst/>
          </a:prstGeom>
          <a:ln w="38100" cap="flat" cmpd="sng">
            <a:solidFill>
              <a:srgbClr val="FF3399"/>
            </a:solidFill>
            <a:prstDash val="soli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287987" y="5520154"/>
            <a:ext cx="510183" cy="259987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60086" y="2670150"/>
            <a:ext cx="10071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</a:rPr>
              <a:t>* unlike the apex which was related to the upper border of symphysis pubis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20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 noGrp="1" noChangeArrowheads="1"/>
          </p:cNvSpPr>
          <p:nvPr/>
        </p:nvSpPr>
        <p:spPr>
          <a:xfrm>
            <a:off x="379729" y="1433195"/>
            <a:ext cx="6321321" cy="187515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anchor="t"/>
          <a:lstStyle/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The interior of the urinary bladder is contains a </a:t>
            </a: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mucous membrane 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that is </a:t>
            </a:r>
            <a:r>
              <a:rPr lang="en-US" altLang="ko-KR" sz="2000" u="sng" dirty="0">
                <a:solidFill>
                  <a:schemeClr val="tx1"/>
                </a:solidFill>
                <a:latin typeface="Calibri" charset="0"/>
                <a:ea typeface="Calibri" charset="0"/>
              </a:rPr>
              <a:t>folded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000" dirty="0">
                <a:solidFill>
                  <a:schemeClr val="bg1">
                    <a:lumMod val="65000"/>
                  </a:schemeClr>
                </a:solidFill>
                <a:latin typeface="Calibri" charset="0"/>
                <a:ea typeface="Calibri" charset="0"/>
              </a:rPr>
              <a:t>(except at trigon)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There is an elevation behind the internal urethral orifice called </a:t>
            </a: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uvula </a:t>
            </a:r>
            <a:r>
              <a:rPr lang="en-US" altLang="ko-KR" sz="2000" b="1" dirty="0" err="1">
                <a:solidFill>
                  <a:schemeClr val="tx1"/>
                </a:solidFill>
                <a:latin typeface="Calibri" charset="0"/>
                <a:ea typeface="Calibri" charset="0"/>
              </a:rPr>
              <a:t>vesicae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: it is produced by the median lobe of the prostate gland </a:t>
            </a:r>
            <a:r>
              <a:rPr lang="en-US" altLang="ko-KR" sz="2000" dirty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Calibri" charset="0"/>
              </a:rPr>
              <a:t>(so its only present in males)</a:t>
            </a:r>
          </a:p>
        </p:txBody>
      </p:sp>
      <p:sp>
        <p:nvSpPr>
          <p:cNvPr id="6" name="Text Placeholder 7"/>
          <p:cNvSpPr txBox="1">
            <a:spLocks noGrp="1" noChangeArrowheads="1"/>
          </p:cNvSpPr>
          <p:nvPr/>
        </p:nvSpPr>
        <p:spPr>
          <a:xfrm>
            <a:off x="379729" y="3176400"/>
            <a:ext cx="6196769" cy="20396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Trigone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: a triangular area in </a:t>
            </a: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base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 of bladder. </a:t>
            </a: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Bounded by the </a:t>
            </a: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2 ureteric orifices 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</a:rPr>
              <a:t>(from the ureter) 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and </a:t>
            </a: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internal urethral orifice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 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</a:rPr>
              <a:t>(going to the urethera)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. </a:t>
            </a:r>
            <a:endParaRPr lang="ko-KR" altLang="en-US" sz="2000" dirty="0">
              <a:solidFill>
                <a:schemeClr val="tx1"/>
              </a:solidFill>
              <a:latin typeface="Calibri" charset="0"/>
              <a:ea typeface="Calibri" charset="0"/>
            </a:endParaRP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Its mucous membryane is </a:t>
            </a:r>
            <a:r>
              <a:rPr lang="en-US" altLang="ko-KR" sz="2000" b="1" dirty="0">
                <a:solidFill>
                  <a:schemeClr val="tx1"/>
                </a:solidFill>
                <a:latin typeface="Calibri" charset="0"/>
                <a:ea typeface="Calibri" charset="0"/>
              </a:rPr>
              <a:t>elastic</a:t>
            </a:r>
            <a:r>
              <a:rPr lang="en-US" altLang="ko-KR" sz="2000" dirty="0">
                <a:solidFill>
                  <a:schemeClr val="tx1"/>
                </a:solidFill>
                <a:latin typeface="Calibri" charset="0"/>
                <a:ea typeface="Calibri" charset="0"/>
              </a:rPr>
              <a:t> (not folded).</a:t>
            </a:r>
          </a:p>
          <a:p>
            <a:pPr marL="228600" indent="-228600" algn="l" defTabSz="914400" eaLnBrk="0" fontAlgn="auto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r>
              <a:rPr lang="en-US" altLang="ko-KR" sz="2000" dirty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Calibri" charset="0"/>
              </a:rPr>
              <a:t>It is present in both male and female.</a:t>
            </a:r>
            <a:endParaRPr lang="ko-KR" altLang="en-US" sz="2000" dirty="0">
              <a:solidFill>
                <a:schemeClr val="accent3">
                  <a:lumMod val="75000"/>
                </a:schemeClr>
              </a:solidFill>
              <a:latin typeface="Calibri" charset="0"/>
              <a:ea typeface="Calibri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0592" y="283039"/>
            <a:ext cx="10515600" cy="11226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Urinary Bladder</a:t>
            </a:r>
            <a:br>
              <a:rPr lang="en-US" sz="3600" b="1" dirty="0"/>
            </a:br>
            <a:r>
              <a:rPr lang="en-US" sz="2800" dirty="0"/>
              <a:t>Interior</a:t>
            </a:r>
            <a:endParaRPr lang="en-GB" sz="3600" b="1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375079" y="2667313"/>
            <a:ext cx="1371600" cy="0"/>
          </a:xfrm>
          <a:prstGeom prst="line">
            <a:avLst/>
          </a:prstGeom>
          <a:ln w="28575" cap="flat" cmpd="sng">
            <a:solidFill>
              <a:srgbClr val="7BBF2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072362" y="2391088"/>
            <a:ext cx="2377440" cy="635"/>
          </a:xfrm>
          <a:prstGeom prst="line">
            <a:avLst/>
          </a:prstGeom>
          <a:ln w="28575" cap="flat" cmpd="sng">
            <a:solidFill>
              <a:srgbClr val="FF339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18726" y="3452125"/>
            <a:ext cx="786384" cy="0"/>
          </a:xfrm>
          <a:prstGeom prst="line">
            <a:avLst/>
          </a:prstGeom>
          <a:ln w="28575" cap="flat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081611" y="362026"/>
            <a:ext cx="3864581" cy="3121584"/>
            <a:chOff x="7408470" y="362026"/>
            <a:chExt cx="2977477" cy="27509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8470" y="362026"/>
              <a:ext cx="2977477" cy="2750981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H="1" flipV="1">
              <a:off x="9096243" y="1972311"/>
              <a:ext cx="875796" cy="230187"/>
            </a:xfrm>
            <a:prstGeom prst="straightConnector1">
              <a:avLst/>
            </a:prstGeom>
            <a:ln w="38100" cap="flat" cmpd="sng">
              <a:solidFill>
                <a:schemeClr val="accent2">
                  <a:lumMod val="75000"/>
                </a:schemeClr>
              </a:solidFill>
              <a:prstDash val="soli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aj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779" y="3606822"/>
            <a:ext cx="3742805" cy="3002258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5041606" y="2667313"/>
            <a:ext cx="1280160" cy="0"/>
          </a:xfrm>
          <a:prstGeom prst="line">
            <a:avLst/>
          </a:prstGeom>
          <a:ln w="28575" cap="flat" cmpd="sng">
            <a:solidFill>
              <a:srgbClr val="F8F2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aj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96747" y="5331244"/>
            <a:ext cx="2371725" cy="1253386"/>
            <a:chOff x="5066305" y="5405677"/>
            <a:chExt cx="2371725" cy="125338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6305" y="5405677"/>
              <a:ext cx="2371725" cy="108585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894918" y="6351286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14699" y="5425327"/>
              <a:ext cx="723331" cy="166144"/>
            </a:xfrm>
            <a:prstGeom prst="rect">
              <a:avLst/>
            </a:prstGeom>
            <a:noFill/>
            <a:ln w="28575">
              <a:solidFill>
                <a:srgbClr val="F8F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8304218" y="6355895"/>
            <a:ext cx="826134" cy="140241"/>
          </a:xfrm>
          <a:prstGeom prst="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266288" y="5462711"/>
            <a:ext cx="415628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</a:pPr>
            <a:r>
              <a:rPr lang="en-US" altLang="ko-KR" dirty="0">
                <a:solidFill>
                  <a:schemeClr val="accent3">
                    <a:lumMod val="75000"/>
                  </a:schemeClr>
                </a:solidFill>
                <a:latin typeface="Calibri" charset="0"/>
                <a:ea typeface="Calibri" charset="0"/>
              </a:rPr>
              <a:t>When the prostate undergoes hyperplasia the median lobe grows anteriorly and blocks or constricts the internal urethral orifice which leads to urinary symptoms (like decreased urination). </a:t>
            </a:r>
            <a:endParaRPr lang="ko-KR" altLang="en-US" dirty="0">
              <a:solidFill>
                <a:schemeClr val="accent3">
                  <a:lumMod val="75000"/>
                </a:schemeClr>
              </a:solidFill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69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17</Pages>
  <Words>1835</Words>
  <Characters>0</Characters>
  <Application>Microsoft Office PowerPoint</Application>
  <DocSecurity>0</DocSecurity>
  <PresentationFormat>Widescreen</PresentationFormat>
  <Lines>0</Lines>
  <Paragraphs>283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Courier New</vt:lpstr>
      <vt:lpstr>Calibri Light</vt:lpstr>
      <vt:lpstr>Arial</vt:lpstr>
      <vt:lpstr>NanumGothic</vt:lpstr>
      <vt:lpstr>Wingdings</vt:lpstr>
      <vt:lpstr>Calibri</vt:lpstr>
      <vt:lpstr>Office Theme</vt:lpstr>
      <vt:lpstr>Ureters, Urinary Bladder, Urethra</vt:lpstr>
      <vt:lpstr>Objectives</vt:lpstr>
      <vt:lpstr>Ureter</vt:lpstr>
      <vt:lpstr>Ureter</vt:lpstr>
      <vt:lpstr>Urinary Bladder Shape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SAQs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Ureters, Urinary Bladder, Urethra</dc:title>
  <dc:creator>Jawaher AbdulMohsen</dc:creator>
  <cp:lastModifiedBy>trad</cp:lastModifiedBy>
  <cp:revision>41</cp:revision>
  <dcterms:modified xsi:type="dcterms:W3CDTF">2017-05-05T22:49:58Z</dcterms:modified>
</cp:coreProperties>
</file>