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6600"/>
    <a:srgbClr val="D60093"/>
    <a:srgbClr val="299347"/>
    <a:srgbClr val="E4B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53" d="100"/>
          <a:sy n="53" d="100"/>
        </p:scale>
        <p:origin x="26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033C5-95F3-4EEA-8CC8-606549872668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30808-2189-4B9F-8972-C8CEF93EAF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766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699000" y="0"/>
            <a:ext cx="16256000" cy="9144000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30808-2189-4B9F-8972-C8CEF93EAF0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352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384675" y="34925"/>
            <a:ext cx="15782925" cy="8878888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30808-2189-4B9F-8972-C8CEF93EAF0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987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8A99-77AC-413F-B360-2D987D341AC5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3C9-328B-4C52-9BB9-4BFDC46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970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8A99-77AC-413F-B360-2D987D341AC5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3C9-328B-4C52-9BB9-4BFDC46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81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8A99-77AC-413F-B360-2D987D341AC5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3C9-328B-4C52-9BB9-4BFDC46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7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8A99-77AC-413F-B360-2D987D341AC5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3C9-328B-4C52-9BB9-4BFDC46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77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8A99-77AC-413F-B360-2D987D341AC5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3C9-328B-4C52-9BB9-4BFDC46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39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8A99-77AC-413F-B360-2D987D341AC5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3C9-328B-4C52-9BB9-4BFDC46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06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8A99-77AC-413F-B360-2D987D341AC5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3C9-328B-4C52-9BB9-4BFDC46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76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8A99-77AC-413F-B360-2D987D341AC5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3C9-328B-4C52-9BB9-4BFDC46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24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8A99-77AC-413F-B360-2D987D341AC5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3C9-328B-4C52-9BB9-4BFDC46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10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8A99-77AC-413F-B360-2D987D341AC5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3C9-328B-4C52-9BB9-4BFDC46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64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8A99-77AC-413F-B360-2D987D341AC5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B53C9-328B-4C52-9BB9-4BFDC46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21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88A99-77AC-413F-B360-2D987D341AC5}" type="datetimeFigureOut">
              <a:rPr lang="en-GB" smtClean="0"/>
              <a:t>19/05/2017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53C9-328B-4C52-9BB9-4BFDC4639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01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2895" y="-36576"/>
            <a:ext cx="16936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u="sng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Values </a:t>
            </a:r>
            <a:endParaRPr lang="en-US" sz="5400" b="1" u="sng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130" y="671310"/>
            <a:ext cx="9415757" cy="6114594"/>
          </a:xfrm>
          <a:prstGeom prst="rect">
            <a:avLst/>
          </a:prstGeom>
        </p:spPr>
      </p:pic>
      <p:pic>
        <p:nvPicPr>
          <p:cNvPr id="7" name="صورة 6" descr="bio logo 436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  <a14:imgEffect>
                      <a14:saturation sat="66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52618" y="-457405"/>
            <a:ext cx="1580444" cy="154954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1085850" cy="6858000"/>
          </a:xfrm>
          <a:prstGeom prst="rect">
            <a:avLst/>
          </a:prstGeom>
          <a:solidFill>
            <a:srgbClr val="2C4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45068"/>
              </p:ext>
            </p:extLst>
          </p:nvPr>
        </p:nvGraphicFramePr>
        <p:xfrm>
          <a:off x="1916169" y="351905"/>
          <a:ext cx="8128000" cy="58521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406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 smtClean="0"/>
                        <a:t>Name</a:t>
                      </a:r>
                      <a:r>
                        <a:rPr lang="en-US" sz="2600" kern="1200" baseline="0" dirty="0" smtClean="0"/>
                        <a:t> 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 smtClean="0"/>
                        <a:t>Value</a:t>
                      </a:r>
                      <a:r>
                        <a:rPr lang="en-US" sz="2600" kern="1200" baseline="0" dirty="0" smtClean="0"/>
                        <a:t> 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SODIUM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135  to 145  </a:t>
                      </a:r>
                      <a:r>
                        <a:rPr lang="en-US" sz="2600" kern="1200" dirty="0" err="1"/>
                        <a:t>mEq</a:t>
                      </a:r>
                      <a:r>
                        <a:rPr lang="en-US" sz="2600" kern="1200" dirty="0"/>
                        <a:t>/L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POTASSIUM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3.5   to 5.5  </a:t>
                      </a:r>
                      <a:r>
                        <a:rPr lang="en-US" sz="2600" kern="1200" dirty="0" err="1"/>
                        <a:t>mEq</a:t>
                      </a:r>
                      <a:r>
                        <a:rPr lang="en-US" sz="2600" kern="1200" dirty="0"/>
                        <a:t>/L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CHLORIDES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100  to 110   </a:t>
                      </a:r>
                      <a:r>
                        <a:rPr lang="en-US" sz="2600" kern="1200" dirty="0" err="1"/>
                        <a:t>mEq</a:t>
                      </a:r>
                      <a:r>
                        <a:rPr lang="en-US" sz="2600" kern="1200" dirty="0"/>
                        <a:t>/L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39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BICARBONATE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24  to 26   </a:t>
                      </a:r>
                      <a:r>
                        <a:rPr lang="en-US" sz="2600" kern="1200" dirty="0" err="1"/>
                        <a:t>mEq</a:t>
                      </a:r>
                      <a:r>
                        <a:rPr lang="en-US" sz="2600" kern="1200" dirty="0"/>
                        <a:t>/L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CALCIUM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8.6  to 10 mg/dl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MAGNESIUM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1.6  to 2.4  mg/dl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PHOSPHORUS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3.0  to 5.0  mg/dl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URIC ACID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2.5  to 6.0  mg/dl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pH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7.4</a:t>
                      </a:r>
                      <a:endParaRPr lang="en-US" sz="2600" kern="1200" dirty="0">
                        <a:solidFill>
                          <a:srgbClr val="334E5D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rgbClr val="FF0000"/>
                          </a:solidFill>
                        </a:rPr>
                        <a:t>CREATININE</a:t>
                      </a:r>
                      <a:endParaRPr lang="en-US" sz="2600" kern="1200" dirty="0">
                        <a:solidFill>
                          <a:srgbClr val="FF0000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0.8  to 1.4 mg/dl</a:t>
                      </a:r>
                      <a:endParaRPr lang="en-US" sz="2600" kern="1200" dirty="0">
                        <a:solidFill>
                          <a:srgbClr val="FF0000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rgbClr val="FF0000"/>
                          </a:solidFill>
                        </a:rPr>
                        <a:t> BUN  (Blood Urea Nitrogen)</a:t>
                      </a:r>
                      <a:endParaRPr lang="en-US" sz="2600" kern="1200" dirty="0">
                        <a:solidFill>
                          <a:srgbClr val="FF0000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kern="1200" dirty="0"/>
                        <a:t>15  to 20 mg/dl</a:t>
                      </a:r>
                      <a:endParaRPr lang="en-US" sz="2600" kern="1200" dirty="0">
                        <a:solidFill>
                          <a:srgbClr val="FF0000"/>
                        </a:solidFill>
                        <a:latin typeface="+mn-lt"/>
                        <a:ea typeface="ＭＳ Ｐゴシック" charset="-128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3" name="صورة 6" descr="bio logo 436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saturation sat="66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52618" y="-457405"/>
            <a:ext cx="1580444" cy="154954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085850" cy="6858000"/>
          </a:xfrm>
          <a:prstGeom prst="rect">
            <a:avLst/>
          </a:prstGeom>
          <a:solidFill>
            <a:srgbClr val="2C44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634472" y="5888736"/>
            <a:ext cx="1389888" cy="646331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Done By : </a:t>
            </a:r>
          </a:p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Haifa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alwael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3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55</Words>
  <Application>Microsoft Office PowerPoint</Application>
  <PresentationFormat>Widescreen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mohammad almutlaq</cp:lastModifiedBy>
  <cp:revision>14</cp:revision>
  <dcterms:created xsi:type="dcterms:W3CDTF">2017-05-11T16:52:36Z</dcterms:created>
  <dcterms:modified xsi:type="dcterms:W3CDTF">2017-05-19T13:04:48Z</dcterms:modified>
</cp:coreProperties>
</file>