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8" r:id="rId2"/>
    <p:sldId id="271" r:id="rId3"/>
    <p:sldId id="287" r:id="rId4"/>
    <p:sldId id="317" r:id="rId5"/>
    <p:sldId id="319" r:id="rId6"/>
    <p:sldId id="320" r:id="rId7"/>
    <p:sldId id="322" r:id="rId8"/>
    <p:sldId id="333" r:id="rId9"/>
    <p:sldId id="323" r:id="rId10"/>
    <p:sldId id="324" r:id="rId11"/>
    <p:sldId id="325" r:id="rId12"/>
    <p:sldId id="326" r:id="rId13"/>
    <p:sldId id="327" r:id="rId14"/>
    <p:sldId id="328" r:id="rId15"/>
    <p:sldId id="329" r:id="rId16"/>
    <p:sldId id="330" r:id="rId17"/>
    <p:sldId id="334" r:id="rId18"/>
    <p:sldId id="335"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65F"/>
    <a:srgbClr val="F3F3F1"/>
    <a:srgbClr val="7ECA92"/>
    <a:srgbClr val="E7E6E6"/>
    <a:srgbClr val="43BEB9"/>
    <a:srgbClr val="70AD47"/>
    <a:srgbClr val="FF5050"/>
    <a:srgbClr val="506673"/>
    <a:srgbClr val="8B9AA3"/>
    <a:srgbClr val="2C4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4662" autoAdjust="0"/>
  </p:normalViewPr>
  <p:slideViewPr>
    <p:cSldViewPr snapToGrid="0" snapToObjects="1">
      <p:cViewPr varScale="1">
        <p:scale>
          <a:sx n="93" d="100"/>
          <a:sy n="93" d="100"/>
        </p:scale>
        <p:origin x="12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C27D8-E13C-4BEA-ACD5-43DC1C782B78}"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9ADAA6F4-C11E-4627-BD01-2BF1F7AD8831}">
      <dgm:prSet phldrT="[Text]"/>
      <dgm:spPr/>
      <dgm:t>
        <a:bodyPr/>
        <a:lstStyle/>
        <a:p>
          <a:r>
            <a:rPr lang="en-US" dirty="0">
              <a:solidFill>
                <a:srgbClr val="517A91"/>
              </a:solidFill>
              <a:latin typeface="Century Gothic" charset="0"/>
              <a:ea typeface="Century Gothic" charset="0"/>
              <a:cs typeface="Century Gothic" charset="0"/>
            </a:rPr>
            <a:t>Serum Creatinine</a:t>
          </a:r>
          <a:endParaRPr lang="en-US" dirty="0"/>
        </a:p>
      </dgm:t>
    </dgm:pt>
    <dgm:pt modelId="{5583370F-8D73-47D8-A673-5C34C777AE93}" type="parTrans" cxnId="{C27E2660-F045-431E-8EDB-B66AEC7CF9D6}">
      <dgm:prSet/>
      <dgm:spPr/>
      <dgm:t>
        <a:bodyPr/>
        <a:lstStyle/>
        <a:p>
          <a:endParaRPr lang="en-US"/>
        </a:p>
      </dgm:t>
    </dgm:pt>
    <dgm:pt modelId="{9E5DA149-EBDA-4C71-9352-E52B2405FB75}" type="sibTrans" cxnId="{C27E2660-F045-431E-8EDB-B66AEC7CF9D6}">
      <dgm:prSet/>
      <dgm:spPr/>
      <dgm:t>
        <a:bodyPr/>
        <a:lstStyle/>
        <a:p>
          <a:endParaRPr lang="en-US"/>
        </a:p>
      </dgm:t>
    </dgm:pt>
    <dgm:pt modelId="{C6224762-1616-40FB-AD21-DB8D1FED6A1F}">
      <dgm:prSet phldrT="[Text]" custT="1"/>
      <dgm:spPr>
        <a:solidFill>
          <a:schemeClr val="bg1">
            <a:lumMod val="75000"/>
          </a:schemeClr>
        </a:solidFill>
      </dgm:spPr>
      <dgm:t>
        <a:bodyPr/>
        <a:lstStyle/>
        <a:p>
          <a:r>
            <a:rPr lang="en-US" altLang="en-US" sz="2400" b="0" dirty="0">
              <a:solidFill>
                <a:srgbClr val="FF5050"/>
              </a:solidFill>
              <a:ea typeface="ＭＳ Ｐゴシック" charset="-128"/>
            </a:rPr>
            <a:t>Normally (</a:t>
          </a:r>
          <a:r>
            <a:rPr lang="en-US" altLang="en-US" sz="2400" b="1" dirty="0">
              <a:solidFill>
                <a:srgbClr val="FF5050"/>
              </a:solidFill>
              <a:ea typeface="ＭＳ Ｐゴシック" charset="-128"/>
            </a:rPr>
            <a:t>55-120 </a:t>
          </a:r>
          <a:r>
            <a:rPr lang="en-US" altLang="en-US" sz="2400" b="0" dirty="0">
              <a:solidFill>
                <a:srgbClr val="FF5050"/>
              </a:solidFill>
              <a:ea typeface="ＭＳ Ｐゴシック" charset="-128"/>
            </a:rPr>
            <a:t>µ</a:t>
          </a:r>
          <a:r>
            <a:rPr lang="en-US" altLang="en-US" sz="2400" b="0" dirty="0" err="1">
              <a:solidFill>
                <a:srgbClr val="FF5050"/>
              </a:solidFill>
              <a:ea typeface="ＭＳ Ｐゴシック" charset="-128"/>
            </a:rPr>
            <a:t>mol</a:t>
          </a:r>
          <a:r>
            <a:rPr lang="en-US" altLang="en-US" sz="2400" b="0" dirty="0">
              <a:solidFill>
                <a:srgbClr val="FF5050"/>
              </a:solidFill>
              <a:ea typeface="ＭＳ Ｐゴシック" charset="-128"/>
            </a:rPr>
            <a:t>/L in adult):</a:t>
          </a:r>
        </a:p>
      </dgm:t>
    </dgm:pt>
    <dgm:pt modelId="{DD7CBD81-477D-47D4-9EBC-6216D57F1BD3}" type="parTrans" cxnId="{F03D921A-55FC-4E48-A50E-B27BD3BE73A8}">
      <dgm:prSet/>
      <dgm:spPr/>
      <dgm:t>
        <a:bodyPr/>
        <a:lstStyle/>
        <a:p>
          <a:endParaRPr lang="en-US"/>
        </a:p>
      </dgm:t>
    </dgm:pt>
    <dgm:pt modelId="{FE4E42C0-DD9A-4A7F-9822-B92CD36DB8C7}" type="sibTrans" cxnId="{F03D921A-55FC-4E48-A50E-B27BD3BE73A8}">
      <dgm:prSet/>
      <dgm:spPr/>
      <dgm:t>
        <a:bodyPr/>
        <a:lstStyle/>
        <a:p>
          <a:endParaRPr lang="en-US"/>
        </a:p>
      </dgm:t>
    </dgm:pt>
    <dgm:pt modelId="{5AA342ED-A6D1-41A5-9059-543B75CD5BF3}">
      <dgm:prSet phldrT="[Text]" custT="1"/>
      <dgm:spPr/>
      <dgm:t>
        <a:bodyPr/>
        <a:lstStyle/>
        <a:p>
          <a:r>
            <a:rPr lang="en-US" altLang="en-US" sz="2400" dirty="0">
              <a:solidFill>
                <a:schemeClr val="bg1"/>
              </a:solidFill>
              <a:ea typeface="ＭＳ Ｐゴシック" charset="-128"/>
            </a:rPr>
            <a:t>Creatinine is the end product of </a:t>
          </a:r>
          <a:r>
            <a:rPr lang="en-US" altLang="en-US" sz="2400" dirty="0" err="1">
              <a:solidFill>
                <a:schemeClr val="bg1"/>
              </a:solidFill>
              <a:ea typeface="ＭＳ Ｐゴシック" charset="-128"/>
            </a:rPr>
            <a:t>creatine</a:t>
          </a:r>
          <a:r>
            <a:rPr lang="en-US" altLang="en-US" sz="2400" dirty="0">
              <a:solidFill>
                <a:schemeClr val="bg1"/>
              </a:solidFill>
              <a:ea typeface="ＭＳ Ｐゴシック" charset="-128"/>
            </a:rPr>
            <a:t> catabolism. </a:t>
          </a:r>
        </a:p>
      </dgm:t>
    </dgm:pt>
    <dgm:pt modelId="{986C5878-ABD0-4C35-A19E-780B9CBADC21}" type="parTrans" cxnId="{200C0366-3A8A-4242-A0A5-FBB1A90BD262}">
      <dgm:prSet/>
      <dgm:spPr/>
      <dgm:t>
        <a:bodyPr/>
        <a:lstStyle/>
        <a:p>
          <a:endParaRPr lang="en-US"/>
        </a:p>
      </dgm:t>
    </dgm:pt>
    <dgm:pt modelId="{B8E838DB-8D58-4DCD-B51A-01935DF39FD1}" type="sibTrans" cxnId="{200C0366-3A8A-4242-A0A5-FBB1A90BD262}">
      <dgm:prSet/>
      <dgm:spPr/>
      <dgm:t>
        <a:bodyPr/>
        <a:lstStyle/>
        <a:p>
          <a:endParaRPr lang="en-US"/>
        </a:p>
      </dgm:t>
    </dgm:pt>
    <dgm:pt modelId="{93EFDA39-49B1-4238-819F-030D44661DB3}">
      <dgm:prSet phldrT="[Text]" custT="1"/>
      <dgm:spPr/>
      <dgm:t>
        <a:bodyPr/>
        <a:lstStyle/>
        <a:p>
          <a:r>
            <a:rPr lang="en-US" altLang="en-US" sz="2000" dirty="0">
              <a:solidFill>
                <a:schemeClr val="bg1"/>
              </a:solidFill>
              <a:ea typeface="ＭＳ Ｐゴシック" charset="-128"/>
            </a:rPr>
            <a:t>98% of the body </a:t>
          </a:r>
          <a:r>
            <a:rPr lang="en-US" altLang="en-US" sz="2000" dirty="0" err="1">
              <a:solidFill>
                <a:schemeClr val="bg1"/>
              </a:solidFill>
              <a:ea typeface="ＭＳ Ｐゴシック" charset="-128"/>
            </a:rPr>
            <a:t>creatine</a:t>
          </a:r>
          <a:r>
            <a:rPr lang="en-US" altLang="en-US" sz="2000" dirty="0">
              <a:solidFill>
                <a:schemeClr val="bg1"/>
              </a:solidFill>
              <a:ea typeface="ＭＳ Ｐゴシック" charset="-128"/>
            </a:rPr>
            <a:t> is present in the muscles where it functions  as store of high energy in the form of </a:t>
          </a:r>
          <a:r>
            <a:rPr lang="en-US" altLang="en-US" sz="2000" dirty="0" err="1">
              <a:solidFill>
                <a:schemeClr val="bg1"/>
              </a:solidFill>
              <a:ea typeface="ＭＳ Ｐゴシック" charset="-128"/>
            </a:rPr>
            <a:t>creatine</a:t>
          </a:r>
          <a:r>
            <a:rPr lang="en-US" altLang="en-US" sz="2000" dirty="0">
              <a:solidFill>
                <a:schemeClr val="bg1"/>
              </a:solidFill>
              <a:ea typeface="ＭＳ Ｐゴシック" charset="-128"/>
            </a:rPr>
            <a:t> phosphate.</a:t>
          </a:r>
        </a:p>
      </dgm:t>
    </dgm:pt>
    <dgm:pt modelId="{555DBB0F-0BCC-45F0-9B10-BACF5D6ED8E0}" type="parTrans" cxnId="{C4CF5D68-CDE5-4F7C-B43A-5565345D2BF0}">
      <dgm:prSet/>
      <dgm:spPr/>
      <dgm:t>
        <a:bodyPr/>
        <a:lstStyle/>
        <a:p>
          <a:endParaRPr lang="en-US"/>
        </a:p>
      </dgm:t>
    </dgm:pt>
    <dgm:pt modelId="{C5ACA259-9738-43A9-811D-B7916D327B8A}" type="sibTrans" cxnId="{C4CF5D68-CDE5-4F7C-B43A-5565345D2BF0}">
      <dgm:prSet/>
      <dgm:spPr/>
      <dgm:t>
        <a:bodyPr/>
        <a:lstStyle/>
        <a:p>
          <a:endParaRPr lang="en-US"/>
        </a:p>
      </dgm:t>
    </dgm:pt>
    <dgm:pt modelId="{CC14C9BE-808D-491A-A130-CD1D6F85D16B}">
      <dgm:prSet phldrT="[Text]" custT="1"/>
      <dgm:spPr/>
      <dgm:t>
        <a:bodyPr/>
        <a:lstStyle/>
        <a:p>
          <a:r>
            <a:rPr lang="en-US" altLang="en-US" sz="2000" dirty="0">
              <a:solidFill>
                <a:schemeClr val="bg1"/>
              </a:solidFill>
              <a:ea typeface="ＭＳ Ｐゴシック" charset="-128"/>
            </a:rPr>
            <a:t>About 1-2 % of total muscle </a:t>
          </a:r>
          <a:r>
            <a:rPr lang="en-US" altLang="en-US" sz="2000" dirty="0" err="1">
              <a:solidFill>
                <a:schemeClr val="bg1"/>
              </a:solidFill>
              <a:ea typeface="ＭＳ Ｐゴシック" charset="-128"/>
            </a:rPr>
            <a:t>creatine</a:t>
          </a:r>
          <a:r>
            <a:rPr lang="en-US" altLang="en-US" sz="2000" dirty="0">
              <a:solidFill>
                <a:schemeClr val="bg1"/>
              </a:solidFill>
              <a:ea typeface="ＭＳ Ｐゴシック" charset="-128"/>
            </a:rPr>
            <a:t> or </a:t>
          </a:r>
          <a:r>
            <a:rPr lang="en-US" altLang="en-US" sz="2000" dirty="0" err="1">
              <a:solidFill>
                <a:schemeClr val="bg1"/>
              </a:solidFill>
              <a:ea typeface="ＭＳ Ｐゴシック" charset="-128"/>
            </a:rPr>
            <a:t>creatine</a:t>
          </a:r>
          <a:r>
            <a:rPr lang="en-US" altLang="en-US" sz="2000" dirty="0">
              <a:solidFill>
                <a:schemeClr val="bg1"/>
              </a:solidFill>
              <a:ea typeface="ＭＳ Ｐゴシック" charset="-128"/>
            </a:rPr>
            <a:t> phosphate  pool is converted daily to creatinine through the spontaneous, </a:t>
          </a:r>
          <a:r>
            <a:rPr lang="en-US" altLang="en-US" sz="2000" u="sng" dirty="0">
              <a:solidFill>
                <a:schemeClr val="bg1"/>
              </a:solidFill>
              <a:ea typeface="ＭＳ Ｐゴシック" charset="-128"/>
            </a:rPr>
            <a:t>non enzymatic  </a:t>
          </a:r>
          <a:r>
            <a:rPr lang="en-US" altLang="en-US" sz="2000" dirty="0">
              <a:solidFill>
                <a:schemeClr val="bg1"/>
              </a:solidFill>
              <a:ea typeface="ＭＳ Ｐゴシック" charset="-128"/>
            </a:rPr>
            <a:t>loss of water or phosphate.</a:t>
          </a:r>
        </a:p>
      </dgm:t>
    </dgm:pt>
    <dgm:pt modelId="{CC5B5255-468E-46EB-952B-7D1BBE7D369D}" type="parTrans" cxnId="{F314CECE-1C0C-4219-959B-8182FB5A0FBE}">
      <dgm:prSet/>
      <dgm:spPr/>
      <dgm:t>
        <a:bodyPr/>
        <a:lstStyle/>
        <a:p>
          <a:endParaRPr lang="en-US"/>
        </a:p>
      </dgm:t>
    </dgm:pt>
    <dgm:pt modelId="{EC961C3F-C424-4751-9E87-6DA422D7E283}" type="sibTrans" cxnId="{F314CECE-1C0C-4219-959B-8182FB5A0FBE}">
      <dgm:prSet/>
      <dgm:spPr/>
      <dgm:t>
        <a:bodyPr/>
        <a:lstStyle/>
        <a:p>
          <a:endParaRPr lang="en-US"/>
        </a:p>
      </dgm:t>
    </dgm:pt>
    <dgm:pt modelId="{C68054A2-D7B4-41FB-B4F2-B89288DE4E39}" type="pres">
      <dgm:prSet presAssocID="{0FEC27D8-E13C-4BEA-ACD5-43DC1C782B78}" presName="diagram" presStyleCnt="0">
        <dgm:presLayoutVars>
          <dgm:chMax val="1"/>
          <dgm:dir/>
          <dgm:animLvl val="ctr"/>
          <dgm:resizeHandles val="exact"/>
        </dgm:presLayoutVars>
      </dgm:prSet>
      <dgm:spPr/>
    </dgm:pt>
    <dgm:pt modelId="{C39410C1-6458-4ECB-B417-9E0337B0965E}" type="pres">
      <dgm:prSet presAssocID="{0FEC27D8-E13C-4BEA-ACD5-43DC1C782B78}" presName="matrix" presStyleCnt="0"/>
      <dgm:spPr/>
    </dgm:pt>
    <dgm:pt modelId="{F141819C-8A45-4893-83E7-1C927943D30C}" type="pres">
      <dgm:prSet presAssocID="{0FEC27D8-E13C-4BEA-ACD5-43DC1C782B78}" presName="tile1" presStyleLbl="node1" presStyleIdx="0" presStyleCnt="4" custLinFactNeighborX="0"/>
      <dgm:spPr/>
    </dgm:pt>
    <dgm:pt modelId="{BE28FBFE-8B52-4E7C-84D2-85D723909640}" type="pres">
      <dgm:prSet presAssocID="{0FEC27D8-E13C-4BEA-ACD5-43DC1C782B78}" presName="tile1text" presStyleLbl="node1" presStyleIdx="0" presStyleCnt="4">
        <dgm:presLayoutVars>
          <dgm:chMax val="0"/>
          <dgm:chPref val="0"/>
          <dgm:bulletEnabled val="1"/>
        </dgm:presLayoutVars>
      </dgm:prSet>
      <dgm:spPr/>
    </dgm:pt>
    <dgm:pt modelId="{7C15FECC-7C26-4C0B-B496-4B307ADF1CBD}" type="pres">
      <dgm:prSet presAssocID="{0FEC27D8-E13C-4BEA-ACD5-43DC1C782B78}" presName="tile2" presStyleLbl="node1" presStyleIdx="1" presStyleCnt="4"/>
      <dgm:spPr/>
    </dgm:pt>
    <dgm:pt modelId="{446340FF-175C-4D2C-A207-F1CAEF1748FC}" type="pres">
      <dgm:prSet presAssocID="{0FEC27D8-E13C-4BEA-ACD5-43DC1C782B78}" presName="tile2text" presStyleLbl="node1" presStyleIdx="1" presStyleCnt="4">
        <dgm:presLayoutVars>
          <dgm:chMax val="0"/>
          <dgm:chPref val="0"/>
          <dgm:bulletEnabled val="1"/>
        </dgm:presLayoutVars>
      </dgm:prSet>
      <dgm:spPr/>
    </dgm:pt>
    <dgm:pt modelId="{1F032D6E-04A5-419E-BF9D-D772A7A09370}" type="pres">
      <dgm:prSet presAssocID="{0FEC27D8-E13C-4BEA-ACD5-43DC1C782B78}" presName="tile3" presStyleLbl="node1" presStyleIdx="2" presStyleCnt="4"/>
      <dgm:spPr/>
    </dgm:pt>
    <dgm:pt modelId="{0D67B6AA-EB6C-4ADC-9C98-E8E12737FD17}" type="pres">
      <dgm:prSet presAssocID="{0FEC27D8-E13C-4BEA-ACD5-43DC1C782B78}" presName="tile3text" presStyleLbl="node1" presStyleIdx="2" presStyleCnt="4">
        <dgm:presLayoutVars>
          <dgm:chMax val="0"/>
          <dgm:chPref val="0"/>
          <dgm:bulletEnabled val="1"/>
        </dgm:presLayoutVars>
      </dgm:prSet>
      <dgm:spPr/>
    </dgm:pt>
    <dgm:pt modelId="{B1443304-EB6A-4407-A683-E247F51F400B}" type="pres">
      <dgm:prSet presAssocID="{0FEC27D8-E13C-4BEA-ACD5-43DC1C782B78}" presName="tile4" presStyleLbl="node1" presStyleIdx="3" presStyleCnt="4"/>
      <dgm:spPr/>
    </dgm:pt>
    <dgm:pt modelId="{5E250287-D1FB-4972-A4E1-A470ACBA08D3}" type="pres">
      <dgm:prSet presAssocID="{0FEC27D8-E13C-4BEA-ACD5-43DC1C782B78}" presName="tile4text" presStyleLbl="node1" presStyleIdx="3" presStyleCnt="4">
        <dgm:presLayoutVars>
          <dgm:chMax val="0"/>
          <dgm:chPref val="0"/>
          <dgm:bulletEnabled val="1"/>
        </dgm:presLayoutVars>
      </dgm:prSet>
      <dgm:spPr/>
    </dgm:pt>
    <dgm:pt modelId="{DED4FD73-7960-4176-B34D-9A28D6F04A97}" type="pres">
      <dgm:prSet presAssocID="{0FEC27D8-E13C-4BEA-ACD5-43DC1C782B78}" presName="centerTile" presStyleLbl="fgShp" presStyleIdx="0" presStyleCnt="1">
        <dgm:presLayoutVars>
          <dgm:chMax val="0"/>
          <dgm:chPref val="0"/>
        </dgm:presLayoutVars>
      </dgm:prSet>
      <dgm:spPr/>
    </dgm:pt>
  </dgm:ptLst>
  <dgm:cxnLst>
    <dgm:cxn modelId="{9F317C06-591F-4B38-BEA2-FEEE60B950C1}" type="presOf" srcId="{CC14C9BE-808D-491A-A130-CD1D6F85D16B}" destId="{5E250287-D1FB-4972-A4E1-A470ACBA08D3}" srcOrd="1" destOrd="0" presId="urn:microsoft.com/office/officeart/2005/8/layout/matrix1"/>
    <dgm:cxn modelId="{F03D921A-55FC-4E48-A50E-B27BD3BE73A8}" srcId="{9ADAA6F4-C11E-4627-BD01-2BF1F7AD8831}" destId="{C6224762-1616-40FB-AD21-DB8D1FED6A1F}" srcOrd="0" destOrd="0" parTransId="{DD7CBD81-477D-47D4-9EBC-6216D57F1BD3}" sibTransId="{FE4E42C0-DD9A-4A7F-9822-B92CD36DB8C7}"/>
    <dgm:cxn modelId="{ADB58940-330A-4FF3-8B57-E9A84584C055}" type="presOf" srcId="{5AA342ED-A6D1-41A5-9059-543B75CD5BF3}" destId="{446340FF-175C-4D2C-A207-F1CAEF1748FC}" srcOrd="1" destOrd="0" presId="urn:microsoft.com/office/officeart/2005/8/layout/matrix1"/>
    <dgm:cxn modelId="{C27E2660-F045-431E-8EDB-B66AEC7CF9D6}" srcId="{0FEC27D8-E13C-4BEA-ACD5-43DC1C782B78}" destId="{9ADAA6F4-C11E-4627-BD01-2BF1F7AD8831}" srcOrd="0" destOrd="0" parTransId="{5583370F-8D73-47D8-A673-5C34C777AE93}" sibTransId="{9E5DA149-EBDA-4C71-9352-E52B2405FB75}"/>
    <dgm:cxn modelId="{200C0366-3A8A-4242-A0A5-FBB1A90BD262}" srcId="{9ADAA6F4-C11E-4627-BD01-2BF1F7AD8831}" destId="{5AA342ED-A6D1-41A5-9059-543B75CD5BF3}" srcOrd="1" destOrd="0" parTransId="{986C5878-ABD0-4C35-A19E-780B9CBADC21}" sibTransId="{B8E838DB-8D58-4DCD-B51A-01935DF39FD1}"/>
    <dgm:cxn modelId="{0B17A867-47A1-4D99-8BE4-9D449ED4C030}" type="presOf" srcId="{93EFDA39-49B1-4238-819F-030D44661DB3}" destId="{1F032D6E-04A5-419E-BF9D-D772A7A09370}" srcOrd="0" destOrd="0" presId="urn:microsoft.com/office/officeart/2005/8/layout/matrix1"/>
    <dgm:cxn modelId="{C4CF5D68-CDE5-4F7C-B43A-5565345D2BF0}" srcId="{9ADAA6F4-C11E-4627-BD01-2BF1F7AD8831}" destId="{93EFDA39-49B1-4238-819F-030D44661DB3}" srcOrd="2" destOrd="0" parTransId="{555DBB0F-0BCC-45F0-9B10-BACF5D6ED8E0}" sibTransId="{C5ACA259-9738-43A9-811D-B7916D327B8A}"/>
    <dgm:cxn modelId="{0BA43374-DA64-4D0F-844B-61571BFEE486}" type="presOf" srcId="{C6224762-1616-40FB-AD21-DB8D1FED6A1F}" destId="{BE28FBFE-8B52-4E7C-84D2-85D723909640}" srcOrd="1" destOrd="0" presId="urn:microsoft.com/office/officeart/2005/8/layout/matrix1"/>
    <dgm:cxn modelId="{16C0E356-D994-45D6-90BE-23C23B6DAAD5}" type="presOf" srcId="{C6224762-1616-40FB-AD21-DB8D1FED6A1F}" destId="{F141819C-8A45-4893-83E7-1C927943D30C}" srcOrd="0" destOrd="0" presId="urn:microsoft.com/office/officeart/2005/8/layout/matrix1"/>
    <dgm:cxn modelId="{11E5E78E-8D5A-49FA-9836-31F177A9D102}" type="presOf" srcId="{93EFDA39-49B1-4238-819F-030D44661DB3}" destId="{0D67B6AA-EB6C-4ADC-9C98-E8E12737FD17}" srcOrd="1" destOrd="0" presId="urn:microsoft.com/office/officeart/2005/8/layout/matrix1"/>
    <dgm:cxn modelId="{755F9D99-300E-473D-B491-9F49E18CBFF7}" type="presOf" srcId="{0FEC27D8-E13C-4BEA-ACD5-43DC1C782B78}" destId="{C68054A2-D7B4-41FB-B4F2-B89288DE4E39}" srcOrd="0" destOrd="0" presId="urn:microsoft.com/office/officeart/2005/8/layout/matrix1"/>
    <dgm:cxn modelId="{F314CECE-1C0C-4219-959B-8182FB5A0FBE}" srcId="{9ADAA6F4-C11E-4627-BD01-2BF1F7AD8831}" destId="{CC14C9BE-808D-491A-A130-CD1D6F85D16B}" srcOrd="3" destOrd="0" parTransId="{CC5B5255-468E-46EB-952B-7D1BBE7D369D}" sibTransId="{EC961C3F-C424-4751-9E87-6DA422D7E283}"/>
    <dgm:cxn modelId="{54303AD0-3635-476D-879F-AC5B8356C680}" type="presOf" srcId="{CC14C9BE-808D-491A-A130-CD1D6F85D16B}" destId="{B1443304-EB6A-4407-A683-E247F51F400B}" srcOrd="0" destOrd="0" presId="urn:microsoft.com/office/officeart/2005/8/layout/matrix1"/>
    <dgm:cxn modelId="{B97E60D0-6E89-4CE6-8F1E-401AC73DDB27}" type="presOf" srcId="{5AA342ED-A6D1-41A5-9059-543B75CD5BF3}" destId="{7C15FECC-7C26-4C0B-B496-4B307ADF1CBD}" srcOrd="0" destOrd="0" presId="urn:microsoft.com/office/officeart/2005/8/layout/matrix1"/>
    <dgm:cxn modelId="{E97FD6DB-5DF6-4F48-A9A9-C9E1D1002C5C}" type="presOf" srcId="{9ADAA6F4-C11E-4627-BD01-2BF1F7AD8831}" destId="{DED4FD73-7960-4176-B34D-9A28D6F04A97}" srcOrd="0" destOrd="0" presId="urn:microsoft.com/office/officeart/2005/8/layout/matrix1"/>
    <dgm:cxn modelId="{1FE52D22-5FD6-4BA2-847B-750F699FBEBB}" type="presParOf" srcId="{C68054A2-D7B4-41FB-B4F2-B89288DE4E39}" destId="{C39410C1-6458-4ECB-B417-9E0337B0965E}" srcOrd="0" destOrd="0" presId="urn:microsoft.com/office/officeart/2005/8/layout/matrix1"/>
    <dgm:cxn modelId="{8C479656-790C-481E-B5DE-144AB1B1E6FA}" type="presParOf" srcId="{C39410C1-6458-4ECB-B417-9E0337B0965E}" destId="{F141819C-8A45-4893-83E7-1C927943D30C}" srcOrd="0" destOrd="0" presId="urn:microsoft.com/office/officeart/2005/8/layout/matrix1"/>
    <dgm:cxn modelId="{564937A9-FB5A-4340-B7E6-C2D12F3AE33E}" type="presParOf" srcId="{C39410C1-6458-4ECB-B417-9E0337B0965E}" destId="{BE28FBFE-8B52-4E7C-84D2-85D723909640}" srcOrd="1" destOrd="0" presId="urn:microsoft.com/office/officeart/2005/8/layout/matrix1"/>
    <dgm:cxn modelId="{5DD50A3E-19C1-411F-91B5-646ED8581F4E}" type="presParOf" srcId="{C39410C1-6458-4ECB-B417-9E0337B0965E}" destId="{7C15FECC-7C26-4C0B-B496-4B307ADF1CBD}" srcOrd="2" destOrd="0" presId="urn:microsoft.com/office/officeart/2005/8/layout/matrix1"/>
    <dgm:cxn modelId="{3A780E39-57BC-4D53-A652-7C38EA197020}" type="presParOf" srcId="{C39410C1-6458-4ECB-B417-9E0337B0965E}" destId="{446340FF-175C-4D2C-A207-F1CAEF1748FC}" srcOrd="3" destOrd="0" presId="urn:microsoft.com/office/officeart/2005/8/layout/matrix1"/>
    <dgm:cxn modelId="{7F7F1574-9584-4246-85AE-7FC33C2796DA}" type="presParOf" srcId="{C39410C1-6458-4ECB-B417-9E0337B0965E}" destId="{1F032D6E-04A5-419E-BF9D-D772A7A09370}" srcOrd="4" destOrd="0" presId="urn:microsoft.com/office/officeart/2005/8/layout/matrix1"/>
    <dgm:cxn modelId="{4D6A3AC6-17C2-4E0F-8333-C6E53CE27FEE}" type="presParOf" srcId="{C39410C1-6458-4ECB-B417-9E0337B0965E}" destId="{0D67B6AA-EB6C-4ADC-9C98-E8E12737FD17}" srcOrd="5" destOrd="0" presId="urn:microsoft.com/office/officeart/2005/8/layout/matrix1"/>
    <dgm:cxn modelId="{146C1C78-A3C5-4537-98D1-03DD71181D7D}" type="presParOf" srcId="{C39410C1-6458-4ECB-B417-9E0337B0965E}" destId="{B1443304-EB6A-4407-A683-E247F51F400B}" srcOrd="6" destOrd="0" presId="urn:microsoft.com/office/officeart/2005/8/layout/matrix1"/>
    <dgm:cxn modelId="{8B8DD1B9-A2D5-4709-AB0B-5474C6B26A15}" type="presParOf" srcId="{C39410C1-6458-4ECB-B417-9E0337B0965E}" destId="{5E250287-D1FB-4972-A4E1-A470ACBA08D3}" srcOrd="7" destOrd="0" presId="urn:microsoft.com/office/officeart/2005/8/layout/matrix1"/>
    <dgm:cxn modelId="{756C758D-9E9E-4A8A-B14E-DCE79868EBFB}" type="presParOf" srcId="{C68054A2-D7B4-41FB-B4F2-B89288DE4E39}" destId="{DED4FD73-7960-4176-B34D-9A28D6F04A97}"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C27D8-E13C-4BEA-ACD5-43DC1C782B78}"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US"/>
        </a:p>
      </dgm:t>
    </dgm:pt>
    <dgm:pt modelId="{9ADAA6F4-C11E-4627-BD01-2BF1F7AD8831}">
      <dgm:prSet phldrT="[Text]"/>
      <dgm:spPr/>
      <dgm:t>
        <a:bodyPr/>
        <a:lstStyle/>
        <a:p>
          <a:r>
            <a:rPr lang="en-US" dirty="0">
              <a:solidFill>
                <a:srgbClr val="517A91"/>
              </a:solidFill>
              <a:latin typeface="Century Gothic" charset="0"/>
              <a:ea typeface="Century Gothic" charset="0"/>
              <a:cs typeface="Century Gothic" charset="0"/>
            </a:rPr>
            <a:t>Serum Creatinine</a:t>
          </a:r>
          <a:endParaRPr lang="en-US" dirty="0"/>
        </a:p>
      </dgm:t>
    </dgm:pt>
    <dgm:pt modelId="{5583370F-8D73-47D8-A673-5C34C777AE93}" type="parTrans" cxnId="{C27E2660-F045-431E-8EDB-B66AEC7CF9D6}">
      <dgm:prSet/>
      <dgm:spPr/>
      <dgm:t>
        <a:bodyPr/>
        <a:lstStyle/>
        <a:p>
          <a:endParaRPr lang="en-US"/>
        </a:p>
      </dgm:t>
    </dgm:pt>
    <dgm:pt modelId="{9E5DA149-EBDA-4C71-9352-E52B2405FB75}" type="sibTrans" cxnId="{C27E2660-F045-431E-8EDB-B66AEC7CF9D6}">
      <dgm:prSet/>
      <dgm:spPr/>
      <dgm:t>
        <a:bodyPr/>
        <a:lstStyle/>
        <a:p>
          <a:endParaRPr lang="en-US"/>
        </a:p>
      </dgm:t>
    </dgm:pt>
    <dgm:pt modelId="{C6224762-1616-40FB-AD21-DB8D1FED6A1F}">
      <dgm:prSet phldrT="[Text]"/>
      <dgm:spPr/>
      <dgm:t>
        <a:bodyPr/>
        <a:lstStyle/>
        <a:p>
          <a:r>
            <a:rPr lang="en-US" altLang="en-US" b="1" dirty="0">
              <a:solidFill>
                <a:schemeClr val="bg1"/>
              </a:solidFill>
              <a:ea typeface="ＭＳ Ｐゴシック" charset="-128"/>
            </a:rPr>
            <a:t>not reabsorbed </a:t>
          </a:r>
          <a:r>
            <a:rPr lang="en-US" altLang="en-US" dirty="0">
              <a:solidFill>
                <a:schemeClr val="bg1"/>
              </a:solidFill>
              <a:ea typeface="ＭＳ Ｐゴシック" charset="-128"/>
            </a:rPr>
            <a:t>by the renal tubules.</a:t>
          </a:r>
          <a:endParaRPr lang="en-US" dirty="0">
            <a:solidFill>
              <a:schemeClr val="bg1"/>
            </a:solidFill>
          </a:endParaRPr>
        </a:p>
      </dgm:t>
    </dgm:pt>
    <dgm:pt modelId="{DD7CBD81-477D-47D4-9EBC-6216D57F1BD3}" type="parTrans" cxnId="{F03D921A-55FC-4E48-A50E-B27BD3BE73A8}">
      <dgm:prSet/>
      <dgm:spPr/>
      <dgm:t>
        <a:bodyPr/>
        <a:lstStyle/>
        <a:p>
          <a:endParaRPr lang="en-US"/>
        </a:p>
      </dgm:t>
    </dgm:pt>
    <dgm:pt modelId="{FE4E42C0-DD9A-4A7F-9822-B92CD36DB8C7}" type="sibTrans" cxnId="{F03D921A-55FC-4E48-A50E-B27BD3BE73A8}">
      <dgm:prSet/>
      <dgm:spPr/>
      <dgm:t>
        <a:bodyPr/>
        <a:lstStyle/>
        <a:p>
          <a:endParaRPr lang="en-US"/>
        </a:p>
      </dgm:t>
    </dgm:pt>
    <dgm:pt modelId="{5AA342ED-A6D1-41A5-9059-543B75CD5BF3}">
      <dgm:prSet phldrT="[Text]"/>
      <dgm:spPr/>
      <dgm:t>
        <a:bodyPr/>
        <a:lstStyle/>
        <a:p>
          <a:r>
            <a:rPr lang="en-US" altLang="en-US" dirty="0">
              <a:solidFill>
                <a:schemeClr val="bg1"/>
              </a:solidFill>
              <a:ea typeface="ＭＳ Ｐゴシック" charset="-128"/>
            </a:rPr>
            <a:t>endogenous substance </a:t>
          </a:r>
          <a:r>
            <a:rPr lang="en-US" altLang="en-US" b="1" dirty="0">
              <a:solidFill>
                <a:schemeClr val="bg1"/>
              </a:solidFill>
              <a:ea typeface="ＭＳ Ｐゴシック" charset="-128"/>
            </a:rPr>
            <a:t>not affected by diet</a:t>
          </a:r>
          <a:r>
            <a:rPr lang="en-US" altLang="en-US" dirty="0">
              <a:solidFill>
                <a:schemeClr val="bg1"/>
              </a:solidFill>
              <a:ea typeface="ＭＳ Ｐゴシック" charset="-128"/>
            </a:rPr>
            <a:t>.</a:t>
          </a:r>
          <a:endParaRPr lang="en-US" dirty="0">
            <a:solidFill>
              <a:schemeClr val="bg1"/>
            </a:solidFill>
          </a:endParaRPr>
        </a:p>
      </dgm:t>
    </dgm:pt>
    <dgm:pt modelId="{986C5878-ABD0-4C35-A19E-780B9CBADC21}" type="parTrans" cxnId="{200C0366-3A8A-4242-A0A5-FBB1A90BD262}">
      <dgm:prSet/>
      <dgm:spPr/>
      <dgm:t>
        <a:bodyPr/>
        <a:lstStyle/>
        <a:p>
          <a:endParaRPr lang="en-US"/>
        </a:p>
      </dgm:t>
    </dgm:pt>
    <dgm:pt modelId="{B8E838DB-8D58-4DCD-B51A-01935DF39FD1}" type="sibTrans" cxnId="{200C0366-3A8A-4242-A0A5-FBB1A90BD262}">
      <dgm:prSet/>
      <dgm:spPr/>
      <dgm:t>
        <a:bodyPr/>
        <a:lstStyle/>
        <a:p>
          <a:endParaRPr lang="en-US"/>
        </a:p>
      </dgm:t>
    </dgm:pt>
    <dgm:pt modelId="{93EFDA39-49B1-4238-819F-030D44661DB3}">
      <dgm:prSet phldrT="[Text]"/>
      <dgm:spPr/>
      <dgm:t>
        <a:bodyPr/>
        <a:lstStyle/>
        <a:p>
          <a:r>
            <a:rPr lang="en-US" altLang="en-US" dirty="0">
              <a:solidFill>
                <a:schemeClr val="bg1"/>
              </a:solidFill>
              <a:ea typeface="ＭＳ Ｐゴシック" charset="-128"/>
            </a:rPr>
            <a:t>filtered freely at the glomerulus and </a:t>
          </a:r>
          <a:r>
            <a:rPr lang="en-US" altLang="en-US" b="1" dirty="0">
              <a:solidFill>
                <a:schemeClr val="bg1"/>
              </a:solidFill>
              <a:ea typeface="ＭＳ Ｐゴシック" charset="-128"/>
            </a:rPr>
            <a:t>secreted by renal tubules </a:t>
          </a:r>
          <a:r>
            <a:rPr lang="en-US" altLang="en-US" b="0" dirty="0">
              <a:solidFill>
                <a:schemeClr val="bg1"/>
              </a:solidFill>
              <a:ea typeface="ＭＳ Ｐゴシック" charset="-128"/>
            </a:rPr>
            <a:t>( 10 % of urinary creatinine )</a:t>
          </a:r>
          <a:endParaRPr lang="en-US" b="0" dirty="0">
            <a:solidFill>
              <a:schemeClr val="bg1"/>
            </a:solidFill>
          </a:endParaRPr>
        </a:p>
      </dgm:t>
    </dgm:pt>
    <dgm:pt modelId="{555DBB0F-0BCC-45F0-9B10-BACF5D6ED8E0}" type="parTrans" cxnId="{C4CF5D68-CDE5-4F7C-B43A-5565345D2BF0}">
      <dgm:prSet/>
      <dgm:spPr/>
      <dgm:t>
        <a:bodyPr/>
        <a:lstStyle/>
        <a:p>
          <a:endParaRPr lang="en-US"/>
        </a:p>
      </dgm:t>
    </dgm:pt>
    <dgm:pt modelId="{C5ACA259-9738-43A9-811D-B7916D327B8A}" type="sibTrans" cxnId="{C4CF5D68-CDE5-4F7C-B43A-5565345D2BF0}">
      <dgm:prSet/>
      <dgm:spPr/>
      <dgm:t>
        <a:bodyPr/>
        <a:lstStyle/>
        <a:p>
          <a:endParaRPr lang="en-US"/>
        </a:p>
      </dgm:t>
    </dgm:pt>
    <dgm:pt modelId="{CC14C9BE-808D-491A-A130-CD1D6F85D16B}">
      <dgm:prSet phldrT="[Text]"/>
      <dgm:spPr/>
      <dgm:t>
        <a:bodyPr/>
        <a:lstStyle/>
        <a:p>
          <a:r>
            <a:rPr lang="en-US" altLang="en-US" dirty="0">
              <a:solidFill>
                <a:schemeClr val="bg1"/>
              </a:solidFill>
              <a:ea typeface="ＭＳ Ｐゴシック" charset="-128"/>
            </a:rPr>
            <a:t>In the plasma it remains fairly constant throughout the life. </a:t>
          </a:r>
          <a:endParaRPr lang="en-US" dirty="0">
            <a:solidFill>
              <a:schemeClr val="bg1"/>
            </a:solidFill>
          </a:endParaRPr>
        </a:p>
      </dgm:t>
    </dgm:pt>
    <dgm:pt modelId="{CC5B5255-468E-46EB-952B-7D1BBE7D369D}" type="parTrans" cxnId="{F314CECE-1C0C-4219-959B-8182FB5A0FBE}">
      <dgm:prSet/>
      <dgm:spPr/>
      <dgm:t>
        <a:bodyPr/>
        <a:lstStyle/>
        <a:p>
          <a:endParaRPr lang="en-US"/>
        </a:p>
      </dgm:t>
    </dgm:pt>
    <dgm:pt modelId="{EC961C3F-C424-4751-9E87-6DA422D7E283}" type="sibTrans" cxnId="{F314CECE-1C0C-4219-959B-8182FB5A0FBE}">
      <dgm:prSet/>
      <dgm:spPr/>
      <dgm:t>
        <a:bodyPr/>
        <a:lstStyle/>
        <a:p>
          <a:endParaRPr lang="en-US"/>
        </a:p>
      </dgm:t>
    </dgm:pt>
    <dgm:pt modelId="{C68054A2-D7B4-41FB-B4F2-B89288DE4E39}" type="pres">
      <dgm:prSet presAssocID="{0FEC27D8-E13C-4BEA-ACD5-43DC1C782B78}" presName="diagram" presStyleCnt="0">
        <dgm:presLayoutVars>
          <dgm:chMax val="1"/>
          <dgm:dir/>
          <dgm:animLvl val="ctr"/>
          <dgm:resizeHandles val="exact"/>
        </dgm:presLayoutVars>
      </dgm:prSet>
      <dgm:spPr/>
    </dgm:pt>
    <dgm:pt modelId="{C39410C1-6458-4ECB-B417-9E0337B0965E}" type="pres">
      <dgm:prSet presAssocID="{0FEC27D8-E13C-4BEA-ACD5-43DC1C782B78}" presName="matrix" presStyleCnt="0"/>
      <dgm:spPr/>
    </dgm:pt>
    <dgm:pt modelId="{F141819C-8A45-4893-83E7-1C927943D30C}" type="pres">
      <dgm:prSet presAssocID="{0FEC27D8-E13C-4BEA-ACD5-43DC1C782B78}" presName="tile1" presStyleLbl="node1" presStyleIdx="0" presStyleCnt="4" custLinFactNeighborX="0"/>
      <dgm:spPr/>
    </dgm:pt>
    <dgm:pt modelId="{BE28FBFE-8B52-4E7C-84D2-85D723909640}" type="pres">
      <dgm:prSet presAssocID="{0FEC27D8-E13C-4BEA-ACD5-43DC1C782B78}" presName="tile1text" presStyleLbl="node1" presStyleIdx="0" presStyleCnt="4">
        <dgm:presLayoutVars>
          <dgm:chMax val="0"/>
          <dgm:chPref val="0"/>
          <dgm:bulletEnabled val="1"/>
        </dgm:presLayoutVars>
      </dgm:prSet>
      <dgm:spPr/>
    </dgm:pt>
    <dgm:pt modelId="{7C15FECC-7C26-4C0B-B496-4B307ADF1CBD}" type="pres">
      <dgm:prSet presAssocID="{0FEC27D8-E13C-4BEA-ACD5-43DC1C782B78}" presName="tile2" presStyleLbl="node1" presStyleIdx="1" presStyleCnt="4"/>
      <dgm:spPr/>
    </dgm:pt>
    <dgm:pt modelId="{446340FF-175C-4D2C-A207-F1CAEF1748FC}" type="pres">
      <dgm:prSet presAssocID="{0FEC27D8-E13C-4BEA-ACD5-43DC1C782B78}" presName="tile2text" presStyleLbl="node1" presStyleIdx="1" presStyleCnt="4">
        <dgm:presLayoutVars>
          <dgm:chMax val="0"/>
          <dgm:chPref val="0"/>
          <dgm:bulletEnabled val="1"/>
        </dgm:presLayoutVars>
      </dgm:prSet>
      <dgm:spPr/>
    </dgm:pt>
    <dgm:pt modelId="{1F032D6E-04A5-419E-BF9D-D772A7A09370}" type="pres">
      <dgm:prSet presAssocID="{0FEC27D8-E13C-4BEA-ACD5-43DC1C782B78}" presName="tile3" presStyleLbl="node1" presStyleIdx="2" presStyleCnt="4" custLinFactNeighborX="-921"/>
      <dgm:spPr/>
    </dgm:pt>
    <dgm:pt modelId="{0D67B6AA-EB6C-4ADC-9C98-E8E12737FD17}" type="pres">
      <dgm:prSet presAssocID="{0FEC27D8-E13C-4BEA-ACD5-43DC1C782B78}" presName="tile3text" presStyleLbl="node1" presStyleIdx="2" presStyleCnt="4">
        <dgm:presLayoutVars>
          <dgm:chMax val="0"/>
          <dgm:chPref val="0"/>
          <dgm:bulletEnabled val="1"/>
        </dgm:presLayoutVars>
      </dgm:prSet>
      <dgm:spPr/>
    </dgm:pt>
    <dgm:pt modelId="{B1443304-EB6A-4407-A683-E247F51F400B}" type="pres">
      <dgm:prSet presAssocID="{0FEC27D8-E13C-4BEA-ACD5-43DC1C782B78}" presName="tile4" presStyleLbl="node1" presStyleIdx="3" presStyleCnt="4"/>
      <dgm:spPr/>
    </dgm:pt>
    <dgm:pt modelId="{5E250287-D1FB-4972-A4E1-A470ACBA08D3}" type="pres">
      <dgm:prSet presAssocID="{0FEC27D8-E13C-4BEA-ACD5-43DC1C782B78}" presName="tile4text" presStyleLbl="node1" presStyleIdx="3" presStyleCnt="4">
        <dgm:presLayoutVars>
          <dgm:chMax val="0"/>
          <dgm:chPref val="0"/>
          <dgm:bulletEnabled val="1"/>
        </dgm:presLayoutVars>
      </dgm:prSet>
      <dgm:spPr/>
    </dgm:pt>
    <dgm:pt modelId="{DED4FD73-7960-4176-B34D-9A28D6F04A97}" type="pres">
      <dgm:prSet presAssocID="{0FEC27D8-E13C-4BEA-ACD5-43DC1C782B78}" presName="centerTile" presStyleLbl="fgShp" presStyleIdx="0" presStyleCnt="1">
        <dgm:presLayoutVars>
          <dgm:chMax val="0"/>
          <dgm:chPref val="0"/>
        </dgm:presLayoutVars>
      </dgm:prSet>
      <dgm:spPr/>
    </dgm:pt>
  </dgm:ptLst>
  <dgm:cxnLst>
    <dgm:cxn modelId="{F03D921A-55FC-4E48-A50E-B27BD3BE73A8}" srcId="{9ADAA6F4-C11E-4627-BD01-2BF1F7AD8831}" destId="{C6224762-1616-40FB-AD21-DB8D1FED6A1F}" srcOrd="0" destOrd="0" parTransId="{DD7CBD81-477D-47D4-9EBC-6216D57F1BD3}" sibTransId="{FE4E42C0-DD9A-4A7F-9822-B92CD36DB8C7}"/>
    <dgm:cxn modelId="{7A22A332-9B10-4C28-A87C-929ED7D937A6}" type="presOf" srcId="{5AA342ED-A6D1-41A5-9059-543B75CD5BF3}" destId="{446340FF-175C-4D2C-A207-F1CAEF1748FC}" srcOrd="1" destOrd="0" presId="urn:microsoft.com/office/officeart/2005/8/layout/matrix1"/>
    <dgm:cxn modelId="{132A893F-4D8D-48FC-8473-24DAABEAE3DA}" type="presOf" srcId="{93EFDA39-49B1-4238-819F-030D44661DB3}" destId="{0D67B6AA-EB6C-4ADC-9C98-E8E12737FD17}" srcOrd="1" destOrd="0" presId="urn:microsoft.com/office/officeart/2005/8/layout/matrix1"/>
    <dgm:cxn modelId="{C27E2660-F045-431E-8EDB-B66AEC7CF9D6}" srcId="{0FEC27D8-E13C-4BEA-ACD5-43DC1C782B78}" destId="{9ADAA6F4-C11E-4627-BD01-2BF1F7AD8831}" srcOrd="0" destOrd="0" parTransId="{5583370F-8D73-47D8-A673-5C34C777AE93}" sibTransId="{9E5DA149-EBDA-4C71-9352-E52B2405FB75}"/>
    <dgm:cxn modelId="{81AC2C62-F12C-4DDD-AB3C-72A541639766}" type="presOf" srcId="{0FEC27D8-E13C-4BEA-ACD5-43DC1C782B78}" destId="{C68054A2-D7B4-41FB-B4F2-B89288DE4E39}" srcOrd="0" destOrd="0" presId="urn:microsoft.com/office/officeart/2005/8/layout/matrix1"/>
    <dgm:cxn modelId="{200C0366-3A8A-4242-A0A5-FBB1A90BD262}" srcId="{9ADAA6F4-C11E-4627-BD01-2BF1F7AD8831}" destId="{5AA342ED-A6D1-41A5-9059-543B75CD5BF3}" srcOrd="1" destOrd="0" parTransId="{986C5878-ABD0-4C35-A19E-780B9CBADC21}" sibTransId="{B8E838DB-8D58-4DCD-B51A-01935DF39FD1}"/>
    <dgm:cxn modelId="{C4CF5D68-CDE5-4F7C-B43A-5565345D2BF0}" srcId="{9ADAA6F4-C11E-4627-BD01-2BF1F7AD8831}" destId="{93EFDA39-49B1-4238-819F-030D44661DB3}" srcOrd="2" destOrd="0" parTransId="{555DBB0F-0BCC-45F0-9B10-BACF5D6ED8E0}" sibTransId="{C5ACA259-9738-43A9-811D-B7916D327B8A}"/>
    <dgm:cxn modelId="{763BF791-7A52-46AC-ADC3-A499748BBD67}" type="presOf" srcId="{CC14C9BE-808D-491A-A130-CD1D6F85D16B}" destId="{B1443304-EB6A-4407-A683-E247F51F400B}" srcOrd="0" destOrd="0" presId="urn:microsoft.com/office/officeart/2005/8/layout/matrix1"/>
    <dgm:cxn modelId="{1EF8BF99-6B28-4F85-8059-F4B557AF30AE}" type="presOf" srcId="{C6224762-1616-40FB-AD21-DB8D1FED6A1F}" destId="{BE28FBFE-8B52-4E7C-84D2-85D723909640}" srcOrd="1" destOrd="0" presId="urn:microsoft.com/office/officeart/2005/8/layout/matrix1"/>
    <dgm:cxn modelId="{72D963A1-243F-4077-97BF-AD2C9F014671}" type="presOf" srcId="{C6224762-1616-40FB-AD21-DB8D1FED6A1F}" destId="{F141819C-8A45-4893-83E7-1C927943D30C}" srcOrd="0" destOrd="0" presId="urn:microsoft.com/office/officeart/2005/8/layout/matrix1"/>
    <dgm:cxn modelId="{A56503C8-9157-4B9F-8E5D-612B10763075}" type="presOf" srcId="{CC14C9BE-808D-491A-A130-CD1D6F85D16B}" destId="{5E250287-D1FB-4972-A4E1-A470ACBA08D3}" srcOrd="1" destOrd="0" presId="urn:microsoft.com/office/officeart/2005/8/layout/matrix1"/>
    <dgm:cxn modelId="{F314CECE-1C0C-4219-959B-8182FB5A0FBE}" srcId="{9ADAA6F4-C11E-4627-BD01-2BF1F7AD8831}" destId="{CC14C9BE-808D-491A-A130-CD1D6F85D16B}" srcOrd="3" destOrd="0" parTransId="{CC5B5255-468E-46EB-952B-7D1BBE7D369D}" sibTransId="{EC961C3F-C424-4751-9E87-6DA422D7E283}"/>
    <dgm:cxn modelId="{4F64E7D5-091E-4E4E-AA96-82780CCC6B2D}" type="presOf" srcId="{93EFDA39-49B1-4238-819F-030D44661DB3}" destId="{1F032D6E-04A5-419E-BF9D-D772A7A09370}" srcOrd="0" destOrd="0" presId="urn:microsoft.com/office/officeart/2005/8/layout/matrix1"/>
    <dgm:cxn modelId="{89859ADD-B43B-442B-A8E8-AB829C777182}" type="presOf" srcId="{9ADAA6F4-C11E-4627-BD01-2BF1F7AD8831}" destId="{DED4FD73-7960-4176-B34D-9A28D6F04A97}" srcOrd="0" destOrd="0" presId="urn:microsoft.com/office/officeart/2005/8/layout/matrix1"/>
    <dgm:cxn modelId="{92642AF9-68A0-438B-8626-70704865F53A}" type="presOf" srcId="{5AA342ED-A6D1-41A5-9059-543B75CD5BF3}" destId="{7C15FECC-7C26-4C0B-B496-4B307ADF1CBD}" srcOrd="0" destOrd="0" presId="urn:microsoft.com/office/officeart/2005/8/layout/matrix1"/>
    <dgm:cxn modelId="{9D7BACE2-AB70-4F8C-8181-B9C99E6B4D08}" type="presParOf" srcId="{C68054A2-D7B4-41FB-B4F2-B89288DE4E39}" destId="{C39410C1-6458-4ECB-B417-9E0337B0965E}" srcOrd="0" destOrd="0" presId="urn:microsoft.com/office/officeart/2005/8/layout/matrix1"/>
    <dgm:cxn modelId="{30054B55-8447-4C2C-8C0D-4B78FD6DC901}" type="presParOf" srcId="{C39410C1-6458-4ECB-B417-9E0337B0965E}" destId="{F141819C-8A45-4893-83E7-1C927943D30C}" srcOrd="0" destOrd="0" presId="urn:microsoft.com/office/officeart/2005/8/layout/matrix1"/>
    <dgm:cxn modelId="{CB6441D4-19BA-492C-A6E8-623096AB1945}" type="presParOf" srcId="{C39410C1-6458-4ECB-B417-9E0337B0965E}" destId="{BE28FBFE-8B52-4E7C-84D2-85D723909640}" srcOrd="1" destOrd="0" presId="urn:microsoft.com/office/officeart/2005/8/layout/matrix1"/>
    <dgm:cxn modelId="{64474D0B-C782-41AC-915B-70716D7A5E3A}" type="presParOf" srcId="{C39410C1-6458-4ECB-B417-9E0337B0965E}" destId="{7C15FECC-7C26-4C0B-B496-4B307ADF1CBD}" srcOrd="2" destOrd="0" presId="urn:microsoft.com/office/officeart/2005/8/layout/matrix1"/>
    <dgm:cxn modelId="{E113A0FA-55A1-4411-A16D-7DE18A63C80B}" type="presParOf" srcId="{C39410C1-6458-4ECB-B417-9E0337B0965E}" destId="{446340FF-175C-4D2C-A207-F1CAEF1748FC}" srcOrd="3" destOrd="0" presId="urn:microsoft.com/office/officeart/2005/8/layout/matrix1"/>
    <dgm:cxn modelId="{937AD94A-647F-45DF-9E8F-5612DC732464}" type="presParOf" srcId="{C39410C1-6458-4ECB-B417-9E0337B0965E}" destId="{1F032D6E-04A5-419E-BF9D-D772A7A09370}" srcOrd="4" destOrd="0" presId="urn:microsoft.com/office/officeart/2005/8/layout/matrix1"/>
    <dgm:cxn modelId="{B23911E6-686C-4131-8EE3-0D471FDC55B2}" type="presParOf" srcId="{C39410C1-6458-4ECB-B417-9E0337B0965E}" destId="{0D67B6AA-EB6C-4ADC-9C98-E8E12737FD17}" srcOrd="5" destOrd="0" presId="urn:microsoft.com/office/officeart/2005/8/layout/matrix1"/>
    <dgm:cxn modelId="{7EB2327D-A742-4AAC-B7D9-3B6F005F6D5A}" type="presParOf" srcId="{C39410C1-6458-4ECB-B417-9E0337B0965E}" destId="{B1443304-EB6A-4407-A683-E247F51F400B}" srcOrd="6" destOrd="0" presId="urn:microsoft.com/office/officeart/2005/8/layout/matrix1"/>
    <dgm:cxn modelId="{C02A9A74-C4B0-418D-81C1-5B87D840F7BA}" type="presParOf" srcId="{C39410C1-6458-4ECB-B417-9E0337B0965E}" destId="{5E250287-D1FB-4972-A4E1-A470ACBA08D3}" srcOrd="7" destOrd="0" presId="urn:microsoft.com/office/officeart/2005/8/layout/matrix1"/>
    <dgm:cxn modelId="{0E78CD19-CBCB-4D01-9078-66B4732C9289}" type="presParOf" srcId="{C68054A2-D7B4-41FB-B4F2-B89288DE4E39}" destId="{DED4FD73-7960-4176-B34D-9A28D6F04A97}"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4B0901-0063-40D0-A484-C8B599CC2ED5}" type="doc">
      <dgm:prSet loTypeId="urn:microsoft.com/office/officeart/2005/8/layout/hChevron3" loCatId="process" qsTypeId="urn:microsoft.com/office/officeart/2005/8/quickstyle/simple1" qsCatId="simple" csTypeId="urn:microsoft.com/office/officeart/2005/8/colors/colorful5" csCatId="colorful" phldr="1"/>
      <dgm:spPr/>
    </dgm:pt>
    <dgm:pt modelId="{2F7ADE79-EEBD-4194-ACFB-B5EEE2995499}">
      <dgm:prSet phldrT="[Text]" custT="1"/>
      <dgm:spPr/>
      <dgm:t>
        <a:bodyPr/>
        <a:lstStyle/>
        <a:p>
          <a:r>
            <a:rPr lang="en-US" sz="2000" dirty="0"/>
            <a:t>1.   </a:t>
          </a:r>
          <a:r>
            <a:rPr lang="en-GB" sz="2000" dirty="0">
              <a:latin typeface="Arial" charset="0"/>
            </a:rPr>
            <a:t>Serum creatinine is </a:t>
          </a:r>
          <a:r>
            <a:rPr lang="en-GB" sz="2000" dirty="0">
              <a:solidFill>
                <a:srgbClr val="FF0000"/>
              </a:solidFill>
              <a:latin typeface="Arial" charset="0"/>
            </a:rPr>
            <a:t>more accurate</a:t>
          </a:r>
          <a:r>
            <a:rPr lang="en-GB" sz="2000" dirty="0">
              <a:latin typeface="Arial" charset="0"/>
            </a:rPr>
            <a:t>. </a:t>
          </a:r>
          <a:endParaRPr lang="en-US" sz="2000" dirty="0"/>
        </a:p>
      </dgm:t>
    </dgm:pt>
    <dgm:pt modelId="{DE8A31FE-F257-4BA6-BB1B-97684319143E}" type="parTrans" cxnId="{F62ACFCC-7618-4C14-B8D1-D617401ABAE6}">
      <dgm:prSet/>
      <dgm:spPr/>
      <dgm:t>
        <a:bodyPr/>
        <a:lstStyle/>
        <a:p>
          <a:endParaRPr lang="en-US"/>
        </a:p>
      </dgm:t>
    </dgm:pt>
    <dgm:pt modelId="{B8E362A9-3191-463C-A98E-ED1CCE7B7313}" type="sibTrans" cxnId="{F62ACFCC-7618-4C14-B8D1-D617401ABAE6}">
      <dgm:prSet/>
      <dgm:spPr/>
      <dgm:t>
        <a:bodyPr/>
        <a:lstStyle/>
        <a:p>
          <a:endParaRPr lang="en-US"/>
        </a:p>
      </dgm:t>
    </dgm:pt>
    <dgm:pt modelId="{965C0843-7687-46CE-9BF5-BD1C9B100E06}">
      <dgm:prSet phldrT="[Text]" custT="1"/>
      <dgm:spPr/>
      <dgm:t>
        <a:bodyPr/>
        <a:lstStyle/>
        <a:p>
          <a:r>
            <a:rPr lang="en-US" sz="1600" dirty="0"/>
            <a:t>2.   </a:t>
          </a:r>
          <a:r>
            <a:rPr lang="en-GB" sz="1600" dirty="0">
              <a:latin typeface="Arial" charset="0"/>
            </a:rPr>
            <a:t>Serum creatinine level is </a:t>
          </a:r>
          <a:r>
            <a:rPr lang="en-GB" sz="1600" b="1" dirty="0">
              <a:solidFill>
                <a:schemeClr val="bg1"/>
              </a:solidFill>
              <a:latin typeface="Arial" charset="0"/>
            </a:rPr>
            <a:t>constant</a:t>
          </a:r>
          <a:r>
            <a:rPr lang="en-GB" sz="1600" dirty="0">
              <a:latin typeface="Arial" charset="0"/>
            </a:rPr>
            <a:t> throughout adult life. </a:t>
          </a:r>
          <a:endParaRPr lang="en-US" sz="1600" dirty="0"/>
        </a:p>
      </dgm:t>
    </dgm:pt>
    <dgm:pt modelId="{06077FD8-AF19-450C-81EC-3A81B483F8F6}" type="parTrans" cxnId="{10B8BE31-911E-4748-88C4-CFE1599D0FC8}">
      <dgm:prSet/>
      <dgm:spPr/>
      <dgm:t>
        <a:bodyPr/>
        <a:lstStyle/>
        <a:p>
          <a:endParaRPr lang="en-US"/>
        </a:p>
      </dgm:t>
    </dgm:pt>
    <dgm:pt modelId="{CF22176A-0C3F-4228-B204-3B170E218B50}" type="sibTrans" cxnId="{10B8BE31-911E-4748-88C4-CFE1599D0FC8}">
      <dgm:prSet/>
      <dgm:spPr/>
      <dgm:t>
        <a:bodyPr/>
        <a:lstStyle/>
        <a:p>
          <a:endParaRPr lang="en-US"/>
        </a:p>
      </dgm:t>
    </dgm:pt>
    <dgm:pt modelId="{B1FAC9FC-94CB-48B3-9C15-54A8F9A85192}">
      <dgm:prSet custT="1"/>
      <dgm:spPr/>
      <dgm:t>
        <a:bodyPr/>
        <a:lstStyle/>
        <a:p>
          <a:r>
            <a:rPr lang="en-US" sz="2400" dirty="0"/>
            <a:t>Serum Cr is a </a:t>
          </a:r>
          <a:r>
            <a:rPr lang="en-US" sz="2400" b="1" u="sng" dirty="0">
              <a:solidFill>
                <a:schemeClr val="bg1"/>
              </a:solidFill>
            </a:rPr>
            <a:t>better</a:t>
          </a:r>
          <a:r>
            <a:rPr lang="en-US" sz="2400" dirty="0"/>
            <a:t> KFT than creatinine clearance because: </a:t>
          </a:r>
        </a:p>
      </dgm:t>
    </dgm:pt>
    <dgm:pt modelId="{31B1B338-561D-44AC-B60E-F76A19F6D154}" type="parTrans" cxnId="{9E13F10E-98E9-4DA3-B88E-BE8301252E0E}">
      <dgm:prSet/>
      <dgm:spPr/>
      <dgm:t>
        <a:bodyPr/>
        <a:lstStyle/>
        <a:p>
          <a:endParaRPr lang="en-US"/>
        </a:p>
      </dgm:t>
    </dgm:pt>
    <dgm:pt modelId="{0E0E9E2B-E236-4B3D-93A9-2765EAF2058A}" type="sibTrans" cxnId="{9E13F10E-98E9-4DA3-B88E-BE8301252E0E}">
      <dgm:prSet/>
      <dgm:spPr/>
      <dgm:t>
        <a:bodyPr/>
        <a:lstStyle/>
        <a:p>
          <a:endParaRPr lang="en-US"/>
        </a:p>
      </dgm:t>
    </dgm:pt>
    <dgm:pt modelId="{2FDFFA47-B70C-4561-B256-67642236357B}" type="pres">
      <dgm:prSet presAssocID="{7B4B0901-0063-40D0-A484-C8B599CC2ED5}" presName="Name0" presStyleCnt="0">
        <dgm:presLayoutVars>
          <dgm:dir/>
          <dgm:resizeHandles val="exact"/>
        </dgm:presLayoutVars>
      </dgm:prSet>
      <dgm:spPr/>
    </dgm:pt>
    <dgm:pt modelId="{DED2935A-FAA5-47CD-8479-173068D8B2A0}" type="pres">
      <dgm:prSet presAssocID="{B1FAC9FC-94CB-48B3-9C15-54A8F9A85192}" presName="parTxOnly" presStyleLbl="node1" presStyleIdx="0" presStyleCnt="3">
        <dgm:presLayoutVars>
          <dgm:bulletEnabled val="1"/>
        </dgm:presLayoutVars>
      </dgm:prSet>
      <dgm:spPr/>
    </dgm:pt>
    <dgm:pt modelId="{3AE81263-FE8D-475E-87AE-DE185EB3D2FA}" type="pres">
      <dgm:prSet presAssocID="{0E0E9E2B-E236-4B3D-93A9-2765EAF2058A}" presName="parSpace" presStyleCnt="0"/>
      <dgm:spPr/>
    </dgm:pt>
    <dgm:pt modelId="{A54BBACD-7A33-458E-A91B-9224354D0FBA}" type="pres">
      <dgm:prSet presAssocID="{2F7ADE79-EEBD-4194-ACFB-B5EEE2995499}" presName="parTxOnly" presStyleLbl="node1" presStyleIdx="1" presStyleCnt="3">
        <dgm:presLayoutVars>
          <dgm:bulletEnabled val="1"/>
        </dgm:presLayoutVars>
      </dgm:prSet>
      <dgm:spPr/>
    </dgm:pt>
    <dgm:pt modelId="{F1EBB697-F68F-477C-B9AC-F56222071596}" type="pres">
      <dgm:prSet presAssocID="{B8E362A9-3191-463C-A98E-ED1CCE7B7313}" presName="parSpace" presStyleCnt="0"/>
      <dgm:spPr/>
    </dgm:pt>
    <dgm:pt modelId="{356B0318-136E-4E2F-95C5-E7847FC3CCE1}" type="pres">
      <dgm:prSet presAssocID="{965C0843-7687-46CE-9BF5-BD1C9B100E06}" presName="parTxOnly" presStyleLbl="node1" presStyleIdx="2" presStyleCnt="3" custScaleX="103413">
        <dgm:presLayoutVars>
          <dgm:bulletEnabled val="1"/>
        </dgm:presLayoutVars>
      </dgm:prSet>
      <dgm:spPr/>
    </dgm:pt>
  </dgm:ptLst>
  <dgm:cxnLst>
    <dgm:cxn modelId="{9E13F10E-98E9-4DA3-B88E-BE8301252E0E}" srcId="{7B4B0901-0063-40D0-A484-C8B599CC2ED5}" destId="{B1FAC9FC-94CB-48B3-9C15-54A8F9A85192}" srcOrd="0" destOrd="0" parTransId="{31B1B338-561D-44AC-B60E-F76A19F6D154}" sibTransId="{0E0E9E2B-E236-4B3D-93A9-2765EAF2058A}"/>
    <dgm:cxn modelId="{10B8BE31-911E-4748-88C4-CFE1599D0FC8}" srcId="{7B4B0901-0063-40D0-A484-C8B599CC2ED5}" destId="{965C0843-7687-46CE-9BF5-BD1C9B100E06}" srcOrd="2" destOrd="0" parTransId="{06077FD8-AF19-450C-81EC-3A81B483F8F6}" sibTransId="{CF22176A-0C3F-4228-B204-3B170E218B50}"/>
    <dgm:cxn modelId="{2A467D46-4FF6-48CA-A866-FD66D894D5D2}" type="presOf" srcId="{2F7ADE79-EEBD-4194-ACFB-B5EEE2995499}" destId="{A54BBACD-7A33-458E-A91B-9224354D0FBA}" srcOrd="0" destOrd="0" presId="urn:microsoft.com/office/officeart/2005/8/layout/hChevron3"/>
    <dgm:cxn modelId="{8AF79049-310E-4137-ADC2-3642F8866824}" type="presOf" srcId="{B1FAC9FC-94CB-48B3-9C15-54A8F9A85192}" destId="{DED2935A-FAA5-47CD-8479-173068D8B2A0}" srcOrd="0" destOrd="0" presId="urn:microsoft.com/office/officeart/2005/8/layout/hChevron3"/>
    <dgm:cxn modelId="{DBC28576-6391-492A-A736-2844C4ED0B41}" type="presOf" srcId="{7B4B0901-0063-40D0-A484-C8B599CC2ED5}" destId="{2FDFFA47-B70C-4561-B256-67642236357B}" srcOrd="0" destOrd="0" presId="urn:microsoft.com/office/officeart/2005/8/layout/hChevron3"/>
    <dgm:cxn modelId="{4A472E7A-4CEA-4A91-9186-AADE53FA4E58}" type="presOf" srcId="{965C0843-7687-46CE-9BF5-BD1C9B100E06}" destId="{356B0318-136E-4E2F-95C5-E7847FC3CCE1}" srcOrd="0" destOrd="0" presId="urn:microsoft.com/office/officeart/2005/8/layout/hChevron3"/>
    <dgm:cxn modelId="{F62ACFCC-7618-4C14-B8D1-D617401ABAE6}" srcId="{7B4B0901-0063-40D0-A484-C8B599CC2ED5}" destId="{2F7ADE79-EEBD-4194-ACFB-B5EEE2995499}" srcOrd="1" destOrd="0" parTransId="{DE8A31FE-F257-4BA6-BB1B-97684319143E}" sibTransId="{B8E362A9-3191-463C-A98E-ED1CCE7B7313}"/>
    <dgm:cxn modelId="{E25D7331-8064-48AA-9181-030CC561D385}" type="presParOf" srcId="{2FDFFA47-B70C-4561-B256-67642236357B}" destId="{DED2935A-FAA5-47CD-8479-173068D8B2A0}" srcOrd="0" destOrd="0" presId="urn:microsoft.com/office/officeart/2005/8/layout/hChevron3"/>
    <dgm:cxn modelId="{8CFBDF25-6FFC-4728-8089-69D80E04D2F3}" type="presParOf" srcId="{2FDFFA47-B70C-4561-B256-67642236357B}" destId="{3AE81263-FE8D-475E-87AE-DE185EB3D2FA}" srcOrd="1" destOrd="0" presId="urn:microsoft.com/office/officeart/2005/8/layout/hChevron3"/>
    <dgm:cxn modelId="{F737154D-5A6A-4BF1-96DF-8F7D36935A74}" type="presParOf" srcId="{2FDFFA47-B70C-4561-B256-67642236357B}" destId="{A54BBACD-7A33-458E-A91B-9224354D0FBA}" srcOrd="2" destOrd="0" presId="urn:microsoft.com/office/officeart/2005/8/layout/hChevron3"/>
    <dgm:cxn modelId="{4C7A8510-703F-4F24-983C-3FDE1EBFECBD}" type="presParOf" srcId="{2FDFFA47-B70C-4561-B256-67642236357B}" destId="{F1EBB697-F68F-477C-B9AC-F56222071596}" srcOrd="3" destOrd="0" presId="urn:microsoft.com/office/officeart/2005/8/layout/hChevron3"/>
    <dgm:cxn modelId="{DB65A87E-57DC-4709-B715-C125365584CB}" type="presParOf" srcId="{2FDFFA47-B70C-4561-B256-67642236357B}" destId="{356B0318-136E-4E2F-95C5-E7847FC3CCE1}"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1819C-8A45-4893-83E7-1C927943D30C}">
      <dsp:nvSpPr>
        <dsp:cNvPr id="0" name=""/>
        <dsp:cNvSpPr/>
      </dsp:nvSpPr>
      <dsp:spPr>
        <a:xfrm rot="16200000">
          <a:off x="688785" y="-688785"/>
          <a:ext cx="2156041" cy="3533612"/>
        </a:xfrm>
        <a:prstGeom prst="round1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en-US" sz="2400" b="0" kern="1200" dirty="0">
              <a:solidFill>
                <a:srgbClr val="FF5050"/>
              </a:solidFill>
              <a:ea typeface="ＭＳ Ｐゴシック" charset="-128"/>
            </a:rPr>
            <a:t>Normally (</a:t>
          </a:r>
          <a:r>
            <a:rPr lang="en-US" altLang="en-US" sz="2400" b="1" kern="1200" dirty="0">
              <a:solidFill>
                <a:srgbClr val="FF5050"/>
              </a:solidFill>
              <a:ea typeface="ＭＳ Ｐゴシック" charset="-128"/>
            </a:rPr>
            <a:t>55-120 </a:t>
          </a:r>
          <a:r>
            <a:rPr lang="en-US" altLang="en-US" sz="2400" b="0" kern="1200" dirty="0">
              <a:solidFill>
                <a:srgbClr val="FF5050"/>
              </a:solidFill>
              <a:ea typeface="ＭＳ Ｐゴシック" charset="-128"/>
            </a:rPr>
            <a:t>µ</a:t>
          </a:r>
          <a:r>
            <a:rPr lang="en-US" altLang="en-US" sz="2400" b="0" kern="1200" dirty="0" err="1">
              <a:solidFill>
                <a:srgbClr val="FF5050"/>
              </a:solidFill>
              <a:ea typeface="ＭＳ Ｐゴシック" charset="-128"/>
            </a:rPr>
            <a:t>mol</a:t>
          </a:r>
          <a:r>
            <a:rPr lang="en-US" altLang="en-US" sz="2400" b="0" kern="1200" dirty="0">
              <a:solidFill>
                <a:srgbClr val="FF5050"/>
              </a:solidFill>
              <a:ea typeface="ＭＳ Ｐゴシック" charset="-128"/>
            </a:rPr>
            <a:t>/L in adult):</a:t>
          </a:r>
        </a:p>
      </dsp:txBody>
      <dsp:txXfrm rot="5400000">
        <a:off x="0" y="0"/>
        <a:ext cx="3533612" cy="1617031"/>
      </dsp:txXfrm>
    </dsp:sp>
    <dsp:sp modelId="{7C15FECC-7C26-4C0B-B496-4B307ADF1CBD}">
      <dsp:nvSpPr>
        <dsp:cNvPr id="0" name=""/>
        <dsp:cNvSpPr/>
      </dsp:nvSpPr>
      <dsp:spPr>
        <a:xfrm>
          <a:off x="3533612" y="0"/>
          <a:ext cx="3533612" cy="2156041"/>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solidFill>
                <a:schemeClr val="bg1"/>
              </a:solidFill>
              <a:ea typeface="ＭＳ Ｐゴシック" charset="-128"/>
            </a:rPr>
            <a:t>Creatinine is the end product of </a:t>
          </a:r>
          <a:r>
            <a:rPr lang="en-US" altLang="en-US" sz="2400" kern="1200" dirty="0" err="1">
              <a:solidFill>
                <a:schemeClr val="bg1"/>
              </a:solidFill>
              <a:ea typeface="ＭＳ Ｐゴシック" charset="-128"/>
            </a:rPr>
            <a:t>creatine</a:t>
          </a:r>
          <a:r>
            <a:rPr lang="en-US" altLang="en-US" sz="2400" kern="1200" dirty="0">
              <a:solidFill>
                <a:schemeClr val="bg1"/>
              </a:solidFill>
              <a:ea typeface="ＭＳ Ｐゴシック" charset="-128"/>
            </a:rPr>
            <a:t> catabolism. </a:t>
          </a:r>
        </a:p>
      </dsp:txBody>
      <dsp:txXfrm>
        <a:off x="3533612" y="0"/>
        <a:ext cx="3533612" cy="1617031"/>
      </dsp:txXfrm>
    </dsp:sp>
    <dsp:sp modelId="{1F032D6E-04A5-419E-BF9D-D772A7A09370}">
      <dsp:nvSpPr>
        <dsp:cNvPr id="0" name=""/>
        <dsp:cNvSpPr/>
      </dsp:nvSpPr>
      <dsp:spPr>
        <a:xfrm rot="10800000">
          <a:off x="0" y="2156041"/>
          <a:ext cx="3533612" cy="2156041"/>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solidFill>
                <a:schemeClr val="bg1"/>
              </a:solidFill>
              <a:ea typeface="ＭＳ Ｐゴシック" charset="-128"/>
            </a:rPr>
            <a:t>98% of the body </a:t>
          </a:r>
          <a:r>
            <a:rPr lang="en-US" altLang="en-US" sz="2000" kern="1200" dirty="0" err="1">
              <a:solidFill>
                <a:schemeClr val="bg1"/>
              </a:solidFill>
              <a:ea typeface="ＭＳ Ｐゴシック" charset="-128"/>
            </a:rPr>
            <a:t>creatine</a:t>
          </a:r>
          <a:r>
            <a:rPr lang="en-US" altLang="en-US" sz="2000" kern="1200" dirty="0">
              <a:solidFill>
                <a:schemeClr val="bg1"/>
              </a:solidFill>
              <a:ea typeface="ＭＳ Ｐゴシック" charset="-128"/>
            </a:rPr>
            <a:t> is present in the muscles where it functions  as store of high energy in the form of </a:t>
          </a:r>
          <a:r>
            <a:rPr lang="en-US" altLang="en-US" sz="2000" kern="1200" dirty="0" err="1">
              <a:solidFill>
                <a:schemeClr val="bg1"/>
              </a:solidFill>
              <a:ea typeface="ＭＳ Ｐゴシック" charset="-128"/>
            </a:rPr>
            <a:t>creatine</a:t>
          </a:r>
          <a:r>
            <a:rPr lang="en-US" altLang="en-US" sz="2000" kern="1200" dirty="0">
              <a:solidFill>
                <a:schemeClr val="bg1"/>
              </a:solidFill>
              <a:ea typeface="ＭＳ Ｐゴシック" charset="-128"/>
            </a:rPr>
            <a:t> phosphate.</a:t>
          </a:r>
        </a:p>
      </dsp:txBody>
      <dsp:txXfrm rot="10800000">
        <a:off x="0" y="2695051"/>
        <a:ext cx="3533612" cy="1617031"/>
      </dsp:txXfrm>
    </dsp:sp>
    <dsp:sp modelId="{B1443304-EB6A-4407-A683-E247F51F400B}">
      <dsp:nvSpPr>
        <dsp:cNvPr id="0" name=""/>
        <dsp:cNvSpPr/>
      </dsp:nvSpPr>
      <dsp:spPr>
        <a:xfrm rot="5400000">
          <a:off x="4222398" y="1467256"/>
          <a:ext cx="2156041" cy="3533612"/>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solidFill>
                <a:schemeClr val="bg1"/>
              </a:solidFill>
              <a:ea typeface="ＭＳ Ｐゴシック" charset="-128"/>
            </a:rPr>
            <a:t>About 1-2 % of total muscle </a:t>
          </a:r>
          <a:r>
            <a:rPr lang="en-US" altLang="en-US" sz="2000" kern="1200" dirty="0" err="1">
              <a:solidFill>
                <a:schemeClr val="bg1"/>
              </a:solidFill>
              <a:ea typeface="ＭＳ Ｐゴシック" charset="-128"/>
            </a:rPr>
            <a:t>creatine</a:t>
          </a:r>
          <a:r>
            <a:rPr lang="en-US" altLang="en-US" sz="2000" kern="1200" dirty="0">
              <a:solidFill>
                <a:schemeClr val="bg1"/>
              </a:solidFill>
              <a:ea typeface="ＭＳ Ｐゴシック" charset="-128"/>
            </a:rPr>
            <a:t> or </a:t>
          </a:r>
          <a:r>
            <a:rPr lang="en-US" altLang="en-US" sz="2000" kern="1200" dirty="0" err="1">
              <a:solidFill>
                <a:schemeClr val="bg1"/>
              </a:solidFill>
              <a:ea typeface="ＭＳ Ｐゴシック" charset="-128"/>
            </a:rPr>
            <a:t>creatine</a:t>
          </a:r>
          <a:r>
            <a:rPr lang="en-US" altLang="en-US" sz="2000" kern="1200" dirty="0">
              <a:solidFill>
                <a:schemeClr val="bg1"/>
              </a:solidFill>
              <a:ea typeface="ＭＳ Ｐゴシック" charset="-128"/>
            </a:rPr>
            <a:t> phosphate  pool is converted daily to creatinine through the spontaneous, </a:t>
          </a:r>
          <a:r>
            <a:rPr lang="en-US" altLang="en-US" sz="2000" u="sng" kern="1200" dirty="0">
              <a:solidFill>
                <a:schemeClr val="bg1"/>
              </a:solidFill>
              <a:ea typeface="ＭＳ Ｐゴシック" charset="-128"/>
            </a:rPr>
            <a:t>non enzymatic  </a:t>
          </a:r>
          <a:r>
            <a:rPr lang="en-US" altLang="en-US" sz="2000" kern="1200" dirty="0">
              <a:solidFill>
                <a:schemeClr val="bg1"/>
              </a:solidFill>
              <a:ea typeface="ＭＳ Ｐゴシック" charset="-128"/>
            </a:rPr>
            <a:t>loss of water or phosphate.</a:t>
          </a:r>
        </a:p>
      </dsp:txBody>
      <dsp:txXfrm rot="-5400000">
        <a:off x="3533613" y="2695051"/>
        <a:ext cx="3533612" cy="1617031"/>
      </dsp:txXfrm>
    </dsp:sp>
    <dsp:sp modelId="{DED4FD73-7960-4176-B34D-9A28D6F04A97}">
      <dsp:nvSpPr>
        <dsp:cNvPr id="0" name=""/>
        <dsp:cNvSpPr/>
      </dsp:nvSpPr>
      <dsp:spPr>
        <a:xfrm>
          <a:off x="2473528" y="1617031"/>
          <a:ext cx="2120167" cy="1078020"/>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517A91"/>
              </a:solidFill>
              <a:latin typeface="Century Gothic" charset="0"/>
              <a:ea typeface="Century Gothic" charset="0"/>
              <a:cs typeface="Century Gothic" charset="0"/>
            </a:rPr>
            <a:t>Serum Creatinine</a:t>
          </a:r>
          <a:endParaRPr lang="en-US" sz="2600" kern="1200" dirty="0"/>
        </a:p>
      </dsp:txBody>
      <dsp:txXfrm>
        <a:off x="2526153" y="1669656"/>
        <a:ext cx="2014917" cy="972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1819C-8A45-4893-83E7-1C927943D30C}">
      <dsp:nvSpPr>
        <dsp:cNvPr id="0" name=""/>
        <dsp:cNvSpPr/>
      </dsp:nvSpPr>
      <dsp:spPr>
        <a:xfrm rot="16200000">
          <a:off x="610457" y="-610457"/>
          <a:ext cx="2015618" cy="3236533"/>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b="1" kern="1200" dirty="0">
              <a:solidFill>
                <a:schemeClr val="bg1"/>
              </a:solidFill>
              <a:ea typeface="ＭＳ Ｐゴシック" charset="-128"/>
            </a:rPr>
            <a:t>not reabsorbed </a:t>
          </a:r>
          <a:r>
            <a:rPr lang="en-US" altLang="en-US" sz="2100" kern="1200" dirty="0">
              <a:solidFill>
                <a:schemeClr val="bg1"/>
              </a:solidFill>
              <a:ea typeface="ＭＳ Ｐゴシック" charset="-128"/>
            </a:rPr>
            <a:t>by the renal tubules.</a:t>
          </a:r>
          <a:endParaRPr lang="en-US" sz="2100" kern="1200" dirty="0">
            <a:solidFill>
              <a:schemeClr val="bg1"/>
            </a:solidFill>
          </a:endParaRPr>
        </a:p>
      </dsp:txBody>
      <dsp:txXfrm rot="5400000">
        <a:off x="-1" y="1"/>
        <a:ext cx="3236533" cy="1511713"/>
      </dsp:txXfrm>
    </dsp:sp>
    <dsp:sp modelId="{7C15FECC-7C26-4C0B-B496-4B307ADF1CBD}">
      <dsp:nvSpPr>
        <dsp:cNvPr id="0" name=""/>
        <dsp:cNvSpPr/>
      </dsp:nvSpPr>
      <dsp:spPr>
        <a:xfrm>
          <a:off x="3236533" y="0"/>
          <a:ext cx="3236533" cy="2015618"/>
        </a:xfrm>
        <a:prstGeom prst="round1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solidFill>
                <a:schemeClr val="bg1"/>
              </a:solidFill>
              <a:ea typeface="ＭＳ Ｐゴシック" charset="-128"/>
            </a:rPr>
            <a:t>endogenous substance </a:t>
          </a:r>
          <a:r>
            <a:rPr lang="en-US" altLang="en-US" sz="2100" b="1" kern="1200" dirty="0">
              <a:solidFill>
                <a:schemeClr val="bg1"/>
              </a:solidFill>
              <a:ea typeface="ＭＳ Ｐゴシック" charset="-128"/>
            </a:rPr>
            <a:t>not affected by diet</a:t>
          </a:r>
          <a:r>
            <a:rPr lang="en-US" altLang="en-US" sz="2100" kern="1200" dirty="0">
              <a:solidFill>
                <a:schemeClr val="bg1"/>
              </a:solidFill>
              <a:ea typeface="ＭＳ Ｐゴシック" charset="-128"/>
            </a:rPr>
            <a:t>.</a:t>
          </a:r>
          <a:endParaRPr lang="en-US" sz="2100" kern="1200" dirty="0">
            <a:solidFill>
              <a:schemeClr val="bg1"/>
            </a:solidFill>
          </a:endParaRPr>
        </a:p>
      </dsp:txBody>
      <dsp:txXfrm>
        <a:off x="3236533" y="0"/>
        <a:ext cx="3236533" cy="1511713"/>
      </dsp:txXfrm>
    </dsp:sp>
    <dsp:sp modelId="{1F032D6E-04A5-419E-BF9D-D772A7A09370}">
      <dsp:nvSpPr>
        <dsp:cNvPr id="0" name=""/>
        <dsp:cNvSpPr/>
      </dsp:nvSpPr>
      <dsp:spPr>
        <a:xfrm rot="10800000">
          <a:off x="0" y="2015618"/>
          <a:ext cx="3236533" cy="2015618"/>
        </a:xfrm>
        <a:prstGeom prst="round1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solidFill>
                <a:schemeClr val="bg1"/>
              </a:solidFill>
              <a:ea typeface="ＭＳ Ｐゴシック" charset="-128"/>
            </a:rPr>
            <a:t>filtered freely at the glomerulus and </a:t>
          </a:r>
          <a:r>
            <a:rPr lang="en-US" altLang="en-US" sz="2100" b="1" kern="1200" dirty="0">
              <a:solidFill>
                <a:schemeClr val="bg1"/>
              </a:solidFill>
              <a:ea typeface="ＭＳ Ｐゴシック" charset="-128"/>
            </a:rPr>
            <a:t>secreted by renal tubules </a:t>
          </a:r>
          <a:r>
            <a:rPr lang="en-US" altLang="en-US" sz="2100" b="0" kern="1200" dirty="0">
              <a:solidFill>
                <a:schemeClr val="bg1"/>
              </a:solidFill>
              <a:ea typeface="ＭＳ Ｐゴシック" charset="-128"/>
            </a:rPr>
            <a:t>( 10 % of urinary creatinine )</a:t>
          </a:r>
          <a:endParaRPr lang="en-US" sz="2100" b="0" kern="1200" dirty="0">
            <a:solidFill>
              <a:schemeClr val="bg1"/>
            </a:solidFill>
          </a:endParaRPr>
        </a:p>
      </dsp:txBody>
      <dsp:txXfrm rot="10800000">
        <a:off x="0" y="2519523"/>
        <a:ext cx="3236533" cy="1511713"/>
      </dsp:txXfrm>
    </dsp:sp>
    <dsp:sp modelId="{B1443304-EB6A-4407-A683-E247F51F400B}">
      <dsp:nvSpPr>
        <dsp:cNvPr id="0" name=""/>
        <dsp:cNvSpPr/>
      </dsp:nvSpPr>
      <dsp:spPr>
        <a:xfrm rot="5400000">
          <a:off x="3846990" y="1405161"/>
          <a:ext cx="2015618" cy="3236533"/>
        </a:xfrm>
        <a:prstGeom prst="round1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solidFill>
                <a:schemeClr val="bg1"/>
              </a:solidFill>
              <a:ea typeface="ＭＳ Ｐゴシック" charset="-128"/>
            </a:rPr>
            <a:t>In the plasma it remains fairly constant throughout the life. </a:t>
          </a:r>
          <a:endParaRPr lang="en-US" sz="2100" kern="1200" dirty="0">
            <a:solidFill>
              <a:schemeClr val="bg1"/>
            </a:solidFill>
          </a:endParaRPr>
        </a:p>
      </dsp:txBody>
      <dsp:txXfrm rot="-5400000">
        <a:off x="3236532" y="2519523"/>
        <a:ext cx="3236533" cy="1511713"/>
      </dsp:txXfrm>
    </dsp:sp>
    <dsp:sp modelId="{DED4FD73-7960-4176-B34D-9A28D6F04A97}">
      <dsp:nvSpPr>
        <dsp:cNvPr id="0" name=""/>
        <dsp:cNvSpPr/>
      </dsp:nvSpPr>
      <dsp:spPr>
        <a:xfrm>
          <a:off x="2265573" y="1511713"/>
          <a:ext cx="1941919" cy="1007809"/>
        </a:xfrm>
        <a:prstGeom prst="roundRect">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rgbClr val="517A91"/>
              </a:solidFill>
              <a:latin typeface="Century Gothic" charset="0"/>
              <a:ea typeface="Century Gothic" charset="0"/>
              <a:cs typeface="Century Gothic" charset="0"/>
            </a:rPr>
            <a:t>Serum Creatinine</a:t>
          </a:r>
          <a:endParaRPr lang="en-US" sz="2100" kern="1200" dirty="0"/>
        </a:p>
      </dsp:txBody>
      <dsp:txXfrm>
        <a:off x="2314770" y="1560910"/>
        <a:ext cx="1843525" cy="9094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2935A-FAA5-47CD-8479-173068D8B2A0}">
      <dsp:nvSpPr>
        <dsp:cNvPr id="0" name=""/>
        <dsp:cNvSpPr/>
      </dsp:nvSpPr>
      <dsp:spPr>
        <a:xfrm>
          <a:off x="2541" y="2092589"/>
          <a:ext cx="3083718" cy="1233487"/>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US" sz="2400" kern="1200" dirty="0"/>
            <a:t>Serum Cr is a </a:t>
          </a:r>
          <a:r>
            <a:rPr lang="en-US" sz="2400" b="1" u="sng" kern="1200" dirty="0">
              <a:solidFill>
                <a:schemeClr val="bg1"/>
              </a:solidFill>
            </a:rPr>
            <a:t>better</a:t>
          </a:r>
          <a:r>
            <a:rPr lang="en-US" sz="2400" kern="1200" dirty="0"/>
            <a:t> KFT than creatinine clearance because: </a:t>
          </a:r>
        </a:p>
      </dsp:txBody>
      <dsp:txXfrm>
        <a:off x="2541" y="2092589"/>
        <a:ext cx="2775346" cy="1233487"/>
      </dsp:txXfrm>
    </dsp:sp>
    <dsp:sp modelId="{A54BBACD-7A33-458E-A91B-9224354D0FBA}">
      <dsp:nvSpPr>
        <dsp:cNvPr id="0" name=""/>
        <dsp:cNvSpPr/>
      </dsp:nvSpPr>
      <dsp:spPr>
        <a:xfrm>
          <a:off x="2469516" y="2092589"/>
          <a:ext cx="3083718" cy="1233487"/>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1.   </a:t>
          </a:r>
          <a:r>
            <a:rPr lang="en-GB" sz="2000" kern="1200" dirty="0">
              <a:latin typeface="Arial" charset="0"/>
            </a:rPr>
            <a:t>Serum creatinine is </a:t>
          </a:r>
          <a:r>
            <a:rPr lang="en-GB" sz="2000" kern="1200" dirty="0">
              <a:solidFill>
                <a:srgbClr val="FF0000"/>
              </a:solidFill>
              <a:latin typeface="Arial" charset="0"/>
            </a:rPr>
            <a:t>more accurate</a:t>
          </a:r>
          <a:r>
            <a:rPr lang="en-GB" sz="2000" kern="1200" dirty="0">
              <a:latin typeface="Arial" charset="0"/>
            </a:rPr>
            <a:t>. </a:t>
          </a:r>
          <a:endParaRPr lang="en-US" sz="2000" kern="1200" dirty="0"/>
        </a:p>
      </dsp:txBody>
      <dsp:txXfrm>
        <a:off x="3086260" y="2092589"/>
        <a:ext cx="1850231" cy="1233487"/>
      </dsp:txXfrm>
    </dsp:sp>
    <dsp:sp modelId="{356B0318-136E-4E2F-95C5-E7847FC3CCE1}">
      <dsp:nvSpPr>
        <dsp:cNvPr id="0" name=""/>
        <dsp:cNvSpPr/>
      </dsp:nvSpPr>
      <dsp:spPr>
        <a:xfrm>
          <a:off x="4936491" y="2092589"/>
          <a:ext cx="3188966" cy="1233487"/>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kern="1200" dirty="0"/>
            <a:t>2.   </a:t>
          </a:r>
          <a:r>
            <a:rPr lang="en-GB" sz="1600" kern="1200" dirty="0">
              <a:latin typeface="Arial" charset="0"/>
            </a:rPr>
            <a:t>Serum creatinine level is </a:t>
          </a:r>
          <a:r>
            <a:rPr lang="en-GB" sz="1600" b="1" kern="1200" dirty="0">
              <a:solidFill>
                <a:schemeClr val="bg1"/>
              </a:solidFill>
              <a:latin typeface="Arial" charset="0"/>
            </a:rPr>
            <a:t>constant</a:t>
          </a:r>
          <a:r>
            <a:rPr lang="en-GB" sz="1600" kern="1200" dirty="0">
              <a:latin typeface="Arial" charset="0"/>
            </a:rPr>
            <a:t> throughout adult life. </a:t>
          </a:r>
          <a:endParaRPr lang="en-US" sz="1600" kern="1200" dirty="0"/>
        </a:p>
      </dsp:txBody>
      <dsp:txXfrm>
        <a:off x="5553235" y="2092589"/>
        <a:ext cx="1955479" cy="123348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8346AE-0A59-E94F-ADD5-3B217F65208C}" type="datetimeFigureOut">
              <a:rPr lang="en-GB" smtClean="0"/>
              <a:t>07/05/2017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7FB5-1CE7-0F44-AA6C-E045B64D0093}" type="slidenum">
              <a:rPr lang="en-GB" smtClean="0"/>
              <a:t>‹#›</a:t>
            </a:fld>
            <a:endParaRPr lang="en-GB"/>
          </a:p>
        </p:txBody>
      </p:sp>
    </p:spTree>
    <p:extLst>
      <p:ext uri="{BB962C8B-B14F-4D97-AF65-F5344CB8AC3E}">
        <p14:creationId xmlns:p14="http://schemas.microsoft.com/office/powerpoint/2010/main" val="2016090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DB79F-1051-6C42-97FB-5292AFD24D0C}" type="datetimeFigureOut">
              <a:rPr lang="en-US" smtClean="0"/>
              <a:t>5/7/2017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EE893F-5FEC-9748-B4B9-39ADF81ACA72}" type="slidenum">
              <a:rPr lang="en-US" smtClean="0"/>
              <a:t>‹#›</a:t>
            </a:fld>
            <a:endParaRPr lang="en-US"/>
          </a:p>
        </p:txBody>
      </p:sp>
    </p:spTree>
    <p:extLst>
      <p:ext uri="{BB962C8B-B14F-4D97-AF65-F5344CB8AC3E}">
        <p14:creationId xmlns:p14="http://schemas.microsoft.com/office/powerpoint/2010/main" val="49068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1</a:t>
            </a:fld>
            <a:endParaRPr lang="en-US"/>
          </a:p>
        </p:txBody>
      </p:sp>
    </p:spTree>
    <p:extLst>
      <p:ext uri="{BB962C8B-B14F-4D97-AF65-F5344CB8AC3E}">
        <p14:creationId xmlns:p14="http://schemas.microsoft.com/office/powerpoint/2010/main" val="165400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E893F-5FEC-9748-B4B9-39ADF81ACA72}" type="slidenum">
              <a:rPr lang="en-US" smtClean="0"/>
              <a:t>2</a:t>
            </a:fld>
            <a:endParaRPr lang="en-US"/>
          </a:p>
        </p:txBody>
      </p:sp>
    </p:spTree>
    <p:extLst>
      <p:ext uri="{BB962C8B-B14F-4D97-AF65-F5344CB8AC3E}">
        <p14:creationId xmlns:p14="http://schemas.microsoft.com/office/powerpoint/2010/main" val="35268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7</a:t>
            </a:fld>
            <a:endParaRPr lang="en-US"/>
          </a:p>
        </p:txBody>
      </p:sp>
    </p:spTree>
    <p:extLst>
      <p:ext uri="{BB962C8B-B14F-4D97-AF65-F5344CB8AC3E}">
        <p14:creationId xmlns:p14="http://schemas.microsoft.com/office/powerpoint/2010/main" val="257983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E893F-5FEC-9748-B4B9-39ADF81ACA72}" type="slidenum">
              <a:rPr lang="en-US" smtClean="0"/>
              <a:t>8</a:t>
            </a:fld>
            <a:endParaRPr lang="en-US"/>
          </a:p>
        </p:txBody>
      </p:sp>
    </p:spTree>
    <p:extLst>
      <p:ext uri="{BB962C8B-B14F-4D97-AF65-F5344CB8AC3E}">
        <p14:creationId xmlns:p14="http://schemas.microsoft.com/office/powerpoint/2010/main" val="61513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8A196C-6807-7A45-9D85-0CAD3D00C859}" type="datetime1">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434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D828F-B589-2E48-A53B-28568755860F}" type="datetime1">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76601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9311C-3121-9A43-B377-43D701372CF9}" type="datetime1">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32987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1C348-46EB-FC43-BFCC-90E8FFEA4243}" type="datetime1">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03275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0EB21F-9D8A-4341-81B8-4EBB0608D5AD}" type="datetime1">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50592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C93CE-DE32-7C47-AD8D-66F53A612117}" type="datetime1">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405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9433B8-0CB6-5B4B-901C-B3A6CB39BCD9}" type="datetime1">
              <a:rPr lang="en-US" smtClean="0"/>
              <a:t>5/7/2017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198649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5E6A2D-6601-554A-8767-409F1F081550}" type="datetime1">
              <a:rPr lang="en-US" smtClean="0"/>
              <a:t>5/7/2017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65288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7D96-DEDE-4047-9CF3-9F8095760A6F}" type="datetime1">
              <a:rPr lang="en-US" smtClean="0"/>
              <a:t>5/7/2017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08991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BE617A-7328-B04F-AED5-07F522F45EAA}" type="datetime1">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97363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D9599B-AA12-8043-95F7-F9EC88127C43}" type="datetime1">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A61B80-718B-8E4C-9CE5-C64D512E4DAF}" type="slidenum">
              <a:rPr lang="en-US" smtClean="0"/>
              <a:t>‹#›</a:t>
            </a:fld>
            <a:endParaRPr lang="en-US"/>
          </a:p>
        </p:txBody>
      </p:sp>
    </p:spTree>
    <p:extLst>
      <p:ext uri="{BB962C8B-B14F-4D97-AF65-F5344CB8AC3E}">
        <p14:creationId xmlns:p14="http://schemas.microsoft.com/office/powerpoint/2010/main" val="214190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8BF24-E1A2-A445-B2FE-3B7903BB80E0}" type="datetime1">
              <a:rPr lang="en-US" smtClean="0"/>
              <a:t>5/7/2017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61B80-718B-8E4C-9CE5-C64D512E4DAF}" type="slidenum">
              <a:rPr lang="en-US" smtClean="0"/>
              <a:t>‹#›</a:t>
            </a:fld>
            <a:endParaRPr lang="en-US"/>
          </a:p>
        </p:txBody>
      </p:sp>
    </p:spTree>
    <p:extLst>
      <p:ext uri="{BB962C8B-B14F-4D97-AF65-F5344CB8AC3E}">
        <p14:creationId xmlns:p14="http://schemas.microsoft.com/office/powerpoint/2010/main" val="109813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tiff"/><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0"/>
            <a:ext cx="12304294" cy="6858000"/>
          </a:xfrm>
          <a:prstGeom prst="rect">
            <a:avLst/>
          </a:prstGeom>
        </p:spPr>
      </p:pic>
      <p:sp>
        <p:nvSpPr>
          <p:cNvPr id="7" name="Rectangle 6"/>
          <p:cNvSpPr/>
          <p:nvPr/>
        </p:nvSpPr>
        <p:spPr>
          <a:xfrm>
            <a:off x="489382" y="308552"/>
            <a:ext cx="5239265"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chemeClr val="bg1"/>
                </a:solidFill>
                <a:latin typeface="Century Gothic" charset="0"/>
                <a:ea typeface="Century Gothic" charset="0"/>
                <a:cs typeface="Century Gothic" charset="0"/>
              </a:rPr>
              <a:t>Biochemistry</a:t>
            </a:r>
          </a:p>
        </p:txBody>
      </p:sp>
      <p:sp>
        <p:nvSpPr>
          <p:cNvPr id="8" name="Rectangle 7"/>
          <p:cNvSpPr/>
          <p:nvPr/>
        </p:nvSpPr>
        <p:spPr>
          <a:xfrm>
            <a:off x="-134079" y="1494061"/>
            <a:ext cx="6135074" cy="1915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dirty="0">
                <a:solidFill>
                  <a:srgbClr val="5B8B6B"/>
                </a:solidFill>
                <a:latin typeface="Century Gothic" charset="0"/>
                <a:ea typeface="Century Gothic" charset="0"/>
                <a:cs typeface="Century Gothic" charset="0"/>
              </a:rPr>
              <a:t>Kidney Function Test</a:t>
            </a:r>
            <a:endParaRPr lang="en-US" sz="3600" i="1" dirty="0">
              <a:solidFill>
                <a:srgbClr val="5B8B6B"/>
              </a:solidFill>
              <a:latin typeface="Century Gothic" charset="0"/>
              <a:ea typeface="Century Gothic" charset="0"/>
              <a:cs typeface="Century Gothic"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5514126" y="189763"/>
            <a:ext cx="812518" cy="965820"/>
          </a:xfrm>
          <a:prstGeom prst="rect">
            <a:avLst/>
          </a:prstGeom>
        </p:spPr>
      </p:pic>
      <p:sp>
        <p:nvSpPr>
          <p:cNvPr id="4" name="Slide Number Placeholder 3"/>
          <p:cNvSpPr>
            <a:spLocks noGrp="1"/>
          </p:cNvSpPr>
          <p:nvPr>
            <p:ph type="sldNum" sz="quarter" idx="12"/>
          </p:nvPr>
        </p:nvSpPr>
        <p:spPr/>
        <p:txBody>
          <a:bodyPr/>
          <a:lstStyle/>
          <a:p>
            <a:fld id="{C6A61B80-718B-8E4C-9CE5-C64D512E4DAF}" type="slidenum">
              <a:rPr lang="en-US" smtClean="0"/>
              <a:t>1</a:t>
            </a:fld>
            <a:endParaRPr lang="en-US"/>
          </a:p>
        </p:txBody>
      </p:sp>
      <p:sp>
        <p:nvSpPr>
          <p:cNvPr id="13" name="object 9"/>
          <p:cNvSpPr/>
          <p:nvPr/>
        </p:nvSpPr>
        <p:spPr>
          <a:xfrm>
            <a:off x="3512839" y="3885503"/>
            <a:ext cx="2001287" cy="1446919"/>
          </a:xfrm>
          <a:prstGeom prst="rect">
            <a:avLst/>
          </a:prstGeom>
          <a:blipFill>
            <a:blip r:embed="rId6" cstate="print"/>
            <a:stretch>
              <a:fillRect/>
            </a:stretch>
          </a:blipFill>
        </p:spPr>
        <p:txBody>
          <a:bodyPr wrap="square" lIns="0" tIns="0" rIns="0" bIns="0" rtlCol="0"/>
          <a:lstStyle/>
          <a:p>
            <a:endParaRPr/>
          </a:p>
        </p:txBody>
      </p:sp>
      <p:pic>
        <p:nvPicPr>
          <p:cNvPr id="12" name="صورة 6" descr="bio logo 436.png"/>
          <p:cNvPicPr>
            <a:picLocks noChangeAspect="1"/>
          </p:cNvPicPr>
          <p:nvPr/>
        </p:nvPicPr>
        <p:blipFill>
          <a:blip r:embed="rId7">
            <a:extLst>
              <a:ext uri="{BEBA8EAE-BF5A-486C-A8C5-ECC9F3942E4B}">
                <a14:imgProps xmlns:a14="http://schemas.microsoft.com/office/drawing/2010/main">
                  <a14:imgLayer r:embed="rId8">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14" name="TextBox 12"/>
          <p:cNvSpPr txBox="1"/>
          <p:nvPr/>
        </p:nvSpPr>
        <p:spPr>
          <a:xfrm>
            <a:off x="299968" y="4029838"/>
            <a:ext cx="286816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algn="ctr" rtl="0"/>
            <a:r>
              <a:rPr lang="en-US" sz="1600" b="1" dirty="0"/>
              <a:t>Worrying doesn’t take away tomorrow’s troubles ..</a:t>
            </a:r>
          </a:p>
          <a:p>
            <a:pPr algn="ctr" rtl="0"/>
            <a:r>
              <a:rPr lang="en-US" sz="1600" b="1" dirty="0"/>
              <a:t>It takes away today’s peace .</a:t>
            </a:r>
          </a:p>
        </p:txBody>
      </p:sp>
      <p:sp>
        <p:nvSpPr>
          <p:cNvPr id="15" name="Rectangle 14"/>
          <p:cNvSpPr/>
          <p:nvPr/>
        </p:nvSpPr>
        <p:spPr>
          <a:xfrm>
            <a:off x="209591" y="5285875"/>
            <a:ext cx="3048919" cy="1335224"/>
          </a:xfrm>
          <a:prstGeom prst="rect">
            <a:avLst/>
          </a:prstGeom>
          <a:noFill/>
          <a:ln w="381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FF0000"/>
              </a:buClr>
              <a:buFont typeface="Wingdings" panose="05000000000000000000" pitchFamily="2" charset="2"/>
              <a:buChar char="§"/>
            </a:pPr>
            <a:r>
              <a:rPr lang="en-US" sz="2200" dirty="0">
                <a:solidFill>
                  <a:srgbClr val="FF0000"/>
                </a:solidFill>
              </a:rPr>
              <a:t>Important</a:t>
            </a:r>
            <a:r>
              <a:rPr lang="en-US" sz="2200" b="1" dirty="0">
                <a:solidFill>
                  <a:srgbClr val="FF0000"/>
                </a:solidFill>
              </a:rPr>
              <a:t>.</a:t>
            </a:r>
          </a:p>
          <a:p>
            <a:pPr marL="285750" indent="-285750">
              <a:buClr>
                <a:schemeClr val="tx1">
                  <a:lumMod val="50000"/>
                  <a:lumOff val="50000"/>
                </a:schemeClr>
              </a:buClr>
              <a:buFont typeface="Wingdings" panose="05000000000000000000" pitchFamily="2" charset="2"/>
              <a:buChar char="§"/>
            </a:pPr>
            <a:r>
              <a:rPr lang="en-US" sz="2200" dirty="0">
                <a:solidFill>
                  <a:schemeClr val="bg1">
                    <a:lumMod val="50000"/>
                  </a:schemeClr>
                </a:solidFill>
              </a:rPr>
              <a:t>Extra Explanation.</a:t>
            </a:r>
          </a:p>
          <a:p>
            <a:pPr marL="285750" indent="-285750">
              <a:buClr>
                <a:schemeClr val="tx1">
                  <a:lumMod val="95000"/>
                  <a:lumOff val="5000"/>
                </a:schemeClr>
              </a:buClr>
              <a:buFont typeface="Wingdings" panose="05000000000000000000" pitchFamily="2" charset="2"/>
              <a:buChar char="§"/>
            </a:pPr>
            <a:r>
              <a:rPr lang="en-US" sz="2200" dirty="0">
                <a:solidFill>
                  <a:schemeClr val="tx1"/>
                </a:solidFill>
              </a:rPr>
              <a:t>Doctors slides.</a:t>
            </a:r>
          </a:p>
          <a:p>
            <a:pPr marL="342900" indent="-342900">
              <a:buClr>
                <a:srgbClr val="00B050"/>
              </a:buClr>
              <a:buFont typeface="Wingdings" panose="05000000000000000000" pitchFamily="2" charset="2"/>
              <a:buChar char="§"/>
            </a:pPr>
            <a:r>
              <a:rPr lang="en-US" sz="2200" dirty="0">
                <a:solidFill>
                  <a:srgbClr val="00B050"/>
                </a:solidFill>
              </a:rPr>
              <a:t>Doctors notes.</a:t>
            </a:r>
          </a:p>
        </p:txBody>
      </p:sp>
    </p:spTree>
    <p:extLst>
      <p:ext uri="{BB962C8B-B14F-4D97-AF65-F5344CB8AC3E}">
        <p14:creationId xmlns:p14="http://schemas.microsoft.com/office/powerpoint/2010/main" val="1369457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10</a:t>
            </a:fld>
            <a:endParaRPr lang="en-US" dirty="0"/>
          </a:p>
        </p:txBody>
      </p:sp>
      <p:sp>
        <p:nvSpPr>
          <p:cNvPr id="9" name="Rectangle 8"/>
          <p:cNvSpPr/>
          <p:nvPr/>
        </p:nvSpPr>
        <p:spPr>
          <a:xfrm>
            <a:off x="1429417" y="86458"/>
            <a:ext cx="6053260"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Creatinine clearance</a:t>
            </a:r>
          </a:p>
        </p:txBody>
      </p:sp>
      <p:pic>
        <p:nvPicPr>
          <p:cNvPr id="2" name="Picture 1"/>
          <p:cNvPicPr>
            <a:picLocks noChangeAspect="1"/>
          </p:cNvPicPr>
          <p:nvPr/>
        </p:nvPicPr>
        <p:blipFill>
          <a:blip r:embed="rId4"/>
          <a:stretch>
            <a:fillRect/>
          </a:stretch>
        </p:blipFill>
        <p:spPr>
          <a:xfrm>
            <a:off x="1223966" y="877414"/>
            <a:ext cx="10899128" cy="5797987"/>
          </a:xfrm>
          <a:prstGeom prst="rect">
            <a:avLst/>
          </a:prstGeom>
        </p:spPr>
      </p:pic>
      <p:sp>
        <p:nvSpPr>
          <p:cNvPr id="4" name="TextBox 3"/>
          <p:cNvSpPr txBox="1"/>
          <p:nvPr/>
        </p:nvSpPr>
        <p:spPr>
          <a:xfrm>
            <a:off x="10484150" y="620168"/>
            <a:ext cx="635169" cy="400110"/>
          </a:xfrm>
          <a:prstGeom prst="rect">
            <a:avLst/>
          </a:prstGeom>
          <a:noFill/>
          <a:ln w="28575">
            <a:solidFill>
              <a:schemeClr val="bg1">
                <a:lumMod val="65000"/>
              </a:schemeClr>
            </a:solidFill>
          </a:ln>
        </p:spPr>
        <p:txBody>
          <a:bodyPr wrap="square" rtlCol="0">
            <a:spAutoFit/>
          </a:bodyPr>
          <a:lstStyle/>
          <a:p>
            <a:r>
              <a:rPr lang="ar-SA" sz="2000" dirty="0">
                <a:solidFill>
                  <a:schemeClr val="bg1">
                    <a:lumMod val="50000"/>
                  </a:schemeClr>
                </a:solidFill>
              </a:rPr>
              <a:t>435</a:t>
            </a:r>
            <a:endParaRPr lang="en-US" dirty="0">
              <a:solidFill>
                <a:schemeClr val="bg1">
                  <a:lumMod val="50000"/>
                </a:schemeClr>
              </a:solidFill>
            </a:endParaRPr>
          </a:p>
        </p:txBody>
      </p:sp>
      <p:sp>
        <p:nvSpPr>
          <p:cNvPr id="10" name="TextBox 9"/>
          <p:cNvSpPr txBox="1"/>
          <p:nvPr/>
        </p:nvSpPr>
        <p:spPr>
          <a:xfrm>
            <a:off x="1322350" y="966813"/>
            <a:ext cx="4751191" cy="584775"/>
          </a:xfrm>
          <a:prstGeom prst="rect">
            <a:avLst/>
          </a:prstGeom>
          <a:noFill/>
          <a:ln w="19050">
            <a:solidFill>
              <a:schemeClr val="bg1">
                <a:lumMod val="65000"/>
              </a:schemeClr>
            </a:solidFill>
            <a:prstDash val="dash"/>
          </a:ln>
        </p:spPr>
        <p:txBody>
          <a:bodyPr wrap="square" rtlCol="0">
            <a:spAutoFit/>
          </a:bodyPr>
          <a:lstStyle/>
          <a:p>
            <a:pPr algn="l"/>
            <a:r>
              <a:rPr lang="en-US" sz="1600" dirty="0">
                <a:solidFill>
                  <a:schemeClr val="bg1">
                    <a:lumMod val="65000"/>
                  </a:schemeClr>
                </a:solidFill>
              </a:rPr>
              <a:t>Creatinine clearance represents a rate unlike serum creatinine thus its unit must be per unit time &gt; minute</a:t>
            </a:r>
          </a:p>
        </p:txBody>
      </p:sp>
    </p:spTree>
    <p:extLst>
      <p:ext uri="{BB962C8B-B14F-4D97-AF65-F5344CB8AC3E}">
        <p14:creationId xmlns:p14="http://schemas.microsoft.com/office/powerpoint/2010/main" val="267050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11</a:t>
            </a:fld>
            <a:endParaRPr lang="en-US" dirty="0"/>
          </a:p>
        </p:txBody>
      </p:sp>
      <p:sp>
        <p:nvSpPr>
          <p:cNvPr id="9" name="Rectangle 8"/>
          <p:cNvSpPr/>
          <p:nvPr/>
        </p:nvSpPr>
        <p:spPr>
          <a:xfrm>
            <a:off x="1429417" y="86458"/>
            <a:ext cx="6053260"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Creatinine clearance</a:t>
            </a:r>
          </a:p>
        </p:txBody>
      </p:sp>
      <p:sp>
        <p:nvSpPr>
          <p:cNvPr id="8" name="Rectangle 7"/>
          <p:cNvSpPr/>
          <p:nvPr/>
        </p:nvSpPr>
        <p:spPr>
          <a:xfrm>
            <a:off x="1188720" y="1144955"/>
            <a:ext cx="7162800" cy="2492990"/>
          </a:xfrm>
          <a:prstGeom prst="rect">
            <a:avLst/>
          </a:prstGeom>
        </p:spPr>
        <p:txBody>
          <a:bodyPr wrap="square">
            <a:spAutoFit/>
          </a:bodyPr>
          <a:lstStyle/>
          <a:p>
            <a:pPr marL="457200" indent="-457200">
              <a:buFont typeface="Wingdings" panose="05000000000000000000" pitchFamily="2" charset="2"/>
              <a:buChar char="Ø"/>
            </a:pPr>
            <a:r>
              <a:rPr lang="en-US" sz="2600" dirty="0">
                <a:solidFill>
                  <a:srgbClr val="334E5D"/>
                </a:solidFill>
                <a:ea typeface="ＭＳ Ｐゴシック" charset="-128"/>
              </a:rPr>
              <a:t>Clearance is the volume of plasma cleared from the substance excreted in urine per minute.</a:t>
            </a:r>
          </a:p>
          <a:p>
            <a:pPr marL="457200" indent="-457200">
              <a:buFont typeface="Wingdings" panose="05000000000000000000" pitchFamily="2" charset="2"/>
              <a:buChar char="Ø"/>
            </a:pPr>
            <a:endParaRPr lang="en-US" sz="2600" dirty="0">
              <a:solidFill>
                <a:srgbClr val="334E5D"/>
              </a:solidFill>
              <a:ea typeface="ＭＳ Ｐゴシック" charset="-128"/>
            </a:endParaRPr>
          </a:p>
          <a:p>
            <a:pPr marL="457200" indent="-457200">
              <a:buFont typeface="Wingdings" panose="05000000000000000000" pitchFamily="2" charset="2"/>
              <a:buChar char="Ø"/>
            </a:pPr>
            <a:r>
              <a:rPr lang="en-US" sz="2600" dirty="0">
                <a:solidFill>
                  <a:srgbClr val="334E5D"/>
                </a:solidFill>
                <a:ea typeface="ＭＳ Ｐゴシック" charset="-128"/>
              </a:rPr>
              <a:t>It could be calculated from the following equation:</a:t>
            </a:r>
          </a:p>
          <a:p>
            <a:pPr marL="457200" indent="-457200">
              <a:buFont typeface="Wingdings" panose="05000000000000000000" pitchFamily="2" charset="2"/>
              <a:buChar char="Ø"/>
            </a:pPr>
            <a:endParaRPr lang="en-US" sz="2600" dirty="0">
              <a:solidFill>
                <a:srgbClr val="334E5D"/>
              </a:solidFill>
              <a:ea typeface="ＭＳ Ｐゴシック" charset="-128"/>
            </a:endParaRPr>
          </a:p>
        </p:txBody>
      </p:sp>
      <p:grpSp>
        <p:nvGrpSpPr>
          <p:cNvPr id="14" name="Group 13"/>
          <p:cNvGrpSpPr/>
          <p:nvPr/>
        </p:nvGrpSpPr>
        <p:grpSpPr>
          <a:xfrm>
            <a:off x="1527387" y="3144930"/>
            <a:ext cx="2167466" cy="2087470"/>
            <a:chOff x="2059093" y="1733973"/>
            <a:chExt cx="2167466" cy="2167466"/>
          </a:xfrm>
        </p:grpSpPr>
        <p:sp>
          <p:nvSpPr>
            <p:cNvPr id="15" name="Shape 14"/>
            <p:cNvSpPr/>
            <p:nvPr/>
          </p:nvSpPr>
          <p:spPr>
            <a:xfrm>
              <a:off x="2059093" y="1733973"/>
              <a:ext cx="2167466" cy="2167466"/>
            </a:xfrm>
            <a:prstGeom prst="gear6">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6" name="Shape 4"/>
            <p:cNvSpPr/>
            <p:nvPr/>
          </p:nvSpPr>
          <p:spPr>
            <a:xfrm>
              <a:off x="2503158" y="2240739"/>
              <a:ext cx="1269587" cy="12281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kern="1200" dirty="0">
                  <a:solidFill>
                    <a:schemeClr val="bg1"/>
                  </a:solidFill>
                  <a:latin typeface="Arial" charset="0"/>
                </a:rPr>
                <a:t>Clearance (ml/min) =  </a:t>
              </a:r>
              <a:r>
                <a:rPr lang="en-GB" u="sng" kern="1200" dirty="0">
                  <a:solidFill>
                    <a:schemeClr val="bg1"/>
                  </a:solidFill>
                  <a:latin typeface="Arial" charset="0"/>
                </a:rPr>
                <a:t>U  </a:t>
              </a:r>
              <a:r>
                <a:rPr lang="en-US" u="sng" kern="1200" dirty="0">
                  <a:solidFill>
                    <a:schemeClr val="bg1"/>
                  </a:solidFill>
                  <a:latin typeface="Arial" charset="0"/>
                  <a:sym typeface="Symbol" charset="0"/>
                </a:rPr>
                <a:t></a:t>
              </a:r>
              <a:r>
                <a:rPr lang="en-GB" u="sng" kern="1200" dirty="0">
                  <a:solidFill>
                    <a:schemeClr val="bg1"/>
                  </a:solidFill>
                  <a:latin typeface="Arial" charset="0"/>
                </a:rPr>
                <a:t>  V</a:t>
              </a:r>
              <a:endParaRPr lang="en-GB" kern="1200" dirty="0">
                <a:solidFill>
                  <a:schemeClr val="bg1"/>
                </a:solidFill>
                <a:latin typeface="Arial" charset="0"/>
              </a:endParaRPr>
            </a:p>
            <a:p>
              <a:pPr lvl="0" algn="ctr" defTabSz="755650">
                <a:lnSpc>
                  <a:spcPct val="90000"/>
                </a:lnSpc>
                <a:spcBef>
                  <a:spcPct val="0"/>
                </a:spcBef>
                <a:spcAft>
                  <a:spcPct val="35000"/>
                </a:spcAft>
              </a:pPr>
              <a:r>
                <a:rPr lang="en-GB" kern="1200" dirty="0">
                  <a:solidFill>
                    <a:schemeClr val="bg1"/>
                  </a:solidFill>
                  <a:latin typeface="Arial" charset="0"/>
                </a:rPr>
                <a:t>P </a:t>
              </a:r>
              <a:endParaRPr lang="en-US" kern="1200" dirty="0">
                <a:solidFill>
                  <a:schemeClr val="bg1"/>
                </a:solidFill>
              </a:endParaRPr>
            </a:p>
          </p:txBody>
        </p:sp>
      </p:grpSp>
      <p:sp>
        <p:nvSpPr>
          <p:cNvPr id="17" name="TextBox 16"/>
          <p:cNvSpPr txBox="1"/>
          <p:nvPr/>
        </p:nvSpPr>
        <p:spPr>
          <a:xfrm>
            <a:off x="4326556" y="3180080"/>
            <a:ext cx="3113773" cy="1754326"/>
          </a:xfrm>
          <a:prstGeom prst="rect">
            <a:avLst/>
          </a:prstGeom>
          <a:noFill/>
          <a:ln w="19050">
            <a:solidFill>
              <a:srgbClr val="334E5D"/>
            </a:solidFill>
          </a:ln>
        </p:spPr>
        <p:txBody>
          <a:bodyPr wrap="square" rtlCol="0">
            <a:spAutoFit/>
          </a:bodyPr>
          <a:lstStyle/>
          <a:p>
            <a:pPr algn="just">
              <a:spcBef>
                <a:spcPct val="50000"/>
              </a:spcBef>
            </a:pPr>
            <a:r>
              <a:rPr lang="en-GB" dirty="0">
                <a:solidFill>
                  <a:srgbClr val="334E5D"/>
                </a:solidFill>
                <a:ea typeface="ＭＳ Ｐゴシック" charset="-128"/>
              </a:rPr>
              <a:t>U = Concentration of creatinine in urine </a:t>
            </a:r>
            <a:r>
              <a:rPr lang="en-GB" dirty="0">
                <a:solidFill>
                  <a:srgbClr val="334E5D"/>
                </a:solidFill>
                <a:ea typeface="ＭＳ Ｐゴシック" charset="-128"/>
                <a:sym typeface="Symbol" charset="0"/>
              </a:rPr>
              <a:t></a:t>
            </a:r>
            <a:r>
              <a:rPr lang="en-GB" dirty="0" err="1">
                <a:solidFill>
                  <a:srgbClr val="334E5D"/>
                </a:solidFill>
                <a:ea typeface="ＭＳ Ｐゴシック" charset="-128"/>
              </a:rPr>
              <a:t>mol</a:t>
            </a:r>
            <a:r>
              <a:rPr lang="en-GB" dirty="0">
                <a:solidFill>
                  <a:srgbClr val="334E5D"/>
                </a:solidFill>
                <a:ea typeface="ＭＳ Ｐゴシック" charset="-128"/>
              </a:rPr>
              <a:t>/l  </a:t>
            </a:r>
          </a:p>
          <a:p>
            <a:pPr algn="just">
              <a:spcBef>
                <a:spcPct val="50000"/>
              </a:spcBef>
            </a:pPr>
            <a:r>
              <a:rPr lang="en-GB" dirty="0">
                <a:solidFill>
                  <a:srgbClr val="334E5D"/>
                </a:solidFill>
                <a:ea typeface="ＭＳ Ｐゴシック" charset="-128"/>
              </a:rPr>
              <a:t>V = Volume of urine per min</a:t>
            </a:r>
          </a:p>
          <a:p>
            <a:pPr>
              <a:spcBef>
                <a:spcPct val="50000"/>
              </a:spcBef>
            </a:pPr>
            <a:r>
              <a:rPr lang="en-GB" dirty="0">
                <a:solidFill>
                  <a:srgbClr val="334E5D"/>
                </a:solidFill>
                <a:ea typeface="ＭＳ Ｐゴシック" charset="-128"/>
              </a:rPr>
              <a:t>P = Concentration of creatinine in serum  </a:t>
            </a:r>
            <a:r>
              <a:rPr lang="en-GB" dirty="0">
                <a:solidFill>
                  <a:srgbClr val="334E5D"/>
                </a:solidFill>
                <a:ea typeface="ＭＳ Ｐゴシック" charset="-128"/>
                <a:sym typeface="Symbol" charset="0"/>
              </a:rPr>
              <a:t></a:t>
            </a:r>
            <a:r>
              <a:rPr lang="en-GB" dirty="0" err="1">
                <a:solidFill>
                  <a:srgbClr val="334E5D"/>
                </a:solidFill>
                <a:ea typeface="ＭＳ Ｐゴシック" charset="-128"/>
              </a:rPr>
              <a:t>mol</a:t>
            </a:r>
            <a:r>
              <a:rPr lang="en-GB" dirty="0">
                <a:solidFill>
                  <a:srgbClr val="334E5D"/>
                </a:solidFill>
                <a:ea typeface="ＭＳ Ｐゴシック" charset="-128"/>
              </a:rPr>
              <a:t>/l</a:t>
            </a:r>
            <a:r>
              <a:rPr lang="en-GB" dirty="0">
                <a:latin typeface="Arial" charset="0"/>
              </a:rPr>
              <a:t> </a:t>
            </a:r>
            <a:endParaRPr lang="en-US" dirty="0">
              <a:latin typeface="Arial"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4288" y="1991361"/>
            <a:ext cx="4467534" cy="3318966"/>
          </a:xfrm>
          <a:prstGeom prst="rect">
            <a:avLst/>
          </a:prstGeom>
        </p:spPr>
      </p:pic>
      <p:sp>
        <p:nvSpPr>
          <p:cNvPr id="13" name="TextBox 5"/>
          <p:cNvSpPr txBox="1"/>
          <p:nvPr/>
        </p:nvSpPr>
        <p:spPr>
          <a:xfrm>
            <a:off x="1200300" y="5305962"/>
            <a:ext cx="2991502" cy="1077218"/>
          </a:xfrm>
          <a:prstGeom prst="rect">
            <a:avLst/>
          </a:prstGeom>
          <a:noFill/>
          <a:ln w="38100">
            <a:solidFill>
              <a:schemeClr val="bg1">
                <a:lumMod val="65000"/>
              </a:schemeClr>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SA" sz="1600" dirty="0">
                <a:solidFill>
                  <a:schemeClr val="bg1">
                    <a:lumMod val="65000"/>
                  </a:schemeClr>
                </a:solidFill>
              </a:rPr>
              <a:t>ليست دقيقة بسبب أن المريض ممكن ما يطلع معه الناتج الصحيح لأنه بيقعد يجمع يورين لوقت طويل .. بسببها أوجدوا معادلة</a:t>
            </a:r>
          </a:p>
          <a:p>
            <a:pPr rtl="1"/>
            <a:r>
              <a:rPr lang="en-US" sz="1600" dirty="0">
                <a:solidFill>
                  <a:schemeClr val="bg1">
                    <a:lumMod val="65000"/>
                  </a:schemeClr>
                </a:solidFill>
                <a:latin typeface="Arial" charset="0"/>
                <a:cs typeface="Arial" charset="0"/>
              </a:rPr>
              <a:t>Cockcroft-Gault Formula</a:t>
            </a:r>
            <a:endParaRPr lang="en-US" sz="1600" dirty="0">
              <a:solidFill>
                <a:schemeClr val="bg1">
                  <a:lumMod val="65000"/>
                </a:schemeClr>
              </a:solidFill>
            </a:endParaRPr>
          </a:p>
        </p:txBody>
      </p:sp>
      <p:sp>
        <p:nvSpPr>
          <p:cNvPr id="19" name="TextBox 5"/>
          <p:cNvSpPr txBox="1"/>
          <p:nvPr/>
        </p:nvSpPr>
        <p:spPr>
          <a:xfrm>
            <a:off x="4326556" y="5068540"/>
            <a:ext cx="3161896" cy="584775"/>
          </a:xfrm>
          <a:prstGeom prst="rect">
            <a:avLst/>
          </a:prstGeom>
          <a:noFill/>
          <a:ln w="38100">
            <a:solidFill>
              <a:schemeClr val="bg1">
                <a:lumMod val="65000"/>
              </a:schemeClr>
            </a:solidFill>
            <a:prstDash val="sysDash"/>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a:solidFill>
                  <a:schemeClr val="bg1">
                    <a:lumMod val="65000"/>
                  </a:schemeClr>
                </a:solidFill>
              </a:rPr>
              <a:t>In the exam don’t forget to make sure that it has the correct units ..</a:t>
            </a:r>
          </a:p>
        </p:txBody>
      </p:sp>
    </p:spTree>
    <p:extLst>
      <p:ext uri="{BB962C8B-B14F-4D97-AF65-F5344CB8AC3E}">
        <p14:creationId xmlns:p14="http://schemas.microsoft.com/office/powerpoint/2010/main" val="26285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3"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773429"/>
            <a:ext cx="10129834" cy="932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12</a:t>
            </a:fld>
            <a:endParaRPr lang="en-US" dirty="0"/>
          </a:p>
        </p:txBody>
      </p:sp>
      <p:sp>
        <p:nvSpPr>
          <p:cNvPr id="9" name="Rectangle 8"/>
          <p:cNvSpPr/>
          <p:nvPr/>
        </p:nvSpPr>
        <p:spPr>
          <a:xfrm>
            <a:off x="1297336" y="127098"/>
            <a:ext cx="10478104"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Cockcroft-Gault Formula for Estimating GFR</a:t>
            </a:r>
          </a:p>
        </p:txBody>
      </p:sp>
      <p:sp>
        <p:nvSpPr>
          <p:cNvPr id="8" name="Rectangle 7"/>
          <p:cNvSpPr/>
          <p:nvPr/>
        </p:nvSpPr>
        <p:spPr>
          <a:xfrm>
            <a:off x="1188720" y="1144955"/>
            <a:ext cx="8412480" cy="1692771"/>
          </a:xfrm>
          <a:prstGeom prst="rect">
            <a:avLst/>
          </a:prstGeom>
        </p:spPr>
        <p:txBody>
          <a:bodyPr wrap="square">
            <a:spAutoFit/>
          </a:bodyPr>
          <a:lstStyle/>
          <a:p>
            <a:pPr marL="457200" indent="-457200">
              <a:buFont typeface="Wingdings" panose="05000000000000000000" pitchFamily="2" charset="2"/>
              <a:buChar char="ü"/>
            </a:pPr>
            <a:r>
              <a:rPr lang="en-US" sz="2600" dirty="0">
                <a:solidFill>
                  <a:srgbClr val="334E5D"/>
                </a:solidFill>
                <a:ea typeface="ＭＳ Ｐゴシック" charset="-128"/>
              </a:rPr>
              <a:t>As indicated above, the creatinine clearance is measured by using a 24-hour urine collection, but this does introduce the potential for errors in terms of completion of the collection.</a:t>
            </a:r>
            <a:endParaRPr lang="ar-SA" sz="2600" dirty="0">
              <a:solidFill>
                <a:srgbClr val="334E5D"/>
              </a:solidFill>
              <a:ea typeface="ＭＳ Ｐゴシック" charset="-128"/>
            </a:endParaRPr>
          </a:p>
        </p:txBody>
      </p:sp>
      <p:sp>
        <p:nvSpPr>
          <p:cNvPr id="19" name="TextBox 18"/>
          <p:cNvSpPr txBox="1"/>
          <p:nvPr/>
        </p:nvSpPr>
        <p:spPr>
          <a:xfrm>
            <a:off x="9849756" y="3970234"/>
            <a:ext cx="2230062" cy="830997"/>
          </a:xfrm>
          <a:prstGeom prst="rect">
            <a:avLst/>
          </a:prstGeom>
          <a:solidFill>
            <a:srgbClr val="F3F3F1"/>
          </a:solidFill>
          <a:ln w="19050">
            <a:solidFill>
              <a:schemeClr val="bg1">
                <a:lumMod val="65000"/>
              </a:schemeClr>
            </a:solidFill>
            <a:prstDash val="dash"/>
          </a:ln>
        </p:spPr>
        <p:txBody>
          <a:bodyPr wrap="square" rtlCol="0">
            <a:spAutoFit/>
          </a:bodyPr>
          <a:lstStyle/>
          <a:p>
            <a:pPr algn="ctr" rtl="1"/>
            <a:r>
              <a:rPr lang="ar-SA" sz="1600" spc="-5" dirty="0">
                <a:solidFill>
                  <a:srgbClr val="A6A6A6"/>
                </a:solidFill>
                <a:latin typeface="Arial"/>
                <a:cs typeface="Arial"/>
              </a:rPr>
              <a:t>فمن هالمنطلق اخترعوا معادلة بسيطة تغنيهم إلى حد ما عن تجميع اليورين .</a:t>
            </a:r>
            <a:endParaRPr lang="en-US" sz="1600" spc="-5" dirty="0">
              <a:solidFill>
                <a:srgbClr val="A6A6A6"/>
              </a:solidFill>
              <a:latin typeface="Arial"/>
              <a:cs typeface="Arial"/>
            </a:endParaRPr>
          </a:p>
        </p:txBody>
      </p:sp>
      <p:pic>
        <p:nvPicPr>
          <p:cNvPr id="4" name="Picture 3"/>
          <p:cNvPicPr>
            <a:picLocks noChangeAspect="1"/>
          </p:cNvPicPr>
          <p:nvPr/>
        </p:nvPicPr>
        <p:blipFill>
          <a:blip r:embed="rId4"/>
          <a:stretch>
            <a:fillRect/>
          </a:stretch>
        </p:blipFill>
        <p:spPr>
          <a:xfrm>
            <a:off x="1474450" y="2788786"/>
            <a:ext cx="8290379" cy="2075587"/>
          </a:xfrm>
          <a:prstGeom prst="rect">
            <a:avLst/>
          </a:prstGeom>
        </p:spPr>
      </p:pic>
      <p:sp>
        <p:nvSpPr>
          <p:cNvPr id="2" name="Rectangle 1"/>
          <p:cNvSpPr/>
          <p:nvPr/>
        </p:nvSpPr>
        <p:spPr>
          <a:xfrm>
            <a:off x="1383930" y="4972420"/>
            <a:ext cx="8139921" cy="369332"/>
          </a:xfrm>
          <a:prstGeom prst="rect">
            <a:avLst/>
          </a:prstGeom>
        </p:spPr>
        <p:txBody>
          <a:bodyPr wrap="none">
            <a:spAutoFit/>
          </a:bodyPr>
          <a:lstStyle/>
          <a:p>
            <a:r>
              <a:rPr lang="en-US" dirty="0">
                <a:solidFill>
                  <a:schemeClr val="bg1">
                    <a:lumMod val="65000"/>
                  </a:schemeClr>
                </a:solidFill>
              </a:rPr>
              <a:t>This formula is good because we </a:t>
            </a:r>
            <a:r>
              <a:rPr lang="en-US" b="1" u="sng" dirty="0">
                <a:solidFill>
                  <a:schemeClr val="bg1">
                    <a:lumMod val="65000"/>
                  </a:schemeClr>
                </a:solidFill>
              </a:rPr>
              <a:t>excluded urine </a:t>
            </a:r>
            <a:r>
              <a:rPr lang="en-US" dirty="0">
                <a:solidFill>
                  <a:schemeClr val="bg1">
                    <a:lumMod val="65000"/>
                  </a:schemeClr>
                </a:solidFill>
              </a:rPr>
              <a:t>and replaced it by easier parameters</a:t>
            </a:r>
          </a:p>
        </p:txBody>
      </p:sp>
      <p:sp>
        <p:nvSpPr>
          <p:cNvPr id="11" name="Rectangle 10"/>
          <p:cNvSpPr/>
          <p:nvPr/>
        </p:nvSpPr>
        <p:spPr>
          <a:xfrm>
            <a:off x="1235470" y="5388011"/>
            <a:ext cx="8436839" cy="584775"/>
          </a:xfrm>
          <a:prstGeom prst="rect">
            <a:avLst/>
          </a:prstGeom>
          <a:solidFill>
            <a:srgbClr val="F3F3F1"/>
          </a:solidFill>
          <a:ln w="19050">
            <a:solidFill>
              <a:srgbClr val="00B050"/>
            </a:solidFill>
          </a:ln>
        </p:spPr>
        <p:txBody>
          <a:bodyPr wrap="square" rtlCol="0">
            <a:spAutoFit/>
          </a:bodyPr>
          <a:lstStyle/>
          <a:p>
            <a:pPr algn="ctr"/>
            <a:r>
              <a:rPr lang="en-US" sz="1600" dirty="0">
                <a:solidFill>
                  <a:srgbClr val="45B664"/>
                </a:solidFill>
              </a:rPr>
              <a:t>(because we need to measure the urine volume, and once we give the patient the urine container we take a blood sample from him at the same time to measure the creatinine in the blood), </a:t>
            </a:r>
          </a:p>
        </p:txBody>
      </p:sp>
      <p:sp>
        <p:nvSpPr>
          <p:cNvPr id="12" name="Rectangle 11"/>
          <p:cNvSpPr/>
          <p:nvPr/>
        </p:nvSpPr>
        <p:spPr>
          <a:xfrm>
            <a:off x="9764829" y="902419"/>
            <a:ext cx="2314989" cy="2800767"/>
          </a:xfrm>
          <a:prstGeom prst="rect">
            <a:avLst/>
          </a:prstGeom>
          <a:solidFill>
            <a:srgbClr val="F3F3F1"/>
          </a:solidFill>
          <a:ln w="19050">
            <a:solidFill>
              <a:srgbClr val="00B050"/>
            </a:solidFill>
          </a:ln>
        </p:spPr>
        <p:txBody>
          <a:bodyPr wrap="square" rtlCol="0">
            <a:spAutoFit/>
          </a:bodyPr>
          <a:lstStyle/>
          <a:p>
            <a:pPr algn="ctr"/>
            <a:r>
              <a:rPr lang="en-US" sz="1600" dirty="0">
                <a:solidFill>
                  <a:srgbClr val="45B664"/>
                </a:solidFill>
              </a:rPr>
              <a:t>(for example when some patients hang out without their container and they go to bathroom, so they didn’t urinate in the container so there will be error in the final urine volume. Also some patients may add water to the container which damages the sample).</a:t>
            </a:r>
          </a:p>
        </p:txBody>
      </p:sp>
      <p:cxnSp>
        <p:nvCxnSpPr>
          <p:cNvPr id="20" name="Straight Arrow Connector 19"/>
          <p:cNvCxnSpPr/>
          <p:nvPr/>
        </p:nvCxnSpPr>
        <p:spPr>
          <a:xfrm>
            <a:off x="10913385" y="3712497"/>
            <a:ext cx="0" cy="237859"/>
          </a:xfrm>
          <a:prstGeom prst="straightConnector1">
            <a:avLst/>
          </a:prstGeom>
          <a:ln w="28575">
            <a:solidFill>
              <a:srgbClr val="7ECA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1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 grpId="0"/>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773429"/>
            <a:ext cx="10129834" cy="93228"/>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13</a:t>
            </a:fld>
            <a:endParaRPr lang="en-US" dirty="0"/>
          </a:p>
        </p:txBody>
      </p:sp>
      <p:sp>
        <p:nvSpPr>
          <p:cNvPr id="9" name="Rectangle 8"/>
          <p:cNvSpPr/>
          <p:nvPr/>
        </p:nvSpPr>
        <p:spPr>
          <a:xfrm>
            <a:off x="1297336" y="127098"/>
            <a:ext cx="10478104" cy="646331"/>
          </a:xfrm>
          <a:prstGeom prst="rect">
            <a:avLst/>
          </a:prstGeom>
        </p:spPr>
        <p:txBody>
          <a:bodyPr wrap="square">
            <a:spAutoFit/>
          </a:bodyPr>
          <a:lstStyle/>
          <a:p>
            <a:r>
              <a:rPr lang="en-US" sz="3600" dirty="0">
                <a:solidFill>
                  <a:srgbClr val="517A91"/>
                </a:solidFill>
                <a:latin typeface="Century Gothic" charset="0"/>
                <a:ea typeface="Century Gothic" charset="0"/>
                <a:cs typeface="Century Gothic" charset="0"/>
              </a:rPr>
              <a:t>Cockcroft-Gault Formula for Estimating GFR</a:t>
            </a:r>
          </a:p>
        </p:txBody>
      </p:sp>
      <p:sp>
        <p:nvSpPr>
          <p:cNvPr id="10" name="Rectangle 3"/>
          <p:cNvSpPr txBox="1">
            <a:spLocks noChangeArrowheads="1"/>
          </p:cNvSpPr>
          <p:nvPr/>
        </p:nvSpPr>
        <p:spPr>
          <a:xfrm>
            <a:off x="1223966" y="1106069"/>
            <a:ext cx="4028754" cy="4069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en-US" sz="2600" dirty="0">
                <a:solidFill>
                  <a:srgbClr val="334E5D"/>
                </a:solidFill>
                <a:ea typeface="ＭＳ Ｐゴシック" charset="-128"/>
              </a:rPr>
              <a:t>Cockcroft-Gault Formula:</a:t>
            </a:r>
          </a:p>
        </p:txBody>
      </p:sp>
      <p:pic>
        <p:nvPicPr>
          <p:cNvPr id="4" name="Picture 3"/>
          <p:cNvPicPr>
            <a:picLocks noChangeAspect="1"/>
          </p:cNvPicPr>
          <p:nvPr/>
        </p:nvPicPr>
        <p:blipFill>
          <a:blip r:embed="rId4"/>
          <a:stretch>
            <a:fillRect/>
          </a:stretch>
        </p:blipFill>
        <p:spPr>
          <a:xfrm>
            <a:off x="1992185" y="1753886"/>
            <a:ext cx="6301340" cy="1507789"/>
          </a:xfrm>
          <a:prstGeom prst="rect">
            <a:avLst/>
          </a:prstGeom>
        </p:spPr>
      </p:pic>
      <p:sp>
        <p:nvSpPr>
          <p:cNvPr id="11" name="TextBox 10"/>
          <p:cNvSpPr txBox="1"/>
          <p:nvPr/>
        </p:nvSpPr>
        <p:spPr>
          <a:xfrm>
            <a:off x="8928692" y="1745803"/>
            <a:ext cx="2978827" cy="2308324"/>
          </a:xfrm>
          <a:prstGeom prst="rect">
            <a:avLst/>
          </a:prstGeom>
          <a:noFill/>
        </p:spPr>
        <p:txBody>
          <a:bodyPr wrap="square" rtlCol="0">
            <a:spAutoFit/>
          </a:bodyPr>
          <a:lstStyle/>
          <a:p>
            <a:pPr marL="285750" lvl="0" indent="-285750">
              <a:buFont typeface="Wingdings" panose="05000000000000000000" pitchFamily="2" charset="2"/>
              <a:buChar char="§"/>
              <a:defRPr/>
            </a:pPr>
            <a:r>
              <a:rPr lang="en-US" dirty="0">
                <a:solidFill>
                  <a:srgbClr val="334E5D"/>
                </a:solidFill>
                <a:ea typeface="ＭＳ Ｐゴシック" charset="-128"/>
              </a:rPr>
              <a:t>where K is a </a:t>
            </a:r>
            <a:r>
              <a:rPr lang="en-US" dirty="0">
                <a:solidFill>
                  <a:srgbClr val="FF0000"/>
                </a:solidFill>
                <a:ea typeface="ＭＳ Ｐゴシック" charset="-128"/>
              </a:rPr>
              <a:t>constant</a:t>
            </a:r>
            <a:r>
              <a:rPr lang="en-US" dirty="0">
                <a:solidFill>
                  <a:srgbClr val="334E5D"/>
                </a:solidFill>
                <a:ea typeface="ＭＳ Ｐゴシック" charset="-128"/>
              </a:rPr>
              <a:t> that varies with gender: </a:t>
            </a:r>
          </a:p>
          <a:p>
            <a:pPr marL="285750" lvl="0" indent="-285750">
              <a:buFont typeface="Wingdings" panose="05000000000000000000" pitchFamily="2" charset="2"/>
              <a:buChar char="ü"/>
              <a:defRPr/>
            </a:pPr>
            <a:r>
              <a:rPr lang="en-US" dirty="0">
                <a:solidFill>
                  <a:srgbClr val="334E5D"/>
                </a:solidFill>
                <a:ea typeface="ＭＳ Ｐゴシック" charset="-128"/>
              </a:rPr>
              <a:t>1.23  for male </a:t>
            </a:r>
          </a:p>
          <a:p>
            <a:pPr marL="285750" lvl="0" indent="-285750">
              <a:buFont typeface="Wingdings" panose="05000000000000000000" pitchFamily="2" charset="2"/>
              <a:buChar char="ü"/>
              <a:defRPr/>
            </a:pPr>
            <a:r>
              <a:rPr lang="en-US" dirty="0">
                <a:solidFill>
                  <a:srgbClr val="334E5D"/>
                </a:solidFill>
                <a:ea typeface="ＭＳ Ｐゴシック" charset="-128"/>
              </a:rPr>
              <a:t>1.04  for females.</a:t>
            </a:r>
          </a:p>
          <a:p>
            <a:pPr marL="285750" lvl="0" indent="-285750">
              <a:buFont typeface="Wingdings" panose="05000000000000000000" pitchFamily="2" charset="2"/>
              <a:buChar char="ü"/>
              <a:defRPr/>
            </a:pPr>
            <a:endParaRPr lang="en-US" dirty="0">
              <a:solidFill>
                <a:srgbClr val="334E5D"/>
              </a:solidFill>
              <a:ea typeface="ＭＳ Ｐゴシック" charset="-128"/>
            </a:endParaRPr>
          </a:p>
          <a:p>
            <a:pPr marL="285750" indent="-285750">
              <a:buFont typeface="Wingdings" panose="05000000000000000000" pitchFamily="2" charset="2"/>
              <a:buChar char="§"/>
              <a:defRPr/>
            </a:pPr>
            <a:r>
              <a:rPr lang="en-US" dirty="0">
                <a:solidFill>
                  <a:srgbClr val="334E5D"/>
                </a:solidFill>
                <a:ea typeface="ＭＳ Ｐゴシック" charset="-128"/>
              </a:rPr>
              <a:t>The constant K is used as females have a relatively lower muscle mass.</a:t>
            </a:r>
          </a:p>
        </p:txBody>
      </p:sp>
      <p:pic>
        <p:nvPicPr>
          <p:cNvPr id="14" name="Picture 13"/>
          <p:cNvPicPr>
            <a:picLocks noChangeAspect="1"/>
          </p:cNvPicPr>
          <p:nvPr/>
        </p:nvPicPr>
        <p:blipFill>
          <a:blip r:embed="rId5"/>
          <a:stretch>
            <a:fillRect/>
          </a:stretch>
        </p:blipFill>
        <p:spPr>
          <a:xfrm>
            <a:off x="3282215" y="2955875"/>
            <a:ext cx="6130292" cy="3831006"/>
          </a:xfrm>
          <a:prstGeom prst="rect">
            <a:avLst/>
          </a:prstGeom>
        </p:spPr>
      </p:pic>
      <p:sp>
        <p:nvSpPr>
          <p:cNvPr id="15" name="TextBox 14"/>
          <p:cNvSpPr txBox="1"/>
          <p:nvPr/>
        </p:nvSpPr>
        <p:spPr>
          <a:xfrm>
            <a:off x="2215707" y="3272194"/>
            <a:ext cx="2625805" cy="584775"/>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a:solidFill>
                  <a:schemeClr val="bg1">
                    <a:lumMod val="65000"/>
                  </a:schemeClr>
                </a:solidFill>
              </a:rPr>
              <a:t>So Serum creatinine is inversely proportional to GFR</a:t>
            </a:r>
            <a:endParaRPr lang="en-US" sz="1600" dirty="0">
              <a:solidFill>
                <a:schemeClr val="bg1">
                  <a:lumMod val="65000"/>
                </a:schemeClr>
              </a:solidFill>
            </a:endParaRPr>
          </a:p>
        </p:txBody>
      </p:sp>
      <p:sp>
        <p:nvSpPr>
          <p:cNvPr id="17" name="TextBox 16"/>
          <p:cNvSpPr txBox="1"/>
          <p:nvPr/>
        </p:nvSpPr>
        <p:spPr>
          <a:xfrm>
            <a:off x="1624184" y="4823653"/>
            <a:ext cx="2418428" cy="584775"/>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dirty="0">
                <a:solidFill>
                  <a:schemeClr val="bg1">
                    <a:lumMod val="65000"/>
                  </a:schemeClr>
                </a:solidFill>
              </a:rPr>
              <a:t>(lack of proteins which will decrease muscle mass) ..</a:t>
            </a:r>
          </a:p>
        </p:txBody>
      </p:sp>
      <p:cxnSp>
        <p:nvCxnSpPr>
          <p:cNvPr id="20" name="Straight Arrow Connector 19"/>
          <p:cNvCxnSpPr/>
          <p:nvPr/>
        </p:nvCxnSpPr>
        <p:spPr>
          <a:xfrm flipH="1" flipV="1">
            <a:off x="3766664" y="5457610"/>
            <a:ext cx="155096" cy="25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76817" y="1081097"/>
            <a:ext cx="2625805" cy="584775"/>
          </a:xfrm>
          <a:prstGeom prst="rect">
            <a:avLst/>
          </a:prstGeom>
          <a:solidFill>
            <a:srgbClr val="F3F3F1"/>
          </a:solidFill>
          <a:ln w="19050">
            <a:solidFill>
              <a:schemeClr val="bg1">
                <a:lumMod val="65000"/>
              </a:schemeClr>
            </a:solidFill>
            <a:prstDash val="dash"/>
          </a:ln>
        </p:spPr>
        <p:txBody>
          <a:bodyPr wrap="square" rtlCol="0">
            <a:spAutoFit/>
          </a:bodyPr>
          <a:lstStyle/>
          <a:p>
            <a:pPr algn="ctr"/>
            <a:r>
              <a:rPr lang="en-US" sz="1600" dirty="0">
                <a:solidFill>
                  <a:srgbClr val="45B664"/>
                </a:solidFill>
              </a:rPr>
              <a:t>Constant values are given in the exam</a:t>
            </a:r>
          </a:p>
        </p:txBody>
      </p:sp>
      <p:sp>
        <p:nvSpPr>
          <p:cNvPr id="19" name="TextBox 18"/>
          <p:cNvSpPr txBox="1"/>
          <p:nvPr/>
        </p:nvSpPr>
        <p:spPr>
          <a:xfrm>
            <a:off x="9122608" y="5408428"/>
            <a:ext cx="2334222" cy="830997"/>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dirty="0">
                <a:solidFill>
                  <a:schemeClr val="bg1">
                    <a:lumMod val="65000"/>
                  </a:schemeClr>
                </a:solidFill>
              </a:rPr>
              <a:t>Obesity will give a normal GFR even if creatinine serum is high.</a:t>
            </a:r>
          </a:p>
        </p:txBody>
      </p:sp>
      <p:sp>
        <p:nvSpPr>
          <p:cNvPr id="21" name="TextBox 20"/>
          <p:cNvSpPr txBox="1"/>
          <p:nvPr/>
        </p:nvSpPr>
        <p:spPr>
          <a:xfrm>
            <a:off x="5214220" y="1132148"/>
            <a:ext cx="2428239" cy="461665"/>
          </a:xfrm>
          <a:prstGeom prst="rect">
            <a:avLst/>
          </a:prstGeom>
          <a:noFill/>
        </p:spPr>
        <p:txBody>
          <a:bodyPr wrap="square" rtlCol="0">
            <a:spAutoFit/>
          </a:bodyPr>
          <a:lstStyle/>
          <a:p>
            <a:r>
              <a:rPr lang="en-US" sz="2400" dirty="0">
                <a:solidFill>
                  <a:srgbClr val="FF0000"/>
                </a:solidFill>
              </a:rPr>
              <a:t>VERY IMPORTANT</a:t>
            </a:r>
          </a:p>
        </p:txBody>
      </p:sp>
      <p:sp>
        <p:nvSpPr>
          <p:cNvPr id="2" name="Rectangle 1"/>
          <p:cNvSpPr/>
          <p:nvPr/>
        </p:nvSpPr>
        <p:spPr>
          <a:xfrm>
            <a:off x="8917713" y="2840076"/>
            <a:ext cx="2884571" cy="338554"/>
          </a:xfrm>
          <a:prstGeom prst="rect">
            <a:avLst/>
          </a:prstGeom>
        </p:spPr>
        <p:txBody>
          <a:bodyPr wrap="none">
            <a:spAutoFit/>
          </a:bodyPr>
          <a:lstStyle/>
          <a:p>
            <a:pPr algn="ctr"/>
            <a:r>
              <a:rPr lang="en-US" sz="1600" dirty="0">
                <a:solidFill>
                  <a:srgbClr val="45B664"/>
                </a:solidFill>
              </a:rPr>
              <a:t>(because of lower muscle mass).</a:t>
            </a:r>
          </a:p>
        </p:txBody>
      </p:sp>
    </p:spTree>
    <p:extLst>
      <p:ext uri="{BB962C8B-B14F-4D97-AF65-F5344CB8AC3E}">
        <p14:creationId xmlns:p14="http://schemas.microsoft.com/office/powerpoint/2010/main" val="9894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animBg="1"/>
      <p:bldP spid="17" grpId="0" animBg="1"/>
      <p:bldP spid="16" grpId="0" animBg="1"/>
      <p:bldP spid="19" grpId="0" animBg="1"/>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14</a:t>
            </a:fld>
            <a:endParaRPr lang="en-US" dirty="0"/>
          </a:p>
        </p:txBody>
      </p:sp>
      <p:sp>
        <p:nvSpPr>
          <p:cNvPr id="9" name="Rectangle 8"/>
          <p:cNvSpPr/>
          <p:nvPr/>
        </p:nvSpPr>
        <p:spPr>
          <a:xfrm>
            <a:off x="1429417" y="86458"/>
            <a:ext cx="3036409"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Creatinine</a:t>
            </a:r>
          </a:p>
        </p:txBody>
      </p:sp>
      <p:graphicFrame>
        <p:nvGraphicFramePr>
          <p:cNvPr id="2" name="Diagram 1"/>
          <p:cNvGraphicFramePr/>
          <p:nvPr>
            <p:extLst>
              <p:ext uri="{D42A27DB-BD31-4B8C-83A1-F6EECF244321}">
                <p14:modId xmlns:p14="http://schemas.microsoft.com/office/powerpoint/2010/main" val="4128681450"/>
              </p:ext>
            </p:extLst>
          </p:nvPr>
        </p:nvGraphicFramePr>
        <p:xfrm>
          <a:off x="1274347" y="-97705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1308040" y="2488359"/>
            <a:ext cx="5882640" cy="892552"/>
          </a:xfrm>
          <a:prstGeom prst="rect">
            <a:avLst/>
          </a:prstGeom>
          <a:ln w="19050">
            <a:solidFill>
              <a:schemeClr val="accent1">
                <a:lumMod val="75000"/>
              </a:schemeClr>
            </a:solidFill>
          </a:ln>
        </p:spPr>
        <p:txBody>
          <a:bodyPr wrap="square">
            <a:spAutoFit/>
          </a:bodyPr>
          <a:lstStyle/>
          <a:p>
            <a:r>
              <a:rPr lang="en-US" sz="2600" dirty="0">
                <a:solidFill>
                  <a:srgbClr val="334E5D"/>
                </a:solidFill>
                <a:ea typeface="ＭＳ Ｐゴシック" charset="-128"/>
              </a:rPr>
              <a:t>Creatinine clearance is only recommended in the following conditions:</a:t>
            </a:r>
          </a:p>
        </p:txBody>
      </p:sp>
      <p:pic>
        <p:nvPicPr>
          <p:cNvPr id="12" name="Picture 11"/>
          <p:cNvPicPr>
            <a:picLocks noChangeAspect="1"/>
          </p:cNvPicPr>
          <p:nvPr/>
        </p:nvPicPr>
        <p:blipFill>
          <a:blip r:embed="rId9"/>
          <a:stretch>
            <a:fillRect/>
          </a:stretch>
        </p:blipFill>
        <p:spPr>
          <a:xfrm>
            <a:off x="1339052" y="3422412"/>
            <a:ext cx="5991206" cy="3384787"/>
          </a:xfrm>
          <a:prstGeom prst="rect">
            <a:avLst/>
          </a:prstGeom>
        </p:spPr>
      </p:pic>
      <p:sp>
        <p:nvSpPr>
          <p:cNvPr id="19" name="TextBox 18"/>
          <p:cNvSpPr txBox="1"/>
          <p:nvPr/>
        </p:nvSpPr>
        <p:spPr>
          <a:xfrm>
            <a:off x="7722856" y="3627506"/>
            <a:ext cx="2654125" cy="2062103"/>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dirty="0">
                <a:solidFill>
                  <a:schemeClr val="bg1">
                    <a:lumMod val="65000"/>
                  </a:schemeClr>
                </a:solidFill>
              </a:rPr>
              <a:t>we use creatinine clearance</a:t>
            </a:r>
          </a:p>
          <a:p>
            <a:r>
              <a:rPr lang="en-US" sz="1600" dirty="0">
                <a:solidFill>
                  <a:schemeClr val="bg1">
                    <a:lumMod val="65000"/>
                  </a:schemeClr>
                </a:solidFill>
              </a:rPr>
              <a:t>for early renal disease due</a:t>
            </a:r>
          </a:p>
          <a:p>
            <a:r>
              <a:rPr lang="en-US" sz="1600" dirty="0">
                <a:solidFill>
                  <a:schemeClr val="bg1">
                    <a:lumMod val="65000"/>
                  </a:schemeClr>
                </a:solidFill>
              </a:rPr>
              <a:t>to its tight range. as for</a:t>
            </a:r>
          </a:p>
          <a:p>
            <a:r>
              <a:rPr lang="en-US" sz="1600" dirty="0">
                <a:solidFill>
                  <a:schemeClr val="bg1">
                    <a:lumMod val="65000"/>
                  </a:schemeClr>
                </a:solidFill>
              </a:rPr>
              <a:t>creatinine serum its range is</a:t>
            </a:r>
          </a:p>
          <a:p>
            <a:r>
              <a:rPr lang="en-US" sz="1600" dirty="0">
                <a:solidFill>
                  <a:schemeClr val="bg1">
                    <a:lumMod val="65000"/>
                  </a:schemeClr>
                </a:solidFill>
              </a:rPr>
              <a:t>wide and therefore it won’t</a:t>
            </a:r>
          </a:p>
          <a:p>
            <a:r>
              <a:rPr lang="en-US" sz="1600" dirty="0">
                <a:solidFill>
                  <a:schemeClr val="bg1">
                    <a:lumMod val="65000"/>
                  </a:schemeClr>
                </a:solidFill>
              </a:rPr>
              <a:t>indicate impaired renal</a:t>
            </a:r>
          </a:p>
          <a:p>
            <a:r>
              <a:rPr lang="en-US" sz="1600" dirty="0">
                <a:solidFill>
                  <a:schemeClr val="bg1">
                    <a:lumMod val="65000"/>
                  </a:schemeClr>
                </a:solidFill>
              </a:rPr>
              <a:t>function unless its highly raised.</a:t>
            </a:r>
          </a:p>
        </p:txBody>
      </p:sp>
      <p:sp>
        <p:nvSpPr>
          <p:cNvPr id="11" name="TextBox 10"/>
          <p:cNvSpPr txBox="1"/>
          <p:nvPr/>
        </p:nvSpPr>
        <p:spPr>
          <a:xfrm>
            <a:off x="9625208" y="1193670"/>
            <a:ext cx="2349565" cy="1077218"/>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dirty="0">
                <a:solidFill>
                  <a:schemeClr val="bg1">
                    <a:lumMod val="65000"/>
                  </a:schemeClr>
                </a:solidFill>
              </a:rPr>
              <a:t>(accurate because it measures one variable only which will decrease the chances of errors) ..</a:t>
            </a:r>
          </a:p>
        </p:txBody>
      </p:sp>
    </p:spTree>
    <p:extLst>
      <p:ext uri="{BB962C8B-B14F-4D97-AF65-F5344CB8AC3E}">
        <p14:creationId xmlns:p14="http://schemas.microsoft.com/office/powerpoint/2010/main" val="374702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1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15</a:t>
            </a:fld>
            <a:endParaRPr lang="en-US" dirty="0"/>
          </a:p>
        </p:txBody>
      </p:sp>
      <p:sp>
        <p:nvSpPr>
          <p:cNvPr id="9" name="Rectangle 8"/>
          <p:cNvSpPr/>
          <p:nvPr/>
        </p:nvSpPr>
        <p:spPr>
          <a:xfrm>
            <a:off x="1429417" y="86458"/>
            <a:ext cx="7223452"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Creatinine Normal values</a:t>
            </a:r>
          </a:p>
        </p:txBody>
      </p:sp>
      <p:sp>
        <p:nvSpPr>
          <p:cNvPr id="8" name="Rectangle 7"/>
          <p:cNvSpPr/>
          <p:nvPr/>
        </p:nvSpPr>
        <p:spPr>
          <a:xfrm>
            <a:off x="1223966" y="1138704"/>
            <a:ext cx="8188541" cy="892552"/>
          </a:xfrm>
          <a:prstGeom prst="rect">
            <a:avLst/>
          </a:prstGeom>
        </p:spPr>
        <p:txBody>
          <a:bodyPr wrap="square">
            <a:spAutoFit/>
          </a:bodyPr>
          <a:lstStyle/>
          <a:p>
            <a:pPr marL="457200" indent="-457200">
              <a:buFont typeface="Wingdings" panose="05000000000000000000" pitchFamily="2" charset="2"/>
              <a:buChar char="Ø"/>
            </a:pPr>
            <a:r>
              <a:rPr lang="en-US" sz="2600" dirty="0">
                <a:solidFill>
                  <a:srgbClr val="334E5D"/>
                </a:solidFill>
                <a:ea typeface="ＭＳ Ｐゴシック" charset="-128"/>
              </a:rPr>
              <a:t>Urinary excretion of creatinine is 0.5 - 2.0 g per 24 hours in a normal adult, varying according to </a:t>
            </a:r>
            <a:r>
              <a:rPr lang="en-US" sz="2600" dirty="0">
                <a:solidFill>
                  <a:srgbClr val="FF0000"/>
                </a:solidFill>
                <a:ea typeface="ＭＳ Ｐゴシック" charset="-128"/>
              </a:rPr>
              <a:t>muscular weight</a:t>
            </a:r>
            <a:r>
              <a:rPr lang="en-US" sz="2600" dirty="0">
                <a:solidFill>
                  <a:srgbClr val="334E5D"/>
                </a:solidFill>
                <a:ea typeface="ＭＳ Ｐゴシック" charset="-128"/>
              </a:rPr>
              <a:t>.</a:t>
            </a:r>
          </a:p>
        </p:txBody>
      </p:sp>
      <p:pic>
        <p:nvPicPr>
          <p:cNvPr id="11" name="Picture 10"/>
          <p:cNvPicPr>
            <a:picLocks noChangeAspect="1"/>
          </p:cNvPicPr>
          <p:nvPr/>
        </p:nvPicPr>
        <p:blipFill>
          <a:blip r:embed="rId4"/>
          <a:stretch>
            <a:fillRect/>
          </a:stretch>
        </p:blipFill>
        <p:spPr>
          <a:xfrm>
            <a:off x="1223966" y="2371318"/>
            <a:ext cx="6634836" cy="3471831"/>
          </a:xfrm>
          <a:prstGeom prst="rect">
            <a:avLst/>
          </a:prstGeom>
        </p:spPr>
      </p:pic>
      <p:sp>
        <p:nvSpPr>
          <p:cNvPr id="14" name="TextBox 13"/>
          <p:cNvSpPr txBox="1"/>
          <p:nvPr/>
        </p:nvSpPr>
        <p:spPr>
          <a:xfrm>
            <a:off x="8294839" y="2545810"/>
            <a:ext cx="3231854" cy="2862322"/>
          </a:xfrm>
          <a:prstGeom prst="rect">
            <a:avLst/>
          </a:prstGeom>
          <a:noFill/>
          <a:ln w="19050">
            <a:solidFill>
              <a:schemeClr val="accent1">
                <a:lumMod val="75000"/>
              </a:schemeClr>
            </a:solidFill>
          </a:ln>
        </p:spPr>
        <p:txBody>
          <a:bodyPr wrap="square" rtlCol="0">
            <a:spAutoFit/>
          </a:bodyPr>
          <a:lstStyle/>
          <a:p>
            <a:pPr marL="285750" lvl="0" indent="-285750">
              <a:buFont typeface="Wingdings" panose="05000000000000000000" pitchFamily="2" charset="2"/>
              <a:buChar char="ü"/>
              <a:defRPr/>
            </a:pPr>
            <a:r>
              <a:rPr lang="en-US" dirty="0">
                <a:solidFill>
                  <a:srgbClr val="334E5D"/>
                </a:solidFill>
                <a:ea typeface="ＭＳ Ｐゴシック" charset="-128"/>
              </a:rPr>
              <a:t>A </a:t>
            </a:r>
            <a:r>
              <a:rPr lang="en-US" b="1" dirty="0">
                <a:solidFill>
                  <a:srgbClr val="FF0000"/>
                </a:solidFill>
                <a:ea typeface="ＭＳ Ｐゴシック" charset="-128"/>
              </a:rPr>
              <a:t>raised serum creatinine </a:t>
            </a:r>
            <a:r>
              <a:rPr lang="en-US" dirty="0">
                <a:solidFill>
                  <a:srgbClr val="334E5D"/>
                </a:solidFill>
                <a:ea typeface="ＭＳ Ｐゴシック" charset="-128"/>
              </a:rPr>
              <a:t>is a good indicator of impaired renal function </a:t>
            </a:r>
          </a:p>
          <a:p>
            <a:pPr marL="285750" lvl="0" indent="-285750">
              <a:buFont typeface="Wingdings" panose="05000000000000000000" pitchFamily="2" charset="2"/>
              <a:buChar char="ü"/>
              <a:defRPr/>
            </a:pPr>
            <a:endParaRPr lang="en-US" dirty="0">
              <a:solidFill>
                <a:srgbClr val="334E5D"/>
              </a:solidFill>
              <a:ea typeface="ＭＳ Ｐゴシック" charset="-128"/>
            </a:endParaRPr>
          </a:p>
          <a:p>
            <a:pPr marL="285750" lvl="0" indent="-285750">
              <a:buFont typeface="Wingdings" panose="05000000000000000000" pitchFamily="2" charset="2"/>
              <a:buChar char="ü"/>
              <a:defRPr/>
            </a:pPr>
            <a:r>
              <a:rPr lang="en-US" dirty="0">
                <a:solidFill>
                  <a:srgbClr val="334E5D"/>
                </a:solidFill>
                <a:ea typeface="ＭＳ Ｐゴシック" charset="-128"/>
              </a:rPr>
              <a:t>But </a:t>
            </a:r>
            <a:r>
              <a:rPr lang="en-US" dirty="0">
                <a:solidFill>
                  <a:srgbClr val="FF0000"/>
                </a:solidFill>
                <a:ea typeface="ＭＳ Ｐゴシック" charset="-128"/>
              </a:rPr>
              <a:t>normal serum creatinine</a:t>
            </a:r>
            <a:r>
              <a:rPr lang="en-US" dirty="0">
                <a:solidFill>
                  <a:srgbClr val="334E5D"/>
                </a:solidFill>
                <a:ea typeface="ＭＳ Ｐゴシック" charset="-128"/>
              </a:rPr>
              <a:t> </a:t>
            </a:r>
            <a:r>
              <a:rPr lang="en-US" b="1" u="sng" dirty="0">
                <a:solidFill>
                  <a:srgbClr val="334E5D"/>
                </a:solidFill>
                <a:ea typeface="ＭＳ Ｐゴシック" charset="-128"/>
              </a:rPr>
              <a:t>does not necessarily indicate normal renal function </a:t>
            </a:r>
            <a:r>
              <a:rPr lang="en-US" dirty="0">
                <a:solidFill>
                  <a:srgbClr val="334E5D"/>
                </a:solidFill>
                <a:ea typeface="ＭＳ Ｐゴシック" charset="-128"/>
              </a:rPr>
              <a:t>as serum creatinine may not be elevated until GFR has fallen by as much as 50%</a:t>
            </a:r>
          </a:p>
        </p:txBody>
      </p:sp>
    </p:spTree>
    <p:extLst>
      <p:ext uri="{BB962C8B-B14F-4D97-AF65-F5344CB8AC3E}">
        <p14:creationId xmlns:p14="http://schemas.microsoft.com/office/powerpoint/2010/main" val="14493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16</a:t>
            </a:fld>
            <a:endParaRPr lang="en-US" dirty="0"/>
          </a:p>
        </p:txBody>
      </p:sp>
      <p:sp>
        <p:nvSpPr>
          <p:cNvPr id="9" name="Rectangle 8"/>
          <p:cNvSpPr/>
          <p:nvPr/>
        </p:nvSpPr>
        <p:spPr>
          <a:xfrm>
            <a:off x="1429417" y="86458"/>
            <a:ext cx="3320140"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Serum Urea</a:t>
            </a:r>
          </a:p>
        </p:txBody>
      </p:sp>
      <p:sp>
        <p:nvSpPr>
          <p:cNvPr id="8" name="Rectangle 7"/>
          <p:cNvSpPr/>
          <p:nvPr/>
        </p:nvSpPr>
        <p:spPr>
          <a:xfrm>
            <a:off x="1223967" y="1138704"/>
            <a:ext cx="4435153" cy="492443"/>
          </a:xfrm>
          <a:prstGeom prst="rect">
            <a:avLst/>
          </a:prstGeom>
        </p:spPr>
        <p:txBody>
          <a:bodyPr wrap="square">
            <a:spAutoFit/>
          </a:bodyPr>
          <a:lstStyle/>
          <a:p>
            <a:pPr marL="457200" indent="-457200">
              <a:buFont typeface="Wingdings" panose="05000000000000000000" pitchFamily="2" charset="2"/>
              <a:buChar char="ü"/>
            </a:pPr>
            <a:r>
              <a:rPr lang="en-US" sz="2600" dirty="0">
                <a:solidFill>
                  <a:srgbClr val="506673"/>
                </a:solidFill>
                <a:ea typeface="ＭＳ Ｐゴシック" charset="-128"/>
              </a:rPr>
              <a:t>(</a:t>
            </a:r>
            <a:r>
              <a:rPr lang="en-US" sz="2600" dirty="0">
                <a:solidFill>
                  <a:srgbClr val="FF0000"/>
                </a:solidFill>
                <a:ea typeface="ＭＳ Ｐゴシック" charset="-128"/>
              </a:rPr>
              <a:t>2.5-6.6</a:t>
            </a:r>
            <a:r>
              <a:rPr lang="en-US" sz="2600" dirty="0">
                <a:solidFill>
                  <a:srgbClr val="334E5D"/>
                </a:solidFill>
                <a:ea typeface="ＭＳ Ｐゴシック" charset="-128"/>
              </a:rPr>
              <a:t> </a:t>
            </a:r>
            <a:r>
              <a:rPr lang="en-US" sz="2600" dirty="0" err="1">
                <a:solidFill>
                  <a:srgbClr val="334E5D"/>
                </a:solidFill>
                <a:ea typeface="ＭＳ Ｐゴシック" charset="-128"/>
              </a:rPr>
              <a:t>mmol</a:t>
            </a:r>
            <a:r>
              <a:rPr lang="en-US" sz="2600" dirty="0">
                <a:solidFill>
                  <a:srgbClr val="334E5D"/>
                </a:solidFill>
                <a:ea typeface="ＭＳ Ｐゴシック" charset="-128"/>
              </a:rPr>
              <a:t>/L) in adult </a:t>
            </a:r>
          </a:p>
        </p:txBody>
      </p:sp>
      <p:sp>
        <p:nvSpPr>
          <p:cNvPr id="2" name="Rectangle 1"/>
          <p:cNvSpPr/>
          <p:nvPr/>
        </p:nvSpPr>
        <p:spPr>
          <a:xfrm>
            <a:off x="1223966" y="1903194"/>
            <a:ext cx="7025953" cy="892552"/>
          </a:xfrm>
          <a:prstGeom prst="rect">
            <a:avLst/>
          </a:prstGeom>
        </p:spPr>
        <p:txBody>
          <a:bodyPr wrap="square">
            <a:spAutoFit/>
          </a:bodyPr>
          <a:lstStyle/>
          <a:p>
            <a:pPr marL="285750" indent="-285750">
              <a:buFont typeface="Wingdings" panose="05000000000000000000" pitchFamily="2" charset="2"/>
              <a:buChar char="Ø"/>
            </a:pPr>
            <a:r>
              <a:rPr lang="en-US" dirty="0"/>
              <a:t> </a:t>
            </a:r>
            <a:r>
              <a:rPr lang="en-US" sz="2600" dirty="0">
                <a:solidFill>
                  <a:srgbClr val="334E5D"/>
                </a:solidFill>
                <a:ea typeface="ＭＳ Ｐゴシック" charset="-128"/>
              </a:rPr>
              <a:t>Urea is formed </a:t>
            </a:r>
            <a:r>
              <a:rPr lang="en-US" sz="2600" dirty="0">
                <a:solidFill>
                  <a:srgbClr val="FF0000"/>
                </a:solidFill>
                <a:ea typeface="ＭＳ Ｐゴシック" charset="-128"/>
              </a:rPr>
              <a:t>in the liver from ammonia </a:t>
            </a:r>
            <a:r>
              <a:rPr lang="en-US" sz="2600" dirty="0">
                <a:solidFill>
                  <a:srgbClr val="334E5D"/>
                </a:solidFill>
                <a:ea typeface="ＭＳ Ｐゴシック" charset="-128"/>
              </a:rPr>
              <a:t>released from deamination of amino acids.</a:t>
            </a:r>
          </a:p>
        </p:txBody>
      </p:sp>
      <p:pic>
        <p:nvPicPr>
          <p:cNvPr id="10" name="Picture 9"/>
          <p:cNvPicPr>
            <a:picLocks noChangeAspect="1"/>
          </p:cNvPicPr>
          <p:nvPr/>
        </p:nvPicPr>
        <p:blipFill>
          <a:blip r:embed="rId4"/>
          <a:stretch>
            <a:fillRect/>
          </a:stretch>
        </p:blipFill>
        <p:spPr>
          <a:xfrm>
            <a:off x="1381057" y="2037426"/>
            <a:ext cx="6155134" cy="4047273"/>
          </a:xfrm>
          <a:prstGeom prst="rect">
            <a:avLst/>
          </a:prstGeom>
        </p:spPr>
      </p:pic>
      <p:sp>
        <p:nvSpPr>
          <p:cNvPr id="13" name="TextBox 12"/>
          <p:cNvSpPr txBox="1"/>
          <p:nvPr/>
        </p:nvSpPr>
        <p:spPr>
          <a:xfrm>
            <a:off x="1442370" y="5669201"/>
            <a:ext cx="6222246" cy="830997"/>
          </a:xfrm>
          <a:prstGeom prst="rect">
            <a:avLst/>
          </a:prstGeom>
          <a:noFill/>
          <a:ln w="19050">
            <a:solidFill>
              <a:schemeClr val="bg1">
                <a:lumMod val="65000"/>
              </a:schemeClr>
            </a:solidFill>
            <a:prstDash val="dash"/>
          </a:ln>
        </p:spPr>
        <p:txBody>
          <a:bodyPr wrap="square" rtlCol="0">
            <a:spAutoFit/>
          </a:bodyPr>
          <a:lstStyle/>
          <a:p>
            <a:r>
              <a:rPr lang="en-US" sz="1600">
                <a:solidFill>
                  <a:schemeClr val="bg1">
                    <a:lumMod val="65000"/>
                  </a:schemeClr>
                </a:solidFill>
              </a:rPr>
              <a:t>Urea is a waste product made when protein is broken down in your body.</a:t>
            </a:r>
          </a:p>
          <a:p>
            <a:r>
              <a:rPr lang="en-US" sz="1600">
                <a:solidFill>
                  <a:schemeClr val="bg1">
                    <a:lumMod val="65000"/>
                  </a:schemeClr>
                </a:solidFill>
              </a:rPr>
              <a:t>Urea is made in the liver and passed out of your body in the urine.</a:t>
            </a:r>
          </a:p>
          <a:p>
            <a:pPr algn="r" rtl="1"/>
            <a:r>
              <a:rPr lang="ar-SA" sz="1600">
                <a:solidFill>
                  <a:schemeClr val="bg1">
                    <a:lumMod val="65000"/>
                  </a:schemeClr>
                </a:solidFill>
              </a:rPr>
              <a:t>لهذا السبب أي شي يزيد هدم البروتين بيزيد تكوين اليوريا</a:t>
            </a:r>
            <a:endParaRPr lang="en-US" sz="1600" dirty="0">
              <a:solidFill>
                <a:schemeClr val="bg1">
                  <a:lumMod val="65000"/>
                </a:schemeClr>
              </a:solidFill>
            </a:endParaRPr>
          </a:p>
        </p:txBody>
      </p:sp>
      <p:sp>
        <p:nvSpPr>
          <p:cNvPr id="15" name="TextBox 14"/>
          <p:cNvSpPr txBox="1"/>
          <p:nvPr/>
        </p:nvSpPr>
        <p:spPr>
          <a:xfrm>
            <a:off x="7869898" y="2372520"/>
            <a:ext cx="2281628" cy="1077218"/>
          </a:xfrm>
          <a:prstGeom prst="rect">
            <a:avLst/>
          </a:prstGeom>
          <a:noFill/>
          <a:ln w="19050">
            <a:solidFill>
              <a:srgbClr val="FF0000"/>
            </a:solidFill>
            <a:prstDash val="dash"/>
          </a:ln>
        </p:spPr>
        <p:txBody>
          <a:bodyPr wrap="square" rtlCol="0">
            <a:spAutoFit/>
          </a:bodyPr>
          <a:lstStyle/>
          <a:p>
            <a:r>
              <a:rPr lang="ar-SA" sz="1600" dirty="0">
                <a:solidFill>
                  <a:schemeClr val="bg1">
                    <a:lumMod val="65000"/>
                  </a:schemeClr>
                </a:solidFill>
              </a:rPr>
              <a:t>يعني الترتيب من حيث الأهمية :</a:t>
            </a:r>
          </a:p>
          <a:p>
            <a:pPr marL="342900" indent="-342900">
              <a:buFont typeface="+mj-lt"/>
              <a:buAutoNum type="arabicPeriod"/>
            </a:pPr>
            <a:r>
              <a:rPr lang="en-US" sz="1600" dirty="0">
                <a:solidFill>
                  <a:schemeClr val="bg1">
                    <a:lumMod val="65000"/>
                  </a:schemeClr>
                </a:solidFill>
              </a:rPr>
              <a:t>serum creatinine.</a:t>
            </a:r>
          </a:p>
          <a:p>
            <a:pPr marL="342900" indent="-342900">
              <a:buFont typeface="+mj-lt"/>
              <a:buAutoNum type="arabicPeriod"/>
            </a:pPr>
            <a:r>
              <a:rPr lang="en-US" sz="1600" dirty="0">
                <a:solidFill>
                  <a:schemeClr val="bg1">
                    <a:lumMod val="65000"/>
                  </a:schemeClr>
                </a:solidFill>
              </a:rPr>
              <a:t>creatinine clearance.</a:t>
            </a:r>
          </a:p>
          <a:p>
            <a:pPr marL="342900" indent="-342900">
              <a:buFont typeface="+mj-lt"/>
              <a:buAutoNum type="arabicPeriod"/>
            </a:pPr>
            <a:r>
              <a:rPr lang="en-US" sz="1600" dirty="0">
                <a:solidFill>
                  <a:schemeClr val="bg1">
                    <a:lumMod val="65000"/>
                  </a:schemeClr>
                </a:solidFill>
              </a:rPr>
              <a:t>serum urea.</a:t>
            </a:r>
          </a:p>
        </p:txBody>
      </p:sp>
      <p:sp>
        <p:nvSpPr>
          <p:cNvPr id="14" name="TextBox 13"/>
          <p:cNvSpPr txBox="1"/>
          <p:nvPr/>
        </p:nvSpPr>
        <p:spPr>
          <a:xfrm>
            <a:off x="4867364" y="239003"/>
            <a:ext cx="6486436" cy="369332"/>
          </a:xfrm>
          <a:prstGeom prst="rect">
            <a:avLst/>
          </a:prstGeom>
          <a:noFill/>
          <a:ln w="19050">
            <a:solidFill>
              <a:schemeClr val="bg1">
                <a:lumMod val="65000"/>
              </a:schemeClr>
            </a:solidFill>
            <a:prstDash val="dash"/>
          </a:ln>
        </p:spPr>
        <p:txBody>
          <a:bodyPr wrap="square" rtlCol="0">
            <a:spAutoFit/>
          </a:bodyPr>
          <a:lstStyle/>
          <a:p>
            <a:r>
              <a:rPr lang="en-US" dirty="0">
                <a:solidFill>
                  <a:schemeClr val="bg1">
                    <a:lumMod val="65000"/>
                  </a:schemeClr>
                </a:solidFill>
              </a:rPr>
              <a:t>Recall : urea is formed from ammonia as an detoxification reaction.</a:t>
            </a:r>
          </a:p>
        </p:txBody>
      </p:sp>
      <p:sp>
        <p:nvSpPr>
          <p:cNvPr id="16" name="Rectangle 15"/>
          <p:cNvSpPr/>
          <p:nvPr/>
        </p:nvSpPr>
        <p:spPr>
          <a:xfrm>
            <a:off x="7849706" y="3655200"/>
            <a:ext cx="2362010" cy="584775"/>
          </a:xfrm>
          <a:prstGeom prst="rect">
            <a:avLst/>
          </a:prstGeom>
          <a:solidFill>
            <a:srgbClr val="F3F3F1"/>
          </a:solidFill>
          <a:ln w="19050">
            <a:solidFill>
              <a:srgbClr val="00B050"/>
            </a:solidFill>
          </a:ln>
        </p:spPr>
        <p:txBody>
          <a:bodyPr wrap="square" rtlCol="0">
            <a:spAutoFit/>
          </a:bodyPr>
          <a:lstStyle/>
          <a:p>
            <a:pPr algn="ctr"/>
            <a:r>
              <a:rPr lang="en-GB" sz="1600" dirty="0">
                <a:solidFill>
                  <a:srgbClr val="45B664"/>
                </a:solidFill>
              </a:rPr>
              <a:t>Urea is not endogenous it is affected by diet</a:t>
            </a:r>
          </a:p>
        </p:txBody>
      </p:sp>
    </p:spTree>
    <p:extLst>
      <p:ext uri="{BB962C8B-B14F-4D97-AF65-F5344CB8AC3E}">
        <p14:creationId xmlns:p14="http://schemas.microsoft.com/office/powerpoint/2010/main" val="170765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17</a:t>
            </a:fld>
            <a:endParaRPr lang="en-US" dirty="0"/>
          </a:p>
        </p:txBody>
      </p:sp>
      <p:sp>
        <p:nvSpPr>
          <p:cNvPr id="9" name="Rectangle 8"/>
          <p:cNvSpPr/>
          <p:nvPr/>
        </p:nvSpPr>
        <p:spPr>
          <a:xfrm>
            <a:off x="1250515" y="56641"/>
            <a:ext cx="5971507" cy="830997"/>
          </a:xfrm>
          <a:prstGeom prst="rect">
            <a:avLst/>
          </a:prstGeom>
        </p:spPr>
        <p:txBody>
          <a:bodyPr wrap="none">
            <a:spAutoFit/>
          </a:bodyPr>
          <a:lstStyle/>
          <a:p>
            <a:r>
              <a:rPr lang="en-US" sz="2400" dirty="0">
                <a:solidFill>
                  <a:srgbClr val="517A91"/>
                </a:solidFill>
                <a:latin typeface="Century Gothic" charset="0"/>
                <a:ea typeface="Century Gothic" charset="0"/>
                <a:cs typeface="Century Gothic" charset="0"/>
              </a:rPr>
              <a:t>Normal values of </a:t>
            </a:r>
            <a:r>
              <a:rPr lang="en-US" sz="2400" u="sng" dirty="0">
                <a:solidFill>
                  <a:srgbClr val="517A91"/>
                </a:solidFill>
                <a:latin typeface="Century Gothic" charset="0"/>
                <a:ea typeface="Century Gothic" charset="0"/>
                <a:cs typeface="Century Gothic" charset="0"/>
              </a:rPr>
              <a:t>Internal Chemical </a:t>
            </a:r>
          </a:p>
          <a:p>
            <a:r>
              <a:rPr lang="en-US" sz="2400" u="sng" dirty="0">
                <a:solidFill>
                  <a:srgbClr val="517A91"/>
                </a:solidFill>
                <a:latin typeface="Century Gothic" charset="0"/>
                <a:ea typeface="Century Gothic" charset="0"/>
                <a:cs typeface="Century Gothic" charset="0"/>
              </a:rPr>
              <a:t>Environment</a:t>
            </a:r>
            <a:r>
              <a:rPr lang="en-US" sz="2400" dirty="0">
                <a:solidFill>
                  <a:srgbClr val="517A91"/>
                </a:solidFill>
                <a:latin typeface="Century Gothic" charset="0"/>
                <a:ea typeface="Century Gothic" charset="0"/>
                <a:cs typeface="Century Gothic" charset="0"/>
              </a:rPr>
              <a:t> controlled by the Kidneys:</a:t>
            </a:r>
          </a:p>
        </p:txBody>
      </p:sp>
      <p:graphicFrame>
        <p:nvGraphicFramePr>
          <p:cNvPr id="4" name="Table 3"/>
          <p:cNvGraphicFramePr>
            <a:graphicFrameLocks noGrp="1"/>
          </p:cNvGraphicFramePr>
          <p:nvPr>
            <p:extLst>
              <p:ext uri="{D42A27DB-BD31-4B8C-83A1-F6EECF244321}">
                <p14:modId xmlns:p14="http://schemas.microsoft.com/office/powerpoint/2010/main" val="3473518730"/>
              </p:ext>
            </p:extLst>
          </p:nvPr>
        </p:nvGraphicFramePr>
        <p:xfrm>
          <a:off x="1284507" y="999387"/>
          <a:ext cx="8128000" cy="5364480"/>
        </p:xfrm>
        <a:graphic>
          <a:graphicData uri="http://schemas.openxmlformats.org/drawingml/2006/table">
            <a:tbl>
              <a:tblPr firstRow="1" bandRow="1">
                <a:tableStyleId>{BC89EF96-8CEA-46FF-86C4-4CE0E7609802}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SODIUM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135  to 145  </a:t>
                      </a:r>
                      <a:r>
                        <a:rPr lang="en-US" sz="2600" kern="1200" dirty="0" err="1">
                          <a:solidFill>
                            <a:srgbClr val="334E5D"/>
                          </a:solidFill>
                          <a:latin typeface="+mn-lt"/>
                          <a:ea typeface="ＭＳ Ｐゴシック" charset="-128"/>
                          <a:cs typeface="+mn-cs"/>
                        </a:rPr>
                        <a:t>mEq</a:t>
                      </a:r>
                      <a:r>
                        <a:rPr lang="en-US" sz="2600" kern="1200" dirty="0">
                          <a:solidFill>
                            <a:srgbClr val="334E5D"/>
                          </a:solidFill>
                          <a:latin typeface="+mn-lt"/>
                          <a:ea typeface="ＭＳ Ｐゴシック" charset="-128"/>
                          <a:cs typeface="+mn-cs"/>
                        </a:rPr>
                        <a:t>/L</a:t>
                      </a:r>
                    </a:p>
                  </a:txBody>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POTASSIUM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3.5   to 5.5  </a:t>
                      </a:r>
                      <a:r>
                        <a:rPr lang="en-US" sz="2600" kern="1200" dirty="0" err="1">
                          <a:solidFill>
                            <a:srgbClr val="334E5D"/>
                          </a:solidFill>
                          <a:latin typeface="+mn-lt"/>
                          <a:ea typeface="ＭＳ Ｐゴシック" charset="-128"/>
                          <a:cs typeface="+mn-cs"/>
                        </a:rPr>
                        <a:t>mEq</a:t>
                      </a:r>
                      <a:r>
                        <a:rPr lang="en-US" sz="2600" kern="1200" dirty="0">
                          <a:solidFill>
                            <a:srgbClr val="334E5D"/>
                          </a:solidFill>
                          <a:latin typeface="+mn-lt"/>
                          <a:ea typeface="ＭＳ Ｐゴシック" charset="-128"/>
                          <a:cs typeface="+mn-cs"/>
                        </a:rPr>
                        <a:t>/L</a:t>
                      </a:r>
                    </a:p>
                  </a:txBody>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CHLORIDES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100  to 110   </a:t>
                      </a:r>
                      <a:r>
                        <a:rPr lang="en-US" sz="2600" kern="1200" dirty="0" err="1">
                          <a:solidFill>
                            <a:srgbClr val="334E5D"/>
                          </a:solidFill>
                          <a:latin typeface="+mn-lt"/>
                          <a:ea typeface="ＭＳ Ｐゴシック" charset="-128"/>
                          <a:cs typeface="+mn-cs"/>
                        </a:rPr>
                        <a:t>mEq</a:t>
                      </a:r>
                      <a:r>
                        <a:rPr lang="en-US" sz="2600" kern="1200" dirty="0">
                          <a:solidFill>
                            <a:srgbClr val="334E5D"/>
                          </a:solidFill>
                          <a:latin typeface="+mn-lt"/>
                          <a:ea typeface="ＭＳ Ｐゴシック" charset="-128"/>
                          <a:cs typeface="+mn-cs"/>
                        </a:rPr>
                        <a:t>/L</a:t>
                      </a:r>
                    </a:p>
                  </a:txBody>
                  <a:tcPr/>
                </a:tc>
                <a:extLst>
                  <a:ext uri="{0D108BD9-81ED-4DB2-BD59-A6C34878D82A}">
                    <a16:rowId xmlns:a16="http://schemas.microsoft.com/office/drawing/2014/main" val="10002"/>
                  </a:ext>
                </a:extLst>
              </a:tr>
              <a:tr h="4239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BICARBONATE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24  to 26   </a:t>
                      </a:r>
                      <a:r>
                        <a:rPr lang="en-US" sz="2600" kern="1200" dirty="0" err="1">
                          <a:solidFill>
                            <a:srgbClr val="334E5D"/>
                          </a:solidFill>
                          <a:latin typeface="+mn-lt"/>
                          <a:ea typeface="ＭＳ Ｐゴシック" charset="-128"/>
                          <a:cs typeface="+mn-cs"/>
                        </a:rPr>
                        <a:t>mEq</a:t>
                      </a:r>
                      <a:r>
                        <a:rPr lang="en-US" sz="2600" kern="1200" dirty="0">
                          <a:solidFill>
                            <a:srgbClr val="334E5D"/>
                          </a:solidFill>
                          <a:latin typeface="+mn-lt"/>
                          <a:ea typeface="ＭＳ Ｐゴシック" charset="-128"/>
                          <a:cs typeface="+mn-cs"/>
                        </a:rPr>
                        <a:t>/L</a:t>
                      </a: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CALCIUM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8.6  to 10 mg/dl</a:t>
                      </a:r>
                    </a:p>
                  </a:txBody>
                  <a:tcPr/>
                </a:tc>
                <a:extLst>
                  <a:ext uri="{0D108BD9-81ED-4DB2-BD59-A6C34878D82A}">
                    <a16:rowId xmlns:a16="http://schemas.microsoft.com/office/drawing/2014/main" val="100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MAGNESIUM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1.6  to 2.4  mg/dl</a:t>
                      </a:r>
                    </a:p>
                  </a:txBody>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PHOSPHORUS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3.0  to 5.0  mg/dl</a:t>
                      </a:r>
                    </a:p>
                  </a:txBody>
                  <a:tcPr/>
                </a:tc>
                <a:extLst>
                  <a:ext uri="{0D108BD9-81ED-4DB2-BD59-A6C34878D82A}">
                    <a16:rowId xmlns:a16="http://schemas.microsoft.com/office/drawing/2014/main" val="1000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URIC ACID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2.5  to 6.0  mg/dl</a:t>
                      </a:r>
                    </a:p>
                  </a:txBody>
                  <a:tcPr/>
                </a:tc>
                <a:extLst>
                  <a:ext uri="{0D108BD9-81ED-4DB2-BD59-A6C34878D82A}">
                    <a16:rowId xmlns:a16="http://schemas.microsoft.com/office/drawing/2014/main" val="1000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pH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334E5D"/>
                          </a:solidFill>
                          <a:latin typeface="+mn-lt"/>
                          <a:ea typeface="ＭＳ Ｐゴシック" charset="-128"/>
                          <a:cs typeface="+mn-cs"/>
                        </a:rPr>
                        <a:t>7.4</a:t>
                      </a:r>
                    </a:p>
                  </a:txBody>
                  <a:tcPr/>
                </a:tc>
                <a:extLst>
                  <a:ext uri="{0D108BD9-81ED-4DB2-BD59-A6C34878D82A}">
                    <a16:rowId xmlns:a16="http://schemas.microsoft.com/office/drawing/2014/main" val="1000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FF0000"/>
                          </a:solidFill>
                          <a:latin typeface="+mn-lt"/>
                          <a:ea typeface="ＭＳ Ｐゴシック" charset="-128"/>
                          <a:cs typeface="+mn-cs"/>
                        </a:rPr>
                        <a:t>CREATININE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FF0000"/>
                          </a:solidFill>
                          <a:latin typeface="+mn-lt"/>
                          <a:ea typeface="ＭＳ Ｐゴシック" charset="-128"/>
                          <a:cs typeface="+mn-cs"/>
                        </a:rPr>
                        <a:t>0.8  to 1.4 mg/dl</a:t>
                      </a:r>
                    </a:p>
                  </a:txBody>
                  <a:tcPr/>
                </a:tc>
                <a:extLst>
                  <a:ext uri="{0D108BD9-81ED-4DB2-BD59-A6C34878D82A}">
                    <a16:rowId xmlns:a16="http://schemas.microsoft.com/office/drawing/2014/main" val="1000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FF0000"/>
                          </a:solidFill>
                          <a:latin typeface="+mn-lt"/>
                          <a:ea typeface="ＭＳ Ｐゴシック" charset="-128"/>
                          <a:cs typeface="+mn-cs"/>
                        </a:rPr>
                        <a:t> BUN  (Blood Urea Nitrogen)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kern="1200" dirty="0">
                          <a:solidFill>
                            <a:srgbClr val="FF0000"/>
                          </a:solidFill>
                          <a:latin typeface="+mn-lt"/>
                          <a:ea typeface="ＭＳ Ｐゴシック" charset="-128"/>
                          <a:cs typeface="+mn-cs"/>
                        </a:rPr>
                        <a:t>15  to 20 mg/dl</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85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5" name="Round Same Side Corner Rectangle 4"/>
          <p:cNvSpPr/>
          <p:nvPr/>
        </p:nvSpPr>
        <p:spPr>
          <a:xfrm rot="16200000">
            <a:off x="-19053" y="1581155"/>
            <a:ext cx="1412083" cy="1254920"/>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64" y="1582941"/>
            <a:ext cx="1137047" cy="1137047"/>
          </a:xfrm>
          <a:prstGeom prst="rect">
            <a:avLst/>
          </a:prstGeom>
          <a:ln>
            <a:noFill/>
          </a:ln>
        </p:spPr>
      </p:pic>
      <p:sp>
        <p:nvSpPr>
          <p:cNvPr id="7" name="Rectangle 6"/>
          <p:cNvSpPr/>
          <p:nvPr/>
        </p:nvSpPr>
        <p:spPr>
          <a:xfrm>
            <a:off x="1314446"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ame Side Corner Rectangle 7"/>
          <p:cNvSpPr/>
          <p:nvPr/>
        </p:nvSpPr>
        <p:spPr>
          <a:xfrm rot="5400000">
            <a:off x="10772920" y="1582252"/>
            <a:ext cx="1412083" cy="1252728"/>
          </a:xfrm>
          <a:prstGeom prst="round2SameRect">
            <a:avLst/>
          </a:prstGeom>
          <a:solidFill>
            <a:srgbClr val="5B8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4C2C5"/>
              </a:solidFill>
            </a:endParaRPr>
          </a:p>
        </p:txBody>
      </p:sp>
      <p:sp>
        <p:nvSpPr>
          <p:cNvPr id="9" name="Rectangle 8"/>
          <p:cNvSpPr/>
          <p:nvPr/>
        </p:nvSpPr>
        <p:spPr>
          <a:xfrm>
            <a:off x="8200838" y="1502573"/>
            <a:ext cx="2651760" cy="5155408"/>
          </a:xfrm>
          <a:prstGeom prst="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A445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2033" y="1571845"/>
            <a:ext cx="1133856" cy="1133856"/>
          </a:xfrm>
          <a:prstGeom prst="rect">
            <a:avLst/>
          </a:prstGeom>
        </p:spPr>
      </p:pic>
      <p:sp>
        <p:nvSpPr>
          <p:cNvPr id="11" name="16-Point Star 10"/>
          <p:cNvSpPr/>
          <p:nvPr/>
        </p:nvSpPr>
        <p:spPr>
          <a:xfrm>
            <a:off x="4153209" y="2028831"/>
            <a:ext cx="3788163" cy="3899005"/>
          </a:xfrm>
          <a:prstGeom prst="star16">
            <a:avLst>
              <a:gd name="adj" fmla="val 42872"/>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16-Point Star 11"/>
          <p:cNvSpPr/>
          <p:nvPr/>
        </p:nvSpPr>
        <p:spPr>
          <a:xfrm>
            <a:off x="3990783" y="1865245"/>
            <a:ext cx="4136331" cy="4221236"/>
          </a:xfrm>
          <a:prstGeom prst="star16">
            <a:avLst>
              <a:gd name="adj" fmla="val 42872"/>
            </a:avLst>
          </a:prstGeom>
          <a:no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395061" y="3506570"/>
            <a:ext cx="3124113" cy="1754326"/>
          </a:xfrm>
          <a:prstGeom prst="rect">
            <a:avLst/>
          </a:prstGeom>
          <a:noFill/>
        </p:spPr>
        <p:txBody>
          <a:bodyPr wrap="square" rtlCol="0">
            <a:spAutoFit/>
          </a:bodyPr>
          <a:lstStyle/>
          <a:p>
            <a:pPr marL="285750" indent="-285750" algn="ctr">
              <a:buFont typeface="Arial" charset="0"/>
              <a:buChar char="•"/>
            </a:pPr>
            <a:r>
              <a:rPr lang="en-US" sz="2600" b="1" dirty="0">
                <a:solidFill>
                  <a:schemeClr val="bg1">
                    <a:lumMod val="75000"/>
                  </a:schemeClr>
                </a:solidFill>
                <a:latin typeface="Century Gothic" charset="0"/>
                <a:ea typeface="Century Gothic" charset="0"/>
                <a:cs typeface="Century Gothic" charset="0"/>
              </a:rPr>
              <a:t>Rania </a:t>
            </a:r>
            <a:r>
              <a:rPr lang="en-US" sz="2600" b="1" dirty="0" err="1">
                <a:solidFill>
                  <a:schemeClr val="bg1">
                    <a:lumMod val="75000"/>
                  </a:schemeClr>
                </a:solidFill>
                <a:latin typeface="Century Gothic" charset="0"/>
                <a:ea typeface="Century Gothic" charset="0"/>
                <a:cs typeface="Century Gothic" charset="0"/>
              </a:rPr>
              <a:t>Alessa</a:t>
            </a:r>
            <a:endParaRPr lang="en-US" sz="2600" b="1" dirty="0">
              <a:solidFill>
                <a:schemeClr val="bg1">
                  <a:lumMod val="75000"/>
                </a:schemeClr>
              </a:solidFill>
              <a:latin typeface="Century Gothic" charset="0"/>
              <a:ea typeface="Century Gothic" charset="0"/>
              <a:cs typeface="Century Gothic" charset="0"/>
            </a:endParaRPr>
          </a:p>
          <a:p>
            <a:pPr marL="285750" indent="-285750" algn="ctr">
              <a:buFont typeface="Arial" charset="0"/>
              <a:buChar char="•"/>
            </a:pPr>
            <a:r>
              <a:rPr lang="en-US" sz="2600" b="1" dirty="0">
                <a:solidFill>
                  <a:schemeClr val="bg1">
                    <a:lumMod val="75000"/>
                  </a:schemeClr>
                </a:solidFill>
                <a:latin typeface="Century Gothic" charset="0"/>
                <a:ea typeface="Century Gothic" charset="0"/>
                <a:cs typeface="Century Gothic" charset="0"/>
              </a:rPr>
              <a:t>Mohammad </a:t>
            </a:r>
            <a:r>
              <a:rPr lang="en-US" sz="2600" b="1" dirty="0" err="1">
                <a:solidFill>
                  <a:schemeClr val="bg1">
                    <a:lumMod val="75000"/>
                  </a:schemeClr>
                </a:solidFill>
                <a:latin typeface="Century Gothic" charset="0"/>
                <a:ea typeface="Century Gothic" charset="0"/>
                <a:cs typeface="Century Gothic" charset="0"/>
              </a:rPr>
              <a:t>Almutlaq</a:t>
            </a:r>
            <a:endParaRPr lang="en-US" sz="2600" b="1" dirty="0">
              <a:solidFill>
                <a:schemeClr val="bg1">
                  <a:lumMod val="75000"/>
                </a:schemeClr>
              </a:solidFill>
              <a:latin typeface="Century Gothic" charset="0"/>
              <a:ea typeface="Century Gothic" charset="0"/>
              <a:cs typeface="Century Gothic" charset="0"/>
            </a:endParaRPr>
          </a:p>
          <a:p>
            <a:pPr marL="285750" indent="-285750">
              <a:buFont typeface="Arial" charset="0"/>
              <a:buChar char="•"/>
            </a:pPr>
            <a:endParaRPr lang="en-US" sz="3000" b="1" dirty="0">
              <a:solidFill>
                <a:schemeClr val="tx1">
                  <a:lumMod val="85000"/>
                  <a:lumOff val="15000"/>
                </a:schemeClr>
              </a:solidFill>
              <a:latin typeface="Century Gothic" charset="0"/>
              <a:ea typeface="Century Gothic" charset="0"/>
              <a:cs typeface="Century Gothic" charset="0"/>
            </a:endParaRPr>
          </a:p>
        </p:txBody>
      </p:sp>
      <p:sp>
        <p:nvSpPr>
          <p:cNvPr id="14" name="Oval 13"/>
          <p:cNvSpPr/>
          <p:nvPr/>
        </p:nvSpPr>
        <p:spPr>
          <a:xfrm>
            <a:off x="4448928" y="2427901"/>
            <a:ext cx="3196723" cy="3079490"/>
          </a:xfrm>
          <a:prstGeom prst="ellipse">
            <a:avLst/>
          </a:prstGeom>
          <a:noFill/>
          <a:ln w="3175">
            <a:solidFill>
              <a:schemeClr val="bg2">
                <a:lumMod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rot="5400000">
            <a:off x="514348" y="135432"/>
            <a:ext cx="557216" cy="1585913"/>
          </a:xfrm>
          <a:prstGeom prst="round2SameRect">
            <a:avLst/>
          </a:prstGeom>
          <a:solidFill>
            <a:srgbClr val="C4C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Same Side Corner Rectangle 16"/>
          <p:cNvSpPr/>
          <p:nvPr/>
        </p:nvSpPr>
        <p:spPr>
          <a:xfrm rot="5400000">
            <a:off x="164305" y="-164305"/>
            <a:ext cx="785816" cy="1114425"/>
          </a:xfrm>
          <a:prstGeom prst="round2SameRect">
            <a:avLst/>
          </a:prstGeom>
          <a:solidFill>
            <a:srgbClr val="517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000" y="-30517"/>
            <a:ext cx="3243263" cy="769441"/>
          </a:xfrm>
          <a:prstGeom prst="rect">
            <a:avLst/>
          </a:prstGeom>
          <a:noFill/>
        </p:spPr>
        <p:txBody>
          <a:bodyPr wrap="square" rtlCol="0">
            <a:spAutoFit/>
          </a:bodyPr>
          <a:lstStyle/>
          <a:p>
            <a:r>
              <a:rPr lang="en-US" sz="4400" b="1" dirty="0">
                <a:solidFill>
                  <a:srgbClr val="C4C2C5"/>
                </a:solidFill>
                <a:latin typeface="Century Gothic" charset="0"/>
                <a:ea typeface="Century Gothic" charset="0"/>
                <a:cs typeface="Century Gothic" charset="0"/>
              </a:rPr>
              <a:t>TEAM</a:t>
            </a:r>
          </a:p>
        </p:txBody>
      </p:sp>
      <p:sp>
        <p:nvSpPr>
          <p:cNvPr id="19" name="TextBox 18"/>
          <p:cNvSpPr txBox="1"/>
          <p:nvPr/>
        </p:nvSpPr>
        <p:spPr>
          <a:xfrm>
            <a:off x="1585913" y="570263"/>
            <a:ext cx="2800350" cy="1200329"/>
          </a:xfrm>
          <a:prstGeom prst="rect">
            <a:avLst/>
          </a:prstGeom>
          <a:noFill/>
        </p:spPr>
        <p:txBody>
          <a:bodyPr wrap="square" rtlCol="0">
            <a:spAutoFit/>
          </a:bodyPr>
          <a:lstStyle/>
          <a:p>
            <a:r>
              <a:rPr lang="en-US" sz="3600" b="1" dirty="0">
                <a:solidFill>
                  <a:srgbClr val="517A91"/>
                </a:solidFill>
                <a:latin typeface="Century Gothic" charset="0"/>
                <a:ea typeface="Century Gothic" charset="0"/>
                <a:cs typeface="Century Gothic" charset="0"/>
              </a:rPr>
              <a:t>MEMBERS</a:t>
            </a:r>
          </a:p>
          <a:p>
            <a:endParaRPr lang="en-US" sz="3600" b="1" dirty="0">
              <a:solidFill>
                <a:srgbClr val="C4C2C5"/>
              </a:solidFill>
              <a:latin typeface="Century Gothic" charset="0"/>
              <a:ea typeface="Century Gothic" charset="0"/>
              <a:cs typeface="Century Gothic" charset="0"/>
            </a:endParaRPr>
          </a:p>
        </p:txBody>
      </p:sp>
      <p:pic>
        <p:nvPicPr>
          <p:cNvPr id="21" name="صورة 6" descr="bio logo 436.png"/>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4" name="Slide Number Placeholder 3"/>
          <p:cNvSpPr>
            <a:spLocks noGrp="1"/>
          </p:cNvSpPr>
          <p:nvPr>
            <p:ph type="sldNum" sz="quarter" idx="12"/>
          </p:nvPr>
        </p:nvSpPr>
        <p:spPr/>
        <p:txBody>
          <a:bodyPr/>
          <a:lstStyle/>
          <a:p>
            <a:fld id="{C6A61B80-718B-8E4C-9CE5-C64D512E4DAF}" type="slidenum">
              <a:rPr lang="en-US" smtClean="0"/>
              <a:t>18</a:t>
            </a:fld>
            <a:endParaRPr lang="en-US"/>
          </a:p>
        </p:txBody>
      </p:sp>
      <p:sp>
        <p:nvSpPr>
          <p:cNvPr id="15" name="TextBox 14"/>
          <p:cNvSpPr txBox="1"/>
          <p:nvPr/>
        </p:nvSpPr>
        <p:spPr>
          <a:xfrm>
            <a:off x="4747530" y="2914657"/>
            <a:ext cx="3092042" cy="800219"/>
          </a:xfrm>
          <a:prstGeom prst="rect">
            <a:avLst/>
          </a:prstGeom>
          <a:noFill/>
        </p:spPr>
        <p:txBody>
          <a:bodyPr wrap="square" rtlCol="0">
            <a:spAutoFit/>
          </a:bodyPr>
          <a:lstStyle/>
          <a:p>
            <a:r>
              <a:rPr lang="en-US" sz="2800" b="1" dirty="0">
                <a:solidFill>
                  <a:srgbClr val="243542"/>
                </a:solidFill>
                <a:latin typeface="Century Gothic" charset="0"/>
                <a:ea typeface="Century Gothic" charset="0"/>
                <a:cs typeface="Century Gothic" charset="0"/>
              </a:rPr>
              <a:t>TEAM LEADERS </a:t>
            </a:r>
          </a:p>
          <a:p>
            <a:endParaRPr lang="en-US" dirty="0"/>
          </a:p>
        </p:txBody>
      </p:sp>
      <p:sp>
        <p:nvSpPr>
          <p:cNvPr id="20" name="TextBox 19"/>
          <p:cNvSpPr txBox="1"/>
          <p:nvPr/>
        </p:nvSpPr>
        <p:spPr>
          <a:xfrm>
            <a:off x="1339026" y="2921910"/>
            <a:ext cx="2627180" cy="2308324"/>
          </a:xfrm>
          <a:prstGeom prst="rect">
            <a:avLst/>
          </a:prstGeom>
          <a:noFill/>
        </p:spPr>
        <p:txBody>
          <a:bodyPr wrap="square" rtlCol="0">
            <a:spAutoFit/>
          </a:bodyPr>
          <a:lstStyle/>
          <a:p>
            <a:pPr algn="ctr">
              <a:lnSpc>
                <a:spcPct val="150000"/>
              </a:lnSpc>
            </a:pPr>
            <a:r>
              <a:rPr lang="ar-SA" sz="2400" dirty="0">
                <a:solidFill>
                  <a:srgbClr val="2A4452"/>
                </a:solidFill>
              </a:rPr>
              <a:t>مهند الزهراني </a:t>
            </a:r>
          </a:p>
          <a:p>
            <a:pPr algn="ctr">
              <a:lnSpc>
                <a:spcPct val="150000"/>
              </a:lnSpc>
            </a:pPr>
            <a:r>
              <a:rPr lang="ar-SA" sz="2400" dirty="0">
                <a:solidFill>
                  <a:srgbClr val="2A4452"/>
                </a:solidFill>
              </a:rPr>
              <a:t>طلال </a:t>
            </a:r>
            <a:r>
              <a:rPr lang="ar-SA" sz="2400" dirty="0" err="1">
                <a:solidFill>
                  <a:srgbClr val="2A4452"/>
                </a:solidFill>
              </a:rPr>
              <a:t>الطخيم</a:t>
            </a:r>
            <a:r>
              <a:rPr lang="ar-SA" sz="2400" dirty="0">
                <a:solidFill>
                  <a:srgbClr val="2A4452"/>
                </a:solidFill>
              </a:rPr>
              <a:t> </a:t>
            </a:r>
          </a:p>
          <a:p>
            <a:pPr algn="ctr">
              <a:lnSpc>
                <a:spcPct val="150000"/>
              </a:lnSpc>
            </a:pPr>
            <a:r>
              <a:rPr lang="ar-SA" sz="2400" dirty="0">
                <a:solidFill>
                  <a:srgbClr val="2A4452"/>
                </a:solidFill>
              </a:rPr>
              <a:t>سعود الشنيفي</a:t>
            </a:r>
          </a:p>
          <a:p>
            <a:pPr algn="ctr">
              <a:lnSpc>
                <a:spcPct val="150000"/>
              </a:lnSpc>
            </a:pPr>
            <a:r>
              <a:rPr lang="ar-SA" sz="2400" dirty="0">
                <a:solidFill>
                  <a:srgbClr val="2A4452"/>
                </a:solidFill>
              </a:rPr>
              <a:t>محمد العسيري</a:t>
            </a:r>
            <a:endParaRPr lang="en-US" sz="2400" dirty="0">
              <a:solidFill>
                <a:srgbClr val="2A4452"/>
              </a:solidFill>
            </a:endParaRPr>
          </a:p>
        </p:txBody>
      </p:sp>
      <p:sp>
        <p:nvSpPr>
          <p:cNvPr id="22" name="TextBox 21"/>
          <p:cNvSpPr txBox="1"/>
          <p:nvPr/>
        </p:nvSpPr>
        <p:spPr>
          <a:xfrm>
            <a:off x="8217841" y="2334773"/>
            <a:ext cx="2627180" cy="3416320"/>
          </a:xfrm>
          <a:prstGeom prst="rect">
            <a:avLst/>
          </a:prstGeom>
          <a:noFill/>
        </p:spPr>
        <p:txBody>
          <a:bodyPr wrap="square" rtlCol="0">
            <a:spAutoFit/>
          </a:bodyPr>
          <a:lstStyle/>
          <a:p>
            <a:pPr algn="ctr">
              <a:lnSpc>
                <a:spcPct val="150000"/>
              </a:lnSpc>
            </a:pPr>
            <a:r>
              <a:rPr lang="ar-SA" sz="2400" dirty="0">
                <a:solidFill>
                  <a:srgbClr val="2A4452"/>
                </a:solidFill>
              </a:rPr>
              <a:t>هيفاء الوعيل</a:t>
            </a:r>
          </a:p>
          <a:p>
            <a:pPr algn="ctr">
              <a:lnSpc>
                <a:spcPct val="150000"/>
              </a:lnSpc>
            </a:pPr>
            <a:r>
              <a:rPr lang="ar-SA" sz="2400" dirty="0">
                <a:solidFill>
                  <a:srgbClr val="2A4452"/>
                </a:solidFill>
              </a:rPr>
              <a:t>ريما الشايع</a:t>
            </a:r>
          </a:p>
          <a:p>
            <a:pPr algn="ctr">
              <a:lnSpc>
                <a:spcPct val="150000"/>
              </a:lnSpc>
            </a:pPr>
            <a:r>
              <a:rPr lang="ar-SA" sz="2400" dirty="0">
                <a:solidFill>
                  <a:srgbClr val="2A4452"/>
                </a:solidFill>
              </a:rPr>
              <a:t>أمل القرني</a:t>
            </a:r>
          </a:p>
          <a:p>
            <a:pPr algn="ctr">
              <a:lnSpc>
                <a:spcPct val="150000"/>
              </a:lnSpc>
            </a:pPr>
            <a:r>
              <a:rPr lang="ar-SA" sz="2400" dirty="0">
                <a:solidFill>
                  <a:srgbClr val="2A4452"/>
                </a:solidFill>
              </a:rPr>
              <a:t>بشرى قوقندي</a:t>
            </a:r>
          </a:p>
          <a:p>
            <a:pPr algn="ctr">
              <a:lnSpc>
                <a:spcPct val="150000"/>
              </a:lnSpc>
            </a:pPr>
            <a:r>
              <a:rPr lang="ar-SA" sz="2400" dirty="0">
                <a:solidFill>
                  <a:srgbClr val="2A4452"/>
                </a:solidFill>
              </a:rPr>
              <a:t>حنين باشيخ</a:t>
            </a:r>
          </a:p>
          <a:p>
            <a:pPr algn="ctr">
              <a:lnSpc>
                <a:spcPct val="150000"/>
              </a:lnSpc>
            </a:pPr>
            <a:r>
              <a:rPr lang="ar-SA" sz="2400" dirty="0">
                <a:solidFill>
                  <a:srgbClr val="2A4452"/>
                </a:solidFill>
              </a:rPr>
              <a:t>نورة الشبيب</a:t>
            </a:r>
            <a:endParaRPr lang="en-US" sz="2400" dirty="0">
              <a:solidFill>
                <a:srgbClr val="2A4452"/>
              </a:solidFill>
            </a:endParaRPr>
          </a:p>
        </p:txBody>
      </p:sp>
    </p:spTree>
    <p:extLst>
      <p:ext uri="{BB962C8B-B14F-4D97-AF65-F5344CB8AC3E}">
        <p14:creationId xmlns:p14="http://schemas.microsoft.com/office/powerpoint/2010/main" val="377544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3542"/>
        </a:solidFill>
        <a:effectLst/>
      </p:bgPr>
    </p:bg>
    <p:spTree>
      <p:nvGrpSpPr>
        <p:cNvPr id="1" name=""/>
        <p:cNvGrpSpPr/>
        <p:nvPr/>
      </p:nvGrpSpPr>
      <p:grpSpPr>
        <a:xfrm>
          <a:off x="0" y="0"/>
          <a:ext cx="0" cy="0"/>
          <a:chOff x="0" y="0"/>
          <a:chExt cx="0" cy="0"/>
        </a:xfrm>
      </p:grpSpPr>
      <p:sp>
        <p:nvSpPr>
          <p:cNvPr id="4" name="Rectangle 3"/>
          <p:cNvSpPr/>
          <p:nvPr/>
        </p:nvSpPr>
        <p:spPr>
          <a:xfrm>
            <a:off x="2414588" y="1957388"/>
            <a:ext cx="2300287" cy="2228850"/>
          </a:xfrm>
          <a:prstGeom prst="rect">
            <a:avLst/>
          </a:prstGeom>
          <a:solidFill>
            <a:srgbClr val="5B8B6B"/>
          </a:solidFill>
          <a:ln>
            <a:solidFill>
              <a:srgbClr val="5B8B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97619" y="1065522"/>
            <a:ext cx="0" cy="4754880"/>
          </a:xfrm>
          <a:prstGeom prst="line">
            <a:avLst/>
          </a:prstGeom>
          <a:ln w="66675" cap="rnd">
            <a:solidFill>
              <a:schemeClr val="bg1">
                <a:lumMod val="75000"/>
              </a:schemeClr>
            </a:solidFill>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85738" y="2832079"/>
            <a:ext cx="5400675" cy="1908215"/>
          </a:xfrm>
          <a:prstGeom prst="rect">
            <a:avLst/>
          </a:prstGeom>
          <a:noFill/>
        </p:spPr>
        <p:txBody>
          <a:bodyPr wrap="square" rtlCol="0">
            <a:spAutoFit/>
          </a:bodyPr>
          <a:lstStyle/>
          <a:p>
            <a:r>
              <a:rPr lang="en-US" sz="5400" b="1" dirty="0">
                <a:solidFill>
                  <a:srgbClr val="C4C2C5"/>
                </a:solidFill>
                <a:latin typeface="Century Gothic" charset="0"/>
                <a:ea typeface="Century Gothic" charset="0"/>
                <a:cs typeface="Century Gothic" charset="0"/>
              </a:rPr>
              <a:t>THANK YOU </a:t>
            </a:r>
          </a:p>
          <a:p>
            <a:r>
              <a:rPr lang="en-US" sz="3200" b="1" dirty="0">
                <a:solidFill>
                  <a:srgbClr val="C4C2C5"/>
                </a:solidFill>
                <a:latin typeface="Century Gothic" charset="0"/>
                <a:ea typeface="Century Gothic" charset="0"/>
                <a:cs typeface="Century Gothic" charset="0"/>
              </a:rPr>
              <a:t>PLEASE CONTACT US IF YOU HAVE ANY ISSUE  </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2037" t="-23068" r="-62037" b="-23068"/>
          <a:stretch/>
        </p:blipFill>
        <p:spPr>
          <a:xfrm>
            <a:off x="5039913" y="1350396"/>
            <a:ext cx="3001329" cy="132873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225" y="2518138"/>
            <a:ext cx="944575" cy="94457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1167" y="3561021"/>
            <a:ext cx="941832" cy="941832"/>
          </a:xfrm>
          <a:prstGeom prst="ellipse">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9662" y="4601160"/>
            <a:ext cx="941832" cy="941832"/>
          </a:xfrm>
          <a:prstGeom prst="rect">
            <a:avLst/>
          </a:prstGeom>
        </p:spPr>
      </p:pic>
      <p:sp>
        <p:nvSpPr>
          <p:cNvPr id="17" name="Rectangle 16"/>
          <p:cNvSpPr/>
          <p:nvPr/>
        </p:nvSpPr>
        <p:spPr>
          <a:xfrm>
            <a:off x="7134536" y="4736320"/>
            <a:ext cx="4832546"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Biochemistryteam436@gmail.com</a:t>
            </a:r>
          </a:p>
        </p:txBody>
      </p:sp>
      <p:sp>
        <p:nvSpPr>
          <p:cNvPr id="23" name="Rectangle 22"/>
          <p:cNvSpPr/>
          <p:nvPr/>
        </p:nvSpPr>
        <p:spPr>
          <a:xfrm>
            <a:off x="6755001" y="3698300"/>
            <a:ext cx="5212080" cy="6715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@436Biochemteam</a:t>
            </a:r>
          </a:p>
        </p:txBody>
      </p:sp>
      <p:sp>
        <p:nvSpPr>
          <p:cNvPr id="24" name="Rectangle 23"/>
          <p:cNvSpPr/>
          <p:nvPr/>
        </p:nvSpPr>
        <p:spPr>
          <a:xfrm>
            <a:off x="6603000" y="2660281"/>
            <a:ext cx="5364082" cy="6715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dirty="0">
                <a:solidFill>
                  <a:schemeClr val="accent1">
                    <a:lumMod val="75000"/>
                  </a:schemeClr>
                </a:solidFill>
              </a:rPr>
              <a:t>Lippincott's Illustrated Reviews: Biochemistry, 6</a:t>
            </a:r>
            <a:r>
              <a:rPr lang="en-US" baseline="30000" dirty="0">
                <a:solidFill>
                  <a:schemeClr val="accent1">
                    <a:lumMod val="75000"/>
                  </a:schemeClr>
                </a:solidFill>
              </a:rPr>
              <a:t>th</a:t>
            </a:r>
            <a:r>
              <a:rPr lang="en-US" dirty="0">
                <a:solidFill>
                  <a:schemeClr val="accent1">
                    <a:lumMod val="75000"/>
                  </a:schemeClr>
                </a:solidFill>
              </a:rPr>
              <a:t> E</a:t>
            </a:r>
          </a:p>
        </p:txBody>
      </p:sp>
      <p:sp>
        <p:nvSpPr>
          <p:cNvPr id="26" name="Rectangle 25"/>
          <p:cNvSpPr/>
          <p:nvPr/>
        </p:nvSpPr>
        <p:spPr>
          <a:xfrm>
            <a:off x="7134535" y="1633391"/>
            <a:ext cx="4832547" cy="6715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en-US" sz="2000" dirty="0">
                <a:solidFill>
                  <a:schemeClr val="accent1">
                    <a:lumMod val="75000"/>
                  </a:schemeClr>
                </a:solidFill>
              </a:rPr>
              <a:t>Review the notes </a:t>
            </a:r>
            <a:r>
              <a:rPr lang="en-US" sz="1600" dirty="0">
                <a:solidFill>
                  <a:schemeClr val="accent1">
                    <a:lumMod val="75000"/>
                  </a:schemeClr>
                </a:solidFill>
              </a:rPr>
              <a:t>( with help of 435 team )</a:t>
            </a:r>
            <a:endParaRPr lang="en-US" sz="1400" dirty="0">
              <a:solidFill>
                <a:schemeClr val="accent1">
                  <a:lumMod val="75000"/>
                </a:schemeClr>
              </a:solidFill>
            </a:endParaRPr>
          </a:p>
        </p:txBody>
      </p:sp>
      <p:pic>
        <p:nvPicPr>
          <p:cNvPr id="19" name="صورة 6" descr="bio logo 436.png"/>
          <p:cNvPicPr>
            <a:picLocks noChangeAspect="1"/>
          </p:cNvPicPr>
          <p:nvPr/>
        </p:nvPicPr>
        <p:blipFill>
          <a:blip r:embed="rId6">
            <a:extLst>
              <a:ext uri="{BEBA8EAE-BF5A-486C-A8C5-ECC9F3942E4B}">
                <a14:imgProps xmlns:a14="http://schemas.microsoft.com/office/drawing/2010/main">
                  <a14:imgLayer r:embed="rId7">
                    <a14:imgEffect>
                      <a14:colorTemperature colorTemp="5300"/>
                    </a14:imgEffect>
                    <a14:imgEffect>
                      <a14:saturation sat="66000"/>
                    </a14:imgEffect>
                    <a14:imgEffect>
                      <a14:brightnessContrast contrast="-20000"/>
                    </a14:imgEffect>
                  </a14:imgLayer>
                </a14:imgProps>
              </a:ext>
            </a:extLst>
          </a:blip>
          <a:stretch>
            <a:fillRect/>
          </a:stretch>
        </p:blipFill>
        <p:spPr>
          <a:xfrm>
            <a:off x="525706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19</a:t>
            </a:fld>
            <a:endParaRPr lang="en-US"/>
          </a:p>
        </p:txBody>
      </p:sp>
    </p:spTree>
    <p:extLst>
      <p:ext uri="{BB962C8B-B14F-4D97-AF65-F5344CB8AC3E}">
        <p14:creationId xmlns:p14="http://schemas.microsoft.com/office/powerpoint/2010/main" val="33901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298383" y="789653"/>
            <a:ext cx="11330628" cy="5989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200" dirty="0">
                <a:solidFill>
                  <a:srgbClr val="334E5D"/>
                </a:solidFill>
              </a:rPr>
              <a:t>By the end of this lecture you will be able to:</a:t>
            </a:r>
            <a:endParaRPr lang="en-US" sz="2800" dirty="0">
              <a:solidFill>
                <a:schemeClr val="accent5">
                  <a:lumMod val="50000"/>
                </a:schemeClr>
              </a:solidFill>
              <a:latin typeface="Adobe Devanagari" pitchFamily="18" charset="0"/>
              <a:cs typeface="Adobe Devanagari" pitchFamily="18" charset="0"/>
            </a:endParaRPr>
          </a:p>
          <a:p>
            <a:pPr marL="914400" lvl="1" indent="-457200">
              <a:lnSpc>
                <a:spcPct val="150000"/>
              </a:lnSpc>
              <a:buFont typeface="Wingdings" panose="05000000000000000000" pitchFamily="2" charset="2"/>
              <a:buChar char="ü"/>
            </a:pPr>
            <a:r>
              <a:rPr lang="en-US" sz="2800" dirty="0">
                <a:solidFill>
                  <a:schemeClr val="accent5">
                    <a:lumMod val="50000"/>
                  </a:schemeClr>
                </a:solidFill>
                <a:latin typeface="Adobe Devanagari" pitchFamily="18" charset="0"/>
                <a:cs typeface="Adobe Devanagari" pitchFamily="18" charset="0"/>
              </a:rPr>
              <a:t>know the physiological functions of the kidney.</a:t>
            </a:r>
          </a:p>
          <a:p>
            <a:pPr marL="914400" lvl="1" indent="-457200">
              <a:lnSpc>
                <a:spcPct val="150000"/>
              </a:lnSpc>
              <a:buFont typeface="Wingdings" panose="05000000000000000000" pitchFamily="2" charset="2"/>
              <a:buChar char="ü"/>
            </a:pPr>
            <a:r>
              <a:rPr lang="en-US" sz="2800" dirty="0">
                <a:solidFill>
                  <a:schemeClr val="accent5">
                    <a:lumMod val="50000"/>
                  </a:schemeClr>
                </a:solidFill>
                <a:latin typeface="Adobe Devanagari" pitchFamily="18" charset="0"/>
                <a:cs typeface="Adobe Devanagari" pitchFamily="18" charset="0"/>
              </a:rPr>
              <a:t>describe the structure and function of the nephron.</a:t>
            </a:r>
          </a:p>
          <a:p>
            <a:pPr marL="914400" lvl="1" indent="-457200">
              <a:lnSpc>
                <a:spcPct val="150000"/>
              </a:lnSpc>
              <a:buFont typeface="Wingdings" panose="05000000000000000000" pitchFamily="2" charset="2"/>
              <a:buChar char="ü"/>
            </a:pPr>
            <a:r>
              <a:rPr lang="en-US" sz="2800" dirty="0">
                <a:solidFill>
                  <a:schemeClr val="accent5">
                    <a:lumMod val="50000"/>
                  </a:schemeClr>
                </a:solidFill>
                <a:latin typeface="Adobe Devanagari" pitchFamily="18" charset="0"/>
                <a:cs typeface="Adobe Devanagari" pitchFamily="18" charset="0"/>
              </a:rPr>
              <a:t>identify the biochemical kidney function tests with special emphasis on when to ask for the test, the indications and limitations of each kidney function tests.  </a:t>
            </a:r>
          </a:p>
          <a:p>
            <a:pPr marL="914400" lvl="1" indent="-457200">
              <a:lnSpc>
                <a:spcPct val="150000"/>
              </a:lnSpc>
              <a:buFont typeface="Wingdings" panose="05000000000000000000" pitchFamily="2" charset="2"/>
              <a:buChar char="ü"/>
            </a:pPr>
            <a:r>
              <a:rPr lang="en-US" sz="2800" dirty="0">
                <a:solidFill>
                  <a:schemeClr val="accent5">
                    <a:lumMod val="50000"/>
                  </a:schemeClr>
                </a:solidFill>
                <a:latin typeface="Adobe Devanagari" pitchFamily="18" charset="0"/>
                <a:cs typeface="Adobe Devanagari" pitchFamily="18" charset="0"/>
              </a:rPr>
              <a:t>interpret the kidney function tests properly. </a:t>
            </a:r>
          </a:p>
          <a:p>
            <a:pPr marL="342900" indent="-342900">
              <a:lnSpc>
                <a:spcPct val="150000"/>
              </a:lnSpc>
              <a:buFont typeface="Wingdings" panose="05000000000000000000" pitchFamily="2" charset="2"/>
              <a:buChar char="ü"/>
            </a:pPr>
            <a:endParaRPr lang="en-US" sz="2400" dirty="0">
              <a:solidFill>
                <a:srgbClr val="517A91"/>
              </a:solidFill>
              <a:latin typeface="Century Gothic" charset="0"/>
              <a:ea typeface="Century Gothic" charset="0"/>
              <a:cs typeface="Century Gothic" charset="0"/>
            </a:endParaRPr>
          </a:p>
          <a:p>
            <a:pPr>
              <a:lnSpc>
                <a:spcPct val="150000"/>
              </a:lnSpc>
            </a:pPr>
            <a:endParaRPr lang="en-US" sz="2400" dirty="0">
              <a:solidFill>
                <a:srgbClr val="517A91"/>
              </a:solidFill>
              <a:latin typeface="Century Gothic" charset="0"/>
              <a:ea typeface="Century Gothic" charset="0"/>
              <a:cs typeface="Century Gothic" charset="0"/>
            </a:endParaRPr>
          </a:p>
        </p:txBody>
      </p:sp>
      <p:sp>
        <p:nvSpPr>
          <p:cNvPr id="3" name="Triangle 2"/>
          <p:cNvSpPr/>
          <p:nvPr/>
        </p:nvSpPr>
        <p:spPr>
          <a:xfrm rot="8040000">
            <a:off x="9113922" y="4828699"/>
            <a:ext cx="4634570" cy="2360301"/>
          </a:xfrm>
          <a:prstGeom prst="triangle">
            <a:avLst>
              <a:gd name="adj" fmla="val 51719"/>
            </a:avLst>
          </a:prstGeom>
          <a:solidFill>
            <a:srgbClr val="2A4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6A61B80-718B-8E4C-9CE5-C64D512E4DAF}" type="slidenum">
              <a:rPr lang="en-US" smtClean="0"/>
              <a:t>2</a:t>
            </a:fld>
            <a:endParaRPr lang="en-US"/>
          </a:p>
        </p:txBody>
      </p:sp>
      <p:cxnSp>
        <p:nvCxnSpPr>
          <p:cNvPr id="7" name="Straight Connector 6"/>
          <p:cNvCxnSpPr/>
          <p:nvPr/>
        </p:nvCxnSpPr>
        <p:spPr>
          <a:xfrm flipH="1">
            <a:off x="1088502"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TextBox 7"/>
          <p:cNvSpPr txBox="1"/>
          <p:nvPr/>
        </p:nvSpPr>
        <p:spPr>
          <a:xfrm>
            <a:off x="1156234" y="77339"/>
            <a:ext cx="6180667" cy="1107996"/>
          </a:xfrm>
          <a:prstGeom prst="rect">
            <a:avLst/>
          </a:prstGeom>
          <a:noFill/>
        </p:spPr>
        <p:txBody>
          <a:bodyPr wrap="square" rtlCol="0">
            <a:spAutoFit/>
          </a:bodyPr>
          <a:lstStyle/>
          <a:p>
            <a:r>
              <a:rPr lang="en-US" sz="4800" dirty="0">
                <a:solidFill>
                  <a:srgbClr val="243542"/>
                </a:solidFill>
                <a:latin typeface="Century Gothic" charset="0"/>
                <a:ea typeface="Century Gothic" charset="0"/>
                <a:cs typeface="Century Gothic" charset="0"/>
              </a:rPr>
              <a:t>OBJECTIVES</a:t>
            </a:r>
            <a:r>
              <a:rPr lang="en-US" sz="4800" dirty="0">
                <a:solidFill>
                  <a:srgbClr val="2A4452"/>
                </a:solidFill>
                <a:latin typeface="Century Gothic" charset="0"/>
                <a:ea typeface="Century Gothic" charset="0"/>
                <a:cs typeface="Century Gothic" charset="0"/>
              </a:rPr>
              <a:t>:</a:t>
            </a:r>
          </a:p>
          <a:p>
            <a:endParaRPr lang="en-US" dirty="0"/>
          </a:p>
        </p:txBody>
      </p:sp>
      <p:pic>
        <p:nvPicPr>
          <p:cNvPr id="10"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Tree>
    <p:extLst>
      <p:ext uri="{BB962C8B-B14F-4D97-AF65-F5344CB8AC3E}">
        <p14:creationId xmlns:p14="http://schemas.microsoft.com/office/powerpoint/2010/main" val="391366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1429417" y="86458"/>
            <a:ext cx="5650906"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What are Nephrons </a:t>
            </a:r>
          </a:p>
        </p:txBody>
      </p:sp>
      <p:sp>
        <p:nvSpPr>
          <p:cNvPr id="3" name="Slide Number Placeholder 2"/>
          <p:cNvSpPr>
            <a:spLocks noGrp="1"/>
          </p:cNvSpPr>
          <p:nvPr>
            <p:ph type="sldNum" sz="quarter" idx="12"/>
          </p:nvPr>
        </p:nvSpPr>
        <p:spPr/>
        <p:txBody>
          <a:bodyPr/>
          <a:lstStyle/>
          <a:p>
            <a:fld id="{C6A61B80-718B-8E4C-9CE5-C64D512E4DAF}" type="slidenum">
              <a:rPr lang="en-US" smtClean="0"/>
              <a:t>3</a:t>
            </a:fld>
            <a:endParaRPr lang="en-US" dirty="0"/>
          </a:p>
        </p:txBody>
      </p:sp>
      <p:sp>
        <p:nvSpPr>
          <p:cNvPr id="14" name="TextBox 13"/>
          <p:cNvSpPr txBox="1"/>
          <p:nvPr/>
        </p:nvSpPr>
        <p:spPr>
          <a:xfrm>
            <a:off x="1291422" y="1182231"/>
            <a:ext cx="4839871" cy="4893647"/>
          </a:xfrm>
          <a:prstGeom prst="rect">
            <a:avLst/>
          </a:prstGeom>
          <a:noFill/>
        </p:spPr>
        <p:txBody>
          <a:bodyPr wrap="square" rtlCol="0">
            <a:spAutoFit/>
          </a:bodyPr>
          <a:lstStyle/>
          <a:p>
            <a:pPr marL="457200" indent="-457200">
              <a:buFont typeface="Wingdings" panose="05000000000000000000" pitchFamily="2" charset="2"/>
              <a:buChar char="ü"/>
            </a:pPr>
            <a:r>
              <a:rPr lang="en-US" altLang="en-US" sz="2600" dirty="0">
                <a:solidFill>
                  <a:srgbClr val="334E5D"/>
                </a:solidFill>
                <a:ea typeface="ＭＳ Ｐゴシック" charset="-128"/>
              </a:rPr>
              <a:t>The </a:t>
            </a:r>
            <a:r>
              <a:rPr lang="en-US" altLang="en-US" sz="2600" b="1" dirty="0">
                <a:solidFill>
                  <a:srgbClr val="334E5D"/>
                </a:solidFill>
                <a:ea typeface="ＭＳ Ｐゴシック" charset="-128"/>
              </a:rPr>
              <a:t>nephron</a:t>
            </a:r>
            <a:r>
              <a:rPr lang="en-US" altLang="en-US" sz="2600" dirty="0">
                <a:solidFill>
                  <a:srgbClr val="334E5D"/>
                </a:solidFill>
                <a:ea typeface="ＭＳ Ｐゴシック" charset="-128"/>
              </a:rPr>
              <a:t> is the functional unit of the kidney.</a:t>
            </a:r>
          </a:p>
          <a:p>
            <a:pPr marL="457200" indent="-457200">
              <a:buFont typeface="Wingdings" panose="05000000000000000000" pitchFamily="2" charset="2"/>
              <a:buChar char="ü"/>
            </a:pPr>
            <a:r>
              <a:rPr lang="en-US" altLang="en-US" sz="2600" dirty="0">
                <a:solidFill>
                  <a:srgbClr val="334E5D"/>
                </a:solidFill>
                <a:ea typeface="ＭＳ Ｐゴシック" charset="-128"/>
              </a:rPr>
              <a:t>Each kidney contains about 1,000,000 to 1,300,000 nephrons. </a:t>
            </a:r>
          </a:p>
          <a:p>
            <a:pPr marL="457200" indent="-457200">
              <a:buFont typeface="Wingdings" panose="05000000000000000000" pitchFamily="2" charset="2"/>
              <a:buChar char="ü"/>
            </a:pPr>
            <a:r>
              <a:rPr lang="en-US" altLang="en-US" sz="2600" dirty="0">
                <a:solidFill>
                  <a:srgbClr val="334E5D"/>
                </a:solidFill>
                <a:ea typeface="ＭＳ Ｐゴシック" charset="-128"/>
              </a:rPr>
              <a:t>The nephron is composed of </a:t>
            </a:r>
            <a:r>
              <a:rPr lang="en-US" altLang="en-US" sz="2600" b="1" dirty="0">
                <a:solidFill>
                  <a:srgbClr val="FF0000"/>
                </a:solidFill>
                <a:ea typeface="ＭＳ Ｐゴシック" charset="-128"/>
              </a:rPr>
              <a:t>glomerulus</a:t>
            </a:r>
            <a:r>
              <a:rPr lang="en-US" altLang="en-US" sz="2600" dirty="0">
                <a:solidFill>
                  <a:srgbClr val="334E5D"/>
                </a:solidFill>
                <a:ea typeface="ＭＳ Ｐゴシック" charset="-128"/>
              </a:rPr>
              <a:t> and </a:t>
            </a:r>
            <a:r>
              <a:rPr lang="en-US" altLang="en-US" sz="2600" b="1" dirty="0">
                <a:solidFill>
                  <a:srgbClr val="FF0000"/>
                </a:solidFill>
                <a:ea typeface="ＭＳ Ｐゴシック" charset="-128"/>
              </a:rPr>
              <a:t>renal tubules</a:t>
            </a:r>
            <a:r>
              <a:rPr lang="en-US" altLang="en-US" sz="2600" dirty="0">
                <a:solidFill>
                  <a:srgbClr val="334E5D"/>
                </a:solidFill>
                <a:ea typeface="ＭＳ Ｐゴシック" charset="-128"/>
              </a:rPr>
              <a:t>.</a:t>
            </a:r>
          </a:p>
          <a:p>
            <a:pPr marL="457200" indent="-457200">
              <a:buFont typeface="Wingdings" panose="05000000000000000000" pitchFamily="2" charset="2"/>
              <a:buChar char="ü"/>
            </a:pPr>
            <a:r>
              <a:rPr lang="en-US" altLang="en-US" sz="2600" dirty="0">
                <a:solidFill>
                  <a:srgbClr val="334E5D"/>
                </a:solidFill>
                <a:ea typeface="ＭＳ Ｐゴシック" charset="-128"/>
              </a:rPr>
              <a:t>The nephron performs its homeostatic function by ultra filtration at glomerulus and secretion and reabsorption at renal tubules. </a:t>
            </a:r>
          </a:p>
        </p:txBody>
      </p:sp>
      <p:pic>
        <p:nvPicPr>
          <p:cNvPr id="15" name="Picture 14" descr="111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1293" y="1373599"/>
            <a:ext cx="5873957" cy="4904404"/>
          </a:xfrm>
          <a:prstGeom prst="rect">
            <a:avLst/>
          </a:prstGeom>
        </p:spPr>
      </p:pic>
      <p:sp>
        <p:nvSpPr>
          <p:cNvPr id="12" name="TextBox 11"/>
          <p:cNvSpPr txBox="1"/>
          <p:nvPr/>
        </p:nvSpPr>
        <p:spPr>
          <a:xfrm>
            <a:off x="7224561" y="1373599"/>
            <a:ext cx="1495927" cy="705457"/>
          </a:xfrm>
          <a:prstGeom prst="rect">
            <a:avLst/>
          </a:prstGeom>
          <a:noFill/>
          <a:ln w="28575">
            <a:solidFill>
              <a:srgbClr val="FF0000"/>
            </a:solidFill>
            <a:prstDash val="solid"/>
          </a:ln>
        </p:spPr>
        <p:txBody>
          <a:bodyPr wrap="square" rtlCol="1">
            <a:spAutoFit/>
          </a:bodyPr>
          <a:lstStyle/>
          <a:p>
            <a:pPr algn="ctr"/>
            <a:endParaRPr lang="en-US" altLang="ar-SA" sz="2000" dirty="0">
              <a:solidFill>
                <a:schemeClr val="bg1">
                  <a:lumMod val="65000"/>
                </a:schemeClr>
              </a:solidFill>
              <a:ea typeface="ＭＳ Ｐゴシック" charset="-128"/>
            </a:endParaRPr>
          </a:p>
        </p:txBody>
      </p:sp>
      <p:sp>
        <p:nvSpPr>
          <p:cNvPr id="2" name="TextBox 1"/>
          <p:cNvSpPr txBox="1"/>
          <p:nvPr/>
        </p:nvSpPr>
        <p:spPr>
          <a:xfrm>
            <a:off x="6767834" y="845141"/>
            <a:ext cx="4819348" cy="492443"/>
          </a:xfrm>
          <a:prstGeom prst="rect">
            <a:avLst/>
          </a:prstGeom>
          <a:noFill/>
        </p:spPr>
        <p:txBody>
          <a:bodyPr wrap="square" rtlCol="0">
            <a:spAutoFit/>
          </a:bodyPr>
          <a:lstStyle/>
          <a:p>
            <a:r>
              <a:rPr lang="en-US" sz="2600" dirty="0">
                <a:solidFill>
                  <a:srgbClr val="334E5D"/>
                </a:solidFill>
                <a:ea typeface="ＭＳ Ｐゴシック" charset="-128"/>
              </a:rPr>
              <a:t>The nephron and its blood supply </a:t>
            </a:r>
          </a:p>
        </p:txBody>
      </p:sp>
      <p:pic>
        <p:nvPicPr>
          <p:cNvPr id="16"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13" name="TextBox 12"/>
          <p:cNvSpPr txBox="1"/>
          <p:nvPr/>
        </p:nvSpPr>
        <p:spPr>
          <a:xfrm>
            <a:off x="1305908" y="6025689"/>
            <a:ext cx="4469246" cy="646331"/>
          </a:xfrm>
          <a:prstGeom prst="rect">
            <a:avLst/>
          </a:prstGeom>
          <a:solidFill>
            <a:srgbClr val="F3F3F1"/>
          </a:solidFill>
          <a:ln w="19050">
            <a:solidFill>
              <a:srgbClr val="00B050"/>
            </a:solidFill>
          </a:ln>
        </p:spPr>
        <p:txBody>
          <a:bodyPr wrap="square" rtlCol="0">
            <a:spAutoFit/>
          </a:bodyPr>
          <a:lstStyle/>
          <a:p>
            <a:r>
              <a:rPr lang="en-US" dirty="0">
                <a:solidFill>
                  <a:srgbClr val="00B050"/>
                </a:solidFill>
              </a:rPr>
              <a:t>Laboratory and radiology tests complete each other in diagnosis especially kidney diseases .</a:t>
            </a:r>
          </a:p>
        </p:txBody>
      </p:sp>
    </p:spTree>
    <p:extLst>
      <p:ext uri="{BB962C8B-B14F-4D97-AF65-F5344CB8AC3E}">
        <p14:creationId xmlns:p14="http://schemas.microsoft.com/office/powerpoint/2010/main" val="37104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8" name="Rectangle 7"/>
          <p:cNvSpPr/>
          <p:nvPr/>
        </p:nvSpPr>
        <p:spPr>
          <a:xfrm>
            <a:off x="1429417" y="86458"/>
            <a:ext cx="4653838"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Kidney functions</a:t>
            </a:r>
          </a:p>
        </p:txBody>
      </p:sp>
      <p:sp>
        <p:nvSpPr>
          <p:cNvPr id="3" name="Slide Number Placeholder 2"/>
          <p:cNvSpPr>
            <a:spLocks noGrp="1"/>
          </p:cNvSpPr>
          <p:nvPr>
            <p:ph type="sldNum" sz="quarter" idx="12"/>
          </p:nvPr>
        </p:nvSpPr>
        <p:spPr/>
        <p:txBody>
          <a:bodyPr/>
          <a:lstStyle/>
          <a:p>
            <a:fld id="{C6A61B80-718B-8E4C-9CE5-C64D512E4DAF}" type="slidenum">
              <a:rPr lang="en-US" smtClean="0"/>
              <a:t>4</a:t>
            </a:fld>
            <a:endParaRPr lang="en-US" dirty="0"/>
          </a:p>
        </p:txBody>
      </p:sp>
      <p:sp>
        <p:nvSpPr>
          <p:cNvPr id="14" name="TextBox 13"/>
          <p:cNvSpPr txBox="1"/>
          <p:nvPr/>
        </p:nvSpPr>
        <p:spPr>
          <a:xfrm>
            <a:off x="1291422" y="968871"/>
            <a:ext cx="7369978" cy="5293757"/>
          </a:xfrm>
          <a:prstGeom prst="rect">
            <a:avLst/>
          </a:prstGeom>
          <a:noFill/>
        </p:spPr>
        <p:txBody>
          <a:bodyPr wrap="square" rtlCol="0">
            <a:spAutoFit/>
          </a:bodyPr>
          <a:lstStyle/>
          <a:p>
            <a:pPr marL="514350" indent="-514350">
              <a:buFont typeface="+mj-lt"/>
              <a:buAutoNum type="arabicPeriod"/>
            </a:pPr>
            <a:r>
              <a:rPr lang="en-US" altLang="en-US" sz="2600" dirty="0">
                <a:solidFill>
                  <a:srgbClr val="FF0000"/>
                </a:solidFill>
                <a:ea typeface="ＭＳ Ｐゴシック" charset="-128"/>
              </a:rPr>
              <a:t>Regulation</a:t>
            </a:r>
            <a:r>
              <a:rPr lang="en-US" altLang="en-US" sz="2600" dirty="0">
                <a:solidFill>
                  <a:srgbClr val="334E5D"/>
                </a:solidFill>
                <a:ea typeface="ＭＳ Ｐゴシック" charset="-128"/>
              </a:rPr>
              <a:t> of the following :</a:t>
            </a:r>
          </a:p>
          <a:p>
            <a:pPr marL="514350" indent="-514350">
              <a:buFont typeface="Arial" panose="020B0604020202020204" pitchFamily="34" charset="0"/>
              <a:buChar char="•"/>
            </a:pPr>
            <a:r>
              <a:rPr lang="en-US" altLang="en-US" sz="2600" dirty="0">
                <a:solidFill>
                  <a:srgbClr val="334E5D"/>
                </a:solidFill>
                <a:ea typeface="ＭＳ Ｐゴシック" charset="-128"/>
              </a:rPr>
              <a:t>water and electrolyte balance.</a:t>
            </a:r>
          </a:p>
          <a:p>
            <a:pPr marL="514350" indent="-514350">
              <a:buFont typeface="Arial" panose="020B0604020202020204" pitchFamily="34" charset="0"/>
              <a:buChar char="•"/>
            </a:pPr>
            <a:r>
              <a:rPr lang="en-US" altLang="en-US" sz="2600" dirty="0">
                <a:solidFill>
                  <a:srgbClr val="334E5D"/>
                </a:solidFill>
                <a:ea typeface="ＭＳ Ｐゴシック" charset="-128"/>
              </a:rPr>
              <a:t>acid base balance.</a:t>
            </a:r>
          </a:p>
          <a:p>
            <a:pPr marL="514350" indent="-514350">
              <a:buFont typeface="Arial" panose="020B0604020202020204" pitchFamily="34" charset="0"/>
              <a:buChar char="•"/>
            </a:pPr>
            <a:r>
              <a:rPr lang="en-US" altLang="en-US" sz="2600" dirty="0">
                <a:solidFill>
                  <a:srgbClr val="334E5D"/>
                </a:solidFill>
                <a:ea typeface="ＭＳ Ｐゴシック" charset="-128"/>
              </a:rPr>
              <a:t>arterial blood pressure. </a:t>
            </a:r>
          </a:p>
          <a:p>
            <a:pPr marL="514350" indent="-514350">
              <a:buAutoNum type="arabicPeriod" startAt="2"/>
            </a:pPr>
            <a:r>
              <a:rPr lang="en-US" altLang="en-US" sz="2600" dirty="0">
                <a:solidFill>
                  <a:srgbClr val="FF0000"/>
                </a:solidFill>
                <a:ea typeface="ＭＳ Ｐゴシック" charset="-128"/>
              </a:rPr>
              <a:t>Excretion </a:t>
            </a:r>
            <a:r>
              <a:rPr lang="en-US" altLang="en-US" sz="2600" dirty="0">
                <a:solidFill>
                  <a:srgbClr val="334E5D"/>
                </a:solidFill>
                <a:ea typeface="ＭＳ Ｐゴシック" charset="-128"/>
              </a:rPr>
              <a:t>of metabolic waste products and foreign chemicals.</a:t>
            </a:r>
          </a:p>
          <a:p>
            <a:endParaRPr lang="en-US" altLang="en-US" sz="2600" dirty="0">
              <a:solidFill>
                <a:srgbClr val="334E5D"/>
              </a:solidFill>
              <a:ea typeface="ＭＳ Ｐゴシック" charset="-128"/>
            </a:endParaRPr>
          </a:p>
          <a:p>
            <a:endParaRPr lang="en-US" altLang="en-US" sz="2600" dirty="0">
              <a:solidFill>
                <a:srgbClr val="334E5D"/>
              </a:solidFill>
              <a:ea typeface="ＭＳ Ｐゴシック" charset="-128"/>
            </a:endParaRPr>
          </a:p>
          <a:p>
            <a:r>
              <a:rPr lang="en-US" altLang="en-US" sz="2600" dirty="0">
                <a:solidFill>
                  <a:srgbClr val="FF0000"/>
                </a:solidFill>
                <a:ea typeface="ＭＳ Ｐゴシック" charset="-128"/>
              </a:rPr>
              <a:t>3.   Hormonal Function </a:t>
            </a:r>
            <a:r>
              <a:rPr lang="en-US" altLang="en-US" sz="2600" dirty="0">
                <a:solidFill>
                  <a:srgbClr val="334E5D"/>
                </a:solidFill>
                <a:ea typeface="ＭＳ Ｐゴシック" charset="-128"/>
              </a:rPr>
              <a:t>: Secretion of erythropoietin &amp; activation of vitamin D and activation of angiotensinogen by renin .</a:t>
            </a:r>
          </a:p>
          <a:p>
            <a:pPr marL="514350" indent="-514350">
              <a:buAutoNum type="arabicPeriod" startAt="2"/>
            </a:pPr>
            <a:endParaRPr lang="en-US" altLang="en-US" sz="2600" dirty="0">
              <a:solidFill>
                <a:srgbClr val="334E5D"/>
              </a:solidFill>
              <a:ea typeface="ＭＳ Ｐゴシック" charset="-128"/>
            </a:endParaRPr>
          </a:p>
          <a:p>
            <a:r>
              <a:rPr lang="en-US" altLang="en-US" sz="2600" dirty="0">
                <a:solidFill>
                  <a:srgbClr val="FF0000"/>
                </a:solidFill>
                <a:ea typeface="ＭＳ Ｐゴシック" charset="-128"/>
              </a:rPr>
              <a:t>4.   Metabolic Function </a:t>
            </a:r>
            <a:r>
              <a:rPr lang="en-US" altLang="en-US" sz="2600" dirty="0">
                <a:solidFill>
                  <a:srgbClr val="334E5D"/>
                </a:solidFill>
                <a:ea typeface="ＭＳ Ｐゴシック" charset="-128"/>
              </a:rPr>
              <a:t>: site for gluconeogenesis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040" y="186749"/>
            <a:ext cx="4848820" cy="6858000"/>
          </a:xfrm>
          <a:prstGeom prst="rect">
            <a:avLst/>
          </a:prstGeom>
        </p:spPr>
      </p:pic>
      <p:sp>
        <p:nvSpPr>
          <p:cNvPr id="11" name="TextBox 10"/>
          <p:cNvSpPr txBox="1"/>
          <p:nvPr/>
        </p:nvSpPr>
        <p:spPr>
          <a:xfrm>
            <a:off x="1619638" y="3457982"/>
            <a:ext cx="5693295" cy="523220"/>
          </a:xfrm>
          <a:prstGeom prst="rect">
            <a:avLst/>
          </a:prstGeom>
          <a:solidFill>
            <a:srgbClr val="F3F3F1"/>
          </a:solidFill>
          <a:ln w="19050">
            <a:solidFill>
              <a:srgbClr val="00B050"/>
            </a:solidFill>
          </a:ln>
        </p:spPr>
        <p:txBody>
          <a:bodyPr wrap="square" rtlCol="0">
            <a:spAutoFit/>
          </a:bodyPr>
          <a:lstStyle/>
          <a:p>
            <a:r>
              <a:rPr lang="en-US" sz="1400" dirty="0">
                <a:solidFill>
                  <a:srgbClr val="00B050"/>
                </a:solidFill>
              </a:rPr>
              <a:t>These metabolic wastes will be converted to </a:t>
            </a:r>
            <a:r>
              <a:rPr lang="en-US" sz="1400" dirty="0" err="1">
                <a:solidFill>
                  <a:srgbClr val="00B050"/>
                </a:solidFill>
              </a:rPr>
              <a:t>intoxic</a:t>
            </a:r>
            <a:r>
              <a:rPr lang="en-US" sz="1400" dirty="0">
                <a:solidFill>
                  <a:srgbClr val="00B050"/>
                </a:solidFill>
              </a:rPr>
              <a:t> (inactive) metabolites in the liver (catabolism reaction), then excreted in the urine by the kidney .</a:t>
            </a:r>
          </a:p>
        </p:txBody>
      </p:sp>
      <p:sp>
        <p:nvSpPr>
          <p:cNvPr id="13" name="TextBox 12"/>
          <p:cNvSpPr txBox="1"/>
          <p:nvPr/>
        </p:nvSpPr>
        <p:spPr>
          <a:xfrm>
            <a:off x="5518567" y="6186390"/>
            <a:ext cx="2716479" cy="584775"/>
          </a:xfrm>
          <a:prstGeom prst="rect">
            <a:avLst/>
          </a:prstGeom>
          <a:solidFill>
            <a:srgbClr val="F3F3F1"/>
          </a:solidFill>
          <a:ln w="19050">
            <a:solidFill>
              <a:srgbClr val="00B050"/>
            </a:solidFill>
          </a:ln>
        </p:spPr>
        <p:txBody>
          <a:bodyPr wrap="square" rtlCol="0">
            <a:spAutoFit/>
          </a:bodyPr>
          <a:lstStyle>
            <a:defPPr>
              <a:defRPr lang="en-US"/>
            </a:defPPr>
            <a:lvl1pPr>
              <a:defRPr>
                <a:solidFill>
                  <a:srgbClr val="00B050"/>
                </a:solidFill>
              </a:defRPr>
            </a:lvl1pPr>
          </a:lstStyle>
          <a:p>
            <a:r>
              <a:rPr lang="en-US" sz="1600" dirty="0"/>
              <a:t>Formation of glucose from non carbohydrate precursors. </a:t>
            </a:r>
          </a:p>
        </p:txBody>
      </p:sp>
      <p:sp>
        <p:nvSpPr>
          <p:cNvPr id="4" name="TextBox 3"/>
          <p:cNvSpPr txBox="1"/>
          <p:nvPr/>
        </p:nvSpPr>
        <p:spPr>
          <a:xfrm>
            <a:off x="6343048" y="86458"/>
            <a:ext cx="2318352" cy="584775"/>
          </a:xfrm>
          <a:prstGeom prst="rect">
            <a:avLst/>
          </a:prstGeom>
          <a:noFill/>
        </p:spPr>
        <p:txBody>
          <a:bodyPr wrap="square" rtlCol="0">
            <a:spAutoFit/>
          </a:bodyPr>
          <a:lstStyle/>
          <a:p>
            <a:r>
              <a:rPr lang="en-US" sz="3200" dirty="0">
                <a:solidFill>
                  <a:srgbClr val="FF0000"/>
                </a:solidFill>
              </a:rPr>
              <a:t>IMPORTANT</a:t>
            </a:r>
          </a:p>
        </p:txBody>
      </p:sp>
    </p:spTree>
    <p:extLst>
      <p:ext uri="{BB962C8B-B14F-4D97-AF65-F5344CB8AC3E}">
        <p14:creationId xmlns:p14="http://schemas.microsoft.com/office/powerpoint/2010/main" val="4678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circle(in)">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heel(1)">
                                      <p:cBhvr>
                                        <p:cTn id="12" dur="2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heel(1)">
                                      <p:cBhvr>
                                        <p:cTn id="17" dur="2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heel(1)">
                                      <p:cBhvr>
                                        <p:cTn id="22" dur="2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Effect transition="in" filter="barn(inVertical)">
                                      <p:cBhvr>
                                        <p:cTn id="39" dur="500"/>
                                        <p:tgtEl>
                                          <p:spTgt spid="14">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barn(inVertical)">
                                      <p:cBhvr>
                                        <p:cTn id="44" dur="500"/>
                                        <p:tgtEl>
                                          <p:spTgt spid="1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70739" y="3744226"/>
            <a:ext cx="5347865" cy="3559338"/>
          </a:xfrm>
          <a:prstGeom prst="rect">
            <a:avLst/>
          </a:prstGeom>
        </p:spPr>
      </p:pic>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C6A61B80-718B-8E4C-9CE5-C64D512E4DAF}" type="slidenum">
              <a:rPr lang="en-US" smtClean="0"/>
              <a:t>5</a:t>
            </a:fld>
            <a:endParaRPr lang="en-US"/>
          </a:p>
        </p:txBody>
      </p:sp>
      <p:cxnSp>
        <p:nvCxnSpPr>
          <p:cNvPr id="15" name="Straight Connector 14"/>
          <p:cNvCxnSpPr/>
          <p:nvPr/>
        </p:nvCxnSpPr>
        <p:spPr>
          <a:xfrm flipH="1">
            <a:off x="5646540" y="1105540"/>
            <a:ext cx="0" cy="4854410"/>
          </a:xfrm>
          <a:prstGeom prst="line">
            <a:avLst/>
          </a:prstGeom>
          <a:ln w="38100" cap="rnd">
            <a:solidFill>
              <a:srgbClr val="243542">
                <a:alpha val="61000"/>
              </a:srgbClr>
            </a:solidFill>
            <a:prstDash val="sysDot"/>
            <a:roun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6092" y="175187"/>
            <a:ext cx="5086411" cy="584775"/>
          </a:xfrm>
          <a:prstGeom prst="rect">
            <a:avLst/>
          </a:prstGeom>
          <a:noFill/>
        </p:spPr>
        <p:txBody>
          <a:bodyPr wrap="square" rtlCol="0">
            <a:spAutoFit/>
          </a:bodyPr>
          <a:lstStyle/>
          <a:p>
            <a:pPr algn="ctr"/>
            <a:r>
              <a:rPr lang="en-US" altLang="ar-SA" sz="3200" dirty="0">
                <a:solidFill>
                  <a:srgbClr val="517A91"/>
                </a:solidFill>
                <a:latin typeface="Century Gothic" charset="0"/>
                <a:ea typeface="Century Gothic" charset="0"/>
                <a:cs typeface="Century Gothic" charset="0"/>
              </a:rPr>
              <a:t>Kidney function test</a:t>
            </a:r>
            <a:endParaRPr lang="en-US" sz="3200" dirty="0">
              <a:solidFill>
                <a:srgbClr val="517A91"/>
              </a:solidFill>
              <a:latin typeface="Century Gothic" charset="0"/>
              <a:ea typeface="Century Gothic" charset="0"/>
              <a:cs typeface="Century Gothic" charset="0"/>
            </a:endParaRPr>
          </a:p>
        </p:txBody>
      </p:sp>
      <p:pic>
        <p:nvPicPr>
          <p:cNvPr id="13"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grpSp>
        <p:nvGrpSpPr>
          <p:cNvPr id="16" name="Group 15"/>
          <p:cNvGrpSpPr/>
          <p:nvPr/>
        </p:nvGrpSpPr>
        <p:grpSpPr>
          <a:xfrm>
            <a:off x="1739758" y="194831"/>
            <a:ext cx="3695842" cy="1480343"/>
            <a:chOff x="2450958" y="1340"/>
            <a:chExt cx="2960687" cy="1480343"/>
          </a:xfrm>
        </p:grpSpPr>
        <p:sp>
          <p:nvSpPr>
            <p:cNvPr id="26" name="Rounded Rectangle 25"/>
            <p:cNvSpPr/>
            <p:nvPr/>
          </p:nvSpPr>
          <p:spPr>
            <a:xfrm>
              <a:off x="2450958" y="1340"/>
              <a:ext cx="2960687" cy="1480343"/>
            </a:xfrm>
            <a:prstGeom prst="roundRect">
              <a:avLst>
                <a:gd name="adj" fmla="val 10000"/>
              </a:avLst>
            </a:prstGeom>
            <a:solidFill>
              <a:srgbClr val="7292A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ounded Rectangle 4"/>
            <p:cNvSpPr/>
            <p:nvPr/>
          </p:nvSpPr>
          <p:spPr>
            <a:xfrm>
              <a:off x="2494316" y="44698"/>
              <a:ext cx="2873971" cy="13936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altLang="en-US" sz="3200" kern="1200" dirty="0">
                  <a:solidFill>
                    <a:schemeClr val="bg1"/>
                  </a:solidFill>
                  <a:latin typeface="Century Gothic" charset="0"/>
                  <a:ea typeface="Century Gothic" charset="0"/>
                  <a:cs typeface="Century Gothic" charset="0"/>
                </a:rPr>
                <a:t>Why to test renal functions ?</a:t>
              </a:r>
              <a:endParaRPr lang="en-US" sz="3200" kern="1200" dirty="0">
                <a:solidFill>
                  <a:schemeClr val="bg1"/>
                </a:solidFill>
              </a:endParaRPr>
            </a:p>
          </p:txBody>
        </p:sp>
      </p:grpSp>
      <p:grpSp>
        <p:nvGrpSpPr>
          <p:cNvPr id="17" name="Group 16"/>
          <p:cNvGrpSpPr/>
          <p:nvPr/>
        </p:nvGrpSpPr>
        <p:grpSpPr>
          <a:xfrm>
            <a:off x="2331895" y="2045261"/>
            <a:ext cx="2633946" cy="1642189"/>
            <a:chOff x="3043095" y="1851770"/>
            <a:chExt cx="2633946" cy="1642189"/>
          </a:xfrm>
        </p:grpSpPr>
        <p:sp>
          <p:nvSpPr>
            <p:cNvPr id="24" name="Rounded Rectangle 23"/>
            <p:cNvSpPr/>
            <p:nvPr/>
          </p:nvSpPr>
          <p:spPr>
            <a:xfrm>
              <a:off x="3043095" y="1851770"/>
              <a:ext cx="2633946" cy="164218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p:nvPr/>
          </p:nvSpPr>
          <p:spPr>
            <a:xfrm>
              <a:off x="3091193" y="1899868"/>
              <a:ext cx="2537750" cy="15459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a:solidFill>
                    <a:srgbClr val="FF0000"/>
                  </a:solidFill>
                </a:rPr>
                <a:t>1. </a:t>
              </a:r>
              <a:r>
                <a:rPr lang="en-US" sz="1600" kern="1200" dirty="0"/>
                <a:t> </a:t>
              </a:r>
              <a:r>
                <a:rPr lang="en-US" sz="1600" kern="1200" dirty="0">
                  <a:solidFill>
                    <a:srgbClr val="FF0000"/>
                  </a:solidFill>
                </a:rPr>
                <a:t> Many diseases affect renal functions </a:t>
              </a:r>
              <a:r>
                <a:rPr lang="en-US" sz="1600" kern="1200" dirty="0"/>
                <a:t>. ( In some, several functions are affected . In others, there is selective impairment of glomerular function or one or more of tubular functions .)</a:t>
              </a:r>
            </a:p>
          </p:txBody>
        </p:sp>
      </p:grpSp>
      <p:sp>
        <p:nvSpPr>
          <p:cNvPr id="19" name="Straight Connector 7"/>
          <p:cNvSpPr/>
          <p:nvPr/>
        </p:nvSpPr>
        <p:spPr>
          <a:xfrm>
            <a:off x="2035826" y="1675175"/>
            <a:ext cx="296068" cy="3159001"/>
          </a:xfrm>
          <a:custGeom>
            <a:avLst/>
            <a:gdLst/>
            <a:ahLst/>
            <a:cxnLst/>
            <a:rect l="0" t="0" r="0" b="0"/>
            <a:pathLst>
              <a:path>
                <a:moveTo>
                  <a:pt x="0" y="0"/>
                </a:moveTo>
                <a:lnTo>
                  <a:pt x="0" y="3159001"/>
                </a:lnTo>
                <a:lnTo>
                  <a:pt x="296068" y="315900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0" name="Group 19"/>
          <p:cNvGrpSpPr/>
          <p:nvPr/>
        </p:nvGrpSpPr>
        <p:grpSpPr>
          <a:xfrm>
            <a:off x="2331895" y="4057537"/>
            <a:ext cx="2626603" cy="1553280"/>
            <a:chOff x="3043095" y="3864046"/>
            <a:chExt cx="2626603" cy="1553280"/>
          </a:xfrm>
        </p:grpSpPr>
        <p:sp>
          <p:nvSpPr>
            <p:cNvPr id="22" name="Rounded Rectangle 21"/>
            <p:cNvSpPr/>
            <p:nvPr/>
          </p:nvSpPr>
          <p:spPr>
            <a:xfrm>
              <a:off x="3043095" y="3864046"/>
              <a:ext cx="2626603" cy="155328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9"/>
            <p:cNvSpPr/>
            <p:nvPr/>
          </p:nvSpPr>
          <p:spPr>
            <a:xfrm>
              <a:off x="3088589" y="3909540"/>
              <a:ext cx="2535615" cy="14622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3815" tIns="29210" rIns="43815" bIns="29210" numCol="1" spcCol="1270" anchor="ctr" anchorCtr="0">
              <a:noAutofit/>
            </a:bodyPr>
            <a:lstStyle/>
            <a:p>
              <a:pPr lvl="0" algn="ctr" defTabSz="1022350">
                <a:lnSpc>
                  <a:spcPct val="90000"/>
                </a:lnSpc>
                <a:spcBef>
                  <a:spcPct val="0"/>
                </a:spcBef>
                <a:spcAft>
                  <a:spcPct val="35000"/>
                </a:spcAft>
              </a:pPr>
              <a:r>
                <a:rPr lang="en-US" altLang="ar-SA" sz="1600" kern="1200" dirty="0">
                  <a:solidFill>
                    <a:srgbClr val="FF0000"/>
                  </a:solidFill>
                  <a:ea typeface="ＭＳ Ｐゴシック" charset="-128"/>
                </a:rPr>
                <a:t>2.   </a:t>
              </a:r>
              <a:r>
                <a:rPr lang="en-US" altLang="ar-SA" sz="1600" kern="1200" dirty="0">
                  <a:solidFill>
                    <a:srgbClr val="334E5D"/>
                  </a:solidFill>
                  <a:ea typeface="ＭＳ Ｐゴシック" charset="-128"/>
                </a:rPr>
                <a:t>Most types of renal diseases cause </a:t>
              </a:r>
              <a:r>
                <a:rPr lang="en-US" altLang="ar-SA" sz="1600" kern="1200" dirty="0">
                  <a:solidFill>
                    <a:srgbClr val="FF0000"/>
                  </a:solidFill>
                  <a:ea typeface="ＭＳ Ｐゴシック" charset="-128"/>
                </a:rPr>
                <a:t>destruction</a:t>
              </a:r>
              <a:r>
                <a:rPr lang="en-US" altLang="ar-SA" sz="1600" kern="1200" dirty="0">
                  <a:solidFill>
                    <a:srgbClr val="334E5D"/>
                  </a:solidFill>
                  <a:ea typeface="ＭＳ Ｐゴシック" charset="-128"/>
                </a:rPr>
                <a:t> of complete nephron. </a:t>
              </a:r>
              <a:r>
                <a:rPr lang="en-US" altLang="ar-SA" sz="1600" kern="1200" dirty="0">
                  <a:solidFill>
                    <a:schemeClr val="bg1">
                      <a:lumMod val="50000"/>
                    </a:schemeClr>
                  </a:solidFill>
                  <a:ea typeface="ＭＳ Ｐゴシック" charset="-128"/>
                </a:rPr>
                <a:t>This happens when it becomes a chronic disease and lead to renal failure .</a:t>
              </a:r>
              <a:endParaRPr lang="en-US" sz="1600" kern="1200" dirty="0">
                <a:solidFill>
                  <a:schemeClr val="bg1">
                    <a:lumMod val="50000"/>
                  </a:schemeClr>
                </a:solidFill>
              </a:endParaRPr>
            </a:p>
          </p:txBody>
        </p:sp>
      </p:grpSp>
      <p:cxnSp>
        <p:nvCxnSpPr>
          <p:cNvPr id="14" name="Straight Connector 13"/>
          <p:cNvCxnSpPr>
            <a:endCxn id="24" idx="1"/>
          </p:cNvCxnSpPr>
          <p:nvPr/>
        </p:nvCxnSpPr>
        <p:spPr>
          <a:xfrm>
            <a:off x="2035826" y="2866355"/>
            <a:ext cx="296069" cy="1"/>
          </a:xfrm>
          <a:prstGeom prst="line">
            <a:avLst/>
          </a:prstGeom>
          <a:ln>
            <a:solidFill>
              <a:srgbClr val="7292A4"/>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5985659" y="1017865"/>
            <a:ext cx="4698007" cy="2912765"/>
          </a:xfrm>
          <a:prstGeom prst="rect">
            <a:avLst/>
          </a:prstGeom>
        </p:spPr>
      </p:pic>
      <p:sp>
        <p:nvSpPr>
          <p:cNvPr id="6" name="Rectangle 5"/>
          <p:cNvSpPr/>
          <p:nvPr/>
        </p:nvSpPr>
        <p:spPr>
          <a:xfrm>
            <a:off x="6696760" y="4012875"/>
            <a:ext cx="4296075" cy="707886"/>
          </a:xfrm>
          <a:prstGeom prst="rect">
            <a:avLst/>
          </a:prstGeom>
        </p:spPr>
        <p:txBody>
          <a:bodyPr wrap="square">
            <a:spAutoFit/>
          </a:bodyPr>
          <a:lstStyle/>
          <a:p>
            <a:r>
              <a:rPr lang="en-US" sz="2000" dirty="0">
                <a:solidFill>
                  <a:srgbClr val="334E5D"/>
                </a:solidFill>
                <a:ea typeface="ＭＳ Ｐゴシック" charset="-128"/>
              </a:rPr>
              <a:t>Both serum Cr and creatinine clearance are used as kidney function tests to :</a:t>
            </a:r>
          </a:p>
        </p:txBody>
      </p:sp>
      <p:sp>
        <p:nvSpPr>
          <p:cNvPr id="9" name="TextBox 8"/>
          <p:cNvSpPr txBox="1"/>
          <p:nvPr/>
        </p:nvSpPr>
        <p:spPr>
          <a:xfrm>
            <a:off x="5471614" y="6317850"/>
            <a:ext cx="1207461" cy="369332"/>
          </a:xfrm>
          <a:prstGeom prst="rect">
            <a:avLst/>
          </a:prstGeom>
          <a:noFill/>
        </p:spPr>
        <p:txBody>
          <a:bodyPr wrap="square" rtlCol="0">
            <a:spAutoFit/>
          </a:bodyPr>
          <a:lstStyle/>
          <a:p>
            <a:r>
              <a:rPr lang="en-US" b="1" dirty="0">
                <a:solidFill>
                  <a:srgbClr val="FF0000"/>
                </a:solidFill>
              </a:rPr>
              <a:t>Important</a:t>
            </a:r>
          </a:p>
        </p:txBody>
      </p:sp>
      <p:sp>
        <p:nvSpPr>
          <p:cNvPr id="28" name="TextBox 27"/>
          <p:cNvSpPr txBox="1"/>
          <p:nvPr/>
        </p:nvSpPr>
        <p:spPr>
          <a:xfrm>
            <a:off x="1704773" y="5823376"/>
            <a:ext cx="3701848" cy="584775"/>
          </a:xfrm>
          <a:prstGeom prst="rect">
            <a:avLst/>
          </a:prstGeom>
          <a:solidFill>
            <a:srgbClr val="F3F3F1"/>
          </a:solidFill>
          <a:ln w="19050">
            <a:solidFill>
              <a:schemeClr val="bg1">
                <a:lumMod val="65000"/>
              </a:schemeClr>
            </a:solidFill>
            <a:prstDash val="dash"/>
          </a:ln>
        </p:spPr>
        <p:txBody>
          <a:bodyPr wrap="square" rtlCol="0">
            <a:spAutoFit/>
          </a:bodyPr>
          <a:lstStyle/>
          <a:p>
            <a:pPr algn="ctr"/>
            <a:r>
              <a:rPr lang="en-US" sz="1600" dirty="0">
                <a:solidFill>
                  <a:srgbClr val="00B050"/>
                </a:solidFill>
              </a:rPr>
              <a:t>We use it as a general management and indication to the body functions ..</a:t>
            </a:r>
            <a:endParaRPr lang="en-US" sz="1600" spc="-5" dirty="0">
              <a:solidFill>
                <a:srgbClr val="A6A6A6"/>
              </a:solidFill>
              <a:latin typeface="Arial"/>
              <a:cs typeface="Arial"/>
            </a:endParaRPr>
          </a:p>
        </p:txBody>
      </p:sp>
      <p:sp>
        <p:nvSpPr>
          <p:cNvPr id="29" name="TextBox 28"/>
          <p:cNvSpPr txBox="1"/>
          <p:nvPr/>
        </p:nvSpPr>
        <p:spPr>
          <a:xfrm>
            <a:off x="10833377" y="1078334"/>
            <a:ext cx="1221741" cy="1077218"/>
          </a:xfrm>
          <a:prstGeom prst="rect">
            <a:avLst/>
          </a:prstGeom>
          <a:solidFill>
            <a:srgbClr val="F3F3F1"/>
          </a:solidFill>
          <a:ln w="19050">
            <a:solidFill>
              <a:srgbClr val="00B050"/>
            </a:solidFill>
          </a:ln>
        </p:spPr>
        <p:txBody>
          <a:bodyPr wrap="square" rtlCol="0">
            <a:spAutoFit/>
          </a:bodyPr>
          <a:lstStyle>
            <a:defPPr>
              <a:defRPr lang="en-US"/>
            </a:defPPr>
            <a:lvl1pPr>
              <a:defRPr sz="1600">
                <a:solidFill>
                  <a:srgbClr val="00B050"/>
                </a:solidFill>
              </a:defRPr>
            </a:lvl1pPr>
          </a:lstStyle>
          <a:p>
            <a:r>
              <a:rPr lang="en-US" dirty="0"/>
              <a:t>KFT </a:t>
            </a:r>
            <a:r>
              <a:rPr lang="en-US"/>
              <a:t>divided into </a:t>
            </a:r>
            <a:r>
              <a:rPr lang="en-US" dirty="0"/>
              <a:t>routine and special tests .. </a:t>
            </a:r>
          </a:p>
        </p:txBody>
      </p:sp>
      <p:cxnSp>
        <p:nvCxnSpPr>
          <p:cNvPr id="7" name="Straight Arrow Connector 6"/>
          <p:cNvCxnSpPr/>
          <p:nvPr/>
        </p:nvCxnSpPr>
        <p:spPr>
          <a:xfrm flipV="1">
            <a:off x="5743329" y="6169793"/>
            <a:ext cx="301335" cy="225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833376" y="2255624"/>
            <a:ext cx="1221742" cy="1569660"/>
          </a:xfrm>
          <a:prstGeom prst="rect">
            <a:avLst/>
          </a:prstGeom>
          <a:solidFill>
            <a:srgbClr val="F3F3F1"/>
          </a:solidFill>
          <a:ln w="19050">
            <a:solidFill>
              <a:srgbClr val="00B050"/>
            </a:solidFill>
          </a:ln>
        </p:spPr>
        <p:txBody>
          <a:bodyPr wrap="square" rtlCol="0">
            <a:spAutoFit/>
          </a:bodyPr>
          <a:lstStyle>
            <a:defPPr>
              <a:defRPr lang="en-US"/>
            </a:defPPr>
            <a:lvl1pPr>
              <a:defRPr sz="1600">
                <a:solidFill>
                  <a:srgbClr val="00B050"/>
                </a:solidFill>
              </a:defRPr>
            </a:lvl1pPr>
          </a:lstStyle>
          <a:p>
            <a:r>
              <a:rPr lang="en-US" dirty="0">
                <a:solidFill>
                  <a:srgbClr val="45B664"/>
                </a:solidFill>
              </a:rPr>
              <a:t>They are arranged from the most to the less important</a:t>
            </a:r>
          </a:p>
        </p:txBody>
      </p:sp>
      <p:sp>
        <p:nvSpPr>
          <p:cNvPr id="31" name="TextBox 30"/>
          <p:cNvSpPr txBox="1"/>
          <p:nvPr/>
        </p:nvSpPr>
        <p:spPr>
          <a:xfrm>
            <a:off x="10868974" y="4857036"/>
            <a:ext cx="1221742" cy="1384995"/>
          </a:xfrm>
          <a:prstGeom prst="rect">
            <a:avLst/>
          </a:prstGeom>
          <a:solidFill>
            <a:srgbClr val="F3F3F1"/>
          </a:solidFill>
          <a:ln w="19050">
            <a:solidFill>
              <a:srgbClr val="00B050"/>
            </a:solidFill>
          </a:ln>
        </p:spPr>
        <p:txBody>
          <a:bodyPr wrap="square" rtlCol="0">
            <a:spAutoFit/>
          </a:bodyPr>
          <a:lstStyle>
            <a:defPPr>
              <a:defRPr lang="en-US"/>
            </a:defPPr>
            <a:lvl1pPr>
              <a:defRPr sz="1600">
                <a:solidFill>
                  <a:srgbClr val="00B050"/>
                </a:solidFill>
              </a:defRPr>
            </a:lvl1pPr>
          </a:lstStyle>
          <a:p>
            <a:r>
              <a:rPr lang="en-US" sz="1400" dirty="0">
                <a:solidFill>
                  <a:srgbClr val="45B664"/>
                </a:solidFill>
              </a:rPr>
              <a:t>To check for the response of the treatment before and after dialysis</a:t>
            </a:r>
          </a:p>
        </p:txBody>
      </p:sp>
    </p:spTree>
    <p:extLst>
      <p:ext uri="{BB962C8B-B14F-4D97-AF65-F5344CB8AC3E}">
        <p14:creationId xmlns:p14="http://schemas.microsoft.com/office/powerpoint/2010/main" val="14008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9" grpId="0"/>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6</a:t>
            </a:fld>
            <a:endParaRPr lang="en-US" dirty="0"/>
          </a:p>
        </p:txBody>
      </p:sp>
      <p:sp>
        <p:nvSpPr>
          <p:cNvPr id="9" name="Rectangle 8"/>
          <p:cNvSpPr/>
          <p:nvPr/>
        </p:nvSpPr>
        <p:spPr>
          <a:xfrm>
            <a:off x="1429417" y="86458"/>
            <a:ext cx="488146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Serum Creatinine</a:t>
            </a:r>
          </a:p>
        </p:txBody>
      </p:sp>
      <p:graphicFrame>
        <p:nvGraphicFramePr>
          <p:cNvPr id="10" name="Diagram 9"/>
          <p:cNvGraphicFramePr/>
          <p:nvPr>
            <p:extLst>
              <p:ext uri="{D42A27DB-BD31-4B8C-83A1-F6EECF244321}">
                <p14:modId xmlns:p14="http://schemas.microsoft.com/office/powerpoint/2010/main" val="2968657537"/>
              </p:ext>
            </p:extLst>
          </p:nvPr>
        </p:nvGraphicFramePr>
        <p:xfrm>
          <a:off x="1239376" y="971079"/>
          <a:ext cx="7067225" cy="43120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654449" y="104540"/>
            <a:ext cx="2242063" cy="584775"/>
          </a:xfrm>
          <a:prstGeom prst="rect">
            <a:avLst/>
          </a:prstGeom>
          <a:solidFill>
            <a:srgbClr val="F3F3F1"/>
          </a:solidFill>
          <a:ln w="19050">
            <a:solidFill>
              <a:srgbClr val="00B050"/>
            </a:solidFill>
          </a:ln>
        </p:spPr>
        <p:txBody>
          <a:bodyPr wrap="square" rtlCol="0">
            <a:spAutoFit/>
          </a:bodyPr>
          <a:lstStyle>
            <a:defPPr>
              <a:defRPr lang="en-US"/>
            </a:defPPr>
            <a:lvl1pPr>
              <a:defRPr sz="1600">
                <a:solidFill>
                  <a:srgbClr val="45B664"/>
                </a:solidFill>
              </a:defRPr>
            </a:lvl1pPr>
          </a:lstStyle>
          <a:p>
            <a:pPr algn="ctr" rtl="1"/>
            <a:r>
              <a:rPr lang="ar-SA" dirty="0"/>
              <a:t>ضروري نقيسه لانه يقيس لك مقدار الفيلتريشن</a:t>
            </a:r>
            <a:endParaRPr lang="en-US" dirty="0"/>
          </a:p>
        </p:txBody>
      </p:sp>
      <p:sp>
        <p:nvSpPr>
          <p:cNvPr id="25" name="TextBox 24"/>
          <p:cNvSpPr txBox="1"/>
          <p:nvPr/>
        </p:nvSpPr>
        <p:spPr>
          <a:xfrm>
            <a:off x="8453752" y="1167060"/>
            <a:ext cx="1814300" cy="2308324"/>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dirty="0">
                <a:solidFill>
                  <a:schemeClr val="bg1">
                    <a:lumMod val="65000"/>
                  </a:schemeClr>
                </a:solidFill>
              </a:rPr>
              <a:t>Doctor told that you must know how to convert</a:t>
            </a:r>
          </a:p>
          <a:p>
            <a:r>
              <a:rPr lang="en-US" sz="1600" dirty="0">
                <a:solidFill>
                  <a:schemeClr val="bg1">
                    <a:lumMod val="65000"/>
                  </a:schemeClr>
                </a:solidFill>
              </a:rPr>
              <a:t>mg/dl to µ</a:t>
            </a:r>
            <a:r>
              <a:rPr lang="en-US" sz="1600" dirty="0" err="1">
                <a:solidFill>
                  <a:schemeClr val="bg1">
                    <a:lumMod val="65000"/>
                  </a:schemeClr>
                </a:solidFill>
              </a:rPr>
              <a:t>mol</a:t>
            </a:r>
            <a:r>
              <a:rPr lang="en-US" sz="1600" dirty="0">
                <a:solidFill>
                  <a:schemeClr val="bg1">
                    <a:lumMod val="65000"/>
                  </a:schemeClr>
                </a:solidFill>
              </a:rPr>
              <a:t>/L </a:t>
            </a:r>
          </a:p>
          <a:p>
            <a:r>
              <a:rPr lang="en-US" sz="1600" dirty="0">
                <a:solidFill>
                  <a:schemeClr val="bg1">
                    <a:lumMod val="65000"/>
                  </a:schemeClr>
                </a:solidFill>
              </a:rPr>
              <a:t>and vise versa </a:t>
            </a:r>
          </a:p>
          <a:p>
            <a:r>
              <a:rPr lang="en-US" sz="1600" dirty="0">
                <a:solidFill>
                  <a:schemeClr val="bg1">
                    <a:lumMod val="65000"/>
                  </a:schemeClr>
                </a:solidFill>
              </a:rPr>
              <a:t>So to convert </a:t>
            </a:r>
          </a:p>
          <a:p>
            <a:r>
              <a:rPr lang="en-US" sz="1600" dirty="0">
                <a:solidFill>
                  <a:schemeClr val="bg1">
                    <a:lumMod val="65000"/>
                  </a:schemeClr>
                </a:solidFill>
              </a:rPr>
              <a:t>mg/dl to µ</a:t>
            </a:r>
            <a:r>
              <a:rPr lang="en-US" sz="1600" dirty="0" err="1">
                <a:solidFill>
                  <a:schemeClr val="bg1">
                    <a:lumMod val="65000"/>
                  </a:schemeClr>
                </a:solidFill>
              </a:rPr>
              <a:t>mol</a:t>
            </a:r>
            <a:r>
              <a:rPr lang="en-US" sz="1600" dirty="0">
                <a:solidFill>
                  <a:schemeClr val="bg1">
                    <a:lumMod val="65000"/>
                  </a:schemeClr>
                </a:solidFill>
              </a:rPr>
              <a:t>/L </a:t>
            </a:r>
          </a:p>
          <a:p>
            <a:r>
              <a:rPr lang="en-US" sz="1600" dirty="0">
                <a:solidFill>
                  <a:schemeClr val="bg1">
                    <a:lumMod val="65000"/>
                  </a:schemeClr>
                </a:solidFill>
              </a:rPr>
              <a:t>Multiply the value by 88.4 .</a:t>
            </a:r>
          </a:p>
        </p:txBody>
      </p:sp>
      <p:sp>
        <p:nvSpPr>
          <p:cNvPr id="26" name="Rectangle 25"/>
          <p:cNvSpPr/>
          <p:nvPr/>
        </p:nvSpPr>
        <p:spPr>
          <a:xfrm>
            <a:off x="1285217" y="5585001"/>
            <a:ext cx="1966372" cy="369332"/>
          </a:xfrm>
          <a:prstGeom prst="rect">
            <a:avLst/>
          </a:prstGeom>
        </p:spPr>
        <p:txBody>
          <a:bodyPr wrap="none">
            <a:spAutoFit/>
          </a:bodyPr>
          <a:lstStyle/>
          <a:p>
            <a:r>
              <a:rPr lang="en-US" dirty="0">
                <a:solidFill>
                  <a:srgbClr val="00B050"/>
                </a:solidFill>
              </a:rPr>
              <a:t>milligram\deciliter </a:t>
            </a:r>
            <a:endParaRPr lang="en-US" dirty="0"/>
          </a:p>
        </p:txBody>
      </p:sp>
      <p:cxnSp>
        <p:nvCxnSpPr>
          <p:cNvPr id="27" name="Straight Arrow Connector 26"/>
          <p:cNvCxnSpPr>
            <a:endCxn id="28" idx="1"/>
          </p:cNvCxnSpPr>
          <p:nvPr/>
        </p:nvCxnSpPr>
        <p:spPr>
          <a:xfrm>
            <a:off x="3280508" y="5769667"/>
            <a:ext cx="6749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55415" y="5585001"/>
            <a:ext cx="857927" cy="369332"/>
          </a:xfrm>
          <a:prstGeom prst="rect">
            <a:avLst/>
          </a:prstGeom>
        </p:spPr>
        <p:txBody>
          <a:bodyPr wrap="none">
            <a:spAutoFit/>
          </a:bodyPr>
          <a:lstStyle/>
          <a:p>
            <a:r>
              <a:rPr lang="en-US" altLang="en-US" dirty="0">
                <a:solidFill>
                  <a:srgbClr val="00B050"/>
                </a:solidFill>
                <a:ea typeface="ＭＳ Ｐゴシック" charset="-128"/>
              </a:rPr>
              <a:t>µ</a:t>
            </a:r>
            <a:r>
              <a:rPr lang="en-US" altLang="en-US" dirty="0" err="1">
                <a:solidFill>
                  <a:srgbClr val="00B050"/>
                </a:solidFill>
                <a:ea typeface="ＭＳ Ｐゴシック" charset="-128"/>
              </a:rPr>
              <a:t>mol</a:t>
            </a:r>
            <a:r>
              <a:rPr lang="en-US" altLang="en-US" dirty="0">
                <a:solidFill>
                  <a:srgbClr val="00B050"/>
                </a:solidFill>
                <a:ea typeface="ＭＳ Ｐゴシック" charset="-128"/>
              </a:rPr>
              <a:t>/L</a:t>
            </a:r>
            <a:endParaRPr lang="en-US" dirty="0"/>
          </a:p>
        </p:txBody>
      </p:sp>
      <p:sp>
        <p:nvSpPr>
          <p:cNvPr id="29" name="TextBox 28"/>
          <p:cNvSpPr txBox="1"/>
          <p:nvPr/>
        </p:nvSpPr>
        <p:spPr>
          <a:xfrm>
            <a:off x="3152226" y="5400335"/>
            <a:ext cx="1606378" cy="369332"/>
          </a:xfrm>
          <a:prstGeom prst="rect">
            <a:avLst/>
          </a:prstGeom>
          <a:noFill/>
        </p:spPr>
        <p:txBody>
          <a:bodyPr wrap="square" rtlCol="0">
            <a:spAutoFit/>
          </a:bodyPr>
          <a:lstStyle/>
          <a:p>
            <a:r>
              <a:rPr lang="en-US" dirty="0">
                <a:solidFill>
                  <a:srgbClr val="00B050"/>
                </a:solidFill>
              </a:rPr>
              <a:t>X 88.4</a:t>
            </a:r>
          </a:p>
        </p:txBody>
      </p:sp>
      <p:cxnSp>
        <p:nvCxnSpPr>
          <p:cNvPr id="30" name="Straight Arrow Connector 29"/>
          <p:cNvCxnSpPr/>
          <p:nvPr/>
        </p:nvCxnSpPr>
        <p:spPr>
          <a:xfrm flipH="1">
            <a:off x="3280508" y="5980966"/>
            <a:ext cx="67490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68661" y="5961716"/>
            <a:ext cx="1593716" cy="338554"/>
          </a:xfrm>
          <a:prstGeom prst="rect">
            <a:avLst/>
          </a:prstGeom>
          <a:noFill/>
        </p:spPr>
        <p:txBody>
          <a:bodyPr wrap="square" rtlCol="0">
            <a:spAutoFit/>
          </a:bodyPr>
          <a:lstStyle/>
          <a:p>
            <a:r>
              <a:rPr lang="en-US" sz="1600" dirty="0">
                <a:solidFill>
                  <a:srgbClr val="00B050"/>
                </a:solidFill>
              </a:rPr>
              <a:t>Divide over 88.4</a:t>
            </a:r>
          </a:p>
        </p:txBody>
      </p:sp>
      <p:sp>
        <p:nvSpPr>
          <p:cNvPr id="32" name="Rectangle 31"/>
          <p:cNvSpPr/>
          <p:nvPr/>
        </p:nvSpPr>
        <p:spPr>
          <a:xfrm>
            <a:off x="5027153" y="5462130"/>
            <a:ext cx="2257778" cy="954107"/>
          </a:xfrm>
          <a:prstGeom prst="rect">
            <a:avLst/>
          </a:prstGeom>
          <a:solidFill>
            <a:srgbClr val="F3F3F1"/>
          </a:solidFill>
          <a:ln w="19050">
            <a:solidFill>
              <a:srgbClr val="00B050"/>
            </a:solidFill>
          </a:ln>
        </p:spPr>
        <p:txBody>
          <a:bodyPr wrap="square" rtlCol="0">
            <a:spAutoFit/>
          </a:bodyPr>
          <a:lstStyle/>
          <a:p>
            <a:r>
              <a:rPr lang="en-US" sz="1400" dirty="0">
                <a:solidFill>
                  <a:srgbClr val="45B664"/>
                </a:solidFill>
              </a:rPr>
              <a:t>In some cases there may be renal impairment with out increase in creatinine levels (usually in early stages)</a:t>
            </a:r>
            <a:endParaRPr lang="en-GB" sz="1400" dirty="0">
              <a:solidFill>
                <a:srgbClr val="45B664"/>
              </a:solidFill>
            </a:endParaRPr>
          </a:p>
        </p:txBody>
      </p:sp>
      <p:sp>
        <p:nvSpPr>
          <p:cNvPr id="33" name="Rectangle 32"/>
          <p:cNvSpPr/>
          <p:nvPr/>
        </p:nvSpPr>
        <p:spPr>
          <a:xfrm>
            <a:off x="8460127" y="3590345"/>
            <a:ext cx="2705177" cy="1384995"/>
          </a:xfrm>
          <a:prstGeom prst="rect">
            <a:avLst/>
          </a:prstGeom>
          <a:solidFill>
            <a:srgbClr val="F3F3F1"/>
          </a:solidFill>
          <a:ln w="19050">
            <a:solidFill>
              <a:srgbClr val="00B050"/>
            </a:solidFill>
          </a:ln>
        </p:spPr>
        <p:txBody>
          <a:bodyPr wrap="square" rtlCol="0">
            <a:spAutoFit/>
          </a:bodyPr>
          <a:lstStyle/>
          <a:p>
            <a:r>
              <a:rPr lang="en-US" sz="1400" dirty="0">
                <a:solidFill>
                  <a:srgbClr val="45B664"/>
                </a:solidFill>
              </a:rPr>
              <a:t>Males &amp; people with sedentary life style &amp; vegetarians have lower creatinine levels, Usually each person (Male or Female) or (Athlete or non athlete) have their own different Creatinine levels.</a:t>
            </a:r>
            <a:endParaRPr lang="en-GB" sz="1400" dirty="0">
              <a:solidFill>
                <a:srgbClr val="45B664"/>
              </a:solidFill>
            </a:endParaRPr>
          </a:p>
        </p:txBody>
      </p:sp>
      <p:sp>
        <p:nvSpPr>
          <p:cNvPr id="34" name="Rectangle 33"/>
          <p:cNvSpPr/>
          <p:nvPr/>
        </p:nvSpPr>
        <p:spPr>
          <a:xfrm>
            <a:off x="8530173" y="5053775"/>
            <a:ext cx="2565083" cy="1077218"/>
          </a:xfrm>
          <a:prstGeom prst="rect">
            <a:avLst/>
          </a:prstGeom>
          <a:solidFill>
            <a:srgbClr val="F3F3F1"/>
          </a:solidFill>
          <a:ln w="19050">
            <a:solidFill>
              <a:schemeClr val="bg1">
                <a:lumMod val="65000"/>
              </a:schemeClr>
            </a:solidFill>
            <a:prstDash val="dash"/>
          </a:ln>
        </p:spPr>
        <p:txBody>
          <a:bodyPr wrap="square" rtlCol="0">
            <a:spAutoFit/>
          </a:bodyPr>
          <a:lstStyle/>
          <a:p>
            <a:pPr algn="ctr" rtl="1"/>
            <a:r>
              <a:rPr lang="ar-SA" sz="1600" dirty="0">
                <a:solidFill>
                  <a:schemeClr val="bg1">
                    <a:lumMod val="65000"/>
                  </a:schemeClr>
                </a:solidFill>
              </a:rPr>
              <a:t>بما أن عملية التحويل من كرياتين إلى كرياتينين تحدث بدون إنزيمات بكذا نقدر نتأكد أن المشكلة مو من العضلة فهي من الكلية نفسها .</a:t>
            </a:r>
            <a:endParaRPr lang="en-US" sz="1600" dirty="0">
              <a:solidFill>
                <a:schemeClr val="bg1">
                  <a:lumMod val="65000"/>
                </a:schemeClr>
              </a:solidFill>
            </a:endParaRPr>
          </a:p>
        </p:txBody>
      </p:sp>
    </p:spTree>
    <p:extLst>
      <p:ext uri="{BB962C8B-B14F-4D97-AF65-F5344CB8AC3E}">
        <p14:creationId xmlns:p14="http://schemas.microsoft.com/office/powerpoint/2010/main" val="34261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inVertic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par>
                                <p:cTn id="38" presetID="16" presetClass="entr" presetSubtype="21"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Vertical)">
                                      <p:cBhvr>
                                        <p:cTn id="46" dur="500"/>
                                        <p:tgtEl>
                                          <p:spTgt spid="29"/>
                                        </p:tgtEl>
                                      </p:cBhvr>
                                    </p:animEffect>
                                  </p:childTnLst>
                                </p:cTn>
                              </p:par>
                              <p:par>
                                <p:cTn id="47" presetID="16" presetClass="entr" presetSubtype="21"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barn(inVertical)">
                                      <p:cBhvr>
                                        <p:cTn id="49" dur="500"/>
                                        <p:tgtEl>
                                          <p:spTgt spid="3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25" grpId="0" animBg="1"/>
      <p:bldP spid="26" grpId="0"/>
      <p:bldP spid="28" grpId="0"/>
      <p:bldP spid="29" grpId="0"/>
      <p:bldP spid="31" grpId="0"/>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7</a:t>
            </a:fld>
            <a:endParaRPr lang="en-US" dirty="0"/>
          </a:p>
        </p:txBody>
      </p:sp>
      <p:sp>
        <p:nvSpPr>
          <p:cNvPr id="9" name="Rectangle 8"/>
          <p:cNvSpPr/>
          <p:nvPr/>
        </p:nvSpPr>
        <p:spPr>
          <a:xfrm>
            <a:off x="1429417" y="86458"/>
            <a:ext cx="488146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Serum Creatinine</a:t>
            </a:r>
          </a:p>
        </p:txBody>
      </p:sp>
      <p:graphicFrame>
        <p:nvGraphicFramePr>
          <p:cNvPr id="2" name="Diagram 1"/>
          <p:cNvGraphicFramePr/>
          <p:nvPr>
            <p:extLst>
              <p:ext uri="{D42A27DB-BD31-4B8C-83A1-F6EECF244321}">
                <p14:modId xmlns:p14="http://schemas.microsoft.com/office/powerpoint/2010/main" val="3946319336"/>
              </p:ext>
            </p:extLst>
          </p:nvPr>
        </p:nvGraphicFramePr>
        <p:xfrm>
          <a:off x="1414517" y="1117182"/>
          <a:ext cx="6473066" cy="4031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object 25"/>
          <p:cNvSpPr txBox="1"/>
          <p:nvPr/>
        </p:nvSpPr>
        <p:spPr>
          <a:xfrm>
            <a:off x="8219660" y="2341037"/>
            <a:ext cx="2494720" cy="3238707"/>
          </a:xfrm>
          <a:prstGeom prst="rect">
            <a:avLst/>
          </a:prstGeom>
          <a:solidFill>
            <a:srgbClr val="F3F3F1"/>
          </a:solidFill>
          <a:ln w="9144">
            <a:noFill/>
          </a:ln>
        </p:spPr>
        <p:txBody>
          <a:bodyPr vert="horz" wrap="square" lIns="0" tIns="37465" rIns="0" bIns="0" rtlCol="0">
            <a:spAutoFit/>
          </a:bodyPr>
          <a:lstStyle/>
          <a:p>
            <a:pPr marL="88900" algn="l">
              <a:lnSpc>
                <a:spcPct val="100000"/>
              </a:lnSpc>
              <a:spcBef>
                <a:spcPts val="295"/>
              </a:spcBef>
            </a:pPr>
            <a:r>
              <a:rPr sz="1600" spc="-5" dirty="0">
                <a:solidFill>
                  <a:srgbClr val="A6A6A6"/>
                </a:solidFill>
                <a:latin typeface="Arial"/>
                <a:cs typeface="Arial"/>
              </a:rPr>
              <a:t>That means the serum creatinine test</a:t>
            </a:r>
            <a:r>
              <a:rPr sz="1600" spc="80" dirty="0">
                <a:solidFill>
                  <a:srgbClr val="A6A6A6"/>
                </a:solidFill>
                <a:latin typeface="Arial"/>
                <a:cs typeface="Arial"/>
              </a:rPr>
              <a:t> </a:t>
            </a:r>
            <a:r>
              <a:rPr sz="1600" spc="-5" dirty="0">
                <a:solidFill>
                  <a:srgbClr val="A6A6A6"/>
                </a:solidFill>
                <a:latin typeface="Arial"/>
                <a:cs typeface="Arial"/>
              </a:rPr>
              <a:t>is</a:t>
            </a:r>
            <a:endParaRPr sz="1600" dirty="0">
              <a:latin typeface="Arial"/>
              <a:cs typeface="Arial"/>
            </a:endParaRPr>
          </a:p>
          <a:p>
            <a:pPr marL="88900" algn="l">
              <a:lnSpc>
                <a:spcPct val="100000"/>
              </a:lnSpc>
            </a:pPr>
            <a:r>
              <a:rPr sz="1600" spc="-5" dirty="0">
                <a:solidFill>
                  <a:srgbClr val="A6A6A6"/>
                </a:solidFill>
                <a:latin typeface="Arial"/>
                <a:cs typeface="Arial"/>
              </a:rPr>
              <a:t>better than creatinine</a:t>
            </a:r>
            <a:r>
              <a:rPr sz="1600" spc="45" dirty="0">
                <a:solidFill>
                  <a:srgbClr val="A6A6A6"/>
                </a:solidFill>
                <a:latin typeface="Arial"/>
                <a:cs typeface="Arial"/>
              </a:rPr>
              <a:t> </a:t>
            </a:r>
            <a:r>
              <a:rPr sz="1600" spc="-5" dirty="0">
                <a:solidFill>
                  <a:srgbClr val="A6A6A6"/>
                </a:solidFill>
                <a:latin typeface="Arial"/>
                <a:cs typeface="Arial"/>
              </a:rPr>
              <a:t>clearance.</a:t>
            </a:r>
            <a:endParaRPr lang="ar-SA" sz="1600" dirty="0">
              <a:latin typeface="Arial"/>
              <a:cs typeface="Arial"/>
            </a:endParaRPr>
          </a:p>
          <a:p>
            <a:pPr marL="88900" algn="r"/>
            <a:r>
              <a:rPr lang="ar-SA" sz="1600" spc="-5" dirty="0">
                <a:solidFill>
                  <a:srgbClr val="A6A6A6"/>
                </a:solidFill>
                <a:latin typeface="Arial"/>
                <a:cs typeface="Arial"/>
              </a:rPr>
              <a:t>إذا افترضنا أن الشخص شرب الكثير من الماء، راح يزيد معدل التبول عنده وبالتالي يقل تركيز الكرياتينين في</a:t>
            </a:r>
            <a:endParaRPr lang="en-US" sz="1600" spc="-5" dirty="0">
              <a:solidFill>
                <a:srgbClr val="A6A6A6"/>
              </a:solidFill>
              <a:latin typeface="Arial"/>
              <a:cs typeface="Arial"/>
            </a:endParaRPr>
          </a:p>
          <a:p>
            <a:pPr marL="88900" algn="r"/>
            <a:r>
              <a:rPr lang="ar-SA" sz="1600" spc="-5" dirty="0">
                <a:solidFill>
                  <a:srgbClr val="A6A6A6"/>
                </a:solidFill>
                <a:latin typeface="Arial"/>
                <a:cs typeface="Arial"/>
              </a:rPr>
              <a:t>البول ، لكن إذا قلت نسبة شرب الماء راح تقل نسبة التبول لأن السوائل قلت ، وبالتالي راح يزيد تركيز الكرياتينين في البول، ومن هذا نستنتج أن هذا الاختبارغير ثابت مقارنة بالسيرم الذي يكون ثابت طول حياة الفرد</a:t>
            </a:r>
            <a:endParaRPr sz="1600" spc="-5" dirty="0">
              <a:solidFill>
                <a:srgbClr val="A6A6A6"/>
              </a:solidFill>
              <a:latin typeface="Arial"/>
              <a:cs typeface="Arial"/>
            </a:endParaRPr>
          </a:p>
        </p:txBody>
      </p:sp>
      <p:cxnSp>
        <p:nvCxnSpPr>
          <p:cNvPr id="16" name="Straight Arrow Connector 15"/>
          <p:cNvCxnSpPr/>
          <p:nvPr/>
        </p:nvCxnSpPr>
        <p:spPr>
          <a:xfrm>
            <a:off x="7760124" y="4909005"/>
            <a:ext cx="720590" cy="291606"/>
          </a:xfrm>
          <a:prstGeom prst="straightConnector1">
            <a:avLst/>
          </a:prstGeom>
          <a:ln w="190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40144" y="912310"/>
            <a:ext cx="2574236" cy="1323439"/>
          </a:xfrm>
          <a:prstGeom prst="rect">
            <a:avLst/>
          </a:prstGeom>
          <a:solidFill>
            <a:srgbClr val="F3F3F1"/>
          </a:solidFill>
          <a:ln w="19050">
            <a:solidFill>
              <a:schemeClr val="bg1">
                <a:lumMod val="65000"/>
              </a:schemeClr>
            </a:solidFill>
            <a:prstDash val="dash"/>
          </a:ln>
        </p:spPr>
        <p:txBody>
          <a:bodyPr wrap="square" rtlCol="0">
            <a:spAutoFit/>
          </a:bodyPr>
          <a:lstStyle/>
          <a:p>
            <a:r>
              <a:rPr lang="en-US" sz="1600" spc="-5" dirty="0">
                <a:solidFill>
                  <a:srgbClr val="A6A6A6"/>
                </a:solidFill>
                <a:latin typeface="Arial"/>
                <a:cs typeface="Arial"/>
              </a:rPr>
              <a:t>That means if we eat meat </a:t>
            </a:r>
          </a:p>
          <a:p>
            <a:r>
              <a:rPr lang="en-US" sz="1600" spc="-5" dirty="0">
                <a:solidFill>
                  <a:srgbClr val="A6A6A6"/>
                </a:solidFill>
                <a:latin typeface="Arial"/>
                <a:cs typeface="Arial"/>
              </a:rPr>
              <a:t>It won’t rise creatinine in</a:t>
            </a:r>
          </a:p>
          <a:p>
            <a:r>
              <a:rPr lang="en-US" sz="1600" spc="-5" dirty="0">
                <a:solidFill>
                  <a:srgbClr val="A6A6A6"/>
                </a:solidFill>
                <a:latin typeface="Arial"/>
                <a:cs typeface="Arial"/>
              </a:rPr>
              <a:t>our plasma, because it will</a:t>
            </a:r>
          </a:p>
          <a:p>
            <a:r>
              <a:rPr lang="en-US" sz="1600" spc="-5" dirty="0">
                <a:solidFill>
                  <a:srgbClr val="A6A6A6"/>
                </a:solidFill>
                <a:latin typeface="Arial"/>
                <a:cs typeface="Arial"/>
              </a:rPr>
              <a:t>be degraded and may be</a:t>
            </a:r>
          </a:p>
          <a:p>
            <a:r>
              <a:rPr lang="en-US" sz="1600" spc="-5" dirty="0">
                <a:solidFill>
                  <a:srgbClr val="A6A6A6"/>
                </a:solidFill>
                <a:latin typeface="Arial"/>
                <a:cs typeface="Arial"/>
              </a:rPr>
              <a:t>excreted in feces.</a:t>
            </a:r>
          </a:p>
        </p:txBody>
      </p:sp>
      <p:cxnSp>
        <p:nvCxnSpPr>
          <p:cNvPr id="20" name="Straight Arrow Connector 19"/>
          <p:cNvCxnSpPr/>
          <p:nvPr/>
        </p:nvCxnSpPr>
        <p:spPr>
          <a:xfrm flipV="1">
            <a:off x="6857996" y="1078929"/>
            <a:ext cx="1282148" cy="108445"/>
          </a:xfrm>
          <a:prstGeom prst="straightConnector1">
            <a:avLst/>
          </a:prstGeom>
          <a:ln w="19050">
            <a:solidFill>
              <a:srgbClr val="43BEB9"/>
            </a:solidFill>
            <a:tailEnd type="triangle"/>
          </a:ln>
        </p:spPr>
        <p:style>
          <a:lnRef idx="1">
            <a:schemeClr val="accent1"/>
          </a:lnRef>
          <a:fillRef idx="0">
            <a:schemeClr val="accent1"/>
          </a:fillRef>
          <a:effectRef idx="0">
            <a:schemeClr val="accent1"/>
          </a:effectRef>
          <a:fontRef idx="minor">
            <a:schemeClr val="tx1"/>
          </a:fontRef>
        </p:style>
      </p:cxnSp>
      <p:sp>
        <p:nvSpPr>
          <p:cNvPr id="23" name="object 27"/>
          <p:cNvSpPr txBox="1"/>
          <p:nvPr/>
        </p:nvSpPr>
        <p:spPr>
          <a:xfrm>
            <a:off x="3772582" y="5468106"/>
            <a:ext cx="4255041" cy="1077218"/>
          </a:xfrm>
          <a:prstGeom prst="rect">
            <a:avLst/>
          </a:prstGeom>
          <a:solidFill>
            <a:srgbClr val="F3F3F1"/>
          </a:solidFill>
          <a:ln w="19050">
            <a:solidFill>
              <a:schemeClr val="bg1">
                <a:lumMod val="65000"/>
              </a:schemeClr>
            </a:solidFill>
            <a:prstDash val="dash"/>
          </a:ln>
        </p:spPr>
        <p:txBody>
          <a:bodyPr wrap="square" rtlCol="0">
            <a:spAutoFit/>
          </a:bodyPr>
          <a:lstStyle>
            <a:defPPr>
              <a:defRPr lang="en-US"/>
            </a:defPPr>
            <a:lvl1pPr>
              <a:defRPr sz="1600" spc="-5">
                <a:solidFill>
                  <a:srgbClr val="A6A6A6"/>
                </a:solidFill>
                <a:latin typeface="Arial"/>
                <a:cs typeface="Arial"/>
              </a:defRPr>
            </a:lvl1pPr>
          </a:lstStyle>
          <a:p>
            <a:r>
              <a:rPr dirty="0"/>
              <a:t>*</a:t>
            </a:r>
            <a:r>
              <a:rPr lang="en-US" dirty="0"/>
              <a:t> </a:t>
            </a:r>
            <a:r>
              <a:rPr dirty="0"/>
              <a:t>for example: if we have 100 µmol/L creatinine in  blood, it will be 110 µ</a:t>
            </a:r>
            <a:r>
              <a:rPr dirty="0" err="1"/>
              <a:t>mol</a:t>
            </a:r>
            <a:r>
              <a:rPr dirty="0"/>
              <a:t>/L in urine due to the  secretion of 10%.</a:t>
            </a:r>
            <a:r>
              <a:rPr lang="en-US" dirty="0"/>
              <a:t> S</a:t>
            </a:r>
            <a:r>
              <a:rPr dirty="0"/>
              <a:t>o we have more creatinine in urine than blood.</a:t>
            </a:r>
          </a:p>
        </p:txBody>
      </p:sp>
      <p:sp>
        <p:nvSpPr>
          <p:cNvPr id="26" name="object 30"/>
          <p:cNvSpPr txBox="1"/>
          <p:nvPr/>
        </p:nvSpPr>
        <p:spPr>
          <a:xfrm>
            <a:off x="1338416" y="5330955"/>
            <a:ext cx="2259547" cy="1231106"/>
          </a:xfrm>
          <a:prstGeom prst="rect">
            <a:avLst/>
          </a:prstGeom>
          <a:solidFill>
            <a:srgbClr val="F3F3F1"/>
          </a:solidFill>
          <a:ln w="19050">
            <a:solidFill>
              <a:srgbClr val="45B664"/>
            </a:solidFill>
            <a:prstDash val="dash"/>
          </a:ln>
        </p:spPr>
        <p:txBody>
          <a:bodyPr vert="horz" wrap="square" lIns="0" tIns="0" rIns="0" bIns="0" rtlCol="0">
            <a:spAutoFit/>
          </a:bodyPr>
          <a:lstStyle/>
          <a:p>
            <a:pPr marL="12700" marR="5080">
              <a:lnSpc>
                <a:spcPct val="100000"/>
              </a:lnSpc>
            </a:pPr>
            <a:r>
              <a:rPr lang="en-US" sz="1600" spc="-15" dirty="0">
                <a:solidFill>
                  <a:srgbClr val="006FC0"/>
                </a:solidFill>
                <a:latin typeface="Calibri"/>
                <a:cs typeface="Calibri"/>
              </a:rPr>
              <a:t> </a:t>
            </a:r>
            <a:r>
              <a:rPr sz="1600" spc="-15" dirty="0">
                <a:solidFill>
                  <a:srgbClr val="A6A6A6"/>
                </a:solidFill>
                <a:latin typeface="Calibri"/>
                <a:cs typeface="Calibri"/>
              </a:rPr>
              <a:t>Afferent </a:t>
            </a:r>
            <a:r>
              <a:rPr sz="1600" spc="-5" dirty="0">
                <a:solidFill>
                  <a:srgbClr val="A6A6A6"/>
                </a:solidFill>
                <a:latin typeface="Calibri"/>
                <a:cs typeface="Calibri"/>
              </a:rPr>
              <a:t>arteriole </a:t>
            </a:r>
            <a:r>
              <a:rPr sz="1600" dirty="0">
                <a:solidFill>
                  <a:srgbClr val="A6A6A6"/>
                </a:solidFill>
                <a:latin typeface="Calibri"/>
                <a:cs typeface="Calibri"/>
              </a:rPr>
              <a:t>is </a:t>
            </a:r>
            <a:r>
              <a:rPr sz="1600" spc="-5" dirty="0">
                <a:solidFill>
                  <a:srgbClr val="A6A6A6"/>
                </a:solidFill>
                <a:latin typeface="Calibri"/>
                <a:cs typeface="Calibri"/>
              </a:rPr>
              <a:t>more dilated </a:t>
            </a:r>
            <a:r>
              <a:rPr sz="1600" spc="-5" dirty="0">
                <a:solidFill>
                  <a:srgbClr val="A6A6A6"/>
                </a:solidFill>
                <a:latin typeface="Wingdings"/>
                <a:cs typeface="Wingdings"/>
              </a:rPr>
              <a:t></a:t>
            </a:r>
            <a:r>
              <a:rPr sz="1600" spc="-5" dirty="0">
                <a:solidFill>
                  <a:srgbClr val="A6A6A6"/>
                </a:solidFill>
                <a:latin typeface="Times New Roman"/>
                <a:cs typeface="Times New Roman"/>
              </a:rPr>
              <a:t> </a:t>
            </a:r>
            <a:r>
              <a:rPr sz="1600" dirty="0">
                <a:solidFill>
                  <a:srgbClr val="A6A6A6"/>
                </a:solidFill>
                <a:latin typeface="Calibri"/>
                <a:cs typeface="Calibri"/>
              </a:rPr>
              <a:t>it </a:t>
            </a:r>
            <a:r>
              <a:rPr sz="1600" spc="-5" dirty="0">
                <a:solidFill>
                  <a:srgbClr val="A6A6A6"/>
                </a:solidFill>
                <a:latin typeface="Calibri"/>
                <a:cs typeface="Calibri"/>
              </a:rPr>
              <a:t>has  </a:t>
            </a:r>
            <a:r>
              <a:rPr sz="1600" dirty="0">
                <a:solidFill>
                  <a:srgbClr val="A6A6A6"/>
                </a:solidFill>
                <a:latin typeface="Calibri"/>
                <a:cs typeface="Calibri"/>
              </a:rPr>
              <a:t>higher </a:t>
            </a:r>
            <a:r>
              <a:rPr sz="1600" spc="-10" dirty="0">
                <a:solidFill>
                  <a:srgbClr val="A6A6A6"/>
                </a:solidFill>
                <a:latin typeface="Calibri"/>
                <a:cs typeface="Calibri"/>
              </a:rPr>
              <a:t>pressure </a:t>
            </a:r>
            <a:r>
              <a:rPr sz="1600" spc="-5" dirty="0">
                <a:solidFill>
                  <a:srgbClr val="A6A6A6"/>
                </a:solidFill>
                <a:latin typeface="Wingdings"/>
                <a:cs typeface="Wingdings"/>
              </a:rPr>
              <a:t></a:t>
            </a:r>
            <a:r>
              <a:rPr sz="1600" spc="-5" dirty="0">
                <a:solidFill>
                  <a:srgbClr val="A6A6A6"/>
                </a:solidFill>
                <a:latin typeface="Calibri"/>
                <a:cs typeface="Calibri"/>
              </a:rPr>
              <a:t>the </a:t>
            </a:r>
            <a:r>
              <a:rPr sz="1600" spc="-10" dirty="0">
                <a:solidFill>
                  <a:srgbClr val="A6A6A6"/>
                </a:solidFill>
                <a:latin typeface="Calibri"/>
                <a:cs typeface="Calibri"/>
              </a:rPr>
              <a:t>filtration </a:t>
            </a:r>
            <a:r>
              <a:rPr sz="1600" spc="-15" dirty="0">
                <a:solidFill>
                  <a:srgbClr val="A6A6A6"/>
                </a:solidFill>
                <a:latin typeface="Calibri"/>
                <a:cs typeface="Calibri"/>
              </a:rPr>
              <a:t>takes </a:t>
            </a:r>
            <a:r>
              <a:rPr sz="1600" dirty="0">
                <a:solidFill>
                  <a:srgbClr val="A6A6A6"/>
                </a:solidFill>
                <a:latin typeface="Calibri"/>
                <a:cs typeface="Calibri"/>
              </a:rPr>
              <a:t>place  </a:t>
            </a:r>
            <a:r>
              <a:rPr sz="1600" spc="-5" dirty="0">
                <a:solidFill>
                  <a:srgbClr val="A6A6A6"/>
                </a:solidFill>
                <a:latin typeface="Calibri"/>
                <a:cs typeface="Calibri"/>
              </a:rPr>
              <a:t>(not passive nor active</a:t>
            </a:r>
            <a:r>
              <a:rPr sz="1600" spc="-70" dirty="0">
                <a:solidFill>
                  <a:srgbClr val="A6A6A6"/>
                </a:solidFill>
                <a:latin typeface="Calibri"/>
                <a:cs typeface="Calibri"/>
              </a:rPr>
              <a:t> </a:t>
            </a:r>
            <a:r>
              <a:rPr sz="1600" spc="-5" dirty="0">
                <a:solidFill>
                  <a:srgbClr val="A6A6A6"/>
                </a:solidFill>
                <a:latin typeface="Calibri"/>
                <a:cs typeface="Calibri"/>
              </a:rPr>
              <a:t>transport)</a:t>
            </a:r>
            <a:endParaRPr sz="1600" dirty="0">
              <a:solidFill>
                <a:srgbClr val="A6A6A6"/>
              </a:solidFill>
              <a:latin typeface="Calibri"/>
              <a:cs typeface="Calibri"/>
            </a:endParaRPr>
          </a:p>
        </p:txBody>
      </p:sp>
    </p:spTree>
    <p:extLst>
      <p:ext uri="{BB962C8B-B14F-4D97-AF65-F5344CB8AC3E}">
        <p14:creationId xmlns:p14="http://schemas.microsoft.com/office/powerpoint/2010/main" val="19375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5" grpId="0" animBg="1"/>
      <p:bldP spid="18" grpId="0" animBg="1"/>
      <p:bldP spid="23"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8</a:t>
            </a:fld>
            <a:endParaRPr lang="en-US" dirty="0"/>
          </a:p>
        </p:txBody>
      </p:sp>
      <p:sp>
        <p:nvSpPr>
          <p:cNvPr id="9" name="Rectangle 8"/>
          <p:cNvSpPr/>
          <p:nvPr/>
        </p:nvSpPr>
        <p:spPr>
          <a:xfrm>
            <a:off x="1429417" y="86458"/>
            <a:ext cx="4881465"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Serum Creatinine</a:t>
            </a:r>
          </a:p>
        </p:txBody>
      </p:sp>
      <p:sp>
        <p:nvSpPr>
          <p:cNvPr id="14" name="Content Placeholder 2"/>
          <p:cNvSpPr>
            <a:spLocks noGrp="1"/>
          </p:cNvSpPr>
          <p:nvPr>
            <p:ph idx="1"/>
          </p:nvPr>
        </p:nvSpPr>
        <p:spPr>
          <a:xfrm>
            <a:off x="1233905" y="1148598"/>
            <a:ext cx="8676862" cy="4591000"/>
          </a:xfrm>
          <a:noFill/>
        </p:spPr>
        <p:txBody>
          <a:bodyPr wrap="square" rtlCol="0">
            <a:spAutoFit/>
          </a:bodyPr>
          <a:lstStyle/>
          <a:p>
            <a:pPr marL="457200" indent="-457200">
              <a:buFont typeface="Wingdings" panose="05000000000000000000" pitchFamily="2" charset="2"/>
              <a:buChar char="ü"/>
            </a:pPr>
            <a:r>
              <a:rPr lang="en-US" sz="2600" dirty="0">
                <a:solidFill>
                  <a:srgbClr val="334E5D"/>
                </a:solidFill>
                <a:ea typeface="ＭＳ Ｐゴシック" charset="-128"/>
              </a:rPr>
              <a:t>The amount of creatinine in the blood depends on the amount of muscle tissue .</a:t>
            </a:r>
          </a:p>
          <a:p>
            <a:pPr marL="457200" indent="-457200">
              <a:buFont typeface="Wingdings" panose="05000000000000000000" pitchFamily="2" charset="2"/>
              <a:buChar char="ü"/>
            </a:pPr>
            <a:r>
              <a:rPr lang="en-US" sz="2600" dirty="0">
                <a:solidFill>
                  <a:srgbClr val="334E5D"/>
                </a:solidFill>
                <a:ea typeface="ＭＳ Ｐゴシック" charset="-128"/>
              </a:rPr>
              <a:t>Men tend to have higher creatinine level than women .</a:t>
            </a:r>
          </a:p>
          <a:p>
            <a:pPr marL="457200" indent="-457200">
              <a:buFont typeface="Wingdings" panose="05000000000000000000" pitchFamily="2" charset="2"/>
              <a:buChar char="ü"/>
            </a:pPr>
            <a:r>
              <a:rPr lang="en-US" sz="2600" dirty="0">
                <a:solidFill>
                  <a:srgbClr val="334E5D"/>
                </a:solidFill>
                <a:ea typeface="ＭＳ Ｐゴシック" charset="-128"/>
              </a:rPr>
              <a:t>Spontaneous and non enzymatic to accurately indicate renal function .</a:t>
            </a:r>
          </a:p>
          <a:p>
            <a:pPr marL="457200" indent="-457200">
              <a:buFont typeface="Wingdings" panose="05000000000000000000" pitchFamily="2" charset="2"/>
              <a:buChar char="ü"/>
            </a:pPr>
            <a:r>
              <a:rPr lang="en-US" sz="2600" dirty="0" err="1">
                <a:solidFill>
                  <a:srgbClr val="334E5D"/>
                </a:solidFill>
                <a:ea typeface="ＭＳ Ｐゴシック" charset="-128"/>
              </a:rPr>
              <a:t>Creatine</a:t>
            </a:r>
            <a:r>
              <a:rPr lang="en-US" sz="2600" dirty="0">
                <a:solidFill>
                  <a:srgbClr val="334E5D"/>
                </a:solidFill>
                <a:ea typeface="ＭＳ Ｐゴシック" charset="-128"/>
              </a:rPr>
              <a:t> is converted to creatinine by the loss of water .</a:t>
            </a:r>
          </a:p>
          <a:p>
            <a:pPr marL="457200" indent="-457200">
              <a:buFont typeface="Wingdings" panose="05000000000000000000" pitchFamily="2" charset="2"/>
              <a:buChar char="ü"/>
            </a:pPr>
            <a:r>
              <a:rPr lang="en-US" sz="2600" dirty="0" err="1">
                <a:solidFill>
                  <a:srgbClr val="334E5D"/>
                </a:solidFill>
                <a:ea typeface="ＭＳ Ｐゴシック" charset="-128"/>
              </a:rPr>
              <a:t>Creatine</a:t>
            </a:r>
            <a:r>
              <a:rPr lang="en-US" sz="2600" dirty="0">
                <a:solidFill>
                  <a:srgbClr val="334E5D"/>
                </a:solidFill>
                <a:ea typeface="ＭＳ Ｐゴシック" charset="-128"/>
              </a:rPr>
              <a:t> phosphate is converted to creatinine by the loss</a:t>
            </a:r>
          </a:p>
          <a:p>
            <a:pPr marL="0" indent="0">
              <a:buNone/>
            </a:pPr>
            <a:r>
              <a:rPr lang="en-US" sz="2600" dirty="0">
                <a:solidFill>
                  <a:srgbClr val="334E5D"/>
                </a:solidFill>
                <a:ea typeface="ＭＳ Ｐゴシック" charset="-128"/>
              </a:rPr>
              <a:t>of phosphate group .</a:t>
            </a:r>
          </a:p>
          <a:p>
            <a:pPr marL="457200" indent="-457200">
              <a:buFont typeface="Wingdings" panose="05000000000000000000" pitchFamily="2" charset="2"/>
              <a:buChar char="ü"/>
            </a:pPr>
            <a:r>
              <a:rPr lang="en-US" sz="2600" dirty="0">
                <a:solidFill>
                  <a:srgbClr val="334E5D"/>
                </a:solidFill>
                <a:ea typeface="ＭＳ Ｐゴシック" charset="-128"/>
              </a:rPr>
              <a:t>High serum creatinine &gt; the kidney is not working as it should .</a:t>
            </a:r>
          </a:p>
        </p:txBody>
      </p:sp>
      <p:sp>
        <p:nvSpPr>
          <p:cNvPr id="17" name="مربع نص 1"/>
          <p:cNvSpPr txBox="1"/>
          <p:nvPr/>
        </p:nvSpPr>
        <p:spPr>
          <a:xfrm>
            <a:off x="9616440" y="1148598"/>
            <a:ext cx="2483318" cy="4278094"/>
          </a:xfrm>
          <a:prstGeom prst="rect">
            <a:avLst/>
          </a:prstGeom>
          <a:solidFill>
            <a:srgbClr val="F3F3F1"/>
          </a:solidFill>
          <a:ln w="19050">
            <a:solidFill>
              <a:srgbClr val="00B050"/>
            </a:solidFill>
          </a:ln>
        </p:spPr>
        <p:txBody>
          <a:bodyPr wrap="square" rtlCol="0">
            <a:spAutoFit/>
          </a:bodyPr>
          <a:lstStyle>
            <a:defPPr>
              <a:defRPr lang="en-US"/>
            </a:defPPr>
            <a:lvl1pPr>
              <a:defRPr sz="1400">
                <a:solidFill>
                  <a:srgbClr val="45B664"/>
                </a:solidFill>
              </a:defRPr>
            </a:lvl1pPr>
          </a:lstStyle>
          <a:p>
            <a:pPr algn="ctr"/>
            <a:r>
              <a:rPr lang="en-US" sz="1600" b="1" u="sng" dirty="0"/>
              <a:t>A</a:t>
            </a:r>
            <a:r>
              <a:rPr lang="en-US" sz="1600" dirty="0"/>
              <a:t>- </a:t>
            </a:r>
            <a:r>
              <a:rPr lang="en-US" sz="1600" dirty="0" err="1"/>
              <a:t>Scr</a:t>
            </a:r>
            <a:r>
              <a:rPr lang="en-US" sz="1600" dirty="0"/>
              <a:t> less than 55 : muscle wasting disease.</a:t>
            </a:r>
          </a:p>
          <a:p>
            <a:pPr algn="ctr"/>
            <a:endParaRPr lang="en-US" sz="1600" dirty="0"/>
          </a:p>
          <a:p>
            <a:pPr algn="ctr"/>
            <a:r>
              <a:rPr lang="en-US" sz="1600" b="1" u="sng" dirty="0"/>
              <a:t>B</a:t>
            </a:r>
            <a:r>
              <a:rPr lang="en-US" sz="1600" dirty="0"/>
              <a:t>- Between 55-120 : </a:t>
            </a:r>
          </a:p>
          <a:p>
            <a:pPr algn="ctr"/>
            <a:r>
              <a:rPr lang="en-US" sz="1600" dirty="0"/>
              <a:t>1) normal healthy individual</a:t>
            </a:r>
          </a:p>
          <a:p>
            <a:pPr algn="ctr"/>
            <a:r>
              <a:rPr lang="en-US" sz="1600" dirty="0"/>
              <a:t>2) there is kidney problem but it’s not obvious yet.</a:t>
            </a:r>
          </a:p>
          <a:p>
            <a:pPr algn="ctr"/>
            <a:endParaRPr lang="en-US" sz="1600" dirty="0"/>
          </a:p>
          <a:p>
            <a:pPr algn="ctr"/>
            <a:r>
              <a:rPr lang="en-US" sz="1600" dirty="0"/>
              <a:t>*if it is 50 it is considered to be normal but the </a:t>
            </a:r>
          </a:p>
          <a:p>
            <a:pPr algn="ctr"/>
            <a:r>
              <a:rPr lang="en-US" sz="1600" dirty="0"/>
              <a:t>person is not taking enough protein.</a:t>
            </a:r>
          </a:p>
          <a:p>
            <a:pPr algn="ctr"/>
            <a:endParaRPr lang="en-US" sz="1600" dirty="0"/>
          </a:p>
          <a:p>
            <a:pPr algn="ctr"/>
            <a:r>
              <a:rPr lang="en-GB" sz="1600" dirty="0"/>
              <a:t> </a:t>
            </a:r>
            <a:r>
              <a:rPr lang="en-GB" sz="1600" b="1" u="sng" dirty="0"/>
              <a:t>C</a:t>
            </a:r>
            <a:r>
              <a:rPr lang="en-GB" sz="1600" dirty="0"/>
              <a:t>- More than 120 :renal impairment</a:t>
            </a:r>
          </a:p>
          <a:p>
            <a:pPr algn="ctr"/>
            <a:r>
              <a:rPr lang="en-US" sz="1600" dirty="0"/>
              <a:t> </a:t>
            </a:r>
          </a:p>
        </p:txBody>
      </p:sp>
    </p:spTree>
    <p:extLst>
      <p:ext uri="{BB962C8B-B14F-4D97-AF65-F5344CB8AC3E}">
        <p14:creationId xmlns:p14="http://schemas.microsoft.com/office/powerpoint/2010/main" val="32952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085850" cy="6858000"/>
          </a:xfrm>
          <a:prstGeom prst="rect">
            <a:avLst/>
          </a:prstGeom>
          <a:solidFill>
            <a:srgbClr val="2C4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1223966" y="866656"/>
            <a:ext cx="8686800" cy="1"/>
          </a:xfrm>
          <a:prstGeom prst="line">
            <a:avLst/>
          </a:prstGeom>
          <a:ln w="28575" cap="rnd">
            <a:solidFill>
              <a:schemeClr val="bg1">
                <a:lumMod val="50000"/>
              </a:schemeClr>
            </a:solidFill>
          </a:ln>
        </p:spPr>
        <p:style>
          <a:lnRef idx="3">
            <a:schemeClr val="accent5"/>
          </a:lnRef>
          <a:fillRef idx="0">
            <a:schemeClr val="accent5"/>
          </a:fillRef>
          <a:effectRef idx="2">
            <a:schemeClr val="accent5"/>
          </a:effectRef>
          <a:fontRef idx="minor">
            <a:schemeClr val="tx1"/>
          </a:fontRef>
        </p:style>
      </p:cxnSp>
      <p:pic>
        <p:nvPicPr>
          <p:cNvPr id="7" name="صورة 6" descr="bio logo 436.png"/>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Effect>
                      <a14:saturation sat="66000"/>
                    </a14:imgEffect>
                    <a14:imgEffect>
                      <a14:brightnessContrast contrast="-20000"/>
                    </a14:imgEffect>
                  </a14:imgLayer>
                </a14:imgProps>
              </a:ext>
            </a:extLst>
          </a:blip>
          <a:stretch>
            <a:fillRect/>
          </a:stretch>
        </p:blipFill>
        <p:spPr>
          <a:xfrm>
            <a:off x="9412507" y="5843150"/>
            <a:ext cx="1580444" cy="1549544"/>
          </a:xfrm>
          <a:prstGeom prst="rect">
            <a:avLst/>
          </a:prstGeom>
        </p:spPr>
      </p:pic>
      <p:sp>
        <p:nvSpPr>
          <p:cNvPr id="3" name="Slide Number Placeholder 2"/>
          <p:cNvSpPr>
            <a:spLocks noGrp="1"/>
          </p:cNvSpPr>
          <p:nvPr>
            <p:ph type="sldNum" sz="quarter" idx="12"/>
          </p:nvPr>
        </p:nvSpPr>
        <p:spPr/>
        <p:txBody>
          <a:bodyPr/>
          <a:lstStyle/>
          <a:p>
            <a:fld id="{C6A61B80-718B-8E4C-9CE5-C64D512E4DAF}" type="slidenum">
              <a:rPr lang="en-US" smtClean="0"/>
              <a:t>9</a:t>
            </a:fld>
            <a:endParaRPr lang="en-US" dirty="0"/>
          </a:p>
        </p:txBody>
      </p:sp>
      <p:sp>
        <p:nvSpPr>
          <p:cNvPr id="14" name="TextBox 13"/>
          <p:cNvSpPr txBox="1"/>
          <p:nvPr/>
        </p:nvSpPr>
        <p:spPr>
          <a:xfrm>
            <a:off x="1118702" y="2696071"/>
            <a:ext cx="8523138" cy="1292662"/>
          </a:xfrm>
          <a:prstGeom prst="rect">
            <a:avLst/>
          </a:prstGeom>
          <a:noFill/>
        </p:spPr>
        <p:txBody>
          <a:bodyPr wrap="square" rtlCol="0">
            <a:spAutoFit/>
          </a:bodyPr>
          <a:lstStyle/>
          <a:p>
            <a:pPr marL="457200" indent="-457200">
              <a:buFont typeface="Wingdings" panose="05000000000000000000" pitchFamily="2" charset="2"/>
              <a:buChar char="ü"/>
            </a:pPr>
            <a:r>
              <a:rPr lang="en-US" altLang="en-US" sz="2600" b="1" dirty="0">
                <a:solidFill>
                  <a:srgbClr val="334E5D"/>
                </a:solidFill>
                <a:ea typeface="ＭＳ Ｐゴシック" charset="-128"/>
              </a:rPr>
              <a:t>Accurate measurement of GRF by clearance tests requires determination of the concentration in plasma and urine of a substance that is: </a:t>
            </a:r>
          </a:p>
        </p:txBody>
      </p:sp>
      <p:sp>
        <p:nvSpPr>
          <p:cNvPr id="9" name="Rectangle 8"/>
          <p:cNvSpPr/>
          <p:nvPr/>
        </p:nvSpPr>
        <p:spPr>
          <a:xfrm>
            <a:off x="1429417" y="86458"/>
            <a:ext cx="6053260" cy="769441"/>
          </a:xfrm>
          <a:prstGeom prst="rect">
            <a:avLst/>
          </a:prstGeom>
        </p:spPr>
        <p:txBody>
          <a:bodyPr wrap="none">
            <a:spAutoFit/>
          </a:bodyPr>
          <a:lstStyle/>
          <a:p>
            <a:r>
              <a:rPr lang="en-US" sz="4400" dirty="0">
                <a:solidFill>
                  <a:srgbClr val="517A91"/>
                </a:solidFill>
                <a:latin typeface="Century Gothic" charset="0"/>
                <a:ea typeface="Century Gothic" charset="0"/>
                <a:cs typeface="Century Gothic" charset="0"/>
              </a:rPr>
              <a:t>Creatinine clearance</a:t>
            </a:r>
          </a:p>
        </p:txBody>
      </p:sp>
      <p:sp>
        <p:nvSpPr>
          <p:cNvPr id="10" name="TextBox 9"/>
          <p:cNvSpPr txBox="1"/>
          <p:nvPr/>
        </p:nvSpPr>
        <p:spPr>
          <a:xfrm>
            <a:off x="1143788" y="961038"/>
            <a:ext cx="9696932" cy="1692771"/>
          </a:xfrm>
          <a:prstGeom prst="rect">
            <a:avLst/>
          </a:prstGeom>
          <a:noFill/>
        </p:spPr>
        <p:txBody>
          <a:bodyPr wrap="square" rtlCol="0">
            <a:spAutoFit/>
          </a:bodyPr>
          <a:lstStyle/>
          <a:p>
            <a:pPr marL="457200" indent="-457200">
              <a:buFont typeface="Wingdings" panose="05000000000000000000" pitchFamily="2" charset="2"/>
              <a:buChar char="ü"/>
            </a:pPr>
            <a:r>
              <a:rPr lang="en-US" altLang="en-US" sz="2600" dirty="0">
                <a:solidFill>
                  <a:srgbClr val="334E5D"/>
                </a:solidFill>
                <a:ea typeface="ＭＳ Ｐゴシック" charset="-128"/>
              </a:rPr>
              <a:t>The glomerular filtration rate (GFR) provides a useful </a:t>
            </a:r>
            <a:r>
              <a:rPr lang="en-US" altLang="en-US" sz="2600" dirty="0">
                <a:solidFill>
                  <a:srgbClr val="FF0000"/>
                </a:solidFill>
                <a:ea typeface="ＭＳ Ｐゴシック" charset="-128"/>
              </a:rPr>
              <a:t>index of the number of functioning glomeruli. </a:t>
            </a:r>
          </a:p>
          <a:p>
            <a:pPr marL="457200" indent="-457200">
              <a:buFont typeface="Wingdings" panose="05000000000000000000" pitchFamily="2" charset="2"/>
              <a:buChar char="ü"/>
            </a:pPr>
            <a:endParaRPr lang="en-US" altLang="en-US" sz="2600" dirty="0">
              <a:solidFill>
                <a:srgbClr val="334E5D"/>
              </a:solidFill>
              <a:ea typeface="ＭＳ Ｐゴシック" charset="-128"/>
            </a:endParaRPr>
          </a:p>
          <a:p>
            <a:pPr marL="457200" indent="-457200">
              <a:buFont typeface="Wingdings" panose="05000000000000000000" pitchFamily="2" charset="2"/>
              <a:buChar char="ü"/>
            </a:pPr>
            <a:r>
              <a:rPr lang="en-US" altLang="en-US" sz="2600" dirty="0">
                <a:solidFill>
                  <a:srgbClr val="334E5D"/>
                </a:solidFill>
                <a:ea typeface="ＭＳ Ｐゴシック" charset="-128"/>
              </a:rPr>
              <a:t>It gives an estimation of the degree of renal impairment by disease. </a:t>
            </a:r>
          </a:p>
        </p:txBody>
      </p:sp>
      <p:sp>
        <p:nvSpPr>
          <p:cNvPr id="11" name="TextBox 10"/>
          <p:cNvSpPr txBox="1"/>
          <p:nvPr/>
        </p:nvSpPr>
        <p:spPr>
          <a:xfrm>
            <a:off x="7887153" y="3803630"/>
            <a:ext cx="1910080" cy="2308324"/>
          </a:xfrm>
          <a:prstGeom prst="rect">
            <a:avLst/>
          </a:prstGeom>
          <a:noFill/>
          <a:ln>
            <a:solidFill>
              <a:schemeClr val="tx1"/>
            </a:solidFill>
          </a:ln>
        </p:spPr>
        <p:txBody>
          <a:bodyPr wrap="square" rtlCol="0">
            <a:spAutoFit/>
          </a:bodyPr>
          <a:lstStyle/>
          <a:p>
            <a:pPr algn="ctr"/>
            <a:r>
              <a:rPr lang="en-US" dirty="0">
                <a:solidFill>
                  <a:srgbClr val="334E5D"/>
                </a:solidFill>
                <a:ea typeface="ＭＳ Ｐゴシック" charset="-128"/>
              </a:rPr>
              <a:t>This is not the case for creatinine but not necessary to have all these features so </a:t>
            </a:r>
            <a:r>
              <a:rPr lang="en-US" altLang="en-US" dirty="0">
                <a:solidFill>
                  <a:srgbClr val="FF0000"/>
                </a:solidFill>
                <a:ea typeface="ＭＳ Ｐゴシック" charset="-128"/>
              </a:rPr>
              <a:t>Creatinine</a:t>
            </a:r>
            <a:r>
              <a:rPr lang="en-US" altLang="en-US" dirty="0">
                <a:solidFill>
                  <a:srgbClr val="334E5D"/>
                </a:solidFill>
                <a:ea typeface="ＭＳ Ｐゴシック" charset="-128"/>
              </a:rPr>
              <a:t> meets most of the criteria.</a:t>
            </a:r>
            <a:endParaRPr lang="en-US" dirty="0"/>
          </a:p>
        </p:txBody>
      </p:sp>
      <p:cxnSp>
        <p:nvCxnSpPr>
          <p:cNvPr id="12" name="Straight Arrow Connector 11"/>
          <p:cNvCxnSpPr/>
          <p:nvPr/>
        </p:nvCxnSpPr>
        <p:spPr>
          <a:xfrm flipV="1">
            <a:off x="7325360" y="4562375"/>
            <a:ext cx="480728" cy="172185"/>
          </a:xfrm>
          <a:prstGeom prst="straightConnector1">
            <a:avLst/>
          </a:prstGeom>
          <a:ln w="28575">
            <a:solidFill>
              <a:srgbClr val="43AFC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1398937" y="3727658"/>
            <a:ext cx="6083740" cy="3203745"/>
          </a:xfrm>
          <a:prstGeom prst="rect">
            <a:avLst/>
          </a:prstGeom>
        </p:spPr>
      </p:pic>
      <p:sp>
        <p:nvSpPr>
          <p:cNvPr id="13" name="TextBox 12"/>
          <p:cNvSpPr txBox="1"/>
          <p:nvPr/>
        </p:nvSpPr>
        <p:spPr>
          <a:xfrm>
            <a:off x="10026167" y="3803630"/>
            <a:ext cx="1916902" cy="2308324"/>
          </a:xfrm>
          <a:prstGeom prst="rect">
            <a:avLst/>
          </a:prstGeom>
          <a:noFill/>
          <a:ln w="19050">
            <a:solidFill>
              <a:schemeClr val="bg1">
                <a:lumMod val="65000"/>
              </a:schemeClr>
            </a:solidFill>
            <a:prstDash val="dash"/>
          </a:ln>
        </p:spPr>
        <p:txBody>
          <a:bodyPr wrap="square" rtlCol="0">
            <a:spAutoFit/>
          </a:bodyPr>
          <a:lstStyle/>
          <a:p>
            <a:pPr algn="r" rtl="1"/>
            <a:r>
              <a:rPr lang="ar-SA" sz="1600" dirty="0">
                <a:solidFill>
                  <a:schemeClr val="bg1">
                    <a:lumMod val="65000"/>
                  </a:schemeClr>
                </a:solidFill>
              </a:rPr>
              <a:t>مو كل المواد ينفع نستخدمها لقياس ال </a:t>
            </a:r>
            <a:r>
              <a:rPr lang="en-US" sz="1600" dirty="0">
                <a:solidFill>
                  <a:schemeClr val="bg1">
                    <a:lumMod val="65000"/>
                  </a:schemeClr>
                </a:solidFill>
              </a:rPr>
              <a:t>GFR </a:t>
            </a:r>
          </a:p>
          <a:p>
            <a:pPr algn="r" rtl="1"/>
            <a:r>
              <a:rPr lang="ar-SA" sz="1600" dirty="0">
                <a:solidFill>
                  <a:schemeClr val="bg1">
                    <a:lumMod val="65000"/>
                  </a:schemeClr>
                </a:solidFill>
              </a:rPr>
              <a:t>لأن بعضها يعاد امتصاصه أو تفرز زيادة أو تتأثر بعوامل كثيرة ما تخليها مقياس دقيق للاستخدام وبكذا كل ما تطابقت مواصفات المادة مع النقاط هذي بتصير أدق ..</a:t>
            </a:r>
            <a:endParaRPr lang="en-US" sz="1600" dirty="0">
              <a:solidFill>
                <a:schemeClr val="bg1">
                  <a:lumMod val="65000"/>
                </a:schemeClr>
              </a:solidFill>
            </a:endParaRPr>
          </a:p>
        </p:txBody>
      </p:sp>
      <p:sp>
        <p:nvSpPr>
          <p:cNvPr id="2" name="Rectangle 1"/>
          <p:cNvSpPr/>
          <p:nvPr/>
        </p:nvSpPr>
        <p:spPr>
          <a:xfrm>
            <a:off x="7659605" y="178790"/>
            <a:ext cx="3505804" cy="584775"/>
          </a:xfrm>
          <a:prstGeom prst="rect">
            <a:avLst/>
          </a:prstGeom>
          <a:solidFill>
            <a:srgbClr val="F3F3F1"/>
          </a:solidFill>
          <a:ln w="19050">
            <a:solidFill>
              <a:srgbClr val="00B050"/>
            </a:solidFill>
          </a:ln>
        </p:spPr>
        <p:txBody>
          <a:bodyPr wrap="square" rtlCol="0">
            <a:spAutoFit/>
          </a:bodyPr>
          <a:lstStyle/>
          <a:p>
            <a:pPr algn="ctr" rtl="1"/>
            <a:r>
              <a:rPr lang="ar-SA" sz="1600" dirty="0">
                <a:solidFill>
                  <a:srgbClr val="45B664"/>
                </a:solidFill>
              </a:rPr>
              <a:t>نشوف كمية السيرم او البلازما الي صار له فيلتريشن ونظف من الويست الي موجودة فيه</a:t>
            </a:r>
            <a:endParaRPr lang="en-US" sz="1600" dirty="0">
              <a:solidFill>
                <a:srgbClr val="45B664"/>
              </a:solidFill>
            </a:endParaRPr>
          </a:p>
        </p:txBody>
      </p:sp>
      <p:sp>
        <p:nvSpPr>
          <p:cNvPr id="15" name="TextBox 14"/>
          <p:cNvSpPr txBox="1"/>
          <p:nvPr/>
        </p:nvSpPr>
        <p:spPr>
          <a:xfrm>
            <a:off x="9359264" y="2646737"/>
            <a:ext cx="2585229" cy="1077218"/>
          </a:xfrm>
          <a:prstGeom prst="rect">
            <a:avLst/>
          </a:prstGeom>
          <a:solidFill>
            <a:srgbClr val="F3F3F1"/>
          </a:solidFill>
          <a:ln w="19050">
            <a:solidFill>
              <a:srgbClr val="00B050"/>
            </a:solidFill>
          </a:ln>
        </p:spPr>
        <p:txBody>
          <a:bodyPr wrap="square" rtlCol="0">
            <a:spAutoFit/>
          </a:bodyPr>
          <a:lstStyle>
            <a:defPPr>
              <a:defRPr lang="en-US"/>
            </a:defPPr>
            <a:lvl1pPr algn="ctr" rtl="1">
              <a:defRPr sz="1600">
                <a:solidFill>
                  <a:srgbClr val="45B664"/>
                </a:solidFill>
              </a:defRPr>
            </a:lvl1pPr>
          </a:lstStyle>
          <a:p>
            <a:r>
              <a:rPr lang="en-US" dirty="0"/>
              <a:t>The test is done on both a blood sample and on a sample of urine collected over 24 hours</a:t>
            </a:r>
          </a:p>
        </p:txBody>
      </p:sp>
    </p:spTree>
    <p:extLst>
      <p:ext uri="{BB962C8B-B14F-4D97-AF65-F5344CB8AC3E}">
        <p14:creationId xmlns:p14="http://schemas.microsoft.com/office/powerpoint/2010/main" val="36687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P spid="11" grpId="0" animBg="1"/>
      <p:bldP spid="13" grpId="0" animBg="1"/>
      <p:bldP spid="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1860</Words>
  <Application>Microsoft Office PowerPoint</Application>
  <PresentationFormat>Widescreen</PresentationFormat>
  <Paragraphs>243</Paragraphs>
  <Slides>19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Adobe Devanagari</vt:lpstr>
      <vt:lpstr>Arial</vt:lpstr>
      <vt:lpstr>Calibri</vt:lpstr>
      <vt:lpstr>Calibri Light</vt:lpstr>
      <vt:lpstr>Century Gothic</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trad</cp:lastModifiedBy>
  <cp:revision>256</cp:revision>
  <dcterms:created xsi:type="dcterms:W3CDTF">2017-02-08T18:43:55Z</dcterms:created>
  <dcterms:modified xsi:type="dcterms:W3CDTF">2017-05-07T20:46:43Z</dcterms:modified>
</cp:coreProperties>
</file>