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68" r:id="rId2"/>
    <p:sldId id="300" r:id="rId3"/>
    <p:sldId id="301" r:id="rId4"/>
    <p:sldId id="273" r:id="rId5"/>
    <p:sldId id="286" r:id="rId6"/>
    <p:sldId id="288" r:id="rId7"/>
    <p:sldId id="289" r:id="rId8"/>
    <p:sldId id="287" r:id="rId9"/>
    <p:sldId id="290" r:id="rId10"/>
    <p:sldId id="291" r:id="rId11"/>
    <p:sldId id="292" r:id="rId12"/>
    <p:sldId id="293" r:id="rId13"/>
    <p:sldId id="294" r:id="rId14"/>
    <p:sldId id="302" r:id="rId15"/>
    <p:sldId id="295" r:id="rId16"/>
    <p:sldId id="297" r:id="rId17"/>
    <p:sldId id="298" r:id="rId18"/>
    <p:sldId id="299" r:id="rId19"/>
    <p:sldId id="258" r:id="rId20"/>
    <p:sldId id="25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4E5D"/>
    <a:srgbClr val="517A91"/>
    <a:srgbClr val="FF3300"/>
    <a:srgbClr val="4C92D2"/>
    <a:srgbClr val="2A4452"/>
    <a:srgbClr val="CEBAC9"/>
    <a:srgbClr val="C4C2C5"/>
    <a:srgbClr val="5B8B6B"/>
    <a:srgbClr val="498D68"/>
    <a:srgbClr val="5481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3" autoAdjust="0"/>
    <p:restoredTop sz="94715"/>
  </p:normalViewPr>
  <p:slideViewPr>
    <p:cSldViewPr snapToGrid="0" snapToObjects="1">
      <p:cViewPr varScale="1">
        <p:scale>
          <a:sx n="90" d="100"/>
          <a:sy n="90" d="100"/>
        </p:scale>
        <p:origin x="8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BA2ACC-1E36-4342-917A-3CF46E360F77}" type="doc">
      <dgm:prSet loTypeId="urn:microsoft.com/office/officeart/2005/8/layout/equation1" loCatId="" qsTypeId="urn:microsoft.com/office/officeart/2005/8/quickstyle/simple4" qsCatId="simple" csTypeId="urn:microsoft.com/office/officeart/2005/8/colors/accent1_2" csCatId="accent1" phldr="1"/>
      <dgm:spPr/>
    </dgm:pt>
    <dgm:pt modelId="{B4B5A215-2E66-8A4B-9D2B-B0955EDB2C59}">
      <dgm:prSet phldrT="[Text]"/>
      <dgm:spPr/>
      <dgm:t>
        <a:bodyPr/>
        <a:lstStyle/>
        <a:p>
          <a:r>
            <a:rPr lang="en-US" dirty="0"/>
            <a:t>Enzyme</a:t>
          </a:r>
        </a:p>
      </dgm:t>
    </dgm:pt>
    <dgm:pt modelId="{11526FD2-1F47-9B4A-924F-DB7ACC00B60A}" type="parTrans" cxnId="{CC8F1868-DE79-2E43-9913-33E228362780}">
      <dgm:prSet/>
      <dgm:spPr/>
      <dgm:t>
        <a:bodyPr/>
        <a:lstStyle/>
        <a:p>
          <a:endParaRPr lang="en-US"/>
        </a:p>
      </dgm:t>
    </dgm:pt>
    <dgm:pt modelId="{BD7574C6-76A2-8A4B-816E-BFB7CCECEAF9}" type="sibTrans" cxnId="{CC8F1868-DE79-2E43-9913-33E228362780}">
      <dgm:prSet/>
      <dgm:spPr/>
      <dgm:t>
        <a:bodyPr/>
        <a:lstStyle/>
        <a:p>
          <a:endParaRPr lang="en-US"/>
        </a:p>
      </dgm:t>
    </dgm:pt>
    <dgm:pt modelId="{71CAA3C9-8F25-1542-93AA-752387485BF8}">
      <dgm:prSet phldrT="[Text]"/>
      <dgm:spPr/>
      <dgm:t>
        <a:bodyPr/>
        <a:lstStyle/>
        <a:p>
          <a:r>
            <a:rPr lang="en-US" dirty="0"/>
            <a:t>Substrate</a:t>
          </a:r>
        </a:p>
      </dgm:t>
    </dgm:pt>
    <dgm:pt modelId="{2AC9B9D2-E1D8-CE45-A9A3-52FAFE1D96BD}" type="parTrans" cxnId="{B45FCC1B-66ED-F249-A6C6-A19A7BB54791}">
      <dgm:prSet/>
      <dgm:spPr/>
      <dgm:t>
        <a:bodyPr/>
        <a:lstStyle/>
        <a:p>
          <a:endParaRPr lang="en-US"/>
        </a:p>
      </dgm:t>
    </dgm:pt>
    <dgm:pt modelId="{3210DB9E-E69C-8F41-AAEB-21650251D37B}" type="sibTrans" cxnId="{B45FCC1B-66ED-F249-A6C6-A19A7BB54791}">
      <dgm:prSet/>
      <dgm:spPr/>
      <dgm:t>
        <a:bodyPr/>
        <a:lstStyle/>
        <a:p>
          <a:endParaRPr lang="en-US"/>
        </a:p>
      </dgm:t>
    </dgm:pt>
    <dgm:pt modelId="{EA34F6F1-6A00-B747-947B-492109BB28BD}">
      <dgm:prSet phldrT="[Text]"/>
      <dgm:spPr/>
      <dgm:t>
        <a:bodyPr/>
        <a:lstStyle/>
        <a:p>
          <a:r>
            <a:rPr lang="en-US" dirty="0"/>
            <a:t>Product</a:t>
          </a:r>
        </a:p>
      </dgm:t>
    </dgm:pt>
    <dgm:pt modelId="{E2D4D819-5430-C049-AB71-3D7B62F5573C}" type="parTrans" cxnId="{A30E4881-A8B4-BF42-BEBF-FF4D78448CAD}">
      <dgm:prSet/>
      <dgm:spPr/>
      <dgm:t>
        <a:bodyPr/>
        <a:lstStyle/>
        <a:p>
          <a:endParaRPr lang="en-US"/>
        </a:p>
      </dgm:t>
    </dgm:pt>
    <dgm:pt modelId="{707742CD-40CA-3D43-88C2-E2EF675FD7FA}" type="sibTrans" cxnId="{A30E4881-A8B4-BF42-BEBF-FF4D78448CAD}">
      <dgm:prSet/>
      <dgm:spPr/>
      <dgm:t>
        <a:bodyPr/>
        <a:lstStyle/>
        <a:p>
          <a:endParaRPr lang="en-US"/>
        </a:p>
      </dgm:t>
    </dgm:pt>
    <dgm:pt modelId="{FA6A9FB9-35AD-9D4A-B39A-24A86D44562B}" type="pres">
      <dgm:prSet presAssocID="{0CBA2ACC-1E36-4342-917A-3CF46E360F77}" presName="linearFlow" presStyleCnt="0">
        <dgm:presLayoutVars>
          <dgm:dir/>
          <dgm:resizeHandles val="exact"/>
        </dgm:presLayoutVars>
      </dgm:prSet>
      <dgm:spPr/>
    </dgm:pt>
    <dgm:pt modelId="{DD5D3652-9B2D-9440-8365-23DB0CECBB3B}" type="pres">
      <dgm:prSet presAssocID="{B4B5A215-2E66-8A4B-9D2B-B0955EDB2C59}" presName="node" presStyleLbl="node1" presStyleIdx="0" presStyleCnt="3">
        <dgm:presLayoutVars>
          <dgm:bulletEnabled val="1"/>
        </dgm:presLayoutVars>
      </dgm:prSet>
      <dgm:spPr/>
    </dgm:pt>
    <dgm:pt modelId="{CE49F2CF-CAAF-164C-A332-9308F07051FF}" type="pres">
      <dgm:prSet presAssocID="{BD7574C6-76A2-8A4B-816E-BFB7CCECEAF9}" presName="spacerL" presStyleCnt="0"/>
      <dgm:spPr/>
    </dgm:pt>
    <dgm:pt modelId="{26F5C0A3-C758-8F4F-AA78-D94CF47E0B30}" type="pres">
      <dgm:prSet presAssocID="{BD7574C6-76A2-8A4B-816E-BFB7CCECEAF9}" presName="sibTrans" presStyleLbl="sibTrans2D1" presStyleIdx="0" presStyleCnt="2"/>
      <dgm:spPr/>
    </dgm:pt>
    <dgm:pt modelId="{D04E2C54-B3B2-B043-9314-4E9CCF91D067}" type="pres">
      <dgm:prSet presAssocID="{BD7574C6-76A2-8A4B-816E-BFB7CCECEAF9}" presName="spacerR" presStyleCnt="0"/>
      <dgm:spPr/>
    </dgm:pt>
    <dgm:pt modelId="{BB35F814-DD8F-2045-89C9-15685484BACB}" type="pres">
      <dgm:prSet presAssocID="{71CAA3C9-8F25-1542-93AA-752387485BF8}" presName="node" presStyleLbl="node1" presStyleIdx="1" presStyleCnt="3">
        <dgm:presLayoutVars>
          <dgm:bulletEnabled val="1"/>
        </dgm:presLayoutVars>
      </dgm:prSet>
      <dgm:spPr/>
    </dgm:pt>
    <dgm:pt modelId="{FD34D10B-F99F-514B-8336-EAC8751D104A}" type="pres">
      <dgm:prSet presAssocID="{3210DB9E-E69C-8F41-AAEB-21650251D37B}" presName="spacerL" presStyleCnt="0"/>
      <dgm:spPr/>
    </dgm:pt>
    <dgm:pt modelId="{5AA82EFA-A93B-394D-BE74-174812B2A83F}" type="pres">
      <dgm:prSet presAssocID="{3210DB9E-E69C-8F41-AAEB-21650251D37B}" presName="sibTrans" presStyleLbl="sibTrans2D1" presStyleIdx="1" presStyleCnt="2"/>
      <dgm:spPr/>
    </dgm:pt>
    <dgm:pt modelId="{C9C95D3C-71BF-764C-A301-E87C9DCBC558}" type="pres">
      <dgm:prSet presAssocID="{3210DB9E-E69C-8F41-AAEB-21650251D37B}" presName="spacerR" presStyleCnt="0"/>
      <dgm:spPr/>
    </dgm:pt>
    <dgm:pt modelId="{1FE75E55-8EF1-AA41-8718-00A67BCD6161}" type="pres">
      <dgm:prSet presAssocID="{EA34F6F1-6A00-B747-947B-492109BB28BD}" presName="node" presStyleLbl="node1" presStyleIdx="2" presStyleCnt="3">
        <dgm:presLayoutVars>
          <dgm:bulletEnabled val="1"/>
        </dgm:presLayoutVars>
      </dgm:prSet>
      <dgm:spPr/>
    </dgm:pt>
  </dgm:ptLst>
  <dgm:cxnLst>
    <dgm:cxn modelId="{B45FCC1B-66ED-F249-A6C6-A19A7BB54791}" srcId="{0CBA2ACC-1E36-4342-917A-3CF46E360F77}" destId="{71CAA3C9-8F25-1542-93AA-752387485BF8}" srcOrd="1" destOrd="0" parTransId="{2AC9B9D2-E1D8-CE45-A9A3-52FAFE1D96BD}" sibTransId="{3210DB9E-E69C-8F41-AAEB-21650251D37B}"/>
    <dgm:cxn modelId="{1B7FB421-B3BA-E444-B824-12D305267E3F}" type="presOf" srcId="{71CAA3C9-8F25-1542-93AA-752387485BF8}" destId="{BB35F814-DD8F-2045-89C9-15685484BACB}" srcOrd="0" destOrd="0" presId="urn:microsoft.com/office/officeart/2005/8/layout/equation1"/>
    <dgm:cxn modelId="{CC8F1868-DE79-2E43-9913-33E228362780}" srcId="{0CBA2ACC-1E36-4342-917A-3CF46E360F77}" destId="{B4B5A215-2E66-8A4B-9D2B-B0955EDB2C59}" srcOrd="0" destOrd="0" parTransId="{11526FD2-1F47-9B4A-924F-DB7ACC00B60A}" sibTransId="{BD7574C6-76A2-8A4B-816E-BFB7CCECEAF9}"/>
    <dgm:cxn modelId="{A30E4881-A8B4-BF42-BEBF-FF4D78448CAD}" srcId="{0CBA2ACC-1E36-4342-917A-3CF46E360F77}" destId="{EA34F6F1-6A00-B747-947B-492109BB28BD}" srcOrd="2" destOrd="0" parTransId="{E2D4D819-5430-C049-AB71-3D7B62F5573C}" sibTransId="{707742CD-40CA-3D43-88C2-E2EF675FD7FA}"/>
    <dgm:cxn modelId="{C5BA2487-D182-DF48-BC44-563AEA564BA4}" type="presOf" srcId="{BD7574C6-76A2-8A4B-816E-BFB7CCECEAF9}" destId="{26F5C0A3-C758-8F4F-AA78-D94CF47E0B30}" srcOrd="0" destOrd="0" presId="urn:microsoft.com/office/officeart/2005/8/layout/equation1"/>
    <dgm:cxn modelId="{CD458EAD-1EE7-C249-AB71-CBED30B5BEFC}" type="presOf" srcId="{0CBA2ACC-1E36-4342-917A-3CF46E360F77}" destId="{FA6A9FB9-35AD-9D4A-B39A-24A86D44562B}" srcOrd="0" destOrd="0" presId="urn:microsoft.com/office/officeart/2005/8/layout/equation1"/>
    <dgm:cxn modelId="{B8A0F2C7-299F-9841-BA2B-A5B3C8D0EA7F}" type="presOf" srcId="{3210DB9E-E69C-8F41-AAEB-21650251D37B}" destId="{5AA82EFA-A93B-394D-BE74-174812B2A83F}" srcOrd="0" destOrd="0" presId="urn:microsoft.com/office/officeart/2005/8/layout/equation1"/>
    <dgm:cxn modelId="{30046CD6-B363-FC48-8584-5F7E4BDE2D17}" type="presOf" srcId="{EA34F6F1-6A00-B747-947B-492109BB28BD}" destId="{1FE75E55-8EF1-AA41-8718-00A67BCD6161}" srcOrd="0" destOrd="0" presId="urn:microsoft.com/office/officeart/2005/8/layout/equation1"/>
    <dgm:cxn modelId="{D3824DFB-75F1-4448-AF73-FDC1014B5772}" type="presOf" srcId="{B4B5A215-2E66-8A4B-9D2B-B0955EDB2C59}" destId="{DD5D3652-9B2D-9440-8365-23DB0CECBB3B}" srcOrd="0" destOrd="0" presId="urn:microsoft.com/office/officeart/2005/8/layout/equation1"/>
    <dgm:cxn modelId="{092A5102-D95C-2D42-A7BE-FD1737D6A840}" type="presParOf" srcId="{FA6A9FB9-35AD-9D4A-B39A-24A86D44562B}" destId="{DD5D3652-9B2D-9440-8365-23DB0CECBB3B}" srcOrd="0" destOrd="0" presId="urn:microsoft.com/office/officeart/2005/8/layout/equation1"/>
    <dgm:cxn modelId="{19C17661-8547-A440-8990-E6B61CD64BDF}" type="presParOf" srcId="{FA6A9FB9-35AD-9D4A-B39A-24A86D44562B}" destId="{CE49F2CF-CAAF-164C-A332-9308F07051FF}" srcOrd="1" destOrd="0" presId="urn:microsoft.com/office/officeart/2005/8/layout/equation1"/>
    <dgm:cxn modelId="{988F21AF-471B-0D42-A4BF-0D8FE68FB3D7}" type="presParOf" srcId="{FA6A9FB9-35AD-9D4A-B39A-24A86D44562B}" destId="{26F5C0A3-C758-8F4F-AA78-D94CF47E0B30}" srcOrd="2" destOrd="0" presId="urn:microsoft.com/office/officeart/2005/8/layout/equation1"/>
    <dgm:cxn modelId="{25CC2712-8CF0-C84F-BD84-2D2CBC5598A6}" type="presParOf" srcId="{FA6A9FB9-35AD-9D4A-B39A-24A86D44562B}" destId="{D04E2C54-B3B2-B043-9314-4E9CCF91D067}" srcOrd="3" destOrd="0" presId="urn:microsoft.com/office/officeart/2005/8/layout/equation1"/>
    <dgm:cxn modelId="{46B43913-F0A9-4541-81B4-D257F1C719AC}" type="presParOf" srcId="{FA6A9FB9-35AD-9D4A-B39A-24A86D44562B}" destId="{BB35F814-DD8F-2045-89C9-15685484BACB}" srcOrd="4" destOrd="0" presId="urn:microsoft.com/office/officeart/2005/8/layout/equation1"/>
    <dgm:cxn modelId="{2603D177-DC7D-7D46-BA5B-AE8F24ED596D}" type="presParOf" srcId="{FA6A9FB9-35AD-9D4A-B39A-24A86D44562B}" destId="{FD34D10B-F99F-514B-8336-EAC8751D104A}" srcOrd="5" destOrd="0" presId="urn:microsoft.com/office/officeart/2005/8/layout/equation1"/>
    <dgm:cxn modelId="{B3577F6F-1B8C-014A-877B-F966D39C8ABE}" type="presParOf" srcId="{FA6A9FB9-35AD-9D4A-B39A-24A86D44562B}" destId="{5AA82EFA-A93B-394D-BE74-174812B2A83F}" srcOrd="6" destOrd="0" presId="urn:microsoft.com/office/officeart/2005/8/layout/equation1"/>
    <dgm:cxn modelId="{BC183D6A-F782-C946-9E5D-5C7649A572B8}" type="presParOf" srcId="{FA6A9FB9-35AD-9D4A-B39A-24A86D44562B}" destId="{C9C95D3C-71BF-764C-A301-E87C9DCBC558}" srcOrd="7" destOrd="0" presId="urn:microsoft.com/office/officeart/2005/8/layout/equation1"/>
    <dgm:cxn modelId="{0D848332-20FF-DB4C-A04E-3F256ABA0796}" type="presParOf" srcId="{FA6A9FB9-35AD-9D4A-B39A-24A86D44562B}" destId="{1FE75E55-8EF1-AA41-8718-00A67BCD6161}"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FF59D5-55E3-CA41-91DE-B0225208E948}" type="doc">
      <dgm:prSet loTypeId="urn:microsoft.com/office/officeart/2005/8/layout/hList6" loCatId="" qsTypeId="urn:microsoft.com/office/officeart/2005/8/quickstyle/simple4" qsCatId="simple" csTypeId="urn:microsoft.com/office/officeart/2005/8/colors/accent5_4" csCatId="accent5" phldr="1"/>
      <dgm:spPr/>
      <dgm:t>
        <a:bodyPr/>
        <a:lstStyle/>
        <a:p>
          <a:endParaRPr lang="en-US"/>
        </a:p>
      </dgm:t>
    </dgm:pt>
    <dgm:pt modelId="{33356A0A-2581-6949-87B5-04D71A464F98}">
      <dgm:prSet phldrT="[Text]"/>
      <dgm:spPr/>
      <dgm:t>
        <a:bodyPr/>
        <a:lstStyle/>
        <a:p>
          <a:r>
            <a:rPr lang="en-US" dirty="0"/>
            <a:t>Phenylalanine will not be converted to Tyrosine, and Tyrosine is required for the synthesis of Melanin</a:t>
          </a:r>
          <a:r>
            <a:rPr lang="en-US" baseline="0" dirty="0"/>
            <a:t> by the enzyme </a:t>
          </a:r>
          <a:r>
            <a:rPr lang="en-US" baseline="0" dirty="0" err="1"/>
            <a:t>Tyrosinase</a:t>
          </a:r>
          <a:r>
            <a:rPr lang="en-US" baseline="0" dirty="0"/>
            <a:t>.</a:t>
          </a:r>
          <a:endParaRPr lang="en-US" dirty="0"/>
        </a:p>
      </dgm:t>
    </dgm:pt>
    <dgm:pt modelId="{A1D1F59F-BF63-0D49-BE91-6A66E9F19CEA}" type="parTrans" cxnId="{2184D1A8-FD89-474B-AD0F-7CE3B44C27CF}">
      <dgm:prSet/>
      <dgm:spPr/>
      <dgm:t>
        <a:bodyPr/>
        <a:lstStyle/>
        <a:p>
          <a:endParaRPr lang="en-US"/>
        </a:p>
      </dgm:t>
    </dgm:pt>
    <dgm:pt modelId="{61E4140E-26E5-F844-A101-5363EB25B166}" type="sibTrans" cxnId="{2184D1A8-FD89-474B-AD0F-7CE3B44C27CF}">
      <dgm:prSet/>
      <dgm:spPr/>
      <dgm:t>
        <a:bodyPr/>
        <a:lstStyle/>
        <a:p>
          <a:endParaRPr lang="en-US"/>
        </a:p>
      </dgm:t>
    </dgm:pt>
    <dgm:pt modelId="{B2C63803-5F3D-A34F-9BFE-AFA412E66136}">
      <dgm:prSet phldrT="[Text]" custT="1"/>
      <dgm:spPr/>
      <dgm:t>
        <a:bodyPr/>
        <a:lstStyle/>
        <a:p>
          <a:r>
            <a:rPr lang="en-US" sz="1600" dirty="0">
              <a:ln>
                <a:noFill/>
              </a:ln>
            </a:rPr>
            <a:t>Tyrosine</a:t>
          </a:r>
          <a:r>
            <a:rPr lang="en-US" sz="1600" baseline="0" dirty="0">
              <a:ln>
                <a:noFill/>
              </a:ln>
            </a:rPr>
            <a:t> will not be converted to </a:t>
          </a:r>
          <a:r>
            <a:rPr lang="en-US" sz="1600" baseline="0" dirty="0">
              <a:ln>
                <a:noFill/>
              </a:ln>
              <a:solidFill>
                <a:srgbClr val="FF0000"/>
              </a:solidFill>
            </a:rPr>
            <a:t>catecholamine</a:t>
          </a:r>
          <a:endParaRPr lang="en-US" sz="1600" dirty="0">
            <a:ln>
              <a:noFill/>
            </a:ln>
            <a:solidFill>
              <a:srgbClr val="FF0000"/>
            </a:solidFill>
          </a:endParaRPr>
        </a:p>
      </dgm:t>
    </dgm:pt>
    <dgm:pt modelId="{18418BD0-1366-8046-8295-5F0D5FEFF9C3}" type="parTrans" cxnId="{A70C4F69-B845-5F46-BD06-9BF7C7169433}">
      <dgm:prSet/>
      <dgm:spPr/>
      <dgm:t>
        <a:bodyPr/>
        <a:lstStyle/>
        <a:p>
          <a:endParaRPr lang="en-US"/>
        </a:p>
      </dgm:t>
    </dgm:pt>
    <dgm:pt modelId="{3C2C90C4-D37F-DB42-AF64-373FF1D3DBCB}" type="sibTrans" cxnId="{A70C4F69-B845-5F46-BD06-9BF7C7169433}">
      <dgm:prSet/>
      <dgm:spPr/>
      <dgm:t>
        <a:bodyPr/>
        <a:lstStyle/>
        <a:p>
          <a:endParaRPr lang="en-US"/>
        </a:p>
      </dgm:t>
    </dgm:pt>
    <dgm:pt modelId="{E4D5F86E-4FF4-EE4D-829C-B972C27B6030}">
      <dgm:prSet phldrT="[Text]" custT="1"/>
      <dgm:spPr/>
      <dgm:t>
        <a:bodyPr/>
        <a:lstStyle/>
        <a:p>
          <a:r>
            <a:rPr lang="en-US" sz="1600" dirty="0">
              <a:ln>
                <a:noFill/>
              </a:ln>
            </a:rPr>
            <a:t>And Tryptophan will not</a:t>
          </a:r>
          <a:r>
            <a:rPr lang="en-US" sz="1600" baseline="0" dirty="0">
              <a:ln>
                <a:noFill/>
              </a:ln>
            </a:rPr>
            <a:t> be converted to </a:t>
          </a:r>
          <a:r>
            <a:rPr lang="en-US" sz="1600" baseline="0" dirty="0">
              <a:ln>
                <a:noFill/>
              </a:ln>
              <a:solidFill>
                <a:srgbClr val="FF0000"/>
              </a:solidFill>
            </a:rPr>
            <a:t>serotonin</a:t>
          </a:r>
          <a:r>
            <a:rPr lang="en-US" sz="1600" baseline="0" dirty="0">
              <a:ln>
                <a:noFill/>
              </a:ln>
            </a:rPr>
            <a:t> as they require BH</a:t>
          </a:r>
          <a:r>
            <a:rPr lang="en-US" sz="1600" baseline="-25000" dirty="0">
              <a:ln>
                <a:noFill/>
              </a:ln>
            </a:rPr>
            <a:t>4</a:t>
          </a:r>
          <a:r>
            <a:rPr lang="en-US" sz="1600" dirty="0">
              <a:ln>
                <a:noFill/>
              </a:ln>
            </a:rPr>
            <a:t> </a:t>
          </a:r>
        </a:p>
      </dgm:t>
    </dgm:pt>
    <dgm:pt modelId="{16201BC2-0002-494F-BFF9-A66BEFA71436}" type="parTrans" cxnId="{24B85A77-FE41-BB4B-982F-5A851FB2494A}">
      <dgm:prSet/>
      <dgm:spPr/>
      <dgm:t>
        <a:bodyPr/>
        <a:lstStyle/>
        <a:p>
          <a:endParaRPr lang="en-US"/>
        </a:p>
      </dgm:t>
    </dgm:pt>
    <dgm:pt modelId="{F28EA6DC-7964-1045-968D-A30F87C2503B}" type="sibTrans" cxnId="{24B85A77-FE41-BB4B-982F-5A851FB2494A}">
      <dgm:prSet/>
      <dgm:spPr/>
      <dgm:t>
        <a:bodyPr/>
        <a:lstStyle/>
        <a:p>
          <a:endParaRPr lang="en-US"/>
        </a:p>
      </dgm:t>
    </dgm:pt>
    <dgm:pt modelId="{544779CB-8532-384C-87B1-F2B411204429}">
      <dgm:prSet phldrT="[Text]" custT="1"/>
      <dgm:spPr/>
      <dgm:t>
        <a:bodyPr/>
        <a:lstStyle/>
        <a:p>
          <a:r>
            <a:rPr lang="en-US" sz="1600" dirty="0" err="1">
              <a:ln>
                <a:noFill/>
              </a:ln>
            </a:rPr>
            <a:t>Catecholamines</a:t>
          </a:r>
          <a:r>
            <a:rPr lang="en-US" sz="1600" dirty="0">
              <a:ln>
                <a:noFill/>
              </a:ln>
            </a:rPr>
            <a:t> and serotonin are neurotransmitters. </a:t>
          </a:r>
          <a:r>
            <a:rPr lang="en-US" sz="1600" dirty="0">
              <a:ln>
                <a:noFill/>
              </a:ln>
              <a:solidFill>
                <a:schemeClr val="bg1">
                  <a:lumMod val="85000"/>
                </a:schemeClr>
              </a:solidFill>
            </a:rPr>
            <a:t>(Look</a:t>
          </a:r>
          <a:r>
            <a:rPr lang="en-US" sz="1600" baseline="0" dirty="0">
              <a:ln>
                <a:noFill/>
              </a:ln>
              <a:solidFill>
                <a:schemeClr val="bg1">
                  <a:lumMod val="85000"/>
                </a:schemeClr>
              </a:solidFill>
            </a:rPr>
            <a:t> at the picture in slide 8)</a:t>
          </a:r>
          <a:endParaRPr lang="en-US" sz="1600" dirty="0">
            <a:ln>
              <a:noFill/>
            </a:ln>
            <a:solidFill>
              <a:schemeClr val="bg1">
                <a:lumMod val="85000"/>
              </a:schemeClr>
            </a:solidFill>
          </a:endParaRPr>
        </a:p>
      </dgm:t>
    </dgm:pt>
    <dgm:pt modelId="{8BF9FCF4-00EC-8B41-B3EB-BD5F1EA2C494}" type="parTrans" cxnId="{7AA9BE99-31F0-8742-86EB-1E226555CE8B}">
      <dgm:prSet/>
      <dgm:spPr/>
      <dgm:t>
        <a:bodyPr/>
        <a:lstStyle/>
        <a:p>
          <a:endParaRPr lang="en-US"/>
        </a:p>
      </dgm:t>
    </dgm:pt>
    <dgm:pt modelId="{90CF501D-B4BF-1E4A-9B2A-6ACF4A924570}" type="sibTrans" cxnId="{7AA9BE99-31F0-8742-86EB-1E226555CE8B}">
      <dgm:prSet/>
      <dgm:spPr/>
      <dgm:t>
        <a:bodyPr/>
        <a:lstStyle/>
        <a:p>
          <a:endParaRPr lang="en-US"/>
        </a:p>
      </dgm:t>
    </dgm:pt>
    <dgm:pt modelId="{EF39C265-CC30-E44D-83D1-ACA98DB27671}">
      <dgm:prSet phldrT="[Text]"/>
      <dgm:spPr/>
      <dgm:t>
        <a:bodyPr/>
        <a:lstStyle/>
        <a:p>
          <a:r>
            <a:rPr lang="en-US" dirty="0"/>
            <a:t>Phenyl</a:t>
          </a:r>
          <a:r>
            <a:rPr lang="en-US" baseline="0" dirty="0"/>
            <a:t>alanine is degraded to </a:t>
          </a:r>
          <a:r>
            <a:rPr lang="en-US" b="1" u="sng" dirty="0" err="1"/>
            <a:t>phenyllactate</a:t>
          </a:r>
          <a:r>
            <a:rPr lang="en-US" b="1" u="sng"/>
            <a:t>, phenylacetate and phenylpyruvate.</a:t>
          </a:r>
          <a:endParaRPr lang="en-US" b="1" u="sng" dirty="0"/>
        </a:p>
      </dgm:t>
    </dgm:pt>
    <dgm:pt modelId="{E868938C-F838-6A41-9387-A947E3BF1148}" type="parTrans" cxnId="{65B872BB-8B5F-9A4D-B268-B6648F79D94E}">
      <dgm:prSet/>
      <dgm:spPr/>
      <dgm:t>
        <a:bodyPr/>
        <a:lstStyle/>
        <a:p>
          <a:endParaRPr lang="en-US"/>
        </a:p>
      </dgm:t>
    </dgm:pt>
    <dgm:pt modelId="{8FF377E5-024D-8D42-A254-9C555AD4BB27}" type="sibTrans" cxnId="{65B872BB-8B5F-9A4D-B268-B6648F79D94E}">
      <dgm:prSet/>
      <dgm:spPr/>
      <dgm:t>
        <a:bodyPr/>
        <a:lstStyle/>
        <a:p>
          <a:endParaRPr lang="en-US"/>
        </a:p>
      </dgm:t>
    </dgm:pt>
    <dgm:pt modelId="{CE5139D1-F874-EC4E-A253-479EFCDB5CC0}">
      <dgm:prSet phldrT="[Text]"/>
      <dgm:spPr/>
      <dgm:t>
        <a:bodyPr/>
        <a:lstStyle/>
        <a:p>
          <a:pPr lvl="0" algn="l" defTabSz="977900">
            <a:lnSpc>
              <a:spcPct val="90000"/>
            </a:lnSpc>
            <a:spcBef>
              <a:spcPct val="0"/>
            </a:spcBef>
            <a:spcAft>
              <a:spcPct val="35000"/>
            </a:spcAft>
          </a:pPr>
          <a:r>
            <a:rPr lang="en-US" dirty="0"/>
            <a:t>Elevation</a:t>
          </a:r>
          <a:r>
            <a:rPr lang="en-US" baseline="0" dirty="0"/>
            <a:t> of Phenylalanine in tissues, plasma, and urine</a:t>
          </a:r>
          <a:endParaRPr lang="en-US" dirty="0"/>
        </a:p>
      </dgm:t>
    </dgm:pt>
    <dgm:pt modelId="{34AD16F6-0174-1346-9925-11C737F468EC}" type="sibTrans" cxnId="{FBEAC47E-B451-E44B-9398-15B5D6FB254A}">
      <dgm:prSet/>
      <dgm:spPr/>
      <dgm:t>
        <a:bodyPr/>
        <a:lstStyle/>
        <a:p>
          <a:endParaRPr lang="en-US"/>
        </a:p>
      </dgm:t>
    </dgm:pt>
    <dgm:pt modelId="{9C8925C0-D50F-5E4E-B483-4903525CE2E5}" type="parTrans" cxnId="{FBEAC47E-B451-E44B-9398-15B5D6FB254A}">
      <dgm:prSet/>
      <dgm:spPr/>
      <dgm:t>
        <a:bodyPr/>
        <a:lstStyle/>
        <a:p>
          <a:endParaRPr lang="en-US"/>
        </a:p>
      </dgm:t>
    </dgm:pt>
    <dgm:pt modelId="{0E5A7FB5-513A-3749-A8F3-DAAC157A96BE}">
      <dgm:prSet phldrT="[Text]"/>
      <dgm:spPr/>
      <dgm:t>
        <a:bodyPr/>
        <a:lstStyle/>
        <a:p>
          <a:r>
            <a:rPr lang="en-US" dirty="0"/>
            <a:t>So deficiency</a:t>
          </a:r>
          <a:r>
            <a:rPr lang="en-US" baseline="0" dirty="0"/>
            <a:t> in </a:t>
          </a:r>
          <a:r>
            <a:rPr lang="en-US" baseline="0" dirty="0" err="1"/>
            <a:t>Tyrosinase</a:t>
          </a:r>
          <a:r>
            <a:rPr lang="en-US" baseline="0" dirty="0"/>
            <a:t> leads to light skin and blue eyes (similar to albinism yet not as severe)</a:t>
          </a:r>
          <a:endParaRPr lang="en-US" dirty="0"/>
        </a:p>
      </dgm:t>
    </dgm:pt>
    <dgm:pt modelId="{CA836F4A-A3B5-D546-9A4E-41175A88E7AF}" type="parTrans" cxnId="{5DDF182A-4274-1A4E-B6E8-969238F99CC9}">
      <dgm:prSet/>
      <dgm:spPr/>
      <dgm:t>
        <a:bodyPr/>
        <a:lstStyle/>
        <a:p>
          <a:endParaRPr lang="en-US"/>
        </a:p>
      </dgm:t>
    </dgm:pt>
    <dgm:pt modelId="{3BE423EE-91D6-EC46-AFED-3380451AD02C}" type="sibTrans" cxnId="{5DDF182A-4274-1A4E-B6E8-969238F99CC9}">
      <dgm:prSet/>
      <dgm:spPr/>
      <dgm:t>
        <a:bodyPr/>
        <a:lstStyle/>
        <a:p>
          <a:endParaRPr lang="en-US"/>
        </a:p>
      </dgm:t>
    </dgm:pt>
    <dgm:pt modelId="{856CDF64-52A9-A740-83B5-B207D96AD241}">
      <dgm:prSet phldrT="[Text]"/>
      <dgm:spPr/>
      <dgm:t>
        <a:bodyPr/>
        <a:lstStyle/>
        <a:p>
          <a:pPr marL="171450" lvl="1" indent="0" algn="l" defTabSz="755650">
            <a:lnSpc>
              <a:spcPct val="90000"/>
            </a:lnSpc>
            <a:spcBef>
              <a:spcPct val="0"/>
            </a:spcBef>
            <a:spcAft>
              <a:spcPct val="15000"/>
            </a:spcAft>
            <a:buNone/>
          </a:pPr>
          <a:r>
            <a:rPr lang="en-US" dirty="0"/>
            <a:t>Gives urine a </a:t>
          </a:r>
          <a:r>
            <a:rPr lang="en-US" b="1" dirty="0"/>
            <a:t>mousy</a:t>
          </a:r>
          <a:r>
            <a:rPr lang="en-US" dirty="0"/>
            <a:t> (musty) odor (smell).</a:t>
          </a:r>
        </a:p>
      </dgm:t>
    </dgm:pt>
    <dgm:pt modelId="{EAD1124A-C5DD-4E43-AE8E-5682C75CCF55}" type="parTrans" cxnId="{7063C0BB-6A9F-264A-8E93-486B6E0F4027}">
      <dgm:prSet/>
      <dgm:spPr/>
      <dgm:t>
        <a:bodyPr/>
        <a:lstStyle/>
        <a:p>
          <a:endParaRPr lang="en-US"/>
        </a:p>
      </dgm:t>
    </dgm:pt>
    <dgm:pt modelId="{23874453-D1A0-A64C-944F-28CBFFB9E444}" type="sibTrans" cxnId="{7063C0BB-6A9F-264A-8E93-486B6E0F4027}">
      <dgm:prSet/>
      <dgm:spPr/>
      <dgm:t>
        <a:bodyPr/>
        <a:lstStyle/>
        <a:p>
          <a:endParaRPr lang="en-US"/>
        </a:p>
      </dgm:t>
    </dgm:pt>
    <dgm:pt modelId="{EC162478-C201-ED4A-BE5E-2E7076D8AFA5}" type="pres">
      <dgm:prSet presAssocID="{ACFF59D5-55E3-CA41-91DE-B0225208E948}" presName="Name0" presStyleCnt="0">
        <dgm:presLayoutVars>
          <dgm:dir/>
          <dgm:resizeHandles val="exact"/>
        </dgm:presLayoutVars>
      </dgm:prSet>
      <dgm:spPr/>
    </dgm:pt>
    <dgm:pt modelId="{2EEE3927-1F88-A34A-B5C4-91DAF19A86D5}" type="pres">
      <dgm:prSet presAssocID="{33356A0A-2581-6949-87B5-04D71A464F98}" presName="node" presStyleLbl="node1" presStyleIdx="0" presStyleCnt="3">
        <dgm:presLayoutVars>
          <dgm:bulletEnabled val="1"/>
        </dgm:presLayoutVars>
      </dgm:prSet>
      <dgm:spPr/>
    </dgm:pt>
    <dgm:pt modelId="{5EFB3A3B-A114-654C-9E5B-6317A2BE173C}" type="pres">
      <dgm:prSet presAssocID="{61E4140E-26E5-F844-A101-5363EB25B166}" presName="sibTrans" presStyleCnt="0"/>
      <dgm:spPr/>
    </dgm:pt>
    <dgm:pt modelId="{29A55962-5B6A-E94F-911E-A6A8F3B5D36B}" type="pres">
      <dgm:prSet presAssocID="{B2C63803-5F3D-A34F-9BFE-AFA412E66136}" presName="node" presStyleLbl="node1" presStyleIdx="1" presStyleCnt="3">
        <dgm:presLayoutVars>
          <dgm:bulletEnabled val="1"/>
        </dgm:presLayoutVars>
      </dgm:prSet>
      <dgm:spPr/>
    </dgm:pt>
    <dgm:pt modelId="{3A7B3428-22AE-994F-9456-AB97D4295699}" type="pres">
      <dgm:prSet presAssocID="{3C2C90C4-D37F-DB42-AF64-373FF1D3DBCB}" presName="sibTrans" presStyleCnt="0"/>
      <dgm:spPr/>
    </dgm:pt>
    <dgm:pt modelId="{9A3FC34B-FCF9-614A-ADED-03360545E3CE}" type="pres">
      <dgm:prSet presAssocID="{CE5139D1-F874-EC4E-A253-479EFCDB5CC0}" presName="node" presStyleLbl="node1" presStyleIdx="2" presStyleCnt="3">
        <dgm:presLayoutVars>
          <dgm:bulletEnabled val="1"/>
        </dgm:presLayoutVars>
      </dgm:prSet>
      <dgm:spPr/>
    </dgm:pt>
  </dgm:ptLst>
  <dgm:cxnLst>
    <dgm:cxn modelId="{7C785F0A-C39F-DD44-AD17-FC94C59537F7}" type="presOf" srcId="{544779CB-8532-384C-87B1-F2B411204429}" destId="{29A55962-5B6A-E94F-911E-A6A8F3B5D36B}" srcOrd="0" destOrd="2" presId="urn:microsoft.com/office/officeart/2005/8/layout/hList6"/>
    <dgm:cxn modelId="{5B1A920E-D6A2-F048-98FB-71DAC927B5C1}" type="presOf" srcId="{33356A0A-2581-6949-87B5-04D71A464F98}" destId="{2EEE3927-1F88-A34A-B5C4-91DAF19A86D5}" srcOrd="0" destOrd="0" presId="urn:microsoft.com/office/officeart/2005/8/layout/hList6"/>
    <dgm:cxn modelId="{5DDF182A-4274-1A4E-B6E8-969238F99CC9}" srcId="{33356A0A-2581-6949-87B5-04D71A464F98}" destId="{0E5A7FB5-513A-3749-A8F3-DAAC157A96BE}" srcOrd="0" destOrd="0" parTransId="{CA836F4A-A3B5-D546-9A4E-41175A88E7AF}" sibTransId="{3BE423EE-91D6-EC46-AFED-3380451AD02C}"/>
    <dgm:cxn modelId="{A70C4F69-B845-5F46-BD06-9BF7C7169433}" srcId="{ACFF59D5-55E3-CA41-91DE-B0225208E948}" destId="{B2C63803-5F3D-A34F-9BFE-AFA412E66136}" srcOrd="1" destOrd="0" parTransId="{18418BD0-1366-8046-8295-5F0D5FEFF9C3}" sibTransId="{3C2C90C4-D37F-DB42-AF64-373FF1D3DBCB}"/>
    <dgm:cxn modelId="{24B85A77-FE41-BB4B-982F-5A851FB2494A}" srcId="{B2C63803-5F3D-A34F-9BFE-AFA412E66136}" destId="{E4D5F86E-4FF4-EE4D-829C-B972C27B6030}" srcOrd="0" destOrd="0" parTransId="{16201BC2-0002-494F-BFF9-A66BEFA71436}" sibTransId="{F28EA6DC-7964-1045-968D-A30F87C2503B}"/>
    <dgm:cxn modelId="{A80D665A-2532-7247-83E8-313F366C7F27}" type="presOf" srcId="{B2C63803-5F3D-A34F-9BFE-AFA412E66136}" destId="{29A55962-5B6A-E94F-911E-A6A8F3B5D36B}" srcOrd="0" destOrd="0" presId="urn:microsoft.com/office/officeart/2005/8/layout/hList6"/>
    <dgm:cxn modelId="{FBEAC47E-B451-E44B-9398-15B5D6FB254A}" srcId="{ACFF59D5-55E3-CA41-91DE-B0225208E948}" destId="{CE5139D1-F874-EC4E-A253-479EFCDB5CC0}" srcOrd="2" destOrd="0" parTransId="{9C8925C0-D50F-5E4E-B483-4903525CE2E5}" sibTransId="{34AD16F6-0174-1346-9925-11C737F468EC}"/>
    <dgm:cxn modelId="{C968568A-95E4-8D48-BCC3-7BD401A6EB6B}" type="presOf" srcId="{EF39C265-CC30-E44D-83D1-ACA98DB27671}" destId="{9A3FC34B-FCF9-614A-ADED-03360545E3CE}" srcOrd="0" destOrd="1" presId="urn:microsoft.com/office/officeart/2005/8/layout/hList6"/>
    <dgm:cxn modelId="{FFC6C58A-C030-B242-AEE2-DD1D05A1E028}" type="presOf" srcId="{E4D5F86E-4FF4-EE4D-829C-B972C27B6030}" destId="{29A55962-5B6A-E94F-911E-A6A8F3B5D36B}" srcOrd="0" destOrd="1" presId="urn:microsoft.com/office/officeart/2005/8/layout/hList6"/>
    <dgm:cxn modelId="{E2D15793-83D5-D140-8131-130024FB3BF9}" type="presOf" srcId="{CE5139D1-F874-EC4E-A253-479EFCDB5CC0}" destId="{9A3FC34B-FCF9-614A-ADED-03360545E3CE}" srcOrd="0" destOrd="0" presId="urn:microsoft.com/office/officeart/2005/8/layout/hList6"/>
    <dgm:cxn modelId="{7AA9BE99-31F0-8742-86EB-1E226555CE8B}" srcId="{B2C63803-5F3D-A34F-9BFE-AFA412E66136}" destId="{544779CB-8532-384C-87B1-F2B411204429}" srcOrd="1" destOrd="0" parTransId="{8BF9FCF4-00EC-8B41-B3EB-BD5F1EA2C494}" sibTransId="{90CF501D-B4BF-1E4A-9B2A-6ACF4A924570}"/>
    <dgm:cxn modelId="{B79718A0-544E-2D4E-BAEE-0340A6E1B630}" type="presOf" srcId="{856CDF64-52A9-A740-83B5-B207D96AD241}" destId="{9A3FC34B-FCF9-614A-ADED-03360545E3CE}" srcOrd="0" destOrd="2" presId="urn:microsoft.com/office/officeart/2005/8/layout/hList6"/>
    <dgm:cxn modelId="{2184D1A8-FD89-474B-AD0F-7CE3B44C27CF}" srcId="{ACFF59D5-55E3-CA41-91DE-B0225208E948}" destId="{33356A0A-2581-6949-87B5-04D71A464F98}" srcOrd="0" destOrd="0" parTransId="{A1D1F59F-BF63-0D49-BE91-6A66E9F19CEA}" sibTransId="{61E4140E-26E5-F844-A101-5363EB25B166}"/>
    <dgm:cxn modelId="{65B872BB-8B5F-9A4D-B268-B6648F79D94E}" srcId="{CE5139D1-F874-EC4E-A253-479EFCDB5CC0}" destId="{EF39C265-CC30-E44D-83D1-ACA98DB27671}" srcOrd="0" destOrd="0" parTransId="{E868938C-F838-6A41-9387-A947E3BF1148}" sibTransId="{8FF377E5-024D-8D42-A254-9C555AD4BB27}"/>
    <dgm:cxn modelId="{7063C0BB-6A9F-264A-8E93-486B6E0F4027}" srcId="{CE5139D1-F874-EC4E-A253-479EFCDB5CC0}" destId="{856CDF64-52A9-A740-83B5-B207D96AD241}" srcOrd="1" destOrd="0" parTransId="{EAD1124A-C5DD-4E43-AE8E-5682C75CCF55}" sibTransId="{23874453-D1A0-A64C-944F-28CBFFB9E444}"/>
    <dgm:cxn modelId="{14C9B1DE-F93F-424F-9C3A-58757416E943}" type="presOf" srcId="{0E5A7FB5-513A-3749-A8F3-DAAC157A96BE}" destId="{2EEE3927-1F88-A34A-B5C4-91DAF19A86D5}" srcOrd="0" destOrd="1" presId="urn:microsoft.com/office/officeart/2005/8/layout/hList6"/>
    <dgm:cxn modelId="{54AD62FD-B0CA-064C-BC65-6B68A604C7EE}" type="presOf" srcId="{ACFF59D5-55E3-CA41-91DE-B0225208E948}" destId="{EC162478-C201-ED4A-BE5E-2E7076D8AFA5}" srcOrd="0" destOrd="0" presId="urn:microsoft.com/office/officeart/2005/8/layout/hList6"/>
    <dgm:cxn modelId="{7F75EE4B-78A4-794D-89A9-AA360C88C253}" type="presParOf" srcId="{EC162478-C201-ED4A-BE5E-2E7076D8AFA5}" destId="{2EEE3927-1F88-A34A-B5C4-91DAF19A86D5}" srcOrd="0" destOrd="0" presId="urn:microsoft.com/office/officeart/2005/8/layout/hList6"/>
    <dgm:cxn modelId="{E3AC505B-89AE-A645-9CBC-ACB955CDE65F}" type="presParOf" srcId="{EC162478-C201-ED4A-BE5E-2E7076D8AFA5}" destId="{5EFB3A3B-A114-654C-9E5B-6317A2BE173C}" srcOrd="1" destOrd="0" presId="urn:microsoft.com/office/officeart/2005/8/layout/hList6"/>
    <dgm:cxn modelId="{761ED96D-0D93-A440-AABB-87648F3F7128}" type="presParOf" srcId="{EC162478-C201-ED4A-BE5E-2E7076D8AFA5}" destId="{29A55962-5B6A-E94F-911E-A6A8F3B5D36B}" srcOrd="2" destOrd="0" presId="urn:microsoft.com/office/officeart/2005/8/layout/hList6"/>
    <dgm:cxn modelId="{429C7FC6-04D1-BB4C-9473-D1DC3D64D5D7}" type="presParOf" srcId="{EC162478-C201-ED4A-BE5E-2E7076D8AFA5}" destId="{3A7B3428-22AE-994F-9456-AB97D4295699}" srcOrd="3" destOrd="0" presId="urn:microsoft.com/office/officeart/2005/8/layout/hList6"/>
    <dgm:cxn modelId="{872C6711-3D8C-E845-BC9C-F892B54ED0B8}" type="presParOf" srcId="{EC162478-C201-ED4A-BE5E-2E7076D8AFA5}" destId="{9A3FC34B-FCF9-614A-ADED-03360545E3CE}" srcOrd="4" destOrd="0" presId="urn:microsoft.com/office/officeart/2005/8/layout/hList6"/>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B70DDB-07A0-E646-8A9C-34CE497BFBAE}" type="doc">
      <dgm:prSet loTypeId="urn:microsoft.com/office/officeart/2008/layout/HorizontalMultiLevelHierarchy" loCatId="" qsTypeId="urn:microsoft.com/office/officeart/2005/8/quickstyle/simple4" qsCatId="simple" csTypeId="urn:microsoft.com/office/officeart/2005/8/colors/accent0_3" csCatId="mainScheme" phldr="1"/>
      <dgm:spPr/>
      <dgm:t>
        <a:bodyPr/>
        <a:lstStyle/>
        <a:p>
          <a:endParaRPr lang="en-US"/>
        </a:p>
      </dgm:t>
    </dgm:pt>
    <dgm:pt modelId="{93518C19-210D-3E44-AB07-1D82522C7C45}">
      <dgm:prSet phldrT="[Text]"/>
      <dgm:spPr/>
      <dgm:t>
        <a:bodyPr/>
        <a:lstStyle/>
        <a:p>
          <a:r>
            <a:rPr lang="en-US" dirty="0"/>
            <a:t>Types</a:t>
          </a:r>
        </a:p>
      </dgm:t>
    </dgm:pt>
    <dgm:pt modelId="{BE3C61F5-AD8A-9042-902A-B5B3E5892C5D}" type="parTrans" cxnId="{BC7E1679-8357-7B43-A2AB-945763BCD7CD}">
      <dgm:prSet/>
      <dgm:spPr/>
      <dgm:t>
        <a:bodyPr/>
        <a:lstStyle/>
        <a:p>
          <a:endParaRPr lang="en-US"/>
        </a:p>
      </dgm:t>
    </dgm:pt>
    <dgm:pt modelId="{DD193CC0-9388-AD4C-9CEC-B296074C8520}" type="sibTrans" cxnId="{BC7E1679-8357-7B43-A2AB-945763BCD7CD}">
      <dgm:prSet/>
      <dgm:spPr/>
      <dgm:t>
        <a:bodyPr/>
        <a:lstStyle/>
        <a:p>
          <a:endParaRPr lang="en-US"/>
        </a:p>
      </dgm:t>
    </dgm:pt>
    <dgm:pt modelId="{38EA5E7C-0A54-5F48-961F-33EA42820939}">
      <dgm:prSet phldrT="[Text]" custT="1"/>
      <dgm:spPr/>
      <dgm:t>
        <a:bodyPr/>
        <a:lstStyle/>
        <a:p>
          <a:r>
            <a:rPr lang="en-US" sz="2000" b="1" dirty="0"/>
            <a:t>Classic type: </a:t>
          </a:r>
          <a:r>
            <a:rPr lang="en-US" sz="2000" dirty="0"/>
            <a:t>The most common, due to little or no activity of branched </a:t>
          </a:r>
          <a:r>
            <a:rPr lang="el-GR" sz="2000" dirty="0"/>
            <a:t>α</a:t>
          </a:r>
          <a:r>
            <a:rPr lang="en-US" sz="2000" dirty="0"/>
            <a:t>-</a:t>
          </a:r>
          <a:r>
            <a:rPr lang="en-US" sz="2000" dirty="0" err="1"/>
            <a:t>ketoacid</a:t>
          </a:r>
          <a:r>
            <a:rPr lang="en-US" sz="2000" dirty="0"/>
            <a:t> dehydrogenase.</a:t>
          </a:r>
        </a:p>
      </dgm:t>
    </dgm:pt>
    <dgm:pt modelId="{3FD51183-DAD1-C148-B9FF-615997DAB79D}" type="parTrans" cxnId="{A4CCD8EC-C0E9-9549-9774-7C89087B04B9}">
      <dgm:prSet/>
      <dgm:spPr/>
      <dgm:t>
        <a:bodyPr/>
        <a:lstStyle/>
        <a:p>
          <a:endParaRPr lang="en-US"/>
        </a:p>
      </dgm:t>
    </dgm:pt>
    <dgm:pt modelId="{593149E9-B801-4045-8FB1-49F43D3A306F}" type="sibTrans" cxnId="{A4CCD8EC-C0E9-9549-9774-7C89087B04B9}">
      <dgm:prSet/>
      <dgm:spPr/>
      <dgm:t>
        <a:bodyPr/>
        <a:lstStyle/>
        <a:p>
          <a:endParaRPr lang="en-US"/>
        </a:p>
      </dgm:t>
    </dgm:pt>
    <dgm:pt modelId="{7E5FB673-0581-6C4E-9222-B66086FB74BA}">
      <dgm:prSet phldrT="[Text]" custT="1"/>
      <dgm:spPr/>
      <dgm:t>
        <a:bodyPr/>
        <a:lstStyle/>
        <a:p>
          <a:r>
            <a:rPr lang="en-US" sz="2000" b="1" dirty="0"/>
            <a:t>Intermediate and intermittent forms: </a:t>
          </a:r>
          <a:r>
            <a:rPr lang="en-US" sz="2000" dirty="0"/>
            <a:t>Higher enzyme activity, symptoms are milder.</a:t>
          </a:r>
        </a:p>
      </dgm:t>
    </dgm:pt>
    <dgm:pt modelId="{EFBC7AB7-A8AA-F34B-A73C-C2C4A600A7CB}" type="parTrans" cxnId="{258A00DC-D164-4843-8875-1262FEC6E44B}">
      <dgm:prSet/>
      <dgm:spPr/>
      <dgm:t>
        <a:bodyPr/>
        <a:lstStyle/>
        <a:p>
          <a:endParaRPr lang="en-US"/>
        </a:p>
      </dgm:t>
    </dgm:pt>
    <dgm:pt modelId="{EC4AC09E-5503-4B49-BF6B-C4BF91B15BC4}" type="sibTrans" cxnId="{258A00DC-D164-4843-8875-1262FEC6E44B}">
      <dgm:prSet/>
      <dgm:spPr/>
      <dgm:t>
        <a:bodyPr/>
        <a:lstStyle/>
        <a:p>
          <a:endParaRPr lang="en-US"/>
        </a:p>
      </dgm:t>
    </dgm:pt>
    <dgm:pt modelId="{A727E089-6DD1-9041-9100-0957E228E209}">
      <dgm:prSet phldrT="[Text]" custT="1"/>
      <dgm:spPr/>
      <dgm:t>
        <a:bodyPr/>
        <a:lstStyle/>
        <a:p>
          <a:r>
            <a:rPr lang="en-US" sz="1400" b="1" dirty="0"/>
            <a:t>Thiamine-responsive form: </a:t>
          </a:r>
          <a:r>
            <a:rPr lang="en-US" sz="1400" dirty="0"/>
            <a:t>High doses of thiamine increases </a:t>
          </a:r>
          <a:r>
            <a:rPr lang="el-GR" sz="1400" dirty="0"/>
            <a:t>α</a:t>
          </a:r>
          <a:r>
            <a:rPr lang="en-US" sz="1400" dirty="0"/>
            <a:t>-</a:t>
          </a:r>
          <a:r>
            <a:rPr lang="en-US" sz="1400" dirty="0" err="1"/>
            <a:t>ketoacid</a:t>
          </a:r>
          <a:r>
            <a:rPr lang="en-US" sz="1400" dirty="0"/>
            <a:t> dehydrogenase activity. </a:t>
          </a:r>
        </a:p>
        <a:p>
          <a:r>
            <a:rPr lang="en-US" sz="1400" dirty="0">
              <a:solidFill>
                <a:schemeClr val="bg1">
                  <a:lumMod val="65000"/>
                </a:schemeClr>
              </a:solidFill>
            </a:rPr>
            <a:t>(it’s the intermediate form yet the only difference is that the patient here respond very well and thus treated with thiamine)</a:t>
          </a:r>
        </a:p>
      </dgm:t>
    </dgm:pt>
    <dgm:pt modelId="{18599E39-55E4-1845-928E-8A97B6AEC602}" type="parTrans" cxnId="{218DD489-4093-354D-8489-C28DA1A5FFDD}">
      <dgm:prSet/>
      <dgm:spPr/>
      <dgm:t>
        <a:bodyPr/>
        <a:lstStyle/>
        <a:p>
          <a:endParaRPr lang="en-US"/>
        </a:p>
      </dgm:t>
    </dgm:pt>
    <dgm:pt modelId="{FEBA5850-3483-F445-922A-DE6AAF6BE191}" type="sibTrans" cxnId="{218DD489-4093-354D-8489-C28DA1A5FFDD}">
      <dgm:prSet/>
      <dgm:spPr/>
      <dgm:t>
        <a:bodyPr/>
        <a:lstStyle/>
        <a:p>
          <a:endParaRPr lang="en-US"/>
        </a:p>
      </dgm:t>
    </dgm:pt>
    <dgm:pt modelId="{E002B76A-8D40-FD42-9905-D2AF88AB57D0}" type="pres">
      <dgm:prSet presAssocID="{8DB70DDB-07A0-E646-8A9C-34CE497BFBAE}" presName="Name0" presStyleCnt="0">
        <dgm:presLayoutVars>
          <dgm:chPref val="1"/>
          <dgm:dir/>
          <dgm:animOne val="branch"/>
          <dgm:animLvl val="lvl"/>
          <dgm:resizeHandles val="exact"/>
        </dgm:presLayoutVars>
      </dgm:prSet>
      <dgm:spPr/>
    </dgm:pt>
    <dgm:pt modelId="{108DC63E-6187-BF4B-8C87-34B970D7FE14}" type="pres">
      <dgm:prSet presAssocID="{93518C19-210D-3E44-AB07-1D82522C7C45}" presName="root1" presStyleCnt="0"/>
      <dgm:spPr/>
    </dgm:pt>
    <dgm:pt modelId="{E7A9C924-15E1-2D46-B6D8-3C539A4B3AB9}" type="pres">
      <dgm:prSet presAssocID="{93518C19-210D-3E44-AB07-1D82522C7C45}" presName="LevelOneTextNode" presStyleLbl="node0" presStyleIdx="0" presStyleCnt="1" custScaleY="85528">
        <dgm:presLayoutVars>
          <dgm:chPref val="3"/>
        </dgm:presLayoutVars>
      </dgm:prSet>
      <dgm:spPr/>
    </dgm:pt>
    <dgm:pt modelId="{61C3D683-EBA6-C144-9A4A-372285C002CB}" type="pres">
      <dgm:prSet presAssocID="{93518C19-210D-3E44-AB07-1D82522C7C45}" presName="level2hierChild" presStyleCnt="0"/>
      <dgm:spPr/>
    </dgm:pt>
    <dgm:pt modelId="{45EED5CA-84A9-0B43-BA30-CFC722DA5A21}" type="pres">
      <dgm:prSet presAssocID="{3FD51183-DAD1-C148-B9FF-615997DAB79D}" presName="conn2-1" presStyleLbl="parChTrans1D2" presStyleIdx="0" presStyleCnt="3"/>
      <dgm:spPr/>
    </dgm:pt>
    <dgm:pt modelId="{751B6A68-45AD-B44F-BD78-43CB630915CB}" type="pres">
      <dgm:prSet presAssocID="{3FD51183-DAD1-C148-B9FF-615997DAB79D}" presName="connTx" presStyleLbl="parChTrans1D2" presStyleIdx="0" presStyleCnt="3"/>
      <dgm:spPr/>
    </dgm:pt>
    <dgm:pt modelId="{743EB24D-033C-9D4F-BDC8-AAD1F5B3BC6B}" type="pres">
      <dgm:prSet presAssocID="{38EA5E7C-0A54-5F48-961F-33EA42820939}" presName="root2" presStyleCnt="0"/>
      <dgm:spPr/>
    </dgm:pt>
    <dgm:pt modelId="{493298D5-51CE-DA43-9501-C8FCCFDB6D86}" type="pres">
      <dgm:prSet presAssocID="{38EA5E7C-0A54-5F48-961F-33EA42820939}" presName="LevelTwoTextNode" presStyleLbl="node2" presStyleIdx="0" presStyleCnt="3" custScaleX="388383">
        <dgm:presLayoutVars>
          <dgm:chPref val="3"/>
        </dgm:presLayoutVars>
      </dgm:prSet>
      <dgm:spPr/>
    </dgm:pt>
    <dgm:pt modelId="{F16461E0-DB57-B04A-9ABC-39B8257E1630}" type="pres">
      <dgm:prSet presAssocID="{38EA5E7C-0A54-5F48-961F-33EA42820939}" presName="level3hierChild" presStyleCnt="0"/>
      <dgm:spPr/>
    </dgm:pt>
    <dgm:pt modelId="{93C27464-D682-AC42-A0E7-E81144A3E306}" type="pres">
      <dgm:prSet presAssocID="{EFBC7AB7-A8AA-F34B-A73C-C2C4A600A7CB}" presName="conn2-1" presStyleLbl="parChTrans1D2" presStyleIdx="1" presStyleCnt="3"/>
      <dgm:spPr/>
    </dgm:pt>
    <dgm:pt modelId="{E95A3E6A-D666-1642-8D93-85BC61DC1636}" type="pres">
      <dgm:prSet presAssocID="{EFBC7AB7-A8AA-F34B-A73C-C2C4A600A7CB}" presName="connTx" presStyleLbl="parChTrans1D2" presStyleIdx="1" presStyleCnt="3"/>
      <dgm:spPr/>
    </dgm:pt>
    <dgm:pt modelId="{13678120-CF0D-4C44-9BB2-482D38E9646C}" type="pres">
      <dgm:prSet presAssocID="{7E5FB673-0581-6C4E-9222-B66086FB74BA}" presName="root2" presStyleCnt="0"/>
      <dgm:spPr/>
    </dgm:pt>
    <dgm:pt modelId="{9438519F-E777-1149-831C-925E988834A2}" type="pres">
      <dgm:prSet presAssocID="{7E5FB673-0581-6C4E-9222-B66086FB74BA}" presName="LevelTwoTextNode" presStyleLbl="node2" presStyleIdx="1" presStyleCnt="3" custScaleX="388822">
        <dgm:presLayoutVars>
          <dgm:chPref val="3"/>
        </dgm:presLayoutVars>
      </dgm:prSet>
      <dgm:spPr/>
    </dgm:pt>
    <dgm:pt modelId="{FE04B86E-1D90-0543-9E3C-4750649C7404}" type="pres">
      <dgm:prSet presAssocID="{7E5FB673-0581-6C4E-9222-B66086FB74BA}" presName="level3hierChild" presStyleCnt="0"/>
      <dgm:spPr/>
    </dgm:pt>
    <dgm:pt modelId="{8B777959-73C1-534F-905F-86E3B3A89970}" type="pres">
      <dgm:prSet presAssocID="{18599E39-55E4-1845-928E-8A97B6AEC602}" presName="conn2-1" presStyleLbl="parChTrans1D2" presStyleIdx="2" presStyleCnt="3"/>
      <dgm:spPr/>
    </dgm:pt>
    <dgm:pt modelId="{2CCF26A4-D7FF-B044-B1BB-A7040FDD7C8F}" type="pres">
      <dgm:prSet presAssocID="{18599E39-55E4-1845-928E-8A97B6AEC602}" presName="connTx" presStyleLbl="parChTrans1D2" presStyleIdx="2" presStyleCnt="3"/>
      <dgm:spPr/>
    </dgm:pt>
    <dgm:pt modelId="{9E043906-5884-F94A-A991-CF8ED8EE7462}" type="pres">
      <dgm:prSet presAssocID="{A727E089-6DD1-9041-9100-0957E228E209}" presName="root2" presStyleCnt="0"/>
      <dgm:spPr/>
    </dgm:pt>
    <dgm:pt modelId="{2D1AD1BD-1672-3A45-9E48-2483136E18C6}" type="pres">
      <dgm:prSet presAssocID="{A727E089-6DD1-9041-9100-0957E228E209}" presName="LevelTwoTextNode" presStyleLbl="node2" presStyleIdx="2" presStyleCnt="3" custScaleX="388821">
        <dgm:presLayoutVars>
          <dgm:chPref val="3"/>
        </dgm:presLayoutVars>
      </dgm:prSet>
      <dgm:spPr/>
    </dgm:pt>
    <dgm:pt modelId="{D7320F9D-EAA3-654D-AE04-B6906DB6F603}" type="pres">
      <dgm:prSet presAssocID="{A727E089-6DD1-9041-9100-0957E228E209}" presName="level3hierChild" presStyleCnt="0"/>
      <dgm:spPr/>
    </dgm:pt>
  </dgm:ptLst>
  <dgm:cxnLst>
    <dgm:cxn modelId="{C2FE7B07-AC43-0E40-AB6E-F5701C04935B}" type="presOf" srcId="{8DB70DDB-07A0-E646-8A9C-34CE497BFBAE}" destId="{E002B76A-8D40-FD42-9905-D2AF88AB57D0}" srcOrd="0" destOrd="0" presId="urn:microsoft.com/office/officeart/2008/layout/HorizontalMultiLevelHierarchy"/>
    <dgm:cxn modelId="{0C69860B-B206-024D-922B-6A9C759136A7}" type="presOf" srcId="{3FD51183-DAD1-C148-B9FF-615997DAB79D}" destId="{45EED5CA-84A9-0B43-BA30-CFC722DA5A21}" srcOrd="0" destOrd="0" presId="urn:microsoft.com/office/officeart/2008/layout/HorizontalMultiLevelHierarchy"/>
    <dgm:cxn modelId="{30FD1028-EDC1-B14C-B7C3-27D5DA2DAC78}" type="presOf" srcId="{3FD51183-DAD1-C148-B9FF-615997DAB79D}" destId="{751B6A68-45AD-B44F-BD78-43CB630915CB}" srcOrd="1" destOrd="0" presId="urn:microsoft.com/office/officeart/2008/layout/HorizontalMultiLevelHierarchy"/>
    <dgm:cxn modelId="{B3B03960-3D42-C044-95CD-1ADEB91065DF}" type="presOf" srcId="{A727E089-6DD1-9041-9100-0957E228E209}" destId="{2D1AD1BD-1672-3A45-9E48-2483136E18C6}" srcOrd="0" destOrd="0" presId="urn:microsoft.com/office/officeart/2008/layout/HorizontalMultiLevelHierarchy"/>
    <dgm:cxn modelId="{62309345-738B-C244-AE6D-23DCAE0A787B}" type="presOf" srcId="{18599E39-55E4-1845-928E-8A97B6AEC602}" destId="{8B777959-73C1-534F-905F-86E3B3A89970}" srcOrd="0" destOrd="0" presId="urn:microsoft.com/office/officeart/2008/layout/HorizontalMultiLevelHierarchy"/>
    <dgm:cxn modelId="{405E0066-DD47-0D4A-8696-0965A5EEB9FF}" type="presOf" srcId="{38EA5E7C-0A54-5F48-961F-33EA42820939}" destId="{493298D5-51CE-DA43-9501-C8FCCFDB6D86}" srcOrd="0" destOrd="0" presId="urn:microsoft.com/office/officeart/2008/layout/HorizontalMultiLevelHierarchy"/>
    <dgm:cxn modelId="{BC7E1679-8357-7B43-A2AB-945763BCD7CD}" srcId="{8DB70DDB-07A0-E646-8A9C-34CE497BFBAE}" destId="{93518C19-210D-3E44-AB07-1D82522C7C45}" srcOrd="0" destOrd="0" parTransId="{BE3C61F5-AD8A-9042-902A-B5B3E5892C5D}" sibTransId="{DD193CC0-9388-AD4C-9CEC-B296074C8520}"/>
    <dgm:cxn modelId="{75AEA588-4E7B-A544-8AEC-13F09A74BE8F}" type="presOf" srcId="{93518C19-210D-3E44-AB07-1D82522C7C45}" destId="{E7A9C924-15E1-2D46-B6D8-3C539A4B3AB9}" srcOrd="0" destOrd="0" presId="urn:microsoft.com/office/officeart/2008/layout/HorizontalMultiLevelHierarchy"/>
    <dgm:cxn modelId="{218DD489-4093-354D-8489-C28DA1A5FFDD}" srcId="{93518C19-210D-3E44-AB07-1D82522C7C45}" destId="{A727E089-6DD1-9041-9100-0957E228E209}" srcOrd="2" destOrd="0" parTransId="{18599E39-55E4-1845-928E-8A97B6AEC602}" sibTransId="{FEBA5850-3483-F445-922A-DE6AAF6BE191}"/>
    <dgm:cxn modelId="{96E6F7B4-8A74-A24C-81EF-E5DCFA4D67CE}" type="presOf" srcId="{7E5FB673-0581-6C4E-9222-B66086FB74BA}" destId="{9438519F-E777-1149-831C-925E988834A2}" srcOrd="0" destOrd="0" presId="urn:microsoft.com/office/officeart/2008/layout/HorizontalMultiLevelHierarchy"/>
    <dgm:cxn modelId="{432048B9-1D82-BF4F-8960-EB52072946FA}" type="presOf" srcId="{EFBC7AB7-A8AA-F34B-A73C-C2C4A600A7CB}" destId="{E95A3E6A-D666-1642-8D93-85BC61DC1636}" srcOrd="1" destOrd="0" presId="urn:microsoft.com/office/officeart/2008/layout/HorizontalMultiLevelHierarchy"/>
    <dgm:cxn modelId="{030ADDB9-409F-B446-9345-FF7626D52DE1}" type="presOf" srcId="{EFBC7AB7-A8AA-F34B-A73C-C2C4A600A7CB}" destId="{93C27464-D682-AC42-A0E7-E81144A3E306}" srcOrd="0" destOrd="0" presId="urn:microsoft.com/office/officeart/2008/layout/HorizontalMultiLevelHierarchy"/>
    <dgm:cxn modelId="{258A00DC-D164-4843-8875-1262FEC6E44B}" srcId="{93518C19-210D-3E44-AB07-1D82522C7C45}" destId="{7E5FB673-0581-6C4E-9222-B66086FB74BA}" srcOrd="1" destOrd="0" parTransId="{EFBC7AB7-A8AA-F34B-A73C-C2C4A600A7CB}" sibTransId="{EC4AC09E-5503-4B49-BF6B-C4BF91B15BC4}"/>
    <dgm:cxn modelId="{6333A8E8-4181-9443-8DAF-8E5B4EEECD1F}" type="presOf" srcId="{18599E39-55E4-1845-928E-8A97B6AEC602}" destId="{2CCF26A4-D7FF-B044-B1BB-A7040FDD7C8F}" srcOrd="1" destOrd="0" presId="urn:microsoft.com/office/officeart/2008/layout/HorizontalMultiLevelHierarchy"/>
    <dgm:cxn modelId="{A4CCD8EC-C0E9-9549-9774-7C89087B04B9}" srcId="{93518C19-210D-3E44-AB07-1D82522C7C45}" destId="{38EA5E7C-0A54-5F48-961F-33EA42820939}" srcOrd="0" destOrd="0" parTransId="{3FD51183-DAD1-C148-B9FF-615997DAB79D}" sibTransId="{593149E9-B801-4045-8FB1-49F43D3A306F}"/>
    <dgm:cxn modelId="{F580832C-99AC-C647-A6BC-50519832848C}" type="presParOf" srcId="{E002B76A-8D40-FD42-9905-D2AF88AB57D0}" destId="{108DC63E-6187-BF4B-8C87-34B970D7FE14}" srcOrd="0" destOrd="0" presId="urn:microsoft.com/office/officeart/2008/layout/HorizontalMultiLevelHierarchy"/>
    <dgm:cxn modelId="{A00C74D9-3FEA-2D4D-BEA2-AE3DADC3AB36}" type="presParOf" srcId="{108DC63E-6187-BF4B-8C87-34B970D7FE14}" destId="{E7A9C924-15E1-2D46-B6D8-3C539A4B3AB9}" srcOrd="0" destOrd="0" presId="urn:microsoft.com/office/officeart/2008/layout/HorizontalMultiLevelHierarchy"/>
    <dgm:cxn modelId="{C4BCFC6D-0A3E-AE4A-AAEF-89D319BDE28B}" type="presParOf" srcId="{108DC63E-6187-BF4B-8C87-34B970D7FE14}" destId="{61C3D683-EBA6-C144-9A4A-372285C002CB}" srcOrd="1" destOrd="0" presId="urn:microsoft.com/office/officeart/2008/layout/HorizontalMultiLevelHierarchy"/>
    <dgm:cxn modelId="{C3541043-3CBB-ED47-9C02-241A24FE58C9}" type="presParOf" srcId="{61C3D683-EBA6-C144-9A4A-372285C002CB}" destId="{45EED5CA-84A9-0B43-BA30-CFC722DA5A21}" srcOrd="0" destOrd="0" presId="urn:microsoft.com/office/officeart/2008/layout/HorizontalMultiLevelHierarchy"/>
    <dgm:cxn modelId="{A89B3049-3EBC-954C-AD66-6589641C4192}" type="presParOf" srcId="{45EED5CA-84A9-0B43-BA30-CFC722DA5A21}" destId="{751B6A68-45AD-B44F-BD78-43CB630915CB}" srcOrd="0" destOrd="0" presId="urn:microsoft.com/office/officeart/2008/layout/HorizontalMultiLevelHierarchy"/>
    <dgm:cxn modelId="{8FDCCDD8-B550-AC4D-ADA4-A2042E96A203}" type="presParOf" srcId="{61C3D683-EBA6-C144-9A4A-372285C002CB}" destId="{743EB24D-033C-9D4F-BDC8-AAD1F5B3BC6B}" srcOrd="1" destOrd="0" presId="urn:microsoft.com/office/officeart/2008/layout/HorizontalMultiLevelHierarchy"/>
    <dgm:cxn modelId="{535C25C9-CF10-3248-8851-C04BBA2AA812}" type="presParOf" srcId="{743EB24D-033C-9D4F-BDC8-AAD1F5B3BC6B}" destId="{493298D5-51CE-DA43-9501-C8FCCFDB6D86}" srcOrd="0" destOrd="0" presId="urn:microsoft.com/office/officeart/2008/layout/HorizontalMultiLevelHierarchy"/>
    <dgm:cxn modelId="{6C6FBD17-D275-7E4F-BFCB-C7B1B976FC66}" type="presParOf" srcId="{743EB24D-033C-9D4F-BDC8-AAD1F5B3BC6B}" destId="{F16461E0-DB57-B04A-9ABC-39B8257E1630}" srcOrd="1" destOrd="0" presId="urn:microsoft.com/office/officeart/2008/layout/HorizontalMultiLevelHierarchy"/>
    <dgm:cxn modelId="{DAF4CB89-5318-AC4A-822C-538027C895E3}" type="presParOf" srcId="{61C3D683-EBA6-C144-9A4A-372285C002CB}" destId="{93C27464-D682-AC42-A0E7-E81144A3E306}" srcOrd="2" destOrd="0" presId="urn:microsoft.com/office/officeart/2008/layout/HorizontalMultiLevelHierarchy"/>
    <dgm:cxn modelId="{635722B7-F9D5-464C-B44F-80E3ED776F63}" type="presParOf" srcId="{93C27464-D682-AC42-A0E7-E81144A3E306}" destId="{E95A3E6A-D666-1642-8D93-85BC61DC1636}" srcOrd="0" destOrd="0" presId="urn:microsoft.com/office/officeart/2008/layout/HorizontalMultiLevelHierarchy"/>
    <dgm:cxn modelId="{D5A6C2CA-1364-7C4D-AE03-CF435E1E0FC3}" type="presParOf" srcId="{61C3D683-EBA6-C144-9A4A-372285C002CB}" destId="{13678120-CF0D-4C44-9BB2-482D38E9646C}" srcOrd="3" destOrd="0" presId="urn:microsoft.com/office/officeart/2008/layout/HorizontalMultiLevelHierarchy"/>
    <dgm:cxn modelId="{8A04DADC-7905-B446-8B0C-EEDC34AD0A5B}" type="presParOf" srcId="{13678120-CF0D-4C44-9BB2-482D38E9646C}" destId="{9438519F-E777-1149-831C-925E988834A2}" srcOrd="0" destOrd="0" presId="urn:microsoft.com/office/officeart/2008/layout/HorizontalMultiLevelHierarchy"/>
    <dgm:cxn modelId="{288162E3-E6F2-124A-82C6-E8F8B5B6D4FC}" type="presParOf" srcId="{13678120-CF0D-4C44-9BB2-482D38E9646C}" destId="{FE04B86E-1D90-0543-9E3C-4750649C7404}" srcOrd="1" destOrd="0" presId="urn:microsoft.com/office/officeart/2008/layout/HorizontalMultiLevelHierarchy"/>
    <dgm:cxn modelId="{D7C03F42-39D8-7A4D-BD69-88BEDC829248}" type="presParOf" srcId="{61C3D683-EBA6-C144-9A4A-372285C002CB}" destId="{8B777959-73C1-534F-905F-86E3B3A89970}" srcOrd="4" destOrd="0" presId="urn:microsoft.com/office/officeart/2008/layout/HorizontalMultiLevelHierarchy"/>
    <dgm:cxn modelId="{FB518098-FB4A-F04A-ABFF-D0F5389D6F84}" type="presParOf" srcId="{8B777959-73C1-534F-905F-86E3B3A89970}" destId="{2CCF26A4-D7FF-B044-B1BB-A7040FDD7C8F}" srcOrd="0" destOrd="0" presId="urn:microsoft.com/office/officeart/2008/layout/HorizontalMultiLevelHierarchy"/>
    <dgm:cxn modelId="{D91A6866-C9D3-B144-B88D-4468A13053F4}" type="presParOf" srcId="{61C3D683-EBA6-C144-9A4A-372285C002CB}" destId="{9E043906-5884-F94A-A991-CF8ED8EE7462}" srcOrd="5" destOrd="0" presId="urn:microsoft.com/office/officeart/2008/layout/HorizontalMultiLevelHierarchy"/>
    <dgm:cxn modelId="{3A129DE8-DC75-DA45-B137-C3BC23E5745A}" type="presParOf" srcId="{9E043906-5884-F94A-A991-CF8ED8EE7462}" destId="{2D1AD1BD-1672-3A45-9E48-2483136E18C6}" srcOrd="0" destOrd="0" presId="urn:microsoft.com/office/officeart/2008/layout/HorizontalMultiLevelHierarchy"/>
    <dgm:cxn modelId="{409FB7BD-49D7-364E-96A9-54ED6277BCD5}" type="presParOf" srcId="{9E043906-5884-F94A-A991-CF8ED8EE7462}" destId="{D7320F9D-EAA3-654D-AE04-B6906DB6F603}"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175147-CB55-408B-B4B6-6E2FDE82DC41}"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en-US"/>
        </a:p>
      </dgm:t>
    </dgm:pt>
    <dgm:pt modelId="{BECE3F4B-074A-40BB-8B2A-545F6D639480}">
      <dgm:prSet phldrT="[Text]" custT="1"/>
      <dgm:spPr/>
      <dgm:t>
        <a:bodyPr/>
        <a:lstStyle/>
        <a:p>
          <a:r>
            <a:rPr lang="en-US" sz="3200" dirty="0">
              <a:solidFill>
                <a:srgbClr val="334E5D"/>
              </a:solidFill>
              <a:ea typeface="ＭＳ Ｐゴシック" charset="-128"/>
            </a:rPr>
            <a:t>Treatment</a:t>
          </a:r>
          <a:endParaRPr lang="en-US" sz="3200" dirty="0"/>
        </a:p>
      </dgm:t>
    </dgm:pt>
    <dgm:pt modelId="{62622DE9-677B-414C-B4EA-E16DD822F00A}" type="parTrans" cxnId="{BA874319-D989-4EC8-9888-4406B6933535}">
      <dgm:prSet/>
      <dgm:spPr/>
      <dgm:t>
        <a:bodyPr/>
        <a:lstStyle/>
        <a:p>
          <a:endParaRPr lang="en-US"/>
        </a:p>
      </dgm:t>
    </dgm:pt>
    <dgm:pt modelId="{1E5D0F58-D522-4F85-A92F-8D027F15989A}" type="sibTrans" cxnId="{BA874319-D989-4EC8-9888-4406B6933535}">
      <dgm:prSet/>
      <dgm:spPr/>
      <dgm:t>
        <a:bodyPr/>
        <a:lstStyle/>
        <a:p>
          <a:endParaRPr lang="en-US"/>
        </a:p>
      </dgm:t>
    </dgm:pt>
    <dgm:pt modelId="{468F9D38-D8C8-473B-B3DD-0A66853CD265}">
      <dgm:prSet phldrT="[Text]"/>
      <dgm:spPr/>
      <dgm:t>
        <a:bodyPr/>
        <a:lstStyle/>
        <a:p>
          <a:r>
            <a:rPr lang="en-US" dirty="0">
              <a:solidFill>
                <a:srgbClr val="334E5D"/>
              </a:solidFill>
              <a:ea typeface="ＭＳ Ｐゴシック" charset="-128"/>
            </a:rPr>
            <a:t>Oral administration of Vitamin B12, B6 </a:t>
          </a:r>
          <a:endParaRPr lang="en-US" dirty="0"/>
        </a:p>
      </dgm:t>
    </dgm:pt>
    <dgm:pt modelId="{A0A76708-1900-4CE0-975F-8ECD404EAA96}" type="parTrans" cxnId="{587DE4D1-E052-499F-990B-20F2E4FCAE60}">
      <dgm:prSet/>
      <dgm:spPr/>
      <dgm:t>
        <a:bodyPr/>
        <a:lstStyle/>
        <a:p>
          <a:endParaRPr lang="en-US"/>
        </a:p>
      </dgm:t>
    </dgm:pt>
    <dgm:pt modelId="{9F0157B9-4F54-4E14-8B23-7078FC58A174}" type="sibTrans" cxnId="{587DE4D1-E052-499F-990B-20F2E4FCAE60}">
      <dgm:prSet/>
      <dgm:spPr/>
      <dgm:t>
        <a:bodyPr/>
        <a:lstStyle/>
        <a:p>
          <a:endParaRPr lang="en-US"/>
        </a:p>
      </dgm:t>
    </dgm:pt>
    <dgm:pt modelId="{44C93857-2BEA-4EEF-B8BE-7D10FAB66D35}">
      <dgm:prSet phldrT="[Text]"/>
      <dgm:spPr/>
      <dgm:t>
        <a:bodyPr/>
        <a:lstStyle/>
        <a:p>
          <a:r>
            <a:rPr lang="en-US" dirty="0">
              <a:solidFill>
                <a:srgbClr val="334E5D"/>
              </a:solidFill>
              <a:ea typeface="ＭＳ Ｐゴシック" charset="-128"/>
            </a:rPr>
            <a:t>Oral administration of folate</a:t>
          </a:r>
          <a:endParaRPr lang="en-US" dirty="0"/>
        </a:p>
      </dgm:t>
    </dgm:pt>
    <dgm:pt modelId="{A53672D1-0824-4F50-8C98-630308F2A1A1}" type="parTrans" cxnId="{47679416-25AC-425A-9086-AEA3CFA734FC}">
      <dgm:prSet/>
      <dgm:spPr/>
      <dgm:t>
        <a:bodyPr/>
        <a:lstStyle/>
        <a:p>
          <a:endParaRPr lang="en-US"/>
        </a:p>
      </dgm:t>
    </dgm:pt>
    <dgm:pt modelId="{035B314C-9808-4FBD-99BE-FEA4807EF39D}" type="sibTrans" cxnId="{47679416-25AC-425A-9086-AEA3CFA734FC}">
      <dgm:prSet/>
      <dgm:spPr/>
      <dgm:t>
        <a:bodyPr/>
        <a:lstStyle/>
        <a:p>
          <a:endParaRPr lang="en-US"/>
        </a:p>
      </dgm:t>
    </dgm:pt>
    <dgm:pt modelId="{BB588E15-B6E9-417F-80CC-57E4AAA2D252}">
      <dgm:prSet phldrT="[Text]"/>
      <dgm:spPr/>
      <dgm:t>
        <a:bodyPr/>
        <a:lstStyle/>
        <a:p>
          <a:r>
            <a:rPr lang="en-US" dirty="0">
              <a:solidFill>
                <a:srgbClr val="334E5D"/>
              </a:solidFill>
              <a:ea typeface="ＭＳ Ｐゴシック" charset="-128"/>
            </a:rPr>
            <a:t>methionine-restricted diet</a:t>
          </a:r>
          <a:endParaRPr lang="en-US" dirty="0"/>
        </a:p>
      </dgm:t>
    </dgm:pt>
    <dgm:pt modelId="{3D0F7EA5-CACA-4F90-A410-E054265EC31D}" type="parTrans" cxnId="{E287EACE-F9ED-4C3B-8131-C4789E13F8B8}">
      <dgm:prSet/>
      <dgm:spPr/>
      <dgm:t>
        <a:bodyPr/>
        <a:lstStyle/>
        <a:p>
          <a:endParaRPr lang="en-US"/>
        </a:p>
      </dgm:t>
    </dgm:pt>
    <dgm:pt modelId="{EF8634EC-430B-4796-B7A4-77BC8716C911}" type="sibTrans" cxnId="{E287EACE-F9ED-4C3B-8131-C4789E13F8B8}">
      <dgm:prSet/>
      <dgm:spPr/>
      <dgm:t>
        <a:bodyPr/>
        <a:lstStyle/>
        <a:p>
          <a:endParaRPr lang="en-US"/>
        </a:p>
      </dgm:t>
    </dgm:pt>
    <dgm:pt modelId="{830EC22F-F35E-4478-BA0D-89B5705D03B2}" type="pres">
      <dgm:prSet presAssocID="{1D175147-CB55-408B-B4B6-6E2FDE82DC41}" presName="hierChild1" presStyleCnt="0">
        <dgm:presLayoutVars>
          <dgm:orgChart val="1"/>
          <dgm:chPref val="1"/>
          <dgm:dir/>
          <dgm:animOne val="branch"/>
          <dgm:animLvl val="lvl"/>
          <dgm:resizeHandles/>
        </dgm:presLayoutVars>
      </dgm:prSet>
      <dgm:spPr/>
    </dgm:pt>
    <dgm:pt modelId="{47CA78B8-9FF5-4426-A8B2-B13F317A4E74}" type="pres">
      <dgm:prSet presAssocID="{BECE3F4B-074A-40BB-8B2A-545F6D639480}" presName="hierRoot1" presStyleCnt="0">
        <dgm:presLayoutVars>
          <dgm:hierBranch val="init"/>
        </dgm:presLayoutVars>
      </dgm:prSet>
      <dgm:spPr/>
    </dgm:pt>
    <dgm:pt modelId="{5E156A46-EB66-4CFE-8435-08BF7FC6BD3D}" type="pres">
      <dgm:prSet presAssocID="{BECE3F4B-074A-40BB-8B2A-545F6D639480}" presName="rootComposite1" presStyleCnt="0"/>
      <dgm:spPr/>
    </dgm:pt>
    <dgm:pt modelId="{9E7995B0-57B9-43A3-A0B5-7AD96446BA7B}" type="pres">
      <dgm:prSet presAssocID="{BECE3F4B-074A-40BB-8B2A-545F6D639480}" presName="rootText1" presStyleLbl="node0" presStyleIdx="0" presStyleCnt="1">
        <dgm:presLayoutVars>
          <dgm:chPref val="3"/>
        </dgm:presLayoutVars>
      </dgm:prSet>
      <dgm:spPr/>
    </dgm:pt>
    <dgm:pt modelId="{8F906F6C-F914-4602-956F-37AAA987BD60}" type="pres">
      <dgm:prSet presAssocID="{BECE3F4B-074A-40BB-8B2A-545F6D639480}" presName="rootConnector1" presStyleLbl="node1" presStyleIdx="0" presStyleCnt="0"/>
      <dgm:spPr/>
    </dgm:pt>
    <dgm:pt modelId="{30561936-D4B7-4A8C-9478-F32B8A417FC0}" type="pres">
      <dgm:prSet presAssocID="{BECE3F4B-074A-40BB-8B2A-545F6D639480}" presName="hierChild2" presStyleCnt="0"/>
      <dgm:spPr/>
    </dgm:pt>
    <dgm:pt modelId="{28BE6F94-E971-42BB-A8C1-16125001E87E}" type="pres">
      <dgm:prSet presAssocID="{A0A76708-1900-4CE0-975F-8ECD404EAA96}" presName="Name37" presStyleLbl="parChTrans1D2" presStyleIdx="0" presStyleCnt="3"/>
      <dgm:spPr/>
    </dgm:pt>
    <dgm:pt modelId="{FEE06751-4208-4148-9B55-A902BA0F554E}" type="pres">
      <dgm:prSet presAssocID="{468F9D38-D8C8-473B-B3DD-0A66853CD265}" presName="hierRoot2" presStyleCnt="0">
        <dgm:presLayoutVars>
          <dgm:hierBranch val="init"/>
        </dgm:presLayoutVars>
      </dgm:prSet>
      <dgm:spPr/>
    </dgm:pt>
    <dgm:pt modelId="{75DC9EBF-0269-461A-B4A1-DE73A5E2ADC3}" type="pres">
      <dgm:prSet presAssocID="{468F9D38-D8C8-473B-B3DD-0A66853CD265}" presName="rootComposite" presStyleCnt="0"/>
      <dgm:spPr/>
    </dgm:pt>
    <dgm:pt modelId="{569B2C8C-E2AF-48E4-B957-0841D0841E2C}" type="pres">
      <dgm:prSet presAssocID="{468F9D38-D8C8-473B-B3DD-0A66853CD265}" presName="rootText" presStyleLbl="node2" presStyleIdx="0" presStyleCnt="3">
        <dgm:presLayoutVars>
          <dgm:chPref val="3"/>
        </dgm:presLayoutVars>
      </dgm:prSet>
      <dgm:spPr/>
    </dgm:pt>
    <dgm:pt modelId="{2D60F0B1-2DBB-4B20-B1E2-84144B136B76}" type="pres">
      <dgm:prSet presAssocID="{468F9D38-D8C8-473B-B3DD-0A66853CD265}" presName="rootConnector" presStyleLbl="node2" presStyleIdx="0" presStyleCnt="3"/>
      <dgm:spPr/>
    </dgm:pt>
    <dgm:pt modelId="{959AA495-07DE-4433-A2E5-55C26CC93D52}" type="pres">
      <dgm:prSet presAssocID="{468F9D38-D8C8-473B-B3DD-0A66853CD265}" presName="hierChild4" presStyleCnt="0"/>
      <dgm:spPr/>
    </dgm:pt>
    <dgm:pt modelId="{01AE7A0D-151C-4C7F-81A2-11EB704EA967}" type="pres">
      <dgm:prSet presAssocID="{468F9D38-D8C8-473B-B3DD-0A66853CD265}" presName="hierChild5" presStyleCnt="0"/>
      <dgm:spPr/>
    </dgm:pt>
    <dgm:pt modelId="{9298610C-EBEB-44E3-A359-74B5E24C2FC5}" type="pres">
      <dgm:prSet presAssocID="{A53672D1-0824-4F50-8C98-630308F2A1A1}" presName="Name37" presStyleLbl="parChTrans1D2" presStyleIdx="1" presStyleCnt="3"/>
      <dgm:spPr/>
    </dgm:pt>
    <dgm:pt modelId="{ED06DA80-27EC-4117-A01A-9178F1DEE10C}" type="pres">
      <dgm:prSet presAssocID="{44C93857-2BEA-4EEF-B8BE-7D10FAB66D35}" presName="hierRoot2" presStyleCnt="0">
        <dgm:presLayoutVars>
          <dgm:hierBranch val="init"/>
        </dgm:presLayoutVars>
      </dgm:prSet>
      <dgm:spPr/>
    </dgm:pt>
    <dgm:pt modelId="{FA1BC33F-E11F-434B-A6CB-757ED3D22B67}" type="pres">
      <dgm:prSet presAssocID="{44C93857-2BEA-4EEF-B8BE-7D10FAB66D35}" presName="rootComposite" presStyleCnt="0"/>
      <dgm:spPr/>
    </dgm:pt>
    <dgm:pt modelId="{0709DFCE-F6E6-4E41-912A-134E6A5EBC0B}" type="pres">
      <dgm:prSet presAssocID="{44C93857-2BEA-4EEF-B8BE-7D10FAB66D35}" presName="rootText" presStyleLbl="node2" presStyleIdx="1" presStyleCnt="3">
        <dgm:presLayoutVars>
          <dgm:chPref val="3"/>
        </dgm:presLayoutVars>
      </dgm:prSet>
      <dgm:spPr/>
    </dgm:pt>
    <dgm:pt modelId="{DAF184F1-44C6-4F35-8140-2A871BE1B6D8}" type="pres">
      <dgm:prSet presAssocID="{44C93857-2BEA-4EEF-B8BE-7D10FAB66D35}" presName="rootConnector" presStyleLbl="node2" presStyleIdx="1" presStyleCnt="3"/>
      <dgm:spPr/>
    </dgm:pt>
    <dgm:pt modelId="{E21B4E3F-0738-4273-A64A-ACB4D5D6493B}" type="pres">
      <dgm:prSet presAssocID="{44C93857-2BEA-4EEF-B8BE-7D10FAB66D35}" presName="hierChild4" presStyleCnt="0"/>
      <dgm:spPr/>
    </dgm:pt>
    <dgm:pt modelId="{FACDDE82-E572-4E68-AF8A-B69ECF88844F}" type="pres">
      <dgm:prSet presAssocID="{44C93857-2BEA-4EEF-B8BE-7D10FAB66D35}" presName="hierChild5" presStyleCnt="0"/>
      <dgm:spPr/>
    </dgm:pt>
    <dgm:pt modelId="{4693160C-DDC5-46E5-9FF4-2668B922DE4E}" type="pres">
      <dgm:prSet presAssocID="{3D0F7EA5-CACA-4F90-A410-E054265EC31D}" presName="Name37" presStyleLbl="parChTrans1D2" presStyleIdx="2" presStyleCnt="3"/>
      <dgm:spPr/>
    </dgm:pt>
    <dgm:pt modelId="{85E717B9-447E-45F5-B1BC-502CBC904311}" type="pres">
      <dgm:prSet presAssocID="{BB588E15-B6E9-417F-80CC-57E4AAA2D252}" presName="hierRoot2" presStyleCnt="0">
        <dgm:presLayoutVars>
          <dgm:hierBranch val="init"/>
        </dgm:presLayoutVars>
      </dgm:prSet>
      <dgm:spPr/>
    </dgm:pt>
    <dgm:pt modelId="{CC7740A0-609E-4E6F-9473-881EB04E2653}" type="pres">
      <dgm:prSet presAssocID="{BB588E15-B6E9-417F-80CC-57E4AAA2D252}" presName="rootComposite" presStyleCnt="0"/>
      <dgm:spPr/>
    </dgm:pt>
    <dgm:pt modelId="{D320C751-626D-4593-BC50-0D0F52411461}" type="pres">
      <dgm:prSet presAssocID="{BB588E15-B6E9-417F-80CC-57E4AAA2D252}" presName="rootText" presStyleLbl="node2" presStyleIdx="2" presStyleCnt="3">
        <dgm:presLayoutVars>
          <dgm:chPref val="3"/>
        </dgm:presLayoutVars>
      </dgm:prSet>
      <dgm:spPr/>
    </dgm:pt>
    <dgm:pt modelId="{A8DA5EAB-5332-49D6-A06A-82FD6AE22057}" type="pres">
      <dgm:prSet presAssocID="{BB588E15-B6E9-417F-80CC-57E4AAA2D252}" presName="rootConnector" presStyleLbl="node2" presStyleIdx="2" presStyleCnt="3"/>
      <dgm:spPr/>
    </dgm:pt>
    <dgm:pt modelId="{DB42BAD1-2C56-4FA5-B83E-2FE624219542}" type="pres">
      <dgm:prSet presAssocID="{BB588E15-B6E9-417F-80CC-57E4AAA2D252}" presName="hierChild4" presStyleCnt="0"/>
      <dgm:spPr/>
    </dgm:pt>
    <dgm:pt modelId="{E4B48F2C-6A8C-46E8-B170-91F050E734BA}" type="pres">
      <dgm:prSet presAssocID="{BB588E15-B6E9-417F-80CC-57E4AAA2D252}" presName="hierChild5" presStyleCnt="0"/>
      <dgm:spPr/>
    </dgm:pt>
    <dgm:pt modelId="{4F2AA077-B2F7-4D4A-A704-4E4FDE45EFC2}" type="pres">
      <dgm:prSet presAssocID="{BECE3F4B-074A-40BB-8B2A-545F6D639480}" presName="hierChild3" presStyleCnt="0"/>
      <dgm:spPr/>
    </dgm:pt>
  </dgm:ptLst>
  <dgm:cxnLst>
    <dgm:cxn modelId="{A77B1006-26F7-4E29-AC6A-9D73D323E63E}" type="presOf" srcId="{44C93857-2BEA-4EEF-B8BE-7D10FAB66D35}" destId="{0709DFCE-F6E6-4E41-912A-134E6A5EBC0B}" srcOrd="0" destOrd="0" presId="urn:microsoft.com/office/officeart/2005/8/layout/orgChart1"/>
    <dgm:cxn modelId="{B2064B08-5E61-4DCF-A6F4-8A69CC92328C}" type="presOf" srcId="{3D0F7EA5-CACA-4F90-A410-E054265EC31D}" destId="{4693160C-DDC5-46E5-9FF4-2668B922DE4E}" srcOrd="0" destOrd="0" presId="urn:microsoft.com/office/officeart/2005/8/layout/orgChart1"/>
    <dgm:cxn modelId="{47679416-25AC-425A-9086-AEA3CFA734FC}" srcId="{BECE3F4B-074A-40BB-8B2A-545F6D639480}" destId="{44C93857-2BEA-4EEF-B8BE-7D10FAB66D35}" srcOrd="1" destOrd="0" parTransId="{A53672D1-0824-4F50-8C98-630308F2A1A1}" sibTransId="{035B314C-9808-4FBD-99BE-FEA4807EF39D}"/>
    <dgm:cxn modelId="{BA874319-D989-4EC8-9888-4406B6933535}" srcId="{1D175147-CB55-408B-B4B6-6E2FDE82DC41}" destId="{BECE3F4B-074A-40BB-8B2A-545F6D639480}" srcOrd="0" destOrd="0" parTransId="{62622DE9-677B-414C-B4EA-E16DD822F00A}" sibTransId="{1E5D0F58-D522-4F85-A92F-8D027F15989A}"/>
    <dgm:cxn modelId="{E50C1A30-EA4A-4CA9-A80D-611700A65450}" type="presOf" srcId="{1D175147-CB55-408B-B4B6-6E2FDE82DC41}" destId="{830EC22F-F35E-4478-BA0D-89B5705D03B2}" srcOrd="0" destOrd="0" presId="urn:microsoft.com/office/officeart/2005/8/layout/orgChart1"/>
    <dgm:cxn modelId="{DC9F5237-F7BA-4DEE-89CB-320FA4793BC3}" type="presOf" srcId="{BB588E15-B6E9-417F-80CC-57E4AAA2D252}" destId="{D320C751-626D-4593-BC50-0D0F52411461}" srcOrd="0" destOrd="0" presId="urn:microsoft.com/office/officeart/2005/8/layout/orgChart1"/>
    <dgm:cxn modelId="{5597584C-5B2C-402C-9468-9D6EB053A65D}" type="presOf" srcId="{A53672D1-0824-4F50-8C98-630308F2A1A1}" destId="{9298610C-EBEB-44E3-A359-74B5E24C2FC5}" srcOrd="0" destOrd="0" presId="urn:microsoft.com/office/officeart/2005/8/layout/orgChart1"/>
    <dgm:cxn modelId="{F0D07158-0817-434F-A0D9-25356CF9C870}" type="presOf" srcId="{BB588E15-B6E9-417F-80CC-57E4AAA2D252}" destId="{A8DA5EAB-5332-49D6-A06A-82FD6AE22057}" srcOrd="1" destOrd="0" presId="urn:microsoft.com/office/officeart/2005/8/layout/orgChart1"/>
    <dgm:cxn modelId="{5822F47C-8040-4824-AEAA-6739FCF5D341}" type="presOf" srcId="{468F9D38-D8C8-473B-B3DD-0A66853CD265}" destId="{2D60F0B1-2DBB-4B20-B1E2-84144B136B76}" srcOrd="1" destOrd="0" presId="urn:microsoft.com/office/officeart/2005/8/layout/orgChart1"/>
    <dgm:cxn modelId="{0D802EAF-72C7-4824-B91B-1EE45B4DC13F}" type="presOf" srcId="{468F9D38-D8C8-473B-B3DD-0A66853CD265}" destId="{569B2C8C-E2AF-48E4-B957-0841D0841E2C}" srcOrd="0" destOrd="0" presId="urn:microsoft.com/office/officeart/2005/8/layout/orgChart1"/>
    <dgm:cxn modelId="{E597F9BB-2066-4A5C-A87F-30C4133909AA}" type="presOf" srcId="{A0A76708-1900-4CE0-975F-8ECD404EAA96}" destId="{28BE6F94-E971-42BB-A8C1-16125001E87E}" srcOrd="0" destOrd="0" presId="urn:microsoft.com/office/officeart/2005/8/layout/orgChart1"/>
    <dgm:cxn modelId="{B8C4E2C1-497E-4844-A671-AEF632A80F04}" type="presOf" srcId="{BECE3F4B-074A-40BB-8B2A-545F6D639480}" destId="{9E7995B0-57B9-43A3-A0B5-7AD96446BA7B}" srcOrd="0" destOrd="0" presId="urn:microsoft.com/office/officeart/2005/8/layout/orgChart1"/>
    <dgm:cxn modelId="{6E3B9EC3-1AF2-4C87-A678-D11A17CBB4AD}" type="presOf" srcId="{BECE3F4B-074A-40BB-8B2A-545F6D639480}" destId="{8F906F6C-F914-4602-956F-37AAA987BD60}" srcOrd="1" destOrd="0" presId="urn:microsoft.com/office/officeart/2005/8/layout/orgChart1"/>
    <dgm:cxn modelId="{E287EACE-F9ED-4C3B-8131-C4789E13F8B8}" srcId="{BECE3F4B-074A-40BB-8B2A-545F6D639480}" destId="{BB588E15-B6E9-417F-80CC-57E4AAA2D252}" srcOrd="2" destOrd="0" parTransId="{3D0F7EA5-CACA-4F90-A410-E054265EC31D}" sibTransId="{EF8634EC-430B-4796-B7A4-77BC8716C911}"/>
    <dgm:cxn modelId="{587DE4D1-E052-499F-990B-20F2E4FCAE60}" srcId="{BECE3F4B-074A-40BB-8B2A-545F6D639480}" destId="{468F9D38-D8C8-473B-B3DD-0A66853CD265}" srcOrd="0" destOrd="0" parTransId="{A0A76708-1900-4CE0-975F-8ECD404EAA96}" sibTransId="{9F0157B9-4F54-4E14-8B23-7078FC58A174}"/>
    <dgm:cxn modelId="{8914FAF6-545B-4720-A30E-0326FBD851BB}" type="presOf" srcId="{44C93857-2BEA-4EEF-B8BE-7D10FAB66D35}" destId="{DAF184F1-44C6-4F35-8140-2A871BE1B6D8}" srcOrd="1" destOrd="0" presId="urn:microsoft.com/office/officeart/2005/8/layout/orgChart1"/>
    <dgm:cxn modelId="{A653D3BB-6D1D-400F-88B4-1B4C80604152}" type="presParOf" srcId="{830EC22F-F35E-4478-BA0D-89B5705D03B2}" destId="{47CA78B8-9FF5-4426-A8B2-B13F317A4E74}" srcOrd="0" destOrd="0" presId="urn:microsoft.com/office/officeart/2005/8/layout/orgChart1"/>
    <dgm:cxn modelId="{DA2B6513-BC92-4FF3-9874-4F6708F6AFAA}" type="presParOf" srcId="{47CA78B8-9FF5-4426-A8B2-B13F317A4E74}" destId="{5E156A46-EB66-4CFE-8435-08BF7FC6BD3D}" srcOrd="0" destOrd="0" presId="urn:microsoft.com/office/officeart/2005/8/layout/orgChart1"/>
    <dgm:cxn modelId="{E22586E4-D99C-481B-AF19-450571A2485F}" type="presParOf" srcId="{5E156A46-EB66-4CFE-8435-08BF7FC6BD3D}" destId="{9E7995B0-57B9-43A3-A0B5-7AD96446BA7B}" srcOrd="0" destOrd="0" presId="urn:microsoft.com/office/officeart/2005/8/layout/orgChart1"/>
    <dgm:cxn modelId="{001739FE-E6CB-4B32-BA2C-EB3AE361D358}" type="presParOf" srcId="{5E156A46-EB66-4CFE-8435-08BF7FC6BD3D}" destId="{8F906F6C-F914-4602-956F-37AAA987BD60}" srcOrd="1" destOrd="0" presId="urn:microsoft.com/office/officeart/2005/8/layout/orgChart1"/>
    <dgm:cxn modelId="{99754BF5-DC27-45C1-A79E-0F120EF06428}" type="presParOf" srcId="{47CA78B8-9FF5-4426-A8B2-B13F317A4E74}" destId="{30561936-D4B7-4A8C-9478-F32B8A417FC0}" srcOrd="1" destOrd="0" presId="urn:microsoft.com/office/officeart/2005/8/layout/orgChart1"/>
    <dgm:cxn modelId="{A8538B82-FEAA-4B7C-AD3E-FBB415781907}" type="presParOf" srcId="{30561936-D4B7-4A8C-9478-F32B8A417FC0}" destId="{28BE6F94-E971-42BB-A8C1-16125001E87E}" srcOrd="0" destOrd="0" presId="urn:microsoft.com/office/officeart/2005/8/layout/orgChart1"/>
    <dgm:cxn modelId="{30325BE3-139E-48F7-81C4-7C5299B2C44A}" type="presParOf" srcId="{30561936-D4B7-4A8C-9478-F32B8A417FC0}" destId="{FEE06751-4208-4148-9B55-A902BA0F554E}" srcOrd="1" destOrd="0" presId="urn:microsoft.com/office/officeart/2005/8/layout/orgChart1"/>
    <dgm:cxn modelId="{16C3812D-AE6C-4B5C-9C53-1D600CB5C9E4}" type="presParOf" srcId="{FEE06751-4208-4148-9B55-A902BA0F554E}" destId="{75DC9EBF-0269-461A-B4A1-DE73A5E2ADC3}" srcOrd="0" destOrd="0" presId="urn:microsoft.com/office/officeart/2005/8/layout/orgChart1"/>
    <dgm:cxn modelId="{3504816E-33C8-4AAC-B361-94DA683936C6}" type="presParOf" srcId="{75DC9EBF-0269-461A-B4A1-DE73A5E2ADC3}" destId="{569B2C8C-E2AF-48E4-B957-0841D0841E2C}" srcOrd="0" destOrd="0" presId="urn:microsoft.com/office/officeart/2005/8/layout/orgChart1"/>
    <dgm:cxn modelId="{E8C61852-4052-4427-8AC1-34332BC36058}" type="presParOf" srcId="{75DC9EBF-0269-461A-B4A1-DE73A5E2ADC3}" destId="{2D60F0B1-2DBB-4B20-B1E2-84144B136B76}" srcOrd="1" destOrd="0" presId="urn:microsoft.com/office/officeart/2005/8/layout/orgChart1"/>
    <dgm:cxn modelId="{4F67E2DC-0C24-4E97-85B5-A4D780F6B415}" type="presParOf" srcId="{FEE06751-4208-4148-9B55-A902BA0F554E}" destId="{959AA495-07DE-4433-A2E5-55C26CC93D52}" srcOrd="1" destOrd="0" presId="urn:microsoft.com/office/officeart/2005/8/layout/orgChart1"/>
    <dgm:cxn modelId="{03BDA107-344B-4ED1-8E60-623E3BD4449B}" type="presParOf" srcId="{FEE06751-4208-4148-9B55-A902BA0F554E}" destId="{01AE7A0D-151C-4C7F-81A2-11EB704EA967}" srcOrd="2" destOrd="0" presId="urn:microsoft.com/office/officeart/2005/8/layout/orgChart1"/>
    <dgm:cxn modelId="{FD586236-E00E-46D6-B8E7-51952B70E1A4}" type="presParOf" srcId="{30561936-D4B7-4A8C-9478-F32B8A417FC0}" destId="{9298610C-EBEB-44E3-A359-74B5E24C2FC5}" srcOrd="2" destOrd="0" presId="urn:microsoft.com/office/officeart/2005/8/layout/orgChart1"/>
    <dgm:cxn modelId="{474DD846-D51E-4CC9-AFC3-FF4B2C0C548B}" type="presParOf" srcId="{30561936-D4B7-4A8C-9478-F32B8A417FC0}" destId="{ED06DA80-27EC-4117-A01A-9178F1DEE10C}" srcOrd="3" destOrd="0" presId="urn:microsoft.com/office/officeart/2005/8/layout/orgChart1"/>
    <dgm:cxn modelId="{577486D3-91C3-4DA4-9E98-1BF73C5C7D76}" type="presParOf" srcId="{ED06DA80-27EC-4117-A01A-9178F1DEE10C}" destId="{FA1BC33F-E11F-434B-A6CB-757ED3D22B67}" srcOrd="0" destOrd="0" presId="urn:microsoft.com/office/officeart/2005/8/layout/orgChart1"/>
    <dgm:cxn modelId="{5018802A-C13A-4803-AD88-EBAA3863D441}" type="presParOf" srcId="{FA1BC33F-E11F-434B-A6CB-757ED3D22B67}" destId="{0709DFCE-F6E6-4E41-912A-134E6A5EBC0B}" srcOrd="0" destOrd="0" presId="urn:microsoft.com/office/officeart/2005/8/layout/orgChart1"/>
    <dgm:cxn modelId="{D90C0B66-0B8F-4AF1-89BF-6B90FC548673}" type="presParOf" srcId="{FA1BC33F-E11F-434B-A6CB-757ED3D22B67}" destId="{DAF184F1-44C6-4F35-8140-2A871BE1B6D8}" srcOrd="1" destOrd="0" presId="urn:microsoft.com/office/officeart/2005/8/layout/orgChart1"/>
    <dgm:cxn modelId="{DCCB8CF1-D4A8-4C2F-B691-993D98057092}" type="presParOf" srcId="{ED06DA80-27EC-4117-A01A-9178F1DEE10C}" destId="{E21B4E3F-0738-4273-A64A-ACB4D5D6493B}" srcOrd="1" destOrd="0" presId="urn:microsoft.com/office/officeart/2005/8/layout/orgChart1"/>
    <dgm:cxn modelId="{B42111F7-6020-4861-B8BE-8E4493301023}" type="presParOf" srcId="{ED06DA80-27EC-4117-A01A-9178F1DEE10C}" destId="{FACDDE82-E572-4E68-AF8A-B69ECF88844F}" srcOrd="2" destOrd="0" presId="urn:microsoft.com/office/officeart/2005/8/layout/orgChart1"/>
    <dgm:cxn modelId="{3CA5D73F-21B6-493D-AFC2-D2687305B552}" type="presParOf" srcId="{30561936-D4B7-4A8C-9478-F32B8A417FC0}" destId="{4693160C-DDC5-46E5-9FF4-2668B922DE4E}" srcOrd="4" destOrd="0" presId="urn:microsoft.com/office/officeart/2005/8/layout/orgChart1"/>
    <dgm:cxn modelId="{7D166E00-31EE-45C1-A3C4-275ADBC90DD6}" type="presParOf" srcId="{30561936-D4B7-4A8C-9478-F32B8A417FC0}" destId="{85E717B9-447E-45F5-B1BC-502CBC904311}" srcOrd="5" destOrd="0" presId="urn:microsoft.com/office/officeart/2005/8/layout/orgChart1"/>
    <dgm:cxn modelId="{F356432C-67D4-4E79-A50D-ECFBE00C1588}" type="presParOf" srcId="{85E717B9-447E-45F5-B1BC-502CBC904311}" destId="{CC7740A0-609E-4E6F-9473-881EB04E2653}" srcOrd="0" destOrd="0" presId="urn:microsoft.com/office/officeart/2005/8/layout/orgChart1"/>
    <dgm:cxn modelId="{6A842009-D669-466E-BFD3-8A0A8233C00B}" type="presParOf" srcId="{CC7740A0-609E-4E6F-9473-881EB04E2653}" destId="{D320C751-626D-4593-BC50-0D0F52411461}" srcOrd="0" destOrd="0" presId="urn:microsoft.com/office/officeart/2005/8/layout/orgChart1"/>
    <dgm:cxn modelId="{06745E1F-7616-49FA-9FD2-8BD84A24B89B}" type="presParOf" srcId="{CC7740A0-609E-4E6F-9473-881EB04E2653}" destId="{A8DA5EAB-5332-49D6-A06A-82FD6AE22057}" srcOrd="1" destOrd="0" presId="urn:microsoft.com/office/officeart/2005/8/layout/orgChart1"/>
    <dgm:cxn modelId="{BD3A2FF2-98A9-4566-98A0-B3B3585002B3}" type="presParOf" srcId="{85E717B9-447E-45F5-B1BC-502CBC904311}" destId="{DB42BAD1-2C56-4FA5-B83E-2FE624219542}" srcOrd="1" destOrd="0" presId="urn:microsoft.com/office/officeart/2005/8/layout/orgChart1"/>
    <dgm:cxn modelId="{337AF333-45D4-42FE-8BC2-DD58221758EF}" type="presParOf" srcId="{85E717B9-447E-45F5-B1BC-502CBC904311}" destId="{E4B48F2C-6A8C-46E8-B170-91F050E734BA}" srcOrd="2" destOrd="0" presId="urn:microsoft.com/office/officeart/2005/8/layout/orgChart1"/>
    <dgm:cxn modelId="{AD826507-C795-46AF-A99D-1CAB730D5A38}" type="presParOf" srcId="{47CA78B8-9FF5-4426-A8B2-B13F317A4E74}" destId="{4F2AA077-B2F7-4D4A-A704-4E4FDE45EFC2}"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74AC25-1703-D648-AA94-9D7AE86D8F7D}" type="doc">
      <dgm:prSet loTypeId="urn:microsoft.com/office/officeart/2008/layout/HalfCircleOrganizationChart" loCatId="" qsTypeId="urn:microsoft.com/office/officeart/2005/8/quickstyle/simple4" qsCatId="simple" csTypeId="urn:microsoft.com/office/officeart/2005/8/colors/accent1_5" csCatId="accent1" phldr="1"/>
      <dgm:spPr/>
      <dgm:t>
        <a:bodyPr/>
        <a:lstStyle/>
        <a:p>
          <a:endParaRPr lang="en-US"/>
        </a:p>
      </dgm:t>
    </dgm:pt>
    <dgm:pt modelId="{8DD39F98-AFEE-AA40-B1E8-890D0B87B81F}">
      <dgm:prSet phldrT="[Text]"/>
      <dgm:spPr/>
      <dgm:t>
        <a:bodyPr/>
        <a:lstStyle/>
        <a:p>
          <a:r>
            <a:rPr lang="en-US" dirty="0">
              <a:solidFill>
                <a:srgbClr val="517A91"/>
              </a:solidFill>
            </a:rPr>
            <a:t>Tyrosine</a:t>
          </a:r>
        </a:p>
      </dgm:t>
    </dgm:pt>
    <dgm:pt modelId="{E0C1AF6B-2661-D342-9812-4052F50A9CF3}" type="parTrans" cxnId="{B2D0D1FD-23E6-0547-B256-95F1BB212F61}">
      <dgm:prSet/>
      <dgm:spPr/>
      <dgm:t>
        <a:bodyPr/>
        <a:lstStyle/>
        <a:p>
          <a:endParaRPr lang="en-US">
            <a:solidFill>
              <a:srgbClr val="517A91"/>
            </a:solidFill>
          </a:endParaRPr>
        </a:p>
      </dgm:t>
    </dgm:pt>
    <dgm:pt modelId="{6E99EFD2-CD86-DB48-8569-92F723CF3093}" type="sibTrans" cxnId="{B2D0D1FD-23E6-0547-B256-95F1BB212F61}">
      <dgm:prSet/>
      <dgm:spPr/>
      <dgm:t>
        <a:bodyPr/>
        <a:lstStyle/>
        <a:p>
          <a:endParaRPr lang="en-US">
            <a:solidFill>
              <a:srgbClr val="517A91"/>
            </a:solidFill>
          </a:endParaRPr>
        </a:p>
      </dgm:t>
    </dgm:pt>
    <dgm:pt modelId="{1746B0D9-3BE3-774B-8174-92507B5763F0}">
      <dgm:prSet phldrT="[Text]"/>
      <dgm:spPr/>
      <dgm:t>
        <a:bodyPr/>
        <a:lstStyle/>
        <a:p>
          <a:r>
            <a:rPr lang="en-US" dirty="0">
              <a:solidFill>
                <a:srgbClr val="517A91"/>
              </a:solidFill>
            </a:rPr>
            <a:t>Catecholamine</a:t>
          </a:r>
        </a:p>
      </dgm:t>
    </dgm:pt>
    <dgm:pt modelId="{6A673123-306B-F446-852C-833EA0353A4F}" type="parTrans" cxnId="{FC9586E3-488E-1F46-8CAE-FE24C89E8D86}">
      <dgm:prSet/>
      <dgm:spPr/>
      <dgm:t>
        <a:bodyPr/>
        <a:lstStyle/>
        <a:p>
          <a:endParaRPr lang="en-US">
            <a:solidFill>
              <a:srgbClr val="517A91"/>
            </a:solidFill>
          </a:endParaRPr>
        </a:p>
      </dgm:t>
    </dgm:pt>
    <dgm:pt modelId="{2FEC7149-B2B2-D548-9C79-DF2307CE3456}" type="sibTrans" cxnId="{FC9586E3-488E-1F46-8CAE-FE24C89E8D86}">
      <dgm:prSet/>
      <dgm:spPr/>
      <dgm:t>
        <a:bodyPr/>
        <a:lstStyle/>
        <a:p>
          <a:endParaRPr lang="en-US">
            <a:solidFill>
              <a:srgbClr val="517A91"/>
            </a:solidFill>
          </a:endParaRPr>
        </a:p>
      </dgm:t>
    </dgm:pt>
    <dgm:pt modelId="{798FBCB1-3314-864B-9C1E-5B1AB75589EE}">
      <dgm:prSet phldrT="[Text]"/>
      <dgm:spPr/>
      <dgm:t>
        <a:bodyPr/>
        <a:lstStyle/>
        <a:p>
          <a:r>
            <a:rPr lang="en-US" dirty="0">
              <a:solidFill>
                <a:srgbClr val="517A91"/>
              </a:solidFill>
            </a:rPr>
            <a:t>P-</a:t>
          </a:r>
          <a:r>
            <a:rPr lang="en-US" dirty="0" err="1">
              <a:solidFill>
                <a:srgbClr val="517A91"/>
              </a:solidFill>
            </a:rPr>
            <a:t>Hydroxyphenylpyruvate</a:t>
          </a:r>
          <a:endParaRPr lang="en-US" dirty="0">
            <a:solidFill>
              <a:srgbClr val="517A91"/>
            </a:solidFill>
          </a:endParaRPr>
        </a:p>
      </dgm:t>
    </dgm:pt>
    <dgm:pt modelId="{D24513D5-80CB-DC43-8923-C541C28C73D2}" type="parTrans" cxnId="{A0C120CD-5A7C-C445-B1AE-4849E292476A}">
      <dgm:prSet/>
      <dgm:spPr/>
      <dgm:t>
        <a:bodyPr/>
        <a:lstStyle/>
        <a:p>
          <a:endParaRPr lang="en-US">
            <a:solidFill>
              <a:srgbClr val="517A91"/>
            </a:solidFill>
          </a:endParaRPr>
        </a:p>
      </dgm:t>
    </dgm:pt>
    <dgm:pt modelId="{D3491C8D-8104-5C45-9848-91A132A92466}" type="sibTrans" cxnId="{A0C120CD-5A7C-C445-B1AE-4849E292476A}">
      <dgm:prSet/>
      <dgm:spPr/>
      <dgm:t>
        <a:bodyPr/>
        <a:lstStyle/>
        <a:p>
          <a:endParaRPr lang="en-US">
            <a:solidFill>
              <a:srgbClr val="517A91"/>
            </a:solidFill>
          </a:endParaRPr>
        </a:p>
      </dgm:t>
    </dgm:pt>
    <dgm:pt modelId="{8C575429-6907-964F-8E09-656875F2E6C9}">
      <dgm:prSet phldrT="[Text]"/>
      <dgm:spPr/>
      <dgm:t>
        <a:bodyPr/>
        <a:lstStyle/>
        <a:p>
          <a:r>
            <a:rPr lang="en-US" dirty="0">
              <a:solidFill>
                <a:srgbClr val="517A91"/>
              </a:solidFill>
            </a:rPr>
            <a:t>Melanin</a:t>
          </a:r>
        </a:p>
      </dgm:t>
    </dgm:pt>
    <dgm:pt modelId="{1D9C6F13-3F03-FF4F-B258-AF97A73D8CCB}" type="parTrans" cxnId="{4295DCFF-D391-994D-8EB3-93DAF73A1992}">
      <dgm:prSet/>
      <dgm:spPr/>
      <dgm:t>
        <a:bodyPr/>
        <a:lstStyle/>
        <a:p>
          <a:endParaRPr lang="en-US">
            <a:solidFill>
              <a:srgbClr val="517A91"/>
            </a:solidFill>
          </a:endParaRPr>
        </a:p>
      </dgm:t>
    </dgm:pt>
    <dgm:pt modelId="{31187322-77E3-C045-9CC6-6AADDEF1065A}" type="sibTrans" cxnId="{4295DCFF-D391-994D-8EB3-93DAF73A1992}">
      <dgm:prSet/>
      <dgm:spPr/>
      <dgm:t>
        <a:bodyPr/>
        <a:lstStyle/>
        <a:p>
          <a:endParaRPr lang="en-US">
            <a:solidFill>
              <a:srgbClr val="517A91"/>
            </a:solidFill>
          </a:endParaRPr>
        </a:p>
      </dgm:t>
    </dgm:pt>
    <dgm:pt modelId="{2A49A8EC-074A-B74F-8FAD-429FE27485A4}" type="pres">
      <dgm:prSet presAssocID="{2E74AC25-1703-D648-AA94-9D7AE86D8F7D}" presName="Name0" presStyleCnt="0">
        <dgm:presLayoutVars>
          <dgm:orgChart val="1"/>
          <dgm:chPref val="1"/>
          <dgm:dir/>
          <dgm:animOne val="branch"/>
          <dgm:animLvl val="lvl"/>
          <dgm:resizeHandles/>
        </dgm:presLayoutVars>
      </dgm:prSet>
      <dgm:spPr/>
    </dgm:pt>
    <dgm:pt modelId="{20A34CC0-82FD-EA49-B0CC-8312AD9E2846}" type="pres">
      <dgm:prSet presAssocID="{8DD39F98-AFEE-AA40-B1E8-890D0B87B81F}" presName="hierRoot1" presStyleCnt="0">
        <dgm:presLayoutVars>
          <dgm:hierBranch val="init"/>
        </dgm:presLayoutVars>
      </dgm:prSet>
      <dgm:spPr/>
    </dgm:pt>
    <dgm:pt modelId="{22018EA2-052A-CF45-9766-64EA5AC2FC04}" type="pres">
      <dgm:prSet presAssocID="{8DD39F98-AFEE-AA40-B1E8-890D0B87B81F}" presName="rootComposite1" presStyleCnt="0"/>
      <dgm:spPr/>
    </dgm:pt>
    <dgm:pt modelId="{8E7DD7A2-6125-CA46-95B6-F9BC4F583668}" type="pres">
      <dgm:prSet presAssocID="{8DD39F98-AFEE-AA40-B1E8-890D0B87B81F}" presName="rootText1" presStyleLbl="alignAcc1" presStyleIdx="0" presStyleCnt="0">
        <dgm:presLayoutVars>
          <dgm:chPref val="3"/>
        </dgm:presLayoutVars>
      </dgm:prSet>
      <dgm:spPr/>
    </dgm:pt>
    <dgm:pt modelId="{87F6F568-4A1B-874B-99FB-915DCC4C4978}" type="pres">
      <dgm:prSet presAssocID="{8DD39F98-AFEE-AA40-B1E8-890D0B87B81F}" presName="topArc1" presStyleLbl="parChTrans1D1" presStyleIdx="0" presStyleCnt="8"/>
      <dgm:spPr/>
    </dgm:pt>
    <dgm:pt modelId="{A326FFF5-E824-554D-9669-15F56430D629}" type="pres">
      <dgm:prSet presAssocID="{8DD39F98-AFEE-AA40-B1E8-890D0B87B81F}" presName="bottomArc1" presStyleLbl="parChTrans1D1" presStyleIdx="1" presStyleCnt="8"/>
      <dgm:spPr/>
    </dgm:pt>
    <dgm:pt modelId="{5E317E41-86C4-2342-A640-FD9DE5CA84AF}" type="pres">
      <dgm:prSet presAssocID="{8DD39F98-AFEE-AA40-B1E8-890D0B87B81F}" presName="topConnNode1" presStyleLbl="node1" presStyleIdx="0" presStyleCnt="0"/>
      <dgm:spPr/>
    </dgm:pt>
    <dgm:pt modelId="{DDFE4714-1488-AB41-B6FA-43C40B84E515}" type="pres">
      <dgm:prSet presAssocID="{8DD39F98-AFEE-AA40-B1E8-890D0B87B81F}" presName="hierChild2" presStyleCnt="0"/>
      <dgm:spPr/>
    </dgm:pt>
    <dgm:pt modelId="{D1F1BECD-5CCE-BA4E-9D34-1DACD743F4CC}" type="pres">
      <dgm:prSet presAssocID="{6A673123-306B-F446-852C-833EA0353A4F}" presName="Name28" presStyleLbl="parChTrans1D2" presStyleIdx="0" presStyleCnt="3"/>
      <dgm:spPr/>
    </dgm:pt>
    <dgm:pt modelId="{AF42969A-EE1C-944A-B415-B064E90DFE25}" type="pres">
      <dgm:prSet presAssocID="{1746B0D9-3BE3-774B-8174-92507B5763F0}" presName="hierRoot2" presStyleCnt="0">
        <dgm:presLayoutVars>
          <dgm:hierBranch val="init"/>
        </dgm:presLayoutVars>
      </dgm:prSet>
      <dgm:spPr/>
    </dgm:pt>
    <dgm:pt modelId="{C586475F-F2AA-634D-8F78-E32A4992BD4D}" type="pres">
      <dgm:prSet presAssocID="{1746B0D9-3BE3-774B-8174-92507B5763F0}" presName="rootComposite2" presStyleCnt="0"/>
      <dgm:spPr/>
    </dgm:pt>
    <dgm:pt modelId="{EDF9529A-186C-8047-9C72-2727B68728B5}" type="pres">
      <dgm:prSet presAssocID="{1746B0D9-3BE3-774B-8174-92507B5763F0}" presName="rootText2" presStyleLbl="alignAcc1" presStyleIdx="0" presStyleCnt="0">
        <dgm:presLayoutVars>
          <dgm:chPref val="3"/>
        </dgm:presLayoutVars>
      </dgm:prSet>
      <dgm:spPr/>
    </dgm:pt>
    <dgm:pt modelId="{E74E14C1-4994-B24E-AF0B-9C51346063B4}" type="pres">
      <dgm:prSet presAssocID="{1746B0D9-3BE3-774B-8174-92507B5763F0}" presName="topArc2" presStyleLbl="parChTrans1D1" presStyleIdx="2" presStyleCnt="8"/>
      <dgm:spPr/>
    </dgm:pt>
    <dgm:pt modelId="{CB90C623-68E8-0B4B-8850-3266C1BE6221}" type="pres">
      <dgm:prSet presAssocID="{1746B0D9-3BE3-774B-8174-92507B5763F0}" presName="bottomArc2" presStyleLbl="parChTrans1D1" presStyleIdx="3" presStyleCnt="8"/>
      <dgm:spPr/>
    </dgm:pt>
    <dgm:pt modelId="{ED1B902C-06B4-AE49-99D8-88AE9EA874C6}" type="pres">
      <dgm:prSet presAssocID="{1746B0D9-3BE3-774B-8174-92507B5763F0}" presName="topConnNode2" presStyleLbl="node2" presStyleIdx="0" presStyleCnt="0"/>
      <dgm:spPr/>
    </dgm:pt>
    <dgm:pt modelId="{507164F7-1416-F04E-B85E-0EF49541A60F}" type="pres">
      <dgm:prSet presAssocID="{1746B0D9-3BE3-774B-8174-92507B5763F0}" presName="hierChild4" presStyleCnt="0"/>
      <dgm:spPr/>
    </dgm:pt>
    <dgm:pt modelId="{8CF0FA4D-9100-C24D-A37A-2C1CD6225CE4}" type="pres">
      <dgm:prSet presAssocID="{1746B0D9-3BE3-774B-8174-92507B5763F0}" presName="hierChild5" presStyleCnt="0"/>
      <dgm:spPr/>
    </dgm:pt>
    <dgm:pt modelId="{A40F843D-F736-0540-B175-185196193CA3}" type="pres">
      <dgm:prSet presAssocID="{D24513D5-80CB-DC43-8923-C541C28C73D2}" presName="Name28" presStyleLbl="parChTrans1D2" presStyleIdx="1" presStyleCnt="3"/>
      <dgm:spPr/>
    </dgm:pt>
    <dgm:pt modelId="{6569AE69-D9F9-B74B-B242-89C200DDD9A9}" type="pres">
      <dgm:prSet presAssocID="{798FBCB1-3314-864B-9C1E-5B1AB75589EE}" presName="hierRoot2" presStyleCnt="0">
        <dgm:presLayoutVars>
          <dgm:hierBranch val="init"/>
        </dgm:presLayoutVars>
      </dgm:prSet>
      <dgm:spPr/>
    </dgm:pt>
    <dgm:pt modelId="{5A76D981-9864-FD4A-8158-F77D3C55E86F}" type="pres">
      <dgm:prSet presAssocID="{798FBCB1-3314-864B-9C1E-5B1AB75589EE}" presName="rootComposite2" presStyleCnt="0"/>
      <dgm:spPr/>
    </dgm:pt>
    <dgm:pt modelId="{2E8DC7CE-DC69-0444-8B09-19E15C83649F}" type="pres">
      <dgm:prSet presAssocID="{798FBCB1-3314-864B-9C1E-5B1AB75589EE}" presName="rootText2" presStyleLbl="alignAcc1" presStyleIdx="0" presStyleCnt="0" custScaleX="154883">
        <dgm:presLayoutVars>
          <dgm:chPref val="3"/>
        </dgm:presLayoutVars>
      </dgm:prSet>
      <dgm:spPr/>
    </dgm:pt>
    <dgm:pt modelId="{5170E021-51FE-544A-808D-228E8877CA61}" type="pres">
      <dgm:prSet presAssocID="{798FBCB1-3314-864B-9C1E-5B1AB75589EE}" presName="topArc2" presStyleLbl="parChTrans1D1" presStyleIdx="4" presStyleCnt="8"/>
      <dgm:spPr/>
    </dgm:pt>
    <dgm:pt modelId="{C99B16AC-FD94-914B-82B8-084DC43520DA}" type="pres">
      <dgm:prSet presAssocID="{798FBCB1-3314-864B-9C1E-5B1AB75589EE}" presName="bottomArc2" presStyleLbl="parChTrans1D1" presStyleIdx="5" presStyleCnt="8"/>
      <dgm:spPr/>
    </dgm:pt>
    <dgm:pt modelId="{40F5B8CE-D49D-6947-9D4C-3D59BDD78D32}" type="pres">
      <dgm:prSet presAssocID="{798FBCB1-3314-864B-9C1E-5B1AB75589EE}" presName="topConnNode2" presStyleLbl="node2" presStyleIdx="0" presStyleCnt="0"/>
      <dgm:spPr/>
    </dgm:pt>
    <dgm:pt modelId="{78294EFC-D5B5-8A44-92AB-36FA73B8554B}" type="pres">
      <dgm:prSet presAssocID="{798FBCB1-3314-864B-9C1E-5B1AB75589EE}" presName="hierChild4" presStyleCnt="0"/>
      <dgm:spPr/>
    </dgm:pt>
    <dgm:pt modelId="{4D6F723C-D4A1-4C41-A3DF-1E67224CB7E3}" type="pres">
      <dgm:prSet presAssocID="{798FBCB1-3314-864B-9C1E-5B1AB75589EE}" presName="hierChild5" presStyleCnt="0"/>
      <dgm:spPr/>
    </dgm:pt>
    <dgm:pt modelId="{8D045245-F9BF-1F47-B886-34F274CF38C4}" type="pres">
      <dgm:prSet presAssocID="{1D9C6F13-3F03-FF4F-B258-AF97A73D8CCB}" presName="Name28" presStyleLbl="parChTrans1D2" presStyleIdx="2" presStyleCnt="3"/>
      <dgm:spPr/>
    </dgm:pt>
    <dgm:pt modelId="{876EEBE6-4AAE-4347-B970-80FB73548043}" type="pres">
      <dgm:prSet presAssocID="{8C575429-6907-964F-8E09-656875F2E6C9}" presName="hierRoot2" presStyleCnt="0">
        <dgm:presLayoutVars>
          <dgm:hierBranch val="init"/>
        </dgm:presLayoutVars>
      </dgm:prSet>
      <dgm:spPr/>
    </dgm:pt>
    <dgm:pt modelId="{1593119B-5403-454B-AFCE-F4FCA037BD2D}" type="pres">
      <dgm:prSet presAssocID="{8C575429-6907-964F-8E09-656875F2E6C9}" presName="rootComposite2" presStyleCnt="0"/>
      <dgm:spPr/>
    </dgm:pt>
    <dgm:pt modelId="{1E8B3665-DA83-E742-80B8-85C3776D4A79}" type="pres">
      <dgm:prSet presAssocID="{8C575429-6907-964F-8E09-656875F2E6C9}" presName="rootText2" presStyleLbl="alignAcc1" presStyleIdx="0" presStyleCnt="0">
        <dgm:presLayoutVars>
          <dgm:chPref val="3"/>
        </dgm:presLayoutVars>
      </dgm:prSet>
      <dgm:spPr/>
    </dgm:pt>
    <dgm:pt modelId="{EC9E4471-5B51-CD41-9656-07050DA9AB62}" type="pres">
      <dgm:prSet presAssocID="{8C575429-6907-964F-8E09-656875F2E6C9}" presName="topArc2" presStyleLbl="parChTrans1D1" presStyleIdx="6" presStyleCnt="8"/>
      <dgm:spPr/>
    </dgm:pt>
    <dgm:pt modelId="{3D9512E7-1C09-5049-B81D-07AC5794D0A0}" type="pres">
      <dgm:prSet presAssocID="{8C575429-6907-964F-8E09-656875F2E6C9}" presName="bottomArc2" presStyleLbl="parChTrans1D1" presStyleIdx="7" presStyleCnt="8"/>
      <dgm:spPr/>
    </dgm:pt>
    <dgm:pt modelId="{F8888E8E-2CB6-8F4E-9FD5-83A5E4EFDF4D}" type="pres">
      <dgm:prSet presAssocID="{8C575429-6907-964F-8E09-656875F2E6C9}" presName="topConnNode2" presStyleLbl="node2" presStyleIdx="0" presStyleCnt="0"/>
      <dgm:spPr/>
    </dgm:pt>
    <dgm:pt modelId="{C5F59788-B3C0-3D46-9A29-BD7CDF389990}" type="pres">
      <dgm:prSet presAssocID="{8C575429-6907-964F-8E09-656875F2E6C9}" presName="hierChild4" presStyleCnt="0"/>
      <dgm:spPr/>
    </dgm:pt>
    <dgm:pt modelId="{E4F494E0-F911-5341-ADF8-66617B7224F6}" type="pres">
      <dgm:prSet presAssocID="{8C575429-6907-964F-8E09-656875F2E6C9}" presName="hierChild5" presStyleCnt="0"/>
      <dgm:spPr/>
    </dgm:pt>
    <dgm:pt modelId="{84DADD7D-E873-0B40-AE23-C1986DAB5BFE}" type="pres">
      <dgm:prSet presAssocID="{8DD39F98-AFEE-AA40-B1E8-890D0B87B81F}" presName="hierChild3" presStyleCnt="0"/>
      <dgm:spPr/>
    </dgm:pt>
  </dgm:ptLst>
  <dgm:cxnLst>
    <dgm:cxn modelId="{B669A602-A0A0-4943-9D42-C59F9D35973F}" type="presOf" srcId="{D24513D5-80CB-DC43-8923-C541C28C73D2}" destId="{A40F843D-F736-0540-B175-185196193CA3}" srcOrd="0" destOrd="0" presId="urn:microsoft.com/office/officeart/2008/layout/HalfCircleOrganizationChart"/>
    <dgm:cxn modelId="{96732272-9680-3841-A92B-907856848BCC}" type="presOf" srcId="{798FBCB1-3314-864B-9C1E-5B1AB75589EE}" destId="{2E8DC7CE-DC69-0444-8B09-19E15C83649F}" srcOrd="0" destOrd="0" presId="urn:microsoft.com/office/officeart/2008/layout/HalfCircleOrganizationChart"/>
    <dgm:cxn modelId="{9C921E7D-9C49-FF46-8978-42D2E0091551}" type="presOf" srcId="{1746B0D9-3BE3-774B-8174-92507B5763F0}" destId="{ED1B902C-06B4-AE49-99D8-88AE9EA874C6}" srcOrd="1" destOrd="0" presId="urn:microsoft.com/office/officeart/2008/layout/HalfCircleOrganizationChart"/>
    <dgm:cxn modelId="{FA84F685-32F3-0D4E-8F5B-91748B557848}" type="presOf" srcId="{1D9C6F13-3F03-FF4F-B258-AF97A73D8CCB}" destId="{8D045245-F9BF-1F47-B886-34F274CF38C4}" srcOrd="0" destOrd="0" presId="urn:microsoft.com/office/officeart/2008/layout/HalfCircleOrganizationChart"/>
    <dgm:cxn modelId="{E548CBA5-2CCA-2A46-AF30-563832BF1280}" type="presOf" srcId="{1746B0D9-3BE3-774B-8174-92507B5763F0}" destId="{EDF9529A-186C-8047-9C72-2727B68728B5}" srcOrd="0" destOrd="0" presId="urn:microsoft.com/office/officeart/2008/layout/HalfCircleOrganizationChart"/>
    <dgm:cxn modelId="{3902CDC8-3D71-2B46-AC02-6EE93FB06010}" type="presOf" srcId="{8DD39F98-AFEE-AA40-B1E8-890D0B87B81F}" destId="{5E317E41-86C4-2342-A640-FD9DE5CA84AF}" srcOrd="1" destOrd="0" presId="urn:microsoft.com/office/officeart/2008/layout/HalfCircleOrganizationChart"/>
    <dgm:cxn modelId="{A0C120CD-5A7C-C445-B1AE-4849E292476A}" srcId="{8DD39F98-AFEE-AA40-B1E8-890D0B87B81F}" destId="{798FBCB1-3314-864B-9C1E-5B1AB75589EE}" srcOrd="1" destOrd="0" parTransId="{D24513D5-80CB-DC43-8923-C541C28C73D2}" sibTransId="{D3491C8D-8104-5C45-9848-91A132A92466}"/>
    <dgm:cxn modelId="{B2964BCF-22CC-C34B-A643-4299368CF589}" type="presOf" srcId="{8DD39F98-AFEE-AA40-B1E8-890D0B87B81F}" destId="{8E7DD7A2-6125-CA46-95B6-F9BC4F583668}" srcOrd="0" destOrd="0" presId="urn:microsoft.com/office/officeart/2008/layout/HalfCircleOrganizationChart"/>
    <dgm:cxn modelId="{2E2D48DC-CA6C-9540-BC70-5009A17C963E}" type="presOf" srcId="{8C575429-6907-964F-8E09-656875F2E6C9}" destId="{F8888E8E-2CB6-8F4E-9FD5-83A5E4EFDF4D}" srcOrd="1" destOrd="0" presId="urn:microsoft.com/office/officeart/2008/layout/HalfCircleOrganizationChart"/>
    <dgm:cxn modelId="{FC9586E3-488E-1F46-8CAE-FE24C89E8D86}" srcId="{8DD39F98-AFEE-AA40-B1E8-890D0B87B81F}" destId="{1746B0D9-3BE3-774B-8174-92507B5763F0}" srcOrd="0" destOrd="0" parTransId="{6A673123-306B-F446-852C-833EA0353A4F}" sibTransId="{2FEC7149-B2B2-D548-9C79-DF2307CE3456}"/>
    <dgm:cxn modelId="{E8A54EE9-0738-024E-AD6B-43C26D4885AC}" type="presOf" srcId="{6A673123-306B-F446-852C-833EA0353A4F}" destId="{D1F1BECD-5CCE-BA4E-9D34-1DACD743F4CC}" srcOrd="0" destOrd="0" presId="urn:microsoft.com/office/officeart/2008/layout/HalfCircleOrganizationChart"/>
    <dgm:cxn modelId="{E71FC8EB-3C5E-644F-B4A6-6EA1BACF0015}" type="presOf" srcId="{2E74AC25-1703-D648-AA94-9D7AE86D8F7D}" destId="{2A49A8EC-074A-B74F-8FAD-429FE27485A4}" srcOrd="0" destOrd="0" presId="urn:microsoft.com/office/officeart/2008/layout/HalfCircleOrganizationChart"/>
    <dgm:cxn modelId="{69E821F8-BE56-4F4E-A08C-C3939351189F}" type="presOf" srcId="{798FBCB1-3314-864B-9C1E-5B1AB75589EE}" destId="{40F5B8CE-D49D-6947-9D4C-3D59BDD78D32}" srcOrd="1" destOrd="0" presId="urn:microsoft.com/office/officeart/2008/layout/HalfCircleOrganizationChart"/>
    <dgm:cxn modelId="{FDD478F8-2759-CD42-842B-70B369EFC2DC}" type="presOf" srcId="{8C575429-6907-964F-8E09-656875F2E6C9}" destId="{1E8B3665-DA83-E742-80B8-85C3776D4A79}" srcOrd="0" destOrd="0" presId="urn:microsoft.com/office/officeart/2008/layout/HalfCircleOrganizationChart"/>
    <dgm:cxn modelId="{B2D0D1FD-23E6-0547-B256-95F1BB212F61}" srcId="{2E74AC25-1703-D648-AA94-9D7AE86D8F7D}" destId="{8DD39F98-AFEE-AA40-B1E8-890D0B87B81F}" srcOrd="0" destOrd="0" parTransId="{E0C1AF6B-2661-D342-9812-4052F50A9CF3}" sibTransId="{6E99EFD2-CD86-DB48-8569-92F723CF3093}"/>
    <dgm:cxn modelId="{4295DCFF-D391-994D-8EB3-93DAF73A1992}" srcId="{8DD39F98-AFEE-AA40-B1E8-890D0B87B81F}" destId="{8C575429-6907-964F-8E09-656875F2E6C9}" srcOrd="2" destOrd="0" parTransId="{1D9C6F13-3F03-FF4F-B258-AF97A73D8CCB}" sibTransId="{31187322-77E3-C045-9CC6-6AADDEF1065A}"/>
    <dgm:cxn modelId="{CBCCF590-22BD-6748-B849-311D6A0C439B}" type="presParOf" srcId="{2A49A8EC-074A-B74F-8FAD-429FE27485A4}" destId="{20A34CC0-82FD-EA49-B0CC-8312AD9E2846}" srcOrd="0" destOrd="0" presId="urn:microsoft.com/office/officeart/2008/layout/HalfCircleOrganizationChart"/>
    <dgm:cxn modelId="{70572E1B-FE96-9347-9D96-35C664BBB16C}" type="presParOf" srcId="{20A34CC0-82FD-EA49-B0CC-8312AD9E2846}" destId="{22018EA2-052A-CF45-9766-64EA5AC2FC04}" srcOrd="0" destOrd="0" presId="urn:microsoft.com/office/officeart/2008/layout/HalfCircleOrganizationChart"/>
    <dgm:cxn modelId="{314843AD-9C88-5D43-9F8A-ED6E0D8197BE}" type="presParOf" srcId="{22018EA2-052A-CF45-9766-64EA5AC2FC04}" destId="{8E7DD7A2-6125-CA46-95B6-F9BC4F583668}" srcOrd="0" destOrd="0" presId="urn:microsoft.com/office/officeart/2008/layout/HalfCircleOrganizationChart"/>
    <dgm:cxn modelId="{023AFC3B-C74A-5546-AA70-F37ACBA79C4A}" type="presParOf" srcId="{22018EA2-052A-CF45-9766-64EA5AC2FC04}" destId="{87F6F568-4A1B-874B-99FB-915DCC4C4978}" srcOrd="1" destOrd="0" presId="urn:microsoft.com/office/officeart/2008/layout/HalfCircleOrganizationChart"/>
    <dgm:cxn modelId="{A74942EC-FC85-2D4F-8B4C-4C2DF3861C07}" type="presParOf" srcId="{22018EA2-052A-CF45-9766-64EA5AC2FC04}" destId="{A326FFF5-E824-554D-9669-15F56430D629}" srcOrd="2" destOrd="0" presId="urn:microsoft.com/office/officeart/2008/layout/HalfCircleOrganizationChart"/>
    <dgm:cxn modelId="{592495AB-2DB3-7B45-AD0A-2F5D5DE84E51}" type="presParOf" srcId="{22018EA2-052A-CF45-9766-64EA5AC2FC04}" destId="{5E317E41-86C4-2342-A640-FD9DE5CA84AF}" srcOrd="3" destOrd="0" presId="urn:microsoft.com/office/officeart/2008/layout/HalfCircleOrganizationChart"/>
    <dgm:cxn modelId="{8CAF0140-47A7-5B43-A830-36F3BB45CD3F}" type="presParOf" srcId="{20A34CC0-82FD-EA49-B0CC-8312AD9E2846}" destId="{DDFE4714-1488-AB41-B6FA-43C40B84E515}" srcOrd="1" destOrd="0" presId="urn:microsoft.com/office/officeart/2008/layout/HalfCircleOrganizationChart"/>
    <dgm:cxn modelId="{ED42C15B-0C93-CF4F-A7BD-F48F51F0532E}" type="presParOf" srcId="{DDFE4714-1488-AB41-B6FA-43C40B84E515}" destId="{D1F1BECD-5CCE-BA4E-9D34-1DACD743F4CC}" srcOrd="0" destOrd="0" presId="urn:microsoft.com/office/officeart/2008/layout/HalfCircleOrganizationChart"/>
    <dgm:cxn modelId="{A4F2F800-D6E1-FE4C-9124-AC48260D761B}" type="presParOf" srcId="{DDFE4714-1488-AB41-B6FA-43C40B84E515}" destId="{AF42969A-EE1C-944A-B415-B064E90DFE25}" srcOrd="1" destOrd="0" presId="urn:microsoft.com/office/officeart/2008/layout/HalfCircleOrganizationChart"/>
    <dgm:cxn modelId="{8C01A9D7-1A57-4741-BBCC-D23F09C40602}" type="presParOf" srcId="{AF42969A-EE1C-944A-B415-B064E90DFE25}" destId="{C586475F-F2AA-634D-8F78-E32A4992BD4D}" srcOrd="0" destOrd="0" presId="urn:microsoft.com/office/officeart/2008/layout/HalfCircleOrganizationChart"/>
    <dgm:cxn modelId="{773A70DE-E17F-9846-8B54-8E0DDA7CB2C7}" type="presParOf" srcId="{C586475F-F2AA-634D-8F78-E32A4992BD4D}" destId="{EDF9529A-186C-8047-9C72-2727B68728B5}" srcOrd="0" destOrd="0" presId="urn:microsoft.com/office/officeart/2008/layout/HalfCircleOrganizationChart"/>
    <dgm:cxn modelId="{184F38EA-FDAE-2845-8835-2CA0631BE55F}" type="presParOf" srcId="{C586475F-F2AA-634D-8F78-E32A4992BD4D}" destId="{E74E14C1-4994-B24E-AF0B-9C51346063B4}" srcOrd="1" destOrd="0" presId="urn:microsoft.com/office/officeart/2008/layout/HalfCircleOrganizationChart"/>
    <dgm:cxn modelId="{D8EF11FF-C8D6-744B-AF8F-EF33474D2AAF}" type="presParOf" srcId="{C586475F-F2AA-634D-8F78-E32A4992BD4D}" destId="{CB90C623-68E8-0B4B-8850-3266C1BE6221}" srcOrd="2" destOrd="0" presId="urn:microsoft.com/office/officeart/2008/layout/HalfCircleOrganizationChart"/>
    <dgm:cxn modelId="{85E60758-AB43-CF43-A27F-4AF75639679C}" type="presParOf" srcId="{C586475F-F2AA-634D-8F78-E32A4992BD4D}" destId="{ED1B902C-06B4-AE49-99D8-88AE9EA874C6}" srcOrd="3" destOrd="0" presId="urn:microsoft.com/office/officeart/2008/layout/HalfCircleOrganizationChart"/>
    <dgm:cxn modelId="{0EE576A9-21FB-D540-8CC9-BD156717A2A0}" type="presParOf" srcId="{AF42969A-EE1C-944A-B415-B064E90DFE25}" destId="{507164F7-1416-F04E-B85E-0EF49541A60F}" srcOrd="1" destOrd="0" presId="urn:microsoft.com/office/officeart/2008/layout/HalfCircleOrganizationChart"/>
    <dgm:cxn modelId="{BAC5E999-12CC-5841-9AA1-34D60232B127}" type="presParOf" srcId="{AF42969A-EE1C-944A-B415-B064E90DFE25}" destId="{8CF0FA4D-9100-C24D-A37A-2C1CD6225CE4}" srcOrd="2" destOrd="0" presId="urn:microsoft.com/office/officeart/2008/layout/HalfCircleOrganizationChart"/>
    <dgm:cxn modelId="{8C02D92E-79A0-8D45-B219-B596FF0CB14F}" type="presParOf" srcId="{DDFE4714-1488-AB41-B6FA-43C40B84E515}" destId="{A40F843D-F736-0540-B175-185196193CA3}" srcOrd="2" destOrd="0" presId="urn:microsoft.com/office/officeart/2008/layout/HalfCircleOrganizationChart"/>
    <dgm:cxn modelId="{7358D245-98D8-EB4C-BAB5-8FF08A5557D1}" type="presParOf" srcId="{DDFE4714-1488-AB41-B6FA-43C40B84E515}" destId="{6569AE69-D9F9-B74B-B242-89C200DDD9A9}" srcOrd="3" destOrd="0" presId="urn:microsoft.com/office/officeart/2008/layout/HalfCircleOrganizationChart"/>
    <dgm:cxn modelId="{B54CEE33-83CD-7B4F-B851-DA21E6B7CCF8}" type="presParOf" srcId="{6569AE69-D9F9-B74B-B242-89C200DDD9A9}" destId="{5A76D981-9864-FD4A-8158-F77D3C55E86F}" srcOrd="0" destOrd="0" presId="urn:microsoft.com/office/officeart/2008/layout/HalfCircleOrganizationChart"/>
    <dgm:cxn modelId="{CCEBB931-19C4-EB4B-8B68-6B9B06D7F3D6}" type="presParOf" srcId="{5A76D981-9864-FD4A-8158-F77D3C55E86F}" destId="{2E8DC7CE-DC69-0444-8B09-19E15C83649F}" srcOrd="0" destOrd="0" presId="urn:microsoft.com/office/officeart/2008/layout/HalfCircleOrganizationChart"/>
    <dgm:cxn modelId="{D5A1FA7F-4903-A444-BBA1-D53D881B69FA}" type="presParOf" srcId="{5A76D981-9864-FD4A-8158-F77D3C55E86F}" destId="{5170E021-51FE-544A-808D-228E8877CA61}" srcOrd="1" destOrd="0" presId="urn:microsoft.com/office/officeart/2008/layout/HalfCircleOrganizationChart"/>
    <dgm:cxn modelId="{0957B7B2-8B2A-1045-B847-148A5B17C000}" type="presParOf" srcId="{5A76D981-9864-FD4A-8158-F77D3C55E86F}" destId="{C99B16AC-FD94-914B-82B8-084DC43520DA}" srcOrd="2" destOrd="0" presId="urn:microsoft.com/office/officeart/2008/layout/HalfCircleOrganizationChart"/>
    <dgm:cxn modelId="{04EB0192-B122-894C-BC74-B69E81224899}" type="presParOf" srcId="{5A76D981-9864-FD4A-8158-F77D3C55E86F}" destId="{40F5B8CE-D49D-6947-9D4C-3D59BDD78D32}" srcOrd="3" destOrd="0" presId="urn:microsoft.com/office/officeart/2008/layout/HalfCircleOrganizationChart"/>
    <dgm:cxn modelId="{A726C384-B61C-6044-8260-4A49AB32E48B}" type="presParOf" srcId="{6569AE69-D9F9-B74B-B242-89C200DDD9A9}" destId="{78294EFC-D5B5-8A44-92AB-36FA73B8554B}" srcOrd="1" destOrd="0" presId="urn:microsoft.com/office/officeart/2008/layout/HalfCircleOrganizationChart"/>
    <dgm:cxn modelId="{0C04F4EF-C7E5-B64C-8CC5-F36F52BFD87A}" type="presParOf" srcId="{6569AE69-D9F9-B74B-B242-89C200DDD9A9}" destId="{4D6F723C-D4A1-4C41-A3DF-1E67224CB7E3}" srcOrd="2" destOrd="0" presId="urn:microsoft.com/office/officeart/2008/layout/HalfCircleOrganizationChart"/>
    <dgm:cxn modelId="{CB0E3A2C-6C1D-7849-B3C2-E8125DAA2663}" type="presParOf" srcId="{DDFE4714-1488-AB41-B6FA-43C40B84E515}" destId="{8D045245-F9BF-1F47-B886-34F274CF38C4}" srcOrd="4" destOrd="0" presId="urn:microsoft.com/office/officeart/2008/layout/HalfCircleOrganizationChart"/>
    <dgm:cxn modelId="{34844FFC-AEDF-2043-AEA7-3DB10A5BD5AD}" type="presParOf" srcId="{DDFE4714-1488-AB41-B6FA-43C40B84E515}" destId="{876EEBE6-4AAE-4347-B970-80FB73548043}" srcOrd="5" destOrd="0" presId="urn:microsoft.com/office/officeart/2008/layout/HalfCircleOrganizationChart"/>
    <dgm:cxn modelId="{E311EAE2-3BAA-104C-B32F-3C0F2FC5C23B}" type="presParOf" srcId="{876EEBE6-4AAE-4347-B970-80FB73548043}" destId="{1593119B-5403-454B-AFCE-F4FCA037BD2D}" srcOrd="0" destOrd="0" presId="urn:microsoft.com/office/officeart/2008/layout/HalfCircleOrganizationChart"/>
    <dgm:cxn modelId="{86CF41D7-B32B-6842-BE8E-EC6C19B9DAFE}" type="presParOf" srcId="{1593119B-5403-454B-AFCE-F4FCA037BD2D}" destId="{1E8B3665-DA83-E742-80B8-85C3776D4A79}" srcOrd="0" destOrd="0" presId="urn:microsoft.com/office/officeart/2008/layout/HalfCircleOrganizationChart"/>
    <dgm:cxn modelId="{326AD3F0-AD22-6A42-BBF8-EF1765F13EEA}" type="presParOf" srcId="{1593119B-5403-454B-AFCE-F4FCA037BD2D}" destId="{EC9E4471-5B51-CD41-9656-07050DA9AB62}" srcOrd="1" destOrd="0" presId="urn:microsoft.com/office/officeart/2008/layout/HalfCircleOrganizationChart"/>
    <dgm:cxn modelId="{526CC7B7-E74A-C843-A8DD-78865BA9629E}" type="presParOf" srcId="{1593119B-5403-454B-AFCE-F4FCA037BD2D}" destId="{3D9512E7-1C09-5049-B81D-07AC5794D0A0}" srcOrd="2" destOrd="0" presId="urn:microsoft.com/office/officeart/2008/layout/HalfCircleOrganizationChart"/>
    <dgm:cxn modelId="{C46ABE76-BC60-774E-909A-B4883BE81239}" type="presParOf" srcId="{1593119B-5403-454B-AFCE-F4FCA037BD2D}" destId="{F8888E8E-2CB6-8F4E-9FD5-83A5E4EFDF4D}" srcOrd="3" destOrd="0" presId="urn:microsoft.com/office/officeart/2008/layout/HalfCircleOrganizationChart"/>
    <dgm:cxn modelId="{0C0EA1BF-C9F9-9E4B-9FD2-A65D4D129835}" type="presParOf" srcId="{876EEBE6-4AAE-4347-B970-80FB73548043}" destId="{C5F59788-B3C0-3D46-9A29-BD7CDF389990}" srcOrd="1" destOrd="0" presId="urn:microsoft.com/office/officeart/2008/layout/HalfCircleOrganizationChart"/>
    <dgm:cxn modelId="{3C277256-B99E-B847-8660-CBBE845ACAE8}" type="presParOf" srcId="{876EEBE6-4AAE-4347-B970-80FB73548043}" destId="{E4F494E0-F911-5341-ADF8-66617B7224F6}" srcOrd="2" destOrd="0" presId="urn:microsoft.com/office/officeart/2008/layout/HalfCircleOrganizationChart"/>
    <dgm:cxn modelId="{AE77C571-4F2B-C94D-A423-C6AC195E323D}" type="presParOf" srcId="{20A34CC0-82FD-EA49-B0CC-8312AD9E2846}" destId="{84DADD7D-E873-0B40-AE23-C1986DAB5BFE}" srcOrd="2" destOrd="0" presId="urn:microsoft.com/office/officeart/2008/layout/HalfCircle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A258E0-0EF9-4D88-A74D-8BC1DA4F5B26}"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F8B27A2D-95C8-4773-BF8C-F0718CBF5E14}">
      <dgm:prSet phldrT="[Text]"/>
      <dgm:spPr/>
      <dgm:t>
        <a:bodyPr/>
        <a:lstStyle/>
        <a:p>
          <a:r>
            <a:rPr lang="en-US" dirty="0" err="1"/>
            <a:t>Homogentisic</a:t>
          </a:r>
          <a:r>
            <a:rPr lang="en-US" dirty="0"/>
            <a:t> aciduria: elevated </a:t>
          </a:r>
          <a:r>
            <a:rPr lang="en-US" dirty="0" err="1"/>
            <a:t>homogentisic</a:t>
          </a:r>
          <a:r>
            <a:rPr lang="en-US" dirty="0"/>
            <a:t> acid in urine which is oxidized to dark pigment over time. (only symptom during childhood)</a:t>
          </a:r>
        </a:p>
      </dgm:t>
    </dgm:pt>
    <dgm:pt modelId="{79AEB617-F369-4907-80E8-2A5147527177}" type="parTrans" cxnId="{59D66DB0-AB1A-4785-B143-A02430EA6897}">
      <dgm:prSet/>
      <dgm:spPr/>
      <dgm:t>
        <a:bodyPr/>
        <a:lstStyle/>
        <a:p>
          <a:endParaRPr lang="en-US"/>
        </a:p>
      </dgm:t>
    </dgm:pt>
    <dgm:pt modelId="{B5B49419-B5E2-4D4A-82F1-6858CCD54E0A}" type="sibTrans" cxnId="{59D66DB0-AB1A-4785-B143-A02430EA6897}">
      <dgm:prSet/>
      <dgm:spPr/>
      <dgm:t>
        <a:bodyPr/>
        <a:lstStyle/>
        <a:p>
          <a:endParaRPr lang="en-US"/>
        </a:p>
      </dgm:t>
    </dgm:pt>
    <dgm:pt modelId="{4DD510A7-A621-49C8-826D-499C7D662783}">
      <dgm:prSet phldrT="[Text]"/>
      <dgm:spPr/>
      <dgm:t>
        <a:bodyPr/>
        <a:lstStyle/>
        <a:p>
          <a:r>
            <a:rPr lang="en-US" dirty="0"/>
            <a:t>Arthritis and black pigmentation of cartilage and tissues. (appears later on time; around 40s)</a:t>
          </a:r>
        </a:p>
      </dgm:t>
    </dgm:pt>
    <dgm:pt modelId="{C732F7B7-2894-4F64-8E8F-C42C7A734560}" type="parTrans" cxnId="{41F2E87B-69DA-4BF5-9426-2609913AE926}">
      <dgm:prSet/>
      <dgm:spPr/>
      <dgm:t>
        <a:bodyPr/>
        <a:lstStyle/>
        <a:p>
          <a:endParaRPr lang="en-US"/>
        </a:p>
      </dgm:t>
    </dgm:pt>
    <dgm:pt modelId="{7263F186-DB60-4375-8BA2-80C03F677506}" type="sibTrans" cxnId="{41F2E87B-69DA-4BF5-9426-2609913AE926}">
      <dgm:prSet/>
      <dgm:spPr/>
      <dgm:t>
        <a:bodyPr/>
        <a:lstStyle/>
        <a:p>
          <a:endParaRPr lang="en-US"/>
        </a:p>
      </dgm:t>
    </dgm:pt>
    <dgm:pt modelId="{2FAD7386-8AD8-4EDF-937B-B6A569519938}">
      <dgm:prSet phldrT="[Text]"/>
      <dgm:spPr>
        <a:solidFill>
          <a:srgbClr val="517A91"/>
        </a:solidFill>
      </dgm:spPr>
      <dgm:t>
        <a:bodyPr/>
        <a:lstStyle/>
        <a:p>
          <a:r>
            <a:rPr lang="en-US" dirty="0"/>
            <a:t>Usually asymptomatic until adulthood.</a:t>
          </a:r>
        </a:p>
      </dgm:t>
    </dgm:pt>
    <dgm:pt modelId="{A87690D9-6DE3-433E-BC16-983A21CB59D6}" type="parTrans" cxnId="{B6484DA2-EEFE-4227-B224-4DDE91654CF5}">
      <dgm:prSet/>
      <dgm:spPr/>
      <dgm:t>
        <a:bodyPr/>
        <a:lstStyle/>
        <a:p>
          <a:endParaRPr lang="en-US"/>
        </a:p>
      </dgm:t>
    </dgm:pt>
    <dgm:pt modelId="{FAC9874E-DBF0-4A0B-A383-443BF0D6DD00}" type="sibTrans" cxnId="{B6484DA2-EEFE-4227-B224-4DDE91654CF5}">
      <dgm:prSet/>
      <dgm:spPr/>
      <dgm:t>
        <a:bodyPr/>
        <a:lstStyle/>
        <a:p>
          <a:endParaRPr lang="en-US"/>
        </a:p>
      </dgm:t>
    </dgm:pt>
    <dgm:pt modelId="{937F953D-4437-4C37-9FF2-4E67B3621A76}" type="pres">
      <dgm:prSet presAssocID="{9FA258E0-0EF9-4D88-A74D-8BC1DA4F5B26}" presName="Name0" presStyleCnt="0">
        <dgm:presLayoutVars>
          <dgm:chMax val="7"/>
          <dgm:chPref val="7"/>
          <dgm:dir/>
        </dgm:presLayoutVars>
      </dgm:prSet>
      <dgm:spPr/>
    </dgm:pt>
    <dgm:pt modelId="{4B51D14F-5A2B-4945-987F-ED7BE0CC6C5B}" type="pres">
      <dgm:prSet presAssocID="{9FA258E0-0EF9-4D88-A74D-8BC1DA4F5B26}" presName="Name1" presStyleCnt="0"/>
      <dgm:spPr/>
    </dgm:pt>
    <dgm:pt modelId="{DBADDF62-5602-4C0F-82A5-47CA8145E6DF}" type="pres">
      <dgm:prSet presAssocID="{9FA258E0-0EF9-4D88-A74D-8BC1DA4F5B26}" presName="cycle" presStyleCnt="0"/>
      <dgm:spPr/>
    </dgm:pt>
    <dgm:pt modelId="{F6B9F1DE-74FF-43D6-9A30-C4E821BACBFD}" type="pres">
      <dgm:prSet presAssocID="{9FA258E0-0EF9-4D88-A74D-8BC1DA4F5B26}" presName="srcNode" presStyleLbl="node1" presStyleIdx="0" presStyleCnt="3"/>
      <dgm:spPr/>
    </dgm:pt>
    <dgm:pt modelId="{03605E4E-2639-4F51-A748-230A1BD2CD3C}" type="pres">
      <dgm:prSet presAssocID="{9FA258E0-0EF9-4D88-A74D-8BC1DA4F5B26}" presName="conn" presStyleLbl="parChTrans1D2" presStyleIdx="0" presStyleCnt="1"/>
      <dgm:spPr/>
    </dgm:pt>
    <dgm:pt modelId="{81C2F545-1B4D-4C00-A4FE-A547F6334CD2}" type="pres">
      <dgm:prSet presAssocID="{9FA258E0-0EF9-4D88-A74D-8BC1DA4F5B26}" presName="extraNode" presStyleLbl="node1" presStyleIdx="0" presStyleCnt="3"/>
      <dgm:spPr/>
    </dgm:pt>
    <dgm:pt modelId="{FD00EB75-5855-41F7-B287-F0F7431D5B63}" type="pres">
      <dgm:prSet presAssocID="{9FA258E0-0EF9-4D88-A74D-8BC1DA4F5B26}" presName="dstNode" presStyleLbl="node1" presStyleIdx="0" presStyleCnt="3"/>
      <dgm:spPr/>
    </dgm:pt>
    <dgm:pt modelId="{187CC823-8F69-4A94-8742-53D08FE1D79A}" type="pres">
      <dgm:prSet presAssocID="{F8B27A2D-95C8-4773-BF8C-F0718CBF5E14}" presName="text_1" presStyleLbl="node1" presStyleIdx="0" presStyleCnt="3">
        <dgm:presLayoutVars>
          <dgm:bulletEnabled val="1"/>
        </dgm:presLayoutVars>
      </dgm:prSet>
      <dgm:spPr/>
    </dgm:pt>
    <dgm:pt modelId="{A77BCCBB-EF91-44DA-BE0A-E2D0C743260D}" type="pres">
      <dgm:prSet presAssocID="{F8B27A2D-95C8-4773-BF8C-F0718CBF5E14}" presName="accent_1" presStyleCnt="0"/>
      <dgm:spPr/>
    </dgm:pt>
    <dgm:pt modelId="{03278C9A-D871-440F-91C2-73CAFDB3C616}" type="pres">
      <dgm:prSet presAssocID="{F8B27A2D-95C8-4773-BF8C-F0718CBF5E14}" presName="accentRepeatNode" presStyleLbl="solidFgAcc1" presStyleIdx="0" presStyleCnt="3"/>
      <dgm:spPr/>
    </dgm:pt>
    <dgm:pt modelId="{39B07B36-6367-4049-80CF-978656AB8EF2}" type="pres">
      <dgm:prSet presAssocID="{4DD510A7-A621-49C8-826D-499C7D662783}" presName="text_2" presStyleLbl="node1" presStyleIdx="1" presStyleCnt="3">
        <dgm:presLayoutVars>
          <dgm:bulletEnabled val="1"/>
        </dgm:presLayoutVars>
      </dgm:prSet>
      <dgm:spPr/>
    </dgm:pt>
    <dgm:pt modelId="{BEA8E0B9-24F0-7B40-AAD1-3DC301E5D8D5}" type="pres">
      <dgm:prSet presAssocID="{4DD510A7-A621-49C8-826D-499C7D662783}" presName="accent_2" presStyleCnt="0"/>
      <dgm:spPr/>
    </dgm:pt>
    <dgm:pt modelId="{0AD34616-1B3E-41F4-BAD5-0880D8B85D2B}" type="pres">
      <dgm:prSet presAssocID="{4DD510A7-A621-49C8-826D-499C7D662783}" presName="accentRepeatNode" presStyleLbl="solidFgAcc1" presStyleIdx="1" presStyleCnt="3"/>
      <dgm:spPr/>
    </dgm:pt>
    <dgm:pt modelId="{1D6FEBE3-8DB0-D241-B354-0B63D6F9E789}" type="pres">
      <dgm:prSet presAssocID="{2FAD7386-8AD8-4EDF-937B-B6A569519938}" presName="text_3" presStyleLbl="node1" presStyleIdx="2" presStyleCnt="3">
        <dgm:presLayoutVars>
          <dgm:bulletEnabled val="1"/>
        </dgm:presLayoutVars>
      </dgm:prSet>
      <dgm:spPr/>
    </dgm:pt>
    <dgm:pt modelId="{D0E04E87-C63C-984B-BC11-ADF5A38980B5}" type="pres">
      <dgm:prSet presAssocID="{2FAD7386-8AD8-4EDF-937B-B6A569519938}" presName="accent_3" presStyleCnt="0"/>
      <dgm:spPr/>
    </dgm:pt>
    <dgm:pt modelId="{0FBECB3A-7CC8-436C-B238-7A8ACB8B96A0}" type="pres">
      <dgm:prSet presAssocID="{2FAD7386-8AD8-4EDF-937B-B6A569519938}" presName="accentRepeatNode" presStyleLbl="solidFgAcc1" presStyleIdx="2" presStyleCnt="3"/>
      <dgm:spPr/>
    </dgm:pt>
  </dgm:ptLst>
  <dgm:cxnLst>
    <dgm:cxn modelId="{8674722A-749C-854B-9848-04B27C3C2271}" type="presOf" srcId="{4DD510A7-A621-49C8-826D-499C7D662783}" destId="{39B07B36-6367-4049-80CF-978656AB8EF2}" srcOrd="0" destOrd="0" presId="urn:microsoft.com/office/officeart/2008/layout/VerticalCurvedList"/>
    <dgm:cxn modelId="{1F9ACB6E-B148-4FD5-9F27-7244C8B86C3D}" type="presOf" srcId="{9FA258E0-0EF9-4D88-A74D-8BC1DA4F5B26}" destId="{937F953D-4437-4C37-9FF2-4E67B3621A76}" srcOrd="0" destOrd="0" presId="urn:microsoft.com/office/officeart/2008/layout/VerticalCurvedList"/>
    <dgm:cxn modelId="{41F2E87B-69DA-4BF5-9426-2609913AE926}" srcId="{9FA258E0-0EF9-4D88-A74D-8BC1DA4F5B26}" destId="{4DD510A7-A621-49C8-826D-499C7D662783}" srcOrd="1" destOrd="0" parTransId="{C732F7B7-2894-4F64-8E8F-C42C7A734560}" sibTransId="{7263F186-DB60-4375-8BA2-80C03F677506}"/>
    <dgm:cxn modelId="{B6484DA2-EEFE-4227-B224-4DDE91654CF5}" srcId="{9FA258E0-0EF9-4D88-A74D-8BC1DA4F5B26}" destId="{2FAD7386-8AD8-4EDF-937B-B6A569519938}" srcOrd="2" destOrd="0" parTransId="{A87690D9-6DE3-433E-BC16-983A21CB59D6}" sibTransId="{FAC9874E-DBF0-4A0B-A383-443BF0D6DD00}"/>
    <dgm:cxn modelId="{59D66DB0-AB1A-4785-B143-A02430EA6897}" srcId="{9FA258E0-0EF9-4D88-A74D-8BC1DA4F5B26}" destId="{F8B27A2D-95C8-4773-BF8C-F0718CBF5E14}" srcOrd="0" destOrd="0" parTransId="{79AEB617-F369-4907-80E8-2A5147527177}" sibTransId="{B5B49419-B5E2-4D4A-82F1-6858CCD54E0A}"/>
    <dgm:cxn modelId="{A3299FD6-FF65-40A7-A62C-53432EF59EF3}" type="presOf" srcId="{F8B27A2D-95C8-4773-BF8C-F0718CBF5E14}" destId="{187CC823-8F69-4A94-8742-53D08FE1D79A}" srcOrd="0" destOrd="0" presId="urn:microsoft.com/office/officeart/2008/layout/VerticalCurvedList"/>
    <dgm:cxn modelId="{1615DEDA-76C3-4784-B7B9-82E412F58FF2}" type="presOf" srcId="{B5B49419-B5E2-4D4A-82F1-6858CCD54E0A}" destId="{03605E4E-2639-4F51-A748-230A1BD2CD3C}" srcOrd="0" destOrd="0" presId="urn:microsoft.com/office/officeart/2008/layout/VerticalCurvedList"/>
    <dgm:cxn modelId="{06F1DDFE-37A4-DF4C-9B6E-FFE27260B1B4}" type="presOf" srcId="{2FAD7386-8AD8-4EDF-937B-B6A569519938}" destId="{1D6FEBE3-8DB0-D241-B354-0B63D6F9E789}" srcOrd="0" destOrd="0" presId="urn:microsoft.com/office/officeart/2008/layout/VerticalCurvedList"/>
    <dgm:cxn modelId="{6B996173-4649-4C4F-B7F4-5C3CFA087AC3}" type="presParOf" srcId="{937F953D-4437-4C37-9FF2-4E67B3621A76}" destId="{4B51D14F-5A2B-4945-987F-ED7BE0CC6C5B}" srcOrd="0" destOrd="0" presId="urn:microsoft.com/office/officeart/2008/layout/VerticalCurvedList"/>
    <dgm:cxn modelId="{2309E7FF-3876-48DD-BF52-689271CCDD31}" type="presParOf" srcId="{4B51D14F-5A2B-4945-987F-ED7BE0CC6C5B}" destId="{DBADDF62-5602-4C0F-82A5-47CA8145E6DF}" srcOrd="0" destOrd="0" presId="urn:microsoft.com/office/officeart/2008/layout/VerticalCurvedList"/>
    <dgm:cxn modelId="{6DF0E227-C777-4A5E-88DE-95B3DD36CBB9}" type="presParOf" srcId="{DBADDF62-5602-4C0F-82A5-47CA8145E6DF}" destId="{F6B9F1DE-74FF-43D6-9A30-C4E821BACBFD}" srcOrd="0" destOrd="0" presId="urn:microsoft.com/office/officeart/2008/layout/VerticalCurvedList"/>
    <dgm:cxn modelId="{E4313DA1-978C-4EC8-AA8C-42D07110663D}" type="presParOf" srcId="{DBADDF62-5602-4C0F-82A5-47CA8145E6DF}" destId="{03605E4E-2639-4F51-A748-230A1BD2CD3C}" srcOrd="1" destOrd="0" presId="urn:microsoft.com/office/officeart/2008/layout/VerticalCurvedList"/>
    <dgm:cxn modelId="{287399E8-C24C-4B47-8345-41697E36ACB6}" type="presParOf" srcId="{DBADDF62-5602-4C0F-82A5-47CA8145E6DF}" destId="{81C2F545-1B4D-4C00-A4FE-A547F6334CD2}" srcOrd="2" destOrd="0" presId="urn:microsoft.com/office/officeart/2008/layout/VerticalCurvedList"/>
    <dgm:cxn modelId="{72AAACEB-25B8-45C8-B7A6-360015FA1B42}" type="presParOf" srcId="{DBADDF62-5602-4C0F-82A5-47CA8145E6DF}" destId="{FD00EB75-5855-41F7-B287-F0F7431D5B63}" srcOrd="3" destOrd="0" presId="urn:microsoft.com/office/officeart/2008/layout/VerticalCurvedList"/>
    <dgm:cxn modelId="{6B8FA968-D02F-4C64-8E3F-5864ED58230D}" type="presParOf" srcId="{4B51D14F-5A2B-4945-987F-ED7BE0CC6C5B}" destId="{187CC823-8F69-4A94-8742-53D08FE1D79A}" srcOrd="1" destOrd="0" presId="urn:microsoft.com/office/officeart/2008/layout/VerticalCurvedList"/>
    <dgm:cxn modelId="{B22D3563-777B-4E14-ACC8-6E07437A65AF}" type="presParOf" srcId="{4B51D14F-5A2B-4945-987F-ED7BE0CC6C5B}" destId="{A77BCCBB-EF91-44DA-BE0A-E2D0C743260D}" srcOrd="2" destOrd="0" presId="urn:microsoft.com/office/officeart/2008/layout/VerticalCurvedList"/>
    <dgm:cxn modelId="{2DC74E9A-5B84-4EB1-8DEB-0DFA54A6B2E3}" type="presParOf" srcId="{A77BCCBB-EF91-44DA-BE0A-E2D0C743260D}" destId="{03278C9A-D871-440F-91C2-73CAFDB3C616}" srcOrd="0" destOrd="0" presId="urn:microsoft.com/office/officeart/2008/layout/VerticalCurvedList"/>
    <dgm:cxn modelId="{6E72FB18-7151-0845-97F3-563E37B19357}" type="presParOf" srcId="{4B51D14F-5A2B-4945-987F-ED7BE0CC6C5B}" destId="{39B07B36-6367-4049-80CF-978656AB8EF2}" srcOrd="3" destOrd="0" presId="urn:microsoft.com/office/officeart/2008/layout/VerticalCurvedList"/>
    <dgm:cxn modelId="{104B75AF-9EA3-AF4D-B765-72058D388F30}" type="presParOf" srcId="{4B51D14F-5A2B-4945-987F-ED7BE0CC6C5B}" destId="{BEA8E0B9-24F0-7B40-AAD1-3DC301E5D8D5}" srcOrd="4" destOrd="0" presId="urn:microsoft.com/office/officeart/2008/layout/VerticalCurvedList"/>
    <dgm:cxn modelId="{646C5DB0-0623-694D-B3C5-18835EDDC18D}" type="presParOf" srcId="{BEA8E0B9-24F0-7B40-AAD1-3DC301E5D8D5}" destId="{0AD34616-1B3E-41F4-BAD5-0880D8B85D2B}" srcOrd="0" destOrd="0" presId="urn:microsoft.com/office/officeart/2008/layout/VerticalCurvedList"/>
    <dgm:cxn modelId="{6B5D0DA8-1E72-E946-B324-BD577BB10E8C}" type="presParOf" srcId="{4B51D14F-5A2B-4945-987F-ED7BE0CC6C5B}" destId="{1D6FEBE3-8DB0-D241-B354-0B63D6F9E789}" srcOrd="5" destOrd="0" presId="urn:microsoft.com/office/officeart/2008/layout/VerticalCurvedList"/>
    <dgm:cxn modelId="{30B6ABE8-EF3A-E749-BF66-936AB3328257}" type="presParOf" srcId="{4B51D14F-5A2B-4945-987F-ED7BE0CC6C5B}" destId="{D0E04E87-C63C-984B-BC11-ADF5A38980B5}" srcOrd="6" destOrd="0" presId="urn:microsoft.com/office/officeart/2008/layout/VerticalCurvedList"/>
    <dgm:cxn modelId="{3FFE5CE8-5044-3748-BE08-47BB2824FDBA}" type="presParOf" srcId="{D0E04E87-C63C-984B-BC11-ADF5A38980B5}" destId="{0FBECB3A-7CC8-436C-B238-7A8ACB8B96A0}"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D3652-9B2D-9440-8365-23DB0CECBB3B}">
      <dsp:nvSpPr>
        <dsp:cNvPr id="0" name=""/>
        <dsp:cNvSpPr/>
      </dsp:nvSpPr>
      <dsp:spPr>
        <a:xfrm>
          <a:off x="970" y="1238064"/>
          <a:ext cx="1286994" cy="128699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Enzyme</a:t>
          </a:r>
        </a:p>
      </dsp:txBody>
      <dsp:txXfrm>
        <a:off x="189446" y="1426540"/>
        <a:ext cx="910042" cy="910042"/>
      </dsp:txXfrm>
    </dsp:sp>
    <dsp:sp modelId="{26F5C0A3-C758-8F4F-AA78-D94CF47E0B30}">
      <dsp:nvSpPr>
        <dsp:cNvPr id="0" name=""/>
        <dsp:cNvSpPr/>
      </dsp:nvSpPr>
      <dsp:spPr>
        <a:xfrm>
          <a:off x="1392469" y="1508333"/>
          <a:ext cx="746456" cy="746456"/>
        </a:xfrm>
        <a:prstGeom prst="mathPlus">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491412" y="1793778"/>
        <a:ext cx="548570" cy="175566"/>
      </dsp:txXfrm>
    </dsp:sp>
    <dsp:sp modelId="{BB35F814-DD8F-2045-89C9-15685484BACB}">
      <dsp:nvSpPr>
        <dsp:cNvPr id="0" name=""/>
        <dsp:cNvSpPr/>
      </dsp:nvSpPr>
      <dsp:spPr>
        <a:xfrm>
          <a:off x="2243429" y="1238064"/>
          <a:ext cx="1286994" cy="128699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Substrate</a:t>
          </a:r>
        </a:p>
      </dsp:txBody>
      <dsp:txXfrm>
        <a:off x="2431905" y="1426540"/>
        <a:ext cx="910042" cy="910042"/>
      </dsp:txXfrm>
    </dsp:sp>
    <dsp:sp modelId="{5AA82EFA-A93B-394D-BE74-174812B2A83F}">
      <dsp:nvSpPr>
        <dsp:cNvPr id="0" name=""/>
        <dsp:cNvSpPr/>
      </dsp:nvSpPr>
      <dsp:spPr>
        <a:xfrm>
          <a:off x="3634928" y="1508333"/>
          <a:ext cx="746456" cy="746456"/>
        </a:xfrm>
        <a:prstGeom prst="mathEqual">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3733871" y="1662103"/>
        <a:ext cx="548570" cy="438916"/>
      </dsp:txXfrm>
    </dsp:sp>
    <dsp:sp modelId="{1FE75E55-8EF1-AA41-8718-00A67BCD6161}">
      <dsp:nvSpPr>
        <dsp:cNvPr id="0" name=""/>
        <dsp:cNvSpPr/>
      </dsp:nvSpPr>
      <dsp:spPr>
        <a:xfrm>
          <a:off x="4485888" y="1238064"/>
          <a:ext cx="1286994" cy="128699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Product</a:t>
          </a:r>
        </a:p>
      </dsp:txBody>
      <dsp:txXfrm>
        <a:off x="4674364" y="1426540"/>
        <a:ext cx="910042" cy="9100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EE3927-1F88-A34A-B5C4-91DAF19A86D5}">
      <dsp:nvSpPr>
        <dsp:cNvPr id="0" name=""/>
        <dsp:cNvSpPr/>
      </dsp:nvSpPr>
      <dsp:spPr>
        <a:xfrm rot="16200000">
          <a:off x="-656122" y="657121"/>
          <a:ext cx="3913361" cy="2599117"/>
        </a:xfrm>
        <a:prstGeom prst="flowChartManualOperation">
          <a:avLst/>
        </a:prstGeom>
        <a:gradFill rotWithShape="0">
          <a:gsLst>
            <a:gs pos="0">
              <a:schemeClr val="accent5">
                <a:shade val="50000"/>
                <a:hueOff val="0"/>
                <a:satOff val="0"/>
                <a:lumOff val="0"/>
                <a:alphaOff val="0"/>
                <a:satMod val="103000"/>
                <a:lumMod val="102000"/>
                <a:tint val="94000"/>
              </a:schemeClr>
            </a:gs>
            <a:gs pos="50000">
              <a:schemeClr val="accent5">
                <a:shade val="50000"/>
                <a:hueOff val="0"/>
                <a:satOff val="0"/>
                <a:lumOff val="0"/>
                <a:alphaOff val="0"/>
                <a:satMod val="110000"/>
                <a:lumMod val="100000"/>
                <a:shade val="100000"/>
              </a:schemeClr>
            </a:gs>
            <a:gs pos="100000">
              <a:schemeClr val="accent5">
                <a:shade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7950" tIns="0" rIns="109885" bIns="0" numCol="1" spcCol="1270" anchor="t" anchorCtr="0">
          <a:noAutofit/>
        </a:bodyPr>
        <a:lstStyle/>
        <a:p>
          <a:pPr marL="0" lvl="0" indent="0" algn="l" defTabSz="755650">
            <a:lnSpc>
              <a:spcPct val="90000"/>
            </a:lnSpc>
            <a:spcBef>
              <a:spcPct val="0"/>
            </a:spcBef>
            <a:spcAft>
              <a:spcPct val="35000"/>
            </a:spcAft>
            <a:buNone/>
          </a:pPr>
          <a:r>
            <a:rPr lang="en-US" sz="1700" kern="1200" dirty="0"/>
            <a:t>Phenylalanine will not be converted to Tyrosine, and Tyrosine is required for the synthesis of Melanin</a:t>
          </a:r>
          <a:r>
            <a:rPr lang="en-US" sz="1700" kern="1200" baseline="0" dirty="0"/>
            <a:t> by the enzyme </a:t>
          </a:r>
          <a:r>
            <a:rPr lang="en-US" sz="1700" kern="1200" baseline="0" dirty="0" err="1"/>
            <a:t>Tyrosinase</a:t>
          </a:r>
          <a:r>
            <a:rPr lang="en-US" sz="1700" kern="1200" baseline="0" dirty="0"/>
            <a:t>.</a:t>
          </a:r>
          <a:endParaRPr lang="en-US" sz="1700" kern="1200" dirty="0"/>
        </a:p>
        <a:p>
          <a:pPr marL="114300" lvl="1" indent="-114300" algn="l" defTabSz="577850">
            <a:lnSpc>
              <a:spcPct val="90000"/>
            </a:lnSpc>
            <a:spcBef>
              <a:spcPct val="0"/>
            </a:spcBef>
            <a:spcAft>
              <a:spcPct val="15000"/>
            </a:spcAft>
            <a:buChar char="•"/>
          </a:pPr>
          <a:r>
            <a:rPr lang="en-US" sz="1300" kern="1200" dirty="0"/>
            <a:t>So deficiency</a:t>
          </a:r>
          <a:r>
            <a:rPr lang="en-US" sz="1300" kern="1200" baseline="0" dirty="0"/>
            <a:t> in </a:t>
          </a:r>
          <a:r>
            <a:rPr lang="en-US" sz="1300" kern="1200" baseline="0" dirty="0" err="1"/>
            <a:t>Tyrosinase</a:t>
          </a:r>
          <a:r>
            <a:rPr lang="en-US" sz="1300" kern="1200" baseline="0" dirty="0"/>
            <a:t> leads to light skin and blue eyes (similar to albinism yet not as severe)</a:t>
          </a:r>
          <a:endParaRPr lang="en-US" sz="1300" kern="1200" dirty="0"/>
        </a:p>
      </dsp:txBody>
      <dsp:txXfrm rot="5400000">
        <a:off x="1000" y="782671"/>
        <a:ext cx="2599117" cy="2348017"/>
      </dsp:txXfrm>
    </dsp:sp>
    <dsp:sp modelId="{29A55962-5B6A-E94F-911E-A6A8F3B5D36B}">
      <dsp:nvSpPr>
        <dsp:cNvPr id="0" name=""/>
        <dsp:cNvSpPr/>
      </dsp:nvSpPr>
      <dsp:spPr>
        <a:xfrm rot="16200000">
          <a:off x="2137929" y="657121"/>
          <a:ext cx="3913361" cy="2599117"/>
        </a:xfrm>
        <a:prstGeom prst="flowChartManualOperation">
          <a:avLst/>
        </a:prstGeom>
        <a:gradFill rotWithShape="0">
          <a:gsLst>
            <a:gs pos="0">
              <a:schemeClr val="accent5">
                <a:shade val="50000"/>
                <a:hueOff val="268329"/>
                <a:satOff val="-6535"/>
                <a:lumOff val="28597"/>
                <a:alphaOff val="0"/>
                <a:satMod val="103000"/>
                <a:lumMod val="102000"/>
                <a:tint val="94000"/>
              </a:schemeClr>
            </a:gs>
            <a:gs pos="50000">
              <a:schemeClr val="accent5">
                <a:shade val="50000"/>
                <a:hueOff val="268329"/>
                <a:satOff val="-6535"/>
                <a:lumOff val="28597"/>
                <a:alphaOff val="0"/>
                <a:satMod val="110000"/>
                <a:lumMod val="100000"/>
                <a:shade val="100000"/>
              </a:schemeClr>
            </a:gs>
            <a:gs pos="100000">
              <a:schemeClr val="accent5">
                <a:shade val="50000"/>
                <a:hueOff val="268329"/>
                <a:satOff val="-6535"/>
                <a:lumOff val="2859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a:lnSpc>
              <a:spcPct val="90000"/>
            </a:lnSpc>
            <a:spcBef>
              <a:spcPct val="0"/>
            </a:spcBef>
            <a:spcAft>
              <a:spcPct val="35000"/>
            </a:spcAft>
            <a:buNone/>
          </a:pPr>
          <a:r>
            <a:rPr lang="en-US" sz="1600" kern="1200" dirty="0">
              <a:ln>
                <a:noFill/>
              </a:ln>
            </a:rPr>
            <a:t>Tyrosine</a:t>
          </a:r>
          <a:r>
            <a:rPr lang="en-US" sz="1600" kern="1200" baseline="0" dirty="0">
              <a:ln>
                <a:noFill/>
              </a:ln>
            </a:rPr>
            <a:t> will not be converted to </a:t>
          </a:r>
          <a:r>
            <a:rPr lang="en-US" sz="1600" kern="1200" baseline="0" dirty="0">
              <a:ln>
                <a:noFill/>
              </a:ln>
              <a:solidFill>
                <a:srgbClr val="FF0000"/>
              </a:solidFill>
            </a:rPr>
            <a:t>catecholamine</a:t>
          </a:r>
          <a:endParaRPr lang="en-US" sz="1600" kern="1200" dirty="0">
            <a:ln>
              <a:noFill/>
            </a:ln>
            <a:solidFill>
              <a:srgbClr val="FF0000"/>
            </a:solidFill>
          </a:endParaRPr>
        </a:p>
        <a:p>
          <a:pPr marL="171450" lvl="1" indent="-171450" algn="l" defTabSz="711200">
            <a:lnSpc>
              <a:spcPct val="90000"/>
            </a:lnSpc>
            <a:spcBef>
              <a:spcPct val="0"/>
            </a:spcBef>
            <a:spcAft>
              <a:spcPct val="15000"/>
            </a:spcAft>
            <a:buChar char="•"/>
          </a:pPr>
          <a:r>
            <a:rPr lang="en-US" sz="1600" kern="1200" dirty="0">
              <a:ln>
                <a:noFill/>
              </a:ln>
            </a:rPr>
            <a:t>And Tryptophan will not</a:t>
          </a:r>
          <a:r>
            <a:rPr lang="en-US" sz="1600" kern="1200" baseline="0" dirty="0">
              <a:ln>
                <a:noFill/>
              </a:ln>
            </a:rPr>
            <a:t> be converted to </a:t>
          </a:r>
          <a:r>
            <a:rPr lang="en-US" sz="1600" kern="1200" baseline="0" dirty="0">
              <a:ln>
                <a:noFill/>
              </a:ln>
              <a:solidFill>
                <a:srgbClr val="FF0000"/>
              </a:solidFill>
            </a:rPr>
            <a:t>serotonin</a:t>
          </a:r>
          <a:r>
            <a:rPr lang="en-US" sz="1600" kern="1200" baseline="0" dirty="0">
              <a:ln>
                <a:noFill/>
              </a:ln>
            </a:rPr>
            <a:t> as they require BH</a:t>
          </a:r>
          <a:r>
            <a:rPr lang="en-US" sz="1600" kern="1200" baseline="-25000" dirty="0">
              <a:ln>
                <a:noFill/>
              </a:ln>
            </a:rPr>
            <a:t>4</a:t>
          </a:r>
          <a:r>
            <a:rPr lang="en-US" sz="1600" kern="1200" dirty="0">
              <a:ln>
                <a:noFill/>
              </a:ln>
            </a:rPr>
            <a:t> </a:t>
          </a:r>
        </a:p>
        <a:p>
          <a:pPr marL="171450" lvl="1" indent="-171450" algn="l" defTabSz="711200">
            <a:lnSpc>
              <a:spcPct val="90000"/>
            </a:lnSpc>
            <a:spcBef>
              <a:spcPct val="0"/>
            </a:spcBef>
            <a:spcAft>
              <a:spcPct val="15000"/>
            </a:spcAft>
            <a:buChar char="•"/>
          </a:pPr>
          <a:r>
            <a:rPr lang="en-US" sz="1600" kern="1200" dirty="0" err="1">
              <a:ln>
                <a:noFill/>
              </a:ln>
            </a:rPr>
            <a:t>Catecholamines</a:t>
          </a:r>
          <a:r>
            <a:rPr lang="en-US" sz="1600" kern="1200" dirty="0">
              <a:ln>
                <a:noFill/>
              </a:ln>
            </a:rPr>
            <a:t> and serotonin are neurotransmitters. </a:t>
          </a:r>
          <a:r>
            <a:rPr lang="en-US" sz="1600" kern="1200" dirty="0">
              <a:ln>
                <a:noFill/>
              </a:ln>
              <a:solidFill>
                <a:schemeClr val="bg1">
                  <a:lumMod val="85000"/>
                </a:schemeClr>
              </a:solidFill>
            </a:rPr>
            <a:t>(Look</a:t>
          </a:r>
          <a:r>
            <a:rPr lang="en-US" sz="1600" kern="1200" baseline="0" dirty="0">
              <a:ln>
                <a:noFill/>
              </a:ln>
              <a:solidFill>
                <a:schemeClr val="bg1">
                  <a:lumMod val="85000"/>
                </a:schemeClr>
              </a:solidFill>
            </a:rPr>
            <a:t> at the picture in slide 8)</a:t>
          </a:r>
          <a:endParaRPr lang="en-US" sz="1600" kern="1200" dirty="0">
            <a:ln>
              <a:noFill/>
            </a:ln>
            <a:solidFill>
              <a:schemeClr val="bg1">
                <a:lumMod val="85000"/>
              </a:schemeClr>
            </a:solidFill>
          </a:endParaRPr>
        </a:p>
      </dsp:txBody>
      <dsp:txXfrm rot="5400000">
        <a:off x="2795051" y="782671"/>
        <a:ext cx="2599117" cy="2348017"/>
      </dsp:txXfrm>
    </dsp:sp>
    <dsp:sp modelId="{9A3FC34B-FCF9-614A-ADED-03360545E3CE}">
      <dsp:nvSpPr>
        <dsp:cNvPr id="0" name=""/>
        <dsp:cNvSpPr/>
      </dsp:nvSpPr>
      <dsp:spPr>
        <a:xfrm rot="16200000">
          <a:off x="4931980" y="657121"/>
          <a:ext cx="3913361" cy="2599117"/>
        </a:xfrm>
        <a:prstGeom prst="flowChartManualOperation">
          <a:avLst/>
        </a:prstGeom>
        <a:gradFill rotWithShape="0">
          <a:gsLst>
            <a:gs pos="0">
              <a:schemeClr val="accent5">
                <a:shade val="50000"/>
                <a:hueOff val="268329"/>
                <a:satOff val="-6535"/>
                <a:lumOff val="28597"/>
                <a:alphaOff val="0"/>
                <a:satMod val="103000"/>
                <a:lumMod val="102000"/>
                <a:tint val="94000"/>
              </a:schemeClr>
            </a:gs>
            <a:gs pos="50000">
              <a:schemeClr val="accent5">
                <a:shade val="50000"/>
                <a:hueOff val="268329"/>
                <a:satOff val="-6535"/>
                <a:lumOff val="28597"/>
                <a:alphaOff val="0"/>
                <a:satMod val="110000"/>
                <a:lumMod val="100000"/>
                <a:shade val="100000"/>
              </a:schemeClr>
            </a:gs>
            <a:gs pos="100000">
              <a:schemeClr val="accent5">
                <a:shade val="50000"/>
                <a:hueOff val="268329"/>
                <a:satOff val="-6535"/>
                <a:lumOff val="2859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7950" tIns="0" rIns="109885" bIns="0" numCol="1" spcCol="1270" anchor="t" anchorCtr="0">
          <a:noAutofit/>
        </a:bodyPr>
        <a:lstStyle/>
        <a:p>
          <a:pPr marL="0" lvl="0" indent="0" algn="l" defTabSz="977900">
            <a:lnSpc>
              <a:spcPct val="90000"/>
            </a:lnSpc>
            <a:spcBef>
              <a:spcPct val="0"/>
            </a:spcBef>
            <a:spcAft>
              <a:spcPct val="35000"/>
            </a:spcAft>
            <a:buNone/>
          </a:pPr>
          <a:r>
            <a:rPr lang="en-US" sz="1700" kern="1200" dirty="0"/>
            <a:t>Elevation</a:t>
          </a:r>
          <a:r>
            <a:rPr lang="en-US" sz="1700" kern="1200" baseline="0" dirty="0"/>
            <a:t> of Phenylalanine in tissues, plasma, and urine</a:t>
          </a:r>
          <a:endParaRPr lang="en-US" sz="1700" kern="1200" dirty="0"/>
        </a:p>
        <a:p>
          <a:pPr marL="114300" lvl="1" indent="-114300" algn="l" defTabSz="577850">
            <a:lnSpc>
              <a:spcPct val="90000"/>
            </a:lnSpc>
            <a:spcBef>
              <a:spcPct val="0"/>
            </a:spcBef>
            <a:spcAft>
              <a:spcPct val="15000"/>
            </a:spcAft>
            <a:buChar char="•"/>
          </a:pPr>
          <a:r>
            <a:rPr lang="en-US" sz="1300" kern="1200" dirty="0"/>
            <a:t>Phenyl</a:t>
          </a:r>
          <a:r>
            <a:rPr lang="en-US" sz="1300" kern="1200" baseline="0" dirty="0"/>
            <a:t>alanine is degraded to </a:t>
          </a:r>
          <a:r>
            <a:rPr lang="en-US" sz="1300" b="1" u="sng" kern="1200" dirty="0" err="1"/>
            <a:t>phenyllactate</a:t>
          </a:r>
          <a:r>
            <a:rPr lang="en-US" sz="1300" b="1" u="sng" kern="1200"/>
            <a:t>, phenylacetate and phenylpyruvate.</a:t>
          </a:r>
          <a:endParaRPr lang="en-US" sz="1300" b="1" u="sng" kern="1200" dirty="0"/>
        </a:p>
        <a:p>
          <a:pPr marL="171450" lvl="1" indent="0" algn="l" defTabSz="755650">
            <a:lnSpc>
              <a:spcPct val="90000"/>
            </a:lnSpc>
            <a:spcBef>
              <a:spcPct val="0"/>
            </a:spcBef>
            <a:spcAft>
              <a:spcPct val="15000"/>
            </a:spcAft>
            <a:buNone/>
          </a:pPr>
          <a:r>
            <a:rPr lang="en-US" sz="1300" kern="1200" dirty="0"/>
            <a:t>Gives urine a </a:t>
          </a:r>
          <a:r>
            <a:rPr lang="en-US" sz="1300" b="1" kern="1200" dirty="0"/>
            <a:t>mousy</a:t>
          </a:r>
          <a:r>
            <a:rPr lang="en-US" sz="1300" kern="1200" dirty="0"/>
            <a:t> (musty) odor (smell).</a:t>
          </a:r>
        </a:p>
      </dsp:txBody>
      <dsp:txXfrm rot="5400000">
        <a:off x="5589102" y="782671"/>
        <a:ext cx="2599117" cy="23480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77959-73C1-534F-905F-86E3B3A89970}">
      <dsp:nvSpPr>
        <dsp:cNvPr id="0" name=""/>
        <dsp:cNvSpPr/>
      </dsp:nvSpPr>
      <dsp:spPr>
        <a:xfrm>
          <a:off x="2330943" y="1783486"/>
          <a:ext cx="443719" cy="845502"/>
        </a:xfrm>
        <a:custGeom>
          <a:avLst/>
          <a:gdLst/>
          <a:ahLst/>
          <a:cxnLst/>
          <a:rect l="0" t="0" r="0" b="0"/>
          <a:pathLst>
            <a:path>
              <a:moveTo>
                <a:pt x="0" y="0"/>
              </a:moveTo>
              <a:lnTo>
                <a:pt x="221859" y="0"/>
              </a:lnTo>
              <a:lnTo>
                <a:pt x="221859" y="845502"/>
              </a:lnTo>
              <a:lnTo>
                <a:pt x="443719" y="845502"/>
              </a:lnTo>
            </a:path>
          </a:pathLst>
        </a:cu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28931" y="2182365"/>
        <a:ext cx="47743" cy="47743"/>
      </dsp:txXfrm>
    </dsp:sp>
    <dsp:sp modelId="{93C27464-D682-AC42-A0E7-E81144A3E306}">
      <dsp:nvSpPr>
        <dsp:cNvPr id="0" name=""/>
        <dsp:cNvSpPr/>
      </dsp:nvSpPr>
      <dsp:spPr>
        <a:xfrm>
          <a:off x="2330943" y="1737766"/>
          <a:ext cx="443719" cy="91440"/>
        </a:xfrm>
        <a:custGeom>
          <a:avLst/>
          <a:gdLst/>
          <a:ahLst/>
          <a:cxnLst/>
          <a:rect l="0" t="0" r="0" b="0"/>
          <a:pathLst>
            <a:path>
              <a:moveTo>
                <a:pt x="0" y="45720"/>
              </a:moveTo>
              <a:lnTo>
                <a:pt x="443719" y="45720"/>
              </a:lnTo>
            </a:path>
          </a:pathLst>
        </a:cu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41710" y="1772393"/>
        <a:ext cx="22185" cy="22185"/>
      </dsp:txXfrm>
    </dsp:sp>
    <dsp:sp modelId="{45EED5CA-84A9-0B43-BA30-CFC722DA5A21}">
      <dsp:nvSpPr>
        <dsp:cNvPr id="0" name=""/>
        <dsp:cNvSpPr/>
      </dsp:nvSpPr>
      <dsp:spPr>
        <a:xfrm>
          <a:off x="2330943" y="937983"/>
          <a:ext cx="443719" cy="845502"/>
        </a:xfrm>
        <a:custGeom>
          <a:avLst/>
          <a:gdLst/>
          <a:ahLst/>
          <a:cxnLst/>
          <a:rect l="0" t="0" r="0" b="0"/>
          <a:pathLst>
            <a:path>
              <a:moveTo>
                <a:pt x="0" y="845502"/>
              </a:moveTo>
              <a:lnTo>
                <a:pt x="221859" y="845502"/>
              </a:lnTo>
              <a:lnTo>
                <a:pt x="221859" y="0"/>
              </a:lnTo>
              <a:lnTo>
                <a:pt x="443719" y="0"/>
              </a:lnTo>
            </a:path>
          </a:pathLst>
        </a:cu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28931" y="1336863"/>
        <a:ext cx="47743" cy="47743"/>
      </dsp:txXfrm>
    </dsp:sp>
    <dsp:sp modelId="{E7A9C924-15E1-2D46-B6D8-3C539A4B3AB9}">
      <dsp:nvSpPr>
        <dsp:cNvPr id="0" name=""/>
        <dsp:cNvSpPr/>
      </dsp:nvSpPr>
      <dsp:spPr>
        <a:xfrm rot="16200000">
          <a:off x="470340" y="1445285"/>
          <a:ext cx="3044804" cy="676401"/>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kern="1200" dirty="0"/>
            <a:t>Types</a:t>
          </a:r>
        </a:p>
      </dsp:txBody>
      <dsp:txXfrm>
        <a:off x="470340" y="1445285"/>
        <a:ext cx="3044804" cy="676401"/>
      </dsp:txXfrm>
    </dsp:sp>
    <dsp:sp modelId="{493298D5-51CE-DA43-9501-C8FCCFDB6D86}">
      <dsp:nvSpPr>
        <dsp:cNvPr id="0" name=""/>
        <dsp:cNvSpPr/>
      </dsp:nvSpPr>
      <dsp:spPr>
        <a:xfrm>
          <a:off x="2774663" y="599783"/>
          <a:ext cx="8616655" cy="676401"/>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Classic type: </a:t>
          </a:r>
          <a:r>
            <a:rPr lang="en-US" sz="2000" kern="1200" dirty="0"/>
            <a:t>The most common, due to little or no activity of branched </a:t>
          </a:r>
          <a:r>
            <a:rPr lang="el-GR" sz="2000" kern="1200" dirty="0"/>
            <a:t>α</a:t>
          </a:r>
          <a:r>
            <a:rPr lang="en-US" sz="2000" kern="1200" dirty="0"/>
            <a:t>-</a:t>
          </a:r>
          <a:r>
            <a:rPr lang="en-US" sz="2000" kern="1200" dirty="0" err="1"/>
            <a:t>ketoacid</a:t>
          </a:r>
          <a:r>
            <a:rPr lang="en-US" sz="2000" kern="1200" dirty="0"/>
            <a:t> dehydrogenase.</a:t>
          </a:r>
        </a:p>
      </dsp:txBody>
      <dsp:txXfrm>
        <a:off x="2774663" y="599783"/>
        <a:ext cx="8616655" cy="676401"/>
      </dsp:txXfrm>
    </dsp:sp>
    <dsp:sp modelId="{9438519F-E777-1149-831C-925E988834A2}">
      <dsp:nvSpPr>
        <dsp:cNvPr id="0" name=""/>
        <dsp:cNvSpPr/>
      </dsp:nvSpPr>
      <dsp:spPr>
        <a:xfrm>
          <a:off x="2774663" y="1445285"/>
          <a:ext cx="8626394" cy="676401"/>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Intermediate and intermittent forms: </a:t>
          </a:r>
          <a:r>
            <a:rPr lang="en-US" sz="2000" kern="1200" dirty="0"/>
            <a:t>Higher enzyme activity, symptoms are milder.</a:t>
          </a:r>
        </a:p>
      </dsp:txBody>
      <dsp:txXfrm>
        <a:off x="2774663" y="1445285"/>
        <a:ext cx="8626394" cy="676401"/>
      </dsp:txXfrm>
    </dsp:sp>
    <dsp:sp modelId="{2D1AD1BD-1672-3A45-9E48-2483136E18C6}">
      <dsp:nvSpPr>
        <dsp:cNvPr id="0" name=""/>
        <dsp:cNvSpPr/>
      </dsp:nvSpPr>
      <dsp:spPr>
        <a:xfrm>
          <a:off x="2774663" y="2290787"/>
          <a:ext cx="8626372" cy="676401"/>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Thiamine-responsive form: </a:t>
          </a:r>
          <a:r>
            <a:rPr lang="en-US" sz="1400" kern="1200" dirty="0"/>
            <a:t>High doses of thiamine increases </a:t>
          </a:r>
          <a:r>
            <a:rPr lang="el-GR" sz="1400" kern="1200" dirty="0"/>
            <a:t>α</a:t>
          </a:r>
          <a:r>
            <a:rPr lang="en-US" sz="1400" kern="1200" dirty="0"/>
            <a:t>-</a:t>
          </a:r>
          <a:r>
            <a:rPr lang="en-US" sz="1400" kern="1200" dirty="0" err="1"/>
            <a:t>ketoacid</a:t>
          </a:r>
          <a:r>
            <a:rPr lang="en-US" sz="1400" kern="1200" dirty="0"/>
            <a:t> dehydrogenase activity. </a:t>
          </a:r>
        </a:p>
        <a:p>
          <a:pPr marL="0" lvl="0" indent="0" algn="ctr" defTabSz="622300">
            <a:lnSpc>
              <a:spcPct val="90000"/>
            </a:lnSpc>
            <a:spcBef>
              <a:spcPct val="0"/>
            </a:spcBef>
            <a:spcAft>
              <a:spcPct val="35000"/>
            </a:spcAft>
            <a:buNone/>
          </a:pPr>
          <a:r>
            <a:rPr lang="en-US" sz="1400" kern="1200" dirty="0">
              <a:solidFill>
                <a:schemeClr val="bg1">
                  <a:lumMod val="65000"/>
                </a:schemeClr>
              </a:solidFill>
            </a:rPr>
            <a:t>(it’s the intermediate form yet the only difference is that the patient here respond very well and thus treated with thiamine)</a:t>
          </a:r>
        </a:p>
      </dsp:txBody>
      <dsp:txXfrm>
        <a:off x="2774663" y="2290787"/>
        <a:ext cx="8626372" cy="6764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3160C-DDC5-46E5-9FF4-2668B922DE4E}">
      <dsp:nvSpPr>
        <dsp:cNvPr id="0" name=""/>
        <dsp:cNvSpPr/>
      </dsp:nvSpPr>
      <dsp:spPr>
        <a:xfrm>
          <a:off x="4064000" y="2459823"/>
          <a:ext cx="2875309" cy="499020"/>
        </a:xfrm>
        <a:custGeom>
          <a:avLst/>
          <a:gdLst/>
          <a:ahLst/>
          <a:cxnLst/>
          <a:rect l="0" t="0" r="0" b="0"/>
          <a:pathLst>
            <a:path>
              <a:moveTo>
                <a:pt x="0" y="0"/>
              </a:moveTo>
              <a:lnTo>
                <a:pt x="0" y="249510"/>
              </a:lnTo>
              <a:lnTo>
                <a:pt x="2875309" y="249510"/>
              </a:lnTo>
              <a:lnTo>
                <a:pt x="2875309" y="49902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98610C-EBEB-44E3-A359-74B5E24C2FC5}">
      <dsp:nvSpPr>
        <dsp:cNvPr id="0" name=""/>
        <dsp:cNvSpPr/>
      </dsp:nvSpPr>
      <dsp:spPr>
        <a:xfrm>
          <a:off x="4018280" y="2459823"/>
          <a:ext cx="91440" cy="499020"/>
        </a:xfrm>
        <a:custGeom>
          <a:avLst/>
          <a:gdLst/>
          <a:ahLst/>
          <a:cxnLst/>
          <a:rect l="0" t="0" r="0" b="0"/>
          <a:pathLst>
            <a:path>
              <a:moveTo>
                <a:pt x="45720" y="0"/>
              </a:moveTo>
              <a:lnTo>
                <a:pt x="45720" y="49902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BE6F94-E971-42BB-A8C1-16125001E87E}">
      <dsp:nvSpPr>
        <dsp:cNvPr id="0" name=""/>
        <dsp:cNvSpPr/>
      </dsp:nvSpPr>
      <dsp:spPr>
        <a:xfrm>
          <a:off x="1188690" y="2459823"/>
          <a:ext cx="2875309" cy="499020"/>
        </a:xfrm>
        <a:custGeom>
          <a:avLst/>
          <a:gdLst/>
          <a:ahLst/>
          <a:cxnLst/>
          <a:rect l="0" t="0" r="0" b="0"/>
          <a:pathLst>
            <a:path>
              <a:moveTo>
                <a:pt x="2875309" y="0"/>
              </a:moveTo>
              <a:lnTo>
                <a:pt x="2875309" y="249510"/>
              </a:lnTo>
              <a:lnTo>
                <a:pt x="0" y="249510"/>
              </a:lnTo>
              <a:lnTo>
                <a:pt x="0" y="49902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7995B0-57B9-43A3-A0B5-7AD96446BA7B}">
      <dsp:nvSpPr>
        <dsp:cNvPr id="0" name=""/>
        <dsp:cNvSpPr/>
      </dsp:nvSpPr>
      <dsp:spPr>
        <a:xfrm>
          <a:off x="2875855" y="1271678"/>
          <a:ext cx="2376289" cy="1188144"/>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rgbClr val="334E5D"/>
              </a:solidFill>
              <a:ea typeface="ＭＳ Ｐゴシック" charset="-128"/>
            </a:rPr>
            <a:t>Treatment</a:t>
          </a:r>
          <a:endParaRPr lang="en-US" sz="3200" kern="1200" dirty="0"/>
        </a:p>
      </dsp:txBody>
      <dsp:txXfrm>
        <a:off x="2875855" y="1271678"/>
        <a:ext cx="2376289" cy="1188144"/>
      </dsp:txXfrm>
    </dsp:sp>
    <dsp:sp modelId="{569B2C8C-E2AF-48E4-B957-0841D0841E2C}">
      <dsp:nvSpPr>
        <dsp:cNvPr id="0" name=""/>
        <dsp:cNvSpPr/>
      </dsp:nvSpPr>
      <dsp:spPr>
        <a:xfrm>
          <a:off x="545" y="2958843"/>
          <a:ext cx="2376289" cy="1188144"/>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rgbClr val="334E5D"/>
              </a:solidFill>
              <a:ea typeface="ＭＳ Ｐゴシック" charset="-128"/>
            </a:rPr>
            <a:t>Oral administration of Vitamin B12, B6 </a:t>
          </a:r>
          <a:endParaRPr lang="en-US" sz="2600" kern="1200" dirty="0"/>
        </a:p>
      </dsp:txBody>
      <dsp:txXfrm>
        <a:off x="545" y="2958843"/>
        <a:ext cx="2376289" cy="1188144"/>
      </dsp:txXfrm>
    </dsp:sp>
    <dsp:sp modelId="{0709DFCE-F6E6-4E41-912A-134E6A5EBC0B}">
      <dsp:nvSpPr>
        <dsp:cNvPr id="0" name=""/>
        <dsp:cNvSpPr/>
      </dsp:nvSpPr>
      <dsp:spPr>
        <a:xfrm>
          <a:off x="2875855" y="2958843"/>
          <a:ext cx="2376289" cy="1188144"/>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rgbClr val="334E5D"/>
              </a:solidFill>
              <a:ea typeface="ＭＳ Ｐゴシック" charset="-128"/>
            </a:rPr>
            <a:t>Oral administration of folate</a:t>
          </a:r>
          <a:endParaRPr lang="en-US" sz="2600" kern="1200" dirty="0"/>
        </a:p>
      </dsp:txBody>
      <dsp:txXfrm>
        <a:off x="2875855" y="2958843"/>
        <a:ext cx="2376289" cy="1188144"/>
      </dsp:txXfrm>
    </dsp:sp>
    <dsp:sp modelId="{D320C751-626D-4593-BC50-0D0F52411461}">
      <dsp:nvSpPr>
        <dsp:cNvPr id="0" name=""/>
        <dsp:cNvSpPr/>
      </dsp:nvSpPr>
      <dsp:spPr>
        <a:xfrm>
          <a:off x="5751165" y="2958843"/>
          <a:ext cx="2376289" cy="1188144"/>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rgbClr val="334E5D"/>
              </a:solidFill>
              <a:ea typeface="ＭＳ Ｐゴシック" charset="-128"/>
            </a:rPr>
            <a:t>methionine-restricted diet</a:t>
          </a:r>
          <a:endParaRPr lang="en-US" sz="2600" kern="1200" dirty="0"/>
        </a:p>
      </dsp:txBody>
      <dsp:txXfrm>
        <a:off x="5751165" y="2958843"/>
        <a:ext cx="2376289" cy="11881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045245-F9BF-1F47-B886-34F274CF38C4}">
      <dsp:nvSpPr>
        <dsp:cNvPr id="0" name=""/>
        <dsp:cNvSpPr/>
      </dsp:nvSpPr>
      <dsp:spPr>
        <a:xfrm>
          <a:off x="4064000" y="847130"/>
          <a:ext cx="2514836" cy="355773"/>
        </a:xfrm>
        <a:custGeom>
          <a:avLst/>
          <a:gdLst/>
          <a:ahLst/>
          <a:cxnLst/>
          <a:rect l="0" t="0" r="0" b="0"/>
          <a:pathLst>
            <a:path>
              <a:moveTo>
                <a:pt x="0" y="0"/>
              </a:moveTo>
              <a:lnTo>
                <a:pt x="0" y="177886"/>
              </a:lnTo>
              <a:lnTo>
                <a:pt x="2514836" y="177886"/>
              </a:lnTo>
              <a:lnTo>
                <a:pt x="2514836" y="355773"/>
              </a:lnTo>
            </a:path>
          </a:pathLst>
        </a:custGeom>
        <a:noFill/>
        <a:ln w="6350" cap="flat" cmpd="sng" algn="ctr">
          <a:solidFill>
            <a:schemeClr val="accent1">
              <a:tint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40F843D-F736-0540-B175-185196193CA3}">
      <dsp:nvSpPr>
        <dsp:cNvPr id="0" name=""/>
        <dsp:cNvSpPr/>
      </dsp:nvSpPr>
      <dsp:spPr>
        <a:xfrm>
          <a:off x="4018279" y="847130"/>
          <a:ext cx="91440" cy="355773"/>
        </a:xfrm>
        <a:custGeom>
          <a:avLst/>
          <a:gdLst/>
          <a:ahLst/>
          <a:cxnLst/>
          <a:rect l="0" t="0" r="0" b="0"/>
          <a:pathLst>
            <a:path>
              <a:moveTo>
                <a:pt x="45720" y="0"/>
              </a:moveTo>
              <a:lnTo>
                <a:pt x="45720" y="355773"/>
              </a:lnTo>
            </a:path>
          </a:pathLst>
        </a:custGeom>
        <a:noFill/>
        <a:ln w="6350" cap="flat" cmpd="sng" algn="ctr">
          <a:solidFill>
            <a:schemeClr val="accent1">
              <a:tint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1F1BECD-5CCE-BA4E-9D34-1DACD743F4CC}">
      <dsp:nvSpPr>
        <dsp:cNvPr id="0" name=""/>
        <dsp:cNvSpPr/>
      </dsp:nvSpPr>
      <dsp:spPr>
        <a:xfrm>
          <a:off x="1549163" y="847130"/>
          <a:ext cx="2514836" cy="355773"/>
        </a:xfrm>
        <a:custGeom>
          <a:avLst/>
          <a:gdLst/>
          <a:ahLst/>
          <a:cxnLst/>
          <a:rect l="0" t="0" r="0" b="0"/>
          <a:pathLst>
            <a:path>
              <a:moveTo>
                <a:pt x="2514836" y="0"/>
              </a:moveTo>
              <a:lnTo>
                <a:pt x="2514836" y="177886"/>
              </a:lnTo>
              <a:lnTo>
                <a:pt x="0" y="177886"/>
              </a:lnTo>
              <a:lnTo>
                <a:pt x="0" y="355773"/>
              </a:lnTo>
            </a:path>
          </a:pathLst>
        </a:custGeom>
        <a:noFill/>
        <a:ln w="6350" cap="flat" cmpd="sng" algn="ctr">
          <a:solidFill>
            <a:schemeClr val="accent1">
              <a:tint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7F6F568-4A1B-874B-99FB-915DCC4C4978}">
      <dsp:nvSpPr>
        <dsp:cNvPr id="0" name=""/>
        <dsp:cNvSpPr/>
      </dsp:nvSpPr>
      <dsp:spPr>
        <a:xfrm>
          <a:off x="3640459" y="50"/>
          <a:ext cx="847080" cy="847080"/>
        </a:xfrm>
        <a:prstGeom prst="arc">
          <a:avLst>
            <a:gd name="adj1" fmla="val 13200000"/>
            <a:gd name="adj2" fmla="val 19200000"/>
          </a:avLst>
        </a:pr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326FFF5-E824-554D-9669-15F56430D629}">
      <dsp:nvSpPr>
        <dsp:cNvPr id="0" name=""/>
        <dsp:cNvSpPr/>
      </dsp:nvSpPr>
      <dsp:spPr>
        <a:xfrm>
          <a:off x="3640459" y="50"/>
          <a:ext cx="847080" cy="847080"/>
        </a:xfrm>
        <a:prstGeom prst="arc">
          <a:avLst>
            <a:gd name="adj1" fmla="val 2400000"/>
            <a:gd name="adj2" fmla="val 8400000"/>
          </a:avLst>
        </a:pr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E7DD7A2-6125-CA46-95B6-F9BC4F583668}">
      <dsp:nvSpPr>
        <dsp:cNvPr id="0" name=""/>
        <dsp:cNvSpPr/>
      </dsp:nvSpPr>
      <dsp:spPr>
        <a:xfrm>
          <a:off x="3216919" y="152524"/>
          <a:ext cx="1694160" cy="542131"/>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517A91"/>
              </a:solidFill>
            </a:rPr>
            <a:t>Tyrosine</a:t>
          </a:r>
        </a:p>
      </dsp:txBody>
      <dsp:txXfrm>
        <a:off x="3216919" y="152524"/>
        <a:ext cx="1694160" cy="542131"/>
      </dsp:txXfrm>
    </dsp:sp>
    <dsp:sp modelId="{E74E14C1-4994-B24E-AF0B-9C51346063B4}">
      <dsp:nvSpPr>
        <dsp:cNvPr id="0" name=""/>
        <dsp:cNvSpPr/>
      </dsp:nvSpPr>
      <dsp:spPr>
        <a:xfrm>
          <a:off x="1125623" y="1202903"/>
          <a:ext cx="847080" cy="847080"/>
        </a:xfrm>
        <a:prstGeom prst="arc">
          <a:avLst>
            <a:gd name="adj1" fmla="val 13200000"/>
            <a:gd name="adj2" fmla="val 19200000"/>
          </a:avLst>
        </a:pr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B90C623-68E8-0B4B-8850-3266C1BE6221}">
      <dsp:nvSpPr>
        <dsp:cNvPr id="0" name=""/>
        <dsp:cNvSpPr/>
      </dsp:nvSpPr>
      <dsp:spPr>
        <a:xfrm>
          <a:off x="1125623" y="1202903"/>
          <a:ext cx="847080" cy="847080"/>
        </a:xfrm>
        <a:prstGeom prst="arc">
          <a:avLst>
            <a:gd name="adj1" fmla="val 2400000"/>
            <a:gd name="adj2" fmla="val 8400000"/>
          </a:avLst>
        </a:pr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DF9529A-186C-8047-9C72-2727B68728B5}">
      <dsp:nvSpPr>
        <dsp:cNvPr id="0" name=""/>
        <dsp:cNvSpPr/>
      </dsp:nvSpPr>
      <dsp:spPr>
        <a:xfrm>
          <a:off x="702083" y="1355378"/>
          <a:ext cx="1694160" cy="542131"/>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517A91"/>
              </a:solidFill>
            </a:rPr>
            <a:t>Catecholamine</a:t>
          </a:r>
        </a:p>
      </dsp:txBody>
      <dsp:txXfrm>
        <a:off x="702083" y="1355378"/>
        <a:ext cx="1694160" cy="542131"/>
      </dsp:txXfrm>
    </dsp:sp>
    <dsp:sp modelId="{5170E021-51FE-544A-808D-228E8877CA61}">
      <dsp:nvSpPr>
        <dsp:cNvPr id="0" name=""/>
        <dsp:cNvSpPr/>
      </dsp:nvSpPr>
      <dsp:spPr>
        <a:xfrm>
          <a:off x="3408008" y="1202903"/>
          <a:ext cx="1311983" cy="847080"/>
        </a:xfrm>
        <a:prstGeom prst="arc">
          <a:avLst>
            <a:gd name="adj1" fmla="val 13200000"/>
            <a:gd name="adj2" fmla="val 19200000"/>
          </a:avLst>
        </a:pr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99B16AC-FD94-914B-82B8-084DC43520DA}">
      <dsp:nvSpPr>
        <dsp:cNvPr id="0" name=""/>
        <dsp:cNvSpPr/>
      </dsp:nvSpPr>
      <dsp:spPr>
        <a:xfrm>
          <a:off x="3408008" y="1202903"/>
          <a:ext cx="1311983" cy="847080"/>
        </a:xfrm>
        <a:prstGeom prst="arc">
          <a:avLst>
            <a:gd name="adj1" fmla="val 2400000"/>
            <a:gd name="adj2" fmla="val 8400000"/>
          </a:avLst>
        </a:pr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E8DC7CE-DC69-0444-8B09-19E15C83649F}">
      <dsp:nvSpPr>
        <dsp:cNvPr id="0" name=""/>
        <dsp:cNvSpPr/>
      </dsp:nvSpPr>
      <dsp:spPr>
        <a:xfrm>
          <a:off x="2752016" y="1355378"/>
          <a:ext cx="2623966" cy="542131"/>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517A91"/>
              </a:solidFill>
            </a:rPr>
            <a:t>P-</a:t>
          </a:r>
          <a:r>
            <a:rPr lang="en-US" sz="1900" kern="1200" dirty="0" err="1">
              <a:solidFill>
                <a:srgbClr val="517A91"/>
              </a:solidFill>
            </a:rPr>
            <a:t>Hydroxyphenylpyruvate</a:t>
          </a:r>
          <a:endParaRPr lang="en-US" sz="1900" kern="1200" dirty="0">
            <a:solidFill>
              <a:srgbClr val="517A91"/>
            </a:solidFill>
          </a:endParaRPr>
        </a:p>
      </dsp:txBody>
      <dsp:txXfrm>
        <a:off x="2752016" y="1355378"/>
        <a:ext cx="2623966" cy="542131"/>
      </dsp:txXfrm>
    </dsp:sp>
    <dsp:sp modelId="{EC9E4471-5B51-CD41-9656-07050DA9AB62}">
      <dsp:nvSpPr>
        <dsp:cNvPr id="0" name=""/>
        <dsp:cNvSpPr/>
      </dsp:nvSpPr>
      <dsp:spPr>
        <a:xfrm>
          <a:off x="6155296" y="1202903"/>
          <a:ext cx="847080" cy="847080"/>
        </a:xfrm>
        <a:prstGeom prst="arc">
          <a:avLst>
            <a:gd name="adj1" fmla="val 13200000"/>
            <a:gd name="adj2" fmla="val 19200000"/>
          </a:avLst>
        </a:pr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D9512E7-1C09-5049-B81D-07AC5794D0A0}">
      <dsp:nvSpPr>
        <dsp:cNvPr id="0" name=""/>
        <dsp:cNvSpPr/>
      </dsp:nvSpPr>
      <dsp:spPr>
        <a:xfrm>
          <a:off x="6155296" y="1202903"/>
          <a:ext cx="847080" cy="847080"/>
        </a:xfrm>
        <a:prstGeom prst="arc">
          <a:avLst>
            <a:gd name="adj1" fmla="val 2400000"/>
            <a:gd name="adj2" fmla="val 8400000"/>
          </a:avLst>
        </a:pr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E8B3665-DA83-E742-80B8-85C3776D4A79}">
      <dsp:nvSpPr>
        <dsp:cNvPr id="0" name=""/>
        <dsp:cNvSpPr/>
      </dsp:nvSpPr>
      <dsp:spPr>
        <a:xfrm>
          <a:off x="5731756" y="1355378"/>
          <a:ext cx="1694160" cy="542131"/>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517A91"/>
              </a:solidFill>
            </a:rPr>
            <a:t>Melanin</a:t>
          </a:r>
        </a:p>
      </dsp:txBody>
      <dsp:txXfrm>
        <a:off x="5731756" y="1355378"/>
        <a:ext cx="1694160" cy="5421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05E4E-2639-4F51-A748-230A1BD2CD3C}">
      <dsp:nvSpPr>
        <dsp:cNvPr id="0" name=""/>
        <dsp:cNvSpPr/>
      </dsp:nvSpPr>
      <dsp:spPr>
        <a:xfrm>
          <a:off x="-4402435" y="-675234"/>
          <a:ext cx="5244852" cy="5244852"/>
        </a:xfrm>
        <a:prstGeom prst="blockArc">
          <a:avLst>
            <a:gd name="adj1" fmla="val 18900000"/>
            <a:gd name="adj2" fmla="val 2700000"/>
            <a:gd name="adj3" fmla="val 412"/>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7CC823-8F69-4A94-8742-53D08FE1D79A}">
      <dsp:nvSpPr>
        <dsp:cNvPr id="0" name=""/>
        <dsp:cNvSpPr/>
      </dsp:nvSpPr>
      <dsp:spPr>
        <a:xfrm>
          <a:off x="541775" y="389438"/>
          <a:ext cx="6052241" cy="77887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8233"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err="1"/>
            <a:t>Homogentisic</a:t>
          </a:r>
          <a:r>
            <a:rPr lang="en-US" sz="1600" kern="1200" dirty="0"/>
            <a:t> aciduria: elevated </a:t>
          </a:r>
          <a:r>
            <a:rPr lang="en-US" sz="1600" kern="1200" dirty="0" err="1"/>
            <a:t>homogentisic</a:t>
          </a:r>
          <a:r>
            <a:rPr lang="en-US" sz="1600" kern="1200" dirty="0"/>
            <a:t> acid in urine which is oxidized to dark pigment over time. (only symptom during childhood)</a:t>
          </a:r>
        </a:p>
      </dsp:txBody>
      <dsp:txXfrm>
        <a:off x="541775" y="389438"/>
        <a:ext cx="6052241" cy="778876"/>
      </dsp:txXfrm>
    </dsp:sp>
    <dsp:sp modelId="{03278C9A-D871-440F-91C2-73CAFDB3C616}">
      <dsp:nvSpPr>
        <dsp:cNvPr id="0" name=""/>
        <dsp:cNvSpPr/>
      </dsp:nvSpPr>
      <dsp:spPr>
        <a:xfrm>
          <a:off x="54977" y="292078"/>
          <a:ext cx="973596" cy="973596"/>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B07B36-6367-4049-80CF-978656AB8EF2}">
      <dsp:nvSpPr>
        <dsp:cNvPr id="0" name=""/>
        <dsp:cNvSpPr/>
      </dsp:nvSpPr>
      <dsp:spPr>
        <a:xfrm>
          <a:off x="824897" y="1557753"/>
          <a:ext cx="5769119" cy="77887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8233"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Arthritis and black pigmentation of cartilage and tissues. (appears later on time; around 40s)</a:t>
          </a:r>
        </a:p>
      </dsp:txBody>
      <dsp:txXfrm>
        <a:off x="824897" y="1557753"/>
        <a:ext cx="5769119" cy="778876"/>
      </dsp:txXfrm>
    </dsp:sp>
    <dsp:sp modelId="{0AD34616-1B3E-41F4-BAD5-0880D8B85D2B}">
      <dsp:nvSpPr>
        <dsp:cNvPr id="0" name=""/>
        <dsp:cNvSpPr/>
      </dsp:nvSpPr>
      <dsp:spPr>
        <a:xfrm>
          <a:off x="338099" y="1460394"/>
          <a:ext cx="973596" cy="973596"/>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6FEBE3-8DB0-D241-B354-0B63D6F9E789}">
      <dsp:nvSpPr>
        <dsp:cNvPr id="0" name=""/>
        <dsp:cNvSpPr/>
      </dsp:nvSpPr>
      <dsp:spPr>
        <a:xfrm>
          <a:off x="541775" y="2726068"/>
          <a:ext cx="6052241" cy="778876"/>
        </a:xfrm>
        <a:prstGeom prst="rect">
          <a:avLst/>
        </a:prstGeom>
        <a:solidFill>
          <a:srgbClr val="517A9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8233"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Usually asymptomatic until adulthood.</a:t>
          </a:r>
        </a:p>
      </dsp:txBody>
      <dsp:txXfrm>
        <a:off x="541775" y="2726068"/>
        <a:ext cx="6052241" cy="778876"/>
      </dsp:txXfrm>
    </dsp:sp>
    <dsp:sp modelId="{0FBECB3A-7CC8-436C-B238-7A8ACB8B96A0}">
      <dsp:nvSpPr>
        <dsp:cNvPr id="0" name=""/>
        <dsp:cNvSpPr/>
      </dsp:nvSpPr>
      <dsp:spPr>
        <a:xfrm>
          <a:off x="54977" y="2628709"/>
          <a:ext cx="973596" cy="973596"/>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DDB79F-1051-6C42-97FB-5292AFD24D0C}" type="datetimeFigureOut">
              <a:rPr lang="en-US" smtClean="0"/>
              <a:t>5/15/2017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EE893F-5FEC-9748-B4B9-39ADF81ACA72}" type="slidenum">
              <a:rPr lang="en-US" smtClean="0"/>
              <a:t>‹#›</a:t>
            </a:fld>
            <a:endParaRPr lang="en-US"/>
          </a:p>
        </p:txBody>
      </p:sp>
    </p:spTree>
    <p:extLst>
      <p:ext uri="{BB962C8B-B14F-4D97-AF65-F5344CB8AC3E}">
        <p14:creationId xmlns:p14="http://schemas.microsoft.com/office/powerpoint/2010/main" val="490688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E893F-5FEC-9748-B4B9-39ADF81ACA72}" type="slidenum">
              <a:rPr lang="en-US" smtClean="0"/>
              <a:t>1</a:t>
            </a:fld>
            <a:endParaRPr lang="en-US"/>
          </a:p>
        </p:txBody>
      </p:sp>
    </p:spTree>
    <p:extLst>
      <p:ext uri="{BB962C8B-B14F-4D97-AF65-F5344CB8AC3E}">
        <p14:creationId xmlns:p14="http://schemas.microsoft.com/office/powerpoint/2010/main" val="1654001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E893F-5FEC-9748-B4B9-39ADF81ACA72}" type="slidenum">
              <a:rPr lang="en-US" smtClean="0"/>
              <a:t>2</a:t>
            </a:fld>
            <a:endParaRPr lang="en-US"/>
          </a:p>
        </p:txBody>
      </p:sp>
    </p:spTree>
    <p:extLst>
      <p:ext uri="{BB962C8B-B14F-4D97-AF65-F5344CB8AC3E}">
        <p14:creationId xmlns:p14="http://schemas.microsoft.com/office/powerpoint/2010/main" val="1112613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E893F-5FEC-9748-B4B9-39ADF81ACA72}" type="slidenum">
              <a:rPr lang="en-US" smtClean="0"/>
              <a:t>3</a:t>
            </a:fld>
            <a:endParaRPr lang="en-US"/>
          </a:p>
        </p:txBody>
      </p:sp>
    </p:spTree>
    <p:extLst>
      <p:ext uri="{BB962C8B-B14F-4D97-AF65-F5344CB8AC3E}">
        <p14:creationId xmlns:p14="http://schemas.microsoft.com/office/powerpoint/2010/main" val="4075577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E893F-5FEC-9748-B4B9-39ADF81ACA72}" type="slidenum">
              <a:rPr lang="en-US" smtClean="0"/>
              <a:t>4</a:t>
            </a:fld>
            <a:endParaRPr lang="en-US"/>
          </a:p>
        </p:txBody>
      </p:sp>
    </p:spTree>
    <p:extLst>
      <p:ext uri="{BB962C8B-B14F-4D97-AF65-F5344CB8AC3E}">
        <p14:creationId xmlns:p14="http://schemas.microsoft.com/office/powerpoint/2010/main" val="1305971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E893F-5FEC-9748-B4B9-39ADF81ACA72}" type="slidenum">
              <a:rPr lang="en-US" smtClean="0"/>
              <a:t>13</a:t>
            </a:fld>
            <a:endParaRPr lang="en-US"/>
          </a:p>
        </p:txBody>
      </p:sp>
    </p:spTree>
    <p:extLst>
      <p:ext uri="{BB962C8B-B14F-4D97-AF65-F5344CB8AC3E}">
        <p14:creationId xmlns:p14="http://schemas.microsoft.com/office/powerpoint/2010/main" val="167496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4478E01-7796-8D49-A77F-3C9FEC75CB2E}" type="datetime1">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943411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F56EF1-1469-4845-B7EE-C91B9B45F9A9}" type="datetime1">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766019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283CF4-011E-7448-BE2F-BC9F747C4554}" type="datetime1">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329877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7767A8-3801-9B49-97D3-BC6B8A7845D4}" type="datetime1">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103275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3B67A6-F4D2-F543-B3BC-2024082D5C6B}" type="datetime1">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1505928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448C01-26B8-194B-8127-0FA91B4C2627}" type="datetime1">
              <a:rPr lang="en-US" smtClean="0"/>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2040527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537A84-5DD9-4F45-836D-4322AC59D07F}" type="datetime1">
              <a:rPr lang="en-US" smtClean="0"/>
              <a:t>5/15/2017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1986493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EEDC9B-C6AF-E049-B061-2064A72091B7}" type="datetime1">
              <a:rPr lang="en-US" smtClean="0"/>
              <a:t>5/15/2017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65288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92D352-294F-FC47-B0AF-E13F3E18E09C}" type="datetime1">
              <a:rPr lang="en-US" smtClean="0"/>
              <a:t>5/15/2017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2089915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64618A-C236-CE4D-952B-E3FE566B1C23}" type="datetime1">
              <a:rPr lang="en-US" smtClean="0"/>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973631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6213E0-C883-4544-B025-1A8F297956EB}" type="datetime1">
              <a:rPr lang="en-US" smtClean="0"/>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2141907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10C3D9-DD59-B740-90F6-002E094BBDFE}" type="datetime1">
              <a:rPr lang="en-US" smtClean="0"/>
              <a:t>5/15/2017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A61B80-718B-8E4C-9CE5-C64D512E4DAF}" type="slidenum">
              <a:rPr lang="en-US" smtClean="0"/>
              <a:t>‹#›</a:t>
            </a:fld>
            <a:endParaRPr lang="en-US"/>
          </a:p>
        </p:txBody>
      </p:sp>
    </p:spTree>
    <p:extLst>
      <p:ext uri="{BB962C8B-B14F-4D97-AF65-F5344CB8AC3E}">
        <p14:creationId xmlns:p14="http://schemas.microsoft.com/office/powerpoint/2010/main" val="109813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1.wdp"/><Relationship Id="rId7" Type="http://schemas.openxmlformats.org/officeDocument/2006/relationships/diagramColors" Target="../diagrams/colors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p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microsoft.com/office/2007/relationships/hdphoto" Target="../media/hdphoto1.wdp"/><Relationship Id="rId7" Type="http://schemas.openxmlformats.org/officeDocument/2006/relationships/diagramColors" Target="../diagrams/colors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8" Type="http://schemas.microsoft.com/office/2007/relationships/diagramDrawing" Target="../diagrams/drawing5.xml"/><Relationship Id="rId3" Type="http://schemas.microsoft.com/office/2007/relationships/hdphoto" Target="../media/hdphoto1.wdp"/><Relationship Id="rId7" Type="http://schemas.openxmlformats.org/officeDocument/2006/relationships/diagramColors" Target="../diagrams/colors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6.xml"/><Relationship Id="rId3" Type="http://schemas.microsoft.com/office/2007/relationships/hdphoto" Target="../media/hdphoto1.wdp"/><Relationship Id="rId7" Type="http://schemas.openxmlformats.org/officeDocument/2006/relationships/diagramQuickStyle" Target="../diagrams/quickStyle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14.jpeg"/><Relationship Id="rId9" Type="http://schemas.microsoft.com/office/2007/relationships/diagramDrawing" Target="../diagrams/drawing6.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7"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0.pn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1.wdp"/><Relationship Id="rId7" Type="http://schemas.openxmlformats.org/officeDocument/2006/relationships/diagramColors" Target="../diagrams/colors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9.jp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94" y="0"/>
            <a:ext cx="12304294" cy="6858000"/>
          </a:xfrm>
          <a:prstGeom prst="rect">
            <a:avLst/>
          </a:prstGeom>
        </p:spPr>
      </p:pic>
      <p:sp>
        <p:nvSpPr>
          <p:cNvPr id="7" name="Rectangle 6"/>
          <p:cNvSpPr/>
          <p:nvPr/>
        </p:nvSpPr>
        <p:spPr>
          <a:xfrm>
            <a:off x="489382" y="308552"/>
            <a:ext cx="5239265"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a:solidFill>
                  <a:schemeClr val="bg1"/>
                </a:solidFill>
                <a:latin typeface="Century Gothic" charset="0"/>
                <a:ea typeface="Century Gothic" charset="0"/>
                <a:cs typeface="Century Gothic" charset="0"/>
              </a:rPr>
              <a:t>Biochemistry</a:t>
            </a:r>
          </a:p>
        </p:txBody>
      </p:sp>
      <p:sp>
        <p:nvSpPr>
          <p:cNvPr id="8" name="Rectangle 7"/>
          <p:cNvSpPr/>
          <p:nvPr/>
        </p:nvSpPr>
        <p:spPr>
          <a:xfrm>
            <a:off x="489382" y="1689842"/>
            <a:ext cx="4986995" cy="19152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5B8B6B"/>
                </a:solidFill>
                <a:latin typeface="Century Gothic" charset="0"/>
                <a:ea typeface="Century Gothic" charset="0"/>
                <a:cs typeface="Century Gothic" charset="0"/>
              </a:rPr>
              <a:t>Inborn Errors of amino acid Metabolism</a:t>
            </a:r>
          </a:p>
        </p:txBody>
      </p:sp>
      <p:pic>
        <p:nvPicPr>
          <p:cNvPr id="10" name="صورة 6" descr="bio logo 436.png"/>
          <p:cNvPicPr>
            <a:picLocks noChangeAspect="1"/>
          </p:cNvPicPr>
          <p:nvPr/>
        </p:nvPicPr>
        <p:blipFill>
          <a:blip r:embed="rId4">
            <a:extLst>
              <a:ext uri="{BEBA8EAE-BF5A-486C-A8C5-ECC9F3942E4B}">
                <a14:imgProps xmlns:a14="http://schemas.microsoft.com/office/drawing/2010/main">
                  <a14:imgLayer r:embed="rId5">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pic>
        <p:nvPicPr>
          <p:cNvPr id="11" name="Picture 10"/>
          <p:cNvPicPr>
            <a:picLocks noChangeAspect="1"/>
          </p:cNvPicPr>
          <p:nvPr/>
        </p:nvPicPr>
        <p:blipFill>
          <a:blip r:embed="rId6">
            <a:extLst>
              <a:ext uri="{BEBA8EAE-BF5A-486C-A8C5-ECC9F3942E4B}">
                <a14:imgProps xmlns:a14="http://schemas.microsoft.com/office/drawing/2010/main">
                  <a14:imgLayer r:embed="rId7">
                    <a14:imgEffect>
                      <a14:colorTemperature colorTemp="53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5514126" y="189763"/>
            <a:ext cx="812518" cy="965820"/>
          </a:xfrm>
          <a:prstGeom prst="rect">
            <a:avLst/>
          </a:prstGeom>
        </p:spPr>
      </p:pic>
      <p:sp>
        <p:nvSpPr>
          <p:cNvPr id="12" name="Slide Number Placeholder 11"/>
          <p:cNvSpPr>
            <a:spLocks noGrp="1"/>
          </p:cNvSpPr>
          <p:nvPr>
            <p:ph type="sldNum" sz="quarter" idx="12"/>
          </p:nvPr>
        </p:nvSpPr>
        <p:spPr/>
        <p:txBody>
          <a:bodyPr/>
          <a:lstStyle/>
          <a:p>
            <a:fld id="{C6A61B80-718B-8E4C-9CE5-C64D512E4DAF}" type="slidenum">
              <a:rPr lang="en-US" smtClean="0"/>
              <a:t>1</a:t>
            </a:fld>
            <a:endParaRPr lang="en-US"/>
          </a:p>
        </p:txBody>
      </p:sp>
      <p:sp>
        <p:nvSpPr>
          <p:cNvPr id="2" name="Rectangle 1"/>
          <p:cNvSpPr/>
          <p:nvPr/>
        </p:nvSpPr>
        <p:spPr>
          <a:xfrm>
            <a:off x="435059" y="5334000"/>
            <a:ext cx="3048919" cy="1335224"/>
          </a:xfrm>
          <a:prstGeom prst="rect">
            <a:avLst/>
          </a:prstGeom>
          <a:noFill/>
          <a:ln w="381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rgbClr val="FF0000"/>
              </a:buClr>
              <a:buFont typeface="Wingdings" panose="05000000000000000000" pitchFamily="2" charset="2"/>
              <a:buChar char="§"/>
            </a:pPr>
            <a:r>
              <a:rPr lang="en-US" sz="2200" dirty="0">
                <a:solidFill>
                  <a:srgbClr val="FF0000"/>
                </a:solidFill>
              </a:rPr>
              <a:t>Important</a:t>
            </a:r>
            <a:r>
              <a:rPr lang="en-US" sz="2200" b="1" dirty="0">
                <a:solidFill>
                  <a:srgbClr val="FF0000"/>
                </a:solidFill>
              </a:rPr>
              <a:t>.</a:t>
            </a:r>
          </a:p>
          <a:p>
            <a:pPr marL="285750" indent="-285750">
              <a:buClr>
                <a:schemeClr val="tx1">
                  <a:lumMod val="50000"/>
                  <a:lumOff val="50000"/>
                </a:schemeClr>
              </a:buClr>
              <a:buFont typeface="Wingdings" panose="05000000000000000000" pitchFamily="2" charset="2"/>
              <a:buChar char="§"/>
            </a:pPr>
            <a:r>
              <a:rPr lang="en-US" sz="2200" dirty="0">
                <a:solidFill>
                  <a:schemeClr val="bg1">
                    <a:lumMod val="50000"/>
                  </a:schemeClr>
                </a:solidFill>
              </a:rPr>
              <a:t>Extra Information.</a:t>
            </a:r>
          </a:p>
          <a:p>
            <a:pPr marL="285750" indent="-285750">
              <a:buClr>
                <a:schemeClr val="tx1">
                  <a:lumMod val="95000"/>
                  <a:lumOff val="5000"/>
                </a:schemeClr>
              </a:buClr>
              <a:buFont typeface="Wingdings" panose="05000000000000000000" pitchFamily="2" charset="2"/>
              <a:buChar char="§"/>
            </a:pPr>
            <a:r>
              <a:rPr lang="en-US" sz="2200" b="1" dirty="0">
                <a:solidFill>
                  <a:schemeClr val="tx1"/>
                </a:solidFill>
              </a:rPr>
              <a:t>Doctors slides</a:t>
            </a:r>
          </a:p>
        </p:txBody>
      </p:sp>
      <p:pic>
        <p:nvPicPr>
          <p:cNvPr id="14" name="Picture 13" descr="C:\Users\TOSHIBA\Downloads\sticker.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76685" y="3520570"/>
            <a:ext cx="2516823" cy="167305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4"/>
          <p:cNvSpPr txBox="1"/>
          <p:nvPr/>
        </p:nvSpPr>
        <p:spPr>
          <a:xfrm>
            <a:off x="5343529" y="5966526"/>
            <a:ext cx="374356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2">
                    <a:lumMod val="75000"/>
                  </a:schemeClr>
                </a:solidFill>
                <a:effectLst/>
                <a:uLnTx/>
                <a:uFillTx/>
                <a:latin typeface="Trebuchet MS"/>
                <a:ea typeface="+mn-ea"/>
                <a:cs typeface="+mn-cs"/>
              </a:rPr>
              <a:t>436 Biochemistry team</a:t>
            </a:r>
          </a:p>
        </p:txBody>
      </p:sp>
      <p:sp>
        <p:nvSpPr>
          <p:cNvPr id="13" name="TextBox 12"/>
          <p:cNvSpPr txBox="1"/>
          <p:nvPr/>
        </p:nvSpPr>
        <p:spPr>
          <a:xfrm>
            <a:off x="644675" y="4117495"/>
            <a:ext cx="1966994"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ar-SA"/>
            </a:defPPr>
            <a:lvl1pPr marL="0" algn="r" defTabSz="914400" rtl="1" eaLnBrk="1" latinLnBrk="0" hangingPunct="1">
              <a:defRPr sz="1800" kern="1200">
                <a:solidFill>
                  <a:schemeClr val="dk1"/>
                </a:solidFill>
                <a:latin typeface="+mn-lt"/>
                <a:ea typeface="+mn-ea"/>
                <a:cs typeface="+mn-cs"/>
              </a:defRPr>
            </a:lvl1pPr>
            <a:lvl2pPr marL="457200" algn="r" defTabSz="914400" rtl="1" eaLnBrk="1" latinLnBrk="0" hangingPunct="1">
              <a:defRPr sz="1800" kern="1200">
                <a:solidFill>
                  <a:schemeClr val="dk1"/>
                </a:solidFill>
                <a:latin typeface="+mn-lt"/>
                <a:ea typeface="+mn-ea"/>
                <a:cs typeface="+mn-cs"/>
              </a:defRPr>
            </a:lvl2pPr>
            <a:lvl3pPr marL="914400" algn="r" defTabSz="914400" rtl="1" eaLnBrk="1" latinLnBrk="0" hangingPunct="1">
              <a:defRPr sz="1800" kern="1200">
                <a:solidFill>
                  <a:schemeClr val="dk1"/>
                </a:solidFill>
                <a:latin typeface="+mn-lt"/>
                <a:ea typeface="+mn-ea"/>
                <a:cs typeface="+mn-cs"/>
              </a:defRPr>
            </a:lvl3pPr>
            <a:lvl4pPr marL="1371600" algn="r" defTabSz="914400" rtl="1" eaLnBrk="1" latinLnBrk="0" hangingPunct="1">
              <a:defRPr sz="1800" kern="1200">
                <a:solidFill>
                  <a:schemeClr val="dk1"/>
                </a:solidFill>
                <a:latin typeface="+mn-lt"/>
                <a:ea typeface="+mn-ea"/>
                <a:cs typeface="+mn-cs"/>
              </a:defRPr>
            </a:lvl4pPr>
            <a:lvl5pPr marL="1828800" algn="r" defTabSz="914400" rtl="1" eaLnBrk="1" latinLnBrk="0" hangingPunct="1">
              <a:defRPr sz="1800" kern="1200">
                <a:solidFill>
                  <a:schemeClr val="dk1"/>
                </a:solidFill>
                <a:latin typeface="+mn-lt"/>
                <a:ea typeface="+mn-ea"/>
                <a:cs typeface="+mn-cs"/>
              </a:defRPr>
            </a:lvl5pPr>
            <a:lvl6pPr marL="2286000" algn="r" defTabSz="914400" rtl="1" eaLnBrk="1" latinLnBrk="0" hangingPunct="1">
              <a:defRPr sz="1800" kern="1200">
                <a:solidFill>
                  <a:schemeClr val="dk1"/>
                </a:solidFill>
                <a:latin typeface="+mn-lt"/>
                <a:ea typeface="+mn-ea"/>
                <a:cs typeface="+mn-cs"/>
              </a:defRPr>
            </a:lvl6pPr>
            <a:lvl7pPr marL="2743200" algn="r" defTabSz="914400" rtl="1" eaLnBrk="1" latinLnBrk="0" hangingPunct="1">
              <a:defRPr sz="1800" kern="1200">
                <a:solidFill>
                  <a:schemeClr val="dk1"/>
                </a:solidFill>
                <a:latin typeface="+mn-lt"/>
                <a:ea typeface="+mn-ea"/>
                <a:cs typeface="+mn-cs"/>
              </a:defRPr>
            </a:lvl7pPr>
            <a:lvl8pPr marL="3200400" algn="r" defTabSz="914400" rtl="1" eaLnBrk="1" latinLnBrk="0" hangingPunct="1">
              <a:defRPr sz="1800" kern="1200">
                <a:solidFill>
                  <a:schemeClr val="dk1"/>
                </a:solidFill>
                <a:latin typeface="+mn-lt"/>
                <a:ea typeface="+mn-ea"/>
                <a:cs typeface="+mn-cs"/>
              </a:defRPr>
            </a:lvl8pPr>
            <a:lvl9pPr marL="3657600" algn="r" defTabSz="914400" rtl="1" eaLnBrk="1" latinLnBrk="0" hangingPunct="1">
              <a:defRPr sz="1800" kern="1200">
                <a:solidFill>
                  <a:schemeClr val="dk1"/>
                </a:solidFill>
                <a:latin typeface="+mn-lt"/>
                <a:ea typeface="+mn-ea"/>
                <a:cs typeface="+mn-cs"/>
              </a:defRPr>
            </a:lvl9pPr>
          </a:lstStyle>
          <a:p>
            <a:pPr algn="ctr" rtl="0"/>
            <a:r>
              <a:rPr lang="en-US" sz="1600" b="1" dirty="0"/>
              <a:t>One day or day one you decide ..</a:t>
            </a:r>
            <a:endParaRPr lang="en-US" sz="1100" b="1" dirty="0"/>
          </a:p>
        </p:txBody>
      </p:sp>
    </p:spTree>
    <p:extLst>
      <p:ext uri="{BB962C8B-B14F-4D97-AF65-F5344CB8AC3E}">
        <p14:creationId xmlns:p14="http://schemas.microsoft.com/office/powerpoint/2010/main" val="1369457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10655181" y="-273175"/>
            <a:ext cx="1580444" cy="1549544"/>
          </a:xfrm>
          <a:prstGeom prst="rect">
            <a:avLst/>
          </a:prstGeom>
        </p:spPr>
      </p:pic>
      <p:sp>
        <p:nvSpPr>
          <p:cNvPr id="4" name="Content Placeholder 3"/>
          <p:cNvSpPr>
            <a:spLocks noGrp="1"/>
          </p:cNvSpPr>
          <p:nvPr>
            <p:ph idx="1"/>
          </p:nvPr>
        </p:nvSpPr>
        <p:spPr>
          <a:xfrm>
            <a:off x="1085850" y="1007321"/>
            <a:ext cx="9328810" cy="2519649"/>
          </a:xfrm>
        </p:spPr>
        <p:txBody>
          <a:bodyPr>
            <a:noAutofit/>
          </a:bodyPr>
          <a:lstStyle/>
          <a:p>
            <a:r>
              <a:rPr lang="en-US" sz="2000" dirty="0">
                <a:solidFill>
                  <a:srgbClr val="334E5D"/>
                </a:solidFill>
                <a:ea typeface="ＭＳ Ｐゴシック" charset="-128"/>
              </a:rPr>
              <a:t>Due to </a:t>
            </a:r>
            <a:r>
              <a:rPr lang="en-US" sz="2000" dirty="0">
                <a:solidFill>
                  <a:srgbClr val="FF0000"/>
                </a:solidFill>
                <a:ea typeface="ＭＳ Ｐゴシック" charset="-128"/>
              </a:rPr>
              <a:t>deficiency of </a:t>
            </a:r>
            <a:r>
              <a:rPr lang="en-US" sz="2000" b="1" dirty="0">
                <a:solidFill>
                  <a:srgbClr val="FF0000"/>
                </a:solidFill>
                <a:ea typeface="ＭＳ Ｐゴシック" charset="-128"/>
              </a:rPr>
              <a:t>branched chain </a:t>
            </a:r>
            <a:r>
              <a:rPr lang="el-GR" sz="2000" b="1" dirty="0">
                <a:solidFill>
                  <a:srgbClr val="FF0000"/>
                </a:solidFill>
                <a:ea typeface="ＭＳ Ｐゴシック" charset="-128"/>
              </a:rPr>
              <a:t>α</a:t>
            </a:r>
            <a:r>
              <a:rPr lang="en-US" sz="2000" b="1" dirty="0">
                <a:solidFill>
                  <a:srgbClr val="FF0000"/>
                </a:solidFill>
                <a:ea typeface="ＭＳ Ｐゴシック" charset="-128"/>
              </a:rPr>
              <a:t>-</a:t>
            </a:r>
            <a:r>
              <a:rPr lang="en-US" sz="2000" b="1" dirty="0" err="1">
                <a:solidFill>
                  <a:srgbClr val="FF0000"/>
                </a:solidFill>
                <a:ea typeface="ＭＳ Ｐゴシック" charset="-128"/>
              </a:rPr>
              <a:t>ketoacid</a:t>
            </a:r>
            <a:r>
              <a:rPr lang="en-US" sz="2000" b="1" dirty="0">
                <a:solidFill>
                  <a:srgbClr val="FF0000"/>
                </a:solidFill>
                <a:ea typeface="ＭＳ Ｐゴシック" charset="-128"/>
              </a:rPr>
              <a:t> dehydrogenase (BCKD)</a:t>
            </a:r>
            <a:r>
              <a:rPr lang="en-US" sz="2000" dirty="0">
                <a:solidFill>
                  <a:srgbClr val="FF0000"/>
                </a:solidFill>
                <a:ea typeface="ＭＳ Ｐゴシック" charset="-128"/>
              </a:rPr>
              <a:t>.</a:t>
            </a:r>
          </a:p>
          <a:p>
            <a:r>
              <a:rPr lang="en-US" sz="2000" dirty="0">
                <a:solidFill>
                  <a:srgbClr val="334E5D"/>
                </a:solidFill>
                <a:ea typeface="ＭＳ Ｐゴシック" charset="-128"/>
              </a:rPr>
              <a:t>This enzyme </a:t>
            </a:r>
            <a:r>
              <a:rPr lang="en-US" sz="2000" dirty="0" err="1">
                <a:solidFill>
                  <a:srgbClr val="334E5D"/>
                </a:solidFill>
                <a:ea typeface="ＭＳ Ｐゴシック" charset="-128"/>
              </a:rPr>
              <a:t>decarboxylates</a:t>
            </a:r>
            <a:r>
              <a:rPr lang="en-US" sz="2000" dirty="0">
                <a:solidFill>
                  <a:srgbClr val="334E5D"/>
                </a:solidFill>
                <a:ea typeface="ＭＳ Ｐゴシック" charset="-128"/>
              </a:rPr>
              <a:t> </a:t>
            </a:r>
            <a:r>
              <a:rPr lang="en-US" sz="2000" b="1" dirty="0">
                <a:solidFill>
                  <a:srgbClr val="334E5D"/>
                </a:solidFill>
                <a:ea typeface="ＭＳ Ｐゴシック" charset="-128"/>
              </a:rPr>
              <a:t>leucine, isoleucine and valine</a:t>
            </a:r>
            <a:r>
              <a:rPr lang="en-US" sz="2000" dirty="0">
                <a:solidFill>
                  <a:srgbClr val="334E5D"/>
                </a:solidFill>
                <a:ea typeface="ＭＳ Ｐゴシック" charset="-128"/>
              </a:rPr>
              <a:t>. When BCKD is deficient, these amino acids and their keto-acids accumulate in blood.</a:t>
            </a:r>
          </a:p>
          <a:p>
            <a:r>
              <a:rPr lang="en-US" sz="2000" dirty="0">
                <a:solidFill>
                  <a:srgbClr val="334E5D"/>
                </a:solidFill>
                <a:ea typeface="ＭＳ Ｐゴシック" charset="-128"/>
              </a:rPr>
              <a:t>Symptoms: mental retardation, physical disability, metabolic acidosis, etc..</a:t>
            </a:r>
          </a:p>
          <a:p>
            <a:r>
              <a:rPr lang="en-US" sz="2000" dirty="0">
                <a:solidFill>
                  <a:srgbClr val="FF0000"/>
                </a:solidFill>
                <a:ea typeface="ＭＳ Ｐゴシック" charset="-128"/>
              </a:rPr>
              <a:t>Maple syrup odor </a:t>
            </a:r>
            <a:r>
              <a:rPr lang="en-US" sz="2000" dirty="0">
                <a:solidFill>
                  <a:srgbClr val="334E5D"/>
                </a:solidFill>
                <a:ea typeface="ＭＳ Ｐゴシック" charset="-128"/>
              </a:rPr>
              <a:t>(smell) of urine.</a:t>
            </a:r>
          </a:p>
          <a:p>
            <a:r>
              <a:rPr lang="en-US" sz="2000" dirty="0">
                <a:solidFill>
                  <a:srgbClr val="334E5D"/>
                </a:solidFill>
                <a:ea typeface="ＭＳ Ｐゴシック" charset="-128"/>
              </a:rPr>
              <a:t>Treatment: Limited intake of leucine, isoleucine and valine causes no toxic effects.</a:t>
            </a:r>
            <a:r>
              <a:rPr lang="en-US" sz="2000" dirty="0"/>
              <a:t> </a:t>
            </a:r>
            <a:r>
              <a:rPr lang="en-US" sz="2000" dirty="0">
                <a:solidFill>
                  <a:schemeClr val="bg2">
                    <a:lumMod val="50000"/>
                  </a:schemeClr>
                </a:solidFill>
              </a:rPr>
              <a:t>(Restrict intake causing less accumulation)</a:t>
            </a:r>
          </a:p>
          <a:p>
            <a:endParaRPr lang="en-US" sz="2000" dirty="0">
              <a:solidFill>
                <a:srgbClr val="334E5D"/>
              </a:solidFill>
              <a:ea typeface="ＭＳ Ｐゴシック" charset="-128"/>
            </a:endParaRPr>
          </a:p>
        </p:txBody>
      </p:sp>
      <p:graphicFrame>
        <p:nvGraphicFramePr>
          <p:cNvPr id="2" name="Diagram 1"/>
          <p:cNvGraphicFramePr/>
          <p:nvPr>
            <p:extLst>
              <p:ext uri="{D42A27DB-BD31-4B8C-83A1-F6EECF244321}">
                <p14:modId xmlns:p14="http://schemas.microsoft.com/office/powerpoint/2010/main" val="441012905"/>
              </p:ext>
            </p:extLst>
          </p:nvPr>
        </p:nvGraphicFramePr>
        <p:xfrm>
          <a:off x="-185656" y="3396451"/>
          <a:ext cx="13055600" cy="35669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10177153" y="1276369"/>
            <a:ext cx="1896094" cy="1569660"/>
          </a:xfrm>
          <a:prstGeom prst="rect">
            <a:avLst/>
          </a:prstGeom>
          <a:solidFill>
            <a:schemeClr val="bg1">
              <a:lumMod val="95000"/>
            </a:schemeClr>
          </a:solidFill>
          <a:ln w="19050">
            <a:solidFill>
              <a:srgbClr val="334E5D"/>
            </a:solidFill>
          </a:ln>
        </p:spPr>
        <p:txBody>
          <a:bodyPr wrap="square" rtlCol="0">
            <a:spAutoFit/>
          </a:bodyPr>
          <a:lstStyle>
            <a:defPPr>
              <a:defRPr lang="en-US"/>
            </a:defPPr>
            <a:lvl1pPr algn="ctr">
              <a:defRPr sz="1600">
                <a:solidFill>
                  <a:schemeClr val="bg1">
                    <a:lumMod val="65000"/>
                  </a:schemeClr>
                </a:solidFill>
              </a:defRPr>
            </a:lvl1pPr>
          </a:lstStyle>
          <a:p>
            <a:r>
              <a:rPr lang="en-US" dirty="0">
                <a:solidFill>
                  <a:schemeClr val="bg1">
                    <a:lumMod val="50000"/>
                  </a:schemeClr>
                </a:solidFill>
              </a:rPr>
              <a:t>MSUD is mainly due to enzyme deficiency .</a:t>
            </a:r>
          </a:p>
          <a:p>
            <a:r>
              <a:rPr lang="en-US" dirty="0">
                <a:solidFill>
                  <a:schemeClr val="bg1">
                    <a:lumMod val="50000"/>
                  </a:schemeClr>
                </a:solidFill>
              </a:rPr>
              <a:t>it’s too rare to have abnormal Co-factor (thiamine)</a:t>
            </a:r>
          </a:p>
        </p:txBody>
      </p:sp>
      <p:sp>
        <p:nvSpPr>
          <p:cNvPr id="10" name="Rectangle 9"/>
          <p:cNvSpPr/>
          <p:nvPr/>
        </p:nvSpPr>
        <p:spPr>
          <a:xfrm>
            <a:off x="1244485" y="76188"/>
            <a:ext cx="7257115" cy="769441"/>
          </a:xfrm>
          <a:prstGeom prst="rect">
            <a:avLst/>
          </a:prstGeom>
        </p:spPr>
        <p:txBody>
          <a:bodyPr wrap="none">
            <a:spAutoFit/>
          </a:bodyPr>
          <a:lstStyle/>
          <a:p>
            <a:r>
              <a:rPr lang="en-US" sz="4400" dirty="0">
                <a:solidFill>
                  <a:srgbClr val="517A91"/>
                </a:solidFill>
                <a:latin typeface="Century Gothic" charset="0"/>
                <a:ea typeface="Century Gothic" charset="0"/>
                <a:cs typeface="Century Gothic" charset="0"/>
              </a:rPr>
              <a:t>Maple syrup Urine disease</a:t>
            </a:r>
          </a:p>
        </p:txBody>
      </p:sp>
      <p:cxnSp>
        <p:nvCxnSpPr>
          <p:cNvPr id="11" name="Straight Connector 10"/>
          <p:cNvCxnSpPr/>
          <p:nvPr/>
        </p:nvCxnSpPr>
        <p:spPr>
          <a:xfrm flipH="1">
            <a:off x="1223967" y="845629"/>
            <a:ext cx="7550163" cy="21028"/>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967485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10655181" y="-273175"/>
            <a:ext cx="1580444" cy="1549544"/>
          </a:xfrm>
          <a:prstGeom prst="rect">
            <a:avLst/>
          </a:prstGeom>
        </p:spPr>
      </p:pic>
      <p:grpSp>
        <p:nvGrpSpPr>
          <p:cNvPr id="9" name="Group 3"/>
          <p:cNvGrpSpPr>
            <a:grpSpLocks noChangeAspect="1"/>
          </p:cNvGrpSpPr>
          <p:nvPr/>
        </p:nvGrpSpPr>
        <p:grpSpPr bwMode="auto">
          <a:xfrm>
            <a:off x="1244485" y="954848"/>
            <a:ext cx="10717131" cy="5728801"/>
            <a:chOff x="2527" y="4860"/>
            <a:chExt cx="15135" cy="8691"/>
          </a:xfrm>
        </p:grpSpPr>
        <p:sp>
          <p:nvSpPr>
            <p:cNvPr id="10" name="AutoShape 16"/>
            <p:cNvSpPr>
              <a:spLocks noChangeAspect="1" noChangeArrowheads="1" noTextEdit="1"/>
            </p:cNvSpPr>
            <p:nvPr/>
          </p:nvSpPr>
          <p:spPr bwMode="auto">
            <a:xfrm>
              <a:off x="2527" y="4860"/>
              <a:ext cx="12847" cy="869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15" descr="c19f068"/>
            <p:cNvPicPr preferRelativeResize="0">
              <a:picLocks noChangeAspect="1" noChangeArrowheads="1"/>
            </p:cNvPicPr>
            <p:nvPr/>
          </p:nvPicPr>
          <p:blipFill>
            <a:blip r:embed="rId4" cstate="print"/>
            <a:srcRect b="10493"/>
            <a:stretch>
              <a:fillRect/>
            </a:stretch>
          </p:blipFill>
          <p:spPr bwMode="auto">
            <a:xfrm>
              <a:off x="2527" y="4860"/>
              <a:ext cx="12825" cy="7457"/>
            </a:xfrm>
            <a:prstGeom prst="rect">
              <a:avLst/>
            </a:prstGeom>
            <a:noFill/>
          </p:spPr>
        </p:pic>
        <p:sp>
          <p:nvSpPr>
            <p:cNvPr id="12" name="Rectangle 14"/>
            <p:cNvSpPr>
              <a:spLocks noChangeArrowheads="1"/>
            </p:cNvSpPr>
            <p:nvPr/>
          </p:nvSpPr>
          <p:spPr bwMode="auto">
            <a:xfrm>
              <a:off x="2965" y="12458"/>
              <a:ext cx="11475" cy="1029"/>
            </a:xfrm>
            <a:prstGeom prst="rect">
              <a:avLst/>
            </a:prstGeom>
            <a:noFill/>
            <a:ln w="9525">
              <a:noFill/>
              <a:miter lim="800000"/>
              <a:headEnd/>
              <a:tailEnd/>
            </a:ln>
          </p:spPr>
          <p:txBody>
            <a:bodyPr vert="horz" wrap="square" lIns="51206" tIns="25603" rIns="51206" bIns="25603" numCol="1" anchor="t" anchorCtr="0" compatLnSpc="1">
              <a:prstTxWarp prst="textNoShape">
                <a:avLst/>
              </a:prstTxWarp>
            </a:bodyPr>
            <a:lstStyle/>
            <a:p>
              <a:pPr lvl="0" algn="ctr" fontAlgn="base">
                <a:spcBef>
                  <a:spcPct val="0"/>
                </a:spcBef>
                <a:spcAft>
                  <a:spcPct val="0"/>
                </a:spcAft>
              </a:pPr>
              <a:r>
                <a:rPr lang="en-US" sz="2000" dirty="0">
                  <a:solidFill>
                    <a:srgbClr val="334E5D"/>
                  </a:solidFill>
                  <a:ea typeface="ＭＳ Ｐゴシック" charset="-128"/>
                </a:rPr>
                <a:t>Degradation of branched-chain amino acids: valine, isoleucine and leucine.</a:t>
              </a:r>
              <a:br>
                <a:rPr lang="en-US" sz="2000" dirty="0">
                  <a:solidFill>
                    <a:srgbClr val="334E5D"/>
                  </a:solidFill>
                  <a:ea typeface="ＭＳ Ｐゴシック" charset="-128"/>
                </a:rPr>
              </a:br>
              <a:r>
                <a:rPr lang="en-US" sz="2000" dirty="0">
                  <a:solidFill>
                    <a:srgbClr val="334E5D"/>
                  </a:solidFill>
                  <a:ea typeface="ＭＳ Ｐゴシック" charset="-128"/>
                </a:rPr>
                <a:t>Deficiency of branched chain </a:t>
              </a:r>
              <a:r>
                <a:rPr lang="el-GR" sz="2000" dirty="0">
                  <a:solidFill>
                    <a:srgbClr val="334E5D"/>
                  </a:solidFill>
                  <a:ea typeface="ＭＳ Ｐゴシック" charset="-128"/>
                </a:rPr>
                <a:t>α</a:t>
              </a:r>
              <a:r>
                <a:rPr lang="en-US" sz="2000" dirty="0">
                  <a:solidFill>
                    <a:srgbClr val="334E5D"/>
                  </a:solidFill>
                  <a:ea typeface="ＭＳ Ｐゴシック" charset="-128"/>
                </a:rPr>
                <a:t>-keto acid dehydrogenase leads to MSUD.</a:t>
              </a:r>
            </a:p>
          </p:txBody>
        </p:sp>
        <p:sp>
          <p:nvSpPr>
            <p:cNvPr id="16" name="Text Box 4"/>
            <p:cNvSpPr txBox="1">
              <a:spLocks noChangeArrowheads="1"/>
            </p:cNvSpPr>
            <p:nvPr/>
          </p:nvSpPr>
          <p:spPr bwMode="auto">
            <a:xfrm>
              <a:off x="15464" y="6061"/>
              <a:ext cx="2198" cy="4748"/>
            </a:xfrm>
            <a:prstGeom prst="rect">
              <a:avLst/>
            </a:prstGeom>
            <a:noFill/>
            <a:ln w="9525">
              <a:solidFill>
                <a:srgbClr val="2A4452"/>
              </a:solidFill>
              <a:prstDash val="dashDot"/>
              <a:miter lim="800000"/>
              <a:headEnd/>
              <a:tailEnd/>
            </a:ln>
          </p:spPr>
          <p:txBody>
            <a:bodyPr vert="horz" wrap="square" lIns="51206" tIns="25603" rIns="51206" bIns="25603"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dirty="0" err="1">
                  <a:solidFill>
                    <a:srgbClr val="334E5D"/>
                  </a:solidFill>
                  <a:ea typeface="ＭＳ Ｐゴシック" charset="-128"/>
                </a:rPr>
                <a:t>Valine</a:t>
              </a:r>
              <a:r>
                <a:rPr lang="en-US" sz="2000" dirty="0">
                  <a:solidFill>
                    <a:srgbClr val="334E5D"/>
                  </a:solidFill>
                  <a:ea typeface="ＭＳ Ｐゴシック" charset="-128"/>
                </a:rPr>
                <a:t>, Isoleucine,</a:t>
              </a:r>
            </a:p>
            <a:p>
              <a:pPr marL="0" marR="0" lvl="0" indent="0" algn="ctr" defTabSz="914400" rtl="0" eaLnBrk="0" fontAlgn="base" latinLnBrk="0" hangingPunct="0">
                <a:lnSpc>
                  <a:spcPct val="100000"/>
                </a:lnSpc>
                <a:spcBef>
                  <a:spcPct val="0"/>
                </a:spcBef>
                <a:spcAft>
                  <a:spcPct val="0"/>
                </a:spcAft>
                <a:buClrTx/>
                <a:buSzTx/>
                <a:buFontTx/>
                <a:buNone/>
                <a:tabLst/>
              </a:pPr>
              <a:r>
                <a:rPr lang="en-US" sz="2000" dirty="0">
                  <a:solidFill>
                    <a:srgbClr val="334E5D"/>
                  </a:solidFill>
                  <a:ea typeface="ＭＳ Ｐゴシック" charset="-128"/>
                </a:rPr>
                <a:t>Leucine and their</a:t>
              </a:r>
            </a:p>
            <a:p>
              <a:pPr marL="0" marR="0" lvl="0" indent="0" algn="ctr" defTabSz="914400" rtl="0" eaLnBrk="0" fontAlgn="base" latinLnBrk="0" hangingPunct="0">
                <a:lnSpc>
                  <a:spcPct val="100000"/>
                </a:lnSpc>
                <a:spcBef>
                  <a:spcPct val="0"/>
                </a:spcBef>
                <a:spcAft>
                  <a:spcPct val="0"/>
                </a:spcAft>
                <a:buClrTx/>
                <a:buSzTx/>
                <a:buFontTx/>
                <a:buNone/>
                <a:tabLst/>
              </a:pPr>
              <a:r>
                <a:rPr lang="en-US" sz="2000" dirty="0" err="1">
                  <a:solidFill>
                    <a:srgbClr val="334E5D"/>
                  </a:solidFill>
                  <a:ea typeface="ＭＳ Ｐゴシック" charset="-128"/>
                </a:rPr>
                <a:t>keto</a:t>
              </a:r>
              <a:r>
                <a:rPr lang="en-US" sz="2000" dirty="0">
                  <a:solidFill>
                    <a:srgbClr val="334E5D"/>
                  </a:solidFill>
                  <a:ea typeface="ＭＳ Ｐゴシック" charset="-128"/>
                </a:rPr>
                <a:t> acids</a:t>
              </a:r>
            </a:p>
            <a:p>
              <a:pPr marL="0" marR="0" lvl="0" indent="0" algn="ctr" defTabSz="914400" rtl="0" eaLnBrk="0" fontAlgn="base" latinLnBrk="0" hangingPunct="0">
                <a:lnSpc>
                  <a:spcPct val="100000"/>
                </a:lnSpc>
                <a:spcBef>
                  <a:spcPct val="0"/>
                </a:spcBef>
                <a:spcAft>
                  <a:spcPct val="0"/>
                </a:spcAft>
                <a:buClrTx/>
                <a:buSzTx/>
                <a:buFontTx/>
                <a:buNone/>
                <a:tabLst/>
              </a:pPr>
              <a:r>
                <a:rPr lang="en-US" sz="2000" dirty="0">
                  <a:solidFill>
                    <a:srgbClr val="334E5D"/>
                  </a:solidFill>
                  <a:ea typeface="ＭＳ Ｐゴシック" charset="-128"/>
                </a:rPr>
                <a:t>Accumulated</a:t>
              </a:r>
            </a:p>
            <a:p>
              <a:pPr marL="0" marR="0" lvl="0" indent="0" algn="ctr" defTabSz="914400" rtl="0" eaLnBrk="0" fontAlgn="base" latinLnBrk="0" hangingPunct="0">
                <a:lnSpc>
                  <a:spcPct val="100000"/>
                </a:lnSpc>
                <a:spcBef>
                  <a:spcPct val="0"/>
                </a:spcBef>
                <a:spcAft>
                  <a:spcPct val="0"/>
                </a:spcAft>
                <a:buClrTx/>
                <a:buSzTx/>
                <a:buFontTx/>
                <a:buNone/>
                <a:tabLst/>
              </a:pPr>
              <a:r>
                <a:rPr lang="en-US" sz="2000" dirty="0">
                  <a:solidFill>
                    <a:schemeClr val="bg2">
                      <a:lumMod val="50000"/>
                    </a:schemeClr>
                  </a:solidFill>
                  <a:ea typeface="ＭＳ Ｐゴシック" charset="-128"/>
                </a:rPr>
                <a:t>NO STRUCTURE MEMORIZA-TION</a:t>
              </a:r>
            </a:p>
          </p:txBody>
        </p:sp>
      </p:grpSp>
      <p:sp>
        <p:nvSpPr>
          <p:cNvPr id="23" name="Multiply 22"/>
          <p:cNvSpPr/>
          <p:nvPr/>
        </p:nvSpPr>
        <p:spPr>
          <a:xfrm>
            <a:off x="1481059" y="3561245"/>
            <a:ext cx="531188" cy="516009"/>
          </a:xfrm>
          <a:prstGeom prst="mathMultiply">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4" name="Multiply 23"/>
          <p:cNvSpPr/>
          <p:nvPr/>
        </p:nvSpPr>
        <p:spPr>
          <a:xfrm>
            <a:off x="3702048" y="3481487"/>
            <a:ext cx="531188" cy="516009"/>
          </a:xfrm>
          <a:prstGeom prst="mathMultiply">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5" name="Multiply 24"/>
          <p:cNvSpPr/>
          <p:nvPr/>
        </p:nvSpPr>
        <p:spPr>
          <a:xfrm>
            <a:off x="7273350" y="3481487"/>
            <a:ext cx="531188" cy="516009"/>
          </a:xfrm>
          <a:prstGeom prst="mathMultiply">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26" name="Straight Arrow Connector 25"/>
          <p:cNvCxnSpPr/>
          <p:nvPr/>
        </p:nvCxnSpPr>
        <p:spPr>
          <a:xfrm>
            <a:off x="8838208" y="2870053"/>
            <a:ext cx="153860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5" name="Rectangle 14"/>
          <p:cNvSpPr/>
          <p:nvPr/>
        </p:nvSpPr>
        <p:spPr>
          <a:xfrm>
            <a:off x="1244485" y="76188"/>
            <a:ext cx="7257115" cy="769441"/>
          </a:xfrm>
          <a:prstGeom prst="rect">
            <a:avLst/>
          </a:prstGeom>
        </p:spPr>
        <p:txBody>
          <a:bodyPr wrap="none">
            <a:spAutoFit/>
          </a:bodyPr>
          <a:lstStyle/>
          <a:p>
            <a:r>
              <a:rPr lang="en-US" sz="4400" dirty="0">
                <a:solidFill>
                  <a:srgbClr val="517A91"/>
                </a:solidFill>
                <a:latin typeface="Century Gothic" charset="0"/>
                <a:ea typeface="Century Gothic" charset="0"/>
                <a:cs typeface="Century Gothic" charset="0"/>
              </a:rPr>
              <a:t>Maple syrup Urine disease</a:t>
            </a:r>
          </a:p>
        </p:txBody>
      </p:sp>
      <p:cxnSp>
        <p:nvCxnSpPr>
          <p:cNvPr id="17" name="Straight Connector 16"/>
          <p:cNvCxnSpPr/>
          <p:nvPr/>
        </p:nvCxnSpPr>
        <p:spPr>
          <a:xfrm flipH="1">
            <a:off x="1223967" y="845629"/>
            <a:ext cx="7550163" cy="21028"/>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945420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1085850" y="5710181"/>
            <a:ext cx="1580444" cy="1549544"/>
          </a:xfrm>
          <a:prstGeom prst="rect">
            <a:avLst/>
          </a:prstGeom>
        </p:spPr>
      </p:pic>
      <p:sp>
        <p:nvSpPr>
          <p:cNvPr id="4" name="Content Placeholder 3"/>
          <p:cNvSpPr>
            <a:spLocks noGrp="1"/>
          </p:cNvSpPr>
          <p:nvPr>
            <p:ph idx="1"/>
          </p:nvPr>
        </p:nvSpPr>
        <p:spPr>
          <a:xfrm>
            <a:off x="1085849" y="1114562"/>
            <a:ext cx="6568397" cy="4659513"/>
          </a:xfrm>
          <a:ln>
            <a:noFill/>
          </a:ln>
        </p:spPr>
        <p:txBody>
          <a:bodyPr>
            <a:normAutofit fontScale="92500" lnSpcReduction="10000"/>
          </a:bodyPr>
          <a:lstStyle/>
          <a:p>
            <a:r>
              <a:rPr lang="en-US" sz="2400" dirty="0">
                <a:solidFill>
                  <a:schemeClr val="accent1">
                    <a:lumMod val="75000"/>
                  </a:schemeClr>
                </a:solidFill>
                <a:latin typeface="Century Gothic" panose="020B0502020202020204" pitchFamily="34" charset="0"/>
                <a:ea typeface="ＭＳ Ｐゴシック" charset="-128"/>
              </a:rPr>
              <a:t>First: What is albinism?</a:t>
            </a:r>
          </a:p>
          <a:p>
            <a:pPr marL="0" indent="0">
              <a:buNone/>
            </a:pPr>
            <a:r>
              <a:rPr lang="en-US" sz="2400" dirty="0">
                <a:solidFill>
                  <a:srgbClr val="334E5D"/>
                </a:solidFill>
                <a:ea typeface="ＭＳ Ｐゴシック" charset="-128"/>
              </a:rPr>
              <a:t>It is a disease of Tyrosine metabolism, and Tyrosine is involved in melanin production .</a:t>
            </a:r>
          </a:p>
          <a:p>
            <a:pPr marL="0" indent="0">
              <a:buNone/>
            </a:pPr>
            <a:endParaRPr lang="en-US" sz="2400" dirty="0">
              <a:solidFill>
                <a:srgbClr val="334E5D"/>
              </a:solidFill>
              <a:ea typeface="ＭＳ Ｐゴシック" charset="-128"/>
            </a:endParaRPr>
          </a:p>
          <a:p>
            <a:r>
              <a:rPr lang="en-US" sz="2400" dirty="0">
                <a:solidFill>
                  <a:schemeClr val="accent1">
                    <a:lumMod val="75000"/>
                  </a:schemeClr>
                </a:solidFill>
                <a:latin typeface="Century Gothic" panose="020B0502020202020204" pitchFamily="34" charset="0"/>
                <a:ea typeface="ＭＳ Ｐゴシック" charset="-128"/>
              </a:rPr>
              <a:t>Second: What is Melanin?</a:t>
            </a:r>
          </a:p>
          <a:p>
            <a:pPr marL="0" indent="0">
              <a:buNone/>
            </a:pPr>
            <a:r>
              <a:rPr lang="en-US" sz="2400" dirty="0">
                <a:solidFill>
                  <a:srgbClr val="334E5D"/>
                </a:solidFill>
                <a:ea typeface="ＭＳ Ｐゴシック" charset="-128"/>
              </a:rPr>
              <a:t>Melanin is a pigment of hair, skin and eyes .</a:t>
            </a:r>
          </a:p>
          <a:p>
            <a:pPr marL="0" indent="0">
              <a:buNone/>
            </a:pPr>
            <a:endParaRPr lang="en-US" sz="2400" dirty="0">
              <a:solidFill>
                <a:srgbClr val="334E5D"/>
              </a:solidFill>
              <a:ea typeface="ＭＳ Ｐゴシック" charset="-128"/>
            </a:endParaRPr>
          </a:p>
          <a:p>
            <a:r>
              <a:rPr lang="en-US" sz="2400" dirty="0">
                <a:solidFill>
                  <a:schemeClr val="accent1">
                    <a:lumMod val="75000"/>
                  </a:schemeClr>
                </a:solidFill>
                <a:latin typeface="Century Gothic" panose="020B0502020202020204" pitchFamily="34" charset="0"/>
                <a:ea typeface="ＭＳ Ｐゴシック" charset="-128"/>
              </a:rPr>
              <a:t>Third: Why does it happen?</a:t>
            </a:r>
          </a:p>
          <a:p>
            <a:pPr marL="0" indent="0">
              <a:buNone/>
            </a:pPr>
            <a:r>
              <a:rPr lang="en-US" sz="2400" dirty="0">
                <a:solidFill>
                  <a:srgbClr val="334E5D"/>
                </a:solidFill>
                <a:ea typeface="ＭＳ Ｐゴシック" charset="-128"/>
              </a:rPr>
              <a:t>It happens due to </a:t>
            </a:r>
            <a:r>
              <a:rPr lang="en-US" sz="2400" dirty="0" err="1">
                <a:solidFill>
                  <a:srgbClr val="FF0000"/>
                </a:solidFill>
                <a:ea typeface="ＭＳ Ｐゴシック" charset="-128"/>
              </a:rPr>
              <a:t>Tyrosinase</a:t>
            </a:r>
            <a:r>
              <a:rPr lang="en-US" sz="2400" dirty="0">
                <a:solidFill>
                  <a:srgbClr val="FF0000"/>
                </a:solidFill>
                <a:ea typeface="ＭＳ Ｐゴシック" charset="-128"/>
              </a:rPr>
              <a:t> deficiency, which causes Melanin deficiency.</a:t>
            </a:r>
          </a:p>
          <a:p>
            <a:pPr marL="0" indent="0">
              <a:buNone/>
            </a:pPr>
            <a:r>
              <a:rPr lang="en-US" sz="2400" dirty="0">
                <a:solidFill>
                  <a:srgbClr val="334E5D"/>
                </a:solidFill>
                <a:ea typeface="ＭＳ Ｐゴシック" charset="-128"/>
              </a:rPr>
              <a:t>Melanin is absent in Albino patients, so the hair, and skin appear white. Eyes are red along with vision defects and photophobia .</a:t>
            </a:r>
          </a:p>
        </p:txBody>
      </p:sp>
      <p:pic>
        <p:nvPicPr>
          <p:cNvPr id="9" name="Picture 2"/>
          <p:cNvPicPr>
            <a:picLocks noChangeAspect="1" noChangeArrowheads="1"/>
          </p:cNvPicPr>
          <p:nvPr/>
        </p:nvPicPr>
        <p:blipFill>
          <a:blip r:embed="rId4" cstate="print"/>
          <a:srcRect/>
          <a:stretch>
            <a:fillRect/>
          </a:stretch>
        </p:blipFill>
        <p:spPr bwMode="auto">
          <a:xfrm>
            <a:off x="7494683" y="3251316"/>
            <a:ext cx="2507986" cy="1720056"/>
          </a:xfrm>
          <a:prstGeom prst="rect">
            <a:avLst/>
          </a:prstGeom>
          <a:noFill/>
          <a:ln w="9525">
            <a:noFill/>
            <a:miter lim="800000"/>
            <a:headEnd/>
            <a:tailEnd/>
          </a:ln>
          <a:effectLst/>
        </p:spPr>
      </p:pic>
      <p:pic>
        <p:nvPicPr>
          <p:cNvPr id="10" name="Picture 15" descr="gibson_clip_image005"/>
          <p:cNvPicPr>
            <a:picLocks noChangeAspect="1" noChangeArrowheads="1"/>
          </p:cNvPicPr>
          <p:nvPr/>
        </p:nvPicPr>
        <p:blipFill>
          <a:blip r:embed="rId5" cstate="print"/>
          <a:srcRect l="22858" t="6329" r="42360" b="41772"/>
          <a:stretch>
            <a:fillRect/>
          </a:stretch>
        </p:blipFill>
        <p:spPr bwMode="auto">
          <a:xfrm>
            <a:off x="10295179" y="1791001"/>
            <a:ext cx="1709520" cy="3275997"/>
          </a:xfrm>
          <a:prstGeom prst="rect">
            <a:avLst/>
          </a:prstGeom>
          <a:solidFill>
            <a:srgbClr val="FFFFFF"/>
          </a:solidFill>
        </p:spPr>
      </p:pic>
      <p:sp>
        <p:nvSpPr>
          <p:cNvPr id="11" name="Line 11"/>
          <p:cNvSpPr>
            <a:spLocks noChangeShapeType="1"/>
          </p:cNvSpPr>
          <p:nvPr/>
        </p:nvSpPr>
        <p:spPr bwMode="auto">
          <a:xfrm>
            <a:off x="11158768" y="5066998"/>
            <a:ext cx="0" cy="180199"/>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2" name="Line 10"/>
          <p:cNvSpPr>
            <a:spLocks noChangeShapeType="1"/>
          </p:cNvSpPr>
          <p:nvPr/>
        </p:nvSpPr>
        <p:spPr bwMode="auto">
          <a:xfrm>
            <a:off x="11158768" y="5355881"/>
            <a:ext cx="0" cy="180199"/>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3" name="Text Box 9"/>
          <p:cNvSpPr txBox="1">
            <a:spLocks noChangeArrowheads="1"/>
          </p:cNvSpPr>
          <p:nvPr/>
        </p:nvSpPr>
        <p:spPr bwMode="auto">
          <a:xfrm>
            <a:off x="10713145" y="5574568"/>
            <a:ext cx="873587" cy="300698"/>
          </a:xfrm>
          <a:prstGeom prst="rect">
            <a:avLst/>
          </a:prstGeom>
          <a:noFill/>
          <a:ln w="9525">
            <a:noFill/>
            <a:miter lim="800000"/>
            <a:headEnd/>
            <a:tailEnd/>
          </a:ln>
        </p:spPr>
        <p:txBody>
          <a:bodyPr vert="horz" wrap="none" lIns="53950" tIns="26975" rIns="53950" bIns="26975"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Arial" pitchFamily="34" charset="0"/>
                <a:ea typeface="Times New Roman" pitchFamily="18" charset="0"/>
                <a:cs typeface="Arial" pitchFamily="34" charset="0"/>
              </a:rPr>
              <a:t>Melanin</a:t>
            </a: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sp>
        <p:nvSpPr>
          <p:cNvPr id="15" name="Rectangle 13"/>
          <p:cNvSpPr>
            <a:spLocks noChangeArrowheads="1"/>
          </p:cNvSpPr>
          <p:nvPr/>
        </p:nvSpPr>
        <p:spPr bwMode="auto">
          <a:xfrm>
            <a:off x="10295179" y="2222409"/>
            <a:ext cx="472359" cy="1152939"/>
          </a:xfrm>
          <a:prstGeom prst="rect">
            <a:avLst/>
          </a:prstGeom>
          <a:solidFill>
            <a:srgbClr val="FFFFFF"/>
          </a:solidFill>
          <a:ln w="9525">
            <a:noFill/>
            <a:miter lim="800000"/>
            <a:headEnd/>
            <a:tailEnd/>
          </a:ln>
        </p:spPr>
        <p:txBody>
          <a:bodyPr vert="horz" wrap="none" lIns="91440" tIns="45720" rIns="91440" bIns="45720" numCol="1" anchor="ctr" anchorCtr="0" compatLnSpc="1">
            <a:prstTxWarp prst="textNoShape">
              <a:avLst/>
            </a:prstTxWarp>
          </a:bodyPr>
          <a:lstStyle/>
          <a:p>
            <a:endParaRPr lang="en-US"/>
          </a:p>
        </p:txBody>
      </p:sp>
      <p:sp>
        <p:nvSpPr>
          <p:cNvPr id="16" name="Multiply 15"/>
          <p:cNvSpPr/>
          <p:nvPr/>
        </p:nvSpPr>
        <p:spPr>
          <a:xfrm>
            <a:off x="10285894" y="5440513"/>
            <a:ext cx="531188" cy="516009"/>
          </a:xfrm>
          <a:prstGeom prst="mathMultiply">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Multiply 16"/>
          <p:cNvSpPr/>
          <p:nvPr/>
        </p:nvSpPr>
        <p:spPr>
          <a:xfrm>
            <a:off x="8217488" y="2460913"/>
            <a:ext cx="531188" cy="516009"/>
          </a:xfrm>
          <a:prstGeom prst="mathMultiply">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extBox 1"/>
          <p:cNvSpPr txBox="1"/>
          <p:nvPr/>
        </p:nvSpPr>
        <p:spPr>
          <a:xfrm>
            <a:off x="8726585" y="2534252"/>
            <a:ext cx="149575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err="1"/>
              <a:t>Tyrosinase</a:t>
            </a:r>
            <a:endParaRPr lang="en-US" dirty="0"/>
          </a:p>
        </p:txBody>
      </p:sp>
      <p:cxnSp>
        <p:nvCxnSpPr>
          <p:cNvPr id="18" name="Straight Arrow Connector 17"/>
          <p:cNvCxnSpPr>
            <a:stCxn id="2" idx="3"/>
          </p:cNvCxnSpPr>
          <p:nvPr/>
        </p:nvCxnSpPr>
        <p:spPr>
          <a:xfrm flipV="1">
            <a:off x="10222342" y="2355347"/>
            <a:ext cx="788699" cy="36357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p:cNvCxnSpPr/>
          <p:nvPr/>
        </p:nvCxnSpPr>
        <p:spPr>
          <a:xfrm>
            <a:off x="10222342" y="2718918"/>
            <a:ext cx="788699" cy="40984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6" name="TextBox 25"/>
          <p:cNvSpPr txBox="1"/>
          <p:nvPr/>
        </p:nvSpPr>
        <p:spPr>
          <a:xfrm>
            <a:off x="9697512" y="6009321"/>
            <a:ext cx="2307187"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Leads to accumulation </a:t>
            </a:r>
            <a:r>
              <a:rPr lang="en-US"/>
              <a:t>of Tyrosine and DOPA</a:t>
            </a:r>
            <a:endParaRPr lang="en-US" dirty="0"/>
          </a:p>
        </p:txBody>
      </p:sp>
      <p:sp>
        <p:nvSpPr>
          <p:cNvPr id="19" name="TextBox 18"/>
          <p:cNvSpPr txBox="1"/>
          <p:nvPr/>
        </p:nvSpPr>
        <p:spPr>
          <a:xfrm>
            <a:off x="5149409" y="164773"/>
            <a:ext cx="2063050" cy="584775"/>
          </a:xfrm>
          <a:prstGeom prst="rect">
            <a:avLst/>
          </a:prstGeom>
          <a:solidFill>
            <a:schemeClr val="bg1">
              <a:lumMod val="95000"/>
            </a:schemeClr>
          </a:solidFill>
          <a:ln w="19050">
            <a:solidFill>
              <a:srgbClr val="334E5D"/>
            </a:solidFill>
          </a:ln>
        </p:spPr>
        <p:txBody>
          <a:bodyPr wrap="square" rtlCol="0">
            <a:spAutoFit/>
          </a:bodyPr>
          <a:lstStyle>
            <a:defPPr>
              <a:defRPr lang="en-US"/>
            </a:defPPr>
            <a:lvl1pPr algn="ctr">
              <a:defRPr sz="1600">
                <a:solidFill>
                  <a:schemeClr val="bg1">
                    <a:lumMod val="65000"/>
                  </a:schemeClr>
                </a:solidFill>
              </a:defRPr>
            </a:lvl1pPr>
          </a:lstStyle>
          <a:p>
            <a:r>
              <a:rPr lang="en-US" dirty="0">
                <a:solidFill>
                  <a:schemeClr val="bg1">
                    <a:lumMod val="50000"/>
                  </a:schemeClr>
                </a:solidFill>
              </a:rPr>
              <a:t>Tyrosine is synthesized here unlike PKU</a:t>
            </a:r>
          </a:p>
        </p:txBody>
      </p:sp>
      <p:sp>
        <p:nvSpPr>
          <p:cNvPr id="20" name="Rectangle 19"/>
          <p:cNvSpPr/>
          <p:nvPr/>
        </p:nvSpPr>
        <p:spPr>
          <a:xfrm>
            <a:off x="1244485" y="76188"/>
            <a:ext cx="2416046" cy="769441"/>
          </a:xfrm>
          <a:prstGeom prst="rect">
            <a:avLst/>
          </a:prstGeom>
        </p:spPr>
        <p:txBody>
          <a:bodyPr wrap="none">
            <a:spAutoFit/>
          </a:bodyPr>
          <a:lstStyle/>
          <a:p>
            <a:r>
              <a:rPr lang="en-US" sz="4400" dirty="0">
                <a:solidFill>
                  <a:srgbClr val="517A91"/>
                </a:solidFill>
                <a:latin typeface="Century Gothic" charset="0"/>
                <a:ea typeface="Century Gothic" charset="0"/>
                <a:cs typeface="Century Gothic" charset="0"/>
              </a:rPr>
              <a:t>Albinism</a:t>
            </a:r>
          </a:p>
        </p:txBody>
      </p:sp>
      <p:cxnSp>
        <p:nvCxnSpPr>
          <p:cNvPr id="21" name="Straight Connector 20"/>
          <p:cNvCxnSpPr/>
          <p:nvPr/>
        </p:nvCxnSpPr>
        <p:spPr>
          <a:xfrm flipH="1">
            <a:off x="1223967" y="845629"/>
            <a:ext cx="7550163" cy="21028"/>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22"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10655181" y="-273175"/>
            <a:ext cx="1580444" cy="1549544"/>
          </a:xfrm>
          <a:prstGeom prst="rect">
            <a:avLst/>
          </a:prstGeom>
        </p:spPr>
      </p:pic>
    </p:spTree>
    <p:extLst>
      <p:ext uri="{BB962C8B-B14F-4D97-AF65-F5344CB8AC3E}">
        <p14:creationId xmlns:p14="http://schemas.microsoft.com/office/powerpoint/2010/main" val="1377993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صورة 6" descr="bio logo 436.png"/>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Effect>
                      <a14:saturation sat="66000"/>
                    </a14:imgEffect>
                    <a14:imgEffect>
                      <a14:brightnessContrast contrast="-20000"/>
                    </a14:imgEffect>
                  </a14:imgLayer>
                </a14:imgProps>
              </a:ext>
            </a:extLst>
          </a:blip>
          <a:stretch>
            <a:fillRect/>
          </a:stretch>
        </p:blipFill>
        <p:spPr>
          <a:xfrm>
            <a:off x="10655181" y="-273175"/>
            <a:ext cx="1580444" cy="1549544"/>
          </a:xfrm>
          <a:prstGeom prst="rect">
            <a:avLst/>
          </a:prstGeom>
        </p:spPr>
      </p:pic>
      <p:sp>
        <p:nvSpPr>
          <p:cNvPr id="4" name="Content Placeholder 3"/>
          <p:cNvSpPr>
            <a:spLocks noGrp="1"/>
          </p:cNvSpPr>
          <p:nvPr>
            <p:ph idx="1"/>
          </p:nvPr>
        </p:nvSpPr>
        <p:spPr>
          <a:xfrm>
            <a:off x="1085850" y="1242171"/>
            <a:ext cx="8684874" cy="3092324"/>
          </a:xfrm>
        </p:spPr>
        <p:txBody>
          <a:bodyPr>
            <a:normAutofit fontScale="85000" lnSpcReduction="10000"/>
          </a:bodyPr>
          <a:lstStyle/>
          <a:p>
            <a:r>
              <a:rPr lang="en-US" sz="2200" dirty="0">
                <a:solidFill>
                  <a:srgbClr val="334E5D"/>
                </a:solidFill>
                <a:ea typeface="ＭＳ Ｐゴシック" charset="-128"/>
              </a:rPr>
              <a:t>Due to deficiency of </a:t>
            </a:r>
            <a:r>
              <a:rPr lang="en-US" sz="2200" dirty="0">
                <a:solidFill>
                  <a:srgbClr val="FF0000"/>
                </a:solidFill>
                <a:ea typeface="ＭＳ Ｐゴシック" charset="-128"/>
              </a:rPr>
              <a:t>cystathionine β-synthase</a:t>
            </a:r>
            <a:r>
              <a:rPr lang="en-US" sz="2200" dirty="0">
                <a:solidFill>
                  <a:srgbClr val="334E5D"/>
                </a:solidFill>
                <a:ea typeface="ＭＳ Ｐゴシック" charset="-128"/>
              </a:rPr>
              <a:t> which leads to defects in homocysteine metabolism.</a:t>
            </a:r>
          </a:p>
          <a:p>
            <a:r>
              <a:rPr lang="en-US" sz="2200" dirty="0">
                <a:solidFill>
                  <a:srgbClr val="FF0000"/>
                </a:solidFill>
                <a:ea typeface="ＭＳ Ｐゴシック" charset="-128"/>
              </a:rPr>
              <a:t>Converts homocysteine to cystathionine. </a:t>
            </a:r>
            <a:r>
              <a:rPr lang="en-US" sz="2200" dirty="0">
                <a:solidFill>
                  <a:schemeClr val="bg2">
                    <a:lumMod val="50000"/>
                  </a:schemeClr>
                </a:solidFill>
                <a:ea typeface="ＭＳ Ｐゴシック" charset="-128"/>
              </a:rPr>
              <a:t>(cysteine is a non-essential amino acid. The enzyme cystathionine beta-synthase is required for the early synthesis of cysteine; when deficient cysteine becomes essential amino-acid)</a:t>
            </a:r>
          </a:p>
          <a:p>
            <a:r>
              <a:rPr lang="en-US" sz="2200" dirty="0">
                <a:solidFill>
                  <a:srgbClr val="334E5D"/>
                </a:solidFill>
                <a:ea typeface="ＭＳ Ｐゴシック" charset="-128"/>
              </a:rPr>
              <a:t>High plasma and urine levels of homocysteine and methionine and low levels of cysteine.</a:t>
            </a:r>
          </a:p>
          <a:p>
            <a:r>
              <a:rPr lang="en-US" sz="2200" dirty="0">
                <a:solidFill>
                  <a:srgbClr val="334E5D"/>
                </a:solidFill>
                <a:ea typeface="ＭＳ Ｐゴシック" charset="-128"/>
              </a:rPr>
              <a:t>High levels of homocysteine is a </a:t>
            </a:r>
            <a:r>
              <a:rPr lang="en-US" sz="2200" dirty="0">
                <a:solidFill>
                  <a:srgbClr val="FF0000"/>
                </a:solidFill>
                <a:ea typeface="ＭＳ Ｐゴシック" charset="-128"/>
              </a:rPr>
              <a:t>risk factor for atherosclerosis </a:t>
            </a:r>
            <a:r>
              <a:rPr lang="en-US" sz="2200" dirty="0">
                <a:solidFill>
                  <a:srgbClr val="334E5D"/>
                </a:solidFill>
                <a:ea typeface="ＭＳ Ｐゴシック" charset="-128"/>
              </a:rPr>
              <a:t>and heart diseases.</a:t>
            </a:r>
          </a:p>
          <a:p>
            <a:endParaRPr lang="en-US" sz="2200" dirty="0">
              <a:solidFill>
                <a:srgbClr val="334E5D"/>
              </a:solidFill>
              <a:ea typeface="ＭＳ Ｐゴシック" charset="-128"/>
            </a:endParaRPr>
          </a:p>
          <a:p>
            <a:r>
              <a:rPr lang="en-US" sz="2200" dirty="0">
                <a:solidFill>
                  <a:srgbClr val="334E5D"/>
                </a:solidFill>
                <a:ea typeface="ＭＳ Ｐゴシック" charset="-128"/>
              </a:rPr>
              <a:t>Skeletal abnormalities , osteoporosis, mental retardation, displacement of eye lens.</a:t>
            </a:r>
          </a:p>
        </p:txBody>
      </p:sp>
      <p:sp>
        <p:nvSpPr>
          <p:cNvPr id="9" name="TextBox 8"/>
          <p:cNvSpPr txBox="1"/>
          <p:nvPr/>
        </p:nvSpPr>
        <p:spPr>
          <a:xfrm>
            <a:off x="9726244" y="2189177"/>
            <a:ext cx="2363486" cy="1077218"/>
          </a:xfrm>
          <a:prstGeom prst="rect">
            <a:avLst/>
          </a:prstGeom>
          <a:solidFill>
            <a:schemeClr val="bg1">
              <a:lumMod val="95000"/>
            </a:schemeClr>
          </a:solidFill>
          <a:ln w="19050">
            <a:solidFill>
              <a:srgbClr val="334E5D"/>
            </a:solidFill>
          </a:ln>
        </p:spPr>
        <p:txBody>
          <a:bodyPr wrap="square" rtlCol="0">
            <a:spAutoFit/>
          </a:bodyPr>
          <a:lstStyle>
            <a:defPPr>
              <a:defRPr lang="en-US"/>
            </a:defPPr>
            <a:lvl1pPr algn="ctr">
              <a:defRPr sz="1600">
                <a:solidFill>
                  <a:schemeClr val="bg1">
                    <a:lumMod val="65000"/>
                  </a:schemeClr>
                </a:solidFill>
              </a:defRPr>
            </a:lvl1pPr>
          </a:lstStyle>
          <a:p>
            <a:r>
              <a:rPr lang="en-US" dirty="0">
                <a:solidFill>
                  <a:schemeClr val="bg1">
                    <a:lumMod val="50000"/>
                  </a:schemeClr>
                </a:solidFill>
              </a:rPr>
              <a:t>Initially it accumulate in the blood but after reaching renal threshold it goes into urine .</a:t>
            </a:r>
          </a:p>
        </p:txBody>
      </p:sp>
      <p:sp>
        <p:nvSpPr>
          <p:cNvPr id="11" name="TextBox 10"/>
          <p:cNvSpPr txBox="1"/>
          <p:nvPr/>
        </p:nvSpPr>
        <p:spPr>
          <a:xfrm>
            <a:off x="9681764" y="3760334"/>
            <a:ext cx="2363486" cy="2893100"/>
          </a:xfrm>
          <a:prstGeom prst="rect">
            <a:avLst/>
          </a:prstGeom>
          <a:solidFill>
            <a:schemeClr val="bg1">
              <a:lumMod val="95000"/>
            </a:schemeClr>
          </a:solidFill>
          <a:ln w="19050">
            <a:solidFill>
              <a:srgbClr val="334E5D"/>
            </a:solidFill>
          </a:ln>
        </p:spPr>
        <p:txBody>
          <a:bodyPr wrap="square" rtlCol="0">
            <a:spAutoFit/>
          </a:bodyPr>
          <a:lstStyle>
            <a:defPPr>
              <a:defRPr lang="en-US"/>
            </a:defPPr>
            <a:lvl1pPr algn="ctr">
              <a:defRPr sz="1600">
                <a:solidFill>
                  <a:schemeClr val="bg1">
                    <a:lumMod val="65000"/>
                  </a:schemeClr>
                </a:solidFill>
              </a:defRPr>
            </a:lvl1pPr>
          </a:lstStyle>
          <a:p>
            <a:r>
              <a:rPr lang="en-US" sz="1400" dirty="0"/>
              <a:t>-</a:t>
            </a:r>
            <a:r>
              <a:rPr lang="en-US" sz="1400" dirty="0" err="1">
                <a:solidFill>
                  <a:srgbClr val="FF0000"/>
                </a:solidFill>
              </a:rPr>
              <a:t>Cystathione</a:t>
            </a:r>
            <a:r>
              <a:rPr lang="en-US" sz="1400" dirty="0">
                <a:solidFill>
                  <a:srgbClr val="FF0000"/>
                </a:solidFill>
              </a:rPr>
              <a:t> beta-synthase</a:t>
            </a:r>
            <a:r>
              <a:rPr lang="en-US" sz="1400" dirty="0"/>
              <a:t> </a:t>
            </a:r>
            <a:r>
              <a:rPr lang="en-US" sz="1400" dirty="0">
                <a:solidFill>
                  <a:schemeClr val="bg1">
                    <a:lumMod val="50000"/>
                  </a:schemeClr>
                </a:solidFill>
              </a:rPr>
              <a:t>requires</a:t>
            </a:r>
            <a:r>
              <a:rPr lang="en-US" sz="1400" dirty="0"/>
              <a:t> </a:t>
            </a:r>
            <a:r>
              <a:rPr lang="en-US" sz="1400" dirty="0" err="1">
                <a:solidFill>
                  <a:srgbClr val="FF0000"/>
                </a:solidFill>
              </a:rPr>
              <a:t>vitamine</a:t>
            </a:r>
            <a:r>
              <a:rPr lang="en-US" sz="1400" dirty="0">
                <a:solidFill>
                  <a:srgbClr val="FF0000"/>
                </a:solidFill>
              </a:rPr>
              <a:t> B6</a:t>
            </a:r>
            <a:r>
              <a:rPr lang="en-US" sz="1400" dirty="0">
                <a:solidFill>
                  <a:schemeClr val="bg1">
                    <a:lumMod val="50000"/>
                  </a:schemeClr>
                </a:solidFill>
              </a:rPr>
              <a:t> for its activity</a:t>
            </a:r>
          </a:p>
          <a:p>
            <a:endParaRPr lang="en-US" sz="1400" dirty="0"/>
          </a:p>
          <a:p>
            <a:r>
              <a:rPr lang="en-US" sz="1400" dirty="0"/>
              <a:t>-</a:t>
            </a:r>
            <a:r>
              <a:rPr lang="en-US" sz="1400" dirty="0">
                <a:solidFill>
                  <a:srgbClr val="FF0000"/>
                </a:solidFill>
              </a:rPr>
              <a:t>Methionine synthase </a:t>
            </a:r>
            <a:r>
              <a:rPr lang="en-US" sz="1400" dirty="0">
                <a:solidFill>
                  <a:schemeClr val="bg1">
                    <a:lumMod val="50000"/>
                  </a:schemeClr>
                </a:solidFill>
              </a:rPr>
              <a:t>requires</a:t>
            </a:r>
            <a:r>
              <a:rPr lang="en-US" sz="1400" dirty="0"/>
              <a:t> </a:t>
            </a:r>
            <a:r>
              <a:rPr lang="en-US" sz="1400" dirty="0" err="1">
                <a:solidFill>
                  <a:srgbClr val="FF0000"/>
                </a:solidFill>
              </a:rPr>
              <a:t>vitamine</a:t>
            </a:r>
            <a:r>
              <a:rPr lang="en-US" sz="1400" dirty="0">
                <a:solidFill>
                  <a:srgbClr val="FF0000"/>
                </a:solidFill>
              </a:rPr>
              <a:t> B12 </a:t>
            </a:r>
            <a:r>
              <a:rPr lang="en-US" sz="1400" dirty="0">
                <a:solidFill>
                  <a:schemeClr val="bg1">
                    <a:lumMod val="50000"/>
                  </a:schemeClr>
                </a:solidFill>
              </a:rPr>
              <a:t>for its activity</a:t>
            </a:r>
          </a:p>
          <a:p>
            <a:endParaRPr lang="en-US" sz="1400" dirty="0"/>
          </a:p>
          <a:p>
            <a:r>
              <a:rPr lang="en-US" sz="1400" dirty="0">
                <a:solidFill>
                  <a:schemeClr val="bg1">
                    <a:lumMod val="50000"/>
                  </a:schemeClr>
                </a:solidFill>
              </a:rPr>
              <a:t>-for the conversion of homocysteine to methionine the enzyme </a:t>
            </a:r>
            <a:r>
              <a:rPr lang="en-US" sz="1400" dirty="0">
                <a:solidFill>
                  <a:srgbClr val="FF0000"/>
                </a:solidFill>
              </a:rPr>
              <a:t>tetrahydrofolate THF </a:t>
            </a:r>
            <a:r>
              <a:rPr lang="en-US" sz="1400" dirty="0">
                <a:solidFill>
                  <a:schemeClr val="bg2">
                    <a:lumMod val="50000"/>
                  </a:schemeClr>
                </a:solidFill>
              </a:rPr>
              <a:t>(functional form of folic acid) </a:t>
            </a:r>
            <a:r>
              <a:rPr lang="en-US" sz="1400" dirty="0">
                <a:solidFill>
                  <a:schemeClr val="bg1">
                    <a:lumMod val="50000"/>
                  </a:schemeClr>
                </a:solidFill>
              </a:rPr>
              <a:t>is required</a:t>
            </a:r>
          </a:p>
        </p:txBody>
      </p:sp>
      <p:sp>
        <p:nvSpPr>
          <p:cNvPr id="12" name="Rectangle 11"/>
          <p:cNvSpPr/>
          <p:nvPr/>
        </p:nvSpPr>
        <p:spPr>
          <a:xfrm>
            <a:off x="1244485" y="76188"/>
            <a:ext cx="4381328" cy="769441"/>
          </a:xfrm>
          <a:prstGeom prst="rect">
            <a:avLst/>
          </a:prstGeom>
        </p:spPr>
        <p:txBody>
          <a:bodyPr wrap="none">
            <a:spAutoFit/>
          </a:bodyPr>
          <a:lstStyle/>
          <a:p>
            <a:r>
              <a:rPr lang="en-US" sz="4400" dirty="0" err="1">
                <a:solidFill>
                  <a:srgbClr val="517A91"/>
                </a:solidFill>
                <a:latin typeface="Century Gothic" charset="0"/>
                <a:ea typeface="Century Gothic" charset="0"/>
                <a:cs typeface="Century Gothic" charset="0"/>
              </a:rPr>
              <a:t>Homocystinuria</a:t>
            </a:r>
            <a:endParaRPr lang="en-US" sz="4400" dirty="0">
              <a:solidFill>
                <a:schemeClr val="bg2">
                  <a:lumMod val="50000"/>
                </a:schemeClr>
              </a:solidFill>
              <a:latin typeface="Century Gothic" charset="0"/>
              <a:ea typeface="Century Gothic" charset="0"/>
              <a:cs typeface="Century Gothic" charset="0"/>
            </a:endParaRPr>
          </a:p>
        </p:txBody>
      </p:sp>
      <p:cxnSp>
        <p:nvCxnSpPr>
          <p:cNvPr id="13" name="Straight Connector 12"/>
          <p:cNvCxnSpPr/>
          <p:nvPr/>
        </p:nvCxnSpPr>
        <p:spPr>
          <a:xfrm flipH="1">
            <a:off x="1223967" y="845629"/>
            <a:ext cx="7550163" cy="21028"/>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3497" y="4334495"/>
            <a:ext cx="5991101" cy="2473697"/>
          </a:xfrm>
          <a:prstGeom prst="rect">
            <a:avLst/>
          </a:prstGeom>
        </p:spPr>
      </p:pic>
      <p:sp>
        <p:nvSpPr>
          <p:cNvPr id="3" name="Rectangle 2"/>
          <p:cNvSpPr/>
          <p:nvPr/>
        </p:nvSpPr>
        <p:spPr>
          <a:xfrm>
            <a:off x="3408219" y="6115793"/>
            <a:ext cx="1246909" cy="1425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84764" y="6461992"/>
            <a:ext cx="1134093" cy="2000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652156" y="5903853"/>
            <a:ext cx="1373579" cy="2119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4025735" y="6555179"/>
            <a:ext cx="104502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115174" y="6367971"/>
            <a:ext cx="1021278" cy="307777"/>
          </a:xfrm>
          <a:prstGeom prst="rect">
            <a:avLst/>
          </a:prstGeom>
          <a:noFill/>
        </p:spPr>
        <p:txBody>
          <a:bodyPr wrap="square" rtlCol="0">
            <a:spAutoFit/>
          </a:bodyPr>
          <a:lstStyle/>
          <a:p>
            <a:r>
              <a:rPr lang="en-US" sz="1400" dirty="0"/>
              <a:t>cysteine</a:t>
            </a:r>
          </a:p>
        </p:txBody>
      </p:sp>
      <p:sp>
        <p:nvSpPr>
          <p:cNvPr id="17" name="Rectangle 16"/>
          <p:cNvSpPr/>
          <p:nvPr/>
        </p:nvSpPr>
        <p:spPr>
          <a:xfrm>
            <a:off x="4946197" y="5186380"/>
            <a:ext cx="1062717" cy="1337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548809" y="4427760"/>
            <a:ext cx="587644" cy="1323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428287" y="4865746"/>
            <a:ext cx="841884" cy="1156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490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10655181" y="-273175"/>
            <a:ext cx="1580444" cy="1549544"/>
          </a:xfrm>
          <a:prstGeom prst="rect">
            <a:avLst/>
          </a:prstGeom>
        </p:spPr>
      </p:pic>
      <p:sp>
        <p:nvSpPr>
          <p:cNvPr id="2" name="Rectangle 1"/>
          <p:cNvSpPr/>
          <p:nvPr/>
        </p:nvSpPr>
        <p:spPr>
          <a:xfrm>
            <a:off x="1223967" y="1047486"/>
            <a:ext cx="7154238" cy="1446550"/>
          </a:xfrm>
          <a:prstGeom prst="rect">
            <a:avLst/>
          </a:prstGeom>
        </p:spPr>
        <p:txBody>
          <a:bodyPr wrap="square">
            <a:spAutoFit/>
          </a:bodyPr>
          <a:lstStyle/>
          <a:p>
            <a:pPr marL="342900" indent="-342900">
              <a:buFont typeface="Wingdings" panose="05000000000000000000" pitchFamily="2" charset="2"/>
              <a:buChar char="ü"/>
            </a:pPr>
            <a:r>
              <a:rPr lang="en-US" sz="2200" dirty="0" err="1">
                <a:solidFill>
                  <a:srgbClr val="334E5D"/>
                </a:solidFill>
                <a:ea typeface="ＭＳ Ｐゴシック" charset="-128"/>
              </a:rPr>
              <a:t>Hyperhomocysteinemia</a:t>
            </a:r>
            <a:r>
              <a:rPr lang="en-US" sz="2200" dirty="0">
                <a:solidFill>
                  <a:srgbClr val="334E5D"/>
                </a:solidFill>
                <a:ea typeface="ＭＳ Ｐゴシック" charset="-128"/>
              </a:rPr>
              <a:t> is also associated with:</a:t>
            </a:r>
          </a:p>
          <a:p>
            <a:pPr marL="457200" indent="-457200">
              <a:buFont typeface="+mj-lt"/>
              <a:buAutoNum type="arabicPeriod"/>
            </a:pPr>
            <a:r>
              <a:rPr lang="en-US" sz="2200" dirty="0">
                <a:solidFill>
                  <a:srgbClr val="334E5D"/>
                </a:solidFill>
                <a:ea typeface="ＭＳ Ｐゴシック" charset="-128"/>
              </a:rPr>
              <a:t>Neural tube defect (spina bifida)</a:t>
            </a:r>
          </a:p>
          <a:p>
            <a:pPr marL="457200" indent="-457200">
              <a:buFont typeface="+mj-lt"/>
              <a:buAutoNum type="arabicPeriod"/>
            </a:pPr>
            <a:r>
              <a:rPr lang="en-US" sz="2200" dirty="0">
                <a:solidFill>
                  <a:srgbClr val="334E5D"/>
                </a:solidFill>
                <a:ea typeface="ＭＳ Ｐゴシック" charset="-128"/>
              </a:rPr>
              <a:t>Vascular disease (atherosclerosis)</a:t>
            </a:r>
          </a:p>
          <a:p>
            <a:pPr marL="457200" indent="-457200">
              <a:buFont typeface="+mj-lt"/>
              <a:buAutoNum type="arabicPeriod"/>
            </a:pPr>
            <a:r>
              <a:rPr lang="en-US" sz="2200" dirty="0">
                <a:solidFill>
                  <a:srgbClr val="334E5D"/>
                </a:solidFill>
                <a:ea typeface="ＭＳ Ｐゴシック" charset="-128"/>
              </a:rPr>
              <a:t>A risk factor of heart diseases.</a:t>
            </a:r>
          </a:p>
        </p:txBody>
      </p:sp>
      <p:graphicFrame>
        <p:nvGraphicFramePr>
          <p:cNvPr id="3" name="Diagram 2"/>
          <p:cNvGraphicFramePr/>
          <p:nvPr>
            <p:extLst>
              <p:ext uri="{D42A27DB-BD31-4B8C-83A1-F6EECF244321}">
                <p14:modId xmlns:p14="http://schemas.microsoft.com/office/powerpoint/2010/main" val="535677010"/>
              </p:ext>
            </p:extLst>
          </p:nvPr>
        </p:nvGraphicFramePr>
        <p:xfrm>
          <a:off x="2278578" y="1788131"/>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TextBox 16"/>
          <p:cNvSpPr txBox="1"/>
          <p:nvPr/>
        </p:nvSpPr>
        <p:spPr>
          <a:xfrm>
            <a:off x="10497786" y="1003301"/>
            <a:ext cx="1585243" cy="2308324"/>
          </a:xfrm>
          <a:prstGeom prst="rect">
            <a:avLst/>
          </a:prstGeom>
          <a:solidFill>
            <a:schemeClr val="bg1">
              <a:lumMod val="95000"/>
            </a:schemeClr>
          </a:solidFill>
          <a:ln w="19050">
            <a:solidFill>
              <a:srgbClr val="334E5D"/>
            </a:solidFill>
          </a:ln>
        </p:spPr>
        <p:txBody>
          <a:bodyPr wrap="square" rtlCol="0">
            <a:spAutoFit/>
          </a:bodyPr>
          <a:lstStyle>
            <a:defPPr>
              <a:defRPr lang="en-US"/>
            </a:defPPr>
            <a:lvl1pPr algn="ctr">
              <a:defRPr sz="1600">
                <a:solidFill>
                  <a:schemeClr val="bg1">
                    <a:lumMod val="65000"/>
                  </a:schemeClr>
                </a:solidFill>
              </a:defRPr>
            </a:lvl1pPr>
          </a:lstStyle>
          <a:p>
            <a:r>
              <a:rPr lang="en-US" dirty="0">
                <a:solidFill>
                  <a:schemeClr val="bg1">
                    <a:lumMod val="50000"/>
                  </a:schemeClr>
                </a:solidFill>
              </a:rPr>
              <a:t>Spina bifida is a defect where there is incomplete closing of the backbone and membranes around the spinal cord.</a:t>
            </a:r>
          </a:p>
        </p:txBody>
      </p:sp>
      <p:sp>
        <p:nvSpPr>
          <p:cNvPr id="18" name="Rectangle 17"/>
          <p:cNvSpPr/>
          <p:nvPr/>
        </p:nvSpPr>
        <p:spPr>
          <a:xfrm>
            <a:off x="1244485" y="76188"/>
            <a:ext cx="4381328" cy="769441"/>
          </a:xfrm>
          <a:prstGeom prst="rect">
            <a:avLst/>
          </a:prstGeom>
        </p:spPr>
        <p:txBody>
          <a:bodyPr wrap="none">
            <a:spAutoFit/>
          </a:bodyPr>
          <a:lstStyle/>
          <a:p>
            <a:r>
              <a:rPr lang="en-US" sz="4400" dirty="0" err="1">
                <a:solidFill>
                  <a:srgbClr val="517A91"/>
                </a:solidFill>
                <a:latin typeface="Century Gothic" charset="0"/>
                <a:ea typeface="Century Gothic" charset="0"/>
                <a:cs typeface="Century Gothic" charset="0"/>
              </a:rPr>
              <a:t>Homocystinuria</a:t>
            </a:r>
            <a:endParaRPr lang="en-US" sz="4400" dirty="0">
              <a:solidFill>
                <a:srgbClr val="517A91"/>
              </a:solidFill>
              <a:latin typeface="Century Gothic" charset="0"/>
              <a:ea typeface="Century Gothic" charset="0"/>
              <a:cs typeface="Century Gothic" charset="0"/>
            </a:endParaRPr>
          </a:p>
        </p:txBody>
      </p:sp>
      <p:cxnSp>
        <p:nvCxnSpPr>
          <p:cNvPr id="19" name="Straight Connector 18"/>
          <p:cNvCxnSpPr/>
          <p:nvPr/>
        </p:nvCxnSpPr>
        <p:spPr>
          <a:xfrm flipH="1">
            <a:off x="1223967" y="845629"/>
            <a:ext cx="7550163" cy="21028"/>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705011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10655181" y="-273175"/>
            <a:ext cx="1580444" cy="1549544"/>
          </a:xfrm>
          <a:prstGeom prst="rect">
            <a:avLst/>
          </a:prstGeom>
        </p:spPr>
      </p:pic>
      <p:grpSp>
        <p:nvGrpSpPr>
          <p:cNvPr id="9" name="Group 8"/>
          <p:cNvGrpSpPr>
            <a:grpSpLocks noChangeAspect="1"/>
          </p:cNvGrpSpPr>
          <p:nvPr/>
        </p:nvGrpSpPr>
        <p:grpSpPr bwMode="auto">
          <a:xfrm>
            <a:off x="-276301" y="1227300"/>
            <a:ext cx="13097779" cy="8457949"/>
            <a:chOff x="2527" y="-769"/>
            <a:chExt cx="13949" cy="14612"/>
          </a:xfrm>
        </p:grpSpPr>
        <p:sp>
          <p:nvSpPr>
            <p:cNvPr id="10" name="AutoShape 11"/>
            <p:cNvSpPr>
              <a:spLocks noChangeAspect="1" noChangeArrowheads="1" noTextEdit="1"/>
            </p:cNvSpPr>
            <p:nvPr/>
          </p:nvSpPr>
          <p:spPr bwMode="auto">
            <a:xfrm>
              <a:off x="2527" y="4296"/>
              <a:ext cx="13949" cy="9547"/>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Rectangle 10"/>
            <p:cNvSpPr>
              <a:spLocks noChangeArrowheads="1"/>
            </p:cNvSpPr>
            <p:nvPr/>
          </p:nvSpPr>
          <p:spPr bwMode="auto">
            <a:xfrm>
              <a:off x="4136" y="8157"/>
              <a:ext cx="11554" cy="630"/>
            </a:xfrm>
            <a:prstGeom prst="rect">
              <a:avLst/>
            </a:prstGeom>
            <a:noFill/>
            <a:ln w="19050">
              <a:solidFill>
                <a:srgbClr val="334E5D"/>
              </a:solidFill>
              <a:miter lim="800000"/>
              <a:headEnd/>
              <a:tailEnd/>
            </a:ln>
          </p:spPr>
          <p:txBody>
            <a:bodyPr vert="horz" wrap="square" lIns="53950" tIns="26975" rIns="53950" bIns="2697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dirty="0">
                  <a:solidFill>
                    <a:srgbClr val="334E5D"/>
                  </a:solidFill>
                  <a:ea typeface="ＭＳ Ｐゴシック" charset="-128"/>
                </a:rPr>
                <a:t>Methionine degradation pathway: Deficiency of </a:t>
              </a:r>
              <a:r>
                <a:rPr lang="en-US" dirty="0" err="1">
                  <a:solidFill>
                    <a:srgbClr val="334E5D"/>
                  </a:solidFill>
                  <a:ea typeface="ＭＳ Ｐゴシック" charset="-128"/>
                </a:rPr>
                <a:t>cystathione</a:t>
              </a:r>
              <a:r>
                <a:rPr lang="en-US" dirty="0">
                  <a:solidFill>
                    <a:srgbClr val="334E5D"/>
                  </a:solidFill>
                  <a:ea typeface="ＭＳ Ｐゴシック" charset="-128"/>
                </a:rPr>
                <a:t> b-synthase leads to </a:t>
              </a:r>
              <a:r>
                <a:rPr lang="en-US" dirty="0" err="1">
                  <a:solidFill>
                    <a:srgbClr val="334E5D"/>
                  </a:solidFill>
                  <a:ea typeface="ＭＳ Ｐゴシック" charset="-128"/>
                </a:rPr>
                <a:t>homocystinuria</a:t>
              </a:r>
              <a:r>
                <a:rPr lang="en-US" dirty="0">
                  <a:solidFill>
                    <a:srgbClr val="334E5D"/>
                  </a:solidFill>
                  <a:ea typeface="ＭＳ Ｐゴシック" charset="-128"/>
                </a:rPr>
                <a:t> / </a:t>
              </a:r>
              <a:r>
                <a:rPr lang="en-US" dirty="0" err="1">
                  <a:solidFill>
                    <a:srgbClr val="334E5D"/>
                  </a:solidFill>
                  <a:ea typeface="ＭＳ Ｐゴシック" charset="-128"/>
                </a:rPr>
                <a:t>homocysteinemia</a:t>
              </a:r>
              <a:endParaRPr lang="en-US" dirty="0">
                <a:solidFill>
                  <a:srgbClr val="334E5D"/>
                </a:solidFill>
                <a:ea typeface="ＭＳ Ｐゴシック" charset="-128"/>
              </a:endParaRPr>
            </a:p>
          </p:txBody>
        </p:sp>
        <p:pic>
          <p:nvPicPr>
            <p:cNvPr id="12" name="Picture 9"/>
            <p:cNvPicPr>
              <a:picLocks noChangeAspect="1" noChangeArrowheads="1"/>
            </p:cNvPicPr>
            <p:nvPr/>
          </p:nvPicPr>
          <p:blipFill>
            <a:blip r:embed="rId4" cstate="print"/>
            <a:srcRect/>
            <a:stretch>
              <a:fillRect/>
            </a:stretch>
          </p:blipFill>
          <p:spPr bwMode="auto">
            <a:xfrm>
              <a:off x="5537" y="-769"/>
              <a:ext cx="8602" cy="8820"/>
            </a:xfrm>
            <a:prstGeom prst="rect">
              <a:avLst/>
            </a:prstGeom>
            <a:noFill/>
          </p:spPr>
        </p:pic>
        <p:sp>
          <p:nvSpPr>
            <p:cNvPr id="14" name="Text Box 7"/>
            <p:cNvSpPr txBox="1">
              <a:spLocks noChangeArrowheads="1"/>
            </p:cNvSpPr>
            <p:nvPr/>
          </p:nvSpPr>
          <p:spPr bwMode="auto">
            <a:xfrm>
              <a:off x="4367" y="3865"/>
              <a:ext cx="2172" cy="519"/>
            </a:xfrm>
            <a:prstGeom prst="rect">
              <a:avLst/>
            </a:prstGeom>
            <a:noFill/>
            <a:ln w="9525">
              <a:noFill/>
              <a:miter lim="800000"/>
              <a:headEnd/>
              <a:tailEnd/>
            </a:ln>
          </p:spPr>
          <p:txBody>
            <a:bodyPr vert="horz" wrap="none" lIns="53950" tIns="26975" rIns="53950" bIns="26975"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600" dirty="0" err="1">
                  <a:solidFill>
                    <a:srgbClr val="334E5D"/>
                  </a:solidFill>
                  <a:ea typeface="ＭＳ Ｐゴシック" charset="-128"/>
                </a:rPr>
                <a:t>Cystathione</a:t>
              </a:r>
              <a:r>
                <a:rPr lang="en-US" sz="1600" dirty="0">
                  <a:solidFill>
                    <a:srgbClr val="334E5D"/>
                  </a:solidFill>
                  <a:ea typeface="ＭＳ Ｐゴシック" charset="-128"/>
                </a:rPr>
                <a:t> b-synthase</a:t>
              </a:r>
            </a:p>
          </p:txBody>
        </p:sp>
        <p:sp>
          <p:nvSpPr>
            <p:cNvPr id="15" name="Text Box 6"/>
            <p:cNvSpPr txBox="1">
              <a:spLocks noChangeArrowheads="1"/>
            </p:cNvSpPr>
            <p:nvPr/>
          </p:nvSpPr>
          <p:spPr bwMode="auto">
            <a:xfrm>
              <a:off x="4000" y="855"/>
              <a:ext cx="1611" cy="1370"/>
            </a:xfrm>
            <a:prstGeom prst="rect">
              <a:avLst/>
            </a:prstGeom>
            <a:noFill/>
            <a:ln w="9525">
              <a:noFill/>
              <a:miter lim="800000"/>
              <a:headEnd/>
              <a:tailEnd/>
            </a:ln>
          </p:spPr>
          <p:txBody>
            <a:bodyPr vert="horz" wrap="square" lIns="53950" tIns="26975" rIns="53950" bIns="26975"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dirty="0">
                  <a:solidFill>
                    <a:srgbClr val="334E5D"/>
                  </a:solidFill>
                  <a:ea typeface="ＭＳ Ｐゴシック" charset="-128"/>
                </a:rPr>
                <a:t>Methionine and its metabolites are accumulated</a:t>
              </a:r>
            </a:p>
          </p:txBody>
        </p:sp>
        <p:sp>
          <p:nvSpPr>
            <p:cNvPr id="16" name="Text Box 5"/>
            <p:cNvSpPr txBox="1">
              <a:spLocks noChangeArrowheads="1"/>
            </p:cNvSpPr>
            <p:nvPr/>
          </p:nvSpPr>
          <p:spPr bwMode="auto">
            <a:xfrm>
              <a:off x="13094" y="5191"/>
              <a:ext cx="1714" cy="945"/>
            </a:xfrm>
            <a:prstGeom prst="rect">
              <a:avLst/>
            </a:prstGeom>
            <a:noFill/>
            <a:ln w="19050">
              <a:solidFill>
                <a:srgbClr val="334E5D"/>
              </a:solidFill>
              <a:miter lim="800000"/>
              <a:headEnd/>
              <a:tailEnd/>
            </a:ln>
          </p:spPr>
          <p:txBody>
            <a:bodyPr vert="horz" wrap="none" lIns="53950" tIns="26975" rIns="53950" bIns="26975"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600" dirty="0">
                  <a:solidFill>
                    <a:srgbClr val="334E5D"/>
                  </a:solidFill>
                  <a:ea typeface="ＭＳ Ｐゴシック" charset="-128"/>
                </a:rPr>
                <a:t>Cysteine becomes</a:t>
              </a:r>
            </a:p>
            <a:p>
              <a:pPr marL="0" marR="0" lvl="0" indent="0" algn="ctr" defTabSz="914400" rtl="0" eaLnBrk="0" fontAlgn="base" latinLnBrk="0" hangingPunct="0">
                <a:lnSpc>
                  <a:spcPct val="100000"/>
                </a:lnSpc>
                <a:spcBef>
                  <a:spcPct val="0"/>
                </a:spcBef>
                <a:spcAft>
                  <a:spcPct val="0"/>
                </a:spcAft>
                <a:buClrTx/>
                <a:buSzTx/>
                <a:buFontTx/>
                <a:buNone/>
                <a:tabLst/>
              </a:pPr>
              <a:r>
                <a:rPr lang="en-US" sz="1600" dirty="0">
                  <a:solidFill>
                    <a:srgbClr val="334E5D"/>
                  </a:solidFill>
                  <a:ea typeface="ＭＳ Ｐゴシック" charset="-128"/>
                </a:rPr>
                <a:t>deficient</a:t>
              </a:r>
            </a:p>
          </p:txBody>
        </p:sp>
      </p:grpSp>
      <p:sp>
        <p:nvSpPr>
          <p:cNvPr id="20" name="Multiply 19"/>
          <p:cNvSpPr/>
          <p:nvPr/>
        </p:nvSpPr>
        <p:spPr>
          <a:xfrm>
            <a:off x="1058858" y="3798428"/>
            <a:ext cx="531188" cy="516009"/>
          </a:xfrm>
          <a:prstGeom prst="mathMultiply">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Rectangle 16"/>
          <p:cNvSpPr/>
          <p:nvPr/>
        </p:nvSpPr>
        <p:spPr>
          <a:xfrm>
            <a:off x="1244485" y="76188"/>
            <a:ext cx="4381328" cy="769441"/>
          </a:xfrm>
          <a:prstGeom prst="rect">
            <a:avLst/>
          </a:prstGeom>
        </p:spPr>
        <p:txBody>
          <a:bodyPr wrap="none">
            <a:spAutoFit/>
          </a:bodyPr>
          <a:lstStyle/>
          <a:p>
            <a:r>
              <a:rPr lang="en-US" sz="4400" dirty="0" err="1">
                <a:solidFill>
                  <a:srgbClr val="517A91"/>
                </a:solidFill>
                <a:latin typeface="Century Gothic" charset="0"/>
                <a:ea typeface="Century Gothic" charset="0"/>
                <a:cs typeface="Century Gothic" charset="0"/>
              </a:rPr>
              <a:t>Homocystinuria</a:t>
            </a:r>
            <a:endParaRPr lang="en-US" sz="4400" dirty="0">
              <a:solidFill>
                <a:srgbClr val="517A91"/>
              </a:solidFill>
              <a:latin typeface="Century Gothic" charset="0"/>
              <a:ea typeface="Century Gothic" charset="0"/>
              <a:cs typeface="Century Gothic" charset="0"/>
            </a:endParaRPr>
          </a:p>
        </p:txBody>
      </p:sp>
      <p:cxnSp>
        <p:nvCxnSpPr>
          <p:cNvPr id="18" name="Straight Connector 17"/>
          <p:cNvCxnSpPr/>
          <p:nvPr/>
        </p:nvCxnSpPr>
        <p:spPr>
          <a:xfrm flipH="1">
            <a:off x="1223967" y="845629"/>
            <a:ext cx="7550163" cy="21028"/>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940245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10655181" y="-273175"/>
            <a:ext cx="1580444" cy="1549544"/>
          </a:xfrm>
          <a:prstGeom prst="rect">
            <a:avLst/>
          </a:prstGeom>
        </p:spPr>
      </p:pic>
      <p:sp>
        <p:nvSpPr>
          <p:cNvPr id="4" name="Content Placeholder 3"/>
          <p:cNvSpPr>
            <a:spLocks noGrp="1"/>
          </p:cNvSpPr>
          <p:nvPr>
            <p:ph idx="1"/>
          </p:nvPr>
        </p:nvSpPr>
        <p:spPr>
          <a:xfrm>
            <a:off x="1085850" y="1129157"/>
            <a:ext cx="8394347" cy="1202855"/>
          </a:xfrm>
        </p:spPr>
        <p:txBody>
          <a:bodyPr>
            <a:normAutofit fontScale="92500" lnSpcReduction="20000"/>
          </a:bodyPr>
          <a:lstStyle/>
          <a:p>
            <a:r>
              <a:rPr lang="en-US" sz="2400" dirty="0">
                <a:solidFill>
                  <a:srgbClr val="334E5D"/>
                </a:solidFill>
                <a:ea typeface="ＭＳ Ｐゴシック" charset="-128"/>
              </a:rPr>
              <a:t>A rare disease of Tyrosine degradation.</a:t>
            </a:r>
          </a:p>
          <a:p>
            <a:r>
              <a:rPr lang="en-US" sz="2400" dirty="0">
                <a:solidFill>
                  <a:srgbClr val="334E5D"/>
                </a:solidFill>
                <a:ea typeface="ＭＳ Ｐゴシック" charset="-128"/>
              </a:rPr>
              <a:t>Due to deficiency of </a:t>
            </a:r>
            <a:r>
              <a:rPr lang="en-US" sz="2400" b="1" dirty="0" err="1">
                <a:solidFill>
                  <a:srgbClr val="FF0000"/>
                </a:solidFill>
                <a:ea typeface="ＭＳ Ｐゴシック" charset="-128"/>
              </a:rPr>
              <a:t>homogentisic</a:t>
            </a:r>
            <a:r>
              <a:rPr lang="en-US" sz="2400" b="1" dirty="0">
                <a:solidFill>
                  <a:srgbClr val="FF0000"/>
                </a:solidFill>
                <a:ea typeface="ＭＳ Ｐゴシック" charset="-128"/>
              </a:rPr>
              <a:t> acid oxidase</a:t>
            </a:r>
            <a:r>
              <a:rPr lang="en-US" sz="2400" dirty="0">
                <a:solidFill>
                  <a:srgbClr val="334E5D"/>
                </a:solidFill>
                <a:ea typeface="ＭＳ Ｐゴシック" charset="-128"/>
              </a:rPr>
              <a:t>. </a:t>
            </a:r>
            <a:r>
              <a:rPr lang="en-US" sz="2400" dirty="0">
                <a:solidFill>
                  <a:schemeClr val="bg2">
                    <a:lumMod val="50000"/>
                  </a:schemeClr>
                </a:solidFill>
                <a:ea typeface="ＭＳ Ｐゴシック" charset="-128"/>
              </a:rPr>
              <a:t>Lead to accumulation of </a:t>
            </a:r>
            <a:r>
              <a:rPr lang="en-US" sz="2400" dirty="0" err="1">
                <a:solidFill>
                  <a:schemeClr val="bg2">
                    <a:lumMod val="50000"/>
                  </a:schemeClr>
                </a:solidFill>
                <a:ea typeface="ＭＳ Ｐゴシック" charset="-128"/>
              </a:rPr>
              <a:t>homogentisic</a:t>
            </a:r>
            <a:r>
              <a:rPr lang="en-US" sz="2400" dirty="0">
                <a:solidFill>
                  <a:schemeClr val="bg2">
                    <a:lumMod val="50000"/>
                  </a:schemeClr>
                </a:solidFill>
                <a:ea typeface="ＭＳ Ｐゴシック" charset="-128"/>
              </a:rPr>
              <a:t> acid (molecule produced in the tyrosine degradation pathway)</a:t>
            </a:r>
          </a:p>
        </p:txBody>
      </p:sp>
      <p:graphicFrame>
        <p:nvGraphicFramePr>
          <p:cNvPr id="2" name="Diagram 1"/>
          <p:cNvGraphicFramePr/>
          <p:nvPr>
            <p:extLst>
              <p:ext uri="{D42A27DB-BD31-4B8C-83A1-F6EECF244321}">
                <p14:modId xmlns:p14="http://schemas.microsoft.com/office/powerpoint/2010/main" val="1443156795"/>
              </p:ext>
            </p:extLst>
          </p:nvPr>
        </p:nvGraphicFramePr>
        <p:xfrm>
          <a:off x="1939234" y="2150500"/>
          <a:ext cx="8128000" cy="20500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0" name="Straight Arrow Connector 9"/>
          <p:cNvCxnSpPr/>
          <p:nvPr/>
        </p:nvCxnSpPr>
        <p:spPr>
          <a:xfrm>
            <a:off x="6003234" y="4168823"/>
            <a:ext cx="0" cy="3776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983251" y="4546510"/>
            <a:ext cx="2039965" cy="369332"/>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err="1">
                <a:solidFill>
                  <a:srgbClr val="517A91"/>
                </a:solidFill>
              </a:rPr>
              <a:t>Homogentisic</a:t>
            </a:r>
            <a:r>
              <a:rPr lang="en-US" dirty="0">
                <a:solidFill>
                  <a:srgbClr val="517A91"/>
                </a:solidFill>
              </a:rPr>
              <a:t> acid</a:t>
            </a:r>
          </a:p>
        </p:txBody>
      </p:sp>
      <p:cxnSp>
        <p:nvCxnSpPr>
          <p:cNvPr id="12" name="Straight Arrow Connector 11"/>
          <p:cNvCxnSpPr/>
          <p:nvPr/>
        </p:nvCxnSpPr>
        <p:spPr>
          <a:xfrm>
            <a:off x="6003234" y="4915842"/>
            <a:ext cx="0" cy="3776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003232" y="5333595"/>
            <a:ext cx="0" cy="3776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003232" y="5824171"/>
            <a:ext cx="0" cy="3776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983250" y="6201858"/>
            <a:ext cx="2039965" cy="369332"/>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err="1">
                <a:solidFill>
                  <a:srgbClr val="517A91"/>
                </a:solidFill>
              </a:rPr>
              <a:t>Fumarate</a:t>
            </a:r>
            <a:endParaRPr lang="en-US" dirty="0">
              <a:solidFill>
                <a:srgbClr val="517A91"/>
              </a:solidFill>
            </a:endParaRPr>
          </a:p>
        </p:txBody>
      </p:sp>
      <p:sp>
        <p:nvSpPr>
          <p:cNvPr id="18" name="TextBox 17"/>
          <p:cNvSpPr txBox="1"/>
          <p:nvPr/>
        </p:nvSpPr>
        <p:spPr>
          <a:xfrm>
            <a:off x="5804450" y="4964263"/>
            <a:ext cx="3074071"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err="1">
                <a:solidFill>
                  <a:srgbClr val="FF0000"/>
                </a:solidFill>
              </a:rPr>
              <a:t>Homogentisic</a:t>
            </a:r>
            <a:r>
              <a:rPr lang="en-US" b="1" dirty="0">
                <a:solidFill>
                  <a:srgbClr val="FF0000"/>
                </a:solidFill>
              </a:rPr>
              <a:t> acid oxidase</a:t>
            </a:r>
          </a:p>
        </p:txBody>
      </p:sp>
      <p:cxnSp>
        <p:nvCxnSpPr>
          <p:cNvPr id="20" name="Straight Arrow Connector 19"/>
          <p:cNvCxnSpPr>
            <a:stCxn id="17" idx="3"/>
          </p:cNvCxnSpPr>
          <p:nvPr/>
        </p:nvCxnSpPr>
        <p:spPr>
          <a:xfrm>
            <a:off x="7023215" y="6386524"/>
            <a:ext cx="6497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673009" y="6195318"/>
            <a:ext cx="3247606" cy="369332"/>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solidFill>
                  <a:srgbClr val="517A91"/>
                </a:solidFill>
              </a:rPr>
              <a:t>TCA (</a:t>
            </a:r>
            <a:r>
              <a:rPr lang="en-US" dirty="0" err="1">
                <a:solidFill>
                  <a:srgbClr val="517A91"/>
                </a:solidFill>
              </a:rPr>
              <a:t>tricarboxilc</a:t>
            </a:r>
            <a:r>
              <a:rPr lang="en-US" dirty="0">
                <a:solidFill>
                  <a:srgbClr val="517A91"/>
                </a:solidFill>
              </a:rPr>
              <a:t> acid) cycle</a:t>
            </a:r>
          </a:p>
        </p:txBody>
      </p:sp>
      <p:sp>
        <p:nvSpPr>
          <p:cNvPr id="19" name="TextBox 18"/>
          <p:cNvSpPr txBox="1"/>
          <p:nvPr/>
        </p:nvSpPr>
        <p:spPr>
          <a:xfrm>
            <a:off x="9762385" y="1159236"/>
            <a:ext cx="2316459" cy="584775"/>
          </a:xfrm>
          <a:prstGeom prst="rect">
            <a:avLst/>
          </a:prstGeom>
          <a:solidFill>
            <a:schemeClr val="bg1">
              <a:lumMod val="95000"/>
            </a:schemeClr>
          </a:solidFill>
          <a:ln w="19050">
            <a:solidFill>
              <a:srgbClr val="334E5D"/>
            </a:solidFill>
          </a:ln>
        </p:spPr>
        <p:txBody>
          <a:bodyPr wrap="square" rtlCol="0">
            <a:spAutoFit/>
          </a:bodyPr>
          <a:lstStyle>
            <a:defPPr>
              <a:defRPr lang="en-US"/>
            </a:defPPr>
            <a:lvl1pPr algn="ctr">
              <a:defRPr sz="1600">
                <a:solidFill>
                  <a:schemeClr val="bg1">
                    <a:lumMod val="65000"/>
                  </a:schemeClr>
                </a:solidFill>
              </a:defRPr>
            </a:lvl1pPr>
          </a:lstStyle>
          <a:p>
            <a:r>
              <a:rPr lang="en-US" dirty="0">
                <a:solidFill>
                  <a:schemeClr val="bg1">
                    <a:lumMod val="50000"/>
                  </a:schemeClr>
                </a:solidFill>
              </a:rPr>
              <a:t>This disorder associated with dark urine </a:t>
            </a:r>
          </a:p>
        </p:txBody>
      </p:sp>
      <p:sp>
        <p:nvSpPr>
          <p:cNvPr id="22" name="TextBox 21"/>
          <p:cNvSpPr txBox="1"/>
          <p:nvPr/>
        </p:nvSpPr>
        <p:spPr>
          <a:xfrm>
            <a:off x="9762385" y="2412404"/>
            <a:ext cx="2316459" cy="1323439"/>
          </a:xfrm>
          <a:prstGeom prst="rect">
            <a:avLst/>
          </a:prstGeom>
          <a:solidFill>
            <a:schemeClr val="bg1">
              <a:lumMod val="95000"/>
            </a:schemeClr>
          </a:solidFill>
          <a:ln w="19050">
            <a:solidFill>
              <a:srgbClr val="334E5D"/>
            </a:solidFill>
          </a:ln>
        </p:spPr>
        <p:txBody>
          <a:bodyPr wrap="square" rtlCol="0">
            <a:spAutoFit/>
          </a:bodyPr>
          <a:lstStyle>
            <a:defPPr>
              <a:defRPr lang="en-US"/>
            </a:defPPr>
            <a:lvl1pPr algn="ctr">
              <a:defRPr sz="1600">
                <a:solidFill>
                  <a:schemeClr val="bg1">
                    <a:lumMod val="65000"/>
                  </a:schemeClr>
                </a:solidFill>
              </a:defRPr>
            </a:lvl1pPr>
          </a:lstStyle>
          <a:p>
            <a:r>
              <a:rPr lang="en-US" dirty="0">
                <a:solidFill>
                  <a:schemeClr val="bg1">
                    <a:lumMod val="50000"/>
                  </a:schemeClr>
                </a:solidFill>
              </a:rPr>
              <a:t>Challenge : Do you remember how many disorders associated with Tyrosine abnormality in this lecture ?? 😏😏</a:t>
            </a:r>
          </a:p>
        </p:txBody>
      </p:sp>
      <p:sp>
        <p:nvSpPr>
          <p:cNvPr id="23" name="Rectangle 22"/>
          <p:cNvSpPr/>
          <p:nvPr/>
        </p:nvSpPr>
        <p:spPr>
          <a:xfrm>
            <a:off x="1244485" y="76188"/>
            <a:ext cx="3680816" cy="769441"/>
          </a:xfrm>
          <a:prstGeom prst="rect">
            <a:avLst/>
          </a:prstGeom>
        </p:spPr>
        <p:txBody>
          <a:bodyPr wrap="none">
            <a:spAutoFit/>
          </a:bodyPr>
          <a:lstStyle/>
          <a:p>
            <a:r>
              <a:rPr lang="en-US" sz="4400" dirty="0" err="1">
                <a:solidFill>
                  <a:srgbClr val="517A91"/>
                </a:solidFill>
                <a:latin typeface="Century Gothic" charset="0"/>
                <a:ea typeface="Century Gothic" charset="0"/>
                <a:cs typeface="Century Gothic" charset="0"/>
              </a:rPr>
              <a:t>Alkaptonuria</a:t>
            </a:r>
            <a:endParaRPr lang="en-US" sz="4400" dirty="0">
              <a:solidFill>
                <a:srgbClr val="517A91"/>
              </a:solidFill>
              <a:latin typeface="Century Gothic" charset="0"/>
              <a:ea typeface="Century Gothic" charset="0"/>
              <a:cs typeface="Century Gothic" charset="0"/>
            </a:endParaRPr>
          </a:p>
        </p:txBody>
      </p:sp>
      <p:cxnSp>
        <p:nvCxnSpPr>
          <p:cNvPr id="24" name="Straight Connector 23"/>
          <p:cNvCxnSpPr/>
          <p:nvPr/>
        </p:nvCxnSpPr>
        <p:spPr>
          <a:xfrm flipH="1">
            <a:off x="1223967" y="845629"/>
            <a:ext cx="7550163" cy="21028"/>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363039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295400" y="969029"/>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1085850" y="5740073"/>
            <a:ext cx="1580444" cy="1549544"/>
          </a:xfrm>
          <a:prstGeom prst="rect">
            <a:avLst/>
          </a:prstGeom>
        </p:spPr>
      </p:pic>
      <p:sp>
        <p:nvSpPr>
          <p:cNvPr id="8" name="Rectangle 7"/>
          <p:cNvSpPr/>
          <p:nvPr/>
        </p:nvSpPr>
        <p:spPr>
          <a:xfrm>
            <a:off x="1295400" y="129835"/>
            <a:ext cx="10896600" cy="830997"/>
          </a:xfrm>
          <a:prstGeom prst="rect">
            <a:avLst/>
          </a:prstGeom>
        </p:spPr>
        <p:txBody>
          <a:bodyPr wrap="square">
            <a:spAutoFit/>
          </a:bodyPr>
          <a:lstStyle/>
          <a:p>
            <a:r>
              <a:rPr lang="en-US" sz="4800" dirty="0">
                <a:solidFill>
                  <a:srgbClr val="517A91"/>
                </a:solidFill>
                <a:latin typeface="Century Gothic" charset="0"/>
                <a:ea typeface="Century Gothic" charset="0"/>
                <a:cs typeface="Century Gothic" charset="0"/>
              </a:rPr>
              <a:t>Characteristics of </a:t>
            </a:r>
            <a:r>
              <a:rPr lang="en-US" sz="4800" dirty="0" err="1">
                <a:solidFill>
                  <a:srgbClr val="517A91"/>
                </a:solidFill>
                <a:latin typeface="Century Gothic" charset="0"/>
                <a:ea typeface="Century Gothic" charset="0"/>
                <a:cs typeface="Century Gothic" charset="0"/>
              </a:rPr>
              <a:t>Alkaptonuria</a:t>
            </a:r>
            <a:endParaRPr lang="en-US" sz="4800" dirty="0">
              <a:solidFill>
                <a:srgbClr val="517A91"/>
              </a:solidFill>
              <a:latin typeface="Century Gothic" charset="0"/>
              <a:ea typeface="Century Gothic" charset="0"/>
              <a:cs typeface="Century Gothic" charset="0"/>
            </a:endParaRPr>
          </a:p>
        </p:txBody>
      </p:sp>
      <p:sp>
        <p:nvSpPr>
          <p:cNvPr id="4" name="Content Placeholder 3"/>
          <p:cNvSpPr>
            <a:spLocks noGrp="1"/>
          </p:cNvSpPr>
          <p:nvPr>
            <p:ph idx="1"/>
          </p:nvPr>
        </p:nvSpPr>
        <p:spPr>
          <a:xfrm>
            <a:off x="1576780" y="5196701"/>
            <a:ext cx="8132302" cy="965401"/>
          </a:xfrm>
        </p:spPr>
        <p:txBody>
          <a:bodyPr>
            <a:normAutofit/>
          </a:bodyPr>
          <a:lstStyle/>
          <a:p>
            <a:pPr>
              <a:buFont typeface="Wingdings" panose="05000000000000000000" pitchFamily="2" charset="2"/>
              <a:buChar char="Ø"/>
            </a:pPr>
            <a:r>
              <a:rPr lang="en-US" sz="2400" dirty="0">
                <a:solidFill>
                  <a:srgbClr val="334E5D"/>
                </a:solidFill>
                <a:ea typeface="ＭＳ Ｐゴシック" charset="-128"/>
              </a:rPr>
              <a:t>Treatment: Restricted intake of Tyrosine and Phenylalanine reduces </a:t>
            </a:r>
            <a:r>
              <a:rPr lang="en-US" sz="2400" dirty="0" err="1">
                <a:solidFill>
                  <a:srgbClr val="334E5D"/>
                </a:solidFill>
                <a:ea typeface="ＭＳ Ｐゴシック" charset="-128"/>
              </a:rPr>
              <a:t>homogentisic</a:t>
            </a:r>
            <a:r>
              <a:rPr lang="en-US" sz="2400" dirty="0">
                <a:solidFill>
                  <a:srgbClr val="334E5D"/>
                </a:solidFill>
                <a:ea typeface="ＭＳ Ｐゴシック" charset="-128"/>
              </a:rPr>
              <a:t> acid and dark pigmentation.</a:t>
            </a:r>
          </a:p>
        </p:txBody>
      </p:sp>
      <p:pic>
        <p:nvPicPr>
          <p:cNvPr id="19" name="Picture 3"/>
          <p:cNvPicPr>
            <a:picLocks noChangeAspect="1" noChangeArrowheads="1"/>
          </p:cNvPicPr>
          <p:nvPr/>
        </p:nvPicPr>
        <p:blipFill>
          <a:blip r:embed="rId4" cstate="print"/>
          <a:srcRect/>
          <a:stretch>
            <a:fillRect/>
          </a:stretch>
        </p:blipFill>
        <p:spPr bwMode="auto">
          <a:xfrm>
            <a:off x="10376452" y="987903"/>
            <a:ext cx="1676400" cy="5870097"/>
          </a:xfrm>
          <a:prstGeom prst="rect">
            <a:avLst/>
          </a:prstGeom>
          <a:noFill/>
          <a:ln w="9525">
            <a:noFill/>
            <a:miter lim="800000"/>
            <a:headEnd/>
            <a:tailEnd/>
          </a:ln>
          <a:effectLst/>
        </p:spPr>
      </p:pic>
      <p:graphicFrame>
        <p:nvGraphicFramePr>
          <p:cNvPr id="2" name="Diagram 1"/>
          <p:cNvGraphicFramePr/>
          <p:nvPr>
            <p:extLst>
              <p:ext uri="{D42A27DB-BD31-4B8C-83A1-F6EECF244321}">
                <p14:modId xmlns:p14="http://schemas.microsoft.com/office/powerpoint/2010/main" val="582332341"/>
              </p:ext>
            </p:extLst>
          </p:nvPr>
        </p:nvGraphicFramePr>
        <p:xfrm>
          <a:off x="1295400" y="1037928"/>
          <a:ext cx="6646524" cy="38943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10655181" y="-273175"/>
            <a:ext cx="1580444" cy="1549544"/>
          </a:xfrm>
          <a:prstGeom prst="rect">
            <a:avLst/>
          </a:prstGeom>
        </p:spPr>
      </p:pic>
    </p:spTree>
    <p:extLst>
      <p:ext uri="{BB962C8B-B14F-4D97-AF65-F5344CB8AC3E}">
        <p14:creationId xmlns:p14="http://schemas.microsoft.com/office/powerpoint/2010/main" val="1405469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295400" y="969029"/>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sp>
        <p:nvSpPr>
          <p:cNvPr id="8" name="Rectangle 7"/>
          <p:cNvSpPr/>
          <p:nvPr/>
        </p:nvSpPr>
        <p:spPr>
          <a:xfrm>
            <a:off x="1295400" y="129835"/>
            <a:ext cx="10896600" cy="830997"/>
          </a:xfrm>
          <a:prstGeom prst="rect">
            <a:avLst/>
          </a:prstGeom>
        </p:spPr>
        <p:txBody>
          <a:bodyPr wrap="square">
            <a:spAutoFit/>
          </a:bodyPr>
          <a:lstStyle/>
          <a:p>
            <a:r>
              <a:rPr lang="en-US" sz="4800" dirty="0">
                <a:solidFill>
                  <a:srgbClr val="517A91"/>
                </a:solidFill>
                <a:latin typeface="Century Gothic" charset="0"/>
                <a:ea typeface="Century Gothic" charset="0"/>
                <a:cs typeface="Century Gothic" charset="0"/>
              </a:rPr>
              <a:t>Summary</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051867636"/>
              </p:ext>
            </p:extLst>
          </p:nvPr>
        </p:nvGraphicFramePr>
        <p:xfrm>
          <a:off x="1326222" y="1292986"/>
          <a:ext cx="10515600" cy="4576450"/>
        </p:xfrm>
        <a:graphic>
          <a:graphicData uri="http://schemas.openxmlformats.org/drawingml/2006/table">
            <a:tbl>
              <a:tblPr firstRow="1" bandRow="1">
                <a:tableStyleId>{5C22544A-7EE6-4342-B048-85BDC9FD1C3A}</a:tableStyleId>
              </a:tblPr>
              <a:tblGrid>
                <a:gridCol w="513522">
                  <a:extLst>
                    <a:ext uri="{9D8B030D-6E8A-4147-A177-3AD203B41FA5}">
                      <a16:colId xmlns:a16="http://schemas.microsoft.com/office/drawing/2014/main" val="20000"/>
                    </a:ext>
                  </a:extLst>
                </a:gridCol>
                <a:gridCol w="2683565">
                  <a:extLst>
                    <a:ext uri="{9D8B030D-6E8A-4147-A177-3AD203B41FA5}">
                      <a16:colId xmlns:a16="http://schemas.microsoft.com/office/drawing/2014/main" val="20001"/>
                    </a:ext>
                  </a:extLst>
                </a:gridCol>
                <a:gridCol w="3498574">
                  <a:extLst>
                    <a:ext uri="{9D8B030D-6E8A-4147-A177-3AD203B41FA5}">
                      <a16:colId xmlns:a16="http://schemas.microsoft.com/office/drawing/2014/main" val="20002"/>
                    </a:ext>
                  </a:extLst>
                </a:gridCol>
                <a:gridCol w="3819939">
                  <a:extLst>
                    <a:ext uri="{9D8B030D-6E8A-4147-A177-3AD203B41FA5}">
                      <a16:colId xmlns:a16="http://schemas.microsoft.com/office/drawing/2014/main" val="20003"/>
                    </a:ext>
                  </a:extLst>
                </a:gridCol>
              </a:tblGrid>
              <a:tr h="750698">
                <a:tc>
                  <a:txBody>
                    <a:bodyPr/>
                    <a:lstStyle/>
                    <a:p>
                      <a:endParaRPr lang="en-US" dirty="0"/>
                    </a:p>
                  </a:txBody>
                  <a:tcPr anchor="ctr"/>
                </a:tc>
                <a:tc>
                  <a:txBody>
                    <a:bodyPr/>
                    <a:lstStyle/>
                    <a:p>
                      <a:pPr algn="ctr"/>
                      <a:r>
                        <a:rPr lang="en-US" sz="2400" kern="1200" dirty="0">
                          <a:solidFill>
                            <a:srgbClr val="334E5D"/>
                          </a:solidFill>
                          <a:latin typeface="+mn-lt"/>
                          <a:ea typeface="ＭＳ Ｐゴシック" charset="-128"/>
                          <a:cs typeface="+mn-cs"/>
                        </a:rPr>
                        <a:t>Disease</a:t>
                      </a:r>
                    </a:p>
                  </a:txBody>
                  <a:tcPr anchor="ctr"/>
                </a:tc>
                <a:tc>
                  <a:txBody>
                    <a:bodyPr/>
                    <a:lstStyle/>
                    <a:p>
                      <a:pPr algn="ctr"/>
                      <a:r>
                        <a:rPr lang="en-US" sz="2400" kern="1200" dirty="0">
                          <a:solidFill>
                            <a:srgbClr val="334E5D"/>
                          </a:solidFill>
                          <a:latin typeface="+mn-lt"/>
                          <a:ea typeface="ＭＳ Ｐゴシック" charset="-128"/>
                          <a:cs typeface="+mn-cs"/>
                        </a:rPr>
                        <a:t>Enzyme</a:t>
                      </a:r>
                    </a:p>
                  </a:txBody>
                  <a:tcPr anchor="ctr"/>
                </a:tc>
                <a:tc>
                  <a:txBody>
                    <a:bodyPr/>
                    <a:lstStyle/>
                    <a:p>
                      <a:pPr algn="ctr"/>
                      <a:r>
                        <a:rPr lang="en-US" sz="2400" kern="1200" dirty="0">
                          <a:solidFill>
                            <a:srgbClr val="334E5D"/>
                          </a:solidFill>
                          <a:latin typeface="+mn-lt"/>
                          <a:ea typeface="ＭＳ Ｐゴシック" charset="-128"/>
                          <a:cs typeface="+mn-cs"/>
                        </a:rPr>
                        <a:t>Amino acids involved</a:t>
                      </a:r>
                    </a:p>
                  </a:txBody>
                  <a:tcPr anchor="ctr"/>
                </a:tc>
                <a:extLst>
                  <a:ext uri="{0D108BD9-81ED-4DB2-BD59-A6C34878D82A}">
                    <a16:rowId xmlns:a16="http://schemas.microsoft.com/office/drawing/2014/main" val="10000"/>
                  </a:ext>
                </a:extLst>
              </a:tr>
              <a:tr h="750698">
                <a:tc>
                  <a:txBody>
                    <a:bodyPr/>
                    <a:lstStyle/>
                    <a:p>
                      <a:pPr algn="ctr"/>
                      <a:r>
                        <a:rPr lang="en-US" dirty="0"/>
                        <a:t>1.</a:t>
                      </a:r>
                    </a:p>
                  </a:txBody>
                  <a:tcPr anchor="ctr"/>
                </a:tc>
                <a:tc>
                  <a:txBody>
                    <a:bodyPr/>
                    <a:lstStyle/>
                    <a:p>
                      <a:pPr algn="ctr"/>
                      <a:r>
                        <a:rPr lang="en-US" sz="2400" kern="1200" dirty="0">
                          <a:solidFill>
                            <a:srgbClr val="334E5D"/>
                          </a:solidFill>
                          <a:latin typeface="+mn-lt"/>
                          <a:ea typeface="ＭＳ Ｐゴシック" charset="-128"/>
                          <a:cs typeface="+mn-cs"/>
                        </a:rPr>
                        <a:t>Phenylketonuria</a:t>
                      </a:r>
                    </a:p>
                  </a:txBody>
                  <a:tcPr anchor="ctr"/>
                </a:tc>
                <a:tc>
                  <a:txBody>
                    <a:bodyPr/>
                    <a:lstStyle/>
                    <a:p>
                      <a:pPr algn="ctr"/>
                      <a:r>
                        <a:rPr lang="en-US" sz="2400" kern="1200" dirty="0">
                          <a:solidFill>
                            <a:srgbClr val="334E5D"/>
                          </a:solidFill>
                          <a:latin typeface="+mn-lt"/>
                          <a:ea typeface="ＭＳ Ｐゴシック" charset="-128"/>
                          <a:cs typeface="+mn-cs"/>
                        </a:rPr>
                        <a:t>Phenylalanine hydroxylase</a:t>
                      </a:r>
                    </a:p>
                  </a:txBody>
                  <a:tcPr anchor="ctr"/>
                </a:tc>
                <a:tc>
                  <a:txBody>
                    <a:bodyPr/>
                    <a:lstStyle/>
                    <a:p>
                      <a:pPr algn="ctr"/>
                      <a:r>
                        <a:rPr lang="en-US" sz="2400" kern="1200" dirty="0">
                          <a:solidFill>
                            <a:srgbClr val="334E5D"/>
                          </a:solidFill>
                          <a:latin typeface="+mn-lt"/>
                          <a:ea typeface="ＭＳ Ｐゴシック" charset="-128"/>
                          <a:cs typeface="+mn-cs"/>
                        </a:rPr>
                        <a:t>Phenylalanine</a:t>
                      </a:r>
                    </a:p>
                  </a:txBody>
                  <a:tcPr anchor="ctr"/>
                </a:tc>
                <a:extLst>
                  <a:ext uri="{0D108BD9-81ED-4DB2-BD59-A6C34878D82A}">
                    <a16:rowId xmlns:a16="http://schemas.microsoft.com/office/drawing/2014/main" val="10001"/>
                  </a:ext>
                </a:extLst>
              </a:tr>
              <a:tr h="818510">
                <a:tc>
                  <a:txBody>
                    <a:bodyPr/>
                    <a:lstStyle/>
                    <a:p>
                      <a:pPr algn="ctr"/>
                      <a:r>
                        <a:rPr lang="en-US" dirty="0"/>
                        <a:t>2.</a:t>
                      </a:r>
                    </a:p>
                  </a:txBody>
                  <a:tcPr anchor="ctr"/>
                </a:tc>
                <a:tc>
                  <a:txBody>
                    <a:bodyPr/>
                    <a:lstStyle/>
                    <a:p>
                      <a:pPr algn="ctr"/>
                      <a:r>
                        <a:rPr lang="en-US" sz="2400" kern="1200" dirty="0">
                          <a:solidFill>
                            <a:srgbClr val="334E5D"/>
                          </a:solidFill>
                          <a:latin typeface="+mn-lt"/>
                          <a:ea typeface="ＭＳ Ｐゴシック" charset="-128"/>
                          <a:cs typeface="+mn-cs"/>
                        </a:rPr>
                        <a:t>Maple syrup Urine disease</a:t>
                      </a:r>
                    </a:p>
                  </a:txBody>
                  <a:tcPr anchor="ctr"/>
                </a:tc>
                <a:tc>
                  <a:txBody>
                    <a:bodyPr/>
                    <a:lstStyle/>
                    <a:p>
                      <a:pPr algn="ctr"/>
                      <a:r>
                        <a:rPr lang="el-GR" sz="2400" kern="1200" dirty="0">
                          <a:solidFill>
                            <a:srgbClr val="334E5D"/>
                          </a:solidFill>
                          <a:latin typeface="+mn-lt"/>
                          <a:ea typeface="ＭＳ Ｐゴシック" charset="-128"/>
                          <a:cs typeface="+mn-cs"/>
                        </a:rPr>
                        <a:t>α</a:t>
                      </a:r>
                      <a:r>
                        <a:rPr lang="en-US" sz="2400" kern="1200" dirty="0">
                          <a:solidFill>
                            <a:srgbClr val="334E5D"/>
                          </a:solidFill>
                          <a:latin typeface="+mn-lt"/>
                          <a:ea typeface="ＭＳ Ｐゴシック" charset="-128"/>
                          <a:cs typeface="+mn-cs"/>
                        </a:rPr>
                        <a:t>-</a:t>
                      </a:r>
                      <a:r>
                        <a:rPr lang="en-US" sz="2400" kern="1200" dirty="0" err="1">
                          <a:solidFill>
                            <a:srgbClr val="334E5D"/>
                          </a:solidFill>
                          <a:latin typeface="+mn-lt"/>
                          <a:ea typeface="ＭＳ Ｐゴシック" charset="-128"/>
                          <a:cs typeface="+mn-cs"/>
                        </a:rPr>
                        <a:t>ketoacid</a:t>
                      </a:r>
                      <a:r>
                        <a:rPr lang="en-US" sz="2400" kern="1200" dirty="0">
                          <a:solidFill>
                            <a:srgbClr val="334E5D"/>
                          </a:solidFill>
                          <a:latin typeface="+mn-lt"/>
                          <a:ea typeface="ＭＳ Ｐゴシック" charset="-128"/>
                          <a:cs typeface="+mn-cs"/>
                        </a:rPr>
                        <a:t> dehydrogenase</a:t>
                      </a:r>
                    </a:p>
                  </a:txBody>
                  <a:tcPr anchor="ctr"/>
                </a:tc>
                <a:tc>
                  <a:txBody>
                    <a:bodyPr/>
                    <a:lstStyle/>
                    <a:p>
                      <a:pPr algn="ctr"/>
                      <a:r>
                        <a:rPr lang="en-US" sz="2400" kern="1200" dirty="0">
                          <a:solidFill>
                            <a:srgbClr val="334E5D"/>
                          </a:solidFill>
                          <a:latin typeface="+mn-lt"/>
                          <a:ea typeface="ＭＳ Ｐゴシック" charset="-128"/>
                          <a:cs typeface="+mn-cs"/>
                        </a:rPr>
                        <a:t>Isoleucine, leucine and </a:t>
                      </a:r>
                      <a:r>
                        <a:rPr lang="en-US" sz="2400" kern="1200" dirty="0" err="1">
                          <a:solidFill>
                            <a:srgbClr val="334E5D"/>
                          </a:solidFill>
                          <a:latin typeface="+mn-lt"/>
                          <a:ea typeface="ＭＳ Ｐゴシック" charset="-128"/>
                          <a:cs typeface="+mn-cs"/>
                        </a:rPr>
                        <a:t>valine</a:t>
                      </a:r>
                      <a:endParaRPr lang="en-US" sz="2400" kern="1200" dirty="0">
                        <a:solidFill>
                          <a:srgbClr val="334E5D"/>
                        </a:solidFill>
                        <a:latin typeface="+mn-lt"/>
                        <a:ea typeface="ＭＳ Ｐゴシック" charset="-128"/>
                        <a:cs typeface="+mn-cs"/>
                      </a:endParaRPr>
                    </a:p>
                  </a:txBody>
                  <a:tcPr anchor="ctr"/>
                </a:tc>
                <a:extLst>
                  <a:ext uri="{0D108BD9-81ED-4DB2-BD59-A6C34878D82A}">
                    <a16:rowId xmlns:a16="http://schemas.microsoft.com/office/drawing/2014/main" val="10002"/>
                  </a:ext>
                </a:extLst>
              </a:tr>
              <a:tr h="750698">
                <a:tc>
                  <a:txBody>
                    <a:bodyPr/>
                    <a:lstStyle/>
                    <a:p>
                      <a:pPr algn="ctr"/>
                      <a:r>
                        <a:rPr lang="en-US" dirty="0"/>
                        <a:t>3.</a:t>
                      </a:r>
                    </a:p>
                  </a:txBody>
                  <a:tcPr anchor="ctr"/>
                </a:tc>
                <a:tc>
                  <a:txBody>
                    <a:bodyPr/>
                    <a:lstStyle/>
                    <a:p>
                      <a:pPr algn="ctr"/>
                      <a:r>
                        <a:rPr lang="en-US" sz="2400" kern="1200" dirty="0">
                          <a:solidFill>
                            <a:srgbClr val="334E5D"/>
                          </a:solidFill>
                          <a:latin typeface="+mn-lt"/>
                          <a:ea typeface="ＭＳ Ｐゴシック" charset="-128"/>
                          <a:cs typeface="+mn-cs"/>
                        </a:rPr>
                        <a:t>Albinism</a:t>
                      </a:r>
                    </a:p>
                  </a:txBody>
                  <a:tcPr anchor="ctr"/>
                </a:tc>
                <a:tc>
                  <a:txBody>
                    <a:bodyPr/>
                    <a:lstStyle/>
                    <a:p>
                      <a:pPr algn="ctr"/>
                      <a:r>
                        <a:rPr lang="en-US" sz="2400" kern="1200" dirty="0" err="1">
                          <a:solidFill>
                            <a:srgbClr val="334E5D"/>
                          </a:solidFill>
                          <a:latin typeface="+mn-lt"/>
                          <a:ea typeface="ＭＳ Ｐゴシック" charset="-128"/>
                          <a:cs typeface="+mn-cs"/>
                        </a:rPr>
                        <a:t>Tyrosinase</a:t>
                      </a:r>
                      <a:endParaRPr lang="en-US" sz="2400" kern="1200" dirty="0">
                        <a:solidFill>
                          <a:srgbClr val="334E5D"/>
                        </a:solidFill>
                        <a:latin typeface="+mn-lt"/>
                        <a:ea typeface="ＭＳ Ｐゴシック" charset="-128"/>
                        <a:cs typeface="+mn-cs"/>
                      </a:endParaRPr>
                    </a:p>
                  </a:txBody>
                  <a:tcPr anchor="ctr"/>
                </a:tc>
                <a:tc>
                  <a:txBody>
                    <a:bodyPr/>
                    <a:lstStyle/>
                    <a:p>
                      <a:pPr algn="ctr"/>
                      <a:r>
                        <a:rPr lang="en-US" sz="2400" kern="1200" dirty="0">
                          <a:solidFill>
                            <a:srgbClr val="334E5D"/>
                          </a:solidFill>
                          <a:latin typeface="+mn-lt"/>
                          <a:ea typeface="ＭＳ Ｐゴシック" charset="-128"/>
                          <a:cs typeface="+mn-cs"/>
                        </a:rPr>
                        <a:t>Tyrosine</a:t>
                      </a:r>
                    </a:p>
                  </a:txBody>
                  <a:tcPr anchor="ctr"/>
                </a:tc>
                <a:extLst>
                  <a:ext uri="{0D108BD9-81ED-4DB2-BD59-A6C34878D82A}">
                    <a16:rowId xmlns:a16="http://schemas.microsoft.com/office/drawing/2014/main" val="10003"/>
                  </a:ext>
                </a:extLst>
              </a:tr>
              <a:tr h="750698">
                <a:tc>
                  <a:txBody>
                    <a:bodyPr/>
                    <a:lstStyle/>
                    <a:p>
                      <a:pPr algn="ctr"/>
                      <a:r>
                        <a:rPr lang="en-US" dirty="0"/>
                        <a:t>4.</a:t>
                      </a:r>
                    </a:p>
                  </a:txBody>
                  <a:tcPr anchor="ctr"/>
                </a:tc>
                <a:tc>
                  <a:txBody>
                    <a:bodyPr/>
                    <a:lstStyle/>
                    <a:p>
                      <a:pPr algn="ctr"/>
                      <a:r>
                        <a:rPr lang="en-US" sz="2400" kern="1200" dirty="0" err="1">
                          <a:solidFill>
                            <a:srgbClr val="334E5D"/>
                          </a:solidFill>
                          <a:latin typeface="+mn-lt"/>
                          <a:ea typeface="ＭＳ Ｐゴシック" charset="-128"/>
                          <a:cs typeface="+mn-cs"/>
                        </a:rPr>
                        <a:t>Homocystinuria</a:t>
                      </a:r>
                      <a:endParaRPr lang="en-US" sz="2400" kern="1200" dirty="0">
                        <a:solidFill>
                          <a:srgbClr val="334E5D"/>
                        </a:solidFill>
                        <a:latin typeface="+mn-lt"/>
                        <a:ea typeface="ＭＳ Ｐゴシック" charset="-128"/>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kern="1200" dirty="0" err="1">
                          <a:solidFill>
                            <a:srgbClr val="334E5D"/>
                          </a:solidFill>
                          <a:latin typeface="+mn-lt"/>
                          <a:ea typeface="ＭＳ Ｐゴシック" charset="-128"/>
                          <a:cs typeface="+mn-cs"/>
                        </a:rPr>
                        <a:t>Cystathionine</a:t>
                      </a:r>
                      <a:r>
                        <a:rPr lang="en-US" sz="2400" kern="1200" dirty="0">
                          <a:solidFill>
                            <a:srgbClr val="334E5D"/>
                          </a:solidFill>
                          <a:latin typeface="+mn-lt"/>
                          <a:ea typeface="ＭＳ Ｐゴシック" charset="-128"/>
                          <a:cs typeface="+mn-cs"/>
                        </a:rPr>
                        <a:t> </a:t>
                      </a:r>
                      <a:r>
                        <a:rPr lang="el-GR" sz="2400" kern="1200" dirty="0">
                          <a:solidFill>
                            <a:srgbClr val="334E5D"/>
                          </a:solidFill>
                          <a:latin typeface="+mn-lt"/>
                          <a:ea typeface="ＭＳ Ｐゴシック" charset="-128"/>
                          <a:cs typeface="+mn-cs"/>
                        </a:rPr>
                        <a:t>β</a:t>
                      </a:r>
                      <a:r>
                        <a:rPr lang="en-US" sz="2400" kern="1200" dirty="0">
                          <a:solidFill>
                            <a:srgbClr val="334E5D"/>
                          </a:solidFill>
                          <a:latin typeface="+mn-lt"/>
                          <a:ea typeface="ＭＳ Ｐゴシック" charset="-128"/>
                          <a:cs typeface="+mn-cs"/>
                        </a:rPr>
                        <a:t>-synthase</a:t>
                      </a:r>
                    </a:p>
                  </a:txBody>
                  <a:tcPr anchor="ctr"/>
                </a:tc>
                <a:tc>
                  <a:txBody>
                    <a:bodyPr/>
                    <a:lstStyle/>
                    <a:p>
                      <a:pPr algn="ctr"/>
                      <a:r>
                        <a:rPr lang="en-US" sz="2400" kern="1200" dirty="0">
                          <a:solidFill>
                            <a:srgbClr val="334E5D"/>
                          </a:solidFill>
                          <a:latin typeface="+mn-lt"/>
                          <a:ea typeface="ＭＳ Ｐゴシック" charset="-128"/>
                          <a:cs typeface="+mn-cs"/>
                        </a:rPr>
                        <a:t>Methionine</a:t>
                      </a:r>
                    </a:p>
                  </a:txBody>
                  <a:tcPr anchor="ctr"/>
                </a:tc>
                <a:extLst>
                  <a:ext uri="{0D108BD9-81ED-4DB2-BD59-A6C34878D82A}">
                    <a16:rowId xmlns:a16="http://schemas.microsoft.com/office/drawing/2014/main" val="10004"/>
                  </a:ext>
                </a:extLst>
              </a:tr>
              <a:tr h="750698">
                <a:tc>
                  <a:txBody>
                    <a:bodyPr/>
                    <a:lstStyle/>
                    <a:p>
                      <a:pPr algn="ctr"/>
                      <a:r>
                        <a:rPr lang="en-US" dirty="0"/>
                        <a:t>5.</a:t>
                      </a:r>
                    </a:p>
                  </a:txBody>
                  <a:tcPr anchor="ctr"/>
                </a:tc>
                <a:tc>
                  <a:txBody>
                    <a:bodyPr/>
                    <a:lstStyle/>
                    <a:p>
                      <a:pPr algn="ctr"/>
                      <a:r>
                        <a:rPr lang="en-US" sz="2400" kern="1200" dirty="0" err="1">
                          <a:solidFill>
                            <a:srgbClr val="334E5D"/>
                          </a:solidFill>
                          <a:latin typeface="+mn-lt"/>
                          <a:ea typeface="ＭＳ Ｐゴシック" charset="-128"/>
                          <a:cs typeface="+mn-cs"/>
                        </a:rPr>
                        <a:t>Alkaptonuria</a:t>
                      </a:r>
                      <a:endParaRPr lang="en-US" sz="2400" kern="1200" dirty="0">
                        <a:solidFill>
                          <a:srgbClr val="334E5D"/>
                        </a:solidFill>
                        <a:latin typeface="+mn-lt"/>
                        <a:ea typeface="ＭＳ Ｐゴシック" charset="-128"/>
                        <a:cs typeface="+mn-cs"/>
                      </a:endParaRPr>
                    </a:p>
                  </a:txBody>
                  <a:tcPr anchor="ctr"/>
                </a:tc>
                <a:tc>
                  <a:txBody>
                    <a:bodyPr/>
                    <a:lstStyle/>
                    <a:p>
                      <a:pPr algn="ctr"/>
                      <a:r>
                        <a:rPr lang="en-US" sz="2400" kern="1200" dirty="0" err="1">
                          <a:solidFill>
                            <a:srgbClr val="334E5D"/>
                          </a:solidFill>
                          <a:latin typeface="+mn-lt"/>
                          <a:ea typeface="ＭＳ Ｐゴシック" charset="-128"/>
                          <a:cs typeface="+mn-cs"/>
                        </a:rPr>
                        <a:t>Homogentisic</a:t>
                      </a:r>
                      <a:r>
                        <a:rPr lang="en-US" sz="2400" kern="1200" dirty="0">
                          <a:solidFill>
                            <a:srgbClr val="334E5D"/>
                          </a:solidFill>
                          <a:latin typeface="+mn-lt"/>
                          <a:ea typeface="ＭＳ Ｐゴシック" charset="-128"/>
                          <a:cs typeface="+mn-cs"/>
                        </a:rPr>
                        <a:t> acid oxidase</a:t>
                      </a:r>
                    </a:p>
                  </a:txBody>
                  <a:tcPr anchor="ctr"/>
                </a:tc>
                <a:tc>
                  <a:txBody>
                    <a:bodyPr/>
                    <a:lstStyle/>
                    <a:p>
                      <a:pPr algn="ctr"/>
                      <a:r>
                        <a:rPr lang="en-US" sz="2400" kern="1200" dirty="0">
                          <a:solidFill>
                            <a:srgbClr val="334E5D"/>
                          </a:solidFill>
                          <a:latin typeface="+mn-lt"/>
                          <a:ea typeface="ＭＳ Ｐゴシック" charset="-128"/>
                          <a:cs typeface="+mn-cs"/>
                        </a:rPr>
                        <a:t>Tyrosine and phenylalanine</a:t>
                      </a:r>
                    </a:p>
                  </a:txBody>
                  <a:tcPr anchor="ctr"/>
                </a:tc>
                <a:extLst>
                  <a:ext uri="{0D108BD9-81ED-4DB2-BD59-A6C34878D82A}">
                    <a16:rowId xmlns:a16="http://schemas.microsoft.com/office/drawing/2014/main" val="10005"/>
                  </a:ext>
                </a:extLst>
              </a:tr>
            </a:tbl>
          </a:graphicData>
        </a:graphic>
      </p:graphicFrame>
      <p:pic>
        <p:nvPicPr>
          <p:cNvPr id="9"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10655181" y="-273175"/>
            <a:ext cx="1580444" cy="1549544"/>
          </a:xfrm>
          <a:prstGeom prst="rect">
            <a:avLst/>
          </a:prstGeom>
        </p:spPr>
      </p:pic>
    </p:spTree>
    <p:extLst>
      <p:ext uri="{BB962C8B-B14F-4D97-AF65-F5344CB8AC3E}">
        <p14:creationId xmlns:p14="http://schemas.microsoft.com/office/powerpoint/2010/main" val="201100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43542"/>
        </a:solidFill>
        <a:effectLst/>
      </p:bgPr>
    </p:bg>
    <p:spTree>
      <p:nvGrpSpPr>
        <p:cNvPr id="1" name=""/>
        <p:cNvGrpSpPr/>
        <p:nvPr/>
      </p:nvGrpSpPr>
      <p:grpSpPr>
        <a:xfrm>
          <a:off x="0" y="0"/>
          <a:ext cx="0" cy="0"/>
          <a:chOff x="0" y="0"/>
          <a:chExt cx="0" cy="0"/>
        </a:xfrm>
      </p:grpSpPr>
      <p:sp>
        <p:nvSpPr>
          <p:cNvPr id="5" name="Round Same Side Corner Rectangle 4"/>
          <p:cNvSpPr/>
          <p:nvPr/>
        </p:nvSpPr>
        <p:spPr>
          <a:xfrm rot="16200000">
            <a:off x="-19053" y="1581155"/>
            <a:ext cx="1412083" cy="1254920"/>
          </a:xfrm>
          <a:prstGeom prst="round2SameRect">
            <a:avLst/>
          </a:prstGeom>
          <a:solidFill>
            <a:srgbClr val="5B8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4C2C5"/>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464" y="1582941"/>
            <a:ext cx="1137047" cy="1137047"/>
          </a:xfrm>
          <a:prstGeom prst="rect">
            <a:avLst/>
          </a:prstGeom>
          <a:ln>
            <a:noFill/>
          </a:ln>
        </p:spPr>
      </p:pic>
      <p:sp>
        <p:nvSpPr>
          <p:cNvPr id="7" name="Rectangle 6"/>
          <p:cNvSpPr/>
          <p:nvPr/>
        </p:nvSpPr>
        <p:spPr>
          <a:xfrm>
            <a:off x="1314446" y="1502573"/>
            <a:ext cx="2651760" cy="5155408"/>
          </a:xfrm>
          <a:prstGeom prst="rect">
            <a:avLst/>
          </a:prstGeom>
          <a:solidFill>
            <a:srgbClr val="C4C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Same Side Corner Rectangle 7"/>
          <p:cNvSpPr/>
          <p:nvPr/>
        </p:nvSpPr>
        <p:spPr>
          <a:xfrm rot="5400000">
            <a:off x="10772920" y="1582252"/>
            <a:ext cx="1412083" cy="1252728"/>
          </a:xfrm>
          <a:prstGeom prst="round2SameRect">
            <a:avLst/>
          </a:prstGeom>
          <a:solidFill>
            <a:srgbClr val="5B8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4C2C5"/>
              </a:solidFill>
            </a:endParaRPr>
          </a:p>
        </p:txBody>
      </p:sp>
      <p:sp>
        <p:nvSpPr>
          <p:cNvPr id="9" name="Rectangle 8"/>
          <p:cNvSpPr/>
          <p:nvPr/>
        </p:nvSpPr>
        <p:spPr>
          <a:xfrm>
            <a:off x="8200838" y="1502573"/>
            <a:ext cx="2651760" cy="5155408"/>
          </a:xfrm>
          <a:prstGeom prst="rect">
            <a:avLst/>
          </a:prstGeom>
          <a:solidFill>
            <a:srgbClr val="C4C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a:solidFill>
                  <a:schemeClr val="tx1"/>
                </a:solidFill>
              </a:rPr>
              <a:t>هبه الناصر</a:t>
            </a:r>
            <a:endParaRPr lang="en-US" sz="2400" dirty="0">
              <a:solidFill>
                <a:schemeClr val="tx1"/>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2033" y="1571845"/>
            <a:ext cx="1133856" cy="1133856"/>
          </a:xfrm>
          <a:prstGeom prst="rect">
            <a:avLst/>
          </a:prstGeom>
        </p:spPr>
      </p:pic>
      <p:sp>
        <p:nvSpPr>
          <p:cNvPr id="11" name="16-Point Star 10"/>
          <p:cNvSpPr/>
          <p:nvPr/>
        </p:nvSpPr>
        <p:spPr>
          <a:xfrm>
            <a:off x="4153209" y="2028831"/>
            <a:ext cx="3788163" cy="3899005"/>
          </a:xfrm>
          <a:prstGeom prst="star16">
            <a:avLst>
              <a:gd name="adj" fmla="val 42872"/>
            </a:avLst>
          </a:prstGeom>
          <a:solidFill>
            <a:srgbClr val="5B8B6B"/>
          </a:solidFill>
          <a:ln>
            <a:solidFill>
              <a:srgbClr val="5B8B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16-Point Star 11"/>
          <p:cNvSpPr/>
          <p:nvPr/>
        </p:nvSpPr>
        <p:spPr>
          <a:xfrm>
            <a:off x="3990783" y="1865245"/>
            <a:ext cx="4136331" cy="4221236"/>
          </a:xfrm>
          <a:prstGeom prst="star16">
            <a:avLst>
              <a:gd name="adj" fmla="val 42872"/>
            </a:avLst>
          </a:prstGeom>
          <a:noFill/>
          <a:ln>
            <a:solidFill>
              <a:srgbClr val="5B8B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4551711" y="3237199"/>
            <a:ext cx="3426523" cy="1938992"/>
          </a:xfrm>
          <a:prstGeom prst="rect">
            <a:avLst/>
          </a:prstGeom>
          <a:noFill/>
        </p:spPr>
        <p:txBody>
          <a:bodyPr wrap="square" rtlCol="0">
            <a:spAutoFit/>
          </a:bodyPr>
          <a:lstStyle/>
          <a:p>
            <a:r>
              <a:rPr lang="en-US" sz="3000" b="1" dirty="0">
                <a:solidFill>
                  <a:srgbClr val="C4C2C5"/>
                </a:solidFill>
                <a:latin typeface="Century Gothic" charset="0"/>
                <a:ea typeface="Century Gothic" charset="0"/>
                <a:cs typeface="Century Gothic" charset="0"/>
              </a:rPr>
              <a:t>TEAM LEADERS </a:t>
            </a:r>
          </a:p>
          <a:p>
            <a:pPr marL="285750" indent="-285750">
              <a:buFont typeface="Arial" charset="0"/>
              <a:buChar char="•"/>
            </a:pPr>
            <a:r>
              <a:rPr lang="en-US" sz="3000" b="1" dirty="0">
                <a:solidFill>
                  <a:srgbClr val="C4C2C5"/>
                </a:solidFill>
                <a:latin typeface="Century Gothic" charset="0"/>
                <a:ea typeface="Century Gothic" charset="0"/>
                <a:cs typeface="Century Gothic" charset="0"/>
              </a:rPr>
              <a:t>.Rania </a:t>
            </a:r>
            <a:r>
              <a:rPr lang="en-US" sz="3000" b="1" dirty="0" err="1">
                <a:solidFill>
                  <a:srgbClr val="C4C2C5"/>
                </a:solidFill>
                <a:latin typeface="Century Gothic" charset="0"/>
                <a:ea typeface="Century Gothic" charset="0"/>
                <a:cs typeface="Century Gothic" charset="0"/>
              </a:rPr>
              <a:t>Alessa</a:t>
            </a:r>
            <a:endParaRPr lang="en-US" sz="3000" b="1" dirty="0">
              <a:solidFill>
                <a:srgbClr val="C4C2C5"/>
              </a:solidFill>
              <a:latin typeface="Century Gothic" charset="0"/>
              <a:ea typeface="Century Gothic" charset="0"/>
              <a:cs typeface="Century Gothic" charset="0"/>
            </a:endParaRPr>
          </a:p>
          <a:p>
            <a:pPr marL="285750" indent="-285750">
              <a:buFont typeface="Arial" charset="0"/>
              <a:buChar char="•"/>
            </a:pPr>
            <a:r>
              <a:rPr lang="en-US" sz="3000" b="1" dirty="0">
                <a:solidFill>
                  <a:srgbClr val="C4C2C5"/>
                </a:solidFill>
                <a:latin typeface="Century Gothic" charset="0"/>
                <a:ea typeface="Century Gothic" charset="0"/>
                <a:cs typeface="Century Gothic" charset="0"/>
              </a:rPr>
              <a:t>.Mohammad</a:t>
            </a:r>
          </a:p>
          <a:p>
            <a:r>
              <a:rPr lang="en-US" sz="3000" b="1" dirty="0">
                <a:solidFill>
                  <a:srgbClr val="C4C2C5"/>
                </a:solidFill>
                <a:latin typeface="Century Gothic" charset="0"/>
                <a:ea typeface="Century Gothic" charset="0"/>
                <a:cs typeface="Century Gothic" charset="0"/>
              </a:rPr>
              <a:t>     Almutlaq</a:t>
            </a:r>
          </a:p>
        </p:txBody>
      </p:sp>
      <p:sp>
        <p:nvSpPr>
          <p:cNvPr id="14" name="Oval 13"/>
          <p:cNvSpPr/>
          <p:nvPr/>
        </p:nvSpPr>
        <p:spPr>
          <a:xfrm>
            <a:off x="4448928" y="2427901"/>
            <a:ext cx="3196723" cy="3079490"/>
          </a:xfrm>
          <a:prstGeom prst="ellipse">
            <a:avLst/>
          </a:prstGeom>
          <a:noFill/>
          <a:ln w="3175">
            <a:solidFill>
              <a:schemeClr val="bg2">
                <a:lumMod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rot="5400000">
            <a:off x="514348" y="135432"/>
            <a:ext cx="557216" cy="1585913"/>
          </a:xfrm>
          <a:prstGeom prst="round2SameRect">
            <a:avLst/>
          </a:prstGeom>
          <a:solidFill>
            <a:srgbClr val="C4C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Same Side Corner Rectangle 16"/>
          <p:cNvSpPr/>
          <p:nvPr/>
        </p:nvSpPr>
        <p:spPr>
          <a:xfrm rot="5400000">
            <a:off x="164305" y="-164305"/>
            <a:ext cx="785816" cy="1114425"/>
          </a:xfrm>
          <a:prstGeom prst="round2SameRect">
            <a:avLst/>
          </a:prstGeom>
          <a:solidFill>
            <a:srgbClr val="517A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000" y="-30517"/>
            <a:ext cx="3243263" cy="769441"/>
          </a:xfrm>
          <a:prstGeom prst="rect">
            <a:avLst/>
          </a:prstGeom>
          <a:noFill/>
        </p:spPr>
        <p:txBody>
          <a:bodyPr wrap="square" rtlCol="0">
            <a:spAutoFit/>
          </a:bodyPr>
          <a:lstStyle/>
          <a:p>
            <a:r>
              <a:rPr lang="en-US" sz="4400" b="1" dirty="0">
                <a:solidFill>
                  <a:srgbClr val="C4C2C5"/>
                </a:solidFill>
                <a:latin typeface="Century Gothic" charset="0"/>
                <a:ea typeface="Century Gothic" charset="0"/>
                <a:cs typeface="Century Gothic" charset="0"/>
              </a:rPr>
              <a:t>TEAM</a:t>
            </a:r>
          </a:p>
        </p:txBody>
      </p:sp>
      <p:sp>
        <p:nvSpPr>
          <p:cNvPr id="19" name="TextBox 18"/>
          <p:cNvSpPr txBox="1"/>
          <p:nvPr/>
        </p:nvSpPr>
        <p:spPr>
          <a:xfrm>
            <a:off x="1585913" y="570263"/>
            <a:ext cx="2800350" cy="1200329"/>
          </a:xfrm>
          <a:prstGeom prst="rect">
            <a:avLst/>
          </a:prstGeom>
          <a:noFill/>
        </p:spPr>
        <p:txBody>
          <a:bodyPr wrap="square" rtlCol="0">
            <a:spAutoFit/>
          </a:bodyPr>
          <a:lstStyle/>
          <a:p>
            <a:r>
              <a:rPr lang="en-US" sz="3600" b="1" dirty="0">
                <a:solidFill>
                  <a:srgbClr val="517A91"/>
                </a:solidFill>
                <a:latin typeface="Century Gothic" charset="0"/>
                <a:ea typeface="Century Gothic" charset="0"/>
                <a:cs typeface="Century Gothic" charset="0"/>
              </a:rPr>
              <a:t>MEMBERS</a:t>
            </a:r>
          </a:p>
          <a:p>
            <a:endParaRPr lang="en-US" sz="3600" b="1" dirty="0">
              <a:solidFill>
                <a:srgbClr val="C4C2C5"/>
              </a:solidFill>
              <a:latin typeface="Century Gothic" charset="0"/>
              <a:ea typeface="Century Gothic" charset="0"/>
              <a:cs typeface="Century Gothic" charset="0"/>
            </a:endParaRPr>
          </a:p>
        </p:txBody>
      </p:sp>
      <p:pic>
        <p:nvPicPr>
          <p:cNvPr id="21" name="صورة 6" descr="bio logo 436.png"/>
          <p:cNvPicPr>
            <a:picLocks noChangeAspect="1"/>
          </p:cNvPicPr>
          <p:nvPr/>
        </p:nvPicPr>
        <p:blipFill>
          <a:blip r:embed="rId4">
            <a:extLst>
              <a:ext uri="{BEBA8EAE-BF5A-486C-A8C5-ECC9F3942E4B}">
                <a14:imgProps xmlns:a14="http://schemas.microsoft.com/office/drawing/2010/main">
                  <a14:imgLayer r:embed="rId5">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2" name="Slide Number Placeholder 1"/>
          <p:cNvSpPr>
            <a:spLocks noGrp="1"/>
          </p:cNvSpPr>
          <p:nvPr>
            <p:ph type="sldNum" sz="quarter" idx="12"/>
          </p:nvPr>
        </p:nvSpPr>
        <p:spPr/>
        <p:txBody>
          <a:bodyPr/>
          <a:lstStyle/>
          <a:p>
            <a:fld id="{C6A61B80-718B-8E4C-9CE5-C64D512E4DAF}" type="slidenum">
              <a:rPr lang="en-US" smtClean="0"/>
              <a:t>19</a:t>
            </a:fld>
            <a:endParaRPr lang="en-US"/>
          </a:p>
        </p:txBody>
      </p:sp>
    </p:spTree>
    <p:extLst>
      <p:ext uri="{BB962C8B-B14F-4D97-AF65-F5344CB8AC3E}">
        <p14:creationId xmlns:p14="http://schemas.microsoft.com/office/powerpoint/2010/main" val="260119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Rectangle 5"/>
          <p:cNvSpPr/>
          <p:nvPr/>
        </p:nvSpPr>
        <p:spPr>
          <a:xfrm>
            <a:off x="113017" y="-86360"/>
            <a:ext cx="12078983"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200" dirty="0">
                <a:solidFill>
                  <a:srgbClr val="334E5D"/>
                </a:solidFill>
              </a:rPr>
              <a:t>By the end of this lecture the students will be able to:</a:t>
            </a:r>
            <a:endParaRPr lang="ar-SA" sz="3200" dirty="0">
              <a:solidFill>
                <a:srgbClr val="334E5D"/>
              </a:solidFill>
            </a:endParaRPr>
          </a:p>
          <a:p>
            <a:pPr>
              <a:lnSpc>
                <a:spcPct val="150000"/>
              </a:lnSpc>
            </a:pPr>
            <a:endParaRPr lang="en-US" sz="2800" dirty="0">
              <a:solidFill>
                <a:schemeClr val="accent5">
                  <a:lumMod val="50000"/>
                </a:schemeClr>
              </a:solidFill>
              <a:latin typeface="Adobe Devanagari" pitchFamily="18" charset="0"/>
              <a:cs typeface="Adobe Devanagari" pitchFamily="18" charset="0"/>
            </a:endParaRPr>
          </a:p>
          <a:p>
            <a:pPr lvl="1">
              <a:lnSpc>
                <a:spcPct val="150000"/>
              </a:lnSpc>
            </a:pPr>
            <a:r>
              <a:rPr lang="en-US" sz="2800" dirty="0">
                <a:solidFill>
                  <a:schemeClr val="accent5">
                    <a:lumMod val="50000"/>
                  </a:schemeClr>
                </a:solidFill>
                <a:latin typeface="Adobe Devanagari" pitchFamily="18" charset="0"/>
                <a:cs typeface="Adobe Devanagari" pitchFamily="18" charset="0"/>
              </a:rPr>
              <a:t>• Identify the amino acid degradation and synthesis of non-essential amino acids.</a:t>
            </a:r>
          </a:p>
          <a:p>
            <a:pPr lvl="1">
              <a:lnSpc>
                <a:spcPct val="150000"/>
              </a:lnSpc>
            </a:pPr>
            <a:r>
              <a:rPr lang="en-US" sz="2800" dirty="0">
                <a:solidFill>
                  <a:schemeClr val="accent5">
                    <a:lumMod val="50000"/>
                  </a:schemeClr>
                </a:solidFill>
                <a:latin typeface="Adobe Devanagari" pitchFamily="18" charset="0"/>
                <a:cs typeface="Adobe Devanagari" pitchFamily="18" charset="0"/>
              </a:rPr>
              <a:t>• Recognize the metabolic defects in amino acids metabolism that lead to </a:t>
            </a:r>
          </a:p>
          <a:p>
            <a:pPr lvl="1">
              <a:lnSpc>
                <a:spcPct val="150000"/>
              </a:lnSpc>
            </a:pPr>
            <a:r>
              <a:rPr lang="en-US" sz="2800" dirty="0">
                <a:solidFill>
                  <a:schemeClr val="accent5">
                    <a:lumMod val="50000"/>
                  </a:schemeClr>
                </a:solidFill>
                <a:latin typeface="Adobe Devanagari" pitchFamily="18" charset="0"/>
                <a:cs typeface="Adobe Devanagari" pitchFamily="18" charset="0"/>
              </a:rPr>
              <a:t>genetic diseases.</a:t>
            </a:r>
          </a:p>
          <a:p>
            <a:pPr>
              <a:lnSpc>
                <a:spcPct val="150000"/>
              </a:lnSpc>
            </a:pPr>
            <a:endParaRPr lang="en-US" sz="2400" dirty="0">
              <a:solidFill>
                <a:srgbClr val="517A91"/>
              </a:solidFill>
              <a:latin typeface="Century Gothic" charset="0"/>
              <a:ea typeface="Century Gothic" charset="0"/>
              <a:cs typeface="Century Gothic" charset="0"/>
            </a:endParaRPr>
          </a:p>
          <a:p>
            <a:pPr>
              <a:lnSpc>
                <a:spcPct val="150000"/>
              </a:lnSpc>
            </a:pPr>
            <a:endParaRPr lang="en-US" sz="2400" dirty="0">
              <a:solidFill>
                <a:srgbClr val="517A91"/>
              </a:solidFill>
              <a:latin typeface="Century Gothic" charset="0"/>
              <a:ea typeface="Century Gothic" charset="0"/>
              <a:cs typeface="Century Gothic" charset="0"/>
            </a:endParaRPr>
          </a:p>
        </p:txBody>
      </p:sp>
      <p:sp>
        <p:nvSpPr>
          <p:cNvPr id="3" name="Triangle 2"/>
          <p:cNvSpPr/>
          <p:nvPr/>
        </p:nvSpPr>
        <p:spPr>
          <a:xfrm rot="8040000">
            <a:off x="9113922" y="4828699"/>
            <a:ext cx="4634570" cy="2360301"/>
          </a:xfrm>
          <a:prstGeom prst="triangle">
            <a:avLst>
              <a:gd name="adj" fmla="val 51719"/>
            </a:avLst>
          </a:prstGeom>
          <a:solidFill>
            <a:srgbClr val="2A4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C6A61B80-718B-8E4C-9CE5-C64D512E4DAF}" type="slidenum">
              <a:rPr lang="en-US" smtClean="0"/>
              <a:t>2</a:t>
            </a:fld>
            <a:endParaRPr lang="en-US"/>
          </a:p>
        </p:txBody>
      </p:sp>
      <p:cxnSp>
        <p:nvCxnSpPr>
          <p:cNvPr id="7" name="Straight Connector 6"/>
          <p:cNvCxnSpPr/>
          <p:nvPr/>
        </p:nvCxnSpPr>
        <p:spPr>
          <a:xfrm flipH="1">
            <a:off x="1088502" y="866656"/>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sp>
        <p:nvSpPr>
          <p:cNvPr id="8" name="TextBox 7"/>
          <p:cNvSpPr txBox="1"/>
          <p:nvPr/>
        </p:nvSpPr>
        <p:spPr>
          <a:xfrm>
            <a:off x="1156234" y="77339"/>
            <a:ext cx="6180667" cy="1107996"/>
          </a:xfrm>
          <a:prstGeom prst="rect">
            <a:avLst/>
          </a:prstGeom>
          <a:noFill/>
        </p:spPr>
        <p:txBody>
          <a:bodyPr wrap="square" rtlCol="0">
            <a:spAutoFit/>
          </a:bodyPr>
          <a:lstStyle/>
          <a:p>
            <a:r>
              <a:rPr lang="en-US" sz="4800" dirty="0">
                <a:solidFill>
                  <a:srgbClr val="243542"/>
                </a:solidFill>
                <a:latin typeface="Century Gothic" charset="0"/>
                <a:ea typeface="Century Gothic" charset="0"/>
                <a:cs typeface="Century Gothic" charset="0"/>
              </a:rPr>
              <a:t>OBJECTIVES</a:t>
            </a:r>
            <a:r>
              <a:rPr lang="en-US" sz="4800" dirty="0">
                <a:solidFill>
                  <a:srgbClr val="2A4452"/>
                </a:solidFill>
                <a:latin typeface="Century Gothic" charset="0"/>
                <a:ea typeface="Century Gothic" charset="0"/>
                <a:cs typeface="Century Gothic" charset="0"/>
              </a:rPr>
              <a:t>:</a:t>
            </a:r>
          </a:p>
          <a:p>
            <a:endParaRPr lang="en-US" dirty="0"/>
          </a:p>
        </p:txBody>
      </p:sp>
      <p:pic>
        <p:nvPicPr>
          <p:cNvPr id="9" name="صورة 6" descr="bio logo 436.png"/>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Tree>
    <p:extLst>
      <p:ext uri="{BB962C8B-B14F-4D97-AF65-F5344CB8AC3E}">
        <p14:creationId xmlns:p14="http://schemas.microsoft.com/office/powerpoint/2010/main" val="1822556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43542"/>
        </a:solidFill>
        <a:effectLst/>
      </p:bgPr>
    </p:bg>
    <p:spTree>
      <p:nvGrpSpPr>
        <p:cNvPr id="1" name=""/>
        <p:cNvGrpSpPr/>
        <p:nvPr/>
      </p:nvGrpSpPr>
      <p:grpSpPr>
        <a:xfrm>
          <a:off x="0" y="0"/>
          <a:ext cx="0" cy="0"/>
          <a:chOff x="0" y="0"/>
          <a:chExt cx="0" cy="0"/>
        </a:xfrm>
      </p:grpSpPr>
      <p:sp>
        <p:nvSpPr>
          <p:cNvPr id="4" name="Rectangle 3"/>
          <p:cNvSpPr/>
          <p:nvPr/>
        </p:nvSpPr>
        <p:spPr>
          <a:xfrm>
            <a:off x="2414588" y="1957388"/>
            <a:ext cx="2300287" cy="2228850"/>
          </a:xfrm>
          <a:prstGeom prst="rect">
            <a:avLst/>
          </a:prstGeom>
          <a:solidFill>
            <a:srgbClr val="5B8B6B"/>
          </a:solidFill>
          <a:ln>
            <a:solidFill>
              <a:srgbClr val="5B8B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5397619" y="1065522"/>
            <a:ext cx="0" cy="4754880"/>
          </a:xfrm>
          <a:prstGeom prst="line">
            <a:avLst/>
          </a:prstGeom>
          <a:ln w="66675" cap="rnd">
            <a:solidFill>
              <a:schemeClr val="bg1">
                <a:lumMod val="75000"/>
              </a:schemeClr>
            </a:solidFill>
          </a:ln>
        </p:spPr>
        <p:style>
          <a:lnRef idx="3">
            <a:schemeClr val="accent5"/>
          </a:lnRef>
          <a:fillRef idx="0">
            <a:schemeClr val="accent5"/>
          </a:fillRef>
          <a:effectRef idx="2">
            <a:schemeClr val="accent5"/>
          </a:effectRef>
          <a:fontRef idx="minor">
            <a:schemeClr val="tx1"/>
          </a:fontRef>
        </p:style>
      </p:cxnSp>
      <p:sp>
        <p:nvSpPr>
          <p:cNvPr id="9" name="TextBox 8"/>
          <p:cNvSpPr txBox="1"/>
          <p:nvPr/>
        </p:nvSpPr>
        <p:spPr>
          <a:xfrm>
            <a:off x="185738" y="2832079"/>
            <a:ext cx="5400675" cy="1908215"/>
          </a:xfrm>
          <a:prstGeom prst="rect">
            <a:avLst/>
          </a:prstGeom>
          <a:noFill/>
        </p:spPr>
        <p:txBody>
          <a:bodyPr wrap="square" rtlCol="0">
            <a:spAutoFit/>
          </a:bodyPr>
          <a:lstStyle/>
          <a:p>
            <a:r>
              <a:rPr lang="en-US" sz="5400" b="1" dirty="0">
                <a:solidFill>
                  <a:srgbClr val="C4C2C5"/>
                </a:solidFill>
                <a:latin typeface="Century Gothic" charset="0"/>
                <a:ea typeface="Century Gothic" charset="0"/>
                <a:cs typeface="Century Gothic" charset="0"/>
              </a:rPr>
              <a:t>THANK YOU </a:t>
            </a:r>
          </a:p>
          <a:p>
            <a:r>
              <a:rPr lang="en-US" sz="3200" b="1" dirty="0">
                <a:solidFill>
                  <a:srgbClr val="C4C2C5"/>
                </a:solidFill>
                <a:latin typeface="Century Gothic" charset="0"/>
                <a:ea typeface="Century Gothic" charset="0"/>
                <a:cs typeface="Century Gothic" charset="0"/>
              </a:rPr>
              <a:t>PLEASE CONTACT US IF YOU HAVE ANY ISSUE  </a:t>
            </a:r>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62037" t="-23068" r="-62037" b="-23068"/>
          <a:stretch/>
        </p:blipFill>
        <p:spPr>
          <a:xfrm>
            <a:off x="5039913" y="1340778"/>
            <a:ext cx="3001329" cy="1328738"/>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8975" y="2470012"/>
            <a:ext cx="944575" cy="944575"/>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1167" y="3512895"/>
            <a:ext cx="941832" cy="941832"/>
          </a:xfrm>
          <a:prstGeom prst="ellipse">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9662" y="4553034"/>
            <a:ext cx="941832" cy="941832"/>
          </a:xfrm>
          <a:prstGeom prst="rect">
            <a:avLst/>
          </a:prstGeom>
        </p:spPr>
      </p:pic>
      <p:sp>
        <p:nvSpPr>
          <p:cNvPr id="17" name="Rectangle 16"/>
          <p:cNvSpPr/>
          <p:nvPr/>
        </p:nvSpPr>
        <p:spPr>
          <a:xfrm>
            <a:off x="7134536" y="4688194"/>
            <a:ext cx="4832546" cy="6715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charset="0"/>
              <a:buChar char="•"/>
            </a:pPr>
            <a:r>
              <a:rPr lang="en-US" dirty="0">
                <a:solidFill>
                  <a:schemeClr val="accent1">
                    <a:lumMod val="75000"/>
                  </a:schemeClr>
                </a:solidFill>
              </a:rPr>
              <a:t>Biochemistryteam436@gmail.com</a:t>
            </a:r>
          </a:p>
        </p:txBody>
      </p:sp>
      <p:sp>
        <p:nvSpPr>
          <p:cNvPr id="23" name="Rectangle 22"/>
          <p:cNvSpPr/>
          <p:nvPr/>
        </p:nvSpPr>
        <p:spPr>
          <a:xfrm>
            <a:off x="6755001" y="3650174"/>
            <a:ext cx="5212080" cy="67151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charset="0"/>
              <a:buChar char="•"/>
            </a:pPr>
            <a:r>
              <a:rPr lang="en-US" dirty="0">
                <a:solidFill>
                  <a:schemeClr val="accent1">
                    <a:lumMod val="75000"/>
                  </a:schemeClr>
                </a:solidFill>
              </a:rPr>
              <a:t>@436Biochemteam</a:t>
            </a:r>
          </a:p>
        </p:txBody>
      </p:sp>
      <p:sp>
        <p:nvSpPr>
          <p:cNvPr id="24" name="Rectangle 23"/>
          <p:cNvSpPr/>
          <p:nvPr/>
        </p:nvSpPr>
        <p:spPr>
          <a:xfrm>
            <a:off x="6749404" y="2612155"/>
            <a:ext cx="5217677" cy="67151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charset="0"/>
              <a:buChar char="•"/>
            </a:pPr>
            <a:r>
              <a:rPr lang="en-US" dirty="0">
                <a:solidFill>
                  <a:schemeClr val="accent1">
                    <a:lumMod val="75000"/>
                  </a:schemeClr>
                </a:solidFill>
              </a:rPr>
              <a:t>Lippincott's Illustrated Reviews: Biochemistry, 6</a:t>
            </a:r>
            <a:r>
              <a:rPr lang="en-US" baseline="30000" dirty="0">
                <a:solidFill>
                  <a:schemeClr val="accent1">
                    <a:lumMod val="75000"/>
                  </a:schemeClr>
                </a:solidFill>
              </a:rPr>
              <a:t>th</a:t>
            </a:r>
            <a:r>
              <a:rPr lang="en-US" dirty="0">
                <a:solidFill>
                  <a:schemeClr val="accent1">
                    <a:lumMod val="75000"/>
                  </a:schemeClr>
                </a:solidFill>
              </a:rPr>
              <a:t> E</a:t>
            </a:r>
          </a:p>
        </p:txBody>
      </p:sp>
      <p:sp>
        <p:nvSpPr>
          <p:cNvPr id="26" name="Rectangle 25"/>
          <p:cNvSpPr/>
          <p:nvPr/>
        </p:nvSpPr>
        <p:spPr>
          <a:xfrm>
            <a:off x="7134535" y="1623773"/>
            <a:ext cx="4832547" cy="6715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charset="0"/>
              <a:buChar char="•"/>
            </a:pPr>
            <a:r>
              <a:rPr lang="en-US" sz="2000" dirty="0">
                <a:solidFill>
                  <a:schemeClr val="accent1">
                    <a:lumMod val="75000"/>
                  </a:schemeClr>
                </a:solidFill>
              </a:rPr>
              <a:t>Review the notes</a:t>
            </a:r>
            <a:endParaRPr lang="en-US" dirty="0">
              <a:solidFill>
                <a:schemeClr val="accent1">
                  <a:lumMod val="75000"/>
                </a:schemeClr>
              </a:solidFill>
            </a:endParaRPr>
          </a:p>
        </p:txBody>
      </p:sp>
      <p:pic>
        <p:nvPicPr>
          <p:cNvPr id="19" name="صورة 6" descr="bio logo 436.png"/>
          <p:cNvPicPr>
            <a:picLocks noChangeAspect="1"/>
          </p:cNvPicPr>
          <p:nvPr/>
        </p:nvPicPr>
        <p:blipFill>
          <a:blip r:embed="rId6">
            <a:extLst>
              <a:ext uri="{BEBA8EAE-BF5A-486C-A8C5-ECC9F3942E4B}">
                <a14:imgProps xmlns:a14="http://schemas.microsoft.com/office/drawing/2010/main">
                  <a14:imgLayer r:embed="rId7">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2" name="Slide Number Placeholder 1"/>
          <p:cNvSpPr>
            <a:spLocks noGrp="1"/>
          </p:cNvSpPr>
          <p:nvPr>
            <p:ph type="sldNum" sz="quarter" idx="12"/>
          </p:nvPr>
        </p:nvSpPr>
        <p:spPr/>
        <p:txBody>
          <a:bodyPr/>
          <a:lstStyle/>
          <a:p>
            <a:fld id="{C6A61B80-718B-8E4C-9CE5-C64D512E4DAF}" type="slidenum">
              <a:rPr lang="en-US" smtClean="0"/>
              <a:t>20</a:t>
            </a:fld>
            <a:endParaRPr lang="en-US"/>
          </a:p>
        </p:txBody>
      </p:sp>
    </p:spTree>
    <p:extLst>
      <p:ext uri="{BB962C8B-B14F-4D97-AF65-F5344CB8AC3E}">
        <p14:creationId xmlns:p14="http://schemas.microsoft.com/office/powerpoint/2010/main" val="339017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A61B80-718B-8E4C-9CE5-C64D512E4DAF}" type="slidenum">
              <a:rPr lang="en-US" smtClean="0"/>
              <a:t>3</a:t>
            </a:fld>
            <a:endParaRPr lang="en-US"/>
          </a:p>
        </p:txBody>
      </p:sp>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44485" y="76188"/>
            <a:ext cx="3637534" cy="769441"/>
          </a:xfrm>
          <a:prstGeom prst="rect">
            <a:avLst/>
          </a:prstGeom>
        </p:spPr>
        <p:txBody>
          <a:bodyPr wrap="none">
            <a:spAutoFit/>
          </a:bodyPr>
          <a:lstStyle/>
          <a:p>
            <a:r>
              <a:rPr lang="en-US" sz="4400" dirty="0">
                <a:solidFill>
                  <a:srgbClr val="517A91"/>
                </a:solidFill>
                <a:latin typeface="Century Gothic" charset="0"/>
                <a:ea typeface="Century Gothic" charset="0"/>
                <a:cs typeface="Century Gothic" charset="0"/>
              </a:rPr>
              <a:t>Inborn Errors </a:t>
            </a:r>
          </a:p>
        </p:txBody>
      </p:sp>
      <p:sp>
        <p:nvSpPr>
          <p:cNvPr id="9" name="Content Placeholder 2"/>
          <p:cNvSpPr>
            <a:spLocks noGrp="1"/>
          </p:cNvSpPr>
          <p:nvPr>
            <p:ph idx="1"/>
          </p:nvPr>
        </p:nvSpPr>
        <p:spPr>
          <a:xfrm>
            <a:off x="1153730" y="1078897"/>
            <a:ext cx="5540982" cy="2784975"/>
          </a:xfrm>
        </p:spPr>
        <p:txBody>
          <a:bodyPr>
            <a:normAutofit/>
          </a:bodyPr>
          <a:lstStyle/>
          <a:p>
            <a:pPr algn="l">
              <a:buFont typeface="Arial" charset="0"/>
              <a:buChar char="•"/>
              <a:defRPr/>
            </a:pPr>
            <a:r>
              <a:rPr lang="en-US" altLang="en-US" sz="2400" dirty="0">
                <a:solidFill>
                  <a:srgbClr val="334E5D"/>
                </a:solidFill>
                <a:ea typeface="ＭＳ Ｐゴシック" charset="-128"/>
              </a:rPr>
              <a:t>Inborn errors are divided into :</a:t>
            </a:r>
          </a:p>
          <a:p>
            <a:pPr marL="457200" indent="-457200" algn="l">
              <a:buFont typeface="+mj-lt"/>
              <a:buAutoNum type="arabicPeriod"/>
              <a:defRPr/>
            </a:pPr>
            <a:r>
              <a:rPr lang="en-US" altLang="en-US" sz="2400" dirty="0">
                <a:solidFill>
                  <a:srgbClr val="334E5D"/>
                </a:solidFill>
                <a:ea typeface="ＭＳ Ｐゴシック" charset="-128"/>
              </a:rPr>
              <a:t>Amino acids inborn errors .</a:t>
            </a:r>
          </a:p>
          <a:p>
            <a:pPr marL="457200" indent="-457200">
              <a:buFont typeface="+mj-lt"/>
              <a:buAutoNum type="arabicPeriod"/>
              <a:defRPr/>
            </a:pPr>
            <a:r>
              <a:rPr lang="en-US" altLang="en-US" sz="2400" dirty="0">
                <a:solidFill>
                  <a:srgbClr val="334E5D"/>
                </a:solidFill>
                <a:ea typeface="ＭＳ Ｐゴシック" charset="-128"/>
              </a:rPr>
              <a:t>Carbohydrate inborn errors .</a:t>
            </a:r>
          </a:p>
          <a:p>
            <a:pPr marL="457200" indent="-457200">
              <a:buFont typeface="+mj-lt"/>
              <a:buAutoNum type="arabicPeriod"/>
              <a:defRPr/>
            </a:pPr>
            <a:r>
              <a:rPr lang="en-US" altLang="en-US" sz="2400" dirty="0">
                <a:solidFill>
                  <a:srgbClr val="334E5D"/>
                </a:solidFill>
                <a:ea typeface="ＭＳ Ｐゴシック" charset="-128"/>
              </a:rPr>
              <a:t>Organic acids inborn errors .</a:t>
            </a:r>
          </a:p>
          <a:p>
            <a:pPr marL="457200" indent="-457200">
              <a:buFont typeface="+mj-lt"/>
              <a:buAutoNum type="arabicPeriod"/>
              <a:defRPr/>
            </a:pPr>
            <a:r>
              <a:rPr lang="en-US" altLang="en-US" sz="2400" dirty="0">
                <a:solidFill>
                  <a:srgbClr val="334E5D"/>
                </a:solidFill>
                <a:ea typeface="ＭＳ Ｐゴシック" charset="-128"/>
              </a:rPr>
              <a:t>Lysosomal storage inborn errors .</a:t>
            </a:r>
          </a:p>
        </p:txBody>
      </p:sp>
      <p:cxnSp>
        <p:nvCxnSpPr>
          <p:cNvPr id="18" name="Straight Connector 17"/>
          <p:cNvCxnSpPr/>
          <p:nvPr/>
        </p:nvCxnSpPr>
        <p:spPr>
          <a:xfrm flipH="1">
            <a:off x="1223967" y="845629"/>
            <a:ext cx="7550163" cy="21028"/>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sp>
        <p:nvSpPr>
          <p:cNvPr id="6" name="TextBox 5"/>
          <p:cNvSpPr txBox="1"/>
          <p:nvPr/>
        </p:nvSpPr>
        <p:spPr>
          <a:xfrm>
            <a:off x="4157048" y="259252"/>
            <a:ext cx="3611552" cy="461665"/>
          </a:xfrm>
          <a:prstGeom prst="rect">
            <a:avLst/>
          </a:prstGeom>
          <a:noFill/>
          <a:ln w="28575">
            <a:noFill/>
          </a:ln>
        </p:spPr>
        <p:txBody>
          <a:bodyPr wrap="square" rtlCol="0">
            <a:spAutoFit/>
          </a:bodyPr>
          <a:lstStyle/>
          <a:p>
            <a:pPr algn="ctr"/>
            <a:r>
              <a:rPr lang="en-US" sz="2400" dirty="0">
                <a:solidFill>
                  <a:schemeClr val="bg1">
                    <a:lumMod val="65000"/>
                  </a:schemeClr>
                </a:solidFill>
              </a:rPr>
              <a:t>EXTRA SLIDE</a:t>
            </a:r>
          </a:p>
        </p:txBody>
      </p:sp>
      <p:sp>
        <p:nvSpPr>
          <p:cNvPr id="21" name="Content Placeholder 2"/>
          <p:cNvSpPr txBox="1">
            <a:spLocks/>
          </p:cNvSpPr>
          <p:nvPr/>
        </p:nvSpPr>
        <p:spPr>
          <a:xfrm>
            <a:off x="1085850" y="3646228"/>
            <a:ext cx="11106150" cy="1277323"/>
          </a:xfrm>
          <a:prstGeom prst="rect">
            <a:avLst/>
          </a:prstGeom>
          <a:ln w="28575">
            <a:solidFill>
              <a:srgbClr val="334E5D"/>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defRPr/>
            </a:pPr>
            <a:r>
              <a:rPr lang="en-US" altLang="en-US" sz="2400" dirty="0">
                <a:solidFill>
                  <a:srgbClr val="334E5D"/>
                </a:solidFill>
                <a:ea typeface="ＭＳ Ｐゴシック" charset="-128"/>
              </a:rPr>
              <a:t>Recall </a:t>
            </a:r>
          </a:p>
          <a:p>
            <a:pPr marL="0" indent="0" algn="ctr">
              <a:buNone/>
              <a:defRPr/>
            </a:pPr>
            <a:r>
              <a:rPr lang="en-US" altLang="en-US" sz="2400" dirty="0">
                <a:solidFill>
                  <a:srgbClr val="0070C0"/>
                </a:solidFill>
                <a:ea typeface="ＭＳ Ｐゴシック" charset="-128"/>
              </a:rPr>
              <a:t>We have 20 amino acids and divided into essential and non essential depending on the ability of human body to synthesize it.</a:t>
            </a:r>
          </a:p>
        </p:txBody>
      </p:sp>
      <p:pic>
        <p:nvPicPr>
          <p:cNvPr id="22" name="صورة 6" descr="bio logo 436.png"/>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Effect>
                      <a14:saturation sat="66000"/>
                    </a14:imgEffect>
                    <a14:imgEffect>
                      <a14:brightnessContrast contrast="-20000"/>
                    </a14:imgEffect>
                  </a14:imgLayer>
                </a14:imgProps>
              </a:ext>
            </a:extLst>
          </a:blip>
          <a:stretch>
            <a:fillRect/>
          </a:stretch>
        </p:blipFill>
        <p:spPr>
          <a:xfrm>
            <a:off x="10655181" y="-273175"/>
            <a:ext cx="1580444" cy="1549544"/>
          </a:xfrm>
          <a:prstGeom prst="rect">
            <a:avLst/>
          </a:prstGeom>
        </p:spPr>
      </p:pic>
    </p:spTree>
    <p:extLst>
      <p:ext uri="{BB962C8B-B14F-4D97-AF65-F5344CB8AC3E}">
        <p14:creationId xmlns:p14="http://schemas.microsoft.com/office/powerpoint/2010/main" val="348755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A61B80-718B-8E4C-9CE5-C64D512E4DAF}" type="slidenum">
              <a:rPr lang="en-US" smtClean="0"/>
              <a:t>4</a:t>
            </a:fld>
            <a:endParaRPr lang="en-US" dirty="0"/>
          </a:p>
        </p:txBody>
      </p:sp>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44485" y="76188"/>
            <a:ext cx="10825399" cy="769441"/>
          </a:xfrm>
          <a:prstGeom prst="rect">
            <a:avLst/>
          </a:prstGeom>
        </p:spPr>
        <p:txBody>
          <a:bodyPr wrap="none">
            <a:spAutoFit/>
          </a:bodyPr>
          <a:lstStyle/>
          <a:p>
            <a:r>
              <a:rPr lang="en-US" sz="4400" dirty="0">
                <a:solidFill>
                  <a:srgbClr val="517A91"/>
                </a:solidFill>
                <a:latin typeface="Century Gothic" charset="0"/>
                <a:ea typeface="Century Gothic" charset="0"/>
                <a:cs typeface="Century Gothic" charset="0"/>
              </a:rPr>
              <a:t>Inborn Errors of amino acid Metabolism</a:t>
            </a:r>
          </a:p>
        </p:txBody>
      </p:sp>
      <p:sp>
        <p:nvSpPr>
          <p:cNvPr id="9" name="Content Placeholder 2"/>
          <p:cNvSpPr>
            <a:spLocks noGrp="1"/>
          </p:cNvSpPr>
          <p:nvPr>
            <p:ph idx="1"/>
          </p:nvPr>
        </p:nvSpPr>
        <p:spPr>
          <a:xfrm>
            <a:off x="1116075" y="1059760"/>
            <a:ext cx="8582729" cy="5209060"/>
          </a:xfrm>
        </p:spPr>
        <p:txBody>
          <a:bodyPr>
            <a:normAutofit/>
          </a:bodyPr>
          <a:lstStyle/>
          <a:p>
            <a:pPr algn="just">
              <a:buFont typeface="Arial" charset="0"/>
              <a:buChar char="•"/>
              <a:defRPr/>
            </a:pPr>
            <a:r>
              <a:rPr lang="en-US" altLang="en-US" sz="2400" dirty="0">
                <a:solidFill>
                  <a:srgbClr val="334E5D"/>
                </a:solidFill>
                <a:ea typeface="ＭＳ Ｐゴシック" charset="-128"/>
              </a:rPr>
              <a:t>Caused by enzyme </a:t>
            </a:r>
            <a:r>
              <a:rPr lang="en-US" altLang="en-US" sz="2400" dirty="0">
                <a:solidFill>
                  <a:schemeClr val="bg1">
                    <a:lumMod val="50000"/>
                  </a:schemeClr>
                </a:solidFill>
                <a:ea typeface="ＭＳ Ｐゴシック" charset="-128"/>
              </a:rPr>
              <a:t>or co-factor</a:t>
            </a:r>
            <a:r>
              <a:rPr lang="en-US" altLang="en-US" sz="2400" dirty="0">
                <a:solidFill>
                  <a:srgbClr val="334E5D"/>
                </a:solidFill>
                <a:ea typeface="ＭＳ Ｐゴシック" charset="-128"/>
              </a:rPr>
              <a:t> loss or deficiency due to gene mutation .</a:t>
            </a:r>
          </a:p>
          <a:p>
            <a:pPr marL="0" indent="0" algn="just">
              <a:buNone/>
              <a:defRPr/>
            </a:pPr>
            <a:endParaRPr lang="en-US" altLang="en-US" sz="2000" dirty="0">
              <a:solidFill>
                <a:schemeClr val="tx1">
                  <a:lumMod val="85000"/>
                  <a:lumOff val="15000"/>
                </a:schemeClr>
              </a:solidFill>
            </a:endParaRPr>
          </a:p>
          <a:p>
            <a:pPr marL="0" indent="0" algn="just">
              <a:buNone/>
              <a:defRPr/>
            </a:pPr>
            <a:endParaRPr lang="en-US" altLang="en-US" sz="2000" dirty="0">
              <a:solidFill>
                <a:schemeClr val="tx1">
                  <a:lumMod val="85000"/>
                  <a:lumOff val="15000"/>
                </a:schemeClr>
              </a:solidFill>
            </a:endParaRPr>
          </a:p>
          <a:p>
            <a:pPr marL="0" indent="0" algn="just">
              <a:buNone/>
              <a:defRPr/>
            </a:pPr>
            <a:endParaRPr lang="en-US" altLang="en-US" sz="2000" dirty="0">
              <a:solidFill>
                <a:schemeClr val="tx1">
                  <a:lumMod val="85000"/>
                  <a:lumOff val="15000"/>
                </a:schemeClr>
              </a:solidFill>
            </a:endParaRPr>
          </a:p>
          <a:p>
            <a:pPr marL="0" indent="0" algn="just">
              <a:buNone/>
              <a:defRPr/>
            </a:pPr>
            <a:endParaRPr lang="en-US" altLang="en-US" sz="2000" dirty="0">
              <a:solidFill>
                <a:schemeClr val="tx1">
                  <a:lumMod val="85000"/>
                  <a:lumOff val="15000"/>
                </a:schemeClr>
              </a:solidFill>
            </a:endParaRPr>
          </a:p>
          <a:p>
            <a:pPr algn="just">
              <a:buFont typeface="Arial" charset="0"/>
              <a:buChar char="•"/>
              <a:defRPr/>
            </a:pPr>
            <a:r>
              <a:rPr lang="en-US" altLang="en-US" sz="2400" dirty="0">
                <a:solidFill>
                  <a:srgbClr val="334E5D"/>
                </a:solidFill>
                <a:ea typeface="ＭＳ Ｐゴシック" charset="-128"/>
              </a:rPr>
              <a:t>Types:</a:t>
            </a:r>
          </a:p>
          <a:p>
            <a:pPr marL="514350" indent="-514350" algn="just">
              <a:buFont typeface="+mj-lt"/>
              <a:buAutoNum type="arabicPeriod"/>
              <a:defRPr/>
            </a:pPr>
            <a:r>
              <a:rPr lang="en-US" altLang="en-US" sz="2400" dirty="0">
                <a:solidFill>
                  <a:srgbClr val="334E5D"/>
                </a:solidFill>
                <a:ea typeface="ＭＳ Ｐゴシック" charset="-128"/>
              </a:rPr>
              <a:t>Phenylketonuria.</a:t>
            </a:r>
          </a:p>
          <a:p>
            <a:pPr marL="514350" indent="-514350" algn="just">
              <a:buFont typeface="+mj-lt"/>
              <a:buAutoNum type="arabicPeriod"/>
              <a:defRPr/>
            </a:pPr>
            <a:r>
              <a:rPr lang="en-US" altLang="en-US" sz="2400" dirty="0">
                <a:solidFill>
                  <a:srgbClr val="334E5D"/>
                </a:solidFill>
                <a:ea typeface="ＭＳ Ｐゴシック" charset="-128"/>
              </a:rPr>
              <a:t>Maple syrup Urine disease.</a:t>
            </a:r>
          </a:p>
          <a:p>
            <a:pPr marL="514350" indent="-514350" algn="just">
              <a:buFont typeface="+mj-lt"/>
              <a:buAutoNum type="arabicPeriod"/>
              <a:defRPr/>
            </a:pPr>
            <a:r>
              <a:rPr lang="en-US" altLang="en-US" sz="2400" dirty="0">
                <a:solidFill>
                  <a:srgbClr val="334E5D"/>
                </a:solidFill>
                <a:ea typeface="ＭＳ Ｐゴシック" charset="-128"/>
              </a:rPr>
              <a:t>Albinism.</a:t>
            </a:r>
          </a:p>
          <a:p>
            <a:pPr marL="514350" indent="-514350" algn="just">
              <a:buFont typeface="+mj-lt"/>
              <a:buAutoNum type="arabicPeriod"/>
              <a:defRPr/>
            </a:pPr>
            <a:r>
              <a:rPr lang="en-US" altLang="en-US" sz="2400" dirty="0" err="1">
                <a:solidFill>
                  <a:srgbClr val="334E5D"/>
                </a:solidFill>
                <a:ea typeface="ＭＳ Ｐゴシック" charset="-128"/>
              </a:rPr>
              <a:t>Homocystinuria</a:t>
            </a:r>
            <a:r>
              <a:rPr lang="en-US" altLang="en-US" sz="2400" dirty="0">
                <a:solidFill>
                  <a:srgbClr val="334E5D"/>
                </a:solidFill>
                <a:ea typeface="ＭＳ Ｐゴシック" charset="-128"/>
              </a:rPr>
              <a:t>.</a:t>
            </a:r>
          </a:p>
          <a:p>
            <a:pPr marL="514350" indent="-514350" algn="just">
              <a:buFont typeface="+mj-lt"/>
              <a:buAutoNum type="arabicPeriod"/>
              <a:defRPr/>
            </a:pPr>
            <a:r>
              <a:rPr lang="en-US" altLang="en-US" sz="2400" dirty="0" err="1">
                <a:solidFill>
                  <a:srgbClr val="334E5D"/>
                </a:solidFill>
                <a:ea typeface="ＭＳ Ｐゴシック" charset="-128"/>
              </a:rPr>
              <a:t>Alkaptonuria</a:t>
            </a:r>
            <a:r>
              <a:rPr lang="en-US" altLang="en-US" sz="2400" dirty="0">
                <a:solidFill>
                  <a:srgbClr val="334E5D"/>
                </a:solidFill>
                <a:ea typeface="ＭＳ Ｐゴシック" charset="-128"/>
              </a:rPr>
              <a:t>.</a:t>
            </a:r>
          </a:p>
        </p:txBody>
      </p:sp>
      <p:graphicFrame>
        <p:nvGraphicFramePr>
          <p:cNvPr id="2" name="Diagram 1"/>
          <p:cNvGraphicFramePr/>
          <p:nvPr>
            <p:extLst>
              <p:ext uri="{D42A27DB-BD31-4B8C-83A1-F6EECF244321}">
                <p14:modId xmlns:p14="http://schemas.microsoft.com/office/powerpoint/2010/main" val="1091932575"/>
              </p:ext>
            </p:extLst>
          </p:nvPr>
        </p:nvGraphicFramePr>
        <p:xfrm>
          <a:off x="5920452" y="2794300"/>
          <a:ext cx="5773854" cy="3763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9416757" y="4027483"/>
            <a:ext cx="1062883" cy="369332"/>
          </a:xfrm>
          <a:prstGeom prst="rect">
            <a:avLst/>
          </a:prstGeom>
          <a:noFill/>
        </p:spPr>
        <p:txBody>
          <a:bodyPr wrap="square" rtlCol="0">
            <a:spAutoFit/>
          </a:bodyPr>
          <a:lstStyle/>
          <a:p>
            <a:r>
              <a:rPr lang="en-US" dirty="0"/>
              <a:t>Cofactors</a:t>
            </a:r>
          </a:p>
        </p:txBody>
      </p:sp>
      <p:sp>
        <p:nvSpPr>
          <p:cNvPr id="11" name="Multiply 10"/>
          <p:cNvSpPr/>
          <p:nvPr/>
        </p:nvSpPr>
        <p:spPr>
          <a:xfrm>
            <a:off x="5445569" y="3695114"/>
            <a:ext cx="2223035" cy="1961495"/>
          </a:xfrm>
          <a:prstGeom prst="mathMultiply">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13" name="Straight Arrow Connector 12"/>
          <p:cNvCxnSpPr/>
          <p:nvPr/>
        </p:nvCxnSpPr>
        <p:spPr>
          <a:xfrm>
            <a:off x="8798843" y="5276768"/>
            <a:ext cx="0" cy="2509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1065443" y="5251722"/>
            <a:ext cx="0" cy="250902"/>
          </a:xfrm>
          <a:prstGeom prst="straightConnector1">
            <a:avLst/>
          </a:prstGeom>
          <a:ln>
            <a:solidFill>
              <a:srgbClr val="4C92D2"/>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970980" y="5428350"/>
            <a:ext cx="1653080" cy="369332"/>
          </a:xfrm>
          <a:prstGeom prst="rect">
            <a:avLst/>
          </a:prstGeom>
          <a:noFill/>
        </p:spPr>
        <p:txBody>
          <a:bodyPr wrap="square" rtlCol="0">
            <a:spAutoFit/>
          </a:bodyPr>
          <a:lstStyle/>
          <a:p>
            <a:pPr algn="ctr"/>
            <a:r>
              <a:rPr lang="en-US" b="1" dirty="0"/>
              <a:t>Excess</a:t>
            </a:r>
          </a:p>
        </p:txBody>
      </p:sp>
      <p:sp>
        <p:nvSpPr>
          <p:cNvPr id="16" name="TextBox 15"/>
          <p:cNvSpPr txBox="1"/>
          <p:nvPr/>
        </p:nvSpPr>
        <p:spPr>
          <a:xfrm>
            <a:off x="10258179" y="5425018"/>
            <a:ext cx="1653080" cy="1107996"/>
          </a:xfrm>
          <a:prstGeom prst="rect">
            <a:avLst/>
          </a:prstGeom>
          <a:noFill/>
        </p:spPr>
        <p:txBody>
          <a:bodyPr wrap="square" rtlCol="0">
            <a:spAutoFit/>
          </a:bodyPr>
          <a:lstStyle/>
          <a:p>
            <a:pPr algn="ctr"/>
            <a:r>
              <a:rPr lang="en-US" b="1" dirty="0"/>
              <a:t>Deficient</a:t>
            </a:r>
          </a:p>
          <a:p>
            <a:pPr algn="ctr"/>
            <a:r>
              <a:rPr lang="en-US" sz="1200" dirty="0">
                <a:solidFill>
                  <a:schemeClr val="bg1">
                    <a:lumMod val="50000"/>
                  </a:schemeClr>
                </a:solidFill>
              </a:rPr>
              <a:t>(unless there is another source that you can obtain this product from)</a:t>
            </a:r>
          </a:p>
        </p:txBody>
      </p:sp>
      <p:sp>
        <p:nvSpPr>
          <p:cNvPr id="17" name="TextBox 16"/>
          <p:cNvSpPr txBox="1"/>
          <p:nvPr/>
        </p:nvSpPr>
        <p:spPr>
          <a:xfrm>
            <a:off x="9828677" y="1144898"/>
            <a:ext cx="2229593" cy="1477328"/>
          </a:xfrm>
          <a:prstGeom prst="rect">
            <a:avLst/>
          </a:prstGeom>
          <a:solidFill>
            <a:schemeClr val="bg1">
              <a:lumMod val="95000"/>
            </a:schemeClr>
          </a:solidFill>
          <a:ln w="19050">
            <a:solidFill>
              <a:schemeClr val="bg1">
                <a:lumMod val="50000"/>
              </a:schemeClr>
            </a:solidFill>
            <a:prstDash val="dashDot"/>
          </a:ln>
        </p:spPr>
        <p:txBody>
          <a:bodyPr wrap="square" rtlCol="0">
            <a:spAutoFit/>
          </a:bodyPr>
          <a:lstStyle/>
          <a:p>
            <a:pPr algn="ctr"/>
            <a:r>
              <a:rPr lang="ar-SA" dirty="0">
                <a:solidFill>
                  <a:schemeClr val="bg1">
                    <a:lumMod val="50000"/>
                  </a:schemeClr>
                </a:solidFill>
              </a:rPr>
              <a:t>يعني لما المريض يكون عنده نقص في الانزايمز بيصيرعنده فائض في المتفاعلات ونقص في النواتج .</a:t>
            </a:r>
            <a:endParaRPr lang="en-US" dirty="0">
              <a:solidFill>
                <a:schemeClr val="bg1">
                  <a:lumMod val="50000"/>
                </a:schemeClr>
              </a:solidFill>
            </a:endParaRPr>
          </a:p>
        </p:txBody>
      </p:sp>
      <p:cxnSp>
        <p:nvCxnSpPr>
          <p:cNvPr id="18" name="Straight Connector 17"/>
          <p:cNvCxnSpPr/>
          <p:nvPr/>
        </p:nvCxnSpPr>
        <p:spPr>
          <a:xfrm flipH="1">
            <a:off x="1223966" y="866656"/>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sp>
        <p:nvSpPr>
          <p:cNvPr id="3" name="TextBox 2"/>
          <p:cNvSpPr txBox="1"/>
          <p:nvPr/>
        </p:nvSpPr>
        <p:spPr>
          <a:xfrm>
            <a:off x="5370327" y="5547216"/>
            <a:ext cx="2468027" cy="830997"/>
          </a:xfrm>
          <a:prstGeom prst="rect">
            <a:avLst/>
          </a:prstGeom>
          <a:noFill/>
        </p:spPr>
        <p:txBody>
          <a:bodyPr wrap="square" rtlCol="0">
            <a:spAutoFit/>
          </a:bodyPr>
          <a:lstStyle/>
          <a:p>
            <a:pPr algn="ctr"/>
            <a:r>
              <a:rPr lang="en-US" sz="1600" b="1" dirty="0"/>
              <a:t>Defect</a:t>
            </a:r>
          </a:p>
          <a:p>
            <a:pPr algn="ctr"/>
            <a:r>
              <a:rPr lang="en-US" sz="1600" dirty="0">
                <a:solidFill>
                  <a:schemeClr val="bg2">
                    <a:lumMod val="50000"/>
                  </a:schemeClr>
                </a:solidFill>
              </a:rPr>
              <a:t>Yet, no complete loss of activity</a:t>
            </a:r>
          </a:p>
        </p:txBody>
      </p:sp>
      <p:sp>
        <p:nvSpPr>
          <p:cNvPr id="21" name="object 6"/>
          <p:cNvSpPr txBox="1"/>
          <p:nvPr/>
        </p:nvSpPr>
        <p:spPr>
          <a:xfrm>
            <a:off x="1210050" y="1878044"/>
            <a:ext cx="5630227" cy="430887"/>
          </a:xfrm>
          <a:prstGeom prst="rect">
            <a:avLst/>
          </a:prstGeom>
        </p:spPr>
        <p:txBody>
          <a:bodyPr vert="horz" wrap="square" lIns="0" tIns="0" rIns="0" bIns="0" rtlCol="0">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355600" indent="-342900" algn="l" rtl="0">
              <a:lnSpc>
                <a:spcPct val="100000"/>
              </a:lnSpc>
              <a:buFont typeface="Arial" charset="0"/>
              <a:buChar char="•"/>
              <a:tabLst>
                <a:tab pos="3535045" algn="l"/>
              </a:tabLst>
            </a:pPr>
            <a:r>
              <a:rPr sz="2400" spc="10" dirty="0">
                <a:solidFill>
                  <a:srgbClr val="2E75B5"/>
                </a:solidFill>
                <a:latin typeface="Calibri"/>
                <a:cs typeface="Calibri"/>
              </a:rPr>
              <a:t> </a:t>
            </a:r>
            <a:r>
              <a:rPr lang="en-US" sz="2400" spc="15" dirty="0">
                <a:solidFill>
                  <a:srgbClr val="2E75B5"/>
                </a:solidFill>
                <a:latin typeface="Calibri"/>
                <a:cs typeface="Calibri"/>
              </a:rPr>
              <a:t>Substrate + enzyme</a:t>
            </a:r>
            <a:r>
              <a:rPr sz="2800" spc="15" baseline="23148" dirty="0">
                <a:solidFill>
                  <a:srgbClr val="2E75B5"/>
                </a:solidFill>
                <a:latin typeface="Calibri"/>
                <a:cs typeface="Calibri"/>
              </a:rPr>
              <a:t>	</a:t>
            </a:r>
            <a:r>
              <a:rPr lang="en-US" sz="2800" spc="15" baseline="23148" dirty="0">
                <a:solidFill>
                  <a:srgbClr val="2E75B5"/>
                </a:solidFill>
                <a:latin typeface="Calibri"/>
                <a:cs typeface="Calibri"/>
              </a:rPr>
              <a:t> </a:t>
            </a:r>
            <a:r>
              <a:rPr lang="en-US" sz="2800" spc="15" dirty="0">
                <a:solidFill>
                  <a:srgbClr val="2E75B5"/>
                </a:solidFill>
                <a:latin typeface="Calibri"/>
                <a:cs typeface="Calibri"/>
              </a:rPr>
              <a:t>          </a:t>
            </a:r>
            <a:r>
              <a:rPr lang="en-US" sz="2400" spc="10" dirty="0">
                <a:solidFill>
                  <a:srgbClr val="2E75B5"/>
                </a:solidFill>
                <a:latin typeface="Calibri"/>
                <a:cs typeface="Calibri"/>
              </a:rPr>
              <a:t>Product</a:t>
            </a:r>
            <a:endParaRPr sz="2800" baseline="23148" dirty="0">
              <a:latin typeface="Calibri"/>
              <a:cs typeface="Calibri"/>
            </a:endParaRPr>
          </a:p>
        </p:txBody>
      </p:sp>
      <p:sp>
        <p:nvSpPr>
          <p:cNvPr id="22" name="object 11"/>
          <p:cNvSpPr/>
          <p:nvPr/>
        </p:nvSpPr>
        <p:spPr>
          <a:xfrm>
            <a:off x="4198941" y="2069717"/>
            <a:ext cx="1368425" cy="154305"/>
          </a:xfrm>
          <a:custGeom>
            <a:avLst/>
            <a:gdLst/>
            <a:ahLst/>
            <a:cxnLst/>
            <a:rect l="l" t="t" r="r" b="b"/>
            <a:pathLst>
              <a:path w="1368425" h="154304">
                <a:moveTo>
                  <a:pt x="1291348" y="0"/>
                </a:moveTo>
                <a:lnTo>
                  <a:pt x="1291348" y="38456"/>
                </a:lnTo>
                <a:lnTo>
                  <a:pt x="0" y="38456"/>
                </a:lnTo>
                <a:lnTo>
                  <a:pt x="0" y="115371"/>
                </a:lnTo>
                <a:lnTo>
                  <a:pt x="1291348" y="115371"/>
                </a:lnTo>
                <a:lnTo>
                  <a:pt x="1291348" y="153828"/>
                </a:lnTo>
                <a:lnTo>
                  <a:pt x="1368272" y="76913"/>
                </a:lnTo>
                <a:lnTo>
                  <a:pt x="1291348" y="0"/>
                </a:lnTo>
                <a:close/>
              </a:path>
            </a:pathLst>
          </a:custGeom>
          <a:solidFill>
            <a:srgbClr val="2E75B5"/>
          </a:solidFill>
        </p:spPr>
        <p:txBody>
          <a:bodyPr wrap="square" lIns="0" tIns="0" rIns="0" bIns="0" rtlCol="0"/>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a:endParaRPr/>
          </a:p>
        </p:txBody>
      </p:sp>
      <p:sp>
        <p:nvSpPr>
          <p:cNvPr id="24" name="object 13"/>
          <p:cNvSpPr txBox="1"/>
          <p:nvPr/>
        </p:nvSpPr>
        <p:spPr>
          <a:xfrm>
            <a:off x="4198941" y="1840119"/>
            <a:ext cx="1205865" cy="215444"/>
          </a:xfrm>
          <a:prstGeom prst="rect">
            <a:avLst/>
          </a:prstGeom>
        </p:spPr>
        <p:txBody>
          <a:bodyPr vert="horz" wrap="square" lIns="0" tIns="0" rIns="0" bIns="0" rtlCol="0">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12700" algn="ctr" rtl="0">
              <a:lnSpc>
                <a:spcPct val="100000"/>
              </a:lnSpc>
            </a:pPr>
            <a:r>
              <a:rPr lang="en-US" sz="1400" spc="-10" dirty="0">
                <a:latin typeface="Arial"/>
                <a:cs typeface="Arial"/>
              </a:rPr>
              <a:t>Co-factor</a:t>
            </a:r>
            <a:endParaRPr sz="1400" dirty="0">
              <a:latin typeface="Arial"/>
              <a:cs typeface="Arial"/>
            </a:endParaRPr>
          </a:p>
        </p:txBody>
      </p:sp>
      <p:sp>
        <p:nvSpPr>
          <p:cNvPr id="26" name="TextBox 25"/>
          <p:cNvSpPr txBox="1"/>
          <p:nvPr/>
        </p:nvSpPr>
        <p:spPr>
          <a:xfrm>
            <a:off x="3310252" y="2334775"/>
            <a:ext cx="2798251" cy="1200329"/>
          </a:xfrm>
          <a:prstGeom prst="rect">
            <a:avLst/>
          </a:prstGeom>
          <a:solidFill>
            <a:schemeClr val="bg1">
              <a:lumMod val="95000"/>
            </a:schemeClr>
          </a:solidFill>
          <a:ln w="19050">
            <a:solidFill>
              <a:srgbClr val="334E5D"/>
            </a:solidFill>
          </a:ln>
        </p:spPr>
        <p:txBody>
          <a:bodyPr wrap="square" rtlCol="0">
            <a:spAutoFit/>
          </a:bodyPr>
          <a:lstStyle/>
          <a:p>
            <a:pPr algn="ctr"/>
            <a:r>
              <a:rPr lang="en-US" dirty="0">
                <a:solidFill>
                  <a:schemeClr val="bg1">
                    <a:lumMod val="50000"/>
                  </a:schemeClr>
                </a:solidFill>
              </a:rPr>
              <a:t>In case of defect enzyme substrate will not react sufficiently thus it might accumulate in the tissues </a:t>
            </a:r>
          </a:p>
        </p:txBody>
      </p:sp>
      <p:cxnSp>
        <p:nvCxnSpPr>
          <p:cNvPr id="23" name="Straight Arrow Connector 22"/>
          <p:cNvCxnSpPr/>
          <p:nvPr/>
        </p:nvCxnSpPr>
        <p:spPr>
          <a:xfrm>
            <a:off x="6557086" y="5299567"/>
            <a:ext cx="0" cy="2509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5470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A61B80-718B-8E4C-9CE5-C64D512E4DAF}" type="slidenum">
              <a:rPr lang="en-US" smtClean="0"/>
              <a:t>5</a:t>
            </a:fld>
            <a:endParaRPr lang="en-US"/>
          </a:p>
        </p:txBody>
      </p:sp>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1111357" y="1020397"/>
            <a:ext cx="8225148" cy="3387216"/>
          </a:xfrm>
        </p:spPr>
        <p:txBody>
          <a:bodyPr>
            <a:normAutofit/>
          </a:bodyPr>
          <a:lstStyle/>
          <a:p>
            <a:r>
              <a:rPr lang="en-US" sz="2400" dirty="0">
                <a:solidFill>
                  <a:srgbClr val="334E5D"/>
                </a:solidFill>
                <a:ea typeface="ＭＳ Ｐゴシック" charset="-128"/>
              </a:rPr>
              <a:t>The </a:t>
            </a:r>
            <a:r>
              <a:rPr lang="en-US" sz="2400" dirty="0">
                <a:solidFill>
                  <a:srgbClr val="FF0000"/>
                </a:solidFill>
                <a:ea typeface="ＭＳ Ｐゴシック" charset="-128"/>
              </a:rPr>
              <a:t>most common</a:t>
            </a:r>
            <a:r>
              <a:rPr lang="en-US" sz="2400" dirty="0">
                <a:solidFill>
                  <a:srgbClr val="334E5D"/>
                </a:solidFill>
                <a:ea typeface="ＭＳ Ｐゴシック" charset="-128"/>
              </a:rPr>
              <a:t> disease of amino acid metabolism. </a:t>
            </a:r>
            <a:endParaRPr lang="ar-SA" sz="2400" dirty="0">
              <a:solidFill>
                <a:srgbClr val="334E5D"/>
              </a:solidFill>
              <a:ea typeface="ＭＳ Ｐゴシック" charset="-128"/>
            </a:endParaRPr>
          </a:p>
          <a:p>
            <a:pPr marL="0" indent="0">
              <a:buNone/>
            </a:pPr>
            <a:r>
              <a:rPr lang="en-US" sz="1600" dirty="0">
                <a:solidFill>
                  <a:schemeClr val="bg2">
                    <a:lumMod val="50000"/>
                  </a:schemeClr>
                </a:solidFill>
                <a:ea typeface="ＭＳ Ｐゴシック" charset="-128"/>
              </a:rPr>
              <a:t>(incidence: 1 in 50,000)</a:t>
            </a:r>
          </a:p>
          <a:p>
            <a:r>
              <a:rPr lang="en-US" sz="2400" dirty="0">
                <a:solidFill>
                  <a:srgbClr val="334E5D"/>
                </a:solidFill>
                <a:ea typeface="ＭＳ Ｐゴシック" charset="-128"/>
              </a:rPr>
              <a:t>Due to </a:t>
            </a:r>
            <a:r>
              <a:rPr lang="en-US" sz="2400" dirty="0">
                <a:solidFill>
                  <a:srgbClr val="FF0000"/>
                </a:solidFill>
                <a:ea typeface="ＭＳ Ｐゴシック" charset="-128"/>
              </a:rPr>
              <a:t>deficiency of phenylalanine hydroxylase (PAH)</a:t>
            </a:r>
            <a:r>
              <a:rPr lang="en-US" sz="2400" dirty="0">
                <a:solidFill>
                  <a:srgbClr val="334E5D"/>
                </a:solidFill>
                <a:ea typeface="ＭＳ Ｐゴシック" charset="-128"/>
              </a:rPr>
              <a:t> enzyme “classic PKU”.</a:t>
            </a:r>
          </a:p>
          <a:p>
            <a:r>
              <a:rPr lang="en-US" sz="2400" dirty="0">
                <a:solidFill>
                  <a:srgbClr val="334E5D"/>
                </a:solidFill>
                <a:ea typeface="ＭＳ Ｐゴシック" charset="-128"/>
              </a:rPr>
              <a:t>Results in hyper-</a:t>
            </a:r>
            <a:r>
              <a:rPr lang="en-US" sz="2400" dirty="0" err="1">
                <a:solidFill>
                  <a:srgbClr val="334E5D"/>
                </a:solidFill>
                <a:ea typeface="ＭＳ Ｐゴシック" charset="-128"/>
              </a:rPr>
              <a:t>phenylalaninemia</a:t>
            </a:r>
            <a:endParaRPr lang="en-US" sz="2400" dirty="0">
              <a:solidFill>
                <a:schemeClr val="bg2">
                  <a:lumMod val="50000"/>
                </a:schemeClr>
              </a:solidFill>
              <a:ea typeface="ＭＳ Ｐゴシック" charset="-128"/>
            </a:endParaRPr>
          </a:p>
          <a:p>
            <a:r>
              <a:rPr lang="en-US" sz="2400" dirty="0">
                <a:solidFill>
                  <a:srgbClr val="334E5D"/>
                </a:solidFill>
                <a:ea typeface="ＭＳ Ｐゴシック" charset="-128"/>
              </a:rPr>
              <a:t> and tyrosine deficiency. </a:t>
            </a:r>
            <a:r>
              <a:rPr lang="en-US" sz="1600" dirty="0">
                <a:solidFill>
                  <a:schemeClr val="bg2">
                    <a:lumMod val="50000"/>
                  </a:schemeClr>
                </a:solidFill>
                <a:ea typeface="ＭＳ Ｐゴシック" charset="-128"/>
              </a:rPr>
              <a:t>(normally tyrosine is not an essential amino acid but in the case of PKU it becomes essential. Therefore tyrosine supplements are given to the patient)</a:t>
            </a:r>
          </a:p>
          <a:p>
            <a:r>
              <a:rPr lang="en-US" sz="2400" dirty="0">
                <a:solidFill>
                  <a:srgbClr val="334E5D"/>
                </a:solidFill>
                <a:ea typeface="ＭＳ Ｐゴシック" charset="-128"/>
              </a:rPr>
              <a:t>Pathway of phenylalanine degradation:</a:t>
            </a:r>
          </a:p>
        </p:txBody>
      </p:sp>
      <p:pic>
        <p:nvPicPr>
          <p:cNvPr id="18" name="Picture 11"/>
          <p:cNvPicPr>
            <a:picLocks noChangeAspect="1" noChangeArrowheads="1"/>
          </p:cNvPicPr>
          <p:nvPr/>
        </p:nvPicPr>
        <p:blipFill>
          <a:blip r:embed="rId2" cstate="print"/>
          <a:srcRect b="51494"/>
          <a:stretch>
            <a:fillRect/>
          </a:stretch>
        </p:blipFill>
        <p:spPr bwMode="auto">
          <a:xfrm>
            <a:off x="9553643" y="1045099"/>
            <a:ext cx="2538168" cy="5148224"/>
          </a:xfrm>
          <a:prstGeom prst="rect">
            <a:avLst/>
          </a:prstGeom>
          <a:noFill/>
        </p:spPr>
      </p:pic>
      <p:sp>
        <p:nvSpPr>
          <p:cNvPr id="20" name="TextBox 19"/>
          <p:cNvSpPr txBox="1"/>
          <p:nvPr/>
        </p:nvSpPr>
        <p:spPr>
          <a:xfrm>
            <a:off x="1916512" y="5854769"/>
            <a:ext cx="1023893" cy="338554"/>
          </a:xfrm>
          <a:prstGeom prst="rect">
            <a:avLst/>
          </a:prstGeom>
          <a:noFill/>
        </p:spPr>
        <p:txBody>
          <a:bodyPr wrap="square" rtlCol="0">
            <a:spAutoFit/>
          </a:bodyPr>
          <a:lstStyle/>
          <a:p>
            <a:r>
              <a:rPr lang="en-US" sz="1600" dirty="0"/>
              <a:t>Defect</a:t>
            </a:r>
          </a:p>
        </p:txBody>
      </p:sp>
      <p:sp>
        <p:nvSpPr>
          <p:cNvPr id="21" name="TextBox 20"/>
          <p:cNvSpPr txBox="1"/>
          <p:nvPr/>
        </p:nvSpPr>
        <p:spPr>
          <a:xfrm>
            <a:off x="1176422" y="6375420"/>
            <a:ext cx="9388186" cy="338554"/>
          </a:xfrm>
          <a:prstGeom prst="rect">
            <a:avLst/>
          </a:prstGeom>
          <a:solidFill>
            <a:schemeClr val="bg1">
              <a:lumMod val="95000"/>
            </a:schemeClr>
          </a:solidFill>
          <a:ln w="19050">
            <a:solidFill>
              <a:srgbClr val="334E5D"/>
            </a:solidFill>
          </a:ln>
        </p:spPr>
        <p:txBody>
          <a:bodyPr wrap="square" rtlCol="0">
            <a:spAutoFit/>
          </a:bodyPr>
          <a:lstStyle/>
          <a:p>
            <a:pPr algn="ctr"/>
            <a:r>
              <a:rPr lang="en-US" sz="1600" dirty="0">
                <a:solidFill>
                  <a:schemeClr val="bg1">
                    <a:lumMod val="50000"/>
                  </a:schemeClr>
                </a:solidFill>
                <a:ea typeface="ＭＳ Ｐゴシック" charset="-128"/>
              </a:rPr>
              <a:t>Phenylalanine will not be converted to tyrosine if one of these two factors is not available : 1) PAH.  2) BH4</a:t>
            </a:r>
          </a:p>
        </p:txBody>
      </p:sp>
      <p:pic>
        <p:nvPicPr>
          <p:cNvPr id="10" name="Picture 9"/>
          <p:cNvPicPr>
            <a:picLocks noChangeAspect="1"/>
          </p:cNvPicPr>
          <p:nvPr/>
        </p:nvPicPr>
        <p:blipFill>
          <a:blip r:embed="rId3"/>
          <a:stretch>
            <a:fillRect/>
          </a:stretch>
        </p:blipFill>
        <p:spPr>
          <a:xfrm>
            <a:off x="1414974" y="3517268"/>
            <a:ext cx="6012293" cy="2858152"/>
          </a:xfrm>
          <a:prstGeom prst="rect">
            <a:avLst/>
          </a:prstGeom>
        </p:spPr>
      </p:pic>
      <p:sp>
        <p:nvSpPr>
          <p:cNvPr id="28" name="Rectangle 27"/>
          <p:cNvSpPr/>
          <p:nvPr/>
        </p:nvSpPr>
        <p:spPr>
          <a:xfrm>
            <a:off x="1244485" y="76188"/>
            <a:ext cx="6162264" cy="769441"/>
          </a:xfrm>
          <a:prstGeom prst="rect">
            <a:avLst/>
          </a:prstGeom>
        </p:spPr>
        <p:txBody>
          <a:bodyPr wrap="none">
            <a:spAutoFit/>
          </a:bodyPr>
          <a:lstStyle/>
          <a:p>
            <a:r>
              <a:rPr lang="en-US" sz="4400" dirty="0">
                <a:solidFill>
                  <a:srgbClr val="517A91"/>
                </a:solidFill>
                <a:latin typeface="Century Gothic" charset="0"/>
                <a:ea typeface="Century Gothic" charset="0"/>
                <a:cs typeface="Century Gothic" charset="0"/>
              </a:rPr>
              <a:t>Phenylketonuria (PKU)</a:t>
            </a:r>
          </a:p>
        </p:txBody>
      </p:sp>
      <p:cxnSp>
        <p:nvCxnSpPr>
          <p:cNvPr id="29" name="Straight Connector 28"/>
          <p:cNvCxnSpPr/>
          <p:nvPr/>
        </p:nvCxnSpPr>
        <p:spPr>
          <a:xfrm flipH="1">
            <a:off x="1223967" y="845629"/>
            <a:ext cx="7550163" cy="21028"/>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30" name="صورة 6" descr="bio logo 436.png"/>
          <p:cNvPicPr>
            <a:picLocks noChangeAspect="1"/>
          </p:cNvPicPr>
          <p:nvPr/>
        </p:nvPicPr>
        <p:blipFill>
          <a:blip r:embed="rId4">
            <a:extLst>
              <a:ext uri="{BEBA8EAE-BF5A-486C-A8C5-ECC9F3942E4B}">
                <a14:imgProps xmlns:a14="http://schemas.microsoft.com/office/drawing/2010/main">
                  <a14:imgLayer r:embed="rId5">
                    <a14:imgEffect>
                      <a14:colorTemperature colorTemp="5300"/>
                    </a14:imgEffect>
                    <a14:imgEffect>
                      <a14:saturation sat="66000"/>
                    </a14:imgEffect>
                    <a14:imgEffect>
                      <a14:brightnessContrast contrast="-20000"/>
                    </a14:imgEffect>
                  </a14:imgLayer>
                </a14:imgProps>
              </a:ext>
            </a:extLst>
          </a:blip>
          <a:stretch>
            <a:fillRect/>
          </a:stretch>
        </p:blipFill>
        <p:spPr>
          <a:xfrm>
            <a:off x="10655181" y="-273175"/>
            <a:ext cx="1580444" cy="1549544"/>
          </a:xfrm>
          <a:prstGeom prst="rect">
            <a:avLst/>
          </a:prstGeom>
        </p:spPr>
      </p:pic>
      <p:cxnSp>
        <p:nvCxnSpPr>
          <p:cNvPr id="15" name="Straight Arrow Connector 14"/>
          <p:cNvCxnSpPr/>
          <p:nvPr/>
        </p:nvCxnSpPr>
        <p:spPr>
          <a:xfrm>
            <a:off x="2231788" y="5603867"/>
            <a:ext cx="0" cy="2509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939599" y="2337107"/>
            <a:ext cx="2834531" cy="584775"/>
          </a:xfrm>
          <a:prstGeom prst="rect">
            <a:avLst/>
          </a:prstGeom>
          <a:solidFill>
            <a:schemeClr val="bg1">
              <a:lumMod val="95000"/>
            </a:schemeClr>
          </a:solidFill>
          <a:ln w="19050">
            <a:solidFill>
              <a:srgbClr val="334E5D"/>
            </a:solidFill>
          </a:ln>
        </p:spPr>
        <p:txBody>
          <a:bodyPr wrap="square" rtlCol="0">
            <a:spAutoFit/>
          </a:bodyPr>
          <a:lstStyle/>
          <a:p>
            <a:pPr algn="ctr"/>
            <a:r>
              <a:rPr lang="en-US" sz="1600" dirty="0">
                <a:solidFill>
                  <a:schemeClr val="bg2">
                    <a:lumMod val="50000"/>
                  </a:schemeClr>
                </a:solidFill>
                <a:ea typeface="ＭＳ Ｐゴシック" charset="-128"/>
              </a:rPr>
              <a:t>(High blood phenylalanine resulting from its accumulation) </a:t>
            </a:r>
            <a:endParaRPr lang="en-US" sz="2400" dirty="0">
              <a:solidFill>
                <a:schemeClr val="bg2">
                  <a:lumMod val="50000"/>
                </a:schemeClr>
              </a:solidFill>
              <a:ea typeface="ＭＳ Ｐゴシック" charset="-128"/>
            </a:endParaRPr>
          </a:p>
        </p:txBody>
      </p:sp>
    </p:spTree>
    <p:extLst>
      <p:ext uri="{BB962C8B-B14F-4D97-AF65-F5344CB8AC3E}">
        <p14:creationId xmlns:p14="http://schemas.microsoft.com/office/powerpoint/2010/main" val="1066039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A61B80-718B-8E4C-9CE5-C64D512E4DAF}" type="slidenum">
              <a:rPr lang="en-US" smtClean="0"/>
              <a:t>6</a:t>
            </a:fld>
            <a:endParaRPr lang="en-US"/>
          </a:p>
        </p:txBody>
      </p:sp>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1085850" y="1184319"/>
            <a:ext cx="10953749" cy="5389632"/>
          </a:xfrm>
        </p:spPr>
        <p:txBody>
          <a:bodyPr>
            <a:normAutofit fontScale="85000" lnSpcReduction="20000"/>
          </a:bodyPr>
          <a:lstStyle/>
          <a:p>
            <a:pPr>
              <a:defRPr/>
            </a:pPr>
            <a:r>
              <a:rPr lang="en-US" dirty="0">
                <a:solidFill>
                  <a:srgbClr val="334E5D"/>
                </a:solidFill>
                <a:ea typeface="ＭＳ Ｐゴシック" charset="-128"/>
              </a:rPr>
              <a:t>Other Reason for </a:t>
            </a:r>
            <a:r>
              <a:rPr lang="en-US" dirty="0" err="1">
                <a:solidFill>
                  <a:srgbClr val="334E5D"/>
                </a:solidFill>
                <a:ea typeface="ＭＳ Ｐゴシック" charset="-128"/>
              </a:rPr>
              <a:t>hyperphenylalaninemia</a:t>
            </a:r>
            <a:r>
              <a:rPr lang="en-US" dirty="0">
                <a:solidFill>
                  <a:srgbClr val="334E5D"/>
                </a:solidFill>
                <a:ea typeface="ＭＳ Ｐゴシック" charset="-128"/>
              </a:rPr>
              <a:t>:</a:t>
            </a:r>
          </a:p>
          <a:p>
            <a:pPr>
              <a:defRPr/>
            </a:pPr>
            <a:endParaRPr lang="en-US" sz="2400" dirty="0">
              <a:solidFill>
                <a:srgbClr val="334E5D"/>
              </a:solidFill>
              <a:ea typeface="ＭＳ Ｐゴシック" charset="-128"/>
            </a:endParaRPr>
          </a:p>
          <a:p>
            <a:pPr marL="457200" indent="-457200">
              <a:buFont typeface="+mj-lt"/>
              <a:buAutoNum type="arabicPeriod"/>
              <a:defRPr/>
            </a:pPr>
            <a:r>
              <a:rPr lang="en-US" sz="2400" dirty="0">
                <a:solidFill>
                  <a:srgbClr val="334E5D"/>
                </a:solidFill>
                <a:ea typeface="ＭＳ Ｐゴシック" charset="-128"/>
              </a:rPr>
              <a:t>Deficiency in </a:t>
            </a:r>
            <a:r>
              <a:rPr lang="en-US" sz="2400" b="1" dirty="0">
                <a:solidFill>
                  <a:srgbClr val="FF0000"/>
                </a:solidFill>
                <a:ea typeface="ＭＳ Ｐゴシック" charset="-128"/>
              </a:rPr>
              <a:t>Tetrahydrobiopterin (BH4)</a:t>
            </a:r>
          </a:p>
          <a:p>
            <a:pPr marL="0" indent="0">
              <a:buNone/>
              <a:defRPr/>
            </a:pPr>
            <a:r>
              <a:rPr lang="en-US" sz="2400" dirty="0">
                <a:solidFill>
                  <a:srgbClr val="334E5D"/>
                </a:solidFill>
                <a:ea typeface="ＭＳ Ｐゴシック" charset="-128"/>
              </a:rPr>
              <a:t>Conversion of Phenylalanine to Tyrosine </a:t>
            </a:r>
            <a:r>
              <a:rPr lang="en-US" sz="2400" dirty="0">
                <a:solidFill>
                  <a:srgbClr val="FF0000"/>
                </a:solidFill>
                <a:ea typeface="ＭＳ Ｐゴシック" charset="-128"/>
              </a:rPr>
              <a:t>requires BH4</a:t>
            </a:r>
            <a:r>
              <a:rPr lang="en-US" sz="2400" dirty="0">
                <a:solidFill>
                  <a:srgbClr val="334E5D"/>
                </a:solidFill>
                <a:ea typeface="ＭＳ Ｐゴシック" charset="-128"/>
              </a:rPr>
              <a:t>, so even though phenylalanine hydroxylase level is normal, the enzyme will not function without it.</a:t>
            </a:r>
          </a:p>
          <a:p>
            <a:pPr marL="0" indent="0">
              <a:buNone/>
              <a:defRPr/>
            </a:pPr>
            <a:r>
              <a:rPr lang="en-US" sz="2400" dirty="0">
                <a:solidFill>
                  <a:srgbClr val="334E5D"/>
                </a:solidFill>
                <a:ea typeface="ＭＳ Ｐゴシック" charset="-128"/>
              </a:rPr>
              <a:t>Hence </a:t>
            </a:r>
            <a:r>
              <a:rPr lang="en-US" sz="2400" dirty="0">
                <a:solidFill>
                  <a:srgbClr val="FF0000"/>
                </a:solidFill>
                <a:ea typeface="ＭＳ Ｐゴシック" charset="-128"/>
              </a:rPr>
              <a:t>Phenylalanine accumulates.</a:t>
            </a:r>
          </a:p>
          <a:p>
            <a:pPr marL="0" indent="0">
              <a:buNone/>
              <a:defRPr/>
            </a:pPr>
            <a:endParaRPr lang="en-US" sz="2400" dirty="0">
              <a:solidFill>
                <a:srgbClr val="FF0000"/>
              </a:solidFill>
              <a:ea typeface="ＭＳ Ｐゴシック" charset="-128"/>
            </a:endParaRPr>
          </a:p>
          <a:p>
            <a:pPr marL="0" indent="0">
              <a:buNone/>
            </a:pPr>
            <a:r>
              <a:rPr lang="en-US" sz="2400" dirty="0">
                <a:solidFill>
                  <a:srgbClr val="334E5D"/>
                </a:solidFill>
                <a:ea typeface="ＭＳ Ｐゴシック" charset="-128"/>
              </a:rPr>
              <a:t>This </a:t>
            </a:r>
            <a:r>
              <a:rPr lang="en-US" sz="2400" dirty="0">
                <a:solidFill>
                  <a:srgbClr val="334E5D"/>
                </a:solidFill>
              </a:rPr>
              <a:t>Deficiency of BH4 Caused by deficiency of: </a:t>
            </a:r>
          </a:p>
          <a:p>
            <a:pPr marL="0" indent="0">
              <a:buNone/>
            </a:pPr>
            <a:r>
              <a:rPr lang="en-US" sz="2400" dirty="0">
                <a:solidFill>
                  <a:srgbClr val="334E5D"/>
                </a:solidFill>
              </a:rPr>
              <a:t>1- </a:t>
            </a:r>
            <a:r>
              <a:rPr lang="en-US" sz="2400" dirty="0" err="1">
                <a:solidFill>
                  <a:srgbClr val="334E5D"/>
                </a:solidFill>
              </a:rPr>
              <a:t>Dihydropteridine</a:t>
            </a:r>
            <a:r>
              <a:rPr lang="en-US" sz="2400" dirty="0">
                <a:solidFill>
                  <a:srgbClr val="334E5D"/>
                </a:solidFill>
              </a:rPr>
              <a:t> reductase.</a:t>
            </a:r>
          </a:p>
          <a:p>
            <a:pPr marL="0" indent="0">
              <a:buNone/>
            </a:pPr>
            <a:r>
              <a:rPr lang="en-US" sz="2400" dirty="0">
                <a:solidFill>
                  <a:srgbClr val="334E5D"/>
                </a:solidFill>
              </a:rPr>
              <a:t>2- </a:t>
            </a:r>
            <a:r>
              <a:rPr lang="en-US" sz="2400" dirty="0" err="1">
                <a:solidFill>
                  <a:srgbClr val="334E5D"/>
                </a:solidFill>
              </a:rPr>
              <a:t>Dihydrobiopterine</a:t>
            </a:r>
            <a:r>
              <a:rPr lang="en-US" sz="2400" dirty="0">
                <a:solidFill>
                  <a:srgbClr val="334E5D"/>
                </a:solidFill>
              </a:rPr>
              <a:t> synthetase . </a:t>
            </a:r>
          </a:p>
          <a:p>
            <a:pPr marL="0" indent="0">
              <a:buNone/>
            </a:pPr>
            <a:r>
              <a:rPr lang="en-US" sz="2400" dirty="0">
                <a:solidFill>
                  <a:srgbClr val="334E5D"/>
                </a:solidFill>
              </a:rPr>
              <a:t>3- </a:t>
            </a:r>
            <a:r>
              <a:rPr lang="en-US" sz="2400" dirty="0" err="1">
                <a:solidFill>
                  <a:srgbClr val="334E5D"/>
                </a:solidFill>
              </a:rPr>
              <a:t>Carbinolamine</a:t>
            </a:r>
            <a:r>
              <a:rPr lang="en-US" sz="2400" dirty="0">
                <a:solidFill>
                  <a:srgbClr val="334E5D"/>
                </a:solidFill>
              </a:rPr>
              <a:t> dehydratase. </a:t>
            </a:r>
          </a:p>
          <a:p>
            <a:pPr marL="0" indent="0">
              <a:buNone/>
            </a:pPr>
            <a:r>
              <a:rPr lang="en-US" sz="2400" dirty="0">
                <a:solidFill>
                  <a:srgbClr val="334E5D"/>
                </a:solidFill>
              </a:rPr>
              <a:t>Leading to atypical PKU</a:t>
            </a:r>
          </a:p>
          <a:p>
            <a:pPr marL="0" indent="0">
              <a:buNone/>
              <a:defRPr/>
            </a:pPr>
            <a:endParaRPr lang="en-US" sz="2000" dirty="0"/>
          </a:p>
          <a:p>
            <a:pPr marL="0" indent="0">
              <a:lnSpc>
                <a:spcPct val="100000"/>
              </a:lnSpc>
              <a:buNone/>
              <a:defRPr/>
            </a:pPr>
            <a:r>
              <a:rPr lang="en-US" sz="2400" dirty="0">
                <a:solidFill>
                  <a:srgbClr val="334E5D"/>
                </a:solidFill>
                <a:ea typeface="ＭＳ Ｐゴシック" charset="-128"/>
              </a:rPr>
              <a:t> “Atypical </a:t>
            </a:r>
            <a:r>
              <a:rPr lang="en-US" sz="2400" dirty="0" err="1">
                <a:solidFill>
                  <a:srgbClr val="334E5D"/>
                </a:solidFill>
                <a:ea typeface="ＭＳ Ｐゴシック" charset="-128"/>
              </a:rPr>
              <a:t>hyperphenylalaninemia</a:t>
            </a:r>
            <a:r>
              <a:rPr lang="en-US" sz="2400" dirty="0">
                <a:solidFill>
                  <a:srgbClr val="334E5D"/>
                </a:solidFill>
                <a:ea typeface="ＭＳ Ｐゴシック" charset="-128"/>
              </a:rPr>
              <a:t>”: Deficiency in </a:t>
            </a:r>
            <a:r>
              <a:rPr lang="en-US" sz="2400" b="1" dirty="0" err="1">
                <a:solidFill>
                  <a:srgbClr val="FF0000"/>
                </a:solidFill>
                <a:ea typeface="ＭＳ Ｐゴシック" charset="-128"/>
              </a:rPr>
              <a:t>dihydropteridine</a:t>
            </a:r>
            <a:r>
              <a:rPr lang="en-US" sz="2400" b="1" dirty="0">
                <a:solidFill>
                  <a:srgbClr val="FF0000"/>
                </a:solidFill>
                <a:ea typeface="ＭＳ Ｐゴシック" charset="-128"/>
              </a:rPr>
              <a:t> reductase</a:t>
            </a:r>
            <a:r>
              <a:rPr lang="en-US" sz="2400" dirty="0">
                <a:solidFill>
                  <a:srgbClr val="334E5D"/>
                </a:solidFill>
                <a:ea typeface="ＭＳ Ｐゴシック" charset="-128"/>
              </a:rPr>
              <a:t>, dihydrobiopterin </a:t>
            </a:r>
            <a:r>
              <a:rPr lang="en-US" sz="2400" dirty="0" err="1">
                <a:solidFill>
                  <a:srgbClr val="334E5D"/>
                </a:solidFill>
                <a:ea typeface="ＭＳ Ｐゴシック" charset="-128"/>
              </a:rPr>
              <a:t>synthetase</a:t>
            </a:r>
            <a:r>
              <a:rPr lang="en-US" sz="2400" dirty="0">
                <a:solidFill>
                  <a:srgbClr val="334E5D"/>
                </a:solidFill>
                <a:ea typeface="ＭＳ Ｐゴシック" charset="-128"/>
              </a:rPr>
              <a:t> enzymes and </a:t>
            </a:r>
            <a:r>
              <a:rPr lang="en-US" sz="2400" dirty="0" err="1">
                <a:solidFill>
                  <a:srgbClr val="334E5D"/>
                </a:solidFill>
                <a:ea typeface="ＭＳ Ｐゴシック" charset="-128"/>
              </a:rPr>
              <a:t>Carbinolamin</a:t>
            </a:r>
            <a:r>
              <a:rPr lang="en-US" sz="2400" dirty="0">
                <a:solidFill>
                  <a:srgbClr val="334E5D"/>
                </a:solidFill>
                <a:ea typeface="ＭＳ Ｐゴシック" charset="-128"/>
              </a:rPr>
              <a:t> </a:t>
            </a:r>
            <a:r>
              <a:rPr lang="en-US" sz="2400" dirty="0" err="1">
                <a:solidFill>
                  <a:srgbClr val="334E5D"/>
                </a:solidFill>
                <a:ea typeface="ＭＳ Ｐゴシック" charset="-128"/>
              </a:rPr>
              <a:t>dehyratase</a:t>
            </a:r>
            <a:r>
              <a:rPr lang="en-US" sz="2400" dirty="0">
                <a:solidFill>
                  <a:srgbClr val="334E5D"/>
                </a:solidFill>
                <a:ea typeface="ＭＳ Ｐゴシック" charset="-128"/>
              </a:rPr>
              <a:t>. </a:t>
            </a:r>
            <a:r>
              <a:rPr lang="en-US" sz="2400" dirty="0">
                <a:solidFill>
                  <a:schemeClr val="bg1">
                    <a:lumMod val="50000"/>
                  </a:schemeClr>
                </a:solidFill>
                <a:ea typeface="ＭＳ Ｐゴシック" charset="-128"/>
              </a:rPr>
              <a:t>(which recycles BH4 -&gt; when deficient -&gt;BH4 can’t be recycled back -&gt; deficiency in BH4 -&gt; No Tyrosine formation in the body)</a:t>
            </a:r>
          </a:p>
        </p:txBody>
      </p:sp>
      <p:sp>
        <p:nvSpPr>
          <p:cNvPr id="17" name="Rectangle 16"/>
          <p:cNvSpPr/>
          <p:nvPr/>
        </p:nvSpPr>
        <p:spPr>
          <a:xfrm>
            <a:off x="1244485" y="76188"/>
            <a:ext cx="7835799" cy="769441"/>
          </a:xfrm>
          <a:prstGeom prst="rect">
            <a:avLst/>
          </a:prstGeom>
        </p:spPr>
        <p:txBody>
          <a:bodyPr wrap="none">
            <a:spAutoFit/>
          </a:bodyPr>
          <a:lstStyle/>
          <a:p>
            <a:r>
              <a:rPr lang="en-US" sz="4400" dirty="0">
                <a:solidFill>
                  <a:srgbClr val="517A91"/>
                </a:solidFill>
                <a:latin typeface="Century Gothic" charset="0"/>
                <a:ea typeface="Century Gothic" charset="0"/>
                <a:cs typeface="Century Gothic" charset="0"/>
              </a:rPr>
              <a:t>Phenylketonuria (PKU) Cont.</a:t>
            </a:r>
          </a:p>
        </p:txBody>
      </p:sp>
      <p:cxnSp>
        <p:nvCxnSpPr>
          <p:cNvPr id="18" name="Straight Connector 17"/>
          <p:cNvCxnSpPr/>
          <p:nvPr/>
        </p:nvCxnSpPr>
        <p:spPr>
          <a:xfrm flipH="1">
            <a:off x="1223967" y="845629"/>
            <a:ext cx="7550163" cy="21028"/>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19"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10655181" y="-273175"/>
            <a:ext cx="1580444" cy="1549544"/>
          </a:xfrm>
          <a:prstGeom prst="rect">
            <a:avLst/>
          </a:prstGeom>
        </p:spPr>
      </p:pic>
      <p:sp>
        <p:nvSpPr>
          <p:cNvPr id="8" name="TextBox 7"/>
          <p:cNvSpPr txBox="1"/>
          <p:nvPr/>
        </p:nvSpPr>
        <p:spPr>
          <a:xfrm>
            <a:off x="7918156" y="3632772"/>
            <a:ext cx="2926978" cy="584775"/>
          </a:xfrm>
          <a:prstGeom prst="rect">
            <a:avLst/>
          </a:prstGeom>
          <a:solidFill>
            <a:schemeClr val="bg1">
              <a:lumMod val="95000"/>
            </a:schemeClr>
          </a:solidFill>
          <a:ln w="19050">
            <a:solidFill>
              <a:srgbClr val="334E5D"/>
            </a:solidFill>
          </a:ln>
        </p:spPr>
        <p:txBody>
          <a:bodyPr wrap="square" rtlCol="0">
            <a:spAutoFit/>
          </a:bodyPr>
          <a:lstStyle/>
          <a:p>
            <a:pPr algn="ctr"/>
            <a:r>
              <a:rPr lang="en-US" sz="1600" dirty="0">
                <a:solidFill>
                  <a:schemeClr val="bg1">
                    <a:lumMod val="50000"/>
                  </a:schemeClr>
                </a:solidFill>
                <a:ea typeface="ＭＳ Ｐゴシック" charset="-128"/>
              </a:rPr>
              <a:t>Classic PKU : PAH deficiency </a:t>
            </a:r>
          </a:p>
          <a:p>
            <a:pPr algn="ctr"/>
            <a:r>
              <a:rPr lang="en-US" sz="1600" dirty="0">
                <a:solidFill>
                  <a:schemeClr val="bg1">
                    <a:lumMod val="50000"/>
                  </a:schemeClr>
                </a:solidFill>
                <a:ea typeface="ＭＳ Ｐゴシック" charset="-128"/>
              </a:rPr>
              <a:t>Atypical : BH4 deficiency </a:t>
            </a:r>
          </a:p>
        </p:txBody>
      </p:sp>
    </p:spTree>
    <p:extLst>
      <p:ext uri="{BB962C8B-B14F-4D97-AF65-F5344CB8AC3E}">
        <p14:creationId xmlns:p14="http://schemas.microsoft.com/office/powerpoint/2010/main" val="351681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10655181" y="-273175"/>
            <a:ext cx="1580444" cy="1549544"/>
          </a:xfrm>
          <a:prstGeom prst="rect">
            <a:avLst/>
          </a:prstGeom>
        </p:spPr>
      </p:pic>
      <p:graphicFrame>
        <p:nvGraphicFramePr>
          <p:cNvPr id="2" name="Content Placeholder 1"/>
          <p:cNvGraphicFramePr>
            <a:graphicFrameLocks noGrp="1"/>
          </p:cNvGraphicFramePr>
          <p:nvPr>
            <p:ph idx="1"/>
            <p:extLst>
              <p:ext uri="{D42A27DB-BD31-4B8C-83A1-F6EECF244321}">
                <p14:modId xmlns:p14="http://schemas.microsoft.com/office/powerpoint/2010/main" val="1410934408"/>
              </p:ext>
            </p:extLst>
          </p:nvPr>
        </p:nvGraphicFramePr>
        <p:xfrm>
          <a:off x="2929100" y="1640153"/>
          <a:ext cx="8189219" cy="39133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15" descr="gibson_clip_image005"/>
          <p:cNvPicPr>
            <a:picLocks noChangeAspect="1" noChangeArrowheads="1"/>
          </p:cNvPicPr>
          <p:nvPr/>
        </p:nvPicPr>
        <p:blipFill>
          <a:blip r:embed="rId9" cstate="print"/>
          <a:srcRect l="22858" t="6329" r="42360" b="41772"/>
          <a:stretch>
            <a:fillRect/>
          </a:stretch>
        </p:blipFill>
        <p:spPr bwMode="auto">
          <a:xfrm>
            <a:off x="1130162" y="2064024"/>
            <a:ext cx="1328148" cy="2384150"/>
          </a:xfrm>
          <a:prstGeom prst="rect">
            <a:avLst/>
          </a:prstGeom>
          <a:solidFill>
            <a:srgbClr val="FFFFFF"/>
          </a:solidFill>
        </p:spPr>
      </p:pic>
      <p:sp>
        <p:nvSpPr>
          <p:cNvPr id="11" name="Line 11"/>
          <p:cNvSpPr>
            <a:spLocks noChangeShapeType="1"/>
          </p:cNvSpPr>
          <p:nvPr/>
        </p:nvSpPr>
        <p:spPr bwMode="auto">
          <a:xfrm>
            <a:off x="1789523" y="4448174"/>
            <a:ext cx="0" cy="180199"/>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3" name="Line 10"/>
          <p:cNvSpPr>
            <a:spLocks noChangeShapeType="1"/>
          </p:cNvSpPr>
          <p:nvPr/>
        </p:nvSpPr>
        <p:spPr bwMode="auto">
          <a:xfrm>
            <a:off x="1787932" y="4800216"/>
            <a:ext cx="0" cy="180199"/>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4" name="Text Box 9"/>
          <p:cNvSpPr txBox="1">
            <a:spLocks noChangeArrowheads="1"/>
          </p:cNvSpPr>
          <p:nvPr/>
        </p:nvSpPr>
        <p:spPr bwMode="auto">
          <a:xfrm>
            <a:off x="1452968" y="5061964"/>
            <a:ext cx="669927" cy="234151"/>
          </a:xfrm>
          <a:prstGeom prst="rect">
            <a:avLst/>
          </a:prstGeom>
          <a:noFill/>
          <a:ln w="9525">
            <a:noFill/>
            <a:miter lim="800000"/>
            <a:headEnd/>
            <a:tailEnd/>
          </a:ln>
        </p:spPr>
        <p:txBody>
          <a:bodyPr vert="horz" wrap="none" lIns="53950" tIns="26975" rIns="53950" bIns="26975"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pitchFamily="34" charset="0"/>
                <a:ea typeface="Times New Roman" pitchFamily="18" charset="0"/>
                <a:cs typeface="Arial" pitchFamily="34" charset="0"/>
              </a:rPr>
              <a:t>Melanin</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5" name="Rectangle 14"/>
          <p:cNvSpPr>
            <a:spLocks noChangeArrowheads="1"/>
          </p:cNvSpPr>
          <p:nvPr/>
        </p:nvSpPr>
        <p:spPr bwMode="auto">
          <a:xfrm>
            <a:off x="1137814" y="2449633"/>
            <a:ext cx="472357" cy="254952"/>
          </a:xfrm>
          <a:prstGeom prst="rect">
            <a:avLst/>
          </a:prstGeom>
          <a:solidFill>
            <a:srgbClr val="FFFFFF"/>
          </a:solidFill>
          <a:ln w="9525">
            <a:noFill/>
            <a:miter lim="800000"/>
            <a:headEnd/>
            <a:tailEnd/>
          </a:ln>
        </p:spPr>
        <p:txBody>
          <a:bodyPr vert="horz" wrap="none" lIns="91440" tIns="45720" rIns="91440" bIns="45720" numCol="1" anchor="ctr" anchorCtr="0" compatLnSpc="1">
            <a:prstTxWarp prst="textNoShape">
              <a:avLst/>
            </a:prstTxWarp>
          </a:bodyPr>
          <a:lstStyle/>
          <a:p>
            <a:endParaRPr lang="en-US"/>
          </a:p>
        </p:txBody>
      </p:sp>
      <p:sp>
        <p:nvSpPr>
          <p:cNvPr id="16" name="Rectangle 13"/>
          <p:cNvSpPr>
            <a:spLocks noChangeArrowheads="1"/>
          </p:cNvSpPr>
          <p:nvPr/>
        </p:nvSpPr>
        <p:spPr bwMode="auto">
          <a:xfrm>
            <a:off x="1137815" y="2951022"/>
            <a:ext cx="472356" cy="254952"/>
          </a:xfrm>
          <a:prstGeom prst="rect">
            <a:avLst/>
          </a:prstGeom>
          <a:solidFill>
            <a:srgbClr val="FFFFFF"/>
          </a:solidFill>
          <a:ln w="9525">
            <a:noFill/>
            <a:miter lim="800000"/>
            <a:headEnd/>
            <a:tailEnd/>
          </a:ln>
        </p:spPr>
        <p:txBody>
          <a:bodyPr vert="horz" wrap="none" lIns="91440" tIns="45720" rIns="91440" bIns="45720" numCol="1" anchor="ctr" anchorCtr="0" compatLnSpc="1">
            <a:prstTxWarp prst="textNoShape">
              <a:avLst/>
            </a:prstTxWarp>
          </a:bodyPr>
          <a:lstStyle/>
          <a:p>
            <a:endParaRPr lang="en-US"/>
          </a:p>
        </p:txBody>
      </p:sp>
      <p:sp>
        <p:nvSpPr>
          <p:cNvPr id="17" name="Multiply 16"/>
          <p:cNvSpPr/>
          <p:nvPr/>
        </p:nvSpPr>
        <p:spPr>
          <a:xfrm>
            <a:off x="1078983" y="1945647"/>
            <a:ext cx="531188" cy="516009"/>
          </a:xfrm>
          <a:prstGeom prst="mathMultiply">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Multiply 17"/>
          <p:cNvSpPr/>
          <p:nvPr/>
        </p:nvSpPr>
        <p:spPr>
          <a:xfrm>
            <a:off x="1030237" y="4913347"/>
            <a:ext cx="531188" cy="516009"/>
          </a:xfrm>
          <a:prstGeom prst="mathMultiply">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TextBox 2"/>
          <p:cNvSpPr txBox="1"/>
          <p:nvPr/>
        </p:nvSpPr>
        <p:spPr>
          <a:xfrm>
            <a:off x="1204886" y="1049818"/>
            <a:ext cx="4178772" cy="523220"/>
          </a:xfrm>
          <a:prstGeom prst="rect">
            <a:avLst/>
          </a:prstGeom>
          <a:noFill/>
        </p:spPr>
        <p:txBody>
          <a:bodyPr wrap="square" rtlCol="0">
            <a:spAutoFit/>
          </a:bodyPr>
          <a:lstStyle/>
          <a:p>
            <a:pPr marL="457200" indent="-457200" algn="ctr">
              <a:buFont typeface="Wingdings" panose="05000000000000000000" pitchFamily="2" charset="2"/>
              <a:buChar char="Ø"/>
            </a:pPr>
            <a:r>
              <a:rPr lang="en-US" sz="2800" dirty="0">
                <a:solidFill>
                  <a:srgbClr val="334E5D"/>
                </a:solidFill>
                <a:ea typeface="ＭＳ Ｐゴシック" charset="-128"/>
              </a:rPr>
              <a:t>In the absence of BH4:</a:t>
            </a:r>
          </a:p>
        </p:txBody>
      </p:sp>
      <p:sp>
        <p:nvSpPr>
          <p:cNvPr id="34" name="Content Placeholder 3"/>
          <p:cNvSpPr txBox="1">
            <a:spLocks/>
          </p:cNvSpPr>
          <p:nvPr/>
        </p:nvSpPr>
        <p:spPr>
          <a:xfrm>
            <a:off x="1085850" y="5703168"/>
            <a:ext cx="10515600" cy="8517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dirty="0">
                <a:solidFill>
                  <a:srgbClr val="334E5D"/>
                </a:solidFill>
                <a:ea typeface="ＭＳ Ｐゴシック" charset="-128"/>
              </a:rPr>
              <a:t>CNS symptoms: Mental retardation, failure to walk or talk, seizures, microcephaly, etc..</a:t>
            </a:r>
          </a:p>
          <a:p>
            <a:r>
              <a:rPr lang="en-US" sz="2000" dirty="0">
                <a:solidFill>
                  <a:srgbClr val="334E5D"/>
                </a:solidFill>
                <a:ea typeface="ＭＳ Ｐゴシック" charset="-128"/>
              </a:rPr>
              <a:t>Hypopigmentation : fair hair, light skin color and blue eyes.</a:t>
            </a:r>
          </a:p>
        </p:txBody>
      </p:sp>
      <p:sp>
        <p:nvSpPr>
          <p:cNvPr id="22" name="TextBox 21"/>
          <p:cNvSpPr txBox="1"/>
          <p:nvPr/>
        </p:nvSpPr>
        <p:spPr>
          <a:xfrm>
            <a:off x="7473375" y="6068223"/>
            <a:ext cx="4691230" cy="738664"/>
          </a:xfrm>
          <a:prstGeom prst="rect">
            <a:avLst/>
          </a:prstGeom>
          <a:solidFill>
            <a:schemeClr val="bg1">
              <a:lumMod val="95000"/>
            </a:schemeClr>
          </a:solidFill>
          <a:ln w="19050">
            <a:solidFill>
              <a:srgbClr val="334E5D"/>
            </a:solidFill>
          </a:ln>
        </p:spPr>
        <p:txBody>
          <a:bodyPr wrap="square" rtlCol="0">
            <a:spAutoFit/>
          </a:bodyPr>
          <a:lstStyle/>
          <a:p>
            <a:pPr algn="ctr"/>
            <a:r>
              <a:rPr lang="en-US" sz="1400" dirty="0">
                <a:solidFill>
                  <a:schemeClr val="bg1">
                    <a:lumMod val="50000"/>
                  </a:schemeClr>
                </a:solidFill>
              </a:rPr>
              <a:t>Hypopigmentation because tyrosine which makes melanin became essential amino acid for the body and the only source is diet, since the body can’t form it due to defect Co-factor</a:t>
            </a:r>
          </a:p>
        </p:txBody>
      </p:sp>
      <p:sp>
        <p:nvSpPr>
          <p:cNvPr id="25" name="Rectangle 24"/>
          <p:cNvSpPr/>
          <p:nvPr/>
        </p:nvSpPr>
        <p:spPr>
          <a:xfrm>
            <a:off x="1244485" y="76188"/>
            <a:ext cx="6133410" cy="769441"/>
          </a:xfrm>
          <a:prstGeom prst="rect">
            <a:avLst/>
          </a:prstGeom>
        </p:spPr>
        <p:txBody>
          <a:bodyPr wrap="none">
            <a:spAutoFit/>
          </a:bodyPr>
          <a:lstStyle/>
          <a:p>
            <a:r>
              <a:rPr lang="en-US" sz="4400" dirty="0">
                <a:solidFill>
                  <a:srgbClr val="517A91"/>
                </a:solidFill>
                <a:latin typeface="Century Gothic" charset="0"/>
                <a:ea typeface="Century Gothic" charset="0"/>
                <a:cs typeface="Century Gothic" charset="0"/>
              </a:rPr>
              <a:t>Characteristics of PKU</a:t>
            </a:r>
          </a:p>
        </p:txBody>
      </p:sp>
      <p:cxnSp>
        <p:nvCxnSpPr>
          <p:cNvPr id="26" name="Straight Connector 25"/>
          <p:cNvCxnSpPr/>
          <p:nvPr/>
        </p:nvCxnSpPr>
        <p:spPr>
          <a:xfrm flipH="1">
            <a:off x="1223967" y="845629"/>
            <a:ext cx="7550163" cy="21028"/>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598593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A61B80-718B-8E4C-9CE5-C64D512E4DAF}" type="slidenum">
              <a:rPr lang="en-US" smtClean="0"/>
              <a:t>8</a:t>
            </a:fld>
            <a:endParaRPr lang="en-US" dirty="0"/>
          </a:p>
        </p:txBody>
      </p:sp>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p:cNvPicPr>
            <a:picLocks noChangeAspect="1" noChangeArrowheads="1"/>
          </p:cNvPicPr>
          <p:nvPr/>
        </p:nvPicPr>
        <p:blipFill rotWithShape="1">
          <a:blip r:embed="rId2" cstate="print"/>
          <a:srcRect b="9910"/>
          <a:stretch/>
        </p:blipFill>
        <p:spPr bwMode="auto">
          <a:xfrm>
            <a:off x="1223968" y="1578137"/>
            <a:ext cx="9724089" cy="2394982"/>
          </a:xfrm>
          <a:prstGeom prst="rect">
            <a:avLst/>
          </a:prstGeom>
          <a:noFill/>
          <a:ln w="9525">
            <a:noFill/>
            <a:miter lim="800000"/>
            <a:headEnd/>
            <a:tailEnd/>
          </a:ln>
          <a:effectLst/>
        </p:spPr>
      </p:pic>
      <p:sp>
        <p:nvSpPr>
          <p:cNvPr id="2" name="TextBox 1"/>
          <p:cNvSpPr txBox="1"/>
          <p:nvPr/>
        </p:nvSpPr>
        <p:spPr>
          <a:xfrm>
            <a:off x="1085850" y="1002834"/>
            <a:ext cx="7773142" cy="461665"/>
          </a:xfrm>
          <a:prstGeom prst="rect">
            <a:avLst/>
          </a:prstGeom>
          <a:noFill/>
        </p:spPr>
        <p:txBody>
          <a:bodyPr wrap="square" rtlCol="0">
            <a:spAutoFit/>
          </a:bodyPr>
          <a:lstStyle/>
          <a:p>
            <a:r>
              <a:rPr lang="en-US" sz="2400" dirty="0">
                <a:solidFill>
                  <a:srgbClr val="334E5D"/>
                </a:solidFill>
                <a:ea typeface="ＭＳ Ｐゴシック" charset="-128"/>
              </a:rPr>
              <a:t>Tyrosine pathways (focus on the key steps only) </a:t>
            </a:r>
          </a:p>
        </p:txBody>
      </p:sp>
      <p:sp>
        <p:nvSpPr>
          <p:cNvPr id="9" name="Rectangle 8"/>
          <p:cNvSpPr/>
          <p:nvPr/>
        </p:nvSpPr>
        <p:spPr>
          <a:xfrm>
            <a:off x="1223968" y="128834"/>
            <a:ext cx="8529899" cy="646331"/>
          </a:xfrm>
          <a:prstGeom prst="rect">
            <a:avLst/>
          </a:prstGeom>
        </p:spPr>
        <p:txBody>
          <a:bodyPr wrap="none">
            <a:spAutoFit/>
          </a:bodyPr>
          <a:lstStyle/>
          <a:p>
            <a:r>
              <a:rPr lang="en-US" sz="3600" dirty="0">
                <a:solidFill>
                  <a:srgbClr val="517A91"/>
                </a:solidFill>
                <a:latin typeface="Century Gothic" charset="0"/>
                <a:ea typeface="Century Gothic" charset="0"/>
                <a:cs typeface="Century Gothic" charset="0"/>
              </a:rPr>
              <a:t>Amino acids and Tetrahydrobiopterin</a:t>
            </a:r>
          </a:p>
        </p:txBody>
      </p:sp>
      <p:cxnSp>
        <p:nvCxnSpPr>
          <p:cNvPr id="10" name="Straight Connector 9"/>
          <p:cNvCxnSpPr/>
          <p:nvPr/>
        </p:nvCxnSpPr>
        <p:spPr>
          <a:xfrm flipH="1">
            <a:off x="1223968" y="845629"/>
            <a:ext cx="8758232" cy="21028"/>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13" name="صورة 6" descr="bio logo 436.png"/>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Effect>
                      <a14:saturation sat="66000"/>
                    </a14:imgEffect>
                    <a14:imgEffect>
                      <a14:brightnessContrast contrast="-20000"/>
                    </a14:imgEffect>
                  </a14:imgLayer>
                </a14:imgProps>
              </a:ext>
            </a:extLst>
          </a:blip>
          <a:stretch>
            <a:fillRect/>
          </a:stretch>
        </p:blipFill>
        <p:spPr>
          <a:xfrm>
            <a:off x="10655181" y="-273175"/>
            <a:ext cx="1580444" cy="1549544"/>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3968" y="4176879"/>
            <a:ext cx="6957559" cy="2410421"/>
          </a:xfrm>
          <a:prstGeom prst="rect">
            <a:avLst/>
          </a:prstGeom>
        </p:spPr>
      </p:pic>
      <p:sp>
        <p:nvSpPr>
          <p:cNvPr id="15" name="TextBox 14"/>
          <p:cNvSpPr txBox="1"/>
          <p:nvPr/>
        </p:nvSpPr>
        <p:spPr>
          <a:xfrm>
            <a:off x="8319645" y="5024149"/>
            <a:ext cx="2708146" cy="707886"/>
          </a:xfrm>
          <a:prstGeom prst="rect">
            <a:avLst/>
          </a:prstGeom>
          <a:noFill/>
        </p:spPr>
        <p:txBody>
          <a:bodyPr wrap="square" rtlCol="0">
            <a:spAutoFit/>
          </a:bodyPr>
          <a:lstStyle/>
          <a:p>
            <a:pPr algn="ctr"/>
            <a:r>
              <a:rPr lang="en-US" sz="2000" dirty="0">
                <a:solidFill>
                  <a:schemeClr val="bg2">
                    <a:lumMod val="50000"/>
                  </a:schemeClr>
                </a:solidFill>
                <a:ea typeface="ＭＳ Ｐゴシック" charset="-128"/>
              </a:rPr>
              <a:t>Extra picture that sums up PKU</a:t>
            </a:r>
          </a:p>
        </p:txBody>
      </p:sp>
      <p:sp>
        <p:nvSpPr>
          <p:cNvPr id="3" name="Oval 2"/>
          <p:cNvSpPr/>
          <p:nvPr/>
        </p:nvSpPr>
        <p:spPr>
          <a:xfrm>
            <a:off x="4525134" y="2339738"/>
            <a:ext cx="769139" cy="3206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895430" y="2323842"/>
            <a:ext cx="769139" cy="3206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232720" y="2307016"/>
            <a:ext cx="916714" cy="3206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7829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10655181" y="-273175"/>
            <a:ext cx="1580444" cy="1549544"/>
          </a:xfrm>
          <a:prstGeom prst="rect">
            <a:avLst/>
          </a:prstGeom>
        </p:spPr>
      </p:pic>
      <p:sp>
        <p:nvSpPr>
          <p:cNvPr id="4" name="Content Placeholder 3"/>
          <p:cNvSpPr>
            <a:spLocks noGrp="1"/>
          </p:cNvSpPr>
          <p:nvPr>
            <p:ph idx="1"/>
          </p:nvPr>
        </p:nvSpPr>
        <p:spPr>
          <a:xfrm>
            <a:off x="1198216" y="1166374"/>
            <a:ext cx="9976465" cy="2748080"/>
          </a:xfrm>
        </p:spPr>
        <p:txBody>
          <a:bodyPr>
            <a:normAutofit fontScale="85000" lnSpcReduction="20000"/>
          </a:bodyPr>
          <a:lstStyle/>
          <a:p>
            <a:pPr marL="0"/>
            <a:r>
              <a:rPr lang="en-US" sz="2400" dirty="0">
                <a:solidFill>
                  <a:srgbClr val="334E5D"/>
                </a:solidFill>
                <a:ea typeface="ＭＳ Ｐゴシック" charset="-128"/>
              </a:rPr>
              <a:t>Diagnosis:</a:t>
            </a:r>
          </a:p>
          <a:p>
            <a:pPr marL="0" indent="-514350">
              <a:buFont typeface="+mj-lt"/>
              <a:buAutoNum type="arabicPeriod"/>
            </a:pPr>
            <a:r>
              <a:rPr lang="en-US" sz="2400" dirty="0">
                <a:solidFill>
                  <a:srgbClr val="334E5D"/>
                </a:solidFill>
                <a:ea typeface="ＭＳ Ｐゴシック" charset="-128"/>
              </a:rPr>
              <a:t>Prenatal diagnosis is done by detecting gene mutation in fetus.</a:t>
            </a:r>
          </a:p>
          <a:p>
            <a:pPr marL="0" indent="-514350">
              <a:buFont typeface="+mj-lt"/>
              <a:buAutoNum type="arabicPeriod"/>
            </a:pPr>
            <a:r>
              <a:rPr lang="en-US" sz="2400" dirty="0">
                <a:solidFill>
                  <a:srgbClr val="334E5D"/>
                </a:solidFill>
                <a:ea typeface="ＭＳ Ｐゴシック" charset="-128"/>
              </a:rPr>
              <a:t>Neonatal diagnosis in infants is done by measuring levels of blood Phenylalanine.</a:t>
            </a:r>
          </a:p>
          <a:p>
            <a:pPr marL="0" indent="0">
              <a:buNone/>
            </a:pPr>
            <a:r>
              <a:rPr lang="en-US" sz="2400" dirty="0">
                <a:solidFill>
                  <a:schemeClr val="bg2">
                    <a:lumMod val="50000"/>
                  </a:schemeClr>
                </a:solidFill>
                <a:ea typeface="ＭＳ Ｐゴシック" charset="-128"/>
              </a:rPr>
              <a:t>(24-48 hours after birth, phenylalanine levels are measured to check for any deficiencies)</a:t>
            </a:r>
          </a:p>
          <a:p>
            <a:pPr marL="0" indent="-514350">
              <a:buFont typeface="+mj-lt"/>
              <a:buAutoNum type="arabicPeriod"/>
            </a:pPr>
            <a:endParaRPr lang="en-US" sz="2400" dirty="0">
              <a:solidFill>
                <a:srgbClr val="334E5D"/>
              </a:solidFill>
              <a:ea typeface="ＭＳ Ｐゴシック" charset="-128"/>
            </a:endParaRPr>
          </a:p>
          <a:p>
            <a:pPr marL="0"/>
            <a:r>
              <a:rPr lang="en-US" sz="2400" dirty="0">
                <a:solidFill>
                  <a:srgbClr val="334E5D"/>
                </a:solidFill>
                <a:ea typeface="ＭＳ Ｐゴシック" charset="-128"/>
              </a:rPr>
              <a:t>Treatment: Life long Phenylalanine-restricted diet and </a:t>
            </a:r>
            <a:r>
              <a:rPr lang="en-US" sz="2400" dirty="0">
                <a:solidFill>
                  <a:srgbClr val="FF0000"/>
                </a:solidFill>
                <a:ea typeface="ＭＳ Ｐゴシック" charset="-128"/>
              </a:rPr>
              <a:t>Tyrosine supplementation. </a:t>
            </a:r>
            <a:r>
              <a:rPr lang="en-US" sz="2400" dirty="0">
                <a:solidFill>
                  <a:schemeClr val="bg2">
                    <a:lumMod val="50000"/>
                  </a:schemeClr>
                </a:solidFill>
                <a:ea typeface="ＭＳ Ｐゴシック" charset="-128"/>
              </a:rPr>
              <a:t>(technically you can’t put the patient on phenylalanine free diet since it’s found in almost every food, plus the patient would suffer from malnutrition. As an alternative we restrict phenylalanine and supply the patient with tyrosine)</a:t>
            </a:r>
          </a:p>
          <a:p>
            <a:endParaRPr lang="en-US" dirty="0"/>
          </a:p>
        </p:txBody>
      </p:sp>
      <p:sp>
        <p:nvSpPr>
          <p:cNvPr id="9" name="TextBox 8"/>
          <p:cNvSpPr txBox="1"/>
          <p:nvPr/>
        </p:nvSpPr>
        <p:spPr>
          <a:xfrm>
            <a:off x="1493598" y="4253505"/>
            <a:ext cx="10335850" cy="1415772"/>
          </a:xfrm>
          <a:prstGeom prst="rect">
            <a:avLst/>
          </a:prstGeom>
          <a:solidFill>
            <a:schemeClr val="bg1">
              <a:lumMod val="95000"/>
            </a:schemeClr>
          </a:solidFill>
          <a:ln w="19050">
            <a:solidFill>
              <a:srgbClr val="334E5D"/>
            </a:solidFill>
          </a:ln>
        </p:spPr>
        <p:txBody>
          <a:bodyPr wrap="square" rtlCol="0">
            <a:spAutoFit/>
          </a:bodyPr>
          <a:lstStyle/>
          <a:p>
            <a:pPr algn="ctr"/>
            <a:r>
              <a:rPr lang="en-US" sz="1600" dirty="0">
                <a:solidFill>
                  <a:schemeClr val="bg1">
                    <a:lumMod val="50000"/>
                  </a:schemeClr>
                </a:solidFill>
              </a:rPr>
              <a:t>PKU Treatment story </a:t>
            </a:r>
            <a:r>
              <a:rPr lang="en-US" sz="1600" dirty="0">
                <a:solidFill>
                  <a:schemeClr val="bg1">
                    <a:lumMod val="50000"/>
                  </a:schemeClr>
                </a:solidFill>
                <a:sym typeface="Wingdings" panose="05000000000000000000" pitchFamily="2" charset="2"/>
              </a:rPr>
              <a:t> </a:t>
            </a:r>
            <a:endParaRPr lang="en-US" sz="1400" dirty="0">
              <a:solidFill>
                <a:schemeClr val="bg1">
                  <a:lumMod val="50000"/>
                </a:schemeClr>
              </a:solidFill>
            </a:endParaRPr>
          </a:p>
          <a:p>
            <a:pPr algn="ctr"/>
            <a:r>
              <a:rPr lang="en-US" sz="1400" dirty="0">
                <a:solidFill>
                  <a:schemeClr val="bg1">
                    <a:lumMod val="50000"/>
                  </a:schemeClr>
                </a:solidFill>
              </a:rPr>
              <a:t>For treating PKU without the hard restricted diet system the scientists thought about forming an enzyme which is similar to PAH but with better features.   They made that enzyme, and the good thing that it doesn’t require a co-factor .   But they found that the immune system responses against this enzyme hence, it can’t be delivered to the cells .   And while they were trying to fix this problem the discovered </a:t>
            </a:r>
          </a:p>
          <a:p>
            <a:pPr algn="ctr"/>
            <a:r>
              <a:rPr lang="en-US" sz="1400" dirty="0">
                <a:solidFill>
                  <a:schemeClr val="bg1">
                    <a:lumMod val="50000"/>
                  </a:schemeClr>
                </a:solidFill>
              </a:rPr>
              <a:t>( LAAN ) which is an amino acid chain based on nitrogen .. The benefit of it, that it competes phenylalanine on PAH making it not able to accumulate .  The second way is to use Geno therapy ( still not effective on humans )</a:t>
            </a:r>
          </a:p>
        </p:txBody>
      </p:sp>
      <p:sp>
        <p:nvSpPr>
          <p:cNvPr id="13" name="Rectangle 12"/>
          <p:cNvSpPr/>
          <p:nvPr/>
        </p:nvSpPr>
        <p:spPr>
          <a:xfrm>
            <a:off x="1244485" y="76188"/>
            <a:ext cx="8800807" cy="769441"/>
          </a:xfrm>
          <a:prstGeom prst="rect">
            <a:avLst/>
          </a:prstGeom>
        </p:spPr>
        <p:txBody>
          <a:bodyPr wrap="none">
            <a:spAutoFit/>
          </a:bodyPr>
          <a:lstStyle/>
          <a:p>
            <a:r>
              <a:rPr lang="en-US" sz="4400" dirty="0">
                <a:solidFill>
                  <a:srgbClr val="517A91"/>
                </a:solidFill>
                <a:latin typeface="Century Gothic" charset="0"/>
                <a:ea typeface="Century Gothic" charset="0"/>
                <a:cs typeface="Century Gothic" charset="0"/>
              </a:rPr>
              <a:t>Diagnosis and treatment of PKU</a:t>
            </a:r>
          </a:p>
        </p:txBody>
      </p:sp>
      <p:cxnSp>
        <p:nvCxnSpPr>
          <p:cNvPr id="14" name="Straight Connector 13"/>
          <p:cNvCxnSpPr/>
          <p:nvPr/>
        </p:nvCxnSpPr>
        <p:spPr>
          <a:xfrm flipH="1">
            <a:off x="1223967" y="845629"/>
            <a:ext cx="7550163" cy="21028"/>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7052036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1637</Words>
  <Application>Microsoft Office PowerPoint</Application>
  <PresentationFormat>Widescreen</PresentationFormat>
  <Paragraphs>233</Paragraphs>
  <Slides>20</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ＭＳ Ｐゴシック</vt:lpstr>
      <vt:lpstr>Adobe Devanagari</vt:lpstr>
      <vt:lpstr>Arial</vt:lpstr>
      <vt:lpstr>Calibri</vt:lpstr>
      <vt:lpstr>Calibri Light</vt:lpstr>
      <vt:lpstr>Century Gothic</vt:lpstr>
      <vt:lpstr>Times New Roman</vt:lpstr>
      <vt:lpstr>Trebuchet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مهند الزهراني</dc:creator>
  <cp:lastModifiedBy>trad</cp:lastModifiedBy>
  <cp:revision>271</cp:revision>
  <dcterms:created xsi:type="dcterms:W3CDTF">2017-02-08T18:43:55Z</dcterms:created>
  <dcterms:modified xsi:type="dcterms:W3CDTF">2017-05-15T14:10:15Z</dcterms:modified>
</cp:coreProperties>
</file>