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87" r:id="rId4"/>
    <p:sldId id="300" r:id="rId5"/>
    <p:sldId id="293" r:id="rId6"/>
    <p:sldId id="294" r:id="rId7"/>
    <p:sldId id="295" r:id="rId8"/>
    <p:sldId id="297" r:id="rId9"/>
    <p:sldId id="296" r:id="rId10"/>
    <p:sldId id="299" r:id="rId11"/>
    <p:sldId id="288" r:id="rId12"/>
    <p:sldId id="289" r:id="rId13"/>
    <p:sldId id="290" r:id="rId14"/>
    <p:sldId id="291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مهند الزهراني" initials="مهند" lastIdx="1" clrIdx="0">
    <p:extLst/>
  </p:cmAuthor>
  <p:cmAuthor id="2" name="ASUS" initials="A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AB6"/>
    <a:srgbClr val="00203F"/>
    <a:srgbClr val="618E87"/>
    <a:srgbClr val="EB5AC5"/>
    <a:srgbClr val="ED068F"/>
    <a:srgbClr val="8D014A"/>
    <a:srgbClr val="FEFEFE"/>
    <a:srgbClr val="7AADA2"/>
    <a:srgbClr val="DED3D4"/>
    <a:srgbClr val="D3E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A756C97-6D7B-430A-97ED-F031B4137404}">
  <a:tblStyle styleId="{FA756C97-6D7B-430A-97ED-F031B4137404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06" autoAdjust="0"/>
    <p:restoredTop sz="95737" autoAdjust="0"/>
  </p:normalViewPr>
  <p:slideViewPr>
    <p:cSldViewPr snapToGrid="0">
      <p:cViewPr varScale="1">
        <p:scale>
          <a:sx n="87" d="100"/>
          <a:sy n="87" d="100"/>
        </p:scale>
        <p:origin x="128" y="300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1329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40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263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00" name="Shape 6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292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8015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4" name="Shape 6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02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Shape 6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105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1191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0006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8112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9475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1094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6456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0929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814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docs.google.com/presentation/d/13r3Ps7dpArZLqFEQ-aBLJWdELHnY8xav3w_dd6BN5Fs/edit?usp=sharing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s://www.youtube.com/watch?v=W76SYjJDHwA" TargetMode="External"/><Relationship Id="rId12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yigznAyhnGo?t=19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0.jpg"/><Relationship Id="rId10" Type="http://schemas.microsoft.com/office/2007/relationships/hdphoto" Target="../media/hdphoto1.wdp"/><Relationship Id="rId4" Type="http://schemas.openxmlformats.org/officeDocument/2006/relationships/image" Target="../media/image29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www.youtube.com/watch?v=628uJUHPF-g&amp;list=PLQ9L9YPwJ5i8Hg__LZE-QFN7V2huzZvJ0&amp;index=2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PhGuVeF7GI&amp;index=5&amp;list=PLQ9L9YPwJ5i8Hg__LZE-QFN7V2huzZvJ0" TargetMode="External"/><Relationship Id="rId5" Type="http://schemas.openxmlformats.org/officeDocument/2006/relationships/hyperlink" Target="https://www.youtube.com/watch?v=kKCKp9okCAE&amp;list=PLQ9L9YPwJ5i8Hg__LZE-QFN7V2huzZvJ0&amp;index=4" TargetMode="External"/><Relationship Id="rId4" Type="http://schemas.openxmlformats.org/officeDocument/2006/relationships/hyperlink" Target="https://www.youtube.com/watch?v=gudImyBfhYw&amp;list=PLQ9L9YPwJ5i8Hg__LZE-QFN7V2huzZvJ0&amp;index=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BggSFG5A10&amp;index=6&amp;list=PLQ9L9YPwJ5i8Hg__LZE-QFN7V2huzZvJ0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2D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Shape 89"/>
          <p:cNvGrpSpPr/>
          <p:nvPr/>
        </p:nvGrpSpPr>
        <p:grpSpPr>
          <a:xfrm>
            <a:off x="6833069" y="0"/>
            <a:ext cx="5358931" cy="6857999"/>
            <a:chOff x="5807244" y="0"/>
            <a:chExt cx="6384755" cy="6857999"/>
          </a:xfrm>
        </p:grpSpPr>
        <p:sp>
          <p:nvSpPr>
            <p:cNvPr id="90" name="Shape 90"/>
            <p:cNvSpPr/>
            <p:nvPr/>
          </p:nvSpPr>
          <p:spPr>
            <a:xfrm rot="10800000">
              <a:off x="5814424" y="1"/>
              <a:ext cx="4156589" cy="2240231"/>
            </a:xfrm>
            <a:prstGeom prst="triangle">
              <a:avLst>
                <a:gd name="adj" fmla="val 50000"/>
              </a:avLst>
            </a:prstGeom>
            <a:solidFill>
              <a:srgbClr val="95D2C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5807244" y="2290818"/>
              <a:ext cx="4156589" cy="2240231"/>
            </a:xfrm>
            <a:prstGeom prst="triangle">
              <a:avLst>
                <a:gd name="adj" fmla="val 50000"/>
              </a:avLst>
            </a:prstGeom>
            <a:noFill/>
            <a:ln w="12700" cap="flat" cmpd="sng">
              <a:solidFill>
                <a:srgbClr val="7AADA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ADEE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 rot="10800000">
              <a:off x="5821602" y="4617768"/>
              <a:ext cx="4156589" cy="2240231"/>
            </a:xfrm>
            <a:prstGeom prst="triangle">
              <a:avLst>
                <a:gd name="adj" fmla="val 50000"/>
              </a:avLst>
            </a:prstGeom>
            <a:solidFill>
              <a:srgbClr val="D2E6E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8028231" y="4617767"/>
              <a:ext cx="4156589" cy="2240231"/>
            </a:xfrm>
            <a:prstGeom prst="triangle">
              <a:avLst>
                <a:gd name="adj" fmla="val 50000"/>
              </a:avLst>
            </a:prstGeom>
            <a:solidFill>
              <a:srgbClr val="95D2C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 rot="10800000">
              <a:off x="8035410" y="2326950"/>
              <a:ext cx="4156589" cy="2240231"/>
            </a:xfrm>
            <a:prstGeom prst="triangle">
              <a:avLst>
                <a:gd name="adj" fmla="val 50000"/>
              </a:avLst>
            </a:prstGeom>
            <a:solidFill>
              <a:srgbClr val="7AADA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8021053" y="0"/>
              <a:ext cx="4156589" cy="2240231"/>
            </a:xfrm>
            <a:prstGeom prst="triangle">
              <a:avLst>
                <a:gd name="adj" fmla="val 50000"/>
              </a:avLst>
            </a:prstGeom>
            <a:noFill/>
            <a:ln w="12700" cap="flat" cmpd="sng">
              <a:solidFill>
                <a:srgbClr val="7AADA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" name="Shape 9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79368" y="112293"/>
              <a:ext cx="978568" cy="153155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7" name="Shape 97"/>
            <p:cNvGrpSpPr/>
            <p:nvPr/>
          </p:nvGrpSpPr>
          <p:grpSpPr>
            <a:xfrm>
              <a:off x="6904753" y="4668251"/>
              <a:ext cx="4491789" cy="1499285"/>
              <a:chOff x="6904753" y="4652209"/>
              <a:chExt cx="4491789" cy="1499285"/>
            </a:xfrm>
          </p:grpSpPr>
          <p:grpSp>
            <p:nvGrpSpPr>
              <p:cNvPr id="98" name="Shape 98"/>
              <p:cNvGrpSpPr/>
              <p:nvPr/>
            </p:nvGrpSpPr>
            <p:grpSpPr>
              <a:xfrm>
                <a:off x="7170821" y="4652209"/>
                <a:ext cx="1588167" cy="1106907"/>
                <a:chOff x="7218946" y="4620126"/>
                <a:chExt cx="1427745" cy="1161171"/>
              </a:xfrm>
            </p:grpSpPr>
            <p:pic>
              <p:nvPicPr>
                <p:cNvPr id="99" name="Shape 9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24738" t="19447" r="24104" b="35394"/>
                <a:stretch/>
              </p:blipFill>
              <p:spPr>
                <a:xfrm>
                  <a:off x="7218946" y="4620126"/>
                  <a:ext cx="1315452" cy="116117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0" name="Shape 100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l="56631" t="27658" r="23474" b="60658"/>
                <a:stretch/>
              </p:blipFill>
              <p:spPr>
                <a:xfrm>
                  <a:off x="7876671" y="4716380"/>
                  <a:ext cx="770020" cy="45223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01" name="Shape 101"/>
              <p:cNvSpPr txBox="1"/>
              <p:nvPr/>
            </p:nvSpPr>
            <p:spPr>
              <a:xfrm>
                <a:off x="6904753" y="5606716"/>
                <a:ext cx="4491789" cy="384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GB" sz="1600" b="1" i="0" u="none" strike="noStrike" cap="none">
                    <a:solidFill>
                      <a:srgbClr val="878688"/>
                    </a:solidFill>
                    <a:latin typeface="Cabin"/>
                    <a:ea typeface="Cabin"/>
                    <a:cs typeface="Cabin"/>
                    <a:sym typeface="Cabin"/>
                  </a:rPr>
                  <a:t>M E D I C I N E</a:t>
                </a:r>
              </a:p>
            </p:txBody>
          </p:sp>
          <p:sp>
            <p:nvSpPr>
              <p:cNvPr id="102" name="Shape 102"/>
              <p:cNvSpPr txBox="1"/>
              <p:nvPr/>
            </p:nvSpPr>
            <p:spPr>
              <a:xfrm>
                <a:off x="7177471" y="5889885"/>
                <a:ext cx="2273968" cy="2616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GB" sz="900">
                    <a:solidFill>
                      <a:srgbClr val="87868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KING SAUD UNIVERSITY</a:t>
                </a:r>
              </a:p>
            </p:txBody>
          </p:sp>
        </p:grpSp>
        <p:sp>
          <p:nvSpPr>
            <p:cNvPr id="103" name="Shape 103"/>
            <p:cNvSpPr/>
            <p:nvPr/>
          </p:nvSpPr>
          <p:spPr>
            <a:xfrm rot="5400000">
              <a:off x="7114673" y="2045371"/>
              <a:ext cx="978568" cy="449178"/>
            </a:xfrm>
            <a:prstGeom prst="triangle">
              <a:avLst>
                <a:gd name="adj" fmla="val 50000"/>
              </a:avLst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rgbClr val="87868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Shape 104"/>
          <p:cNvGrpSpPr/>
          <p:nvPr/>
        </p:nvGrpSpPr>
        <p:grpSpPr>
          <a:xfrm rot="5400000">
            <a:off x="449179" y="545433"/>
            <a:ext cx="417094" cy="417094"/>
            <a:chOff x="1010653" y="336884"/>
            <a:chExt cx="417094" cy="417094"/>
          </a:xfrm>
        </p:grpSpPr>
        <p:sp>
          <p:nvSpPr>
            <p:cNvPr id="105" name="Shape 105"/>
            <p:cNvSpPr/>
            <p:nvPr/>
          </p:nvSpPr>
          <p:spPr>
            <a:xfrm>
              <a:off x="1010654" y="336884"/>
              <a:ext cx="112293" cy="41709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 rot="5400000">
              <a:off x="1163054" y="489284"/>
              <a:ext cx="112293" cy="41709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Shape 107"/>
          <p:cNvGrpSpPr/>
          <p:nvPr/>
        </p:nvGrpSpPr>
        <p:grpSpPr>
          <a:xfrm rot="-5400000">
            <a:off x="4987971" y="1738321"/>
            <a:ext cx="417094" cy="417094"/>
            <a:chOff x="1010653" y="336884"/>
            <a:chExt cx="417094" cy="417094"/>
          </a:xfrm>
        </p:grpSpPr>
        <p:sp>
          <p:nvSpPr>
            <p:cNvPr id="108" name="Shape 108"/>
            <p:cNvSpPr/>
            <p:nvPr/>
          </p:nvSpPr>
          <p:spPr>
            <a:xfrm>
              <a:off x="1010654" y="336884"/>
              <a:ext cx="112293" cy="41709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 rot="5400000">
              <a:off x="1163054" y="489284"/>
              <a:ext cx="112293" cy="41709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Shape 110"/>
          <p:cNvSpPr txBox="1"/>
          <p:nvPr/>
        </p:nvSpPr>
        <p:spPr>
          <a:xfrm>
            <a:off x="759529" y="592276"/>
            <a:ext cx="4973052" cy="1446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4400" b="1" dirty="0">
                <a:solidFill>
                  <a:srgbClr val="7AADA2"/>
                </a:solidFill>
                <a:latin typeface="Century Gothic" charset="0"/>
                <a:ea typeface="Century Gothic" charset="0"/>
                <a:cs typeface="Century Gothic" charset="0"/>
                <a:sym typeface="Cabin"/>
              </a:rPr>
              <a:t>DEVELOPMENT   OF THE</a:t>
            </a:r>
            <a:r>
              <a:rPr lang="ar-SA" sz="4400" b="1" dirty="0">
                <a:solidFill>
                  <a:srgbClr val="7AADA2"/>
                </a:solidFill>
                <a:latin typeface="Century Gothic" charset="0"/>
                <a:ea typeface="Century Gothic" charset="0"/>
                <a:cs typeface="Century Gothic" charset="0"/>
                <a:sym typeface="Cabin"/>
              </a:rPr>
              <a:t> </a:t>
            </a:r>
            <a:r>
              <a:rPr lang="en-US" sz="4400" b="1" dirty="0">
                <a:solidFill>
                  <a:srgbClr val="7AADA2"/>
                </a:solidFill>
                <a:latin typeface="Century Gothic" charset="0"/>
                <a:ea typeface="Century Gothic" charset="0"/>
                <a:cs typeface="Century Gothic" charset="0"/>
                <a:sym typeface="Cabin"/>
              </a:rPr>
              <a:t>KIDNEYS</a:t>
            </a:r>
            <a:endParaRPr lang="en-GB" sz="4400" b="1" dirty="0">
              <a:solidFill>
                <a:srgbClr val="7AADA2"/>
              </a:solidFill>
              <a:latin typeface="Century Gothic" charset="0"/>
              <a:ea typeface="Century Gothic" charset="0"/>
              <a:cs typeface="Century Gothic" charset="0"/>
              <a:sym typeface="Cabi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9384920" y="2290816"/>
            <a:ext cx="2070099" cy="16220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﴿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إِنَّا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خَلَقْنَا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الإنسان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مِنْ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نُطْفَةٍ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أَمْشَاجٍ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نَبْتَلِيهِ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فَجَعَلْنَاهُ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سَمِيعًا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بَصِيرًا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﴾ </a:t>
            </a:r>
            <a:r>
              <a:rPr lang="en-GB" sz="12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GB" sz="12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الإنسان</a:t>
            </a:r>
            <a:r>
              <a:rPr lang="en-GB" sz="12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: 2].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47188" y="5140409"/>
            <a:ext cx="1453433" cy="815545"/>
            <a:chOff x="5283181" y="5833362"/>
            <a:chExt cx="1446586" cy="864000"/>
          </a:xfrm>
        </p:grpSpPr>
        <p:sp>
          <p:nvSpPr>
            <p:cNvPr id="117" name="Shape 117"/>
            <p:cNvSpPr/>
            <p:nvPr/>
          </p:nvSpPr>
          <p:spPr>
            <a:xfrm>
              <a:off x="5283181" y="6279272"/>
              <a:ext cx="109500" cy="141000"/>
            </a:xfrm>
            <a:prstGeom prst="rect">
              <a:avLst/>
            </a:prstGeom>
            <a:solidFill>
              <a:srgbClr val="3876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5287595" y="5998176"/>
              <a:ext cx="109500" cy="1410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5283182" y="6530990"/>
              <a:ext cx="109500" cy="1410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 txBox="1"/>
            <p:nvPr/>
          </p:nvSpPr>
          <p:spPr>
            <a:xfrm>
              <a:off x="5352767" y="5833362"/>
              <a:ext cx="1377000" cy="8640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-GB" sz="16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Important</a:t>
              </a:r>
            </a:p>
            <a:p>
              <a:pPr lvl="0">
                <a:spcBef>
                  <a:spcPts val="0"/>
                </a:spcBef>
                <a:buNone/>
              </a:pPr>
              <a:r>
                <a:rPr lang="en-GB" sz="1600" b="1" dirty="0" err="1">
                  <a:solidFill>
                    <a:srgbClr val="38761D"/>
                  </a:solidFill>
                  <a:latin typeface="Calibri"/>
                  <a:ea typeface="Calibri"/>
                  <a:cs typeface="Calibri"/>
                  <a:sym typeface="Calibri"/>
                </a:rPr>
                <a:t>Dr.</a:t>
              </a:r>
              <a:r>
                <a:rPr lang="en-GB" sz="1600" b="1" dirty="0">
                  <a:solidFill>
                    <a:srgbClr val="38761D"/>
                  </a:solidFill>
                  <a:latin typeface="Calibri"/>
                  <a:ea typeface="Calibri"/>
                  <a:cs typeface="Calibri"/>
                  <a:sym typeface="Calibri"/>
                </a:rPr>
                <a:t> notes</a:t>
              </a:r>
              <a:r>
                <a:rPr lang="en-GB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b="1" dirty="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Explanation</a:t>
              </a:r>
            </a:p>
          </p:txBody>
        </p:sp>
      </p:grpSp>
      <p:sp>
        <p:nvSpPr>
          <p:cNvPr id="2" name="مربع نص 1"/>
          <p:cNvSpPr txBox="1"/>
          <p:nvPr/>
        </p:nvSpPr>
        <p:spPr>
          <a:xfrm>
            <a:off x="9314814" y="6039518"/>
            <a:ext cx="2241509" cy="738664"/>
          </a:xfrm>
          <a:prstGeom prst="rect">
            <a:avLst/>
          </a:prstGeom>
          <a:noFill/>
          <a:ln w="28575">
            <a:solidFill>
              <a:srgbClr val="E7E5E5"/>
            </a:solidFill>
            <a:prstDash val="sysDot"/>
          </a:ln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rgbClr val="E7E5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We recommend you to study anatomy of the kidney lecture first.</a:t>
            </a:r>
            <a:r>
              <a:rPr lang="en-US" b="1" dirty="0">
                <a:solidFill>
                  <a:srgbClr val="E7E5E5"/>
                </a:solidFill>
              </a:rPr>
              <a:t>  </a:t>
            </a:r>
            <a:endParaRPr lang="ar-SA" b="1" dirty="0">
              <a:solidFill>
                <a:srgbClr val="E7E5E5"/>
              </a:solidFill>
            </a:endParaRPr>
          </a:p>
        </p:txBody>
      </p:sp>
      <p:grpSp>
        <p:nvGrpSpPr>
          <p:cNvPr id="35" name="مجموعة 34"/>
          <p:cNvGrpSpPr/>
          <p:nvPr/>
        </p:nvGrpSpPr>
        <p:grpSpPr>
          <a:xfrm>
            <a:off x="-616189" y="1730551"/>
            <a:ext cx="12269343" cy="5334622"/>
            <a:chOff x="-967730" y="2167015"/>
            <a:chExt cx="12269343" cy="5334622"/>
          </a:xfrm>
        </p:grpSpPr>
        <p:grpSp>
          <p:nvGrpSpPr>
            <p:cNvPr id="36" name="Group 56"/>
            <p:cNvGrpSpPr/>
            <p:nvPr/>
          </p:nvGrpSpPr>
          <p:grpSpPr>
            <a:xfrm>
              <a:off x="-967730" y="2167015"/>
              <a:ext cx="4829059" cy="5334622"/>
              <a:chOff x="-29714" y="2020735"/>
              <a:chExt cx="4602883" cy="4750894"/>
            </a:xfrm>
          </p:grpSpPr>
          <p:pic>
            <p:nvPicPr>
              <p:cNvPr id="45" name="Picture 55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92" t="11645" r="18816" b="5855"/>
              <a:stretch/>
            </p:blipFill>
            <p:spPr>
              <a:xfrm>
                <a:off x="-29714" y="2071291"/>
                <a:ext cx="4602883" cy="4700338"/>
              </a:xfrm>
              <a:prstGeom prst="rect">
                <a:avLst/>
              </a:prstGeom>
            </p:spPr>
          </p:pic>
          <p:pic>
            <p:nvPicPr>
              <p:cNvPr id="46" name="Picture 54"/>
              <p:cNvPicPr>
                <a:picLocks noChangeAspect="1"/>
              </p:cNvPicPr>
              <p:nvPr/>
            </p:nvPicPr>
            <p:blipFill rotWithShape="1">
              <a:blip r:embed="rId7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" b="90000" l="10000" r="90000">
                            <a14:foregroundMark x1="58594" y1="5250" x2="58594" y2="5250"/>
                            <a14:backgroundMark x1="64258" y1="27313" x2="64258" y2="27313"/>
                            <a14:backgroundMark x1="66836" y1="20188" x2="66836" y2="20188"/>
                            <a14:backgroundMark x1="66367" y1="22688" x2="66367" y2="22688"/>
                            <a14:backgroundMark x1="66836" y1="26813" x2="66836" y2="26813"/>
                            <a14:backgroundMark x1="62852" y1="5250" x2="62852" y2="5250"/>
                            <a14:backgroundMark x1="67305" y1="10250" x2="67305" y2="10250"/>
                            <a14:backgroundMark x1="52695" y1="7125" x2="52695" y2="7125"/>
                            <a14:backgroundMark x1="54688" y1="3063" x2="54688" y2="3063"/>
                            <a14:backgroundMark x1="54688" y1="5625" x2="54688" y2="562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35" t="-1793" r="27114" b="16045"/>
              <a:stretch/>
            </p:blipFill>
            <p:spPr>
              <a:xfrm rot="1152351">
                <a:off x="535606" y="2020735"/>
                <a:ext cx="2996926" cy="3947748"/>
              </a:xfrm>
              <a:prstGeom prst="rect">
                <a:avLst/>
              </a:prstGeom>
            </p:spPr>
          </p:pic>
        </p:grpSp>
        <p:grpSp>
          <p:nvGrpSpPr>
            <p:cNvPr id="37" name="مجموعة 36"/>
            <p:cNvGrpSpPr/>
            <p:nvPr/>
          </p:nvGrpSpPr>
          <p:grpSpPr>
            <a:xfrm>
              <a:off x="3558295" y="3651463"/>
              <a:ext cx="7743318" cy="956886"/>
              <a:chOff x="3143729" y="4645013"/>
              <a:chExt cx="7168055" cy="820456"/>
            </a:xfrm>
          </p:grpSpPr>
          <p:sp>
            <p:nvSpPr>
              <p:cNvPr id="39" name="TextBox 21"/>
              <p:cNvSpPr txBox="1"/>
              <p:nvPr/>
            </p:nvSpPr>
            <p:spPr>
              <a:xfrm>
                <a:off x="3143729" y="4645013"/>
                <a:ext cx="7168055" cy="497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18B95"/>
                    </a:solidFill>
                    <a:latin typeface="Kino MT" panose="040307050D0C02020703" pitchFamily="82" charset="0"/>
                  </a:rPr>
                  <a:t>Embryology</a:t>
                </a:r>
              </a:p>
            </p:txBody>
          </p:sp>
          <p:sp>
            <p:nvSpPr>
              <p:cNvPr id="52" name="مربع نص 39"/>
              <p:cNvSpPr txBox="1"/>
              <p:nvPr/>
            </p:nvSpPr>
            <p:spPr>
              <a:xfrm>
                <a:off x="4167460" y="4990458"/>
                <a:ext cx="1717589" cy="475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rgbClr val="E1B27F"/>
                    </a:solidFill>
                    <a:latin typeface="Kino MT" panose="040307050D0C02020703" pitchFamily="82" charset="0"/>
                  </a:rPr>
                  <a:t>436</a:t>
                </a: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2916921" y="2538806"/>
            <a:ext cx="2886142" cy="1960275"/>
            <a:chOff x="6851293" y="2529762"/>
            <a:chExt cx="2516468" cy="1798476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051" b="97627" l="0" r="100000">
                          <a14:foregroundMark x1="24561" y1="15593" x2="24561" y2="15593"/>
                          <a14:foregroundMark x1="17043" y1="6780" x2="17043" y2="6780"/>
                          <a14:foregroundMark x1="7769" y1="24746" x2="7769" y2="24746"/>
                          <a14:foregroundMark x1="20301" y1="3051" x2="10025" y2="90847"/>
                          <a14:foregroundMark x1="7018" y1="87458" x2="501" y2="61017"/>
                          <a14:foregroundMark x1="16291" y1="39661" x2="9524" y2="34915"/>
                          <a14:foregroundMark x1="21303" y1="48475" x2="32331" y2="56610"/>
                          <a14:foregroundMark x1="34586" y1="72881" x2="37845" y2="55593"/>
                          <a14:foregroundMark x1="34336" y1="50847" x2="26065" y2="42712"/>
                          <a14:foregroundMark x1="37845" y1="92881" x2="45865" y2="88814"/>
                          <a14:foregroundMark x1="30075" y1="91525" x2="25313" y2="81695"/>
                          <a14:backgroundMark x1="4511" y1="41017" x2="4010" y2="42034"/>
                          <a14:backgroundMark x1="39348" y1="80678" x2="39098" y2="78983"/>
                          <a14:backgroundMark x1="20551" y1="88814" x2="20551" y2="88814"/>
                          <a14:backgroundMark x1="39098" y1="89831" x2="39098" y2="89831"/>
                          <a14:backgroundMark x1="29323" y1="82712" x2="29323" y2="82712"/>
                          <a14:backgroundMark x1="33584" y1="89492" x2="33584" y2="89492"/>
                          <a14:backgroundMark x1="32080" y1="85763" x2="32080" y2="85763"/>
                          <a14:backgroundMark x1="36090" y1="89492" x2="36090" y2="89492"/>
                          <a14:backgroundMark x1="38346" y1="74915" x2="38346" y2="74915"/>
                          <a14:backgroundMark x1="2005" y1="57966" x2="2005" y2="57966"/>
                          <a14:backgroundMark x1="11028" y1="35593" x2="11028" y2="35593"/>
                          <a14:backgroundMark x1="17293" y1="44068" x2="17293" y2="44068"/>
                          <a14:backgroundMark x1="21053" y1="44068" x2="21053" y2="44068"/>
                          <a14:backgroundMark x1="14286" y1="35593" x2="11028" y2="24746"/>
                          <a14:backgroundMark x1="11529" y1="22034" x2="13283" y2="16949"/>
                          <a14:backgroundMark x1="37594" y1="33898" x2="40852" y2="24068"/>
                          <a14:backgroundMark x1="40100" y1="23729" x2="37093" y2="11186"/>
                          <a14:backgroundMark x1="33083" y1="40678" x2="32832" y2="38983"/>
                          <a14:backgroundMark x1="30576" y1="42034" x2="28822" y2="42712"/>
                        </a14:backgroundRemoval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293" y="2529762"/>
              <a:ext cx="2516468" cy="1798476"/>
            </a:xfrm>
            <a:prstGeom prst="rect">
              <a:avLst/>
            </a:prstGeom>
          </p:spPr>
        </p:pic>
        <p:sp>
          <p:nvSpPr>
            <p:cNvPr id="49" name="Oval 48"/>
            <p:cNvSpPr/>
            <p:nvPr/>
          </p:nvSpPr>
          <p:spPr>
            <a:xfrm rot="19838218">
              <a:off x="7172584" y="2672499"/>
              <a:ext cx="417043" cy="209859"/>
            </a:xfrm>
            <a:prstGeom prst="ellipse">
              <a:avLst/>
            </a:prstGeom>
            <a:solidFill>
              <a:srgbClr val="FF69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18606469">
              <a:off x="7635237" y="2589513"/>
              <a:ext cx="66831" cy="367447"/>
            </a:xfrm>
            <a:prstGeom prst="ellipse">
              <a:avLst/>
            </a:prstGeom>
            <a:solidFill>
              <a:srgbClr val="FF69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9946827">
              <a:off x="7739437" y="2822452"/>
              <a:ext cx="72478" cy="166494"/>
            </a:xfrm>
            <a:prstGeom prst="ellipse">
              <a:avLst/>
            </a:prstGeom>
            <a:solidFill>
              <a:srgbClr val="FF69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25781" y="2946505"/>
            <a:ext cx="2274988" cy="15059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/>
        </a:solid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/>
        </p:nvSpPr>
        <p:spPr>
          <a:xfrm>
            <a:off x="-32083" y="0"/>
            <a:ext cx="224589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9" name="Shape 589"/>
          <p:cNvCxnSpPr/>
          <p:nvPr/>
        </p:nvCxnSpPr>
        <p:spPr>
          <a:xfrm>
            <a:off x="978566" y="737937"/>
            <a:ext cx="9144000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0" name="Shape 590"/>
          <p:cNvSpPr txBox="1"/>
          <p:nvPr/>
        </p:nvSpPr>
        <p:spPr>
          <a:xfrm>
            <a:off x="1050712" y="149202"/>
            <a:ext cx="6150238" cy="569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GB" sz="2800" dirty="0">
                <a:solidFill>
                  <a:srgbClr val="618E87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Congenital Anomalies</a:t>
            </a:r>
          </a:p>
        </p:txBody>
      </p:sp>
      <p:sp>
        <p:nvSpPr>
          <p:cNvPr id="591" name="Shape 591"/>
          <p:cNvSpPr/>
          <p:nvPr/>
        </p:nvSpPr>
        <p:spPr>
          <a:xfrm rot="5400000">
            <a:off x="3224464" y="2526633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Shape 592"/>
          <p:cNvSpPr/>
          <p:nvPr/>
        </p:nvSpPr>
        <p:spPr>
          <a:xfrm rot="-5400000">
            <a:off x="-128335" y="59356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Shape 593"/>
          <p:cNvSpPr/>
          <p:nvPr/>
        </p:nvSpPr>
        <p:spPr>
          <a:xfrm rot="-5400000">
            <a:off x="-144377" y="3344778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Shape 594"/>
          <p:cNvSpPr/>
          <p:nvPr/>
        </p:nvSpPr>
        <p:spPr>
          <a:xfrm rot="-5400000">
            <a:off x="-160421" y="599974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Shape 595"/>
          <p:cNvSpPr/>
          <p:nvPr/>
        </p:nvSpPr>
        <p:spPr>
          <a:xfrm>
            <a:off x="586853" y="1479900"/>
            <a:ext cx="6851176" cy="537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ar-SA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43921" y="839943"/>
            <a:ext cx="5687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 Pelvic kidney</a:t>
            </a:r>
            <a:r>
              <a:rPr lang="en-US" sz="18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failure of ascent of one kidney (ureter is short)</a:t>
            </a:r>
          </a:p>
          <a:p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الكدني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هتكون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البيلفك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وهي المفروض تكون في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الابدومن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وبالتالي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اليوريتر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يكون قصير)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85820" y="1326673"/>
            <a:ext cx="64894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B-Horseshoe kidney</a:t>
            </a:r>
            <a:r>
              <a:rPr lang="ar-SA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على شكل حذوة الحصان ):</a:t>
            </a:r>
            <a:r>
              <a:rPr lang="en-US" sz="1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)(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common):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poles of both kidneys</a:t>
            </a:r>
            <a:r>
              <a:rPr lang="en-US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(usually the lower poles)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fuse: the kidneys have a lower  position than normal but have </a:t>
            </a:r>
            <a:r>
              <a:rPr lang="en-US" sz="1600" b="1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 function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ar-SA" b="1" dirty="0" err="1">
                <a:solidFill>
                  <a:srgbClr val="ED9A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ايش</a:t>
            </a:r>
            <a:r>
              <a:rPr lang="ar-SA" b="1" dirty="0">
                <a:solidFill>
                  <a:srgbClr val="ED9A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خطورته ؟!</a:t>
            </a:r>
            <a:endParaRPr lang="en-US" b="1" dirty="0">
              <a:solidFill>
                <a:srgbClr val="ED9AB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fusion will cause compression of inferior mesenteric artery which originate from abdominal aorta , and supplies large intestine(transverse </a:t>
            </a:r>
            <a:r>
              <a:rPr lang="en-US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colon,left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desceniging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colon and rectum ) so all these areas will be affected.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029" y="1052815"/>
            <a:ext cx="4753971" cy="1826745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8160513" y="2600696"/>
            <a:ext cx="259092" cy="153443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10768031" y="2569780"/>
            <a:ext cx="273133" cy="15344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" name="رابط مستقيم 7"/>
          <p:cNvCxnSpPr/>
          <p:nvPr/>
        </p:nvCxnSpPr>
        <p:spPr>
          <a:xfrm flipH="1" flipV="1">
            <a:off x="192506" y="3096279"/>
            <a:ext cx="11999494" cy="2375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256678" y="3120514"/>
            <a:ext cx="7340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 Unilateral renal agenesis: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to absence of one ureteric bud.</a:t>
            </a:r>
          </a:p>
          <a:p>
            <a:r>
              <a:rPr lang="en-US" dirty="0">
                <a:solidFill>
                  <a:srgbClr val="ED9A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will be  one kidney</a:t>
            </a:r>
            <a:r>
              <a:rPr lang="en-US" sz="1600" dirty="0">
                <a:solidFill>
                  <a:srgbClr val="ED9A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85820" y="4024248"/>
            <a:ext cx="73117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B- Supernumerary kidney: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to development of 2 ureteric buds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 one side)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ar-SA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خاص فيها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ureter</a:t>
            </a:r>
            <a:r>
              <a:rPr lang="ar-SA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هيكون</a:t>
            </a:r>
            <a:r>
              <a:rPr lang="ar-SA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عندي اكثر من </a:t>
            </a:r>
            <a:r>
              <a:rPr lang="ar-SA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يوريترك</a:t>
            </a:r>
            <a:r>
              <a:rPr lang="ar-SA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بد في جهة وحدة بالتالي اكثر من كدني </a:t>
            </a:r>
            <a:r>
              <a:rPr lang="ar-SA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هتتكون</a:t>
            </a:r>
            <a:r>
              <a:rPr lang="ar-SA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كل وحدة عندها</a:t>
            </a:r>
            <a:r>
              <a:rPr lang="ar-SA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85820" y="4656490"/>
            <a:ext cx="433530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C- Right side: </a:t>
            </a:r>
            <a:r>
              <a:rPr lang="en-US" sz="1600" dirty="0" err="1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malrotation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kidney </a:t>
            </a:r>
            <a:r>
              <a:rPr lang="en-US" dirty="0">
                <a:solidFill>
                  <a:srgbClr val="ED9A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.(No rotation )  </a:t>
            </a:r>
            <a:endParaRPr lang="en-US" sz="1600" dirty="0">
              <a:solidFill>
                <a:srgbClr val="ED9AB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 side: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bifid ureter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(one ureter will divide to two)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supernumerary kidney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ED9A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there will be two kidneys with one ureter.</a:t>
            </a: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542" y="3124273"/>
            <a:ext cx="4042652" cy="164504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166" y="4794274"/>
            <a:ext cx="4066384" cy="1726354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5684" y="4799744"/>
            <a:ext cx="3766368" cy="1726353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7998418" y="4427829"/>
            <a:ext cx="324190" cy="15365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8530239" y="6216320"/>
            <a:ext cx="322457" cy="18766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4591204" y="6122183"/>
            <a:ext cx="267299" cy="27699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ar-SA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V="1">
            <a:off x="1828800" y="4005482"/>
            <a:ext cx="683495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8" name="مربع نص 17"/>
          <p:cNvSpPr txBox="1"/>
          <p:nvPr/>
        </p:nvSpPr>
        <p:spPr>
          <a:xfrm>
            <a:off x="489343" y="5913979"/>
            <a:ext cx="3751683" cy="523220"/>
          </a:xfrm>
          <a:prstGeom prst="rect">
            <a:avLst/>
          </a:prstGeom>
          <a:noFill/>
          <a:ln w="19050">
            <a:noFill/>
            <a:prstDash val="dashDot"/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جهة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اليمين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helium of kidney will be in lateral side </a:t>
            </a:r>
            <a:endParaRPr lang="ar-S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جهة اليسار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هيكون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فيه اكثر من كدني مشتركة في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ureter</a:t>
            </a:r>
            <a:endParaRPr lang="ar-S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9013793" y="6437199"/>
            <a:ext cx="264901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Picture ( c) : has 2 anomalies</a:t>
            </a:r>
            <a:endParaRPr lang="ar-SA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7078" y="5922417"/>
            <a:ext cx="3843131" cy="888819"/>
          </a:xfrm>
          <a:prstGeom prst="rect">
            <a:avLst/>
          </a:prstGeom>
          <a:noFill/>
          <a:ln w="15875">
            <a:solidFill>
              <a:srgbClr val="00203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64370" y="3355101"/>
            <a:ext cx="4547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(جهة </a:t>
            </a:r>
            <a:r>
              <a:rPr lang="ar-SA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هيكون</a:t>
            </a:r>
            <a:r>
              <a:rPr lang="ar-SA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فيها </a:t>
            </a:r>
            <a:r>
              <a:rPr lang="ar-SA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يوريترك</a:t>
            </a:r>
            <a:r>
              <a:rPr lang="ar-SA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بد وتكونت من خلالها </a:t>
            </a:r>
            <a:r>
              <a:rPr lang="ar-SA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الكدني</a:t>
            </a:r>
            <a:r>
              <a:rPr lang="ar-SA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وحدة و وجهة الأخرى </a:t>
            </a:r>
            <a:r>
              <a:rPr lang="ar-SA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مافيها</a:t>
            </a:r>
            <a:r>
              <a:rPr lang="ar-SA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يوريترك</a:t>
            </a:r>
            <a:r>
              <a:rPr lang="ar-SA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بد بالتالي ما </a:t>
            </a:r>
            <a:r>
              <a:rPr lang="ar-SA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هيكون</a:t>
            </a:r>
            <a:r>
              <a:rPr lang="ar-SA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عندي كدني )</a:t>
            </a: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82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/>
          <p:nvPr/>
        </p:nvSpPr>
        <p:spPr>
          <a:xfrm>
            <a:off x="-32083" y="0"/>
            <a:ext cx="224700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3" name="Shape 603"/>
          <p:cNvCxnSpPr/>
          <p:nvPr/>
        </p:nvCxnSpPr>
        <p:spPr>
          <a:xfrm>
            <a:off x="978566" y="565661"/>
            <a:ext cx="9144000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4" name="Shape 604"/>
          <p:cNvSpPr txBox="1"/>
          <p:nvPr/>
        </p:nvSpPr>
        <p:spPr>
          <a:xfrm>
            <a:off x="1106905" y="-119268"/>
            <a:ext cx="5566499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40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605" name="Shape 605"/>
          <p:cNvSpPr/>
          <p:nvPr/>
        </p:nvSpPr>
        <p:spPr>
          <a:xfrm rot="5400000">
            <a:off x="3224441" y="252651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Shape 606"/>
          <p:cNvSpPr/>
          <p:nvPr/>
        </p:nvSpPr>
        <p:spPr>
          <a:xfrm rot="-5400000">
            <a:off x="-128217" y="59354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Shape 607"/>
          <p:cNvSpPr/>
          <p:nvPr/>
        </p:nvSpPr>
        <p:spPr>
          <a:xfrm rot="-5400000">
            <a:off x="-144259" y="334475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Shape 608"/>
          <p:cNvSpPr/>
          <p:nvPr/>
        </p:nvSpPr>
        <p:spPr>
          <a:xfrm rot="-5400000">
            <a:off x="-160303" y="599972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435400"/>
              </p:ext>
            </p:extLst>
          </p:nvPr>
        </p:nvGraphicFramePr>
        <p:xfrm>
          <a:off x="1700934" y="641405"/>
          <a:ext cx="7733216" cy="3586039"/>
        </p:xfrm>
        <a:graphic>
          <a:graphicData uri="http://schemas.openxmlformats.org/drawingml/2006/table">
            <a:tbl>
              <a:tblPr firstRow="1" bandRow="1">
                <a:tableStyleId>{FA756C97-6D7B-430A-97ED-F031B4137404}</a:tableStyleId>
              </a:tblPr>
              <a:tblGrid>
                <a:gridCol w="386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6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136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sng" dirty="0">
                          <a:ln>
                            <a:noFill/>
                          </a:ln>
                          <a:solidFill>
                            <a:srgbClr val="00203F"/>
                          </a:solidFill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dirty="0">
                          <a:ln>
                            <a:noFill/>
                          </a:ln>
                          <a:solidFill>
                            <a:srgbClr val="00203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1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sng" dirty="0">
                          <a:ln>
                            <a:noFill/>
                          </a:ln>
                          <a:solidFill>
                            <a:srgbClr val="618E87"/>
                          </a:solidFill>
                        </a:rPr>
                        <a:t>Beginning</a:t>
                      </a:r>
                      <a:r>
                        <a:rPr lang="en-US" sz="1400" b="1" i="0" u="sng" baseline="0" dirty="0">
                          <a:ln>
                            <a:noFill/>
                          </a:ln>
                          <a:solidFill>
                            <a:srgbClr val="618E87"/>
                          </a:solidFill>
                        </a:rPr>
                        <a:t> of 4</a:t>
                      </a:r>
                      <a:r>
                        <a:rPr lang="en-US" sz="1400" b="1" i="0" u="sng" baseline="30000" dirty="0">
                          <a:ln>
                            <a:noFill/>
                          </a:ln>
                          <a:solidFill>
                            <a:srgbClr val="618E87"/>
                          </a:solidFill>
                        </a:rPr>
                        <a:t>th</a:t>
                      </a:r>
                      <a:r>
                        <a:rPr lang="en-US" sz="1400" b="1" i="0" u="sng" baseline="0" dirty="0">
                          <a:ln>
                            <a:noFill/>
                          </a:ln>
                          <a:solidFill>
                            <a:srgbClr val="618E87"/>
                          </a:solidFill>
                        </a:rPr>
                        <a:t> week</a:t>
                      </a:r>
                      <a:endParaRPr lang="en-US" sz="1400" b="1" i="0" u="sng" dirty="0">
                        <a:ln>
                          <a:noFill/>
                        </a:ln>
                        <a:solidFill>
                          <a:srgbClr val="618E8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u="none" dirty="0" err="1">
                          <a:ln>
                            <a:noFill/>
                          </a:ln>
                          <a:solidFill>
                            <a:srgbClr val="ED9A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Pronephric</a:t>
                      </a:r>
                      <a:r>
                        <a:rPr lang="en-US" b="1" i="0" u="none" dirty="0">
                          <a:ln>
                            <a:noFill/>
                          </a:ln>
                          <a:solidFill>
                            <a:srgbClr val="ED9A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system appears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90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u="sng" dirty="0">
                          <a:ln>
                            <a:noFill/>
                          </a:ln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 of 4</a:t>
                      </a:r>
                      <a:r>
                        <a:rPr lang="en-US" sz="1500" b="1" i="0" u="sng" baseline="30000" dirty="0">
                          <a:ln>
                            <a:noFill/>
                          </a:ln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sz="1500" b="1" i="0" u="sng" dirty="0">
                          <a:ln>
                            <a:noFill/>
                          </a:ln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week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u="none" dirty="0">
                          <a:ln>
                            <a:noFill/>
                          </a:ln>
                          <a:solidFill>
                            <a:srgbClr val="ED9A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Mesonephric system appears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190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u="sng" dirty="0">
                          <a:ln>
                            <a:noFill/>
                          </a:ln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5</a:t>
                      </a:r>
                      <a:r>
                        <a:rPr lang="en-US" sz="1500" b="1" i="0" u="sng" baseline="30000" dirty="0">
                          <a:ln>
                            <a:noFill/>
                          </a:ln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sz="1500" b="1" i="0" u="sng" dirty="0">
                          <a:ln>
                            <a:noFill/>
                          </a:ln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week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u="none" dirty="0" err="1">
                          <a:ln>
                            <a:noFill/>
                          </a:ln>
                          <a:solidFill>
                            <a:srgbClr val="ED9A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Metanephric</a:t>
                      </a:r>
                      <a:r>
                        <a:rPr lang="en-US" b="1" i="0" u="none" dirty="0">
                          <a:ln>
                            <a:noFill/>
                          </a:ln>
                          <a:solidFill>
                            <a:srgbClr val="ED9A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system appears(in pelvis)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878">
                <a:tc rowSpan="4">
                  <a:txBody>
                    <a:bodyPr/>
                    <a:lstStyle/>
                    <a:p>
                      <a:pPr algn="ctr"/>
                      <a:endParaRPr lang="en-US" sz="1500" b="1" i="0" u="sng" dirty="0">
                        <a:ln>
                          <a:noFill/>
                        </a:ln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1500" b="1" i="0" u="sng" dirty="0">
                        <a:ln>
                          <a:noFill/>
                        </a:ln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500" b="1" i="0" u="sng" dirty="0">
                          <a:ln>
                            <a:noFill/>
                          </a:ln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US" sz="1500" b="1" i="0" u="sng" baseline="30000" dirty="0">
                          <a:ln>
                            <a:noFill/>
                          </a:ln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sz="1500" b="1" i="0" u="sng" dirty="0">
                          <a:ln>
                            <a:noFill/>
                          </a:ln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week</a:t>
                      </a:r>
                    </a:p>
                    <a:p>
                      <a:pPr algn="ctr"/>
                      <a:r>
                        <a:rPr lang="en-US" sz="1200" b="1" i="0" u="none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(very</a:t>
                      </a:r>
                      <a:r>
                        <a:rPr lang="en-US" sz="1200" b="1" i="0" u="none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very</a:t>
                      </a:r>
                      <a:r>
                        <a:rPr lang="en-US" sz="1200" b="1" i="0" u="none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important)</a:t>
                      </a:r>
                      <a:r>
                        <a:rPr lang="en-US" sz="1200" b="1" i="0" u="none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</a:t>
                      </a:r>
                      <a:endParaRPr lang="en-US" sz="1200" b="1" i="0" u="none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u="none" dirty="0" err="1">
                          <a:ln>
                            <a:noFill/>
                          </a:ln>
                          <a:solidFill>
                            <a:srgbClr val="ED9A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Metanephric</a:t>
                      </a:r>
                      <a:r>
                        <a:rPr lang="en-US" b="1" i="0" u="none" dirty="0">
                          <a:ln>
                            <a:noFill/>
                          </a:ln>
                          <a:solidFill>
                            <a:srgbClr val="ED9A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system starts</a:t>
                      </a:r>
                      <a:r>
                        <a:rPr lang="en-US" b="1" i="0" u="none" baseline="0" dirty="0">
                          <a:ln>
                            <a:noFill/>
                          </a:ln>
                          <a:solidFill>
                            <a:srgbClr val="ED9A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working</a:t>
                      </a:r>
                      <a:endParaRPr lang="en-US" b="1" i="0" u="none" dirty="0">
                        <a:ln>
                          <a:noFill/>
                        </a:ln>
                        <a:solidFill>
                          <a:srgbClr val="ED9AB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u="none" dirty="0">
                          <a:ln>
                            <a:noFill/>
                          </a:ln>
                          <a:solidFill>
                            <a:srgbClr val="ED9A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Glomerular</a:t>
                      </a:r>
                      <a:r>
                        <a:rPr lang="en-US" b="1" i="0" u="none" baseline="0" dirty="0">
                          <a:ln>
                            <a:noFill/>
                          </a:ln>
                          <a:solidFill>
                            <a:srgbClr val="ED9A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filtration starts</a:t>
                      </a:r>
                      <a:endParaRPr lang="en-US" b="1" i="0" u="none" dirty="0">
                        <a:ln>
                          <a:noFill/>
                        </a:ln>
                        <a:solidFill>
                          <a:srgbClr val="ED9AB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9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u="none" dirty="0">
                          <a:ln>
                            <a:noFill/>
                          </a:ln>
                          <a:solidFill>
                            <a:srgbClr val="ED9A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kidney reaches its adult position</a:t>
                      </a:r>
                      <a:r>
                        <a:rPr lang="en-US" b="1" i="0" u="none" baseline="0" dirty="0">
                          <a:ln>
                            <a:noFill/>
                          </a:ln>
                          <a:solidFill>
                            <a:srgbClr val="ED9A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receives new blood supply(abdominal aorta)</a:t>
                      </a:r>
                      <a:endParaRPr lang="en-US" b="1" i="0" u="none" dirty="0">
                        <a:ln>
                          <a:noFill/>
                        </a:ln>
                        <a:solidFill>
                          <a:srgbClr val="ED9AB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u="none" dirty="0">
                          <a:ln>
                            <a:noFill/>
                          </a:ln>
                          <a:solidFill>
                            <a:srgbClr val="ED9A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Hilum rotates medially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272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u="sng" dirty="0">
                          <a:ln>
                            <a:noFill/>
                          </a:ln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 of fetal period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u="none" dirty="0">
                          <a:ln>
                            <a:noFill/>
                          </a:ln>
                          <a:solidFill>
                            <a:srgbClr val="ED9A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Disappearance of </a:t>
                      </a:r>
                      <a:r>
                        <a:rPr lang="en-US" b="1" i="0" u="none" dirty="0" err="1">
                          <a:ln>
                            <a:noFill/>
                          </a:ln>
                          <a:solidFill>
                            <a:srgbClr val="ED9A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lobulation</a:t>
                      </a:r>
                      <a:endParaRPr lang="en-US" b="1" i="0" u="none" dirty="0">
                        <a:ln>
                          <a:noFill/>
                        </a:ln>
                        <a:solidFill>
                          <a:srgbClr val="ED9AB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272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u="sng" dirty="0">
                          <a:ln>
                            <a:noFill/>
                          </a:ln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birth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u="none" dirty="0">
                          <a:ln>
                            <a:noFill/>
                          </a:ln>
                          <a:solidFill>
                            <a:srgbClr val="ED9A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Nephron formation is complete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307395"/>
              </p:ext>
            </p:extLst>
          </p:nvPr>
        </p:nvGraphicFramePr>
        <p:xfrm>
          <a:off x="1700204" y="4280117"/>
          <a:ext cx="7733946" cy="2480920"/>
        </p:xfrm>
        <a:graphic>
          <a:graphicData uri="http://schemas.openxmlformats.org/drawingml/2006/table">
            <a:tbl>
              <a:tblPr firstRow="1" bandRow="1">
                <a:tableStyleId>{FA756C97-6D7B-430A-97ED-F031B4137404}</a:tableStyleId>
              </a:tblPr>
              <a:tblGrid>
                <a:gridCol w="3866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6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7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u="sng" dirty="0">
                          <a:solidFill>
                            <a:srgbClr val="00203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Congenital anomalies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2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Pelvic kidney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ED9A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Failure of ascent of one kidney(short ureter)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03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Horseshoe kidney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ED9A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Fusion of kidney lobe</a:t>
                      </a:r>
                      <a:r>
                        <a:rPr lang="en-US" b="1" baseline="0" dirty="0">
                          <a:solidFill>
                            <a:srgbClr val="ED9A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(normal function)</a:t>
                      </a:r>
                      <a:endParaRPr lang="en-US" b="1" dirty="0">
                        <a:solidFill>
                          <a:srgbClr val="ED9AB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03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Unilateral renal genesis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ED9A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Absence of one ureteric bud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22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Suprenumerary</a:t>
                      </a:r>
                      <a:r>
                        <a:rPr lang="en-US" b="1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kidney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ED9A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Development</a:t>
                      </a:r>
                      <a:r>
                        <a:rPr lang="en-US" b="1" baseline="0" dirty="0">
                          <a:solidFill>
                            <a:srgbClr val="ED9A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2 ureteric buds(in one side)</a:t>
                      </a:r>
                      <a:endParaRPr lang="en-US" b="1" dirty="0">
                        <a:solidFill>
                          <a:srgbClr val="ED9AB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482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Malrotation</a:t>
                      </a:r>
                      <a:r>
                        <a:rPr lang="en-US" b="1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kidney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ED9A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Ventral</a:t>
                      </a:r>
                      <a:r>
                        <a:rPr lang="en-US" b="1" baseline="0" dirty="0">
                          <a:solidFill>
                            <a:srgbClr val="ED9A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hilum (facing front)</a:t>
                      </a:r>
                      <a:endParaRPr lang="en-US" b="1" dirty="0">
                        <a:solidFill>
                          <a:srgbClr val="ED9AB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48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Bifid ureter and </a:t>
                      </a:r>
                      <a:r>
                        <a:rPr lang="en-US" b="1" dirty="0" err="1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supernumaray</a:t>
                      </a:r>
                      <a:r>
                        <a:rPr lang="en-US" b="1" baseline="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kidney</a:t>
                      </a:r>
                      <a:endParaRPr lang="en-US" b="1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ED9A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ureter itself</a:t>
                      </a:r>
                      <a:r>
                        <a:rPr lang="en-US" b="1" baseline="0" dirty="0">
                          <a:solidFill>
                            <a:srgbClr val="ED9A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splits into two ureters</a:t>
                      </a:r>
                      <a:endParaRPr lang="en-US" b="1" dirty="0">
                        <a:solidFill>
                          <a:srgbClr val="ED9AB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" name="رابط مستقيم 2"/>
          <p:cNvCxnSpPr/>
          <p:nvPr/>
        </p:nvCxnSpPr>
        <p:spPr>
          <a:xfrm>
            <a:off x="12192000" y="3962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>
            <a:off x="-32083" y="0"/>
            <a:ext cx="224700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5" name="Shape 615"/>
          <p:cNvCxnSpPr/>
          <p:nvPr/>
        </p:nvCxnSpPr>
        <p:spPr>
          <a:xfrm>
            <a:off x="937623" y="609144"/>
            <a:ext cx="9052538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6" name="Shape 616"/>
          <p:cNvSpPr txBox="1"/>
          <p:nvPr/>
        </p:nvSpPr>
        <p:spPr>
          <a:xfrm>
            <a:off x="1106905" y="-98856"/>
            <a:ext cx="5566499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4000" dirty="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</a:t>
            </a:r>
          </a:p>
        </p:txBody>
      </p:sp>
      <p:sp>
        <p:nvSpPr>
          <p:cNvPr id="617" name="Shape 617"/>
          <p:cNvSpPr/>
          <p:nvPr/>
        </p:nvSpPr>
        <p:spPr>
          <a:xfrm rot="5400000">
            <a:off x="3224441" y="252651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Shape 618"/>
          <p:cNvSpPr/>
          <p:nvPr/>
        </p:nvSpPr>
        <p:spPr>
          <a:xfrm rot="-5400000">
            <a:off x="-128217" y="59354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Shape 619"/>
          <p:cNvSpPr/>
          <p:nvPr/>
        </p:nvSpPr>
        <p:spPr>
          <a:xfrm rot="-5400000">
            <a:off x="-144259" y="334475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Shape 620"/>
          <p:cNvSpPr/>
          <p:nvPr/>
        </p:nvSpPr>
        <p:spPr>
          <a:xfrm rot="-5400000">
            <a:off x="-160303" y="599972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6905" y="1039660"/>
            <a:ext cx="9014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7622" y="739868"/>
            <a:ext cx="990991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AA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1-Which one of the following systems forms ureteric buds: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600" b="1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Mesonephric system  b-</a:t>
            </a:r>
            <a:r>
              <a:rPr lang="en-US" sz="1600" dirty="0" err="1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metanephric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system   c-</a:t>
            </a:r>
            <a:r>
              <a:rPr lang="en-US" sz="1600" dirty="0" err="1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pronephric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system   d-</a:t>
            </a:r>
            <a:r>
              <a:rPr lang="en-US" sz="1600" dirty="0" err="1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nephrogenic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cord.</a:t>
            </a:r>
          </a:p>
          <a:p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7AA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2-what is the cause of </a:t>
            </a:r>
            <a:r>
              <a:rPr lang="en-US" sz="1600" b="1" dirty="0" err="1">
                <a:solidFill>
                  <a:srgbClr val="7AA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enlargment</a:t>
            </a:r>
            <a:r>
              <a:rPr lang="en-US" sz="1600" b="1" dirty="0">
                <a:solidFill>
                  <a:srgbClr val="7AA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kidneys after birth:</a:t>
            </a:r>
          </a:p>
          <a:p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a-increased number of nephrons   b-increased blood supply   c-elongation of tubules   d- </a:t>
            </a:r>
            <a:r>
              <a:rPr lang="en-US" sz="1600" dirty="0" err="1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disapearance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lobes.</a:t>
            </a:r>
          </a:p>
          <a:p>
            <a:endParaRPr lang="en-US" sz="1600" dirty="0">
              <a:solidFill>
                <a:srgbClr val="7AAD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7AA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 Ureteric bud gives which part of the kidney</a:t>
            </a:r>
            <a:r>
              <a:rPr lang="en-US" sz="1600" dirty="0">
                <a:solidFill>
                  <a:srgbClr val="7AA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a-collecting part   b-excretory part .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7AA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4-nephron formation is complete at</a:t>
            </a:r>
            <a:r>
              <a:rPr lang="en-US" sz="1600" dirty="0">
                <a:solidFill>
                  <a:srgbClr val="7AA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a-4thweek  b-5thweek   c-9thweek   d-at birth.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7AA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5-glomerular filtration starts at: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a-4thweek   b-5thweek   c-9thweek   d-at birth.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7AA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6-the kidneys change it’s arterial supply to renal branch of aorta from: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a-superior mesenteric arteries    b- suprarenal arteries   c-common iliac arteries    d-splenic artery.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>
            <a:off x="11192005" y="4442090"/>
            <a:ext cx="688931" cy="1569660"/>
          </a:xfrm>
          <a:prstGeom prst="rect">
            <a:avLst/>
          </a:prstGeom>
          <a:noFill/>
          <a:ln w="38100">
            <a:solidFill>
              <a:srgbClr val="7AADA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D9A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1-a</a:t>
            </a:r>
          </a:p>
          <a:p>
            <a:r>
              <a:rPr lang="en-US" sz="1600" dirty="0">
                <a:solidFill>
                  <a:srgbClr val="ED9A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2-c</a:t>
            </a:r>
          </a:p>
          <a:p>
            <a:r>
              <a:rPr lang="en-US" sz="1600" dirty="0">
                <a:solidFill>
                  <a:srgbClr val="ED9A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3-a</a:t>
            </a:r>
          </a:p>
          <a:p>
            <a:r>
              <a:rPr lang="en-US" sz="1600" dirty="0">
                <a:solidFill>
                  <a:srgbClr val="ED9A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4-d</a:t>
            </a:r>
          </a:p>
          <a:p>
            <a:r>
              <a:rPr lang="en-US" sz="1600" dirty="0">
                <a:solidFill>
                  <a:srgbClr val="ED9A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5-c</a:t>
            </a:r>
          </a:p>
          <a:p>
            <a:r>
              <a:rPr lang="en-US" sz="1600" dirty="0">
                <a:solidFill>
                  <a:srgbClr val="ED9A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/>
        </a:solidFill>
        <a:effectLst/>
      </p:bgPr>
    </p:bg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/>
          <p:nvPr/>
        </p:nvSpPr>
        <p:spPr>
          <a:xfrm>
            <a:off x="6577296" y="4493211"/>
            <a:ext cx="296677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@Embryology436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x="6386033" y="5608580"/>
            <a:ext cx="434713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Embryology436@gmail.com</a:t>
            </a:r>
          </a:p>
        </p:txBody>
      </p:sp>
      <p:cxnSp>
        <p:nvCxnSpPr>
          <p:cNvPr id="637" name="Shape 637"/>
          <p:cNvCxnSpPr/>
          <p:nvPr/>
        </p:nvCxnSpPr>
        <p:spPr>
          <a:xfrm rot="10800000">
            <a:off x="5843326" y="4124974"/>
            <a:ext cx="5575300" cy="0"/>
          </a:xfrm>
          <a:prstGeom prst="straightConnector1">
            <a:avLst/>
          </a:prstGeom>
          <a:noFill/>
          <a:ln w="41275" cap="rnd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38" name="Shape 638"/>
          <p:cNvPicPr preferRelativeResize="0"/>
          <p:nvPr/>
        </p:nvPicPr>
        <p:blipFill rotWithShape="1">
          <a:blip r:embed="rId3">
            <a:alphaModFix/>
          </a:blip>
          <a:srcRect l="5390" t="9219" r="10146" b="4521"/>
          <a:stretch/>
        </p:blipFill>
        <p:spPr>
          <a:xfrm>
            <a:off x="5420814" y="4413550"/>
            <a:ext cx="716279" cy="73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Shape 6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3956" y="5470085"/>
            <a:ext cx="829997" cy="777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Shape 6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8378" y="2930008"/>
            <a:ext cx="742238" cy="77723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644" name="Shape 644"/>
          <p:cNvSpPr txBox="1"/>
          <p:nvPr/>
        </p:nvSpPr>
        <p:spPr>
          <a:xfrm>
            <a:off x="6323325" y="2103894"/>
            <a:ext cx="347471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600" b="1" dirty="0">
                <a:solidFill>
                  <a:srgbClr val="7AAD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USEFUL VIDEOS</a:t>
            </a:r>
          </a:p>
        </p:txBody>
      </p:sp>
      <p:cxnSp>
        <p:nvCxnSpPr>
          <p:cNvPr id="645" name="Shape 645"/>
          <p:cNvCxnSpPr/>
          <p:nvPr/>
        </p:nvCxnSpPr>
        <p:spPr>
          <a:xfrm>
            <a:off x="6323325" y="2768193"/>
            <a:ext cx="3301999" cy="0"/>
          </a:xfrm>
          <a:prstGeom prst="straightConnector1">
            <a:avLst/>
          </a:prstGeom>
          <a:noFill/>
          <a:ln w="22225" cap="flat" cmpd="sng">
            <a:solidFill>
              <a:srgbClr val="878688">
                <a:alpha val="44705"/>
              </a:srgbClr>
            </a:solidFill>
            <a:prstDash val="dot"/>
            <a:miter/>
            <a:headEnd type="none" w="med" len="med"/>
            <a:tailEnd type="none" w="med" len="med"/>
          </a:ln>
        </p:spPr>
      </p:cxnSp>
      <p:sp>
        <p:nvSpPr>
          <p:cNvPr id="647" name="Shape 647"/>
          <p:cNvSpPr txBox="1"/>
          <p:nvPr/>
        </p:nvSpPr>
        <p:spPr>
          <a:xfrm>
            <a:off x="6190799" y="2946428"/>
            <a:ext cx="5025938" cy="694889"/>
          </a:xfrm>
          <a:prstGeom prst="rect">
            <a:avLst/>
          </a:prstGeom>
          <a:noFill/>
          <a:ln w="19050">
            <a:solidFill>
              <a:srgbClr val="7AADA2"/>
            </a:solidFill>
            <a:prstDash val="lgDash"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00213F"/>
              </a:buClr>
              <a:buSzPct val="100000"/>
            </a:pPr>
            <a:r>
              <a:rPr lang="en-GB" sz="1800" dirty="0">
                <a:solidFill>
                  <a:srgbClr val="00213F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https://youtu.be/yigznAyhnGo?t=19</a:t>
            </a:r>
            <a:endParaRPr lang="en-GB" sz="1800" dirty="0">
              <a:solidFill>
                <a:srgbClr val="0021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rgbClr val="00213F"/>
              </a:buClr>
              <a:buSzPct val="100000"/>
            </a:pPr>
            <a:r>
              <a:rPr lang="en-GB" sz="1800" dirty="0">
                <a:solidFill>
                  <a:srgbClr val="00213F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https://www.youtube.com/watch?v=W76SYjJDHwA</a:t>
            </a:r>
            <a:endParaRPr lang="en-GB" sz="1800" dirty="0">
              <a:solidFill>
                <a:srgbClr val="0021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8" name="Shape 648"/>
          <p:cNvGrpSpPr/>
          <p:nvPr/>
        </p:nvGrpSpPr>
        <p:grpSpPr>
          <a:xfrm>
            <a:off x="10325232" y="-3794"/>
            <a:ext cx="1894305" cy="2854469"/>
            <a:chOff x="10297695" y="0"/>
            <a:chExt cx="1894305" cy="2149642"/>
          </a:xfrm>
        </p:grpSpPr>
        <p:sp>
          <p:nvSpPr>
            <p:cNvPr id="649" name="Shape 649"/>
            <p:cNvSpPr/>
            <p:nvPr/>
          </p:nvSpPr>
          <p:spPr>
            <a:xfrm>
              <a:off x="11734709" y="0"/>
              <a:ext cx="457291" cy="737936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Shape 650"/>
            <p:cNvSpPr/>
            <p:nvPr/>
          </p:nvSpPr>
          <p:spPr>
            <a:xfrm>
              <a:off x="11016202" y="0"/>
              <a:ext cx="457291" cy="2149641"/>
            </a:xfrm>
            <a:prstGeom prst="rect">
              <a:avLst/>
            </a:prstGeom>
            <a:solidFill>
              <a:srgbClr val="95D2C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Shape 651"/>
            <p:cNvSpPr/>
            <p:nvPr/>
          </p:nvSpPr>
          <p:spPr>
            <a:xfrm>
              <a:off x="10297695" y="0"/>
              <a:ext cx="457291" cy="1299410"/>
            </a:xfrm>
            <a:prstGeom prst="rect">
              <a:avLst/>
            </a:prstGeom>
            <a:solidFill>
              <a:srgbClr val="00213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مجموعة 32"/>
          <p:cNvGrpSpPr/>
          <p:nvPr/>
        </p:nvGrpSpPr>
        <p:grpSpPr>
          <a:xfrm>
            <a:off x="-296366" y="3182403"/>
            <a:ext cx="7268666" cy="3862133"/>
            <a:chOff x="-770021" y="2149642"/>
            <a:chExt cx="11984224" cy="5277854"/>
          </a:xfrm>
        </p:grpSpPr>
        <p:grpSp>
          <p:nvGrpSpPr>
            <p:cNvPr id="34" name="Group 56"/>
            <p:cNvGrpSpPr/>
            <p:nvPr/>
          </p:nvGrpSpPr>
          <p:grpSpPr>
            <a:xfrm>
              <a:off x="-770021" y="2149642"/>
              <a:ext cx="4829059" cy="5277854"/>
              <a:chOff x="158735" y="2005263"/>
              <a:chExt cx="4602883" cy="4700338"/>
            </a:xfrm>
          </p:grpSpPr>
          <p:pic>
            <p:nvPicPr>
              <p:cNvPr id="43" name="Picture 55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92" t="11645" r="18816" b="5855"/>
              <a:stretch/>
            </p:blipFill>
            <p:spPr>
              <a:xfrm>
                <a:off x="158735" y="2005263"/>
                <a:ext cx="4602883" cy="4700338"/>
              </a:xfrm>
              <a:prstGeom prst="rect">
                <a:avLst/>
              </a:prstGeom>
            </p:spPr>
          </p:pic>
          <p:pic>
            <p:nvPicPr>
              <p:cNvPr id="44" name="Picture 54"/>
              <p:cNvPicPr>
                <a:picLocks noChangeAspect="1"/>
              </p:cNvPicPr>
              <p:nvPr/>
            </p:nvPicPr>
            <p:blipFill rotWithShape="1">
              <a:blip r:embed="rId9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" b="90000" l="10000" r="90000">
                            <a14:foregroundMark x1="58594" y1="5250" x2="58594" y2="5250"/>
                            <a14:backgroundMark x1="64258" y1="27313" x2="64258" y2="27313"/>
                            <a14:backgroundMark x1="66836" y1="20188" x2="66836" y2="20188"/>
                            <a14:backgroundMark x1="66367" y1="22688" x2="66367" y2="22688"/>
                            <a14:backgroundMark x1="66836" y1="26813" x2="66836" y2="26813"/>
                            <a14:backgroundMark x1="62852" y1="5250" x2="62852" y2="5250"/>
                            <a14:backgroundMark x1="67305" y1="10250" x2="67305" y2="10250"/>
                            <a14:backgroundMark x1="52695" y1="7125" x2="52695" y2="7125"/>
                            <a14:backgroundMark x1="54688" y1="3063" x2="54688" y2="3063"/>
                            <a14:backgroundMark x1="54688" y1="5625" x2="54688" y2="562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35" t="-1793" r="27114" b="16045"/>
              <a:stretch/>
            </p:blipFill>
            <p:spPr>
              <a:xfrm rot="1152351">
                <a:off x="382493" y="2196809"/>
                <a:ext cx="2996926" cy="3947748"/>
              </a:xfrm>
              <a:prstGeom prst="rect">
                <a:avLst/>
              </a:prstGeom>
            </p:spPr>
          </p:pic>
        </p:grpSp>
        <p:grpSp>
          <p:nvGrpSpPr>
            <p:cNvPr id="35" name="مجموعة 34"/>
            <p:cNvGrpSpPr/>
            <p:nvPr/>
          </p:nvGrpSpPr>
          <p:grpSpPr>
            <a:xfrm>
              <a:off x="2513487" y="2648367"/>
              <a:ext cx="8700716" cy="2097537"/>
              <a:chOff x="2176542" y="3784934"/>
              <a:chExt cx="8054326" cy="1798476"/>
            </a:xfrm>
          </p:grpSpPr>
          <p:grpSp>
            <p:nvGrpSpPr>
              <p:cNvPr id="36" name="Group 19"/>
              <p:cNvGrpSpPr/>
              <p:nvPr/>
            </p:nvGrpSpPr>
            <p:grpSpPr>
              <a:xfrm>
                <a:off x="2176542" y="3784934"/>
                <a:ext cx="2516467" cy="1798476"/>
                <a:chOff x="6851293" y="2529763"/>
                <a:chExt cx="2516467" cy="1798476"/>
              </a:xfrm>
            </p:grpSpPr>
            <p:pic>
              <p:nvPicPr>
                <p:cNvPr id="39" name="Picture 5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3051" b="97627" l="0" r="100000">
                              <a14:foregroundMark x1="24561" y1="15593" x2="24561" y2="15593"/>
                              <a14:foregroundMark x1="17043" y1="6780" x2="17043" y2="6780"/>
                              <a14:foregroundMark x1="7769" y1="24746" x2="7769" y2="24746"/>
                              <a14:foregroundMark x1="20301" y1="3051" x2="10025" y2="90847"/>
                              <a14:foregroundMark x1="7018" y1="87458" x2="501" y2="61017"/>
                              <a14:foregroundMark x1="16291" y1="39661" x2="9524" y2="34915"/>
                              <a14:foregroundMark x1="21303" y1="48475" x2="32331" y2="56610"/>
                              <a14:foregroundMark x1="34586" y1="72881" x2="37845" y2="55593"/>
                              <a14:foregroundMark x1="34336" y1="50847" x2="26065" y2="42712"/>
                              <a14:foregroundMark x1="37845" y1="92881" x2="45865" y2="88814"/>
                              <a14:foregroundMark x1="30075" y1="91525" x2="25313" y2="81695"/>
                              <a14:backgroundMark x1="4511" y1="41017" x2="4010" y2="42034"/>
                              <a14:backgroundMark x1="39348" y1="80678" x2="39098" y2="78983"/>
                              <a14:backgroundMark x1="20551" y1="88814" x2="20551" y2="88814"/>
                              <a14:backgroundMark x1="39098" y1="89831" x2="39098" y2="89831"/>
                              <a14:backgroundMark x1="29323" y1="82712" x2="29323" y2="82712"/>
                              <a14:backgroundMark x1="33584" y1="89492" x2="33584" y2="89492"/>
                              <a14:backgroundMark x1="32080" y1="85763" x2="32080" y2="85763"/>
                              <a14:backgroundMark x1="36090" y1="89492" x2="36090" y2="89492"/>
                              <a14:backgroundMark x1="38346" y1="74915" x2="38346" y2="74915"/>
                              <a14:backgroundMark x1="2005" y1="57966" x2="2005" y2="57966"/>
                              <a14:backgroundMark x1="11028" y1="35593" x2="11028" y2="35593"/>
                              <a14:backgroundMark x1="17293" y1="44068" x2="17293" y2="44068"/>
                              <a14:backgroundMark x1="21053" y1="44068" x2="21053" y2="44068"/>
                              <a14:backgroundMark x1="14286" y1="35593" x2="11028" y2="24746"/>
                              <a14:backgroundMark x1="11529" y1="22034" x2="13283" y2="16949"/>
                              <a14:backgroundMark x1="37594" y1="33898" x2="40852" y2="24068"/>
                              <a14:backgroundMark x1="40100" y1="23729" x2="37093" y2="11186"/>
                              <a14:backgroundMark x1="33083" y1="40678" x2="32832" y2="38983"/>
                              <a14:backgroundMark x1="30576" y1="42034" x2="28822" y2="42712"/>
                            </a14:backgroundRemoval>
                          </a14:imgEffect>
                          <a14:imgEffect>
                            <a14:sharpenSoften amount="-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1293" y="2529763"/>
                  <a:ext cx="2516467" cy="1798476"/>
                </a:xfrm>
                <a:prstGeom prst="rect">
                  <a:avLst/>
                </a:prstGeom>
              </p:spPr>
            </p:pic>
            <p:sp>
              <p:nvSpPr>
                <p:cNvPr id="40" name="Oval 9"/>
                <p:cNvSpPr/>
                <p:nvPr/>
              </p:nvSpPr>
              <p:spPr>
                <a:xfrm rot="19838218">
                  <a:off x="7172584" y="2672499"/>
                  <a:ext cx="417043" cy="209859"/>
                </a:xfrm>
                <a:prstGeom prst="ellipse">
                  <a:avLst/>
                </a:prstGeom>
                <a:solidFill>
                  <a:srgbClr val="FF69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41" name="Oval 10"/>
                <p:cNvSpPr/>
                <p:nvPr/>
              </p:nvSpPr>
              <p:spPr>
                <a:xfrm rot="18606469">
                  <a:off x="7635237" y="2589513"/>
                  <a:ext cx="66831" cy="367447"/>
                </a:xfrm>
                <a:prstGeom prst="ellipse">
                  <a:avLst/>
                </a:prstGeom>
                <a:solidFill>
                  <a:srgbClr val="FF69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42" name="Oval 18"/>
                <p:cNvSpPr/>
                <p:nvPr/>
              </p:nvSpPr>
              <p:spPr>
                <a:xfrm rot="19946827">
                  <a:off x="7760985" y="2822452"/>
                  <a:ext cx="72478" cy="166494"/>
                </a:xfrm>
                <a:prstGeom prst="ellipse">
                  <a:avLst/>
                </a:prstGeom>
                <a:solidFill>
                  <a:srgbClr val="FF69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  <p:sp>
            <p:nvSpPr>
              <p:cNvPr id="37" name="TextBox 21"/>
              <p:cNvSpPr txBox="1"/>
              <p:nvPr/>
            </p:nvSpPr>
            <p:spPr>
              <a:xfrm>
                <a:off x="3062813" y="4573946"/>
                <a:ext cx="7168055" cy="53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18B95"/>
                    </a:solidFill>
                    <a:effectLst/>
                    <a:uLnTx/>
                    <a:uFillTx/>
                    <a:latin typeface="Kino MT" panose="040307050D0C02020703" pitchFamily="82" charset="0"/>
                  </a:rPr>
                  <a:t>Embryology</a:t>
                </a:r>
              </a:p>
            </p:txBody>
          </p:sp>
          <p:sp>
            <p:nvSpPr>
              <p:cNvPr id="38" name="مربع نص 37"/>
              <p:cNvSpPr txBox="1"/>
              <p:nvPr/>
            </p:nvSpPr>
            <p:spPr>
              <a:xfrm>
                <a:off x="4247074" y="4902751"/>
                <a:ext cx="1717590" cy="497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1B27F"/>
                    </a:solidFill>
                    <a:effectLst/>
                    <a:uLnTx/>
                    <a:uFillTx/>
                    <a:latin typeface="Kino MT" panose="040307050D0C02020703" pitchFamily="82" charset="0"/>
                  </a:rPr>
                  <a:t>436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800073" y="5364392"/>
            <a:ext cx="1617816" cy="369332"/>
          </a:xfrm>
          <a:prstGeom prst="rect">
            <a:avLst/>
          </a:prstGeom>
          <a:noFill/>
          <a:ln w="28575">
            <a:solidFill>
              <a:srgbClr val="618E87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13"/>
              </a:rPr>
              <a:t>Editing</a:t>
            </a:r>
            <a:r>
              <a:rPr lang="en-US" sz="1800" b="1" u="sng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file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68887" y="39332"/>
            <a:ext cx="3337351" cy="3251291"/>
            <a:chOff x="3793642" y="1056178"/>
            <a:chExt cx="3534257" cy="3452322"/>
          </a:xfrm>
        </p:grpSpPr>
        <p:sp>
          <p:nvSpPr>
            <p:cNvPr id="52" name="Oval 51"/>
            <p:cNvSpPr/>
            <p:nvPr/>
          </p:nvSpPr>
          <p:spPr>
            <a:xfrm>
              <a:off x="3949700" y="1206500"/>
              <a:ext cx="3225800" cy="3149600"/>
            </a:xfrm>
            <a:prstGeom prst="ellipse">
              <a:avLst/>
            </a:prstGeom>
            <a:solidFill>
              <a:srgbClr val="7AAD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883611" y="1130300"/>
              <a:ext cx="3355176" cy="3291840"/>
            </a:xfrm>
            <a:prstGeom prst="ellipse">
              <a:avLst/>
            </a:prstGeom>
            <a:noFill/>
            <a:ln w="22225">
              <a:solidFill>
                <a:srgbClr val="7AA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3793642" y="1056178"/>
              <a:ext cx="3534257" cy="3452322"/>
            </a:xfrm>
            <a:prstGeom prst="ellipse">
              <a:avLst/>
            </a:prstGeom>
            <a:noFill/>
            <a:ln w="44450">
              <a:solidFill>
                <a:srgbClr val="7AA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63122" y="812539"/>
            <a:ext cx="288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E6DBDD"/>
                </a:solidFill>
                <a:latin typeface="Century Gothic" charset="0"/>
                <a:ea typeface="Century Gothic" charset="0"/>
                <a:cs typeface="Century Gothic" charset="0"/>
              </a:rPr>
              <a:t>ANY SUGGESTION OR ISSUE </a:t>
            </a:r>
          </a:p>
        </p:txBody>
      </p:sp>
      <p:sp>
        <p:nvSpPr>
          <p:cNvPr id="57" name="Freeform 56"/>
          <p:cNvSpPr/>
          <p:nvPr/>
        </p:nvSpPr>
        <p:spPr>
          <a:xfrm rot="21167586">
            <a:off x="3528072" y="2557670"/>
            <a:ext cx="1393301" cy="2587399"/>
          </a:xfrm>
          <a:custGeom>
            <a:avLst/>
            <a:gdLst>
              <a:gd name="connsiteX0" fmla="*/ 0 w 3061416"/>
              <a:gd name="connsiteY0" fmla="*/ 0 h 2451100"/>
              <a:gd name="connsiteX1" fmla="*/ 127000 w 3061416"/>
              <a:gd name="connsiteY1" fmla="*/ 76200 h 2451100"/>
              <a:gd name="connsiteX2" fmla="*/ 165100 w 3061416"/>
              <a:gd name="connsiteY2" fmla="*/ 114300 h 2451100"/>
              <a:gd name="connsiteX3" fmla="*/ 241300 w 3061416"/>
              <a:gd name="connsiteY3" fmla="*/ 165100 h 2451100"/>
              <a:gd name="connsiteX4" fmla="*/ 279400 w 3061416"/>
              <a:gd name="connsiteY4" fmla="*/ 203200 h 2451100"/>
              <a:gd name="connsiteX5" fmla="*/ 355600 w 3061416"/>
              <a:gd name="connsiteY5" fmla="*/ 254000 h 2451100"/>
              <a:gd name="connsiteX6" fmla="*/ 419100 w 3061416"/>
              <a:gd name="connsiteY6" fmla="*/ 317500 h 2451100"/>
              <a:gd name="connsiteX7" fmla="*/ 482600 w 3061416"/>
              <a:gd name="connsiteY7" fmla="*/ 381000 h 2451100"/>
              <a:gd name="connsiteX8" fmla="*/ 546100 w 3061416"/>
              <a:gd name="connsiteY8" fmla="*/ 444500 h 2451100"/>
              <a:gd name="connsiteX9" fmla="*/ 660400 w 3061416"/>
              <a:gd name="connsiteY9" fmla="*/ 546100 h 2451100"/>
              <a:gd name="connsiteX10" fmla="*/ 685800 w 3061416"/>
              <a:gd name="connsiteY10" fmla="*/ 584200 h 2451100"/>
              <a:gd name="connsiteX11" fmla="*/ 762000 w 3061416"/>
              <a:gd name="connsiteY11" fmla="*/ 660400 h 2451100"/>
              <a:gd name="connsiteX12" fmla="*/ 850900 w 3061416"/>
              <a:gd name="connsiteY12" fmla="*/ 787400 h 2451100"/>
              <a:gd name="connsiteX13" fmla="*/ 876300 w 3061416"/>
              <a:gd name="connsiteY13" fmla="*/ 825500 h 2451100"/>
              <a:gd name="connsiteX14" fmla="*/ 939800 w 3061416"/>
              <a:gd name="connsiteY14" fmla="*/ 965200 h 2451100"/>
              <a:gd name="connsiteX15" fmla="*/ 990600 w 3061416"/>
              <a:gd name="connsiteY15" fmla="*/ 1066800 h 2451100"/>
              <a:gd name="connsiteX16" fmla="*/ 1016000 w 3061416"/>
              <a:gd name="connsiteY16" fmla="*/ 1117600 h 2451100"/>
              <a:gd name="connsiteX17" fmla="*/ 1028700 w 3061416"/>
              <a:gd name="connsiteY17" fmla="*/ 1155700 h 2451100"/>
              <a:gd name="connsiteX18" fmla="*/ 1054100 w 3061416"/>
              <a:gd name="connsiteY18" fmla="*/ 1206500 h 2451100"/>
              <a:gd name="connsiteX19" fmla="*/ 1066800 w 3061416"/>
              <a:gd name="connsiteY19" fmla="*/ 1257300 h 2451100"/>
              <a:gd name="connsiteX20" fmla="*/ 1079500 w 3061416"/>
              <a:gd name="connsiteY20" fmla="*/ 1295400 h 2451100"/>
              <a:gd name="connsiteX21" fmla="*/ 1092200 w 3061416"/>
              <a:gd name="connsiteY21" fmla="*/ 1358900 h 2451100"/>
              <a:gd name="connsiteX22" fmla="*/ 1117600 w 3061416"/>
              <a:gd name="connsiteY22" fmla="*/ 1473200 h 2451100"/>
              <a:gd name="connsiteX23" fmla="*/ 1117600 w 3061416"/>
              <a:gd name="connsiteY23" fmla="*/ 1714500 h 2451100"/>
              <a:gd name="connsiteX24" fmla="*/ 1092200 w 3061416"/>
              <a:gd name="connsiteY24" fmla="*/ 1866900 h 2451100"/>
              <a:gd name="connsiteX25" fmla="*/ 990600 w 3061416"/>
              <a:gd name="connsiteY25" fmla="*/ 1993900 h 2451100"/>
              <a:gd name="connsiteX26" fmla="*/ 927100 w 3061416"/>
              <a:gd name="connsiteY26" fmla="*/ 2032000 h 2451100"/>
              <a:gd name="connsiteX27" fmla="*/ 876300 w 3061416"/>
              <a:gd name="connsiteY27" fmla="*/ 2057400 h 2451100"/>
              <a:gd name="connsiteX28" fmla="*/ 787400 w 3061416"/>
              <a:gd name="connsiteY28" fmla="*/ 2082800 h 2451100"/>
              <a:gd name="connsiteX29" fmla="*/ 571500 w 3061416"/>
              <a:gd name="connsiteY29" fmla="*/ 2044700 h 2451100"/>
              <a:gd name="connsiteX30" fmla="*/ 533400 w 3061416"/>
              <a:gd name="connsiteY30" fmla="*/ 2019300 h 2451100"/>
              <a:gd name="connsiteX31" fmla="*/ 457200 w 3061416"/>
              <a:gd name="connsiteY31" fmla="*/ 1943100 h 2451100"/>
              <a:gd name="connsiteX32" fmla="*/ 431800 w 3061416"/>
              <a:gd name="connsiteY32" fmla="*/ 1866900 h 2451100"/>
              <a:gd name="connsiteX33" fmla="*/ 444500 w 3061416"/>
              <a:gd name="connsiteY33" fmla="*/ 1701800 h 2451100"/>
              <a:gd name="connsiteX34" fmla="*/ 457200 w 3061416"/>
              <a:gd name="connsiteY34" fmla="*/ 1663700 h 2451100"/>
              <a:gd name="connsiteX35" fmla="*/ 571500 w 3061416"/>
              <a:gd name="connsiteY35" fmla="*/ 1574800 h 2451100"/>
              <a:gd name="connsiteX36" fmla="*/ 622300 w 3061416"/>
              <a:gd name="connsiteY36" fmla="*/ 1562100 h 2451100"/>
              <a:gd name="connsiteX37" fmla="*/ 723900 w 3061416"/>
              <a:gd name="connsiteY37" fmla="*/ 1524000 h 2451100"/>
              <a:gd name="connsiteX38" fmla="*/ 787400 w 3061416"/>
              <a:gd name="connsiteY38" fmla="*/ 1511300 h 2451100"/>
              <a:gd name="connsiteX39" fmla="*/ 1155700 w 3061416"/>
              <a:gd name="connsiteY39" fmla="*/ 1524000 h 2451100"/>
              <a:gd name="connsiteX40" fmla="*/ 1308100 w 3061416"/>
              <a:gd name="connsiteY40" fmla="*/ 1549400 h 2451100"/>
              <a:gd name="connsiteX41" fmla="*/ 1397000 w 3061416"/>
              <a:gd name="connsiteY41" fmla="*/ 1562100 h 2451100"/>
              <a:gd name="connsiteX42" fmla="*/ 1447800 w 3061416"/>
              <a:gd name="connsiteY42" fmla="*/ 1587500 h 2451100"/>
              <a:gd name="connsiteX43" fmla="*/ 1511300 w 3061416"/>
              <a:gd name="connsiteY43" fmla="*/ 1600200 h 2451100"/>
              <a:gd name="connsiteX44" fmla="*/ 1549400 w 3061416"/>
              <a:gd name="connsiteY44" fmla="*/ 1612900 h 2451100"/>
              <a:gd name="connsiteX45" fmla="*/ 1612900 w 3061416"/>
              <a:gd name="connsiteY45" fmla="*/ 1625600 h 2451100"/>
              <a:gd name="connsiteX46" fmla="*/ 1701800 w 3061416"/>
              <a:gd name="connsiteY46" fmla="*/ 1663700 h 2451100"/>
              <a:gd name="connsiteX47" fmla="*/ 1790700 w 3061416"/>
              <a:gd name="connsiteY47" fmla="*/ 1714500 h 2451100"/>
              <a:gd name="connsiteX48" fmla="*/ 1828800 w 3061416"/>
              <a:gd name="connsiteY48" fmla="*/ 1727200 h 2451100"/>
              <a:gd name="connsiteX49" fmla="*/ 1866900 w 3061416"/>
              <a:gd name="connsiteY49" fmla="*/ 1752600 h 2451100"/>
              <a:gd name="connsiteX50" fmla="*/ 1981200 w 3061416"/>
              <a:gd name="connsiteY50" fmla="*/ 1841500 h 2451100"/>
              <a:gd name="connsiteX51" fmla="*/ 2082800 w 3061416"/>
              <a:gd name="connsiteY51" fmla="*/ 1943100 h 2451100"/>
              <a:gd name="connsiteX52" fmla="*/ 2133600 w 3061416"/>
              <a:gd name="connsiteY52" fmla="*/ 1993900 h 2451100"/>
              <a:gd name="connsiteX53" fmla="*/ 2146300 w 3061416"/>
              <a:gd name="connsiteY53" fmla="*/ 2032000 h 2451100"/>
              <a:gd name="connsiteX54" fmla="*/ 2184400 w 3061416"/>
              <a:gd name="connsiteY54" fmla="*/ 2057400 h 2451100"/>
              <a:gd name="connsiteX55" fmla="*/ 2209800 w 3061416"/>
              <a:gd name="connsiteY55" fmla="*/ 2095500 h 2451100"/>
              <a:gd name="connsiteX56" fmla="*/ 2247900 w 3061416"/>
              <a:gd name="connsiteY56" fmla="*/ 2184400 h 2451100"/>
              <a:gd name="connsiteX57" fmla="*/ 2298700 w 3061416"/>
              <a:gd name="connsiteY57" fmla="*/ 2273300 h 2451100"/>
              <a:gd name="connsiteX58" fmla="*/ 2413000 w 3061416"/>
              <a:gd name="connsiteY58" fmla="*/ 2374900 h 2451100"/>
              <a:gd name="connsiteX59" fmla="*/ 2514600 w 3061416"/>
              <a:gd name="connsiteY59" fmla="*/ 2425700 h 2451100"/>
              <a:gd name="connsiteX60" fmla="*/ 2590800 w 3061416"/>
              <a:gd name="connsiteY60" fmla="*/ 2451100 h 2451100"/>
              <a:gd name="connsiteX61" fmla="*/ 2844800 w 3061416"/>
              <a:gd name="connsiteY61" fmla="*/ 2438400 h 2451100"/>
              <a:gd name="connsiteX62" fmla="*/ 2971800 w 3061416"/>
              <a:gd name="connsiteY62" fmla="*/ 2425700 h 2451100"/>
              <a:gd name="connsiteX63" fmla="*/ 3060700 w 3061416"/>
              <a:gd name="connsiteY63" fmla="*/ 2400300 h 2451100"/>
              <a:gd name="connsiteX64" fmla="*/ 3048000 w 3061416"/>
              <a:gd name="connsiteY64" fmla="*/ 2400300 h 245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61416" h="2451100">
                <a:moveTo>
                  <a:pt x="0" y="0"/>
                </a:moveTo>
                <a:cubicBezTo>
                  <a:pt x="40087" y="20043"/>
                  <a:pt x="96349" y="45549"/>
                  <a:pt x="127000" y="76200"/>
                </a:cubicBezTo>
                <a:cubicBezTo>
                  <a:pt x="139700" y="88900"/>
                  <a:pt x="150923" y="103273"/>
                  <a:pt x="165100" y="114300"/>
                </a:cubicBezTo>
                <a:cubicBezTo>
                  <a:pt x="189197" y="133042"/>
                  <a:pt x="219714" y="143514"/>
                  <a:pt x="241300" y="165100"/>
                </a:cubicBezTo>
                <a:cubicBezTo>
                  <a:pt x="254000" y="177800"/>
                  <a:pt x="265223" y="192173"/>
                  <a:pt x="279400" y="203200"/>
                </a:cubicBezTo>
                <a:cubicBezTo>
                  <a:pt x="303497" y="221942"/>
                  <a:pt x="355600" y="254000"/>
                  <a:pt x="355600" y="254000"/>
                </a:cubicBezTo>
                <a:cubicBezTo>
                  <a:pt x="423333" y="355600"/>
                  <a:pt x="334433" y="232833"/>
                  <a:pt x="419100" y="317500"/>
                </a:cubicBezTo>
                <a:cubicBezTo>
                  <a:pt x="503767" y="402167"/>
                  <a:pt x="381000" y="313267"/>
                  <a:pt x="482600" y="381000"/>
                </a:cubicBezTo>
                <a:cubicBezTo>
                  <a:pt x="534939" y="459509"/>
                  <a:pt x="476827" y="382924"/>
                  <a:pt x="546100" y="444500"/>
                </a:cubicBezTo>
                <a:cubicBezTo>
                  <a:pt x="676589" y="560491"/>
                  <a:pt x="573929" y="488453"/>
                  <a:pt x="660400" y="546100"/>
                </a:cubicBezTo>
                <a:cubicBezTo>
                  <a:pt x="668867" y="558800"/>
                  <a:pt x="675659" y="572792"/>
                  <a:pt x="685800" y="584200"/>
                </a:cubicBezTo>
                <a:cubicBezTo>
                  <a:pt x="709665" y="611048"/>
                  <a:pt x="740447" y="631663"/>
                  <a:pt x="762000" y="660400"/>
                </a:cubicBezTo>
                <a:cubicBezTo>
                  <a:pt x="818416" y="735622"/>
                  <a:pt x="788359" y="693588"/>
                  <a:pt x="850900" y="787400"/>
                </a:cubicBezTo>
                <a:cubicBezTo>
                  <a:pt x="859367" y="800100"/>
                  <a:pt x="871473" y="811020"/>
                  <a:pt x="876300" y="825500"/>
                </a:cubicBezTo>
                <a:cubicBezTo>
                  <a:pt x="900974" y="899521"/>
                  <a:pt x="883013" y="851626"/>
                  <a:pt x="939800" y="965200"/>
                </a:cubicBezTo>
                <a:lnTo>
                  <a:pt x="990600" y="1066800"/>
                </a:lnTo>
                <a:cubicBezTo>
                  <a:pt x="999067" y="1083733"/>
                  <a:pt x="1010013" y="1099639"/>
                  <a:pt x="1016000" y="1117600"/>
                </a:cubicBezTo>
                <a:cubicBezTo>
                  <a:pt x="1020233" y="1130300"/>
                  <a:pt x="1023427" y="1143395"/>
                  <a:pt x="1028700" y="1155700"/>
                </a:cubicBezTo>
                <a:cubicBezTo>
                  <a:pt x="1036158" y="1173101"/>
                  <a:pt x="1047453" y="1188773"/>
                  <a:pt x="1054100" y="1206500"/>
                </a:cubicBezTo>
                <a:cubicBezTo>
                  <a:pt x="1060229" y="1222843"/>
                  <a:pt x="1062005" y="1240517"/>
                  <a:pt x="1066800" y="1257300"/>
                </a:cubicBezTo>
                <a:cubicBezTo>
                  <a:pt x="1070478" y="1270172"/>
                  <a:pt x="1076253" y="1282413"/>
                  <a:pt x="1079500" y="1295400"/>
                </a:cubicBezTo>
                <a:cubicBezTo>
                  <a:pt x="1084735" y="1316341"/>
                  <a:pt x="1087517" y="1337828"/>
                  <a:pt x="1092200" y="1358900"/>
                </a:cubicBezTo>
                <a:cubicBezTo>
                  <a:pt x="1128071" y="1520318"/>
                  <a:pt x="1079296" y="1281682"/>
                  <a:pt x="1117600" y="1473200"/>
                </a:cubicBezTo>
                <a:cubicBezTo>
                  <a:pt x="1134040" y="1654039"/>
                  <a:pt x="1135625" y="1561285"/>
                  <a:pt x="1117600" y="1714500"/>
                </a:cubicBezTo>
                <a:cubicBezTo>
                  <a:pt x="1115094" y="1735797"/>
                  <a:pt x="1112946" y="1829557"/>
                  <a:pt x="1092200" y="1866900"/>
                </a:cubicBezTo>
                <a:cubicBezTo>
                  <a:pt x="1066983" y="1912290"/>
                  <a:pt x="1032496" y="1961314"/>
                  <a:pt x="990600" y="1993900"/>
                </a:cubicBezTo>
                <a:cubicBezTo>
                  <a:pt x="971115" y="2009055"/>
                  <a:pt x="948678" y="2020012"/>
                  <a:pt x="927100" y="2032000"/>
                </a:cubicBezTo>
                <a:cubicBezTo>
                  <a:pt x="910550" y="2041194"/>
                  <a:pt x="893701" y="2049942"/>
                  <a:pt x="876300" y="2057400"/>
                </a:cubicBezTo>
                <a:cubicBezTo>
                  <a:pt x="850793" y="2068332"/>
                  <a:pt x="813179" y="2076355"/>
                  <a:pt x="787400" y="2082800"/>
                </a:cubicBezTo>
                <a:cubicBezTo>
                  <a:pt x="742932" y="2078757"/>
                  <a:pt x="622262" y="2078541"/>
                  <a:pt x="571500" y="2044700"/>
                </a:cubicBezTo>
                <a:cubicBezTo>
                  <a:pt x="558800" y="2036233"/>
                  <a:pt x="544808" y="2029441"/>
                  <a:pt x="533400" y="2019300"/>
                </a:cubicBezTo>
                <a:cubicBezTo>
                  <a:pt x="506552" y="1995435"/>
                  <a:pt x="457200" y="1943100"/>
                  <a:pt x="457200" y="1943100"/>
                </a:cubicBezTo>
                <a:cubicBezTo>
                  <a:pt x="448733" y="1917700"/>
                  <a:pt x="429747" y="1893595"/>
                  <a:pt x="431800" y="1866900"/>
                </a:cubicBezTo>
                <a:cubicBezTo>
                  <a:pt x="436033" y="1811867"/>
                  <a:pt x="437654" y="1756570"/>
                  <a:pt x="444500" y="1701800"/>
                </a:cubicBezTo>
                <a:cubicBezTo>
                  <a:pt x="446160" y="1688516"/>
                  <a:pt x="449774" y="1674839"/>
                  <a:pt x="457200" y="1663700"/>
                </a:cubicBezTo>
                <a:cubicBezTo>
                  <a:pt x="475137" y="1636795"/>
                  <a:pt x="551316" y="1579846"/>
                  <a:pt x="571500" y="1574800"/>
                </a:cubicBezTo>
                <a:cubicBezTo>
                  <a:pt x="588433" y="1570567"/>
                  <a:pt x="605741" y="1567620"/>
                  <a:pt x="622300" y="1562100"/>
                </a:cubicBezTo>
                <a:cubicBezTo>
                  <a:pt x="657261" y="1550446"/>
                  <a:pt x="688230" y="1532917"/>
                  <a:pt x="723900" y="1524000"/>
                </a:cubicBezTo>
                <a:cubicBezTo>
                  <a:pt x="744841" y="1518765"/>
                  <a:pt x="766233" y="1515533"/>
                  <a:pt x="787400" y="1511300"/>
                </a:cubicBezTo>
                <a:lnTo>
                  <a:pt x="1155700" y="1524000"/>
                </a:lnTo>
                <a:cubicBezTo>
                  <a:pt x="1296146" y="1531592"/>
                  <a:pt x="1213180" y="1532142"/>
                  <a:pt x="1308100" y="1549400"/>
                </a:cubicBezTo>
                <a:cubicBezTo>
                  <a:pt x="1337551" y="1554755"/>
                  <a:pt x="1367367" y="1557867"/>
                  <a:pt x="1397000" y="1562100"/>
                </a:cubicBezTo>
                <a:cubicBezTo>
                  <a:pt x="1413933" y="1570567"/>
                  <a:pt x="1429839" y="1581513"/>
                  <a:pt x="1447800" y="1587500"/>
                </a:cubicBezTo>
                <a:cubicBezTo>
                  <a:pt x="1468278" y="1594326"/>
                  <a:pt x="1490359" y="1594965"/>
                  <a:pt x="1511300" y="1600200"/>
                </a:cubicBezTo>
                <a:cubicBezTo>
                  <a:pt x="1524287" y="1603447"/>
                  <a:pt x="1536413" y="1609653"/>
                  <a:pt x="1549400" y="1612900"/>
                </a:cubicBezTo>
                <a:cubicBezTo>
                  <a:pt x="1570341" y="1618135"/>
                  <a:pt x="1591733" y="1621367"/>
                  <a:pt x="1612900" y="1625600"/>
                </a:cubicBezTo>
                <a:cubicBezTo>
                  <a:pt x="1690111" y="1677074"/>
                  <a:pt x="1608075" y="1628553"/>
                  <a:pt x="1701800" y="1663700"/>
                </a:cubicBezTo>
                <a:cubicBezTo>
                  <a:pt x="1790861" y="1697098"/>
                  <a:pt x="1717007" y="1677654"/>
                  <a:pt x="1790700" y="1714500"/>
                </a:cubicBezTo>
                <a:cubicBezTo>
                  <a:pt x="1802674" y="1720487"/>
                  <a:pt x="1816826" y="1721213"/>
                  <a:pt x="1828800" y="1727200"/>
                </a:cubicBezTo>
                <a:cubicBezTo>
                  <a:pt x="1842452" y="1734026"/>
                  <a:pt x="1854689" y="1743442"/>
                  <a:pt x="1866900" y="1752600"/>
                </a:cubicBezTo>
                <a:cubicBezTo>
                  <a:pt x="1905514" y="1781560"/>
                  <a:pt x="1947070" y="1807370"/>
                  <a:pt x="1981200" y="1841500"/>
                </a:cubicBezTo>
                <a:lnTo>
                  <a:pt x="2082800" y="1943100"/>
                </a:lnTo>
                <a:lnTo>
                  <a:pt x="2133600" y="1993900"/>
                </a:lnTo>
                <a:cubicBezTo>
                  <a:pt x="2137833" y="2006600"/>
                  <a:pt x="2137937" y="2021547"/>
                  <a:pt x="2146300" y="2032000"/>
                </a:cubicBezTo>
                <a:cubicBezTo>
                  <a:pt x="2155835" y="2043919"/>
                  <a:pt x="2173607" y="2046607"/>
                  <a:pt x="2184400" y="2057400"/>
                </a:cubicBezTo>
                <a:cubicBezTo>
                  <a:pt x="2195193" y="2068193"/>
                  <a:pt x="2201333" y="2082800"/>
                  <a:pt x="2209800" y="2095500"/>
                </a:cubicBezTo>
                <a:cubicBezTo>
                  <a:pt x="2230659" y="2178938"/>
                  <a:pt x="2208920" y="2116185"/>
                  <a:pt x="2247900" y="2184400"/>
                </a:cubicBezTo>
                <a:cubicBezTo>
                  <a:pt x="2266298" y="2216597"/>
                  <a:pt x="2273947" y="2245453"/>
                  <a:pt x="2298700" y="2273300"/>
                </a:cubicBezTo>
                <a:cubicBezTo>
                  <a:pt x="2377768" y="2362251"/>
                  <a:pt x="2348379" y="2328742"/>
                  <a:pt x="2413000" y="2374900"/>
                </a:cubicBezTo>
                <a:cubicBezTo>
                  <a:pt x="2493787" y="2432605"/>
                  <a:pt x="2430052" y="2400336"/>
                  <a:pt x="2514600" y="2425700"/>
                </a:cubicBezTo>
                <a:cubicBezTo>
                  <a:pt x="2540245" y="2433393"/>
                  <a:pt x="2590800" y="2451100"/>
                  <a:pt x="2590800" y="2451100"/>
                </a:cubicBezTo>
                <a:lnTo>
                  <a:pt x="2844800" y="2438400"/>
                </a:lnTo>
                <a:cubicBezTo>
                  <a:pt x="2887250" y="2435570"/>
                  <a:pt x="2929683" y="2431717"/>
                  <a:pt x="2971800" y="2425700"/>
                </a:cubicBezTo>
                <a:cubicBezTo>
                  <a:pt x="2983193" y="2424072"/>
                  <a:pt x="3046225" y="2407537"/>
                  <a:pt x="3060700" y="2400300"/>
                </a:cubicBezTo>
                <a:cubicBezTo>
                  <a:pt x="3064486" y="2398407"/>
                  <a:pt x="3052233" y="2400300"/>
                  <a:pt x="3048000" y="2400300"/>
                </a:cubicBezTo>
              </a:path>
            </a:pathLst>
          </a:custGeom>
          <a:noFill/>
          <a:ln w="50800">
            <a:solidFill>
              <a:srgbClr val="7AADA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 57"/>
          <p:cNvSpPr/>
          <p:nvPr/>
        </p:nvSpPr>
        <p:spPr>
          <a:xfrm rot="320654">
            <a:off x="4958813" y="4783123"/>
            <a:ext cx="277433" cy="455125"/>
          </a:xfrm>
          <a:custGeom>
            <a:avLst/>
            <a:gdLst>
              <a:gd name="connsiteX0" fmla="*/ 0 w 435632"/>
              <a:gd name="connsiteY0" fmla="*/ 0 h 355600"/>
              <a:gd name="connsiteX1" fmla="*/ 50800 w 435632"/>
              <a:gd name="connsiteY1" fmla="*/ 38100 h 355600"/>
              <a:gd name="connsiteX2" fmla="*/ 190500 w 435632"/>
              <a:gd name="connsiteY2" fmla="*/ 76200 h 355600"/>
              <a:gd name="connsiteX3" fmla="*/ 381000 w 435632"/>
              <a:gd name="connsiteY3" fmla="*/ 101600 h 355600"/>
              <a:gd name="connsiteX4" fmla="*/ 431800 w 435632"/>
              <a:gd name="connsiteY4" fmla="*/ 114300 h 355600"/>
              <a:gd name="connsiteX5" fmla="*/ 381000 w 435632"/>
              <a:gd name="connsiteY5" fmla="*/ 177800 h 355600"/>
              <a:gd name="connsiteX6" fmla="*/ 342900 w 435632"/>
              <a:gd name="connsiteY6" fmla="*/ 190500 h 355600"/>
              <a:gd name="connsiteX7" fmla="*/ 266700 w 435632"/>
              <a:gd name="connsiteY7" fmla="*/ 241300 h 355600"/>
              <a:gd name="connsiteX8" fmla="*/ 190500 w 435632"/>
              <a:gd name="connsiteY8" fmla="*/ 279400 h 355600"/>
              <a:gd name="connsiteX9" fmla="*/ 152400 w 435632"/>
              <a:gd name="connsiteY9" fmla="*/ 292100 h 355600"/>
              <a:gd name="connsiteX10" fmla="*/ 76200 w 435632"/>
              <a:gd name="connsiteY10" fmla="*/ 342900 h 355600"/>
              <a:gd name="connsiteX11" fmla="*/ 38100 w 435632"/>
              <a:gd name="connsiteY11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5632" h="355600">
                <a:moveTo>
                  <a:pt x="0" y="0"/>
                </a:moveTo>
                <a:cubicBezTo>
                  <a:pt x="16933" y="12700"/>
                  <a:pt x="31868" y="28634"/>
                  <a:pt x="50800" y="38100"/>
                </a:cubicBezTo>
                <a:cubicBezTo>
                  <a:pt x="90476" y="57938"/>
                  <a:pt x="146703" y="68237"/>
                  <a:pt x="190500" y="76200"/>
                </a:cubicBezTo>
                <a:cubicBezTo>
                  <a:pt x="280082" y="92488"/>
                  <a:pt x="277478" y="90098"/>
                  <a:pt x="381000" y="101600"/>
                </a:cubicBezTo>
                <a:cubicBezTo>
                  <a:pt x="397933" y="105833"/>
                  <a:pt x="421327" y="100336"/>
                  <a:pt x="431800" y="114300"/>
                </a:cubicBezTo>
                <a:cubicBezTo>
                  <a:pt x="451774" y="140932"/>
                  <a:pt x="387481" y="174559"/>
                  <a:pt x="381000" y="177800"/>
                </a:cubicBezTo>
                <a:cubicBezTo>
                  <a:pt x="369026" y="183787"/>
                  <a:pt x="354602" y="183999"/>
                  <a:pt x="342900" y="190500"/>
                </a:cubicBezTo>
                <a:cubicBezTo>
                  <a:pt x="316215" y="205325"/>
                  <a:pt x="295660" y="231647"/>
                  <a:pt x="266700" y="241300"/>
                </a:cubicBezTo>
                <a:cubicBezTo>
                  <a:pt x="170935" y="273222"/>
                  <a:pt x="288977" y="230161"/>
                  <a:pt x="190500" y="279400"/>
                </a:cubicBezTo>
                <a:cubicBezTo>
                  <a:pt x="178526" y="285387"/>
                  <a:pt x="164102" y="285599"/>
                  <a:pt x="152400" y="292100"/>
                </a:cubicBezTo>
                <a:cubicBezTo>
                  <a:pt x="125715" y="306925"/>
                  <a:pt x="105160" y="333247"/>
                  <a:pt x="76200" y="342900"/>
                </a:cubicBezTo>
                <a:lnTo>
                  <a:pt x="38100" y="355600"/>
                </a:lnTo>
              </a:path>
            </a:pathLst>
          </a:custGeom>
          <a:noFill/>
          <a:ln w="50800">
            <a:solidFill>
              <a:srgbClr val="7AADA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/>
        </a:solidFill>
        <a:effectLst/>
      </p:bgPr>
    </p:bg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Shape 662"/>
          <p:cNvGrpSpPr/>
          <p:nvPr/>
        </p:nvGrpSpPr>
        <p:grpSpPr>
          <a:xfrm>
            <a:off x="-71200" y="5919443"/>
            <a:ext cx="4561511" cy="904588"/>
            <a:chOff x="0" y="5938197"/>
            <a:chExt cx="4629149" cy="919803"/>
          </a:xfrm>
        </p:grpSpPr>
        <p:sp>
          <p:nvSpPr>
            <p:cNvPr id="663" name="Shape 663"/>
            <p:cNvSpPr/>
            <p:nvPr/>
          </p:nvSpPr>
          <p:spPr>
            <a:xfrm>
              <a:off x="0" y="5969000"/>
              <a:ext cx="800099" cy="889000"/>
            </a:xfrm>
            <a:prstGeom prst="mathPlus">
              <a:avLst>
                <a:gd name="adj1" fmla="val 23520"/>
              </a:avLst>
            </a:prstGeom>
            <a:solidFill>
              <a:srgbClr val="00213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Shape 664"/>
            <p:cNvSpPr txBox="1"/>
            <p:nvPr/>
          </p:nvSpPr>
          <p:spPr>
            <a:xfrm>
              <a:off x="485130" y="5938197"/>
              <a:ext cx="16255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1800" b="1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EDITING By:</a:t>
              </a:r>
            </a:p>
          </p:txBody>
        </p:sp>
        <p:sp>
          <p:nvSpPr>
            <p:cNvPr id="665" name="Shape 665"/>
            <p:cNvSpPr/>
            <p:nvPr/>
          </p:nvSpPr>
          <p:spPr>
            <a:xfrm>
              <a:off x="400049" y="5994400"/>
              <a:ext cx="4229100" cy="800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2400" b="1" dirty="0">
                  <a:solidFill>
                    <a:srgbClr val="618E87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MUHANNED ALZAHRANI</a:t>
              </a:r>
            </a:p>
          </p:txBody>
        </p:sp>
      </p:grpSp>
      <p:grpSp>
        <p:nvGrpSpPr>
          <p:cNvPr id="681" name="Shape 681"/>
          <p:cNvGrpSpPr/>
          <p:nvPr/>
        </p:nvGrpSpPr>
        <p:grpSpPr>
          <a:xfrm>
            <a:off x="5773777" y="64529"/>
            <a:ext cx="6316064" cy="6499163"/>
            <a:chOff x="5841214" y="240629"/>
            <a:chExt cx="6316064" cy="6499163"/>
          </a:xfrm>
        </p:grpSpPr>
        <p:grpSp>
          <p:nvGrpSpPr>
            <p:cNvPr id="682" name="Shape 682"/>
            <p:cNvGrpSpPr/>
            <p:nvPr/>
          </p:nvGrpSpPr>
          <p:grpSpPr>
            <a:xfrm>
              <a:off x="5841214" y="240629"/>
              <a:ext cx="6316064" cy="6455524"/>
              <a:chOff x="5841214" y="240629"/>
              <a:chExt cx="6316064" cy="6455524"/>
            </a:xfrm>
          </p:grpSpPr>
          <p:sp>
            <p:nvSpPr>
              <p:cNvPr id="683" name="Shape 683"/>
              <p:cNvSpPr/>
              <p:nvPr/>
            </p:nvSpPr>
            <p:spPr>
              <a:xfrm>
                <a:off x="6580524" y="1097279"/>
                <a:ext cx="4666595" cy="5598873"/>
              </a:xfrm>
              <a:prstGeom prst="rect">
                <a:avLst/>
              </a:prstGeom>
              <a:solidFill>
                <a:srgbClr val="E6DBDD"/>
              </a:solidFill>
              <a:ln w="53975" cap="flat" cmpd="sng">
                <a:solidFill>
                  <a:srgbClr val="618E87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84" name="Shape 684"/>
              <p:cNvGrpSpPr/>
              <p:nvPr/>
            </p:nvGrpSpPr>
            <p:grpSpPr>
              <a:xfrm>
                <a:off x="5841214" y="240629"/>
                <a:ext cx="6316064" cy="2011680"/>
                <a:chOff x="5841214" y="593556"/>
                <a:chExt cx="6316064" cy="2011680"/>
              </a:xfrm>
            </p:grpSpPr>
            <p:grpSp>
              <p:nvGrpSpPr>
                <p:cNvPr id="685" name="Shape 685"/>
                <p:cNvGrpSpPr/>
                <p:nvPr/>
              </p:nvGrpSpPr>
              <p:grpSpPr>
                <a:xfrm>
                  <a:off x="5841214" y="593556"/>
                  <a:ext cx="6316064" cy="2011680"/>
                  <a:chOff x="5841214" y="593556"/>
                  <a:chExt cx="6316064" cy="2011680"/>
                </a:xfrm>
              </p:grpSpPr>
              <p:grpSp>
                <p:nvGrpSpPr>
                  <p:cNvPr id="686" name="Shape 686"/>
                  <p:cNvGrpSpPr/>
                  <p:nvPr/>
                </p:nvGrpSpPr>
                <p:grpSpPr>
                  <a:xfrm>
                    <a:off x="5841214" y="1106905"/>
                    <a:ext cx="6316064" cy="974793"/>
                    <a:chOff x="6800149" y="1130969"/>
                    <a:chExt cx="5051261" cy="920637"/>
                  </a:xfrm>
                </p:grpSpPr>
                <p:sp>
                  <p:nvSpPr>
                    <p:cNvPr id="687" name="Shape 687"/>
                    <p:cNvSpPr/>
                    <p:nvPr/>
                  </p:nvSpPr>
                  <p:spPr>
                    <a:xfrm>
                      <a:off x="7010400" y="1251284"/>
                      <a:ext cx="4588041" cy="689811"/>
                    </a:xfrm>
                    <a:prstGeom prst="rect">
                      <a:avLst/>
                    </a:prstGeom>
                    <a:solidFill>
                      <a:srgbClr val="7AADA2"/>
                    </a:soli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8" name="Shape 688"/>
                    <p:cNvSpPr/>
                    <p:nvPr/>
                  </p:nvSpPr>
                  <p:spPr>
                    <a:xfrm>
                      <a:off x="6914146" y="1187116"/>
                      <a:ext cx="4748463" cy="818146"/>
                    </a:xfrm>
                    <a:prstGeom prst="rect">
                      <a:avLst/>
                    </a:prstGeom>
                    <a:noFill/>
                    <a:ln w="47625" cap="flat" cmpd="sng">
                      <a:solidFill>
                        <a:srgbClr val="00213F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9" name="Shape 689"/>
                    <p:cNvSpPr/>
                    <p:nvPr/>
                  </p:nvSpPr>
                  <p:spPr>
                    <a:xfrm>
                      <a:off x="6800149" y="1137207"/>
                      <a:ext cx="240631" cy="914400"/>
                    </a:xfrm>
                    <a:prstGeom prst="rect">
                      <a:avLst/>
                    </a:prstGeom>
                    <a:solidFill>
                      <a:srgbClr val="E6DBDD"/>
                    </a:soli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0" name="Shape 690"/>
                    <p:cNvSpPr/>
                    <p:nvPr/>
                  </p:nvSpPr>
                  <p:spPr>
                    <a:xfrm>
                      <a:off x="11602757" y="1130969"/>
                      <a:ext cx="248653" cy="914400"/>
                    </a:xfrm>
                    <a:prstGeom prst="rect">
                      <a:avLst/>
                    </a:prstGeom>
                    <a:solidFill>
                      <a:srgbClr val="E6DBDD"/>
                    </a:soli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91" name="Shape 691"/>
                  <p:cNvSpPr/>
                  <p:nvPr/>
                </p:nvSpPr>
                <p:spPr>
                  <a:xfrm>
                    <a:off x="6898106" y="593556"/>
                    <a:ext cx="4186989" cy="2011680"/>
                  </a:xfrm>
                  <a:prstGeom prst="star6">
                    <a:avLst>
                      <a:gd name="adj" fmla="val 43154"/>
                      <a:gd name="hf" fmla="val 115470"/>
                    </a:avLst>
                  </a:prstGeom>
                  <a:solidFill>
                    <a:srgbClr val="00213F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92" name="Shape 692"/>
                  <p:cNvCxnSpPr>
                    <a:stCxn id="691" idx="4"/>
                    <a:endCxn id="691" idx="2"/>
                  </p:cNvCxnSpPr>
                  <p:nvPr/>
                </p:nvCxnSpPr>
                <p:spPr>
                  <a:xfrm>
                    <a:off x="6898107" y="1096476"/>
                    <a:ext cx="2093400" cy="1508699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757070"/>
                    </a:solidFill>
                    <a:prstDash val="dash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93" name="Shape 693"/>
                  <p:cNvCxnSpPr>
                    <a:stCxn id="691" idx="0"/>
                    <a:endCxn id="691" idx="2"/>
                  </p:cNvCxnSpPr>
                  <p:nvPr/>
                </p:nvCxnSpPr>
                <p:spPr>
                  <a:xfrm flipH="1">
                    <a:off x="8991694" y="1096476"/>
                    <a:ext cx="2093400" cy="1508699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757070"/>
                    </a:solidFill>
                    <a:prstDash val="dash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94" name="Shape 694"/>
                  <p:cNvCxnSpPr>
                    <a:stCxn id="691" idx="5"/>
                    <a:endCxn id="691" idx="1"/>
                  </p:cNvCxnSpPr>
                  <p:nvPr/>
                </p:nvCxnSpPr>
                <p:spPr>
                  <a:xfrm>
                    <a:off x="8991600" y="593556"/>
                    <a:ext cx="2093400" cy="1508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757070"/>
                    </a:solidFill>
                    <a:prstDash val="dash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95" name="Shape 695"/>
                  <p:cNvCxnSpPr>
                    <a:stCxn id="691" idx="5"/>
                    <a:endCxn id="691" idx="3"/>
                  </p:cNvCxnSpPr>
                  <p:nvPr/>
                </p:nvCxnSpPr>
                <p:spPr>
                  <a:xfrm flipH="1">
                    <a:off x="6898200" y="593556"/>
                    <a:ext cx="2093400" cy="1508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757070"/>
                    </a:solidFill>
                    <a:prstDash val="dash"/>
                    <a:miter/>
                    <a:headEnd type="none" w="med" len="med"/>
                    <a:tailEnd type="none" w="med" len="med"/>
                  </a:ln>
                </p:spPr>
              </p:cxnSp>
            </p:grpSp>
            <p:sp>
              <p:nvSpPr>
                <p:cNvPr id="696" name="Shape 696"/>
                <p:cNvSpPr txBox="1"/>
                <p:nvPr/>
              </p:nvSpPr>
              <p:spPr>
                <a:xfrm>
                  <a:off x="7161384" y="1267325"/>
                  <a:ext cx="4507832" cy="677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GB" sz="3800" b="1">
                      <a:solidFill>
                        <a:srgbClr val="E6DBDD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TEAM MEMBERS</a:t>
                  </a:r>
                </a:p>
              </p:txBody>
            </p:sp>
          </p:grpSp>
        </p:grpSp>
        <p:grpSp>
          <p:nvGrpSpPr>
            <p:cNvPr id="697" name="Shape 697"/>
            <p:cNvGrpSpPr/>
            <p:nvPr/>
          </p:nvGrpSpPr>
          <p:grpSpPr>
            <a:xfrm>
              <a:off x="6898106" y="2254264"/>
              <a:ext cx="4090735" cy="2732565"/>
              <a:chOff x="6898106" y="2190096"/>
              <a:chExt cx="4090735" cy="2732565"/>
            </a:xfrm>
          </p:grpSpPr>
          <p:sp>
            <p:nvSpPr>
              <p:cNvPr id="698" name="Shape 698"/>
              <p:cNvSpPr txBox="1"/>
              <p:nvPr/>
            </p:nvSpPr>
            <p:spPr>
              <a:xfrm>
                <a:off x="6898106" y="2190096"/>
                <a:ext cx="3080085" cy="5847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457200" marR="0" lvl="0" indent="-457200" algn="l" rtl="0">
                  <a:spcBef>
                    <a:spcPts val="0"/>
                  </a:spcBef>
                  <a:buClr>
                    <a:srgbClr val="618E87"/>
                  </a:buClr>
                  <a:buSzPct val="100000"/>
                  <a:buFont typeface="Noto Sans Symbols"/>
                  <a:buChar char="▪"/>
                </a:pPr>
                <a:r>
                  <a:rPr lang="en-GB" sz="3200" b="1">
                    <a:solidFill>
                      <a:srgbClr val="618E87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B O Y S  :</a:t>
                </a:r>
              </a:p>
            </p:txBody>
          </p:sp>
          <p:sp>
            <p:nvSpPr>
              <p:cNvPr id="699" name="Shape 699"/>
              <p:cNvSpPr txBox="1"/>
              <p:nvPr/>
            </p:nvSpPr>
            <p:spPr>
              <a:xfrm>
                <a:off x="7042484" y="2675892"/>
                <a:ext cx="3946357" cy="2246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342900" marR="0" lvl="0" indent="-342900" algn="l" rtl="0">
                  <a:spcBef>
                    <a:spcPts val="0"/>
                  </a:spcBef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Abdulrahman Alharbi</a:t>
                </a: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Abdulrahman Alrasheed</a:t>
                </a: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Rayan Alqarni </a:t>
                </a: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Abdulkarim Alharbi</a:t>
                </a: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chemeClr val="dk1"/>
                  </a:buClr>
                  <a:buFont typeface="Arial"/>
                  <a:buNone/>
                </a:pPr>
                <a:endParaRPr sz="2000" b="1" i="1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700" name="Shape 700"/>
            <p:cNvGrpSpPr/>
            <p:nvPr/>
          </p:nvGrpSpPr>
          <p:grpSpPr>
            <a:xfrm>
              <a:off x="6906125" y="4314848"/>
              <a:ext cx="3515261" cy="2424944"/>
              <a:chOff x="6906125" y="4074216"/>
              <a:chExt cx="3515261" cy="2424944"/>
            </a:xfrm>
          </p:grpSpPr>
          <p:sp>
            <p:nvSpPr>
              <p:cNvPr id="701" name="Shape 701"/>
              <p:cNvSpPr txBox="1"/>
              <p:nvPr/>
            </p:nvSpPr>
            <p:spPr>
              <a:xfrm>
                <a:off x="6906125" y="4074216"/>
                <a:ext cx="3080100" cy="58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457200" marR="0" lvl="0" indent="-457200" algn="l" rtl="0">
                  <a:spcBef>
                    <a:spcPts val="0"/>
                  </a:spcBef>
                  <a:buClr>
                    <a:srgbClr val="EE9AB6"/>
                  </a:buClr>
                  <a:buSzPct val="100000"/>
                  <a:buFont typeface="Noto Sans Symbols"/>
                  <a:buChar char="▪"/>
                </a:pPr>
                <a:r>
                  <a:rPr lang="en-GB" sz="3200" b="1">
                    <a:solidFill>
                      <a:srgbClr val="EE9AB6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G I R L S  :</a:t>
                </a:r>
              </a:p>
            </p:txBody>
          </p:sp>
          <p:sp>
            <p:nvSpPr>
              <p:cNvPr id="702" name="Shape 702"/>
              <p:cNvSpPr txBox="1"/>
              <p:nvPr/>
            </p:nvSpPr>
            <p:spPr>
              <a:xfrm>
                <a:off x="7068587" y="4560169"/>
                <a:ext cx="3352799" cy="1938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342900" marR="0" lvl="0" indent="-342900" algn="l" rtl="0">
                  <a:spcBef>
                    <a:spcPts val="0"/>
                  </a:spcBef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Razan</a:t>
                </a: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Alotaibi</a:t>
                </a:r>
                <a:endParaRPr lang="en-GB" sz="2000" b="1" i="1" dirty="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Thikrayat</a:t>
                </a: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Omar</a:t>
                </a: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Do</a:t>
                </a:r>
                <a:r>
                  <a:rPr lang="ar-SA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’</a:t>
                </a: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aa</a:t>
                </a: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Walid</a:t>
                </a: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Ohood</a:t>
                </a: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Abdullah</a:t>
                </a: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Nouf</a:t>
                </a: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Aloqili</a:t>
                </a:r>
                <a:endParaRPr lang="en-GB" sz="2000" b="1" i="1" dirty="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chemeClr val="dk1"/>
                  </a:buClr>
                  <a:buFont typeface="Arial"/>
                  <a:buNone/>
                </a:pPr>
                <a:endParaRPr sz="2000" b="1" i="1" dirty="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44" name="Group 78"/>
          <p:cNvGrpSpPr/>
          <p:nvPr/>
        </p:nvGrpSpPr>
        <p:grpSpPr>
          <a:xfrm>
            <a:off x="112295" y="0"/>
            <a:ext cx="9240251" cy="5759116"/>
            <a:chOff x="112295" y="0"/>
            <a:chExt cx="9240251" cy="5759116"/>
          </a:xfrm>
        </p:grpSpPr>
        <p:grpSp>
          <p:nvGrpSpPr>
            <p:cNvPr id="45" name="Group 22"/>
            <p:cNvGrpSpPr/>
            <p:nvPr/>
          </p:nvGrpSpPr>
          <p:grpSpPr>
            <a:xfrm>
              <a:off x="112295" y="0"/>
              <a:ext cx="9240251" cy="5759116"/>
              <a:chOff x="3238500" y="685800"/>
              <a:chExt cx="9399979" cy="5359400"/>
            </a:xfrm>
          </p:grpSpPr>
          <p:sp>
            <p:nvSpPr>
              <p:cNvPr id="47" name="10-Point Star 9"/>
              <p:cNvSpPr/>
              <p:nvPr/>
            </p:nvSpPr>
            <p:spPr>
              <a:xfrm>
                <a:off x="3367049" y="868062"/>
                <a:ext cx="5434052" cy="4973137"/>
              </a:xfrm>
              <a:prstGeom prst="star10">
                <a:avLst>
                  <a:gd name="adj" fmla="val 47106"/>
                  <a:gd name="hf" fmla="val 105146"/>
                </a:avLst>
              </a:prstGeom>
              <a:noFill/>
              <a:ln>
                <a:solidFill>
                  <a:srgbClr val="FAEFF4">
                    <a:alpha val="47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10-Point Star 10"/>
              <p:cNvSpPr/>
              <p:nvPr/>
            </p:nvSpPr>
            <p:spPr>
              <a:xfrm>
                <a:off x="3238500" y="685800"/>
                <a:ext cx="5751768" cy="5359400"/>
              </a:xfrm>
              <a:prstGeom prst="star10">
                <a:avLst>
                  <a:gd name="adj" fmla="val 40518"/>
                  <a:gd name="hf" fmla="val 105146"/>
                </a:avLst>
              </a:prstGeom>
              <a:noFill/>
              <a:ln>
                <a:solidFill>
                  <a:srgbClr val="FAEFF4">
                    <a:alpha val="47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6-Point Star 11"/>
              <p:cNvSpPr/>
              <p:nvPr/>
            </p:nvSpPr>
            <p:spPr>
              <a:xfrm>
                <a:off x="4064000" y="1117600"/>
                <a:ext cx="4191000" cy="4495800"/>
              </a:xfrm>
              <a:prstGeom prst="star6">
                <a:avLst>
                  <a:gd name="adj" fmla="val 42895"/>
                  <a:gd name="hf" fmla="val 115470"/>
                </a:avLst>
              </a:prstGeom>
              <a:noFill/>
              <a:ln>
                <a:solidFill>
                  <a:srgbClr val="FAEFF4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6-Point Star 12"/>
              <p:cNvSpPr/>
              <p:nvPr/>
            </p:nvSpPr>
            <p:spPr>
              <a:xfrm>
                <a:off x="4191000" y="1206500"/>
                <a:ext cx="3924300" cy="4343400"/>
              </a:xfrm>
              <a:prstGeom prst="star6">
                <a:avLst>
                  <a:gd name="adj" fmla="val 42895"/>
                  <a:gd name="hf" fmla="val 115470"/>
                </a:avLst>
              </a:prstGeom>
              <a:solidFill>
                <a:srgbClr val="7AADA2"/>
              </a:solidFill>
              <a:ln>
                <a:solidFill>
                  <a:srgbClr val="FAEFF4">
                    <a:alpha val="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Triangle 13"/>
              <p:cNvSpPr/>
              <p:nvPr/>
            </p:nvSpPr>
            <p:spPr>
              <a:xfrm>
                <a:off x="4178300" y="1231900"/>
                <a:ext cx="3949700" cy="3213100"/>
              </a:xfrm>
              <a:prstGeom prst="triangle">
                <a:avLst/>
              </a:prstGeom>
              <a:noFill/>
              <a:ln>
                <a:solidFill>
                  <a:srgbClr val="FAEFF4">
                    <a:alpha val="1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Triangle 14"/>
              <p:cNvSpPr/>
              <p:nvPr/>
            </p:nvSpPr>
            <p:spPr>
              <a:xfrm>
                <a:off x="4648200" y="1600200"/>
                <a:ext cx="3022600" cy="2603500"/>
              </a:xfrm>
              <a:prstGeom prst="triangle">
                <a:avLst/>
              </a:prstGeom>
              <a:noFill/>
              <a:ln>
                <a:solidFill>
                  <a:srgbClr val="FAEFF4">
                    <a:alpha val="1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Triangle 15"/>
              <p:cNvSpPr/>
              <p:nvPr/>
            </p:nvSpPr>
            <p:spPr>
              <a:xfrm>
                <a:off x="5053935" y="1905000"/>
                <a:ext cx="2209800" cy="2146300"/>
              </a:xfrm>
              <a:prstGeom prst="triangle">
                <a:avLst/>
              </a:prstGeom>
              <a:noFill/>
              <a:ln>
                <a:solidFill>
                  <a:srgbClr val="FAEFF4">
                    <a:alpha val="1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4" name="Straight Connector 18"/>
              <p:cNvCxnSpPr/>
              <p:nvPr/>
            </p:nvCxnSpPr>
            <p:spPr>
              <a:xfrm>
                <a:off x="6153150" y="1231900"/>
                <a:ext cx="0" cy="2794000"/>
              </a:xfrm>
              <a:prstGeom prst="line">
                <a:avLst/>
              </a:prstGeom>
              <a:ln>
                <a:solidFill>
                  <a:srgbClr val="FAEFF4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19"/>
              <p:cNvSpPr txBox="1"/>
              <p:nvPr/>
            </p:nvSpPr>
            <p:spPr>
              <a:xfrm>
                <a:off x="4144847" y="2348604"/>
                <a:ext cx="4446419" cy="51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charset="2"/>
                  <a:buChar char="§"/>
                </a:pPr>
                <a:r>
                  <a:rPr lang="en-GB" sz="3000" b="1" i="1" dirty="0">
                    <a:solidFill>
                      <a:srgbClr val="E6DBDD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TEAM LEADERS :</a:t>
                </a:r>
              </a:p>
            </p:txBody>
          </p:sp>
          <p:sp>
            <p:nvSpPr>
              <p:cNvPr id="56" name="TextBox 20"/>
              <p:cNvSpPr txBox="1"/>
              <p:nvPr/>
            </p:nvSpPr>
            <p:spPr>
              <a:xfrm>
                <a:off x="4637478" y="3510260"/>
                <a:ext cx="8001001" cy="57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400" b="1" i="1" dirty="0">
                    <a:solidFill>
                      <a:srgbClr val="E6DBDD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NEHAL BEYARI</a:t>
                </a:r>
              </a:p>
            </p:txBody>
          </p:sp>
          <p:sp>
            <p:nvSpPr>
              <p:cNvPr id="57" name="TextBox 21"/>
              <p:cNvSpPr txBox="1"/>
              <p:nvPr/>
            </p:nvSpPr>
            <p:spPr>
              <a:xfrm>
                <a:off x="4178200" y="3023044"/>
                <a:ext cx="6667500" cy="57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400" b="1" i="1" dirty="0">
                    <a:solidFill>
                      <a:srgbClr val="E6DBDD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SAAD ALRUSHOUD</a:t>
                </a:r>
              </a:p>
            </p:txBody>
          </p:sp>
        </p:grpSp>
        <p:sp>
          <p:nvSpPr>
            <p:cNvPr id="46" name="Oval 16"/>
            <p:cNvSpPr/>
            <p:nvPr/>
          </p:nvSpPr>
          <p:spPr>
            <a:xfrm>
              <a:off x="2326104" y="2294021"/>
              <a:ext cx="1347538" cy="1251284"/>
            </a:xfrm>
            <a:prstGeom prst="ellipse">
              <a:avLst/>
            </a:prstGeom>
            <a:noFill/>
            <a:ln>
              <a:solidFill>
                <a:srgbClr val="FAEFF4">
                  <a:alpha val="1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Shape 126"/>
          <p:cNvGrpSpPr/>
          <p:nvPr/>
        </p:nvGrpSpPr>
        <p:grpSpPr>
          <a:xfrm>
            <a:off x="8661400" y="0"/>
            <a:ext cx="3530600" cy="6858000"/>
            <a:chOff x="8661400" y="0"/>
            <a:chExt cx="3530600" cy="6858000"/>
          </a:xfrm>
        </p:grpSpPr>
        <p:sp>
          <p:nvSpPr>
            <p:cNvPr id="127" name="Shape 127"/>
            <p:cNvSpPr/>
            <p:nvPr/>
          </p:nvSpPr>
          <p:spPr>
            <a:xfrm>
              <a:off x="11493500" y="0"/>
              <a:ext cx="698500" cy="68580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10083800" y="0"/>
              <a:ext cx="698500" cy="6858000"/>
            </a:xfrm>
            <a:prstGeom prst="rect">
              <a:avLst/>
            </a:prstGeom>
            <a:solidFill>
              <a:srgbClr val="95D2C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8661400" y="0"/>
              <a:ext cx="698500" cy="6858000"/>
            </a:xfrm>
            <a:prstGeom prst="rect">
              <a:avLst/>
            </a:prstGeom>
            <a:solidFill>
              <a:srgbClr val="00213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0" name="Shape 130"/>
          <p:cNvCxnSpPr/>
          <p:nvPr/>
        </p:nvCxnSpPr>
        <p:spPr>
          <a:xfrm>
            <a:off x="898358" y="1171074"/>
            <a:ext cx="6416841" cy="0"/>
          </a:xfrm>
          <a:prstGeom prst="straightConnector1">
            <a:avLst/>
          </a:prstGeom>
          <a:noFill/>
          <a:ln w="25400" cap="flat" cmpd="sng">
            <a:solidFill>
              <a:srgbClr val="00213F"/>
            </a:solidFill>
            <a:prstDash val="dot"/>
            <a:miter/>
            <a:headEnd type="none" w="med" len="med"/>
            <a:tailEnd type="none" w="med" len="med"/>
          </a:ln>
        </p:spPr>
      </p:cxnSp>
      <p:sp>
        <p:nvSpPr>
          <p:cNvPr id="131" name="Shape 131"/>
          <p:cNvSpPr txBox="1"/>
          <p:nvPr/>
        </p:nvSpPr>
        <p:spPr>
          <a:xfrm>
            <a:off x="898357" y="192505"/>
            <a:ext cx="6882062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6600" b="1">
                <a:solidFill>
                  <a:srgbClr val="AEAB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B J E C T I V E 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154934" y="1719618"/>
            <a:ext cx="8023866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the embryological origin of kidneys &amp; ureters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Differentiate between the 3 systems of kidneys during development.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Describe the development of collecting &amp; excretory parts of permanent kidney.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the fetal kidney &amp; identify the pre- and postnatal changes that occur in the kidney.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Enumerate the most common anomalies of kidneys &amp; ureters. </a:t>
            </a:r>
            <a:endParaRPr lang="ar-S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/>
        </a:solid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/>
        </p:nvSpPr>
        <p:spPr>
          <a:xfrm>
            <a:off x="-32083" y="0"/>
            <a:ext cx="224589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9" name="Shape 589"/>
          <p:cNvCxnSpPr/>
          <p:nvPr/>
        </p:nvCxnSpPr>
        <p:spPr>
          <a:xfrm>
            <a:off x="978566" y="737937"/>
            <a:ext cx="9144000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0" name="Shape 590"/>
          <p:cNvSpPr txBox="1"/>
          <p:nvPr/>
        </p:nvSpPr>
        <p:spPr>
          <a:xfrm>
            <a:off x="978566" y="141052"/>
            <a:ext cx="6150238" cy="569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GB" sz="3200" dirty="0">
                <a:solidFill>
                  <a:srgbClr val="618E87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Embryological Origin</a:t>
            </a:r>
          </a:p>
        </p:txBody>
      </p:sp>
      <p:sp>
        <p:nvSpPr>
          <p:cNvPr id="591" name="Shape 591"/>
          <p:cNvSpPr/>
          <p:nvPr/>
        </p:nvSpPr>
        <p:spPr>
          <a:xfrm rot="5400000">
            <a:off x="3224464" y="2526633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Shape 592"/>
          <p:cNvSpPr/>
          <p:nvPr/>
        </p:nvSpPr>
        <p:spPr>
          <a:xfrm rot="-5400000">
            <a:off x="-128335" y="59356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Shape 593"/>
          <p:cNvSpPr/>
          <p:nvPr/>
        </p:nvSpPr>
        <p:spPr>
          <a:xfrm rot="-5400000">
            <a:off x="-144377" y="3344778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Shape 594"/>
          <p:cNvSpPr/>
          <p:nvPr/>
        </p:nvSpPr>
        <p:spPr>
          <a:xfrm rot="-5400000">
            <a:off x="-160421" y="599974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Shape 595"/>
          <p:cNvSpPr/>
          <p:nvPr/>
        </p:nvSpPr>
        <p:spPr>
          <a:xfrm>
            <a:off x="586853" y="1479900"/>
            <a:ext cx="6851176" cy="537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ar-SA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323117" y="1975934"/>
            <a:ext cx="650854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buSzPct val="25000"/>
            </a:pPr>
            <a:r>
              <a:rPr lang="en-GB" sz="1600" dirty="0">
                <a:solidFill>
                  <a:srgbClr val="00213F"/>
                </a:solidFill>
                <a:latin typeface="Calibri"/>
                <a:ea typeface="Calibri"/>
                <a:cs typeface="Calibri"/>
                <a:sym typeface="Calibri"/>
              </a:rPr>
              <a:t>- Embryological origin of</a:t>
            </a:r>
            <a:r>
              <a:rPr lang="en-GB" sz="1600" b="1" dirty="0">
                <a:solidFill>
                  <a:srgbClr val="00213F"/>
                </a:solidFill>
                <a:latin typeface="Calibri"/>
                <a:ea typeface="Calibri"/>
                <a:cs typeface="Calibri"/>
                <a:sym typeface="Calibri"/>
              </a:rPr>
              <a:t> kidney </a:t>
            </a:r>
            <a:r>
              <a:rPr lang="en-GB" sz="1600" dirty="0">
                <a:solidFill>
                  <a:srgbClr val="00213F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GB" sz="1600" b="1" dirty="0">
                <a:solidFill>
                  <a:srgbClr val="00213F"/>
                </a:solidFill>
                <a:latin typeface="Calibri"/>
                <a:ea typeface="Calibri"/>
                <a:cs typeface="Calibri"/>
                <a:sym typeface="Calibri"/>
              </a:rPr>
              <a:t>ureter</a:t>
            </a:r>
            <a:r>
              <a:rPr lang="en-GB" sz="1600" dirty="0">
                <a:solidFill>
                  <a:srgbClr val="00213F"/>
                </a:solidFill>
                <a:latin typeface="Calibri"/>
                <a:ea typeface="Calibri"/>
                <a:cs typeface="Calibri"/>
                <a:sym typeface="Calibri"/>
              </a:rPr>
              <a:t> is from </a:t>
            </a:r>
            <a:r>
              <a:rPr lang="en-GB" sz="1600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intermediate mesoderm</a:t>
            </a:r>
          </a:p>
        </p:txBody>
      </p:sp>
      <p:pic>
        <p:nvPicPr>
          <p:cNvPr id="11" name="Picture 2" descr="C:\Documents and Settings\user1\Desktop\CMRC approval\copyright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9384" y="875119"/>
            <a:ext cx="4247691" cy="24454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ستطيل 4"/>
          <p:cNvSpPr/>
          <p:nvPr/>
        </p:nvSpPr>
        <p:spPr>
          <a:xfrm>
            <a:off x="7997588" y="1214651"/>
            <a:ext cx="818866" cy="265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420444" y="2463449"/>
            <a:ext cx="536932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1600" b="1" u="sng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intermediate mesoderm </a:t>
            </a:r>
            <a:r>
              <a:rPr lang="en-US" sz="1600" b="1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differentiates into: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two elevation). 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Nephrogenic ridge (cord)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(lateral)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forms kidneys and ureters.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Gonadal ridge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(medial)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forms gonads (testes or ovaries).</a:t>
            </a:r>
            <a:endParaRPr lang="ar-SA" sz="1600" dirty="0">
              <a:solidFill>
                <a:srgbClr val="0020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C:\Documents and Settings\user1\My Documents\My Pictures\U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1765" y="3591153"/>
            <a:ext cx="3696024" cy="2761518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رابط كسهم مستقيم 8"/>
          <p:cNvCxnSpPr/>
          <p:nvPr/>
        </p:nvCxnSpPr>
        <p:spPr>
          <a:xfrm>
            <a:off x="7376979" y="4433220"/>
            <a:ext cx="2796942" cy="42749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5789766" y="4983952"/>
            <a:ext cx="1587213" cy="307777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dashDot"/>
          </a:ln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Gonadal ridge</a:t>
            </a:r>
            <a:endParaRPr lang="ar-SA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619047" y="4279331"/>
            <a:ext cx="1706577" cy="307777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Dot"/>
          </a:ln>
        </p:spPr>
        <p:txBody>
          <a:bodyPr wrap="square" rtlCol="1">
            <a:spAutoFit/>
          </a:bodyPr>
          <a:lstStyle/>
          <a:p>
            <a:pPr algn="ctr"/>
            <a:r>
              <a:rPr lang="en-U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Nephrogenic</a:t>
            </a: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ridge </a:t>
            </a:r>
            <a:endParaRPr lang="ar-SA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رابط كسهم مستقيم 16"/>
          <p:cNvCxnSpPr/>
          <p:nvPr/>
        </p:nvCxnSpPr>
        <p:spPr>
          <a:xfrm>
            <a:off x="7438029" y="5145206"/>
            <a:ext cx="2429302" cy="183864"/>
          </a:xfrm>
          <a:prstGeom prst="straightConnector1">
            <a:avLst/>
          </a:prstGeom>
          <a:ln w="28575">
            <a:solidFill>
              <a:schemeClr val="accent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1971" y="1097618"/>
            <a:ext cx="6955815" cy="523220"/>
          </a:xfrm>
          <a:prstGeom prst="rect">
            <a:avLst/>
          </a:prstGeom>
          <a:noFill/>
          <a:ln w="19050">
            <a:solidFill>
              <a:srgbClr val="00203F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-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 three layers of mesoderm which are </a:t>
            </a:r>
            <a:r>
              <a:rPr lang="en-US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parietal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</a:t>
            </a:r>
            <a:r>
              <a:rPr lang="en-US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lateral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intermediate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mesoderm .However, just one of them contains the kidney and ureter which is 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intermediate mesoderm.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3061" y="5252164"/>
            <a:ext cx="4878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video for extra explanation</a:t>
            </a:r>
            <a:endParaRPr lang="en-US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539142" y="5252164"/>
            <a:ext cx="2038248" cy="307777"/>
          </a:xfrm>
          <a:prstGeom prst="rect">
            <a:avLst/>
          </a:prstGeom>
          <a:noFill/>
          <a:ln w="19050">
            <a:solidFill>
              <a:srgbClr val="618E8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2" t="13696" r="19446" b="12825"/>
          <a:stretch/>
        </p:blipFill>
        <p:spPr>
          <a:xfrm>
            <a:off x="700011" y="5237138"/>
            <a:ext cx="762000" cy="3501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/>
        </a:solid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/>
        </p:nvSpPr>
        <p:spPr>
          <a:xfrm>
            <a:off x="-32083" y="0"/>
            <a:ext cx="224589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9" name="Shape 589"/>
          <p:cNvCxnSpPr/>
          <p:nvPr/>
        </p:nvCxnSpPr>
        <p:spPr>
          <a:xfrm>
            <a:off x="657518" y="499545"/>
            <a:ext cx="9144000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0" name="Shape 590"/>
          <p:cNvSpPr txBox="1"/>
          <p:nvPr/>
        </p:nvSpPr>
        <p:spPr>
          <a:xfrm>
            <a:off x="776100" y="-47087"/>
            <a:ext cx="6150238" cy="569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rgbClr val="618E87"/>
                </a:solidFill>
                <a:latin typeface="Century Gothic"/>
                <a:ea typeface="Calibri"/>
                <a:cs typeface="Calibri"/>
                <a:sym typeface="Century Gothic"/>
              </a:rPr>
              <a:t>Development Of Kidney</a:t>
            </a:r>
            <a:endParaRPr lang="en-GB" sz="3200" dirty="0">
              <a:solidFill>
                <a:srgbClr val="618E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Shape 591"/>
          <p:cNvSpPr/>
          <p:nvPr/>
        </p:nvSpPr>
        <p:spPr>
          <a:xfrm rot="5400000">
            <a:off x="3224464" y="2526633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Shape 592"/>
          <p:cNvSpPr/>
          <p:nvPr/>
        </p:nvSpPr>
        <p:spPr>
          <a:xfrm rot="-5400000">
            <a:off x="-128335" y="59356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Shape 593"/>
          <p:cNvSpPr/>
          <p:nvPr/>
        </p:nvSpPr>
        <p:spPr>
          <a:xfrm rot="-5400000">
            <a:off x="-144377" y="3344778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Shape 594"/>
          <p:cNvSpPr/>
          <p:nvPr/>
        </p:nvSpPr>
        <p:spPr>
          <a:xfrm rot="-5400000">
            <a:off x="-160421" y="599974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Shape 595"/>
          <p:cNvSpPr/>
          <p:nvPr/>
        </p:nvSpPr>
        <p:spPr>
          <a:xfrm>
            <a:off x="586853" y="1479900"/>
            <a:ext cx="6851176" cy="537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ar-SA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240633" y="468107"/>
            <a:ext cx="68511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Systems The Kidneys Develop: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842" y="555382"/>
            <a:ext cx="4153930" cy="5054022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9710381" y="834947"/>
            <a:ext cx="1505267" cy="3860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10563844" y="3855050"/>
            <a:ext cx="1628156" cy="3139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9225886" y="5273753"/>
            <a:ext cx="1678675" cy="25212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TextBox 12"/>
          <p:cNvSpPr txBox="1"/>
          <p:nvPr/>
        </p:nvSpPr>
        <p:spPr>
          <a:xfrm>
            <a:off x="9842500" y="5609404"/>
            <a:ext cx="2144908" cy="1169551"/>
          </a:xfrm>
          <a:prstGeom prst="rect">
            <a:avLst/>
          </a:prstGeom>
          <a:noFill/>
          <a:ln w="19050">
            <a:solidFill>
              <a:srgbClr val="7AADA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Videos for extra explanation: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Pronephros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Mesonephros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metanephros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8315" y="5789852"/>
            <a:ext cx="762066" cy="667265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747076"/>
              </p:ext>
            </p:extLst>
          </p:nvPr>
        </p:nvGraphicFramePr>
        <p:xfrm>
          <a:off x="265908" y="841500"/>
          <a:ext cx="7740138" cy="6233160"/>
        </p:xfrm>
        <a:graphic>
          <a:graphicData uri="http://schemas.openxmlformats.org/drawingml/2006/table">
            <a:tbl>
              <a:tblPr rtl="1" firstRow="1" bandRow="1">
                <a:tableStyleId>{F2DE63D5-997A-4646-A377-4702673A728D}</a:tableStyleId>
              </a:tblPr>
              <a:tblGrid>
                <a:gridCol w="2580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26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3. </a:t>
                      </a:r>
                      <a:r>
                        <a:rPr lang="en-US" sz="1400" dirty="0" err="1">
                          <a:solidFill>
                            <a:schemeClr val="accent1"/>
                          </a:solidFill>
                        </a:rPr>
                        <a:t>Metanephric</a:t>
                      </a:r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 system: </a:t>
                      </a:r>
                    </a:p>
                    <a:p>
                      <a:pPr algn="ctr" rtl="1"/>
                      <a:endParaRPr lang="ar-SA" dirty="0">
                        <a:solidFill>
                          <a:srgbClr val="ED9AB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2. </a:t>
                      </a:r>
                      <a:r>
                        <a:rPr lang="en-US" sz="1400" dirty="0" err="1">
                          <a:solidFill>
                            <a:schemeClr val="accent2"/>
                          </a:solidFill>
                        </a:rPr>
                        <a:t>Mesonephric</a:t>
                      </a:r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 system:</a:t>
                      </a:r>
                      <a:r>
                        <a:rPr lang="en-US" sz="1400" dirty="0">
                          <a:solidFill>
                            <a:srgbClr val="ED9AB6"/>
                          </a:solidFill>
                        </a:rPr>
                        <a:t>  </a:t>
                      </a:r>
                    </a:p>
                    <a:p>
                      <a:pPr algn="ctr" rtl="1"/>
                      <a:endParaRPr lang="ar-SA" dirty="0">
                        <a:solidFill>
                          <a:srgbClr val="ED9AB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</a:rPr>
                        <a:t>1.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</a:rPr>
                        <a:t>Pronephric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</a:rPr>
                        <a:t> system:</a:t>
                      </a:r>
                      <a:r>
                        <a:rPr lang="en-US" sz="1400" dirty="0">
                          <a:solidFill>
                            <a:srgbClr val="ED9AB6"/>
                          </a:solidFill>
                        </a:rPr>
                        <a:t>  </a:t>
                      </a:r>
                    </a:p>
                    <a:p>
                      <a:pPr algn="ctr" rtl="1"/>
                      <a:endParaRPr lang="ar-SA" dirty="0">
                        <a:solidFill>
                          <a:srgbClr val="ED9AB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367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appears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5th week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pelvis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u="sng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starts to function at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9th week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ar-KW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 Very important *</a:t>
                      </a:r>
                      <a:endParaRPr lang="ar-SA" sz="140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endParaRPr lang="ar-SA" dirty="0">
                        <a:solidFill>
                          <a:srgbClr val="618E8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appears at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 of 4th week 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thoracic and abdominal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regions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analogous to kidney of amphibians </a:t>
                      </a:r>
                      <a:r>
                        <a:rPr lang="ar-S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تشبه شكل كلية الزواحف</a:t>
                      </a: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formed of tubules and a duct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Function but temporarily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duct: In male: forms genital duct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genital duct transfer the sperm from testes to urethra </a:t>
                      </a:r>
                      <a:endParaRPr lang="ar-KW" sz="140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both sexes: forms ureteric bud</a:t>
                      </a:r>
                      <a:endParaRPr lang="ar-SA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300" dirty="0">
                        <a:solidFill>
                          <a:srgbClr val="618E87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solidFill>
                            <a:srgbClr val="00B050"/>
                          </a:solidFill>
                        </a:rPr>
                        <a:t>In males the </a:t>
                      </a:r>
                      <a:r>
                        <a:rPr lang="en-US" sz="1300" dirty="0" err="1">
                          <a:solidFill>
                            <a:srgbClr val="00B050"/>
                          </a:solidFill>
                        </a:rPr>
                        <a:t>mesonephric</a:t>
                      </a:r>
                      <a:r>
                        <a:rPr lang="en-US" sz="1300" dirty="0">
                          <a:solidFill>
                            <a:srgbClr val="00B050"/>
                          </a:solidFill>
                        </a:rPr>
                        <a:t> duct will be part of the genital system , while in female it will disappear  except the most lower part it will form ureteric bud, so in both sexes the lower part will form ureteric bud</a:t>
                      </a:r>
                      <a:endParaRPr lang="ar-SA" sz="1300" dirty="0">
                        <a:solidFill>
                          <a:srgbClr val="00B050"/>
                        </a:solidFill>
                      </a:endParaRP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endParaRPr lang="ar-SA" dirty="0">
                        <a:solidFill>
                          <a:srgbClr val="618E8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appears at beginning of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4th week 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cervical region  </a:t>
                      </a:r>
                      <a:r>
                        <a:rPr lang="en-US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(upper part</a:t>
                      </a:r>
                      <a:r>
                        <a:rPr lang="en-US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nephrogenic pool)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analogous to kidney of fish </a:t>
                      </a:r>
                      <a:r>
                        <a:rPr lang="ar-KW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</a:t>
                      </a:r>
                      <a:r>
                        <a:rPr lang="ar-KW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شبه شكل كلية الأسماك </a:t>
                      </a: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ar-KW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formed of tubules</a:t>
                      </a:r>
                      <a:r>
                        <a:rPr lang="ar-KW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تبدأ بـ</a:t>
                      </a:r>
                      <a:r>
                        <a:rPr lang="en-US" sz="140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a duct</a:t>
                      </a:r>
                      <a:r>
                        <a:rPr lang="en-US" sz="140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KW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وتنتهي بـ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functional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human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u="sng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disappears </a:t>
                      </a:r>
                      <a:r>
                        <a:rPr lang="en-US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(temporal)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Only tubules will disappear.(duct is available).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endParaRPr lang="ar-SA" dirty="0">
                        <a:solidFill>
                          <a:srgbClr val="618E8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925344" y="3170979"/>
            <a:ext cx="1809947" cy="523220"/>
          </a:xfrm>
          <a:prstGeom prst="rect">
            <a:avLst/>
          </a:prstGeom>
          <a:noFill/>
          <a:ln w="15875">
            <a:solidFill>
              <a:srgbClr val="00203F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system will give the permanent kidney </a:t>
            </a:r>
          </a:p>
        </p:txBody>
      </p:sp>
      <p:cxnSp>
        <p:nvCxnSpPr>
          <p:cNvPr id="27" name="رابط كسهم مستقيم 13"/>
          <p:cNvCxnSpPr/>
          <p:nvPr/>
        </p:nvCxnSpPr>
        <p:spPr>
          <a:xfrm flipH="1" flipV="1">
            <a:off x="6759021" y="2680439"/>
            <a:ext cx="0" cy="436531"/>
          </a:xfrm>
          <a:prstGeom prst="straightConnector1">
            <a:avLst/>
          </a:prstGeom>
          <a:ln w="38100">
            <a:solidFill>
              <a:srgbClr val="002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104411" y="5199711"/>
            <a:ext cx="2281286" cy="1640264"/>
          </a:xfrm>
          <a:prstGeom prst="rect">
            <a:avLst/>
          </a:prstGeom>
          <a:noFill/>
          <a:ln w="15875">
            <a:solidFill>
              <a:srgbClr val="00203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ربع نص 11"/>
          <p:cNvSpPr txBox="1"/>
          <p:nvPr/>
        </p:nvSpPr>
        <p:spPr>
          <a:xfrm>
            <a:off x="591116" y="5094858"/>
            <a:ext cx="1977382" cy="1446550"/>
          </a:xfrm>
          <a:prstGeom prst="rect">
            <a:avLst/>
          </a:prstGeom>
          <a:noFill/>
          <a:ln w="22225">
            <a:solidFill>
              <a:srgbClr val="00203F"/>
            </a:solidFill>
            <a:prstDash val="sysDash"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ar-SA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الكدني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تكون موجودة في ال </a:t>
            </a:r>
            <a:r>
              <a:rPr lang="ar-SA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سيرفيكال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ريجون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فتتتشكل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  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بداية الأسبوع الرابع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part of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nephrogenic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pool</a:t>
            </a:r>
          </a:p>
          <a:p>
            <a:pPr algn="ctr"/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وهي عبارة عن 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Tubules open in duct</a:t>
            </a:r>
          </a:p>
        </p:txBody>
      </p:sp>
    </p:spTree>
    <p:extLst>
      <p:ext uri="{BB962C8B-B14F-4D97-AF65-F5344CB8AC3E}">
        <p14:creationId xmlns:p14="http://schemas.microsoft.com/office/powerpoint/2010/main" val="403921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/>
        </a:solid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/>
        </p:nvSpPr>
        <p:spPr>
          <a:xfrm>
            <a:off x="-32083" y="0"/>
            <a:ext cx="224589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9" name="Shape 589"/>
          <p:cNvCxnSpPr/>
          <p:nvPr/>
        </p:nvCxnSpPr>
        <p:spPr>
          <a:xfrm>
            <a:off x="978566" y="737937"/>
            <a:ext cx="9144000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0" name="Shape 590"/>
          <p:cNvSpPr txBox="1"/>
          <p:nvPr/>
        </p:nvSpPr>
        <p:spPr>
          <a:xfrm>
            <a:off x="993649" y="163432"/>
            <a:ext cx="7586719" cy="569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GB" sz="3200" dirty="0" err="1">
                <a:solidFill>
                  <a:srgbClr val="618E87"/>
                </a:solidFill>
                <a:latin typeface="Calibri"/>
                <a:ea typeface="Calibri"/>
                <a:cs typeface="Calibri"/>
                <a:sym typeface="Calibri"/>
              </a:rPr>
              <a:t>Metanephros</a:t>
            </a:r>
            <a:r>
              <a:rPr lang="en-GB" sz="3200" dirty="0">
                <a:solidFill>
                  <a:srgbClr val="618E87"/>
                </a:solidFill>
                <a:latin typeface="Calibri"/>
                <a:ea typeface="Calibri"/>
                <a:cs typeface="Calibri"/>
                <a:sym typeface="Calibri"/>
              </a:rPr>
              <a:t> (Permanent Kidney)</a:t>
            </a:r>
            <a:br>
              <a:rPr lang="en-GB" sz="3200" dirty="0">
                <a:solidFill>
                  <a:srgbClr val="0021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3200" dirty="0">
              <a:solidFill>
                <a:srgbClr val="0021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Shape 591"/>
          <p:cNvSpPr/>
          <p:nvPr/>
        </p:nvSpPr>
        <p:spPr>
          <a:xfrm rot="5400000">
            <a:off x="3224464" y="2526633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Shape 592"/>
          <p:cNvSpPr/>
          <p:nvPr/>
        </p:nvSpPr>
        <p:spPr>
          <a:xfrm rot="-5400000">
            <a:off x="-128335" y="59356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Shape 593"/>
          <p:cNvSpPr/>
          <p:nvPr/>
        </p:nvSpPr>
        <p:spPr>
          <a:xfrm rot="-5400000">
            <a:off x="-144377" y="3344778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Shape 594"/>
          <p:cNvSpPr/>
          <p:nvPr/>
        </p:nvSpPr>
        <p:spPr>
          <a:xfrm rot="-5400000">
            <a:off x="-160421" y="599974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Shape 595"/>
          <p:cNvSpPr/>
          <p:nvPr/>
        </p:nvSpPr>
        <p:spPr>
          <a:xfrm>
            <a:off x="1106904" y="1780151"/>
            <a:ext cx="6851176" cy="537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ar-SA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10150" y="1060024"/>
            <a:ext cx="8570793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 err="1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Metanephros</a:t>
            </a:r>
            <a:r>
              <a:rPr lang="en-US" sz="1800" b="1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1600" u="sng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permanent kidney</a:t>
            </a:r>
            <a:r>
              <a:rPr lang="en-US" sz="1600" b="1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Formed of 2 origins:</a:t>
            </a:r>
          </a:p>
          <a:p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Ureteric bud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(derived from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distal end of  </a:t>
            </a:r>
            <a:r>
              <a:rPr lang="en-US" sz="1600" dirty="0" err="1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mesonephric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duct)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يجمع البول )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gives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collecting part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of kidney.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</a:t>
            </a:r>
            <a:r>
              <a:rPr lang="en-US" sz="1600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Metanephric</a:t>
            </a:r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blastema</a:t>
            </a:r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(mass):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(from most lower part of </a:t>
            </a:r>
            <a:r>
              <a:rPr lang="en-US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nephrogenic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cord)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excretory part of kidney.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الجزء الي يستخلص وينقي  الدم )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734" y="774901"/>
            <a:ext cx="4030088" cy="228800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7570506" y="2708390"/>
            <a:ext cx="805218" cy="19781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367748" y="2598747"/>
            <a:ext cx="791570" cy="417095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157142" y="3195748"/>
            <a:ext cx="11999494" cy="0"/>
          </a:xfrm>
          <a:prstGeom prst="line">
            <a:avLst/>
          </a:prstGeom>
          <a:ln w="34925" cmpd="sng">
            <a:solidFill>
              <a:schemeClr val="tx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2448218" y="3352413"/>
            <a:ext cx="38922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u="sng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COLLECTING PART ) </a:t>
            </a:r>
            <a:endParaRPr lang="ar-SA" sz="2800" u="sng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40633" y="3775569"/>
            <a:ext cx="547482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Ureteric bud elongates and penetrates </a:t>
            </a:r>
            <a:r>
              <a:rPr lang="en-US" sz="1600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metanephric</a:t>
            </a:r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mass.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218890" y="4574290"/>
            <a:ext cx="6121646" cy="3442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B-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Stalk of ureteric bud forms</a:t>
            </a:r>
            <a:r>
              <a:rPr lang="en-US" sz="1600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ureter 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600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cranial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end forms</a:t>
            </a:r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56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pelvis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157142" y="5023402"/>
            <a:ext cx="63351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C-</a:t>
            </a: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Branching of renal pelvis  gives </a:t>
            </a: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major calices</a:t>
            </a: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Branching of major calyces gives </a:t>
            </a: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minor calyces</a:t>
            </a: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ar-SA" sz="16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57142" y="5974846"/>
            <a:ext cx="618336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D-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Continuous branching gives</a:t>
            </a:r>
            <a:r>
              <a:rPr lang="en-US" sz="1600" b="1" u="sng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straight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en-US" sz="1600" b="1" u="sng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arched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collecting tubules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2" name="Picture 2" descr="C:\Documents and Settings\user1\My Documents\My Pictures\kidney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3364" y="3384990"/>
            <a:ext cx="3607192" cy="3359721"/>
          </a:xfrm>
          <a:prstGeom prst="rect">
            <a:avLst/>
          </a:prstGeom>
          <a:noFill/>
          <a:ln w="38100" cap="sq">
            <a:solidFill>
              <a:srgbClr val="00203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مربع نص 13"/>
          <p:cNvSpPr txBox="1"/>
          <p:nvPr/>
        </p:nvSpPr>
        <p:spPr>
          <a:xfrm>
            <a:off x="8544516" y="3544453"/>
            <a:ext cx="563560" cy="461665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ar-SA" sz="24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8544516" y="4244864"/>
            <a:ext cx="563560" cy="46166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ar-SA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8564010" y="4988589"/>
            <a:ext cx="544066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ar-SA" sz="2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8564010" y="5838218"/>
            <a:ext cx="544066" cy="461665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ar-SA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رابط كسهم مستقيم 20"/>
          <p:cNvCxnSpPr/>
          <p:nvPr/>
        </p:nvCxnSpPr>
        <p:spPr>
          <a:xfrm>
            <a:off x="7480191" y="6513352"/>
            <a:ext cx="858531" cy="113079"/>
          </a:xfrm>
          <a:prstGeom prst="straightConnector1">
            <a:avLst/>
          </a:prstGeom>
          <a:ln w="38100">
            <a:solidFill>
              <a:srgbClr val="002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 flipH="1">
            <a:off x="10988817" y="6482902"/>
            <a:ext cx="395785" cy="107903"/>
          </a:xfrm>
          <a:prstGeom prst="straightConnector1">
            <a:avLst/>
          </a:prstGeom>
          <a:ln w="38100">
            <a:solidFill>
              <a:srgbClr val="002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578883" y="4126308"/>
            <a:ext cx="7497201" cy="292255"/>
          </a:xfrm>
          <a:prstGeom prst="rect">
            <a:avLst/>
          </a:prstGeom>
          <a:noFill/>
          <a:ln w="15875">
            <a:solidFill>
              <a:srgbClr val="00203F"/>
            </a:solidFill>
            <a:prstDash val="dash"/>
          </a:ln>
        </p:spPr>
        <p:txBody>
          <a:bodyPr wrap="square" rtlCol="1">
            <a:spAutoFit/>
          </a:bodyPr>
          <a:lstStyle/>
          <a:p>
            <a:endParaRPr lang="ar-S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584434" y="5314998"/>
            <a:ext cx="4476591" cy="523220"/>
          </a:xfrm>
          <a:prstGeom prst="rect">
            <a:avLst/>
          </a:prstGeom>
          <a:noFill/>
          <a:ln w="0">
            <a:solidFill>
              <a:srgbClr val="00203F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(بعدين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اليوريترك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بد تدخل داخل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الميتانفرك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ماس وتبدا تتفرع ويعطينا 3ميجور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كاليسز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وتتفرع اصغر وتعطينا 3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ماينور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كاليسز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ar-SA" dirty="0"/>
              <a:t>.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1031085" y="6297092"/>
            <a:ext cx="6271277" cy="738664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 استمرار التفرع يعطينا استريت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تيبيولز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ونهايتها في ارش </a:t>
            </a:r>
          </a:p>
          <a:p>
            <a:pPr algn="r" rtl="1"/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وكل هذا داخل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ميتانفرك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ماس وبعدين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هيصير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تغيرات فيها عشان تعطيني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Excretory part</a:t>
            </a:r>
          </a:p>
          <a:p>
            <a:pPr algn="r" rtl="1"/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81620" y="6279286"/>
            <a:ext cx="6461316" cy="558117"/>
          </a:xfrm>
          <a:prstGeom prst="rect">
            <a:avLst/>
          </a:prstGeom>
          <a:noFill/>
          <a:ln w="15875">
            <a:solidFill>
              <a:srgbClr val="00203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مربع نص 30"/>
          <p:cNvSpPr txBox="1"/>
          <p:nvPr/>
        </p:nvSpPr>
        <p:spPr>
          <a:xfrm>
            <a:off x="578883" y="4096862"/>
            <a:ext cx="734591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زي عنق وبعدين يبدا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اليوريترك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بد والعنق يصيروا أطول  )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(stalk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ميسونفرك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دكت يخرج منها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يوريترك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بد صغير يوصل بينهم (</a:t>
            </a:r>
          </a:p>
        </p:txBody>
      </p:sp>
    </p:spTree>
    <p:extLst>
      <p:ext uri="{BB962C8B-B14F-4D97-AF65-F5344CB8AC3E}">
        <p14:creationId xmlns:p14="http://schemas.microsoft.com/office/powerpoint/2010/main" val="3334830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/>
        </a:solid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/>
        </p:nvSpPr>
        <p:spPr>
          <a:xfrm>
            <a:off x="-32083" y="0"/>
            <a:ext cx="224589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9" name="Shape 589"/>
          <p:cNvCxnSpPr/>
          <p:nvPr/>
        </p:nvCxnSpPr>
        <p:spPr>
          <a:xfrm>
            <a:off x="978566" y="737937"/>
            <a:ext cx="9144000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0" name="Shape 590"/>
          <p:cNvSpPr txBox="1"/>
          <p:nvPr/>
        </p:nvSpPr>
        <p:spPr>
          <a:xfrm>
            <a:off x="1088108" y="123736"/>
            <a:ext cx="6150238" cy="569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GB" sz="3200" dirty="0">
                <a:solidFill>
                  <a:srgbClr val="618E87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Excretory Part</a:t>
            </a:r>
          </a:p>
        </p:txBody>
      </p:sp>
      <p:sp>
        <p:nvSpPr>
          <p:cNvPr id="591" name="Shape 591"/>
          <p:cNvSpPr/>
          <p:nvPr/>
        </p:nvSpPr>
        <p:spPr>
          <a:xfrm rot="5400000">
            <a:off x="3224464" y="2526633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Shape 592"/>
          <p:cNvSpPr/>
          <p:nvPr/>
        </p:nvSpPr>
        <p:spPr>
          <a:xfrm rot="-5400000">
            <a:off x="-128335" y="59356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Shape 593"/>
          <p:cNvSpPr/>
          <p:nvPr/>
        </p:nvSpPr>
        <p:spPr>
          <a:xfrm rot="-5400000">
            <a:off x="-144377" y="3344778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Shape 594"/>
          <p:cNvSpPr/>
          <p:nvPr/>
        </p:nvSpPr>
        <p:spPr>
          <a:xfrm rot="-5400000">
            <a:off x="-160421" y="599974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Shape 595"/>
          <p:cNvSpPr/>
          <p:nvPr/>
        </p:nvSpPr>
        <p:spPr>
          <a:xfrm>
            <a:off x="586853" y="1479900"/>
            <a:ext cx="6851176" cy="537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ar-SA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74266" y="951487"/>
            <a:ext cx="687113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- Each arched collecting tubule is surrounded by a cap of </a:t>
            </a:r>
            <a:r>
              <a:rPr lang="en-US" sz="1600" b="1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metanephric mass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ar-KW" sz="1600" dirty="0">
              <a:latin typeface="Calibri" panose="020F0502020204030204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56677" y="1289100"/>
            <a:ext cx="4673074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600" dirty="0" err="1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metanephric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cap forms the </a:t>
            </a:r>
            <a:r>
              <a:rPr lang="en-US" sz="1600" b="1" u="sng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metanephric</a:t>
            </a:r>
            <a:r>
              <a:rPr lang="en-US" sz="1600" b="1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vesicle</a:t>
            </a:r>
            <a:r>
              <a:rPr lang="en-US" dirty="0"/>
              <a:t>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261661" y="2509018"/>
            <a:ext cx="66314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The </a:t>
            </a:r>
            <a:r>
              <a:rPr lang="en-US" sz="1600" dirty="0" err="1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metanephric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vesicle elongates to form an S-shaped </a:t>
            </a:r>
            <a:r>
              <a:rPr lang="en-US" sz="1600" b="1" u="sng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metanephric</a:t>
            </a:r>
            <a:r>
              <a:rPr lang="en-US" sz="1600" b="1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tubule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9660" t="-234" b="-1"/>
          <a:stretch/>
        </p:blipFill>
        <p:spPr>
          <a:xfrm>
            <a:off x="6822881" y="1061104"/>
            <a:ext cx="2743200" cy="1802565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8242619" y="1487179"/>
            <a:ext cx="1163782" cy="3115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8242619" y="2433672"/>
            <a:ext cx="1187532" cy="21375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6" name="Picture 3" descr="C:\Documents and Settings\user1\Desktop\CMRC approval\copyright 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66081" y="1061104"/>
            <a:ext cx="2519251" cy="1802565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10996551" y="2327564"/>
            <a:ext cx="855023" cy="225631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" name="رابط مستقيم 9"/>
          <p:cNvCxnSpPr/>
          <p:nvPr/>
        </p:nvCxnSpPr>
        <p:spPr>
          <a:xfrm flipH="1">
            <a:off x="157784" y="3088702"/>
            <a:ext cx="1198345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2780910" y="3143928"/>
            <a:ext cx="42644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buSzPct val="25000"/>
            </a:pPr>
            <a:r>
              <a:rPr lang="en-GB" sz="2800" u="sng" dirty="0">
                <a:solidFill>
                  <a:srgbClr val="618E87"/>
                </a:solidFill>
                <a:latin typeface="Calibri"/>
                <a:ea typeface="Calibri"/>
                <a:cs typeface="Calibri"/>
                <a:sym typeface="Calibri"/>
              </a:rPr>
              <a:t>“EXCRETORY PART (CONT).” 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329960" y="3755426"/>
            <a:ext cx="561786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end of each tubule forms </a:t>
            </a:r>
            <a:r>
              <a:rPr lang="en-US" sz="1600" b="1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glomerular (Bowman’s) capsule</a:t>
            </a:r>
            <a:r>
              <a:rPr lang="en-US" dirty="0"/>
              <a:t>.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263244" y="4566089"/>
            <a:ext cx="586300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glomerular capsule is </a:t>
            </a:r>
            <a:r>
              <a:rPr lang="en-US" sz="1600" dirty="0" err="1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invaginated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capillaries </a:t>
            </a:r>
            <a:r>
              <a:rPr lang="en-US" sz="1600" b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(glomerulus).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276914" y="5725547"/>
            <a:ext cx="747105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tubule lengthens to form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b="1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proximal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distal </a:t>
            </a:r>
            <a:r>
              <a:rPr lang="en-US" sz="1600" b="1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convoluted tubules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16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 of </a:t>
            </a:r>
            <a:r>
              <a:rPr lang="en-US" sz="1600" b="1" u="sng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Henle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27" name="Picture 2" descr="C:\Documents and Settings\user1\Desktop\CMRC approval\copyright 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93597" y="3711997"/>
            <a:ext cx="4347637" cy="299311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مستطيل 18"/>
          <p:cNvSpPr/>
          <p:nvPr/>
        </p:nvSpPr>
        <p:spPr>
          <a:xfrm>
            <a:off x="11201816" y="4825381"/>
            <a:ext cx="688768" cy="428229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7832376" y="5935576"/>
            <a:ext cx="626806" cy="20188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7832376" y="6215911"/>
            <a:ext cx="1005673" cy="2735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11162806" y="5379879"/>
            <a:ext cx="688768" cy="43867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11201816" y="5887824"/>
            <a:ext cx="939418" cy="775453"/>
          </a:xfrm>
          <a:prstGeom prst="rect">
            <a:avLst/>
          </a:prstGeom>
          <a:noFill/>
          <a:ln w="38100">
            <a:solidFill>
              <a:srgbClr val="618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618E87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821635" y="1645916"/>
            <a:ext cx="5725361" cy="738664"/>
          </a:xfrm>
          <a:prstGeom prst="rect">
            <a:avLst/>
          </a:prstGeom>
          <a:noFill/>
          <a:ln w="15875">
            <a:solidFill>
              <a:srgbClr val="00203F"/>
            </a:solidFill>
            <a:prstDash val="sysDash"/>
          </a:ln>
        </p:spPr>
        <p:txBody>
          <a:bodyPr wrap="square" rtlCol="1">
            <a:spAutoFit/>
          </a:bodyPr>
          <a:lstStyle/>
          <a:p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ميتانفرك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ماس عبارة عن قطعة وحدة تحيط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بكرينيال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اند اوف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يريترك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بد</a:t>
            </a:r>
          </a:p>
          <a:p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يوريترك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بد يبدا يتفرع ويقسمها لقطع وكل قطعة تحيط ب ارش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كوليكتنق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تبيولز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Metanephric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vesicle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هذه الحالة نسمي القطعة ( 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494264" y="4109661"/>
            <a:ext cx="6328617" cy="307777"/>
          </a:xfrm>
          <a:prstGeom prst="rect">
            <a:avLst/>
          </a:prstGeom>
          <a:noFill/>
          <a:ln>
            <a:solidFill>
              <a:srgbClr val="00203F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(S-shape tubules become more longer  form cup shape called (bowman’s capsule) </a:t>
            </a:r>
            <a:endParaRPr lang="ar-S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460309" y="6132223"/>
            <a:ext cx="5104263" cy="523220"/>
          </a:xfrm>
          <a:prstGeom prst="rect">
            <a:avLst/>
          </a:prstGeom>
          <a:noFill/>
          <a:ln>
            <a:solidFill>
              <a:srgbClr val="00203F"/>
            </a:solidFill>
            <a:prstDash val="dash"/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الاس شيب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تيبيولز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تطول اكثر وتنطوي وتعطينا </a:t>
            </a:r>
          </a:p>
          <a:p>
            <a:pPr algn="r" rt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proximal and distal convoluted tubules + loop of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Henle</a:t>
            </a:r>
            <a:endParaRPr lang="ar-S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0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/>
        </a:solid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/>
        </p:nvSpPr>
        <p:spPr>
          <a:xfrm>
            <a:off x="-32083" y="0"/>
            <a:ext cx="224589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9" name="Shape 589"/>
          <p:cNvCxnSpPr/>
          <p:nvPr/>
        </p:nvCxnSpPr>
        <p:spPr>
          <a:xfrm>
            <a:off x="1050019" y="737937"/>
            <a:ext cx="9144000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0" name="Shape 590"/>
          <p:cNvSpPr txBox="1"/>
          <p:nvPr/>
        </p:nvSpPr>
        <p:spPr>
          <a:xfrm>
            <a:off x="1192651" y="152351"/>
            <a:ext cx="3974692" cy="569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sz="3200" dirty="0">
                <a:solidFill>
                  <a:srgbClr val="618E87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The Nephron</a:t>
            </a:r>
            <a:br>
              <a:rPr lang="en-US" sz="3200" dirty="0">
                <a:solidFill>
                  <a:srgbClr val="00213F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endParaRPr lang="en-GB" sz="3200" dirty="0">
              <a:solidFill>
                <a:srgbClr val="00213F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91" name="Shape 591"/>
          <p:cNvSpPr/>
          <p:nvPr/>
        </p:nvSpPr>
        <p:spPr>
          <a:xfrm rot="5400000">
            <a:off x="3224464" y="2526633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Shape 592"/>
          <p:cNvSpPr/>
          <p:nvPr/>
        </p:nvSpPr>
        <p:spPr>
          <a:xfrm rot="-5400000">
            <a:off x="-128335" y="59356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Shape 593"/>
          <p:cNvSpPr/>
          <p:nvPr/>
        </p:nvSpPr>
        <p:spPr>
          <a:xfrm rot="-5400000">
            <a:off x="-115509" y="3343941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Shape 594"/>
          <p:cNvSpPr/>
          <p:nvPr/>
        </p:nvSpPr>
        <p:spPr>
          <a:xfrm rot="-5400000">
            <a:off x="-160421" y="599974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Shape 595"/>
          <p:cNvSpPr/>
          <p:nvPr/>
        </p:nvSpPr>
        <p:spPr>
          <a:xfrm>
            <a:off x="586853" y="1479900"/>
            <a:ext cx="6851176" cy="537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ar-SA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23141" y="1070248"/>
            <a:ext cx="3963566" cy="3456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-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nephron</a:t>
            </a:r>
            <a:r>
              <a:rPr lang="en-US" dirty="0">
                <a:solidFill>
                  <a:srgbClr val="00203F"/>
                </a:solidFill>
              </a:rPr>
              <a:t>: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functional unit of kidney.</a:t>
            </a:r>
            <a:endParaRPr lang="ar-SA" sz="1600" dirty="0">
              <a:solidFill>
                <a:srgbClr val="0020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19265" y="1357024"/>
            <a:ext cx="6396753" cy="22775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nephron is formed by </a:t>
            </a:r>
            <a:r>
              <a:rPr lang="en-US" sz="1600" b="1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fusion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(collecting part +excretory tubules)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Excretory tubule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formed of </a:t>
            </a:r>
            <a:r>
              <a:rPr lang="en-US" sz="1600" b="1" dirty="0" err="1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metanephric</a:t>
            </a:r>
            <a:r>
              <a:rPr lang="en-US" sz="1600" b="1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mass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(cap).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Arched collecting tubule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formed of </a:t>
            </a:r>
            <a:r>
              <a:rPr lang="en-US" sz="1600" b="1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ureteric bud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1600" dirty="0">
              <a:solidFill>
                <a:srgbClr val="0020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kidney contains: </a:t>
            </a:r>
            <a:r>
              <a:rPr lang="en-US" sz="1600" b="1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800000 – 1000000 nephrons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more nephrons formed after birth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070" y="887874"/>
            <a:ext cx="4942703" cy="2421498"/>
          </a:xfrm>
          <a:prstGeom prst="rect">
            <a:avLst/>
          </a:prstGeom>
        </p:spPr>
      </p:pic>
      <p:cxnSp>
        <p:nvCxnSpPr>
          <p:cNvPr id="8" name="رابط كسهم مستقيم 7"/>
          <p:cNvCxnSpPr/>
          <p:nvPr/>
        </p:nvCxnSpPr>
        <p:spPr>
          <a:xfrm>
            <a:off x="8177677" y="2276623"/>
            <a:ext cx="670356" cy="15010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8597699" y="2276623"/>
            <a:ext cx="662066" cy="2830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V="1">
            <a:off x="80211" y="3421810"/>
            <a:ext cx="12111789" cy="1221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/>
          <p:cNvSpPr txBox="1"/>
          <p:nvPr/>
        </p:nvSpPr>
        <p:spPr>
          <a:xfrm>
            <a:off x="323141" y="3521237"/>
            <a:ext cx="38713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u="sng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CRITERIA OF THE FETAL KIDNEY :</a:t>
            </a:r>
            <a:endParaRPr lang="ar-SA" sz="2000" b="1" u="sng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مستطيل 40"/>
          <p:cNvSpPr/>
          <p:nvPr/>
        </p:nvSpPr>
        <p:spPr>
          <a:xfrm>
            <a:off x="211765" y="4119427"/>
            <a:ext cx="60176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Kidney is subdivided into </a:t>
            </a:r>
            <a:r>
              <a:rPr lang="en-US" sz="1600" b="1" u="sng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lobes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are visible externally.</a:t>
            </a:r>
          </a:p>
          <a:p>
            <a:endParaRPr lang="en-US" sz="1600" dirty="0">
              <a:solidFill>
                <a:srgbClr val="0020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Lobulation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diminishes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the end of  fetal period.</a:t>
            </a:r>
          </a:p>
          <a:p>
            <a:endParaRPr lang="en-US" sz="1600" dirty="0">
              <a:solidFill>
                <a:srgbClr val="0020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Nephron formation is </a:t>
            </a:r>
            <a:r>
              <a:rPr lang="en-US" sz="1600" b="1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at birth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ar-KW" sz="1600" dirty="0">
              <a:solidFill>
                <a:srgbClr val="0020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ar-KW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more nephron is formed after birth </a:t>
            </a: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97" y="3696868"/>
            <a:ext cx="3580435" cy="2628334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323141" y="5990234"/>
            <a:ext cx="575935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The difference between kidney in adult and fetal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50774" y="6298011"/>
            <a:ext cx="6686296" cy="523220"/>
          </a:xfrm>
          <a:prstGeom prst="rect">
            <a:avLst/>
          </a:prstGeom>
          <a:noFill/>
          <a:ln w="15875">
            <a:solidFill>
              <a:srgbClr val="00203F"/>
            </a:solidFill>
            <a:prstDash val="dashDot"/>
          </a:ln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fetal : small size , has lobes that can see with eye and disappear at the end of the fetal.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Adult: large size , has no lobes (if it has lobes (abnormal)) </a:t>
            </a:r>
            <a:r>
              <a:rPr lang="en-US" dirty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4401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/>
        </a:solid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/>
        </p:nvSpPr>
        <p:spPr>
          <a:xfrm>
            <a:off x="-32083" y="0"/>
            <a:ext cx="224589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9" name="Shape 589"/>
          <p:cNvCxnSpPr/>
          <p:nvPr/>
        </p:nvCxnSpPr>
        <p:spPr>
          <a:xfrm>
            <a:off x="903150" y="690802"/>
            <a:ext cx="9144000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0" name="Shape 590"/>
          <p:cNvSpPr txBox="1"/>
          <p:nvPr/>
        </p:nvSpPr>
        <p:spPr>
          <a:xfrm>
            <a:off x="969139" y="101037"/>
            <a:ext cx="6150238" cy="569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dirty="0">
                <a:solidFill>
                  <a:srgbClr val="618E87"/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entury Gothic"/>
              </a:rPr>
              <a:t>Changes Of Kidney Before Birth</a:t>
            </a:r>
            <a:endParaRPr lang="en-GB" sz="2800" dirty="0">
              <a:solidFill>
                <a:srgbClr val="618E87"/>
              </a:solidFill>
              <a:latin typeface="Century Gothic" panose="020B0502020202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91" name="Shape 591"/>
          <p:cNvSpPr/>
          <p:nvPr/>
        </p:nvSpPr>
        <p:spPr>
          <a:xfrm rot="5400000">
            <a:off x="3224464" y="2526633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Shape 592"/>
          <p:cNvSpPr/>
          <p:nvPr/>
        </p:nvSpPr>
        <p:spPr>
          <a:xfrm rot="-5400000">
            <a:off x="-128335" y="59356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Shape 593"/>
          <p:cNvSpPr/>
          <p:nvPr/>
        </p:nvSpPr>
        <p:spPr>
          <a:xfrm rot="-5400000">
            <a:off x="-144377" y="3344778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Shape 594"/>
          <p:cNvSpPr/>
          <p:nvPr/>
        </p:nvSpPr>
        <p:spPr>
          <a:xfrm rot="-5400000">
            <a:off x="-160421" y="599974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Shape 595"/>
          <p:cNvSpPr/>
          <p:nvPr/>
        </p:nvSpPr>
        <p:spPr>
          <a:xfrm>
            <a:off x="586853" y="1479900"/>
            <a:ext cx="6851176" cy="537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ar-SA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56677" y="1311349"/>
            <a:ext cx="533202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600" b="1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 during development: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9th week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ar-SA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63809" y="1710637"/>
            <a:ext cx="104977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b="1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Change in position: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kidney ascends </a:t>
            </a:r>
            <a:r>
              <a:rPr lang="en-US" sz="1600" b="1" u="sng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pelvis to abdomen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attains its adult position, </a:t>
            </a:r>
            <a:r>
              <a:rPr lang="en-US" sz="1600" b="1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caudal to suprarenal gland</a:t>
            </a:r>
            <a:r>
              <a:rPr lang="en-US" dirty="0">
                <a:solidFill>
                  <a:srgbClr val="00203F"/>
                </a:solidFill>
              </a:rPr>
              <a:t>.</a:t>
            </a:r>
            <a:r>
              <a:rPr lang="ar-SA" dirty="0">
                <a:solidFill>
                  <a:srgbClr val="00203F"/>
                </a:solidFill>
              </a:rPr>
              <a:t>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صار أطول لما توصل ل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سبرارينال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قلاند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 يوقفها من انها تطلع اكثر)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Body trunk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(تطلع لفوق بسبب ان 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49320" y="2327291"/>
            <a:ext cx="10593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2.Change in blood supply: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the kidney ascends, its blood supply changes from </a:t>
            </a:r>
            <a:r>
              <a:rPr lang="en-US" sz="1600" u="sng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renal branches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1600" u="sng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iliac arteries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(pelvis)</a:t>
            </a:r>
            <a:r>
              <a:rPr lang="en-US" sz="1200" b="1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renal branches of (abdominal aorta)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(abdomen).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49320" y="2765868"/>
            <a:ext cx="110177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1600" b="1" dirty="0"/>
          </a:p>
          <a:p>
            <a:r>
              <a:rPr lang="en-US" sz="1600" b="1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3.Rotation: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Initially, </a:t>
            </a:r>
            <a:r>
              <a:rPr lang="en-US" sz="1600" b="1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hilum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(site of entry and exit of vessels and nerves)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1600" u="sng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ventral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then rotates medially about 90° and becomes </a:t>
            </a:r>
            <a:r>
              <a:rPr lang="en-US" sz="1600" b="1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medial</a:t>
            </a:r>
            <a:r>
              <a:rPr lang="en-US" dirty="0"/>
              <a:t>.</a:t>
            </a: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607" y="3617992"/>
            <a:ext cx="7195220" cy="2055970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363809" y="4713177"/>
            <a:ext cx="1609582" cy="277000"/>
          </a:xfrm>
          <a:prstGeom prst="rect">
            <a:avLst/>
          </a:prstGeom>
          <a:ln w="190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iliac artery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374" y="4742249"/>
            <a:ext cx="755970" cy="17070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4810" y="4592096"/>
            <a:ext cx="1475360" cy="377985"/>
          </a:xfrm>
          <a:prstGeom prst="rect">
            <a:avLst/>
          </a:prstGeom>
        </p:spPr>
      </p:pic>
      <p:cxnSp>
        <p:nvCxnSpPr>
          <p:cNvPr id="18" name="رابط كسهم مستقيم 17"/>
          <p:cNvCxnSpPr/>
          <p:nvPr/>
        </p:nvCxnSpPr>
        <p:spPr>
          <a:xfrm flipH="1" flipV="1">
            <a:off x="8611818" y="4536873"/>
            <a:ext cx="968828" cy="1994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28549" y="5935576"/>
            <a:ext cx="2417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Video for explanation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1328549" y="5951858"/>
            <a:ext cx="1864116" cy="307777"/>
          </a:xfrm>
          <a:prstGeom prst="rect">
            <a:avLst/>
          </a:prstGeom>
          <a:noFill/>
          <a:ln>
            <a:solidFill>
              <a:srgbClr val="618E8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53" y="5874296"/>
            <a:ext cx="697895" cy="43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3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/>
        </a:solid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/>
        </p:nvSpPr>
        <p:spPr>
          <a:xfrm>
            <a:off x="-32083" y="0"/>
            <a:ext cx="224589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9" name="Shape 589"/>
          <p:cNvCxnSpPr/>
          <p:nvPr/>
        </p:nvCxnSpPr>
        <p:spPr>
          <a:xfrm>
            <a:off x="978566" y="737937"/>
            <a:ext cx="9144000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0" name="Shape 590"/>
          <p:cNvSpPr txBox="1"/>
          <p:nvPr/>
        </p:nvSpPr>
        <p:spPr>
          <a:xfrm>
            <a:off x="1095030" y="168550"/>
            <a:ext cx="6150238" cy="569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GB" sz="3200" dirty="0">
                <a:solidFill>
                  <a:srgbClr val="618E87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The </a:t>
            </a:r>
            <a:r>
              <a:rPr lang="en-GB" sz="3200" dirty="0" err="1">
                <a:solidFill>
                  <a:srgbClr val="618E87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Fetal</a:t>
            </a:r>
            <a:r>
              <a:rPr lang="en-GB" sz="3200" dirty="0">
                <a:solidFill>
                  <a:srgbClr val="618E87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Kidney</a:t>
            </a:r>
          </a:p>
        </p:txBody>
      </p:sp>
      <p:sp>
        <p:nvSpPr>
          <p:cNvPr id="591" name="Shape 591"/>
          <p:cNvSpPr/>
          <p:nvPr/>
        </p:nvSpPr>
        <p:spPr>
          <a:xfrm rot="5400000">
            <a:off x="3224464" y="2526633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Shape 592"/>
          <p:cNvSpPr/>
          <p:nvPr/>
        </p:nvSpPr>
        <p:spPr>
          <a:xfrm rot="-5400000">
            <a:off x="-128335" y="59356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Shape 593"/>
          <p:cNvSpPr/>
          <p:nvPr/>
        </p:nvSpPr>
        <p:spPr>
          <a:xfrm rot="-5400000">
            <a:off x="-144377" y="3344778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Shape 594"/>
          <p:cNvSpPr/>
          <p:nvPr/>
        </p:nvSpPr>
        <p:spPr>
          <a:xfrm rot="-5400000">
            <a:off x="-160421" y="599974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79926" y="1916852"/>
            <a:ext cx="47452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beginning of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glomerular filtration (</a:t>
            </a:r>
            <a:r>
              <a:rPr lang="en-US" sz="1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of function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79926" y="2371604"/>
            <a:ext cx="83944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kidney attains its </a:t>
            </a:r>
            <a:r>
              <a:rPr lang="en-US" sz="1600" b="1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adult position 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level of</a:t>
            </a:r>
            <a:r>
              <a:rPr lang="en-US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L2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receives its supply from </a:t>
            </a:r>
            <a:r>
              <a:rPr lang="en-US" sz="1600" b="1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renal artery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(abdominal aorta).</a:t>
            </a:r>
          </a:p>
          <a:p>
            <a:endParaRPr lang="en-US" sz="1600" dirty="0">
              <a:solidFill>
                <a:srgbClr val="0020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hilum is rotated </a:t>
            </a:r>
            <a:r>
              <a:rPr lang="en-US" sz="1600" b="1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medially.</a:t>
            </a:r>
          </a:p>
          <a:p>
            <a:r>
              <a:rPr lang="en-US" dirty="0"/>
              <a:t>-  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Kidney is subdivided into lobes that are visible externally. Lobulation diminishes at the end of                      fetal period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192506" y="4707761"/>
            <a:ext cx="7052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600" b="1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size: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to elongation of tubules and increase in connective tissue between tubules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due to increase in number of nephrons*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92506" y="5444779"/>
            <a:ext cx="32848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3F"/>
                </a:solidFill>
              </a:rPr>
              <a:t>-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Disappearance of kidney </a:t>
            </a:r>
            <a:r>
              <a:rPr lang="en-US" sz="1600" b="1" dirty="0" err="1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lobulation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79926" y="1252616"/>
            <a:ext cx="81800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800" b="1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happens at </a:t>
            </a:r>
            <a:r>
              <a:rPr lang="en-US" sz="1800" b="1" u="sng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9</a:t>
            </a:r>
            <a:r>
              <a:rPr lang="en-US" sz="1800" b="1" u="sng" baseline="300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b="1" u="sng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week </a:t>
            </a:r>
            <a:r>
              <a:rPr lang="en-US" sz="1800" b="1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?!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(This week is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important 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kidney). </a:t>
            </a:r>
            <a:endParaRPr lang="ar-SA" sz="1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 flipV="1">
            <a:off x="156287" y="4133641"/>
            <a:ext cx="11999494" cy="1756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262924" y="4188025"/>
            <a:ext cx="39188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Changes of kidney after birth:</a:t>
            </a:r>
            <a:endParaRPr lang="ar-SA" sz="1800" b="1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 descr="C:\Users\galmadani\Desktop\Documents\Documents\Student Gray\4. Abdomen\F66122-004-f107.jpg"/>
          <p:cNvPicPr>
            <a:picLocks noGrp="1" noChangeAspect="1" noChangeArrowheads="1"/>
          </p:cNvPicPr>
          <p:nvPr/>
        </p:nvPicPr>
        <p:blipFill>
          <a:blip r:embed="rId3" cstate="print"/>
          <a:srcRect l="10909" r="9091" b="3090"/>
          <a:stretch>
            <a:fillRect/>
          </a:stretch>
        </p:blipFill>
        <p:spPr bwMode="auto">
          <a:xfrm>
            <a:off x="8453252" y="960504"/>
            <a:ext cx="3552701" cy="3083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مربع نص 3"/>
          <p:cNvSpPr txBox="1"/>
          <p:nvPr/>
        </p:nvSpPr>
        <p:spPr>
          <a:xfrm>
            <a:off x="7494025" y="4677679"/>
            <a:ext cx="2842671" cy="523220"/>
          </a:xfrm>
          <a:prstGeom prst="rect">
            <a:avLst/>
          </a:prstGeom>
          <a:noFill/>
          <a:ln w="15875">
            <a:solidFill>
              <a:srgbClr val="00203F"/>
            </a:solidFill>
            <a:prstDash val="dashDot"/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*مهم جدا نعرف ان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الكدني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بعد الولادة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ماتزيد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 عدد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النيفرونز</a:t>
            </a:r>
            <a:r>
              <a:rPr lang="ar-SA" dirty="0"/>
              <a:t>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7470396" y="5468511"/>
            <a:ext cx="2866300" cy="523220"/>
          </a:xfrm>
          <a:prstGeom prst="rect">
            <a:avLst/>
          </a:prstGeom>
          <a:noFill/>
          <a:ln w="15875">
            <a:solidFill>
              <a:srgbClr val="00203F"/>
            </a:solidFill>
            <a:prstDash val="dashDot"/>
          </a:ln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يبدا ال (لوبس)بالاختفاء في فترة ماقبل الولادة ويختفي تماما بعد الولادة</a:t>
            </a:r>
          </a:p>
        </p:txBody>
      </p:sp>
    </p:spTree>
    <p:extLst>
      <p:ext uri="{BB962C8B-B14F-4D97-AF65-F5344CB8AC3E}">
        <p14:creationId xmlns:p14="http://schemas.microsoft.com/office/powerpoint/2010/main" val="745759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br renal 12" id="{2659D9A9-BC84-49FE-8E55-2A81B3DE5D77}" vid="{3D1B3E75-F811-4D9B-8727-2578586EAF4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1828</Words>
  <Application>Microsoft Office PowerPoint</Application>
  <PresentationFormat>Widescreen</PresentationFormat>
  <Paragraphs>266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Cabin</vt:lpstr>
      <vt:lpstr>Calibri</vt:lpstr>
      <vt:lpstr>Century Gothic</vt:lpstr>
      <vt:lpstr>Kino MT</vt:lpstr>
      <vt:lpstr>Noto Sans Symbols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trad</cp:lastModifiedBy>
  <cp:revision>187</cp:revision>
  <dcterms:modified xsi:type="dcterms:W3CDTF">2017-05-07T17:27:44Z</dcterms:modified>
</cp:coreProperties>
</file>