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303" r:id="rId4"/>
    <p:sldId id="287" r:id="rId5"/>
    <p:sldId id="292" r:id="rId6"/>
    <p:sldId id="293" r:id="rId7"/>
    <p:sldId id="289" r:id="rId8"/>
    <p:sldId id="295" r:id="rId9"/>
    <p:sldId id="297" r:id="rId10"/>
    <p:sldId id="301" r:id="rId11"/>
    <p:sldId id="296" r:id="rId12"/>
    <p:sldId id="304" r:id="rId13"/>
    <p:sldId id="290" r:id="rId14"/>
    <p:sldId id="29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5F96E99-261C-8940-925C-37E1FE81508A}">
          <p14:sldIdLst>
            <p14:sldId id="256"/>
            <p14:sldId id="257"/>
            <p14:sldId id="303"/>
            <p14:sldId id="287"/>
            <p14:sldId id="292"/>
            <p14:sldId id="293"/>
            <p14:sldId id="289"/>
            <p14:sldId id="295"/>
            <p14:sldId id="297"/>
            <p14:sldId id="301"/>
            <p14:sldId id="296"/>
            <p14:sldId id="304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مهند الزهراني" initials="مهند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AB6"/>
    <a:srgbClr val="618E87"/>
    <a:srgbClr val="5B8B6B"/>
    <a:srgbClr val="FF3399"/>
    <a:srgbClr val="7AADA2"/>
    <a:srgbClr val="DED3D4"/>
    <a:srgbClr val="E7E5E5"/>
    <a:srgbClr val="D3E7E1"/>
    <a:srgbClr val="00203F"/>
    <a:srgbClr val="E6D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756C97-6D7B-430A-97ED-F031B4137404}">
  <a:tblStyle styleId="{FA756C97-6D7B-430A-97ED-F031B413740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5" autoAdjust="0"/>
    <p:restoredTop sz="94356" autoAdjust="0"/>
  </p:normalViewPr>
  <p:slideViewPr>
    <p:cSldViewPr snapToGrid="0">
      <p:cViewPr>
        <p:scale>
          <a:sx n="72" d="100"/>
          <a:sy n="72" d="100"/>
        </p:scale>
        <p:origin x="1352" y="36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29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4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759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7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7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05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19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29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00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81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47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01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43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44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hyperlink" Target="https://docs.google.com/presentation/d/1zNC0bjPyDiCojEBKzrZSvHudWzk8tC6f7FN8EBXgne8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G-9PlqZDMAhXMmBoKHfw9DQoQjRwIBw&amp;url=http://medlibes.com/entry/bladder-exstrophy&amp;psig=AFQjCNE3zjWp8QBVzup22eFSTqL3gXBLvQ&amp;ust=1460798808665590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hyperlink" Target="https://www.youtube.com/watch?v=OFw0mSCdSBQ&amp;list=PLQ9L9YPwJ5i8Hg__LZE-QFN7V2huzZvJ0&amp;index=10" TargetMode="External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2D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Shape 89"/>
          <p:cNvGrpSpPr/>
          <p:nvPr/>
        </p:nvGrpSpPr>
        <p:grpSpPr>
          <a:xfrm>
            <a:off x="6833069" y="1"/>
            <a:ext cx="5358931" cy="6857999"/>
            <a:chOff x="5807244" y="0"/>
            <a:chExt cx="6384755" cy="6857999"/>
          </a:xfrm>
        </p:grpSpPr>
        <p:sp>
          <p:nvSpPr>
            <p:cNvPr id="90" name="Shape 90"/>
            <p:cNvSpPr/>
            <p:nvPr/>
          </p:nvSpPr>
          <p:spPr>
            <a:xfrm rot="10800000">
              <a:off x="5814424" y="1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807244" y="2290818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ADE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 rot="10800000">
              <a:off x="5821602" y="4617768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D2E6E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8028231" y="4617767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8035410" y="2326950"/>
              <a:ext cx="4156589" cy="2240231"/>
            </a:xfrm>
            <a:prstGeom prst="triangle">
              <a:avLst>
                <a:gd name="adj" fmla="val 50000"/>
              </a:avLst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8021053" y="0"/>
              <a:ext cx="4156589" cy="2240231"/>
            </a:xfrm>
            <a:prstGeom prst="triangle">
              <a:avLst>
                <a:gd name="adj" fmla="val 50000"/>
              </a:avLst>
            </a:prstGeom>
            <a:noFill/>
            <a:ln w="1270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79368" y="112293"/>
              <a:ext cx="978568" cy="1531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7" name="Shape 97"/>
            <p:cNvGrpSpPr/>
            <p:nvPr/>
          </p:nvGrpSpPr>
          <p:grpSpPr>
            <a:xfrm>
              <a:off x="6904753" y="4668251"/>
              <a:ext cx="4491789" cy="1499285"/>
              <a:chOff x="6904753" y="4652209"/>
              <a:chExt cx="4491789" cy="1499285"/>
            </a:xfrm>
          </p:grpSpPr>
          <p:grpSp>
            <p:nvGrpSpPr>
              <p:cNvPr id="98" name="Shape 98"/>
              <p:cNvGrpSpPr/>
              <p:nvPr/>
            </p:nvGrpSpPr>
            <p:grpSpPr>
              <a:xfrm>
                <a:off x="7170821" y="4652209"/>
                <a:ext cx="1588167" cy="1106907"/>
                <a:chOff x="7218946" y="4620126"/>
                <a:chExt cx="1427745" cy="1161171"/>
              </a:xfrm>
            </p:grpSpPr>
            <p:pic>
              <p:nvPicPr>
                <p:cNvPr id="99" name="Shape 9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24738" t="19447" r="24104" b="35394"/>
                <a:stretch/>
              </p:blipFill>
              <p:spPr>
                <a:xfrm>
                  <a:off x="7218946" y="4620126"/>
                  <a:ext cx="1315452" cy="11611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Shape 10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56631" t="27658" r="23474" b="60658"/>
                <a:stretch/>
              </p:blipFill>
              <p:spPr>
                <a:xfrm>
                  <a:off x="7876671" y="4716380"/>
                  <a:ext cx="770020" cy="4522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" name="Shape 101"/>
              <p:cNvSpPr txBox="1"/>
              <p:nvPr/>
            </p:nvSpPr>
            <p:spPr>
              <a:xfrm>
                <a:off x="6904753" y="5606716"/>
                <a:ext cx="4491789" cy="384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1600" b="1" i="0" u="none" strike="noStrike" cap="none">
                    <a:solidFill>
                      <a:srgbClr val="878688"/>
                    </a:solidFill>
                    <a:latin typeface="Cabin"/>
                    <a:ea typeface="Cabin"/>
                    <a:cs typeface="Cabin"/>
                    <a:sym typeface="Cabin"/>
                  </a:rPr>
                  <a:t>M E D I C I N E</a:t>
                </a:r>
              </a:p>
            </p:txBody>
          </p:sp>
          <p:sp>
            <p:nvSpPr>
              <p:cNvPr id="102" name="Shape 102"/>
              <p:cNvSpPr txBox="1"/>
              <p:nvPr/>
            </p:nvSpPr>
            <p:spPr>
              <a:xfrm>
                <a:off x="7177471" y="5889885"/>
                <a:ext cx="2273968" cy="261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GB" sz="900">
                    <a:solidFill>
                      <a:srgbClr val="87868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KING SAUD UNIVERSITY</a:t>
                </a:r>
              </a:p>
            </p:txBody>
          </p:sp>
        </p:grpSp>
        <p:sp>
          <p:nvSpPr>
            <p:cNvPr id="103" name="Shape 103"/>
            <p:cNvSpPr/>
            <p:nvPr/>
          </p:nvSpPr>
          <p:spPr>
            <a:xfrm rot="5400000">
              <a:off x="7114673" y="2045371"/>
              <a:ext cx="978568" cy="449178"/>
            </a:xfrm>
            <a:prstGeom prst="triangle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8786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Shape 104"/>
          <p:cNvGrpSpPr/>
          <p:nvPr/>
        </p:nvGrpSpPr>
        <p:grpSpPr>
          <a:xfrm rot="5400000">
            <a:off x="557630" y="515908"/>
            <a:ext cx="417094" cy="417094"/>
            <a:chOff x="1010653" y="336884"/>
            <a:chExt cx="417094" cy="417094"/>
          </a:xfrm>
        </p:grpSpPr>
        <p:sp>
          <p:nvSpPr>
            <p:cNvPr id="105" name="Shape 105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Shape 107"/>
          <p:cNvGrpSpPr/>
          <p:nvPr/>
        </p:nvGrpSpPr>
        <p:grpSpPr>
          <a:xfrm rot="-5400000">
            <a:off x="5315653" y="1270402"/>
            <a:ext cx="417094" cy="417094"/>
            <a:chOff x="1010653" y="336884"/>
            <a:chExt cx="417094" cy="417094"/>
          </a:xfrm>
        </p:grpSpPr>
        <p:sp>
          <p:nvSpPr>
            <p:cNvPr id="108" name="Shape 108"/>
            <p:cNvSpPr/>
            <p:nvPr/>
          </p:nvSpPr>
          <p:spPr>
            <a:xfrm>
              <a:off x="1010654" y="3368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5400000">
              <a:off x="1163054" y="489284"/>
              <a:ext cx="112293" cy="41709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Shape 110"/>
          <p:cNvSpPr txBox="1"/>
          <p:nvPr/>
        </p:nvSpPr>
        <p:spPr>
          <a:xfrm>
            <a:off x="707928" y="616833"/>
            <a:ext cx="5205120" cy="1157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200" b="1" smtClean="0">
                <a:solidFill>
                  <a:srgbClr val="7AADA2"/>
                </a:solidFill>
                <a:latin typeface="Cabin"/>
                <a:ea typeface="Cabin"/>
                <a:cs typeface="Cabin"/>
                <a:sym typeface="Cabin"/>
              </a:rPr>
              <a:t>Development of </a:t>
            </a:r>
            <a:r>
              <a:rPr lang="en-GB" sz="3200" b="1" dirty="0" smtClean="0">
                <a:solidFill>
                  <a:srgbClr val="7AADA2"/>
                </a:solidFill>
                <a:latin typeface="Cabin"/>
                <a:ea typeface="Cabin"/>
                <a:cs typeface="Cabin"/>
                <a:sym typeface="Cabin"/>
              </a:rPr>
              <a:t>The Urinary Bladder And Urethra</a:t>
            </a:r>
            <a:endParaRPr lang="en-GB" sz="3200" b="1" dirty="0">
              <a:solidFill>
                <a:srgbClr val="7AADA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9384920" y="2290816"/>
            <a:ext cx="2070099" cy="16220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﴿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إِنَّا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خَلَقْنَا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مِنْ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نُطْفَةٍ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أَمْشَاجٍ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نَبْتَلِيهِ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فَجَعَلْنَاهُ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سَمِيعًا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بَصِيرًا</a:t>
            </a:r>
            <a:r>
              <a:rPr lang="en-GB" sz="16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﴾ </a:t>
            </a:r>
            <a:r>
              <a:rPr lang="en-GB" sz="12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GB" sz="1200" b="1" dirty="0" err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الإنسان</a:t>
            </a:r>
            <a:r>
              <a:rPr lang="en-GB" sz="1200" b="1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: 2].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47188" y="5140409"/>
            <a:ext cx="1453436" cy="815545"/>
            <a:chOff x="5283181" y="5833362"/>
            <a:chExt cx="1446589" cy="864000"/>
          </a:xfrm>
        </p:grpSpPr>
        <p:sp>
          <p:nvSpPr>
            <p:cNvPr id="117" name="Shape 117"/>
            <p:cNvSpPr/>
            <p:nvPr/>
          </p:nvSpPr>
          <p:spPr>
            <a:xfrm>
              <a:off x="5283181" y="6279272"/>
              <a:ext cx="109500" cy="141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5287595" y="5998176"/>
              <a:ext cx="109500" cy="1410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283182" y="6530990"/>
              <a:ext cx="109500" cy="141000"/>
            </a:xfrm>
            <a:prstGeom prst="rect">
              <a:avLst/>
            </a:prstGeom>
            <a:solidFill>
              <a:srgbClr val="9999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5352769" y="5833362"/>
              <a:ext cx="1377001" cy="8640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GB" sz="16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Important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GB" sz="1600" b="1" dirty="0" err="1">
                  <a:solidFill>
                    <a:schemeClr val="accent6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Dr.</a:t>
              </a:r>
              <a:r>
                <a:rPr lang="en-GB" sz="1600" b="1" dirty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600" b="1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notes </a:t>
              </a:r>
              <a:r>
                <a:rPr lang="en-GB" sz="1600" b="1" dirty="0" smtClean="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Explanation</a:t>
              </a:r>
              <a:endParaRPr lang="en-GB" sz="16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مربع نص 1"/>
          <p:cNvSpPr txBox="1"/>
          <p:nvPr/>
        </p:nvSpPr>
        <p:spPr>
          <a:xfrm>
            <a:off x="9388010" y="6036515"/>
            <a:ext cx="2145823" cy="738664"/>
          </a:xfrm>
          <a:prstGeom prst="rect">
            <a:avLst/>
          </a:prstGeom>
          <a:noFill/>
          <a:ln w="28575">
            <a:solidFill>
              <a:srgbClr val="E7E5E5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rgbClr val="E7E5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We recommend you to study anatomy of the Bladder and urethra .</a:t>
            </a:r>
            <a:r>
              <a:rPr lang="en-US" b="1" dirty="0" smtClean="0">
                <a:solidFill>
                  <a:srgbClr val="E7E5E5"/>
                </a:solidFill>
              </a:rPr>
              <a:t> </a:t>
            </a:r>
            <a:endParaRPr lang="x-none" b="1" dirty="0">
              <a:solidFill>
                <a:srgbClr val="E7E5E5"/>
              </a:solidFill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-835060" y="1798049"/>
            <a:ext cx="12269343" cy="5334622"/>
            <a:chOff x="-967730" y="2167015"/>
            <a:chExt cx="12269343" cy="5334622"/>
          </a:xfrm>
        </p:grpSpPr>
        <p:grpSp>
          <p:nvGrpSpPr>
            <p:cNvPr id="36" name="Group 56"/>
            <p:cNvGrpSpPr/>
            <p:nvPr/>
          </p:nvGrpSpPr>
          <p:grpSpPr>
            <a:xfrm>
              <a:off x="-967730" y="2167015"/>
              <a:ext cx="4829059" cy="5334622"/>
              <a:chOff x="-29714" y="2020735"/>
              <a:chExt cx="4602883" cy="4750894"/>
            </a:xfrm>
          </p:grpSpPr>
          <p:pic>
            <p:nvPicPr>
              <p:cNvPr id="45" name="Picture 5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-29714" y="2071291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6" name="Picture 54"/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535606" y="2020735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7" name="مجموعة 36"/>
            <p:cNvGrpSpPr/>
            <p:nvPr/>
          </p:nvGrpSpPr>
          <p:grpSpPr>
            <a:xfrm>
              <a:off x="3558295" y="3651463"/>
              <a:ext cx="7743318" cy="956886"/>
              <a:chOff x="3143729" y="4645013"/>
              <a:chExt cx="7168055" cy="820456"/>
            </a:xfrm>
          </p:grpSpPr>
          <p:sp>
            <p:nvSpPr>
              <p:cNvPr id="39" name="TextBox 21"/>
              <p:cNvSpPr txBox="1"/>
              <p:nvPr/>
            </p:nvSpPr>
            <p:spPr>
              <a:xfrm>
                <a:off x="3143729" y="4645013"/>
                <a:ext cx="7168055" cy="49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18B95"/>
                    </a:solidFill>
                    <a:latin typeface="Kino MT" panose="040307050D0C02020703" pitchFamily="82" charset="0"/>
                  </a:rPr>
                  <a:t>Embryology</a:t>
                </a:r>
                <a:endParaRPr lang="en-US" sz="3200" dirty="0">
                  <a:solidFill>
                    <a:srgbClr val="F18B95"/>
                  </a:solidFill>
                  <a:latin typeface="Kino MT" panose="040307050D0C02020703" pitchFamily="82" charset="0"/>
                </a:endParaRPr>
              </a:p>
            </p:txBody>
          </p:sp>
          <p:sp>
            <p:nvSpPr>
              <p:cNvPr id="52" name="مربع نص 39"/>
              <p:cNvSpPr txBox="1"/>
              <p:nvPr/>
            </p:nvSpPr>
            <p:spPr>
              <a:xfrm>
                <a:off x="4167460" y="4990458"/>
                <a:ext cx="1717589" cy="475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rgbClr val="E1B27F"/>
                    </a:solidFill>
                    <a:latin typeface="Kino MT" panose="040307050D0C02020703" pitchFamily="82" charset="0"/>
                  </a:rPr>
                  <a:t>436</a:t>
                </a:r>
                <a:endParaRPr lang="en-US" sz="3000" dirty="0">
                  <a:solidFill>
                    <a:srgbClr val="E1B27F"/>
                  </a:solidFill>
                  <a:latin typeface="Kino MT" panose="040307050D0C02020703" pitchFamily="82" charset="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2563189" y="2508421"/>
            <a:ext cx="2886142" cy="1960275"/>
            <a:chOff x="6851293" y="2529762"/>
            <a:chExt cx="2516468" cy="179847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51" b="97627" l="0" r="100000">
                          <a14:foregroundMark x1="24561" y1="15593" x2="24561" y2="15593"/>
                          <a14:foregroundMark x1="17043" y1="6780" x2="17043" y2="6780"/>
                          <a14:foregroundMark x1="7769" y1="24746" x2="7769" y2="24746"/>
                          <a14:foregroundMark x1="20301" y1="3051" x2="10025" y2="90847"/>
                          <a14:foregroundMark x1="7018" y1="87458" x2="501" y2="61017"/>
                          <a14:foregroundMark x1="16291" y1="39661" x2="9524" y2="34915"/>
                          <a14:foregroundMark x1="21303" y1="48475" x2="32331" y2="56610"/>
                          <a14:foregroundMark x1="34586" y1="72881" x2="37845" y2="55593"/>
                          <a14:foregroundMark x1="34336" y1="50847" x2="26065" y2="42712"/>
                          <a14:foregroundMark x1="37845" y1="92881" x2="45865" y2="88814"/>
                          <a14:foregroundMark x1="30075" y1="91525" x2="25313" y2="81695"/>
                          <a14:backgroundMark x1="4511" y1="41017" x2="4010" y2="42034"/>
                          <a14:backgroundMark x1="39348" y1="80678" x2="39098" y2="78983"/>
                          <a14:backgroundMark x1="20551" y1="88814" x2="20551" y2="88814"/>
                          <a14:backgroundMark x1="39098" y1="89831" x2="39098" y2="89831"/>
                          <a14:backgroundMark x1="29323" y1="82712" x2="29323" y2="82712"/>
                          <a14:backgroundMark x1="33584" y1="89492" x2="33584" y2="89492"/>
                          <a14:backgroundMark x1="32080" y1="85763" x2="32080" y2="85763"/>
                          <a14:backgroundMark x1="36090" y1="89492" x2="36090" y2="89492"/>
                          <a14:backgroundMark x1="38346" y1="74915" x2="38346" y2="74915"/>
                          <a14:backgroundMark x1="2005" y1="57966" x2="2005" y2="57966"/>
                          <a14:backgroundMark x1="11028" y1="35593" x2="11028" y2="35593"/>
                          <a14:backgroundMark x1="17293" y1="44068" x2="17293" y2="44068"/>
                          <a14:backgroundMark x1="21053" y1="44068" x2="21053" y2="44068"/>
                          <a14:backgroundMark x1="14286" y1="35593" x2="11028" y2="24746"/>
                          <a14:backgroundMark x1="11529" y1="22034" x2="13283" y2="16949"/>
                          <a14:backgroundMark x1="37594" y1="33898" x2="40852" y2="24068"/>
                          <a14:backgroundMark x1="40100" y1="23729" x2="37093" y2="11186"/>
                          <a14:backgroundMark x1="33083" y1="40678" x2="32832" y2="38983"/>
                          <a14:backgroundMark x1="30576" y1="42034" x2="28822" y2="42712"/>
                        </a14:backgroundRemoval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293" y="2529762"/>
              <a:ext cx="2516468" cy="1798476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 rot="19838218">
              <a:off x="7172584" y="2672499"/>
              <a:ext cx="417043" cy="209859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8606469">
              <a:off x="7635237" y="2589513"/>
              <a:ext cx="66831" cy="367447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9946827">
              <a:off x="7739437" y="2822452"/>
              <a:ext cx="72478" cy="166494"/>
            </a:xfrm>
            <a:prstGeom prst="ellipse">
              <a:avLst/>
            </a:prstGeom>
            <a:solidFill>
              <a:srgbClr val="FF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66" y="5032810"/>
            <a:ext cx="1806012" cy="1323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937623" y="609144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937623" y="6981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Cont.. Anomalies </a:t>
            </a:r>
            <a:endParaRPr lang="en-GB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435" y="1631492"/>
            <a:ext cx="6349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3- Urethral anomalies: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b="1" dirty="0" err="1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Hypospadius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it’s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most common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anomaly, with incomplete fusion of the urethral folds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complete fusion described in slide 7!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and abnormal opening of the urethra </a:t>
            </a:r>
            <a:r>
              <a:rPr lang="ar-SA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يعني جزء ما انقفل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occur along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ventral (inferior) aspect of the penis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Epispadius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rare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anomaly , in which the urethral meatus is found in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dorsal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superior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surface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penis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it is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most often associated with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extrophy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of the bladder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يعني عادة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ماتصير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لحالها يكون معها اول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انوملي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تكلمنا عنها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25" y="1200814"/>
            <a:ext cx="4798054" cy="2436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36" y="3930421"/>
            <a:ext cx="3610501" cy="22137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753398" y="2042382"/>
            <a:ext cx="298077" cy="207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53398" y="1329469"/>
            <a:ext cx="414864" cy="6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20448" y="1402257"/>
            <a:ext cx="0" cy="1477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684" y="1892344"/>
            <a:ext cx="1490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Penile urethra 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8168262" y="1200814"/>
            <a:ext cx="821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External urethral orifice  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473852" y="1972710"/>
            <a:ext cx="5415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normal male the penile urethra must open in the external urethral orifice.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2408" y="773129"/>
            <a:ext cx="2086804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This slide is very important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390007" y="6121838"/>
            <a:ext cx="4819801" cy="461665"/>
          </a:xfrm>
          <a:prstGeom prst="rect">
            <a:avLst/>
          </a:prstGeom>
          <a:noFill/>
          <a:ln w="31750">
            <a:solidFill>
              <a:srgbClr val="618E87"/>
            </a:solidFill>
            <a:prstDash val="dashDot"/>
          </a:ln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See You Our Doctors Next Year ♥..</a:t>
            </a:r>
            <a:endParaRPr lang="ar-SA" sz="2400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937623" y="609144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1308785" y="56262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8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SUMMARY </a:t>
            </a:r>
            <a:endParaRPr lang="en-GB" sz="28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55271"/>
              </p:ext>
            </p:extLst>
          </p:nvPr>
        </p:nvGraphicFramePr>
        <p:xfrm>
          <a:off x="937623" y="946491"/>
          <a:ext cx="9250876" cy="2372360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3040081"/>
                <a:gridCol w="3408218"/>
                <a:gridCol w="2802577"/>
              </a:tblGrid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 </a:t>
                      </a:r>
                      <a:r>
                        <a:rPr lang="en-US" sz="1600" b="1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Urinary Bladder</a:t>
                      </a:r>
                      <a:endParaRPr lang="ar-SA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7E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infants and children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bladder is an </a:t>
                      </a:r>
                      <a:r>
                        <a:rPr lang="en-US" b="1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abdominal organ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It starts to enter the </a:t>
                      </a:r>
                      <a:r>
                        <a:rPr lang="en-US" b="1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greater pelvis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about 6 years and become </a:t>
                      </a:r>
                      <a:r>
                        <a:rPr lang="en-US" b="1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pelvic organ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until after puberty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 rtl="1"/>
                      <a:r>
                        <a:rPr lang="en-US" u="none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Primitive urogenital sinus divided into </a:t>
                      </a:r>
                      <a:r>
                        <a:rPr lang="en-US" b="1" u="none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part:</a:t>
                      </a:r>
                      <a:endParaRPr lang="ar-SA" b="1" u="none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</a:t>
                      </a:r>
                      <a:r>
                        <a:rPr lang="en-US" baseline="0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caudal (phallic part)</a:t>
                      </a:r>
                      <a:endParaRPr lang="ar-SA" dirty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middle (pelvic part)</a:t>
                      </a:r>
                      <a:endParaRPr lang="ar-SA" dirty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cranial (</a:t>
                      </a:r>
                      <a:r>
                        <a:rPr lang="en-US" dirty="0" err="1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vesical</a:t>
                      </a:r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part)</a:t>
                      </a:r>
                      <a:endParaRPr lang="ar-SA" dirty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E5E5"/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grows towards genital tubercle.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forms main part of male urethra and entire female urethra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forms most of the bladder and continuous with the allantois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95994"/>
              </p:ext>
            </p:extLst>
          </p:nvPr>
        </p:nvGraphicFramePr>
        <p:xfrm>
          <a:off x="937623" y="3489205"/>
          <a:ext cx="9295880" cy="3200400"/>
        </p:xfrm>
        <a:graphic>
          <a:graphicData uri="http://schemas.openxmlformats.org/drawingml/2006/table">
            <a:tbl>
              <a:tblPr rtl="1" firstRow="1" bandRow="1">
                <a:tableStyleId>{FA756C97-6D7B-430A-97ED-F031B4137404}</a:tableStyleId>
              </a:tblPr>
              <a:tblGrid>
                <a:gridCol w="1579235"/>
                <a:gridCol w="1740721"/>
                <a:gridCol w="1327983"/>
                <a:gridCol w="1327983"/>
                <a:gridCol w="1168341"/>
                <a:gridCol w="2151617"/>
              </a:tblGrid>
              <a:tr h="355036">
                <a:tc gridSpan="6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Anomalies</a:t>
                      </a:r>
                      <a:endParaRPr lang="ar-SA" sz="1800" b="1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3E7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84349">
                <a:tc gridSpan="2">
                  <a:txBody>
                    <a:bodyPr/>
                    <a:lstStyle/>
                    <a:p>
                      <a:pPr algn="ctr" rtl="1"/>
                      <a:endParaRPr lang="en-US" dirty="0" smtClean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 Urethral Anomalies: </a:t>
                      </a:r>
                    </a:p>
                    <a:p>
                      <a:pPr algn="ctr"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endParaRPr lang="en-US" dirty="0" smtClean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Urachal anomalies:</a:t>
                      </a:r>
                      <a:endParaRPr lang="ar-SA" dirty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E5E5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 smtClean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</a:t>
                      </a:r>
                      <a:r>
                        <a:rPr lang="en-US" dirty="0" err="1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Exstrophy</a:t>
                      </a:r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bladder (</a:t>
                      </a:r>
                      <a:r>
                        <a:rPr lang="en-US" dirty="0" err="1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Ectopiae</a:t>
                      </a:r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vesica</a:t>
                      </a:r>
                      <a:r>
                        <a:rPr lang="en-US" dirty="0" smtClean="0">
                          <a:solidFill>
                            <a:srgbClr val="FF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ar-SA" dirty="0">
                        <a:solidFill>
                          <a:srgbClr val="FF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7E5E5"/>
                    </a:solidFill>
                  </a:tcPr>
                </a:tc>
              </a:tr>
              <a:tr h="49607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</a:t>
                      </a:r>
                      <a:r>
                        <a:rPr lang="en-US" dirty="0" err="1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Epispadius</a:t>
                      </a:r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*rare*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</a:t>
                      </a:r>
                      <a:r>
                        <a:rPr lang="en-US" dirty="0" err="1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Hypospadius</a:t>
                      </a:r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*common*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 </a:t>
                      </a:r>
                      <a:r>
                        <a:rPr lang="en-US" dirty="0" err="1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Urachal</a:t>
                      </a:r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fistula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</a:t>
                      </a:r>
                      <a:r>
                        <a:rPr lang="en-US" dirty="0" err="1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Urachal</a:t>
                      </a:r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sinus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</a:t>
                      </a:r>
                      <a:r>
                        <a:rPr lang="en-US" dirty="0" err="1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Urachal</a:t>
                      </a:r>
                      <a:r>
                        <a:rPr lang="en-US" dirty="0" smtClean="0">
                          <a:solidFill>
                            <a:srgbClr val="618E87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cyst</a:t>
                      </a:r>
                      <a:endParaRPr lang="ar-SA" dirty="0">
                        <a:solidFill>
                          <a:srgbClr val="618E87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3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(exposure of the posterior wall of the bladder due to a defect in the anterior abdominal wall and anterior wall of the bladder)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31314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(associated with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exstrophy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bladder )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(incomplete fusion of urethra)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entire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urachus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remains patent with urine escape from umbilicus). </a:t>
                      </a:r>
                    </a:p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(discharging 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(discharging serous fluid from the umbilicus)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(remnant of epithelium)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5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795119" y="493866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1106905" y="0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2800" dirty="0" smtClean="0">
                <a:solidFill>
                  <a:srgbClr val="618E87"/>
                </a:solidFill>
                <a:latin typeface="Calibri" charset="0"/>
                <a:ea typeface="Calibri" charset="0"/>
                <a:cs typeface="Calibri" charset="0"/>
                <a:sym typeface="Century Gothic"/>
              </a:rPr>
              <a:t>MCQ’s</a:t>
            </a:r>
            <a:endParaRPr lang="en-GB" sz="2800" dirty="0">
              <a:solidFill>
                <a:srgbClr val="618E87"/>
              </a:solidFill>
              <a:latin typeface="Calibri" charset="0"/>
              <a:ea typeface="Calibri" charset="0"/>
              <a:cs typeface="Calibri" charset="0"/>
              <a:sym typeface="Century Gothic"/>
            </a:endParaRP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26501" y="531858"/>
            <a:ext cx="10095037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The cloaca is the dilated terminal part  of the hind gut, however witch of the following ducts does It receives.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A- Allantois duct.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mesonephric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duct.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 of them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None of them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The Primitive urogenital sinus is divided into three parts, witch of the following is the correct order for them from up down.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vesical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part, phallic part, pelvic part.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vesical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part, pelvic part , phallic part.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C- pelvic part,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vesical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part, phallic part.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phallic part,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vesical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part, pelvic part.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Witch of the following forms most of the bladder and continuous with the allantois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A-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vesical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 of the primitive urogenital sinus.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pelvic part of the primitive urogenital sinus.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C- The phallic part of the primitive urogenital sinus.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None of them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Witch of the following forms the female urethra?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A-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vesical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part of the primitive urogenital sinus.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pelvic part of the primitive urogenital sinus.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C- The phallic part of the primitive urogenital sinus.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None of them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 A mother of 7 weeks old child came to the  pediatric clinic complaining of </a:t>
            </a:r>
            <a:r>
              <a:rPr lang="en-US" b="1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discharge</a:t>
            </a:r>
            <a:endParaRPr lang="en-US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serous fluid from the baby belly button, witch of the following is most likely be the cause.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Urachal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cyst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B-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Urachal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sinus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Urachal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fistula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Epispadius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 </a:t>
            </a:r>
            <a:r>
              <a:rPr lang="en-US" b="1" dirty="0" err="1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Hypospadius.Witch</a:t>
            </a:r>
            <a:r>
              <a:rPr lang="en-US" b="1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following best </a:t>
            </a:r>
            <a:r>
              <a:rPr lang="en-US" b="1" dirty="0" smtClean="0">
                <a:solidFill>
                  <a:srgbClr val="618E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describe:  </a:t>
            </a:r>
          </a:p>
          <a:p>
            <a:pPr algn="l"/>
            <a:endParaRPr lang="en-US" b="1" dirty="0">
              <a:solidFill>
                <a:srgbClr val="618E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incomplete fusion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ofthe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urethral folds, and abnormal openings of the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urethra occur along the ventral (inferior) aspect of the penis.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B- is a rare abnormality, in which the urethral meatus is found on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dorsum of penis, it is most often associated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exstrophy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bladder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C- the entire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urachus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remains patent and allows urine to escape from the umbilicus.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393169" y="5243173"/>
            <a:ext cx="514885" cy="1384995"/>
          </a:xfrm>
          <a:prstGeom prst="rect">
            <a:avLst/>
          </a:prstGeom>
          <a:ln w="12700">
            <a:solidFill>
              <a:srgbClr val="618E87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1-C </a:t>
            </a:r>
            <a:endParaRPr lang="en-US" dirty="0" smtClean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2-B </a:t>
            </a:r>
            <a:endParaRPr lang="en-US" dirty="0" smtClean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3-A </a:t>
            </a:r>
            <a:endParaRPr lang="en-US" dirty="0" smtClean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4-B </a:t>
            </a:r>
            <a:endParaRPr lang="en-US" dirty="0" smtClean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5-B</a:t>
            </a:r>
          </a:p>
          <a:p>
            <a:r>
              <a:rPr lang="en-US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6-A </a:t>
            </a:r>
            <a:endParaRPr lang="ar-SA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Shape 626"/>
          <p:cNvGrpSpPr/>
          <p:nvPr/>
        </p:nvGrpSpPr>
        <p:grpSpPr>
          <a:xfrm>
            <a:off x="333829" y="179293"/>
            <a:ext cx="3653971" cy="3156898"/>
            <a:chOff x="3793642" y="1056178"/>
            <a:chExt cx="3534257" cy="3452322"/>
          </a:xfrm>
        </p:grpSpPr>
        <p:sp>
          <p:nvSpPr>
            <p:cNvPr id="627" name="Shape 627"/>
            <p:cNvSpPr/>
            <p:nvPr/>
          </p:nvSpPr>
          <p:spPr>
            <a:xfrm>
              <a:off x="3949700" y="1206500"/>
              <a:ext cx="3225800" cy="3149600"/>
            </a:xfrm>
            <a:prstGeom prst="ellipse">
              <a:avLst/>
            </a:prstGeom>
            <a:solidFill>
              <a:srgbClr val="7AADA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3883610" y="1130300"/>
              <a:ext cx="3355175" cy="3291840"/>
            </a:xfrm>
            <a:prstGeom prst="ellipse">
              <a:avLst/>
            </a:prstGeom>
            <a:noFill/>
            <a:ln w="22225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3793642" y="1056178"/>
              <a:ext cx="3534257" cy="3452322"/>
            </a:xfrm>
            <a:prstGeom prst="ellipse">
              <a:avLst/>
            </a:prstGeom>
            <a:noFill/>
            <a:ln w="44450" cap="flat" cmpd="sng">
              <a:solidFill>
                <a:srgbClr val="7AADA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Shape 630"/>
          <p:cNvSpPr txBox="1"/>
          <p:nvPr/>
        </p:nvSpPr>
        <p:spPr>
          <a:xfrm>
            <a:off x="660400" y="952500"/>
            <a:ext cx="3048000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3200" b="1" dirty="0">
                <a:solidFill>
                  <a:srgbClr val="E6DBD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SUGGESTION OR ISSUE </a:t>
            </a:r>
          </a:p>
        </p:txBody>
      </p:sp>
      <p:grpSp>
        <p:nvGrpSpPr>
          <p:cNvPr id="631" name="Shape 631"/>
          <p:cNvGrpSpPr/>
          <p:nvPr/>
        </p:nvGrpSpPr>
        <p:grpSpPr>
          <a:xfrm>
            <a:off x="3812821" y="2573589"/>
            <a:ext cx="1427996" cy="2811211"/>
            <a:chOff x="3644589" y="2937586"/>
            <a:chExt cx="2631462" cy="2726021"/>
          </a:xfrm>
        </p:grpSpPr>
        <p:sp>
          <p:nvSpPr>
            <p:cNvPr id="632" name="Shape 632"/>
            <p:cNvSpPr/>
            <p:nvPr/>
          </p:nvSpPr>
          <p:spPr>
            <a:xfrm rot="-432414">
              <a:off x="3644589" y="2937586"/>
              <a:ext cx="2285108" cy="26314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571" y="981"/>
                    <a:pt x="3776" y="2229"/>
                    <a:pt x="4978" y="3730"/>
                  </a:cubicBezTo>
                  <a:cubicBezTo>
                    <a:pt x="5475" y="4352"/>
                    <a:pt x="5915" y="5055"/>
                    <a:pt x="6471" y="5595"/>
                  </a:cubicBezTo>
                  <a:cubicBezTo>
                    <a:pt x="7416" y="6513"/>
                    <a:pt x="8612" y="7026"/>
                    <a:pt x="9458" y="8082"/>
                  </a:cubicBezTo>
                  <a:cubicBezTo>
                    <a:pt x="9956" y="8704"/>
                    <a:pt x="10396" y="9408"/>
                    <a:pt x="10951" y="9948"/>
                  </a:cubicBezTo>
                  <a:cubicBezTo>
                    <a:pt x="11896" y="10865"/>
                    <a:pt x="13938" y="12435"/>
                    <a:pt x="13938" y="12435"/>
                  </a:cubicBezTo>
                  <a:cubicBezTo>
                    <a:pt x="16593" y="17409"/>
                    <a:pt x="13108" y="11398"/>
                    <a:pt x="16427" y="15544"/>
                  </a:cubicBezTo>
                  <a:cubicBezTo>
                    <a:pt x="19746" y="19689"/>
                    <a:pt x="14934" y="15336"/>
                    <a:pt x="18916" y="18652"/>
                  </a:cubicBezTo>
                  <a:cubicBezTo>
                    <a:pt x="20968" y="22496"/>
                    <a:pt x="18690" y="18747"/>
                    <a:pt x="21405" y="21761"/>
                  </a:cubicBezTo>
                  <a:cubicBezTo>
                    <a:pt x="26520" y="27440"/>
                    <a:pt x="22496" y="23913"/>
                    <a:pt x="25886" y="26735"/>
                  </a:cubicBezTo>
                  <a:cubicBezTo>
                    <a:pt x="26217" y="27357"/>
                    <a:pt x="26484" y="28042"/>
                    <a:pt x="26881" y="28601"/>
                  </a:cubicBezTo>
                  <a:cubicBezTo>
                    <a:pt x="27817" y="29915"/>
                    <a:pt x="29023" y="30924"/>
                    <a:pt x="29868" y="32331"/>
                  </a:cubicBezTo>
                  <a:cubicBezTo>
                    <a:pt x="32079" y="36014"/>
                    <a:pt x="30901" y="33956"/>
                    <a:pt x="33353" y="38549"/>
                  </a:cubicBezTo>
                  <a:cubicBezTo>
                    <a:pt x="33685" y="39170"/>
                    <a:pt x="34159" y="39705"/>
                    <a:pt x="34348" y="40414"/>
                  </a:cubicBezTo>
                  <a:cubicBezTo>
                    <a:pt x="35315" y="44038"/>
                    <a:pt x="34611" y="41693"/>
                    <a:pt x="36837" y="47253"/>
                  </a:cubicBezTo>
                  <a:lnTo>
                    <a:pt x="38829" y="52227"/>
                  </a:lnTo>
                  <a:cubicBezTo>
                    <a:pt x="39160" y="53056"/>
                    <a:pt x="39590" y="53835"/>
                    <a:pt x="39824" y="54715"/>
                  </a:cubicBezTo>
                  <a:cubicBezTo>
                    <a:pt x="39990" y="55336"/>
                    <a:pt x="40115" y="55977"/>
                    <a:pt x="40322" y="56580"/>
                  </a:cubicBezTo>
                  <a:cubicBezTo>
                    <a:pt x="40614" y="57432"/>
                    <a:pt x="41057" y="58199"/>
                    <a:pt x="41318" y="59067"/>
                  </a:cubicBezTo>
                  <a:cubicBezTo>
                    <a:pt x="41558" y="59867"/>
                    <a:pt x="41627" y="60732"/>
                    <a:pt x="41815" y="61554"/>
                  </a:cubicBezTo>
                  <a:cubicBezTo>
                    <a:pt x="41960" y="62184"/>
                    <a:pt x="42186" y="62783"/>
                    <a:pt x="42313" y="63419"/>
                  </a:cubicBezTo>
                  <a:cubicBezTo>
                    <a:pt x="42518" y="64444"/>
                    <a:pt x="42627" y="65496"/>
                    <a:pt x="42811" y="66528"/>
                  </a:cubicBezTo>
                  <a:cubicBezTo>
                    <a:pt x="44217" y="74431"/>
                    <a:pt x="42305" y="62748"/>
                    <a:pt x="43807" y="72124"/>
                  </a:cubicBezTo>
                  <a:cubicBezTo>
                    <a:pt x="44451" y="80977"/>
                    <a:pt x="44513" y="76436"/>
                    <a:pt x="43807" y="83937"/>
                  </a:cubicBezTo>
                  <a:cubicBezTo>
                    <a:pt x="43708" y="84980"/>
                    <a:pt x="43624" y="89570"/>
                    <a:pt x="42811" y="91398"/>
                  </a:cubicBezTo>
                  <a:cubicBezTo>
                    <a:pt x="41823" y="93621"/>
                    <a:pt x="40471" y="96021"/>
                    <a:pt x="38829" y="97616"/>
                  </a:cubicBezTo>
                  <a:cubicBezTo>
                    <a:pt x="38065" y="98358"/>
                    <a:pt x="37185" y="98894"/>
                    <a:pt x="36340" y="99481"/>
                  </a:cubicBezTo>
                  <a:cubicBezTo>
                    <a:pt x="35691" y="99931"/>
                    <a:pt x="35030" y="100360"/>
                    <a:pt x="34348" y="100725"/>
                  </a:cubicBezTo>
                  <a:cubicBezTo>
                    <a:pt x="33348" y="101260"/>
                    <a:pt x="31874" y="101653"/>
                    <a:pt x="30864" y="101968"/>
                  </a:cubicBezTo>
                  <a:cubicBezTo>
                    <a:pt x="29121" y="101770"/>
                    <a:pt x="24391" y="101760"/>
                    <a:pt x="22401" y="100103"/>
                  </a:cubicBezTo>
                  <a:cubicBezTo>
                    <a:pt x="21903" y="99689"/>
                    <a:pt x="21355" y="99356"/>
                    <a:pt x="20907" y="98860"/>
                  </a:cubicBezTo>
                  <a:cubicBezTo>
                    <a:pt x="19855" y="97691"/>
                    <a:pt x="17921" y="95129"/>
                    <a:pt x="17921" y="95129"/>
                  </a:cubicBezTo>
                  <a:cubicBezTo>
                    <a:pt x="17589" y="93886"/>
                    <a:pt x="16845" y="92705"/>
                    <a:pt x="16925" y="91398"/>
                  </a:cubicBezTo>
                  <a:cubicBezTo>
                    <a:pt x="17091" y="88704"/>
                    <a:pt x="17154" y="85997"/>
                    <a:pt x="17423" y="83316"/>
                  </a:cubicBezTo>
                  <a:cubicBezTo>
                    <a:pt x="17488" y="82665"/>
                    <a:pt x="17630" y="81996"/>
                    <a:pt x="17921" y="81450"/>
                  </a:cubicBezTo>
                  <a:cubicBezTo>
                    <a:pt x="18624" y="80133"/>
                    <a:pt x="21610" y="77345"/>
                    <a:pt x="22401" y="77098"/>
                  </a:cubicBezTo>
                  <a:cubicBezTo>
                    <a:pt x="23065" y="76891"/>
                    <a:pt x="23743" y="76746"/>
                    <a:pt x="24392" y="76476"/>
                  </a:cubicBezTo>
                  <a:cubicBezTo>
                    <a:pt x="25763" y="75906"/>
                    <a:pt x="26976" y="75047"/>
                    <a:pt x="28375" y="74611"/>
                  </a:cubicBezTo>
                  <a:cubicBezTo>
                    <a:pt x="29195" y="74355"/>
                    <a:pt x="30034" y="74196"/>
                    <a:pt x="30864" y="73989"/>
                  </a:cubicBezTo>
                  <a:lnTo>
                    <a:pt x="45300" y="74611"/>
                  </a:lnTo>
                  <a:cubicBezTo>
                    <a:pt x="50805" y="74983"/>
                    <a:pt x="47553" y="75010"/>
                    <a:pt x="51274" y="75854"/>
                  </a:cubicBezTo>
                  <a:cubicBezTo>
                    <a:pt x="52428" y="76117"/>
                    <a:pt x="53597" y="76269"/>
                    <a:pt x="54758" y="76476"/>
                  </a:cubicBezTo>
                  <a:cubicBezTo>
                    <a:pt x="55422" y="76891"/>
                    <a:pt x="56046" y="77427"/>
                    <a:pt x="56750" y="77720"/>
                  </a:cubicBezTo>
                  <a:cubicBezTo>
                    <a:pt x="57552" y="78054"/>
                    <a:pt x="58418" y="78085"/>
                    <a:pt x="59239" y="78341"/>
                  </a:cubicBezTo>
                  <a:cubicBezTo>
                    <a:pt x="59748" y="78500"/>
                    <a:pt x="60223" y="78804"/>
                    <a:pt x="60732" y="78963"/>
                  </a:cubicBezTo>
                  <a:cubicBezTo>
                    <a:pt x="61553" y="79220"/>
                    <a:pt x="62392" y="79378"/>
                    <a:pt x="63221" y="79585"/>
                  </a:cubicBezTo>
                  <a:cubicBezTo>
                    <a:pt x="66248" y="82105"/>
                    <a:pt x="63032" y="79730"/>
                    <a:pt x="66706" y="81450"/>
                  </a:cubicBezTo>
                  <a:cubicBezTo>
                    <a:pt x="70197" y="83085"/>
                    <a:pt x="67302" y="82133"/>
                    <a:pt x="70191" y="83937"/>
                  </a:cubicBezTo>
                  <a:cubicBezTo>
                    <a:pt x="70660" y="84230"/>
                    <a:pt x="71215" y="84266"/>
                    <a:pt x="71684" y="84559"/>
                  </a:cubicBezTo>
                  <a:cubicBezTo>
                    <a:pt x="72219" y="84893"/>
                    <a:pt x="72699" y="85354"/>
                    <a:pt x="73177" y="85803"/>
                  </a:cubicBezTo>
                  <a:cubicBezTo>
                    <a:pt x="74691" y="87220"/>
                    <a:pt x="76320" y="88484"/>
                    <a:pt x="77658" y="90155"/>
                  </a:cubicBezTo>
                  <a:lnTo>
                    <a:pt x="81640" y="95129"/>
                  </a:lnTo>
                  <a:lnTo>
                    <a:pt x="83631" y="97616"/>
                  </a:lnTo>
                  <a:cubicBezTo>
                    <a:pt x="83797" y="98238"/>
                    <a:pt x="83801" y="98970"/>
                    <a:pt x="84129" y="99481"/>
                  </a:cubicBezTo>
                  <a:cubicBezTo>
                    <a:pt x="84503" y="100065"/>
                    <a:pt x="85200" y="100196"/>
                    <a:pt x="85623" y="100725"/>
                  </a:cubicBezTo>
                  <a:cubicBezTo>
                    <a:pt x="86046" y="101253"/>
                    <a:pt x="86286" y="101968"/>
                    <a:pt x="86618" y="102590"/>
                  </a:cubicBezTo>
                  <a:cubicBezTo>
                    <a:pt x="87436" y="106675"/>
                    <a:pt x="86584" y="103603"/>
                    <a:pt x="88112" y="106943"/>
                  </a:cubicBezTo>
                  <a:cubicBezTo>
                    <a:pt x="88833" y="108519"/>
                    <a:pt x="89133" y="109932"/>
                    <a:pt x="90103" y="111295"/>
                  </a:cubicBezTo>
                  <a:cubicBezTo>
                    <a:pt x="93202" y="115650"/>
                    <a:pt x="92050" y="114009"/>
                    <a:pt x="94583" y="116269"/>
                  </a:cubicBezTo>
                  <a:cubicBezTo>
                    <a:pt x="97750" y="119094"/>
                    <a:pt x="95252" y="117514"/>
                    <a:pt x="98566" y="118756"/>
                  </a:cubicBezTo>
                  <a:cubicBezTo>
                    <a:pt x="99571" y="119133"/>
                    <a:pt x="101553" y="120000"/>
                    <a:pt x="101553" y="120000"/>
                  </a:cubicBezTo>
                  <a:lnTo>
                    <a:pt x="111509" y="119378"/>
                  </a:lnTo>
                  <a:cubicBezTo>
                    <a:pt x="113173" y="119239"/>
                    <a:pt x="114836" y="119051"/>
                    <a:pt x="116487" y="118756"/>
                  </a:cubicBezTo>
                  <a:cubicBezTo>
                    <a:pt x="116933" y="118676"/>
                    <a:pt x="119404" y="117867"/>
                    <a:pt x="119971" y="117512"/>
                  </a:cubicBezTo>
                  <a:cubicBezTo>
                    <a:pt x="120120" y="117420"/>
                    <a:pt x="119640" y="117512"/>
                    <a:pt x="119474" y="117512"/>
                  </a:cubicBezTo>
                </a:path>
              </a:pathLst>
            </a:custGeom>
            <a:noFill/>
            <a:ln w="50800" cap="flat" cmpd="sng">
              <a:solidFill>
                <a:srgbClr val="7AADA2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 rot="320654">
              <a:off x="5880405" y="5232241"/>
              <a:ext cx="395646" cy="431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664" y="4285"/>
                    <a:pt x="8778" y="9662"/>
                    <a:pt x="13993" y="12857"/>
                  </a:cubicBezTo>
                  <a:cubicBezTo>
                    <a:pt x="24922" y="19551"/>
                    <a:pt x="40411" y="23027"/>
                    <a:pt x="52475" y="25714"/>
                  </a:cubicBezTo>
                  <a:cubicBezTo>
                    <a:pt x="77151" y="31210"/>
                    <a:pt x="76434" y="30404"/>
                    <a:pt x="104950" y="34285"/>
                  </a:cubicBezTo>
                  <a:cubicBezTo>
                    <a:pt x="109615" y="35714"/>
                    <a:pt x="116059" y="33859"/>
                    <a:pt x="118944" y="38571"/>
                  </a:cubicBezTo>
                  <a:cubicBezTo>
                    <a:pt x="124446" y="47558"/>
                    <a:pt x="106736" y="58906"/>
                    <a:pt x="104950" y="60000"/>
                  </a:cubicBezTo>
                  <a:cubicBezTo>
                    <a:pt x="101652" y="62020"/>
                    <a:pt x="97679" y="62091"/>
                    <a:pt x="94455" y="64285"/>
                  </a:cubicBezTo>
                  <a:cubicBezTo>
                    <a:pt x="87105" y="69288"/>
                    <a:pt x="81443" y="78171"/>
                    <a:pt x="73465" y="81428"/>
                  </a:cubicBezTo>
                  <a:cubicBezTo>
                    <a:pt x="47086" y="92200"/>
                    <a:pt x="79602" y="77669"/>
                    <a:pt x="52475" y="94285"/>
                  </a:cubicBezTo>
                  <a:cubicBezTo>
                    <a:pt x="49177" y="96306"/>
                    <a:pt x="45203" y="96377"/>
                    <a:pt x="41980" y="98571"/>
                  </a:cubicBezTo>
                  <a:cubicBezTo>
                    <a:pt x="34629" y="103574"/>
                    <a:pt x="28967" y="112456"/>
                    <a:pt x="20990" y="115714"/>
                  </a:cubicBezTo>
                  <a:lnTo>
                    <a:pt x="10495" y="120000"/>
                  </a:lnTo>
                </a:path>
              </a:pathLst>
            </a:custGeom>
            <a:noFill/>
            <a:ln w="50800" cap="flat" cmpd="sng">
              <a:solidFill>
                <a:srgbClr val="7AADA2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Shape 634"/>
          <p:cNvSpPr txBox="1"/>
          <p:nvPr/>
        </p:nvSpPr>
        <p:spPr>
          <a:xfrm>
            <a:off x="6577296" y="4122155"/>
            <a:ext cx="296677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@Embryology436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6386033" y="5237524"/>
            <a:ext cx="434713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24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Embryology436@gmail.com</a:t>
            </a:r>
          </a:p>
        </p:txBody>
      </p:sp>
      <p:cxnSp>
        <p:nvCxnSpPr>
          <p:cNvPr id="637" name="Shape 637"/>
          <p:cNvCxnSpPr/>
          <p:nvPr/>
        </p:nvCxnSpPr>
        <p:spPr>
          <a:xfrm rot="10800000">
            <a:off x="5784881" y="3659198"/>
            <a:ext cx="5575300" cy="0"/>
          </a:xfrm>
          <a:prstGeom prst="straightConnector1">
            <a:avLst/>
          </a:prstGeom>
          <a:noFill/>
          <a:ln w="41275" cap="rnd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8" name="Shape 638"/>
          <p:cNvPicPr preferRelativeResize="0"/>
          <p:nvPr/>
        </p:nvPicPr>
        <p:blipFill rotWithShape="1">
          <a:blip r:embed="rId3">
            <a:alphaModFix/>
          </a:blip>
          <a:srcRect l="5390" t="9219" r="10146" b="4521"/>
          <a:stretch/>
        </p:blipFill>
        <p:spPr>
          <a:xfrm>
            <a:off x="5420814" y="4042494"/>
            <a:ext cx="716279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3956" y="5099029"/>
            <a:ext cx="829997" cy="77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9050" y="2692400"/>
            <a:ext cx="742238" cy="69328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644" name="Shape 644"/>
          <p:cNvSpPr txBox="1"/>
          <p:nvPr/>
        </p:nvSpPr>
        <p:spPr>
          <a:xfrm>
            <a:off x="6236964" y="1725013"/>
            <a:ext cx="347471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rgbClr val="7AAD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 VIDEOS</a:t>
            </a:r>
          </a:p>
        </p:txBody>
      </p:sp>
      <p:cxnSp>
        <p:nvCxnSpPr>
          <p:cNvPr id="645" name="Shape 645"/>
          <p:cNvCxnSpPr/>
          <p:nvPr/>
        </p:nvCxnSpPr>
        <p:spPr>
          <a:xfrm>
            <a:off x="6323325" y="2397137"/>
            <a:ext cx="3301999" cy="0"/>
          </a:xfrm>
          <a:prstGeom prst="straightConnector1">
            <a:avLst/>
          </a:prstGeom>
          <a:noFill/>
          <a:ln w="22225" cap="flat" cmpd="sng">
            <a:solidFill>
              <a:srgbClr val="878688">
                <a:alpha val="44705"/>
              </a:srgbClr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647" name="Shape 647"/>
          <p:cNvSpPr txBox="1"/>
          <p:nvPr/>
        </p:nvSpPr>
        <p:spPr>
          <a:xfrm>
            <a:off x="6176241" y="2794933"/>
            <a:ext cx="4966688" cy="558491"/>
          </a:xfrm>
          <a:prstGeom prst="rect">
            <a:avLst/>
          </a:prstGeom>
          <a:noFill/>
          <a:ln w="19050">
            <a:solidFill>
              <a:srgbClr val="7AADA2"/>
            </a:solidFill>
            <a:prstDash val="lgDash"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213F"/>
              </a:buClr>
              <a:buSzPct val="100000"/>
            </a:pPr>
            <a:r>
              <a:rPr lang="en-GB" sz="1800" dirty="0">
                <a:solidFill>
                  <a:srgbClr val="00213F"/>
                </a:solidFill>
                <a:latin typeface="Calibri"/>
                <a:ea typeface="Calibri"/>
                <a:cs typeface="Calibri"/>
                <a:sym typeface="Calibri"/>
              </a:rPr>
              <a:t>https://youtu.be/v3Tv86bITZ4?t=249</a:t>
            </a:r>
          </a:p>
        </p:txBody>
      </p:sp>
      <p:grpSp>
        <p:nvGrpSpPr>
          <p:cNvPr id="648" name="Shape 648"/>
          <p:cNvGrpSpPr/>
          <p:nvPr/>
        </p:nvGrpSpPr>
        <p:grpSpPr>
          <a:xfrm>
            <a:off x="10329422" y="0"/>
            <a:ext cx="1894305" cy="2692400"/>
            <a:chOff x="10297695" y="0"/>
            <a:chExt cx="1894305" cy="2149642"/>
          </a:xfrm>
        </p:grpSpPr>
        <p:sp>
          <p:nvSpPr>
            <p:cNvPr id="649" name="Shape 649"/>
            <p:cNvSpPr/>
            <p:nvPr/>
          </p:nvSpPr>
          <p:spPr>
            <a:xfrm>
              <a:off x="11734709" y="0"/>
              <a:ext cx="457291" cy="737936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11016202" y="0"/>
              <a:ext cx="457291" cy="2149641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97695" y="0"/>
              <a:ext cx="457291" cy="129941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-296366" y="3182403"/>
            <a:ext cx="7268666" cy="3862133"/>
            <a:chOff x="-770021" y="2149642"/>
            <a:chExt cx="11984224" cy="5277854"/>
          </a:xfrm>
        </p:grpSpPr>
        <p:grpSp>
          <p:nvGrpSpPr>
            <p:cNvPr id="34" name="Group 56"/>
            <p:cNvGrpSpPr/>
            <p:nvPr/>
          </p:nvGrpSpPr>
          <p:grpSpPr>
            <a:xfrm>
              <a:off x="-770021" y="2149642"/>
              <a:ext cx="4829059" cy="5277854"/>
              <a:chOff x="158735" y="2005263"/>
              <a:chExt cx="4602883" cy="4700338"/>
            </a:xfrm>
          </p:grpSpPr>
          <p:pic>
            <p:nvPicPr>
              <p:cNvPr id="43" name="Picture 5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92" t="11645" r="18816" b="5855"/>
              <a:stretch/>
            </p:blipFill>
            <p:spPr>
              <a:xfrm>
                <a:off x="158735" y="2005263"/>
                <a:ext cx="4602883" cy="4700338"/>
              </a:xfrm>
              <a:prstGeom prst="rect">
                <a:avLst/>
              </a:prstGeom>
            </p:spPr>
          </p:pic>
          <p:pic>
            <p:nvPicPr>
              <p:cNvPr id="44" name="Picture 54"/>
              <p:cNvPicPr>
                <a:picLocks noChangeAspect="1"/>
              </p:cNvPicPr>
              <p:nvPr/>
            </p:nvPicPr>
            <p:blipFill rotWithShape="1">
              <a:blip r:embed="rId7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90000" l="10000" r="90000">
                            <a14:foregroundMark x1="58594" y1="5250" x2="58594" y2="5250"/>
                            <a14:backgroundMark x1="64258" y1="27313" x2="64258" y2="27313"/>
                            <a14:backgroundMark x1="66836" y1="20188" x2="66836" y2="20188"/>
                            <a14:backgroundMark x1="66367" y1="22688" x2="66367" y2="22688"/>
                            <a14:backgroundMark x1="66836" y1="26813" x2="66836" y2="26813"/>
                            <a14:backgroundMark x1="62852" y1="5250" x2="62852" y2="5250"/>
                            <a14:backgroundMark x1="67305" y1="10250" x2="67305" y2="10250"/>
                            <a14:backgroundMark x1="52695" y1="7125" x2="52695" y2="7125"/>
                            <a14:backgroundMark x1="54688" y1="3063" x2="54688" y2="3063"/>
                            <a14:backgroundMark x1="54688" y1="5625" x2="54688" y2="562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35" t="-1793" r="27114" b="16045"/>
              <a:stretch/>
            </p:blipFill>
            <p:spPr>
              <a:xfrm rot="1152351">
                <a:off x="382493" y="2196809"/>
                <a:ext cx="2996926" cy="3947748"/>
              </a:xfrm>
              <a:prstGeom prst="rect">
                <a:avLst/>
              </a:prstGeom>
            </p:spPr>
          </p:pic>
        </p:grpSp>
        <p:grpSp>
          <p:nvGrpSpPr>
            <p:cNvPr id="35" name="مجموعة 34"/>
            <p:cNvGrpSpPr/>
            <p:nvPr/>
          </p:nvGrpSpPr>
          <p:grpSpPr>
            <a:xfrm>
              <a:off x="2513487" y="2648367"/>
              <a:ext cx="8700716" cy="2097537"/>
              <a:chOff x="2176542" y="3784934"/>
              <a:chExt cx="8054326" cy="1798476"/>
            </a:xfrm>
          </p:grpSpPr>
          <p:grpSp>
            <p:nvGrpSpPr>
              <p:cNvPr id="36" name="Group 19"/>
              <p:cNvGrpSpPr/>
              <p:nvPr/>
            </p:nvGrpSpPr>
            <p:grpSpPr>
              <a:xfrm>
                <a:off x="2176542" y="3784934"/>
                <a:ext cx="2516467" cy="1798476"/>
                <a:chOff x="6851293" y="2529763"/>
                <a:chExt cx="2516467" cy="1798476"/>
              </a:xfrm>
            </p:grpSpPr>
            <p:pic>
              <p:nvPicPr>
                <p:cNvPr id="39" name="Picture 5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3051" b="97627" l="0" r="100000">
                              <a14:foregroundMark x1="24561" y1="15593" x2="24561" y2="15593"/>
                              <a14:foregroundMark x1="17043" y1="6780" x2="17043" y2="6780"/>
                              <a14:foregroundMark x1="7769" y1="24746" x2="7769" y2="24746"/>
                              <a14:foregroundMark x1="20301" y1="3051" x2="10025" y2="90847"/>
                              <a14:foregroundMark x1="7018" y1="87458" x2="501" y2="61017"/>
                              <a14:foregroundMark x1="16291" y1="39661" x2="9524" y2="34915"/>
                              <a14:foregroundMark x1="21303" y1="48475" x2="32331" y2="56610"/>
                              <a14:foregroundMark x1="34586" y1="72881" x2="37845" y2="55593"/>
                              <a14:foregroundMark x1="34336" y1="50847" x2="26065" y2="42712"/>
                              <a14:foregroundMark x1="37845" y1="92881" x2="45865" y2="88814"/>
                              <a14:foregroundMark x1="30075" y1="91525" x2="25313" y2="81695"/>
                              <a14:backgroundMark x1="4511" y1="41017" x2="4010" y2="42034"/>
                              <a14:backgroundMark x1="39348" y1="80678" x2="39098" y2="78983"/>
                              <a14:backgroundMark x1="20551" y1="88814" x2="20551" y2="88814"/>
                              <a14:backgroundMark x1="39098" y1="89831" x2="39098" y2="89831"/>
                              <a14:backgroundMark x1="29323" y1="82712" x2="29323" y2="82712"/>
                              <a14:backgroundMark x1="33584" y1="89492" x2="33584" y2="89492"/>
                              <a14:backgroundMark x1="32080" y1="85763" x2="32080" y2="85763"/>
                              <a14:backgroundMark x1="36090" y1="89492" x2="36090" y2="89492"/>
                              <a14:backgroundMark x1="38346" y1="74915" x2="38346" y2="74915"/>
                              <a14:backgroundMark x1="2005" y1="57966" x2="2005" y2="57966"/>
                              <a14:backgroundMark x1="11028" y1="35593" x2="11028" y2="35593"/>
                              <a14:backgroundMark x1="17293" y1="44068" x2="17293" y2="44068"/>
                              <a14:backgroundMark x1="21053" y1="44068" x2="21053" y2="44068"/>
                              <a14:backgroundMark x1="14286" y1="35593" x2="11028" y2="24746"/>
                              <a14:backgroundMark x1="11529" y1="22034" x2="13283" y2="16949"/>
                              <a14:backgroundMark x1="37594" y1="33898" x2="40852" y2="24068"/>
                              <a14:backgroundMark x1="40100" y1="23729" x2="37093" y2="11186"/>
                              <a14:backgroundMark x1="33083" y1="40678" x2="32832" y2="38983"/>
                              <a14:backgroundMark x1="30576" y1="42034" x2="28822" y2="42712"/>
                            </a14:backgroundRemoval>
                          </a14:imgEffect>
                          <a14:imgEffect>
                            <a14:sharpenSoften amount="-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1293" y="2529763"/>
                  <a:ext cx="2516467" cy="1798476"/>
                </a:xfrm>
                <a:prstGeom prst="rect">
                  <a:avLst/>
                </a:prstGeom>
              </p:spPr>
            </p:pic>
            <p:sp>
              <p:nvSpPr>
                <p:cNvPr id="40" name="Oval 9"/>
                <p:cNvSpPr/>
                <p:nvPr/>
              </p:nvSpPr>
              <p:spPr>
                <a:xfrm rot="19838218">
                  <a:off x="7172584" y="2672499"/>
                  <a:ext cx="417043" cy="209859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1" name="Oval 10"/>
                <p:cNvSpPr/>
                <p:nvPr/>
              </p:nvSpPr>
              <p:spPr>
                <a:xfrm rot="18606469">
                  <a:off x="7635237" y="2589513"/>
                  <a:ext cx="66831" cy="367447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42" name="Oval 18"/>
                <p:cNvSpPr/>
                <p:nvPr/>
              </p:nvSpPr>
              <p:spPr>
                <a:xfrm rot="19946827">
                  <a:off x="7760985" y="2822452"/>
                  <a:ext cx="72478" cy="166494"/>
                </a:xfrm>
                <a:prstGeom prst="ellipse">
                  <a:avLst/>
                </a:prstGeom>
                <a:solidFill>
                  <a:srgbClr val="FF698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sp>
            <p:nvSpPr>
              <p:cNvPr id="37" name="TextBox 21"/>
              <p:cNvSpPr txBox="1"/>
              <p:nvPr/>
            </p:nvSpPr>
            <p:spPr>
              <a:xfrm>
                <a:off x="3062813" y="4573946"/>
                <a:ext cx="7168055" cy="53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18B95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Embryology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247074" y="4902751"/>
                <a:ext cx="1717590" cy="497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E1B27F"/>
                    </a:solidFill>
                    <a:effectLst/>
                    <a:uLnTx/>
                    <a:uFillTx/>
                    <a:latin typeface="Kino MT" panose="040307050D0C02020703" pitchFamily="82" charset="0"/>
                  </a:rPr>
                  <a:t>436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800073" y="5364392"/>
            <a:ext cx="1617816" cy="369332"/>
          </a:xfrm>
          <a:prstGeom prst="rect">
            <a:avLst/>
          </a:prstGeom>
          <a:noFill/>
          <a:ln w="28575"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11"/>
              </a:rPr>
              <a:t>Editing file</a:t>
            </a:r>
            <a:endParaRPr lang="en-US" sz="1800" b="1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Shape 662"/>
          <p:cNvGrpSpPr/>
          <p:nvPr/>
        </p:nvGrpSpPr>
        <p:grpSpPr>
          <a:xfrm>
            <a:off x="-70740" y="5949455"/>
            <a:ext cx="4561511" cy="884940"/>
            <a:chOff x="0" y="5958176"/>
            <a:chExt cx="4629149" cy="899824"/>
          </a:xfrm>
        </p:grpSpPr>
        <p:sp>
          <p:nvSpPr>
            <p:cNvPr id="663" name="Shape 663"/>
            <p:cNvSpPr/>
            <p:nvPr/>
          </p:nvSpPr>
          <p:spPr>
            <a:xfrm>
              <a:off x="0" y="5969000"/>
              <a:ext cx="800099" cy="889000"/>
            </a:xfrm>
            <a:prstGeom prst="mathPlus">
              <a:avLst>
                <a:gd name="adj1" fmla="val 23520"/>
              </a:avLst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Shape 664"/>
            <p:cNvSpPr txBox="1"/>
            <p:nvPr/>
          </p:nvSpPr>
          <p:spPr>
            <a:xfrm>
              <a:off x="482600" y="5958176"/>
              <a:ext cx="16255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GB" sz="1800" b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EDITING By:</a:t>
              </a:r>
            </a:p>
          </p:txBody>
        </p:sp>
        <p:sp>
          <p:nvSpPr>
            <p:cNvPr id="665" name="Shape 665"/>
            <p:cNvSpPr/>
            <p:nvPr/>
          </p:nvSpPr>
          <p:spPr>
            <a:xfrm>
              <a:off x="400049" y="5994400"/>
              <a:ext cx="4229100" cy="80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400" b="1" dirty="0">
                  <a:solidFill>
                    <a:srgbClr val="618E8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MUHANNED ALZAHRANI</a:t>
              </a:r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5773777" y="64529"/>
            <a:ext cx="6316064" cy="6728957"/>
            <a:chOff x="5841214" y="240629"/>
            <a:chExt cx="6316064" cy="6728957"/>
          </a:xfrm>
        </p:grpSpPr>
        <p:grpSp>
          <p:nvGrpSpPr>
            <p:cNvPr id="682" name="Shape 682"/>
            <p:cNvGrpSpPr/>
            <p:nvPr/>
          </p:nvGrpSpPr>
          <p:grpSpPr>
            <a:xfrm>
              <a:off x="5841214" y="240629"/>
              <a:ext cx="6316064" cy="6455524"/>
              <a:chOff x="5841214" y="240629"/>
              <a:chExt cx="6316064" cy="6455524"/>
            </a:xfrm>
          </p:grpSpPr>
          <p:sp>
            <p:nvSpPr>
              <p:cNvPr id="683" name="Shape 683"/>
              <p:cNvSpPr/>
              <p:nvPr/>
            </p:nvSpPr>
            <p:spPr>
              <a:xfrm>
                <a:off x="6580524" y="1097279"/>
                <a:ext cx="4666595" cy="5598873"/>
              </a:xfrm>
              <a:prstGeom prst="rect">
                <a:avLst/>
              </a:prstGeom>
              <a:solidFill>
                <a:srgbClr val="E6DBDD"/>
              </a:solidFill>
              <a:ln w="53975" cap="flat" cmpd="sng">
                <a:solidFill>
                  <a:srgbClr val="618E87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4" name="Shape 684"/>
              <p:cNvGrpSpPr/>
              <p:nvPr/>
            </p:nvGrpSpPr>
            <p:grpSpPr>
              <a:xfrm>
                <a:off x="5841214" y="240629"/>
                <a:ext cx="6316064" cy="2011680"/>
                <a:chOff x="5841214" y="593556"/>
                <a:chExt cx="6316064" cy="2011680"/>
              </a:xfrm>
            </p:grpSpPr>
            <p:grpSp>
              <p:nvGrpSpPr>
                <p:cNvPr id="685" name="Shape 685"/>
                <p:cNvGrpSpPr/>
                <p:nvPr/>
              </p:nvGrpSpPr>
              <p:grpSpPr>
                <a:xfrm>
                  <a:off x="5841214" y="593556"/>
                  <a:ext cx="6316064" cy="2011680"/>
                  <a:chOff x="5841214" y="593556"/>
                  <a:chExt cx="6316064" cy="2011680"/>
                </a:xfrm>
              </p:grpSpPr>
              <p:grpSp>
                <p:nvGrpSpPr>
                  <p:cNvPr id="686" name="Shape 686"/>
                  <p:cNvGrpSpPr/>
                  <p:nvPr/>
                </p:nvGrpSpPr>
                <p:grpSpPr>
                  <a:xfrm>
                    <a:off x="5841214" y="1106905"/>
                    <a:ext cx="6316064" cy="974793"/>
                    <a:chOff x="6800149" y="1130969"/>
                    <a:chExt cx="5051261" cy="920637"/>
                  </a:xfrm>
                </p:grpSpPr>
                <p:sp>
                  <p:nvSpPr>
                    <p:cNvPr id="687" name="Shape 687"/>
                    <p:cNvSpPr/>
                    <p:nvPr/>
                  </p:nvSpPr>
                  <p:spPr>
                    <a:xfrm>
                      <a:off x="7010400" y="1251284"/>
                      <a:ext cx="4588041" cy="689811"/>
                    </a:xfrm>
                    <a:prstGeom prst="rect">
                      <a:avLst/>
                    </a:prstGeom>
                    <a:solidFill>
                      <a:srgbClr val="7AADA2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8" name="Shape 688"/>
                    <p:cNvSpPr/>
                    <p:nvPr/>
                  </p:nvSpPr>
                  <p:spPr>
                    <a:xfrm>
                      <a:off x="6914146" y="1187116"/>
                      <a:ext cx="4748463" cy="818146"/>
                    </a:xfrm>
                    <a:prstGeom prst="rect">
                      <a:avLst/>
                    </a:prstGeom>
                    <a:noFill/>
                    <a:ln w="47625" cap="flat" cmpd="sng">
                      <a:solidFill>
                        <a:srgbClr val="00213F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9" name="Shape 689"/>
                    <p:cNvSpPr/>
                    <p:nvPr/>
                  </p:nvSpPr>
                  <p:spPr>
                    <a:xfrm>
                      <a:off x="6800149" y="1137207"/>
                      <a:ext cx="240631" cy="914400"/>
                    </a:xfrm>
                    <a:prstGeom prst="rect">
                      <a:avLst/>
                    </a:prstGeom>
                    <a:solidFill>
                      <a:srgbClr val="E6DBDD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Shape 690"/>
                    <p:cNvSpPr/>
                    <p:nvPr/>
                  </p:nvSpPr>
                  <p:spPr>
                    <a:xfrm>
                      <a:off x="11602757" y="1130969"/>
                      <a:ext cx="248653" cy="914400"/>
                    </a:xfrm>
                    <a:prstGeom prst="rect">
                      <a:avLst/>
                    </a:prstGeom>
                    <a:solidFill>
                      <a:srgbClr val="E6DBDD"/>
                    </a:solidFill>
                    <a:ln>
                      <a:noFill/>
                    </a:ln>
                  </p:spPr>
                  <p:txBody>
                    <a:bodyPr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91" name="Shape 691"/>
                  <p:cNvSpPr/>
                  <p:nvPr/>
                </p:nvSpPr>
                <p:spPr>
                  <a:xfrm>
                    <a:off x="6898106" y="593556"/>
                    <a:ext cx="4186989" cy="2011680"/>
                  </a:xfrm>
                  <a:prstGeom prst="star6">
                    <a:avLst>
                      <a:gd name="adj" fmla="val 43154"/>
                      <a:gd name="hf" fmla="val 115470"/>
                    </a:avLst>
                  </a:prstGeom>
                  <a:solidFill>
                    <a:srgbClr val="00213F"/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692" name="Shape 692"/>
                  <p:cNvCxnSpPr>
                    <a:stCxn id="691" idx="4"/>
                    <a:endCxn id="691" idx="2"/>
                  </p:cNvCxnSpPr>
                  <p:nvPr/>
                </p:nvCxnSpPr>
                <p:spPr>
                  <a:xfrm>
                    <a:off x="6898107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3" name="Shape 693"/>
                  <p:cNvCxnSpPr>
                    <a:stCxn id="691" idx="0"/>
                    <a:endCxn id="691" idx="2"/>
                  </p:cNvCxnSpPr>
                  <p:nvPr/>
                </p:nvCxnSpPr>
                <p:spPr>
                  <a:xfrm flipH="1">
                    <a:off x="8991694" y="1096476"/>
                    <a:ext cx="2093400" cy="15086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4" name="Shape 694"/>
                  <p:cNvCxnSpPr>
                    <a:stCxn id="691" idx="5"/>
                    <a:endCxn id="691" idx="1"/>
                  </p:cNvCxnSpPr>
                  <p:nvPr/>
                </p:nvCxnSpPr>
                <p:spPr>
                  <a:xfrm>
                    <a:off x="89916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5" name="Shape 695"/>
                  <p:cNvCxnSpPr>
                    <a:stCxn id="691" idx="5"/>
                    <a:endCxn id="691" idx="3"/>
                  </p:cNvCxnSpPr>
                  <p:nvPr/>
                </p:nvCxnSpPr>
                <p:spPr>
                  <a:xfrm flipH="1">
                    <a:off x="6898200" y="593556"/>
                    <a:ext cx="2093400" cy="15087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757070"/>
                    </a:solidFill>
                    <a:prstDash val="dash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696" name="Shape 696"/>
                <p:cNvSpPr txBox="1"/>
                <p:nvPr/>
              </p:nvSpPr>
              <p:spPr>
                <a:xfrm>
                  <a:off x="7161384" y="1267325"/>
                  <a:ext cx="4507832" cy="6771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3800" b="1">
                      <a:solidFill>
                        <a:srgbClr val="E6DBDD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TEAM MEMBERS</a:t>
                  </a:r>
                </a:p>
              </p:txBody>
            </p:sp>
          </p:grpSp>
        </p:grpSp>
        <p:grpSp>
          <p:nvGrpSpPr>
            <p:cNvPr id="697" name="Shape 697"/>
            <p:cNvGrpSpPr/>
            <p:nvPr/>
          </p:nvGrpSpPr>
          <p:grpSpPr>
            <a:xfrm>
              <a:off x="6898106" y="2254264"/>
              <a:ext cx="4090735" cy="2732565"/>
              <a:chOff x="6898106" y="2190096"/>
              <a:chExt cx="4090735" cy="2732565"/>
            </a:xfrm>
          </p:grpSpPr>
          <p:sp>
            <p:nvSpPr>
              <p:cNvPr id="698" name="Shape 698"/>
              <p:cNvSpPr txBox="1"/>
              <p:nvPr/>
            </p:nvSpPr>
            <p:spPr>
              <a:xfrm>
                <a:off x="6898106" y="2190096"/>
                <a:ext cx="3080085" cy="584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spcBef>
                    <a:spcPts val="0"/>
                  </a:spcBef>
                  <a:buClr>
                    <a:srgbClr val="618E87"/>
                  </a:buClr>
                  <a:buSzPct val="100000"/>
                  <a:buFont typeface="Noto Sans Symbols"/>
                  <a:buChar char="▪"/>
                </a:pPr>
                <a:r>
                  <a:rPr lang="en-GB" sz="3200" b="1">
                    <a:solidFill>
                      <a:srgbClr val="618E87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B O Y S  :</a:t>
                </a:r>
              </a:p>
            </p:txBody>
          </p:sp>
          <p:sp>
            <p:nvSpPr>
              <p:cNvPr id="699" name="Shape 699"/>
              <p:cNvSpPr txBox="1"/>
              <p:nvPr/>
            </p:nvSpPr>
            <p:spPr>
              <a:xfrm>
                <a:off x="7042484" y="2675892"/>
                <a:ext cx="3946357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Abdulrahman Alharbi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Abdulrahman Alrasheed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Rayan Alqarni 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Abdulkarim Alharbi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000" b="1" i="1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00" name="Shape 700"/>
            <p:cNvGrpSpPr/>
            <p:nvPr/>
          </p:nvGrpSpPr>
          <p:grpSpPr>
            <a:xfrm>
              <a:off x="6906125" y="4314848"/>
              <a:ext cx="3517757" cy="2654738"/>
              <a:chOff x="6906125" y="4074216"/>
              <a:chExt cx="3517757" cy="2654738"/>
            </a:xfrm>
          </p:grpSpPr>
          <p:sp>
            <p:nvSpPr>
              <p:cNvPr id="701" name="Shape 701"/>
              <p:cNvSpPr txBox="1"/>
              <p:nvPr/>
            </p:nvSpPr>
            <p:spPr>
              <a:xfrm>
                <a:off x="6906125" y="4074216"/>
                <a:ext cx="3080100" cy="58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457200" marR="0" lvl="0" indent="-457200" algn="l" rtl="0">
                  <a:spcBef>
                    <a:spcPts val="0"/>
                  </a:spcBef>
                  <a:buClr>
                    <a:srgbClr val="EE9AB6"/>
                  </a:buClr>
                  <a:buSzPct val="100000"/>
                  <a:buFont typeface="Noto Sans Symbols"/>
                  <a:buChar char="▪"/>
                </a:pPr>
                <a:r>
                  <a:rPr lang="en-GB" sz="3200" b="1">
                    <a:solidFill>
                      <a:srgbClr val="EE9AB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G I R L S  :</a:t>
                </a:r>
              </a:p>
            </p:txBody>
          </p:sp>
          <p:sp>
            <p:nvSpPr>
              <p:cNvPr id="702" name="Shape 702"/>
              <p:cNvSpPr txBox="1"/>
              <p:nvPr/>
            </p:nvSpPr>
            <p:spPr>
              <a:xfrm>
                <a:off x="7071082" y="4789962"/>
                <a:ext cx="3352799" cy="1938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Razan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Alotaibi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Thikrayat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Omar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smtClean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Do</a:t>
                </a:r>
                <a:r>
                  <a:rPr lang="x-none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’</a:t>
                </a:r>
                <a:r>
                  <a:rPr lang="en-GB" sz="2000" b="1" i="1" dirty="0" err="1" smtClean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aa</a:t>
                </a:r>
                <a:r>
                  <a:rPr lang="en-GB" sz="2000" b="1" i="1" dirty="0" smtClean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Walid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Ohood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Abdullah</a:t>
                </a: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rgbClr val="7F7F7F"/>
                  </a:buClr>
                  <a:buSzPct val="100000"/>
                  <a:buFont typeface="Arial"/>
                  <a:buChar char="•"/>
                </a:pP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Nouf</a:t>
                </a:r>
                <a:r>
                  <a:rPr lang="en-GB" sz="2000" b="1" i="1" dirty="0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GB" sz="2000" b="1" i="1" dirty="0" err="1">
                    <a:solidFill>
                      <a:srgbClr val="7F7F7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Aloqili</a:t>
                </a:r>
                <a:endParaRPr lang="en-GB"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342900" marR="0" lvl="0" indent="-342900" algn="l" rtl="0">
                  <a:spcBef>
                    <a:spcPts val="0"/>
                  </a:spcBef>
                  <a:buClr>
                    <a:schemeClr val="dk1"/>
                  </a:buClr>
                  <a:buFont typeface="Arial"/>
                  <a:buNone/>
                </a:pPr>
                <a:endParaRPr sz="2000" b="1" i="1" dirty="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44" name="Group 78"/>
          <p:cNvGrpSpPr/>
          <p:nvPr/>
        </p:nvGrpSpPr>
        <p:grpSpPr>
          <a:xfrm>
            <a:off x="112295" y="0"/>
            <a:ext cx="9240251" cy="5759116"/>
            <a:chOff x="112295" y="0"/>
            <a:chExt cx="9240251" cy="5759116"/>
          </a:xfrm>
        </p:grpSpPr>
        <p:grpSp>
          <p:nvGrpSpPr>
            <p:cNvPr id="45" name="Group 22"/>
            <p:cNvGrpSpPr/>
            <p:nvPr/>
          </p:nvGrpSpPr>
          <p:grpSpPr>
            <a:xfrm>
              <a:off x="112295" y="0"/>
              <a:ext cx="9240251" cy="5759116"/>
              <a:chOff x="3238500" y="685800"/>
              <a:chExt cx="9399979" cy="5359400"/>
            </a:xfrm>
          </p:grpSpPr>
          <p:sp>
            <p:nvSpPr>
              <p:cNvPr id="47" name="10-Point Star 9"/>
              <p:cNvSpPr/>
              <p:nvPr/>
            </p:nvSpPr>
            <p:spPr>
              <a:xfrm>
                <a:off x="3367049" y="868062"/>
                <a:ext cx="5434052" cy="4973137"/>
              </a:xfrm>
              <a:prstGeom prst="star10">
                <a:avLst>
                  <a:gd name="adj" fmla="val 47106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10-Point Star 10"/>
              <p:cNvSpPr/>
              <p:nvPr/>
            </p:nvSpPr>
            <p:spPr>
              <a:xfrm>
                <a:off x="3238500" y="685800"/>
                <a:ext cx="5751768" cy="5359400"/>
              </a:xfrm>
              <a:prstGeom prst="star10">
                <a:avLst>
                  <a:gd name="adj" fmla="val 40518"/>
                  <a:gd name="hf" fmla="val 105146"/>
                </a:avLst>
              </a:prstGeom>
              <a:noFill/>
              <a:ln>
                <a:solidFill>
                  <a:srgbClr val="FAEFF4">
                    <a:alpha val="4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6-Point Star 11"/>
              <p:cNvSpPr/>
              <p:nvPr/>
            </p:nvSpPr>
            <p:spPr>
              <a:xfrm>
                <a:off x="4064000" y="1117600"/>
                <a:ext cx="4191000" cy="4495800"/>
              </a:xfrm>
              <a:prstGeom prst="star6">
                <a:avLst>
                  <a:gd name="adj" fmla="val 42895"/>
                  <a:gd name="hf" fmla="val 115470"/>
                </a:avLst>
              </a:prstGeom>
              <a:noFill/>
              <a:ln>
                <a:solidFill>
                  <a:srgbClr val="FAEFF4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6-Point Star 12"/>
              <p:cNvSpPr/>
              <p:nvPr/>
            </p:nvSpPr>
            <p:spPr>
              <a:xfrm>
                <a:off x="4191000" y="1206500"/>
                <a:ext cx="3924300" cy="4343400"/>
              </a:xfrm>
              <a:prstGeom prst="star6">
                <a:avLst>
                  <a:gd name="adj" fmla="val 42895"/>
                  <a:gd name="hf" fmla="val 115470"/>
                </a:avLst>
              </a:prstGeom>
              <a:solidFill>
                <a:srgbClr val="7AADA2"/>
              </a:solidFill>
              <a:ln>
                <a:solidFill>
                  <a:srgbClr val="FAEFF4">
                    <a:alpha val="8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riangle 13"/>
              <p:cNvSpPr/>
              <p:nvPr/>
            </p:nvSpPr>
            <p:spPr>
              <a:xfrm>
                <a:off x="4178300" y="1231900"/>
                <a:ext cx="3949700" cy="32131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Triangle 14"/>
              <p:cNvSpPr/>
              <p:nvPr/>
            </p:nvSpPr>
            <p:spPr>
              <a:xfrm>
                <a:off x="4648200" y="1600200"/>
                <a:ext cx="3022600" cy="26035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Triangle 15"/>
              <p:cNvSpPr/>
              <p:nvPr/>
            </p:nvSpPr>
            <p:spPr>
              <a:xfrm>
                <a:off x="5053935" y="1905000"/>
                <a:ext cx="2209800" cy="2146300"/>
              </a:xfrm>
              <a:prstGeom prst="triangle">
                <a:avLst/>
              </a:prstGeom>
              <a:noFill/>
              <a:ln>
                <a:solidFill>
                  <a:srgbClr val="FAEFF4">
                    <a:alpha val="1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18"/>
              <p:cNvCxnSpPr/>
              <p:nvPr/>
            </p:nvCxnSpPr>
            <p:spPr>
              <a:xfrm>
                <a:off x="6153150" y="1231900"/>
                <a:ext cx="0" cy="2794000"/>
              </a:xfrm>
              <a:prstGeom prst="line">
                <a:avLst/>
              </a:prstGeom>
              <a:ln>
                <a:solidFill>
                  <a:srgbClr val="FAEFF4">
                    <a:alpha val="1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19"/>
              <p:cNvSpPr txBox="1"/>
              <p:nvPr/>
            </p:nvSpPr>
            <p:spPr>
              <a:xfrm>
                <a:off x="4144847" y="2348604"/>
                <a:ext cx="4446419" cy="51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§"/>
                </a:pPr>
                <a:r>
                  <a:rPr lang="en-GB" sz="3000" b="1" i="1" dirty="0" smtClean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TEAM LEADERS :</a:t>
                </a:r>
              </a:p>
            </p:txBody>
          </p:sp>
          <p:sp>
            <p:nvSpPr>
              <p:cNvPr id="56" name="TextBox 20"/>
              <p:cNvSpPr txBox="1"/>
              <p:nvPr/>
            </p:nvSpPr>
            <p:spPr>
              <a:xfrm>
                <a:off x="4637478" y="3510260"/>
                <a:ext cx="8001001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400" b="1" i="1" dirty="0" smtClean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NEHAL BEYARI</a:t>
                </a:r>
                <a:endParaRPr lang="en-GB" sz="3400" b="1" i="1" dirty="0">
                  <a:solidFill>
                    <a:srgbClr val="E6DBDD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7" name="TextBox 21"/>
              <p:cNvSpPr txBox="1"/>
              <p:nvPr/>
            </p:nvSpPr>
            <p:spPr>
              <a:xfrm>
                <a:off x="4178200" y="3023044"/>
                <a:ext cx="6667500" cy="57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400" b="1" i="1" dirty="0" smtClean="0">
                    <a:solidFill>
                      <a:srgbClr val="E6DBDD"/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SAAD ALRUSHOUD</a:t>
                </a:r>
                <a:endParaRPr lang="en-GB" sz="3400" b="1" i="1" dirty="0">
                  <a:solidFill>
                    <a:srgbClr val="E6DBDD"/>
                  </a:solid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46" name="Oval 16"/>
            <p:cNvSpPr/>
            <p:nvPr/>
          </p:nvSpPr>
          <p:spPr>
            <a:xfrm>
              <a:off x="2326104" y="2294021"/>
              <a:ext cx="1347538" cy="1251284"/>
            </a:xfrm>
            <a:prstGeom prst="ellipse">
              <a:avLst/>
            </a:prstGeom>
            <a:noFill/>
            <a:ln>
              <a:solidFill>
                <a:srgbClr val="FAEFF4">
                  <a:alpha val="1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مربع نص 2"/>
          <p:cNvSpPr txBox="1"/>
          <p:nvPr/>
        </p:nvSpPr>
        <p:spPr>
          <a:xfrm>
            <a:off x="4232135" y="5365361"/>
            <a:ext cx="2095000" cy="783193"/>
          </a:xfrm>
          <a:prstGeom prst="roundRect">
            <a:avLst/>
          </a:prstGeom>
          <a:noFill/>
          <a:ln w="19050">
            <a:solidFill>
              <a:srgbClr val="618E87"/>
            </a:solidFill>
            <a:prstDash val="sysDash"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800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Thanks To Team 435 </a:t>
            </a:r>
            <a:r>
              <a:rPr lang="en-US" sz="20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1800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8661400" y="0"/>
            <a:ext cx="3530600" cy="6858000"/>
            <a:chOff x="8661400" y="0"/>
            <a:chExt cx="3530600" cy="6858000"/>
          </a:xfrm>
        </p:grpSpPr>
        <p:sp>
          <p:nvSpPr>
            <p:cNvPr id="127" name="Shape 127"/>
            <p:cNvSpPr/>
            <p:nvPr/>
          </p:nvSpPr>
          <p:spPr>
            <a:xfrm>
              <a:off x="11493500" y="0"/>
              <a:ext cx="698500" cy="6858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0083800" y="0"/>
              <a:ext cx="698500" cy="6858000"/>
            </a:xfrm>
            <a:prstGeom prst="rect">
              <a:avLst/>
            </a:prstGeom>
            <a:solidFill>
              <a:srgbClr val="95D2C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8661400" y="0"/>
              <a:ext cx="698500" cy="6858000"/>
            </a:xfrm>
            <a:prstGeom prst="rect">
              <a:avLst/>
            </a:prstGeom>
            <a:solidFill>
              <a:srgbClr val="00213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0" name="Shape 130"/>
          <p:cNvCxnSpPr/>
          <p:nvPr/>
        </p:nvCxnSpPr>
        <p:spPr>
          <a:xfrm>
            <a:off x="898358" y="1171074"/>
            <a:ext cx="6416841" cy="0"/>
          </a:xfrm>
          <a:prstGeom prst="straightConnector1">
            <a:avLst/>
          </a:prstGeom>
          <a:noFill/>
          <a:ln w="25400" cap="flat" cmpd="sng">
            <a:solidFill>
              <a:srgbClr val="00213F"/>
            </a:solidFill>
            <a:prstDash val="dot"/>
            <a:miter/>
            <a:headEnd type="none" w="med" len="med"/>
            <a:tailEnd type="non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898357" y="192505"/>
            <a:ext cx="688206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600" b="1">
                <a:solidFill>
                  <a:srgbClr val="AEAB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B J E C T I V E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27320" y="1842603"/>
            <a:ext cx="8272130" cy="38139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cloaca and the formation of the urogenital sinus.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the division of the urogenital sinus into various pats and name the adult organs that are derived from each part.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how the caudal parts of the mesonephric ducts are absorbed into the urogenital sinus and the significance of this embryonic events.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the position of the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urachus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its significance and fate.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various anomalies concerned with the urinary bladder and urethra. </a:t>
            </a:r>
            <a:endParaRPr sz="2400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Shape 603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Shape 605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Shape 606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Shape 607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Shape 608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715" y="1180881"/>
            <a:ext cx="6995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161" y="149461"/>
            <a:ext cx="669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Introduction </a:t>
            </a:r>
            <a:endParaRPr lang="en-US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861" y="1632219"/>
            <a:ext cx="894016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480"/>
              </a:spcBef>
              <a:buClr>
                <a:schemeClr val="dk1"/>
              </a:buCl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* Just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More explanation for the whole idea: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First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embryo was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 layers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endoderm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ectoderm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), later it become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 layers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endoderm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mesoderm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ectoderm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). These layers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folded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together in growth space, than it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give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:(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head fold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tall fold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two lateral fold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.)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Tall fold gives the “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hind gut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last part of “hind gut” dilated and it’s call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Cloaca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Than the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Cloaca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divided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sptum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into ventral part and dorsal part.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</a:p>
        </p:txBody>
      </p:sp>
      <p:pic>
        <p:nvPicPr>
          <p:cNvPr id="1028" name="Picture 4" descr="Image result for embryo 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0" y="2879465"/>
            <a:ext cx="5220318" cy="32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>
            <a:off x="5950424" y="5568287"/>
            <a:ext cx="777923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8547418" y="5535183"/>
            <a:ext cx="327547" cy="150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978566" y="103491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Cloaca</a:t>
            </a:r>
            <a:endParaRPr lang="en-GB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192507" y="1008654"/>
            <a:ext cx="7460088" cy="5849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- It is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dilated terminal part of the hind gut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</a:t>
            </a:r>
          </a:p>
          <a:p>
            <a:pPr marL="342900" lvl="1" indent="-342900">
              <a:spcBef>
                <a:spcPts val="48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It receives 1- 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 </a:t>
            </a:r>
            <a:r>
              <a:rPr lang="en-US" b="1" u="sng" dirty="0" smtClean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allantois</a:t>
            </a:r>
            <a:r>
              <a:rPr lang="en-US" b="1" u="sng" dirty="0" smtClean="0">
                <a:solidFill>
                  <a:srgbClr val="7030A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and 2- </a:t>
            </a:r>
            <a:r>
              <a:rPr lang="en-US" b="1" u="sng" dirty="0" smtClean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 mesonephric ducts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</a:t>
            </a:r>
          </a:p>
          <a:p>
            <a:pPr marL="342900" lvl="1" indent="-342900">
              <a:spcBef>
                <a:spcPts val="48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Its floor is closed by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cloacal membrane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</a:t>
            </a:r>
          </a:p>
          <a:p>
            <a:pPr marL="342900" lvl="1" indent="-342900">
              <a:spcBef>
                <a:spcPts val="480"/>
              </a:spcBef>
              <a:buClr>
                <a:schemeClr val="dk1"/>
              </a:buClr>
              <a:buFont typeface="Arial" charset="0"/>
              <a:buChar char="•"/>
            </a:pPr>
            <a:endParaRPr lang="en-US" sz="1800" dirty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1">
              <a:spcBef>
                <a:spcPts val="480"/>
              </a:spcBef>
              <a:buClr>
                <a:schemeClr val="dk1"/>
              </a:buClr>
            </a:pP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- A mesodermal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urorectal septum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divides the cloaca and cloacal membrane into: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(2parts)</a:t>
            </a:r>
          </a:p>
          <a:p>
            <a:pPr lvl="1">
              <a:spcBef>
                <a:spcPts val="480"/>
              </a:spcBef>
              <a:buClr>
                <a:schemeClr val="dk1"/>
              </a:buClr>
            </a:pP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</a:p>
          <a:p>
            <a:pPr lvl="5">
              <a:spcBef>
                <a:spcPts val="480"/>
              </a:spcBef>
              <a:buClr>
                <a:schemeClr val="dk1"/>
              </a:buClr>
            </a:pPr>
            <a:r>
              <a:rPr lang="en-US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1- Ventral part: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(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its name it will give part to urinary system and part to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GIT</a:t>
            </a:r>
            <a:r>
              <a:rPr lang="en-US" sz="8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this part that we need to know it in this lecture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)</a:t>
            </a:r>
            <a:r>
              <a:rPr lang="en-US" sz="1000" b="1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 primitive urogenital sinus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that communicates with </a:t>
            </a:r>
            <a:r>
              <a:rPr lang="en-US" u="sng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 </a:t>
            </a:r>
            <a:r>
              <a:rPr lang="en-US" u="sng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allantois</a:t>
            </a:r>
            <a:r>
              <a:rPr lang="en-US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”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anterior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” and the </a:t>
            </a:r>
            <a:r>
              <a:rPr lang="en-US" u="sng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mesonephric</a:t>
            </a:r>
            <a:r>
              <a:rPr lang="en-US" u="sng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en-US" u="sng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ducts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”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two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lateral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”.</a:t>
            </a:r>
          </a:p>
          <a:p>
            <a:pPr marL="342900" lvl="7" indent="-342900">
              <a:spcBef>
                <a:spcPts val="48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Its floor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is the </a:t>
            </a:r>
            <a:r>
              <a:rPr lang="en-US" u="sng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urogenital membrane. </a:t>
            </a:r>
          </a:p>
          <a:p>
            <a:pPr lvl="7">
              <a:spcBef>
                <a:spcPts val="480"/>
              </a:spcBef>
              <a:buClr>
                <a:schemeClr val="dk1"/>
              </a:buClr>
            </a:pPr>
            <a:endParaRPr lang="en-US" u="sng" dirty="0" smtClean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7">
              <a:spcBef>
                <a:spcPts val="480"/>
              </a:spcBef>
              <a:buClr>
                <a:schemeClr val="dk1"/>
              </a:buClr>
            </a:pPr>
            <a:r>
              <a:rPr lang="en-US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2- Dorsal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):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end of GIT and will give “rectum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  <a:r>
              <a:rPr lang="ar-SA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في </a:t>
            </a:r>
            <a:r>
              <a:rPr lang="ar-SA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هذه المحاضرة ما يهمنا </a:t>
            </a:r>
            <a:r>
              <a:rPr lang="ar-SA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هذا الجزء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: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 anorectal canal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that forms the </a:t>
            </a:r>
            <a:r>
              <a:rPr lang="en-US" u="sng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rectum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and </a:t>
            </a:r>
            <a:r>
              <a:rPr lang="en-US" u="sng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upper part of anal canal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</a:t>
            </a:r>
          </a:p>
          <a:p>
            <a:pPr marL="457200" lvl="7" indent="-457200">
              <a:spcBef>
                <a:spcPts val="480"/>
              </a:spcBef>
              <a:buClr>
                <a:schemeClr val="dk1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Its floor </a:t>
            </a:r>
            <a:r>
              <a:rPr lang="en-US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is the </a:t>
            </a:r>
            <a:r>
              <a:rPr lang="en-US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anal membrane.</a:t>
            </a:r>
          </a:p>
          <a:p>
            <a:pPr lvl="7">
              <a:spcBef>
                <a:spcPts val="480"/>
              </a:spcBef>
              <a:buClr>
                <a:schemeClr val="dk1"/>
              </a:buClr>
            </a:pPr>
            <a:endParaRPr lang="en-US" sz="1200" dirty="0" smtClean="0">
              <a:solidFill>
                <a:schemeClr val="dk1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7">
              <a:spcBef>
                <a:spcPts val="480"/>
              </a:spcBef>
              <a:buClr>
                <a:schemeClr val="dk1"/>
              </a:buClr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*the two parts(ventral and dorsal) will be separated completely from each other by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the mesodermal </a:t>
            </a:r>
            <a:r>
              <a:rPr lang="en-US" sz="1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urorectal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septum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. </a:t>
            </a:r>
            <a:r>
              <a:rPr lang="ar-SA" sz="105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بعد ما انفصلوا تماما كل واحد يصير له </a:t>
            </a:r>
            <a:r>
              <a:rPr lang="ar-SA" sz="105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ممبرين</a:t>
            </a:r>
            <a:r>
              <a:rPr lang="ar-SA" sz="105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خاص فيه)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)</a:t>
            </a:r>
          </a:p>
        </p:txBody>
      </p:sp>
      <p:pic>
        <p:nvPicPr>
          <p:cNvPr id="12" name="Content Placeholder 2" descr="C:\Documents and Settings\EssamEldin\Desktop\emb urinary and urethra\Kid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1803" y="906488"/>
            <a:ext cx="4531685" cy="297861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>
          <a:xfrm>
            <a:off x="10451110" y="3206677"/>
            <a:ext cx="274192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" name="Picture 7" descr="6ABD1C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t="34686" r="41603" b="38628"/>
          <a:stretch>
            <a:fillRect/>
          </a:stretch>
        </p:blipFill>
        <p:spPr bwMode="auto">
          <a:xfrm>
            <a:off x="7607228" y="3933326"/>
            <a:ext cx="4531685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9048246" y="5939107"/>
            <a:ext cx="576262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601803" y="5046678"/>
            <a:ext cx="634283" cy="45941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707183" y="5935576"/>
            <a:ext cx="571500" cy="4619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" name="مستطيل 1"/>
          <p:cNvSpPr/>
          <p:nvPr/>
        </p:nvSpPr>
        <p:spPr>
          <a:xfrm>
            <a:off x="7652595" y="2852986"/>
            <a:ext cx="532697" cy="17949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9038930" y="3346748"/>
            <a:ext cx="696039" cy="2848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7652595" y="3123702"/>
            <a:ext cx="440303" cy="128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9756016" y="3075647"/>
            <a:ext cx="652476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Cloacal Membrane</a:t>
            </a:r>
            <a:endParaRPr lang="ar-SA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1024157" y="151772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Primitive Urogenital Sinus</a:t>
            </a:r>
            <a:endParaRPr lang="en-GB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49" y="1680172"/>
            <a:ext cx="6159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A cranial (vesical*) part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forms </a:t>
            </a:r>
            <a:r>
              <a:rPr lang="en-US" u="dbl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most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of the bladder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(except the posterior surface or the trigone in both genders</a:t>
            </a:r>
            <a:r>
              <a:rPr lang="en-US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continuous with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the allantois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b="1" dirty="0" smtClean="0">
                <a:latin typeface="Calibri" pitchFamily="34" charset="0"/>
                <a:cs typeface="Calibri" pitchFamily="34" charset="0"/>
              </a:rPr>
              <a:t>2-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 middle (pelvic) part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forms </a:t>
            </a:r>
            <a:r>
              <a:rPr lang="en-US" u="dbl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main part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male urethra </a:t>
            </a:r>
            <a:r>
              <a:rPr lang="en-US" sz="1200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(there is a small part in the end of the penis is ectodermal in origin like the skin)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entire female urethra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(forms all female urethra)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b="1" dirty="0" smtClean="0">
                <a:latin typeface="Calibri" pitchFamily="34" charset="0"/>
                <a:cs typeface="Calibri" pitchFamily="34" charset="0"/>
              </a:rPr>
              <a:t>3-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 caudal (phallic**) part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grows towards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genital tubercle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(shares in formation of male urethra).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9" t="21579" r="44248" b="54419"/>
          <a:stretch/>
        </p:blipFill>
        <p:spPr>
          <a:xfrm>
            <a:off x="7544246" y="1520774"/>
            <a:ext cx="4047107" cy="2631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4591" y="4673730"/>
            <a:ext cx="899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*relating to the urinary bladder 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**relating to penis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4028" y="1120664"/>
            <a:ext cx="2254102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- this slide is very important </a:t>
            </a:r>
            <a:r>
              <a:rPr lang="en-US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0049" y="1259164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Primitive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urogenital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sinus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(Its divided into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parts):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771321" y="2243470"/>
            <a:ext cx="786809" cy="218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771321" y="3026868"/>
            <a:ext cx="712381" cy="21843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9771321" y="3280610"/>
            <a:ext cx="712381" cy="21750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653823" y="3009413"/>
            <a:ext cx="839972" cy="0"/>
          </a:xfrm>
          <a:prstGeom prst="line">
            <a:avLst/>
          </a:prstGeom>
          <a:ln w="28575">
            <a:solidFill>
              <a:srgbClr val="618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8133" y="4540231"/>
            <a:ext cx="2616741" cy="885217"/>
          </a:xfrm>
          <a:prstGeom prst="roundRect">
            <a:avLst/>
          </a:prstGeom>
          <a:noFill/>
          <a:ln>
            <a:solidFill>
              <a:srgbClr val="EE9AB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/>
        </p:nvSpPr>
        <p:spPr>
          <a:xfrm>
            <a:off x="-32083" y="0"/>
            <a:ext cx="224589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9" name="Shape 589"/>
          <p:cNvCxnSpPr/>
          <p:nvPr/>
        </p:nvCxnSpPr>
        <p:spPr>
          <a:xfrm>
            <a:off x="978566" y="737937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Shape 590"/>
          <p:cNvSpPr txBox="1"/>
          <p:nvPr/>
        </p:nvSpPr>
        <p:spPr>
          <a:xfrm>
            <a:off x="978566" y="119302"/>
            <a:ext cx="6150238" cy="569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alibri"/>
              </a:rPr>
              <a:t>Urinary Bladder</a:t>
            </a:r>
            <a:endParaRPr lang="en-GB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alibri"/>
            </a:endParaRPr>
          </a:p>
        </p:txBody>
      </p:sp>
      <p:sp>
        <p:nvSpPr>
          <p:cNvPr id="591" name="Shape 591"/>
          <p:cNvSpPr/>
          <p:nvPr/>
        </p:nvSpPr>
        <p:spPr>
          <a:xfrm rot="5400000">
            <a:off x="3224464" y="2526633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/>
          <p:nvPr/>
        </p:nvSpPr>
        <p:spPr>
          <a:xfrm rot="-5400000">
            <a:off x="-128335" y="59356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Shape 593"/>
          <p:cNvSpPr/>
          <p:nvPr/>
        </p:nvSpPr>
        <p:spPr>
          <a:xfrm rot="-5400000">
            <a:off x="-144377" y="3344778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/>
          <p:nvPr/>
        </p:nvSpPr>
        <p:spPr>
          <a:xfrm rot="-5400000">
            <a:off x="-160421" y="5999744"/>
            <a:ext cx="417094" cy="288759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211" y="1180367"/>
            <a:ext cx="740833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Bladder  develops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mainly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from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vesical part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(see the previous slide)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the urogenital sinus.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trigone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derived from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absorbed caudal ends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distal parts)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mesonephric ducts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end part of both 2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mesonephric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ducts will be absorbed by urogenital sinus 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(يندمجوا مع بعض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).</a:t>
            </a:r>
            <a:endParaRPr lang="ar-SA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epithelium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bladder is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endodermal in origin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(the most inner layer originate from endoderm)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other layers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bladder are derived from the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splanchinic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mesoderm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342900" indent="-342900">
              <a:buFont typeface="Wingdings" charset="2"/>
              <a:buChar char="§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The allantois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at first : 1-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continues with the bladder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2- then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it becomes a thick fibrous cord </a:t>
            </a:r>
            <a:r>
              <a:rPr lang="en-US" u="sng" dirty="0" err="1" smtClean="0">
                <a:latin typeface="Calibri" pitchFamily="34" charset="0"/>
                <a:cs typeface="Calibri" pitchFamily="34" charset="0"/>
              </a:rPr>
              <a:t>urachus</a:t>
            </a:r>
            <a:r>
              <a:rPr lang="ar-SA" dirty="0" smtClean="0">
                <a:latin typeface="Calibri" pitchFamily="34" charset="0"/>
              </a:rPr>
              <a:t> 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(الحبل السري)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which extends from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apex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(from proximal part of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urachus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the bladder to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umbilicus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(Allantois connect apex with umbilicus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اختصار: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At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birth,it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represented by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median umb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lical ligament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(from distal part of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urachus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algn="r" rtl="1"/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-(عند الولادة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الديستال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بارت اوف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يوريكس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يتحول الى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median umbilical ligament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)</a:t>
            </a:r>
          </a:p>
          <a:p>
            <a:pPr algn="r" rtl="1"/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After absorption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the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mesonephric ducts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 form the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trigone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ureters open separately in the bladder.</a:t>
            </a: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2238" r="1254" b="5821"/>
          <a:stretch>
            <a:fillRect/>
          </a:stretch>
        </p:blipFill>
        <p:spPr bwMode="auto">
          <a:xfrm>
            <a:off x="7600837" y="1077994"/>
            <a:ext cx="2126604" cy="1593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844" r="2607" b="12008"/>
          <a:stretch/>
        </p:blipFill>
        <p:spPr>
          <a:xfrm>
            <a:off x="9727441" y="1077994"/>
            <a:ext cx="2412564" cy="1593018"/>
          </a:xfrm>
          <a:prstGeom prst="rect">
            <a:avLst/>
          </a:prstGeom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97" y="3964670"/>
            <a:ext cx="2990994" cy="815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7397" y="3694512"/>
            <a:ext cx="2016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Trigone “ extra picture</a:t>
            </a:r>
            <a:r>
              <a:rPr lang="en-US" dirty="0" smtClean="0">
                <a:solidFill>
                  <a:srgbClr val="A6A6A6"/>
                </a:solidFill>
              </a:rPr>
              <a:t>” 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3741" y="2912791"/>
            <a:ext cx="3797650" cy="646331"/>
          </a:xfrm>
          <a:prstGeom prst="rect">
            <a:avLst/>
          </a:prstGeom>
          <a:noFill/>
          <a:ln w="19050"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الالانتويس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انبوب سميك يربط السرة بقمة المثانة،. في مرحلة معينة حيكون الحبل السري و بعد الولادة لما ينقطع حيبقى من جوا ما يُسمى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median umbilical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ligament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4403" y="5180507"/>
            <a:ext cx="3020383" cy="646331"/>
          </a:xfrm>
          <a:prstGeom prst="rect">
            <a:avLst/>
          </a:prstGeom>
          <a:noFill/>
          <a:ln w="19050">
            <a:solidFill>
              <a:srgbClr val="EE9AB6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 the urinary bladder mainly developed from 1- the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vesical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part of urogenital sinus and 2-absorbed part of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mesonephric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duct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24591" y="5063430"/>
            <a:ext cx="7819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In infants and children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the bladder is an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abdominal organ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then it starts to enter the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greater pelvis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 false pelvis ( between the 2 iliac bones</a:t>
            </a:r>
            <a:r>
              <a:rPr lang="en-US" sz="1200" dirty="0">
                <a:solidFill>
                  <a:srgbClr val="A6A6A6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at about 6 years and becomes 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pelvic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(true pelvis)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organ until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after puberty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 age 14 to 15.</a:t>
            </a: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7517219" y="3268773"/>
            <a:ext cx="616919" cy="7913"/>
          </a:xfrm>
          <a:prstGeom prst="straightConnector1">
            <a:avLst/>
          </a:prstGeom>
          <a:ln w="19050">
            <a:solidFill>
              <a:srgbClr val="618E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8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937623" y="609144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937623" y="-7664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Urethra</a:t>
            </a:r>
            <a:endParaRPr lang="en-GB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501" y="839751"/>
            <a:ext cx="956734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Indifferent stages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(the urethra in this stage is the same for both genders)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في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هذه المرحلة </a:t>
            </a:r>
            <a:r>
              <a:rPr lang="ar-SA" sz="11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مانقدر</a:t>
            </a:r>
            <a:r>
              <a:rPr lang="ar-SA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نميز جنس الجنين)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endParaRPr lang="en-US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genital tubercle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(mesenchymal elevation) develops at the cranial end of the </a:t>
            </a:r>
            <a:r>
              <a:rPr lang="en-US" u="sng" dirty="0" err="1" smtClean="0">
                <a:latin typeface="Calibri" pitchFamily="34" charset="0"/>
                <a:cs typeface="Calibri" pitchFamily="34" charset="0"/>
              </a:rPr>
              <a:t>cloacal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 membrane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هنا للحين اسمها كولوكال ممبرين عشان ما صار عندي انفصال تام)        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)</a:t>
            </a: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Two </a:t>
            </a:r>
            <a:r>
              <a:rPr lang="en-US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urethral folds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develop on either side of the </a:t>
            </a:r>
            <a:r>
              <a:rPr lang="en-US" u="sng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urogenital membrane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/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عند الانفصال يتكون عندي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يوروجينال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ممبريين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Laterally two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labioscortal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folds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develop on either sides of the urethral folds.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 urethral folds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male fuse with each other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close the penile urethra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2 urethral folds in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female remain separate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form 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labia minora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6" descr="2610BC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9367" r="44144" b="53108"/>
          <a:stretch>
            <a:fillRect/>
          </a:stretch>
        </p:blipFill>
        <p:spPr bwMode="auto">
          <a:xfrm>
            <a:off x="913242" y="3838382"/>
            <a:ext cx="4249738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1556180" y="5481444"/>
            <a:ext cx="1000125" cy="214313"/>
          </a:xfrm>
          <a:prstGeom prst="fram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7" descr="3EBEB0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27629" r="50716" b="54141"/>
          <a:stretch>
            <a:fillRect/>
          </a:stretch>
        </p:blipFill>
        <p:spPr bwMode="auto">
          <a:xfrm>
            <a:off x="5814391" y="3838383"/>
            <a:ext cx="4248150" cy="1863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75607" y="4511998"/>
            <a:ext cx="1163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 u="sng" dirty="0">
                <a:solidFill>
                  <a:schemeClr val="hlink"/>
                </a:solidFill>
              </a:rPr>
              <a:t>(</a:t>
            </a:r>
            <a:r>
              <a:rPr lang="en-US" altLang="en-US" sz="1000" b="1" u="sng" dirty="0" err="1">
                <a:solidFill>
                  <a:schemeClr val="hlink"/>
                </a:solidFill>
              </a:rPr>
              <a:t>Labioscrotal</a:t>
            </a:r>
            <a:r>
              <a:rPr lang="en-US" altLang="en-US" sz="1000" b="1" u="sng" dirty="0">
                <a:solidFill>
                  <a:schemeClr val="hlink"/>
                </a:solidFill>
              </a:rPr>
              <a:t> folds)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9028558" y="4794613"/>
            <a:ext cx="287338" cy="1587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328856" y="4676066"/>
            <a:ext cx="649287" cy="287338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135711" y="4661184"/>
            <a:ext cx="522202" cy="14918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593114" y="4522328"/>
            <a:ext cx="1223962" cy="41954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ame 18"/>
          <p:cNvSpPr/>
          <p:nvPr/>
        </p:nvSpPr>
        <p:spPr>
          <a:xfrm>
            <a:off x="5812803" y="4192137"/>
            <a:ext cx="785813" cy="285750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8930134" y="4893554"/>
            <a:ext cx="571500" cy="21431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267723" y="5107529"/>
            <a:ext cx="1003328" cy="357188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Urogenital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membrane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6205709" y="1826581"/>
            <a:ext cx="1451713" cy="276999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(After separation)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9613" y="5887854"/>
            <a:ext cx="8968233" cy="646331"/>
          </a:xfrm>
          <a:prstGeom prst="rect">
            <a:avLst/>
          </a:prstGeom>
          <a:noFill/>
          <a:ln>
            <a:solidFill>
              <a:srgbClr val="618E8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Extra: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هذا النتوء من الامام مقسوم نصين طولية زي الصورة الثانية ، في البداية كان اسمه كولكال ممبرين بعد الانفصال الجزء العلوي حيصير يوروجينتال فولد على الاطراف و يوروجينتال ممبرين في المنتصف، في الانثى راح يضل الفولد زي ما هو و يكون الشفرين الصغيرين بينما في الذكر حيتحدوا الفولدين مع بعض و يكونوا الاحليل اللي راح يمتد على طول القضيب</a:t>
            </a:r>
            <a:r>
              <a:rPr lang="ar-SA" sz="1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852563" y="401901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994345" y="-114696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Female Urethra</a:t>
            </a:r>
            <a:endParaRPr lang="en-GB" sz="32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708" y="1049600"/>
            <a:ext cx="8025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-The entire female urethra is derived from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endoderm of the pelvic 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(middle)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part of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the urogenital sinus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The external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urethral orifice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opens dorsal to 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the glans clitoris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ar-SA" dirty="0" smtClean="0">
              <a:latin typeface="Calibri" pitchFamily="34" charset="0"/>
              <a:cs typeface="Calibri" pitchFamily="34" charset="0"/>
            </a:endParaRPr>
          </a:p>
          <a:p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genital tubercle will form female clitoris which is ventricle in position to the external urethral orifice.</a:t>
            </a:r>
          </a:p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بالعربي: فتحة الاحليل الخارجية تكون خلف الكلايتوريس يعني دورسال لها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Content Placeholder 5" descr="genital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-572" b="4060"/>
          <a:stretch/>
        </p:blipFill>
        <p:spPr>
          <a:xfrm>
            <a:off x="8890332" y="485202"/>
            <a:ext cx="3152812" cy="2923954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4" name="رابط مستقيم 3"/>
          <p:cNvCxnSpPr/>
          <p:nvPr/>
        </p:nvCxnSpPr>
        <p:spPr>
          <a:xfrm flipH="1" flipV="1">
            <a:off x="-80209" y="3501081"/>
            <a:ext cx="12272210" cy="16927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362708" y="6099863"/>
            <a:ext cx="4574765" cy="539438"/>
          </a:xfrm>
          <a:prstGeom prst="roundRect">
            <a:avLst/>
          </a:prstGeom>
          <a:ln w="25400">
            <a:solidFill>
              <a:srgbClr val="EE9AB6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So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terminal part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male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ureathra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ectoderm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while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rest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it are </a:t>
            </a:r>
            <a:r>
              <a:rPr lang="en-US" sz="1200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endoderm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pelvic and phallic part of urogenital sinus.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1238614" y="562022"/>
            <a:ext cx="804530" cy="1576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11561197" y="1654183"/>
            <a:ext cx="481947" cy="1908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224700" y="4046508"/>
            <a:ext cx="62562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The </a:t>
            </a:r>
            <a:r>
              <a: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genital tubercle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elongates forming the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phallu</a:t>
            </a:r>
            <a:r>
              <a:rPr lang="en-US" dirty="0">
                <a:latin typeface="Calibri" pitchFamily="34" charset="0"/>
                <a:cs typeface="Calibri" pitchFamily="34" charset="0"/>
              </a:rPr>
              <a:t>s, which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the precursor of the penis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Remember it forms the female clitoris.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Most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the male urethra (prostatic, membranous and spongy part) are derived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from </a:t>
            </a:r>
            <a:r>
              <a:rPr lang="en-US" b="1" u="sng" dirty="0">
                <a:latin typeface="Calibri" pitchFamily="34" charset="0"/>
                <a:cs typeface="Calibri" pitchFamily="34" charset="0"/>
              </a:rPr>
              <a:t>endoderm of the pelvic (middle) part of the </a:t>
            </a:r>
            <a:r>
              <a:rPr lang="en-US" b="1" u="sng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urogenital sinus</a:t>
            </a:r>
            <a:r>
              <a:rPr lang="en-US" u="sn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The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distal part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male penile urethra in </a:t>
            </a:r>
            <a:r>
              <a:rPr lang="en-US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glans penis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starts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as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ectodermal solid cord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that grows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 towards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root of penis to meet the spongy urethra,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later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it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canalizes.</a:t>
            </a: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701" y="3557226"/>
            <a:ext cx="4680443" cy="3300774"/>
          </a:xfrm>
          <a:prstGeom prst="rect">
            <a:avLst/>
          </a:prstGeom>
        </p:spPr>
      </p:pic>
      <p:sp>
        <p:nvSpPr>
          <p:cNvPr id="24" name="مستطيل 23"/>
          <p:cNvSpPr/>
          <p:nvPr/>
        </p:nvSpPr>
        <p:spPr>
          <a:xfrm>
            <a:off x="10980115" y="1457627"/>
            <a:ext cx="373075" cy="1965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9198173" y="3675578"/>
            <a:ext cx="504749" cy="1609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9048902" y="3506132"/>
            <a:ext cx="401645" cy="1694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8388332" y="4567352"/>
            <a:ext cx="580103" cy="76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2617845" y="3543364"/>
            <a:ext cx="387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</a:rPr>
              <a:t>Male Urethra</a:t>
            </a:r>
            <a:endParaRPr lang="en-US" sz="2800" b="1" dirty="0">
              <a:solidFill>
                <a:srgbClr val="618E87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D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/>
        </p:nvSpPr>
        <p:spPr>
          <a:xfrm>
            <a:off x="-32083" y="0"/>
            <a:ext cx="224700" cy="6858000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937623" y="609144"/>
            <a:ext cx="9052538" cy="0"/>
          </a:xfrm>
          <a:prstGeom prst="straightConnector1">
            <a:avLst/>
          </a:prstGeom>
          <a:noFill/>
          <a:ln w="38100" cap="rnd" cmpd="sng">
            <a:solidFill>
              <a:srgbClr val="0021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6" name="Shape 616"/>
          <p:cNvSpPr txBox="1"/>
          <p:nvPr/>
        </p:nvSpPr>
        <p:spPr>
          <a:xfrm>
            <a:off x="964930" y="-129608"/>
            <a:ext cx="5566499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3200" b="1" dirty="0" smtClean="0">
                <a:solidFill>
                  <a:srgbClr val="618E87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Anomalies</a:t>
            </a:r>
            <a:r>
              <a:rPr lang="en-GB" sz="40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  <a:sym typeface="Century Gothic"/>
              </a:rPr>
              <a:t> </a:t>
            </a:r>
            <a:endParaRPr lang="en-GB" sz="44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  <a:sym typeface="Century Gothic"/>
            </a:endParaRPr>
          </a:p>
        </p:txBody>
      </p:sp>
      <p:sp>
        <p:nvSpPr>
          <p:cNvPr id="617" name="Shape 617"/>
          <p:cNvSpPr/>
          <p:nvPr/>
        </p:nvSpPr>
        <p:spPr>
          <a:xfrm rot="5400000">
            <a:off x="3224441" y="252651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Shape 618"/>
          <p:cNvSpPr/>
          <p:nvPr/>
        </p:nvSpPr>
        <p:spPr>
          <a:xfrm rot="-5400000">
            <a:off x="-128217" y="59354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/>
          <p:nvPr/>
        </p:nvSpPr>
        <p:spPr>
          <a:xfrm rot="-5400000">
            <a:off x="-144259" y="3344755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Shape 620"/>
          <p:cNvSpPr/>
          <p:nvPr/>
        </p:nvSpPr>
        <p:spPr>
          <a:xfrm rot="-5400000">
            <a:off x="-160303" y="5999721"/>
            <a:ext cx="417000" cy="288900"/>
          </a:xfrm>
          <a:prstGeom prst="triangle">
            <a:avLst>
              <a:gd name="adj" fmla="val 50000"/>
            </a:avLst>
          </a:prstGeom>
          <a:solidFill>
            <a:srgbClr val="E6DB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40" y="1358602"/>
            <a:ext cx="8437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Extrophy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of the bladder (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ectopia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vesicae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): 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is an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abnormal exposure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of the posterior wall of the bladder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trigone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or base of bladder)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due to a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defect in the anterior abdominal wall and anterior wall of the bladder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200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very rare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1" algn="r"/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يعني اقدر اشوف بعيني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البوستيريور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وول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لانه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ماتكونت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عن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الانتيريور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وول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للبلادر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او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للابدومن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0" descr="http://medlibes.com/uploads/Screen%20shot%202010-07-14%20at%201.38.29%20PM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20" y="1379033"/>
            <a:ext cx="1956391" cy="11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81" y="4120256"/>
            <a:ext cx="7962741" cy="2023915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291248" y="2723225"/>
            <a:ext cx="11667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Urachal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(remember! it is the cord extends from the urinary bladder to the umbilical and eventually form the medial umbilical ligament)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anomalies: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A.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Urachal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fistula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 fibrosis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entire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urachus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remains patent and allows urine to escape from the umbilicus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200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Open way between the urinary bladder and the umbilical which is supposed to be closed ( after fibrosis ).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يتبولوا من </a:t>
            </a:r>
            <a:r>
              <a:rPr lang="ar-SA" sz="12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سرتهمم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B. Urachal sinus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fibrosis just in terminal part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discharge serous fluid from the umbilicus.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فقط إفرازات بسيطة تخرج من السرة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C. Urachal </a:t>
            </a:r>
            <a:r>
              <a:rPr lang="en-US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cyst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fibrosis just in the cranial and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caudal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persistence or remnant of epithelial lining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urachus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200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Contain serous fluid in side cyst ).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24701" y="854547"/>
            <a:ext cx="82625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There are 3 anomalies :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sz="12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extrophy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of bladder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12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urachal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anomalies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3-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u="sng" dirty="0">
                <a:latin typeface="Calibri" pitchFamily="34" charset="0"/>
                <a:cs typeface="Calibri" pitchFamily="34" charset="0"/>
              </a:rPr>
              <a:t>Urethral </a:t>
            </a:r>
            <a:r>
              <a:rPr lang="en-US" sz="1200" u="sng" dirty="0" smtClean="0">
                <a:latin typeface="Calibri" pitchFamily="34" charset="0"/>
                <a:cs typeface="Calibri" pitchFamily="34" charset="0"/>
              </a:rPr>
              <a:t>anomalies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 they are in male only.</a:t>
            </a:r>
            <a:endParaRPr lang="ar-SA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002735" y="845374"/>
            <a:ext cx="2594876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This slide is very important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07522" y="5935671"/>
            <a:ext cx="299383" cy="191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479470" y="5935671"/>
            <a:ext cx="296883" cy="2085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6222670" y="5935671"/>
            <a:ext cx="308759" cy="191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9641221" y="4522768"/>
            <a:ext cx="2317232" cy="307777"/>
          </a:xfrm>
          <a:prstGeom prst="rect">
            <a:avLst/>
          </a:prstGeom>
          <a:noFill/>
          <a:ln>
            <a:solidFill>
              <a:srgbClr val="618E87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Video for extra explanation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39" y="4492972"/>
            <a:ext cx="585787" cy="3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2163</Words>
  <Application>Microsoft Macintosh PowerPoint</Application>
  <PresentationFormat>Widescreen</PresentationFormat>
  <Paragraphs>222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Cabin</vt:lpstr>
      <vt:lpstr>Calibri</vt:lpstr>
      <vt:lpstr>Century Gothic</vt:lpstr>
      <vt:lpstr>Kino MT</vt:lpstr>
      <vt:lpstr>Noto Sans Symbols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sh.a.13@outlook.com</cp:lastModifiedBy>
  <cp:revision>180</cp:revision>
  <cp:lastPrinted>2017-05-12T16:05:00Z</cp:lastPrinted>
  <dcterms:modified xsi:type="dcterms:W3CDTF">2017-05-12T16:05:04Z</dcterms:modified>
</cp:coreProperties>
</file>