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wdp" ContentType="image/vnd.ms-photo"/>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59" r:id="rId3"/>
    <p:sldId id="264" r:id="rId4"/>
    <p:sldId id="287" r:id="rId5"/>
    <p:sldId id="267" r:id="rId6"/>
    <p:sldId id="286" r:id="rId7"/>
    <p:sldId id="268" r:id="rId8"/>
    <p:sldId id="270" r:id="rId9"/>
    <p:sldId id="272" r:id="rId10"/>
    <p:sldId id="274" r:id="rId11"/>
    <p:sldId id="276" r:id="rId12"/>
    <p:sldId id="283" r:id="rId13"/>
    <p:sldId id="281" r:id="rId14"/>
    <p:sldId id="285" r:id="rId15"/>
    <p:sldId id="284"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00" autoAdjust="0"/>
    <p:restoredTop sz="91789" autoAdjust="0"/>
  </p:normalViewPr>
  <p:slideViewPr>
    <p:cSldViewPr snapToGrid="0">
      <p:cViewPr>
        <p:scale>
          <a:sx n="95" d="100"/>
          <a:sy n="95" d="100"/>
        </p:scale>
        <p:origin x="200" y="-736"/>
      </p:cViewPr>
      <p:guideLst/>
    </p:cSldViewPr>
  </p:slid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4B9309-1C38-4CFD-8841-5787E5F94652}" type="datetimeFigureOut">
              <a:rPr lang="en-US" smtClean="0"/>
              <a:t>5/12/17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0B2720-49B0-4EE2-8A2D-2AF42A2629F0}" type="slidenum">
              <a:rPr lang="en-US" smtClean="0"/>
              <a:t>‹#›</a:t>
            </a:fld>
            <a:endParaRPr lang="en-US"/>
          </a:p>
        </p:txBody>
      </p:sp>
    </p:spTree>
    <p:extLst>
      <p:ext uri="{BB962C8B-B14F-4D97-AF65-F5344CB8AC3E}">
        <p14:creationId xmlns:p14="http://schemas.microsoft.com/office/powerpoint/2010/main" val="2193452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2CD65E-45AB-42EE-B657-B0E5FE5958FE}" type="datetimeFigureOut">
              <a:rPr lang="en-US" smtClean="0"/>
              <a:t>5/12/17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561D7A-3006-44A0-A53D-F6F0E840F888}" type="slidenum">
              <a:rPr lang="en-US" smtClean="0"/>
              <a:t>‹#›</a:t>
            </a:fld>
            <a:endParaRPr lang="en-US"/>
          </a:p>
        </p:txBody>
      </p:sp>
    </p:spTree>
    <p:extLst>
      <p:ext uri="{BB962C8B-B14F-4D97-AF65-F5344CB8AC3E}">
        <p14:creationId xmlns:p14="http://schemas.microsoft.com/office/powerpoint/2010/main" val="101839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561D7A-3006-44A0-A53D-F6F0E840F888}" type="slidenum">
              <a:rPr lang="en-US" smtClean="0"/>
              <a:t>3</a:t>
            </a:fld>
            <a:endParaRPr lang="en-US"/>
          </a:p>
        </p:txBody>
      </p:sp>
    </p:spTree>
    <p:extLst>
      <p:ext uri="{BB962C8B-B14F-4D97-AF65-F5344CB8AC3E}">
        <p14:creationId xmlns:p14="http://schemas.microsoft.com/office/powerpoint/2010/main" val="189111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561D7A-3006-44A0-A53D-F6F0E840F888}" type="slidenum">
              <a:rPr lang="en-US" smtClean="0"/>
              <a:t>14</a:t>
            </a:fld>
            <a:endParaRPr lang="en-US"/>
          </a:p>
        </p:txBody>
      </p:sp>
    </p:spTree>
    <p:extLst>
      <p:ext uri="{BB962C8B-B14F-4D97-AF65-F5344CB8AC3E}">
        <p14:creationId xmlns:p14="http://schemas.microsoft.com/office/powerpoint/2010/main" val="165961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C95BE7-8C5D-493E-A9AD-7AA0CCDAEDE2}"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14112271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95BE7-8C5D-493E-A9AD-7AA0CCDAEDE2}"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201478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95BE7-8C5D-493E-A9AD-7AA0CCDAEDE2}"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114642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95BE7-8C5D-493E-A9AD-7AA0CCDAEDE2}"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226190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95BE7-8C5D-493E-A9AD-7AA0CCDAEDE2}"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55578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95BE7-8C5D-493E-A9AD-7AA0CCDAEDE2}" type="datetimeFigureOut">
              <a:rPr lang="en-US" smtClean="0"/>
              <a:t>5/12/17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306390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95BE7-8C5D-493E-A9AD-7AA0CCDAEDE2}" type="datetimeFigureOut">
              <a:rPr lang="en-US" smtClean="0"/>
              <a:t>5/12/17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249483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95BE7-8C5D-493E-A9AD-7AA0CCDAEDE2}" type="datetimeFigureOut">
              <a:rPr lang="en-US" smtClean="0"/>
              <a:t>5/12/17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9BB31-14F5-4F06-84B1-99A829433FE9}" type="slidenum">
              <a:rPr lang="en-US" smtClean="0"/>
              <a:t>‹#›</a:t>
            </a:fld>
            <a:endParaRPr lang="en-US"/>
          </a:p>
        </p:txBody>
      </p:sp>
      <p:cxnSp>
        <p:nvCxnSpPr>
          <p:cNvPr id="6" name="Straight Connector 5"/>
          <p:cNvCxnSpPr/>
          <p:nvPr userDrawn="1"/>
        </p:nvCxnSpPr>
        <p:spPr>
          <a:xfrm>
            <a:off x="0" y="6294783"/>
            <a:ext cx="12192000" cy="6626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5167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95BE7-8C5D-493E-A9AD-7AA0CCDAEDE2}" type="datetimeFigureOut">
              <a:rPr lang="en-US" smtClean="0"/>
              <a:t>5/12/17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9BB31-14F5-4F06-84B1-99A829433FE9}" type="slidenum">
              <a:rPr lang="en-US" smtClean="0"/>
              <a:t>‹#›</a:t>
            </a:fld>
            <a:endParaRPr lang="en-US"/>
          </a:p>
        </p:txBody>
      </p:sp>
      <p:cxnSp>
        <p:nvCxnSpPr>
          <p:cNvPr id="5" name="Straight Connector 4"/>
          <p:cNvCxnSpPr/>
          <p:nvPr userDrawn="1"/>
        </p:nvCxnSpPr>
        <p:spPr>
          <a:xfrm>
            <a:off x="0" y="6294783"/>
            <a:ext cx="12192000" cy="6626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6415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C95BE7-8C5D-493E-A9AD-7AA0CCDAEDE2}" type="datetimeFigureOut">
              <a:rPr lang="en-US" smtClean="0"/>
              <a:t>5/12/17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1784864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C95BE7-8C5D-493E-A9AD-7AA0CCDAEDE2}" type="datetimeFigureOut">
              <a:rPr lang="en-US" smtClean="0"/>
              <a:t>5/12/17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3200334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95BE7-8C5D-493E-A9AD-7AA0CCDAEDE2}" type="datetimeFigureOut">
              <a:rPr lang="en-US" smtClean="0"/>
              <a:t>5/12/17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9BB31-14F5-4F06-84B1-99A829433FE9}" type="slidenum">
              <a:rPr lang="en-US" smtClean="0"/>
              <a:t>‹#›</a:t>
            </a:fld>
            <a:endParaRPr lang="en-US"/>
          </a:p>
        </p:txBody>
      </p:sp>
    </p:spTree>
    <p:extLst>
      <p:ext uri="{BB962C8B-B14F-4D97-AF65-F5344CB8AC3E}">
        <p14:creationId xmlns:p14="http://schemas.microsoft.com/office/powerpoint/2010/main" val="334126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 Id="rId3"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hyperlink" Target="https://docs.google.com/presentation/d/1DaIT1EDojoIgAtRNzhmcIWkeYw6MsLDiOKR_yWkDHLU/edit?usp=sharing" TargetMode="External"/><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90000" l="10000" r="90000">
                        <a14:foregroundMark x1="14531" y1="46567" x2="14531" y2="46567"/>
                        <a14:foregroundMark x1="22031" y1="46567" x2="22031" y2="46567"/>
                        <a14:backgroundMark x1="33594" y1="27817" x2="33594" y2="27817"/>
                        <a14:backgroundMark x1="20313" y1="47711" x2="20313" y2="47711"/>
                        <a14:backgroundMark x1="22969" y1="46919" x2="22969" y2="46919"/>
                        <a14:backgroundMark x1="24375" y1="39789" x2="24375" y2="39789"/>
                        <a14:backgroundMark x1="16250" y1="40581" x2="16250" y2="40581"/>
                        <a14:backgroundMark x1="24375" y1="31866" x2="24375" y2="31866"/>
                        <a14:backgroundMark x1="15156" y1="48680" x2="15156" y2="48680"/>
                        <a14:backgroundMark x1="15156" y1="48680" x2="15156" y2="48680"/>
                        <a14:backgroundMark x1="17500" y1="48327" x2="17500" y2="48327"/>
                        <a14:backgroundMark x1="17813" y1="48504" x2="17813" y2="48504"/>
                        <a14:backgroundMark x1="17813" y1="48680" x2="17813" y2="48680"/>
                        <a14:backgroundMark x1="23438" y1="37852" x2="23438" y2="37852"/>
                        <a14:backgroundMark x1="23438" y1="37852" x2="23438" y2="37852"/>
                        <a14:backgroundMark x1="51094" y1="30106" x2="51094" y2="30106"/>
                        <a14:backgroundMark x1="51094" y1="30106" x2="51094" y2="30106"/>
                        <a14:backgroundMark x1="20000" y1="70158" x2="20000" y2="70158"/>
                        <a14:backgroundMark x1="20000" y1="70158" x2="20000" y2="70158"/>
                        <a14:backgroundMark x1="19219" y1="60123" x2="19219" y2="60123"/>
                        <a14:backgroundMark x1="18906" y1="59859" x2="18906" y2="59859"/>
                        <a14:backgroundMark x1="16250" y1="58363" x2="16250" y2="58363"/>
                        <a14:backgroundMark x1="15469" y1="57746" x2="15469" y2="57746"/>
                        <a14:backgroundMark x1="14844" y1="55282" x2="14844" y2="55282"/>
                        <a14:backgroundMark x1="16875" y1="40141" x2="16875" y2="40141"/>
                        <a14:backgroundMark x1="29531" y1="28961" x2="21250" y2="28785"/>
                        <a14:backgroundMark x1="55625" y1="23151" x2="61406" y2="27025"/>
                        <a14:backgroundMark x1="72813" y1="26673" x2="72813" y2="26673"/>
                        <a14:backgroundMark x1="72813" y1="26673" x2="33281" y2="30722"/>
                      </a14:backgroundRemoval>
                    </a14:imgEffect>
                  </a14:imgLayer>
                </a14:imgProps>
              </a:ext>
              <a:ext uri="{28A0092B-C50C-407E-A947-70E740481C1C}">
                <a14:useLocalDpi xmlns:a14="http://schemas.microsoft.com/office/drawing/2010/main" val="0"/>
              </a:ext>
            </a:extLst>
          </a:blip>
          <a:srcRect l="8605" t="36137" r="5127" b="32050"/>
          <a:stretch/>
        </p:blipFill>
        <p:spPr>
          <a:xfrm>
            <a:off x="3180521" y="-92008"/>
            <a:ext cx="5579165" cy="39624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25484" y="0"/>
            <a:ext cx="1766516" cy="1403996"/>
          </a:xfrm>
          <a:prstGeom prst="rect">
            <a:avLst/>
          </a:prstGeom>
        </p:spPr>
      </p:pic>
      <p:cxnSp>
        <p:nvCxnSpPr>
          <p:cNvPr id="5" name="Straight Connector 4"/>
          <p:cNvCxnSpPr/>
          <p:nvPr/>
        </p:nvCxnSpPr>
        <p:spPr>
          <a:xfrm>
            <a:off x="1921564" y="3550649"/>
            <a:ext cx="8503920" cy="0"/>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213111" y="3550649"/>
            <a:ext cx="7513983" cy="646331"/>
          </a:xfrm>
          <a:prstGeom prst="rect">
            <a:avLst/>
          </a:prstGeom>
          <a:noFill/>
        </p:spPr>
        <p:txBody>
          <a:bodyPr wrap="square" rtlCol="0">
            <a:spAutoFit/>
          </a:bodyPr>
          <a:lstStyle/>
          <a:p>
            <a:pPr algn="ctr"/>
            <a:r>
              <a:rPr lang="en-US" sz="3600" dirty="0"/>
              <a:t>Lecture</a:t>
            </a:r>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t>
            </a:r>
            <a:r>
              <a:rPr lang="ar-SA" sz="3200" dirty="0">
                <a:effectLst>
                  <a:outerShdw blurRad="38100" dist="38100" dir="2700000" algn="tl">
                    <a:srgbClr val="000000">
                      <a:alpha val="43137"/>
                    </a:srgbClr>
                  </a:outerShdw>
                </a:effectLst>
              </a:rPr>
              <a:t> </a:t>
            </a:r>
            <a:r>
              <a:rPr lang="en-US" sz="3200" dirty="0"/>
              <a:t>Cystitis</a:t>
            </a:r>
            <a:endParaRPr lang="en-US" sz="3200" dirty="0">
              <a:effectLst>
                <a:outerShdw blurRad="38100" dist="38100" dir="2700000" algn="tl">
                  <a:srgbClr val="000000">
                    <a:alpha val="43137"/>
                  </a:srgbClr>
                </a:outerShdw>
              </a:effectLst>
            </a:endParaRPr>
          </a:p>
        </p:txBody>
      </p:sp>
      <p:sp>
        <p:nvSpPr>
          <p:cNvPr id="10" name="Rectangle 9"/>
          <p:cNvSpPr/>
          <p:nvPr/>
        </p:nvSpPr>
        <p:spPr>
          <a:xfrm>
            <a:off x="470649" y="5288340"/>
            <a:ext cx="2793491" cy="1569660"/>
          </a:xfrm>
          <a:prstGeom prst="rect">
            <a:avLst/>
          </a:prstGeom>
          <a:noFill/>
        </p:spPr>
        <p:txBody>
          <a:bodyPr wrap="square" lIns="91440" tIns="45720" rIns="91440" bIns="45720">
            <a:spAutoFit/>
          </a:bodyPr>
          <a:lstStyle/>
          <a:p>
            <a:r>
              <a:rPr lang="en-US" sz="2400" dirty="0">
                <a:ln w="0"/>
                <a:solidFill>
                  <a:srgbClr val="FF0000"/>
                </a:solidFill>
              </a:rPr>
              <a:t>important</a:t>
            </a:r>
          </a:p>
          <a:p>
            <a:r>
              <a:rPr lang="en-US" sz="2400" b="0" cap="none" spc="0" dirty="0">
                <a:ln w="0"/>
                <a:solidFill>
                  <a:schemeClr val="bg1">
                    <a:lumMod val="50000"/>
                  </a:schemeClr>
                </a:solidFill>
              </a:rPr>
              <a:t>Extra notes</a:t>
            </a:r>
          </a:p>
          <a:p>
            <a:r>
              <a:rPr lang="en-US" sz="2400" dirty="0">
                <a:ln w="0"/>
                <a:solidFill>
                  <a:schemeClr val="accent1">
                    <a:lumMod val="75000"/>
                  </a:schemeClr>
                </a:solidFill>
              </a:rPr>
              <a:t>Doctors notes</a:t>
            </a:r>
          </a:p>
          <a:p>
            <a:pPr algn="ctr"/>
            <a:endParaRPr lang="en-US" sz="2400" b="0" cap="none" spc="0" dirty="0">
              <a:ln w="0"/>
              <a:solidFill>
                <a:schemeClr val="bg1">
                  <a:lumMod val="50000"/>
                </a:schemeClr>
              </a:solidFill>
            </a:endParaRPr>
          </a:p>
        </p:txBody>
      </p:sp>
      <p:cxnSp>
        <p:nvCxnSpPr>
          <p:cNvPr id="6" name="Straight Connector 5"/>
          <p:cNvCxnSpPr/>
          <p:nvPr/>
        </p:nvCxnSpPr>
        <p:spPr>
          <a:xfrm flipH="1">
            <a:off x="5327374" y="5936760"/>
            <a:ext cx="6864626"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Box 6"/>
          <p:cNvSpPr txBox="1"/>
          <p:nvPr/>
        </p:nvSpPr>
        <p:spPr>
          <a:xfrm>
            <a:off x="5380382" y="6137689"/>
            <a:ext cx="6758609" cy="646331"/>
          </a:xfrm>
          <a:prstGeom prst="rect">
            <a:avLst/>
          </a:prstGeom>
          <a:noFill/>
        </p:spPr>
        <p:txBody>
          <a:bodyPr wrap="square" rtlCol="0">
            <a:spAutoFit/>
          </a:bodyPr>
          <a:lstStyle/>
          <a:p>
            <a:pPr algn="r"/>
            <a:r>
              <a:rPr lang="ar-SA" u="sng" dirty="0">
                <a:solidFill>
                  <a:schemeClr val="accent1"/>
                </a:solidFill>
              </a:rPr>
              <a:t>"</a:t>
            </a:r>
            <a:r>
              <a:rPr lang="ar-SA" b="1" u="sng" dirty="0">
                <a:solidFill>
                  <a:schemeClr val="accent1"/>
                </a:solidFill>
              </a:rPr>
              <a:t>لا حول ولا قوة إلا بالله العلي العظيم</a:t>
            </a:r>
            <a:r>
              <a:rPr lang="ar-SA" b="1" dirty="0">
                <a:solidFill>
                  <a:schemeClr val="accent1"/>
                </a:solidFill>
              </a:rPr>
              <a:t>" </a:t>
            </a:r>
            <a:r>
              <a:rPr lang="ar-SA" b="1" dirty="0"/>
              <a:t>وتقال هذه الجملة إذا داهم الإنسان أمر عظيم لا يستطيعه ، أو يصعب عليه القيام به .</a:t>
            </a:r>
            <a:endParaRPr lang="en-US" sz="2800" dirty="0">
              <a:solidFill>
                <a:schemeClr val="accent6">
                  <a:lumMod val="50000"/>
                </a:schemeClr>
              </a:solidFill>
            </a:endParaRPr>
          </a:p>
        </p:txBody>
      </p:sp>
      <p:sp>
        <p:nvSpPr>
          <p:cNvPr id="9" name="Rounded Rectangle 8"/>
          <p:cNvSpPr/>
          <p:nvPr/>
        </p:nvSpPr>
        <p:spPr>
          <a:xfrm>
            <a:off x="187313" y="5473521"/>
            <a:ext cx="283336" cy="11591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87313" y="5810651"/>
            <a:ext cx="283336" cy="11591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87313" y="6184005"/>
            <a:ext cx="283336" cy="11591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013" y="-17329"/>
            <a:ext cx="1728037" cy="1438653"/>
          </a:xfrm>
          <a:prstGeom prst="rect">
            <a:avLst/>
          </a:prstGeom>
        </p:spPr>
      </p:pic>
    </p:spTree>
    <p:extLst>
      <p:ext uri="{BB962C8B-B14F-4D97-AF65-F5344CB8AC3E}">
        <p14:creationId xmlns:p14="http://schemas.microsoft.com/office/powerpoint/2010/main" val="5623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6114" y="316331"/>
            <a:ext cx="8577943" cy="593108"/>
          </a:xfrm>
        </p:spPr>
        <p:txBody>
          <a:bodyPr>
            <a:normAutofit/>
          </a:bodyPr>
          <a:lstStyle/>
          <a:p>
            <a:pPr algn="l"/>
            <a:r>
              <a:rPr lang="en-US" sz="2800" dirty="0">
                <a:solidFill>
                  <a:schemeClr val="accent6">
                    <a:lumMod val="50000"/>
                  </a:schemeClr>
                </a:solidFill>
                <a:ea typeface="+mn-ea"/>
                <a:cs typeface="+mn-cs"/>
              </a:rPr>
              <a:t>How to differentiate between cystitis and urethritis ?</a:t>
            </a:r>
          </a:p>
        </p:txBody>
      </p:sp>
      <p:sp>
        <p:nvSpPr>
          <p:cNvPr id="3" name="Content Placeholder 2"/>
          <p:cNvSpPr>
            <a:spLocks noGrp="1"/>
          </p:cNvSpPr>
          <p:nvPr>
            <p:ph idx="4294967295"/>
          </p:nvPr>
        </p:nvSpPr>
        <p:spPr>
          <a:xfrm>
            <a:off x="449943" y="876971"/>
            <a:ext cx="10515600" cy="2461847"/>
          </a:xfrm>
        </p:spPr>
        <p:txBody>
          <a:bodyPr>
            <a:normAutofit/>
          </a:bodyPr>
          <a:lstStyle/>
          <a:p>
            <a:r>
              <a:rPr lang="en-US" sz="2000" dirty="0"/>
              <a:t>Cystitis is of more acute onset </a:t>
            </a:r>
            <a:r>
              <a:rPr lang="en-US" sz="2000" dirty="0">
                <a:solidFill>
                  <a:schemeClr val="accent1">
                    <a:lumMod val="75000"/>
                  </a:schemeClr>
                </a:solidFill>
              </a:rPr>
              <a:t>and sudden </a:t>
            </a:r>
            <a:endParaRPr lang="en-US" sz="2000" dirty="0"/>
          </a:p>
          <a:p>
            <a:r>
              <a:rPr lang="en-US" sz="2000" dirty="0"/>
              <a:t>More sever symptoms</a:t>
            </a:r>
          </a:p>
          <a:p>
            <a:r>
              <a:rPr lang="en-US" sz="2000" dirty="0"/>
              <a:t>Pain, tenderness on the supra-pubic area.</a:t>
            </a:r>
          </a:p>
          <a:p>
            <a:r>
              <a:rPr lang="en-US" sz="2000" dirty="0"/>
              <a:t>Presence of bacteria in urine ( </a:t>
            </a:r>
            <a:r>
              <a:rPr lang="en-US" sz="2000" dirty="0" err="1"/>
              <a:t>bacteriuria</a:t>
            </a:r>
            <a:r>
              <a:rPr lang="en-US" sz="2000" dirty="0"/>
              <a:t>) </a:t>
            </a:r>
          </a:p>
          <a:p>
            <a:r>
              <a:rPr lang="en-US" sz="2000" dirty="0"/>
              <a:t>Urine cloudy, malodorous and may be bloody</a:t>
            </a:r>
            <a:r>
              <a:rPr lang="en-US" sz="2000" dirty="0">
                <a:solidFill>
                  <a:schemeClr val="accent1">
                    <a:lumMod val="75000"/>
                  </a:schemeClr>
                </a:solidFill>
              </a:rPr>
              <a:t> (</a:t>
            </a:r>
            <a:r>
              <a:rPr lang="en-US" sz="1800" dirty="0">
                <a:solidFill>
                  <a:schemeClr val="accent1">
                    <a:lumMod val="75000"/>
                  </a:schemeClr>
                </a:solidFill>
              </a:rPr>
              <a:t>malodorous=bad smell )</a:t>
            </a:r>
            <a:endParaRPr lang="en-US" sz="2000" dirty="0">
              <a:solidFill>
                <a:schemeClr val="accent1">
                  <a:lumMod val="75000"/>
                </a:schemeClr>
              </a:solidFill>
            </a:endParaRPr>
          </a:p>
        </p:txBody>
      </p:sp>
      <p:sp>
        <p:nvSpPr>
          <p:cNvPr id="4" name="Title 1"/>
          <p:cNvSpPr txBox="1">
            <a:spLocks/>
          </p:cNvSpPr>
          <p:nvPr/>
        </p:nvSpPr>
        <p:spPr>
          <a:xfrm>
            <a:off x="116114" y="2900708"/>
            <a:ext cx="10515600" cy="8509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6">
                    <a:lumMod val="50000"/>
                  </a:schemeClr>
                </a:solidFill>
                <a:ea typeface="+mn-ea"/>
                <a:cs typeface="+mn-cs"/>
              </a:rPr>
              <a:t>Differential diagnosis : ( types of cystitis)</a:t>
            </a:r>
          </a:p>
        </p:txBody>
      </p:sp>
      <p:sp>
        <p:nvSpPr>
          <p:cNvPr id="5" name="Content Placeholder 2"/>
          <p:cNvSpPr txBox="1">
            <a:spLocks/>
          </p:cNvSpPr>
          <p:nvPr/>
        </p:nvSpPr>
        <p:spPr>
          <a:xfrm>
            <a:off x="449942" y="3600008"/>
            <a:ext cx="10842172" cy="2225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Non-infectious cystitis such as:</a:t>
            </a:r>
          </a:p>
          <a:p>
            <a:pPr marL="971550" lvl="1" indent="-514350">
              <a:buFont typeface="+mj-lt"/>
              <a:buAutoNum type="arabicPeriod"/>
            </a:pPr>
            <a:r>
              <a:rPr lang="en-US" sz="2000" dirty="0"/>
              <a:t>Traumatic cystitis in women </a:t>
            </a:r>
            <a:r>
              <a:rPr lang="en-US" sz="2000" dirty="0">
                <a:solidFill>
                  <a:schemeClr val="accent1">
                    <a:lumMod val="75000"/>
                  </a:schemeClr>
                </a:solidFill>
              </a:rPr>
              <a:t>(after delivery) </a:t>
            </a:r>
            <a:endParaRPr lang="en-US" sz="2000" dirty="0"/>
          </a:p>
          <a:p>
            <a:pPr marL="971550" lvl="1" indent="-514350">
              <a:buFont typeface="+mj-lt"/>
              <a:buAutoNum type="arabicPeriod"/>
            </a:pPr>
            <a:r>
              <a:rPr lang="en-US" sz="2000" dirty="0"/>
              <a:t>Interstitial cystitis ( unknown cause, may be due to autoimmune attack of the bladder) </a:t>
            </a:r>
            <a:r>
              <a:rPr lang="en-US" sz="2000" dirty="0">
                <a:solidFill>
                  <a:schemeClr val="accent1">
                    <a:lumMod val="75000"/>
                  </a:schemeClr>
                </a:solidFill>
              </a:rPr>
              <a:t>(autoimmune attack) </a:t>
            </a:r>
          </a:p>
          <a:p>
            <a:pPr marL="971550" lvl="1" indent="-514350">
              <a:buFont typeface="+mj-lt"/>
              <a:buAutoNum type="arabicPeriod"/>
            </a:pPr>
            <a:r>
              <a:rPr lang="en-US" sz="2000" dirty="0"/>
              <a:t>Eosinophilic cystitis due to Schistosoma hematobium</a:t>
            </a:r>
          </a:p>
          <a:p>
            <a:pPr marL="971550" lvl="1" indent="-514350">
              <a:buFont typeface="+mj-lt"/>
              <a:buAutoNum type="arabicPeriod"/>
            </a:pPr>
            <a:r>
              <a:rPr lang="en-US" sz="2000" dirty="0" err="1"/>
              <a:t>Hemorrahagic</a:t>
            </a:r>
            <a:r>
              <a:rPr lang="en-US" sz="2000" dirty="0"/>
              <a:t> cystitis due to radiotherapy or chemotherapy.</a:t>
            </a:r>
            <a:r>
              <a:rPr lang="en-US" sz="2000" dirty="0">
                <a:solidFill>
                  <a:schemeClr val="accent1">
                    <a:lumMod val="75000"/>
                  </a:schemeClr>
                </a:solidFill>
              </a:rPr>
              <a:t>(in patient with malignancy )</a:t>
            </a:r>
            <a:endParaRPr lang="en-US" sz="2000" dirty="0"/>
          </a:p>
          <a:p>
            <a:pPr marL="514350" indent="-514350">
              <a:buFont typeface="+mj-lt"/>
              <a:buAutoNum type="arabicPeriod"/>
            </a:pPr>
            <a:endParaRPr lang="en-US" dirty="0"/>
          </a:p>
        </p:txBody>
      </p:sp>
    </p:spTree>
    <p:extLst>
      <p:ext uri="{BB962C8B-B14F-4D97-AF65-F5344CB8AC3E}">
        <p14:creationId xmlns:p14="http://schemas.microsoft.com/office/powerpoint/2010/main" val="234612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4109"/>
            <a:ext cx="10515600" cy="535207"/>
          </a:xfrm>
        </p:spPr>
        <p:txBody>
          <a:bodyPr>
            <a:normAutofit/>
          </a:bodyPr>
          <a:lstStyle/>
          <a:p>
            <a:r>
              <a:rPr lang="en-US" sz="2800" dirty="0">
                <a:solidFill>
                  <a:schemeClr val="accent6">
                    <a:lumMod val="50000"/>
                  </a:schemeClr>
                </a:solidFill>
                <a:ea typeface="+mn-ea"/>
                <a:cs typeface="+mn-cs"/>
              </a:rPr>
              <a:t>Laboratory diagnosis of cystitis</a:t>
            </a:r>
          </a:p>
        </p:txBody>
      </p:sp>
      <p:graphicFrame>
        <p:nvGraphicFramePr>
          <p:cNvPr id="10" name="Table 9"/>
          <p:cNvGraphicFramePr>
            <a:graphicFrameLocks noGrp="1"/>
          </p:cNvGraphicFramePr>
          <p:nvPr>
            <p:extLst>
              <p:ext uri="{D42A27DB-BD31-4B8C-83A1-F6EECF244321}">
                <p14:modId xmlns:p14="http://schemas.microsoft.com/office/powerpoint/2010/main" val="1977880506"/>
              </p:ext>
            </p:extLst>
          </p:nvPr>
        </p:nvGraphicFramePr>
        <p:xfrm>
          <a:off x="203195" y="836191"/>
          <a:ext cx="11800115" cy="1833880"/>
        </p:xfrm>
        <a:graphic>
          <a:graphicData uri="http://schemas.openxmlformats.org/drawingml/2006/table">
            <a:tbl>
              <a:tblPr firstRow="1" bandRow="1">
                <a:tableStyleId>{5940675A-B579-460E-94D1-54222C63F5DA}</a:tableStyleId>
              </a:tblPr>
              <a:tblGrid>
                <a:gridCol w="11800115">
                  <a:extLst>
                    <a:ext uri="{9D8B030D-6E8A-4147-A177-3AD203B41FA5}">
                      <a16:colId xmlns="" xmlns:a16="http://schemas.microsoft.com/office/drawing/2014/main" val="105680031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Specimen collection:</a:t>
                      </a:r>
                    </a:p>
                  </a:txBody>
                  <a:tcPr>
                    <a:solidFill>
                      <a:schemeClr val="bg1"/>
                    </a:solidFill>
                  </a:tcPr>
                </a:tc>
                <a:extLst>
                  <a:ext uri="{0D108BD9-81ED-4DB2-BD59-A6C34878D82A}">
                    <a16:rowId xmlns="" xmlns:a16="http://schemas.microsoft.com/office/drawing/2014/main" val="3303902404"/>
                  </a:ext>
                </a:extLst>
              </a:tr>
              <a:tr h="370840">
                <a:tc>
                  <a:txBody>
                    <a:bodyPr/>
                    <a:lstStyle/>
                    <a:p>
                      <a:pPr marL="514350" indent="-514350">
                        <a:buFont typeface="Arial" panose="020B0604020202020204" pitchFamily="34" charset="0"/>
                        <a:buChar char="•"/>
                      </a:pPr>
                      <a:r>
                        <a:rPr lang="en-US" dirty="0"/>
                        <a:t>Most important is clean catch urine [Midstream urine </a:t>
                      </a:r>
                      <a:r>
                        <a:rPr lang="en-US" dirty="0">
                          <a:solidFill>
                            <a:srgbClr val="FF0000"/>
                          </a:solidFill>
                        </a:rPr>
                        <a:t>(MSU)</a:t>
                      </a:r>
                      <a:r>
                        <a:rPr lang="en-US" dirty="0"/>
                        <a:t>] to bypass contamination by perineal flora and must be before starting antibiotic</a:t>
                      </a:r>
                      <a:r>
                        <a:rPr lang="en-US" dirty="0">
                          <a:solidFill>
                            <a:schemeClr val="accent1">
                              <a:lumMod val="75000"/>
                            </a:schemeClr>
                          </a:solidFill>
                        </a:rPr>
                        <a:t>.(patient must clean the area before tacking the urine then throw the first drops)</a:t>
                      </a:r>
                    </a:p>
                    <a:p>
                      <a:pPr marL="514350" indent="-514350">
                        <a:buFont typeface="Arial" panose="020B0604020202020204" pitchFamily="34" charset="0"/>
                        <a:buChar char="•"/>
                      </a:pPr>
                      <a:r>
                        <a:rPr lang="en-US" dirty="0"/>
                        <a:t>Supra-pubic aspiration or catheterization may be used in children.  </a:t>
                      </a:r>
                    </a:p>
                    <a:p>
                      <a:pPr marL="514350" indent="-514350">
                        <a:buFont typeface="Arial" panose="020B0604020202020204" pitchFamily="34" charset="0"/>
                        <a:buChar char="•"/>
                      </a:pPr>
                      <a:r>
                        <a:rPr lang="en-US" dirty="0"/>
                        <a:t>Catheter urine should not be used for diagnosis of UTI.</a:t>
                      </a:r>
                      <a:r>
                        <a:rPr lang="en-US" dirty="0">
                          <a:solidFill>
                            <a:schemeClr val="accent1">
                              <a:lumMod val="75000"/>
                            </a:schemeClr>
                          </a:solidFill>
                        </a:rPr>
                        <a:t>(never tack sample for culture from the catheter container because it will be contaminated )</a:t>
                      </a:r>
                      <a:endParaRPr lang="en-US" dirty="0"/>
                    </a:p>
                  </a:txBody>
                  <a:tcPr>
                    <a:solidFill>
                      <a:schemeClr val="accent1">
                        <a:lumMod val="20000"/>
                        <a:lumOff val="80000"/>
                      </a:schemeClr>
                    </a:solidFill>
                  </a:tcPr>
                </a:tc>
                <a:extLst>
                  <a:ext uri="{0D108BD9-81ED-4DB2-BD59-A6C34878D82A}">
                    <a16:rowId xmlns="" xmlns:a16="http://schemas.microsoft.com/office/drawing/2014/main" val="99094368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294245375"/>
              </p:ext>
            </p:extLst>
          </p:nvPr>
        </p:nvGraphicFramePr>
        <p:xfrm>
          <a:off x="203195" y="2702509"/>
          <a:ext cx="11800115" cy="1559560"/>
        </p:xfrm>
        <a:graphic>
          <a:graphicData uri="http://schemas.openxmlformats.org/drawingml/2006/table">
            <a:tbl>
              <a:tblPr firstRow="1" bandRow="1">
                <a:tableStyleId>{5940675A-B579-460E-94D1-54222C63F5DA}</a:tableStyleId>
              </a:tblPr>
              <a:tblGrid>
                <a:gridCol w="11800115">
                  <a:extLst>
                    <a:ext uri="{9D8B030D-6E8A-4147-A177-3AD203B41FA5}">
                      <a16:colId xmlns="" xmlns:a16="http://schemas.microsoft.com/office/drawing/2014/main" val="51674310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Microscopic examination:  </a:t>
                      </a:r>
                      <a:r>
                        <a:rPr lang="en-US" b="1" dirty="0">
                          <a:solidFill>
                            <a:schemeClr val="bg1">
                              <a:lumMod val="50000"/>
                            </a:schemeClr>
                          </a:solidFill>
                        </a:rPr>
                        <a:t>(of the urea)</a:t>
                      </a:r>
                    </a:p>
                  </a:txBody>
                  <a:tcPr>
                    <a:solidFill>
                      <a:schemeClr val="bg1"/>
                    </a:solidFill>
                  </a:tcPr>
                </a:tc>
                <a:extLst>
                  <a:ext uri="{0D108BD9-81ED-4DB2-BD59-A6C34878D82A}">
                    <a16:rowId xmlns="" xmlns:a16="http://schemas.microsoft.com/office/drawing/2014/main" val="3297939252"/>
                  </a:ext>
                </a:extLst>
              </a:tr>
              <a:tr h="370840">
                <a:tc>
                  <a:txBody>
                    <a:bodyPr/>
                    <a:lstStyle/>
                    <a:p>
                      <a:pPr marL="514350" indent="-514350">
                        <a:buFont typeface="Arial" panose="020B0604020202020204" pitchFamily="34" charset="0"/>
                        <a:buChar char="•"/>
                      </a:pPr>
                      <a:r>
                        <a:rPr lang="en-US" dirty="0"/>
                        <a:t>About 90% of patients have &gt; 10 WBCs /cumm</a:t>
                      </a:r>
                    </a:p>
                    <a:p>
                      <a:pPr marL="514350" indent="-514350">
                        <a:buFont typeface="Arial" panose="020B0604020202020204" pitchFamily="34" charset="0"/>
                        <a:buChar char="•"/>
                      </a:pPr>
                      <a:r>
                        <a:rPr lang="en-US" dirty="0"/>
                        <a:t>Gram stain of uncentrifuged sample is sensitive and specific.</a:t>
                      </a:r>
                    </a:p>
                    <a:p>
                      <a:pPr marL="514350" indent="-514350">
                        <a:buFont typeface="Arial" panose="020B0604020202020204" pitchFamily="34" charset="0"/>
                        <a:buChar char="•"/>
                      </a:pPr>
                      <a:r>
                        <a:rPr lang="en-US" dirty="0"/>
                        <a:t>One organism per oil-immersion field is indicative of infection.</a:t>
                      </a:r>
                    </a:p>
                    <a:p>
                      <a:pPr marL="514350" indent="-514350">
                        <a:buFont typeface="Arial" panose="020B0604020202020204" pitchFamily="34" charset="0"/>
                        <a:buChar char="•"/>
                      </a:pPr>
                      <a:r>
                        <a:rPr lang="en-US" dirty="0"/>
                        <a:t>Blood cells, parasites or crystals can be seen</a:t>
                      </a:r>
                    </a:p>
                  </a:txBody>
                  <a:tcPr>
                    <a:solidFill>
                      <a:schemeClr val="accent4">
                        <a:lumMod val="20000"/>
                        <a:lumOff val="80000"/>
                      </a:schemeClr>
                    </a:solidFill>
                  </a:tcPr>
                </a:tc>
                <a:extLst>
                  <a:ext uri="{0D108BD9-81ED-4DB2-BD59-A6C34878D82A}">
                    <a16:rowId xmlns="" xmlns:a16="http://schemas.microsoft.com/office/drawing/2014/main" val="3639612519"/>
                  </a:ext>
                </a:extLst>
              </a:tr>
            </a:tbl>
          </a:graphicData>
        </a:graphic>
      </p:graphicFrame>
      <p:pic>
        <p:nvPicPr>
          <p:cNvPr id="7" name="Picture 14" descr="http://www.idexx.com/pubwebresources/images/en_us/smallanimal/diagnosticedge/january2009/0109_06.png"/>
          <p:cNvPicPr>
            <a:picLocks noChangeAspect="1" noChangeArrowheads="1"/>
          </p:cNvPicPr>
          <p:nvPr/>
        </p:nvPicPr>
        <p:blipFill>
          <a:blip r:embed="rId2" cstate="print"/>
          <a:srcRect/>
          <a:stretch>
            <a:fillRect/>
          </a:stretch>
        </p:blipFill>
        <p:spPr bwMode="auto">
          <a:xfrm>
            <a:off x="9193289" y="4329508"/>
            <a:ext cx="2810022" cy="1969691"/>
          </a:xfrm>
          <a:prstGeom prst="rect">
            <a:avLst/>
          </a:prstGeom>
          <a:noFill/>
        </p:spPr>
      </p:pic>
      <p:sp>
        <p:nvSpPr>
          <p:cNvPr id="3" name="Arc 2"/>
          <p:cNvSpPr/>
          <p:nvPr/>
        </p:nvSpPr>
        <p:spPr>
          <a:xfrm rot="13924597">
            <a:off x="8598203" y="3701144"/>
            <a:ext cx="1190171" cy="2082800"/>
          </a:xfrm>
          <a:prstGeom prst="arc">
            <a:avLst>
              <a:gd name="adj1" fmla="val 13139526"/>
              <a:gd name="adj2" fmla="val 0"/>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4" name="مستطيل 3"/>
          <p:cNvSpPr/>
          <p:nvPr/>
        </p:nvSpPr>
        <p:spPr>
          <a:xfrm>
            <a:off x="0" y="6299199"/>
            <a:ext cx="3622082" cy="369332"/>
          </a:xfrm>
          <a:prstGeom prst="rect">
            <a:avLst/>
          </a:prstGeom>
        </p:spPr>
        <p:txBody>
          <a:bodyPr wrap="none">
            <a:spAutoFit/>
          </a:bodyPr>
          <a:lstStyle/>
          <a:p>
            <a:r>
              <a:rPr lang="en-US" dirty="0">
                <a:solidFill>
                  <a:schemeClr val="accent1">
                    <a:lumMod val="75000"/>
                  </a:schemeClr>
                </a:solidFill>
              </a:rPr>
              <a:t>Midstream urine = clean catch urine </a:t>
            </a:r>
            <a:endParaRPr lang="ar-SA" dirty="0">
              <a:solidFill>
                <a:schemeClr val="accent1">
                  <a:lumMod val="75000"/>
                </a:schemeClr>
              </a:solidFill>
            </a:endParaRPr>
          </a:p>
        </p:txBody>
      </p:sp>
    </p:spTree>
    <p:extLst>
      <p:ext uri="{BB962C8B-B14F-4D97-AF65-F5344CB8AC3E}">
        <p14:creationId xmlns:p14="http://schemas.microsoft.com/office/powerpoint/2010/main" val="2003529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c 7"/>
          <p:cNvSpPr/>
          <p:nvPr/>
        </p:nvSpPr>
        <p:spPr>
          <a:xfrm rot="13924597">
            <a:off x="9138180" y="3438116"/>
            <a:ext cx="904366" cy="2082800"/>
          </a:xfrm>
          <a:prstGeom prst="arc">
            <a:avLst>
              <a:gd name="adj1" fmla="val 12599878"/>
              <a:gd name="adj2" fmla="val 21004863"/>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88847458"/>
              </p:ext>
            </p:extLst>
          </p:nvPr>
        </p:nvGraphicFramePr>
        <p:xfrm>
          <a:off x="188682" y="1014561"/>
          <a:ext cx="11800114" cy="1010920"/>
        </p:xfrm>
        <a:graphic>
          <a:graphicData uri="http://schemas.openxmlformats.org/drawingml/2006/table">
            <a:tbl>
              <a:tblPr firstRow="1" bandRow="1">
                <a:tableStyleId>{5940675A-B579-460E-94D1-54222C63F5DA}</a:tableStyleId>
              </a:tblPr>
              <a:tblGrid>
                <a:gridCol w="11800114">
                  <a:extLst>
                    <a:ext uri="{9D8B030D-6E8A-4147-A177-3AD203B41FA5}">
                      <a16:colId xmlns="" xmlns:a16="http://schemas.microsoft.com/office/drawing/2014/main" val="225625332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Chemical screening tests:</a:t>
                      </a:r>
                      <a:r>
                        <a:rPr lang="en-US" dirty="0">
                          <a:solidFill>
                            <a:schemeClr val="accent1">
                              <a:lumMod val="75000"/>
                            </a:schemeClr>
                          </a:solidFill>
                        </a:rPr>
                        <a:t> (not accurate or significant )</a:t>
                      </a:r>
                      <a:endParaRPr lang="en-US" dirty="0"/>
                    </a:p>
                  </a:txBody>
                  <a:tcPr>
                    <a:solidFill>
                      <a:schemeClr val="bg1"/>
                    </a:solidFill>
                  </a:tcPr>
                </a:tc>
                <a:extLst>
                  <a:ext uri="{0D108BD9-81ED-4DB2-BD59-A6C34878D82A}">
                    <a16:rowId xmlns="" xmlns:a16="http://schemas.microsoft.com/office/drawing/2014/main" val="803079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Urine dip stick –rapid ,</a:t>
                      </a:r>
                      <a:r>
                        <a:rPr lang="en-US" dirty="0">
                          <a:solidFill>
                            <a:srgbClr val="FF0000"/>
                          </a:solidFill>
                        </a:rPr>
                        <a:t>detects nitrites released by bacterial </a:t>
                      </a:r>
                      <a:r>
                        <a:rPr lang="en-US" dirty="0" smtClean="0">
                          <a:solidFill>
                            <a:srgbClr val="FF0000"/>
                          </a:solidFill>
                        </a:rPr>
                        <a:t>metabolism </a:t>
                      </a:r>
                      <a:r>
                        <a:rPr lang="en-US" dirty="0" smtClean="0">
                          <a:solidFill>
                            <a:srgbClr val="92D050"/>
                          </a:solidFill>
                        </a:rPr>
                        <a:t>(</a:t>
                      </a:r>
                      <a:r>
                        <a:rPr lang="en-US" dirty="0">
                          <a:solidFill>
                            <a:srgbClr val="92D050"/>
                          </a:solidFill>
                        </a:rPr>
                        <a:t>indicate gram -)</a:t>
                      </a:r>
                      <a:r>
                        <a:rPr lang="en-US" dirty="0">
                          <a:solidFill>
                            <a:srgbClr val="FF0000"/>
                          </a:solidFill>
                        </a:rPr>
                        <a:t> </a:t>
                      </a:r>
                      <a:r>
                        <a:rPr lang="en-US" dirty="0"/>
                        <a:t>and leucocyte esterase from inflammatory cells. </a:t>
                      </a:r>
                      <a:r>
                        <a:rPr lang="en-US" dirty="0">
                          <a:solidFill>
                            <a:srgbClr val="FF0000"/>
                          </a:solidFill>
                        </a:rPr>
                        <a:t>Not specific</a:t>
                      </a:r>
                      <a:r>
                        <a:rPr lang="en-US" dirty="0"/>
                        <a:t>.</a:t>
                      </a:r>
                    </a:p>
                  </a:txBody>
                  <a:tcPr>
                    <a:solidFill>
                      <a:schemeClr val="accent1">
                        <a:lumMod val="20000"/>
                        <a:lumOff val="80000"/>
                      </a:schemeClr>
                    </a:solidFill>
                  </a:tcPr>
                </a:tc>
                <a:extLst>
                  <a:ext uri="{0D108BD9-81ED-4DB2-BD59-A6C34878D82A}">
                    <a16:rowId xmlns="" xmlns:a16="http://schemas.microsoft.com/office/drawing/2014/main" val="19698224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7882349"/>
              </p:ext>
            </p:extLst>
          </p:nvPr>
        </p:nvGraphicFramePr>
        <p:xfrm>
          <a:off x="188682" y="3056790"/>
          <a:ext cx="11800115" cy="1285240"/>
        </p:xfrm>
        <a:graphic>
          <a:graphicData uri="http://schemas.openxmlformats.org/drawingml/2006/table">
            <a:tbl>
              <a:tblPr firstRow="1" bandRow="1">
                <a:tableStyleId>{5940675A-B579-460E-94D1-54222C63F5DA}</a:tableStyleId>
              </a:tblPr>
              <a:tblGrid>
                <a:gridCol w="11800115">
                  <a:extLst>
                    <a:ext uri="{9D8B030D-6E8A-4147-A177-3AD203B41FA5}">
                      <a16:colId xmlns="" xmlns:a16="http://schemas.microsoft.com/office/drawing/2014/main" val="3682347429"/>
                    </a:ext>
                  </a:extLst>
                </a:gridCol>
              </a:tblGrid>
              <a:tr h="370840">
                <a:tc>
                  <a:txBody>
                    <a:bodyPr/>
                    <a:lstStyle/>
                    <a:p>
                      <a:r>
                        <a:rPr lang="en-US" dirty="0"/>
                        <a:t>4- Urine culture: </a:t>
                      </a:r>
                      <a:r>
                        <a:rPr lang="en-US" dirty="0">
                          <a:solidFill>
                            <a:srgbClr val="FF0000"/>
                          </a:solidFill>
                        </a:rPr>
                        <a:t>(to</a:t>
                      </a:r>
                      <a:r>
                        <a:rPr lang="en-US" baseline="0" dirty="0">
                          <a:solidFill>
                            <a:srgbClr val="FF0000"/>
                          </a:solidFill>
                        </a:rPr>
                        <a:t> confirm the diagnosis)</a:t>
                      </a:r>
                      <a:endParaRPr lang="en-US" dirty="0">
                        <a:solidFill>
                          <a:srgbClr val="FF0000"/>
                        </a:solidFill>
                      </a:endParaRPr>
                    </a:p>
                  </a:txBody>
                  <a:tcPr>
                    <a:solidFill>
                      <a:schemeClr val="bg1"/>
                    </a:solidFill>
                  </a:tcPr>
                </a:tc>
                <a:extLst>
                  <a:ext uri="{0D108BD9-81ED-4DB2-BD59-A6C34878D82A}">
                    <a16:rowId xmlns="" xmlns:a16="http://schemas.microsoft.com/office/drawing/2014/main" val="1993655983"/>
                  </a:ext>
                </a:extLst>
              </a:tr>
              <a:tr h="370840">
                <a:tc>
                  <a:txBody>
                    <a:bodyPr/>
                    <a:lstStyle/>
                    <a:p>
                      <a:pPr marL="285750" indent="-285750">
                        <a:buFont typeface="Arial" panose="020B0604020202020204" pitchFamily="34" charset="0"/>
                        <a:buChar char="•"/>
                      </a:pPr>
                      <a:r>
                        <a:rPr lang="en-US" dirty="0"/>
                        <a:t>important to identify bacterial cause and antimicrobial sensitivity .</a:t>
                      </a:r>
                    </a:p>
                    <a:p>
                      <a:pPr marL="285750" indent="-285750">
                        <a:buFont typeface="Arial" panose="020B0604020202020204" pitchFamily="34" charset="0"/>
                        <a:buChar char="•"/>
                      </a:pPr>
                      <a:r>
                        <a:rPr lang="en-US" b="1" dirty="0">
                          <a:solidFill>
                            <a:srgbClr val="FF0000"/>
                          </a:solidFill>
                        </a:rPr>
                        <a:t>Quantitative culture </a:t>
                      </a:r>
                      <a:r>
                        <a:rPr lang="en-US" dirty="0"/>
                        <a:t>typical of UTI ( &gt;100,000 /cumm) Lower count (&lt;100,000 or less eg. 1000/</a:t>
                      </a:r>
                      <a:r>
                        <a:rPr lang="en-US" dirty="0" err="1"/>
                        <a:t>cumm</a:t>
                      </a:r>
                      <a:r>
                        <a:rPr lang="en-US" dirty="0"/>
                        <a:t> ) is indicative of cystitis if the patient is  symptomatic.</a:t>
                      </a:r>
                    </a:p>
                  </a:txBody>
                  <a:tcPr>
                    <a:solidFill>
                      <a:schemeClr val="accent6">
                        <a:lumMod val="20000"/>
                        <a:lumOff val="80000"/>
                      </a:schemeClr>
                    </a:solidFill>
                  </a:tcPr>
                </a:tc>
                <a:extLst>
                  <a:ext uri="{0D108BD9-81ED-4DB2-BD59-A6C34878D82A}">
                    <a16:rowId xmlns="" xmlns:a16="http://schemas.microsoft.com/office/drawing/2014/main" val="181011430"/>
                  </a:ext>
                </a:extLst>
              </a:tr>
            </a:tbl>
          </a:graphicData>
        </a:graphic>
      </p:graphicFrame>
      <p:sp>
        <p:nvSpPr>
          <p:cNvPr id="4" name="Title 1"/>
          <p:cNvSpPr txBox="1">
            <a:spLocks/>
          </p:cNvSpPr>
          <p:nvPr/>
        </p:nvSpPr>
        <p:spPr>
          <a:xfrm>
            <a:off x="0" y="154109"/>
            <a:ext cx="10515600" cy="5352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6">
                    <a:lumMod val="50000"/>
                  </a:schemeClr>
                </a:solidFill>
                <a:ea typeface="+mn-ea"/>
                <a:cs typeface="+mn-cs"/>
              </a:rPr>
              <a:t>Laboratory diagnosis of cystitis: </a:t>
            </a:r>
            <a:r>
              <a:rPr lang="en-US" sz="2000" dirty="0" err="1">
                <a:solidFill>
                  <a:schemeClr val="bg1">
                    <a:lumMod val="50000"/>
                  </a:schemeClr>
                </a:solidFill>
                <a:ea typeface="+mn-ea"/>
                <a:cs typeface="+mn-cs"/>
              </a:rPr>
              <a:t>coun</a:t>
            </a:r>
            <a:r>
              <a:rPr lang="en-US" sz="2000" dirty="0">
                <a:solidFill>
                  <a:schemeClr val="bg1">
                    <a:lumMod val="50000"/>
                  </a:schemeClr>
                </a:solidFill>
                <a:ea typeface="+mn-ea"/>
                <a:cs typeface="+mn-cs"/>
              </a:rPr>
              <a:t>..</a:t>
            </a:r>
            <a:endParaRPr lang="en-US" sz="2800" dirty="0">
              <a:solidFill>
                <a:schemeClr val="bg1">
                  <a:lumMod val="50000"/>
                </a:schemeClr>
              </a:solidFill>
              <a:ea typeface="+mn-ea"/>
              <a:cs typeface="+mn-cs"/>
            </a:endParaRPr>
          </a:p>
        </p:txBody>
      </p:sp>
      <p:pic>
        <p:nvPicPr>
          <p:cNvPr id="5" name="Picture 12" descr="http://www.petfooddirect.com/blog/wp-content/uploads/2011/01/urine-sample-with-dipstick.jpg"/>
          <p:cNvPicPr>
            <a:picLocks noChangeAspect="1" noChangeArrowheads="1"/>
          </p:cNvPicPr>
          <p:nvPr/>
        </p:nvPicPr>
        <p:blipFill>
          <a:blip r:embed="rId2" cstate="print"/>
          <a:srcRect/>
          <a:stretch>
            <a:fillRect/>
          </a:stretch>
        </p:blipFill>
        <p:spPr bwMode="auto">
          <a:xfrm>
            <a:off x="9827012" y="2025482"/>
            <a:ext cx="2161784" cy="948744"/>
          </a:xfrm>
          <a:prstGeom prst="rect">
            <a:avLst/>
          </a:prstGeom>
          <a:noFill/>
        </p:spPr>
      </p:pic>
      <p:sp>
        <p:nvSpPr>
          <p:cNvPr id="6" name="Arc 5"/>
          <p:cNvSpPr/>
          <p:nvPr/>
        </p:nvSpPr>
        <p:spPr>
          <a:xfrm rot="13924597">
            <a:off x="9491292" y="1155458"/>
            <a:ext cx="686549" cy="2186413"/>
          </a:xfrm>
          <a:prstGeom prst="arc">
            <a:avLst>
              <a:gd name="adj1" fmla="val 12599878"/>
              <a:gd name="adj2" fmla="val 2100486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pic>
        <p:nvPicPr>
          <p:cNvPr id="7" name="Picture 16" descr="http://www.sharinginhealth.ca/images/urine_culture_loops.jpg"/>
          <p:cNvPicPr>
            <a:picLocks noChangeAspect="1" noChangeArrowheads="1"/>
          </p:cNvPicPr>
          <p:nvPr/>
        </p:nvPicPr>
        <p:blipFill>
          <a:blip r:embed="rId3" cstate="print"/>
          <a:srcRect/>
          <a:stretch>
            <a:fillRect/>
          </a:stretch>
        </p:blipFill>
        <p:spPr bwMode="auto">
          <a:xfrm>
            <a:off x="9390743" y="4350570"/>
            <a:ext cx="2598053" cy="1005650"/>
          </a:xfrm>
          <a:prstGeom prst="rect">
            <a:avLst/>
          </a:prstGeom>
          <a:noFill/>
        </p:spPr>
      </p:pic>
      <p:sp>
        <p:nvSpPr>
          <p:cNvPr id="9" name="TextBox 6"/>
          <p:cNvSpPr txBox="1"/>
          <p:nvPr/>
        </p:nvSpPr>
        <p:spPr>
          <a:xfrm>
            <a:off x="188682" y="4374200"/>
            <a:ext cx="8948693" cy="1138773"/>
          </a:xfrm>
          <a:prstGeom prst="rect">
            <a:avLst/>
          </a:prstGeom>
          <a:noFill/>
        </p:spPr>
        <p:txBody>
          <a:bodyPr wrap="square" rtlCol="0">
            <a:spAutoFit/>
          </a:bodyPr>
          <a:lstStyle/>
          <a:p>
            <a:r>
              <a:rPr lang="en-US" dirty="0">
                <a:solidFill>
                  <a:schemeClr val="accent1">
                    <a:lumMod val="75000"/>
                  </a:schemeClr>
                </a:solidFill>
              </a:rPr>
              <a:t>- How can we count this number in the lab ? </a:t>
            </a:r>
            <a:r>
              <a:rPr lang="en-US" sz="1600" dirty="0">
                <a:solidFill>
                  <a:schemeClr val="accent1">
                    <a:lumMod val="75000"/>
                  </a:schemeClr>
                </a:solidFill>
              </a:rPr>
              <a:t>Quantitation in dilution X dilution factor</a:t>
            </a:r>
            <a:endParaRPr lang="ar-SA" sz="1600" dirty="0">
              <a:solidFill>
                <a:schemeClr val="accent1">
                  <a:lumMod val="75000"/>
                </a:schemeClr>
              </a:solidFill>
            </a:endParaRPr>
          </a:p>
          <a:p>
            <a:r>
              <a:rPr lang="ar-SA" sz="1600" dirty="0">
                <a:solidFill>
                  <a:schemeClr val="accent1">
                    <a:lumMod val="75000"/>
                  </a:schemeClr>
                </a:solidFill>
              </a:rPr>
              <a:t>(يعني بدل ما نأخذ مل من اليورن، نأخذ جزء من الالف من مل أو جزء من المئة من مل، ونضعها على بليت ونعدها لو طلعت ١٠٠ نضربها بفاكتر التخفيف لو مثلنا اخذنا جزء من الف نصير نضربها بألف وهكذا) </a:t>
            </a:r>
            <a:r>
              <a:rPr lang="en-US" sz="1600" dirty="0">
                <a:solidFill>
                  <a:schemeClr val="accent1">
                    <a:lumMod val="75000"/>
                  </a:schemeClr>
                </a:solidFill>
              </a:rPr>
              <a:t> </a:t>
            </a:r>
          </a:p>
          <a:p>
            <a:r>
              <a:rPr lang="en-US" dirty="0">
                <a:solidFill>
                  <a:schemeClr val="accent1">
                    <a:lumMod val="75000"/>
                  </a:schemeClr>
                </a:solidFill>
              </a:rPr>
              <a:t> </a:t>
            </a:r>
          </a:p>
        </p:txBody>
      </p:sp>
      <p:sp>
        <p:nvSpPr>
          <p:cNvPr id="10" name="مستطيل 9"/>
          <p:cNvSpPr/>
          <p:nvPr/>
        </p:nvSpPr>
        <p:spPr>
          <a:xfrm>
            <a:off x="188682" y="5213690"/>
            <a:ext cx="12192000" cy="1107996"/>
          </a:xfrm>
          <a:prstGeom prst="rect">
            <a:avLst/>
          </a:prstGeom>
        </p:spPr>
        <p:txBody>
          <a:bodyPr wrap="square">
            <a:spAutoFit/>
          </a:bodyPr>
          <a:lstStyle/>
          <a:p>
            <a:r>
              <a:rPr lang="en-US" dirty="0">
                <a:solidFill>
                  <a:schemeClr val="accent1">
                    <a:lumMod val="75000"/>
                  </a:schemeClr>
                </a:solidFill>
              </a:rPr>
              <a:t>- How do they determine this specific number ?</a:t>
            </a:r>
            <a:endParaRPr lang="ar-SA" dirty="0">
              <a:solidFill>
                <a:schemeClr val="accent1">
                  <a:lumMod val="75000"/>
                </a:schemeClr>
              </a:solidFill>
            </a:endParaRPr>
          </a:p>
          <a:p>
            <a:r>
              <a:rPr lang="en-US" sz="1600" dirty="0">
                <a:solidFill>
                  <a:schemeClr val="accent1">
                    <a:lumMod val="75000"/>
                  </a:schemeClr>
                </a:solidFill>
              </a:rPr>
              <a:t>Normally urine is sterile in bladder, once it reaches the urethra it catches some bacteria. So if we take urine sample from normal population without UTI we may find bacteria but should be less than 100000. While if we take it from patients with UTI most of them have 100000  or more, except two or three of them, So this significant number very well demarcated area to differentiate between symptomatic and asymptomatic.</a:t>
            </a:r>
          </a:p>
        </p:txBody>
      </p:sp>
    </p:spTree>
    <p:extLst>
      <p:ext uri="{BB962C8B-B14F-4D97-AF65-F5344CB8AC3E}">
        <p14:creationId xmlns:p14="http://schemas.microsoft.com/office/powerpoint/2010/main" val="1879468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3525"/>
            <a:ext cx="4151086" cy="534761"/>
          </a:xfrm>
        </p:spPr>
        <p:txBody>
          <a:bodyPr/>
          <a:lstStyle/>
          <a:p>
            <a:r>
              <a:rPr lang="en-US" sz="2800" dirty="0">
                <a:solidFill>
                  <a:schemeClr val="accent6">
                    <a:lumMod val="50000"/>
                  </a:schemeClr>
                </a:solidFill>
                <a:ea typeface="+mn-ea"/>
                <a:cs typeface="+mn-cs"/>
              </a:rPr>
              <a:t>Recurrent cystitis:</a:t>
            </a:r>
          </a:p>
        </p:txBody>
      </p:sp>
      <p:sp>
        <p:nvSpPr>
          <p:cNvPr id="3" name="Content Placeholder 2"/>
          <p:cNvSpPr>
            <a:spLocks noGrp="1"/>
          </p:cNvSpPr>
          <p:nvPr>
            <p:ph idx="4294967295"/>
          </p:nvPr>
        </p:nvSpPr>
        <p:spPr>
          <a:xfrm>
            <a:off x="261257" y="798286"/>
            <a:ext cx="11930743" cy="1570718"/>
          </a:xfrm>
        </p:spPr>
        <p:txBody>
          <a:bodyPr>
            <a:normAutofit/>
          </a:bodyPr>
          <a:lstStyle/>
          <a:p>
            <a:r>
              <a:rPr lang="en-US" sz="1800" dirty="0"/>
              <a:t>Three or more episodes of cystitis /year  </a:t>
            </a:r>
          </a:p>
          <a:p>
            <a:r>
              <a:rPr lang="en-US" sz="1800" dirty="0"/>
              <a:t>Requires further investigations such as Intra-Venous Urogram ( IVU) or Ultrasound to detect obstruction or congenital deformity.</a:t>
            </a:r>
          </a:p>
          <a:p>
            <a:r>
              <a:rPr lang="en-US" sz="1800" dirty="0"/>
              <a:t>Cystoscopy required in some cases.</a:t>
            </a:r>
          </a:p>
        </p:txBody>
      </p:sp>
      <p:sp>
        <p:nvSpPr>
          <p:cNvPr id="4" name="Title 1"/>
          <p:cNvSpPr txBox="1">
            <a:spLocks/>
          </p:cNvSpPr>
          <p:nvPr/>
        </p:nvSpPr>
        <p:spPr>
          <a:xfrm>
            <a:off x="0" y="2208440"/>
            <a:ext cx="9652000" cy="549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solidFill>
                  <a:schemeClr val="accent6">
                    <a:lumMod val="50000"/>
                  </a:schemeClr>
                </a:solidFill>
                <a:ea typeface="+mn-ea"/>
                <a:cs typeface="+mn-cs"/>
              </a:rPr>
              <a:t>Treatment:</a:t>
            </a:r>
            <a:endParaRPr lang="en-US" sz="2800" dirty="0">
              <a:solidFill>
                <a:schemeClr val="accent6">
                  <a:lumMod val="50000"/>
                </a:schemeClr>
              </a:solidFill>
              <a:ea typeface="+mn-ea"/>
              <a:cs typeface="+mn-cs"/>
            </a:endParaRPr>
          </a:p>
        </p:txBody>
      </p:sp>
      <p:sp>
        <p:nvSpPr>
          <p:cNvPr id="5" name="Content Placeholder 2"/>
          <p:cNvSpPr txBox="1">
            <a:spLocks/>
          </p:cNvSpPr>
          <p:nvPr/>
        </p:nvSpPr>
        <p:spPr>
          <a:xfrm>
            <a:off x="145144" y="2757715"/>
            <a:ext cx="11829142" cy="17045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800" dirty="0"/>
              <a:t>Empiric treatment commonly used </a:t>
            </a:r>
            <a:r>
              <a:rPr lang="en-US" sz="1800" b="1" dirty="0">
                <a:solidFill>
                  <a:srgbClr val="FF0000"/>
                </a:solidFill>
              </a:rPr>
              <a:t>depending on the knowledge of common organism</a:t>
            </a:r>
            <a:r>
              <a:rPr lang="en-US" sz="1800" b="1" dirty="0">
                <a:solidFill>
                  <a:schemeClr val="accent1">
                    <a:lumMod val="75000"/>
                  </a:schemeClr>
                </a:solidFill>
              </a:rPr>
              <a:t>*</a:t>
            </a:r>
            <a:r>
              <a:rPr lang="en-US" sz="1800" b="1" dirty="0">
                <a:solidFill>
                  <a:srgbClr val="FF0000"/>
                </a:solidFill>
              </a:rPr>
              <a:t> </a:t>
            </a:r>
            <a:r>
              <a:rPr lang="en-US" sz="1800" dirty="0"/>
              <a:t>and sensitivity pattern.</a:t>
            </a:r>
          </a:p>
          <a:p>
            <a:pPr>
              <a:spcBef>
                <a:spcPts val="600"/>
              </a:spcBef>
            </a:pPr>
            <a:r>
              <a:rPr lang="en-US" sz="1800" dirty="0"/>
              <a:t>Treatment best guided by susceptibility pattern of the causative bacteria.</a:t>
            </a:r>
          </a:p>
          <a:p>
            <a:pPr>
              <a:spcBef>
                <a:spcPts val="600"/>
              </a:spcBef>
            </a:pPr>
            <a:r>
              <a:rPr lang="en-US" sz="1800" dirty="0"/>
              <a:t>Common antimicrobial agents: Ampicillin, </a:t>
            </a:r>
            <a:r>
              <a:rPr lang="en-US" sz="1800" dirty="0" err="1"/>
              <a:t>Cephradine</a:t>
            </a:r>
            <a:r>
              <a:rPr lang="en-US" sz="1800" dirty="0"/>
              <a:t>, Ciprofloxacin, Norfloxacin, </a:t>
            </a:r>
            <a:r>
              <a:rPr lang="en-US" sz="1800" dirty="0">
                <a:solidFill>
                  <a:srgbClr val="92D050"/>
                </a:solidFill>
              </a:rPr>
              <a:t>nitrofurantoin (lower UTI), cephalosporin (pregnant women)</a:t>
            </a:r>
            <a:r>
              <a:rPr lang="en-US" sz="1800" dirty="0"/>
              <a:t>,Gentamicin or  </a:t>
            </a:r>
            <a:r>
              <a:rPr lang="en-US" sz="1800" dirty="0" err="1"/>
              <a:t>Trimethoprime-Sulfemthoxazole</a:t>
            </a:r>
            <a:r>
              <a:rPr lang="en-US" sz="1800" dirty="0"/>
              <a:t> (TRM-SMX).</a:t>
            </a:r>
          </a:p>
        </p:txBody>
      </p:sp>
      <p:sp>
        <p:nvSpPr>
          <p:cNvPr id="6" name="Content Placeholder 2"/>
          <p:cNvSpPr txBox="1">
            <a:spLocks/>
          </p:cNvSpPr>
          <p:nvPr/>
        </p:nvSpPr>
        <p:spPr>
          <a:xfrm>
            <a:off x="145144" y="4090081"/>
            <a:ext cx="10515600" cy="15217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Duration of treatment: </a:t>
            </a:r>
          </a:p>
          <a:p>
            <a:pPr lvl="1"/>
            <a:r>
              <a:rPr lang="en-US" sz="1800" dirty="0"/>
              <a:t>Uncomplicated : </a:t>
            </a:r>
            <a:r>
              <a:rPr lang="en-US" sz="1800" dirty="0" smtClean="0">
                <a:solidFill>
                  <a:srgbClr val="FF0000"/>
                </a:solidFill>
              </a:rPr>
              <a:t>3 days </a:t>
            </a:r>
            <a:r>
              <a:rPr lang="en-US" sz="1800" dirty="0" smtClean="0">
                <a:solidFill>
                  <a:srgbClr val="92D050"/>
                </a:solidFill>
              </a:rPr>
              <a:t>( 3-7 days )</a:t>
            </a:r>
            <a:endParaRPr lang="en-US" sz="1800" dirty="0">
              <a:solidFill>
                <a:srgbClr val="FF0000"/>
              </a:solidFill>
            </a:endParaRPr>
          </a:p>
          <a:p>
            <a:pPr lvl="1"/>
            <a:r>
              <a:rPr lang="en-US" sz="1800" dirty="0"/>
              <a:t>Complicated and recurrent: </a:t>
            </a:r>
            <a:r>
              <a:rPr lang="en-US" sz="1800" dirty="0">
                <a:solidFill>
                  <a:srgbClr val="FF0000"/>
                </a:solidFill>
              </a:rPr>
              <a:t>10-14 days  (2 weeks) </a:t>
            </a:r>
          </a:p>
          <a:p>
            <a:r>
              <a:rPr lang="en-US" sz="1800" dirty="0"/>
              <a:t>Prophylaxis required for recurrent cases by Nitrofurantoin or TRM-SMX .</a:t>
            </a:r>
          </a:p>
          <a:p>
            <a:r>
              <a:rPr lang="en-US" sz="1800" dirty="0"/>
              <a:t>Prevention : drinking plenty of water and prophylactic antibiotic.</a:t>
            </a:r>
          </a:p>
        </p:txBody>
      </p:sp>
      <p:sp>
        <p:nvSpPr>
          <p:cNvPr id="7" name="TextBox 6"/>
          <p:cNvSpPr txBox="1"/>
          <p:nvPr/>
        </p:nvSpPr>
        <p:spPr>
          <a:xfrm>
            <a:off x="145144" y="6355524"/>
            <a:ext cx="3553409" cy="369332"/>
          </a:xfrm>
          <a:prstGeom prst="rect">
            <a:avLst/>
          </a:prstGeom>
          <a:noFill/>
        </p:spPr>
        <p:txBody>
          <a:bodyPr wrap="none" rtlCol="0">
            <a:spAutoFit/>
          </a:bodyPr>
          <a:lstStyle/>
          <a:p>
            <a:r>
              <a:rPr lang="en-US" dirty="0">
                <a:solidFill>
                  <a:schemeClr val="accent1">
                    <a:lumMod val="75000"/>
                  </a:schemeClr>
                </a:solidFill>
              </a:rPr>
              <a:t>*Most common type In the society  </a:t>
            </a:r>
          </a:p>
        </p:txBody>
      </p:sp>
    </p:spTree>
    <p:extLst>
      <p:ext uri="{BB962C8B-B14F-4D97-AF65-F5344CB8AC3E}">
        <p14:creationId xmlns:p14="http://schemas.microsoft.com/office/powerpoint/2010/main" val="159026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21351199"/>
              </p:ext>
            </p:extLst>
          </p:nvPr>
        </p:nvGraphicFramePr>
        <p:xfrm>
          <a:off x="537029" y="232230"/>
          <a:ext cx="11524343" cy="6664600"/>
        </p:xfrm>
        <a:graphic>
          <a:graphicData uri="http://schemas.openxmlformats.org/drawingml/2006/table">
            <a:tbl>
              <a:tblPr firstRow="1" bandRow="1">
                <a:tableStyleId>{5940675A-B579-460E-94D1-54222C63F5DA}</a:tableStyleId>
              </a:tblPr>
              <a:tblGrid>
                <a:gridCol w="2081261">
                  <a:extLst>
                    <a:ext uri="{9D8B030D-6E8A-4147-A177-3AD203B41FA5}">
                      <a16:colId xmlns="" xmlns:a16="http://schemas.microsoft.com/office/drawing/2014/main" val="20000"/>
                    </a:ext>
                  </a:extLst>
                </a:gridCol>
                <a:gridCol w="2150064">
                  <a:extLst>
                    <a:ext uri="{9D8B030D-6E8A-4147-A177-3AD203B41FA5}">
                      <a16:colId xmlns="" xmlns:a16="http://schemas.microsoft.com/office/drawing/2014/main" val="20001"/>
                    </a:ext>
                  </a:extLst>
                </a:gridCol>
                <a:gridCol w="786023">
                  <a:extLst>
                    <a:ext uri="{9D8B030D-6E8A-4147-A177-3AD203B41FA5}">
                      <a16:colId xmlns="" xmlns:a16="http://schemas.microsoft.com/office/drawing/2014/main" val="20002"/>
                    </a:ext>
                  </a:extLst>
                </a:gridCol>
                <a:gridCol w="3302497">
                  <a:extLst>
                    <a:ext uri="{9D8B030D-6E8A-4147-A177-3AD203B41FA5}">
                      <a16:colId xmlns="" xmlns:a16="http://schemas.microsoft.com/office/drawing/2014/main" val="20003"/>
                    </a:ext>
                  </a:extLst>
                </a:gridCol>
                <a:gridCol w="3204498">
                  <a:extLst>
                    <a:ext uri="{9D8B030D-6E8A-4147-A177-3AD203B41FA5}">
                      <a16:colId xmlns="" xmlns:a16="http://schemas.microsoft.com/office/drawing/2014/main" val="20004"/>
                    </a:ext>
                  </a:extLst>
                </a:gridCol>
              </a:tblGrid>
              <a:tr h="331925">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rPr>
                        <a:t> Cystitis :</a:t>
                      </a:r>
                      <a:r>
                        <a:rPr lang="en-US" sz="1400" kern="1200" baseline="0" dirty="0">
                          <a:effectLst/>
                        </a:rPr>
                        <a:t> </a:t>
                      </a:r>
                      <a:r>
                        <a:rPr lang="en-US" sz="1400" kern="1200" dirty="0">
                          <a:effectLst/>
                        </a:rPr>
                        <a:t>is an inflammation in the urinary bladder </a:t>
                      </a: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617002">
                <a:tc rowSpan="2">
                  <a:txBody>
                    <a:bodyPr/>
                    <a:lstStyle/>
                    <a:p>
                      <a:r>
                        <a:rPr lang="en-US" sz="1400" dirty="0"/>
                        <a:t>Types of cystitis</a:t>
                      </a:r>
                      <a:r>
                        <a:rPr lang="en-US" sz="1400" baseline="0" dirty="0"/>
                        <a:t> </a:t>
                      </a:r>
                      <a:endParaRPr lang="en-US" sz="1400" b="0" dirty="0">
                        <a:latin typeface="+mn-lt"/>
                      </a:endParaRPr>
                    </a:p>
                  </a:txBody>
                  <a:tcPr>
                    <a:solidFill>
                      <a:schemeClr val="accent4">
                        <a:lumMod val="20000"/>
                        <a:lumOff val="80000"/>
                      </a:schemeClr>
                    </a:solidFill>
                  </a:tcPr>
                </a:tc>
                <a:tc>
                  <a:txBody>
                    <a:bodyPr/>
                    <a:lstStyle/>
                    <a:p>
                      <a:r>
                        <a:rPr lang="en-US" sz="1400" dirty="0"/>
                        <a:t>Complicated </a:t>
                      </a:r>
                      <a:endParaRPr lang="en-US" sz="1400" b="0" dirty="0">
                        <a:latin typeface="+mn-lt"/>
                      </a:endParaRPr>
                    </a:p>
                  </a:txBody>
                  <a:tcPr>
                    <a:solidFill>
                      <a:schemeClr val="accent1">
                        <a:lumMod val="20000"/>
                        <a:lumOff val="80000"/>
                      </a:schemeClr>
                    </a:solidFill>
                  </a:tcPr>
                </a:tc>
                <a:tc gridSpan="3">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Nosocomial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In structural</a:t>
                      </a:r>
                      <a:r>
                        <a:rPr lang="en-US" sz="1400" kern="1200" baseline="0" dirty="0">
                          <a:effectLst/>
                        </a:rPr>
                        <a:t> </a:t>
                      </a:r>
                      <a:r>
                        <a:rPr lang="en-US" sz="1400" kern="1200" dirty="0">
                          <a:effectLst/>
                        </a:rPr>
                        <a:t>or functional abnormalities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upper UTI </a:t>
                      </a:r>
                      <a:r>
                        <a:rPr lang="en-US" sz="1400" baseline="0" dirty="0"/>
                        <a:t> </a:t>
                      </a:r>
                      <a:endParaRPr lang="en-US" sz="1400" b="0" dirty="0">
                        <a:latin typeface="+mn-lt"/>
                      </a:endParaRPr>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617002">
                <a:tc vMerge="1">
                  <a:txBody>
                    <a:bodyPr/>
                    <a:lstStyle/>
                    <a:p>
                      <a:endParaRPr lang="en-US"/>
                    </a:p>
                  </a:txBody>
                  <a:tcPr/>
                </a:tc>
                <a:tc>
                  <a:txBody>
                    <a:bodyPr/>
                    <a:lstStyle/>
                    <a:p>
                      <a:r>
                        <a:rPr lang="en-US" sz="1400" dirty="0"/>
                        <a:t>Uncomplicated </a:t>
                      </a:r>
                      <a:endParaRPr lang="en-US" sz="1400" b="0" dirty="0">
                        <a:latin typeface="+mn-lt"/>
                      </a:endParaRPr>
                    </a:p>
                  </a:txBody>
                  <a:tcPr>
                    <a:solidFill>
                      <a:schemeClr val="accent1">
                        <a:lumMod val="20000"/>
                        <a:lumOff val="80000"/>
                      </a:schemeClr>
                    </a:solidFill>
                  </a:tcPr>
                </a:tc>
                <a:tc gridSpan="3">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Non­-pregnant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solidFill>
                            <a:srgbClr val="FF0000"/>
                          </a:solidFill>
                          <a:effectLst/>
                        </a:rPr>
                        <a:t>sexually active females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empirical therapy is possible. </a:t>
                      </a:r>
                      <a:endParaRPr lang="en-US" sz="1400" b="0" kern="1200" dirty="0">
                        <a:solidFill>
                          <a:schemeClr val="dk1"/>
                        </a:solidFill>
                        <a:effectLst/>
                        <a:latin typeface="+mn-lt"/>
                        <a:ea typeface="+mn-ea"/>
                        <a:cs typeface="+mn-cs"/>
                      </a:endParaRPr>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374469">
                <a:tc rowSpan="3">
                  <a:txBody>
                    <a:bodyPr/>
                    <a:lstStyle/>
                    <a:p>
                      <a:r>
                        <a:rPr lang="en-US" sz="1400" dirty="0"/>
                        <a:t>Risk factor </a:t>
                      </a:r>
                      <a:endParaRPr lang="en-US" sz="1400" b="0" dirty="0">
                        <a:latin typeface="+mn-lt"/>
                      </a:endParaRPr>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In women </a:t>
                      </a:r>
                      <a:endParaRPr lang="en-US" sz="1400" dirty="0"/>
                    </a:p>
                  </a:txBody>
                  <a:tcPr>
                    <a:solidFill>
                      <a:schemeClr val="accent1">
                        <a:lumMod val="20000"/>
                        <a:lumOff val="8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rgbClr val="FF0000"/>
                          </a:solidFill>
                          <a:effectLst/>
                        </a:rPr>
                        <a:t>Short wide urethra</a:t>
                      </a:r>
                      <a:r>
                        <a:rPr lang="en-US" sz="1400" kern="1200" dirty="0">
                          <a:effectLst/>
                        </a:rPr>
                        <a:t>, Pregnancy, menopause </a:t>
                      </a:r>
                      <a:endParaRPr lang="en-US" sz="1400" dirty="0"/>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3828">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In men</a:t>
                      </a:r>
                      <a:endParaRPr lang="en-US" sz="1400" dirty="0"/>
                    </a:p>
                  </a:txBody>
                  <a:tcPr>
                    <a:solidFill>
                      <a:schemeClr val="accent1">
                        <a:lumMod val="20000"/>
                        <a:lumOff val="8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Persistent bacterial infection of the prostate </a:t>
                      </a:r>
                      <a:endParaRPr lang="en-US" sz="1400" dirty="0"/>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333829">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In both sexes </a:t>
                      </a:r>
                      <a:endParaRPr lang="en-US" sz="1400" dirty="0"/>
                    </a:p>
                  </a:txBody>
                  <a:tcPr>
                    <a:solidFill>
                      <a:schemeClr val="accent1">
                        <a:lumMod val="20000"/>
                        <a:lumOff val="80000"/>
                      </a:schemeClr>
                    </a:solidFill>
                  </a:tcPr>
                </a:tc>
                <a:tc gridSpan="3">
                  <a:txBody>
                    <a:bodyPr/>
                    <a:lstStyle/>
                    <a:p>
                      <a:r>
                        <a:rPr lang="en-US" sz="1400" kern="1200" dirty="0">
                          <a:effectLst/>
                        </a:rPr>
                        <a:t>bladder stone, Catheterization , Diabetes mellitus,</a:t>
                      </a:r>
                      <a:r>
                        <a:rPr lang="en-US" sz="1400" kern="1200" baseline="0" dirty="0">
                          <a:effectLst/>
                        </a:rPr>
                        <a:t> </a:t>
                      </a:r>
                      <a:r>
                        <a:rPr lang="en-US" sz="1400" kern="1200" dirty="0">
                          <a:effectLst/>
                        </a:rPr>
                        <a:t>Genetic predisposing factors </a:t>
                      </a:r>
                      <a:endParaRPr lang="en-US" sz="1400" b="0" dirty="0">
                        <a:latin typeface="+mn-lt"/>
                      </a:endParaRPr>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18073">
                <a:tc>
                  <a:txBody>
                    <a:bodyPr/>
                    <a:lstStyle/>
                    <a:p>
                      <a:r>
                        <a:rPr lang="en-US" sz="1400" dirty="0"/>
                        <a:t>Pathogenesis</a:t>
                      </a:r>
                      <a:r>
                        <a:rPr lang="en-US" sz="1400" baseline="0" dirty="0"/>
                        <a:t> </a:t>
                      </a:r>
                      <a:endParaRPr lang="en-US" sz="1400" b="0" dirty="0">
                        <a:latin typeface="+mn-lt"/>
                      </a:endParaRPr>
                    </a:p>
                  </a:txBody>
                  <a:tcPr>
                    <a:solidFill>
                      <a:schemeClr val="accent4">
                        <a:lumMod val="20000"/>
                        <a:lumOff val="8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Bacteria (</a:t>
                      </a:r>
                      <a:r>
                        <a:rPr lang="en-US" sz="1400" kern="1200" dirty="0">
                          <a:effectLst/>
                        </a:rPr>
                        <a:t>perineal flora)</a:t>
                      </a:r>
                      <a:r>
                        <a:rPr lang="en-US" sz="1400" baseline="0" dirty="0"/>
                        <a:t> ascend from urethra  -&gt; to </a:t>
                      </a:r>
                      <a:r>
                        <a:rPr lang="en-US" sz="1400" baseline="0" dirty="0" err="1"/>
                        <a:t>blader</a:t>
                      </a:r>
                      <a:r>
                        <a:rPr lang="en-US" sz="1400" baseline="0" dirty="0"/>
                        <a:t> -&gt; frequent irritation -&gt; inflammation</a:t>
                      </a:r>
                      <a:endParaRPr lang="en-US" sz="1400" b="0" dirty="0">
                        <a:latin typeface="+mn-lt"/>
                      </a:endParaRPr>
                    </a:p>
                  </a:txBody>
                  <a:tcPr>
                    <a:solidFill>
                      <a:schemeClr val="accent1">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6971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Etiology</a:t>
                      </a:r>
                      <a:endParaRPr lang="en-US" sz="1400" b="0" dirty="0">
                        <a:latin typeface="+mn-lt"/>
                      </a:endParaRPr>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Complicated </a:t>
                      </a:r>
                      <a:endParaRPr lang="en-US" sz="1400" b="0" dirty="0">
                        <a:latin typeface="+mn-lt"/>
                      </a:endParaRPr>
                    </a:p>
                  </a:txBody>
                  <a:tcPr>
                    <a:solidFill>
                      <a:schemeClr val="accent1">
                        <a:lumMod val="20000"/>
                        <a:lumOff val="8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1-E.Coli</a:t>
                      </a:r>
                      <a:r>
                        <a:rPr lang="en-US" sz="1400" baseline="0" dirty="0">
                          <a:solidFill>
                            <a:srgbClr val="FF0000"/>
                          </a:solidFill>
                        </a:rPr>
                        <a:t> (most common)</a:t>
                      </a:r>
                      <a:r>
                        <a:rPr lang="en-US" sz="1400" baseline="0" dirty="0"/>
                        <a:t> 2-</a:t>
                      </a:r>
                      <a:r>
                        <a:rPr lang="en-US" sz="1400" kern="1200" dirty="0">
                          <a:effectLst/>
                        </a:rPr>
                        <a:t>Enterobacteria </a:t>
                      </a:r>
                      <a:r>
                        <a:rPr lang="en-US" sz="1400" kern="1200" dirty="0">
                          <a:solidFill>
                            <a:srgbClr val="FF0000"/>
                          </a:solidFill>
                          <a:effectLst/>
                        </a:rPr>
                        <a:t>3-gram –</a:t>
                      </a:r>
                      <a:r>
                        <a:rPr lang="en-US" sz="1400" kern="1200" dirty="0" err="1">
                          <a:solidFill>
                            <a:srgbClr val="FF0000"/>
                          </a:solidFill>
                          <a:effectLst/>
                        </a:rPr>
                        <a:t>ve</a:t>
                      </a:r>
                      <a:r>
                        <a:rPr lang="en-US" sz="1400" kern="1200" dirty="0">
                          <a:solidFill>
                            <a:srgbClr val="FF0000"/>
                          </a:solidFill>
                          <a:effectLst/>
                        </a:rPr>
                        <a:t>(</a:t>
                      </a:r>
                      <a:r>
                        <a:rPr lang="en-US" sz="1400" kern="1200" dirty="0" err="1">
                          <a:solidFill>
                            <a:srgbClr val="FF0000"/>
                          </a:solidFill>
                          <a:effectLst/>
                        </a:rPr>
                        <a:t>Pseudomonas,hospital</a:t>
                      </a:r>
                      <a:r>
                        <a:rPr lang="en-US" sz="1400" kern="1200" baseline="0" dirty="0">
                          <a:solidFill>
                            <a:srgbClr val="FF0000"/>
                          </a:solidFill>
                          <a:effectLst/>
                        </a:rPr>
                        <a:t> acquired</a:t>
                      </a:r>
                      <a:r>
                        <a:rPr lang="en-US" sz="1400" kern="1200" dirty="0">
                          <a:solidFill>
                            <a:srgbClr val="FF0000"/>
                          </a:solidFill>
                          <a:effectLst/>
                        </a:rPr>
                        <a:t>) </a:t>
                      </a:r>
                      <a:r>
                        <a:rPr lang="en-US" sz="1400" kern="1200" dirty="0">
                          <a:effectLst/>
                        </a:rPr>
                        <a:t>3-Acinetobacter</a:t>
                      </a:r>
                      <a:endParaRPr lang="en-US" sz="1400" b="0" dirty="0">
                        <a:latin typeface="+mn-lt"/>
                      </a:endParaRPr>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7"/>
                  </a:ext>
                </a:extLst>
              </a:tr>
              <a:tr h="308501">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Uncomplicated </a:t>
                      </a:r>
                      <a:endParaRPr lang="en-US" sz="1400" b="0" dirty="0">
                        <a:latin typeface="+mn-lt"/>
                      </a:endParaRPr>
                    </a:p>
                  </a:txBody>
                  <a:tcPr>
                    <a:solidFill>
                      <a:schemeClr val="accent1">
                        <a:lumMod val="20000"/>
                        <a:lumOff val="8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1-E.Coli </a:t>
                      </a:r>
                      <a:r>
                        <a:rPr lang="en-US" sz="1400" baseline="0" dirty="0">
                          <a:solidFill>
                            <a:srgbClr val="FF0000"/>
                          </a:solidFill>
                        </a:rPr>
                        <a:t>2-</a:t>
                      </a:r>
                      <a:r>
                        <a:rPr lang="en-US" sz="1400" kern="1200" dirty="0">
                          <a:solidFill>
                            <a:srgbClr val="FF0000"/>
                          </a:solidFill>
                          <a:effectLst/>
                        </a:rPr>
                        <a:t>Enterococcus species(honeymoon cystitis)</a:t>
                      </a:r>
                      <a:r>
                        <a:rPr lang="en-US" sz="1400" kern="1200" dirty="0">
                          <a:effectLst/>
                        </a:rPr>
                        <a:t> 3-Enterobacteriaceae 4-Pseudomonas/</a:t>
                      </a:r>
                      <a:r>
                        <a:rPr lang="en-US" sz="1400" kern="1200" dirty="0">
                          <a:solidFill>
                            <a:srgbClr val="FF0000"/>
                          </a:solidFill>
                          <a:effectLst/>
                        </a:rPr>
                        <a:t>Staphylococcus aureus(</a:t>
                      </a:r>
                      <a:r>
                        <a:rPr lang="en-US" sz="1400" kern="1200" dirty="0" err="1">
                          <a:solidFill>
                            <a:srgbClr val="FF0000"/>
                          </a:solidFill>
                          <a:effectLst/>
                        </a:rPr>
                        <a:t>hematogenous</a:t>
                      </a:r>
                      <a:r>
                        <a:rPr lang="en-US" sz="1400" kern="1200" baseline="0" dirty="0">
                          <a:solidFill>
                            <a:srgbClr val="FF0000"/>
                          </a:solidFill>
                          <a:effectLst/>
                        </a:rPr>
                        <a:t> spread).</a:t>
                      </a:r>
                      <a:endParaRPr lang="en-US" sz="1400" b="0" kern="1200" dirty="0">
                        <a:solidFill>
                          <a:srgbClr val="FF0000"/>
                        </a:solidFill>
                        <a:effectLst/>
                        <a:latin typeface="+mn-lt"/>
                        <a:ea typeface="+mn-ea"/>
                        <a:cs typeface="+mn-cs"/>
                      </a:endParaRPr>
                    </a:p>
                  </a:txBody>
                  <a:tcP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8"/>
                  </a:ext>
                </a:extLst>
              </a:tr>
              <a:tr h="369996">
                <a:tc>
                  <a:txBody>
                    <a:bodyPr/>
                    <a:lstStyle/>
                    <a:p>
                      <a:r>
                        <a:rPr lang="en-US" sz="1400" dirty="0"/>
                        <a:t>Clinical presentation </a:t>
                      </a:r>
                      <a:endParaRPr lang="en-US" sz="1400" b="0" dirty="0">
                        <a:latin typeface="+mn-lt"/>
                      </a:endParaRPr>
                    </a:p>
                  </a:txBody>
                  <a:tcPr>
                    <a:solidFill>
                      <a:schemeClr val="accent4">
                        <a:lumMod val="20000"/>
                        <a:lumOff val="80000"/>
                      </a:schemeClr>
                    </a:solidFill>
                  </a:tcPr>
                </a:tc>
                <a:tc gridSpan="4">
                  <a:txBody>
                    <a:bodyPr/>
                    <a:lstStyle/>
                    <a:p>
                      <a:r>
                        <a:rPr lang="en-US" sz="1400" kern="1200" dirty="0">
                          <a:solidFill>
                            <a:srgbClr val="FF0000"/>
                          </a:solidFill>
                          <a:effectLst/>
                        </a:rPr>
                        <a:t>Dysuria ● Frequency ● Urgency ● Hematuria</a:t>
                      </a:r>
                      <a:r>
                        <a:rPr lang="en-US" sz="1400" kern="1200" baseline="0" dirty="0">
                          <a:solidFill>
                            <a:srgbClr val="FF0000"/>
                          </a:solidFill>
                          <a:effectLst/>
                        </a:rPr>
                        <a:t> </a:t>
                      </a:r>
                      <a:r>
                        <a:rPr lang="en-US" sz="1400" kern="1200" dirty="0">
                          <a:solidFill>
                            <a:srgbClr val="FF0000"/>
                          </a:solidFill>
                          <a:effectLst/>
                        </a:rPr>
                        <a:t>● no fever  </a:t>
                      </a:r>
                      <a:endParaRPr lang="en-US" sz="1400" b="0" dirty="0">
                        <a:solidFill>
                          <a:srgbClr val="FF0000"/>
                        </a:solidFill>
                        <a:effectLst/>
                      </a:endParaRPr>
                    </a:p>
                  </a:txBody>
                  <a:tcPr>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9"/>
                  </a:ext>
                </a:extLst>
              </a:tr>
              <a:tr h="793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Laboratory Investigations </a:t>
                      </a:r>
                      <a:endParaRPr lang="en-US" sz="1400" dirty="0"/>
                    </a:p>
                    <a:p>
                      <a:endParaRPr lang="en-US" sz="1400" b="0" dirty="0">
                        <a:latin typeface="+mn-lt"/>
                      </a:endParaRPr>
                    </a:p>
                  </a:txBody>
                  <a:tcPr>
                    <a:solidFill>
                      <a:schemeClr val="accent4">
                        <a:lumMod val="20000"/>
                        <a:lumOff val="80000"/>
                      </a:schemeClr>
                    </a:solidFill>
                  </a:tcPr>
                </a:tc>
                <a:tc gridSpan="4">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Specimen collection&gt;&gt;</a:t>
                      </a:r>
                      <a:r>
                        <a:rPr lang="en-US" sz="1400" kern="1200" dirty="0">
                          <a:solidFill>
                            <a:srgbClr val="FF0000"/>
                          </a:solidFill>
                          <a:effectLst/>
                        </a:rPr>
                        <a:t>Collect a sample of midstream urine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Microscopic examination &gt; WBC in</a:t>
                      </a:r>
                      <a:r>
                        <a:rPr lang="en-US" sz="1400" kern="1200" baseline="0" dirty="0">
                          <a:effectLst/>
                        </a:rPr>
                        <a:t> urine &amp; </a:t>
                      </a:r>
                      <a:r>
                        <a:rPr lang="en-US" sz="1400" kern="1200" dirty="0">
                          <a:effectLst/>
                        </a:rPr>
                        <a:t>crystals can be seen </a:t>
                      </a:r>
                      <a:endParaRPr lang="en-US" sz="140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effectLst/>
                        </a:rPr>
                        <a:t>Chemical screening tests &gt;&gt; </a:t>
                      </a:r>
                      <a:r>
                        <a:rPr lang="en-US" sz="1400" kern="1200" dirty="0">
                          <a:solidFill>
                            <a:srgbClr val="FF0000"/>
                          </a:solidFill>
                          <a:effectLst/>
                        </a:rPr>
                        <a:t>Urine dipstick to</a:t>
                      </a:r>
                      <a:r>
                        <a:rPr lang="en-US" sz="1400" kern="1200" baseline="0" dirty="0">
                          <a:solidFill>
                            <a:srgbClr val="FF0000"/>
                          </a:solidFill>
                          <a:effectLst/>
                        </a:rPr>
                        <a:t> detect nitrites and leukocyte esterase </a:t>
                      </a:r>
                      <a:endParaRPr lang="en-US" sz="1400" dirty="0">
                        <a:solidFill>
                          <a:srgbClr val="FF0000"/>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kern="1200" dirty="0">
                          <a:solidFill>
                            <a:srgbClr val="FF0000"/>
                          </a:solidFill>
                          <a:effectLst/>
                        </a:rPr>
                        <a:t>Urine culture to</a:t>
                      </a:r>
                      <a:r>
                        <a:rPr lang="en-US" sz="1400" kern="1200" baseline="0" dirty="0">
                          <a:solidFill>
                            <a:srgbClr val="FF0000"/>
                          </a:solidFill>
                          <a:effectLst/>
                        </a:rPr>
                        <a:t> identify the bacteria </a:t>
                      </a:r>
                      <a:endParaRPr lang="en-US" sz="1400" b="0" dirty="0">
                        <a:solidFill>
                          <a:srgbClr val="FF0000"/>
                        </a:solidFill>
                      </a:endParaRPr>
                    </a:p>
                  </a:txBody>
                  <a:tcPr>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0"/>
                  </a:ext>
                </a:extLst>
              </a:tr>
              <a:tr h="1057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Treatment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 (</a:t>
                      </a:r>
                      <a:r>
                        <a:rPr lang="en-US" sz="1400" kern="1200" dirty="0">
                          <a:effectLst/>
                        </a:rPr>
                        <a:t>Empiric treatment )</a:t>
                      </a:r>
                      <a:endParaRPr lang="en-US" sz="1400" dirty="0">
                        <a:effectLst/>
                      </a:endParaRPr>
                    </a:p>
                  </a:txBody>
                  <a:tcPr>
                    <a:solidFill>
                      <a:schemeClr val="accent4">
                        <a:lumMod val="20000"/>
                        <a:lumOff val="8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400" kern="1200" dirty="0">
                          <a:effectLst/>
                        </a:rPr>
                        <a:t>Common agents: </a:t>
                      </a:r>
                      <a:endParaRPr lang="en-US" sz="1400" dirty="0">
                        <a:effectLst/>
                      </a:endParaRPr>
                    </a:p>
                    <a:p>
                      <a:pPr marL="171450" indent="-171450">
                        <a:buFont typeface="Arial" charset="0"/>
                        <a:buChar char="•"/>
                      </a:pPr>
                      <a:r>
                        <a:rPr lang="en-US" sz="1400" kern="1200" dirty="0" err="1">
                          <a:effectLst/>
                        </a:rPr>
                        <a:t>Aciprofloxacin</a:t>
                      </a:r>
                      <a:endParaRPr lang="en-US" sz="1400" kern="1200" dirty="0">
                        <a:effectLst/>
                      </a:endParaRPr>
                    </a:p>
                    <a:p>
                      <a:pPr marL="171450" indent="-171450">
                        <a:buFont typeface="Arial" charset="0"/>
                        <a:buChar char="•"/>
                      </a:pPr>
                      <a:r>
                        <a:rPr lang="en-US" sz="1400" kern="1200" dirty="0">
                          <a:effectLst/>
                        </a:rPr>
                        <a:t>Gentamicin </a:t>
                      </a:r>
                    </a:p>
                    <a:p>
                      <a:pPr marL="171450" indent="-171450">
                        <a:buFont typeface="Arial" charset="0"/>
                        <a:buChar char="•"/>
                      </a:pPr>
                      <a:r>
                        <a:rPr lang="en-US" sz="1400" kern="1200" dirty="0">
                          <a:effectLst/>
                        </a:rPr>
                        <a:t>Trimethoprim­-</a:t>
                      </a:r>
                      <a:r>
                        <a:rPr lang="en-US" sz="1400" kern="1200" dirty="0" err="1">
                          <a:effectLst/>
                        </a:rPr>
                        <a:t>sulfamethoxazole</a:t>
                      </a:r>
                      <a:endParaRPr lang="en-US" sz="1400" kern="1200" dirty="0">
                        <a:effectLst/>
                      </a:endParaRPr>
                    </a:p>
                    <a:p>
                      <a:pPr marL="171450" indent="-171450">
                        <a:buFont typeface="Arial" charset="0"/>
                        <a:buChar char="•"/>
                      </a:pPr>
                      <a:r>
                        <a:rPr lang="en-US" sz="1400" kern="1200" dirty="0">
                          <a:effectLst/>
                        </a:rPr>
                        <a:t>Ceftriaxone.</a:t>
                      </a:r>
                      <a:endParaRPr lang="en-US" sz="1400" dirty="0">
                        <a:effectLst/>
                      </a:endParaRPr>
                    </a:p>
                  </a:txBody>
                  <a:tcPr>
                    <a:solidFill>
                      <a:schemeClr val="bg1"/>
                    </a:solidFill>
                  </a:tcPr>
                </a:tc>
                <a:tc hMerge="1">
                  <a:txBody>
                    <a:bodyPr/>
                    <a:lstStyle/>
                    <a:p>
                      <a:endParaRPr lang="en-US"/>
                    </a:p>
                  </a:txBody>
                  <a:tcPr/>
                </a:tc>
                <a:tc>
                  <a:txBody>
                    <a:bodyPr/>
                    <a:lstStyle/>
                    <a:p>
                      <a:r>
                        <a:rPr lang="en-US" sz="1400" dirty="0"/>
                        <a:t> </a:t>
                      </a:r>
                      <a:r>
                        <a:rPr lang="en-US" sz="1400" kern="1200" dirty="0">
                          <a:solidFill>
                            <a:srgbClr val="FF0000"/>
                          </a:solidFill>
                          <a:effectLst/>
                        </a:rPr>
                        <a:t>Duration of treatment: </a:t>
                      </a:r>
                      <a:endParaRPr lang="en-US" sz="1400" dirty="0">
                        <a:solidFill>
                          <a:srgbClr val="FF0000"/>
                        </a:solidFill>
                        <a:effectLst/>
                      </a:endParaRPr>
                    </a:p>
                    <a:p>
                      <a:pPr marL="342900" indent="-342900">
                        <a:buFont typeface="+mj-lt"/>
                        <a:buAutoNum type="arabicPeriod"/>
                      </a:pPr>
                      <a:r>
                        <a:rPr lang="en-US" sz="1400" kern="1200" dirty="0">
                          <a:solidFill>
                            <a:srgbClr val="FF0000"/>
                          </a:solidFill>
                          <a:effectLst/>
                        </a:rPr>
                        <a:t>3­-7 days for uncomplicated cystitis.</a:t>
                      </a:r>
                    </a:p>
                    <a:p>
                      <a:pPr marL="342900" indent="-342900">
                        <a:buFont typeface="+mj-lt"/>
                        <a:buAutoNum type="arabicPeriod"/>
                      </a:pPr>
                      <a:r>
                        <a:rPr lang="en-US" sz="1400" kern="1200" dirty="0">
                          <a:solidFill>
                            <a:srgbClr val="FF0000"/>
                          </a:solidFill>
                          <a:effectLst/>
                        </a:rPr>
                        <a:t>10­-14 days for complicated and recurrent cystitis. </a:t>
                      </a:r>
                      <a:endParaRPr lang="en-US" sz="1400" dirty="0">
                        <a:solidFill>
                          <a:srgbClr val="FF0000"/>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en-US" sz="1400" b="0" dirty="0">
                        <a:solidFill>
                          <a:srgbClr val="FF0000"/>
                        </a:solidFill>
                      </a:endParaRPr>
                    </a:p>
                  </a:txBody>
                  <a:tcPr>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400" kern="1200" dirty="0">
                          <a:effectLst/>
                        </a:rPr>
                        <a:t>prophylactic antibiotic </a:t>
                      </a:r>
                    </a:p>
                    <a:p>
                      <a:pPr marL="171450" indent="-171450">
                        <a:buFont typeface="Arial" charset="0"/>
                        <a:buChar char="•"/>
                      </a:pPr>
                      <a:r>
                        <a:rPr lang="en-US" sz="1400" kern="1200" dirty="0">
                          <a:effectLst/>
                        </a:rPr>
                        <a:t>Nitrofurantoin (only in lower UTI)</a:t>
                      </a:r>
                    </a:p>
                    <a:p>
                      <a:pPr marL="171450" indent="-171450">
                        <a:buFont typeface="Arial" charset="0"/>
                        <a:buChar char="•"/>
                      </a:pPr>
                      <a:r>
                        <a:rPr lang="en-US" sz="1400" kern="1200" dirty="0">
                          <a:effectLst/>
                        </a:rPr>
                        <a:t> Trimethoprim­-</a:t>
                      </a:r>
                      <a:r>
                        <a:rPr lang="en-US" sz="1400" kern="1200" dirty="0" err="1">
                          <a:effectLst/>
                        </a:rPr>
                        <a:t>sulfamethoxazole</a:t>
                      </a:r>
                      <a:endParaRPr lang="en-US" sz="1400" kern="1200"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en-US" sz="1400" b="0" dirty="0"/>
                    </a:p>
                  </a:txBody>
                  <a:tcPr>
                    <a:solidFill>
                      <a:schemeClr val="bg1"/>
                    </a:solidFill>
                  </a:tcPr>
                </a:tc>
                <a:extLst>
                  <a:ext uri="{0D108BD9-81ED-4DB2-BD59-A6C34878D82A}">
                    <a16:rowId xmlns="" xmlns:a16="http://schemas.microsoft.com/office/drawing/2014/main" val="10011"/>
                  </a:ext>
                </a:extLst>
              </a:tr>
            </a:tbl>
          </a:graphicData>
        </a:graphic>
      </p:graphicFrame>
      <p:sp>
        <p:nvSpPr>
          <p:cNvPr id="5" name="Rectangle 4"/>
          <p:cNvSpPr/>
          <p:nvPr/>
        </p:nvSpPr>
        <p:spPr>
          <a:xfrm rot="16200000">
            <a:off x="-628546" y="2962442"/>
            <a:ext cx="1746376" cy="584775"/>
          </a:xfrm>
          <a:prstGeom prst="rect">
            <a:avLst/>
          </a:prstGeom>
          <a:noFill/>
        </p:spPr>
        <p:txBody>
          <a:bodyPr wrap="none" lIns="91440" tIns="45720" rIns="91440" bIns="45720">
            <a:spAutoFit/>
          </a:bodyPr>
          <a:lstStyle/>
          <a:p>
            <a:pPr algn="ctr"/>
            <a:r>
              <a:rPr lang="en-US" sz="3200" b="0" cap="none" spc="0" dirty="0">
                <a:ln w="0"/>
                <a:solidFill>
                  <a:schemeClr val="accent1"/>
                </a:solidFill>
                <a:effectLst>
                  <a:outerShdw blurRad="38100" dist="25400" dir="5400000" algn="ctr" rotWithShape="0">
                    <a:srgbClr val="6E747A">
                      <a:alpha val="43000"/>
                    </a:srgbClr>
                  </a:outerShdw>
                </a:effectLst>
              </a:rPr>
              <a:t>summary</a:t>
            </a:r>
          </a:p>
        </p:txBody>
      </p:sp>
    </p:spTree>
    <p:extLst>
      <p:ext uri="{BB962C8B-B14F-4D97-AF65-F5344CB8AC3E}">
        <p14:creationId xmlns:p14="http://schemas.microsoft.com/office/powerpoint/2010/main" val="2082325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172" y="0"/>
            <a:ext cx="2031999" cy="707886"/>
          </a:xfrm>
          <a:prstGeom prst="rect">
            <a:avLst/>
          </a:prstGeom>
          <a:noFill/>
        </p:spPr>
        <p:txBody>
          <a:bodyPr wrap="square" rtlCol="0">
            <a:spAutoFit/>
          </a:bodyPr>
          <a:lstStyle/>
          <a:p>
            <a:r>
              <a:rPr lang="en-US" sz="4000" dirty="0">
                <a:ln w="0"/>
                <a:solidFill>
                  <a:schemeClr val="accent1"/>
                </a:solidFill>
                <a:effectLst>
                  <a:outerShdw blurRad="38100" dist="25400" dir="5400000" algn="ctr" rotWithShape="0">
                    <a:srgbClr val="6E747A">
                      <a:alpha val="43000"/>
                    </a:srgbClr>
                  </a:outerShdw>
                </a:effectLst>
              </a:rPr>
              <a:t>MCQs : </a:t>
            </a:r>
            <a:r>
              <a:rPr lang="en-US" sz="2400" dirty="0"/>
              <a:t> </a:t>
            </a:r>
          </a:p>
        </p:txBody>
      </p:sp>
      <p:sp>
        <p:nvSpPr>
          <p:cNvPr id="3" name="TextBox 2"/>
          <p:cNvSpPr txBox="1"/>
          <p:nvPr/>
        </p:nvSpPr>
        <p:spPr>
          <a:xfrm>
            <a:off x="435429" y="648278"/>
            <a:ext cx="5617029" cy="2062103"/>
          </a:xfrm>
          <a:prstGeom prst="rect">
            <a:avLst/>
          </a:prstGeom>
          <a:noFill/>
        </p:spPr>
        <p:txBody>
          <a:bodyPr wrap="square" rtlCol="0">
            <a:spAutoFit/>
          </a:bodyPr>
          <a:lstStyle/>
          <a:p>
            <a:r>
              <a:rPr lang="en-US" sz="1600" b="1" dirty="0"/>
              <a:t>1)  Which one of the risk factors of Cystitis is specific for women: </a:t>
            </a:r>
            <a:endParaRPr lang="en-US" sz="1600" dirty="0"/>
          </a:p>
          <a:p>
            <a:r>
              <a:rPr lang="en-US" sz="1600" dirty="0"/>
              <a:t>A- Persistent bacterial infection of the prostate.</a:t>
            </a:r>
          </a:p>
          <a:p>
            <a:r>
              <a:rPr lang="en-US" sz="1600" dirty="0"/>
              <a:t>B- Genetic factors.</a:t>
            </a:r>
            <a:br>
              <a:rPr lang="en-US" sz="1600" dirty="0"/>
            </a:br>
            <a:r>
              <a:rPr lang="en-US" sz="1600" dirty="0"/>
              <a:t>C- Short wide urethra</a:t>
            </a:r>
            <a:br>
              <a:rPr lang="en-US" sz="1600" dirty="0"/>
            </a:br>
            <a:r>
              <a:rPr lang="en-US" sz="1600" dirty="0"/>
              <a:t>D- Both B and C. </a:t>
            </a:r>
          </a:p>
          <a:p>
            <a:endParaRPr lang="en-US" sz="1600" dirty="0"/>
          </a:p>
          <a:p>
            <a:r>
              <a:rPr lang="en-US" sz="1600" dirty="0" err="1">
                <a:solidFill>
                  <a:schemeClr val="bg1">
                    <a:lumMod val="50000"/>
                  </a:schemeClr>
                </a:solidFill>
              </a:rPr>
              <a:t>Ans</a:t>
            </a:r>
            <a:r>
              <a:rPr lang="en-US" sz="1600" dirty="0">
                <a:solidFill>
                  <a:schemeClr val="bg1">
                    <a:lumMod val="50000"/>
                  </a:schemeClr>
                </a:solidFill>
              </a:rPr>
              <a:t>: C</a:t>
            </a:r>
          </a:p>
          <a:p>
            <a:endParaRPr lang="en-US" sz="1600" dirty="0"/>
          </a:p>
        </p:txBody>
      </p:sp>
      <p:sp>
        <p:nvSpPr>
          <p:cNvPr id="4" name="TextBox 3"/>
          <p:cNvSpPr txBox="1"/>
          <p:nvPr/>
        </p:nvSpPr>
        <p:spPr>
          <a:xfrm>
            <a:off x="435428" y="2451922"/>
            <a:ext cx="4746171" cy="2062103"/>
          </a:xfrm>
          <a:prstGeom prst="rect">
            <a:avLst/>
          </a:prstGeom>
          <a:noFill/>
        </p:spPr>
        <p:txBody>
          <a:bodyPr wrap="square" rtlCol="0">
            <a:spAutoFit/>
          </a:bodyPr>
          <a:lstStyle/>
          <a:p>
            <a:r>
              <a:rPr lang="en-US" sz="1600" b="1" dirty="0"/>
              <a:t>2) Type of non-infection cystitis which occurs due to radiotherapy or chemotherapy: </a:t>
            </a:r>
            <a:endParaRPr lang="en-US" sz="1600" dirty="0"/>
          </a:p>
          <a:p>
            <a:r>
              <a:rPr lang="en-US" sz="1600" dirty="0"/>
              <a:t>A- Traumatic cystitis.</a:t>
            </a:r>
          </a:p>
          <a:p>
            <a:r>
              <a:rPr lang="en-US" sz="1600" dirty="0"/>
              <a:t> B- Interstitial cystitis. </a:t>
            </a:r>
          </a:p>
          <a:p>
            <a:r>
              <a:rPr lang="en-US" sz="1600" dirty="0"/>
              <a:t>C- Hemorrhagic cystitis </a:t>
            </a:r>
          </a:p>
          <a:p>
            <a:endParaRPr lang="en-US" sz="1600" dirty="0"/>
          </a:p>
          <a:p>
            <a:r>
              <a:rPr lang="en-US" sz="1600" dirty="0" err="1">
                <a:solidFill>
                  <a:schemeClr val="bg1">
                    <a:lumMod val="50000"/>
                  </a:schemeClr>
                </a:solidFill>
              </a:rPr>
              <a:t>Ans</a:t>
            </a:r>
            <a:r>
              <a:rPr lang="en-US" sz="1600" dirty="0">
                <a:solidFill>
                  <a:schemeClr val="bg1">
                    <a:lumMod val="50000"/>
                  </a:schemeClr>
                </a:solidFill>
              </a:rPr>
              <a:t>: B</a:t>
            </a:r>
          </a:p>
          <a:p>
            <a:endParaRPr lang="en-US" sz="1600" dirty="0"/>
          </a:p>
        </p:txBody>
      </p:sp>
      <p:sp>
        <p:nvSpPr>
          <p:cNvPr id="5" name="TextBox 4"/>
          <p:cNvSpPr txBox="1"/>
          <p:nvPr/>
        </p:nvSpPr>
        <p:spPr>
          <a:xfrm>
            <a:off x="435429" y="4213130"/>
            <a:ext cx="4586514" cy="2308324"/>
          </a:xfrm>
          <a:prstGeom prst="rect">
            <a:avLst/>
          </a:prstGeom>
          <a:noFill/>
        </p:spPr>
        <p:txBody>
          <a:bodyPr wrap="square" rtlCol="0">
            <a:spAutoFit/>
          </a:bodyPr>
          <a:lstStyle/>
          <a:p>
            <a:r>
              <a:rPr lang="en-US" sz="1600" b="1" dirty="0"/>
              <a:t>3) Which of the following represents lower UTI symptoms: </a:t>
            </a:r>
            <a:endParaRPr lang="en-US" sz="1600" dirty="0"/>
          </a:p>
          <a:p>
            <a:r>
              <a:rPr lang="en-US" sz="1600" dirty="0"/>
              <a:t>A- Dysuria.</a:t>
            </a:r>
            <a:br>
              <a:rPr lang="en-US" sz="1600" dirty="0"/>
            </a:br>
            <a:r>
              <a:rPr lang="en-US" sz="1600" dirty="0"/>
              <a:t>B- Hematuria.</a:t>
            </a:r>
            <a:br>
              <a:rPr lang="en-US" sz="1600" dirty="0"/>
            </a:br>
            <a:r>
              <a:rPr lang="en-US" sz="1600" dirty="0"/>
              <a:t>C- Usually no fever.</a:t>
            </a:r>
          </a:p>
          <a:p>
            <a:r>
              <a:rPr lang="en-US" sz="1600" dirty="0"/>
              <a:t> D- All of the above. </a:t>
            </a:r>
          </a:p>
          <a:p>
            <a:endParaRPr lang="en-US" sz="1600" dirty="0"/>
          </a:p>
          <a:p>
            <a:r>
              <a:rPr lang="en-US" sz="1600" dirty="0" err="1">
                <a:solidFill>
                  <a:schemeClr val="bg1">
                    <a:lumMod val="50000"/>
                  </a:schemeClr>
                </a:solidFill>
              </a:rPr>
              <a:t>Ans</a:t>
            </a:r>
            <a:r>
              <a:rPr lang="en-US" sz="1600" dirty="0">
                <a:solidFill>
                  <a:schemeClr val="bg1">
                    <a:lumMod val="50000"/>
                  </a:schemeClr>
                </a:solidFill>
              </a:rPr>
              <a:t> : D</a:t>
            </a:r>
          </a:p>
          <a:p>
            <a:endParaRPr lang="en-US" sz="1600" dirty="0"/>
          </a:p>
        </p:txBody>
      </p:sp>
      <p:sp>
        <p:nvSpPr>
          <p:cNvPr id="6" name="TextBox 5"/>
          <p:cNvSpPr txBox="1"/>
          <p:nvPr/>
        </p:nvSpPr>
        <p:spPr>
          <a:xfrm>
            <a:off x="6691084" y="644964"/>
            <a:ext cx="6241145" cy="2308324"/>
          </a:xfrm>
          <a:prstGeom prst="rect">
            <a:avLst/>
          </a:prstGeom>
          <a:noFill/>
        </p:spPr>
        <p:txBody>
          <a:bodyPr wrap="square" rtlCol="0">
            <a:spAutoFit/>
          </a:bodyPr>
          <a:lstStyle/>
          <a:p>
            <a:r>
              <a:rPr lang="en-US" sz="1600" b="1" dirty="0"/>
              <a:t>4) Which is the most common cause of Cystitis: </a:t>
            </a:r>
            <a:endParaRPr lang="en-US" sz="1600" dirty="0"/>
          </a:p>
          <a:p>
            <a:r>
              <a:rPr lang="en-US" sz="1600" dirty="0"/>
              <a:t>A- Klebsiella pneumoniae.</a:t>
            </a:r>
            <a:br>
              <a:rPr lang="en-US" sz="1600" dirty="0"/>
            </a:br>
            <a:r>
              <a:rPr lang="en-US" sz="1600" dirty="0"/>
              <a:t>B- </a:t>
            </a:r>
            <a:r>
              <a:rPr lang="en-US" sz="1600" dirty="0" err="1"/>
              <a:t>E.coli</a:t>
            </a:r>
            <a:r>
              <a:rPr lang="en-US" sz="1600" dirty="0"/>
              <a:t>.</a:t>
            </a:r>
            <a:br>
              <a:rPr lang="en-US" sz="1600" dirty="0"/>
            </a:br>
            <a:r>
              <a:rPr lang="en-US" sz="1600" dirty="0"/>
              <a:t>C- Staphylococcus saprophyticus </a:t>
            </a:r>
          </a:p>
          <a:p>
            <a:r>
              <a:rPr lang="en-US" sz="1600" dirty="0"/>
              <a:t>D- pseudomonas </a:t>
            </a:r>
            <a:r>
              <a:rPr lang="en-US" sz="1600" dirty="0" err="1"/>
              <a:t>aeruginosa</a:t>
            </a:r>
            <a:r>
              <a:rPr lang="en-US" sz="1600" dirty="0"/>
              <a:t> </a:t>
            </a:r>
          </a:p>
          <a:p>
            <a:endParaRPr lang="en-US" sz="1600" dirty="0"/>
          </a:p>
          <a:p>
            <a:r>
              <a:rPr lang="en-US" sz="1600" dirty="0" err="1">
                <a:solidFill>
                  <a:schemeClr val="bg1">
                    <a:lumMod val="50000"/>
                  </a:schemeClr>
                </a:solidFill>
              </a:rPr>
              <a:t>Ans</a:t>
            </a:r>
            <a:r>
              <a:rPr lang="en-US" sz="1600" dirty="0">
                <a:solidFill>
                  <a:schemeClr val="bg1">
                    <a:lumMod val="50000"/>
                  </a:schemeClr>
                </a:solidFill>
              </a:rPr>
              <a:t> : B</a:t>
            </a:r>
          </a:p>
          <a:p>
            <a:endParaRPr lang="en-US" sz="1600" dirty="0"/>
          </a:p>
          <a:p>
            <a:endParaRPr lang="en-US" sz="1600" dirty="0"/>
          </a:p>
        </p:txBody>
      </p:sp>
      <p:sp>
        <p:nvSpPr>
          <p:cNvPr id="7" name="TextBox 6"/>
          <p:cNvSpPr txBox="1"/>
          <p:nvPr/>
        </p:nvSpPr>
        <p:spPr>
          <a:xfrm>
            <a:off x="6676570" y="2421901"/>
            <a:ext cx="5500916" cy="1569660"/>
          </a:xfrm>
          <a:prstGeom prst="rect">
            <a:avLst/>
          </a:prstGeom>
          <a:noFill/>
        </p:spPr>
        <p:txBody>
          <a:bodyPr wrap="square" rtlCol="0">
            <a:spAutoFit/>
          </a:bodyPr>
          <a:lstStyle/>
          <a:p>
            <a:r>
              <a:rPr lang="en-US" sz="1600" b="1" dirty="0"/>
              <a:t>5) Catheter urine is the best method is being used in UTI diagnosis </a:t>
            </a:r>
          </a:p>
          <a:p>
            <a:r>
              <a:rPr lang="en-US" sz="1600" dirty="0"/>
              <a:t>A- true</a:t>
            </a:r>
          </a:p>
          <a:p>
            <a:r>
              <a:rPr lang="en-US" sz="1600" dirty="0"/>
              <a:t>B- false </a:t>
            </a:r>
          </a:p>
          <a:p>
            <a:endParaRPr lang="en-US" sz="1600" dirty="0"/>
          </a:p>
          <a:p>
            <a:r>
              <a:rPr lang="en-US" sz="1600" dirty="0" err="1">
                <a:solidFill>
                  <a:schemeClr val="bg1">
                    <a:lumMod val="50000"/>
                  </a:schemeClr>
                </a:solidFill>
              </a:rPr>
              <a:t>Ans</a:t>
            </a:r>
            <a:r>
              <a:rPr lang="en-US" sz="1600" dirty="0">
                <a:solidFill>
                  <a:schemeClr val="bg1">
                    <a:lumMod val="50000"/>
                  </a:schemeClr>
                </a:solidFill>
              </a:rPr>
              <a:t> : B</a:t>
            </a:r>
          </a:p>
        </p:txBody>
      </p:sp>
      <p:sp>
        <p:nvSpPr>
          <p:cNvPr id="8" name="TextBox 7"/>
          <p:cNvSpPr txBox="1"/>
          <p:nvPr/>
        </p:nvSpPr>
        <p:spPr>
          <a:xfrm>
            <a:off x="6676570" y="3991561"/>
            <a:ext cx="5689602" cy="2308324"/>
          </a:xfrm>
          <a:prstGeom prst="rect">
            <a:avLst/>
          </a:prstGeom>
          <a:noFill/>
        </p:spPr>
        <p:txBody>
          <a:bodyPr wrap="square" rtlCol="0">
            <a:spAutoFit/>
          </a:bodyPr>
          <a:lstStyle/>
          <a:p>
            <a:r>
              <a:rPr lang="en-US" sz="1600" b="1" dirty="0"/>
              <a:t>6) 25 years old married lady came to the hospital complaining from recurrent UTI. She was prescribed with prophylactic antibiotic . Which one of these is she taking  </a:t>
            </a:r>
          </a:p>
          <a:p>
            <a:r>
              <a:rPr lang="en-US" sz="1600" dirty="0"/>
              <a:t>A- </a:t>
            </a:r>
            <a:r>
              <a:rPr lang="en-US" sz="1600" dirty="0" err="1"/>
              <a:t>Flouroquinolones</a:t>
            </a:r>
            <a:r>
              <a:rPr lang="en-US" sz="1600" dirty="0"/>
              <a:t> </a:t>
            </a:r>
          </a:p>
          <a:p>
            <a:r>
              <a:rPr lang="en-US" sz="1600" dirty="0"/>
              <a:t> B- </a:t>
            </a:r>
            <a:r>
              <a:rPr lang="en-US" sz="1600" dirty="0" err="1"/>
              <a:t>amoxacilin</a:t>
            </a:r>
            <a:r>
              <a:rPr lang="en-US" sz="1600" dirty="0"/>
              <a:t>  </a:t>
            </a:r>
          </a:p>
          <a:p>
            <a:r>
              <a:rPr lang="en-US" sz="1600" dirty="0"/>
              <a:t>C- </a:t>
            </a:r>
            <a:r>
              <a:rPr lang="en-US" sz="1600" dirty="0" err="1"/>
              <a:t>cephalosporins</a:t>
            </a:r>
            <a:r>
              <a:rPr lang="en-US" sz="1600" dirty="0"/>
              <a:t> </a:t>
            </a:r>
          </a:p>
          <a:p>
            <a:r>
              <a:rPr lang="en-US" sz="1600" dirty="0"/>
              <a:t>D- </a:t>
            </a:r>
            <a:r>
              <a:rPr lang="en-US" sz="1600" dirty="0" err="1"/>
              <a:t>Nitrofulantoin</a:t>
            </a:r>
            <a:r>
              <a:rPr lang="en-US" sz="1600" dirty="0"/>
              <a:t> </a:t>
            </a:r>
          </a:p>
          <a:p>
            <a:endParaRPr lang="en-US" sz="1600" dirty="0"/>
          </a:p>
          <a:p>
            <a:r>
              <a:rPr lang="en-US" sz="1600" dirty="0" err="1">
                <a:solidFill>
                  <a:schemeClr val="bg1">
                    <a:lumMod val="50000"/>
                  </a:schemeClr>
                </a:solidFill>
              </a:rPr>
              <a:t>Ans</a:t>
            </a:r>
            <a:r>
              <a:rPr lang="en-US" sz="1600" dirty="0">
                <a:solidFill>
                  <a:schemeClr val="bg1">
                    <a:lumMod val="50000"/>
                  </a:schemeClr>
                </a:solidFill>
              </a:rPr>
              <a:t> : D</a:t>
            </a:r>
          </a:p>
        </p:txBody>
      </p:sp>
      <p:sp>
        <p:nvSpPr>
          <p:cNvPr id="9" name="Rectangle 8"/>
          <p:cNvSpPr/>
          <p:nvPr/>
        </p:nvSpPr>
        <p:spPr>
          <a:xfrm>
            <a:off x="9695543" y="5529943"/>
            <a:ext cx="2336800" cy="595086"/>
          </a:xfrm>
          <a:prstGeom prst="rect">
            <a:avLst/>
          </a:prstGeom>
          <a:solidFill>
            <a:schemeClr val="accent4">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Thanks to 436 team </a:t>
            </a:r>
          </a:p>
        </p:txBody>
      </p:sp>
    </p:spTree>
    <p:extLst>
      <p:ext uri="{BB962C8B-B14F-4D97-AF65-F5344CB8AC3E}">
        <p14:creationId xmlns:p14="http://schemas.microsoft.com/office/powerpoint/2010/main" val="653254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7498" y="0"/>
            <a:ext cx="3393493" cy="830997"/>
          </a:xfrm>
          <a:prstGeom prst="rect">
            <a:avLst/>
          </a:prstGeom>
          <a:noFill/>
        </p:spPr>
        <p:txBody>
          <a:bodyPr wrap="none" lIns="91440" tIns="45720" rIns="91440" bIns="45720">
            <a:spAutoFit/>
          </a:bodyPr>
          <a:lstStyle/>
          <a:p>
            <a:r>
              <a:rPr lang="en-US" sz="4800" dirty="0">
                <a:ln w="0"/>
                <a:solidFill>
                  <a:schemeClr val="accent1"/>
                </a:solidFill>
                <a:effectLst>
                  <a:outerShdw blurRad="38100" dist="25400" dir="5400000" algn="ctr" rotWithShape="0">
                    <a:srgbClr val="6E747A">
                      <a:alpha val="43000"/>
                    </a:srgbClr>
                  </a:outerShdw>
                </a:effectLst>
              </a:rPr>
              <a:t>GOOD LUCK!</a:t>
            </a:r>
          </a:p>
        </p:txBody>
      </p:sp>
      <p:sp>
        <p:nvSpPr>
          <p:cNvPr id="3" name="Rectangle 2"/>
          <p:cNvSpPr/>
          <p:nvPr/>
        </p:nvSpPr>
        <p:spPr>
          <a:xfrm>
            <a:off x="0" y="1113147"/>
            <a:ext cx="8293711" cy="4339650"/>
          </a:xfrm>
          <a:prstGeom prst="rect">
            <a:avLst/>
          </a:prstGeom>
          <a:noFill/>
        </p:spPr>
        <p:txBody>
          <a:bodyPr wrap="square" lIns="91440" tIns="45720" rIns="91440" bIns="45720">
            <a:spAutoFit/>
          </a:bodyPr>
          <a:lstStyle/>
          <a:p>
            <a:r>
              <a:rPr lang="en-US" sz="4800" dirty="0">
                <a:ln w="0"/>
                <a:solidFill>
                  <a:schemeClr val="accent1"/>
                </a:solidFill>
                <a:effectLst>
                  <a:outerShdw blurRad="38100" dist="25400" dir="5400000" algn="ctr" rotWithShape="0">
                    <a:srgbClr val="6E747A">
                      <a:alpha val="43000"/>
                    </a:srgbClr>
                  </a:outerShdw>
                </a:effectLst>
              </a:rPr>
              <a:t>MICROBIOLOGY TEAM:</a:t>
            </a:r>
          </a:p>
          <a:p>
            <a:pPr algn="ctr"/>
            <a:endParaRPr lang="en-US" sz="2400" dirty="0">
              <a:ln w="0"/>
            </a:endParaRPr>
          </a:p>
          <a:p>
            <a:pPr algn="ctr"/>
            <a:endParaRPr lang="en-US" sz="2400" dirty="0">
              <a:ln w="0"/>
            </a:endParaRPr>
          </a:p>
          <a:p>
            <a:pPr algn="ctr"/>
            <a:endParaRPr lang="en-US" sz="2400" dirty="0">
              <a:ln w="0"/>
            </a:endParaRPr>
          </a:p>
          <a:p>
            <a:pPr algn="ctr"/>
            <a:endParaRPr lang="en-US" sz="2400" dirty="0">
              <a:ln w="0"/>
            </a:endParaRPr>
          </a:p>
          <a:p>
            <a:pPr algn="ctr"/>
            <a:endParaRPr lang="en-US" sz="2400" dirty="0">
              <a:ln w="0"/>
            </a:endParaRPr>
          </a:p>
          <a:p>
            <a:pPr algn="ctr"/>
            <a:endParaRPr lang="en-US" sz="3600" dirty="0">
              <a:ln w="0"/>
              <a:effectLst>
                <a:outerShdw blurRad="38100" dist="19050" dir="2700000" algn="tl" rotWithShape="0">
                  <a:schemeClr val="dk1">
                    <a:alpha val="40000"/>
                  </a:schemeClr>
                </a:outerShdw>
              </a:effectLst>
            </a:endParaRPr>
          </a:p>
          <a:p>
            <a:pPr algn="ctr"/>
            <a:endParaRPr lang="en-US" sz="3600" b="0" cap="none" spc="0" dirty="0">
              <a:ln w="0"/>
              <a:solidFill>
                <a:schemeClr val="tx1"/>
              </a:solidFill>
              <a:effectLst>
                <a:outerShdw blurRad="38100" dist="19050" dir="2700000" algn="tl" rotWithShape="0">
                  <a:schemeClr val="dk1">
                    <a:alpha val="40000"/>
                  </a:schemeClr>
                </a:outerShdw>
              </a:effectLst>
            </a:endParaRPr>
          </a:p>
          <a:p>
            <a:pPr algn="ct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8342958" y="5648777"/>
            <a:ext cx="2411896" cy="524443"/>
          </a:xfrm>
          <a:prstGeom prst="rect">
            <a:avLst/>
          </a:prstGeom>
          <a:noFill/>
        </p:spPr>
        <p:txBody>
          <a:bodyPr wrap="square" lIns="91440" tIns="45720" rIns="91440" bIns="45720">
            <a:spAutoFit/>
          </a:bodyPr>
          <a:lstStyle/>
          <a:p>
            <a:pPr algn="ctr"/>
            <a:r>
              <a:rPr lang="en-US" sz="2800" b="0" cap="none" spc="0" dirty="0">
                <a:ln w="0"/>
                <a:solidFill>
                  <a:srgbClr val="00B0F0"/>
                </a:solidFill>
              </a:rPr>
              <a:t>@microbio436</a:t>
            </a:r>
          </a:p>
        </p:txBody>
      </p:sp>
      <p:sp>
        <p:nvSpPr>
          <p:cNvPr id="6" name="Rectangle 5"/>
          <p:cNvSpPr/>
          <p:nvPr/>
        </p:nvSpPr>
        <p:spPr>
          <a:xfrm>
            <a:off x="7664972" y="6132204"/>
            <a:ext cx="4603475" cy="461665"/>
          </a:xfrm>
          <a:prstGeom prst="rect">
            <a:avLst/>
          </a:prstGeom>
          <a:noFill/>
        </p:spPr>
        <p:txBody>
          <a:bodyPr wrap="square" lIns="91440" tIns="45720" rIns="91440" bIns="45720">
            <a:spAutoFit/>
          </a:bodyPr>
          <a:lstStyle/>
          <a:p>
            <a:pPr algn="ctr"/>
            <a:r>
              <a:rPr lang="en-US" sz="2400" b="0" cap="none" spc="0" dirty="0">
                <a:ln w="0"/>
                <a:solidFill>
                  <a:schemeClr val="tx1"/>
                </a:solidFill>
              </a:rPr>
              <a:t>436microbiologyteam@gmail.com</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775765" y="5648777"/>
            <a:ext cx="567193" cy="567193"/>
          </a:xfrm>
          <a:prstGeom prst="rect">
            <a:avLst/>
          </a:prstGeom>
        </p:spPr>
      </p:pic>
      <p:sp>
        <p:nvSpPr>
          <p:cNvPr id="7" name="Rectangle 6"/>
          <p:cNvSpPr/>
          <p:nvPr/>
        </p:nvSpPr>
        <p:spPr>
          <a:xfrm>
            <a:off x="7190960" y="4957329"/>
            <a:ext cx="5188280" cy="523220"/>
          </a:xfrm>
          <a:prstGeom prst="rect">
            <a:avLst/>
          </a:prstGeom>
        </p:spPr>
        <p:txBody>
          <a:bodyPr wrap="none">
            <a:spAutoFit/>
          </a:bodyPr>
          <a:lstStyle/>
          <a:p>
            <a:pPr algn="ctr"/>
            <a:r>
              <a:rPr lang="en-US" sz="2800" dirty="0">
                <a:ln w="0"/>
                <a:solidFill>
                  <a:schemeClr val="accent1"/>
                </a:solidFill>
                <a:effectLst>
                  <a:outerShdw blurRad="38100" dist="19050" dir="2700000" algn="tl" rotWithShape="0">
                    <a:schemeClr val="dk1">
                      <a:alpha val="40000"/>
                    </a:schemeClr>
                  </a:outerShdw>
                </a:effectLst>
              </a:rPr>
              <a:t>We are waiting for your feedback  </a:t>
            </a:r>
          </a:p>
        </p:txBody>
      </p:sp>
      <p:sp>
        <p:nvSpPr>
          <p:cNvPr id="8" name="Arc 7"/>
          <p:cNvSpPr/>
          <p:nvPr/>
        </p:nvSpPr>
        <p:spPr>
          <a:xfrm rot="16024822">
            <a:off x="7225857" y="5210182"/>
            <a:ext cx="809103" cy="696180"/>
          </a:xfrm>
          <a:prstGeom prst="arc">
            <a:avLst>
              <a:gd name="adj1" fmla="val 8546526"/>
              <a:gd name="adj2" fmla="val 18822582"/>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9" name="Arc 8"/>
          <p:cNvSpPr/>
          <p:nvPr/>
        </p:nvSpPr>
        <p:spPr>
          <a:xfrm rot="16024822">
            <a:off x="6987968" y="5133538"/>
            <a:ext cx="1229106" cy="1321490"/>
          </a:xfrm>
          <a:prstGeom prst="arc">
            <a:avLst>
              <a:gd name="adj1" fmla="val 9061474"/>
              <a:gd name="adj2" fmla="val 20115016"/>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2" name="Rectangle 11"/>
          <p:cNvSpPr/>
          <p:nvPr/>
        </p:nvSpPr>
        <p:spPr>
          <a:xfrm>
            <a:off x="8515815" y="3079200"/>
            <a:ext cx="3132268" cy="646331"/>
          </a:xfrm>
          <a:prstGeom prst="rect">
            <a:avLst/>
          </a:prstGeom>
          <a:noFill/>
        </p:spPr>
        <p:txBody>
          <a:bodyPr wrap="none" lIns="91440" tIns="45720" rIns="91440" bIns="45720">
            <a:spAutoFit/>
          </a:bodyPr>
          <a:lstStyle/>
          <a:p>
            <a:pPr algn="ctr"/>
            <a:r>
              <a:rPr lang="en-US" sz="3600" dirty="0">
                <a:ln w="0"/>
                <a:solidFill>
                  <a:schemeClr val="accent6"/>
                </a:solidFill>
                <a:effectLst>
                  <a:outerShdw blurRad="38100" dist="19050" dir="2700000" algn="tl" rotWithShape="0">
                    <a:schemeClr val="dk1">
                      <a:alpha val="40000"/>
                    </a:schemeClr>
                  </a:outerShdw>
                </a:effectLst>
                <a:hlinkClick r:id="rId4"/>
              </a:rPr>
              <a:t>The Editing File </a:t>
            </a:r>
            <a:endParaRPr lang="en-US" sz="3600" dirty="0">
              <a:ln w="0"/>
              <a:solidFill>
                <a:schemeClr val="accent6"/>
              </a:solidFill>
              <a:effectLst>
                <a:outerShdw blurRad="38100" dist="19050" dir="2700000" algn="tl" rotWithShape="0">
                  <a:schemeClr val="dk1">
                    <a:alpha val="40000"/>
                  </a:schemeClr>
                </a:outerShdw>
              </a:effectLst>
            </a:endParaRPr>
          </a:p>
        </p:txBody>
      </p:sp>
      <p:sp>
        <p:nvSpPr>
          <p:cNvPr id="13" name="TextBox 12"/>
          <p:cNvSpPr txBox="1"/>
          <p:nvPr/>
        </p:nvSpPr>
        <p:spPr>
          <a:xfrm>
            <a:off x="155999" y="2038776"/>
            <a:ext cx="4141499" cy="113877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400" dirty="0"/>
              <a:t>Hamad </a:t>
            </a:r>
            <a:r>
              <a:rPr lang="en-US" sz="2400" dirty="0" err="1"/>
              <a:t>Alkhudhairy</a:t>
            </a:r>
            <a:r>
              <a:rPr lang="en-US" sz="2400" dirty="0"/>
              <a:t> (leader)</a:t>
            </a:r>
          </a:p>
          <a:p>
            <a:pPr marL="342900" indent="-342900">
              <a:buFont typeface="Arial" panose="020B0604020202020204" pitchFamily="34" charset="0"/>
              <a:buChar char="•"/>
            </a:pPr>
            <a:r>
              <a:rPr lang="en-US" sz="2400" dirty="0" err="1"/>
              <a:t>Talal</a:t>
            </a:r>
            <a:r>
              <a:rPr lang="en-US" sz="2400" dirty="0"/>
              <a:t> </a:t>
            </a:r>
            <a:r>
              <a:rPr lang="en-US" sz="2400" dirty="0" err="1"/>
              <a:t>Alhuqayl</a:t>
            </a:r>
            <a:endParaRPr lang="en-US" sz="2400" dirty="0"/>
          </a:p>
          <a:p>
            <a:pPr marL="342900" indent="-342900">
              <a:buFont typeface="Arial" panose="020B0604020202020204" pitchFamily="34" charset="0"/>
              <a:buChar char="•"/>
            </a:pPr>
            <a:endParaRPr lang="en-US" sz="2000" dirty="0"/>
          </a:p>
        </p:txBody>
      </p:sp>
      <p:sp>
        <p:nvSpPr>
          <p:cNvPr id="14" name="TextBox 13"/>
          <p:cNvSpPr txBox="1"/>
          <p:nvPr/>
        </p:nvSpPr>
        <p:spPr>
          <a:xfrm>
            <a:off x="4146855" y="2038776"/>
            <a:ext cx="5136620" cy="33239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dirty="0" err="1"/>
              <a:t>Shrooq</a:t>
            </a:r>
            <a:r>
              <a:rPr lang="en-US" sz="2400" dirty="0"/>
              <a:t> </a:t>
            </a:r>
            <a:r>
              <a:rPr lang="en-US" sz="2400" dirty="0" err="1"/>
              <a:t>Alsomali</a:t>
            </a:r>
            <a:r>
              <a:rPr lang="en-US" sz="2400" dirty="0"/>
              <a:t> (leader)</a:t>
            </a:r>
          </a:p>
          <a:p>
            <a:pPr marL="285750" indent="-285750">
              <a:buFont typeface="Arial" panose="020B0604020202020204" pitchFamily="34" charset="0"/>
              <a:buChar char="•"/>
            </a:pPr>
            <a:r>
              <a:rPr lang="en-US" sz="2400" dirty="0" err="1"/>
              <a:t>Reem</a:t>
            </a:r>
            <a:r>
              <a:rPr lang="en-US" sz="2400" dirty="0"/>
              <a:t> </a:t>
            </a:r>
            <a:r>
              <a:rPr lang="en-US" sz="2400" dirty="0" err="1"/>
              <a:t>alshathri</a:t>
            </a:r>
            <a:r>
              <a:rPr lang="en-US" sz="2400" dirty="0"/>
              <a:t> </a:t>
            </a:r>
          </a:p>
          <a:p>
            <a:pPr marL="285750" indent="-285750">
              <a:buFont typeface="Arial" panose="020B0604020202020204" pitchFamily="34" charset="0"/>
              <a:buChar char="•"/>
            </a:pPr>
            <a:r>
              <a:rPr lang="en-US" sz="2400" dirty="0" err="1"/>
              <a:t>Ruba</a:t>
            </a:r>
            <a:r>
              <a:rPr lang="en-US" sz="2400" dirty="0"/>
              <a:t> </a:t>
            </a:r>
            <a:r>
              <a:rPr lang="en-US" sz="2400" dirty="0" err="1"/>
              <a:t>barnawi</a:t>
            </a:r>
            <a:endParaRPr lang="en-US" sz="2400" dirty="0"/>
          </a:p>
          <a:p>
            <a:pPr marL="285750" indent="-285750">
              <a:buFont typeface="Arial" panose="020B0604020202020204" pitchFamily="34" charset="0"/>
              <a:buChar char="•"/>
            </a:pPr>
            <a:r>
              <a:rPr lang="en-US" sz="2400" dirty="0" err="1"/>
              <a:t>Rawan</a:t>
            </a:r>
            <a:r>
              <a:rPr lang="en-US" sz="2400" dirty="0"/>
              <a:t> </a:t>
            </a:r>
            <a:r>
              <a:rPr lang="en-US" sz="2400" dirty="0" err="1"/>
              <a:t>alqahtani</a:t>
            </a:r>
            <a:endParaRPr lang="en-US" sz="2400" dirty="0"/>
          </a:p>
          <a:p>
            <a:pPr marL="285750" indent="-285750">
              <a:buFont typeface="Arial" panose="020B0604020202020204" pitchFamily="34" charset="0"/>
              <a:buChar char="•"/>
            </a:pPr>
            <a:r>
              <a:rPr lang="en-US" sz="2400" dirty="0"/>
              <a:t>Rema Albarrak </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02241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141668"/>
            <a:ext cx="2959849" cy="830997"/>
          </a:xfrm>
          <a:prstGeom prst="rect">
            <a:avLst/>
          </a:prstGeom>
        </p:spPr>
        <p:txBody>
          <a:bodyPr wrap="none">
            <a:spAutoFit/>
          </a:bodyPr>
          <a:lstStyle/>
          <a:p>
            <a:r>
              <a:rPr lang="en-US" sz="4800" dirty="0">
                <a:ln w="0"/>
                <a:solidFill>
                  <a:schemeClr val="accent1"/>
                </a:solidFill>
                <a:effectLst>
                  <a:outerShdw blurRad="38100" dist="25400" dir="5400000" algn="ctr" rotWithShape="0">
                    <a:srgbClr val="6E747A">
                      <a:alpha val="43000"/>
                    </a:srgbClr>
                  </a:outerShdw>
                </a:effectLst>
              </a:rPr>
              <a:t>Objectives:</a:t>
            </a:r>
          </a:p>
        </p:txBody>
      </p:sp>
      <p:sp>
        <p:nvSpPr>
          <p:cNvPr id="5" name="Rectangle 4"/>
          <p:cNvSpPr/>
          <p:nvPr/>
        </p:nvSpPr>
        <p:spPr>
          <a:xfrm>
            <a:off x="332095" y="1317839"/>
            <a:ext cx="11859905" cy="646331"/>
          </a:xfrm>
          <a:prstGeom prst="rect">
            <a:avLst/>
          </a:prstGeom>
        </p:spPr>
        <p:txBody>
          <a:bodyPr wrap="square">
            <a:spAutoFit/>
          </a:bodyPr>
          <a:lstStyle/>
          <a:p>
            <a:pPr lvl="0"/>
            <a:endParaRPr lang="en-US" dirty="0"/>
          </a:p>
          <a:p>
            <a:endParaRPr lang="en-US" dirty="0"/>
          </a:p>
        </p:txBody>
      </p:sp>
      <p:sp>
        <p:nvSpPr>
          <p:cNvPr id="4" name="Content Placeholder 2"/>
          <p:cNvSpPr txBox="1">
            <a:spLocks/>
          </p:cNvSpPr>
          <p:nvPr/>
        </p:nvSpPr>
        <p:spPr>
          <a:xfrm>
            <a:off x="225083" y="1544524"/>
            <a:ext cx="1196691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1">
              <a:buFont typeface="Arial" panose="020B0604020202020204" pitchFamily="34" charset="0"/>
              <a:buNone/>
            </a:pPr>
            <a:r>
              <a:rPr lang="en-US" sz="2400" dirty="0"/>
              <a:t>1-To define the term cystitis and who is commonly get cystitis.</a:t>
            </a:r>
          </a:p>
          <a:p>
            <a:pPr rtl="1">
              <a:buFont typeface="Arial" panose="020B0604020202020204" pitchFamily="34" charset="0"/>
              <a:buNone/>
            </a:pPr>
            <a:r>
              <a:rPr lang="en-US" sz="2400" dirty="0"/>
              <a:t>2- To describe the pathogenesis and risk factors of cystitis.</a:t>
            </a:r>
          </a:p>
          <a:p>
            <a:pPr rtl="1">
              <a:buFont typeface="Arial" panose="020B0604020202020204" pitchFamily="34" charset="0"/>
              <a:buNone/>
            </a:pPr>
            <a:r>
              <a:rPr lang="en-US" sz="2400" dirty="0"/>
              <a:t>3- To know the most common causative organisms of cystitis </a:t>
            </a:r>
          </a:p>
          <a:p>
            <a:pPr rtl="1">
              <a:buFont typeface="Arial" panose="020B0604020202020204" pitchFamily="34" charset="0"/>
              <a:buNone/>
            </a:pPr>
            <a:r>
              <a:rPr lang="en-US" sz="2400" dirty="0"/>
              <a:t>4- To recognize different types of cystitis ( infectious and non-infectious).</a:t>
            </a:r>
          </a:p>
          <a:p>
            <a:pPr rtl="1">
              <a:buFont typeface="Arial" panose="020B0604020202020204" pitchFamily="34" charset="0"/>
              <a:buNone/>
            </a:pPr>
            <a:r>
              <a:rPr lang="en-US" sz="2400" dirty="0"/>
              <a:t>5- To recognize  that venereal  diseases can present with cystitis.</a:t>
            </a:r>
          </a:p>
          <a:p>
            <a:pPr rtl="1">
              <a:buFont typeface="Arial" panose="020B0604020202020204" pitchFamily="34" charset="0"/>
              <a:buNone/>
            </a:pPr>
            <a:r>
              <a:rPr lang="en-US" sz="2400" dirty="0"/>
              <a:t>6- To understand  the laboratory diagnostic of cystitis</a:t>
            </a:r>
          </a:p>
          <a:p>
            <a:pPr rtl="1">
              <a:buFont typeface="Arial" panose="020B0604020202020204" pitchFamily="34" charset="0"/>
              <a:buNone/>
            </a:pPr>
            <a:r>
              <a:rPr lang="en-US" sz="2400" dirty="0"/>
              <a:t>7-To know the antimicrobial agents suitable for the treatment and prevention of cystitis.</a:t>
            </a:r>
          </a:p>
          <a:p>
            <a:endParaRPr lang="en-US" dirty="0"/>
          </a:p>
        </p:txBody>
      </p:sp>
    </p:spTree>
    <p:extLst>
      <p:ext uri="{BB962C8B-B14F-4D97-AF65-F5344CB8AC3E}">
        <p14:creationId xmlns:p14="http://schemas.microsoft.com/office/powerpoint/2010/main" val="250774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9725" y="51559"/>
            <a:ext cx="6216329" cy="579340"/>
          </a:xfrm>
        </p:spPr>
        <p:txBody>
          <a:bodyPr>
            <a:normAutofit/>
          </a:bodyPr>
          <a:lstStyle/>
          <a:p>
            <a:r>
              <a:rPr lang="en-US" sz="2800" dirty="0">
                <a:solidFill>
                  <a:schemeClr val="accent6">
                    <a:lumMod val="50000"/>
                  </a:schemeClr>
                </a:solidFill>
                <a:ea typeface="+mn-ea"/>
                <a:cs typeface="+mn-cs"/>
              </a:rPr>
              <a:t>Introduction and classification:</a:t>
            </a:r>
          </a:p>
        </p:txBody>
      </p:sp>
      <p:sp>
        <p:nvSpPr>
          <p:cNvPr id="4" name="Rectangle 3"/>
          <p:cNvSpPr/>
          <p:nvPr/>
        </p:nvSpPr>
        <p:spPr>
          <a:xfrm>
            <a:off x="112540" y="553555"/>
            <a:ext cx="12267028" cy="3385542"/>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accent5">
                    <a:lumMod val="75000"/>
                  </a:schemeClr>
                </a:solidFill>
              </a:rPr>
              <a:t>Urinary Tract infection (UTI) divided into:</a:t>
            </a:r>
          </a:p>
          <a:p>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dirty="0">
              <a:solidFill>
                <a:schemeClr val="accent5">
                  <a:lumMod val="75000"/>
                </a:schemeClr>
              </a:solidFill>
            </a:endParaRPr>
          </a:p>
          <a:p>
            <a:pPr marL="342900" indent="-342900">
              <a:buFont typeface="Arial" panose="020B0604020202020204" pitchFamily="34" charset="0"/>
              <a:buChar char="•"/>
            </a:pPr>
            <a:r>
              <a:rPr lang="en-US" sz="2000" dirty="0">
                <a:solidFill>
                  <a:schemeClr val="accent5">
                    <a:lumMod val="75000"/>
                  </a:schemeClr>
                </a:solidFill>
              </a:rPr>
              <a:t>Bacteriuria</a:t>
            </a:r>
            <a:r>
              <a:rPr lang="en-US" sz="2000" dirty="0"/>
              <a:t>:</a:t>
            </a:r>
          </a:p>
          <a:p>
            <a:pPr marL="914400" lvl="1" indent="-457200">
              <a:buFont typeface="+mj-lt"/>
              <a:buAutoNum type="arabicPeriod"/>
            </a:pPr>
            <a:r>
              <a:rPr lang="en-US" b="1" dirty="0"/>
              <a:t>Symptomatic bacteriuria: </a:t>
            </a:r>
            <a:r>
              <a:rPr lang="en-US" dirty="0"/>
              <a:t>Patient presents with </a:t>
            </a:r>
            <a:r>
              <a:rPr lang="en-US" b="1" dirty="0"/>
              <a:t>urinary symptoms </a:t>
            </a:r>
            <a:r>
              <a:rPr lang="en-US" dirty="0"/>
              <a:t>and </a:t>
            </a:r>
            <a:r>
              <a:rPr lang="en-US" b="1" dirty="0"/>
              <a:t>significant bacteriuria </a:t>
            </a:r>
            <a:r>
              <a:rPr lang="en-US" dirty="0"/>
              <a:t>(</a:t>
            </a:r>
            <a:r>
              <a:rPr lang="en-US" b="1" dirty="0">
                <a:solidFill>
                  <a:srgbClr val="FF0000"/>
                </a:solidFill>
                <a:latin typeface="Calibri" panose="020F0502020204030204" pitchFamily="34" charset="0"/>
                <a:cs typeface="Calibri" panose="020F0502020204030204" pitchFamily="34" charset="0"/>
              </a:rPr>
              <a:t>10</a:t>
            </a:r>
            <a:r>
              <a:rPr lang="en-US" b="1" baseline="30000" dirty="0">
                <a:solidFill>
                  <a:srgbClr val="FF0000"/>
                </a:solidFill>
                <a:latin typeface="Calibri" panose="020F0502020204030204" pitchFamily="34" charset="0"/>
                <a:cs typeface="Calibri" panose="020F0502020204030204" pitchFamily="34" charset="0"/>
              </a:rPr>
              <a:t>5</a:t>
            </a:r>
            <a:r>
              <a:rPr lang="en-US" b="1" baseline="30000" dirty="0">
                <a:latin typeface="Calibri" panose="020F0502020204030204" pitchFamily="34" charset="0"/>
                <a:cs typeface="Calibri" panose="020F0502020204030204" pitchFamily="34" charset="0"/>
              </a:rPr>
              <a:t> </a:t>
            </a:r>
            <a:r>
              <a:rPr lang="en-US" dirty="0"/>
              <a:t>bacteria/ml)</a:t>
            </a:r>
          </a:p>
          <a:p>
            <a:pPr marL="914400" lvl="1" indent="-457200">
              <a:buFont typeface="+mj-lt"/>
              <a:buAutoNum type="arabicPeriod"/>
            </a:pPr>
            <a:r>
              <a:rPr lang="en-US" b="1" dirty="0"/>
              <a:t>Asymptomatic bacteriuria: </a:t>
            </a:r>
            <a:r>
              <a:rPr lang="en-US" dirty="0"/>
              <a:t>the patient presents with </a:t>
            </a:r>
            <a:r>
              <a:rPr lang="en-US" b="1" dirty="0"/>
              <a:t>significant bacteria </a:t>
            </a:r>
            <a:r>
              <a:rPr lang="en-US" dirty="0"/>
              <a:t>in urine but </a:t>
            </a:r>
            <a:r>
              <a:rPr lang="en-US" b="1" dirty="0"/>
              <a:t>without symptoms (</a:t>
            </a:r>
            <a:r>
              <a:rPr lang="en-US" b="1" dirty="0">
                <a:solidFill>
                  <a:srgbClr val="92D050"/>
                </a:solidFill>
              </a:rPr>
              <a:t>kidney </a:t>
            </a:r>
            <a:r>
              <a:rPr lang="en-US" b="1" dirty="0" err="1">
                <a:solidFill>
                  <a:srgbClr val="92D050"/>
                </a:solidFill>
              </a:rPr>
              <a:t>transplant,pregnant</a:t>
            </a:r>
            <a:r>
              <a:rPr lang="en-US" b="1" dirty="0">
                <a:solidFill>
                  <a:srgbClr val="92D050"/>
                </a:solidFill>
              </a:rPr>
              <a:t> lady</a:t>
            </a:r>
            <a:r>
              <a:rPr lang="en-US" b="1" dirty="0"/>
              <a:t>)</a:t>
            </a:r>
          </a:p>
        </p:txBody>
      </p:sp>
      <p:graphicFrame>
        <p:nvGraphicFramePr>
          <p:cNvPr id="7" name="Table 6"/>
          <p:cNvGraphicFramePr>
            <a:graphicFrameLocks noGrp="1"/>
          </p:cNvGraphicFramePr>
          <p:nvPr>
            <p:extLst>
              <p:ext uri="{D42A27DB-BD31-4B8C-83A1-F6EECF244321}">
                <p14:modId xmlns:p14="http://schemas.microsoft.com/office/powerpoint/2010/main" val="3587968251"/>
              </p:ext>
            </p:extLst>
          </p:nvPr>
        </p:nvGraphicFramePr>
        <p:xfrm>
          <a:off x="236473" y="1132895"/>
          <a:ext cx="11716798" cy="1285240"/>
        </p:xfrm>
        <a:graphic>
          <a:graphicData uri="http://schemas.openxmlformats.org/drawingml/2006/table">
            <a:tbl>
              <a:tblPr firstRow="1" bandRow="1">
                <a:tableStyleId>{5940675A-B579-460E-94D1-54222C63F5DA}</a:tableStyleId>
              </a:tblPr>
              <a:tblGrid>
                <a:gridCol w="4712677">
                  <a:extLst>
                    <a:ext uri="{9D8B030D-6E8A-4147-A177-3AD203B41FA5}">
                      <a16:colId xmlns="" xmlns:a16="http://schemas.microsoft.com/office/drawing/2014/main" val="3603527739"/>
                    </a:ext>
                  </a:extLst>
                </a:gridCol>
                <a:gridCol w="7004121">
                  <a:extLst>
                    <a:ext uri="{9D8B030D-6E8A-4147-A177-3AD203B41FA5}">
                      <a16:colId xmlns="" xmlns:a16="http://schemas.microsoft.com/office/drawing/2014/main" val="264321427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US" sz="1800" b="0" dirty="0"/>
                        <a:t>upper UTIs: </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US" sz="1800" b="0" dirty="0"/>
                        <a:t>lower UTIs</a:t>
                      </a:r>
                      <a:r>
                        <a:rPr lang="en-US" b="0" dirty="0"/>
                        <a:t>: </a:t>
                      </a:r>
                    </a:p>
                  </a:txBody>
                  <a:tcPr>
                    <a:solidFill>
                      <a:schemeClr val="accent5">
                        <a:lumMod val="20000"/>
                        <a:lumOff val="80000"/>
                      </a:schemeClr>
                    </a:solidFill>
                  </a:tcPr>
                </a:tc>
                <a:extLst>
                  <a:ext uri="{0D108BD9-81ED-4DB2-BD59-A6C34878D82A}">
                    <a16:rowId xmlns="" xmlns:a16="http://schemas.microsoft.com/office/drawing/2014/main" val="387139893"/>
                  </a:ext>
                </a:extLst>
              </a:tr>
              <a:tr h="370840">
                <a:tc>
                  <a:txBody>
                    <a:bodyPr/>
                    <a:lstStyle/>
                    <a:p>
                      <a:r>
                        <a:rPr lang="en-GB" sz="1800" b="1" u="sng" dirty="0"/>
                        <a:t>Acute</a:t>
                      </a:r>
                      <a:r>
                        <a:rPr lang="en-GB" sz="1800" b="1" dirty="0"/>
                        <a:t> pyelonephritis </a:t>
                      </a:r>
                      <a:r>
                        <a:rPr lang="en-GB" sz="1800" dirty="0"/>
                        <a:t>and </a:t>
                      </a:r>
                      <a:r>
                        <a:rPr lang="en-GB" sz="1800" b="1" u="sng" dirty="0"/>
                        <a:t>chronic</a:t>
                      </a:r>
                      <a:r>
                        <a:rPr lang="en-GB" sz="1800" b="1" dirty="0"/>
                        <a:t> pyelonephritis</a:t>
                      </a:r>
                      <a:endParaRPr lang="en-US" sz="1800" b="1" dirty="0"/>
                    </a:p>
                  </a:txBody>
                  <a:tcPr>
                    <a:solidFill>
                      <a:schemeClr val="bg1"/>
                    </a:solidFill>
                  </a:tcPr>
                </a:tc>
                <a:tc>
                  <a:txBody>
                    <a:bodyPr/>
                    <a:lstStyle/>
                    <a:p>
                      <a:pPr marL="342900" lvl="0" indent="-342900">
                        <a:buFont typeface="Wingdings" panose="05000000000000000000" pitchFamily="2" charset="2"/>
                        <a:buChar char="ü"/>
                      </a:pPr>
                      <a:r>
                        <a:rPr lang="en-GB" sz="1800" dirty="0">
                          <a:solidFill>
                            <a:srgbClr val="FF0000"/>
                          </a:solidFill>
                        </a:rPr>
                        <a:t>Cystitis</a:t>
                      </a:r>
                      <a:r>
                        <a:rPr lang="en-GB" sz="1800" dirty="0"/>
                        <a:t>: (infection of the bladder: a superficial mucosal infections)</a:t>
                      </a:r>
                    </a:p>
                    <a:p>
                      <a:pPr marL="342900" lvl="0" indent="-342900">
                        <a:buFont typeface="Wingdings" panose="05000000000000000000" pitchFamily="2" charset="2"/>
                        <a:buChar char="ü"/>
                      </a:pPr>
                      <a:r>
                        <a:rPr lang="en-GB" sz="1800" dirty="0"/>
                        <a:t>Urethritis: (sexually transmitted pathogens in men &amp;  women)</a:t>
                      </a:r>
                    </a:p>
                    <a:p>
                      <a:pPr marL="342900" lvl="0" indent="-342900">
                        <a:buFont typeface="Wingdings" panose="05000000000000000000" pitchFamily="2" charset="2"/>
                        <a:buChar char="ü"/>
                      </a:pPr>
                      <a:r>
                        <a:rPr lang="en-GB" sz="1800" dirty="0"/>
                        <a:t>Prostatitis and Epididymitis </a:t>
                      </a:r>
                    </a:p>
                  </a:txBody>
                  <a:tcPr>
                    <a:solidFill>
                      <a:schemeClr val="bg1"/>
                    </a:solidFill>
                  </a:tcPr>
                </a:tc>
                <a:extLst>
                  <a:ext uri="{0D108BD9-81ED-4DB2-BD59-A6C34878D82A}">
                    <a16:rowId xmlns="" xmlns:a16="http://schemas.microsoft.com/office/drawing/2014/main" val="631031270"/>
                  </a:ext>
                </a:extLst>
              </a:tr>
            </a:tbl>
          </a:graphicData>
        </a:graphic>
      </p:graphicFrame>
      <p:sp>
        <p:nvSpPr>
          <p:cNvPr id="8" name="Rectangle 7"/>
          <p:cNvSpPr/>
          <p:nvPr/>
        </p:nvSpPr>
        <p:spPr>
          <a:xfrm>
            <a:off x="29724" y="3877174"/>
            <a:ext cx="12349843" cy="1508105"/>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accent5">
                    <a:lumMod val="75000"/>
                  </a:schemeClr>
                </a:solidFill>
              </a:rPr>
              <a:t>They are classified according to the factors that trigger the infection into:</a:t>
            </a:r>
            <a:endParaRPr lang="en-GB" sz="2000" dirty="0">
              <a:solidFill>
                <a:schemeClr val="accent5">
                  <a:lumMod val="75000"/>
                </a:schemeClr>
              </a:solidFill>
            </a:endParaRPr>
          </a:p>
          <a:p>
            <a:pPr marL="800100" lvl="1" indent="-342900">
              <a:buFont typeface="+mj-lt"/>
              <a:buAutoNum type="arabicPeriod"/>
            </a:pPr>
            <a:r>
              <a:rPr lang="en-GB" b="1" dirty="0"/>
              <a:t>Uncomplicated UTI: </a:t>
            </a:r>
            <a:r>
              <a:rPr lang="en-GB" dirty="0"/>
              <a:t>(empirical therapy is possible)</a:t>
            </a:r>
            <a:r>
              <a:rPr lang="en-GB" dirty="0">
                <a:solidFill>
                  <a:schemeClr val="accent1">
                    <a:lumMod val="75000"/>
                  </a:schemeClr>
                </a:solidFill>
              </a:rPr>
              <a:t>(occur at the first time ,</a:t>
            </a:r>
            <a:r>
              <a:rPr lang="en-GB" dirty="0"/>
              <a:t> </a:t>
            </a:r>
            <a:r>
              <a:rPr lang="en-GB" dirty="0">
                <a:solidFill>
                  <a:schemeClr val="accent1">
                    <a:lumMod val="75000"/>
                  </a:schemeClr>
                </a:solidFill>
              </a:rPr>
              <a:t>empirical=no need for </a:t>
            </a:r>
            <a:r>
              <a:rPr lang="en-US" dirty="0">
                <a:solidFill>
                  <a:schemeClr val="accent1">
                    <a:lumMod val="75000"/>
                  </a:schemeClr>
                </a:solidFill>
              </a:rPr>
              <a:t>culture , only give antibiotic for 3 days </a:t>
            </a:r>
            <a:endParaRPr lang="en-GB" dirty="0">
              <a:solidFill>
                <a:schemeClr val="accent1">
                  <a:lumMod val="75000"/>
                </a:schemeClr>
              </a:solidFill>
            </a:endParaRPr>
          </a:p>
          <a:p>
            <a:pPr marL="800100" lvl="1" indent="-342900">
              <a:buFont typeface="+mj-lt"/>
              <a:buAutoNum type="arabicPeriod"/>
            </a:pPr>
            <a:r>
              <a:rPr lang="en-GB" b="1" dirty="0"/>
              <a:t>Complicated UTI: </a:t>
            </a:r>
            <a:r>
              <a:rPr lang="en-GB" dirty="0"/>
              <a:t>(nosocomial UTI, relapses, structural or functional abnormalities</a:t>
            </a:r>
            <a:r>
              <a:rPr lang="hu-HU" dirty="0"/>
              <a:t> </a:t>
            </a:r>
            <a:r>
              <a:rPr lang="en-US" dirty="0"/>
              <a:t>)</a:t>
            </a:r>
            <a:r>
              <a:rPr lang="en-US" dirty="0">
                <a:solidFill>
                  <a:schemeClr val="accent1">
                    <a:lumMod val="75000"/>
                  </a:schemeClr>
                </a:solidFill>
              </a:rPr>
              <a:t>(patient with catheter or diabetes or pregnant)</a:t>
            </a:r>
            <a:endParaRPr lang="en-GB" dirty="0">
              <a:solidFill>
                <a:schemeClr val="accent1">
                  <a:lumMod val="75000"/>
                </a:schemeClr>
              </a:solidFill>
            </a:endParaRPr>
          </a:p>
        </p:txBody>
      </p:sp>
      <p:sp>
        <p:nvSpPr>
          <p:cNvPr id="3" name="TextBox 2"/>
          <p:cNvSpPr txBox="1"/>
          <p:nvPr/>
        </p:nvSpPr>
        <p:spPr>
          <a:xfrm>
            <a:off x="29725" y="6398642"/>
            <a:ext cx="10879213" cy="646331"/>
          </a:xfrm>
          <a:prstGeom prst="rect">
            <a:avLst/>
          </a:prstGeom>
          <a:noFill/>
        </p:spPr>
        <p:txBody>
          <a:bodyPr wrap="square" rtlCol="0">
            <a:spAutoFit/>
          </a:bodyPr>
          <a:lstStyle/>
          <a:p>
            <a:r>
              <a:rPr lang="en-US" dirty="0">
                <a:solidFill>
                  <a:schemeClr val="accent1">
                    <a:lumMod val="75000"/>
                  </a:schemeClr>
                </a:solidFill>
              </a:rPr>
              <a:t>Remember that </a:t>
            </a:r>
            <a:r>
              <a:rPr lang="en-US" u="sng" dirty="0">
                <a:solidFill>
                  <a:schemeClr val="accent1">
                    <a:lumMod val="75000"/>
                  </a:schemeClr>
                </a:solidFill>
              </a:rPr>
              <a:t>urine is sterile.</a:t>
            </a:r>
            <a:r>
              <a:rPr lang="en-US" dirty="0">
                <a:solidFill>
                  <a:schemeClr val="accent1">
                    <a:lumMod val="75000"/>
                  </a:schemeClr>
                </a:solidFill>
              </a:rPr>
              <a:t> / significant bacteriuria means present of huge number of bacteria in the urine </a:t>
            </a:r>
          </a:p>
          <a:p>
            <a:r>
              <a:rPr lang="en-US" dirty="0">
                <a:solidFill>
                  <a:schemeClr val="accent1">
                    <a:lumMod val="75000"/>
                  </a:schemeClr>
                </a:solidFill>
              </a:rPr>
              <a:t> </a:t>
            </a:r>
            <a:endParaRPr lang="en-GB" dirty="0">
              <a:solidFill>
                <a:schemeClr val="accent1">
                  <a:lumMod val="75000"/>
                </a:schemeClr>
              </a:solidFill>
            </a:endParaRPr>
          </a:p>
        </p:txBody>
      </p:sp>
    </p:spTree>
    <p:extLst>
      <p:ext uri="{BB962C8B-B14F-4D97-AF65-F5344CB8AC3E}">
        <p14:creationId xmlns:p14="http://schemas.microsoft.com/office/powerpoint/2010/main" val="207562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50093" y="-135845"/>
            <a:ext cx="9954371" cy="13150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solidFill>
                  <a:schemeClr val="accent6">
                    <a:lumMod val="50000"/>
                  </a:schemeClr>
                </a:solidFill>
                <a:ea typeface="+mn-ea"/>
                <a:cs typeface="+mn-cs"/>
              </a:rPr>
              <a:t>Prevalence</a:t>
            </a:r>
            <a:r>
              <a:rPr lang="ar-SA" sz="1600" b="1" dirty="0">
                <a:solidFill>
                  <a:schemeClr val="bg1">
                    <a:lumMod val="50000"/>
                  </a:schemeClr>
                </a:solidFill>
                <a:ea typeface="+mn-ea"/>
                <a:cs typeface="+mn-cs"/>
              </a:rPr>
              <a:t>(انتشار) </a:t>
            </a:r>
            <a:r>
              <a:rPr lang="en-GB" sz="1600" b="1" dirty="0">
                <a:solidFill>
                  <a:schemeClr val="bg1">
                    <a:lumMod val="50000"/>
                  </a:schemeClr>
                </a:solidFill>
                <a:ea typeface="+mn-ea"/>
                <a:cs typeface="+mn-cs"/>
              </a:rPr>
              <a:t> </a:t>
            </a:r>
            <a:r>
              <a:rPr lang="en-GB" sz="3200" dirty="0">
                <a:solidFill>
                  <a:schemeClr val="accent6">
                    <a:lumMod val="50000"/>
                  </a:schemeClr>
                </a:solidFill>
                <a:ea typeface="+mn-ea"/>
                <a:cs typeface="+mn-cs"/>
              </a:rPr>
              <a:t>of </a:t>
            </a:r>
            <a:r>
              <a:rPr lang="en-GB" sz="3200" dirty="0" err="1">
                <a:solidFill>
                  <a:schemeClr val="accent6">
                    <a:lumMod val="50000"/>
                  </a:schemeClr>
                </a:solidFill>
                <a:ea typeface="+mn-ea"/>
                <a:cs typeface="+mn-cs"/>
              </a:rPr>
              <a:t>Bacter</a:t>
            </a:r>
            <a:r>
              <a:rPr lang="hu-HU" sz="3200" dirty="0">
                <a:solidFill>
                  <a:schemeClr val="accent6">
                    <a:lumMod val="50000"/>
                  </a:schemeClr>
                </a:solidFill>
                <a:ea typeface="+mn-ea"/>
                <a:cs typeface="+mn-cs"/>
              </a:rPr>
              <a:t>i</a:t>
            </a:r>
            <a:r>
              <a:rPr lang="en-GB" sz="3200" dirty="0" err="1">
                <a:solidFill>
                  <a:schemeClr val="accent6">
                    <a:lumMod val="50000"/>
                  </a:schemeClr>
                </a:solidFill>
                <a:ea typeface="+mn-ea"/>
                <a:cs typeface="+mn-cs"/>
              </a:rPr>
              <a:t>uria</a:t>
            </a:r>
            <a:r>
              <a:rPr lang="en-GB" sz="3200" dirty="0">
                <a:solidFill>
                  <a:schemeClr val="accent6">
                    <a:lumMod val="50000"/>
                  </a:schemeClr>
                </a:solidFill>
                <a:ea typeface="+mn-ea"/>
                <a:cs typeface="+mn-cs"/>
              </a:rPr>
              <a:t> in different age groups</a:t>
            </a:r>
            <a:r>
              <a:rPr lang="ar-SA" sz="3200" dirty="0">
                <a:solidFill>
                  <a:schemeClr val="accent6">
                    <a:lumMod val="50000"/>
                  </a:schemeClr>
                </a:solidFill>
                <a:ea typeface="+mn-ea"/>
                <a:cs typeface="+mn-cs"/>
              </a:rPr>
              <a:t>:</a:t>
            </a:r>
            <a:endParaRPr lang="en-US" dirty="0">
              <a:solidFill>
                <a:schemeClr val="accent6">
                  <a:lumMod val="50000"/>
                </a:schemeClr>
              </a:solidFill>
              <a:ea typeface="+mn-ea"/>
              <a:cs typeface="+mn-cs"/>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493531998"/>
              </p:ext>
            </p:extLst>
          </p:nvPr>
        </p:nvGraphicFramePr>
        <p:xfrm>
          <a:off x="2300188" y="1601198"/>
          <a:ext cx="7654183" cy="3798115"/>
        </p:xfrm>
        <a:graphic>
          <a:graphicData uri="http://schemas.openxmlformats.org/presentationml/2006/ole">
            <mc:AlternateContent xmlns:mc="http://schemas.openxmlformats.org/markup-compatibility/2006">
              <mc:Choice xmlns:v="urn:schemas-microsoft-com:vml" Requires="v">
                <p:oleObj spid="_x0000_s3092" name="Diagram" r:id="rId3" imgW="7877145" imgH="4114867" progId="MSGraph.Chart.8">
                  <p:embed followColorScheme="full"/>
                </p:oleObj>
              </mc:Choice>
              <mc:Fallback>
                <p:oleObj name="Diagram" r:id="rId3" imgW="7877145" imgH="4114867" progId="MSGraph.Chart.8">
                  <p:embed followColorScheme="full"/>
                  <p:pic>
                    <p:nvPicPr>
                      <p:cNvPr id="10" name="Object 2"/>
                      <p:cNvPicPr>
                        <a:picLocks noChangeAspect="1" noChangeArrowheads="1"/>
                      </p:cNvPicPr>
                      <p:nvPr/>
                    </p:nvPicPr>
                    <p:blipFill>
                      <a:blip r:embed="rId4"/>
                      <a:srcRect/>
                      <a:stretch>
                        <a:fillRect/>
                      </a:stretch>
                    </p:blipFill>
                    <p:spPr bwMode="auto">
                      <a:xfrm>
                        <a:off x="2300188" y="1601198"/>
                        <a:ext cx="7654183" cy="3798115"/>
                      </a:xfrm>
                      <a:prstGeom prst="rect">
                        <a:avLst/>
                      </a:prstGeom>
                      <a:noFill/>
                      <a:extLst/>
                    </p:spPr>
                  </p:pic>
                </p:oleObj>
              </mc:Fallback>
            </mc:AlternateContent>
          </a:graphicData>
        </a:graphic>
      </p:graphicFrame>
      <p:sp>
        <p:nvSpPr>
          <p:cNvPr id="4" name="TextBox 3"/>
          <p:cNvSpPr txBox="1"/>
          <p:nvPr/>
        </p:nvSpPr>
        <p:spPr>
          <a:xfrm>
            <a:off x="2618377" y="882395"/>
            <a:ext cx="9449273" cy="338554"/>
          </a:xfrm>
          <a:prstGeom prst="rect">
            <a:avLst/>
          </a:prstGeom>
          <a:noFill/>
        </p:spPr>
        <p:txBody>
          <a:bodyPr wrap="square" rtlCol="0">
            <a:spAutoFit/>
          </a:bodyPr>
          <a:lstStyle/>
          <a:p>
            <a:r>
              <a:rPr lang="en-US" sz="1600" dirty="0">
                <a:solidFill>
                  <a:schemeClr val="accent1">
                    <a:lumMod val="75000"/>
                  </a:schemeClr>
                </a:solidFill>
              </a:rPr>
              <a:t>As age increases the incidence of UTI increases especially in females </a:t>
            </a:r>
            <a:endParaRPr lang="en-GB" sz="1600" dirty="0">
              <a:solidFill>
                <a:schemeClr val="accent1">
                  <a:lumMod val="75000"/>
                </a:schemeClr>
              </a:solidFill>
            </a:endParaRPr>
          </a:p>
        </p:txBody>
      </p:sp>
      <p:sp>
        <p:nvSpPr>
          <p:cNvPr id="5" name="مستطيل 4"/>
          <p:cNvSpPr/>
          <p:nvPr/>
        </p:nvSpPr>
        <p:spPr>
          <a:xfrm>
            <a:off x="1472728" y="1200243"/>
            <a:ext cx="8357609" cy="307777"/>
          </a:xfrm>
          <a:prstGeom prst="rect">
            <a:avLst/>
          </a:prstGeom>
        </p:spPr>
        <p:txBody>
          <a:bodyPr wrap="none">
            <a:spAutoFit/>
          </a:bodyPr>
          <a:lstStyle/>
          <a:p>
            <a:pPr>
              <a:buNone/>
            </a:pPr>
            <a:r>
              <a:rPr lang="en-US" sz="1400" dirty="0">
                <a:solidFill>
                  <a:schemeClr val="accent1">
                    <a:lumMod val="75000"/>
                  </a:schemeClr>
                </a:solidFill>
              </a:rPr>
              <a:t>The incidence of the male is increase with ages due increase the risk of prostatitis and stasis of urine Diabetes </a:t>
            </a:r>
          </a:p>
        </p:txBody>
      </p:sp>
    </p:spTree>
    <p:extLst>
      <p:ext uri="{BB962C8B-B14F-4D97-AF65-F5344CB8AC3E}">
        <p14:creationId xmlns:p14="http://schemas.microsoft.com/office/powerpoint/2010/main" val="171801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1682" y="221801"/>
            <a:ext cx="2826819" cy="400110"/>
          </a:xfrm>
          <a:prstGeom prst="rect">
            <a:avLst/>
          </a:prstGeom>
        </p:spPr>
        <p:txBody>
          <a:bodyPr wrap="square">
            <a:spAutoFit/>
          </a:bodyPr>
          <a:lstStyle/>
          <a:p>
            <a:r>
              <a:rPr lang="en-GB" sz="2000" dirty="0">
                <a:solidFill>
                  <a:schemeClr val="bg1">
                    <a:lumMod val="50000"/>
                  </a:schemeClr>
                </a:solidFill>
              </a:rPr>
              <a:t>infection of the bladder</a:t>
            </a:r>
            <a:endParaRPr lang="en-US" sz="2000" dirty="0">
              <a:solidFill>
                <a:schemeClr val="bg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619732188"/>
              </p:ext>
            </p:extLst>
          </p:nvPr>
        </p:nvGraphicFramePr>
        <p:xfrm>
          <a:off x="527967" y="1069737"/>
          <a:ext cx="11112490" cy="3230880"/>
        </p:xfrm>
        <a:graphic>
          <a:graphicData uri="http://schemas.openxmlformats.org/drawingml/2006/table">
            <a:tbl>
              <a:tblPr firstRow="1" bandRow="1">
                <a:tableStyleId>{5940675A-B579-460E-94D1-54222C63F5DA}</a:tableStyleId>
              </a:tblPr>
              <a:tblGrid>
                <a:gridCol w="2128147">
                  <a:extLst>
                    <a:ext uri="{9D8B030D-6E8A-4147-A177-3AD203B41FA5}">
                      <a16:colId xmlns="" xmlns:a16="http://schemas.microsoft.com/office/drawing/2014/main" val="3937048379"/>
                    </a:ext>
                  </a:extLst>
                </a:gridCol>
                <a:gridCol w="8984343">
                  <a:extLst>
                    <a:ext uri="{9D8B030D-6E8A-4147-A177-3AD203B41FA5}">
                      <a16:colId xmlns="" xmlns:a16="http://schemas.microsoft.com/office/drawing/2014/main" val="3689128337"/>
                    </a:ext>
                  </a:extLst>
                </a:gridCol>
              </a:tblGrid>
              <a:tr h="370840">
                <a:tc>
                  <a:txBody>
                    <a:bodyPr/>
                    <a:lstStyle/>
                    <a:p>
                      <a:r>
                        <a:rPr lang="en-US" sz="2000" dirty="0"/>
                        <a:t>In women </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is common due to a number of reasons</a:t>
                      </a:r>
                    </a:p>
                    <a:p>
                      <a:endParaRPr lang="en-US" sz="2000" dirty="0"/>
                    </a:p>
                  </a:txBody>
                  <a:tcPr>
                    <a:solidFill>
                      <a:schemeClr val="accent1">
                        <a:lumMod val="20000"/>
                        <a:lumOff val="80000"/>
                      </a:schemeClr>
                    </a:solidFill>
                  </a:tcPr>
                </a:tc>
                <a:tc>
                  <a:txBody>
                    <a:bodyPr/>
                    <a:lstStyle/>
                    <a:p>
                      <a:pPr>
                        <a:buNone/>
                      </a:pPr>
                      <a:r>
                        <a:rPr lang="en-US" sz="2000" dirty="0"/>
                        <a:t>- Short urethra </a:t>
                      </a:r>
                      <a:r>
                        <a:rPr lang="en-US" sz="1800" b="1" dirty="0">
                          <a:solidFill>
                            <a:schemeClr val="accent1">
                              <a:lumMod val="75000"/>
                            </a:schemeClr>
                          </a:solidFill>
                        </a:rPr>
                        <a:t>(allow </a:t>
                      </a:r>
                      <a:r>
                        <a:rPr lang="en-US" sz="1800" b="1" dirty="0" err="1">
                          <a:solidFill>
                            <a:schemeClr val="accent1">
                              <a:lumMod val="75000"/>
                            </a:schemeClr>
                          </a:solidFill>
                        </a:rPr>
                        <a:t>bacterian</a:t>
                      </a:r>
                      <a:r>
                        <a:rPr lang="en-US" sz="1800" b="1" dirty="0">
                          <a:solidFill>
                            <a:schemeClr val="accent1">
                              <a:lumMod val="75000"/>
                            </a:schemeClr>
                          </a:solidFill>
                        </a:rPr>
                        <a:t> to ascend directly to the bladder)</a:t>
                      </a:r>
                    </a:p>
                    <a:p>
                      <a:pPr>
                        <a:buNone/>
                      </a:pPr>
                      <a:r>
                        <a:rPr lang="en-US" sz="2000" dirty="0"/>
                        <a:t>- Pregnancy </a:t>
                      </a:r>
                      <a:r>
                        <a:rPr lang="en-US" sz="1600" b="1" dirty="0">
                          <a:solidFill>
                            <a:schemeClr val="accent1">
                              <a:lumMod val="75000"/>
                            </a:schemeClr>
                          </a:solidFill>
                        </a:rPr>
                        <a:t>(hormonal changes flowed by changes in the normal flora , </a:t>
                      </a:r>
                      <a:r>
                        <a:rPr lang="en-US" sz="1600" b="1" dirty="0" err="1">
                          <a:solidFill>
                            <a:schemeClr val="accent1">
                              <a:lumMod val="75000"/>
                            </a:schemeClr>
                          </a:solidFill>
                        </a:rPr>
                        <a:t>progestron</a:t>
                      </a:r>
                      <a:r>
                        <a:rPr lang="en-US" sz="1600" b="1" dirty="0">
                          <a:solidFill>
                            <a:schemeClr val="accent1">
                              <a:lumMod val="75000"/>
                            </a:schemeClr>
                          </a:solidFill>
                        </a:rPr>
                        <a:t> will cause</a:t>
                      </a:r>
                      <a:r>
                        <a:rPr lang="en-US" sz="1600" b="1" baseline="0" dirty="0">
                          <a:solidFill>
                            <a:schemeClr val="accent1">
                              <a:lumMod val="75000"/>
                            </a:schemeClr>
                          </a:solidFill>
                        </a:rPr>
                        <a:t> dilation of the bladder and will cause urine stasis so bacteria will colonized easily</a:t>
                      </a:r>
                      <a:r>
                        <a:rPr lang="en-US" sz="1600" b="1" dirty="0">
                          <a:solidFill>
                            <a:schemeClr val="accent1">
                              <a:lumMod val="75000"/>
                            </a:schemeClr>
                          </a:solidFill>
                        </a:rPr>
                        <a:t>)</a:t>
                      </a:r>
                      <a:endParaRPr lang="en-US" sz="2000" b="1" dirty="0"/>
                    </a:p>
                    <a:p>
                      <a:pPr>
                        <a:buNone/>
                      </a:pPr>
                      <a:r>
                        <a:rPr lang="en-US" sz="2000" dirty="0"/>
                        <a:t>- Decreased estrogen production during menopause.</a:t>
                      </a:r>
                    </a:p>
                  </a:txBody>
                  <a:tcPr>
                    <a:solidFill>
                      <a:schemeClr val="accent1">
                        <a:lumMod val="20000"/>
                        <a:lumOff val="80000"/>
                      </a:schemeClr>
                    </a:solidFill>
                  </a:tcPr>
                </a:tc>
                <a:extLst>
                  <a:ext uri="{0D108BD9-81ED-4DB2-BD59-A6C34878D82A}">
                    <a16:rowId xmlns="" xmlns:a16="http://schemas.microsoft.com/office/drawing/2014/main" val="3341959737"/>
                  </a:ext>
                </a:extLst>
              </a:tr>
              <a:tr h="370840">
                <a:tc>
                  <a:txBody>
                    <a:bodyPr/>
                    <a:lstStyle/>
                    <a:p>
                      <a:r>
                        <a:rPr lang="en-US" sz="2000" dirty="0"/>
                        <a:t>In men</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mainly due to persistent bacterial infection of the prostate.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1">
                              <a:lumMod val="75000"/>
                            </a:schemeClr>
                          </a:solidFill>
                        </a:rPr>
                        <a:t>(usually men how get prostatitis are in middle age )</a:t>
                      </a:r>
                    </a:p>
                  </a:txBody>
                  <a:tcPr>
                    <a:solidFill>
                      <a:schemeClr val="accent4">
                        <a:lumMod val="20000"/>
                        <a:lumOff val="80000"/>
                      </a:schemeClr>
                    </a:solidFill>
                  </a:tcPr>
                </a:tc>
                <a:extLst>
                  <a:ext uri="{0D108BD9-81ED-4DB2-BD59-A6C34878D82A}">
                    <a16:rowId xmlns="" xmlns:a16="http://schemas.microsoft.com/office/drawing/2014/main" val="1328829624"/>
                  </a:ext>
                </a:extLst>
              </a:tr>
              <a:tr h="370840">
                <a:tc>
                  <a:txBody>
                    <a:bodyPr/>
                    <a:lstStyle/>
                    <a:p>
                      <a:r>
                        <a:rPr lang="en-US" sz="2000" dirty="0"/>
                        <a:t>In both sexes: </a:t>
                      </a:r>
                      <a:endParaRPr lang="en-US" sz="2000" b="1" dirty="0"/>
                    </a:p>
                  </a:txBody>
                  <a:tcPr>
                    <a:solidFill>
                      <a:schemeClr val="bg1"/>
                    </a:solidFill>
                  </a:tcPr>
                </a:tc>
                <a:tc>
                  <a:txBody>
                    <a:bodyPr/>
                    <a:lstStyle/>
                    <a:p>
                      <a:pPr marL="0" indent="0">
                        <a:buFontTx/>
                        <a:buNone/>
                      </a:pPr>
                      <a:r>
                        <a:rPr lang="en-US" sz="2000" dirty="0"/>
                        <a:t>-  Presence of bladder stone</a:t>
                      </a:r>
                      <a:r>
                        <a:rPr lang="en-US" sz="1800" dirty="0">
                          <a:solidFill>
                            <a:schemeClr val="accent1">
                              <a:lumMod val="75000"/>
                            </a:schemeClr>
                          </a:solidFill>
                        </a:rPr>
                        <a:t>(stone is a foreigner body which allow colonization of bacteria )</a:t>
                      </a:r>
                      <a:endParaRPr lang="en-US" sz="2000" dirty="0"/>
                    </a:p>
                    <a:p>
                      <a:pPr marL="0" indent="0">
                        <a:buFontTx/>
                        <a:buNone/>
                      </a:pPr>
                      <a:r>
                        <a:rPr lang="en-US" sz="2000" dirty="0"/>
                        <a:t>-  Urethral stricture</a:t>
                      </a:r>
                      <a:r>
                        <a:rPr lang="ar-SA" sz="2000" dirty="0">
                          <a:solidFill>
                            <a:schemeClr val="accent1">
                              <a:lumMod val="75000"/>
                            </a:schemeClr>
                          </a:solidFill>
                        </a:rPr>
                        <a:t>(تقلصات او عيوب خلقيه)</a:t>
                      </a:r>
                      <a:endParaRPr lang="en-US" sz="2000" dirty="0"/>
                    </a:p>
                    <a:p>
                      <a:pPr marL="0" indent="0">
                        <a:buFontTx/>
                        <a:buNone/>
                      </a:pPr>
                      <a:r>
                        <a:rPr lang="en-US" sz="2000" dirty="0"/>
                        <a:t>-  Catheterization of the urinary tract</a:t>
                      </a:r>
                    </a:p>
                    <a:p>
                      <a:pPr>
                        <a:buNone/>
                      </a:pPr>
                      <a:r>
                        <a:rPr lang="en-US" sz="2000" dirty="0"/>
                        <a:t>-  Diabetes mellitus</a:t>
                      </a:r>
                      <a:r>
                        <a:rPr lang="en-US" sz="1800" dirty="0">
                          <a:solidFill>
                            <a:schemeClr val="accent1">
                              <a:lumMod val="75000"/>
                            </a:schemeClr>
                          </a:solidFill>
                        </a:rPr>
                        <a:t>(diabetic are more liable to get cystitis )</a:t>
                      </a:r>
                      <a:endParaRPr lang="en-US" sz="2000" dirty="0"/>
                    </a:p>
                  </a:txBody>
                  <a:tcPr>
                    <a:solidFill>
                      <a:schemeClr val="bg1"/>
                    </a:solidFill>
                  </a:tcPr>
                </a:tc>
                <a:extLst>
                  <a:ext uri="{0D108BD9-81ED-4DB2-BD59-A6C34878D82A}">
                    <a16:rowId xmlns="" xmlns:a16="http://schemas.microsoft.com/office/drawing/2014/main" val="2117091738"/>
                  </a:ext>
                </a:extLst>
              </a:tr>
            </a:tbl>
          </a:graphicData>
        </a:graphic>
      </p:graphicFrame>
      <p:sp>
        <p:nvSpPr>
          <p:cNvPr id="12" name="Title 1"/>
          <p:cNvSpPr txBox="1">
            <a:spLocks/>
          </p:cNvSpPr>
          <p:nvPr/>
        </p:nvSpPr>
        <p:spPr>
          <a:xfrm>
            <a:off x="0" y="0"/>
            <a:ext cx="8534400" cy="7588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6">
                    <a:lumMod val="50000"/>
                  </a:schemeClr>
                </a:solidFill>
                <a:ea typeface="+mn-ea"/>
                <a:cs typeface="+mn-cs"/>
              </a:rPr>
              <a:t>Cystitis: </a:t>
            </a:r>
          </a:p>
        </p:txBody>
      </p:sp>
    </p:spTree>
    <p:extLst>
      <p:ext uri="{BB962C8B-B14F-4D97-AF65-F5344CB8AC3E}">
        <p14:creationId xmlns:p14="http://schemas.microsoft.com/office/powerpoint/2010/main" val="161321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156" y="912117"/>
            <a:ext cx="11512061" cy="1908215"/>
          </a:xfrm>
          <a:prstGeom prst="rect">
            <a:avLst/>
          </a:prstGeom>
        </p:spPr>
        <p:txBody>
          <a:bodyPr wrap="square">
            <a:spAutoFit/>
          </a:bodyPr>
          <a:lstStyle/>
          <a:p>
            <a:pPr marL="342900" indent="-342900">
              <a:buFont typeface="+mj-lt"/>
              <a:buAutoNum type="arabicPeriod"/>
            </a:pPr>
            <a:r>
              <a:rPr lang="en-US" sz="2000" dirty="0"/>
              <a:t>Infection results when bacteria ascends to the urinary bladder causing frequent irritation of the mucosal surfaces of the urethra and the bladder.</a:t>
            </a:r>
          </a:p>
          <a:p>
            <a:pPr marL="342900" indent="-342900">
              <a:buFont typeface="+mj-lt"/>
              <a:buAutoNum type="arabicPeriod"/>
            </a:pPr>
            <a:r>
              <a:rPr lang="en-US" sz="2000" dirty="0"/>
              <a:t>These bacteria are residents or transient members of the perineal flora, and are derived from the large intestine flora. </a:t>
            </a:r>
            <a:r>
              <a:rPr lang="en-US" dirty="0">
                <a:solidFill>
                  <a:schemeClr val="accent1">
                    <a:lumMod val="75000"/>
                  </a:schemeClr>
                </a:solidFill>
              </a:rPr>
              <a:t>(the source of the bacteria is endogenous from the same person , the disease can not be transmitted from patient to patient </a:t>
            </a:r>
            <a:r>
              <a:rPr lang="en-US" dirty="0">
                <a:solidFill>
                  <a:schemeClr val="bg1">
                    <a:lumMod val="65000"/>
                  </a:schemeClr>
                </a:solidFill>
              </a:rPr>
              <a:t>)(endogenous =</a:t>
            </a:r>
            <a:r>
              <a:rPr lang="ar-SA" dirty="0">
                <a:solidFill>
                  <a:schemeClr val="bg1">
                    <a:lumMod val="65000"/>
                  </a:schemeClr>
                </a:solidFill>
              </a:rPr>
              <a:t>(نفس البكتيريا تكون موجودة في المريض ولكن تنتقل من مكان إلى أخر وتسبب انفكشن  </a:t>
            </a:r>
            <a:endParaRPr lang="en-US" sz="2000" dirty="0">
              <a:solidFill>
                <a:schemeClr val="bg1">
                  <a:lumMod val="65000"/>
                </a:schemeClr>
              </a:solidFill>
            </a:endParaRPr>
          </a:p>
          <a:p>
            <a:pPr marL="342900" indent="-342900">
              <a:buFont typeface="+mj-lt"/>
              <a:buAutoNum type="arabicPeriod"/>
            </a:pPr>
            <a:r>
              <a:rPr lang="en-US" sz="2000" dirty="0"/>
              <a:t>Toxins produced by </a:t>
            </a:r>
            <a:r>
              <a:rPr lang="en-US" sz="2000" dirty="0" err="1">
                <a:solidFill>
                  <a:srgbClr val="FF0000"/>
                </a:solidFill>
              </a:rPr>
              <a:t>uropathogens</a:t>
            </a:r>
            <a:r>
              <a:rPr lang="en-US" sz="2000" dirty="0"/>
              <a:t>. </a:t>
            </a:r>
            <a:r>
              <a:rPr lang="en-US" sz="2000" dirty="0">
                <a:solidFill>
                  <a:schemeClr val="accent1">
                    <a:lumMod val="75000"/>
                  </a:schemeClr>
                </a:solidFill>
              </a:rPr>
              <a:t>such as some type of E.coli </a:t>
            </a:r>
            <a:endParaRPr lang="en-US" sz="2000" dirty="0"/>
          </a:p>
        </p:txBody>
      </p:sp>
      <p:sp>
        <p:nvSpPr>
          <p:cNvPr id="3" name="Rectangle 2"/>
          <p:cNvSpPr/>
          <p:nvPr/>
        </p:nvSpPr>
        <p:spPr>
          <a:xfrm>
            <a:off x="284856" y="473857"/>
            <a:ext cx="2175980" cy="523220"/>
          </a:xfrm>
          <a:prstGeom prst="rect">
            <a:avLst/>
          </a:prstGeom>
        </p:spPr>
        <p:txBody>
          <a:bodyPr wrap="none">
            <a:spAutoFit/>
          </a:bodyPr>
          <a:lstStyle/>
          <a:p>
            <a:r>
              <a:rPr lang="en-US" sz="2800" dirty="0">
                <a:solidFill>
                  <a:schemeClr val="accent6">
                    <a:lumMod val="50000"/>
                  </a:schemeClr>
                </a:solidFill>
                <a:latin typeface="+mj-lt"/>
              </a:rPr>
              <a:t>Pathogenesis:</a:t>
            </a:r>
          </a:p>
        </p:txBody>
      </p:sp>
    </p:spTree>
    <p:extLst>
      <p:ext uri="{BB962C8B-B14F-4D97-AF65-F5344CB8AC3E}">
        <p14:creationId xmlns:p14="http://schemas.microsoft.com/office/powerpoint/2010/main" val="366832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0677" y="-323770"/>
            <a:ext cx="10515600" cy="1325563"/>
          </a:xfrm>
        </p:spPr>
        <p:txBody>
          <a:bodyPr/>
          <a:lstStyle/>
          <a:p>
            <a:r>
              <a:rPr lang="en-US" sz="2800" dirty="0">
                <a:solidFill>
                  <a:schemeClr val="accent6">
                    <a:lumMod val="50000"/>
                  </a:schemeClr>
                </a:solidFill>
                <a:ea typeface="+mn-ea"/>
                <a:cs typeface="+mn-cs"/>
              </a:rPr>
              <a:t>Pathogenesis</a:t>
            </a:r>
            <a:r>
              <a:rPr lang="en-US" b="1" dirty="0">
                <a:solidFill>
                  <a:srgbClr val="002060"/>
                </a:solidFill>
              </a:rPr>
              <a:t> </a:t>
            </a:r>
            <a:r>
              <a:rPr lang="en-US" sz="2800" dirty="0">
                <a:solidFill>
                  <a:schemeClr val="accent6">
                    <a:lumMod val="50000"/>
                  </a:schemeClr>
                </a:solidFill>
                <a:ea typeface="+mn-ea"/>
                <a:cs typeface="+mn-cs"/>
              </a:rPr>
              <a:t>of</a:t>
            </a:r>
            <a:r>
              <a:rPr lang="en-US" b="1" dirty="0">
                <a:solidFill>
                  <a:srgbClr val="002060"/>
                </a:solidFill>
              </a:rPr>
              <a:t> </a:t>
            </a:r>
            <a:r>
              <a:rPr lang="en-US" sz="2800" dirty="0">
                <a:solidFill>
                  <a:schemeClr val="accent6">
                    <a:lumMod val="50000"/>
                  </a:schemeClr>
                </a:solidFill>
                <a:ea typeface="+mn-ea"/>
                <a:cs typeface="+mn-cs"/>
              </a:rPr>
              <a:t>cystitis</a:t>
            </a:r>
          </a:p>
        </p:txBody>
      </p:sp>
      <p:sp>
        <p:nvSpPr>
          <p:cNvPr id="3" name="Content Placeholder 2"/>
          <p:cNvSpPr>
            <a:spLocks noGrp="1"/>
          </p:cNvSpPr>
          <p:nvPr>
            <p:ph idx="4294967295"/>
          </p:nvPr>
        </p:nvSpPr>
        <p:spPr>
          <a:xfrm>
            <a:off x="501245" y="910615"/>
            <a:ext cx="10515600" cy="1227064"/>
          </a:xfrm>
        </p:spPr>
        <p:txBody>
          <a:bodyPr>
            <a:normAutofit/>
          </a:bodyPr>
          <a:lstStyle/>
          <a:p>
            <a:r>
              <a:rPr lang="en-US" sz="2200" dirty="0"/>
              <a:t>Conditions that create access to bladder are:</a:t>
            </a:r>
          </a:p>
          <a:p>
            <a:pPr>
              <a:buNone/>
            </a:pPr>
            <a:r>
              <a:rPr lang="en-US" sz="2200" dirty="0"/>
              <a:t>        - Sexual intercourse due to short urethral distance.</a:t>
            </a:r>
          </a:p>
        </p:txBody>
      </p:sp>
      <p:sp>
        <p:nvSpPr>
          <p:cNvPr id="4" name="Content Placeholder 2"/>
          <p:cNvSpPr txBox="1">
            <a:spLocks/>
          </p:cNvSpPr>
          <p:nvPr/>
        </p:nvSpPr>
        <p:spPr>
          <a:xfrm>
            <a:off x="140677" y="2922283"/>
            <a:ext cx="11528809" cy="36687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dirty="0">
                <a:solidFill>
                  <a:schemeClr val="accent6">
                    <a:lumMod val="50000"/>
                  </a:schemeClr>
                </a:solidFill>
                <a:latin typeface="+mj-lt"/>
              </a:rPr>
              <a:t>Risk factors :</a:t>
            </a:r>
          </a:p>
          <a:p>
            <a:pPr>
              <a:buFont typeface="Arial" panose="020B0604020202020204" pitchFamily="34" charset="0"/>
              <a:buNone/>
            </a:pPr>
            <a:r>
              <a:rPr lang="en-US" sz="2200" dirty="0"/>
              <a:t>- Catheterization of the urinary bladder , instrumentation</a:t>
            </a:r>
          </a:p>
          <a:p>
            <a:pPr>
              <a:buFont typeface="Arial" panose="020B0604020202020204" pitchFamily="34" charset="0"/>
              <a:buNone/>
            </a:pPr>
            <a:r>
              <a:rPr lang="en-US" sz="2200" dirty="0"/>
              <a:t>- </a:t>
            </a:r>
            <a:r>
              <a:rPr lang="en-US" sz="2200" dirty="0">
                <a:solidFill>
                  <a:srgbClr val="FF0000"/>
                </a:solidFill>
              </a:rPr>
              <a:t>Structural abnormalities </a:t>
            </a:r>
            <a:r>
              <a:rPr lang="en-US" sz="2200" dirty="0">
                <a:solidFill>
                  <a:schemeClr val="accent1">
                    <a:lumMod val="75000"/>
                  </a:schemeClr>
                </a:solidFill>
              </a:rPr>
              <a:t>specially in children who have reflex </a:t>
            </a:r>
          </a:p>
          <a:p>
            <a:pPr>
              <a:buFont typeface="Arial" panose="020B0604020202020204" pitchFamily="34" charset="0"/>
              <a:buNone/>
            </a:pPr>
            <a:r>
              <a:rPr lang="en-US" sz="2200" dirty="0"/>
              <a:t>- Obstruction </a:t>
            </a:r>
            <a:r>
              <a:rPr lang="en-US" sz="2200" dirty="0">
                <a:solidFill>
                  <a:schemeClr val="accent1">
                    <a:lumMod val="75000"/>
                  </a:schemeClr>
                </a:solidFill>
              </a:rPr>
              <a:t>tumor or stone</a:t>
            </a:r>
            <a:endParaRPr lang="en-US" sz="2200" dirty="0"/>
          </a:p>
          <a:p>
            <a:pPr>
              <a:buNone/>
            </a:pPr>
            <a:r>
              <a:rPr lang="en-US" sz="2200" dirty="0"/>
              <a:t>-</a:t>
            </a:r>
            <a:r>
              <a:rPr lang="en-US" sz="2200" dirty="0" err="1"/>
              <a:t>Haematogenous</a:t>
            </a:r>
            <a:r>
              <a:rPr lang="en-US" sz="2200" dirty="0"/>
              <a:t>  through blood stream ( </a:t>
            </a:r>
            <a:r>
              <a:rPr lang="en-US" sz="2200" dirty="0">
                <a:solidFill>
                  <a:srgbClr val="FF0000"/>
                </a:solidFill>
              </a:rPr>
              <a:t>less common</a:t>
            </a:r>
            <a:r>
              <a:rPr lang="en-US" sz="2200" dirty="0"/>
              <a:t>) from other sites of infection</a:t>
            </a:r>
          </a:p>
          <a:p>
            <a:pPr>
              <a:buNone/>
            </a:pPr>
            <a:r>
              <a:rPr lang="en-US" sz="2200" dirty="0"/>
              <a:t> </a:t>
            </a:r>
            <a:r>
              <a:rPr lang="en-US" sz="2200" dirty="0">
                <a:solidFill>
                  <a:schemeClr val="accent1">
                    <a:lumMod val="75000"/>
                  </a:schemeClr>
                </a:solidFill>
              </a:rPr>
              <a:t>(infection in any other part in the body and the bacteria go through the blood to the urinary bladder and cause infection but this it very rare ), (Staphylococcus aureus and renal TB if we see it in urine we should do blood culture because is unusual to be found in urine ) </a:t>
            </a:r>
          </a:p>
          <a:p>
            <a:pPr>
              <a:buFont typeface="Arial" panose="020B0604020202020204" pitchFamily="34" charset="0"/>
              <a:buNone/>
            </a:pPr>
            <a:endParaRPr lang="en-US" sz="2200" dirty="0"/>
          </a:p>
          <a:p>
            <a:pPr>
              <a:buFont typeface="Arial" panose="020B0604020202020204" pitchFamily="34" charset="0"/>
              <a:buNone/>
            </a:pPr>
            <a:endParaRPr lang="en-US" sz="2200" dirty="0"/>
          </a:p>
          <a:p>
            <a:pPr>
              <a:buFont typeface="Arial" panose="020B0604020202020204" pitchFamily="34" charset="0"/>
              <a:buNone/>
            </a:pPr>
            <a:endParaRPr lang="en-US" sz="2200" dirty="0"/>
          </a:p>
        </p:txBody>
      </p:sp>
      <p:sp>
        <p:nvSpPr>
          <p:cNvPr id="6" name="Rectangle 5"/>
          <p:cNvSpPr/>
          <p:nvPr/>
        </p:nvSpPr>
        <p:spPr>
          <a:xfrm>
            <a:off x="501245" y="1827330"/>
            <a:ext cx="11321142" cy="769441"/>
          </a:xfrm>
          <a:prstGeom prst="rect">
            <a:avLst/>
          </a:prstGeom>
        </p:spPr>
        <p:txBody>
          <a:bodyPr wrap="square">
            <a:spAutoFit/>
          </a:bodyPr>
          <a:lstStyle/>
          <a:p>
            <a:pPr marL="285750" indent="-285750">
              <a:buFont typeface="Arial" panose="020B0604020202020204" pitchFamily="34" charset="0"/>
              <a:buChar char="•"/>
            </a:pPr>
            <a:r>
              <a:rPr lang="en-US" sz="2200" dirty="0"/>
              <a:t>Uncomplicated UTI  usually occurs in non pregnant  , young sexually In sexually active female without any structural or neurological abnormality</a:t>
            </a:r>
          </a:p>
        </p:txBody>
      </p:sp>
    </p:spTree>
    <p:extLst>
      <p:ext uri="{BB962C8B-B14F-4D97-AF65-F5344CB8AC3E}">
        <p14:creationId xmlns:p14="http://schemas.microsoft.com/office/powerpoint/2010/main" val="366206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896" y="193303"/>
            <a:ext cx="7276982" cy="370676"/>
          </a:xfrm>
        </p:spPr>
        <p:txBody>
          <a:bodyPr>
            <a:noAutofit/>
          </a:bodyPr>
          <a:lstStyle/>
          <a:p>
            <a:r>
              <a:rPr lang="en-US" sz="2800" dirty="0">
                <a:solidFill>
                  <a:schemeClr val="accent6">
                    <a:lumMod val="50000"/>
                  </a:schemeClr>
                </a:solidFill>
                <a:ea typeface="+mn-ea"/>
                <a:cs typeface="+mn-cs"/>
              </a:rPr>
              <a:t>Etiologic agents:</a:t>
            </a:r>
          </a:p>
        </p:txBody>
      </p:sp>
      <p:graphicFrame>
        <p:nvGraphicFramePr>
          <p:cNvPr id="4" name="Table 3"/>
          <p:cNvGraphicFramePr>
            <a:graphicFrameLocks noGrp="1"/>
          </p:cNvGraphicFramePr>
          <p:nvPr>
            <p:extLst>
              <p:ext uri="{D42A27DB-BD31-4B8C-83A1-F6EECF244321}">
                <p14:modId xmlns:p14="http://schemas.microsoft.com/office/powerpoint/2010/main" val="1682355601"/>
              </p:ext>
            </p:extLst>
          </p:nvPr>
        </p:nvGraphicFramePr>
        <p:xfrm>
          <a:off x="118124" y="563979"/>
          <a:ext cx="11972275" cy="4167217"/>
        </p:xfrm>
        <a:graphic>
          <a:graphicData uri="http://schemas.openxmlformats.org/drawingml/2006/table">
            <a:tbl>
              <a:tblPr firstRow="1" bandRow="1">
                <a:tableStyleId>{5940675A-B579-460E-94D1-54222C63F5DA}</a:tableStyleId>
              </a:tblPr>
              <a:tblGrid>
                <a:gridCol w="955933">
                  <a:extLst>
                    <a:ext uri="{9D8B030D-6E8A-4147-A177-3AD203B41FA5}">
                      <a16:colId xmlns="" xmlns:a16="http://schemas.microsoft.com/office/drawing/2014/main" val="3284950269"/>
                    </a:ext>
                  </a:extLst>
                </a:gridCol>
                <a:gridCol w="11016342">
                  <a:extLst>
                    <a:ext uri="{9D8B030D-6E8A-4147-A177-3AD203B41FA5}">
                      <a16:colId xmlns="" xmlns:a16="http://schemas.microsoft.com/office/drawing/2014/main" val="3758124746"/>
                    </a:ext>
                  </a:extLst>
                </a:gridCol>
              </a:tblGrid>
              <a:tr h="0">
                <a:tc rowSpan="3">
                  <a:txBody>
                    <a:bodyPr/>
                    <a:lstStyle/>
                    <a:p>
                      <a:r>
                        <a:rPr lang="en-US" sz="1800" dirty="0"/>
                        <a:t>Bacteria</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GRAM -VE: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1</a:t>
                      </a:r>
                      <a:r>
                        <a:rPr lang="en-US" sz="1800" dirty="0"/>
                        <a:t>-</a:t>
                      </a:r>
                      <a:r>
                        <a:rPr lang="en-US" sz="1800" dirty="0">
                          <a:solidFill>
                            <a:srgbClr val="FF0000"/>
                          </a:solidFill>
                        </a:rPr>
                        <a:t>E.coli </a:t>
                      </a:r>
                      <a:r>
                        <a:rPr lang="en-US" sz="1800" dirty="0"/>
                        <a:t>is the most common (90%) cause of cystitis.</a:t>
                      </a:r>
                      <a:r>
                        <a:rPr lang="en-US" sz="1800" dirty="0">
                          <a:solidFill>
                            <a:schemeClr val="accent1">
                              <a:lumMod val="75000"/>
                            </a:schemeClr>
                          </a:solidFill>
                        </a:rPr>
                        <a:t>(normal flora in the colon)</a:t>
                      </a: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n-lt"/>
                          <a:ea typeface="+mn-ea"/>
                          <a:cs typeface="+mn-cs"/>
                        </a:rPr>
                        <a:t>2</a:t>
                      </a:r>
                      <a:r>
                        <a:rPr lang="en-US" sz="1800" dirty="0"/>
                        <a:t>-Other Enterobacteriacae include ( Klebsiella pneumoniae, Proteus spp.)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n-lt"/>
                          <a:ea typeface="+mn-ea"/>
                          <a:cs typeface="+mn-cs"/>
                        </a:rPr>
                        <a:t>3</a:t>
                      </a:r>
                      <a:r>
                        <a:rPr lang="en-US" sz="1800" dirty="0"/>
                        <a:t>-Other gram negative rods eg. P.aeruginosa</a:t>
                      </a:r>
                      <a:r>
                        <a:rPr lang="en-US" sz="1600" dirty="0"/>
                        <a:t>.</a:t>
                      </a:r>
                      <a:r>
                        <a:rPr lang="en-US" sz="1600" dirty="0">
                          <a:solidFill>
                            <a:schemeClr val="accent1">
                              <a:lumMod val="75000"/>
                            </a:schemeClr>
                          </a:solidFill>
                        </a:rPr>
                        <a:t>(pseudomonas usually associated with structural abnormality , hospital acquired</a:t>
                      </a:r>
                      <a:r>
                        <a:rPr lang="en-US" sz="1600" baseline="0" dirty="0">
                          <a:solidFill>
                            <a:schemeClr val="accent1">
                              <a:lumMod val="75000"/>
                            </a:schemeClr>
                          </a:solidFill>
                        </a:rPr>
                        <a:t> </a:t>
                      </a:r>
                      <a:endParaRPr lang="en-US" sz="1800" dirty="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720823160"/>
                  </a:ext>
                </a:extLst>
              </a:tr>
              <a:tr h="689946">
                <a:tc vMerge="1">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GRAM +VE: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n-lt"/>
                          <a:ea typeface="+mn-ea"/>
                          <a:cs typeface="+mn-cs"/>
                        </a:rPr>
                        <a:t>1</a:t>
                      </a:r>
                      <a:r>
                        <a:rPr lang="en-US" sz="1800" dirty="0"/>
                        <a:t>-Enterococcus faecalis.</a:t>
                      </a:r>
                      <a:r>
                        <a:rPr lang="en-US" sz="1800" kern="1200" dirty="0">
                          <a:solidFill>
                            <a:schemeClr val="accent1">
                              <a:lumMod val="75000"/>
                            </a:schemeClr>
                          </a:solidFill>
                          <a:latin typeface="+mn-lt"/>
                          <a:ea typeface="+mn-ea"/>
                          <a:cs typeface="+mn-cs"/>
                        </a:rPr>
                        <a:t>(usually associated with catheter)</a:t>
                      </a:r>
                      <a:r>
                        <a:rPr lang="en-US" sz="1800" dirty="0"/>
                        <a:t>    </a:t>
                      </a:r>
                      <a:r>
                        <a:rPr lang="en-US" sz="1800" b="1" kern="1200" dirty="0">
                          <a:solidFill>
                            <a:schemeClr val="tx1"/>
                          </a:solidFill>
                          <a:latin typeface="+mn-lt"/>
                          <a:ea typeface="+mn-ea"/>
                          <a:cs typeface="+mn-cs"/>
                        </a:rPr>
                        <a:t>2</a:t>
                      </a:r>
                      <a:r>
                        <a:rPr lang="en-US" sz="1800" dirty="0"/>
                        <a:t>-group B  Streptococcus   </a:t>
                      </a:r>
                      <a:r>
                        <a:rPr lang="en-US" sz="1800" b="1" kern="1200" dirty="0">
                          <a:solidFill>
                            <a:schemeClr val="tx1"/>
                          </a:solidFill>
                          <a:latin typeface="+mn-lt"/>
                          <a:ea typeface="+mn-ea"/>
                          <a:cs typeface="+mn-cs"/>
                        </a:rPr>
                        <a:t>3</a:t>
                      </a:r>
                      <a:r>
                        <a:rPr lang="en-US" sz="1800" dirty="0"/>
                        <a:t>-</a:t>
                      </a:r>
                      <a:r>
                        <a:rPr lang="en-US" sz="1800" dirty="0">
                          <a:solidFill>
                            <a:srgbClr val="FF0000"/>
                          </a:solidFill>
                        </a:rPr>
                        <a:t>Staphylococcus saprophyticus </a:t>
                      </a:r>
                      <a:r>
                        <a:rPr lang="en-US" sz="1800" dirty="0"/>
                        <a:t>(honeymoon cystitis, </a:t>
                      </a:r>
                      <a:r>
                        <a:rPr lang="en-US" sz="1800" dirty="0">
                          <a:solidFill>
                            <a:srgbClr val="92D050"/>
                          </a:solidFill>
                        </a:rPr>
                        <a:t>only</a:t>
                      </a:r>
                      <a:r>
                        <a:rPr lang="en-US" sz="1800" baseline="0" dirty="0">
                          <a:solidFill>
                            <a:srgbClr val="92D050"/>
                          </a:solidFill>
                        </a:rPr>
                        <a:t> affect active sexual female)</a:t>
                      </a:r>
                      <a:endParaRPr lang="en-US" sz="1800" dirty="0">
                        <a:solidFill>
                          <a:srgbClr val="92D05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771577773"/>
                  </a:ext>
                </a:extLst>
              </a:tr>
              <a:tr h="413097">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t>Venereal diseases: </a:t>
                      </a:r>
                      <a:r>
                        <a:rPr lang="en-US" sz="1800" dirty="0"/>
                        <a:t>( gonorrhea, Chlamydia) may present with cystitis. </a:t>
                      </a:r>
                      <a:r>
                        <a:rPr lang="en-US" sz="1800" dirty="0">
                          <a:solidFill>
                            <a:schemeClr val="accent1">
                              <a:lumMod val="75000"/>
                            </a:schemeClr>
                          </a:solidFill>
                        </a:rPr>
                        <a:t>(sexually transmitted ) </a:t>
                      </a:r>
                      <a:endParaRPr lang="en-US" sz="1800" dirty="0"/>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 xmlns:a16="http://schemas.microsoft.com/office/drawing/2014/main" val="512026231"/>
                  </a:ext>
                </a:extLst>
              </a:tr>
              <a:tr h="370840">
                <a:tc>
                  <a:txBody>
                    <a:bodyPr/>
                    <a:lstStyle/>
                    <a:p>
                      <a:r>
                        <a:rPr lang="en-US" sz="1800" dirty="0"/>
                        <a:t>Fungi:</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Candida species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1">
                              <a:lumMod val="75000"/>
                            </a:schemeClr>
                          </a:solidFill>
                        </a:rPr>
                        <a:t>(normal flora of vagina , diabetes and tacking contracepted pills can cause over growth of candida </a:t>
                      </a:r>
                      <a:endParaRPr lang="en-US" sz="1800" dirty="0"/>
                    </a:p>
                  </a:txBody>
                  <a:tcPr>
                    <a:solidFill>
                      <a:schemeClr val="bg1"/>
                    </a:solidFill>
                  </a:tcPr>
                </a:tc>
                <a:extLst>
                  <a:ext uri="{0D108BD9-81ED-4DB2-BD59-A6C34878D82A}">
                    <a16:rowId xmlns="" xmlns:a16="http://schemas.microsoft.com/office/drawing/2014/main" val="14755121"/>
                  </a:ext>
                </a:extLst>
              </a:tr>
              <a:tr h="370840">
                <a:tc>
                  <a:txBody>
                    <a:bodyPr/>
                    <a:lstStyle/>
                    <a:p>
                      <a:r>
                        <a:rPr lang="en-US" sz="1800" dirty="0"/>
                        <a:t>Parasite </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Schistosoma hematobium </a:t>
                      </a:r>
                      <a:r>
                        <a:rPr lang="en-US" sz="1800" dirty="0"/>
                        <a:t>: in endemic areas </a:t>
                      </a:r>
                      <a:r>
                        <a:rPr lang="en-US" sz="1600" kern="1200" dirty="0">
                          <a:solidFill>
                            <a:schemeClr val="accent1">
                              <a:lumMod val="75000"/>
                            </a:schemeClr>
                          </a:solidFill>
                          <a:latin typeface="+mn-lt"/>
                          <a:ea typeface="+mn-ea"/>
                          <a:cs typeface="+mn-cs"/>
                        </a:rPr>
                        <a:t>such as Egypt and south of Saudi Arabia. </a:t>
                      </a:r>
                      <a:r>
                        <a:rPr lang="en-US" sz="1800" kern="1200" dirty="0">
                          <a:solidFill>
                            <a:schemeClr val="accent1">
                              <a:lumMod val="75000"/>
                            </a:schemeClr>
                          </a:solidFill>
                          <a:latin typeface="+mn-lt"/>
                          <a:ea typeface="+mn-ea"/>
                          <a:cs typeface="+mn-cs"/>
                        </a:rPr>
                        <a:t>(with terminal hematuria)</a:t>
                      </a:r>
                    </a:p>
                  </a:txBody>
                  <a:tcPr>
                    <a:solidFill>
                      <a:schemeClr val="accent1">
                        <a:lumMod val="20000"/>
                        <a:lumOff val="80000"/>
                      </a:schemeClr>
                    </a:solidFill>
                  </a:tcPr>
                </a:tc>
                <a:extLst>
                  <a:ext uri="{0D108BD9-81ED-4DB2-BD59-A6C34878D82A}">
                    <a16:rowId xmlns="" xmlns:a16="http://schemas.microsoft.com/office/drawing/2014/main" val="40575223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Special cases:</a:t>
                      </a:r>
                    </a:p>
                  </a:txBody>
                  <a:tcPr>
                    <a:solidFill>
                      <a:schemeClr val="accent4">
                        <a:lumMod val="20000"/>
                        <a:lumOff val="80000"/>
                      </a:schemeClr>
                    </a:solidFill>
                  </a:tcPr>
                </a:tc>
                <a:tc>
                  <a:txBody>
                    <a:bodyPr/>
                    <a:lstStyle/>
                    <a:p>
                      <a:pPr>
                        <a:spcBef>
                          <a:spcPct val="0"/>
                        </a:spcBef>
                        <a:buFontTx/>
                        <a:buNone/>
                      </a:pPr>
                      <a:r>
                        <a:rPr lang="en-GB" dirty="0"/>
                        <a:t>(S. epidermidis) / S. saprophyticus / Yeasts</a:t>
                      </a:r>
                      <a:r>
                        <a:rPr lang="hu-HU" dirty="0"/>
                        <a:t> (catheter related result)</a:t>
                      </a:r>
                      <a:r>
                        <a:rPr lang="en-GB" dirty="0"/>
                        <a:t> / Viruses (Adeno, Varicella) / Chlamydia trachomatis </a:t>
                      </a:r>
                      <a:r>
                        <a:rPr lang="en-GB" sz="1600" b="1" dirty="0">
                          <a:solidFill>
                            <a:schemeClr val="accent1">
                              <a:lumMod val="75000"/>
                            </a:schemeClr>
                          </a:solidFill>
                        </a:rPr>
                        <a:t>(causes venereal diseases)</a:t>
                      </a:r>
                      <a:endParaRPr lang="en-GB" sz="1200" b="1" dirty="0">
                        <a:solidFill>
                          <a:schemeClr val="accent1">
                            <a:lumMod val="75000"/>
                          </a:schemeClr>
                        </a:solidFill>
                      </a:endParaRPr>
                    </a:p>
                  </a:txBody>
                  <a:tcPr>
                    <a:solidFill>
                      <a:schemeClr val="bg1"/>
                    </a:solidFill>
                  </a:tcPr>
                </a:tc>
                <a:extLst>
                  <a:ext uri="{0D108BD9-81ED-4DB2-BD59-A6C34878D82A}">
                    <a16:rowId xmlns="" xmlns:a16="http://schemas.microsoft.com/office/drawing/2014/main" val="18919068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2102649"/>
              </p:ext>
            </p:extLst>
          </p:nvPr>
        </p:nvGraphicFramePr>
        <p:xfrm>
          <a:off x="234241" y="4993940"/>
          <a:ext cx="7195625" cy="1676400"/>
        </p:xfrm>
        <a:graphic>
          <a:graphicData uri="http://schemas.openxmlformats.org/drawingml/2006/table">
            <a:tbl>
              <a:tblPr firstRow="1" bandRow="1">
                <a:tableStyleId>{5940675A-B579-460E-94D1-54222C63F5DA}</a:tableStyleId>
              </a:tblPr>
              <a:tblGrid>
                <a:gridCol w="2466347">
                  <a:extLst>
                    <a:ext uri="{9D8B030D-6E8A-4147-A177-3AD203B41FA5}">
                      <a16:colId xmlns="" xmlns:a16="http://schemas.microsoft.com/office/drawing/2014/main" val="2845122295"/>
                    </a:ext>
                  </a:extLst>
                </a:gridCol>
                <a:gridCol w="4729278">
                  <a:extLst>
                    <a:ext uri="{9D8B030D-6E8A-4147-A177-3AD203B41FA5}">
                      <a16:colId xmlns="" xmlns:a16="http://schemas.microsoft.com/office/drawing/2014/main" val="1029688719"/>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t>Uncomplicated UTI</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t>Complicated UTI </a:t>
                      </a:r>
                      <a:r>
                        <a:rPr lang="en-GB" sz="1600" b="1" dirty="0"/>
                        <a:t>(often multi-resistant  strains)</a:t>
                      </a:r>
                      <a:endParaRPr lang="en-GB" sz="1800" b="1" dirty="0"/>
                    </a:p>
                  </a:txBody>
                  <a:tcPr>
                    <a:solidFill>
                      <a:schemeClr val="accent4">
                        <a:lumMod val="20000"/>
                        <a:lumOff val="80000"/>
                      </a:schemeClr>
                    </a:solidFill>
                  </a:tcPr>
                </a:tc>
                <a:extLst>
                  <a:ext uri="{0D108BD9-81ED-4DB2-BD59-A6C34878D82A}">
                    <a16:rowId xmlns="" xmlns:a16="http://schemas.microsoft.com/office/drawing/2014/main" val="191862416"/>
                  </a:ext>
                </a:extLst>
              </a:tr>
              <a:tr h="420150">
                <a:tc>
                  <a:txBody>
                    <a:bodyPr/>
                    <a:lstStyle/>
                    <a:p>
                      <a:pPr>
                        <a:spcBef>
                          <a:spcPct val="0"/>
                        </a:spcBef>
                        <a:buFontTx/>
                        <a:buNone/>
                      </a:pPr>
                      <a:r>
                        <a:rPr lang="en-GB" sz="1600" dirty="0"/>
                        <a:t>E. coli (64%)</a:t>
                      </a:r>
                    </a:p>
                    <a:p>
                      <a:pPr>
                        <a:spcBef>
                          <a:spcPct val="0"/>
                        </a:spcBef>
                        <a:buFontTx/>
                        <a:buNone/>
                      </a:pPr>
                      <a:r>
                        <a:rPr lang="en-GB" sz="1600" dirty="0" err="1"/>
                        <a:t>Enterobacteriaceae</a:t>
                      </a:r>
                      <a:r>
                        <a:rPr lang="en-GB" sz="1600" dirty="0"/>
                        <a:t>  (16%)</a:t>
                      </a:r>
                    </a:p>
                    <a:p>
                      <a:pPr>
                        <a:spcBef>
                          <a:spcPct val="0"/>
                        </a:spcBef>
                        <a:buFontTx/>
                        <a:buNone/>
                      </a:pPr>
                      <a:r>
                        <a:rPr lang="en-GB" sz="1600" dirty="0"/>
                        <a:t>Enterococcus </a:t>
                      </a:r>
                      <a:r>
                        <a:rPr lang="hu-HU" sz="1600" dirty="0"/>
                        <a:t>spp</a:t>
                      </a:r>
                      <a:r>
                        <a:rPr lang="en-GB" sz="1600" dirty="0"/>
                        <a:t> (20%)</a:t>
                      </a:r>
                    </a:p>
                    <a:p>
                      <a:pPr>
                        <a:spcBef>
                          <a:spcPct val="0"/>
                        </a:spcBef>
                        <a:buFontTx/>
                        <a:buNone/>
                      </a:pPr>
                      <a:r>
                        <a:rPr lang="en-GB" sz="1600" dirty="0" err="1"/>
                        <a:t>Pseudomona</a:t>
                      </a:r>
                      <a:r>
                        <a:rPr lang="en-GB" sz="1600" dirty="0"/>
                        <a:t> s</a:t>
                      </a:r>
                      <a:r>
                        <a:rPr lang="hu-HU" sz="1600" dirty="0"/>
                        <a:t>pp</a:t>
                      </a:r>
                      <a:r>
                        <a:rPr lang="en-GB" sz="1600" dirty="0"/>
                        <a:t> (&lt;1%)</a:t>
                      </a:r>
                    </a:p>
                    <a:p>
                      <a:pPr>
                        <a:spcBef>
                          <a:spcPct val="0"/>
                        </a:spcBef>
                        <a:buFontTx/>
                        <a:buNone/>
                      </a:pPr>
                      <a:r>
                        <a:rPr lang="en-GB" sz="1600" dirty="0"/>
                        <a:t>S. aureus	(&lt;1%)</a:t>
                      </a:r>
                    </a:p>
                  </a:txBody>
                  <a:tcPr>
                    <a:solidFill>
                      <a:schemeClr val="bg1">
                        <a:lumMod val="95000"/>
                      </a:schemeClr>
                    </a:solidFill>
                  </a:tcPr>
                </a:tc>
                <a:tc>
                  <a:txBody>
                    <a:bodyPr/>
                    <a:lstStyle/>
                    <a:p>
                      <a:pPr>
                        <a:buFontTx/>
                        <a:buNone/>
                      </a:pPr>
                      <a:r>
                        <a:rPr lang="en-GB" sz="1600" dirty="0"/>
                        <a:t>E.</a:t>
                      </a:r>
                      <a:r>
                        <a:rPr lang="hu-HU" sz="1600" dirty="0"/>
                        <a:t> </a:t>
                      </a:r>
                      <a:r>
                        <a:rPr lang="en-GB" sz="1600" dirty="0"/>
                        <a:t>coli</a:t>
                      </a:r>
                    </a:p>
                    <a:p>
                      <a:pPr>
                        <a:buFontTx/>
                        <a:buNone/>
                      </a:pPr>
                      <a:r>
                        <a:rPr lang="en-GB" sz="1600" dirty="0" err="1"/>
                        <a:t>Enterobacteriaceae</a:t>
                      </a:r>
                      <a:endParaRPr lang="en-GB" sz="1600" dirty="0"/>
                    </a:p>
                    <a:p>
                      <a:pPr>
                        <a:buFontTx/>
                        <a:buNone/>
                      </a:pPr>
                      <a:r>
                        <a:rPr lang="en-GB" sz="1600" dirty="0"/>
                        <a:t>Pseudomonas</a:t>
                      </a:r>
                      <a:r>
                        <a:rPr lang="hu-HU" sz="1600" dirty="0"/>
                        <a:t> spp</a:t>
                      </a:r>
                      <a:endParaRPr lang="en-GB" sz="1600" dirty="0"/>
                    </a:p>
                    <a:p>
                      <a:pPr>
                        <a:buFontTx/>
                        <a:buNone/>
                      </a:pPr>
                      <a:r>
                        <a:rPr lang="en-GB" sz="1600" dirty="0"/>
                        <a:t>Acinetobacter</a:t>
                      </a:r>
                      <a:r>
                        <a:rPr lang="hu-HU" sz="1600" dirty="0"/>
                        <a:t> spp</a:t>
                      </a:r>
                      <a:endParaRPr lang="en-GB" sz="1600" dirty="0"/>
                    </a:p>
                    <a:p>
                      <a:endParaRPr lang="en-US" sz="1600" dirty="0"/>
                    </a:p>
                  </a:txBody>
                  <a:tcPr>
                    <a:solidFill>
                      <a:schemeClr val="bg1">
                        <a:lumMod val="95000"/>
                      </a:schemeClr>
                    </a:solidFill>
                  </a:tcPr>
                </a:tc>
                <a:extLst>
                  <a:ext uri="{0D108BD9-81ED-4DB2-BD59-A6C34878D82A}">
                    <a16:rowId xmlns="" xmlns:a16="http://schemas.microsoft.com/office/drawing/2014/main" val="4052462359"/>
                  </a:ext>
                </a:extLst>
              </a:tr>
            </a:tbl>
          </a:graphicData>
        </a:graphic>
      </p:graphicFrame>
      <p:sp>
        <p:nvSpPr>
          <p:cNvPr id="9" name="Rectangle 8"/>
          <p:cNvSpPr/>
          <p:nvPr/>
        </p:nvSpPr>
        <p:spPr>
          <a:xfrm>
            <a:off x="4876355" y="5662863"/>
            <a:ext cx="2460802" cy="830997"/>
          </a:xfrm>
          <a:prstGeom prst="rect">
            <a:avLst/>
          </a:prstGeom>
        </p:spPr>
        <p:txBody>
          <a:bodyPr wrap="none">
            <a:spAutoFit/>
          </a:bodyPr>
          <a:lstStyle/>
          <a:p>
            <a:r>
              <a:rPr lang="hu-HU" sz="1600" dirty="0"/>
              <a:t>% is not </a:t>
            </a:r>
            <a:r>
              <a:rPr lang="hu-HU" sz="1600" dirty="0" err="1"/>
              <a:t>possible</a:t>
            </a:r>
            <a:r>
              <a:rPr lang="hu-HU" sz="1600" dirty="0"/>
              <a:t> </a:t>
            </a:r>
            <a:r>
              <a:rPr lang="hu-HU" sz="1600" dirty="0" err="1" smtClean="0"/>
              <a:t>to</a:t>
            </a:r>
            <a:r>
              <a:rPr lang="hu-HU" sz="1600" dirty="0" smtClean="0"/>
              <a:t> </a:t>
            </a:r>
            <a:r>
              <a:rPr lang="en-GB" sz="1600" dirty="0" smtClean="0"/>
              <a:t>judge</a:t>
            </a:r>
          </a:p>
          <a:p>
            <a:r>
              <a:rPr lang="en-GB" sz="1600" dirty="0" smtClean="0"/>
              <a:t>Judge often multi-resistant </a:t>
            </a:r>
          </a:p>
          <a:p>
            <a:r>
              <a:rPr lang="en-GB" sz="1600" dirty="0" smtClean="0"/>
              <a:t>strains</a:t>
            </a:r>
            <a:endParaRPr lang="en-US" sz="1600" dirty="0"/>
          </a:p>
        </p:txBody>
      </p:sp>
      <p:sp>
        <p:nvSpPr>
          <p:cNvPr id="12" name="AutoShape 1030"/>
          <p:cNvSpPr>
            <a:spLocks/>
          </p:cNvSpPr>
          <p:nvPr/>
        </p:nvSpPr>
        <p:spPr bwMode="auto">
          <a:xfrm>
            <a:off x="4521438" y="5369042"/>
            <a:ext cx="354917" cy="926196"/>
          </a:xfrm>
          <a:prstGeom prst="rightBrace">
            <a:avLst>
              <a:gd name="adj1" fmla="val 35302"/>
              <a:gd name="adj2" fmla="val 50000"/>
            </a:avLst>
          </a:prstGeom>
          <a:noFill/>
          <a:ln w="9525">
            <a:solidFill>
              <a:schemeClr val="tx1"/>
            </a:solidFill>
            <a:round/>
            <a:headEnd/>
            <a:tailEnd/>
          </a:ln>
          <a:effectLst/>
        </p:spPr>
        <p:txBody>
          <a:bodyPr wrap="none" anchor="ctr"/>
          <a:lstStyle/>
          <a:p>
            <a:endParaRPr lang="en-US"/>
          </a:p>
        </p:txBody>
      </p:sp>
      <p:sp>
        <p:nvSpPr>
          <p:cNvPr id="3" name="مستطيل 2"/>
          <p:cNvSpPr/>
          <p:nvPr/>
        </p:nvSpPr>
        <p:spPr>
          <a:xfrm>
            <a:off x="7495949" y="5025339"/>
            <a:ext cx="4799647" cy="1354217"/>
          </a:xfrm>
          <a:prstGeom prst="rect">
            <a:avLst/>
          </a:prstGeom>
        </p:spPr>
        <p:txBody>
          <a:bodyPr wrap="none">
            <a:spAutoFit/>
          </a:bodyPr>
          <a:lstStyle/>
          <a:p>
            <a:r>
              <a:rPr lang="en-US" dirty="0">
                <a:solidFill>
                  <a:schemeClr val="accent1">
                    <a:lumMod val="75000"/>
                  </a:schemeClr>
                </a:solidFill>
              </a:rPr>
              <a:t>We can list them according to the most common:</a:t>
            </a:r>
          </a:p>
          <a:p>
            <a:r>
              <a:rPr lang="en-US" sz="1600" dirty="0">
                <a:solidFill>
                  <a:schemeClr val="accent1">
                    <a:lumMod val="75000"/>
                  </a:schemeClr>
                </a:solidFill>
              </a:rPr>
              <a:t>1-E.coli &amp; Enterobacteriacae</a:t>
            </a:r>
          </a:p>
          <a:p>
            <a:r>
              <a:rPr lang="en-US" sz="1600" dirty="0">
                <a:solidFill>
                  <a:schemeClr val="accent1">
                    <a:lumMod val="75000"/>
                  </a:schemeClr>
                </a:solidFill>
              </a:rPr>
              <a:t>2- Group B streptococcus &amp; Saprophyticus</a:t>
            </a:r>
          </a:p>
          <a:p>
            <a:r>
              <a:rPr lang="en-US" sz="1600" dirty="0">
                <a:solidFill>
                  <a:schemeClr val="accent1">
                    <a:lumMod val="75000"/>
                  </a:schemeClr>
                </a:solidFill>
              </a:rPr>
              <a:t>3-Enterococcus faecalis</a:t>
            </a:r>
          </a:p>
          <a:p>
            <a:r>
              <a:rPr lang="en-US" sz="1600" dirty="0">
                <a:solidFill>
                  <a:schemeClr val="accent1">
                    <a:lumMod val="75000"/>
                  </a:schemeClr>
                </a:solidFill>
              </a:rPr>
              <a:t>4- pseudomonas aeruginosa.</a:t>
            </a:r>
            <a:endParaRPr lang="ar-SA" sz="1600" dirty="0">
              <a:solidFill>
                <a:schemeClr val="accent1">
                  <a:lumMod val="75000"/>
                </a:schemeClr>
              </a:solidFill>
            </a:endParaRPr>
          </a:p>
        </p:txBody>
      </p:sp>
    </p:spTree>
    <p:extLst>
      <p:ext uri="{BB962C8B-B14F-4D97-AF65-F5344CB8AC3E}">
        <p14:creationId xmlns:p14="http://schemas.microsoft.com/office/powerpoint/2010/main" val="188957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142" y="277817"/>
            <a:ext cx="3497943" cy="523220"/>
          </a:xfrm>
          <a:prstGeom prst="rect">
            <a:avLst/>
          </a:prstGeom>
        </p:spPr>
        <p:txBody>
          <a:bodyPr wrap="square">
            <a:spAutoFit/>
          </a:bodyPr>
          <a:lstStyle/>
          <a:p>
            <a:r>
              <a:rPr lang="en-US" sz="2800" dirty="0">
                <a:solidFill>
                  <a:schemeClr val="accent6">
                    <a:lumMod val="50000"/>
                  </a:schemeClr>
                </a:solidFill>
                <a:latin typeface="+mj-lt"/>
              </a:rPr>
              <a:t>Clinical presentation:</a:t>
            </a:r>
            <a:endParaRPr lang="en-US" sz="2800" dirty="0">
              <a:latin typeface="+mj-lt"/>
            </a:endParaRPr>
          </a:p>
        </p:txBody>
      </p:sp>
      <p:sp>
        <p:nvSpPr>
          <p:cNvPr id="14" name="Rectangle 13"/>
          <p:cNvSpPr/>
          <p:nvPr/>
        </p:nvSpPr>
        <p:spPr>
          <a:xfrm>
            <a:off x="488852" y="845759"/>
            <a:ext cx="10553798" cy="2862322"/>
          </a:xfrm>
          <a:prstGeom prst="rect">
            <a:avLst/>
          </a:prstGeom>
        </p:spPr>
        <p:txBody>
          <a:bodyPr wrap="square">
            <a:spAutoFit/>
          </a:bodyPr>
          <a:lstStyle/>
          <a:p>
            <a:pPr marL="285750" indent="-285750">
              <a:buFont typeface="Arial" panose="020B0604020202020204" pitchFamily="34" charset="0"/>
              <a:buChar char="•"/>
            </a:pPr>
            <a:r>
              <a:rPr lang="en-US" sz="2000" dirty="0"/>
              <a:t>Symptoms usually of acute onset.</a:t>
            </a:r>
          </a:p>
          <a:p>
            <a:pPr marL="742950" lvl="1" indent="-285750">
              <a:buFont typeface="Wingdings" panose="05000000000000000000" pitchFamily="2" charset="2"/>
              <a:buChar char="ü"/>
            </a:pPr>
            <a:r>
              <a:rPr lang="en-US" sz="2000" dirty="0">
                <a:solidFill>
                  <a:srgbClr val="FF0000"/>
                </a:solidFill>
              </a:rPr>
              <a:t>Dysuria</a:t>
            </a:r>
            <a:r>
              <a:rPr lang="en-US" sz="2000" dirty="0"/>
              <a:t>  ( painful urination) </a:t>
            </a:r>
            <a:r>
              <a:rPr lang="en-US" sz="2000" dirty="0">
                <a:solidFill>
                  <a:schemeClr val="accent1">
                    <a:lumMod val="75000"/>
                  </a:schemeClr>
                </a:solidFill>
              </a:rPr>
              <a:t>(Very sever pain and it is more common in females) </a:t>
            </a:r>
            <a:endParaRPr lang="en-GB" sz="2000" dirty="0">
              <a:solidFill>
                <a:schemeClr val="accent1">
                  <a:lumMod val="75000"/>
                </a:schemeClr>
              </a:solidFill>
            </a:endParaRPr>
          </a:p>
          <a:p>
            <a:pPr marL="742950" lvl="1" indent="-285750">
              <a:buFont typeface="Wingdings" panose="05000000000000000000" pitchFamily="2" charset="2"/>
              <a:buChar char="ü"/>
            </a:pPr>
            <a:r>
              <a:rPr lang="en-US" sz="2000" dirty="0"/>
              <a:t>Frequency  ( frequent voiding) </a:t>
            </a:r>
            <a:r>
              <a:rPr lang="en-US" sz="1600" dirty="0">
                <a:solidFill>
                  <a:schemeClr val="accent1">
                    <a:lumMod val="75000"/>
                  </a:schemeClr>
                </a:solidFill>
              </a:rPr>
              <a:t>(</a:t>
            </a:r>
            <a:r>
              <a:rPr lang="en-US" dirty="0">
                <a:solidFill>
                  <a:schemeClr val="accent1">
                    <a:lumMod val="75000"/>
                  </a:schemeClr>
                </a:solidFill>
              </a:rPr>
              <a:t>the urine amount is low but the urination frequency in high)</a:t>
            </a:r>
            <a:endParaRPr lang="en-US" sz="2400" dirty="0"/>
          </a:p>
          <a:p>
            <a:pPr marL="742950" lvl="1" indent="-285750">
              <a:buFont typeface="Wingdings" panose="05000000000000000000" pitchFamily="2" charset="2"/>
              <a:buChar char="ü"/>
            </a:pPr>
            <a:r>
              <a:rPr lang="en-US" sz="2000" dirty="0"/>
              <a:t>Urgency  ( an imperative call for toilet)</a:t>
            </a:r>
          </a:p>
          <a:p>
            <a:pPr marL="742950" lvl="1" indent="-285750">
              <a:buFont typeface="Wingdings" panose="05000000000000000000" pitchFamily="2" charset="2"/>
              <a:buChar char="ü"/>
            </a:pPr>
            <a:r>
              <a:rPr lang="en-US" sz="2000" dirty="0"/>
              <a:t>Hematuria ( blood in urine) in 50%  of cases.</a:t>
            </a:r>
          </a:p>
          <a:p>
            <a:pPr marL="742950" lvl="1" indent="-285750">
              <a:buFont typeface="Wingdings" panose="05000000000000000000" pitchFamily="2" charset="2"/>
              <a:buChar char="ü"/>
            </a:pPr>
            <a:r>
              <a:rPr lang="en-US" sz="2000" dirty="0">
                <a:solidFill>
                  <a:srgbClr val="FF0000"/>
                </a:solidFill>
              </a:rPr>
              <a:t>Usually no fever</a:t>
            </a:r>
            <a:r>
              <a:rPr lang="en-US" sz="2000" dirty="0"/>
              <a:t>.</a:t>
            </a:r>
          </a:p>
          <a:p>
            <a:pPr marL="742950" lvl="1" indent="-285750">
              <a:buFont typeface="Wingdings" panose="05000000000000000000" pitchFamily="2" charset="2"/>
              <a:buChar char="ü"/>
            </a:pPr>
            <a:r>
              <a:rPr lang="en-US" sz="2000" dirty="0">
                <a:solidFill>
                  <a:srgbClr val="FF0000"/>
                </a:solidFill>
              </a:rPr>
              <a:t>Suprapubic tender pain</a:t>
            </a:r>
            <a:r>
              <a:rPr lang="en-US" sz="2000" dirty="0"/>
              <a:t>.</a:t>
            </a:r>
          </a:p>
          <a:p>
            <a:pPr marL="742950" lvl="1" indent="-285750">
              <a:buFont typeface="Wingdings" panose="05000000000000000000" pitchFamily="2" charset="2"/>
              <a:buChar char="ü"/>
            </a:pPr>
            <a:endParaRPr lang="en-US" sz="2000" dirty="0"/>
          </a:p>
          <a:p>
            <a:pPr lvl="1"/>
            <a:endParaRPr lang="en-US" sz="2000" dirty="0"/>
          </a:p>
        </p:txBody>
      </p:sp>
      <p:graphicFrame>
        <p:nvGraphicFramePr>
          <p:cNvPr id="15" name="Table 14"/>
          <p:cNvGraphicFramePr>
            <a:graphicFrameLocks noGrp="1"/>
          </p:cNvGraphicFramePr>
          <p:nvPr>
            <p:extLst>
              <p:ext uri="{D42A27DB-BD31-4B8C-83A1-F6EECF244321}">
                <p14:modId xmlns:p14="http://schemas.microsoft.com/office/powerpoint/2010/main" val="445988782"/>
              </p:ext>
            </p:extLst>
          </p:nvPr>
        </p:nvGraphicFramePr>
        <p:xfrm>
          <a:off x="1084893" y="3573330"/>
          <a:ext cx="9361716" cy="2225040"/>
        </p:xfrm>
        <a:graphic>
          <a:graphicData uri="http://schemas.openxmlformats.org/drawingml/2006/table">
            <a:tbl>
              <a:tblPr firstRow="1" bandRow="1">
                <a:tableStyleId>{5940675A-B579-460E-94D1-54222C63F5DA}</a:tableStyleId>
              </a:tblPr>
              <a:tblGrid>
                <a:gridCol w="1886858">
                  <a:extLst>
                    <a:ext uri="{9D8B030D-6E8A-4147-A177-3AD203B41FA5}">
                      <a16:colId xmlns="" xmlns:a16="http://schemas.microsoft.com/office/drawing/2014/main" val="3416512482"/>
                    </a:ext>
                  </a:extLst>
                </a:gridCol>
                <a:gridCol w="2322286">
                  <a:extLst>
                    <a:ext uri="{9D8B030D-6E8A-4147-A177-3AD203B41FA5}">
                      <a16:colId xmlns="" xmlns:a16="http://schemas.microsoft.com/office/drawing/2014/main" val="3520844560"/>
                    </a:ext>
                  </a:extLst>
                </a:gridCol>
                <a:gridCol w="2104572">
                  <a:extLst>
                    <a:ext uri="{9D8B030D-6E8A-4147-A177-3AD203B41FA5}">
                      <a16:colId xmlns="" xmlns:a16="http://schemas.microsoft.com/office/drawing/2014/main" val="1905153108"/>
                    </a:ext>
                  </a:extLst>
                </a:gridCol>
                <a:gridCol w="3048000">
                  <a:extLst>
                    <a:ext uri="{9D8B030D-6E8A-4147-A177-3AD203B41FA5}">
                      <a16:colId xmlns="" xmlns:a16="http://schemas.microsoft.com/office/drawing/2014/main" val="2127883300"/>
                    </a:ext>
                  </a:extLst>
                </a:gridCol>
              </a:tblGrid>
              <a:tr h="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tx1"/>
                          </a:solidFill>
                          <a:latin typeface="+mn-lt"/>
                          <a:ea typeface="+mn-ea"/>
                          <a:cs typeface="+mn-cs"/>
                        </a:rPr>
                        <a:t>Dysuria and frequency</a:t>
                      </a:r>
                    </a:p>
                  </a:txBody>
                  <a:tcPr>
                    <a:solidFill>
                      <a:schemeClr val="accent6">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6887562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Cystitis (80%) </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Urethritis (10-15%) </a:t>
                      </a:r>
                    </a:p>
                  </a:txBody>
                  <a:tcPr>
                    <a:solidFill>
                      <a:schemeClr val="bg1"/>
                    </a:solidFill>
                  </a:tcPr>
                </a:tc>
                <a:tc>
                  <a:txBody>
                    <a:bodyPr/>
                    <a:lstStyle/>
                    <a:p>
                      <a:pPr algn="ctr"/>
                      <a:r>
                        <a:rPr lang="en-GB" sz="1800" dirty="0"/>
                        <a:t>Vaginitis (5%) </a:t>
                      </a:r>
                      <a:endParaRPr lang="en-US" dirty="0"/>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Non-infectious (&lt;1%)</a:t>
                      </a:r>
                    </a:p>
                  </a:txBody>
                  <a:tcPr>
                    <a:solidFill>
                      <a:schemeClr val="bg1"/>
                    </a:solidFill>
                  </a:tcPr>
                </a:tc>
                <a:extLst>
                  <a:ext uri="{0D108BD9-81ED-4DB2-BD59-A6C34878D82A}">
                    <a16:rowId xmlns="" xmlns:a16="http://schemas.microsoft.com/office/drawing/2014/main" val="4218448793"/>
                  </a:ext>
                </a:extLst>
              </a:tr>
              <a:tr h="0">
                <a:tc>
                  <a:txBody>
                    <a:bodyPr/>
                    <a:lstStyle/>
                    <a:p>
                      <a:pPr algn="l"/>
                      <a:r>
                        <a:rPr lang="en-GB" sz="1800" dirty="0"/>
                        <a:t>-E. coli, </a:t>
                      </a:r>
                    </a:p>
                    <a:p>
                      <a:pPr algn="l"/>
                      <a:r>
                        <a:rPr lang="en-GB" sz="1800" dirty="0"/>
                        <a:t>-S. saprophyticus</a:t>
                      </a:r>
                    </a:p>
                    <a:p>
                      <a:pPr algn="l"/>
                      <a:r>
                        <a:rPr lang="en-GB" sz="1800" dirty="0"/>
                        <a:t>-Proteus </a:t>
                      </a:r>
                      <a:r>
                        <a:rPr lang="en-GB" sz="1800" dirty="0" err="1"/>
                        <a:t>spp</a:t>
                      </a:r>
                      <a:r>
                        <a:rPr lang="hu-HU" sz="1800" dirty="0"/>
                        <a:t>.</a:t>
                      </a:r>
                      <a:endParaRPr lang="en-GB" sz="1800" dirty="0"/>
                    </a:p>
                    <a:p>
                      <a:pPr algn="l"/>
                      <a:r>
                        <a:rPr lang="en-GB" sz="1800" dirty="0"/>
                        <a:t>-</a:t>
                      </a:r>
                      <a:r>
                        <a:rPr lang="en-GB" sz="1800" dirty="0" err="1"/>
                        <a:t>Klebsiella</a:t>
                      </a:r>
                      <a:r>
                        <a:rPr lang="en-GB" sz="1800" dirty="0"/>
                        <a:t> </a:t>
                      </a:r>
                      <a:r>
                        <a:rPr lang="en-GB" sz="1800" dirty="0" err="1"/>
                        <a:t>spp</a:t>
                      </a:r>
                      <a:r>
                        <a:rPr lang="hu-HU" sz="1800" dirty="0"/>
                        <a:t>.</a:t>
                      </a:r>
                      <a:endParaRPr lang="en-GB" sz="1800" dirty="0"/>
                    </a:p>
                    <a:p>
                      <a:pPr algn="l"/>
                      <a:endParaRPr lang="en-US" dirty="0"/>
                    </a:p>
                  </a:txBody>
                  <a:tcPr>
                    <a:solidFill>
                      <a:schemeClr val="accent1">
                        <a:lumMod val="20000"/>
                        <a:lumOff val="80000"/>
                      </a:schemeClr>
                    </a:solidFill>
                  </a:tcPr>
                </a:tc>
                <a:tc>
                  <a:txBody>
                    <a:bodyPr/>
                    <a:lstStyle/>
                    <a:p>
                      <a:pPr algn="l"/>
                      <a:r>
                        <a:rPr lang="en-GB" sz="1800" dirty="0"/>
                        <a:t>-C. trachomatis, </a:t>
                      </a:r>
                    </a:p>
                    <a:p>
                      <a:pPr algn="l"/>
                      <a:r>
                        <a:rPr lang="en-GB" sz="1800" dirty="0"/>
                        <a:t>-N. gonorrhoeae</a:t>
                      </a:r>
                    </a:p>
                    <a:p>
                      <a:pPr algn="l"/>
                      <a:r>
                        <a:rPr lang="en-GB" sz="1800" dirty="0"/>
                        <a:t>-H. simplex</a:t>
                      </a:r>
                    </a:p>
                    <a:p>
                      <a:pPr algn="l"/>
                      <a:r>
                        <a:rPr lang="en-US" sz="1800" dirty="0"/>
                        <a:t>-</a:t>
                      </a:r>
                      <a:r>
                        <a:rPr lang="hu-HU" sz="1800" dirty="0"/>
                        <a:t>O</a:t>
                      </a:r>
                      <a:r>
                        <a:rPr lang="en-GB" sz="1800" dirty="0" err="1"/>
                        <a:t>ther</a:t>
                      </a:r>
                      <a:r>
                        <a:rPr lang="en-GB" sz="1800" dirty="0"/>
                        <a:t> bacteria</a:t>
                      </a:r>
                    </a:p>
                    <a:p>
                      <a:pPr algn="l"/>
                      <a:endParaRPr lang="en-US" dirty="0"/>
                    </a:p>
                  </a:txBody>
                  <a:tcPr>
                    <a:solidFill>
                      <a:schemeClr val="accent1">
                        <a:lumMod val="20000"/>
                        <a:lumOff val="80000"/>
                      </a:schemeClr>
                    </a:solidFill>
                  </a:tcPr>
                </a:tc>
                <a:tc>
                  <a:txBody>
                    <a:bodyPr/>
                    <a:lstStyle/>
                    <a:p>
                      <a:pPr lvl="0" algn="l"/>
                      <a:r>
                        <a:rPr lang="en-GB" sz="1800" dirty="0"/>
                        <a:t>-Candida </a:t>
                      </a:r>
                      <a:r>
                        <a:rPr lang="en-GB" sz="1800" dirty="0" err="1"/>
                        <a:t>spp</a:t>
                      </a:r>
                      <a:r>
                        <a:rPr lang="hu-HU" sz="1800" dirty="0"/>
                        <a:t>.</a:t>
                      </a:r>
                      <a:r>
                        <a:rPr lang="en-GB" sz="1800" dirty="0"/>
                        <a:t> </a:t>
                      </a:r>
                    </a:p>
                    <a:p>
                      <a:pPr lvl="0" algn="l"/>
                      <a:r>
                        <a:rPr lang="en-GB" sz="1800" dirty="0"/>
                        <a:t>-T. Vaginalis</a:t>
                      </a:r>
                    </a:p>
                  </a:txBody>
                  <a:tcPr>
                    <a:solidFill>
                      <a:schemeClr val="accent1">
                        <a:lumMod val="20000"/>
                        <a:lumOff val="80000"/>
                      </a:schemeClr>
                    </a:solidFill>
                  </a:tcPr>
                </a:tc>
                <a:tc>
                  <a:txBody>
                    <a:bodyPr/>
                    <a:lstStyle/>
                    <a:p>
                      <a:pPr algn="l"/>
                      <a:r>
                        <a:rPr lang="en-GB" sz="1800" dirty="0"/>
                        <a:t>-Hypoestrogenism</a:t>
                      </a:r>
                    </a:p>
                    <a:p>
                      <a:pPr algn="l"/>
                      <a:r>
                        <a:rPr lang="en-GB" sz="1800" dirty="0"/>
                        <a:t>-Functional obstruction</a:t>
                      </a:r>
                    </a:p>
                    <a:p>
                      <a:pPr algn="l"/>
                      <a:r>
                        <a:rPr lang="en-GB" sz="1800" dirty="0"/>
                        <a:t>-Mechanical obstruction</a:t>
                      </a:r>
                    </a:p>
                    <a:p>
                      <a:pPr algn="l"/>
                      <a:r>
                        <a:rPr lang="en-GB" sz="1800" dirty="0"/>
                        <a:t>-Chemicals</a:t>
                      </a:r>
                    </a:p>
                    <a:p>
                      <a:pPr algn="l"/>
                      <a:endParaRPr lang="en-US" dirty="0"/>
                    </a:p>
                  </a:txBody>
                  <a:tcPr>
                    <a:solidFill>
                      <a:schemeClr val="accent1">
                        <a:lumMod val="20000"/>
                        <a:lumOff val="80000"/>
                      </a:schemeClr>
                    </a:solidFill>
                  </a:tcPr>
                </a:tc>
                <a:extLst>
                  <a:ext uri="{0D108BD9-81ED-4DB2-BD59-A6C34878D82A}">
                    <a16:rowId xmlns="" xmlns:a16="http://schemas.microsoft.com/office/drawing/2014/main" val="4003594970"/>
                  </a:ext>
                </a:extLst>
              </a:tr>
            </a:tbl>
          </a:graphicData>
        </a:graphic>
      </p:graphicFrame>
      <p:cxnSp>
        <p:nvCxnSpPr>
          <p:cNvPr id="17" name="Straight Connector 16"/>
          <p:cNvCxnSpPr/>
          <p:nvPr/>
        </p:nvCxnSpPr>
        <p:spPr>
          <a:xfrm>
            <a:off x="488852" y="3220865"/>
            <a:ext cx="11350172"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مستطيل 1"/>
          <p:cNvSpPr/>
          <p:nvPr/>
        </p:nvSpPr>
        <p:spPr>
          <a:xfrm>
            <a:off x="0" y="6287739"/>
            <a:ext cx="12306061" cy="584775"/>
          </a:xfrm>
          <a:prstGeom prst="rect">
            <a:avLst/>
          </a:prstGeom>
        </p:spPr>
        <p:txBody>
          <a:bodyPr wrap="none">
            <a:spAutoFit/>
          </a:bodyPr>
          <a:lstStyle/>
          <a:p>
            <a:r>
              <a:rPr lang="en-US" sz="1600" dirty="0">
                <a:solidFill>
                  <a:schemeClr val="accent1">
                    <a:lumMod val="75000"/>
                  </a:schemeClr>
                </a:solidFill>
              </a:rPr>
              <a:t>Urosepsis is sepsis that complicates a urinary tract infection, and is more likely to occur in the elderly with changes in their mental status. </a:t>
            </a:r>
          </a:p>
          <a:p>
            <a:r>
              <a:rPr lang="en-US" sz="1600" dirty="0">
                <a:solidFill>
                  <a:schemeClr val="accent1">
                    <a:lumMod val="75000"/>
                  </a:schemeClr>
                </a:solidFill>
              </a:rPr>
              <a:t>So you have to take both blood and urine sample, because its growth faster in urine, and if you find the same bacteria in blood that conform UTI.</a:t>
            </a:r>
            <a:endParaRPr lang="ar-SA" sz="1600" dirty="0">
              <a:solidFill>
                <a:schemeClr val="accent1">
                  <a:lumMod val="75000"/>
                </a:schemeClr>
              </a:solidFill>
            </a:endParaRPr>
          </a:p>
        </p:txBody>
      </p:sp>
      <p:sp>
        <p:nvSpPr>
          <p:cNvPr id="7" name="مستطيل 6"/>
          <p:cNvSpPr/>
          <p:nvPr/>
        </p:nvSpPr>
        <p:spPr>
          <a:xfrm>
            <a:off x="3018971" y="5470237"/>
            <a:ext cx="2142574" cy="338554"/>
          </a:xfrm>
          <a:prstGeom prst="rect">
            <a:avLst/>
          </a:prstGeom>
        </p:spPr>
        <p:txBody>
          <a:bodyPr wrap="none">
            <a:spAutoFit/>
          </a:bodyPr>
          <a:lstStyle/>
          <a:p>
            <a:r>
              <a:rPr lang="en-US" sz="1600" dirty="0">
                <a:solidFill>
                  <a:schemeClr val="accent1">
                    <a:lumMod val="75000"/>
                  </a:schemeClr>
                </a:solidFill>
              </a:rPr>
              <a:t>With </a:t>
            </a:r>
            <a:r>
              <a:rPr lang="en-US" sz="1600">
                <a:solidFill>
                  <a:schemeClr val="accent1">
                    <a:lumMod val="75000"/>
                  </a:schemeClr>
                </a:solidFill>
              </a:rPr>
              <a:t>urethra discharge </a:t>
            </a:r>
            <a:endParaRPr lang="en-US" sz="1600" dirty="0">
              <a:solidFill>
                <a:schemeClr val="accent1">
                  <a:lumMod val="75000"/>
                </a:schemeClr>
              </a:solidFill>
            </a:endParaRPr>
          </a:p>
        </p:txBody>
      </p:sp>
      <p:sp>
        <p:nvSpPr>
          <p:cNvPr id="8" name="مستطيل 7"/>
          <p:cNvSpPr/>
          <p:nvPr/>
        </p:nvSpPr>
        <p:spPr>
          <a:xfrm>
            <a:off x="1084893" y="5459816"/>
            <a:ext cx="1760867" cy="338554"/>
          </a:xfrm>
          <a:prstGeom prst="rect">
            <a:avLst/>
          </a:prstGeom>
        </p:spPr>
        <p:txBody>
          <a:bodyPr wrap="none">
            <a:spAutoFit/>
          </a:bodyPr>
          <a:lstStyle/>
          <a:p>
            <a:r>
              <a:rPr lang="en-US" sz="1600">
                <a:solidFill>
                  <a:schemeClr val="accent1">
                    <a:lumMod val="75000"/>
                  </a:schemeClr>
                </a:solidFill>
              </a:rPr>
              <a:t>Without discharge </a:t>
            </a:r>
            <a:endParaRPr lang="en-US" sz="1600" dirty="0">
              <a:solidFill>
                <a:schemeClr val="accent1">
                  <a:lumMod val="75000"/>
                </a:schemeClr>
              </a:solidFill>
            </a:endParaRPr>
          </a:p>
        </p:txBody>
      </p:sp>
    </p:spTree>
    <p:extLst>
      <p:ext uri="{BB962C8B-B14F-4D97-AF65-F5344CB8AC3E}">
        <p14:creationId xmlns:p14="http://schemas.microsoft.com/office/powerpoint/2010/main" val="992683968"/>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755</TotalTime>
  <Words>2147</Words>
  <Application>Microsoft Macintosh PowerPoint</Application>
  <PresentationFormat>Widescreen</PresentationFormat>
  <Paragraphs>286</Paragraphs>
  <Slides>16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Calibri Light</vt:lpstr>
      <vt:lpstr>Wingdings</vt:lpstr>
      <vt:lpstr>Office Theme</vt:lpstr>
      <vt:lpstr>Diagram</vt:lpstr>
      <vt:lpstr>PowerPoint Presentation</vt:lpstr>
      <vt:lpstr>PowerPoint Presentation</vt:lpstr>
      <vt:lpstr>Introduction and classification:</vt:lpstr>
      <vt:lpstr>PowerPoint Presentation</vt:lpstr>
      <vt:lpstr>PowerPoint Presentation</vt:lpstr>
      <vt:lpstr>PowerPoint Presentation</vt:lpstr>
      <vt:lpstr>Pathogenesis of cystitis</vt:lpstr>
      <vt:lpstr>Etiologic agents:</vt:lpstr>
      <vt:lpstr>PowerPoint Presentation</vt:lpstr>
      <vt:lpstr>How to differentiate between cystitis and urethritis ?</vt:lpstr>
      <vt:lpstr>Laboratory diagnosis of cystitis</vt:lpstr>
      <vt:lpstr>PowerPoint Presentation</vt:lpstr>
      <vt:lpstr>Recurrent cystitis:</vt:lpstr>
      <vt:lpstr>PowerPoint Presentation</vt:lpstr>
      <vt:lpstr>PowerPoint Presentation</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تعليمات عامة </dc:title>
  <dc:creator>ABS</dc:creator>
  <cp:lastModifiedBy>sh.a.13@outlook.com</cp:lastModifiedBy>
  <cp:revision>66</cp:revision>
  <cp:lastPrinted>2017-05-12T17:32:52Z</cp:lastPrinted>
  <dcterms:created xsi:type="dcterms:W3CDTF">2017-02-13T00:33:29Z</dcterms:created>
  <dcterms:modified xsi:type="dcterms:W3CDTF">2017-05-12T17:32:56Z</dcterms:modified>
</cp:coreProperties>
</file>