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87" r:id="rId2"/>
    <p:sldId id="259" r:id="rId3"/>
    <p:sldId id="263" r:id="rId4"/>
    <p:sldId id="265" r:id="rId5"/>
    <p:sldId id="267" r:id="rId6"/>
    <p:sldId id="272" r:id="rId7"/>
    <p:sldId id="276" r:id="rId8"/>
    <p:sldId id="293" r:id="rId9"/>
    <p:sldId id="279" r:id="rId10"/>
    <p:sldId id="283" r:id="rId11"/>
    <p:sldId id="286" r:id="rId12"/>
    <p:sldId id="292" r:id="rId13"/>
    <p:sldId id="289" r:id="rId14"/>
    <p:sldId id="290" r:id="rId15"/>
    <p:sldId id="291" r:id="rId16"/>
    <p:sldId id="28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37" autoAdjust="0"/>
    <p:restoredTop sz="94280" autoAdjust="0"/>
  </p:normalViewPr>
  <p:slideViewPr>
    <p:cSldViewPr snapToGrid="0">
      <p:cViewPr varScale="1">
        <p:scale>
          <a:sx n="95" d="100"/>
          <a:sy n="95" d="100"/>
        </p:scale>
        <p:origin x="264" y="68"/>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84B9309-1C38-4CFD-8841-5787E5F94652}" type="datetimeFigureOut">
              <a:rPr lang="en-US" smtClean="0"/>
              <a:t>5/13/2017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0B2720-49B0-4EE2-8A2D-2AF42A2629F0}" type="slidenum">
              <a:rPr lang="en-US" smtClean="0"/>
              <a:t>‹#›</a:t>
            </a:fld>
            <a:endParaRPr lang="en-US"/>
          </a:p>
        </p:txBody>
      </p:sp>
    </p:spTree>
    <p:extLst>
      <p:ext uri="{BB962C8B-B14F-4D97-AF65-F5344CB8AC3E}">
        <p14:creationId xmlns:p14="http://schemas.microsoft.com/office/powerpoint/2010/main" val="2193452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D7A749-B556-4D9F-BFA0-D27C8A462923}" type="datetimeFigureOut">
              <a:rPr lang="en-US" smtClean="0"/>
              <a:t>5/13/2017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0CC551-3D2D-465A-BAE4-5FB34A3239AA}" type="slidenum">
              <a:rPr lang="en-US" smtClean="0"/>
              <a:t>‹#›</a:t>
            </a:fld>
            <a:endParaRPr lang="en-US"/>
          </a:p>
        </p:txBody>
      </p:sp>
    </p:spTree>
    <p:extLst>
      <p:ext uri="{BB962C8B-B14F-4D97-AF65-F5344CB8AC3E}">
        <p14:creationId xmlns:p14="http://schemas.microsoft.com/office/powerpoint/2010/main" val="3213522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www.uptodate.com/contents/urinary-tract-infections-and-asymptomatic-bacteriuria-in-pregnancy/abstract/23,24" TargetMode="External"/><Relationship Id="rId3" Type="http://schemas.openxmlformats.org/officeDocument/2006/relationships/hyperlink" Target="http://www.uptodate.com/contents/ceftriaxone-drug-information?source=see_link" TargetMode="External"/><Relationship Id="rId7" Type="http://schemas.openxmlformats.org/officeDocument/2006/relationships/hyperlink" Target="http://www.uptodate.com/contents/urinary-tract-infections-and-asymptomatic-bacteriuria-in-pregnancy/abstract/22" TargetMode="External"/><Relationship Id="rId12" Type="http://schemas.openxmlformats.org/officeDocument/2006/relationships/hyperlink" Target="http://www.uptodate.com/contents/urinary-tract-infections-and-asymptomatic-bacteriuria-in-pregnancy/abstract/25"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www.uptodate.com/contents/the-initial-prenatal-assessment-and-routine-prenatal-care?source=see_link&amp;anchor=H27#H27" TargetMode="External"/><Relationship Id="rId11" Type="http://schemas.openxmlformats.org/officeDocument/2006/relationships/hyperlink" Target="http://www.uptodate.com/contents/fosfomycin-drug-information?source=see_link" TargetMode="External"/><Relationship Id="rId5" Type="http://schemas.openxmlformats.org/officeDocument/2006/relationships/hyperlink" Target="http://www.uptodate.com/contents/urinary-tract-infections-and-asymptomatic-bacteriuria-in-pregnancy/abstract/21" TargetMode="External"/><Relationship Id="rId10" Type="http://schemas.openxmlformats.org/officeDocument/2006/relationships/hyperlink" Target="http://www.uptodate.com/contents/folic-acid-drug-information?source=see_link" TargetMode="External"/><Relationship Id="rId4" Type="http://schemas.openxmlformats.org/officeDocument/2006/relationships/hyperlink" Target="http://www.uptodate.com/contents/nitrofurantoin-drug-information?source=see_link" TargetMode="External"/><Relationship Id="rId9" Type="http://schemas.openxmlformats.org/officeDocument/2006/relationships/hyperlink" Target="http://www.uptodate.com/contents/trimethoprim-drug-information?source=see_link"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0CC551-3D2D-465A-BAE4-5FB34A3239AA}" type="slidenum">
              <a:rPr lang="en-US" smtClean="0"/>
              <a:t>6</a:t>
            </a:fld>
            <a:endParaRPr lang="en-US"/>
          </a:p>
        </p:txBody>
      </p:sp>
    </p:spTree>
    <p:extLst>
      <p:ext uri="{BB962C8B-B14F-4D97-AF65-F5344CB8AC3E}">
        <p14:creationId xmlns:p14="http://schemas.microsoft.com/office/powerpoint/2010/main" val="3521701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77500" lnSpcReduction="20000"/>
          </a:bodyPr>
          <a:lstStyle/>
          <a:p>
            <a:pPr>
              <a:defRPr/>
            </a:pPr>
            <a:r>
              <a:rPr lang="en-US" b="1" dirty="0"/>
              <a:t>Drug safety</a:t>
            </a:r>
            <a:r>
              <a:rPr lang="en-US" dirty="0"/>
              <a:t> — Much of the information regarding the safe use of antibiotics during pregnancy was obtained decades ago, before pregnant women were excluded from drug studies because of concerns about risk to the fetus. Thus, there is little information about the safety of many newer antibiotics in pregnancy.</a:t>
            </a:r>
          </a:p>
          <a:p>
            <a:pPr>
              <a:defRPr/>
            </a:pPr>
            <a:r>
              <a:rPr lang="en-US" dirty="0"/>
              <a:t>It is generally accepted that </a:t>
            </a:r>
            <a:r>
              <a:rPr lang="en-US" dirty="0" err="1"/>
              <a:t>penicillins</a:t>
            </a:r>
            <a:r>
              <a:rPr lang="en-US" dirty="0"/>
              <a:t> and </a:t>
            </a:r>
            <a:r>
              <a:rPr lang="en-US" dirty="0" err="1"/>
              <a:t>cephalosporins</a:t>
            </a:r>
            <a:r>
              <a:rPr lang="en-US" dirty="0"/>
              <a:t> (FDA category B) are safe in pregnancy. However, drugs with very high protein binding, such as </a:t>
            </a:r>
            <a:r>
              <a:rPr lang="en-US" u="sng" dirty="0" err="1">
                <a:hlinkClick r:id="rId3"/>
              </a:rPr>
              <a:t>ceftriaxone</a:t>
            </a:r>
            <a:r>
              <a:rPr lang="en-US" dirty="0"/>
              <a:t>, may be inappropriate the day before parturition because of the possibility of </a:t>
            </a:r>
            <a:r>
              <a:rPr lang="en-US" dirty="0" err="1"/>
              <a:t>bilirubin</a:t>
            </a:r>
            <a:r>
              <a:rPr lang="en-US" dirty="0"/>
              <a:t> displacement and subsequent </a:t>
            </a:r>
            <a:r>
              <a:rPr lang="en-US" dirty="0" err="1"/>
              <a:t>kernicterus</a:t>
            </a:r>
            <a:r>
              <a:rPr lang="en-US" dirty="0"/>
              <a:t>.</a:t>
            </a:r>
          </a:p>
          <a:p>
            <a:pPr>
              <a:defRPr/>
            </a:pPr>
            <a:r>
              <a:rPr lang="en-US" u="sng" dirty="0" err="1">
                <a:hlinkClick r:id="rId4"/>
              </a:rPr>
              <a:t>Nitrofurantoin</a:t>
            </a:r>
            <a:r>
              <a:rPr lang="en-US" dirty="0"/>
              <a:t> (FDA category B) and sulfonamides (FDA category B) have been associated with birth defects in a case control study [</a:t>
            </a:r>
            <a:r>
              <a:rPr lang="en-US" u="sng" dirty="0">
                <a:hlinkClick r:id="rId5"/>
              </a:rPr>
              <a:t>21</a:t>
            </a:r>
            <a:r>
              <a:rPr lang="en-US" dirty="0"/>
              <a:t>]. These findings should be interpreted with caution as multiple comparisons involving small numbers of affected exposed infants may have led by chance to the observed small increase in odds ratios. The safest course is to avoid using </a:t>
            </a:r>
            <a:r>
              <a:rPr lang="en-US" dirty="0" err="1"/>
              <a:t>nitrofurantoin</a:t>
            </a:r>
            <a:r>
              <a:rPr lang="en-US" dirty="0"/>
              <a:t> in the first trimester if another antibiotic that is safe and effective is available. This is discussed further separately. (See </a:t>
            </a:r>
            <a:r>
              <a:rPr lang="en-US" u="sng" dirty="0">
                <a:hlinkClick r:id="rId6"/>
              </a:rPr>
              <a:t>"The initial prenatal assessment and routine prenatal care", section on 'Medication use'</a:t>
            </a:r>
            <a:r>
              <a:rPr lang="en-US" dirty="0"/>
              <a:t>.)</a:t>
            </a:r>
          </a:p>
          <a:p>
            <a:pPr>
              <a:defRPr/>
            </a:pPr>
            <a:r>
              <a:rPr lang="en-US" u="sng" dirty="0" err="1">
                <a:hlinkClick r:id="rId4"/>
              </a:rPr>
              <a:t>Nitrofurantoin</a:t>
            </a:r>
            <a:r>
              <a:rPr lang="en-US" dirty="0"/>
              <a:t> has also been reported to cause hemolytic anemia in the mother and fetus with G-6PD deficiency [</a:t>
            </a:r>
            <a:r>
              <a:rPr lang="en-US" u="sng" dirty="0">
                <a:hlinkClick r:id="rId7"/>
              </a:rPr>
              <a:t>22</a:t>
            </a:r>
            <a:r>
              <a:rPr lang="en-US" dirty="0"/>
              <a:t>]. The risk of hemolytic anemia is estimated to be only 0.0004 percent of cases, but its use should be avoided near term for this reason [</a:t>
            </a:r>
            <a:r>
              <a:rPr lang="en-US" u="sng" dirty="0">
                <a:hlinkClick r:id="rId8"/>
              </a:rPr>
              <a:t>23,24</a:t>
            </a:r>
            <a:r>
              <a:rPr lang="en-US" dirty="0"/>
              <a:t>].</a:t>
            </a:r>
          </a:p>
          <a:p>
            <a:pPr>
              <a:defRPr/>
            </a:pPr>
            <a:r>
              <a:rPr lang="en-US" dirty="0"/>
              <a:t>Sulfonamides should be avoided in the last days before delivery because they can increase the level of unbound </a:t>
            </a:r>
            <a:r>
              <a:rPr lang="en-US" dirty="0" err="1"/>
              <a:t>bilirubin</a:t>
            </a:r>
            <a:r>
              <a:rPr lang="en-US" dirty="0"/>
              <a:t> in the neonate, although </a:t>
            </a:r>
            <a:r>
              <a:rPr lang="en-US" dirty="0" err="1"/>
              <a:t>kernicterus</a:t>
            </a:r>
            <a:r>
              <a:rPr lang="en-US" dirty="0"/>
              <a:t> related solely to in </a:t>
            </a:r>
            <a:r>
              <a:rPr lang="en-US" dirty="0" err="1"/>
              <a:t>utero</a:t>
            </a:r>
            <a:r>
              <a:rPr lang="en-US" dirty="0"/>
              <a:t> sulfonamide exposure has never been reported.</a:t>
            </a:r>
          </a:p>
          <a:p>
            <a:pPr>
              <a:defRPr/>
            </a:pPr>
            <a:r>
              <a:rPr lang="en-US" u="sng" dirty="0" err="1">
                <a:hlinkClick r:id="rId9"/>
              </a:rPr>
              <a:t>Trimethoprim</a:t>
            </a:r>
            <a:r>
              <a:rPr lang="en-US" dirty="0"/>
              <a:t> (FDA category C) is generally avoided in the first trimester because it is a </a:t>
            </a:r>
            <a:r>
              <a:rPr lang="en-US" u="sng" dirty="0">
                <a:hlinkClick r:id="rId10"/>
              </a:rPr>
              <a:t>folic acid</a:t>
            </a:r>
            <a:r>
              <a:rPr lang="en-US" dirty="0"/>
              <a:t> antagonist, has caused abnormal embryo development in experimental animals, and some case control studies have reported a possible association with a variety of birth defects [</a:t>
            </a:r>
            <a:r>
              <a:rPr lang="en-US" u="sng" dirty="0">
                <a:hlinkClick r:id="rId5"/>
              </a:rPr>
              <a:t>21</a:t>
            </a:r>
            <a:r>
              <a:rPr lang="en-US" dirty="0"/>
              <a:t>]. However, it is not a proven </a:t>
            </a:r>
            <a:r>
              <a:rPr lang="en-US" dirty="0" err="1"/>
              <a:t>teratogen</a:t>
            </a:r>
            <a:r>
              <a:rPr lang="en-US" dirty="0"/>
              <a:t> in humans. Women are routinely prescribed folic acid supplementation during pregnancy; this may be particularly important in those who are taking </a:t>
            </a:r>
            <a:r>
              <a:rPr lang="en-US" dirty="0" err="1"/>
              <a:t>trimethoprim</a:t>
            </a:r>
            <a:r>
              <a:rPr lang="en-US" dirty="0"/>
              <a:t>. Additional evaluation of the safety of </a:t>
            </a:r>
            <a:r>
              <a:rPr lang="en-US" dirty="0" err="1"/>
              <a:t>trimethoprim</a:t>
            </a:r>
            <a:r>
              <a:rPr lang="en-US" dirty="0"/>
              <a:t> in human pregnancy is needed. The safest course is to avoid using </a:t>
            </a:r>
            <a:r>
              <a:rPr lang="en-US" dirty="0" err="1"/>
              <a:t>trimethoprim</a:t>
            </a:r>
            <a:r>
              <a:rPr lang="en-US" dirty="0"/>
              <a:t> in the first trimester if another antibiotic that is safe and effective is available.</a:t>
            </a:r>
          </a:p>
          <a:p>
            <a:pPr>
              <a:defRPr/>
            </a:pPr>
            <a:r>
              <a:rPr lang="en-US" u="sng" dirty="0" err="1">
                <a:hlinkClick r:id="rId11"/>
              </a:rPr>
              <a:t>Fosfomycin</a:t>
            </a:r>
            <a:r>
              <a:rPr lang="en-US" dirty="0"/>
              <a:t> (FDA category B) is considered safe in pregnancy [</a:t>
            </a:r>
            <a:r>
              <a:rPr lang="en-US" u="sng" dirty="0">
                <a:hlinkClick r:id="rId12"/>
              </a:rPr>
              <a:t>25</a:t>
            </a:r>
            <a:r>
              <a:rPr lang="en-US" dirty="0"/>
              <a:t>].</a:t>
            </a:r>
          </a:p>
          <a:p>
            <a:pPr>
              <a:defRPr/>
            </a:pPr>
            <a:r>
              <a:rPr lang="en-US" dirty="0" err="1"/>
              <a:t>Fluoroquinolones</a:t>
            </a:r>
            <a:r>
              <a:rPr lang="en-US" dirty="0"/>
              <a:t> (FDA category C) and </a:t>
            </a:r>
            <a:r>
              <a:rPr lang="en-US" dirty="0" err="1"/>
              <a:t>tetracyclines</a:t>
            </a:r>
            <a:r>
              <a:rPr lang="en-US" dirty="0"/>
              <a:t> (FDA category D) are contraindicated during pregnancy.</a:t>
            </a:r>
          </a:p>
          <a:p>
            <a:pPr>
              <a:defRPr/>
            </a:pPr>
            <a:r>
              <a:rPr lang="en-US" dirty="0"/>
              <a:t>Use of antibiotics in pregnancy is discussed further separately. (See </a:t>
            </a:r>
            <a:r>
              <a:rPr lang="en-US" u="sng" dirty="0">
                <a:hlinkClick r:id="rId6"/>
              </a:rPr>
              <a:t>"The initial prenatal assessment and routine prenatal care", section on 'Medication use'</a:t>
            </a:r>
            <a:r>
              <a:rPr lang="en-US" dirty="0"/>
              <a:t>.)</a:t>
            </a:r>
          </a:p>
          <a:p>
            <a:pPr>
              <a:defRPr/>
            </a:pPr>
            <a:endParaRPr lang="en-US" dirty="0"/>
          </a:p>
          <a:p>
            <a:pPr>
              <a:defRPr/>
            </a:pPr>
            <a:endParaRPr lang="en-US" dirty="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3E837B5-1DF6-461A-8BE0-753F3904AE4C}" type="slidenum">
              <a:rPr lang="en-US" altLang="en-US"/>
              <a:pPr eaLnBrk="1" hangingPunct="1"/>
              <a:t>8</a:t>
            </a:fld>
            <a:endParaRPr lang="en-US" altLang="en-US"/>
          </a:p>
        </p:txBody>
      </p:sp>
    </p:spTree>
    <p:extLst>
      <p:ext uri="{BB962C8B-B14F-4D97-AF65-F5344CB8AC3E}">
        <p14:creationId xmlns:p14="http://schemas.microsoft.com/office/powerpoint/2010/main" val="4088447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7C95BE7-8C5D-493E-A9AD-7AA0CCDAEDE2}" type="datetimeFigureOut">
              <a:rPr lang="en-US" smtClean="0"/>
              <a:t>5/13/2017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9BB31-14F5-4F06-84B1-99A829433FE9}" type="slidenum">
              <a:rPr lang="en-US" smtClean="0"/>
              <a:t>‹#›</a:t>
            </a:fld>
            <a:endParaRPr lang="en-US"/>
          </a:p>
        </p:txBody>
      </p:sp>
    </p:spTree>
    <p:extLst>
      <p:ext uri="{BB962C8B-B14F-4D97-AF65-F5344CB8AC3E}">
        <p14:creationId xmlns:p14="http://schemas.microsoft.com/office/powerpoint/2010/main" val="141122719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95BE7-8C5D-493E-A9AD-7AA0CCDAEDE2}" type="datetimeFigureOut">
              <a:rPr lang="en-US" smtClean="0"/>
              <a:t>5/13/2017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9BB31-14F5-4F06-84B1-99A829433FE9}" type="slidenum">
              <a:rPr lang="en-US" smtClean="0"/>
              <a:t>‹#›</a:t>
            </a:fld>
            <a:endParaRPr lang="en-US"/>
          </a:p>
        </p:txBody>
      </p:sp>
    </p:spTree>
    <p:extLst>
      <p:ext uri="{BB962C8B-B14F-4D97-AF65-F5344CB8AC3E}">
        <p14:creationId xmlns:p14="http://schemas.microsoft.com/office/powerpoint/2010/main" val="2014780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95BE7-8C5D-493E-A9AD-7AA0CCDAEDE2}" type="datetimeFigureOut">
              <a:rPr lang="en-US" smtClean="0"/>
              <a:t>5/13/2017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9BB31-14F5-4F06-84B1-99A829433FE9}" type="slidenum">
              <a:rPr lang="en-US" smtClean="0"/>
              <a:t>‹#›</a:t>
            </a:fld>
            <a:endParaRPr lang="en-US"/>
          </a:p>
        </p:txBody>
      </p:sp>
    </p:spTree>
    <p:extLst>
      <p:ext uri="{BB962C8B-B14F-4D97-AF65-F5344CB8AC3E}">
        <p14:creationId xmlns:p14="http://schemas.microsoft.com/office/powerpoint/2010/main" val="1146423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95BE7-8C5D-493E-A9AD-7AA0CCDAEDE2}" type="datetimeFigureOut">
              <a:rPr lang="en-US" smtClean="0"/>
              <a:t>5/13/2017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9BB31-14F5-4F06-84B1-99A829433FE9}" type="slidenum">
              <a:rPr lang="en-US" smtClean="0"/>
              <a:t>‹#›</a:t>
            </a:fld>
            <a:endParaRPr lang="en-US"/>
          </a:p>
        </p:txBody>
      </p:sp>
    </p:spTree>
    <p:extLst>
      <p:ext uri="{BB962C8B-B14F-4D97-AF65-F5344CB8AC3E}">
        <p14:creationId xmlns:p14="http://schemas.microsoft.com/office/powerpoint/2010/main" val="2261904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95BE7-8C5D-493E-A9AD-7AA0CCDAEDE2}" type="datetimeFigureOut">
              <a:rPr lang="en-US" smtClean="0"/>
              <a:t>5/13/2017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9BB31-14F5-4F06-84B1-99A829433FE9}" type="slidenum">
              <a:rPr lang="en-US" smtClean="0"/>
              <a:t>‹#›</a:t>
            </a:fld>
            <a:endParaRPr lang="en-US"/>
          </a:p>
        </p:txBody>
      </p:sp>
    </p:spTree>
    <p:extLst>
      <p:ext uri="{BB962C8B-B14F-4D97-AF65-F5344CB8AC3E}">
        <p14:creationId xmlns:p14="http://schemas.microsoft.com/office/powerpoint/2010/main" val="555785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95BE7-8C5D-493E-A9AD-7AA0CCDAEDE2}" type="datetimeFigureOut">
              <a:rPr lang="en-US" smtClean="0"/>
              <a:t>5/13/2017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09BB31-14F5-4F06-84B1-99A829433FE9}" type="slidenum">
              <a:rPr lang="en-US" smtClean="0"/>
              <a:t>‹#›</a:t>
            </a:fld>
            <a:endParaRPr lang="en-US"/>
          </a:p>
        </p:txBody>
      </p:sp>
    </p:spTree>
    <p:extLst>
      <p:ext uri="{BB962C8B-B14F-4D97-AF65-F5344CB8AC3E}">
        <p14:creationId xmlns:p14="http://schemas.microsoft.com/office/powerpoint/2010/main" val="3063902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95BE7-8C5D-493E-A9AD-7AA0CCDAEDE2}" type="datetimeFigureOut">
              <a:rPr lang="en-US" smtClean="0"/>
              <a:t>5/13/2017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09BB31-14F5-4F06-84B1-99A829433FE9}" type="slidenum">
              <a:rPr lang="en-US" smtClean="0"/>
              <a:t>‹#›</a:t>
            </a:fld>
            <a:endParaRPr lang="en-US"/>
          </a:p>
        </p:txBody>
      </p:sp>
    </p:spTree>
    <p:extLst>
      <p:ext uri="{BB962C8B-B14F-4D97-AF65-F5344CB8AC3E}">
        <p14:creationId xmlns:p14="http://schemas.microsoft.com/office/powerpoint/2010/main" val="2494830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95BE7-8C5D-493E-A9AD-7AA0CCDAEDE2}" type="datetimeFigureOut">
              <a:rPr lang="en-US" smtClean="0"/>
              <a:t>5/13/2017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09BB31-14F5-4F06-84B1-99A829433FE9}" type="slidenum">
              <a:rPr lang="en-US" smtClean="0"/>
              <a:t>‹#›</a:t>
            </a:fld>
            <a:endParaRPr lang="en-US"/>
          </a:p>
        </p:txBody>
      </p:sp>
      <p:cxnSp>
        <p:nvCxnSpPr>
          <p:cNvPr id="6" name="Straight Connector 5"/>
          <p:cNvCxnSpPr/>
          <p:nvPr userDrawn="1"/>
        </p:nvCxnSpPr>
        <p:spPr>
          <a:xfrm>
            <a:off x="0" y="6294783"/>
            <a:ext cx="12192000" cy="6626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516780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95BE7-8C5D-493E-A9AD-7AA0CCDAEDE2}" type="datetimeFigureOut">
              <a:rPr lang="en-US" smtClean="0"/>
              <a:t>5/13/2017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09BB31-14F5-4F06-84B1-99A829433FE9}" type="slidenum">
              <a:rPr lang="en-US" smtClean="0"/>
              <a:t>‹#›</a:t>
            </a:fld>
            <a:endParaRPr lang="en-US"/>
          </a:p>
        </p:txBody>
      </p:sp>
      <p:cxnSp>
        <p:nvCxnSpPr>
          <p:cNvPr id="5" name="Straight Connector 4"/>
          <p:cNvCxnSpPr/>
          <p:nvPr userDrawn="1"/>
        </p:nvCxnSpPr>
        <p:spPr>
          <a:xfrm>
            <a:off x="0" y="6294783"/>
            <a:ext cx="12192000" cy="6626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4264153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C95BE7-8C5D-493E-A9AD-7AA0CCDAEDE2}" type="datetimeFigureOut">
              <a:rPr lang="en-US" smtClean="0"/>
              <a:t>5/13/2017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09BB31-14F5-4F06-84B1-99A829433FE9}" type="slidenum">
              <a:rPr lang="en-US" smtClean="0"/>
              <a:t>‹#›</a:t>
            </a:fld>
            <a:endParaRPr lang="en-US"/>
          </a:p>
        </p:txBody>
      </p:sp>
    </p:spTree>
    <p:extLst>
      <p:ext uri="{BB962C8B-B14F-4D97-AF65-F5344CB8AC3E}">
        <p14:creationId xmlns:p14="http://schemas.microsoft.com/office/powerpoint/2010/main" val="1784864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C95BE7-8C5D-493E-A9AD-7AA0CCDAEDE2}" type="datetimeFigureOut">
              <a:rPr lang="en-US" smtClean="0"/>
              <a:t>5/13/2017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09BB31-14F5-4F06-84B1-99A829433FE9}" type="slidenum">
              <a:rPr lang="en-US" smtClean="0"/>
              <a:t>‹#›</a:t>
            </a:fld>
            <a:endParaRPr lang="en-US"/>
          </a:p>
        </p:txBody>
      </p:sp>
    </p:spTree>
    <p:extLst>
      <p:ext uri="{BB962C8B-B14F-4D97-AF65-F5344CB8AC3E}">
        <p14:creationId xmlns:p14="http://schemas.microsoft.com/office/powerpoint/2010/main" val="320033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95BE7-8C5D-493E-A9AD-7AA0CCDAEDE2}" type="datetimeFigureOut">
              <a:rPr lang="en-US" smtClean="0"/>
              <a:t>5/13/2017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09BB31-14F5-4F06-84B1-99A829433FE9}" type="slidenum">
              <a:rPr lang="en-US" smtClean="0"/>
              <a:t>‹#›</a:t>
            </a:fld>
            <a:endParaRPr lang="en-US"/>
          </a:p>
        </p:txBody>
      </p:sp>
    </p:spTree>
    <p:extLst>
      <p:ext uri="{BB962C8B-B14F-4D97-AF65-F5344CB8AC3E}">
        <p14:creationId xmlns:p14="http://schemas.microsoft.com/office/powerpoint/2010/main" val="3341264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rds.yahoo.com/_ylt=A0WTefgH8n9K6V4Afl6JzbkF;_ylu=X3oDMTBqMjRpazg1BHBvcwMxMARzZWMDc3IEdnRpZAM-/SIG=1kdeliksb/EXP=1249985415/**http:/images.search.yahoo.com/images/view?back=http://images.search.yahoo.com/search/images?p=IMAGES+OF+CATHETER+URINE&amp;ei=utf-8&amp;fr=yfp-t-203&amp;w=143&amp;h=150&amp;imgurl=images.clipartof.com/thumbnails/6309-Obese-Man-With-A-Medical-Condition-That-Requires-The-Use-Of-A-Catheter-And-Urine-Bag-Clipart-Picture.jpg&amp;rurl=http://www.clipartof.com/details/clipart/18281.html&amp;size=8k&amp;name=Obese+Man+with+a...&amp;p=IMAGES+OF+CATHETER+URINE&amp;oid=e8e6c8f92ee9efaa&amp;fr2=&amp;no=10&amp;tt=289&amp;sigr=11j131ckp&amp;sigi=14devs4a1&amp;sigb=12t8dt0lt"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hyperlink" Target="https://docs.google.com/presentation/d/1DaIT1EDojoIgAtRNzhmcIWkeYw6MsLDiOKR_yWkDHLU/edit?usp=shar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rds.yahoo.com/_ylt=A0WTefai839Kq8QABWqJzbkF;_ylu=X3oDMTBpdDZuNzZrBHBvcwM5BHNlYwNzcgR2dGlkAw--/SIG=1k9agvj0s/EXP=1249985826/**http:/images.search.yahoo.com/images/view?back=http://images.search.yahoo.com/search/images?p=IMAGES+OF+pyelonephritis&amp;ei=utf-8&amp;y=Search&amp;fr=yfp-t-203&amp;w=1093&amp;h=1950&amp;imgurl=www.vetmed.wsu.edu/courses_vm546/Content_Links/DfDx/Renal_Disease/Kidney.jpg&amp;rurl=http://www.vetmed.wsu.edu/courses_vm546/Content_Links/DfDx/Renal_Disease/pyelonephritis.htm&amp;size=171k&amp;name=Kidney+jpg&amp;p=IMAGES+OF+pyelonephritis&amp;oid=8f8ac242a9960414&amp;fr2=&amp;no=9&amp;tt=356&amp;sigr=12rim8m3m&amp;sigi=12cl110m7&amp;sigb=136l01ed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BEBA8EAE-BF5A-486C-A8C5-ECC9F3942E4B}">
                <a14:imgProps xmlns:a14="http://schemas.microsoft.com/office/drawing/2010/main">
                  <a14:imgLayer r:embed="rId3">
                    <a14:imgEffect>
                      <a14:backgroundRemoval t="10000" b="90000" l="10000" r="90000">
                        <a14:foregroundMark x1="14531" y1="46567" x2="14531" y2="46567"/>
                        <a14:foregroundMark x1="22031" y1="46567" x2="22031" y2="46567"/>
                        <a14:backgroundMark x1="33594" y1="27817" x2="33594" y2="27817"/>
                        <a14:backgroundMark x1="20313" y1="47711" x2="20313" y2="47711"/>
                        <a14:backgroundMark x1="22969" y1="46919" x2="22969" y2="46919"/>
                        <a14:backgroundMark x1="24375" y1="39789" x2="24375" y2="39789"/>
                        <a14:backgroundMark x1="16250" y1="40581" x2="16250" y2="40581"/>
                        <a14:backgroundMark x1="24375" y1="31866" x2="24375" y2="31866"/>
                        <a14:backgroundMark x1="15156" y1="48680" x2="15156" y2="48680"/>
                        <a14:backgroundMark x1="15156" y1="48680" x2="15156" y2="48680"/>
                        <a14:backgroundMark x1="17500" y1="48327" x2="17500" y2="48327"/>
                        <a14:backgroundMark x1="17813" y1="48504" x2="17813" y2="48504"/>
                        <a14:backgroundMark x1="17813" y1="48680" x2="17813" y2="48680"/>
                        <a14:backgroundMark x1="23438" y1="37852" x2="23438" y2="37852"/>
                        <a14:backgroundMark x1="23438" y1="37852" x2="23438" y2="37852"/>
                        <a14:backgroundMark x1="51094" y1="30106" x2="51094" y2="30106"/>
                        <a14:backgroundMark x1="51094" y1="30106" x2="51094" y2="30106"/>
                        <a14:backgroundMark x1="20000" y1="70158" x2="20000" y2="70158"/>
                        <a14:backgroundMark x1="20000" y1="70158" x2="20000" y2="70158"/>
                        <a14:backgroundMark x1="19219" y1="60123" x2="19219" y2="60123"/>
                        <a14:backgroundMark x1="18906" y1="59859" x2="18906" y2="59859"/>
                        <a14:backgroundMark x1="16250" y1="58363" x2="16250" y2="58363"/>
                        <a14:backgroundMark x1="15469" y1="57746" x2="15469" y2="57746"/>
                        <a14:backgroundMark x1="14844" y1="55282" x2="14844" y2="55282"/>
                        <a14:backgroundMark x1="16875" y1="40141" x2="16875" y2="40141"/>
                        <a14:backgroundMark x1="29531" y1="28961" x2="21250" y2="28785"/>
                        <a14:backgroundMark x1="55625" y1="23151" x2="61406" y2="27025"/>
                        <a14:backgroundMark x1="72813" y1="26673" x2="72813" y2="26673"/>
                        <a14:backgroundMark x1="72813" y1="26673" x2="33281" y2="30722"/>
                      </a14:backgroundRemoval>
                    </a14:imgEffect>
                  </a14:imgLayer>
                </a14:imgProps>
              </a:ext>
              <a:ext uri="{28A0092B-C50C-407E-A947-70E740481C1C}">
                <a14:useLocalDpi xmlns:a14="http://schemas.microsoft.com/office/drawing/2010/main" val="0"/>
              </a:ext>
            </a:extLst>
          </a:blip>
          <a:srcRect l="8605" t="36137" r="5127" b="32050"/>
          <a:stretch/>
        </p:blipFill>
        <p:spPr>
          <a:xfrm>
            <a:off x="3180521" y="-92008"/>
            <a:ext cx="5579165" cy="39624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25484" y="0"/>
            <a:ext cx="1766516" cy="1403996"/>
          </a:xfrm>
          <a:prstGeom prst="rect">
            <a:avLst/>
          </a:prstGeom>
        </p:spPr>
      </p:pic>
      <p:cxnSp>
        <p:nvCxnSpPr>
          <p:cNvPr id="5" name="Straight Connector 4"/>
          <p:cNvCxnSpPr/>
          <p:nvPr/>
        </p:nvCxnSpPr>
        <p:spPr>
          <a:xfrm>
            <a:off x="1921564" y="3550649"/>
            <a:ext cx="8503920" cy="0"/>
          </a:xfrm>
          <a:prstGeom prst="line">
            <a:avLst/>
          </a:prstGeom>
        </p:spPr>
        <p:style>
          <a:lnRef idx="3">
            <a:schemeClr val="dk1"/>
          </a:lnRef>
          <a:fillRef idx="0">
            <a:schemeClr val="dk1"/>
          </a:fillRef>
          <a:effectRef idx="2">
            <a:schemeClr val="dk1"/>
          </a:effectRef>
          <a:fontRef idx="minor">
            <a:schemeClr val="tx1"/>
          </a:fontRef>
        </p:style>
      </p:cxnSp>
      <p:sp>
        <p:nvSpPr>
          <p:cNvPr id="8" name="TextBox 7"/>
          <p:cNvSpPr txBox="1"/>
          <p:nvPr/>
        </p:nvSpPr>
        <p:spPr>
          <a:xfrm>
            <a:off x="2213111" y="3550649"/>
            <a:ext cx="7513983" cy="646331"/>
          </a:xfrm>
          <a:prstGeom prst="rect">
            <a:avLst/>
          </a:prstGeom>
          <a:noFill/>
        </p:spPr>
        <p:txBody>
          <a:bodyPr wrap="square" rtlCol="0">
            <a:spAutoFit/>
          </a:bodyPr>
          <a:lstStyle/>
          <a:p>
            <a:pPr algn="ctr"/>
            <a:r>
              <a:rPr lang="en-US" sz="3600" dirty="0"/>
              <a:t>Lecture</a:t>
            </a:r>
            <a:r>
              <a:rPr lang="en-US" sz="3600" dirty="0">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a:t>
            </a:r>
            <a:r>
              <a:rPr lang="ar-SA" sz="3200" dirty="0">
                <a:effectLst>
                  <a:outerShdw blurRad="38100" dist="38100" dir="2700000" algn="tl">
                    <a:srgbClr val="000000">
                      <a:alpha val="43137"/>
                    </a:srgbClr>
                  </a:outerShdw>
                </a:effectLst>
              </a:rPr>
              <a:t> </a:t>
            </a:r>
            <a:r>
              <a:rPr lang="en-US" sz="3200" dirty="0"/>
              <a:t>management of UTI</a:t>
            </a:r>
          </a:p>
        </p:txBody>
      </p:sp>
      <p:sp>
        <p:nvSpPr>
          <p:cNvPr id="10" name="Rectangle 9"/>
          <p:cNvSpPr/>
          <p:nvPr/>
        </p:nvSpPr>
        <p:spPr>
          <a:xfrm>
            <a:off x="470649" y="5288340"/>
            <a:ext cx="2793491" cy="1569660"/>
          </a:xfrm>
          <a:prstGeom prst="rect">
            <a:avLst/>
          </a:prstGeom>
          <a:noFill/>
        </p:spPr>
        <p:txBody>
          <a:bodyPr wrap="square" lIns="91440" tIns="45720" rIns="91440" bIns="45720">
            <a:spAutoFit/>
          </a:bodyPr>
          <a:lstStyle/>
          <a:p>
            <a:r>
              <a:rPr lang="en-US" sz="2400" dirty="0">
                <a:ln w="0"/>
                <a:solidFill>
                  <a:srgbClr val="FF0000"/>
                </a:solidFill>
              </a:rPr>
              <a:t>important</a:t>
            </a:r>
          </a:p>
          <a:p>
            <a:r>
              <a:rPr lang="en-US" sz="2400" b="0" cap="none" spc="0" dirty="0">
                <a:ln w="0"/>
                <a:solidFill>
                  <a:schemeClr val="bg1">
                    <a:lumMod val="50000"/>
                  </a:schemeClr>
                </a:solidFill>
              </a:rPr>
              <a:t>Extra notes</a:t>
            </a:r>
          </a:p>
          <a:p>
            <a:r>
              <a:rPr lang="en-US" sz="2400" dirty="0">
                <a:ln w="0"/>
                <a:solidFill>
                  <a:schemeClr val="accent1">
                    <a:lumMod val="75000"/>
                  </a:schemeClr>
                </a:solidFill>
              </a:rPr>
              <a:t>Doctors notes</a:t>
            </a:r>
          </a:p>
          <a:p>
            <a:pPr algn="ctr"/>
            <a:endParaRPr lang="en-US" sz="2400" b="0" cap="none" spc="0" dirty="0">
              <a:ln w="0"/>
              <a:solidFill>
                <a:schemeClr val="bg1">
                  <a:lumMod val="50000"/>
                </a:schemeClr>
              </a:solidFill>
            </a:endParaRPr>
          </a:p>
        </p:txBody>
      </p:sp>
      <p:cxnSp>
        <p:nvCxnSpPr>
          <p:cNvPr id="6" name="Straight Connector 5"/>
          <p:cNvCxnSpPr/>
          <p:nvPr/>
        </p:nvCxnSpPr>
        <p:spPr>
          <a:xfrm flipH="1">
            <a:off x="5327374" y="5936760"/>
            <a:ext cx="6864626" cy="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TextBox 6"/>
          <p:cNvSpPr txBox="1"/>
          <p:nvPr/>
        </p:nvSpPr>
        <p:spPr>
          <a:xfrm>
            <a:off x="5380382" y="6137689"/>
            <a:ext cx="6758609" cy="646331"/>
          </a:xfrm>
          <a:prstGeom prst="rect">
            <a:avLst/>
          </a:prstGeom>
          <a:noFill/>
        </p:spPr>
        <p:txBody>
          <a:bodyPr wrap="square" rtlCol="0">
            <a:spAutoFit/>
          </a:bodyPr>
          <a:lstStyle/>
          <a:p>
            <a:pPr algn="r"/>
            <a:r>
              <a:rPr lang="ar-SA" u="sng" dirty="0">
                <a:solidFill>
                  <a:schemeClr val="accent1"/>
                </a:solidFill>
              </a:rPr>
              <a:t>"</a:t>
            </a:r>
            <a:r>
              <a:rPr lang="ar-SA" b="1" u="sng" dirty="0">
                <a:solidFill>
                  <a:schemeClr val="accent1"/>
                </a:solidFill>
              </a:rPr>
              <a:t>لا حول ولا قوة إلا بالله العلي العظيم</a:t>
            </a:r>
            <a:r>
              <a:rPr lang="ar-SA" b="1" dirty="0">
                <a:solidFill>
                  <a:schemeClr val="accent1"/>
                </a:solidFill>
              </a:rPr>
              <a:t>" </a:t>
            </a:r>
            <a:r>
              <a:rPr lang="ar-SA" b="1" dirty="0"/>
              <a:t>وتقال هذه الجملة إذا داهم الإنسان أمر عظيم لا يستطيعه ، أو يصعب عليه القيام به .</a:t>
            </a:r>
            <a:endParaRPr lang="en-US" sz="2800" dirty="0">
              <a:solidFill>
                <a:schemeClr val="accent6">
                  <a:lumMod val="50000"/>
                </a:schemeClr>
              </a:solidFill>
            </a:endParaRPr>
          </a:p>
        </p:txBody>
      </p:sp>
      <p:sp>
        <p:nvSpPr>
          <p:cNvPr id="9" name="Rounded Rectangle 8"/>
          <p:cNvSpPr/>
          <p:nvPr/>
        </p:nvSpPr>
        <p:spPr>
          <a:xfrm>
            <a:off x="187313" y="5473521"/>
            <a:ext cx="283336" cy="11591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187313" y="5810651"/>
            <a:ext cx="283336" cy="11591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187313" y="6184005"/>
            <a:ext cx="283336" cy="115910"/>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013" y="-17329"/>
            <a:ext cx="1728037" cy="1438653"/>
          </a:xfrm>
          <a:prstGeom prst="rect">
            <a:avLst/>
          </a:prstGeom>
        </p:spPr>
      </p:pic>
    </p:spTree>
    <p:extLst>
      <p:ext uri="{BB962C8B-B14F-4D97-AF65-F5344CB8AC3E}">
        <p14:creationId xmlns:p14="http://schemas.microsoft.com/office/powerpoint/2010/main" val="56231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4294967295"/>
          </p:nvPr>
        </p:nvSpPr>
        <p:spPr>
          <a:xfrm>
            <a:off x="333829" y="867682"/>
            <a:ext cx="11698514" cy="1353004"/>
          </a:xfrm>
        </p:spPr>
        <p:txBody>
          <a:bodyPr>
            <a:normAutofit/>
          </a:bodyPr>
          <a:lstStyle/>
          <a:p>
            <a:pPr marL="452628" indent="-342900">
              <a:lnSpc>
                <a:spcPct val="100000"/>
              </a:lnSpc>
              <a:spcBef>
                <a:spcPts val="600"/>
              </a:spcBef>
              <a:defRPr/>
            </a:pPr>
            <a:r>
              <a:rPr lang="en-US" sz="2000" dirty="0">
                <a:cs typeface="Arial" panose="020B0604020202020204" pitchFamily="34" charset="0"/>
              </a:rPr>
              <a:t>Very common </a:t>
            </a:r>
            <a:r>
              <a:rPr lang="en-US" sz="2000" dirty="0">
                <a:solidFill>
                  <a:schemeClr val="accent1">
                    <a:lumMod val="50000"/>
                  </a:schemeClr>
                </a:solidFill>
                <a:cs typeface="Arial" panose="020B0604020202020204" pitchFamily="34" charset="0"/>
              </a:rPr>
              <a:t>bacteria</a:t>
            </a:r>
          </a:p>
          <a:p>
            <a:pPr marL="452628" indent="-342900">
              <a:lnSpc>
                <a:spcPct val="100000"/>
              </a:lnSpc>
              <a:spcBef>
                <a:spcPts val="600"/>
              </a:spcBef>
              <a:defRPr/>
            </a:pPr>
            <a:r>
              <a:rPr lang="en-US" sz="2000" dirty="0">
                <a:solidFill>
                  <a:srgbClr val="FF0000"/>
                </a:solidFill>
                <a:cs typeface="Arial" panose="020B0604020202020204" pitchFamily="34" charset="0"/>
              </a:rPr>
              <a:t>Preventive measures important</a:t>
            </a:r>
          </a:p>
          <a:p>
            <a:pPr marL="452628" indent="-342900">
              <a:lnSpc>
                <a:spcPct val="100000"/>
              </a:lnSpc>
              <a:spcBef>
                <a:spcPts val="600"/>
              </a:spcBef>
              <a:defRPr/>
            </a:pPr>
            <a:r>
              <a:rPr lang="en-US" sz="2000" dirty="0">
                <a:cs typeface="Arial" panose="020B0604020202020204" pitchFamily="34" charset="0"/>
              </a:rPr>
              <a:t>Catheter should not be used unless </a:t>
            </a:r>
            <a:r>
              <a:rPr lang="en-US" sz="2000" dirty="0">
                <a:solidFill>
                  <a:srgbClr val="FF0000"/>
                </a:solidFill>
                <a:cs typeface="Arial" panose="020B0604020202020204" pitchFamily="34" charset="0"/>
              </a:rPr>
              <a:t>absolutely necessary </a:t>
            </a:r>
            <a:r>
              <a:rPr lang="en-US" sz="2000" dirty="0">
                <a:cs typeface="Arial" panose="020B0604020202020204" pitchFamily="34" charset="0"/>
              </a:rPr>
              <a:t>and they should be removed </a:t>
            </a:r>
            <a:r>
              <a:rPr lang="en-US" sz="2000" b="1" dirty="0">
                <a:cs typeface="Arial" panose="020B0604020202020204" pitchFamily="34" charset="0"/>
              </a:rPr>
              <a:t>as soon as possible</a:t>
            </a:r>
            <a:r>
              <a:rPr lang="en-US" dirty="0">
                <a:solidFill>
                  <a:srgbClr val="7030A0"/>
                </a:solidFill>
              </a:rPr>
              <a:t>.</a:t>
            </a:r>
          </a:p>
        </p:txBody>
      </p:sp>
      <p:sp>
        <p:nvSpPr>
          <p:cNvPr id="30722" name="Rectangle 2"/>
          <p:cNvSpPr>
            <a:spLocks noGrp="1" noChangeArrowheads="1"/>
          </p:cNvSpPr>
          <p:nvPr>
            <p:ph type="title" idx="4294967295"/>
          </p:nvPr>
        </p:nvSpPr>
        <p:spPr>
          <a:xfrm>
            <a:off x="159657" y="234497"/>
            <a:ext cx="5994400" cy="476704"/>
          </a:xfrm>
        </p:spPr>
        <p:txBody>
          <a:bodyPr>
            <a:normAutofit/>
          </a:bodyPr>
          <a:lstStyle/>
          <a:p>
            <a:pPr>
              <a:defRPr/>
            </a:pPr>
            <a:r>
              <a:rPr lang="en-US" sz="2800" dirty="0">
                <a:solidFill>
                  <a:schemeClr val="accent6">
                    <a:lumMod val="50000"/>
                  </a:schemeClr>
                </a:solidFill>
                <a:ea typeface="+mn-ea"/>
                <a:cs typeface="+mn-cs"/>
              </a:rPr>
              <a:t>Management of catheter-induced UTI:</a:t>
            </a:r>
          </a:p>
        </p:txBody>
      </p:sp>
      <p:sp>
        <p:nvSpPr>
          <p:cNvPr id="5" name="Rectangle 3"/>
          <p:cNvSpPr txBox="1">
            <a:spLocks noChangeArrowheads="1"/>
          </p:cNvSpPr>
          <p:nvPr/>
        </p:nvSpPr>
        <p:spPr>
          <a:xfrm>
            <a:off x="333829" y="3079729"/>
            <a:ext cx="11458368" cy="17739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2628" indent="-342900">
              <a:lnSpc>
                <a:spcPct val="100000"/>
              </a:lnSpc>
              <a:spcBef>
                <a:spcPts val="600"/>
              </a:spcBef>
              <a:defRPr/>
            </a:pPr>
            <a:r>
              <a:rPr lang="en-US" sz="2000" dirty="0">
                <a:cs typeface="Arial" panose="020B0604020202020204" pitchFamily="34" charset="0"/>
              </a:rPr>
              <a:t>If catheter is required for long periods ,it is best to be used </a:t>
            </a:r>
            <a:r>
              <a:rPr lang="en-US" sz="2000" dirty="0">
                <a:solidFill>
                  <a:srgbClr val="FF0000"/>
                </a:solidFill>
                <a:cs typeface="Arial" panose="020B0604020202020204" pitchFamily="34" charset="0"/>
              </a:rPr>
              <a:t>intermittently</a:t>
            </a:r>
            <a:r>
              <a:rPr lang="en-US" sz="2000" dirty="0">
                <a:cs typeface="Arial" panose="020B0604020202020204" pitchFamily="34" charset="0"/>
              </a:rPr>
              <a:t>.</a:t>
            </a:r>
            <a:r>
              <a:rPr lang="ar-SA" sz="1400" dirty="0">
                <a:ln w="0"/>
                <a:solidFill>
                  <a:schemeClr val="bg1">
                    <a:lumMod val="50000"/>
                  </a:schemeClr>
                </a:solidFill>
              </a:rPr>
              <a:t>(بشكل متقطع)</a:t>
            </a:r>
            <a:endParaRPr lang="en-US" sz="1400" dirty="0">
              <a:ln w="0"/>
              <a:solidFill>
                <a:schemeClr val="bg1">
                  <a:lumMod val="50000"/>
                </a:schemeClr>
              </a:solidFill>
            </a:endParaRPr>
          </a:p>
          <a:p>
            <a:pPr marL="452628" indent="-342900">
              <a:lnSpc>
                <a:spcPct val="100000"/>
              </a:lnSpc>
              <a:spcBef>
                <a:spcPts val="600"/>
              </a:spcBef>
              <a:defRPr/>
            </a:pPr>
            <a:r>
              <a:rPr lang="en-US" sz="2000" dirty="0">
                <a:cs typeface="Arial" panose="020B0604020202020204" pitchFamily="34" charset="0"/>
              </a:rPr>
              <a:t>May be replaced every </a:t>
            </a:r>
            <a:r>
              <a:rPr lang="en-US" sz="2000" u="sng" dirty="0">
                <a:cs typeface="Arial" panose="020B0604020202020204" pitchFamily="34" charset="0"/>
              </a:rPr>
              <a:t>2</a:t>
            </a:r>
            <a:r>
              <a:rPr lang="en-US" sz="2000" dirty="0">
                <a:cs typeface="Arial" panose="020B0604020202020204" pitchFamily="34" charset="0"/>
              </a:rPr>
              <a:t> weeks to reduce risk of infection and </a:t>
            </a:r>
            <a:r>
              <a:rPr lang="en-US" sz="2000" b="1" dirty="0">
                <a:cs typeface="Arial" panose="020B0604020202020204" pitchFamily="34" charset="0"/>
              </a:rPr>
              <a:t>irrigating</a:t>
            </a:r>
            <a:r>
              <a:rPr lang="ar-SA" sz="1400" dirty="0">
                <a:ln w="0"/>
                <a:solidFill>
                  <a:schemeClr val="bg1">
                    <a:lumMod val="50000"/>
                  </a:schemeClr>
                </a:solidFill>
              </a:rPr>
              <a:t>(غسل / ري / </a:t>
            </a:r>
            <a:r>
              <a:rPr lang="ar-SA" sz="1600" dirty="0">
                <a:solidFill>
                  <a:schemeClr val="accent1"/>
                </a:solidFill>
              </a:rPr>
              <a:t>شطف</a:t>
            </a:r>
            <a:r>
              <a:rPr lang="ar-SA" sz="1400" dirty="0">
                <a:ln w="0"/>
                <a:solidFill>
                  <a:schemeClr val="bg1">
                    <a:lumMod val="50000"/>
                  </a:schemeClr>
                </a:solidFill>
              </a:rPr>
              <a:t>)</a:t>
            </a:r>
            <a:r>
              <a:rPr lang="en-US" sz="1400" dirty="0">
                <a:ln w="0"/>
                <a:solidFill>
                  <a:schemeClr val="bg1">
                    <a:lumMod val="50000"/>
                  </a:schemeClr>
                </a:solidFill>
              </a:rPr>
              <a:t> </a:t>
            </a:r>
            <a:r>
              <a:rPr lang="en-US" sz="2000" dirty="0">
                <a:cs typeface="Arial" panose="020B0604020202020204" pitchFamily="34" charset="0"/>
              </a:rPr>
              <a:t>bladder with antibiotics between replacements</a:t>
            </a:r>
            <a:r>
              <a:rPr lang="en-US" sz="1600" dirty="0">
                <a:solidFill>
                  <a:schemeClr val="accent1"/>
                </a:solidFill>
              </a:rPr>
              <a:t>.</a:t>
            </a:r>
            <a:r>
              <a:rPr lang="en-US" sz="1600" b="1" dirty="0">
                <a:solidFill>
                  <a:schemeClr val="accent1">
                    <a:lumMod val="75000"/>
                  </a:schemeClr>
                </a:solidFill>
              </a:rPr>
              <a:t>*</a:t>
            </a:r>
          </a:p>
          <a:p>
            <a:pPr marL="452628" indent="-342900">
              <a:lnSpc>
                <a:spcPct val="100000"/>
              </a:lnSpc>
              <a:spcBef>
                <a:spcPts val="600"/>
              </a:spcBef>
              <a:defRPr/>
            </a:pPr>
            <a:r>
              <a:rPr lang="en-US" sz="2000" dirty="0">
                <a:solidFill>
                  <a:srgbClr val="FF0000"/>
                </a:solidFill>
                <a:cs typeface="Arial" panose="020B0604020202020204" pitchFamily="34" charset="0"/>
              </a:rPr>
              <a:t>Daily hygiene </a:t>
            </a:r>
            <a:r>
              <a:rPr lang="en-US" sz="2000" dirty="0">
                <a:cs typeface="Arial" panose="020B0604020202020204" pitchFamily="34" charset="0"/>
              </a:rPr>
              <a:t>and use of </a:t>
            </a:r>
            <a:r>
              <a:rPr lang="en-US" sz="2000" b="1" dirty="0">
                <a:cs typeface="Arial" panose="020B0604020202020204" pitchFamily="34" charset="0"/>
              </a:rPr>
              <a:t>closed system </a:t>
            </a:r>
            <a:r>
              <a:rPr lang="en-US" sz="2000" dirty="0">
                <a:cs typeface="Arial" panose="020B0604020202020204" pitchFamily="34" charset="0"/>
              </a:rPr>
              <a:t>to prevent infection</a:t>
            </a:r>
            <a:r>
              <a:rPr lang="en-US" b="1" dirty="0">
                <a:solidFill>
                  <a:srgbClr val="7030A0"/>
                </a:solidFill>
                <a:effectLst>
                  <a:outerShdw blurRad="38100" dist="38100" dir="2700000" algn="tl">
                    <a:srgbClr val="FFFFFF"/>
                  </a:outerShdw>
                </a:effectLst>
              </a:rPr>
              <a:t>.</a:t>
            </a:r>
          </a:p>
        </p:txBody>
      </p:sp>
      <p:sp>
        <p:nvSpPr>
          <p:cNvPr id="6" name="Rectangle 2"/>
          <p:cNvSpPr txBox="1">
            <a:spLocks noChangeArrowheads="1"/>
          </p:cNvSpPr>
          <p:nvPr/>
        </p:nvSpPr>
        <p:spPr>
          <a:xfrm>
            <a:off x="159657" y="2457203"/>
            <a:ext cx="10515600" cy="5403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sz="2800">
                <a:solidFill>
                  <a:schemeClr val="accent6">
                    <a:lumMod val="50000"/>
                  </a:schemeClr>
                </a:solidFill>
                <a:ea typeface="+mn-ea"/>
                <a:cs typeface="+mn-cs"/>
              </a:rPr>
              <a:t>Intermittent use of catheters</a:t>
            </a:r>
            <a:endParaRPr lang="en-US" sz="2800" dirty="0">
              <a:solidFill>
                <a:schemeClr val="accent6">
                  <a:lumMod val="50000"/>
                </a:schemeClr>
              </a:solidFill>
              <a:ea typeface="+mn-ea"/>
              <a:cs typeface="+mn-cs"/>
            </a:endParaRPr>
          </a:p>
        </p:txBody>
      </p:sp>
      <p:sp>
        <p:nvSpPr>
          <p:cNvPr id="2" name="TextBox 1"/>
          <p:cNvSpPr txBox="1"/>
          <p:nvPr/>
        </p:nvSpPr>
        <p:spPr>
          <a:xfrm>
            <a:off x="182038" y="6391064"/>
            <a:ext cx="11761949" cy="338554"/>
          </a:xfrm>
          <a:prstGeom prst="rect">
            <a:avLst/>
          </a:prstGeom>
          <a:noFill/>
        </p:spPr>
        <p:txBody>
          <a:bodyPr wrap="square" rtlCol="0">
            <a:spAutoFit/>
          </a:bodyPr>
          <a:lstStyle/>
          <a:p>
            <a:pPr algn="r" rtl="1"/>
            <a:r>
              <a:rPr lang="en-US" sz="1600" b="1" dirty="0">
                <a:solidFill>
                  <a:schemeClr val="accent1">
                    <a:lumMod val="75000"/>
                  </a:schemeClr>
                </a:solidFill>
              </a:rPr>
              <a:t>*</a:t>
            </a:r>
            <a:r>
              <a:rPr lang="ar-SA" sz="1600" b="1" dirty="0">
                <a:solidFill>
                  <a:schemeClr val="accent1">
                    <a:lumMod val="75000"/>
                  </a:schemeClr>
                </a:solidFill>
              </a:rPr>
              <a:t>يفضل في استعمال الكاثتر اننا نبدله بين فترة وفترة بحيث ما يطول ويسبب انفكشن ، ولما يحين وقت التبديل نسوي زي الشطف للمثانة بسائل معقم يحتوي على مضادات حيوية</a:t>
            </a:r>
            <a:endParaRPr lang="en-US" sz="1600" b="1" dirty="0">
              <a:solidFill>
                <a:schemeClr val="accent1">
                  <a:lumMod val="75000"/>
                </a:schemeClr>
              </a:solidFill>
            </a:endParaRPr>
          </a:p>
        </p:txBody>
      </p:sp>
      <p:sp>
        <p:nvSpPr>
          <p:cNvPr id="3" name="Rectangle 2"/>
          <p:cNvSpPr/>
          <p:nvPr/>
        </p:nvSpPr>
        <p:spPr>
          <a:xfrm>
            <a:off x="431040" y="2096209"/>
            <a:ext cx="4044697" cy="369332"/>
          </a:xfrm>
          <a:prstGeom prst="rect">
            <a:avLst/>
          </a:prstGeom>
        </p:spPr>
        <p:txBody>
          <a:bodyPr wrap="none">
            <a:spAutoFit/>
          </a:bodyPr>
          <a:lstStyle/>
          <a:p>
            <a:r>
              <a:rPr lang="en-US" sz="1600" b="1" dirty="0">
                <a:solidFill>
                  <a:schemeClr val="accent1">
                    <a:lumMod val="75000"/>
                  </a:schemeClr>
                </a:solidFill>
              </a:rPr>
              <a:t> the catheter is a foreign body to the bladder</a:t>
            </a:r>
            <a:r>
              <a:rPr lang="en-US" dirty="0"/>
              <a:t>.</a:t>
            </a:r>
          </a:p>
        </p:txBody>
      </p:sp>
      <p:pic>
        <p:nvPicPr>
          <p:cNvPr id="9" name="Picture 7" descr="Go to fullsize im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39130" y="3758103"/>
            <a:ext cx="2093213" cy="2188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6660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0" y="365125"/>
            <a:ext cx="5631543" cy="839561"/>
          </a:xfrm>
        </p:spPr>
        <p:txBody>
          <a:bodyPr>
            <a:normAutofit/>
          </a:bodyPr>
          <a:lstStyle/>
          <a:p>
            <a:pPr>
              <a:defRPr/>
            </a:pPr>
            <a:r>
              <a:rPr lang="en-US" sz="2800" dirty="0">
                <a:solidFill>
                  <a:schemeClr val="accent6">
                    <a:lumMod val="50000"/>
                  </a:schemeClr>
                </a:solidFill>
                <a:ea typeface="+mn-ea"/>
                <a:cs typeface="+mn-cs"/>
              </a:rPr>
              <a:t>Catheter induced infections:</a:t>
            </a:r>
          </a:p>
        </p:txBody>
      </p:sp>
      <p:sp>
        <p:nvSpPr>
          <p:cNvPr id="2" name="Rectangle 1"/>
          <p:cNvSpPr/>
          <p:nvPr/>
        </p:nvSpPr>
        <p:spPr>
          <a:xfrm>
            <a:off x="166913" y="1204686"/>
            <a:ext cx="12223869" cy="2246769"/>
          </a:xfrm>
          <a:prstGeom prst="rect">
            <a:avLst/>
          </a:prstGeom>
        </p:spPr>
        <p:txBody>
          <a:bodyPr wrap="square">
            <a:spAutoFit/>
          </a:bodyPr>
          <a:lstStyle/>
          <a:p>
            <a:pPr marL="395478" indent="-285750">
              <a:buFont typeface="Arial" panose="020B0604020202020204" pitchFamily="34" charset="0"/>
              <a:buChar char="•"/>
              <a:defRPr/>
            </a:pPr>
            <a:r>
              <a:rPr lang="en-US" sz="2000" dirty="0">
                <a:cs typeface="Arial" panose="020B0604020202020204" pitchFamily="34" charset="0"/>
              </a:rPr>
              <a:t>Catheterized patients who develop UTI with symptoms or at risk for sepsis should be treated for each episode with antibiotics and catheter should be removed, if possible.</a:t>
            </a:r>
          </a:p>
          <a:p>
            <a:pPr marL="395478" indent="-285750">
              <a:buFont typeface="Arial" panose="020B0604020202020204" pitchFamily="34" charset="0"/>
              <a:buChar char="•"/>
              <a:defRPr/>
            </a:pPr>
            <a:r>
              <a:rPr lang="en-US" sz="2000" dirty="0">
                <a:cs typeface="Arial" panose="020B0604020202020204" pitchFamily="34" charset="0"/>
              </a:rPr>
              <a:t>Associated organisms are constantly changing.</a:t>
            </a:r>
            <a:r>
              <a:rPr lang="ar-SA" sz="2000" dirty="0">
                <a:solidFill>
                  <a:schemeClr val="accent1"/>
                </a:solidFill>
              </a:rPr>
              <a:t> </a:t>
            </a:r>
            <a:r>
              <a:rPr lang="ar-SA" sz="1600" b="1" dirty="0">
                <a:solidFill>
                  <a:schemeClr val="accent1">
                    <a:lumMod val="75000"/>
                  </a:schemeClr>
                </a:solidFill>
              </a:rPr>
              <a:t>ولما نأخذ عينة من البول عشان الكلتشر ناخذها من المثانة مباشرة وليس من كيس القسطرة </a:t>
            </a:r>
            <a:endParaRPr lang="en-US" sz="1600" b="1" dirty="0">
              <a:solidFill>
                <a:schemeClr val="accent1">
                  <a:lumMod val="75000"/>
                </a:schemeClr>
              </a:solidFill>
            </a:endParaRPr>
          </a:p>
          <a:p>
            <a:pPr marL="395478" indent="-285750">
              <a:buFont typeface="Arial" panose="020B0604020202020204" pitchFamily="34" charset="0"/>
              <a:buChar char="•"/>
              <a:defRPr/>
            </a:pPr>
            <a:r>
              <a:rPr lang="en-US" sz="2000" dirty="0">
                <a:cs typeface="Arial" panose="020B0604020202020204" pitchFamily="34" charset="0"/>
              </a:rPr>
              <a:t>May be </a:t>
            </a:r>
            <a:r>
              <a:rPr lang="en-US" sz="2000" dirty="0">
                <a:solidFill>
                  <a:srgbClr val="FF0000"/>
                </a:solidFill>
                <a:cs typeface="Arial" panose="020B0604020202020204" pitchFamily="34" charset="0"/>
              </a:rPr>
              <a:t>multiple</a:t>
            </a:r>
            <a:r>
              <a:rPr lang="en-US" sz="2000" dirty="0">
                <a:cs typeface="Arial" panose="020B0604020202020204" pitchFamily="34" charset="0"/>
              </a:rPr>
              <a:t> species of bacteria</a:t>
            </a:r>
            <a:r>
              <a:rPr lang="en-US" sz="2000" dirty="0"/>
              <a:t>.</a:t>
            </a:r>
          </a:p>
          <a:p>
            <a:pPr marL="395478" indent="-285750">
              <a:buFont typeface="Arial" panose="020B0604020202020204" pitchFamily="34" charset="0"/>
              <a:buChar char="•"/>
              <a:defRPr/>
            </a:pPr>
            <a:r>
              <a:rPr lang="en-US" sz="2000" dirty="0">
                <a:cs typeface="Arial" panose="020B0604020202020204" pitchFamily="34" charset="0"/>
              </a:rPr>
              <a:t>Antibiotic use for prophylaxis is </a:t>
            </a:r>
            <a:r>
              <a:rPr lang="en-US" sz="2000" dirty="0">
                <a:solidFill>
                  <a:srgbClr val="FF0000"/>
                </a:solidFill>
                <a:cs typeface="Arial" panose="020B0604020202020204" pitchFamily="34" charset="0"/>
              </a:rPr>
              <a:t>rarely recommended </a:t>
            </a:r>
            <a:r>
              <a:rPr lang="en-US" sz="1600" dirty="0">
                <a:solidFill>
                  <a:schemeClr val="accent1"/>
                </a:solidFill>
              </a:rPr>
              <a:t>(</a:t>
            </a:r>
            <a:r>
              <a:rPr lang="en-US" sz="1600" b="1" dirty="0">
                <a:solidFill>
                  <a:schemeClr val="accent1">
                    <a:lumMod val="75000"/>
                  </a:schemeClr>
                </a:solidFill>
              </a:rPr>
              <a:t>in Catheterized patients</a:t>
            </a:r>
            <a:r>
              <a:rPr lang="en-US" sz="1600" dirty="0">
                <a:solidFill>
                  <a:schemeClr val="accent1"/>
                </a:solidFill>
              </a:rPr>
              <a:t>) </a:t>
            </a:r>
            <a:r>
              <a:rPr lang="en-US" sz="2000" dirty="0">
                <a:cs typeface="Arial" panose="020B0604020202020204" pitchFamily="34" charset="0"/>
              </a:rPr>
              <a:t>since high bacterial counts present and patients do not develop symptomatic UTI.</a:t>
            </a:r>
            <a:r>
              <a:rPr lang="ar-SA" sz="1600" b="1" dirty="0">
                <a:solidFill>
                  <a:schemeClr val="accent1">
                    <a:lumMod val="75000"/>
                  </a:schemeClr>
                </a:solidFill>
              </a:rPr>
              <a:t>تزيد</a:t>
            </a:r>
            <a:r>
              <a:rPr lang="ar-SA" sz="1600" dirty="0">
                <a:solidFill>
                  <a:schemeClr val="accent1"/>
                </a:solidFill>
              </a:rPr>
              <a:t> </a:t>
            </a:r>
            <a:r>
              <a:rPr lang="ar-SA" sz="1600" b="1" dirty="0">
                <a:solidFill>
                  <a:schemeClr val="accent1">
                    <a:lumMod val="75000"/>
                  </a:schemeClr>
                </a:solidFill>
              </a:rPr>
              <a:t>مقاومة</a:t>
            </a:r>
            <a:r>
              <a:rPr lang="ar-SA" sz="1600" dirty="0">
                <a:solidFill>
                  <a:schemeClr val="accent1"/>
                </a:solidFill>
              </a:rPr>
              <a:t> </a:t>
            </a:r>
            <a:r>
              <a:rPr lang="ar-SA" sz="1600" b="1" dirty="0">
                <a:solidFill>
                  <a:schemeClr val="accent1">
                    <a:lumMod val="75000"/>
                  </a:schemeClr>
                </a:solidFill>
              </a:rPr>
              <a:t>البكتيريا</a:t>
            </a:r>
            <a:endParaRPr lang="en-US" sz="1600" b="1" dirty="0">
              <a:solidFill>
                <a:schemeClr val="accent1">
                  <a:lumMod val="75000"/>
                </a:schemeClr>
              </a:solidFill>
            </a:endParaRPr>
          </a:p>
          <a:p>
            <a:pPr marL="395478" indent="-285750">
              <a:buFont typeface="Arial" panose="020B0604020202020204" pitchFamily="34" charset="0"/>
              <a:buChar char="•"/>
              <a:defRPr/>
            </a:pPr>
            <a:r>
              <a:rPr lang="en-US" sz="2000" dirty="0">
                <a:cs typeface="Arial" panose="020B0604020202020204" pitchFamily="34" charset="0"/>
              </a:rPr>
              <a:t>Antibiotic therapy has </a:t>
            </a:r>
            <a:r>
              <a:rPr lang="en-US" sz="2000" dirty="0">
                <a:solidFill>
                  <a:srgbClr val="FF0000"/>
                </a:solidFill>
                <a:cs typeface="Arial" panose="020B0604020202020204" pitchFamily="34" charset="0"/>
              </a:rPr>
              <a:t>little benefit </a:t>
            </a:r>
            <a:r>
              <a:rPr lang="en-US" sz="2000" dirty="0">
                <a:cs typeface="Arial" panose="020B0604020202020204" pitchFamily="34" charset="0"/>
              </a:rPr>
              <a:t>if the catheter is to remain in place for long period</a:t>
            </a:r>
            <a:r>
              <a:rPr lang="en-US" sz="2000" dirty="0"/>
              <a:t>.</a:t>
            </a:r>
          </a:p>
        </p:txBody>
      </p:sp>
      <p:pic>
        <p:nvPicPr>
          <p:cNvPr id="7" name="Picture 2" descr="نتيجة بحث الصور عن ‪images of urinary cathet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9477829" y="3875314"/>
            <a:ext cx="2714171" cy="2085726"/>
          </a:xfrm>
          <a:prstGeom prst="rect">
            <a:avLst/>
          </a:prstGeom>
          <a:noFill/>
        </p:spPr>
      </p:pic>
      <p:pic>
        <p:nvPicPr>
          <p:cNvPr id="8"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87771" y="3875314"/>
            <a:ext cx="2090058" cy="2085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9240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5757" y="312078"/>
            <a:ext cx="4181582" cy="480131"/>
          </a:xfrm>
          <a:prstGeom prst="rect">
            <a:avLst/>
          </a:prstGeom>
          <a:noFill/>
        </p:spPr>
        <p:txBody>
          <a:bodyPr wrap="square" rtlCol="0">
            <a:spAutoFit/>
          </a:bodyPr>
          <a:lstStyle/>
          <a:p>
            <a:pPr>
              <a:lnSpc>
                <a:spcPct val="90000"/>
              </a:lnSpc>
              <a:spcBef>
                <a:spcPct val="0"/>
              </a:spcBef>
              <a:defRPr/>
            </a:pPr>
            <a:r>
              <a:rPr lang="en-US" sz="2800" dirty="0">
                <a:solidFill>
                  <a:schemeClr val="accent6">
                    <a:lumMod val="50000"/>
                  </a:schemeClr>
                </a:solidFill>
                <a:latin typeface="+mj-lt"/>
              </a:rPr>
              <a:t>FDA pregnancy categories:</a:t>
            </a:r>
          </a:p>
        </p:txBody>
      </p:sp>
      <p:sp>
        <p:nvSpPr>
          <p:cNvPr id="3" name="TextBox 2"/>
          <p:cNvSpPr txBox="1"/>
          <p:nvPr/>
        </p:nvSpPr>
        <p:spPr>
          <a:xfrm>
            <a:off x="90540" y="792209"/>
            <a:ext cx="6865064" cy="5447645"/>
          </a:xfrm>
          <a:prstGeom prst="rect">
            <a:avLst/>
          </a:prstGeom>
          <a:noFill/>
        </p:spPr>
        <p:txBody>
          <a:bodyPr wrap="square" rtlCol="0">
            <a:spAutoFit/>
          </a:bodyPr>
          <a:lstStyle/>
          <a:p>
            <a:pPr marL="285750" indent="-285750">
              <a:buFont typeface="Arial" charset="0"/>
              <a:buChar char="•"/>
            </a:pPr>
            <a:r>
              <a:rPr lang="en-US" b="1" dirty="0"/>
              <a:t>Category A</a:t>
            </a:r>
          </a:p>
          <a:p>
            <a:r>
              <a:rPr lang="en-US" sz="1600" dirty="0">
                <a:solidFill>
                  <a:schemeClr val="bg1">
                    <a:lumMod val="50000"/>
                  </a:schemeClr>
                </a:solidFill>
              </a:rPr>
              <a:t>Adequate and well-controlled studies have failed to demonstrate a risk to the fetus in the first trimester of pregnancy (and there is no evidence of risk in later trimesters).</a:t>
            </a:r>
          </a:p>
          <a:p>
            <a:pPr marL="285750" indent="-285750">
              <a:buFont typeface="Arial" charset="0"/>
              <a:buChar char="•"/>
            </a:pPr>
            <a:r>
              <a:rPr lang="en-US" b="1" dirty="0"/>
              <a:t>Category B</a:t>
            </a:r>
          </a:p>
          <a:p>
            <a:r>
              <a:rPr lang="en-US" sz="1600" dirty="0">
                <a:solidFill>
                  <a:schemeClr val="bg1">
                    <a:lumMod val="50000"/>
                  </a:schemeClr>
                </a:solidFill>
              </a:rPr>
              <a:t>Animal reproduction studies have failed to demonstrate a risk to the fetus and there are no adequate and well-controlled studies in pregnant women.</a:t>
            </a:r>
          </a:p>
          <a:p>
            <a:pPr marL="285750" indent="-285750">
              <a:buFont typeface="Arial" charset="0"/>
              <a:buChar char="•"/>
            </a:pPr>
            <a:r>
              <a:rPr lang="en-US" b="1" dirty="0"/>
              <a:t>Category C</a:t>
            </a:r>
          </a:p>
          <a:p>
            <a:r>
              <a:rPr lang="en-US" sz="1600" dirty="0">
                <a:solidFill>
                  <a:schemeClr val="bg1">
                    <a:lumMod val="50000"/>
                  </a:schemeClr>
                </a:solidFill>
              </a:rPr>
              <a:t>Animal reproduction studies have shown an adverse effect on the fetus and there are no adequate and well-controlled studies in humans, but potential benefits may warrant use of the drug in pregnant women despite potential risks.</a:t>
            </a:r>
          </a:p>
          <a:p>
            <a:pPr marL="285750" indent="-285750">
              <a:buFont typeface="Arial" charset="0"/>
              <a:buChar char="•"/>
            </a:pPr>
            <a:r>
              <a:rPr lang="en-US" b="1" dirty="0"/>
              <a:t>Category D</a:t>
            </a:r>
          </a:p>
          <a:p>
            <a:r>
              <a:rPr lang="en-US" sz="1600" dirty="0">
                <a:solidFill>
                  <a:schemeClr val="bg1">
                    <a:lumMod val="50000"/>
                  </a:schemeClr>
                </a:solidFill>
              </a:rPr>
              <a:t>There is positive evidence of human fetal risk based on adverse reaction data from investigational or marketing experience or studies in humans, but potential benefits may warrant use of the drug in pregnant women despite potential risks.</a:t>
            </a:r>
          </a:p>
          <a:p>
            <a:pPr marL="285750" indent="-285750">
              <a:buFont typeface="Arial" charset="0"/>
              <a:buChar char="•"/>
            </a:pPr>
            <a:r>
              <a:rPr lang="en-US" b="1" dirty="0"/>
              <a:t>Category X</a:t>
            </a:r>
            <a:endParaRPr lang="en-US" sz="1600" b="1" dirty="0"/>
          </a:p>
          <a:p>
            <a:r>
              <a:rPr lang="en-US" sz="1600" dirty="0">
                <a:solidFill>
                  <a:schemeClr val="bg1">
                    <a:lumMod val="50000"/>
                  </a:schemeClr>
                </a:solidFill>
              </a:rPr>
              <a:t>Studies in animals or humans have demonstrated fetal abnormalities and/or there is positive evidence of human fetal risk based on adverse reaction data from investigational or marketing experience, and the risks involved in use of the drug in pregnant women clearly outweigh potential benefits.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58308762"/>
              </p:ext>
            </p:extLst>
          </p:nvPr>
        </p:nvGraphicFramePr>
        <p:xfrm>
          <a:off x="7569771" y="980241"/>
          <a:ext cx="4091397" cy="5071580"/>
        </p:xfrm>
        <a:graphic>
          <a:graphicData uri="http://schemas.openxmlformats.org/drawingml/2006/table">
            <a:tbl>
              <a:tblPr firstRow="1" bandRow="1">
                <a:tableStyleId>{5C22544A-7EE6-4342-B048-85BDC9FD1C3A}</a:tableStyleId>
              </a:tblPr>
              <a:tblGrid>
                <a:gridCol w="1214633">
                  <a:extLst>
                    <a:ext uri="{9D8B030D-6E8A-4147-A177-3AD203B41FA5}">
                      <a16:colId xmlns:a16="http://schemas.microsoft.com/office/drawing/2014/main" val="20000"/>
                    </a:ext>
                  </a:extLst>
                </a:gridCol>
                <a:gridCol w="2876764">
                  <a:extLst>
                    <a:ext uri="{9D8B030D-6E8A-4147-A177-3AD203B41FA5}">
                      <a16:colId xmlns:a16="http://schemas.microsoft.com/office/drawing/2014/main" val="20001"/>
                    </a:ext>
                  </a:extLst>
                </a:gridCol>
              </a:tblGrid>
              <a:tr h="665645">
                <a:tc>
                  <a:txBody>
                    <a:bodyPr/>
                    <a:lstStyle/>
                    <a:p>
                      <a:pPr algn="ctr">
                        <a:lnSpc>
                          <a:spcPct val="200000"/>
                        </a:lnSpc>
                      </a:pPr>
                      <a:r>
                        <a:rPr lang="en-US" dirty="0">
                          <a:solidFill>
                            <a:schemeClr val="tx1"/>
                          </a:solidFill>
                        </a:rPr>
                        <a:t>Category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latinLnBrk="0" hangingPunct="1">
                        <a:lnSpc>
                          <a:spcPct val="200000"/>
                        </a:lnSpc>
                      </a:pPr>
                      <a:r>
                        <a:rPr lang="en-US" sz="1800" b="1" kern="1200" dirty="0">
                          <a:solidFill>
                            <a:schemeClr val="tx1"/>
                          </a:solidFill>
                          <a:latin typeface="+mn-lt"/>
                          <a:ea typeface="+mn-ea"/>
                          <a:cs typeface="+mn-cs"/>
                        </a:rPr>
                        <a:t>antibiotic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665645">
                <a:tc>
                  <a:txBody>
                    <a:bodyPr/>
                    <a:lstStyle/>
                    <a:p>
                      <a:pPr marL="0" algn="ctr" defTabSz="914400" rtl="0" eaLnBrk="1" latinLnBrk="0" hangingPunct="1">
                        <a:lnSpc>
                          <a:spcPct val="200000"/>
                        </a:lnSpc>
                      </a:pPr>
                      <a:r>
                        <a:rPr lang="en-US" sz="1800" b="1" kern="1200" dirty="0">
                          <a:solidFill>
                            <a:schemeClr val="tx1"/>
                          </a:solidFill>
                          <a:latin typeface="+mn-lt"/>
                          <a:ea typeface="+mn-ea"/>
                          <a:cs typeface="+mn-cs"/>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109408">
                <a:tc>
                  <a:txBody>
                    <a:bodyPr/>
                    <a:lstStyle/>
                    <a:p>
                      <a:pPr marL="0" algn="ctr" defTabSz="914400" rtl="0" eaLnBrk="1" latinLnBrk="0" hangingPunct="1">
                        <a:lnSpc>
                          <a:spcPct val="200000"/>
                        </a:lnSpc>
                      </a:pPr>
                      <a:r>
                        <a:rPr lang="en-US" sz="1800" b="1" kern="1200" dirty="0">
                          <a:solidFill>
                            <a:schemeClr val="tx1"/>
                          </a:solidFill>
                          <a:latin typeface="+mn-lt"/>
                          <a:ea typeface="+mn-ea"/>
                          <a:cs typeface="+mn-cs"/>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Cephalosporin </a:t>
                      </a:r>
                      <a:r>
                        <a:rPr lang="en-US" sz="1600" baseline="0" dirty="0"/>
                        <a:t>,</a:t>
                      </a:r>
                      <a:r>
                        <a:rPr lang="en-US" sz="1600" dirty="0" err="1"/>
                        <a:t>Nitrofurantoin</a:t>
                      </a:r>
                      <a:r>
                        <a:rPr lang="en-US" sz="1600" dirty="0"/>
                        <a:t> , Azithromycin , Amoxicillin , Ampicillin. </a:t>
                      </a:r>
                      <a:endParaRPr lang="en-US" sz="1600" dirty="0">
                        <a:latin typeface="+mn-lt"/>
                      </a:endParaRPr>
                    </a:p>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855829">
                <a:tc>
                  <a:txBody>
                    <a:bodyPr/>
                    <a:lstStyle/>
                    <a:p>
                      <a:pPr marL="0" algn="ctr" defTabSz="914400" rtl="0" eaLnBrk="1" latinLnBrk="0" hangingPunct="1">
                        <a:lnSpc>
                          <a:spcPct val="200000"/>
                        </a:lnSpc>
                      </a:pPr>
                      <a:r>
                        <a:rPr lang="en-US" sz="1800" b="1" kern="1200" dirty="0">
                          <a:solidFill>
                            <a:schemeClr val="tx1"/>
                          </a:solidFill>
                          <a:latin typeface="+mn-lt"/>
                          <a:ea typeface="+mn-ea"/>
                          <a:cs typeface="+mn-cs"/>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TMP-SMX ,</a:t>
                      </a:r>
                      <a:r>
                        <a:rPr lang="en-US" sz="1600" dirty="0" err="1"/>
                        <a:t>Fluoroquinolone</a:t>
                      </a:r>
                      <a:endParaRPr lang="en-US" sz="1600" dirty="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mn-lt"/>
                      </a:endParaRPr>
                    </a:p>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1109408">
                <a:tc>
                  <a:txBody>
                    <a:bodyPr/>
                    <a:lstStyle/>
                    <a:p>
                      <a:pPr marL="0" algn="ctr" defTabSz="914400" rtl="0" eaLnBrk="1" latinLnBrk="0" hangingPunct="1">
                        <a:lnSpc>
                          <a:spcPct val="200000"/>
                        </a:lnSpc>
                      </a:pPr>
                      <a:r>
                        <a:rPr lang="en-US" sz="1800" b="1" kern="1200" dirty="0">
                          <a:solidFill>
                            <a:schemeClr val="tx1"/>
                          </a:solidFill>
                          <a:latin typeface="+mn-lt"/>
                          <a:ea typeface="+mn-ea"/>
                          <a:cs typeface="+mn-cs"/>
                        </a:rPr>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Gentamicin , Doxycycline</a:t>
                      </a:r>
                      <a:endParaRPr lang="en-US" sz="1600" dirty="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mn-lt"/>
                      </a:endParaRPr>
                    </a:p>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665645">
                <a:tc>
                  <a:txBody>
                    <a:bodyPr/>
                    <a:lstStyle/>
                    <a:p>
                      <a:pPr marL="0" algn="ctr" defTabSz="914400" rtl="0" eaLnBrk="1" latinLnBrk="0" hangingPunct="1">
                        <a:lnSpc>
                          <a:spcPct val="200000"/>
                        </a:lnSpc>
                      </a:pPr>
                      <a:r>
                        <a:rPr lang="en-US" sz="1800" b="1" kern="1200" dirty="0">
                          <a:solidFill>
                            <a:schemeClr val="tx1"/>
                          </a:solidFill>
                          <a:latin typeface="+mn-lt"/>
                          <a:ea typeface="+mn-ea"/>
                          <a:cs typeface="+mn-cs"/>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r>
                        <a:rPr lang="en-US" sz="1600" dirty="0" err="1"/>
                        <a:t>Ribavarin</a:t>
                      </a:r>
                      <a:r>
                        <a:rPr lang="en-US" sz="1600" baseline="0" dirty="0"/>
                        <a:t>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bl>
          </a:graphicData>
        </a:graphic>
      </p:graphicFrame>
      <p:sp>
        <p:nvSpPr>
          <p:cNvPr id="6" name="TextBox 5"/>
          <p:cNvSpPr txBox="1"/>
          <p:nvPr/>
        </p:nvSpPr>
        <p:spPr>
          <a:xfrm>
            <a:off x="7921375" y="184935"/>
            <a:ext cx="3452117" cy="369332"/>
          </a:xfrm>
          <a:prstGeom prst="rect">
            <a:avLst/>
          </a:prstGeom>
          <a:noFill/>
        </p:spPr>
        <p:txBody>
          <a:bodyPr wrap="square" rtlCol="0">
            <a:spAutoFit/>
          </a:bodyPr>
          <a:lstStyle/>
          <a:p>
            <a:r>
              <a:rPr lang="en-US" dirty="0">
                <a:solidFill>
                  <a:schemeClr val="accent1">
                    <a:lumMod val="75000"/>
                  </a:schemeClr>
                </a:solidFill>
              </a:rPr>
              <a:t>Extra notes from males lecture</a:t>
            </a:r>
          </a:p>
        </p:txBody>
      </p:sp>
    </p:spTree>
    <p:extLst>
      <p:ext uri="{BB962C8B-B14F-4D97-AF65-F5344CB8AC3E}">
        <p14:creationId xmlns:p14="http://schemas.microsoft.com/office/powerpoint/2010/main" val="1652751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79235" y="104717"/>
            <a:ext cx="3180522" cy="584775"/>
          </a:xfrm>
          <a:prstGeom prst="rect">
            <a:avLst/>
          </a:prstGeom>
          <a:noFill/>
        </p:spPr>
        <p:txBody>
          <a:bodyPr wrap="square" rtlCol="0">
            <a:spAutoFit/>
          </a:bodyPr>
          <a:lstStyle/>
          <a:p>
            <a:pPr algn="ctr"/>
            <a:r>
              <a:rPr lang="en-US" sz="3200" u="sng" dirty="0">
                <a:solidFill>
                  <a:schemeClr val="accent1"/>
                </a:solidFill>
              </a:rPr>
              <a:t>Summary</a:t>
            </a:r>
          </a:p>
        </p:txBody>
      </p:sp>
      <p:sp>
        <p:nvSpPr>
          <p:cNvPr id="10" name="TextBox 9"/>
          <p:cNvSpPr txBox="1"/>
          <p:nvPr/>
        </p:nvSpPr>
        <p:spPr>
          <a:xfrm>
            <a:off x="1086678" y="864751"/>
            <a:ext cx="6241774" cy="1477328"/>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dirty="0"/>
              <a:t>The treatment of UTI depends on many factors affecting the condition. Your choice of antibiotic depends completely upon your understanding, managing and diagnosing of the disease for that each induvial will be treated differently. </a:t>
            </a:r>
          </a:p>
          <a:p>
            <a:endParaRPr lang="en-US" dirty="0"/>
          </a:p>
        </p:txBody>
      </p:sp>
      <p:cxnSp>
        <p:nvCxnSpPr>
          <p:cNvPr id="12" name="Straight Connector 11"/>
          <p:cNvCxnSpPr>
            <a:stCxn id="10" idx="2"/>
          </p:cNvCxnSpPr>
          <p:nvPr/>
        </p:nvCxnSpPr>
        <p:spPr>
          <a:xfrm>
            <a:off x="4207565" y="2342079"/>
            <a:ext cx="0" cy="1211183"/>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974573" y="3553262"/>
            <a:ext cx="4465983" cy="1200329"/>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dirty="0"/>
              <a:t>When a UTI patient must see a doctor during the course of disease?</a:t>
            </a:r>
          </a:p>
          <a:p>
            <a:pPr marL="285750" indent="-285750">
              <a:buFont typeface="Arial" panose="020B0604020202020204" pitchFamily="34" charset="0"/>
              <a:buChar char="•"/>
            </a:pPr>
            <a:r>
              <a:rPr lang="en-US" dirty="0"/>
              <a:t>Pregnant women. </a:t>
            </a:r>
          </a:p>
          <a:p>
            <a:pPr marL="285750" indent="-285750">
              <a:buFont typeface="Arial" panose="020B0604020202020204" pitchFamily="34" charset="0"/>
              <a:buChar char="•"/>
            </a:pPr>
            <a:r>
              <a:rPr lang="en-US" dirty="0"/>
              <a:t>Structural abnormalities. </a:t>
            </a:r>
          </a:p>
        </p:txBody>
      </p:sp>
      <p:cxnSp>
        <p:nvCxnSpPr>
          <p:cNvPr id="15" name="Straight Connector 14"/>
          <p:cNvCxnSpPr>
            <a:stCxn id="13" idx="1"/>
          </p:cNvCxnSpPr>
          <p:nvPr/>
        </p:nvCxnSpPr>
        <p:spPr>
          <a:xfrm flipH="1" flipV="1">
            <a:off x="1272209" y="4153426"/>
            <a:ext cx="702364"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272209" y="4153426"/>
            <a:ext cx="0" cy="88408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881268" y="5031699"/>
            <a:ext cx="3326296" cy="1477328"/>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dirty="0"/>
              <a:t>How to know if this infection will relapse?</a:t>
            </a:r>
          </a:p>
          <a:p>
            <a:r>
              <a:rPr lang="en-US" dirty="0"/>
              <a:t>When the treatment failed, structural abnormalities or abscesses. </a:t>
            </a:r>
          </a:p>
        </p:txBody>
      </p:sp>
      <p:cxnSp>
        <p:nvCxnSpPr>
          <p:cNvPr id="20" name="Straight Connector 19"/>
          <p:cNvCxnSpPr>
            <a:stCxn id="13" idx="3"/>
          </p:cNvCxnSpPr>
          <p:nvPr/>
        </p:nvCxnSpPr>
        <p:spPr>
          <a:xfrm flipV="1">
            <a:off x="6440556" y="4153426"/>
            <a:ext cx="622853" cy="1"/>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063409" y="3277373"/>
            <a:ext cx="4638262" cy="2031325"/>
          </a:xfrm>
          <a:prstGeom prst="rect">
            <a:avLst/>
          </a:prstGeom>
          <a:solidFill>
            <a:schemeClr val="bg1"/>
          </a:solidFill>
          <a:ln>
            <a:solidFill>
              <a:srgbClr val="7030A0"/>
            </a:solidFill>
          </a:ln>
        </p:spPr>
        <p:txBody>
          <a:bodyPr wrap="square" rtlCol="0">
            <a:spAutoFit/>
          </a:bodyPr>
          <a:lstStyle/>
          <a:p>
            <a:r>
              <a:rPr lang="en-US" dirty="0"/>
              <a:t>Urinary catheters are not something you will do unless it is necessary for that it induces the UTI highly. You use when a patient can’t pass urine or when delicate urinary measures' are required. </a:t>
            </a:r>
          </a:p>
          <a:p>
            <a:r>
              <a:rPr lang="en-US" dirty="0"/>
              <a:t>The associated organisms are constantly changing.</a:t>
            </a:r>
          </a:p>
        </p:txBody>
      </p:sp>
      <p:cxnSp>
        <p:nvCxnSpPr>
          <p:cNvPr id="23" name="Straight Connector 22"/>
          <p:cNvCxnSpPr>
            <a:stCxn id="21" idx="0"/>
          </p:cNvCxnSpPr>
          <p:nvPr/>
        </p:nvCxnSpPr>
        <p:spPr>
          <a:xfrm flipV="1">
            <a:off x="9382540" y="2619077"/>
            <a:ext cx="0" cy="658296"/>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858539" y="1141749"/>
            <a:ext cx="3405810" cy="1477328"/>
          </a:xfrm>
          <a:prstGeom prst="rect">
            <a:avLst/>
          </a:prstGeom>
          <a:solidFill>
            <a:schemeClr val="bg1"/>
          </a:solidFill>
          <a:ln>
            <a:solidFill>
              <a:srgbClr val="C00000"/>
            </a:solidFill>
          </a:ln>
        </p:spPr>
        <p:txBody>
          <a:bodyPr wrap="square" rtlCol="0">
            <a:spAutoFit/>
          </a:bodyPr>
          <a:lstStyle/>
          <a:p>
            <a:r>
              <a:rPr lang="en-US" dirty="0"/>
              <a:t>Asymptomatic Bacteriuria is only treated in these cases: </a:t>
            </a:r>
          </a:p>
          <a:p>
            <a:r>
              <a:rPr lang="en-US" dirty="0"/>
              <a:t>Kidney transplant, Pregnant women and patients going for cystoscopy.</a:t>
            </a:r>
          </a:p>
        </p:txBody>
      </p:sp>
    </p:spTree>
    <p:extLst>
      <p:ext uri="{BB962C8B-B14F-4D97-AF65-F5344CB8AC3E}">
        <p14:creationId xmlns:p14="http://schemas.microsoft.com/office/powerpoint/2010/main" val="1607410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85861" y="0"/>
            <a:ext cx="2637183" cy="584775"/>
          </a:xfrm>
          <a:prstGeom prst="rect">
            <a:avLst/>
          </a:prstGeom>
          <a:noFill/>
        </p:spPr>
        <p:txBody>
          <a:bodyPr wrap="square" rtlCol="0">
            <a:spAutoFit/>
          </a:bodyPr>
          <a:lstStyle/>
          <a:p>
            <a:pPr algn="ctr"/>
            <a:r>
              <a:rPr lang="en-US" sz="3200" u="sng" dirty="0">
                <a:solidFill>
                  <a:schemeClr val="accent1"/>
                </a:solidFill>
              </a:rPr>
              <a:t>Summary</a:t>
            </a:r>
          </a:p>
        </p:txBody>
      </p:sp>
      <p:graphicFrame>
        <p:nvGraphicFramePr>
          <p:cNvPr id="3" name="Table 2"/>
          <p:cNvGraphicFramePr>
            <a:graphicFrameLocks noGrp="1"/>
          </p:cNvGraphicFramePr>
          <p:nvPr>
            <p:extLst>
              <p:ext uri="{D42A27DB-BD31-4B8C-83A1-F6EECF244321}">
                <p14:modId xmlns:p14="http://schemas.microsoft.com/office/powerpoint/2010/main" val="3527197584"/>
              </p:ext>
            </p:extLst>
          </p:nvPr>
        </p:nvGraphicFramePr>
        <p:xfrm>
          <a:off x="238538" y="743802"/>
          <a:ext cx="7752523" cy="5780375"/>
        </p:xfrm>
        <a:graphic>
          <a:graphicData uri="http://schemas.openxmlformats.org/drawingml/2006/table">
            <a:tbl>
              <a:tblPr firstRow="1" bandRow="1">
                <a:tableStyleId>{5940675A-B579-460E-94D1-54222C63F5DA}</a:tableStyleId>
              </a:tblPr>
              <a:tblGrid>
                <a:gridCol w="2213114">
                  <a:extLst>
                    <a:ext uri="{9D8B030D-6E8A-4147-A177-3AD203B41FA5}">
                      <a16:colId xmlns:a16="http://schemas.microsoft.com/office/drawing/2014/main" val="1633433710"/>
                    </a:ext>
                  </a:extLst>
                </a:gridCol>
                <a:gridCol w="5539409">
                  <a:extLst>
                    <a:ext uri="{9D8B030D-6E8A-4147-A177-3AD203B41FA5}">
                      <a16:colId xmlns:a16="http://schemas.microsoft.com/office/drawing/2014/main" val="2559258536"/>
                    </a:ext>
                  </a:extLst>
                </a:gridCol>
              </a:tblGrid>
              <a:tr h="388000">
                <a:tc>
                  <a:txBody>
                    <a:bodyPr/>
                    <a:lstStyle/>
                    <a:p>
                      <a:pPr algn="ctr"/>
                      <a:r>
                        <a:rPr lang="en-US" dirty="0"/>
                        <a:t>Antibiotic</a:t>
                      </a:r>
                      <a:endParaRPr lang="en-US" dirty="0">
                        <a:latin typeface="+mn-lt"/>
                      </a:endParaRPr>
                    </a:p>
                  </a:txBody>
                  <a:tcPr>
                    <a:solidFill>
                      <a:schemeClr val="accent5">
                        <a:lumMod val="20000"/>
                        <a:lumOff val="80000"/>
                      </a:schemeClr>
                    </a:solidFill>
                  </a:tcPr>
                </a:tc>
                <a:tc>
                  <a:txBody>
                    <a:bodyPr/>
                    <a:lstStyle/>
                    <a:p>
                      <a:pPr algn="ctr"/>
                      <a:r>
                        <a:rPr lang="en-US" dirty="0"/>
                        <a:t>The type of UTI</a:t>
                      </a:r>
                      <a:endParaRPr lang="en-US" dirty="0">
                        <a:latin typeface="+mn-lt"/>
                      </a:endParaRPr>
                    </a:p>
                  </a:txBody>
                  <a:tcPr>
                    <a:solidFill>
                      <a:schemeClr val="accent5">
                        <a:lumMod val="20000"/>
                        <a:lumOff val="80000"/>
                      </a:schemeClr>
                    </a:solidFill>
                  </a:tcPr>
                </a:tc>
                <a:extLst>
                  <a:ext uri="{0D108BD9-81ED-4DB2-BD59-A6C34878D82A}">
                    <a16:rowId xmlns:a16="http://schemas.microsoft.com/office/drawing/2014/main" val="1861295227"/>
                  </a:ext>
                </a:extLst>
              </a:tr>
              <a:tr h="669698">
                <a:tc>
                  <a:txBody>
                    <a:bodyPr/>
                    <a:lstStyle/>
                    <a:p>
                      <a:pPr algn="l"/>
                      <a:r>
                        <a:rPr lang="en-US" sz="2000" dirty="0"/>
                        <a:t>Amoxicillin</a:t>
                      </a:r>
                      <a:endParaRPr lang="en-US" sz="2000" dirty="0">
                        <a:latin typeface="+mn-lt"/>
                      </a:endParaRPr>
                    </a:p>
                  </a:txBody>
                  <a:tcPr>
                    <a:solidFill>
                      <a:schemeClr val="accent1">
                        <a:lumMod val="20000"/>
                        <a:lumOff val="80000"/>
                      </a:schemeClr>
                    </a:solidFill>
                  </a:tcPr>
                </a:tc>
                <a:tc>
                  <a:txBody>
                    <a:bodyPr/>
                    <a:lstStyle/>
                    <a:p>
                      <a:pPr algn="ctr"/>
                      <a:r>
                        <a:rPr lang="en-US" sz="1600" b="0" dirty="0">
                          <a:solidFill>
                            <a:schemeClr val="tx1"/>
                          </a:solidFill>
                        </a:rPr>
                        <a:t>Uncomplicated UTI (with or without Clavulanate), Uncomplicated Pyelonephritis (with Clavulanate), Pregnant women (Complicated UTI). </a:t>
                      </a:r>
                      <a:endParaRPr lang="en-US" sz="1600" b="0" dirty="0">
                        <a:solidFill>
                          <a:schemeClr val="tx1"/>
                        </a:solidFill>
                        <a:latin typeface="+mn-lt"/>
                      </a:endParaRPr>
                    </a:p>
                  </a:txBody>
                  <a:tcPr>
                    <a:solidFill>
                      <a:schemeClr val="bg1"/>
                    </a:solidFill>
                  </a:tcPr>
                </a:tc>
                <a:extLst>
                  <a:ext uri="{0D108BD9-81ED-4DB2-BD59-A6C34878D82A}">
                    <a16:rowId xmlns:a16="http://schemas.microsoft.com/office/drawing/2014/main" val="247854947"/>
                  </a:ext>
                </a:extLst>
              </a:tr>
              <a:tr h="861041">
                <a:tc>
                  <a:txBody>
                    <a:bodyPr/>
                    <a:lstStyle/>
                    <a:p>
                      <a:pPr algn="l"/>
                      <a:r>
                        <a:rPr lang="en-US" sz="2000" dirty="0"/>
                        <a:t>Cephalosporin</a:t>
                      </a:r>
                      <a:endParaRPr lang="en-US" sz="2000" dirty="0">
                        <a:latin typeface="+mn-lt"/>
                      </a:endParaRPr>
                    </a:p>
                  </a:txBody>
                  <a:tcPr>
                    <a:solidFill>
                      <a:schemeClr val="accent1">
                        <a:lumMod val="20000"/>
                        <a:lumOff val="80000"/>
                      </a:schemeClr>
                    </a:solidFill>
                  </a:tcPr>
                </a:tc>
                <a:tc>
                  <a:txBody>
                    <a:bodyPr/>
                    <a:lstStyle/>
                    <a:p>
                      <a:pPr algn="ctr"/>
                      <a:r>
                        <a:rPr lang="en-US" sz="1600" b="0" dirty="0">
                          <a:solidFill>
                            <a:schemeClr val="tx1"/>
                          </a:solidFill>
                        </a:rPr>
                        <a:t>Uncomplicated UTI (First or second generations), Recurrent infection (Cephalexin), Uncomplicated Pyelonephritis, Pregnant women, Children (Cephalexin).</a:t>
                      </a:r>
                      <a:endParaRPr lang="en-US" sz="1600" b="0" dirty="0">
                        <a:solidFill>
                          <a:schemeClr val="tx1"/>
                        </a:solidFill>
                        <a:latin typeface="+mn-lt"/>
                      </a:endParaRPr>
                    </a:p>
                  </a:txBody>
                  <a:tcPr>
                    <a:solidFill>
                      <a:schemeClr val="bg1"/>
                    </a:solidFill>
                  </a:tcPr>
                </a:tc>
                <a:extLst>
                  <a:ext uri="{0D108BD9-81ED-4DB2-BD59-A6C34878D82A}">
                    <a16:rowId xmlns:a16="http://schemas.microsoft.com/office/drawing/2014/main" val="2311221133"/>
                  </a:ext>
                </a:extLst>
              </a:tr>
              <a:tr h="669698">
                <a:tc>
                  <a:txBody>
                    <a:bodyPr/>
                    <a:lstStyle/>
                    <a:p>
                      <a:pPr algn="l"/>
                      <a:r>
                        <a:rPr lang="en-US" sz="2000" dirty="0"/>
                        <a:t>Fluoroquinolone</a:t>
                      </a:r>
                      <a:endParaRPr lang="en-US" sz="2000" dirty="0">
                        <a:latin typeface="+mn-lt"/>
                      </a:endParaRPr>
                    </a:p>
                  </a:txBody>
                  <a:tcPr>
                    <a:solidFill>
                      <a:schemeClr val="accent1">
                        <a:lumMod val="20000"/>
                        <a:lumOff val="80000"/>
                      </a:schemeClr>
                    </a:solidFill>
                  </a:tcPr>
                </a:tc>
                <a:tc>
                  <a:txBody>
                    <a:bodyPr/>
                    <a:lstStyle/>
                    <a:p>
                      <a:pPr algn="ctr"/>
                      <a:r>
                        <a:rPr lang="en-US" sz="1600" b="0" dirty="0">
                          <a:solidFill>
                            <a:schemeClr val="tx1"/>
                          </a:solidFill>
                        </a:rPr>
                        <a:t>Uncomplicated UTI, Recurrent infections (Ciprofloxacin), Uncomplicated Pyelonephritis(Ciprofloxacin).</a:t>
                      </a:r>
                      <a:endParaRPr lang="en-US" sz="1600" b="0" dirty="0">
                        <a:solidFill>
                          <a:schemeClr val="tx1"/>
                        </a:solidFill>
                        <a:latin typeface="+mn-lt"/>
                      </a:endParaRPr>
                    </a:p>
                  </a:txBody>
                  <a:tcPr>
                    <a:solidFill>
                      <a:schemeClr val="bg1"/>
                    </a:solidFill>
                  </a:tcPr>
                </a:tc>
                <a:extLst>
                  <a:ext uri="{0D108BD9-81ED-4DB2-BD59-A6C34878D82A}">
                    <a16:rowId xmlns:a16="http://schemas.microsoft.com/office/drawing/2014/main" val="1183192124"/>
                  </a:ext>
                </a:extLst>
              </a:tr>
              <a:tr h="478356">
                <a:tc>
                  <a:txBody>
                    <a:bodyPr/>
                    <a:lstStyle/>
                    <a:p>
                      <a:pPr algn="l"/>
                      <a:r>
                        <a:rPr lang="en-US" sz="2000" dirty="0"/>
                        <a:t>TMP-SMX</a:t>
                      </a:r>
                      <a:endParaRPr lang="en-US" sz="2000" dirty="0">
                        <a:latin typeface="+mn-lt"/>
                      </a:endParaRPr>
                    </a:p>
                  </a:txBody>
                  <a:tcPr>
                    <a:solidFill>
                      <a:schemeClr val="accent1">
                        <a:lumMod val="20000"/>
                        <a:lumOff val="80000"/>
                      </a:schemeClr>
                    </a:solidFill>
                  </a:tcPr>
                </a:tc>
                <a:tc>
                  <a:txBody>
                    <a:bodyPr/>
                    <a:lstStyle/>
                    <a:p>
                      <a:pPr algn="ctr"/>
                      <a:r>
                        <a:rPr lang="en-US" sz="1600" b="0" dirty="0">
                          <a:solidFill>
                            <a:schemeClr val="tx1"/>
                          </a:solidFill>
                        </a:rPr>
                        <a:t>In all types except; Pregnant women, Urethritis in men, VUR*.</a:t>
                      </a:r>
                      <a:endParaRPr lang="en-US" sz="1600" b="0" dirty="0">
                        <a:solidFill>
                          <a:schemeClr val="tx1"/>
                        </a:solidFill>
                        <a:latin typeface="+mn-lt"/>
                      </a:endParaRPr>
                    </a:p>
                  </a:txBody>
                  <a:tcPr>
                    <a:solidFill>
                      <a:schemeClr val="bg1"/>
                    </a:solidFill>
                  </a:tcPr>
                </a:tc>
                <a:extLst>
                  <a:ext uri="{0D108BD9-81ED-4DB2-BD59-A6C34878D82A}">
                    <a16:rowId xmlns:a16="http://schemas.microsoft.com/office/drawing/2014/main" val="3793646557"/>
                  </a:ext>
                </a:extLst>
              </a:tr>
              <a:tr h="478356">
                <a:tc>
                  <a:txBody>
                    <a:bodyPr/>
                    <a:lstStyle/>
                    <a:p>
                      <a:pPr algn="l"/>
                      <a:r>
                        <a:rPr lang="en-US" sz="2000" dirty="0"/>
                        <a:t>Nitrofurantoin</a:t>
                      </a:r>
                      <a:endParaRPr lang="en-US" sz="2000" dirty="0">
                        <a:latin typeface="+mn-lt"/>
                      </a:endParaRPr>
                    </a:p>
                  </a:txBody>
                  <a:tcPr>
                    <a:solidFill>
                      <a:schemeClr val="accent1">
                        <a:lumMod val="20000"/>
                        <a:lumOff val="80000"/>
                      </a:schemeClr>
                    </a:solidFill>
                  </a:tcPr>
                </a:tc>
                <a:tc>
                  <a:txBody>
                    <a:bodyPr/>
                    <a:lstStyle/>
                    <a:p>
                      <a:pPr algn="ctr"/>
                      <a:r>
                        <a:rPr lang="en-US" sz="1600" b="0" dirty="0">
                          <a:solidFill>
                            <a:schemeClr val="tx1"/>
                          </a:solidFill>
                        </a:rPr>
                        <a:t>Uncomplicated UTI (Long use), Recurrent infections, Pregnant women.</a:t>
                      </a:r>
                      <a:endParaRPr lang="en-US" sz="1600" b="0" dirty="0">
                        <a:solidFill>
                          <a:schemeClr val="tx1"/>
                        </a:solidFill>
                        <a:latin typeface="+mn-lt"/>
                      </a:endParaRPr>
                    </a:p>
                  </a:txBody>
                  <a:tcPr>
                    <a:solidFill>
                      <a:schemeClr val="bg1"/>
                    </a:solidFill>
                  </a:tcPr>
                </a:tc>
                <a:extLst>
                  <a:ext uri="{0D108BD9-81ED-4DB2-BD59-A6C34878D82A}">
                    <a16:rowId xmlns:a16="http://schemas.microsoft.com/office/drawing/2014/main" val="3774220020"/>
                  </a:ext>
                </a:extLst>
              </a:tr>
              <a:tr h="388000">
                <a:tc>
                  <a:txBody>
                    <a:bodyPr/>
                    <a:lstStyle/>
                    <a:p>
                      <a:pPr algn="l"/>
                      <a:r>
                        <a:rPr lang="en-US" sz="2000" dirty="0"/>
                        <a:t>Ampicillin</a:t>
                      </a:r>
                      <a:endParaRPr lang="en-US" sz="2000" dirty="0">
                        <a:latin typeface="+mn-lt"/>
                      </a:endParaRPr>
                    </a:p>
                  </a:txBody>
                  <a:tcPr>
                    <a:solidFill>
                      <a:schemeClr val="accent1">
                        <a:lumMod val="20000"/>
                        <a:lumOff val="80000"/>
                      </a:schemeClr>
                    </a:solidFill>
                  </a:tcPr>
                </a:tc>
                <a:tc>
                  <a:txBody>
                    <a:bodyPr/>
                    <a:lstStyle/>
                    <a:p>
                      <a:pPr algn="ctr"/>
                      <a:r>
                        <a:rPr lang="en-US" sz="1600" b="0" dirty="0">
                          <a:solidFill>
                            <a:schemeClr val="tx1"/>
                          </a:solidFill>
                        </a:rPr>
                        <a:t>Pregnant women.</a:t>
                      </a:r>
                      <a:endParaRPr lang="en-US" sz="1600" b="0" dirty="0">
                        <a:solidFill>
                          <a:schemeClr val="tx1"/>
                        </a:solidFill>
                        <a:latin typeface="+mn-lt"/>
                      </a:endParaRPr>
                    </a:p>
                  </a:txBody>
                  <a:tcPr>
                    <a:solidFill>
                      <a:schemeClr val="bg1"/>
                    </a:solidFill>
                  </a:tcPr>
                </a:tc>
                <a:extLst>
                  <a:ext uri="{0D108BD9-81ED-4DB2-BD59-A6C34878D82A}">
                    <a16:rowId xmlns:a16="http://schemas.microsoft.com/office/drawing/2014/main" val="625264769"/>
                  </a:ext>
                </a:extLst>
              </a:tr>
              <a:tr h="388000">
                <a:tc>
                  <a:txBody>
                    <a:bodyPr/>
                    <a:lstStyle/>
                    <a:p>
                      <a:pPr algn="l"/>
                      <a:r>
                        <a:rPr lang="en-US" sz="2000" dirty="0"/>
                        <a:t>Doxycycline</a:t>
                      </a:r>
                      <a:endParaRPr lang="en-US" sz="2000" dirty="0">
                        <a:latin typeface="+mn-lt"/>
                      </a:endParaRPr>
                    </a:p>
                  </a:txBody>
                  <a:tcPr>
                    <a:solidFill>
                      <a:schemeClr val="accent1">
                        <a:lumMod val="20000"/>
                        <a:lumOff val="80000"/>
                      </a:schemeClr>
                    </a:solidFill>
                  </a:tcPr>
                </a:tc>
                <a:tc>
                  <a:txBody>
                    <a:bodyPr/>
                    <a:lstStyle/>
                    <a:p>
                      <a:pPr algn="ctr"/>
                      <a:r>
                        <a:rPr lang="en-US" sz="1600" b="0" dirty="0">
                          <a:solidFill>
                            <a:schemeClr val="tx1"/>
                          </a:solidFill>
                        </a:rPr>
                        <a:t>Urethritis in men.</a:t>
                      </a:r>
                      <a:endParaRPr lang="en-US" sz="1600" b="0" dirty="0">
                        <a:solidFill>
                          <a:schemeClr val="tx1"/>
                        </a:solidFill>
                        <a:latin typeface="+mn-lt"/>
                      </a:endParaRPr>
                    </a:p>
                  </a:txBody>
                  <a:tcPr>
                    <a:solidFill>
                      <a:schemeClr val="bg1"/>
                    </a:solidFill>
                  </a:tcPr>
                </a:tc>
                <a:extLst>
                  <a:ext uri="{0D108BD9-81ED-4DB2-BD59-A6C34878D82A}">
                    <a16:rowId xmlns:a16="http://schemas.microsoft.com/office/drawing/2014/main" val="1013543428"/>
                  </a:ext>
                </a:extLst>
              </a:tr>
              <a:tr h="388000">
                <a:tc>
                  <a:txBody>
                    <a:bodyPr/>
                    <a:lstStyle/>
                    <a:p>
                      <a:pPr algn="l"/>
                      <a:r>
                        <a:rPr lang="en-US" sz="2000" dirty="0"/>
                        <a:t>Azithromycin</a:t>
                      </a:r>
                      <a:endParaRPr lang="en-US" sz="2000" dirty="0">
                        <a:latin typeface="+mn-lt"/>
                      </a:endParaRPr>
                    </a:p>
                  </a:txBody>
                  <a:tcPr>
                    <a:solidFill>
                      <a:schemeClr val="accent1">
                        <a:lumMod val="20000"/>
                        <a:lumOff val="80000"/>
                      </a:schemeClr>
                    </a:solidFill>
                  </a:tcPr>
                </a:tc>
                <a:tc>
                  <a:txBody>
                    <a:bodyPr/>
                    <a:lstStyle/>
                    <a:p>
                      <a:pPr algn="ctr"/>
                      <a:r>
                        <a:rPr lang="en-US" sz="1600" b="0" dirty="0">
                          <a:solidFill>
                            <a:schemeClr val="tx1"/>
                          </a:solidFill>
                        </a:rPr>
                        <a:t>Urethritis in men.</a:t>
                      </a:r>
                      <a:endParaRPr lang="en-US" sz="1600" b="0" dirty="0">
                        <a:solidFill>
                          <a:schemeClr val="tx1"/>
                        </a:solidFill>
                        <a:latin typeface="+mn-lt"/>
                      </a:endParaRPr>
                    </a:p>
                  </a:txBody>
                  <a:tcPr>
                    <a:solidFill>
                      <a:schemeClr val="bg1"/>
                    </a:solidFill>
                  </a:tcPr>
                </a:tc>
                <a:extLst>
                  <a:ext uri="{0D108BD9-81ED-4DB2-BD59-A6C34878D82A}">
                    <a16:rowId xmlns:a16="http://schemas.microsoft.com/office/drawing/2014/main" val="2823143337"/>
                  </a:ext>
                </a:extLst>
              </a:tr>
              <a:tr h="388000">
                <a:tc>
                  <a:txBody>
                    <a:bodyPr/>
                    <a:lstStyle/>
                    <a:p>
                      <a:pPr algn="l"/>
                      <a:r>
                        <a:rPr lang="en-US" sz="2000" dirty="0"/>
                        <a:t>Gentamicin</a:t>
                      </a:r>
                      <a:endParaRPr lang="en-US" sz="2000" dirty="0">
                        <a:latin typeface="+mn-lt"/>
                      </a:endParaRPr>
                    </a:p>
                  </a:txBody>
                  <a:tcPr>
                    <a:solidFill>
                      <a:schemeClr val="accent1">
                        <a:lumMod val="20000"/>
                        <a:lumOff val="80000"/>
                      </a:schemeClr>
                    </a:solidFill>
                  </a:tcPr>
                </a:tc>
                <a:tc>
                  <a:txBody>
                    <a:bodyPr/>
                    <a:lstStyle/>
                    <a:p>
                      <a:pPr algn="ctr"/>
                      <a:r>
                        <a:rPr lang="en-US" sz="1600" b="0" dirty="0">
                          <a:solidFill>
                            <a:schemeClr val="tx1"/>
                          </a:solidFill>
                        </a:rPr>
                        <a:t>Children, VUR*.</a:t>
                      </a:r>
                      <a:endParaRPr lang="en-US" sz="1600" b="0" dirty="0">
                        <a:solidFill>
                          <a:schemeClr val="tx1"/>
                        </a:solidFill>
                        <a:latin typeface="+mn-lt"/>
                      </a:endParaRPr>
                    </a:p>
                  </a:txBody>
                  <a:tcPr>
                    <a:solidFill>
                      <a:schemeClr val="bg1"/>
                    </a:solidFill>
                  </a:tcPr>
                </a:tc>
                <a:extLst>
                  <a:ext uri="{0D108BD9-81ED-4DB2-BD59-A6C34878D82A}">
                    <a16:rowId xmlns:a16="http://schemas.microsoft.com/office/drawing/2014/main" val="3405524473"/>
                  </a:ext>
                </a:extLst>
              </a:tr>
              <a:tr h="388000">
                <a:tc>
                  <a:txBody>
                    <a:bodyPr/>
                    <a:lstStyle/>
                    <a:p>
                      <a:pPr algn="l"/>
                      <a:r>
                        <a:rPr lang="en-US" sz="2000" dirty="0"/>
                        <a:t>Cefixime (</a:t>
                      </a:r>
                      <a:r>
                        <a:rPr lang="en-US" sz="2000" dirty="0" err="1"/>
                        <a:t>Suprax</a:t>
                      </a:r>
                      <a:r>
                        <a:rPr lang="en-US" sz="2000" dirty="0"/>
                        <a:t>)</a:t>
                      </a:r>
                      <a:endParaRPr lang="en-US" sz="2000" dirty="0">
                        <a:latin typeface="+mn-lt"/>
                      </a:endParaRPr>
                    </a:p>
                  </a:txBody>
                  <a:tcPr>
                    <a:solidFill>
                      <a:schemeClr val="accent1">
                        <a:lumMod val="20000"/>
                        <a:lumOff val="80000"/>
                      </a:schemeClr>
                    </a:solidFill>
                  </a:tcPr>
                </a:tc>
                <a:tc>
                  <a:txBody>
                    <a:bodyPr/>
                    <a:lstStyle/>
                    <a:p>
                      <a:pPr algn="ctr"/>
                      <a:r>
                        <a:rPr lang="en-US" sz="1600" b="0" dirty="0">
                          <a:solidFill>
                            <a:schemeClr val="tx1"/>
                          </a:solidFill>
                        </a:rPr>
                        <a:t>VUR*.</a:t>
                      </a:r>
                      <a:endParaRPr lang="en-US" sz="1600" b="0" dirty="0">
                        <a:solidFill>
                          <a:schemeClr val="tx1"/>
                        </a:solidFill>
                        <a:latin typeface="+mn-lt"/>
                      </a:endParaRPr>
                    </a:p>
                  </a:txBody>
                  <a:tcPr>
                    <a:solidFill>
                      <a:schemeClr val="bg1"/>
                    </a:solidFill>
                  </a:tcPr>
                </a:tc>
                <a:extLst>
                  <a:ext uri="{0D108BD9-81ED-4DB2-BD59-A6C34878D82A}">
                    <a16:rowId xmlns:a16="http://schemas.microsoft.com/office/drawing/2014/main" val="2860423309"/>
                  </a:ext>
                </a:extLst>
              </a:tr>
            </a:tbl>
          </a:graphicData>
        </a:graphic>
      </p:graphicFrame>
      <p:sp>
        <p:nvSpPr>
          <p:cNvPr id="4" name="TextBox 3"/>
          <p:cNvSpPr txBox="1"/>
          <p:nvPr/>
        </p:nvSpPr>
        <p:spPr>
          <a:xfrm>
            <a:off x="8256103" y="743802"/>
            <a:ext cx="3710609" cy="3108543"/>
          </a:xfrm>
          <a:prstGeom prst="rect">
            <a:avLst/>
          </a:prstGeom>
          <a:noFill/>
        </p:spPr>
        <p:txBody>
          <a:bodyPr wrap="square" rtlCol="0">
            <a:spAutoFit/>
          </a:bodyPr>
          <a:lstStyle/>
          <a:p>
            <a:r>
              <a:rPr lang="en-US" sz="1400" u="sng" dirty="0">
                <a:solidFill>
                  <a:srgbClr val="FF0000"/>
                </a:solidFill>
              </a:rPr>
              <a:t>Notes: </a:t>
            </a:r>
          </a:p>
          <a:p>
            <a:pPr marL="285750" indent="-285750">
              <a:buFont typeface="Arial" panose="020B0604020202020204" pitchFamily="34" charset="0"/>
              <a:buChar char="•"/>
            </a:pPr>
            <a:r>
              <a:rPr lang="en-US" sz="1400" dirty="0"/>
              <a:t>Any uncomplicated UTI has a low risk of a recurrence. </a:t>
            </a:r>
          </a:p>
          <a:p>
            <a:pPr marL="285750" indent="-285750">
              <a:buFont typeface="Arial" panose="020B0604020202020204" pitchFamily="34" charset="0"/>
              <a:buChar char="•"/>
            </a:pPr>
            <a:r>
              <a:rPr lang="en-US" sz="1400" dirty="0"/>
              <a:t>Fluoroquinolone shouldn’t be given to women or children.</a:t>
            </a:r>
          </a:p>
          <a:p>
            <a:pPr marL="285750" indent="-285750">
              <a:buFont typeface="Arial" panose="020B0604020202020204" pitchFamily="34" charset="0"/>
              <a:buChar char="•"/>
            </a:pPr>
            <a:r>
              <a:rPr lang="en-US" sz="1400" dirty="0"/>
              <a:t>If other antibiotics are resistant then the first choice becomes Fluoroquinolone.</a:t>
            </a:r>
          </a:p>
          <a:p>
            <a:pPr marL="285750" indent="-285750">
              <a:buFont typeface="Arial" panose="020B0604020202020204" pitchFamily="34" charset="0"/>
              <a:buChar char="•"/>
            </a:pPr>
            <a:r>
              <a:rPr lang="en-US" sz="1400" dirty="0"/>
              <a:t>Moderate to severe Pyelonephritis needs HOSPITALIZATION. </a:t>
            </a:r>
          </a:p>
          <a:p>
            <a:pPr marL="285750" indent="-285750">
              <a:buFont typeface="Arial" panose="020B0604020202020204" pitchFamily="34" charset="0"/>
              <a:buChar char="•"/>
            </a:pPr>
            <a:r>
              <a:rPr lang="en-US" sz="1400" dirty="0"/>
              <a:t>If a man is complaining from Urethritis, we must test him for the presence of any sexual transmitted diseases. </a:t>
            </a:r>
          </a:p>
          <a:p>
            <a:pPr marL="285750" indent="-285750">
              <a:buFont typeface="Arial" panose="020B0604020202020204" pitchFamily="34" charset="0"/>
              <a:buChar char="•"/>
            </a:pPr>
            <a:r>
              <a:rPr lang="en-US" sz="1400" dirty="0"/>
              <a:t>VUR* can lead to pyelonephritis and kidney damage. Common in kids with UTI. </a:t>
            </a:r>
          </a:p>
        </p:txBody>
      </p:sp>
      <p:sp>
        <p:nvSpPr>
          <p:cNvPr id="5" name="TextBox 4"/>
          <p:cNvSpPr txBox="1"/>
          <p:nvPr/>
        </p:nvSpPr>
        <p:spPr>
          <a:xfrm>
            <a:off x="8905461" y="3852345"/>
            <a:ext cx="2782956" cy="307777"/>
          </a:xfrm>
          <a:prstGeom prst="rect">
            <a:avLst/>
          </a:prstGeom>
          <a:noFill/>
        </p:spPr>
        <p:txBody>
          <a:bodyPr wrap="square" rtlCol="0">
            <a:spAutoFit/>
          </a:bodyPr>
          <a:lstStyle/>
          <a:p>
            <a:r>
              <a:rPr lang="en-US" sz="1400" b="1" dirty="0">
                <a:solidFill>
                  <a:schemeClr val="bg1">
                    <a:lumMod val="50000"/>
                  </a:schemeClr>
                </a:solidFill>
              </a:rPr>
              <a:t>*Vesicoureteral reflux.</a:t>
            </a:r>
          </a:p>
        </p:txBody>
      </p:sp>
      <p:sp>
        <p:nvSpPr>
          <p:cNvPr id="6" name="TextBox 5"/>
          <p:cNvSpPr txBox="1"/>
          <p:nvPr/>
        </p:nvSpPr>
        <p:spPr>
          <a:xfrm>
            <a:off x="8401877" y="4784035"/>
            <a:ext cx="3564835" cy="1200329"/>
          </a:xfrm>
          <a:prstGeom prst="rect">
            <a:avLst/>
          </a:prstGeom>
          <a:solidFill>
            <a:schemeClr val="accent4">
              <a:lumMod val="20000"/>
              <a:lumOff val="80000"/>
            </a:schemeClr>
          </a:solidFill>
          <a:ln>
            <a:solidFill>
              <a:schemeClr val="accent6">
                <a:lumMod val="50000"/>
              </a:schemeClr>
            </a:solidFill>
          </a:ln>
        </p:spPr>
        <p:txBody>
          <a:bodyPr wrap="square" rtlCol="0">
            <a:spAutoFit/>
          </a:bodyPr>
          <a:lstStyle/>
          <a:p>
            <a:pPr algn="r"/>
            <a:r>
              <a:rPr lang="ar-SA" b="1" dirty="0"/>
              <a:t>-فيه ملف وورد أيضا </a:t>
            </a:r>
            <a:r>
              <a:rPr lang="ar-SA" b="1" dirty="0">
                <a:solidFill>
                  <a:srgbClr val="FF0000"/>
                </a:solidFill>
              </a:rPr>
              <a:t>ملخص فيه الأدوية </a:t>
            </a:r>
            <a:r>
              <a:rPr lang="ar-SA" b="1" dirty="0"/>
              <a:t>اللي ذكرت في هذه المحاضرة من أعداد زميلتنا </a:t>
            </a:r>
            <a:r>
              <a:rPr lang="ar-SA" b="1" dirty="0">
                <a:solidFill>
                  <a:srgbClr val="FF0000"/>
                </a:solidFill>
              </a:rPr>
              <a:t>اللولو الصليهم </a:t>
            </a:r>
            <a:r>
              <a:rPr lang="ar-SA" b="1" dirty="0"/>
              <a:t>جزاها الله خير</a:t>
            </a:r>
          </a:p>
          <a:p>
            <a:pPr algn="r"/>
            <a:r>
              <a:rPr lang="ar-SA" b="1" dirty="0"/>
              <a:t>- و شكراً لتيم 435 جزاكم الله خير </a:t>
            </a:r>
            <a:endParaRPr lang="en-US" b="1" dirty="0"/>
          </a:p>
        </p:txBody>
      </p:sp>
    </p:spTree>
    <p:extLst>
      <p:ext uri="{BB962C8B-B14F-4D97-AF65-F5344CB8AC3E}">
        <p14:creationId xmlns:p14="http://schemas.microsoft.com/office/powerpoint/2010/main" val="1117770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41913" y="81192"/>
            <a:ext cx="3975652" cy="584775"/>
          </a:xfrm>
          <a:prstGeom prst="rect">
            <a:avLst/>
          </a:prstGeom>
          <a:noFill/>
        </p:spPr>
        <p:txBody>
          <a:bodyPr wrap="square" rtlCol="0">
            <a:spAutoFit/>
          </a:bodyPr>
          <a:lstStyle/>
          <a:p>
            <a:pPr algn="ctr"/>
            <a:r>
              <a:rPr lang="en-US" sz="3200" u="sng" dirty="0">
                <a:solidFill>
                  <a:schemeClr val="accent1"/>
                </a:solidFill>
              </a:rPr>
              <a:t>Test yourself!</a:t>
            </a:r>
          </a:p>
        </p:txBody>
      </p:sp>
      <p:sp>
        <p:nvSpPr>
          <p:cNvPr id="3" name="TextBox 2"/>
          <p:cNvSpPr txBox="1"/>
          <p:nvPr/>
        </p:nvSpPr>
        <p:spPr>
          <a:xfrm>
            <a:off x="278297" y="982340"/>
            <a:ext cx="6016486" cy="5755422"/>
          </a:xfrm>
          <a:prstGeom prst="rect">
            <a:avLst/>
          </a:prstGeom>
          <a:noFill/>
        </p:spPr>
        <p:txBody>
          <a:bodyPr wrap="square" rtlCol="0">
            <a:spAutoFit/>
          </a:bodyPr>
          <a:lstStyle/>
          <a:p>
            <a:r>
              <a:rPr lang="en-US" sz="1600" b="1" dirty="0"/>
              <a:t>1) A patient is complaining from cystitis for three months. To choose the antibiotic, you must know which of the following:</a:t>
            </a:r>
          </a:p>
          <a:p>
            <a:pPr lvl="1"/>
            <a:r>
              <a:rPr lang="en-US" sz="1600" dirty="0"/>
              <a:t>A)Bacterial count.</a:t>
            </a:r>
          </a:p>
          <a:p>
            <a:pPr lvl="1"/>
            <a:r>
              <a:rPr lang="en-US" sz="1600" dirty="0"/>
              <a:t>B)The age of patient. </a:t>
            </a:r>
          </a:p>
          <a:p>
            <a:pPr lvl="1"/>
            <a:r>
              <a:rPr lang="en-US" sz="1600" dirty="0"/>
              <a:t>C)GFR</a:t>
            </a:r>
          </a:p>
          <a:p>
            <a:pPr lvl="1"/>
            <a:r>
              <a:rPr lang="en-US" sz="1600" dirty="0"/>
              <a:t>D)A&amp;B</a:t>
            </a:r>
          </a:p>
          <a:p>
            <a:endParaRPr lang="en-US" sz="1600" dirty="0"/>
          </a:p>
          <a:p>
            <a:r>
              <a:rPr lang="en-US" sz="1600" b="1" dirty="0"/>
              <a:t>2)A sample of urine was taken from a 6 years old female patient having a Urethritis and on microscope there was a feature led you to this conclusion “This is a relapsing infection”. What could it be?</a:t>
            </a:r>
          </a:p>
          <a:p>
            <a:pPr lvl="1"/>
            <a:r>
              <a:rPr lang="en-US" sz="1600" dirty="0"/>
              <a:t>A)High WBC count.</a:t>
            </a:r>
          </a:p>
          <a:p>
            <a:pPr lvl="1"/>
            <a:r>
              <a:rPr lang="en-US" sz="1600" dirty="0"/>
              <a:t>B)Abscesses.</a:t>
            </a:r>
          </a:p>
          <a:p>
            <a:pPr lvl="1"/>
            <a:r>
              <a:rPr lang="en-US" sz="1600" dirty="0"/>
              <a:t>C)Red blood cells.</a:t>
            </a:r>
          </a:p>
          <a:p>
            <a:pPr lvl="1"/>
            <a:r>
              <a:rPr lang="en-US" sz="1600" dirty="0"/>
              <a:t>D)C&amp;B. </a:t>
            </a:r>
          </a:p>
          <a:p>
            <a:endParaRPr lang="en-US" sz="1600" dirty="0"/>
          </a:p>
          <a:p>
            <a:r>
              <a:rPr lang="en-US" sz="1600" b="1" dirty="0"/>
              <a:t>3)One of the following is contradicted with pregnant women:</a:t>
            </a:r>
          </a:p>
          <a:p>
            <a:pPr lvl="1"/>
            <a:r>
              <a:rPr lang="en-US" sz="1600" dirty="0"/>
              <a:t>A)Quinolones</a:t>
            </a:r>
          </a:p>
          <a:p>
            <a:pPr lvl="1"/>
            <a:r>
              <a:rPr lang="en-US" sz="1600" dirty="0"/>
              <a:t>B)Amoxicillin</a:t>
            </a:r>
          </a:p>
          <a:p>
            <a:pPr lvl="1"/>
            <a:r>
              <a:rPr lang="en-US" sz="1600" dirty="0"/>
              <a:t>C)Losartan</a:t>
            </a:r>
          </a:p>
          <a:p>
            <a:pPr lvl="1"/>
            <a:r>
              <a:rPr lang="en-US" sz="1600" dirty="0"/>
              <a:t>D)Nitrofurantoin</a:t>
            </a:r>
          </a:p>
          <a:p>
            <a:endParaRPr lang="en-US" sz="1600" dirty="0"/>
          </a:p>
          <a:p>
            <a:r>
              <a:rPr lang="en-US" sz="1600" dirty="0"/>
              <a:t> </a:t>
            </a:r>
          </a:p>
          <a:p>
            <a:endParaRPr lang="en-US" sz="1600" dirty="0"/>
          </a:p>
        </p:txBody>
      </p:sp>
      <p:sp>
        <p:nvSpPr>
          <p:cNvPr id="4" name="TextBox 3"/>
          <p:cNvSpPr txBox="1"/>
          <p:nvPr/>
        </p:nvSpPr>
        <p:spPr>
          <a:xfrm>
            <a:off x="6493566" y="982340"/>
            <a:ext cx="5486399" cy="3785652"/>
          </a:xfrm>
          <a:prstGeom prst="rect">
            <a:avLst/>
          </a:prstGeom>
          <a:noFill/>
        </p:spPr>
        <p:txBody>
          <a:bodyPr wrap="square" rtlCol="0">
            <a:spAutoFit/>
          </a:bodyPr>
          <a:lstStyle/>
          <a:p>
            <a:r>
              <a:rPr lang="en-US" sz="1600" b="1" dirty="0"/>
              <a:t>4)A 3 years old boy came to the ER complaining of severe back pain and painful urination with blood. The boy was given Cephalexin but he developed a bacterial resistant. Which of the following drugs will be given to him for treatment:</a:t>
            </a:r>
          </a:p>
          <a:p>
            <a:pPr lvl="1"/>
            <a:r>
              <a:rPr lang="en-US" sz="1600" dirty="0"/>
              <a:t>A)TMP-SMX</a:t>
            </a:r>
          </a:p>
          <a:p>
            <a:pPr lvl="1"/>
            <a:r>
              <a:rPr lang="en-US" sz="1600" dirty="0"/>
              <a:t>B)Quinolones</a:t>
            </a:r>
          </a:p>
          <a:p>
            <a:pPr lvl="1"/>
            <a:r>
              <a:rPr lang="en-US" sz="1600" dirty="0"/>
              <a:t>C)Gentamicin</a:t>
            </a:r>
          </a:p>
          <a:p>
            <a:pPr lvl="1"/>
            <a:r>
              <a:rPr lang="en-US" sz="1600" dirty="0"/>
              <a:t>D)</a:t>
            </a:r>
            <a:r>
              <a:rPr lang="en-US" sz="1600" dirty="0" err="1"/>
              <a:t>Suprax</a:t>
            </a:r>
            <a:endParaRPr lang="en-US" sz="1600" dirty="0"/>
          </a:p>
          <a:p>
            <a:endParaRPr lang="en-US" sz="1600" dirty="0"/>
          </a:p>
          <a:p>
            <a:r>
              <a:rPr lang="en-US" sz="1600" b="1" dirty="0"/>
              <a:t>5)A young married man was diagnosed with urethritis. To complete your diagnoses what you have to do next?</a:t>
            </a:r>
          </a:p>
          <a:p>
            <a:pPr lvl="1"/>
            <a:r>
              <a:rPr lang="en-US" sz="1600" dirty="0"/>
              <a:t>A)Test him for any sexual transmitted diseases. </a:t>
            </a:r>
          </a:p>
          <a:p>
            <a:pPr lvl="1"/>
            <a:r>
              <a:rPr lang="en-US" sz="1600" dirty="0"/>
              <a:t>B)Urine sample.</a:t>
            </a:r>
          </a:p>
          <a:p>
            <a:pPr lvl="1"/>
            <a:r>
              <a:rPr lang="en-US" sz="1600" dirty="0"/>
              <a:t>C)Look for abscesses.</a:t>
            </a:r>
          </a:p>
          <a:p>
            <a:pPr lvl="1"/>
            <a:r>
              <a:rPr lang="en-US" sz="1600" dirty="0"/>
              <a:t>D)Nothing should be done.</a:t>
            </a:r>
          </a:p>
        </p:txBody>
      </p:sp>
      <p:sp>
        <p:nvSpPr>
          <p:cNvPr id="5" name="TextBox 4"/>
          <p:cNvSpPr txBox="1"/>
          <p:nvPr/>
        </p:nvSpPr>
        <p:spPr>
          <a:xfrm>
            <a:off x="11251094" y="4955202"/>
            <a:ext cx="1007166" cy="1323439"/>
          </a:xfrm>
          <a:prstGeom prst="rect">
            <a:avLst/>
          </a:prstGeom>
          <a:noFill/>
        </p:spPr>
        <p:txBody>
          <a:bodyPr wrap="square" rtlCol="0">
            <a:spAutoFit/>
          </a:bodyPr>
          <a:lstStyle/>
          <a:p>
            <a:pPr algn="ctr"/>
            <a:r>
              <a:rPr lang="en-US" sz="1600" dirty="0">
                <a:solidFill>
                  <a:schemeClr val="bg1">
                    <a:lumMod val="75000"/>
                  </a:schemeClr>
                </a:solidFill>
              </a:rPr>
              <a:t>1- D</a:t>
            </a:r>
          </a:p>
          <a:p>
            <a:pPr algn="ctr"/>
            <a:r>
              <a:rPr lang="en-US" sz="1600" dirty="0">
                <a:solidFill>
                  <a:schemeClr val="bg1">
                    <a:lumMod val="75000"/>
                  </a:schemeClr>
                </a:solidFill>
              </a:rPr>
              <a:t>2- B</a:t>
            </a:r>
          </a:p>
          <a:p>
            <a:pPr algn="ctr"/>
            <a:r>
              <a:rPr lang="en-US" sz="1600" dirty="0">
                <a:solidFill>
                  <a:schemeClr val="bg1">
                    <a:lumMod val="75000"/>
                  </a:schemeClr>
                </a:solidFill>
              </a:rPr>
              <a:t>3- A </a:t>
            </a:r>
          </a:p>
          <a:p>
            <a:pPr algn="ctr"/>
            <a:r>
              <a:rPr lang="en-US" sz="1600" dirty="0">
                <a:solidFill>
                  <a:schemeClr val="bg1">
                    <a:lumMod val="75000"/>
                  </a:schemeClr>
                </a:solidFill>
              </a:rPr>
              <a:t>4- C</a:t>
            </a:r>
          </a:p>
          <a:p>
            <a:pPr algn="ctr"/>
            <a:r>
              <a:rPr lang="en-US" sz="1600" dirty="0">
                <a:solidFill>
                  <a:schemeClr val="bg1">
                    <a:lumMod val="75000"/>
                  </a:schemeClr>
                </a:solidFill>
              </a:rPr>
              <a:t>5- A</a:t>
            </a:r>
          </a:p>
        </p:txBody>
      </p:sp>
    </p:spTree>
    <p:extLst>
      <p:ext uri="{BB962C8B-B14F-4D97-AF65-F5344CB8AC3E}">
        <p14:creationId xmlns:p14="http://schemas.microsoft.com/office/powerpoint/2010/main" val="4292650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97498" y="0"/>
            <a:ext cx="3393493" cy="830997"/>
          </a:xfrm>
          <a:prstGeom prst="rect">
            <a:avLst/>
          </a:prstGeom>
          <a:noFill/>
        </p:spPr>
        <p:txBody>
          <a:bodyPr wrap="none" lIns="91440" tIns="45720" rIns="91440" bIns="45720">
            <a:spAutoFit/>
          </a:bodyPr>
          <a:lstStyle/>
          <a:p>
            <a:r>
              <a:rPr lang="en-US" sz="4800" dirty="0">
                <a:ln w="0"/>
                <a:solidFill>
                  <a:schemeClr val="accent1"/>
                </a:solidFill>
                <a:effectLst>
                  <a:outerShdw blurRad="38100" dist="25400" dir="5400000" algn="ctr" rotWithShape="0">
                    <a:srgbClr val="6E747A">
                      <a:alpha val="43000"/>
                    </a:srgbClr>
                  </a:outerShdw>
                </a:effectLst>
              </a:rPr>
              <a:t>GOOD LUCK!</a:t>
            </a:r>
          </a:p>
        </p:txBody>
      </p:sp>
      <p:sp>
        <p:nvSpPr>
          <p:cNvPr id="3" name="Rectangle 2"/>
          <p:cNvSpPr/>
          <p:nvPr/>
        </p:nvSpPr>
        <p:spPr>
          <a:xfrm>
            <a:off x="0" y="1113147"/>
            <a:ext cx="8293711" cy="4339650"/>
          </a:xfrm>
          <a:prstGeom prst="rect">
            <a:avLst/>
          </a:prstGeom>
          <a:noFill/>
        </p:spPr>
        <p:txBody>
          <a:bodyPr wrap="square" lIns="91440" tIns="45720" rIns="91440" bIns="45720">
            <a:spAutoFit/>
          </a:bodyPr>
          <a:lstStyle/>
          <a:p>
            <a:r>
              <a:rPr lang="en-US" sz="4800" dirty="0">
                <a:ln w="0"/>
                <a:solidFill>
                  <a:schemeClr val="accent1"/>
                </a:solidFill>
                <a:effectLst>
                  <a:outerShdw blurRad="38100" dist="25400" dir="5400000" algn="ctr" rotWithShape="0">
                    <a:srgbClr val="6E747A">
                      <a:alpha val="43000"/>
                    </a:srgbClr>
                  </a:outerShdw>
                </a:effectLst>
              </a:rPr>
              <a:t>MICROBIOLOGY TEAM:</a:t>
            </a:r>
          </a:p>
          <a:p>
            <a:pPr algn="ctr"/>
            <a:endParaRPr lang="en-US" sz="2400" dirty="0">
              <a:ln w="0"/>
            </a:endParaRPr>
          </a:p>
          <a:p>
            <a:pPr algn="ctr"/>
            <a:endParaRPr lang="en-US" sz="2400" dirty="0">
              <a:ln w="0"/>
            </a:endParaRPr>
          </a:p>
          <a:p>
            <a:pPr algn="ctr"/>
            <a:endParaRPr lang="en-US" sz="2400" dirty="0">
              <a:ln w="0"/>
            </a:endParaRPr>
          </a:p>
          <a:p>
            <a:pPr algn="ctr"/>
            <a:endParaRPr lang="en-US" sz="2400" dirty="0">
              <a:ln w="0"/>
            </a:endParaRPr>
          </a:p>
          <a:p>
            <a:pPr algn="ctr"/>
            <a:endParaRPr lang="en-US" sz="2400" dirty="0">
              <a:ln w="0"/>
            </a:endParaRPr>
          </a:p>
          <a:p>
            <a:pPr algn="ctr"/>
            <a:endParaRPr lang="en-US" sz="3600" dirty="0">
              <a:ln w="0"/>
              <a:effectLst>
                <a:outerShdw blurRad="38100" dist="19050" dir="2700000" algn="tl" rotWithShape="0">
                  <a:schemeClr val="dk1">
                    <a:alpha val="40000"/>
                  </a:schemeClr>
                </a:outerShdw>
              </a:effectLst>
            </a:endParaRPr>
          </a:p>
          <a:p>
            <a:pPr algn="ctr"/>
            <a:endParaRPr lang="en-US" sz="3600" b="0" cap="none" spc="0" dirty="0">
              <a:ln w="0"/>
              <a:solidFill>
                <a:schemeClr val="tx1"/>
              </a:solidFill>
              <a:effectLst>
                <a:outerShdw blurRad="38100" dist="19050" dir="2700000" algn="tl" rotWithShape="0">
                  <a:schemeClr val="dk1">
                    <a:alpha val="40000"/>
                  </a:schemeClr>
                </a:outerShdw>
              </a:effectLst>
            </a:endParaRPr>
          </a:p>
          <a:p>
            <a:pPr algn="ctr"/>
            <a:endParaRPr lang="en-US" sz="3600" b="0" cap="none" spc="0" dirty="0">
              <a:ln w="0"/>
              <a:solidFill>
                <a:schemeClr val="tx1"/>
              </a:solidFill>
              <a:effectLst>
                <a:outerShdw blurRad="38100" dist="19050" dir="2700000" algn="tl" rotWithShape="0">
                  <a:schemeClr val="dk1">
                    <a:alpha val="40000"/>
                  </a:schemeClr>
                </a:outerShdw>
              </a:effectLst>
            </a:endParaRPr>
          </a:p>
        </p:txBody>
      </p:sp>
      <p:sp>
        <p:nvSpPr>
          <p:cNvPr id="5" name="Rectangle 4"/>
          <p:cNvSpPr/>
          <p:nvPr/>
        </p:nvSpPr>
        <p:spPr>
          <a:xfrm>
            <a:off x="8342958" y="5648777"/>
            <a:ext cx="2411896" cy="524443"/>
          </a:xfrm>
          <a:prstGeom prst="rect">
            <a:avLst/>
          </a:prstGeom>
          <a:noFill/>
        </p:spPr>
        <p:txBody>
          <a:bodyPr wrap="square" lIns="91440" tIns="45720" rIns="91440" bIns="45720">
            <a:spAutoFit/>
          </a:bodyPr>
          <a:lstStyle/>
          <a:p>
            <a:pPr algn="ctr"/>
            <a:r>
              <a:rPr lang="en-US" sz="2800" b="0" cap="none" spc="0" dirty="0">
                <a:ln w="0"/>
                <a:solidFill>
                  <a:srgbClr val="00B0F0"/>
                </a:solidFill>
              </a:rPr>
              <a:t>@microbio436</a:t>
            </a:r>
          </a:p>
        </p:txBody>
      </p:sp>
      <p:sp>
        <p:nvSpPr>
          <p:cNvPr id="6" name="Rectangle 5"/>
          <p:cNvSpPr/>
          <p:nvPr/>
        </p:nvSpPr>
        <p:spPr>
          <a:xfrm>
            <a:off x="7664972" y="6132204"/>
            <a:ext cx="4603475" cy="461665"/>
          </a:xfrm>
          <a:prstGeom prst="rect">
            <a:avLst/>
          </a:prstGeom>
          <a:noFill/>
        </p:spPr>
        <p:txBody>
          <a:bodyPr wrap="square" lIns="91440" tIns="45720" rIns="91440" bIns="45720">
            <a:spAutoFit/>
          </a:bodyPr>
          <a:lstStyle/>
          <a:p>
            <a:pPr algn="ctr"/>
            <a:r>
              <a:rPr lang="en-US" sz="2400" b="0" cap="none" spc="0" dirty="0">
                <a:ln w="0"/>
                <a:solidFill>
                  <a:schemeClr val="tx1"/>
                </a:solidFill>
              </a:rPr>
              <a:t>436microbiologyteam@gmail.com</a:t>
            </a:r>
          </a:p>
        </p:txBody>
      </p:sp>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7775765" y="5648777"/>
            <a:ext cx="567193" cy="567193"/>
          </a:xfrm>
          <a:prstGeom prst="rect">
            <a:avLst/>
          </a:prstGeom>
        </p:spPr>
      </p:pic>
      <p:sp>
        <p:nvSpPr>
          <p:cNvPr id="7" name="Rectangle 6"/>
          <p:cNvSpPr/>
          <p:nvPr/>
        </p:nvSpPr>
        <p:spPr>
          <a:xfrm>
            <a:off x="7190960" y="4957329"/>
            <a:ext cx="5188280" cy="523220"/>
          </a:xfrm>
          <a:prstGeom prst="rect">
            <a:avLst/>
          </a:prstGeom>
        </p:spPr>
        <p:txBody>
          <a:bodyPr wrap="none">
            <a:spAutoFit/>
          </a:bodyPr>
          <a:lstStyle/>
          <a:p>
            <a:pPr algn="ctr"/>
            <a:r>
              <a:rPr lang="en-US" sz="2800" dirty="0">
                <a:ln w="0"/>
                <a:solidFill>
                  <a:schemeClr val="accent1"/>
                </a:solidFill>
                <a:effectLst>
                  <a:outerShdw blurRad="38100" dist="19050" dir="2700000" algn="tl" rotWithShape="0">
                    <a:schemeClr val="dk1">
                      <a:alpha val="40000"/>
                    </a:schemeClr>
                  </a:outerShdw>
                </a:effectLst>
              </a:rPr>
              <a:t>We are waiting for your feedback  </a:t>
            </a:r>
          </a:p>
        </p:txBody>
      </p:sp>
      <p:sp>
        <p:nvSpPr>
          <p:cNvPr id="8" name="Arc 7"/>
          <p:cNvSpPr/>
          <p:nvPr/>
        </p:nvSpPr>
        <p:spPr>
          <a:xfrm rot="16024822">
            <a:off x="7225857" y="5210182"/>
            <a:ext cx="809103" cy="696180"/>
          </a:xfrm>
          <a:prstGeom prst="arc">
            <a:avLst>
              <a:gd name="adj1" fmla="val 8546526"/>
              <a:gd name="adj2" fmla="val 18822582"/>
            </a:avLst>
          </a:prstGeom>
          <a:ln w="9525"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9" name="Arc 8"/>
          <p:cNvSpPr/>
          <p:nvPr/>
        </p:nvSpPr>
        <p:spPr>
          <a:xfrm rot="16024822">
            <a:off x="6987968" y="5133538"/>
            <a:ext cx="1229106" cy="1321490"/>
          </a:xfrm>
          <a:prstGeom prst="arc">
            <a:avLst>
              <a:gd name="adj1" fmla="val 9061474"/>
              <a:gd name="adj2" fmla="val 20115016"/>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12" name="Rectangle 11"/>
          <p:cNvSpPr/>
          <p:nvPr/>
        </p:nvSpPr>
        <p:spPr>
          <a:xfrm>
            <a:off x="8515815" y="3079200"/>
            <a:ext cx="3132268" cy="646331"/>
          </a:xfrm>
          <a:prstGeom prst="rect">
            <a:avLst/>
          </a:prstGeom>
          <a:noFill/>
        </p:spPr>
        <p:txBody>
          <a:bodyPr wrap="none" lIns="91440" tIns="45720" rIns="91440" bIns="45720">
            <a:spAutoFit/>
          </a:bodyPr>
          <a:lstStyle/>
          <a:p>
            <a:pPr algn="ctr"/>
            <a:r>
              <a:rPr lang="en-US" sz="3600" dirty="0">
                <a:ln w="0"/>
                <a:solidFill>
                  <a:schemeClr val="accent6"/>
                </a:solidFill>
                <a:effectLst>
                  <a:outerShdw blurRad="38100" dist="19050" dir="2700000" algn="tl" rotWithShape="0">
                    <a:schemeClr val="dk1">
                      <a:alpha val="40000"/>
                    </a:schemeClr>
                  </a:outerShdw>
                </a:effectLst>
                <a:hlinkClick r:id="rId4"/>
              </a:rPr>
              <a:t>The Editing File </a:t>
            </a:r>
            <a:endParaRPr lang="en-US" sz="3600" dirty="0">
              <a:ln w="0"/>
              <a:solidFill>
                <a:schemeClr val="accent6"/>
              </a:solidFill>
              <a:effectLst>
                <a:outerShdw blurRad="38100" dist="19050" dir="2700000" algn="tl" rotWithShape="0">
                  <a:schemeClr val="dk1">
                    <a:alpha val="40000"/>
                  </a:schemeClr>
                </a:outerShdw>
              </a:effectLst>
            </a:endParaRPr>
          </a:p>
        </p:txBody>
      </p:sp>
      <p:sp>
        <p:nvSpPr>
          <p:cNvPr id="11" name="TextBox 10"/>
          <p:cNvSpPr txBox="1"/>
          <p:nvPr/>
        </p:nvSpPr>
        <p:spPr>
          <a:xfrm>
            <a:off x="155999" y="2038776"/>
            <a:ext cx="4141499" cy="113877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sz="2400" dirty="0"/>
              <a:t>Hamad </a:t>
            </a:r>
            <a:r>
              <a:rPr lang="en-US" sz="2400" dirty="0" err="1"/>
              <a:t>Alkhudhairy</a:t>
            </a:r>
            <a:r>
              <a:rPr lang="en-US" sz="2400" dirty="0"/>
              <a:t> (leader)</a:t>
            </a:r>
          </a:p>
          <a:p>
            <a:pPr marL="342900" indent="-342900">
              <a:buFont typeface="Arial" panose="020B0604020202020204" pitchFamily="34" charset="0"/>
              <a:buChar char="•"/>
            </a:pPr>
            <a:r>
              <a:rPr lang="en-US" sz="2400" dirty="0" err="1"/>
              <a:t>Talal</a:t>
            </a:r>
            <a:r>
              <a:rPr lang="en-US" sz="2400" dirty="0"/>
              <a:t> </a:t>
            </a:r>
            <a:r>
              <a:rPr lang="en-US" sz="2400" dirty="0" err="1"/>
              <a:t>Alhuqayl</a:t>
            </a:r>
            <a:endParaRPr lang="en-US" sz="2400" dirty="0"/>
          </a:p>
          <a:p>
            <a:pPr marL="342900" indent="-342900">
              <a:buFont typeface="Arial" panose="020B0604020202020204" pitchFamily="34" charset="0"/>
              <a:buChar char="•"/>
            </a:pPr>
            <a:endParaRPr lang="en-US" sz="2000" dirty="0"/>
          </a:p>
        </p:txBody>
      </p:sp>
      <p:sp>
        <p:nvSpPr>
          <p:cNvPr id="13" name="TextBox 12"/>
          <p:cNvSpPr txBox="1"/>
          <p:nvPr/>
        </p:nvSpPr>
        <p:spPr>
          <a:xfrm>
            <a:off x="4146855" y="2038776"/>
            <a:ext cx="5136620" cy="304698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US" sz="2400" dirty="0" err="1"/>
              <a:t>Shrooq</a:t>
            </a:r>
            <a:r>
              <a:rPr lang="en-US" sz="2400" dirty="0"/>
              <a:t> </a:t>
            </a:r>
            <a:r>
              <a:rPr lang="en-US" sz="2400" dirty="0" err="1"/>
              <a:t>Alsomali</a:t>
            </a:r>
            <a:r>
              <a:rPr lang="en-US" sz="2400" dirty="0"/>
              <a:t> (leader)</a:t>
            </a:r>
          </a:p>
          <a:p>
            <a:pPr marL="285750" indent="-285750">
              <a:buFont typeface="Arial" panose="020B0604020202020204" pitchFamily="34" charset="0"/>
              <a:buChar char="•"/>
            </a:pPr>
            <a:r>
              <a:rPr lang="en-US" sz="2400" dirty="0" err="1"/>
              <a:t>Ghadah</a:t>
            </a:r>
            <a:r>
              <a:rPr lang="en-US" sz="2400" dirty="0"/>
              <a:t> </a:t>
            </a:r>
            <a:r>
              <a:rPr lang="en-US" sz="2400" dirty="0" err="1"/>
              <a:t>Almazrou</a:t>
            </a:r>
            <a:endParaRPr lang="en-US" sz="2400" dirty="0"/>
          </a:p>
          <a:p>
            <a:pPr marL="285750" indent="-285750">
              <a:buFont typeface="Arial" panose="020B0604020202020204" pitchFamily="34" charset="0"/>
              <a:buChar char="•"/>
            </a:pPr>
            <a:r>
              <a:rPr lang="en-US" sz="2400" dirty="0" err="1"/>
              <a:t>Shatha</a:t>
            </a:r>
            <a:r>
              <a:rPr lang="en-US" sz="2400" dirty="0"/>
              <a:t> </a:t>
            </a:r>
            <a:r>
              <a:rPr lang="en-US" sz="2400" dirty="0" err="1"/>
              <a:t>Alghaihb</a:t>
            </a:r>
            <a:endParaRPr lang="en-US" sz="2400" dirty="0"/>
          </a:p>
          <a:p>
            <a:pPr marL="285750" indent="-285750">
              <a:buFont typeface="Arial" panose="020B0604020202020204" pitchFamily="34" charset="0"/>
              <a:buChar char="•"/>
            </a:pPr>
            <a:r>
              <a:rPr lang="en-US" sz="2400" dirty="0" err="1"/>
              <a:t>Hayfaa</a:t>
            </a:r>
            <a:r>
              <a:rPr lang="en-US" sz="2400" dirty="0"/>
              <a:t> </a:t>
            </a:r>
            <a:r>
              <a:rPr lang="en-US" sz="2400" dirty="0" err="1"/>
              <a:t>Alshaalan</a:t>
            </a:r>
            <a:r>
              <a:rPr lang="en-US" sz="2400" dirty="0"/>
              <a:t> </a:t>
            </a:r>
          </a:p>
          <a:p>
            <a:pPr marL="285750" indent="-285750">
              <a:buFont typeface="Arial" panose="020B0604020202020204" pitchFamily="34" charset="0"/>
              <a:buChar char="•"/>
            </a:pPr>
            <a:r>
              <a:rPr lang="en-US" sz="2400" dirty="0" err="1"/>
              <a:t>Aseel</a:t>
            </a:r>
            <a:r>
              <a:rPr lang="en-US" sz="2400" dirty="0"/>
              <a:t> </a:t>
            </a:r>
            <a:r>
              <a:rPr lang="en-US" sz="2400" dirty="0" err="1"/>
              <a:t>Badukhon</a:t>
            </a:r>
            <a:endParaRPr lang="en-US" sz="2400" dirty="0"/>
          </a:p>
          <a:p>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1022413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10" y="141668"/>
            <a:ext cx="2959849" cy="830997"/>
          </a:xfrm>
          <a:prstGeom prst="rect">
            <a:avLst/>
          </a:prstGeom>
        </p:spPr>
        <p:txBody>
          <a:bodyPr wrap="none">
            <a:spAutoFit/>
          </a:bodyPr>
          <a:lstStyle/>
          <a:p>
            <a:r>
              <a:rPr lang="en-US" sz="4800" dirty="0">
                <a:ln w="0"/>
                <a:solidFill>
                  <a:schemeClr val="accent1"/>
                </a:solidFill>
                <a:effectLst>
                  <a:outerShdw blurRad="38100" dist="25400" dir="5400000" algn="ctr" rotWithShape="0">
                    <a:srgbClr val="6E747A">
                      <a:alpha val="43000"/>
                    </a:srgbClr>
                  </a:outerShdw>
                </a:effectLst>
              </a:rPr>
              <a:t>Objectives:</a:t>
            </a:r>
          </a:p>
        </p:txBody>
      </p:sp>
      <p:sp>
        <p:nvSpPr>
          <p:cNvPr id="5" name="Rectangle 4"/>
          <p:cNvSpPr/>
          <p:nvPr/>
        </p:nvSpPr>
        <p:spPr>
          <a:xfrm>
            <a:off x="332095" y="1317839"/>
            <a:ext cx="11859905" cy="646331"/>
          </a:xfrm>
          <a:prstGeom prst="rect">
            <a:avLst/>
          </a:prstGeom>
        </p:spPr>
        <p:txBody>
          <a:bodyPr wrap="square">
            <a:spAutoFit/>
          </a:bodyPr>
          <a:lstStyle/>
          <a:p>
            <a:pPr lvl="0"/>
            <a:endParaRPr lang="en-US" dirty="0"/>
          </a:p>
          <a:p>
            <a:endParaRPr lang="en-US" dirty="0"/>
          </a:p>
        </p:txBody>
      </p:sp>
      <p:sp>
        <p:nvSpPr>
          <p:cNvPr id="6" name="Content Placeholder 1"/>
          <p:cNvSpPr txBox="1">
            <a:spLocks/>
          </p:cNvSpPr>
          <p:nvPr/>
        </p:nvSpPr>
        <p:spPr>
          <a:xfrm>
            <a:off x="332095" y="1110917"/>
            <a:ext cx="11658601" cy="245270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1">
              <a:buFont typeface="Wingdings 3" panose="05040102010807070707" pitchFamily="18" charset="2"/>
              <a:buNone/>
            </a:pPr>
            <a:r>
              <a:rPr lang="en-US" altLang="en-US" sz="2000" dirty="0">
                <a:cs typeface="Arial" panose="020B0604020202020204" pitchFamily="34" charset="0"/>
              </a:rPr>
              <a:t>1- Know the principal </a:t>
            </a:r>
            <a:r>
              <a:rPr lang="en-US" altLang="en-US" sz="2000" b="1" dirty="0">
                <a:cs typeface="Arial" panose="020B0604020202020204" pitchFamily="34" charset="0"/>
              </a:rPr>
              <a:t>goal of management </a:t>
            </a:r>
            <a:r>
              <a:rPr lang="en-US" altLang="en-US" sz="2000" dirty="0">
                <a:cs typeface="Arial" panose="020B0604020202020204" pitchFamily="34" charset="0"/>
              </a:rPr>
              <a:t>of urinary tract infection (UTI)</a:t>
            </a:r>
          </a:p>
          <a:p>
            <a:pPr rtl="1">
              <a:buFont typeface="Wingdings 3" panose="05040102010807070707" pitchFamily="18" charset="2"/>
              <a:buNone/>
            </a:pPr>
            <a:r>
              <a:rPr lang="en-US" altLang="en-US" sz="2000" dirty="0">
                <a:cs typeface="Arial" panose="020B0604020202020204" pitchFamily="34" charset="0"/>
              </a:rPr>
              <a:t>2- Understand that management of UTI </a:t>
            </a:r>
            <a:r>
              <a:rPr lang="en-US" altLang="en-US" sz="2000" b="1" dirty="0">
                <a:cs typeface="Arial" panose="020B0604020202020204" pitchFamily="34" charset="0"/>
              </a:rPr>
              <a:t>depends on several factors </a:t>
            </a:r>
            <a:r>
              <a:rPr lang="en-US" altLang="en-US" sz="2000" dirty="0">
                <a:cs typeface="Arial" panose="020B0604020202020204" pitchFamily="34" charset="0"/>
              </a:rPr>
              <a:t>.</a:t>
            </a:r>
          </a:p>
          <a:p>
            <a:pPr rtl="1">
              <a:buFont typeface="Wingdings 3" panose="05040102010807070707" pitchFamily="18" charset="2"/>
              <a:buNone/>
            </a:pPr>
            <a:r>
              <a:rPr lang="en-US" altLang="en-US" sz="2000" dirty="0">
                <a:cs typeface="Arial" panose="020B0604020202020204" pitchFamily="34" charset="0"/>
              </a:rPr>
              <a:t>3-Know that </a:t>
            </a:r>
            <a:r>
              <a:rPr lang="en-US" altLang="en-US" sz="2000" b="1" dirty="0">
                <a:cs typeface="Arial" panose="020B0604020202020204" pitchFamily="34" charset="0"/>
              </a:rPr>
              <a:t>antibiotics</a:t>
            </a:r>
            <a:r>
              <a:rPr lang="en-US" altLang="en-US" sz="2000" dirty="0">
                <a:cs typeface="Arial" panose="020B0604020202020204" pitchFamily="34" charset="0"/>
              </a:rPr>
              <a:t> are the </a:t>
            </a:r>
            <a:r>
              <a:rPr lang="en-US" altLang="en-US" sz="2000" b="1" dirty="0">
                <a:cs typeface="Arial" panose="020B0604020202020204" pitchFamily="34" charset="0"/>
              </a:rPr>
              <a:t>main</a:t>
            </a:r>
            <a:r>
              <a:rPr lang="en-US" altLang="en-US" sz="2000" dirty="0">
                <a:cs typeface="Arial" panose="020B0604020202020204" pitchFamily="34" charset="0"/>
              </a:rPr>
              <a:t> treatment of UTI.</a:t>
            </a:r>
          </a:p>
          <a:p>
            <a:pPr rtl="1">
              <a:buFont typeface="Wingdings 3" panose="05040102010807070707" pitchFamily="18" charset="2"/>
              <a:buNone/>
            </a:pPr>
            <a:r>
              <a:rPr lang="en-US" altLang="en-US" sz="2000" dirty="0">
                <a:cs typeface="Arial" panose="020B0604020202020204" pitchFamily="34" charset="0"/>
              </a:rPr>
              <a:t>4- Know the  management/treatment of </a:t>
            </a:r>
            <a:r>
              <a:rPr lang="en-US" altLang="en-US" sz="2000" b="1" dirty="0">
                <a:cs typeface="Arial" panose="020B0604020202020204" pitchFamily="34" charset="0"/>
              </a:rPr>
              <a:t>different conditions </a:t>
            </a:r>
            <a:r>
              <a:rPr lang="en-US" altLang="en-US" sz="2000" dirty="0">
                <a:cs typeface="Arial" panose="020B0604020202020204" pitchFamily="34" charset="0"/>
              </a:rPr>
              <a:t>of UTI ( cystitis, pyelonephritis, catheter associated UTI ,etc.)</a:t>
            </a:r>
          </a:p>
          <a:p>
            <a:pPr marL="0" indent="0">
              <a:buNone/>
            </a:pPr>
            <a:endParaRPr lang="en-US" altLang="en-US" dirty="0">
              <a:cs typeface="Arial" panose="020B0604020202020204" pitchFamily="34" charset="0"/>
            </a:endParaRPr>
          </a:p>
        </p:txBody>
      </p:sp>
    </p:spTree>
    <p:extLst>
      <p:ext uri="{BB962C8B-B14F-4D97-AF65-F5344CB8AC3E}">
        <p14:creationId xmlns:p14="http://schemas.microsoft.com/office/powerpoint/2010/main" val="2507746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4294967295"/>
          </p:nvPr>
        </p:nvSpPr>
        <p:spPr>
          <a:xfrm>
            <a:off x="391886" y="747149"/>
            <a:ext cx="11596914" cy="1175656"/>
          </a:xfrm>
        </p:spPr>
        <p:txBody>
          <a:bodyPr/>
          <a:lstStyle/>
          <a:p>
            <a:r>
              <a:rPr lang="en-US" altLang="en-US" sz="1800" dirty="0">
                <a:cs typeface="Arial" panose="020B0604020202020204" pitchFamily="34" charset="0"/>
              </a:rPr>
              <a:t>The principal </a:t>
            </a:r>
            <a:r>
              <a:rPr lang="en-US" altLang="en-US" sz="1800" b="1" dirty="0">
                <a:cs typeface="Arial" panose="020B0604020202020204" pitchFamily="34" charset="0"/>
              </a:rPr>
              <a:t>goal</a:t>
            </a:r>
            <a:r>
              <a:rPr lang="en-US" altLang="en-US" sz="1800" dirty="0">
                <a:cs typeface="Arial" panose="020B0604020202020204" pitchFamily="34" charset="0"/>
              </a:rPr>
              <a:t> of management of UTI is to </a:t>
            </a:r>
            <a:r>
              <a:rPr lang="en-US" altLang="en-US" sz="1800" dirty="0">
                <a:solidFill>
                  <a:srgbClr val="FF0000"/>
                </a:solidFill>
                <a:cs typeface="Arial" panose="020B0604020202020204" pitchFamily="34" charset="0"/>
              </a:rPr>
              <a:t>eradicate</a:t>
            </a:r>
            <a:r>
              <a:rPr lang="en-US" altLang="en-US" sz="1600" b="1" dirty="0">
                <a:solidFill>
                  <a:schemeClr val="accent1">
                    <a:lumMod val="75000"/>
                  </a:schemeClr>
                </a:solidFill>
              </a:rPr>
              <a:t>*</a:t>
            </a:r>
            <a:r>
              <a:rPr lang="en-US" altLang="en-US" sz="1800" dirty="0">
                <a:cs typeface="Arial" panose="020B0604020202020204" pitchFamily="34" charset="0"/>
              </a:rPr>
              <a:t> </a:t>
            </a:r>
            <a:r>
              <a:rPr lang="en-US" altLang="en-US" sz="1800" dirty="0">
                <a:solidFill>
                  <a:srgbClr val="FF0000"/>
                </a:solidFill>
                <a:cs typeface="Arial" panose="020B0604020202020204" pitchFamily="34" charset="0"/>
              </a:rPr>
              <a:t>the offending organisms </a:t>
            </a:r>
            <a:r>
              <a:rPr lang="en-US" altLang="en-US" sz="1800" dirty="0">
                <a:cs typeface="Arial" panose="020B0604020202020204" pitchFamily="34" charset="0"/>
              </a:rPr>
              <a:t>from the urinary bladder and tissues.</a:t>
            </a:r>
          </a:p>
          <a:p>
            <a:r>
              <a:rPr lang="en-US" altLang="en-US" sz="1800" dirty="0">
                <a:cs typeface="Arial" panose="020B0604020202020204" pitchFamily="34" charset="0"/>
              </a:rPr>
              <a:t>The main treatment of UTI is by </a:t>
            </a:r>
            <a:r>
              <a:rPr lang="en-US" altLang="en-US" sz="1800" dirty="0">
                <a:solidFill>
                  <a:srgbClr val="FF0000"/>
                </a:solidFill>
                <a:cs typeface="Arial" panose="020B0604020202020204" pitchFamily="34" charset="0"/>
              </a:rPr>
              <a:t>antibiotics</a:t>
            </a:r>
            <a:r>
              <a:rPr lang="en-US" altLang="en-US" sz="1800" dirty="0">
                <a:cs typeface="Arial" panose="020B0604020202020204" pitchFamily="34" charset="0"/>
              </a:rPr>
              <a:t>.</a:t>
            </a:r>
          </a:p>
          <a:p>
            <a:pPr eaLnBrk="1" hangingPunct="1">
              <a:buFont typeface="Wingdings" panose="05000000000000000000" pitchFamily="2" charset="2"/>
              <a:buNone/>
            </a:pPr>
            <a:endParaRPr lang="en-US" altLang="en-US" dirty="0">
              <a:cs typeface="Arial" panose="020B0604020202020204" pitchFamily="34" charset="0"/>
            </a:endParaRPr>
          </a:p>
        </p:txBody>
      </p:sp>
      <p:sp>
        <p:nvSpPr>
          <p:cNvPr id="3074" name="Rectangle 2"/>
          <p:cNvSpPr>
            <a:spLocks noGrp="1" noChangeArrowheads="1"/>
          </p:cNvSpPr>
          <p:nvPr>
            <p:ph type="title" idx="4294967295"/>
          </p:nvPr>
        </p:nvSpPr>
        <p:spPr>
          <a:xfrm>
            <a:off x="101600" y="124507"/>
            <a:ext cx="10247086" cy="694418"/>
          </a:xfrm>
        </p:spPr>
        <p:txBody>
          <a:bodyPr>
            <a:normAutofit/>
          </a:bodyPr>
          <a:lstStyle/>
          <a:p>
            <a:pPr>
              <a:defRPr/>
            </a:pPr>
            <a:r>
              <a:rPr lang="en-US" sz="2800" dirty="0">
                <a:solidFill>
                  <a:schemeClr val="accent6">
                    <a:lumMod val="50000"/>
                  </a:schemeClr>
                </a:solidFill>
                <a:ea typeface="+mn-ea"/>
                <a:cs typeface="+mn-cs"/>
              </a:rPr>
              <a:t>Goal of Management of UTI</a:t>
            </a:r>
          </a:p>
        </p:txBody>
      </p:sp>
      <p:sp>
        <p:nvSpPr>
          <p:cNvPr id="4" name="Rectangle 3"/>
          <p:cNvSpPr txBox="1">
            <a:spLocks noChangeArrowheads="1"/>
          </p:cNvSpPr>
          <p:nvPr/>
        </p:nvSpPr>
        <p:spPr>
          <a:xfrm>
            <a:off x="391886" y="2133453"/>
            <a:ext cx="10290628" cy="21428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sz="1800" dirty="0">
                <a:cs typeface="Arial" panose="020B0604020202020204" pitchFamily="34" charset="0"/>
              </a:rPr>
              <a:t>Whether infection is </a:t>
            </a:r>
            <a:r>
              <a:rPr lang="en-US" sz="1800" dirty="0">
                <a:solidFill>
                  <a:srgbClr val="FF0000"/>
                </a:solidFill>
                <a:cs typeface="Arial" panose="020B0604020202020204" pitchFamily="34" charset="0"/>
              </a:rPr>
              <a:t>complicated</a:t>
            </a:r>
            <a:r>
              <a:rPr lang="en-US" sz="1800" dirty="0">
                <a:cs typeface="Arial" panose="020B0604020202020204" pitchFamily="34" charset="0"/>
              </a:rPr>
              <a:t> or </a:t>
            </a:r>
            <a:r>
              <a:rPr lang="en-US" sz="1800" dirty="0">
                <a:solidFill>
                  <a:srgbClr val="FF0000"/>
                </a:solidFill>
                <a:cs typeface="Arial" panose="020B0604020202020204" pitchFamily="34" charset="0"/>
              </a:rPr>
              <a:t>uncomplicated</a:t>
            </a:r>
            <a:r>
              <a:rPr lang="en-US" sz="1800" dirty="0">
                <a:cs typeface="Arial" panose="020B0604020202020204" pitchFamily="34" charset="0"/>
              </a:rPr>
              <a:t>.</a:t>
            </a:r>
          </a:p>
          <a:p>
            <a:pPr>
              <a:defRPr/>
            </a:pPr>
            <a:r>
              <a:rPr lang="en-US" sz="1800" dirty="0">
                <a:cs typeface="Arial" panose="020B0604020202020204" pitchFamily="34" charset="0"/>
              </a:rPr>
              <a:t>Whether infection is </a:t>
            </a:r>
            <a:r>
              <a:rPr lang="en-US" sz="1800" dirty="0">
                <a:solidFill>
                  <a:srgbClr val="FF0000"/>
                </a:solidFill>
                <a:cs typeface="Arial" panose="020B0604020202020204" pitchFamily="34" charset="0"/>
              </a:rPr>
              <a:t>primary</a:t>
            </a:r>
            <a:r>
              <a:rPr lang="en-US" sz="1800" dirty="0">
                <a:cs typeface="Arial" panose="020B0604020202020204" pitchFamily="34" charset="0"/>
              </a:rPr>
              <a:t> or </a:t>
            </a:r>
            <a:r>
              <a:rPr lang="en-US" sz="1800" dirty="0">
                <a:solidFill>
                  <a:srgbClr val="FF0000"/>
                </a:solidFill>
                <a:cs typeface="Arial" panose="020B0604020202020204" pitchFamily="34" charset="0"/>
              </a:rPr>
              <a:t>recurrent</a:t>
            </a:r>
            <a:r>
              <a:rPr lang="en-US" sz="1800" dirty="0">
                <a:cs typeface="Arial" panose="020B0604020202020204" pitchFamily="34" charset="0"/>
              </a:rPr>
              <a:t>.</a:t>
            </a:r>
          </a:p>
          <a:p>
            <a:pPr>
              <a:defRPr/>
            </a:pPr>
            <a:r>
              <a:rPr lang="en-US" sz="1800" dirty="0">
                <a:cs typeface="Arial" panose="020B0604020202020204" pitchFamily="34" charset="0"/>
              </a:rPr>
              <a:t>Type of patient ( </a:t>
            </a:r>
            <a:r>
              <a:rPr lang="en-US" sz="1800" dirty="0">
                <a:solidFill>
                  <a:srgbClr val="FF0000"/>
                </a:solidFill>
                <a:cs typeface="Arial" panose="020B0604020202020204" pitchFamily="34" charset="0"/>
              </a:rPr>
              <a:t>pregnant</a:t>
            </a:r>
            <a:r>
              <a:rPr lang="en-US" sz="1800" dirty="0">
                <a:cs typeface="Arial" panose="020B0604020202020204" pitchFamily="34" charset="0"/>
              </a:rPr>
              <a:t> ,</a:t>
            </a:r>
            <a:r>
              <a:rPr lang="en-US" sz="1800" dirty="0">
                <a:solidFill>
                  <a:srgbClr val="FF0000"/>
                </a:solidFill>
                <a:cs typeface="Arial" panose="020B0604020202020204" pitchFamily="34" charset="0"/>
              </a:rPr>
              <a:t>child</a:t>
            </a:r>
            <a:r>
              <a:rPr lang="en-US" sz="1800" dirty="0">
                <a:cs typeface="Arial" panose="020B0604020202020204" pitchFamily="34" charset="0"/>
              </a:rPr>
              <a:t> , hospitalized or not, diabetic patient,…..</a:t>
            </a:r>
            <a:r>
              <a:rPr lang="en-US" sz="1800" dirty="0" err="1">
                <a:cs typeface="Arial" panose="020B0604020202020204" pitchFamily="34" charset="0"/>
              </a:rPr>
              <a:t>etc</a:t>
            </a:r>
            <a:r>
              <a:rPr lang="en-US" sz="1800" dirty="0">
                <a:cs typeface="Arial" panose="020B0604020202020204" pitchFamily="34" charset="0"/>
              </a:rPr>
              <a:t>)</a:t>
            </a:r>
          </a:p>
          <a:p>
            <a:pPr>
              <a:defRPr/>
            </a:pPr>
            <a:r>
              <a:rPr lang="en-US" sz="1800" dirty="0">
                <a:solidFill>
                  <a:srgbClr val="FF0000"/>
                </a:solidFill>
                <a:cs typeface="Arial" panose="020B0604020202020204" pitchFamily="34" charset="0"/>
              </a:rPr>
              <a:t>Bacterial count.</a:t>
            </a:r>
          </a:p>
          <a:p>
            <a:pPr>
              <a:defRPr/>
            </a:pPr>
            <a:r>
              <a:rPr lang="en-US" sz="1800" dirty="0">
                <a:cs typeface="Arial" panose="020B0604020202020204" pitchFamily="34" charset="0"/>
              </a:rPr>
              <a:t>Presence of </a:t>
            </a:r>
            <a:r>
              <a:rPr lang="en-US" sz="1800" dirty="0">
                <a:solidFill>
                  <a:srgbClr val="FF0000"/>
                </a:solidFill>
                <a:cs typeface="Arial" panose="020B0604020202020204" pitchFamily="34" charset="0"/>
              </a:rPr>
              <a:t>symptoms</a:t>
            </a:r>
            <a:r>
              <a:rPr lang="en-US" sz="1800" dirty="0">
                <a:cs typeface="Arial" panose="020B0604020202020204" pitchFamily="34" charset="0"/>
              </a:rPr>
              <a:t>.</a:t>
            </a:r>
          </a:p>
        </p:txBody>
      </p:sp>
      <p:sp>
        <p:nvSpPr>
          <p:cNvPr id="5" name="Rectangle 2"/>
          <p:cNvSpPr txBox="1">
            <a:spLocks noChangeArrowheads="1"/>
          </p:cNvSpPr>
          <p:nvPr/>
        </p:nvSpPr>
        <p:spPr>
          <a:xfrm>
            <a:off x="101600" y="1562350"/>
            <a:ext cx="4891314" cy="57830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sz="2800" dirty="0">
                <a:solidFill>
                  <a:schemeClr val="accent6">
                    <a:lumMod val="50000"/>
                  </a:schemeClr>
                </a:solidFill>
                <a:ea typeface="+mn-ea"/>
                <a:cs typeface="+mn-cs"/>
              </a:rPr>
              <a:t>Choice of antibiotic depends on:</a:t>
            </a:r>
          </a:p>
        </p:txBody>
      </p:sp>
      <p:sp>
        <p:nvSpPr>
          <p:cNvPr id="2" name="Rectangle 1"/>
          <p:cNvSpPr/>
          <p:nvPr/>
        </p:nvSpPr>
        <p:spPr>
          <a:xfrm>
            <a:off x="101600" y="4048474"/>
            <a:ext cx="4489371" cy="523220"/>
          </a:xfrm>
          <a:prstGeom prst="rect">
            <a:avLst/>
          </a:prstGeom>
        </p:spPr>
        <p:txBody>
          <a:bodyPr wrap="none">
            <a:spAutoFit/>
          </a:bodyPr>
          <a:lstStyle/>
          <a:p>
            <a:r>
              <a:rPr lang="en-US" sz="2800" dirty="0">
                <a:solidFill>
                  <a:schemeClr val="accent6">
                    <a:lumMod val="50000"/>
                  </a:schemeClr>
                </a:solidFill>
                <a:latin typeface="+mj-lt"/>
              </a:rPr>
              <a:t>When to consult the doctor ? </a:t>
            </a:r>
          </a:p>
        </p:txBody>
      </p:sp>
      <p:sp>
        <p:nvSpPr>
          <p:cNvPr id="3" name="Rectangle 2"/>
          <p:cNvSpPr/>
          <p:nvPr/>
        </p:nvSpPr>
        <p:spPr>
          <a:xfrm>
            <a:off x="391886" y="4617614"/>
            <a:ext cx="6096000" cy="1089529"/>
          </a:xfrm>
          <a:prstGeom prst="rect">
            <a:avLst/>
          </a:prstGeom>
        </p:spPr>
        <p:txBody>
          <a:bodyPr>
            <a:spAutoFit/>
          </a:bodyPr>
          <a:lstStyle/>
          <a:p>
            <a:pPr marL="285750" indent="-285750">
              <a:lnSpc>
                <a:spcPct val="90000"/>
              </a:lnSpc>
              <a:buFont typeface="Arial" panose="020B0604020202020204" pitchFamily="34" charset="0"/>
              <a:buChar char="•"/>
            </a:pPr>
            <a:r>
              <a:rPr lang="en-US" altLang="en-US" dirty="0">
                <a:cs typeface="Arial" panose="020B0604020202020204" pitchFamily="34" charset="0"/>
              </a:rPr>
              <a:t>If symptoms persist</a:t>
            </a:r>
          </a:p>
          <a:p>
            <a:pPr marL="285750" indent="-285750">
              <a:lnSpc>
                <a:spcPct val="90000"/>
              </a:lnSpc>
              <a:buFont typeface="Arial" panose="020B0604020202020204" pitchFamily="34" charset="0"/>
              <a:buChar char="•"/>
            </a:pPr>
            <a:r>
              <a:rPr lang="en-US" altLang="en-US" dirty="0">
                <a:cs typeface="Arial" panose="020B0604020202020204" pitchFamily="34" charset="0"/>
              </a:rPr>
              <a:t>A change in symptoms</a:t>
            </a:r>
            <a:r>
              <a:rPr lang="ar-SA" altLang="en-US" dirty="0">
                <a:cs typeface="Arial" panose="020B0604020202020204" pitchFamily="34" charset="0"/>
              </a:rPr>
              <a:t> </a:t>
            </a:r>
            <a:r>
              <a:rPr lang="en-US" altLang="en-US" dirty="0">
                <a:cs typeface="Arial" panose="020B0604020202020204" pitchFamily="34" charset="0"/>
              </a:rPr>
              <a:t> </a:t>
            </a:r>
            <a:r>
              <a:rPr lang="en-US" altLang="en-US" sz="1600" b="1" dirty="0">
                <a:solidFill>
                  <a:schemeClr val="accent1">
                    <a:lumMod val="75000"/>
                  </a:schemeClr>
                </a:solidFill>
              </a:rPr>
              <a:t>(fever or hematuria)</a:t>
            </a:r>
          </a:p>
          <a:p>
            <a:pPr marL="285750" indent="-285750">
              <a:lnSpc>
                <a:spcPct val="90000"/>
              </a:lnSpc>
              <a:buFont typeface="Arial" panose="020B0604020202020204" pitchFamily="34" charset="0"/>
              <a:buChar char="•"/>
            </a:pPr>
            <a:r>
              <a:rPr lang="en-US" altLang="en-US" dirty="0">
                <a:cs typeface="Arial" panose="020B0604020202020204" pitchFamily="34" charset="0"/>
              </a:rPr>
              <a:t>Pregnant women</a:t>
            </a:r>
          </a:p>
          <a:p>
            <a:pPr marL="285750" indent="-285750">
              <a:lnSpc>
                <a:spcPct val="90000"/>
              </a:lnSpc>
              <a:buFont typeface="Arial" panose="020B0604020202020204" pitchFamily="34" charset="0"/>
              <a:buChar char="•"/>
            </a:pPr>
            <a:r>
              <a:rPr lang="en-US" altLang="en-US" dirty="0">
                <a:cs typeface="Arial" panose="020B0604020202020204" pitchFamily="34" charset="0"/>
              </a:rPr>
              <a:t>More than 4 infections per year</a:t>
            </a:r>
          </a:p>
        </p:txBody>
      </p:sp>
      <p:sp>
        <p:nvSpPr>
          <p:cNvPr id="6" name="Rectangle 5"/>
          <p:cNvSpPr/>
          <p:nvPr/>
        </p:nvSpPr>
        <p:spPr>
          <a:xfrm>
            <a:off x="4789715" y="4617614"/>
            <a:ext cx="6096000" cy="1089529"/>
          </a:xfrm>
          <a:prstGeom prst="rect">
            <a:avLst/>
          </a:prstGeom>
        </p:spPr>
        <p:txBody>
          <a:bodyPr>
            <a:spAutoFit/>
          </a:bodyPr>
          <a:lstStyle/>
          <a:p>
            <a:pPr marL="285750" indent="-285750">
              <a:lnSpc>
                <a:spcPct val="90000"/>
              </a:lnSpc>
              <a:buFont typeface="Arial" panose="020B0604020202020204" pitchFamily="34" charset="0"/>
              <a:buChar char="•"/>
            </a:pPr>
            <a:r>
              <a:rPr lang="en-US" altLang="en-US" dirty="0">
                <a:cs typeface="Arial" panose="020B0604020202020204" pitchFamily="34" charset="0"/>
              </a:rPr>
              <a:t>Impaired immune system </a:t>
            </a:r>
            <a:r>
              <a:rPr lang="en-US" altLang="en-US" sz="1600" b="1" dirty="0">
                <a:solidFill>
                  <a:schemeClr val="accent1">
                    <a:lumMod val="75000"/>
                  </a:schemeClr>
                </a:solidFill>
              </a:rPr>
              <a:t>(such as diabetes)</a:t>
            </a:r>
          </a:p>
          <a:p>
            <a:pPr marL="285750" indent="-285750">
              <a:lnSpc>
                <a:spcPct val="90000"/>
              </a:lnSpc>
              <a:buFont typeface="Arial" panose="020B0604020202020204" pitchFamily="34" charset="0"/>
              <a:buChar char="•"/>
            </a:pPr>
            <a:r>
              <a:rPr lang="en-US" altLang="en-US" dirty="0">
                <a:cs typeface="Arial" panose="020B0604020202020204" pitchFamily="34" charset="0"/>
              </a:rPr>
              <a:t>Previous kidney infections </a:t>
            </a:r>
            <a:r>
              <a:rPr lang="en-US" altLang="en-US" sz="1600" b="1" dirty="0">
                <a:solidFill>
                  <a:schemeClr val="accent1">
                    <a:lumMod val="75000"/>
                  </a:schemeClr>
                </a:solidFill>
              </a:rPr>
              <a:t>(as pyelonephritis)</a:t>
            </a:r>
          </a:p>
          <a:p>
            <a:pPr marL="285750" indent="-285750">
              <a:lnSpc>
                <a:spcPct val="90000"/>
              </a:lnSpc>
              <a:buFont typeface="Arial" panose="020B0604020202020204" pitchFamily="34" charset="0"/>
              <a:buChar char="•"/>
            </a:pPr>
            <a:r>
              <a:rPr lang="en-US" altLang="en-US" dirty="0">
                <a:cs typeface="Arial" panose="020B0604020202020204" pitchFamily="34" charset="0"/>
              </a:rPr>
              <a:t>Structural abnormalities of urinary tract</a:t>
            </a:r>
          </a:p>
          <a:p>
            <a:pPr marL="285750" indent="-285750">
              <a:lnSpc>
                <a:spcPct val="90000"/>
              </a:lnSpc>
              <a:buFont typeface="Arial" panose="020B0604020202020204" pitchFamily="34" charset="0"/>
              <a:buChar char="•"/>
            </a:pPr>
            <a:r>
              <a:rPr lang="en-US" altLang="en-US" dirty="0">
                <a:cs typeface="Arial" panose="020B0604020202020204" pitchFamily="34" charset="0"/>
              </a:rPr>
              <a:t>History of infection with antibiotic resistant bacteria.</a:t>
            </a:r>
          </a:p>
        </p:txBody>
      </p:sp>
      <p:sp>
        <p:nvSpPr>
          <p:cNvPr id="7" name="TextBox 6"/>
          <p:cNvSpPr txBox="1"/>
          <p:nvPr/>
        </p:nvSpPr>
        <p:spPr>
          <a:xfrm>
            <a:off x="-632918" y="6310237"/>
            <a:ext cx="1469036" cy="338554"/>
          </a:xfrm>
          <a:prstGeom prst="rect">
            <a:avLst/>
          </a:prstGeom>
          <a:noFill/>
        </p:spPr>
        <p:txBody>
          <a:bodyPr wrap="square" rtlCol="0">
            <a:spAutoFit/>
          </a:bodyPr>
          <a:lstStyle/>
          <a:p>
            <a:pPr marL="0" algn="r" defTabSz="914400" rtl="1" eaLnBrk="1" latinLnBrk="0" hangingPunct="1"/>
            <a:r>
              <a:rPr lang="ar-SA" sz="1600" b="1" dirty="0">
                <a:solidFill>
                  <a:schemeClr val="accent1">
                    <a:lumMod val="75000"/>
                  </a:schemeClr>
                </a:solidFill>
              </a:rPr>
              <a:t>* نتخلص</a:t>
            </a:r>
            <a:endParaRPr lang="en-US" sz="1600" b="1" dirty="0">
              <a:solidFill>
                <a:schemeClr val="accent1">
                  <a:lumMod val="75000"/>
                </a:schemeClr>
              </a:solidFill>
            </a:endParaRPr>
          </a:p>
        </p:txBody>
      </p:sp>
      <p:sp>
        <p:nvSpPr>
          <p:cNvPr id="8" name="TextBox 7"/>
          <p:cNvSpPr txBox="1"/>
          <p:nvPr/>
        </p:nvSpPr>
        <p:spPr>
          <a:xfrm>
            <a:off x="1029834" y="6310237"/>
            <a:ext cx="7519761" cy="338554"/>
          </a:xfrm>
          <a:prstGeom prst="rect">
            <a:avLst/>
          </a:prstGeom>
          <a:noFill/>
        </p:spPr>
        <p:txBody>
          <a:bodyPr wrap="square" rtlCol="0">
            <a:spAutoFit/>
          </a:bodyPr>
          <a:lstStyle/>
          <a:p>
            <a:r>
              <a:rPr lang="en-US" sz="1600" b="1" dirty="0">
                <a:solidFill>
                  <a:schemeClr val="accent1">
                    <a:lumMod val="75000"/>
                  </a:schemeClr>
                </a:solidFill>
              </a:rPr>
              <a:t>You decide the treatment according to the situation of the patient not the organism</a:t>
            </a:r>
          </a:p>
        </p:txBody>
      </p:sp>
    </p:spTree>
    <p:extLst>
      <p:ext uri="{BB962C8B-B14F-4D97-AF65-F5344CB8AC3E}">
        <p14:creationId xmlns:p14="http://schemas.microsoft.com/office/powerpoint/2010/main" val="1444604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4414350"/>
              </p:ext>
            </p:extLst>
          </p:nvPr>
        </p:nvGraphicFramePr>
        <p:xfrm>
          <a:off x="377373" y="2243666"/>
          <a:ext cx="11466285" cy="3708400"/>
        </p:xfrm>
        <a:graphic>
          <a:graphicData uri="http://schemas.openxmlformats.org/drawingml/2006/table">
            <a:tbl>
              <a:tblPr firstRow="1" bandRow="1">
                <a:tableStyleId>{5940675A-B579-460E-94D1-54222C63F5DA}</a:tableStyleId>
              </a:tblPr>
              <a:tblGrid>
                <a:gridCol w="3483427">
                  <a:extLst>
                    <a:ext uri="{9D8B030D-6E8A-4147-A177-3AD203B41FA5}">
                      <a16:colId xmlns:a16="http://schemas.microsoft.com/office/drawing/2014/main" val="3389083848"/>
                    </a:ext>
                  </a:extLst>
                </a:gridCol>
                <a:gridCol w="7982858">
                  <a:extLst>
                    <a:ext uri="{9D8B030D-6E8A-4147-A177-3AD203B41FA5}">
                      <a16:colId xmlns:a16="http://schemas.microsoft.com/office/drawing/2014/main" val="3150148911"/>
                    </a:ext>
                  </a:extLst>
                </a:gridCol>
              </a:tblGrid>
              <a:tr h="370840">
                <a:tc gridSpan="2">
                  <a:txBody>
                    <a:bodyPr/>
                    <a:lstStyle/>
                    <a:p>
                      <a:r>
                        <a:rPr lang="en-US" sz="2000" b="1" kern="1200" dirty="0">
                          <a:solidFill>
                            <a:schemeClr val="tx1"/>
                          </a:solidFill>
                          <a:latin typeface="+mn-lt"/>
                          <a:ea typeface="+mn-ea"/>
                          <a:cs typeface="+mn-cs"/>
                        </a:rPr>
                        <a:t>Uncomplicated UTI</a:t>
                      </a:r>
                    </a:p>
                  </a:txBody>
                  <a:tcPr>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904317129"/>
                  </a:ext>
                </a:extLst>
              </a:tr>
              <a:tr h="370840">
                <a:tc gridSpan="2">
                  <a:txBody>
                    <a:bodyPr/>
                    <a:lstStyle/>
                    <a:p>
                      <a:pPr>
                        <a:defRPr/>
                      </a:pPr>
                      <a:r>
                        <a:rPr lang="en-US" sz="1800" dirty="0">
                          <a:cs typeface="Arial" panose="020B0604020202020204" pitchFamily="34" charset="0"/>
                        </a:rPr>
                        <a:t>Low-risk patient (woman) for recurrent infection:</a:t>
                      </a:r>
                    </a:p>
                    <a:p>
                      <a:pPr marL="742950" lvl="1" indent="-285750">
                        <a:buFont typeface="Arial" panose="020B0604020202020204" pitchFamily="34" charset="0"/>
                        <a:buChar char="•"/>
                        <a:defRPr/>
                      </a:pPr>
                      <a:r>
                        <a:rPr lang="en-US" sz="1800" dirty="0">
                          <a:cs typeface="Arial" panose="020B0604020202020204" pitchFamily="34" charset="0"/>
                        </a:rPr>
                        <a:t>3 days antibiotic without urine test.</a:t>
                      </a:r>
                    </a:p>
                    <a:p>
                      <a:pPr marL="742950" lvl="1" indent="-285750">
                        <a:buFont typeface="Arial" panose="020B0604020202020204" pitchFamily="34" charset="0"/>
                        <a:buChar char="•"/>
                        <a:defRPr/>
                      </a:pPr>
                      <a:r>
                        <a:rPr lang="en-US" sz="1800" dirty="0">
                          <a:cs typeface="Arial" panose="020B0604020202020204" pitchFamily="34" charset="0"/>
                        </a:rPr>
                        <a:t>Cure rate 94%.</a:t>
                      </a:r>
                    </a:p>
                    <a:p>
                      <a:pPr>
                        <a:defRPr/>
                      </a:pPr>
                      <a:r>
                        <a:rPr lang="en-US" sz="1800" dirty="0">
                          <a:cs typeface="Arial" panose="020B0604020202020204" pitchFamily="34" charset="0"/>
                        </a:rPr>
                        <a:t>Choice of antibiotic depend on </a:t>
                      </a:r>
                      <a:r>
                        <a:rPr lang="en-US" sz="1800" dirty="0">
                          <a:solidFill>
                            <a:srgbClr val="FF0000"/>
                          </a:solidFill>
                          <a:cs typeface="Arial" panose="020B0604020202020204" pitchFamily="34" charset="0"/>
                        </a:rPr>
                        <a:t>susceptibility pattern </a:t>
                      </a:r>
                      <a:r>
                        <a:rPr lang="en-US" sz="1800" dirty="0">
                          <a:cs typeface="Arial" panose="020B0604020202020204" pitchFamily="34" charset="0"/>
                        </a:rPr>
                        <a:t>of bacteria, it includes :</a:t>
                      </a:r>
                    </a:p>
                  </a:txBody>
                  <a:tcPr>
                    <a:solidFill>
                      <a:schemeClr val="bg1"/>
                    </a:solidFill>
                  </a:tcPr>
                </a:tc>
                <a:tc hMerge="1">
                  <a:txBody>
                    <a:bodyPr/>
                    <a:lstStyle/>
                    <a:p>
                      <a:endParaRPr lang="en-US"/>
                    </a:p>
                  </a:txBody>
                  <a:tcPr/>
                </a:tc>
                <a:extLst>
                  <a:ext uri="{0D108BD9-81ED-4DB2-BD59-A6C34878D82A}">
                    <a16:rowId xmlns:a16="http://schemas.microsoft.com/office/drawing/2014/main" val="4124111588"/>
                  </a:ext>
                </a:extLst>
              </a:tr>
              <a:tr h="370840">
                <a:tc>
                  <a:txBody>
                    <a:bodyPr/>
                    <a:lstStyle/>
                    <a:p>
                      <a:pPr marL="0" lvl="0" indent="0">
                        <a:buFont typeface="Wingdings" panose="05000000000000000000" pitchFamily="2" charset="2"/>
                        <a:buNone/>
                        <a:defRPr/>
                      </a:pPr>
                      <a:r>
                        <a:rPr lang="en-US" sz="1800" dirty="0">
                          <a:cs typeface="Arial" panose="020B0604020202020204" pitchFamily="34" charset="0"/>
                        </a:rPr>
                        <a:t>Amoxicillin</a:t>
                      </a:r>
                    </a:p>
                  </a:txBody>
                  <a:tcPr>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800" dirty="0">
                          <a:cs typeface="Arial" panose="020B0604020202020204" pitchFamily="34" charset="0"/>
                        </a:rPr>
                        <a:t>( with or without clavulanic acid)</a:t>
                      </a:r>
                    </a:p>
                  </a:txBody>
                  <a:tcP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250198734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800" dirty="0" err="1">
                          <a:cs typeface="Arial" panose="020B0604020202020204" pitchFamily="34" charset="0"/>
                        </a:rPr>
                        <a:t>Cephlosporins</a:t>
                      </a:r>
                      <a:endParaRPr lang="en-US" sz="1800" dirty="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marL="0" lvl="0" indent="0">
                        <a:buFont typeface="Wingdings" panose="05000000000000000000" pitchFamily="2" charset="2"/>
                        <a:buNone/>
                        <a:defRPr/>
                      </a:pPr>
                      <a:r>
                        <a:rPr lang="en-US" sz="1800" dirty="0">
                          <a:cs typeface="Arial" panose="020B0604020202020204" pitchFamily="34" charset="0"/>
                        </a:rPr>
                        <a:t>( first or second generation)</a:t>
                      </a:r>
                      <a:r>
                        <a:rPr lang="ar-SA" sz="1800" dirty="0">
                          <a:cs typeface="Arial" panose="020B0604020202020204" pitchFamily="34" charset="0"/>
                        </a:rPr>
                        <a:t> </a:t>
                      </a:r>
                      <a:r>
                        <a:rPr lang="en-US" sz="1800" b="1" kern="1200" dirty="0">
                          <a:solidFill>
                            <a:schemeClr val="accent1">
                              <a:lumMod val="75000"/>
                            </a:schemeClr>
                          </a:solidFill>
                          <a:latin typeface="+mn-lt"/>
                          <a:ea typeface="+mn-ea"/>
                          <a:cs typeface="+mn-cs"/>
                        </a:rPr>
                        <a:t>first as cephalexin, second as cefuroxime</a:t>
                      </a:r>
                      <a:endParaRPr lang="en-US" sz="1600" b="1" kern="1200" dirty="0">
                        <a:solidFill>
                          <a:schemeClr val="accent1">
                            <a:lumMod val="75000"/>
                          </a:schemeClr>
                        </a:solidFill>
                        <a:latin typeface="+mn-lt"/>
                        <a:ea typeface="+mn-ea"/>
                        <a:cs typeface="+mn-cs"/>
                      </a:endParaRPr>
                    </a:p>
                  </a:txBody>
                  <a:tcP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3282624087"/>
                  </a:ext>
                </a:extLst>
              </a:tr>
              <a:tr h="370840">
                <a:tc>
                  <a:txBody>
                    <a:bodyPr/>
                    <a:lstStyle/>
                    <a:p>
                      <a:pPr marL="0" lvl="0" indent="0">
                        <a:buFont typeface="Wingdings" panose="05000000000000000000" pitchFamily="2" charset="2"/>
                        <a:buNone/>
                        <a:defRPr/>
                      </a:pPr>
                      <a:r>
                        <a:rPr lang="en-US" sz="1800" dirty="0">
                          <a:cs typeface="Arial" panose="020B0604020202020204" pitchFamily="34" charset="0"/>
                        </a:rPr>
                        <a:t>Fluoroquinolone ( ciprofloxacin or norfloxacin)</a:t>
                      </a:r>
                    </a:p>
                  </a:txBody>
                  <a:tcPr>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800" dirty="0">
                          <a:cs typeface="Arial" panose="020B0604020202020204" pitchFamily="34" charset="0"/>
                        </a:rPr>
                        <a:t>(</a:t>
                      </a:r>
                      <a:r>
                        <a:rPr lang="en-US" sz="1800" dirty="0">
                          <a:solidFill>
                            <a:srgbClr val="FF0000"/>
                          </a:solidFill>
                          <a:cs typeface="Arial" panose="020B0604020202020204" pitchFamily="34" charset="0"/>
                        </a:rPr>
                        <a:t>not for pregnant women or children</a:t>
                      </a:r>
                      <a:r>
                        <a:rPr lang="en-US" sz="1800" dirty="0">
                          <a:cs typeface="Arial" panose="020B0604020202020204" pitchFamily="34" charset="0"/>
                        </a:rPr>
                        <a:t>) / first choice if other antibiotics are </a:t>
                      </a:r>
                      <a:r>
                        <a:rPr lang="en-US" sz="1800" dirty="0">
                          <a:solidFill>
                            <a:srgbClr val="FF0000"/>
                          </a:solidFill>
                          <a:cs typeface="Arial" panose="020B0604020202020204" pitchFamily="34" charset="0"/>
                        </a:rPr>
                        <a:t>resistant</a:t>
                      </a:r>
                      <a:r>
                        <a:rPr lang="en-US" sz="1800" dirty="0">
                          <a:cs typeface="Arial" panose="020B0604020202020204" pitchFamily="34" charset="0"/>
                        </a:rPr>
                        <a:t>.</a:t>
                      </a:r>
                    </a:p>
                  </a:txBody>
                  <a:tcP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272545706"/>
                  </a:ext>
                </a:extLst>
              </a:tr>
              <a:tr h="370840">
                <a:tc>
                  <a:txBody>
                    <a:bodyPr/>
                    <a:lstStyle/>
                    <a:p>
                      <a:pPr marL="0" lvl="0" indent="0">
                        <a:buFont typeface="Wingdings" panose="05000000000000000000" pitchFamily="2" charset="2"/>
                        <a:buNone/>
                        <a:defRPr/>
                      </a:pPr>
                      <a:r>
                        <a:rPr lang="en-US" sz="1800" dirty="0">
                          <a:cs typeface="Arial" panose="020B0604020202020204" pitchFamily="34" charset="0"/>
                        </a:rPr>
                        <a:t>TMP-SMX</a:t>
                      </a:r>
                    </a:p>
                  </a:txBody>
                  <a:tcPr>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800" dirty="0">
                          <a:cs typeface="Arial" panose="020B0604020202020204" pitchFamily="34" charset="0"/>
                        </a:rPr>
                        <a:t>( trade names </a:t>
                      </a:r>
                      <a:r>
                        <a:rPr lang="en-US" sz="1200" b="1" dirty="0">
                          <a:solidFill>
                            <a:schemeClr val="bg1">
                              <a:lumMod val="50000"/>
                            </a:schemeClr>
                          </a:solidFill>
                          <a:cs typeface="Arial" panose="020B0604020202020204" pitchFamily="34" charset="0"/>
                        </a:rPr>
                        <a:t>(another names)</a:t>
                      </a:r>
                      <a:r>
                        <a:rPr lang="en-US" sz="1800" dirty="0">
                          <a:cs typeface="Arial" panose="020B0604020202020204" pitchFamily="34" charset="0"/>
                        </a:rPr>
                        <a:t>: Bactrim, </a:t>
                      </a:r>
                      <a:r>
                        <a:rPr lang="en-US" sz="1800" dirty="0" err="1">
                          <a:cs typeface="Arial" panose="020B0604020202020204" pitchFamily="34" charset="0"/>
                        </a:rPr>
                        <a:t>Septra</a:t>
                      </a:r>
                      <a:r>
                        <a:rPr lang="en-US" sz="1800" dirty="0">
                          <a:cs typeface="Arial" panose="020B0604020202020204" pitchFamily="34" charset="0"/>
                        </a:rPr>
                        <a:t>  ,Cotrimoxazole)</a:t>
                      </a:r>
                    </a:p>
                  </a:txBody>
                  <a:tcP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327772463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800" dirty="0">
                          <a:cs typeface="Arial" panose="020B0604020202020204" pitchFamily="34" charset="0"/>
                        </a:rPr>
                        <a:t>Nitrofurantoin</a:t>
                      </a:r>
                    </a:p>
                  </a:txBody>
                  <a:tcPr>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cs typeface="Arial" panose="020B0604020202020204" pitchFamily="34" charset="0"/>
                        </a:rPr>
                        <a:t>( for long term use) </a:t>
                      </a:r>
                      <a:r>
                        <a:rPr lang="en-US" sz="1800" b="1" kern="1200" dirty="0">
                          <a:solidFill>
                            <a:schemeClr val="accent1">
                              <a:lumMod val="75000"/>
                            </a:schemeClr>
                          </a:solidFill>
                          <a:latin typeface="+mn-lt"/>
                          <a:ea typeface="+mn-ea"/>
                          <a:cs typeface="+mn-cs"/>
                        </a:rPr>
                        <a:t>As prophylactic .</a:t>
                      </a:r>
                      <a:r>
                        <a:rPr lang="en-US" sz="1800" b="1" kern="1200" baseline="0" dirty="0">
                          <a:solidFill>
                            <a:schemeClr val="accent1">
                              <a:lumMod val="75000"/>
                            </a:schemeClr>
                          </a:solidFill>
                          <a:latin typeface="+mn-lt"/>
                          <a:ea typeface="+mn-ea"/>
                          <a:cs typeface="+mn-cs"/>
                        </a:rPr>
                        <a:t> </a:t>
                      </a:r>
                      <a:r>
                        <a:rPr lang="en-US" sz="1800" b="1" kern="1200" baseline="0" dirty="0">
                          <a:solidFill>
                            <a:srgbClr val="FF0000"/>
                          </a:solidFill>
                          <a:latin typeface="+mn-lt"/>
                          <a:ea typeface="+mn-ea"/>
                          <a:cs typeface="+mn-cs"/>
                        </a:rPr>
                        <a:t>Only for lower UTI</a:t>
                      </a:r>
                      <a:r>
                        <a:rPr lang="en-US" sz="1800" b="1" kern="1200" baseline="0" dirty="0">
                          <a:solidFill>
                            <a:schemeClr val="accent1">
                              <a:lumMod val="75000"/>
                            </a:schemeClr>
                          </a:solidFill>
                          <a:latin typeface="+mn-lt"/>
                          <a:ea typeface="+mn-ea"/>
                          <a:cs typeface="+mn-cs"/>
                        </a:rPr>
                        <a:t>.</a:t>
                      </a:r>
                      <a:endParaRPr lang="en-US" sz="1600" b="1" kern="1200" dirty="0">
                        <a:solidFill>
                          <a:schemeClr val="accent1">
                            <a:lumMod val="75000"/>
                          </a:schemeClr>
                        </a:solidFill>
                        <a:latin typeface="+mn-lt"/>
                        <a:ea typeface="+mn-ea"/>
                        <a:cs typeface="+mn-cs"/>
                      </a:endParaRPr>
                    </a:p>
                  </a:txBody>
                  <a:tcP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2728383402"/>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860826152"/>
              </p:ext>
            </p:extLst>
          </p:nvPr>
        </p:nvGraphicFramePr>
        <p:xfrm>
          <a:off x="377372" y="501952"/>
          <a:ext cx="11466286" cy="1402080"/>
        </p:xfrm>
        <a:graphic>
          <a:graphicData uri="http://schemas.openxmlformats.org/drawingml/2006/table">
            <a:tbl>
              <a:tblPr firstRow="1" bandRow="1">
                <a:tableStyleId>{5940675A-B579-460E-94D1-54222C63F5DA}</a:tableStyleId>
              </a:tblPr>
              <a:tblGrid>
                <a:gridCol w="11466286">
                  <a:extLst>
                    <a:ext uri="{9D8B030D-6E8A-4147-A177-3AD203B41FA5}">
                      <a16:colId xmlns:a16="http://schemas.microsoft.com/office/drawing/2014/main" val="852851657"/>
                    </a:ext>
                  </a:extLst>
                </a:gridCol>
              </a:tblGrid>
              <a:tr h="370840">
                <a:tc>
                  <a:txBody>
                    <a:bodyPr/>
                    <a:lstStyle/>
                    <a:p>
                      <a:r>
                        <a:rPr lang="en-US" sz="2000" b="1" dirty="0">
                          <a:solidFill>
                            <a:schemeClr val="tx1"/>
                          </a:solidFill>
                          <a:ea typeface="+mn-ea"/>
                          <a:cs typeface="+mn-cs"/>
                        </a:rPr>
                        <a:t>Relapsing infection:</a:t>
                      </a:r>
                      <a:endParaRPr lang="en-US" sz="2000" b="1"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1397421381"/>
                  </a:ext>
                </a:extLst>
              </a:tr>
              <a:tr h="370840">
                <a:tc>
                  <a:txBody>
                    <a:bodyPr/>
                    <a:lstStyle/>
                    <a:p>
                      <a:pPr marL="285750" indent="-285750" eaLnBrk="1" hangingPunct="1">
                        <a:buFont typeface="Arial" panose="020B0604020202020204" pitchFamily="34" charset="0"/>
                        <a:buChar char="•"/>
                      </a:pPr>
                      <a:r>
                        <a:rPr lang="en-US" altLang="en-US" sz="2000" dirty="0">
                          <a:cs typeface="Arial" panose="020B0604020202020204" pitchFamily="34" charset="0"/>
                        </a:rPr>
                        <a:t>Caused by </a:t>
                      </a:r>
                      <a:r>
                        <a:rPr lang="en-US" altLang="en-US" sz="2000" b="0" dirty="0">
                          <a:solidFill>
                            <a:srgbClr val="FF0000"/>
                          </a:solidFill>
                          <a:cs typeface="Arial" panose="020B0604020202020204" pitchFamily="34" charset="0"/>
                        </a:rPr>
                        <a:t>treatment failure </a:t>
                      </a:r>
                      <a:r>
                        <a:rPr lang="en-US" altLang="en-US" sz="2000" dirty="0">
                          <a:cs typeface="Arial" panose="020B0604020202020204" pitchFamily="34" charset="0"/>
                        </a:rPr>
                        <a:t>or </a:t>
                      </a:r>
                      <a:r>
                        <a:rPr lang="en-US" altLang="en-US" sz="2000" b="0" dirty="0">
                          <a:solidFill>
                            <a:srgbClr val="FF0000"/>
                          </a:solidFill>
                          <a:cs typeface="Arial" panose="020B0604020202020204" pitchFamily="34" charset="0"/>
                        </a:rPr>
                        <a:t>structural abnormalities </a:t>
                      </a:r>
                      <a:r>
                        <a:rPr lang="en-US" altLang="en-US" sz="2000" dirty="0">
                          <a:cs typeface="Arial" panose="020B0604020202020204" pitchFamily="34" charset="0"/>
                        </a:rPr>
                        <a:t>or abscesses.</a:t>
                      </a:r>
                      <a:endParaRPr lang="en-US" altLang="en-US" sz="1600" b="1" kern="1200" dirty="0">
                        <a:solidFill>
                          <a:schemeClr val="accent1">
                            <a:lumMod val="75000"/>
                          </a:schemeClr>
                        </a:solidFill>
                        <a:latin typeface="+mn-lt"/>
                        <a:ea typeface="+mn-ea"/>
                        <a:cs typeface="+mn-cs"/>
                      </a:endParaRPr>
                    </a:p>
                    <a:p>
                      <a:pPr marL="285750" indent="-285750" eaLnBrk="1" hangingPunct="1">
                        <a:buFont typeface="Arial" panose="020B0604020202020204" pitchFamily="34" charset="0"/>
                        <a:buChar char="•"/>
                      </a:pPr>
                      <a:r>
                        <a:rPr lang="en-US" altLang="en-US" sz="2000" dirty="0">
                          <a:cs typeface="Arial" panose="020B0604020202020204" pitchFamily="34" charset="0"/>
                        </a:rPr>
                        <a:t>Antibiotics used at the initial infection</a:t>
                      </a:r>
                    </a:p>
                    <a:p>
                      <a:pPr marL="285750" indent="-285750" eaLnBrk="1" hangingPunct="1">
                        <a:buFont typeface="Arial" panose="020B0604020202020204" pitchFamily="34" charset="0"/>
                        <a:buChar char="•"/>
                      </a:pPr>
                      <a:r>
                        <a:rPr lang="en-US" altLang="en-US" sz="2000" dirty="0">
                          <a:cs typeface="Arial" panose="020B0604020202020204" pitchFamily="34" charset="0"/>
                        </a:rPr>
                        <a:t>Treatment for 7-14 days.</a:t>
                      </a:r>
                    </a:p>
                  </a:txBody>
                  <a:tcPr>
                    <a:solidFill>
                      <a:schemeClr val="bg1"/>
                    </a:solidFill>
                  </a:tcPr>
                </a:tc>
                <a:extLst>
                  <a:ext uri="{0D108BD9-81ED-4DB2-BD59-A6C34878D82A}">
                    <a16:rowId xmlns:a16="http://schemas.microsoft.com/office/drawing/2014/main" val="378020605"/>
                  </a:ext>
                </a:extLst>
              </a:tr>
            </a:tbl>
          </a:graphicData>
        </a:graphic>
      </p:graphicFrame>
      <p:sp>
        <p:nvSpPr>
          <p:cNvPr id="4" name="TextBox 3"/>
          <p:cNvSpPr txBox="1"/>
          <p:nvPr/>
        </p:nvSpPr>
        <p:spPr>
          <a:xfrm>
            <a:off x="3313042" y="1565478"/>
            <a:ext cx="6904384" cy="338554"/>
          </a:xfrm>
          <a:prstGeom prst="rect">
            <a:avLst/>
          </a:prstGeom>
          <a:noFill/>
        </p:spPr>
        <p:txBody>
          <a:bodyPr wrap="square" rtlCol="0">
            <a:spAutoFit/>
          </a:bodyPr>
          <a:lstStyle/>
          <a:p>
            <a:pPr marL="0" defTabSz="914400" rtl="1" eaLnBrk="1" latinLnBrk="0" hangingPunct="1"/>
            <a:r>
              <a:rPr lang="en-US" sz="1600" b="1" dirty="0">
                <a:solidFill>
                  <a:schemeClr val="accent1"/>
                </a:solidFill>
              </a:rPr>
              <a:t> </a:t>
            </a:r>
            <a:r>
              <a:rPr lang="en-US" sz="1600" b="1" dirty="0">
                <a:solidFill>
                  <a:schemeClr val="accent1">
                    <a:lumMod val="75000"/>
                  </a:schemeClr>
                </a:solidFill>
              </a:rPr>
              <a:t>we have to treat the cause of relapsing then give the suitable antibiotic</a:t>
            </a:r>
          </a:p>
        </p:txBody>
      </p:sp>
    </p:spTree>
    <p:extLst>
      <p:ext uri="{BB962C8B-B14F-4D97-AF65-F5344CB8AC3E}">
        <p14:creationId xmlns:p14="http://schemas.microsoft.com/office/powerpoint/2010/main" val="1844259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570910572"/>
              </p:ext>
            </p:extLst>
          </p:nvPr>
        </p:nvGraphicFramePr>
        <p:xfrm>
          <a:off x="261257" y="487438"/>
          <a:ext cx="11742057" cy="2316480"/>
        </p:xfrm>
        <a:graphic>
          <a:graphicData uri="http://schemas.openxmlformats.org/drawingml/2006/table">
            <a:tbl>
              <a:tblPr firstRow="1" bandRow="1">
                <a:tableStyleId>{5940675A-B579-460E-94D1-54222C63F5DA}</a:tableStyleId>
              </a:tblPr>
              <a:tblGrid>
                <a:gridCol w="11742057">
                  <a:extLst>
                    <a:ext uri="{9D8B030D-6E8A-4147-A177-3AD203B41FA5}">
                      <a16:colId xmlns:a16="http://schemas.microsoft.com/office/drawing/2014/main" val="1072948502"/>
                    </a:ext>
                  </a:extLst>
                </a:gridCol>
              </a:tblGrid>
              <a:tr h="370840">
                <a:tc>
                  <a:txBody>
                    <a:bodyPr/>
                    <a:lstStyle/>
                    <a:p>
                      <a:r>
                        <a:rPr lang="en-US" sz="2000" b="1" dirty="0">
                          <a:solidFill>
                            <a:schemeClr val="tx1"/>
                          </a:solidFill>
                          <a:ea typeface="+mn-ea"/>
                          <a:cs typeface="+mn-cs"/>
                        </a:rPr>
                        <a:t>Recurrent infections</a:t>
                      </a:r>
                      <a:endParaRPr lang="en-US" sz="2000" b="1"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3556057505"/>
                  </a:ext>
                </a:extLst>
              </a:tr>
              <a:tr h="370840">
                <a:tc>
                  <a:txBody>
                    <a:bodyPr/>
                    <a:lstStyle/>
                    <a:p>
                      <a:pPr marL="452628" indent="-342900">
                        <a:buFont typeface="Arial" panose="020B0604020202020204" pitchFamily="34" charset="0"/>
                        <a:buChar char="•"/>
                        <a:defRPr/>
                      </a:pPr>
                      <a:r>
                        <a:rPr lang="en-US" sz="2000" dirty="0">
                          <a:cs typeface="Arial" panose="020B0604020202020204" pitchFamily="34" charset="0"/>
                        </a:rPr>
                        <a:t>Patients with </a:t>
                      </a:r>
                      <a:r>
                        <a:rPr lang="en-US" sz="2000" b="1" dirty="0">
                          <a:cs typeface="Arial" panose="020B0604020202020204" pitchFamily="34" charset="0"/>
                        </a:rPr>
                        <a:t>two or more </a:t>
                      </a:r>
                      <a:r>
                        <a:rPr lang="en-US" sz="2000" dirty="0">
                          <a:cs typeface="Arial" panose="020B0604020202020204" pitchFamily="34" charset="0"/>
                        </a:rPr>
                        <a:t>symptomatic UTIs </a:t>
                      </a:r>
                      <a:r>
                        <a:rPr lang="en-US" sz="2000" b="1" dirty="0">
                          <a:cs typeface="Arial" panose="020B0604020202020204" pitchFamily="34" charset="0"/>
                        </a:rPr>
                        <a:t>within 6 months or 3 or more over a year</a:t>
                      </a:r>
                      <a:r>
                        <a:rPr lang="en-US" sz="2000" dirty="0">
                          <a:cs typeface="Arial" panose="020B0604020202020204" pitchFamily="34" charset="0"/>
                        </a:rPr>
                        <a:t>.</a:t>
                      </a:r>
                    </a:p>
                    <a:p>
                      <a:pPr marL="452628" indent="-342900">
                        <a:buFont typeface="Arial" panose="020B0604020202020204" pitchFamily="34" charset="0"/>
                        <a:buChar char="•"/>
                        <a:defRPr/>
                      </a:pPr>
                      <a:r>
                        <a:rPr lang="en-US" sz="2000" dirty="0">
                          <a:cs typeface="Arial" panose="020B0604020202020204" pitchFamily="34" charset="0"/>
                        </a:rPr>
                        <a:t>Need preventive therapy</a:t>
                      </a:r>
                    </a:p>
                    <a:p>
                      <a:pPr marL="452628" indent="-342900">
                        <a:buFont typeface="Arial" panose="020B0604020202020204" pitchFamily="34" charset="0"/>
                        <a:buChar char="•"/>
                        <a:defRPr/>
                      </a:pPr>
                      <a:r>
                        <a:rPr lang="en-US" sz="2000" dirty="0">
                          <a:cs typeface="Arial" panose="020B0604020202020204" pitchFamily="34" charset="0"/>
                        </a:rPr>
                        <a:t>Antibiotic taken as soon as symptoms develop.</a:t>
                      </a:r>
                    </a:p>
                    <a:p>
                      <a:pPr marL="452628" indent="-342900">
                        <a:buFont typeface="Arial" panose="020B0604020202020204" pitchFamily="34" charset="0"/>
                        <a:buChar char="•"/>
                        <a:defRPr/>
                      </a:pPr>
                      <a:r>
                        <a:rPr lang="en-US" sz="2000" dirty="0">
                          <a:cs typeface="Arial" panose="020B0604020202020204" pitchFamily="34" charset="0"/>
                        </a:rPr>
                        <a:t>If infection occurs less than twice a year, a clean catch urine test should be taken for culture and </a:t>
                      </a:r>
                      <a:r>
                        <a:rPr lang="en-US" sz="2000" dirty="0">
                          <a:solidFill>
                            <a:srgbClr val="FF0000"/>
                          </a:solidFill>
                          <a:cs typeface="Arial" panose="020B0604020202020204" pitchFamily="34" charset="0"/>
                        </a:rPr>
                        <a:t>treated as initial attack for 3 days.</a:t>
                      </a:r>
                    </a:p>
                    <a:p>
                      <a:endParaRPr lang="en-US" sz="2000" dirty="0"/>
                    </a:p>
                  </a:txBody>
                  <a:tcPr>
                    <a:solidFill>
                      <a:schemeClr val="bg1"/>
                    </a:solidFill>
                  </a:tcPr>
                </a:tc>
                <a:extLst>
                  <a:ext uri="{0D108BD9-81ED-4DB2-BD59-A6C34878D82A}">
                    <a16:rowId xmlns:a16="http://schemas.microsoft.com/office/drawing/2014/main" val="1921114165"/>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983419644"/>
              </p:ext>
            </p:extLst>
          </p:nvPr>
        </p:nvGraphicFramePr>
        <p:xfrm>
          <a:off x="261257" y="3085494"/>
          <a:ext cx="5399314" cy="2923420"/>
        </p:xfrm>
        <a:graphic>
          <a:graphicData uri="http://schemas.openxmlformats.org/drawingml/2006/table">
            <a:tbl>
              <a:tblPr firstRow="1" bandRow="1">
                <a:tableStyleId>{5940675A-B579-460E-94D1-54222C63F5DA}</a:tableStyleId>
              </a:tblPr>
              <a:tblGrid>
                <a:gridCol w="5399314">
                  <a:extLst>
                    <a:ext uri="{9D8B030D-6E8A-4147-A177-3AD203B41FA5}">
                      <a16:colId xmlns:a16="http://schemas.microsoft.com/office/drawing/2014/main" val="534610147"/>
                    </a:ext>
                  </a:extLst>
                </a:gridCol>
              </a:tblGrid>
              <a:tr h="408049">
                <a:tc>
                  <a:txBody>
                    <a:bodyPr/>
                    <a:lstStyle/>
                    <a:p>
                      <a:r>
                        <a:rPr lang="en-US" sz="1800" b="1" dirty="0" err="1">
                          <a:solidFill>
                            <a:schemeClr val="tx1"/>
                          </a:solidFill>
                          <a:ea typeface="+mn-ea"/>
                          <a:cs typeface="+mn-cs"/>
                        </a:rPr>
                        <a:t>Postcoital</a:t>
                      </a:r>
                      <a:r>
                        <a:rPr lang="en-US" sz="1800" b="1" dirty="0">
                          <a:solidFill>
                            <a:schemeClr val="tx1"/>
                          </a:solidFill>
                          <a:ea typeface="+mn-ea"/>
                          <a:cs typeface="+mn-cs"/>
                        </a:rPr>
                        <a:t> antibiotics</a:t>
                      </a:r>
                      <a:endParaRPr lang="en-US" b="1" dirty="0">
                        <a:solidFill>
                          <a:schemeClr val="tx1"/>
                        </a:solidFill>
                      </a:endParaRPr>
                    </a:p>
                  </a:txBody>
                  <a:tcPr>
                    <a:solidFill>
                      <a:schemeClr val="accent4">
                        <a:lumMod val="20000"/>
                        <a:lumOff val="80000"/>
                      </a:schemeClr>
                    </a:solidFill>
                  </a:tcPr>
                </a:tc>
                <a:extLst>
                  <a:ext uri="{0D108BD9-81ED-4DB2-BD59-A6C34878D82A}">
                    <a16:rowId xmlns:a16="http://schemas.microsoft.com/office/drawing/2014/main" val="1916294111"/>
                  </a:ext>
                </a:extLst>
              </a:tr>
              <a:tr h="2515371">
                <a:tc>
                  <a:txBody>
                    <a:bodyPr/>
                    <a:lstStyle/>
                    <a:p>
                      <a:pPr marL="452628" indent="-342900">
                        <a:buFont typeface="Arial" panose="020B0604020202020204" pitchFamily="34" charset="0"/>
                        <a:buChar char="•"/>
                        <a:defRPr/>
                      </a:pPr>
                      <a:r>
                        <a:rPr lang="en-US" sz="1800" dirty="0">
                          <a:cs typeface="Arial" panose="020B0604020202020204" pitchFamily="34" charset="0"/>
                        </a:rPr>
                        <a:t>If recurrent UTI is </a:t>
                      </a:r>
                      <a:r>
                        <a:rPr lang="en-US" sz="1800" b="1" dirty="0">
                          <a:cs typeface="Arial" panose="020B0604020202020204" pitchFamily="34" charset="0"/>
                        </a:rPr>
                        <a:t>related to sexual activity</a:t>
                      </a:r>
                      <a:r>
                        <a:rPr lang="en-US" sz="1800" dirty="0">
                          <a:cs typeface="Arial" panose="020B0604020202020204" pitchFamily="34" charset="0"/>
                        </a:rPr>
                        <a:t>, and episodes recur </a:t>
                      </a:r>
                      <a:r>
                        <a:rPr lang="en-US" sz="1800" b="1" dirty="0">
                          <a:cs typeface="Arial" panose="020B0604020202020204" pitchFamily="34" charset="0"/>
                        </a:rPr>
                        <a:t>more than 2 times </a:t>
                      </a:r>
                      <a:r>
                        <a:rPr lang="en-US" sz="1800" dirty="0">
                          <a:cs typeface="Arial" panose="020B0604020202020204" pitchFamily="34" charset="0"/>
                        </a:rPr>
                        <a:t>within 6 months</a:t>
                      </a:r>
                    </a:p>
                    <a:p>
                      <a:pPr marL="452628" indent="-342900">
                        <a:buFont typeface="Arial" panose="020B0604020202020204" pitchFamily="34" charset="0"/>
                        <a:buChar char="•"/>
                        <a:defRPr/>
                      </a:pPr>
                      <a:r>
                        <a:rPr lang="en-US" sz="1800" dirty="0">
                          <a:cs typeface="Arial" panose="020B0604020202020204" pitchFamily="34" charset="0"/>
                        </a:rPr>
                        <a:t>A single preventive dose taken immediately after intercourse </a:t>
                      </a:r>
                    </a:p>
                    <a:p>
                      <a:pPr marL="452628" indent="-342900">
                        <a:buFont typeface="Arial" panose="020B0604020202020204" pitchFamily="34" charset="0"/>
                        <a:buChar char="•"/>
                        <a:defRPr/>
                      </a:pPr>
                      <a:r>
                        <a:rPr lang="en-US" sz="1800" dirty="0">
                          <a:cs typeface="Arial" panose="020B0604020202020204" pitchFamily="34" charset="0"/>
                        </a:rPr>
                        <a:t>Antibiotics include: TMP-SMX, Cephalexin or Ciprofloxacin</a:t>
                      </a:r>
                    </a:p>
                    <a:p>
                      <a:endParaRPr lang="en-US" dirty="0"/>
                    </a:p>
                  </a:txBody>
                  <a:tcPr>
                    <a:solidFill>
                      <a:schemeClr val="bg1"/>
                    </a:solidFill>
                  </a:tcPr>
                </a:tc>
                <a:extLst>
                  <a:ext uri="{0D108BD9-81ED-4DB2-BD59-A6C34878D82A}">
                    <a16:rowId xmlns:a16="http://schemas.microsoft.com/office/drawing/2014/main" val="2930490517"/>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882780673"/>
              </p:ext>
            </p:extLst>
          </p:nvPr>
        </p:nvGraphicFramePr>
        <p:xfrm>
          <a:off x="6008914" y="3085494"/>
          <a:ext cx="5994399" cy="2923420"/>
        </p:xfrm>
        <a:graphic>
          <a:graphicData uri="http://schemas.openxmlformats.org/drawingml/2006/table">
            <a:tbl>
              <a:tblPr firstRow="1" bandRow="1">
                <a:tableStyleId>{5940675A-B579-460E-94D1-54222C63F5DA}</a:tableStyleId>
              </a:tblPr>
              <a:tblGrid>
                <a:gridCol w="5994399">
                  <a:extLst>
                    <a:ext uri="{9D8B030D-6E8A-4147-A177-3AD203B41FA5}">
                      <a16:colId xmlns:a16="http://schemas.microsoft.com/office/drawing/2014/main" val="3173599643"/>
                    </a:ext>
                  </a:extLst>
                </a:gridCol>
              </a:tblGrid>
              <a:tr h="514240">
                <a:tc>
                  <a:txBody>
                    <a:bodyPr/>
                    <a:lstStyle/>
                    <a:p>
                      <a:pPr marL="0" algn="l" defTabSz="914400" rtl="0" eaLnBrk="1" latinLnBrk="0" hangingPunct="1"/>
                      <a:r>
                        <a:rPr lang="en-US" sz="1800" b="1" kern="1200" dirty="0">
                          <a:solidFill>
                            <a:schemeClr val="tx1"/>
                          </a:solidFill>
                          <a:latin typeface="+mn-lt"/>
                          <a:ea typeface="+mn-ea"/>
                          <a:cs typeface="+mn-cs"/>
                        </a:rPr>
                        <a:t>Prophylactic antibiotics</a:t>
                      </a:r>
                    </a:p>
                  </a:txBody>
                  <a:tcPr>
                    <a:solidFill>
                      <a:schemeClr val="accent4">
                        <a:lumMod val="20000"/>
                        <a:lumOff val="80000"/>
                      </a:schemeClr>
                    </a:solidFill>
                  </a:tcPr>
                </a:tc>
                <a:extLst>
                  <a:ext uri="{0D108BD9-81ED-4DB2-BD59-A6C34878D82A}">
                    <a16:rowId xmlns:a16="http://schemas.microsoft.com/office/drawing/2014/main" val="3955557797"/>
                  </a:ext>
                </a:extLst>
              </a:tr>
              <a:tr h="2409180">
                <a:tc>
                  <a:txBody>
                    <a:bodyPr/>
                    <a:lstStyle/>
                    <a:p>
                      <a:pPr marL="452628" indent="-342900">
                        <a:buFont typeface="Arial" panose="020B0604020202020204" pitchFamily="34" charset="0"/>
                        <a:buChar char="•"/>
                        <a:defRPr/>
                      </a:pPr>
                      <a:r>
                        <a:rPr lang="en-US" sz="1800" b="1" dirty="0">
                          <a:cs typeface="Arial" panose="020B0604020202020204" pitchFamily="34" charset="0"/>
                        </a:rPr>
                        <a:t>Optional for patients who do not respond to other measures.</a:t>
                      </a:r>
                    </a:p>
                    <a:p>
                      <a:pPr marL="452628" indent="-342900">
                        <a:buFont typeface="Arial" panose="020B0604020202020204" pitchFamily="34" charset="0"/>
                        <a:buChar char="•"/>
                        <a:defRPr/>
                      </a:pPr>
                      <a:r>
                        <a:rPr lang="en-US" sz="1800" dirty="0">
                          <a:cs typeface="Arial" panose="020B0604020202020204" pitchFamily="34" charset="0"/>
                        </a:rPr>
                        <a:t>Reduces recurrence by up to 95%</a:t>
                      </a:r>
                    </a:p>
                    <a:p>
                      <a:pPr marL="452628" indent="-342900">
                        <a:buFont typeface="Arial" panose="020B0604020202020204" pitchFamily="34" charset="0"/>
                        <a:buChar char="•"/>
                        <a:defRPr/>
                      </a:pPr>
                      <a:r>
                        <a:rPr lang="en-US" sz="1800" dirty="0">
                          <a:cs typeface="Arial" panose="020B0604020202020204" pitchFamily="34" charset="0"/>
                        </a:rPr>
                        <a:t>Low dose antibiotic taken continuously for 6 months or longer, it includes : TMP-SMX, Nitrofurantoin, or Cephalexin</a:t>
                      </a:r>
                    </a:p>
                    <a:p>
                      <a:pPr marL="452628" indent="-342900">
                        <a:buFont typeface="Arial" panose="020B0604020202020204" pitchFamily="34" charset="0"/>
                        <a:buChar char="•"/>
                        <a:defRPr/>
                      </a:pPr>
                      <a:r>
                        <a:rPr lang="en-US" sz="1800" dirty="0">
                          <a:cs typeface="Arial" panose="020B0604020202020204" pitchFamily="34" charset="0"/>
                        </a:rPr>
                        <a:t>Antibiotic taken at bed time more effective</a:t>
                      </a:r>
                      <a:r>
                        <a:rPr lang="en-US" dirty="0"/>
                        <a:t>.</a:t>
                      </a:r>
                    </a:p>
                    <a:p>
                      <a:endParaRPr lang="en-US" dirty="0"/>
                    </a:p>
                  </a:txBody>
                  <a:tcPr>
                    <a:solidFill>
                      <a:schemeClr val="bg1"/>
                    </a:solidFill>
                  </a:tcPr>
                </a:tc>
                <a:extLst>
                  <a:ext uri="{0D108BD9-81ED-4DB2-BD59-A6C34878D82A}">
                    <a16:rowId xmlns:a16="http://schemas.microsoft.com/office/drawing/2014/main" val="3198108424"/>
                  </a:ext>
                </a:extLst>
              </a:tr>
            </a:tbl>
          </a:graphicData>
        </a:graphic>
      </p:graphicFrame>
      <p:sp>
        <p:nvSpPr>
          <p:cNvPr id="2" name="TextBox 1"/>
          <p:cNvSpPr txBox="1"/>
          <p:nvPr/>
        </p:nvSpPr>
        <p:spPr>
          <a:xfrm>
            <a:off x="2597426" y="487438"/>
            <a:ext cx="5274365" cy="369332"/>
          </a:xfrm>
          <a:prstGeom prst="rect">
            <a:avLst/>
          </a:prstGeom>
          <a:noFill/>
        </p:spPr>
        <p:txBody>
          <a:bodyPr wrap="square" rtlCol="0">
            <a:spAutoFit/>
          </a:bodyPr>
          <a:lstStyle/>
          <a:p>
            <a:r>
              <a:rPr lang="en-US" b="1" dirty="0">
                <a:solidFill>
                  <a:schemeClr val="accent1">
                    <a:lumMod val="75000"/>
                  </a:schemeClr>
                </a:solidFill>
              </a:rPr>
              <a:t>Firs treat the acute case then give him prophylactic </a:t>
            </a:r>
          </a:p>
        </p:txBody>
      </p:sp>
    </p:spTree>
    <p:extLst>
      <p:ext uri="{BB962C8B-B14F-4D97-AF65-F5344CB8AC3E}">
        <p14:creationId xmlns:p14="http://schemas.microsoft.com/office/powerpoint/2010/main" val="1075183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4294967295"/>
          </p:nvPr>
        </p:nvSpPr>
        <p:spPr>
          <a:xfrm>
            <a:off x="403512" y="918074"/>
            <a:ext cx="11698515" cy="2647926"/>
          </a:xfrm>
        </p:spPr>
        <p:txBody>
          <a:bodyPr>
            <a:noAutofit/>
          </a:bodyPr>
          <a:lstStyle/>
          <a:p>
            <a:pPr marL="452628" indent="-342900">
              <a:lnSpc>
                <a:spcPct val="100000"/>
              </a:lnSpc>
              <a:spcBef>
                <a:spcPts val="0"/>
              </a:spcBef>
              <a:defRPr/>
            </a:pPr>
            <a:r>
              <a:rPr lang="en-US" sz="1800" dirty="0">
                <a:cs typeface="Arial" panose="020B0604020202020204" pitchFamily="34" charset="0"/>
              </a:rPr>
              <a:t>Patients with </a:t>
            </a:r>
            <a:r>
              <a:rPr lang="en-US" sz="1800" b="1" dirty="0">
                <a:solidFill>
                  <a:srgbClr val="FF0000"/>
                </a:solidFill>
                <a:cs typeface="Arial" panose="020B0604020202020204" pitchFamily="34" charset="0"/>
              </a:rPr>
              <a:t>fever</a:t>
            </a:r>
            <a:r>
              <a:rPr lang="en-US" sz="1800" dirty="0">
                <a:cs typeface="Arial" panose="020B0604020202020204" pitchFamily="34" charset="0"/>
              </a:rPr>
              <a:t>, </a:t>
            </a:r>
            <a:r>
              <a:rPr lang="en-US" sz="1800" b="1" dirty="0">
                <a:solidFill>
                  <a:srgbClr val="FF0000"/>
                </a:solidFill>
                <a:cs typeface="Arial" panose="020B0604020202020204" pitchFamily="34" charset="0"/>
              </a:rPr>
              <a:t>chills</a:t>
            </a:r>
            <a:r>
              <a:rPr lang="en-US" sz="1800" dirty="0">
                <a:cs typeface="Arial" panose="020B0604020202020204" pitchFamily="34" charset="0"/>
              </a:rPr>
              <a:t> and </a:t>
            </a:r>
            <a:r>
              <a:rPr lang="en-US" sz="1800" b="1" dirty="0">
                <a:solidFill>
                  <a:srgbClr val="FF0000"/>
                </a:solidFill>
                <a:cs typeface="Arial" panose="020B0604020202020204" pitchFamily="34" charset="0"/>
              </a:rPr>
              <a:t>flank pain </a:t>
            </a:r>
            <a:r>
              <a:rPr lang="en-US" sz="1800" dirty="0">
                <a:cs typeface="Arial" panose="020B0604020202020204" pitchFamily="34" charset="0"/>
              </a:rPr>
              <a:t>,</a:t>
            </a:r>
            <a:r>
              <a:rPr lang="en-US" sz="1800" b="1" dirty="0">
                <a:cs typeface="Arial" panose="020B0604020202020204" pitchFamily="34" charset="0"/>
              </a:rPr>
              <a:t>but</a:t>
            </a:r>
            <a:r>
              <a:rPr lang="en-US" sz="1800" dirty="0">
                <a:cs typeface="Arial" panose="020B0604020202020204" pitchFamily="34" charset="0"/>
              </a:rPr>
              <a:t> they are </a:t>
            </a:r>
            <a:r>
              <a:rPr lang="en-US" sz="1800" b="1" dirty="0">
                <a:cs typeface="Arial" panose="020B0604020202020204" pitchFamily="34" charset="0"/>
              </a:rPr>
              <a:t>healthy non-pregnant </a:t>
            </a:r>
            <a:r>
              <a:rPr lang="en-US" sz="1800" dirty="0">
                <a:cs typeface="Arial" panose="020B0604020202020204" pitchFamily="34" charset="0"/>
              </a:rPr>
              <a:t>,not nauseous or vomiting with </a:t>
            </a:r>
            <a:r>
              <a:rPr lang="en-US" sz="1800" b="1" dirty="0">
                <a:cs typeface="Arial" panose="020B0604020202020204" pitchFamily="34" charset="0"/>
              </a:rPr>
              <a:t>no signs of kidney involvement.</a:t>
            </a:r>
          </a:p>
          <a:p>
            <a:pPr marL="452628" indent="-342900">
              <a:lnSpc>
                <a:spcPct val="100000"/>
              </a:lnSpc>
              <a:spcBef>
                <a:spcPts val="0"/>
              </a:spcBef>
              <a:defRPr/>
            </a:pPr>
            <a:r>
              <a:rPr lang="en-US" sz="1800" dirty="0">
                <a:cs typeface="Arial" panose="020B0604020202020204" pitchFamily="34" charset="0"/>
              </a:rPr>
              <a:t>Always collect urine for culture</a:t>
            </a:r>
          </a:p>
          <a:p>
            <a:pPr marL="452628" indent="-342900">
              <a:lnSpc>
                <a:spcPct val="100000"/>
              </a:lnSpc>
              <a:spcBef>
                <a:spcPts val="0"/>
              </a:spcBef>
              <a:defRPr/>
            </a:pPr>
            <a:r>
              <a:rPr lang="en-US" sz="1800" dirty="0">
                <a:cs typeface="Arial" panose="020B0604020202020204" pitchFamily="34" charset="0"/>
              </a:rPr>
              <a:t>Can be treated </a:t>
            </a:r>
            <a:r>
              <a:rPr lang="en-US" sz="1800" b="1" dirty="0">
                <a:cs typeface="Arial" panose="020B0604020202020204" pitchFamily="34" charset="0"/>
              </a:rPr>
              <a:t>at home </a:t>
            </a:r>
            <a:r>
              <a:rPr lang="en-US" sz="1800" dirty="0">
                <a:cs typeface="Arial" panose="020B0604020202020204" pitchFamily="34" charset="0"/>
              </a:rPr>
              <a:t>with oral antibiotics for 10-14 days with one of the followings: </a:t>
            </a:r>
            <a:r>
              <a:rPr lang="en-US" sz="1800" dirty="0" err="1">
                <a:cs typeface="Arial" panose="020B0604020202020204" pitchFamily="34" charset="0"/>
              </a:rPr>
              <a:t>Cephalosporins</a:t>
            </a:r>
            <a:r>
              <a:rPr lang="en-US" sz="1800" dirty="0">
                <a:cs typeface="Arial" panose="020B0604020202020204" pitchFamily="34" charset="0"/>
              </a:rPr>
              <a:t> :</a:t>
            </a:r>
            <a:r>
              <a:rPr lang="en-US" sz="1800" dirty="0">
                <a:solidFill>
                  <a:schemeClr val="accent5"/>
                </a:solidFill>
                <a:cs typeface="Arial" panose="020B0604020202020204" pitchFamily="34" charset="0"/>
              </a:rPr>
              <a:t> </a:t>
            </a:r>
            <a:r>
              <a:rPr lang="en-US" sz="1800" dirty="0">
                <a:cs typeface="Arial" panose="020B0604020202020204" pitchFamily="34" charset="0"/>
              </a:rPr>
              <a:t>Ceftriaxone , Amoxicillin-Clavulanic acid , Aminoglycosides , </a:t>
            </a:r>
            <a:r>
              <a:rPr lang="en-US" sz="1800" dirty="0">
                <a:solidFill>
                  <a:srgbClr val="FF0000"/>
                </a:solidFill>
                <a:cs typeface="Arial" panose="020B0604020202020204" pitchFamily="34" charset="0"/>
              </a:rPr>
              <a:t>Ciprofloxacin</a:t>
            </a:r>
            <a:r>
              <a:rPr lang="en-US" sz="1800" dirty="0">
                <a:cs typeface="Arial" panose="020B0604020202020204" pitchFamily="34" charset="0"/>
              </a:rPr>
              <a:t> or </a:t>
            </a:r>
            <a:r>
              <a:rPr lang="en-US" sz="1800" dirty="0">
                <a:solidFill>
                  <a:srgbClr val="FF0000"/>
                </a:solidFill>
                <a:cs typeface="Arial" panose="020B0604020202020204" pitchFamily="34" charset="0"/>
              </a:rPr>
              <a:t>TMP-SMX.</a:t>
            </a:r>
          </a:p>
          <a:p>
            <a:pPr marL="452628" indent="-342900">
              <a:lnSpc>
                <a:spcPct val="100000"/>
              </a:lnSpc>
              <a:spcBef>
                <a:spcPts val="0"/>
              </a:spcBef>
              <a:defRPr/>
            </a:pPr>
            <a:r>
              <a:rPr lang="en-US" sz="1800" dirty="0">
                <a:cs typeface="Arial" panose="020B0604020202020204" pitchFamily="34" charset="0"/>
              </a:rPr>
              <a:t>First dose may be given by injection</a:t>
            </a:r>
          </a:p>
          <a:p>
            <a:pPr marL="452628" indent="-342900">
              <a:lnSpc>
                <a:spcPct val="100000"/>
              </a:lnSpc>
              <a:spcBef>
                <a:spcPts val="0"/>
              </a:spcBef>
              <a:defRPr/>
            </a:pPr>
            <a:r>
              <a:rPr lang="en-US" sz="1800" dirty="0">
                <a:cs typeface="Arial" panose="020B0604020202020204" pitchFamily="34" charset="0"/>
              </a:rPr>
              <a:t>Avoid </a:t>
            </a:r>
            <a:r>
              <a:rPr lang="en-US" sz="1800" dirty="0" err="1">
                <a:cs typeface="Arial" panose="020B0604020202020204" pitchFamily="34" charset="0"/>
              </a:rPr>
              <a:t>Nitrofurantion</a:t>
            </a:r>
            <a:r>
              <a:rPr lang="en-US" sz="1800" dirty="0">
                <a:cs typeface="Arial" panose="020B0604020202020204" pitchFamily="34" charset="0"/>
              </a:rPr>
              <a:t>.</a:t>
            </a:r>
          </a:p>
          <a:p>
            <a:pPr marL="452628" indent="-342900">
              <a:lnSpc>
                <a:spcPct val="100000"/>
              </a:lnSpc>
              <a:spcBef>
                <a:spcPts val="0"/>
              </a:spcBef>
              <a:defRPr/>
            </a:pPr>
            <a:r>
              <a:rPr lang="en-US" sz="1800" dirty="0">
                <a:cs typeface="Arial" panose="020B0604020202020204" pitchFamily="34" charset="0"/>
              </a:rPr>
              <a:t>Always collect urine for culture , the</a:t>
            </a:r>
            <a:r>
              <a:rPr lang="en-US" altLang="en-US" sz="1800" dirty="0">
                <a:cs typeface="Arial" panose="020B0604020202020204" pitchFamily="34" charset="0"/>
              </a:rPr>
              <a:t> urine culture may be obtained within one week of completion of therapy and again after 4 weeks.</a:t>
            </a:r>
          </a:p>
          <a:p>
            <a:pPr marL="452628" indent="-342900">
              <a:lnSpc>
                <a:spcPct val="100000"/>
              </a:lnSpc>
              <a:spcBef>
                <a:spcPts val="0"/>
              </a:spcBef>
              <a:defRPr/>
            </a:pPr>
            <a:r>
              <a:rPr lang="en-US" sz="1800" dirty="0">
                <a:cs typeface="Arial" panose="020B0604020202020204" pitchFamily="34" charset="0"/>
              </a:rPr>
              <a:t>A urine culture may be obtained  if the patient has persistent after 48-72 </a:t>
            </a:r>
            <a:r>
              <a:rPr lang="en-US" sz="1800" dirty="0" err="1">
                <a:cs typeface="Arial" panose="020B0604020202020204" pitchFamily="34" charset="0"/>
              </a:rPr>
              <a:t>hrs</a:t>
            </a:r>
            <a:r>
              <a:rPr lang="en-US" sz="1800" dirty="0">
                <a:cs typeface="Arial" panose="020B0604020202020204" pitchFamily="34" charset="0"/>
              </a:rPr>
              <a:t> or recurrent symptoms.</a:t>
            </a:r>
          </a:p>
          <a:p>
            <a:pPr marL="452628" indent="-342900">
              <a:lnSpc>
                <a:spcPct val="100000"/>
              </a:lnSpc>
              <a:spcBef>
                <a:spcPts val="0"/>
              </a:spcBef>
              <a:defRPr/>
            </a:pPr>
            <a:endParaRPr lang="en-US" altLang="en-US" sz="1800" dirty="0">
              <a:cs typeface="Arial" panose="020B0604020202020204" pitchFamily="34" charset="0"/>
            </a:endParaRPr>
          </a:p>
          <a:p>
            <a:pPr marL="109728" indent="0">
              <a:lnSpc>
                <a:spcPct val="100000"/>
              </a:lnSpc>
              <a:spcBef>
                <a:spcPts val="0"/>
              </a:spcBef>
              <a:buNone/>
              <a:defRPr/>
            </a:pPr>
            <a:endParaRPr lang="en-US" sz="1800" dirty="0">
              <a:cs typeface="Arial" panose="020B0604020202020204" pitchFamily="34" charset="0"/>
            </a:endParaRPr>
          </a:p>
        </p:txBody>
      </p:sp>
      <p:sp>
        <p:nvSpPr>
          <p:cNvPr id="2" name="Rectangle 1"/>
          <p:cNvSpPr/>
          <p:nvPr/>
        </p:nvSpPr>
        <p:spPr>
          <a:xfrm>
            <a:off x="0" y="40578"/>
            <a:ext cx="2331216" cy="523220"/>
          </a:xfrm>
          <a:prstGeom prst="rect">
            <a:avLst/>
          </a:prstGeom>
        </p:spPr>
        <p:txBody>
          <a:bodyPr wrap="none">
            <a:spAutoFit/>
          </a:bodyPr>
          <a:lstStyle/>
          <a:p>
            <a:r>
              <a:rPr lang="en-US" sz="2800" dirty="0">
                <a:solidFill>
                  <a:schemeClr val="accent6">
                    <a:lumMod val="50000"/>
                  </a:schemeClr>
                </a:solidFill>
                <a:latin typeface="+mj-lt"/>
              </a:rPr>
              <a:t>Pyelonephritis:</a:t>
            </a:r>
            <a:endParaRPr lang="en-US" sz="2800" dirty="0">
              <a:latin typeface="+mj-lt"/>
            </a:endParaRPr>
          </a:p>
        </p:txBody>
      </p:sp>
      <p:sp>
        <p:nvSpPr>
          <p:cNvPr id="3" name="Rectangle 2"/>
          <p:cNvSpPr/>
          <p:nvPr/>
        </p:nvSpPr>
        <p:spPr>
          <a:xfrm>
            <a:off x="206563" y="522685"/>
            <a:ext cx="4249305" cy="461665"/>
          </a:xfrm>
          <a:prstGeom prst="rect">
            <a:avLst/>
          </a:prstGeom>
        </p:spPr>
        <p:txBody>
          <a:bodyPr wrap="none">
            <a:spAutoFit/>
          </a:bodyPr>
          <a:lstStyle/>
          <a:p>
            <a:r>
              <a:rPr lang="en-US" sz="2400" dirty="0">
                <a:solidFill>
                  <a:schemeClr val="accent6">
                    <a:lumMod val="50000"/>
                  </a:schemeClr>
                </a:solidFill>
              </a:rPr>
              <a:t>1- Uncomplicated pyelonephritis</a:t>
            </a:r>
            <a:endParaRPr lang="en-US" sz="2400" dirty="0"/>
          </a:p>
        </p:txBody>
      </p:sp>
      <p:sp>
        <p:nvSpPr>
          <p:cNvPr id="6" name="Rectangle 3"/>
          <p:cNvSpPr txBox="1">
            <a:spLocks noChangeArrowheads="1"/>
          </p:cNvSpPr>
          <p:nvPr/>
        </p:nvSpPr>
        <p:spPr>
          <a:xfrm>
            <a:off x="403511" y="4042098"/>
            <a:ext cx="11698515" cy="145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2628" indent="-342900">
              <a:spcBef>
                <a:spcPts val="600"/>
              </a:spcBef>
              <a:defRPr/>
            </a:pPr>
            <a:r>
              <a:rPr lang="en-US" sz="1800" dirty="0">
                <a:cs typeface="Arial" panose="020B0604020202020204" pitchFamily="34" charset="0"/>
              </a:rPr>
              <a:t>Patients need hospitalization</a:t>
            </a:r>
          </a:p>
          <a:p>
            <a:pPr marL="452628" indent="-342900">
              <a:spcBef>
                <a:spcPts val="600"/>
              </a:spcBef>
              <a:defRPr/>
            </a:pPr>
            <a:r>
              <a:rPr lang="en-US" sz="1800" dirty="0">
                <a:cs typeface="Arial" panose="020B0604020202020204" pitchFamily="34" charset="0"/>
              </a:rPr>
              <a:t>Antibiotic given by IV route for </a:t>
            </a:r>
            <a:r>
              <a:rPr lang="en-US" sz="1800" b="1" dirty="0">
                <a:cs typeface="Arial" panose="020B0604020202020204" pitchFamily="34" charset="0"/>
              </a:rPr>
              <a:t>3-5 days until symptoms relieved </a:t>
            </a:r>
            <a:r>
              <a:rPr lang="en-US" sz="1800" dirty="0">
                <a:cs typeface="Arial" panose="020B0604020202020204" pitchFamily="34" charset="0"/>
              </a:rPr>
              <a:t>for 24-48 hrs.</a:t>
            </a:r>
          </a:p>
          <a:p>
            <a:pPr marL="452628" indent="-342900">
              <a:spcBef>
                <a:spcPts val="600"/>
              </a:spcBef>
              <a:defRPr/>
            </a:pPr>
            <a:r>
              <a:rPr lang="en-US" sz="1800" dirty="0"/>
              <a:t>Ciprofloxacin or ceftriaxone for 10-14 days</a:t>
            </a:r>
            <a:endParaRPr lang="en-US" sz="1800" dirty="0">
              <a:cs typeface="Arial" panose="020B0604020202020204" pitchFamily="34" charset="0"/>
            </a:endParaRPr>
          </a:p>
          <a:p>
            <a:pPr marL="452628" indent="-342900">
              <a:spcBef>
                <a:spcPts val="600"/>
              </a:spcBef>
              <a:defRPr/>
            </a:pPr>
            <a:r>
              <a:rPr lang="en-US" sz="1800" dirty="0">
                <a:cs typeface="Arial" panose="020B0604020202020204" pitchFamily="34" charset="0"/>
              </a:rPr>
              <a:t>If fever and back pain continue after 72 </a:t>
            </a:r>
            <a:r>
              <a:rPr lang="en-US" sz="1800" dirty="0" err="1">
                <a:cs typeface="Arial" panose="020B0604020202020204" pitchFamily="34" charset="0"/>
              </a:rPr>
              <a:t>hrs</a:t>
            </a:r>
            <a:r>
              <a:rPr lang="en-US" sz="1800" dirty="0">
                <a:cs typeface="Arial" panose="020B0604020202020204" pitchFamily="34" charset="0"/>
              </a:rPr>
              <a:t> of antibiotic, </a:t>
            </a:r>
            <a:r>
              <a:rPr lang="en-US" sz="1800" dirty="0">
                <a:solidFill>
                  <a:srgbClr val="FF0000"/>
                </a:solidFill>
                <a:cs typeface="Arial" panose="020B0604020202020204" pitchFamily="34" charset="0"/>
              </a:rPr>
              <a:t>imaging tests </a:t>
            </a:r>
            <a:r>
              <a:rPr lang="en-US" sz="1800" dirty="0">
                <a:cs typeface="Arial" panose="020B0604020202020204" pitchFamily="34" charset="0"/>
              </a:rPr>
              <a:t>indicated to exclude abscesses, obstruction or other abnormality.</a:t>
            </a:r>
          </a:p>
        </p:txBody>
      </p:sp>
      <p:sp>
        <p:nvSpPr>
          <p:cNvPr id="4" name="Rectangle 3"/>
          <p:cNvSpPr/>
          <p:nvPr/>
        </p:nvSpPr>
        <p:spPr>
          <a:xfrm>
            <a:off x="206563" y="3677283"/>
            <a:ext cx="4606133" cy="461665"/>
          </a:xfrm>
          <a:prstGeom prst="rect">
            <a:avLst/>
          </a:prstGeom>
        </p:spPr>
        <p:txBody>
          <a:bodyPr wrap="none">
            <a:spAutoFit/>
          </a:bodyPr>
          <a:lstStyle/>
          <a:p>
            <a:pPr>
              <a:defRPr/>
            </a:pPr>
            <a:r>
              <a:rPr lang="en-US" sz="2400" dirty="0">
                <a:solidFill>
                  <a:schemeClr val="accent6">
                    <a:lumMod val="50000"/>
                  </a:schemeClr>
                </a:solidFill>
              </a:rPr>
              <a:t>2-Moderate to sever pyelonephritis</a:t>
            </a:r>
          </a:p>
        </p:txBody>
      </p:sp>
      <p:sp>
        <p:nvSpPr>
          <p:cNvPr id="9" name="Rectangle 2"/>
          <p:cNvSpPr txBox="1">
            <a:spLocks noChangeArrowheads="1"/>
          </p:cNvSpPr>
          <p:nvPr/>
        </p:nvSpPr>
        <p:spPr>
          <a:xfrm>
            <a:off x="206563" y="5335536"/>
            <a:ext cx="10515600" cy="7348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sz="2400" dirty="0">
                <a:solidFill>
                  <a:schemeClr val="accent6">
                    <a:lumMod val="50000"/>
                  </a:schemeClr>
                </a:solidFill>
                <a:latin typeface="+mn-lt"/>
                <a:ea typeface="+mn-ea"/>
                <a:cs typeface="+mn-cs"/>
              </a:rPr>
              <a:t>3- Chronic pyelonephritis</a:t>
            </a:r>
          </a:p>
        </p:txBody>
      </p:sp>
      <p:sp>
        <p:nvSpPr>
          <p:cNvPr id="10" name="Rectangle 9"/>
          <p:cNvSpPr/>
          <p:nvPr/>
        </p:nvSpPr>
        <p:spPr>
          <a:xfrm>
            <a:off x="403511" y="5871360"/>
            <a:ext cx="11698515" cy="369332"/>
          </a:xfrm>
          <a:prstGeom prst="rect">
            <a:avLst/>
          </a:prstGeom>
        </p:spPr>
        <p:txBody>
          <a:bodyPr wrap="square">
            <a:spAutoFit/>
          </a:bodyPr>
          <a:lstStyle/>
          <a:p>
            <a:pPr marL="285750" indent="-285750">
              <a:buFont typeface="Arial" panose="020B0604020202020204" pitchFamily="34" charset="0"/>
              <a:buChar char="•"/>
            </a:pPr>
            <a:r>
              <a:rPr lang="en-US" altLang="en-US" dirty="0">
                <a:cs typeface="Arial" panose="020B0604020202020204" pitchFamily="34" charset="0"/>
              </a:rPr>
              <a:t>Those patients need </a:t>
            </a:r>
            <a:r>
              <a:rPr lang="en-US" altLang="en-US" b="1" dirty="0">
                <a:cs typeface="Arial" panose="020B0604020202020204" pitchFamily="34" charset="0"/>
              </a:rPr>
              <a:t>long-term antibiotic treatment even</a:t>
            </a:r>
            <a:r>
              <a:rPr lang="en-US" altLang="en-US" dirty="0">
                <a:cs typeface="Arial" panose="020B0604020202020204" pitchFamily="34" charset="0"/>
              </a:rPr>
              <a:t> during periods when they have </a:t>
            </a:r>
            <a:r>
              <a:rPr lang="en-US" altLang="en-US" dirty="0">
                <a:solidFill>
                  <a:srgbClr val="FF0000"/>
                </a:solidFill>
                <a:cs typeface="Arial" panose="020B0604020202020204" pitchFamily="34" charset="0"/>
              </a:rPr>
              <a:t>no symptoms</a:t>
            </a:r>
            <a:r>
              <a:rPr lang="en-US" altLang="en-US" dirty="0">
                <a:cs typeface="Arial" panose="020B0604020202020204" pitchFamily="34" charset="0"/>
              </a:rPr>
              <a:t>.</a:t>
            </a:r>
          </a:p>
        </p:txBody>
      </p:sp>
      <p:pic>
        <p:nvPicPr>
          <p:cNvPr id="12" name="Picture 11" descr="Go to fullsize im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40438" y="3603595"/>
            <a:ext cx="1761588" cy="1489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Arrow Connector 6"/>
          <p:cNvCxnSpPr/>
          <p:nvPr/>
        </p:nvCxnSpPr>
        <p:spPr>
          <a:xfrm flipV="1">
            <a:off x="10165976" y="3361765"/>
            <a:ext cx="356348" cy="147917"/>
          </a:xfrm>
          <a:prstGeom prst="straightConnector1">
            <a:avLst/>
          </a:prstGeom>
          <a:ln>
            <a:solidFill>
              <a:schemeClr val="bg1">
                <a:lumMod val="65000"/>
              </a:schemeClr>
            </a:solidFill>
            <a:tailEnd type="triangle"/>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10609729" y="3204030"/>
            <a:ext cx="1331259" cy="276999"/>
          </a:xfrm>
          <a:prstGeom prst="rect">
            <a:avLst/>
          </a:prstGeom>
          <a:noFill/>
        </p:spPr>
        <p:txBody>
          <a:bodyPr wrap="square" rtlCol="0">
            <a:spAutoFit/>
          </a:bodyPr>
          <a:lstStyle/>
          <a:p>
            <a:r>
              <a:rPr lang="en-US" sz="1200" dirty="0">
                <a:solidFill>
                  <a:schemeClr val="bg1">
                    <a:lumMod val="50000"/>
                  </a:schemeClr>
                </a:solidFill>
              </a:rPr>
              <a:t>In male slides </a:t>
            </a:r>
          </a:p>
        </p:txBody>
      </p:sp>
    </p:spTree>
    <p:extLst>
      <p:ext uri="{BB962C8B-B14F-4D97-AF65-F5344CB8AC3E}">
        <p14:creationId xmlns:p14="http://schemas.microsoft.com/office/powerpoint/2010/main" val="3251996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97629" y="98475"/>
            <a:ext cx="10515600" cy="525047"/>
          </a:xfrm>
        </p:spPr>
        <p:txBody>
          <a:bodyPr>
            <a:normAutofit/>
          </a:bodyPr>
          <a:lstStyle/>
          <a:p>
            <a:pPr>
              <a:defRPr/>
            </a:pPr>
            <a:r>
              <a:rPr lang="en-US" sz="2800" dirty="0">
                <a:solidFill>
                  <a:schemeClr val="accent6">
                    <a:lumMod val="50000"/>
                  </a:schemeClr>
                </a:solidFill>
                <a:ea typeface="+mn-ea"/>
                <a:cs typeface="+mn-cs"/>
              </a:rPr>
              <a:t>Treatment of specific populations:</a:t>
            </a:r>
          </a:p>
        </p:txBody>
      </p:sp>
      <p:sp>
        <p:nvSpPr>
          <p:cNvPr id="6" name="Text Placeholder 5"/>
          <p:cNvSpPr>
            <a:spLocks noGrp="1"/>
          </p:cNvSpPr>
          <p:nvPr>
            <p:ph type="body" idx="1"/>
          </p:nvPr>
        </p:nvSpPr>
        <p:spPr/>
        <p:txBody>
          <a:bodyPr/>
          <a:lstStyle/>
          <a:p>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972568979"/>
              </p:ext>
            </p:extLst>
          </p:nvPr>
        </p:nvGraphicFramePr>
        <p:xfrm>
          <a:off x="246974" y="762561"/>
          <a:ext cx="11685351" cy="4632960"/>
        </p:xfrm>
        <a:graphic>
          <a:graphicData uri="http://schemas.openxmlformats.org/drawingml/2006/table">
            <a:tbl>
              <a:tblPr firstRow="1" bandRow="1">
                <a:tableStyleId>{5940675A-B579-460E-94D1-54222C63F5DA}</a:tableStyleId>
              </a:tblPr>
              <a:tblGrid>
                <a:gridCol w="11685351">
                  <a:extLst>
                    <a:ext uri="{9D8B030D-6E8A-4147-A177-3AD203B41FA5}">
                      <a16:colId xmlns:a16="http://schemas.microsoft.com/office/drawing/2014/main" val="1154508071"/>
                    </a:ext>
                  </a:extLst>
                </a:gridCol>
              </a:tblGrid>
              <a:tr h="3774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cs typeface="Arial" panose="020B0604020202020204" pitchFamily="34" charset="0"/>
                        </a:rPr>
                        <a:t>Pregnant women</a:t>
                      </a:r>
                    </a:p>
                  </a:txBody>
                  <a:tcPr>
                    <a:solidFill>
                      <a:schemeClr val="accent1">
                        <a:lumMod val="20000"/>
                        <a:lumOff val="80000"/>
                      </a:schemeClr>
                    </a:solidFill>
                  </a:tcPr>
                </a:tc>
                <a:extLst>
                  <a:ext uri="{0D108BD9-81ED-4DB2-BD59-A6C34878D82A}">
                    <a16:rowId xmlns:a16="http://schemas.microsoft.com/office/drawing/2014/main" val="515816490"/>
                  </a:ext>
                </a:extLst>
              </a:tr>
              <a:tr h="2700489">
                <a:tc>
                  <a:txBody>
                    <a:bodyPr/>
                    <a:lstStyle/>
                    <a:p>
                      <a:pPr marL="395478" indent="-285750">
                        <a:buFont typeface="Arial" panose="020B0604020202020204" pitchFamily="34" charset="0"/>
                        <a:buChar char="•"/>
                        <a:defRPr/>
                      </a:pPr>
                      <a:r>
                        <a:rPr lang="en-US" sz="2000" dirty="0">
                          <a:solidFill>
                            <a:srgbClr val="FF0000"/>
                          </a:solidFill>
                          <a:cs typeface="Arial" panose="020B0604020202020204" pitchFamily="34" charset="0"/>
                        </a:rPr>
                        <a:t>High risk </a:t>
                      </a:r>
                      <a:r>
                        <a:rPr lang="en-US" sz="2000" dirty="0">
                          <a:cs typeface="Arial" panose="020B0604020202020204" pitchFamily="34" charset="0"/>
                        </a:rPr>
                        <a:t>for UTI and complications</a:t>
                      </a:r>
                    </a:p>
                    <a:p>
                      <a:pPr marL="395478" indent="-285750">
                        <a:buFont typeface="Arial" panose="020B0604020202020204" pitchFamily="34" charset="0"/>
                        <a:buChar char="•"/>
                        <a:defRPr/>
                      </a:pPr>
                      <a:r>
                        <a:rPr lang="en-US" sz="2000" dirty="0">
                          <a:cs typeface="Arial" panose="020B0604020202020204" pitchFamily="34" charset="0"/>
                        </a:rPr>
                        <a:t>Should be </a:t>
                      </a:r>
                      <a:r>
                        <a:rPr lang="en-US" sz="2000" b="0" dirty="0">
                          <a:solidFill>
                            <a:srgbClr val="FF0000"/>
                          </a:solidFill>
                          <a:cs typeface="Arial" panose="020B0604020202020204" pitchFamily="34" charset="0"/>
                        </a:rPr>
                        <a:t>screened</a:t>
                      </a:r>
                      <a:r>
                        <a:rPr lang="en-US" sz="2000" dirty="0">
                          <a:cs typeface="Arial" panose="020B0604020202020204" pitchFamily="34" charset="0"/>
                        </a:rPr>
                        <a:t> for UTI</a:t>
                      </a:r>
                    </a:p>
                    <a:p>
                      <a:pPr marL="395478" indent="-285750">
                        <a:buFont typeface="Arial" panose="020B0604020202020204" pitchFamily="34" charset="0"/>
                        <a:buChar char="•"/>
                        <a:defRPr/>
                      </a:pPr>
                      <a:r>
                        <a:rPr lang="en-US" sz="2000" dirty="0">
                          <a:cs typeface="Arial" panose="020B0604020202020204" pitchFamily="34" charset="0"/>
                        </a:rPr>
                        <a:t>Antibiotics during pregnancy includes: </a:t>
                      </a:r>
                      <a:r>
                        <a:rPr lang="en-US" sz="2000" dirty="0">
                          <a:solidFill>
                            <a:srgbClr val="FF0000"/>
                          </a:solidFill>
                          <a:cs typeface="Arial" panose="020B0604020202020204" pitchFamily="34" charset="0"/>
                        </a:rPr>
                        <a:t>Amoxicillin, Ampicillin</a:t>
                      </a:r>
                      <a:r>
                        <a:rPr lang="en-US" sz="2000" dirty="0">
                          <a:cs typeface="Arial" panose="020B0604020202020204" pitchFamily="34" charset="0"/>
                        </a:rPr>
                        <a:t>, </a:t>
                      </a:r>
                      <a:r>
                        <a:rPr lang="en-US" sz="2000" dirty="0" err="1">
                          <a:solidFill>
                            <a:srgbClr val="FF0000"/>
                          </a:solidFill>
                          <a:cs typeface="Arial" panose="020B0604020202020204" pitchFamily="34" charset="0"/>
                        </a:rPr>
                        <a:t>Cephalosporins</a:t>
                      </a:r>
                      <a:r>
                        <a:rPr lang="en-US" sz="2000" dirty="0">
                          <a:cs typeface="Arial" panose="020B0604020202020204" pitchFamily="34" charset="0"/>
                        </a:rPr>
                        <a:t>, and Nitrofurantoin.</a:t>
                      </a:r>
                    </a:p>
                    <a:p>
                      <a:pPr marL="395478"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cs typeface="Arial" panose="020B0604020202020204" pitchFamily="34" charset="0"/>
                        </a:rPr>
                        <a:t>Pregnant women should </a:t>
                      </a:r>
                      <a:r>
                        <a:rPr lang="en-US" sz="2000" b="1" dirty="0">
                          <a:solidFill>
                            <a:srgbClr val="FF0000"/>
                          </a:solidFill>
                          <a:cs typeface="Arial" panose="020B0604020202020204" pitchFamily="34" charset="0"/>
                        </a:rPr>
                        <a:t>NOT</a:t>
                      </a:r>
                      <a:r>
                        <a:rPr lang="en-US" sz="2000" dirty="0">
                          <a:cs typeface="Arial" panose="020B0604020202020204" pitchFamily="34" charset="0"/>
                        </a:rPr>
                        <a:t> take Quinolones</a:t>
                      </a:r>
                      <a:r>
                        <a:rPr lang="en-US" sz="2000" dirty="0"/>
                        <a:t>. </a:t>
                      </a:r>
                      <a:r>
                        <a:rPr lang="en-US" sz="1600" b="1" kern="1200" dirty="0">
                          <a:solidFill>
                            <a:schemeClr val="accent1">
                              <a:lumMod val="75000"/>
                            </a:schemeClr>
                          </a:solidFill>
                          <a:latin typeface="+mn-lt"/>
                          <a:ea typeface="+mn-ea"/>
                          <a:cs typeface="+mn-cs"/>
                        </a:rPr>
                        <a:t>as Ciprofloxacin it  cause damage of the growing cartilage for the fetus</a:t>
                      </a:r>
                    </a:p>
                    <a:p>
                      <a:pPr marL="395478" indent="-285750">
                        <a:buFont typeface="Arial" panose="020B0604020202020204" pitchFamily="34" charset="0"/>
                        <a:buChar char="•"/>
                        <a:defRPr/>
                      </a:pPr>
                      <a:r>
                        <a:rPr lang="en-US" sz="2000" dirty="0">
                          <a:cs typeface="Arial" panose="020B0604020202020204" pitchFamily="34" charset="0"/>
                        </a:rPr>
                        <a:t>Pregnant women with asymptomatic </a:t>
                      </a:r>
                      <a:r>
                        <a:rPr lang="en-US" sz="2000" b="1" dirty="0">
                          <a:cs typeface="Arial" panose="020B0604020202020204" pitchFamily="34" charset="0"/>
                        </a:rPr>
                        <a:t>bacteriuria</a:t>
                      </a:r>
                      <a:r>
                        <a:rPr lang="en-US" sz="2000" dirty="0">
                          <a:cs typeface="Arial" panose="020B0604020202020204" pitchFamily="34" charset="0"/>
                        </a:rPr>
                        <a:t> ( evidence of infection but </a:t>
                      </a:r>
                      <a:r>
                        <a:rPr lang="en-US" sz="2000" b="1" dirty="0">
                          <a:cs typeface="Arial" panose="020B0604020202020204" pitchFamily="34" charset="0"/>
                        </a:rPr>
                        <a:t>no symptoms</a:t>
                      </a:r>
                      <a:r>
                        <a:rPr lang="en-US" sz="2000" dirty="0">
                          <a:cs typeface="Arial" panose="020B0604020202020204" pitchFamily="34" charset="0"/>
                        </a:rPr>
                        <a:t>) have 30% risk for acute pyelonephritis in the second or third trimester.</a:t>
                      </a:r>
                      <a:r>
                        <a:rPr lang="en-US" sz="1600" b="1" kern="1200" dirty="0">
                          <a:solidFill>
                            <a:schemeClr val="accent1">
                              <a:lumMod val="75000"/>
                            </a:schemeClr>
                          </a:solidFill>
                          <a:latin typeface="+mn-lt"/>
                          <a:ea typeface="+mn-ea"/>
                          <a:cs typeface="+mn-cs"/>
                        </a:rPr>
                        <a:t>*</a:t>
                      </a:r>
                    </a:p>
                    <a:p>
                      <a:pPr marL="395478" indent="-285750">
                        <a:buFont typeface="Arial" panose="020B0604020202020204" pitchFamily="34" charset="0"/>
                        <a:buChar char="•"/>
                        <a:defRPr/>
                      </a:pPr>
                      <a:r>
                        <a:rPr lang="en-US" sz="2000" dirty="0">
                          <a:solidFill>
                            <a:srgbClr val="FF0000"/>
                          </a:solidFill>
                          <a:cs typeface="Arial" panose="020B0604020202020204" pitchFamily="34" charset="0"/>
                        </a:rPr>
                        <a:t>Screening</a:t>
                      </a:r>
                      <a:r>
                        <a:rPr lang="en-US" sz="2000" dirty="0">
                          <a:cs typeface="Arial" panose="020B0604020202020204" pitchFamily="34" charset="0"/>
                        </a:rPr>
                        <a:t> and </a:t>
                      </a:r>
                      <a:r>
                        <a:rPr lang="en-US" sz="2000" dirty="0">
                          <a:solidFill>
                            <a:srgbClr val="FF0000"/>
                          </a:solidFill>
                          <a:cs typeface="Arial" panose="020B0604020202020204" pitchFamily="34" charset="0"/>
                        </a:rPr>
                        <a:t>7-10 days </a:t>
                      </a:r>
                      <a:r>
                        <a:rPr lang="en-US" sz="2000" dirty="0">
                          <a:cs typeface="Arial" panose="020B0604020202020204" pitchFamily="34" charset="0"/>
                        </a:rPr>
                        <a:t>antibiotic needed.</a:t>
                      </a:r>
                    </a:p>
                    <a:p>
                      <a:pPr marL="395478" indent="-285750">
                        <a:buFont typeface="Arial" panose="020B0604020202020204" pitchFamily="34" charset="0"/>
                        <a:buChar char="•"/>
                        <a:defRPr/>
                      </a:pPr>
                      <a:r>
                        <a:rPr lang="en-US" sz="2000" dirty="0">
                          <a:cs typeface="Arial" panose="020B0604020202020204" pitchFamily="34" charset="0"/>
                        </a:rPr>
                        <a:t>For </a:t>
                      </a:r>
                      <a:r>
                        <a:rPr lang="en-US" sz="2000" dirty="0">
                          <a:solidFill>
                            <a:srgbClr val="FF0000"/>
                          </a:solidFill>
                          <a:cs typeface="Arial" panose="020B0604020202020204" pitchFamily="34" charset="0"/>
                        </a:rPr>
                        <a:t>uncomplicated</a:t>
                      </a:r>
                      <a:r>
                        <a:rPr lang="en-US" sz="2000" dirty="0">
                          <a:cs typeface="Arial" panose="020B0604020202020204" pitchFamily="34" charset="0"/>
                        </a:rPr>
                        <a:t> UTI, need </a:t>
                      </a:r>
                      <a:r>
                        <a:rPr lang="en-US" sz="2000" dirty="0">
                          <a:solidFill>
                            <a:srgbClr val="FF0000"/>
                          </a:solidFill>
                          <a:cs typeface="Arial" panose="020B0604020202020204" pitchFamily="34" charset="0"/>
                        </a:rPr>
                        <a:t>3-7 days </a:t>
                      </a:r>
                      <a:r>
                        <a:rPr lang="en-US" sz="2000" dirty="0">
                          <a:cs typeface="Arial" panose="020B0604020202020204" pitchFamily="34" charset="0"/>
                        </a:rPr>
                        <a:t>antibiotic treatment</a:t>
                      </a:r>
                      <a:r>
                        <a:rPr lang="en-US" sz="2000" dirty="0"/>
                        <a:t>.</a:t>
                      </a:r>
                    </a:p>
                    <a:p>
                      <a:endParaRPr lang="en-US" sz="2000" dirty="0"/>
                    </a:p>
                  </a:txBody>
                  <a:tcPr>
                    <a:solidFill>
                      <a:schemeClr val="bg1"/>
                    </a:solidFill>
                  </a:tcPr>
                </a:tc>
                <a:extLst>
                  <a:ext uri="{0D108BD9-81ED-4DB2-BD59-A6C34878D82A}">
                    <a16:rowId xmlns:a16="http://schemas.microsoft.com/office/drawing/2014/main" val="1468876920"/>
                  </a:ext>
                </a:extLst>
              </a:tr>
              <a:tr h="3774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kern="1200" dirty="0">
                          <a:solidFill>
                            <a:schemeClr val="tx1"/>
                          </a:solidFill>
                          <a:latin typeface="+mn-lt"/>
                          <a:ea typeface="+mn-ea"/>
                          <a:cs typeface="Arial" panose="020B0604020202020204" pitchFamily="34" charset="0"/>
                        </a:rPr>
                        <a:t>Diabetic patients</a:t>
                      </a:r>
                      <a:r>
                        <a:rPr lang="en-US" sz="1600" b="1" kern="1200" dirty="0">
                          <a:solidFill>
                            <a:schemeClr val="accent1">
                              <a:lumMod val="75000"/>
                            </a:schemeClr>
                          </a:solidFill>
                          <a:latin typeface="+mn-lt"/>
                          <a:ea typeface="+mn-ea"/>
                          <a:cs typeface="+mn-cs"/>
                        </a:rPr>
                        <a:t>**</a:t>
                      </a:r>
                    </a:p>
                  </a:txBody>
                  <a:tcPr>
                    <a:solidFill>
                      <a:schemeClr val="accent4">
                        <a:lumMod val="20000"/>
                        <a:lumOff val="80000"/>
                      </a:schemeClr>
                    </a:solidFill>
                  </a:tcPr>
                </a:tc>
                <a:extLst>
                  <a:ext uri="{0D108BD9-81ED-4DB2-BD59-A6C34878D82A}">
                    <a16:rowId xmlns:a16="http://schemas.microsoft.com/office/drawing/2014/main" val="1021888450"/>
                  </a:ext>
                </a:extLst>
              </a:tr>
              <a:tr h="958238">
                <a:tc>
                  <a:txBody>
                    <a:bodyPr/>
                    <a:lstStyle/>
                    <a:p>
                      <a:pPr marL="285750" indent="-285750" eaLnBrk="1" hangingPunct="1">
                        <a:buFont typeface="Arial" panose="020B0604020202020204" pitchFamily="34" charset="0"/>
                        <a:buChar char="•"/>
                      </a:pPr>
                      <a:r>
                        <a:rPr lang="en-US" altLang="en-US" sz="2000" dirty="0">
                          <a:cs typeface="Arial" panose="020B0604020202020204" pitchFamily="34" charset="0"/>
                        </a:rPr>
                        <a:t>Have more frequent and more sever UTIs.</a:t>
                      </a:r>
                    </a:p>
                    <a:p>
                      <a:pPr marL="285750" indent="-285750" eaLnBrk="1" hangingPunct="1">
                        <a:buFont typeface="Arial" panose="020B0604020202020204" pitchFamily="34" charset="0"/>
                        <a:buChar char="•"/>
                      </a:pPr>
                      <a:r>
                        <a:rPr lang="en-US" altLang="en-US" sz="2000" dirty="0">
                          <a:cs typeface="Arial" panose="020B0604020202020204" pitchFamily="34" charset="0"/>
                        </a:rPr>
                        <a:t>Treated for </a:t>
                      </a:r>
                      <a:r>
                        <a:rPr lang="en-US" altLang="en-US" sz="2000" dirty="0">
                          <a:solidFill>
                            <a:srgbClr val="FF0000"/>
                          </a:solidFill>
                          <a:cs typeface="Arial" panose="020B0604020202020204" pitchFamily="34" charset="0"/>
                        </a:rPr>
                        <a:t>7-14 days </a:t>
                      </a:r>
                      <a:r>
                        <a:rPr lang="en-US" altLang="en-US" sz="2000" dirty="0">
                          <a:cs typeface="Arial" panose="020B0604020202020204" pitchFamily="34" charset="0"/>
                        </a:rPr>
                        <a:t>with antibiotics even patients with uncomplicated infections. </a:t>
                      </a:r>
                    </a:p>
                    <a:p>
                      <a:pPr marL="285750" indent="-285750" eaLnBrk="1" hangingPunct="1">
                        <a:buFont typeface="Arial" panose="020B0604020202020204" pitchFamily="34" charset="0"/>
                        <a:buChar char="•"/>
                      </a:pPr>
                      <a:r>
                        <a:rPr lang="en-US" altLang="en-US" sz="2000" dirty="0">
                          <a:solidFill>
                            <a:schemeClr val="accent1">
                              <a:lumMod val="75000"/>
                            </a:schemeClr>
                          </a:solidFill>
                          <a:cs typeface="Arial" panose="020B0604020202020204" pitchFamily="34" charset="0"/>
                        </a:rPr>
                        <a:t>They</a:t>
                      </a:r>
                      <a:r>
                        <a:rPr lang="en-US" altLang="en-US" sz="2000" baseline="0" dirty="0">
                          <a:solidFill>
                            <a:schemeClr val="accent1">
                              <a:lumMod val="75000"/>
                            </a:schemeClr>
                          </a:solidFill>
                          <a:cs typeface="Arial" panose="020B0604020202020204" pitchFamily="34" charset="0"/>
                        </a:rPr>
                        <a:t> develop abscess in the kidney , so they have to be treated carefully .</a:t>
                      </a:r>
                      <a:endParaRPr lang="en-US" altLang="en-US" sz="2000" dirty="0">
                        <a:solidFill>
                          <a:schemeClr val="accent1">
                            <a:lumMod val="75000"/>
                          </a:schemeClr>
                        </a:solidFill>
                        <a:cs typeface="Arial" panose="020B0604020202020204" pitchFamily="34" charset="0"/>
                      </a:endParaRPr>
                    </a:p>
                  </a:txBody>
                  <a:tcPr>
                    <a:solidFill>
                      <a:schemeClr val="bg1"/>
                    </a:solidFill>
                  </a:tcPr>
                </a:tc>
                <a:extLst>
                  <a:ext uri="{0D108BD9-81ED-4DB2-BD59-A6C34878D82A}">
                    <a16:rowId xmlns:a16="http://schemas.microsoft.com/office/drawing/2014/main" val="1125662628"/>
                  </a:ext>
                </a:extLst>
              </a:tr>
            </a:tbl>
          </a:graphicData>
        </a:graphic>
      </p:graphicFrame>
      <p:sp>
        <p:nvSpPr>
          <p:cNvPr id="3" name="TextBox 2"/>
          <p:cNvSpPr txBox="1"/>
          <p:nvPr/>
        </p:nvSpPr>
        <p:spPr>
          <a:xfrm>
            <a:off x="197629" y="5534561"/>
            <a:ext cx="11784042" cy="1323439"/>
          </a:xfrm>
          <a:prstGeom prst="rect">
            <a:avLst/>
          </a:prstGeom>
          <a:noFill/>
        </p:spPr>
        <p:txBody>
          <a:bodyPr wrap="square" rtlCol="0">
            <a:spAutoFit/>
          </a:bodyPr>
          <a:lstStyle/>
          <a:p>
            <a:pPr lvl="0"/>
            <a:r>
              <a:rPr lang="en-US" sz="1600" b="1" dirty="0">
                <a:solidFill>
                  <a:schemeClr val="accent1">
                    <a:lumMod val="75000"/>
                  </a:schemeClr>
                </a:solidFill>
              </a:rPr>
              <a:t>*If the culture is positive and the count is high and there are no symptoms although this should be treated, because in many cases it develops into Pyelonephritis and miscarriage</a:t>
            </a:r>
          </a:p>
          <a:p>
            <a:pPr lvl="0"/>
            <a:r>
              <a:rPr lang="en-US" sz="1600" b="1" dirty="0">
                <a:solidFill>
                  <a:schemeClr val="accent1">
                    <a:lumMod val="75000"/>
                  </a:schemeClr>
                </a:solidFill>
                <a:cs typeface="Arial" panose="020B0604020202020204" pitchFamily="34" charset="0"/>
              </a:rPr>
              <a:t>**</a:t>
            </a:r>
            <a:r>
              <a:rPr lang="en-US" sz="1600" b="1" dirty="0">
                <a:solidFill>
                  <a:schemeClr val="accent1">
                    <a:lumMod val="75000"/>
                  </a:schemeClr>
                </a:solidFill>
              </a:rPr>
              <a:t>Diabetic patients are immune compromised. So They may have infection but without any symptoms although this should be treated If the culture is positive.  </a:t>
            </a:r>
          </a:p>
          <a:p>
            <a:endParaRPr lang="en-US" sz="1600" dirty="0"/>
          </a:p>
        </p:txBody>
      </p:sp>
    </p:spTree>
    <p:extLst>
      <p:ext uri="{BB962C8B-B14F-4D97-AF65-F5344CB8AC3E}">
        <p14:creationId xmlns:p14="http://schemas.microsoft.com/office/powerpoint/2010/main" val="1271733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211016" y="112493"/>
            <a:ext cx="5211763" cy="1055688"/>
          </a:xfrm>
        </p:spPr>
        <p:txBody>
          <a:bodyPr/>
          <a:lstStyle/>
          <a:p>
            <a:pPr>
              <a:defRPr/>
            </a:pPr>
            <a:r>
              <a:rPr lang="en-US" sz="2800" dirty="0">
                <a:solidFill>
                  <a:schemeClr val="accent6">
                    <a:lumMod val="50000"/>
                  </a:schemeClr>
                </a:solidFill>
                <a:ea typeface="+mn-ea"/>
                <a:cs typeface="+mn-cs"/>
              </a:rPr>
              <a:t>Drug safety During pregnancy</a:t>
            </a:r>
          </a:p>
        </p:txBody>
      </p:sp>
      <p:sp>
        <p:nvSpPr>
          <p:cNvPr id="24579" name="Rectangle 3"/>
          <p:cNvSpPr>
            <a:spLocks noGrp="1" noChangeArrowheads="1"/>
          </p:cNvSpPr>
          <p:nvPr>
            <p:ph type="body" idx="4294967295"/>
          </p:nvPr>
        </p:nvSpPr>
        <p:spPr>
          <a:xfrm>
            <a:off x="425963" y="957043"/>
            <a:ext cx="11428412" cy="2433638"/>
          </a:xfrm>
        </p:spPr>
        <p:txBody>
          <a:bodyPr>
            <a:normAutofit/>
          </a:bodyPr>
          <a:lstStyle/>
          <a:p>
            <a:pPr>
              <a:defRPr/>
            </a:pPr>
            <a:r>
              <a:rPr lang="en-US" sz="2400" dirty="0"/>
              <a:t>Avoid </a:t>
            </a:r>
            <a:r>
              <a:rPr lang="en-US" sz="2400" dirty="0" err="1"/>
              <a:t>Ceftriaxone</a:t>
            </a:r>
            <a:r>
              <a:rPr lang="en-US" sz="2400" dirty="0"/>
              <a:t> on day before delivery</a:t>
            </a:r>
          </a:p>
          <a:p>
            <a:pPr>
              <a:defRPr/>
            </a:pPr>
            <a:r>
              <a:rPr lang="en-US" sz="2400" dirty="0"/>
              <a:t>Avoid nitrofurantoin and trimethoprim (FA) in the first trimester can lead to birth defects </a:t>
            </a:r>
          </a:p>
          <a:p>
            <a:pPr>
              <a:defRPr/>
            </a:pPr>
            <a:r>
              <a:rPr lang="en-US" sz="2400" dirty="0"/>
              <a:t>Avoid near term and hemolytic anemia in G6PD deficiency (0.0004%) </a:t>
            </a:r>
          </a:p>
          <a:p>
            <a:pPr>
              <a:defRPr/>
            </a:pPr>
            <a:r>
              <a:rPr lang="en-US" sz="2400" kern="1200" dirty="0"/>
              <a:t>Sulfonamides should be avoided in the last days before delivery because they can increase the level of unbound </a:t>
            </a:r>
            <a:r>
              <a:rPr lang="en-US" sz="2400" kern="1200" dirty="0" err="1"/>
              <a:t>bilirubin</a:t>
            </a:r>
            <a:r>
              <a:rPr lang="en-US" sz="2400" kern="1200" dirty="0"/>
              <a:t> in the neonate</a:t>
            </a:r>
            <a:endParaRPr lang="en-US" sz="2400" dirty="0"/>
          </a:p>
        </p:txBody>
      </p:sp>
    </p:spTree>
    <p:extLst>
      <p:ext uri="{BB962C8B-B14F-4D97-AF65-F5344CB8AC3E}">
        <p14:creationId xmlns:p14="http://schemas.microsoft.com/office/powerpoint/2010/main" val="407088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19743" y="217715"/>
            <a:ext cx="5181600" cy="60733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sz="2800">
                <a:solidFill>
                  <a:schemeClr val="accent6">
                    <a:lumMod val="50000"/>
                  </a:schemeClr>
                </a:solidFill>
                <a:ea typeface="+mn-ea"/>
                <a:cs typeface="+mn-cs"/>
              </a:rPr>
              <a:t>Treatment of specific populations:</a:t>
            </a:r>
            <a:endParaRPr lang="en-US" sz="2800" dirty="0">
              <a:solidFill>
                <a:schemeClr val="accent6">
                  <a:lumMod val="50000"/>
                </a:schemeClr>
              </a:solidFill>
              <a:ea typeface="+mn-ea"/>
              <a:cs typeface="+mn-cs"/>
            </a:endParaRPr>
          </a:p>
        </p:txBody>
      </p:sp>
      <p:graphicFrame>
        <p:nvGraphicFramePr>
          <p:cNvPr id="2" name="Table 1"/>
          <p:cNvGraphicFramePr>
            <a:graphicFrameLocks noGrp="1"/>
          </p:cNvGraphicFramePr>
          <p:nvPr>
            <p:extLst>
              <p:ext uri="{D42A27DB-BD31-4B8C-83A1-F6EECF244321}">
                <p14:modId xmlns:p14="http://schemas.microsoft.com/office/powerpoint/2010/main" val="839930218"/>
              </p:ext>
            </p:extLst>
          </p:nvPr>
        </p:nvGraphicFramePr>
        <p:xfrm>
          <a:off x="235857" y="825047"/>
          <a:ext cx="11593286" cy="4815840"/>
        </p:xfrm>
        <a:graphic>
          <a:graphicData uri="http://schemas.openxmlformats.org/drawingml/2006/table">
            <a:tbl>
              <a:tblPr firstRow="1" bandRow="1">
                <a:tableStyleId>{5940675A-B579-460E-94D1-54222C63F5DA}</a:tableStyleId>
              </a:tblPr>
              <a:tblGrid>
                <a:gridCol w="11593286">
                  <a:extLst>
                    <a:ext uri="{9D8B030D-6E8A-4147-A177-3AD203B41FA5}">
                      <a16:colId xmlns:a16="http://schemas.microsoft.com/office/drawing/2014/main" val="3211384546"/>
                    </a:ext>
                  </a:extLst>
                </a:gridCol>
              </a:tblGrid>
              <a:tr h="370840">
                <a:tc>
                  <a:txBody>
                    <a:bodyPr/>
                    <a:lstStyle/>
                    <a:p>
                      <a:r>
                        <a:rPr lang="en-US" sz="2000" b="1" dirty="0">
                          <a:solidFill>
                            <a:schemeClr val="tx1"/>
                          </a:solidFill>
                          <a:ea typeface="+mn-ea"/>
                          <a:cs typeface="+mn-cs"/>
                        </a:rPr>
                        <a:t>Urethritis in men</a:t>
                      </a:r>
                      <a:r>
                        <a:rPr lang="ar-SA" sz="2000" b="1" dirty="0">
                          <a:solidFill>
                            <a:schemeClr val="tx1"/>
                          </a:solidFill>
                          <a:ea typeface="+mn-ea"/>
                          <a:cs typeface="+mn-cs"/>
                        </a:rPr>
                        <a:t> </a:t>
                      </a:r>
                      <a:r>
                        <a:rPr lang="en-US" sz="1600" b="1" kern="1200" dirty="0">
                          <a:solidFill>
                            <a:schemeClr val="accent1">
                              <a:lumMod val="75000"/>
                            </a:schemeClr>
                          </a:solidFill>
                          <a:latin typeface="+mn-lt"/>
                          <a:ea typeface="+mn-ea"/>
                          <a:cs typeface="+mn-cs"/>
                        </a:rPr>
                        <a:t>It is considered a sexually transmitted disease caused by Chlamydia and N. gonorrhea.(</a:t>
                      </a:r>
                      <a:r>
                        <a:rPr lang="ar-SA" sz="1600" b="1" kern="1200" dirty="0">
                          <a:solidFill>
                            <a:schemeClr val="accent1">
                              <a:lumMod val="75000"/>
                            </a:schemeClr>
                          </a:solidFill>
                          <a:latin typeface="+mn-lt"/>
                          <a:ea typeface="+mn-ea"/>
                          <a:cs typeface="+mn-cs"/>
                        </a:rPr>
                        <a:t> يعالجهم </a:t>
                      </a:r>
                      <a:r>
                        <a:rPr lang="en-US" sz="1600" b="1" kern="1200" dirty="0">
                          <a:solidFill>
                            <a:schemeClr val="accent1">
                              <a:lumMod val="75000"/>
                            </a:schemeClr>
                          </a:solidFill>
                          <a:latin typeface="+mn-lt"/>
                          <a:ea typeface="+mn-ea"/>
                          <a:cs typeface="+mn-cs"/>
                        </a:rPr>
                        <a:t>Doxycycline)</a:t>
                      </a:r>
                      <a:r>
                        <a:rPr lang="ar-SA" sz="1600" b="1" kern="1200" dirty="0">
                          <a:solidFill>
                            <a:schemeClr val="accent1">
                              <a:lumMod val="75000"/>
                            </a:schemeClr>
                          </a:solidFill>
                          <a:latin typeface="+mn-lt"/>
                          <a:ea typeface="+mn-ea"/>
                          <a:cs typeface="+mn-cs"/>
                        </a:rPr>
                        <a:t> </a:t>
                      </a:r>
                      <a:endParaRPr lang="en-US" sz="1600" b="1" kern="1200" dirty="0">
                        <a:solidFill>
                          <a:schemeClr val="accent1">
                            <a:lumMod val="75000"/>
                          </a:schemeClr>
                        </a:solidFill>
                        <a:latin typeface="+mn-lt"/>
                        <a:ea typeface="+mn-ea"/>
                        <a:cs typeface="+mn-cs"/>
                      </a:endParaRPr>
                    </a:p>
                  </a:txBody>
                  <a:tcPr>
                    <a:solidFill>
                      <a:schemeClr val="accent4">
                        <a:lumMod val="20000"/>
                        <a:lumOff val="80000"/>
                      </a:schemeClr>
                    </a:solidFill>
                  </a:tcPr>
                </a:tc>
                <a:extLst>
                  <a:ext uri="{0D108BD9-81ED-4DB2-BD59-A6C34878D82A}">
                    <a16:rowId xmlns:a16="http://schemas.microsoft.com/office/drawing/2014/main" val="4147269351"/>
                  </a:ext>
                </a:extLst>
              </a:tr>
              <a:tr h="370840">
                <a:tc>
                  <a:txBody>
                    <a:bodyPr/>
                    <a:lstStyle/>
                    <a:p>
                      <a:pPr marL="395478" indent="-285750">
                        <a:buFont typeface="Arial" panose="020B0604020202020204" pitchFamily="34" charset="0"/>
                        <a:buChar char="•"/>
                        <a:defRPr/>
                      </a:pPr>
                      <a:r>
                        <a:rPr lang="en-US" sz="2000" dirty="0">
                          <a:cs typeface="Arial" panose="020B0604020202020204" pitchFamily="34" charset="0"/>
                        </a:rPr>
                        <a:t>Require 7days regimen of </a:t>
                      </a:r>
                      <a:r>
                        <a:rPr lang="en-US" sz="2000" dirty="0">
                          <a:solidFill>
                            <a:srgbClr val="FF0000"/>
                          </a:solidFill>
                          <a:cs typeface="Arial" panose="020B0604020202020204" pitchFamily="34" charset="0"/>
                        </a:rPr>
                        <a:t>Doxycycline</a:t>
                      </a:r>
                      <a:r>
                        <a:rPr lang="en-US" sz="2000" dirty="0">
                          <a:cs typeface="Arial" panose="020B0604020202020204" pitchFamily="34" charset="0"/>
                        </a:rPr>
                        <a:t>.</a:t>
                      </a:r>
                    </a:p>
                    <a:p>
                      <a:pPr marL="395478" indent="-285750">
                        <a:buFont typeface="Arial" panose="020B0604020202020204" pitchFamily="34" charset="0"/>
                        <a:buChar char="•"/>
                        <a:defRPr/>
                      </a:pPr>
                      <a:r>
                        <a:rPr lang="en-US" sz="2000" dirty="0">
                          <a:cs typeface="Arial" panose="020B0604020202020204" pitchFamily="34" charset="0"/>
                        </a:rPr>
                        <a:t>A single dose </a:t>
                      </a:r>
                      <a:r>
                        <a:rPr lang="en-US" sz="2000" dirty="0" err="1">
                          <a:cs typeface="Arial" panose="020B0604020202020204" pitchFamily="34" charset="0"/>
                        </a:rPr>
                        <a:t>Azithromycine</a:t>
                      </a:r>
                      <a:r>
                        <a:rPr lang="en-US" sz="2000" dirty="0">
                          <a:cs typeface="Arial" panose="020B0604020202020204" pitchFamily="34" charset="0"/>
                        </a:rPr>
                        <a:t> may be effective </a:t>
                      </a:r>
                      <a:r>
                        <a:rPr lang="en-US" sz="2000" dirty="0">
                          <a:solidFill>
                            <a:schemeClr val="tx1"/>
                          </a:solidFill>
                          <a:cs typeface="Arial" panose="020B0604020202020204" pitchFamily="34" charset="0"/>
                        </a:rPr>
                        <a:t>but not recommended to avoid spread to the prostate gland.</a:t>
                      </a:r>
                    </a:p>
                    <a:p>
                      <a:pPr marL="395478" indent="-285750">
                        <a:buFont typeface="Arial" panose="020B0604020202020204" pitchFamily="34" charset="0"/>
                        <a:buChar char="•"/>
                        <a:defRPr/>
                      </a:pPr>
                      <a:r>
                        <a:rPr lang="en-US" sz="2000" dirty="0">
                          <a:cs typeface="Arial" panose="020B0604020202020204" pitchFamily="34" charset="0"/>
                        </a:rPr>
                        <a:t>Patients should also be tested for accompanying STD </a:t>
                      </a:r>
                      <a:r>
                        <a:rPr lang="en-US" sz="1800" b="0" kern="1200" cap="none" spc="0" dirty="0">
                          <a:ln w="0"/>
                          <a:solidFill>
                            <a:schemeClr val="bg1">
                              <a:lumMod val="50000"/>
                            </a:schemeClr>
                          </a:solidFill>
                          <a:latin typeface="+mn-lt"/>
                          <a:ea typeface="+mn-ea"/>
                          <a:cs typeface="+mn-cs"/>
                        </a:rPr>
                        <a:t>(Sexually transmitted diseases). </a:t>
                      </a:r>
                      <a:endParaRPr lang="en-US" sz="2400" b="0" kern="1200" cap="none" spc="0" dirty="0">
                        <a:ln w="0"/>
                        <a:solidFill>
                          <a:schemeClr val="bg1">
                            <a:lumMod val="50000"/>
                          </a:schemeClr>
                        </a:solidFill>
                        <a:latin typeface="+mn-lt"/>
                        <a:ea typeface="+mn-ea"/>
                        <a:cs typeface="+mn-cs"/>
                      </a:endParaRPr>
                    </a:p>
                  </a:txBody>
                  <a:tcPr>
                    <a:solidFill>
                      <a:schemeClr val="bg1"/>
                    </a:solidFill>
                  </a:tcPr>
                </a:tc>
                <a:extLst>
                  <a:ext uri="{0D108BD9-81ED-4DB2-BD59-A6C34878D82A}">
                    <a16:rowId xmlns:a16="http://schemas.microsoft.com/office/drawing/2014/main" val="3320976706"/>
                  </a:ext>
                </a:extLst>
              </a:tr>
              <a:tr h="370840">
                <a:tc>
                  <a:txBody>
                    <a:bodyPr/>
                    <a:lstStyle/>
                    <a:p>
                      <a:r>
                        <a:rPr lang="en-US" sz="2000" b="1" kern="1200" dirty="0">
                          <a:solidFill>
                            <a:schemeClr val="tx1"/>
                          </a:solidFill>
                          <a:latin typeface="+mn-lt"/>
                          <a:ea typeface="+mn-ea"/>
                          <a:cs typeface="+mn-cs"/>
                        </a:rPr>
                        <a:t>Children</a:t>
                      </a:r>
                      <a:r>
                        <a:rPr lang="en-US" sz="2000" dirty="0">
                          <a:solidFill>
                            <a:schemeClr val="accent6">
                              <a:lumMod val="50000"/>
                            </a:schemeClr>
                          </a:solidFill>
                          <a:ea typeface="+mn-ea"/>
                          <a:cs typeface="+mn-cs"/>
                        </a:rPr>
                        <a:t> </a:t>
                      </a:r>
                      <a:r>
                        <a:rPr lang="en-US" sz="2000" b="1" kern="1200" dirty="0">
                          <a:solidFill>
                            <a:schemeClr val="tx1"/>
                          </a:solidFill>
                          <a:latin typeface="+mn-lt"/>
                          <a:ea typeface="+mn-ea"/>
                          <a:cs typeface="+mn-cs"/>
                        </a:rPr>
                        <a:t>with</a:t>
                      </a:r>
                      <a:r>
                        <a:rPr lang="en-US" sz="2000" dirty="0">
                          <a:solidFill>
                            <a:schemeClr val="accent6">
                              <a:lumMod val="50000"/>
                            </a:schemeClr>
                          </a:solidFill>
                          <a:ea typeface="+mn-ea"/>
                          <a:cs typeface="+mn-cs"/>
                        </a:rPr>
                        <a:t> </a:t>
                      </a:r>
                      <a:r>
                        <a:rPr lang="en-US" sz="2000" b="1" kern="1200" dirty="0">
                          <a:solidFill>
                            <a:schemeClr val="tx1"/>
                          </a:solidFill>
                          <a:latin typeface="+mn-lt"/>
                          <a:ea typeface="+mn-ea"/>
                          <a:cs typeface="+mn-cs"/>
                        </a:rPr>
                        <a:t>UTI</a:t>
                      </a:r>
                    </a:p>
                  </a:txBody>
                  <a:tcPr>
                    <a:solidFill>
                      <a:schemeClr val="accent1">
                        <a:lumMod val="20000"/>
                        <a:lumOff val="80000"/>
                      </a:schemeClr>
                    </a:solidFill>
                  </a:tcPr>
                </a:tc>
                <a:extLst>
                  <a:ext uri="{0D108BD9-81ED-4DB2-BD59-A6C34878D82A}">
                    <a16:rowId xmlns:a16="http://schemas.microsoft.com/office/drawing/2014/main" val="3613540364"/>
                  </a:ext>
                </a:extLst>
              </a:tr>
              <a:tr h="370840">
                <a:tc>
                  <a:txBody>
                    <a:bodyPr/>
                    <a:lstStyle/>
                    <a:p>
                      <a:pPr marL="285750" indent="-285750" eaLnBrk="1" hangingPunct="1">
                        <a:buFont typeface="Arial" panose="020B0604020202020204" pitchFamily="34" charset="0"/>
                        <a:buChar char="•"/>
                      </a:pPr>
                      <a:r>
                        <a:rPr lang="en-US" altLang="en-US" sz="2000" dirty="0">
                          <a:cs typeface="Arial" panose="020B0604020202020204" pitchFamily="34" charset="0"/>
                        </a:rPr>
                        <a:t>Usually treated with TMP-SMX or Cephalexin.</a:t>
                      </a:r>
                    </a:p>
                    <a:p>
                      <a:pPr marL="285750" indent="-285750" eaLnBrk="1" hangingPunct="1">
                        <a:buFont typeface="Arial" panose="020B0604020202020204" pitchFamily="34" charset="0"/>
                        <a:buChar char="•"/>
                      </a:pPr>
                      <a:r>
                        <a:rPr lang="en-US" altLang="en-US" sz="2000" dirty="0">
                          <a:cs typeface="Arial" panose="020B0604020202020204" pitchFamily="34" charset="0"/>
                        </a:rPr>
                        <a:t>Sometimes given as IV.</a:t>
                      </a:r>
                      <a:r>
                        <a:rPr lang="en-US" altLang="en-US" sz="2000" baseline="0" dirty="0">
                          <a:cs typeface="Arial" panose="020B0604020202020204" pitchFamily="34" charset="0"/>
                        </a:rPr>
                        <a:t> </a:t>
                      </a:r>
                      <a:r>
                        <a:rPr lang="ar-SA" altLang="en-US" sz="1600" b="1" kern="1200" dirty="0">
                          <a:solidFill>
                            <a:schemeClr val="accent1">
                              <a:lumMod val="75000"/>
                            </a:schemeClr>
                          </a:solidFill>
                          <a:latin typeface="+mn-lt"/>
                          <a:ea typeface="+mn-ea"/>
                          <a:cs typeface="+mn-cs"/>
                        </a:rPr>
                        <a:t>إذا الطفل ما قدر يأخذ يبلعها</a:t>
                      </a:r>
                      <a:endParaRPr lang="en-US" altLang="en-US" sz="1600" b="1" kern="1200" dirty="0">
                        <a:solidFill>
                          <a:schemeClr val="accent1">
                            <a:lumMod val="75000"/>
                          </a:schemeClr>
                        </a:solidFill>
                        <a:latin typeface="+mn-lt"/>
                        <a:ea typeface="+mn-ea"/>
                        <a:cs typeface="+mn-cs"/>
                      </a:endParaRPr>
                    </a:p>
                    <a:p>
                      <a:pPr marL="285750" indent="-285750" eaLnBrk="1" hangingPunct="1">
                        <a:buFont typeface="Arial" panose="020B0604020202020204" pitchFamily="34" charset="0"/>
                        <a:buChar char="•"/>
                      </a:pPr>
                      <a:r>
                        <a:rPr lang="en-US" altLang="en-US" sz="2000" dirty="0">
                          <a:cs typeface="Arial" panose="020B0604020202020204" pitchFamily="34" charset="0"/>
                        </a:rPr>
                        <a:t>Gentamicin may be recommended as </a:t>
                      </a:r>
                      <a:r>
                        <a:rPr lang="en-US" altLang="en-US" sz="2000" b="1" dirty="0">
                          <a:cs typeface="Arial" panose="020B0604020202020204" pitchFamily="34" charset="0"/>
                        </a:rPr>
                        <a:t>resistance</a:t>
                      </a:r>
                      <a:r>
                        <a:rPr lang="en-US" altLang="en-US" sz="2000" dirty="0">
                          <a:cs typeface="Arial" panose="020B0604020202020204" pitchFamily="34" charset="0"/>
                        </a:rPr>
                        <a:t> to Cephalexin is increasing.</a:t>
                      </a:r>
                    </a:p>
                  </a:txBody>
                  <a:tcPr>
                    <a:solidFill>
                      <a:schemeClr val="bg1"/>
                    </a:solidFill>
                  </a:tcPr>
                </a:tc>
                <a:extLst>
                  <a:ext uri="{0D108BD9-81ED-4DB2-BD59-A6C34878D82A}">
                    <a16:rowId xmlns:a16="http://schemas.microsoft.com/office/drawing/2014/main" val="1724759656"/>
                  </a:ext>
                </a:extLst>
              </a:tr>
              <a:tr h="370840">
                <a:tc>
                  <a:txBody>
                    <a:bodyPr/>
                    <a:lstStyle/>
                    <a:p>
                      <a:pPr marL="0" algn="l" defTabSz="914400" rtl="0" eaLnBrk="1" latinLnBrk="0" hangingPunct="1"/>
                      <a:r>
                        <a:rPr lang="en-US" sz="2000" b="1" kern="1200" dirty="0" err="1">
                          <a:solidFill>
                            <a:schemeClr val="tx1"/>
                          </a:solidFill>
                          <a:latin typeface="+mn-lt"/>
                          <a:ea typeface="+mn-ea"/>
                          <a:cs typeface="+mn-cs"/>
                        </a:rPr>
                        <a:t>Vesicoureteric</a:t>
                      </a:r>
                      <a:r>
                        <a:rPr lang="en-US" sz="2000" b="1" kern="1200" dirty="0">
                          <a:solidFill>
                            <a:schemeClr val="tx1"/>
                          </a:solidFill>
                          <a:latin typeface="+mn-lt"/>
                          <a:ea typeface="+mn-ea"/>
                          <a:cs typeface="+mn-cs"/>
                        </a:rPr>
                        <a:t> reflux ( VUR)</a:t>
                      </a:r>
                      <a:r>
                        <a:rPr lang="ar-SA" sz="2000" b="1" kern="1200" dirty="0">
                          <a:solidFill>
                            <a:schemeClr val="tx1"/>
                          </a:solidFill>
                          <a:latin typeface="+mn-lt"/>
                          <a:ea typeface="+mn-ea"/>
                          <a:cs typeface="+mn-cs"/>
                        </a:rPr>
                        <a:t> </a:t>
                      </a:r>
                      <a:r>
                        <a:rPr lang="en-US" sz="1600" b="1" kern="1200" dirty="0">
                          <a:solidFill>
                            <a:schemeClr val="accent1">
                              <a:lumMod val="75000"/>
                            </a:schemeClr>
                          </a:solidFill>
                          <a:latin typeface="+mn-lt"/>
                          <a:ea typeface="+mn-ea"/>
                          <a:cs typeface="+mn-cs"/>
                        </a:rPr>
                        <a:t>it is a Congenital disease</a:t>
                      </a:r>
                    </a:p>
                  </a:txBody>
                  <a:tcPr>
                    <a:solidFill>
                      <a:schemeClr val="accent5">
                        <a:lumMod val="20000"/>
                        <a:lumOff val="80000"/>
                      </a:schemeClr>
                    </a:solidFill>
                  </a:tcPr>
                </a:tc>
                <a:extLst>
                  <a:ext uri="{0D108BD9-81ED-4DB2-BD59-A6C34878D82A}">
                    <a16:rowId xmlns:a16="http://schemas.microsoft.com/office/drawing/2014/main" val="2042214054"/>
                  </a:ext>
                </a:extLst>
              </a:tr>
              <a:tr h="370840">
                <a:tc>
                  <a:txBody>
                    <a:bodyPr/>
                    <a:lstStyle/>
                    <a:p>
                      <a:pPr marL="395478" indent="-285750">
                        <a:buFont typeface="Arial" panose="020B0604020202020204" pitchFamily="34" charset="0"/>
                        <a:buChar char="•"/>
                        <a:defRPr/>
                      </a:pPr>
                      <a:r>
                        <a:rPr lang="en-US" sz="2000" dirty="0">
                          <a:solidFill>
                            <a:srgbClr val="FF0000"/>
                          </a:solidFill>
                          <a:cs typeface="Arial" panose="020B0604020202020204" pitchFamily="34" charset="0"/>
                        </a:rPr>
                        <a:t>Common in children with UTI</a:t>
                      </a:r>
                    </a:p>
                    <a:p>
                      <a:pPr marL="395478" indent="-285750">
                        <a:buFont typeface="Arial" panose="020B0604020202020204" pitchFamily="34" charset="0"/>
                        <a:buChar char="•"/>
                        <a:defRPr/>
                      </a:pPr>
                      <a:r>
                        <a:rPr lang="en-US" sz="2000" dirty="0">
                          <a:cs typeface="Arial" panose="020B0604020202020204" pitchFamily="34" charset="0"/>
                        </a:rPr>
                        <a:t>Can lead to pyelonephritis and kidney damage.</a:t>
                      </a:r>
                    </a:p>
                    <a:p>
                      <a:pPr marL="395478" indent="-285750">
                        <a:buFont typeface="Arial" panose="020B0604020202020204" pitchFamily="34" charset="0"/>
                        <a:buChar char="•"/>
                        <a:defRPr/>
                      </a:pPr>
                      <a:r>
                        <a:rPr lang="en-US" sz="2000" dirty="0">
                          <a:solidFill>
                            <a:srgbClr val="FF0000"/>
                          </a:solidFill>
                          <a:cs typeface="Arial" panose="020B0604020202020204" pitchFamily="34" charset="0"/>
                        </a:rPr>
                        <a:t>Long-term antibiotic </a:t>
                      </a:r>
                      <a:r>
                        <a:rPr lang="en-US" sz="2000" dirty="0">
                          <a:cs typeface="Arial" panose="020B0604020202020204" pitchFamily="34" charset="0"/>
                        </a:rPr>
                        <a:t>+ </a:t>
                      </a:r>
                      <a:r>
                        <a:rPr lang="en-US" sz="2000" dirty="0">
                          <a:solidFill>
                            <a:srgbClr val="FF0000"/>
                          </a:solidFill>
                          <a:cs typeface="Arial" panose="020B0604020202020204" pitchFamily="34" charset="0"/>
                        </a:rPr>
                        <a:t>surgery</a:t>
                      </a:r>
                      <a:r>
                        <a:rPr lang="en-US" sz="2000" dirty="0">
                          <a:cs typeface="Arial" panose="020B0604020202020204" pitchFamily="34" charset="0"/>
                        </a:rPr>
                        <a:t> used to correct VUR and prevent infections.</a:t>
                      </a:r>
                    </a:p>
                    <a:p>
                      <a:pPr marL="395478" indent="-285750">
                        <a:buFont typeface="Arial" panose="020B0604020202020204" pitchFamily="34" charset="0"/>
                        <a:buChar char="•"/>
                        <a:defRPr/>
                      </a:pPr>
                      <a:r>
                        <a:rPr lang="en-US" sz="2000" dirty="0">
                          <a:cs typeface="Arial" panose="020B0604020202020204" pitchFamily="34" charset="0"/>
                        </a:rPr>
                        <a:t>Acute kidney infection : use </a:t>
                      </a:r>
                      <a:r>
                        <a:rPr lang="en-US" sz="2000" b="1" dirty="0">
                          <a:cs typeface="Arial" panose="020B0604020202020204" pitchFamily="34" charset="0"/>
                        </a:rPr>
                        <a:t>Cefixime</a:t>
                      </a:r>
                      <a:r>
                        <a:rPr lang="en-US" sz="2000" dirty="0">
                          <a:cs typeface="Arial" panose="020B0604020202020204" pitchFamily="34" charset="0"/>
                        </a:rPr>
                        <a:t> (</a:t>
                      </a:r>
                      <a:r>
                        <a:rPr lang="en-US" sz="2000" dirty="0" err="1">
                          <a:cs typeface="Arial" panose="020B0604020202020204" pitchFamily="34" charset="0"/>
                        </a:rPr>
                        <a:t>Suprax</a:t>
                      </a:r>
                      <a:r>
                        <a:rPr lang="en-US" sz="2000" dirty="0">
                          <a:cs typeface="Arial" panose="020B0604020202020204" pitchFamily="34" charset="0"/>
                        </a:rPr>
                        <a:t>) or 2-4 days </a:t>
                      </a:r>
                      <a:r>
                        <a:rPr lang="en-US" sz="2000" b="1" dirty="0">
                          <a:cs typeface="Arial" panose="020B0604020202020204" pitchFamily="34" charset="0"/>
                        </a:rPr>
                        <a:t>Gentamicin</a:t>
                      </a:r>
                      <a:r>
                        <a:rPr lang="en-US" sz="2000" dirty="0">
                          <a:cs typeface="Arial" panose="020B0604020202020204" pitchFamily="34" charset="0"/>
                        </a:rPr>
                        <a:t> in a one daily dose. Oral antibiotic then follows IV</a:t>
                      </a:r>
                      <a:r>
                        <a:rPr lang="en-US" sz="2000" dirty="0"/>
                        <a:t>.</a:t>
                      </a:r>
                    </a:p>
                  </a:txBody>
                  <a:tcPr>
                    <a:solidFill>
                      <a:schemeClr val="bg1"/>
                    </a:solidFill>
                  </a:tcPr>
                </a:tc>
                <a:extLst>
                  <a:ext uri="{0D108BD9-81ED-4DB2-BD59-A6C34878D82A}">
                    <a16:rowId xmlns:a16="http://schemas.microsoft.com/office/drawing/2014/main" val="1402381706"/>
                  </a:ext>
                </a:extLst>
              </a:tr>
            </a:tbl>
          </a:graphicData>
        </a:graphic>
      </p:graphicFrame>
      <p:sp>
        <p:nvSpPr>
          <p:cNvPr id="3" name="TextBox 2"/>
          <p:cNvSpPr txBox="1"/>
          <p:nvPr/>
        </p:nvSpPr>
        <p:spPr>
          <a:xfrm>
            <a:off x="119742" y="6386513"/>
            <a:ext cx="11824607" cy="338554"/>
          </a:xfrm>
          <a:prstGeom prst="rect">
            <a:avLst/>
          </a:prstGeom>
          <a:noFill/>
        </p:spPr>
        <p:txBody>
          <a:bodyPr wrap="square" rtlCol="0">
            <a:spAutoFit/>
          </a:bodyPr>
          <a:lstStyle>
            <a:defPPr>
              <a:defRPr lang="en-US"/>
            </a:defPPr>
          </a:lstStyle>
          <a:p>
            <a:r>
              <a:rPr lang="en-US" sz="1600" b="1" dirty="0">
                <a:solidFill>
                  <a:schemeClr val="accent1">
                    <a:lumMod val="75000"/>
                  </a:schemeClr>
                </a:solidFill>
              </a:rPr>
              <a:t>If you have a child with UTI it may be </a:t>
            </a:r>
            <a:r>
              <a:rPr lang="en-US" sz="1600" b="1">
                <a:solidFill>
                  <a:schemeClr val="accent1">
                    <a:lumMod val="75000"/>
                  </a:schemeClr>
                </a:solidFill>
              </a:rPr>
              <a:t>of a congenital disease so </a:t>
            </a:r>
            <a:r>
              <a:rPr lang="en-US" sz="1600" b="1" dirty="0">
                <a:solidFill>
                  <a:schemeClr val="accent1">
                    <a:lumMod val="75000"/>
                  </a:schemeClr>
                </a:solidFill>
              </a:rPr>
              <a:t>you have to investigate, if you neglect it, it can cause </a:t>
            </a:r>
            <a:r>
              <a:rPr lang="en-US" sz="1600" b="1" dirty="0" err="1">
                <a:solidFill>
                  <a:schemeClr val="accent1">
                    <a:lumMod val="75000"/>
                  </a:schemeClr>
                </a:solidFill>
              </a:rPr>
              <a:t>vesicoureteric</a:t>
            </a:r>
            <a:r>
              <a:rPr lang="en-US" sz="1600" b="1" dirty="0">
                <a:solidFill>
                  <a:schemeClr val="accent1">
                    <a:lumMod val="75000"/>
                  </a:schemeClr>
                </a:solidFill>
              </a:rPr>
              <a:t> reflux</a:t>
            </a:r>
          </a:p>
        </p:txBody>
      </p:sp>
    </p:spTree>
    <p:extLst>
      <p:ext uri="{BB962C8B-B14F-4D97-AF65-F5344CB8AC3E}">
        <p14:creationId xmlns:p14="http://schemas.microsoft.com/office/powerpoint/2010/main" val="2399329238"/>
      </p:ext>
    </p:extLst>
  </p:cSld>
  <p:clrMapOvr>
    <a:masterClrMapping/>
  </p:clrMapOvr>
</p:sld>
</file>

<file path=ppt/theme/theme1.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2306</Words>
  <Application>Microsoft Office PowerPoint</Application>
  <PresentationFormat>Widescreen</PresentationFormat>
  <Paragraphs>269</Paragraphs>
  <Slides>16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Wingdings</vt:lpstr>
      <vt:lpstr>Wingdings 3</vt:lpstr>
      <vt:lpstr>Office Theme</vt:lpstr>
      <vt:lpstr>PowerPoint Presentation</vt:lpstr>
      <vt:lpstr>PowerPoint Presentation</vt:lpstr>
      <vt:lpstr>Goal of Management of UTI</vt:lpstr>
      <vt:lpstr>PowerPoint Presentation</vt:lpstr>
      <vt:lpstr>PowerPoint Presentation</vt:lpstr>
      <vt:lpstr>PowerPoint Presentation</vt:lpstr>
      <vt:lpstr>Treatment of specific populations:</vt:lpstr>
      <vt:lpstr>Drug safety During pregnancy</vt:lpstr>
      <vt:lpstr>PowerPoint Presentation</vt:lpstr>
      <vt:lpstr>Management of catheter-induced UTI:</vt:lpstr>
      <vt:lpstr>Catheter induced infections: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غادة .</dc:creator>
  <cp:lastModifiedBy>trad</cp:lastModifiedBy>
  <cp:revision>30</cp:revision>
  <dcterms:modified xsi:type="dcterms:W3CDTF">2017-05-13T13:20:00Z</dcterms:modified>
</cp:coreProperties>
</file>